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305" r:id="rId5"/>
    <p:sldId id="306" r:id="rId6"/>
    <p:sldId id="307" r:id="rId7"/>
    <p:sldId id="308" r:id="rId8"/>
    <p:sldId id="309" r:id="rId9"/>
    <p:sldId id="310" r:id="rId10"/>
    <p:sldId id="311" r:id="rId11"/>
    <p:sldId id="270" r:id="rId12"/>
    <p:sldId id="271" r:id="rId13"/>
    <p:sldId id="272" r:id="rId14"/>
    <p:sldId id="273" r:id="rId15"/>
    <p:sldId id="274" r:id="rId16"/>
    <p:sldId id="275" r:id="rId17"/>
    <p:sldId id="304" r:id="rId18"/>
    <p:sldId id="278" r:id="rId19"/>
    <p:sldId id="277" r:id="rId20"/>
    <p:sldId id="279" r:id="rId21"/>
    <p:sldId id="280" r:id="rId22"/>
    <p:sldId id="283" r:id="rId23"/>
    <p:sldId id="281" r:id="rId24"/>
    <p:sldId id="284" r:id="rId25"/>
    <p:sldId id="286" r:id="rId26"/>
    <p:sldId id="287" r:id="rId27"/>
    <p:sldId id="291" r:id="rId28"/>
    <p:sldId id="294" r:id="rId29"/>
    <p:sldId id="295" r:id="rId30"/>
    <p:sldId id="292" r:id="rId31"/>
    <p:sldId id="293" r:id="rId32"/>
    <p:sldId id="296" r:id="rId33"/>
    <p:sldId id="297" r:id="rId34"/>
  </p:sldIdLst>
  <p:sldSz cx="9144000" cy="5143500" type="screen16x9"/>
  <p:notesSz cx="6858000" cy="9144000"/>
  <p:embeddedFontLst>
    <p:embeddedFont>
      <p:font typeface="Josefin Sans" panose="020B060402020202020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0ElfY+LpCJSpkowq2K2M30yj8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08E"/>
    <a:srgbClr val="F9CB9C"/>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883E99-AE7F-4734-81B5-85736A8AA6FC}">
  <a:tblStyle styleId="{A6883E99-AE7F-4734-81B5-85736A8AA6FC}"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3412DBB-FC2B-4195-BAB5-DFB8C14802C9}"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94662D-8D89-4E8F-9E8F-6E2A59CF1B1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4" autoAdjust="0"/>
    <p:restoredTop sz="94660"/>
  </p:normalViewPr>
  <p:slideViewPr>
    <p:cSldViewPr snapToGrid="0">
      <p:cViewPr varScale="1">
        <p:scale>
          <a:sx n="86" d="100"/>
          <a:sy n="86" d="100"/>
        </p:scale>
        <p:origin x="696"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zyy52622\Documents\Graphs%20for%20Pass%20Rate%20Presentation%202022_update%20814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zyy52622\Documents\Graphs%20for%20Pass%20Rate%20Presentation%202022_update%20814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rebuchet MS" panose="020B0603020202020204" pitchFamily="34" charset="0"/>
                <a:ea typeface="+mn-ea"/>
                <a:cs typeface="+mn-cs"/>
              </a:defRPr>
            </a:pPr>
            <a:r>
              <a:rPr lang="en-US" b="0" dirty="0">
                <a:solidFill>
                  <a:sysClr val="windowText" lastClr="000000"/>
                </a:solidFill>
                <a:latin typeface="Trebuchet MS" panose="020B0603020202020204" pitchFamily="34" charset="0"/>
              </a:rPr>
              <a:t>Mathematics Statewide Pass Rates </a:t>
            </a:r>
          </a:p>
        </c:rich>
      </c:tx>
      <c:layout>
        <c:manualLayout>
          <c:xMode val="edge"/>
          <c:yMode val="edge"/>
          <c:x val="0.3031305461817273"/>
          <c:y val="4.55868497207079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0"/>
          <c:order val="0"/>
          <c:tx>
            <c:strRef>
              <c:f>'Overall and by student group'!$A$3</c:f>
              <c:strCache>
                <c:ptCount val="1"/>
                <c:pt idx="0">
                  <c:v>Mathematics</c:v>
                </c:pt>
              </c:strCache>
            </c:strRef>
          </c:tx>
          <c:spPr>
            <a:solidFill>
              <a:srgbClr val="F4B183"/>
            </a:solidFill>
            <a:ln>
              <a:solidFill>
                <a:srgbClr val="F4B183"/>
              </a:solidFill>
            </a:ln>
            <a:effectLst/>
          </c:spPr>
          <c:invertIfNegative val="0"/>
          <c:dPt>
            <c:idx val="0"/>
            <c:invertIfNegative val="0"/>
            <c:bubble3D val="0"/>
            <c:spPr>
              <a:solidFill>
                <a:srgbClr val="FFAB40">
                  <a:lumMod val="60000"/>
                  <a:lumOff val="40000"/>
                </a:srgbClr>
              </a:solidFill>
              <a:ln>
                <a:solidFill>
                  <a:srgbClr val="F4B183"/>
                </a:solidFill>
              </a:ln>
              <a:effectLst/>
            </c:spPr>
            <c:extLst>
              <c:ext xmlns:c16="http://schemas.microsoft.com/office/drawing/2014/chart" uri="{C3380CC4-5D6E-409C-BE32-E72D297353CC}">
                <c16:uniqueId val="{00000000-6D77-4F7A-B227-50784A691C59}"/>
              </c:ext>
            </c:extLst>
          </c:dPt>
          <c:dPt>
            <c:idx val="1"/>
            <c:invertIfNegative val="0"/>
            <c:bubble3D val="0"/>
            <c:spPr>
              <a:solidFill>
                <a:srgbClr val="FFAB40">
                  <a:lumMod val="60000"/>
                  <a:lumOff val="40000"/>
                </a:srgbClr>
              </a:solidFill>
              <a:ln>
                <a:solidFill>
                  <a:srgbClr val="F4B183"/>
                </a:solidFill>
              </a:ln>
              <a:effectLst/>
            </c:spPr>
            <c:extLst>
              <c:ext xmlns:c16="http://schemas.microsoft.com/office/drawing/2014/chart" uri="{C3380CC4-5D6E-409C-BE32-E72D297353CC}">
                <c16:uniqueId val="{00000001-6D77-4F7A-B227-50784A691C5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and by student group'!$B$1:$G$1</c:f>
              <c:strCache>
                <c:ptCount val="6"/>
                <c:pt idx="0">
                  <c:v>2016-2017</c:v>
                </c:pt>
                <c:pt idx="1">
                  <c:v>2017-2018</c:v>
                </c:pt>
                <c:pt idx="2">
                  <c:v>2018-2019</c:v>
                </c:pt>
                <c:pt idx="3">
                  <c:v>2019-2020</c:v>
                </c:pt>
                <c:pt idx="4">
                  <c:v>2020-2021</c:v>
                </c:pt>
                <c:pt idx="5">
                  <c:v>2021-2022</c:v>
                </c:pt>
              </c:strCache>
            </c:strRef>
          </c:cat>
          <c:val>
            <c:numRef>
              <c:f>'Overall and by student group'!$B$3:$G$3</c:f>
              <c:numCache>
                <c:formatCode>0</c:formatCode>
                <c:ptCount val="6"/>
                <c:pt idx="0">
                  <c:v>79.23</c:v>
                </c:pt>
                <c:pt idx="1">
                  <c:v>77.3</c:v>
                </c:pt>
                <c:pt idx="2">
                  <c:v>82.03</c:v>
                </c:pt>
                <c:pt idx="4">
                  <c:v>54.17</c:v>
                </c:pt>
                <c:pt idx="5">
                  <c:v>66.36</c:v>
                </c:pt>
              </c:numCache>
            </c:numRef>
          </c:val>
          <c:extLst>
            <c:ext xmlns:c16="http://schemas.microsoft.com/office/drawing/2014/chart" uri="{C3380CC4-5D6E-409C-BE32-E72D297353CC}">
              <c16:uniqueId val="{00000000-1FD9-41ED-9308-5863646A7E0A}"/>
            </c:ext>
          </c:extLst>
        </c:ser>
        <c:dLbls>
          <c:showLegendKey val="0"/>
          <c:showVal val="0"/>
          <c:showCatName val="0"/>
          <c:showSerName val="0"/>
          <c:showPercent val="0"/>
          <c:showBubbleSize val="0"/>
        </c:dLbls>
        <c:gapWidth val="219"/>
        <c:overlap val="-27"/>
        <c:axId val="455847544"/>
        <c:axId val="455847872"/>
      </c:barChart>
      <c:catAx>
        <c:axId val="45584754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sz="900" b="1" dirty="0">
                    <a:solidFill>
                      <a:sysClr val="windowText" lastClr="000000"/>
                    </a:solidFill>
                    <a:latin typeface="Trebuchet MS" panose="020B0603020202020204" pitchFamily="34" charset="0"/>
                  </a:rPr>
                  <a:t>School</a:t>
                </a:r>
                <a:r>
                  <a:rPr lang="en-US" sz="900" b="1" baseline="0" dirty="0">
                    <a:solidFill>
                      <a:sysClr val="windowText" lastClr="000000"/>
                    </a:solidFill>
                    <a:latin typeface="Trebuchet MS" panose="020B0603020202020204" pitchFamily="34" charset="0"/>
                  </a:rPr>
                  <a:t> Year</a:t>
                </a:r>
                <a:endParaRPr lang="en-US" sz="900" b="1" dirty="0">
                  <a:solidFill>
                    <a:sysClr val="windowText" lastClr="000000"/>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455847872"/>
        <c:crosses val="autoZero"/>
        <c:auto val="1"/>
        <c:lblAlgn val="ctr"/>
        <c:lblOffset val="100"/>
        <c:noMultiLvlLbl val="0"/>
      </c:catAx>
      <c:valAx>
        <c:axId val="455847872"/>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475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Pre-Pandemic to Post-Pandemic </a:t>
            </a:r>
          </a:p>
          <a:p>
            <a:pPr>
              <a:defRPr/>
            </a:pPr>
            <a:r>
              <a:rPr lang="en-US" sz="1400" b="0" i="0" baseline="0" dirty="0">
                <a:solidFill>
                  <a:schemeClr val="tx1"/>
                </a:solidFill>
                <a:effectLst/>
                <a:latin typeface="Trebuchet MS" panose="020B0603020202020204" pitchFamily="34" charset="0"/>
              </a:rPr>
              <a:t>Statewide Overall Pass Rates</a:t>
            </a:r>
            <a:endParaRPr lang="en-US" sz="1400" dirty="0">
              <a:solidFill>
                <a:schemeClr val="tx1"/>
              </a:solidFill>
              <a:effectLst/>
              <a:latin typeface="Trebuchet MS" panose="020B0603020202020204" pitchFamily="34" charset="0"/>
            </a:endParaRPr>
          </a:p>
        </c:rich>
      </c:tx>
      <c:layout>
        <c:manualLayout>
          <c:xMode val="edge"/>
          <c:yMode val="edge"/>
          <c:x val="0.31544635045619301"/>
          <c:y val="9.259129530516869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'Pre-Post'!$B$1</c:f>
              <c:strCache>
                <c:ptCount val="1"/>
                <c:pt idx="0">
                  <c:v>2018-2019</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'Pre-Post'!$A$2:$A$4</c:f>
              <c:strCache>
                <c:ptCount val="3"/>
                <c:pt idx="0">
                  <c:v>Mathematics</c:v>
                </c:pt>
                <c:pt idx="1">
                  <c:v>Reading</c:v>
                </c:pt>
                <c:pt idx="2">
                  <c:v>Science</c:v>
                </c:pt>
              </c:strCache>
            </c:strRef>
          </c:cat>
          <c:val>
            <c:numRef>
              <c:f>'Pre-Post'!$B$2:$B$4</c:f>
              <c:numCache>
                <c:formatCode>0</c:formatCode>
                <c:ptCount val="3"/>
                <c:pt idx="0">
                  <c:v>82.03</c:v>
                </c:pt>
                <c:pt idx="1">
                  <c:v>77.540000000000006</c:v>
                </c:pt>
                <c:pt idx="2">
                  <c:v>80.88</c:v>
                </c:pt>
              </c:numCache>
            </c:numRef>
          </c:val>
          <c:extLst>
            <c:ext xmlns:c16="http://schemas.microsoft.com/office/drawing/2014/chart" uri="{C3380CC4-5D6E-409C-BE32-E72D297353CC}">
              <c16:uniqueId val="{00000000-E5B4-4925-84C2-37300469766D}"/>
            </c:ext>
          </c:extLst>
        </c:ser>
        <c:ser>
          <c:idx val="1"/>
          <c:order val="1"/>
          <c:tx>
            <c:strRef>
              <c:f>'Pre-Post'!$C$1</c:f>
              <c:strCache>
                <c:ptCount val="1"/>
                <c:pt idx="0">
                  <c:v>2021-2022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'Pre-Post'!$A$2:$A$4</c:f>
              <c:strCache>
                <c:ptCount val="3"/>
                <c:pt idx="0">
                  <c:v>Mathematics</c:v>
                </c:pt>
                <c:pt idx="1">
                  <c:v>Reading</c:v>
                </c:pt>
                <c:pt idx="2">
                  <c:v>Science</c:v>
                </c:pt>
              </c:strCache>
            </c:strRef>
          </c:cat>
          <c:val>
            <c:numRef>
              <c:f>'Pre-Post'!$C$2:$C$4</c:f>
              <c:numCache>
                <c:formatCode>0</c:formatCode>
                <c:ptCount val="3"/>
                <c:pt idx="0">
                  <c:v>66.36</c:v>
                </c:pt>
                <c:pt idx="1">
                  <c:v>73.12</c:v>
                </c:pt>
                <c:pt idx="2">
                  <c:v>64.989999999999995</c:v>
                </c:pt>
              </c:numCache>
            </c:numRef>
          </c:val>
          <c:extLst>
            <c:ext xmlns:c16="http://schemas.microsoft.com/office/drawing/2014/chart" uri="{C3380CC4-5D6E-409C-BE32-E72D297353CC}">
              <c16:uniqueId val="{00000001-E5B4-4925-84C2-37300469766D}"/>
            </c:ext>
          </c:extLst>
        </c:ser>
        <c:ser>
          <c:idx val="2"/>
          <c:order val="2"/>
          <c:tx>
            <c:strRef>
              <c:f>'Pre-Post'!$D$1</c:f>
              <c:strCache>
                <c:ptCount val="1"/>
                <c:pt idx="0">
                  <c:v>Difference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'Pre-Post'!$A$2:$A$4</c:f>
              <c:strCache>
                <c:ptCount val="3"/>
                <c:pt idx="0">
                  <c:v>Mathematics</c:v>
                </c:pt>
                <c:pt idx="1">
                  <c:v>Reading</c:v>
                </c:pt>
                <c:pt idx="2">
                  <c:v>Science</c:v>
                </c:pt>
              </c:strCache>
            </c:strRef>
          </c:cat>
          <c:val>
            <c:numRef>
              <c:f>'Pre-Post'!$D$2:$D$4</c:f>
              <c:numCache>
                <c:formatCode>General</c:formatCode>
                <c:ptCount val="3"/>
                <c:pt idx="0">
                  <c:v>-16</c:v>
                </c:pt>
                <c:pt idx="1">
                  <c:v>-5</c:v>
                </c:pt>
                <c:pt idx="2">
                  <c:v>-16</c:v>
                </c:pt>
              </c:numCache>
            </c:numRef>
          </c:val>
          <c:extLst>
            <c:ext xmlns:c16="http://schemas.microsoft.com/office/drawing/2014/chart" uri="{C3380CC4-5D6E-409C-BE32-E72D297353CC}">
              <c16:uniqueId val="{00000002-E5B4-4925-84C2-37300469766D}"/>
            </c:ext>
          </c:extLst>
        </c:ser>
        <c:dLbls>
          <c:showLegendKey val="0"/>
          <c:showVal val="0"/>
          <c:showCatName val="0"/>
          <c:showSerName val="0"/>
          <c:showPercent val="0"/>
          <c:showBubbleSize val="0"/>
        </c:dLbls>
        <c:gapWidth val="219"/>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1400" b="0" i="0" baseline="0" dirty="0">
                <a:solidFill>
                  <a:schemeClr val="tx1"/>
                </a:solidFill>
                <a:effectLst/>
                <a:latin typeface="Trebuchet MS" panose="020B0603020202020204" pitchFamily="34" charset="0"/>
              </a:rPr>
              <a:t>Mathematics</a:t>
            </a:r>
          </a:p>
          <a:p>
            <a:pPr algn="ctr">
              <a:defRPr>
                <a:latin typeface="Trebuchet MS" panose="020B0603020202020204" pitchFamily="34" charset="0"/>
              </a:defRPr>
            </a:pPr>
            <a:r>
              <a:rPr lang="en-US" sz="1400" b="0" i="0" baseline="0" dirty="0">
                <a:solidFill>
                  <a:schemeClr val="tx1"/>
                </a:solidFill>
                <a:effectLst/>
                <a:latin typeface="Trebuchet MS" panose="020B0603020202020204" pitchFamily="34" charset="0"/>
              </a:rPr>
              <a:t>Pre-Pandemic to Post-Pandemic Pass Rates</a:t>
            </a:r>
            <a:endParaRPr lang="en-US" sz="1400" dirty="0">
              <a:solidFill>
                <a:schemeClr val="tx1"/>
              </a:solidFill>
              <a:effectLst/>
              <a:latin typeface="Trebuchet MS" panose="020B0603020202020204" pitchFamily="34" charset="0"/>
            </a:endParaRPr>
          </a:p>
        </c:rich>
      </c:tx>
      <c:layout>
        <c:manualLayout>
          <c:xMode val="edge"/>
          <c:yMode val="edge"/>
          <c:x val="0.23489079490063741"/>
          <c:y val="4.44240510861409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0"/>
          <c:order val="0"/>
          <c:tx>
            <c:strRef>
              <c:f>'Pre-Post'!$B$15</c:f>
              <c:strCache>
                <c:ptCount val="1"/>
                <c:pt idx="0">
                  <c:v>2018-2019</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'Pre-Post'!$A$16:$A$24</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'Pre-Post'!$B$16:$B$24</c:f>
              <c:numCache>
                <c:formatCode>0</c:formatCode>
                <c:ptCount val="9"/>
                <c:pt idx="0">
                  <c:v>82.38</c:v>
                </c:pt>
                <c:pt idx="1">
                  <c:v>83.36</c:v>
                </c:pt>
                <c:pt idx="2">
                  <c:v>81.19</c:v>
                </c:pt>
                <c:pt idx="3">
                  <c:v>77.66</c:v>
                </c:pt>
                <c:pt idx="4">
                  <c:v>78.09</c:v>
                </c:pt>
                <c:pt idx="5">
                  <c:v>76.61</c:v>
                </c:pt>
                <c:pt idx="6">
                  <c:v>86.04</c:v>
                </c:pt>
                <c:pt idx="7">
                  <c:v>91.29</c:v>
                </c:pt>
                <c:pt idx="8">
                  <c:v>83.17</c:v>
                </c:pt>
              </c:numCache>
            </c:numRef>
          </c:val>
          <c:extLst>
            <c:ext xmlns:c16="http://schemas.microsoft.com/office/drawing/2014/chart" uri="{C3380CC4-5D6E-409C-BE32-E72D297353CC}">
              <c16:uniqueId val="{00000000-0FDD-423F-A030-1B8D30F426BE}"/>
            </c:ext>
          </c:extLst>
        </c:ser>
        <c:ser>
          <c:idx val="1"/>
          <c:order val="1"/>
          <c:tx>
            <c:strRef>
              <c:f>'Pre-Post'!$C$15</c:f>
              <c:strCache>
                <c:ptCount val="1"/>
                <c:pt idx="0">
                  <c:v>2021-2022</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'Pre-Post'!$A$16:$A$24</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'Pre-Post'!$C$16:$C$24</c:f>
              <c:numCache>
                <c:formatCode>0</c:formatCode>
                <c:ptCount val="9"/>
                <c:pt idx="0">
                  <c:v>66.67</c:v>
                </c:pt>
                <c:pt idx="1">
                  <c:v>65.72</c:v>
                </c:pt>
                <c:pt idx="2">
                  <c:v>63.99</c:v>
                </c:pt>
                <c:pt idx="3">
                  <c:v>57.48</c:v>
                </c:pt>
                <c:pt idx="4">
                  <c:v>55.4</c:v>
                </c:pt>
                <c:pt idx="5">
                  <c:v>57.17</c:v>
                </c:pt>
                <c:pt idx="6">
                  <c:v>80.16</c:v>
                </c:pt>
                <c:pt idx="7">
                  <c:v>85.75</c:v>
                </c:pt>
                <c:pt idx="8">
                  <c:v>80.31</c:v>
                </c:pt>
              </c:numCache>
            </c:numRef>
          </c:val>
          <c:extLst>
            <c:ext xmlns:c16="http://schemas.microsoft.com/office/drawing/2014/chart" uri="{C3380CC4-5D6E-409C-BE32-E72D297353CC}">
              <c16:uniqueId val="{00000001-0FDD-423F-A030-1B8D30F426BE}"/>
            </c:ext>
          </c:extLst>
        </c:ser>
        <c:ser>
          <c:idx val="2"/>
          <c:order val="2"/>
          <c:tx>
            <c:strRef>
              <c:f>'Pre-Post'!$D$15</c:f>
              <c:strCache>
                <c:ptCount val="1"/>
                <c:pt idx="0">
                  <c:v>Difference</c:v>
                </c:pt>
              </c:strCache>
            </c:strRef>
          </c:tx>
          <c:spPr>
            <a:solidFill>
              <a:srgbClr val="C00000"/>
            </a:solidFill>
            <a:ln>
              <a:noFill/>
            </a:ln>
            <a:effectLst/>
          </c:spPr>
          <c:invertIfNegative val="0"/>
          <c:dLbls>
            <c:dLbl>
              <c:idx val="3"/>
              <c:layout>
                <c:manualLayout>
                  <c:x val="-5.0925337632079971E-17"/>
                  <c:y val="1.3186813186813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DD-423F-A030-1B8D30F426BE}"/>
                </c:ext>
              </c:extLst>
            </c:dLbl>
            <c:dLbl>
              <c:idx val="4"/>
              <c:layout>
                <c:manualLayout>
                  <c:x val="2.7777777777778798E-3"/>
                  <c:y val="1.3187159297395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DD-423F-A030-1B8D30F426BE}"/>
                </c:ext>
              </c:extLst>
            </c:dLbl>
            <c:dLbl>
              <c:idx val="5"/>
              <c:layout>
                <c:manualLayout>
                  <c:x val="0"/>
                  <c:y val="8.7912087912087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DD-423F-A030-1B8D30F426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'Pre-Post'!$A$16:$A$24</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'Pre-Post'!$D$16:$D$24</c:f>
              <c:numCache>
                <c:formatCode>0</c:formatCode>
                <c:ptCount val="9"/>
                <c:pt idx="0">
                  <c:v>-15</c:v>
                </c:pt>
                <c:pt idx="1">
                  <c:v>-17</c:v>
                </c:pt>
                <c:pt idx="2">
                  <c:v>-17.199999999999996</c:v>
                </c:pt>
                <c:pt idx="3">
                  <c:v>-21</c:v>
                </c:pt>
                <c:pt idx="4">
                  <c:v>-22.690000000000005</c:v>
                </c:pt>
                <c:pt idx="5">
                  <c:v>-20</c:v>
                </c:pt>
                <c:pt idx="6">
                  <c:v>-5.8800000000000097</c:v>
                </c:pt>
                <c:pt idx="7">
                  <c:v>-5</c:v>
                </c:pt>
                <c:pt idx="8">
                  <c:v>-2.8599999999999994</c:v>
                </c:pt>
              </c:numCache>
            </c:numRef>
          </c:val>
          <c:extLst>
            <c:ext xmlns:c16="http://schemas.microsoft.com/office/drawing/2014/chart" uri="{C3380CC4-5D6E-409C-BE32-E72D297353CC}">
              <c16:uniqueId val="{00000005-0FDD-423F-A030-1B8D30F426BE}"/>
            </c:ext>
          </c:extLst>
        </c:ser>
        <c:dLbls>
          <c:showLegendKey val="0"/>
          <c:showVal val="0"/>
          <c:showCatName val="0"/>
          <c:showSerName val="0"/>
          <c:showPercent val="0"/>
          <c:showBubbleSize val="0"/>
        </c:dLbls>
        <c:gapWidth val="64"/>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1400" b="0" i="0" baseline="0" dirty="0">
                <a:solidFill>
                  <a:schemeClr val="tx1"/>
                </a:solidFill>
                <a:effectLst/>
                <a:latin typeface="Trebuchet MS" panose="020B0603020202020204" pitchFamily="34" charset="0"/>
              </a:rPr>
              <a:t>Reading </a:t>
            </a:r>
          </a:p>
          <a:p>
            <a:pPr>
              <a:defRPr>
                <a:latin typeface="Trebuchet MS" panose="020B0603020202020204" pitchFamily="34" charset="0"/>
              </a:defRPr>
            </a:pPr>
            <a:r>
              <a:rPr lang="en-US" sz="1400" b="0" i="0" baseline="0" dirty="0">
                <a:solidFill>
                  <a:schemeClr val="tx1"/>
                </a:solidFill>
                <a:effectLst/>
                <a:latin typeface="Trebuchet MS" panose="020B0603020202020204" pitchFamily="34" charset="0"/>
              </a:rPr>
              <a:t>Pre-Pandemic to Post-Pandemic Pass Rates</a:t>
            </a:r>
            <a:endParaRPr lang="en-US" sz="1400" dirty="0">
              <a:solidFill>
                <a:schemeClr val="tx1"/>
              </a:solidFill>
              <a:effectLst/>
              <a:latin typeface="Trebuchet MS" panose="020B0603020202020204" pitchFamily="34" charset="0"/>
            </a:endParaRPr>
          </a:p>
        </c:rich>
      </c:tx>
      <c:layout>
        <c:manualLayout>
          <c:xMode val="edge"/>
          <c:yMode val="edge"/>
          <c:x val="0.23489079490063741"/>
          <c:y val="4.4424051086140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0"/>
          <c:order val="0"/>
          <c:tx>
            <c:strRef>
              <c:f>'Pre-Post'!$B$6</c:f>
              <c:strCache>
                <c:ptCount val="1"/>
                <c:pt idx="0">
                  <c:v>2018-2019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'Pre-Post'!$A$7:$A$13</c:f>
              <c:strCache>
                <c:ptCount val="7"/>
                <c:pt idx="0">
                  <c:v>Grade 3</c:v>
                </c:pt>
                <c:pt idx="1">
                  <c:v>Grade 4</c:v>
                </c:pt>
                <c:pt idx="2">
                  <c:v>Grade 5</c:v>
                </c:pt>
                <c:pt idx="3">
                  <c:v>Grade 6</c:v>
                </c:pt>
                <c:pt idx="4">
                  <c:v>Grade 7</c:v>
                </c:pt>
                <c:pt idx="5">
                  <c:v>Grade 8</c:v>
                </c:pt>
                <c:pt idx="6">
                  <c:v>EOC</c:v>
                </c:pt>
              </c:strCache>
            </c:strRef>
          </c:cat>
          <c:val>
            <c:numRef>
              <c:f>'Pre-Post'!$B$7:$B$13</c:f>
              <c:numCache>
                <c:formatCode>0</c:formatCode>
                <c:ptCount val="7"/>
                <c:pt idx="0">
                  <c:v>70.56</c:v>
                </c:pt>
                <c:pt idx="1">
                  <c:v>75.349999999999994</c:v>
                </c:pt>
                <c:pt idx="2">
                  <c:v>78.23</c:v>
                </c:pt>
                <c:pt idx="3">
                  <c:v>77.44</c:v>
                </c:pt>
                <c:pt idx="4">
                  <c:v>79.430000000000007</c:v>
                </c:pt>
                <c:pt idx="5">
                  <c:v>76.11</c:v>
                </c:pt>
                <c:pt idx="6">
                  <c:v>85.67</c:v>
                </c:pt>
              </c:numCache>
            </c:numRef>
          </c:val>
          <c:extLst>
            <c:ext xmlns:c16="http://schemas.microsoft.com/office/drawing/2014/chart" uri="{C3380CC4-5D6E-409C-BE32-E72D297353CC}">
              <c16:uniqueId val="{00000000-BFB8-4B1A-91B4-919825C8A9A4}"/>
            </c:ext>
          </c:extLst>
        </c:ser>
        <c:ser>
          <c:idx val="1"/>
          <c:order val="1"/>
          <c:tx>
            <c:strRef>
              <c:f>'Pre-Post'!$C$6</c:f>
              <c:strCache>
                <c:ptCount val="1"/>
                <c:pt idx="0">
                  <c:v>2021-2022</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'Pre-Post'!$A$7:$A$13</c:f>
              <c:strCache>
                <c:ptCount val="7"/>
                <c:pt idx="0">
                  <c:v>Grade 3</c:v>
                </c:pt>
                <c:pt idx="1">
                  <c:v>Grade 4</c:v>
                </c:pt>
                <c:pt idx="2">
                  <c:v>Grade 5</c:v>
                </c:pt>
                <c:pt idx="3">
                  <c:v>Grade 6</c:v>
                </c:pt>
                <c:pt idx="4">
                  <c:v>Grade 7</c:v>
                </c:pt>
                <c:pt idx="5">
                  <c:v>Grade 8</c:v>
                </c:pt>
                <c:pt idx="6">
                  <c:v>EOC</c:v>
                </c:pt>
              </c:strCache>
            </c:strRef>
          </c:cat>
          <c:val>
            <c:numRef>
              <c:f>'Pre-Post'!$C$7:$C$13</c:f>
              <c:numCache>
                <c:formatCode>0</c:formatCode>
                <c:ptCount val="7"/>
                <c:pt idx="0">
                  <c:v>67.63</c:v>
                </c:pt>
                <c:pt idx="1">
                  <c:v>71.819999999999993</c:v>
                </c:pt>
                <c:pt idx="2">
                  <c:v>72.25</c:v>
                </c:pt>
                <c:pt idx="3">
                  <c:v>70.23</c:v>
                </c:pt>
                <c:pt idx="4">
                  <c:v>71.97</c:v>
                </c:pt>
                <c:pt idx="5">
                  <c:v>71.58</c:v>
                </c:pt>
                <c:pt idx="6">
                  <c:v>85.4</c:v>
                </c:pt>
              </c:numCache>
            </c:numRef>
          </c:val>
          <c:extLst>
            <c:ext xmlns:c16="http://schemas.microsoft.com/office/drawing/2014/chart" uri="{C3380CC4-5D6E-409C-BE32-E72D297353CC}">
              <c16:uniqueId val="{00000001-BFB8-4B1A-91B4-919825C8A9A4}"/>
            </c:ext>
          </c:extLst>
        </c:ser>
        <c:ser>
          <c:idx val="2"/>
          <c:order val="2"/>
          <c:tx>
            <c:strRef>
              <c:f>'Pre-Post'!$D$6</c:f>
              <c:strCache>
                <c:ptCount val="1"/>
                <c:pt idx="0">
                  <c:v>Difference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'Pre-Post'!$A$7:$A$13</c:f>
              <c:strCache>
                <c:ptCount val="7"/>
                <c:pt idx="0">
                  <c:v>Grade 3</c:v>
                </c:pt>
                <c:pt idx="1">
                  <c:v>Grade 4</c:v>
                </c:pt>
                <c:pt idx="2">
                  <c:v>Grade 5</c:v>
                </c:pt>
                <c:pt idx="3">
                  <c:v>Grade 6</c:v>
                </c:pt>
                <c:pt idx="4">
                  <c:v>Grade 7</c:v>
                </c:pt>
                <c:pt idx="5">
                  <c:v>Grade 8</c:v>
                </c:pt>
                <c:pt idx="6">
                  <c:v>EOC</c:v>
                </c:pt>
              </c:strCache>
            </c:strRef>
          </c:cat>
          <c:val>
            <c:numRef>
              <c:f>'Pre-Post'!$D$7:$D$13</c:f>
              <c:numCache>
                <c:formatCode>0</c:formatCode>
                <c:ptCount val="7"/>
                <c:pt idx="0">
                  <c:v>-2.9300000000000068</c:v>
                </c:pt>
                <c:pt idx="1">
                  <c:v>-3</c:v>
                </c:pt>
                <c:pt idx="2">
                  <c:v>-5.980000000000004</c:v>
                </c:pt>
                <c:pt idx="3">
                  <c:v>-7.2099999999999937</c:v>
                </c:pt>
                <c:pt idx="4">
                  <c:v>-7.460000000000008</c:v>
                </c:pt>
                <c:pt idx="5">
                  <c:v>-4</c:v>
                </c:pt>
                <c:pt idx="6">
                  <c:v>-1</c:v>
                </c:pt>
              </c:numCache>
            </c:numRef>
          </c:val>
          <c:extLst>
            <c:ext xmlns:c16="http://schemas.microsoft.com/office/drawing/2014/chart" uri="{C3380CC4-5D6E-409C-BE32-E72D297353CC}">
              <c16:uniqueId val="{00000002-BFB8-4B1A-91B4-919825C8A9A4}"/>
            </c:ext>
          </c:extLst>
        </c:ser>
        <c:dLbls>
          <c:showLegendKey val="0"/>
          <c:showVal val="0"/>
          <c:showCatName val="0"/>
          <c:showSerName val="0"/>
          <c:showPercent val="0"/>
          <c:showBubbleSize val="0"/>
        </c:dLbls>
        <c:gapWidth val="67"/>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Science</a:t>
            </a:r>
          </a:p>
          <a:p>
            <a:pPr>
              <a:defRPr/>
            </a:pPr>
            <a:r>
              <a:rPr lang="en-US" sz="1400" b="0" i="0" baseline="0" dirty="0">
                <a:solidFill>
                  <a:schemeClr val="tx1"/>
                </a:solidFill>
                <a:effectLst/>
                <a:latin typeface="Trebuchet MS" panose="020B0603020202020204" pitchFamily="34" charset="0"/>
              </a:rPr>
              <a:t>Pre-Pandemic to Post-Pandemic Pass Rates</a:t>
            </a:r>
            <a:endParaRPr lang="en-US" sz="1400" dirty="0">
              <a:solidFill>
                <a:schemeClr val="tx1"/>
              </a:solidFill>
              <a:effectLst/>
              <a:latin typeface="Trebuchet MS" panose="020B0603020202020204" pitchFamily="34" charset="0"/>
            </a:endParaRPr>
          </a:p>
        </c:rich>
      </c:tx>
      <c:layout>
        <c:manualLayout>
          <c:xMode val="edge"/>
          <c:yMode val="edge"/>
          <c:x val="0.21504952505936759"/>
          <c:y val="4.4424051086140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'Pre-Post'!$B$27</c:f>
              <c:strCache>
                <c:ptCount val="1"/>
                <c:pt idx="0">
                  <c:v>2018-2019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'Pre-Post'!$A$28:$A$32</c:f>
              <c:strCache>
                <c:ptCount val="5"/>
                <c:pt idx="0">
                  <c:v>Grade 5</c:v>
                </c:pt>
                <c:pt idx="1">
                  <c:v>Grade 8</c:v>
                </c:pt>
                <c:pt idx="2">
                  <c:v>Biology</c:v>
                </c:pt>
                <c:pt idx="3">
                  <c:v>Chemistry</c:v>
                </c:pt>
                <c:pt idx="4">
                  <c:v>Earth Science</c:v>
                </c:pt>
              </c:strCache>
            </c:strRef>
          </c:cat>
          <c:val>
            <c:numRef>
              <c:f>'Pre-Post'!$B$28:$B$32</c:f>
              <c:numCache>
                <c:formatCode>0</c:formatCode>
                <c:ptCount val="5"/>
                <c:pt idx="0">
                  <c:v>79.099999999999994</c:v>
                </c:pt>
                <c:pt idx="1">
                  <c:v>78.400000000000006</c:v>
                </c:pt>
                <c:pt idx="2">
                  <c:v>82.92</c:v>
                </c:pt>
                <c:pt idx="3">
                  <c:v>88.18</c:v>
                </c:pt>
                <c:pt idx="4">
                  <c:v>80.88</c:v>
                </c:pt>
              </c:numCache>
            </c:numRef>
          </c:val>
          <c:extLst>
            <c:ext xmlns:c16="http://schemas.microsoft.com/office/drawing/2014/chart" uri="{C3380CC4-5D6E-409C-BE32-E72D297353CC}">
              <c16:uniqueId val="{00000000-F98C-4C6B-BE6D-A395A40B095D}"/>
            </c:ext>
          </c:extLst>
        </c:ser>
        <c:ser>
          <c:idx val="1"/>
          <c:order val="1"/>
          <c:tx>
            <c:strRef>
              <c:f>'Pre-Post'!$C$27</c:f>
              <c:strCache>
                <c:ptCount val="1"/>
                <c:pt idx="0">
                  <c:v>2021-2022</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'Pre-Post'!$A$28:$A$32</c:f>
              <c:strCache>
                <c:ptCount val="5"/>
                <c:pt idx="0">
                  <c:v>Grade 5</c:v>
                </c:pt>
                <c:pt idx="1">
                  <c:v>Grade 8</c:v>
                </c:pt>
                <c:pt idx="2">
                  <c:v>Biology</c:v>
                </c:pt>
                <c:pt idx="3">
                  <c:v>Chemistry</c:v>
                </c:pt>
                <c:pt idx="4">
                  <c:v>Earth Science</c:v>
                </c:pt>
              </c:strCache>
            </c:strRef>
          </c:cat>
          <c:val>
            <c:numRef>
              <c:f>'Pre-Post'!$C$28:$C$32</c:f>
              <c:numCache>
                <c:formatCode>0</c:formatCode>
                <c:ptCount val="5"/>
                <c:pt idx="0">
                  <c:v>60.66</c:v>
                </c:pt>
                <c:pt idx="1">
                  <c:v>61.12</c:v>
                </c:pt>
                <c:pt idx="2">
                  <c:v>69.569999999999993</c:v>
                </c:pt>
                <c:pt idx="3">
                  <c:v>63.88</c:v>
                </c:pt>
                <c:pt idx="4">
                  <c:v>72.45</c:v>
                </c:pt>
              </c:numCache>
            </c:numRef>
          </c:val>
          <c:extLst>
            <c:ext xmlns:c16="http://schemas.microsoft.com/office/drawing/2014/chart" uri="{C3380CC4-5D6E-409C-BE32-E72D297353CC}">
              <c16:uniqueId val="{00000001-F98C-4C6B-BE6D-A395A40B095D}"/>
            </c:ext>
          </c:extLst>
        </c:ser>
        <c:ser>
          <c:idx val="2"/>
          <c:order val="2"/>
          <c:tx>
            <c:strRef>
              <c:f>'Pre-Post'!$D$27</c:f>
              <c:strCache>
                <c:ptCount val="1"/>
                <c:pt idx="0">
                  <c:v>Difference</c:v>
                </c:pt>
              </c:strCache>
            </c:strRef>
          </c:tx>
          <c:spPr>
            <a:solidFill>
              <a:srgbClr val="C00000"/>
            </a:solidFill>
            <a:ln>
              <a:noFill/>
            </a:ln>
            <a:effectLst/>
          </c:spPr>
          <c:invertIfNegative val="0"/>
          <c:dLbls>
            <c:dLbl>
              <c:idx val="0"/>
              <c:layout>
                <c:manualLayout>
                  <c:x val="-2.5462668816039986E-17"/>
                  <c:y val="1.3186813186813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8C-4C6B-BE6D-A395A40B095D}"/>
                </c:ext>
              </c:extLst>
            </c:dLbl>
            <c:dLbl>
              <c:idx val="1"/>
              <c:layout>
                <c:manualLayout>
                  <c:x val="-5.0925337632079971E-17"/>
                  <c:y val="1.3186813186813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8C-4C6B-BE6D-A395A40B095D}"/>
                </c:ext>
              </c:extLst>
            </c:dLbl>
            <c:dLbl>
              <c:idx val="2"/>
              <c:layout>
                <c:manualLayout>
                  <c:x val="0"/>
                  <c:y val="4.3956043956043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8C-4C6B-BE6D-A395A40B095D}"/>
                </c:ext>
              </c:extLst>
            </c:dLbl>
            <c:dLbl>
              <c:idx val="3"/>
              <c:layout>
                <c:manualLayout>
                  <c:x val="2.777777777777676E-3"/>
                  <c:y val="1.7582417582417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8C-4C6B-BE6D-A395A40B095D}"/>
                </c:ext>
              </c:extLst>
            </c:dLbl>
            <c:dLbl>
              <c:idx val="4"/>
              <c:layout>
                <c:manualLayout>
                  <c:x val="0"/>
                  <c:y val="8.791208791208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8C-4C6B-BE6D-A395A40B09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'Pre-Post'!$A$28:$A$32</c:f>
              <c:strCache>
                <c:ptCount val="5"/>
                <c:pt idx="0">
                  <c:v>Grade 5</c:v>
                </c:pt>
                <c:pt idx="1">
                  <c:v>Grade 8</c:v>
                </c:pt>
                <c:pt idx="2">
                  <c:v>Biology</c:v>
                </c:pt>
                <c:pt idx="3">
                  <c:v>Chemistry</c:v>
                </c:pt>
                <c:pt idx="4">
                  <c:v>Earth Science</c:v>
                </c:pt>
              </c:strCache>
            </c:strRef>
          </c:cat>
          <c:val>
            <c:numRef>
              <c:f>'Pre-Post'!$D$28:$D$32</c:f>
              <c:numCache>
                <c:formatCode>0</c:formatCode>
                <c:ptCount val="5"/>
                <c:pt idx="0">
                  <c:v>-18.439999999999998</c:v>
                </c:pt>
                <c:pt idx="1">
                  <c:v>-17.280000000000008</c:v>
                </c:pt>
                <c:pt idx="2">
                  <c:v>-13.350000000000009</c:v>
                </c:pt>
                <c:pt idx="3">
                  <c:v>-24.300000000000004</c:v>
                </c:pt>
                <c:pt idx="4">
                  <c:v>-9</c:v>
                </c:pt>
              </c:numCache>
            </c:numRef>
          </c:val>
          <c:extLst>
            <c:ext xmlns:c16="http://schemas.microsoft.com/office/drawing/2014/chart" uri="{C3380CC4-5D6E-409C-BE32-E72D297353CC}">
              <c16:uniqueId val="{00000007-F98C-4C6B-BE6D-A395A40B095D}"/>
            </c:ext>
          </c:extLst>
        </c:ser>
        <c:dLbls>
          <c:showLegendKey val="0"/>
          <c:showVal val="0"/>
          <c:showCatName val="0"/>
          <c:showSerName val="0"/>
          <c:showPercent val="0"/>
          <c:showBubbleSize val="0"/>
        </c:dLbls>
        <c:gapWidth val="219"/>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Mathematics Pre-Pandemic to Post-Pandemic Pass Rates By </a:t>
            </a:r>
          </a:p>
          <a:p>
            <a:pPr>
              <a:defRPr/>
            </a:pPr>
            <a:r>
              <a:rPr lang="en-US" sz="1400" b="0" i="0" baseline="0" dirty="0">
                <a:solidFill>
                  <a:schemeClr val="tx1"/>
                </a:solidFill>
                <a:effectLst/>
                <a:latin typeface="Trebuchet MS" panose="020B0603020202020204" pitchFamily="34" charset="0"/>
              </a:rPr>
              <a:t>Student Groups</a:t>
            </a:r>
            <a:endParaRPr lang="en-US" sz="1400" dirty="0">
              <a:solidFill>
                <a:schemeClr val="tx1"/>
              </a:solidFill>
              <a:effectLst/>
              <a:latin typeface="Trebuchet MS" panose="020B0603020202020204" pitchFamily="34" charset="0"/>
            </a:endParaRPr>
          </a:p>
        </c:rich>
      </c:tx>
      <c:layout>
        <c:manualLayout>
          <c:xMode val="edge"/>
          <c:yMode val="edge"/>
          <c:x val="0.21718328798265635"/>
          <c:y val="1.46690571158920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5258620689655172"/>
          <c:w val="0.93888888888888888"/>
          <c:h val="0.7590514332260192"/>
        </c:manualLayout>
      </c:layout>
      <c:barChart>
        <c:barDir val="col"/>
        <c:grouping val="clustered"/>
        <c:varyColors val="0"/>
        <c:ser>
          <c:idx val="0"/>
          <c:order val="0"/>
          <c:tx>
            <c:strRef>
              <c:f>'Pre-Post'!$B$57</c:f>
              <c:strCache>
                <c:ptCount val="1"/>
                <c:pt idx="0">
                  <c:v>2018-2019</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'Pre-Post'!$A$58:$A$66</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'Pre-Post'!$B$58:$B$66</c:f>
              <c:numCache>
                <c:formatCode>0</c:formatCode>
                <c:ptCount val="9"/>
                <c:pt idx="0">
                  <c:v>82.03</c:v>
                </c:pt>
                <c:pt idx="1">
                  <c:v>94.03</c:v>
                </c:pt>
                <c:pt idx="2">
                  <c:v>70.099999999999994</c:v>
                </c:pt>
                <c:pt idx="3">
                  <c:v>74.3</c:v>
                </c:pt>
                <c:pt idx="4">
                  <c:v>88.13</c:v>
                </c:pt>
                <c:pt idx="5">
                  <c:v>84.54</c:v>
                </c:pt>
                <c:pt idx="6">
                  <c:v>72.239999999999995</c:v>
                </c:pt>
                <c:pt idx="7">
                  <c:v>58.73</c:v>
                </c:pt>
                <c:pt idx="8">
                  <c:v>55.02</c:v>
                </c:pt>
              </c:numCache>
            </c:numRef>
          </c:val>
          <c:extLst>
            <c:ext xmlns:c16="http://schemas.microsoft.com/office/drawing/2014/chart" uri="{C3380CC4-5D6E-409C-BE32-E72D297353CC}">
              <c16:uniqueId val="{00000000-8786-400B-B163-BA17172E7438}"/>
            </c:ext>
          </c:extLst>
        </c:ser>
        <c:ser>
          <c:idx val="1"/>
          <c:order val="1"/>
          <c:tx>
            <c:strRef>
              <c:f>'Pre-Post'!$C$57</c:f>
              <c:strCache>
                <c:ptCount val="1"/>
                <c:pt idx="0">
                  <c:v>2021-2022</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'Pre-Post'!$A$58:$A$66</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'Pre-Post'!$C$58:$C$66</c:f>
              <c:numCache>
                <c:formatCode>0</c:formatCode>
                <c:ptCount val="9"/>
                <c:pt idx="0">
                  <c:v>66.36</c:v>
                </c:pt>
                <c:pt idx="1">
                  <c:v>85.83</c:v>
                </c:pt>
                <c:pt idx="2">
                  <c:v>49.21</c:v>
                </c:pt>
                <c:pt idx="3">
                  <c:v>53.4</c:v>
                </c:pt>
                <c:pt idx="4">
                  <c:v>76.25</c:v>
                </c:pt>
                <c:pt idx="5">
                  <c:v>70.11</c:v>
                </c:pt>
                <c:pt idx="6">
                  <c:v>51.74</c:v>
                </c:pt>
                <c:pt idx="7">
                  <c:v>36.14</c:v>
                </c:pt>
                <c:pt idx="8">
                  <c:v>39.18</c:v>
                </c:pt>
              </c:numCache>
            </c:numRef>
          </c:val>
          <c:extLst>
            <c:ext xmlns:c16="http://schemas.microsoft.com/office/drawing/2014/chart" uri="{C3380CC4-5D6E-409C-BE32-E72D297353CC}">
              <c16:uniqueId val="{00000001-8786-400B-B163-BA17172E7438}"/>
            </c:ext>
          </c:extLst>
        </c:ser>
        <c:ser>
          <c:idx val="2"/>
          <c:order val="2"/>
          <c:tx>
            <c:strRef>
              <c:f>'Pre-Post'!$D$57</c:f>
              <c:strCache>
                <c:ptCount val="1"/>
                <c:pt idx="0">
                  <c:v>Difference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'Pre-Post'!$A$58:$A$66</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'Pre-Post'!$D$58:$D$66</c:f>
              <c:numCache>
                <c:formatCode>0</c:formatCode>
                <c:ptCount val="9"/>
                <c:pt idx="0">
                  <c:v>-15.670000000000002</c:v>
                </c:pt>
                <c:pt idx="1">
                  <c:v>-8.2000000000000028</c:v>
                </c:pt>
                <c:pt idx="2">
                  <c:v>-20.889999999999993</c:v>
                </c:pt>
                <c:pt idx="3">
                  <c:v>-20.9</c:v>
                </c:pt>
                <c:pt idx="4">
                  <c:v>-11.879999999999995</c:v>
                </c:pt>
                <c:pt idx="5">
                  <c:v>-15</c:v>
                </c:pt>
                <c:pt idx="6">
                  <c:v>-20</c:v>
                </c:pt>
                <c:pt idx="7">
                  <c:v>-22.589999999999996</c:v>
                </c:pt>
                <c:pt idx="8">
                  <c:v>-15.840000000000003</c:v>
                </c:pt>
              </c:numCache>
            </c:numRef>
          </c:val>
          <c:extLst>
            <c:ext xmlns:c16="http://schemas.microsoft.com/office/drawing/2014/chart" uri="{C3380CC4-5D6E-409C-BE32-E72D297353CC}">
              <c16:uniqueId val="{00000002-8786-400B-B163-BA17172E7438}"/>
            </c:ext>
          </c:extLst>
        </c:ser>
        <c:dLbls>
          <c:showLegendKey val="0"/>
          <c:showVal val="0"/>
          <c:showCatName val="0"/>
          <c:showSerName val="0"/>
          <c:showPercent val="0"/>
          <c:showBubbleSize val="0"/>
        </c:dLbls>
        <c:gapWidth val="51"/>
        <c:overlap val="-27"/>
        <c:axId val="601317720"/>
        <c:axId val="601324608"/>
      </c:barChart>
      <c:catAx>
        <c:axId val="601317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layout>
        <c:manualLayout>
          <c:xMode val="edge"/>
          <c:yMode val="edge"/>
          <c:x val="0.26833506388624501"/>
          <c:y val="0.9545650889579762"/>
          <c:w val="0.41028460519537863"/>
          <c:h val="4.406036060113895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1400" b="0" i="0" baseline="0" dirty="0">
                <a:solidFill>
                  <a:schemeClr val="tx1"/>
                </a:solidFill>
                <a:effectLst/>
                <a:latin typeface="Trebuchet MS" panose="020B0603020202020204" pitchFamily="34" charset="0"/>
              </a:rPr>
              <a:t>Reading Pre-Pandemic to Post-Pandemic Pass Rates By </a:t>
            </a:r>
          </a:p>
          <a:p>
            <a:pPr>
              <a:defRPr>
                <a:latin typeface="Trebuchet MS" panose="020B0603020202020204" pitchFamily="34" charset="0"/>
              </a:defRPr>
            </a:pPr>
            <a:r>
              <a:rPr lang="en-US" sz="1400" b="0" i="0" baseline="0" dirty="0">
                <a:solidFill>
                  <a:schemeClr val="tx1"/>
                </a:solidFill>
                <a:effectLst/>
                <a:latin typeface="Trebuchet MS" panose="020B0603020202020204" pitchFamily="34" charset="0"/>
              </a:rPr>
              <a:t>Student Groups</a:t>
            </a:r>
            <a:endParaRPr lang="en-US" sz="1400" dirty="0">
              <a:solidFill>
                <a:schemeClr val="tx1"/>
              </a:solidFill>
              <a:effectLst/>
              <a:latin typeface="Trebuchet MS" panose="020B0603020202020204" pitchFamily="34" charset="0"/>
            </a:endParaRPr>
          </a:p>
        </c:rich>
      </c:tx>
      <c:layout>
        <c:manualLayout>
          <c:xMode val="edge"/>
          <c:yMode val="edge"/>
          <c:x val="0.2654576304937647"/>
          <c:y val="4.80693276201367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0"/>
          <c:order val="0"/>
          <c:tx>
            <c:strRef>
              <c:f>'Pre-Post'!$B$34</c:f>
              <c:strCache>
                <c:ptCount val="1"/>
                <c:pt idx="0">
                  <c:v>2018-2019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'Pre-Post'!$A$35:$A$43</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'Pre-Post'!$B$35:$B$43</c:f>
              <c:numCache>
                <c:formatCode>0</c:formatCode>
                <c:ptCount val="9"/>
                <c:pt idx="0">
                  <c:v>77.540000000000006</c:v>
                </c:pt>
                <c:pt idx="1">
                  <c:v>89.03</c:v>
                </c:pt>
                <c:pt idx="2">
                  <c:v>64.95</c:v>
                </c:pt>
                <c:pt idx="3">
                  <c:v>65.66</c:v>
                </c:pt>
                <c:pt idx="4">
                  <c:v>85.09</c:v>
                </c:pt>
                <c:pt idx="5">
                  <c:v>81.3</c:v>
                </c:pt>
                <c:pt idx="6">
                  <c:v>64.73</c:v>
                </c:pt>
                <c:pt idx="7">
                  <c:v>34.72</c:v>
                </c:pt>
                <c:pt idx="8">
                  <c:v>46.9</c:v>
                </c:pt>
              </c:numCache>
            </c:numRef>
          </c:val>
          <c:extLst>
            <c:ext xmlns:c16="http://schemas.microsoft.com/office/drawing/2014/chart" uri="{C3380CC4-5D6E-409C-BE32-E72D297353CC}">
              <c16:uniqueId val="{00000000-F6E8-424E-919D-FA5693D93B4C}"/>
            </c:ext>
          </c:extLst>
        </c:ser>
        <c:ser>
          <c:idx val="1"/>
          <c:order val="1"/>
          <c:tx>
            <c:strRef>
              <c:f>'Pre-Post'!$C$34</c:f>
              <c:strCache>
                <c:ptCount val="1"/>
                <c:pt idx="0">
                  <c:v>2021-2022</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'Pre-Post'!$A$35:$A$43</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'Pre-Post'!$C$35:$C$43</c:f>
              <c:numCache>
                <c:formatCode>0</c:formatCode>
                <c:ptCount val="9"/>
                <c:pt idx="0">
                  <c:v>73.12</c:v>
                </c:pt>
                <c:pt idx="1">
                  <c:v>87.6</c:v>
                </c:pt>
                <c:pt idx="2">
                  <c:v>59.53</c:v>
                </c:pt>
                <c:pt idx="3">
                  <c:v>59.6</c:v>
                </c:pt>
                <c:pt idx="4">
                  <c:v>81.72</c:v>
                </c:pt>
                <c:pt idx="5">
                  <c:v>77.959999999999994</c:v>
                </c:pt>
                <c:pt idx="6">
                  <c:v>59.34</c:v>
                </c:pt>
                <c:pt idx="7">
                  <c:v>32.29</c:v>
                </c:pt>
                <c:pt idx="8">
                  <c:v>43.29</c:v>
                </c:pt>
              </c:numCache>
            </c:numRef>
          </c:val>
          <c:extLst>
            <c:ext xmlns:c16="http://schemas.microsoft.com/office/drawing/2014/chart" uri="{C3380CC4-5D6E-409C-BE32-E72D297353CC}">
              <c16:uniqueId val="{00000001-F6E8-424E-919D-FA5693D93B4C}"/>
            </c:ext>
          </c:extLst>
        </c:ser>
        <c:ser>
          <c:idx val="2"/>
          <c:order val="2"/>
          <c:tx>
            <c:strRef>
              <c:f>'Pre-Post'!$D$34</c:f>
              <c:strCache>
                <c:ptCount val="1"/>
                <c:pt idx="0">
                  <c:v>Difference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'Pre-Post'!$A$35:$A$43</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'Pre-Post'!$D$35:$D$43</c:f>
              <c:numCache>
                <c:formatCode>0</c:formatCode>
                <c:ptCount val="9"/>
                <c:pt idx="0">
                  <c:v>-5</c:v>
                </c:pt>
                <c:pt idx="1">
                  <c:v>-1.4300000000000068</c:v>
                </c:pt>
                <c:pt idx="2">
                  <c:v>-5.4200000000000017</c:v>
                </c:pt>
                <c:pt idx="3">
                  <c:v>-6.0599999999999952</c:v>
                </c:pt>
                <c:pt idx="4">
                  <c:v>-3.3700000000000045</c:v>
                </c:pt>
                <c:pt idx="5">
                  <c:v>-3.3400000000000034</c:v>
                </c:pt>
                <c:pt idx="6">
                  <c:v>-6</c:v>
                </c:pt>
                <c:pt idx="7">
                  <c:v>-3</c:v>
                </c:pt>
                <c:pt idx="8">
                  <c:v>-3.6099999999999994</c:v>
                </c:pt>
              </c:numCache>
            </c:numRef>
          </c:val>
          <c:extLst>
            <c:ext xmlns:c16="http://schemas.microsoft.com/office/drawing/2014/chart" uri="{C3380CC4-5D6E-409C-BE32-E72D297353CC}">
              <c16:uniqueId val="{00000002-F6E8-424E-919D-FA5693D93B4C}"/>
            </c:ext>
          </c:extLst>
        </c:ser>
        <c:dLbls>
          <c:showLegendKey val="0"/>
          <c:showVal val="0"/>
          <c:showCatName val="0"/>
          <c:showSerName val="0"/>
          <c:showPercent val="0"/>
          <c:showBubbleSize val="0"/>
        </c:dLbls>
        <c:gapWidth val="59"/>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Science Pre-Pandemic to Post-Pandemic Pass Rates By </a:t>
            </a:r>
          </a:p>
          <a:p>
            <a:pPr>
              <a:defRPr/>
            </a:pPr>
            <a:r>
              <a:rPr lang="en-US" sz="1400" b="0" i="0" baseline="0" dirty="0">
                <a:solidFill>
                  <a:schemeClr val="tx1"/>
                </a:solidFill>
                <a:effectLst/>
                <a:latin typeface="Trebuchet MS" panose="020B0603020202020204" pitchFamily="34" charset="0"/>
              </a:rPr>
              <a:t>Student Groups</a:t>
            </a:r>
            <a:endParaRPr lang="en-US" sz="1400" b="0" dirty="0">
              <a:solidFill>
                <a:schemeClr val="tx1"/>
              </a:solidFill>
              <a:effectLst/>
              <a:latin typeface="Trebuchet MS" panose="020B0603020202020204" pitchFamily="34" charset="0"/>
            </a:endParaRPr>
          </a:p>
        </c:rich>
      </c:tx>
      <c:layout>
        <c:manualLayout>
          <c:xMode val="edge"/>
          <c:yMode val="edge"/>
          <c:x val="0.25555115344512391"/>
          <c:y val="1.50660301320602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5258620689655172"/>
          <c:w val="0.93888888888888888"/>
          <c:h val="0.7590514332260192"/>
        </c:manualLayout>
      </c:layout>
      <c:barChart>
        <c:barDir val="col"/>
        <c:grouping val="clustered"/>
        <c:varyColors val="0"/>
        <c:ser>
          <c:idx val="0"/>
          <c:order val="0"/>
          <c:tx>
            <c:strRef>
              <c:f>'Pre-Post'!$B$68</c:f>
              <c:strCache>
                <c:ptCount val="1"/>
                <c:pt idx="0">
                  <c:v>2018-2019</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'Pre-Post'!$A$69:$A$77</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'Pre-Post'!$B$69:$B$77</c:f>
              <c:numCache>
                <c:formatCode>0</c:formatCode>
                <c:ptCount val="9"/>
                <c:pt idx="0">
                  <c:v>80.88</c:v>
                </c:pt>
                <c:pt idx="1">
                  <c:v>92.68</c:v>
                </c:pt>
                <c:pt idx="2">
                  <c:v>66.849999999999994</c:v>
                </c:pt>
                <c:pt idx="3">
                  <c:v>69.67</c:v>
                </c:pt>
                <c:pt idx="4">
                  <c:v>88.53</c:v>
                </c:pt>
                <c:pt idx="5">
                  <c:v>84.48</c:v>
                </c:pt>
                <c:pt idx="6">
                  <c:v>68.25</c:v>
                </c:pt>
                <c:pt idx="7">
                  <c:v>38.08</c:v>
                </c:pt>
                <c:pt idx="8">
                  <c:v>50.66</c:v>
                </c:pt>
              </c:numCache>
            </c:numRef>
          </c:val>
          <c:extLst>
            <c:ext xmlns:c16="http://schemas.microsoft.com/office/drawing/2014/chart" uri="{C3380CC4-5D6E-409C-BE32-E72D297353CC}">
              <c16:uniqueId val="{00000000-727D-4931-A1EA-A9FD37039D6A}"/>
            </c:ext>
          </c:extLst>
        </c:ser>
        <c:ser>
          <c:idx val="1"/>
          <c:order val="1"/>
          <c:tx>
            <c:strRef>
              <c:f>'Pre-Post'!$C$68</c:f>
              <c:strCache>
                <c:ptCount val="1"/>
                <c:pt idx="0">
                  <c:v>2021-2022</c:v>
                </c:pt>
              </c:strCache>
            </c:strRef>
          </c:tx>
          <c:spPr>
            <a:solidFill>
              <a:schemeClr val="accent4">
                <a:lumMod val="20000"/>
                <a:lumOff val="80000"/>
              </a:schemeClr>
            </a:solidFill>
            <a:ln>
              <a:solidFill>
                <a:schemeClr val="accent4">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'Pre-Post'!$A$69:$A$77</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'Pre-Post'!$C$69:$C$77</c:f>
              <c:numCache>
                <c:formatCode>0</c:formatCode>
                <c:ptCount val="9"/>
                <c:pt idx="0">
                  <c:v>64.989999999999995</c:v>
                </c:pt>
                <c:pt idx="1">
                  <c:v>83.51</c:v>
                </c:pt>
                <c:pt idx="2">
                  <c:v>45.77</c:v>
                </c:pt>
                <c:pt idx="3">
                  <c:v>49.84</c:v>
                </c:pt>
                <c:pt idx="4">
                  <c:v>76.38</c:v>
                </c:pt>
                <c:pt idx="5">
                  <c:v>70.7</c:v>
                </c:pt>
                <c:pt idx="6">
                  <c:v>48.5</c:v>
                </c:pt>
                <c:pt idx="7">
                  <c:v>19.86</c:v>
                </c:pt>
                <c:pt idx="8">
                  <c:v>35.549999999999997</c:v>
                </c:pt>
              </c:numCache>
            </c:numRef>
          </c:val>
          <c:extLst>
            <c:ext xmlns:c16="http://schemas.microsoft.com/office/drawing/2014/chart" uri="{C3380CC4-5D6E-409C-BE32-E72D297353CC}">
              <c16:uniqueId val="{00000001-727D-4931-A1EA-A9FD37039D6A}"/>
            </c:ext>
          </c:extLst>
        </c:ser>
        <c:ser>
          <c:idx val="2"/>
          <c:order val="2"/>
          <c:tx>
            <c:strRef>
              <c:f>'Pre-Post'!$D$68</c:f>
              <c:strCache>
                <c:ptCount val="1"/>
                <c:pt idx="0">
                  <c:v>Difference</c:v>
                </c:pt>
              </c:strCache>
            </c:strRef>
          </c:tx>
          <c:spPr>
            <a:solidFill>
              <a:srgbClr val="C00000"/>
            </a:solidFill>
            <a:ln>
              <a:noFill/>
            </a:ln>
            <a:effectLst/>
          </c:spPr>
          <c:invertIfNegative val="0"/>
          <c:dLbls>
            <c:dLbl>
              <c:idx val="0"/>
              <c:layout>
                <c:manualLayout>
                  <c:x val="1.0075566750629712E-2"/>
                  <c:y val="8.2474226804123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7D-4931-A1EA-A9FD37039D6A}"/>
                </c:ext>
              </c:extLst>
            </c:dLbl>
            <c:dLbl>
              <c:idx val="1"/>
              <c:layout>
                <c:manualLayout>
                  <c:x val="1.0075566750629723E-2"/>
                  <c:y val="1.2371134020618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D-4931-A1EA-A9FD37039D6A}"/>
                </c:ext>
              </c:extLst>
            </c:dLbl>
            <c:dLbl>
              <c:idx val="2"/>
              <c:layout>
                <c:manualLayout>
                  <c:x val="3.2745591939546556E-2"/>
                  <c:y val="3.71134020618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D-4931-A1EA-A9FD37039D6A}"/>
                </c:ext>
              </c:extLst>
            </c:dLbl>
            <c:dLbl>
              <c:idx val="3"/>
              <c:layout>
                <c:manualLayout>
                  <c:x val="3.0226700251889168E-2"/>
                  <c:y val="2.4742268041237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D-4931-A1EA-A9FD37039D6A}"/>
                </c:ext>
              </c:extLst>
            </c:dLbl>
            <c:dLbl>
              <c:idx val="4"/>
              <c:layout>
                <c:manualLayout>
                  <c:x val="2.7707808564231644E-2"/>
                  <c:y val="4.12371134020618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D-4931-A1EA-A9FD37039D6A}"/>
                </c:ext>
              </c:extLst>
            </c:dLbl>
            <c:dLbl>
              <c:idx val="5"/>
              <c:layout>
                <c:manualLayout>
                  <c:x val="2.0151133501259445E-2"/>
                  <c:y val="8.2474226804123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D-4931-A1EA-A9FD37039D6A}"/>
                </c:ext>
              </c:extLst>
            </c:dLbl>
            <c:dLbl>
              <c:idx val="6"/>
              <c:layout>
                <c:manualLayout>
                  <c:x val="2.7707808564231738E-2"/>
                  <c:y val="3.2989690721649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D-4931-A1EA-A9FD37039D6A}"/>
                </c:ext>
              </c:extLst>
            </c:dLbl>
            <c:dLbl>
              <c:idx val="7"/>
              <c:layout>
                <c:manualLayout>
                  <c:x val="2.7707808564231554E-2"/>
                  <c:y val="2.4742268041237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D-4931-A1EA-A9FD37039D6A}"/>
                </c:ext>
              </c:extLst>
            </c:dLbl>
            <c:dLbl>
              <c:idx val="8"/>
              <c:layout>
                <c:manualLayout>
                  <c:x val="1.2594458438287154E-2"/>
                  <c:y val="1.2371134020618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D-4931-A1EA-A9FD37039D6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'Pre-Post'!$A$69:$A$77</c:f>
              <c:strCache>
                <c:ptCount val="9"/>
                <c:pt idx="0">
                  <c:v>All Students</c:v>
                </c:pt>
                <c:pt idx="1">
                  <c:v>Asian</c:v>
                </c:pt>
                <c:pt idx="2">
                  <c:v>Black</c:v>
                </c:pt>
                <c:pt idx="3">
                  <c:v>Hispanic</c:v>
                </c:pt>
                <c:pt idx="4">
                  <c:v>White</c:v>
                </c:pt>
                <c:pt idx="5">
                  <c:v>Multiple Races</c:v>
                </c:pt>
                <c:pt idx="6">
                  <c:v>Econ Dis</c:v>
                </c:pt>
                <c:pt idx="7">
                  <c:v>EL</c:v>
                </c:pt>
                <c:pt idx="8">
                  <c:v>SWD</c:v>
                </c:pt>
              </c:strCache>
            </c:strRef>
          </c:cat>
          <c:val>
            <c:numRef>
              <c:f>'Pre-Post'!$D$69:$D$77</c:f>
              <c:numCache>
                <c:formatCode>0</c:formatCode>
                <c:ptCount val="9"/>
                <c:pt idx="0">
                  <c:v>-15.89</c:v>
                </c:pt>
                <c:pt idx="1">
                  <c:v>-9.1700000000000017</c:v>
                </c:pt>
                <c:pt idx="2">
                  <c:v>-21.079999999999991</c:v>
                </c:pt>
                <c:pt idx="3">
                  <c:v>-19.829999999999998</c:v>
                </c:pt>
                <c:pt idx="4">
                  <c:v>-13</c:v>
                </c:pt>
                <c:pt idx="5">
                  <c:v>-13</c:v>
                </c:pt>
                <c:pt idx="6">
                  <c:v>-19</c:v>
                </c:pt>
                <c:pt idx="7">
                  <c:v>-18.22</c:v>
                </c:pt>
                <c:pt idx="8">
                  <c:v>-15.11</c:v>
                </c:pt>
              </c:numCache>
            </c:numRef>
          </c:val>
          <c:extLst>
            <c:ext xmlns:c16="http://schemas.microsoft.com/office/drawing/2014/chart" uri="{C3380CC4-5D6E-409C-BE32-E72D297353CC}">
              <c16:uniqueId val="{0000000B-727D-4931-A1EA-A9FD37039D6A}"/>
            </c:ext>
          </c:extLst>
        </c:ser>
        <c:dLbls>
          <c:showLegendKey val="0"/>
          <c:showVal val="0"/>
          <c:showCatName val="0"/>
          <c:showSerName val="0"/>
          <c:showPercent val="0"/>
          <c:showBubbleSize val="0"/>
        </c:dLbls>
        <c:gapWidth val="219"/>
        <c:overlap val="-27"/>
        <c:axId val="601317720"/>
        <c:axId val="601324608"/>
      </c:barChart>
      <c:catAx>
        <c:axId val="6013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601324608"/>
        <c:crosses val="autoZero"/>
        <c:auto val="1"/>
        <c:lblAlgn val="ctr"/>
        <c:lblOffset val="1000"/>
        <c:noMultiLvlLbl val="0"/>
      </c:catAx>
      <c:valAx>
        <c:axId val="6013246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013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Trebuchet MS" panose="020B0603020202020204" pitchFamily="34" charset="0"/>
              </a:rPr>
              <a:t>Reading Statewide Pass Rates</a:t>
            </a:r>
          </a:p>
        </c:rich>
      </c:tx>
      <c:layout>
        <c:manualLayout>
          <c:xMode val="edge"/>
          <c:yMode val="edge"/>
          <c:x val="0.32643247719035123"/>
          <c:y val="3.20120286471728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and by student group'!$A$2</c:f>
              <c:strCache>
                <c:ptCount val="1"/>
                <c:pt idx="0">
                  <c:v>Reading</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20000"/>
                  <a:lumOff val="80000"/>
                </a:schemeClr>
              </a:solidFill>
              <a:ln>
                <a:solidFill>
                  <a:schemeClr val="accent6">
                    <a:lumMod val="60000"/>
                    <a:lumOff val="40000"/>
                  </a:schemeClr>
                </a:solidFill>
              </a:ln>
              <a:effectLst/>
            </c:spPr>
            <c:extLst>
              <c:ext xmlns:c16="http://schemas.microsoft.com/office/drawing/2014/chart" uri="{C3380CC4-5D6E-409C-BE32-E72D297353CC}">
                <c16:uniqueId val="{00000001-4105-4F9B-AF34-D7BC6091E797}"/>
              </c:ext>
            </c:extLst>
          </c:dPt>
          <c:dPt>
            <c:idx val="1"/>
            <c:invertIfNegative val="0"/>
            <c:bubble3D val="0"/>
            <c:spPr>
              <a:solidFill>
                <a:schemeClr val="accent6">
                  <a:lumMod val="20000"/>
                  <a:lumOff val="80000"/>
                </a:schemeClr>
              </a:solidFill>
              <a:ln>
                <a:solidFill>
                  <a:schemeClr val="accent6">
                    <a:lumMod val="60000"/>
                    <a:lumOff val="40000"/>
                  </a:schemeClr>
                </a:solidFill>
              </a:ln>
              <a:effectLst/>
            </c:spPr>
            <c:extLst>
              <c:ext xmlns:c16="http://schemas.microsoft.com/office/drawing/2014/chart" uri="{C3380CC4-5D6E-409C-BE32-E72D297353CC}">
                <c16:uniqueId val="{00000003-4105-4F9B-AF34-D7BC6091E797}"/>
              </c:ext>
            </c:extLst>
          </c:dPt>
          <c:dPt>
            <c:idx val="2"/>
            <c:invertIfNegative val="0"/>
            <c:bubble3D val="0"/>
            <c:spPr>
              <a:solidFill>
                <a:schemeClr val="accent6">
                  <a:lumMod val="20000"/>
                  <a:lumOff val="80000"/>
                </a:schemeClr>
              </a:solidFill>
              <a:ln>
                <a:solidFill>
                  <a:schemeClr val="accent6">
                    <a:lumMod val="60000"/>
                    <a:lumOff val="40000"/>
                  </a:schemeClr>
                </a:solidFill>
              </a:ln>
              <a:effectLst/>
            </c:spPr>
            <c:extLst>
              <c:ext xmlns:c16="http://schemas.microsoft.com/office/drawing/2014/chart" uri="{C3380CC4-5D6E-409C-BE32-E72D297353CC}">
                <c16:uniqueId val="{00000005-4105-4F9B-AF34-D7BC6091E797}"/>
              </c:ext>
            </c:extLst>
          </c:dPt>
          <c:dPt>
            <c:idx val="4"/>
            <c:invertIfNegative val="0"/>
            <c:bubble3D val="0"/>
            <c:spPr>
              <a:solidFill>
                <a:schemeClr val="accent6">
                  <a:lumMod val="60000"/>
                  <a:lumOff val="40000"/>
                </a:schemeClr>
              </a:solidFill>
              <a:ln>
                <a:solidFill>
                  <a:schemeClr val="accent6">
                    <a:lumMod val="40000"/>
                    <a:lumOff val="60000"/>
                  </a:schemeClr>
                </a:solidFill>
              </a:ln>
              <a:effectLst/>
            </c:spPr>
            <c:extLst>
              <c:ext xmlns:c16="http://schemas.microsoft.com/office/drawing/2014/chart" uri="{C3380CC4-5D6E-409C-BE32-E72D297353CC}">
                <c16:uniqueId val="{00000007-4105-4F9B-AF34-D7BC6091E797}"/>
              </c:ext>
            </c:extLst>
          </c:dPt>
          <c:dPt>
            <c:idx val="5"/>
            <c:invertIfNegative val="0"/>
            <c:bubble3D val="0"/>
            <c:spPr>
              <a:solidFill>
                <a:schemeClr val="accent6">
                  <a:lumMod val="60000"/>
                  <a:lumOff val="40000"/>
                </a:schemeClr>
              </a:solidFill>
              <a:ln>
                <a:solidFill>
                  <a:schemeClr val="accent6">
                    <a:lumMod val="40000"/>
                    <a:lumOff val="60000"/>
                  </a:schemeClr>
                </a:solidFill>
              </a:ln>
              <a:effectLst/>
            </c:spPr>
            <c:extLst>
              <c:ext xmlns:c16="http://schemas.microsoft.com/office/drawing/2014/chart" uri="{C3380CC4-5D6E-409C-BE32-E72D297353CC}">
                <c16:uniqueId val="{00000009-4105-4F9B-AF34-D7BC6091E79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and by student group'!$B$1:$G$1</c:f>
              <c:strCache>
                <c:ptCount val="6"/>
                <c:pt idx="0">
                  <c:v>2016-2017</c:v>
                </c:pt>
                <c:pt idx="1">
                  <c:v>2017-2018</c:v>
                </c:pt>
                <c:pt idx="2">
                  <c:v>2018-2019</c:v>
                </c:pt>
                <c:pt idx="3">
                  <c:v>2019-2020</c:v>
                </c:pt>
                <c:pt idx="4">
                  <c:v>2020-2021</c:v>
                </c:pt>
                <c:pt idx="5">
                  <c:v>2021-2022</c:v>
                </c:pt>
              </c:strCache>
            </c:strRef>
          </c:cat>
          <c:val>
            <c:numRef>
              <c:f>'Overall and by student group'!$B$2:$G$2</c:f>
              <c:numCache>
                <c:formatCode>0</c:formatCode>
                <c:ptCount val="6"/>
                <c:pt idx="0">
                  <c:v>79.63</c:v>
                </c:pt>
                <c:pt idx="1">
                  <c:v>79.010000000000005</c:v>
                </c:pt>
                <c:pt idx="2">
                  <c:v>77.540000000000006</c:v>
                </c:pt>
                <c:pt idx="4">
                  <c:v>69.34</c:v>
                </c:pt>
                <c:pt idx="5">
                  <c:v>73.12</c:v>
                </c:pt>
              </c:numCache>
            </c:numRef>
          </c:val>
          <c:extLst>
            <c:ext xmlns:c16="http://schemas.microsoft.com/office/drawing/2014/chart" uri="{C3380CC4-5D6E-409C-BE32-E72D297353CC}">
              <c16:uniqueId val="{0000000A-4105-4F9B-AF34-D7BC6091E797}"/>
            </c:ext>
          </c:extLst>
        </c:ser>
        <c:dLbls>
          <c:showLegendKey val="0"/>
          <c:showVal val="0"/>
          <c:showCatName val="0"/>
          <c:showSerName val="0"/>
          <c:showPercent val="0"/>
          <c:showBubbleSize val="0"/>
        </c:dLbls>
        <c:gapWidth val="219"/>
        <c:overlap val="-27"/>
        <c:axId val="447887352"/>
        <c:axId val="447885384"/>
      </c:barChart>
      <c:catAx>
        <c:axId val="447887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solidFill>
                    <a:latin typeface="Trebuchet MS" panose="020B0603020202020204" pitchFamily="34" charset="0"/>
                    <a:ea typeface="+mn-ea"/>
                    <a:cs typeface="+mn-cs"/>
                  </a:defRPr>
                </a:pPr>
                <a:r>
                  <a:rPr lang="en-US" sz="900" b="1" dirty="0">
                    <a:solidFill>
                      <a:schemeClr val="tx1"/>
                    </a:solidFill>
                    <a:latin typeface="Trebuchet MS" panose="020B0603020202020204" pitchFamily="34" charset="0"/>
                  </a:rPr>
                  <a:t>School 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Trebuchet MS" panose="020B0603020202020204" pitchFamily="34" charset="0"/>
                <a:ea typeface="+mn-ea"/>
                <a:cs typeface="+mn-cs"/>
              </a:defRPr>
            </a:pPr>
            <a:endParaRPr lang="en-US"/>
          </a:p>
        </c:txPr>
        <c:crossAx val="447885384"/>
        <c:crosses val="autoZero"/>
        <c:auto val="1"/>
        <c:lblAlgn val="ctr"/>
        <c:lblOffset val="100"/>
        <c:noMultiLvlLbl val="0"/>
      </c:catAx>
      <c:valAx>
        <c:axId val="447885384"/>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8873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dirty="0">
                <a:solidFill>
                  <a:sysClr val="windowText" lastClr="000000"/>
                </a:solidFill>
                <a:latin typeface="Trebuchet MS" panose="020B0603020202020204" pitchFamily="34" charset="0"/>
              </a:rPr>
              <a:t>Science Statewide Pass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and by student group'!$A$11</c:f>
              <c:strCache>
                <c:ptCount val="1"/>
                <c:pt idx="0">
                  <c:v>Science</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and by student group'!$B$10:$G$10</c:f>
              <c:strCache>
                <c:ptCount val="6"/>
                <c:pt idx="0">
                  <c:v>2016-2017</c:v>
                </c:pt>
                <c:pt idx="1">
                  <c:v>2017-2018</c:v>
                </c:pt>
                <c:pt idx="2">
                  <c:v>2018-2019</c:v>
                </c:pt>
                <c:pt idx="3">
                  <c:v>2019-2020</c:v>
                </c:pt>
                <c:pt idx="4">
                  <c:v>2020-2021</c:v>
                </c:pt>
                <c:pt idx="5">
                  <c:v>2021-2022</c:v>
                </c:pt>
              </c:strCache>
            </c:strRef>
          </c:cat>
          <c:val>
            <c:numRef>
              <c:f>'Overall and by student group'!$B$11:$G$11</c:f>
              <c:numCache>
                <c:formatCode>0</c:formatCode>
                <c:ptCount val="6"/>
                <c:pt idx="0">
                  <c:v>81.94</c:v>
                </c:pt>
                <c:pt idx="1">
                  <c:v>81.3</c:v>
                </c:pt>
                <c:pt idx="2">
                  <c:v>80.88</c:v>
                </c:pt>
                <c:pt idx="4">
                  <c:v>59.43</c:v>
                </c:pt>
                <c:pt idx="5">
                  <c:v>64.989999999999995</c:v>
                </c:pt>
              </c:numCache>
            </c:numRef>
          </c:val>
          <c:extLst>
            <c:ext xmlns:c16="http://schemas.microsoft.com/office/drawing/2014/chart" uri="{C3380CC4-5D6E-409C-BE32-E72D297353CC}">
              <c16:uniqueId val="{00000000-6385-44A3-8F44-59ABAAA06FD9}"/>
            </c:ext>
          </c:extLst>
        </c:ser>
        <c:dLbls>
          <c:showLegendKey val="0"/>
          <c:showVal val="0"/>
          <c:showCatName val="0"/>
          <c:showSerName val="0"/>
          <c:showPercent val="0"/>
          <c:showBubbleSize val="0"/>
        </c:dLbls>
        <c:gapWidth val="219"/>
        <c:overlap val="-27"/>
        <c:axId val="209130624"/>
        <c:axId val="209137184"/>
      </c:barChart>
      <c:catAx>
        <c:axId val="20913062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rebuchet MS" panose="020B0603020202020204" pitchFamily="34" charset="0"/>
                    <a:ea typeface="+mn-ea"/>
                    <a:cs typeface="+mn-cs"/>
                  </a:defRPr>
                </a:pPr>
                <a:r>
                  <a:rPr lang="en-US" sz="900" b="1" dirty="0">
                    <a:solidFill>
                      <a:sysClr val="windowText" lastClr="000000"/>
                    </a:solidFill>
                    <a:latin typeface="Trebuchet MS" panose="020B0603020202020204" pitchFamily="34" charset="0"/>
                  </a:rPr>
                  <a:t>School Year</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209137184"/>
        <c:crosses val="autoZero"/>
        <c:auto val="1"/>
        <c:lblAlgn val="ctr"/>
        <c:lblOffset val="100"/>
        <c:noMultiLvlLbl val="0"/>
      </c:catAx>
      <c:valAx>
        <c:axId val="209137184"/>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30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latin typeface="Trebuchet MS" panose="020B0603020202020204" pitchFamily="34" charset="0"/>
              </a:rPr>
              <a:t>Writing Statewide Pass Rates</a:t>
            </a:r>
          </a:p>
        </c:rich>
      </c:tx>
      <c:layout>
        <c:manualLayout>
          <c:xMode val="edge"/>
          <c:yMode val="edge"/>
          <c:x val="0.31584411323584549"/>
          <c:y val="4.04232166708698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and by student group'!$A$13</c:f>
              <c:strCache>
                <c:ptCount val="1"/>
                <c:pt idx="0">
                  <c:v>Writing</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and by student group'!$B$12:$G$12</c:f>
              <c:strCache>
                <c:ptCount val="6"/>
                <c:pt idx="0">
                  <c:v>2016-2017</c:v>
                </c:pt>
                <c:pt idx="1">
                  <c:v>2017-2018</c:v>
                </c:pt>
                <c:pt idx="2">
                  <c:v>2018-2019</c:v>
                </c:pt>
                <c:pt idx="3">
                  <c:v>2019-2020</c:v>
                </c:pt>
                <c:pt idx="4">
                  <c:v>2020-2021</c:v>
                </c:pt>
                <c:pt idx="5">
                  <c:v>2021-2022</c:v>
                </c:pt>
              </c:strCache>
            </c:strRef>
          </c:cat>
          <c:val>
            <c:numRef>
              <c:f>'Overall and by student group'!$B$13:$G$13</c:f>
              <c:numCache>
                <c:formatCode>0</c:formatCode>
                <c:ptCount val="6"/>
                <c:pt idx="0">
                  <c:v>78.849999999999994</c:v>
                </c:pt>
                <c:pt idx="1">
                  <c:v>78.08</c:v>
                </c:pt>
                <c:pt idx="2">
                  <c:v>75.7</c:v>
                </c:pt>
                <c:pt idx="4">
                  <c:v>68.959999999999994</c:v>
                </c:pt>
                <c:pt idx="5">
                  <c:v>64.73</c:v>
                </c:pt>
              </c:numCache>
            </c:numRef>
          </c:val>
          <c:extLst>
            <c:ext xmlns:c16="http://schemas.microsoft.com/office/drawing/2014/chart" uri="{C3380CC4-5D6E-409C-BE32-E72D297353CC}">
              <c16:uniqueId val="{00000000-D691-40EB-9D43-6DC738D0BEED}"/>
            </c:ext>
          </c:extLst>
        </c:ser>
        <c:dLbls>
          <c:showLegendKey val="0"/>
          <c:showVal val="0"/>
          <c:showCatName val="0"/>
          <c:showSerName val="0"/>
          <c:showPercent val="0"/>
          <c:showBubbleSize val="0"/>
        </c:dLbls>
        <c:gapWidth val="219"/>
        <c:overlap val="-27"/>
        <c:axId val="564596512"/>
        <c:axId val="564596840"/>
      </c:barChart>
      <c:catAx>
        <c:axId val="56459651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rebuchet MS" panose="020B0603020202020204" pitchFamily="34" charset="0"/>
                    <a:ea typeface="+mn-ea"/>
                    <a:cs typeface="+mn-cs"/>
                  </a:defRPr>
                </a:pPr>
                <a:r>
                  <a:rPr lang="en-US" sz="900" b="1" dirty="0">
                    <a:solidFill>
                      <a:sysClr val="windowText" lastClr="000000"/>
                    </a:solidFill>
                    <a:latin typeface="Trebuchet MS" panose="020B0603020202020204" pitchFamily="34" charset="0"/>
                  </a:rPr>
                  <a:t>School Year</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564596840"/>
        <c:crosses val="autoZero"/>
        <c:auto val="1"/>
        <c:lblAlgn val="ctr"/>
        <c:lblOffset val="100"/>
        <c:noMultiLvlLbl val="0"/>
      </c:catAx>
      <c:valAx>
        <c:axId val="564596840"/>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4596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latin typeface="Trebuchet MS" panose="020B0603020202020204" pitchFamily="34" charset="0"/>
              </a:rPr>
              <a:t>History Statewide Pass</a:t>
            </a:r>
            <a:r>
              <a:rPr lang="en-US" baseline="0" dirty="0">
                <a:solidFill>
                  <a:sysClr val="windowText" lastClr="000000"/>
                </a:solidFill>
                <a:latin typeface="Trebuchet MS" panose="020B0603020202020204" pitchFamily="34" charset="0"/>
              </a:rPr>
              <a:t> Rates</a:t>
            </a:r>
            <a:endParaRPr lang="en-US" dirty="0">
              <a:solidFill>
                <a:sysClr val="windowText" lastClr="000000"/>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and by student group'!$A$9</c:f>
              <c:strCache>
                <c:ptCount val="1"/>
                <c:pt idx="0">
                  <c:v>History</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and by student group'!$B$8:$G$8</c:f>
              <c:strCache>
                <c:ptCount val="6"/>
                <c:pt idx="0">
                  <c:v>2016-2017</c:v>
                </c:pt>
                <c:pt idx="1">
                  <c:v>2017-2018</c:v>
                </c:pt>
                <c:pt idx="2">
                  <c:v>2018-2019</c:v>
                </c:pt>
                <c:pt idx="3">
                  <c:v>2019-2020</c:v>
                </c:pt>
                <c:pt idx="4">
                  <c:v>2020-2021</c:v>
                </c:pt>
                <c:pt idx="5">
                  <c:v>2021-2022</c:v>
                </c:pt>
              </c:strCache>
            </c:strRef>
          </c:cat>
          <c:val>
            <c:numRef>
              <c:f>'Overall and by student group'!$B$9:$G$9</c:f>
              <c:numCache>
                <c:formatCode>0</c:formatCode>
                <c:ptCount val="6"/>
                <c:pt idx="0">
                  <c:v>86.04</c:v>
                </c:pt>
                <c:pt idx="1">
                  <c:v>84.13</c:v>
                </c:pt>
                <c:pt idx="2">
                  <c:v>79.95</c:v>
                </c:pt>
                <c:pt idx="4">
                  <c:v>54.49</c:v>
                </c:pt>
                <c:pt idx="5">
                  <c:v>65.72</c:v>
                </c:pt>
              </c:numCache>
            </c:numRef>
          </c:val>
          <c:extLst>
            <c:ext xmlns:c16="http://schemas.microsoft.com/office/drawing/2014/chart" uri="{C3380CC4-5D6E-409C-BE32-E72D297353CC}">
              <c16:uniqueId val="{00000000-7164-46EE-A794-F5470A13C6BD}"/>
            </c:ext>
          </c:extLst>
        </c:ser>
        <c:dLbls>
          <c:showLegendKey val="0"/>
          <c:showVal val="0"/>
          <c:showCatName val="0"/>
          <c:showSerName val="0"/>
          <c:showPercent val="0"/>
          <c:showBubbleSize val="0"/>
        </c:dLbls>
        <c:gapWidth val="219"/>
        <c:overlap val="-27"/>
        <c:axId val="619592160"/>
        <c:axId val="619594456"/>
      </c:barChart>
      <c:catAx>
        <c:axId val="6195921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Trebuchet MS" panose="020B0603020202020204" pitchFamily="34" charset="0"/>
                    <a:ea typeface="+mn-ea"/>
                    <a:cs typeface="+mn-cs"/>
                  </a:defRPr>
                </a:pPr>
                <a:r>
                  <a:rPr lang="en-US" sz="900" b="1" dirty="0">
                    <a:solidFill>
                      <a:sysClr val="windowText" lastClr="000000"/>
                    </a:solidFill>
                    <a:latin typeface="Trebuchet MS" panose="020B0603020202020204" pitchFamily="34" charset="0"/>
                  </a:rPr>
                  <a:t>School 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619594456"/>
        <c:crosses val="autoZero"/>
        <c:auto val="1"/>
        <c:lblAlgn val="ctr"/>
        <c:lblOffset val="100"/>
        <c:noMultiLvlLbl val="0"/>
      </c:catAx>
      <c:valAx>
        <c:axId val="619594456"/>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921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Recovery From School Years 2020-2021 to 2021-2022 </a:t>
            </a:r>
            <a:endParaRPr lang="en-US" sz="1400" dirty="0">
              <a:solidFill>
                <a:schemeClr val="tx1"/>
              </a:solidFill>
              <a:effectLst/>
              <a:latin typeface="Trebuchet MS" panose="020B0603020202020204" pitchFamily="34" charset="0"/>
            </a:endParaRPr>
          </a:p>
          <a:p>
            <a:pPr>
              <a:defRPr/>
            </a:pPr>
            <a:r>
              <a:rPr lang="en-US" sz="1400" b="0" i="0" baseline="0" dirty="0">
                <a:solidFill>
                  <a:schemeClr val="tx1"/>
                </a:solidFill>
                <a:effectLst/>
                <a:latin typeface="Trebuchet MS" panose="020B0603020202020204" pitchFamily="34" charset="0"/>
              </a:rPr>
              <a:t>Statewide Overall Pass Rates</a:t>
            </a:r>
            <a:endParaRPr lang="en-US" sz="1400" dirty="0">
              <a:solidFill>
                <a:schemeClr val="tx1"/>
              </a:solidFill>
              <a:effectLst/>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Recovery!$B$30</c:f>
              <c:strCache>
                <c:ptCount val="1"/>
                <c:pt idx="0">
                  <c:v>2020-2021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Recovery!$A$31:$A$33</c:f>
              <c:strCache>
                <c:ptCount val="3"/>
                <c:pt idx="0">
                  <c:v>Mathematics</c:v>
                </c:pt>
                <c:pt idx="1">
                  <c:v>Reading</c:v>
                </c:pt>
                <c:pt idx="2">
                  <c:v>Science</c:v>
                </c:pt>
              </c:strCache>
            </c:strRef>
          </c:cat>
          <c:val>
            <c:numRef>
              <c:f>Recovery!$B$31:$B$33</c:f>
              <c:numCache>
                <c:formatCode>0</c:formatCode>
                <c:ptCount val="3"/>
                <c:pt idx="0">
                  <c:v>54.17</c:v>
                </c:pt>
                <c:pt idx="1">
                  <c:v>69.34</c:v>
                </c:pt>
                <c:pt idx="2">
                  <c:v>59.43</c:v>
                </c:pt>
              </c:numCache>
            </c:numRef>
          </c:val>
          <c:extLst>
            <c:ext xmlns:c16="http://schemas.microsoft.com/office/drawing/2014/chart" uri="{C3380CC4-5D6E-409C-BE32-E72D297353CC}">
              <c16:uniqueId val="{00000000-1522-4DC1-A3CD-CAB3E07C037D}"/>
            </c:ext>
          </c:extLst>
        </c:ser>
        <c:ser>
          <c:idx val="1"/>
          <c:order val="1"/>
          <c:tx>
            <c:strRef>
              <c:f>Recovery!$C$30</c:f>
              <c:strCache>
                <c:ptCount val="1"/>
                <c:pt idx="0">
                  <c:v>2021-2022</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Recovery!$A$31:$A$33</c:f>
              <c:strCache>
                <c:ptCount val="3"/>
                <c:pt idx="0">
                  <c:v>Mathematics</c:v>
                </c:pt>
                <c:pt idx="1">
                  <c:v>Reading</c:v>
                </c:pt>
                <c:pt idx="2">
                  <c:v>Science</c:v>
                </c:pt>
              </c:strCache>
            </c:strRef>
          </c:cat>
          <c:val>
            <c:numRef>
              <c:f>Recovery!$C$31:$C$33</c:f>
              <c:numCache>
                <c:formatCode>0</c:formatCode>
                <c:ptCount val="3"/>
                <c:pt idx="0">
                  <c:v>66.36</c:v>
                </c:pt>
                <c:pt idx="1">
                  <c:v>73.12</c:v>
                </c:pt>
                <c:pt idx="2">
                  <c:v>64.989999999999995</c:v>
                </c:pt>
              </c:numCache>
            </c:numRef>
          </c:val>
          <c:extLst>
            <c:ext xmlns:c16="http://schemas.microsoft.com/office/drawing/2014/chart" uri="{C3380CC4-5D6E-409C-BE32-E72D297353CC}">
              <c16:uniqueId val="{00000001-1522-4DC1-A3CD-CAB3E07C037D}"/>
            </c:ext>
          </c:extLst>
        </c:ser>
        <c:ser>
          <c:idx val="2"/>
          <c:order val="2"/>
          <c:tx>
            <c:strRef>
              <c:f>Recovery!$D$30</c:f>
              <c:strCache>
                <c:ptCount val="1"/>
                <c:pt idx="0">
                  <c:v>Difference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Recovery!$A$31:$A$33</c:f>
              <c:strCache>
                <c:ptCount val="3"/>
                <c:pt idx="0">
                  <c:v>Mathematics</c:v>
                </c:pt>
                <c:pt idx="1">
                  <c:v>Reading</c:v>
                </c:pt>
                <c:pt idx="2">
                  <c:v>Science</c:v>
                </c:pt>
              </c:strCache>
            </c:strRef>
          </c:cat>
          <c:val>
            <c:numRef>
              <c:f>Recovery!$D$31:$D$33</c:f>
              <c:numCache>
                <c:formatCode>General</c:formatCode>
                <c:ptCount val="3"/>
                <c:pt idx="0">
                  <c:v>12</c:v>
                </c:pt>
                <c:pt idx="1">
                  <c:v>4</c:v>
                </c:pt>
                <c:pt idx="2">
                  <c:v>6</c:v>
                </c:pt>
              </c:numCache>
            </c:numRef>
          </c:val>
          <c:extLst>
            <c:ext xmlns:c16="http://schemas.microsoft.com/office/drawing/2014/chart" uri="{C3380CC4-5D6E-409C-BE32-E72D297353CC}">
              <c16:uniqueId val="{00000002-1522-4DC1-A3CD-CAB3E07C037D}"/>
            </c:ext>
          </c:extLst>
        </c:ser>
        <c:dLbls>
          <c:showLegendKey val="0"/>
          <c:showVal val="0"/>
          <c:showCatName val="0"/>
          <c:showSerName val="0"/>
          <c:showPercent val="0"/>
          <c:showBubbleSize val="0"/>
        </c:dLbls>
        <c:gapWidth val="219"/>
        <c:overlap val="-27"/>
        <c:axId val="514177368"/>
        <c:axId val="514174744"/>
      </c:barChart>
      <c:catAx>
        <c:axId val="51417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514174744"/>
        <c:crosses val="autoZero"/>
        <c:auto val="1"/>
        <c:lblAlgn val="ctr"/>
        <c:lblOffset val="100"/>
        <c:noMultiLvlLbl val="0"/>
      </c:catAx>
      <c:valAx>
        <c:axId val="51417474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14177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Reading </a:t>
            </a:r>
            <a:endParaRPr lang="en-US" sz="1400" dirty="0">
              <a:solidFill>
                <a:schemeClr val="tx1"/>
              </a:solidFill>
              <a:effectLst/>
              <a:latin typeface="Trebuchet MS" panose="020B0603020202020204" pitchFamily="34" charset="0"/>
            </a:endParaRPr>
          </a:p>
          <a:p>
            <a:pPr>
              <a:defRPr/>
            </a:pPr>
            <a:r>
              <a:rPr lang="en-US" sz="1400" b="0" i="0" baseline="0" dirty="0">
                <a:solidFill>
                  <a:schemeClr val="tx1"/>
                </a:solidFill>
                <a:effectLst/>
                <a:latin typeface="Trebuchet MS" panose="020B0603020202020204" pitchFamily="34" charset="0"/>
              </a:rPr>
              <a:t>Recovery From School Years 2020-2021 to 2021-2022 </a:t>
            </a:r>
            <a:endParaRPr lang="en-US" sz="1400" dirty="0">
              <a:solidFill>
                <a:schemeClr val="tx1"/>
              </a:solidFill>
              <a:effectLst/>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Recovery!$B$1</c:f>
              <c:strCache>
                <c:ptCount val="1"/>
                <c:pt idx="0">
                  <c:v>2020-2021</c:v>
                </c:pt>
              </c:strCache>
            </c:strRef>
          </c:tx>
          <c:spPr>
            <a:solidFill>
              <a:schemeClr val="accent6">
                <a:lumMod val="20000"/>
                <a:lumOff val="80000"/>
              </a:schemeClr>
            </a:solidFill>
            <a:ln>
              <a:solidFill>
                <a:schemeClr val="accent6">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Recovery!$A$2:$A$8</c:f>
              <c:strCache>
                <c:ptCount val="7"/>
                <c:pt idx="0">
                  <c:v>Grade 3</c:v>
                </c:pt>
                <c:pt idx="1">
                  <c:v>Grade 4</c:v>
                </c:pt>
                <c:pt idx="2">
                  <c:v>Grade 5</c:v>
                </c:pt>
                <c:pt idx="3">
                  <c:v>Grade 6</c:v>
                </c:pt>
                <c:pt idx="4">
                  <c:v>Grade 7</c:v>
                </c:pt>
                <c:pt idx="5">
                  <c:v>Grade 8</c:v>
                </c:pt>
                <c:pt idx="6">
                  <c:v>EOC</c:v>
                </c:pt>
              </c:strCache>
            </c:strRef>
          </c:cat>
          <c:val>
            <c:numRef>
              <c:f>Recovery!$B$2:$B$8</c:f>
              <c:numCache>
                <c:formatCode>0</c:formatCode>
                <c:ptCount val="7"/>
                <c:pt idx="0">
                  <c:v>61.41</c:v>
                </c:pt>
                <c:pt idx="1">
                  <c:v>67.930000000000007</c:v>
                </c:pt>
                <c:pt idx="2">
                  <c:v>66.41</c:v>
                </c:pt>
                <c:pt idx="3">
                  <c:v>68.98</c:v>
                </c:pt>
                <c:pt idx="4">
                  <c:v>70.510000000000005</c:v>
                </c:pt>
                <c:pt idx="5">
                  <c:v>69.22</c:v>
                </c:pt>
                <c:pt idx="6">
                  <c:v>80.67</c:v>
                </c:pt>
              </c:numCache>
            </c:numRef>
          </c:val>
          <c:extLst>
            <c:ext xmlns:c16="http://schemas.microsoft.com/office/drawing/2014/chart" uri="{C3380CC4-5D6E-409C-BE32-E72D297353CC}">
              <c16:uniqueId val="{00000000-7B7B-46A5-8200-1A0671CEEC93}"/>
            </c:ext>
          </c:extLst>
        </c:ser>
        <c:ser>
          <c:idx val="1"/>
          <c:order val="1"/>
          <c:tx>
            <c:strRef>
              <c:f>Recovery!$C$1</c:f>
              <c:strCache>
                <c:ptCount val="1"/>
                <c:pt idx="0">
                  <c:v>2021-2022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Recovery!$A$2:$A$8</c:f>
              <c:strCache>
                <c:ptCount val="7"/>
                <c:pt idx="0">
                  <c:v>Grade 3</c:v>
                </c:pt>
                <c:pt idx="1">
                  <c:v>Grade 4</c:v>
                </c:pt>
                <c:pt idx="2">
                  <c:v>Grade 5</c:v>
                </c:pt>
                <c:pt idx="3">
                  <c:v>Grade 6</c:v>
                </c:pt>
                <c:pt idx="4">
                  <c:v>Grade 7</c:v>
                </c:pt>
                <c:pt idx="5">
                  <c:v>Grade 8</c:v>
                </c:pt>
                <c:pt idx="6">
                  <c:v>EOC</c:v>
                </c:pt>
              </c:strCache>
            </c:strRef>
          </c:cat>
          <c:val>
            <c:numRef>
              <c:f>Recovery!$C$2:$C$8</c:f>
              <c:numCache>
                <c:formatCode>0</c:formatCode>
                <c:ptCount val="7"/>
                <c:pt idx="0">
                  <c:v>67.63</c:v>
                </c:pt>
                <c:pt idx="1">
                  <c:v>71.819999999999993</c:v>
                </c:pt>
                <c:pt idx="2">
                  <c:v>72.25</c:v>
                </c:pt>
                <c:pt idx="3">
                  <c:v>70.23</c:v>
                </c:pt>
                <c:pt idx="4">
                  <c:v>71.97</c:v>
                </c:pt>
                <c:pt idx="5">
                  <c:v>71.58</c:v>
                </c:pt>
                <c:pt idx="6">
                  <c:v>85.4</c:v>
                </c:pt>
              </c:numCache>
            </c:numRef>
          </c:val>
          <c:extLst>
            <c:ext xmlns:c16="http://schemas.microsoft.com/office/drawing/2014/chart" uri="{C3380CC4-5D6E-409C-BE32-E72D297353CC}">
              <c16:uniqueId val="{00000001-7B7B-46A5-8200-1A0671CEEC93}"/>
            </c:ext>
          </c:extLst>
        </c:ser>
        <c:ser>
          <c:idx val="2"/>
          <c:order val="2"/>
          <c:tx>
            <c:strRef>
              <c:f>Recovery!$D$1</c:f>
              <c:strCache>
                <c:ptCount val="1"/>
                <c:pt idx="0">
                  <c:v>Difference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Recovery!$A$2:$A$8</c:f>
              <c:strCache>
                <c:ptCount val="7"/>
                <c:pt idx="0">
                  <c:v>Grade 3</c:v>
                </c:pt>
                <c:pt idx="1">
                  <c:v>Grade 4</c:v>
                </c:pt>
                <c:pt idx="2">
                  <c:v>Grade 5</c:v>
                </c:pt>
                <c:pt idx="3">
                  <c:v>Grade 6</c:v>
                </c:pt>
                <c:pt idx="4">
                  <c:v>Grade 7</c:v>
                </c:pt>
                <c:pt idx="5">
                  <c:v>Grade 8</c:v>
                </c:pt>
                <c:pt idx="6">
                  <c:v>EOC</c:v>
                </c:pt>
              </c:strCache>
            </c:strRef>
          </c:cat>
          <c:val>
            <c:numRef>
              <c:f>Recovery!$D$2:$D$8</c:f>
              <c:numCache>
                <c:formatCode>General</c:formatCode>
                <c:ptCount val="7"/>
                <c:pt idx="0">
                  <c:v>7</c:v>
                </c:pt>
                <c:pt idx="1">
                  <c:v>4</c:v>
                </c:pt>
                <c:pt idx="2">
                  <c:v>6</c:v>
                </c:pt>
                <c:pt idx="3">
                  <c:v>1</c:v>
                </c:pt>
                <c:pt idx="4">
                  <c:v>1</c:v>
                </c:pt>
                <c:pt idx="5">
                  <c:v>3</c:v>
                </c:pt>
                <c:pt idx="6">
                  <c:v>4</c:v>
                </c:pt>
              </c:numCache>
            </c:numRef>
          </c:val>
          <c:extLst>
            <c:ext xmlns:c16="http://schemas.microsoft.com/office/drawing/2014/chart" uri="{C3380CC4-5D6E-409C-BE32-E72D297353CC}">
              <c16:uniqueId val="{00000002-7B7B-46A5-8200-1A0671CEEC93}"/>
            </c:ext>
          </c:extLst>
        </c:ser>
        <c:dLbls>
          <c:showLegendKey val="0"/>
          <c:showVal val="0"/>
          <c:showCatName val="0"/>
          <c:showSerName val="0"/>
          <c:showPercent val="0"/>
          <c:showBubbleSize val="0"/>
        </c:dLbls>
        <c:gapWidth val="219"/>
        <c:overlap val="-27"/>
        <c:axId val="514177368"/>
        <c:axId val="514174744"/>
      </c:barChart>
      <c:catAx>
        <c:axId val="51417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14174744"/>
        <c:crosses val="autoZero"/>
        <c:auto val="1"/>
        <c:lblAlgn val="ctr"/>
        <c:lblOffset val="100"/>
        <c:noMultiLvlLbl val="0"/>
      </c:catAx>
      <c:valAx>
        <c:axId val="51417474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14177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1400" b="0" i="0" baseline="0" dirty="0">
                <a:solidFill>
                  <a:schemeClr val="tx1"/>
                </a:solidFill>
                <a:effectLst/>
                <a:latin typeface="Trebuchet MS" panose="020B0603020202020204" pitchFamily="34" charset="0"/>
              </a:rPr>
              <a:t>Mathematics </a:t>
            </a:r>
            <a:endParaRPr lang="en-US" sz="1400" dirty="0">
              <a:solidFill>
                <a:schemeClr val="tx1"/>
              </a:solidFill>
              <a:effectLst/>
              <a:latin typeface="Trebuchet MS" panose="020B0603020202020204" pitchFamily="34" charset="0"/>
            </a:endParaRPr>
          </a:p>
          <a:p>
            <a:pPr>
              <a:defRPr>
                <a:latin typeface="Trebuchet MS" panose="020B0603020202020204" pitchFamily="34" charset="0"/>
              </a:defRPr>
            </a:pPr>
            <a:r>
              <a:rPr lang="en-US" sz="1400" b="0" i="0" baseline="0" dirty="0">
                <a:solidFill>
                  <a:schemeClr val="tx1"/>
                </a:solidFill>
                <a:effectLst/>
                <a:latin typeface="Trebuchet MS" panose="020B0603020202020204" pitchFamily="34" charset="0"/>
              </a:rPr>
              <a:t>Recovery From School Years 2020-2021 to 2021-2022</a:t>
            </a:r>
            <a:r>
              <a:rPr lang="en-US" sz="1400" b="0" i="0" baseline="0" dirty="0">
                <a:effectLst/>
                <a:latin typeface="Trebuchet MS" panose="020B0603020202020204" pitchFamily="34" charset="0"/>
              </a:rPr>
              <a:t> </a:t>
            </a:r>
            <a:endParaRPr lang="en-US" sz="1400" dirty="0">
              <a:effectLst/>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0"/>
          <c:order val="0"/>
          <c:tx>
            <c:strRef>
              <c:f>Recovery!$B$10</c:f>
              <c:strCache>
                <c:ptCount val="1"/>
                <c:pt idx="0">
                  <c:v>2020-2021</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Recovery!$A$11:$A$19</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Recovery!$B$11:$B$19</c:f>
              <c:numCache>
                <c:formatCode>0</c:formatCode>
                <c:ptCount val="9"/>
                <c:pt idx="0">
                  <c:v>53.58</c:v>
                </c:pt>
                <c:pt idx="1">
                  <c:v>55.53</c:v>
                </c:pt>
                <c:pt idx="2">
                  <c:v>50.94</c:v>
                </c:pt>
                <c:pt idx="3">
                  <c:v>44.88</c:v>
                </c:pt>
                <c:pt idx="4">
                  <c:v>44.96</c:v>
                </c:pt>
                <c:pt idx="5">
                  <c:v>42.69</c:v>
                </c:pt>
                <c:pt idx="6">
                  <c:v>62.79</c:v>
                </c:pt>
                <c:pt idx="7">
                  <c:v>78.06</c:v>
                </c:pt>
                <c:pt idx="8">
                  <c:v>73.180000000000007</c:v>
                </c:pt>
              </c:numCache>
            </c:numRef>
          </c:val>
          <c:extLst>
            <c:ext xmlns:c16="http://schemas.microsoft.com/office/drawing/2014/chart" uri="{C3380CC4-5D6E-409C-BE32-E72D297353CC}">
              <c16:uniqueId val="{00000000-D0F2-48EE-AB1A-B77314839EE1}"/>
            </c:ext>
          </c:extLst>
        </c:ser>
        <c:ser>
          <c:idx val="1"/>
          <c:order val="1"/>
          <c:tx>
            <c:strRef>
              <c:f>Recovery!$C$10</c:f>
              <c:strCache>
                <c:ptCount val="1"/>
                <c:pt idx="0">
                  <c:v>2021-2022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Recovery!$A$11:$A$19</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Recovery!$C$11:$C$19</c:f>
              <c:numCache>
                <c:formatCode>0</c:formatCode>
                <c:ptCount val="9"/>
                <c:pt idx="0">
                  <c:v>66.67</c:v>
                </c:pt>
                <c:pt idx="1">
                  <c:v>65.72</c:v>
                </c:pt>
                <c:pt idx="2">
                  <c:v>63.99</c:v>
                </c:pt>
                <c:pt idx="3">
                  <c:v>57.48</c:v>
                </c:pt>
                <c:pt idx="4">
                  <c:v>55.4</c:v>
                </c:pt>
                <c:pt idx="5">
                  <c:v>57.17</c:v>
                </c:pt>
                <c:pt idx="6">
                  <c:v>80.16</c:v>
                </c:pt>
                <c:pt idx="7">
                  <c:v>85.75</c:v>
                </c:pt>
                <c:pt idx="8">
                  <c:v>80.31</c:v>
                </c:pt>
              </c:numCache>
            </c:numRef>
          </c:val>
          <c:extLst>
            <c:ext xmlns:c16="http://schemas.microsoft.com/office/drawing/2014/chart" uri="{C3380CC4-5D6E-409C-BE32-E72D297353CC}">
              <c16:uniqueId val="{00000001-D0F2-48EE-AB1A-B77314839EE1}"/>
            </c:ext>
          </c:extLst>
        </c:ser>
        <c:ser>
          <c:idx val="2"/>
          <c:order val="2"/>
          <c:tx>
            <c:strRef>
              <c:f>Recovery!$D$10</c:f>
              <c:strCache>
                <c:ptCount val="1"/>
                <c:pt idx="0">
                  <c:v>Difference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Recovery!$A$11:$A$19</c:f>
              <c:strCache>
                <c:ptCount val="9"/>
                <c:pt idx="0">
                  <c:v>Grade 3</c:v>
                </c:pt>
                <c:pt idx="1">
                  <c:v>Grade 4</c:v>
                </c:pt>
                <c:pt idx="2">
                  <c:v>Grade 5</c:v>
                </c:pt>
                <c:pt idx="3">
                  <c:v>Grade 6</c:v>
                </c:pt>
                <c:pt idx="4">
                  <c:v>Grade 7</c:v>
                </c:pt>
                <c:pt idx="5">
                  <c:v>Grade 8</c:v>
                </c:pt>
                <c:pt idx="6">
                  <c:v>Algebra I</c:v>
                </c:pt>
                <c:pt idx="7">
                  <c:v>Algebra II</c:v>
                </c:pt>
                <c:pt idx="8">
                  <c:v>Geometry</c:v>
                </c:pt>
              </c:strCache>
            </c:strRef>
          </c:cat>
          <c:val>
            <c:numRef>
              <c:f>Recovery!$D$11:$D$19</c:f>
              <c:numCache>
                <c:formatCode>General</c:formatCode>
                <c:ptCount val="9"/>
                <c:pt idx="0">
                  <c:v>13</c:v>
                </c:pt>
                <c:pt idx="1">
                  <c:v>10</c:v>
                </c:pt>
                <c:pt idx="2">
                  <c:v>13</c:v>
                </c:pt>
                <c:pt idx="3">
                  <c:v>12</c:v>
                </c:pt>
                <c:pt idx="4">
                  <c:v>10</c:v>
                </c:pt>
                <c:pt idx="5">
                  <c:v>14</c:v>
                </c:pt>
                <c:pt idx="6">
                  <c:v>17</c:v>
                </c:pt>
                <c:pt idx="7">
                  <c:v>8</c:v>
                </c:pt>
                <c:pt idx="8">
                  <c:v>7</c:v>
                </c:pt>
              </c:numCache>
            </c:numRef>
          </c:val>
          <c:extLst>
            <c:ext xmlns:c16="http://schemas.microsoft.com/office/drawing/2014/chart" uri="{C3380CC4-5D6E-409C-BE32-E72D297353CC}">
              <c16:uniqueId val="{00000002-D0F2-48EE-AB1A-B77314839EE1}"/>
            </c:ext>
          </c:extLst>
        </c:ser>
        <c:dLbls>
          <c:showLegendKey val="0"/>
          <c:showVal val="0"/>
          <c:showCatName val="0"/>
          <c:showSerName val="0"/>
          <c:showPercent val="0"/>
          <c:showBubbleSize val="0"/>
        </c:dLbls>
        <c:gapWidth val="105"/>
        <c:overlap val="-28"/>
        <c:axId val="514177368"/>
        <c:axId val="514174744"/>
      </c:barChart>
      <c:catAx>
        <c:axId val="51417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14174744"/>
        <c:crosses val="autoZero"/>
        <c:auto val="1"/>
        <c:lblAlgn val="ctr"/>
        <c:lblOffset val="100"/>
        <c:noMultiLvlLbl val="0"/>
      </c:catAx>
      <c:valAx>
        <c:axId val="51417474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14177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solidFill>
                  <a:schemeClr val="tx1"/>
                </a:solidFill>
                <a:effectLst/>
                <a:latin typeface="Trebuchet MS" panose="020B0603020202020204" pitchFamily="34" charset="0"/>
              </a:rPr>
              <a:t>Science</a:t>
            </a:r>
            <a:endParaRPr lang="en-US" sz="1400" dirty="0">
              <a:solidFill>
                <a:schemeClr val="tx1"/>
              </a:solidFill>
              <a:effectLst/>
              <a:latin typeface="Trebuchet MS" panose="020B0603020202020204" pitchFamily="34" charset="0"/>
            </a:endParaRPr>
          </a:p>
          <a:p>
            <a:pPr>
              <a:defRPr/>
            </a:pPr>
            <a:r>
              <a:rPr lang="en-US" sz="1400" b="0" i="0" baseline="0" dirty="0">
                <a:solidFill>
                  <a:schemeClr val="tx1"/>
                </a:solidFill>
                <a:effectLst/>
                <a:latin typeface="Trebuchet MS" panose="020B0603020202020204" pitchFamily="34" charset="0"/>
              </a:rPr>
              <a:t>Recovery From School Years 2020-2021 to 2021-2022 </a:t>
            </a:r>
            <a:endParaRPr lang="en-US" sz="1400" dirty="0">
              <a:solidFill>
                <a:schemeClr val="tx1"/>
              </a:solidFill>
              <a:effectLst/>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Recovery!$B$22</c:f>
              <c:strCache>
                <c:ptCount val="1"/>
                <c:pt idx="0">
                  <c:v>2020-2021</c:v>
                </c:pt>
              </c:strCache>
            </c:strRef>
          </c:tx>
          <c:spPr>
            <a:solidFill>
              <a:schemeClr val="accent4">
                <a:lumMod val="20000"/>
                <a:lumOff val="80000"/>
              </a:schemeClr>
            </a:solidFill>
            <a:ln>
              <a:solidFill>
                <a:schemeClr val="accent4">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Recovery!$A$23:$A$27</c:f>
              <c:strCache>
                <c:ptCount val="5"/>
                <c:pt idx="0">
                  <c:v>Grade 5</c:v>
                </c:pt>
                <c:pt idx="1">
                  <c:v>Grade 8</c:v>
                </c:pt>
                <c:pt idx="2">
                  <c:v>Biology</c:v>
                </c:pt>
                <c:pt idx="3">
                  <c:v>Chemistry</c:v>
                </c:pt>
                <c:pt idx="4">
                  <c:v>Earth Science</c:v>
                </c:pt>
              </c:strCache>
            </c:strRef>
          </c:cat>
          <c:val>
            <c:numRef>
              <c:f>Recovery!$B$23:$B$27</c:f>
              <c:numCache>
                <c:formatCode>0</c:formatCode>
                <c:ptCount val="5"/>
                <c:pt idx="0">
                  <c:v>49.6</c:v>
                </c:pt>
                <c:pt idx="1">
                  <c:v>57.99</c:v>
                </c:pt>
                <c:pt idx="2">
                  <c:v>66.16</c:v>
                </c:pt>
                <c:pt idx="3">
                  <c:v>51.9</c:v>
                </c:pt>
                <c:pt idx="4">
                  <c:v>66.66</c:v>
                </c:pt>
              </c:numCache>
            </c:numRef>
          </c:val>
          <c:extLst>
            <c:ext xmlns:c16="http://schemas.microsoft.com/office/drawing/2014/chart" uri="{C3380CC4-5D6E-409C-BE32-E72D297353CC}">
              <c16:uniqueId val="{00000000-55B4-4EF2-BC2D-6FBB95AE0F3D}"/>
            </c:ext>
          </c:extLst>
        </c:ser>
        <c:ser>
          <c:idx val="1"/>
          <c:order val="1"/>
          <c:tx>
            <c:strRef>
              <c:f>Recovery!$C$22</c:f>
              <c:strCache>
                <c:ptCount val="1"/>
                <c:pt idx="0">
                  <c:v>2021-2022</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Recovery!$A$23:$A$27</c:f>
              <c:strCache>
                <c:ptCount val="5"/>
                <c:pt idx="0">
                  <c:v>Grade 5</c:v>
                </c:pt>
                <c:pt idx="1">
                  <c:v>Grade 8</c:v>
                </c:pt>
                <c:pt idx="2">
                  <c:v>Biology</c:v>
                </c:pt>
                <c:pt idx="3">
                  <c:v>Chemistry</c:v>
                </c:pt>
                <c:pt idx="4">
                  <c:v>Earth Science</c:v>
                </c:pt>
              </c:strCache>
            </c:strRef>
          </c:cat>
          <c:val>
            <c:numRef>
              <c:f>Recovery!$C$23:$C$27</c:f>
              <c:numCache>
                <c:formatCode>0</c:formatCode>
                <c:ptCount val="5"/>
                <c:pt idx="0">
                  <c:v>60.66</c:v>
                </c:pt>
                <c:pt idx="1">
                  <c:v>61.12</c:v>
                </c:pt>
                <c:pt idx="2">
                  <c:v>69.569999999999993</c:v>
                </c:pt>
                <c:pt idx="3">
                  <c:v>63.88</c:v>
                </c:pt>
                <c:pt idx="4">
                  <c:v>72.45</c:v>
                </c:pt>
              </c:numCache>
            </c:numRef>
          </c:val>
          <c:extLst>
            <c:ext xmlns:c16="http://schemas.microsoft.com/office/drawing/2014/chart" uri="{C3380CC4-5D6E-409C-BE32-E72D297353CC}">
              <c16:uniqueId val="{00000001-55B4-4EF2-BC2D-6FBB95AE0F3D}"/>
            </c:ext>
          </c:extLst>
        </c:ser>
        <c:ser>
          <c:idx val="2"/>
          <c:order val="2"/>
          <c:tx>
            <c:strRef>
              <c:f>Recovery!$D$22</c:f>
              <c:strCache>
                <c:ptCount val="1"/>
                <c:pt idx="0">
                  <c:v>Difference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Recovery!$A$23:$A$27</c:f>
              <c:strCache>
                <c:ptCount val="5"/>
                <c:pt idx="0">
                  <c:v>Grade 5</c:v>
                </c:pt>
                <c:pt idx="1">
                  <c:v>Grade 8</c:v>
                </c:pt>
                <c:pt idx="2">
                  <c:v>Biology</c:v>
                </c:pt>
                <c:pt idx="3">
                  <c:v>Chemistry</c:v>
                </c:pt>
                <c:pt idx="4">
                  <c:v>Earth Science</c:v>
                </c:pt>
              </c:strCache>
            </c:strRef>
          </c:cat>
          <c:val>
            <c:numRef>
              <c:f>Recovery!$D$23:$D$27</c:f>
              <c:numCache>
                <c:formatCode>General</c:formatCode>
                <c:ptCount val="5"/>
                <c:pt idx="0">
                  <c:v>11</c:v>
                </c:pt>
                <c:pt idx="1">
                  <c:v>3</c:v>
                </c:pt>
                <c:pt idx="2">
                  <c:v>4</c:v>
                </c:pt>
                <c:pt idx="3">
                  <c:v>12</c:v>
                </c:pt>
                <c:pt idx="4">
                  <c:v>5</c:v>
                </c:pt>
              </c:numCache>
            </c:numRef>
          </c:val>
          <c:extLst>
            <c:ext xmlns:c16="http://schemas.microsoft.com/office/drawing/2014/chart" uri="{C3380CC4-5D6E-409C-BE32-E72D297353CC}">
              <c16:uniqueId val="{00000002-55B4-4EF2-BC2D-6FBB95AE0F3D}"/>
            </c:ext>
          </c:extLst>
        </c:ser>
        <c:dLbls>
          <c:showLegendKey val="0"/>
          <c:showVal val="0"/>
          <c:showCatName val="0"/>
          <c:showSerName val="0"/>
          <c:showPercent val="0"/>
          <c:showBubbleSize val="0"/>
        </c:dLbls>
        <c:gapWidth val="219"/>
        <c:overlap val="-27"/>
        <c:axId val="514177368"/>
        <c:axId val="514174744"/>
      </c:barChart>
      <c:catAx>
        <c:axId val="51417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14174744"/>
        <c:crosses val="autoZero"/>
        <c:auto val="1"/>
        <c:lblAlgn val="ctr"/>
        <c:lblOffset val="100"/>
        <c:noMultiLvlLbl val="0"/>
      </c:catAx>
      <c:valAx>
        <c:axId val="51417474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14177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BFBFBF"/>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0.438</cdr:x>
      <cdr:y>0.11412</cdr:y>
    </cdr:from>
    <cdr:to>
      <cdr:x>0.46875</cdr:x>
      <cdr:y>0.20153</cdr:y>
    </cdr:to>
    <cdr:sp macro="" textlink="">
      <cdr:nvSpPr>
        <cdr:cNvPr id="3" name="TextBox 2"/>
        <cdr:cNvSpPr txBox="1"/>
      </cdr:nvSpPr>
      <cdr:spPr>
        <a:xfrm xmlns:a="http://schemas.openxmlformats.org/drawingml/2006/main">
          <a:off x="2803526" y="298450"/>
          <a:ext cx="1968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53e5aacd9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53e5aacd9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73f1339fe_4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73f1339fe_4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53e5aacd9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453e5aacd9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73f1339fe_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373f1339fe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73f1339fe_4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73f1339fe_4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53e5aacd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453e5aacd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796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453e5aacd9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453e5aacd9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53e5aacd9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53e5aacd9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73f1339fe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373f1339fe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73f1339fe_4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73f1339fe_4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53e5aacd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53e5aacd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73f1339fe_4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73f1339fe_4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53e5aacd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53e5aac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73f1339fe_4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73f1339fe_4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574731c6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4574731c6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574731c6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574731c6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73f1339fe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373f1339fe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53e5aacd9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453e5aacd9_3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453e5aacd9_3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453e5aacd9_3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453e5aacd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453e5aac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453e5aacd9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453e5aacd9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73f1339fe_4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73f1339fe_4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453e5aacd9_3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453e5aacd9_3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453e5aacd9_3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453e5aacd9_3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53e5aacd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53e5aacd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014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53e5aacd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453e5aacd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007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53e5aacd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53e5aacd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107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53e5aacd9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453e5aacd9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744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453e5aacd9_3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453e5aacd9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358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73f1339fe_4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373f1339fe_4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9"/>
        <p:cNvGrpSpPr/>
        <p:nvPr/>
      </p:nvGrpSpPr>
      <p:grpSpPr>
        <a:xfrm>
          <a:off x="0" y="0"/>
          <a:ext cx="0" cy="0"/>
          <a:chOff x="0" y="0"/>
          <a:chExt cx="0" cy="0"/>
        </a:xfrm>
      </p:grpSpPr>
      <p:sp>
        <p:nvSpPr>
          <p:cNvPr id="10" name="Google Shape;10;p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p1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1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sz="2600">
                <a:latin typeface="Trebuchet MS" panose="020B0603020202020204" pitchFamily="34" charset="0"/>
              </a:defRPr>
            </a:lvl1pPr>
          </a:lstStyle>
          <a:p>
            <a:endParaRPr/>
          </a:p>
        </p:txBody>
      </p:sp>
      <p:sp>
        <p:nvSpPr>
          <p:cNvPr id="58" name="Google Shape;58;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8"/>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6" name="Google Shape;16;p8"/>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9" name="Google Shape;19;p14"/>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panose="020B0603020202020204" pitchFamily="34" charset="0"/>
                <a:ea typeface="Trebuchet MS" panose="020B0603020202020204" pitchFamily="34" charset="0"/>
                <a:cs typeface="Trebuchet MS" panose="020B0603020202020204" pitchFamily="34" charset="0"/>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2600">
                <a:latin typeface="Trebuchet MS" panose="020B0603020202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9"/>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25" name="Google Shape;25;p9"/>
          <p:cNvSpPr/>
          <p:nvPr/>
        </p:nvSpPr>
        <p:spPr>
          <a:xfrm>
            <a:off x="642600" y="1358950"/>
            <a:ext cx="7943100" cy="2833800"/>
          </a:xfrm>
          <a:prstGeom prst="roundRect">
            <a:avLst>
              <a:gd name="adj" fmla="val 16667"/>
            </a:avLst>
          </a:prstGeom>
          <a:solidFill>
            <a:srgbClr val="FFFFFF">
              <a:alpha val="66274"/>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 name="Google Shape;26;p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3600">
                <a:latin typeface="Trebuchet MS" panose="020B0603020202020204" pitchFamily="34" charset="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27" name="Google Shape;27;p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8" name="Google Shape;28;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10"/>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Trebuchet MS" panose="020B0603020202020204" pitchFamily="34" charset="0"/>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0"/>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Trebuchet MS" panose="020B0603020202020204" pitchFamily="34" charset="0"/>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32" name="Google Shape;32;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33" name="Google Shape;33;p10"/>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panose="020B0603020202020204" pitchFamily="34" charset="0"/>
                <a:ea typeface="Trebuchet MS" panose="020B0603020202020204" pitchFamily="34" charset="0"/>
                <a:cs typeface="Trebuchet MS" panose="020B0603020202020204" pitchFamily="34" charset="0"/>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4"/>
        <p:cNvGrpSpPr/>
        <p:nvPr/>
      </p:nvGrpSpPr>
      <p:grpSpPr>
        <a:xfrm>
          <a:off x="0" y="0"/>
          <a:ext cx="0" cy="0"/>
          <a:chOff x="0" y="0"/>
          <a:chExt cx="0" cy="0"/>
        </a:xfrm>
      </p:grpSpPr>
      <p:sp>
        <p:nvSpPr>
          <p:cNvPr id="35" name="Google Shape;35;p12"/>
          <p:cNvSpPr txBox="1">
            <a:spLocks noGrp="1"/>
          </p:cNvSpPr>
          <p:nvPr>
            <p:ph type="body" idx="1"/>
          </p:nvPr>
        </p:nvSpPr>
        <p:spPr>
          <a:xfrm>
            <a:off x="146304" y="932138"/>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sz="2400">
                <a:latin typeface="Trebuchet MS" panose="020B0603020202020204" pitchFamily="34" charset="0"/>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37" name="Google Shape;37;p12"/>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panose="020B0603020202020204" pitchFamily="34" charset="0"/>
                <a:ea typeface="Trebuchet MS" panose="020B0603020202020204" pitchFamily="34" charset="0"/>
                <a:cs typeface="Trebuchet MS" panose="020B0603020202020204" pitchFamily="34" charset="0"/>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38"/>
        <p:cNvGrpSpPr/>
        <p:nvPr/>
      </p:nvGrpSpPr>
      <p:grpSpPr>
        <a:xfrm>
          <a:off x="0" y="0"/>
          <a:ext cx="0" cy="0"/>
          <a:chOff x="0" y="0"/>
          <a:chExt cx="0" cy="0"/>
        </a:xfrm>
      </p:grpSpPr>
      <p:sp>
        <p:nvSpPr>
          <p:cNvPr id="39" name="Google Shape;39;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42" name="Google Shape;42;p13"/>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1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5" name="Google Shape;45;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46" name="Google Shape;46;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7" name="Google Shape;7;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solidFill>
                <a:srgbClr val="999999"/>
              </a:solidFill>
            </a:endParaRPr>
          </a:p>
        </p:txBody>
      </p:sp>
      <p:sp>
        <p:nvSpPr>
          <p:cNvPr id="8" name="Google Shape;8;p6"/>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209350" y="1044525"/>
            <a:ext cx="8520600" cy="1321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sz="3600" dirty="0" smtClean="0">
                <a:latin typeface="Trebuchet MS" panose="020B0603020202020204" pitchFamily="34" charset="0"/>
              </a:rPr>
              <a:t>Annual </a:t>
            </a:r>
            <a:r>
              <a:rPr lang="en" sz="3600" dirty="0">
                <a:latin typeface="Trebuchet MS" panose="020B0603020202020204" pitchFamily="34" charset="0"/>
              </a:rPr>
              <a:t>Pass Rates</a:t>
            </a:r>
            <a:endParaRPr sz="3600" dirty="0">
              <a:latin typeface="Trebuchet MS" panose="020B0603020202020204" pitchFamily="34" charset="0"/>
            </a:endParaRPr>
          </a:p>
          <a:p>
            <a:pPr marL="0" lvl="0" indent="0" algn="ctr" rtl="0">
              <a:lnSpc>
                <a:spcPct val="100000"/>
              </a:lnSpc>
              <a:spcBef>
                <a:spcPts val="0"/>
              </a:spcBef>
              <a:spcAft>
                <a:spcPts val="0"/>
              </a:spcAft>
              <a:buSzPts val="1100"/>
              <a:buNone/>
            </a:pPr>
            <a:r>
              <a:rPr lang="en" sz="3600" dirty="0">
                <a:latin typeface="Trebuchet MS" panose="020B0603020202020204" pitchFamily="34" charset="0"/>
              </a:rPr>
              <a:t>2021-2022 School Year</a:t>
            </a:r>
            <a:endParaRPr sz="3600" dirty="0">
              <a:latin typeface="Trebuchet MS" panose="020B0603020202020204" pitchFamily="34" charset="0"/>
            </a:endParaRPr>
          </a:p>
        </p:txBody>
      </p:sp>
      <p:sp>
        <p:nvSpPr>
          <p:cNvPr id="70" name="Google Shape;70;p1"/>
          <p:cNvSpPr txBox="1">
            <a:spLocks noGrp="1"/>
          </p:cNvSpPr>
          <p:nvPr>
            <p:ph type="subTitle" idx="1"/>
          </p:nvPr>
        </p:nvSpPr>
        <p:spPr>
          <a:xfrm>
            <a:off x="93850" y="306983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0" dirty="0" smtClean="0">
                <a:solidFill>
                  <a:schemeClr val="dk2"/>
                </a:solidFill>
                <a:latin typeface="Trebuchet MS" panose="020B0603020202020204" pitchFamily="34" charset="0"/>
              </a:rPr>
              <a:t>Presentation to the Virginia Board of Education </a:t>
            </a:r>
          </a:p>
          <a:p>
            <a:pPr marL="0" lvl="0" indent="0" algn="ctr" rtl="0">
              <a:lnSpc>
                <a:spcPct val="100000"/>
              </a:lnSpc>
              <a:spcBef>
                <a:spcPts val="0"/>
              </a:spcBef>
              <a:spcAft>
                <a:spcPts val="0"/>
              </a:spcAft>
              <a:buClr>
                <a:schemeClr val="dk1"/>
              </a:buClr>
              <a:buSzPts val="1100"/>
              <a:buFont typeface="Arial"/>
              <a:buNone/>
            </a:pPr>
            <a:r>
              <a:rPr lang="en" b="0" dirty="0" smtClean="0">
                <a:solidFill>
                  <a:schemeClr val="dk2"/>
                </a:solidFill>
                <a:latin typeface="Trebuchet MS" panose="020B0603020202020204" pitchFamily="34" charset="0"/>
              </a:rPr>
              <a:t>September 14, </a:t>
            </a:r>
            <a:r>
              <a:rPr lang="en" b="0" dirty="0">
                <a:solidFill>
                  <a:schemeClr val="dk2"/>
                </a:solidFill>
                <a:latin typeface="Trebuchet MS" panose="020B0603020202020204" pitchFamily="34" charset="0"/>
              </a:rPr>
              <a:t>2022</a:t>
            </a:r>
            <a:endParaRPr b="0" dirty="0">
              <a:solidFill>
                <a:schemeClr val="dk2"/>
              </a:solidFill>
              <a:latin typeface="Trebuchet MS" panose="020B0603020202020204" pitchFamily="34" charset="0"/>
            </a:endParaRPr>
          </a:p>
          <a:p>
            <a:pPr marL="0" lvl="0" indent="0" algn="ctr" rtl="0">
              <a:lnSpc>
                <a:spcPct val="100000"/>
              </a:lnSpc>
              <a:spcBef>
                <a:spcPts val="0"/>
              </a:spcBef>
              <a:spcAft>
                <a:spcPts val="0"/>
              </a:spcAft>
              <a:buClr>
                <a:schemeClr val="dk1"/>
              </a:buClr>
              <a:buSzPts val="1100"/>
              <a:buFont typeface="Arial"/>
              <a:buNone/>
            </a:pPr>
            <a:endParaRPr b="0" dirty="0">
              <a:solidFill>
                <a:schemeClr val="dk2"/>
              </a:solidFill>
            </a:endParaRPr>
          </a:p>
          <a:p>
            <a:pPr marL="0" lvl="0" indent="0" algn="ctr" rtl="0">
              <a:lnSpc>
                <a:spcPct val="100000"/>
              </a:lnSpc>
              <a:spcBef>
                <a:spcPts val="0"/>
              </a:spcBef>
              <a:spcAft>
                <a:spcPts val="0"/>
              </a:spcAft>
              <a:buSzPts val="2800"/>
              <a:buNone/>
            </a:pPr>
            <a:endParaRPr dirty="0"/>
          </a:p>
        </p:txBody>
      </p:sp>
      <p:sp>
        <p:nvSpPr>
          <p:cNvPr id="71" name="Google Shape;71;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dirty="0"/>
          </a:p>
        </p:txBody>
      </p:sp>
      <p:sp>
        <p:nvSpPr>
          <p:cNvPr id="3" name="Title 2"/>
          <p:cNvSpPr>
            <a:spLocks noGrp="1"/>
          </p:cNvSpPr>
          <p:nvPr>
            <p:ph type="title"/>
          </p:nvPr>
        </p:nvSpPr>
        <p:spPr>
          <a:xfrm>
            <a:off x="146304" y="100584"/>
            <a:ext cx="8805609" cy="572700"/>
          </a:xfrm>
        </p:spPr>
        <p:txBody>
          <a:bodyPr/>
          <a:lstStyle/>
          <a:p>
            <a:r>
              <a:rPr lang="en-US" dirty="0">
                <a:latin typeface="Trebuchet MS" panose="020B0603020202020204" pitchFamily="34" charset="0"/>
              </a:rPr>
              <a:t>Level of In-Person Instruction and </a:t>
            </a:r>
            <a:r>
              <a:rPr lang="en-US" dirty="0" smtClean="0">
                <a:latin typeface="Trebuchet MS" panose="020B0603020202020204" pitchFamily="34" charset="0"/>
              </a:rPr>
              <a:t>Reading Pass </a:t>
            </a:r>
            <a:r>
              <a:rPr lang="en-US" dirty="0">
                <a:latin typeface="Trebuchet MS" panose="020B0603020202020204" pitchFamily="34" charset="0"/>
              </a:rPr>
              <a:t>Rates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9221048"/>
              </p:ext>
            </p:extLst>
          </p:nvPr>
        </p:nvGraphicFramePr>
        <p:xfrm>
          <a:off x="1344168" y="832104"/>
          <a:ext cx="5937250" cy="3056352"/>
        </p:xfrm>
        <a:graphic>
          <a:graphicData uri="http://schemas.openxmlformats.org/drawingml/2006/table">
            <a:tbl>
              <a:tblPr firstRow="1" firstCol="1" bandRow="1">
                <a:tableStyleId>{A6883E99-AE7F-4734-81B5-85736A8AA6FC}</a:tableStyleId>
              </a:tblPr>
              <a:tblGrid>
                <a:gridCol w="1978660">
                  <a:extLst>
                    <a:ext uri="{9D8B030D-6E8A-4147-A177-3AD203B41FA5}">
                      <a16:colId xmlns:a16="http://schemas.microsoft.com/office/drawing/2014/main" val="4056641001"/>
                    </a:ext>
                  </a:extLst>
                </a:gridCol>
                <a:gridCol w="1979295">
                  <a:extLst>
                    <a:ext uri="{9D8B030D-6E8A-4147-A177-3AD203B41FA5}">
                      <a16:colId xmlns:a16="http://schemas.microsoft.com/office/drawing/2014/main" val="1355369736"/>
                    </a:ext>
                  </a:extLst>
                </a:gridCol>
                <a:gridCol w="1979295">
                  <a:extLst>
                    <a:ext uri="{9D8B030D-6E8A-4147-A177-3AD203B41FA5}">
                      <a16:colId xmlns:a16="http://schemas.microsoft.com/office/drawing/2014/main" val="824872116"/>
                    </a:ext>
                  </a:extLst>
                </a:gridCol>
              </a:tblGrid>
              <a:tr h="509392">
                <a:tc gridSpan="3">
                  <a:txBody>
                    <a:bodyPr/>
                    <a:lstStyle/>
                    <a:p>
                      <a:pPr marL="0" marR="0" algn="ctr">
                        <a:spcBef>
                          <a:spcPts val="0"/>
                        </a:spcBef>
                        <a:spcAft>
                          <a:spcPts val="0"/>
                        </a:spcAft>
                      </a:pPr>
                      <a:r>
                        <a:rPr lang="en-US" sz="1400" b="1" dirty="0" smtClean="0">
                          <a:effectLst/>
                          <a:latin typeface="Trebuchet MS" panose="020B0603020202020204" pitchFamily="34" charset="0"/>
                        </a:rPr>
                        <a:t>Reading: 2020-2021 Instruction Type and </a:t>
                      </a:r>
                    </a:p>
                    <a:p>
                      <a:pPr marL="0" marR="0" algn="ctr">
                        <a:spcBef>
                          <a:spcPts val="0"/>
                        </a:spcBef>
                        <a:spcAft>
                          <a:spcPts val="0"/>
                        </a:spcAft>
                      </a:pPr>
                      <a:r>
                        <a:rPr lang="en-US" sz="1400" b="1" dirty="0" smtClean="0">
                          <a:effectLst/>
                          <a:latin typeface="Trebuchet MS" panose="020B0603020202020204" pitchFamily="34" charset="0"/>
                        </a:rPr>
                        <a:t>Percent and Number Passing in 2021-2022</a:t>
                      </a:r>
                      <a:endParaRPr lang="en-US" sz="1400" b="1" dirty="0">
                        <a:effectLst/>
                        <a:latin typeface="Trebuchet MS" panose="020B0603020202020204" pitchFamily="34" charset="0"/>
                        <a:ea typeface="Arial" panose="020B0604020202020204" pitchFamily="34" charset="0"/>
                      </a:endParaRPr>
                    </a:p>
                  </a:txBody>
                  <a:tcPr marL="68580" marR="68580" marT="0" marB="0" anchor="ctr">
                    <a:solidFill>
                      <a:srgbClr val="A9D0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3985323"/>
                  </a:ext>
                </a:extLst>
              </a:tr>
              <a:tr h="509392">
                <a:tc>
                  <a:txBody>
                    <a:bodyPr/>
                    <a:lstStyle/>
                    <a:p>
                      <a:pPr marL="0" marR="0" algn="ctr">
                        <a:spcBef>
                          <a:spcPts val="0"/>
                        </a:spcBef>
                        <a:spcAft>
                          <a:spcPts val="0"/>
                        </a:spcAft>
                      </a:pPr>
                      <a:r>
                        <a:rPr lang="en-US" sz="1400" dirty="0">
                          <a:effectLst/>
                          <a:latin typeface="Trebuchet MS" panose="020B0603020202020204" pitchFamily="34" charset="0"/>
                        </a:rPr>
                        <a:t>Instruction in </a:t>
                      </a:r>
                      <a:endParaRPr lang="en-US" sz="1400" dirty="0" smtClean="0">
                        <a:effectLst/>
                        <a:latin typeface="Trebuchet MS" panose="020B0603020202020204" pitchFamily="34" charset="0"/>
                      </a:endParaRPr>
                    </a:p>
                    <a:p>
                      <a:pPr marL="0" marR="0" algn="ctr">
                        <a:spcBef>
                          <a:spcPts val="0"/>
                        </a:spcBef>
                        <a:spcAft>
                          <a:spcPts val="0"/>
                        </a:spcAft>
                      </a:pPr>
                      <a:r>
                        <a:rPr lang="en-US" sz="1400" dirty="0" smtClean="0">
                          <a:effectLst/>
                          <a:latin typeface="Trebuchet MS" panose="020B0603020202020204" pitchFamily="34" charset="0"/>
                        </a:rPr>
                        <a:t>2020-2021</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2021-2022 Percent Passing</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2021-2022 Number Passing</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11040366"/>
                  </a:ext>
                </a:extLst>
              </a:tr>
              <a:tr h="509392">
                <a:tc>
                  <a:txBody>
                    <a:bodyPr/>
                    <a:lstStyle/>
                    <a:p>
                      <a:pPr marL="0" marR="0" algn="ctr">
                        <a:spcBef>
                          <a:spcPts val="0"/>
                        </a:spcBef>
                        <a:spcAft>
                          <a:spcPts val="0"/>
                        </a:spcAft>
                      </a:pPr>
                      <a:r>
                        <a:rPr lang="en-US" sz="1400" dirty="0">
                          <a:effectLst/>
                          <a:latin typeface="Trebuchet MS" panose="020B0603020202020204" pitchFamily="34" charset="0"/>
                        </a:rPr>
                        <a:t>Nearly All In-Person</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75%</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569,848</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16783737"/>
                  </a:ext>
                </a:extLst>
              </a:tr>
              <a:tr h="509392">
                <a:tc>
                  <a:txBody>
                    <a:bodyPr/>
                    <a:lstStyle/>
                    <a:p>
                      <a:pPr marL="0" marR="0" algn="ctr">
                        <a:spcBef>
                          <a:spcPts val="0"/>
                        </a:spcBef>
                        <a:spcAft>
                          <a:spcPts val="0"/>
                        </a:spcAft>
                      </a:pPr>
                      <a:r>
                        <a:rPr lang="en-US" sz="1400" dirty="0">
                          <a:effectLst/>
                          <a:latin typeface="Trebuchet MS" panose="020B0603020202020204" pitchFamily="34" charset="0"/>
                        </a:rPr>
                        <a:t>Mostly In-Person</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69%</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32,253</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36138800"/>
                  </a:ext>
                </a:extLst>
              </a:tr>
              <a:tr h="509392">
                <a:tc>
                  <a:txBody>
                    <a:bodyPr/>
                    <a:lstStyle/>
                    <a:p>
                      <a:pPr marL="0" marR="0" algn="ctr">
                        <a:spcBef>
                          <a:spcPts val="0"/>
                        </a:spcBef>
                        <a:spcAft>
                          <a:spcPts val="0"/>
                        </a:spcAft>
                      </a:pPr>
                      <a:r>
                        <a:rPr lang="en-US" sz="1400" dirty="0">
                          <a:effectLst/>
                          <a:latin typeface="Trebuchet MS" panose="020B0603020202020204" pitchFamily="34" charset="0"/>
                        </a:rPr>
                        <a:t>Nearly All Remote</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58%</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12,755</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12402894"/>
                  </a:ext>
                </a:extLst>
              </a:tr>
              <a:tr h="509392">
                <a:tc>
                  <a:txBody>
                    <a:bodyPr/>
                    <a:lstStyle/>
                    <a:p>
                      <a:pPr marL="0" marR="0" algn="ctr">
                        <a:spcBef>
                          <a:spcPts val="0"/>
                        </a:spcBef>
                        <a:spcAft>
                          <a:spcPts val="0"/>
                        </a:spcAft>
                      </a:pPr>
                      <a:r>
                        <a:rPr lang="en-US" sz="1400" dirty="0">
                          <a:effectLst/>
                          <a:latin typeface="Trebuchet MS" panose="020B0603020202020204" pitchFamily="34" charset="0"/>
                        </a:rPr>
                        <a:t>Mostly Remote</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52%</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1,472</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452442445"/>
                  </a:ext>
                </a:extLst>
              </a:tr>
            </a:tbl>
          </a:graphicData>
        </a:graphic>
      </p:graphicFrame>
    </p:spTree>
    <p:extLst>
      <p:ext uri="{BB962C8B-B14F-4D97-AF65-F5344CB8AC3E}">
        <p14:creationId xmlns:p14="http://schemas.microsoft.com/office/powerpoint/2010/main" val="367269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373f1339fe_4_12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dirty="0"/>
          </a:p>
        </p:txBody>
      </p:sp>
      <p:sp>
        <p:nvSpPr>
          <p:cNvPr id="179" name="Google Shape;179;g1373f1339fe_4_1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latin typeface="Trebuchet MS" panose="020B0603020202020204" pitchFamily="34" charset="0"/>
              </a:rPr>
              <a:t>Recovery from 2020-2021 to </a:t>
            </a:r>
            <a:r>
              <a:rPr lang="en" sz="3200" dirty="0" smtClean="0">
                <a:latin typeface="Trebuchet MS" panose="020B0603020202020204" pitchFamily="34" charset="0"/>
              </a:rPr>
              <a:t/>
            </a:r>
            <a:br>
              <a:rPr lang="en" sz="3200" dirty="0" smtClean="0">
                <a:latin typeface="Trebuchet MS" panose="020B0603020202020204" pitchFamily="34" charset="0"/>
              </a:rPr>
            </a:br>
            <a:r>
              <a:rPr lang="en" sz="3200" dirty="0" smtClean="0">
                <a:latin typeface="Trebuchet MS" panose="020B0603020202020204" pitchFamily="34" charset="0"/>
              </a:rPr>
              <a:t>2021-2022 </a:t>
            </a:r>
            <a:r>
              <a:rPr lang="en" sz="3200" dirty="0">
                <a:latin typeface="Trebuchet MS" panose="020B0603020202020204" pitchFamily="34" charset="0"/>
              </a:rPr>
              <a:t>by Content Level </a:t>
            </a:r>
            <a:r>
              <a:rPr lang="en" sz="3200" dirty="0" smtClean="0">
                <a:latin typeface="Trebuchet MS" panose="020B0603020202020204" pitchFamily="34" charset="0"/>
              </a:rPr>
              <a:t>and Test for </a:t>
            </a:r>
            <a:r>
              <a:rPr lang="en" sz="3200" dirty="0">
                <a:latin typeface="Trebuchet MS" panose="020B0603020202020204" pitchFamily="34" charset="0"/>
              </a:rPr>
              <a:t>Reading, Mathematics, and Science</a:t>
            </a:r>
            <a:endParaRPr sz="32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453e5aacd9_3_2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dirty="0"/>
          </a:p>
        </p:txBody>
      </p:sp>
      <p:sp>
        <p:nvSpPr>
          <p:cNvPr id="185" name="Google Shape;185;g1453e5aacd9_3_29"/>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Trebuchet MS" panose="020B0603020202020204" pitchFamily="34" charset="0"/>
              </a:rPr>
              <a:t>Recovery from 2020-2021 to 2021-2022 (1 of 4)</a:t>
            </a:r>
            <a:endParaRPr sz="2500" dirty="0">
              <a:latin typeface="Trebuchet MS" panose="020B0603020202020204" pitchFamily="34" charset="0"/>
            </a:endParaRPr>
          </a:p>
        </p:txBody>
      </p:sp>
      <p:graphicFrame>
        <p:nvGraphicFramePr>
          <p:cNvPr id="5" name="Chart 4"/>
          <p:cNvGraphicFramePr>
            <a:graphicFrameLocks noChangeAspect="1"/>
          </p:cNvGraphicFramePr>
          <p:nvPr>
            <p:extLst>
              <p:ext uri="{D42A27DB-BD31-4B8C-83A1-F6EECF244321}">
                <p14:modId xmlns:p14="http://schemas.microsoft.com/office/powerpoint/2010/main" val="237193091"/>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373f1339fe_4_3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dirty="0"/>
          </a:p>
        </p:txBody>
      </p:sp>
      <p:sp>
        <p:nvSpPr>
          <p:cNvPr id="192" name="Google Shape;192;g1373f1339fe_4_33"/>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Trebuchet MS" panose="020B0603020202020204" pitchFamily="34" charset="0"/>
              </a:rPr>
              <a:t>Recovery from 2020-2021 to 2021-2022 (2 of 4)</a:t>
            </a:r>
            <a:endParaRPr sz="2500" dirty="0">
              <a:latin typeface="Trebuchet MS" panose="020B0603020202020204" pitchFamily="34" charset="0"/>
            </a:endParaRPr>
          </a:p>
        </p:txBody>
      </p:sp>
      <p:graphicFrame>
        <p:nvGraphicFramePr>
          <p:cNvPr id="7" name="Chart 6"/>
          <p:cNvGraphicFramePr>
            <a:graphicFrameLocks noChangeAspect="1"/>
          </p:cNvGraphicFramePr>
          <p:nvPr>
            <p:extLst>
              <p:ext uri="{D42A27DB-BD31-4B8C-83A1-F6EECF244321}">
                <p14:modId xmlns:p14="http://schemas.microsoft.com/office/powerpoint/2010/main" val="4089262431"/>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453e5aacd9_3_3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dirty="0"/>
          </a:p>
        </p:txBody>
      </p:sp>
      <p:sp>
        <p:nvSpPr>
          <p:cNvPr id="199" name="Google Shape;199;g1453e5aacd9_3_39"/>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Trebuchet MS" panose="020B0603020202020204" pitchFamily="34" charset="0"/>
              </a:rPr>
              <a:t>Recovery from 2020-2021 to 2021-2022 (3 of 4)</a:t>
            </a:r>
            <a:endParaRPr dirty="0">
              <a:latin typeface="Trebuchet MS" panose="020B0603020202020204" pitchFamily="34" charset="0"/>
            </a:endParaRPr>
          </a:p>
        </p:txBody>
      </p:sp>
      <p:graphicFrame>
        <p:nvGraphicFramePr>
          <p:cNvPr id="7" name="Chart 6"/>
          <p:cNvGraphicFramePr>
            <a:graphicFrameLocks noChangeAspect="1"/>
          </p:cNvGraphicFramePr>
          <p:nvPr>
            <p:extLst>
              <p:ext uri="{D42A27DB-BD31-4B8C-83A1-F6EECF244321}">
                <p14:modId xmlns:p14="http://schemas.microsoft.com/office/powerpoint/2010/main" val="3232063833"/>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373f1339fe_4_3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dirty="0"/>
          </a:p>
        </p:txBody>
      </p:sp>
      <p:sp>
        <p:nvSpPr>
          <p:cNvPr id="206" name="Google Shape;206;g1373f1339fe_4_39"/>
          <p:cNvSpPr txBox="1">
            <a:spLocks noGrp="1"/>
          </p:cNvSpPr>
          <p:nvPr>
            <p:ph type="title"/>
          </p:nvPr>
        </p:nvSpPr>
        <p:spPr>
          <a:xfrm>
            <a:off x="311700" y="167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Recovery from 2020-2021 to 2021-2022 (4 of 4)</a:t>
            </a:r>
            <a:endParaRPr dirty="0"/>
          </a:p>
        </p:txBody>
      </p:sp>
      <p:graphicFrame>
        <p:nvGraphicFramePr>
          <p:cNvPr id="5" name="Chart 4"/>
          <p:cNvGraphicFramePr>
            <a:graphicFrameLocks noChangeAspect="1"/>
          </p:cNvGraphicFramePr>
          <p:nvPr>
            <p:extLst>
              <p:ext uri="{D42A27DB-BD31-4B8C-83A1-F6EECF244321}">
                <p14:modId xmlns:p14="http://schemas.microsoft.com/office/powerpoint/2010/main" val="3591096364"/>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373f1339fe_4_11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dirty="0"/>
          </a:p>
        </p:txBody>
      </p:sp>
      <p:sp>
        <p:nvSpPr>
          <p:cNvPr id="213" name="Google Shape;213;g1373f1339fe_4_1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Pre-Pandemic to Post-Pandemic Comparisons: Overall and by Test for Reading, Mathematics, and Science</a:t>
            </a:r>
            <a:endParaRP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453e5aacd9_1_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17</a:t>
            </a:fld>
            <a:endParaRPr dirty="0"/>
          </a:p>
        </p:txBody>
      </p:sp>
      <p:sp>
        <p:nvSpPr>
          <p:cNvPr id="90" name="Google Shape;90;g1453e5aacd9_1_1"/>
          <p:cNvSpPr txBox="1">
            <a:spLocks noGrp="1"/>
          </p:cNvSpPr>
          <p:nvPr>
            <p:ph type="title"/>
          </p:nvPr>
        </p:nvSpPr>
        <p:spPr>
          <a:xfrm>
            <a:off x="109948" y="49784"/>
            <a:ext cx="90340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dirty="0" smtClean="0">
                <a:latin typeface="Trebuchet MS" panose="020B0603020202020204" pitchFamily="34" charset="0"/>
              </a:rPr>
              <a:t>Pre-Pandemic to Post-Pandemic Comparison (1 of 4)</a:t>
            </a:r>
            <a:endParaRPr sz="2500" dirty="0">
              <a:latin typeface="Trebuchet MS" panose="020B0603020202020204" pitchFamily="34" charset="0"/>
            </a:endParaRPr>
          </a:p>
        </p:txBody>
      </p:sp>
      <p:sp>
        <p:nvSpPr>
          <p:cNvPr id="9" name="TextBox 8"/>
          <p:cNvSpPr txBox="1"/>
          <p:nvPr/>
        </p:nvSpPr>
        <p:spPr>
          <a:xfrm>
            <a:off x="593891" y="3412822"/>
            <a:ext cx="7901354" cy="1338059"/>
          </a:xfrm>
          <a:prstGeom prst="rect">
            <a:avLst/>
          </a:prstGeom>
          <a:noFill/>
        </p:spPr>
        <p:txBody>
          <a:bodyPr wrap="square" rtlCol="0">
            <a:spAutoFit/>
          </a:bodyPr>
          <a:lstStyle/>
          <a:p>
            <a:pPr>
              <a:lnSpc>
                <a:spcPct val="114000"/>
              </a:lnSpc>
            </a:pPr>
            <a:r>
              <a:rPr lang="en-US" sz="1600" b="1" dirty="0" smtClean="0">
                <a:solidFill>
                  <a:srgbClr val="C00000"/>
                </a:solidFill>
                <a:latin typeface="Trebuchet MS" panose="020B0603020202020204" pitchFamily="34" charset="0"/>
              </a:rPr>
              <a:t>*</a:t>
            </a:r>
            <a:r>
              <a:rPr lang="en-US" sz="1100" dirty="0">
                <a:solidFill>
                  <a:schemeClr val="tx1"/>
                </a:solidFill>
                <a:latin typeface="Trebuchet MS" panose="020B0603020202020204" pitchFamily="34" charset="0"/>
              </a:rPr>
              <a:t>New SOL reading tests </a:t>
            </a:r>
            <a:r>
              <a:rPr lang="en-US" sz="1100" dirty="0" smtClean="0">
                <a:solidFill>
                  <a:schemeClr val="tx1"/>
                </a:solidFill>
                <a:latin typeface="Trebuchet MS" panose="020B0603020202020204" pitchFamily="34" charset="0"/>
              </a:rPr>
              <a:t>based on revised </a:t>
            </a:r>
            <a:r>
              <a:rPr lang="en-US" sz="1100" i="1" dirty="0" smtClean="0">
                <a:solidFill>
                  <a:schemeClr val="tx1"/>
                </a:solidFill>
                <a:latin typeface="Trebuchet MS" panose="020B0603020202020204" pitchFamily="34" charset="0"/>
              </a:rPr>
              <a:t>English Standards of Learning </a:t>
            </a:r>
            <a:r>
              <a:rPr lang="en-US" sz="1100" dirty="0" smtClean="0">
                <a:solidFill>
                  <a:schemeClr val="tx1"/>
                </a:solidFill>
                <a:latin typeface="Trebuchet MS" panose="020B0603020202020204" pitchFamily="34" charset="0"/>
              </a:rPr>
              <a:t>were </a:t>
            </a:r>
            <a:r>
              <a:rPr lang="en-US" sz="1100" dirty="0">
                <a:solidFill>
                  <a:schemeClr val="tx1"/>
                </a:solidFill>
                <a:latin typeface="Trebuchet MS" panose="020B0603020202020204" pitchFamily="34" charset="0"/>
              </a:rPr>
              <a:t>administered for the first time in </a:t>
            </a:r>
            <a:endParaRPr lang="en-US" sz="1100" dirty="0" smtClean="0">
              <a:solidFill>
                <a:schemeClr val="tx1"/>
              </a:solidFill>
              <a:latin typeface="Trebuchet MS" panose="020B0603020202020204" pitchFamily="34" charset="0"/>
            </a:endParaRPr>
          </a:p>
          <a:p>
            <a:pPr>
              <a:lnSpc>
                <a:spcPct val="114000"/>
              </a:lnSpc>
            </a:pPr>
            <a:r>
              <a:rPr lang="en-US" sz="1100" dirty="0" smtClean="0">
                <a:solidFill>
                  <a:schemeClr val="tx1"/>
                </a:solidFill>
                <a:latin typeface="Trebuchet MS" panose="020B0603020202020204" pitchFamily="34" charset="0"/>
              </a:rPr>
              <a:t>2020-2021</a:t>
            </a:r>
            <a:r>
              <a:rPr lang="en-US" sz="1100" dirty="0">
                <a:solidFill>
                  <a:schemeClr val="tx1"/>
                </a:solidFill>
                <a:latin typeface="Trebuchet MS" panose="020B0603020202020204" pitchFamily="34" charset="0"/>
              </a:rPr>
              <a:t>. </a:t>
            </a:r>
            <a:r>
              <a:rPr lang="en-US" sz="1100" dirty="0" smtClean="0">
                <a:solidFill>
                  <a:schemeClr val="tx1"/>
                </a:solidFill>
                <a:latin typeface="Trebuchet MS" panose="020B0603020202020204" pitchFamily="34" charset="0"/>
              </a:rPr>
              <a:t>Therefore, the pre-and post-pandemic pass rates cannot be directly compared. The </a:t>
            </a:r>
            <a:r>
              <a:rPr lang="en-US" sz="1100" dirty="0">
                <a:solidFill>
                  <a:schemeClr val="tx1"/>
                </a:solidFill>
                <a:latin typeface="Trebuchet MS" panose="020B0603020202020204" pitchFamily="34" charset="0"/>
              </a:rPr>
              <a:t>proficiency standards (“cut scores”) adopted by the Virginia Board of Education for the new tests represented lower levels of achievement than were required for the previously administered reading tests. </a:t>
            </a:r>
            <a:r>
              <a:rPr lang="en-US" sz="1100" dirty="0" smtClean="0">
                <a:solidFill>
                  <a:schemeClr val="tx1"/>
                </a:solidFill>
                <a:latin typeface="Trebuchet MS" panose="020B0603020202020204" pitchFamily="34" charset="0"/>
              </a:rPr>
              <a:t>Had the same level of achievement required for proficiency on the previously administered tests been applied to the new reading tests, the difference between the pass rates would have been greater.</a:t>
            </a:r>
            <a:endParaRPr lang="en-US" sz="1100" dirty="0">
              <a:solidFill>
                <a:schemeClr val="tx1"/>
              </a:solidFill>
              <a:latin typeface="Trebuchet MS" panose="020B0603020202020204" pitchFamily="34" charset="0"/>
            </a:endParaRPr>
          </a:p>
        </p:txBody>
      </p:sp>
      <p:grpSp>
        <p:nvGrpSpPr>
          <p:cNvPr id="4" name="Group 3"/>
          <p:cNvGrpSpPr/>
          <p:nvPr/>
        </p:nvGrpSpPr>
        <p:grpSpPr>
          <a:xfrm>
            <a:off x="1289304" y="832104"/>
            <a:ext cx="6400800" cy="2569464"/>
            <a:chOff x="1289304" y="832104"/>
            <a:chExt cx="6400800" cy="2569464"/>
          </a:xfrm>
        </p:grpSpPr>
        <p:graphicFrame>
          <p:nvGraphicFramePr>
            <p:cNvPr id="10" name="Chart 9"/>
            <p:cNvGraphicFramePr>
              <a:graphicFrameLocks noChangeAspect="1"/>
            </p:cNvGraphicFramePr>
            <p:nvPr>
              <p:extLst/>
            </p:nvPr>
          </p:nvGraphicFramePr>
          <p:xfrm>
            <a:off x="1289304"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50893" y="1679099"/>
              <a:ext cx="196948" cy="338554"/>
            </a:xfrm>
            <a:prstGeom prst="rect">
              <a:avLst/>
            </a:prstGeom>
            <a:noFill/>
          </p:spPr>
          <p:txBody>
            <a:bodyPr wrap="square" rtlCol="0">
              <a:spAutoFit/>
            </a:bodyPr>
            <a:lstStyle/>
            <a:p>
              <a:r>
                <a:rPr lang="en-US" sz="1600" b="1" dirty="0" smtClean="0">
                  <a:solidFill>
                    <a:srgbClr val="C00000"/>
                  </a:solidFill>
                  <a:latin typeface="Trebuchet MS" panose="020B0603020202020204" pitchFamily="34" charset="0"/>
                </a:rPr>
                <a:t>*</a:t>
              </a:r>
              <a:endParaRPr lang="en-US" sz="1600" b="1" dirty="0">
                <a:solidFill>
                  <a:srgbClr val="C00000"/>
                </a:solidFill>
                <a:latin typeface="Trebuchet MS" panose="020B0603020202020204" pitchFamily="34" charset="0"/>
              </a:endParaRPr>
            </a:p>
          </p:txBody>
        </p:sp>
      </p:grpSp>
    </p:spTree>
    <p:extLst>
      <p:ext uri="{BB962C8B-B14F-4D97-AF65-F5344CB8AC3E}">
        <p14:creationId xmlns:p14="http://schemas.microsoft.com/office/powerpoint/2010/main" val="397496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453e5aacd9_3_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dirty="0"/>
          </a:p>
        </p:txBody>
      </p:sp>
      <p:sp>
        <p:nvSpPr>
          <p:cNvPr id="234" name="Google Shape;234;g1453e5aacd9_3_6"/>
          <p:cNvSpPr txBox="1">
            <a:spLocks noGrp="1"/>
          </p:cNvSpPr>
          <p:nvPr>
            <p:ph type="title"/>
          </p:nvPr>
        </p:nvSpPr>
        <p:spPr>
          <a:xfrm>
            <a:off x="311700" y="179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Pre-Pandemic to Post-Pandemic Comparison </a:t>
            </a:r>
            <a:r>
              <a:rPr lang="en" dirty="0" smtClean="0"/>
              <a:t>(2 of </a:t>
            </a:r>
            <a:r>
              <a:rPr lang="en" dirty="0"/>
              <a:t>4)</a:t>
            </a:r>
            <a:endParaRPr dirty="0"/>
          </a:p>
        </p:txBody>
      </p:sp>
      <p:graphicFrame>
        <p:nvGraphicFramePr>
          <p:cNvPr id="8" name="Chart 7"/>
          <p:cNvGraphicFramePr>
            <a:graphicFrameLocks noChangeAspect="1"/>
          </p:cNvGraphicFramePr>
          <p:nvPr>
            <p:extLst>
              <p:ext uri="{D42A27DB-BD31-4B8C-83A1-F6EECF244321}">
                <p14:modId xmlns:p14="http://schemas.microsoft.com/office/powerpoint/2010/main" val="588046553"/>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453e5aacd9_3_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19</a:t>
            </a:fld>
            <a:endParaRPr dirty="0"/>
          </a:p>
        </p:txBody>
      </p:sp>
      <p:sp>
        <p:nvSpPr>
          <p:cNvPr id="227" name="Google Shape;227;g1453e5aacd9_3_1"/>
          <p:cNvSpPr txBox="1">
            <a:spLocks noGrp="1"/>
          </p:cNvSpPr>
          <p:nvPr>
            <p:ph type="title"/>
          </p:nvPr>
        </p:nvSpPr>
        <p:spPr>
          <a:xfrm>
            <a:off x="311700" y="167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Pre-Pandemic to Post-Pandemic Comparison </a:t>
            </a:r>
            <a:r>
              <a:rPr lang="en" dirty="0" smtClean="0"/>
              <a:t>(3 </a:t>
            </a:r>
            <a:r>
              <a:rPr lang="en" dirty="0"/>
              <a:t>of 4)</a:t>
            </a:r>
            <a:endParaRPr dirty="0"/>
          </a:p>
        </p:txBody>
      </p:sp>
      <p:graphicFrame>
        <p:nvGraphicFramePr>
          <p:cNvPr id="6" name="Chart 5"/>
          <p:cNvGraphicFramePr>
            <a:graphicFrameLocks noChangeAspect="1"/>
          </p:cNvGraphicFramePr>
          <p:nvPr>
            <p:extLst>
              <p:ext uri="{D42A27DB-BD31-4B8C-83A1-F6EECF244321}">
                <p14:modId xmlns:p14="http://schemas.microsoft.com/office/powerpoint/2010/main" val="818487964"/>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453e5aacd9_6_0"/>
          <p:cNvSpPr txBox="1">
            <a:spLocks noGrp="1"/>
          </p:cNvSpPr>
          <p:nvPr>
            <p:ph type="title"/>
          </p:nvPr>
        </p:nvSpPr>
        <p:spPr>
          <a:xfrm>
            <a:off x="146304" y="10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rebuchet MS" panose="020B0603020202020204" pitchFamily="34" charset="0"/>
              </a:rPr>
              <a:t>Background Information</a:t>
            </a:r>
            <a:endParaRPr dirty="0">
              <a:latin typeface="Trebuchet MS" panose="020B0603020202020204" pitchFamily="34" charset="0"/>
            </a:endParaRPr>
          </a:p>
        </p:txBody>
      </p:sp>
      <p:sp>
        <p:nvSpPr>
          <p:cNvPr id="77" name="Google Shape;77;g1453e5aacd9_6_0"/>
          <p:cNvSpPr txBox="1">
            <a:spLocks noGrp="1"/>
          </p:cNvSpPr>
          <p:nvPr>
            <p:ph type="body" idx="1"/>
          </p:nvPr>
        </p:nvSpPr>
        <p:spPr>
          <a:xfrm>
            <a:off x="314904" y="1009792"/>
            <a:ext cx="8183400" cy="379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0" dirty="0" smtClean="0">
                <a:latin typeface="Trebuchet MS" panose="020B0603020202020204" pitchFamily="34" charset="0"/>
              </a:rPr>
              <a:t>Annual </a:t>
            </a:r>
            <a:r>
              <a:rPr lang="en" sz="1800" b="0" dirty="0">
                <a:latin typeface="Trebuchet MS" panose="020B0603020202020204" pitchFamily="34" charset="0"/>
              </a:rPr>
              <a:t>pass rates include results from </a:t>
            </a:r>
            <a:r>
              <a:rPr lang="en" sz="1800" b="0" dirty="0" smtClean="0">
                <a:latin typeface="Trebuchet MS" panose="020B0603020202020204" pitchFamily="34" charset="0"/>
              </a:rPr>
              <a:t>the Standards of Learning (SOL) </a:t>
            </a:r>
            <a:r>
              <a:rPr lang="en" sz="1800" b="0" dirty="0">
                <a:latin typeface="Trebuchet MS" panose="020B0603020202020204" pitchFamily="34" charset="0"/>
              </a:rPr>
              <a:t>Tests and from the Virginia Alternate Assessment Program (VAAP) tests,  administered to students with significant cognitive disabilities. </a:t>
            </a:r>
          </a:p>
          <a:p>
            <a:pPr marL="457200" lvl="0" indent="-342900" algn="l" rtl="0">
              <a:spcBef>
                <a:spcPts val="0"/>
              </a:spcBef>
              <a:spcAft>
                <a:spcPts val="0"/>
              </a:spcAft>
              <a:buSzPts val="1800"/>
              <a:buChar char="●"/>
            </a:pPr>
            <a:r>
              <a:rPr lang="en" sz="1800" b="0" dirty="0" smtClean="0">
                <a:latin typeface="Trebuchet MS" panose="020B0603020202020204" pitchFamily="34" charset="0"/>
              </a:rPr>
              <a:t>State tests were not administered in spring 2020.</a:t>
            </a:r>
          </a:p>
          <a:p>
            <a:pPr indent="-342900">
              <a:buSzPts val="1800"/>
            </a:pPr>
            <a:r>
              <a:rPr lang="en-US" sz="1800" b="0" dirty="0">
                <a:latin typeface="Trebuchet MS" panose="020B0603020202020204" pitchFamily="34" charset="0"/>
              </a:rPr>
              <a:t>Test participation rates in 2020-2021 were significantly lower than is typical</a:t>
            </a:r>
            <a:r>
              <a:rPr lang="en-US" sz="1800" b="0" dirty="0" smtClean="0">
                <a:latin typeface="Trebuchet MS" panose="020B0603020202020204" pitchFamily="34" charset="0"/>
              </a:rPr>
              <a:t>.</a:t>
            </a:r>
            <a:endParaRPr sz="1800" b="0" dirty="0">
              <a:latin typeface="Trebuchet MS" panose="020B0603020202020204" pitchFamily="34" charset="0"/>
            </a:endParaRPr>
          </a:p>
          <a:p>
            <a:pPr marL="457200" lvl="0" indent="-342900" algn="l" rtl="0">
              <a:spcBef>
                <a:spcPts val="0"/>
              </a:spcBef>
              <a:spcAft>
                <a:spcPts val="0"/>
              </a:spcAft>
              <a:buSzPts val="1800"/>
              <a:buChar char="●"/>
            </a:pPr>
            <a:r>
              <a:rPr lang="en" sz="1800" b="0" dirty="0">
                <a:latin typeface="Trebuchet MS" panose="020B0603020202020204" pitchFamily="34" charset="0"/>
              </a:rPr>
              <a:t>New SOL reading tests were administered for the first time in 2020-2021.</a:t>
            </a:r>
            <a:endParaRPr sz="1800" b="0" dirty="0">
              <a:latin typeface="Trebuchet MS" panose="020B0603020202020204" pitchFamily="34" charset="0"/>
            </a:endParaRPr>
          </a:p>
          <a:p>
            <a:pPr marL="457200" lvl="0" indent="-342900" algn="l" rtl="0">
              <a:spcBef>
                <a:spcPts val="0"/>
              </a:spcBef>
              <a:spcAft>
                <a:spcPts val="0"/>
              </a:spcAft>
              <a:buSzPts val="1800"/>
              <a:buChar char="●"/>
            </a:pPr>
            <a:r>
              <a:rPr lang="en" sz="1800" b="0" dirty="0">
                <a:latin typeface="Trebuchet MS" panose="020B0603020202020204" pitchFamily="34" charset="0"/>
              </a:rPr>
              <a:t>New VAAP </a:t>
            </a:r>
            <a:r>
              <a:rPr lang="en" sz="1800" b="0" dirty="0" smtClean="0">
                <a:latin typeface="Trebuchet MS" panose="020B0603020202020204" pitchFamily="34" charset="0"/>
              </a:rPr>
              <a:t>tests </a:t>
            </a:r>
            <a:r>
              <a:rPr lang="en" sz="1800" b="0" dirty="0">
                <a:latin typeface="Trebuchet MS" panose="020B0603020202020204" pitchFamily="34" charset="0"/>
              </a:rPr>
              <a:t>in reading and mathematics for grades 3-8 and high school and for science in grade 5, grade </a:t>
            </a:r>
            <a:r>
              <a:rPr lang="en" sz="1800" b="0" dirty="0" smtClean="0">
                <a:latin typeface="Trebuchet MS" panose="020B0603020202020204" pitchFamily="34" charset="0"/>
              </a:rPr>
              <a:t>8, </a:t>
            </a:r>
            <a:r>
              <a:rPr lang="en" sz="1800" b="0" dirty="0">
                <a:latin typeface="Trebuchet MS" panose="020B0603020202020204" pitchFamily="34" charset="0"/>
              </a:rPr>
              <a:t>and high school were administered for the first time in 2021-2022</a:t>
            </a:r>
            <a:r>
              <a:rPr lang="en" sz="1800" b="0" dirty="0" smtClean="0">
                <a:latin typeface="Trebuchet MS" panose="020B0603020202020204" pitchFamily="34" charset="0"/>
              </a:rPr>
              <a:t>.</a:t>
            </a:r>
            <a:endParaRPr sz="1800" b="0" dirty="0">
              <a:latin typeface="Trebuchet MS" panose="020B0603020202020204" pitchFamily="34" charset="0"/>
            </a:endParaRPr>
          </a:p>
        </p:txBody>
      </p:sp>
      <p:sp>
        <p:nvSpPr>
          <p:cNvPr id="78" name="Google Shape;78;g1453e5aacd9_6_0"/>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a:t>
            </a:fld>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373f1339fe_4_1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dirty="0"/>
          </a:p>
        </p:txBody>
      </p:sp>
      <p:sp>
        <p:nvSpPr>
          <p:cNvPr id="241" name="Google Shape;241;g1373f1339fe_4_15"/>
          <p:cNvSpPr txBox="1">
            <a:spLocks noGrp="1"/>
          </p:cNvSpPr>
          <p:nvPr>
            <p:ph type="title"/>
          </p:nvPr>
        </p:nvSpPr>
        <p:spPr>
          <a:xfrm>
            <a:off x="311700" y="167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Pre-Pandemic to Post-Pandemic Comparison (4 of 4)</a:t>
            </a:r>
            <a:endParaRPr dirty="0"/>
          </a:p>
        </p:txBody>
      </p:sp>
      <p:graphicFrame>
        <p:nvGraphicFramePr>
          <p:cNvPr id="7" name="Chart 6"/>
          <p:cNvGraphicFramePr>
            <a:graphicFrameLocks noChangeAspect="1"/>
          </p:cNvGraphicFramePr>
          <p:nvPr>
            <p:extLst>
              <p:ext uri="{D42A27DB-BD31-4B8C-83A1-F6EECF244321}">
                <p14:modId xmlns:p14="http://schemas.microsoft.com/office/powerpoint/2010/main" val="3234194361"/>
              </p:ext>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373f1339fe_4_15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dirty="0"/>
          </a:p>
        </p:txBody>
      </p:sp>
      <p:sp>
        <p:nvSpPr>
          <p:cNvPr id="248" name="Google Shape;248;g1373f1339fe_4_1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Pre-Pandemic to Post-Pandemic Comparison of Overall Pass Rates by Student Group</a:t>
            </a:r>
            <a:endParaRP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73f1339fe_4_8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22</a:t>
            </a:fld>
            <a:endParaRPr dirty="0"/>
          </a:p>
        </p:txBody>
      </p:sp>
      <p:sp>
        <p:nvSpPr>
          <p:cNvPr id="268" name="Google Shape;268;g1373f1339fe_4_81"/>
          <p:cNvSpPr txBox="1">
            <a:spLocks noGrp="1"/>
          </p:cNvSpPr>
          <p:nvPr>
            <p:ph type="title"/>
          </p:nvPr>
        </p:nvSpPr>
        <p:spPr>
          <a:xfrm>
            <a:off x="311700" y="10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Pre-Pandemic to Post-Pandemic Comparison by Student Group for Statewide </a:t>
            </a:r>
            <a:r>
              <a:rPr lang="en" sz="2500" dirty="0" smtClean="0"/>
              <a:t>Mathematics</a:t>
            </a:r>
            <a:endParaRPr sz="2500" dirty="0"/>
          </a:p>
        </p:txBody>
      </p:sp>
      <p:graphicFrame>
        <p:nvGraphicFramePr>
          <p:cNvPr id="10" name="Chart 9"/>
          <p:cNvGraphicFramePr>
            <a:graphicFrameLocks noChangeAspect="1"/>
          </p:cNvGraphicFramePr>
          <p:nvPr>
            <p:extLst>
              <p:ext uri="{D42A27DB-BD31-4B8C-83A1-F6EECF244321}">
                <p14:modId xmlns:p14="http://schemas.microsoft.com/office/powerpoint/2010/main" val="1613881588"/>
              </p:ext>
            </p:extLst>
          </p:nvPr>
        </p:nvGraphicFramePr>
        <p:xfrm>
          <a:off x="155448" y="1124712"/>
          <a:ext cx="8678665" cy="34838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453e5aacd9_0_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23</a:t>
            </a:fld>
            <a:endParaRPr dirty="0"/>
          </a:p>
        </p:txBody>
      </p:sp>
      <p:sp>
        <p:nvSpPr>
          <p:cNvPr id="254" name="Google Shape;254;g1453e5aacd9_0_12"/>
          <p:cNvSpPr txBox="1">
            <a:spLocks noGrp="1"/>
          </p:cNvSpPr>
          <p:nvPr>
            <p:ph type="title"/>
          </p:nvPr>
        </p:nvSpPr>
        <p:spPr>
          <a:xfrm>
            <a:off x="404975" y="131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Pre-Pandemic to Post-Pandemic Comparison by Student Group for Statewide </a:t>
            </a:r>
            <a:r>
              <a:rPr lang="en" dirty="0" smtClean="0"/>
              <a:t>Reading</a:t>
            </a:r>
            <a:endParaRPr dirty="0"/>
          </a:p>
        </p:txBody>
      </p:sp>
      <p:graphicFrame>
        <p:nvGraphicFramePr>
          <p:cNvPr id="5" name="Chart 4"/>
          <p:cNvGraphicFramePr>
            <a:graphicFrameLocks noChangeAspect="1"/>
          </p:cNvGraphicFramePr>
          <p:nvPr>
            <p:extLst>
              <p:ext uri="{D42A27DB-BD31-4B8C-83A1-F6EECF244321}">
                <p14:modId xmlns:p14="http://schemas.microsoft.com/office/powerpoint/2010/main" val="2976986348"/>
              </p:ext>
            </p:extLst>
          </p:nvPr>
        </p:nvGraphicFramePr>
        <p:xfrm>
          <a:off x="155448" y="1124712"/>
          <a:ext cx="8677656" cy="34838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373f1339fe_4_8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24</a:t>
            </a:fld>
            <a:endParaRPr dirty="0"/>
          </a:p>
        </p:txBody>
      </p:sp>
      <p:sp>
        <p:nvSpPr>
          <p:cNvPr id="275" name="Google Shape;275;g1373f1339fe_4_87"/>
          <p:cNvSpPr txBox="1">
            <a:spLocks noGrp="1"/>
          </p:cNvSpPr>
          <p:nvPr>
            <p:ph type="title"/>
          </p:nvPr>
        </p:nvSpPr>
        <p:spPr>
          <a:xfrm>
            <a:off x="404975" y="43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Pre-Pandemic to Post-Pandemic Comparison by Student Group for Statewide </a:t>
            </a:r>
            <a:r>
              <a:rPr lang="en" sz="2500" dirty="0" smtClean="0"/>
              <a:t>Science</a:t>
            </a:r>
            <a:endParaRPr sz="2500" dirty="0"/>
          </a:p>
        </p:txBody>
      </p:sp>
      <p:sp>
        <p:nvSpPr>
          <p:cNvPr id="3" name="TextBox 2"/>
          <p:cNvSpPr txBox="1"/>
          <p:nvPr/>
        </p:nvSpPr>
        <p:spPr>
          <a:xfrm>
            <a:off x="7954537" y="1323278"/>
            <a:ext cx="184731" cy="307777"/>
          </a:xfrm>
          <a:prstGeom prst="rect">
            <a:avLst/>
          </a:prstGeom>
          <a:noFill/>
        </p:spPr>
        <p:txBody>
          <a:bodyPr wrap="none" rtlCol="0">
            <a:spAutoFit/>
          </a:bodyPr>
          <a:lstStyle/>
          <a:p>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2843288877"/>
              </p:ext>
            </p:extLst>
          </p:nvPr>
        </p:nvGraphicFramePr>
        <p:xfrm>
          <a:off x="155448" y="1124712"/>
          <a:ext cx="8677656" cy="34838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4574731c66_0_10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dirty="0"/>
          </a:p>
        </p:txBody>
      </p:sp>
      <p:sp>
        <p:nvSpPr>
          <p:cNvPr id="289" name="Google Shape;289;g14574731c66_0_10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Participation Rates</a:t>
            </a:r>
            <a:endParaRP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4574731c66_0_5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dirty="0"/>
          </a:p>
        </p:txBody>
      </p:sp>
      <p:sp>
        <p:nvSpPr>
          <p:cNvPr id="295" name="Google Shape;295;g14574731c66_0_58"/>
          <p:cNvSpPr txBox="1">
            <a:spLocks noGrp="1"/>
          </p:cNvSpPr>
          <p:nvPr>
            <p:ph type="title"/>
          </p:nvPr>
        </p:nvSpPr>
        <p:spPr>
          <a:xfrm>
            <a:off x="468750" y="209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Overall Statewide Participation Rates</a:t>
            </a:r>
            <a:endParaRPr dirty="0"/>
          </a:p>
        </p:txBody>
      </p:sp>
      <p:graphicFrame>
        <p:nvGraphicFramePr>
          <p:cNvPr id="296" name="Google Shape;296;g14574731c66_0_58"/>
          <p:cNvGraphicFramePr/>
          <p:nvPr>
            <p:extLst>
              <p:ext uri="{D42A27DB-BD31-4B8C-83A1-F6EECF244321}">
                <p14:modId xmlns:p14="http://schemas.microsoft.com/office/powerpoint/2010/main" val="3536356124"/>
              </p:ext>
            </p:extLst>
          </p:nvPr>
        </p:nvGraphicFramePr>
        <p:xfrm>
          <a:off x="267375" y="1290750"/>
          <a:ext cx="8520525" cy="1920240"/>
        </p:xfrm>
        <a:graphic>
          <a:graphicData uri="http://schemas.openxmlformats.org/drawingml/2006/table">
            <a:tbl>
              <a:tblPr bandRow="1">
                <a:noFill/>
                <a:tableStyleId>{A6883E99-AE7F-4734-81B5-85736A8AA6FC}</a:tableStyleId>
              </a:tblPr>
              <a:tblGrid>
                <a:gridCol w="1969650">
                  <a:extLst>
                    <a:ext uri="{9D8B030D-6E8A-4147-A177-3AD203B41FA5}">
                      <a16:colId xmlns:a16="http://schemas.microsoft.com/office/drawing/2014/main" val="20000"/>
                    </a:ext>
                  </a:extLst>
                </a:gridCol>
                <a:gridCol w="1310175">
                  <a:extLst>
                    <a:ext uri="{9D8B030D-6E8A-4147-A177-3AD203B41FA5}">
                      <a16:colId xmlns:a16="http://schemas.microsoft.com/office/drawing/2014/main" val="20001"/>
                    </a:ext>
                  </a:extLst>
                </a:gridCol>
                <a:gridCol w="1310175">
                  <a:extLst>
                    <a:ext uri="{9D8B030D-6E8A-4147-A177-3AD203B41FA5}">
                      <a16:colId xmlns:a16="http://schemas.microsoft.com/office/drawing/2014/main" val="20002"/>
                    </a:ext>
                  </a:extLst>
                </a:gridCol>
                <a:gridCol w="1310175">
                  <a:extLst>
                    <a:ext uri="{9D8B030D-6E8A-4147-A177-3AD203B41FA5}">
                      <a16:colId xmlns:a16="http://schemas.microsoft.com/office/drawing/2014/main" val="20003"/>
                    </a:ext>
                  </a:extLst>
                </a:gridCol>
                <a:gridCol w="1310175">
                  <a:extLst>
                    <a:ext uri="{9D8B030D-6E8A-4147-A177-3AD203B41FA5}">
                      <a16:colId xmlns:a16="http://schemas.microsoft.com/office/drawing/2014/main" val="20004"/>
                    </a:ext>
                  </a:extLst>
                </a:gridCol>
                <a:gridCol w="1310175">
                  <a:extLst>
                    <a:ext uri="{9D8B030D-6E8A-4147-A177-3AD203B41FA5}">
                      <a16:colId xmlns:a16="http://schemas.microsoft.com/office/drawing/2014/main" val="20005"/>
                    </a:ext>
                  </a:extLst>
                </a:gridCol>
              </a:tblGrid>
              <a:tr h="457200">
                <a:tc>
                  <a:txBody>
                    <a:bodyPr/>
                    <a:lstStyle/>
                    <a:p>
                      <a:pPr marL="0" lvl="0" indent="0" algn="ctr" rtl="0">
                        <a:spcBef>
                          <a:spcPts val="0"/>
                        </a:spcBef>
                        <a:spcAft>
                          <a:spcPts val="0"/>
                        </a:spcAft>
                        <a:buNone/>
                      </a:pPr>
                      <a:r>
                        <a:rPr lang="en" sz="1800" b="1" dirty="0">
                          <a:latin typeface="Trebuchet MS" panose="020B0603020202020204" pitchFamily="34" charset="0"/>
                        </a:rPr>
                        <a:t>Participation Rates</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b="1">
                          <a:latin typeface="Trebuchet MS" panose="020B0603020202020204" pitchFamily="34" charset="0"/>
                        </a:rPr>
                        <a:t>2016-2017</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b="1">
                          <a:latin typeface="Trebuchet MS" panose="020B0603020202020204" pitchFamily="34" charset="0"/>
                        </a:rPr>
                        <a:t>2017-2018</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b="1">
                          <a:latin typeface="Trebuchet MS" panose="020B0603020202020204" pitchFamily="34" charset="0"/>
                        </a:rPr>
                        <a:t>2018-2019</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b="1">
                          <a:latin typeface="Trebuchet MS" panose="020B0603020202020204" pitchFamily="34" charset="0"/>
                        </a:rPr>
                        <a:t>2020-2021</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b="1">
                          <a:latin typeface="Trebuchet MS" panose="020B0603020202020204" pitchFamily="34" charset="0"/>
                        </a:rPr>
                        <a:t>2021-2022</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Reading</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dirty="0">
                          <a:latin typeface="Trebuchet MS" panose="020B0603020202020204" pitchFamily="34" charset="0"/>
                        </a:rPr>
                        <a:t>99.12</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98.76</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99.10</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75.46</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97.17</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800">
                          <a:latin typeface="Trebuchet MS" panose="020B0603020202020204" pitchFamily="34" charset="0"/>
                        </a:rPr>
                        <a:t>Mathematics</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dirty="0">
                          <a:latin typeface="Trebuchet MS" panose="020B0603020202020204" pitchFamily="34" charset="0"/>
                        </a:rPr>
                        <a:t>98.95</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98.87</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99.34</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78.72</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94.31</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800">
                          <a:latin typeface="Trebuchet MS" panose="020B0603020202020204" pitchFamily="34" charset="0"/>
                        </a:rPr>
                        <a:t>Science</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DCE4"/>
                    </a:solidFill>
                  </a:tcPr>
                </a:tc>
                <a:tc>
                  <a:txBody>
                    <a:bodyPr/>
                    <a:lstStyle/>
                    <a:p>
                      <a:pPr marL="0" lvl="0" indent="0" algn="ctr" rtl="0">
                        <a:spcBef>
                          <a:spcPts val="0"/>
                        </a:spcBef>
                        <a:spcAft>
                          <a:spcPts val="0"/>
                        </a:spcAft>
                        <a:buNone/>
                      </a:pPr>
                      <a:r>
                        <a:rPr lang="en" sz="1800">
                          <a:latin typeface="Trebuchet MS" panose="020B0603020202020204" pitchFamily="34" charset="0"/>
                        </a:rPr>
                        <a:t>97.90</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97.86</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98.99</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80.17</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97.83</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373f1339fe_4_14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dirty="0"/>
          </a:p>
        </p:txBody>
      </p:sp>
      <p:sp>
        <p:nvSpPr>
          <p:cNvPr id="323" name="Google Shape;323;g1373f1339fe_4_1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Longitudinal Data Tables for All Tests</a:t>
            </a:r>
            <a:endParaRP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453e5aacd9_3_8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dirty="0"/>
          </a:p>
        </p:txBody>
      </p:sp>
      <p:sp>
        <p:nvSpPr>
          <p:cNvPr id="343" name="Google Shape;343;g1453e5aacd9_3_88"/>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Mathematics Statewide Pass Rates By Test (1 of 2)</a:t>
            </a:r>
            <a:endParaRPr dirty="0"/>
          </a:p>
        </p:txBody>
      </p:sp>
      <p:graphicFrame>
        <p:nvGraphicFramePr>
          <p:cNvPr id="344" name="Google Shape;344;g1453e5aacd9_3_88"/>
          <p:cNvGraphicFramePr/>
          <p:nvPr>
            <p:extLst>
              <p:ext uri="{D42A27DB-BD31-4B8C-83A1-F6EECF244321}">
                <p14:modId xmlns:p14="http://schemas.microsoft.com/office/powerpoint/2010/main" val="296720630"/>
              </p:ext>
            </p:extLst>
          </p:nvPr>
        </p:nvGraphicFramePr>
        <p:xfrm>
          <a:off x="267075" y="1014984"/>
          <a:ext cx="8609851" cy="3241518"/>
        </p:xfrm>
        <a:graphic>
          <a:graphicData uri="http://schemas.openxmlformats.org/drawingml/2006/table">
            <a:tbl>
              <a:tblPr>
                <a:noFill/>
                <a:tableStyleId>{2494662D-8D89-4E8F-9E8F-6E2A59CF1B1A}</a:tableStyleId>
              </a:tblPr>
              <a:tblGrid>
                <a:gridCol w="1577491">
                  <a:extLst>
                    <a:ext uri="{9D8B030D-6E8A-4147-A177-3AD203B41FA5}">
                      <a16:colId xmlns:a16="http://schemas.microsoft.com/office/drawing/2014/main" val="20000"/>
                    </a:ext>
                  </a:extLst>
                </a:gridCol>
                <a:gridCol w="1406472">
                  <a:extLst>
                    <a:ext uri="{9D8B030D-6E8A-4147-A177-3AD203B41FA5}">
                      <a16:colId xmlns:a16="http://schemas.microsoft.com/office/drawing/2014/main" val="20001"/>
                    </a:ext>
                  </a:extLst>
                </a:gridCol>
                <a:gridCol w="1406472">
                  <a:extLst>
                    <a:ext uri="{9D8B030D-6E8A-4147-A177-3AD203B41FA5}">
                      <a16:colId xmlns:a16="http://schemas.microsoft.com/office/drawing/2014/main" val="20002"/>
                    </a:ext>
                  </a:extLst>
                </a:gridCol>
                <a:gridCol w="1406472">
                  <a:extLst>
                    <a:ext uri="{9D8B030D-6E8A-4147-A177-3AD203B41FA5}">
                      <a16:colId xmlns:a16="http://schemas.microsoft.com/office/drawing/2014/main" val="20003"/>
                    </a:ext>
                  </a:extLst>
                </a:gridCol>
                <a:gridCol w="1406472">
                  <a:extLst>
                    <a:ext uri="{9D8B030D-6E8A-4147-A177-3AD203B41FA5}">
                      <a16:colId xmlns:a16="http://schemas.microsoft.com/office/drawing/2014/main" val="20004"/>
                    </a:ext>
                  </a:extLst>
                </a:gridCol>
                <a:gridCol w="1406472">
                  <a:extLst>
                    <a:ext uri="{9D8B030D-6E8A-4147-A177-3AD203B41FA5}">
                      <a16:colId xmlns:a16="http://schemas.microsoft.com/office/drawing/2014/main" val="20005"/>
                    </a:ext>
                  </a:extLst>
                </a:gridCol>
              </a:tblGrid>
              <a:tr h="457200">
                <a:tc>
                  <a:txBody>
                    <a:bodyPr/>
                    <a:lstStyle/>
                    <a:p>
                      <a:pPr marL="0" lvl="0" indent="0" algn="l" rtl="0">
                        <a:lnSpc>
                          <a:spcPct val="115000"/>
                        </a:lnSpc>
                        <a:spcBef>
                          <a:spcPts val="0"/>
                        </a:spcBef>
                        <a:spcAft>
                          <a:spcPts val="0"/>
                        </a:spcAft>
                        <a:buNone/>
                      </a:pPr>
                      <a:r>
                        <a:rPr lang="en" sz="1800" b="1" dirty="0">
                          <a:latin typeface="Trebuchet MS" panose="020B0603020202020204" pitchFamily="34" charset="0"/>
                        </a:rPr>
                        <a:t>Mathematics</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2016-2017</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2017-2018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2018-2019</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a:latin typeface="Trebuchet MS" panose="020B0603020202020204" pitchFamily="34" charset="0"/>
                        </a:rPr>
                        <a:t>2020-2021</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a:latin typeface="Trebuchet MS" panose="020B0603020202020204" pitchFamily="34" charset="0"/>
                        </a:rPr>
                        <a:t>2021-2022</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Grade 3</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75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Grade 4</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800" b="1">
                          <a:latin typeface="Trebuchet MS" panose="020B0603020202020204" pitchFamily="34" charset="0"/>
                        </a:rPr>
                        <a:t>Grade 5</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r>
                        <a:rPr lang="en" sz="1800" b="1">
                          <a:latin typeface="Trebuchet MS" panose="020B0603020202020204" pitchFamily="34" charset="0"/>
                        </a:rPr>
                        <a:t>Grade 6</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45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r>
                        <a:rPr lang="en" sz="1800" b="1">
                          <a:latin typeface="Trebuchet MS" panose="020B0603020202020204" pitchFamily="34" charset="0"/>
                        </a:rPr>
                        <a:t>Grade 7</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a:latin typeface="Trebuchet MS" panose="020B0603020202020204" pitchFamily="34" charset="0"/>
                        </a:rPr>
                        <a:t>71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45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lvl="0" indent="0" algn="l" rtl="0">
                        <a:spcBef>
                          <a:spcPts val="0"/>
                        </a:spcBef>
                        <a:spcAft>
                          <a:spcPts val="0"/>
                        </a:spcAft>
                        <a:buNone/>
                      </a:pPr>
                      <a:r>
                        <a:rPr lang="en" sz="1800" b="1">
                          <a:latin typeface="Trebuchet MS" panose="020B0603020202020204" pitchFamily="34" charset="0"/>
                        </a:rPr>
                        <a:t>Grade 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a:latin typeface="Trebuchet MS" panose="020B0603020202020204" pitchFamily="34" charset="0"/>
                        </a:rPr>
                        <a:t>74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43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453e5aacd9_3_9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dirty="0"/>
          </a:p>
        </p:txBody>
      </p:sp>
      <p:sp>
        <p:nvSpPr>
          <p:cNvPr id="350" name="Google Shape;350;g1453e5aacd9_3_97"/>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Mathematics Statewide Pass Rates By Test (2 of 2)</a:t>
            </a:r>
            <a:endParaRPr dirty="0"/>
          </a:p>
        </p:txBody>
      </p:sp>
      <p:graphicFrame>
        <p:nvGraphicFramePr>
          <p:cNvPr id="351" name="Google Shape;351;g1453e5aacd9_3_97"/>
          <p:cNvGraphicFramePr/>
          <p:nvPr>
            <p:extLst>
              <p:ext uri="{D42A27DB-BD31-4B8C-83A1-F6EECF244321}">
                <p14:modId xmlns:p14="http://schemas.microsoft.com/office/powerpoint/2010/main" val="4193436874"/>
              </p:ext>
            </p:extLst>
          </p:nvPr>
        </p:nvGraphicFramePr>
        <p:xfrm>
          <a:off x="265176" y="1014984"/>
          <a:ext cx="8609849" cy="1869828"/>
        </p:xfrm>
        <a:graphic>
          <a:graphicData uri="http://schemas.openxmlformats.org/drawingml/2006/table">
            <a:tbl>
              <a:tblPr>
                <a:noFill/>
                <a:tableStyleId>{2494662D-8D89-4E8F-9E8F-6E2A59CF1B1A}</a:tableStyleId>
              </a:tblPr>
              <a:tblGrid>
                <a:gridCol w="1563624">
                  <a:extLst>
                    <a:ext uri="{9D8B030D-6E8A-4147-A177-3AD203B41FA5}">
                      <a16:colId xmlns:a16="http://schemas.microsoft.com/office/drawing/2014/main" val="20000"/>
                    </a:ext>
                  </a:extLst>
                </a:gridCol>
                <a:gridCol w="1409245">
                  <a:extLst>
                    <a:ext uri="{9D8B030D-6E8A-4147-A177-3AD203B41FA5}">
                      <a16:colId xmlns:a16="http://schemas.microsoft.com/office/drawing/2014/main" val="20001"/>
                    </a:ext>
                  </a:extLst>
                </a:gridCol>
                <a:gridCol w="1409245">
                  <a:extLst>
                    <a:ext uri="{9D8B030D-6E8A-4147-A177-3AD203B41FA5}">
                      <a16:colId xmlns:a16="http://schemas.microsoft.com/office/drawing/2014/main" val="20002"/>
                    </a:ext>
                  </a:extLst>
                </a:gridCol>
                <a:gridCol w="1409245">
                  <a:extLst>
                    <a:ext uri="{9D8B030D-6E8A-4147-A177-3AD203B41FA5}">
                      <a16:colId xmlns:a16="http://schemas.microsoft.com/office/drawing/2014/main" val="20003"/>
                    </a:ext>
                  </a:extLst>
                </a:gridCol>
                <a:gridCol w="1409245">
                  <a:extLst>
                    <a:ext uri="{9D8B030D-6E8A-4147-A177-3AD203B41FA5}">
                      <a16:colId xmlns:a16="http://schemas.microsoft.com/office/drawing/2014/main" val="20004"/>
                    </a:ext>
                  </a:extLst>
                </a:gridCol>
                <a:gridCol w="1409245">
                  <a:extLst>
                    <a:ext uri="{9D8B030D-6E8A-4147-A177-3AD203B41FA5}">
                      <a16:colId xmlns:a16="http://schemas.microsoft.com/office/drawing/2014/main" val="20005"/>
                    </a:ext>
                  </a:extLst>
                </a:gridCol>
              </a:tblGrid>
              <a:tr h="371475">
                <a:tc>
                  <a:txBody>
                    <a:bodyPr/>
                    <a:lstStyle/>
                    <a:p>
                      <a:pPr marL="0" lvl="0" indent="0" algn="l" rtl="0">
                        <a:lnSpc>
                          <a:spcPct val="115000"/>
                        </a:lnSpc>
                        <a:spcBef>
                          <a:spcPts val="0"/>
                        </a:spcBef>
                        <a:spcAft>
                          <a:spcPts val="0"/>
                        </a:spcAft>
                        <a:buNone/>
                      </a:pPr>
                      <a:r>
                        <a:rPr lang="en" sz="1800" b="1" dirty="0">
                          <a:latin typeface="Trebuchet MS" panose="020B0603020202020204" pitchFamily="34" charset="0"/>
                        </a:rPr>
                        <a:t>Mathematics</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2016-2017</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2017-2018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a:latin typeface="Trebuchet MS" panose="020B0603020202020204" pitchFamily="34" charset="0"/>
                        </a:rPr>
                        <a:t>2018-2019</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a:latin typeface="Trebuchet MS" panose="020B0603020202020204" pitchFamily="34" charset="0"/>
                        </a:rPr>
                        <a:t>2020-2021</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 sz="1800" b="1">
                          <a:latin typeface="Trebuchet MS" panose="020B0603020202020204" pitchFamily="34" charset="0"/>
                        </a:rPr>
                        <a:t>2021-2022</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371475">
                <a:tc>
                  <a:txBody>
                    <a:bodyPr/>
                    <a:lstStyle/>
                    <a:p>
                      <a:pPr marL="0" lvl="0" indent="0" algn="l" rtl="0">
                        <a:spcBef>
                          <a:spcPts val="0"/>
                        </a:spcBef>
                        <a:spcAft>
                          <a:spcPts val="0"/>
                        </a:spcAft>
                        <a:buNone/>
                      </a:pPr>
                      <a:r>
                        <a:rPr lang="en" sz="1800" b="1" dirty="0">
                          <a:latin typeface="Trebuchet MS" panose="020B0603020202020204" pitchFamily="34" charset="0"/>
                        </a:rPr>
                        <a:t>Algebra I</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1475">
                <a:tc>
                  <a:txBody>
                    <a:bodyPr/>
                    <a:lstStyle/>
                    <a:p>
                      <a:pPr marL="0" lvl="0" indent="0" algn="l" rtl="0">
                        <a:spcBef>
                          <a:spcPts val="0"/>
                        </a:spcBef>
                        <a:spcAft>
                          <a:spcPts val="0"/>
                        </a:spcAft>
                        <a:buNone/>
                      </a:pPr>
                      <a:r>
                        <a:rPr lang="en" sz="1800" b="1">
                          <a:latin typeface="Trebuchet MS" panose="020B0603020202020204" pitchFamily="34" charset="0"/>
                        </a:rPr>
                        <a:t>Algebra II</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dirty="0">
                          <a:latin typeface="Trebuchet MS" panose="020B0603020202020204" pitchFamily="34" charset="0"/>
                        </a:rPr>
                        <a:t>90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91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800" b="1" dirty="0">
                          <a:latin typeface="Trebuchet MS" panose="020B0603020202020204" pitchFamily="34" charset="0"/>
                        </a:rPr>
                        <a:t>Geometry</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373f1339fe_4_1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a:t>
            </a:fld>
            <a:endParaRPr dirty="0"/>
          </a:p>
        </p:txBody>
      </p:sp>
      <p:sp>
        <p:nvSpPr>
          <p:cNvPr id="84" name="Google Shape;84;g1373f1339fe_4_1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latin typeface="Trebuchet MS" panose="020B0603020202020204" pitchFamily="34" charset="0"/>
              </a:rPr>
              <a:t>Longitudinal Statewide Data </a:t>
            </a:r>
            <a:r>
              <a:rPr lang="en" sz="3200" dirty="0" smtClean="0">
                <a:latin typeface="Trebuchet MS" panose="020B0603020202020204" pitchFamily="34" charset="0"/>
              </a:rPr>
              <a:t/>
            </a:r>
            <a:br>
              <a:rPr lang="en" sz="3200" dirty="0" smtClean="0">
                <a:latin typeface="Trebuchet MS" panose="020B0603020202020204" pitchFamily="34" charset="0"/>
              </a:rPr>
            </a:br>
            <a:r>
              <a:rPr lang="en" sz="3200" dirty="0" smtClean="0">
                <a:latin typeface="Trebuchet MS" panose="020B0603020202020204" pitchFamily="34" charset="0"/>
              </a:rPr>
              <a:t>By </a:t>
            </a:r>
            <a:r>
              <a:rPr lang="en" sz="3200" dirty="0">
                <a:latin typeface="Trebuchet MS" panose="020B0603020202020204" pitchFamily="34" charset="0"/>
              </a:rPr>
              <a:t>Content Area</a:t>
            </a:r>
            <a:endParaRPr sz="32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453e5aacd9_0_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30</a:t>
            </a:fld>
            <a:endParaRPr dirty="0"/>
          </a:p>
        </p:txBody>
      </p:sp>
      <p:sp>
        <p:nvSpPr>
          <p:cNvPr id="329" name="Google Shape;329;g1453e5aacd9_0_6"/>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Reading Statewide Pass Rates By Test</a:t>
            </a:r>
            <a:endParaRPr dirty="0"/>
          </a:p>
        </p:txBody>
      </p:sp>
      <p:graphicFrame>
        <p:nvGraphicFramePr>
          <p:cNvPr id="330" name="Google Shape;330;g1453e5aacd9_0_6"/>
          <p:cNvGraphicFramePr/>
          <p:nvPr>
            <p:extLst>
              <p:ext uri="{D42A27DB-BD31-4B8C-83A1-F6EECF244321}">
                <p14:modId xmlns:p14="http://schemas.microsoft.com/office/powerpoint/2010/main" val="3244145791"/>
              </p:ext>
            </p:extLst>
          </p:nvPr>
        </p:nvGraphicFramePr>
        <p:xfrm>
          <a:off x="265176" y="1014984"/>
          <a:ext cx="8520500" cy="3657600"/>
        </p:xfrm>
        <a:graphic>
          <a:graphicData uri="http://schemas.openxmlformats.org/drawingml/2006/table">
            <a:tbl>
              <a:tblPr bandRow="1">
                <a:noFill/>
                <a:tableStyleId>{A6883E99-AE7F-4734-81B5-85736A8AA6FC}</a:tableStyleId>
              </a:tblPr>
              <a:tblGrid>
                <a:gridCol w="1770375">
                  <a:extLst>
                    <a:ext uri="{9D8B030D-6E8A-4147-A177-3AD203B41FA5}">
                      <a16:colId xmlns:a16="http://schemas.microsoft.com/office/drawing/2014/main" val="20000"/>
                    </a:ext>
                  </a:extLst>
                </a:gridCol>
                <a:gridCol w="1350025">
                  <a:extLst>
                    <a:ext uri="{9D8B030D-6E8A-4147-A177-3AD203B41FA5}">
                      <a16:colId xmlns:a16="http://schemas.microsoft.com/office/drawing/2014/main" val="20001"/>
                    </a:ext>
                  </a:extLst>
                </a:gridCol>
                <a:gridCol w="1350025">
                  <a:extLst>
                    <a:ext uri="{9D8B030D-6E8A-4147-A177-3AD203B41FA5}">
                      <a16:colId xmlns:a16="http://schemas.microsoft.com/office/drawing/2014/main" val="20002"/>
                    </a:ext>
                  </a:extLst>
                </a:gridCol>
                <a:gridCol w="1350025">
                  <a:extLst>
                    <a:ext uri="{9D8B030D-6E8A-4147-A177-3AD203B41FA5}">
                      <a16:colId xmlns:a16="http://schemas.microsoft.com/office/drawing/2014/main" val="20003"/>
                    </a:ext>
                  </a:extLst>
                </a:gridCol>
                <a:gridCol w="1350025">
                  <a:extLst>
                    <a:ext uri="{9D8B030D-6E8A-4147-A177-3AD203B41FA5}">
                      <a16:colId xmlns:a16="http://schemas.microsoft.com/office/drawing/2014/main" val="20004"/>
                    </a:ext>
                  </a:extLst>
                </a:gridCol>
                <a:gridCol w="1350025">
                  <a:extLst>
                    <a:ext uri="{9D8B030D-6E8A-4147-A177-3AD203B41FA5}">
                      <a16:colId xmlns:a16="http://schemas.microsoft.com/office/drawing/2014/main" val="20005"/>
                    </a:ext>
                  </a:extLst>
                </a:gridCol>
              </a:tblGrid>
              <a:tr h="457200">
                <a:tc>
                  <a:txBody>
                    <a:bodyPr/>
                    <a:lstStyle/>
                    <a:p>
                      <a:pPr marL="0" lvl="0" indent="0" algn="l" rtl="0">
                        <a:spcBef>
                          <a:spcPts val="0"/>
                        </a:spcBef>
                        <a:spcAft>
                          <a:spcPts val="0"/>
                        </a:spcAft>
                        <a:buNone/>
                      </a:pPr>
                      <a:r>
                        <a:rPr lang="en" sz="1800" b="1" dirty="0">
                          <a:latin typeface="Trebuchet MS" panose="020B0603020202020204" pitchFamily="34" charset="0"/>
                        </a:rPr>
                        <a:t>Reading</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b="1">
                          <a:latin typeface="Trebuchet MS" panose="020B0603020202020204" pitchFamily="34" charset="0"/>
                        </a:rPr>
                        <a:t>2016-2017</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b="1">
                          <a:latin typeface="Trebuchet MS" panose="020B0603020202020204" pitchFamily="34" charset="0"/>
                        </a:rPr>
                        <a:t>2017-2018</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b="1">
                          <a:latin typeface="Trebuchet MS" panose="020B0603020202020204" pitchFamily="34" charset="0"/>
                        </a:rPr>
                        <a:t>2018-2019</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b="1" dirty="0">
                          <a:latin typeface="Trebuchet MS" panose="020B0603020202020204" pitchFamily="34" charset="0"/>
                        </a:rPr>
                        <a:t>2020-2021</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b="1" dirty="0">
                          <a:latin typeface="Trebuchet MS" panose="020B0603020202020204" pitchFamily="34" charset="0"/>
                        </a:rPr>
                        <a:t>2021-2022</a:t>
                      </a:r>
                      <a:endParaRPr sz="1800" b="1"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3</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dirty="0">
                          <a:latin typeface="Trebuchet MS" panose="020B0603020202020204" pitchFamily="34" charset="0"/>
                        </a:rPr>
                        <a:t>75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4</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75</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5</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dirty="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6</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7</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Grade 8</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a:latin typeface="Trebuchet MS" panose="020B0603020202020204" pitchFamily="34" charset="0"/>
                        </a:rPr>
                        <a:t>76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lvl="0" indent="0" algn="l" rtl="0">
                        <a:spcBef>
                          <a:spcPts val="0"/>
                        </a:spcBef>
                        <a:spcAft>
                          <a:spcPts val="0"/>
                        </a:spcAft>
                        <a:buNone/>
                      </a:pPr>
                      <a:r>
                        <a:rPr lang="en" sz="1800" dirty="0">
                          <a:latin typeface="Trebuchet MS" panose="020B0603020202020204" pitchFamily="34" charset="0"/>
                        </a:rPr>
                        <a:t>End-of-Course</a:t>
                      </a:r>
                      <a:endParaRPr sz="1800" dirty="0">
                        <a:latin typeface="Trebuchet MS" panose="020B0603020202020204" pitchFamily="34" charset="0"/>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lvl="0" indent="0" algn="ctr" rtl="0">
                        <a:spcBef>
                          <a:spcPts val="0"/>
                        </a:spcBef>
                        <a:spcAft>
                          <a:spcPts val="0"/>
                        </a:spcAft>
                        <a:buNone/>
                      </a:pPr>
                      <a:r>
                        <a:rPr lang="en" sz="1800">
                          <a:latin typeface="Trebuchet MS" panose="020B0603020202020204" pitchFamily="34" charset="0"/>
                        </a:rPr>
                        <a:t>87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85 </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453e5aacd9_3_8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dirty="0"/>
          </a:p>
        </p:txBody>
      </p:sp>
      <p:sp>
        <p:nvSpPr>
          <p:cNvPr id="336" name="Google Shape;336;g1453e5aacd9_3_80"/>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Writing Statewide Pass Rates By Test</a:t>
            </a:r>
            <a:endParaRPr dirty="0"/>
          </a:p>
        </p:txBody>
      </p:sp>
      <p:graphicFrame>
        <p:nvGraphicFramePr>
          <p:cNvPr id="337" name="Google Shape;337;g1453e5aacd9_3_80"/>
          <p:cNvGraphicFramePr/>
          <p:nvPr>
            <p:extLst>
              <p:ext uri="{D42A27DB-BD31-4B8C-83A1-F6EECF244321}">
                <p14:modId xmlns:p14="http://schemas.microsoft.com/office/powerpoint/2010/main" val="2199244822"/>
              </p:ext>
            </p:extLst>
          </p:nvPr>
        </p:nvGraphicFramePr>
        <p:xfrm>
          <a:off x="265176" y="1014984"/>
          <a:ext cx="8385848" cy="1687008"/>
        </p:xfrm>
        <a:graphic>
          <a:graphicData uri="http://schemas.openxmlformats.org/drawingml/2006/table">
            <a:tbl>
              <a:tblPr>
                <a:noFill/>
                <a:tableStyleId>{2494662D-8D89-4E8F-9E8F-6E2A59CF1B1A}</a:tableStyleId>
              </a:tblPr>
              <a:tblGrid>
                <a:gridCol w="1390203">
                  <a:extLst>
                    <a:ext uri="{9D8B030D-6E8A-4147-A177-3AD203B41FA5}">
                      <a16:colId xmlns:a16="http://schemas.microsoft.com/office/drawing/2014/main" val="20000"/>
                    </a:ext>
                  </a:extLst>
                </a:gridCol>
                <a:gridCol w="1399129">
                  <a:extLst>
                    <a:ext uri="{9D8B030D-6E8A-4147-A177-3AD203B41FA5}">
                      <a16:colId xmlns:a16="http://schemas.microsoft.com/office/drawing/2014/main" val="20001"/>
                    </a:ext>
                  </a:extLst>
                </a:gridCol>
                <a:gridCol w="1399129">
                  <a:extLst>
                    <a:ext uri="{9D8B030D-6E8A-4147-A177-3AD203B41FA5}">
                      <a16:colId xmlns:a16="http://schemas.microsoft.com/office/drawing/2014/main" val="20002"/>
                    </a:ext>
                  </a:extLst>
                </a:gridCol>
                <a:gridCol w="1399129">
                  <a:extLst>
                    <a:ext uri="{9D8B030D-6E8A-4147-A177-3AD203B41FA5}">
                      <a16:colId xmlns:a16="http://schemas.microsoft.com/office/drawing/2014/main" val="20003"/>
                    </a:ext>
                  </a:extLst>
                </a:gridCol>
                <a:gridCol w="1399129">
                  <a:extLst>
                    <a:ext uri="{9D8B030D-6E8A-4147-A177-3AD203B41FA5}">
                      <a16:colId xmlns:a16="http://schemas.microsoft.com/office/drawing/2014/main" val="20004"/>
                    </a:ext>
                  </a:extLst>
                </a:gridCol>
                <a:gridCol w="1399129">
                  <a:extLst>
                    <a:ext uri="{9D8B030D-6E8A-4147-A177-3AD203B41FA5}">
                      <a16:colId xmlns:a16="http://schemas.microsoft.com/office/drawing/2014/main" val="20005"/>
                    </a:ext>
                  </a:extLst>
                </a:gridCol>
              </a:tblGrid>
              <a:tr h="457200">
                <a:tc>
                  <a:txBody>
                    <a:bodyPr/>
                    <a:lstStyle/>
                    <a:p>
                      <a:pPr marL="0" lvl="0" indent="0" algn="l" rtl="0">
                        <a:lnSpc>
                          <a:spcPct val="115000"/>
                        </a:lnSpc>
                        <a:spcBef>
                          <a:spcPts val="0"/>
                        </a:spcBef>
                        <a:spcAft>
                          <a:spcPts val="0"/>
                        </a:spcAft>
                        <a:buNone/>
                      </a:pPr>
                      <a:r>
                        <a:rPr lang="en" sz="1800" b="1" dirty="0">
                          <a:latin typeface="Trebuchet MS" panose="020B0603020202020204" pitchFamily="34" charset="0"/>
                        </a:rPr>
                        <a:t>Writing</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2016-2017</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2017-2018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2018-2019</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2020-2021</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2021-2022</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800" b="1">
                          <a:latin typeface="Trebuchet MS" panose="020B0603020202020204" pitchFamily="34" charset="0"/>
                        </a:rPr>
                        <a:t>Grade 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None/>
                      </a:pPr>
                      <a:r>
                        <a:rPr lang="en" sz="1800" dirty="0">
                          <a:latin typeface="Trebuchet MS" panose="020B0603020202020204" pitchFamily="34" charset="0"/>
                        </a:rPr>
                        <a:t>73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54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57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Clr>
                          <a:schemeClr val="dk1"/>
                        </a:buClr>
                        <a:buSzPts val="1100"/>
                        <a:buFont typeface="Arial"/>
                        <a:buNone/>
                      </a:pPr>
                      <a:r>
                        <a:rPr lang="en" sz="1800" b="1">
                          <a:solidFill>
                            <a:schemeClr val="dk1"/>
                          </a:solidFill>
                          <a:latin typeface="Trebuchet MS" panose="020B0603020202020204" pitchFamily="34" charset="0"/>
                        </a:rPr>
                        <a:t>End-of-Course</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None/>
                      </a:pPr>
                      <a:r>
                        <a:rPr lang="en" sz="1800">
                          <a:latin typeface="Trebuchet MS" panose="020B0603020202020204" pitchFamily="34" charset="0"/>
                        </a:rPr>
                        <a:t>84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74 </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453e5aacd9_3_10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dirty="0"/>
          </a:p>
        </p:txBody>
      </p:sp>
      <p:sp>
        <p:nvSpPr>
          <p:cNvPr id="357" name="Google Shape;357;g1453e5aacd9_3_105"/>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Science Statewide Pass Rates By Test </a:t>
            </a:r>
            <a:endParaRPr dirty="0"/>
          </a:p>
        </p:txBody>
      </p:sp>
      <p:graphicFrame>
        <p:nvGraphicFramePr>
          <p:cNvPr id="358" name="Google Shape;358;g1453e5aacd9_3_105"/>
          <p:cNvGraphicFramePr/>
          <p:nvPr>
            <p:extLst>
              <p:ext uri="{D42A27DB-BD31-4B8C-83A1-F6EECF244321}">
                <p14:modId xmlns:p14="http://schemas.microsoft.com/office/powerpoint/2010/main" val="2798862829"/>
              </p:ext>
            </p:extLst>
          </p:nvPr>
        </p:nvGraphicFramePr>
        <p:xfrm>
          <a:off x="265176" y="1014984"/>
          <a:ext cx="8457325" cy="2784318"/>
        </p:xfrm>
        <a:graphic>
          <a:graphicData uri="http://schemas.openxmlformats.org/drawingml/2006/table">
            <a:tbl>
              <a:tblPr>
                <a:noFill/>
                <a:tableStyleId>{2494662D-8D89-4E8F-9E8F-6E2A59CF1B1A}</a:tableStyleId>
              </a:tblPr>
              <a:tblGrid>
                <a:gridCol w="1708325">
                  <a:extLst>
                    <a:ext uri="{9D8B030D-6E8A-4147-A177-3AD203B41FA5}">
                      <a16:colId xmlns:a16="http://schemas.microsoft.com/office/drawing/2014/main" val="20000"/>
                    </a:ext>
                  </a:extLst>
                </a:gridCol>
                <a:gridCol w="1349800">
                  <a:extLst>
                    <a:ext uri="{9D8B030D-6E8A-4147-A177-3AD203B41FA5}">
                      <a16:colId xmlns:a16="http://schemas.microsoft.com/office/drawing/2014/main" val="20001"/>
                    </a:ext>
                  </a:extLst>
                </a:gridCol>
                <a:gridCol w="1349800">
                  <a:extLst>
                    <a:ext uri="{9D8B030D-6E8A-4147-A177-3AD203B41FA5}">
                      <a16:colId xmlns:a16="http://schemas.microsoft.com/office/drawing/2014/main" val="20002"/>
                    </a:ext>
                  </a:extLst>
                </a:gridCol>
                <a:gridCol w="1349800">
                  <a:extLst>
                    <a:ext uri="{9D8B030D-6E8A-4147-A177-3AD203B41FA5}">
                      <a16:colId xmlns:a16="http://schemas.microsoft.com/office/drawing/2014/main" val="20003"/>
                    </a:ext>
                  </a:extLst>
                </a:gridCol>
                <a:gridCol w="1349800">
                  <a:extLst>
                    <a:ext uri="{9D8B030D-6E8A-4147-A177-3AD203B41FA5}">
                      <a16:colId xmlns:a16="http://schemas.microsoft.com/office/drawing/2014/main" val="20004"/>
                    </a:ext>
                  </a:extLst>
                </a:gridCol>
                <a:gridCol w="1349800">
                  <a:extLst>
                    <a:ext uri="{9D8B030D-6E8A-4147-A177-3AD203B41FA5}">
                      <a16:colId xmlns:a16="http://schemas.microsoft.com/office/drawing/2014/main" val="20005"/>
                    </a:ext>
                  </a:extLst>
                </a:gridCol>
              </a:tblGrid>
              <a:tr h="457200">
                <a:tc>
                  <a:txBody>
                    <a:bodyPr/>
                    <a:lstStyle/>
                    <a:p>
                      <a:pPr marL="0" lvl="0" indent="0" algn="l" rtl="0">
                        <a:lnSpc>
                          <a:spcPct val="115000"/>
                        </a:lnSpc>
                        <a:spcBef>
                          <a:spcPts val="0"/>
                        </a:spcBef>
                        <a:spcAft>
                          <a:spcPts val="0"/>
                        </a:spcAft>
                        <a:buNone/>
                      </a:pPr>
                      <a:r>
                        <a:rPr lang="en" sz="1800" b="1" dirty="0">
                          <a:latin typeface="Trebuchet MS" panose="020B0603020202020204" pitchFamily="34" charset="0"/>
                        </a:rPr>
                        <a:t>Science</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2016-2017</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2017-2018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2018-2019</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2020-2021</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800" b="1" dirty="0">
                          <a:latin typeface="Trebuchet MS" panose="020B0603020202020204" pitchFamily="34" charset="0"/>
                        </a:rPr>
                        <a:t>2021-2022</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Grade 5</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50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Grade 8</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 sz="1800" dirty="0">
                          <a:latin typeface="Trebuchet MS" panose="020B0603020202020204" pitchFamily="34" charset="0"/>
                        </a:rPr>
                        <a:t>79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58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Biology</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 sz="180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83</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66</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70</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Chemistry</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 sz="1800">
                          <a:latin typeface="Trebuchet MS" panose="020B0603020202020204" pitchFamily="34" charset="0"/>
                        </a:rPr>
                        <a:t>89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89</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88</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52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Trebuchet MS" panose="020B0603020202020204" pitchFamily="34" charset="0"/>
                        </a:rPr>
                        <a:t>64</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r>
                        <a:rPr lang="en" sz="1800" b="1" dirty="0">
                          <a:latin typeface="Trebuchet MS" panose="020B0603020202020204" pitchFamily="34" charset="0"/>
                        </a:rPr>
                        <a:t>Earth Science</a:t>
                      </a:r>
                      <a:endParaRPr sz="18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81</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67</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Trebuchet MS" panose="020B0603020202020204" pitchFamily="34" charset="0"/>
                        </a:rPr>
                        <a:t>72</a:t>
                      </a:r>
                      <a:endParaRPr sz="18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453e5aacd9_3_11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dirty="0"/>
          </a:p>
        </p:txBody>
      </p:sp>
      <p:sp>
        <p:nvSpPr>
          <p:cNvPr id="364" name="Google Shape;364;g1453e5aacd9_3_113"/>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History Statewide Pass Rates By Test </a:t>
            </a:r>
            <a:endParaRPr dirty="0"/>
          </a:p>
        </p:txBody>
      </p:sp>
      <p:graphicFrame>
        <p:nvGraphicFramePr>
          <p:cNvPr id="365" name="Google Shape;365;g1453e5aacd9_3_113"/>
          <p:cNvGraphicFramePr/>
          <p:nvPr>
            <p:extLst>
              <p:ext uri="{D42A27DB-BD31-4B8C-83A1-F6EECF244321}">
                <p14:modId xmlns:p14="http://schemas.microsoft.com/office/powerpoint/2010/main" val="1119981134"/>
              </p:ext>
            </p:extLst>
          </p:nvPr>
        </p:nvGraphicFramePr>
        <p:xfrm>
          <a:off x="265176" y="1014984"/>
          <a:ext cx="8520525" cy="3242892"/>
        </p:xfrm>
        <a:graphic>
          <a:graphicData uri="http://schemas.openxmlformats.org/drawingml/2006/table">
            <a:tbl>
              <a:tblPr>
                <a:noFill/>
                <a:tableStyleId>{2494662D-8D89-4E8F-9E8F-6E2A59CF1B1A}</a:tableStyleId>
              </a:tblPr>
              <a:tblGrid>
                <a:gridCol w="2026150">
                  <a:extLst>
                    <a:ext uri="{9D8B030D-6E8A-4147-A177-3AD203B41FA5}">
                      <a16:colId xmlns:a16="http://schemas.microsoft.com/office/drawing/2014/main" val="20000"/>
                    </a:ext>
                  </a:extLst>
                </a:gridCol>
                <a:gridCol w="1298875">
                  <a:extLst>
                    <a:ext uri="{9D8B030D-6E8A-4147-A177-3AD203B41FA5}">
                      <a16:colId xmlns:a16="http://schemas.microsoft.com/office/drawing/2014/main" val="20001"/>
                    </a:ext>
                  </a:extLst>
                </a:gridCol>
                <a:gridCol w="1298875">
                  <a:extLst>
                    <a:ext uri="{9D8B030D-6E8A-4147-A177-3AD203B41FA5}">
                      <a16:colId xmlns:a16="http://schemas.microsoft.com/office/drawing/2014/main" val="20002"/>
                    </a:ext>
                  </a:extLst>
                </a:gridCol>
                <a:gridCol w="1298875">
                  <a:extLst>
                    <a:ext uri="{9D8B030D-6E8A-4147-A177-3AD203B41FA5}">
                      <a16:colId xmlns:a16="http://schemas.microsoft.com/office/drawing/2014/main" val="20003"/>
                    </a:ext>
                  </a:extLst>
                </a:gridCol>
                <a:gridCol w="1298875">
                  <a:extLst>
                    <a:ext uri="{9D8B030D-6E8A-4147-A177-3AD203B41FA5}">
                      <a16:colId xmlns:a16="http://schemas.microsoft.com/office/drawing/2014/main" val="20004"/>
                    </a:ext>
                  </a:extLst>
                </a:gridCol>
                <a:gridCol w="1298875">
                  <a:extLst>
                    <a:ext uri="{9D8B030D-6E8A-4147-A177-3AD203B41FA5}">
                      <a16:colId xmlns:a16="http://schemas.microsoft.com/office/drawing/2014/main" val="20005"/>
                    </a:ext>
                  </a:extLst>
                </a:gridCol>
              </a:tblGrid>
              <a:tr h="371475">
                <a:tc>
                  <a:txBody>
                    <a:bodyPr/>
                    <a:lstStyle/>
                    <a:p>
                      <a:pPr marL="0" lvl="0" indent="0" algn="l" rtl="0">
                        <a:lnSpc>
                          <a:spcPct val="115000"/>
                        </a:lnSpc>
                        <a:spcBef>
                          <a:spcPts val="0"/>
                        </a:spcBef>
                        <a:spcAft>
                          <a:spcPts val="0"/>
                        </a:spcAft>
                        <a:buNone/>
                      </a:pPr>
                      <a:r>
                        <a:rPr lang="en" sz="1700" b="1" dirty="0">
                          <a:latin typeface="Trebuchet MS" panose="020B0603020202020204" pitchFamily="34" charset="0"/>
                        </a:rPr>
                        <a:t>History </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700" b="1" dirty="0">
                          <a:latin typeface="Trebuchet MS" panose="020B0603020202020204" pitchFamily="34" charset="0"/>
                        </a:rPr>
                        <a:t>2016-2017</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700" b="1">
                          <a:latin typeface="Trebuchet MS" panose="020B0603020202020204" pitchFamily="34" charset="0"/>
                        </a:rPr>
                        <a:t>2017-2018</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700" b="1">
                          <a:latin typeface="Trebuchet MS" panose="020B0603020202020204" pitchFamily="34" charset="0"/>
                        </a:rPr>
                        <a:t>2018-2019</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700" b="1">
                          <a:latin typeface="Trebuchet MS" panose="020B0603020202020204" pitchFamily="34" charset="0"/>
                        </a:rPr>
                        <a:t>2020-2021</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700" b="1">
                          <a:latin typeface="Trebuchet MS" panose="020B0603020202020204" pitchFamily="34" charset="0"/>
                        </a:rPr>
                        <a:t>2021-2022</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71475">
                <a:tc>
                  <a:txBody>
                    <a:bodyPr/>
                    <a:lstStyle/>
                    <a:p>
                      <a:pPr marL="0" lvl="0" indent="0" algn="l" rtl="0">
                        <a:spcBef>
                          <a:spcPts val="0"/>
                        </a:spcBef>
                        <a:spcAft>
                          <a:spcPts val="0"/>
                        </a:spcAft>
                        <a:buNone/>
                      </a:pPr>
                      <a:r>
                        <a:rPr lang="en" sz="1700" b="1" dirty="0">
                          <a:latin typeface="Trebuchet MS" panose="020B0603020202020204" pitchFamily="34" charset="0"/>
                        </a:rPr>
                        <a:t>Civics &amp; Econ</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dirty="0">
                          <a:latin typeface="Trebuchet MS" panose="020B0603020202020204" pitchFamily="34" charset="0"/>
                        </a:rPr>
                        <a:t>87</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86</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82</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61</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70</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1475">
                <a:tc>
                  <a:txBody>
                    <a:bodyPr/>
                    <a:lstStyle/>
                    <a:p>
                      <a:pPr marL="0" lvl="0" indent="0" algn="l" rtl="0">
                        <a:spcBef>
                          <a:spcPts val="0"/>
                        </a:spcBef>
                        <a:spcAft>
                          <a:spcPts val="0"/>
                        </a:spcAft>
                        <a:buNone/>
                      </a:pPr>
                      <a:r>
                        <a:rPr lang="en" sz="1700" b="1">
                          <a:latin typeface="Trebuchet MS" panose="020B0603020202020204" pitchFamily="34" charset="0"/>
                        </a:rPr>
                        <a:t>VA Studies</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dirty="0">
                          <a:latin typeface="Trebuchet MS" panose="020B0603020202020204" pitchFamily="34" charset="0"/>
                        </a:rPr>
                        <a:t>87</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85</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81</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53</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66</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700" b="1" dirty="0" smtClean="0">
                          <a:latin typeface="Trebuchet MS" panose="020B0603020202020204" pitchFamily="34" charset="0"/>
                        </a:rPr>
                        <a:t>World Geography</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dirty="0">
                          <a:latin typeface="Trebuchet MS" panose="020B0603020202020204" pitchFamily="34" charset="0"/>
                        </a:rPr>
                        <a:t>83</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82</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80</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58</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66</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2450">
                <a:tc>
                  <a:txBody>
                    <a:bodyPr/>
                    <a:lstStyle/>
                    <a:p>
                      <a:pPr marL="0" lvl="0" indent="0" algn="l" rtl="0">
                        <a:spcBef>
                          <a:spcPts val="0"/>
                        </a:spcBef>
                        <a:spcAft>
                          <a:spcPts val="0"/>
                        </a:spcAft>
                        <a:buNone/>
                      </a:pPr>
                      <a:r>
                        <a:rPr lang="en" sz="1700" b="1">
                          <a:latin typeface="Trebuchet MS" panose="020B0603020202020204" pitchFamily="34" charset="0"/>
                        </a:rPr>
                        <a:t>VA &amp; US History</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a:latin typeface="Trebuchet MS" panose="020B0603020202020204" pitchFamily="34" charset="0"/>
                        </a:rPr>
                        <a:t>86</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85</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68</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29</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38</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1475">
                <a:tc>
                  <a:txBody>
                    <a:bodyPr/>
                    <a:lstStyle/>
                    <a:p>
                      <a:pPr marL="0" lvl="0" indent="0" algn="l" rtl="0">
                        <a:spcBef>
                          <a:spcPts val="0"/>
                        </a:spcBef>
                        <a:spcAft>
                          <a:spcPts val="0"/>
                        </a:spcAft>
                        <a:buNone/>
                      </a:pPr>
                      <a:r>
                        <a:rPr lang="en" sz="1700" b="1">
                          <a:latin typeface="Trebuchet MS" panose="020B0603020202020204" pitchFamily="34" charset="0"/>
                        </a:rPr>
                        <a:t>World History I</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a:latin typeface="Trebuchet MS" panose="020B0603020202020204" pitchFamily="34" charset="0"/>
                        </a:rPr>
                        <a:t>85</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82</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80</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53</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66</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1475">
                <a:tc>
                  <a:txBody>
                    <a:bodyPr/>
                    <a:lstStyle/>
                    <a:p>
                      <a:pPr marL="0" lvl="0" indent="0" algn="l" rtl="0">
                        <a:spcBef>
                          <a:spcPts val="0"/>
                        </a:spcBef>
                        <a:spcAft>
                          <a:spcPts val="0"/>
                        </a:spcAft>
                        <a:buNone/>
                      </a:pPr>
                      <a:r>
                        <a:rPr lang="en" sz="1700" b="1">
                          <a:latin typeface="Trebuchet MS" panose="020B0603020202020204" pitchFamily="34" charset="0"/>
                        </a:rPr>
                        <a:t>World History II</a:t>
                      </a:r>
                      <a:endParaRPr sz="1700" b="1" dirty="0">
                        <a:latin typeface="Trebuchet MS" panose="020B060302020202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a:latin typeface="Trebuchet MS" panose="020B0603020202020204" pitchFamily="34" charset="0"/>
                        </a:rPr>
                        <a:t>87</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a:latin typeface="Trebuchet MS" panose="020B0603020202020204" pitchFamily="34" charset="0"/>
                        </a:rPr>
                        <a:t>85</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82</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44</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700" dirty="0">
                          <a:latin typeface="Trebuchet MS" panose="020B0603020202020204" pitchFamily="34" charset="0"/>
                        </a:rPr>
                        <a:t>48 </a:t>
                      </a:r>
                      <a:endParaRPr sz="1700" dirty="0">
                        <a:latin typeface="Trebuchet MS" panose="020B060302020202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53e5aacd9_0_24"/>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Trebuchet MS" panose="020B0603020202020204" pitchFamily="34" charset="0"/>
              </a:rPr>
              <a:t>Longitudinal Look at Annual Pass </a:t>
            </a:r>
            <a:r>
              <a:rPr lang="en" sz="2500" dirty="0" smtClean="0">
                <a:latin typeface="Trebuchet MS" panose="020B0603020202020204" pitchFamily="34" charset="0"/>
              </a:rPr>
              <a:t>Rates (1 of 5)</a:t>
            </a:r>
            <a:endParaRPr sz="2500" dirty="0">
              <a:latin typeface="Trebuchet MS" panose="020B0603020202020204" pitchFamily="34" charset="0"/>
            </a:endParaRPr>
          </a:p>
        </p:txBody>
      </p:sp>
      <p:sp>
        <p:nvSpPr>
          <p:cNvPr id="106" name="Google Shape;106;g1453e5aacd9_0_2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4</a:t>
            </a:fld>
            <a:endParaRPr dirty="0"/>
          </a:p>
        </p:txBody>
      </p:sp>
      <p:sp>
        <p:nvSpPr>
          <p:cNvPr id="2" name="Rectangle 1"/>
          <p:cNvSpPr/>
          <p:nvPr/>
        </p:nvSpPr>
        <p:spPr>
          <a:xfrm>
            <a:off x="586154" y="3447288"/>
            <a:ext cx="7847193" cy="1700337"/>
          </a:xfrm>
          <a:prstGeom prst="rect">
            <a:avLst/>
          </a:prstGeom>
        </p:spPr>
        <p:txBody>
          <a:bodyPr wrap="square">
            <a:spAutoFit/>
          </a:bodyPr>
          <a:lstStyle/>
          <a:p>
            <a:pPr>
              <a:lnSpc>
                <a:spcPct val="114000"/>
              </a:lnSpc>
            </a:pPr>
            <a:r>
              <a:rPr lang="en-US" sz="1100" dirty="0" smtClean="0">
                <a:solidFill>
                  <a:schemeClr val="tx1"/>
                </a:solidFill>
                <a:latin typeface="Trebuchet MS" panose="020B0603020202020204" pitchFamily="34" charset="0"/>
              </a:rPr>
              <a:t>State tests </a:t>
            </a:r>
            <a:r>
              <a:rPr lang="en-US" sz="1100" dirty="0">
                <a:solidFill>
                  <a:schemeClr val="tx1"/>
                </a:solidFill>
                <a:latin typeface="Trebuchet MS" panose="020B0603020202020204" pitchFamily="34" charset="0"/>
              </a:rPr>
              <a:t>were not administered in the 2019-2020 school year</a:t>
            </a:r>
            <a:r>
              <a:rPr lang="en-US" sz="1100" dirty="0" smtClean="0">
                <a:solidFill>
                  <a:schemeClr val="tx1"/>
                </a:solidFill>
                <a:latin typeface="Trebuchet MS" panose="020B0603020202020204" pitchFamily="34" charset="0"/>
              </a:rPr>
              <a:t>.</a:t>
            </a:r>
          </a:p>
          <a:p>
            <a:pPr>
              <a:lnSpc>
                <a:spcPct val="114000"/>
              </a:lnSpc>
            </a:pPr>
            <a:r>
              <a:rPr lang="en-US" sz="1100" dirty="0">
                <a:solidFill>
                  <a:schemeClr val="tx1"/>
                </a:solidFill>
                <a:latin typeface="Trebuchet MS" panose="020B0603020202020204" pitchFamily="34" charset="0"/>
              </a:rPr>
              <a:t>Light </a:t>
            </a:r>
            <a:r>
              <a:rPr lang="en-US" sz="1100" dirty="0" smtClean="0">
                <a:solidFill>
                  <a:schemeClr val="tx1"/>
                </a:solidFill>
                <a:latin typeface="Trebuchet MS" panose="020B0603020202020204" pitchFamily="34" charset="0"/>
              </a:rPr>
              <a:t>orange </a:t>
            </a:r>
            <a:r>
              <a:rPr lang="en-US" sz="1100" dirty="0">
                <a:solidFill>
                  <a:schemeClr val="tx1"/>
                </a:solidFill>
                <a:latin typeface="Trebuchet MS" panose="020B0603020202020204" pitchFamily="34" charset="0"/>
              </a:rPr>
              <a:t>bars represent tests administered for the previous set of </a:t>
            </a:r>
            <a:r>
              <a:rPr lang="en-US" sz="1100" i="1" dirty="0" smtClean="0">
                <a:solidFill>
                  <a:schemeClr val="tx1"/>
                </a:solidFill>
                <a:latin typeface="Trebuchet MS" panose="020B0603020202020204" pitchFamily="34" charset="0"/>
              </a:rPr>
              <a:t>Mathematics </a:t>
            </a:r>
            <a:r>
              <a:rPr lang="en-US" sz="1100" i="1" dirty="0">
                <a:solidFill>
                  <a:schemeClr val="tx1"/>
                </a:solidFill>
                <a:latin typeface="Trebuchet MS" panose="020B0603020202020204" pitchFamily="34" charset="0"/>
              </a:rPr>
              <a:t>Standards of Learning.</a:t>
            </a:r>
          </a:p>
          <a:p>
            <a:pPr>
              <a:lnSpc>
                <a:spcPct val="114000"/>
              </a:lnSpc>
            </a:pPr>
            <a:r>
              <a:rPr lang="en-US" sz="1100" dirty="0">
                <a:solidFill>
                  <a:schemeClr val="tx1"/>
                </a:solidFill>
                <a:latin typeface="Trebuchet MS" panose="020B0603020202020204" pitchFamily="34" charset="0"/>
              </a:rPr>
              <a:t>Dark </a:t>
            </a:r>
            <a:r>
              <a:rPr lang="en-US" sz="1100" dirty="0" smtClean="0">
                <a:solidFill>
                  <a:schemeClr val="tx1"/>
                </a:solidFill>
                <a:latin typeface="Trebuchet MS" panose="020B0603020202020204" pitchFamily="34" charset="0"/>
              </a:rPr>
              <a:t>orange </a:t>
            </a:r>
            <a:r>
              <a:rPr lang="en-US" sz="1100" dirty="0">
                <a:solidFill>
                  <a:schemeClr val="tx1"/>
                </a:solidFill>
                <a:latin typeface="Trebuchet MS" panose="020B0603020202020204" pitchFamily="34" charset="0"/>
              </a:rPr>
              <a:t>bars represent tests administered for the current set of </a:t>
            </a:r>
            <a:r>
              <a:rPr lang="en-US" sz="1100" i="1" dirty="0" smtClean="0">
                <a:solidFill>
                  <a:schemeClr val="tx1"/>
                </a:solidFill>
                <a:latin typeface="Trebuchet MS" panose="020B0603020202020204" pitchFamily="34" charset="0"/>
              </a:rPr>
              <a:t>Mathematics Standards </a:t>
            </a:r>
            <a:r>
              <a:rPr lang="en-US" sz="1100" i="1" dirty="0">
                <a:solidFill>
                  <a:schemeClr val="tx1"/>
                </a:solidFill>
                <a:latin typeface="Trebuchet MS" panose="020B0603020202020204" pitchFamily="34" charset="0"/>
              </a:rPr>
              <a:t>of Learning.</a:t>
            </a:r>
          </a:p>
          <a:p>
            <a:pPr>
              <a:lnSpc>
                <a:spcPct val="114000"/>
              </a:lnSpc>
            </a:pPr>
            <a:endParaRPr lang="en-US" sz="1100" dirty="0">
              <a:solidFill>
                <a:schemeClr val="tx1"/>
              </a:solidFill>
              <a:latin typeface="Trebuchet MS" panose="020B0603020202020204" pitchFamily="34" charset="0"/>
            </a:endParaRPr>
          </a:p>
          <a:p>
            <a:pPr>
              <a:lnSpc>
                <a:spcPct val="114000"/>
              </a:lnSpc>
            </a:pPr>
            <a:r>
              <a:rPr lang="en-US" sz="1600" b="1" dirty="0">
                <a:solidFill>
                  <a:srgbClr val="C00000"/>
                </a:solidFill>
                <a:latin typeface="Trebuchet MS" panose="020B0603020202020204" pitchFamily="34" charset="0"/>
              </a:rPr>
              <a:t>*</a:t>
            </a:r>
            <a:r>
              <a:rPr lang="en-US" sz="1100" dirty="0">
                <a:solidFill>
                  <a:schemeClr val="tx1"/>
                </a:solidFill>
                <a:latin typeface="Trebuchet MS" panose="020B0603020202020204" pitchFamily="34" charset="0"/>
              </a:rPr>
              <a:t>New SOL </a:t>
            </a:r>
            <a:r>
              <a:rPr lang="en-US" sz="1100" dirty="0" smtClean="0">
                <a:solidFill>
                  <a:schemeClr val="tx1"/>
                </a:solidFill>
                <a:latin typeface="Trebuchet MS" panose="020B0603020202020204" pitchFamily="34" charset="0"/>
              </a:rPr>
              <a:t>mathematics </a:t>
            </a:r>
            <a:r>
              <a:rPr lang="en-US" sz="1100" dirty="0">
                <a:solidFill>
                  <a:schemeClr val="tx1"/>
                </a:solidFill>
                <a:latin typeface="Trebuchet MS" panose="020B0603020202020204" pitchFamily="34" charset="0"/>
              </a:rPr>
              <a:t>tests were administered for the first time in </a:t>
            </a:r>
            <a:r>
              <a:rPr lang="en-US" sz="1100" dirty="0" smtClean="0">
                <a:solidFill>
                  <a:schemeClr val="tx1"/>
                </a:solidFill>
                <a:latin typeface="Trebuchet MS" panose="020B0603020202020204" pitchFamily="34" charset="0"/>
              </a:rPr>
              <a:t>2018-2019. </a:t>
            </a:r>
            <a:r>
              <a:rPr lang="en-US" sz="1100" dirty="0">
                <a:solidFill>
                  <a:schemeClr val="tx1"/>
                </a:solidFill>
                <a:latin typeface="Trebuchet MS" panose="020B0603020202020204" pitchFamily="34" charset="0"/>
              </a:rPr>
              <a:t>The proficiency standards (“cut scores”) adopted by the Virginia Board of Education </a:t>
            </a:r>
            <a:r>
              <a:rPr lang="en-US" sz="1100" dirty="0" smtClean="0">
                <a:solidFill>
                  <a:schemeClr val="tx1"/>
                </a:solidFill>
                <a:latin typeface="Trebuchet MS" panose="020B0603020202020204" pitchFamily="34" charset="0"/>
              </a:rPr>
              <a:t>for some of </a:t>
            </a:r>
            <a:r>
              <a:rPr lang="en-US" sz="1100" dirty="0">
                <a:solidFill>
                  <a:schemeClr val="tx1"/>
                </a:solidFill>
                <a:latin typeface="Trebuchet MS" panose="020B0603020202020204" pitchFamily="34" charset="0"/>
              </a:rPr>
              <a:t>the new tests represented lower levels of achievement than were required </a:t>
            </a:r>
            <a:r>
              <a:rPr lang="en-US" sz="1100" dirty="0" smtClean="0">
                <a:solidFill>
                  <a:schemeClr val="tx1"/>
                </a:solidFill>
                <a:latin typeface="Trebuchet MS" panose="020B0603020202020204" pitchFamily="34" charset="0"/>
              </a:rPr>
              <a:t>to pass the </a:t>
            </a:r>
            <a:r>
              <a:rPr lang="en-US" sz="1100" dirty="0">
                <a:solidFill>
                  <a:schemeClr val="tx1"/>
                </a:solidFill>
                <a:latin typeface="Trebuchet MS" panose="020B0603020202020204" pitchFamily="34" charset="0"/>
              </a:rPr>
              <a:t>previously administered </a:t>
            </a:r>
            <a:r>
              <a:rPr lang="en-US" sz="1100" dirty="0" smtClean="0">
                <a:solidFill>
                  <a:schemeClr val="tx1"/>
                </a:solidFill>
                <a:latin typeface="Trebuchet MS" panose="020B0603020202020204" pitchFamily="34" charset="0"/>
              </a:rPr>
              <a:t>mathematics </a:t>
            </a:r>
            <a:r>
              <a:rPr lang="en-US" sz="1100" dirty="0">
                <a:solidFill>
                  <a:schemeClr val="tx1"/>
                </a:solidFill>
                <a:latin typeface="Trebuchet MS" panose="020B0603020202020204" pitchFamily="34" charset="0"/>
              </a:rPr>
              <a:t>tests.  </a:t>
            </a:r>
          </a:p>
          <a:p>
            <a:r>
              <a:rPr lang="en-US" sz="1100" dirty="0" smtClean="0">
                <a:solidFill>
                  <a:schemeClr val="tx1"/>
                </a:solidFill>
                <a:latin typeface="Trebuchet MS" panose="020B0603020202020204" pitchFamily="34" charset="0"/>
              </a:rPr>
              <a:t> </a:t>
            </a:r>
            <a:endParaRPr lang="en-US" sz="1100" dirty="0">
              <a:solidFill>
                <a:schemeClr val="tx1"/>
              </a:solidFill>
              <a:latin typeface="Trebuchet MS" panose="020B0603020202020204" pitchFamily="34" charset="0"/>
            </a:endParaRPr>
          </a:p>
        </p:txBody>
      </p:sp>
      <p:grpSp>
        <p:nvGrpSpPr>
          <p:cNvPr id="5" name="Group 4"/>
          <p:cNvGrpSpPr/>
          <p:nvPr/>
        </p:nvGrpSpPr>
        <p:grpSpPr>
          <a:xfrm>
            <a:off x="1344168" y="832104"/>
            <a:ext cx="6400800" cy="2615184"/>
            <a:chOff x="1344168" y="832104"/>
            <a:chExt cx="6400800" cy="2615184"/>
          </a:xfrm>
        </p:grpSpPr>
        <p:graphicFrame>
          <p:nvGraphicFramePr>
            <p:cNvPr id="7" name="Chart 6"/>
            <p:cNvGraphicFramePr>
              <a:graphicFrameLocks noChangeAspect="1"/>
            </p:cNvGraphicFramePr>
            <p:nvPr>
              <p:extLst/>
            </p:nvPr>
          </p:nvGraphicFramePr>
          <p:xfrm>
            <a:off x="1344168" y="832104"/>
            <a:ext cx="6400800" cy="261518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37429" y="1161174"/>
              <a:ext cx="276664" cy="338554"/>
            </a:xfrm>
            <a:prstGeom prst="rect">
              <a:avLst/>
            </a:prstGeom>
            <a:noFill/>
          </p:spPr>
          <p:txBody>
            <a:bodyPr wrap="square" rtlCol="0">
              <a:spAutoFit/>
            </a:bodyPr>
            <a:lstStyle/>
            <a:p>
              <a:r>
                <a:rPr lang="en-US" sz="1600" b="1" dirty="0" smtClean="0">
                  <a:solidFill>
                    <a:srgbClr val="C00000"/>
                  </a:solidFill>
                  <a:latin typeface="Trebuchet MS" panose="020B0603020202020204" pitchFamily="34" charset="0"/>
                </a:rPr>
                <a:t>*</a:t>
              </a:r>
              <a:endParaRPr lang="en-US" sz="1600" b="1" dirty="0">
                <a:solidFill>
                  <a:srgbClr val="C00000"/>
                </a:solidFill>
                <a:latin typeface="Trebuchet MS" panose="020B0603020202020204" pitchFamily="34" charset="0"/>
              </a:endParaRPr>
            </a:p>
          </p:txBody>
        </p:sp>
      </p:grpSp>
    </p:spTree>
    <p:extLst>
      <p:ext uri="{BB962C8B-B14F-4D97-AF65-F5344CB8AC3E}">
        <p14:creationId xmlns:p14="http://schemas.microsoft.com/office/powerpoint/2010/main" val="1462496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453e5aacd9_1_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5</a:t>
            </a:fld>
            <a:endParaRPr dirty="0"/>
          </a:p>
        </p:txBody>
      </p:sp>
      <p:sp>
        <p:nvSpPr>
          <p:cNvPr id="90" name="Google Shape;90;g1453e5aacd9_1_1"/>
          <p:cNvSpPr txBox="1">
            <a:spLocks noGrp="1"/>
          </p:cNvSpPr>
          <p:nvPr>
            <p:ph type="title"/>
          </p:nvPr>
        </p:nvSpPr>
        <p:spPr>
          <a:xfrm>
            <a:off x="141699"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dirty="0">
                <a:latin typeface="Trebuchet MS" panose="020B0603020202020204" pitchFamily="34" charset="0"/>
              </a:rPr>
              <a:t>Longitudinal Look at Annual Pass </a:t>
            </a:r>
            <a:r>
              <a:rPr lang="en" sz="2500" dirty="0" smtClean="0">
                <a:latin typeface="Trebuchet MS" panose="020B0603020202020204" pitchFamily="34" charset="0"/>
              </a:rPr>
              <a:t>Rates (2 of 5)</a:t>
            </a:r>
            <a:endParaRPr sz="2500" dirty="0">
              <a:latin typeface="Trebuchet MS" panose="020B0603020202020204" pitchFamily="34" charset="0"/>
            </a:endParaRPr>
          </a:p>
        </p:txBody>
      </p:sp>
      <p:sp>
        <p:nvSpPr>
          <p:cNvPr id="9" name="TextBox 8"/>
          <p:cNvSpPr txBox="1"/>
          <p:nvPr/>
        </p:nvSpPr>
        <p:spPr>
          <a:xfrm>
            <a:off x="607138" y="3359404"/>
            <a:ext cx="7874860" cy="1724062"/>
          </a:xfrm>
          <a:prstGeom prst="rect">
            <a:avLst/>
          </a:prstGeom>
          <a:noFill/>
        </p:spPr>
        <p:txBody>
          <a:bodyPr wrap="square" rtlCol="0">
            <a:spAutoFit/>
          </a:bodyPr>
          <a:lstStyle/>
          <a:p>
            <a:pPr>
              <a:lnSpc>
                <a:spcPct val="114000"/>
              </a:lnSpc>
            </a:pPr>
            <a:r>
              <a:rPr lang="en-US" sz="1100" dirty="0" smtClean="0">
                <a:solidFill>
                  <a:schemeClr val="tx1"/>
                </a:solidFill>
                <a:latin typeface="Trebuchet MS" panose="020B0603020202020204" pitchFamily="34" charset="0"/>
              </a:rPr>
              <a:t>State tests </a:t>
            </a:r>
            <a:r>
              <a:rPr lang="en-US" sz="1100" dirty="0">
                <a:solidFill>
                  <a:schemeClr val="tx1"/>
                </a:solidFill>
                <a:latin typeface="Trebuchet MS" panose="020B0603020202020204" pitchFamily="34" charset="0"/>
              </a:rPr>
              <a:t>were not administered in the 2019-2020 school year</a:t>
            </a:r>
            <a:r>
              <a:rPr lang="en-US" sz="1100" dirty="0" smtClean="0">
                <a:solidFill>
                  <a:schemeClr val="tx1"/>
                </a:solidFill>
                <a:latin typeface="Trebuchet MS" panose="020B0603020202020204" pitchFamily="34" charset="0"/>
              </a:rPr>
              <a:t>.</a:t>
            </a:r>
          </a:p>
          <a:p>
            <a:pPr>
              <a:lnSpc>
                <a:spcPct val="114000"/>
              </a:lnSpc>
            </a:pPr>
            <a:r>
              <a:rPr lang="en-US" sz="1100" dirty="0" smtClean="0">
                <a:solidFill>
                  <a:schemeClr val="tx1"/>
                </a:solidFill>
                <a:latin typeface="Trebuchet MS" panose="020B0603020202020204" pitchFamily="34" charset="0"/>
              </a:rPr>
              <a:t>Light green bars represent tests administered for the previous set of </a:t>
            </a:r>
            <a:r>
              <a:rPr lang="en-US" sz="1100" i="1" dirty="0" smtClean="0">
                <a:solidFill>
                  <a:schemeClr val="tx1"/>
                </a:solidFill>
                <a:latin typeface="Trebuchet MS" panose="020B0603020202020204" pitchFamily="34" charset="0"/>
              </a:rPr>
              <a:t>English Standards of Learning.</a:t>
            </a:r>
          </a:p>
          <a:p>
            <a:pPr>
              <a:lnSpc>
                <a:spcPct val="114000"/>
              </a:lnSpc>
            </a:pPr>
            <a:r>
              <a:rPr lang="en-US" sz="1100" dirty="0" smtClean="0">
                <a:solidFill>
                  <a:schemeClr val="tx1"/>
                </a:solidFill>
                <a:latin typeface="Trebuchet MS" panose="020B0603020202020204" pitchFamily="34" charset="0"/>
              </a:rPr>
              <a:t>Dark green bars represent tests administered for the current set of </a:t>
            </a:r>
            <a:r>
              <a:rPr lang="en-US" sz="1100" i="1" dirty="0">
                <a:solidFill>
                  <a:schemeClr val="tx1"/>
                </a:solidFill>
                <a:latin typeface="Trebuchet MS" panose="020B0603020202020204" pitchFamily="34" charset="0"/>
              </a:rPr>
              <a:t>English Standards of Learning.</a:t>
            </a:r>
          </a:p>
          <a:p>
            <a:pPr>
              <a:lnSpc>
                <a:spcPct val="114000"/>
              </a:lnSpc>
            </a:pPr>
            <a:endParaRPr lang="en-US" sz="1100" dirty="0">
              <a:solidFill>
                <a:schemeClr val="tx1"/>
              </a:solidFill>
              <a:latin typeface="Trebuchet MS" panose="020B0603020202020204" pitchFamily="34" charset="0"/>
            </a:endParaRPr>
          </a:p>
          <a:p>
            <a:pPr>
              <a:lnSpc>
                <a:spcPct val="114000"/>
              </a:lnSpc>
            </a:pPr>
            <a:r>
              <a:rPr lang="en-US" sz="1600" b="1" dirty="0" smtClean="0">
                <a:solidFill>
                  <a:srgbClr val="C00000"/>
                </a:solidFill>
                <a:latin typeface="Trebuchet MS" panose="020B0603020202020204" pitchFamily="34" charset="0"/>
              </a:rPr>
              <a:t>*</a:t>
            </a:r>
            <a:r>
              <a:rPr lang="en-US" sz="1100" dirty="0">
                <a:solidFill>
                  <a:schemeClr val="tx1"/>
                </a:solidFill>
                <a:latin typeface="Trebuchet MS" panose="020B0603020202020204" pitchFamily="34" charset="0"/>
              </a:rPr>
              <a:t>New SOL reading tests were administered for the first time in 2020-2021. The proficiency standards (“cut scores”) adopted by the Virginia Board of Education for the new tests represented lower levels of achievement than were required for the previously administered reading tests. </a:t>
            </a:r>
            <a:r>
              <a:rPr lang="en-US" sz="1100" dirty="0" smtClean="0">
                <a:solidFill>
                  <a:schemeClr val="tx1"/>
                </a:solidFill>
                <a:latin typeface="Trebuchet MS" panose="020B0603020202020204" pitchFamily="34" charset="0"/>
              </a:rPr>
              <a:t>If the same level of achievement required for proficiency on the previously administered tests been applied to the new reading tests, the pass rates would have been lower.</a:t>
            </a:r>
            <a:endParaRPr lang="en-US" sz="1100" dirty="0">
              <a:solidFill>
                <a:schemeClr val="tx1"/>
              </a:solidFill>
              <a:latin typeface="Trebuchet MS" panose="020B0603020202020204" pitchFamily="34" charset="0"/>
            </a:endParaRPr>
          </a:p>
        </p:txBody>
      </p:sp>
      <p:grpSp>
        <p:nvGrpSpPr>
          <p:cNvPr id="12" name="Group 11"/>
          <p:cNvGrpSpPr/>
          <p:nvPr/>
        </p:nvGrpSpPr>
        <p:grpSpPr>
          <a:xfrm>
            <a:off x="1344168" y="832104"/>
            <a:ext cx="6400800" cy="2527300"/>
            <a:chOff x="0" y="0"/>
            <a:chExt cx="6400800" cy="2527300"/>
          </a:xfrm>
        </p:grpSpPr>
        <p:graphicFrame>
          <p:nvGraphicFramePr>
            <p:cNvPr id="13" name="Chart 12"/>
            <p:cNvGraphicFramePr>
              <a:graphicFrameLocks noChangeAspect="1"/>
            </p:cNvGraphicFramePr>
            <p:nvPr>
              <p:extLst/>
            </p:nvPr>
          </p:nvGraphicFramePr>
          <p:xfrm>
            <a:off x="0" y="0"/>
            <a:ext cx="6400800" cy="25273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5"/>
            <p:cNvSpPr txBox="1"/>
            <p:nvPr/>
          </p:nvSpPr>
          <p:spPr>
            <a:xfrm>
              <a:off x="4708525" y="1235075"/>
              <a:ext cx="419100" cy="4381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Trebuchet MS" panose="020B0603020202020204" pitchFamily="34" charset="0"/>
                </a:rPr>
                <a:t>*</a:t>
              </a:r>
            </a:p>
          </p:txBody>
        </p:sp>
      </p:grpSp>
    </p:spTree>
    <p:extLst>
      <p:ext uri="{BB962C8B-B14F-4D97-AF65-F5344CB8AC3E}">
        <p14:creationId xmlns:p14="http://schemas.microsoft.com/office/powerpoint/2010/main" val="184922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453e5aacd9_1_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6</a:t>
            </a:fld>
            <a:endParaRPr dirty="0"/>
          </a:p>
        </p:txBody>
      </p:sp>
      <p:sp>
        <p:nvSpPr>
          <p:cNvPr id="113" name="Google Shape;113;g1453e5aacd9_1_8"/>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dirty="0">
                <a:latin typeface="Trebuchet MS" panose="020B0603020202020204" pitchFamily="34" charset="0"/>
              </a:rPr>
              <a:t>Longitudinal Look at Annual Pass </a:t>
            </a:r>
            <a:r>
              <a:rPr lang="en" sz="2500" dirty="0" smtClean="0">
                <a:latin typeface="Trebuchet MS" panose="020B0603020202020204" pitchFamily="34" charset="0"/>
              </a:rPr>
              <a:t>Rates (3 of 5)</a:t>
            </a:r>
            <a:endParaRPr sz="2500" dirty="0"/>
          </a:p>
        </p:txBody>
      </p:sp>
      <p:sp>
        <p:nvSpPr>
          <p:cNvPr id="114" name="Google Shape;114;g1453e5aacd9_1_8"/>
          <p:cNvSpPr txBox="1"/>
          <p:nvPr/>
        </p:nvSpPr>
        <p:spPr>
          <a:xfrm>
            <a:off x="610304" y="3401568"/>
            <a:ext cx="7868528" cy="134264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a:lnSpc>
                <a:spcPct val="114000"/>
              </a:lnSpc>
            </a:pPr>
            <a:r>
              <a:rPr lang="en-US" sz="1100" dirty="0" smtClean="0">
                <a:solidFill>
                  <a:schemeClr val="tx1"/>
                </a:solidFill>
                <a:latin typeface="Trebuchet MS" panose="020B0603020202020204" pitchFamily="34" charset="0"/>
              </a:rPr>
              <a:t>State tests </a:t>
            </a:r>
            <a:r>
              <a:rPr lang="en-US" sz="1100" dirty="0">
                <a:solidFill>
                  <a:schemeClr val="tx1"/>
                </a:solidFill>
                <a:latin typeface="Trebuchet MS" panose="020B0603020202020204" pitchFamily="34" charset="0"/>
              </a:rPr>
              <a:t>were not administered in the 2019-2020 school year.</a:t>
            </a:r>
          </a:p>
          <a:p>
            <a:pPr marL="0" lvl="0" indent="0" algn="l" rtl="0">
              <a:lnSpc>
                <a:spcPct val="114000"/>
              </a:lnSpc>
              <a:spcBef>
                <a:spcPts val="0"/>
              </a:spcBef>
              <a:spcAft>
                <a:spcPts val="0"/>
              </a:spcAft>
              <a:buNone/>
            </a:pPr>
            <a:endParaRPr lang="en" sz="1100" dirty="0" smtClean="0">
              <a:latin typeface="Trebuchet MS" panose="020B0603020202020204" pitchFamily="34" charset="0"/>
              <a:ea typeface="Josefin Sans"/>
              <a:cs typeface="Josefin Sans"/>
              <a:sym typeface="Josefin Sans"/>
            </a:endParaRPr>
          </a:p>
          <a:p>
            <a:pPr marL="0" lvl="0" indent="0" algn="l" rtl="0">
              <a:lnSpc>
                <a:spcPct val="114000"/>
              </a:lnSpc>
              <a:spcBef>
                <a:spcPts val="0"/>
              </a:spcBef>
              <a:spcAft>
                <a:spcPts val="0"/>
              </a:spcAft>
              <a:buNone/>
            </a:pPr>
            <a:r>
              <a:rPr lang="en" sz="1100" dirty="0" smtClean="0">
                <a:latin typeface="Trebuchet MS" panose="020B0603020202020204" pitchFamily="34" charset="0"/>
                <a:ea typeface="Josefin Sans"/>
                <a:cs typeface="Josefin Sans"/>
                <a:sym typeface="Josefin Sans"/>
              </a:rPr>
              <a:t>The </a:t>
            </a:r>
            <a:r>
              <a:rPr lang="en" sz="1100" dirty="0">
                <a:latin typeface="Trebuchet MS" panose="020B0603020202020204" pitchFamily="34" charset="0"/>
                <a:ea typeface="Josefin Sans"/>
                <a:cs typeface="Josefin Sans"/>
                <a:sym typeface="Josefin Sans"/>
              </a:rPr>
              <a:t>grade 5 and grade 8 science tests are cumulative. The </a:t>
            </a:r>
            <a:r>
              <a:rPr lang="en" sz="1100" dirty="0" smtClean="0">
                <a:latin typeface="Trebuchet MS" panose="020B0603020202020204" pitchFamily="34" charset="0"/>
                <a:ea typeface="Josefin Sans"/>
                <a:cs typeface="Josefin Sans"/>
                <a:sym typeface="Josefin Sans"/>
              </a:rPr>
              <a:t>grade 5 </a:t>
            </a:r>
            <a:r>
              <a:rPr lang="en" sz="1100" dirty="0">
                <a:latin typeface="Trebuchet MS" panose="020B0603020202020204" pitchFamily="34" charset="0"/>
                <a:ea typeface="Josefin Sans"/>
                <a:cs typeface="Josefin Sans"/>
                <a:sym typeface="Josefin Sans"/>
              </a:rPr>
              <a:t>test covers content taught in grades 4 and 5 and the grade 8 test measures content taught in grades 6, 7, and 8. </a:t>
            </a:r>
            <a:r>
              <a:rPr lang="en" sz="1100" dirty="0" smtClean="0">
                <a:latin typeface="Trebuchet MS" panose="020B0603020202020204" pitchFamily="34" charset="0"/>
                <a:ea typeface="Josefin Sans"/>
                <a:cs typeface="Josefin Sans"/>
                <a:sym typeface="Josefin Sans"/>
              </a:rPr>
              <a:t>Because </a:t>
            </a:r>
            <a:r>
              <a:rPr lang="en" sz="1100" dirty="0">
                <a:latin typeface="Trebuchet MS" panose="020B0603020202020204" pitchFamily="34" charset="0"/>
                <a:ea typeface="Josefin Sans"/>
                <a:cs typeface="Josefin Sans"/>
                <a:sym typeface="Josefin Sans"/>
              </a:rPr>
              <a:t>of their cumulative nature, student performance on these tests may have been impacted to a greater degree by the pandemic-related interruptions than tests that cover content taught in a single year. </a:t>
            </a:r>
            <a:endParaRPr sz="1100" dirty="0">
              <a:latin typeface="Trebuchet MS" panose="020B0603020202020204" pitchFamily="34" charset="0"/>
              <a:ea typeface="Josefin Sans"/>
              <a:cs typeface="Josefin Sans"/>
              <a:sym typeface="Josefin Sans"/>
            </a:endParaRPr>
          </a:p>
        </p:txBody>
      </p:sp>
      <p:graphicFrame>
        <p:nvGraphicFramePr>
          <p:cNvPr id="6" name="Chart 5"/>
          <p:cNvGraphicFramePr>
            <a:graphicFrameLocks noChangeAspect="1"/>
          </p:cNvGraphicFramePr>
          <p:nvPr>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002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453e5aacd9_3_5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7</a:t>
            </a:fld>
            <a:endParaRPr dirty="0"/>
          </a:p>
        </p:txBody>
      </p:sp>
      <p:sp>
        <p:nvSpPr>
          <p:cNvPr id="97" name="Google Shape;97;g1453e5aacd9_3_59"/>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Trebuchet MS" panose="020B0603020202020204" pitchFamily="34" charset="0"/>
              </a:rPr>
              <a:t>Longitudinal Look at Annual Pass </a:t>
            </a:r>
            <a:r>
              <a:rPr lang="en" sz="2500" dirty="0" smtClean="0">
                <a:latin typeface="Trebuchet MS" panose="020B0603020202020204" pitchFamily="34" charset="0"/>
              </a:rPr>
              <a:t>Rates (4 of 5)</a:t>
            </a:r>
            <a:endParaRPr sz="2500" dirty="0">
              <a:latin typeface="Trebuchet MS" panose="020B0603020202020204" pitchFamily="34" charset="0"/>
            </a:endParaRPr>
          </a:p>
        </p:txBody>
      </p:sp>
      <p:sp>
        <p:nvSpPr>
          <p:cNvPr id="99" name="Google Shape;99;g1453e5aacd9_3_59"/>
          <p:cNvSpPr txBox="1"/>
          <p:nvPr/>
        </p:nvSpPr>
        <p:spPr>
          <a:xfrm>
            <a:off x="598580" y="3401568"/>
            <a:ext cx="7891975" cy="1149643"/>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a:lnSpc>
                <a:spcPct val="114000"/>
              </a:lnSpc>
            </a:pPr>
            <a:r>
              <a:rPr lang="en-US" sz="1100" dirty="0">
                <a:solidFill>
                  <a:schemeClr val="tx1"/>
                </a:solidFill>
                <a:latin typeface="Trebuchet MS" panose="020B0603020202020204" pitchFamily="34" charset="0"/>
              </a:rPr>
              <a:t>State tests were not administered in the 2019-2020 school year.</a:t>
            </a:r>
          </a:p>
          <a:p>
            <a:pPr marL="0" lvl="0" indent="0" algn="l" rtl="0">
              <a:lnSpc>
                <a:spcPct val="114000"/>
              </a:lnSpc>
              <a:spcBef>
                <a:spcPts val="0"/>
              </a:spcBef>
              <a:spcAft>
                <a:spcPts val="0"/>
              </a:spcAft>
              <a:buNone/>
            </a:pPr>
            <a:endParaRPr lang="en" sz="1100" dirty="0" smtClean="0">
              <a:solidFill>
                <a:schemeClr val="tx1"/>
              </a:solidFill>
              <a:latin typeface="Trebuchet MS" panose="020B0603020202020204" pitchFamily="34" charset="0"/>
              <a:ea typeface="Josefin Sans"/>
              <a:cs typeface="Josefin Sans"/>
              <a:sym typeface="Josefin Sans"/>
            </a:endParaRPr>
          </a:p>
          <a:p>
            <a:pPr marL="0" lvl="0" indent="0" algn="l" rtl="0">
              <a:lnSpc>
                <a:spcPct val="114000"/>
              </a:lnSpc>
              <a:spcBef>
                <a:spcPts val="0"/>
              </a:spcBef>
              <a:spcAft>
                <a:spcPts val="0"/>
              </a:spcAft>
              <a:buNone/>
            </a:pPr>
            <a:r>
              <a:rPr lang="en" sz="1100" dirty="0" smtClean="0">
                <a:solidFill>
                  <a:schemeClr val="tx1"/>
                </a:solidFill>
                <a:latin typeface="Trebuchet MS" panose="020B0603020202020204" pitchFamily="34" charset="0"/>
                <a:ea typeface="Josefin Sans"/>
                <a:cs typeface="Josefin Sans"/>
                <a:sym typeface="Josefin Sans"/>
              </a:rPr>
              <a:t>In </a:t>
            </a:r>
            <a:r>
              <a:rPr lang="en" sz="1100" dirty="0">
                <a:solidFill>
                  <a:schemeClr val="tx1"/>
                </a:solidFill>
                <a:latin typeface="Trebuchet MS" panose="020B0603020202020204" pitchFamily="34" charset="0"/>
                <a:ea typeface="Josefin Sans"/>
                <a:cs typeface="Josefin Sans"/>
                <a:sym typeface="Josefin Sans"/>
              </a:rPr>
              <a:t>2020-2021, </a:t>
            </a:r>
            <a:r>
              <a:rPr lang="en" sz="1100" dirty="0" smtClean="0">
                <a:solidFill>
                  <a:schemeClr val="tx1"/>
                </a:solidFill>
                <a:latin typeface="Trebuchet MS" panose="020B0603020202020204" pitchFamily="34" charset="0"/>
                <a:ea typeface="Josefin Sans"/>
                <a:cs typeface="Josefin Sans"/>
                <a:sym typeface="Josefin Sans"/>
              </a:rPr>
              <a:t>school </a:t>
            </a:r>
            <a:r>
              <a:rPr lang="en" sz="1100" dirty="0">
                <a:solidFill>
                  <a:schemeClr val="tx1"/>
                </a:solidFill>
                <a:latin typeface="Trebuchet MS" panose="020B0603020202020204" pitchFamily="34" charset="0"/>
                <a:ea typeface="Josefin Sans"/>
                <a:cs typeface="Josefin Sans"/>
                <a:sym typeface="Josefin Sans"/>
              </a:rPr>
              <a:t>divisions were permitted to administer local alternative assessments in lieu of the required Grade 8 Writing  SOL tests. </a:t>
            </a:r>
            <a:r>
              <a:rPr lang="en" sz="1100" dirty="0" smtClean="0">
                <a:solidFill>
                  <a:schemeClr val="tx1"/>
                </a:solidFill>
                <a:latin typeface="Trebuchet MS" panose="020B0603020202020204" pitchFamily="34" charset="0"/>
                <a:ea typeface="Josefin Sans"/>
                <a:cs typeface="Josefin Sans"/>
                <a:sym typeface="Josefin Sans"/>
              </a:rPr>
              <a:t>This </a:t>
            </a:r>
            <a:r>
              <a:rPr lang="en" sz="1100" dirty="0">
                <a:solidFill>
                  <a:schemeClr val="tx1"/>
                </a:solidFill>
                <a:latin typeface="Trebuchet MS" panose="020B0603020202020204" pitchFamily="34" charset="0"/>
                <a:ea typeface="Josefin Sans"/>
                <a:cs typeface="Josefin Sans"/>
                <a:sym typeface="Josefin Sans"/>
              </a:rPr>
              <a:t>action was authorized </a:t>
            </a:r>
            <a:r>
              <a:rPr lang="en" sz="1100" dirty="0" smtClean="0">
                <a:solidFill>
                  <a:schemeClr val="tx1"/>
                </a:solidFill>
                <a:latin typeface="Trebuchet MS" panose="020B0603020202020204" pitchFamily="34" charset="0"/>
                <a:ea typeface="Josefin Sans"/>
                <a:cs typeface="Josefin Sans"/>
                <a:sym typeface="Josefin Sans"/>
              </a:rPr>
              <a:t>under a pandemic-related </a:t>
            </a:r>
            <a:r>
              <a:rPr lang="en" sz="1100" dirty="0">
                <a:solidFill>
                  <a:schemeClr val="tx1"/>
                </a:solidFill>
                <a:latin typeface="Trebuchet MS" panose="020B0603020202020204" pitchFamily="34" charset="0"/>
                <a:ea typeface="Josefin Sans"/>
                <a:cs typeface="Josefin Sans"/>
                <a:sym typeface="Josefin Sans"/>
              </a:rPr>
              <a:t>executive order. </a:t>
            </a:r>
            <a:r>
              <a:rPr lang="en" sz="1100" dirty="0" smtClean="0">
                <a:solidFill>
                  <a:schemeClr val="tx1"/>
                </a:solidFill>
                <a:latin typeface="Trebuchet MS" panose="020B0603020202020204" pitchFamily="34" charset="0"/>
                <a:ea typeface="Josefin Sans"/>
                <a:cs typeface="Josefin Sans"/>
                <a:sym typeface="Josefin Sans"/>
              </a:rPr>
              <a:t>Because </a:t>
            </a:r>
            <a:r>
              <a:rPr lang="en" sz="1100" dirty="0">
                <a:solidFill>
                  <a:schemeClr val="tx1"/>
                </a:solidFill>
                <a:latin typeface="Trebuchet MS" panose="020B0603020202020204" pitchFamily="34" charset="0"/>
                <a:ea typeface="Josefin Sans"/>
                <a:cs typeface="Josefin Sans"/>
                <a:sym typeface="Josefin Sans"/>
              </a:rPr>
              <a:t>of this flexibility, the number of students taking the grade 8 writing SOL test in 2020-2021 was smaller than normal. </a:t>
            </a:r>
            <a:endParaRPr sz="1100" dirty="0">
              <a:solidFill>
                <a:schemeClr val="tx1"/>
              </a:solidFill>
              <a:latin typeface="Trebuchet MS" panose="020B0603020202020204" pitchFamily="34" charset="0"/>
              <a:ea typeface="Josefin Sans"/>
              <a:cs typeface="Josefin Sans"/>
              <a:sym typeface="Josefin Sans"/>
            </a:endParaRPr>
          </a:p>
        </p:txBody>
      </p:sp>
      <p:graphicFrame>
        <p:nvGraphicFramePr>
          <p:cNvPr id="8" name="Chart 7"/>
          <p:cNvGraphicFramePr>
            <a:graphicFrameLocks noChangeAspect="1"/>
          </p:cNvGraphicFramePr>
          <p:nvPr>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67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453e5aacd9_3_5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8</a:t>
            </a:fld>
            <a:endParaRPr dirty="0"/>
          </a:p>
        </p:txBody>
      </p:sp>
      <p:sp>
        <p:nvSpPr>
          <p:cNvPr id="121" name="Google Shape;121;g1453e5aacd9_3_52"/>
          <p:cNvSpPr txBox="1">
            <a:spLocks noGrp="1"/>
          </p:cNvSpPr>
          <p:nvPr>
            <p:ph type="title"/>
          </p:nvPr>
        </p:nvSpPr>
        <p:spPr>
          <a:xfrm>
            <a:off x="146304" y="1005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smtClean="0">
                <a:latin typeface="Trebuchet MS" panose="020B0603020202020204" pitchFamily="34" charset="0"/>
              </a:rPr>
              <a:t>Longitudinal Look at Annual Pass Rates (5 of 5)</a:t>
            </a:r>
            <a:endParaRPr sz="2500" dirty="0"/>
          </a:p>
        </p:txBody>
      </p:sp>
      <p:sp>
        <p:nvSpPr>
          <p:cNvPr id="122" name="Google Shape;122;g1453e5aacd9_3_52"/>
          <p:cNvSpPr txBox="1"/>
          <p:nvPr/>
        </p:nvSpPr>
        <p:spPr>
          <a:xfrm>
            <a:off x="572085" y="3380714"/>
            <a:ext cx="7906043" cy="168447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a:lnSpc>
                <a:spcPct val="114000"/>
              </a:lnSpc>
            </a:pPr>
            <a:r>
              <a:rPr lang="en-US" sz="950" dirty="0">
                <a:solidFill>
                  <a:schemeClr val="tx1"/>
                </a:solidFill>
                <a:latin typeface="Trebuchet MS" panose="020B0603020202020204" pitchFamily="34" charset="0"/>
              </a:rPr>
              <a:t>State tests were not administered in the 2019-2020 school year.</a:t>
            </a:r>
          </a:p>
          <a:p>
            <a:pPr lvl="0">
              <a:lnSpc>
                <a:spcPct val="114000"/>
              </a:lnSpc>
            </a:pPr>
            <a:endParaRPr lang="en" sz="950" dirty="0" smtClean="0">
              <a:solidFill>
                <a:schemeClr val="tx1"/>
              </a:solidFill>
              <a:latin typeface="Trebuchet MS" panose="020B0603020202020204" pitchFamily="34" charset="0"/>
              <a:ea typeface="Josefin Sans"/>
              <a:cs typeface="Josefin Sans"/>
              <a:sym typeface="Josefin Sans"/>
            </a:endParaRPr>
          </a:p>
          <a:p>
            <a:pPr lvl="0">
              <a:lnSpc>
                <a:spcPct val="114000"/>
              </a:lnSpc>
            </a:pPr>
            <a:r>
              <a:rPr lang="en" sz="950" dirty="0" smtClean="0">
                <a:solidFill>
                  <a:schemeClr val="tx1"/>
                </a:solidFill>
                <a:latin typeface="Trebuchet MS" panose="020B0603020202020204" pitchFamily="34" charset="0"/>
                <a:ea typeface="Josefin Sans"/>
                <a:cs typeface="Josefin Sans"/>
                <a:sym typeface="Josefin Sans"/>
              </a:rPr>
              <a:t>In 2020-2021, school </a:t>
            </a:r>
            <a:r>
              <a:rPr lang="en" sz="950" dirty="0">
                <a:solidFill>
                  <a:schemeClr val="tx1"/>
                </a:solidFill>
                <a:latin typeface="Trebuchet MS" panose="020B0603020202020204" pitchFamily="34" charset="0"/>
                <a:ea typeface="Josefin Sans"/>
                <a:cs typeface="Josefin Sans"/>
                <a:sym typeface="Josefin Sans"/>
              </a:rPr>
              <a:t>divisions were permitted to administer </a:t>
            </a:r>
            <a:r>
              <a:rPr lang="en" sz="950" dirty="0" smtClean="0">
                <a:solidFill>
                  <a:schemeClr val="tx1"/>
                </a:solidFill>
                <a:latin typeface="Trebuchet MS" panose="020B0603020202020204" pitchFamily="34" charset="0"/>
                <a:ea typeface="Josefin Sans"/>
                <a:cs typeface="Josefin Sans"/>
                <a:sym typeface="Josefin Sans"/>
              </a:rPr>
              <a:t>local </a:t>
            </a:r>
            <a:r>
              <a:rPr lang="en" sz="950" dirty="0">
                <a:solidFill>
                  <a:schemeClr val="tx1"/>
                </a:solidFill>
                <a:latin typeface="Trebuchet MS" panose="020B0603020202020204" pitchFamily="34" charset="0"/>
                <a:ea typeface="Josefin Sans"/>
                <a:cs typeface="Josefin Sans"/>
                <a:sym typeface="Josefin Sans"/>
              </a:rPr>
              <a:t>alternative assessments in lieu of administering the required Virginia Studies and Civics </a:t>
            </a:r>
            <a:r>
              <a:rPr lang="en" sz="950" dirty="0" smtClean="0">
                <a:solidFill>
                  <a:schemeClr val="tx1"/>
                </a:solidFill>
                <a:latin typeface="Trebuchet MS" panose="020B0603020202020204" pitchFamily="34" charset="0"/>
                <a:ea typeface="Josefin Sans"/>
                <a:cs typeface="Josefin Sans"/>
                <a:sym typeface="Josefin Sans"/>
              </a:rPr>
              <a:t>and </a:t>
            </a:r>
            <a:r>
              <a:rPr lang="en" sz="950" dirty="0">
                <a:solidFill>
                  <a:schemeClr val="tx1"/>
                </a:solidFill>
                <a:latin typeface="Trebuchet MS" panose="020B0603020202020204" pitchFamily="34" charset="0"/>
                <a:ea typeface="Josefin Sans"/>
                <a:cs typeface="Josefin Sans"/>
                <a:sym typeface="Josefin Sans"/>
              </a:rPr>
              <a:t>Economics </a:t>
            </a:r>
            <a:r>
              <a:rPr lang="en" sz="950" dirty="0" smtClean="0">
                <a:solidFill>
                  <a:schemeClr val="tx1"/>
                </a:solidFill>
                <a:latin typeface="Trebuchet MS" panose="020B0603020202020204" pitchFamily="34" charset="0"/>
                <a:ea typeface="Josefin Sans"/>
                <a:cs typeface="Josefin Sans"/>
                <a:sym typeface="Josefin Sans"/>
              </a:rPr>
              <a:t>SOL test. This </a:t>
            </a:r>
            <a:r>
              <a:rPr lang="en" sz="950" dirty="0">
                <a:solidFill>
                  <a:schemeClr val="tx1"/>
                </a:solidFill>
                <a:latin typeface="Trebuchet MS" panose="020B0603020202020204" pitchFamily="34" charset="0"/>
                <a:ea typeface="Josefin Sans"/>
                <a:cs typeface="Josefin Sans"/>
                <a:sym typeface="Josefin Sans"/>
              </a:rPr>
              <a:t>action was authorized </a:t>
            </a:r>
            <a:r>
              <a:rPr lang="en" sz="950" dirty="0" smtClean="0">
                <a:solidFill>
                  <a:schemeClr val="tx1"/>
                </a:solidFill>
                <a:latin typeface="Trebuchet MS" panose="020B0603020202020204" pitchFamily="34" charset="0"/>
                <a:ea typeface="Josefin Sans"/>
                <a:cs typeface="Josefin Sans"/>
                <a:sym typeface="Josefin Sans"/>
              </a:rPr>
              <a:t>under a pandemic-related </a:t>
            </a:r>
            <a:r>
              <a:rPr lang="en" sz="950" dirty="0">
                <a:solidFill>
                  <a:schemeClr val="tx1"/>
                </a:solidFill>
                <a:latin typeface="Trebuchet MS" panose="020B0603020202020204" pitchFamily="34" charset="0"/>
                <a:ea typeface="Josefin Sans"/>
                <a:cs typeface="Josefin Sans"/>
                <a:sym typeface="Josefin Sans"/>
              </a:rPr>
              <a:t>executive order. </a:t>
            </a:r>
            <a:r>
              <a:rPr lang="en" sz="950" dirty="0" smtClean="0">
                <a:solidFill>
                  <a:schemeClr val="tx1"/>
                </a:solidFill>
                <a:latin typeface="Trebuchet MS" panose="020B0603020202020204" pitchFamily="34" charset="0"/>
                <a:ea typeface="Josefin Sans"/>
                <a:cs typeface="Josefin Sans"/>
                <a:sym typeface="Josefin Sans"/>
              </a:rPr>
              <a:t>Because </a:t>
            </a:r>
            <a:r>
              <a:rPr lang="en" sz="950" dirty="0">
                <a:solidFill>
                  <a:schemeClr val="tx1"/>
                </a:solidFill>
                <a:latin typeface="Trebuchet MS" panose="020B0603020202020204" pitchFamily="34" charset="0"/>
                <a:ea typeface="Josefin Sans"/>
                <a:cs typeface="Josefin Sans"/>
                <a:sym typeface="Josefin Sans"/>
              </a:rPr>
              <a:t>of this flexibility, the number of students taking these SOL tests in 2020-2021 was smaller than normal. </a:t>
            </a:r>
            <a:endParaRPr sz="950" dirty="0">
              <a:solidFill>
                <a:schemeClr val="tx1"/>
              </a:solidFill>
              <a:latin typeface="Trebuchet MS" panose="020B0603020202020204" pitchFamily="34" charset="0"/>
              <a:ea typeface="Josefin Sans"/>
              <a:cs typeface="Josefin Sans"/>
              <a:sym typeface="Josefin Sans"/>
            </a:endParaRPr>
          </a:p>
          <a:p>
            <a:pPr marL="0" lvl="0" indent="0" algn="l" rtl="0">
              <a:lnSpc>
                <a:spcPct val="114000"/>
              </a:lnSpc>
              <a:spcBef>
                <a:spcPts val="0"/>
              </a:spcBef>
              <a:spcAft>
                <a:spcPts val="0"/>
              </a:spcAft>
              <a:buNone/>
            </a:pPr>
            <a:endParaRPr lang="en" sz="950" dirty="0" smtClean="0">
              <a:solidFill>
                <a:schemeClr val="tx1"/>
              </a:solidFill>
              <a:latin typeface="Trebuchet MS" panose="020B0603020202020204" pitchFamily="34" charset="0"/>
              <a:ea typeface="Josefin Sans"/>
              <a:cs typeface="Josefin Sans"/>
              <a:sym typeface="Josefin Sans"/>
            </a:endParaRPr>
          </a:p>
          <a:p>
            <a:pPr marL="0" lvl="0" indent="0" algn="l" rtl="0">
              <a:lnSpc>
                <a:spcPct val="114000"/>
              </a:lnSpc>
              <a:spcBef>
                <a:spcPts val="0"/>
              </a:spcBef>
              <a:spcAft>
                <a:spcPts val="0"/>
              </a:spcAft>
              <a:buNone/>
            </a:pPr>
            <a:r>
              <a:rPr lang="en" sz="950" dirty="0" smtClean="0">
                <a:solidFill>
                  <a:schemeClr val="tx1"/>
                </a:solidFill>
                <a:latin typeface="Trebuchet MS" panose="020B0603020202020204" pitchFamily="34" charset="0"/>
                <a:ea typeface="Josefin Sans"/>
                <a:cs typeface="Josefin Sans"/>
                <a:sym typeface="Josefin Sans"/>
              </a:rPr>
              <a:t>Additionally</a:t>
            </a:r>
            <a:r>
              <a:rPr lang="en" sz="950" dirty="0">
                <a:solidFill>
                  <a:schemeClr val="tx1"/>
                </a:solidFill>
                <a:latin typeface="Trebuchet MS" panose="020B0603020202020204" pitchFamily="34" charset="0"/>
                <a:ea typeface="Josefin Sans"/>
                <a:cs typeface="Josefin Sans"/>
                <a:sym typeface="Josefin Sans"/>
              </a:rPr>
              <a:t>, these history pass rates include the end-of-course history </a:t>
            </a:r>
            <a:r>
              <a:rPr lang="en" sz="950" dirty="0" smtClean="0">
                <a:solidFill>
                  <a:schemeClr val="tx1"/>
                </a:solidFill>
                <a:latin typeface="Trebuchet MS" panose="020B0603020202020204" pitchFamily="34" charset="0"/>
                <a:ea typeface="Josefin Sans"/>
                <a:cs typeface="Josefin Sans"/>
                <a:sym typeface="Josefin Sans"/>
              </a:rPr>
              <a:t>tests. Students </a:t>
            </a:r>
            <a:r>
              <a:rPr lang="en" sz="950" dirty="0">
                <a:solidFill>
                  <a:schemeClr val="tx1"/>
                </a:solidFill>
                <a:latin typeface="Trebuchet MS" panose="020B0603020202020204" pitchFamily="34" charset="0"/>
                <a:ea typeface="Josefin Sans"/>
                <a:cs typeface="Josefin Sans"/>
                <a:sym typeface="Josefin Sans"/>
              </a:rPr>
              <a:t>are not required to take these tests once they have earned their verified credit in history. </a:t>
            </a:r>
            <a:r>
              <a:rPr lang="en" sz="950" dirty="0" smtClean="0">
                <a:solidFill>
                  <a:schemeClr val="tx1"/>
                </a:solidFill>
                <a:latin typeface="Trebuchet MS" panose="020B0603020202020204" pitchFamily="34" charset="0"/>
                <a:ea typeface="Josefin Sans"/>
                <a:cs typeface="Josefin Sans"/>
                <a:sym typeface="Josefin Sans"/>
              </a:rPr>
              <a:t>Because </a:t>
            </a:r>
            <a:r>
              <a:rPr lang="en" sz="950" dirty="0">
                <a:solidFill>
                  <a:schemeClr val="tx1"/>
                </a:solidFill>
                <a:latin typeface="Trebuchet MS" panose="020B0603020202020204" pitchFamily="34" charset="0"/>
                <a:ea typeface="Josefin Sans"/>
                <a:cs typeface="Josefin Sans"/>
                <a:sym typeface="Josefin Sans"/>
              </a:rPr>
              <a:t>of this policy and additional flexibility in earning verified credits, </a:t>
            </a:r>
            <a:r>
              <a:rPr lang="en" sz="950" dirty="0" smtClean="0">
                <a:solidFill>
                  <a:schemeClr val="tx1"/>
                </a:solidFill>
                <a:latin typeface="Trebuchet MS" panose="020B0603020202020204" pitchFamily="34" charset="0"/>
                <a:ea typeface="Josefin Sans"/>
                <a:cs typeface="Josefin Sans"/>
                <a:sym typeface="Josefin Sans"/>
              </a:rPr>
              <a:t>over time fewer </a:t>
            </a:r>
            <a:r>
              <a:rPr lang="en" sz="950" dirty="0">
                <a:solidFill>
                  <a:schemeClr val="tx1"/>
                </a:solidFill>
                <a:latin typeface="Trebuchet MS" panose="020B0603020202020204" pitchFamily="34" charset="0"/>
                <a:ea typeface="Josefin Sans"/>
                <a:cs typeface="Josefin Sans"/>
                <a:sym typeface="Josefin Sans"/>
              </a:rPr>
              <a:t>students are taking the </a:t>
            </a:r>
            <a:r>
              <a:rPr lang="en" sz="950" dirty="0" smtClean="0">
                <a:solidFill>
                  <a:schemeClr val="tx1"/>
                </a:solidFill>
                <a:latin typeface="Trebuchet MS" panose="020B0603020202020204" pitchFamily="34" charset="0"/>
                <a:ea typeface="Josefin Sans"/>
                <a:cs typeface="Josefin Sans"/>
                <a:sym typeface="Josefin Sans"/>
              </a:rPr>
              <a:t>tests. Many of the students who do take these assessments </a:t>
            </a:r>
            <a:r>
              <a:rPr lang="en" sz="950" dirty="0">
                <a:solidFill>
                  <a:schemeClr val="tx1"/>
                </a:solidFill>
                <a:latin typeface="Trebuchet MS" panose="020B0603020202020204" pitchFamily="34" charset="0"/>
                <a:ea typeface="Josefin Sans"/>
                <a:cs typeface="Josefin Sans"/>
                <a:sym typeface="Josefin Sans"/>
              </a:rPr>
              <a:t>have previously failed one or more of the other history tests.</a:t>
            </a:r>
            <a:endParaRPr sz="950" dirty="0">
              <a:solidFill>
                <a:schemeClr val="tx1"/>
              </a:solidFill>
              <a:latin typeface="Trebuchet MS" panose="020B0603020202020204" pitchFamily="34" charset="0"/>
              <a:ea typeface="Josefin Sans"/>
              <a:cs typeface="Josefin Sans"/>
              <a:sym typeface="Josefin Sans"/>
            </a:endParaRPr>
          </a:p>
        </p:txBody>
      </p:sp>
      <p:graphicFrame>
        <p:nvGraphicFramePr>
          <p:cNvPr id="7" name="Chart 6"/>
          <p:cNvGraphicFramePr>
            <a:graphicFrameLocks noChangeAspect="1"/>
          </p:cNvGraphicFramePr>
          <p:nvPr>
            <p:extLst/>
          </p:nvPr>
        </p:nvGraphicFramePr>
        <p:xfrm>
          <a:off x="1344168" y="832104"/>
          <a:ext cx="6400800" cy="2569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21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dirty="0"/>
          </a:p>
        </p:txBody>
      </p:sp>
      <p:sp>
        <p:nvSpPr>
          <p:cNvPr id="6" name="Title 5"/>
          <p:cNvSpPr>
            <a:spLocks noGrp="1"/>
          </p:cNvSpPr>
          <p:nvPr>
            <p:ph type="title"/>
          </p:nvPr>
        </p:nvSpPr>
        <p:spPr>
          <a:xfrm>
            <a:off x="146303" y="100584"/>
            <a:ext cx="8840041" cy="849204"/>
          </a:xfrm>
        </p:spPr>
        <p:txBody>
          <a:bodyPr/>
          <a:lstStyle/>
          <a:p>
            <a:r>
              <a:rPr lang="en-US" sz="2500" dirty="0" smtClean="0">
                <a:latin typeface="Trebuchet MS" panose="020B0603020202020204" pitchFamily="34" charset="0"/>
              </a:rPr>
              <a:t>Level of In-Person Instruction and Mathematics Pass Rates</a:t>
            </a:r>
            <a:endParaRPr lang="en-US" sz="2500"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23728400"/>
              </p:ext>
            </p:extLst>
          </p:nvPr>
        </p:nvGraphicFramePr>
        <p:xfrm>
          <a:off x="1344168" y="832104"/>
          <a:ext cx="5937250" cy="3329742"/>
        </p:xfrm>
        <a:graphic>
          <a:graphicData uri="http://schemas.openxmlformats.org/drawingml/2006/table">
            <a:tbl>
              <a:tblPr firstRow="1" firstCol="1" bandRow="1">
                <a:tableStyleId>{A6883E99-AE7F-4734-81B5-85736A8AA6FC}</a:tableStyleId>
              </a:tblPr>
              <a:tblGrid>
                <a:gridCol w="1978660">
                  <a:extLst>
                    <a:ext uri="{9D8B030D-6E8A-4147-A177-3AD203B41FA5}">
                      <a16:colId xmlns:a16="http://schemas.microsoft.com/office/drawing/2014/main" val="3965369215"/>
                    </a:ext>
                  </a:extLst>
                </a:gridCol>
                <a:gridCol w="1979295">
                  <a:extLst>
                    <a:ext uri="{9D8B030D-6E8A-4147-A177-3AD203B41FA5}">
                      <a16:colId xmlns:a16="http://schemas.microsoft.com/office/drawing/2014/main" val="2192560255"/>
                    </a:ext>
                  </a:extLst>
                </a:gridCol>
                <a:gridCol w="1979295">
                  <a:extLst>
                    <a:ext uri="{9D8B030D-6E8A-4147-A177-3AD203B41FA5}">
                      <a16:colId xmlns:a16="http://schemas.microsoft.com/office/drawing/2014/main" val="3859176428"/>
                    </a:ext>
                  </a:extLst>
                </a:gridCol>
              </a:tblGrid>
              <a:tr h="554957">
                <a:tc gridSpan="3">
                  <a:txBody>
                    <a:bodyPr/>
                    <a:lstStyle/>
                    <a:p>
                      <a:pPr marL="0" marR="0" algn="ctr">
                        <a:spcBef>
                          <a:spcPts val="0"/>
                        </a:spcBef>
                        <a:spcAft>
                          <a:spcPts val="0"/>
                        </a:spcAft>
                      </a:pPr>
                      <a:r>
                        <a:rPr lang="en-US" sz="1400" b="1" dirty="0">
                          <a:effectLst/>
                          <a:latin typeface="Trebuchet MS" panose="020B0603020202020204" pitchFamily="34" charset="0"/>
                        </a:rPr>
                        <a:t>Mathematics: 2020-2021 Instruction </a:t>
                      </a:r>
                      <a:r>
                        <a:rPr lang="en-US" sz="1400" b="1" dirty="0" smtClean="0">
                          <a:effectLst/>
                          <a:latin typeface="Trebuchet MS" panose="020B0603020202020204" pitchFamily="34" charset="0"/>
                        </a:rPr>
                        <a:t>Type and </a:t>
                      </a:r>
                    </a:p>
                    <a:p>
                      <a:pPr marL="0" marR="0" algn="ctr">
                        <a:spcBef>
                          <a:spcPts val="0"/>
                        </a:spcBef>
                        <a:spcAft>
                          <a:spcPts val="0"/>
                        </a:spcAft>
                      </a:pPr>
                      <a:r>
                        <a:rPr lang="en-US" sz="1400" b="1" dirty="0" smtClean="0">
                          <a:effectLst/>
                          <a:latin typeface="Trebuchet MS" panose="020B0603020202020204" pitchFamily="34" charset="0"/>
                        </a:rPr>
                        <a:t>Percent </a:t>
                      </a:r>
                      <a:r>
                        <a:rPr lang="en-US" sz="1400" b="1" dirty="0">
                          <a:effectLst/>
                          <a:latin typeface="Trebuchet MS" panose="020B0603020202020204" pitchFamily="34" charset="0"/>
                        </a:rPr>
                        <a:t>and Number Passing in 2021-2022</a:t>
                      </a:r>
                      <a:endParaRPr lang="en-US" sz="1400" b="1" dirty="0">
                        <a:effectLst/>
                        <a:latin typeface="Trebuchet MS" panose="020B0603020202020204" pitchFamily="34" charset="0"/>
                        <a:ea typeface="Arial" panose="020B0604020202020204" pitchFamily="34" charset="0"/>
                      </a:endParaRPr>
                    </a:p>
                  </a:txBody>
                  <a:tcPr marL="68580" marR="68580" marT="0" marB="0" anchor="ctr">
                    <a:solidFill>
                      <a:srgbClr val="F9CB9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2044235"/>
                  </a:ext>
                </a:extLst>
              </a:tr>
              <a:tr h="554957">
                <a:tc>
                  <a:txBody>
                    <a:bodyPr/>
                    <a:lstStyle/>
                    <a:p>
                      <a:pPr marL="0" marR="0" algn="ctr">
                        <a:spcBef>
                          <a:spcPts val="0"/>
                        </a:spcBef>
                        <a:spcAft>
                          <a:spcPts val="0"/>
                        </a:spcAft>
                      </a:pPr>
                      <a:r>
                        <a:rPr lang="en-US" sz="1400" dirty="0">
                          <a:effectLst/>
                          <a:latin typeface="Trebuchet MS" panose="020B0603020202020204" pitchFamily="34" charset="0"/>
                        </a:rPr>
                        <a:t>Instruction in </a:t>
                      </a:r>
                      <a:endParaRPr lang="en-US" sz="1400" dirty="0" smtClean="0">
                        <a:effectLst/>
                        <a:latin typeface="Trebuchet MS" panose="020B0603020202020204" pitchFamily="34" charset="0"/>
                      </a:endParaRPr>
                    </a:p>
                    <a:p>
                      <a:pPr marL="0" marR="0" algn="ctr">
                        <a:spcBef>
                          <a:spcPts val="0"/>
                        </a:spcBef>
                        <a:spcAft>
                          <a:spcPts val="0"/>
                        </a:spcAft>
                      </a:pPr>
                      <a:r>
                        <a:rPr lang="en-US" sz="1400" dirty="0" smtClean="0">
                          <a:effectLst/>
                          <a:latin typeface="Trebuchet MS" panose="020B0603020202020204" pitchFamily="34" charset="0"/>
                        </a:rPr>
                        <a:t>2020-2021</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2021-2022 Percent Passing</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2021-2022 Number Passing</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99976089"/>
                  </a:ext>
                </a:extLst>
              </a:tr>
              <a:tr h="554957">
                <a:tc>
                  <a:txBody>
                    <a:bodyPr/>
                    <a:lstStyle/>
                    <a:p>
                      <a:pPr marL="0" marR="0" algn="ctr">
                        <a:spcBef>
                          <a:spcPts val="0"/>
                        </a:spcBef>
                        <a:spcAft>
                          <a:spcPts val="0"/>
                        </a:spcAft>
                      </a:pPr>
                      <a:r>
                        <a:rPr lang="en-US" sz="1400" dirty="0">
                          <a:effectLst/>
                          <a:latin typeface="Trebuchet MS" panose="020B0603020202020204" pitchFamily="34" charset="0"/>
                        </a:rPr>
                        <a:t>Nearly All In-Person</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69%</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587,870</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662473662"/>
                  </a:ext>
                </a:extLst>
              </a:tr>
              <a:tr h="554957">
                <a:tc>
                  <a:txBody>
                    <a:bodyPr/>
                    <a:lstStyle/>
                    <a:p>
                      <a:pPr marL="0" marR="0" algn="ctr">
                        <a:spcBef>
                          <a:spcPts val="0"/>
                        </a:spcBef>
                        <a:spcAft>
                          <a:spcPts val="0"/>
                        </a:spcAft>
                      </a:pPr>
                      <a:r>
                        <a:rPr lang="en-US" sz="1400" dirty="0">
                          <a:effectLst/>
                          <a:latin typeface="Trebuchet MS" panose="020B0603020202020204" pitchFamily="34" charset="0"/>
                        </a:rPr>
                        <a:t>Mostly In-Person</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62%</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33,179</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47968355"/>
                  </a:ext>
                </a:extLst>
              </a:tr>
              <a:tr h="554957">
                <a:tc>
                  <a:txBody>
                    <a:bodyPr/>
                    <a:lstStyle/>
                    <a:p>
                      <a:pPr marL="0" marR="0" algn="ctr">
                        <a:spcBef>
                          <a:spcPts val="0"/>
                        </a:spcBef>
                        <a:spcAft>
                          <a:spcPts val="0"/>
                        </a:spcAft>
                      </a:pPr>
                      <a:r>
                        <a:rPr lang="en-US" sz="1400" dirty="0">
                          <a:effectLst/>
                          <a:latin typeface="Trebuchet MS" panose="020B0603020202020204" pitchFamily="34" charset="0"/>
                        </a:rPr>
                        <a:t>Nearly All Remote</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39%</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12,889</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512571949"/>
                  </a:ext>
                </a:extLst>
              </a:tr>
              <a:tr h="554957">
                <a:tc>
                  <a:txBody>
                    <a:bodyPr/>
                    <a:lstStyle/>
                    <a:p>
                      <a:pPr marL="0" marR="0" algn="ctr">
                        <a:spcBef>
                          <a:spcPts val="0"/>
                        </a:spcBef>
                        <a:spcAft>
                          <a:spcPts val="0"/>
                        </a:spcAft>
                      </a:pPr>
                      <a:r>
                        <a:rPr lang="en-US" sz="1400" dirty="0">
                          <a:effectLst/>
                          <a:latin typeface="Trebuchet MS" panose="020B0603020202020204" pitchFamily="34" charset="0"/>
                        </a:rPr>
                        <a:t>Mostly Remote</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37%</a:t>
                      </a:r>
                      <a:endParaRPr lang="en-US" sz="1400" dirty="0">
                        <a:effectLst/>
                        <a:latin typeface="Trebuchet MS" panose="020B0603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Trebuchet MS" panose="020B0603020202020204" pitchFamily="34" charset="0"/>
                        </a:rPr>
                        <a:t>1,485</a:t>
                      </a:r>
                      <a:endParaRPr lang="en-US" sz="1400" dirty="0">
                        <a:effectLst/>
                        <a:latin typeface="Trebuchet MS" panose="020B0603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45274545"/>
                  </a:ext>
                </a:extLst>
              </a:tr>
            </a:tbl>
          </a:graphicData>
        </a:graphic>
      </p:graphicFrame>
    </p:spTree>
    <p:extLst>
      <p:ext uri="{BB962C8B-B14F-4D97-AF65-F5344CB8AC3E}">
        <p14:creationId xmlns:p14="http://schemas.microsoft.com/office/powerpoint/2010/main" val="873189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1073</TotalTime>
  <Words>1517</Words>
  <Application>Microsoft Office PowerPoint</Application>
  <PresentationFormat>On-screen Show (16:9)</PresentationFormat>
  <Paragraphs>403</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Josefin Sans</vt:lpstr>
      <vt:lpstr>Arial</vt:lpstr>
      <vt:lpstr>Trebuchet MS</vt:lpstr>
      <vt:lpstr>Calibri</vt:lpstr>
      <vt:lpstr>Simple Light</vt:lpstr>
      <vt:lpstr>Annual Pass Rates 2021-2022 School Year</vt:lpstr>
      <vt:lpstr>Background Information</vt:lpstr>
      <vt:lpstr>Longitudinal Statewide Data  By Content Area</vt:lpstr>
      <vt:lpstr>Longitudinal Look at Annual Pass Rates (1 of 5)</vt:lpstr>
      <vt:lpstr>Longitudinal Look at Annual Pass Rates (2 of 5)</vt:lpstr>
      <vt:lpstr>Longitudinal Look at Annual Pass Rates (3 of 5)</vt:lpstr>
      <vt:lpstr>Longitudinal Look at Annual Pass Rates (4 of 5)</vt:lpstr>
      <vt:lpstr>Longitudinal Look at Annual Pass Rates (5 of 5)</vt:lpstr>
      <vt:lpstr>Level of In-Person Instruction and Mathematics Pass Rates</vt:lpstr>
      <vt:lpstr>Level of In-Person Instruction and Reading Pass Rates</vt:lpstr>
      <vt:lpstr>Recovery from 2020-2021 to  2021-2022 by Content Level and Test for Reading, Mathematics, and Science</vt:lpstr>
      <vt:lpstr>Recovery from 2020-2021 to 2021-2022 (1 of 4)</vt:lpstr>
      <vt:lpstr>Recovery from 2020-2021 to 2021-2022 (2 of 4)</vt:lpstr>
      <vt:lpstr>Recovery from 2020-2021 to 2021-2022 (3 of 4)</vt:lpstr>
      <vt:lpstr>Recovery from 2020-2021 to 2021-2022 (4 of 4)</vt:lpstr>
      <vt:lpstr>Pre-Pandemic to Post-Pandemic Comparisons: Overall and by Test for Reading, Mathematics, and Science</vt:lpstr>
      <vt:lpstr>Pre-Pandemic to Post-Pandemic Comparison (1 of 4)</vt:lpstr>
      <vt:lpstr>Pre-Pandemic to Post-Pandemic Comparison (2 of 4)</vt:lpstr>
      <vt:lpstr>Pre-Pandemic to Post-Pandemic Comparison (3 of 4)</vt:lpstr>
      <vt:lpstr>Pre-Pandemic to Post-Pandemic Comparison (4 of 4)</vt:lpstr>
      <vt:lpstr>Pre-Pandemic to Post-Pandemic Comparison of Overall Pass Rates by Student Group</vt:lpstr>
      <vt:lpstr>Pre-Pandemic to Post-Pandemic Comparison by Student Group for Statewide Mathematics</vt:lpstr>
      <vt:lpstr>Pre-Pandemic to Post-Pandemic Comparison by Student Group for Statewide Reading</vt:lpstr>
      <vt:lpstr>Pre-Pandemic to Post-Pandemic Comparison by Student Group for Statewide Science</vt:lpstr>
      <vt:lpstr>Participation Rates</vt:lpstr>
      <vt:lpstr>Overall Statewide Participation Rates</vt:lpstr>
      <vt:lpstr>Longitudinal Data Tables for All Tests</vt:lpstr>
      <vt:lpstr>Mathematics Statewide Pass Rates By Test (1 of 2)</vt:lpstr>
      <vt:lpstr>Mathematics Statewide Pass Rates By Test (2 of 2)</vt:lpstr>
      <vt:lpstr>Reading Statewide Pass Rates By Test</vt:lpstr>
      <vt:lpstr>Writing Statewide Pass Rates By Test</vt:lpstr>
      <vt:lpstr>Science Statewide Pass Rates By Test </vt:lpstr>
      <vt:lpstr>History Statewide Pass Rates By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Annual Pass Rates 2021-2022 School Year</dc:title>
  <dc:creator>Siepka, Amy (DOE)</dc:creator>
  <cp:lastModifiedBy>VITA Program</cp:lastModifiedBy>
  <cp:revision>38</cp:revision>
  <dcterms:modified xsi:type="dcterms:W3CDTF">2022-09-08T17:36:35Z</dcterms:modified>
</cp:coreProperties>
</file>