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57" r:id="rId3"/>
    <p:sldId id="258" r:id="rId4"/>
    <p:sldId id="265" r:id="rId5"/>
    <p:sldId id="266" r:id="rId6"/>
    <p:sldId id="267" r:id="rId7"/>
    <p:sldId id="259" r:id="rId8"/>
    <p:sldId id="260" r:id="rId9"/>
    <p:sldId id="300" r:id="rId10"/>
    <p:sldId id="291" r:id="rId11"/>
    <p:sldId id="301" r:id="rId12"/>
    <p:sldId id="302" r:id="rId13"/>
    <p:sldId id="289" r:id="rId14"/>
    <p:sldId id="290" r:id="rId15"/>
    <p:sldId id="295" r:id="rId16"/>
    <p:sldId id="296" r:id="rId17"/>
    <p:sldId id="297" r:id="rId18"/>
    <p:sldId id="298" r:id="rId19"/>
    <p:sldId id="262" r:id="rId20"/>
    <p:sldId id="263" r:id="rId21"/>
    <p:sldId id="273" r:id="rId22"/>
    <p:sldId id="277" r:id="rId23"/>
    <p:sldId id="278" r:id="rId24"/>
    <p:sldId id="279" r:id="rId25"/>
    <p:sldId id="281" r:id="rId26"/>
    <p:sldId id="29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660"/>
  </p:normalViewPr>
  <p:slideViewPr>
    <p:cSldViewPr>
      <p:cViewPr varScale="1">
        <p:scale>
          <a:sx n="85" d="100"/>
          <a:sy n="85" d="100"/>
        </p:scale>
        <p:origin x="-48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BE63B1-3914-4E4B-B8C2-3425EA9C7055}" type="datetimeFigureOut">
              <a:rPr lang="en-US" smtClean="0"/>
              <a:pPr/>
              <a:t>3/7/2011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FBFF65-0287-49AE-8A55-D2DDEB01D06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2FA14C-9E98-4474-9416-0EF7BCE68182}" type="datetimeFigureOut">
              <a:rPr lang="en-US" smtClean="0"/>
              <a:pPr/>
              <a:t>3/7/2011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216C55-1276-49B7-B24F-8EE117BF01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216C55-1276-49B7-B24F-8EE117BF014A}"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42CBE9A-43EC-4143-BC6F-864FD7DA03FF}" type="datetimeFigureOut">
              <a:rPr lang="en-US" smtClean="0"/>
              <a:pPr/>
              <a:t>3/7/2011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35236E-71F9-47F5-9CBC-A47CC59F4C38}"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2CBE9A-43EC-4143-BC6F-864FD7DA03FF}" type="datetimeFigureOut">
              <a:rPr lang="en-US" smtClean="0"/>
              <a:pPr/>
              <a:t>3/7/2011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35236E-71F9-47F5-9CBC-A47CC59F4C3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2CBE9A-43EC-4143-BC6F-864FD7DA03FF}" type="datetimeFigureOut">
              <a:rPr lang="en-US" smtClean="0"/>
              <a:pPr/>
              <a:t>3/7/2011</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1F35236E-71F9-47F5-9CBC-A47CC59F4C3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2CBE9A-43EC-4143-BC6F-864FD7DA03FF}" type="datetimeFigureOut">
              <a:rPr lang="en-US" smtClean="0"/>
              <a:pPr/>
              <a:t>3/7/2011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35236E-71F9-47F5-9CBC-A47CC59F4C3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42CBE9A-43EC-4143-BC6F-864FD7DA03FF}" type="datetimeFigureOut">
              <a:rPr lang="en-US" smtClean="0"/>
              <a:pPr/>
              <a:t>3/7/2011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35236E-71F9-47F5-9CBC-A47CC59F4C3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42CBE9A-43EC-4143-BC6F-864FD7DA03FF}" type="datetimeFigureOut">
              <a:rPr lang="en-US" smtClean="0"/>
              <a:pPr/>
              <a:t>3/7/2011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35236E-71F9-47F5-9CBC-A47CC59F4C3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42CBE9A-43EC-4143-BC6F-864FD7DA03FF}" type="datetimeFigureOut">
              <a:rPr lang="en-US" smtClean="0"/>
              <a:pPr/>
              <a:t>3/7/2011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35236E-71F9-47F5-9CBC-A47CC59F4C3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42CBE9A-43EC-4143-BC6F-864FD7DA03FF}" type="datetimeFigureOut">
              <a:rPr lang="en-US" smtClean="0"/>
              <a:pPr/>
              <a:t>3/7/2011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35236E-71F9-47F5-9CBC-A47CC59F4C3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2CBE9A-43EC-4143-BC6F-864FD7DA03FF}" type="datetimeFigureOut">
              <a:rPr lang="en-US" smtClean="0"/>
              <a:pPr/>
              <a:t>3/7/2011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35236E-71F9-47F5-9CBC-A47CC59F4C3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42CBE9A-43EC-4143-BC6F-864FD7DA03FF}" type="datetimeFigureOut">
              <a:rPr lang="en-US" smtClean="0"/>
              <a:pPr/>
              <a:t>3/7/2011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35236E-71F9-47F5-9CBC-A47CC59F4C38}"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42CBE9A-43EC-4143-BC6F-864FD7DA03FF}" type="datetimeFigureOut">
              <a:rPr lang="en-US" smtClean="0"/>
              <a:pPr/>
              <a:t>3/7/2011</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1F35236E-71F9-47F5-9CBC-A47CC59F4C3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42CBE9A-43EC-4143-BC6F-864FD7DA03FF}" type="datetimeFigureOut">
              <a:rPr lang="en-US" smtClean="0"/>
              <a:pPr/>
              <a:t>3/7/2011</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F35236E-71F9-47F5-9CBC-A47CC59F4C3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733800"/>
            <a:ext cx="8305800" cy="1295400"/>
          </a:xfrm>
        </p:spPr>
        <p:txBody>
          <a:bodyPr>
            <a:normAutofit fontScale="90000"/>
          </a:bodyPr>
          <a:lstStyle/>
          <a:p>
            <a:r>
              <a:rPr lang="en-US" sz="4400" dirty="0" smtClean="0"/>
              <a:t>Use of CSA Funds </a:t>
            </a:r>
            <a:br>
              <a:rPr lang="en-US" sz="4400" dirty="0" smtClean="0"/>
            </a:br>
            <a:r>
              <a:rPr lang="en-US" sz="4400" i="1" dirty="0" smtClean="0"/>
              <a:t>Special Education Mandate</a:t>
            </a:r>
            <a:endParaRPr lang="en-US" sz="4400" i="1" dirty="0"/>
          </a:p>
        </p:txBody>
      </p:sp>
      <p:sp>
        <p:nvSpPr>
          <p:cNvPr id="5" name="Subtitle 2"/>
          <p:cNvSpPr>
            <a:spLocks noGrp="1"/>
          </p:cNvSpPr>
          <p:nvPr>
            <p:ph type="subTitle" idx="1"/>
          </p:nvPr>
        </p:nvSpPr>
        <p:spPr>
          <a:xfrm>
            <a:off x="762000" y="5257800"/>
            <a:ext cx="8077200" cy="585216"/>
          </a:xfrm>
        </p:spPr>
        <p:txBody>
          <a:bodyPr/>
          <a:lstStyle/>
          <a:p>
            <a:r>
              <a:rPr lang="en-US" dirty="0" smtClean="0"/>
              <a:t>Discussion of SEC Policy Statement Adopted January 10,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US" dirty="0"/>
          </a:p>
        </p:txBody>
      </p:sp>
      <p:sp>
        <p:nvSpPr>
          <p:cNvPr id="4" name="Content Placeholder 3"/>
          <p:cNvSpPr>
            <a:spLocks noGrp="1"/>
          </p:cNvSpPr>
          <p:nvPr>
            <p:ph sz="half" idx="2"/>
          </p:nvPr>
        </p:nvSpPr>
        <p:spPr>
          <a:xfrm>
            <a:off x="457200" y="1676400"/>
            <a:ext cx="4040188" cy="4724400"/>
          </a:xfrm>
        </p:spPr>
        <p:txBody>
          <a:bodyPr>
            <a:normAutofit lnSpcReduction="10000"/>
          </a:bodyPr>
          <a:lstStyle/>
          <a:p>
            <a:pPr marL="177800" indent="-58738">
              <a:buNone/>
            </a:pPr>
            <a:r>
              <a:rPr lang="en-US" i="1" dirty="0" smtClean="0"/>
              <a:t>The special education mandate cited in §2.2-5211 B1 may be utilized to fund non-residential services in the home and community for a student with an educational disability when the needs associated with his/her disability extend beyond the school setting and threaten the student’s ability to be maintained in the home, community, or school setting.</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US" dirty="0"/>
          </a:p>
        </p:txBody>
      </p:sp>
      <p:sp>
        <p:nvSpPr>
          <p:cNvPr id="4" name="Content Placeholder 3"/>
          <p:cNvSpPr>
            <a:spLocks noGrp="1"/>
          </p:cNvSpPr>
          <p:nvPr>
            <p:ph sz="half" idx="2"/>
          </p:nvPr>
        </p:nvSpPr>
        <p:spPr>
          <a:xfrm>
            <a:off x="457200" y="1676400"/>
            <a:ext cx="4040188" cy="4724400"/>
          </a:xfrm>
        </p:spPr>
        <p:txBody>
          <a:bodyPr>
            <a:normAutofit lnSpcReduction="10000"/>
          </a:bodyPr>
          <a:lstStyle/>
          <a:p>
            <a:pPr marL="177800" indent="-58738">
              <a:buNone/>
            </a:pPr>
            <a:r>
              <a:rPr lang="en-US" i="1" dirty="0" smtClean="0"/>
              <a:t>The </a:t>
            </a:r>
            <a:r>
              <a:rPr lang="en-US" i="1" dirty="0" smtClean="0">
                <a:solidFill>
                  <a:srgbClr val="FF0000"/>
                </a:solidFill>
              </a:rPr>
              <a:t>special education mandate cited in §2.2-5211 B1 </a:t>
            </a:r>
            <a:r>
              <a:rPr lang="en-US" i="1" dirty="0" smtClean="0"/>
              <a:t>may be utilized to fund non-residential services in the home and community for a student with an educational disability when the needs associated with his/her disability extend beyond the school setting and threaten the student’s ability to be maintained in the home, community, or school setting.</a:t>
            </a:r>
            <a:endParaRPr lang="en-US" dirty="0"/>
          </a:p>
        </p:txBody>
      </p:sp>
      <p:sp>
        <p:nvSpPr>
          <p:cNvPr id="5" name="Content Placeholder 5"/>
          <p:cNvSpPr>
            <a:spLocks noGrp="1"/>
          </p:cNvSpPr>
          <p:nvPr>
            <p:ph sz="quarter" idx="4"/>
          </p:nvPr>
        </p:nvSpPr>
        <p:spPr>
          <a:xfrm>
            <a:off x="4645025" y="1676400"/>
            <a:ext cx="4041775" cy="4953000"/>
          </a:xfrm>
        </p:spPr>
        <p:txBody>
          <a:bodyPr>
            <a:normAutofit/>
          </a:bodyPr>
          <a:lstStyle/>
          <a:p>
            <a:pPr>
              <a:buNone/>
            </a:pPr>
            <a:r>
              <a:rPr lang="en-US" sz="2800" i="1" dirty="0" smtClean="0">
                <a:solidFill>
                  <a:srgbClr val="FF0000"/>
                </a:solidFill>
              </a:rPr>
              <a:t>§2.2-5211</a:t>
            </a:r>
          </a:p>
          <a:p>
            <a:pPr>
              <a:buNone/>
            </a:pPr>
            <a:r>
              <a:rPr lang="en-US" i="1" dirty="0" smtClean="0">
                <a:solidFill>
                  <a:srgbClr val="FF0000"/>
                </a:solidFill>
              </a:rPr>
              <a:t>B. The state pool shall consist of funds that serve the target populations… The target population shall be the following: </a:t>
            </a:r>
            <a:endParaRPr lang="en-US" dirty="0" smtClean="0">
              <a:solidFill>
                <a:srgbClr val="FF0000"/>
              </a:solidFill>
            </a:endParaRPr>
          </a:p>
          <a:p>
            <a:pPr lvl="1">
              <a:buNone/>
            </a:pPr>
            <a:r>
              <a:rPr lang="en-US" i="1" dirty="0" smtClean="0">
                <a:solidFill>
                  <a:srgbClr val="FF0000"/>
                </a:solidFill>
              </a:rPr>
              <a:t>1. Children placed for purposes of special education in approved private school educational programs, previously funded by the Department of Education through private tuition assistance</a:t>
            </a:r>
            <a:endParaRPr lang="en-US" dirty="0" smtClean="0">
              <a:solidFill>
                <a:srgbClr val="FF0000"/>
              </a:solidFill>
            </a:endParaRPr>
          </a:p>
          <a:p>
            <a:pPr marL="280988" lvl="1" indent="-273050" algn="ctr">
              <a:buNone/>
            </a:pPr>
            <a:endParaRPr lang="en-US" sz="1700" i="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US" dirty="0"/>
          </a:p>
        </p:txBody>
      </p:sp>
      <p:sp>
        <p:nvSpPr>
          <p:cNvPr id="4" name="Content Placeholder 3"/>
          <p:cNvSpPr>
            <a:spLocks noGrp="1"/>
          </p:cNvSpPr>
          <p:nvPr>
            <p:ph sz="half" idx="2"/>
          </p:nvPr>
        </p:nvSpPr>
        <p:spPr>
          <a:xfrm>
            <a:off x="457200" y="1676400"/>
            <a:ext cx="4040188" cy="4724400"/>
          </a:xfrm>
        </p:spPr>
        <p:txBody>
          <a:bodyPr>
            <a:normAutofit lnSpcReduction="10000"/>
          </a:bodyPr>
          <a:lstStyle/>
          <a:p>
            <a:pPr marL="177800" indent="-58738">
              <a:buNone/>
            </a:pPr>
            <a:r>
              <a:rPr lang="en-US" i="1" dirty="0" smtClean="0"/>
              <a:t>The special education mandate cited in §2.2-5211 B1 </a:t>
            </a:r>
            <a:r>
              <a:rPr lang="en-US" i="1" dirty="0" smtClean="0">
                <a:solidFill>
                  <a:srgbClr val="FF0000"/>
                </a:solidFill>
              </a:rPr>
              <a:t>may be utilized </a:t>
            </a:r>
            <a:r>
              <a:rPr lang="en-US" i="1" dirty="0" smtClean="0"/>
              <a:t>to fund non-residential services in the home and community for a student with an educational disability when the needs associated with his/her disability extend beyond the school setting and threaten the student’s ability to be maintained in the home, community, or school setting.</a:t>
            </a:r>
            <a:endParaRPr lang="en-US" dirty="0"/>
          </a:p>
        </p:txBody>
      </p:sp>
      <p:sp>
        <p:nvSpPr>
          <p:cNvPr id="5" name="Content Placeholder 5"/>
          <p:cNvSpPr>
            <a:spLocks noGrp="1"/>
          </p:cNvSpPr>
          <p:nvPr>
            <p:ph sz="quarter" idx="4"/>
          </p:nvPr>
        </p:nvSpPr>
        <p:spPr>
          <a:xfrm>
            <a:off x="4645025" y="1828800"/>
            <a:ext cx="4041775" cy="4800600"/>
          </a:xfrm>
        </p:spPr>
        <p:txBody>
          <a:bodyPr>
            <a:normAutofit/>
          </a:bodyPr>
          <a:lstStyle/>
          <a:p>
            <a:pPr marL="438150" indent="25400">
              <a:buNone/>
            </a:pPr>
            <a:r>
              <a:rPr lang="en-US" i="1" dirty="0" smtClean="0">
                <a:solidFill>
                  <a:srgbClr val="FF0000"/>
                </a:solidFill>
              </a:rPr>
              <a:t>Services are at the discretion of the FAPT and CPMT.</a:t>
            </a:r>
            <a:endParaRPr lang="en-US" dirty="0" smtClean="0">
              <a:solidFill>
                <a:srgbClr val="FF0000"/>
              </a:solidFill>
            </a:endParaRPr>
          </a:p>
          <a:p>
            <a:pPr marL="280988" lvl="1" indent="-273050" algn="ctr">
              <a:buNone/>
            </a:pPr>
            <a:endParaRPr lang="en-US" sz="1700" i="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US" dirty="0"/>
          </a:p>
        </p:txBody>
      </p:sp>
      <p:grpSp>
        <p:nvGrpSpPr>
          <p:cNvPr id="7" name="Content Placeholder 6"/>
          <p:cNvGrpSpPr>
            <a:grpSpLocks noGrp="1"/>
          </p:cNvGrpSpPr>
          <p:nvPr>
            <p:ph sz="quarter" idx="4"/>
          </p:nvPr>
        </p:nvGrpSpPr>
        <p:grpSpPr>
          <a:xfrm>
            <a:off x="4648200" y="2057400"/>
            <a:ext cx="4114800" cy="3962400"/>
            <a:chOff x="1528250" y="1200149"/>
            <a:chExt cx="5410200" cy="4953000"/>
          </a:xfrm>
        </p:grpSpPr>
        <p:sp>
          <p:nvSpPr>
            <p:cNvPr id="8" name="Oval 7"/>
            <p:cNvSpPr/>
            <p:nvPr/>
          </p:nvSpPr>
          <p:spPr>
            <a:xfrm>
              <a:off x="1528250" y="1200149"/>
              <a:ext cx="5410200" cy="4953000"/>
            </a:xfrm>
            <a:prstGeom prst="ellipse">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9" name="Straight Connector 8"/>
            <p:cNvCxnSpPr>
              <a:stCxn id="8" idx="1"/>
              <a:endCxn id="8" idx="5"/>
            </p:cNvCxnSpPr>
            <p:nvPr/>
          </p:nvCxnSpPr>
          <p:spPr>
            <a:xfrm rot="16200000" flipH="1">
              <a:off x="2482199" y="1763856"/>
              <a:ext cx="3502300" cy="382558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530139" y="2343149"/>
              <a:ext cx="4077814" cy="2885405"/>
            </a:xfrm>
            <a:prstGeom prst="rect">
              <a:avLst/>
            </a:prstGeom>
            <a:noFill/>
          </p:spPr>
          <p:txBody>
            <a:bodyPr wrap="square" rtlCol="0">
              <a:spAutoFit/>
            </a:bodyPr>
            <a:lstStyle/>
            <a:p>
              <a:pPr marL="287338" indent="-287338"/>
              <a:r>
                <a:rPr lang="en-US" sz="2400" dirty="0" smtClean="0">
                  <a:solidFill>
                    <a:srgbClr val="FF0000"/>
                  </a:solidFill>
                </a:rPr>
                <a:t>Residential Services </a:t>
              </a:r>
            </a:p>
            <a:p>
              <a:pPr marL="287338" indent="-287338">
                <a:buFont typeface="Arial" pitchFamily="34" charset="0"/>
                <a:buChar char="•"/>
              </a:pPr>
              <a:r>
                <a:rPr lang="en-US" sz="2000" dirty="0" smtClean="0">
                  <a:solidFill>
                    <a:srgbClr val="FF0000"/>
                  </a:solidFill>
                </a:rPr>
                <a:t>Group home</a:t>
              </a:r>
            </a:p>
            <a:p>
              <a:pPr marL="287338" indent="-287338">
                <a:buFont typeface="Arial" pitchFamily="34" charset="0"/>
                <a:buChar char="•"/>
              </a:pPr>
              <a:r>
                <a:rPr lang="en-US" sz="2000" dirty="0" smtClean="0">
                  <a:solidFill>
                    <a:srgbClr val="FF0000"/>
                  </a:solidFill>
                </a:rPr>
                <a:t>Residential assessment</a:t>
              </a:r>
            </a:p>
            <a:p>
              <a:pPr marL="287338" indent="-287338">
                <a:buFont typeface="Arial" pitchFamily="34" charset="0"/>
                <a:buChar char="•"/>
              </a:pPr>
              <a:r>
                <a:rPr lang="en-US" sz="2000" dirty="0" smtClean="0">
                  <a:solidFill>
                    <a:srgbClr val="FF0000"/>
                  </a:solidFill>
                </a:rPr>
                <a:t>Residential treatment</a:t>
              </a:r>
            </a:p>
            <a:p>
              <a:pPr marL="287338" indent="-287338">
                <a:buFont typeface="Arial" pitchFamily="34" charset="0"/>
                <a:buChar char="•"/>
              </a:pPr>
              <a:r>
                <a:rPr lang="en-US" sz="2000" dirty="0" smtClean="0">
                  <a:solidFill>
                    <a:srgbClr val="FF0000"/>
                  </a:solidFill>
                </a:rPr>
                <a:t>Emergency shelter</a:t>
              </a:r>
            </a:p>
            <a:p>
              <a:pPr marL="287338" indent="-287338">
                <a:buFont typeface="Arial" pitchFamily="34" charset="0"/>
                <a:buChar char="•"/>
              </a:pPr>
              <a:r>
                <a:rPr lang="en-US" sz="2000" dirty="0" smtClean="0">
                  <a:solidFill>
                    <a:srgbClr val="FF0000"/>
                  </a:solidFill>
                </a:rPr>
                <a:t>Respite care</a:t>
              </a:r>
            </a:p>
            <a:p>
              <a:pPr marL="287338" indent="-287338">
                <a:buFont typeface="Arial" pitchFamily="34" charset="0"/>
                <a:buChar char="•"/>
              </a:pPr>
              <a:r>
                <a:rPr lang="en-US" sz="2000" dirty="0" smtClean="0">
                  <a:solidFill>
                    <a:srgbClr val="FF0000"/>
                  </a:solidFill>
                </a:rPr>
                <a:t>Etc.</a:t>
              </a:r>
              <a:endParaRPr lang="en-US" sz="2000" dirty="0">
                <a:solidFill>
                  <a:srgbClr val="FF0000"/>
                </a:solidFill>
              </a:endParaRPr>
            </a:p>
          </p:txBody>
        </p:sp>
      </p:grpSp>
      <p:sp>
        <p:nvSpPr>
          <p:cNvPr id="14" name="Content Placeholder 3"/>
          <p:cNvSpPr>
            <a:spLocks noGrp="1"/>
          </p:cNvSpPr>
          <p:nvPr>
            <p:ph sz="half" idx="2"/>
          </p:nvPr>
        </p:nvSpPr>
        <p:spPr>
          <a:xfrm>
            <a:off x="457200" y="1676400"/>
            <a:ext cx="4040188" cy="4724400"/>
          </a:xfrm>
        </p:spPr>
        <p:txBody>
          <a:bodyPr>
            <a:normAutofit lnSpcReduction="10000"/>
          </a:bodyPr>
          <a:lstStyle/>
          <a:p>
            <a:pPr marL="177800" indent="-58738">
              <a:buNone/>
            </a:pPr>
            <a:r>
              <a:rPr lang="en-US" i="1" dirty="0" smtClean="0"/>
              <a:t>The special education mandate cited in §2.2-5211 B1 may be utilized to fund </a:t>
            </a:r>
            <a:r>
              <a:rPr lang="en-US" i="1" dirty="0" smtClean="0">
                <a:solidFill>
                  <a:srgbClr val="FF0000"/>
                </a:solidFill>
              </a:rPr>
              <a:t>non-residential services</a:t>
            </a:r>
            <a:r>
              <a:rPr lang="en-US" i="1" dirty="0" smtClean="0"/>
              <a:t> in the home and community for a student with an educational disability when the needs associated with his/her disability extend beyond the school setting and threaten the student’s ability to be maintained in the home, community, or school setting.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US" dirty="0"/>
          </a:p>
        </p:txBody>
      </p:sp>
      <p:sp>
        <p:nvSpPr>
          <p:cNvPr id="4" name="Content Placeholder 3"/>
          <p:cNvSpPr>
            <a:spLocks noGrp="1"/>
          </p:cNvSpPr>
          <p:nvPr>
            <p:ph sz="half" idx="2"/>
          </p:nvPr>
        </p:nvSpPr>
        <p:spPr>
          <a:xfrm>
            <a:off x="457200" y="1676400"/>
            <a:ext cx="4040188" cy="4724400"/>
          </a:xfrm>
        </p:spPr>
        <p:txBody>
          <a:bodyPr>
            <a:normAutofit lnSpcReduction="10000"/>
          </a:bodyPr>
          <a:lstStyle/>
          <a:p>
            <a:pPr marL="177800" indent="-58738">
              <a:buNone/>
            </a:pPr>
            <a:r>
              <a:rPr lang="en-US" i="1" dirty="0" smtClean="0"/>
              <a:t>The special education mandate cited in §2.2-5211 B1 may be utilized to fund non-residential services </a:t>
            </a:r>
            <a:r>
              <a:rPr lang="en-US" i="1" dirty="0" smtClean="0">
                <a:solidFill>
                  <a:srgbClr val="FF0000"/>
                </a:solidFill>
              </a:rPr>
              <a:t>in the home and community</a:t>
            </a:r>
            <a:r>
              <a:rPr lang="en-US" i="1" dirty="0" smtClean="0"/>
              <a:t> for a student with an educational disability when the needs associated with his/her disability extend beyond the school setting and threaten the student’s ability to be maintained in the home, community, or school setting.</a:t>
            </a:r>
            <a:endParaRPr lang="en-US" dirty="0"/>
          </a:p>
        </p:txBody>
      </p:sp>
      <p:grpSp>
        <p:nvGrpSpPr>
          <p:cNvPr id="7" name="Content Placeholder 6"/>
          <p:cNvGrpSpPr>
            <a:grpSpLocks noGrp="1"/>
          </p:cNvGrpSpPr>
          <p:nvPr>
            <p:ph sz="quarter" idx="4"/>
          </p:nvPr>
        </p:nvGrpSpPr>
        <p:grpSpPr>
          <a:xfrm>
            <a:off x="4724400" y="2057400"/>
            <a:ext cx="4041775" cy="3886201"/>
            <a:chOff x="1524000" y="1676400"/>
            <a:chExt cx="5410200" cy="4953000"/>
          </a:xfrm>
        </p:grpSpPr>
        <p:sp>
          <p:nvSpPr>
            <p:cNvPr id="8" name="Oval 7"/>
            <p:cNvSpPr/>
            <p:nvPr/>
          </p:nvSpPr>
          <p:spPr>
            <a:xfrm>
              <a:off x="1524000" y="1676400"/>
              <a:ext cx="5410200" cy="4953000"/>
            </a:xfrm>
            <a:prstGeom prst="ellipse">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9" name="Straight Connector 8"/>
            <p:cNvCxnSpPr>
              <a:stCxn id="8" idx="1"/>
              <a:endCxn id="8" idx="5"/>
            </p:cNvCxnSpPr>
            <p:nvPr/>
          </p:nvCxnSpPr>
          <p:spPr>
            <a:xfrm rot="16200000" flipH="1">
              <a:off x="2477950" y="2240106"/>
              <a:ext cx="3502300" cy="3825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135994" y="3133164"/>
              <a:ext cx="4724401" cy="2549717"/>
            </a:xfrm>
            <a:prstGeom prst="rect">
              <a:avLst/>
            </a:prstGeom>
            <a:noFill/>
          </p:spPr>
          <p:txBody>
            <a:bodyPr wrap="square" rtlCol="0">
              <a:spAutoFit/>
            </a:bodyPr>
            <a:lstStyle/>
            <a:p>
              <a:r>
                <a:rPr lang="en-US" sz="2400" dirty="0" smtClean="0">
                  <a:solidFill>
                    <a:srgbClr val="FF0000"/>
                  </a:solidFill>
                </a:rPr>
                <a:t>Services in school setting</a:t>
              </a:r>
            </a:p>
            <a:p>
              <a:pPr marL="341313" indent="-341313">
                <a:buFont typeface="Arial" pitchFamily="34" charset="0"/>
                <a:buChar char="•"/>
              </a:pPr>
              <a:r>
                <a:rPr lang="en-US" sz="2000" dirty="0" smtClean="0">
                  <a:solidFill>
                    <a:srgbClr val="FF0000"/>
                  </a:solidFill>
                </a:rPr>
                <a:t>Behavioral aide</a:t>
              </a:r>
            </a:p>
            <a:p>
              <a:pPr marL="341313" indent="-341313">
                <a:buFont typeface="Arial" pitchFamily="34" charset="0"/>
                <a:buChar char="•"/>
              </a:pPr>
              <a:r>
                <a:rPr lang="en-US" sz="2000" dirty="0" smtClean="0">
                  <a:solidFill>
                    <a:srgbClr val="FF0000"/>
                  </a:solidFill>
                </a:rPr>
                <a:t>Therapeutic day treatment</a:t>
              </a:r>
            </a:p>
            <a:p>
              <a:pPr marL="341313" indent="-341313">
                <a:buFont typeface="Arial" pitchFamily="34" charset="0"/>
                <a:buChar char="•"/>
              </a:pPr>
              <a:r>
                <a:rPr lang="en-US" sz="2000" dirty="0" smtClean="0">
                  <a:solidFill>
                    <a:srgbClr val="FF0000"/>
                  </a:solidFill>
                </a:rPr>
                <a:t>Mentor</a:t>
              </a:r>
            </a:p>
            <a:p>
              <a:pPr marL="341313" indent="-341313">
                <a:buFont typeface="Arial" pitchFamily="34" charset="0"/>
                <a:buChar char="•"/>
              </a:pPr>
              <a:r>
                <a:rPr lang="en-US" sz="2000" dirty="0" smtClean="0">
                  <a:solidFill>
                    <a:srgbClr val="FF0000"/>
                  </a:solidFill>
                </a:rPr>
                <a:t>Behavior intervention (ABA)</a:t>
              </a:r>
            </a:p>
            <a:p>
              <a:pPr marL="341313" indent="-341313">
                <a:buFont typeface="Arial" pitchFamily="34" charset="0"/>
                <a:buChar char="•"/>
              </a:pPr>
              <a:r>
                <a:rPr lang="en-US" sz="2000" dirty="0" smtClean="0">
                  <a:solidFill>
                    <a:srgbClr val="FF0000"/>
                  </a:solidFill>
                </a:rPr>
                <a:t>Etc.</a:t>
              </a:r>
              <a:endParaRPr lang="en-US" sz="2000"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US" dirty="0"/>
          </a:p>
        </p:txBody>
      </p:sp>
      <p:sp>
        <p:nvSpPr>
          <p:cNvPr id="4" name="Content Placeholder 3"/>
          <p:cNvSpPr>
            <a:spLocks noGrp="1"/>
          </p:cNvSpPr>
          <p:nvPr>
            <p:ph sz="half" idx="2"/>
          </p:nvPr>
        </p:nvSpPr>
        <p:spPr>
          <a:xfrm>
            <a:off x="457200" y="1676400"/>
            <a:ext cx="4040188" cy="4724400"/>
          </a:xfrm>
        </p:spPr>
        <p:txBody>
          <a:bodyPr>
            <a:normAutofit lnSpcReduction="10000"/>
          </a:bodyPr>
          <a:lstStyle/>
          <a:p>
            <a:pPr marL="177800" indent="-58738">
              <a:buNone/>
            </a:pPr>
            <a:r>
              <a:rPr lang="en-US" i="1" dirty="0" smtClean="0"/>
              <a:t>The special education mandate cited in §2.2-5211 B1 may be utilized to fund non-residential services in the home and community for a </a:t>
            </a:r>
            <a:r>
              <a:rPr lang="en-US" i="1" dirty="0" smtClean="0">
                <a:solidFill>
                  <a:srgbClr val="FF0000"/>
                </a:solidFill>
              </a:rPr>
              <a:t>student with an educational disability </a:t>
            </a:r>
            <a:r>
              <a:rPr lang="en-US" i="1" dirty="0" smtClean="0"/>
              <a:t>when the needs associated with his/her disability extend beyond the school setting and threaten the student’s ability to be maintained in the home, community, or school setting.</a:t>
            </a:r>
            <a:endParaRPr lang="en-US" dirty="0"/>
          </a:p>
        </p:txBody>
      </p:sp>
      <p:sp>
        <p:nvSpPr>
          <p:cNvPr id="12" name="Content Placeholder 5"/>
          <p:cNvSpPr>
            <a:spLocks noGrp="1"/>
          </p:cNvSpPr>
          <p:nvPr>
            <p:ph sz="quarter" idx="4"/>
          </p:nvPr>
        </p:nvSpPr>
        <p:spPr>
          <a:xfrm>
            <a:off x="4645025" y="3276600"/>
            <a:ext cx="4041775" cy="3124200"/>
          </a:xfrm>
        </p:spPr>
        <p:txBody>
          <a:bodyPr/>
          <a:lstStyle/>
          <a:p>
            <a:pPr algn="ctr">
              <a:buNone/>
            </a:pPr>
            <a:r>
              <a:rPr lang="en-US" i="1" dirty="0" smtClean="0">
                <a:solidFill>
                  <a:srgbClr val="FF0000"/>
                </a:solidFill>
              </a:rPr>
              <a:t>Student has been determined eligible for special education and has an IEP</a:t>
            </a:r>
            <a:endParaRPr lang="en-US" i="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checkerboard(across)">
                                      <p:cBhvr>
                                        <p:cTn id="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US" dirty="0"/>
          </a:p>
        </p:txBody>
      </p:sp>
      <p:sp>
        <p:nvSpPr>
          <p:cNvPr id="4" name="Content Placeholder 3"/>
          <p:cNvSpPr>
            <a:spLocks noGrp="1"/>
          </p:cNvSpPr>
          <p:nvPr>
            <p:ph sz="half" idx="2"/>
          </p:nvPr>
        </p:nvSpPr>
        <p:spPr>
          <a:xfrm>
            <a:off x="457200" y="1676400"/>
            <a:ext cx="4040188" cy="4724400"/>
          </a:xfrm>
        </p:spPr>
        <p:txBody>
          <a:bodyPr>
            <a:normAutofit lnSpcReduction="10000"/>
          </a:bodyPr>
          <a:lstStyle/>
          <a:p>
            <a:pPr marL="177800" indent="-58738">
              <a:buNone/>
            </a:pPr>
            <a:r>
              <a:rPr lang="en-US" i="1" dirty="0" smtClean="0"/>
              <a:t>The special education mandate cited in §2.2-5211 B1 may be utilized to fund non-residential services in the home and community for a student with an educational disability when the </a:t>
            </a:r>
            <a:r>
              <a:rPr lang="en-US" i="1" dirty="0" smtClean="0">
                <a:solidFill>
                  <a:srgbClr val="FF0000"/>
                </a:solidFill>
              </a:rPr>
              <a:t>needs associated with his/her disability</a:t>
            </a:r>
            <a:r>
              <a:rPr lang="en-US" i="1" dirty="0" smtClean="0"/>
              <a:t> extend beyond the school setting and threaten the student’s ability to be maintained in the home, community, or school setting.</a:t>
            </a:r>
            <a:endParaRPr lang="en-US" dirty="0"/>
          </a:p>
        </p:txBody>
      </p:sp>
      <p:sp>
        <p:nvSpPr>
          <p:cNvPr id="12" name="Content Placeholder 5"/>
          <p:cNvSpPr>
            <a:spLocks noGrp="1"/>
          </p:cNvSpPr>
          <p:nvPr>
            <p:ph sz="quarter" idx="4"/>
          </p:nvPr>
        </p:nvSpPr>
        <p:spPr>
          <a:xfrm>
            <a:off x="4645025" y="1828800"/>
            <a:ext cx="4041775" cy="4572000"/>
          </a:xfrm>
        </p:spPr>
        <p:txBody>
          <a:bodyPr/>
          <a:lstStyle/>
          <a:p>
            <a:pPr lvl="1" algn="ctr">
              <a:buNone/>
            </a:pPr>
            <a:r>
              <a:rPr lang="en-US" i="1" u="sng" dirty="0" smtClean="0">
                <a:solidFill>
                  <a:srgbClr val="FF0000"/>
                </a:solidFill>
              </a:rPr>
              <a:t>Examples:</a:t>
            </a:r>
          </a:p>
          <a:p>
            <a:pPr lvl="1" algn="ctr">
              <a:buNone/>
            </a:pPr>
            <a:endParaRPr lang="en-US" sz="2400" i="1" u="sng" dirty="0" smtClean="0">
              <a:solidFill>
                <a:srgbClr val="FF0000"/>
              </a:solidFill>
            </a:endParaRPr>
          </a:p>
          <a:p>
            <a:pPr lvl="1" algn="ctr"/>
            <a:r>
              <a:rPr lang="en-US" i="1" dirty="0" smtClean="0">
                <a:solidFill>
                  <a:srgbClr val="FF0000"/>
                </a:solidFill>
              </a:rPr>
              <a:t>Challenging behaviors</a:t>
            </a:r>
          </a:p>
          <a:p>
            <a:pPr lvl="1" algn="ctr"/>
            <a:endParaRPr lang="en-US" i="1" dirty="0" smtClean="0">
              <a:solidFill>
                <a:srgbClr val="FF0000"/>
              </a:solidFill>
            </a:endParaRPr>
          </a:p>
          <a:p>
            <a:pPr lvl="1" algn="ctr"/>
            <a:r>
              <a:rPr lang="en-US" i="1" dirty="0" smtClean="0">
                <a:solidFill>
                  <a:srgbClr val="FF0000"/>
                </a:solidFill>
              </a:rPr>
              <a:t>Emotional instability</a:t>
            </a:r>
          </a:p>
          <a:p>
            <a:pPr lvl="1" algn="ctr"/>
            <a:endParaRPr lang="en-US" i="1" dirty="0" smtClean="0">
              <a:solidFill>
                <a:srgbClr val="FF0000"/>
              </a:solidFill>
            </a:endParaRPr>
          </a:p>
          <a:p>
            <a:pPr lvl="1" algn="ctr"/>
            <a:r>
              <a:rPr lang="en-US" i="1" dirty="0" smtClean="0">
                <a:solidFill>
                  <a:srgbClr val="FF0000"/>
                </a:solidFill>
              </a:rPr>
              <a:t>Cognitive impairments</a:t>
            </a:r>
          </a:p>
          <a:p>
            <a:pPr lvl="1" algn="ctr"/>
            <a:endParaRPr lang="en-US" i="1" dirty="0" smtClean="0">
              <a:solidFill>
                <a:srgbClr val="FF0000"/>
              </a:solidFill>
            </a:endParaRPr>
          </a:p>
          <a:p>
            <a:pPr lvl="1" algn="ctr"/>
            <a:r>
              <a:rPr lang="en-US" i="1" dirty="0" smtClean="0">
                <a:solidFill>
                  <a:srgbClr val="FF0000"/>
                </a:solidFill>
              </a:rPr>
              <a:t>Social skill deficits</a:t>
            </a:r>
          </a:p>
          <a:p>
            <a:pPr lvl="1" algn="ctr"/>
            <a:endParaRPr lang="en-US" i="1" dirty="0" smtClean="0">
              <a:solidFill>
                <a:srgbClr val="FF0000"/>
              </a:solidFill>
            </a:endParaRPr>
          </a:p>
          <a:p>
            <a:pPr lvl="1" algn="ctr"/>
            <a:r>
              <a:rPr lang="en-US" i="1" dirty="0" smtClean="0">
                <a:solidFill>
                  <a:srgbClr val="FF0000"/>
                </a:solidFill>
              </a:rPr>
              <a:t>Need for supervision</a:t>
            </a:r>
          </a:p>
          <a:p>
            <a:pPr lvl="1" algn="ctr">
              <a:buNone/>
            </a:pPr>
            <a:endParaRPr lang="en-US" i="1" dirty="0" smtClean="0">
              <a:solidFill>
                <a:srgbClr val="FF0000"/>
              </a:solidFill>
            </a:endParaRP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anim calcmode="lin" valueType="num">
                                      <p:cBhvr additive="base">
                                        <p:cTn id="11"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xEl>
                                              <p:pRg st="4" end="4"/>
                                            </p:txEl>
                                          </p:spTgt>
                                        </p:tgtEl>
                                        <p:attrNameLst>
                                          <p:attrName>style.visibility</p:attrName>
                                        </p:attrNameLst>
                                      </p:cBhvr>
                                      <p:to>
                                        <p:strVal val="visible"/>
                                      </p:to>
                                    </p:set>
                                    <p:anim calcmode="lin" valueType="num">
                                      <p:cBhvr additive="base">
                                        <p:cTn id="15"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xEl>
                                              <p:pRg st="6" end="6"/>
                                            </p:txEl>
                                          </p:spTgt>
                                        </p:tgtEl>
                                        <p:attrNameLst>
                                          <p:attrName>style.visibility</p:attrName>
                                        </p:attrNameLst>
                                      </p:cBhvr>
                                      <p:to>
                                        <p:strVal val="visible"/>
                                      </p:to>
                                    </p:set>
                                    <p:anim calcmode="lin" valueType="num">
                                      <p:cBhvr additive="base">
                                        <p:cTn id="19"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
                                            <p:txEl>
                                              <p:pRg st="8" end="8"/>
                                            </p:txEl>
                                          </p:spTgt>
                                        </p:tgtEl>
                                        <p:attrNameLst>
                                          <p:attrName>style.visibility</p:attrName>
                                        </p:attrNameLst>
                                      </p:cBhvr>
                                      <p:to>
                                        <p:strVal val="visible"/>
                                      </p:to>
                                    </p:set>
                                    <p:anim calcmode="lin" valueType="num">
                                      <p:cBhvr additive="base">
                                        <p:cTn id="23" dur="500" fill="hold"/>
                                        <p:tgtEl>
                                          <p:spTgt spid="1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xEl>
                                              <p:pRg st="10" end="10"/>
                                            </p:txEl>
                                          </p:spTgt>
                                        </p:tgtEl>
                                        <p:attrNameLst>
                                          <p:attrName>style.visibility</p:attrName>
                                        </p:attrNameLst>
                                      </p:cBhvr>
                                      <p:to>
                                        <p:strVal val="visible"/>
                                      </p:to>
                                    </p:set>
                                    <p:anim calcmode="lin" valueType="num">
                                      <p:cBhvr additive="base">
                                        <p:cTn id="27" dur="500" fill="hold"/>
                                        <p:tgtEl>
                                          <p:spTgt spid="12">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US" dirty="0"/>
          </a:p>
        </p:txBody>
      </p:sp>
      <p:sp>
        <p:nvSpPr>
          <p:cNvPr id="4" name="Content Placeholder 3"/>
          <p:cNvSpPr>
            <a:spLocks noGrp="1"/>
          </p:cNvSpPr>
          <p:nvPr>
            <p:ph sz="half" idx="2"/>
          </p:nvPr>
        </p:nvSpPr>
        <p:spPr>
          <a:xfrm>
            <a:off x="457200" y="1676400"/>
            <a:ext cx="4040188" cy="4724400"/>
          </a:xfrm>
        </p:spPr>
        <p:txBody>
          <a:bodyPr>
            <a:normAutofit lnSpcReduction="10000"/>
          </a:bodyPr>
          <a:lstStyle/>
          <a:p>
            <a:pPr marL="177800" indent="-58738">
              <a:buNone/>
            </a:pPr>
            <a:r>
              <a:rPr lang="en-US" i="1" dirty="0" smtClean="0"/>
              <a:t>The special education mandate cited in §2.2-5211 B1 may be utilized to fund non-residential services in the home and community for a student with an educational disability when the needs associated with his/her disability </a:t>
            </a:r>
            <a:r>
              <a:rPr lang="en-US" i="1" dirty="0" smtClean="0">
                <a:solidFill>
                  <a:srgbClr val="FF0000"/>
                </a:solidFill>
              </a:rPr>
              <a:t>extend beyond the school setting </a:t>
            </a:r>
            <a:r>
              <a:rPr lang="en-US" i="1" dirty="0" smtClean="0"/>
              <a:t>and threaten the student’s ability to be maintained in the home, community, or school setting.</a:t>
            </a:r>
            <a:endParaRPr lang="en-US" dirty="0"/>
          </a:p>
        </p:txBody>
      </p:sp>
      <p:sp>
        <p:nvSpPr>
          <p:cNvPr id="12" name="Content Placeholder 5"/>
          <p:cNvSpPr>
            <a:spLocks noGrp="1"/>
          </p:cNvSpPr>
          <p:nvPr>
            <p:ph sz="quarter" idx="4"/>
          </p:nvPr>
        </p:nvSpPr>
        <p:spPr>
          <a:xfrm>
            <a:off x="4645025" y="1828800"/>
            <a:ext cx="4041775" cy="4800600"/>
          </a:xfrm>
        </p:spPr>
        <p:txBody>
          <a:bodyPr>
            <a:normAutofit fontScale="92500" lnSpcReduction="20000"/>
          </a:bodyPr>
          <a:lstStyle/>
          <a:p>
            <a:pPr marL="280988" lvl="1" indent="-273050" algn="ctr">
              <a:buNone/>
            </a:pPr>
            <a:r>
              <a:rPr lang="en-US" sz="2200" i="1" u="sng" dirty="0" smtClean="0">
                <a:solidFill>
                  <a:srgbClr val="FF0000"/>
                </a:solidFill>
              </a:rPr>
              <a:t>Examples:</a:t>
            </a:r>
          </a:p>
          <a:p>
            <a:pPr marL="280988" lvl="1" indent="-273050" algn="ctr">
              <a:buNone/>
            </a:pPr>
            <a:endParaRPr lang="en-US" sz="2200" i="1" u="sng" dirty="0" smtClean="0">
              <a:solidFill>
                <a:srgbClr val="FF0000"/>
              </a:solidFill>
            </a:endParaRPr>
          </a:p>
          <a:p>
            <a:pPr marL="287338" lvl="1" indent="-277813" algn="ctr"/>
            <a:r>
              <a:rPr lang="en-US" sz="2200" i="1" dirty="0" smtClean="0">
                <a:solidFill>
                  <a:srgbClr val="FF0000"/>
                </a:solidFill>
              </a:rPr>
              <a:t>Interfere with family  routines</a:t>
            </a:r>
          </a:p>
          <a:p>
            <a:pPr marL="287338" lvl="1" indent="-277813" algn="ctr"/>
            <a:endParaRPr lang="en-US" sz="2200" i="1" dirty="0" smtClean="0">
              <a:solidFill>
                <a:srgbClr val="FF0000"/>
              </a:solidFill>
            </a:endParaRPr>
          </a:p>
          <a:p>
            <a:pPr marL="287338" lvl="1" indent="-277813" algn="ctr"/>
            <a:r>
              <a:rPr lang="en-US" sz="2200" i="1" dirty="0" smtClean="0">
                <a:solidFill>
                  <a:srgbClr val="FF0000"/>
                </a:solidFill>
              </a:rPr>
              <a:t>Create safety concerns in community</a:t>
            </a:r>
          </a:p>
          <a:p>
            <a:pPr marL="287338" lvl="1" indent="-277813" algn="ctr">
              <a:buNone/>
            </a:pPr>
            <a:endParaRPr lang="en-US" sz="2200" i="1" dirty="0" smtClean="0">
              <a:solidFill>
                <a:srgbClr val="FF0000"/>
              </a:solidFill>
            </a:endParaRPr>
          </a:p>
          <a:p>
            <a:pPr marL="287338" lvl="1" indent="-277813" algn="ctr"/>
            <a:r>
              <a:rPr lang="en-US" sz="2200" i="1" dirty="0" smtClean="0">
                <a:solidFill>
                  <a:srgbClr val="FF0000"/>
                </a:solidFill>
              </a:rPr>
              <a:t>Compromise student adjustment across settings</a:t>
            </a:r>
          </a:p>
          <a:p>
            <a:pPr marL="287338" lvl="1" indent="-277813" algn="ctr"/>
            <a:endParaRPr lang="en-US" i="1" dirty="0" smtClean="0">
              <a:solidFill>
                <a:srgbClr val="FF0000"/>
              </a:solidFill>
            </a:endParaRPr>
          </a:p>
          <a:p>
            <a:pPr marL="287338" lvl="1" indent="-277813" algn="ctr"/>
            <a:endParaRPr lang="en-US" i="1" dirty="0" smtClean="0">
              <a:solidFill>
                <a:srgbClr val="FF0000"/>
              </a:solidFill>
            </a:endParaRPr>
          </a:p>
          <a:p>
            <a:pPr marL="287338" lvl="1" indent="-277813" algn="ctr">
              <a:buNone/>
            </a:pPr>
            <a:r>
              <a:rPr lang="en-US" sz="1700" i="1" dirty="0" smtClean="0">
                <a:solidFill>
                  <a:srgbClr val="FF0000"/>
                </a:solidFill>
              </a:rPr>
              <a:t>NOTE: The term “school setting” means an environment in which school services are being provided.  It does not include use of a school building outside of school hours for activities beyond the scope of responsibility of the public schools.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anim calcmode="lin" valueType="num">
                                      <p:cBhvr additive="base">
                                        <p:cTn id="11"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xEl>
                                              <p:pRg st="4" end="4"/>
                                            </p:txEl>
                                          </p:spTgt>
                                        </p:tgtEl>
                                        <p:attrNameLst>
                                          <p:attrName>style.visibility</p:attrName>
                                        </p:attrNameLst>
                                      </p:cBhvr>
                                      <p:to>
                                        <p:strVal val="visible"/>
                                      </p:to>
                                    </p:set>
                                    <p:anim calcmode="lin" valueType="num">
                                      <p:cBhvr additive="base">
                                        <p:cTn id="15"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xEl>
                                              <p:pRg st="6" end="6"/>
                                            </p:txEl>
                                          </p:spTgt>
                                        </p:tgtEl>
                                        <p:attrNameLst>
                                          <p:attrName>style.visibility</p:attrName>
                                        </p:attrNameLst>
                                      </p:cBhvr>
                                      <p:to>
                                        <p:strVal val="visible"/>
                                      </p:to>
                                    </p:set>
                                    <p:anim calcmode="lin" valueType="num">
                                      <p:cBhvr additive="base">
                                        <p:cTn id="19"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
                                            <p:txEl>
                                              <p:pRg st="9" end="9"/>
                                            </p:txEl>
                                          </p:spTgt>
                                        </p:tgtEl>
                                        <p:attrNameLst>
                                          <p:attrName>style.visibility</p:attrName>
                                        </p:attrNameLst>
                                      </p:cBhvr>
                                      <p:to>
                                        <p:strVal val="visible"/>
                                      </p:to>
                                    </p:set>
                                    <p:anim calcmode="lin" valueType="num">
                                      <p:cBhvr additive="base">
                                        <p:cTn id="23" dur="500" fill="hold"/>
                                        <p:tgtEl>
                                          <p:spTgt spid="12">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US" dirty="0"/>
          </a:p>
        </p:txBody>
      </p:sp>
      <p:sp>
        <p:nvSpPr>
          <p:cNvPr id="4" name="Content Placeholder 3"/>
          <p:cNvSpPr>
            <a:spLocks noGrp="1"/>
          </p:cNvSpPr>
          <p:nvPr>
            <p:ph sz="half" idx="2"/>
          </p:nvPr>
        </p:nvSpPr>
        <p:spPr>
          <a:xfrm>
            <a:off x="457200" y="1676400"/>
            <a:ext cx="4040188" cy="4724400"/>
          </a:xfrm>
        </p:spPr>
        <p:txBody>
          <a:bodyPr>
            <a:normAutofit lnSpcReduction="10000"/>
          </a:bodyPr>
          <a:lstStyle/>
          <a:p>
            <a:pPr marL="177800" indent="-58738">
              <a:buNone/>
            </a:pPr>
            <a:r>
              <a:rPr lang="en-US" i="1" dirty="0" smtClean="0"/>
              <a:t>The special education mandate cited in §2.2-5211 B1 may be utilized to fund non-residential services in the home and community for a student with an educational disability when the needs associated with his/her disability extend beyond the school setting and </a:t>
            </a:r>
            <a:r>
              <a:rPr lang="en-US" i="1" dirty="0" smtClean="0">
                <a:solidFill>
                  <a:srgbClr val="FF0000"/>
                </a:solidFill>
              </a:rPr>
              <a:t>threaten the student’s ability to be maintained in the home, community, or school setting</a:t>
            </a:r>
            <a:r>
              <a:rPr lang="en-US" i="1" dirty="0" smtClean="0"/>
              <a:t>.</a:t>
            </a:r>
            <a:endParaRPr lang="en-US" dirty="0"/>
          </a:p>
        </p:txBody>
      </p:sp>
      <p:sp>
        <p:nvSpPr>
          <p:cNvPr id="12" name="Content Placeholder 5"/>
          <p:cNvSpPr>
            <a:spLocks noGrp="1"/>
          </p:cNvSpPr>
          <p:nvPr>
            <p:ph sz="quarter" idx="4"/>
          </p:nvPr>
        </p:nvSpPr>
        <p:spPr>
          <a:xfrm>
            <a:off x="4724400" y="1676400"/>
            <a:ext cx="3962400" cy="4724400"/>
          </a:xfrm>
        </p:spPr>
        <p:txBody>
          <a:bodyPr>
            <a:normAutofit/>
          </a:bodyPr>
          <a:lstStyle/>
          <a:p>
            <a:pPr marL="463550" indent="-409575" algn="ctr">
              <a:buNone/>
            </a:pPr>
            <a:r>
              <a:rPr lang="en-US" sz="2000" i="1" u="sng" dirty="0" smtClean="0">
                <a:solidFill>
                  <a:srgbClr val="FF0000"/>
                </a:solidFill>
              </a:rPr>
              <a:t>Examples:</a:t>
            </a:r>
          </a:p>
          <a:p>
            <a:pPr marL="463550" indent="-409575" algn="ctr">
              <a:buNone/>
            </a:pPr>
            <a:endParaRPr lang="en-US" sz="2000" i="1" u="sng" dirty="0" smtClean="0">
              <a:solidFill>
                <a:srgbClr val="FF0000"/>
              </a:solidFill>
            </a:endParaRPr>
          </a:p>
          <a:p>
            <a:pPr marL="231775" lvl="1" indent="-177800" algn="ctr"/>
            <a:r>
              <a:rPr lang="en-US" i="1" dirty="0" smtClean="0">
                <a:solidFill>
                  <a:srgbClr val="FF0000"/>
                </a:solidFill>
              </a:rPr>
              <a:t>At risk of dismissal from after-school program</a:t>
            </a:r>
          </a:p>
          <a:p>
            <a:pPr marL="231775" lvl="1" indent="-177800" algn="ctr"/>
            <a:endParaRPr lang="en-US" i="1" dirty="0" smtClean="0">
              <a:solidFill>
                <a:srgbClr val="FF0000"/>
              </a:solidFill>
            </a:endParaRPr>
          </a:p>
          <a:p>
            <a:pPr marL="231775" lvl="1" indent="-177800" algn="ctr"/>
            <a:r>
              <a:rPr lang="en-US" i="1" dirty="0" smtClean="0">
                <a:solidFill>
                  <a:srgbClr val="FF0000"/>
                </a:solidFill>
              </a:rPr>
              <a:t>At risk of hospitalization</a:t>
            </a:r>
          </a:p>
          <a:p>
            <a:pPr marL="231775" lvl="1" indent="-177800" algn="ctr"/>
            <a:endParaRPr lang="en-US" i="1" dirty="0" smtClean="0">
              <a:solidFill>
                <a:srgbClr val="FF0000"/>
              </a:solidFill>
            </a:endParaRPr>
          </a:p>
          <a:p>
            <a:pPr marL="231775" lvl="1" indent="-177800" algn="ctr"/>
            <a:r>
              <a:rPr lang="en-US" i="1" dirty="0" smtClean="0">
                <a:solidFill>
                  <a:srgbClr val="FF0000"/>
                </a:solidFill>
              </a:rPr>
              <a:t>Potential for more restrictive IEP</a:t>
            </a:r>
          </a:p>
          <a:p>
            <a:pPr marL="231775" lvl="1" indent="-177800" algn="ctr"/>
            <a:endParaRPr lang="en-US" i="1" dirty="0" smtClean="0">
              <a:solidFill>
                <a:srgbClr val="FF0000"/>
              </a:solidFill>
            </a:endParaRPr>
          </a:p>
          <a:p>
            <a:pPr marL="231775" lvl="1" indent="-177800" algn="ctr"/>
            <a:r>
              <a:rPr lang="en-US" i="1" dirty="0" smtClean="0">
                <a:solidFill>
                  <a:srgbClr val="FF0000"/>
                </a:solidFill>
              </a:rPr>
              <a:t>Family needs help developing structure to enable child to return home from residential placement</a:t>
            </a:r>
          </a:p>
          <a:p>
            <a:pPr marL="231775" lvl="1" indent="-177800" algn="ctr">
              <a:buNone/>
            </a:pPr>
            <a:endParaRPr lang="en-US" i="1" dirty="0" smtClean="0">
              <a:solidFill>
                <a:srgbClr val="FF0000"/>
              </a:solidFill>
            </a:endParaRPr>
          </a:p>
          <a:p>
            <a:pPr marL="463550" indent="-409575"/>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anim calcmode="lin" valueType="num">
                                      <p:cBhvr additive="base">
                                        <p:cTn id="11"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xEl>
                                              <p:pRg st="4" end="4"/>
                                            </p:txEl>
                                          </p:spTgt>
                                        </p:tgtEl>
                                        <p:attrNameLst>
                                          <p:attrName>style.visibility</p:attrName>
                                        </p:attrNameLst>
                                      </p:cBhvr>
                                      <p:to>
                                        <p:strVal val="visible"/>
                                      </p:to>
                                    </p:set>
                                    <p:anim calcmode="lin" valueType="num">
                                      <p:cBhvr additive="base">
                                        <p:cTn id="15"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xEl>
                                              <p:pRg st="6" end="6"/>
                                            </p:txEl>
                                          </p:spTgt>
                                        </p:tgtEl>
                                        <p:attrNameLst>
                                          <p:attrName>style.visibility</p:attrName>
                                        </p:attrNameLst>
                                      </p:cBhvr>
                                      <p:to>
                                        <p:strVal val="visible"/>
                                      </p:to>
                                    </p:set>
                                    <p:anim calcmode="lin" valueType="num">
                                      <p:cBhvr additive="base">
                                        <p:cTn id="19"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
                                            <p:txEl>
                                              <p:pRg st="8" end="8"/>
                                            </p:txEl>
                                          </p:spTgt>
                                        </p:tgtEl>
                                        <p:attrNameLst>
                                          <p:attrName>style.visibility</p:attrName>
                                        </p:attrNameLst>
                                      </p:cBhvr>
                                      <p:to>
                                        <p:strVal val="visible"/>
                                      </p:to>
                                    </p:set>
                                    <p:anim calcmode="lin" valueType="num">
                                      <p:cBhvr additive="base">
                                        <p:cTn id="23" dur="500" fill="hold"/>
                                        <p:tgtEl>
                                          <p:spTgt spid="1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ALLOWS</a:t>
            </a:r>
            <a:endParaRPr lang="en-US" dirty="0"/>
          </a:p>
        </p:txBody>
      </p:sp>
      <p:sp>
        <p:nvSpPr>
          <p:cNvPr id="3" name="Content Placeholder 2"/>
          <p:cNvSpPr>
            <a:spLocks noGrp="1"/>
          </p:cNvSpPr>
          <p:nvPr>
            <p:ph idx="1"/>
          </p:nvPr>
        </p:nvSpPr>
        <p:spPr/>
        <p:txBody>
          <a:bodyPr/>
          <a:lstStyle/>
          <a:p>
            <a:endParaRPr lang="en-US" dirty="0" smtClean="0"/>
          </a:p>
          <a:p>
            <a:r>
              <a:rPr lang="en-US" dirty="0" smtClean="0"/>
              <a:t>Services may be provided regardless of where student receives his/her education:</a:t>
            </a:r>
          </a:p>
          <a:p>
            <a:pPr lvl="1"/>
            <a:r>
              <a:rPr lang="en-US" dirty="0" smtClean="0"/>
              <a:t>Public school placement</a:t>
            </a:r>
          </a:p>
          <a:p>
            <a:pPr lvl="1"/>
            <a:r>
              <a:rPr lang="en-US" dirty="0" smtClean="0"/>
              <a:t>Private day placement</a:t>
            </a:r>
          </a:p>
          <a:p>
            <a:pPr lvl="1"/>
            <a:r>
              <a:rPr lang="en-US" dirty="0" smtClean="0"/>
              <a:t>Residential placement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WEBINAR HOSTS</a:t>
            </a:r>
            <a:endParaRPr lang="en-US" dirty="0"/>
          </a:p>
        </p:txBody>
      </p:sp>
      <p:sp>
        <p:nvSpPr>
          <p:cNvPr id="3" name="Content Placeholder 2"/>
          <p:cNvSpPr>
            <a:spLocks noGrp="1"/>
          </p:cNvSpPr>
          <p:nvPr>
            <p:ph idx="1"/>
          </p:nvPr>
        </p:nvSpPr>
        <p:spPr/>
        <p:txBody>
          <a:bodyPr/>
          <a:lstStyle/>
          <a:p>
            <a:endParaRPr lang="en-US" dirty="0" smtClean="0"/>
          </a:p>
          <a:p>
            <a:r>
              <a:rPr lang="en-US" dirty="0" smtClean="0"/>
              <a:t>VIRGINIA DEPARTMENT OF EDUCATION</a:t>
            </a:r>
          </a:p>
          <a:p>
            <a:pPr lvl="1"/>
            <a:r>
              <a:rPr lang="en-US" dirty="0" smtClean="0"/>
              <a:t>Susan Cumbia Clare</a:t>
            </a:r>
          </a:p>
          <a:p>
            <a:pPr lvl="1"/>
            <a:endParaRPr lang="en-US" dirty="0" smtClean="0"/>
          </a:p>
          <a:p>
            <a:pPr lvl="1"/>
            <a:endParaRPr lang="en-US" dirty="0" smtClean="0"/>
          </a:p>
          <a:p>
            <a:r>
              <a:rPr lang="en-US" dirty="0" smtClean="0"/>
              <a:t>OFFICE OF COMPREHENSIVE SERVICES</a:t>
            </a:r>
          </a:p>
          <a:p>
            <a:pPr lvl="1"/>
            <a:r>
              <a:rPr lang="en-US" dirty="0" smtClean="0"/>
              <a:t>David Nichols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ALLOWS</a:t>
            </a:r>
            <a:endParaRPr lang="en-US" dirty="0"/>
          </a:p>
        </p:txBody>
      </p:sp>
      <p:sp>
        <p:nvSpPr>
          <p:cNvPr id="3" name="Content Placeholder 2"/>
          <p:cNvSpPr>
            <a:spLocks noGrp="1"/>
          </p:cNvSpPr>
          <p:nvPr>
            <p:ph idx="1"/>
          </p:nvPr>
        </p:nvSpPr>
        <p:spPr/>
        <p:txBody>
          <a:bodyPr/>
          <a:lstStyle/>
          <a:p>
            <a:endParaRPr lang="en-US" dirty="0" smtClean="0"/>
          </a:p>
          <a:p>
            <a:r>
              <a:rPr lang="en-US" dirty="0" smtClean="0"/>
              <a:t>Services may be provided:</a:t>
            </a:r>
          </a:p>
          <a:p>
            <a:pPr lvl="1"/>
            <a:r>
              <a:rPr lang="en-US" dirty="0" smtClean="0"/>
              <a:t>to the student and/or to the student’s family</a:t>
            </a:r>
          </a:p>
          <a:p>
            <a:pPr lvl="1"/>
            <a:r>
              <a:rPr lang="en-US" dirty="0" smtClean="0"/>
              <a:t>to transition a student into a less restrictive setting (home, community or school)</a:t>
            </a:r>
          </a:p>
          <a:p>
            <a:pPr lvl="1"/>
            <a:r>
              <a:rPr lang="en-US" dirty="0" smtClean="0"/>
              <a:t>to prevent movement to a more restrictive setting (home, community or school)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POLICY</a:t>
            </a:r>
            <a:endParaRPr lang="en-US" dirty="0"/>
          </a:p>
        </p:txBody>
      </p:sp>
      <p:sp>
        <p:nvSpPr>
          <p:cNvPr id="3" name="Content Placeholder 2"/>
          <p:cNvSpPr>
            <a:spLocks noGrp="1"/>
          </p:cNvSpPr>
          <p:nvPr>
            <p:ph idx="1"/>
          </p:nvPr>
        </p:nvSpPr>
        <p:spPr/>
        <p:txBody>
          <a:bodyPr>
            <a:normAutofit/>
          </a:bodyPr>
          <a:lstStyle/>
          <a:p>
            <a:pPr>
              <a:buNone/>
            </a:pPr>
            <a:r>
              <a:rPr lang="en-US" sz="2800" dirty="0" smtClean="0"/>
              <a:t>	A twelve year old student with “other health impairment” and diagnosed with ADHD is becoming increasingly defiant at home and in school.  He is violating curfew and his family frequently doesn’t know his whereabouts.  He is absent or late to school 1-2 days a week as he refuses to get up in the morning. </a:t>
            </a:r>
          </a:p>
          <a:p>
            <a:pPr>
              <a:buNone/>
            </a:pPr>
            <a:r>
              <a:rPr lang="en-US" sz="2800" dirty="0" smtClean="0"/>
              <a:t>  </a:t>
            </a:r>
          </a:p>
          <a:p>
            <a:pPr>
              <a:buNone/>
            </a:pPr>
            <a:r>
              <a:rPr lang="en-US" sz="2800" dirty="0" smtClean="0"/>
              <a:t>	</a:t>
            </a:r>
            <a:r>
              <a:rPr lang="en-US" sz="2800" i="1" dirty="0" smtClean="0"/>
              <a:t>FAPT recommends in-home counseling and mentor services.</a:t>
            </a:r>
            <a:endParaRPr lang="en-US" sz="2800"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POLICY</a:t>
            </a:r>
            <a:endParaRPr lang="en-US" dirty="0"/>
          </a:p>
        </p:txBody>
      </p:sp>
      <p:sp>
        <p:nvSpPr>
          <p:cNvPr id="3" name="Content Placeholder 2"/>
          <p:cNvSpPr>
            <a:spLocks noGrp="1"/>
          </p:cNvSpPr>
          <p:nvPr>
            <p:ph idx="1"/>
          </p:nvPr>
        </p:nvSpPr>
        <p:spPr/>
        <p:txBody>
          <a:bodyPr>
            <a:normAutofit/>
          </a:bodyPr>
          <a:lstStyle/>
          <a:p>
            <a:pPr>
              <a:buNone/>
            </a:pPr>
            <a:r>
              <a:rPr lang="en-US" sz="2800" dirty="0" smtClean="0"/>
              <a:t>	A sixteen year old student with an “emotional disability” is severely depressed but refusing to take prescribed medications.  She has been cutting herself and spending hours locked in her bedroom </a:t>
            </a:r>
            <a:r>
              <a:rPr lang="en-US" sz="2800" smtClean="0"/>
              <a:t>refusing to respond</a:t>
            </a:r>
            <a:r>
              <a:rPr lang="en-US" sz="2800" dirty="0" smtClean="0"/>
              <a:t>.  Her parents are unable to persuade her to see her counselor, do not know how to talk with her, and are fearful for her wellbeing. </a:t>
            </a:r>
          </a:p>
          <a:p>
            <a:pPr>
              <a:buNone/>
            </a:pPr>
            <a:endParaRPr lang="en-US" sz="2800" dirty="0" smtClean="0"/>
          </a:p>
          <a:p>
            <a:pPr>
              <a:buNone/>
            </a:pPr>
            <a:r>
              <a:rPr lang="en-US" sz="2800" dirty="0" smtClean="0"/>
              <a:t>	</a:t>
            </a:r>
            <a:r>
              <a:rPr lang="en-US" sz="2800" i="1" dirty="0" smtClean="0"/>
              <a:t>FAPT recommends in-home counseling services.</a:t>
            </a:r>
          </a:p>
          <a:p>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POLICY</a:t>
            </a:r>
            <a:endParaRPr lang="en-US" dirty="0"/>
          </a:p>
        </p:txBody>
      </p:sp>
      <p:sp>
        <p:nvSpPr>
          <p:cNvPr id="3" name="Content Placeholder 2"/>
          <p:cNvSpPr>
            <a:spLocks noGrp="1"/>
          </p:cNvSpPr>
          <p:nvPr>
            <p:ph idx="1"/>
          </p:nvPr>
        </p:nvSpPr>
        <p:spPr/>
        <p:txBody>
          <a:bodyPr>
            <a:normAutofit fontScale="92500"/>
          </a:bodyPr>
          <a:lstStyle/>
          <a:p>
            <a:pPr>
              <a:buNone/>
            </a:pPr>
            <a:r>
              <a:rPr lang="en-US" sz="2800" dirty="0" smtClean="0"/>
              <a:t>	A five year old child with a “developmental disability” has limited verbal skills and lacks an effective means of communication .  When he becomes frustrated he has severe temper tantrums and his parents do not know how to control him.  They fear for the safety of his newborn sister as he throws things, hits, screams, and scratches during his tantrums.  </a:t>
            </a:r>
          </a:p>
          <a:p>
            <a:pPr>
              <a:buNone/>
            </a:pPr>
            <a:endParaRPr lang="en-US" sz="2800" dirty="0" smtClean="0"/>
          </a:p>
          <a:p>
            <a:pPr>
              <a:buNone/>
            </a:pPr>
            <a:r>
              <a:rPr lang="en-US" sz="2800" dirty="0" smtClean="0"/>
              <a:t>	</a:t>
            </a:r>
            <a:r>
              <a:rPr lang="en-US" sz="2800" i="1" dirty="0" smtClean="0"/>
              <a:t>FAPT recommends services of a specialist trained in ABA strategies to complete a behavioral assessment and develop a behavior intervention program in the home.</a:t>
            </a:r>
            <a:endParaRPr lang="en-US" sz="2800" i="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NOTES</a:t>
            </a:r>
            <a:endParaRPr lang="en-US" dirty="0"/>
          </a:p>
        </p:txBody>
      </p:sp>
      <p:sp>
        <p:nvSpPr>
          <p:cNvPr id="3" name="Content Placeholder 2"/>
          <p:cNvSpPr>
            <a:spLocks noGrp="1"/>
          </p:cNvSpPr>
          <p:nvPr>
            <p:ph idx="1"/>
          </p:nvPr>
        </p:nvSpPr>
        <p:spPr/>
        <p:txBody>
          <a:bodyPr/>
          <a:lstStyle/>
          <a:p>
            <a:r>
              <a:rPr lang="en-US" dirty="0" smtClean="0"/>
              <a:t>Requirements for use of other categories of CSA funding (e.g., non-mandated, foster care prevention) differ from requirements for the use of funds under the special education mandate.</a:t>
            </a:r>
          </a:p>
          <a:p>
            <a:pPr lvl="1">
              <a:buNone/>
            </a:pP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NOTES</a:t>
            </a:r>
            <a:endParaRPr lang="en-US" dirty="0"/>
          </a:p>
        </p:txBody>
      </p:sp>
      <p:sp>
        <p:nvSpPr>
          <p:cNvPr id="3" name="Content Placeholder 2"/>
          <p:cNvSpPr>
            <a:spLocks noGrp="1"/>
          </p:cNvSpPr>
          <p:nvPr>
            <p:ph idx="1"/>
          </p:nvPr>
        </p:nvSpPr>
        <p:spPr/>
        <p:txBody>
          <a:bodyPr/>
          <a:lstStyle/>
          <a:p>
            <a:r>
              <a:rPr lang="en-US" dirty="0" smtClean="0"/>
              <a:t>Requirements for Medicaid funding differ from requirements for use of funds under the special education mandate.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6" name="Rectangle 5"/>
          <p:cNvSpPr/>
          <p:nvPr/>
        </p:nvSpPr>
        <p:spPr>
          <a:xfrm rot="20794625">
            <a:off x="5724496" y="1751203"/>
            <a:ext cx="1485692" cy="156966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9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t>
            </a:r>
            <a:endParaRPr lang="en-US" sz="9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7" name="Rectangle 6"/>
          <p:cNvSpPr/>
          <p:nvPr/>
        </p:nvSpPr>
        <p:spPr>
          <a:xfrm rot="20415060">
            <a:off x="1713280" y="2227097"/>
            <a:ext cx="1406833" cy="156966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9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en-US" sz="9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rot="19871208">
            <a:off x="1542929" y="4575760"/>
            <a:ext cx="1905000" cy="1200329"/>
          </a:xfrm>
          <a:prstGeom prst="rect">
            <a:avLst/>
          </a:prstGeom>
          <a:noFill/>
        </p:spPr>
        <p:txBody>
          <a:bodyPr wrap="square" lIns="91440" tIns="45720" rIns="91440" bIns="45720">
            <a:spAutoFit/>
          </a:bodyPr>
          <a:lstStyle/>
          <a:p>
            <a:pPr algn="ctr"/>
            <a:r>
              <a:rPr lang="en-US"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t>
            </a:r>
            <a:endParaRPr lang="en-US" sz="7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1" name="Rectangle 10"/>
          <p:cNvSpPr/>
          <p:nvPr/>
        </p:nvSpPr>
        <p:spPr>
          <a:xfrm rot="1642734">
            <a:off x="4239402" y="4694205"/>
            <a:ext cx="1848025" cy="1323439"/>
          </a:xfrm>
          <a:prstGeom prst="rect">
            <a:avLst/>
          </a:prstGeom>
          <a:noFill/>
        </p:spPr>
        <p:txBody>
          <a:bodyPr wrap="square" lIns="91440" tIns="45720" rIns="91440" bIns="45720">
            <a:spAutoFit/>
          </a:bodyPr>
          <a:lstStyle/>
          <a:p>
            <a:pPr algn="ctr"/>
            <a:r>
              <a:rPr lang="en-US" sz="80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en-US" sz="80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2" name="Rectangle 11"/>
          <p:cNvSpPr/>
          <p:nvPr/>
        </p:nvSpPr>
        <p:spPr>
          <a:xfrm rot="579485">
            <a:off x="3354129" y="2936215"/>
            <a:ext cx="2435742" cy="1595169"/>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9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a:t>
            </a:r>
            <a:endParaRPr lang="en-US" sz="9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3" name="Rectangle 12"/>
          <p:cNvSpPr/>
          <p:nvPr/>
        </p:nvSpPr>
        <p:spPr>
          <a:xfrm rot="396316">
            <a:off x="7042831" y="3846242"/>
            <a:ext cx="728602" cy="1569660"/>
          </a:xfrm>
          <a:prstGeom prst="rect">
            <a:avLst/>
          </a:prstGeom>
          <a:noFill/>
        </p:spPr>
        <p:txBody>
          <a:bodyPr wrap="square" lIns="91440" tIns="45720" rIns="91440" bIns="45720">
            <a:spAutoFit/>
          </a:bodyPr>
          <a:lstStyle/>
          <a:p>
            <a:pPr algn="ctr"/>
            <a:r>
              <a:rPr lang="en-US" sz="9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9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500" fill="hold"/>
                                        <p:tgtEl>
                                          <p:spTgt spid="12"/>
                                        </p:tgtEl>
                                        <p:attrNameLst>
                                          <p:attrName>r</p:attrName>
                                        </p:attrNameLst>
                                      </p:cBhvr>
                                    </p:animRot>
                                  </p:childTnLst>
                                </p:cTn>
                              </p:par>
                              <p:par>
                                <p:cTn id="7" presetID="6" presetClass="emph" presetSubtype="0" fill="hold" grpId="0" nodeType="withEffect">
                                  <p:stCondLst>
                                    <p:cond delay="0"/>
                                  </p:stCondLst>
                                  <p:childTnLst>
                                    <p:animScale>
                                      <p:cBhvr>
                                        <p:cTn id="8" dur="2000" fill="hold"/>
                                        <p:tgtEl>
                                          <p:spTgt spid="6"/>
                                        </p:tgtEl>
                                      </p:cBhvr>
                                      <p:by x="150000" y="150000"/>
                                    </p:animScale>
                                  </p:childTnLst>
                                </p:cTn>
                              </p:par>
                              <p:par>
                                <p:cTn id="9" presetID="8" presetClass="emph" presetSubtype="0" fill="hold" grpId="0" nodeType="withEffect">
                                  <p:stCondLst>
                                    <p:cond delay="0"/>
                                  </p:stCondLst>
                                  <p:childTnLst>
                                    <p:animRot by="21600000">
                                      <p:cBhvr>
                                        <p:cTn id="10" dur="1000" fill="hold"/>
                                        <p:tgtEl>
                                          <p:spTgt spid="13"/>
                                        </p:tgtEl>
                                        <p:attrNameLst>
                                          <p:attrName>r</p:attrName>
                                        </p:attrNameLst>
                                      </p:cBhvr>
                                    </p:animRot>
                                  </p:childTnLst>
                                </p:cTn>
                              </p:par>
                              <p:par>
                                <p:cTn id="11" presetID="6" presetClass="emph" presetSubtype="0" fill="hold" grpId="0" nodeType="withEffect">
                                  <p:stCondLst>
                                    <p:cond delay="0"/>
                                  </p:stCondLst>
                                  <p:childTnLst>
                                    <p:animScale>
                                      <p:cBhvr>
                                        <p:cTn id="12" dur="500" fill="hold"/>
                                        <p:tgtEl>
                                          <p:spTgt spid="7"/>
                                        </p:tgtEl>
                                      </p:cBhvr>
                                      <p:by x="150000" y="150000"/>
                                    </p:animScale>
                                  </p:childTnLst>
                                </p:cTn>
                              </p:par>
                              <p:par>
                                <p:cTn id="13" presetID="8" presetClass="emph" presetSubtype="0" fill="hold" grpId="0" nodeType="withEffect">
                                  <p:stCondLst>
                                    <p:cond delay="0"/>
                                  </p:stCondLst>
                                  <p:childTnLst>
                                    <p:animRot by="21600000">
                                      <p:cBhvr>
                                        <p:cTn id="14" dur="1000" fill="hold"/>
                                        <p:tgtEl>
                                          <p:spTgt spid="10"/>
                                        </p:tgtEl>
                                        <p:attrNameLst>
                                          <p:attrName>r</p:attrName>
                                        </p:attrNameLst>
                                      </p:cBhvr>
                                    </p:animRot>
                                  </p:childTnLst>
                                </p:cTn>
                              </p:par>
                              <p:par>
                                <p:cTn id="15" presetID="6" presetClass="emph" presetSubtype="0" fill="hold" grpId="0" nodeType="withEffect">
                                  <p:stCondLst>
                                    <p:cond delay="0"/>
                                  </p:stCondLst>
                                  <p:childTnLst>
                                    <p:animScale>
                                      <p:cBhvr>
                                        <p:cTn id="16" dur="500" fill="hold"/>
                                        <p:tgtEl>
                                          <p:spTgt spid="1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 OF WEBINAR</a:t>
            </a:r>
            <a:endParaRPr lang="en-US" dirty="0"/>
          </a:p>
        </p:txBody>
      </p:sp>
      <p:sp>
        <p:nvSpPr>
          <p:cNvPr id="3" name="Content Placeholder 2"/>
          <p:cNvSpPr>
            <a:spLocks noGrp="1"/>
          </p:cNvSpPr>
          <p:nvPr>
            <p:ph idx="1"/>
          </p:nvPr>
        </p:nvSpPr>
        <p:spPr/>
        <p:txBody>
          <a:bodyPr>
            <a:normAutofit/>
          </a:bodyPr>
          <a:lstStyle/>
          <a:p>
            <a:r>
              <a:rPr lang="en-US" dirty="0" smtClean="0"/>
              <a:t>Examine policy language</a:t>
            </a:r>
          </a:p>
          <a:p>
            <a:endParaRPr lang="en-US" dirty="0" smtClean="0"/>
          </a:p>
          <a:p>
            <a:r>
              <a:rPr lang="en-US" dirty="0" smtClean="0"/>
              <a:t>Discuss use of special education mandated funds for students with IEPs</a:t>
            </a:r>
          </a:p>
          <a:p>
            <a:pPr lvl="1"/>
            <a:r>
              <a:rPr lang="en-US" dirty="0" smtClean="0"/>
              <a:t>Allowable use of funds</a:t>
            </a:r>
          </a:p>
          <a:p>
            <a:pPr lvl="1"/>
            <a:r>
              <a:rPr lang="en-US" dirty="0" smtClean="0"/>
              <a:t>Best practice for students &amp; families</a:t>
            </a:r>
          </a:p>
          <a:p>
            <a:pPr lvl="1"/>
            <a:endParaRPr lang="en-US" dirty="0" smtClean="0"/>
          </a:p>
          <a:p>
            <a:r>
              <a:rPr lang="en-US" dirty="0" smtClean="0"/>
              <a:t>Respond to questions regarding policy, best practice, etc.</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ELIGIBILITY FOR SPED MANDATE</a:t>
            </a:r>
            <a:endParaRPr lang="en-US" dirty="0"/>
          </a:p>
        </p:txBody>
      </p:sp>
      <p:sp>
        <p:nvSpPr>
          <p:cNvPr id="3" name="Content Placeholder 2"/>
          <p:cNvSpPr>
            <a:spLocks noGrp="1"/>
          </p:cNvSpPr>
          <p:nvPr>
            <p:ph idx="1"/>
          </p:nvPr>
        </p:nvSpPr>
        <p:spPr/>
        <p:txBody>
          <a:bodyPr/>
          <a:lstStyle/>
          <a:p>
            <a:pPr marL="109538" indent="9525">
              <a:buNone/>
            </a:pPr>
            <a:r>
              <a:rPr lang="en-US" dirty="0" smtClean="0"/>
              <a:t>Students with IEPs become eligible for CSA funding under the special education mandate one of two ways:</a:t>
            </a:r>
          </a:p>
          <a:p>
            <a:pPr marL="109538" indent="9525">
              <a:buNone/>
            </a:pPr>
            <a:endParaRPr lang="en-US" sz="1400" dirty="0" smtClean="0"/>
          </a:p>
          <a:p>
            <a:pPr marL="971550" lvl="1" indent="-514350">
              <a:buFont typeface="+mj-lt"/>
              <a:buAutoNum type="arabicPeriod"/>
            </a:pPr>
            <a:r>
              <a:rPr lang="en-US" dirty="0" smtClean="0"/>
              <a:t>Code of Virginia, §2.2-5211, which defines the target population</a:t>
            </a:r>
          </a:p>
          <a:p>
            <a:pPr marL="971550" lvl="1" indent="-514350">
              <a:buFont typeface="+mj-lt"/>
              <a:buAutoNum type="arabicPeriod"/>
            </a:pPr>
            <a:r>
              <a:rPr lang="en-US" dirty="0" smtClean="0"/>
              <a:t>SEC policy which extends the special education mandate cited in §2.2-5211 B1</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OF VIRGINIA, §2.2-5211</a:t>
            </a:r>
            <a:endParaRPr lang="en-US" dirty="0"/>
          </a:p>
        </p:txBody>
      </p:sp>
      <p:sp>
        <p:nvSpPr>
          <p:cNvPr id="3" name="Content Placeholder 2"/>
          <p:cNvSpPr>
            <a:spLocks noGrp="1"/>
          </p:cNvSpPr>
          <p:nvPr>
            <p:ph idx="1"/>
          </p:nvPr>
        </p:nvSpPr>
        <p:spPr/>
        <p:txBody>
          <a:bodyPr>
            <a:normAutofit/>
          </a:bodyPr>
          <a:lstStyle/>
          <a:p>
            <a:pPr>
              <a:buNone/>
            </a:pPr>
            <a:r>
              <a:rPr lang="en-US" dirty="0" smtClean="0"/>
              <a:t>B. The state pool shall consist of funds that serve the target populations… The target population shall be the following: </a:t>
            </a:r>
          </a:p>
          <a:p>
            <a:pPr marL="971550" lvl="1" indent="-514350">
              <a:buAutoNum type="arabicPeriod"/>
            </a:pPr>
            <a:r>
              <a:rPr lang="en-US" dirty="0" smtClean="0"/>
              <a:t>Students placed in private school programs through the IEP</a:t>
            </a:r>
          </a:p>
          <a:p>
            <a:pPr marL="971550" lvl="1" indent="-514350">
              <a:buAutoNum type="arabicPeriod"/>
            </a:pPr>
            <a:r>
              <a:rPr lang="en-US" dirty="0" smtClean="0"/>
              <a:t>Students with disabilities placed into residential programs by CSA/CSA participating agencies for non-educational reasons</a:t>
            </a:r>
          </a:p>
          <a:p>
            <a:pPr marL="971550" lvl="1" indent="-514350">
              <a:buNone/>
            </a:pPr>
            <a:r>
              <a:rPr lang="en-US" sz="2000" dirty="0" smtClean="0">
                <a:solidFill>
                  <a:schemeClr val="accent2">
                    <a:lumMod val="75000"/>
                  </a:schemeClr>
                </a:solidFill>
              </a:rPr>
              <a:t>3, 4, 5</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POLICY</a:t>
            </a:r>
            <a:endParaRPr lang="en-US" dirty="0"/>
          </a:p>
        </p:txBody>
      </p:sp>
      <p:sp>
        <p:nvSpPr>
          <p:cNvPr id="3" name="Content Placeholder 2"/>
          <p:cNvSpPr>
            <a:spLocks noGrp="1"/>
          </p:cNvSpPr>
          <p:nvPr>
            <p:ph idx="1"/>
          </p:nvPr>
        </p:nvSpPr>
        <p:spPr/>
        <p:txBody>
          <a:bodyPr/>
          <a:lstStyle/>
          <a:p>
            <a:pPr>
              <a:buNone/>
            </a:pPr>
            <a:r>
              <a:rPr lang="en-US" i="1" dirty="0" smtClean="0"/>
              <a:t>	</a:t>
            </a:r>
          </a:p>
          <a:p>
            <a:pPr>
              <a:buNone/>
            </a:pPr>
            <a:r>
              <a:rPr lang="en-US" sz="2800" i="1" dirty="0" smtClean="0"/>
              <a:t>	The special education mandate cited in §2.2-5211 B1 may be utilized to fund non-residential services in the home and community for a student with an educational disability when the needs associated with his/her disability extend beyond the school setting and threaten the student’s ability to be maintained in the home, community, or school setting.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ADOPTED 1/10/2011</a:t>
            </a:r>
            <a:endParaRPr lang="en-US" dirty="0"/>
          </a:p>
        </p:txBody>
      </p:sp>
      <p:sp>
        <p:nvSpPr>
          <p:cNvPr id="3" name="Content Placeholder 2"/>
          <p:cNvSpPr>
            <a:spLocks noGrp="1"/>
          </p:cNvSpPr>
          <p:nvPr>
            <p:ph idx="1"/>
          </p:nvPr>
        </p:nvSpPr>
        <p:spPr/>
        <p:txBody>
          <a:bodyPr>
            <a:normAutofit/>
          </a:bodyPr>
          <a:lstStyle/>
          <a:p>
            <a:endParaRPr lang="en-US" dirty="0" smtClean="0"/>
          </a:p>
          <a:p>
            <a:pPr algn="ctr">
              <a:buNone/>
            </a:pPr>
            <a:r>
              <a:rPr lang="en-US" sz="4800" dirty="0" smtClean="0"/>
              <a:t>New policy language replaces all prior policy language and guidance on the special education mandate</a:t>
            </a:r>
            <a:endParaRPr lang="en-US" sz="4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914400" y="1828800"/>
            <a:ext cx="6324600" cy="4114800"/>
          </a:xfrm>
          <a:prstGeom prst="line">
            <a:avLst/>
          </a:prstGeom>
          <a:ln w="28575">
            <a:solidFill>
              <a:srgbClr val="FF0000"/>
            </a:solidFill>
          </a:ln>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762000" y="1752600"/>
            <a:ext cx="7467600" cy="41910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NO LONGER APPLICABLE</a:t>
            </a:r>
            <a:endParaRPr lang="en-US" dirty="0"/>
          </a:p>
        </p:txBody>
      </p:sp>
      <p:sp>
        <p:nvSpPr>
          <p:cNvPr id="3" name="Content Placeholder 2"/>
          <p:cNvSpPr>
            <a:spLocks noGrp="1"/>
          </p:cNvSpPr>
          <p:nvPr>
            <p:ph idx="1"/>
          </p:nvPr>
        </p:nvSpPr>
        <p:spPr/>
        <p:txBody>
          <a:bodyPr/>
          <a:lstStyle/>
          <a:p>
            <a:endParaRPr lang="en-US" sz="3600" dirty="0" smtClean="0"/>
          </a:p>
          <a:p>
            <a:r>
              <a:rPr lang="en-US" sz="3600" dirty="0" smtClean="0"/>
              <a:t>Determination of whether service is non-educational  or educational </a:t>
            </a:r>
            <a:r>
              <a:rPr lang="en-US" dirty="0" smtClean="0"/>
              <a:t>(i.e., FAPE related)</a:t>
            </a:r>
          </a:p>
          <a:p>
            <a:endParaRPr lang="en-US" sz="3600" dirty="0" smtClean="0"/>
          </a:p>
          <a:p>
            <a:r>
              <a:rPr lang="en-US" sz="3600" dirty="0" smtClean="0"/>
              <a:t>Requirement that service will prevent more restrictive </a:t>
            </a:r>
            <a:r>
              <a:rPr lang="en-US" sz="3600" b="1" dirty="0" smtClean="0"/>
              <a:t>educational</a:t>
            </a:r>
            <a:r>
              <a:rPr lang="en-US" sz="3600" dirty="0" smtClean="0"/>
              <a:t> placement</a:t>
            </a:r>
          </a:p>
          <a:p>
            <a:pPr>
              <a:buNone/>
            </a:pPr>
            <a:endParaRPr lang="en-US" sz="28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CLARIFICATION</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“…the SEC policy adopted in 1996 does not make clear that the extension of the education mandate is </a:t>
            </a:r>
            <a:r>
              <a:rPr lang="en-US" b="1" u="sng" dirty="0" smtClean="0"/>
              <a:t>intended to support children and families in their homes and communities </a:t>
            </a:r>
            <a:r>
              <a:rPr lang="en-US" dirty="0" smtClean="0"/>
              <a:t>in order keep a child in the most non-restrictive settings possible.”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935</TotalTime>
  <Words>1110</Words>
  <Application>Microsoft Office PowerPoint</Application>
  <PresentationFormat>On-screen Show (4:3)</PresentationFormat>
  <Paragraphs>145</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Module</vt:lpstr>
      <vt:lpstr>Use of CSA Funds  Special Education Mandate</vt:lpstr>
      <vt:lpstr>WEBINAR HOSTS</vt:lpstr>
      <vt:lpstr>PURPOSES OF WEBINAR</vt:lpstr>
      <vt:lpstr>ELIGIBILITY FOR SPED MANDATE</vt:lpstr>
      <vt:lpstr>CODE OF VIRGINIA, §2.2-5211</vt:lpstr>
      <vt:lpstr>SEC POLICY</vt:lpstr>
      <vt:lpstr>POLICY ADOPTED 1/10/2011</vt:lpstr>
      <vt:lpstr>NO LONGER APPLICABLE</vt:lpstr>
      <vt:lpstr>NEED FOR CLARIFICATION</vt:lpstr>
      <vt:lpstr>POLICY STATEMENT</vt:lpstr>
      <vt:lpstr>POLICY STATEMENT</vt:lpstr>
      <vt:lpstr>POLICY STATEMENT</vt:lpstr>
      <vt:lpstr>POLICY STATEMENT</vt:lpstr>
      <vt:lpstr>POLICY STATEMENT</vt:lpstr>
      <vt:lpstr>POLICY STATEMENT</vt:lpstr>
      <vt:lpstr>POLICY STATEMENT</vt:lpstr>
      <vt:lpstr>POLICY STATEMENT</vt:lpstr>
      <vt:lpstr>POLICY STATEMENT</vt:lpstr>
      <vt:lpstr>POLICY ALLOWS</vt:lpstr>
      <vt:lpstr>POLICY ALLOWS</vt:lpstr>
      <vt:lpstr>USING THE POLICY</vt:lpstr>
      <vt:lpstr>USING THE POLICY</vt:lpstr>
      <vt:lpstr>USING THE POLICY</vt:lpstr>
      <vt:lpstr>RELATED NOTES</vt:lpstr>
      <vt:lpstr>RELATED NOTES</vt:lpstr>
      <vt:lpstr>QUESTIONS</vt:lpstr>
    </vt:vector>
  </TitlesOfParts>
  <Company>Virginia IT Infrastructure Partnership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CSA POLICY CLARIFICATION </dc:title>
  <dc:creator>susan clare</dc:creator>
  <cp:lastModifiedBy>mpb80497</cp:lastModifiedBy>
  <cp:revision>151</cp:revision>
  <dcterms:created xsi:type="dcterms:W3CDTF">2011-02-01T23:39:22Z</dcterms:created>
  <dcterms:modified xsi:type="dcterms:W3CDTF">2011-03-07T17:50:57Z</dcterms:modified>
</cp:coreProperties>
</file>