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8" r:id="rId3"/>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1Tswjd0aXkzDnZMTC7sbhPnmw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39" d="100"/>
          <a:sy n="139" d="100"/>
        </p:scale>
        <p:origin x="726" y="102"/>
      </p:cViewPr>
      <p:guideLst>
        <p:guide orient="horz" pos="1620"/>
        <p:guide pos="2880"/>
      </p:guideLst>
    </p:cSldViewPr>
  </p:slideViewPr>
  <p:notesTextViewPr>
    <p:cViewPr>
      <p:scale>
        <a:sx n="1" d="1"/>
        <a:sy n="1" d="1"/>
      </p:scale>
      <p:origin x="0" y="0"/>
    </p:cViewPr>
  </p:notesTextViewPr>
  <p:notesViewPr>
    <p:cSldViewPr snapToGrid="0">
      <p:cViewPr varScale="1">
        <p:scale>
          <a:sx n="41" d="100"/>
          <a:sy n="41" d="100"/>
        </p:scale>
        <p:origin x="234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f60d552f94_0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gf60d552f94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b86e8969d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gb86e8969d8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b86e8969d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gb86e8969d8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f6c1944a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f6c1944a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b86e8969d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gb86e8969d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b86e8969d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gb86e8969d8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f5e7dc72f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f5e7dc72f5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e70dd030d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e70dd030d5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70dd030d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70dd030d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70dd030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e70dd030d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86e8969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b86e8969d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b86e8969d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gb86e8969d8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b86e8969d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b86e8969d8_0_89:notes"/>
          <p:cNvSpPr txBox="1">
            <a:spLocks noGrp="1"/>
          </p:cNvSpPr>
          <p:nvPr>
            <p:ph type="body" idx="1"/>
          </p:nvPr>
        </p:nvSpPr>
        <p:spPr>
          <a:xfrm>
            <a:off x="674511" y="4377267"/>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b86e8969d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b86e8969d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6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6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4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4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4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4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64" name="Google Shape;64;p43"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4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988"/>
              </a:buClr>
              <a:buSzPts val="1800"/>
              <a:buNone/>
              <a:defRPr sz="1800">
                <a:solidFill>
                  <a:srgbClr val="888988"/>
                </a:solidFill>
              </a:defRPr>
            </a:lvl1pPr>
            <a:lvl2pPr marL="914400" lvl="1" indent="-228600" algn="l">
              <a:lnSpc>
                <a:spcPct val="90000"/>
              </a:lnSpc>
              <a:spcBef>
                <a:spcPts val="400"/>
              </a:spcBef>
              <a:spcAft>
                <a:spcPts val="0"/>
              </a:spcAft>
              <a:buClr>
                <a:srgbClr val="888988"/>
              </a:buClr>
              <a:buSzPts val="1500"/>
              <a:buNone/>
              <a:defRPr sz="1500">
                <a:solidFill>
                  <a:srgbClr val="888988"/>
                </a:solidFill>
              </a:defRPr>
            </a:lvl2pPr>
            <a:lvl3pPr marL="1371600" lvl="2" indent="-228600" algn="l">
              <a:lnSpc>
                <a:spcPct val="90000"/>
              </a:lnSpc>
              <a:spcBef>
                <a:spcPts val="400"/>
              </a:spcBef>
              <a:spcAft>
                <a:spcPts val="0"/>
              </a:spcAft>
              <a:buClr>
                <a:srgbClr val="888988"/>
              </a:buClr>
              <a:buSzPts val="1400"/>
              <a:buNone/>
              <a:defRPr sz="1400">
                <a:solidFill>
                  <a:srgbClr val="888988"/>
                </a:solidFill>
              </a:defRPr>
            </a:lvl3pPr>
            <a:lvl4pPr marL="1828800" lvl="3" indent="-228600" algn="l">
              <a:lnSpc>
                <a:spcPct val="90000"/>
              </a:lnSpc>
              <a:spcBef>
                <a:spcPts val="400"/>
              </a:spcBef>
              <a:spcAft>
                <a:spcPts val="0"/>
              </a:spcAft>
              <a:buClr>
                <a:srgbClr val="888988"/>
              </a:buClr>
              <a:buSzPts val="1200"/>
              <a:buNone/>
              <a:defRPr sz="1200">
                <a:solidFill>
                  <a:srgbClr val="888988"/>
                </a:solidFill>
              </a:defRPr>
            </a:lvl4pPr>
            <a:lvl5pPr marL="2286000" lvl="4" indent="-228600" algn="l">
              <a:lnSpc>
                <a:spcPct val="90000"/>
              </a:lnSpc>
              <a:spcBef>
                <a:spcPts val="400"/>
              </a:spcBef>
              <a:spcAft>
                <a:spcPts val="0"/>
              </a:spcAft>
              <a:buClr>
                <a:srgbClr val="888988"/>
              </a:buClr>
              <a:buSzPts val="1200"/>
              <a:buNone/>
              <a:defRPr sz="1200">
                <a:solidFill>
                  <a:srgbClr val="888988"/>
                </a:solidFill>
              </a:defRPr>
            </a:lvl5pPr>
            <a:lvl6pPr marL="2743200" lvl="5" indent="-228600" algn="l">
              <a:lnSpc>
                <a:spcPct val="90000"/>
              </a:lnSpc>
              <a:spcBef>
                <a:spcPts val="400"/>
              </a:spcBef>
              <a:spcAft>
                <a:spcPts val="0"/>
              </a:spcAft>
              <a:buClr>
                <a:srgbClr val="888988"/>
              </a:buClr>
              <a:buSzPts val="1200"/>
              <a:buNone/>
              <a:defRPr sz="1200">
                <a:solidFill>
                  <a:srgbClr val="888988"/>
                </a:solidFill>
              </a:defRPr>
            </a:lvl6pPr>
            <a:lvl7pPr marL="3200400" lvl="6" indent="-228600" algn="l">
              <a:lnSpc>
                <a:spcPct val="90000"/>
              </a:lnSpc>
              <a:spcBef>
                <a:spcPts val="400"/>
              </a:spcBef>
              <a:spcAft>
                <a:spcPts val="0"/>
              </a:spcAft>
              <a:buClr>
                <a:srgbClr val="888988"/>
              </a:buClr>
              <a:buSzPts val="1200"/>
              <a:buNone/>
              <a:defRPr sz="1200">
                <a:solidFill>
                  <a:srgbClr val="888988"/>
                </a:solidFill>
              </a:defRPr>
            </a:lvl7pPr>
            <a:lvl8pPr marL="3657600" lvl="7" indent="-228600" algn="l">
              <a:lnSpc>
                <a:spcPct val="90000"/>
              </a:lnSpc>
              <a:spcBef>
                <a:spcPts val="400"/>
              </a:spcBef>
              <a:spcAft>
                <a:spcPts val="0"/>
              </a:spcAft>
              <a:buClr>
                <a:srgbClr val="888988"/>
              </a:buClr>
              <a:buSzPts val="1200"/>
              <a:buNone/>
              <a:defRPr sz="1200">
                <a:solidFill>
                  <a:srgbClr val="888988"/>
                </a:solidFill>
              </a:defRPr>
            </a:lvl8pPr>
            <a:lvl9pPr marL="4114800" lvl="8" indent="-228600" algn="l">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68" name="Google Shape;68;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4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44"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4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4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78" name="Google Shape;78;p4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79"/>
        <p:cNvGrpSpPr/>
        <p:nvPr/>
      </p:nvGrpSpPr>
      <p:grpSpPr>
        <a:xfrm>
          <a:off x="0" y="0"/>
          <a:ext cx="0" cy="0"/>
          <a:chOff x="0" y="0"/>
          <a:chExt cx="0" cy="0"/>
        </a:xfrm>
      </p:grpSpPr>
      <p:sp>
        <p:nvSpPr>
          <p:cNvPr id="80" name="Google Shape;80;p4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4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2" name="Google Shape;82;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4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85" name="Google Shape;85;p46"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86"/>
        <p:cNvGrpSpPr/>
        <p:nvPr/>
      </p:nvGrpSpPr>
      <p:grpSpPr>
        <a:xfrm>
          <a:off x="0" y="0"/>
          <a:ext cx="0" cy="0"/>
          <a:chOff x="0" y="0"/>
          <a:chExt cx="0" cy="0"/>
        </a:xfrm>
      </p:grpSpPr>
      <p:pic>
        <p:nvPicPr>
          <p:cNvPr id="87" name="Google Shape;87;p47"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88" name="Google Shape;88;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47"/>
          <p:cNvSpPr txBox="1">
            <a:spLocks noGrp="1"/>
          </p:cNvSpPr>
          <p:nvPr>
            <p:ph type="ctrTitle"/>
          </p:nvPr>
        </p:nvSpPr>
        <p:spPr>
          <a:xfrm>
            <a:off x="1143000" y="1676399"/>
            <a:ext cx="6858000" cy="1790700"/>
          </a:xfrm>
          <a:prstGeom prst="rect">
            <a:avLst/>
          </a:prstGeom>
          <a:solidFill>
            <a:schemeClr val="lt1">
              <a:alpha val="61960"/>
            </a:schemeClr>
          </a:solidFill>
          <a:ln w="79375" cap="rnd" cmpd="sng">
            <a:solidFill>
              <a:srgbClr val="C00000">
                <a:alpha val="77647"/>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47"/>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93"/>
        <p:cNvGrpSpPr/>
        <p:nvPr/>
      </p:nvGrpSpPr>
      <p:grpSpPr>
        <a:xfrm>
          <a:off x="0" y="0"/>
          <a:ext cx="0" cy="0"/>
          <a:chOff x="0" y="0"/>
          <a:chExt cx="0" cy="0"/>
        </a:xfrm>
      </p:grpSpPr>
      <p:sp>
        <p:nvSpPr>
          <p:cNvPr id="94" name="Google Shape;94;p4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4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96" name="Google Shape;96;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4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99" name="Google Shape;99;p48"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49"/>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103" name="Google Shape;103;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4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49"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7"/>
        <p:cNvGrpSpPr/>
        <p:nvPr/>
      </p:nvGrpSpPr>
      <p:grpSpPr>
        <a:xfrm>
          <a:off x="0" y="0"/>
          <a:ext cx="0" cy="0"/>
          <a:chOff x="0" y="0"/>
          <a:chExt cx="0" cy="0"/>
        </a:xfrm>
      </p:grpSpPr>
      <p:sp>
        <p:nvSpPr>
          <p:cNvPr id="108" name="Google Shape;108;p5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5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5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5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14" name="Google Shape;114;p5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15" name="Google Shape;115;p5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6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6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51"/>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51"/>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9" name="Google Shape;119;p51"/>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51"/>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1" name="Google Shape;121;p51"/>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51"/>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25" name="Google Shape;125;p5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26" name="Google Shape;126;p5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5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5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52"/>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31" name="Google Shape;131;p5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32" name="Google Shape;132;p5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53"/>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53"/>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rgbClr val="901A28"/>
              </a:buClr>
              <a:buSzPts val="1500"/>
              <a:buChar char="•"/>
              <a:defRPr sz="1500"/>
            </a:lvl4pPr>
            <a:lvl5pPr marL="2286000" lvl="4" indent="-323850" algn="l">
              <a:lnSpc>
                <a:spcPct val="90000"/>
              </a:lnSpc>
              <a:spcBef>
                <a:spcPts val="400"/>
              </a:spcBef>
              <a:spcAft>
                <a:spcPts val="0"/>
              </a:spcAft>
              <a:buClr>
                <a:srgbClr val="525252"/>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36" name="Google Shape;136;p53"/>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37" name="Google Shape;137;p5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8" name="Google Shape;138;p5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53"/>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40" name="Google Shape;140;p5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41" name="Google Shape;141;p5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p54"/>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54"/>
          <p:cNvSpPr>
            <a:spLocks noGrp="1"/>
          </p:cNvSpPr>
          <p:nvPr>
            <p:ph type="pic" idx="2"/>
          </p:nvPr>
        </p:nvSpPr>
        <p:spPr>
          <a:xfrm>
            <a:off x="3887391" y="740569"/>
            <a:ext cx="4629000" cy="3655200"/>
          </a:xfrm>
          <a:prstGeom prst="rect">
            <a:avLst/>
          </a:prstGeom>
          <a:noFill/>
          <a:ln>
            <a:noFill/>
          </a:ln>
        </p:spPr>
      </p:sp>
      <p:sp>
        <p:nvSpPr>
          <p:cNvPr id="145" name="Google Shape;145;p54"/>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46" name="Google Shape;146;p5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5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54"/>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49" name="Google Shape;149;p5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50" name="Google Shape;150;p5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5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5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 name="Google Shape;154;p5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5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6" name="Google Shape;156;p5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57" name="Google Shape;157;p5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58" name="Google Shape;158;p5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p5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1" name="Google Shape;161;p5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2" name="Google Shape;162;p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p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4" name="Google Shape;164;p5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65" name="Google Shape;165;p5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66" name="Google Shape;166;p5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7"/>
        <p:cNvGrpSpPr/>
        <p:nvPr/>
      </p:nvGrpSpPr>
      <p:grpSpPr>
        <a:xfrm>
          <a:off x="0" y="0"/>
          <a:ext cx="0" cy="0"/>
          <a:chOff x="0" y="0"/>
          <a:chExt cx="0" cy="0"/>
        </a:xfrm>
      </p:grpSpPr>
      <p:sp>
        <p:nvSpPr>
          <p:cNvPr id="168" name="Google Shape;168;p5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9" name="Google Shape;169;p5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70" name="Google Shape;170;p5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1"/>
        <p:cNvGrpSpPr/>
        <p:nvPr/>
      </p:nvGrpSpPr>
      <p:grpSpPr>
        <a:xfrm>
          <a:off x="0" y="0"/>
          <a:ext cx="0" cy="0"/>
          <a:chOff x="0" y="0"/>
          <a:chExt cx="0" cy="0"/>
        </a:xfrm>
      </p:grpSpPr>
      <p:sp>
        <p:nvSpPr>
          <p:cNvPr id="172" name="Google Shape;172;p58"/>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 name="Google Shape;173;p58"/>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74" name="Google Shape;174;p58"/>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75" name="Google Shape;175;p58"/>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76"/>
        <p:cNvGrpSpPr/>
        <p:nvPr/>
      </p:nvGrpSpPr>
      <p:grpSpPr>
        <a:xfrm>
          <a:off x="0" y="0"/>
          <a:ext cx="0" cy="0"/>
          <a:chOff x="0" y="0"/>
          <a:chExt cx="0" cy="0"/>
        </a:xfrm>
      </p:grpSpPr>
      <p:sp>
        <p:nvSpPr>
          <p:cNvPr id="177" name="Google Shape;177;p59"/>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8" name="Google Shape;178;p5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6"/>
        <p:cNvGrpSpPr/>
        <p:nvPr/>
      </p:nvGrpSpPr>
      <p:grpSpPr>
        <a:xfrm>
          <a:off x="0" y="0"/>
          <a:ext cx="0" cy="0"/>
          <a:chOff x="0" y="0"/>
          <a:chExt cx="0" cy="0"/>
        </a:xfrm>
      </p:grpSpPr>
      <p:sp>
        <p:nvSpPr>
          <p:cNvPr id="187" name="Google Shape;187;gf60d552f94_0_25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8" name="Google Shape;188;gf60d552f94_0_25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9" name="Google Shape;189;gf60d552f94_0_25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0" name="Google Shape;190;gf60d552f94_0_25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1" name="Google Shape;191;gf60d552f94_0_25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92" name="Google Shape;192;gf60d552f94_0_25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93" name="Google Shape;193;gf60d552f94_0_255"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6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4"/>
        <p:cNvGrpSpPr/>
        <p:nvPr/>
      </p:nvGrpSpPr>
      <p:grpSpPr>
        <a:xfrm>
          <a:off x="0" y="0"/>
          <a:ext cx="0" cy="0"/>
          <a:chOff x="0" y="0"/>
          <a:chExt cx="0" cy="0"/>
        </a:xfrm>
      </p:grpSpPr>
      <p:sp>
        <p:nvSpPr>
          <p:cNvPr id="195" name="Google Shape;195;gf60d552f94_0_26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6" name="Google Shape;196;gf60d552f94_0_26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7" name="Google Shape;197;gf60d552f94_0_26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8" name="Google Shape;198;gf60d552f94_0_26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99" name="Google Shape;199;gf60d552f94_0_26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00" name="Google Shape;200;gf60d552f94_0_26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1"/>
        <p:cNvGrpSpPr/>
        <p:nvPr/>
      </p:nvGrpSpPr>
      <p:grpSpPr>
        <a:xfrm>
          <a:off x="0" y="0"/>
          <a:ext cx="0" cy="0"/>
          <a:chOff x="0" y="0"/>
          <a:chExt cx="0" cy="0"/>
        </a:xfrm>
      </p:grpSpPr>
      <p:sp>
        <p:nvSpPr>
          <p:cNvPr id="202" name="Google Shape;202;gf60d552f94_0_27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3" name="Google Shape;203;gf60d552f94_0_27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988"/>
              </a:buClr>
              <a:buSzPts val="1800"/>
              <a:buNone/>
              <a:defRPr sz="1800">
                <a:solidFill>
                  <a:srgbClr val="888988"/>
                </a:solidFill>
              </a:defRPr>
            </a:lvl1pPr>
            <a:lvl2pPr marL="914400" lvl="1" indent="-228600" algn="l" rtl="0">
              <a:lnSpc>
                <a:spcPct val="90000"/>
              </a:lnSpc>
              <a:spcBef>
                <a:spcPts val="400"/>
              </a:spcBef>
              <a:spcAft>
                <a:spcPts val="0"/>
              </a:spcAft>
              <a:buClr>
                <a:srgbClr val="888988"/>
              </a:buClr>
              <a:buSzPts val="1500"/>
              <a:buNone/>
              <a:defRPr sz="1500">
                <a:solidFill>
                  <a:srgbClr val="888988"/>
                </a:solidFill>
              </a:defRPr>
            </a:lvl2pPr>
            <a:lvl3pPr marL="1371600" lvl="2" indent="-228600" algn="l" rtl="0">
              <a:lnSpc>
                <a:spcPct val="90000"/>
              </a:lnSpc>
              <a:spcBef>
                <a:spcPts val="400"/>
              </a:spcBef>
              <a:spcAft>
                <a:spcPts val="0"/>
              </a:spcAft>
              <a:buClr>
                <a:srgbClr val="888988"/>
              </a:buClr>
              <a:buSzPts val="1400"/>
              <a:buNone/>
              <a:defRPr sz="1400">
                <a:solidFill>
                  <a:srgbClr val="888988"/>
                </a:solidFill>
              </a:defRPr>
            </a:lvl3pPr>
            <a:lvl4pPr marL="1828800" lvl="3" indent="-228600" algn="l" rtl="0">
              <a:lnSpc>
                <a:spcPct val="90000"/>
              </a:lnSpc>
              <a:spcBef>
                <a:spcPts val="400"/>
              </a:spcBef>
              <a:spcAft>
                <a:spcPts val="0"/>
              </a:spcAft>
              <a:buClr>
                <a:srgbClr val="888988"/>
              </a:buClr>
              <a:buSzPts val="1200"/>
              <a:buNone/>
              <a:defRPr sz="1200">
                <a:solidFill>
                  <a:srgbClr val="888988"/>
                </a:solidFill>
              </a:defRPr>
            </a:lvl4pPr>
            <a:lvl5pPr marL="2286000" lvl="4" indent="-228600" algn="l" rtl="0">
              <a:lnSpc>
                <a:spcPct val="90000"/>
              </a:lnSpc>
              <a:spcBef>
                <a:spcPts val="400"/>
              </a:spcBef>
              <a:spcAft>
                <a:spcPts val="0"/>
              </a:spcAft>
              <a:buClr>
                <a:srgbClr val="888988"/>
              </a:buClr>
              <a:buSzPts val="1200"/>
              <a:buNone/>
              <a:defRPr sz="1200">
                <a:solidFill>
                  <a:srgbClr val="888988"/>
                </a:solidFill>
              </a:defRPr>
            </a:lvl5pPr>
            <a:lvl6pPr marL="2743200" lvl="5" indent="-228600" algn="l" rtl="0">
              <a:lnSpc>
                <a:spcPct val="90000"/>
              </a:lnSpc>
              <a:spcBef>
                <a:spcPts val="400"/>
              </a:spcBef>
              <a:spcAft>
                <a:spcPts val="0"/>
              </a:spcAft>
              <a:buClr>
                <a:srgbClr val="888988"/>
              </a:buClr>
              <a:buSzPts val="1200"/>
              <a:buNone/>
              <a:defRPr sz="1200">
                <a:solidFill>
                  <a:srgbClr val="888988"/>
                </a:solidFill>
              </a:defRPr>
            </a:lvl6pPr>
            <a:lvl7pPr marL="3200400" lvl="6" indent="-228600" algn="l" rtl="0">
              <a:lnSpc>
                <a:spcPct val="90000"/>
              </a:lnSpc>
              <a:spcBef>
                <a:spcPts val="400"/>
              </a:spcBef>
              <a:spcAft>
                <a:spcPts val="0"/>
              </a:spcAft>
              <a:buClr>
                <a:srgbClr val="888988"/>
              </a:buClr>
              <a:buSzPts val="1200"/>
              <a:buNone/>
              <a:defRPr sz="1200">
                <a:solidFill>
                  <a:srgbClr val="888988"/>
                </a:solidFill>
              </a:defRPr>
            </a:lvl7pPr>
            <a:lvl8pPr marL="3657600" lvl="7" indent="-228600" algn="l" rtl="0">
              <a:lnSpc>
                <a:spcPct val="90000"/>
              </a:lnSpc>
              <a:spcBef>
                <a:spcPts val="400"/>
              </a:spcBef>
              <a:spcAft>
                <a:spcPts val="0"/>
              </a:spcAft>
              <a:buClr>
                <a:srgbClr val="888988"/>
              </a:buClr>
              <a:buSzPts val="1200"/>
              <a:buNone/>
              <a:defRPr sz="1200">
                <a:solidFill>
                  <a:srgbClr val="888988"/>
                </a:solidFill>
              </a:defRPr>
            </a:lvl8pPr>
            <a:lvl9pPr marL="4114800" lvl="8" indent="-228600" algn="l" rtl="0">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204" name="Google Shape;204;gf60d552f94_0_2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5" name="Google Shape;205;gf60d552f94_0_27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6" name="Google Shape;206;gf60d552f94_0_27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07" name="Google Shape;207;gf60d552f94_0_270"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8"/>
        <p:cNvGrpSpPr/>
        <p:nvPr/>
      </p:nvGrpSpPr>
      <p:grpSpPr>
        <a:xfrm>
          <a:off x="0" y="0"/>
          <a:ext cx="0" cy="0"/>
          <a:chOff x="0" y="0"/>
          <a:chExt cx="0" cy="0"/>
        </a:xfrm>
      </p:grpSpPr>
      <p:sp>
        <p:nvSpPr>
          <p:cNvPr id="209" name="Google Shape;209;gf60d552f94_0_27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0" name="Google Shape;210;gf60d552f94_0_27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211" name="Google Shape;211;gf60d552f94_0_27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212"/>
        <p:cNvGrpSpPr/>
        <p:nvPr/>
      </p:nvGrpSpPr>
      <p:grpSpPr>
        <a:xfrm>
          <a:off x="0" y="0"/>
          <a:ext cx="0" cy="0"/>
          <a:chOff x="0" y="0"/>
          <a:chExt cx="0" cy="0"/>
        </a:xfrm>
      </p:grpSpPr>
      <p:sp>
        <p:nvSpPr>
          <p:cNvPr id="213" name="Google Shape;213;gf60d552f94_0_281"/>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4" name="Google Shape;214;gf60d552f94_0_28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15" name="Google Shape;215;gf60d552f94_0_28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6" name="Google Shape;216;gf60d552f94_0_28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7" name="Google Shape;217;gf60d552f94_0_28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18" name="Google Shape;218;gf60d552f94_0_281"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19"/>
        <p:cNvGrpSpPr/>
        <p:nvPr/>
      </p:nvGrpSpPr>
      <p:grpSpPr>
        <a:xfrm>
          <a:off x="0" y="0"/>
          <a:ext cx="0" cy="0"/>
          <a:chOff x="0" y="0"/>
          <a:chExt cx="0" cy="0"/>
        </a:xfrm>
      </p:grpSpPr>
      <p:pic>
        <p:nvPicPr>
          <p:cNvPr id="220" name="Google Shape;220;gf60d552f94_0_288"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221" name="Google Shape;221;gf60d552f94_0_28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2" name="Google Shape;222;gf60d552f94_0_28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3" name="Google Shape;223;gf60d552f94_0_28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224" name="Google Shape;224;gf60d552f94_0_288"/>
          <p:cNvSpPr txBox="1">
            <a:spLocks noGrp="1"/>
          </p:cNvSpPr>
          <p:nvPr>
            <p:ph type="ctrTitle"/>
          </p:nvPr>
        </p:nvSpPr>
        <p:spPr>
          <a:xfrm>
            <a:off x="1143000" y="1676399"/>
            <a:ext cx="6858000" cy="1790700"/>
          </a:xfrm>
          <a:prstGeom prst="rect">
            <a:avLst/>
          </a:prstGeom>
          <a:solidFill>
            <a:schemeClr val="lt1">
              <a:alpha val="61570"/>
            </a:schemeClr>
          </a:solidFill>
          <a:ln w="79375" cap="rnd" cmpd="sng">
            <a:solidFill>
              <a:srgbClr val="C00000">
                <a:alpha val="77650"/>
              </a:srgbClr>
            </a:solidFill>
            <a:prstDash val="solid"/>
            <a:round/>
            <a:headEnd type="none" w="sm" len="sm"/>
            <a:tailEnd type="none" w="sm" len="sm"/>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5" name="Google Shape;225;gf60d552f94_0_288"/>
          <p:cNvSpPr txBox="1">
            <a:spLocks noGrp="1"/>
          </p:cNvSpPr>
          <p:nvPr>
            <p:ph type="subTitle" idx="1"/>
          </p:nvPr>
        </p:nvSpPr>
        <p:spPr>
          <a:xfrm>
            <a:off x="1084006" y="3536155"/>
            <a:ext cx="6858000" cy="771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226"/>
        <p:cNvGrpSpPr/>
        <p:nvPr/>
      </p:nvGrpSpPr>
      <p:grpSpPr>
        <a:xfrm>
          <a:off x="0" y="0"/>
          <a:ext cx="0" cy="0"/>
          <a:chOff x="0" y="0"/>
          <a:chExt cx="0" cy="0"/>
        </a:xfrm>
      </p:grpSpPr>
      <p:sp>
        <p:nvSpPr>
          <p:cNvPr id="227" name="Google Shape;227;gf60d552f94_0_29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8" name="Google Shape;228;gf60d552f94_0_295"/>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229" name="Google Shape;229;gf60d552f94_0_29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0" name="Google Shape;230;gf60d552f94_0_29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1" name="Google Shape;231;gf60d552f94_0_29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32" name="Google Shape;232;gf60d552f94_0_295" descr="VDOE LOGO"/>
          <p:cNvPicPr preferRelativeResize="0"/>
          <p:nvPr/>
        </p:nvPicPr>
        <p:blipFill rotWithShape="1">
          <a:blip r:embed="rId2">
            <a:alphaModFix/>
          </a:blip>
          <a:srcRect/>
          <a:stretch/>
        </p:blipFill>
        <p:spPr>
          <a:xfrm>
            <a:off x="7297031" y="4587478"/>
            <a:ext cx="1846970" cy="61565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233"/>
        <p:cNvGrpSpPr/>
        <p:nvPr/>
      </p:nvGrpSpPr>
      <p:grpSpPr>
        <a:xfrm>
          <a:off x="0" y="0"/>
          <a:ext cx="0" cy="0"/>
          <a:chOff x="0" y="0"/>
          <a:chExt cx="0" cy="0"/>
        </a:xfrm>
      </p:grpSpPr>
      <p:sp>
        <p:nvSpPr>
          <p:cNvPr id="234" name="Google Shape;234;gf60d552f94_0_302"/>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800"/>
              <a:buFont typeface="Trebuchet MS"/>
              <a:buNone/>
              <a:defRPr sz="38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5" name="Google Shape;235;gf60d552f94_0_30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800"/>
              <a:buNone/>
              <a:defRPr sz="1800">
                <a:solidFill>
                  <a:schemeClr val="dk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236" name="Google Shape;236;gf60d552f94_0_30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7" name="Google Shape;237;gf60d552f94_0_30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8" name="Google Shape;238;gf60d552f94_0_30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39" name="Google Shape;239;gf60d552f94_0_302"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0"/>
        <p:cNvGrpSpPr/>
        <p:nvPr/>
      </p:nvGrpSpPr>
      <p:grpSpPr>
        <a:xfrm>
          <a:off x="0" y="0"/>
          <a:ext cx="0" cy="0"/>
          <a:chOff x="0" y="0"/>
          <a:chExt cx="0" cy="0"/>
        </a:xfrm>
      </p:grpSpPr>
      <p:sp>
        <p:nvSpPr>
          <p:cNvPr id="241" name="Google Shape;241;gf60d552f94_0_30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2" name="Google Shape;242;gf60d552f94_0_30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3" name="Google Shape;243;gf60d552f94_0_30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4" name="Google Shape;244;gf60d552f94_0_30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5" name="Google Shape;245;gf60d552f94_0_30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6" name="Google Shape;246;gf60d552f94_0_30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47" name="Google Shape;247;gf60d552f94_0_309"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48" name="Google Shape;248;gf60d552f94_0_309"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9"/>
        <p:cNvGrpSpPr/>
        <p:nvPr/>
      </p:nvGrpSpPr>
      <p:grpSpPr>
        <a:xfrm>
          <a:off x="0" y="0"/>
          <a:ext cx="0" cy="0"/>
          <a:chOff x="0" y="0"/>
          <a:chExt cx="0" cy="0"/>
        </a:xfrm>
      </p:grpSpPr>
      <p:sp>
        <p:nvSpPr>
          <p:cNvPr id="250" name="Google Shape;250;gf60d552f94_0_318"/>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1" name="Google Shape;251;gf60d552f94_0_318"/>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rgbClr val="C22536"/>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rgbClr val="901A28"/>
              </a:buClr>
              <a:buSzPts val="1500"/>
              <a:buChar char="•"/>
              <a:defRPr sz="1500"/>
            </a:lvl4pPr>
            <a:lvl5pPr marL="2286000" lvl="4" indent="-323850" algn="l" rtl="0">
              <a:lnSpc>
                <a:spcPct val="90000"/>
              </a:lnSpc>
              <a:spcBef>
                <a:spcPts val="400"/>
              </a:spcBef>
              <a:spcAft>
                <a:spcPts val="0"/>
              </a:spcAft>
              <a:buClr>
                <a:srgbClr val="525252"/>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52" name="Google Shape;252;gf60d552f94_0_318"/>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53" name="Google Shape;253;gf60d552f94_0_3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4" name="Google Shape;254;gf60d552f94_0_3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5" name="Google Shape;255;gf60d552f94_0_318"/>
          <p:cNvSpPr txBox="1">
            <a:spLocks noGrp="1"/>
          </p:cNvSpPr>
          <p:nvPr>
            <p:ph type="sldNum" idx="12"/>
          </p:nvPr>
        </p:nvSpPr>
        <p:spPr>
          <a:xfrm>
            <a:off x="6457952"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56" name="Google Shape;256;gf60d552f94_0_31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57" name="Google Shape;257;gf60d552f94_0_31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8"/>
        <p:cNvGrpSpPr/>
        <p:nvPr/>
      </p:nvGrpSpPr>
      <p:grpSpPr>
        <a:xfrm>
          <a:off x="0" y="0"/>
          <a:ext cx="0" cy="0"/>
          <a:chOff x="0" y="0"/>
          <a:chExt cx="0" cy="0"/>
        </a:xfrm>
      </p:grpSpPr>
      <p:sp>
        <p:nvSpPr>
          <p:cNvPr id="259" name="Google Shape;259;gf60d552f94_0_327"/>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0" name="Google Shape;260;gf60d552f94_0_327"/>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rgbClr val="901A28"/>
              </a:buClr>
              <a:buSzPts val="1500"/>
              <a:buFont typeface="Arial"/>
              <a:buNone/>
              <a:defRPr sz="15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400"/>
              </a:spcBef>
              <a:spcAft>
                <a:spcPts val="0"/>
              </a:spcAft>
              <a:buClr>
                <a:srgbClr val="525252"/>
              </a:buClr>
              <a:buSzPts val="1500"/>
              <a:buFont typeface="Arial"/>
              <a:buNone/>
              <a:defRPr sz="15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261" name="Google Shape;261;gf60d552f94_0_327"/>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62" name="Google Shape;262;gf60d552f94_0_3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3" name="Google Shape;263;gf60d552f94_0_3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4" name="Google Shape;264;gf60d552f94_0_327"/>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65" name="Google Shape;265;gf60d552f94_0_327"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6" name="Google Shape;266;gf60d552f94_0_327"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6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6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7"/>
        <p:cNvGrpSpPr/>
        <p:nvPr/>
      </p:nvGrpSpPr>
      <p:grpSpPr>
        <a:xfrm>
          <a:off x="0" y="0"/>
          <a:ext cx="0" cy="0"/>
          <a:chOff x="0" y="0"/>
          <a:chExt cx="0" cy="0"/>
        </a:xfrm>
      </p:grpSpPr>
      <p:sp>
        <p:nvSpPr>
          <p:cNvPr id="268" name="Google Shape;268;gf60d552f94_0_336"/>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9" name="Google Shape;269;gf60d552f94_0_336"/>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0" name="Google Shape;270;gf60d552f94_0_3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1" name="Google Shape;271;gf60d552f94_0_3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2" name="Google Shape;272;gf60d552f94_0_33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73" name="Google Shape;273;gf60d552f94_0_33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74" name="Google Shape;274;gf60d552f94_0_33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5"/>
        <p:cNvGrpSpPr/>
        <p:nvPr/>
      </p:nvGrpSpPr>
      <p:grpSpPr>
        <a:xfrm>
          <a:off x="0" y="0"/>
          <a:ext cx="0" cy="0"/>
          <a:chOff x="0" y="0"/>
          <a:chExt cx="0" cy="0"/>
        </a:xfrm>
      </p:grpSpPr>
      <p:sp>
        <p:nvSpPr>
          <p:cNvPr id="276" name="Google Shape;276;gf60d552f94_0_34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7" name="Google Shape;277;gf60d552f94_0_34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8" name="Google Shape;278;gf60d552f94_0_3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9" name="Google Shape;279;gf60d552f94_0_3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0" name="Google Shape;280;gf60d552f94_0_34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81" name="Google Shape;281;gf60d552f94_0_34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82" name="Google Shape;282;gf60d552f94_0_34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3"/>
        <p:cNvGrpSpPr/>
        <p:nvPr/>
      </p:nvGrpSpPr>
      <p:grpSpPr>
        <a:xfrm>
          <a:off x="0" y="0"/>
          <a:ext cx="0" cy="0"/>
          <a:chOff x="0" y="0"/>
          <a:chExt cx="0" cy="0"/>
        </a:xfrm>
      </p:grpSpPr>
      <p:sp>
        <p:nvSpPr>
          <p:cNvPr id="284" name="Google Shape;284;gf60d552f94_0_352"/>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5" name="Google Shape;285;gf60d552f94_0_352"/>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sz="1400"/>
            </a:lvl1pPr>
            <a:lvl2pPr marL="914400" lvl="1" indent="-304800" algn="l" rtl="0">
              <a:lnSpc>
                <a:spcPct val="90000"/>
              </a:lnSpc>
              <a:spcBef>
                <a:spcPts val="400"/>
              </a:spcBef>
              <a:spcAft>
                <a:spcPts val="0"/>
              </a:spcAft>
              <a:buSzPts val="1200"/>
              <a:buChar char="•"/>
              <a:defRPr sz="1200"/>
            </a:lvl2pPr>
            <a:lvl3pPr marL="1371600" lvl="2" indent="-304800" algn="l" rtl="0">
              <a:lnSpc>
                <a:spcPct val="90000"/>
              </a:lnSpc>
              <a:spcBef>
                <a:spcPts val="400"/>
              </a:spcBef>
              <a:spcAft>
                <a:spcPts val="0"/>
              </a:spcAft>
              <a:buSzPts val="1200"/>
              <a:buChar char="•"/>
              <a:defRPr sz="12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04800" algn="l" rtl="0">
              <a:lnSpc>
                <a:spcPct val="90000"/>
              </a:lnSpc>
              <a:spcBef>
                <a:spcPts val="400"/>
              </a:spcBef>
              <a:spcAft>
                <a:spcPts val="0"/>
              </a:spcAft>
              <a:buSzPts val="1200"/>
              <a:buChar char="•"/>
              <a:defRPr sz="1200"/>
            </a:lvl6pPr>
            <a:lvl7pPr marL="3200400" lvl="6" indent="-304800" algn="l" rtl="0">
              <a:lnSpc>
                <a:spcPct val="90000"/>
              </a:lnSpc>
              <a:spcBef>
                <a:spcPts val="400"/>
              </a:spcBef>
              <a:spcAft>
                <a:spcPts val="0"/>
              </a:spcAft>
              <a:buSzPts val="1200"/>
              <a:buChar char="•"/>
              <a:defRPr sz="1200"/>
            </a:lvl7pPr>
            <a:lvl8pPr marL="3657600" lvl="7" indent="-304800" algn="l" rtl="0">
              <a:lnSpc>
                <a:spcPct val="90000"/>
              </a:lnSpc>
              <a:spcBef>
                <a:spcPts val="400"/>
              </a:spcBef>
              <a:spcAft>
                <a:spcPts val="0"/>
              </a:spcAft>
              <a:buSzPts val="1200"/>
              <a:buChar char="•"/>
              <a:defRPr sz="1200"/>
            </a:lvl8pPr>
            <a:lvl9pPr marL="4114800" lvl="8" indent="-304800" algn="l" rtl="0">
              <a:lnSpc>
                <a:spcPct val="90000"/>
              </a:lnSpc>
              <a:spcBef>
                <a:spcPts val="400"/>
              </a:spcBef>
              <a:spcAft>
                <a:spcPts val="0"/>
              </a:spcAft>
              <a:buSzPts val="1200"/>
              <a:buChar char="•"/>
              <a:defRPr sz="1200"/>
            </a:lvl9pPr>
          </a:lstStyle>
          <a:p>
            <a:endParaRPr/>
          </a:p>
        </p:txBody>
      </p:sp>
      <p:sp>
        <p:nvSpPr>
          <p:cNvPr id="286" name="Google Shape;286;gf60d552f94_0_352"/>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sz="1400"/>
            </a:lvl1pPr>
            <a:lvl2pPr marL="914400" lvl="1" indent="-304800" algn="l" rtl="0">
              <a:lnSpc>
                <a:spcPct val="90000"/>
              </a:lnSpc>
              <a:spcBef>
                <a:spcPts val="400"/>
              </a:spcBef>
              <a:spcAft>
                <a:spcPts val="0"/>
              </a:spcAft>
              <a:buSzPts val="1200"/>
              <a:buChar char="•"/>
              <a:defRPr sz="1200"/>
            </a:lvl2pPr>
            <a:lvl3pPr marL="1371600" lvl="2" indent="-304800" algn="l" rtl="0">
              <a:lnSpc>
                <a:spcPct val="90000"/>
              </a:lnSpc>
              <a:spcBef>
                <a:spcPts val="400"/>
              </a:spcBef>
              <a:spcAft>
                <a:spcPts val="0"/>
              </a:spcAft>
              <a:buSzPts val="1200"/>
              <a:buChar char="•"/>
              <a:defRPr sz="12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04800" algn="l" rtl="0">
              <a:lnSpc>
                <a:spcPct val="90000"/>
              </a:lnSpc>
              <a:spcBef>
                <a:spcPts val="400"/>
              </a:spcBef>
              <a:spcAft>
                <a:spcPts val="0"/>
              </a:spcAft>
              <a:buSzPts val="1200"/>
              <a:buChar char="•"/>
              <a:defRPr sz="1200"/>
            </a:lvl6pPr>
            <a:lvl7pPr marL="3200400" lvl="6" indent="-304800" algn="l" rtl="0">
              <a:lnSpc>
                <a:spcPct val="90000"/>
              </a:lnSpc>
              <a:spcBef>
                <a:spcPts val="400"/>
              </a:spcBef>
              <a:spcAft>
                <a:spcPts val="0"/>
              </a:spcAft>
              <a:buSzPts val="1200"/>
              <a:buChar char="•"/>
              <a:defRPr sz="1200"/>
            </a:lvl7pPr>
            <a:lvl8pPr marL="3657600" lvl="7" indent="-304800" algn="l" rtl="0">
              <a:lnSpc>
                <a:spcPct val="90000"/>
              </a:lnSpc>
              <a:spcBef>
                <a:spcPts val="400"/>
              </a:spcBef>
              <a:spcAft>
                <a:spcPts val="0"/>
              </a:spcAft>
              <a:buSzPts val="1200"/>
              <a:buChar char="•"/>
              <a:defRPr sz="1200"/>
            </a:lvl8pPr>
            <a:lvl9pPr marL="4114800" lvl="8" indent="-304800" algn="l" rtl="0">
              <a:lnSpc>
                <a:spcPct val="90000"/>
              </a:lnSpc>
              <a:spcBef>
                <a:spcPts val="400"/>
              </a:spcBef>
              <a:spcAft>
                <a:spcPts val="0"/>
              </a:spcAft>
              <a:buSzPts val="1200"/>
              <a:buChar char="•"/>
              <a:defRPr sz="1200"/>
            </a:lvl9pPr>
          </a:lstStyle>
          <a:p>
            <a:endParaRPr/>
          </a:p>
        </p:txBody>
      </p:sp>
      <p:sp>
        <p:nvSpPr>
          <p:cNvPr id="287" name="Google Shape;287;gf60d552f94_0_352"/>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88"/>
        <p:cNvGrpSpPr/>
        <p:nvPr/>
      </p:nvGrpSpPr>
      <p:grpSpPr>
        <a:xfrm>
          <a:off x="0" y="0"/>
          <a:ext cx="0" cy="0"/>
          <a:chOff x="0" y="0"/>
          <a:chExt cx="0" cy="0"/>
        </a:xfrm>
      </p:grpSpPr>
      <p:sp>
        <p:nvSpPr>
          <p:cNvPr id="289" name="Google Shape;289;gf60d552f94_0_357"/>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 Column Text">
  <p:cSld name="1 Column Text">
    <p:spTree>
      <p:nvGrpSpPr>
        <p:cNvPr id="1" name="Shape 290"/>
        <p:cNvGrpSpPr/>
        <p:nvPr/>
      </p:nvGrpSpPr>
      <p:grpSpPr>
        <a:xfrm>
          <a:off x="0" y="0"/>
          <a:ext cx="0" cy="0"/>
          <a:chOff x="0" y="0"/>
          <a:chExt cx="0" cy="0"/>
        </a:xfrm>
      </p:grpSpPr>
      <p:sp>
        <p:nvSpPr>
          <p:cNvPr id="291" name="Google Shape;291;gf60d552f94_0_359"/>
          <p:cNvSpPr txBox="1">
            <a:spLocks noGrp="1"/>
          </p:cNvSpPr>
          <p:nvPr>
            <p:ph type="title"/>
          </p:nvPr>
        </p:nvSpPr>
        <p:spPr>
          <a:xfrm>
            <a:off x="685800" y="276146"/>
            <a:ext cx="7772400" cy="613200"/>
          </a:xfrm>
          <a:prstGeom prst="rect">
            <a:avLst/>
          </a:prstGeom>
          <a:noFill/>
          <a:ln>
            <a:noFill/>
          </a:ln>
        </p:spPr>
        <p:txBody>
          <a:bodyPr spcFirstLastPara="1" wrap="square" lIns="0" tIns="0" rIns="0" bIns="0" anchor="ctr" anchorCtr="0">
            <a:normAutofit/>
          </a:bodyPr>
          <a:lstStyle>
            <a:lvl1pPr lvl="0" algn="ctr" rtl="0">
              <a:lnSpc>
                <a:spcPct val="90000"/>
              </a:lnSpc>
              <a:spcBef>
                <a:spcPts val="0"/>
              </a:spcBef>
              <a:spcAft>
                <a:spcPts val="0"/>
              </a:spcAft>
              <a:buClr>
                <a:schemeClr val="dk1"/>
              </a:buClr>
              <a:buSzPts val="2400"/>
              <a:buFont typeface="Open Sans Light"/>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2" name="Google Shape;292;gf60d552f94_0_359"/>
          <p:cNvSpPr txBox="1">
            <a:spLocks noGrp="1"/>
          </p:cNvSpPr>
          <p:nvPr>
            <p:ph type="body" idx="1"/>
          </p:nvPr>
        </p:nvSpPr>
        <p:spPr>
          <a:xfrm>
            <a:off x="685800" y="794023"/>
            <a:ext cx="7772400" cy="276900"/>
          </a:xfrm>
          <a:prstGeom prst="rect">
            <a:avLst/>
          </a:prstGeom>
          <a:noFill/>
          <a:ln>
            <a:noFill/>
          </a:ln>
        </p:spPr>
        <p:txBody>
          <a:bodyPr spcFirstLastPara="1" wrap="square" lIns="0" tIns="0" rIns="0" bIns="0" anchor="t" anchorCtr="0">
            <a:normAutofit/>
          </a:bodyPr>
          <a:lstStyle>
            <a:lvl1pPr marL="457200" lvl="0" indent="-228600" algn="ctr" rtl="0">
              <a:lnSpc>
                <a:spcPct val="90000"/>
              </a:lnSpc>
              <a:spcBef>
                <a:spcPts val="800"/>
              </a:spcBef>
              <a:spcAft>
                <a:spcPts val="0"/>
              </a:spcAft>
              <a:buClr>
                <a:srgbClr val="B9D4D8"/>
              </a:buClr>
              <a:buSzPts val="1100"/>
              <a:buNone/>
              <a:defRPr sz="1100">
                <a:solidFill>
                  <a:srgbClr val="B9D4D8"/>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3" name="Google Shape;293;gf60d552f94_0_359"/>
          <p:cNvSpPr txBox="1">
            <a:spLocks noGrp="1"/>
          </p:cNvSpPr>
          <p:nvPr>
            <p:ph type="body" idx="2"/>
          </p:nvPr>
        </p:nvSpPr>
        <p:spPr>
          <a:xfrm>
            <a:off x="683419" y="1248966"/>
            <a:ext cx="7763100" cy="3100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Font typeface="Arial"/>
              <a:buChar char="•"/>
              <a:defRPr sz="1800"/>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6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6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6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6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6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6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6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6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42"/>
          <p:cNvPicPr preferRelativeResize="0"/>
          <p:nvPr/>
        </p:nvPicPr>
        <p:blipFill rotWithShape="1">
          <a:blip r:embed="rId19">
            <a:alphaModFix/>
          </a:blip>
          <a:srcRect/>
          <a:stretch/>
        </p:blipFill>
        <p:spPr>
          <a:xfrm>
            <a:off x="0" y="0"/>
            <a:ext cx="9143999" cy="5143499"/>
          </a:xfrm>
          <a:prstGeom prst="rect">
            <a:avLst/>
          </a:prstGeom>
          <a:noFill/>
          <a:ln>
            <a:noFill/>
          </a:ln>
        </p:spPr>
      </p:pic>
      <p:sp>
        <p:nvSpPr>
          <p:cNvPr id="52" name="Google Shape;52;p4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4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54" name="Google Shape;54;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55" name="Google Shape;55;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56" name="Google Shape;56;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pic>
        <p:nvPicPr>
          <p:cNvPr id="180" name="Google Shape;180;gf60d552f94_0_248"/>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181" name="Google Shape;181;gf60d552f94_0_24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2" name="Google Shape;182;gf60d552f94_0_24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83" name="Google Shape;183;gf60d552f94_0_2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84" name="Google Shape;184;gf60d552f94_0_2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85" name="Google Shape;185;gf60d552f94_0_2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hyperlink" Target="https://www.vaccscholarship.com/"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vecf.org/pathfinder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hyperlink" Target="https://vecf.org/wp-content/uploads/2021/05/RegisteredApprenticeshipFAQ10-11-17.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virginiag3.com/"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studentaid.gov/h/apply-for-ai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vachildcare.com/"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vachildcare.com/child-care-providers/free-infantpediatric-cpr-and-first-aid-training-projec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d.bkc.psu.edu/user/sign_in"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Mickie.McInnis@doe.virginia.gov" TargetMode="External"/><Relationship Id="rId7" Type="http://schemas.openxmlformats.org/officeDocument/2006/relationships/hyperlink" Target="http://www.childcareva.co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mailto:Elizabeth.lopez@doe.virginia.gov" TargetMode="External"/><Relationship Id="rId5" Type="http://schemas.openxmlformats.org/officeDocument/2006/relationships/hyperlink" Target="https://us02web.zoom.us/rec/play/l5oZCAkhJAWj4gP7YxXnLWln02In3g5pPa_emDrPDpSJiZOGab5kogTkQteGZGOz0cpeiI3l1HKs8uvx.hZ82YKXvtWy7efsM?autoplay=true&amp;startTime=1636485330000" TargetMode="External"/><Relationship Id="rId4" Type="http://schemas.openxmlformats.org/officeDocument/2006/relationships/hyperlink" Target="https://www.doe.virginia.gov/early-childhood/readiness-connections/index.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doe.virginia.gov/cc/files/career_pathways.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va.gapitc.org/wp-content/uploads/2012/08/VA-Competencies-for-Early-Childhood-Professionals.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doe.virginia.gov/early-childhood/curriculum/va-elds-birth-5.pd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schev.edu/g3" TargetMode="External"/><Relationship Id="rId4" Type="http://schemas.openxmlformats.org/officeDocument/2006/relationships/hyperlink" Target="https://vecf.org/wp-content/uploads/2021/07/EmergingPathways_1_2020.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va.gapitc.or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vachildcare.com/child-care-providers/endorsement-program/" TargetMode="External"/><Relationship Id="rId4" Type="http://schemas.openxmlformats.org/officeDocument/2006/relationships/hyperlink" Target="https://ccwatraining.org/training-for-individuals/professional-development/childcar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f60d552f94_0_242"/>
          <p:cNvSpPr txBox="1">
            <a:spLocks noGrp="1"/>
          </p:cNvSpPr>
          <p:nvPr>
            <p:ph type="ctrTitle"/>
          </p:nvPr>
        </p:nvSpPr>
        <p:spPr>
          <a:xfrm>
            <a:off x="232275" y="1601000"/>
            <a:ext cx="8578200" cy="1790700"/>
          </a:xfrm>
          <a:prstGeom prst="rect">
            <a:avLst/>
          </a:prstGeom>
          <a:noFill/>
          <a:ln>
            <a:noFill/>
          </a:ln>
        </p:spPr>
        <p:txBody>
          <a:bodyPr spcFirstLastPara="1" wrap="square" lIns="68575" tIns="34275" rIns="68575" bIns="34275" anchor="b" anchorCtr="0">
            <a:noAutofit/>
          </a:bodyPr>
          <a:lstStyle/>
          <a:p>
            <a:pPr marL="0" lvl="0" indent="0" algn="ctr" rtl="0">
              <a:lnSpc>
                <a:spcPct val="120000"/>
              </a:lnSpc>
              <a:spcBef>
                <a:spcPts val="0"/>
              </a:spcBef>
              <a:spcAft>
                <a:spcPts val="0"/>
              </a:spcAft>
              <a:buNone/>
            </a:pPr>
            <a:r>
              <a:rPr lang="en" sz="4100" b="1"/>
              <a:t>How We Support the Early Childhood and Child Care Workforce</a:t>
            </a:r>
            <a:r>
              <a:rPr lang="en" sz="41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endParaRPr sz="3800" b="1"/>
          </a:p>
          <a:p>
            <a:pPr marL="0" lvl="0" indent="0" algn="ctr" rtl="0">
              <a:lnSpc>
                <a:spcPct val="120000"/>
              </a:lnSpc>
              <a:spcBef>
                <a:spcPts val="0"/>
              </a:spcBef>
              <a:spcAft>
                <a:spcPts val="0"/>
              </a:spcAft>
              <a:buNone/>
            </a:pPr>
            <a:r>
              <a:rPr lang="en" sz="3100" b="1">
                <a:solidFill>
                  <a:schemeClr val="dk1"/>
                </a:solidFill>
              </a:rPr>
              <a:t> </a:t>
            </a:r>
            <a:r>
              <a:rPr lang="en" sz="2700" b="1">
                <a:solidFill>
                  <a:srgbClr val="222222"/>
                </a:solidFill>
                <a:latin typeface="Arial"/>
                <a:ea typeface="Arial"/>
                <a:cs typeface="Arial"/>
                <a:sym typeface="Arial"/>
              </a:rPr>
              <a:t>Office of Early Childhood Quality and Workforce</a:t>
            </a:r>
            <a:endParaRPr sz="3100" b="1">
              <a:solidFill>
                <a:schemeClr val="dk1"/>
              </a:solidFill>
            </a:endParaRPr>
          </a:p>
        </p:txBody>
      </p:sp>
      <p:sp>
        <p:nvSpPr>
          <p:cNvPr id="299" name="Google Shape;299;gf60d552f94_0_242"/>
          <p:cNvSpPr txBox="1">
            <a:spLocks noGrp="1"/>
          </p:cNvSpPr>
          <p:nvPr>
            <p:ph type="subTitle" idx="1"/>
          </p:nvPr>
        </p:nvSpPr>
        <p:spPr>
          <a:xfrm>
            <a:off x="1252700" y="3391703"/>
            <a:ext cx="6858000" cy="1241700"/>
          </a:xfrm>
          <a:prstGeom prst="rect">
            <a:avLst/>
          </a:prstGeom>
          <a:noFill/>
          <a:ln>
            <a:noFill/>
          </a:ln>
        </p:spPr>
        <p:txBody>
          <a:bodyPr spcFirstLastPara="1" wrap="square" lIns="68575" tIns="34275" rIns="68575" bIns="34275" anchor="t" anchorCtr="0">
            <a:noAutofit/>
          </a:bodyPr>
          <a:lstStyle/>
          <a:p>
            <a:pPr marL="457200" lvl="0" indent="-361950" algn="ctr" rtl="0">
              <a:lnSpc>
                <a:spcPct val="90000"/>
              </a:lnSpc>
              <a:spcBef>
                <a:spcPts val="800"/>
              </a:spcBef>
              <a:spcAft>
                <a:spcPts val="0"/>
              </a:spcAft>
              <a:buClr>
                <a:schemeClr val="dk1"/>
              </a:buClr>
              <a:buSzPts val="1800"/>
              <a:buNone/>
            </a:pPr>
            <a:endParaRPr/>
          </a:p>
          <a:p>
            <a:pPr marL="457200" lvl="0" indent="-361950" algn="ctr" rtl="0">
              <a:lnSpc>
                <a:spcPct val="90000"/>
              </a:lnSpc>
              <a:spcBef>
                <a:spcPts val="800"/>
              </a:spcBef>
              <a:spcAft>
                <a:spcPts val="0"/>
              </a:spcAft>
              <a:buClr>
                <a:schemeClr val="dk1"/>
              </a:buClr>
              <a:buSzPts val="1800"/>
              <a:buNone/>
            </a:pPr>
            <a:r>
              <a:rPr lang="en"/>
              <a:t>November 2021</a:t>
            </a:r>
            <a:endParaRPr/>
          </a:p>
        </p:txBody>
      </p:sp>
      <p:pic>
        <p:nvPicPr>
          <p:cNvPr id="300" name="Google Shape;300;gf60d552f94_0_242" descr="Early Childhood Development" title="Logo"/>
          <p:cNvPicPr preferRelativeResize="0"/>
          <p:nvPr/>
        </p:nvPicPr>
        <p:blipFill rotWithShape="1">
          <a:blip r:embed="rId3">
            <a:alphaModFix/>
          </a:blip>
          <a:srcRect/>
          <a:stretch/>
        </p:blipFill>
        <p:spPr>
          <a:xfrm>
            <a:off x="0" y="4512175"/>
            <a:ext cx="1775351" cy="63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b86e8969d8_0_51"/>
          <p:cNvSpPr txBox="1">
            <a:spLocks noGrp="1"/>
          </p:cNvSpPr>
          <p:nvPr>
            <p:ph type="title"/>
          </p:nvPr>
        </p:nvSpPr>
        <p:spPr>
          <a:xfrm>
            <a:off x="476500" y="0"/>
            <a:ext cx="8667600" cy="658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Virginia Child Care Provider Scholarship Program</a:t>
            </a:r>
            <a:endParaRPr sz="3000"/>
          </a:p>
        </p:txBody>
      </p:sp>
      <p:sp>
        <p:nvSpPr>
          <p:cNvPr id="356" name="Google Shape;356;gb86e8969d8_0_51"/>
          <p:cNvSpPr txBox="1">
            <a:spLocks noGrp="1"/>
          </p:cNvSpPr>
          <p:nvPr>
            <p:ph type="body" idx="1"/>
          </p:nvPr>
        </p:nvSpPr>
        <p:spPr>
          <a:xfrm>
            <a:off x="476500" y="658700"/>
            <a:ext cx="8515500" cy="4190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440"/>
              </a:spcBef>
              <a:spcAft>
                <a:spcPts val="0"/>
              </a:spcAft>
              <a:buSzPts val="1400"/>
              <a:buNone/>
            </a:pPr>
            <a:r>
              <a:rPr lang="en" sz="1900" b="1">
                <a:solidFill>
                  <a:srgbClr val="000000"/>
                </a:solidFill>
              </a:rPr>
              <a:t>Scholarship for early childhood educators are an important tool for opening doors to career advancement.</a:t>
            </a:r>
            <a:endParaRPr sz="1900">
              <a:solidFill>
                <a:srgbClr val="000000"/>
              </a:solidFill>
            </a:endParaRPr>
          </a:p>
          <a:p>
            <a:pPr marL="457200" lvl="0" indent="-336550" algn="l" rtl="0">
              <a:lnSpc>
                <a:spcPct val="100000"/>
              </a:lnSpc>
              <a:spcBef>
                <a:spcPts val="440"/>
              </a:spcBef>
              <a:spcAft>
                <a:spcPts val="0"/>
              </a:spcAft>
              <a:buSzPts val="1700"/>
              <a:buFont typeface="Calibri"/>
              <a:buChar char="•"/>
            </a:pPr>
            <a:r>
              <a:rPr lang="en" sz="1700">
                <a:solidFill>
                  <a:srgbClr val="000000"/>
                </a:solidFill>
              </a:rPr>
              <a:t>The </a:t>
            </a:r>
            <a:r>
              <a:rPr lang="en" sz="1700" b="1" u="sng">
                <a:solidFill>
                  <a:schemeClr val="accent2"/>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Virginia Child Care Provider </a:t>
            </a:r>
            <a:r>
              <a:rPr lang="en" sz="1700" b="1" u="sng">
                <a:solidFill>
                  <a:schemeClr val="accent2"/>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Scholarship</a:t>
            </a:r>
            <a:r>
              <a:rPr lang="en" sz="1700" b="1" u="sng">
                <a:solidFill>
                  <a:schemeClr val="accent2"/>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Program</a:t>
            </a:r>
            <a:r>
              <a:rPr lang="en" sz="1700" b="1" u="sng">
                <a:solidFill>
                  <a:srgbClr val="00000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 sz="1700">
                <a:solidFill>
                  <a:srgbClr val="000000"/>
                </a:solidFill>
              </a:rPr>
              <a:t>(VCCPSP) helps childcare providers access college level coursework at Virginia college and universities.</a:t>
            </a:r>
            <a:endParaRPr sz="1700">
              <a:solidFill>
                <a:srgbClr val="000000"/>
              </a:solidFill>
            </a:endParaRPr>
          </a:p>
          <a:p>
            <a:pPr marL="457200" lvl="0" indent="-336550" algn="l" rtl="0">
              <a:lnSpc>
                <a:spcPct val="100000"/>
              </a:lnSpc>
              <a:spcBef>
                <a:spcPts val="0"/>
              </a:spcBef>
              <a:spcAft>
                <a:spcPts val="0"/>
              </a:spcAft>
              <a:buClr>
                <a:srgbClr val="000000"/>
              </a:buClr>
              <a:buSzPts val="1700"/>
              <a:buFont typeface="Calibri"/>
              <a:buChar char="•"/>
            </a:pPr>
            <a:r>
              <a:rPr lang="en" sz="1700">
                <a:solidFill>
                  <a:srgbClr val="000000"/>
                </a:solidFill>
              </a:rPr>
              <a:t>Courses are </a:t>
            </a:r>
            <a:r>
              <a:rPr lang="en" sz="1700" b="1">
                <a:solidFill>
                  <a:srgbClr val="000000"/>
                </a:solidFill>
              </a:rPr>
              <a:t>pre-approved</a:t>
            </a:r>
            <a:r>
              <a:rPr lang="en" sz="1700">
                <a:solidFill>
                  <a:srgbClr val="000000"/>
                </a:solidFill>
              </a:rPr>
              <a:t> for payment, meaning the student does not have to pay and get reimbursed, our office contracts directly with the school on behalf of the student.</a:t>
            </a:r>
            <a:endParaRPr sz="1700">
              <a:solidFill>
                <a:srgbClr val="000000"/>
              </a:solidFill>
            </a:endParaRPr>
          </a:p>
          <a:p>
            <a:pPr marL="457200" lvl="0" indent="-336550" algn="l" rtl="0">
              <a:lnSpc>
                <a:spcPct val="100000"/>
              </a:lnSpc>
              <a:spcBef>
                <a:spcPts val="0"/>
              </a:spcBef>
              <a:spcAft>
                <a:spcPts val="0"/>
              </a:spcAft>
              <a:buClr>
                <a:srgbClr val="000000"/>
              </a:buClr>
              <a:buSzPts val="1700"/>
              <a:buFont typeface="Trebuchet MS"/>
              <a:buChar char="•"/>
            </a:pPr>
            <a:r>
              <a:rPr lang="en" sz="1700">
                <a:solidFill>
                  <a:srgbClr val="000000"/>
                </a:solidFill>
              </a:rPr>
              <a:t>Each scholarship recipient: </a:t>
            </a:r>
            <a:endParaRPr sz="1700">
              <a:solidFill>
                <a:srgbClr val="000000"/>
              </a:solidFill>
            </a:endParaRPr>
          </a:p>
          <a:p>
            <a:pPr marL="1371600" lvl="1" indent="-336550" algn="l" rtl="0">
              <a:lnSpc>
                <a:spcPct val="100000"/>
              </a:lnSpc>
              <a:spcBef>
                <a:spcPts val="0"/>
              </a:spcBef>
              <a:spcAft>
                <a:spcPts val="0"/>
              </a:spcAft>
              <a:buClr>
                <a:srgbClr val="000000"/>
              </a:buClr>
              <a:buSzPts val="1700"/>
              <a:buFont typeface="Trebuchet MS"/>
              <a:buChar char="•"/>
            </a:pPr>
            <a:r>
              <a:rPr lang="en" sz="1700">
                <a:solidFill>
                  <a:srgbClr val="000000"/>
                </a:solidFill>
              </a:rPr>
              <a:t>Can take up to 8 courses or receive up to $3,570 in scholarships, whichever comes first. For CHD courses but students can take up to 2 non-CDH courses; two courses a semester.</a:t>
            </a:r>
            <a:endParaRPr sz="1700">
              <a:solidFill>
                <a:srgbClr val="000000"/>
              </a:solidFill>
            </a:endParaRPr>
          </a:p>
          <a:p>
            <a:pPr marL="1371600" lvl="1" indent="-336550" algn="l" rtl="0">
              <a:lnSpc>
                <a:spcPct val="100000"/>
              </a:lnSpc>
              <a:spcBef>
                <a:spcPts val="0"/>
              </a:spcBef>
              <a:spcAft>
                <a:spcPts val="0"/>
              </a:spcAft>
              <a:buClr>
                <a:srgbClr val="000000"/>
              </a:buClr>
              <a:buSzPts val="1700"/>
              <a:buFont typeface="Calibri"/>
              <a:buChar char="•"/>
            </a:pPr>
            <a:r>
              <a:rPr lang="en" sz="1700">
                <a:solidFill>
                  <a:srgbClr val="000000"/>
                </a:solidFill>
              </a:rPr>
              <a:t>The award covers the </a:t>
            </a:r>
            <a:r>
              <a:rPr lang="en" sz="1700" b="1">
                <a:solidFill>
                  <a:srgbClr val="000000"/>
                </a:solidFill>
              </a:rPr>
              <a:t>cost of tuition and technology fees, </a:t>
            </a:r>
            <a:r>
              <a:rPr lang="en" sz="1700">
                <a:solidFill>
                  <a:srgbClr val="000000"/>
                </a:solidFill>
              </a:rPr>
              <a:t>and includes undergraduate and graduate course work.</a:t>
            </a:r>
            <a:endParaRPr sz="1700">
              <a:solidFill>
                <a:srgbClr val="000000"/>
              </a:solidFill>
            </a:endParaRPr>
          </a:p>
          <a:p>
            <a:pPr marL="457200" lvl="0" indent="-336550" algn="l" rtl="0">
              <a:lnSpc>
                <a:spcPct val="100000"/>
              </a:lnSpc>
              <a:spcBef>
                <a:spcPts val="0"/>
              </a:spcBef>
              <a:spcAft>
                <a:spcPts val="0"/>
              </a:spcAft>
              <a:buClr>
                <a:srgbClr val="000000"/>
              </a:buClr>
              <a:buSzPts val="1700"/>
              <a:buFont typeface="Trebuchet MS"/>
              <a:buChar char="•"/>
            </a:pPr>
            <a:r>
              <a:rPr lang="en" sz="1700">
                <a:solidFill>
                  <a:srgbClr val="000000"/>
                </a:solidFill>
              </a:rPr>
              <a:t>Exciting News! COVID- 19 dollars have added an additional funds to the child care scholarship - this year we will spend $1.1 Million!</a:t>
            </a:r>
            <a:endParaRPr sz="1700">
              <a:solidFill>
                <a:srgbClr val="000000"/>
              </a:solidFill>
            </a:endParaRPr>
          </a:p>
          <a:p>
            <a:pPr marL="914400" lvl="0" indent="0" algn="l" rtl="0">
              <a:lnSpc>
                <a:spcPct val="100000"/>
              </a:lnSpc>
              <a:spcBef>
                <a:spcPts val="440"/>
              </a:spcBef>
              <a:spcAft>
                <a:spcPts val="0"/>
              </a:spcAft>
              <a:buSzPts val="1400"/>
              <a:buNone/>
            </a:pPr>
            <a:endParaRPr sz="1750">
              <a:solidFill>
                <a:srgbClr val="000000"/>
              </a:solidFill>
              <a:latin typeface="Calibri"/>
              <a:ea typeface="Calibri"/>
              <a:cs typeface="Calibri"/>
              <a:sym typeface="Calibri"/>
            </a:endParaRPr>
          </a:p>
          <a:p>
            <a:pPr marL="0" lvl="0" indent="0" algn="l" rtl="0">
              <a:lnSpc>
                <a:spcPct val="90000"/>
              </a:lnSpc>
              <a:spcBef>
                <a:spcPts val="1000"/>
              </a:spcBef>
              <a:spcAft>
                <a:spcPts val="0"/>
              </a:spcAft>
              <a:buSzPts val="1400"/>
              <a:buNone/>
            </a:pPr>
            <a:endParaRPr sz="1900"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b86e8969d8_0_56"/>
          <p:cNvSpPr txBox="1">
            <a:spLocks noGrp="1"/>
          </p:cNvSpPr>
          <p:nvPr>
            <p:ph type="title"/>
          </p:nvPr>
        </p:nvSpPr>
        <p:spPr>
          <a:xfrm>
            <a:off x="490525" y="0"/>
            <a:ext cx="8653500" cy="826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Project Pathfinders Scholarship Program</a:t>
            </a:r>
            <a:endParaRPr sz="3000"/>
          </a:p>
        </p:txBody>
      </p:sp>
      <p:sp>
        <p:nvSpPr>
          <p:cNvPr id="362" name="Google Shape;362;gb86e8969d8_0_56"/>
          <p:cNvSpPr txBox="1">
            <a:spLocks noGrp="1"/>
          </p:cNvSpPr>
          <p:nvPr>
            <p:ph type="body" idx="1"/>
          </p:nvPr>
        </p:nvSpPr>
        <p:spPr>
          <a:xfrm>
            <a:off x="490525" y="826200"/>
            <a:ext cx="8515500" cy="4061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375"/>
              </a:spcBef>
              <a:spcAft>
                <a:spcPts val="0"/>
              </a:spcAft>
              <a:buSzPts val="1400"/>
              <a:buNone/>
            </a:pPr>
            <a:r>
              <a:rPr lang="en" sz="2200" b="1" u="sng">
                <a:solidFill>
                  <a:schemeClr val="hlink"/>
                </a:solidFill>
                <a:hlinkClick r:id="rId3"/>
              </a:rPr>
              <a:t>Project Pathfinders </a:t>
            </a:r>
            <a:r>
              <a:rPr lang="en" sz="2200" b="1">
                <a:solidFill>
                  <a:srgbClr val="000000"/>
                </a:solidFill>
              </a:rPr>
              <a:t>is a scholarship funded through General Assembly appropriations administered by Virginia Early Childhood Foundatio</a:t>
            </a:r>
            <a:r>
              <a:rPr lang="en" sz="1900" b="1">
                <a:solidFill>
                  <a:srgbClr val="000000"/>
                </a:solidFill>
              </a:rPr>
              <a:t>n.</a:t>
            </a:r>
            <a:r>
              <a:rPr lang="en" sz="2000" b="1">
                <a:solidFill>
                  <a:srgbClr val="000000"/>
                </a:solidFill>
              </a:rPr>
              <a:t> </a:t>
            </a:r>
            <a:endParaRPr sz="2000" b="1">
              <a:solidFill>
                <a:srgbClr val="000000"/>
              </a:solidFill>
            </a:endParaRPr>
          </a:p>
          <a:p>
            <a:pPr marL="514350" lvl="1" indent="-158750" algn="l" rtl="0">
              <a:lnSpc>
                <a:spcPct val="90000"/>
              </a:lnSpc>
              <a:spcBef>
                <a:spcPts val="375"/>
              </a:spcBef>
              <a:spcAft>
                <a:spcPts val="0"/>
              </a:spcAft>
              <a:buClr>
                <a:srgbClr val="000000"/>
              </a:buClr>
              <a:buSzPts val="2000"/>
              <a:buChar char="•"/>
            </a:pPr>
            <a:r>
              <a:rPr lang="en" sz="2000" b="1">
                <a:solidFill>
                  <a:srgbClr val="000000"/>
                </a:solidFill>
              </a:rPr>
              <a:t>Project Pathfinders </a:t>
            </a:r>
            <a:r>
              <a:rPr lang="en" sz="2000">
                <a:solidFill>
                  <a:srgbClr val="000000"/>
                </a:solidFill>
              </a:rPr>
              <a:t>works with the Virginia Child Care Provider Scholarship (VCCPS) to provide another </a:t>
            </a:r>
            <a:r>
              <a:rPr lang="en" sz="2000" b="1">
                <a:solidFill>
                  <a:srgbClr val="000000"/>
                </a:solidFill>
              </a:rPr>
              <a:t>$1m per fiscal year of state general funds for t</a:t>
            </a:r>
            <a:r>
              <a:rPr lang="en" sz="2000">
                <a:solidFill>
                  <a:srgbClr val="000000"/>
                </a:solidFill>
              </a:rPr>
              <a:t>uition, fees, and books for up to two courses each semester. </a:t>
            </a:r>
            <a:endParaRPr sz="2000">
              <a:solidFill>
                <a:srgbClr val="000000"/>
              </a:solidFill>
            </a:endParaRPr>
          </a:p>
          <a:p>
            <a:pPr marL="514350" lvl="1" indent="-184150" algn="l" rtl="0">
              <a:lnSpc>
                <a:spcPct val="100000"/>
              </a:lnSpc>
              <a:spcBef>
                <a:spcPts val="0"/>
              </a:spcBef>
              <a:spcAft>
                <a:spcPts val="0"/>
              </a:spcAft>
              <a:buClr>
                <a:srgbClr val="000000"/>
              </a:buClr>
              <a:buSzPts val="2000"/>
              <a:buFont typeface="Calibri"/>
              <a:buChar char="•"/>
            </a:pPr>
            <a:r>
              <a:rPr lang="en" sz="2000" u="sng">
                <a:solidFill>
                  <a:schemeClr val="hlink"/>
                </a:solidFill>
                <a:hlinkClick r:id="rId4"/>
              </a:rPr>
              <a:t>Registered Apprenticeship Program</a:t>
            </a:r>
            <a:r>
              <a:rPr lang="en" sz="2000">
                <a:solidFill>
                  <a:srgbClr val="000000"/>
                </a:solidFill>
              </a:rPr>
              <a:t> with the </a:t>
            </a:r>
            <a:r>
              <a:rPr lang="en" sz="2000" b="1">
                <a:solidFill>
                  <a:srgbClr val="000000"/>
                </a:solidFill>
              </a:rPr>
              <a:t>Department of Labor &amp; Industry </a:t>
            </a:r>
            <a:r>
              <a:rPr lang="en" sz="2000">
                <a:solidFill>
                  <a:srgbClr val="000000"/>
                </a:solidFill>
              </a:rPr>
              <a:t>that pairs apprentice teachers with mentors at their site for on-the-job learning. </a:t>
            </a:r>
            <a:endParaRPr sz="2000">
              <a:solidFill>
                <a:srgbClr val="000000"/>
              </a:solidFill>
            </a:endParaRPr>
          </a:p>
          <a:p>
            <a:pPr marL="0" lvl="0" indent="0" algn="l" rtl="0">
              <a:lnSpc>
                <a:spcPct val="100000"/>
              </a:lnSpc>
              <a:spcBef>
                <a:spcPts val="0"/>
              </a:spcBef>
              <a:spcAft>
                <a:spcPts val="0"/>
              </a:spcAft>
              <a:buSzPts val="1400"/>
              <a:buNone/>
            </a:pPr>
            <a:endParaRPr sz="1850">
              <a:solidFill>
                <a:srgbClr val="000000"/>
              </a:solidFill>
              <a:latin typeface="Calibri"/>
              <a:ea typeface="Calibri"/>
              <a:cs typeface="Calibri"/>
              <a:sym typeface="Calibri"/>
            </a:endParaRPr>
          </a:p>
          <a:p>
            <a:pPr marL="0" lvl="0" indent="0" algn="l" rtl="0">
              <a:lnSpc>
                <a:spcPct val="90000"/>
              </a:lnSpc>
              <a:spcBef>
                <a:spcPts val="1000"/>
              </a:spcBef>
              <a:spcAft>
                <a:spcPts val="0"/>
              </a:spcAft>
              <a:buSzPts val="1400"/>
              <a:buNone/>
            </a:pPr>
            <a:endParaRPr sz="1900" b="1">
              <a:latin typeface="Calibri"/>
              <a:ea typeface="Calibri"/>
              <a:cs typeface="Calibri"/>
              <a:sym typeface="Calibri"/>
            </a:endParaRPr>
          </a:p>
        </p:txBody>
      </p:sp>
      <p:pic>
        <p:nvPicPr>
          <p:cNvPr id="363" name="Google Shape;363;gb86e8969d8_0_56" descr="http://www.vecf.org/wp-content/uploads/2016/11/Project-Pathfinder-Logo-WEB.jpg" title="Link to Project Pathfinders"/>
          <p:cNvPicPr preferRelativeResize="0"/>
          <p:nvPr/>
        </p:nvPicPr>
        <p:blipFill rotWithShape="1">
          <a:blip r:embed="rId5">
            <a:alphaModFix/>
          </a:blip>
          <a:srcRect/>
          <a:stretch/>
        </p:blipFill>
        <p:spPr>
          <a:xfrm>
            <a:off x="2812375" y="4257300"/>
            <a:ext cx="2412092" cy="63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f6c1944abd_0_0"/>
          <p:cNvSpPr txBox="1">
            <a:spLocks noGrp="1"/>
          </p:cNvSpPr>
          <p:nvPr>
            <p:ph type="title"/>
          </p:nvPr>
        </p:nvSpPr>
        <p:spPr>
          <a:xfrm>
            <a:off x="628650" y="203875"/>
            <a:ext cx="8200800" cy="609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G3 Funding for Early Childhood Education</a:t>
            </a:r>
            <a:endParaRPr/>
          </a:p>
        </p:txBody>
      </p:sp>
      <p:sp>
        <p:nvSpPr>
          <p:cNvPr id="369" name="Google Shape;369;gf6c1944abd_0_0"/>
          <p:cNvSpPr txBox="1">
            <a:spLocks noGrp="1"/>
          </p:cNvSpPr>
          <p:nvPr>
            <p:ph type="body" idx="1"/>
          </p:nvPr>
        </p:nvSpPr>
        <p:spPr>
          <a:xfrm>
            <a:off x="628650" y="812875"/>
            <a:ext cx="8429700" cy="3840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600" b="1" u="sng">
                <a:solidFill>
                  <a:schemeClr val="hlink"/>
                </a:solidFill>
                <a:highlight>
                  <a:srgbClr val="FFFFFF"/>
                </a:highlight>
                <a:hlinkClick r:id="rId3"/>
              </a:rPr>
              <a:t>G3</a:t>
            </a:r>
            <a:r>
              <a:rPr lang="en" sz="1600" b="1">
                <a:solidFill>
                  <a:srgbClr val="202124"/>
                </a:solidFill>
                <a:highlight>
                  <a:srgbClr val="FFFFFF"/>
                </a:highlight>
              </a:rPr>
              <a:t> is a last-dollar program for any Virginia resident who qualifies for in-state tuition and whose family income falls below an identified threshold. Eligible students may enroll in identified programs leading to short-term credentials, certificates, or associate degrees.</a:t>
            </a:r>
            <a:endParaRPr sz="1600" b="1">
              <a:solidFill>
                <a:srgbClr val="202124"/>
              </a:solidFill>
              <a:highlight>
                <a:srgbClr val="FFFFFF"/>
              </a:highlight>
            </a:endParaRPr>
          </a:p>
          <a:p>
            <a:pPr marL="0" lvl="0" indent="0" algn="l" rtl="0">
              <a:spcBef>
                <a:spcPts val="800"/>
              </a:spcBef>
              <a:spcAft>
                <a:spcPts val="0"/>
              </a:spcAft>
              <a:buNone/>
            </a:pPr>
            <a:endParaRPr sz="500" b="1">
              <a:solidFill>
                <a:srgbClr val="202124"/>
              </a:solidFill>
              <a:highlight>
                <a:srgbClr val="FFFFFF"/>
              </a:highlight>
            </a:endParaRPr>
          </a:p>
          <a:p>
            <a:pPr marL="0" lvl="0" indent="0" algn="l" rtl="0">
              <a:lnSpc>
                <a:spcPct val="115000"/>
              </a:lnSpc>
              <a:spcBef>
                <a:spcPts val="0"/>
              </a:spcBef>
              <a:spcAft>
                <a:spcPts val="0"/>
              </a:spcAft>
              <a:buNone/>
            </a:pPr>
            <a:r>
              <a:rPr lang="en" sz="1550">
                <a:solidFill>
                  <a:srgbClr val="000000"/>
                </a:solidFill>
                <a:highlight>
                  <a:srgbClr val="FFFFFF"/>
                </a:highlight>
              </a:rPr>
              <a:t>If a student is a Virginia resident who meets the requirements below, they are eligible for G3:</a:t>
            </a:r>
            <a:endParaRPr sz="1550">
              <a:solidFill>
                <a:srgbClr val="000000"/>
              </a:solidFill>
              <a:highlight>
                <a:srgbClr val="FFFFFF"/>
              </a:highlight>
            </a:endParaRPr>
          </a:p>
          <a:p>
            <a:pPr marL="457200" lvl="0" indent="-327025" algn="l" rtl="0">
              <a:lnSpc>
                <a:spcPct val="115000"/>
              </a:lnSpc>
              <a:spcBef>
                <a:spcPts val="1200"/>
              </a:spcBef>
              <a:spcAft>
                <a:spcPts val="0"/>
              </a:spcAft>
              <a:buClr>
                <a:srgbClr val="000000"/>
              </a:buClr>
              <a:buSzPts val="1550"/>
              <a:buFont typeface="Trebuchet MS"/>
              <a:buChar char="●"/>
            </a:pPr>
            <a:r>
              <a:rPr lang="en" sz="1550">
                <a:solidFill>
                  <a:srgbClr val="000000"/>
                </a:solidFill>
                <a:highlight>
                  <a:srgbClr val="FFFFFF"/>
                </a:highlight>
              </a:rPr>
              <a:t>Qualifies for in-state financial aid</a:t>
            </a:r>
            <a:endParaRPr sz="1550">
              <a:solidFill>
                <a:srgbClr val="000000"/>
              </a:solidFill>
              <a:highlight>
                <a:srgbClr val="FFFFFF"/>
              </a:highlight>
            </a:endParaRPr>
          </a:p>
          <a:p>
            <a:pPr marL="457200" lvl="0" indent="-327025" algn="l" rtl="0">
              <a:lnSpc>
                <a:spcPct val="115000"/>
              </a:lnSpc>
              <a:spcBef>
                <a:spcPts val="0"/>
              </a:spcBef>
              <a:spcAft>
                <a:spcPts val="0"/>
              </a:spcAft>
              <a:buClr>
                <a:srgbClr val="000000"/>
              </a:buClr>
              <a:buSzPts val="1550"/>
              <a:buFont typeface="Trebuchet MS"/>
              <a:buChar char="●"/>
            </a:pPr>
            <a:r>
              <a:rPr lang="en" sz="1550">
                <a:solidFill>
                  <a:srgbClr val="000000"/>
                </a:solidFill>
                <a:highlight>
                  <a:srgbClr val="FFFFFF"/>
                </a:highlight>
              </a:rPr>
              <a:t>Has a total household income of less than or equal to 400% of the Federal Poverty Level (roughly an income of $100,000 for a family of four)</a:t>
            </a:r>
            <a:endParaRPr sz="1550">
              <a:solidFill>
                <a:srgbClr val="000000"/>
              </a:solidFill>
              <a:highlight>
                <a:srgbClr val="FFFFFF"/>
              </a:highlight>
            </a:endParaRPr>
          </a:p>
          <a:p>
            <a:pPr marL="457200" lvl="0" indent="-327025" algn="l" rtl="0">
              <a:lnSpc>
                <a:spcPct val="115000"/>
              </a:lnSpc>
              <a:spcBef>
                <a:spcPts val="0"/>
              </a:spcBef>
              <a:spcAft>
                <a:spcPts val="0"/>
              </a:spcAft>
              <a:buClr>
                <a:srgbClr val="000000"/>
              </a:buClr>
              <a:buSzPts val="1550"/>
              <a:buFont typeface="Trebuchet MS"/>
              <a:buChar char="●"/>
            </a:pPr>
            <a:r>
              <a:rPr lang="en" sz="1550">
                <a:solidFill>
                  <a:srgbClr val="000000"/>
                </a:solidFill>
                <a:highlight>
                  <a:srgbClr val="FFFFFF"/>
                </a:highlight>
              </a:rPr>
              <a:t>Is enrolled for a minimum of six credit hours at your local community college</a:t>
            </a:r>
            <a:endParaRPr sz="1550">
              <a:solidFill>
                <a:srgbClr val="000000"/>
              </a:solidFill>
              <a:highlight>
                <a:srgbClr val="FFFFFF"/>
              </a:highlight>
            </a:endParaRPr>
          </a:p>
          <a:p>
            <a:pPr marL="457200" lvl="0" indent="-327025" algn="l" rtl="0">
              <a:lnSpc>
                <a:spcPct val="115000"/>
              </a:lnSpc>
              <a:spcBef>
                <a:spcPts val="0"/>
              </a:spcBef>
              <a:spcAft>
                <a:spcPts val="0"/>
              </a:spcAft>
              <a:buClr>
                <a:srgbClr val="000000"/>
              </a:buClr>
              <a:buSzPts val="1550"/>
              <a:buFont typeface="Trebuchet MS"/>
              <a:buChar char="●"/>
            </a:pPr>
            <a:r>
              <a:rPr lang="en" sz="1550">
                <a:solidFill>
                  <a:srgbClr val="000000"/>
                </a:solidFill>
                <a:highlight>
                  <a:srgbClr val="FFFFFF"/>
                </a:highlight>
              </a:rPr>
              <a:t>Has earned a high school diploma or GED</a:t>
            </a:r>
            <a:endParaRPr sz="1550">
              <a:solidFill>
                <a:srgbClr val="000000"/>
              </a:solidFill>
              <a:highlight>
                <a:srgbClr val="FFFFFF"/>
              </a:highlight>
            </a:endParaRPr>
          </a:p>
          <a:p>
            <a:pPr marL="457200" lvl="0" indent="-327025" algn="l" rtl="0">
              <a:lnSpc>
                <a:spcPct val="115000"/>
              </a:lnSpc>
              <a:spcBef>
                <a:spcPts val="0"/>
              </a:spcBef>
              <a:spcAft>
                <a:spcPts val="0"/>
              </a:spcAft>
              <a:buClr>
                <a:srgbClr val="000000"/>
              </a:buClr>
              <a:buSzPts val="1550"/>
              <a:buFont typeface="Trebuchet MS"/>
              <a:buChar char="●"/>
            </a:pPr>
            <a:r>
              <a:rPr lang="en" sz="1550">
                <a:solidFill>
                  <a:srgbClr val="000000"/>
                </a:solidFill>
                <a:highlight>
                  <a:srgbClr val="FFFFFF"/>
                </a:highlight>
              </a:rPr>
              <a:t>Is enrolled in a designated G3 program</a:t>
            </a:r>
            <a:endParaRPr sz="1550">
              <a:solidFill>
                <a:srgbClr val="000000"/>
              </a:solidFill>
              <a:highlight>
                <a:srgbClr val="FFFFFF"/>
              </a:highlight>
            </a:endParaRPr>
          </a:p>
          <a:p>
            <a:pPr marL="457200" lvl="0" indent="-327025" algn="l" rtl="0">
              <a:lnSpc>
                <a:spcPct val="115000"/>
              </a:lnSpc>
              <a:spcBef>
                <a:spcPts val="0"/>
              </a:spcBef>
              <a:spcAft>
                <a:spcPts val="0"/>
              </a:spcAft>
              <a:buClr>
                <a:srgbClr val="000000"/>
              </a:buClr>
              <a:buSzPts val="1550"/>
              <a:buFont typeface="Trebuchet MS"/>
              <a:buChar char="●"/>
            </a:pPr>
            <a:r>
              <a:rPr lang="en" sz="1550">
                <a:solidFill>
                  <a:srgbClr val="000000"/>
                </a:solidFill>
                <a:highlight>
                  <a:srgbClr val="FFFFFF"/>
                </a:highlight>
              </a:rPr>
              <a:t>Has applied for federal and/or state financial aid (students must first complete the  </a:t>
            </a:r>
            <a:r>
              <a:rPr lang="en" sz="1550" u="sng">
                <a:solidFill>
                  <a:schemeClr val="hlink"/>
                </a:solidFill>
                <a:highlight>
                  <a:srgbClr val="FFFFFF"/>
                </a:highlight>
                <a:hlinkClick r:id="rId4"/>
              </a:rPr>
              <a:t>Free Application for Federal Student Aid (FAFSA)</a:t>
            </a:r>
            <a:endParaRPr sz="1550">
              <a:solidFill>
                <a:srgbClr val="000000"/>
              </a:solidFill>
              <a:highlight>
                <a:srgbClr val="FFFFFF"/>
              </a:highlight>
            </a:endParaRPr>
          </a:p>
          <a:p>
            <a:pPr marL="457200" lvl="0" indent="0" algn="l" rtl="0">
              <a:lnSpc>
                <a:spcPct val="115000"/>
              </a:lnSpc>
              <a:spcBef>
                <a:spcPts val="1200"/>
              </a:spcBef>
              <a:spcAft>
                <a:spcPts val="0"/>
              </a:spcAft>
              <a:buNone/>
            </a:pPr>
            <a:endParaRPr sz="1700">
              <a:solidFill>
                <a:srgbClr val="000000"/>
              </a:solidFill>
              <a:highlight>
                <a:srgbClr val="FFFFFF"/>
              </a:highlight>
            </a:endParaRPr>
          </a:p>
          <a:p>
            <a:pPr marL="0" lvl="0" indent="0" algn="l" rtl="0">
              <a:spcBef>
                <a:spcPts val="1200"/>
              </a:spcBef>
              <a:spcAft>
                <a:spcPts val="0"/>
              </a:spcAft>
              <a:buNone/>
            </a:pPr>
            <a:endParaRPr sz="1800">
              <a:solidFill>
                <a:srgbClr val="202124"/>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b86e8969d8_0_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a:t>Training Resources to Support the Workforce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b86e8969d8_0_71"/>
          <p:cNvSpPr txBox="1">
            <a:spLocks noGrp="1"/>
          </p:cNvSpPr>
          <p:nvPr>
            <p:ph type="title"/>
          </p:nvPr>
        </p:nvSpPr>
        <p:spPr>
          <a:xfrm>
            <a:off x="490525" y="0"/>
            <a:ext cx="8653500" cy="889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900"/>
              <a:t>Training Offered By Child Care Aware of Virginia</a:t>
            </a:r>
            <a:r>
              <a:rPr lang="en" sz="3000"/>
              <a:t> </a:t>
            </a:r>
            <a:endParaRPr sz="3000"/>
          </a:p>
        </p:txBody>
      </p:sp>
      <p:sp>
        <p:nvSpPr>
          <p:cNvPr id="380" name="Google Shape;380;gb86e8969d8_0_71"/>
          <p:cNvSpPr txBox="1">
            <a:spLocks noGrp="1"/>
          </p:cNvSpPr>
          <p:nvPr>
            <p:ph type="body" idx="1"/>
          </p:nvPr>
        </p:nvSpPr>
        <p:spPr>
          <a:xfrm>
            <a:off x="490525" y="889650"/>
            <a:ext cx="8515500" cy="4071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1400"/>
              <a:buNone/>
            </a:pPr>
            <a:r>
              <a:rPr lang="en" sz="2000" b="1">
                <a:solidFill>
                  <a:srgbClr val="000000"/>
                </a:solidFill>
              </a:rPr>
              <a:t>VDOE partners with </a:t>
            </a:r>
            <a:r>
              <a:rPr lang="en" sz="2000" b="1" u="sng">
                <a:solidFill>
                  <a:schemeClr val="hlink"/>
                </a:solidFill>
                <a:hlinkClick r:id="rId3"/>
              </a:rPr>
              <a:t>Child Care Aware of Virginia</a:t>
            </a:r>
            <a:r>
              <a:rPr lang="en" sz="2000" b="1">
                <a:solidFill>
                  <a:srgbClr val="000000"/>
                </a:solidFill>
              </a:rPr>
              <a:t> to ensure that programs has access to training and technical assistance to improve the operations of all child care programs. </a:t>
            </a:r>
            <a:endParaRPr sz="2000" b="1">
              <a:solidFill>
                <a:srgbClr val="000000"/>
              </a:solidFill>
            </a:endParaRPr>
          </a:p>
          <a:p>
            <a:pPr marL="0" lvl="0" indent="0" algn="l" rtl="0">
              <a:lnSpc>
                <a:spcPct val="90000"/>
              </a:lnSpc>
              <a:spcBef>
                <a:spcPts val="375"/>
              </a:spcBef>
              <a:spcAft>
                <a:spcPts val="0"/>
              </a:spcAft>
              <a:buSzPts val="1400"/>
              <a:buNone/>
            </a:pPr>
            <a:endParaRPr sz="1500" b="1">
              <a:solidFill>
                <a:srgbClr val="000000"/>
              </a:solidFill>
            </a:endParaRPr>
          </a:p>
          <a:p>
            <a:pPr marL="0" lvl="0" indent="0" algn="l" rtl="0">
              <a:lnSpc>
                <a:spcPct val="90000"/>
              </a:lnSpc>
              <a:spcBef>
                <a:spcPts val="375"/>
              </a:spcBef>
              <a:spcAft>
                <a:spcPts val="0"/>
              </a:spcAft>
              <a:buSzPts val="1400"/>
              <a:buNone/>
            </a:pPr>
            <a:r>
              <a:rPr lang="en" sz="2000" b="1">
                <a:solidFill>
                  <a:srgbClr val="000000"/>
                </a:solidFill>
              </a:rPr>
              <a:t>Free </a:t>
            </a:r>
            <a:r>
              <a:rPr lang="en" sz="1800" b="1" u="sng">
                <a:solidFill>
                  <a:schemeClr val="hlink"/>
                </a:solidFill>
                <a:hlinkClick r:id="rId4"/>
              </a:rPr>
              <a:t>training </a:t>
            </a:r>
            <a:r>
              <a:rPr lang="en" sz="1800" b="1">
                <a:solidFill>
                  <a:srgbClr val="000000"/>
                </a:solidFill>
              </a:rPr>
              <a:t>offered:</a:t>
            </a:r>
            <a:endParaRPr sz="1800" b="1">
              <a:solidFill>
                <a:srgbClr val="000000"/>
              </a:solidFill>
            </a:endParaRPr>
          </a:p>
          <a:p>
            <a:pPr marL="0" lvl="0" indent="0" algn="l" rtl="0">
              <a:lnSpc>
                <a:spcPct val="90000"/>
              </a:lnSpc>
              <a:spcBef>
                <a:spcPts val="375"/>
              </a:spcBef>
              <a:spcAft>
                <a:spcPts val="0"/>
              </a:spcAft>
              <a:buSzPts val="1400"/>
              <a:buNone/>
            </a:pPr>
            <a:r>
              <a:rPr lang="en" sz="1800" b="1">
                <a:solidFill>
                  <a:srgbClr val="000000"/>
                </a:solidFill>
              </a:rPr>
              <a:t> </a:t>
            </a:r>
            <a:endParaRPr sz="1500" b="1">
              <a:solidFill>
                <a:srgbClr val="000000"/>
              </a:solidFill>
            </a:endParaRPr>
          </a:p>
          <a:p>
            <a:pPr marL="457200" lvl="0" indent="-342900" algn="l" rtl="0">
              <a:lnSpc>
                <a:spcPct val="115000"/>
              </a:lnSpc>
              <a:spcBef>
                <a:spcPts val="0"/>
              </a:spcBef>
              <a:spcAft>
                <a:spcPts val="0"/>
              </a:spcAft>
              <a:buClr>
                <a:srgbClr val="000000"/>
              </a:buClr>
              <a:buSzPts val="1800"/>
              <a:buFont typeface="Trebuchet MS"/>
              <a:buChar char="•"/>
            </a:pPr>
            <a:r>
              <a:rPr lang="en" sz="18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CPR/First Aid</a:t>
            </a:r>
            <a:endParaRPr sz="18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457200" lvl="0" indent="-342900" algn="l" rtl="0">
              <a:lnSpc>
                <a:spcPct val="115000"/>
              </a:lnSpc>
              <a:spcBef>
                <a:spcPts val="0"/>
              </a:spcBef>
              <a:spcAft>
                <a:spcPts val="0"/>
              </a:spcAft>
              <a:buClr>
                <a:srgbClr val="000000"/>
              </a:buClr>
              <a:buSzPts val="1800"/>
              <a:buFont typeface="Trebuchet MS"/>
              <a:buChar char="•"/>
            </a:pPr>
            <a:r>
              <a:rPr lang="en" sz="18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Trauma-Informed Care Basics</a:t>
            </a:r>
            <a:endParaRPr sz="18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457200" lvl="0" indent="-342900" algn="l" rtl="0">
              <a:lnSpc>
                <a:spcPct val="115000"/>
              </a:lnSpc>
              <a:spcBef>
                <a:spcPts val="0"/>
              </a:spcBef>
              <a:spcAft>
                <a:spcPts val="0"/>
              </a:spcAft>
              <a:buClr>
                <a:srgbClr val="000000"/>
              </a:buClr>
              <a:buSzPts val="1800"/>
              <a:buFont typeface="Trebuchet MS"/>
              <a:buChar char="•"/>
            </a:pPr>
            <a:r>
              <a:rPr lang="en" sz="18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Trauma - Responsive Care </a:t>
            </a:r>
            <a:endParaRPr sz="18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endParaRPr>
          </a:p>
          <a:p>
            <a:pPr marL="457200" lvl="0" indent="-342900" algn="l" rtl="0">
              <a:lnSpc>
                <a:spcPct val="115000"/>
              </a:lnSpc>
              <a:spcBef>
                <a:spcPts val="0"/>
              </a:spcBef>
              <a:spcAft>
                <a:spcPts val="0"/>
              </a:spcAft>
              <a:buClr>
                <a:srgbClr val="000000"/>
              </a:buClr>
              <a:buSzPts val="1800"/>
              <a:buFont typeface="Trebuchet MS"/>
              <a:buChar char="•"/>
            </a:pPr>
            <a:r>
              <a:rPr lang="en" sz="18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Emergency Planning</a:t>
            </a:r>
            <a:endParaRPr sz="18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endParaRPr>
          </a:p>
          <a:p>
            <a:pPr marL="457200" lvl="0" indent="-342900" algn="l" rtl="0">
              <a:lnSpc>
                <a:spcPct val="115000"/>
              </a:lnSpc>
              <a:spcBef>
                <a:spcPts val="0"/>
              </a:spcBef>
              <a:spcAft>
                <a:spcPts val="0"/>
              </a:spcAft>
              <a:buClr>
                <a:srgbClr val="000000"/>
              </a:buClr>
              <a:buSzPts val="1800"/>
              <a:buFont typeface="Trebuchet MS"/>
              <a:buChar char="•"/>
            </a:pPr>
            <a:r>
              <a:rPr lang="en" sz="18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Technical Assistance (program set-up and operations, environments, classroom management, child care regulation, etc.)</a:t>
            </a:r>
            <a:endParaRPr sz="1800">
              <a:solidFill>
                <a:srgbClr val="000000"/>
              </a:solidFill>
            </a:endParaRPr>
          </a:p>
          <a:p>
            <a:pPr marL="0" lvl="0" indent="0" algn="l" rtl="0">
              <a:lnSpc>
                <a:spcPct val="115000"/>
              </a:lnSpc>
              <a:spcBef>
                <a:spcPts val="0"/>
              </a:spcBef>
              <a:spcAft>
                <a:spcPts val="0"/>
              </a:spcAft>
              <a:buSzPts val="1400"/>
              <a:buNone/>
            </a:pPr>
            <a:endParaRPr sz="175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f5e7dc72f5_3_0"/>
          <p:cNvSpPr txBox="1">
            <a:spLocks noGrp="1"/>
          </p:cNvSpPr>
          <p:nvPr>
            <p:ph type="title"/>
          </p:nvPr>
        </p:nvSpPr>
        <p:spPr>
          <a:xfrm>
            <a:off x="490525" y="0"/>
            <a:ext cx="8653500" cy="889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900"/>
              <a:t>Training Offered By Better Kid Care - Penn State</a:t>
            </a:r>
            <a:r>
              <a:rPr lang="en" sz="3000"/>
              <a:t> </a:t>
            </a:r>
            <a:endParaRPr sz="3000"/>
          </a:p>
        </p:txBody>
      </p:sp>
      <p:sp>
        <p:nvSpPr>
          <p:cNvPr id="386" name="Google Shape;386;gf5e7dc72f5_3_0"/>
          <p:cNvSpPr txBox="1">
            <a:spLocks noGrp="1"/>
          </p:cNvSpPr>
          <p:nvPr>
            <p:ph type="body" idx="1"/>
          </p:nvPr>
        </p:nvSpPr>
        <p:spPr>
          <a:xfrm>
            <a:off x="490525" y="730050"/>
            <a:ext cx="8515500" cy="4231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1400"/>
              <a:buNone/>
            </a:pPr>
            <a:r>
              <a:rPr lang="en" sz="1800" b="1">
                <a:solidFill>
                  <a:srgbClr val="000000"/>
                </a:solidFill>
              </a:rPr>
              <a:t>VDOE partners with Better Kid Care - Penn State to host the </a:t>
            </a:r>
            <a:r>
              <a:rPr lang="en" sz="1800" b="1" u="sng">
                <a:solidFill>
                  <a:schemeClr val="hlink"/>
                </a:solidFill>
                <a:hlinkClick r:id="rId3"/>
              </a:rPr>
              <a:t>Virginia Preservice Training </a:t>
            </a:r>
            <a:r>
              <a:rPr lang="en" sz="1800" b="1">
                <a:solidFill>
                  <a:srgbClr val="000000"/>
                </a:solidFill>
              </a:rPr>
              <a:t>required </a:t>
            </a:r>
            <a:r>
              <a:rPr lang="en" sz="1800" b="1"/>
              <a:t>for all staff who work in a program that participates in Virginia’s Child Care Subsidy Program but is available to professionals in early childhood care and education. </a:t>
            </a:r>
            <a:endParaRPr sz="1800" b="1"/>
          </a:p>
          <a:p>
            <a:pPr marL="0" lvl="0" indent="0" algn="l" rtl="0">
              <a:lnSpc>
                <a:spcPct val="90000"/>
              </a:lnSpc>
              <a:spcBef>
                <a:spcPts val="0"/>
              </a:spcBef>
              <a:spcAft>
                <a:spcPts val="0"/>
              </a:spcAft>
              <a:buSzPts val="1400"/>
              <a:buNone/>
            </a:pPr>
            <a:endParaRPr sz="1800"/>
          </a:p>
          <a:p>
            <a:pPr marL="457200" lvl="0" indent="-342900" algn="l" rtl="0">
              <a:spcBef>
                <a:spcPts val="600"/>
              </a:spcBef>
              <a:spcAft>
                <a:spcPts val="0"/>
              </a:spcAft>
              <a:buClr>
                <a:srgbClr val="000000"/>
              </a:buClr>
              <a:buSzPts val="1800"/>
              <a:buFont typeface="Trebuchet MS"/>
              <a:buChar char="•"/>
            </a:pPr>
            <a:r>
              <a:rPr lang="en" sz="1800"/>
              <a:t>This FREE online course introduces child care staff to important health and safety information and addresses other topics such as child development, inclusion, and Virginia's Subsidy and Licensing Programs. </a:t>
            </a:r>
            <a:endParaRPr sz="1800"/>
          </a:p>
          <a:p>
            <a:pPr marL="457200" lvl="0" indent="-342900" algn="l" rtl="0">
              <a:spcBef>
                <a:spcPts val="600"/>
              </a:spcBef>
              <a:spcAft>
                <a:spcPts val="0"/>
              </a:spcAft>
              <a:buSzPts val="1800"/>
              <a:buFont typeface="Trebuchet MS"/>
              <a:buChar char="•"/>
            </a:pPr>
            <a:r>
              <a:rPr lang="en" sz="1800"/>
              <a:t>Participants will earn a 10-hour training certificate and a CEU upon completion of the training.</a:t>
            </a:r>
            <a:endParaRPr sz="1800"/>
          </a:p>
          <a:p>
            <a:pPr marL="0" lvl="0" indent="0" algn="l" rtl="0">
              <a:lnSpc>
                <a:spcPct val="115000"/>
              </a:lnSpc>
              <a:spcBef>
                <a:spcPts val="0"/>
              </a:spcBef>
              <a:spcAft>
                <a:spcPts val="0"/>
              </a:spcAft>
              <a:buSzPts val="1400"/>
              <a:buNone/>
            </a:pPr>
            <a:endParaRPr sz="175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e70dd030d5_0_1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a:t>The Future of the EC Workforce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e70dd030d5_0_5"/>
          <p:cNvSpPr txBox="1">
            <a:spLocks noGrp="1"/>
          </p:cNvSpPr>
          <p:nvPr>
            <p:ph type="title"/>
          </p:nvPr>
        </p:nvSpPr>
        <p:spPr>
          <a:xfrm>
            <a:off x="490525" y="0"/>
            <a:ext cx="8653500" cy="835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Future Considerations for Workforce  </a:t>
            </a:r>
            <a:endParaRPr sz="3000"/>
          </a:p>
        </p:txBody>
      </p:sp>
      <p:sp>
        <p:nvSpPr>
          <p:cNvPr id="397" name="Google Shape;397;ge70dd030d5_0_5"/>
          <p:cNvSpPr txBox="1">
            <a:spLocks noGrp="1"/>
          </p:cNvSpPr>
          <p:nvPr>
            <p:ph type="body" idx="1"/>
          </p:nvPr>
        </p:nvSpPr>
        <p:spPr>
          <a:xfrm>
            <a:off x="559525" y="835200"/>
            <a:ext cx="8515500" cy="4044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2000" b="1">
                <a:solidFill>
                  <a:srgbClr val="212121"/>
                </a:solidFill>
              </a:rPr>
              <a:t>Our charge is to identify and advance strategies to secure livable and equitable wages, supportive work environments, and improve educational opportunities and pathways for all early educators.</a:t>
            </a:r>
            <a:endParaRPr sz="2000" b="1">
              <a:solidFill>
                <a:srgbClr val="212121"/>
              </a:solidFill>
            </a:endParaRPr>
          </a:p>
          <a:p>
            <a:pPr marL="0" lvl="0" indent="0" algn="l" rtl="0">
              <a:lnSpc>
                <a:spcPct val="100000"/>
              </a:lnSpc>
              <a:spcBef>
                <a:spcPts val="0"/>
              </a:spcBef>
              <a:spcAft>
                <a:spcPts val="0"/>
              </a:spcAft>
              <a:buSzPts val="1400"/>
              <a:buNone/>
            </a:pPr>
            <a:endParaRPr sz="1000" b="1">
              <a:solidFill>
                <a:srgbClr val="212121"/>
              </a:solidFill>
            </a:endParaRPr>
          </a:p>
          <a:p>
            <a:pPr marL="457200" lvl="0" indent="-349250" algn="l" rtl="0">
              <a:lnSpc>
                <a:spcPct val="90000"/>
              </a:lnSpc>
              <a:spcBef>
                <a:spcPts val="0"/>
              </a:spcBef>
              <a:spcAft>
                <a:spcPts val="0"/>
              </a:spcAft>
              <a:buClr>
                <a:srgbClr val="000000"/>
              </a:buClr>
              <a:buSzPts val="1900"/>
              <a:buFont typeface="Trebuchet MS"/>
              <a:buChar char="•"/>
            </a:pPr>
            <a:r>
              <a:rPr lang="en" sz="1900">
                <a:solidFill>
                  <a:srgbClr val="000000"/>
                </a:solidFill>
              </a:rPr>
              <a:t>Expand the focus for workforce across all early childhood programs.</a:t>
            </a:r>
            <a:endParaRPr sz="1900">
              <a:solidFill>
                <a:srgbClr val="000000"/>
              </a:solidFill>
            </a:endParaRPr>
          </a:p>
          <a:p>
            <a:pPr marL="457200" lvl="0" indent="-349250" algn="l" rtl="0">
              <a:lnSpc>
                <a:spcPct val="90000"/>
              </a:lnSpc>
              <a:spcBef>
                <a:spcPts val="0"/>
              </a:spcBef>
              <a:spcAft>
                <a:spcPts val="0"/>
              </a:spcAft>
              <a:buClr>
                <a:srgbClr val="000000"/>
              </a:buClr>
              <a:buSzPts val="1900"/>
              <a:buFont typeface="Trebuchet MS"/>
              <a:buChar char="•"/>
            </a:pPr>
            <a:r>
              <a:rPr lang="en" sz="1900">
                <a:solidFill>
                  <a:srgbClr val="000000"/>
                </a:solidFill>
              </a:rPr>
              <a:t>Use data collected from VQB5 to inform decisions about gaps in workforce training to improve PD.  </a:t>
            </a:r>
            <a:endParaRPr sz="1900">
              <a:solidFill>
                <a:srgbClr val="000000"/>
              </a:solidFill>
            </a:endParaRPr>
          </a:p>
          <a:p>
            <a:pPr marL="457200" lvl="0" indent="-349250" algn="l" rtl="0">
              <a:lnSpc>
                <a:spcPct val="90000"/>
              </a:lnSpc>
              <a:spcBef>
                <a:spcPts val="0"/>
              </a:spcBef>
              <a:spcAft>
                <a:spcPts val="0"/>
              </a:spcAft>
              <a:buClr>
                <a:srgbClr val="000000"/>
              </a:buClr>
              <a:buSzPts val="1900"/>
              <a:buFont typeface="Trebuchet MS"/>
              <a:buChar char="•"/>
            </a:pPr>
            <a:r>
              <a:rPr lang="en" sz="1900">
                <a:solidFill>
                  <a:srgbClr val="000000"/>
                </a:solidFill>
              </a:rPr>
              <a:t>Use feedback to gain a better understanding of professionals - education level, equity of wages and resources, access to advancement  - all needed for retention. </a:t>
            </a:r>
            <a:endParaRPr sz="1900">
              <a:solidFill>
                <a:srgbClr val="000000"/>
              </a:solidFill>
            </a:endParaRPr>
          </a:p>
          <a:p>
            <a:pPr marL="457200" lvl="0" indent="-349250" algn="l" rtl="0">
              <a:lnSpc>
                <a:spcPct val="90000"/>
              </a:lnSpc>
              <a:spcBef>
                <a:spcPts val="0"/>
              </a:spcBef>
              <a:spcAft>
                <a:spcPts val="0"/>
              </a:spcAft>
              <a:buClr>
                <a:srgbClr val="000000"/>
              </a:buClr>
              <a:buSzPts val="1900"/>
              <a:buFont typeface="Trebuchet MS"/>
              <a:buChar char="•"/>
            </a:pPr>
            <a:r>
              <a:rPr lang="en" sz="1900">
                <a:solidFill>
                  <a:srgbClr val="000000"/>
                </a:solidFill>
              </a:rPr>
              <a:t>Working closely with VDOE Office of Career, Technical and Adult Education to support those students in early childhood tech programs with information on scholarships for Higher Ed and to support English-Language Learners in Adult Ed Centers throughout VA.  </a:t>
            </a:r>
            <a:endParaRPr sz="1900">
              <a:solidFill>
                <a:srgbClr val="000000"/>
              </a:solidFill>
            </a:endParaRPr>
          </a:p>
          <a:p>
            <a:pPr marL="457200" lvl="0" indent="0" algn="l" rtl="0">
              <a:lnSpc>
                <a:spcPct val="90000"/>
              </a:lnSpc>
              <a:spcBef>
                <a:spcPts val="0"/>
              </a:spcBef>
              <a:spcAft>
                <a:spcPts val="0"/>
              </a:spcAft>
              <a:buSzPts val="1400"/>
              <a:buNone/>
            </a:pPr>
            <a:endParaRPr sz="190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4"/>
          <p:cNvSpPr txBox="1">
            <a:spLocks noGrp="1"/>
          </p:cNvSpPr>
          <p:nvPr>
            <p:ph type="title"/>
          </p:nvPr>
        </p:nvSpPr>
        <p:spPr>
          <a:xfrm>
            <a:off x="628650" y="85718"/>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Questions?</a:t>
            </a:r>
            <a:endParaRPr/>
          </a:p>
        </p:txBody>
      </p:sp>
      <p:sp>
        <p:nvSpPr>
          <p:cNvPr id="403" name="Google Shape;403;p34"/>
          <p:cNvSpPr txBox="1">
            <a:spLocks noGrp="1"/>
          </p:cNvSpPr>
          <p:nvPr>
            <p:ph type="body" idx="1"/>
          </p:nvPr>
        </p:nvSpPr>
        <p:spPr>
          <a:xfrm>
            <a:off x="628650" y="835275"/>
            <a:ext cx="8349300" cy="3629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2600" b="1">
                <a:solidFill>
                  <a:srgbClr val="000000"/>
                </a:solidFill>
              </a:rPr>
              <a:t>Office of Early Childhood Quality and Workforce </a:t>
            </a:r>
            <a:endParaRPr sz="2600">
              <a:solidFill>
                <a:srgbClr val="000000"/>
              </a:solidFill>
            </a:endParaRPr>
          </a:p>
          <a:p>
            <a:pPr marL="0" lvl="0" indent="0" algn="l" rtl="0">
              <a:lnSpc>
                <a:spcPct val="90000"/>
              </a:lnSpc>
              <a:spcBef>
                <a:spcPts val="800"/>
              </a:spcBef>
              <a:spcAft>
                <a:spcPts val="0"/>
              </a:spcAft>
              <a:buSzPts val="1400"/>
              <a:buNone/>
            </a:pPr>
            <a:r>
              <a:rPr lang="en" sz="2200">
                <a:solidFill>
                  <a:srgbClr val="000000"/>
                </a:solidFill>
              </a:rPr>
              <a:t>Presenter: </a:t>
            </a:r>
            <a:r>
              <a:rPr lang="en" sz="2600">
                <a:solidFill>
                  <a:srgbClr val="000000"/>
                </a:solidFill>
              </a:rPr>
              <a:t>  </a:t>
            </a:r>
            <a:endParaRPr sz="1400">
              <a:solidFill>
                <a:srgbClr val="000000"/>
              </a:solidFill>
            </a:endParaRPr>
          </a:p>
          <a:p>
            <a:pPr marL="800100" lvl="0" indent="-330200" algn="l" rtl="0">
              <a:lnSpc>
                <a:spcPct val="100000"/>
              </a:lnSpc>
              <a:spcBef>
                <a:spcPts val="440"/>
              </a:spcBef>
              <a:spcAft>
                <a:spcPts val="0"/>
              </a:spcAft>
              <a:buClr>
                <a:srgbClr val="000000"/>
              </a:buClr>
              <a:buSzPts val="2000"/>
              <a:buFont typeface="Trebuchet MS"/>
              <a:buChar char="⮚"/>
            </a:pPr>
            <a:r>
              <a:rPr lang="en" sz="2000">
                <a:solidFill>
                  <a:srgbClr val="000000"/>
                </a:solidFill>
              </a:rPr>
              <a:t>Mickie McInnis, Early Childhood Workforce Manager,  </a:t>
            </a:r>
            <a:r>
              <a:rPr lang="en" sz="2000" u="sng">
                <a:solidFill>
                  <a:schemeClr val="accent2"/>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Mickie.McInnis@doe.virginia.gov</a:t>
            </a:r>
            <a:r>
              <a:rPr lang="en" sz="2000">
                <a:solidFill>
                  <a:schemeClr val="accent2"/>
                </a:solidFill>
              </a:rPr>
              <a:t>.  </a:t>
            </a:r>
            <a:endParaRPr sz="2000"/>
          </a:p>
          <a:p>
            <a:pPr marL="0" lvl="0" indent="0" algn="l" rtl="0">
              <a:lnSpc>
                <a:spcPct val="100000"/>
              </a:lnSpc>
              <a:spcBef>
                <a:spcPts val="440"/>
              </a:spcBef>
              <a:spcAft>
                <a:spcPts val="0"/>
              </a:spcAft>
              <a:buNone/>
            </a:pPr>
            <a:endParaRPr sz="1300"/>
          </a:p>
          <a:p>
            <a:pPr marL="0" lvl="0" indent="0" algn="l" rtl="0">
              <a:lnSpc>
                <a:spcPct val="100000"/>
              </a:lnSpc>
              <a:spcBef>
                <a:spcPts val="440"/>
              </a:spcBef>
              <a:spcAft>
                <a:spcPts val="0"/>
              </a:spcAft>
              <a:buNone/>
            </a:pPr>
            <a:r>
              <a:rPr lang="en" sz="2000"/>
              <a:t>For more information visit                                                                                  sign up for the </a:t>
            </a:r>
            <a:r>
              <a:rPr lang="en" sz="2000" u="sng">
                <a:solidFill>
                  <a:schemeClr val="hlink"/>
                </a:solidFill>
                <a:hlinkClick r:id="rId4"/>
              </a:rPr>
              <a:t>Readiness Connection Newsletter</a:t>
            </a:r>
            <a:r>
              <a:rPr lang="en" sz="1300"/>
              <a:t>.</a:t>
            </a:r>
            <a:endParaRPr sz="1300"/>
          </a:p>
          <a:p>
            <a:pPr marL="0" lvl="0" indent="0" algn="l" rtl="0">
              <a:lnSpc>
                <a:spcPct val="100000"/>
              </a:lnSpc>
              <a:spcBef>
                <a:spcPts val="440"/>
              </a:spcBef>
              <a:spcAft>
                <a:spcPts val="0"/>
              </a:spcAft>
              <a:buNone/>
            </a:pPr>
            <a:endParaRPr sz="1300"/>
          </a:p>
          <a:p>
            <a:pPr marL="0" lvl="0" indent="0" algn="l" rtl="0">
              <a:lnSpc>
                <a:spcPct val="100000"/>
              </a:lnSpc>
              <a:spcBef>
                <a:spcPts val="440"/>
              </a:spcBef>
              <a:spcAft>
                <a:spcPts val="0"/>
              </a:spcAft>
              <a:buNone/>
            </a:pPr>
            <a:r>
              <a:rPr lang="en" sz="2000"/>
              <a:t>Click </a:t>
            </a:r>
            <a:r>
              <a:rPr lang="en" sz="2000" u="sng">
                <a:solidFill>
                  <a:schemeClr val="hlink"/>
                </a:solidFill>
                <a:hlinkClick r:id="rId5"/>
              </a:rPr>
              <a:t>here</a:t>
            </a:r>
            <a:r>
              <a:rPr lang="en" sz="2000"/>
              <a:t> to listen to a recording of the resources shared in this presentation translated in Spanish.  Contact for that recording is </a:t>
            </a:r>
            <a:r>
              <a:rPr lang="en" sz="2000">
                <a:solidFill>
                  <a:srgbClr val="000000"/>
                </a:solidFill>
              </a:rPr>
              <a:t>Elizabeth López, Early Childhood Specialist,  </a:t>
            </a:r>
            <a:r>
              <a:rPr lang="en" sz="2000" u="sng">
                <a:solidFill>
                  <a:schemeClr val="accent2"/>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Elizabeth.lopez@doe.virginia.gov</a:t>
            </a:r>
            <a:r>
              <a:rPr lang="en" sz="2000"/>
              <a:t>.</a:t>
            </a:r>
            <a:endParaRPr sz="2000"/>
          </a:p>
          <a:p>
            <a:pPr marL="457200" lvl="0" indent="0" algn="l" rtl="0">
              <a:lnSpc>
                <a:spcPct val="100000"/>
              </a:lnSpc>
              <a:spcBef>
                <a:spcPts val="440"/>
              </a:spcBef>
              <a:spcAft>
                <a:spcPts val="0"/>
              </a:spcAft>
              <a:buNone/>
            </a:pPr>
            <a:endParaRPr sz="2200"/>
          </a:p>
          <a:p>
            <a:pPr marL="457200" lvl="0" indent="0" algn="l" rtl="0">
              <a:lnSpc>
                <a:spcPct val="100000"/>
              </a:lnSpc>
              <a:spcBef>
                <a:spcPts val="440"/>
              </a:spcBef>
              <a:spcAft>
                <a:spcPts val="0"/>
              </a:spcAft>
              <a:buNone/>
            </a:pPr>
            <a:endParaRPr sz="1400">
              <a:solidFill>
                <a:schemeClr val="accent2"/>
              </a:solidFill>
            </a:endParaRPr>
          </a:p>
          <a:p>
            <a:pPr marL="457200" lvl="0" indent="0" algn="l" rtl="0">
              <a:lnSpc>
                <a:spcPct val="90000"/>
              </a:lnSpc>
              <a:spcBef>
                <a:spcPts val="1000"/>
              </a:spcBef>
              <a:spcAft>
                <a:spcPts val="1000"/>
              </a:spcAft>
              <a:buSzPts val="1400"/>
              <a:buNone/>
            </a:pPr>
            <a:endParaRPr b="1"/>
          </a:p>
        </p:txBody>
      </p:sp>
      <p:pic>
        <p:nvPicPr>
          <p:cNvPr id="404" name="Google Shape;404;p34" descr="www.childcareva.com" title="Logo Link to Childcare VA">
            <a:hlinkClick r:id="rId7"/>
          </p:cNvPr>
          <p:cNvPicPr preferRelativeResize="0"/>
          <p:nvPr/>
        </p:nvPicPr>
        <p:blipFill>
          <a:blip r:embed="rId8">
            <a:alphaModFix/>
          </a:blip>
          <a:stretch>
            <a:fillRect/>
          </a:stretch>
        </p:blipFill>
        <p:spPr>
          <a:xfrm>
            <a:off x="3505863" y="2439875"/>
            <a:ext cx="2132275" cy="710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
          <p:cNvSpPr txBox="1">
            <a:spLocks noGrp="1"/>
          </p:cNvSpPr>
          <p:nvPr>
            <p:ph type="title"/>
          </p:nvPr>
        </p:nvSpPr>
        <p:spPr>
          <a:xfrm>
            <a:off x="602900" y="85724"/>
            <a:ext cx="7886700" cy="786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latin typeface="Calibri"/>
                <a:ea typeface="Calibri"/>
                <a:cs typeface="Calibri"/>
                <a:sym typeface="Calibri"/>
              </a:rPr>
              <a:t>Objectives and Agenda</a:t>
            </a:r>
            <a:endParaRPr>
              <a:latin typeface="Calibri"/>
              <a:ea typeface="Calibri"/>
              <a:cs typeface="Calibri"/>
              <a:sym typeface="Calibri"/>
            </a:endParaRPr>
          </a:p>
        </p:txBody>
      </p:sp>
      <p:sp>
        <p:nvSpPr>
          <p:cNvPr id="306" name="Google Shape;306;p4"/>
          <p:cNvSpPr txBox="1">
            <a:spLocks noGrp="1"/>
          </p:cNvSpPr>
          <p:nvPr>
            <p:ph type="body" idx="1"/>
          </p:nvPr>
        </p:nvSpPr>
        <p:spPr>
          <a:xfrm>
            <a:off x="688475" y="83709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6999"/>
              </a:lnSpc>
              <a:spcBef>
                <a:spcPts val="800"/>
              </a:spcBef>
              <a:spcAft>
                <a:spcPts val="0"/>
              </a:spcAft>
              <a:buSzPts val="1400"/>
              <a:buNone/>
            </a:pPr>
            <a:r>
              <a:rPr lang="en" sz="1900" b="1">
                <a:solidFill>
                  <a:srgbClr val="222222"/>
                </a:solidFill>
              </a:rPr>
              <a:t>As a result of this presentation, participants will: </a:t>
            </a:r>
            <a:endParaRPr sz="1900">
              <a:solidFill>
                <a:srgbClr val="222222"/>
              </a:solidFill>
            </a:endParaRPr>
          </a:p>
          <a:p>
            <a:pPr marL="635000" lvl="0" indent="-203200" algn="l" rtl="0">
              <a:lnSpc>
                <a:spcPct val="115000"/>
              </a:lnSpc>
              <a:spcBef>
                <a:spcPts val="0"/>
              </a:spcBef>
              <a:spcAft>
                <a:spcPts val="0"/>
              </a:spcAft>
              <a:buClr>
                <a:srgbClr val="222222"/>
              </a:buClr>
              <a:buSzPts val="1800"/>
              <a:buFont typeface="Trebuchet MS"/>
              <a:buAutoNum type="arabicPeriod"/>
            </a:pPr>
            <a:r>
              <a:rPr lang="en" sz="1800">
                <a:solidFill>
                  <a:srgbClr val="222222"/>
                </a:solidFill>
              </a:rPr>
              <a:t>Increase their understanding of and familiarity with ways the Office of Early Childhood Quality and Workforce supports those working in early childhood and child care programs.</a:t>
            </a:r>
            <a:endParaRPr sz="1800"/>
          </a:p>
          <a:p>
            <a:pPr marL="635000" lvl="0" indent="-203200" algn="l" rtl="0">
              <a:lnSpc>
                <a:spcPct val="115000"/>
              </a:lnSpc>
              <a:spcBef>
                <a:spcPts val="0"/>
              </a:spcBef>
              <a:spcAft>
                <a:spcPts val="0"/>
              </a:spcAft>
              <a:buClr>
                <a:srgbClr val="222222"/>
              </a:buClr>
              <a:buSzPts val="1800"/>
              <a:buFont typeface="Trebuchet MS"/>
              <a:buAutoNum type="arabicPeriod"/>
            </a:pPr>
            <a:r>
              <a:rPr lang="en" sz="1800">
                <a:solidFill>
                  <a:srgbClr val="222222"/>
                </a:solidFill>
              </a:rPr>
              <a:t>Learn about the career pathways, scholarships, training and resources for professionals.</a:t>
            </a:r>
            <a:endParaRPr sz="1800">
              <a:solidFill>
                <a:srgbClr val="222222"/>
              </a:solidFill>
            </a:endParaRPr>
          </a:p>
          <a:p>
            <a:pPr marL="0" lvl="0" indent="0" algn="l" rtl="0">
              <a:lnSpc>
                <a:spcPct val="106999"/>
              </a:lnSpc>
              <a:spcBef>
                <a:spcPts val="1200"/>
              </a:spcBef>
              <a:spcAft>
                <a:spcPts val="0"/>
              </a:spcAft>
              <a:buSzPts val="1400"/>
              <a:buNone/>
            </a:pPr>
            <a:r>
              <a:rPr lang="en" sz="1900" b="1">
                <a:solidFill>
                  <a:srgbClr val="222222"/>
                </a:solidFill>
              </a:rPr>
              <a:t>Agenda: </a:t>
            </a:r>
            <a:endParaRPr sz="1900" b="1">
              <a:solidFill>
                <a:srgbClr val="222222"/>
              </a:solidFill>
            </a:endParaRPr>
          </a:p>
          <a:p>
            <a:pPr marL="457200" lvl="0" indent="-342900" algn="l" rtl="0">
              <a:lnSpc>
                <a:spcPct val="106999"/>
              </a:lnSpc>
              <a:spcBef>
                <a:spcPts val="800"/>
              </a:spcBef>
              <a:spcAft>
                <a:spcPts val="0"/>
              </a:spcAft>
              <a:buClr>
                <a:srgbClr val="222222"/>
              </a:buClr>
              <a:buSzPts val="1800"/>
              <a:buFont typeface="Trebuchet MS"/>
              <a:buChar char="•"/>
            </a:pPr>
            <a:r>
              <a:rPr lang="en" sz="1800">
                <a:solidFill>
                  <a:srgbClr val="222222"/>
                </a:solidFill>
              </a:rPr>
              <a:t>Presentation on </a:t>
            </a:r>
            <a:r>
              <a:rPr lang="en" sz="1800"/>
              <a:t>Early Childhood Workforce Supports</a:t>
            </a:r>
            <a:endParaRPr sz="1800"/>
          </a:p>
          <a:p>
            <a:pPr marL="457200" lvl="0" indent="-342900" algn="l" rtl="0">
              <a:lnSpc>
                <a:spcPct val="106999"/>
              </a:lnSpc>
              <a:spcBef>
                <a:spcPts val="0"/>
              </a:spcBef>
              <a:spcAft>
                <a:spcPts val="0"/>
              </a:spcAft>
              <a:buClr>
                <a:srgbClr val="222222"/>
              </a:buClr>
              <a:buSzPts val="1800"/>
              <a:buFont typeface="Trebuchet MS"/>
              <a:buChar char="•"/>
            </a:pPr>
            <a:r>
              <a:rPr lang="en" sz="1800">
                <a:solidFill>
                  <a:srgbClr val="222222"/>
                </a:solidFill>
              </a:rPr>
              <a:t>Group Q &amp; A</a:t>
            </a:r>
            <a:endParaRPr sz="1800">
              <a:solidFill>
                <a:srgbClr val="222222"/>
              </a:solidFill>
            </a:endParaRPr>
          </a:p>
          <a:p>
            <a:pPr marL="0" lvl="0" indent="0" algn="l" rtl="0">
              <a:lnSpc>
                <a:spcPct val="106999"/>
              </a:lnSpc>
              <a:spcBef>
                <a:spcPts val="0"/>
              </a:spcBef>
              <a:spcAft>
                <a:spcPts val="0"/>
              </a:spcAft>
              <a:buNone/>
            </a:pPr>
            <a:endParaRPr sz="1900">
              <a:solidFill>
                <a:srgbClr val="222222"/>
              </a:solidFill>
            </a:endParaRPr>
          </a:p>
          <a:p>
            <a:pPr marL="177800" lvl="0" indent="0" algn="l" rtl="0">
              <a:lnSpc>
                <a:spcPct val="106999"/>
              </a:lnSpc>
              <a:spcBef>
                <a:spcPts val="800"/>
              </a:spcBef>
              <a:spcAft>
                <a:spcPts val="0"/>
              </a:spcAft>
              <a:buSzPts val="1400"/>
              <a:buNone/>
            </a:pPr>
            <a:endParaRPr sz="1300">
              <a:solidFill>
                <a:srgbClr val="222222"/>
              </a:solidFill>
              <a:latin typeface="Calibri"/>
              <a:ea typeface="Calibri"/>
              <a:cs typeface="Calibri"/>
              <a:sym typeface="Calibri"/>
            </a:endParaRPr>
          </a:p>
          <a:p>
            <a:pPr marL="0" lvl="0" indent="0" algn="l" rtl="0">
              <a:lnSpc>
                <a:spcPct val="106999"/>
              </a:lnSpc>
              <a:spcBef>
                <a:spcPts val="800"/>
              </a:spcBef>
              <a:spcAft>
                <a:spcPts val="0"/>
              </a:spcAft>
              <a:buSzPts val="1400"/>
              <a:buNone/>
            </a:pP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e70dd030d5_0_0"/>
          <p:cNvSpPr txBox="1">
            <a:spLocks noGrp="1"/>
          </p:cNvSpPr>
          <p:nvPr>
            <p:ph type="title"/>
          </p:nvPr>
        </p:nvSpPr>
        <p:spPr>
          <a:xfrm>
            <a:off x="602900" y="85724"/>
            <a:ext cx="7886700" cy="786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latin typeface="Calibri"/>
                <a:ea typeface="Calibri"/>
                <a:cs typeface="Calibri"/>
                <a:sym typeface="Calibri"/>
              </a:rPr>
              <a:t>Reflection </a:t>
            </a:r>
            <a:endParaRPr>
              <a:latin typeface="Calibri"/>
              <a:ea typeface="Calibri"/>
              <a:cs typeface="Calibri"/>
              <a:sym typeface="Calibri"/>
            </a:endParaRPr>
          </a:p>
        </p:txBody>
      </p:sp>
      <p:sp>
        <p:nvSpPr>
          <p:cNvPr id="312" name="Google Shape;312;ge70dd030d5_0_0"/>
          <p:cNvSpPr txBox="1">
            <a:spLocks noGrp="1"/>
          </p:cNvSpPr>
          <p:nvPr>
            <p:ph type="body" idx="1"/>
          </p:nvPr>
        </p:nvSpPr>
        <p:spPr>
          <a:xfrm>
            <a:off x="688475" y="83709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6999"/>
              </a:lnSpc>
              <a:spcBef>
                <a:spcPts val="800"/>
              </a:spcBef>
              <a:spcAft>
                <a:spcPts val="0"/>
              </a:spcAft>
              <a:buSzPts val="1400"/>
              <a:buNone/>
            </a:pPr>
            <a:r>
              <a:rPr lang="en" sz="1900" b="1">
                <a:solidFill>
                  <a:srgbClr val="222222"/>
                </a:solidFill>
              </a:rPr>
              <a:t>Reflect on the professional path you have taken, what supports were helpful for you to achieve your career goals:</a:t>
            </a:r>
            <a:endParaRPr sz="1900" b="1">
              <a:solidFill>
                <a:srgbClr val="222222"/>
              </a:solidFill>
            </a:endParaRPr>
          </a:p>
          <a:p>
            <a:pPr marL="457200" lvl="0" indent="0" algn="l" rtl="0">
              <a:lnSpc>
                <a:spcPct val="115000"/>
              </a:lnSpc>
              <a:spcBef>
                <a:spcPts val="0"/>
              </a:spcBef>
              <a:spcAft>
                <a:spcPts val="0"/>
              </a:spcAft>
              <a:buSzPts val="1400"/>
              <a:buNone/>
            </a:pPr>
            <a:r>
              <a:rPr lang="en" sz="1900">
                <a:solidFill>
                  <a:srgbClr val="222222"/>
                </a:solidFill>
              </a:rPr>
              <a:t>A. Degree </a:t>
            </a:r>
            <a:endParaRPr sz="1900">
              <a:solidFill>
                <a:srgbClr val="222222"/>
              </a:solidFill>
            </a:endParaRPr>
          </a:p>
          <a:p>
            <a:pPr marL="457200" lvl="0" indent="0" algn="l" rtl="0">
              <a:lnSpc>
                <a:spcPct val="115000"/>
              </a:lnSpc>
              <a:spcBef>
                <a:spcPts val="0"/>
              </a:spcBef>
              <a:spcAft>
                <a:spcPts val="0"/>
              </a:spcAft>
              <a:buSzPts val="1400"/>
              <a:buNone/>
            </a:pPr>
            <a:r>
              <a:rPr lang="en" sz="1900">
                <a:solidFill>
                  <a:srgbClr val="222222"/>
                </a:solidFill>
              </a:rPr>
              <a:t>B. Financing - loans, scholarships</a:t>
            </a:r>
            <a:endParaRPr sz="1900">
              <a:solidFill>
                <a:srgbClr val="222222"/>
              </a:solidFill>
            </a:endParaRPr>
          </a:p>
          <a:p>
            <a:pPr marL="457200" lvl="0" indent="0" algn="l" rtl="0">
              <a:lnSpc>
                <a:spcPct val="115000"/>
              </a:lnSpc>
              <a:spcBef>
                <a:spcPts val="0"/>
              </a:spcBef>
              <a:spcAft>
                <a:spcPts val="0"/>
              </a:spcAft>
              <a:buSzPts val="1400"/>
              <a:buNone/>
            </a:pPr>
            <a:r>
              <a:rPr lang="en" sz="1900">
                <a:solidFill>
                  <a:srgbClr val="222222"/>
                </a:solidFill>
              </a:rPr>
              <a:t>C. Mentors</a:t>
            </a:r>
            <a:endParaRPr sz="1900">
              <a:solidFill>
                <a:srgbClr val="222222"/>
              </a:solidFill>
            </a:endParaRPr>
          </a:p>
          <a:p>
            <a:pPr marL="457200" lvl="0" indent="0" algn="l" rtl="0">
              <a:lnSpc>
                <a:spcPct val="115000"/>
              </a:lnSpc>
              <a:spcBef>
                <a:spcPts val="0"/>
              </a:spcBef>
              <a:spcAft>
                <a:spcPts val="0"/>
              </a:spcAft>
              <a:buSzPts val="1400"/>
              <a:buNone/>
            </a:pPr>
            <a:r>
              <a:rPr lang="en" sz="1900">
                <a:solidFill>
                  <a:srgbClr val="222222"/>
                </a:solidFill>
              </a:rPr>
              <a:t>D. On-the-job training or experience  </a:t>
            </a:r>
            <a:endParaRPr sz="1900">
              <a:solidFill>
                <a:srgbClr val="222222"/>
              </a:solidFill>
            </a:endParaRPr>
          </a:p>
          <a:p>
            <a:pPr marL="457200" lvl="0" indent="0" algn="l" rtl="0">
              <a:lnSpc>
                <a:spcPct val="115000"/>
              </a:lnSpc>
              <a:spcBef>
                <a:spcPts val="0"/>
              </a:spcBef>
              <a:spcAft>
                <a:spcPts val="0"/>
              </a:spcAft>
              <a:buSzPts val="1400"/>
              <a:buNone/>
            </a:pPr>
            <a:r>
              <a:rPr lang="en" sz="1900">
                <a:solidFill>
                  <a:srgbClr val="222222"/>
                </a:solidFill>
              </a:rPr>
              <a:t>E. All of the above </a:t>
            </a:r>
            <a:endParaRPr sz="1900">
              <a:solidFill>
                <a:srgbClr val="222222"/>
              </a:solidFill>
            </a:endParaRPr>
          </a:p>
          <a:p>
            <a:pPr marL="914400" lvl="0" indent="-349250" algn="l" rtl="0">
              <a:lnSpc>
                <a:spcPct val="106999"/>
              </a:lnSpc>
              <a:spcBef>
                <a:spcPts val="0"/>
              </a:spcBef>
              <a:spcAft>
                <a:spcPts val="0"/>
              </a:spcAft>
              <a:buClr>
                <a:srgbClr val="222222"/>
              </a:buClr>
              <a:buSzPts val="1900"/>
              <a:buChar char="➔"/>
            </a:pPr>
            <a:r>
              <a:rPr lang="en" sz="1900">
                <a:solidFill>
                  <a:srgbClr val="222222"/>
                </a:solidFill>
              </a:rPr>
              <a:t>Please use chat box to share the appropriate letter from the above list. </a:t>
            </a:r>
            <a:endParaRPr sz="1900">
              <a:solidFill>
                <a:srgbClr val="222222"/>
              </a:solidFill>
            </a:endParaRPr>
          </a:p>
          <a:p>
            <a:pPr marL="914400" lvl="0" indent="-349250" algn="l" rtl="0">
              <a:lnSpc>
                <a:spcPct val="106999"/>
              </a:lnSpc>
              <a:spcBef>
                <a:spcPts val="0"/>
              </a:spcBef>
              <a:spcAft>
                <a:spcPts val="0"/>
              </a:spcAft>
              <a:buClr>
                <a:srgbClr val="222222"/>
              </a:buClr>
              <a:buSzPts val="1900"/>
              <a:buChar char="➔"/>
            </a:pPr>
            <a:r>
              <a:rPr lang="en" sz="1900">
                <a:solidFill>
                  <a:srgbClr val="222222"/>
                </a:solidFill>
              </a:rPr>
              <a:t>You can also type other supports that helped get you where you are today or what you think professionals need ot need access to advance in our field. </a:t>
            </a:r>
            <a:endParaRPr sz="1900">
              <a:solidFill>
                <a:srgbClr val="222222"/>
              </a:solidFill>
            </a:endParaRPr>
          </a:p>
          <a:p>
            <a:pPr marL="177800" lvl="0" indent="0" algn="l" rtl="0">
              <a:lnSpc>
                <a:spcPct val="106999"/>
              </a:lnSpc>
              <a:spcBef>
                <a:spcPts val="800"/>
              </a:spcBef>
              <a:spcAft>
                <a:spcPts val="0"/>
              </a:spcAft>
              <a:buSzPts val="1400"/>
              <a:buNone/>
            </a:pPr>
            <a:endParaRPr sz="1300">
              <a:solidFill>
                <a:srgbClr val="222222"/>
              </a:solidFill>
              <a:latin typeface="Calibri"/>
              <a:ea typeface="Calibri"/>
              <a:cs typeface="Calibri"/>
              <a:sym typeface="Calibri"/>
            </a:endParaRPr>
          </a:p>
          <a:p>
            <a:pPr marL="0" lvl="0" indent="0" algn="l" rtl="0">
              <a:lnSpc>
                <a:spcPct val="106999"/>
              </a:lnSpc>
              <a:spcBef>
                <a:spcPts val="800"/>
              </a:spcBef>
              <a:spcAft>
                <a:spcPts val="0"/>
              </a:spcAft>
              <a:buSzPts val="1400"/>
              <a:buNone/>
            </a:pP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
          <p:cNvSpPr txBox="1">
            <a:spLocks noGrp="1"/>
          </p:cNvSpPr>
          <p:nvPr>
            <p:ph type="title"/>
          </p:nvPr>
        </p:nvSpPr>
        <p:spPr>
          <a:xfrm>
            <a:off x="628650" y="85718"/>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Supporting the Early Childhood Workforce</a:t>
            </a:r>
            <a:endParaRPr/>
          </a:p>
        </p:txBody>
      </p:sp>
      <p:sp>
        <p:nvSpPr>
          <p:cNvPr id="318" name="Google Shape;318;p5"/>
          <p:cNvSpPr txBox="1">
            <a:spLocks noGrp="1"/>
          </p:cNvSpPr>
          <p:nvPr>
            <p:ph type="body" idx="1"/>
          </p:nvPr>
        </p:nvSpPr>
        <p:spPr>
          <a:xfrm>
            <a:off x="628650" y="1009075"/>
            <a:ext cx="8429700" cy="4134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2200" b="1">
                <a:solidFill>
                  <a:srgbClr val="212121"/>
                </a:solidFill>
              </a:rPr>
              <a:t>Our charge is to identify and advance strategies to secure livable and equitable wages, supportive work environments, and improve educational opportunities and pathways for all early educators. </a:t>
            </a:r>
            <a:endParaRPr sz="2200" b="1"/>
          </a:p>
          <a:p>
            <a:pPr marL="457200" lvl="0" indent="-355600" algn="l" rtl="0">
              <a:lnSpc>
                <a:spcPct val="90000"/>
              </a:lnSpc>
              <a:spcBef>
                <a:spcPts val="800"/>
              </a:spcBef>
              <a:spcAft>
                <a:spcPts val="0"/>
              </a:spcAft>
              <a:buSzPts val="2000"/>
              <a:buFont typeface="Trebuchet MS"/>
              <a:buChar char="•"/>
            </a:pPr>
            <a:r>
              <a:rPr lang="en" sz="2000"/>
              <a:t>Career Pathways</a:t>
            </a:r>
            <a:endParaRPr sz="2000"/>
          </a:p>
          <a:p>
            <a:pPr marL="457200" lvl="0" indent="-355600" algn="l" rtl="0">
              <a:lnSpc>
                <a:spcPct val="90000"/>
              </a:lnSpc>
              <a:spcBef>
                <a:spcPts val="1000"/>
              </a:spcBef>
              <a:spcAft>
                <a:spcPts val="0"/>
              </a:spcAft>
              <a:buSzPts val="2000"/>
              <a:buFont typeface="Trebuchet MS"/>
              <a:buChar char="•"/>
            </a:pPr>
            <a:r>
              <a:rPr lang="en" sz="2000"/>
              <a:t>Student Scholarships for Higher Education</a:t>
            </a:r>
            <a:endParaRPr sz="2000"/>
          </a:p>
          <a:p>
            <a:pPr marL="457200" lvl="0" indent="-355600" algn="l" rtl="0">
              <a:lnSpc>
                <a:spcPct val="90000"/>
              </a:lnSpc>
              <a:spcBef>
                <a:spcPts val="1000"/>
              </a:spcBef>
              <a:spcAft>
                <a:spcPts val="0"/>
              </a:spcAft>
              <a:buSzPts val="2000"/>
              <a:buFont typeface="Trebuchet MS"/>
              <a:buChar char="•"/>
            </a:pPr>
            <a:r>
              <a:rPr lang="en" sz="2000"/>
              <a:t>Training Resources to Support the Early Childhood Workforce</a:t>
            </a:r>
            <a:endParaRPr sz="2000"/>
          </a:p>
          <a:p>
            <a:pPr marL="457200" lvl="0" indent="0" algn="l" rtl="0">
              <a:lnSpc>
                <a:spcPct val="90000"/>
              </a:lnSpc>
              <a:spcBef>
                <a:spcPts val="1000"/>
              </a:spcBef>
              <a:spcAft>
                <a:spcPts val="1000"/>
              </a:spcAft>
              <a:buNone/>
            </a:pP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b86e8969d8_0_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a:t>Career Pathways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6"/>
          <p:cNvSpPr txBox="1">
            <a:spLocks noGrp="1"/>
          </p:cNvSpPr>
          <p:nvPr>
            <p:ph type="title"/>
          </p:nvPr>
        </p:nvSpPr>
        <p:spPr>
          <a:xfrm>
            <a:off x="578125" y="0"/>
            <a:ext cx="8429700" cy="700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Early Childhood Workforce Career Pathways</a:t>
            </a:r>
            <a:r>
              <a:rPr lang="en"/>
              <a:t> </a:t>
            </a:r>
            <a:endParaRPr/>
          </a:p>
        </p:txBody>
      </p:sp>
      <p:sp>
        <p:nvSpPr>
          <p:cNvPr id="329" name="Google Shape;329;p6"/>
          <p:cNvSpPr/>
          <p:nvPr/>
        </p:nvSpPr>
        <p:spPr>
          <a:xfrm>
            <a:off x="868650" y="1626675"/>
            <a:ext cx="1962300" cy="1615800"/>
          </a:xfrm>
          <a:prstGeom prst="roundRect">
            <a:avLst>
              <a:gd name="adj" fmla="val 16667"/>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i="0" u="none" strike="noStrike" cap="none">
                <a:solidFill>
                  <a:srgbClr val="000000"/>
                </a:solidFill>
                <a:latin typeface="Arial"/>
                <a:ea typeface="Arial"/>
                <a:cs typeface="Arial"/>
                <a:sym typeface="Arial"/>
              </a:rPr>
              <a:t>Career and Technical Early Childhood Programs                (High School &amp; Dual Enrollment) &amp; Adult Ed Programs</a:t>
            </a:r>
            <a:endParaRPr sz="1200" b="1" i="1" u="none" strike="noStrike" cap="none">
              <a:solidFill>
                <a:srgbClr val="000000"/>
              </a:solidFill>
              <a:latin typeface="Arial"/>
              <a:ea typeface="Arial"/>
              <a:cs typeface="Arial"/>
              <a:sym typeface="Arial"/>
            </a:endParaRPr>
          </a:p>
        </p:txBody>
      </p:sp>
      <p:sp>
        <p:nvSpPr>
          <p:cNvPr id="330" name="Google Shape;330;p6"/>
          <p:cNvSpPr/>
          <p:nvPr/>
        </p:nvSpPr>
        <p:spPr>
          <a:xfrm>
            <a:off x="3489675" y="1614075"/>
            <a:ext cx="2033700" cy="1615800"/>
          </a:xfrm>
          <a:prstGeom prst="roundRect">
            <a:avLst>
              <a:gd name="adj" fmla="val 16667"/>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1200" b="1" i="0" u="none" strike="noStrike" cap="none">
                <a:solidFill>
                  <a:srgbClr val="000000"/>
                </a:solidFill>
                <a:latin typeface="Arial"/>
                <a:ea typeface="Arial"/>
                <a:cs typeface="Arial"/>
                <a:sym typeface="Arial"/>
              </a:rPr>
              <a:t>Community College and University Early Childhood Programs </a:t>
            </a: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 sz="1200" b="1" i="0" u="none" strike="noStrike" cap="none">
                <a:solidFill>
                  <a:srgbClr val="000000"/>
                </a:solidFill>
                <a:latin typeface="Arial"/>
                <a:ea typeface="Arial"/>
                <a:cs typeface="Arial"/>
                <a:sym typeface="Arial"/>
              </a:rPr>
              <a:t>(1 year Certificates - Graduate) </a:t>
            </a:r>
            <a:endParaRPr sz="1200" b="1" i="0" u="none" strike="noStrike" cap="none">
              <a:solidFill>
                <a:srgbClr val="000000"/>
              </a:solidFill>
              <a:latin typeface="Arial"/>
              <a:ea typeface="Arial"/>
              <a:cs typeface="Arial"/>
              <a:sym typeface="Arial"/>
            </a:endParaRPr>
          </a:p>
        </p:txBody>
      </p:sp>
      <p:sp>
        <p:nvSpPr>
          <p:cNvPr id="331" name="Google Shape;331;p6"/>
          <p:cNvSpPr/>
          <p:nvPr/>
        </p:nvSpPr>
        <p:spPr>
          <a:xfrm>
            <a:off x="6182100" y="1582038"/>
            <a:ext cx="2033700" cy="1615800"/>
          </a:xfrm>
          <a:prstGeom prst="roundRect">
            <a:avLst>
              <a:gd name="adj" fmla="val 16667"/>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1200" b="1" i="0" u="none" strike="noStrike" cap="none">
                <a:solidFill>
                  <a:srgbClr val="000000"/>
                </a:solidFill>
                <a:latin typeface="Arial"/>
                <a:ea typeface="Arial"/>
                <a:cs typeface="Arial"/>
                <a:sym typeface="Arial"/>
              </a:rPr>
              <a:t>Child Development Associates (CDA), Infant Toddler Endorsement, Annual Training</a:t>
            </a:r>
            <a:r>
              <a:rPr lang="en" sz="1300" b="1" i="0" u="none" strike="noStrike" cap="none">
                <a:solidFill>
                  <a:srgbClr val="000000"/>
                </a:solidFill>
                <a:latin typeface="Arial"/>
                <a:ea typeface="Arial"/>
                <a:cs typeface="Arial"/>
                <a:sym typeface="Arial"/>
              </a:rPr>
              <a:t> </a:t>
            </a:r>
            <a:endParaRPr sz="1400" b="0" i="1" u="none" strike="noStrike" cap="none">
              <a:solidFill>
                <a:srgbClr val="000000"/>
              </a:solidFill>
              <a:latin typeface="Arial"/>
              <a:ea typeface="Arial"/>
              <a:cs typeface="Arial"/>
              <a:sym typeface="Arial"/>
            </a:endParaRPr>
          </a:p>
        </p:txBody>
      </p:sp>
      <p:sp>
        <p:nvSpPr>
          <p:cNvPr id="332" name="Google Shape;332;p6"/>
          <p:cNvSpPr txBox="1"/>
          <p:nvPr/>
        </p:nvSpPr>
        <p:spPr>
          <a:xfrm>
            <a:off x="845725" y="3473600"/>
            <a:ext cx="7894500" cy="1108200"/>
          </a:xfrm>
          <a:prstGeom prst="rect">
            <a:avLst/>
          </a:prstGeom>
          <a:solidFill>
            <a:srgbClr val="C00000"/>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500" b="1" i="0" u="none" strike="noStrike" cap="none">
                <a:solidFill>
                  <a:schemeClr val="lt1"/>
                </a:solidFill>
                <a:latin typeface="Trebuchet MS"/>
                <a:ea typeface="Trebuchet MS"/>
                <a:cs typeface="Trebuchet MS"/>
                <a:sym typeface="Trebuchet MS"/>
              </a:rPr>
              <a:t>Our goal is to develop a set of unified competencies that clearly communicates a career path in Early Childhood. Previous resources - </a:t>
            </a:r>
            <a:endParaRPr sz="1500" b="1" i="0" u="none" strike="noStrike" cap="none">
              <a:solidFill>
                <a:schemeClr val="lt1"/>
              </a:solidFill>
              <a:latin typeface="Trebuchet MS"/>
              <a:ea typeface="Trebuchet MS"/>
              <a:cs typeface="Trebuchet MS"/>
              <a:sym typeface="Trebuchet MS"/>
            </a:endParaRPr>
          </a:p>
          <a:p>
            <a:pPr marL="457200" marR="0" lvl="0" indent="-323850" algn="l" rtl="0">
              <a:lnSpc>
                <a:spcPct val="100000"/>
              </a:lnSpc>
              <a:spcBef>
                <a:spcPts val="0"/>
              </a:spcBef>
              <a:spcAft>
                <a:spcPts val="0"/>
              </a:spcAft>
              <a:buClr>
                <a:schemeClr val="lt1"/>
              </a:buClr>
              <a:buSzPts val="1500"/>
              <a:buFont typeface="Trebuchet MS"/>
              <a:buChar char="●"/>
            </a:pPr>
            <a:r>
              <a:rPr lang="en" sz="1500" b="0" i="0" u="sng" strike="noStrike" cap="none">
                <a:solidFill>
                  <a:schemeClr val="lt1"/>
                </a:solidFill>
                <a:latin typeface="Trebuchet MS"/>
                <a:ea typeface="Trebuchet MS"/>
                <a:cs typeface="Trebuchet MS"/>
                <a:sym typeface="Trebuchet M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Career Pathways for Early Childhood and Out-of-School Time Practitioners</a:t>
            </a:r>
            <a:r>
              <a:rPr lang="en" sz="1500" b="0" i="0" u="sng" strike="noStrike" cap="none">
                <a:solidFill>
                  <a:schemeClr val="hlink"/>
                </a:solidFill>
                <a:latin typeface="Trebuchet MS"/>
                <a:ea typeface="Trebuchet MS"/>
                <a:cs typeface="Trebuchet MS"/>
                <a:sym typeface="Trebuchet MS"/>
                <a:hlinkClick r:id="rId3"/>
              </a:rPr>
              <a:t> </a:t>
            </a:r>
            <a:r>
              <a:rPr lang="en" sz="1500" b="0" i="0" u="none" strike="noStrike" cap="none">
                <a:solidFill>
                  <a:schemeClr val="lt1"/>
                </a:solidFill>
                <a:latin typeface="Trebuchet MS"/>
                <a:ea typeface="Trebuchet MS"/>
                <a:cs typeface="Trebuchet MS"/>
                <a:sym typeface="Trebuchet MS"/>
              </a:rPr>
              <a:t>(2015)</a:t>
            </a:r>
            <a:endParaRPr sz="1500" b="0" i="0" u="none" strike="noStrike" cap="none">
              <a:solidFill>
                <a:schemeClr val="lt1"/>
              </a:solidFill>
              <a:latin typeface="Trebuchet MS"/>
              <a:ea typeface="Trebuchet MS"/>
              <a:cs typeface="Trebuchet MS"/>
              <a:sym typeface="Trebuchet MS"/>
            </a:endParaRPr>
          </a:p>
          <a:p>
            <a:pPr marL="457200" marR="0" lvl="0" indent="-323850" algn="l" rtl="0">
              <a:lnSpc>
                <a:spcPct val="100000"/>
              </a:lnSpc>
              <a:spcBef>
                <a:spcPts val="0"/>
              </a:spcBef>
              <a:spcAft>
                <a:spcPts val="0"/>
              </a:spcAft>
              <a:buClr>
                <a:schemeClr val="lt1"/>
              </a:buClr>
              <a:buSzPts val="1500"/>
              <a:buFont typeface="Trebuchet MS"/>
              <a:buChar char="●"/>
            </a:pPr>
            <a:r>
              <a:rPr lang="en" sz="1500" b="0" i="0" u="sng" strike="noStrike" cap="none">
                <a:solidFill>
                  <a:schemeClr val="lt1"/>
                </a:solidFill>
                <a:latin typeface="Trebuchet MS"/>
                <a:ea typeface="Trebuchet MS"/>
                <a:cs typeface="Trebuchet MS"/>
                <a:sym typeface="Trebuchet M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Competencies of Early Childhood Professionals</a:t>
            </a:r>
            <a:r>
              <a:rPr lang="en" sz="1500" b="0" i="0" u="none" strike="noStrike" cap="none">
                <a:solidFill>
                  <a:schemeClr val="lt1"/>
                </a:solidFill>
                <a:latin typeface="Trebuchet MS"/>
                <a:ea typeface="Trebuchet MS"/>
                <a:cs typeface="Trebuchet MS"/>
                <a:sym typeface="Trebuchet MS"/>
              </a:rPr>
              <a:t> (2008)</a:t>
            </a:r>
            <a:endParaRPr sz="1500" b="0" i="0" u="none" strike="noStrike" cap="none">
              <a:solidFill>
                <a:schemeClr val="lt1"/>
              </a:solidFill>
              <a:latin typeface="Trebuchet MS"/>
              <a:ea typeface="Trebuchet MS"/>
              <a:cs typeface="Trebuchet MS"/>
              <a:sym typeface="Trebuchet MS"/>
            </a:endParaRPr>
          </a:p>
        </p:txBody>
      </p:sp>
      <p:sp>
        <p:nvSpPr>
          <p:cNvPr id="333" name="Google Shape;333;p6"/>
          <p:cNvSpPr txBox="1"/>
          <p:nvPr/>
        </p:nvSpPr>
        <p:spPr>
          <a:xfrm>
            <a:off x="616525" y="505875"/>
            <a:ext cx="8352900" cy="8004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212121"/>
                </a:solidFill>
                <a:highlight>
                  <a:srgbClr val="FFFFFF"/>
                </a:highlight>
                <a:latin typeface="Trebuchet MS"/>
                <a:ea typeface="Trebuchet MS"/>
                <a:cs typeface="Trebuchet MS"/>
                <a:sym typeface="Trebuchet MS"/>
              </a:rPr>
              <a:t>Educators with the knowledge and skills to work in Early Childhood help prepare children for school and learning over their lifetime.</a:t>
            </a:r>
            <a:r>
              <a:rPr lang="en" sz="1800" b="1" i="0" u="none" strike="noStrike" cap="none">
                <a:solidFill>
                  <a:srgbClr val="212121"/>
                </a:solidFill>
                <a:highlight>
                  <a:srgbClr val="FFFFFF"/>
                </a:highlight>
                <a:latin typeface="Calibri"/>
                <a:ea typeface="Calibri"/>
                <a:cs typeface="Calibri"/>
                <a:sym typeface="Calibri"/>
              </a:rPr>
              <a:t> </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b86e8969d8_0_21"/>
          <p:cNvSpPr txBox="1">
            <a:spLocks noGrp="1"/>
          </p:cNvSpPr>
          <p:nvPr>
            <p:ph type="title"/>
          </p:nvPr>
        </p:nvSpPr>
        <p:spPr>
          <a:xfrm>
            <a:off x="463325" y="0"/>
            <a:ext cx="8052000" cy="871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2+2 Programs Career Pathway</a:t>
            </a:r>
            <a:endParaRPr sz="3000"/>
          </a:p>
        </p:txBody>
      </p:sp>
      <p:sp>
        <p:nvSpPr>
          <p:cNvPr id="339" name="Google Shape;339;gb86e8969d8_0_21"/>
          <p:cNvSpPr txBox="1">
            <a:spLocks noGrp="1"/>
          </p:cNvSpPr>
          <p:nvPr>
            <p:ph type="body" idx="1"/>
          </p:nvPr>
        </p:nvSpPr>
        <p:spPr>
          <a:xfrm>
            <a:off x="463325" y="812050"/>
            <a:ext cx="8352900" cy="3966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1400"/>
              <a:buNone/>
            </a:pPr>
            <a:r>
              <a:rPr lang="en" b="1">
                <a:solidFill>
                  <a:srgbClr val="000000"/>
                </a:solidFill>
                <a:latin typeface="Calibri"/>
                <a:ea typeface="Calibri"/>
                <a:cs typeface="Calibri"/>
                <a:sym typeface="Calibri"/>
              </a:rPr>
              <a:t>Quality early childhood programs start with professionals that have essential knowledge of </a:t>
            </a:r>
            <a:r>
              <a:rPr lang="en" b="1" u="sng">
                <a:solidFill>
                  <a:schemeClr val="hlink"/>
                </a:solidFill>
                <a:latin typeface="Calibri"/>
                <a:ea typeface="Calibri"/>
                <a:cs typeface="Calibri"/>
                <a:sym typeface="Calibri"/>
                <a:hlinkClick r:id="rId3"/>
              </a:rPr>
              <a:t>child development </a:t>
            </a:r>
            <a:r>
              <a:rPr lang="en" b="1">
                <a:solidFill>
                  <a:srgbClr val="000000"/>
                </a:solidFill>
                <a:latin typeface="Calibri"/>
                <a:ea typeface="Calibri"/>
                <a:cs typeface="Calibri"/>
                <a:sym typeface="Calibri"/>
              </a:rPr>
              <a:t>and instruction. </a:t>
            </a:r>
            <a:endParaRPr>
              <a:solidFill>
                <a:srgbClr val="000000"/>
              </a:solidFill>
              <a:latin typeface="Calibri"/>
              <a:ea typeface="Calibri"/>
              <a:cs typeface="Calibri"/>
              <a:sym typeface="Calibri"/>
            </a:endParaRPr>
          </a:p>
          <a:p>
            <a:pPr marL="514350" lvl="1" indent="-146050" algn="l" rtl="0">
              <a:lnSpc>
                <a:spcPct val="90000"/>
              </a:lnSpc>
              <a:spcBef>
                <a:spcPts val="375"/>
              </a:spcBef>
              <a:spcAft>
                <a:spcPts val="0"/>
              </a:spcAft>
              <a:buClr>
                <a:srgbClr val="000000"/>
              </a:buClr>
              <a:buSzPts val="2000"/>
              <a:buChar char="•"/>
            </a:pPr>
            <a:r>
              <a:rPr lang="en" sz="2000">
                <a:solidFill>
                  <a:srgbClr val="000000"/>
                </a:solidFill>
                <a:latin typeface="Calibri"/>
                <a:ea typeface="Calibri"/>
                <a:cs typeface="Calibri"/>
                <a:sym typeface="Calibri"/>
              </a:rPr>
              <a:t>Higher Ed programs have worked to provide a</a:t>
            </a:r>
            <a:r>
              <a:rPr lang="en" sz="2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pathway of </a:t>
            </a:r>
            <a:r>
              <a:rPr lang="en" sz="2000" b="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“stackable” </a:t>
            </a:r>
            <a:r>
              <a:rPr lang="en" sz="2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competency-building credentials for early educators – including a newly-designed associate degree program.  </a:t>
            </a:r>
            <a:endParaRPr sz="2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514350" lvl="1" indent="-146050" algn="l" rtl="0">
              <a:lnSpc>
                <a:spcPct val="90000"/>
              </a:lnSpc>
              <a:spcBef>
                <a:spcPts val="375"/>
              </a:spcBef>
              <a:spcAft>
                <a:spcPts val="0"/>
              </a:spcAft>
              <a:buClr>
                <a:srgbClr val="000000"/>
              </a:buClr>
              <a:buSzPts val="2000"/>
              <a:buChar char="•"/>
            </a:pPr>
            <a:r>
              <a:rPr lang="en" sz="2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The newly-designed baccalaureate degree programs with a concentration in early childhood development – that could be completed within a “4-year” term. </a:t>
            </a:r>
            <a:endParaRPr sz="2000">
              <a:solidFill>
                <a:srgbClr val="000000"/>
              </a:solidFill>
              <a:latin typeface="Calibri"/>
              <a:ea typeface="Calibri"/>
              <a:cs typeface="Calibri"/>
              <a:sym typeface="Calibri"/>
            </a:endParaRPr>
          </a:p>
          <a:p>
            <a:pPr marL="514350" lvl="1" indent="-146050" algn="l" rtl="0">
              <a:lnSpc>
                <a:spcPct val="90000"/>
              </a:lnSpc>
              <a:spcBef>
                <a:spcPts val="375"/>
              </a:spcBef>
              <a:spcAft>
                <a:spcPts val="0"/>
              </a:spcAft>
              <a:buClr>
                <a:srgbClr val="000000"/>
              </a:buClr>
              <a:buSzPts val="2000"/>
              <a:buChar char="•"/>
            </a:pPr>
            <a:r>
              <a:rPr lang="en" sz="2000">
                <a:solidFill>
                  <a:srgbClr val="000000"/>
                </a:solidFill>
                <a:latin typeface="Calibri"/>
                <a:ea typeface="Calibri"/>
                <a:cs typeface="Calibri"/>
                <a:sym typeface="Calibri"/>
              </a:rPr>
              <a:t>This </a:t>
            </a:r>
            <a:r>
              <a:rPr lang="en" sz="2000" u="sng">
                <a:solidFill>
                  <a:schemeClr val="hlink"/>
                </a:solidFill>
                <a:latin typeface="Calibri"/>
                <a:ea typeface="Calibri"/>
                <a:cs typeface="Calibri"/>
                <a:sym typeface="Calibri"/>
                <a:hlinkClick r:id="rId4"/>
              </a:rPr>
              <a:t>new pathway</a:t>
            </a:r>
            <a:r>
              <a:rPr lang="en" sz="2000">
                <a:solidFill>
                  <a:srgbClr val="000000"/>
                </a:solidFill>
                <a:latin typeface="Calibri"/>
                <a:ea typeface="Calibri"/>
                <a:cs typeface="Calibri"/>
                <a:sym typeface="Calibri"/>
              </a:rPr>
              <a:t> leads to </a:t>
            </a:r>
            <a:r>
              <a:rPr lang="en" sz="2000" b="1">
                <a:solidFill>
                  <a:srgbClr val="000000"/>
                </a:solidFill>
                <a:latin typeface="Calibri"/>
                <a:ea typeface="Calibri"/>
                <a:cs typeface="Calibri"/>
                <a:sym typeface="Calibri"/>
              </a:rPr>
              <a:t>preK-3rd grade teacher licensure </a:t>
            </a:r>
            <a:r>
              <a:rPr lang="en" sz="2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with a focus on supporting children’s development from birth through age 8</a:t>
            </a:r>
            <a:r>
              <a:rPr lang="en" sz="2000">
                <a:solidFill>
                  <a:srgbClr val="000000"/>
                </a:solidFill>
                <a:latin typeface="Calibri"/>
                <a:ea typeface="Calibri"/>
                <a:cs typeface="Calibri"/>
                <a:sym typeface="Calibri"/>
              </a:rPr>
              <a:t>.</a:t>
            </a:r>
            <a:endParaRPr sz="2000">
              <a:solidFill>
                <a:srgbClr val="000000"/>
              </a:solidFill>
              <a:latin typeface="Calibri"/>
              <a:ea typeface="Calibri"/>
              <a:cs typeface="Calibri"/>
              <a:sym typeface="Calibri"/>
            </a:endParaRPr>
          </a:p>
          <a:p>
            <a:pPr marL="514350" lvl="1" indent="-146050" algn="l" rtl="0">
              <a:lnSpc>
                <a:spcPct val="90000"/>
              </a:lnSpc>
              <a:spcBef>
                <a:spcPts val="375"/>
              </a:spcBef>
              <a:spcAft>
                <a:spcPts val="0"/>
              </a:spcAft>
              <a:buClr>
                <a:srgbClr val="000000"/>
              </a:buClr>
              <a:buSzPts val="2000"/>
              <a:buChar char="•"/>
            </a:pPr>
            <a:r>
              <a:rPr lang="en" sz="2000">
                <a:solidFill>
                  <a:srgbClr val="000000"/>
                </a:solidFill>
                <a:latin typeface="Calibri"/>
                <a:ea typeface="Calibri"/>
                <a:cs typeface="Calibri"/>
                <a:sym typeface="Calibri"/>
              </a:rPr>
              <a:t>Programs supporting community college to university pathways include Longwood, VCU, JMU, ODU and GMU.</a:t>
            </a:r>
            <a:endParaRPr sz="2000">
              <a:solidFill>
                <a:srgbClr val="000000"/>
              </a:solidFill>
              <a:latin typeface="Calibri"/>
              <a:ea typeface="Calibri"/>
              <a:cs typeface="Calibri"/>
              <a:sym typeface="Calibri"/>
            </a:endParaRPr>
          </a:p>
          <a:p>
            <a:pPr marL="514350" lvl="1" indent="-146050" algn="l" rtl="0">
              <a:lnSpc>
                <a:spcPct val="90000"/>
              </a:lnSpc>
              <a:spcBef>
                <a:spcPts val="375"/>
              </a:spcBef>
              <a:spcAft>
                <a:spcPts val="0"/>
              </a:spcAft>
              <a:buClr>
                <a:srgbClr val="000000"/>
              </a:buClr>
              <a:buSzPts val="2000"/>
              <a:buFont typeface="Calibri"/>
              <a:buChar char="•"/>
            </a:pPr>
            <a:r>
              <a:rPr lang="en" sz="2000" u="sng">
                <a:solidFill>
                  <a:schemeClr val="hlink"/>
                </a:solidFill>
                <a:latin typeface="Calibri"/>
                <a:ea typeface="Calibri"/>
                <a:cs typeface="Calibri"/>
                <a:sym typeface="Calibri"/>
                <a:hlinkClick r:id="rId5"/>
              </a:rPr>
              <a:t>G3 Funding</a:t>
            </a:r>
            <a:r>
              <a:rPr lang="en" sz="2000">
                <a:solidFill>
                  <a:srgbClr val="000000"/>
                </a:solidFill>
                <a:latin typeface="Calibri"/>
                <a:ea typeface="Calibri"/>
                <a:cs typeface="Calibri"/>
                <a:sym typeface="Calibri"/>
              </a:rPr>
              <a:t> can also support coursework in Early Childhood Education </a:t>
            </a:r>
            <a:endParaRPr sz="2000">
              <a:solidFill>
                <a:srgbClr val="000000"/>
              </a:solidFill>
              <a:latin typeface="Calibri"/>
              <a:ea typeface="Calibri"/>
              <a:cs typeface="Calibri"/>
              <a:sym typeface="Calibri"/>
            </a:endParaRPr>
          </a:p>
          <a:p>
            <a:pPr marL="0" lvl="0" indent="0" algn="l" rtl="0">
              <a:lnSpc>
                <a:spcPct val="90000"/>
              </a:lnSpc>
              <a:spcBef>
                <a:spcPts val="1000"/>
              </a:spcBef>
              <a:spcAft>
                <a:spcPts val="0"/>
              </a:spcAft>
              <a:buSzPts val="1400"/>
              <a:buNone/>
            </a:pP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b86e8969d8_0_89"/>
          <p:cNvSpPr txBox="1">
            <a:spLocks noGrp="1"/>
          </p:cNvSpPr>
          <p:nvPr>
            <p:ph type="title"/>
          </p:nvPr>
        </p:nvSpPr>
        <p:spPr>
          <a:xfrm>
            <a:off x="490525" y="0"/>
            <a:ext cx="8653500" cy="817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Infant and Toddler Endorsement Program </a:t>
            </a:r>
            <a:endParaRPr sz="3000"/>
          </a:p>
        </p:txBody>
      </p:sp>
      <p:sp>
        <p:nvSpPr>
          <p:cNvPr id="345" name="Google Shape;345;gb86e8969d8_0_89"/>
          <p:cNvSpPr txBox="1">
            <a:spLocks noGrp="1"/>
          </p:cNvSpPr>
          <p:nvPr>
            <p:ph type="body" idx="1"/>
          </p:nvPr>
        </p:nvSpPr>
        <p:spPr>
          <a:xfrm>
            <a:off x="490525" y="871500"/>
            <a:ext cx="8436900" cy="4186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900" b="1">
                <a:solidFill>
                  <a:srgbClr val="000000"/>
                </a:solidFill>
              </a:rPr>
              <a:t>The Infant and Toddler Endorsement Program (ITEP) is designed to provide </a:t>
            </a:r>
            <a:r>
              <a:rPr lang="en" sz="1900" b="1">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a</a:t>
            </a:r>
            <a:r>
              <a:rPr lang="en" sz="1900" b="1">
                <a:solidFill>
                  <a:srgbClr val="000000"/>
                </a:solidFill>
              </a:rPr>
              <a:t> comprehensive foundation of knowledge for professionals working with infants and toddlers.</a:t>
            </a:r>
            <a:endParaRPr sz="1900">
              <a:solidFill>
                <a:srgbClr val="000000"/>
              </a:solidFill>
            </a:endParaRPr>
          </a:p>
          <a:p>
            <a:pPr marL="514350" lvl="1" indent="-171450" algn="l" rtl="0">
              <a:lnSpc>
                <a:spcPct val="100000"/>
              </a:lnSpc>
              <a:spcBef>
                <a:spcPts val="0"/>
              </a:spcBef>
              <a:spcAft>
                <a:spcPts val="0"/>
              </a:spcAft>
              <a:buClr>
                <a:srgbClr val="000000"/>
              </a:buClr>
              <a:buSzPts val="1800"/>
              <a:buFont typeface="Calibri"/>
              <a:buChar char="•"/>
            </a:pPr>
            <a:r>
              <a:rPr lang="en">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The</a:t>
            </a:r>
            <a:r>
              <a:rPr lang="en">
                <a:solidFill>
                  <a:srgbClr val="000000"/>
                </a:solidFill>
              </a:rPr>
              <a:t> ITEP requires completion of </a:t>
            </a:r>
            <a:r>
              <a:rPr lang="en" b="1">
                <a:solidFill>
                  <a:srgbClr val="000000"/>
                </a:solidFill>
              </a:rPr>
              <a:t>12 classroom-based or virtual courses</a:t>
            </a:r>
            <a:r>
              <a:rPr lang="en">
                <a:solidFill>
                  <a:srgbClr val="000000"/>
                </a:solidFill>
              </a:rPr>
              <a:t> through the </a:t>
            </a:r>
            <a:r>
              <a:rPr lang="en" u="sng">
                <a:solidFill>
                  <a:schemeClr val="hlink"/>
                </a:solidFill>
                <a:hlinkClick r:id="rId3"/>
              </a:rPr>
              <a:t>Virginia Infant &amp; Toddler Specialist Network (VA ITSN</a:t>
            </a:r>
            <a:r>
              <a:rPr lang="en">
                <a:solidFill>
                  <a:srgbClr val="000000"/>
                </a:solidFill>
              </a:rPr>
              <a:t>). </a:t>
            </a:r>
            <a:endParaRPr>
              <a:solidFill>
                <a:srgbClr val="000000"/>
              </a:solidFill>
            </a:endParaRPr>
          </a:p>
          <a:p>
            <a:pPr marL="514350" lvl="1" indent="-171450" algn="l" rtl="0">
              <a:lnSpc>
                <a:spcPct val="100000"/>
              </a:lnSpc>
              <a:spcBef>
                <a:spcPts val="0"/>
              </a:spcBef>
              <a:spcAft>
                <a:spcPts val="0"/>
              </a:spcAft>
              <a:buClr>
                <a:srgbClr val="000000"/>
              </a:buClr>
              <a:buSzPts val="1800"/>
              <a:buFont typeface="Calibri"/>
              <a:buChar char="•"/>
            </a:pPr>
            <a:r>
              <a:rPr lang="en">
                <a:solidFill>
                  <a:srgbClr val="000000"/>
                </a:solidFill>
              </a:rPr>
              <a:t>Two of the courses needed to complete the endorsement -</a:t>
            </a:r>
            <a:r>
              <a:rPr lang="en" u="sng">
                <a:solidFill>
                  <a:schemeClr val="hlink"/>
                </a:solidFill>
                <a:hlinkClick r:id="rId4"/>
              </a:rPr>
              <a:t> Child Abuse and Neglect: Recognition and Reporting</a:t>
            </a:r>
            <a:r>
              <a:rPr lang="en">
                <a:solidFill>
                  <a:schemeClr val="hlink"/>
                </a:solidFill>
                <a:uFill>
                  <a:noFill/>
                </a:uFill>
                <a:hlinkClick r:id="rId4"/>
              </a:rPr>
              <a:t> and </a:t>
            </a:r>
            <a:r>
              <a:rPr lang="en" u="sng">
                <a:solidFill>
                  <a:schemeClr val="hlink"/>
                </a:solidFill>
                <a:hlinkClick r:id="rId4"/>
              </a:rPr>
              <a:t>Health Screening for Child Care Professionals</a:t>
            </a:r>
            <a:r>
              <a:rPr lang="en">
                <a:solidFill>
                  <a:srgbClr val="000000"/>
                </a:solidFill>
              </a:rPr>
              <a:t> are offered </a:t>
            </a:r>
            <a:r>
              <a:rPr lang="en" b="1">
                <a:solidFill>
                  <a:srgbClr val="000000"/>
                </a:solidFill>
              </a:rPr>
              <a:t>free</a:t>
            </a:r>
            <a:r>
              <a:rPr lang="en">
                <a:solidFill>
                  <a:srgbClr val="000000"/>
                </a:solidFill>
              </a:rPr>
              <a:t> online through the Community College Workforce Alliance.</a:t>
            </a:r>
            <a:endParaRPr>
              <a:solidFill>
                <a:srgbClr val="000000"/>
              </a:solidFill>
            </a:endParaRPr>
          </a:p>
          <a:p>
            <a:pPr marL="514350" lvl="1" indent="-171450" algn="l" rtl="0">
              <a:lnSpc>
                <a:spcPct val="100000"/>
              </a:lnSpc>
              <a:spcBef>
                <a:spcPts val="0"/>
              </a:spcBef>
              <a:spcAft>
                <a:spcPts val="0"/>
              </a:spcAft>
              <a:buClr>
                <a:srgbClr val="000000"/>
              </a:buClr>
              <a:buSzPts val="1800"/>
              <a:buFont typeface="Trebuchet MS"/>
              <a:buChar char="•"/>
            </a:pPr>
            <a:r>
              <a:rPr lang="en">
                <a:solidFill>
                  <a:srgbClr val="000000"/>
                </a:solidFill>
              </a:rPr>
              <a:t>Once each course is complete, participants complete a Part 2 - Independent Study that is graded by </a:t>
            </a:r>
            <a:r>
              <a:rPr lang="en" u="sng">
                <a:solidFill>
                  <a:schemeClr val="hlink"/>
                </a:solidFill>
                <a:hlinkClick r:id="rId5"/>
              </a:rPr>
              <a:t>Child Care Aware of Virginia</a:t>
            </a:r>
            <a:r>
              <a:rPr lang="en">
                <a:solidFill>
                  <a:srgbClr val="000000"/>
                </a:solidFill>
              </a:rPr>
              <a:t>.  </a:t>
            </a:r>
            <a:endParaRPr>
              <a:solidFill>
                <a:srgbClr val="000000"/>
              </a:solidFill>
            </a:endParaRPr>
          </a:p>
          <a:p>
            <a:pPr marL="514350" lvl="1" indent="-146050" algn="l" rtl="0">
              <a:lnSpc>
                <a:spcPct val="100000"/>
              </a:lnSpc>
              <a:spcBef>
                <a:spcPts val="375"/>
              </a:spcBef>
              <a:spcAft>
                <a:spcPts val="0"/>
              </a:spcAft>
              <a:buClr>
                <a:srgbClr val="000000"/>
              </a:buClr>
              <a:buSzPts val="1800"/>
              <a:buFont typeface="Trebuchet MS"/>
              <a:buChar char="•"/>
            </a:pPr>
            <a:r>
              <a:rPr lang="en">
                <a:solidFill>
                  <a:srgbClr val="000000"/>
                </a:solidFill>
              </a:rPr>
              <a:t>Participants earn gift cards from the Virginia Infant &amp; Toddler Specialist Network as they complete the courses for the endorsement. </a:t>
            </a:r>
            <a:endParaRPr b="1">
              <a:solidFill>
                <a:srgbClr val="000000"/>
              </a:solidFill>
            </a:endParaRPr>
          </a:p>
          <a:p>
            <a:pPr marL="0" lvl="0" indent="0" algn="l" rtl="0">
              <a:lnSpc>
                <a:spcPct val="90000"/>
              </a:lnSpc>
              <a:spcBef>
                <a:spcPts val="1000"/>
              </a:spcBef>
              <a:spcAft>
                <a:spcPts val="0"/>
              </a:spcAft>
              <a:buSzPts val="1400"/>
              <a:buNone/>
            </a:pPr>
            <a:endParaRPr sz="1800" b="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b86e8969d8_0_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a:t>Students Scholarships for Higher Education</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1383</Words>
  <Application>Microsoft Office PowerPoint</Application>
  <PresentationFormat>On-screen Show (16:9)</PresentationFormat>
  <Paragraphs>105</Paragraphs>
  <Slides>18</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Open Sans Light</vt:lpstr>
      <vt:lpstr>Trebuchet MS</vt:lpstr>
      <vt:lpstr>Simple Light</vt:lpstr>
      <vt:lpstr>Office Theme</vt:lpstr>
      <vt:lpstr>Office Theme</vt:lpstr>
      <vt:lpstr>How We Support the Early Childhood and Child Care Workforce   Office of Early Childhood Quality and Workforce</vt:lpstr>
      <vt:lpstr>Objectives and Agenda</vt:lpstr>
      <vt:lpstr>Reflection </vt:lpstr>
      <vt:lpstr>Supporting the Early Childhood Workforce</vt:lpstr>
      <vt:lpstr>Career Pathways</vt:lpstr>
      <vt:lpstr>Early Childhood Workforce Career Pathways </vt:lpstr>
      <vt:lpstr>2+2 Programs Career Pathway</vt:lpstr>
      <vt:lpstr>Infant and Toddler Endorsement Program </vt:lpstr>
      <vt:lpstr>Students Scholarships for Higher Education</vt:lpstr>
      <vt:lpstr>Virginia Child Care Provider Scholarship Program</vt:lpstr>
      <vt:lpstr>Project Pathfinders Scholarship Program</vt:lpstr>
      <vt:lpstr>G3 Funding for Early Childhood Education</vt:lpstr>
      <vt:lpstr>Training Resources to Support the Workforce </vt:lpstr>
      <vt:lpstr>Training Offered By Child Care Aware of Virginia </vt:lpstr>
      <vt:lpstr>Training Offered By Better Kid Care - Penn State </vt:lpstr>
      <vt:lpstr>The Future of the EC Workforce  </vt:lpstr>
      <vt:lpstr>Future Considerations for Workforce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Support the Early Childhood and Child Care Workforce   Office of Early Childhood Quality and Workforce</dc:title>
  <dc:creator>Richardson, Tamilah (DOE)</dc:creator>
  <cp:lastModifiedBy>Acuff, Sharon (DOE)</cp:lastModifiedBy>
  <cp:revision>1</cp:revision>
  <dcterms:modified xsi:type="dcterms:W3CDTF">2021-12-08T00:29:54Z</dcterms:modified>
</cp:coreProperties>
</file>