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Josefin Sa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bXF880oPyQWSd8/L9hfKfAFr7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3f2c5b0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113f2c5b0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0831497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20831497d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222222"/>
              </a:buClr>
              <a:buSzPts val="1800"/>
              <a:buFont typeface="Josefin Sans"/>
              <a:buChar char="●"/>
            </a:pPr>
            <a:r>
              <a:rPr lang="en" sz="1800">
                <a:solidFill>
                  <a:schemeClr val="dk1"/>
                </a:solidFill>
                <a:latin typeface="Josefin Sans"/>
                <a:ea typeface="Josefin Sans"/>
                <a:cs typeface="Josefin Sans"/>
                <a:sym typeface="Josefin Sans"/>
              </a:rPr>
              <a:t>The Department does not finalize chronic absenteeism data until after the final end-of-year Student Record Collection (SRC) submission is completed by school divisions near the end of July.</a:t>
            </a:r>
            <a:endParaRPr sz="1800">
              <a:solidFill>
                <a:srgbClr val="222222"/>
              </a:solidFill>
              <a:latin typeface="Josefin Sans"/>
              <a:ea typeface="Josefin Sans"/>
              <a:cs typeface="Josefin Sans"/>
              <a:sym typeface="Josefin Sans"/>
            </a:endParaRPr>
          </a:p>
          <a:p>
            <a:pPr marL="457200" lvl="0" indent="0" algn="l" rtl="0">
              <a:lnSpc>
                <a:spcPct val="115000"/>
              </a:lnSpc>
              <a:spcBef>
                <a:spcPts val="0"/>
              </a:spcBef>
              <a:spcAft>
                <a:spcPts val="0"/>
              </a:spcAft>
              <a:buClr>
                <a:schemeClr val="dk1"/>
              </a:buClr>
              <a:buSzPts val="1600"/>
              <a:buFont typeface="Arial"/>
              <a:buNone/>
            </a:pPr>
            <a:endParaRPr sz="2000">
              <a:solidFill>
                <a:srgbClr val="101820"/>
              </a:solidFill>
              <a:latin typeface="Josefin Sans"/>
              <a:ea typeface="Josefin Sans"/>
              <a:cs typeface="Josefin Sans"/>
              <a:sym typeface="Josefin San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0831497d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20831497d8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0c7c2a03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20c7c2a039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0831497d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20831497d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0c7c2a03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20c7c2a039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0c7c2a03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20c7c2a039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0831497d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120831497d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0c7c2a0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120c7c2a03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0c7c2a03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120c7c2a03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0c7c2a03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20c7c2a03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0c7c2a03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20c7c2a03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0c7c2a0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20c7c2a039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0c7c2a03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20c7c2a03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0831497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20831497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0c7c2a03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20c7c2a039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2" name="Google Shape;52;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6" name="Google Shape;56;p1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61" name="Google Shape;61;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 name="Google Shape;64;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5" name="Google Shape;65;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8"/>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 name="Google Shape;17;p8"/>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18" name="Google Shape;18;p8"/>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1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1" name="Google Shape;21;p14"/>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Google Shape;26;p9"/>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27" name="Google Shape;27;p9"/>
          <p:cNvSpPr/>
          <p:nvPr/>
        </p:nvSpPr>
        <p:spPr>
          <a:xfrm>
            <a:off x="642600" y="1358950"/>
            <a:ext cx="7943100" cy="2833800"/>
          </a:xfrm>
          <a:prstGeom prst="roundRect">
            <a:avLst>
              <a:gd name="adj" fmla="val 16667"/>
            </a:avLst>
          </a:prstGeom>
          <a:solidFill>
            <a:srgbClr val="FFFFFF">
              <a:alpha val="67058"/>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 name="Google Shape;29;p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 name="Google Shape;30;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0"/>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5" name="Google Shape;35;p10"/>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36" name="Google Shape;36;p10"/>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7"/>
        <p:cNvGrpSpPr/>
        <p:nvPr/>
      </p:nvGrpSpPr>
      <p:grpSpPr>
        <a:xfrm>
          <a:off x="0" y="0"/>
          <a:ext cx="0" cy="0"/>
          <a:chOff x="0" y="0"/>
          <a:chExt cx="0" cy="0"/>
        </a:xfrm>
      </p:grpSpPr>
      <p:sp>
        <p:nvSpPr>
          <p:cNvPr id="38" name="Google Shape;38;p12"/>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12"/>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13"/>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7" name="Google Shape;7;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
          <p:cNvPicPr preferRelativeResize="0"/>
          <p:nvPr/>
        </p:nvPicPr>
        <p:blipFill rotWithShape="1">
          <a:blip r:embed="rId17">
            <a:alphaModFix/>
          </a:blip>
          <a:srcRect/>
          <a:stretch/>
        </p:blipFill>
        <p:spPr>
          <a:xfrm>
            <a:off x="6934892" y="4427575"/>
            <a:ext cx="2034333" cy="678100"/>
          </a:xfrm>
          <a:prstGeom prst="rect">
            <a:avLst/>
          </a:prstGeom>
          <a:noFill/>
          <a:ln>
            <a:noFill/>
          </a:ln>
        </p:spPr>
      </p:pic>
      <p:sp>
        <p:nvSpPr>
          <p:cNvPr id="9" name="Google Shape;9;p6"/>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30-2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8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311700" y="1495700"/>
            <a:ext cx="8520600" cy="1321500"/>
          </a:xfrm>
          <a:prstGeom prst="rect">
            <a:avLst/>
          </a:prstGeom>
          <a:noFill/>
          <a:ln>
            <a:noFill/>
          </a:ln>
        </p:spPr>
        <p:txBody>
          <a:bodyPr spcFirstLastPara="1" wrap="square" lIns="91425" tIns="91425" rIns="91425" bIns="91425" anchor="b" anchorCtr="0">
            <a:noAutofit/>
          </a:bodyPr>
          <a:lstStyle/>
          <a:p>
            <a:pPr marL="400050" lvl="0" indent="-400050" algn="ctr" rtl="0">
              <a:lnSpc>
                <a:spcPct val="115000"/>
              </a:lnSpc>
              <a:spcBef>
                <a:spcPts val="0"/>
              </a:spcBef>
              <a:spcAft>
                <a:spcPts val="0"/>
              </a:spcAft>
              <a:buClr>
                <a:schemeClr val="dk1"/>
              </a:buClr>
              <a:buSzPts val="1100"/>
              <a:buFont typeface="Arial"/>
              <a:buNone/>
            </a:pPr>
            <a:r>
              <a:rPr lang="en" sz="3300">
                <a:solidFill>
                  <a:srgbClr val="D50032"/>
                </a:solidFill>
              </a:rPr>
              <a:t>Proposal to Adopt Special Provisions Regarding the Use of the Chronic Absenteeism Indicator for Accreditation Year 2022-2023</a:t>
            </a:r>
            <a:endParaRPr sz="6600">
              <a:solidFill>
                <a:srgbClr val="D50032"/>
              </a:solidFill>
            </a:endParaRPr>
          </a:p>
        </p:txBody>
      </p:sp>
      <p:sp>
        <p:nvSpPr>
          <p:cNvPr id="73" name="Google Shape;73;p1"/>
          <p:cNvSpPr txBox="1">
            <a:spLocks noGrp="1"/>
          </p:cNvSpPr>
          <p:nvPr>
            <p:ph type="subTitle" idx="1"/>
          </p:nvPr>
        </p:nvSpPr>
        <p:spPr>
          <a:xfrm>
            <a:off x="209350" y="33090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Presentation to the Virginia Board of Education </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April 21, 2022 - Work Session </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endParaRPr b="0">
              <a:solidFill>
                <a:schemeClr val="dk2"/>
              </a:solidFill>
            </a:endParaRPr>
          </a:p>
          <a:p>
            <a:pPr marL="0" lvl="0" indent="0" algn="ctr" rtl="0">
              <a:lnSpc>
                <a:spcPct val="100000"/>
              </a:lnSpc>
              <a:spcBef>
                <a:spcPts val="0"/>
              </a:spcBef>
              <a:spcAft>
                <a:spcPts val="0"/>
              </a:spcAft>
              <a:buSzPts val="2800"/>
              <a:buNone/>
            </a:pPr>
            <a:endParaRPr/>
          </a:p>
        </p:txBody>
      </p:sp>
      <p:sp>
        <p:nvSpPr>
          <p:cNvPr id="74" name="Google Shape;7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13f2c5b0f2_0_0"/>
          <p:cNvSpPr txBox="1">
            <a:spLocks noGrp="1"/>
          </p:cNvSpPr>
          <p:nvPr>
            <p:ph type="title"/>
          </p:nvPr>
        </p:nvSpPr>
        <p:spPr>
          <a:xfrm>
            <a:off x="556000" y="198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Guidance to School Divisions (1 of 2)</a:t>
            </a:r>
            <a:endParaRPr/>
          </a:p>
        </p:txBody>
      </p:sp>
      <p:sp>
        <p:nvSpPr>
          <p:cNvPr id="131" name="Google Shape;131;g113f2c5b0f2_0_0"/>
          <p:cNvSpPr txBox="1">
            <a:spLocks noGrp="1"/>
          </p:cNvSpPr>
          <p:nvPr>
            <p:ph type="body" idx="1"/>
          </p:nvPr>
        </p:nvSpPr>
        <p:spPr>
          <a:xfrm>
            <a:off x="556000" y="863550"/>
            <a:ext cx="8183400" cy="3416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en" sz="17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Supt's Memo #230-21</a:t>
            </a:r>
            <a:r>
              <a:rPr lang="en" sz="1700" b="0">
                <a:solidFill>
                  <a:srgbClr val="222222"/>
                </a:solidFill>
              </a:rPr>
              <a:t>, stated, in part: </a:t>
            </a:r>
            <a:endParaRPr sz="1700" b="0">
              <a:solidFill>
                <a:srgbClr val="222222"/>
              </a:solidFill>
            </a:endParaRPr>
          </a:p>
          <a:p>
            <a:pPr marL="457200" lvl="0" indent="0" algn="l" rtl="0">
              <a:lnSpc>
                <a:spcPct val="115000"/>
              </a:lnSpc>
              <a:spcBef>
                <a:spcPts val="0"/>
              </a:spcBef>
              <a:spcAft>
                <a:spcPts val="0"/>
              </a:spcAft>
              <a:buSzPts val="1600"/>
              <a:buNone/>
            </a:pPr>
            <a:r>
              <a:rPr lang="en" sz="1700" b="0" i="1">
                <a:solidFill>
                  <a:srgbClr val="222222"/>
                </a:solidFill>
              </a:rPr>
              <a:t>“...divisions should also be prepared to transition individual students in and out of in-person learning for quarantine related to COVID-19. In cases of quarantine, a student who is not ill and is able to participate in remote instruction should be offered meaningful opportunities to do so. Students should be counted as present or absent per that division’s policy on attendance tracking and monitoring for any remote learning day. If a division does not offer remote learning to a quarantined student, the student should be counted as absent. This circumstance should be extremely rare, as divisions should be prepared to support students who are healthy enough to participate in remote learning during quarantine.”</a:t>
            </a:r>
            <a:r>
              <a:rPr lang="en" sz="1700" b="0">
                <a:solidFill>
                  <a:srgbClr val="222222"/>
                </a:solidFill>
              </a:rPr>
              <a:t>  </a:t>
            </a:r>
            <a:endParaRPr sz="1700" b="0">
              <a:solidFill>
                <a:srgbClr val="222222"/>
              </a:solidFill>
            </a:endParaRPr>
          </a:p>
          <a:p>
            <a:pPr marL="457200" lvl="0" indent="0" algn="l" rtl="0">
              <a:lnSpc>
                <a:spcPct val="115000"/>
              </a:lnSpc>
              <a:spcBef>
                <a:spcPts val="0"/>
              </a:spcBef>
              <a:spcAft>
                <a:spcPts val="0"/>
              </a:spcAft>
              <a:buSzPts val="1600"/>
              <a:buNone/>
            </a:pPr>
            <a:endParaRPr sz="23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20831497d8_0_15"/>
          <p:cNvSpPr txBox="1">
            <a:spLocks noGrp="1"/>
          </p:cNvSpPr>
          <p:nvPr>
            <p:ph type="title"/>
          </p:nvPr>
        </p:nvSpPr>
        <p:spPr>
          <a:xfrm>
            <a:off x="556000" y="198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Guidance to School Divisions (2 of 2)</a:t>
            </a:r>
            <a:endParaRPr/>
          </a:p>
        </p:txBody>
      </p:sp>
      <p:sp>
        <p:nvSpPr>
          <p:cNvPr id="137" name="Google Shape;137;g120831497d8_0_15"/>
          <p:cNvSpPr txBox="1">
            <a:spLocks noGrp="1"/>
          </p:cNvSpPr>
          <p:nvPr>
            <p:ph type="body" idx="1"/>
          </p:nvPr>
        </p:nvSpPr>
        <p:spPr>
          <a:xfrm>
            <a:off x="556000" y="863550"/>
            <a:ext cx="81834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While these guidelines were communicated in August 2021, they may not have been implemented with fidelity across the state due to —</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b="0">
                <a:solidFill>
                  <a:srgbClr val="222222"/>
                </a:solidFill>
              </a:rPr>
              <a:t>staffing shortages; </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b="0">
                <a:solidFill>
                  <a:srgbClr val="222222"/>
                </a:solidFill>
              </a:rPr>
              <a:t>numbers of students being quarantined at one time; </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b="0">
                <a:solidFill>
                  <a:srgbClr val="222222"/>
                </a:solidFill>
              </a:rPr>
              <a:t>lack of reliable internet connectivity; and/or </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b="0">
                <a:solidFill>
                  <a:srgbClr val="222222"/>
                </a:solidFill>
              </a:rPr>
              <a:t>lack of understanding of the flexibilities afforded to schools. </a:t>
            </a:r>
            <a:endParaRPr sz="2000" b="0">
              <a:solidFill>
                <a:srgbClr val="222222"/>
              </a:solidFill>
            </a:endParaRPr>
          </a:p>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In addition, due to this unprecedented situation, student records may not accurately represent the status of students who were indeed absent or receiving remote instruction.</a:t>
            </a:r>
            <a:endParaRPr sz="2000" b="0">
              <a:solidFill>
                <a:srgbClr val="222222"/>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0831497d8_0_20"/>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(1 of 4)</a:t>
            </a:r>
            <a:endParaRPr/>
          </a:p>
        </p:txBody>
      </p:sp>
      <p:sp>
        <p:nvSpPr>
          <p:cNvPr id="143" name="Google Shape;143;g120831497d8_0_20"/>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marR="76200" lvl="0" indent="-374650" algn="l" rtl="0">
              <a:lnSpc>
                <a:spcPct val="115000"/>
              </a:lnSpc>
              <a:spcBef>
                <a:spcPts val="0"/>
              </a:spcBef>
              <a:spcAft>
                <a:spcPts val="0"/>
              </a:spcAft>
              <a:buClr>
                <a:schemeClr val="dk1"/>
              </a:buClr>
              <a:buSzPts val="2300"/>
              <a:buChar char="●"/>
            </a:pPr>
            <a:r>
              <a:rPr lang="en" sz="2300" b="0">
                <a:solidFill>
                  <a:schemeClr val="dk1"/>
                </a:solidFill>
              </a:rPr>
              <a:t>Because of the circumstances surrounding chronic absenteeism in 2021-2022, the Department is asking the Board to consider flexibility surrounding the use of this indicator in the determination of the accreditation status of schools in accreditation year 2022-2023. </a:t>
            </a:r>
            <a:endParaRPr sz="2300" b="0">
              <a:solidFill>
                <a:schemeClr val="dk1"/>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20c7c2a039_0_55"/>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(2 of 4)</a:t>
            </a:r>
            <a:endParaRPr/>
          </a:p>
        </p:txBody>
      </p:sp>
      <p:sp>
        <p:nvSpPr>
          <p:cNvPr id="149" name="Google Shape;149;g120c7c2a039_0_55"/>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marR="76200" lvl="0" indent="-349250" algn="l" rtl="0">
              <a:lnSpc>
                <a:spcPct val="115000"/>
              </a:lnSpc>
              <a:spcBef>
                <a:spcPts val="0"/>
              </a:spcBef>
              <a:spcAft>
                <a:spcPts val="0"/>
              </a:spcAft>
              <a:buClr>
                <a:schemeClr val="dk1"/>
              </a:buClr>
              <a:buSzPts val="1900"/>
              <a:buChar char="●"/>
            </a:pPr>
            <a:r>
              <a:rPr lang="en" sz="1900" b="0" i="1">
                <a:solidFill>
                  <a:schemeClr val="dk1"/>
                </a:solidFill>
              </a:rPr>
              <a:t>The Standards for Accrediting Public Schools in Virginia (SOA) </a:t>
            </a:r>
            <a:r>
              <a:rPr lang="en" sz="1900" b="0">
                <a:solidFill>
                  <a:schemeClr val="dk1"/>
                </a:solidFill>
              </a:rPr>
              <a:t>(</a:t>
            </a:r>
            <a:r>
              <a:rPr lang="en" sz="1900" b="0" u="sng">
                <a:solidFill>
                  <a:schemeClr val="hlink"/>
                </a:solidFill>
                <a:hlinkClick r:id="rId3"/>
              </a:rPr>
              <a:t>8VAC20-131-380 F3</a:t>
            </a:r>
            <a:r>
              <a:rPr lang="en" sz="1900" b="0">
                <a:solidFill>
                  <a:schemeClr val="dk1"/>
                </a:solidFill>
              </a:rPr>
              <a:t>) provide the Virginia Board of Education with the authority to adopt special provisions related to the use of a school quality indicator in determining the accreditation status of schools.  Specifically, the language states:</a:t>
            </a:r>
            <a:endParaRPr sz="1900" b="0">
              <a:solidFill>
                <a:schemeClr val="dk1"/>
              </a:solidFill>
            </a:endParaRPr>
          </a:p>
          <a:p>
            <a:pPr marL="914400" marR="76200" lvl="1" indent="-349250" algn="l" rtl="0">
              <a:lnSpc>
                <a:spcPct val="115000"/>
              </a:lnSpc>
              <a:spcBef>
                <a:spcPts val="0"/>
              </a:spcBef>
              <a:spcAft>
                <a:spcPts val="0"/>
              </a:spcAft>
              <a:buClr>
                <a:schemeClr val="dk1"/>
              </a:buClr>
              <a:buSzPts val="1900"/>
              <a:buChar char="○"/>
            </a:pPr>
            <a:r>
              <a:rPr lang="en" sz="1900" b="0" i="1">
                <a:solidFill>
                  <a:schemeClr val="dk1"/>
                </a:solidFill>
              </a:rPr>
              <a:t>“The board may adopt special provisions related to the measurement and use of a school quality indicator as prescribed by the board.  The board may also alter the inclusions and exclusions from the performance level calculations by providing adequate notice to local school boards.”</a:t>
            </a:r>
            <a:endParaRPr sz="1900" b="0" i="1">
              <a:solidFill>
                <a:schemeClr val="dk1"/>
              </a:solidFill>
            </a:endParaRPr>
          </a:p>
          <a:p>
            <a:pPr marL="0" lvl="0" indent="0" algn="l" rtl="0">
              <a:lnSpc>
                <a:spcPct val="115000"/>
              </a:lnSpc>
              <a:spcBef>
                <a:spcPts val="300"/>
              </a:spcBef>
              <a:spcAft>
                <a:spcPts val="0"/>
              </a:spcAft>
              <a:buSzPts val="1600"/>
              <a:buNone/>
            </a:pPr>
            <a:endParaRPr sz="1900" b="0">
              <a:solidFill>
                <a:srgbClr val="222222"/>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20831497d8_0_25"/>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(3 of 4)</a:t>
            </a:r>
            <a:endParaRPr/>
          </a:p>
        </p:txBody>
      </p:sp>
      <p:sp>
        <p:nvSpPr>
          <p:cNvPr id="155" name="Google Shape;155;g120831497d8_0_25"/>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dk1"/>
              </a:buClr>
              <a:buSzPts val="2300"/>
              <a:buChar char="●"/>
            </a:pPr>
            <a:r>
              <a:rPr lang="en" sz="2300" b="0">
                <a:solidFill>
                  <a:schemeClr val="dk1"/>
                </a:solidFill>
              </a:rPr>
              <a:t>The Board is being asked to consider the adoption of special provisions to remove the chronic absenteeism indicator from the determination of school accreditation status for 2022-2023 </a:t>
            </a:r>
            <a:r>
              <a:rPr lang="en" sz="2300" u="sng">
                <a:solidFill>
                  <a:schemeClr val="dk1"/>
                </a:solidFill>
              </a:rPr>
              <a:t>only</a:t>
            </a:r>
            <a:r>
              <a:rPr lang="en" sz="2300" b="0">
                <a:solidFill>
                  <a:schemeClr val="dk1"/>
                </a:solidFill>
              </a:rPr>
              <a:t>.  </a:t>
            </a:r>
            <a:endParaRPr sz="2300" b="0">
              <a:solidFill>
                <a:schemeClr val="dk1"/>
              </a:solidFill>
            </a:endParaRPr>
          </a:p>
          <a:p>
            <a:pPr marL="457200" lvl="0" indent="-374650" algn="l" rtl="0">
              <a:lnSpc>
                <a:spcPct val="115000"/>
              </a:lnSpc>
              <a:spcBef>
                <a:spcPts val="0"/>
              </a:spcBef>
              <a:spcAft>
                <a:spcPts val="0"/>
              </a:spcAft>
              <a:buClr>
                <a:schemeClr val="dk1"/>
              </a:buClr>
              <a:buSzPts val="2300"/>
              <a:buChar char="●"/>
            </a:pPr>
            <a:r>
              <a:rPr lang="en" sz="2300" b="0">
                <a:solidFill>
                  <a:schemeClr val="dk1"/>
                </a:solidFill>
              </a:rPr>
              <a:t>In doing so, </a:t>
            </a:r>
            <a:r>
              <a:rPr lang="en" sz="2300">
                <a:solidFill>
                  <a:schemeClr val="dk1"/>
                </a:solidFill>
              </a:rPr>
              <a:t>the earned performance level and chronic absenteeism rate</a:t>
            </a:r>
            <a:r>
              <a:rPr lang="en" sz="2300" b="0">
                <a:solidFill>
                  <a:schemeClr val="dk1"/>
                </a:solidFill>
              </a:rPr>
              <a:t> </a:t>
            </a:r>
            <a:r>
              <a:rPr lang="en" sz="2300">
                <a:solidFill>
                  <a:schemeClr val="dk1"/>
                </a:solidFill>
              </a:rPr>
              <a:t>will still be assigned to, and reported for schools</a:t>
            </a:r>
            <a:r>
              <a:rPr lang="en" sz="2300" b="0">
                <a:solidFill>
                  <a:schemeClr val="dk1"/>
                </a:solidFill>
              </a:rPr>
              <a:t>, according to provisions in the SOA. </a:t>
            </a:r>
            <a:endParaRPr sz="2300" b="0">
              <a:solidFill>
                <a:schemeClr val="dk1"/>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0c7c2a039_0_74"/>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(4 of 4)</a:t>
            </a:r>
            <a:endParaRPr/>
          </a:p>
        </p:txBody>
      </p:sp>
      <p:sp>
        <p:nvSpPr>
          <p:cNvPr id="161" name="Google Shape;161;g120c7c2a039_0_74"/>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dk1"/>
              </a:buClr>
              <a:buSzPts val="2300"/>
              <a:buChar char="●"/>
            </a:pPr>
            <a:r>
              <a:rPr lang="en" sz="2300" b="0">
                <a:solidFill>
                  <a:schemeClr val="dk1"/>
                </a:solidFill>
              </a:rPr>
              <a:t>Data will be available to school divisions as they prepare for the 2022-2023 school year, and </a:t>
            </a:r>
            <a:r>
              <a:rPr lang="en" sz="2300">
                <a:solidFill>
                  <a:schemeClr val="dk1"/>
                </a:solidFill>
              </a:rPr>
              <a:t>will be available publicly to ensure transparency to all stakeholders in the community.</a:t>
            </a:r>
            <a:r>
              <a:rPr lang="en" sz="2300" b="0">
                <a:solidFill>
                  <a:schemeClr val="dk1"/>
                </a:solidFill>
              </a:rPr>
              <a:t> </a:t>
            </a:r>
            <a:endParaRPr sz="2300" b="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300" b="0">
                <a:solidFill>
                  <a:schemeClr val="dk1"/>
                </a:solidFill>
              </a:rPr>
              <a:t>Divisions will be notified that </a:t>
            </a:r>
            <a:r>
              <a:rPr lang="en" sz="2300">
                <a:solidFill>
                  <a:schemeClr val="dk1"/>
                </a:solidFill>
              </a:rPr>
              <a:t>chronic absenteeism remains a valued metric</a:t>
            </a:r>
            <a:r>
              <a:rPr lang="en" sz="2300" b="0">
                <a:solidFill>
                  <a:schemeClr val="dk1"/>
                </a:solidFill>
              </a:rPr>
              <a:t> for school quality and its use in determination of accreditation status will resume with 2022-2023 school year data.</a:t>
            </a:r>
            <a:endParaRPr sz="2300" b="0">
              <a:solidFill>
                <a:schemeClr val="dk1"/>
              </a:solidFill>
            </a:endParaRPr>
          </a:p>
          <a:p>
            <a:pPr marL="457200" marR="76200" lvl="0" indent="0" algn="l" rtl="0">
              <a:lnSpc>
                <a:spcPct val="115000"/>
              </a:lnSpc>
              <a:spcBef>
                <a:spcPts val="0"/>
              </a:spcBef>
              <a:spcAft>
                <a:spcPts val="0"/>
              </a:spcAft>
              <a:buSzPts val="1600"/>
              <a:buNone/>
            </a:pPr>
            <a:endParaRPr sz="2200" b="0">
              <a:solidFill>
                <a:schemeClr val="dk1"/>
              </a:solidFill>
            </a:endParaRPr>
          </a:p>
          <a:p>
            <a:pPr marL="0" lvl="0" indent="0" algn="l" rtl="0">
              <a:lnSpc>
                <a:spcPct val="115000"/>
              </a:lnSpc>
              <a:spcBef>
                <a:spcPts val="300"/>
              </a:spcBef>
              <a:spcAft>
                <a:spcPts val="0"/>
              </a:spcAft>
              <a:buSzPts val="1600"/>
              <a:buNone/>
            </a:pPr>
            <a:endParaRPr sz="1700" b="0">
              <a:solidFill>
                <a:srgbClr val="222222"/>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20c7c2a039_0_66"/>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Reporting Requirements Remain the Same </a:t>
            </a:r>
            <a:endParaRPr/>
          </a:p>
        </p:txBody>
      </p:sp>
      <p:sp>
        <p:nvSpPr>
          <p:cNvPr id="167" name="Google Shape;167;g120c7c2a039_0_66"/>
          <p:cNvSpPr txBox="1">
            <a:spLocks noGrp="1"/>
          </p:cNvSpPr>
          <p:nvPr>
            <p:ph type="body" idx="1"/>
          </p:nvPr>
        </p:nvSpPr>
        <p:spPr>
          <a:xfrm>
            <a:off x="7942950" y="3195550"/>
            <a:ext cx="753900" cy="136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SzPts val="1600"/>
              <a:buNone/>
            </a:pPr>
            <a:endParaRPr sz="1700" b="0">
              <a:solidFill>
                <a:srgbClr val="222222"/>
              </a:solidFill>
            </a:endParaRPr>
          </a:p>
          <a:p>
            <a:pPr marL="457200" lvl="0" indent="0" algn="l" rtl="0">
              <a:lnSpc>
                <a:spcPct val="115000"/>
              </a:lnSpc>
              <a:spcBef>
                <a:spcPts val="0"/>
              </a:spcBef>
              <a:spcAft>
                <a:spcPts val="0"/>
              </a:spcAft>
              <a:buSzPts val="1600"/>
              <a:buNone/>
            </a:pPr>
            <a:endParaRPr sz="1400" b="0"/>
          </a:p>
          <a:p>
            <a:pPr marL="457200" lvl="0" indent="0" algn="l" rtl="0">
              <a:lnSpc>
                <a:spcPct val="115000"/>
              </a:lnSpc>
              <a:spcBef>
                <a:spcPts val="0"/>
              </a:spcBef>
              <a:spcAft>
                <a:spcPts val="0"/>
              </a:spcAft>
              <a:buSzPts val="1600"/>
              <a:buNone/>
            </a:pPr>
            <a:endParaRPr sz="2000" b="0"/>
          </a:p>
        </p:txBody>
      </p:sp>
      <p:pic>
        <p:nvPicPr>
          <p:cNvPr id="168" name="Google Shape;168;g120c7c2a039_0_66"/>
          <p:cNvPicPr preferRelativeResize="0"/>
          <p:nvPr/>
        </p:nvPicPr>
        <p:blipFill rotWithShape="1">
          <a:blip r:embed="rId3">
            <a:alphaModFix/>
          </a:blip>
          <a:srcRect/>
          <a:stretch/>
        </p:blipFill>
        <p:spPr>
          <a:xfrm>
            <a:off x="550700" y="2334350"/>
            <a:ext cx="7884374" cy="1948100"/>
          </a:xfrm>
          <a:prstGeom prst="rect">
            <a:avLst/>
          </a:prstGeom>
          <a:noFill/>
          <a:ln w="9525" cap="flat" cmpd="sng">
            <a:solidFill>
              <a:srgbClr val="000000"/>
            </a:solidFill>
            <a:prstDash val="solid"/>
            <a:round/>
            <a:headEnd type="none" w="sm" len="sm"/>
            <a:tailEnd type="none" w="sm" len="sm"/>
          </a:ln>
        </p:spPr>
      </p:pic>
      <p:pic>
        <p:nvPicPr>
          <p:cNvPr id="169" name="Google Shape;169;g120c7c2a039_0_66"/>
          <p:cNvPicPr preferRelativeResize="0"/>
          <p:nvPr/>
        </p:nvPicPr>
        <p:blipFill rotWithShape="1">
          <a:blip r:embed="rId4">
            <a:alphaModFix/>
          </a:blip>
          <a:srcRect/>
          <a:stretch/>
        </p:blipFill>
        <p:spPr>
          <a:xfrm>
            <a:off x="550700" y="1019338"/>
            <a:ext cx="7884376" cy="12348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0831497d8_0_30"/>
          <p:cNvSpPr txBox="1">
            <a:spLocks noGrp="1"/>
          </p:cNvSpPr>
          <p:nvPr>
            <p:ph type="body" idx="1"/>
          </p:nvPr>
        </p:nvSpPr>
        <p:spPr>
          <a:xfrm>
            <a:off x="579225" y="887475"/>
            <a:ext cx="8183400" cy="3416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Char char="●"/>
            </a:pPr>
            <a:r>
              <a:rPr lang="en" sz="1900" b="0">
                <a:solidFill>
                  <a:schemeClr val="dk1"/>
                </a:solidFill>
              </a:rPr>
              <a:t>At the April 21, 2022 business meeting, the Board is requested to waive first review and adopt special revisions that will remove the use of chronic absenteeism from the determination of school accreditation status in 2022-2023.</a:t>
            </a:r>
            <a:endParaRPr sz="1900" b="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b="0">
                <a:solidFill>
                  <a:schemeClr val="dk1"/>
                </a:solidFill>
              </a:rPr>
              <a:t>Since the Board does not meet in May, and preliminary accreditation information typically begins to report in July, it is being requested that the Board take action on this item at this meeting so that school divisions can be provided advanced notification of the change, and Department of Education data services staff has time to make the necessary changes to the programs and reports surrounding accreditation data.</a:t>
            </a:r>
            <a:endParaRPr sz="1900" b="0">
              <a:solidFill>
                <a:schemeClr val="dk1"/>
              </a:solidFill>
            </a:endParaRPr>
          </a:p>
          <a:p>
            <a:pPr marL="0" lvl="0" indent="0" algn="l" rtl="0">
              <a:lnSpc>
                <a:spcPct val="115000"/>
              </a:lnSpc>
              <a:spcBef>
                <a:spcPts val="0"/>
              </a:spcBef>
              <a:spcAft>
                <a:spcPts val="0"/>
              </a:spcAft>
              <a:buSzPts val="1600"/>
              <a:buNone/>
            </a:pPr>
            <a:endParaRPr/>
          </a:p>
        </p:txBody>
      </p:sp>
      <p:sp>
        <p:nvSpPr>
          <p:cNvPr id="175" name="Google Shape;175;g120831497d8_0_3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17</a:t>
            </a:fld>
            <a:endParaRPr/>
          </a:p>
        </p:txBody>
      </p:sp>
      <p:sp>
        <p:nvSpPr>
          <p:cNvPr id="176" name="Google Shape;176;g120831497d8_0_30"/>
          <p:cNvSpPr txBox="1">
            <a:spLocks noGrp="1"/>
          </p:cNvSpPr>
          <p:nvPr>
            <p:ph type="title"/>
          </p:nvPr>
        </p:nvSpPr>
        <p:spPr>
          <a:xfrm>
            <a:off x="496525" y="193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20c7c2a039_0_20"/>
          <p:cNvSpPr txBox="1">
            <a:spLocks noGrp="1"/>
          </p:cNvSpPr>
          <p:nvPr>
            <p:ph type="body" idx="1"/>
          </p:nvPr>
        </p:nvSpPr>
        <p:spPr>
          <a:xfrm>
            <a:off x="480300" y="863550"/>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 sz="2400" b="0">
                <a:solidFill>
                  <a:schemeClr val="dk1"/>
                </a:solidFill>
              </a:rPr>
              <a:t>Chronically absent students miss 10% or more of the school year for any reason (excused or unexcused absences).</a:t>
            </a:r>
            <a:endParaRPr sz="2400" b="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b="0">
                <a:solidFill>
                  <a:schemeClr val="dk1"/>
                </a:solidFill>
              </a:rPr>
              <a:t>It is based on the number of days a student is enrolled in school.</a:t>
            </a:r>
            <a:endParaRPr sz="2400" b="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b="0">
                <a:solidFill>
                  <a:schemeClr val="dk1"/>
                </a:solidFill>
              </a:rPr>
              <a:t>Example: To be chronically absent, a student enrolled 180 days must miss 18 or more school days.</a:t>
            </a:r>
            <a:endParaRPr sz="2400" b="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b="0">
                <a:solidFill>
                  <a:schemeClr val="dk1"/>
                </a:solidFill>
              </a:rPr>
              <a:t>This is approximately 2 days per month or more than 3 weeks per school year.  </a:t>
            </a:r>
            <a:endParaRPr sz="2400" b="0">
              <a:solidFill>
                <a:schemeClr val="dk1"/>
              </a:solidFill>
            </a:endParaRPr>
          </a:p>
          <a:p>
            <a:pPr marL="0" lvl="0" indent="0" algn="l" rtl="0">
              <a:lnSpc>
                <a:spcPct val="115000"/>
              </a:lnSpc>
              <a:spcBef>
                <a:spcPts val="0"/>
              </a:spcBef>
              <a:spcAft>
                <a:spcPts val="0"/>
              </a:spcAft>
              <a:buSzPts val="1600"/>
              <a:buNone/>
            </a:pPr>
            <a:endParaRPr/>
          </a:p>
        </p:txBody>
      </p:sp>
      <p:sp>
        <p:nvSpPr>
          <p:cNvPr id="80" name="Google Shape;80;g120c7c2a039_0_2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2</a:t>
            </a:fld>
            <a:endParaRPr/>
          </a:p>
        </p:txBody>
      </p:sp>
      <p:sp>
        <p:nvSpPr>
          <p:cNvPr id="81" name="Google Shape;81;g120c7c2a039_0_20"/>
          <p:cNvSpPr txBox="1">
            <a:spLocks noGrp="1"/>
          </p:cNvSpPr>
          <p:nvPr>
            <p:ph type="title"/>
          </p:nvPr>
        </p:nvSpPr>
        <p:spPr>
          <a:xfrm>
            <a:off x="399300" y="218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What is Chronic Absenteeism?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20c7c2a039_0_27"/>
          <p:cNvSpPr txBox="1">
            <a:spLocks noGrp="1"/>
          </p:cNvSpPr>
          <p:nvPr>
            <p:ph type="body" idx="1"/>
          </p:nvPr>
        </p:nvSpPr>
        <p:spPr>
          <a:xfrm>
            <a:off x="579225" y="1154913"/>
            <a:ext cx="8183400" cy="3416400"/>
          </a:xfrm>
          <a:prstGeom prst="rect">
            <a:avLst/>
          </a:prstGeom>
          <a:noFill/>
          <a:ln>
            <a:noFill/>
          </a:ln>
        </p:spPr>
        <p:txBody>
          <a:bodyPr spcFirstLastPara="1" wrap="square" lIns="91425" tIns="91425" rIns="91425" bIns="91425" anchor="t" anchorCtr="0">
            <a:noAutofit/>
          </a:bodyPr>
          <a:lstStyle/>
          <a:p>
            <a:pPr marL="457200" marR="76200" lvl="0" indent="-374650" algn="l" rtl="0">
              <a:lnSpc>
                <a:spcPct val="115000"/>
              </a:lnSpc>
              <a:spcBef>
                <a:spcPts val="0"/>
              </a:spcBef>
              <a:spcAft>
                <a:spcPts val="0"/>
              </a:spcAft>
              <a:buClr>
                <a:srgbClr val="222222"/>
              </a:buClr>
              <a:buSzPts val="2300"/>
              <a:buChar char="●"/>
            </a:pPr>
            <a:r>
              <a:rPr lang="en" sz="2300" b="0">
                <a:solidFill>
                  <a:schemeClr val="dk1"/>
                </a:solidFill>
              </a:rPr>
              <a:t>Chronic absenteeism is an important and reliable indicator of student engagement, and research demonstrates that chronic absenteeism is a strong predictor of academic success.</a:t>
            </a:r>
            <a:endParaRPr sz="2300" b="0">
              <a:solidFill>
                <a:schemeClr val="dk1"/>
              </a:solidFill>
            </a:endParaRPr>
          </a:p>
          <a:p>
            <a:pPr marL="457200" lvl="0" indent="-374650" algn="l" rtl="0">
              <a:lnSpc>
                <a:spcPct val="115000"/>
              </a:lnSpc>
              <a:spcBef>
                <a:spcPts val="0"/>
              </a:spcBef>
              <a:spcAft>
                <a:spcPts val="0"/>
              </a:spcAft>
              <a:buClr>
                <a:schemeClr val="dk1"/>
              </a:buClr>
              <a:buSzPts val="2300"/>
              <a:buChar char="●"/>
            </a:pPr>
            <a:r>
              <a:rPr lang="en" sz="2300" b="0">
                <a:solidFill>
                  <a:schemeClr val="dk1"/>
                </a:solidFill>
              </a:rPr>
              <a:t>Research indicates</a:t>
            </a:r>
            <a:r>
              <a:rPr lang="en" sz="2300" b="0">
                <a:solidFill>
                  <a:srgbClr val="222222"/>
                </a:solidFill>
              </a:rPr>
              <a:t> that chronic absenteeism can translate into third-graders unable to master reading, middle-schoolers failing courses and ultimately, teens dropping out of high school. </a:t>
            </a:r>
            <a:endParaRPr sz="2100" b="0">
              <a:solidFill>
                <a:schemeClr val="dk1"/>
              </a:solidFill>
            </a:endParaRPr>
          </a:p>
          <a:p>
            <a:pPr marL="0" lvl="0" indent="0" algn="l" rtl="0">
              <a:lnSpc>
                <a:spcPct val="115000"/>
              </a:lnSpc>
              <a:spcBef>
                <a:spcPts val="0"/>
              </a:spcBef>
              <a:spcAft>
                <a:spcPts val="0"/>
              </a:spcAft>
              <a:buSzPts val="1600"/>
              <a:buNone/>
            </a:pPr>
            <a:endParaRPr/>
          </a:p>
          <a:p>
            <a:pPr marL="0" lvl="0" indent="0" algn="l" rtl="0">
              <a:lnSpc>
                <a:spcPct val="115000"/>
              </a:lnSpc>
              <a:spcBef>
                <a:spcPts val="0"/>
              </a:spcBef>
              <a:spcAft>
                <a:spcPts val="0"/>
              </a:spcAft>
              <a:buSzPts val="1600"/>
              <a:buNone/>
            </a:pPr>
            <a:endParaRPr/>
          </a:p>
          <a:p>
            <a:pPr marL="0" lvl="0" indent="0" algn="l" rtl="0">
              <a:lnSpc>
                <a:spcPct val="115000"/>
              </a:lnSpc>
              <a:spcBef>
                <a:spcPts val="0"/>
              </a:spcBef>
              <a:spcAft>
                <a:spcPts val="0"/>
              </a:spcAft>
              <a:buSzPts val="1600"/>
              <a:buNone/>
            </a:pPr>
            <a:endParaRPr/>
          </a:p>
          <a:p>
            <a:pPr marL="0" lvl="0" indent="0" algn="l" rtl="0">
              <a:lnSpc>
                <a:spcPct val="115000"/>
              </a:lnSpc>
              <a:spcBef>
                <a:spcPts val="0"/>
              </a:spcBef>
              <a:spcAft>
                <a:spcPts val="0"/>
              </a:spcAft>
              <a:buSzPts val="1600"/>
              <a:buNone/>
            </a:pPr>
            <a:endParaRPr/>
          </a:p>
        </p:txBody>
      </p:sp>
      <p:sp>
        <p:nvSpPr>
          <p:cNvPr id="87" name="Google Shape;87;g120c7c2a039_0_27"/>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3</a:t>
            </a:fld>
            <a:endParaRPr/>
          </a:p>
        </p:txBody>
      </p:sp>
      <p:sp>
        <p:nvSpPr>
          <p:cNvPr id="88" name="Google Shape;88;g120c7c2a039_0_27"/>
          <p:cNvSpPr txBox="1">
            <a:spLocks noGrp="1"/>
          </p:cNvSpPr>
          <p:nvPr>
            <p:ph type="title"/>
          </p:nvPr>
        </p:nvSpPr>
        <p:spPr>
          <a:xfrm>
            <a:off x="448750" y="2378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Importance of Monitoring and Controlling Chronic Absenteeism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20c7c2a039_0_9"/>
          <p:cNvSpPr txBox="1">
            <a:spLocks noGrp="1"/>
          </p:cNvSpPr>
          <p:nvPr>
            <p:ph type="title"/>
          </p:nvPr>
        </p:nvSpPr>
        <p:spPr>
          <a:xfrm>
            <a:off x="407625" y="10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Accreditation </a:t>
            </a:r>
            <a:endParaRPr/>
          </a:p>
          <a:p>
            <a:pPr marL="0" lvl="0" indent="0" algn="l" rtl="0">
              <a:lnSpc>
                <a:spcPct val="100000"/>
              </a:lnSpc>
              <a:spcBef>
                <a:spcPts val="0"/>
              </a:spcBef>
              <a:spcAft>
                <a:spcPts val="0"/>
              </a:spcAft>
              <a:buSzPts val="2800"/>
              <a:buNone/>
            </a:pPr>
            <a:r>
              <a:rPr lang="en"/>
              <a:t>(1 of 3)</a:t>
            </a:r>
            <a:endParaRPr/>
          </a:p>
        </p:txBody>
      </p:sp>
      <p:sp>
        <p:nvSpPr>
          <p:cNvPr id="94" name="Google Shape;94;g120c7c2a039_0_9"/>
          <p:cNvSpPr txBox="1">
            <a:spLocks noGrp="1"/>
          </p:cNvSpPr>
          <p:nvPr>
            <p:ph type="body" idx="1"/>
          </p:nvPr>
        </p:nvSpPr>
        <p:spPr>
          <a:xfrm>
            <a:off x="352200" y="1066350"/>
            <a:ext cx="81834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Under the 2017 revisions to the </a:t>
            </a:r>
            <a:r>
              <a:rPr lang="en" sz="2000" b="0" i="1">
                <a:solidFill>
                  <a:schemeClr val="dk1"/>
                </a:solidFill>
              </a:rPr>
              <a:t>Standards for Accrediting Public Schools in Virginia (SOA)</a:t>
            </a:r>
            <a:r>
              <a:rPr lang="en" sz="2000" b="0">
                <a:solidFill>
                  <a:schemeClr val="dk1"/>
                </a:solidFill>
              </a:rPr>
              <a:t>, the school accreditation model uses a variety of indicators to provide a comprehensive picture of school quality. </a:t>
            </a:r>
            <a:endParaRPr sz="2000" b="0">
              <a:solidFill>
                <a:schemeClr val="dk1"/>
              </a:solidFill>
            </a:endParaRPr>
          </a:p>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One of nine indicators selected as part of the accreditation system is chronic absenteeism. Based on the relationship between school attendance and student achievement, chronic absenteeism was selected as a measure of student engagement. </a:t>
            </a:r>
            <a:endParaRPr sz="2000" b="0">
              <a:solidFill>
                <a:srgbClr val="222222"/>
              </a:solidFill>
            </a:endParaRPr>
          </a:p>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The chronic absenteeism rate used in the accreditation model is the percentage of students in a school who are chronically absent.</a:t>
            </a:r>
            <a:endParaRPr sz="2000" b="0">
              <a:solidFill>
                <a:srgbClr val="222222"/>
              </a:solidFill>
            </a:endParaRPr>
          </a:p>
          <a:p>
            <a:pPr marL="457200" lvl="0" indent="0" algn="l" rtl="0">
              <a:lnSpc>
                <a:spcPct val="115000"/>
              </a:lnSpc>
              <a:spcBef>
                <a:spcPts val="0"/>
              </a:spcBef>
              <a:spcAft>
                <a:spcPts val="0"/>
              </a:spcAft>
              <a:buSzPts val="1600"/>
              <a:buNone/>
            </a:pPr>
            <a:endParaRPr sz="2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20c7c2a039_0_43"/>
          <p:cNvSpPr txBox="1">
            <a:spLocks noGrp="1"/>
          </p:cNvSpPr>
          <p:nvPr>
            <p:ph type="title"/>
          </p:nvPr>
        </p:nvSpPr>
        <p:spPr>
          <a:xfrm>
            <a:off x="417525" y="91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Accreditation </a:t>
            </a:r>
            <a:endParaRPr/>
          </a:p>
          <a:p>
            <a:pPr marL="0" lvl="0" indent="0" algn="l" rtl="0">
              <a:lnSpc>
                <a:spcPct val="100000"/>
              </a:lnSpc>
              <a:spcBef>
                <a:spcPts val="0"/>
              </a:spcBef>
              <a:spcAft>
                <a:spcPts val="0"/>
              </a:spcAft>
              <a:buSzPts val="2800"/>
              <a:buNone/>
            </a:pPr>
            <a:r>
              <a:rPr lang="en"/>
              <a:t>(2 of 3)</a:t>
            </a:r>
            <a:endParaRPr/>
          </a:p>
        </p:txBody>
      </p:sp>
      <p:sp>
        <p:nvSpPr>
          <p:cNvPr id="100" name="Google Shape;100;g120c7c2a039_0_43"/>
          <p:cNvSpPr txBox="1">
            <a:spLocks noGrp="1"/>
          </p:cNvSpPr>
          <p:nvPr>
            <p:ph type="body" idx="1"/>
          </p:nvPr>
        </p:nvSpPr>
        <p:spPr>
          <a:xfrm>
            <a:off x="536225" y="977300"/>
            <a:ext cx="81834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Each of the nine indicators receives a performance level designation based on the indicator rate, and the combination of each indicator’s performance level determines a school’s accreditation status.</a:t>
            </a:r>
            <a:endParaRPr sz="2000" b="0">
              <a:solidFill>
                <a:srgbClr val="222222"/>
              </a:solidFill>
            </a:endParaRPr>
          </a:p>
          <a:p>
            <a:pPr marL="457200" lvl="0" indent="-355600" algn="l" rtl="0">
              <a:lnSpc>
                <a:spcPct val="115000"/>
              </a:lnSpc>
              <a:spcBef>
                <a:spcPts val="0"/>
              </a:spcBef>
              <a:spcAft>
                <a:spcPts val="0"/>
              </a:spcAft>
              <a:buClr>
                <a:srgbClr val="222222"/>
              </a:buClr>
              <a:buSzPts val="2000"/>
              <a:buChar char="●"/>
            </a:pPr>
            <a:r>
              <a:rPr lang="en" sz="2000" b="0">
                <a:solidFill>
                  <a:srgbClr val="222222"/>
                </a:solidFill>
              </a:rPr>
              <a:t>Performance Levels descriptions are as following:</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a:solidFill>
                  <a:srgbClr val="222222"/>
                </a:solidFill>
              </a:rPr>
              <a:t>Level One</a:t>
            </a:r>
            <a:r>
              <a:rPr lang="en" sz="2000" b="0">
                <a:solidFill>
                  <a:srgbClr val="222222"/>
                </a:solidFill>
              </a:rPr>
              <a:t>:  Indicator rate meets or exceeds state benchmark or shows sufficient improvement from the previous year.</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a:solidFill>
                  <a:srgbClr val="222222"/>
                </a:solidFill>
              </a:rPr>
              <a:t>Level Two</a:t>
            </a:r>
            <a:r>
              <a:rPr lang="en" sz="2000" b="0">
                <a:solidFill>
                  <a:srgbClr val="222222"/>
                </a:solidFill>
              </a:rPr>
              <a:t>:  Indicator rate is near the state standard or shows sufficient improvement from the previous year.</a:t>
            </a:r>
            <a:endParaRPr sz="2000" b="0">
              <a:solidFill>
                <a:srgbClr val="222222"/>
              </a:solidFill>
            </a:endParaRPr>
          </a:p>
          <a:p>
            <a:pPr marL="914400" lvl="1" indent="-355600" algn="l" rtl="0">
              <a:lnSpc>
                <a:spcPct val="115000"/>
              </a:lnSpc>
              <a:spcBef>
                <a:spcPts val="0"/>
              </a:spcBef>
              <a:spcAft>
                <a:spcPts val="0"/>
              </a:spcAft>
              <a:buClr>
                <a:srgbClr val="222222"/>
              </a:buClr>
              <a:buSzPts val="2000"/>
              <a:buChar char="○"/>
            </a:pPr>
            <a:r>
              <a:rPr lang="en" sz="2000">
                <a:solidFill>
                  <a:srgbClr val="222222"/>
                </a:solidFill>
              </a:rPr>
              <a:t>Level Three</a:t>
            </a:r>
            <a:r>
              <a:rPr lang="en" sz="2000" b="0">
                <a:solidFill>
                  <a:srgbClr val="222222"/>
                </a:solidFill>
              </a:rPr>
              <a:t>: Indicator rate is below standard and does not meet the criteria for Level One or Level Two.</a:t>
            </a:r>
            <a:endParaRPr sz="2000" b="0">
              <a:solidFill>
                <a:srgbClr val="222222"/>
              </a:solidFill>
            </a:endParaRPr>
          </a:p>
          <a:p>
            <a:pPr marL="457200" lvl="0" indent="0" algn="l" rtl="0">
              <a:lnSpc>
                <a:spcPct val="115000"/>
              </a:lnSpc>
              <a:spcBef>
                <a:spcPts val="0"/>
              </a:spcBef>
              <a:spcAft>
                <a:spcPts val="0"/>
              </a:spcAft>
              <a:buSzPts val="1600"/>
              <a:buNone/>
            </a:pPr>
            <a:endParaRPr sz="13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20c7c2a039_0_49"/>
          <p:cNvSpPr txBox="1">
            <a:spLocks noGrp="1"/>
          </p:cNvSpPr>
          <p:nvPr>
            <p:ph type="title"/>
          </p:nvPr>
        </p:nvSpPr>
        <p:spPr>
          <a:xfrm>
            <a:off x="417525" y="91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Accreditation </a:t>
            </a:r>
            <a:endParaRPr/>
          </a:p>
          <a:p>
            <a:pPr marL="0" lvl="0" indent="0" algn="l" rtl="0">
              <a:lnSpc>
                <a:spcPct val="100000"/>
              </a:lnSpc>
              <a:spcBef>
                <a:spcPts val="0"/>
              </a:spcBef>
              <a:spcAft>
                <a:spcPts val="0"/>
              </a:spcAft>
              <a:buSzPts val="2800"/>
              <a:buNone/>
            </a:pPr>
            <a:r>
              <a:rPr lang="en"/>
              <a:t>(3 of 3)</a:t>
            </a:r>
            <a:endParaRPr/>
          </a:p>
        </p:txBody>
      </p:sp>
      <p:sp>
        <p:nvSpPr>
          <p:cNvPr id="106" name="Google Shape;106;g120c7c2a039_0_49"/>
          <p:cNvSpPr txBox="1">
            <a:spLocks noGrp="1"/>
          </p:cNvSpPr>
          <p:nvPr>
            <p:ph type="body" idx="1"/>
          </p:nvPr>
        </p:nvSpPr>
        <p:spPr>
          <a:xfrm>
            <a:off x="536225" y="97730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2300" b="0">
                <a:solidFill>
                  <a:srgbClr val="222222"/>
                </a:solidFill>
              </a:rPr>
              <a:t>Accreditation Status:</a:t>
            </a:r>
            <a:endParaRPr sz="2300" b="0">
              <a:solidFill>
                <a:srgbClr val="222222"/>
              </a:solidFill>
            </a:endParaRPr>
          </a:p>
          <a:p>
            <a:pPr marL="457200" lvl="0" indent="-374650" algn="l" rtl="0">
              <a:lnSpc>
                <a:spcPct val="115000"/>
              </a:lnSpc>
              <a:spcBef>
                <a:spcPts val="0"/>
              </a:spcBef>
              <a:spcAft>
                <a:spcPts val="0"/>
              </a:spcAft>
              <a:buClr>
                <a:srgbClr val="222222"/>
              </a:buClr>
              <a:buSzPts val="2300"/>
              <a:buChar char="●"/>
            </a:pPr>
            <a:r>
              <a:rPr lang="en" sz="2300">
                <a:solidFill>
                  <a:srgbClr val="222222"/>
                </a:solidFill>
              </a:rPr>
              <a:t>Accredited</a:t>
            </a:r>
            <a:r>
              <a:rPr lang="en" sz="2300" b="0">
                <a:solidFill>
                  <a:srgbClr val="222222"/>
                </a:solidFill>
              </a:rPr>
              <a:t>:  All indicators receive a Level One or Level Two performance level</a:t>
            </a:r>
            <a:endParaRPr sz="2300" b="0">
              <a:solidFill>
                <a:srgbClr val="222222"/>
              </a:solidFill>
            </a:endParaRPr>
          </a:p>
          <a:p>
            <a:pPr marL="457200" lvl="0" indent="-374650" algn="l" rtl="0">
              <a:lnSpc>
                <a:spcPct val="115000"/>
              </a:lnSpc>
              <a:spcBef>
                <a:spcPts val="0"/>
              </a:spcBef>
              <a:spcAft>
                <a:spcPts val="0"/>
              </a:spcAft>
              <a:buClr>
                <a:srgbClr val="222222"/>
              </a:buClr>
              <a:buSzPts val="2300"/>
              <a:buChar char="●"/>
            </a:pPr>
            <a:r>
              <a:rPr lang="en" sz="2300">
                <a:solidFill>
                  <a:srgbClr val="222222"/>
                </a:solidFill>
              </a:rPr>
              <a:t>Accredited with Conditions</a:t>
            </a:r>
            <a:r>
              <a:rPr lang="en" sz="2300" b="0" i="1">
                <a:solidFill>
                  <a:srgbClr val="222222"/>
                </a:solidFill>
              </a:rPr>
              <a:t>: One or </a:t>
            </a:r>
            <a:r>
              <a:rPr lang="en" sz="2300" b="0">
                <a:solidFill>
                  <a:srgbClr val="222222"/>
                </a:solidFill>
              </a:rPr>
              <a:t>more indicators receive a Level Three performance level </a:t>
            </a:r>
            <a:endParaRPr sz="2300" b="0">
              <a:solidFill>
                <a:srgbClr val="222222"/>
              </a:solidFill>
            </a:endParaRPr>
          </a:p>
          <a:p>
            <a:pPr marL="457200" lvl="0" indent="-374650" algn="l" rtl="0">
              <a:lnSpc>
                <a:spcPct val="115000"/>
              </a:lnSpc>
              <a:spcBef>
                <a:spcPts val="0"/>
              </a:spcBef>
              <a:spcAft>
                <a:spcPts val="0"/>
              </a:spcAft>
              <a:buClr>
                <a:srgbClr val="222222"/>
              </a:buClr>
              <a:buSzPts val="2300"/>
              <a:buChar char="●"/>
            </a:pPr>
            <a:r>
              <a:rPr lang="en" sz="2300">
                <a:solidFill>
                  <a:srgbClr val="222222"/>
                </a:solidFill>
              </a:rPr>
              <a:t>Accreditation Denied</a:t>
            </a:r>
            <a:r>
              <a:rPr lang="en" sz="2300" b="0">
                <a:solidFill>
                  <a:srgbClr val="222222"/>
                </a:solidFill>
              </a:rPr>
              <a:t>: A school that fails to adopt or fully implement required corrective actions to address Level Three school-quality indicators will receive a status of </a:t>
            </a:r>
            <a:r>
              <a:rPr lang="en" sz="2300" b="0" i="1">
                <a:solidFill>
                  <a:srgbClr val="222222"/>
                </a:solidFill>
              </a:rPr>
              <a:t>Accreditation Denied</a:t>
            </a:r>
            <a:r>
              <a:rPr lang="en" sz="2300" b="0">
                <a:solidFill>
                  <a:srgbClr val="222222"/>
                </a:solidFill>
              </a:rPr>
              <a:t>. </a:t>
            </a:r>
            <a:endParaRPr sz="2300" b="0">
              <a:solidFill>
                <a:srgbClr val="222222"/>
              </a:solidFill>
            </a:endParaRPr>
          </a:p>
          <a:p>
            <a:pPr marL="457200" lvl="0" indent="0" algn="l" rtl="0">
              <a:lnSpc>
                <a:spcPct val="115000"/>
              </a:lnSpc>
              <a:spcBef>
                <a:spcPts val="0"/>
              </a:spcBef>
              <a:spcAft>
                <a:spcPts val="0"/>
              </a:spcAft>
              <a:buSzPts val="1600"/>
              <a:buNone/>
            </a:pPr>
            <a:endParaRPr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20c7c2a039_0_1"/>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7</a:t>
            </a:fld>
            <a:endParaRPr/>
          </a:p>
        </p:txBody>
      </p:sp>
      <p:sp>
        <p:nvSpPr>
          <p:cNvPr id="112" name="Google Shape;112;g120c7c2a039_0_1"/>
          <p:cNvSpPr txBox="1">
            <a:spLocks noGrp="1"/>
          </p:cNvSpPr>
          <p:nvPr>
            <p:ph type="title"/>
          </p:nvPr>
        </p:nvSpPr>
        <p:spPr>
          <a:xfrm>
            <a:off x="579225" y="1686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Previous Chronic Absenteeism Performance Levels for Schools</a:t>
            </a:r>
            <a:endParaRPr/>
          </a:p>
        </p:txBody>
      </p:sp>
      <p:pic>
        <p:nvPicPr>
          <p:cNvPr id="113" name="Google Shape;113;g120c7c2a039_0_1"/>
          <p:cNvPicPr preferRelativeResize="0"/>
          <p:nvPr/>
        </p:nvPicPr>
        <p:blipFill rotWithShape="1">
          <a:blip r:embed="rId3">
            <a:alphaModFix/>
          </a:blip>
          <a:srcRect/>
          <a:stretch/>
        </p:blipFill>
        <p:spPr>
          <a:xfrm>
            <a:off x="579225" y="1260850"/>
            <a:ext cx="8258851" cy="301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0831497d8_0_0"/>
          <p:cNvSpPr txBox="1">
            <a:spLocks noGrp="1"/>
          </p:cNvSpPr>
          <p:nvPr>
            <p:ph type="title"/>
          </p:nvPr>
        </p:nvSpPr>
        <p:spPr>
          <a:xfrm>
            <a:off x="623400" y="89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Year 2021-2022 </a:t>
            </a:r>
            <a:endParaRPr/>
          </a:p>
          <a:p>
            <a:pPr marL="0" lvl="0" indent="0" algn="l" rtl="0">
              <a:lnSpc>
                <a:spcPct val="100000"/>
              </a:lnSpc>
              <a:spcBef>
                <a:spcPts val="0"/>
              </a:spcBef>
              <a:spcAft>
                <a:spcPts val="0"/>
              </a:spcAft>
              <a:buClr>
                <a:schemeClr val="dk1"/>
              </a:buClr>
              <a:buSzPts val="2800"/>
              <a:buFont typeface="Arial"/>
              <a:buNone/>
            </a:pPr>
            <a:r>
              <a:rPr lang="en"/>
              <a:t>(1 of 2)</a:t>
            </a:r>
            <a:endParaRPr/>
          </a:p>
          <a:p>
            <a:pPr marL="0" lvl="0" indent="0" algn="l" rtl="0">
              <a:lnSpc>
                <a:spcPct val="100000"/>
              </a:lnSpc>
              <a:spcBef>
                <a:spcPts val="0"/>
              </a:spcBef>
              <a:spcAft>
                <a:spcPts val="0"/>
              </a:spcAft>
              <a:buSzPts val="2800"/>
              <a:buNone/>
            </a:pPr>
            <a:endParaRPr/>
          </a:p>
        </p:txBody>
      </p:sp>
      <p:sp>
        <p:nvSpPr>
          <p:cNvPr id="119" name="Google Shape;119;g120831497d8_0_0"/>
          <p:cNvSpPr txBox="1">
            <a:spLocks noGrp="1"/>
          </p:cNvSpPr>
          <p:nvPr>
            <p:ph type="body" idx="1"/>
          </p:nvPr>
        </p:nvSpPr>
        <p:spPr>
          <a:xfrm>
            <a:off x="480300" y="1051475"/>
            <a:ext cx="8183400" cy="3416400"/>
          </a:xfrm>
          <a:prstGeom prst="rect">
            <a:avLst/>
          </a:prstGeom>
          <a:noFill/>
          <a:ln>
            <a:noFill/>
          </a:ln>
        </p:spPr>
        <p:txBody>
          <a:bodyPr spcFirstLastPara="1" wrap="square" lIns="91425" tIns="91425" rIns="91425" bIns="91425" anchor="t" anchorCtr="0">
            <a:noAutofit/>
          </a:bodyPr>
          <a:lstStyle/>
          <a:p>
            <a:pPr marL="457200" marR="76200" lvl="0" indent="-368300" algn="l" rtl="0">
              <a:lnSpc>
                <a:spcPct val="115000"/>
              </a:lnSpc>
              <a:spcBef>
                <a:spcPts val="0"/>
              </a:spcBef>
              <a:spcAft>
                <a:spcPts val="0"/>
              </a:spcAft>
              <a:buClr>
                <a:schemeClr val="dk1"/>
              </a:buClr>
              <a:buSzPts val="2200"/>
              <a:buChar char="●"/>
            </a:pPr>
            <a:r>
              <a:rPr lang="en" sz="2200" b="0">
                <a:solidFill>
                  <a:schemeClr val="dk1"/>
                </a:solidFill>
              </a:rPr>
              <a:t>School division leaders have reported increased absenteeism in schools during school year 2021-2022 due to recommended quarantine guidelines for “close-contacts” (someone exposed to a person infected with COVID-19), isolation guidelines for those with illness, and students being kept at home because of symptoms that could not be easily distinguished from COVID-19. Through the beginning of January 2022, quarantine and isolation periods were up to 10 days, and currently remain at 5 days in some situations.</a:t>
            </a:r>
            <a:endParaRPr sz="2200" b="0">
              <a:solidFill>
                <a:schemeClr val="dk1"/>
              </a:solidFill>
            </a:endParaRPr>
          </a:p>
          <a:p>
            <a:pPr marL="457200" lvl="0" indent="0" algn="l" rtl="0">
              <a:lnSpc>
                <a:spcPct val="115000"/>
              </a:lnSpc>
              <a:spcBef>
                <a:spcPts val="300"/>
              </a:spcBef>
              <a:spcAft>
                <a:spcPts val="0"/>
              </a:spcAft>
              <a:buSzPts val="1600"/>
              <a:buNone/>
            </a:pPr>
            <a:endParaRPr sz="22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0c7c2a039_0_34"/>
          <p:cNvSpPr txBox="1">
            <a:spLocks noGrp="1"/>
          </p:cNvSpPr>
          <p:nvPr>
            <p:ph type="title"/>
          </p:nvPr>
        </p:nvSpPr>
        <p:spPr>
          <a:xfrm>
            <a:off x="556000" y="91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Year 2021-2022 (2 of 2)</a:t>
            </a:r>
            <a:endParaRPr/>
          </a:p>
        </p:txBody>
      </p:sp>
      <p:sp>
        <p:nvSpPr>
          <p:cNvPr id="125" name="Google Shape;125;g120c7c2a039_0_34"/>
          <p:cNvSpPr txBox="1">
            <a:spLocks noGrp="1"/>
          </p:cNvSpPr>
          <p:nvPr>
            <p:ph type="body" idx="1"/>
          </p:nvPr>
        </p:nvSpPr>
        <p:spPr>
          <a:xfrm>
            <a:off x="556000" y="1138825"/>
            <a:ext cx="8183400" cy="3416400"/>
          </a:xfrm>
          <a:prstGeom prst="rect">
            <a:avLst/>
          </a:prstGeom>
          <a:noFill/>
          <a:ln>
            <a:noFill/>
          </a:ln>
        </p:spPr>
        <p:txBody>
          <a:bodyPr spcFirstLastPara="1" wrap="square" lIns="91425" tIns="91425" rIns="91425" bIns="91425" anchor="t" anchorCtr="0">
            <a:noAutofit/>
          </a:bodyPr>
          <a:lstStyle/>
          <a:p>
            <a:pPr marL="457200" marR="76200" lvl="0" indent="-368300" algn="l" rtl="0">
              <a:lnSpc>
                <a:spcPct val="115000"/>
              </a:lnSpc>
              <a:spcBef>
                <a:spcPts val="0"/>
              </a:spcBef>
              <a:spcAft>
                <a:spcPts val="0"/>
              </a:spcAft>
              <a:buClr>
                <a:srgbClr val="222222"/>
              </a:buClr>
              <a:buSzPts val="2200"/>
              <a:buChar char="●"/>
            </a:pPr>
            <a:r>
              <a:rPr lang="en" sz="2200" b="0">
                <a:solidFill>
                  <a:schemeClr val="dk1"/>
                </a:solidFill>
              </a:rPr>
              <a:t>Under normal circumstances, school divisions have control of the programs, school-level policies, processes, and practices they put in place to engage students in school. </a:t>
            </a:r>
            <a:endParaRPr sz="2200" b="0">
              <a:solidFill>
                <a:schemeClr val="dk1"/>
              </a:solidFill>
            </a:endParaRPr>
          </a:p>
          <a:p>
            <a:pPr marL="457200" marR="76200" lvl="0" indent="-368300" algn="l" rtl="0">
              <a:lnSpc>
                <a:spcPct val="115000"/>
              </a:lnSpc>
              <a:spcBef>
                <a:spcPts val="0"/>
              </a:spcBef>
              <a:spcAft>
                <a:spcPts val="0"/>
              </a:spcAft>
              <a:buClr>
                <a:srgbClr val="222222"/>
              </a:buClr>
              <a:buSzPts val="2200"/>
              <a:buChar char="●"/>
            </a:pPr>
            <a:r>
              <a:rPr lang="en" sz="2200" b="0">
                <a:solidFill>
                  <a:schemeClr val="dk1"/>
                </a:solidFill>
              </a:rPr>
              <a:t>However, </a:t>
            </a:r>
            <a:r>
              <a:rPr lang="en" sz="2200" b="0">
                <a:solidFill>
                  <a:srgbClr val="222222"/>
                </a:solidFill>
              </a:rPr>
              <a:t>student absences due to COVID-19 were not necessarily a result of the lack of school-level policies and practices put in place to engage students and curb absenteeism, and as such, it could be argued that the chronic absenteeism data for 2021-2022 may not accurately reflect school efforts to engage students.</a:t>
            </a:r>
            <a:endParaRPr sz="2200" b="0">
              <a:solidFill>
                <a:srgbClr val="222222"/>
              </a:solidFill>
            </a:endParaRPr>
          </a:p>
          <a:p>
            <a:pPr marL="0" marR="76200" lvl="0" indent="0" algn="l" rtl="0">
              <a:lnSpc>
                <a:spcPct val="115000"/>
              </a:lnSpc>
              <a:spcBef>
                <a:spcPts val="0"/>
              </a:spcBef>
              <a:spcAft>
                <a:spcPts val="0"/>
              </a:spcAft>
              <a:buSzPts val="1600"/>
              <a:buNone/>
            </a:pPr>
            <a:endParaRPr sz="1800" b="0">
              <a:solidFill>
                <a:srgbClr val="222222"/>
              </a:solidFill>
            </a:endParaRPr>
          </a:p>
          <a:p>
            <a:pPr marL="457200" lvl="0" indent="0" algn="l" rtl="0">
              <a:lnSpc>
                <a:spcPct val="115000"/>
              </a:lnSpc>
              <a:spcBef>
                <a:spcPts val="0"/>
              </a:spcBef>
              <a:spcAft>
                <a:spcPts val="0"/>
              </a:spcAft>
              <a:buSzPts val="1600"/>
              <a:buNone/>
            </a:pPr>
            <a:endParaRPr sz="1800" b="0">
              <a:solidFill>
                <a:srgbClr val="222222"/>
              </a:solidFill>
            </a:endParaRPr>
          </a:p>
          <a:p>
            <a:pPr marL="457200" lvl="0" indent="0" algn="l" rtl="0">
              <a:lnSpc>
                <a:spcPct val="115000"/>
              </a:lnSpc>
              <a:spcBef>
                <a:spcPts val="0"/>
              </a:spcBef>
              <a:spcAft>
                <a:spcPts val="0"/>
              </a:spcAft>
              <a:buSzPts val="1600"/>
              <a:buNone/>
            </a:pPr>
            <a:endParaRPr sz="2200" b="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1330</Words>
  <Application>Microsoft Office PowerPoint</Application>
  <PresentationFormat>On-screen Show (16:9)</PresentationFormat>
  <Paragraphs>74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Josefin Sans</vt:lpstr>
      <vt:lpstr>Arial</vt:lpstr>
      <vt:lpstr>Simple Light</vt:lpstr>
      <vt:lpstr>Proposal to Adopt Special Provisions Regarding the Use of the Chronic Absenteeism Indicator for Accreditation Year 2022-2023</vt:lpstr>
      <vt:lpstr>What is Chronic Absenteeism?</vt:lpstr>
      <vt:lpstr>Importance of Monitoring and Controlling Chronic Absenteeism</vt:lpstr>
      <vt:lpstr>Chronic Absenteeism in School Accreditation  (1 of 3)</vt:lpstr>
      <vt:lpstr>Chronic Absenteeism in School Accreditation  (2 of 3)</vt:lpstr>
      <vt:lpstr>Chronic Absenteeism in School Accreditation  (3 of 3)</vt:lpstr>
      <vt:lpstr>Previous Chronic Absenteeism Performance Levels for Schools</vt:lpstr>
      <vt:lpstr>Chronic Absenteeism in School Year 2021-2022  (1 of 2) </vt:lpstr>
      <vt:lpstr>Chronic Absenteeism in School Year 2021-2022 (2 of 2)</vt:lpstr>
      <vt:lpstr>Guidance to School Divisions (1 of 2)</vt:lpstr>
      <vt:lpstr>Guidance to School Divisions (2 of 2)</vt:lpstr>
      <vt:lpstr>Use of Chronic Absenteeism in 2022-2023 Accreditation (1 of 4)</vt:lpstr>
      <vt:lpstr>Use of Chronic Absenteeism in 2022-2023 Accreditation (2 of 4)</vt:lpstr>
      <vt:lpstr>Use of Chronic Absenteeism in 2022-2023 Accreditation (3 of 4)</vt:lpstr>
      <vt:lpstr>Use of Chronic Absenteeism in 2022-2023 Accreditation (4 of 4)</vt:lpstr>
      <vt:lpstr>Reporting Requirements Remain the Same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Adopt Special Provisions Regarding the Use of the Chronic Absenteeism Indicator for Accreditation Year 2022-2023</dc:title>
  <dc:creator>Webb, Emily (DOE)</dc:creator>
  <cp:lastModifiedBy>VITA Program</cp:lastModifiedBy>
  <cp:revision>1</cp:revision>
  <dcterms:modified xsi:type="dcterms:W3CDTF">2022-04-11T19:02:11Z</dcterms:modified>
</cp:coreProperties>
</file>