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6"/>
  </p:notesMasterIdLst>
  <p:sldIdLst>
    <p:sldId id="288" r:id="rId2"/>
    <p:sldId id="289" r:id="rId3"/>
    <p:sldId id="292" r:id="rId4"/>
    <p:sldId id="258" r:id="rId5"/>
    <p:sldId id="286" r:id="rId6"/>
    <p:sldId id="275" r:id="rId7"/>
    <p:sldId id="304" r:id="rId8"/>
    <p:sldId id="296" r:id="rId9"/>
    <p:sldId id="297" r:id="rId10"/>
    <p:sldId id="298" r:id="rId11"/>
    <p:sldId id="299" r:id="rId12"/>
    <p:sldId id="333" r:id="rId13"/>
    <p:sldId id="335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4" r:id="rId24"/>
    <p:sldId id="33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3548" autoAdjust="0"/>
  </p:normalViewPr>
  <p:slideViewPr>
    <p:cSldViewPr snapToGrid="0">
      <p:cViewPr varScale="1">
        <p:scale>
          <a:sx n="108" d="100"/>
          <a:sy n="108" d="100"/>
        </p:scale>
        <p:origin x="7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0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149E4-EA02-4515-9049-1729E047CBB6}" type="datetimeFigureOut">
              <a:rPr lang="en-US" smtClean="0"/>
              <a:t>4/11/2022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9071D-233E-4B16-8186-19E52A85B7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402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9071D-233E-4B16-8186-19E52A85B7F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448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9071D-233E-4B16-8186-19E52A85B7F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37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9071D-233E-4B16-8186-19E52A85B7F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099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6"/>
          <p:cNvSpPr>
            <a:spLocks noGrp="1"/>
          </p:cNvSpPr>
          <p:nvPr>
            <p:ph type="sldNum" sz="quarter" idx="4"/>
          </p:nvPr>
        </p:nvSpPr>
        <p:spPr>
          <a:xfrm>
            <a:off x="9094303" y="6246024"/>
            <a:ext cx="833036" cy="581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47B83C3-E28C-4091-9061-90D8778A21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269" y="365125"/>
            <a:ext cx="10853531" cy="1039605"/>
          </a:xfrm>
        </p:spPr>
        <p:txBody>
          <a:bodyPr>
            <a:normAutofit/>
          </a:bodyPr>
          <a:lstStyle>
            <a:lvl1pPr>
              <a:defRPr sz="4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104" y="1543050"/>
            <a:ext cx="10717696" cy="4633913"/>
          </a:xfrm>
        </p:spPr>
        <p:txBody>
          <a:bodyPr/>
          <a:lstStyle>
            <a:lvl1pPr>
              <a:buClr>
                <a:srgbClr val="DB244D"/>
              </a:buClr>
              <a:buSzPct val="110000"/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Clr>
                <a:srgbClr val="DB244D"/>
              </a:buClr>
              <a:buSzPct val="110000"/>
              <a:defRPr sz="2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buClr>
                <a:srgbClr val="DB244D"/>
              </a:buClr>
              <a:buSzPct val="110000"/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buClr>
                <a:srgbClr val="DB244D"/>
              </a:buClr>
              <a:buSzPct val="110000"/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buClr>
                <a:srgbClr val="DB244D"/>
              </a:buClr>
              <a:buSzPct val="110000"/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9394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6"/>
          <p:cNvSpPr>
            <a:spLocks noGrp="1"/>
          </p:cNvSpPr>
          <p:nvPr>
            <p:ph type="sldNum" sz="quarter" idx="4"/>
          </p:nvPr>
        </p:nvSpPr>
        <p:spPr>
          <a:xfrm>
            <a:off x="9094303" y="6246024"/>
            <a:ext cx="833036" cy="581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47B83C3-E28C-4091-9061-90D8778A21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490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6"/>
          <p:cNvSpPr>
            <a:spLocks noGrp="1"/>
          </p:cNvSpPr>
          <p:nvPr>
            <p:ph type="sldNum" sz="quarter" idx="4"/>
          </p:nvPr>
        </p:nvSpPr>
        <p:spPr>
          <a:xfrm>
            <a:off x="9094303" y="6246024"/>
            <a:ext cx="833036" cy="581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47B83C3-E28C-4091-9061-90D8778A21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7928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6"/>
          <p:cNvSpPr>
            <a:spLocks noGrp="1"/>
          </p:cNvSpPr>
          <p:nvPr>
            <p:ph type="sldNum" sz="quarter" idx="4"/>
          </p:nvPr>
        </p:nvSpPr>
        <p:spPr>
          <a:xfrm>
            <a:off x="9094303" y="6246024"/>
            <a:ext cx="833036" cy="581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47B83C3-E28C-4091-9061-90D8778A21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988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6"/>
          <p:cNvSpPr>
            <a:spLocks noGrp="1"/>
          </p:cNvSpPr>
          <p:nvPr>
            <p:ph type="sldNum" sz="quarter" idx="4"/>
          </p:nvPr>
        </p:nvSpPr>
        <p:spPr>
          <a:xfrm>
            <a:off x="9094303" y="6246024"/>
            <a:ext cx="833036" cy="581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47B83C3-E28C-4091-9061-90D8778A21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123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6"/>
          <p:cNvSpPr>
            <a:spLocks noGrp="1"/>
          </p:cNvSpPr>
          <p:nvPr>
            <p:ph type="sldNum" sz="quarter" idx="4"/>
          </p:nvPr>
        </p:nvSpPr>
        <p:spPr>
          <a:xfrm>
            <a:off x="9094303" y="6246024"/>
            <a:ext cx="833036" cy="581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47B83C3-E28C-4091-9061-90D8778A21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439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9094303" y="6246024"/>
            <a:ext cx="833036" cy="581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47B83C3-E28C-4091-9061-90D8778A21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0360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6"/>
          <p:cNvSpPr>
            <a:spLocks noGrp="1"/>
          </p:cNvSpPr>
          <p:nvPr>
            <p:ph type="sldNum" sz="quarter" idx="4"/>
          </p:nvPr>
        </p:nvSpPr>
        <p:spPr>
          <a:xfrm>
            <a:off x="9094303" y="6246024"/>
            <a:ext cx="833036" cy="581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47B83C3-E28C-4091-9061-90D8778A21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51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6"/>
          <p:cNvSpPr>
            <a:spLocks noGrp="1"/>
          </p:cNvSpPr>
          <p:nvPr>
            <p:ph type="sldNum" sz="quarter" idx="4"/>
          </p:nvPr>
        </p:nvSpPr>
        <p:spPr>
          <a:xfrm>
            <a:off x="9094303" y="6246024"/>
            <a:ext cx="833036" cy="581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47B83C3-E28C-4091-9061-90D8778A21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97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6"/>
          <p:cNvSpPr>
            <a:spLocks noGrp="1"/>
          </p:cNvSpPr>
          <p:nvPr>
            <p:ph type="sldNum" sz="quarter" idx="4"/>
          </p:nvPr>
        </p:nvSpPr>
        <p:spPr>
          <a:xfrm>
            <a:off x="9094303" y="6246024"/>
            <a:ext cx="833036" cy="581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47B83C3-E28C-4091-9061-90D8778A21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0315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6"/>
          <p:cNvSpPr>
            <a:spLocks noGrp="1"/>
          </p:cNvSpPr>
          <p:nvPr>
            <p:ph type="sldNum" sz="quarter" idx="4"/>
          </p:nvPr>
        </p:nvSpPr>
        <p:spPr>
          <a:xfrm>
            <a:off x="9094303" y="6246024"/>
            <a:ext cx="833036" cy="581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47B83C3-E28C-4091-9061-90D8778A21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58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26"/>
          <p:cNvSpPr>
            <a:spLocks noGrp="1"/>
          </p:cNvSpPr>
          <p:nvPr>
            <p:ph type="sldNum" sz="quarter" idx="4"/>
          </p:nvPr>
        </p:nvSpPr>
        <p:spPr>
          <a:xfrm>
            <a:off x="9094303" y="6246024"/>
            <a:ext cx="833036" cy="581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47B83C3-E28C-4091-9061-90D8778A21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269" y="209550"/>
            <a:ext cx="11201401" cy="9447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95400"/>
            <a:ext cx="10863470" cy="4705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106018" y="0"/>
            <a:ext cx="6626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26485" y="5310104"/>
            <a:ext cx="2339011" cy="147908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-1" y="0"/>
            <a:ext cx="106019" cy="6858000"/>
          </a:xfrm>
          <a:prstGeom prst="rect">
            <a:avLst/>
          </a:prstGeom>
          <a:solidFill>
            <a:srgbClr val="DB2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00269" y="6286191"/>
            <a:ext cx="8306847" cy="511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Department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Student Assessment,</a:t>
            </a:r>
            <a:r>
              <a:rPr lang="en-US" sz="1200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Accountability, </a:t>
            </a:r>
            <a:r>
              <a:rPr lang="en-US" sz="1200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ESEA </a:t>
            </a:r>
            <a:r>
              <a:rPr lang="en-US" sz="12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Programs</a:t>
            </a:r>
            <a:br>
              <a:rPr lang="en-US" sz="12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2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New Virginia Alternate Assessment Program (VAAP)</a:t>
            </a:r>
            <a:endParaRPr lang="en-US" sz="1200" baseline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1" name="Straight Connector 20"/>
          <p:cNvCxnSpPr/>
          <p:nvPr userDrawn="1"/>
        </p:nvCxnSpPr>
        <p:spPr>
          <a:xfrm flipH="1">
            <a:off x="500269" y="6249312"/>
            <a:ext cx="942478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82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DB244D"/>
        </a:buClr>
        <a:buSzPct val="115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B244D"/>
        </a:buClr>
        <a:buSzPct val="115000"/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B244D"/>
        </a:buClr>
        <a:buSzPct val="11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B244D"/>
        </a:buClr>
        <a:buSzPct val="11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B244D"/>
        </a:buClr>
        <a:buSzPct val="11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86419-D6CB-4013-8367-46CA969B3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497" y="1122363"/>
            <a:ext cx="10316816" cy="2387600"/>
          </a:xfrm>
        </p:spPr>
        <p:txBody>
          <a:bodyPr>
            <a:normAutofit/>
          </a:bodyPr>
          <a:lstStyle/>
          <a:p>
            <a:r>
              <a:rPr lang="en-US" sz="5400" dirty="0"/>
              <a:t>The New Virginia Alternate Assessment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8EC723-EDB3-4E6D-9B6F-8A875EBF55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4791" y="4218264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Preparation for Standard Setting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0849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F1587-A4B4-4857-BED4-D1949A79D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Sample</a:t>
            </a:r>
            <a:br>
              <a:rPr lang="en-US" b="1" dirty="0"/>
            </a:br>
            <a:r>
              <a:rPr lang="en-US" b="1" dirty="0"/>
              <a:t>Grade 3 - Mathematics</a:t>
            </a:r>
          </a:p>
        </p:txBody>
      </p:sp>
      <p:sp>
        <p:nvSpPr>
          <p:cNvPr id="3" name="Content Placeholder 2" descr="graphic box containing SOL 3.3a information " title="SOL">
            <a:extLst>
              <a:ext uri="{FF2B5EF4-FFF2-40B4-BE49-F238E27FC236}">
                <a16:creationId xmlns:a16="http://schemas.microsoft.com/office/drawing/2014/main" id="{BDB6F26B-2D18-476A-B76A-F68427729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97612"/>
            <a:ext cx="5157787" cy="245246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SOL </a:t>
            </a:r>
          </a:p>
          <a:p>
            <a:pPr marL="0" indent="0">
              <a:buNone/>
            </a:pPr>
            <a:r>
              <a:rPr lang="en-US" dirty="0"/>
              <a:t>3.3a The student will estimate and determine the sum or difference of two whole numbers.</a:t>
            </a:r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4" name="Content Placeholder 3" descr="Graphic box containing VESOL information" title="VESOL">
            <a:extLst>
              <a:ext uri="{FF2B5EF4-FFF2-40B4-BE49-F238E27FC236}">
                <a16:creationId xmlns:a16="http://schemas.microsoft.com/office/drawing/2014/main" id="{E7A6B49B-FE7C-4450-810D-298EB2F52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35846" y="1997612"/>
            <a:ext cx="5183188" cy="2452468"/>
          </a:xfrm>
          <a:noFill/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VESOL</a:t>
            </a:r>
          </a:p>
          <a:p>
            <a:pPr marL="0" indent="0">
              <a:buNone/>
            </a:pPr>
            <a:r>
              <a:rPr lang="en-US" dirty="0"/>
              <a:t>Add and subtract whole numbers up to 20.</a:t>
            </a:r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7104DB2-CA37-4F4D-A927-22760D4DF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89AA-3815-412E-9246-6854CFBF1D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6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BD6561D-1366-4C4E-A383-3D00BBF1CA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16489AA-3815-412E-9246-6854CFBF1D4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Sample Grade 3 Math Item</a:t>
            </a:r>
            <a:endParaRPr lang="en-US" b="1" dirty="0"/>
          </a:p>
        </p:txBody>
      </p:sp>
      <p:pic>
        <p:nvPicPr>
          <p:cNvPr id="5" name="Content Placeholder 4" descr="Grade 3 Math Item" title="Sample Grade 3 Math Item">
            <a:extLst>
              <a:ext uri="{FF2B5EF4-FFF2-40B4-BE49-F238E27FC236}">
                <a16:creationId xmlns:a16="http://schemas.microsoft.com/office/drawing/2014/main" id="{27BBAE03-EFB4-4413-916A-59E5904250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775" r="2235" b="43308"/>
          <a:stretch/>
        </p:blipFill>
        <p:spPr>
          <a:xfrm>
            <a:off x="1212015" y="1869715"/>
            <a:ext cx="9729452" cy="391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7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dirty="0" smtClean="0"/>
              <a:t>VAAP Standard Setting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7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0269" y="188150"/>
            <a:ext cx="10853531" cy="976658"/>
          </a:xfrm>
        </p:spPr>
        <p:txBody>
          <a:bodyPr/>
          <a:lstStyle/>
          <a:p>
            <a:r>
              <a:rPr lang="en-US" b="1" dirty="0" smtClean="0"/>
              <a:t>Need for Standard Setting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36104" y="1056350"/>
            <a:ext cx="10498928" cy="4931492"/>
          </a:xfrm>
        </p:spPr>
        <p:txBody>
          <a:bodyPr>
            <a:noAutofit/>
          </a:bodyPr>
          <a:lstStyle/>
          <a:p>
            <a:r>
              <a:rPr lang="en-US" sz="2300" dirty="0" smtClean="0"/>
              <a:t>The </a:t>
            </a:r>
            <a:r>
              <a:rPr lang="en-US" sz="2300" dirty="0"/>
              <a:t>new VAAP </a:t>
            </a:r>
            <a:r>
              <a:rPr lang="en-US" sz="2300" dirty="0" smtClean="0"/>
              <a:t>tests are  </a:t>
            </a:r>
            <a:r>
              <a:rPr lang="en-US" sz="2300" dirty="0"/>
              <a:t>being administered for the first time in spring 2022.  Since the </a:t>
            </a:r>
            <a:r>
              <a:rPr lang="en-US" sz="2300" dirty="0" smtClean="0"/>
              <a:t>tests are new</a:t>
            </a:r>
            <a:r>
              <a:rPr lang="en-US" sz="2300" dirty="0"/>
              <a:t>, the </a:t>
            </a:r>
            <a:r>
              <a:rPr lang="en-US" sz="2300" dirty="0" smtClean="0"/>
              <a:t>Board </a:t>
            </a:r>
            <a:r>
              <a:rPr lang="en-US" sz="2300" dirty="0"/>
              <a:t>will need to establish minimum </a:t>
            </a:r>
            <a:r>
              <a:rPr lang="en-US" sz="2300" dirty="0" smtClean="0"/>
              <a:t>scores</a:t>
            </a:r>
            <a:r>
              <a:rPr lang="en-US" sz="2300" dirty="0"/>
              <a:t> </a:t>
            </a:r>
            <a:r>
              <a:rPr lang="en-US" sz="2300" dirty="0" smtClean="0"/>
              <a:t>(cut </a:t>
            </a:r>
            <a:r>
              <a:rPr lang="en-US" sz="2300" dirty="0"/>
              <a:t>scores) for the performance levels of proficient and advanced.  </a:t>
            </a:r>
            <a:endParaRPr lang="en-US" sz="2300" dirty="0" smtClean="0"/>
          </a:p>
          <a:p>
            <a:r>
              <a:rPr lang="en-US" sz="2300" dirty="0" smtClean="0"/>
              <a:t>Committees </a:t>
            </a:r>
            <a:r>
              <a:rPr lang="en-US" sz="2300" dirty="0"/>
              <a:t>of educators are being convened in April and </a:t>
            </a:r>
            <a:r>
              <a:rPr lang="en-US" sz="2300" dirty="0" smtClean="0"/>
              <a:t>May</a:t>
            </a:r>
            <a:r>
              <a:rPr lang="en-US" sz="2300" dirty="0"/>
              <a:t> </a:t>
            </a:r>
            <a:r>
              <a:rPr lang="en-US" sz="2300" dirty="0" smtClean="0"/>
              <a:t>to </a:t>
            </a:r>
            <a:r>
              <a:rPr lang="en-US" sz="2300" dirty="0"/>
              <a:t>review the tests and to make recommendations to the </a:t>
            </a:r>
            <a:r>
              <a:rPr lang="en-US" sz="2300" dirty="0" smtClean="0"/>
              <a:t>Board </a:t>
            </a:r>
            <a:r>
              <a:rPr lang="en-US" sz="2300" dirty="0"/>
              <a:t>regarding the cut scores. </a:t>
            </a:r>
            <a:endParaRPr lang="en-US" sz="2300" dirty="0" smtClean="0"/>
          </a:p>
          <a:p>
            <a:r>
              <a:rPr lang="en-US" sz="2300" dirty="0"/>
              <a:t>Because the </a:t>
            </a:r>
            <a:r>
              <a:rPr lang="en-US" sz="2300" dirty="0" smtClean="0"/>
              <a:t>Board </a:t>
            </a:r>
            <a:r>
              <a:rPr lang="en-US" sz="2300" dirty="0"/>
              <a:t>does not meet in May, the </a:t>
            </a:r>
            <a:r>
              <a:rPr lang="en-US" sz="2300" dirty="0" smtClean="0"/>
              <a:t>Board </a:t>
            </a:r>
            <a:r>
              <a:rPr lang="en-US" sz="2300" dirty="0"/>
              <a:t>will be asked to waive first review and adopt cut scores for the new VAAP test at the June 2022 </a:t>
            </a:r>
            <a:r>
              <a:rPr lang="en-US" sz="2300" dirty="0" smtClean="0"/>
              <a:t>Board </a:t>
            </a:r>
            <a:r>
              <a:rPr lang="en-US" sz="2300" dirty="0"/>
              <a:t>meeting.  To allow the </a:t>
            </a:r>
            <a:r>
              <a:rPr lang="en-US" sz="2300" dirty="0" smtClean="0"/>
              <a:t>Board </a:t>
            </a:r>
            <a:r>
              <a:rPr lang="en-US" sz="2300" dirty="0"/>
              <a:t>and the public time to review the recommended cut scores prior to the June </a:t>
            </a:r>
            <a:r>
              <a:rPr lang="en-US" sz="2300" dirty="0" smtClean="0"/>
              <a:t>Board </a:t>
            </a:r>
            <a:r>
              <a:rPr lang="en-US" sz="2300" dirty="0"/>
              <a:t>meeting, VDOE staff will provide information about the recommended cut scores for the new VAAP tests to the board and the </a:t>
            </a:r>
            <a:r>
              <a:rPr lang="en-US" sz="2300" dirty="0" smtClean="0"/>
              <a:t>public</a:t>
            </a:r>
            <a:r>
              <a:rPr lang="en-US" sz="2300" dirty="0"/>
              <a:t> </a:t>
            </a:r>
            <a:r>
              <a:rPr lang="en-US" sz="2300" dirty="0" smtClean="0"/>
              <a:t>in </a:t>
            </a:r>
            <a:r>
              <a:rPr lang="en-US" sz="2300" dirty="0"/>
              <a:t>May.  </a:t>
            </a:r>
          </a:p>
          <a:p>
            <a:r>
              <a:rPr lang="en-US" sz="2300" dirty="0"/>
              <a:t>An overview of the new VAAP test and a discussion of the process used to establish cut scores is being provided to the </a:t>
            </a:r>
            <a:r>
              <a:rPr lang="en-US" sz="2300" dirty="0" smtClean="0"/>
              <a:t>Board </a:t>
            </a:r>
            <a:r>
              <a:rPr lang="en-US" sz="2300" dirty="0"/>
              <a:t>in this work session to facilitate the </a:t>
            </a:r>
            <a:r>
              <a:rPr lang="en-US" sz="2300" dirty="0" smtClean="0"/>
              <a:t>Board’s</a:t>
            </a:r>
            <a:r>
              <a:rPr lang="en-US" sz="2300" dirty="0"/>
              <a:t> </a:t>
            </a:r>
            <a:r>
              <a:rPr lang="en-US" sz="2300" dirty="0" smtClean="0"/>
              <a:t>review </a:t>
            </a:r>
            <a:r>
              <a:rPr lang="en-US" sz="2300" dirty="0"/>
              <a:t>of the cut score information prior to the June </a:t>
            </a:r>
            <a:r>
              <a:rPr lang="en-US" sz="2300" dirty="0" smtClean="0"/>
              <a:t>Board </a:t>
            </a:r>
            <a:r>
              <a:rPr lang="en-US" sz="2300" dirty="0"/>
              <a:t>meeting.</a:t>
            </a:r>
            <a:r>
              <a:rPr lang="en-US" sz="2400" dirty="0"/>
              <a:t>  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5092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 Setting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Standard setting is a systematic way of making a professional judgment on the level of achievement required to signify that a student’s performance is at a particular performance level (e.g., proficient or advanced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For the VAAP tests, three performance levels have been established:</a:t>
            </a:r>
          </a:p>
          <a:p>
            <a:pPr marL="1379538" lvl="1">
              <a:lnSpc>
                <a:spcPct val="100000"/>
              </a:lnSpc>
            </a:pPr>
            <a:r>
              <a:rPr lang="en-US" dirty="0" smtClean="0"/>
              <a:t>Advanced Attainment of the Standards (Pass)</a:t>
            </a:r>
          </a:p>
          <a:p>
            <a:pPr marL="1379538" lvl="1">
              <a:lnSpc>
                <a:spcPct val="100000"/>
              </a:lnSpc>
            </a:pPr>
            <a:r>
              <a:rPr lang="en-US" dirty="0" smtClean="0"/>
              <a:t>Proficient in the Standards (Pass)</a:t>
            </a:r>
          </a:p>
          <a:p>
            <a:pPr marL="1379538" lvl="1">
              <a:lnSpc>
                <a:spcPct val="100000"/>
              </a:lnSpc>
            </a:pPr>
            <a:r>
              <a:rPr lang="en-US" dirty="0" smtClean="0"/>
              <a:t>Does Not Meet Proficiency (Fail)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399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 Setting Procedure </a:t>
            </a:r>
            <a:r>
              <a:rPr lang="en-US" sz="2800" b="1" dirty="0" smtClean="0"/>
              <a:t>(1 of 7)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Virginia utilizes the </a:t>
            </a:r>
            <a:r>
              <a:rPr lang="en-US" dirty="0" err="1" smtClean="0"/>
              <a:t>Angoff</a:t>
            </a:r>
            <a:r>
              <a:rPr lang="en-US" dirty="0" smtClean="0"/>
              <a:t> procedure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Widely used for setting standards on tests for a number of years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Used in Virginia with the Standards of Learning tests since 1998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For VAAP standard setting, the procedure was used with committees of Virginia educators who have</a:t>
            </a:r>
          </a:p>
          <a:p>
            <a:pPr lvl="1">
              <a:lnSpc>
                <a:spcPct val="100000"/>
              </a:lnSpc>
            </a:pPr>
            <a:r>
              <a:rPr lang="en-US" sz="2800" dirty="0" smtClean="0"/>
              <a:t> knowledge of the Virginia Essentialized Standards of Learning (VESOL)</a:t>
            </a:r>
          </a:p>
          <a:p>
            <a:pPr lvl="1">
              <a:lnSpc>
                <a:spcPct val="100000"/>
              </a:lnSpc>
            </a:pPr>
            <a:r>
              <a:rPr lang="en-US" sz="2800" dirty="0" smtClean="0"/>
              <a:t>experience teaching students with significant cognitive disabilities</a:t>
            </a:r>
          </a:p>
        </p:txBody>
      </p:sp>
    </p:spTree>
    <p:extLst>
      <p:ext uri="{BB962C8B-B14F-4D97-AF65-F5344CB8AC3E}">
        <p14:creationId xmlns:p14="http://schemas.microsoft.com/office/powerpoint/2010/main" val="455794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 Setting Procedure </a:t>
            </a:r>
            <a:r>
              <a:rPr lang="en-US" sz="2800" b="1" dirty="0" smtClean="0"/>
              <a:t>(2 </a:t>
            </a:r>
            <a:r>
              <a:rPr lang="en-US" sz="2800" b="1" dirty="0"/>
              <a:t>of </a:t>
            </a:r>
            <a:r>
              <a:rPr lang="en-US" sz="2800" b="1" dirty="0" smtClean="0"/>
              <a:t>7)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 smtClean="0"/>
              <a:t>The </a:t>
            </a:r>
            <a:r>
              <a:rPr lang="en-US" dirty="0" err="1" smtClean="0"/>
              <a:t>Angoff</a:t>
            </a:r>
            <a:r>
              <a:rPr lang="en-US" dirty="0" smtClean="0"/>
              <a:t> procedure includes the following steps:</a:t>
            </a:r>
          </a:p>
          <a:p>
            <a:pPr>
              <a:lnSpc>
                <a:spcPct val="100000"/>
              </a:lnSpc>
              <a:buSzPct val="100000"/>
            </a:pPr>
            <a:r>
              <a:rPr lang="en-US" dirty="0" smtClean="0"/>
              <a:t>Committee members receive training in the standard-setting process.</a:t>
            </a:r>
          </a:p>
          <a:p>
            <a:pPr>
              <a:lnSpc>
                <a:spcPct val="100000"/>
              </a:lnSpc>
              <a:buSzPct val="100000"/>
            </a:pPr>
            <a:r>
              <a:rPr lang="en-US" dirty="0" smtClean="0"/>
              <a:t>Committee members discuss the performance level description for each achievement level (i.e., Does Not Meet Proficiency, Proficient, and Advanced for the VAAP assessments).</a:t>
            </a:r>
          </a:p>
          <a:p>
            <a:pPr marL="457200" lvl="1" indent="0">
              <a:lnSpc>
                <a:spcPct val="100000"/>
              </a:lnSpc>
              <a:buSzPct val="100000"/>
              <a:buNone/>
            </a:pPr>
            <a:endParaRPr lang="en-US" dirty="0"/>
          </a:p>
          <a:p>
            <a:pPr marL="457200" lvl="1" indent="0">
              <a:lnSpc>
                <a:spcPct val="100000"/>
              </a:lnSpc>
              <a:buSzPct val="100000"/>
              <a:buNone/>
            </a:pPr>
            <a:r>
              <a:rPr lang="en-US" dirty="0" smtClean="0"/>
              <a:t>An example of a performance level descriptor for the “Proficient” achievement level for the VAAP Grade 3 Reading test follows:</a:t>
            </a:r>
          </a:p>
          <a:p>
            <a:pPr marL="51435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4797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 Setting Procedure </a:t>
            </a:r>
            <a:r>
              <a:rPr lang="en-US" sz="2800" b="1" dirty="0" smtClean="0"/>
              <a:t>(3 </a:t>
            </a:r>
            <a:r>
              <a:rPr lang="en-US" sz="2800" b="1" dirty="0"/>
              <a:t>of </a:t>
            </a:r>
            <a:r>
              <a:rPr lang="en-US" sz="2800" b="1" dirty="0" smtClean="0"/>
              <a:t>7)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SzPct val="100000"/>
              <a:buNone/>
            </a:pPr>
            <a:r>
              <a:rPr lang="en-US" dirty="0" smtClean="0"/>
              <a:t>VAAP Grade 3 Reading Test Performance Level Descriptor</a:t>
            </a:r>
          </a:p>
          <a:p>
            <a:pPr>
              <a:lnSpc>
                <a:spcPct val="100000"/>
              </a:lnSpc>
              <a:buSzPct val="100000"/>
            </a:pPr>
            <a:r>
              <a:rPr lang="en-US" dirty="0" smtClean="0"/>
              <a:t>For a student performing at the “Proficient” level, when given </a:t>
            </a:r>
            <a:r>
              <a:rPr lang="en-US" dirty="0"/>
              <a:t>sentences </a:t>
            </a:r>
            <a:r>
              <a:rPr lang="en-US" dirty="0" smtClean="0"/>
              <a:t>that are read </a:t>
            </a:r>
            <a:r>
              <a:rPr lang="en-US" dirty="0"/>
              <a:t>to the student or that the student reads, the student </a:t>
            </a:r>
            <a:r>
              <a:rPr lang="en-US" dirty="0" smtClean="0"/>
              <a:t>should be able to: </a:t>
            </a:r>
            <a:endParaRPr lang="en-US" dirty="0"/>
          </a:p>
          <a:p>
            <a:pPr lvl="2">
              <a:lnSpc>
                <a:spcPct val="100000"/>
              </a:lnSpc>
              <a:buSzPct val="100000"/>
            </a:pPr>
            <a:r>
              <a:rPr lang="en-US" sz="2800" dirty="0" smtClean="0"/>
              <a:t>identify </a:t>
            </a:r>
            <a:r>
              <a:rPr lang="en-US" sz="2800" dirty="0"/>
              <a:t>and </a:t>
            </a:r>
            <a:r>
              <a:rPr lang="en-US" sz="2800" dirty="0" smtClean="0"/>
              <a:t>understand </a:t>
            </a:r>
            <a:r>
              <a:rPr lang="en-US" sz="2800" dirty="0"/>
              <a:t>the meaning of some words,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800" dirty="0" smtClean="0"/>
              <a:t>answer </a:t>
            </a:r>
            <a:r>
              <a:rPr lang="en-US" sz="2800" dirty="0"/>
              <a:t>some comprehension questions,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800" dirty="0" smtClean="0"/>
              <a:t>identify </a:t>
            </a:r>
            <a:r>
              <a:rPr lang="en-US" sz="2800" dirty="0"/>
              <a:t>some elements such as events, ideas, or steps, 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800" dirty="0" smtClean="0"/>
              <a:t>identify </a:t>
            </a:r>
            <a:r>
              <a:rPr lang="en-US" sz="2800" dirty="0"/>
              <a:t>some characters, and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800" dirty="0" smtClean="0"/>
              <a:t>identify </a:t>
            </a:r>
            <a:r>
              <a:rPr lang="en-US" sz="2800" dirty="0"/>
              <a:t>some settings.</a:t>
            </a:r>
          </a:p>
          <a:p>
            <a:pPr>
              <a:lnSpc>
                <a:spcPct val="100000"/>
              </a:lnSpc>
              <a:buSzPct val="100000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7545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 Setting Procedure </a:t>
            </a:r>
            <a:r>
              <a:rPr lang="en-US" sz="2800" b="1" dirty="0" smtClean="0"/>
              <a:t>(4 </a:t>
            </a:r>
            <a:r>
              <a:rPr lang="en-US" sz="2800" b="1" dirty="0"/>
              <a:t>of </a:t>
            </a:r>
            <a:r>
              <a:rPr lang="en-US" sz="2800" b="1" dirty="0" smtClean="0"/>
              <a:t>7)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SzPct val="100000"/>
              <a:buNone/>
            </a:pPr>
            <a:r>
              <a:rPr lang="en-US" b="1" dirty="0" smtClean="0"/>
              <a:t>Discussion of Performance Level Descriptors (continued) </a:t>
            </a:r>
          </a:p>
          <a:p>
            <a:pPr marL="0" indent="0">
              <a:lnSpc>
                <a:spcPct val="100000"/>
              </a:lnSpc>
              <a:buSzPct val="100000"/>
              <a:buNone/>
            </a:pPr>
            <a:r>
              <a:rPr lang="en-US" dirty="0" smtClean="0"/>
              <a:t>The committee members discuss the Performance Level Descriptor for </a:t>
            </a:r>
            <a:r>
              <a:rPr lang="en-US" dirty="0"/>
              <a:t>each achievement </a:t>
            </a:r>
            <a:r>
              <a:rPr lang="en-US" dirty="0" smtClean="0"/>
              <a:t>level.</a:t>
            </a:r>
          </a:p>
          <a:p>
            <a:pPr marL="0" indent="0">
              <a:lnSpc>
                <a:spcPct val="100000"/>
              </a:lnSpc>
              <a:buSzPct val="100000"/>
              <a:buNone/>
            </a:pPr>
            <a:r>
              <a:rPr lang="en-US" dirty="0" smtClean="0"/>
              <a:t>Then they discuss </a:t>
            </a:r>
            <a:r>
              <a:rPr lang="en-US" dirty="0"/>
              <a:t>the characteristics of students who just make it into an achievement </a:t>
            </a:r>
            <a:r>
              <a:rPr lang="en-US" dirty="0" smtClean="0"/>
              <a:t>level or those </a:t>
            </a:r>
            <a:r>
              <a:rPr lang="en-US" dirty="0"/>
              <a:t>who are “just proficient” and “just advanced,” to further define the particular knowledge and skills that separate those students in one achievement level from those in the others.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288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 Setting Procedure </a:t>
            </a:r>
            <a:r>
              <a:rPr lang="en-US" sz="2800" b="1" dirty="0" smtClean="0"/>
              <a:t>(5 </a:t>
            </a:r>
            <a:r>
              <a:rPr lang="en-US" sz="2800" b="1" dirty="0"/>
              <a:t>of </a:t>
            </a:r>
            <a:r>
              <a:rPr lang="en-US" sz="2800" b="1" dirty="0" smtClean="0"/>
              <a:t>7)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36104" y="1404730"/>
            <a:ext cx="10717696" cy="4772233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buSzPct val="100000"/>
              <a:buNone/>
            </a:pPr>
            <a:r>
              <a:rPr lang="en-US" sz="3000" b="1" dirty="0" smtClean="0"/>
              <a:t>Round 1 Ratings</a:t>
            </a:r>
          </a:p>
          <a:p>
            <a:pPr marL="0" indent="0">
              <a:lnSpc>
                <a:spcPct val="100000"/>
              </a:lnSpc>
              <a:buSzPct val="100000"/>
              <a:buNone/>
            </a:pPr>
            <a:r>
              <a:rPr lang="en-US" dirty="0" smtClean="0"/>
              <a:t>Committee member </a:t>
            </a:r>
            <a:r>
              <a:rPr lang="en-US" dirty="0"/>
              <a:t>independently examine each question on the test, thinking of students who are “just” proficient and estimating whether </a:t>
            </a:r>
            <a:r>
              <a:rPr lang="en-US" dirty="0" smtClean="0"/>
              <a:t>2 out of 3 students </a:t>
            </a:r>
            <a:r>
              <a:rPr lang="en-US" dirty="0"/>
              <a:t>would answer each item correctly MOST of the </a:t>
            </a:r>
            <a:r>
              <a:rPr lang="en-US" dirty="0" smtClean="0"/>
              <a:t>time. </a:t>
            </a:r>
          </a:p>
          <a:p>
            <a:pPr marL="0" indent="0">
              <a:lnSpc>
                <a:spcPct val="100000"/>
              </a:lnSpc>
              <a:buSzPct val="100000"/>
              <a:buNone/>
            </a:pPr>
            <a:r>
              <a:rPr lang="en-US" dirty="0" smtClean="0"/>
              <a:t>Committee members use </a:t>
            </a:r>
            <a:r>
              <a:rPr lang="en-US" dirty="0"/>
              <a:t>the same procedure for the </a:t>
            </a:r>
            <a:r>
              <a:rPr lang="en-US" dirty="0" smtClean="0"/>
              <a:t>advanced category.</a:t>
            </a:r>
          </a:p>
          <a:p>
            <a:pPr marL="0" indent="0">
              <a:lnSpc>
                <a:spcPct val="100000"/>
              </a:lnSpc>
              <a:buSzPct val="100000"/>
              <a:buNone/>
            </a:pPr>
            <a:r>
              <a:rPr lang="en-US" dirty="0" smtClean="0"/>
              <a:t>When </a:t>
            </a:r>
            <a:r>
              <a:rPr lang="en-US" dirty="0"/>
              <a:t>Round 1 is completed, each </a:t>
            </a:r>
            <a:r>
              <a:rPr lang="en-US" dirty="0" smtClean="0"/>
              <a:t>committee members </a:t>
            </a:r>
            <a:r>
              <a:rPr lang="en-US" dirty="0"/>
              <a:t>has recorded “yes” or “no” for each question on the test for “</a:t>
            </a:r>
            <a:r>
              <a:rPr lang="en-US" dirty="0" smtClean="0"/>
              <a:t>proficient” and “advanced.” Each committee member’s </a:t>
            </a:r>
            <a:r>
              <a:rPr lang="en-US" dirty="0"/>
              <a:t>ratings on the questions are converted to a cut score. A cut score is defined as the number of questions that a student must answer correctly to be classified in a particular performance category. </a:t>
            </a:r>
          </a:p>
        </p:txBody>
      </p:sp>
    </p:spTree>
    <p:extLst>
      <p:ext uri="{BB962C8B-B14F-4D97-AF65-F5344CB8AC3E}">
        <p14:creationId xmlns:p14="http://schemas.microsoft.com/office/powerpoint/2010/main" val="4186900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488D5-460D-40B0-ABEA-54F5DC481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269" y="484393"/>
            <a:ext cx="10853531" cy="103960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 smtClean="0"/>
              <a:t>Background</a:t>
            </a:r>
            <a:r>
              <a:rPr lang="en-US" sz="4400" b="1" dirty="0"/>
              <a:t/>
            </a:r>
            <a:br>
              <a:rPr lang="en-US" sz="4400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2A250-AEA8-4D8D-8A9A-B4BD2B84E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800" dirty="0"/>
              <a:t>The original </a:t>
            </a:r>
            <a:r>
              <a:rPr lang="en-US" sz="2800" dirty="0" smtClean="0"/>
              <a:t>Virginia Alternate Assessment Program (VAAP), </a:t>
            </a:r>
            <a:r>
              <a:rPr lang="en-US" sz="2800" dirty="0"/>
              <a:t>implemented in the 2000-2001 school year, was </a:t>
            </a:r>
            <a:r>
              <a:rPr lang="en-US" sz="2800" dirty="0" smtClean="0"/>
              <a:t>designed </a:t>
            </a:r>
            <a:r>
              <a:rPr lang="en-US" sz="2800" dirty="0"/>
              <a:t>as a portfolio-based state assessment for students with significant cognitive disabilities</a:t>
            </a:r>
            <a:r>
              <a:rPr lang="en-US" sz="2800" dirty="0" smtClean="0"/>
              <a:t>. While the design of VAAP changed somewhat over the years, it remained a portfolio-based assessment until the implementation of </a:t>
            </a:r>
            <a:r>
              <a:rPr lang="en-US" dirty="0"/>
              <a:t>the Every Student Succeeds Act (ESSA).</a:t>
            </a: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dirty="0"/>
              <a:t>On February 5, 2019, </a:t>
            </a:r>
            <a:r>
              <a:rPr lang="en-US" dirty="0" smtClean="0"/>
              <a:t>the United States Department of Education (USDOE) </a:t>
            </a:r>
            <a:r>
              <a:rPr lang="en-US" dirty="0"/>
              <a:t>notified Virginia that the portfolio design of the VAAP did not meet the requirements </a:t>
            </a:r>
            <a:r>
              <a:rPr lang="en-US" dirty="0" smtClean="0"/>
              <a:t>of ESSA.</a:t>
            </a:r>
            <a:endParaRPr lang="en-US" sz="1000" dirty="0"/>
          </a:p>
          <a:p>
            <a:pPr>
              <a:lnSpc>
                <a:spcPct val="100000"/>
              </a:lnSpc>
            </a:pPr>
            <a:r>
              <a:rPr lang="en-US" dirty="0" smtClean="0"/>
              <a:t>USDOE </a:t>
            </a:r>
            <a:r>
              <a:rPr lang="en-US" dirty="0"/>
              <a:t>advised Virginia to: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Redesign or replace the VAAP</a:t>
            </a:r>
            <a:endParaRPr lang="en-US" sz="100" dirty="0"/>
          </a:p>
          <a:p>
            <a:pPr lvl="1">
              <a:lnSpc>
                <a:spcPct val="100000"/>
              </a:lnSpc>
            </a:pPr>
            <a:r>
              <a:rPr lang="en-US" dirty="0" smtClean="0"/>
              <a:t>Implement a </a:t>
            </a:r>
            <a:r>
              <a:rPr lang="en-US" dirty="0"/>
              <a:t>“new VAAP” </a:t>
            </a:r>
            <a:r>
              <a:rPr lang="en-US" dirty="0" smtClean="0"/>
              <a:t>by the </a:t>
            </a:r>
            <a:r>
              <a:rPr lang="en-US" dirty="0"/>
              <a:t>2021-22 school year</a:t>
            </a:r>
          </a:p>
          <a:p>
            <a:pPr lvl="1">
              <a:lnSpc>
                <a:spcPct val="100000"/>
              </a:lnSpc>
            </a:pPr>
            <a:endParaRPr lang="en-US" sz="1000" dirty="0"/>
          </a:p>
          <a:p>
            <a:pPr marL="457200" lvl="1" indent="0">
              <a:lnSpc>
                <a:spcPct val="100000"/>
              </a:lnSpc>
              <a:buNone/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90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 Setting Procedure </a:t>
            </a:r>
            <a:r>
              <a:rPr lang="en-US" sz="2800" b="1" dirty="0" smtClean="0"/>
              <a:t>(6 </a:t>
            </a:r>
            <a:r>
              <a:rPr lang="en-US" sz="2800" b="1" dirty="0"/>
              <a:t>of </a:t>
            </a:r>
            <a:r>
              <a:rPr lang="en-US" sz="2800" b="1" dirty="0" smtClean="0"/>
              <a:t>7)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36104" y="1404730"/>
            <a:ext cx="10717696" cy="477223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SzPct val="100000"/>
              <a:buNone/>
            </a:pPr>
            <a:r>
              <a:rPr lang="en-US" b="1" dirty="0" smtClean="0"/>
              <a:t>Round 2 Ratings</a:t>
            </a:r>
          </a:p>
          <a:p>
            <a:pPr marL="0" indent="0">
              <a:lnSpc>
                <a:spcPct val="100000"/>
              </a:lnSpc>
              <a:buSzPct val="100000"/>
              <a:buNone/>
            </a:pPr>
            <a:r>
              <a:rPr lang="en-US" dirty="0" smtClean="0"/>
              <a:t>Committee members </a:t>
            </a:r>
            <a:r>
              <a:rPr lang="en-US" dirty="0"/>
              <a:t>are provided with a table of each </a:t>
            </a:r>
            <a:r>
              <a:rPr lang="en-US" dirty="0" smtClean="0"/>
              <a:t>person’s </a:t>
            </a:r>
            <a:r>
              <a:rPr lang="en-US" dirty="0"/>
              <a:t>ratings from Round </a:t>
            </a:r>
            <a:r>
              <a:rPr lang="en-US" dirty="0" smtClean="0"/>
              <a:t>1.  </a:t>
            </a:r>
          </a:p>
          <a:p>
            <a:pPr marL="0" indent="0">
              <a:lnSpc>
                <a:spcPct val="100000"/>
              </a:lnSpc>
              <a:buSzPct val="100000"/>
              <a:buNone/>
            </a:pPr>
            <a:r>
              <a:rPr lang="en-US" dirty="0" smtClean="0"/>
              <a:t>They discuss </a:t>
            </a:r>
            <a:r>
              <a:rPr lang="en-US" dirty="0"/>
              <a:t>the results, refine the definitions and descriptors, and repeat the process used in Round </a:t>
            </a:r>
            <a:r>
              <a:rPr lang="en-US" dirty="0" smtClean="0"/>
              <a:t>1:</a:t>
            </a:r>
            <a:endParaRPr lang="en-US" dirty="0"/>
          </a:p>
          <a:p>
            <a:pPr lvl="1">
              <a:lnSpc>
                <a:spcPct val="100000"/>
              </a:lnSpc>
              <a:buSzPct val="100000"/>
            </a:pPr>
            <a:r>
              <a:rPr lang="en-US" sz="2800" dirty="0" smtClean="0"/>
              <a:t>Committee members again </a:t>
            </a:r>
            <a:r>
              <a:rPr lang="en-US" sz="2800" dirty="0"/>
              <a:t>independently examine each question on the test, thinking of students who are “just” proficient and estimating whether </a:t>
            </a:r>
            <a:r>
              <a:rPr lang="en-US" sz="2800" dirty="0" smtClean="0"/>
              <a:t>2 out of 3 students </a:t>
            </a:r>
            <a:r>
              <a:rPr lang="en-US" sz="2800" dirty="0"/>
              <a:t>would answer each item correctly MOST of the </a:t>
            </a:r>
            <a:r>
              <a:rPr lang="en-US" sz="2800" dirty="0" smtClean="0"/>
              <a:t>time. </a:t>
            </a:r>
          </a:p>
        </p:txBody>
      </p:sp>
    </p:spTree>
    <p:extLst>
      <p:ext uri="{BB962C8B-B14F-4D97-AF65-F5344CB8AC3E}">
        <p14:creationId xmlns:p14="http://schemas.microsoft.com/office/powerpoint/2010/main" val="27639226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 Setting Procedure </a:t>
            </a:r>
            <a:r>
              <a:rPr lang="en-US" sz="2800" b="1" dirty="0" smtClean="0"/>
              <a:t>(7 </a:t>
            </a:r>
            <a:r>
              <a:rPr lang="en-US" sz="2800" b="1" dirty="0"/>
              <a:t>of </a:t>
            </a:r>
            <a:r>
              <a:rPr lang="en-US" sz="2800" b="1" dirty="0" smtClean="0"/>
              <a:t>7)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36104" y="1404730"/>
            <a:ext cx="10717696" cy="477223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SzPct val="100000"/>
              <a:buNone/>
            </a:pPr>
            <a:r>
              <a:rPr lang="en-US" b="1" dirty="0" smtClean="0"/>
              <a:t>Round 3 Ratings</a:t>
            </a:r>
          </a:p>
          <a:p>
            <a:pPr marL="0" indent="0">
              <a:lnSpc>
                <a:spcPct val="100000"/>
              </a:lnSpc>
              <a:buSzPct val="100000"/>
              <a:buNone/>
            </a:pPr>
            <a:r>
              <a:rPr lang="en-US" dirty="0" smtClean="0"/>
              <a:t>Committee member </a:t>
            </a:r>
            <a:r>
              <a:rPr lang="en-US" dirty="0"/>
              <a:t>are provided with a table of each </a:t>
            </a:r>
            <a:r>
              <a:rPr lang="en-US" dirty="0" smtClean="0"/>
              <a:t>person’s </a:t>
            </a:r>
            <a:r>
              <a:rPr lang="en-US" dirty="0"/>
              <a:t>ratings from Round </a:t>
            </a:r>
            <a:r>
              <a:rPr lang="en-US" dirty="0" smtClean="0"/>
              <a:t>2.  </a:t>
            </a:r>
          </a:p>
          <a:p>
            <a:pPr marL="0" indent="0">
              <a:lnSpc>
                <a:spcPct val="100000"/>
              </a:lnSpc>
              <a:buSzPct val="100000"/>
              <a:buNone/>
            </a:pPr>
            <a:r>
              <a:rPr lang="en-US" dirty="0" smtClean="0"/>
              <a:t>They discuss </a:t>
            </a:r>
            <a:r>
              <a:rPr lang="en-US" dirty="0"/>
              <a:t>the </a:t>
            </a:r>
            <a:r>
              <a:rPr lang="en-US" dirty="0" smtClean="0"/>
              <a:t>results</a:t>
            </a:r>
            <a:r>
              <a:rPr lang="en-US" dirty="0"/>
              <a:t> </a:t>
            </a:r>
            <a:r>
              <a:rPr lang="en-US" dirty="0" smtClean="0"/>
              <a:t>and then make any changes to their recommended cut scores.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3757258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Articulation Committee </a:t>
            </a:r>
            <a:r>
              <a:rPr lang="en-US" sz="2800" b="1" dirty="0" smtClean="0"/>
              <a:t>(1 of 2)</a:t>
            </a:r>
            <a:endParaRPr lang="en-US" sz="28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36104" y="1404730"/>
            <a:ext cx="10717696" cy="4772233"/>
          </a:xfrm>
        </p:spPr>
        <p:txBody>
          <a:bodyPr>
            <a:normAutofit/>
          </a:bodyPr>
          <a:lstStyle/>
          <a:p>
            <a:r>
              <a:rPr lang="en-US" dirty="0"/>
              <a:t>After the work of the standard setting committees has been completed, a smaller group of educators composed of two or three members from each of the standard setting committees is convened to review the results of </a:t>
            </a:r>
            <a:r>
              <a:rPr lang="en-US" dirty="0" smtClean="0"/>
              <a:t>Round </a:t>
            </a:r>
            <a:r>
              <a:rPr lang="en-US" dirty="0"/>
              <a:t>3 for each </a:t>
            </a:r>
            <a:r>
              <a:rPr lang="en-US" dirty="0" smtClean="0"/>
              <a:t>test (i.e., Grades 3-8 and high </a:t>
            </a:r>
            <a:r>
              <a:rPr lang="en-US" dirty="0"/>
              <a:t>s</a:t>
            </a:r>
            <a:r>
              <a:rPr lang="en-US" dirty="0" smtClean="0"/>
              <a:t>chool reading and mathematics, Grades 5, 8, and high school science). </a:t>
            </a:r>
          </a:p>
          <a:p>
            <a:r>
              <a:rPr lang="en-US" dirty="0" smtClean="0"/>
              <a:t>For the reading tests, for example, </a:t>
            </a:r>
            <a:r>
              <a:rPr lang="en-US" dirty="0"/>
              <a:t>the purpose of </a:t>
            </a:r>
            <a:r>
              <a:rPr lang="en-US" dirty="0" smtClean="0"/>
              <a:t>the “</a:t>
            </a:r>
            <a:r>
              <a:rPr lang="en-US" dirty="0"/>
              <a:t>articulation committee” </a:t>
            </a:r>
            <a:r>
              <a:rPr lang="en-US" dirty="0" smtClean="0"/>
              <a:t>is to </a:t>
            </a:r>
            <a:r>
              <a:rPr lang="en-US" dirty="0"/>
              <a:t>review the </a:t>
            </a:r>
            <a:r>
              <a:rPr lang="en-US" dirty="0" smtClean="0"/>
              <a:t>Round </a:t>
            </a:r>
            <a:r>
              <a:rPr lang="en-US" dirty="0"/>
              <a:t>3 results for </a:t>
            </a:r>
            <a:r>
              <a:rPr lang="en-US" dirty="0" smtClean="0"/>
              <a:t>the Grade 3-8 and high school reading tests </a:t>
            </a:r>
            <a:r>
              <a:rPr lang="en-US" dirty="0"/>
              <a:t>to determine the reasonableness of the recommended cut scores in light of the performance level descriptors and estimated impact </a:t>
            </a:r>
            <a:r>
              <a:rPr lang="en-US" dirty="0" smtClean="0"/>
              <a:t>data.</a:t>
            </a:r>
          </a:p>
        </p:txBody>
      </p:sp>
    </p:spTree>
    <p:extLst>
      <p:ext uri="{BB962C8B-B14F-4D97-AF65-F5344CB8AC3E}">
        <p14:creationId xmlns:p14="http://schemas.microsoft.com/office/powerpoint/2010/main" val="10383116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Articulation Committee </a:t>
            </a:r>
            <a:r>
              <a:rPr lang="en-US" sz="2800" b="1" dirty="0" smtClean="0"/>
              <a:t>(2 </a:t>
            </a:r>
            <a:r>
              <a:rPr lang="en-US" sz="2800" b="1" dirty="0"/>
              <a:t>of 2)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36104" y="1404730"/>
            <a:ext cx="10717696" cy="4772233"/>
          </a:xfrm>
        </p:spPr>
        <p:txBody>
          <a:bodyPr>
            <a:normAutofit/>
          </a:bodyPr>
          <a:lstStyle/>
          <a:p>
            <a:r>
              <a:rPr lang="en-US" dirty="0" smtClean="0"/>
              <a:t>The articulation committee repeats this review for the Grades 3-8 and high school mathematics tests and then the Grades 5, 8, and high school science tests.</a:t>
            </a:r>
          </a:p>
          <a:p>
            <a:r>
              <a:rPr lang="en-US" dirty="0" smtClean="0"/>
              <a:t>Impact data is reviewed </a:t>
            </a:r>
            <a:r>
              <a:rPr lang="en-US" dirty="0"/>
              <a:t>by the articulation committee </a:t>
            </a:r>
            <a:r>
              <a:rPr lang="en-US" dirty="0" smtClean="0"/>
              <a:t>and provides </a:t>
            </a:r>
            <a:r>
              <a:rPr lang="en-US" dirty="0"/>
              <a:t>estimates of the number of students who would fall into each achievement level if the recommended cut scores were </a:t>
            </a:r>
            <a:r>
              <a:rPr lang="en-US" dirty="0" smtClean="0"/>
              <a:t>adopted.</a:t>
            </a:r>
          </a:p>
          <a:p>
            <a:r>
              <a:rPr lang="en-US" dirty="0" smtClean="0"/>
              <a:t>Based </a:t>
            </a:r>
            <a:r>
              <a:rPr lang="en-US" dirty="0"/>
              <a:t>on their review, the articulation committee may recommend adjustments to the cut scores for some of the tests.</a:t>
            </a:r>
          </a:p>
        </p:txBody>
      </p:sp>
    </p:spTree>
    <p:extLst>
      <p:ext uri="{BB962C8B-B14F-4D97-AF65-F5344CB8AC3E}">
        <p14:creationId xmlns:p14="http://schemas.microsoft.com/office/powerpoint/2010/main" val="23566726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Recommendation to the Board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Details are presented as recommendations to the Board of Education</a:t>
            </a:r>
          </a:p>
          <a:p>
            <a:pPr lvl="1">
              <a:lnSpc>
                <a:spcPct val="100000"/>
              </a:lnSpc>
            </a:pPr>
            <a:r>
              <a:rPr lang="en-US" sz="2800" dirty="0" smtClean="0"/>
              <a:t>The Round 3 results </a:t>
            </a:r>
            <a:r>
              <a:rPr lang="en-US" sz="2800" dirty="0"/>
              <a:t>of the standard setting </a:t>
            </a:r>
            <a:r>
              <a:rPr lang="en-US" sz="2800" dirty="0" smtClean="0"/>
              <a:t>committees for each test are presented.</a:t>
            </a:r>
          </a:p>
          <a:p>
            <a:pPr lvl="1">
              <a:lnSpc>
                <a:spcPct val="100000"/>
              </a:lnSpc>
            </a:pPr>
            <a:r>
              <a:rPr lang="en-US" sz="2800" dirty="0" smtClean="0"/>
              <a:t>The results of the </a:t>
            </a:r>
            <a:r>
              <a:rPr lang="en-US" sz="2800" dirty="0"/>
              <a:t>articulation committee are </a:t>
            </a:r>
            <a:r>
              <a:rPr lang="en-US" sz="2800" dirty="0" smtClean="0"/>
              <a:t>presented.</a:t>
            </a:r>
          </a:p>
          <a:p>
            <a:pPr lvl="1">
              <a:lnSpc>
                <a:spcPct val="100000"/>
              </a:lnSpc>
            </a:pPr>
            <a:r>
              <a:rPr lang="en-US" sz="2800" dirty="0" smtClean="0"/>
              <a:t>The </a:t>
            </a:r>
            <a:r>
              <a:rPr lang="en-US" sz="2800" dirty="0"/>
              <a:t>superintendent’s recommendation for the cut </a:t>
            </a:r>
            <a:r>
              <a:rPr lang="en-US" sz="2800" dirty="0" smtClean="0"/>
              <a:t>scores </a:t>
            </a:r>
            <a:r>
              <a:rPr lang="en-US" sz="2800" dirty="0"/>
              <a:t>for each </a:t>
            </a:r>
            <a:r>
              <a:rPr lang="en-US" sz="2800" dirty="0" smtClean="0"/>
              <a:t>test is provided</a:t>
            </a:r>
            <a:r>
              <a:rPr lang="en-US" sz="2800" dirty="0"/>
              <a:t>. 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The </a:t>
            </a:r>
            <a:r>
              <a:rPr lang="en-US" dirty="0"/>
              <a:t>Board of Education is asked to consider this information and to adopt cut scores for each </a:t>
            </a:r>
            <a:r>
              <a:rPr lang="en-US" dirty="0" smtClean="0"/>
              <a:t>VAAP </a:t>
            </a:r>
            <a:r>
              <a:rPr lang="en-US" dirty="0"/>
              <a:t>test. </a:t>
            </a:r>
          </a:p>
        </p:txBody>
      </p:sp>
    </p:spTree>
    <p:extLst>
      <p:ext uri="{BB962C8B-B14F-4D97-AF65-F5344CB8AC3E}">
        <p14:creationId xmlns:p14="http://schemas.microsoft.com/office/powerpoint/2010/main" val="61052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93F11-1AA6-4682-A715-560518927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Virginia Department of Education (VDOE) </a:t>
            </a:r>
            <a:r>
              <a:rPr lang="en-US" b="1" dirty="0"/>
              <a:t>Response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A5991-D3C1-4B33-911D-FA66187A2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800" b="1" dirty="0"/>
              <a:t>FALL 2019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2800" dirty="0"/>
              <a:t>Created an internal VDOE team from Assessment and Special Education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2800" dirty="0"/>
              <a:t>Conferred with National Center for Educational Outcomes and USDOE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2800" dirty="0"/>
              <a:t>Developed a workplan to meet USDOE deadlines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800" b="1" dirty="0"/>
              <a:t>WINTER and SPRING 2020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2800" dirty="0"/>
              <a:t>Reviewed alternate assessments for students with significant cognitive disabilities from national assessment consortia and other states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2800" dirty="0"/>
              <a:t>Conferred with state assessment staff from across the country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sz="2800" dirty="0"/>
              <a:t>Selected assessment partners: Behavioral Research &amp; Teaching (BRT) at the University of Oregon and the Oregon Department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054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7420" y="1621790"/>
            <a:ext cx="10515600" cy="25384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/>
              <a:t>Virginia Essentialized Standards of Learning (VESOL)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711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/>
              <a:t>Essentialization of Standards of Learning into VESOL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36104" y="2022764"/>
            <a:ext cx="10717696" cy="41541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2020, BRT and VDOE personnel worked with Virginia special educators to use the </a:t>
            </a:r>
            <a:r>
              <a:rPr lang="en-US" i="1" dirty="0"/>
              <a:t>essentialization</a:t>
            </a:r>
            <a:r>
              <a:rPr lang="en-US" dirty="0"/>
              <a:t> process, developed by BRT, to create new academic standards for the VAAP referred to as the Virginia Essentialized Standards of Learning (VESOL).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altLang="en-US" dirty="0"/>
              <a:t>As allowed by the </a:t>
            </a:r>
            <a:r>
              <a:rPr lang="en-US" altLang="en-US" dirty="0" smtClean="0"/>
              <a:t>United States Department of Education, </a:t>
            </a:r>
            <a:r>
              <a:rPr lang="en-US" dirty="0"/>
              <a:t>SOL in Reading, Math, and Science were </a:t>
            </a:r>
            <a:r>
              <a:rPr lang="en-US" i="1" dirty="0"/>
              <a:t>essentialized</a:t>
            </a:r>
            <a:r>
              <a:rPr lang="en-US" dirty="0"/>
              <a:t> by reduction in depth, breadth, and complexity </a:t>
            </a:r>
            <a:r>
              <a:rPr lang="en-US" dirty="0" smtClean="0"/>
              <a:t>to </a:t>
            </a:r>
            <a:r>
              <a:rPr lang="en-US" dirty="0"/>
              <a:t>identify academic content which is relevant, accessible, and appropriate for students with significant cognitive disabilities.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46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7CB79-A2D0-F545-968D-F89342774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Example from Grade 3 - Math</a:t>
            </a:r>
            <a:endParaRPr lang="en-US" dirty="0"/>
          </a:p>
        </p:txBody>
      </p:sp>
      <p:sp>
        <p:nvSpPr>
          <p:cNvPr id="5" name="Title 1" descr="Example from Grade 3 - Math">
            <a:extLst>
              <a:ext uri="{FF2B5EF4-FFF2-40B4-BE49-F238E27FC236}">
                <a16:creationId xmlns:a16="http://schemas.microsoft.com/office/drawing/2014/main" id="{D7EB07F6-2918-7343-BE76-DE9596C0C3F1}"/>
              </a:ext>
            </a:extLst>
          </p:cNvPr>
          <p:cNvSpPr txBox="1">
            <a:spLocks/>
          </p:cNvSpPr>
          <p:nvPr/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 dirty="0"/>
          </a:p>
        </p:txBody>
      </p:sp>
      <p:grpSp>
        <p:nvGrpSpPr>
          <p:cNvPr id="8" name="Group 7" descr="Essentialized a grade 3 math standard&#10;(two square boxes- one containing SOL 3.3a information and the other containing VESOL information)" title="Example from Grade 3 - Math">
            <a:extLst>
              <a:ext uri="{FF2B5EF4-FFF2-40B4-BE49-F238E27FC236}">
                <a16:creationId xmlns:a16="http://schemas.microsoft.com/office/drawing/2014/main" id="{3B447DD5-B240-4C47-91C2-53F2075306DD}"/>
              </a:ext>
            </a:extLst>
          </p:cNvPr>
          <p:cNvGrpSpPr/>
          <p:nvPr/>
        </p:nvGrpSpPr>
        <p:grpSpPr>
          <a:xfrm>
            <a:off x="776142" y="1690688"/>
            <a:ext cx="10785937" cy="4498975"/>
            <a:chOff x="1299372" y="1690688"/>
            <a:chExt cx="9510857" cy="4498975"/>
          </a:xfrm>
        </p:grpSpPr>
        <p:sp>
          <p:nvSpPr>
            <p:cNvPr id="6" name="Content Placeholder 2">
              <a:extLst>
                <a:ext uri="{FF2B5EF4-FFF2-40B4-BE49-F238E27FC236}">
                  <a16:creationId xmlns:a16="http://schemas.microsoft.com/office/drawing/2014/main" id="{9A7C26AB-036B-8F43-B2D7-2BA0CC6A846C}"/>
                </a:ext>
              </a:extLst>
            </p:cNvPr>
            <p:cNvSpPr txBox="1">
              <a:spLocks/>
            </p:cNvSpPr>
            <p:nvPr/>
          </p:nvSpPr>
          <p:spPr>
            <a:xfrm>
              <a:off x="1299372" y="1690688"/>
              <a:ext cx="4114800" cy="44989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Font typeface="Arial" panose="020B0604020202020204" pitchFamily="34" charset="0"/>
                <a:buNone/>
              </a:pPr>
              <a:r>
                <a: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SOL 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Font typeface="Arial" panose="020B0604020202020204" pitchFamily="34" charset="0"/>
                <a:buNone/>
              </a:pPr>
              <a:r>
                <a: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3.3a The student will estimate and determine the sum or difference of two whole numbers.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Font typeface="Arial" panose="020B0604020202020204" pitchFamily="34" charset="0"/>
                <a:buNone/>
              </a:pPr>
              <a:endParaRPr lang="en-US" dirty="0"/>
            </a:p>
          </p:txBody>
        </p:sp>
        <p:sp>
          <p:nvSpPr>
            <p:cNvPr id="7" name="Content Placeholder 3">
              <a:extLst>
                <a:ext uri="{FF2B5EF4-FFF2-40B4-BE49-F238E27FC236}">
                  <a16:creationId xmlns:a16="http://schemas.microsoft.com/office/drawing/2014/main" id="{5D011B7B-DA0F-994D-95EE-7F09CCD0B848}"/>
                </a:ext>
              </a:extLst>
            </p:cNvPr>
            <p:cNvSpPr txBox="1">
              <a:spLocks/>
            </p:cNvSpPr>
            <p:nvPr/>
          </p:nvSpPr>
          <p:spPr>
            <a:xfrm>
              <a:off x="6695429" y="1690688"/>
              <a:ext cx="4114800" cy="449897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Font typeface="Arial" panose="020B0604020202020204" pitchFamily="34" charset="0"/>
                <a:buNone/>
              </a:pPr>
              <a:r>
                <a: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VESOL</a:t>
              </a:r>
              <a:endPara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Font typeface="Arial" panose="020B0604020202020204" pitchFamily="34" charset="0"/>
                <a:buNone/>
              </a:pPr>
              <a:r>
                <a: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Add and subtract whole numbers up to 20.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Font typeface="Arial" panose="020B0604020202020204" pitchFamily="34" charset="0"/>
                <a:buNone/>
              </a:pPr>
              <a:endParaRPr lang="en-US" dirty="0"/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Font typeface="Arial" panose="020B0604020202020204" pitchFamily="34" charset="0"/>
                <a:buNone/>
              </a:pPr>
              <a:endParaRPr lang="en-US" dirty="0"/>
            </a:p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Font typeface="Arial" panose="020B0604020202020204" pitchFamily="34" charset="0"/>
                <a:buNone/>
              </a:pPr>
              <a:endParaRPr lang="en-US" b="1" dirty="0"/>
            </a:p>
          </p:txBody>
        </p:sp>
      </p:grpSp>
      <p:sp>
        <p:nvSpPr>
          <p:cNvPr id="9" name="Down Arrow 8" descr="for decorative purposes only" title="right pointing arrow">
            <a:extLst>
              <a:ext uri="{FF2B5EF4-FFF2-40B4-BE49-F238E27FC236}">
                <a16:creationId xmlns:a16="http://schemas.microsoft.com/office/drawing/2014/main" id="{EBB9BA78-8C11-4A4B-B60A-8EE7291E0F9A}"/>
              </a:ext>
            </a:extLst>
          </p:cNvPr>
          <p:cNvSpPr/>
          <p:nvPr/>
        </p:nvSpPr>
        <p:spPr>
          <a:xfrm rot="16200000">
            <a:off x="6002916" y="3535850"/>
            <a:ext cx="348727" cy="849289"/>
          </a:xfrm>
          <a:prstGeom prst="down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91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47B83C3-E28C-4091-9061-90D8778A21A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dirty="0" smtClean="0"/>
              <a:t>Test </a:t>
            </a:r>
            <a:r>
              <a:rPr lang="en-US" sz="5400" b="1" dirty="0"/>
              <a:t>Design </a:t>
            </a:r>
            <a:r>
              <a:rPr lang="en-US" sz="5400" b="1" dirty="0" smtClean="0"/>
              <a:t>Overview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10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F467882-8201-492F-BFA9-11C415E6A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199" y="365125"/>
            <a:ext cx="10777603" cy="1039605"/>
          </a:xfrm>
        </p:spPr>
        <p:txBody>
          <a:bodyPr/>
          <a:lstStyle/>
          <a:p>
            <a:pPr algn="ctr"/>
            <a:r>
              <a:rPr lang="en-US" b="1" dirty="0"/>
              <a:t>New </a:t>
            </a:r>
            <a:r>
              <a:rPr lang="en-US" b="1" dirty="0" smtClean="0"/>
              <a:t>VAAP: Design Basics </a:t>
            </a:r>
            <a:r>
              <a:rPr lang="en-US" sz="2400" b="1" dirty="0" smtClean="0"/>
              <a:t>(1 of 2)</a:t>
            </a:r>
            <a:endParaRPr lang="en-US" sz="2400" b="1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BC80682-4F9F-4B42-BA53-311A743C3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199" y="1404730"/>
            <a:ext cx="10777603" cy="477029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dirty="0"/>
              <a:t>The new VAAP test is available to eligible students with significant cognitive disabilities in </a:t>
            </a:r>
            <a:r>
              <a:rPr lang="en-US" dirty="0" smtClean="0"/>
              <a:t>Grades </a:t>
            </a:r>
            <a:r>
              <a:rPr lang="en-US" dirty="0"/>
              <a:t>3 through 8 and high school in the areas of reading, mathematics, and science.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dirty="0"/>
              <a:t>Test items will be based on the VESOL and will include three answer options. </a:t>
            </a:r>
            <a:r>
              <a:rPr lang="en-US" dirty="0" smtClean="0"/>
              <a:t>Test </a:t>
            </a:r>
            <a:r>
              <a:rPr lang="en-US" dirty="0"/>
              <a:t>items </a:t>
            </a:r>
            <a:r>
              <a:rPr lang="en-US" dirty="0" smtClean="0"/>
              <a:t>are presented </a:t>
            </a:r>
            <a:r>
              <a:rPr lang="en-US" dirty="0"/>
              <a:t>online but students may also be provided with a paper copy of the items if needed.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dirty="0" smtClean="0"/>
              <a:t>Test items </a:t>
            </a:r>
            <a:r>
              <a:rPr lang="en-US" dirty="0"/>
              <a:t>may be read to the student or the </a:t>
            </a:r>
            <a:r>
              <a:rPr lang="en-US" dirty="0" smtClean="0"/>
              <a:t>text-to-speech </a:t>
            </a:r>
            <a:r>
              <a:rPr lang="en-US" dirty="0"/>
              <a:t>option may used.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4925B3-3478-B44F-BFBD-5D60D322C65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16489AA-3815-412E-9246-6854CFBF1D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77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F467882-8201-492F-BFA9-11C415E6A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9605"/>
          </a:xfrm>
        </p:spPr>
        <p:txBody>
          <a:bodyPr/>
          <a:lstStyle/>
          <a:p>
            <a:pPr algn="ctr"/>
            <a:r>
              <a:rPr lang="en-US" b="1" dirty="0"/>
              <a:t>New </a:t>
            </a:r>
            <a:r>
              <a:rPr lang="en-US" b="1" dirty="0" smtClean="0"/>
              <a:t>VAAP: Design Basics </a:t>
            </a:r>
            <a:r>
              <a:rPr lang="en-US" sz="2400" b="1" dirty="0" smtClean="0"/>
              <a:t>(2 of 2)</a:t>
            </a:r>
            <a:endParaRPr lang="en-US" sz="2400" b="1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BC80682-4F9F-4B42-BA53-311A743C3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291"/>
            <a:ext cx="11089640" cy="478473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Offers multiple and diverse ways for students to respond: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dirty="0"/>
              <a:t>Students may choose answer selections on computer or paper.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dirty="0"/>
              <a:t>Students may make answer selections with the support of assistive technology.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dirty="0"/>
              <a:t>Teachers/Examiners may enter answers selected by students based on their preferred response modality (based on their </a:t>
            </a:r>
            <a:r>
              <a:rPr lang="en-US" sz="2600" dirty="0" smtClean="0"/>
              <a:t>IEP), </a:t>
            </a:r>
            <a:r>
              <a:rPr lang="en-US" sz="2600" dirty="0"/>
              <a:t>for example: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Verbal response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Pointing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Head Movement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Eye gaze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2EE9C-846B-1941-B600-119F731DD3A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16489AA-3815-412E-9246-6854CFBF1D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66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1713</Words>
  <Application>Microsoft Office PowerPoint</Application>
  <PresentationFormat>Widescreen</PresentationFormat>
  <Paragraphs>143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Tahoma</vt:lpstr>
      <vt:lpstr>Office Theme</vt:lpstr>
      <vt:lpstr>The New Virginia Alternate Assessment Program</vt:lpstr>
      <vt:lpstr>Background </vt:lpstr>
      <vt:lpstr>Virginia Department of Education (VDOE) Response</vt:lpstr>
      <vt:lpstr>Virginia Essentialized Standards of Learning (VESOL)</vt:lpstr>
      <vt:lpstr>Essentialization of Standards of Learning into VESOL</vt:lpstr>
      <vt:lpstr>Example from Grade 3 - Math</vt:lpstr>
      <vt:lpstr>Test Design Overview </vt:lpstr>
      <vt:lpstr>New VAAP: Design Basics (1 of 2)</vt:lpstr>
      <vt:lpstr>New VAAP: Design Basics (2 of 2)</vt:lpstr>
      <vt:lpstr>Sample Grade 3 - Mathematics</vt:lpstr>
      <vt:lpstr>Sample Grade 3 Math Item</vt:lpstr>
      <vt:lpstr>VAAP Standard Setting </vt:lpstr>
      <vt:lpstr>Need for Standard Setting</vt:lpstr>
      <vt:lpstr>Standard Setting</vt:lpstr>
      <vt:lpstr>Standard Setting Procedure (1 of 7)</vt:lpstr>
      <vt:lpstr>Standard Setting Procedure (2 of 7)</vt:lpstr>
      <vt:lpstr>Standard Setting Procedure (3 of 7)</vt:lpstr>
      <vt:lpstr>Standard Setting Procedure (4 of 7)</vt:lpstr>
      <vt:lpstr>Standard Setting Procedure (5 of 7)</vt:lpstr>
      <vt:lpstr>Standard Setting Procedure (6 of 7)</vt:lpstr>
      <vt:lpstr>Standard Setting Procedure (7 of 7)</vt:lpstr>
      <vt:lpstr>Articulation Committee (1 of 2)</vt:lpstr>
      <vt:lpstr>Articulation Committee (2 of 2)</vt:lpstr>
      <vt:lpstr>Recommendation to the Board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Virginia Alternate Assessment Program</dc:title>
  <dc:creator/>
  <cp:lastModifiedBy/>
  <cp:revision>1</cp:revision>
  <dcterms:created xsi:type="dcterms:W3CDTF">2022-03-28T01:12:55Z</dcterms:created>
  <dcterms:modified xsi:type="dcterms:W3CDTF">2022-04-11T19:03:43Z</dcterms:modified>
</cp:coreProperties>
</file>