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  <p:sldMasterId id="2147483707" r:id="rId3"/>
    <p:sldMasterId id="2147483719" r:id="rId4"/>
  </p:sldMasterIdLst>
  <p:notesMasterIdLst>
    <p:notesMasterId r:id="rId73"/>
  </p:notesMasterIdLst>
  <p:handoutMasterIdLst>
    <p:handoutMasterId r:id="rId74"/>
  </p:handoutMasterIdLst>
  <p:sldIdLst>
    <p:sldId id="256" r:id="rId5"/>
    <p:sldId id="573" r:id="rId6"/>
    <p:sldId id="388" r:id="rId7"/>
    <p:sldId id="577" r:id="rId8"/>
    <p:sldId id="626" r:id="rId9"/>
    <p:sldId id="419" r:id="rId10"/>
    <p:sldId id="581" r:id="rId11"/>
    <p:sldId id="269" r:id="rId12"/>
    <p:sldId id="421" r:id="rId13"/>
    <p:sldId id="445" r:id="rId14"/>
    <p:sldId id="676" r:id="rId15"/>
    <p:sldId id="677" r:id="rId16"/>
    <p:sldId id="678" r:id="rId17"/>
    <p:sldId id="590" r:id="rId18"/>
    <p:sldId id="620" r:id="rId19"/>
    <p:sldId id="625" r:id="rId20"/>
    <p:sldId id="624" r:id="rId21"/>
    <p:sldId id="623" r:id="rId22"/>
    <p:sldId id="622" r:id="rId23"/>
    <p:sldId id="621" r:id="rId24"/>
    <p:sldId id="651" r:id="rId25"/>
    <p:sldId id="689" r:id="rId26"/>
    <p:sldId id="690" r:id="rId27"/>
    <p:sldId id="691" r:id="rId28"/>
    <p:sldId id="692" r:id="rId29"/>
    <p:sldId id="693" r:id="rId30"/>
    <p:sldId id="694" r:id="rId31"/>
    <p:sldId id="695" r:id="rId32"/>
    <p:sldId id="696" r:id="rId33"/>
    <p:sldId id="697" r:id="rId34"/>
    <p:sldId id="631" r:id="rId35"/>
    <p:sldId id="632" r:id="rId36"/>
    <p:sldId id="633" r:id="rId37"/>
    <p:sldId id="669" r:id="rId38"/>
    <p:sldId id="668" r:id="rId39"/>
    <p:sldId id="665" r:id="rId40"/>
    <p:sldId id="666" r:id="rId41"/>
    <p:sldId id="634" r:id="rId42"/>
    <p:sldId id="635" r:id="rId43"/>
    <p:sldId id="613" r:id="rId44"/>
    <p:sldId id="647" r:id="rId45"/>
    <p:sldId id="653" r:id="rId46"/>
    <p:sldId id="636" r:id="rId47"/>
    <p:sldId id="637" r:id="rId48"/>
    <p:sldId id="638" r:id="rId49"/>
    <p:sldId id="667" r:id="rId50"/>
    <p:sldId id="639" r:id="rId51"/>
    <p:sldId id="640" r:id="rId52"/>
    <p:sldId id="650" r:id="rId53"/>
    <p:sldId id="641" r:id="rId54"/>
    <p:sldId id="648" r:id="rId55"/>
    <p:sldId id="661" r:id="rId56"/>
    <p:sldId id="654" r:id="rId57"/>
    <p:sldId id="679" r:id="rId58"/>
    <p:sldId id="680" r:id="rId59"/>
    <p:sldId id="681" r:id="rId60"/>
    <p:sldId id="682" r:id="rId61"/>
    <p:sldId id="683" r:id="rId62"/>
    <p:sldId id="684" r:id="rId63"/>
    <p:sldId id="685" r:id="rId64"/>
    <p:sldId id="686" r:id="rId65"/>
    <p:sldId id="688" r:id="rId66"/>
    <p:sldId id="576" r:id="rId67"/>
    <p:sldId id="656" r:id="rId68"/>
    <p:sldId id="698" r:id="rId69"/>
    <p:sldId id="438" r:id="rId70"/>
    <p:sldId id="663" r:id="rId71"/>
    <p:sldId id="675" r:id="rId72"/>
  </p:sldIdLst>
  <p:sldSz cx="9144000" cy="6858000" type="screen4x3"/>
  <p:notesSz cx="6858000" cy="9144000"/>
  <p:custDataLst>
    <p:tags r:id="rId7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2FF"/>
    <a:srgbClr val="FF3399"/>
    <a:srgbClr val="8FAAFF"/>
    <a:srgbClr val="FF7C80"/>
    <a:srgbClr val="D9E2FF"/>
    <a:srgbClr val="E7E7E7"/>
    <a:srgbClr val="0000FF"/>
    <a:srgbClr val="1D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0" autoAdjust="0"/>
    <p:restoredTop sz="75272" autoAdjust="0"/>
  </p:normalViewPr>
  <p:slideViewPr>
    <p:cSldViewPr>
      <p:cViewPr>
        <p:scale>
          <a:sx n="57" d="100"/>
          <a:sy n="57" d="100"/>
        </p:scale>
        <p:origin x="-1308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14"/>
    </p:cViewPr>
  </p:sorterViewPr>
  <p:notesViewPr>
    <p:cSldViewPr>
      <p:cViewPr varScale="1">
        <p:scale>
          <a:sx n="81" d="100"/>
          <a:sy n="81" d="100"/>
        </p:scale>
        <p:origin x="-195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DE9B8-B317-482B-B667-351B1F88A1D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4575E-A9A0-471C-883C-FB6E889E186F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Mathematical Understanding</a:t>
          </a:r>
          <a:endParaRPr lang="en-US" b="1" dirty="0">
            <a:solidFill>
              <a:schemeClr val="tx1"/>
            </a:solidFill>
          </a:endParaRPr>
        </a:p>
      </dgm:t>
    </dgm:pt>
    <dgm:pt modelId="{AB24C404-C7C6-48A4-BCE9-5F40EDAD7ABC}" type="parTrans" cxnId="{BB184B1B-D4AE-4FE5-BD64-ADFFB335E945}">
      <dgm:prSet/>
      <dgm:spPr/>
      <dgm:t>
        <a:bodyPr/>
        <a:lstStyle/>
        <a:p>
          <a:endParaRPr lang="en-US"/>
        </a:p>
      </dgm:t>
    </dgm:pt>
    <dgm:pt modelId="{0595CD3D-B95A-422F-8962-8537F24C1D85}" type="sibTrans" cxnId="{BB184B1B-D4AE-4FE5-BD64-ADFFB335E945}">
      <dgm:prSet/>
      <dgm:spPr/>
      <dgm:t>
        <a:bodyPr/>
        <a:lstStyle/>
        <a:p>
          <a:endParaRPr lang="en-US"/>
        </a:p>
      </dgm:t>
    </dgm:pt>
    <dgm:pt modelId="{B2574EAE-DBFD-4C33-BF57-73E0F4D6BCE1}">
      <dgm:prSet phldrT="[Text]"/>
      <dgm:spPr>
        <a:solidFill>
          <a:srgbClr val="FCA2E9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Problem Solving</a:t>
          </a:r>
          <a:endParaRPr lang="en-US" dirty="0">
            <a:solidFill>
              <a:schemeClr val="tx1"/>
            </a:solidFill>
          </a:endParaRPr>
        </a:p>
      </dgm:t>
    </dgm:pt>
    <dgm:pt modelId="{813AC12C-07B6-4510-9BD7-9D9CF3D78F46}" type="parTrans" cxnId="{E111F3F7-2A92-41FF-85B6-73CC8E293C67}">
      <dgm:prSet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4F14DB01-E23A-47C0-BE72-3DE0DF926B74}" type="sibTrans" cxnId="{E111F3F7-2A92-41FF-85B6-73CC8E293C67}">
      <dgm:prSet/>
      <dgm:spPr/>
      <dgm:t>
        <a:bodyPr/>
        <a:lstStyle/>
        <a:p>
          <a:endParaRPr lang="en-US"/>
        </a:p>
      </dgm:t>
    </dgm:pt>
    <dgm:pt modelId="{02B615A3-B6FC-4048-AAF3-ED3CAF758B61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Connections</a:t>
          </a:r>
          <a:endParaRPr lang="en-US" dirty="0">
            <a:solidFill>
              <a:schemeClr val="tx1"/>
            </a:solidFill>
          </a:endParaRPr>
        </a:p>
      </dgm:t>
    </dgm:pt>
    <dgm:pt modelId="{010F949A-DE42-4233-8E13-94876DB0F121}" type="parTrans" cxnId="{F2D2C8EB-3489-44EF-82AD-D924347A494E}">
      <dgm:prSet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F67816EC-5BE3-4721-AA83-BD5B5D02F36C}" type="sibTrans" cxnId="{F2D2C8EB-3489-44EF-82AD-D924347A494E}">
      <dgm:prSet/>
      <dgm:spPr/>
      <dgm:t>
        <a:bodyPr/>
        <a:lstStyle/>
        <a:p>
          <a:endParaRPr lang="en-US"/>
        </a:p>
      </dgm:t>
    </dgm:pt>
    <dgm:pt modelId="{991F1DF5-97F1-4382-A25E-0F2FBFA374C1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Communication</a:t>
          </a:r>
          <a:endParaRPr lang="en-US" dirty="0">
            <a:solidFill>
              <a:schemeClr val="tx1"/>
            </a:solidFill>
          </a:endParaRPr>
        </a:p>
      </dgm:t>
    </dgm:pt>
    <dgm:pt modelId="{344715AD-2FA0-4C29-A6D6-3A07F3CC168C}" type="parTrans" cxnId="{4C387D09-BE8E-400B-BF10-BAA03279DCFF}">
      <dgm:prSet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5EE89F39-D224-49A0-8641-5C0C2A24185C}" type="sibTrans" cxnId="{4C387D09-BE8E-400B-BF10-BAA03279DCFF}">
      <dgm:prSet/>
      <dgm:spPr/>
      <dgm:t>
        <a:bodyPr/>
        <a:lstStyle/>
        <a:p>
          <a:endParaRPr lang="en-US"/>
        </a:p>
      </dgm:t>
    </dgm:pt>
    <dgm:pt modelId="{CEFA38EF-FA52-4C6D-AC7E-6E74EF2E7270}">
      <dgm:prSet/>
      <dgm:spPr>
        <a:solidFill>
          <a:srgbClr val="00B0F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Representations</a:t>
          </a:r>
          <a:endParaRPr lang="en-US" dirty="0">
            <a:solidFill>
              <a:schemeClr val="tx1"/>
            </a:solidFill>
          </a:endParaRPr>
        </a:p>
      </dgm:t>
    </dgm:pt>
    <dgm:pt modelId="{D964B8ED-C314-4624-8C1C-7564D4BE8552}" type="parTrans" cxnId="{73C621E9-A254-48DD-BB71-01E123546763}">
      <dgm:prSet/>
      <dgm:spPr>
        <a:solidFill>
          <a:schemeClr val="accent4"/>
        </a:solidFill>
      </dgm:spPr>
      <dgm:t>
        <a:bodyPr/>
        <a:lstStyle/>
        <a:p>
          <a:endParaRPr lang="en-US" dirty="0"/>
        </a:p>
      </dgm:t>
    </dgm:pt>
    <dgm:pt modelId="{6C20B942-26B9-4990-80F6-11F9676CABE4}" type="sibTrans" cxnId="{73C621E9-A254-48DD-BB71-01E123546763}">
      <dgm:prSet/>
      <dgm:spPr/>
      <dgm:t>
        <a:bodyPr/>
        <a:lstStyle/>
        <a:p>
          <a:endParaRPr lang="en-US"/>
        </a:p>
      </dgm:t>
    </dgm:pt>
    <dgm:pt modelId="{F20067FA-969B-4BE6-8A86-EA739D2A556F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Reasoning</a:t>
          </a:r>
          <a:endParaRPr lang="en-US" dirty="0">
            <a:solidFill>
              <a:schemeClr val="tx1"/>
            </a:solidFill>
          </a:endParaRPr>
        </a:p>
      </dgm:t>
    </dgm:pt>
    <dgm:pt modelId="{7A128194-4FBF-45DA-BEDF-42B3D28D2A00}" type="parTrans" cxnId="{4D2D6174-25DD-4D41-850B-E18A02CF5EE9}">
      <dgm:prSet/>
      <dgm:spPr>
        <a:solidFill>
          <a:schemeClr val="accent4"/>
        </a:solidFill>
      </dgm:spPr>
      <dgm:t>
        <a:bodyPr/>
        <a:lstStyle/>
        <a:p>
          <a:endParaRPr lang="en-US" dirty="0"/>
        </a:p>
      </dgm:t>
    </dgm:pt>
    <dgm:pt modelId="{5A0AFCBC-C398-4F07-9B62-84A9016205DC}" type="sibTrans" cxnId="{4D2D6174-25DD-4D41-850B-E18A02CF5EE9}">
      <dgm:prSet/>
      <dgm:spPr/>
      <dgm:t>
        <a:bodyPr/>
        <a:lstStyle/>
        <a:p>
          <a:endParaRPr lang="en-US"/>
        </a:p>
      </dgm:t>
    </dgm:pt>
    <dgm:pt modelId="{64050A12-537F-4D45-B824-B1203E4C1386}" type="pres">
      <dgm:prSet presAssocID="{EFBDE9B8-B317-482B-B667-351B1F88A1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11FBA-8159-4939-9DEF-305EB6764B25}" type="pres">
      <dgm:prSet presAssocID="{6F04575E-A9A0-471C-883C-FB6E889E186F}" presName="centerShape" presStyleLbl="node0" presStyleIdx="0" presStyleCnt="1"/>
      <dgm:spPr/>
      <dgm:t>
        <a:bodyPr/>
        <a:lstStyle/>
        <a:p>
          <a:endParaRPr lang="en-US"/>
        </a:p>
      </dgm:t>
    </dgm:pt>
    <dgm:pt modelId="{5AC22849-EEAC-4113-BFE3-BA1934FD267B}" type="pres">
      <dgm:prSet presAssocID="{813AC12C-07B6-4510-9BD7-9D9CF3D78F46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AFCCC62F-56E2-4F3B-9077-729593801380}" type="pres">
      <dgm:prSet presAssocID="{B2574EAE-DBFD-4C33-BF57-73E0F4D6BC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5FE34-0723-4CD9-9A3C-CC1C56BC9F8A}" type="pres">
      <dgm:prSet presAssocID="{010F949A-DE42-4233-8E13-94876DB0F121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B5F08414-A619-4381-B90B-FBB7E94B795D}" type="pres">
      <dgm:prSet presAssocID="{02B615A3-B6FC-4048-AAF3-ED3CAF758B6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B4F6A-4C96-4E81-AB22-020FC5D2225A}" type="pres">
      <dgm:prSet presAssocID="{344715AD-2FA0-4C29-A6D6-3A07F3CC168C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3D157311-767A-4355-81C2-02A26AA1D10C}" type="pres">
      <dgm:prSet presAssocID="{991F1DF5-97F1-4382-A25E-0F2FBFA374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5156E-8E49-4A6D-9005-8305C00F49E1}" type="pres">
      <dgm:prSet presAssocID="{D964B8ED-C314-4624-8C1C-7564D4BE8552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A245B6CD-5C93-4120-A18D-F485447C3F45}" type="pres">
      <dgm:prSet presAssocID="{CEFA38EF-FA52-4C6D-AC7E-6E74EF2E72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DFC79-0F78-4D71-BF26-1C518BA26871}" type="pres">
      <dgm:prSet presAssocID="{7A128194-4FBF-45DA-BEDF-42B3D28D2A00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955A2B7A-C9AD-4E7A-B468-380068A138FE}" type="pres">
      <dgm:prSet presAssocID="{F20067FA-969B-4BE6-8A86-EA739D2A55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1AA97-9586-4348-9F3E-CD97F37AC06B}" type="presOf" srcId="{B2574EAE-DBFD-4C33-BF57-73E0F4D6BCE1}" destId="{AFCCC62F-56E2-4F3B-9077-729593801380}" srcOrd="0" destOrd="0" presId="urn:microsoft.com/office/officeart/2005/8/layout/radial4"/>
    <dgm:cxn modelId="{B567D400-CCF6-4B5E-95EC-24876CF2CCD1}" type="presOf" srcId="{F20067FA-969B-4BE6-8A86-EA739D2A556F}" destId="{955A2B7A-C9AD-4E7A-B468-380068A138FE}" srcOrd="0" destOrd="0" presId="urn:microsoft.com/office/officeart/2005/8/layout/radial4"/>
    <dgm:cxn modelId="{4D2D6174-25DD-4D41-850B-E18A02CF5EE9}" srcId="{6F04575E-A9A0-471C-883C-FB6E889E186F}" destId="{F20067FA-969B-4BE6-8A86-EA739D2A556F}" srcOrd="4" destOrd="0" parTransId="{7A128194-4FBF-45DA-BEDF-42B3D28D2A00}" sibTransId="{5A0AFCBC-C398-4F07-9B62-84A9016205DC}"/>
    <dgm:cxn modelId="{B8196218-92AB-4DBB-8FC1-0AB4254688BA}" type="presOf" srcId="{344715AD-2FA0-4C29-A6D6-3A07F3CC168C}" destId="{674B4F6A-4C96-4E81-AB22-020FC5D2225A}" srcOrd="0" destOrd="0" presId="urn:microsoft.com/office/officeart/2005/8/layout/radial4"/>
    <dgm:cxn modelId="{2A9E61CB-7A8E-4BA9-B8EF-0936D606D9BC}" type="presOf" srcId="{EFBDE9B8-B317-482B-B667-351B1F88A1DD}" destId="{64050A12-537F-4D45-B824-B1203E4C1386}" srcOrd="0" destOrd="0" presId="urn:microsoft.com/office/officeart/2005/8/layout/radial4"/>
    <dgm:cxn modelId="{E111F3F7-2A92-41FF-85B6-73CC8E293C67}" srcId="{6F04575E-A9A0-471C-883C-FB6E889E186F}" destId="{B2574EAE-DBFD-4C33-BF57-73E0F4D6BCE1}" srcOrd="0" destOrd="0" parTransId="{813AC12C-07B6-4510-9BD7-9D9CF3D78F46}" sibTransId="{4F14DB01-E23A-47C0-BE72-3DE0DF926B74}"/>
    <dgm:cxn modelId="{792DCE5F-8F7E-4A1C-BDD3-3E1610AE38F6}" type="presOf" srcId="{010F949A-DE42-4233-8E13-94876DB0F121}" destId="{96F5FE34-0723-4CD9-9A3C-CC1C56BC9F8A}" srcOrd="0" destOrd="0" presId="urn:microsoft.com/office/officeart/2005/8/layout/radial4"/>
    <dgm:cxn modelId="{29B3F0EA-6FEA-42CB-A37D-77570486B3F9}" type="presOf" srcId="{CEFA38EF-FA52-4C6D-AC7E-6E74EF2E7270}" destId="{A245B6CD-5C93-4120-A18D-F485447C3F45}" srcOrd="0" destOrd="0" presId="urn:microsoft.com/office/officeart/2005/8/layout/radial4"/>
    <dgm:cxn modelId="{735CC6EC-359A-4AB7-9D97-05C4B81BD44A}" type="presOf" srcId="{7A128194-4FBF-45DA-BEDF-42B3D28D2A00}" destId="{A81DFC79-0F78-4D71-BF26-1C518BA26871}" srcOrd="0" destOrd="0" presId="urn:microsoft.com/office/officeart/2005/8/layout/radial4"/>
    <dgm:cxn modelId="{4C387D09-BE8E-400B-BF10-BAA03279DCFF}" srcId="{6F04575E-A9A0-471C-883C-FB6E889E186F}" destId="{991F1DF5-97F1-4382-A25E-0F2FBFA374C1}" srcOrd="2" destOrd="0" parTransId="{344715AD-2FA0-4C29-A6D6-3A07F3CC168C}" sibTransId="{5EE89F39-D224-49A0-8641-5C0C2A24185C}"/>
    <dgm:cxn modelId="{F5007495-5148-4A05-8898-BE839A5AE641}" type="presOf" srcId="{D964B8ED-C314-4624-8C1C-7564D4BE8552}" destId="{7A05156E-8E49-4A6D-9005-8305C00F49E1}" srcOrd="0" destOrd="0" presId="urn:microsoft.com/office/officeart/2005/8/layout/radial4"/>
    <dgm:cxn modelId="{BB184B1B-D4AE-4FE5-BD64-ADFFB335E945}" srcId="{EFBDE9B8-B317-482B-B667-351B1F88A1DD}" destId="{6F04575E-A9A0-471C-883C-FB6E889E186F}" srcOrd="0" destOrd="0" parTransId="{AB24C404-C7C6-48A4-BCE9-5F40EDAD7ABC}" sibTransId="{0595CD3D-B95A-422F-8962-8537F24C1D85}"/>
    <dgm:cxn modelId="{FE586844-A712-4F27-829E-9231C4C27D4B}" type="presOf" srcId="{6F04575E-A9A0-471C-883C-FB6E889E186F}" destId="{F6411FBA-8159-4939-9DEF-305EB6764B25}" srcOrd="0" destOrd="0" presId="urn:microsoft.com/office/officeart/2005/8/layout/radial4"/>
    <dgm:cxn modelId="{F2D2C8EB-3489-44EF-82AD-D924347A494E}" srcId="{6F04575E-A9A0-471C-883C-FB6E889E186F}" destId="{02B615A3-B6FC-4048-AAF3-ED3CAF758B61}" srcOrd="1" destOrd="0" parTransId="{010F949A-DE42-4233-8E13-94876DB0F121}" sibTransId="{F67816EC-5BE3-4721-AA83-BD5B5D02F36C}"/>
    <dgm:cxn modelId="{4D3A1FB4-CF82-4319-B5EC-C6A42091E5BF}" type="presOf" srcId="{02B615A3-B6FC-4048-AAF3-ED3CAF758B61}" destId="{B5F08414-A619-4381-B90B-FBB7E94B795D}" srcOrd="0" destOrd="0" presId="urn:microsoft.com/office/officeart/2005/8/layout/radial4"/>
    <dgm:cxn modelId="{BDEE3462-BE03-475E-885F-22DF8A0E201D}" type="presOf" srcId="{813AC12C-07B6-4510-9BD7-9D9CF3D78F46}" destId="{5AC22849-EEAC-4113-BFE3-BA1934FD267B}" srcOrd="0" destOrd="0" presId="urn:microsoft.com/office/officeart/2005/8/layout/radial4"/>
    <dgm:cxn modelId="{73C621E9-A254-48DD-BB71-01E123546763}" srcId="{6F04575E-A9A0-471C-883C-FB6E889E186F}" destId="{CEFA38EF-FA52-4C6D-AC7E-6E74EF2E7270}" srcOrd="3" destOrd="0" parTransId="{D964B8ED-C314-4624-8C1C-7564D4BE8552}" sibTransId="{6C20B942-26B9-4990-80F6-11F9676CABE4}"/>
    <dgm:cxn modelId="{433C9CB0-ACAD-4559-90D1-DC9E923B8529}" type="presOf" srcId="{991F1DF5-97F1-4382-A25E-0F2FBFA374C1}" destId="{3D157311-767A-4355-81C2-02A26AA1D10C}" srcOrd="0" destOrd="0" presId="urn:microsoft.com/office/officeart/2005/8/layout/radial4"/>
    <dgm:cxn modelId="{98CB6F05-97D6-4456-87AA-FD6FDC636B9C}" type="presParOf" srcId="{64050A12-537F-4D45-B824-B1203E4C1386}" destId="{F6411FBA-8159-4939-9DEF-305EB6764B25}" srcOrd="0" destOrd="0" presId="urn:microsoft.com/office/officeart/2005/8/layout/radial4"/>
    <dgm:cxn modelId="{B2AC7CDD-7084-4C6A-82AA-3D992C9E3CEA}" type="presParOf" srcId="{64050A12-537F-4D45-B824-B1203E4C1386}" destId="{5AC22849-EEAC-4113-BFE3-BA1934FD267B}" srcOrd="1" destOrd="0" presId="urn:microsoft.com/office/officeart/2005/8/layout/radial4"/>
    <dgm:cxn modelId="{8839B2E8-21DC-49C3-8149-B6386EB8C7F9}" type="presParOf" srcId="{64050A12-537F-4D45-B824-B1203E4C1386}" destId="{AFCCC62F-56E2-4F3B-9077-729593801380}" srcOrd="2" destOrd="0" presId="urn:microsoft.com/office/officeart/2005/8/layout/radial4"/>
    <dgm:cxn modelId="{8AAE7342-8588-41AB-A895-6F1B2A713D06}" type="presParOf" srcId="{64050A12-537F-4D45-B824-B1203E4C1386}" destId="{96F5FE34-0723-4CD9-9A3C-CC1C56BC9F8A}" srcOrd="3" destOrd="0" presId="urn:microsoft.com/office/officeart/2005/8/layout/radial4"/>
    <dgm:cxn modelId="{E80710FD-8B1F-4CAF-B94E-E3A1DF57DAC6}" type="presParOf" srcId="{64050A12-537F-4D45-B824-B1203E4C1386}" destId="{B5F08414-A619-4381-B90B-FBB7E94B795D}" srcOrd="4" destOrd="0" presId="urn:microsoft.com/office/officeart/2005/8/layout/radial4"/>
    <dgm:cxn modelId="{AA246350-606D-4293-8DF1-501D31025583}" type="presParOf" srcId="{64050A12-537F-4D45-B824-B1203E4C1386}" destId="{674B4F6A-4C96-4E81-AB22-020FC5D2225A}" srcOrd="5" destOrd="0" presId="urn:microsoft.com/office/officeart/2005/8/layout/radial4"/>
    <dgm:cxn modelId="{03246AE9-F8A8-47FB-B91D-44F44D96C4A1}" type="presParOf" srcId="{64050A12-537F-4D45-B824-B1203E4C1386}" destId="{3D157311-767A-4355-81C2-02A26AA1D10C}" srcOrd="6" destOrd="0" presId="urn:microsoft.com/office/officeart/2005/8/layout/radial4"/>
    <dgm:cxn modelId="{BC2293A4-7EED-4970-A8C2-77D13C25BB6E}" type="presParOf" srcId="{64050A12-537F-4D45-B824-B1203E4C1386}" destId="{7A05156E-8E49-4A6D-9005-8305C00F49E1}" srcOrd="7" destOrd="0" presId="urn:microsoft.com/office/officeart/2005/8/layout/radial4"/>
    <dgm:cxn modelId="{F2C05886-0F40-463C-BF2C-483C68ADC2BC}" type="presParOf" srcId="{64050A12-537F-4D45-B824-B1203E4C1386}" destId="{A245B6CD-5C93-4120-A18D-F485447C3F45}" srcOrd="8" destOrd="0" presId="urn:microsoft.com/office/officeart/2005/8/layout/radial4"/>
    <dgm:cxn modelId="{2186D265-8605-43A4-9F4B-F597F9284421}" type="presParOf" srcId="{64050A12-537F-4D45-B824-B1203E4C1386}" destId="{A81DFC79-0F78-4D71-BF26-1C518BA26871}" srcOrd="9" destOrd="0" presId="urn:microsoft.com/office/officeart/2005/8/layout/radial4"/>
    <dgm:cxn modelId="{1FCF427D-5AD6-41C8-A4BE-D73F1CA91CB5}" type="presParOf" srcId="{64050A12-537F-4D45-B824-B1203E4C1386}" destId="{955A2B7A-C9AD-4E7A-B468-380068A138F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11FBA-8159-4939-9DEF-305EB6764B25}">
      <dsp:nvSpPr>
        <dsp:cNvPr id="0" name=""/>
        <dsp:cNvSpPr/>
      </dsp:nvSpPr>
      <dsp:spPr>
        <a:xfrm>
          <a:off x="2618898" y="2189032"/>
          <a:ext cx="1620202" cy="162020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Mathematical Understanding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856171" y="2426305"/>
        <a:ext cx="1145656" cy="1145656"/>
      </dsp:txXfrm>
    </dsp:sp>
    <dsp:sp modelId="{5AC22849-EEAC-4113-BFE3-BA1934FD267B}">
      <dsp:nvSpPr>
        <dsp:cNvPr id="0" name=""/>
        <dsp:cNvSpPr/>
      </dsp:nvSpPr>
      <dsp:spPr>
        <a:xfrm rot="10800000">
          <a:off x="1046308" y="2768254"/>
          <a:ext cx="1486097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CC62F-56E2-4F3B-9077-729593801380}">
      <dsp:nvSpPr>
        <dsp:cNvPr id="0" name=""/>
        <dsp:cNvSpPr/>
      </dsp:nvSpPr>
      <dsp:spPr>
        <a:xfrm>
          <a:off x="276712" y="2383456"/>
          <a:ext cx="1539192" cy="1231353"/>
        </a:xfrm>
        <a:prstGeom prst="roundRect">
          <a:avLst>
            <a:gd name="adj" fmla="val 10000"/>
          </a:avLst>
        </a:prstGeom>
        <a:solidFill>
          <a:srgbClr val="FCA2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Problem Solving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12777" y="2419521"/>
        <a:ext cx="1467062" cy="1159223"/>
      </dsp:txXfrm>
    </dsp:sp>
    <dsp:sp modelId="{96F5FE34-0723-4CD9-9A3C-CC1C56BC9F8A}">
      <dsp:nvSpPr>
        <dsp:cNvPr id="0" name=""/>
        <dsp:cNvSpPr/>
      </dsp:nvSpPr>
      <dsp:spPr>
        <a:xfrm rot="13500000">
          <a:off x="1526548" y="1608852"/>
          <a:ext cx="1486097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08414-A619-4381-B90B-FBB7E94B795D}">
      <dsp:nvSpPr>
        <dsp:cNvPr id="0" name=""/>
        <dsp:cNvSpPr/>
      </dsp:nvSpPr>
      <dsp:spPr>
        <a:xfrm>
          <a:off x="974586" y="698639"/>
          <a:ext cx="1539192" cy="123135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Connections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10651" y="734704"/>
        <a:ext cx="1467062" cy="1159223"/>
      </dsp:txXfrm>
    </dsp:sp>
    <dsp:sp modelId="{674B4F6A-4C96-4E81-AB22-020FC5D2225A}">
      <dsp:nvSpPr>
        <dsp:cNvPr id="0" name=""/>
        <dsp:cNvSpPr/>
      </dsp:nvSpPr>
      <dsp:spPr>
        <a:xfrm rot="16200000">
          <a:off x="2685951" y="1128612"/>
          <a:ext cx="1486097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57311-767A-4355-81C2-02A26AA1D10C}">
      <dsp:nvSpPr>
        <dsp:cNvPr id="0" name=""/>
        <dsp:cNvSpPr/>
      </dsp:nvSpPr>
      <dsp:spPr>
        <a:xfrm>
          <a:off x="2659403" y="765"/>
          <a:ext cx="1539192" cy="123135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Communication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695468" y="36830"/>
        <a:ext cx="1467062" cy="1159223"/>
      </dsp:txXfrm>
    </dsp:sp>
    <dsp:sp modelId="{7A05156E-8E49-4A6D-9005-8305C00F49E1}">
      <dsp:nvSpPr>
        <dsp:cNvPr id="0" name=""/>
        <dsp:cNvSpPr/>
      </dsp:nvSpPr>
      <dsp:spPr>
        <a:xfrm rot="18900000">
          <a:off x="3845353" y="1608852"/>
          <a:ext cx="1486097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5B6CD-5C93-4120-A18D-F485447C3F45}">
      <dsp:nvSpPr>
        <dsp:cNvPr id="0" name=""/>
        <dsp:cNvSpPr/>
      </dsp:nvSpPr>
      <dsp:spPr>
        <a:xfrm>
          <a:off x="4344221" y="698639"/>
          <a:ext cx="1539192" cy="123135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Representations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380286" y="734704"/>
        <a:ext cx="1467062" cy="1159223"/>
      </dsp:txXfrm>
    </dsp:sp>
    <dsp:sp modelId="{A81DFC79-0F78-4D71-BF26-1C518BA26871}">
      <dsp:nvSpPr>
        <dsp:cNvPr id="0" name=""/>
        <dsp:cNvSpPr/>
      </dsp:nvSpPr>
      <dsp:spPr>
        <a:xfrm>
          <a:off x="4325593" y="2768254"/>
          <a:ext cx="1486097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A2B7A-C9AD-4E7A-B468-380068A138FE}">
      <dsp:nvSpPr>
        <dsp:cNvPr id="0" name=""/>
        <dsp:cNvSpPr/>
      </dsp:nvSpPr>
      <dsp:spPr>
        <a:xfrm>
          <a:off x="5042095" y="2383456"/>
          <a:ext cx="1539192" cy="1231353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Reasoning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078160" y="2419521"/>
        <a:ext cx="1467062" cy="1159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875D451-32BF-43DC-BF41-2C007F8A75FA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4B07ECFF-815C-4E0B-9B6D-0B6ECC4565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6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EFA616CB-BD2A-49CC-BAA8-D2467E35863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863B8844-4FEC-4260-80E4-4D53031E32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0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3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22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Lead: Welcome to</a:t>
            </a:r>
            <a:r>
              <a:rPr lang="en-US" sz="1200" baseline="0" dirty="0" smtClean="0"/>
              <a:t> the Algebra I overview of revisions to the Mathematics Standards of Learning from 2009 to 2016. </a:t>
            </a:r>
            <a:r>
              <a:rPr lang="en-US" baseline="0" dirty="0" smtClean="0"/>
              <a:t>It would be helpful to have a copy of the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Algebra I – Crosswalk (Summary of Revisions) and a copy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of the 2016 Algebra I Curriculum Framework to reference during this presentation. These documents are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available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electronically on the VDOE Mathematics 2016 webpage under Standards of Learning and Testing.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55728-6BFC-42F0-9474-03A5E5931BA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40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55728-6BFC-42F0-9474-03A5E5931BA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63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55728-6BFC-42F0-9474-03A5E5931BA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32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73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90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52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91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2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1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21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30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18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88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82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45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Lead: (Words and answers animated as follows…)</a:t>
            </a:r>
          </a:p>
          <a:p>
            <a:endParaRPr lang="en-US" dirty="0" smtClean="0"/>
          </a:p>
          <a:p>
            <a:r>
              <a:rPr lang="en-US" dirty="0" smtClean="0"/>
              <a:t>Congruent:</a:t>
            </a:r>
            <a:r>
              <a:rPr lang="en-US" baseline="0" dirty="0" smtClean="0"/>
              <a:t> Third…SOL 3.13: The student will identify congruent and </a:t>
            </a:r>
            <a:r>
              <a:rPr lang="en-US" baseline="0" dirty="0" err="1" smtClean="0"/>
              <a:t>noncongruent</a:t>
            </a:r>
            <a:r>
              <a:rPr lang="en-US" baseline="0" dirty="0" smtClean="0"/>
              <a:t> figures.</a:t>
            </a:r>
          </a:p>
          <a:p>
            <a:r>
              <a:rPr lang="en-US" baseline="0" dirty="0" smtClean="0"/>
              <a:t>Similar: Math 7…SOL 7.5: solve problems involving similar quadrilaterals and triangles.</a:t>
            </a:r>
          </a:p>
          <a:p>
            <a:r>
              <a:rPr lang="en-US" baseline="0" dirty="0" smtClean="0"/>
              <a:t>Transformations (Geo): Math 5…SOL 5.14: recognize and apply transformations.</a:t>
            </a:r>
          </a:p>
          <a:p>
            <a:r>
              <a:rPr lang="en-US" baseline="0" dirty="0" smtClean="0"/>
              <a:t>Translate (rotate, reflect; Geo): Math 5…5.14: Apply transformations to polygons in order to determine congruence.</a:t>
            </a:r>
          </a:p>
          <a:p>
            <a:r>
              <a:rPr lang="en-US" baseline="0" dirty="0" smtClean="0"/>
              <a:t>Dilation: Math 8…SOL 8.7: Apply transformations to include dilations.</a:t>
            </a:r>
          </a:p>
          <a:p>
            <a:r>
              <a:rPr lang="en-US" baseline="0" dirty="0" smtClean="0"/>
              <a:t>NOTE: 5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transformations are in space; 8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are on the coordinate plane. 8</a:t>
            </a:r>
            <a:r>
              <a:rPr lang="en-US" baseline="30000" dirty="0" smtClean="0"/>
              <a:t>th</a:t>
            </a:r>
            <a:r>
              <a:rPr lang="en-US" baseline="0" dirty="0" smtClean="0"/>
              <a:t> also includes isometric transformations. Geometry includes each of those transformations with additional parameters.</a:t>
            </a:r>
          </a:p>
          <a:p>
            <a:r>
              <a:rPr lang="en-US" baseline="0" dirty="0" smtClean="0"/>
              <a:t>Transformations (Function context): Algebra I…SOL A.6: Describe transformations (of a linear function) defined by changes in the slope or y-intercept.</a:t>
            </a:r>
          </a:p>
          <a:p>
            <a:r>
              <a:rPr lang="en-US" baseline="0" dirty="0" smtClean="0"/>
              <a:t>Parent Function: Algebra I…SOL A.6: Use the parent function y = x.</a:t>
            </a:r>
          </a:p>
          <a:p>
            <a:r>
              <a:rPr lang="en-US" baseline="0" dirty="0" smtClean="0"/>
              <a:t>Translate (Function context): Algebra I…SOL A.6: Changes in the y-intercept may be described by transformations.</a:t>
            </a:r>
          </a:p>
          <a:p>
            <a:r>
              <a:rPr lang="en-US" baseline="0" dirty="0" smtClean="0"/>
              <a:t>Reflect (and dilate): Algebra I…SOL A.6: Changes in the slope may be described by dilations.</a:t>
            </a:r>
          </a:p>
          <a:p>
            <a:r>
              <a:rPr lang="en-US" baseline="0" dirty="0" smtClean="0"/>
              <a:t>NOTES: AFDA.2—Use knowledge of transformations (horizontal and vertical translation; reflect over x- and y-axis; dilate by stretch and compress) to write an equation.</a:t>
            </a:r>
          </a:p>
          <a:p>
            <a:r>
              <a:rPr lang="en-US" baseline="0" dirty="0" smtClean="0"/>
              <a:t>Algebra II—AII.6: Identify the transformation of a function—absolute value, square root, cube root, rational, polynomial, exponential, and logarithmic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68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67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80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91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8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40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35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Facilitator: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719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590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328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54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621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299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919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200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97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217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699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23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Facilitator: Briefly revisit</a:t>
            </a:r>
            <a:r>
              <a:rPr lang="en-US" baseline="0" dirty="0" smtClean="0"/>
              <a:t> as closure.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713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Facilitator: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514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883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787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927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351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109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9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659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400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55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852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Lead: Revisit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97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18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288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328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115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2708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8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29D0B-D6B0-4932-85DF-AFEE7151328E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48810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Facilitator:</a:t>
            </a:r>
            <a:r>
              <a:rPr lang="en-US" baseline="0" dirty="0" smtClean="0"/>
              <a:t> </a:t>
            </a:r>
            <a:r>
              <a:rPr lang="en-US" dirty="0" smtClean="0"/>
              <a:t>Recall the eight teacher practices from earlier. This task hits on several,</a:t>
            </a:r>
            <a:r>
              <a:rPr lang="en-US" baseline="0" dirty="0" smtClean="0"/>
              <a:t> but we think it particularly draws on numbers 3 and 8:</a:t>
            </a:r>
          </a:p>
          <a:p>
            <a:r>
              <a:rPr lang="en-US" baseline="0" dirty="0" smtClean="0"/>
              <a:t>3 – using and connecting representations obviously</a:t>
            </a:r>
          </a:p>
          <a:p>
            <a:r>
              <a:rPr lang="en-US" baseline="0" dirty="0" smtClean="0"/>
              <a:t>8 – the representations students use tells us about their understanding of the concept and their preferred approach.</a:t>
            </a:r>
          </a:p>
          <a:p>
            <a:r>
              <a:rPr lang="en-US" baseline="0" dirty="0" smtClean="0"/>
              <a:t>We are going to look closer at number 3.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 that we have discussed all 8 teaching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147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894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930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2177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714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5217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598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008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2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4177" tIns="94177" rIns="94177" bIns="94177" anchor="t" anchorCtr="0">
            <a:noAutofit/>
          </a:bodyPr>
          <a:lstStyle/>
          <a:p>
            <a:pPr>
              <a:buSzPct val="25000"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4213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1706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6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5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8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oe.virginia.gov/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oe.virginia.gov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oe.virginia.gov/" TargetMode="Externa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oe.virginia.gov/" TargetMode="Externa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504951"/>
            <a:ext cx="899160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00099"/>
                </a:gs>
                <a:gs pos="56000">
                  <a:srgbClr val="000099">
                    <a:alpha val="25000"/>
                  </a:srgbClr>
                </a:gs>
                <a:gs pos="100000">
                  <a:schemeClr val="bg1"/>
                </a:gs>
              </a:gsLst>
              <a:lin ang="4800000" scaled="0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70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The Virginia Department of Education Banner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0" y="-234951"/>
            <a:ext cx="476249" cy="47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 descr="The Virginia Department of Education Banner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0" y="-234951"/>
            <a:ext cx="476249" cy="4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7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55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17755" y="1504950"/>
            <a:ext cx="8991600" cy="0"/>
          </a:xfrm>
          <a:prstGeom prst="straightConnector1">
            <a:avLst/>
          </a:prstGeom>
          <a:noFill/>
          <a:ln w="44450" cap="rnd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8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7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hape 57"/>
          <p:cNvCxnSpPr/>
          <p:nvPr/>
        </p:nvCxnSpPr>
        <p:spPr>
          <a:xfrm>
            <a:off x="17755" y="1504950"/>
            <a:ext cx="8991600" cy="0"/>
          </a:xfrm>
          <a:prstGeom prst="straightConnector1">
            <a:avLst/>
          </a:prstGeom>
          <a:noFill/>
          <a:ln w="44450" cap="rnd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0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2" y="273047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2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7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Virginia Department of Education Banner">
            <a:hlinkClick r:id="rId2" tooltip="Link to VDOE Home Pa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234951"/>
            <a:ext cx="4762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he Virginia Department of Education Banner">
            <a:hlinkClick r:id="rId2" tooltip="Link to VDOE Home Pa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234951"/>
            <a:ext cx="4762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hape 77"/>
          <p:cNvCxnSpPr/>
          <p:nvPr/>
        </p:nvCxnSpPr>
        <p:spPr>
          <a:xfrm>
            <a:off x="0" y="1504950"/>
            <a:ext cx="8991600" cy="0"/>
          </a:xfrm>
          <a:prstGeom prst="straightConnector1">
            <a:avLst/>
          </a:prstGeom>
          <a:noFill/>
          <a:ln w="44450" cap="rnd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9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732336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1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54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D9E9451-5B74-44CE-918D-3BCA6AFB4AEF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9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Virginia Department of Education Banner">
            <a:hlinkClick r:id="rId2" tooltip="Link to VDOE Home Pa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234951"/>
            <a:ext cx="4762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he Virginia Department of Education Banner">
            <a:hlinkClick r:id="rId2" tooltip="Link to VDOE Home Pa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234951"/>
            <a:ext cx="4762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0E998-9182-4C89-B3A3-3657E8366C6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E1349-D74C-4A2D-9313-8E32EAF7584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3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756" y="1504951"/>
            <a:ext cx="899160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00099"/>
                </a:gs>
                <a:gs pos="56000">
                  <a:srgbClr val="000099">
                    <a:alpha val="25000"/>
                  </a:srgbClr>
                </a:gs>
                <a:gs pos="100000">
                  <a:schemeClr val="bg1"/>
                </a:gs>
              </a:gsLst>
              <a:lin ang="4800000" scaled="0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7EBE-DC3F-4D89-A5B2-2FEC3DD64B8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FB621-F0C5-4570-B702-7F8221A6ADB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78BB8-01E0-4F25-A069-F251471348C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BF363-A4AE-4674-8624-FB517241064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66111-EA49-4B13-B1CF-B7BB756C558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DF6CB-8BBE-4952-A069-3735B7D02FF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5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504951"/>
            <a:ext cx="899160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00099"/>
                </a:gs>
                <a:gs pos="56000">
                  <a:srgbClr val="000099">
                    <a:alpha val="25000"/>
                  </a:srgbClr>
                </a:gs>
                <a:gs pos="100000">
                  <a:schemeClr val="bg1"/>
                </a:gs>
              </a:gsLst>
              <a:lin ang="4800000" scaled="0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A06BE-50B5-4390-B4ED-B439F1D24E8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10460-0849-4DA4-A3BC-8A99FDF2361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0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D9E9451-5B74-44CE-918D-3BCA6AFB4AEF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Virginia Department of Education Banner">
            <a:hlinkClick r:id="rId2" tooltip="Link to VDOE Home Pa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234951"/>
            <a:ext cx="4762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he Virginia Department of Education Banner">
            <a:hlinkClick r:id="rId2" tooltip="Link to VDOE Home Pa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234951"/>
            <a:ext cx="4762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0E998-9182-4C89-B3A3-3657E8366C6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E1349-D74C-4A2D-9313-8E32EAF7584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756" y="1504951"/>
            <a:ext cx="899160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00099"/>
                </a:gs>
                <a:gs pos="56000">
                  <a:srgbClr val="000099">
                    <a:alpha val="25000"/>
                  </a:srgbClr>
                </a:gs>
                <a:gs pos="100000">
                  <a:schemeClr val="bg1"/>
                </a:gs>
              </a:gsLst>
              <a:lin ang="4800000" scaled="0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7EBE-DC3F-4D89-A5B2-2FEC3DD64B8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FB621-F0C5-4570-B702-7F8221A6ADB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7756" y="1504951"/>
            <a:ext cx="899160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00099"/>
                </a:gs>
                <a:gs pos="56000">
                  <a:srgbClr val="000099">
                    <a:alpha val="25000"/>
                  </a:srgbClr>
                </a:gs>
                <a:gs pos="100000">
                  <a:schemeClr val="bg1"/>
                </a:gs>
              </a:gsLst>
              <a:lin ang="4800000" scaled="0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78BB8-01E0-4F25-A069-F251471348C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756" y="1504951"/>
            <a:ext cx="899160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00099"/>
                </a:gs>
                <a:gs pos="56000">
                  <a:srgbClr val="000099">
                    <a:alpha val="25000"/>
                  </a:srgbClr>
                </a:gs>
                <a:gs pos="100000">
                  <a:schemeClr val="bg1"/>
                </a:gs>
              </a:gsLst>
              <a:lin ang="4800000" scaled="0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BF363-A4AE-4674-8624-FB517241064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66111-EA49-4B13-B1CF-B7BB756C558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DF6CB-8BBE-4952-A069-3735B7D02FF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504951"/>
            <a:ext cx="899160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00099"/>
                </a:gs>
                <a:gs pos="56000">
                  <a:srgbClr val="000099">
                    <a:alpha val="25000"/>
                  </a:srgbClr>
                </a:gs>
                <a:gs pos="100000">
                  <a:schemeClr val="bg1"/>
                </a:gs>
              </a:gsLst>
              <a:lin ang="4800000" scaled="0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A06BE-50B5-4390-B4ED-B439F1D24E8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10460-0849-4DA4-A3BC-8A99FDF2361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7756" y="1504951"/>
            <a:ext cx="899160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00099"/>
                </a:gs>
                <a:gs pos="56000">
                  <a:srgbClr val="000099">
                    <a:alpha val="25000"/>
                  </a:srgbClr>
                </a:gs>
                <a:gs pos="100000">
                  <a:schemeClr val="bg1"/>
                </a:gs>
              </a:gsLst>
              <a:lin ang="4800000" scaled="0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579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D383E5-CD44-4E8E-A14B-87411563B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"/>
            <a:ext cx="9144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i="0" u="none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814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579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3D0630-A162-43FB-A5AD-2C121F4D19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"/>
            <a:ext cx="9144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38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579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3D0630-A162-43FB-A5AD-2C121F4D19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"/>
            <a:ext cx="9144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82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hyperlink" Target="mailto:http://www.doe.virginia.gov/testing/sol/standards_docs/mathematics/2016/index.shtml" TargetMode="Externa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desmos.com/activitybuilder/custom/58509b6ae871657106f28ec3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ctm.org/uploadedFiles/Standards_and_Positions/PtAExecutiveSummary.pdf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ctm.org/uploadedFiles/Standards_and_Positions/PtAExecutiveSummary.pdf" TargetMode="Externa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ctm.org/uploadedFiles/Standards_and_Positions/PtAExecutiveSummary.pdf" TargetMode="Externa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ctm.org/uploadedFiles/Standards_and_Positions/PtAExecutiveSummary.pdf" TargetMode="Externa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testing/sol/standards_docs/mathematics/2016/index.shtml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Mathematics@doe.virginia.gov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m.org/uploadedFiles/Standards_and_Positions/PtAExecutiveSummary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2200"/>
            <a:ext cx="9144000" cy="1981200"/>
          </a:xfrm>
          <a:prstGeom prst="rect">
            <a:avLst/>
          </a:prstGeom>
          <a:solidFill>
            <a:srgbClr val="1D9EF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7445"/>
            <a:ext cx="9144000" cy="2030413"/>
          </a:xfrm>
          <a:solidFill>
            <a:srgbClr val="D9E2FF"/>
          </a:solidFill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/>
              <a:t>VDOE Spring 2017 Mathematics Institute</a:t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Algebra I/Geometry/Algebra II</a:t>
            </a:r>
            <a:endParaRPr lang="en-US" sz="40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9" y="685800"/>
            <a:ext cx="8677991" cy="5796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5391292"/>
            <a:ext cx="314423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Grade Level Crosswalk </a:t>
            </a:r>
          </a:p>
          <a:p>
            <a:r>
              <a:rPr lang="en-US" sz="2000" b="1" dirty="0" smtClean="0"/>
              <a:t>(Summary of Revisions)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836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  <a:solidFill>
            <a:srgbClr val="003399"/>
          </a:solidFill>
        </p:spPr>
        <p:txBody>
          <a:bodyPr/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</a:rPr>
              <a:t>2016 </a:t>
            </a:r>
            <a:r>
              <a:rPr lang="en-US" altLang="en-US" sz="4400" b="1" i="1" dirty="0">
                <a:solidFill>
                  <a:schemeClr val="bg1"/>
                </a:solidFill>
              </a:rPr>
              <a:t>Mathematics </a:t>
            </a:r>
            <a:br>
              <a:rPr lang="en-US" altLang="en-US" sz="4400" b="1" i="1" dirty="0">
                <a:solidFill>
                  <a:schemeClr val="bg1"/>
                </a:solidFill>
              </a:rPr>
            </a:br>
            <a:r>
              <a:rPr lang="en-US" altLang="en-US" sz="4400" b="1" i="1" dirty="0">
                <a:solidFill>
                  <a:schemeClr val="bg1"/>
                </a:solidFill>
              </a:rPr>
              <a:t>Standards of </a:t>
            </a:r>
            <a:r>
              <a:rPr lang="en-US" altLang="en-US" sz="4400" b="1" i="1" dirty="0" smtClean="0">
                <a:solidFill>
                  <a:schemeClr val="bg1"/>
                </a:solidFill>
              </a:rPr>
              <a:t>Learning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219200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 </a:t>
            </a:r>
            <a:r>
              <a:rPr lang="en-US" altLang="en-US" sz="2800" b="1" dirty="0" smtClean="0"/>
              <a:t>Algebra I</a:t>
            </a:r>
            <a:endParaRPr lang="en-US" altLang="en-US" sz="2800" b="1" dirty="0"/>
          </a:p>
          <a:p>
            <a:r>
              <a:rPr lang="en-US" altLang="en-US" sz="2800" b="1" dirty="0" smtClean="0"/>
              <a:t>Overview of Revisions from 2009 to 2016</a:t>
            </a:r>
            <a:endParaRPr lang="en-US" alt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5638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Related documents available on 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VDOE Mathematics 2016</a:t>
            </a:r>
            <a:r>
              <a:rPr lang="en-US" dirty="0" smtClean="0">
                <a:solidFill>
                  <a:srgbClr val="000000"/>
                </a:solidFill>
              </a:rPr>
              <a:t> webpage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9451-5B74-44CE-918D-3BCA6AFB4AEF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254"/>
    </mc:Choice>
    <mc:Fallback xmlns="" xmlns:mv="urn:schemas-microsoft-com:mac:vml">
      <p:transition advTm="31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8153400" cy="1143000"/>
          </a:xfrm>
        </p:spPr>
        <p:txBody>
          <a:bodyPr/>
          <a:lstStyle/>
          <a:p>
            <a:r>
              <a:rPr lang="en-US" altLang="en-US" dirty="0" smtClean="0"/>
              <a:t>Purpose</a:t>
            </a:r>
            <a:endParaRPr lang="en-US" alt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Overview </a:t>
            </a:r>
            <a:r>
              <a:rPr lang="en-US" altLang="en-US" dirty="0"/>
              <a:t>of the </a:t>
            </a:r>
            <a:r>
              <a:rPr lang="en-US" altLang="en-US" dirty="0" smtClean="0"/>
              <a:t>2016 </a:t>
            </a:r>
            <a:r>
              <a:rPr lang="en-US" altLang="en-US" i="1" dirty="0"/>
              <a:t>Mathematics Standards of </a:t>
            </a:r>
            <a:r>
              <a:rPr lang="en-US" altLang="en-US" i="1" dirty="0" smtClean="0"/>
              <a:t>Learning</a:t>
            </a:r>
            <a:r>
              <a:rPr lang="en-US" altLang="en-US" dirty="0"/>
              <a:t> </a:t>
            </a:r>
            <a:r>
              <a:rPr lang="en-US" altLang="en-US" dirty="0" smtClean="0"/>
              <a:t>and the </a:t>
            </a:r>
            <a:r>
              <a:rPr lang="en-US" altLang="en-US" i="1" dirty="0" smtClean="0"/>
              <a:t>Curriculum Framework</a:t>
            </a:r>
            <a:endParaRPr lang="en-US" altLang="en-US" dirty="0"/>
          </a:p>
          <a:p>
            <a:r>
              <a:rPr lang="en-US" altLang="en-US" dirty="0" smtClean="0"/>
              <a:t>Highlight information included in the Essential Knowledge and Skills and the Understanding the Standard sections of the </a:t>
            </a:r>
            <a:r>
              <a:rPr lang="en-US" altLang="en-US" i="1" dirty="0" smtClean="0"/>
              <a:t>Curriculum Framework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E998-9182-4C89-B3A3-3657E8366C65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986"/>
    </mc:Choice>
    <mc:Fallback xmlns="" xmlns:mv="urn:schemas-microsoft-com:mac:vml">
      <p:transition advTm="29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277635"/>
              </p:ext>
            </p:extLst>
          </p:nvPr>
        </p:nvGraphicFramePr>
        <p:xfrm>
          <a:off x="457200" y="1066800"/>
          <a:ext cx="830580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1000"/>
                <a:gridCol w="4114800"/>
              </a:tblGrid>
              <a:tr h="332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"/>
                          <a:cs typeface="Times New Roman"/>
                        </a:rPr>
                        <a:t>2009 SOL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"/>
                          <a:cs typeface="Times New Roman"/>
                        </a:rPr>
                        <a:t>2016 SOL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9528">
                <a:tc>
                  <a:txBody>
                    <a:bodyPr/>
                    <a:lstStyle/>
                    <a:p>
                      <a:pPr marL="347345" marR="0" indent="-34734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/>
                        </a:rPr>
                        <a:t>A.7  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/>
                        </a:rPr>
                        <a:t>The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/>
                        </a:rPr>
                        <a:t>student will investigate and analyze function (linear and quadratic) families and their characteristics both algebraically and graphically, including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/>
                        </a:rPr>
                        <a:t>determining whether a relation is a function;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/>
                        </a:rPr>
                        <a:t>domain and range;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/>
                        </a:rPr>
                        <a:t>zeros of a function;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3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/>
                        </a:rPr>
                        <a:t>x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/>
                        </a:rPr>
                        <a:t>- and </a:t>
                      </a:r>
                      <a:r>
                        <a:rPr lang="en-US" sz="13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/>
                        </a:rPr>
                        <a:t>y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/>
                        </a:rPr>
                        <a:t>-intercepts;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/>
                        </a:rPr>
                        <a:t>finding the values of a function for elements in its domain; and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"/>
                        </a:rPr>
                        <a:t>making connections between and among multiple representations of functions including concrete, verbal, numeric, graphic, and algebraic.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1470" marR="0" indent="-33147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75000" algn="l"/>
                          <a:tab pos="3268345" algn="l"/>
                        </a:tabLs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A.7 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student will investigate and analyze linear and quadratic function families and their characteristics both algebraically and graphically, including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AutoNum type="alphaLcParenR"/>
                        <a:tabLst>
                          <a:tab pos="3175000" algn="l"/>
                          <a:tab pos="3268345" algn="l"/>
                        </a:tabLs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determining whether a relation is a function;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AutoNum type="alphaLcParenR"/>
                        <a:tabLst>
                          <a:tab pos="3175000" algn="l"/>
                          <a:tab pos="3268345" algn="l"/>
                        </a:tabLs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domain and range;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AutoNum type="alphaLcParenR"/>
                        <a:tabLst>
                          <a:tab pos="3175000" algn="l"/>
                          <a:tab pos="3268345" algn="l"/>
                        </a:tabLs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zeros;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AutoNum type="alphaLcParenR"/>
                        <a:tabLst>
                          <a:tab pos="3175000" algn="l"/>
                          <a:tab pos="3268345" algn="l"/>
                        </a:tabLs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intercepts;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AutoNum type="alphaLcParenR"/>
                        <a:tabLst>
                          <a:tab pos="3175000" algn="l"/>
                          <a:tab pos="3268345" algn="l"/>
                        </a:tabLs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values of a function for elements in its domain; and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Calibri"/>
                        <a:buAutoNum type="alphaLcParenR"/>
                        <a:tabLst>
                          <a:tab pos="3175000" algn="l"/>
                          <a:tab pos="3268345" algn="l"/>
                        </a:tabLs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connections between and among multiple representations of functions using verbal descriptions, tables, equations, and graphs.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6534" y="4279566"/>
            <a:ext cx="8305800" cy="2394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u="sng" dirty="0">
                <a:solidFill>
                  <a:srgbClr val="FFFFFF"/>
                </a:solidFill>
                <a:latin typeface="Calibri" panose="020F0502020204030204" pitchFamily="34" charset="0"/>
              </a:rPr>
              <a:t>Revisions</a:t>
            </a:r>
            <a:r>
              <a:rPr lang="en-US" alt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A.7 EKS no longer includes detect 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patterns in data and represent arithmetic and geometric patterns algebraically [Included in AFDA.1 and AII.5</a:t>
            </a: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]</a:t>
            </a:r>
          </a:p>
          <a:p>
            <a:pPr marL="342900" indent="-342900" fontAlgn="base">
              <a:lnSpc>
                <a:spcPct val="115000"/>
              </a:lnSpc>
              <a:buFont typeface="Symbol"/>
              <a:buChar char=""/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A.7 </a:t>
            </a: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EKS includes investigate 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and analyze characteristics and multiple representations of linear and quadratic functions using a graphing utility </a:t>
            </a:r>
            <a:endParaRPr lang="en-US" sz="1600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lnSpc>
                <a:spcPct val="115000"/>
              </a:lnSpc>
              <a:buFont typeface="Symbol"/>
              <a:buChar char=""/>
            </a:pP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A.7a EKS includes determine 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whether a relation represented by a mapping is a </a:t>
            </a: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function</a:t>
            </a:r>
          </a:p>
          <a:p>
            <a:pPr marL="342900" indent="-342900" fontAlgn="base">
              <a:lnSpc>
                <a:spcPct val="115000"/>
              </a:lnSpc>
              <a:buFont typeface="Symbol"/>
              <a:buChar char=""/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A.7d EKS includes the use the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x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-intercepts from the graphical representation of a quadratic function to determine and confirm its </a:t>
            </a:r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factors</a:t>
            </a:r>
            <a:endParaRPr lang="en-US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F363-A4AE-4674-8624-FB517241064C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09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9918"/>
    </mc:Choice>
    <mc:Fallback xmlns="" xmlns:mv="urn:schemas-microsoft-com:mac:vml">
      <p:transition advTm="59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5" y="609600"/>
            <a:ext cx="8229600" cy="1143000"/>
          </a:xfrm>
        </p:spPr>
        <p:txBody>
          <a:bodyPr/>
          <a:lstStyle/>
          <a:p>
            <a:r>
              <a:rPr lang="en-US" dirty="0" smtClean="0"/>
              <a:t>HS SOL Revision Activity - Scavenger Hunt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7" y="2249490"/>
            <a:ext cx="8063086" cy="807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7" y="3928245"/>
            <a:ext cx="8063086" cy="845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7" y="3035659"/>
            <a:ext cx="8063086" cy="8535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653">
            <a:off x="5028304" y="2009509"/>
            <a:ext cx="3380154" cy="4381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7921">
            <a:off x="2864241" y="1853177"/>
            <a:ext cx="3490560" cy="45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  HS SOL Revision Activity - Scavenger Hunt KEY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                                  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, d, e </a:t>
            </a:r>
            <a:r>
              <a:rPr lang="en-US" dirty="0"/>
              <a:t>               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AFDA.7</a:t>
            </a:r>
            <a:r>
              <a:rPr lang="en-US" dirty="0">
                <a:solidFill>
                  <a:srgbClr val="FF0000"/>
                </a:solidFill>
              </a:rPr>
              <a:t>, AII.11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90</a:t>
            </a:r>
            <a:r>
              <a:rPr lang="en-US" dirty="0">
                <a:solidFill>
                  <a:srgbClr val="FF0000"/>
                </a:solidFill>
              </a:rPr>
              <a:t>°, 180°, 270°, or 360°; a fixed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2009</a:t>
            </a:r>
            <a:r>
              <a:rPr lang="en-US" dirty="0">
                <a:solidFill>
                  <a:srgbClr val="FF0000"/>
                </a:solidFill>
              </a:rPr>
              <a:t>: Whole numbers; 2016: integers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a, c, f, 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Geometry </a:t>
            </a:r>
            <a:r>
              <a:rPr lang="en-US" dirty="0">
                <a:solidFill>
                  <a:srgbClr val="FF0000"/>
                </a:solidFill>
              </a:rPr>
              <a:t>and Algebra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143000"/>
          </a:xfrm>
        </p:spPr>
        <p:txBody>
          <a:bodyPr/>
          <a:lstStyle/>
          <a:p>
            <a:r>
              <a:rPr lang="en-US" dirty="0" smtClean="0"/>
              <a:t>Properties of Real Numbers and Equality/Inequality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Algebra I:</a:t>
            </a:r>
          </a:p>
          <a:p>
            <a:r>
              <a:rPr lang="en-US" dirty="0" smtClean="0"/>
              <a:t>2009. A.4: Justify steps used in simplifying expressions and solving equations using field properties </a:t>
            </a:r>
          </a:p>
          <a:p>
            <a:r>
              <a:rPr lang="en-US" dirty="0" smtClean="0"/>
              <a:t>2016. A.4 EKS:  Apply the properties of real numbers...to simplify expressions and solve equations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Algebra II:</a:t>
            </a:r>
          </a:p>
          <a:p>
            <a:r>
              <a:rPr lang="en-US" dirty="0" smtClean="0"/>
              <a:t>2009. A.II.3: Identify field properties that are valid for complex numbers.</a:t>
            </a:r>
          </a:p>
          <a:p>
            <a:r>
              <a:rPr lang="en-US" dirty="0" smtClean="0"/>
              <a:t>2016: N/A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/>
          <a:lstStyle/>
          <a:p>
            <a:r>
              <a:rPr lang="en-US" dirty="0" smtClean="0"/>
              <a:t>Linear Equations and Inequalities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297179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700" dirty="0"/>
              <a:t>6.13: One-step linear </a:t>
            </a:r>
            <a:r>
              <a:rPr lang="en-US" sz="2700" dirty="0" smtClean="0"/>
              <a:t>equations</a:t>
            </a:r>
            <a:br>
              <a:rPr lang="en-US" sz="2700" dirty="0" smtClean="0"/>
            </a:br>
            <a:r>
              <a:rPr lang="en-US" sz="2700" dirty="0" smtClean="0"/>
              <a:t>6.14</a:t>
            </a:r>
            <a:r>
              <a:rPr lang="en-US" sz="2700" dirty="0"/>
              <a:t>: One-step linear inequality (addition/subtraction only)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700" dirty="0"/>
              <a:t>7.12: Two-step linear </a:t>
            </a:r>
            <a:r>
              <a:rPr lang="en-US" sz="2700" dirty="0" smtClean="0"/>
              <a:t>equations</a:t>
            </a:r>
            <a:br>
              <a:rPr lang="en-US" sz="2700" dirty="0" smtClean="0"/>
            </a:br>
            <a:r>
              <a:rPr lang="en-US" sz="2700" dirty="0" smtClean="0"/>
              <a:t>7.13</a:t>
            </a:r>
            <a:r>
              <a:rPr lang="en-US" sz="2700" dirty="0"/>
              <a:t>: One- and two-step linear </a:t>
            </a:r>
            <a:r>
              <a:rPr lang="en-US" sz="2700" dirty="0" smtClean="0"/>
              <a:t>inequalities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700" dirty="0" smtClean="0"/>
              <a:t>8.17</a:t>
            </a:r>
            <a:r>
              <a:rPr lang="en-US" sz="2700" dirty="0"/>
              <a:t>: Multi-step linear </a:t>
            </a:r>
            <a:r>
              <a:rPr lang="en-US" sz="2700" dirty="0" smtClean="0"/>
              <a:t>equations</a:t>
            </a:r>
            <a:br>
              <a:rPr lang="en-US" sz="2700" dirty="0" smtClean="0"/>
            </a:br>
            <a:r>
              <a:rPr lang="en-US" sz="2700" dirty="0" smtClean="0"/>
              <a:t>8.18</a:t>
            </a:r>
            <a:r>
              <a:rPr lang="en-US" sz="2700" dirty="0"/>
              <a:t>: Multi-step linear inequalities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457200" y="4724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700" dirty="0"/>
              <a:t>A.4: Multi-step linear </a:t>
            </a:r>
            <a:r>
              <a:rPr lang="en-US" sz="2700" dirty="0" smtClean="0"/>
              <a:t>equations</a:t>
            </a:r>
            <a:br>
              <a:rPr lang="en-US" sz="2700" dirty="0" smtClean="0"/>
            </a:br>
            <a:r>
              <a:rPr lang="en-US" sz="2700" dirty="0" smtClean="0"/>
              <a:t>A.5</a:t>
            </a:r>
            <a:r>
              <a:rPr lang="en-US" sz="2700" dirty="0"/>
              <a:t>: Multi-step linear inequalities</a:t>
            </a:r>
            <a:endParaRPr lang="en-US" sz="2700" kern="0" dirty="0"/>
          </a:p>
        </p:txBody>
      </p:sp>
    </p:spTree>
    <p:extLst>
      <p:ext uri="{BB962C8B-B14F-4D97-AF65-F5344CB8AC3E}">
        <p14:creationId xmlns:p14="http://schemas.microsoft.com/office/powerpoint/2010/main" val="22943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Equations and Inequalities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From Grade 8 Essential Knowledge and Skills:</a:t>
            </a:r>
          </a:p>
          <a:p>
            <a:r>
              <a:rPr lang="en-US" dirty="0"/>
              <a:t>Variable on one or both sides of the equation </a:t>
            </a:r>
          </a:p>
          <a:p>
            <a:r>
              <a:rPr lang="en-US" dirty="0" smtClean="0"/>
              <a:t>Coefficients </a:t>
            </a:r>
            <a:r>
              <a:rPr lang="en-US" dirty="0"/>
              <a:t>and numeric terms will be rational</a:t>
            </a:r>
          </a:p>
          <a:p>
            <a:r>
              <a:rPr lang="en-US" dirty="0"/>
              <a:t>May contain expressions that need to be expanded using the distributive property</a:t>
            </a:r>
          </a:p>
          <a:p>
            <a:r>
              <a:rPr lang="en-US" dirty="0"/>
              <a:t>May require collecting like terms to solve </a:t>
            </a:r>
            <a:endParaRPr lang="en-US" dirty="0" smtClean="0"/>
          </a:p>
          <a:p>
            <a:r>
              <a:rPr lang="en-US" dirty="0"/>
              <a:t>Up to four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Introductions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Create homogeneous groups of Algebra I, Geometry, and Algebra II teachers.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Read your course description. Discuss the following and be ready to share your thoughts:</a:t>
            </a:r>
          </a:p>
          <a:p>
            <a:r>
              <a:rPr lang="en-US" dirty="0"/>
              <a:t>What surprises you in the descriptions?</a:t>
            </a:r>
          </a:p>
          <a:p>
            <a:r>
              <a:rPr lang="en-US" dirty="0"/>
              <a:t>What in these descriptions is already a component of your course? What will need to change?</a:t>
            </a:r>
          </a:p>
          <a:p>
            <a:r>
              <a:rPr lang="en-US" dirty="0"/>
              <a:t>Which of these things is the hardest/easiest to implement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962167" y="1600200"/>
            <a:ext cx="7391400" cy="4594952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386806"/>
            <a:ext cx="9144000" cy="2030413"/>
          </a:xfrm>
          <a:prstGeom prst="rect">
            <a:avLst/>
          </a:prstGeom>
          <a:solidFill>
            <a:srgbClr val="D9E2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tx1"/>
                </a:solidFill>
              </a:rPr>
              <a:t>Welcome and Introductions</a:t>
            </a:r>
            <a:endParaRPr lang="en-US" sz="4000" b="1" i="1" kern="0" dirty="0"/>
          </a:p>
        </p:txBody>
      </p:sp>
    </p:spTree>
    <p:extLst>
      <p:ext uri="{BB962C8B-B14F-4D97-AF65-F5344CB8AC3E}">
        <p14:creationId xmlns:p14="http://schemas.microsoft.com/office/powerpoint/2010/main" val="27159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Changes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Turn and Talk</a:t>
            </a:r>
          </a:p>
          <a:p>
            <a:r>
              <a:rPr lang="en-US" dirty="0" smtClean="0"/>
              <a:t>Now that you have examined the summary documents, what did you find out?</a:t>
            </a:r>
          </a:p>
          <a:p>
            <a:r>
              <a:rPr lang="en-US" dirty="0" smtClean="0"/>
              <a:t>Why do you think the changes were made?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en-US" dirty="0" smtClean="0"/>
              <a:t>Essential Question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new 2016 Standards of Learning and how might the VDOE documents support understanding of these standards?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962167" y="1600200"/>
            <a:ext cx="7391400" cy="4594952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386806"/>
            <a:ext cx="9144000" cy="2030413"/>
          </a:xfrm>
          <a:prstGeom prst="rect">
            <a:avLst/>
          </a:prstGeom>
          <a:solidFill>
            <a:srgbClr val="D9E2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>
                <a:solidFill>
                  <a:schemeClr val="tx1"/>
                </a:solidFill>
              </a:rPr>
              <a:t>2a. Transformations</a:t>
            </a:r>
            <a:endParaRPr lang="en-US" sz="4000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instructional strategies promote students’ understanding of transformations using technology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  - Vocabulary Sort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</a:t>
            </a:r>
            <a:r>
              <a:rPr lang="en-US" dirty="0" smtClean="0"/>
              <a:t>partner:</a:t>
            </a:r>
            <a:br>
              <a:rPr lang="en-US" dirty="0" smtClean="0"/>
            </a:br>
            <a:r>
              <a:rPr lang="en-US" dirty="0" smtClean="0"/>
              <a:t>When a vocabulary word is shown, raise the card for the course where the word is introduced for the first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8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which course is the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ntroduced for the first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9309" y="242003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CONGRUENT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05696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MATH 3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7291" y="242003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SIMILAR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0127" y="404069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MATH 7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2382" y="2433889"/>
            <a:ext cx="3858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PARENT FUNCTION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4038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ALGEBRA I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2133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TRANSFORMATIONS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(geometry context)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4038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MATH 5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21336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TRANSLATE (and reflect and rotate)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(geometry context)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4038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MATH 5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115233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DILATION (geometry context)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6273" y="4038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MATH 8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2129088"/>
            <a:ext cx="392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TRANSFORMATION (function context)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4038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ALGEBRA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5400" y="2110721"/>
            <a:ext cx="5784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REFLECTION (and dilation)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(function context)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7837" y="406840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ALGEBRA I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40535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ALGEBRA I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8527" y="2124576"/>
            <a:ext cx="3650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TRANSLATE (function context)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 3: Congruent figures</a:t>
            </a:r>
          </a:p>
          <a:p>
            <a:r>
              <a:rPr lang="en-US" dirty="0" smtClean="0"/>
              <a:t>Grade 5: Isometric Transformations, Geometry context</a:t>
            </a:r>
          </a:p>
          <a:p>
            <a:r>
              <a:rPr lang="en-US" dirty="0" smtClean="0"/>
              <a:t>Grade 7: Similar figures</a:t>
            </a:r>
          </a:p>
          <a:p>
            <a:r>
              <a:rPr lang="en-US" dirty="0" smtClean="0"/>
              <a:t>Grade 8: Dilations</a:t>
            </a:r>
          </a:p>
          <a:p>
            <a:r>
              <a:rPr lang="en-US" dirty="0" smtClean="0"/>
              <a:t>Algebra I: Parent functions, transformations of linear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Algebra I Number talk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Tell </a:t>
                </a:r>
                <a:r>
                  <a:rPr lang="en-US" dirty="0"/>
                  <a:t>me everything you can about the graph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  <a:p>
                <a:r>
                  <a:rPr lang="en-US" u="sng" dirty="0" smtClean="0"/>
                  <a:t>Algebra II Number talk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Tell </a:t>
                </a:r>
                <a:r>
                  <a:rPr lang="en-US" dirty="0"/>
                  <a:t>me everything you can about the graphs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 xmlns:mv="urn:schemas-microsoft-com:mac:vml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926" t="-2156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Desmos</a:t>
            </a:r>
            <a:r>
              <a:rPr lang="en-US" dirty="0"/>
              <a:t> Demonstration -- Function Transformation: Practice with </a:t>
            </a:r>
            <a:r>
              <a:rPr lang="en-US" dirty="0" smtClean="0"/>
              <a:t>Symbols</a:t>
            </a:r>
            <a:br>
              <a:rPr lang="en-US" dirty="0" smtClean="0"/>
            </a:br>
            <a:r>
              <a:rPr lang="en-US" u="sng" dirty="0" smtClean="0">
                <a:hlinkClick r:id="rId3"/>
              </a:rPr>
              <a:t>Teacher page</a:t>
            </a: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657100"/>
            <a:ext cx="8610600" cy="11731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NCTM </a:t>
            </a:r>
            <a:r>
              <a:rPr lang="en-US" sz="3200" i="1" dirty="0" smtClean="0"/>
              <a:t>Principles to Actions 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altLang="en-US" sz="3200" i="1" dirty="0" smtClean="0"/>
              <a:t>Ensuring </a:t>
            </a:r>
            <a:r>
              <a:rPr lang="en-US" altLang="en-US" sz="3200" i="1" dirty="0"/>
              <a:t>Mathematical Success for All</a:t>
            </a:r>
            <a:endParaRPr lang="en-US" sz="32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875805" y="1905000"/>
          <a:ext cx="7391400" cy="4106153"/>
        </p:xfrm>
        <a:graphic>
          <a:graphicData uri="http://schemas.openxmlformats.org/drawingml/2006/table">
            <a:tbl>
              <a:tblPr firstRow="1" firstCol="1" bandRow="1"/>
              <a:tblGrid>
                <a:gridCol w="7391400"/>
              </a:tblGrid>
              <a:tr h="448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High Leverage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Mathematics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Teaching Practices</a:t>
                      </a: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1. Establish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mathematics goals to focus learning.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2. Implement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tasks that promote reasoning and problem solving.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3. Use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and connect mathematical representations.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4. Facilitate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meaningful mathematical discourse.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5. Pose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purposeful questions.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6. Build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procedural fluency from conceptual understanding.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7. Support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productive struggle in learning mathematics.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8. Elicit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and use evidence of student thinking.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0" y="3315498"/>
            <a:ext cx="8167619" cy="53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0" y="4244929"/>
            <a:ext cx="8167619" cy="533333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617220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Calibri" panose="020F0502020204030204" pitchFamily="34" charset="0"/>
              </a:rPr>
              <a:t>Adapted from </a:t>
            </a:r>
            <a:r>
              <a:rPr lang="en-US" altLang="en-US" sz="1200" dirty="0" err="1" smtClean="0">
                <a:latin typeface="Calibri" panose="020F0502020204030204" pitchFamily="34" charset="0"/>
              </a:rPr>
              <a:t>Leinwand</a:t>
            </a:r>
            <a:r>
              <a:rPr lang="en-US" altLang="en-US" sz="1200" dirty="0" smtClean="0">
                <a:latin typeface="Calibri" panose="020F0502020204030204" pitchFamily="34" charset="0"/>
              </a:rPr>
              <a:t>, S. et al. (2014) </a:t>
            </a:r>
            <a:r>
              <a:rPr lang="en-US" altLang="en-US" sz="1200" i="1" dirty="0" smtClean="0">
                <a:latin typeface="Calibri" panose="020F0502020204030204" pitchFamily="34" charset="0"/>
              </a:rPr>
              <a:t>Principles to Actions – Ensuring Mathematical Success for All, </a:t>
            </a:r>
            <a:r>
              <a:rPr lang="en-US" altLang="en-US" sz="1200" dirty="0" smtClean="0">
                <a:latin typeface="Calibri" panose="020F0502020204030204" pitchFamily="34" charset="0"/>
              </a:rPr>
              <a:t>National Council of Teachers of Mathematics. </a:t>
            </a:r>
            <a:r>
              <a:rPr lang="en-US" altLang="en-US" sz="1200" dirty="0">
                <a:latin typeface="Calibri" panose="020F0502020204030204" pitchFamily="34" charset="0"/>
                <a:hlinkClick r:id="rId5"/>
              </a:rPr>
              <a:t>https://www.nctm.org/uploadedFiles/Standards_and_Positions/PtAExecutiveSummary.pdf</a:t>
            </a:r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arabicPeriod"/>
            </a:pPr>
            <a:r>
              <a:rPr lang="en-US" dirty="0" smtClean="0"/>
              <a:t>Revisions to Standards and Purpose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Emphasis on Specific Content</a:t>
            </a:r>
          </a:p>
          <a:p>
            <a:pPr marL="1146175" lvl="1" indent="-514350">
              <a:buFont typeface="+mj-lt"/>
              <a:buAutoNum type="alphaLcPeriod"/>
            </a:pPr>
            <a:r>
              <a:rPr lang="en-US" dirty="0"/>
              <a:t>Transformations</a:t>
            </a:r>
          </a:p>
          <a:p>
            <a:pPr marL="1146175" lvl="1" indent="-514350">
              <a:buFont typeface="+mj-lt"/>
              <a:buAutoNum type="alphaLcPeriod"/>
            </a:pPr>
            <a:r>
              <a:rPr lang="en-US" dirty="0" smtClean="0"/>
              <a:t>Graphing Linear Equations</a:t>
            </a:r>
          </a:p>
          <a:p>
            <a:pPr marL="1146175" lvl="1" indent="-514350">
              <a:buFont typeface="+mj-lt"/>
              <a:buAutoNum type="alphaLcPeriod"/>
            </a:pPr>
            <a:r>
              <a:rPr lang="en-US" dirty="0" smtClean="0"/>
              <a:t>Quadrilaterals and Proofs</a:t>
            </a:r>
          </a:p>
          <a:p>
            <a:pPr marL="1146175" lvl="1" indent="-514350">
              <a:buFont typeface="+mj-lt"/>
              <a:buAutoNum type="alphaLcPeriod"/>
            </a:pPr>
            <a:r>
              <a:rPr lang="en-US" dirty="0"/>
              <a:t>Multiple Representations of </a:t>
            </a:r>
            <a:r>
              <a:rPr lang="en-US" dirty="0" smtClean="0"/>
              <a:t>Functions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Support for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instructional strategies promote students’ understanding of transformations using technology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9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962167" y="1600200"/>
            <a:ext cx="7391400" cy="4594952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386806"/>
            <a:ext cx="9144000" cy="2030413"/>
          </a:xfrm>
          <a:prstGeom prst="rect">
            <a:avLst/>
          </a:prstGeom>
          <a:solidFill>
            <a:srgbClr val="D9E2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>
                <a:solidFill>
                  <a:schemeClr val="tx1"/>
                </a:solidFill>
              </a:rPr>
              <a:t>2b. Graphing </a:t>
            </a:r>
            <a:r>
              <a:rPr lang="en-US" sz="4000" dirty="0" smtClean="0">
                <a:solidFill>
                  <a:schemeClr val="tx1"/>
                </a:solidFill>
              </a:rPr>
              <a:t>Linear Functions</a:t>
            </a:r>
            <a:endParaRPr lang="en-US" sz="4000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does </a:t>
            </a:r>
            <a:r>
              <a:rPr lang="en-US" dirty="0"/>
              <a:t>the </a:t>
            </a:r>
            <a:r>
              <a:rPr lang="en-US" dirty="0" smtClean="0"/>
              <a:t>2016 progression (grades 5 – 8) of developing linear functions and </a:t>
            </a:r>
            <a:r>
              <a:rPr lang="en-US" dirty="0"/>
              <a:t>graphing linear equations </a:t>
            </a:r>
            <a:r>
              <a:rPr lang="en-US" dirty="0" smtClean="0"/>
              <a:t>impact instruction in the Algebra I classroom?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partner:</a:t>
            </a:r>
          </a:p>
          <a:p>
            <a:r>
              <a:rPr lang="en-US" dirty="0" smtClean="0"/>
              <a:t>Each slip has one of the Essential Knowledge and Skills for the 2016 PFA progression from Grade 5 – Geometry. </a:t>
            </a:r>
          </a:p>
          <a:p>
            <a:r>
              <a:rPr lang="en-US" dirty="0" smtClean="0"/>
              <a:t>Place </a:t>
            </a:r>
            <a:r>
              <a:rPr lang="en-US" dirty="0"/>
              <a:t>each </a:t>
            </a:r>
            <a:r>
              <a:rPr lang="en-US" dirty="0" smtClean="0"/>
              <a:t>skill with </a:t>
            </a:r>
            <a:r>
              <a:rPr lang="en-US" dirty="0"/>
              <a:t>the grade level </a:t>
            </a:r>
            <a:r>
              <a:rPr lang="en-US" dirty="0" smtClean="0"/>
              <a:t>where </a:t>
            </a:r>
            <a:r>
              <a:rPr lang="en-US" dirty="0"/>
              <a:t>you think it </a:t>
            </a:r>
            <a:r>
              <a:rPr lang="en-US" dirty="0" smtClean="0"/>
              <a:t>belongs.</a:t>
            </a:r>
            <a:endParaRPr lang="en-US" dirty="0"/>
          </a:p>
          <a:p>
            <a:r>
              <a:rPr lang="en-US" dirty="0" smtClean="0"/>
              <a:t>Share </a:t>
            </a:r>
            <a:r>
              <a:rPr lang="en-US" dirty="0"/>
              <a:t>your answers with another group.</a:t>
            </a:r>
          </a:p>
          <a:p>
            <a:r>
              <a:rPr lang="en-US" dirty="0"/>
              <a:t>Are there any discrepancies?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8694554" cy="15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653"/>
            <a:ext cx="9144000" cy="4992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Activity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2" y="1066800"/>
            <a:ext cx="4335238" cy="5653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81" y="1066800"/>
            <a:ext cx="4327619" cy="5660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62" y="1066800"/>
            <a:ext cx="4335238" cy="5653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62" y="1066800"/>
            <a:ext cx="4335238" cy="56533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62" y="1066800"/>
            <a:ext cx="4335238" cy="56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36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45444" y="984885"/>
          <a:ext cx="8376526" cy="5875937"/>
        </p:xfrm>
        <a:graphic>
          <a:graphicData uri="http://schemas.openxmlformats.org/drawingml/2006/table">
            <a:tbl>
              <a:tblPr/>
              <a:tblGrid>
                <a:gridCol w="2596722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341580663"/>
                    </a:ext>
                  </a:extLst>
                </a:gridCol>
                <a:gridCol w="3313766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287581391"/>
                    </a:ext>
                  </a:extLst>
                </a:gridCol>
                <a:gridCol w="2466038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594008010"/>
                    </a:ext>
                  </a:extLst>
                </a:gridCol>
              </a:tblGrid>
              <a:tr h="235927"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SOL 6.12</a:t>
                      </a:r>
                    </a:p>
                  </a:txBody>
                  <a:tcPr marL="45512" marR="4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SOL 7.10</a:t>
                      </a:r>
                    </a:p>
                  </a:txBody>
                  <a:tcPr marL="45512" marR="4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SOL 8.16</a:t>
                      </a:r>
                    </a:p>
                  </a:txBody>
                  <a:tcPr marL="45512" marR="4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2812763670"/>
                  </a:ext>
                </a:extLst>
              </a:tr>
              <a:tr h="282857"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Essential Knowledge and Skills</a:t>
                      </a:r>
                    </a:p>
                  </a:txBody>
                  <a:tcPr marL="45512" marR="4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Essential Knowledge and Skills</a:t>
                      </a:r>
                    </a:p>
                  </a:txBody>
                  <a:tcPr marL="45512" marR="4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Essential Knowledge and Skills</a:t>
                      </a:r>
                    </a:p>
                  </a:txBody>
                  <a:tcPr marL="45512" marR="4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655692137"/>
                  </a:ext>
                </a:extLst>
              </a:tr>
              <a:tr h="5160900">
                <a:tc>
                  <a:txBody>
                    <a:bodyPr/>
                    <a:lstStyle/>
                    <a:p>
                      <a:pPr marL="4572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The student will use problem solving, mathematical communication, mathematical reasoning, connections, and representations to</a:t>
                      </a:r>
                      <a:endParaRPr lang="en-US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Make a table of equivalent ratios to represent a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 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quantities, when given a ratio. (a)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Make a table of equivalent ratios to represent a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 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quantities, when given a practical situation. (a)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Identify the unit rate of </a:t>
                      </a: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represented by a table of values or a verbal description, including those represented in a practical situation. Unit rates are limited to positive values. (b)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Determine a missing value in a ratio table that represents a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 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 using a unit rate. Unit rates are limited to positive values. (b)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Determine whether a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 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exists between two quantities, when given a table of values or a verbal description, including those represented in a practical situation. Unit rates are limited to positive values. (c) 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Determine whether</a:t>
                      </a:r>
                      <a:r>
                        <a:rPr lang="en-US" sz="9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exists between two quantities given a graph of ordered pairs. Unit rates are limited to positive values. (c) 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Make connections between and among multiple representations of the same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 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using verbal descriptions, ratio tables, and graphs. Unit rates are limited to positive values. (d)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2" marR="4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The student will use problem solving, mathematical communication, mathematical reasoning, connections, and representations to</a:t>
                      </a:r>
                      <a:endParaRPr lang="en-US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Determine the slope,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as rate of change in a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 given a table of values or a verbal description, including those represented in a practical situation, and write an equation in the form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mx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to represent the relationship.  Slope will be limited to positive values. (a)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Graph a line representing a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</a:t>
                      </a:r>
                      <a:r>
                        <a:rPr lang="en-US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 given an ordered pair on the line and the slope,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as rate of change. Slope will be limited to positive values. (b)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Graph a line representing a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 given the equation of the line in the form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mx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where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represents the slope as rate of change. Slope will be limited to positive values. (b)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Determine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y-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intercept,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in an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additive relationship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 given a table of values or a verbal description, including those represented in a practical situation, and write an equation in the form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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0, to represent the relationship. (c)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Graph a line representing an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additive relationship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b, </a:t>
                      </a:r>
                      <a:b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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0) between two quantities, given an ordered pair on the line and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 (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).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 (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) is limited to integer values and slope is limited to 1. (d)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Graph a line representing an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additive relationship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quantities, given the equation in the form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b, 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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0.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 (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) is limited to integer values and slope is limited to 1. (d)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Make connections between and among representations of a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or</a:t>
                      </a:r>
                      <a:r>
                        <a:rPr lang="en-US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additive relationship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 using verbal descriptions, tables, equations, and graphs. (e)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2" marR="4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The student will use problem solving, mathematical communication, mathematical reasoning, connections, and representations to</a:t>
                      </a:r>
                      <a:endParaRPr lang="en-US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73685" algn="l"/>
                        </a:tabLst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Recognize and describe a line with a slope that is positive, negative, or zero (0). (a)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3685" algn="l"/>
                        </a:tabLs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Given a table of values for </a:t>
                      </a:r>
                      <a:r>
                        <a:rPr lang="en-US" sz="9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9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linear function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identify the slope and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-intercept. The table will include the coordinate of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-intercept. (b)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3685" algn="l"/>
                        </a:tabLs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Given a </a:t>
                      </a:r>
                      <a:r>
                        <a:rPr lang="en-US" sz="9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linear function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in the form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mx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identify the slope and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-intercept. (b)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3685" algn="l"/>
                        </a:tabLs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Given the graph of </a:t>
                      </a:r>
                      <a:r>
                        <a:rPr lang="en-US" sz="9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 linear function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identify the slope and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-intercept. The value of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 will be limited to integers. The coordinates of the ordered pairs shown in the graph will be limited to integers. (b)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3685" algn="l"/>
                        </a:tabLs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Identify the dependent and independent variable, given a practical situation modeled by a </a:t>
                      </a:r>
                      <a:r>
                        <a:rPr lang="en-US" sz="9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linear function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. (c) 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273685" algn="l"/>
                        </a:tabLs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Given the equation of a </a:t>
                      </a:r>
                      <a:r>
                        <a:rPr lang="en-US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linear function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in the form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mx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graph the function. The value of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 will be limited to integers. (d)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3685" algn="l"/>
                        </a:tabLs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Write the equation of a </a:t>
                      </a:r>
                      <a:r>
                        <a:rPr lang="en-US" sz="9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linear function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in the form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mx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given values for the slope,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m,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and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-intercept or given a practical situation in which the slope,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 and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-intercept are described verbally. (e)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Make connections between and among representations of a </a:t>
                      </a:r>
                      <a:r>
                        <a:rPr lang="en-US" sz="9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linear function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using verbal descriptions, tables, equations, and graphs. (e).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2" marR="4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2068454956"/>
                  </a:ext>
                </a:extLst>
              </a:tr>
            </a:tbl>
          </a:graphicData>
        </a:graphic>
      </p:graphicFrame>
      <p:sp>
        <p:nvSpPr>
          <p:cNvPr id="4" name="Shape 256"/>
          <p:cNvSpPr txBox="1">
            <a:spLocks/>
          </p:cNvSpPr>
          <p:nvPr/>
        </p:nvSpPr>
        <p:spPr>
          <a:xfrm>
            <a:off x="1136391" y="529257"/>
            <a:ext cx="7154756" cy="4556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2"/>
              </a:buClr>
              <a:buSzPct val="25000"/>
              <a:buFont typeface="Calibri"/>
              <a:buNone/>
            </a:pP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Algebra (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Proportional Reasoning</a:t>
            </a: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Progression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8166" y="1940282"/>
            <a:ext cx="6072926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PROPORTIONAL RELATIONSHIPS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757" y="3082138"/>
            <a:ext cx="6465649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NON-PROPORTIONAL /ADDITIVE RELATIONSHIPS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5483" y="4506560"/>
            <a:ext cx="2461847" cy="954107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LINEAR FUNCTIONS</a:t>
            </a:r>
          </a:p>
        </p:txBody>
      </p:sp>
    </p:spTree>
    <p:extLst>
      <p:ext uri="{BB962C8B-B14F-4D97-AF65-F5344CB8AC3E}">
        <p14:creationId xmlns:p14="http://schemas.microsoft.com/office/powerpoint/2010/main" val="30425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37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45441" y="984885"/>
          <a:ext cx="8402903" cy="5870184"/>
        </p:xfrm>
        <a:graphic>
          <a:graphicData uri="http://schemas.openxmlformats.org/drawingml/2006/table">
            <a:tbl>
              <a:tblPr/>
              <a:tblGrid>
                <a:gridCol w="2604899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341580663"/>
                    </a:ext>
                  </a:extLst>
                </a:gridCol>
                <a:gridCol w="3324201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287581391"/>
                    </a:ext>
                  </a:extLst>
                </a:gridCol>
                <a:gridCol w="2473803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594008010"/>
                    </a:ext>
                  </a:extLst>
                </a:gridCol>
              </a:tblGrid>
              <a:tr h="136335"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SOL 6.12</a:t>
                      </a:r>
                    </a:p>
                  </a:txBody>
                  <a:tcPr marL="45512" marR="4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SOL 7.10</a:t>
                      </a:r>
                    </a:p>
                  </a:txBody>
                  <a:tcPr marL="45512" marR="4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SOL 8.16</a:t>
                      </a:r>
                    </a:p>
                  </a:txBody>
                  <a:tcPr marL="45512" marR="4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2812763670"/>
                  </a:ext>
                </a:extLst>
              </a:tr>
              <a:tr h="292344"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Essential Knowledge and Skills</a:t>
                      </a:r>
                    </a:p>
                  </a:txBody>
                  <a:tcPr marL="45512" marR="4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Essential Knowledge and Skills</a:t>
                      </a:r>
                    </a:p>
                  </a:txBody>
                  <a:tcPr marL="45512" marR="4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Essential Knowledge and Skills</a:t>
                      </a:r>
                    </a:p>
                  </a:txBody>
                  <a:tcPr marL="45512" marR="45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655692137"/>
                  </a:ext>
                </a:extLst>
              </a:tr>
              <a:tr h="5284070">
                <a:tc>
                  <a:txBody>
                    <a:bodyPr/>
                    <a:lstStyle/>
                    <a:p>
                      <a:pPr marL="4572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The student will use problem solving, mathematical communication, mathematical reasoning, connections, and representations to</a:t>
                      </a:r>
                      <a:endParaRPr lang="en-US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Make a table of equivalent ratios to represent a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 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quantities, when given a ratio. (a)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Make a table of equivalent ratios to represent a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 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quantities, when given a practical situation. (a)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Identify the unit rate of </a:t>
                      </a: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represented by a table of values or a verbal description, including those represented in a practical situation. Unit rates are limited to positive values. (b)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Determine a missing value in a ratio table that represents a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 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 using a unit rate. Unit rates are limited to positive values. (b)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Determine whether a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 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exists between two quantities, when given a table of values or a verbal description, including those represented in a practical situation. Unit rates are limited to positive values. (c) 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Determine whether</a:t>
                      </a:r>
                      <a:r>
                        <a:rPr lang="en-US" sz="9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exists between two quantities given a graph of ordered pairs. Unit rates are limited to positive values. (c) 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Make connections between and among multiple representations of the same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 </a:t>
                      </a: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using verbal descriptions, ratio tables, and graphs. Unit rates are limited to positive values. (d)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2" marR="4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The student will use problem solving, mathematical communication, mathematical reasoning, connections, and representations to</a:t>
                      </a:r>
                      <a:endParaRPr lang="en-US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Determine the slope,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as rate of change in a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 given a table of values or a verbal description, including those represented in a practical situation, and write an equation in the form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mx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to represent the relationship.  Slope will be limited to positive values. (a)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Graph a line representing a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</a:t>
                      </a:r>
                      <a:r>
                        <a:rPr lang="en-US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 given an ordered pair on the line and the slope,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as rate of change. Slope will be limited to positive values. (b)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Graph a line representing a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relationship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 given the equation of the line in the form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mx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where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represents the slope as rate of change. Slope will be limited to positive values. (b)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Determine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y-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intercept,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in an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additive relationship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 given a table of values or a verbal description, including those represented in a practical situation, and write an equation in the form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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0, to represent the relationship. (c)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Graph a line representing an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additive relationship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b, </a:t>
                      </a:r>
                      <a:b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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0) between two quantities, given an ordered pair on the line and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 (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).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 (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) is limited to integer values and slope is limited to 1. (d)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Graph a line representing an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additive relationship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quantities, given the equation in the form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b, 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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0.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 (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) is limited to integer values and slope is limited to 1. (d)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Make connections between and among representations of a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proportional or</a:t>
                      </a:r>
                      <a:r>
                        <a:rPr lang="en-US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additive relationship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between two quantities using verbal descriptions, tables, equations, and graphs. (e)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2" marR="4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The student will use problem solving, mathematical communication, mathematical reasoning, connections, and representations to</a:t>
                      </a:r>
                      <a:endParaRPr lang="en-US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73685" algn="l"/>
                        </a:tabLst>
                      </a:pPr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Recognize and describe a line with a slope that is positive, negative, or zero (0). (a)</a:t>
                      </a:r>
                      <a:endParaRPr lang="en-US" sz="9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3685" algn="l"/>
                        </a:tabLs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Given a table of values for </a:t>
                      </a:r>
                      <a:r>
                        <a:rPr lang="en-US" sz="9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9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linear function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identify the slope and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-intercept. The table will include the coordinate of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-intercept. (b)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3685" algn="l"/>
                        </a:tabLs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Given a </a:t>
                      </a:r>
                      <a:r>
                        <a:rPr lang="en-US" sz="9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linear function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in the form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mx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identify the slope and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-intercept. (b)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3685" algn="l"/>
                        </a:tabLs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Given the graph of </a:t>
                      </a:r>
                      <a:r>
                        <a:rPr lang="en-US" sz="9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 linear function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identify the slope and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-intercept. The value of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 will be limited to integers. The coordinates of the ordered pairs shown in the graph will be limited to integers. (b)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4572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3685" algn="l"/>
                        </a:tabLs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Identify the dependent and independent variable, given a practical situation modeled by a </a:t>
                      </a:r>
                      <a:r>
                        <a:rPr lang="en-US" sz="9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linear function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. (c) 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273685" algn="l"/>
                        </a:tabLs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Given the equation of a </a:t>
                      </a:r>
                      <a:r>
                        <a:rPr lang="en-US" sz="9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linear function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in the form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mx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, graph the function. The value of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-intercept will be limited to integers. (d)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73685" algn="l"/>
                        </a:tabLs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Write the equation of a </a:t>
                      </a:r>
                      <a:r>
                        <a:rPr lang="en-US" sz="9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linear function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in the form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mx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given values for the slope,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m,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and the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-intercept or given a practical situation in which the slope,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 and 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-intercept are described verbally. (e)</a:t>
                      </a:r>
                      <a:r>
                        <a:rPr lang="en-US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Make connections between and among representations of a </a:t>
                      </a:r>
                      <a:r>
                        <a:rPr lang="en-US" sz="9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linear function 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using verbal descriptions, tables, equations, and graphs. (e).</a:t>
                      </a:r>
                      <a:endParaRPr 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12" marR="4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2068454956"/>
                  </a:ext>
                </a:extLst>
              </a:tr>
            </a:tbl>
          </a:graphicData>
        </a:graphic>
      </p:graphicFrame>
      <p:sp>
        <p:nvSpPr>
          <p:cNvPr id="4" name="Shape 256"/>
          <p:cNvSpPr txBox="1">
            <a:spLocks/>
          </p:cNvSpPr>
          <p:nvPr/>
        </p:nvSpPr>
        <p:spPr>
          <a:xfrm>
            <a:off x="1136391" y="529257"/>
            <a:ext cx="7154756" cy="4556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buClr>
                <a:schemeClr val="dk2"/>
              </a:buClr>
              <a:buSzPct val="25000"/>
              <a:buFont typeface="Calibri"/>
              <a:buNone/>
            </a:pP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Algebra (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Proportional Reasoning</a:t>
            </a: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Progression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6786" y="1695931"/>
            <a:ext cx="5240215" cy="46166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RATIO TABLES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262" y="2529951"/>
            <a:ext cx="213965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UNIT RATES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7281" y="3173798"/>
            <a:ext cx="449068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SLOPE as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2074" y="5202857"/>
                <a:ext cx="2247900" cy="830997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𝑚𝑥</m:t>
                      </m:r>
                    </m:oMath>
                  </m:oMathPara>
                </a14:m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 xmlns:mv="urn:schemas-microsoft-com:mac:vml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074" y="5202857"/>
                <a:ext cx="2247900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16074" y="3919977"/>
            <a:ext cx="412378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SLOPE and y-INTERCEPT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33039" y="5326766"/>
                <a:ext cx="2247900" cy="46166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 xmlns:mv="urn:schemas-microsoft-com:mac:vml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039" y="5326766"/>
                <a:ext cx="22479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5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Linear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the 2009 and 2016 A.6 standards. What do you notice?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90800"/>
            <a:ext cx="7295238" cy="211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572000"/>
            <a:ext cx="6619048" cy="2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Linear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 smtClean="0"/>
              <a:t>the Grade 5 – Algebra I progression </a:t>
            </a:r>
            <a:r>
              <a:rPr lang="en-US" dirty="0"/>
              <a:t>document.</a:t>
            </a:r>
          </a:p>
          <a:p>
            <a:r>
              <a:rPr lang="en-US" dirty="0" smtClean="0"/>
              <a:t>Discussion: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Algebra </a:t>
            </a:r>
            <a:r>
              <a:rPr lang="en-US" dirty="0"/>
              <a:t>I expectations are the same but students are coming with very different experiences. How does our instruction need to be adapted?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7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962167" y="1600200"/>
            <a:ext cx="7391400" cy="4594952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386806"/>
            <a:ext cx="9144000" cy="2030413"/>
          </a:xfrm>
          <a:prstGeom prst="rect">
            <a:avLst/>
          </a:prstGeom>
          <a:solidFill>
            <a:srgbClr val="D9E2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742950" indent="-74295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Revisions </a:t>
            </a:r>
            <a:r>
              <a:rPr lang="en-US" sz="4000" b="1" dirty="0" smtClean="0">
                <a:solidFill>
                  <a:schemeClr val="tx1"/>
                </a:solidFill>
              </a:rPr>
              <a:t>to Standards and Purpose</a:t>
            </a:r>
            <a:endParaRPr lang="en-US" sz="4000" b="1" i="1" kern="0" dirty="0"/>
          </a:p>
        </p:txBody>
      </p:sp>
    </p:spTree>
    <p:extLst>
      <p:ext uri="{BB962C8B-B14F-4D97-AF65-F5344CB8AC3E}">
        <p14:creationId xmlns:p14="http://schemas.microsoft.com/office/powerpoint/2010/main" val="20209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0" y="509850"/>
            <a:ext cx="8686800" cy="1143000"/>
          </a:xfrm>
        </p:spPr>
        <p:txBody>
          <a:bodyPr/>
          <a:lstStyle/>
          <a:p>
            <a:r>
              <a:rPr lang="en-US" sz="3400" b="1" dirty="0" smtClean="0"/>
              <a:t>Unpacking Standards – Overview of Structure</a:t>
            </a:r>
            <a:endParaRPr lang="en-US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81300"/>
            <a:ext cx="795428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657100"/>
            <a:ext cx="8610600" cy="11731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NCTM </a:t>
            </a:r>
            <a:r>
              <a:rPr lang="en-US" sz="3200" i="1" dirty="0" smtClean="0"/>
              <a:t>Principles to Actions 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altLang="en-US" sz="3200" i="1" dirty="0" smtClean="0"/>
              <a:t>Ensuring </a:t>
            </a:r>
            <a:r>
              <a:rPr lang="en-US" altLang="en-US" sz="3200" i="1" dirty="0"/>
              <a:t>Mathematical Success for All</a:t>
            </a:r>
            <a:endParaRPr lang="en-US" sz="32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875805" y="1905000"/>
          <a:ext cx="7391400" cy="4106153"/>
        </p:xfrm>
        <a:graphic>
          <a:graphicData uri="http://schemas.openxmlformats.org/drawingml/2006/table">
            <a:tbl>
              <a:tblPr firstRow="1" firstCol="1" bandRow="1"/>
              <a:tblGrid>
                <a:gridCol w="7391400"/>
              </a:tblGrid>
              <a:tr h="448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High Leverage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Mathematics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Teaching Practices</a:t>
                      </a: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1. Establish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mathematics goals to focus learning.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2. Implement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tasks that promote reasoning and problem solving.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3. Use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and connect mathematical representations.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4. Facilitate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meaningful mathematical discourse.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5. Pose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purposeful questions.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6. Build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procedural fluency from conceptual understanding.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7. Support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productive struggle in learning mathematics.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8. Elicit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and use evidence of student thinking.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0" y="2948664"/>
            <a:ext cx="8167619" cy="53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9" y="3981024"/>
            <a:ext cx="8167619" cy="533333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617220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Calibri" panose="020F0502020204030204" pitchFamily="34" charset="0"/>
              </a:rPr>
              <a:t>Adapted from </a:t>
            </a:r>
            <a:r>
              <a:rPr lang="en-US" altLang="en-US" sz="1200" dirty="0" err="1" smtClean="0">
                <a:latin typeface="Calibri" panose="020F0502020204030204" pitchFamily="34" charset="0"/>
              </a:rPr>
              <a:t>Leinwand</a:t>
            </a:r>
            <a:r>
              <a:rPr lang="en-US" altLang="en-US" sz="1200" dirty="0" smtClean="0">
                <a:latin typeface="Calibri" panose="020F0502020204030204" pitchFamily="34" charset="0"/>
              </a:rPr>
              <a:t>, S. et al. (2014) </a:t>
            </a:r>
            <a:r>
              <a:rPr lang="en-US" altLang="en-US" sz="1200" i="1" dirty="0" smtClean="0">
                <a:latin typeface="Calibri" panose="020F0502020204030204" pitchFamily="34" charset="0"/>
              </a:rPr>
              <a:t>Principles to Actions – Ensuring Mathematical Success for All, </a:t>
            </a:r>
            <a:r>
              <a:rPr lang="en-US" altLang="en-US" sz="1200" dirty="0" smtClean="0">
                <a:latin typeface="Calibri" panose="020F0502020204030204" pitchFamily="34" charset="0"/>
              </a:rPr>
              <a:t>National Council of Teachers of Mathematics. </a:t>
            </a:r>
            <a:r>
              <a:rPr lang="en-US" altLang="en-US" sz="1200" dirty="0">
                <a:latin typeface="Calibri" panose="020F0502020204030204" pitchFamily="34" charset="0"/>
                <a:hlinkClick r:id="rId5"/>
              </a:rPr>
              <a:t>https://www.nctm.org/uploadedFiles/Standards_and_Positions/PtAExecutiveSummary.pdf</a:t>
            </a:r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5" y="609600"/>
            <a:ext cx="8229600" cy="1143000"/>
          </a:xfrm>
        </p:spPr>
        <p:txBody>
          <a:bodyPr/>
          <a:lstStyle/>
          <a:p>
            <a:r>
              <a:rPr lang="en-US" dirty="0" smtClean="0"/>
              <a:t>Essential Question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2016 progression (grades 5 – 8) of developing linear functions and graphing linear equations impact instruction in the Algebra I classroom?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962167" y="1600200"/>
            <a:ext cx="7391400" cy="4594952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386806"/>
            <a:ext cx="9144000" cy="2030413"/>
          </a:xfrm>
          <a:prstGeom prst="rect">
            <a:avLst/>
          </a:prstGeom>
          <a:solidFill>
            <a:srgbClr val="D9E2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>
                <a:solidFill>
                  <a:schemeClr val="tx1"/>
                </a:solidFill>
              </a:rPr>
              <a:t>2c.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Quadrilaterals and Proofs</a:t>
            </a:r>
            <a:endParaRPr lang="en-US" sz="4000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5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instructional strategies promote students’ understanding of quadrilaterals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is the role of proof in the Geometry curriculum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Essential Knowledge and Skills regarding quadrilaterals do you think are taught in:</a:t>
            </a:r>
          </a:p>
          <a:p>
            <a:pPr lvl="1"/>
            <a:r>
              <a:rPr lang="en-US" dirty="0" smtClean="0"/>
              <a:t>Grade 4</a:t>
            </a:r>
          </a:p>
          <a:p>
            <a:pPr lvl="1"/>
            <a:r>
              <a:rPr lang="en-US" dirty="0" smtClean="0"/>
              <a:t>Grade 7</a:t>
            </a:r>
          </a:p>
          <a:p>
            <a:pPr lvl="1"/>
            <a:r>
              <a:rPr lang="en-US" dirty="0" smtClean="0"/>
              <a:t>Geometry</a:t>
            </a:r>
          </a:p>
          <a:p>
            <a:r>
              <a:rPr lang="en-US" dirty="0" smtClean="0"/>
              <a:t>Consider types of quadrilaterals, vocabulary, angles, properties, and proofs.</a:t>
            </a:r>
          </a:p>
          <a:p>
            <a:r>
              <a:rPr lang="en-US" dirty="0" smtClean="0"/>
              <a:t>Write your answers on chart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your charts around the room. Include your table number on your chart.</a:t>
            </a:r>
          </a:p>
          <a:p>
            <a:r>
              <a:rPr lang="en-US" dirty="0" smtClean="0"/>
              <a:t>After seeing the other charts, revise your poster if you would like.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Quadrilateral Progression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065846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928336"/>
            <a:ext cx="2133600" cy="14773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Parallelogram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Rectangle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Square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Rhombus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Trapezoid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752671"/>
            <a:ext cx="213360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Parallel Sides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Perpendicular Sides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Congruent Sides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6123" y="1928336"/>
            <a:ext cx="2133600" cy="14773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Parallelogram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Rectangle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Square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Rhombus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Trapezoid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752671"/>
            <a:ext cx="21336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Parallel Sides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Perpendicular Sides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Congruent Sides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Diagonals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5124271"/>
            <a:ext cx="21336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Opposite Angles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Consecutive Angles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1905000"/>
            <a:ext cx="2133600" cy="175432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Parallelogram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Rectangle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Square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Rhombus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Trapezoid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Isosceles Trapezoid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3752671"/>
            <a:ext cx="21336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Parallel Sides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Perpendicular Sides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Congruent Sides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Diagonals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5124271"/>
            <a:ext cx="21336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Opposite Angles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Consecutive Angles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Diagonals and Angles</a:t>
            </a:r>
          </a:p>
        </p:txBody>
      </p:sp>
      <p:sp>
        <p:nvSpPr>
          <p:cNvPr id="17" name="TextBox 16"/>
          <p:cNvSpPr txBox="1"/>
          <p:nvPr/>
        </p:nvSpPr>
        <p:spPr>
          <a:xfrm rot="19132624">
            <a:off x="6170247" y="3725159"/>
            <a:ext cx="2667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Prove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132624">
            <a:off x="3185032" y="3688927"/>
            <a:ext cx="2667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Use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132624">
            <a:off x="228600" y="3549640"/>
            <a:ext cx="2667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Identify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105400"/>
            <a:ext cx="21336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Right Angles</a:t>
            </a:r>
          </a:p>
        </p:txBody>
      </p:sp>
    </p:spTree>
    <p:extLst>
      <p:ext uri="{BB962C8B-B14F-4D97-AF65-F5344CB8AC3E}">
        <p14:creationId xmlns:p14="http://schemas.microsoft.com/office/powerpoint/2010/main" val="111415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729346"/>
            <a:ext cx="3572922" cy="35952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Rectangle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</a:t>
            </a:r>
            <a:r>
              <a:rPr lang="en-US" dirty="0" smtClean="0"/>
              <a:t>the Mean Rectangle Task.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72535">
            <a:off x="1239335" y="2471944"/>
            <a:ext cx="3021459" cy="3913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46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Quadrilateral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Geometric software (e.g. </a:t>
            </a:r>
            <a:r>
              <a:rPr lang="en-US" u="sng" dirty="0" err="1">
                <a:hlinkClick r:id="rId3"/>
              </a:rPr>
              <a:t>Geogebra</a:t>
            </a:r>
            <a:r>
              <a:rPr lang="en-US" dirty="0"/>
              <a:t>) can amplify the power of this task without sacrificing the mathematics.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new 2016 Standards of Learning and how might the VDOE documents support understanding of these standards?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the concept of proof used in this task?</a:t>
            </a:r>
          </a:p>
          <a:p>
            <a:r>
              <a:rPr lang="en-US" dirty="0"/>
              <a:t>From the VDOE Curriculum </a:t>
            </a:r>
            <a:r>
              <a:rPr lang="en-US" dirty="0" smtClean="0"/>
              <a:t>Framework:</a:t>
            </a:r>
            <a:br>
              <a:rPr lang="en-US" dirty="0" smtClean="0"/>
            </a:br>
            <a:r>
              <a:rPr lang="en-US" i="1" dirty="0" smtClean="0"/>
              <a:t>Deductive </a:t>
            </a:r>
            <a:r>
              <a:rPr lang="en-US" i="1" dirty="0"/>
              <a:t>reasoning and logic are used in direct proofs. Direct proofs are presented in different formats (typically two-column or paragraph) and employ definitions, postulates, theorems, and algebraic justifications including coordinate methods.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657100"/>
            <a:ext cx="8610600" cy="11731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NCTM </a:t>
            </a:r>
            <a:r>
              <a:rPr lang="en-US" sz="3200" i="1" dirty="0" smtClean="0"/>
              <a:t>Principles to Actions 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altLang="en-US" sz="3200" i="1" dirty="0" smtClean="0"/>
              <a:t>Ensuring </a:t>
            </a:r>
            <a:r>
              <a:rPr lang="en-US" altLang="en-US" sz="3200" i="1" dirty="0"/>
              <a:t>Mathematical Success for All</a:t>
            </a:r>
            <a:endParaRPr lang="en-US" sz="32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875805" y="1905000"/>
          <a:ext cx="7391400" cy="4106153"/>
        </p:xfrm>
        <a:graphic>
          <a:graphicData uri="http://schemas.openxmlformats.org/drawingml/2006/table">
            <a:tbl>
              <a:tblPr firstRow="1" firstCol="1" bandRow="1"/>
              <a:tblGrid>
                <a:gridCol w="7391400"/>
              </a:tblGrid>
              <a:tr h="448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High Leverage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Mathematics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Teaching Practices</a:t>
                      </a: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1. Establish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mathematics goals to focus learning.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2. Implement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tasks that promote reasoning and problem solving.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3. Use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and connect mathematical representations.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4. Facilitate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meaningful mathematical discourse.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5. Pose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purposeful questions.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6. Build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procedural fluency from conceptual understanding.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7. Support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productive struggle in learning mathematics.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8. Elicit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and use evidence of student thinking.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0" y="4724467"/>
            <a:ext cx="8167619" cy="53333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9" y="3048000"/>
            <a:ext cx="8167619" cy="533333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617220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Calibri" panose="020F0502020204030204" pitchFamily="34" charset="0"/>
              </a:rPr>
              <a:t>Adapted from </a:t>
            </a:r>
            <a:r>
              <a:rPr lang="en-US" altLang="en-US" sz="1200" dirty="0" err="1" smtClean="0">
                <a:latin typeface="Calibri" panose="020F0502020204030204" pitchFamily="34" charset="0"/>
              </a:rPr>
              <a:t>Leinwand</a:t>
            </a:r>
            <a:r>
              <a:rPr lang="en-US" altLang="en-US" sz="1200" dirty="0" smtClean="0">
                <a:latin typeface="Calibri" panose="020F0502020204030204" pitchFamily="34" charset="0"/>
              </a:rPr>
              <a:t>, S. et al. (2014) </a:t>
            </a:r>
            <a:r>
              <a:rPr lang="en-US" altLang="en-US" sz="1200" i="1" dirty="0" smtClean="0">
                <a:latin typeface="Calibri" panose="020F0502020204030204" pitchFamily="34" charset="0"/>
              </a:rPr>
              <a:t>Principles to Actions – Ensuring Mathematical Success for All, </a:t>
            </a:r>
            <a:r>
              <a:rPr lang="en-US" altLang="en-US" sz="1200" dirty="0" smtClean="0">
                <a:latin typeface="Calibri" panose="020F0502020204030204" pitchFamily="34" charset="0"/>
              </a:rPr>
              <a:t>National Council of Teachers of Mathematics. </a:t>
            </a:r>
            <a:r>
              <a:rPr lang="en-US" altLang="en-US" sz="1200" dirty="0">
                <a:latin typeface="Calibri" panose="020F0502020204030204" pitchFamily="34" charset="0"/>
                <a:hlinkClick r:id="rId5"/>
              </a:rPr>
              <a:t>https://www.nctm.org/uploadedFiles/Standards_and_Positions/PtAExecutiveSummary.pdf</a:t>
            </a:r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Productive Struggle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 page 52 of </a:t>
            </a:r>
            <a:r>
              <a:rPr lang="en-US" sz="2400" dirty="0"/>
              <a:t>NCTM’s book </a:t>
            </a:r>
            <a:r>
              <a:rPr lang="en-US" sz="2400" i="1" dirty="0"/>
              <a:t>Principles to Actions- Ensuring Mathematical Success for All</a:t>
            </a:r>
            <a:r>
              <a:rPr lang="en-US" sz="2400" dirty="0" smtClean="0"/>
              <a:t>, look at the list of student and teacher actions. </a:t>
            </a:r>
          </a:p>
          <a:p>
            <a:r>
              <a:rPr lang="en-US" sz="2400" dirty="0" smtClean="0"/>
              <a:t>With your table group discuss the teacher and student actions that support productive struggle in learning mathematics.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4000500"/>
            <a:ext cx="7610475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01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instructional strategies promote students’ understanding of quadrilaterals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is the role of proof in the Geometry curriculum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962167" y="1600200"/>
            <a:ext cx="7391400" cy="4594952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386806"/>
            <a:ext cx="9144000" cy="2030413"/>
          </a:xfrm>
          <a:prstGeom prst="rect">
            <a:avLst/>
          </a:prstGeom>
          <a:solidFill>
            <a:srgbClr val="D9E2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err="1" smtClean="0">
                <a:solidFill>
                  <a:schemeClr val="tx1"/>
                </a:solidFill>
              </a:rPr>
              <a:t>II.d</a:t>
            </a:r>
            <a:r>
              <a:rPr lang="en-US" sz="4000" b="1" dirty="0" smtClean="0">
                <a:solidFill>
                  <a:schemeClr val="tx1"/>
                </a:solidFill>
              </a:rPr>
              <a:t>) Multiple Representations of Functions</a:t>
            </a:r>
            <a:endParaRPr lang="en-US" sz="4000" b="1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instructional strategies promote students’ flexibility with multiple representations of functions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 of Functions-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Sort the problems by the grade level in which you think they would be assessed.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Create sticky note headers; you will need nine sticky notes: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800" dirty="0" smtClean="0"/>
              <a:t>Elementary, Grade 6</a:t>
            </a:r>
            <a:r>
              <a:rPr lang="en-US" sz="2800" dirty="0" smtClean="0"/>
              <a:t>, </a:t>
            </a:r>
            <a:r>
              <a:rPr lang="en-US" sz="2800" dirty="0" smtClean="0"/>
              <a:t>Grade 7</a:t>
            </a:r>
            <a:r>
              <a:rPr lang="en-US" sz="2800" dirty="0" smtClean="0"/>
              <a:t>, </a:t>
            </a:r>
            <a:r>
              <a:rPr lang="en-US" sz="2800" dirty="0" smtClean="0"/>
              <a:t>Grade 8</a:t>
            </a:r>
            <a:r>
              <a:rPr lang="en-US" sz="2800" dirty="0" smtClean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Algebra </a:t>
            </a:r>
            <a:r>
              <a:rPr lang="en-US" sz="2800" dirty="0" smtClean="0"/>
              <a:t>I, </a:t>
            </a:r>
            <a:r>
              <a:rPr lang="en-US" sz="2800" dirty="0" smtClean="0"/>
              <a:t>Geometry, Algebra </a:t>
            </a:r>
            <a:r>
              <a:rPr lang="en-US" sz="2800" dirty="0" smtClean="0"/>
              <a:t>II, </a:t>
            </a:r>
            <a:r>
              <a:rPr lang="en-US" sz="2800" dirty="0" smtClean="0"/>
              <a:t>Trigonometry, Mathematical </a:t>
            </a:r>
            <a:r>
              <a:rPr lang="en-US" sz="2800" dirty="0" smtClean="0"/>
              <a:t>Analysis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Representations of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A.7 EKS: Investigate and analyze characteristics and multiple representations of functions with a graphing utility.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AII.7 EKS: </a:t>
            </a:r>
            <a:r>
              <a:rPr lang="en-US" dirty="0"/>
              <a:t>Investigate and analyze characteristics and multiple representations of functions with a graphing utility.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Representations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task with a partner.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523">
            <a:off x="2009965" y="2682499"/>
            <a:ext cx="4484539" cy="35890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2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Representations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use of multiple representations in this task inform you of student understanding?</a:t>
            </a:r>
          </a:p>
          <a:p>
            <a:r>
              <a:rPr lang="en-US" dirty="0" smtClean="0"/>
              <a:t>How does it demonstrate the need for multiple representations?</a:t>
            </a:r>
          </a:p>
          <a:p>
            <a:r>
              <a:rPr lang="en-US" dirty="0" smtClean="0"/>
              <a:t>How can you modify these problems to change the cognitive demand?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pPr algn="ctr"/>
            <a:r>
              <a:rPr lang="en-US" altLang="en-US" b="1" dirty="0" smtClean="0"/>
              <a:t>Mathematics Process Goals for Students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3154729"/>
              </p:ext>
            </p:extLst>
          </p:nvPr>
        </p:nvGraphicFramePr>
        <p:xfrm>
          <a:off x="1066800" y="2895600"/>
          <a:ext cx="6858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0"/>
          </a:xfrm>
        </p:spPr>
        <p:txBody>
          <a:bodyPr/>
          <a:lstStyle/>
          <a:p>
            <a:pPr>
              <a:defRPr/>
            </a:pPr>
            <a:fld id="{5107D01C-5211-43F9-BFCF-BD7DE978F9F5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52484" y="1371601"/>
            <a:ext cx="8245434" cy="1371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kern="0" dirty="0" smtClean="0"/>
              <a:t>“The content of the mathematics standards is intended to support the five process goals for students”</a:t>
            </a:r>
            <a:br>
              <a:rPr lang="en-US" altLang="en-US" sz="2800" kern="0" dirty="0" smtClean="0"/>
            </a:br>
            <a:r>
              <a:rPr lang="en-US" altLang="en-US" sz="2000" kern="0" dirty="0" smtClean="0"/>
              <a:t>- 2009 and 2016 </a:t>
            </a:r>
            <a:r>
              <a:rPr lang="en-US" altLang="en-US" sz="2000" i="1" kern="0" dirty="0" smtClean="0"/>
              <a:t>Mathematics Standards of Learning</a:t>
            </a:r>
          </a:p>
          <a:p>
            <a:pPr algn="ctr"/>
            <a:endParaRPr lang="en-US" altLang="en-US" sz="24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359058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657100"/>
            <a:ext cx="8610600" cy="11731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NCTM </a:t>
            </a:r>
            <a:r>
              <a:rPr lang="en-US" sz="3200" i="1" dirty="0" smtClean="0"/>
              <a:t>Principles to Actions 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altLang="en-US" sz="3200" i="1" dirty="0" smtClean="0"/>
              <a:t>Ensuring </a:t>
            </a:r>
            <a:r>
              <a:rPr lang="en-US" altLang="en-US" sz="3200" i="1" dirty="0"/>
              <a:t>Mathematical Success for All</a:t>
            </a:r>
            <a:endParaRPr lang="en-US" sz="32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875805" y="1905000"/>
          <a:ext cx="7391400" cy="4106153"/>
        </p:xfrm>
        <a:graphic>
          <a:graphicData uri="http://schemas.openxmlformats.org/drawingml/2006/table">
            <a:tbl>
              <a:tblPr firstRow="1" firstCol="1" bandRow="1"/>
              <a:tblGrid>
                <a:gridCol w="7391400"/>
              </a:tblGrid>
              <a:tr h="448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High Leverage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Mathematics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Teaching Practices</a:t>
                      </a: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1. Establish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mathematics goals to focus learning.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2. Implement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tasks that promote reasoning and problem solving.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3. Use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and connect mathematical representations.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4. Facilitate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meaningful mathematical discourse.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5. Pose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purposeful questions.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6. Build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procedural fluency from conceptual understanding.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7. Support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productive struggle in learning mathematics.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8. Elicit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and use evidence of student thinking.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67"/>
            <a:ext cx="8167619" cy="53333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1" y="4419667"/>
            <a:ext cx="8167619" cy="533333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" y="617220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Calibri" panose="020F0502020204030204" pitchFamily="34" charset="0"/>
              </a:rPr>
              <a:t>Adapted from </a:t>
            </a:r>
            <a:r>
              <a:rPr lang="en-US" altLang="en-US" sz="1200" dirty="0" err="1" smtClean="0">
                <a:latin typeface="Calibri" panose="020F0502020204030204" pitchFamily="34" charset="0"/>
              </a:rPr>
              <a:t>Leinwand</a:t>
            </a:r>
            <a:r>
              <a:rPr lang="en-US" altLang="en-US" sz="1200" dirty="0" smtClean="0">
                <a:latin typeface="Calibri" panose="020F0502020204030204" pitchFamily="34" charset="0"/>
              </a:rPr>
              <a:t>, S. et al. (2014) </a:t>
            </a:r>
            <a:r>
              <a:rPr lang="en-US" altLang="en-US" sz="1200" i="1" dirty="0" smtClean="0">
                <a:latin typeface="Calibri" panose="020F0502020204030204" pitchFamily="34" charset="0"/>
              </a:rPr>
              <a:t>Principles to Actions – Ensuring Mathematical Success for All, </a:t>
            </a:r>
            <a:r>
              <a:rPr lang="en-US" altLang="en-US" sz="1200" dirty="0" smtClean="0">
                <a:latin typeface="Calibri" panose="020F0502020204030204" pitchFamily="34" charset="0"/>
              </a:rPr>
              <a:t>National Council of Teachers of Mathematics. </a:t>
            </a:r>
            <a:r>
              <a:rPr lang="en-US" altLang="en-US" sz="1200" dirty="0">
                <a:latin typeface="Calibri" panose="020F0502020204030204" pitchFamily="34" charset="0"/>
                <a:hlinkClick r:id="rId5"/>
              </a:rPr>
              <a:t>https://www.nctm.org/uploadedFiles/Standards_and_Positions/PtAExecutiveSummary.pdf</a:t>
            </a:r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and Connect Multiple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list of teacher actions. </a:t>
            </a:r>
          </a:p>
          <a:p>
            <a:r>
              <a:rPr lang="en-US" dirty="0" smtClean="0"/>
              <a:t>With your table come up with possible student actions for your assigned teacher 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0" y="3790575"/>
            <a:ext cx="7449590" cy="2686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2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instructional strategies promote students’ flexibility with multiple representations of functions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962167" y="1600200"/>
            <a:ext cx="7391400" cy="4594952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386806"/>
            <a:ext cx="9144000" cy="2030413"/>
          </a:xfrm>
          <a:prstGeom prst="rect">
            <a:avLst/>
          </a:prstGeom>
          <a:solidFill>
            <a:srgbClr val="D9E2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tx1"/>
                </a:solidFill>
              </a:rPr>
              <a:t>3. </a:t>
            </a:r>
            <a:r>
              <a:rPr lang="en-US" sz="4000" b="1" dirty="0" smtClean="0">
                <a:solidFill>
                  <a:schemeClr val="tx1"/>
                </a:solidFill>
              </a:rPr>
              <a:t>Support for Implementation</a:t>
            </a:r>
            <a:endParaRPr lang="en-US" sz="4000" b="1" i="1" kern="0" dirty="0"/>
          </a:p>
        </p:txBody>
      </p:sp>
    </p:spTree>
    <p:extLst>
      <p:ext uri="{BB962C8B-B14F-4D97-AF65-F5344CB8AC3E}">
        <p14:creationId xmlns:p14="http://schemas.microsoft.com/office/powerpoint/2010/main" val="33007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resources are available to help implement the 2016 Standards?</a:t>
            </a:r>
          </a:p>
          <a:p>
            <a:r>
              <a:rPr lang="en-US" dirty="0" smtClean="0"/>
              <a:t>Where do we go from here?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609600"/>
            <a:ext cx="8229600" cy="1143000"/>
          </a:xfrm>
        </p:spPr>
        <p:txBody>
          <a:bodyPr/>
          <a:lstStyle/>
          <a:p>
            <a:r>
              <a:rPr lang="en-US" b="1" dirty="0" smtClean="0">
                <a:hlinkClick r:id="rId3"/>
              </a:rPr>
              <a:t>Implementation Support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399"/>
          </a:xfrm>
        </p:spPr>
        <p:txBody>
          <a:bodyPr/>
          <a:lstStyle/>
          <a:p>
            <a:r>
              <a:rPr lang="en-US" sz="2400" dirty="0" smtClean="0"/>
              <a:t>2016 Mathematics Standards of Learning</a:t>
            </a:r>
          </a:p>
          <a:p>
            <a:r>
              <a:rPr lang="en-US" sz="2400" dirty="0" smtClean="0"/>
              <a:t>2016 Mathematics Standards Curriculum Frameworks</a:t>
            </a:r>
          </a:p>
          <a:p>
            <a:r>
              <a:rPr lang="en-US" sz="2400" dirty="0" smtClean="0"/>
              <a:t>2009 to 2016 Crosswalk (summary of revisions) documents </a:t>
            </a:r>
          </a:p>
          <a:p>
            <a:r>
              <a:rPr lang="en-US" sz="2400" dirty="0" smtClean="0"/>
              <a:t>2016 Mathematics SOL Video Playlist (Overview, Vertical Progression &amp; Support, Implementation and Resources)</a:t>
            </a:r>
          </a:p>
          <a:p>
            <a:r>
              <a:rPr lang="en-US" sz="2400" dirty="0" smtClean="0"/>
              <a:t>Progressions for Selected Content Strands</a:t>
            </a:r>
          </a:p>
          <a:p>
            <a:r>
              <a:rPr lang="en-US" sz="2400" dirty="0" smtClean="0"/>
              <a:t>Narrated 2016 SOL Summary PowerPoints</a:t>
            </a:r>
          </a:p>
          <a:p>
            <a:r>
              <a:rPr lang="en-US" sz="2400" dirty="0" smtClean="0"/>
              <a:t>SOL Mathematics Institutes Professional Development Resources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Implementation 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52876121"/>
              </p:ext>
            </p:extLst>
          </p:nvPr>
        </p:nvGraphicFramePr>
        <p:xfrm>
          <a:off x="685800" y="1295400"/>
          <a:ext cx="7543800" cy="5416101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169342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2016-2017 School Year – </a:t>
                      </a:r>
                      <a:r>
                        <a:rPr lang="en-US" sz="2000" b="1" dirty="0" smtClean="0">
                          <a:latin typeface="+mj-lt"/>
                        </a:rPr>
                        <a:t>Curriculum Development</a:t>
                      </a:r>
                      <a:endParaRPr lang="en-US" sz="2000" b="1" dirty="0">
                        <a:latin typeface="+mj-lt"/>
                      </a:endParaRPr>
                    </a:p>
                    <a:p>
                      <a:r>
                        <a:rPr lang="en-US" sz="2000" dirty="0">
                          <a:latin typeface="+mj-lt"/>
                        </a:rPr>
                        <a:t>VDOE staff provides a </a:t>
                      </a:r>
                      <a:r>
                        <a:rPr lang="en-US" sz="2000" dirty="0" smtClean="0">
                          <a:latin typeface="+mj-lt"/>
                        </a:rPr>
                        <a:t>summary of the revisions to assist school </a:t>
                      </a:r>
                      <a:r>
                        <a:rPr lang="en-US" sz="2000" dirty="0">
                          <a:latin typeface="+mj-lt"/>
                        </a:rPr>
                        <a:t>divisions </a:t>
                      </a:r>
                      <a:r>
                        <a:rPr lang="en-US" sz="2000" dirty="0" smtClean="0">
                          <a:latin typeface="+mj-lt"/>
                        </a:rPr>
                        <a:t>in incorporating </a:t>
                      </a:r>
                      <a:r>
                        <a:rPr lang="en-US" sz="2000" dirty="0">
                          <a:latin typeface="+mj-lt"/>
                        </a:rPr>
                        <a:t>the new standards into local written curricula for inclusion in the taught curricula during the 2017-2018 school year.</a:t>
                      </a:r>
                    </a:p>
                  </a:txBody>
                  <a:tcPr marL="76126" marR="76126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17415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2017-2018 School Year – </a:t>
                      </a:r>
                      <a:r>
                        <a:rPr lang="en-US" sz="2000" b="1" dirty="0" smtClean="0">
                          <a:latin typeface="+mj-lt"/>
                        </a:rPr>
                        <a:t>Crossover </a:t>
                      </a:r>
                      <a:r>
                        <a:rPr lang="en-US" sz="2000" b="1" dirty="0">
                          <a:latin typeface="+mj-lt"/>
                        </a:rPr>
                        <a:t>Year</a:t>
                      </a:r>
                    </a:p>
                    <a:p>
                      <a:r>
                        <a:rPr lang="en-US" sz="2000" dirty="0">
                          <a:latin typeface="+mj-lt"/>
                        </a:rPr>
                        <a:t>2009 Mathematics Standards of Learning and 2016 Mathematics Standards of Learning are included in the written and taught curricula. </a:t>
                      </a:r>
                      <a:r>
                        <a:rPr lang="en-US" sz="2000" dirty="0" smtClean="0">
                          <a:latin typeface="+mj-lt"/>
                        </a:rPr>
                        <a:t>Spring </a:t>
                      </a:r>
                      <a:r>
                        <a:rPr lang="en-US" sz="2000" dirty="0">
                          <a:latin typeface="+mj-lt"/>
                        </a:rPr>
                        <a:t>2018 Standards of Learning assessments measure the 2009 Mathematics Standards of Learning and include field test items measuring the 2016 Mathematics Standards of Learning.</a:t>
                      </a:r>
                    </a:p>
                  </a:txBody>
                  <a:tcPr marL="76126" marR="76126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50526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2018-2019 School Year – Full-Implementation Year </a:t>
                      </a:r>
                    </a:p>
                    <a:p>
                      <a:r>
                        <a:rPr lang="en-US" sz="2000" dirty="0">
                          <a:latin typeface="+mj-lt"/>
                        </a:rPr>
                        <a:t>Written and taught curricula reflect the 2016 Mathematics Standards of Learning. </a:t>
                      </a:r>
                      <a:r>
                        <a:rPr lang="en-US" sz="2000" dirty="0" smtClean="0">
                          <a:latin typeface="+mj-lt"/>
                        </a:rPr>
                        <a:t> Standards </a:t>
                      </a:r>
                      <a:r>
                        <a:rPr lang="en-US" sz="2000" dirty="0">
                          <a:latin typeface="+mj-lt"/>
                        </a:rPr>
                        <a:t>of Learning assessments measure the 2016 Mathematics Standards of Learning.</a:t>
                      </a:r>
                    </a:p>
                  </a:txBody>
                  <a:tcPr marL="76126" marR="76126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8A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59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next steps?</a:t>
            </a:r>
          </a:p>
          <a:p>
            <a:r>
              <a:rPr lang="en-US" dirty="0" smtClean="0"/>
              <a:t>Collect suggestions and contact information from 3 colleagues.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3695">
            <a:off x="2843706" y="3327475"/>
            <a:ext cx="3751722" cy="295698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315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/>
        </p:nvSpPr>
        <p:spPr>
          <a:xfrm>
            <a:off x="2362200" y="1905000"/>
            <a:ext cx="403859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Please contact us!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68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8506" y="365760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0" dirty="0" smtClean="0">
                <a:solidFill>
                  <a:srgbClr val="000000"/>
                </a:solidFill>
                <a:cs typeface="Arial"/>
                <a:sym typeface="Arial"/>
              </a:rPr>
              <a:t>The VDOE Mathematics Team at</a:t>
            </a:r>
          </a:p>
          <a:p>
            <a:pPr algn="ctr"/>
            <a:r>
              <a:rPr lang="en-US" sz="2400" kern="0" dirty="0" smtClean="0">
                <a:solidFill>
                  <a:srgbClr val="000000"/>
                </a:solidFill>
                <a:cs typeface="Arial"/>
                <a:sym typeface="Arial"/>
                <a:hlinkClick r:id="rId3"/>
              </a:rPr>
              <a:t>Mathematics@doe.virginia.gov</a:t>
            </a:r>
            <a:endParaRPr lang="en-US" sz="240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algn="ctr"/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657100"/>
            <a:ext cx="8610600" cy="11731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NCTM </a:t>
            </a:r>
            <a:r>
              <a:rPr lang="en-US" sz="3200" i="1" dirty="0" smtClean="0"/>
              <a:t>Principles to Actions 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altLang="en-US" sz="3200" i="1" dirty="0" smtClean="0"/>
              <a:t>Ensuring </a:t>
            </a:r>
            <a:r>
              <a:rPr lang="en-US" altLang="en-US" sz="3200" i="1" dirty="0"/>
              <a:t>Mathematical Success for All</a:t>
            </a:r>
            <a:endParaRPr lang="en-US" sz="32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8997658"/>
              </p:ext>
            </p:extLst>
          </p:nvPr>
        </p:nvGraphicFramePr>
        <p:xfrm>
          <a:off x="875805" y="1905000"/>
          <a:ext cx="7391400" cy="4106153"/>
        </p:xfrm>
        <a:graphic>
          <a:graphicData uri="http://schemas.openxmlformats.org/drawingml/2006/table">
            <a:tbl>
              <a:tblPr firstRow="1" firstCol="1" bandRow="1"/>
              <a:tblGrid>
                <a:gridCol w="7391400"/>
              </a:tblGrid>
              <a:tr h="448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High Leverage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Mathematics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Teaching Practices</a:t>
                      </a: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1. Establish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mathematics goals to focus learning.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2. Implement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tasks that promote reasoning and problem solving.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3. Use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and connect mathematical representations.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4. Facilitate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meaningful mathematical discourse.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5. Pose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purposeful questions.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6. Build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procedural fluency from conceptual understanding.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7. Support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productive struggle in learning mathematics.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8. Elicit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and use evidence of student thinking.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617220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Calibri" panose="020F0502020204030204" pitchFamily="34" charset="0"/>
              </a:rPr>
              <a:t>Adapted from </a:t>
            </a:r>
            <a:r>
              <a:rPr lang="en-US" altLang="en-US" sz="1200" dirty="0" err="1" smtClean="0">
                <a:latin typeface="Calibri" panose="020F0502020204030204" pitchFamily="34" charset="0"/>
              </a:rPr>
              <a:t>Leinwand</a:t>
            </a:r>
            <a:r>
              <a:rPr lang="en-US" altLang="en-US" sz="1200" dirty="0" smtClean="0">
                <a:latin typeface="Calibri" panose="020F0502020204030204" pitchFamily="34" charset="0"/>
              </a:rPr>
              <a:t>, S. et al. (2014) </a:t>
            </a:r>
            <a:r>
              <a:rPr lang="en-US" altLang="en-US" sz="1200" i="1" dirty="0" smtClean="0">
                <a:latin typeface="Calibri" panose="020F0502020204030204" pitchFamily="34" charset="0"/>
              </a:rPr>
              <a:t>Principles to Actions – Ensuring Mathematical Success for All, </a:t>
            </a:r>
            <a:r>
              <a:rPr lang="en-US" altLang="en-US" sz="1200" dirty="0" smtClean="0">
                <a:latin typeface="Calibri" panose="020F0502020204030204" pitchFamily="34" charset="0"/>
              </a:rPr>
              <a:t>National Council of Teachers of Mathematics. </a:t>
            </a:r>
            <a:r>
              <a:rPr lang="en-US" altLang="en-US" sz="1200" dirty="0">
                <a:latin typeface="Calibri" panose="020F0502020204030204" pitchFamily="34" charset="0"/>
                <a:hlinkClick r:id="rId3"/>
              </a:rPr>
              <a:t>https://www.nctm.org/uploadedFiles/Standards_and_Positions/PtAExecutiveSummary.pdf</a:t>
            </a:r>
            <a:endParaRPr lang="en-US" altLang="en-US" sz="1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1" y="3757898"/>
            <a:ext cx="1697182" cy="241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the Curriculum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Indicators of SOL sub-bullet added to each bullet within the Essential Knowledge and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CD90-6554-45FD-866D-1D0DE01CCFD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3356" y="3246596"/>
            <a:ext cx="8777288" cy="3230404"/>
            <a:chOff x="108479" y="1875533"/>
            <a:chExt cx="8777288" cy="32304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79" y="1875533"/>
              <a:ext cx="8777288" cy="323040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8327275" y="4098175"/>
              <a:ext cx="419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677025" y="4800600"/>
              <a:ext cx="533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477000" y="3674225"/>
              <a:ext cx="533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742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Overview of Crosswalk Documents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By grade level/course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Additions</a:t>
            </a:r>
          </a:p>
          <a:p>
            <a:pPr lvl="1"/>
            <a:r>
              <a:rPr lang="en-US" dirty="0" smtClean="0"/>
              <a:t>Deletions</a:t>
            </a:r>
          </a:p>
          <a:p>
            <a:pPr lvl="1"/>
            <a:r>
              <a:rPr lang="en-US" dirty="0" smtClean="0"/>
              <a:t>Parameter changes/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clarifications (2016 SOL)</a:t>
            </a:r>
          </a:p>
          <a:p>
            <a:pPr lvl="1"/>
            <a:r>
              <a:rPr lang="en-US" dirty="0" smtClean="0"/>
              <a:t>Moves within the grade level </a:t>
            </a:r>
          </a:p>
          <a:p>
            <a:pPr marL="457200" lvl="1" indent="287338">
              <a:buNone/>
            </a:pPr>
            <a:r>
              <a:rPr lang="en-US" dirty="0" smtClean="0"/>
              <a:t>(2009 SOL to 2016 SOL)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350025"/>
              </p:ext>
            </p:extLst>
          </p:nvPr>
        </p:nvGraphicFramePr>
        <p:xfrm>
          <a:off x="5105400" y="1600200"/>
          <a:ext cx="32004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15345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Additions (2016)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Deletions (2009)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1349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Parameter Changes (2016)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Moves     (2009 to 2016)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0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VDOE Spring 2017 Mathematics Institute  Grades 3-5 Session&amp;quot;&quot;/&gt;&lt;property id=&quot;20307&quot; value=&quot;256&quot;/&gt;&lt;/object&gt;&lt;object type=&quot;3&quot; unique_id=&quot;10004&quot;&gt;&lt;property id=&quot;20148&quot; value=&quot;5&quot;/&gt;&lt;property id=&quot;20300&quot; value=&quot;Slide 4 - &amp;quot;Agenda&amp;quot;&quot;/&gt;&lt;property id=&quot;20307&quot; value=&quot;388&quot;/&gt;&lt;/object&gt;&lt;object type=&quot;3&quot; unique_id=&quot;10005&quot;&gt;&lt;property id=&quot;20148&quot; value=&quot;5&quot;/&gt;&lt;property id=&quot;20300&quot; value=&quot;Slide 2&quot;/&gt;&lt;property id=&quot;20307&quot; value=&quot;573&quot;/&gt;&lt;/object&gt;&lt;object type=&quot;3&quot; unique_id=&quot;10007&quot;&gt;&lt;property id=&quot;20148&quot; value=&quot;5&quot;/&gt;&lt;property id=&quot;20300&quot; value=&quot;Slide 5&quot;/&gt;&lt;property id=&quot;20307&quot; value=&quot;577&quot;/&gt;&lt;/object&gt;&lt;object type=&quot;3&quot; unique_id=&quot;10008&quot;&gt;&lt;property id=&quot;20148&quot; value=&quot;5&quot;/&gt;&lt;property id=&quot;20300&quot; value=&quot;Slide 6 - &amp;quot;Mathematics Process Goals for Students&amp;quot;&quot;/&gt;&lt;property id=&quot;20307&quot; value=&quot;419&quot;/&gt;&lt;/object&gt;&lt;object type=&quot;3&quot; unique_id=&quot;10009&quot;&gt;&lt;property id=&quot;20148&quot; value=&quot;5&quot;/&gt;&lt;property id=&quot;20300&quot; value=&quot;Slide 7 - &amp;quot;NCTM Principles to Actions  Ensuring Mathematical Success for All&amp;quot;&quot;/&gt;&lt;property id=&quot;20307&quot; value=&quot;581&quot;/&gt;&lt;/object&gt;&lt;object type=&quot;3&quot; unique_id=&quot;10010&quot;&gt;&lt;property id=&quot;20148&quot; value=&quot;5&quot;/&gt;&lt;property id=&quot;20300&quot; value=&quot;Slide 8 - &amp;quot;Format Changes to the Grade Band Curriculum Framework&amp;quot;&quot;/&gt;&lt;property id=&quot;20307&quot; value=&quot;269&quot;/&gt;&lt;/object&gt;&lt;object type=&quot;3&quot; unique_id=&quot;10011&quot;&gt;&lt;property id=&quot;20148&quot; value=&quot;5&quot;/&gt;&lt;property id=&quot;20300&quot; value=&quot;Slide 9&quot;/&gt;&lt;property id=&quot;20307&quot; value=&quot;444&quot;/&gt;&lt;/object&gt;&lt;object type=&quot;3&quot; unique_id=&quot;10012&quot;&gt;&lt;property id=&quot;20148&quot; value=&quot;5&quot;/&gt;&lt;property id=&quot;20300&quot; value=&quot;Slide 10 - &amp;quot;Overview of Crosswalk Documents&amp;quot;&quot;/&gt;&lt;property id=&quot;20307&quot; value=&quot;421&quot;/&gt;&lt;/object&gt;&lt;object type=&quot;3&quot; unique_id=&quot;10013&quot;&gt;&lt;property id=&quot;20148&quot; value=&quot;5&quot;/&gt;&lt;property id=&quot;20300&quot; value=&quot;Slide 11&quot;/&gt;&lt;property id=&quot;20307&quot; value=&quot;445&quot;/&gt;&lt;/object&gt;&lt;object type=&quot;3&quot; unique_id=&quot;10015&quot;&gt;&lt;property id=&quot;20148&quot; value=&quot;5&quot;/&gt;&lt;property id=&quot;20300&quot; value=&quot;Slide 12 - &amp;quot;Scavenger Hunt&amp;quot;&quot;/&gt;&lt;property id=&quot;20307&quot; value=&quot;590&quot;/&gt;&lt;/object&gt;&lt;object type=&quot;3&quot; unique_id=&quot;10016&quot;&gt;&lt;property id=&quot;20148&quot; value=&quot;5&quot;/&gt;&lt;property id=&quot;20300&quot; value=&quot;Slide 13&quot;/&gt;&lt;property id=&quot;20307&quot; value=&quot;591&quot;/&gt;&lt;/object&gt;&lt;object type=&quot;3&quot; unique_id=&quot;10017&quot;&gt;&lt;property id=&quot;20148&quot; value=&quot;5&quot;/&gt;&lt;property id=&quot;20300&quot; value=&quot;Slide 16&quot;/&gt;&lt;property id=&quot;20307&quot; value=&quot;578&quot;/&gt;&lt;/object&gt;&lt;object type=&quot;3&quot; unique_id=&quot;10018&quot;&gt;&lt;property id=&quot;20148&quot; value=&quot;5&quot;/&gt;&lt;property id=&quot;20300&quot; value=&quot;Slide 17 - &amp;quot;Unpacking &amp;quot;&quot;/&gt;&lt;property id=&quot;20307&quot; value=&quot;586&quot;/&gt;&lt;/object&gt;&lt;object type=&quot;3&quot; unique_id=&quot;10019&quot;&gt;&lt;property id=&quot;20148&quot; value=&quot;5&quot;/&gt;&lt;property id=&quot;20300&quot; value=&quot;Slide 18 - &amp;quot;Progression for Number and Number Sense &amp;quot;&quot;/&gt;&lt;property id=&quot;20307&quot; value=&quot;587&quot;/&gt;&lt;/object&gt;&lt;object type=&quot;3&quot; unique_id=&quot;10020&quot;&gt;&lt;property id=&quot;20148&quot; value=&quot;5&quot;/&gt;&lt;property id=&quot;20300&quot; value=&quot;Slide 19 - &amp;quot;Progression for Number and Number Sense&amp;quot;&quot;/&gt;&lt;property id=&quot;20307&quot; value=&quot;595&quot;/&gt;&lt;/object&gt;&lt;object type=&quot;3&quot; unique_id=&quot;10021&quot;&gt;&lt;property id=&quot;20148&quot; value=&quot;5&quot;/&gt;&lt;property id=&quot;20300&quot; value=&quot;Slide 22 - &amp;quot;Benchmarking Video&amp;quot;&quot;/&gt;&lt;property id=&quot;20307&quot; value=&quot;588&quot;/&gt;&lt;/object&gt;&lt;object type=&quot;3&quot; unique_id=&quot;10022&quot;&gt;&lt;property id=&quot;20148&quot; value=&quot;5&quot;/&gt;&lt;property id=&quot;20300&quot; value=&quot;Slide 24 - &amp;quot;More or Less than Half &amp;quot;&quot;/&gt;&lt;property id=&quot;20307&quot; value=&quot;592&quot;/&gt;&lt;/object&gt;&lt;object type=&quot;3&quot; unique_id=&quot;10023&quot;&gt;&lt;property id=&quot;20148&quot; value=&quot;5&quot;/&gt;&lt;property id=&quot;20300&quot; value=&quot;Slide 25 - &amp;quot;Close to 0,  1 2 , 1?&amp;quot;&quot;/&gt;&lt;property id=&quot;20307&quot; value=&quot;593&quot;/&gt;&lt;/object&gt;&lt;object type=&quot;3&quot; unique_id=&quot;10024&quot;&gt;&lt;property id=&quot;20148&quot; value=&quot;5&quot;/&gt;&lt;property id=&quot;20300&quot; value=&quot;Slide 26 - &amp;quot;Fractions on a Number Line&amp;quot;&quot;/&gt;&lt;property id=&quot;20307&quot; value=&quot;594&quot;/&gt;&lt;/object&gt;&lt;object type=&quot;3&quot; unique_id=&quot;10025&quot;&gt;&lt;property id=&quot;20148&quot; value=&quot;5&quot;/&gt;&lt;property id=&quot;20300&quot; value=&quot;Slide 27 - &amp;quot;NCTM Principles to Actions  Ensuring Mathematical Success for All&amp;quot;&quot;/&gt;&lt;property id=&quot;20307&quot; value=&quot;584&quot;/&gt;&lt;/object&gt;&lt;object type=&quot;3&quot; unique_id=&quot;10026&quot;&gt;&lt;property id=&quot;20148&quot; value=&quot;5&quot;/&gt;&lt;property id=&quot;20300&quot; value=&quot;Slide 30&quot;/&gt;&lt;property id=&quot;20307&quot; value=&quot;579&quot;/&gt;&lt;/object&gt;&lt;object type=&quot;3&quot; unique_id=&quot;10027&quot;&gt;&lt;property id=&quot;20148&quot; value=&quot;5&quot;/&gt;&lt;property id=&quot;20300&quot; value=&quot;Slide 31&quot;/&gt;&lt;property id=&quot;20307&quot; value=&quot;596&quot;/&gt;&lt;/object&gt;&lt;object type=&quot;3&quot; unique_id=&quot;10028&quot;&gt;&lt;property id=&quot;20148&quot; value=&quot;5&quot;/&gt;&lt;property id=&quot;20300&quot; value=&quot;Slide 32 - &amp;quot;NCTM Principles to Actions  Ensuring Mathematical Success for All&amp;quot;&quot;/&gt;&lt;property id=&quot;20307&quot; value=&quot;585&quot;/&gt;&lt;/object&gt;&lt;object type=&quot;3&quot; unique_id=&quot;10031&quot;&gt;&lt;property id=&quot;20148&quot; value=&quot;5&quot;/&gt;&lt;property id=&quot;20300&quot; value=&quot;Slide 40&quot;/&gt;&lt;property id=&quot;20307&quot; value=&quot;576&quot;/&gt;&lt;/object&gt;&lt;object type=&quot;3&quot; unique_id=&quot;10032&quot;&gt;&lt;property id=&quot;20148&quot; value=&quot;5&quot;/&gt;&lt;property id=&quot;20300&quot; value=&quot;Slide 41 - &amp;quot;2016 Standards of Learning&amp;quot;&quot;/&gt;&lt;property id=&quot;20307&quot; value=&quot;582&quot;/&gt;&lt;/object&gt;&lt;object type=&quot;3&quot; unique_id=&quot;10033&quot;&gt;&lt;property id=&quot;20148&quot; value=&quot;5&quot;/&gt;&lt;property id=&quot;20300&quot; value=&quot;Slide 42 - &amp;quot;Implementation Support &amp;quot;&quot;/&gt;&lt;property id=&quot;20307&quot; value=&quot;575&quot;/&gt;&lt;/object&gt;&lt;object type=&quot;3&quot; unique_id=&quot;10034&quot;&gt;&lt;property id=&quot;20148&quot; value=&quot;5&quot;/&gt;&lt;property id=&quot;20300&quot; value=&quot;Slide 43 - &amp;quot;Anticipated Implementation Timeline&amp;quot;&quot;/&gt;&lt;property id=&quot;20307&quot; value=&quot;438&quot;/&gt;&lt;/object&gt;&lt;object type=&quot;3&quot; unique_id=&quot;10035&quot;&gt;&lt;property id=&quot;20148&quot; value=&quot;5&quot;/&gt;&lt;property id=&quot;20300&quot; value=&quot;Slide 44&quot;/&gt;&lt;property id=&quot;20307&quot; value=&quot;326&quot;/&gt;&lt;/object&gt;&lt;object type=&quot;3&quot; unique_id=&quot;13358&quot;&gt;&lt;property id=&quot;20148&quot; value=&quot;5&quot;/&gt;&lt;property id=&quot;20300&quot; value=&quot;Slide 29 - &amp;quot;By the Numbers…&amp;quot;&quot;/&gt;&lt;property id=&quot;20307&quot; value=&quot;597&quot;/&gt;&lt;/object&gt;&lt;object type=&quot;3&quot; unique_id=&quot;13359&quot;&gt;&lt;property id=&quot;20148&quot; value=&quot;5&quot;/&gt;&lt;property id=&quot;20300&quot; value=&quot;Slide 28 - &amp;quot;Lunch&amp;quot;&quot;/&gt;&lt;property id=&quot;20307&quot; value=&quot;601&quot;/&gt;&lt;/object&gt;&lt;object type=&quot;3&quot; unique_id=&quot;13360&quot;&gt;&lt;property id=&quot;20148&quot; value=&quot;5&quot;/&gt;&lt;property id=&quot;20300&quot; value=&quot;Slide 3 - &amp;quot;Choose Two&amp;quot;&quot;/&gt;&lt;property id=&quot;20307&quot; value=&quot;602&quot;/&gt;&lt;/object&gt;&lt;object type=&quot;3&quot; unique_id=&quot;13361&quot;&gt;&lt;property id=&quot;20148&quot; value=&quot;5&quot;/&gt;&lt;property id=&quot;20300&quot; value=&quot;Slide 39&quot;/&gt;&lt;property id=&quot;20307&quot; value=&quot;600&quot;/&gt;&lt;/object&gt;&lt;object type=&quot;3&quot; unique_id=&quot;13363&quot;&gt;&lt;property id=&quot;20148&quot; value=&quot;5&quot;/&gt;&lt;property id=&quot;20300&quot; value=&quot;Slide 20 - &amp;quot;NCTM Principles to Actions  Ensuring Mathematical Success for All&amp;quot;&quot;/&gt;&lt;property id=&quot;20307&quot; value=&quot;607&quot;/&gt;&lt;/object&gt;&lt;object type=&quot;3&quot; unique_id=&quot;13364&quot;&gt;&lt;property id=&quot;20148&quot; value=&quot;5&quot;/&gt;&lt;property id=&quot;20300&quot; value=&quot;Slide 21 - &amp;quot;NCTM Principles to Actions  Ensuring Mathematical Success for All&amp;quot;&quot;/&gt;&lt;property id=&quot;20307&quot; value=&quot;608&quot;/&gt;&lt;/object&gt;&lt;object type=&quot;3&quot; unique_id=&quot;13365&quot;&gt;&lt;property id=&quot;20148&quot; value=&quot;5&quot;/&gt;&lt;property id=&quot;20300&quot; value=&quot;Slide 23&quot;/&gt;&lt;property id=&quot;20307&quot; value=&quot;609&quot;/&gt;&lt;/object&gt;&lt;object type=&quot;3&quot; unique_id=&quot;13366&quot;&gt;&lt;property id=&quot;20148&quot; value=&quot;5&quot;/&gt;&lt;property id=&quot;20300&quot; value=&quot;Slide 33 - &amp;quot;NCTM Principles to Actions  Ensuring Mathematical Success for All&amp;quot;&quot;/&gt;&lt;property id=&quot;20307&quot; value=&quot;606&quot;/&gt;&lt;/object&gt;&lt;object type=&quot;3&quot; unique_id=&quot;13367&quot;&gt;&lt;property id=&quot;20148&quot; value=&quot;5&quot;/&gt;&lt;property id=&quot;20300&quot; value=&quot;Slide 35 - &amp;quot;Modeling Activity Addition and Subtraction&amp;quot;&quot;/&gt;&lt;property id=&quot;20307&quot; value=&quot;612&quot;/&gt;&lt;/object&gt;&lt;object type=&quot;3&quot; unique_id=&quot;13368&quot;&gt;&lt;property id=&quot;20148&quot; value=&quot;5&quot;/&gt;&lt;property id=&quot;20300&quot; value=&quot;Slide 36 - &amp;quot;Sorting Activity Multiplication and Division&amp;quot;&quot;/&gt;&lt;property id=&quot;20307&quot; value=&quot;611&quot;/&gt;&lt;/object&gt;&lt;object type=&quot;3&quot; unique_id=&quot;13369&quot;&gt;&lt;property id=&quot;20148&quot; value=&quot;5&quot;/&gt;&lt;property id=&quot;20300&quot; value=&quot;Slide 37&quot;/&gt;&lt;property id=&quot;20307&quot; value=&quot;603&quot;/&gt;&lt;/object&gt;&lt;object type=&quot;3&quot; unique_id=&quot;13370&quot;&gt;&lt;property id=&quot;20148&quot; value=&quot;5&quot;/&gt;&lt;property id=&quot;20300&quot; value=&quot;Slide 38 - &amp;quot;NCTM Principles to Actions  Ensuring Mathematical Success for All&amp;quot;&quot;/&gt;&lt;property id=&quot;20307&quot; value=&quot;610&quot;/&gt;&lt;/object&gt;&lt;object type=&quot;3&quot; unique_id=&quot;13785&quot;&gt;&lt;property id=&quot;20148&quot; value=&quot;5&quot;/&gt;&lt;property id=&quot;20300&quot; value=&quot;Slide 14 - &amp;quot;Unpacking Standards – Overview of Structure&amp;quot;&quot;/&gt;&lt;property id=&quot;20307&quot; value=&quot;613&quot;/&gt;&lt;/object&gt;&lt;object type=&quot;3&quot; unique_id=&quot;13786&quot;&gt;&lt;property id=&quot;20148&quot; value=&quot;5&quot;/&gt;&lt;property id=&quot;20300&quot; value=&quot;Slide 15 - &amp;quot;Content Emphasis &amp;quot;&quot;/&gt;&lt;property id=&quot;20307&quot; value=&quot;614&quot;/&gt;&lt;/object&gt;&lt;object type=&quot;3&quot; unique_id=&quot;13787&quot;&gt;&lt;property id=&quot;20148&quot; value=&quot;5&quot;/&gt;&lt;property id=&quot;20300&quot; value=&quot;Slide 34 - &amp;quot;Vertical Progression&amp;quot;&quot;/&gt;&lt;property id=&quot;20307&quot; value=&quot;616&quot;/&gt;&lt;/object&gt;&lt;/object&gt;&lt;object type=&quot;8&quot; unique_id=&quot;1007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mathematics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athematics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DO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VDO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mathematics</Template>
  <TotalTime>17719</TotalTime>
  <Words>4365</Words>
  <Application>Microsoft Office PowerPoint</Application>
  <PresentationFormat>On-screen Show (4:3)</PresentationFormat>
  <Paragraphs>600</Paragraphs>
  <Slides>68</Slides>
  <Notes>68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mathematics</vt:lpstr>
      <vt:lpstr>1_mathematics</vt:lpstr>
      <vt:lpstr>VDOE</vt:lpstr>
      <vt:lpstr>5_VDOE</vt:lpstr>
      <vt:lpstr>VDOE Spring 2017 Mathematics Institute  Algebra I/Geometry/Algebra II</vt:lpstr>
      <vt:lpstr>PowerPoint Presentation</vt:lpstr>
      <vt:lpstr>Agenda</vt:lpstr>
      <vt:lpstr>PowerPoint Presentation</vt:lpstr>
      <vt:lpstr>Essential Question</vt:lpstr>
      <vt:lpstr>Mathematics Process Goals for Students</vt:lpstr>
      <vt:lpstr>NCTM Principles to Actions  Ensuring Mathematical Success for All</vt:lpstr>
      <vt:lpstr>Changes to the Curriculum Framework</vt:lpstr>
      <vt:lpstr>Overview of Crosswalk Documents</vt:lpstr>
      <vt:lpstr>PowerPoint Presentation</vt:lpstr>
      <vt:lpstr>2016 Mathematics  Standards of Learning</vt:lpstr>
      <vt:lpstr>Purpose</vt:lpstr>
      <vt:lpstr>PowerPoint Presentation</vt:lpstr>
      <vt:lpstr>HS SOL Revision Activity - Scavenger Hunt</vt:lpstr>
      <vt:lpstr>  HS SOL Revision Activity - Scavenger Hunt KEY</vt:lpstr>
      <vt:lpstr>Properties of Real Numbers and Equality/Inequality</vt:lpstr>
      <vt:lpstr>Linear Equations and Inequalities</vt:lpstr>
      <vt:lpstr>Linear Equations and Inequalities</vt:lpstr>
      <vt:lpstr>Course Introductions</vt:lpstr>
      <vt:lpstr>Global Changes</vt:lpstr>
      <vt:lpstr>Essential Question Recap</vt:lpstr>
      <vt:lpstr>PowerPoint Presentation</vt:lpstr>
      <vt:lpstr>Essential Questions</vt:lpstr>
      <vt:lpstr>Transformations  - Vocabulary Sort Activity</vt:lpstr>
      <vt:lpstr>Transformations</vt:lpstr>
      <vt:lpstr>Transformations Progression</vt:lpstr>
      <vt:lpstr>Transformations</vt:lpstr>
      <vt:lpstr>Transformations</vt:lpstr>
      <vt:lpstr>NCTM Principles to Actions  Ensuring Mathematical Success for All</vt:lpstr>
      <vt:lpstr>Essential Questions Recap</vt:lpstr>
      <vt:lpstr>PowerPoint Presentation</vt:lpstr>
      <vt:lpstr>Essential Question</vt:lpstr>
      <vt:lpstr>Sort Activity</vt:lpstr>
      <vt:lpstr>Sort Activity</vt:lpstr>
      <vt:lpstr>Sort Activity </vt:lpstr>
      <vt:lpstr>PowerPoint Presentation</vt:lpstr>
      <vt:lpstr>PowerPoint Presentation</vt:lpstr>
      <vt:lpstr> Linear Functions</vt:lpstr>
      <vt:lpstr>  Linear Functions</vt:lpstr>
      <vt:lpstr>Unpacking Standards – Overview of Structure</vt:lpstr>
      <vt:lpstr>NCTM Principles to Actions  Ensuring Mathematical Success for All</vt:lpstr>
      <vt:lpstr>Essential Question Recap</vt:lpstr>
      <vt:lpstr>PowerPoint Presentation</vt:lpstr>
      <vt:lpstr>Essential Questions</vt:lpstr>
      <vt:lpstr>Brainstorming Activity</vt:lpstr>
      <vt:lpstr>Gallery Walk</vt:lpstr>
      <vt:lpstr>Quadrilateral Progression</vt:lpstr>
      <vt:lpstr>Rectangle Task</vt:lpstr>
      <vt:lpstr>Quadrilateral Task</vt:lpstr>
      <vt:lpstr>Proofs</vt:lpstr>
      <vt:lpstr>NCTM Principles to Actions  Ensuring Mathematical Success for All</vt:lpstr>
      <vt:lpstr>Support Productive Struggle</vt:lpstr>
      <vt:lpstr>Essential Questions Recap</vt:lpstr>
      <vt:lpstr>PowerPoint Presentation</vt:lpstr>
      <vt:lpstr>Essential Question</vt:lpstr>
      <vt:lpstr>Representations of Functions- Sorting</vt:lpstr>
      <vt:lpstr>Multiple Representations of Functions</vt:lpstr>
      <vt:lpstr>Multiple Representations of Functions</vt:lpstr>
      <vt:lpstr>Multiple Representations of Functions</vt:lpstr>
      <vt:lpstr>NCTM Principles to Actions  Ensuring Mathematical Success for All</vt:lpstr>
      <vt:lpstr>Use and Connect Multiple Representations</vt:lpstr>
      <vt:lpstr>Essential Question Recap</vt:lpstr>
      <vt:lpstr>PowerPoint Presentation</vt:lpstr>
      <vt:lpstr>Essential Questions</vt:lpstr>
      <vt:lpstr>Implementation Support Resources</vt:lpstr>
      <vt:lpstr>Implementation Timeline</vt:lpstr>
      <vt:lpstr>Reflection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2016 Mathematics Standards of Learning and Proposed 2016 Mathematics Standards of Learning Curriculum Framework</dc:title>
  <dc:creator>Michael Bolling</dc:creator>
  <cp:lastModifiedBy>Mazzacane, Tina (DOE)</cp:lastModifiedBy>
  <cp:revision>504</cp:revision>
  <cp:lastPrinted>2016-09-28T19:40:08Z</cp:lastPrinted>
  <dcterms:created xsi:type="dcterms:W3CDTF">2017-03-30T14:26:53Z</dcterms:created>
  <dcterms:modified xsi:type="dcterms:W3CDTF">2017-04-25T19:30:31Z</dcterms:modified>
</cp:coreProperties>
</file>