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57"/>
  </p:notesMasterIdLst>
  <p:handoutMasterIdLst>
    <p:handoutMasterId r:id="rId58"/>
  </p:handoutMasterIdLst>
  <p:sldIdLst>
    <p:sldId id="256" r:id="rId9"/>
    <p:sldId id="258" r:id="rId10"/>
    <p:sldId id="259" r:id="rId11"/>
    <p:sldId id="300" r:id="rId12"/>
    <p:sldId id="262" r:id="rId13"/>
    <p:sldId id="288" r:id="rId14"/>
    <p:sldId id="302" r:id="rId15"/>
    <p:sldId id="260" r:id="rId16"/>
    <p:sldId id="323" r:id="rId17"/>
    <p:sldId id="324" r:id="rId18"/>
    <p:sldId id="325" r:id="rId19"/>
    <p:sldId id="261" r:id="rId20"/>
    <p:sldId id="284" r:id="rId21"/>
    <p:sldId id="266" r:id="rId22"/>
    <p:sldId id="263" r:id="rId23"/>
    <p:sldId id="264" r:id="rId24"/>
    <p:sldId id="267" r:id="rId25"/>
    <p:sldId id="268" r:id="rId26"/>
    <p:sldId id="285" r:id="rId27"/>
    <p:sldId id="286" r:id="rId28"/>
    <p:sldId id="287" r:id="rId29"/>
    <p:sldId id="269" r:id="rId30"/>
    <p:sldId id="295" r:id="rId31"/>
    <p:sldId id="289" r:id="rId32"/>
    <p:sldId id="290" r:id="rId33"/>
    <p:sldId id="316" r:id="rId34"/>
    <p:sldId id="297" r:id="rId35"/>
    <p:sldId id="298" r:id="rId36"/>
    <p:sldId id="326" r:id="rId37"/>
    <p:sldId id="272" r:id="rId38"/>
    <p:sldId id="293" r:id="rId39"/>
    <p:sldId id="303" r:id="rId40"/>
    <p:sldId id="327" r:id="rId41"/>
    <p:sldId id="271" r:id="rId42"/>
    <p:sldId id="273" r:id="rId43"/>
    <p:sldId id="291" r:id="rId44"/>
    <p:sldId id="304" r:id="rId45"/>
    <p:sldId id="328" r:id="rId46"/>
    <p:sldId id="274" r:id="rId47"/>
    <p:sldId id="294" r:id="rId48"/>
    <p:sldId id="305" r:id="rId49"/>
    <p:sldId id="329" r:id="rId50"/>
    <p:sldId id="278" r:id="rId51"/>
    <p:sldId id="322" r:id="rId52"/>
    <p:sldId id="281" r:id="rId53"/>
    <p:sldId id="330" r:id="rId54"/>
    <p:sldId id="318" r:id="rId55"/>
    <p:sldId id="282" r:id="rId56"/>
  </p:sldIdLst>
  <p:sldSz cx="9144000" cy="6858000" type="screen4x3"/>
  <p:notesSz cx="9385300" cy="70993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FFC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7268D5-369C-4039-952E-EE28372D0244}">
  <a:tblStyle styleId="{EB7268D5-369C-4039-952E-EE28372D0244}"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86629" autoAdjust="0"/>
  </p:normalViewPr>
  <p:slideViewPr>
    <p:cSldViewPr snapToGrid="0">
      <p:cViewPr varScale="1">
        <p:scale>
          <a:sx n="52" d="100"/>
          <a:sy n="52" d="100"/>
        </p:scale>
        <p:origin x="516" y="78"/>
      </p:cViewPr>
      <p:guideLst>
        <p:guide orient="horz" pos="2160"/>
        <p:guide pos="2880"/>
      </p:guideLst>
    </p:cSldViewPr>
  </p:slideViewPr>
  <p:notesTextViewPr>
    <p:cViewPr>
      <p:scale>
        <a:sx n="3" d="2"/>
        <a:sy n="3" d="2"/>
      </p:scale>
      <p:origin x="0" y="0"/>
    </p:cViewPr>
  </p:notesTextViewPr>
  <p:sorterViewPr>
    <p:cViewPr>
      <p:scale>
        <a:sx n="90" d="100"/>
        <a:sy n="90" d="100"/>
      </p:scale>
      <p:origin x="0" y="2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6963" cy="356198"/>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5316165" y="0"/>
            <a:ext cx="4066963" cy="356198"/>
          </a:xfrm>
          <a:prstGeom prst="rect">
            <a:avLst/>
          </a:prstGeom>
        </p:spPr>
        <p:txBody>
          <a:bodyPr vert="horz" lIns="94192" tIns="47096" rIns="94192" bIns="47096" rtlCol="0"/>
          <a:lstStyle>
            <a:lvl1pPr algn="r">
              <a:defRPr sz="1200"/>
            </a:lvl1pPr>
          </a:lstStyle>
          <a:p>
            <a:fld id="{B4A3DE9E-E0FD-48E0-B197-683FE1F1E74B}" type="datetimeFigureOut">
              <a:rPr lang="en-US" smtClean="0"/>
              <a:t>1/23/2019</a:t>
            </a:fld>
            <a:endParaRPr lang="en-US"/>
          </a:p>
        </p:txBody>
      </p:sp>
      <p:sp>
        <p:nvSpPr>
          <p:cNvPr id="4" name="Footer Placeholder 3"/>
          <p:cNvSpPr>
            <a:spLocks noGrp="1"/>
          </p:cNvSpPr>
          <p:nvPr>
            <p:ph type="ftr" sz="quarter" idx="2"/>
          </p:nvPr>
        </p:nvSpPr>
        <p:spPr>
          <a:xfrm>
            <a:off x="0" y="6743103"/>
            <a:ext cx="4066963" cy="356197"/>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5316165" y="6743103"/>
            <a:ext cx="4066963" cy="356197"/>
          </a:xfrm>
          <a:prstGeom prst="rect">
            <a:avLst/>
          </a:prstGeom>
        </p:spPr>
        <p:txBody>
          <a:bodyPr vert="horz" lIns="94192" tIns="47096" rIns="94192" bIns="47096" rtlCol="0" anchor="b"/>
          <a:lstStyle>
            <a:lvl1pPr algn="r">
              <a:defRPr sz="1200"/>
            </a:lvl1pPr>
          </a:lstStyle>
          <a:p>
            <a:fld id="{A223992C-2C27-4B64-A803-85B6FBC4F10C}" type="slidenum">
              <a:rPr lang="en-US" smtClean="0"/>
              <a:t>‹#›</a:t>
            </a:fld>
            <a:endParaRPr lang="en-US"/>
          </a:p>
        </p:txBody>
      </p:sp>
    </p:spTree>
    <p:extLst>
      <p:ext uri="{BB962C8B-B14F-4D97-AF65-F5344CB8AC3E}">
        <p14:creationId xmlns:p14="http://schemas.microsoft.com/office/powerpoint/2010/main" val="2855706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0"/>
            <a:ext cx="4066962" cy="354965"/>
          </a:xfrm>
          <a:prstGeom prst="rect">
            <a:avLst/>
          </a:prstGeom>
          <a:noFill/>
          <a:ln>
            <a:noFill/>
          </a:ln>
        </p:spPr>
        <p:txBody>
          <a:bodyPr lIns="94177" tIns="94177" rIns="94177" bIns="94177"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316168" y="0"/>
            <a:ext cx="4066962" cy="354965"/>
          </a:xfrm>
          <a:prstGeom prst="rect">
            <a:avLst/>
          </a:prstGeom>
          <a:noFill/>
          <a:ln>
            <a:noFill/>
          </a:ln>
        </p:spPr>
        <p:txBody>
          <a:bodyPr lIns="94177" tIns="94177" rIns="94177" bIns="94177"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6743103"/>
            <a:ext cx="4066962" cy="354965"/>
          </a:xfrm>
          <a:prstGeom prst="rect">
            <a:avLst/>
          </a:prstGeom>
          <a:noFill/>
          <a:ln>
            <a:noFill/>
          </a:ln>
        </p:spPr>
        <p:txBody>
          <a:bodyPr lIns="94177" tIns="94177" rIns="94177" bIns="94177"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0962"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1923"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2885"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3847"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4809"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5770"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673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7694"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53575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noAutofit/>
          </a:bodyPr>
          <a:lstStyle/>
          <a:p>
            <a:pPr>
              <a:buSzPct val="25000"/>
            </a:pPr>
            <a:endParaRPr dirty="0"/>
          </a:p>
        </p:txBody>
      </p:sp>
      <p:sp>
        <p:nvSpPr>
          <p:cNvPr id="91" name="Shape 91"/>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79079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Our purpose is to</a:t>
            </a:r>
            <a:r>
              <a:rPr lang="en-US" baseline="0" dirty="0" smtClean="0"/>
              <a:t> provide an overview of the revisions and to highlight information included in the Essential </a:t>
            </a:r>
            <a:r>
              <a:rPr lang="en-US" dirty="0" smtClean="0"/>
              <a:t>K</a:t>
            </a:r>
            <a:r>
              <a:rPr lang="en-US" baseline="0" dirty="0" smtClean="0"/>
              <a:t>nowledge and </a:t>
            </a:r>
            <a:r>
              <a:rPr lang="en-US" dirty="0" smtClean="0"/>
              <a:t>S</a:t>
            </a:r>
            <a:r>
              <a:rPr lang="en-US" baseline="0" dirty="0" smtClean="0"/>
              <a:t>kills and Understanding the Standards sections of the curriculum framework. </a:t>
            </a:r>
          </a:p>
          <a:p>
            <a:pPr defTabSz="922878">
              <a:defRPr/>
            </a:pPr>
            <a:endParaRPr lang="en-US" baseline="0" dirty="0" smtClean="0"/>
          </a:p>
          <a:p>
            <a:pPr defTabSz="922878">
              <a:defRPr/>
            </a:pPr>
            <a:r>
              <a:rPr lang="en-US" baseline="0" dirty="0" smtClean="0"/>
              <a:t>This presentation is a brief overview of revisions and not a comprehensive list of all revisions. Teachers should reference the curriculum framework if they have questions regarding the 2016 standards.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7.14 is now</a:t>
            </a:r>
            <a:r>
              <a:rPr lang="en-US" baseline="0" dirty="0" smtClean="0"/>
              <a:t> 7.12 in the 2016 standards.</a:t>
            </a:r>
          </a:p>
          <a:p>
            <a:r>
              <a:rPr lang="en-US" dirty="0" smtClean="0"/>
              <a:t>Students are expected</a:t>
            </a:r>
            <a:r>
              <a:rPr lang="en-US" baseline="0" dirty="0" smtClean="0"/>
              <a:t> to represent and solve two-step equations in one variable and to solve practical problems that require the solution to a two-step equation.</a:t>
            </a:r>
          </a:p>
          <a:p>
            <a:r>
              <a:rPr lang="en-US" baseline="0" dirty="0" smtClean="0"/>
              <a:t>Coefficients and numeric terms will be rational numbers.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Students are expected to apply the properties of real numbers when solving equations.  This is a shift from the 2009 standards in that the focus is not to identify a specific property being used, but correctly apply the properties to solve equations. It is appropriate for teachers and students to use the names of the properties when being applied, but this should not be a focus of the assessment.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Students are expected to write verbal expressions and sentences as algebraic expressions and equations and vice versa. This was removed from 7.13a to the EKS in 7.12.  See note in red on the screen.</a:t>
            </a:r>
            <a:endParaRPr lang="en-US" i="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069541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noAutofit/>
          </a:bodyPr>
          <a:lstStyle/>
          <a:p>
            <a:pPr>
              <a:buSzPct val="25000"/>
            </a:pPr>
            <a:endParaRPr lang="en-US" dirty="0"/>
          </a:p>
        </p:txBody>
      </p:sp>
      <p:sp>
        <p:nvSpPr>
          <p:cNvPr id="136" name="Shape 136"/>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141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786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197" name="Shape 197"/>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23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3" name="Shape 153"/>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a:p>
            <a:pPr>
              <a:buSzPct val="25000"/>
            </a:pPr>
            <a:endParaRPr dirty="0"/>
          </a:p>
        </p:txBody>
      </p:sp>
      <p:sp>
        <p:nvSpPr>
          <p:cNvPr id="154" name="Shape 154"/>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266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180" name="Shape 180"/>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096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205" name="Shape 205"/>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88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noAutofit/>
          </a:bodyPr>
          <a:lstStyle/>
          <a:p>
            <a:pPr>
              <a:buSzPct val="25000"/>
            </a:pPr>
            <a:endParaRPr lang="en-US" dirty="0"/>
          </a:p>
        </p:txBody>
      </p:sp>
      <p:sp>
        <p:nvSpPr>
          <p:cNvPr id="213" name="Shape 213"/>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357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217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1316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711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197" name="Shape 197"/>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539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238" name="Shape 238"/>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8336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5985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2124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238" name="Shape 238"/>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0188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063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Clr>
                <a:prstClr val="black"/>
              </a:buClr>
              <a:buSzPct val="25000"/>
            </a:pPr>
            <a:fld id="{00000000-1234-1234-1234-123412341234}" type="slidenum">
              <a:rPr lang="en-US">
                <a:solidFill>
                  <a:prstClr val="black"/>
                </a:solidFill>
                <a:latin typeface="Calibri"/>
                <a:ea typeface="Calibri"/>
                <a:cs typeface="Calibri"/>
                <a:sym typeface="Calibri"/>
              </a:rPr>
              <a:pPr>
                <a:buClr>
                  <a:prstClr val="black"/>
                </a:buClr>
                <a:buSzPct val="25000"/>
              </a:pPr>
              <a:t>29</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2273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270" name="Shape 270"/>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5712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282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a:p>
            <a:pPr>
              <a:buSzPct val="25000"/>
            </a:pPr>
            <a:endParaRPr lang="en-US" dirty="0"/>
          </a:p>
        </p:txBody>
      </p:sp>
      <p:sp>
        <p:nvSpPr>
          <p:cNvPr id="117" name="Shape 117"/>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534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r>
              <a:rPr lang="en-US" dirty="0"/>
              <a:t> </a:t>
            </a:r>
          </a:p>
          <a:p>
            <a:pPr>
              <a:buSzPct val="25000"/>
            </a:pPr>
            <a:endParaRPr lang="en-US" dirty="0"/>
          </a:p>
        </p:txBody>
      </p:sp>
      <p:sp>
        <p:nvSpPr>
          <p:cNvPr id="180" name="Shape 180"/>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509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Clr>
                <a:prstClr val="black"/>
              </a:buClr>
              <a:buSzPct val="25000"/>
            </a:pPr>
            <a:fld id="{00000000-1234-1234-1234-123412341234}" type="slidenum">
              <a:rPr lang="en-US">
                <a:solidFill>
                  <a:prstClr val="black"/>
                </a:solidFill>
                <a:latin typeface="Calibri"/>
                <a:ea typeface="Calibri"/>
                <a:cs typeface="Calibri"/>
                <a:sym typeface="Calibri"/>
              </a:rPr>
              <a:pPr>
                <a:buClr>
                  <a:prstClr val="black"/>
                </a:buClr>
                <a:buSzPct val="25000"/>
              </a:pPr>
              <a:t>33</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22736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262" name="Shape 262"/>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5293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278" name="Shape 278"/>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3116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7767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r>
              <a:rPr lang="en-US" dirty="0"/>
              <a:t>. </a:t>
            </a:r>
          </a:p>
          <a:p>
            <a:pPr>
              <a:buSzPct val="25000"/>
            </a:pPr>
            <a:endParaRPr lang="en-US" dirty="0"/>
          </a:p>
        </p:txBody>
      </p:sp>
      <p:sp>
        <p:nvSpPr>
          <p:cNvPr id="180" name="Shape 180"/>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475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Clr>
                <a:prstClr val="black"/>
              </a:buClr>
              <a:buSzPct val="25000"/>
            </a:pPr>
            <a:fld id="{00000000-1234-1234-1234-123412341234}" type="slidenum">
              <a:rPr lang="en-US">
                <a:solidFill>
                  <a:prstClr val="black"/>
                </a:solidFill>
                <a:latin typeface="Calibri"/>
                <a:ea typeface="Calibri"/>
                <a:cs typeface="Calibri"/>
                <a:sym typeface="Calibri"/>
              </a:rPr>
              <a:pPr>
                <a:buClr>
                  <a:prstClr val="black"/>
                </a:buClr>
                <a:buSzPct val="25000"/>
              </a:pPr>
              <a:t>38</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22736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286" name="Shape 286"/>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1702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0711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r>
              <a:rPr lang="en-US" dirty="0"/>
              <a:t> </a:t>
            </a:r>
          </a:p>
          <a:p>
            <a:pPr>
              <a:buSzPct val="25000"/>
            </a:pPr>
            <a:endParaRPr lang="en-US" dirty="0"/>
          </a:p>
        </p:txBody>
      </p:sp>
      <p:sp>
        <p:nvSpPr>
          <p:cNvPr id="180" name="Shape 180"/>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60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to follow</a:t>
            </a: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3282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Clr>
                <a:prstClr val="black"/>
              </a:buClr>
              <a:buSzPct val="25000"/>
            </a:pPr>
            <a:fld id="{00000000-1234-1234-1234-123412341234}" type="slidenum">
              <a:rPr lang="en-US">
                <a:solidFill>
                  <a:prstClr val="black"/>
                </a:solidFill>
                <a:latin typeface="Calibri"/>
                <a:ea typeface="Calibri"/>
                <a:cs typeface="Calibri"/>
                <a:sym typeface="Calibri"/>
              </a:rPr>
              <a:pPr>
                <a:buClr>
                  <a:prstClr val="black"/>
                </a:buClr>
                <a:buSzPct val="25000"/>
              </a:pPr>
              <a:t>42</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22736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endParaRPr lang="en-US" dirty="0"/>
          </a:p>
        </p:txBody>
      </p:sp>
      <p:sp>
        <p:nvSpPr>
          <p:cNvPr id="324" name="Shape 324"/>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172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latin typeface="Calibri"/>
              </a:rPr>
              <a:pPr/>
              <a:t>44</a:t>
            </a:fld>
            <a:endParaRPr lang="en-US" dirty="0">
              <a:solidFill>
                <a:prstClr val="black"/>
              </a:solidFill>
              <a:latin typeface="Calibri"/>
            </a:endParaRPr>
          </a:p>
        </p:txBody>
      </p:sp>
    </p:spTree>
    <p:extLst>
      <p:ext uri="{BB962C8B-B14F-4D97-AF65-F5344CB8AC3E}">
        <p14:creationId xmlns:p14="http://schemas.microsoft.com/office/powerpoint/2010/main" val="3038521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noAutofit/>
          </a:bodyPr>
          <a:lstStyle/>
          <a:p>
            <a:pPr>
              <a:buSzPct val="25000"/>
            </a:pPr>
            <a:endParaRPr/>
          </a:p>
        </p:txBody>
      </p:sp>
      <p:sp>
        <p:nvSpPr>
          <p:cNvPr id="347" name="Shape 34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16340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Clr>
                <a:prstClr val="black"/>
              </a:buClr>
              <a:buSzPct val="25000"/>
            </a:pPr>
            <a:fld id="{00000000-1234-1234-1234-123412341234}" type="slidenum">
              <a:rPr lang="en-US">
                <a:solidFill>
                  <a:prstClr val="black"/>
                </a:solidFill>
                <a:latin typeface="Calibri"/>
                <a:ea typeface="Calibri"/>
                <a:cs typeface="Calibri"/>
                <a:sym typeface="Calibri"/>
              </a:rPr>
              <a:pPr>
                <a:buClr>
                  <a:prstClr val="black"/>
                </a:buClr>
                <a:buSzPct val="25000"/>
              </a:pPr>
              <a:t>46</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22736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47</a:t>
            </a:fld>
            <a:endParaRPr lang="en-US" dirty="0"/>
          </a:p>
        </p:txBody>
      </p:sp>
    </p:spTree>
    <p:extLst>
      <p:ext uri="{BB962C8B-B14F-4D97-AF65-F5344CB8AC3E}">
        <p14:creationId xmlns:p14="http://schemas.microsoft.com/office/powerpoint/2010/main" val="869737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noAutofit/>
          </a:bodyPr>
          <a:lstStyle/>
          <a:p>
            <a:pPr>
              <a:buSzPct val="25000"/>
            </a:pPr>
            <a:endParaRPr/>
          </a:p>
        </p:txBody>
      </p:sp>
      <p:sp>
        <p:nvSpPr>
          <p:cNvPr id="354" name="Shape 354"/>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706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mc:AlternateContent xmlns:mc="http://schemas.openxmlformats.org/markup-compatibility/2006" xmlns:a14="http://schemas.microsoft.com/office/drawing/2010/main">
        <mc:Choice Requires="a14">
          <p:sp>
            <p:nvSpPr>
              <p:cNvPr id="142" name="Shape 142"/>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noAutofit/>
              </a:bodyPr>
              <a:lstStyle/>
              <a:p>
                <a:pPr>
                  <a:buSzPct val="25000"/>
                </a:pPr>
                <a:r>
                  <a:rPr lang="en-US" dirty="0"/>
                  <a:t>An example of how a concept taught in 6</a:t>
                </a:r>
                <a:r>
                  <a:rPr lang="en-US" baseline="30000" dirty="0"/>
                  <a:t>th</a:t>
                </a:r>
                <a:r>
                  <a:rPr lang="en-US" dirty="0"/>
                  <a:t> grade (ratios), studied in 7</a:t>
                </a:r>
                <a:r>
                  <a:rPr lang="en-US" baseline="30000" dirty="0"/>
                  <a:t>th</a:t>
                </a:r>
                <a:r>
                  <a:rPr lang="en-US" dirty="0"/>
                  <a:t> grade (proportional reasoning) is used in an 8</a:t>
                </a:r>
                <a:r>
                  <a:rPr lang="en-US" baseline="30000" dirty="0"/>
                  <a:t>th</a:t>
                </a:r>
                <a:r>
                  <a:rPr lang="en-US" dirty="0"/>
                  <a:t> grade (multi-step consumer applications).</a:t>
                </a:r>
              </a:p>
              <a:p>
                <a:pPr>
                  <a:buSzPct val="25000"/>
                </a:pPr>
                <a:endParaRPr lang="en-US" dirty="0"/>
              </a:p>
              <a:p>
                <a:pPr>
                  <a:buSzPct val="25000"/>
                </a:pPr>
                <a:r>
                  <a:rPr lang="en-US" dirty="0"/>
                  <a:t>Multi-step:  </a:t>
                </a:r>
              </a:p>
              <a:p>
                <a:pPr marL="176611" indent="-176611">
                  <a:buSzPct val="25000"/>
                  <a:buFont typeface="Arial" panose="020B0604020202020204" pitchFamily="34" charset="0"/>
                  <a:buChar char="•"/>
                </a:pPr>
                <a:r>
                  <a:rPr lang="en-US" dirty="0"/>
                  <a:t>Cost for 2 chocolate candies and for 5 caramel candies (2 * $1) and (5*$0.75)</a:t>
                </a:r>
              </a:p>
              <a:p>
                <a:pPr marL="176611" indent="-176611">
                  <a:buSzPct val="25000"/>
                  <a:buFont typeface="Arial" panose="020B0604020202020204" pitchFamily="34" charset="0"/>
                  <a:buChar char="•"/>
                </a:pPr>
                <a:r>
                  <a:rPr lang="en-US" dirty="0"/>
                  <a:t>Finding the total cost for 1 bag of the given ratio of candies, 2:5 ($2 + $3.75 = $5.75)</a:t>
                </a:r>
              </a:p>
              <a:p>
                <a:pPr marL="176611" indent="-176611">
                  <a:buSzPct val="25000"/>
                  <a:buFont typeface="Arial" panose="020B0604020202020204" pitchFamily="34" charset="0"/>
                  <a:buChar char="•"/>
                </a:pPr>
                <a:r>
                  <a:rPr lang="en-US" dirty="0"/>
                  <a:t>7</a:t>
                </a:r>
                <a:r>
                  <a:rPr lang="en-US" baseline="30000" dirty="0"/>
                  <a:t>th</a:t>
                </a:r>
                <a:r>
                  <a:rPr lang="en-US" dirty="0"/>
                  <a:t> grade understanding of proportional relationships that the cost of 1 bag is $5.75 and determining which of the other total costs is proportional to this given ratio.</a:t>
                </a:r>
              </a:p>
              <a:p>
                <a:pPr marL="176611" indent="-176611">
                  <a:buSzPct val="25000"/>
                  <a:buFont typeface="Arial" panose="020B0604020202020204" pitchFamily="34" charset="0"/>
                  <a:buChar char="•"/>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r>
                          <a:rPr lang="en-US" i="1">
                            <a:latin typeface="Cambria Math" panose="02040503050406030204" pitchFamily="18" charset="0"/>
                          </a:rPr>
                          <m:t>𝑏𝑎𝑔</m:t>
                        </m:r>
                      </m:num>
                      <m:den>
                        <m:r>
                          <a:rPr lang="en-US" i="1">
                            <a:latin typeface="Cambria Math" panose="02040503050406030204" pitchFamily="18" charset="0"/>
                          </a:rPr>
                          <m:t>$5.75</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𝑐𝑜𝑚𝑝𝑙𝑒𝑡𝑒</m:t>
                        </m:r>
                        <m:r>
                          <a:rPr lang="en-US" i="1">
                            <a:latin typeface="Cambria Math" panose="02040503050406030204" pitchFamily="18" charset="0"/>
                          </a:rPr>
                          <m:t> </m:t>
                        </m:r>
                        <m:r>
                          <a:rPr lang="en-US" i="1">
                            <a:latin typeface="Cambria Math" panose="02040503050406030204" pitchFamily="18" charset="0"/>
                          </a:rPr>
                          <m:t>𝑏𝑎𝑔𝑠</m:t>
                        </m:r>
                      </m:num>
                      <m:den>
                        <m:r>
                          <a:rPr lang="en-US" i="1">
                            <a:latin typeface="Cambria Math" panose="02040503050406030204" pitchFamily="18" charset="0"/>
                          </a:rPr>
                          <m:t>𝑐𝑜𝑠𝑡</m:t>
                        </m:r>
                        <m:r>
                          <a:rPr lang="en-US" i="1">
                            <a:latin typeface="Cambria Math" panose="02040503050406030204" pitchFamily="18" charset="0"/>
                          </a:rPr>
                          <m:t> </m:t>
                        </m:r>
                        <m:r>
                          <a:rPr lang="en-US" i="1">
                            <a:latin typeface="Cambria Math" panose="02040503050406030204" pitchFamily="18" charset="0"/>
                          </a:rPr>
                          <m:t>𝑐h𝑜𝑖𝑐𝑒𝑠</m:t>
                        </m:r>
                        <m:r>
                          <a:rPr lang="en-US" i="1">
                            <a:latin typeface="Cambria Math" panose="02040503050406030204" pitchFamily="18" charset="0"/>
                          </a:rPr>
                          <m:t> </m:t>
                        </m:r>
                        <m:r>
                          <a:rPr lang="en-US" i="1">
                            <a:latin typeface="Cambria Math" panose="02040503050406030204" pitchFamily="18" charset="0"/>
                          </a:rPr>
                          <m:t>𝑔𝑖𝑣𝑒𝑛</m:t>
                        </m:r>
                      </m:den>
                    </m:f>
                  </m:oMath>
                </a14:m>
                <a:endParaRPr lang="en-US" dirty="0"/>
              </a:p>
              <a:p>
                <a:pPr>
                  <a:buSzPct val="25000"/>
                </a:pPr>
                <a:endParaRPr lang="en-US" dirty="0"/>
              </a:p>
              <a:p>
                <a:pPr>
                  <a:buSzPct val="25000"/>
                </a:pPr>
                <a:r>
                  <a:rPr lang="en-US" dirty="0"/>
                  <a:t>Answer: </a:t>
                </a:r>
              </a:p>
              <a:p>
                <a:pPr>
                  <a:buSzPct val="25000"/>
                </a:pPr>
                <a:r>
                  <a:rPr lang="en-US" dirty="0"/>
                  <a:t>$17.25 divided by $5.75 is exactly 3 bags of candy with a ratio of 2 chocolate candies to 5 caramel candies.</a:t>
                </a:r>
              </a:p>
              <a:p>
                <a:pPr>
                  <a:buSzPct val="25000"/>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r>
                          <a:rPr lang="en-US" i="1">
                            <a:latin typeface="Cambria Math" panose="02040503050406030204" pitchFamily="18" charset="0"/>
                          </a:rPr>
                          <m:t>𝑏𝑎𝑔</m:t>
                        </m:r>
                      </m:num>
                      <m:den>
                        <m:r>
                          <a:rPr lang="en-US" i="1">
                            <a:latin typeface="Cambria Math" panose="02040503050406030204" pitchFamily="18" charset="0"/>
                          </a:rPr>
                          <m:t>$5.75</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3 </m:t>
                        </m:r>
                        <m:r>
                          <a:rPr lang="en-US" i="1">
                            <a:latin typeface="Cambria Math" panose="02040503050406030204" pitchFamily="18" charset="0"/>
                          </a:rPr>
                          <m:t>𝑏𝑎𝑔𝑠</m:t>
                        </m:r>
                      </m:num>
                      <m:den>
                        <m:r>
                          <a:rPr lang="en-US" i="1">
                            <a:latin typeface="Cambria Math" panose="02040503050406030204" pitchFamily="18" charset="0"/>
                          </a:rPr>
                          <m:t>$17.25</m:t>
                        </m:r>
                      </m:den>
                    </m:f>
                  </m:oMath>
                </a14:m>
                <a:r>
                  <a:rPr lang="en-US" dirty="0"/>
                  <a:t>     </a:t>
                </a:r>
              </a:p>
              <a:p>
                <a:pPr>
                  <a:buSzPct val="25000"/>
                </a:pPr>
                <a:endParaRPr lang="en-US" dirty="0"/>
              </a:p>
              <a:p>
                <a:pPr>
                  <a:buSzPct val="25000"/>
                </a:pPr>
                <a:endParaRPr lang="en-US" dirty="0"/>
              </a:p>
            </p:txBody>
          </p:sp>
        </mc:Choice>
        <mc:Fallback xmlns="">
          <p:sp>
            <p:nvSpPr>
              <p:cNvPr id="142" name="Shape 142"/>
              <p:cNvSpPr txBox="1">
                <a:spLocks noGrp="1"/>
              </p:cNvSpPr>
              <p:nvPr>
                <p:ph type="body" idx="1"/>
              </p:nvPr>
            </p:nvSpPr>
            <p:spPr>
              <a:xfrm>
                <a:off x="938532" y="3372168"/>
                <a:ext cx="7508239" cy="3194685"/>
              </a:xfrm>
              <a:prstGeom prst="rect">
                <a:avLst/>
              </a:prstGeom>
              <a:noFill/>
              <a:ln>
                <a:noFill/>
              </a:ln>
            </p:spPr>
            <p:txBody>
              <a:bodyPr lIns="94177" tIns="94177" rIns="94177" bIns="94177" anchor="t" anchorCtr="0">
                <a:noAutofit/>
              </a:bodyPr>
              <a:lstStyle/>
              <a:p>
                <a:pPr>
                  <a:buSzPct val="25000"/>
                </a:pPr>
                <a:r>
                  <a:rPr lang="en-US" dirty="0"/>
                  <a:t>An example of how a concept taught in 6</a:t>
                </a:r>
                <a:r>
                  <a:rPr lang="en-US" baseline="30000" dirty="0"/>
                  <a:t>th</a:t>
                </a:r>
                <a:r>
                  <a:rPr lang="en-US" dirty="0"/>
                  <a:t> grade (ratios), studied in 7</a:t>
                </a:r>
                <a:r>
                  <a:rPr lang="en-US" baseline="30000" dirty="0"/>
                  <a:t>th</a:t>
                </a:r>
                <a:r>
                  <a:rPr lang="en-US" dirty="0"/>
                  <a:t> grade (proportional reasoning) is used in an 8</a:t>
                </a:r>
                <a:r>
                  <a:rPr lang="en-US" baseline="30000" dirty="0"/>
                  <a:t>th</a:t>
                </a:r>
                <a:r>
                  <a:rPr lang="en-US" dirty="0"/>
                  <a:t> grade (multi-step consumer applications).</a:t>
                </a:r>
              </a:p>
              <a:p>
                <a:pPr>
                  <a:buSzPct val="25000"/>
                </a:pPr>
                <a:endParaRPr lang="en-US" dirty="0"/>
              </a:p>
              <a:p>
                <a:pPr>
                  <a:buSzPct val="25000"/>
                </a:pPr>
                <a:r>
                  <a:rPr lang="en-US" dirty="0"/>
                  <a:t>Multi-step:  </a:t>
                </a:r>
              </a:p>
              <a:p>
                <a:pPr marL="176611" indent="-176611">
                  <a:buSzPct val="25000"/>
                  <a:buFont typeface="Arial" panose="020B0604020202020204" pitchFamily="34" charset="0"/>
                  <a:buChar char="•"/>
                </a:pPr>
                <a:r>
                  <a:rPr lang="en-US" dirty="0"/>
                  <a:t>Cost for 2 chocolate candies and for 5 caramel candies (2 * $1) and (5*$0.75)</a:t>
                </a:r>
              </a:p>
              <a:p>
                <a:pPr marL="176611" indent="-176611">
                  <a:buSzPct val="25000"/>
                  <a:buFont typeface="Arial" panose="020B0604020202020204" pitchFamily="34" charset="0"/>
                  <a:buChar char="•"/>
                </a:pPr>
                <a:r>
                  <a:rPr lang="en-US" dirty="0"/>
                  <a:t>Finding the total cost for 1 bag of the given ratio of candies, 2:5 ($2 + $3.75 = $5.75)</a:t>
                </a:r>
              </a:p>
              <a:p>
                <a:pPr marL="176611" indent="-176611">
                  <a:buSzPct val="25000"/>
                  <a:buFont typeface="Arial" panose="020B0604020202020204" pitchFamily="34" charset="0"/>
                  <a:buChar char="•"/>
                </a:pPr>
                <a:r>
                  <a:rPr lang="en-US" dirty="0"/>
                  <a:t>7</a:t>
                </a:r>
                <a:r>
                  <a:rPr lang="en-US" baseline="30000" dirty="0"/>
                  <a:t>th</a:t>
                </a:r>
                <a:r>
                  <a:rPr lang="en-US" dirty="0"/>
                  <a:t> grade understanding of proportional relationships that the cost of 1 bag is $5.75 and determining which of the other total costs is proportional to this given ratio.</a:t>
                </a:r>
              </a:p>
              <a:p>
                <a:pPr marL="176611" indent="-176611">
                  <a:buSzPct val="25000"/>
                  <a:buFont typeface="Arial" panose="020B0604020202020204" pitchFamily="34" charset="0"/>
                  <a:buChar char="•"/>
                </a:pPr>
                <a:r>
                  <a:rPr lang="en-US" i="0">
                    <a:latin typeface="Cambria Math" panose="02040503050406030204" pitchFamily="18" charset="0"/>
                  </a:rPr>
                  <a:t>(1 𝑏𝑎𝑔)/$5.75=(?𝑐𝑜𝑚𝑝𝑙𝑒𝑡𝑒 𝑏𝑎𝑔𝑠)/(𝑐𝑜𝑠𝑡 𝑐ℎ𝑜𝑖𝑐𝑒𝑠 𝑔𝑖𝑣𝑒𝑛)</a:t>
                </a:r>
                <a:endParaRPr lang="en-US" dirty="0"/>
              </a:p>
              <a:p>
                <a:pPr>
                  <a:buSzPct val="25000"/>
                </a:pPr>
                <a:endParaRPr lang="en-US" dirty="0"/>
              </a:p>
              <a:p>
                <a:pPr>
                  <a:buSzPct val="25000"/>
                </a:pPr>
                <a:r>
                  <a:rPr lang="en-US" dirty="0"/>
                  <a:t>Answer: </a:t>
                </a:r>
              </a:p>
              <a:p>
                <a:pPr>
                  <a:buSzPct val="25000"/>
                </a:pPr>
                <a:r>
                  <a:rPr lang="en-US" dirty="0"/>
                  <a:t>$17.25 divided by $5.75 is exactly 3 bags of candy with a ratio of 2 chocolate candies to 5 caramel candies.</a:t>
                </a:r>
              </a:p>
              <a:p>
                <a:pPr>
                  <a:buSzPct val="25000"/>
                </a:pPr>
                <a:r>
                  <a:rPr lang="en-US" i="0">
                    <a:latin typeface="Cambria Math" panose="02040503050406030204" pitchFamily="18" charset="0"/>
                  </a:rPr>
                  <a:t>(1 𝑏𝑎𝑔)/$5.75=(3 𝑏𝑎𝑔𝑠)/$17.25</a:t>
                </a:r>
                <a:r>
                  <a:rPr lang="en-US" dirty="0"/>
                  <a:t>     </a:t>
                </a:r>
              </a:p>
              <a:p>
                <a:pPr>
                  <a:buSzPct val="25000"/>
                </a:pPr>
                <a:endParaRPr lang="en-US" dirty="0"/>
              </a:p>
              <a:p>
                <a:pPr defTabSz="941923">
                  <a:buSzPct val="25000"/>
                  <a:defRPr/>
                </a:pPr>
                <a:r>
                  <a:rPr lang="en-US" b="1" dirty="0">
                    <a:solidFill>
                      <a:schemeClr val="tx1"/>
                    </a:solidFill>
                  </a:rPr>
                  <a:t>New Content, New Thinking, Better Connections, How will our teachers keep up with it all?  Let’s Unpack a Standard.</a:t>
                </a:r>
              </a:p>
              <a:p>
                <a:pPr>
                  <a:buSzPct val="25000"/>
                </a:pPr>
                <a:endParaRPr lang="en-US" dirty="0"/>
              </a:p>
            </p:txBody>
          </p:sp>
        </mc:Fallback>
      </mc:AlternateContent>
      <p:sp>
        <p:nvSpPr>
          <p:cNvPr id="143" name="Shape 143"/>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803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673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are encouraged to complete the Five Strands Task to explore the 6-8 strand introductions included in the Curriculum Framework documents.</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088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38532" y="3372168"/>
            <a:ext cx="7508239" cy="3194685"/>
          </a:xfrm>
          <a:prstGeom prst="rect">
            <a:avLst/>
          </a:prstGeom>
        </p:spPr>
        <p:txBody>
          <a:bodyPr lIns="94177" tIns="94177" rIns="94177" bIns="94177" anchor="t" anchorCtr="0">
            <a:noAutofit/>
          </a:bodyPr>
          <a:lstStyle/>
          <a:p>
            <a:endParaRPr dirty="0"/>
          </a:p>
        </p:txBody>
      </p:sp>
      <p:sp>
        <p:nvSpPr>
          <p:cNvPr id="124" name="Shape 124"/>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4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the Grade 7 Overview of Revisions to the Mathematics Standards of Learning from 2009 to 2016.  </a:t>
            </a:r>
          </a:p>
          <a:p>
            <a:endParaRPr lang="en-US" baseline="0" dirty="0" smtClean="0"/>
          </a:p>
          <a:p>
            <a:r>
              <a:rPr lang="en-US" baseline="0" dirty="0" smtClean="0"/>
              <a:t>It would be helpful to have a copy of the </a:t>
            </a:r>
            <a:r>
              <a:rPr lang="en-US" sz="1200" b="0" kern="1200" dirty="0" smtClean="0">
                <a:solidFill>
                  <a:schemeClr val="tx1"/>
                </a:solidFill>
                <a:effectLst/>
                <a:latin typeface="Calibri" pitchFamily="34" charset="0"/>
                <a:ea typeface="+mn-ea"/>
                <a:cs typeface="+mn-cs"/>
              </a:rPr>
              <a:t>Grade 7 – Crosswalk (Summary of Revisions) and a copy</a:t>
            </a:r>
            <a:r>
              <a:rPr lang="en-US" sz="1200" b="0" kern="1200" baseline="0" dirty="0" smtClean="0">
                <a:solidFill>
                  <a:schemeClr val="tx1"/>
                </a:solidFill>
                <a:effectLst/>
                <a:latin typeface="Calibri" pitchFamily="34" charset="0"/>
                <a:ea typeface="+mn-ea"/>
                <a:cs typeface="+mn-cs"/>
              </a:rPr>
              <a:t> of the 2016 Grade 7 Curriculum Frameworks to reference during this presentation</a:t>
            </a:r>
            <a:r>
              <a:rPr lang="en-US" sz="1200" b="0" kern="1200" baseline="0" smtClean="0">
                <a:solidFill>
                  <a:schemeClr val="tx1"/>
                </a:solidFill>
                <a:effectLst/>
                <a:latin typeface="Calibri" pitchFamily="34" charset="0"/>
                <a:ea typeface="+mn-ea"/>
                <a:cs typeface="+mn-cs"/>
              </a:rPr>
              <a:t>. </a:t>
            </a:r>
          </a:p>
          <a:p>
            <a:r>
              <a:rPr lang="en-US" sz="1200" b="0" kern="1200" baseline="0" smtClean="0">
                <a:solidFill>
                  <a:schemeClr val="tx1"/>
                </a:solidFill>
                <a:effectLst/>
                <a:latin typeface="Calibri" pitchFamily="34" charset="0"/>
                <a:ea typeface="+mn-ea"/>
                <a:cs typeface="+mn-cs"/>
              </a:rPr>
              <a:t>These </a:t>
            </a:r>
            <a:r>
              <a:rPr lang="en-US" sz="1200" b="0" kern="1200" baseline="0" dirty="0" smtClean="0">
                <a:solidFill>
                  <a:schemeClr val="tx1"/>
                </a:solidFill>
                <a:effectLst/>
                <a:latin typeface="Calibri" pitchFamily="34" charset="0"/>
                <a:ea typeface="+mn-ea"/>
                <a:cs typeface="+mn-cs"/>
              </a:rPr>
              <a:t>documents are </a:t>
            </a:r>
            <a:r>
              <a:rPr lang="en-US" sz="1200" b="0" kern="1200" dirty="0" smtClean="0">
                <a:solidFill>
                  <a:schemeClr val="tx1"/>
                </a:solidFill>
                <a:effectLst/>
                <a:latin typeface="Calibri" pitchFamily="34" charset="0"/>
                <a:ea typeface="+mn-ea"/>
                <a:cs typeface="+mn-cs"/>
              </a:rPr>
              <a:t>available</a:t>
            </a:r>
            <a:r>
              <a:rPr lang="en-US" sz="1200" b="0" kern="1200" baseline="0" dirty="0" smtClean="0">
                <a:solidFill>
                  <a:schemeClr val="tx1"/>
                </a:solidFill>
                <a:effectLst/>
                <a:latin typeface="Calibri" pitchFamily="34" charset="0"/>
                <a:ea typeface="+mn-ea"/>
                <a:cs typeface="+mn-cs"/>
              </a:rPr>
              <a:t> electronically on the VDOE Mathematics 2016 webpage under Standards of Learning and Testing.</a:t>
            </a:r>
            <a:r>
              <a:rPr lang="en-US" sz="1200" b="0" kern="1200" dirty="0" smtClean="0">
                <a:solidFill>
                  <a:schemeClr val="tx1"/>
                </a:solidFill>
                <a:effectLst/>
                <a:latin typeface="Calibri" pitchFamily="34" charset="0"/>
                <a:ea typeface="+mn-ea"/>
                <a:cs typeface="+mn-cs"/>
              </a:rPr>
              <a:t> </a:t>
            </a:r>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0581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cxnSp>
        <p:nvCxnSpPr>
          <p:cNvPr id="77" name="Shape 77"/>
          <p:cNvCxnSpPr/>
          <p:nvPr/>
        </p:nvCxnSpPr>
        <p:spPr>
          <a:xfrm>
            <a:off x="0"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78" name="Shape 7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79" name="Shape 79"/>
          <p:cNvSpPr txBox="1">
            <a:spLocks noGrp="1"/>
          </p:cNvSpPr>
          <p:nvPr>
            <p:ph type="body" idx="1"/>
          </p:nvPr>
        </p:nvSpPr>
        <p:spPr>
          <a:xfrm rot="5400000">
            <a:off x="2309017" y="-251617"/>
            <a:ext cx="4525963"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6" y="2171701"/>
            <a:ext cx="5851525" cy="2057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body" idx="1"/>
          </p:nvPr>
        </p:nvSpPr>
        <p:spPr>
          <a:xfrm rot="5400000">
            <a:off x="541336" y="190501"/>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B90FDF79-77D6-4A44-AB71-60549147DE30}" type="datetime1">
              <a:rPr lang="en-US" altLang="en-US" smtClean="0">
                <a:solidFill>
                  <a:srgbClr val="000000"/>
                </a:solidFill>
              </a:rPr>
              <a:pPr/>
              <a:t>1/23/2019</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63062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DA317F5-4A27-454A-ADDE-C8821E29A98A}"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22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C733148-F8C0-46E8-BE95-5A6EAAB40DEB}"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393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03D6027-DC73-4E65-9674-DC99F5625576}" type="datetime1">
              <a:rPr lang="en-US" altLang="en-US" smtClean="0">
                <a:solidFill>
                  <a:srgbClr val="000000"/>
                </a:solidFill>
              </a:rPr>
              <a:pPr/>
              <a:t>1/23/2019</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2528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CF616B-A45D-479C-AD69-DB589DE48DFA}"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938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E90204C6-F1DF-4072-A96F-7DF39D4DC7E4}"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426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4D46A6C-5B2C-4481-B712-78436B8BC9AB}" type="datetime1">
              <a:rPr lang="en-US" altLang="en-US" smtClean="0">
                <a:solidFill>
                  <a:srgbClr val="000000"/>
                </a:solidFill>
              </a:rPr>
              <a:pPr/>
              <a:t>1/23/2019</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97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5B77460-F8A1-4287-A658-DBEE9DE03E2C}"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522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pic>
        <p:nvPicPr>
          <p:cNvPr id="22" name="Shape 22"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pic>
        <p:nvPicPr>
          <p:cNvPr id="23" name="Shape 23"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sp>
        <p:nvSpPr>
          <p:cNvPr id="24" name="Shape 24"/>
          <p:cNvSpPr txBox="1">
            <a:spLocks noGrp="1"/>
          </p:cNvSpPr>
          <p:nvPr>
            <p:ph type="title"/>
          </p:nvPr>
        </p:nvSpPr>
        <p:spPr>
          <a:xfrm>
            <a:off x="0" y="6096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4pPr>
            <a:lvl5pPr marL="2057400" marR="0" lvl="4"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7729710-5D5D-4C03-8131-1C43AD3BEAE8}"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838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626AA6B-6076-4CBC-8050-19176C78AF61}"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137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7F294CA-039D-4258-9C59-0A446808D760}"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05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1/23/2019</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9328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7542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8971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1/23/2019</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7353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9786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652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1/23/2019</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683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05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9853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3569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0185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D490F598-B049-4E9B-8E09-3AAAE00C0903}" type="datetime1">
              <a:rPr lang="en-US" altLang="en-US" smtClean="0">
                <a:solidFill>
                  <a:srgbClr val="000000"/>
                </a:solidFill>
              </a:rPr>
              <a:pPr/>
              <a:t>1/23/2019</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22718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38C29D5-4C90-4022-90FD-EB2B1DC7E6E3}"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8578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3CCAEEE-943A-4FBD-A011-AAA05A38F8FD}"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22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28736C9-E5D4-4961-89C6-7D65FFC5819A}" type="datetime1">
              <a:rPr lang="en-US" altLang="en-US" smtClean="0">
                <a:solidFill>
                  <a:srgbClr val="000000"/>
                </a:solidFill>
              </a:rPr>
              <a:pPr/>
              <a:t>1/23/2019</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8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E68F7D6E-F39F-4545-B32A-8023187BBCC0}"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59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1BB8649-8BD8-475C-AB1F-600F33D0BF95}"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57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libri"/>
              <a:buNone/>
              <a:defRPr sz="4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1A56356D-FA48-4DF7-AC25-62CF7B7B2711}" type="datetime1">
              <a:rPr lang="en-US" altLang="en-US" smtClean="0">
                <a:solidFill>
                  <a:srgbClr val="000000"/>
                </a:solidFill>
              </a:rPr>
              <a:pPr/>
              <a:t>1/23/2019</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550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1F654CA-6A98-4C59-9CE3-16E07C58B158}"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3598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0533ECC-18D8-4CEA-8080-DDB54C6339F5}"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4556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B0988F1-B09D-4842-BE86-9668321E78FB}"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240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00FC5191-F4E6-4894-89FC-425B3C1C9C5D}"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451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7835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76134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0317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2027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5129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cxnSp>
        <p:nvCxnSpPr>
          <p:cNvPr id="40" name="Shape 40"/>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41" name="Shape 41"/>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14571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137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89457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6397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9784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612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B90FDF79-77D6-4A44-AB71-60549147DE30}" type="datetime1">
              <a:rPr lang="en-US" altLang="en-US" smtClean="0">
                <a:solidFill>
                  <a:srgbClr val="000000"/>
                </a:solidFill>
              </a:rPr>
              <a:pPr/>
              <a:t>1/23/2019</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5516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DA317F5-4A27-454A-ADDE-C8821E29A98A}"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263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C733148-F8C0-46E8-BE95-5A6EAAB40DEB}"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1093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03D6027-DC73-4E65-9674-DC99F5625576}" type="datetime1">
              <a:rPr lang="en-US" altLang="en-US" smtClean="0">
                <a:solidFill>
                  <a:srgbClr val="000000"/>
                </a:solidFill>
              </a:rPr>
              <a:pPr/>
              <a:t>1/23/2019</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4389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3"/>
          </p:nvPr>
        </p:nvSpPr>
        <p:spPr>
          <a:xfrm>
            <a:off x="4645026"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4"/>
          </p:nvPr>
        </p:nvSpPr>
        <p:spPr>
          <a:xfrm>
            <a:off x="4645026"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CF616B-A45D-479C-AD69-DB589DE48DFA}"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0517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E90204C6-F1DF-4072-A96F-7DF39D4DC7E4}"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9492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4D46A6C-5B2C-4481-B712-78436B8BC9AB}" type="datetime1">
              <a:rPr lang="en-US" altLang="en-US" smtClean="0">
                <a:solidFill>
                  <a:srgbClr val="000000"/>
                </a:solidFill>
              </a:rPr>
              <a:pPr/>
              <a:t>1/23/2019</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2734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5B77460-F8A1-4287-A658-DBEE9DE03E2C}"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7101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7729710-5D5D-4C03-8131-1C43AD3BEAE8}"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0496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626AA6B-6076-4CBC-8050-19176C78AF61}"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6098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7F294CA-039D-4258-9C59-0A446808D760}"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3688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1/23/2019</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92216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7763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4828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cxnSp>
        <p:nvCxnSpPr>
          <p:cNvPr id="57" name="Shape 57"/>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58" name="Shape 5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1/23/2019</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125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943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5319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1/23/2019</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461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6652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970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7608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3509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3770D535-0CA9-4DB3-9D60-A64B313CA7BA}" type="datetime1">
              <a:rPr lang="en-US" altLang="en-US" smtClean="0">
                <a:solidFill>
                  <a:srgbClr val="000000"/>
                </a:solidFill>
              </a:rPr>
              <a:pPr/>
              <a:t>1/23/2019</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pPr fontAlgn="base">
              <a:spcBef>
                <a:spcPct val="0"/>
              </a:spcBef>
              <a:spcAft>
                <a:spcPct val="0"/>
              </a:spcAft>
            </a:pPr>
            <a:endParaRPr lang="en-US" altLang="en-US" sz="1800" kern="1200" dirty="0">
              <a:ea typeface="+mn-ea"/>
              <a:cs typeface="+mn-cs"/>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1611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EA6497E-E2EB-4898-8ABB-EEA1AB5ED84E}"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9118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2" y="273047"/>
            <a:ext cx="3008313" cy="11620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libri"/>
              <a:buNone/>
              <a:defRPr sz="2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body" idx="1"/>
          </p:nvPr>
        </p:nvSpPr>
        <p:spPr>
          <a:xfrm>
            <a:off x="3575050" y="273052"/>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2"/>
          </p:nvPr>
        </p:nvSpPr>
        <p:spPr>
          <a:xfrm>
            <a:off x="457202"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7C9193B-EAD4-47CE-A1F9-8CAE41C0BA90}"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0553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291F1B1B-43CA-4438-8C1A-BE58A28F2A5B}" type="datetime1">
              <a:rPr lang="en-US" altLang="en-US" smtClean="0">
                <a:solidFill>
                  <a:srgbClr val="000000"/>
                </a:solidFill>
              </a:rPr>
              <a:pPr/>
              <a:t>1/23/2019</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530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9F4C09D-C00A-49A8-A473-35CAC4CFD038}" type="datetime1">
              <a:rPr lang="en-US" altLang="en-US" smtClean="0">
                <a:solidFill>
                  <a:srgbClr val="000000"/>
                </a:solidFill>
              </a:rPr>
              <a:pPr/>
              <a:t>1/23/2019</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4676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C2EE6FF-9504-430A-869F-20B4053B7A48}"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292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5457FFC-0328-497C-8FB0-275EA19C71B9}" type="datetime1">
              <a:rPr lang="en-US" altLang="en-US" smtClean="0">
                <a:solidFill>
                  <a:srgbClr val="000000"/>
                </a:solidFill>
              </a:rPr>
              <a:pPr/>
              <a:t>1/23/2019</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1624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2976425-11E1-4E38-BDAB-297F82997BBC}"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460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F1DBCFF-585E-46F3-8A80-47D4616660C2}"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86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DB062D55-28E0-4B15-AA92-7BBC11FBEDA9}" type="datetime1">
              <a:rPr lang="en-US" altLang="en-US" smtClean="0">
                <a:solidFill>
                  <a:srgbClr val="000000"/>
                </a:solidFill>
              </a:rPr>
              <a:pPr/>
              <a:t>1/23/2019</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2410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5BA3AA66-7171-4F27-8C2A-3AD446445197}" type="datetime1">
              <a:rPr lang="en-US" altLang="en-US" smtClean="0">
                <a:solidFill>
                  <a:srgbClr val="000000"/>
                </a:solidFill>
              </a:rPr>
              <a:pPr/>
              <a:t>1/23/2019</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base">
              <a:spcBef>
                <a:spcPct val="0"/>
              </a:spcBef>
              <a:spcAft>
                <a:spcPct val="0"/>
              </a:spcAft>
            </a:pPr>
            <a:endParaRPr lang="en-US" altLang="en-US" sz="1800" kern="1200">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47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399" cy="56673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libri"/>
              <a:buNone/>
              <a:defRPr sz="2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71" name="Shape 7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pic>
        <p:nvPicPr>
          <p:cNvPr id="14" name="Shape 14"/>
          <p:cNvPicPr preferRelativeResize="0"/>
          <p:nvPr/>
        </p:nvPicPr>
        <p:blipFill rotWithShape="1">
          <a:blip r:embed="rId13">
            <a:alphaModFix/>
          </a:blip>
          <a:srcRect/>
          <a:stretch/>
        </p:blipFill>
        <p:spPr>
          <a:xfrm>
            <a:off x="0" y="0"/>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59F8D9D0-7D4A-4750-8EDC-C59B0ADE9748}" type="datetime1">
              <a:rPr lang="en-US" altLang="en-US" kern="1200" smtClean="0">
                <a:latin typeface="Arial" charset="0"/>
                <a:ea typeface="+mn-ea"/>
                <a:cs typeface="+mn-cs"/>
              </a:rPr>
              <a:pPr fontAlgn="base">
                <a:spcBef>
                  <a:spcPct val="0"/>
                </a:spcBef>
                <a:spcAft>
                  <a:spcPct val="0"/>
                </a:spcAft>
              </a:pPr>
              <a:t>1/23/2019</a:t>
            </a:fld>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986328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CD5D2A4E-6D0E-45B7-B9EA-6195D39CBEED}" type="datetime1">
              <a:rPr lang="en-US" altLang="en-US" kern="1200" smtClean="0">
                <a:latin typeface="Arial" charset="0"/>
                <a:ea typeface="+mn-ea"/>
                <a:cs typeface="+mn-cs"/>
              </a:rPr>
              <a:pPr fontAlgn="base">
                <a:spcBef>
                  <a:spcPct val="0"/>
                </a:spcBef>
                <a:spcAft>
                  <a:spcPct val="0"/>
                </a:spcAft>
              </a:pPr>
              <a:t>1/23/2019</a:t>
            </a:fld>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744707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1D23C306-6F8A-4634-B0C6-D2F4B7A3FDB5}" type="datetime1">
              <a:rPr lang="en-US" altLang="en-US" kern="1200" smtClean="0">
                <a:latin typeface="Arial" charset="0"/>
                <a:ea typeface="+mn-ea"/>
                <a:cs typeface="+mn-cs"/>
              </a:rPr>
              <a:pPr fontAlgn="base">
                <a:spcBef>
                  <a:spcPct val="0"/>
                </a:spcBef>
                <a:spcAft>
                  <a:spcPct val="0"/>
                </a:spcAft>
              </a:pPr>
              <a:t>1/23/2019</a:t>
            </a:fld>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984202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kern="1200" dirty="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D383E5-CD44-4E8E-A14B-87411563B6FF}" type="slidenum">
              <a:rPr lang="en-US" kern="1200" smtClean="0">
                <a:ea typeface="+mn-ea"/>
                <a:cs typeface="+mn-cs"/>
              </a:rPr>
              <a:pPr/>
              <a:t>‹#›</a:t>
            </a:fld>
            <a:endParaRPr lang="en-US" kern="1200" dirty="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016305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59F8D9D0-7D4A-4750-8EDC-C59B0ADE9748}" type="datetime1">
              <a:rPr lang="en-US" altLang="en-US" kern="1200" smtClean="0">
                <a:latin typeface="Arial" charset="0"/>
                <a:ea typeface="+mn-ea"/>
                <a:cs typeface="+mn-cs"/>
              </a:rPr>
              <a:pPr fontAlgn="base">
                <a:spcBef>
                  <a:spcPct val="0"/>
                </a:spcBef>
                <a:spcAft>
                  <a:spcPct val="0"/>
                </a:spcAft>
              </a:pPr>
              <a:t>1/23/2019</a:t>
            </a:fld>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5872493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CD5D2A4E-6D0E-45B7-B9EA-6195D39CBEED}" type="datetime1">
              <a:rPr lang="en-US" altLang="en-US" kern="1200" smtClean="0">
                <a:latin typeface="Arial" charset="0"/>
                <a:ea typeface="+mn-ea"/>
                <a:cs typeface="+mn-cs"/>
              </a:rPr>
              <a:pPr fontAlgn="base">
                <a:spcBef>
                  <a:spcPct val="0"/>
                </a:spcBef>
                <a:spcAft>
                  <a:spcPct val="0"/>
                </a:spcAft>
              </a:pPr>
              <a:t>1/23/2019</a:t>
            </a:fld>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8260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E808E96-4B51-4716-B9EE-13C42FC0DBA4}" type="datetime1">
              <a:rPr lang="en-US" altLang="en-US" kern="1200" smtClean="0">
                <a:latin typeface="Arial" charset="0"/>
                <a:ea typeface="+mn-ea"/>
                <a:cs typeface="+mn-cs"/>
              </a:rPr>
              <a:pPr fontAlgn="base">
                <a:spcBef>
                  <a:spcPct val="0"/>
                </a:spcBef>
                <a:spcAft>
                  <a:spcPct val="0"/>
                </a:spcAft>
              </a:pPr>
              <a:t>1/23/2019</a:t>
            </a:fld>
            <a:endParaRPr lang="en-US" alt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3D0630-A162-43FB-A5AD-2C121F4D19E7}" type="slidenum">
              <a:rPr lang="en-US" altLang="en-US" kern="1200" smtClean="0">
                <a:latin typeface="Arial" charset="0"/>
                <a:ea typeface="+mn-ea"/>
                <a:cs typeface="+mn-cs"/>
              </a:rPr>
              <a:pPr fontAlgn="base">
                <a:spcBef>
                  <a:spcPct val="0"/>
                </a:spcBef>
                <a:spcAft>
                  <a:spcPct val="0"/>
                </a:spcAft>
              </a:pPr>
              <a:t>‹#›</a:t>
            </a:fld>
            <a:endParaRPr lang="en-US" altLang="en-US" kern="1200">
              <a:latin typeface="Arial" charset="0"/>
              <a:ea typeface="+mn-ea"/>
              <a:cs typeface="+mn-cs"/>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0732624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tm.org/uploadedFiles/Standards_and_Positions/PtAExecutiveSummary.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doe.virginia.gov/testing/sol/standards_docs/mathematics/2016/index.shtml" TargetMode="External"/><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athematics@doe.virginia.gov"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p:nvPr/>
        </p:nvSpPr>
        <p:spPr>
          <a:xfrm>
            <a:off x="0" y="2362199"/>
            <a:ext cx="9144000" cy="1981199"/>
          </a:xfrm>
          <a:prstGeom prst="rect">
            <a:avLst/>
          </a:prstGeom>
          <a:solidFill>
            <a:srgbClr val="1D9EFF"/>
          </a:solidFill>
          <a:ln w="25400" cap="flat" cmpd="sng">
            <a:solidFill>
              <a:srgbClr val="CBCBE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94" name="Shape 94"/>
          <p:cNvSpPr txBox="1">
            <a:spLocks noGrp="1"/>
          </p:cNvSpPr>
          <p:nvPr>
            <p:ph type="ctrTitle"/>
          </p:nvPr>
        </p:nvSpPr>
        <p:spPr>
          <a:xfrm>
            <a:off x="0" y="2316190"/>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4000" b="1" i="0" u="none" strike="noStrike" cap="none" dirty="0" smtClean="0">
                <a:solidFill>
                  <a:schemeClr val="dk2"/>
                </a:solidFill>
                <a:latin typeface="Calibri"/>
                <a:ea typeface="Calibri"/>
                <a:cs typeface="Calibri"/>
                <a:sym typeface="Calibri"/>
              </a:rPr>
              <a:t>2017 </a:t>
            </a:r>
            <a:r>
              <a:rPr lang="en-US" sz="4000" b="1" i="0" u="none" strike="noStrike" cap="none" dirty="0">
                <a:solidFill>
                  <a:schemeClr val="dk2"/>
                </a:solidFill>
                <a:latin typeface="Calibri"/>
                <a:ea typeface="Calibri"/>
                <a:cs typeface="Calibri"/>
                <a:sym typeface="Calibri"/>
              </a:rPr>
              <a:t>Mathematics Institute</a:t>
            </a:r>
            <a:br>
              <a:rPr lang="en-US" sz="4000" b="1" i="0" u="none" strike="noStrike" cap="none" dirty="0">
                <a:solidFill>
                  <a:schemeClr val="dk2"/>
                </a:solidFill>
                <a:latin typeface="Calibri"/>
                <a:ea typeface="Calibri"/>
                <a:cs typeface="Calibri"/>
                <a:sym typeface="Calibri"/>
              </a:rPr>
            </a:br>
            <a:r>
              <a:rPr lang="en-US" sz="4000" b="1" i="0" u="none" strike="noStrike" cap="none" dirty="0" smtClean="0">
                <a:solidFill>
                  <a:schemeClr val="dk2"/>
                </a:solidFill>
                <a:latin typeface="Calibri"/>
                <a:ea typeface="Calibri"/>
                <a:cs typeface="Calibri"/>
                <a:sym typeface="Calibri"/>
              </a:rPr>
              <a:t>Grades </a:t>
            </a:r>
            <a:r>
              <a:rPr lang="en-US" sz="4000" b="1" i="0" u="none" strike="noStrike" cap="none" dirty="0" smtClean="0">
                <a:solidFill>
                  <a:schemeClr val="dk1"/>
                </a:solidFill>
                <a:latin typeface="Calibri"/>
                <a:ea typeface="Calibri"/>
                <a:cs typeface="Calibri"/>
                <a:sym typeface="Calibri"/>
              </a:rPr>
              <a:t>6 </a:t>
            </a:r>
            <a:r>
              <a:rPr lang="en-US" sz="4000" b="1" i="0" u="none" strike="noStrike" cap="none" dirty="0">
                <a:solidFill>
                  <a:schemeClr val="dk1"/>
                </a:solidFill>
                <a:latin typeface="Calibri"/>
                <a:ea typeface="Calibri"/>
                <a:cs typeface="Calibri"/>
                <a:sym typeface="Calibri"/>
              </a:rPr>
              <a:t>– 8 </a:t>
            </a:r>
            <a:r>
              <a:rPr lang="en-US" sz="4000" b="1" i="0" u="none" strike="noStrike" cap="none" dirty="0">
                <a:solidFill>
                  <a:schemeClr val="dk2"/>
                </a:solidFill>
                <a:latin typeface="Calibri"/>
                <a:ea typeface="Calibri"/>
                <a:cs typeface="Calibri"/>
                <a:sym typeface="Calibri"/>
              </a:rPr>
              <a:t>Session</a:t>
            </a:r>
          </a:p>
        </p:txBody>
      </p:sp>
      <p:sp>
        <p:nvSpPr>
          <p:cNvPr id="96" name="Shape 96"/>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1</a:t>
            </a:fld>
            <a:endParaRPr lang="en-US"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sz="3200" b="1" dirty="0" smtClean="0"/>
              <a:t>Purpose</a:t>
            </a:r>
            <a:endParaRPr lang="en-US" altLang="en-US" b="1" dirty="0"/>
          </a:p>
        </p:txBody>
      </p:sp>
      <p:sp>
        <p:nvSpPr>
          <p:cNvPr id="79875" name="Rectangle 3"/>
          <p:cNvSpPr>
            <a:spLocks noGrp="1" noChangeArrowheads="1"/>
          </p:cNvSpPr>
          <p:nvPr>
            <p:ph idx="1"/>
          </p:nvPr>
        </p:nvSpPr>
        <p:spPr/>
        <p:txBody>
          <a:bodyPr/>
          <a:lstStyle/>
          <a:p>
            <a:r>
              <a:rPr lang="en-US" altLang="en-US" sz="2800" dirty="0" smtClean="0"/>
              <a:t>Overview </a:t>
            </a:r>
            <a:r>
              <a:rPr lang="en-US" altLang="en-US" sz="2800" dirty="0"/>
              <a:t>of the </a:t>
            </a:r>
            <a:r>
              <a:rPr lang="en-US" altLang="en-US" sz="2800" dirty="0" smtClean="0"/>
              <a:t>2016 </a:t>
            </a:r>
            <a:r>
              <a:rPr lang="en-US" altLang="en-US" sz="2800" i="1" dirty="0"/>
              <a:t>Mathematics Standards of </a:t>
            </a:r>
            <a:r>
              <a:rPr lang="en-US" altLang="en-US" sz="2800" i="1" dirty="0" smtClean="0"/>
              <a:t>Learning</a:t>
            </a:r>
            <a:r>
              <a:rPr lang="en-US" altLang="en-US" sz="2800" dirty="0"/>
              <a:t> </a:t>
            </a:r>
            <a:r>
              <a:rPr lang="en-US" altLang="en-US" sz="2800" dirty="0" smtClean="0"/>
              <a:t>and the </a:t>
            </a:r>
            <a:r>
              <a:rPr lang="en-US" altLang="en-US" sz="2800" i="1" dirty="0" smtClean="0"/>
              <a:t>Curriculum Framework</a:t>
            </a:r>
            <a:endParaRPr lang="en-US" altLang="en-US" sz="2800" dirty="0"/>
          </a:p>
          <a:p>
            <a:r>
              <a:rPr lang="en-US" altLang="en-US" sz="2800" dirty="0"/>
              <a:t>Highlight information included in the Essential Knowledge and Skills and the Understanding the Standard sections of the </a:t>
            </a:r>
            <a:r>
              <a:rPr lang="en-US" altLang="en-US" sz="2800" i="1" dirty="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solidFill>
                  <a:srgbClr val="000000"/>
                </a:solidFill>
              </a:rPr>
              <a:pPr/>
              <a:t>10</a:t>
            </a:fld>
            <a:endParaRPr lang="en-US" altLang="en-US">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06461849"/>
      </p:ext>
    </p:extLst>
  </p:cSld>
  <p:clrMapOvr>
    <a:masterClrMapping/>
  </p:clrMapOvr>
  <mc:AlternateContent xmlns:mc="http://schemas.openxmlformats.org/markup-compatibility/2006" xmlns:p14="http://schemas.microsoft.com/office/powerpoint/2010/main">
    <mc:Choice Requires="p14">
      <p:transition p14:dur="10" advTm="25770"/>
    </mc:Choice>
    <mc:Fallback xmlns="">
      <p:transition advTm="25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0064898"/>
              </p:ext>
            </p:extLst>
          </p:nvPr>
        </p:nvGraphicFramePr>
        <p:xfrm>
          <a:off x="533400" y="990599"/>
          <a:ext cx="8153400" cy="2178269"/>
        </p:xfrm>
        <a:graphic>
          <a:graphicData uri="http://schemas.openxmlformats.org/drawingml/2006/table">
            <a:tbl>
              <a:tblPr firstRow="1" firstCol="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6838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809885">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7.14	The student will</a:t>
                      </a:r>
                    </a:p>
                    <a:p>
                      <a:pPr marL="803275" marR="0" indent="-346075">
                        <a:spcBef>
                          <a:spcPts val="600"/>
                        </a:spcBef>
                        <a:spcAft>
                          <a:spcPts val="0"/>
                        </a:spcAft>
                      </a:pPr>
                      <a:r>
                        <a:rPr lang="en-US" sz="1400" dirty="0" smtClean="0">
                          <a:solidFill>
                            <a:schemeClr val="tx1"/>
                          </a:solidFill>
                          <a:effectLst/>
                          <a:latin typeface="Calibri" panose="020F0502020204030204" pitchFamily="34" charset="0"/>
                        </a:rPr>
                        <a:t>a)	solve one- and two-step linear equations in one variable; and</a:t>
                      </a:r>
                    </a:p>
                    <a:p>
                      <a:pPr marL="803275" marR="0" indent="-346075">
                        <a:spcBef>
                          <a:spcPts val="600"/>
                        </a:spcBef>
                        <a:spcAft>
                          <a:spcPts val="0"/>
                        </a:spcAft>
                      </a:pPr>
                      <a:r>
                        <a:rPr lang="en-US" sz="1400" dirty="0" smtClean="0">
                          <a:solidFill>
                            <a:schemeClr val="tx1"/>
                          </a:solidFill>
                          <a:effectLst/>
                          <a:latin typeface="Calibri" panose="020F0502020204030204" pitchFamily="34" charset="0"/>
                        </a:rPr>
                        <a:t>b)	solve practical problems requiring the solution of one- and two-step  linear equations.</a:t>
                      </a:r>
                    </a:p>
                    <a:p>
                      <a:pPr marL="803275" marR="0" indent="-346075">
                        <a:spcBef>
                          <a:spcPts val="600"/>
                        </a:spcBef>
                        <a:spcAft>
                          <a:spcPts val="0"/>
                        </a:spcAft>
                      </a:pPr>
                      <a:r>
                        <a:rPr lang="en-US" sz="1400" dirty="0" smtClean="0">
                          <a:solidFill>
                            <a:srgbClr val="FF0000"/>
                          </a:solidFill>
                          <a:effectLst/>
                          <a:latin typeface="Calibri" panose="020F0502020204030204" pitchFamily="34" charset="0"/>
                        </a:rPr>
                        <a:t>[One-step equations included in 6.13]</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7.12	The student will solve two-step linear equations in one variable, including practical problems that require the solution of a two-step linear equation in one variable.</a:t>
                      </a:r>
                      <a:endParaRPr lang="en-US" sz="1400" b="1" kern="1200" dirty="0" smtClean="0">
                        <a:solidFill>
                          <a:srgbClr val="FF0000"/>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 Box 4"/>
          <p:cNvSpPr txBox="1">
            <a:spLocks noChangeArrowheads="1"/>
          </p:cNvSpPr>
          <p:nvPr/>
        </p:nvSpPr>
        <p:spPr bwMode="auto">
          <a:xfrm>
            <a:off x="530352" y="3441748"/>
            <a:ext cx="8153400" cy="1877437"/>
          </a:xfrm>
          <a:prstGeom prst="rect">
            <a:avLst/>
          </a:prstGeom>
          <a:solidFill>
            <a:schemeClr val="accent2">
              <a:lumMod val="75000"/>
            </a:schemeClr>
          </a:solidFill>
          <a:ln>
            <a:noFill/>
          </a:ln>
          <a:effectLst/>
          <a:extLst/>
        </p:spPr>
        <p:txBody>
          <a:bodyPr wrap="square">
            <a:spAutoFit/>
          </a:bodyPr>
          <a:lstStyle/>
          <a:p>
            <a:pPr fontAlgn="base">
              <a:spcBef>
                <a:spcPct val="50000"/>
              </a:spcBef>
              <a:spcAft>
                <a:spcPct val="0"/>
              </a:spcAft>
            </a:pPr>
            <a:r>
              <a:rPr lang="en-US" altLang="en-US" sz="1600" b="1" u="sng" kern="1200" dirty="0" smtClean="0">
                <a:solidFill>
                  <a:srgbClr val="FFFFFF"/>
                </a:solidFill>
                <a:latin typeface="Calibri" panose="020F0502020204030204" pitchFamily="34" charset="0"/>
                <a:ea typeface="+mn-ea"/>
                <a:cs typeface="+mn-cs"/>
              </a:rPr>
              <a:t>Revisions</a:t>
            </a:r>
            <a:r>
              <a:rPr lang="en-US" altLang="en-US" sz="1600" b="1" kern="1200" dirty="0" smtClean="0">
                <a:solidFill>
                  <a:srgbClr val="FFFFFF"/>
                </a:solidFill>
                <a:latin typeface="Calibri" panose="020F0502020204030204" pitchFamily="34" charset="0"/>
                <a:ea typeface="+mn-ea"/>
                <a:cs typeface="+mn-cs"/>
              </a:rPr>
              <a:t>:</a:t>
            </a:r>
          </a:p>
          <a:p>
            <a:pPr marL="342900" indent="-342900" fontAlgn="base">
              <a:spcBef>
                <a:spcPts val="600"/>
              </a:spcBef>
              <a:spcAft>
                <a:spcPct val="0"/>
              </a:spcAft>
              <a:buFont typeface="Arial" panose="020B0604020202020204" pitchFamily="34" charset="0"/>
              <a:buChar char="•"/>
            </a:pPr>
            <a:r>
              <a:rPr lang="en-US" altLang="en-US" sz="1600" b="1" kern="1200" dirty="0" smtClean="0">
                <a:solidFill>
                  <a:srgbClr val="FFFFFF"/>
                </a:solidFill>
                <a:latin typeface="Calibri" panose="020F0502020204030204" pitchFamily="34" charset="0"/>
                <a:ea typeface="+mn-ea"/>
                <a:cs typeface="+mn-cs"/>
              </a:rPr>
              <a:t>One-step equations are included in 6.13</a:t>
            </a:r>
          </a:p>
          <a:p>
            <a:pPr marL="342900" indent="-342900" fontAlgn="base">
              <a:spcBef>
                <a:spcPts val="600"/>
              </a:spcBef>
              <a:spcAft>
                <a:spcPct val="0"/>
              </a:spcAft>
              <a:buFont typeface="Arial" panose="020B0604020202020204" pitchFamily="34" charset="0"/>
              <a:buChar char="•"/>
            </a:pPr>
            <a:r>
              <a:rPr lang="en-US" altLang="en-US" sz="1600" b="1" kern="1200" dirty="0" smtClean="0">
                <a:solidFill>
                  <a:srgbClr val="FFFFFF"/>
                </a:solidFill>
                <a:latin typeface="Calibri" panose="020F0502020204030204" pitchFamily="34" charset="0"/>
                <a:ea typeface="+mn-ea"/>
                <a:cs typeface="+mn-cs"/>
              </a:rPr>
              <a:t>Coefficients and numeric terms will be rational</a:t>
            </a:r>
          </a:p>
          <a:p>
            <a:pPr marL="342900" indent="-342900" fontAlgn="base">
              <a:spcBef>
                <a:spcPts val="600"/>
              </a:spcBef>
              <a:spcAft>
                <a:spcPct val="0"/>
              </a:spcAft>
              <a:buFont typeface="Arial" panose="020B0604020202020204" pitchFamily="34" charset="0"/>
              <a:buChar char="•"/>
            </a:pPr>
            <a:r>
              <a:rPr lang="en-US" altLang="en-US" sz="1600" b="1" kern="1200" dirty="0">
                <a:solidFill>
                  <a:srgbClr val="FFFFFF"/>
                </a:solidFill>
                <a:latin typeface="Calibri" panose="020F0502020204030204" pitchFamily="34" charset="0"/>
                <a:ea typeface="+mn-ea"/>
                <a:cs typeface="+mn-cs"/>
              </a:rPr>
              <a:t>Apply properties of real numbers and properties of </a:t>
            </a:r>
            <a:r>
              <a:rPr lang="en-US" altLang="en-US" sz="1600" b="1" kern="1200" dirty="0" smtClean="0">
                <a:solidFill>
                  <a:srgbClr val="FFFFFF"/>
                </a:solidFill>
                <a:latin typeface="Calibri" panose="020F0502020204030204" pitchFamily="34" charset="0"/>
                <a:ea typeface="+mn-ea"/>
                <a:cs typeface="+mn-cs"/>
              </a:rPr>
              <a:t>equality</a:t>
            </a:r>
          </a:p>
          <a:p>
            <a:pPr marL="342900" indent="-342900" fontAlgn="base">
              <a:spcBef>
                <a:spcPts val="600"/>
              </a:spcBef>
              <a:spcAft>
                <a:spcPct val="0"/>
              </a:spcAft>
              <a:buFont typeface="Arial" panose="020B0604020202020204" pitchFamily="34" charset="0"/>
              <a:buChar char="•"/>
            </a:pPr>
            <a:r>
              <a:rPr lang="en-US" altLang="en-US" sz="1600" b="1" kern="1200" dirty="0">
                <a:solidFill>
                  <a:srgbClr val="FFFFFF"/>
                </a:solidFill>
                <a:latin typeface="Calibri" panose="020F0502020204030204" pitchFamily="34" charset="0"/>
                <a:ea typeface="+mn-ea"/>
                <a:cs typeface="+mn-cs"/>
              </a:rPr>
              <a:t>EKS – Write verbal expressions and sentences as algebraic expressions and </a:t>
            </a:r>
            <a:r>
              <a:rPr lang="en-US" altLang="en-US" sz="1600" b="1" kern="1200" dirty="0" smtClean="0">
                <a:solidFill>
                  <a:srgbClr val="FFFFFF"/>
                </a:solidFill>
                <a:latin typeface="Calibri" panose="020F0502020204030204" pitchFamily="34" charset="0"/>
                <a:ea typeface="+mn-ea"/>
                <a:cs typeface="+mn-cs"/>
              </a:rPr>
              <a:t>equations </a:t>
            </a:r>
            <a:r>
              <a:rPr lang="en-US" altLang="en-US" sz="1600" b="1" kern="1200" dirty="0">
                <a:solidFill>
                  <a:srgbClr val="FFFFFF"/>
                </a:solidFill>
                <a:latin typeface="Calibri" panose="020F0502020204030204" pitchFamily="34" charset="0"/>
                <a:ea typeface="+mn-ea"/>
                <a:cs typeface="+mn-cs"/>
              </a:rPr>
              <a:t>and vice </a:t>
            </a:r>
            <a:r>
              <a:rPr lang="en-US" altLang="en-US" sz="1600" b="1" kern="1200" dirty="0" smtClean="0">
                <a:solidFill>
                  <a:srgbClr val="FFFFFF"/>
                </a:solidFill>
                <a:latin typeface="Calibri" panose="020F0502020204030204" pitchFamily="34" charset="0"/>
                <a:ea typeface="+mn-ea"/>
                <a:cs typeface="+mn-cs"/>
              </a:rPr>
              <a:t>versa </a:t>
            </a:r>
            <a:r>
              <a:rPr lang="en-US" altLang="en-US" sz="1600" b="1" kern="1200" dirty="0" smtClean="0">
                <a:solidFill>
                  <a:srgbClr val="FF0000"/>
                </a:solidFill>
                <a:latin typeface="Calibri" panose="020F0502020204030204" pitchFamily="34" charset="0"/>
                <a:ea typeface="+mn-ea"/>
                <a:cs typeface="+mn-cs"/>
              </a:rPr>
              <a:t>[Moved from 7.13a]</a:t>
            </a:r>
            <a:endParaRPr lang="en-US" altLang="en-US" sz="1600" b="1" kern="1200" dirty="0">
              <a:solidFill>
                <a:srgbClr val="FF0000"/>
              </a:solidFill>
              <a:latin typeface="Calibri" panose="020F0502020204030204" pitchFamily="34" charset="0"/>
              <a:ea typeface="+mn-ea"/>
              <a:cs typeface="+mn-cs"/>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11</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17288360"/>
      </p:ext>
    </p:extLst>
  </p:cSld>
  <p:clrMapOvr>
    <a:masterClrMapping/>
  </p:clrMapOvr>
  <mc:AlternateContent xmlns:mc="http://schemas.openxmlformats.org/markup-compatibility/2006" xmlns:p14="http://schemas.microsoft.com/office/powerpoint/2010/main">
    <mc:Choice Requires="p14">
      <p:transition p14:dur="10" advTm="69986"/>
    </mc:Choice>
    <mc:Fallback xmlns="">
      <p:transition advTm="69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12</a:t>
            </a:fld>
            <a:endParaRPr lang="en-US" sz="1400" b="0" i="0" u="none" strike="noStrike" cap="none">
              <a:solidFill>
                <a:schemeClr val="dk1"/>
              </a:solidFill>
              <a:latin typeface="Arial"/>
              <a:ea typeface="Arial"/>
              <a:cs typeface="Arial"/>
              <a:sym typeface="Arial"/>
            </a:endParaRPr>
          </a:p>
        </p:txBody>
      </p:sp>
      <p:pic>
        <p:nvPicPr>
          <p:cNvPr id="139" name="Shape 139"/>
          <p:cNvPicPr preferRelativeResize="0"/>
          <p:nvPr/>
        </p:nvPicPr>
        <p:blipFill rotWithShape="1">
          <a:blip r:embed="rId3">
            <a:alphaModFix/>
          </a:blip>
          <a:srcRect/>
          <a:stretch/>
        </p:blipFill>
        <p:spPr>
          <a:xfrm>
            <a:off x="1574074" y="697583"/>
            <a:ext cx="5618577" cy="585567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13</a:t>
            </a:fld>
            <a:endParaRPr lang="en-US" sz="1400" b="0" i="0" u="none" strike="noStrike" cap="none">
              <a:solidFill>
                <a:schemeClr val="dk1"/>
              </a:solidFill>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a:off x="1703230" y="667247"/>
            <a:ext cx="5286655" cy="6047878"/>
          </a:xfrm>
          <a:prstGeom prst="rect">
            <a:avLst/>
          </a:prstGeom>
        </p:spPr>
      </p:pic>
    </p:spTree>
    <p:extLst>
      <p:ext uri="{BB962C8B-B14F-4D97-AF65-F5344CB8AC3E}">
        <p14:creationId xmlns:p14="http://schemas.microsoft.com/office/powerpoint/2010/main" val="673750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83324" y="439439"/>
            <a:ext cx="8213632"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200" i="0" u="sng" strike="noStrike" cap="none" dirty="0">
                <a:solidFill>
                  <a:schemeClr val="dk2"/>
                </a:solidFill>
                <a:latin typeface="Calibri" panose="020F0502020204030204" pitchFamily="34" charset="0"/>
                <a:cs typeface="Calibri" panose="020F0502020204030204" pitchFamily="34" charset="0"/>
                <a:sym typeface="Calibri"/>
              </a:rPr>
              <a:t>Clarify Teaching and Learning Expectations </a:t>
            </a:r>
          </a:p>
        </p:txBody>
      </p:sp>
      <p:sp>
        <p:nvSpPr>
          <p:cNvPr id="200" name="Shape 20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pic>
        <p:nvPicPr>
          <p:cNvPr id="4" name="Picture 3"/>
          <p:cNvPicPr>
            <a:picLocks noChangeAspect="1"/>
          </p:cNvPicPr>
          <p:nvPr/>
        </p:nvPicPr>
        <p:blipFill>
          <a:blip r:embed="rId3"/>
          <a:stretch>
            <a:fillRect/>
          </a:stretch>
        </p:blipFill>
        <p:spPr>
          <a:xfrm>
            <a:off x="583324" y="1409195"/>
            <a:ext cx="7906407" cy="5169574"/>
          </a:xfrm>
          <a:prstGeom prst="rect">
            <a:avLst/>
          </a:prstGeom>
        </p:spPr>
      </p:pic>
      <p:sp>
        <p:nvSpPr>
          <p:cNvPr id="5" name="TextBox 4"/>
          <p:cNvSpPr txBox="1"/>
          <p:nvPr/>
        </p:nvSpPr>
        <p:spPr>
          <a:xfrm>
            <a:off x="693683" y="2487293"/>
            <a:ext cx="1734207" cy="2805896"/>
          </a:xfrm>
          <a:prstGeom prst="rect">
            <a:avLst/>
          </a:prstGeom>
          <a:noFill/>
        </p:spPr>
        <p:txBody>
          <a:bodyPr wrap="square" rtlCol="0">
            <a:spAutoFit/>
          </a:bodyPr>
          <a:lstStyle/>
          <a:p>
            <a:pPr marL="342900" lvl="0" indent="-342900">
              <a:lnSpc>
                <a:spcPct val="150000"/>
              </a:lnSpc>
              <a:buClr>
                <a:srgbClr val="FF0000"/>
              </a:buClr>
              <a:buSzPts val="1200"/>
              <a:buFont typeface="+mj-lt"/>
              <a:buAutoNum type="arabicPeriod"/>
            </a:pPr>
            <a:r>
              <a:rPr lang="en-US" sz="800" dirty="0">
                <a:latin typeface="Calibri" panose="020F0502020204030204" pitchFamily="34" charset="0"/>
                <a:ea typeface="Times New Roman" panose="02020603050405020304" pitchFamily="18" charset="0"/>
                <a:cs typeface="Calibri" panose="020F0502020204030204" pitchFamily="34" charset="0"/>
              </a:rPr>
              <a:t>Create &amp; use Ratio Tables</a:t>
            </a:r>
          </a:p>
          <a:p>
            <a:pPr marL="342900" lvl="0" indent="-342900">
              <a:lnSpc>
                <a:spcPct val="150000"/>
              </a:lnSpc>
              <a:buClr>
                <a:srgbClr val="FF0000"/>
              </a:buClr>
              <a:buSzPts val="1200"/>
              <a:buFont typeface="+mj-lt"/>
              <a:buAutoNum type="arabicPeriod"/>
            </a:pPr>
            <a:r>
              <a:rPr lang="en-US" sz="800" dirty="0">
                <a:latin typeface="Calibri" panose="020F0502020204030204" pitchFamily="34" charset="0"/>
                <a:ea typeface="Times New Roman" panose="02020603050405020304" pitchFamily="18" charset="0"/>
                <a:cs typeface="Calibri" panose="020F0502020204030204" pitchFamily="34" charset="0"/>
              </a:rPr>
              <a:t>Write and solve a proportion</a:t>
            </a:r>
          </a:p>
          <a:p>
            <a:pPr marL="342900" lvl="0" indent="-342900">
              <a:lnSpc>
                <a:spcPct val="150000"/>
              </a:lnSpc>
              <a:buClr>
                <a:srgbClr val="FF0000"/>
              </a:buClr>
              <a:buSzPts val="1200"/>
              <a:buFont typeface="+mj-lt"/>
              <a:buAutoNum type="arabicPeriod"/>
            </a:pPr>
            <a:r>
              <a:rPr lang="en-US" sz="800" dirty="0">
                <a:latin typeface="Calibri" panose="020F0502020204030204" pitchFamily="34" charset="0"/>
                <a:ea typeface="Times New Roman" panose="02020603050405020304" pitchFamily="18" charset="0"/>
                <a:cs typeface="Calibri" panose="020F0502020204030204" pitchFamily="34" charset="0"/>
              </a:rPr>
              <a:t>Convert units of measurement within and between customary and metric</a:t>
            </a:r>
          </a:p>
          <a:p>
            <a:pPr marL="342900" lvl="0" indent="-342900">
              <a:lnSpc>
                <a:spcPct val="150000"/>
              </a:lnSpc>
              <a:buClr>
                <a:srgbClr val="FF0000"/>
              </a:buClr>
              <a:buSzPts val="1200"/>
              <a:buFont typeface="+mj-lt"/>
              <a:buAutoNum type="arabicPeriod"/>
            </a:pPr>
            <a:r>
              <a:rPr lang="en-US" sz="800" dirty="0">
                <a:latin typeface="Calibri" panose="020F0502020204030204" pitchFamily="34" charset="0"/>
                <a:ea typeface="Times New Roman" panose="02020603050405020304" pitchFamily="18" charset="0"/>
                <a:cs typeface="Calibri" panose="020F0502020204030204" pitchFamily="34" charset="0"/>
              </a:rPr>
              <a:t>Solve practical problems</a:t>
            </a:r>
          </a:p>
          <a:p>
            <a:pPr marL="342900" lvl="0" indent="-342900">
              <a:lnSpc>
                <a:spcPct val="150000"/>
              </a:lnSpc>
              <a:buClr>
                <a:srgbClr val="FF0000"/>
              </a:buClr>
              <a:buSzPts val="1200"/>
              <a:buFont typeface="+mj-lt"/>
              <a:buAutoNum type="arabicPeriod"/>
            </a:pPr>
            <a:r>
              <a:rPr lang="en-US" sz="800" dirty="0">
                <a:latin typeface="Calibri" panose="020F0502020204030204" pitchFamily="34" charset="0"/>
                <a:ea typeface="Times New Roman" panose="02020603050405020304" pitchFamily="18" charset="0"/>
                <a:cs typeface="Calibri" panose="020F0502020204030204" pitchFamily="34" charset="0"/>
              </a:rPr>
              <a:t>Compute 5%, 10%, 15%, 20% of a number</a:t>
            </a:r>
          </a:p>
          <a:p>
            <a:pPr marL="342900" lvl="0" indent="-342900">
              <a:lnSpc>
                <a:spcPct val="150000"/>
              </a:lnSpc>
              <a:spcAft>
                <a:spcPts val="1000"/>
              </a:spcAft>
              <a:buClr>
                <a:srgbClr val="FF0000"/>
              </a:buClr>
              <a:buSzPts val="1200"/>
              <a:buFont typeface="+mj-lt"/>
              <a:buAutoNum type="arabicPeriod"/>
            </a:pPr>
            <a:r>
              <a:rPr lang="en-US" sz="800" dirty="0">
                <a:latin typeface="Calibri" panose="020F0502020204030204" pitchFamily="34" charset="0"/>
                <a:ea typeface="Times New Roman" panose="02020603050405020304" pitchFamily="18" charset="0"/>
                <a:cs typeface="Calibri" panose="020F0502020204030204" pitchFamily="34" charset="0"/>
              </a:rPr>
              <a:t>Compute 5%, 10%, 15%, 20% within a practical situation (tips, tax, and discounts)</a:t>
            </a:r>
          </a:p>
          <a:p>
            <a:pPr marL="342900" lvl="0" indent="-342900">
              <a:lnSpc>
                <a:spcPct val="150000"/>
              </a:lnSpc>
              <a:spcAft>
                <a:spcPts val="1000"/>
              </a:spcAft>
              <a:buClr>
                <a:srgbClr val="FF0000"/>
              </a:buClr>
              <a:buSzPts val="1200"/>
              <a:buFont typeface="+mj-lt"/>
              <a:buAutoNum type="arabicPeriod"/>
            </a:pPr>
            <a:r>
              <a:rPr lang="en-US" sz="800" dirty="0">
                <a:latin typeface="Calibri" panose="020F0502020204030204" pitchFamily="34" charset="0"/>
                <a:ea typeface="Times New Roman" panose="02020603050405020304" pitchFamily="18" charset="0"/>
                <a:cs typeface="Calibri" panose="020F0502020204030204" pitchFamily="34" charset="0"/>
              </a:rPr>
              <a:t>Solve problems involving tips, tax, and discounts</a:t>
            </a:r>
            <a:endParaRPr lang="en-US" sz="800" dirty="0">
              <a:latin typeface="Calibri" panose="020F0502020204030204" pitchFamily="34" charset="0"/>
              <a:cs typeface="Calibri" panose="020F0502020204030204" pitchFamily="34" charset="0"/>
            </a:endParaRPr>
          </a:p>
        </p:txBody>
      </p:sp>
      <p:sp>
        <p:nvSpPr>
          <p:cNvPr id="6" name="TextBox 5"/>
          <p:cNvSpPr txBox="1"/>
          <p:nvPr/>
        </p:nvSpPr>
        <p:spPr>
          <a:xfrm>
            <a:off x="2538249" y="3181475"/>
            <a:ext cx="1324303" cy="1600438"/>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With </a:t>
            </a:r>
            <a:r>
              <a:rPr lang="en-US" b="1" dirty="0">
                <a:solidFill>
                  <a:srgbClr val="FF0000"/>
                </a:solidFill>
                <a:latin typeface="Calibri" panose="020F0502020204030204" pitchFamily="34" charset="0"/>
                <a:cs typeface="Calibri" panose="020F0502020204030204" pitchFamily="34" charset="0"/>
              </a:rPr>
              <a:t>Proportional REASONING </a:t>
            </a:r>
            <a:r>
              <a:rPr lang="en-US" dirty="0">
                <a:latin typeface="Calibri" panose="020F0502020204030204" pitchFamily="34" charset="0"/>
                <a:cs typeface="Calibri" panose="020F0502020204030204" pitchFamily="34" charset="0"/>
              </a:rPr>
              <a:t>using </a:t>
            </a:r>
            <a:r>
              <a:rPr lang="en-US" b="1" dirty="0">
                <a:latin typeface="Calibri" panose="020F0502020204030204" pitchFamily="34" charset="0"/>
                <a:cs typeface="Calibri" panose="020F0502020204030204" pitchFamily="34" charset="0"/>
              </a:rPr>
              <a:t>RATIO </a:t>
            </a:r>
            <a:r>
              <a:rPr lang="en-US" b="1" dirty="0" smtClean="0">
                <a:latin typeface="Calibri" panose="020F0502020204030204" pitchFamily="34" charset="0"/>
                <a:cs typeface="Calibri" panose="020F0502020204030204" pitchFamily="34" charset="0"/>
              </a:rPr>
              <a:t>TABLES </a:t>
            </a:r>
            <a:r>
              <a:rPr lang="en-US" dirty="0" smtClean="0">
                <a:latin typeface="Calibri" panose="020F0502020204030204" pitchFamily="34" charset="0"/>
                <a:cs typeface="Calibri" panose="020F0502020204030204" pitchFamily="34" charset="0"/>
              </a:rPr>
              <a:t>and </a:t>
            </a:r>
            <a:r>
              <a:rPr lang="en-US" b="1" dirty="0" smtClean="0">
                <a:latin typeface="Calibri" panose="020F0502020204030204" pitchFamily="34" charset="0"/>
                <a:cs typeface="Calibri" panose="020F0502020204030204" pitchFamily="34" charset="0"/>
              </a:rPr>
              <a:t>Contextual Problems</a:t>
            </a:r>
            <a:endParaRPr 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3972911" y="2522208"/>
                <a:ext cx="1608083" cy="2585323"/>
              </a:xfrm>
              <a:prstGeom prst="rect">
                <a:avLst/>
              </a:prstGeom>
              <a:noFill/>
            </p:spPr>
            <p:txBody>
              <a:bodyPr wrap="square" rtlCol="0">
                <a:spAutoFit/>
              </a:bodyPr>
              <a:lstStyle/>
              <a:p>
                <a:pPr>
                  <a:lnSpc>
                    <a:spcPct val="150000"/>
                  </a:lnSpc>
                  <a:spcAft>
                    <a:spcPts val="1000"/>
                  </a:spcAft>
                </a:pPr>
                <a:r>
                  <a:rPr lang="en-US" sz="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3.</a:t>
                </a:r>
                <a:r>
                  <a:rPr lang="en-US" sz="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800" dirty="0">
                    <a:latin typeface="Calibri" panose="020F0502020204030204" pitchFamily="34" charset="0"/>
                    <a:ea typeface="Times New Roman" panose="02020603050405020304" pitchFamily="18" charset="0"/>
                    <a:cs typeface="Calibri" panose="020F0502020204030204" pitchFamily="34" charset="0"/>
                  </a:rPr>
                  <a:t>Given conversion factor</a:t>
                </a: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1000"/>
                  </a:spcAft>
                </a:pPr>
                <a:r>
                  <a:rPr lang="en-US" sz="800" dirty="0">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1000"/>
                  </a:spcAft>
                </a:pPr>
                <a:r>
                  <a:rPr lang="en-US" sz="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4.</a:t>
                </a:r>
                <a:r>
                  <a:rPr lang="en-US" sz="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800" dirty="0">
                    <a:latin typeface="Calibri" panose="020F0502020204030204" pitchFamily="34" charset="0"/>
                    <a:ea typeface="Times New Roman" panose="02020603050405020304" pitchFamily="18" charset="0"/>
                    <a:cs typeface="Calibri" panose="020F0502020204030204" pitchFamily="34" charset="0"/>
                  </a:rPr>
                  <a:t>Denominators </a:t>
                </a:r>
                <a14:m>
                  <m:oMath xmlns:m="http://schemas.openxmlformats.org/officeDocument/2006/math">
                    <m:r>
                      <a:rPr lang="en-US" sz="8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800" dirty="0">
                    <a:latin typeface="Calibri" panose="020F0502020204030204" pitchFamily="34" charset="0"/>
                    <a:ea typeface="Times New Roman" panose="02020603050405020304" pitchFamily="18" charset="0"/>
                    <a:cs typeface="Calibri" panose="020F0502020204030204" pitchFamily="34" charset="0"/>
                  </a:rPr>
                  <a:t> 12 for fraction scale factors. Decimals to tenths for decimal scale factors.</a:t>
                </a: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1000"/>
                  </a:spcAft>
                </a:pPr>
                <a:r>
                  <a:rPr lang="en-US" sz="800" dirty="0">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1000"/>
                  </a:spcAft>
                </a:pPr>
                <a:r>
                  <a:rPr lang="en-US" sz="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5 &amp; 6.</a:t>
                </a:r>
                <a:r>
                  <a:rPr lang="en-US" sz="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800" dirty="0">
                    <a:latin typeface="Calibri" panose="020F0502020204030204" pitchFamily="34" charset="0"/>
                    <a:ea typeface="Times New Roman" panose="02020603050405020304" pitchFamily="18" charset="0"/>
                    <a:cs typeface="Calibri" panose="020F0502020204030204" pitchFamily="34" charset="0"/>
                  </a:rPr>
                  <a:t>Using 10% as a benchmark</a:t>
                </a: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1000"/>
                  </a:spcAft>
                </a:pPr>
                <a:r>
                  <a:rPr lang="en-US" sz="800" dirty="0">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r>
                  <a:rPr lang="en-US" sz="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7.</a:t>
                </a:r>
                <a:r>
                  <a:rPr lang="en-US" sz="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800" dirty="0">
                    <a:latin typeface="Calibri" panose="020F0502020204030204" pitchFamily="34" charset="0"/>
                    <a:ea typeface="Times New Roman" panose="02020603050405020304" pitchFamily="18" charset="0"/>
                    <a:cs typeface="Calibri" panose="020F0502020204030204" pitchFamily="34" charset="0"/>
                  </a:rPr>
                  <a:t>One percent computation per problem</a:t>
                </a:r>
                <a:endParaRPr lang="en-US" sz="800"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72911" y="2522208"/>
                <a:ext cx="1608083" cy="2585323"/>
              </a:xfrm>
              <a:prstGeom prst="rect">
                <a:avLst/>
              </a:prstGeom>
              <a:blipFill>
                <a:blip r:embed="rId4"/>
                <a:stretch>
                  <a:fillRect/>
                </a:stretch>
              </a:blipFill>
            </p:spPr>
            <p:txBody>
              <a:bodyPr/>
              <a:lstStyle/>
              <a:p>
                <a:r>
                  <a:rPr lang="en-US">
                    <a:noFill/>
                  </a:rPr>
                  <a:t> </a:t>
                </a:r>
              </a:p>
            </p:txBody>
          </p:sp>
        </mc:Fallback>
      </mc:AlternateContent>
      <p:sp>
        <p:nvSpPr>
          <p:cNvPr id="8" name="TextBox 7"/>
          <p:cNvSpPr txBox="1"/>
          <p:nvPr/>
        </p:nvSpPr>
        <p:spPr>
          <a:xfrm>
            <a:off x="5722883" y="2522208"/>
            <a:ext cx="1261241" cy="2471446"/>
          </a:xfrm>
          <a:prstGeom prst="rect">
            <a:avLst/>
          </a:prstGeom>
          <a:noFill/>
        </p:spPr>
        <p:txBody>
          <a:bodyPr wrap="square" rtlCol="0">
            <a:spAutoFit/>
          </a:bodyPr>
          <a:lstStyle/>
          <a:p>
            <a:pP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 </a:t>
            </a:r>
            <a:r>
              <a:rPr lang="en-US" b="1" dirty="0">
                <a:latin typeface="Calibri" panose="020F0502020204030204" pitchFamily="34" charset="0"/>
                <a:ea typeface="Times New Roman" panose="02020603050405020304" pitchFamily="18" charset="0"/>
                <a:cs typeface="Calibri" panose="020F0502020204030204" pitchFamily="34" charset="0"/>
              </a:rPr>
              <a:t>Ratio Tables</a:t>
            </a:r>
            <a:endParaRPr lang="en-US" sz="1200" b="1"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12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12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12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12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1200" dirty="0">
              <a:latin typeface="Calibri" panose="020F0502020204030204" pitchFamily="34" charset="0"/>
              <a:ea typeface="Times New Roman" panose="02020603050405020304" pitchFamily="18" charset="0"/>
              <a:cs typeface="Calibri" panose="020F0502020204030204" pitchFamily="34" charset="0"/>
            </a:endParaRPr>
          </a:p>
          <a:p>
            <a:r>
              <a:rPr lang="en-US" sz="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4.</a:t>
            </a:r>
            <a:r>
              <a:rPr lang="en-US" sz="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800" dirty="0">
                <a:latin typeface="Calibri" panose="020F0502020204030204" pitchFamily="34" charset="0"/>
                <a:ea typeface="Times New Roman" panose="02020603050405020304" pitchFamily="18" charset="0"/>
                <a:cs typeface="Calibri" panose="020F0502020204030204" pitchFamily="34" charset="0"/>
              </a:rPr>
              <a:t>scale drawings</a:t>
            </a:r>
            <a:endParaRPr lang="en-US" sz="800" dirty="0">
              <a:latin typeface="Calibri" panose="020F0502020204030204" pitchFamily="34" charset="0"/>
              <a:cs typeface="Calibri" panose="020F0502020204030204" pitchFamily="34" charset="0"/>
            </a:endParaRPr>
          </a:p>
        </p:txBody>
      </p:sp>
      <p:sp>
        <p:nvSpPr>
          <p:cNvPr id="9" name="TextBox 8"/>
          <p:cNvSpPr txBox="1"/>
          <p:nvPr/>
        </p:nvSpPr>
        <p:spPr>
          <a:xfrm>
            <a:off x="7039304" y="2494901"/>
            <a:ext cx="1237592" cy="2172390"/>
          </a:xfrm>
          <a:prstGeom prst="rect">
            <a:avLst/>
          </a:prstGeom>
          <a:noFill/>
        </p:spPr>
        <p:txBody>
          <a:bodyPr wrap="square" rtlCol="0">
            <a:spAutoFit/>
          </a:bodyPr>
          <a:lstStyle/>
          <a:p>
            <a:pPr>
              <a:lnSpc>
                <a:spcPct val="150000"/>
              </a:lnSpc>
              <a:spcAft>
                <a:spcPts val="1000"/>
              </a:spcAft>
            </a:pPr>
            <a:r>
              <a:rPr lang="en-US" sz="1100" dirty="0">
                <a:latin typeface="Calibri" panose="020F0502020204030204" pitchFamily="34" charset="0"/>
                <a:ea typeface="Times New Roman" panose="02020603050405020304" pitchFamily="18" charset="0"/>
                <a:cs typeface="Calibri" panose="020F0502020204030204" pitchFamily="34" charset="0"/>
              </a:rPr>
              <a:t>Proportion</a:t>
            </a:r>
          </a:p>
          <a:p>
            <a:pPr>
              <a:lnSpc>
                <a:spcPct val="150000"/>
              </a:lnSpc>
              <a:spcAft>
                <a:spcPts val="1000"/>
              </a:spcAft>
            </a:pPr>
            <a:r>
              <a:rPr lang="en-US" sz="1100" dirty="0">
                <a:latin typeface="Calibri" panose="020F0502020204030204" pitchFamily="34" charset="0"/>
                <a:ea typeface="Times New Roman" panose="02020603050405020304" pitchFamily="18" charset="0"/>
                <a:cs typeface="Calibri" panose="020F0502020204030204" pitchFamily="34" charset="0"/>
              </a:rPr>
              <a:t>Multiplicatively</a:t>
            </a:r>
          </a:p>
          <a:p>
            <a:pPr>
              <a:lnSpc>
                <a:spcPct val="150000"/>
              </a:lnSpc>
              <a:spcAft>
                <a:spcPts val="1000"/>
              </a:spcAft>
            </a:pPr>
            <a:r>
              <a:rPr lang="en-US" sz="1100" dirty="0">
                <a:latin typeface="Calibri" panose="020F0502020204030204" pitchFamily="34" charset="0"/>
                <a:ea typeface="Times New Roman" panose="02020603050405020304" pitchFamily="18" charset="0"/>
                <a:cs typeface="Calibri" panose="020F0502020204030204" pitchFamily="34" charset="0"/>
              </a:rPr>
              <a:t>Scale drawing</a:t>
            </a:r>
          </a:p>
          <a:p>
            <a:pPr>
              <a:lnSpc>
                <a:spcPct val="150000"/>
              </a:lnSpc>
              <a:spcAft>
                <a:spcPts val="1000"/>
              </a:spcAft>
            </a:pPr>
            <a:r>
              <a:rPr lang="en-US" sz="1100" dirty="0">
                <a:latin typeface="Calibri" panose="020F0502020204030204" pitchFamily="34" charset="0"/>
                <a:ea typeface="Times New Roman" panose="02020603050405020304" pitchFamily="18" charset="0"/>
                <a:cs typeface="Calibri" panose="020F0502020204030204" pitchFamily="34" charset="0"/>
              </a:rPr>
              <a:t>Tax</a:t>
            </a:r>
          </a:p>
          <a:p>
            <a:pPr>
              <a:lnSpc>
                <a:spcPct val="150000"/>
              </a:lnSpc>
              <a:spcAft>
                <a:spcPts val="1000"/>
              </a:spcAft>
            </a:pPr>
            <a:r>
              <a:rPr lang="en-US" sz="1100" dirty="0">
                <a:latin typeface="Calibri" panose="020F0502020204030204" pitchFamily="34" charset="0"/>
                <a:ea typeface="Times New Roman" panose="02020603050405020304" pitchFamily="18" charset="0"/>
                <a:cs typeface="Calibri" panose="020F0502020204030204" pitchFamily="34" charset="0"/>
              </a:rPr>
              <a:t>Tip</a:t>
            </a:r>
          </a:p>
          <a:p>
            <a:r>
              <a:rPr lang="en-US" sz="1100" dirty="0">
                <a:latin typeface="Calibri" panose="020F0502020204030204" pitchFamily="34" charset="0"/>
                <a:ea typeface="Times New Roman" panose="02020603050405020304" pitchFamily="18" charset="0"/>
                <a:cs typeface="Calibri" panose="020F0502020204030204" pitchFamily="34" charset="0"/>
              </a:rPr>
              <a:t>Discounts</a:t>
            </a:r>
            <a:endParaRPr lang="en-US" sz="1100" dirty="0">
              <a:latin typeface="Calibri" panose="020F0502020204030204" pitchFamily="34" charset="0"/>
              <a:cs typeface="Calibri" panose="020F0502020204030204" pitchFamily="34" charset="0"/>
            </a:endParaRPr>
          </a:p>
        </p:txBody>
      </p:sp>
      <p:sp>
        <p:nvSpPr>
          <p:cNvPr id="10" name="TextBox 9"/>
          <p:cNvSpPr txBox="1"/>
          <p:nvPr/>
        </p:nvSpPr>
        <p:spPr>
          <a:xfrm>
            <a:off x="744920" y="5725512"/>
            <a:ext cx="7583213" cy="751488"/>
          </a:xfrm>
          <a:prstGeom prst="rect">
            <a:avLst/>
          </a:prstGeom>
          <a:noFill/>
        </p:spPr>
        <p:txBody>
          <a:bodyPr wrap="square" rtlCol="0">
            <a:spAutoFit/>
          </a:bodyPr>
          <a:lstStyle/>
          <a:p>
            <a:pPr marL="342900" lvl="0" indent="-342900">
              <a:lnSpc>
                <a:spcPct val="115000"/>
              </a:lnSpc>
              <a:spcAft>
                <a:spcPts val="1000"/>
              </a:spcAft>
              <a:buFont typeface="Symbol" panose="05050102010706020507" pitchFamily="18" charset="2"/>
              <a:buChar char=""/>
            </a:pPr>
            <a:r>
              <a:rPr lang="en-US" sz="800" dirty="0">
                <a:latin typeface="Calibri" panose="020F0502020204030204" pitchFamily="34" charset="0"/>
                <a:ea typeface="Times New Roman" panose="02020603050405020304" pitchFamily="18" charset="0"/>
                <a:cs typeface="Calibri" panose="020F0502020204030204" pitchFamily="34" charset="0"/>
              </a:rPr>
              <a:t>It is intuitive for students to look for an </a:t>
            </a:r>
            <a:r>
              <a:rPr lang="en-US" b="1" dirty="0">
                <a:latin typeface="Calibri" panose="020F0502020204030204" pitchFamily="34" charset="0"/>
                <a:ea typeface="Times New Roman" panose="02020603050405020304" pitchFamily="18" charset="0"/>
                <a:cs typeface="Calibri" panose="020F0502020204030204" pitchFamily="34" charset="0"/>
              </a:rPr>
              <a:t>additive</a:t>
            </a:r>
            <a:r>
              <a:rPr lang="en-US" sz="800" dirty="0">
                <a:latin typeface="Calibri" panose="020F0502020204030204" pitchFamily="34" charset="0"/>
                <a:ea typeface="Times New Roman" panose="02020603050405020304" pitchFamily="18" charset="0"/>
                <a:cs typeface="Calibri" panose="020F0502020204030204" pitchFamily="34" charset="0"/>
              </a:rPr>
              <a:t> relationship between ratios but proportions consist of a </a:t>
            </a:r>
            <a:r>
              <a:rPr lang="en-US" b="1" dirty="0">
                <a:latin typeface="Calibri" panose="020F0502020204030204" pitchFamily="34" charset="0"/>
                <a:ea typeface="Times New Roman" panose="02020603050405020304" pitchFamily="18" charset="0"/>
                <a:cs typeface="Calibri" panose="020F0502020204030204" pitchFamily="34" charset="0"/>
              </a:rPr>
              <a:t>multiplicative</a:t>
            </a:r>
            <a:r>
              <a:rPr lang="en-US" sz="800" dirty="0">
                <a:latin typeface="Calibri" panose="020F0502020204030204" pitchFamily="34" charset="0"/>
                <a:ea typeface="Times New Roman" panose="02020603050405020304" pitchFamily="18" charset="0"/>
                <a:cs typeface="Calibri" panose="020F0502020204030204" pitchFamily="34" charset="0"/>
              </a:rPr>
              <a:t> relationship between ratios.</a:t>
            </a:r>
          </a:p>
          <a:p>
            <a:pPr marL="342900" lvl="0" indent="-342900">
              <a:lnSpc>
                <a:spcPct val="115000"/>
              </a:lnSpc>
              <a:spcAft>
                <a:spcPts val="1000"/>
              </a:spcAft>
              <a:buFont typeface="Symbol" panose="05050102010706020507" pitchFamily="18" charset="2"/>
              <a:buChar char=""/>
            </a:pPr>
            <a:r>
              <a:rPr lang="en-US" sz="800" dirty="0">
                <a:latin typeface="Calibri" panose="020F0502020204030204" pitchFamily="34" charset="0"/>
                <a:ea typeface="Times New Roman" panose="02020603050405020304" pitchFamily="18" charset="0"/>
                <a:cs typeface="Calibri" panose="020F0502020204030204" pitchFamily="34" charset="0"/>
              </a:rPr>
              <a:t>Students may view all ratios as fractions but many ratios do not consist of a part to whole relationship. A contextual fraction ratio is 3 boys to 10 total students. A non-fraction ratio would be 3 boys to 7 girls. </a:t>
            </a:r>
            <a:endParaRPr lang="en-US" sz="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idx="4294967295"/>
          </p:nvPr>
        </p:nvSpPr>
        <p:spPr>
          <a:xfrm>
            <a:off x="0" y="457200"/>
            <a:ext cx="91440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600" b="1" i="0" u="none" strike="noStrike" cap="none">
                <a:solidFill>
                  <a:schemeClr val="dk2"/>
                </a:solidFill>
                <a:latin typeface="Calibri"/>
                <a:ea typeface="Calibri"/>
                <a:cs typeface="Calibri"/>
                <a:sym typeface="Calibri"/>
              </a:rPr>
              <a:t>Mathematics Process Goals for Students</a:t>
            </a:r>
          </a:p>
        </p:txBody>
      </p:sp>
      <p:grpSp>
        <p:nvGrpSpPr>
          <p:cNvPr id="157" name="Shape 157"/>
          <p:cNvGrpSpPr/>
          <p:nvPr/>
        </p:nvGrpSpPr>
        <p:grpSpPr>
          <a:xfrm>
            <a:off x="1343512" y="2896365"/>
            <a:ext cx="6304574" cy="3808468"/>
            <a:chOff x="276712" y="765"/>
            <a:chExt cx="6304574" cy="3808468"/>
          </a:xfrm>
        </p:grpSpPr>
        <p:sp>
          <p:nvSpPr>
            <p:cNvPr id="158" name="Shape 158"/>
            <p:cNvSpPr/>
            <p:nvPr/>
          </p:nvSpPr>
          <p:spPr>
            <a:xfrm>
              <a:off x="2618898" y="2189032"/>
              <a:ext cx="1620201" cy="1620201"/>
            </a:xfrm>
            <a:prstGeom prst="ellipse">
              <a:avLst/>
            </a:prstGeom>
            <a:solidFill>
              <a:srgbClr val="92D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9" name="Shape 159"/>
            <p:cNvSpPr txBox="1"/>
            <p:nvPr/>
          </p:nvSpPr>
          <p:spPr>
            <a:xfrm>
              <a:off x="2856171" y="2426305"/>
              <a:ext cx="1145654" cy="1145654"/>
            </a:xfrm>
            <a:prstGeom prst="rect">
              <a:avLst/>
            </a:prstGeom>
            <a:noFill/>
            <a:ln>
              <a:noFill/>
            </a:ln>
          </p:spPr>
          <p:txBody>
            <a:bodyPr lIns="7600" tIns="7600" rIns="7600" bIns="7600"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Mathematical Understanding</a:t>
              </a:r>
            </a:p>
          </p:txBody>
        </p:sp>
        <p:sp>
          <p:nvSpPr>
            <p:cNvPr id="160" name="Shape 160"/>
            <p:cNvSpPr/>
            <p:nvPr/>
          </p:nvSpPr>
          <p:spPr>
            <a:xfrm rot="10800000">
              <a:off x="1046308" y="2768252"/>
              <a:ext cx="1486097" cy="461756"/>
            </a:xfrm>
            <a:prstGeom prst="leftArrow">
              <a:avLst>
                <a:gd name="adj1" fmla="val 60000"/>
                <a:gd name="adj2" fmla="val 50000"/>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1" name="Shape 161"/>
            <p:cNvSpPr/>
            <p:nvPr/>
          </p:nvSpPr>
          <p:spPr>
            <a:xfrm>
              <a:off x="276712" y="2383456"/>
              <a:ext cx="1539192" cy="1231352"/>
            </a:xfrm>
            <a:prstGeom prst="roundRect">
              <a:avLst>
                <a:gd name="adj" fmla="val 10000"/>
              </a:avLst>
            </a:prstGeom>
            <a:solidFill>
              <a:srgbClr val="FCA2E9"/>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2" name="Shape 162"/>
            <p:cNvSpPr txBox="1"/>
            <p:nvPr/>
          </p:nvSpPr>
          <p:spPr>
            <a:xfrm>
              <a:off x="312777" y="2419521"/>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0" i="0" u="none" strike="noStrike" cap="none">
                  <a:solidFill>
                    <a:schemeClr val="dk1"/>
                  </a:solidFill>
                  <a:latin typeface="Arial"/>
                  <a:ea typeface="Arial"/>
                  <a:cs typeface="Arial"/>
                  <a:sym typeface="Arial"/>
                </a:rPr>
                <a:t>Problem Solving</a:t>
              </a:r>
            </a:p>
          </p:txBody>
        </p:sp>
        <p:sp>
          <p:nvSpPr>
            <p:cNvPr id="163" name="Shape 163"/>
            <p:cNvSpPr/>
            <p:nvPr/>
          </p:nvSpPr>
          <p:spPr>
            <a:xfrm rot="-8100000">
              <a:off x="1526548" y="1608851"/>
              <a:ext cx="1486095" cy="461756"/>
            </a:xfrm>
            <a:prstGeom prst="leftArrow">
              <a:avLst>
                <a:gd name="adj1" fmla="val 60000"/>
                <a:gd name="adj2" fmla="val 50000"/>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4" name="Shape 164"/>
            <p:cNvSpPr/>
            <p:nvPr/>
          </p:nvSpPr>
          <p:spPr>
            <a:xfrm>
              <a:off x="974586" y="698639"/>
              <a:ext cx="1539192" cy="1231352"/>
            </a:xfrm>
            <a:prstGeom prst="roundRect">
              <a:avLst>
                <a:gd name="adj" fmla="val 10000"/>
              </a:avLst>
            </a:prstGeom>
            <a:solidFill>
              <a:srgbClr val="9A9ADF"/>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5" name="Shape 165"/>
            <p:cNvSpPr txBox="1"/>
            <p:nvPr/>
          </p:nvSpPr>
          <p:spPr>
            <a:xfrm>
              <a:off x="1010650" y="734704"/>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0" i="0" u="none" strike="noStrike" cap="none">
                  <a:solidFill>
                    <a:schemeClr val="dk1"/>
                  </a:solidFill>
                  <a:latin typeface="Arial"/>
                  <a:ea typeface="Arial"/>
                  <a:cs typeface="Arial"/>
                  <a:sym typeface="Arial"/>
                </a:rPr>
                <a:t>Connections</a:t>
              </a:r>
            </a:p>
          </p:txBody>
        </p:sp>
        <p:sp>
          <p:nvSpPr>
            <p:cNvPr id="166" name="Shape 166"/>
            <p:cNvSpPr/>
            <p:nvPr/>
          </p:nvSpPr>
          <p:spPr>
            <a:xfrm rot="-5400000">
              <a:off x="2685950" y="1128611"/>
              <a:ext cx="1486097" cy="461756"/>
            </a:xfrm>
            <a:prstGeom prst="leftArrow">
              <a:avLst>
                <a:gd name="adj1" fmla="val 60000"/>
                <a:gd name="adj2" fmla="val 50000"/>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7" name="Shape 167"/>
            <p:cNvSpPr/>
            <p:nvPr/>
          </p:nvSpPr>
          <p:spPr>
            <a:xfrm>
              <a:off x="2659401" y="765"/>
              <a:ext cx="1539192" cy="1231352"/>
            </a:xfrm>
            <a:prstGeom prst="roundRect">
              <a:avLst>
                <a:gd name="adj" fmla="val 10000"/>
              </a:avLst>
            </a:prstGeom>
            <a:solidFill>
              <a:srgbClr val="FFC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8" name="Shape 168"/>
            <p:cNvSpPr txBox="1"/>
            <p:nvPr/>
          </p:nvSpPr>
          <p:spPr>
            <a:xfrm>
              <a:off x="2695466" y="36829"/>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0" i="0" u="none" strike="noStrike" cap="none">
                  <a:solidFill>
                    <a:schemeClr val="dk1"/>
                  </a:solidFill>
                  <a:latin typeface="Arial"/>
                  <a:ea typeface="Arial"/>
                  <a:cs typeface="Arial"/>
                  <a:sym typeface="Arial"/>
                </a:rPr>
                <a:t>Communication</a:t>
              </a:r>
            </a:p>
          </p:txBody>
        </p:sp>
        <p:sp>
          <p:nvSpPr>
            <p:cNvPr id="169" name="Shape 169"/>
            <p:cNvSpPr/>
            <p:nvPr/>
          </p:nvSpPr>
          <p:spPr>
            <a:xfrm rot="-2700000">
              <a:off x="3845352" y="1608852"/>
              <a:ext cx="1486095" cy="461756"/>
            </a:xfrm>
            <a:prstGeom prst="leftArrow">
              <a:avLst>
                <a:gd name="adj1" fmla="val 60000"/>
                <a:gd name="adj2" fmla="val 50000"/>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p:nvPr/>
          </p:nvSpPr>
          <p:spPr>
            <a:xfrm>
              <a:off x="4344221" y="698639"/>
              <a:ext cx="1539192" cy="1231352"/>
            </a:xfrm>
            <a:prstGeom prst="roundRect">
              <a:avLst>
                <a:gd name="adj" fmla="val 10000"/>
              </a:avLst>
            </a:prstGeom>
            <a:solidFill>
              <a:srgbClr val="00B0F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1" name="Shape 171"/>
            <p:cNvSpPr txBox="1"/>
            <p:nvPr/>
          </p:nvSpPr>
          <p:spPr>
            <a:xfrm>
              <a:off x="4380285" y="734704"/>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0" i="0" u="none" strike="noStrike" cap="none">
                  <a:solidFill>
                    <a:schemeClr val="dk1"/>
                  </a:solidFill>
                  <a:latin typeface="Arial"/>
                  <a:ea typeface="Arial"/>
                  <a:cs typeface="Arial"/>
                  <a:sym typeface="Arial"/>
                </a:rPr>
                <a:t>Representations</a:t>
              </a:r>
            </a:p>
          </p:txBody>
        </p:sp>
        <p:sp>
          <p:nvSpPr>
            <p:cNvPr id="172" name="Shape 172"/>
            <p:cNvSpPr/>
            <p:nvPr/>
          </p:nvSpPr>
          <p:spPr>
            <a:xfrm>
              <a:off x="4325592" y="2768252"/>
              <a:ext cx="1486097" cy="461756"/>
            </a:xfrm>
            <a:prstGeom prst="leftArrow">
              <a:avLst>
                <a:gd name="adj1" fmla="val 60000"/>
                <a:gd name="adj2" fmla="val 50000"/>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3" name="Shape 173"/>
            <p:cNvSpPr/>
            <p:nvPr/>
          </p:nvSpPr>
          <p:spPr>
            <a:xfrm>
              <a:off x="5042094" y="2383456"/>
              <a:ext cx="1539192" cy="1231352"/>
            </a:xfrm>
            <a:prstGeom prst="roundRect">
              <a:avLst>
                <a:gd name="adj" fmla="val 10000"/>
              </a:avLst>
            </a:prstGeom>
            <a:solidFill>
              <a:srgbClr val="9DD2D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4" name="Shape 174"/>
            <p:cNvSpPr txBox="1"/>
            <p:nvPr/>
          </p:nvSpPr>
          <p:spPr>
            <a:xfrm>
              <a:off x="5078160" y="2419521"/>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0" i="0" u="none" strike="noStrike" cap="none">
                  <a:solidFill>
                    <a:schemeClr val="dk1"/>
                  </a:solidFill>
                  <a:latin typeface="Arial"/>
                  <a:ea typeface="Arial"/>
                  <a:cs typeface="Arial"/>
                  <a:sym typeface="Arial"/>
                </a:rPr>
                <a:t>Reasoning</a:t>
              </a:r>
            </a:p>
          </p:txBody>
        </p:sp>
      </p:grpSp>
      <p:sp>
        <p:nvSpPr>
          <p:cNvPr id="175" name="Shape 175"/>
          <p:cNvSpPr txBox="1">
            <a:spLocks noGrp="1"/>
          </p:cNvSpPr>
          <p:nvPr>
            <p:ph type="sldNum" idx="12"/>
          </p:nvPr>
        </p:nvSpPr>
        <p:spPr>
          <a:xfrm>
            <a:off x="6858000" y="6477000"/>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15</a:t>
            </a:fld>
            <a:endParaRPr lang="en-US" sz="1400" b="0" i="0" u="none" strike="noStrike" cap="none">
              <a:solidFill>
                <a:schemeClr val="dk1"/>
              </a:solidFill>
              <a:latin typeface="Arial"/>
              <a:ea typeface="Arial"/>
              <a:cs typeface="Arial"/>
              <a:sym typeface="Arial"/>
            </a:endParaRPr>
          </a:p>
        </p:txBody>
      </p:sp>
      <p:sp>
        <p:nvSpPr>
          <p:cNvPr id="176" name="Shape 176"/>
          <p:cNvSpPr txBox="1"/>
          <p:nvPr/>
        </p:nvSpPr>
        <p:spPr>
          <a:xfrm>
            <a:off x="252484" y="1371600"/>
            <a:ext cx="8245433" cy="13715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2800" b="0" i="0" u="none" strike="noStrike" cap="none">
                <a:solidFill>
                  <a:schemeClr val="dk2"/>
                </a:solidFill>
                <a:latin typeface="Calibri"/>
                <a:ea typeface="Calibri"/>
                <a:cs typeface="Calibri"/>
                <a:sym typeface="Calibri"/>
              </a:rPr>
              <a:t>“The content of the mathematics standards is intended to support the five process goals for students”</a:t>
            </a:r>
            <a:br>
              <a:rPr lang="en-US" sz="2800" b="0" i="0" u="none" strike="noStrike" cap="none">
                <a:solidFill>
                  <a:schemeClr val="dk2"/>
                </a:solidFill>
                <a:latin typeface="Calibri"/>
                <a:ea typeface="Calibri"/>
                <a:cs typeface="Calibri"/>
                <a:sym typeface="Calibri"/>
              </a:rPr>
            </a:br>
            <a:r>
              <a:rPr lang="en-US" sz="2000" b="0" i="0" u="none" strike="noStrike" cap="none">
                <a:solidFill>
                  <a:schemeClr val="dk2"/>
                </a:solidFill>
                <a:latin typeface="Calibri"/>
                <a:ea typeface="Calibri"/>
                <a:cs typeface="Calibri"/>
                <a:sym typeface="Calibri"/>
              </a:rPr>
              <a:t>- 2009 and 2016 </a:t>
            </a:r>
            <a:r>
              <a:rPr lang="en-US" sz="2000" b="0" i="1" u="none" strike="noStrike" cap="none">
                <a:solidFill>
                  <a:schemeClr val="dk2"/>
                </a:solidFill>
                <a:latin typeface="Calibri"/>
                <a:ea typeface="Calibri"/>
                <a:cs typeface="Calibri"/>
                <a:sym typeface="Calibri"/>
              </a:rPr>
              <a:t>Mathematics Standards of Learning</a:t>
            </a:r>
          </a:p>
          <a:p>
            <a:pPr marL="0" marR="0" lvl="0" indent="0" algn="ctr" rtl="0">
              <a:lnSpc>
                <a:spcPct val="100000"/>
              </a:lnSpc>
              <a:spcBef>
                <a:spcPts val="0"/>
              </a:spcBef>
              <a:spcAft>
                <a:spcPts val="0"/>
              </a:spcAft>
              <a:buClr>
                <a:srgbClr val="000000"/>
              </a:buClr>
              <a:buFont typeface="Arial"/>
              <a:buNone/>
            </a:pPr>
            <a:endParaRPr sz="2400" b="0" i="1" u="none" strike="noStrike" cap="none">
              <a:solidFill>
                <a:schemeClr val="dk2"/>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16</a:t>
            </a:fld>
            <a:endParaRPr lang="en-US" sz="1400" b="0" i="0" u="none" strike="noStrike" cap="none">
              <a:solidFill>
                <a:schemeClr val="dk1"/>
              </a:solidFill>
              <a:latin typeface="Arial"/>
              <a:ea typeface="Arial"/>
              <a:cs typeface="Arial"/>
              <a:sym typeface="Arial"/>
            </a:endParaRPr>
          </a:p>
        </p:txBody>
      </p:sp>
      <p:sp>
        <p:nvSpPr>
          <p:cNvPr id="183" name="Shape 183"/>
          <p:cNvSpPr txBox="1">
            <a:spLocks noGrp="1"/>
          </p:cNvSpPr>
          <p:nvPr>
            <p:ph type="title" idx="4294967295"/>
          </p:nvPr>
        </p:nvSpPr>
        <p:spPr>
          <a:xfrm>
            <a:off x="228600" y="657100"/>
            <a:ext cx="86105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dirty="0">
                <a:solidFill>
                  <a:schemeClr val="dk2"/>
                </a:solidFill>
                <a:latin typeface="Calibri"/>
                <a:ea typeface="Calibri"/>
                <a:cs typeface="Calibri"/>
                <a:sym typeface="Calibri"/>
              </a:rPr>
              <a:t>NCTM </a:t>
            </a:r>
            <a:r>
              <a:rPr lang="en-US" sz="3200" b="0" i="1" u="none" strike="noStrike" cap="none" dirty="0">
                <a:solidFill>
                  <a:schemeClr val="dk2"/>
                </a:solidFill>
                <a:latin typeface="Calibri"/>
                <a:ea typeface="Calibri"/>
                <a:cs typeface="Calibri"/>
                <a:sym typeface="Calibri"/>
              </a:rPr>
              <a:t>Principles to </a:t>
            </a:r>
            <a:r>
              <a:rPr lang="en-US" sz="3200" b="0" i="1" u="none" strike="noStrike" cap="none" dirty="0" smtClean="0">
                <a:solidFill>
                  <a:schemeClr val="dk2"/>
                </a:solidFill>
                <a:latin typeface="Calibri"/>
                <a:ea typeface="Calibri"/>
                <a:cs typeface="Calibri"/>
                <a:sym typeface="Calibri"/>
              </a:rPr>
              <a:t>Actions:</a:t>
            </a:r>
            <a:r>
              <a:rPr lang="en-US" sz="3200" b="0" i="1" u="none" strike="noStrike" cap="none" dirty="0">
                <a:solidFill>
                  <a:schemeClr val="dk2"/>
                </a:solidFill>
                <a:latin typeface="Calibri"/>
                <a:ea typeface="Calibri"/>
                <a:cs typeface="Calibri"/>
                <a:sym typeface="Calibri"/>
              </a:rPr>
              <a:t/>
            </a:r>
            <a:br>
              <a:rPr lang="en-US" sz="3200" b="0" i="1" u="none" strike="noStrike" cap="none" dirty="0">
                <a:solidFill>
                  <a:schemeClr val="dk2"/>
                </a:solidFill>
                <a:latin typeface="Calibri"/>
                <a:ea typeface="Calibri"/>
                <a:cs typeface="Calibri"/>
                <a:sym typeface="Calibri"/>
              </a:rPr>
            </a:br>
            <a:r>
              <a:rPr lang="en-US" sz="3200" b="0" i="1" u="none" strike="noStrike" cap="none" dirty="0">
                <a:solidFill>
                  <a:schemeClr val="dk2"/>
                </a:solidFill>
                <a:latin typeface="Calibri"/>
                <a:ea typeface="Calibri"/>
                <a:cs typeface="Calibri"/>
                <a:sym typeface="Calibri"/>
              </a:rPr>
              <a:t>Ensuring Mathematical Success for All</a:t>
            </a:r>
          </a:p>
        </p:txBody>
      </p:sp>
      <p:graphicFrame>
        <p:nvGraphicFramePr>
          <p:cNvPr id="184" name="Shape 184"/>
          <p:cNvGraphicFramePr/>
          <p:nvPr>
            <p:extLst>
              <p:ext uri="{D42A27DB-BD31-4B8C-83A1-F6EECF244321}">
                <p14:modId xmlns:p14="http://schemas.microsoft.com/office/powerpoint/2010/main" val="1794486132"/>
              </p:ext>
            </p:extLst>
          </p:nvPr>
        </p:nvGraphicFramePr>
        <p:xfrm>
          <a:off x="895707" y="1797986"/>
          <a:ext cx="7391400" cy="4106150"/>
        </p:xfrm>
        <a:graphic>
          <a:graphicData uri="http://schemas.openxmlformats.org/drawingml/2006/table">
            <a:tbl>
              <a:tblPr>
                <a:noFill/>
                <a:tableStyleId>{EB7268D5-369C-4039-952E-EE28372D0244}</a:tableStyleId>
              </a:tblPr>
              <a:tblGrid>
                <a:gridCol w="7391400">
                  <a:extLst>
                    <a:ext uri="{9D8B030D-6E8A-4147-A177-3AD203B41FA5}">
                      <a16:colId xmlns:a16="http://schemas.microsoft.com/office/drawing/2014/main" val="20000"/>
                    </a:ext>
                  </a:extLst>
                </a:gridCol>
              </a:tblGrid>
              <a:tr h="44855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High Leverage Mathematics Teaching Practices</a:t>
                      </a:r>
                      <a:r>
                        <a:rPr lang="en-US" sz="2000" b="0" u="none" strike="noStrike" cap="none" dirty="0">
                          <a:latin typeface="Calibri"/>
                          <a:ea typeface="Calibri"/>
                          <a:cs typeface="Calibri"/>
                          <a:sym typeface="Calibri"/>
                        </a:rPr>
                        <a:t>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1. Establish mathematics goals to focus learning.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2. Implement tasks that promote reasoning and problem solving.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3. Use and connect mathematical representations.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4. Facilitate meaningful mathematical discourse.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5. Pose purposeful questions.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6. Build procedural fluency from conceptual understanding.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7. Support productive struggle in learning mathematics.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8. Elicit and use evidence of student thinking.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85" name="Shape 185"/>
          <p:cNvSpPr txBox="1"/>
          <p:nvPr/>
        </p:nvSpPr>
        <p:spPr>
          <a:xfrm>
            <a:off x="838200" y="6038491"/>
            <a:ext cx="7391399" cy="595373"/>
          </a:xfrm>
          <a:prstGeom prst="rect">
            <a:avLst/>
          </a:prstGeom>
          <a:noFill/>
          <a:ln>
            <a:noFill/>
          </a:ln>
        </p:spPr>
        <p:txBody>
          <a:bodyPr lIns="91425" tIns="45700" rIns="91425" bIns="45700" anchor="t" anchorCtr="0">
            <a:noAutofit/>
          </a:bodyPr>
          <a:lstStyle/>
          <a:p>
            <a:pPr lvl="0">
              <a:buClr>
                <a:schemeClr val="dk1"/>
              </a:buClr>
              <a:buSzPct val="25000"/>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Leinwand</a:t>
            </a:r>
            <a:r>
              <a:rPr lang="en-US" sz="1200" b="0" i="0" u="none" strike="noStrike" cap="none" dirty="0">
                <a:solidFill>
                  <a:schemeClr val="dk1"/>
                </a:solidFill>
                <a:latin typeface="Calibri"/>
                <a:ea typeface="Calibri"/>
                <a:cs typeface="Calibri"/>
                <a:sym typeface="Calibri"/>
              </a:rPr>
              <a:t>, S. et al. (2014) </a:t>
            </a:r>
            <a:r>
              <a:rPr lang="en-US" sz="1200" b="0" i="1" u="none" strike="noStrike" cap="none" dirty="0">
                <a:solidFill>
                  <a:schemeClr val="dk1"/>
                </a:solidFill>
                <a:latin typeface="Calibri"/>
                <a:ea typeface="Calibri"/>
                <a:cs typeface="Calibri"/>
                <a:sym typeface="Calibri"/>
              </a:rPr>
              <a:t>Principles to Actions – Ensuring Mathematical Success for All, </a:t>
            </a:r>
            <a:r>
              <a:rPr lang="en-US" sz="1200" b="0" i="0" u="none" strike="noStrike" cap="none" dirty="0">
                <a:solidFill>
                  <a:schemeClr val="dk1"/>
                </a:solidFill>
                <a:latin typeface="Calibri"/>
                <a:ea typeface="Calibri"/>
                <a:cs typeface="Calibri"/>
                <a:sym typeface="Calibri"/>
              </a:rPr>
              <a:t>National Council of Teachers of Mathematics. </a:t>
            </a:r>
            <a:r>
              <a:rPr lang="en-US" altLang="en-US" sz="1200" dirty="0" smtClean="0">
                <a:latin typeface="Calibri" panose="020F0502020204030204" pitchFamily="34" charset="0"/>
                <a:hlinkClick r:id="rId3"/>
              </a:rPr>
              <a:t>https</a:t>
            </a:r>
            <a:r>
              <a:rPr lang="en-US" altLang="en-US" sz="1200" dirty="0">
                <a:latin typeface="Calibri" panose="020F0502020204030204" pitchFamily="34" charset="0"/>
                <a:hlinkClick r:id="rId3"/>
              </a:rPr>
              <a:t>://www.nctm.org/uploadedFiles/Standards_and_Positions/PtAExecutiveSummary.pdf</a:t>
            </a:r>
            <a:endParaRPr lang="en-US" sz="1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
        <p:nvSpPr>
          <p:cNvPr id="208" name="Shape 208"/>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09" name="Shape 209"/>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2A. Equations</a:t>
            </a:r>
            <a:endParaRPr lang="en-US" sz="4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716437" y="2196444"/>
            <a:ext cx="2366128" cy="527899"/>
          </a:xfrm>
          <a:prstGeom prst="rect">
            <a:avLst/>
          </a:prstGeom>
          <a:solidFill>
            <a:srgbClr val="00B0F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000000"/>
              </a:solidFill>
              <a:latin typeface="Arial"/>
              <a:ea typeface="Arial"/>
              <a:cs typeface="Arial"/>
              <a:sym typeface="Arial"/>
            </a:endParaRPr>
          </a:p>
        </p:txBody>
      </p:sp>
      <p:sp>
        <p:nvSpPr>
          <p:cNvPr id="216" name="Shape 216"/>
          <p:cNvSpPr txBox="1"/>
          <p:nvPr/>
        </p:nvSpPr>
        <p:spPr>
          <a:xfrm>
            <a:off x="763570" y="4440025"/>
            <a:ext cx="2318993" cy="401873"/>
          </a:xfrm>
          <a:prstGeom prst="rect">
            <a:avLst/>
          </a:prstGeom>
          <a:solidFill>
            <a:srgbClr val="FFC0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txBox="1"/>
          <p:nvPr/>
        </p:nvSpPr>
        <p:spPr>
          <a:xfrm>
            <a:off x="3469064" y="3733014"/>
            <a:ext cx="2375554" cy="329937"/>
          </a:xfrm>
          <a:prstGeom prst="rect">
            <a:avLst/>
          </a:prstGeom>
          <a:solidFill>
            <a:srgbClr val="FFC0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8" name="Shape 218"/>
          <p:cNvSpPr txBox="1"/>
          <p:nvPr/>
        </p:nvSpPr>
        <p:spPr>
          <a:xfrm>
            <a:off x="6212264" y="5540594"/>
            <a:ext cx="2290713" cy="436000"/>
          </a:xfrm>
          <a:prstGeom prst="rect">
            <a:avLst/>
          </a:prstGeom>
          <a:solidFill>
            <a:srgbClr val="FFC0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9" name="Shape 219"/>
          <p:cNvSpPr txBox="1"/>
          <p:nvPr/>
        </p:nvSpPr>
        <p:spPr>
          <a:xfrm>
            <a:off x="716437" y="5540594"/>
            <a:ext cx="2366128" cy="671670"/>
          </a:xfrm>
          <a:prstGeom prst="rect">
            <a:avLst/>
          </a:prstGeom>
          <a:solidFill>
            <a:srgbClr val="CBCBE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0" name="Shape 220"/>
          <p:cNvSpPr txBox="1"/>
          <p:nvPr/>
        </p:nvSpPr>
        <p:spPr>
          <a:xfrm>
            <a:off x="3469064" y="4841898"/>
            <a:ext cx="2375554" cy="465392"/>
          </a:xfrm>
          <a:prstGeom prst="rect">
            <a:avLst/>
          </a:prstGeom>
          <a:solidFill>
            <a:srgbClr val="CBCBE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txBox="1"/>
          <p:nvPr/>
        </p:nvSpPr>
        <p:spPr>
          <a:xfrm>
            <a:off x="6146276" y="5074644"/>
            <a:ext cx="2356700" cy="465949"/>
          </a:xfrm>
          <a:prstGeom prst="rect">
            <a:avLst/>
          </a:prstGeom>
          <a:solidFill>
            <a:srgbClr val="CBCBE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2" name="Shape 222"/>
          <p:cNvSpPr txBox="1"/>
          <p:nvPr/>
        </p:nvSpPr>
        <p:spPr>
          <a:xfrm>
            <a:off x="716437" y="4841898"/>
            <a:ext cx="2366128" cy="698695"/>
          </a:xfrm>
          <a:prstGeom prst="rect">
            <a:avLst/>
          </a:prstGeom>
          <a:solidFill>
            <a:schemeClr val="accen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3" name="Shape 223"/>
          <p:cNvSpPr txBox="1"/>
          <p:nvPr/>
        </p:nvSpPr>
        <p:spPr>
          <a:xfrm>
            <a:off x="3469064" y="4087755"/>
            <a:ext cx="2375554" cy="757620"/>
          </a:xfrm>
          <a:prstGeom prst="rect">
            <a:avLst/>
          </a:prstGeom>
          <a:solidFill>
            <a:schemeClr val="accen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4" name="Shape 224"/>
          <p:cNvSpPr txBox="1"/>
          <p:nvPr/>
        </p:nvSpPr>
        <p:spPr>
          <a:xfrm>
            <a:off x="6146276" y="4342278"/>
            <a:ext cx="2356700" cy="732365"/>
          </a:xfrm>
          <a:prstGeom prst="rect">
            <a:avLst/>
          </a:prstGeom>
          <a:solidFill>
            <a:schemeClr val="accen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5" name="Shape 225"/>
          <p:cNvSpPr txBox="1"/>
          <p:nvPr/>
        </p:nvSpPr>
        <p:spPr>
          <a:xfrm>
            <a:off x="810704" y="3591612"/>
            <a:ext cx="2271860" cy="848413"/>
          </a:xfrm>
          <a:prstGeom prst="rect">
            <a:avLst/>
          </a:prstGeom>
          <a:solidFill>
            <a:srgbClr val="92D05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6" name="Shape 226"/>
          <p:cNvSpPr txBox="1"/>
          <p:nvPr/>
        </p:nvSpPr>
        <p:spPr>
          <a:xfrm>
            <a:off x="3469064" y="2894028"/>
            <a:ext cx="2375554" cy="838984"/>
          </a:xfrm>
          <a:prstGeom prst="rect">
            <a:avLst/>
          </a:prstGeom>
          <a:solidFill>
            <a:srgbClr val="92D05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7" name="Shape 227"/>
          <p:cNvSpPr txBox="1"/>
          <p:nvPr/>
        </p:nvSpPr>
        <p:spPr>
          <a:xfrm>
            <a:off x="6146276" y="3026003"/>
            <a:ext cx="2356700" cy="1291472"/>
          </a:xfrm>
          <a:prstGeom prst="rect">
            <a:avLst/>
          </a:prstGeom>
          <a:solidFill>
            <a:srgbClr val="92D05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8" name="Shape 228"/>
          <p:cNvSpPr txBox="1"/>
          <p:nvPr/>
        </p:nvSpPr>
        <p:spPr>
          <a:xfrm>
            <a:off x="716437" y="2724346"/>
            <a:ext cx="2366128" cy="867265"/>
          </a:xfrm>
          <a:prstGeom prst="rect">
            <a:avLst/>
          </a:prstGeom>
          <a:solidFill>
            <a:srgbClr val="FFFF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9" name="Shape 229"/>
          <p:cNvSpPr txBox="1"/>
          <p:nvPr/>
        </p:nvSpPr>
        <p:spPr>
          <a:xfrm>
            <a:off x="3469064" y="2196444"/>
            <a:ext cx="2375554" cy="697584"/>
          </a:xfrm>
          <a:prstGeom prst="rect">
            <a:avLst/>
          </a:prstGeom>
          <a:solidFill>
            <a:srgbClr val="FFFF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0" name="Shape 230"/>
          <p:cNvSpPr txBox="1"/>
          <p:nvPr/>
        </p:nvSpPr>
        <p:spPr>
          <a:xfrm>
            <a:off x="6146276" y="2215299"/>
            <a:ext cx="2356700" cy="810705"/>
          </a:xfrm>
          <a:prstGeom prst="rect">
            <a:avLst/>
          </a:prstGeom>
          <a:solidFill>
            <a:srgbClr val="FFFF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txBox="1">
            <a:spLocks noGrp="1"/>
          </p:cNvSpPr>
          <p:nvPr>
            <p:ph type="title"/>
          </p:nvPr>
        </p:nvSpPr>
        <p:spPr>
          <a:xfrm>
            <a:off x="480766" y="660208"/>
            <a:ext cx="8229600" cy="65359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600" b="0" i="0" u="none" strike="noStrike" cap="none" dirty="0">
                <a:solidFill>
                  <a:schemeClr val="dk2"/>
                </a:solidFill>
                <a:latin typeface="Calibri"/>
                <a:ea typeface="Calibri"/>
                <a:cs typeface="Calibri"/>
                <a:sym typeface="Calibri"/>
              </a:rPr>
              <a:t>Equations Progression	</a:t>
            </a:r>
          </a:p>
        </p:txBody>
      </p:sp>
      <p:sp>
        <p:nvSpPr>
          <p:cNvPr id="232" name="Shape 23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18</a:t>
            </a:fld>
            <a:endParaRPr lang="en-US" sz="1400" b="0" i="0" u="none" strike="noStrike" cap="none">
              <a:solidFill>
                <a:schemeClr val="dk1"/>
              </a:solidFill>
              <a:latin typeface="Arial"/>
              <a:ea typeface="Arial"/>
              <a:cs typeface="Arial"/>
              <a:sym typeface="Arial"/>
            </a:endParaRPr>
          </a:p>
        </p:txBody>
      </p:sp>
      <p:sp>
        <p:nvSpPr>
          <p:cNvPr id="233" name="Shape 233"/>
          <p:cNvSpPr txBox="1"/>
          <p:nvPr/>
        </p:nvSpPr>
        <p:spPr>
          <a:xfrm>
            <a:off x="1018095" y="2582943"/>
            <a:ext cx="2196445" cy="53732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aphicFrame>
        <p:nvGraphicFramePr>
          <p:cNvPr id="234" name="Shape 234"/>
          <p:cNvGraphicFramePr/>
          <p:nvPr>
            <p:extLst>
              <p:ext uri="{D42A27DB-BD31-4B8C-83A1-F6EECF244321}">
                <p14:modId xmlns:p14="http://schemas.microsoft.com/office/powerpoint/2010/main" val="1102043712"/>
              </p:ext>
            </p:extLst>
          </p:nvPr>
        </p:nvGraphicFramePr>
        <p:xfrm>
          <a:off x="480768" y="1313801"/>
          <a:ext cx="8097625" cy="4991500"/>
        </p:xfrm>
        <a:graphic>
          <a:graphicData uri="http://schemas.openxmlformats.org/drawingml/2006/table">
            <a:tbl>
              <a:tblPr>
                <a:noFill/>
                <a:tableStyleId>{EB7268D5-369C-4039-952E-EE28372D0244}</a:tableStyleId>
              </a:tblPr>
              <a:tblGrid>
                <a:gridCol w="2711275">
                  <a:extLst>
                    <a:ext uri="{9D8B030D-6E8A-4147-A177-3AD203B41FA5}">
                      <a16:colId xmlns:a16="http://schemas.microsoft.com/office/drawing/2014/main" val="20000"/>
                    </a:ext>
                  </a:extLst>
                </a:gridCol>
                <a:gridCol w="2693975">
                  <a:extLst>
                    <a:ext uri="{9D8B030D-6E8A-4147-A177-3AD203B41FA5}">
                      <a16:colId xmlns:a16="http://schemas.microsoft.com/office/drawing/2014/main" val="20001"/>
                    </a:ext>
                  </a:extLst>
                </a:gridCol>
                <a:gridCol w="2692375">
                  <a:extLst>
                    <a:ext uri="{9D8B030D-6E8A-4147-A177-3AD203B41FA5}">
                      <a16:colId xmlns:a16="http://schemas.microsoft.com/office/drawing/2014/main" val="20002"/>
                    </a:ext>
                  </a:extLst>
                </a:gridCol>
              </a:tblGrid>
              <a:tr h="250775">
                <a:tc>
                  <a:txBody>
                    <a:bodyPr/>
                    <a:lstStyle/>
                    <a:p>
                      <a:pPr marL="45720" marR="0" lvl="0" indent="-7619" algn="ctr" rtl="0">
                        <a:lnSpc>
                          <a:spcPct val="100000"/>
                        </a:lnSpc>
                        <a:spcBef>
                          <a:spcPts val="0"/>
                        </a:spcBef>
                        <a:spcAft>
                          <a:spcPts val="0"/>
                        </a:spcAft>
                        <a:buClr>
                          <a:srgbClr val="000000"/>
                        </a:buClr>
                        <a:buSzPct val="25000"/>
                        <a:buFont typeface="Calibri"/>
                        <a:buNone/>
                      </a:pPr>
                      <a:r>
                        <a:rPr lang="en-US" sz="1600" b="1" u="none" strike="noStrike" cap="none" dirty="0">
                          <a:latin typeface="Calibri"/>
                          <a:ea typeface="Calibri"/>
                          <a:cs typeface="Calibri"/>
                          <a:sym typeface="Calibri"/>
                        </a:rPr>
                        <a:t>SOL 6.13</a:t>
                      </a:r>
                    </a:p>
                  </a:txBody>
                  <a:tcPr marL="47325" marR="47325" marT="0" marB="0" anchor="ctr">
                    <a:solidFill>
                      <a:srgbClr val="E5E5E5"/>
                    </a:solidFill>
                  </a:tcPr>
                </a:tc>
                <a:tc>
                  <a:txBody>
                    <a:bodyPr/>
                    <a:lstStyle/>
                    <a:p>
                      <a:pPr marL="45720" marR="0" lvl="0" indent="-7619" algn="ct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SOL 7.12</a:t>
                      </a:r>
                    </a:p>
                  </a:txBody>
                  <a:tcPr marL="47325" marR="47325" marT="0" marB="0" anchor="ctr">
                    <a:solidFill>
                      <a:srgbClr val="E5E5E5"/>
                    </a:solidFill>
                  </a:tcPr>
                </a:tc>
                <a:tc>
                  <a:txBody>
                    <a:bodyPr/>
                    <a:lstStyle/>
                    <a:p>
                      <a:pPr marL="45720" marR="0" lvl="0" indent="-7619" algn="ct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SOL 8.17</a:t>
                      </a:r>
                    </a:p>
                  </a:txBody>
                  <a:tcPr marL="47325" marR="47325" marT="0" marB="0" anchor="ctr">
                    <a:solidFill>
                      <a:srgbClr val="E5E5E5"/>
                    </a:solidFill>
                  </a:tcPr>
                </a:tc>
                <a:extLst>
                  <a:ext uri="{0D108BD9-81ED-4DB2-BD59-A6C34878D82A}">
                    <a16:rowId xmlns:a16="http://schemas.microsoft.com/office/drawing/2014/main" val="10000"/>
                  </a:ext>
                </a:extLst>
              </a:tr>
              <a:tr h="174500">
                <a:tc>
                  <a:txBody>
                    <a:bodyPr/>
                    <a:lstStyle/>
                    <a:p>
                      <a:pPr marL="45720" marR="0" lvl="0" indent="-7619" algn="ctr" rtl="0">
                        <a:lnSpc>
                          <a:spcPct val="100000"/>
                        </a:lnSpc>
                        <a:spcBef>
                          <a:spcPts val="0"/>
                        </a:spcBef>
                        <a:spcAft>
                          <a:spcPts val="0"/>
                        </a:spcAft>
                        <a:buClr>
                          <a:srgbClr val="000000"/>
                        </a:buClr>
                        <a:buSzPct val="25000"/>
                        <a:buFont typeface="Calibri"/>
                        <a:buNone/>
                      </a:pPr>
                      <a:r>
                        <a:rPr lang="en-US" sz="700" b="1" u="none" strike="noStrike" cap="none" dirty="0">
                          <a:latin typeface="Calibri"/>
                          <a:ea typeface="Calibri"/>
                          <a:cs typeface="Calibri"/>
                          <a:sym typeface="Calibri"/>
                        </a:rPr>
                        <a:t>Essential Knowledge and Skills</a:t>
                      </a:r>
                    </a:p>
                  </a:txBody>
                  <a:tcPr marL="47325" marR="47325" marT="0" marB="0" anchor="ctr">
                    <a:solidFill>
                      <a:srgbClr val="E5E5E5"/>
                    </a:solidFill>
                  </a:tcPr>
                </a:tc>
                <a:tc>
                  <a:txBody>
                    <a:bodyPr/>
                    <a:lstStyle/>
                    <a:p>
                      <a:pPr marL="45720" marR="0" lvl="0" indent="-7619" algn="ctr" rtl="0">
                        <a:lnSpc>
                          <a:spcPct val="100000"/>
                        </a:lnSpc>
                        <a:spcBef>
                          <a:spcPts val="0"/>
                        </a:spcBef>
                        <a:spcAft>
                          <a:spcPts val="0"/>
                        </a:spcAft>
                        <a:buClr>
                          <a:srgbClr val="000000"/>
                        </a:buClr>
                        <a:buSzPct val="25000"/>
                        <a:buFont typeface="Calibri"/>
                        <a:buNone/>
                      </a:pPr>
                      <a:r>
                        <a:rPr lang="en-US" sz="700" b="1" u="none" strike="noStrike" cap="none">
                          <a:latin typeface="Calibri"/>
                          <a:ea typeface="Calibri"/>
                          <a:cs typeface="Calibri"/>
                          <a:sym typeface="Calibri"/>
                        </a:rPr>
                        <a:t>Essential Knowledge and Skills</a:t>
                      </a:r>
                    </a:p>
                  </a:txBody>
                  <a:tcPr marL="47325" marR="47325" marT="0" marB="0" anchor="ctr">
                    <a:solidFill>
                      <a:srgbClr val="E5E5E5"/>
                    </a:solidFill>
                  </a:tcPr>
                </a:tc>
                <a:tc>
                  <a:txBody>
                    <a:bodyPr/>
                    <a:lstStyle/>
                    <a:p>
                      <a:pPr marL="45720" marR="0" lvl="0" indent="-7619" algn="ctr" rtl="0">
                        <a:lnSpc>
                          <a:spcPct val="100000"/>
                        </a:lnSpc>
                        <a:spcBef>
                          <a:spcPts val="0"/>
                        </a:spcBef>
                        <a:spcAft>
                          <a:spcPts val="0"/>
                        </a:spcAft>
                        <a:buClr>
                          <a:srgbClr val="000000"/>
                        </a:buClr>
                        <a:buSzPct val="25000"/>
                        <a:buFont typeface="Calibri"/>
                        <a:buNone/>
                      </a:pPr>
                      <a:r>
                        <a:rPr lang="en-US" sz="700" b="1" u="none" strike="noStrike" cap="none">
                          <a:latin typeface="Calibri"/>
                          <a:ea typeface="Calibri"/>
                          <a:cs typeface="Calibri"/>
                          <a:sym typeface="Calibri"/>
                        </a:rPr>
                        <a:t>Essential Knowledge and Skills</a:t>
                      </a:r>
                    </a:p>
                  </a:txBody>
                  <a:tcPr marL="47325" marR="47325" marT="0" marB="0" anchor="ctr">
                    <a:solidFill>
                      <a:srgbClr val="E5E5E5"/>
                    </a:solidFill>
                  </a:tcPr>
                </a:tc>
                <a:extLst>
                  <a:ext uri="{0D108BD9-81ED-4DB2-BD59-A6C34878D82A}">
                    <a16:rowId xmlns:a16="http://schemas.microsoft.com/office/drawing/2014/main" val="10001"/>
                  </a:ext>
                </a:extLst>
              </a:tr>
              <a:tr h="4566225">
                <a:tc>
                  <a:txBody>
                    <a:bodyPr/>
                    <a:lstStyle/>
                    <a:p>
                      <a:pPr marL="45720" marR="0" lvl="0" indent="-7619" algn="l" rtl="0">
                        <a:lnSpc>
                          <a:spcPct val="100000"/>
                        </a:lnSpc>
                        <a:spcBef>
                          <a:spcPts val="0"/>
                        </a:spcBef>
                        <a:spcAft>
                          <a:spcPts val="0"/>
                        </a:spcAft>
                        <a:buClr>
                          <a:srgbClr val="000000"/>
                        </a:buClr>
                        <a:buSzPct val="25000"/>
                        <a:buFont typeface="Calibri"/>
                        <a:buNone/>
                      </a:pPr>
                      <a:r>
                        <a:rPr lang="en-US" sz="1000" b="1" u="none" strike="noStrike" cap="none" dirty="0">
                          <a:latin typeface="Calibri"/>
                          <a:ea typeface="Calibri"/>
                          <a:cs typeface="Calibri"/>
                          <a:sym typeface="Calibri"/>
                        </a:rPr>
                        <a:t>The student will use problem solving, mathematical communication, mathematical reasoning, connections and representation to</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Identify examples of the following algebraic vocabulary: equation, variable, expression, term, and coefficient.</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Represent and solve </a:t>
                      </a:r>
                      <a:r>
                        <a:rPr lang="en-US" sz="1000" b="1" u="none" strike="noStrike" cap="none" dirty="0">
                          <a:solidFill>
                            <a:srgbClr val="FF0000"/>
                          </a:solidFill>
                          <a:latin typeface="Calibri"/>
                          <a:ea typeface="Calibri"/>
                          <a:cs typeface="Calibri"/>
                          <a:sym typeface="Calibri"/>
                        </a:rPr>
                        <a:t>one-step</a:t>
                      </a:r>
                      <a:r>
                        <a:rPr lang="en-US" sz="1000" u="none" strike="noStrike" cap="none" dirty="0">
                          <a:latin typeface="Calibri"/>
                          <a:ea typeface="Calibri"/>
                          <a:cs typeface="Calibri"/>
                          <a:sym typeface="Calibri"/>
                        </a:rPr>
                        <a:t> linear equations in one variable, using a variety of concrete materials such as colored chips, algebra tiles, or weights on a balance scale.</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b="1" u="none" strike="noStrike" cap="none" dirty="0">
                          <a:latin typeface="Calibri"/>
                          <a:ea typeface="Calibri"/>
                          <a:cs typeface="Calibri"/>
                          <a:sym typeface="Calibri"/>
                        </a:rPr>
                        <a:t>Apply properties of real numbers and </a:t>
                      </a:r>
                      <a:r>
                        <a:rPr lang="en-US" sz="1000" b="1" u="none" strike="noStrike" cap="none" dirty="0">
                          <a:solidFill>
                            <a:srgbClr val="FF0000"/>
                          </a:solidFill>
                          <a:latin typeface="Calibri"/>
                          <a:ea typeface="Calibri"/>
                          <a:cs typeface="Calibri"/>
                          <a:sym typeface="Calibri"/>
                        </a:rPr>
                        <a:t>properties of equality </a:t>
                      </a:r>
                      <a:r>
                        <a:rPr lang="en-US" sz="1000" u="none" strike="noStrike" cap="none" dirty="0">
                          <a:latin typeface="Calibri"/>
                          <a:ea typeface="Calibri"/>
                          <a:cs typeface="Calibri"/>
                          <a:sym typeface="Calibri"/>
                        </a:rPr>
                        <a:t>to solve a one-step equation in one variable. Coefficients are limited to integers and unit fractions. Numeric terms are limited to integers.</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Confirm solutions to one-step linear equations in one variable.</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Write verbal expressions and sentences as algebraic expressions and equations.</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Write algebraic expressions and equations as verbal expressions and sentences.  </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Represent and solve a practical problem with a one-step linear equation in one variable.</a:t>
                      </a:r>
                    </a:p>
                    <a:p>
                      <a:pPr marL="0" marR="0" lvl="0" indent="0" algn="l" rtl="0">
                        <a:lnSpc>
                          <a:spcPct val="100000"/>
                        </a:lnSpc>
                        <a:spcBef>
                          <a:spcPts val="0"/>
                        </a:spcBef>
                        <a:spcAft>
                          <a:spcPts val="0"/>
                        </a:spcAft>
                        <a:buClr>
                          <a:srgbClr val="000000"/>
                        </a:buClr>
                        <a:buSzPct val="25000"/>
                        <a:buFont typeface="Calibri"/>
                        <a:buNone/>
                      </a:pPr>
                      <a:r>
                        <a:rPr lang="en-US" sz="1000" u="none" strike="noStrike" cap="none" dirty="0">
                          <a:latin typeface="Calibri"/>
                          <a:ea typeface="Calibri"/>
                          <a:cs typeface="Calibri"/>
                          <a:sym typeface="Calibri"/>
                        </a:rPr>
                        <a:t> </a:t>
                      </a:r>
                    </a:p>
                  </a:txBody>
                  <a:tcPr marL="47325" marR="47325" marT="0" marB="0"/>
                </a:tc>
                <a:tc>
                  <a:txBody>
                    <a:bodyPr/>
                    <a:lstStyle/>
                    <a:p>
                      <a:pPr marL="45720" marR="0" lvl="0" indent="-7619" algn="l" rtl="0">
                        <a:lnSpc>
                          <a:spcPct val="100000"/>
                        </a:lnSpc>
                        <a:spcBef>
                          <a:spcPts val="0"/>
                        </a:spcBef>
                        <a:spcAft>
                          <a:spcPts val="0"/>
                        </a:spcAft>
                        <a:buClr>
                          <a:srgbClr val="000000"/>
                        </a:buClr>
                        <a:buSzPct val="25000"/>
                        <a:buFont typeface="Calibri"/>
                        <a:buNone/>
                      </a:pPr>
                      <a:r>
                        <a:rPr lang="en-US" sz="1000" b="1" u="none" strike="noStrike" cap="none" dirty="0">
                          <a:latin typeface="Calibri"/>
                          <a:ea typeface="Calibri"/>
                          <a:cs typeface="Calibri"/>
                          <a:sym typeface="Calibri"/>
                        </a:rPr>
                        <a:t>The student will use problem solving, mathematical communication, mathematical reasoning, connections, and representations to</a:t>
                      </a:r>
                    </a:p>
                    <a:p>
                      <a:pPr marL="342900" marR="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Represent and solve </a:t>
                      </a:r>
                      <a:r>
                        <a:rPr lang="en-US" sz="1000" b="1" u="none" strike="noStrike" cap="none" dirty="0">
                          <a:solidFill>
                            <a:srgbClr val="FF0000"/>
                          </a:solidFill>
                          <a:latin typeface="Calibri"/>
                          <a:ea typeface="Calibri"/>
                          <a:cs typeface="Calibri"/>
                          <a:sym typeface="Calibri"/>
                        </a:rPr>
                        <a:t>two-step</a:t>
                      </a:r>
                      <a:r>
                        <a:rPr lang="en-US" sz="1000" u="none" strike="noStrike" cap="none" dirty="0">
                          <a:solidFill>
                            <a:srgbClr val="FF0000"/>
                          </a:solidFill>
                          <a:latin typeface="Calibri"/>
                          <a:ea typeface="Calibri"/>
                          <a:cs typeface="Calibri"/>
                          <a:sym typeface="Calibri"/>
                        </a:rPr>
                        <a:t> </a:t>
                      </a:r>
                      <a:r>
                        <a:rPr lang="en-US" sz="1000" u="none" strike="noStrike" cap="none" dirty="0">
                          <a:latin typeface="Calibri"/>
                          <a:ea typeface="Calibri"/>
                          <a:cs typeface="Calibri"/>
                          <a:sym typeface="Calibri"/>
                        </a:rPr>
                        <a:t>linear equations in one variable using a variety of concrete materials and pictorial representations.</a:t>
                      </a:r>
                    </a:p>
                    <a:p>
                      <a:pPr marL="342900" marR="0" lvl="0" indent="-342900" algn="l" rtl="0">
                        <a:lnSpc>
                          <a:spcPct val="100000"/>
                        </a:lnSpc>
                        <a:spcBef>
                          <a:spcPts val="600"/>
                        </a:spcBef>
                        <a:spcAft>
                          <a:spcPts val="0"/>
                        </a:spcAft>
                        <a:buClr>
                          <a:srgbClr val="000000"/>
                        </a:buClr>
                        <a:buSzPct val="100000"/>
                        <a:buFont typeface="Noto Sans Symbols"/>
                        <a:buChar char="∙"/>
                      </a:pPr>
                      <a:r>
                        <a:rPr lang="en-US" sz="1000" b="1" u="none" strike="noStrike" cap="none" dirty="0">
                          <a:latin typeface="Calibri"/>
                          <a:ea typeface="Calibri"/>
                          <a:cs typeface="Calibri"/>
                          <a:sym typeface="Calibri"/>
                        </a:rPr>
                        <a:t>Apply properties of real numbers and </a:t>
                      </a:r>
                      <a:r>
                        <a:rPr lang="en-US" sz="1000" b="1" u="none" strike="noStrike" cap="none" dirty="0">
                          <a:solidFill>
                            <a:srgbClr val="FF0000"/>
                          </a:solidFill>
                          <a:latin typeface="Calibri"/>
                          <a:ea typeface="Calibri"/>
                          <a:cs typeface="Calibri"/>
                          <a:sym typeface="Calibri"/>
                        </a:rPr>
                        <a:t>properties of equality </a:t>
                      </a:r>
                      <a:r>
                        <a:rPr lang="en-US" sz="1000" u="none" strike="noStrike" cap="none" dirty="0">
                          <a:latin typeface="Calibri"/>
                          <a:ea typeface="Calibri"/>
                          <a:cs typeface="Calibri"/>
                          <a:sym typeface="Calibri"/>
                        </a:rPr>
                        <a:t>to solve two-step linear equations in one variable. Coefficients and numeric terms will be rational.</a:t>
                      </a:r>
                    </a:p>
                    <a:p>
                      <a:pPr marL="342900" marR="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Confirm algebraic solutions to linear equations in one variable.</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Write verbal expressions and sentences as algebraic expressions and equations.</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Write algebraic expressions and equations as verbal expressions and sentences.</a:t>
                      </a:r>
                    </a:p>
                    <a:p>
                      <a:pPr marL="342900" marR="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Solve practical problems that require the solution of a two-step linear equation.</a:t>
                      </a:r>
                    </a:p>
                  </a:txBody>
                  <a:tcPr marL="47325" marR="47325" marT="0" marB="0"/>
                </a:tc>
                <a:tc>
                  <a:txBody>
                    <a:bodyPr/>
                    <a:lstStyle/>
                    <a:p>
                      <a:pPr marL="45720" marR="0" lvl="0" indent="-7619" algn="l" rtl="0">
                        <a:lnSpc>
                          <a:spcPct val="100000"/>
                        </a:lnSpc>
                        <a:spcBef>
                          <a:spcPts val="0"/>
                        </a:spcBef>
                        <a:spcAft>
                          <a:spcPts val="0"/>
                        </a:spcAft>
                        <a:buClr>
                          <a:srgbClr val="000000"/>
                        </a:buClr>
                        <a:buSzPct val="25000"/>
                        <a:buFont typeface="Calibri"/>
                        <a:buNone/>
                      </a:pPr>
                      <a:r>
                        <a:rPr lang="en-US" sz="1000" b="1" u="none" strike="noStrike" cap="none" dirty="0">
                          <a:latin typeface="Calibri"/>
                          <a:ea typeface="Calibri"/>
                          <a:cs typeface="Calibri"/>
                          <a:sym typeface="Calibri"/>
                        </a:rPr>
                        <a:t>The student will use problem solving, mathematical communication, mathematical reasoning, connections, and representations to</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Represent and solve </a:t>
                      </a:r>
                      <a:r>
                        <a:rPr lang="en-US" sz="1000" b="1" u="none" strike="noStrike" cap="none" dirty="0">
                          <a:solidFill>
                            <a:srgbClr val="FF0000"/>
                          </a:solidFill>
                          <a:latin typeface="Calibri"/>
                          <a:ea typeface="Calibri"/>
                          <a:cs typeface="Calibri"/>
                          <a:sym typeface="Calibri"/>
                        </a:rPr>
                        <a:t>multistep </a:t>
                      </a:r>
                      <a:r>
                        <a:rPr lang="en-US" sz="1000" u="none" strike="noStrike" cap="none" dirty="0">
                          <a:latin typeface="Calibri"/>
                          <a:ea typeface="Calibri"/>
                          <a:cs typeface="Calibri"/>
                          <a:sym typeface="Calibri"/>
                        </a:rPr>
                        <a:t>linear equations in one variable with the variable on one or both sides of the equation (up to four steps) using a variety of concrete materials and pictorial representations. </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b="1" u="none" strike="noStrike" cap="none" dirty="0">
                          <a:latin typeface="Calibri"/>
                          <a:ea typeface="Calibri"/>
                          <a:cs typeface="Calibri"/>
                          <a:sym typeface="Calibri"/>
                        </a:rPr>
                        <a:t>Apply properties of real numbers and </a:t>
                      </a:r>
                      <a:r>
                        <a:rPr lang="en-US" sz="1000" b="1" u="none" strike="noStrike" cap="none" dirty="0">
                          <a:solidFill>
                            <a:srgbClr val="FF0000"/>
                          </a:solidFill>
                          <a:latin typeface="Calibri"/>
                          <a:ea typeface="Calibri"/>
                          <a:cs typeface="Calibri"/>
                          <a:sym typeface="Calibri"/>
                        </a:rPr>
                        <a:t>properties of equality </a:t>
                      </a:r>
                      <a:r>
                        <a:rPr lang="en-US" sz="1000" u="none" strike="noStrike" cap="none" dirty="0">
                          <a:latin typeface="Calibri"/>
                          <a:ea typeface="Calibri"/>
                          <a:cs typeface="Calibri"/>
                          <a:sym typeface="Calibri"/>
                        </a:rPr>
                        <a:t>to solve multistep linear equations in one variable (up to four steps). Coefficients and numeric terms will be rational.  Equations may contain expressions that need to be expanded (using the distributive property) or require collecting like terms to solve. </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Write verbal expressions and sentences as algebraic expressions and equations.</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Write algebraic expressions and equations as verbal expressions and sentences.  </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Solve practical problems that require the solution of a multistep linear equation.</a:t>
                      </a:r>
                    </a:p>
                    <a:p>
                      <a:pPr marL="342900" marR="45720" lvl="0" indent="-342900" algn="l" rtl="0">
                        <a:lnSpc>
                          <a:spcPct val="100000"/>
                        </a:lnSpc>
                        <a:spcBef>
                          <a:spcPts val="600"/>
                        </a:spcBef>
                        <a:spcAft>
                          <a:spcPts val="0"/>
                        </a:spcAft>
                        <a:buClr>
                          <a:srgbClr val="000000"/>
                        </a:buClr>
                        <a:buSzPct val="100000"/>
                        <a:buFont typeface="Noto Sans Symbols"/>
                        <a:buChar char="∙"/>
                      </a:pPr>
                      <a:r>
                        <a:rPr lang="en-US" sz="1000" u="none" strike="noStrike" cap="none" dirty="0">
                          <a:latin typeface="Calibri"/>
                          <a:ea typeface="Calibri"/>
                          <a:cs typeface="Calibri"/>
                          <a:sym typeface="Calibri"/>
                        </a:rPr>
                        <a:t>Confirm algebraic solutions to linear equations in one variable.</a:t>
                      </a:r>
                    </a:p>
                  </a:txBody>
                  <a:tcPr marL="47325" marR="47325" marT="0" marB="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500"/>
                                        <p:tgtEl>
                                          <p:spTgt spid="229"/>
                                        </p:tgtEl>
                                      </p:cBhvr>
                                    </p:animEffect>
                                  </p:childTnLst>
                                </p:cTn>
                              </p:par>
                              <p:par>
                                <p:cTn id="11" presetID="10" presetClass="entr" presetSubtype="0" fill="hold" nodeType="withEffect">
                                  <p:stCondLst>
                                    <p:cond delay="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5"/>
                                        </p:tgtEl>
                                        <p:attrNameLst>
                                          <p:attrName>style.visibility</p:attrName>
                                        </p:attrNameLst>
                                      </p:cBhvr>
                                      <p:to>
                                        <p:strVal val="visible"/>
                                      </p:to>
                                    </p:set>
                                    <p:animEffect transition="in" filter="fade">
                                      <p:cBhvr>
                                        <p:cTn id="18" dur="500"/>
                                        <p:tgtEl>
                                          <p:spTgt spid="225"/>
                                        </p:tgtEl>
                                      </p:cBhvr>
                                    </p:animEffect>
                                  </p:childTnLst>
                                </p:cTn>
                              </p:par>
                              <p:par>
                                <p:cTn id="19" presetID="10" presetClass="entr" presetSubtype="0" fill="hold" nodeType="withEffect">
                                  <p:stCondLst>
                                    <p:cond delay="0"/>
                                  </p:stCondLst>
                                  <p:childTnLst>
                                    <p:set>
                                      <p:cBhvr>
                                        <p:cTn id="20" dur="1" fill="hold">
                                          <p:stCondLst>
                                            <p:cond delay="0"/>
                                          </p:stCondLst>
                                        </p:cTn>
                                        <p:tgtEl>
                                          <p:spTgt spid="226"/>
                                        </p:tgtEl>
                                        <p:attrNameLst>
                                          <p:attrName>style.visibility</p:attrName>
                                        </p:attrNameLst>
                                      </p:cBhvr>
                                      <p:to>
                                        <p:strVal val="visible"/>
                                      </p:to>
                                    </p:set>
                                    <p:animEffect transition="in" filter="fade">
                                      <p:cBhvr>
                                        <p:cTn id="21" dur="500"/>
                                        <p:tgtEl>
                                          <p:spTgt spid="226"/>
                                        </p:tgtEl>
                                      </p:cBhvr>
                                    </p:animEffect>
                                  </p:childTnLst>
                                </p:cTn>
                              </p:par>
                              <p:par>
                                <p:cTn id="22" presetID="10" presetClass="entr" presetSubtype="0" fill="hold" nodeType="withEffect">
                                  <p:stCondLst>
                                    <p:cond delay="0"/>
                                  </p:stCondLst>
                                  <p:childTnLst>
                                    <p:set>
                                      <p:cBhvr>
                                        <p:cTn id="23" dur="1" fill="hold">
                                          <p:stCondLst>
                                            <p:cond delay="0"/>
                                          </p:stCondLst>
                                        </p:cTn>
                                        <p:tgtEl>
                                          <p:spTgt spid="227"/>
                                        </p:tgtEl>
                                        <p:attrNameLst>
                                          <p:attrName>style.visibility</p:attrName>
                                        </p:attrNameLst>
                                      </p:cBhvr>
                                      <p:to>
                                        <p:strVal val="visible"/>
                                      </p:to>
                                    </p:set>
                                    <p:animEffect transition="in" filter="fade">
                                      <p:cBhvr>
                                        <p:cTn id="24" dur="500"/>
                                        <p:tgtEl>
                                          <p:spTgt spid="2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4"/>
                                        </p:tgtEl>
                                        <p:attrNameLst>
                                          <p:attrName>style.visibility</p:attrName>
                                        </p:attrNameLst>
                                      </p:cBhvr>
                                      <p:to>
                                        <p:strVal val="visible"/>
                                      </p:to>
                                    </p:set>
                                    <p:animEffect transition="in" filter="fade">
                                      <p:cBhvr>
                                        <p:cTn id="29" dur="500"/>
                                        <p:tgtEl>
                                          <p:spTgt spid="224"/>
                                        </p:tgtEl>
                                      </p:cBhvr>
                                    </p:animEffect>
                                  </p:childTnLst>
                                </p:cTn>
                              </p:par>
                              <p:par>
                                <p:cTn id="30" presetID="10" presetClass="entr" presetSubtype="0" fill="hold" nodeType="withEffect">
                                  <p:stCondLst>
                                    <p:cond delay="0"/>
                                  </p:stCondLst>
                                  <p:childTnLst>
                                    <p:set>
                                      <p:cBhvr>
                                        <p:cTn id="31" dur="1" fill="hold">
                                          <p:stCondLst>
                                            <p:cond delay="0"/>
                                          </p:stCondLst>
                                        </p:cTn>
                                        <p:tgtEl>
                                          <p:spTgt spid="223"/>
                                        </p:tgtEl>
                                        <p:attrNameLst>
                                          <p:attrName>style.visibility</p:attrName>
                                        </p:attrNameLst>
                                      </p:cBhvr>
                                      <p:to>
                                        <p:strVal val="visible"/>
                                      </p:to>
                                    </p:set>
                                    <p:animEffect transition="in" filter="fade">
                                      <p:cBhvr>
                                        <p:cTn id="32" dur="500"/>
                                        <p:tgtEl>
                                          <p:spTgt spid="223"/>
                                        </p:tgtEl>
                                      </p:cBhvr>
                                    </p:animEffect>
                                  </p:childTnLst>
                                </p:cTn>
                              </p:par>
                              <p:par>
                                <p:cTn id="33" presetID="10" presetClass="entr" presetSubtype="0" fill="hold" nodeType="withEffect">
                                  <p:stCondLst>
                                    <p:cond delay="0"/>
                                  </p:stCondLst>
                                  <p:childTnLst>
                                    <p:set>
                                      <p:cBhvr>
                                        <p:cTn id="34" dur="1" fill="hold">
                                          <p:stCondLst>
                                            <p:cond delay="0"/>
                                          </p:stCondLst>
                                        </p:cTn>
                                        <p:tgtEl>
                                          <p:spTgt spid="222"/>
                                        </p:tgtEl>
                                        <p:attrNameLst>
                                          <p:attrName>style.visibility</p:attrName>
                                        </p:attrNameLst>
                                      </p:cBhvr>
                                      <p:to>
                                        <p:strVal val="visible"/>
                                      </p:to>
                                    </p:set>
                                    <p:animEffect transition="in" filter="fade">
                                      <p:cBhvr>
                                        <p:cTn id="35" dur="500"/>
                                        <p:tgtEl>
                                          <p:spTgt spid="2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1"/>
                                        </p:tgtEl>
                                        <p:attrNameLst>
                                          <p:attrName>style.visibility</p:attrName>
                                        </p:attrNameLst>
                                      </p:cBhvr>
                                      <p:to>
                                        <p:strVal val="visible"/>
                                      </p:to>
                                    </p:set>
                                    <p:animEffect transition="in" filter="fade">
                                      <p:cBhvr>
                                        <p:cTn id="40" dur="500"/>
                                        <p:tgtEl>
                                          <p:spTgt spid="221"/>
                                        </p:tgtEl>
                                      </p:cBhvr>
                                    </p:animEffect>
                                  </p:childTnLst>
                                </p:cTn>
                              </p:par>
                              <p:par>
                                <p:cTn id="41" presetID="10" presetClass="entr" presetSubtype="0" fill="hold" nodeType="withEffect">
                                  <p:stCondLst>
                                    <p:cond delay="0"/>
                                  </p:stCondLst>
                                  <p:childTnLst>
                                    <p:set>
                                      <p:cBhvr>
                                        <p:cTn id="42" dur="1" fill="hold">
                                          <p:stCondLst>
                                            <p:cond delay="0"/>
                                          </p:stCondLst>
                                        </p:cTn>
                                        <p:tgtEl>
                                          <p:spTgt spid="220"/>
                                        </p:tgtEl>
                                        <p:attrNameLst>
                                          <p:attrName>style.visibility</p:attrName>
                                        </p:attrNameLst>
                                      </p:cBhvr>
                                      <p:to>
                                        <p:strVal val="visible"/>
                                      </p:to>
                                    </p:set>
                                    <p:animEffect transition="in" filter="fade">
                                      <p:cBhvr>
                                        <p:cTn id="43" dur="500"/>
                                        <p:tgtEl>
                                          <p:spTgt spid="220"/>
                                        </p:tgtEl>
                                      </p:cBhvr>
                                    </p:animEffect>
                                  </p:childTnLst>
                                </p:cTn>
                              </p:par>
                              <p:par>
                                <p:cTn id="44" presetID="10" presetClass="entr" presetSubtype="0" fill="hold" nodeType="withEffect">
                                  <p:stCondLst>
                                    <p:cond delay="0"/>
                                  </p:stCondLst>
                                  <p:childTnLst>
                                    <p:set>
                                      <p:cBhvr>
                                        <p:cTn id="45" dur="1" fill="hold">
                                          <p:stCondLst>
                                            <p:cond delay="0"/>
                                          </p:stCondLst>
                                        </p:cTn>
                                        <p:tgtEl>
                                          <p:spTgt spid="219"/>
                                        </p:tgtEl>
                                        <p:attrNameLst>
                                          <p:attrName>style.visibility</p:attrName>
                                        </p:attrNameLst>
                                      </p:cBhvr>
                                      <p:to>
                                        <p:strVal val="visible"/>
                                      </p:to>
                                    </p:set>
                                    <p:animEffect transition="in" filter="fade">
                                      <p:cBhvr>
                                        <p:cTn id="46" dur="500"/>
                                        <p:tgtEl>
                                          <p:spTgt spid="2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8"/>
                                        </p:tgtEl>
                                        <p:attrNameLst>
                                          <p:attrName>style.visibility</p:attrName>
                                        </p:attrNameLst>
                                      </p:cBhvr>
                                      <p:to>
                                        <p:strVal val="visible"/>
                                      </p:to>
                                    </p:set>
                                    <p:animEffect transition="in" filter="fade">
                                      <p:cBhvr>
                                        <p:cTn id="51" dur="500"/>
                                        <p:tgtEl>
                                          <p:spTgt spid="218"/>
                                        </p:tgtEl>
                                      </p:cBhvr>
                                    </p:animEffect>
                                  </p:childTnLst>
                                </p:cTn>
                              </p:par>
                              <p:par>
                                <p:cTn id="52" presetID="10" presetClass="entr" presetSubtype="0" fill="hold" nodeType="withEffect">
                                  <p:stCondLst>
                                    <p:cond delay="0"/>
                                  </p:stCondLst>
                                  <p:childTnLst>
                                    <p:set>
                                      <p:cBhvr>
                                        <p:cTn id="53" dur="1" fill="hold">
                                          <p:stCondLst>
                                            <p:cond delay="0"/>
                                          </p:stCondLst>
                                        </p:cTn>
                                        <p:tgtEl>
                                          <p:spTgt spid="217"/>
                                        </p:tgtEl>
                                        <p:attrNameLst>
                                          <p:attrName>style.visibility</p:attrName>
                                        </p:attrNameLst>
                                      </p:cBhvr>
                                      <p:to>
                                        <p:strVal val="visible"/>
                                      </p:to>
                                    </p:set>
                                    <p:animEffect transition="in" filter="fade">
                                      <p:cBhvr>
                                        <p:cTn id="54" dur="500"/>
                                        <p:tgtEl>
                                          <p:spTgt spid="217"/>
                                        </p:tgtEl>
                                      </p:cBhvr>
                                    </p:animEffect>
                                  </p:childTnLst>
                                </p:cTn>
                              </p:par>
                              <p:par>
                                <p:cTn id="55" presetID="10" presetClass="entr" presetSubtype="0" fill="hold" nodeType="with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fade">
                                      <p:cBhvr>
                                        <p:cTn id="57" dur="500"/>
                                        <p:tgtEl>
                                          <p:spTgt spid="2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fade">
                                      <p:cBhvr>
                                        <p:cTn id="62"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82" y="633507"/>
            <a:ext cx="8632322" cy="605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19</a:t>
            </a:fld>
            <a:endParaRPr lang="en-US" sz="1400" b="0" i="0" u="none" strike="noStrike" cap="none">
              <a:solidFill>
                <a:schemeClr val="dk1"/>
              </a:solidFill>
              <a:latin typeface="Arial"/>
              <a:ea typeface="Arial"/>
              <a:cs typeface="Arial"/>
              <a:sym typeface="Arial"/>
            </a:endParaRPr>
          </a:p>
        </p:txBody>
      </p:sp>
      <p:sp>
        <p:nvSpPr>
          <p:cNvPr id="12" name="TextBox 11"/>
          <p:cNvSpPr txBox="1"/>
          <p:nvPr/>
        </p:nvSpPr>
        <p:spPr>
          <a:xfrm>
            <a:off x="5569583" y="5591093"/>
            <a:ext cx="375138" cy="584775"/>
          </a:xfrm>
          <a:prstGeom prst="rect">
            <a:avLst/>
          </a:prstGeom>
          <a:solidFill>
            <a:schemeClr val="accent2"/>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6</a:t>
            </a:r>
          </a:p>
        </p:txBody>
      </p:sp>
      <p:sp>
        <p:nvSpPr>
          <p:cNvPr id="13" name="TextBox 12"/>
          <p:cNvSpPr txBox="1"/>
          <p:nvPr/>
        </p:nvSpPr>
        <p:spPr>
          <a:xfrm>
            <a:off x="8330317" y="1561819"/>
            <a:ext cx="375138" cy="584775"/>
          </a:xfrm>
          <a:prstGeom prst="rect">
            <a:avLst/>
          </a:prstGeom>
          <a:solidFill>
            <a:schemeClr val="accent2"/>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6</a:t>
            </a:r>
          </a:p>
        </p:txBody>
      </p:sp>
      <p:sp>
        <p:nvSpPr>
          <p:cNvPr id="14" name="TextBox 13"/>
          <p:cNvSpPr txBox="1"/>
          <p:nvPr/>
        </p:nvSpPr>
        <p:spPr>
          <a:xfrm>
            <a:off x="5567545" y="3593785"/>
            <a:ext cx="375138" cy="584775"/>
          </a:xfrm>
          <a:prstGeom prst="rect">
            <a:avLst/>
          </a:prstGeom>
          <a:solidFill>
            <a:schemeClr val="accent2"/>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6</a:t>
            </a:r>
          </a:p>
        </p:txBody>
      </p:sp>
      <p:sp>
        <p:nvSpPr>
          <p:cNvPr id="16" name="TextBox 15"/>
          <p:cNvSpPr txBox="1"/>
          <p:nvPr/>
        </p:nvSpPr>
        <p:spPr>
          <a:xfrm>
            <a:off x="2785404" y="1553868"/>
            <a:ext cx="375138" cy="584775"/>
          </a:xfrm>
          <a:prstGeom prst="rect">
            <a:avLst/>
          </a:prstGeom>
          <a:solidFill>
            <a:srgbClr val="FF000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7</a:t>
            </a:r>
          </a:p>
        </p:txBody>
      </p:sp>
      <p:sp>
        <p:nvSpPr>
          <p:cNvPr id="17" name="TextBox 16"/>
          <p:cNvSpPr txBox="1"/>
          <p:nvPr/>
        </p:nvSpPr>
        <p:spPr>
          <a:xfrm>
            <a:off x="8368062" y="4571795"/>
            <a:ext cx="375138" cy="584775"/>
          </a:xfrm>
          <a:prstGeom prst="rect">
            <a:avLst/>
          </a:prstGeom>
          <a:solidFill>
            <a:srgbClr val="FF000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7</a:t>
            </a:r>
          </a:p>
        </p:txBody>
      </p:sp>
      <p:sp>
        <p:nvSpPr>
          <p:cNvPr id="18" name="TextBox 17"/>
          <p:cNvSpPr txBox="1"/>
          <p:nvPr/>
        </p:nvSpPr>
        <p:spPr>
          <a:xfrm>
            <a:off x="8365035" y="3577706"/>
            <a:ext cx="375138" cy="584775"/>
          </a:xfrm>
          <a:prstGeom prst="rect">
            <a:avLst/>
          </a:prstGeom>
          <a:solidFill>
            <a:srgbClr val="FF000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7</a:t>
            </a:r>
          </a:p>
        </p:txBody>
      </p:sp>
      <p:sp>
        <p:nvSpPr>
          <p:cNvPr id="19" name="TextBox 18"/>
          <p:cNvSpPr txBox="1"/>
          <p:nvPr/>
        </p:nvSpPr>
        <p:spPr>
          <a:xfrm>
            <a:off x="5581816" y="1561819"/>
            <a:ext cx="375138" cy="584775"/>
          </a:xfrm>
          <a:prstGeom prst="rect">
            <a:avLst/>
          </a:prstGeom>
          <a:solidFill>
            <a:srgbClr val="00B05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8</a:t>
            </a:r>
          </a:p>
        </p:txBody>
      </p:sp>
      <p:sp>
        <p:nvSpPr>
          <p:cNvPr id="20" name="TextBox 19"/>
          <p:cNvSpPr txBox="1"/>
          <p:nvPr/>
        </p:nvSpPr>
        <p:spPr>
          <a:xfrm>
            <a:off x="5586505" y="2537231"/>
            <a:ext cx="375138" cy="584775"/>
          </a:xfrm>
          <a:prstGeom prst="rect">
            <a:avLst/>
          </a:prstGeom>
          <a:solidFill>
            <a:srgbClr val="00B05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8</a:t>
            </a:r>
          </a:p>
        </p:txBody>
      </p:sp>
      <p:sp>
        <p:nvSpPr>
          <p:cNvPr id="22" name="TextBox 21"/>
          <p:cNvSpPr txBox="1"/>
          <p:nvPr/>
        </p:nvSpPr>
        <p:spPr>
          <a:xfrm>
            <a:off x="2552370" y="2544773"/>
            <a:ext cx="588396" cy="461665"/>
          </a:xfrm>
          <a:prstGeom prst="rect">
            <a:avLst/>
          </a:prstGeom>
          <a:solidFill>
            <a:srgbClr val="00B0F0"/>
          </a:solidFill>
          <a:ln>
            <a:noFill/>
          </a:ln>
          <a:effectLst/>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Alg</a:t>
            </a:r>
            <a:endParaRPr lang="en-US" sz="3200" b="1" dirty="0">
              <a:solidFill>
                <a:schemeClr val="bg1"/>
              </a:solidFill>
              <a:latin typeface="Calibri" panose="020F0502020204030204" pitchFamily="34" charset="0"/>
              <a:cs typeface="Calibri" panose="020F0502020204030204" pitchFamily="34" charset="0"/>
            </a:endParaRPr>
          </a:p>
        </p:txBody>
      </p:sp>
      <p:sp>
        <p:nvSpPr>
          <p:cNvPr id="25" name="TextBox 24"/>
          <p:cNvSpPr txBox="1"/>
          <p:nvPr/>
        </p:nvSpPr>
        <p:spPr>
          <a:xfrm>
            <a:off x="2804193" y="4572260"/>
            <a:ext cx="328247" cy="584775"/>
          </a:xfrm>
          <a:prstGeom prst="rect">
            <a:avLst/>
          </a:prstGeom>
          <a:solidFill>
            <a:srgbClr val="7030A0"/>
          </a:solidFill>
          <a:ln>
            <a:noFill/>
          </a:ln>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5</a:t>
            </a:r>
          </a:p>
        </p:txBody>
      </p:sp>
      <p:sp>
        <p:nvSpPr>
          <p:cNvPr id="24" name="TextBox 23"/>
          <p:cNvSpPr txBox="1"/>
          <p:nvPr/>
        </p:nvSpPr>
        <p:spPr>
          <a:xfrm>
            <a:off x="5384360" y="4581632"/>
            <a:ext cx="588396" cy="461665"/>
          </a:xfrm>
          <a:prstGeom prst="rect">
            <a:avLst/>
          </a:prstGeom>
          <a:solidFill>
            <a:srgbClr val="00B0F0"/>
          </a:solidFill>
          <a:ln>
            <a:noFill/>
          </a:ln>
          <a:effectLst/>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Alg</a:t>
            </a:r>
            <a:endParaRPr lang="en-US" sz="3200" b="1" dirty="0">
              <a:solidFill>
                <a:schemeClr val="bg1"/>
              </a:solidFill>
              <a:latin typeface="Calibri" panose="020F0502020204030204" pitchFamily="34" charset="0"/>
              <a:cs typeface="Calibri" panose="020F0502020204030204" pitchFamily="34" charset="0"/>
            </a:endParaRPr>
          </a:p>
        </p:txBody>
      </p:sp>
      <p:sp>
        <p:nvSpPr>
          <p:cNvPr id="26" name="TextBox 25"/>
          <p:cNvSpPr txBox="1"/>
          <p:nvPr/>
        </p:nvSpPr>
        <p:spPr>
          <a:xfrm>
            <a:off x="2593452" y="3555914"/>
            <a:ext cx="588396" cy="461665"/>
          </a:xfrm>
          <a:prstGeom prst="rect">
            <a:avLst/>
          </a:prstGeom>
          <a:solidFill>
            <a:srgbClr val="00B0F0"/>
          </a:solidFill>
          <a:ln>
            <a:noFill/>
          </a:ln>
          <a:effectLst/>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Alg</a:t>
            </a:r>
            <a:endParaRPr lang="en-US" sz="3200" b="1" dirty="0">
              <a:solidFill>
                <a:schemeClr val="bg1"/>
              </a:solidFill>
              <a:latin typeface="Calibri" panose="020F0502020204030204" pitchFamily="34" charset="0"/>
              <a:cs typeface="Calibri" panose="020F0502020204030204" pitchFamily="34" charset="0"/>
            </a:endParaRPr>
          </a:p>
        </p:txBody>
      </p:sp>
      <p:sp>
        <p:nvSpPr>
          <p:cNvPr id="27" name="TextBox 26"/>
          <p:cNvSpPr txBox="1"/>
          <p:nvPr/>
        </p:nvSpPr>
        <p:spPr>
          <a:xfrm>
            <a:off x="2569598" y="5583496"/>
            <a:ext cx="588396" cy="461665"/>
          </a:xfrm>
          <a:prstGeom prst="rect">
            <a:avLst/>
          </a:prstGeom>
          <a:solidFill>
            <a:srgbClr val="00B0F0"/>
          </a:solidFill>
          <a:ln>
            <a:noFill/>
          </a:ln>
          <a:effectLst/>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Alg</a:t>
            </a:r>
            <a:endParaRPr lang="en-US" sz="3200" b="1" dirty="0">
              <a:solidFill>
                <a:schemeClr val="bg1"/>
              </a:solidFill>
              <a:latin typeface="Calibri" panose="020F0502020204030204" pitchFamily="34" charset="0"/>
              <a:cs typeface="Calibri" panose="020F0502020204030204" pitchFamily="34" charset="0"/>
            </a:endParaRPr>
          </a:p>
        </p:txBody>
      </p:sp>
      <p:sp>
        <p:nvSpPr>
          <p:cNvPr id="30" name="TextBox 29"/>
          <p:cNvSpPr txBox="1"/>
          <p:nvPr/>
        </p:nvSpPr>
        <p:spPr>
          <a:xfrm>
            <a:off x="8370787" y="2554459"/>
            <a:ext cx="375138" cy="584775"/>
          </a:xfrm>
          <a:prstGeom prst="rect">
            <a:avLst/>
          </a:prstGeom>
          <a:solidFill>
            <a:srgbClr val="00B05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8</a:t>
            </a:r>
          </a:p>
        </p:txBody>
      </p:sp>
      <p:sp>
        <p:nvSpPr>
          <p:cNvPr id="31" name="TextBox 30"/>
          <p:cNvSpPr txBox="1"/>
          <p:nvPr/>
        </p:nvSpPr>
        <p:spPr>
          <a:xfrm>
            <a:off x="8394641" y="5583905"/>
            <a:ext cx="375138" cy="584775"/>
          </a:xfrm>
          <a:prstGeom prst="rect">
            <a:avLst/>
          </a:prstGeom>
          <a:solidFill>
            <a:srgbClr val="00B05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201832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animBg="1"/>
      <p:bldP spid="19" grpId="0" animBg="1"/>
      <p:bldP spid="20" grpId="0" animBg="1"/>
      <p:bldP spid="22" grpId="0" animBg="1"/>
      <p:bldP spid="25" grpId="0" animBg="1"/>
      <p:bldP spid="24" grpId="0" animBg="1"/>
      <p:bldP spid="26" grpId="0" animBg="1"/>
      <p:bldP spid="27"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785018"/>
            <a:ext cx="82296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Agenda</a:t>
            </a:r>
          </a:p>
        </p:txBody>
      </p:sp>
      <p:sp>
        <p:nvSpPr>
          <p:cNvPr id="112" name="Shape 112"/>
          <p:cNvSpPr txBox="1">
            <a:spLocks noGrp="1"/>
          </p:cNvSpPr>
          <p:nvPr>
            <p:ph type="body" idx="1"/>
          </p:nvPr>
        </p:nvSpPr>
        <p:spPr>
          <a:xfrm>
            <a:off x="457200" y="1699418"/>
            <a:ext cx="8458200" cy="4525963"/>
          </a:xfrm>
          <a:prstGeom prst="rect">
            <a:avLst/>
          </a:prstGeom>
          <a:noFill/>
          <a:ln>
            <a:noFill/>
          </a:ln>
        </p:spPr>
        <p:txBody>
          <a:bodyPr lIns="91425" tIns="45700" rIns="91425" bIns="45700" anchor="t" anchorCtr="0">
            <a:noAutofit/>
          </a:bodyPr>
          <a:lstStyle/>
          <a:p>
            <a:pPr marL="571500" marR="0" lvl="0" indent="-571500" algn="l" rtl="0">
              <a:lnSpc>
                <a:spcPct val="100000"/>
              </a:lnSpc>
              <a:spcBef>
                <a:spcPts val="560"/>
              </a:spcBef>
              <a:spcAft>
                <a:spcPts val="0"/>
              </a:spcAft>
              <a:buClr>
                <a:schemeClr val="dk1"/>
              </a:buClr>
              <a:buSzPct val="100000"/>
              <a:buFont typeface="+mj-lt"/>
              <a:buAutoNum type="arabicPeriod"/>
            </a:pPr>
            <a:r>
              <a:rPr lang="en-US" sz="2800" b="0" i="0" u="none" strike="noStrike" cap="none" dirty="0" smtClean="0">
                <a:solidFill>
                  <a:schemeClr val="dk1"/>
                </a:solidFill>
                <a:latin typeface="Calibri"/>
                <a:ea typeface="Calibri"/>
                <a:cs typeface="Calibri"/>
                <a:sym typeface="Calibri"/>
              </a:rPr>
              <a:t>Revisions </a:t>
            </a:r>
            <a:r>
              <a:rPr lang="en-US" sz="2800" b="0" i="0" u="none" strike="noStrike" cap="none" dirty="0">
                <a:solidFill>
                  <a:schemeClr val="dk1"/>
                </a:solidFill>
                <a:latin typeface="Calibri"/>
                <a:ea typeface="Calibri"/>
                <a:cs typeface="Calibri"/>
                <a:sym typeface="Calibri"/>
              </a:rPr>
              <a:t>to </a:t>
            </a:r>
            <a:r>
              <a:rPr lang="en-US" sz="2800" b="0" i="0" u="none" strike="noStrike" cap="none" dirty="0" smtClean="0">
                <a:solidFill>
                  <a:schemeClr val="dk1"/>
                </a:solidFill>
                <a:latin typeface="Calibri"/>
                <a:ea typeface="Calibri"/>
                <a:cs typeface="Calibri"/>
                <a:sym typeface="Calibri"/>
              </a:rPr>
              <a:t>Standards </a:t>
            </a:r>
            <a:r>
              <a:rPr lang="en-US" sz="2800" b="0" i="0" u="none" strike="noStrike" cap="none" dirty="0">
                <a:solidFill>
                  <a:schemeClr val="dk1"/>
                </a:solidFill>
                <a:latin typeface="Calibri"/>
                <a:ea typeface="Calibri"/>
                <a:cs typeface="Calibri"/>
                <a:sym typeface="Calibri"/>
              </a:rPr>
              <a:t>and </a:t>
            </a:r>
            <a:r>
              <a:rPr lang="en-US" sz="2800" b="0" i="0" u="none" strike="noStrike" cap="none" dirty="0" smtClean="0">
                <a:solidFill>
                  <a:schemeClr val="dk1"/>
                </a:solidFill>
                <a:latin typeface="Calibri"/>
                <a:ea typeface="Calibri"/>
                <a:cs typeface="Calibri"/>
                <a:sym typeface="Calibri"/>
              </a:rPr>
              <a:t>Purpose</a:t>
            </a:r>
            <a:endParaRPr lang="en-US" sz="2800" b="0" i="0" u="none" strike="noStrike" cap="none" dirty="0">
              <a:solidFill>
                <a:schemeClr val="dk1"/>
              </a:solidFill>
              <a:latin typeface="Calibri"/>
              <a:ea typeface="Calibri"/>
              <a:cs typeface="Calibri"/>
              <a:sym typeface="Calibri"/>
            </a:endParaRPr>
          </a:p>
          <a:p>
            <a:pPr marL="571500" marR="0" lvl="0" indent="-571500" algn="l" rtl="0">
              <a:lnSpc>
                <a:spcPct val="100000"/>
              </a:lnSpc>
              <a:spcBef>
                <a:spcPts val="560"/>
              </a:spcBef>
              <a:spcAft>
                <a:spcPts val="0"/>
              </a:spcAft>
              <a:buClr>
                <a:schemeClr val="dk1"/>
              </a:buClr>
              <a:buSzPct val="100000"/>
              <a:buFont typeface="+mj-lt"/>
              <a:buAutoNum type="arabicPeriod"/>
            </a:pPr>
            <a:r>
              <a:rPr lang="en-US" sz="2800" b="0" i="0" u="none" strike="noStrike" cap="none" dirty="0">
                <a:solidFill>
                  <a:schemeClr val="dk1"/>
                </a:solidFill>
                <a:latin typeface="Calibri"/>
                <a:ea typeface="Calibri"/>
                <a:cs typeface="Calibri"/>
                <a:sym typeface="Calibri"/>
              </a:rPr>
              <a:t>Emphasis on Specific Content</a:t>
            </a:r>
          </a:p>
          <a:p>
            <a:pPr marL="1084262" lvl="1" indent="-514350">
              <a:spcBef>
                <a:spcPts val="480"/>
              </a:spcBef>
              <a:buFont typeface="+mj-lt"/>
              <a:buAutoNum type="alphaUcPeriod"/>
            </a:pPr>
            <a:r>
              <a:rPr lang="en-US" sz="2400" b="0" i="0" u="none" strike="noStrike" cap="none" dirty="0">
                <a:solidFill>
                  <a:schemeClr val="dk1"/>
                </a:solidFill>
                <a:latin typeface="Calibri"/>
                <a:ea typeface="Calibri"/>
                <a:cs typeface="Calibri"/>
                <a:sym typeface="Calibri"/>
              </a:rPr>
              <a:t>Equations</a:t>
            </a:r>
          </a:p>
          <a:p>
            <a:pPr marL="1084262" lvl="1" indent="-514350">
              <a:spcBef>
                <a:spcPts val="480"/>
              </a:spcBef>
              <a:buFont typeface="+mj-lt"/>
              <a:buAutoNum type="alphaUcPeriod"/>
            </a:pPr>
            <a:r>
              <a:rPr lang="en-US" sz="2400" b="0" i="0" u="none" strike="noStrike" cap="none" dirty="0">
                <a:solidFill>
                  <a:schemeClr val="dk1"/>
                </a:solidFill>
                <a:latin typeface="Calibri"/>
                <a:ea typeface="Calibri"/>
                <a:cs typeface="Calibri"/>
                <a:sym typeface="Calibri"/>
              </a:rPr>
              <a:t>Inequalities</a:t>
            </a:r>
          </a:p>
          <a:p>
            <a:pPr marL="1084262" lvl="1" indent="-514350">
              <a:spcBef>
                <a:spcPts val="480"/>
              </a:spcBef>
              <a:buFont typeface="+mj-lt"/>
              <a:buAutoNum type="alphaUcPeriod"/>
            </a:pPr>
            <a:r>
              <a:rPr lang="en-US" sz="2400" b="0" i="0" u="none" strike="noStrike" cap="none" dirty="0">
                <a:solidFill>
                  <a:schemeClr val="dk1"/>
                </a:solidFill>
                <a:latin typeface="Calibri"/>
                <a:ea typeface="Calibri"/>
                <a:cs typeface="Calibri"/>
                <a:sym typeface="Calibri"/>
              </a:rPr>
              <a:t>Proportional Reasoning within the Algebra </a:t>
            </a:r>
            <a:r>
              <a:rPr lang="en-US" sz="2400" b="0" i="0" u="none" strike="noStrike" cap="none" dirty="0" smtClean="0">
                <a:solidFill>
                  <a:schemeClr val="dk1"/>
                </a:solidFill>
                <a:latin typeface="Calibri"/>
                <a:ea typeface="Calibri"/>
                <a:cs typeface="Calibri"/>
                <a:sym typeface="Calibri"/>
              </a:rPr>
              <a:t>Strand</a:t>
            </a:r>
            <a:endParaRPr lang="en-US" sz="2400" b="0" i="0" u="none" strike="noStrike" cap="none" dirty="0">
              <a:solidFill>
                <a:schemeClr val="dk1"/>
              </a:solidFill>
              <a:latin typeface="Calibri"/>
              <a:ea typeface="Calibri"/>
              <a:cs typeface="Calibri"/>
              <a:sym typeface="Calibri"/>
            </a:endParaRPr>
          </a:p>
          <a:p>
            <a:pPr marL="571500" marR="0" lvl="0" indent="-571500" algn="l" rtl="0">
              <a:lnSpc>
                <a:spcPct val="100000"/>
              </a:lnSpc>
              <a:spcBef>
                <a:spcPts val="560"/>
              </a:spcBef>
              <a:spcAft>
                <a:spcPts val="0"/>
              </a:spcAft>
              <a:buClr>
                <a:schemeClr val="dk1"/>
              </a:buClr>
              <a:buSzPct val="100000"/>
              <a:buFont typeface="+mj-lt"/>
              <a:buAutoNum type="arabicPeriod"/>
            </a:pPr>
            <a:r>
              <a:rPr lang="en-US" sz="2800" b="0" i="0" u="none" strike="noStrike" cap="none" dirty="0">
                <a:solidFill>
                  <a:schemeClr val="dk1"/>
                </a:solidFill>
                <a:latin typeface="Calibri"/>
                <a:ea typeface="Calibri"/>
                <a:cs typeface="Calibri"/>
                <a:sym typeface="Calibri"/>
              </a:rPr>
              <a:t>Support for Implementation</a:t>
            </a:r>
          </a:p>
        </p:txBody>
      </p:sp>
      <p:sp>
        <p:nvSpPr>
          <p:cNvPr id="113" name="Shape 11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2</a:t>
            </a:fld>
            <a:endParaRPr lang="en-US"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20</a:t>
            </a:fld>
            <a:endParaRPr lang="en-US" sz="1400" b="0" i="0" u="none" strike="noStrike" cap="none">
              <a:solidFill>
                <a:schemeClr val="dk1"/>
              </a:solidFill>
              <a:latin typeface="Arial"/>
              <a:ea typeface="Arial"/>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 y="665497"/>
            <a:ext cx="8390226" cy="594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825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pic>
        <p:nvPicPr>
          <p:cNvPr id="201" name="Shape 201"/>
          <p:cNvPicPr preferRelativeResize="0">
            <a:picLocks noGrp="1"/>
          </p:cNvPicPr>
          <p:nvPr>
            <p:ph type="body" idx="1"/>
          </p:nvPr>
        </p:nvPicPr>
        <p:blipFill rotWithShape="1">
          <a:blip r:embed="rId3">
            <a:alphaModFix/>
          </a:blip>
          <a:srcRect/>
          <a:stretch/>
        </p:blipFill>
        <p:spPr>
          <a:xfrm>
            <a:off x="725738" y="967256"/>
            <a:ext cx="7237870" cy="4406199"/>
          </a:xfrm>
          <a:prstGeom prst="rect">
            <a:avLst/>
          </a:prstGeom>
          <a:noFill/>
          <a:ln>
            <a:noFill/>
          </a:ln>
        </p:spPr>
      </p:pic>
      <p:pic>
        <p:nvPicPr>
          <p:cNvPr id="3" name="Picture 2" descr="Thanks everyone for making me smile, thanks everyone for being my ..."/>
          <p:cNvPicPr>
            <a:picLocks noChangeAspect="1"/>
          </p:cNvPicPr>
          <p:nvPr/>
        </p:nvPicPr>
        <p:blipFill>
          <a:blip r:embed="rId4"/>
          <a:stretch>
            <a:fillRect/>
          </a:stretch>
        </p:blipFill>
        <p:spPr>
          <a:xfrm>
            <a:off x="4810720" y="2857535"/>
            <a:ext cx="1648161" cy="1316741"/>
          </a:xfrm>
          <a:prstGeom prst="rect">
            <a:avLst/>
          </a:prstGeom>
        </p:spPr>
      </p:pic>
      <p:sp>
        <p:nvSpPr>
          <p:cNvPr id="2" name="TextBox 1"/>
          <p:cNvSpPr txBox="1"/>
          <p:nvPr/>
        </p:nvSpPr>
        <p:spPr>
          <a:xfrm rot="20563401">
            <a:off x="967119" y="2231278"/>
            <a:ext cx="5250381" cy="1077218"/>
          </a:xfrm>
          <a:prstGeom prst="rect">
            <a:avLst/>
          </a:prstGeom>
          <a:noFill/>
          <a:ln w="57150">
            <a:solidFill>
              <a:schemeClr val="tx1"/>
            </a:solidFill>
          </a:ln>
        </p:spPr>
        <p:txBody>
          <a:bodyPr wrap="square" rtlCol="0">
            <a:spAutoFit/>
          </a:bodyPr>
          <a:lstStyle/>
          <a:p>
            <a:pPr algn="ctr"/>
            <a:r>
              <a:rPr lang="en-US" sz="3200" dirty="0"/>
              <a:t>Connecting </a:t>
            </a:r>
          </a:p>
          <a:p>
            <a:pPr algn="ctr"/>
            <a:r>
              <a:rPr lang="en-US" sz="3200" dirty="0"/>
              <a:t>the new standards </a:t>
            </a:r>
          </a:p>
        </p:txBody>
      </p:sp>
    </p:spTree>
    <p:extLst>
      <p:ext uri="{BB962C8B-B14F-4D97-AF65-F5344CB8AC3E}">
        <p14:creationId xmlns:p14="http://schemas.microsoft.com/office/powerpoint/2010/main" val="1157867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
        <p:nvSpPr>
          <p:cNvPr id="241" name="Shape 241"/>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42" name="Shape 242"/>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2B. </a:t>
            </a:r>
            <a:r>
              <a:rPr lang="en-US" sz="4000" b="0" i="0" u="none" strike="noStrike" cap="none" dirty="0">
                <a:solidFill>
                  <a:schemeClr val="dk1"/>
                </a:solidFill>
                <a:latin typeface="Calibri"/>
                <a:ea typeface="Calibri"/>
                <a:cs typeface="Calibri"/>
                <a:sym typeface="Calibri"/>
              </a:rPr>
              <a:t>Inequalities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016665" y="3786554"/>
            <a:ext cx="5400942" cy="887996"/>
            <a:chOff x="3016665" y="3786554"/>
            <a:chExt cx="5400942" cy="887996"/>
          </a:xfrm>
        </p:grpSpPr>
        <p:sp>
          <p:nvSpPr>
            <p:cNvPr id="21" name="TextBox 20"/>
            <p:cNvSpPr txBox="1"/>
            <p:nvPr/>
          </p:nvSpPr>
          <p:spPr>
            <a:xfrm>
              <a:off x="3016665" y="3786554"/>
              <a:ext cx="2384277" cy="887996"/>
            </a:xfrm>
            <a:prstGeom prst="rect">
              <a:avLst/>
            </a:prstGeom>
            <a:solidFill>
              <a:schemeClr val="accent1">
                <a:lumMod val="90000"/>
              </a:schemeClr>
            </a:solidFill>
          </p:spPr>
          <p:txBody>
            <a:bodyPr wrap="square" rtlCol="0">
              <a:spAutoFit/>
            </a:bodyPr>
            <a:lstStyle/>
            <a:p>
              <a:endParaRPr lang="en-US" dirty="0"/>
            </a:p>
          </p:txBody>
        </p:sp>
        <p:sp>
          <p:nvSpPr>
            <p:cNvPr id="22" name="TextBox 21"/>
            <p:cNvSpPr txBox="1"/>
            <p:nvPr/>
          </p:nvSpPr>
          <p:spPr>
            <a:xfrm>
              <a:off x="5794049" y="3833446"/>
              <a:ext cx="2623558" cy="678733"/>
            </a:xfrm>
            <a:prstGeom prst="rect">
              <a:avLst/>
            </a:prstGeom>
            <a:solidFill>
              <a:schemeClr val="accent1">
                <a:lumMod val="90000"/>
              </a:schemeClr>
            </a:solidFill>
          </p:spPr>
          <p:txBody>
            <a:bodyPr wrap="square" rtlCol="0">
              <a:spAutoFit/>
            </a:bodyPr>
            <a:lstStyle/>
            <a:p>
              <a:endParaRPr lang="en-US" dirty="0"/>
            </a:p>
          </p:txBody>
        </p:sp>
      </p:grpSp>
      <p:sp>
        <p:nvSpPr>
          <p:cNvPr id="9" name="TextBox 8"/>
          <p:cNvSpPr txBox="1"/>
          <p:nvPr/>
        </p:nvSpPr>
        <p:spPr>
          <a:xfrm>
            <a:off x="743484" y="5118931"/>
            <a:ext cx="1914258" cy="590207"/>
          </a:xfrm>
          <a:prstGeom prst="rect">
            <a:avLst/>
          </a:prstGeom>
          <a:solidFill>
            <a:schemeClr val="accent6">
              <a:lumMod val="20000"/>
              <a:lumOff val="80000"/>
            </a:schemeClr>
          </a:solidFill>
        </p:spPr>
        <p:txBody>
          <a:bodyPr wrap="square" rtlCol="0">
            <a:spAutoFit/>
          </a:bodyPr>
          <a:lstStyle/>
          <a:p>
            <a:endParaRPr lang="en-US" dirty="0"/>
          </a:p>
        </p:txBody>
      </p:sp>
      <p:sp>
        <p:nvSpPr>
          <p:cNvPr id="10" name="TextBox 9"/>
          <p:cNvSpPr txBox="1"/>
          <p:nvPr/>
        </p:nvSpPr>
        <p:spPr>
          <a:xfrm>
            <a:off x="3016665" y="5247118"/>
            <a:ext cx="2384277" cy="532359"/>
          </a:xfrm>
          <a:prstGeom prst="rect">
            <a:avLst/>
          </a:prstGeom>
          <a:solidFill>
            <a:schemeClr val="accent6">
              <a:lumMod val="20000"/>
              <a:lumOff val="80000"/>
            </a:schemeClr>
          </a:solidFill>
        </p:spPr>
        <p:txBody>
          <a:bodyPr wrap="square" rtlCol="0">
            <a:spAutoFit/>
          </a:bodyPr>
          <a:lstStyle/>
          <a:p>
            <a:endParaRPr lang="en-US" dirty="0"/>
          </a:p>
        </p:txBody>
      </p:sp>
      <p:sp>
        <p:nvSpPr>
          <p:cNvPr id="18" name="TextBox 17"/>
          <p:cNvSpPr txBox="1"/>
          <p:nvPr/>
        </p:nvSpPr>
        <p:spPr>
          <a:xfrm>
            <a:off x="5794049" y="5118931"/>
            <a:ext cx="2623558" cy="590207"/>
          </a:xfrm>
          <a:prstGeom prst="rect">
            <a:avLst/>
          </a:prstGeom>
          <a:solidFill>
            <a:schemeClr val="accent6">
              <a:lumMod val="20000"/>
              <a:lumOff val="80000"/>
            </a:schemeClr>
          </a:solidFill>
        </p:spPr>
        <p:txBody>
          <a:bodyPr wrap="square" rtlCol="0">
            <a:spAutoFit/>
          </a:bodyPr>
          <a:lstStyle/>
          <a:p>
            <a:endParaRPr lang="en-US" dirty="0"/>
          </a:p>
        </p:txBody>
      </p:sp>
      <p:grpSp>
        <p:nvGrpSpPr>
          <p:cNvPr id="8" name="Group 7"/>
          <p:cNvGrpSpPr/>
          <p:nvPr/>
        </p:nvGrpSpPr>
        <p:grpSpPr>
          <a:xfrm>
            <a:off x="743484" y="3247402"/>
            <a:ext cx="7554482" cy="1871529"/>
            <a:chOff x="743484" y="3247402"/>
            <a:chExt cx="7554482" cy="1871529"/>
          </a:xfrm>
        </p:grpSpPr>
        <p:sp>
          <p:nvSpPr>
            <p:cNvPr id="2" name="TextBox 1"/>
            <p:cNvSpPr txBox="1"/>
            <p:nvPr/>
          </p:nvSpPr>
          <p:spPr>
            <a:xfrm>
              <a:off x="743484" y="4238714"/>
              <a:ext cx="1914258" cy="880217"/>
            </a:xfrm>
            <a:prstGeom prst="rect">
              <a:avLst/>
            </a:prstGeom>
            <a:solidFill>
              <a:srgbClr val="FFC000"/>
            </a:solidFill>
          </p:spPr>
          <p:txBody>
            <a:bodyPr wrap="square" rtlCol="0">
              <a:spAutoFit/>
            </a:bodyPr>
            <a:lstStyle/>
            <a:p>
              <a:endParaRPr lang="en-US" dirty="0"/>
            </a:p>
          </p:txBody>
        </p:sp>
        <p:sp>
          <p:nvSpPr>
            <p:cNvPr id="3" name="TextBox 2"/>
            <p:cNvSpPr txBox="1"/>
            <p:nvPr/>
          </p:nvSpPr>
          <p:spPr>
            <a:xfrm>
              <a:off x="3016665" y="3247402"/>
              <a:ext cx="2384277" cy="539152"/>
            </a:xfrm>
            <a:prstGeom prst="rect">
              <a:avLst/>
            </a:prstGeom>
            <a:solidFill>
              <a:srgbClr val="FFC000"/>
            </a:solidFill>
          </p:spPr>
          <p:txBody>
            <a:bodyPr wrap="square" rtlCol="0">
              <a:spAutoFit/>
            </a:bodyPr>
            <a:lstStyle/>
            <a:p>
              <a:endParaRPr lang="en-US" dirty="0"/>
            </a:p>
          </p:txBody>
        </p:sp>
        <p:sp>
          <p:nvSpPr>
            <p:cNvPr id="7" name="TextBox 6"/>
            <p:cNvSpPr txBox="1"/>
            <p:nvPr/>
          </p:nvSpPr>
          <p:spPr>
            <a:xfrm>
              <a:off x="5794049" y="3401226"/>
              <a:ext cx="2503917" cy="432220"/>
            </a:xfrm>
            <a:prstGeom prst="rect">
              <a:avLst/>
            </a:prstGeom>
            <a:solidFill>
              <a:srgbClr val="FFC000"/>
            </a:solidFill>
          </p:spPr>
          <p:txBody>
            <a:bodyPr wrap="square" rtlCol="0">
              <a:spAutoFit/>
            </a:bodyPr>
            <a:lstStyle/>
            <a:p>
              <a:endParaRPr lang="en-US" dirty="0"/>
            </a:p>
          </p:txBody>
        </p:sp>
      </p:grpSp>
      <p:sp>
        <p:nvSpPr>
          <p:cNvPr id="19" name="TextBox 18"/>
          <p:cNvSpPr txBox="1"/>
          <p:nvPr/>
        </p:nvSpPr>
        <p:spPr>
          <a:xfrm>
            <a:off x="743484" y="2093720"/>
            <a:ext cx="1914258" cy="709301"/>
          </a:xfrm>
          <a:prstGeom prst="rect">
            <a:avLst/>
          </a:prstGeom>
          <a:solidFill>
            <a:srgbClr val="CCFF33"/>
          </a:solidFill>
        </p:spPr>
        <p:txBody>
          <a:bodyPr wrap="square" rtlCol="0">
            <a:spAutoFit/>
          </a:bodyPr>
          <a:lstStyle/>
          <a:p>
            <a:endParaRPr lang="en-US" dirty="0"/>
          </a:p>
        </p:txBody>
      </p:sp>
      <p:grpSp>
        <p:nvGrpSpPr>
          <p:cNvPr id="17" name="Group 16"/>
          <p:cNvGrpSpPr/>
          <p:nvPr/>
        </p:nvGrpSpPr>
        <p:grpSpPr>
          <a:xfrm>
            <a:off x="3016665" y="4512179"/>
            <a:ext cx="5400942" cy="734939"/>
            <a:chOff x="3016665" y="4512179"/>
            <a:chExt cx="5400942" cy="734939"/>
          </a:xfrm>
        </p:grpSpPr>
        <p:sp>
          <p:nvSpPr>
            <p:cNvPr id="15" name="TextBox 14"/>
            <p:cNvSpPr txBox="1"/>
            <p:nvPr/>
          </p:nvSpPr>
          <p:spPr>
            <a:xfrm>
              <a:off x="5794049" y="4512179"/>
              <a:ext cx="2623558" cy="606752"/>
            </a:xfrm>
            <a:prstGeom prst="rect">
              <a:avLst/>
            </a:prstGeom>
            <a:solidFill>
              <a:srgbClr val="92D050"/>
            </a:solidFill>
          </p:spPr>
          <p:txBody>
            <a:bodyPr wrap="square" rtlCol="0">
              <a:spAutoFit/>
            </a:bodyPr>
            <a:lstStyle/>
            <a:p>
              <a:endParaRPr lang="en-US" dirty="0"/>
            </a:p>
          </p:txBody>
        </p:sp>
        <p:sp>
          <p:nvSpPr>
            <p:cNvPr id="16" name="TextBox 15"/>
            <p:cNvSpPr txBox="1"/>
            <p:nvPr/>
          </p:nvSpPr>
          <p:spPr>
            <a:xfrm>
              <a:off x="3016665" y="4674550"/>
              <a:ext cx="2230453" cy="572568"/>
            </a:xfrm>
            <a:prstGeom prst="rect">
              <a:avLst/>
            </a:prstGeom>
            <a:solidFill>
              <a:srgbClr val="92D050"/>
            </a:solidFill>
          </p:spPr>
          <p:txBody>
            <a:bodyPr wrap="square" rtlCol="0">
              <a:spAutoFit/>
            </a:bodyPr>
            <a:lstStyle/>
            <a:p>
              <a:endParaRPr lang="en-US" dirty="0"/>
            </a:p>
          </p:txBody>
        </p:sp>
      </p:grpSp>
      <p:grpSp>
        <p:nvGrpSpPr>
          <p:cNvPr id="14" name="Group 13"/>
          <p:cNvGrpSpPr/>
          <p:nvPr/>
        </p:nvGrpSpPr>
        <p:grpSpPr>
          <a:xfrm>
            <a:off x="743484" y="1931350"/>
            <a:ext cx="7554482" cy="2307364"/>
            <a:chOff x="743484" y="1931350"/>
            <a:chExt cx="7554482" cy="2307364"/>
          </a:xfrm>
        </p:grpSpPr>
        <p:sp>
          <p:nvSpPr>
            <p:cNvPr id="11" name="TextBox 10"/>
            <p:cNvSpPr txBox="1"/>
            <p:nvPr/>
          </p:nvSpPr>
          <p:spPr>
            <a:xfrm>
              <a:off x="3016665" y="1931350"/>
              <a:ext cx="2384277" cy="1316052"/>
            </a:xfrm>
            <a:prstGeom prst="rect">
              <a:avLst/>
            </a:prstGeom>
            <a:solidFill>
              <a:srgbClr val="FFFF00"/>
            </a:solidFill>
          </p:spPr>
          <p:txBody>
            <a:bodyPr wrap="square" rtlCol="0">
              <a:spAutoFit/>
            </a:bodyPr>
            <a:lstStyle/>
            <a:p>
              <a:endParaRPr lang="en-US" dirty="0"/>
            </a:p>
          </p:txBody>
        </p:sp>
        <p:sp>
          <p:nvSpPr>
            <p:cNvPr id="12" name="TextBox 11"/>
            <p:cNvSpPr txBox="1"/>
            <p:nvPr/>
          </p:nvSpPr>
          <p:spPr>
            <a:xfrm>
              <a:off x="5794049" y="1956987"/>
              <a:ext cx="2503917" cy="1444239"/>
            </a:xfrm>
            <a:prstGeom prst="rect">
              <a:avLst/>
            </a:prstGeom>
            <a:solidFill>
              <a:srgbClr val="FFFF00"/>
            </a:solidFill>
          </p:spPr>
          <p:txBody>
            <a:bodyPr wrap="square" rtlCol="0">
              <a:spAutoFit/>
            </a:bodyPr>
            <a:lstStyle/>
            <a:p>
              <a:endParaRPr lang="en-US" dirty="0"/>
            </a:p>
          </p:txBody>
        </p:sp>
        <p:sp>
          <p:nvSpPr>
            <p:cNvPr id="13" name="TextBox 12"/>
            <p:cNvSpPr txBox="1"/>
            <p:nvPr/>
          </p:nvSpPr>
          <p:spPr>
            <a:xfrm>
              <a:off x="743484" y="2803021"/>
              <a:ext cx="1914258" cy="1435693"/>
            </a:xfrm>
            <a:prstGeom prst="rect">
              <a:avLst/>
            </a:prstGeom>
            <a:solidFill>
              <a:srgbClr val="FFFF00"/>
            </a:solidFill>
          </p:spPr>
          <p:txBody>
            <a:bodyPr wrap="square" rtlCol="0">
              <a:spAutoFit/>
            </a:bodyPr>
            <a:lstStyle/>
            <a:p>
              <a:endParaRPr lang="en-US" dirty="0"/>
            </a:p>
          </p:txBody>
        </p:sp>
      </p:gr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23</a:t>
            </a:fld>
            <a:endParaRPr lang="en-US" sz="1400" b="0" i="0" u="none" strike="noStrike" cap="none">
              <a:solidFill>
                <a:schemeClr val="dk1"/>
              </a:solidFill>
              <a:latin typeface="Arial"/>
              <a:ea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470302745"/>
              </p:ext>
            </p:extLst>
          </p:nvPr>
        </p:nvGraphicFramePr>
        <p:xfrm>
          <a:off x="460680" y="1053611"/>
          <a:ext cx="8089046" cy="5500979"/>
        </p:xfrm>
        <a:graphic>
          <a:graphicData uri="http://schemas.openxmlformats.org/drawingml/2006/table">
            <a:tbl>
              <a:tblPr>
                <a:tableStyleId>{EB7268D5-369C-4039-952E-EE28372D0244}</a:tableStyleId>
              </a:tblPr>
              <a:tblGrid>
                <a:gridCol w="2299612">
                  <a:extLst>
                    <a:ext uri="{9D8B030D-6E8A-4147-A177-3AD203B41FA5}">
                      <a16:colId xmlns:a16="http://schemas.microsoft.com/office/drawing/2014/main" val="20000"/>
                    </a:ext>
                  </a:extLst>
                </a:gridCol>
                <a:gridCol w="2726107">
                  <a:extLst>
                    <a:ext uri="{9D8B030D-6E8A-4147-A177-3AD203B41FA5}">
                      <a16:colId xmlns:a16="http://schemas.microsoft.com/office/drawing/2014/main" val="20001"/>
                    </a:ext>
                  </a:extLst>
                </a:gridCol>
                <a:gridCol w="3063327">
                  <a:extLst>
                    <a:ext uri="{9D8B030D-6E8A-4147-A177-3AD203B41FA5}">
                      <a16:colId xmlns:a16="http://schemas.microsoft.com/office/drawing/2014/main" val="20002"/>
                    </a:ext>
                  </a:extLst>
                </a:gridCol>
              </a:tblGrid>
              <a:tr h="220032">
                <a:tc>
                  <a:txBody>
                    <a:bodyPr/>
                    <a:lstStyle/>
                    <a:p>
                      <a:pPr marL="45720" marR="0" algn="ctr">
                        <a:spcBef>
                          <a:spcPts val="600"/>
                        </a:spcBef>
                        <a:spcAft>
                          <a:spcPts val="600"/>
                        </a:spcAft>
                      </a:pPr>
                      <a:r>
                        <a:rPr lang="en-US" sz="1600" dirty="0">
                          <a:effectLst/>
                          <a:latin typeface="Calibri" panose="020F0502020204030204" pitchFamily="34" charset="0"/>
                          <a:cs typeface="Calibri" panose="020F0502020204030204" pitchFamily="34" charset="0"/>
                        </a:rPr>
                        <a:t>SOL 6.14</a:t>
                      </a:r>
                      <a:endParaRPr lang="en-US" sz="1600" b="1" dirty="0">
                        <a:effectLst/>
                        <a:latin typeface="Calibri" panose="020F0502020204030204" pitchFamily="34" charset="0"/>
                        <a:ea typeface="Times" panose="02020603050405020304" pitchFamily="18" charset="0"/>
                        <a:cs typeface="Calibri" panose="020F0502020204030204" pitchFamily="34" charset="0"/>
                      </a:endParaRPr>
                    </a:p>
                  </a:txBody>
                  <a:tcPr marL="57998" marR="57998" marT="0" marB="0" anchor="ctr">
                    <a:solidFill>
                      <a:schemeClr val="tx2">
                        <a:lumMod val="20000"/>
                        <a:lumOff val="80000"/>
                      </a:schemeClr>
                    </a:solidFill>
                  </a:tcPr>
                </a:tc>
                <a:tc>
                  <a:txBody>
                    <a:bodyPr/>
                    <a:lstStyle/>
                    <a:p>
                      <a:pPr marL="45720" marR="0" algn="ctr">
                        <a:spcBef>
                          <a:spcPts val="0"/>
                        </a:spcBef>
                        <a:spcAft>
                          <a:spcPts val="0"/>
                        </a:spcAft>
                      </a:pPr>
                      <a:r>
                        <a:rPr lang="en-US" sz="1600" dirty="0">
                          <a:effectLst/>
                          <a:latin typeface="Calibri" panose="020F0502020204030204" pitchFamily="34" charset="0"/>
                          <a:cs typeface="Calibri" panose="020F0502020204030204" pitchFamily="34" charset="0"/>
                        </a:rPr>
                        <a:t>SOL 7.13</a:t>
                      </a:r>
                      <a:endParaRPr lang="en-US" sz="1600" b="1" dirty="0">
                        <a:effectLst/>
                        <a:latin typeface="Calibri" panose="020F0502020204030204" pitchFamily="34" charset="0"/>
                        <a:ea typeface="Times" panose="02020603050405020304" pitchFamily="18" charset="0"/>
                        <a:cs typeface="Calibri" panose="020F0502020204030204" pitchFamily="34" charset="0"/>
                      </a:endParaRPr>
                    </a:p>
                  </a:txBody>
                  <a:tcPr marL="57998" marR="57998" marT="0" marB="0" anchor="ctr">
                    <a:solidFill>
                      <a:schemeClr val="tx2">
                        <a:lumMod val="20000"/>
                        <a:lumOff val="80000"/>
                      </a:schemeClr>
                    </a:solidFill>
                  </a:tcPr>
                </a:tc>
                <a:tc>
                  <a:txBody>
                    <a:bodyPr/>
                    <a:lstStyle/>
                    <a:p>
                      <a:pPr marL="45720" marR="0" algn="ctr">
                        <a:spcBef>
                          <a:spcPts val="600"/>
                        </a:spcBef>
                        <a:spcAft>
                          <a:spcPts val="600"/>
                        </a:spcAft>
                      </a:pPr>
                      <a:r>
                        <a:rPr lang="en-US" sz="1600" dirty="0">
                          <a:effectLst/>
                          <a:latin typeface="Calibri" panose="020F0502020204030204" pitchFamily="34" charset="0"/>
                          <a:cs typeface="Calibri" panose="020F0502020204030204" pitchFamily="34" charset="0"/>
                        </a:rPr>
                        <a:t>SOL 8.18</a:t>
                      </a:r>
                      <a:endParaRPr lang="en-US" sz="1600" b="1" dirty="0">
                        <a:effectLst/>
                        <a:latin typeface="Calibri" panose="020F0502020204030204" pitchFamily="34" charset="0"/>
                        <a:ea typeface="Times" panose="02020603050405020304" pitchFamily="18" charset="0"/>
                        <a:cs typeface="Calibri" panose="020F0502020204030204" pitchFamily="34" charset="0"/>
                      </a:endParaRPr>
                    </a:p>
                  </a:txBody>
                  <a:tcPr marL="57998" marR="57998" marT="0" marB="0" anchor="ctr">
                    <a:solidFill>
                      <a:schemeClr val="tx2">
                        <a:lumMod val="20000"/>
                        <a:lumOff val="80000"/>
                      </a:schemeClr>
                    </a:solidFill>
                  </a:tcPr>
                </a:tc>
                <a:extLst>
                  <a:ext uri="{0D108BD9-81ED-4DB2-BD59-A6C34878D82A}">
                    <a16:rowId xmlns:a16="http://schemas.microsoft.com/office/drawing/2014/main" val="10000"/>
                  </a:ext>
                </a:extLst>
              </a:tr>
              <a:tr h="117350">
                <a:tc>
                  <a:txBody>
                    <a:bodyPr/>
                    <a:lstStyle/>
                    <a:p>
                      <a:pPr marL="45720" marR="0" algn="ctr">
                        <a:spcBef>
                          <a:spcPts val="600"/>
                        </a:spcBef>
                        <a:spcAft>
                          <a:spcPts val="600"/>
                        </a:spcAft>
                      </a:pPr>
                      <a:r>
                        <a:rPr lang="en-US" sz="1000" dirty="0">
                          <a:effectLst/>
                          <a:latin typeface="Calibri" panose="020F0502020204030204" pitchFamily="34" charset="0"/>
                          <a:cs typeface="Calibri" panose="020F0502020204030204" pitchFamily="34" charset="0"/>
                        </a:rPr>
                        <a:t>Essential Knowledge and Skills </a:t>
                      </a:r>
                      <a:endParaRPr lang="en-US" sz="1000" b="1" dirty="0">
                        <a:effectLst/>
                        <a:latin typeface="Calibri" panose="020F0502020204030204" pitchFamily="34" charset="0"/>
                        <a:ea typeface="Times" panose="02020603050405020304" pitchFamily="18" charset="0"/>
                        <a:cs typeface="Calibri" panose="020F0502020204030204" pitchFamily="34" charset="0"/>
                      </a:endParaRPr>
                    </a:p>
                  </a:txBody>
                  <a:tcPr marL="57998" marR="57998" marT="0" marB="0" anchor="ctr">
                    <a:solidFill>
                      <a:schemeClr val="tx2">
                        <a:lumMod val="20000"/>
                        <a:lumOff val="80000"/>
                      </a:schemeClr>
                    </a:solidFill>
                  </a:tcPr>
                </a:tc>
                <a:tc>
                  <a:txBody>
                    <a:bodyPr/>
                    <a:lstStyle/>
                    <a:p>
                      <a:pPr marL="45720" marR="0" algn="ctr">
                        <a:spcBef>
                          <a:spcPts val="0"/>
                        </a:spcBef>
                        <a:spcAft>
                          <a:spcPts val="0"/>
                        </a:spcAft>
                      </a:pPr>
                      <a:r>
                        <a:rPr lang="en-US" sz="1000" dirty="0">
                          <a:effectLst/>
                          <a:latin typeface="Calibri" panose="020F0502020204030204" pitchFamily="34" charset="0"/>
                          <a:cs typeface="Calibri" panose="020F0502020204030204" pitchFamily="34" charset="0"/>
                        </a:rPr>
                        <a:t>Essential Knowledge and Skills </a:t>
                      </a:r>
                      <a:endParaRPr lang="en-US" sz="1000" b="1" dirty="0">
                        <a:effectLst/>
                        <a:latin typeface="Calibri" panose="020F0502020204030204" pitchFamily="34" charset="0"/>
                        <a:ea typeface="Times" panose="02020603050405020304" pitchFamily="18" charset="0"/>
                        <a:cs typeface="Calibri" panose="020F0502020204030204" pitchFamily="34" charset="0"/>
                      </a:endParaRPr>
                    </a:p>
                  </a:txBody>
                  <a:tcPr marL="57998" marR="57998" marT="0" marB="0" anchor="ctr">
                    <a:solidFill>
                      <a:schemeClr val="tx2">
                        <a:lumMod val="20000"/>
                        <a:lumOff val="80000"/>
                      </a:schemeClr>
                    </a:solidFill>
                  </a:tcPr>
                </a:tc>
                <a:tc>
                  <a:txBody>
                    <a:bodyPr/>
                    <a:lstStyle/>
                    <a:p>
                      <a:pPr marL="45720" marR="0" algn="ctr">
                        <a:spcBef>
                          <a:spcPts val="600"/>
                        </a:spcBef>
                        <a:spcAft>
                          <a:spcPts val="600"/>
                        </a:spcAft>
                      </a:pPr>
                      <a:r>
                        <a:rPr lang="en-US" sz="1000" dirty="0">
                          <a:effectLst/>
                          <a:latin typeface="Calibri" panose="020F0502020204030204" pitchFamily="34" charset="0"/>
                          <a:cs typeface="Calibri" panose="020F0502020204030204" pitchFamily="34" charset="0"/>
                        </a:rPr>
                        <a:t>Essential Knowledge and Skills </a:t>
                      </a:r>
                      <a:endParaRPr lang="en-US" sz="1000" b="1" dirty="0">
                        <a:effectLst/>
                        <a:latin typeface="Calibri" panose="020F0502020204030204" pitchFamily="34" charset="0"/>
                        <a:ea typeface="Times" panose="02020603050405020304" pitchFamily="18" charset="0"/>
                        <a:cs typeface="Calibri" panose="020F0502020204030204" pitchFamily="34" charset="0"/>
                      </a:endParaRPr>
                    </a:p>
                  </a:txBody>
                  <a:tcPr marL="57998" marR="57998" marT="0" marB="0" anchor="ctr">
                    <a:solidFill>
                      <a:schemeClr val="tx2">
                        <a:lumMod val="20000"/>
                        <a:lumOff val="80000"/>
                      </a:schemeClr>
                    </a:solidFill>
                  </a:tcPr>
                </a:tc>
                <a:extLst>
                  <a:ext uri="{0D108BD9-81ED-4DB2-BD59-A6C34878D82A}">
                    <a16:rowId xmlns:a16="http://schemas.microsoft.com/office/drawing/2014/main" val="10001"/>
                  </a:ext>
                </a:extLst>
              </a:tr>
              <a:tr h="5104739">
                <a:tc>
                  <a:txBody>
                    <a:bodyPr/>
                    <a:lstStyle/>
                    <a:p>
                      <a:pPr marL="45720" marR="0">
                        <a:spcBef>
                          <a:spcPts val="600"/>
                        </a:spcBef>
                        <a:spcAft>
                          <a:spcPts val="0"/>
                        </a:spcAft>
                      </a:pPr>
                      <a:r>
                        <a:rPr lang="en-US" sz="1000" b="1" dirty="0">
                          <a:effectLst/>
                          <a:latin typeface="Calibri" panose="020F0502020204030204" pitchFamily="34" charset="0"/>
                          <a:cs typeface="Calibri" panose="020F0502020204030204" pitchFamily="34" charset="0"/>
                        </a:rPr>
                        <a:t>The student will use problem solving, mathematical communication, mathematical reasoning, connections and representation to</a:t>
                      </a:r>
                    </a:p>
                    <a:p>
                      <a:pPr marL="342900" marR="45720" lvl="0" indent="-342900">
                        <a:spcBef>
                          <a:spcPts val="600"/>
                        </a:spcBef>
                        <a:spcAft>
                          <a:spcPts val="0"/>
                        </a:spcAft>
                        <a:buFont typeface="Symbol" panose="05050102010706020507" pitchFamily="18" charset="2"/>
                        <a:buChar char=""/>
                      </a:pPr>
                      <a:r>
                        <a:rPr lang="en-US" sz="1000" dirty="0">
                          <a:effectLst/>
                          <a:latin typeface="Calibri" panose="020F0502020204030204" pitchFamily="34" charset="0"/>
                          <a:cs typeface="Calibri" panose="020F0502020204030204" pitchFamily="34" charset="0"/>
                        </a:rPr>
                        <a:t>Given a verbal description, </a:t>
                      </a:r>
                      <a:r>
                        <a:rPr lang="en-US" sz="1000" b="1" dirty="0">
                          <a:solidFill>
                            <a:srgbClr val="FF0000"/>
                          </a:solidFill>
                          <a:effectLst/>
                          <a:latin typeface="Calibri" panose="020F0502020204030204" pitchFamily="34" charset="0"/>
                          <a:cs typeface="Calibri" panose="020F0502020204030204" pitchFamily="34" charset="0"/>
                        </a:rPr>
                        <a:t>represent</a:t>
                      </a:r>
                      <a:r>
                        <a:rPr lang="en-US" sz="1000" b="1" dirty="0">
                          <a:effectLst/>
                          <a:latin typeface="Calibri" panose="020F0502020204030204" pitchFamily="34" charset="0"/>
                          <a:cs typeface="Calibri" panose="020F0502020204030204" pitchFamily="34" charset="0"/>
                        </a:rPr>
                        <a:t> a practical situation </a:t>
                      </a:r>
                      <a:r>
                        <a:rPr lang="en-US" sz="1000" dirty="0">
                          <a:effectLst/>
                          <a:latin typeface="Calibri" panose="020F0502020204030204" pitchFamily="34" charset="0"/>
                          <a:cs typeface="Calibri" panose="020F0502020204030204" pitchFamily="34" charset="0"/>
                        </a:rPr>
                        <a:t>with a one-variable linear inequality. (a)</a:t>
                      </a:r>
                    </a:p>
                    <a:p>
                      <a:pPr marL="342900" marR="45720" lvl="0" indent="-342900">
                        <a:spcBef>
                          <a:spcPts val="600"/>
                        </a:spcBef>
                        <a:spcAft>
                          <a:spcPts val="0"/>
                        </a:spcAft>
                        <a:buFont typeface="Symbol" panose="05050102010706020507" pitchFamily="18" charset="2"/>
                        <a:buChar char=""/>
                      </a:pPr>
                      <a:r>
                        <a:rPr lang="en-US" sz="1000" b="1" dirty="0">
                          <a:effectLst/>
                          <a:latin typeface="Calibri" panose="020F0502020204030204" pitchFamily="34" charset="0"/>
                          <a:cs typeface="Calibri" panose="020F0502020204030204" pitchFamily="34" charset="0"/>
                        </a:rPr>
                        <a:t>Apply properties of real numbers and the </a:t>
                      </a:r>
                      <a:r>
                        <a:rPr lang="en-US" sz="1000" b="1" dirty="0">
                          <a:solidFill>
                            <a:srgbClr val="FF0000"/>
                          </a:solidFill>
                          <a:effectLst/>
                          <a:latin typeface="Calibri" panose="020F0502020204030204" pitchFamily="34" charset="0"/>
                          <a:cs typeface="Calibri" panose="020F0502020204030204" pitchFamily="34" charset="0"/>
                        </a:rPr>
                        <a:t>addition </a:t>
                      </a:r>
                      <a:r>
                        <a:rPr lang="en-US" sz="1000" b="1" dirty="0">
                          <a:effectLst/>
                          <a:latin typeface="Calibri" panose="020F0502020204030204" pitchFamily="34" charset="0"/>
                          <a:cs typeface="Calibri" panose="020F0502020204030204" pitchFamily="34" charset="0"/>
                        </a:rPr>
                        <a:t>or </a:t>
                      </a:r>
                      <a:r>
                        <a:rPr lang="en-US" sz="1000" b="1" dirty="0">
                          <a:solidFill>
                            <a:srgbClr val="FF0000"/>
                          </a:solidFill>
                          <a:effectLst/>
                          <a:latin typeface="Calibri" panose="020F0502020204030204" pitchFamily="34" charset="0"/>
                          <a:cs typeface="Calibri" panose="020F0502020204030204" pitchFamily="34" charset="0"/>
                        </a:rPr>
                        <a:t>subtraction</a:t>
                      </a:r>
                      <a:r>
                        <a:rPr lang="en-US" sz="1000" b="1" dirty="0">
                          <a:effectLst/>
                          <a:latin typeface="Calibri" panose="020F0502020204030204" pitchFamily="34" charset="0"/>
                          <a:cs typeface="Calibri" panose="020F0502020204030204" pitchFamily="34" charset="0"/>
                        </a:rPr>
                        <a:t> property of inequality</a:t>
                      </a:r>
                      <a:r>
                        <a:rPr lang="en-US" sz="1000" dirty="0">
                          <a:effectLst/>
                          <a:latin typeface="Calibri" panose="020F0502020204030204" pitchFamily="34" charset="0"/>
                          <a:cs typeface="Calibri" panose="020F0502020204030204" pitchFamily="34" charset="0"/>
                        </a:rPr>
                        <a:t> to solve a one-step linear inequality in one variable, and graph the solution on a number line.  Numeric terms being added or subtracted from the variable are limited to integers. (b)</a:t>
                      </a:r>
                    </a:p>
                    <a:p>
                      <a:pPr marL="342900" marR="45720" lvl="0" indent="-342900">
                        <a:spcBef>
                          <a:spcPts val="600"/>
                        </a:spcBef>
                        <a:spcAft>
                          <a:spcPts val="0"/>
                        </a:spcAft>
                        <a:buFont typeface="Symbol" panose="05050102010706020507" pitchFamily="18" charset="2"/>
                        <a:buChar char=""/>
                      </a:pPr>
                      <a:r>
                        <a:rPr lang="en-US" sz="1000" dirty="0">
                          <a:effectLst/>
                          <a:latin typeface="Calibri" panose="020F0502020204030204" pitchFamily="34" charset="0"/>
                          <a:cs typeface="Calibri" panose="020F0502020204030204" pitchFamily="34" charset="0"/>
                        </a:rPr>
                        <a:t>Given the graph of a linear inequality with integers, represent the inequality two different ways (e.g., x &lt; -5 or -5 &gt; x) using symbols. (b)</a:t>
                      </a:r>
                    </a:p>
                    <a:p>
                      <a:pPr marL="342900" marR="0" lvl="0" indent="-342900">
                        <a:spcBef>
                          <a:spcPts val="600"/>
                        </a:spcBef>
                        <a:spcAft>
                          <a:spcPts val="0"/>
                        </a:spcAft>
                        <a:buFont typeface="Symbol" panose="05050102010706020507" pitchFamily="18" charset="2"/>
                        <a:buChar char=""/>
                      </a:pPr>
                      <a:r>
                        <a:rPr lang="en-US" sz="1000" dirty="0">
                          <a:effectLst/>
                          <a:latin typeface="Calibri" panose="020F0502020204030204" pitchFamily="34" charset="0"/>
                          <a:cs typeface="Calibri" panose="020F0502020204030204" pitchFamily="34" charset="0"/>
                        </a:rPr>
                        <a:t>Identify a numerical value(s) that is part of the solution set of a given inequality. (a, b)</a:t>
                      </a:r>
                    </a:p>
                    <a:p>
                      <a:pPr marL="0" marR="0">
                        <a:spcBef>
                          <a:spcPts val="0"/>
                        </a:spcBef>
                        <a:spcAft>
                          <a:spcPts val="0"/>
                        </a:spcAft>
                      </a:pPr>
                      <a:r>
                        <a:rPr lang="en-US" sz="1000" dirty="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57998" marR="57998" marT="0" marB="0"/>
                </a:tc>
                <a:tc>
                  <a:txBody>
                    <a:bodyPr/>
                    <a:lstStyle/>
                    <a:p>
                      <a:pPr marL="45720" marR="0">
                        <a:spcBef>
                          <a:spcPts val="600"/>
                        </a:spcBef>
                        <a:spcAft>
                          <a:spcPts val="0"/>
                        </a:spcAft>
                      </a:pPr>
                      <a:r>
                        <a:rPr lang="en-US" sz="1000" b="1" dirty="0">
                          <a:effectLst/>
                          <a:latin typeface="Calibri" panose="020F0502020204030204" pitchFamily="34" charset="0"/>
                          <a:cs typeface="Calibri" panose="020F0502020204030204" pitchFamily="34" charset="0"/>
                        </a:rPr>
                        <a:t>The student will use problem solving, mathematical communication, mathematical reasoning, connections, and representations to</a:t>
                      </a:r>
                    </a:p>
                    <a:p>
                      <a:pPr marL="342900" marR="45720" lvl="0" indent="-342900">
                        <a:spcBef>
                          <a:spcPts val="600"/>
                        </a:spcBef>
                        <a:spcAft>
                          <a:spcPts val="0"/>
                        </a:spcAft>
                        <a:buSzPts val="1000"/>
                        <a:buFont typeface="Symbol" panose="05050102010706020507" pitchFamily="18" charset="2"/>
                        <a:buChar char=""/>
                        <a:tabLst>
                          <a:tab pos="283210" algn="l"/>
                        </a:tabLst>
                      </a:pPr>
                      <a:r>
                        <a:rPr lang="en-US" sz="1000" b="1" dirty="0">
                          <a:effectLst/>
                          <a:latin typeface="Calibri" panose="020F0502020204030204" pitchFamily="34" charset="0"/>
                          <a:cs typeface="Calibri" panose="020F0502020204030204" pitchFamily="34" charset="0"/>
                        </a:rPr>
                        <a:t>Apply properties of real numbers and the </a:t>
                      </a:r>
                      <a:r>
                        <a:rPr lang="en-US" sz="1000" b="1" dirty="0">
                          <a:solidFill>
                            <a:srgbClr val="FF0000"/>
                          </a:solidFill>
                          <a:effectLst/>
                          <a:latin typeface="Calibri" panose="020F0502020204030204" pitchFamily="34" charset="0"/>
                          <a:cs typeface="Calibri" panose="020F0502020204030204" pitchFamily="34" charset="0"/>
                        </a:rPr>
                        <a:t>multiplication</a:t>
                      </a:r>
                      <a:r>
                        <a:rPr lang="en-US" sz="1000" b="1" dirty="0">
                          <a:effectLst/>
                          <a:latin typeface="Calibri" panose="020F0502020204030204" pitchFamily="34" charset="0"/>
                          <a:cs typeface="Calibri" panose="020F0502020204030204" pitchFamily="34" charset="0"/>
                        </a:rPr>
                        <a:t> and </a:t>
                      </a:r>
                      <a:r>
                        <a:rPr lang="en-US" sz="1000" b="1" dirty="0">
                          <a:solidFill>
                            <a:srgbClr val="FF0000"/>
                          </a:solidFill>
                          <a:effectLst/>
                          <a:latin typeface="Calibri" panose="020F0502020204030204" pitchFamily="34" charset="0"/>
                          <a:cs typeface="Calibri" panose="020F0502020204030204" pitchFamily="34" charset="0"/>
                        </a:rPr>
                        <a:t>division</a:t>
                      </a:r>
                      <a:r>
                        <a:rPr lang="en-US" sz="1000" b="1" dirty="0">
                          <a:effectLst/>
                          <a:latin typeface="Calibri" panose="020F0502020204030204" pitchFamily="34" charset="0"/>
                          <a:cs typeface="Calibri" panose="020F0502020204030204" pitchFamily="34" charset="0"/>
                        </a:rPr>
                        <a:t> properties of inequality t</a:t>
                      </a:r>
                      <a:r>
                        <a:rPr lang="en-US" sz="1000" dirty="0">
                          <a:effectLst/>
                          <a:latin typeface="Calibri" panose="020F0502020204030204" pitchFamily="34" charset="0"/>
                          <a:cs typeface="Calibri" panose="020F0502020204030204" pitchFamily="34" charset="0"/>
                        </a:rPr>
                        <a:t>o solve one-step inequalities in one variable, and the addition, subtraction, multiplication, and division properties of inequality to solve two-step inequalities in one variable. Coefficients and numeric terms will be rational. </a:t>
                      </a:r>
                    </a:p>
                    <a:p>
                      <a:pPr marL="342900" marR="45720" lvl="0" indent="-342900">
                        <a:spcBef>
                          <a:spcPts val="600"/>
                        </a:spcBef>
                        <a:spcAft>
                          <a:spcPts val="0"/>
                        </a:spcAft>
                        <a:buSzPts val="1000"/>
                        <a:buFont typeface="Symbol" panose="05050102010706020507" pitchFamily="18" charset="2"/>
                        <a:buChar char=""/>
                        <a:tabLst>
                          <a:tab pos="283210" algn="l"/>
                        </a:tabLst>
                      </a:pPr>
                      <a:r>
                        <a:rPr lang="en-US" sz="1000" dirty="0">
                          <a:effectLst/>
                          <a:latin typeface="Calibri" panose="020F0502020204030204" pitchFamily="34" charset="0"/>
                          <a:cs typeface="Calibri" panose="020F0502020204030204" pitchFamily="34" charset="0"/>
                        </a:rPr>
                        <a:t>Represent solutions to inequalities algebraically and graphically using a number line. </a:t>
                      </a:r>
                    </a:p>
                    <a:p>
                      <a:pPr marL="342900" marR="45720" lvl="0" indent="-342900">
                        <a:spcBef>
                          <a:spcPts val="600"/>
                        </a:spcBef>
                        <a:spcAft>
                          <a:spcPts val="0"/>
                        </a:spcAft>
                        <a:buSzPts val="1000"/>
                        <a:buFont typeface="Symbol" panose="05050102010706020507" pitchFamily="18" charset="2"/>
                        <a:buChar char=""/>
                        <a:tabLst>
                          <a:tab pos="283210" algn="l"/>
                        </a:tabLst>
                      </a:pPr>
                      <a:r>
                        <a:rPr lang="en-US" sz="1000" dirty="0">
                          <a:effectLst/>
                          <a:latin typeface="Calibri" panose="020F0502020204030204" pitchFamily="34" charset="0"/>
                          <a:cs typeface="Calibri" panose="020F0502020204030204" pitchFamily="34" charset="0"/>
                        </a:rPr>
                        <a:t>Write verbal expressions and sentences as algebraic expressions and inequalities. </a:t>
                      </a:r>
                    </a:p>
                    <a:p>
                      <a:pPr marL="342900" marR="219710" lvl="0" indent="-342900">
                        <a:spcBef>
                          <a:spcPts val="600"/>
                        </a:spcBef>
                        <a:spcAft>
                          <a:spcPts val="0"/>
                        </a:spcAft>
                        <a:buSzPts val="1000"/>
                        <a:buFont typeface="Symbol" panose="05050102010706020507" pitchFamily="18" charset="2"/>
                        <a:buChar char=""/>
                        <a:tabLst>
                          <a:tab pos="228600" algn="l"/>
                          <a:tab pos="283210" algn="l"/>
                        </a:tabLst>
                      </a:pPr>
                      <a:r>
                        <a:rPr lang="en-US" sz="1000" dirty="0">
                          <a:effectLst/>
                          <a:latin typeface="Calibri" panose="020F0502020204030204" pitchFamily="34" charset="0"/>
                          <a:cs typeface="Calibri" panose="020F0502020204030204" pitchFamily="34" charset="0"/>
                        </a:rPr>
                        <a:t>Write algebraic expressions and inequalities as verbal expressions and sentences.  </a:t>
                      </a:r>
                    </a:p>
                    <a:p>
                      <a:pPr marL="342900" marR="219710" lvl="0" indent="-342900">
                        <a:spcBef>
                          <a:spcPts val="600"/>
                        </a:spcBef>
                        <a:spcAft>
                          <a:spcPts val="0"/>
                        </a:spcAft>
                        <a:buSzPts val="1000"/>
                        <a:buFont typeface="Symbol" panose="05050102010706020507" pitchFamily="18" charset="2"/>
                        <a:buChar char=""/>
                        <a:tabLst>
                          <a:tab pos="228600" algn="l"/>
                          <a:tab pos="283210" algn="l"/>
                        </a:tabLst>
                      </a:pPr>
                      <a:r>
                        <a:rPr lang="en-US" sz="1000" b="1" dirty="0">
                          <a:effectLst/>
                          <a:latin typeface="Calibri" panose="020F0502020204030204" pitchFamily="34" charset="0"/>
                          <a:cs typeface="Calibri" panose="020F0502020204030204" pitchFamily="34" charset="0"/>
                        </a:rPr>
                        <a:t>Solve practical problems </a:t>
                      </a:r>
                      <a:r>
                        <a:rPr lang="en-US" sz="1000" dirty="0">
                          <a:effectLst/>
                          <a:latin typeface="Calibri" panose="020F0502020204030204" pitchFamily="34" charset="0"/>
                          <a:cs typeface="Calibri" panose="020F0502020204030204" pitchFamily="34" charset="0"/>
                        </a:rPr>
                        <a:t>that require the solution of a one- or two-step inequality. </a:t>
                      </a:r>
                    </a:p>
                    <a:p>
                      <a:pPr marL="342900" marR="45720" lvl="0" indent="-342900">
                        <a:spcBef>
                          <a:spcPts val="600"/>
                        </a:spcBef>
                        <a:spcAft>
                          <a:spcPts val="0"/>
                        </a:spcAft>
                        <a:buSzPts val="1000"/>
                        <a:buFont typeface="Symbol" panose="05050102010706020507" pitchFamily="18" charset="2"/>
                        <a:buChar char=""/>
                        <a:tabLst>
                          <a:tab pos="283210" algn="l"/>
                        </a:tabLst>
                      </a:pPr>
                      <a:r>
                        <a:rPr lang="en-US" sz="1000" dirty="0">
                          <a:effectLst/>
                          <a:latin typeface="Calibri" panose="020F0502020204030204" pitchFamily="34" charset="0"/>
                          <a:cs typeface="Calibri" panose="020F0502020204030204" pitchFamily="34" charset="0"/>
                        </a:rPr>
                        <a:t>Identify a numerical value(s) that is part of the solution set of a given inequality. </a:t>
                      </a:r>
                    </a:p>
                    <a:p>
                      <a:pPr marL="0" marR="0">
                        <a:spcBef>
                          <a:spcPts val="0"/>
                        </a:spcBef>
                        <a:spcAft>
                          <a:spcPts val="0"/>
                        </a:spcAft>
                      </a:pPr>
                      <a:r>
                        <a:rPr lang="en-US" sz="1000" dirty="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57998" marR="57998" marT="0" marB="0"/>
                </a:tc>
                <a:tc>
                  <a:txBody>
                    <a:bodyPr/>
                    <a:lstStyle/>
                    <a:p>
                      <a:pPr marL="45720" marR="0">
                        <a:spcBef>
                          <a:spcPts val="600"/>
                        </a:spcBef>
                        <a:spcAft>
                          <a:spcPts val="0"/>
                        </a:spcAft>
                      </a:pPr>
                      <a:r>
                        <a:rPr lang="en-US" sz="1000" b="1" dirty="0">
                          <a:effectLst/>
                          <a:latin typeface="Calibri" panose="020F0502020204030204" pitchFamily="34" charset="0"/>
                          <a:cs typeface="Calibri" panose="020F0502020204030204" pitchFamily="34" charset="0"/>
                        </a:rPr>
                        <a:t>The student will use problem solving, mathematical communication, mathematical reasoning, connections, and representations to</a:t>
                      </a:r>
                    </a:p>
                    <a:p>
                      <a:pPr marL="342900" marR="219710" lvl="0" indent="-342900">
                        <a:spcBef>
                          <a:spcPts val="600"/>
                        </a:spcBef>
                        <a:spcAft>
                          <a:spcPts val="0"/>
                        </a:spcAft>
                        <a:buFont typeface="Symbol" panose="05050102010706020507" pitchFamily="18" charset="2"/>
                        <a:buChar char=""/>
                        <a:tabLst>
                          <a:tab pos="228600" algn="l"/>
                          <a:tab pos="273685" algn="l"/>
                        </a:tabLst>
                      </a:pPr>
                      <a:r>
                        <a:rPr lang="en-US" sz="1000" b="1" dirty="0">
                          <a:effectLst/>
                          <a:latin typeface="Calibri" panose="020F0502020204030204" pitchFamily="34" charset="0"/>
                          <a:cs typeface="Calibri" panose="020F0502020204030204" pitchFamily="34" charset="0"/>
                        </a:rPr>
                        <a:t>Apply properties of real numbers and properties of inequality </a:t>
                      </a:r>
                      <a:r>
                        <a:rPr lang="en-US" sz="1000" dirty="0">
                          <a:effectLst/>
                          <a:latin typeface="Calibri" panose="020F0502020204030204" pitchFamily="34" charset="0"/>
                          <a:cs typeface="Calibri" panose="020F0502020204030204" pitchFamily="34" charset="0"/>
                        </a:rPr>
                        <a:t>to solve multistep linear inequalities (up to four steps) in one variable with the variable on one or both sides of the inequality. Coefficients and numeric terms will be rational.  Inequalities may contain expressions that need to be expanded (using the distributive property) or require collecting like terms to solve.</a:t>
                      </a:r>
                    </a:p>
                    <a:p>
                      <a:pPr marL="342900" marR="45720" lvl="0" indent="-342900">
                        <a:spcBef>
                          <a:spcPts val="600"/>
                        </a:spcBef>
                        <a:spcAft>
                          <a:spcPts val="0"/>
                        </a:spcAft>
                        <a:buFont typeface="Symbol" panose="05050102010706020507" pitchFamily="18" charset="2"/>
                        <a:buChar char=""/>
                        <a:tabLst>
                          <a:tab pos="273685" algn="l"/>
                        </a:tabLst>
                      </a:pPr>
                      <a:r>
                        <a:rPr lang="en-US" sz="10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Graph</a:t>
                      </a:r>
                      <a:r>
                        <a:rPr lang="en-US" sz="1000" dirty="0">
                          <a:effectLst/>
                          <a:latin typeface="Calibri" panose="020F0502020204030204" pitchFamily="34" charset="0"/>
                          <a:cs typeface="Calibri" panose="020F0502020204030204" pitchFamily="34" charset="0"/>
                        </a:rPr>
                        <a:t> solutions to multistep linear </a:t>
                      </a:r>
                      <a:r>
                        <a:rPr lang="en-US" sz="10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inequalities</a:t>
                      </a:r>
                      <a:r>
                        <a:rPr lang="en-US" sz="1000" dirty="0">
                          <a:effectLst/>
                          <a:latin typeface="Calibri" panose="020F0502020204030204" pitchFamily="34" charset="0"/>
                          <a:cs typeface="Calibri" panose="020F0502020204030204" pitchFamily="34" charset="0"/>
                        </a:rPr>
                        <a:t> on a number line.</a:t>
                      </a:r>
                    </a:p>
                    <a:p>
                      <a:pPr marL="342900" marR="45720" lvl="0" indent="-342900">
                        <a:spcBef>
                          <a:spcPts val="600"/>
                        </a:spcBef>
                        <a:spcAft>
                          <a:spcPts val="0"/>
                        </a:spcAft>
                        <a:buFont typeface="Symbol" panose="05050102010706020507" pitchFamily="18" charset="2"/>
                        <a:buChar char=""/>
                        <a:tabLst>
                          <a:tab pos="273685" algn="l"/>
                        </a:tabLst>
                      </a:pPr>
                      <a:r>
                        <a:rPr lang="en-US" sz="10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Write verbal expressions </a:t>
                      </a:r>
                      <a:r>
                        <a:rPr lang="en-US" sz="1000" dirty="0">
                          <a:effectLst/>
                          <a:latin typeface="Calibri" panose="020F0502020204030204" pitchFamily="34" charset="0"/>
                          <a:cs typeface="Calibri" panose="020F0502020204030204" pitchFamily="34" charset="0"/>
                        </a:rPr>
                        <a:t>and sentences as algebraic expressions and inequalities. </a:t>
                      </a:r>
                    </a:p>
                    <a:p>
                      <a:pPr marL="342900" marR="219710" lvl="0" indent="-342900">
                        <a:spcBef>
                          <a:spcPts val="600"/>
                        </a:spcBef>
                        <a:spcAft>
                          <a:spcPts val="0"/>
                        </a:spcAft>
                        <a:buFont typeface="Symbol" panose="05050102010706020507" pitchFamily="18" charset="2"/>
                        <a:buChar char=""/>
                        <a:tabLst>
                          <a:tab pos="228600" algn="l"/>
                          <a:tab pos="273685" algn="l"/>
                        </a:tabLst>
                      </a:pPr>
                      <a:r>
                        <a:rPr lang="en-US" sz="1000" dirty="0">
                          <a:effectLst/>
                          <a:latin typeface="Calibri" panose="020F0502020204030204" pitchFamily="34" charset="0"/>
                          <a:cs typeface="Calibri" panose="020F0502020204030204" pitchFamily="34" charset="0"/>
                        </a:rPr>
                        <a:t>Write algebraic expressions and inequalities as verbal expressions and sentences.  </a:t>
                      </a:r>
                    </a:p>
                    <a:p>
                      <a:pPr marL="342900" marR="219710" lvl="0" indent="-342900">
                        <a:spcBef>
                          <a:spcPts val="600"/>
                        </a:spcBef>
                        <a:spcAft>
                          <a:spcPts val="0"/>
                        </a:spcAft>
                        <a:buFont typeface="Symbol" panose="05050102010706020507" pitchFamily="18" charset="2"/>
                        <a:buChar char=""/>
                        <a:tabLst>
                          <a:tab pos="228600" algn="l"/>
                          <a:tab pos="273685" algn="l"/>
                        </a:tabLst>
                      </a:pPr>
                      <a:r>
                        <a:rPr lang="en-US" sz="1000" b="1" dirty="0">
                          <a:effectLst/>
                          <a:latin typeface="Calibri" panose="020F0502020204030204" pitchFamily="34" charset="0"/>
                          <a:cs typeface="Calibri" panose="020F0502020204030204" pitchFamily="34" charset="0"/>
                        </a:rPr>
                        <a:t>Solve</a:t>
                      </a:r>
                      <a:r>
                        <a:rPr lang="en-US" sz="1000" dirty="0">
                          <a:effectLst/>
                          <a:latin typeface="Calibri" panose="020F0502020204030204" pitchFamily="34" charset="0"/>
                          <a:cs typeface="Calibri" panose="020F0502020204030204" pitchFamily="34" charset="0"/>
                        </a:rPr>
                        <a:t> </a:t>
                      </a:r>
                      <a:r>
                        <a:rPr lang="en-US" sz="1000" b="1" dirty="0">
                          <a:effectLst/>
                          <a:latin typeface="Calibri" panose="020F0502020204030204" pitchFamily="34" charset="0"/>
                          <a:cs typeface="Calibri" panose="020F0502020204030204" pitchFamily="34" charset="0"/>
                        </a:rPr>
                        <a:t>practical problems </a:t>
                      </a:r>
                      <a:r>
                        <a:rPr lang="en-US" sz="1000" dirty="0">
                          <a:effectLst/>
                          <a:latin typeface="Calibri" panose="020F0502020204030204" pitchFamily="34" charset="0"/>
                          <a:cs typeface="Calibri" panose="020F0502020204030204" pitchFamily="34" charset="0"/>
                        </a:rPr>
                        <a:t>that require the solution of a multistep linear inequality in one variable.</a:t>
                      </a:r>
                    </a:p>
                    <a:p>
                      <a:pPr marL="342900" marR="219710" lvl="0" indent="-342900">
                        <a:spcBef>
                          <a:spcPts val="600"/>
                        </a:spcBef>
                        <a:spcAft>
                          <a:spcPts val="0"/>
                        </a:spcAft>
                        <a:buFont typeface="Symbol" panose="05050102010706020507" pitchFamily="18" charset="2"/>
                        <a:buChar char=""/>
                        <a:tabLst>
                          <a:tab pos="228600" algn="l"/>
                          <a:tab pos="273685" algn="l"/>
                        </a:tabLst>
                      </a:pPr>
                      <a:r>
                        <a:rPr lang="en-US" sz="1000" dirty="0">
                          <a:effectLst/>
                          <a:latin typeface="Calibri" panose="020F0502020204030204" pitchFamily="34" charset="0"/>
                          <a:cs typeface="Calibri" panose="020F0502020204030204" pitchFamily="34" charset="0"/>
                        </a:rPr>
                        <a:t>Identify a numerical value(s) that is part of the solution set of a given inequality.</a:t>
                      </a:r>
                    </a:p>
                    <a:p>
                      <a:pPr marL="0" marR="0">
                        <a:spcBef>
                          <a:spcPts val="0"/>
                        </a:spcBef>
                        <a:spcAft>
                          <a:spcPts val="0"/>
                        </a:spcAft>
                      </a:pPr>
                      <a:r>
                        <a:rPr lang="en-US" sz="1000" dirty="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57998" marR="57998" marT="0" marB="0"/>
                </a:tc>
                <a:extLst>
                  <a:ext uri="{0D108BD9-81ED-4DB2-BD59-A6C34878D82A}">
                    <a16:rowId xmlns:a16="http://schemas.microsoft.com/office/drawing/2014/main" val="10002"/>
                  </a:ext>
                </a:extLst>
              </a:tr>
            </a:tbl>
          </a:graphicData>
        </a:graphic>
      </p:graphicFrame>
      <p:sp>
        <p:nvSpPr>
          <p:cNvPr id="6" name="Shape 256"/>
          <p:cNvSpPr txBox="1">
            <a:spLocks noGrp="1"/>
          </p:cNvSpPr>
          <p:nvPr>
            <p:ph type="title"/>
          </p:nvPr>
        </p:nvSpPr>
        <p:spPr>
          <a:xfrm>
            <a:off x="1153975" y="596744"/>
            <a:ext cx="6702457" cy="45562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dirty="0">
                <a:solidFill>
                  <a:schemeClr val="dk2"/>
                </a:solidFill>
                <a:latin typeface="Calibri"/>
                <a:ea typeface="Calibri"/>
                <a:cs typeface="Calibri"/>
                <a:sym typeface="Calibri"/>
              </a:rPr>
              <a:t>Inequalities Progression</a:t>
            </a:r>
          </a:p>
        </p:txBody>
      </p:sp>
    </p:spTree>
    <p:extLst>
      <p:ext uri="{BB962C8B-B14F-4D97-AF65-F5344CB8AC3E}">
        <p14:creationId xmlns:p14="http://schemas.microsoft.com/office/powerpoint/2010/main" val="155082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24</a:t>
            </a:fld>
            <a:endParaRPr lang="en-US" sz="1400" b="0" i="0" u="none" strike="noStrike" cap="none">
              <a:solidFill>
                <a:schemeClr val="dk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995360" y="748078"/>
            <a:ext cx="6929439" cy="5120845"/>
          </a:xfrm>
          <a:prstGeom prst="rect">
            <a:avLst/>
          </a:prstGeom>
        </p:spPr>
      </p:pic>
      <p:sp>
        <p:nvSpPr>
          <p:cNvPr id="5" name="TextBox 4"/>
          <p:cNvSpPr txBox="1"/>
          <p:nvPr/>
        </p:nvSpPr>
        <p:spPr>
          <a:xfrm>
            <a:off x="2450124" y="2403231"/>
            <a:ext cx="375138" cy="584775"/>
          </a:xfrm>
          <a:prstGeom prst="rect">
            <a:avLst/>
          </a:prstGeom>
          <a:solidFill>
            <a:schemeClr val="accent2"/>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6</a:t>
            </a:r>
          </a:p>
        </p:txBody>
      </p:sp>
      <p:sp>
        <p:nvSpPr>
          <p:cNvPr id="6" name="TextBox 5"/>
          <p:cNvSpPr txBox="1"/>
          <p:nvPr/>
        </p:nvSpPr>
        <p:spPr>
          <a:xfrm>
            <a:off x="7596553" y="3456929"/>
            <a:ext cx="375138" cy="584775"/>
          </a:xfrm>
          <a:prstGeom prst="rect">
            <a:avLst/>
          </a:prstGeom>
          <a:solidFill>
            <a:schemeClr val="accent2"/>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6</a:t>
            </a:r>
          </a:p>
        </p:txBody>
      </p:sp>
      <p:sp>
        <p:nvSpPr>
          <p:cNvPr id="7" name="TextBox 6"/>
          <p:cNvSpPr txBox="1"/>
          <p:nvPr/>
        </p:nvSpPr>
        <p:spPr>
          <a:xfrm>
            <a:off x="5122985" y="4431323"/>
            <a:ext cx="375138" cy="584775"/>
          </a:xfrm>
          <a:prstGeom prst="rect">
            <a:avLst/>
          </a:prstGeom>
          <a:solidFill>
            <a:schemeClr val="accent2"/>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6</a:t>
            </a:r>
          </a:p>
        </p:txBody>
      </p:sp>
      <p:sp>
        <p:nvSpPr>
          <p:cNvPr id="8" name="TextBox 7"/>
          <p:cNvSpPr txBox="1"/>
          <p:nvPr/>
        </p:nvSpPr>
        <p:spPr>
          <a:xfrm>
            <a:off x="7784122" y="4454209"/>
            <a:ext cx="375138" cy="584775"/>
          </a:xfrm>
          <a:prstGeom prst="rect">
            <a:avLst/>
          </a:prstGeom>
          <a:solidFill>
            <a:srgbClr val="FF000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7</a:t>
            </a:r>
          </a:p>
        </p:txBody>
      </p:sp>
      <p:sp>
        <p:nvSpPr>
          <p:cNvPr id="9" name="TextBox 8"/>
          <p:cNvSpPr txBox="1"/>
          <p:nvPr/>
        </p:nvSpPr>
        <p:spPr>
          <a:xfrm>
            <a:off x="2262555" y="4431323"/>
            <a:ext cx="375138" cy="584775"/>
          </a:xfrm>
          <a:prstGeom prst="rect">
            <a:avLst/>
          </a:prstGeom>
          <a:solidFill>
            <a:srgbClr val="FF000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7</a:t>
            </a:r>
          </a:p>
        </p:txBody>
      </p:sp>
      <p:sp>
        <p:nvSpPr>
          <p:cNvPr id="10" name="TextBox 9"/>
          <p:cNvSpPr txBox="1"/>
          <p:nvPr/>
        </p:nvSpPr>
        <p:spPr>
          <a:xfrm>
            <a:off x="7737230" y="2308756"/>
            <a:ext cx="375138" cy="584775"/>
          </a:xfrm>
          <a:prstGeom prst="rect">
            <a:avLst/>
          </a:prstGeom>
          <a:solidFill>
            <a:srgbClr val="FF000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7</a:t>
            </a:r>
          </a:p>
        </p:txBody>
      </p:sp>
      <p:sp>
        <p:nvSpPr>
          <p:cNvPr id="11" name="TextBox 10"/>
          <p:cNvSpPr txBox="1"/>
          <p:nvPr/>
        </p:nvSpPr>
        <p:spPr>
          <a:xfrm>
            <a:off x="6482862" y="5284148"/>
            <a:ext cx="375138" cy="584775"/>
          </a:xfrm>
          <a:prstGeom prst="rect">
            <a:avLst/>
          </a:prstGeom>
          <a:solidFill>
            <a:schemeClr val="accent2"/>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6</a:t>
            </a:r>
          </a:p>
        </p:txBody>
      </p:sp>
      <p:sp>
        <p:nvSpPr>
          <p:cNvPr id="12" name="TextBox 11"/>
          <p:cNvSpPr txBox="1"/>
          <p:nvPr/>
        </p:nvSpPr>
        <p:spPr>
          <a:xfrm>
            <a:off x="5257800" y="2349787"/>
            <a:ext cx="375138" cy="584775"/>
          </a:xfrm>
          <a:prstGeom prst="rect">
            <a:avLst/>
          </a:prstGeom>
          <a:solidFill>
            <a:srgbClr val="00B05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8</a:t>
            </a:r>
          </a:p>
        </p:txBody>
      </p:sp>
      <p:sp>
        <p:nvSpPr>
          <p:cNvPr id="13" name="TextBox 12"/>
          <p:cNvSpPr txBox="1"/>
          <p:nvPr/>
        </p:nvSpPr>
        <p:spPr>
          <a:xfrm>
            <a:off x="5486401" y="3456928"/>
            <a:ext cx="375138" cy="584775"/>
          </a:xfrm>
          <a:prstGeom prst="rect">
            <a:avLst/>
          </a:prstGeom>
          <a:solidFill>
            <a:srgbClr val="00B05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8</a:t>
            </a:r>
          </a:p>
        </p:txBody>
      </p:sp>
      <p:sp>
        <p:nvSpPr>
          <p:cNvPr id="14" name="TextBox 13"/>
          <p:cNvSpPr txBox="1"/>
          <p:nvPr/>
        </p:nvSpPr>
        <p:spPr>
          <a:xfrm>
            <a:off x="2852775" y="3456928"/>
            <a:ext cx="776212" cy="584775"/>
          </a:xfrm>
          <a:prstGeom prst="rect">
            <a:avLst/>
          </a:prstGeom>
          <a:solidFill>
            <a:srgbClr val="00B0F0"/>
          </a:solidFill>
          <a:ln>
            <a:noFill/>
          </a:ln>
          <a:effectLst/>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Alg</a:t>
            </a:r>
          </a:p>
        </p:txBody>
      </p:sp>
    </p:spTree>
    <p:extLst>
      <p:ext uri="{BB962C8B-B14F-4D97-AF65-F5344CB8AC3E}">
        <p14:creationId xmlns:p14="http://schemas.microsoft.com/office/powerpoint/2010/main" val="11893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25</a:t>
            </a:fld>
            <a:endParaRPr lang="en-US" sz="1400" b="0" i="0" u="none" strike="noStrike" cap="none">
              <a:solidFill>
                <a:schemeClr val="dk1"/>
              </a:solidFill>
              <a:latin typeface="Arial"/>
              <a:ea typeface="Arial"/>
              <a:cs typeface="Arial"/>
              <a:sym typeface="Arial"/>
            </a:endParaRPr>
          </a:p>
        </p:txBody>
      </p:sp>
      <p:pic>
        <p:nvPicPr>
          <p:cNvPr id="3" name="Picture 2"/>
          <p:cNvPicPr>
            <a:picLocks noChangeAspect="1"/>
          </p:cNvPicPr>
          <p:nvPr/>
        </p:nvPicPr>
        <p:blipFill>
          <a:blip r:embed="rId2"/>
          <a:stretch>
            <a:fillRect/>
          </a:stretch>
        </p:blipFill>
        <p:spPr>
          <a:xfrm>
            <a:off x="312570" y="783305"/>
            <a:ext cx="8462046" cy="4975810"/>
          </a:xfrm>
          <a:prstGeom prst="rect">
            <a:avLst/>
          </a:prstGeom>
        </p:spPr>
      </p:pic>
    </p:spTree>
    <p:extLst>
      <p:ext uri="{BB962C8B-B14F-4D97-AF65-F5344CB8AC3E}">
        <p14:creationId xmlns:p14="http://schemas.microsoft.com/office/powerpoint/2010/main" val="999216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lang="en-US" sz="1400" b="0" i="0" u="none" strike="noStrike" cap="none">
              <a:solidFill>
                <a:srgbClr val="000000"/>
              </a:solidFill>
              <a:latin typeface="Arial"/>
              <a:ea typeface="Arial"/>
              <a:cs typeface="Arial"/>
              <a:sym typeface="Arial"/>
            </a:endParaRPr>
          </a:p>
        </p:txBody>
      </p:sp>
      <p:sp>
        <p:nvSpPr>
          <p:cNvPr id="241" name="Shape 241"/>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42" name="Shape 242"/>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2C. </a:t>
            </a:r>
            <a:r>
              <a:rPr lang="en-US" sz="4000" b="0" i="0" u="none" strike="noStrike" cap="none" dirty="0">
                <a:solidFill>
                  <a:schemeClr val="dk1"/>
                </a:solidFill>
                <a:latin typeface="Calibri"/>
                <a:ea typeface="Calibri"/>
                <a:cs typeface="Calibri"/>
                <a:sym typeface="Calibri"/>
              </a:rPr>
              <a:t>Algebra (Proportional Reasoning)</a:t>
            </a:r>
          </a:p>
        </p:txBody>
      </p:sp>
    </p:spTree>
    <p:extLst>
      <p:ext uri="{BB962C8B-B14F-4D97-AF65-F5344CB8AC3E}">
        <p14:creationId xmlns:p14="http://schemas.microsoft.com/office/powerpoint/2010/main" val="3284306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27</a:t>
            </a:fld>
            <a:endParaRPr lang="en-US" sz="1400" b="0" i="0" u="none" strike="noStrike" cap="none">
              <a:solidFill>
                <a:schemeClr val="dk1"/>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246310476"/>
              </p:ext>
            </p:extLst>
          </p:nvPr>
        </p:nvGraphicFramePr>
        <p:xfrm>
          <a:off x="345444" y="984885"/>
          <a:ext cx="8376526" cy="5875937"/>
        </p:xfrm>
        <a:graphic>
          <a:graphicData uri="http://schemas.openxmlformats.org/drawingml/2006/table">
            <a:tbl>
              <a:tblPr/>
              <a:tblGrid>
                <a:gridCol w="2596722">
                  <a:extLst>
                    <a:ext uri="{9D8B030D-6E8A-4147-A177-3AD203B41FA5}">
                      <a16:colId xmlns:a16="http://schemas.microsoft.com/office/drawing/2014/main" val="341580663"/>
                    </a:ext>
                  </a:extLst>
                </a:gridCol>
                <a:gridCol w="3313766">
                  <a:extLst>
                    <a:ext uri="{9D8B030D-6E8A-4147-A177-3AD203B41FA5}">
                      <a16:colId xmlns:a16="http://schemas.microsoft.com/office/drawing/2014/main" val="2287581391"/>
                    </a:ext>
                  </a:extLst>
                </a:gridCol>
                <a:gridCol w="2466038">
                  <a:extLst>
                    <a:ext uri="{9D8B030D-6E8A-4147-A177-3AD203B41FA5}">
                      <a16:colId xmlns:a16="http://schemas.microsoft.com/office/drawing/2014/main" val="2594008010"/>
                    </a:ext>
                  </a:extLst>
                </a:gridCol>
              </a:tblGrid>
              <a:tr h="235927">
                <a:tc>
                  <a:txBody>
                    <a:bodyPr/>
                    <a:lstStyle/>
                    <a:p>
                      <a:pPr marL="45720" marR="0" algn="ctr">
                        <a:spcBef>
                          <a:spcPts val="600"/>
                        </a:spcBef>
                        <a:spcAft>
                          <a:spcPts val="600"/>
                        </a:spcAft>
                      </a:pPr>
                      <a:r>
                        <a:rPr lang="en-US" sz="1600" b="1" dirty="0">
                          <a:effectLst/>
                          <a:latin typeface="Calibri" panose="020F0502020204030204" pitchFamily="34" charset="0"/>
                          <a:ea typeface="Times" panose="02020603050405020304" pitchFamily="18" charset="0"/>
                          <a:cs typeface="Times New Roman" panose="02020603050405020304" pitchFamily="18" charset="0"/>
                        </a:rPr>
                        <a:t>SOL 6.12</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600" b="1" dirty="0">
                          <a:effectLst/>
                          <a:latin typeface="Calibri" panose="020F0502020204030204" pitchFamily="34" charset="0"/>
                          <a:ea typeface="Times" panose="02020603050405020304" pitchFamily="18" charset="0"/>
                          <a:cs typeface="Times New Roman" panose="02020603050405020304" pitchFamily="18" charset="0"/>
                        </a:rPr>
                        <a:t>SOL 7.10</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 marR="0" algn="ctr">
                        <a:spcBef>
                          <a:spcPts val="600"/>
                        </a:spcBef>
                        <a:spcAft>
                          <a:spcPts val="600"/>
                        </a:spcAft>
                      </a:pPr>
                      <a:r>
                        <a:rPr lang="en-US" sz="1600" b="1" dirty="0">
                          <a:effectLst/>
                          <a:latin typeface="Calibri" panose="020F0502020204030204" pitchFamily="34" charset="0"/>
                          <a:ea typeface="Times" panose="02020603050405020304" pitchFamily="18" charset="0"/>
                          <a:cs typeface="Times New Roman" panose="02020603050405020304" pitchFamily="18" charset="0"/>
                        </a:rPr>
                        <a:t>SOL 8.16</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12763670"/>
                  </a:ext>
                </a:extLst>
              </a:tr>
              <a:tr h="282857">
                <a:tc>
                  <a:txBody>
                    <a:bodyPr/>
                    <a:lstStyle/>
                    <a:p>
                      <a:pPr marL="45720" marR="0" algn="ctr">
                        <a:spcBef>
                          <a:spcPts val="600"/>
                        </a:spcBef>
                        <a:spcAft>
                          <a:spcPts val="600"/>
                        </a:spcAft>
                      </a:pPr>
                      <a:r>
                        <a:rPr lang="en-US" sz="1000" b="1">
                          <a:effectLst/>
                          <a:latin typeface="Calibri" panose="020F0502020204030204" pitchFamily="34" charset="0"/>
                          <a:ea typeface="Times" panose="02020603050405020304" pitchFamily="18" charset="0"/>
                          <a:cs typeface="Times New Roman" panose="02020603050405020304" pitchFamily="18" charset="0"/>
                        </a:rPr>
                        <a:t>Essential Knowledge and Skills</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 marR="0" algn="ctr">
                        <a:spcBef>
                          <a:spcPts val="0"/>
                        </a:spcBef>
                        <a:spcAft>
                          <a:spcPts val="0"/>
                        </a:spcAft>
                      </a:pPr>
                      <a:r>
                        <a:rPr lang="en-US" sz="1000" b="1">
                          <a:effectLst/>
                          <a:latin typeface="Calibri" panose="020F0502020204030204" pitchFamily="34" charset="0"/>
                          <a:ea typeface="Times" panose="02020603050405020304" pitchFamily="18" charset="0"/>
                          <a:cs typeface="Times New Roman" panose="02020603050405020304" pitchFamily="18" charset="0"/>
                        </a:rPr>
                        <a:t>Essential Knowledge and Skills</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 marR="0" algn="ctr">
                        <a:spcBef>
                          <a:spcPts val="600"/>
                        </a:spcBef>
                        <a:spcAft>
                          <a:spcPts val="600"/>
                        </a:spcAft>
                      </a:pPr>
                      <a:r>
                        <a:rPr lang="en-US" sz="1000" b="1">
                          <a:effectLst/>
                          <a:latin typeface="Calibri" panose="020F0502020204030204" pitchFamily="34" charset="0"/>
                          <a:ea typeface="Times" panose="02020603050405020304" pitchFamily="18" charset="0"/>
                          <a:cs typeface="Times New Roman" panose="02020603050405020304" pitchFamily="18" charset="0"/>
                        </a:rPr>
                        <a:t>Essential Knowledge and Skills</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55692137"/>
                  </a:ext>
                </a:extLst>
              </a:tr>
              <a:tr h="5160900">
                <a:tc>
                  <a:txBody>
                    <a:bodyPr/>
                    <a:lstStyle/>
                    <a:p>
                      <a:pPr marL="45720" marR="0">
                        <a:spcBef>
                          <a:spcPts val="600"/>
                        </a:spcBef>
                        <a:spcAft>
                          <a:spcPts val="0"/>
                        </a:spcAft>
                      </a:pP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The student will use problem solving, mathematical communication, mathematical reasoning, connections, and representations to</a:t>
                      </a:r>
                      <a:endParaRPr lang="en-US" sz="900" b="1"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a table of equivalent ratios to represent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when given a ratio. (a)</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a table of equivalent ratios to represent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when given a practical situation. (a)</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Identify the unit rate of </a:t>
                      </a:r>
                      <a:r>
                        <a:rPr lang="en-US" sz="900"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represented by a table of values or a verbal description, including those represented in a practical situation. Unit rates are limited to positive values. (b)</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a missing value in a ratio table that represents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using a unit rate. Unit rates are limited to positive values. (b)</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tabLst>
                          <a:tab pos="228600" algn="l"/>
                        </a:tabLst>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whether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exists between two quantities, when given a table of values or a verbal description, including those represented in a practical situation. Unit rates are limited to positive values. (c) </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tabLst>
                          <a:tab pos="228600" algn="l"/>
                        </a:tabLst>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whether</a:t>
                      </a:r>
                      <a:r>
                        <a:rPr lang="en-US" sz="900" b="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exists between two quantities given a graph of ordered pairs. Unit rates are limited to positive values. (c) </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tabLst>
                          <a:tab pos="228600" algn="l"/>
                        </a:tabLst>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connections between and among multiple representations of the same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using verbal descriptions, ratio tables, and graphs. Unit rates are limited to positive values. (d)</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5512" marR="4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600"/>
                        </a:spcBef>
                        <a:spcAft>
                          <a:spcPts val="0"/>
                        </a:spcAft>
                      </a:pP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The student will use problem solving, mathematical communication, mathematical reasoning, connections, and representations to</a:t>
                      </a:r>
                      <a:endParaRPr lang="en-US" sz="900" b="1"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the slope,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as rate of change in a </a:t>
                      </a:r>
                      <a:r>
                        <a:rPr lang="en-US" sz="900" b="1"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a table of values or a verbal description, including those represented in a practical situation, and write an equation 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to represent the relationship.  Slope will be limited to positive values. (a)</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Graph a line representing a </a:t>
                      </a:r>
                      <a:r>
                        <a:rPr lang="en-US" sz="900" b="1"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a:t>
                      </a: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an ordered pair on the line and the slope,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as rate of change. Slope will be limited to positive values.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Graph a line representing a </a:t>
                      </a:r>
                      <a:r>
                        <a:rPr lang="en-US" sz="900" b="1"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the equation of the line 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where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represents the slope as rate of change. Slope will be limited to positive values.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in an </a:t>
                      </a:r>
                      <a:r>
                        <a:rPr lang="en-US" sz="900" b="1" dirty="0">
                          <a:solidFill>
                            <a:srgbClr val="00B050"/>
                          </a:solidFill>
                          <a:effectLst/>
                          <a:latin typeface="Calibri" panose="020F0502020204030204" pitchFamily="34" charset="0"/>
                          <a:ea typeface="Times" panose="02020603050405020304" pitchFamily="18" charset="0"/>
                          <a:cs typeface="Times New Roman" panose="02020603050405020304" pitchFamily="18" charset="0"/>
                        </a:rPr>
                        <a:t>additive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a table of values or a verbal description, including those represented in a practical situation, and write an equation 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Calibri" panose="020F0502020204030204" pitchFamily="34" charset="0"/>
                          <a:sym typeface="Symbol" panose="05050102010706020507" pitchFamily="18" charset="2"/>
                        </a:rPr>
                        <a:t></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0, to represent the relationship. (c)</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Graph a line representing an </a:t>
                      </a:r>
                      <a:r>
                        <a:rPr lang="en-US" sz="900" b="1" dirty="0">
                          <a:solidFill>
                            <a:srgbClr val="00B050"/>
                          </a:solidFill>
                          <a:effectLst/>
                          <a:latin typeface="Calibri" panose="020F0502020204030204" pitchFamily="34" charset="0"/>
                          <a:ea typeface="Times" panose="02020603050405020304" pitchFamily="18" charset="0"/>
                          <a:cs typeface="Times New Roman" panose="02020603050405020304" pitchFamily="18" charset="0"/>
                        </a:rPr>
                        <a:t>additive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x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 </a:t>
                      </a:r>
                      <a:b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b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Calibri" panose="020F0502020204030204" pitchFamily="34" charset="0"/>
                          <a:sym typeface="Symbol" panose="05050102010706020507" pitchFamily="18" charset="2"/>
                        </a:rPr>
                        <a:t></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0) between two quantities, given an ordered pair on the line and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is limited to integer values and slope is limited to 1. (d)</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Graph a line representing an </a:t>
                      </a:r>
                      <a:r>
                        <a:rPr lang="en-US" sz="900" b="1" dirty="0">
                          <a:solidFill>
                            <a:srgbClr val="00B050"/>
                          </a:solidFill>
                          <a:effectLst/>
                          <a:latin typeface="Calibri" panose="020F0502020204030204" pitchFamily="34" charset="0"/>
                          <a:ea typeface="Times" panose="02020603050405020304" pitchFamily="18" charset="0"/>
                          <a:cs typeface="Times New Roman" panose="02020603050405020304" pitchFamily="18" charset="0"/>
                        </a:rPr>
                        <a:t>additive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the equation 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x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 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Calibri" panose="020F0502020204030204" pitchFamily="34" charset="0"/>
                          <a:sym typeface="Symbol" panose="05050102010706020507" pitchFamily="18" charset="2"/>
                        </a:rPr>
                        <a:t></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0.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is limited to integer values and slope is limited to 1. (d)</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connections between and among representations of a </a:t>
                      </a:r>
                      <a:r>
                        <a:rPr lang="en-US" sz="900" b="1"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or</a:t>
                      </a: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b="1" dirty="0">
                          <a:solidFill>
                            <a:srgbClr val="00B050"/>
                          </a:solidFill>
                          <a:effectLst/>
                          <a:latin typeface="Calibri" panose="020F0502020204030204" pitchFamily="34" charset="0"/>
                          <a:ea typeface="Times" panose="02020603050405020304" pitchFamily="18" charset="0"/>
                          <a:cs typeface="Times New Roman" panose="02020603050405020304" pitchFamily="18" charset="0"/>
                        </a:rPr>
                        <a:t>additive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using verbal descriptions, tables, equations, and graphs. (e)</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5512" marR="4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600"/>
                        </a:spcBef>
                        <a:spcAft>
                          <a:spcPts val="0"/>
                        </a:spcAft>
                      </a:pP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The student will use problem solving, mathematical communication, mathematical reasoning, connections, and representations to</a:t>
                      </a:r>
                      <a:endParaRPr lang="en-US" sz="900" b="1"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tabLst>
                          <a:tab pos="273685" algn="l"/>
                        </a:tabLst>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Recognize and describe a line with a slope that is positive, negative, or zero (0). (a)</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Given a table of values for </a:t>
                      </a:r>
                      <a:r>
                        <a:rPr lang="en-US" sz="900"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a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linear function</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identify the slope and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The table will include the coordinate of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Given a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linear function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identify the slope and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Given the graph of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a linear function</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identify the slope and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The value of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will be limited to integers. The coordinates of the ordered pairs shown in the graph will be limited to integers.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Identify the dependent and independent variable, given a practical situation modeled by a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linear function</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(c) </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Given the equation of a </a:t>
                      </a: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linear function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graph the function. The value of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will be limited to integers. (d)</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Write the equation of a </a:t>
                      </a:r>
                      <a:r>
                        <a:rPr lang="en-US" sz="900" b="1" dirty="0">
                          <a:solidFill>
                            <a:srgbClr val="00B0F0"/>
                          </a:solidFill>
                          <a:effectLst/>
                          <a:latin typeface="Calibri" panose="020F0502020204030204" pitchFamily="34" charset="0"/>
                          <a:cs typeface="Times New Roman" panose="02020603050405020304" pitchFamily="18" charset="0"/>
                        </a:rPr>
                        <a:t>linear function </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in the form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 given values for the slope,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m, </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and the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-intercept or given a practical situation in which the slope,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m</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 and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-intercept are described verbally. (e)</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 </a:t>
                      </a:r>
                      <a:endParaRPr lang="en-US" sz="900" dirty="0">
                        <a:solidFill>
                          <a:schemeClr val="tx1">
                            <a:lumMod val="50000"/>
                            <a:lumOff val="50000"/>
                          </a:schemeClr>
                        </a:solidFill>
                        <a:effectLst/>
                        <a:latin typeface="Calibri" panose="020F0502020204030204" pitchFamily="34"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28600"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connections between and among representations of a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linear function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using verbal descriptions, tables, equations, and graphs. (e).</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5512" marR="4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454956"/>
                  </a:ext>
                </a:extLst>
              </a:tr>
            </a:tbl>
          </a:graphicData>
        </a:graphic>
      </p:graphicFrame>
      <p:sp>
        <p:nvSpPr>
          <p:cNvPr id="4" name="Shape 256"/>
          <p:cNvSpPr txBox="1">
            <a:spLocks/>
          </p:cNvSpPr>
          <p:nvPr/>
        </p:nvSpPr>
        <p:spPr>
          <a:xfrm>
            <a:off x="1136391" y="529257"/>
            <a:ext cx="7154756" cy="45562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2"/>
              </a:buClr>
              <a:buSzPct val="25000"/>
              <a:buFont typeface="Calibri"/>
              <a:buNone/>
            </a:pPr>
            <a:r>
              <a:rPr lang="en-US" sz="2800" dirty="0">
                <a:solidFill>
                  <a:schemeClr val="dk2"/>
                </a:solidFill>
                <a:latin typeface="Calibri"/>
                <a:ea typeface="Calibri"/>
                <a:cs typeface="Calibri"/>
                <a:sym typeface="Calibri"/>
              </a:rPr>
              <a:t>Algebra (</a:t>
            </a:r>
            <a:r>
              <a:rPr lang="en-US" sz="2800" dirty="0">
                <a:solidFill>
                  <a:srgbClr val="FF0000"/>
                </a:solidFill>
                <a:latin typeface="Calibri"/>
                <a:ea typeface="Calibri"/>
                <a:cs typeface="Calibri"/>
                <a:sym typeface="Calibri"/>
              </a:rPr>
              <a:t>Proportional Reasoning</a:t>
            </a:r>
            <a:r>
              <a:rPr lang="en-US" sz="2800" dirty="0">
                <a:solidFill>
                  <a:schemeClr val="dk2"/>
                </a:solidFill>
                <a:latin typeface="Calibri"/>
                <a:ea typeface="Calibri"/>
                <a:cs typeface="Calibri"/>
                <a:sym typeface="Calibri"/>
              </a:rPr>
              <a:t>) Progression</a:t>
            </a:r>
          </a:p>
        </p:txBody>
      </p:sp>
      <p:sp>
        <p:nvSpPr>
          <p:cNvPr id="5" name="TextBox 4"/>
          <p:cNvSpPr txBox="1"/>
          <p:nvPr/>
        </p:nvSpPr>
        <p:spPr>
          <a:xfrm>
            <a:off x="908166" y="1940282"/>
            <a:ext cx="6072926" cy="523220"/>
          </a:xfrm>
          <a:prstGeom prst="rect">
            <a:avLst/>
          </a:prstGeom>
          <a:solidFill>
            <a:srgbClr val="FFFFCC"/>
          </a:solidFill>
          <a:ln>
            <a:solidFill>
              <a:schemeClr val="bg2"/>
            </a:solidFill>
          </a:ln>
        </p:spPr>
        <p:txBody>
          <a:bodyPr wrap="square" rtlCol="0" anchor="ctr">
            <a:spAutoFit/>
          </a:bodyPr>
          <a:lstStyle/>
          <a:p>
            <a:pPr algn="ctr"/>
            <a:r>
              <a:rPr lang="en-US" sz="2800" b="1" dirty="0">
                <a:solidFill>
                  <a:srgbClr val="FF0000"/>
                </a:solidFill>
                <a:latin typeface="Calibri" panose="020F0502020204030204" pitchFamily="34" charset="0"/>
                <a:cs typeface="Calibri" panose="020F0502020204030204" pitchFamily="34" charset="0"/>
              </a:rPr>
              <a:t>PROPORTIONAL RELATIONSHIPS</a:t>
            </a:r>
          </a:p>
        </p:txBody>
      </p:sp>
      <p:sp>
        <p:nvSpPr>
          <p:cNvPr id="6" name="TextBox 5"/>
          <p:cNvSpPr txBox="1"/>
          <p:nvPr/>
        </p:nvSpPr>
        <p:spPr>
          <a:xfrm>
            <a:off x="840757" y="3020583"/>
            <a:ext cx="6140335" cy="954107"/>
          </a:xfrm>
          <a:prstGeom prst="rect">
            <a:avLst/>
          </a:prstGeom>
          <a:solidFill>
            <a:srgbClr val="FFFFCC"/>
          </a:solidFill>
          <a:ln>
            <a:solidFill>
              <a:schemeClr val="bg2"/>
            </a:solidFill>
          </a:ln>
        </p:spPr>
        <p:txBody>
          <a:bodyPr wrap="square" rtlCol="0" anchor="ctr">
            <a:spAutoFit/>
          </a:bodyPr>
          <a:lstStyle/>
          <a:p>
            <a:pPr algn="ctr"/>
            <a:r>
              <a:rPr lang="en-US" sz="2800" b="1" dirty="0">
                <a:solidFill>
                  <a:srgbClr val="00B050"/>
                </a:solidFill>
                <a:latin typeface="Calibri" panose="020F0502020204030204" pitchFamily="34" charset="0"/>
                <a:cs typeface="Calibri" panose="020F0502020204030204" pitchFamily="34" charset="0"/>
              </a:rPr>
              <a:t>NON-PROPORTIONAL, </a:t>
            </a:r>
          </a:p>
          <a:p>
            <a:pPr algn="ctr"/>
            <a:r>
              <a:rPr lang="en-US" sz="2800" b="1" dirty="0">
                <a:solidFill>
                  <a:srgbClr val="00B050"/>
                </a:solidFill>
                <a:latin typeface="Calibri" panose="020F0502020204030204" pitchFamily="34" charset="0"/>
                <a:cs typeface="Calibri" panose="020F0502020204030204" pitchFamily="34" charset="0"/>
              </a:rPr>
              <a:t>ADDITIVE RELATIONSHIPS</a:t>
            </a:r>
          </a:p>
        </p:txBody>
      </p:sp>
      <p:sp>
        <p:nvSpPr>
          <p:cNvPr id="7" name="TextBox 6"/>
          <p:cNvSpPr txBox="1"/>
          <p:nvPr/>
        </p:nvSpPr>
        <p:spPr>
          <a:xfrm>
            <a:off x="6075483" y="4506560"/>
            <a:ext cx="2461847" cy="954107"/>
          </a:xfrm>
          <a:prstGeom prst="rect">
            <a:avLst/>
          </a:prstGeom>
          <a:solidFill>
            <a:srgbClr val="FFFFCC"/>
          </a:solidFill>
          <a:ln>
            <a:solidFill>
              <a:schemeClr val="bg2"/>
            </a:solidFill>
          </a:ln>
        </p:spPr>
        <p:txBody>
          <a:bodyPr wrap="square" rtlCol="0" anchor="ctr">
            <a:spAutoFit/>
          </a:bodyPr>
          <a:lstStyle/>
          <a:p>
            <a:pPr algn="ctr"/>
            <a:r>
              <a:rPr lang="en-US" sz="2800" b="1" dirty="0">
                <a:solidFill>
                  <a:srgbClr val="00B0F0"/>
                </a:solidFill>
                <a:latin typeface="Calibri" panose="020F0502020204030204" pitchFamily="34" charset="0"/>
                <a:cs typeface="Calibri" panose="020F0502020204030204" pitchFamily="34" charset="0"/>
              </a:rPr>
              <a:t>LINEAR FUNCTIONS</a:t>
            </a:r>
          </a:p>
        </p:txBody>
      </p:sp>
    </p:spTree>
    <p:extLst>
      <p:ext uri="{BB962C8B-B14F-4D97-AF65-F5344CB8AC3E}">
        <p14:creationId xmlns:p14="http://schemas.microsoft.com/office/powerpoint/2010/main" val="880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28</a:t>
            </a:fld>
            <a:endParaRPr lang="en-US" sz="1400" b="0" i="0" u="none" strike="noStrike" cap="none">
              <a:solidFill>
                <a:schemeClr val="dk1"/>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929265039"/>
              </p:ext>
            </p:extLst>
          </p:nvPr>
        </p:nvGraphicFramePr>
        <p:xfrm>
          <a:off x="345441" y="984885"/>
          <a:ext cx="8402903" cy="5870184"/>
        </p:xfrm>
        <a:graphic>
          <a:graphicData uri="http://schemas.openxmlformats.org/drawingml/2006/table">
            <a:tbl>
              <a:tblPr/>
              <a:tblGrid>
                <a:gridCol w="2604899">
                  <a:extLst>
                    <a:ext uri="{9D8B030D-6E8A-4147-A177-3AD203B41FA5}">
                      <a16:colId xmlns:a16="http://schemas.microsoft.com/office/drawing/2014/main" val="341580663"/>
                    </a:ext>
                  </a:extLst>
                </a:gridCol>
                <a:gridCol w="3324201">
                  <a:extLst>
                    <a:ext uri="{9D8B030D-6E8A-4147-A177-3AD203B41FA5}">
                      <a16:colId xmlns:a16="http://schemas.microsoft.com/office/drawing/2014/main" val="2287581391"/>
                    </a:ext>
                  </a:extLst>
                </a:gridCol>
                <a:gridCol w="2473803">
                  <a:extLst>
                    <a:ext uri="{9D8B030D-6E8A-4147-A177-3AD203B41FA5}">
                      <a16:colId xmlns:a16="http://schemas.microsoft.com/office/drawing/2014/main" val="2594008010"/>
                    </a:ext>
                  </a:extLst>
                </a:gridCol>
              </a:tblGrid>
              <a:tr h="136335">
                <a:tc>
                  <a:txBody>
                    <a:bodyPr/>
                    <a:lstStyle/>
                    <a:p>
                      <a:pPr marL="45720" marR="0" algn="ctr">
                        <a:spcBef>
                          <a:spcPts val="600"/>
                        </a:spcBef>
                        <a:spcAft>
                          <a:spcPts val="600"/>
                        </a:spcAft>
                      </a:pPr>
                      <a:r>
                        <a:rPr lang="en-US" sz="1600" b="1" dirty="0">
                          <a:effectLst/>
                          <a:latin typeface="Calibri" panose="020F0502020204030204" pitchFamily="34" charset="0"/>
                          <a:ea typeface="Times" panose="02020603050405020304" pitchFamily="18" charset="0"/>
                          <a:cs typeface="Times New Roman" panose="02020603050405020304" pitchFamily="18" charset="0"/>
                        </a:rPr>
                        <a:t>SOL 6.12</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600" b="1" dirty="0">
                          <a:effectLst/>
                          <a:latin typeface="Calibri" panose="020F0502020204030204" pitchFamily="34" charset="0"/>
                          <a:ea typeface="Times" panose="02020603050405020304" pitchFamily="18" charset="0"/>
                          <a:cs typeface="Times New Roman" panose="02020603050405020304" pitchFamily="18" charset="0"/>
                        </a:rPr>
                        <a:t>SOL 7.10</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 marR="0" algn="ctr">
                        <a:spcBef>
                          <a:spcPts val="600"/>
                        </a:spcBef>
                        <a:spcAft>
                          <a:spcPts val="600"/>
                        </a:spcAft>
                      </a:pPr>
                      <a:r>
                        <a:rPr lang="en-US" sz="1600" b="1" dirty="0">
                          <a:effectLst/>
                          <a:latin typeface="Calibri" panose="020F0502020204030204" pitchFamily="34" charset="0"/>
                          <a:ea typeface="Times" panose="02020603050405020304" pitchFamily="18" charset="0"/>
                          <a:cs typeface="Times New Roman" panose="02020603050405020304" pitchFamily="18" charset="0"/>
                        </a:rPr>
                        <a:t>SOL 8.16</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12763670"/>
                  </a:ext>
                </a:extLst>
              </a:tr>
              <a:tr h="292344">
                <a:tc>
                  <a:txBody>
                    <a:bodyPr/>
                    <a:lstStyle/>
                    <a:p>
                      <a:pPr marL="45720" marR="0" algn="ctr">
                        <a:spcBef>
                          <a:spcPts val="600"/>
                        </a:spcBef>
                        <a:spcAft>
                          <a:spcPts val="600"/>
                        </a:spcAft>
                      </a:pPr>
                      <a:r>
                        <a:rPr lang="en-US" sz="1000" b="1">
                          <a:effectLst/>
                          <a:latin typeface="Calibri" panose="020F0502020204030204" pitchFamily="34" charset="0"/>
                          <a:ea typeface="Times" panose="02020603050405020304" pitchFamily="18" charset="0"/>
                          <a:cs typeface="Times New Roman" panose="02020603050405020304" pitchFamily="18" charset="0"/>
                        </a:rPr>
                        <a:t>Essential Knowledge and Skills</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 marR="0" algn="ctr">
                        <a:spcBef>
                          <a:spcPts val="0"/>
                        </a:spcBef>
                        <a:spcAft>
                          <a:spcPts val="0"/>
                        </a:spcAft>
                      </a:pPr>
                      <a:r>
                        <a:rPr lang="en-US" sz="1000" b="1">
                          <a:effectLst/>
                          <a:latin typeface="Calibri" panose="020F0502020204030204" pitchFamily="34" charset="0"/>
                          <a:ea typeface="Times" panose="02020603050405020304" pitchFamily="18" charset="0"/>
                          <a:cs typeface="Times New Roman" panose="02020603050405020304" pitchFamily="18" charset="0"/>
                        </a:rPr>
                        <a:t>Essential Knowledge and Skills</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 marR="0" algn="ctr">
                        <a:spcBef>
                          <a:spcPts val="600"/>
                        </a:spcBef>
                        <a:spcAft>
                          <a:spcPts val="600"/>
                        </a:spcAft>
                      </a:pPr>
                      <a:r>
                        <a:rPr lang="en-US" sz="1000" b="1">
                          <a:effectLst/>
                          <a:latin typeface="Calibri" panose="020F0502020204030204" pitchFamily="34" charset="0"/>
                          <a:ea typeface="Times" panose="02020603050405020304" pitchFamily="18" charset="0"/>
                          <a:cs typeface="Times New Roman" panose="02020603050405020304" pitchFamily="18" charset="0"/>
                        </a:rPr>
                        <a:t>Essential Knowledge and Skills</a:t>
                      </a:r>
                    </a:p>
                  </a:txBody>
                  <a:tcPr marL="45512" marR="4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55692137"/>
                  </a:ext>
                </a:extLst>
              </a:tr>
              <a:tr h="5284070">
                <a:tc>
                  <a:txBody>
                    <a:bodyPr/>
                    <a:lstStyle/>
                    <a:p>
                      <a:pPr marL="45720" marR="0">
                        <a:spcBef>
                          <a:spcPts val="600"/>
                        </a:spcBef>
                        <a:spcAft>
                          <a:spcPts val="0"/>
                        </a:spcAft>
                      </a:pP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The student will use problem solving, mathematical communication, mathematical reasoning, connections, and representations to</a:t>
                      </a:r>
                      <a:endParaRPr lang="en-US" sz="900" b="1"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a table of equivalent ratios to represent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when given a ratio. (a)</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a table of equivalent ratios to represent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when given a practical situation. (a)</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Identify the unit rate of </a:t>
                      </a:r>
                      <a:r>
                        <a:rPr lang="en-US" sz="900"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represented by a table of values or a verbal description, including those represented in a practical situation. Unit rates are limited to positive values. (b)</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a missing value in a ratio table that represents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using a unit rate. Unit rates are limited to positive values. (b)</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tabLst>
                          <a:tab pos="228600" algn="l"/>
                        </a:tabLst>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whether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exists between two quantities, when given a table of values or a verbal description, including those represented in a practical situation. Unit rates are limited to positive values. (c) </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tabLst>
                          <a:tab pos="228600" algn="l"/>
                        </a:tabLst>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whether</a:t>
                      </a:r>
                      <a:r>
                        <a:rPr lang="en-US" sz="900" b="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exists between two quantities given a graph of ordered pairs. Unit rates are limited to positive values. (c) </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tabLst>
                          <a:tab pos="228600" algn="l"/>
                        </a:tabLst>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connections between and among multiple representations of the same </a:t>
                      </a:r>
                      <a:r>
                        <a:rPr lang="en-US" sz="900" b="1" u="none" strike="noStrike"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using verbal descriptions, ratio tables, and graphs. Unit rates are limited to positive values. (d)</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5512" marR="4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600"/>
                        </a:spcBef>
                        <a:spcAft>
                          <a:spcPts val="0"/>
                        </a:spcAft>
                      </a:pP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The student will use problem solving, mathematical communication, mathematical reasoning, connections, and representations to</a:t>
                      </a:r>
                      <a:endParaRPr lang="en-US" sz="900" b="1"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the slope,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as rate of change in a </a:t>
                      </a:r>
                      <a:r>
                        <a:rPr lang="en-US" sz="900" b="1"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a table of values or a verbal description, including those represented in a practical situation, and write an equation 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to represent the relationship.  Slope will be limited to positive values. (a)</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Graph a line representing a </a:t>
                      </a:r>
                      <a:r>
                        <a:rPr lang="en-US" sz="900" b="1"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a:t>
                      </a: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an ordered pair on the line and the slope,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as rate of change. Slope will be limited to positive values.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Graph a line representing a </a:t>
                      </a:r>
                      <a:r>
                        <a:rPr lang="en-US" sz="900" b="1"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the equation of the line 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where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represents the slope as rate of change. Slope will be limited to positive values.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Determine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in an </a:t>
                      </a:r>
                      <a:r>
                        <a:rPr lang="en-US" sz="900" b="1" dirty="0">
                          <a:solidFill>
                            <a:srgbClr val="00B050"/>
                          </a:solidFill>
                          <a:effectLst/>
                          <a:latin typeface="Calibri" panose="020F0502020204030204" pitchFamily="34" charset="0"/>
                          <a:ea typeface="Times" panose="02020603050405020304" pitchFamily="18" charset="0"/>
                          <a:cs typeface="Times New Roman" panose="02020603050405020304" pitchFamily="18" charset="0"/>
                        </a:rPr>
                        <a:t>additive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a table of values or a verbal description, including those represented in a practical situation, and write an equation 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Calibri" panose="020F0502020204030204" pitchFamily="34" charset="0"/>
                          <a:sym typeface="Symbol" panose="05050102010706020507" pitchFamily="18" charset="2"/>
                        </a:rPr>
                        <a:t></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0, to represent the relationship. (c)</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Graph a line representing an </a:t>
                      </a:r>
                      <a:r>
                        <a:rPr lang="en-US" sz="900" b="1" dirty="0">
                          <a:solidFill>
                            <a:srgbClr val="00B050"/>
                          </a:solidFill>
                          <a:effectLst/>
                          <a:latin typeface="Calibri" panose="020F0502020204030204" pitchFamily="34" charset="0"/>
                          <a:ea typeface="Times" panose="02020603050405020304" pitchFamily="18" charset="0"/>
                          <a:cs typeface="Times New Roman" panose="02020603050405020304" pitchFamily="18" charset="0"/>
                        </a:rPr>
                        <a:t>additive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x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 </a:t>
                      </a:r>
                      <a:b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b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Calibri" panose="020F0502020204030204" pitchFamily="34" charset="0"/>
                          <a:sym typeface="Symbol" panose="05050102010706020507" pitchFamily="18" charset="2"/>
                        </a:rPr>
                        <a:t></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0) between two quantities, given an ordered pair on the line and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is limited to integer values and slope is limited to 1. (d)</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Graph a line representing an </a:t>
                      </a:r>
                      <a:r>
                        <a:rPr lang="en-US" sz="900" b="1" dirty="0">
                          <a:solidFill>
                            <a:srgbClr val="00B050"/>
                          </a:solidFill>
                          <a:effectLst/>
                          <a:latin typeface="Calibri" panose="020F0502020204030204" pitchFamily="34" charset="0"/>
                          <a:ea typeface="Times" panose="02020603050405020304" pitchFamily="18" charset="0"/>
                          <a:cs typeface="Times New Roman" panose="02020603050405020304" pitchFamily="18" charset="0"/>
                        </a:rPr>
                        <a:t>additive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given the equation 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x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 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Calibri" panose="020F0502020204030204" pitchFamily="34" charset="0"/>
                          <a:sym typeface="Symbol" panose="05050102010706020507" pitchFamily="18" charset="2"/>
                        </a:rPr>
                        <a:t></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0.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is limited to integer values and slope is limited to 1. (d)</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connections between and among representations of a </a:t>
                      </a:r>
                      <a:r>
                        <a:rPr lang="en-US" sz="900" b="1" dirty="0">
                          <a:solidFill>
                            <a:srgbClr val="FF0000"/>
                          </a:solidFill>
                          <a:effectLst/>
                          <a:latin typeface="Calibri" panose="020F0502020204030204" pitchFamily="34" charset="0"/>
                          <a:ea typeface="Times" panose="02020603050405020304" pitchFamily="18" charset="0"/>
                          <a:cs typeface="Times New Roman" panose="02020603050405020304" pitchFamily="18" charset="0"/>
                        </a:rPr>
                        <a:t>proportional or</a:t>
                      </a: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a:t>
                      </a:r>
                      <a:r>
                        <a:rPr lang="en-US" sz="900" b="1" dirty="0">
                          <a:solidFill>
                            <a:srgbClr val="00B050"/>
                          </a:solidFill>
                          <a:effectLst/>
                          <a:latin typeface="Calibri" panose="020F0502020204030204" pitchFamily="34" charset="0"/>
                          <a:ea typeface="Times" panose="02020603050405020304" pitchFamily="18" charset="0"/>
                          <a:cs typeface="Times New Roman" panose="02020603050405020304" pitchFamily="18" charset="0"/>
                        </a:rPr>
                        <a:t>additive relationship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between two quantities using verbal descriptions, tables, equations, and graphs. (e)</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5512" marR="4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600"/>
                        </a:spcBef>
                        <a:spcAft>
                          <a:spcPts val="0"/>
                        </a:spcAft>
                      </a:pP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The student will use problem solving, mathematical communication, mathematical reasoning, connections, and representations to</a:t>
                      </a:r>
                      <a:endParaRPr lang="en-US" sz="900" b="1"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SzPts val="1000"/>
                        <a:buFont typeface="Symbol" panose="05050102010706020507" pitchFamily="18" charset="2"/>
                        <a:buChar char=""/>
                        <a:tabLst>
                          <a:tab pos="273685" algn="l"/>
                        </a:tabLst>
                      </a:pPr>
                      <a:r>
                        <a:rPr lang="en-US" sz="900" u="none" strike="noStrike"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Recognize and describe a line with a slope that is positive, negative, or zero (0). (a)</a:t>
                      </a:r>
                      <a:endParaRPr lang="en-US" sz="900" u="none" strike="noStrike"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Given a table of values for </a:t>
                      </a:r>
                      <a:r>
                        <a:rPr lang="en-US" sz="900"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a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linear function</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identify the slope and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The table will include the coordinate of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Given a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linear function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identify the slope and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Given the graph of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a linear function</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identify the slope and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The value of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will be limited to integers. The coordinates of the ordered pairs shown in the graph will be limited to integers. (b)</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4572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Identify the dependent and independent variable, given a practical situation modeled by a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linear function</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(c) </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Given the equation of a </a:t>
                      </a:r>
                      <a:r>
                        <a:rPr lang="en-US" sz="900" b="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linear function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 the form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 graph the function. The value of the </a:t>
                      </a:r>
                      <a:r>
                        <a:rPr lang="en-US" sz="900" i="1"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-intercept will be limited to integers. (d)</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73685" algn="l"/>
                        </a:tabLst>
                      </a:pP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Write the equation of a </a:t>
                      </a:r>
                      <a:r>
                        <a:rPr lang="en-US" sz="900" b="1" dirty="0">
                          <a:solidFill>
                            <a:srgbClr val="00B0F0"/>
                          </a:solidFill>
                          <a:effectLst/>
                          <a:latin typeface="Calibri" panose="020F0502020204030204" pitchFamily="34" charset="0"/>
                          <a:cs typeface="Times New Roman" panose="02020603050405020304" pitchFamily="18" charset="0"/>
                        </a:rPr>
                        <a:t>linear function </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in the form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mx</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 +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b</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 given values for the slope,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m, </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and the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-intercept or given a practical situation in which the slope,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m</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 and </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y</a:t>
                      </a:r>
                      <a:r>
                        <a:rPr lang="en-US" sz="900" dirty="0">
                          <a:solidFill>
                            <a:schemeClr val="tx1">
                              <a:lumMod val="50000"/>
                              <a:lumOff val="50000"/>
                            </a:schemeClr>
                          </a:solidFill>
                          <a:effectLst/>
                          <a:latin typeface="Calibri" panose="020F0502020204030204" pitchFamily="34" charset="0"/>
                          <a:cs typeface="Times New Roman" panose="02020603050405020304" pitchFamily="18" charset="0"/>
                        </a:rPr>
                        <a:t>-intercept are described verbally. (e)</a:t>
                      </a:r>
                      <a:r>
                        <a:rPr lang="en-US" sz="900" i="1" dirty="0">
                          <a:solidFill>
                            <a:schemeClr val="tx1">
                              <a:lumMod val="50000"/>
                              <a:lumOff val="50000"/>
                            </a:schemeClr>
                          </a:solidFill>
                          <a:effectLst/>
                          <a:latin typeface="Calibri" panose="020F0502020204030204" pitchFamily="34" charset="0"/>
                          <a:cs typeface="Times New Roman" panose="02020603050405020304" pitchFamily="18" charset="0"/>
                        </a:rPr>
                        <a:t> </a:t>
                      </a:r>
                      <a:endParaRPr lang="en-US" sz="900" dirty="0">
                        <a:solidFill>
                          <a:schemeClr val="tx1">
                            <a:lumMod val="50000"/>
                            <a:lumOff val="50000"/>
                          </a:schemeClr>
                        </a:solidFill>
                        <a:effectLst/>
                        <a:latin typeface="Calibri" panose="020F0502020204030204" pitchFamily="34"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tabLst>
                          <a:tab pos="228600" algn="l"/>
                        </a:tabLst>
                      </a:pP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Make connections between and among representations of a </a:t>
                      </a:r>
                      <a:r>
                        <a:rPr lang="en-US" sz="900" b="1" dirty="0">
                          <a:solidFill>
                            <a:srgbClr val="00B0F0"/>
                          </a:solidFill>
                          <a:effectLst/>
                          <a:latin typeface="Calibri" panose="020F0502020204030204" pitchFamily="34" charset="0"/>
                          <a:ea typeface="Times" panose="02020603050405020304" pitchFamily="18" charset="0"/>
                          <a:cs typeface="Times New Roman" panose="02020603050405020304" pitchFamily="18" charset="0"/>
                        </a:rPr>
                        <a:t>linear function </a:t>
                      </a:r>
                      <a:r>
                        <a:rPr lang="en-US" sz="900" dirty="0">
                          <a:solidFill>
                            <a:schemeClr val="tx1">
                              <a:lumMod val="50000"/>
                              <a:lumOff val="50000"/>
                            </a:schemeClr>
                          </a:solidFill>
                          <a:effectLst/>
                          <a:latin typeface="Calibri" panose="020F0502020204030204" pitchFamily="34" charset="0"/>
                          <a:ea typeface="Times" panose="02020603050405020304" pitchFamily="18" charset="0"/>
                          <a:cs typeface="Times New Roman" panose="02020603050405020304" pitchFamily="18" charset="0"/>
                        </a:rPr>
                        <a:t>using verbal descriptions, tables, equations, and graphs. (e).</a:t>
                      </a:r>
                      <a:endParaRPr lang="en-US" sz="900" dirty="0">
                        <a:solidFill>
                          <a:schemeClr val="tx1">
                            <a:lumMod val="50000"/>
                            <a:lumOff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5512" marR="4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454956"/>
                  </a:ext>
                </a:extLst>
              </a:tr>
            </a:tbl>
          </a:graphicData>
        </a:graphic>
      </p:graphicFrame>
      <p:sp>
        <p:nvSpPr>
          <p:cNvPr id="4" name="Shape 256"/>
          <p:cNvSpPr txBox="1">
            <a:spLocks/>
          </p:cNvSpPr>
          <p:nvPr/>
        </p:nvSpPr>
        <p:spPr>
          <a:xfrm>
            <a:off x="1136391" y="529257"/>
            <a:ext cx="7154756" cy="45562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2"/>
              </a:buClr>
              <a:buSzPct val="25000"/>
              <a:buFont typeface="Calibri"/>
              <a:buNone/>
            </a:pPr>
            <a:r>
              <a:rPr lang="en-US" sz="2800" dirty="0">
                <a:solidFill>
                  <a:schemeClr val="dk2"/>
                </a:solidFill>
                <a:latin typeface="Calibri"/>
                <a:ea typeface="Calibri"/>
                <a:cs typeface="Calibri"/>
                <a:sym typeface="Calibri"/>
              </a:rPr>
              <a:t>Algebra (</a:t>
            </a:r>
            <a:r>
              <a:rPr lang="en-US" sz="2800" dirty="0">
                <a:solidFill>
                  <a:srgbClr val="FF0000"/>
                </a:solidFill>
                <a:latin typeface="Calibri"/>
                <a:ea typeface="Calibri"/>
                <a:cs typeface="Calibri"/>
                <a:sym typeface="Calibri"/>
              </a:rPr>
              <a:t>Proportional Reasoning</a:t>
            </a:r>
            <a:r>
              <a:rPr lang="en-US" sz="2800" dirty="0">
                <a:solidFill>
                  <a:schemeClr val="dk2"/>
                </a:solidFill>
                <a:latin typeface="Calibri"/>
                <a:ea typeface="Calibri"/>
                <a:cs typeface="Calibri"/>
                <a:sym typeface="Calibri"/>
              </a:rPr>
              <a:t>) Progression</a:t>
            </a:r>
          </a:p>
        </p:txBody>
      </p:sp>
      <p:sp>
        <p:nvSpPr>
          <p:cNvPr id="5" name="TextBox 4"/>
          <p:cNvSpPr txBox="1"/>
          <p:nvPr/>
        </p:nvSpPr>
        <p:spPr>
          <a:xfrm>
            <a:off x="1926786" y="1695931"/>
            <a:ext cx="5240215" cy="584775"/>
          </a:xfrm>
          <a:prstGeom prst="rect">
            <a:avLst/>
          </a:prstGeom>
          <a:solidFill>
            <a:schemeClr val="accent1">
              <a:lumMod val="90000"/>
            </a:schemeClr>
          </a:solidFill>
        </p:spPr>
        <p:txBody>
          <a:bodyPr wrap="square" rtlCol="0">
            <a:spAutoFit/>
          </a:bodyPr>
          <a:lstStyle/>
          <a:p>
            <a:pPr algn="ctr"/>
            <a:r>
              <a:rPr lang="en-US" sz="3200" dirty="0">
                <a:latin typeface="Calibri" panose="020F0502020204030204" pitchFamily="34" charset="0"/>
                <a:cs typeface="Calibri" panose="020F0502020204030204" pitchFamily="34" charset="0"/>
              </a:rPr>
              <a:t>RATIO TABLES</a:t>
            </a:r>
          </a:p>
        </p:txBody>
      </p:sp>
      <p:sp>
        <p:nvSpPr>
          <p:cNvPr id="7" name="TextBox 6"/>
          <p:cNvSpPr txBox="1"/>
          <p:nvPr/>
        </p:nvSpPr>
        <p:spPr>
          <a:xfrm>
            <a:off x="700262" y="2529951"/>
            <a:ext cx="2139654" cy="584775"/>
          </a:xfrm>
          <a:prstGeom prst="rect">
            <a:avLst/>
          </a:prstGeom>
          <a:solidFill>
            <a:srgbClr val="FFC000"/>
          </a:solidFill>
        </p:spPr>
        <p:txBody>
          <a:bodyPr wrap="square" rtlCol="0">
            <a:spAutoFit/>
          </a:bodyPr>
          <a:lstStyle/>
          <a:p>
            <a:pPr algn="ctr"/>
            <a:r>
              <a:rPr lang="en-US" sz="3200" dirty="0">
                <a:latin typeface="Calibri" panose="020F0502020204030204" pitchFamily="34" charset="0"/>
                <a:cs typeface="Calibri" panose="020F0502020204030204" pitchFamily="34" charset="0"/>
              </a:rPr>
              <a:t>UNIT RATES</a:t>
            </a:r>
          </a:p>
        </p:txBody>
      </p:sp>
      <p:sp>
        <p:nvSpPr>
          <p:cNvPr id="8" name="TextBox 7"/>
          <p:cNvSpPr txBox="1"/>
          <p:nvPr/>
        </p:nvSpPr>
        <p:spPr>
          <a:xfrm>
            <a:off x="2393495" y="3244395"/>
            <a:ext cx="5390627" cy="584775"/>
          </a:xfrm>
          <a:prstGeom prst="rect">
            <a:avLst/>
          </a:prstGeom>
          <a:solidFill>
            <a:srgbClr val="FFC000"/>
          </a:solidFill>
        </p:spPr>
        <p:txBody>
          <a:bodyPr wrap="square" rtlCol="0">
            <a:spAutoFit/>
          </a:bodyPr>
          <a:lstStyle/>
          <a:p>
            <a:pPr algn="ctr"/>
            <a:r>
              <a:rPr lang="en-US" sz="3200" dirty="0">
                <a:latin typeface="Calibri" panose="020F0502020204030204" pitchFamily="34" charset="0"/>
                <a:cs typeface="Calibri" panose="020F0502020204030204" pitchFamily="34" charset="0"/>
              </a:rPr>
              <a:t>SLOPE as RATE of CHANGE</a:t>
            </a:r>
          </a:p>
        </p:txBody>
      </p:sp>
      <mc:AlternateContent xmlns:mc="http://schemas.openxmlformats.org/markup-compatibility/2006" xmlns:a14="http://schemas.microsoft.com/office/drawing/2010/main">
        <mc:Choice Requires="a14">
          <p:sp>
            <p:nvSpPr>
              <p:cNvPr id="9" name="TextBox 8"/>
              <p:cNvSpPr txBox="1"/>
              <p:nvPr/>
            </p:nvSpPr>
            <p:spPr>
              <a:xfrm>
                <a:off x="3502074" y="5202857"/>
                <a:ext cx="2247900" cy="830997"/>
              </a:xfrm>
              <a:prstGeom prst="rect">
                <a:avLst/>
              </a:prstGeom>
              <a:solidFill>
                <a:srgbClr val="FFFFCC"/>
              </a:solid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𝑚𝑥</m:t>
                      </m:r>
                    </m:oMath>
                  </m:oMathPara>
                </a14:m>
                <a:endParaRPr lang="en-US" sz="2400" b="0" dirty="0"/>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3502074" y="5202857"/>
                <a:ext cx="2247900" cy="830997"/>
              </a:xfrm>
              <a:prstGeom prst="rect">
                <a:avLst/>
              </a:prstGeom>
              <a:blipFill>
                <a:blip r:embed="rId3"/>
                <a:stretch>
                  <a:fillRect b="-5755"/>
                </a:stretch>
              </a:blipFill>
              <a:ln>
                <a:solidFill>
                  <a:schemeClr val="tx1"/>
                </a:solidFill>
              </a:ln>
            </p:spPr>
            <p:txBody>
              <a:bodyPr/>
              <a:lstStyle/>
              <a:p>
                <a:r>
                  <a:rPr lang="en-US">
                    <a:noFill/>
                  </a:rPr>
                  <a:t> </a:t>
                </a:r>
              </a:p>
            </p:txBody>
          </p:sp>
        </mc:Fallback>
      </mc:AlternateContent>
      <p:sp>
        <p:nvSpPr>
          <p:cNvPr id="10" name="TextBox 9"/>
          <p:cNvSpPr txBox="1"/>
          <p:nvPr/>
        </p:nvSpPr>
        <p:spPr>
          <a:xfrm>
            <a:off x="4796107" y="4136219"/>
            <a:ext cx="4123786" cy="523220"/>
          </a:xfrm>
          <a:prstGeom prst="rect">
            <a:avLst/>
          </a:prstGeom>
          <a:solidFill>
            <a:srgbClr val="FFC000"/>
          </a:solidFill>
        </p:spPr>
        <p:txBody>
          <a:bodyPr wrap="square" rtlCol="0">
            <a:spAutoFit/>
          </a:bodyPr>
          <a:lstStyle/>
          <a:p>
            <a:pPr algn="ctr"/>
            <a:r>
              <a:rPr lang="en-US" sz="2800" dirty="0">
                <a:latin typeface="Calibri" panose="020F0502020204030204" pitchFamily="34" charset="0"/>
                <a:cs typeface="Calibri" panose="020F0502020204030204" pitchFamily="34" charset="0"/>
              </a:rPr>
              <a:t>SLOPE and y-INTERCEPT</a:t>
            </a:r>
          </a:p>
        </p:txBody>
      </p:sp>
      <mc:AlternateContent xmlns:mc="http://schemas.openxmlformats.org/markup-compatibility/2006" xmlns:a14="http://schemas.microsoft.com/office/drawing/2010/main">
        <mc:Choice Requires="a14">
          <p:sp>
            <p:nvSpPr>
              <p:cNvPr id="11" name="TextBox 10"/>
              <p:cNvSpPr txBox="1"/>
              <p:nvPr/>
            </p:nvSpPr>
            <p:spPr>
              <a:xfrm>
                <a:off x="6433039" y="5326766"/>
                <a:ext cx="2247900" cy="461665"/>
              </a:xfrm>
              <a:prstGeom prst="rect">
                <a:avLst/>
              </a:prstGeom>
              <a:solidFill>
                <a:srgbClr val="FFFFCC"/>
              </a:solid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𝑚𝑥</m:t>
                      </m:r>
                      <m:r>
                        <a:rPr lang="en-US" sz="2400" b="0" i="1" smtClean="0">
                          <a:latin typeface="Cambria Math" panose="02040503050406030204" pitchFamily="18" charset="0"/>
                        </a:rPr>
                        <m:t>+</m:t>
                      </m:r>
                      <m:r>
                        <a:rPr lang="en-US" sz="2400" b="0" i="1" smtClean="0">
                          <a:latin typeface="Cambria Math" panose="02040503050406030204" pitchFamily="18" charset="0"/>
                        </a:rPr>
                        <m:t>𝑏</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433039" y="5326766"/>
                <a:ext cx="2247900" cy="461665"/>
              </a:xfrm>
              <a:prstGeom prst="rect">
                <a:avLst/>
              </a:prstGeom>
              <a:blipFill>
                <a:blip r:embed="rId4"/>
                <a:stretch>
                  <a:fillRect b="-1025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5483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Clr>
                <a:srgbClr val="000000"/>
              </a:buClr>
              <a:buSzPct val="25000"/>
              <a:buFont typeface="Arial"/>
              <a:buNone/>
            </a:pPr>
            <a:fld id="{00000000-1234-1234-1234-123412341234}" type="slidenum">
              <a:rPr lang="en-US" smtClean="0"/>
              <a:pPr algn="r">
                <a:buClr>
                  <a:srgbClr val="000000"/>
                </a:buClr>
                <a:buSzPct val="25000"/>
                <a:buFont typeface="Arial"/>
                <a:buNone/>
              </a:pPr>
              <a:t>29</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952" y="1026774"/>
            <a:ext cx="5034894" cy="5034894"/>
          </a:xfrm>
          <a:prstGeom prst="rect">
            <a:avLst/>
          </a:prstGeom>
        </p:spPr>
      </p:pic>
    </p:spTree>
    <p:extLst>
      <p:ext uri="{BB962C8B-B14F-4D97-AF65-F5344CB8AC3E}">
        <p14:creationId xmlns:p14="http://schemas.microsoft.com/office/powerpoint/2010/main" val="2745461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
        <p:nvSpPr>
          <p:cNvPr id="120" name="Shape 120"/>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21" name="Shape 121"/>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1. </a:t>
            </a:r>
            <a:r>
              <a:rPr lang="en-US" sz="4000" b="0" i="0" u="none" strike="noStrike" cap="none" dirty="0">
                <a:solidFill>
                  <a:schemeClr val="dk1"/>
                </a:solidFill>
                <a:latin typeface="Calibri"/>
                <a:ea typeface="Calibri"/>
                <a:cs typeface="Calibri"/>
                <a:sym typeface="Calibri"/>
              </a:rPr>
              <a:t>Revisions to Standards and Purpose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lang="en-US" sz="1400" b="0" i="0" u="none" strike="noStrike" cap="none">
              <a:solidFill>
                <a:srgbClr val="000000"/>
              </a:solidFill>
              <a:latin typeface="Arial"/>
              <a:ea typeface="Arial"/>
              <a:cs typeface="Arial"/>
              <a:sym typeface="Arial"/>
            </a:endParaRPr>
          </a:p>
        </p:txBody>
      </p:sp>
      <p:sp>
        <p:nvSpPr>
          <p:cNvPr id="273" name="Shape 273"/>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74" name="Shape 274"/>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2D. </a:t>
            </a:r>
            <a:r>
              <a:rPr lang="en-US" sz="4000" b="0" i="0" u="none" strike="noStrike" cap="none" dirty="0">
                <a:solidFill>
                  <a:schemeClr val="dk1"/>
                </a:solidFill>
                <a:latin typeface="Calibri"/>
                <a:ea typeface="Calibri"/>
                <a:cs typeface="Calibri"/>
                <a:sym typeface="Calibri"/>
              </a:rPr>
              <a:t>Proportional Reasoning &amp; Unit Rates </a:t>
            </a:r>
          </a:p>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a:solidFill>
                  <a:schemeClr val="dk1"/>
                </a:solidFill>
                <a:latin typeface="Calibri"/>
                <a:ea typeface="Calibri"/>
                <a:cs typeface="Calibri"/>
                <a:sym typeface="Calibri"/>
              </a:rPr>
              <a:t>Grade 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31</a:t>
            </a:fld>
            <a:endParaRPr lang="en-US" sz="1400" b="0" i="0" u="none" strike="noStrike" cap="none">
              <a:solidFill>
                <a:schemeClr val="dk1"/>
              </a:solidFill>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rot="20696984">
            <a:off x="672295" y="1079052"/>
            <a:ext cx="3084346" cy="3956538"/>
          </a:xfrm>
          <a:prstGeom prst="rect">
            <a:avLst/>
          </a:prstGeom>
          <a:solidFill>
            <a:srgbClr val="FFFF00"/>
          </a:solidFill>
          <a:ln>
            <a:solidFill>
              <a:schemeClr val="bg2"/>
            </a:solidFill>
          </a:ln>
          <a:effectLst>
            <a:outerShdw blurRad="76200" dir="13500000" sy="23000" kx="1200000" algn="br" rotWithShape="0">
              <a:prstClr val="black">
                <a:alpha val="20000"/>
              </a:prstClr>
            </a:outerShdw>
          </a:effectLst>
        </p:spPr>
      </p:pic>
      <p:pic>
        <p:nvPicPr>
          <p:cNvPr id="9" name="Picture 8"/>
          <p:cNvPicPr>
            <a:picLocks noChangeAspect="1"/>
          </p:cNvPicPr>
          <p:nvPr/>
        </p:nvPicPr>
        <p:blipFill>
          <a:blip r:embed="rId4"/>
          <a:stretch>
            <a:fillRect/>
          </a:stretch>
        </p:blipFill>
        <p:spPr>
          <a:xfrm rot="20717016">
            <a:off x="1907319" y="2175527"/>
            <a:ext cx="3088149" cy="3956538"/>
          </a:xfrm>
          <a:prstGeom prst="rect">
            <a:avLst/>
          </a:prstGeom>
          <a:ln>
            <a:solidFill>
              <a:schemeClr val="bg2"/>
            </a:solidFill>
          </a:ln>
          <a:effectLst>
            <a:outerShdw blurRad="76200" dir="13500000" sy="23000" kx="1200000" algn="br" rotWithShape="0">
              <a:prstClr val="black">
                <a:alpha val="20000"/>
              </a:prstClr>
            </a:outerShdw>
          </a:effectLst>
        </p:spPr>
      </p:pic>
      <p:pic>
        <p:nvPicPr>
          <p:cNvPr id="10" name="Picture 9"/>
          <p:cNvPicPr>
            <a:picLocks noChangeAspect="1"/>
          </p:cNvPicPr>
          <p:nvPr/>
        </p:nvPicPr>
        <p:blipFill>
          <a:blip r:embed="rId5"/>
          <a:stretch>
            <a:fillRect/>
          </a:stretch>
        </p:blipFill>
        <p:spPr>
          <a:xfrm rot="20729004">
            <a:off x="2661851" y="2441005"/>
            <a:ext cx="3037882" cy="3956538"/>
          </a:xfrm>
          <a:prstGeom prst="rect">
            <a:avLst/>
          </a:prstGeom>
          <a:ln>
            <a:solidFill>
              <a:schemeClr val="bg2"/>
            </a:solidFill>
          </a:ln>
          <a:effectLst>
            <a:outerShdw blurRad="76200" dir="13500000" sy="23000" kx="1200000" algn="br" rotWithShape="0">
              <a:prstClr val="black">
                <a:alpha val="20000"/>
              </a:prstClr>
            </a:outerShdw>
          </a:effectLst>
        </p:spPr>
      </p:pic>
      <p:pic>
        <p:nvPicPr>
          <p:cNvPr id="11" name="Picture 10"/>
          <p:cNvPicPr>
            <a:picLocks noChangeAspect="1"/>
          </p:cNvPicPr>
          <p:nvPr/>
        </p:nvPicPr>
        <p:blipFill>
          <a:blip r:embed="rId6"/>
          <a:stretch>
            <a:fillRect/>
          </a:stretch>
        </p:blipFill>
        <p:spPr>
          <a:xfrm>
            <a:off x="4314193" y="750632"/>
            <a:ext cx="4425360" cy="5708784"/>
          </a:xfrm>
          <a:prstGeom prst="rect">
            <a:avLst/>
          </a:prstGeom>
          <a:ln>
            <a:solidFill>
              <a:schemeClr val="bg2"/>
            </a:solidFill>
          </a:ln>
        </p:spPr>
      </p:pic>
    </p:spTree>
    <p:extLst>
      <p:ext uri="{BB962C8B-B14F-4D97-AF65-F5344CB8AC3E}">
        <p14:creationId xmlns:p14="http://schemas.microsoft.com/office/powerpoint/2010/main" val="224147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32</a:t>
            </a:fld>
            <a:endParaRPr lang="en-US" sz="1400" b="0" i="0" u="none" strike="noStrike" cap="none">
              <a:solidFill>
                <a:schemeClr val="dk1"/>
              </a:solidFill>
              <a:latin typeface="Arial"/>
              <a:ea typeface="Arial"/>
              <a:cs typeface="Arial"/>
              <a:sym typeface="Arial"/>
            </a:endParaRPr>
          </a:p>
        </p:txBody>
      </p:sp>
      <p:sp>
        <p:nvSpPr>
          <p:cNvPr id="183" name="Shape 183"/>
          <p:cNvSpPr txBox="1">
            <a:spLocks noGrp="1"/>
          </p:cNvSpPr>
          <p:nvPr>
            <p:ph type="title" idx="4294967295"/>
          </p:nvPr>
        </p:nvSpPr>
        <p:spPr>
          <a:xfrm>
            <a:off x="228600" y="657100"/>
            <a:ext cx="86105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dirty="0">
                <a:solidFill>
                  <a:schemeClr val="dk2"/>
                </a:solidFill>
                <a:latin typeface="Calibri"/>
                <a:ea typeface="Calibri"/>
                <a:cs typeface="Calibri"/>
                <a:sym typeface="Calibri"/>
              </a:rPr>
              <a:t>NCTM </a:t>
            </a:r>
            <a:r>
              <a:rPr lang="en-US" sz="3200" b="0" i="1" u="none" strike="noStrike" cap="none" dirty="0">
                <a:solidFill>
                  <a:schemeClr val="dk2"/>
                </a:solidFill>
                <a:latin typeface="Calibri"/>
                <a:ea typeface="Calibri"/>
                <a:cs typeface="Calibri"/>
                <a:sym typeface="Calibri"/>
              </a:rPr>
              <a:t>Principles to Actions </a:t>
            </a:r>
            <a:br>
              <a:rPr lang="en-US" sz="3200" b="0" i="1" u="none" strike="noStrike" cap="none" dirty="0">
                <a:solidFill>
                  <a:schemeClr val="dk2"/>
                </a:solidFill>
                <a:latin typeface="Calibri"/>
                <a:ea typeface="Calibri"/>
                <a:cs typeface="Calibri"/>
                <a:sym typeface="Calibri"/>
              </a:rPr>
            </a:br>
            <a:r>
              <a:rPr lang="en-US" sz="3200" b="0" i="1" u="none" strike="noStrike" cap="none" dirty="0">
                <a:solidFill>
                  <a:schemeClr val="dk2"/>
                </a:solidFill>
                <a:latin typeface="Calibri"/>
                <a:ea typeface="Calibri"/>
                <a:cs typeface="Calibri"/>
                <a:sym typeface="Calibri"/>
              </a:rPr>
              <a:t>Ensuring Mathematical Success for All</a:t>
            </a:r>
          </a:p>
        </p:txBody>
      </p:sp>
      <p:graphicFrame>
        <p:nvGraphicFramePr>
          <p:cNvPr id="184" name="Shape 184"/>
          <p:cNvGraphicFramePr/>
          <p:nvPr>
            <p:extLst>
              <p:ext uri="{D42A27DB-BD31-4B8C-83A1-F6EECF244321}">
                <p14:modId xmlns:p14="http://schemas.microsoft.com/office/powerpoint/2010/main" val="102529571"/>
              </p:ext>
            </p:extLst>
          </p:nvPr>
        </p:nvGraphicFramePr>
        <p:xfrm>
          <a:off x="533399" y="1797986"/>
          <a:ext cx="7391400" cy="4106150"/>
        </p:xfrm>
        <a:graphic>
          <a:graphicData uri="http://schemas.openxmlformats.org/drawingml/2006/table">
            <a:tbl>
              <a:tblPr>
                <a:noFill/>
                <a:tableStyleId>{EB7268D5-369C-4039-952E-EE28372D0244}</a:tableStyleId>
              </a:tblPr>
              <a:tblGrid>
                <a:gridCol w="7391400">
                  <a:extLst>
                    <a:ext uri="{9D8B030D-6E8A-4147-A177-3AD203B41FA5}">
                      <a16:colId xmlns:a16="http://schemas.microsoft.com/office/drawing/2014/main" val="20000"/>
                    </a:ext>
                  </a:extLst>
                </a:gridCol>
              </a:tblGrid>
              <a:tr h="44855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High Leverage Mathematics Teaching Practices</a:t>
                      </a:r>
                      <a:r>
                        <a:rPr lang="en-US" sz="2000" b="0" u="none" strike="noStrike" cap="none" dirty="0">
                          <a:latin typeface="Calibri"/>
                          <a:ea typeface="Calibri"/>
                          <a:cs typeface="Calibri"/>
                          <a:sym typeface="Calibri"/>
                        </a:rPr>
                        <a:t>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1. Establish mathematics goals to focus learning.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2. Implement tasks that promote reasoning and problem solving.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3. Use and connect mathematical representations.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4. Facilitate meaningful mathematical discourse.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5. Pose purposeful questions.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6. Build procedural fluency from conceptual understanding.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7. Support productive struggle in learning mathematics.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8. Elicit and use evidence of student thinking.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85" name="Shape 185"/>
          <p:cNvSpPr txBox="1"/>
          <p:nvPr/>
        </p:nvSpPr>
        <p:spPr>
          <a:xfrm>
            <a:off x="838200" y="6172200"/>
            <a:ext cx="739139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Leinwand</a:t>
            </a:r>
            <a:r>
              <a:rPr lang="en-US" sz="1200" b="0" i="0" u="none" strike="noStrike" cap="none" dirty="0">
                <a:solidFill>
                  <a:schemeClr val="dk1"/>
                </a:solidFill>
                <a:latin typeface="Calibri"/>
                <a:ea typeface="Calibri"/>
                <a:cs typeface="Calibri"/>
                <a:sym typeface="Calibri"/>
              </a:rPr>
              <a:t>, S. et al. (2014) </a:t>
            </a:r>
            <a:r>
              <a:rPr lang="en-US" sz="1200" b="0" i="1" u="none" strike="noStrike" cap="none" dirty="0">
                <a:solidFill>
                  <a:schemeClr val="dk1"/>
                </a:solidFill>
                <a:latin typeface="Calibri"/>
                <a:ea typeface="Calibri"/>
                <a:cs typeface="Calibri"/>
                <a:sym typeface="Calibri"/>
              </a:rPr>
              <a:t>Principles to Actions – Ensuring Mathematical Success for All, </a:t>
            </a:r>
            <a:r>
              <a:rPr lang="en-US" sz="1200" b="0" i="0" u="none" strike="noStrike" cap="none" dirty="0">
                <a:solidFill>
                  <a:schemeClr val="dk1"/>
                </a:solidFill>
                <a:latin typeface="Calibri"/>
                <a:ea typeface="Calibri"/>
                <a:cs typeface="Calibri"/>
                <a:sym typeface="Calibri"/>
              </a:rPr>
              <a:t>National Council of Teachers of Mathematics. </a:t>
            </a:r>
          </a:p>
        </p:txBody>
      </p:sp>
      <p:pic>
        <p:nvPicPr>
          <p:cNvPr id="2" name="Picture 1"/>
          <p:cNvPicPr>
            <a:picLocks noChangeAspect="1"/>
          </p:cNvPicPr>
          <p:nvPr/>
        </p:nvPicPr>
        <p:blipFill>
          <a:blip r:embed="rId3"/>
          <a:stretch>
            <a:fillRect/>
          </a:stretch>
        </p:blipFill>
        <p:spPr>
          <a:xfrm>
            <a:off x="6741980" y="3351397"/>
            <a:ext cx="1978520" cy="2820803"/>
          </a:xfrm>
          <a:prstGeom prst="rect">
            <a:avLst/>
          </a:prstGeom>
          <a:effectLst>
            <a:innerShdw blurRad="63500" dist="50800" dir="18900000">
              <a:prstClr val="black">
                <a:alpha val="50000"/>
              </a:prstClr>
            </a:innerShdw>
          </a:effectLst>
          <a:scene3d>
            <a:camera prst="perspectiveHeroicExtremeLeftFacing">
              <a:rot lat="487347" lon="2067641" rev="21594000"/>
            </a:camera>
            <a:lightRig rig="threePt" dir="t"/>
          </a:scene3d>
        </p:spPr>
      </p:pic>
      <p:sp>
        <p:nvSpPr>
          <p:cNvPr id="3" name="TextBox 2"/>
          <p:cNvSpPr txBox="1"/>
          <p:nvPr/>
        </p:nvSpPr>
        <p:spPr>
          <a:xfrm rot="21055356">
            <a:off x="1233485" y="1177137"/>
            <a:ext cx="3986706" cy="1015663"/>
          </a:xfrm>
          <a:prstGeom prst="rect">
            <a:avLst/>
          </a:prstGeom>
          <a:solidFill>
            <a:srgbClr val="CCFF33"/>
          </a:solidFill>
          <a:ln>
            <a:solidFill>
              <a:schemeClr val="tx1"/>
            </a:solidFill>
          </a:ln>
          <a:effectLst>
            <a:glow rad="228600">
              <a:schemeClr val="accent4">
                <a:satMod val="175000"/>
                <a:alpha val="40000"/>
              </a:schemeClr>
            </a:glow>
          </a:effectLst>
        </p:spPr>
        <p:txBody>
          <a:bodyPr wrap="square" rtlCol="0">
            <a:spAutoFit/>
          </a:bodyPr>
          <a:lstStyle/>
          <a:p>
            <a:pPr algn="ctr"/>
            <a:r>
              <a:rPr lang="en-US" sz="2000" dirty="0"/>
              <a:t>TURN &amp; TALK</a:t>
            </a:r>
          </a:p>
          <a:p>
            <a:pPr algn="ctr"/>
            <a:r>
              <a:rPr lang="en-US" sz="2000" dirty="0"/>
              <a:t>Which practices were evident in the tasks?</a:t>
            </a:r>
          </a:p>
        </p:txBody>
      </p:sp>
    </p:spTree>
    <p:extLst>
      <p:ext uri="{BB962C8B-B14F-4D97-AF65-F5344CB8AC3E}">
        <p14:creationId xmlns:p14="http://schemas.microsoft.com/office/powerpoint/2010/main" val="308821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Clr>
                <a:srgbClr val="000000"/>
              </a:buClr>
              <a:buSzPct val="25000"/>
              <a:buFont typeface="Arial"/>
              <a:buNone/>
            </a:pPr>
            <a:fld id="{00000000-1234-1234-1234-123412341234}" type="slidenum">
              <a:rPr lang="en-US" smtClean="0"/>
              <a:pPr algn="r">
                <a:buClr>
                  <a:srgbClr val="000000"/>
                </a:buClr>
                <a:buSzPct val="25000"/>
                <a:buFont typeface="Arial"/>
                <a:buNone/>
              </a:pPr>
              <a:t>33</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952" y="1026774"/>
            <a:ext cx="5034894" cy="5034894"/>
          </a:xfrm>
          <a:prstGeom prst="rect">
            <a:avLst/>
          </a:prstGeom>
        </p:spPr>
      </p:pic>
    </p:spTree>
    <p:extLst>
      <p:ext uri="{BB962C8B-B14F-4D97-AF65-F5344CB8AC3E}">
        <p14:creationId xmlns:p14="http://schemas.microsoft.com/office/powerpoint/2010/main" val="2977544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lang="en-US" sz="1400" b="0" i="0" u="none" strike="noStrike" cap="none">
              <a:solidFill>
                <a:srgbClr val="000000"/>
              </a:solidFill>
              <a:latin typeface="Arial"/>
              <a:ea typeface="Arial"/>
              <a:cs typeface="Arial"/>
              <a:sym typeface="Arial"/>
            </a:endParaRPr>
          </a:p>
        </p:txBody>
      </p:sp>
      <p:sp>
        <p:nvSpPr>
          <p:cNvPr id="265" name="Shape 265"/>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66" name="Shape 266"/>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Lunch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lang="en-US" sz="1400" b="0" i="0" u="none" strike="noStrike" cap="none">
              <a:solidFill>
                <a:srgbClr val="000000"/>
              </a:solidFill>
              <a:latin typeface="Arial"/>
              <a:ea typeface="Arial"/>
              <a:cs typeface="Arial"/>
              <a:sym typeface="Arial"/>
            </a:endParaRPr>
          </a:p>
        </p:txBody>
      </p:sp>
      <p:sp>
        <p:nvSpPr>
          <p:cNvPr id="281" name="Shape 281"/>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82" name="Shape 282"/>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2E. </a:t>
            </a:r>
            <a:r>
              <a:rPr lang="en-US" sz="4000" b="0" i="0" u="none" strike="noStrike" cap="none" dirty="0">
                <a:solidFill>
                  <a:schemeClr val="dk1"/>
                </a:solidFill>
                <a:latin typeface="Calibri"/>
                <a:ea typeface="Calibri"/>
                <a:cs typeface="Calibri"/>
                <a:sym typeface="Calibri"/>
              </a:rPr>
              <a:t>Slope as Rate of Change</a:t>
            </a:r>
          </a:p>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a:solidFill>
                  <a:schemeClr val="dk1"/>
                </a:solidFill>
                <a:latin typeface="Calibri"/>
                <a:ea typeface="Calibri"/>
                <a:cs typeface="Calibri"/>
                <a:sym typeface="Calibri"/>
              </a:rPr>
              <a:t>Grade 7</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36</a:t>
            </a:fld>
            <a:endParaRPr lang="en-US" sz="1400" b="0" i="0" u="none" strike="noStrike" cap="none">
              <a:solidFill>
                <a:schemeClr val="dk1"/>
              </a:solidFill>
              <a:latin typeface="Arial"/>
              <a:ea typeface="Arial"/>
              <a:cs typeface="Arial"/>
              <a:sym typeface="Arial"/>
            </a:endParaRPr>
          </a:p>
        </p:txBody>
      </p:sp>
      <p:pic>
        <p:nvPicPr>
          <p:cNvPr id="4" name="Picture 3"/>
          <p:cNvPicPr>
            <a:picLocks noChangeAspect="1"/>
          </p:cNvPicPr>
          <p:nvPr/>
        </p:nvPicPr>
        <p:blipFill>
          <a:blip r:embed="rId3"/>
          <a:stretch>
            <a:fillRect/>
          </a:stretch>
        </p:blipFill>
        <p:spPr>
          <a:xfrm rot="20723594">
            <a:off x="509921" y="823343"/>
            <a:ext cx="3026186" cy="4033050"/>
          </a:xfrm>
          <a:prstGeom prst="rect">
            <a:avLst/>
          </a:prstGeom>
          <a:ln>
            <a:solidFill>
              <a:schemeClr val="bg2"/>
            </a:solidFill>
          </a:ln>
          <a:effectLst>
            <a:outerShdw blurRad="76200" dir="13500000" sy="23000" kx="1200000" algn="br" rotWithShape="0">
              <a:prstClr val="black">
                <a:alpha val="20000"/>
              </a:prstClr>
            </a:outerShdw>
          </a:effectLst>
        </p:spPr>
      </p:pic>
      <p:pic>
        <p:nvPicPr>
          <p:cNvPr id="3" name="Picture 2"/>
          <p:cNvPicPr>
            <a:picLocks noChangeAspect="1"/>
          </p:cNvPicPr>
          <p:nvPr/>
        </p:nvPicPr>
        <p:blipFill>
          <a:blip r:embed="rId4"/>
          <a:stretch>
            <a:fillRect/>
          </a:stretch>
        </p:blipFill>
        <p:spPr>
          <a:xfrm>
            <a:off x="4911803" y="1009667"/>
            <a:ext cx="4000500" cy="4895850"/>
          </a:xfrm>
          <a:prstGeom prst="rect">
            <a:avLst/>
          </a:prstGeom>
          <a:ln w="25400">
            <a:solidFill>
              <a:schemeClr val="tx1"/>
            </a:solidFill>
          </a:ln>
        </p:spPr>
      </p:pic>
      <p:pic>
        <p:nvPicPr>
          <p:cNvPr id="9" name="Picture 8"/>
          <p:cNvPicPr>
            <a:picLocks noChangeAspect="1"/>
          </p:cNvPicPr>
          <p:nvPr/>
        </p:nvPicPr>
        <p:blipFill>
          <a:blip r:embed="rId5"/>
          <a:stretch>
            <a:fillRect/>
          </a:stretch>
        </p:blipFill>
        <p:spPr>
          <a:xfrm rot="20751859">
            <a:off x="805047" y="1376508"/>
            <a:ext cx="3619386" cy="4440011"/>
          </a:xfrm>
          <a:prstGeom prst="rect">
            <a:avLst/>
          </a:prstGeom>
          <a:ln w="25400">
            <a:solidFill>
              <a:schemeClr val="tx1"/>
            </a:solidFill>
          </a:ln>
        </p:spPr>
      </p:pic>
      <p:pic>
        <p:nvPicPr>
          <p:cNvPr id="6" name="Picture 5"/>
          <p:cNvPicPr>
            <a:picLocks noChangeAspect="1"/>
          </p:cNvPicPr>
          <p:nvPr/>
        </p:nvPicPr>
        <p:blipFill>
          <a:blip r:embed="rId6"/>
          <a:stretch>
            <a:fillRect/>
          </a:stretch>
        </p:blipFill>
        <p:spPr>
          <a:xfrm rot="20696833">
            <a:off x="1426710" y="2454897"/>
            <a:ext cx="2987558" cy="3939876"/>
          </a:xfrm>
          <a:prstGeom prst="rect">
            <a:avLst/>
          </a:prstGeom>
          <a:ln>
            <a:solidFill>
              <a:schemeClr val="bg2"/>
            </a:solidFill>
          </a:ln>
          <a:effectLst>
            <a:outerShdw blurRad="76200" dir="13500000" sy="23000" kx="1200000" algn="br" rotWithShape="0">
              <a:prstClr val="black">
                <a:alpha val="20000"/>
              </a:prstClr>
            </a:outerShdw>
          </a:effectLst>
        </p:spPr>
      </p:pic>
      <p:pic>
        <p:nvPicPr>
          <p:cNvPr id="7" name="Picture 6"/>
          <p:cNvPicPr>
            <a:picLocks noChangeAspect="1"/>
          </p:cNvPicPr>
          <p:nvPr/>
        </p:nvPicPr>
        <p:blipFill>
          <a:blip r:embed="rId7"/>
          <a:stretch>
            <a:fillRect/>
          </a:stretch>
        </p:blipFill>
        <p:spPr>
          <a:xfrm rot="20691772">
            <a:off x="2860335" y="2430207"/>
            <a:ext cx="3014413" cy="3952967"/>
          </a:xfrm>
          <a:prstGeom prst="rect">
            <a:avLst/>
          </a:prstGeom>
          <a:ln>
            <a:solidFill>
              <a:schemeClr val="bg2"/>
            </a:solidFill>
          </a:ln>
        </p:spPr>
      </p:pic>
    </p:spTree>
    <p:extLst>
      <p:ext uri="{BB962C8B-B14F-4D97-AF65-F5344CB8AC3E}">
        <p14:creationId xmlns:p14="http://schemas.microsoft.com/office/powerpoint/2010/main" val="4260780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37</a:t>
            </a:fld>
            <a:endParaRPr lang="en-US" sz="1400" b="0" i="0" u="none" strike="noStrike" cap="none">
              <a:solidFill>
                <a:schemeClr val="dk1"/>
              </a:solidFill>
              <a:latin typeface="Arial"/>
              <a:ea typeface="Arial"/>
              <a:cs typeface="Arial"/>
              <a:sym typeface="Arial"/>
            </a:endParaRPr>
          </a:p>
        </p:txBody>
      </p:sp>
      <p:sp>
        <p:nvSpPr>
          <p:cNvPr id="183" name="Shape 183"/>
          <p:cNvSpPr txBox="1">
            <a:spLocks noGrp="1"/>
          </p:cNvSpPr>
          <p:nvPr>
            <p:ph type="title" idx="4294967295"/>
          </p:nvPr>
        </p:nvSpPr>
        <p:spPr>
          <a:xfrm>
            <a:off x="228600" y="657100"/>
            <a:ext cx="86105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dirty="0">
                <a:solidFill>
                  <a:schemeClr val="dk2"/>
                </a:solidFill>
                <a:latin typeface="Calibri"/>
                <a:ea typeface="Calibri"/>
                <a:cs typeface="Calibri"/>
                <a:sym typeface="Calibri"/>
              </a:rPr>
              <a:t>NCTM </a:t>
            </a:r>
            <a:r>
              <a:rPr lang="en-US" sz="3200" b="0" i="1" u="none" strike="noStrike" cap="none" dirty="0">
                <a:solidFill>
                  <a:schemeClr val="dk2"/>
                </a:solidFill>
                <a:latin typeface="Calibri"/>
                <a:ea typeface="Calibri"/>
                <a:cs typeface="Calibri"/>
                <a:sym typeface="Calibri"/>
              </a:rPr>
              <a:t>Principles to Actions </a:t>
            </a:r>
            <a:br>
              <a:rPr lang="en-US" sz="3200" b="0" i="1" u="none" strike="noStrike" cap="none" dirty="0">
                <a:solidFill>
                  <a:schemeClr val="dk2"/>
                </a:solidFill>
                <a:latin typeface="Calibri"/>
                <a:ea typeface="Calibri"/>
                <a:cs typeface="Calibri"/>
                <a:sym typeface="Calibri"/>
              </a:rPr>
            </a:br>
            <a:r>
              <a:rPr lang="en-US" sz="3200" b="0" i="1" u="none" strike="noStrike" cap="none" dirty="0">
                <a:solidFill>
                  <a:schemeClr val="dk2"/>
                </a:solidFill>
                <a:latin typeface="Calibri"/>
                <a:ea typeface="Calibri"/>
                <a:cs typeface="Calibri"/>
                <a:sym typeface="Calibri"/>
              </a:rPr>
              <a:t>Ensuring Mathematical Success for All</a:t>
            </a:r>
          </a:p>
        </p:txBody>
      </p:sp>
      <p:graphicFrame>
        <p:nvGraphicFramePr>
          <p:cNvPr id="184" name="Shape 184"/>
          <p:cNvGraphicFramePr/>
          <p:nvPr>
            <p:extLst>
              <p:ext uri="{D42A27DB-BD31-4B8C-83A1-F6EECF244321}">
                <p14:modId xmlns:p14="http://schemas.microsoft.com/office/powerpoint/2010/main" val="102529571"/>
              </p:ext>
            </p:extLst>
          </p:nvPr>
        </p:nvGraphicFramePr>
        <p:xfrm>
          <a:off x="533399" y="1797986"/>
          <a:ext cx="7391400" cy="4106150"/>
        </p:xfrm>
        <a:graphic>
          <a:graphicData uri="http://schemas.openxmlformats.org/drawingml/2006/table">
            <a:tbl>
              <a:tblPr>
                <a:noFill/>
                <a:tableStyleId>{EB7268D5-369C-4039-952E-EE28372D0244}</a:tableStyleId>
              </a:tblPr>
              <a:tblGrid>
                <a:gridCol w="7391400">
                  <a:extLst>
                    <a:ext uri="{9D8B030D-6E8A-4147-A177-3AD203B41FA5}">
                      <a16:colId xmlns:a16="http://schemas.microsoft.com/office/drawing/2014/main" val="20000"/>
                    </a:ext>
                  </a:extLst>
                </a:gridCol>
              </a:tblGrid>
              <a:tr h="44855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High Leverage Mathematics Teaching Practices</a:t>
                      </a:r>
                      <a:r>
                        <a:rPr lang="en-US" sz="2000" b="0" u="none" strike="noStrike" cap="none" dirty="0">
                          <a:latin typeface="Calibri"/>
                          <a:ea typeface="Calibri"/>
                          <a:cs typeface="Calibri"/>
                          <a:sym typeface="Calibri"/>
                        </a:rPr>
                        <a:t>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1. Establish mathematics goals to focus learning.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2. Implement tasks that promote reasoning and problem solving.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3. Use and connect mathematical representations.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4. Facilitate meaningful mathematical discourse.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5. Pose purposeful questions.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6. Build procedural fluency from conceptual understanding.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7. Support productive struggle in learning mathematics.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8. Elicit and use evidence of student thinking.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85" name="Shape 185"/>
          <p:cNvSpPr txBox="1"/>
          <p:nvPr/>
        </p:nvSpPr>
        <p:spPr>
          <a:xfrm>
            <a:off x="838200" y="6172200"/>
            <a:ext cx="739139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Leinwand</a:t>
            </a:r>
            <a:r>
              <a:rPr lang="en-US" sz="1200" b="0" i="0" u="none" strike="noStrike" cap="none" dirty="0">
                <a:solidFill>
                  <a:schemeClr val="dk1"/>
                </a:solidFill>
                <a:latin typeface="Calibri"/>
                <a:ea typeface="Calibri"/>
                <a:cs typeface="Calibri"/>
                <a:sym typeface="Calibri"/>
              </a:rPr>
              <a:t>, S. et al. (2014) </a:t>
            </a:r>
            <a:r>
              <a:rPr lang="en-US" sz="1200" b="0" i="1" u="none" strike="noStrike" cap="none" dirty="0">
                <a:solidFill>
                  <a:schemeClr val="dk1"/>
                </a:solidFill>
                <a:latin typeface="Calibri"/>
                <a:ea typeface="Calibri"/>
                <a:cs typeface="Calibri"/>
                <a:sym typeface="Calibri"/>
              </a:rPr>
              <a:t>Principles to Actions – Ensuring Mathematical Success for All, </a:t>
            </a:r>
            <a:r>
              <a:rPr lang="en-US" sz="1200" b="0" i="0" u="none" strike="noStrike" cap="none" dirty="0">
                <a:solidFill>
                  <a:schemeClr val="dk1"/>
                </a:solidFill>
                <a:latin typeface="Calibri"/>
                <a:ea typeface="Calibri"/>
                <a:cs typeface="Calibri"/>
                <a:sym typeface="Calibri"/>
              </a:rPr>
              <a:t>National Council of Teachers of Mathematics. </a:t>
            </a:r>
          </a:p>
        </p:txBody>
      </p:sp>
      <p:pic>
        <p:nvPicPr>
          <p:cNvPr id="2" name="Picture 1"/>
          <p:cNvPicPr>
            <a:picLocks noChangeAspect="1"/>
          </p:cNvPicPr>
          <p:nvPr/>
        </p:nvPicPr>
        <p:blipFill>
          <a:blip r:embed="rId3"/>
          <a:stretch>
            <a:fillRect/>
          </a:stretch>
        </p:blipFill>
        <p:spPr>
          <a:xfrm>
            <a:off x="6741980" y="3351397"/>
            <a:ext cx="1978520" cy="2820803"/>
          </a:xfrm>
          <a:prstGeom prst="rect">
            <a:avLst/>
          </a:prstGeom>
          <a:effectLst>
            <a:innerShdw blurRad="63500" dist="50800" dir="18900000">
              <a:prstClr val="black">
                <a:alpha val="50000"/>
              </a:prstClr>
            </a:innerShdw>
          </a:effectLst>
          <a:scene3d>
            <a:camera prst="perspectiveHeroicExtremeLeftFacing">
              <a:rot lat="487347" lon="2067641" rev="21594000"/>
            </a:camera>
            <a:lightRig rig="threePt" dir="t"/>
          </a:scene3d>
        </p:spPr>
      </p:pic>
      <p:sp>
        <p:nvSpPr>
          <p:cNvPr id="7" name="TextBox 6"/>
          <p:cNvSpPr txBox="1"/>
          <p:nvPr/>
        </p:nvSpPr>
        <p:spPr>
          <a:xfrm rot="21055356">
            <a:off x="1233485" y="1177137"/>
            <a:ext cx="3986706" cy="1015663"/>
          </a:xfrm>
          <a:prstGeom prst="rect">
            <a:avLst/>
          </a:prstGeom>
          <a:solidFill>
            <a:srgbClr val="CCFF33"/>
          </a:solidFill>
          <a:ln>
            <a:solidFill>
              <a:schemeClr val="tx1"/>
            </a:solidFill>
          </a:ln>
          <a:effectLst>
            <a:glow rad="228600">
              <a:schemeClr val="accent4">
                <a:satMod val="175000"/>
                <a:alpha val="40000"/>
              </a:schemeClr>
            </a:glow>
          </a:effectLst>
        </p:spPr>
        <p:txBody>
          <a:bodyPr wrap="square" rtlCol="0">
            <a:spAutoFit/>
          </a:bodyPr>
          <a:lstStyle/>
          <a:p>
            <a:pPr algn="ctr"/>
            <a:r>
              <a:rPr lang="en-US" sz="2000" dirty="0"/>
              <a:t>TURN &amp; TALK</a:t>
            </a:r>
          </a:p>
          <a:p>
            <a:pPr algn="ctr"/>
            <a:r>
              <a:rPr lang="en-US" sz="2000" dirty="0"/>
              <a:t>Which practices were evident in the tasks?</a:t>
            </a:r>
          </a:p>
        </p:txBody>
      </p:sp>
    </p:spTree>
    <p:extLst>
      <p:ext uri="{BB962C8B-B14F-4D97-AF65-F5344CB8AC3E}">
        <p14:creationId xmlns:p14="http://schemas.microsoft.com/office/powerpoint/2010/main" val="909176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Clr>
                <a:srgbClr val="000000"/>
              </a:buClr>
              <a:buSzPct val="25000"/>
              <a:buFont typeface="Arial"/>
              <a:buNone/>
            </a:pPr>
            <a:fld id="{00000000-1234-1234-1234-123412341234}" type="slidenum">
              <a:rPr lang="en-US" smtClean="0"/>
              <a:pPr algn="r">
                <a:buClr>
                  <a:srgbClr val="000000"/>
                </a:buClr>
                <a:buSzPct val="25000"/>
                <a:buFont typeface="Arial"/>
                <a:buNone/>
              </a:pPr>
              <a:t>38</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952" y="1026774"/>
            <a:ext cx="5034894" cy="5034894"/>
          </a:xfrm>
          <a:prstGeom prst="rect">
            <a:avLst/>
          </a:prstGeom>
        </p:spPr>
      </p:pic>
    </p:spTree>
    <p:extLst>
      <p:ext uri="{BB962C8B-B14F-4D97-AF65-F5344CB8AC3E}">
        <p14:creationId xmlns:p14="http://schemas.microsoft.com/office/powerpoint/2010/main" val="2977544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lang="en-US" sz="1400" b="0" i="0" u="none" strike="noStrike" cap="none">
              <a:solidFill>
                <a:srgbClr val="000000"/>
              </a:solidFill>
              <a:latin typeface="Arial"/>
              <a:ea typeface="Arial"/>
              <a:cs typeface="Arial"/>
              <a:sym typeface="Arial"/>
            </a:endParaRPr>
          </a:p>
        </p:txBody>
      </p:sp>
      <p:sp>
        <p:nvSpPr>
          <p:cNvPr id="289" name="Shape 289"/>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90" name="Shape 290"/>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dirty="0" smtClean="0">
                <a:solidFill>
                  <a:schemeClr val="dk1"/>
                </a:solidFill>
                <a:latin typeface="Calibri"/>
                <a:ea typeface="Calibri"/>
                <a:cs typeface="Calibri"/>
                <a:sym typeface="Calibri"/>
              </a:rPr>
              <a:t>2F</a:t>
            </a:r>
            <a:r>
              <a:rPr lang="en-US" sz="4000" b="0" i="0" u="none" strike="noStrike" cap="none" dirty="0" smtClean="0">
                <a:solidFill>
                  <a:schemeClr val="dk1"/>
                </a:solidFill>
                <a:latin typeface="Calibri"/>
                <a:ea typeface="Calibri"/>
                <a:cs typeface="Calibri"/>
                <a:sym typeface="Calibri"/>
              </a:rPr>
              <a:t>. </a:t>
            </a:r>
            <a:r>
              <a:rPr lang="en-US" sz="4000" b="0" i="0" u="none" strike="noStrike" cap="none" dirty="0">
                <a:solidFill>
                  <a:schemeClr val="dk1"/>
                </a:solidFill>
                <a:latin typeface="Calibri"/>
                <a:ea typeface="Calibri"/>
                <a:cs typeface="Calibri"/>
                <a:sym typeface="Calibri"/>
              </a:rPr>
              <a:t>Linear Functions</a:t>
            </a:r>
          </a:p>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a:solidFill>
                  <a:schemeClr val="dk1"/>
                </a:solidFill>
                <a:latin typeface="Calibri"/>
                <a:ea typeface="Calibri"/>
                <a:cs typeface="Calibri"/>
                <a:sym typeface="Calibri"/>
              </a:rPr>
              <a:t>Grade 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Focus of Revisions</a:t>
            </a:r>
            <a:r>
              <a:rPr lang="en-US" dirty="0"/>
              <a:t>	</a:t>
            </a:r>
          </a:p>
        </p:txBody>
      </p:sp>
      <p:sp>
        <p:nvSpPr>
          <p:cNvPr id="3" name="Text Placeholder 2"/>
          <p:cNvSpPr>
            <a:spLocks noGrp="1"/>
          </p:cNvSpPr>
          <p:nvPr>
            <p:ph type="body" idx="1"/>
          </p:nvPr>
        </p:nvSpPr>
        <p:spPr/>
        <p:txBody>
          <a:bodyPr/>
          <a:lstStyle/>
          <a:p>
            <a:pPr marL="688975" indent="-344488"/>
            <a:r>
              <a:rPr lang="en-US" dirty="0"/>
              <a:t>Improve Vertical Progression</a:t>
            </a:r>
          </a:p>
          <a:p>
            <a:pPr marL="688975" indent="-344488"/>
            <a:r>
              <a:rPr lang="en-US" dirty="0"/>
              <a:t>Improve Consistency of Math Language </a:t>
            </a:r>
          </a:p>
          <a:p>
            <a:pPr marL="688975" indent="-344488"/>
            <a:r>
              <a:rPr lang="en-US" dirty="0"/>
              <a:t>Clarify Teaching &amp; Learning Expectations</a:t>
            </a:r>
          </a:p>
          <a:p>
            <a:pPr marL="688975" indent="-344488"/>
            <a:r>
              <a:rPr lang="en-US" dirty="0"/>
              <a:t>Increased Support for Teachers </a:t>
            </a:r>
          </a:p>
          <a:p>
            <a:pPr marL="688975" indent="-344488"/>
            <a:r>
              <a:rPr lang="en-US" dirty="0"/>
              <a:t>Ensure Proficiency with Computational Skills</a:t>
            </a:r>
          </a:p>
          <a:p>
            <a:pPr marL="688975" indent="-344488"/>
            <a:r>
              <a:rPr lang="en-US" dirty="0"/>
              <a:t>Ensure Developmental Appropriateness &amp;  </a:t>
            </a:r>
            <a:r>
              <a:rPr lang="en-US" dirty="0" smtClean="0"/>
              <a:t>Student </a:t>
            </a:r>
            <a:r>
              <a:rPr lang="en-US" dirty="0"/>
              <a:t>Expectations</a:t>
            </a:r>
          </a:p>
          <a:p>
            <a:pPr indent="0">
              <a:buNone/>
            </a:pPr>
            <a:endParaRPr lang="en-US" dirty="0"/>
          </a:p>
          <a:p>
            <a:pPr inden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4</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3105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40</a:t>
            </a:fld>
            <a:endParaRPr lang="en-US" sz="1400" b="0" i="0" u="none" strike="noStrike" cap="none">
              <a:solidFill>
                <a:schemeClr val="dk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rot="20538943">
            <a:off x="868802" y="1254369"/>
            <a:ext cx="3449466" cy="4501661"/>
          </a:xfrm>
          <a:prstGeom prst="rect">
            <a:avLst/>
          </a:prstGeom>
          <a:ln>
            <a:solidFill>
              <a:schemeClr val="tx1"/>
            </a:solidFill>
          </a:ln>
          <a:effectLst>
            <a:outerShdw blurRad="76200" dir="13500000" sy="23000" kx="1200000" algn="br" rotWithShape="0">
              <a:prstClr val="black">
                <a:alpha val="20000"/>
              </a:prstClr>
            </a:outerShdw>
          </a:effectLst>
        </p:spPr>
      </p:pic>
      <p:pic>
        <p:nvPicPr>
          <p:cNvPr id="5" name="Picture 4"/>
          <p:cNvPicPr>
            <a:picLocks noChangeAspect="1"/>
          </p:cNvPicPr>
          <p:nvPr/>
        </p:nvPicPr>
        <p:blipFill>
          <a:blip r:embed="rId4"/>
          <a:stretch>
            <a:fillRect/>
          </a:stretch>
        </p:blipFill>
        <p:spPr>
          <a:xfrm rot="20632549">
            <a:off x="1834839" y="1699846"/>
            <a:ext cx="3454889" cy="4501661"/>
          </a:xfrm>
          <a:prstGeom prst="rect">
            <a:avLst/>
          </a:prstGeom>
          <a:ln>
            <a:solidFill>
              <a:schemeClr val="tx1"/>
            </a:solidFill>
          </a:ln>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5"/>
          <a:stretch>
            <a:fillRect/>
          </a:stretch>
        </p:blipFill>
        <p:spPr>
          <a:xfrm>
            <a:off x="3896705" y="727328"/>
            <a:ext cx="4485293" cy="5865383"/>
          </a:xfrm>
          <a:prstGeom prst="rect">
            <a:avLst/>
          </a:prstGeom>
          <a:ln>
            <a:solidFill>
              <a:schemeClr val="tx1"/>
            </a:solidFill>
          </a:ln>
        </p:spPr>
      </p:pic>
    </p:spTree>
    <p:extLst>
      <p:ext uri="{BB962C8B-B14F-4D97-AF65-F5344CB8AC3E}">
        <p14:creationId xmlns:p14="http://schemas.microsoft.com/office/powerpoint/2010/main" val="1963733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41</a:t>
            </a:fld>
            <a:endParaRPr lang="en-US" sz="1400" b="0" i="0" u="none" strike="noStrike" cap="none">
              <a:solidFill>
                <a:schemeClr val="dk1"/>
              </a:solidFill>
              <a:latin typeface="Arial"/>
              <a:ea typeface="Arial"/>
              <a:cs typeface="Arial"/>
              <a:sym typeface="Arial"/>
            </a:endParaRPr>
          </a:p>
        </p:txBody>
      </p:sp>
      <p:sp>
        <p:nvSpPr>
          <p:cNvPr id="183" name="Shape 183"/>
          <p:cNvSpPr txBox="1">
            <a:spLocks noGrp="1"/>
          </p:cNvSpPr>
          <p:nvPr>
            <p:ph type="title" idx="4294967295"/>
          </p:nvPr>
        </p:nvSpPr>
        <p:spPr>
          <a:xfrm>
            <a:off x="228600" y="657100"/>
            <a:ext cx="86105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dirty="0">
                <a:solidFill>
                  <a:schemeClr val="dk2"/>
                </a:solidFill>
                <a:latin typeface="Calibri"/>
                <a:ea typeface="Calibri"/>
                <a:cs typeface="Calibri"/>
                <a:sym typeface="Calibri"/>
              </a:rPr>
              <a:t>NCTM </a:t>
            </a:r>
            <a:r>
              <a:rPr lang="en-US" sz="3200" b="0" i="1" u="none" strike="noStrike" cap="none" dirty="0">
                <a:solidFill>
                  <a:schemeClr val="dk2"/>
                </a:solidFill>
                <a:latin typeface="Calibri"/>
                <a:ea typeface="Calibri"/>
                <a:cs typeface="Calibri"/>
                <a:sym typeface="Calibri"/>
              </a:rPr>
              <a:t>Principles to Actions </a:t>
            </a:r>
            <a:br>
              <a:rPr lang="en-US" sz="3200" b="0" i="1" u="none" strike="noStrike" cap="none" dirty="0">
                <a:solidFill>
                  <a:schemeClr val="dk2"/>
                </a:solidFill>
                <a:latin typeface="Calibri"/>
                <a:ea typeface="Calibri"/>
                <a:cs typeface="Calibri"/>
                <a:sym typeface="Calibri"/>
              </a:rPr>
            </a:br>
            <a:r>
              <a:rPr lang="en-US" sz="3200" b="0" i="1" u="none" strike="noStrike" cap="none" dirty="0">
                <a:solidFill>
                  <a:schemeClr val="dk2"/>
                </a:solidFill>
                <a:latin typeface="Calibri"/>
                <a:ea typeface="Calibri"/>
                <a:cs typeface="Calibri"/>
                <a:sym typeface="Calibri"/>
              </a:rPr>
              <a:t>Ensuring Mathematical Success for All</a:t>
            </a:r>
          </a:p>
        </p:txBody>
      </p:sp>
      <p:graphicFrame>
        <p:nvGraphicFramePr>
          <p:cNvPr id="184" name="Shape 184"/>
          <p:cNvGraphicFramePr/>
          <p:nvPr>
            <p:extLst>
              <p:ext uri="{D42A27DB-BD31-4B8C-83A1-F6EECF244321}">
                <p14:modId xmlns:p14="http://schemas.microsoft.com/office/powerpoint/2010/main" val="102529571"/>
              </p:ext>
            </p:extLst>
          </p:nvPr>
        </p:nvGraphicFramePr>
        <p:xfrm>
          <a:off x="533399" y="1797986"/>
          <a:ext cx="7391400" cy="4106150"/>
        </p:xfrm>
        <a:graphic>
          <a:graphicData uri="http://schemas.openxmlformats.org/drawingml/2006/table">
            <a:tbl>
              <a:tblPr>
                <a:noFill/>
                <a:tableStyleId>{EB7268D5-369C-4039-952E-EE28372D0244}</a:tableStyleId>
              </a:tblPr>
              <a:tblGrid>
                <a:gridCol w="7391400">
                  <a:extLst>
                    <a:ext uri="{9D8B030D-6E8A-4147-A177-3AD203B41FA5}">
                      <a16:colId xmlns:a16="http://schemas.microsoft.com/office/drawing/2014/main" val="20000"/>
                    </a:ext>
                  </a:extLst>
                </a:gridCol>
              </a:tblGrid>
              <a:tr h="44855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High Leverage Mathematics Teaching Practices</a:t>
                      </a:r>
                      <a:r>
                        <a:rPr lang="en-US" sz="2000" b="0" u="none" strike="noStrike" cap="none" dirty="0">
                          <a:latin typeface="Calibri"/>
                          <a:ea typeface="Calibri"/>
                          <a:cs typeface="Calibri"/>
                          <a:sym typeface="Calibri"/>
                        </a:rPr>
                        <a:t>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1. Establish mathematics goals to focus learning.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2. Implement tasks that promote reasoning and problem solving.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3. Use and connect mathematical representations.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4. Facilitate meaningful mathematical discourse.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5. Pose purposeful questions.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6. Build procedural fluency from conceptual understanding.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7. Support productive struggle in learning mathematics.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8. Elicit and use evidence of student thinking.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85" name="Shape 185"/>
          <p:cNvSpPr txBox="1"/>
          <p:nvPr/>
        </p:nvSpPr>
        <p:spPr>
          <a:xfrm>
            <a:off x="838200" y="6172200"/>
            <a:ext cx="739139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Leinwand</a:t>
            </a:r>
            <a:r>
              <a:rPr lang="en-US" sz="1200" b="0" i="0" u="none" strike="noStrike" cap="none" dirty="0">
                <a:solidFill>
                  <a:schemeClr val="dk1"/>
                </a:solidFill>
                <a:latin typeface="Calibri"/>
                <a:ea typeface="Calibri"/>
                <a:cs typeface="Calibri"/>
                <a:sym typeface="Calibri"/>
              </a:rPr>
              <a:t>, S. et al. (2014) </a:t>
            </a:r>
            <a:r>
              <a:rPr lang="en-US" sz="1200" b="0" i="1" u="none" strike="noStrike" cap="none" dirty="0">
                <a:solidFill>
                  <a:schemeClr val="dk1"/>
                </a:solidFill>
                <a:latin typeface="Calibri"/>
                <a:ea typeface="Calibri"/>
                <a:cs typeface="Calibri"/>
                <a:sym typeface="Calibri"/>
              </a:rPr>
              <a:t>Principles to Actions – Ensuring Mathematical Success for All, </a:t>
            </a:r>
            <a:r>
              <a:rPr lang="en-US" sz="1200" b="0" i="0" u="none" strike="noStrike" cap="none" dirty="0">
                <a:solidFill>
                  <a:schemeClr val="dk1"/>
                </a:solidFill>
                <a:latin typeface="Calibri"/>
                <a:ea typeface="Calibri"/>
                <a:cs typeface="Calibri"/>
                <a:sym typeface="Calibri"/>
              </a:rPr>
              <a:t>National Council of Teachers of Mathematics. </a:t>
            </a:r>
          </a:p>
        </p:txBody>
      </p:sp>
      <p:pic>
        <p:nvPicPr>
          <p:cNvPr id="2" name="Picture 1"/>
          <p:cNvPicPr>
            <a:picLocks noChangeAspect="1"/>
          </p:cNvPicPr>
          <p:nvPr/>
        </p:nvPicPr>
        <p:blipFill>
          <a:blip r:embed="rId3"/>
          <a:stretch>
            <a:fillRect/>
          </a:stretch>
        </p:blipFill>
        <p:spPr>
          <a:xfrm>
            <a:off x="6741980" y="3351397"/>
            <a:ext cx="1978520" cy="2820803"/>
          </a:xfrm>
          <a:prstGeom prst="rect">
            <a:avLst/>
          </a:prstGeom>
          <a:effectLst>
            <a:innerShdw blurRad="63500" dist="50800" dir="18900000">
              <a:prstClr val="black">
                <a:alpha val="50000"/>
              </a:prstClr>
            </a:innerShdw>
          </a:effectLst>
          <a:scene3d>
            <a:camera prst="perspectiveHeroicExtremeLeftFacing">
              <a:rot lat="487347" lon="2067641" rev="21594000"/>
            </a:camera>
            <a:lightRig rig="threePt" dir="t"/>
          </a:scene3d>
        </p:spPr>
      </p:pic>
      <p:sp>
        <p:nvSpPr>
          <p:cNvPr id="7" name="TextBox 6"/>
          <p:cNvSpPr txBox="1"/>
          <p:nvPr/>
        </p:nvSpPr>
        <p:spPr>
          <a:xfrm rot="21055356">
            <a:off x="1233485" y="1177137"/>
            <a:ext cx="3986706" cy="1015663"/>
          </a:xfrm>
          <a:prstGeom prst="rect">
            <a:avLst/>
          </a:prstGeom>
          <a:solidFill>
            <a:srgbClr val="CCFF33"/>
          </a:solidFill>
          <a:ln>
            <a:solidFill>
              <a:schemeClr val="tx1"/>
            </a:solidFill>
          </a:ln>
          <a:effectLst>
            <a:glow rad="228600">
              <a:schemeClr val="accent4">
                <a:satMod val="175000"/>
                <a:alpha val="40000"/>
              </a:schemeClr>
            </a:glow>
          </a:effectLst>
        </p:spPr>
        <p:txBody>
          <a:bodyPr wrap="square" rtlCol="0">
            <a:spAutoFit/>
          </a:bodyPr>
          <a:lstStyle/>
          <a:p>
            <a:pPr algn="ctr"/>
            <a:r>
              <a:rPr lang="en-US" sz="2000" dirty="0"/>
              <a:t>TURN &amp; TALK</a:t>
            </a:r>
          </a:p>
          <a:p>
            <a:pPr algn="ctr"/>
            <a:r>
              <a:rPr lang="en-US" sz="2000" dirty="0"/>
              <a:t>Which practices were evident in the tasks?</a:t>
            </a:r>
          </a:p>
        </p:txBody>
      </p:sp>
    </p:spTree>
    <p:extLst>
      <p:ext uri="{BB962C8B-B14F-4D97-AF65-F5344CB8AC3E}">
        <p14:creationId xmlns:p14="http://schemas.microsoft.com/office/powerpoint/2010/main" val="4093484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Clr>
                <a:srgbClr val="000000"/>
              </a:buClr>
              <a:buSzPct val="25000"/>
              <a:buFont typeface="Arial"/>
              <a:buNone/>
            </a:pPr>
            <a:fld id="{00000000-1234-1234-1234-123412341234}" type="slidenum">
              <a:rPr lang="en-US" smtClean="0"/>
              <a:pPr algn="r">
                <a:buClr>
                  <a:srgbClr val="000000"/>
                </a:buClr>
                <a:buSzPct val="25000"/>
                <a:buFont typeface="Arial"/>
                <a:buNone/>
              </a:pPr>
              <a:t>42</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952" y="1026774"/>
            <a:ext cx="5034894" cy="5034894"/>
          </a:xfrm>
          <a:prstGeom prst="rect">
            <a:avLst/>
          </a:prstGeom>
        </p:spPr>
      </p:pic>
    </p:spTree>
    <p:extLst>
      <p:ext uri="{BB962C8B-B14F-4D97-AF65-F5344CB8AC3E}">
        <p14:creationId xmlns:p14="http://schemas.microsoft.com/office/powerpoint/2010/main" val="2977544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lang="en-US" sz="1400" b="0" i="0" u="none" strike="noStrike" cap="none">
              <a:solidFill>
                <a:srgbClr val="000000"/>
              </a:solidFill>
              <a:latin typeface="Arial"/>
              <a:ea typeface="Arial"/>
              <a:cs typeface="Arial"/>
              <a:sym typeface="Arial"/>
            </a:endParaRPr>
          </a:p>
        </p:txBody>
      </p:sp>
      <p:sp>
        <p:nvSpPr>
          <p:cNvPr id="327" name="Shape 327"/>
          <p:cNvSpPr/>
          <p:nvPr/>
        </p:nvSpPr>
        <p:spPr>
          <a:xfrm>
            <a:off x="962166" y="1600200"/>
            <a:ext cx="7391399" cy="459495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328" name="Shape 328"/>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smtClean="0">
                <a:solidFill>
                  <a:schemeClr val="dk1"/>
                </a:solidFill>
                <a:latin typeface="Calibri"/>
                <a:ea typeface="Calibri"/>
                <a:cs typeface="Calibri"/>
                <a:sym typeface="Calibri"/>
              </a:rPr>
              <a:t>3. </a:t>
            </a:r>
            <a:r>
              <a:rPr lang="en-US" sz="4000" b="0" i="0" u="none" strike="noStrike" cap="none" dirty="0">
                <a:solidFill>
                  <a:schemeClr val="dk1"/>
                </a:solidFill>
                <a:latin typeface="Calibri"/>
                <a:ea typeface="Calibri"/>
                <a:cs typeface="Calibri"/>
                <a:sym typeface="Calibri"/>
              </a:rPr>
              <a:t>Support for Implementation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609600"/>
            <a:ext cx="8229600" cy="1143000"/>
          </a:xfrm>
        </p:spPr>
        <p:txBody>
          <a:bodyPr/>
          <a:lstStyle/>
          <a:p>
            <a:r>
              <a:rPr lang="en-US" b="1" dirty="0" smtClean="0">
                <a:hlinkClick r:id="rId3"/>
              </a:rPr>
              <a:t>Implementation Support Resources</a:t>
            </a:r>
            <a:endParaRPr lang="en-US" b="1" dirty="0"/>
          </a:p>
        </p:txBody>
      </p:sp>
      <p:sp>
        <p:nvSpPr>
          <p:cNvPr id="3" name="Content Placeholder 2"/>
          <p:cNvSpPr>
            <a:spLocks noGrp="1"/>
          </p:cNvSpPr>
          <p:nvPr>
            <p:ph idx="1"/>
          </p:nvPr>
        </p:nvSpPr>
        <p:spPr>
          <a:xfrm>
            <a:off x="457200" y="1600201"/>
            <a:ext cx="8229600" cy="4724399"/>
          </a:xfrm>
        </p:spPr>
        <p:txBody>
          <a:bodyPr/>
          <a:lstStyle/>
          <a:p>
            <a:r>
              <a:rPr lang="en-US" sz="2400" dirty="0" smtClean="0"/>
              <a:t>2016 Mathematics Standards of Learning</a:t>
            </a:r>
          </a:p>
          <a:p>
            <a:r>
              <a:rPr lang="en-US" sz="2400" dirty="0" smtClean="0"/>
              <a:t>2016 Mathematics Standards Curriculum Frameworks</a:t>
            </a:r>
          </a:p>
          <a:p>
            <a:r>
              <a:rPr lang="en-US" sz="2400" dirty="0" smtClean="0"/>
              <a:t>2009 to 2016 Crosswalk (summary of revisions) documents </a:t>
            </a:r>
          </a:p>
          <a:p>
            <a:r>
              <a:rPr lang="en-US" sz="2400" dirty="0" smtClean="0"/>
              <a:t>2016 Mathematics SOL Video Playlist (Overview, Vertical Progression &amp; Support, Implementation and Resources)</a:t>
            </a:r>
          </a:p>
          <a:p>
            <a:r>
              <a:rPr lang="en-US" sz="2400" dirty="0" smtClean="0"/>
              <a:t>Progressions for Selected Content Strands</a:t>
            </a:r>
          </a:p>
          <a:p>
            <a:r>
              <a:rPr lang="en-US" sz="2400" dirty="0" smtClean="0"/>
              <a:t>Narrated 2016 SOL Summary PowerPoints</a:t>
            </a:r>
          </a:p>
          <a:p>
            <a:r>
              <a:rPr lang="en-US" sz="2400" dirty="0" smtClean="0"/>
              <a:t>SOL Mathematics Institutes Professional Development Resources</a:t>
            </a:r>
            <a:endParaRPr lang="en-US" sz="2400" dirty="0" smtClean="0">
              <a:solidFill>
                <a:srgbClr val="FF0000"/>
              </a:solidFill>
            </a:endParaRPr>
          </a:p>
        </p:txBody>
      </p:sp>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1942052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lang="en-US" sz="1400" b="0" i="0" u="none" strike="noStrike" cap="none">
              <a:solidFill>
                <a:srgbClr val="000000"/>
              </a:solidFill>
              <a:latin typeface="Arial"/>
              <a:ea typeface="Arial"/>
              <a:cs typeface="Arial"/>
              <a:sym typeface="Arial"/>
            </a:endParaRPr>
          </a:p>
        </p:txBody>
      </p:sp>
      <p:sp>
        <p:nvSpPr>
          <p:cNvPr id="350" name="Shape 350"/>
          <p:cNvSpPr txBox="1">
            <a:spLocks noGrp="1"/>
          </p:cNvSpPr>
          <p:nvPr>
            <p:ph type="title" idx="4294967295"/>
          </p:nvPr>
        </p:nvSpPr>
        <p:spPr>
          <a:xfrm>
            <a:off x="0" y="304800"/>
            <a:ext cx="83819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600" b="0" i="0" u="none" strike="noStrike" cap="none" dirty="0">
                <a:solidFill>
                  <a:schemeClr val="dk2"/>
                </a:solidFill>
                <a:latin typeface="Calibri"/>
                <a:ea typeface="Calibri"/>
                <a:cs typeface="Calibri"/>
                <a:sym typeface="Calibri"/>
              </a:rPr>
              <a:t>Implementation Timeline</a:t>
            </a:r>
          </a:p>
        </p:txBody>
      </p:sp>
      <p:graphicFrame>
        <p:nvGraphicFramePr>
          <p:cNvPr id="351" name="Shape 351"/>
          <p:cNvGraphicFramePr/>
          <p:nvPr/>
        </p:nvGraphicFramePr>
        <p:xfrm>
          <a:off x="685800" y="1295400"/>
          <a:ext cx="7543800" cy="5416125"/>
        </p:xfrm>
        <a:graphic>
          <a:graphicData uri="http://schemas.openxmlformats.org/drawingml/2006/table">
            <a:tbl>
              <a:tblPr>
                <a:noFill/>
                <a:tableStyleId>{EB7268D5-369C-4039-952E-EE28372D0244}</a:tableStyleId>
              </a:tblPr>
              <a:tblGrid>
                <a:gridCol w="7543800">
                  <a:extLst>
                    <a:ext uri="{9D8B030D-6E8A-4147-A177-3AD203B41FA5}">
                      <a16:colId xmlns:a16="http://schemas.microsoft.com/office/drawing/2014/main" val="20000"/>
                    </a:ext>
                  </a:extLst>
                </a:gridCol>
              </a:tblGrid>
              <a:tr h="1693425">
                <a:tc>
                  <a:txBody>
                    <a:bodyPr/>
                    <a:lstStyle/>
                    <a:p>
                      <a:pPr marL="0" marR="0" lvl="0" indent="0" algn="l" rtl="0">
                        <a:lnSpc>
                          <a:spcPct val="100000"/>
                        </a:lnSpc>
                        <a:spcBef>
                          <a:spcPts val="0"/>
                        </a:spcBef>
                        <a:spcAft>
                          <a:spcPts val="0"/>
                        </a:spcAft>
                        <a:buClr>
                          <a:srgbClr val="000000"/>
                        </a:buClr>
                        <a:buSzPct val="25000"/>
                        <a:buFont typeface="Arial"/>
                        <a:buNone/>
                      </a:pPr>
                      <a:r>
                        <a:rPr lang="en-US" sz="2000" b="1" u="none" strike="noStrike" cap="none" dirty="0">
                          <a:latin typeface="Arial"/>
                          <a:ea typeface="Arial"/>
                          <a:cs typeface="Arial"/>
                          <a:sym typeface="Arial"/>
                        </a:rPr>
                        <a:t>2016-2017 School Year – Curriculum Development</a:t>
                      </a:r>
                    </a:p>
                    <a:p>
                      <a:pPr marL="0" marR="0" lvl="0" indent="0" algn="l" rtl="0">
                        <a:lnSpc>
                          <a:spcPct val="100000"/>
                        </a:lnSpc>
                        <a:spcBef>
                          <a:spcPts val="0"/>
                        </a:spcBef>
                        <a:spcAft>
                          <a:spcPts val="0"/>
                        </a:spcAft>
                        <a:buClr>
                          <a:srgbClr val="000000"/>
                        </a:buClr>
                        <a:buSzPct val="25000"/>
                        <a:buFont typeface="Arial"/>
                        <a:buNone/>
                      </a:pPr>
                      <a:r>
                        <a:rPr lang="en-US" sz="2000" u="none" strike="noStrike" cap="none" dirty="0">
                          <a:latin typeface="Arial"/>
                          <a:ea typeface="Arial"/>
                          <a:cs typeface="Arial"/>
                          <a:sym typeface="Arial"/>
                        </a:rPr>
                        <a:t>VDOE staff provides a summary of the revisions to assist school divisions in incorporating the new standards into local written curricula for inclusion in the taught curricula during the 2017-2018 school year.</a:t>
                      </a:r>
                    </a:p>
                  </a:txBody>
                  <a:tcPr marL="76125" marR="76125" marT="41900" marB="4190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0D0EF"/>
                    </a:solidFill>
                  </a:tcPr>
                </a:tc>
                <a:extLst>
                  <a:ext uri="{0D108BD9-81ED-4DB2-BD59-A6C34878D82A}">
                    <a16:rowId xmlns:a16="http://schemas.microsoft.com/office/drawing/2014/main" val="10000"/>
                  </a:ext>
                </a:extLst>
              </a:tr>
              <a:tr h="2217425">
                <a:tc>
                  <a:txBody>
                    <a:bodyPr/>
                    <a:lstStyle/>
                    <a:p>
                      <a:pPr marL="0" marR="0" lvl="0" indent="0" algn="l" rtl="0">
                        <a:lnSpc>
                          <a:spcPct val="100000"/>
                        </a:lnSpc>
                        <a:spcBef>
                          <a:spcPts val="0"/>
                        </a:spcBef>
                        <a:spcAft>
                          <a:spcPts val="0"/>
                        </a:spcAft>
                        <a:buClr>
                          <a:srgbClr val="000000"/>
                        </a:buClr>
                        <a:buSzPct val="25000"/>
                        <a:buFont typeface="Arial"/>
                        <a:buNone/>
                      </a:pPr>
                      <a:r>
                        <a:rPr lang="en-US" sz="2000" b="1" u="none" strike="noStrike" cap="none" dirty="0">
                          <a:latin typeface="Arial"/>
                          <a:ea typeface="Arial"/>
                          <a:cs typeface="Arial"/>
                          <a:sym typeface="Arial"/>
                        </a:rPr>
                        <a:t>2017-2018 School Year – Crossover Year</a:t>
                      </a:r>
                    </a:p>
                    <a:p>
                      <a:pPr marL="0" marR="0" lvl="0" indent="0" algn="l" rtl="0">
                        <a:lnSpc>
                          <a:spcPct val="100000"/>
                        </a:lnSpc>
                        <a:spcBef>
                          <a:spcPts val="0"/>
                        </a:spcBef>
                        <a:spcAft>
                          <a:spcPts val="0"/>
                        </a:spcAft>
                        <a:buClr>
                          <a:srgbClr val="000000"/>
                        </a:buClr>
                        <a:buSzPct val="25000"/>
                        <a:buFont typeface="Arial"/>
                        <a:buNone/>
                      </a:pPr>
                      <a:r>
                        <a:rPr lang="en-US" sz="2000" u="none" strike="noStrike" cap="none" dirty="0">
                          <a:latin typeface="Arial"/>
                          <a:ea typeface="Arial"/>
                          <a:cs typeface="Arial"/>
                          <a:sym typeface="Arial"/>
                        </a:rPr>
                        <a:t>2009 Mathematics Standards of Learning and 2016 Mathematics Standards of Learning are included in the written and taught curricula. Spring 2018 Standards of Learning assessments measure the 2009 Mathematics Standards of Learning and include field test items measuring the 2016 Mathematics Standards of Learning.</a:t>
                      </a:r>
                    </a:p>
                  </a:txBody>
                  <a:tcPr marL="76125" marR="76125" marT="41900" marB="4190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1505275">
                <a:tc>
                  <a:txBody>
                    <a:bodyPr/>
                    <a:lstStyle/>
                    <a:p>
                      <a:pPr marL="0" marR="0" lvl="0" indent="0" algn="l" rtl="0">
                        <a:lnSpc>
                          <a:spcPct val="100000"/>
                        </a:lnSpc>
                        <a:spcBef>
                          <a:spcPts val="0"/>
                        </a:spcBef>
                        <a:spcAft>
                          <a:spcPts val="0"/>
                        </a:spcAft>
                        <a:buClr>
                          <a:srgbClr val="000000"/>
                        </a:buClr>
                        <a:buSzPct val="25000"/>
                        <a:buFont typeface="Arial"/>
                        <a:buNone/>
                      </a:pPr>
                      <a:r>
                        <a:rPr lang="en-US" sz="2000" b="1" u="none" strike="noStrike" cap="none" dirty="0">
                          <a:latin typeface="Arial"/>
                          <a:ea typeface="Arial"/>
                          <a:cs typeface="Arial"/>
                          <a:sym typeface="Arial"/>
                        </a:rPr>
                        <a:t>2018-2019 School Year – Full-Implementation Year </a:t>
                      </a:r>
                    </a:p>
                    <a:p>
                      <a:pPr marL="0" marR="0" lvl="0" indent="0" algn="l" rtl="0">
                        <a:lnSpc>
                          <a:spcPct val="100000"/>
                        </a:lnSpc>
                        <a:spcBef>
                          <a:spcPts val="0"/>
                        </a:spcBef>
                        <a:spcAft>
                          <a:spcPts val="0"/>
                        </a:spcAft>
                        <a:buClr>
                          <a:srgbClr val="000000"/>
                        </a:buClr>
                        <a:buSzPct val="25000"/>
                        <a:buFont typeface="Arial"/>
                        <a:buNone/>
                      </a:pPr>
                      <a:r>
                        <a:rPr lang="en-US" sz="2000" u="none" strike="noStrike" cap="none" dirty="0">
                          <a:latin typeface="Arial"/>
                          <a:ea typeface="Arial"/>
                          <a:cs typeface="Arial"/>
                          <a:sym typeface="Arial"/>
                        </a:rPr>
                        <a:t>Written and taught curricula reflect the 2016 Mathematics Standards of Learning.  Standards of Learning assessments measure the 2016 Mathematics Standards of Learning.</a:t>
                      </a:r>
                    </a:p>
                  </a:txBody>
                  <a:tcPr marL="76125" marR="76125" marT="41900" marB="4190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CAE8AA"/>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Clr>
                <a:srgbClr val="000000"/>
              </a:buClr>
              <a:buSzPct val="25000"/>
              <a:buFont typeface="Arial"/>
              <a:buNone/>
            </a:pPr>
            <a:fld id="{00000000-1234-1234-1234-123412341234}" type="slidenum">
              <a:rPr lang="en-US" smtClean="0"/>
              <a:pPr algn="r">
                <a:buClr>
                  <a:srgbClr val="000000"/>
                </a:buClr>
                <a:buSzPct val="25000"/>
                <a:buFont typeface="Arial"/>
                <a:buNone/>
              </a:pPr>
              <a:t>46</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952" y="1026774"/>
            <a:ext cx="5034894" cy="5034894"/>
          </a:xfrm>
          <a:prstGeom prst="rect">
            <a:avLst/>
          </a:prstGeom>
        </p:spPr>
      </p:pic>
    </p:spTree>
    <p:extLst>
      <p:ext uri="{BB962C8B-B14F-4D97-AF65-F5344CB8AC3E}">
        <p14:creationId xmlns:p14="http://schemas.microsoft.com/office/powerpoint/2010/main" val="2977544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04" y="609600"/>
            <a:ext cx="8229600" cy="1143000"/>
          </a:xfrm>
        </p:spPr>
        <p:txBody>
          <a:bodyPr/>
          <a:lstStyle/>
          <a:p>
            <a:r>
              <a:rPr lang="en-US" b="1" dirty="0" smtClean="0"/>
              <a:t>Closure and Participant Reflection</a:t>
            </a:r>
            <a:endParaRPr lang="en-US" b="1" dirty="0"/>
          </a:p>
        </p:txBody>
      </p:sp>
      <p:sp>
        <p:nvSpPr>
          <p:cNvPr id="3" name="Content Placeholder 2"/>
          <p:cNvSpPr>
            <a:spLocks noGrp="1"/>
          </p:cNvSpPr>
          <p:nvPr>
            <p:ph idx="1"/>
          </p:nvPr>
        </p:nvSpPr>
        <p:spPr>
          <a:xfrm>
            <a:off x="838200" y="1666504"/>
            <a:ext cx="5834063" cy="3200400"/>
          </a:xfrm>
        </p:spPr>
        <p:txBody>
          <a:bodyPr/>
          <a:lstStyle/>
          <a:p>
            <a:pPr marL="0" indent="0">
              <a:buNone/>
            </a:pPr>
            <a:r>
              <a:rPr lang="en-US" dirty="0" smtClean="0"/>
              <a:t>Exit Ticket – What Stuck?</a:t>
            </a:r>
          </a:p>
          <a:p>
            <a:pPr marL="0" indent="0">
              <a:buNone/>
            </a:pPr>
            <a:endParaRPr lang="en-US" dirty="0"/>
          </a:p>
          <a:p>
            <a:pPr marL="0" indent="0">
              <a:buNone/>
            </a:pPr>
            <a:r>
              <a:rPr lang="en-US" dirty="0" smtClean="0"/>
              <a:t>On a Post-It Note – </a:t>
            </a:r>
          </a:p>
          <a:p>
            <a:pPr marL="0" indent="0">
              <a:buNone/>
            </a:pPr>
            <a:r>
              <a:rPr lang="en-US" dirty="0" smtClean="0"/>
              <a:t>This is what stuck with me today……..</a:t>
            </a:r>
          </a:p>
        </p:txBody>
      </p:sp>
      <p:sp>
        <p:nvSpPr>
          <p:cNvPr id="4" name="Slide Number Placeholder 3"/>
          <p:cNvSpPr>
            <a:spLocks noGrp="1"/>
          </p:cNvSpPr>
          <p:nvPr>
            <p:ph type="sldNum" sz="quarter" idx="12"/>
          </p:nvPr>
        </p:nvSpPr>
        <p:spPr>
          <a:xfrm>
            <a:off x="6858000" y="6477000"/>
            <a:ext cx="2133600" cy="476251"/>
          </a:xfrm>
        </p:spPr>
        <p:txBody>
          <a:bodyPr/>
          <a:lstStyle/>
          <a:p>
            <a:pPr algn="r">
              <a:defRPr/>
            </a:pPr>
            <a:fld id="{623CCD90-6554-45FD-866D-1D0DE01CCFD2}" type="slidenum">
              <a:rPr lang="en-US" smtClean="0">
                <a:solidFill>
                  <a:srgbClr val="000000"/>
                </a:solidFill>
              </a:rPr>
              <a:pPr algn="r">
                <a:defRPr/>
              </a:pPr>
              <a:t>47</a:t>
            </a:fld>
            <a:endParaRPr lang="en-US" dirty="0">
              <a:solidFill>
                <a:srgbClr val="000000"/>
              </a:solidFill>
            </a:endParaRPr>
          </a:p>
        </p:txBody>
      </p:sp>
      <p:pic>
        <p:nvPicPr>
          <p:cNvPr id="1028" name="Picture 4" descr="C:\Users\Tina.Mazzacane@doe.virginia.gov\AppData\Local\Microsoft\Windows\Temporary Internet Files\Content.IE5\6P9YJEOE\sticky-not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330517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39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p:nvPr/>
        </p:nvSpPr>
        <p:spPr>
          <a:xfrm>
            <a:off x="2362200" y="1905000"/>
            <a:ext cx="4038598" cy="5847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Please contact us!</a:t>
            </a:r>
          </a:p>
        </p:txBody>
      </p:sp>
      <p:sp>
        <p:nvSpPr>
          <p:cNvPr id="358" name="Shape 35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48</a:t>
            </a:fld>
            <a:endParaRPr lang="en-US" sz="1400" b="0" i="0" u="none" strike="noStrike" cap="none">
              <a:solidFill>
                <a:schemeClr val="dk1"/>
              </a:solidFill>
              <a:latin typeface="Arial"/>
              <a:ea typeface="Arial"/>
              <a:cs typeface="Arial"/>
              <a:sym typeface="Arial"/>
            </a:endParaRPr>
          </a:p>
        </p:txBody>
      </p:sp>
      <p:sp>
        <p:nvSpPr>
          <p:cNvPr id="5" name="TextBox 4"/>
          <p:cNvSpPr txBox="1"/>
          <p:nvPr/>
        </p:nvSpPr>
        <p:spPr>
          <a:xfrm>
            <a:off x="1708506" y="3657601"/>
            <a:ext cx="5562600" cy="1200329"/>
          </a:xfrm>
          <a:prstGeom prst="rect">
            <a:avLst/>
          </a:prstGeom>
          <a:noFill/>
        </p:spPr>
        <p:txBody>
          <a:bodyPr wrap="square" rtlCol="0">
            <a:spAutoFit/>
          </a:bodyPr>
          <a:lstStyle/>
          <a:p>
            <a:pPr algn="ctr"/>
            <a:r>
              <a:rPr lang="en-US" sz="2400" dirty="0" smtClean="0"/>
              <a:t>The VDOE Mathematics Team at</a:t>
            </a:r>
          </a:p>
          <a:p>
            <a:pPr algn="ctr"/>
            <a:r>
              <a:rPr lang="en-US" sz="2400" dirty="0" smtClean="0">
                <a:hlinkClick r:id="rId3"/>
              </a:rPr>
              <a:t>Mathematics@doe.virginia.gov</a:t>
            </a:r>
            <a:endParaRPr lang="en-US" sz="2400" dirty="0" smtClean="0"/>
          </a:p>
          <a:p>
            <a:pPr algn="ct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5</a:t>
            </a:fld>
            <a:endParaRPr lang="en-US" sz="1400" b="0" i="0" u="none" strike="noStrike" cap="none">
              <a:solidFill>
                <a:schemeClr val="dk1"/>
              </a:solidFill>
              <a:latin typeface="Arial"/>
              <a:ea typeface="Arial"/>
              <a:cs typeface="Arial"/>
              <a:sym typeface="Arial"/>
            </a:endParaRPr>
          </a:p>
        </p:txBody>
      </p:sp>
      <p:sp>
        <p:nvSpPr>
          <p:cNvPr id="146" name="Shape 146"/>
          <p:cNvSpPr txBox="1"/>
          <p:nvPr/>
        </p:nvSpPr>
        <p:spPr>
          <a:xfrm>
            <a:off x="379708" y="720670"/>
            <a:ext cx="8307091" cy="584774"/>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Clr>
                <a:srgbClr val="000000"/>
              </a:buClr>
              <a:buSzPct val="25000"/>
            </a:pPr>
            <a:r>
              <a:rPr lang="en-US" sz="3200" b="0" i="0" strike="noStrike" cap="none" dirty="0" smtClean="0">
                <a:solidFill>
                  <a:srgbClr val="000000"/>
                </a:solidFill>
                <a:latin typeface="Calibri" panose="020F0502020204030204" pitchFamily="34" charset="0"/>
                <a:sym typeface="Arial"/>
              </a:rPr>
              <a:t>Improving </a:t>
            </a:r>
            <a:r>
              <a:rPr lang="en-US" sz="3200" b="0" i="0" strike="noStrike" cap="none" dirty="0">
                <a:solidFill>
                  <a:srgbClr val="000000"/>
                </a:solidFill>
                <a:latin typeface="Calibri" panose="020F0502020204030204" pitchFamily="34" charset="0"/>
                <a:sym typeface="Arial"/>
              </a:rPr>
              <a:t>Vertical </a:t>
            </a:r>
            <a:r>
              <a:rPr lang="en-US" sz="3200" b="0" i="0" strike="noStrike" cap="none" dirty="0" smtClean="0">
                <a:solidFill>
                  <a:srgbClr val="000000"/>
                </a:solidFill>
                <a:latin typeface="Calibri" panose="020F0502020204030204" pitchFamily="34" charset="0"/>
                <a:sym typeface="Arial"/>
              </a:rPr>
              <a:t>Progression</a:t>
            </a:r>
            <a:r>
              <a:rPr lang="en-US" sz="3200" b="0" i="0" u="none" strike="noStrike" cap="none" dirty="0">
                <a:solidFill>
                  <a:srgbClr val="000000"/>
                </a:solidFill>
                <a:latin typeface="Arial"/>
                <a:ea typeface="Arial"/>
                <a:cs typeface="Arial"/>
                <a:sym typeface="Arial"/>
              </a:rPr>
              <a:t>	</a:t>
            </a:r>
          </a:p>
        </p:txBody>
      </p:sp>
      <p:sp>
        <p:nvSpPr>
          <p:cNvPr id="147" name="Shape 147"/>
          <p:cNvSpPr txBox="1"/>
          <p:nvPr/>
        </p:nvSpPr>
        <p:spPr>
          <a:xfrm>
            <a:off x="379708" y="1580826"/>
            <a:ext cx="8314840" cy="44012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If the ratio of number of chocolate candies to caramel candies purchased is 2:5 and each chocolate candy is $1.00 and each caramel candy is $0.75, which of the following could be the total cost of a bag of candies purchased?</a:t>
            </a:r>
          </a:p>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dirty="0">
                <a:solidFill>
                  <a:srgbClr val="000000"/>
                </a:solidFill>
                <a:latin typeface="Arial"/>
                <a:ea typeface="Arial"/>
                <a:cs typeface="Arial"/>
                <a:sym typeface="Arial"/>
              </a:rPr>
              <a:t> </a:t>
            </a:r>
          </a:p>
          <a:p>
            <a:pPr marL="514350" marR="0" lvl="0" indent="-514350" algn="l" rtl="0">
              <a:lnSpc>
                <a:spcPct val="100000"/>
              </a:lnSpc>
              <a:spcBef>
                <a:spcPts val="0"/>
              </a:spcBef>
              <a:spcAft>
                <a:spcPts val="0"/>
              </a:spcAft>
              <a:buClr>
                <a:srgbClr val="000000"/>
              </a:buClr>
              <a:buSzPct val="100000"/>
              <a:buFont typeface="Arial"/>
              <a:buAutoNum type="alphaUcPeriod"/>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$15.00 </a:t>
            </a:r>
          </a:p>
          <a:p>
            <a:pPr marL="514350" marR="0" lvl="0" indent="-514350" algn="l" rtl="0">
              <a:lnSpc>
                <a:spcPct val="100000"/>
              </a:lnSpc>
              <a:spcBef>
                <a:spcPts val="0"/>
              </a:spcBef>
              <a:spcAft>
                <a:spcPts val="0"/>
              </a:spcAft>
              <a:buClr>
                <a:srgbClr val="000000"/>
              </a:buClr>
              <a:buSzPct val="100000"/>
              <a:buFont typeface="Arial"/>
              <a:buAutoNum type="alphaUcPeriod"/>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$17.25  </a:t>
            </a:r>
          </a:p>
          <a:p>
            <a:pPr marL="514350" marR="0" lvl="0" indent="-514350" algn="l" rtl="0">
              <a:lnSpc>
                <a:spcPct val="100000"/>
              </a:lnSpc>
              <a:spcBef>
                <a:spcPts val="0"/>
              </a:spcBef>
              <a:spcAft>
                <a:spcPts val="0"/>
              </a:spcAft>
              <a:buClr>
                <a:srgbClr val="000000"/>
              </a:buClr>
              <a:buSzPct val="100000"/>
              <a:buFont typeface="Arial"/>
              <a:buAutoNum type="alphaUcPeriod"/>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$19.50  </a:t>
            </a:r>
          </a:p>
          <a:p>
            <a:pPr marL="514350" marR="0" lvl="0" indent="-514350" algn="l" rtl="0">
              <a:lnSpc>
                <a:spcPct val="100000"/>
              </a:lnSpc>
              <a:spcBef>
                <a:spcPts val="0"/>
              </a:spcBef>
              <a:spcAft>
                <a:spcPts val="0"/>
              </a:spcAft>
              <a:buClr>
                <a:srgbClr val="000000"/>
              </a:buClr>
              <a:buSzPct val="100000"/>
              <a:buFont typeface="Arial"/>
              <a:buAutoNum type="alphaUcPeriod"/>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$27.90</a:t>
            </a:r>
          </a:p>
        </p:txBody>
      </p:sp>
      <p:sp>
        <p:nvSpPr>
          <p:cNvPr id="148" name="Shape 148"/>
          <p:cNvSpPr txBox="1"/>
          <p:nvPr/>
        </p:nvSpPr>
        <p:spPr>
          <a:xfrm>
            <a:off x="3301139" y="3781428"/>
            <a:ext cx="5106692"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1BEC4"/>
              </a:buClr>
              <a:buSzPct val="25000"/>
              <a:buFont typeface="Arial"/>
              <a:buNone/>
            </a:pPr>
            <a:r>
              <a:rPr lang="en-US" sz="1600" b="1" i="0" u="none" strike="noStrike" cap="none" dirty="0">
                <a:solidFill>
                  <a:schemeClr val="tx1"/>
                </a:solidFill>
                <a:latin typeface="Calibri" panose="020F0502020204030204" pitchFamily="34" charset="0"/>
                <a:cs typeface="Calibri" panose="020F0502020204030204" pitchFamily="34" charset="0"/>
                <a:sym typeface="Arial"/>
              </a:rPr>
              <a:t>SOL 6.1 </a:t>
            </a:r>
            <a:r>
              <a:rPr lang="en-US" sz="1600" b="1" i="0" u="none" strike="noStrike" cap="none" dirty="0">
                <a:solidFill>
                  <a:srgbClr val="71BEC4"/>
                </a:solidFill>
                <a:latin typeface="Calibri" panose="020F0502020204030204" pitchFamily="34" charset="0"/>
                <a:cs typeface="Calibri" panose="020F0502020204030204" pitchFamily="34" charset="0"/>
                <a:sym typeface="Arial"/>
              </a:rPr>
              <a:t>-The student will represent relationships between quantities using ratios, and will use appropriate notations, such as </a:t>
            </a:r>
            <a:r>
              <a:rPr lang="en-US" sz="1600" b="1" i="1" u="none" strike="noStrike" cap="none" dirty="0">
                <a:solidFill>
                  <a:srgbClr val="71BEC4"/>
                </a:solidFill>
                <a:latin typeface="Calibri" panose="020F0502020204030204" pitchFamily="34" charset="0"/>
                <a:cs typeface="Calibri" panose="020F0502020204030204" pitchFamily="34" charset="0"/>
                <a:sym typeface="Arial"/>
              </a:rPr>
              <a:t>, a </a:t>
            </a:r>
            <a:r>
              <a:rPr lang="en-US" sz="1600" b="1" i="0" u="none" strike="noStrike" cap="none" dirty="0">
                <a:solidFill>
                  <a:srgbClr val="71BEC4"/>
                </a:solidFill>
                <a:latin typeface="Calibri" panose="020F0502020204030204" pitchFamily="34" charset="0"/>
                <a:cs typeface="Calibri" panose="020F0502020204030204" pitchFamily="34" charset="0"/>
                <a:sym typeface="Arial"/>
              </a:rPr>
              <a:t>to</a:t>
            </a:r>
            <a:r>
              <a:rPr lang="en-US" sz="1600" b="1" i="1" u="none" strike="noStrike" cap="none" dirty="0">
                <a:solidFill>
                  <a:srgbClr val="71BEC4"/>
                </a:solidFill>
                <a:latin typeface="Calibri" panose="020F0502020204030204" pitchFamily="34" charset="0"/>
                <a:cs typeface="Calibri" panose="020F0502020204030204" pitchFamily="34" charset="0"/>
                <a:sym typeface="Arial"/>
              </a:rPr>
              <a:t> b</a:t>
            </a:r>
            <a:r>
              <a:rPr lang="en-US" sz="1600" b="1" i="0" u="none" strike="noStrike" cap="none" dirty="0">
                <a:solidFill>
                  <a:srgbClr val="71BEC4"/>
                </a:solidFill>
                <a:latin typeface="Calibri" panose="020F0502020204030204" pitchFamily="34" charset="0"/>
                <a:cs typeface="Calibri" panose="020F0502020204030204" pitchFamily="34" charset="0"/>
                <a:sym typeface="Arial"/>
              </a:rPr>
              <a:t>, and </a:t>
            </a:r>
            <a:r>
              <a:rPr lang="en-US" sz="1600" b="1" i="1" u="none" strike="noStrike" cap="none" dirty="0">
                <a:solidFill>
                  <a:srgbClr val="71BEC4"/>
                </a:solidFill>
                <a:latin typeface="Calibri" panose="020F0502020204030204" pitchFamily="34" charset="0"/>
                <a:cs typeface="Calibri" panose="020F0502020204030204" pitchFamily="34" charset="0"/>
                <a:sym typeface="Arial"/>
              </a:rPr>
              <a:t>a</a:t>
            </a:r>
            <a:r>
              <a:rPr lang="en-US" sz="1600" b="1" i="0" u="none" strike="noStrike" cap="none" dirty="0">
                <a:solidFill>
                  <a:srgbClr val="71BEC4"/>
                </a:solidFill>
                <a:latin typeface="Calibri" panose="020F0502020204030204" pitchFamily="34" charset="0"/>
                <a:cs typeface="Calibri" panose="020F0502020204030204" pitchFamily="34" charset="0"/>
                <a:sym typeface="Arial"/>
              </a:rPr>
              <a:t>:</a:t>
            </a:r>
            <a:r>
              <a:rPr lang="en-US" sz="1600" b="1" i="1" u="none" strike="noStrike" cap="none" dirty="0">
                <a:solidFill>
                  <a:srgbClr val="71BEC4"/>
                </a:solidFill>
                <a:latin typeface="Calibri" panose="020F0502020204030204" pitchFamily="34" charset="0"/>
                <a:cs typeface="Calibri" panose="020F0502020204030204" pitchFamily="34" charset="0"/>
                <a:sym typeface="Arial"/>
              </a:rPr>
              <a:t>b</a:t>
            </a:r>
            <a:r>
              <a:rPr lang="en-US" sz="1600" b="1" i="0" u="none" strike="noStrike" cap="none" dirty="0">
                <a:solidFill>
                  <a:srgbClr val="71BEC4"/>
                </a:solidFill>
                <a:latin typeface="Calibri" panose="020F0502020204030204" pitchFamily="34" charset="0"/>
                <a:cs typeface="Calibri" panose="020F0502020204030204" pitchFamily="34" charset="0"/>
                <a:sym typeface="Arial"/>
              </a:rPr>
              <a:t>.</a:t>
            </a:r>
          </a:p>
        </p:txBody>
      </p:sp>
      <p:sp>
        <p:nvSpPr>
          <p:cNvPr id="149" name="Shape 149"/>
          <p:cNvSpPr txBox="1"/>
          <p:nvPr/>
        </p:nvSpPr>
        <p:spPr>
          <a:xfrm>
            <a:off x="3301139" y="4590151"/>
            <a:ext cx="5106692"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C8C92"/>
              </a:buClr>
              <a:buSzPct val="25000"/>
              <a:buFont typeface="Arial"/>
              <a:buNone/>
            </a:pPr>
            <a:r>
              <a:rPr lang="en-US" sz="1600" b="1" i="0" u="none" strike="noStrike" cap="none" dirty="0">
                <a:solidFill>
                  <a:schemeClr val="tx1"/>
                </a:solidFill>
                <a:latin typeface="Calibri" panose="020F0502020204030204" pitchFamily="34" charset="0"/>
                <a:cs typeface="Calibri" panose="020F0502020204030204" pitchFamily="34" charset="0"/>
                <a:sym typeface="Arial"/>
              </a:rPr>
              <a:t>SOL</a:t>
            </a:r>
            <a:r>
              <a:rPr lang="en-US" sz="1400" b="1" i="0" u="none" strike="noStrike" cap="none" dirty="0">
                <a:solidFill>
                  <a:schemeClr val="tx1"/>
                </a:solidFill>
                <a:latin typeface="Arial"/>
                <a:ea typeface="Arial"/>
                <a:cs typeface="Arial"/>
                <a:sym typeface="Arial"/>
              </a:rPr>
              <a:t> 7.3 </a:t>
            </a:r>
            <a:r>
              <a:rPr lang="en-US" sz="1400" b="1" i="0" u="none" strike="noStrike" cap="none" dirty="0">
                <a:solidFill>
                  <a:srgbClr val="3C8C92"/>
                </a:solidFill>
                <a:latin typeface="Arial"/>
                <a:ea typeface="Arial"/>
                <a:cs typeface="Arial"/>
                <a:sym typeface="Arial"/>
              </a:rPr>
              <a:t>- The student will solve single-step and multistep practical problems, using proportional reasoning.</a:t>
            </a:r>
          </a:p>
        </p:txBody>
      </p:sp>
      <p:sp>
        <p:nvSpPr>
          <p:cNvPr id="150" name="Shape 150"/>
          <p:cNvSpPr txBox="1"/>
          <p:nvPr/>
        </p:nvSpPr>
        <p:spPr>
          <a:xfrm>
            <a:off x="3301139" y="5251062"/>
            <a:ext cx="5106692"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E4649"/>
              </a:buClr>
              <a:buSzPct val="25000"/>
              <a:buFont typeface="Arial"/>
              <a:buNone/>
            </a:pPr>
            <a:r>
              <a:rPr lang="en-US" sz="1600" b="1" i="0" u="none" strike="noStrike" cap="none" dirty="0">
                <a:solidFill>
                  <a:schemeClr val="tx1"/>
                </a:solidFill>
                <a:latin typeface="Calibri" panose="020F0502020204030204" pitchFamily="34" charset="0"/>
                <a:cs typeface="Calibri" panose="020F0502020204030204" pitchFamily="34" charset="0"/>
                <a:sym typeface="Arial"/>
              </a:rPr>
              <a:t>SOL 8.4 </a:t>
            </a:r>
            <a:r>
              <a:rPr lang="en-US" sz="1600" b="1" i="0" u="none" strike="noStrike" cap="none" dirty="0">
                <a:solidFill>
                  <a:srgbClr val="1E4649"/>
                </a:solidFill>
                <a:latin typeface="Calibri" panose="020F0502020204030204" pitchFamily="34" charset="0"/>
                <a:cs typeface="Calibri" panose="020F0502020204030204" pitchFamily="34" charset="0"/>
                <a:sym typeface="Arial"/>
              </a:rPr>
              <a:t>- The student will solve practical problems involving consumer applications. </a:t>
            </a:r>
            <a:r>
              <a:rPr lang="en-US" sz="1600" b="1" i="0" u="none" strike="noStrike" cap="none" dirty="0">
                <a:solidFill>
                  <a:srgbClr val="3C8C92"/>
                </a:solidFill>
                <a:latin typeface="Calibri" panose="020F0502020204030204" pitchFamily="34" charset="0"/>
                <a:cs typeface="Calibri" panose="020F0502020204030204" pitchFamily="34" charset="0"/>
                <a:sym typeface="Arial"/>
              </a:rPr>
              <a:t>	</a:t>
            </a:r>
          </a:p>
        </p:txBody>
      </p:sp>
      <p:sp>
        <p:nvSpPr>
          <p:cNvPr id="2" name="Oval 1"/>
          <p:cNvSpPr/>
          <p:nvPr/>
        </p:nvSpPr>
        <p:spPr>
          <a:xfrm>
            <a:off x="708660" y="4520092"/>
            <a:ext cx="1577340" cy="5932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anim calcmode="lin" valueType="num">
                                      <p:cBhvr>
                                        <p:cTn id="8" dur="1000" fill="hold"/>
                                        <p:tgtEl>
                                          <p:spTgt spid="148"/>
                                        </p:tgtEl>
                                        <p:attrNameLst>
                                          <p:attrName>ppt_x</p:attrName>
                                        </p:attrNameLst>
                                      </p:cBhvr>
                                      <p:tavLst>
                                        <p:tav tm="0">
                                          <p:val>
                                            <p:strVal val="#ppt_x"/>
                                          </p:val>
                                        </p:tav>
                                        <p:tav tm="100000">
                                          <p:val>
                                            <p:strVal val="#ppt_x"/>
                                          </p:val>
                                        </p:tav>
                                      </p:tavLst>
                                    </p:anim>
                                    <p:anim calcmode="lin" valueType="num">
                                      <p:cBhvr>
                                        <p:cTn id="9"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9">
                                            <p:txEl>
                                              <p:pRg st="0" end="0"/>
                                            </p:txEl>
                                          </p:spTgt>
                                        </p:tgtEl>
                                        <p:attrNameLst>
                                          <p:attrName>style.visibility</p:attrName>
                                        </p:attrNameLst>
                                      </p:cBhvr>
                                      <p:to>
                                        <p:strVal val="visible"/>
                                      </p:to>
                                    </p:set>
                                    <p:animEffect transition="in" filter="fade">
                                      <p:cBhvr>
                                        <p:cTn id="14" dur="1000"/>
                                        <p:tgtEl>
                                          <p:spTgt spid="149">
                                            <p:txEl>
                                              <p:pRg st="0" end="0"/>
                                            </p:txEl>
                                          </p:spTgt>
                                        </p:tgtEl>
                                      </p:cBhvr>
                                    </p:animEffect>
                                    <p:anim calcmode="lin" valueType="num">
                                      <p:cBhvr>
                                        <p:cTn id="15" dur="10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0">
                                            <p:txEl>
                                              <p:pRg st="0" end="0"/>
                                            </p:txEl>
                                          </p:spTgt>
                                        </p:tgtEl>
                                        <p:attrNameLst>
                                          <p:attrName>style.visibility</p:attrName>
                                        </p:attrNameLst>
                                      </p:cBhvr>
                                      <p:to>
                                        <p:strVal val="visible"/>
                                      </p:to>
                                    </p:set>
                                    <p:animEffect transition="in" filter="fade">
                                      <p:cBhvr>
                                        <p:cTn id="21" dur="1000"/>
                                        <p:tgtEl>
                                          <p:spTgt spid="150">
                                            <p:txEl>
                                              <p:pRg st="0" end="0"/>
                                            </p:txEl>
                                          </p:spTgt>
                                        </p:tgtEl>
                                      </p:cBhvr>
                                    </p:animEffect>
                                    <p:anim calcmode="lin" valueType="num">
                                      <p:cBhvr>
                                        <p:cTn id="22" dur="1000" fill="hold"/>
                                        <p:tgtEl>
                                          <p:spTgt spid="15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44" y="2598173"/>
            <a:ext cx="1605258" cy="1301137"/>
          </a:xfrm>
          <a:prstGeom prst="rect">
            <a:avLst/>
          </a:prstGeom>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a:t>
            </a:fld>
            <a:endParaRPr lang="en-US" sz="1400" b="0" i="0" u="none" strike="noStrike" cap="none">
              <a:solidFill>
                <a:schemeClr val="dk1"/>
              </a:solidFill>
              <a:latin typeface="Arial"/>
              <a:ea typeface="Arial"/>
              <a:cs typeface="Arial"/>
              <a:sym typeface="Arial"/>
            </a:endParaRPr>
          </a:p>
        </p:txBody>
      </p:sp>
      <p:sp>
        <p:nvSpPr>
          <p:cNvPr id="3" name="TextBox 2"/>
          <p:cNvSpPr txBox="1"/>
          <p:nvPr/>
        </p:nvSpPr>
        <p:spPr>
          <a:xfrm>
            <a:off x="1342505" y="1287956"/>
            <a:ext cx="6582294" cy="1631216"/>
          </a:xfrm>
          <a:prstGeom prst="rect">
            <a:avLst/>
          </a:prstGeom>
          <a:noFill/>
          <a:ln>
            <a:noFill/>
          </a:ln>
        </p:spPr>
        <p:txBody>
          <a:bodyPr wrap="square" rtlCol="0">
            <a:spAutoFit/>
          </a:bodyPr>
          <a:lstStyle/>
          <a:p>
            <a:r>
              <a:rPr lang="en-US" sz="2000" b="1" dirty="0">
                <a:latin typeface="Calibri" panose="020F0502020204030204" pitchFamily="34" charset="0"/>
                <a:cs typeface="Calibri" panose="020F0502020204030204" pitchFamily="34" charset="0"/>
              </a:rPr>
              <a:t>SOL 6.6  </a:t>
            </a:r>
            <a:r>
              <a:rPr lang="en-US" sz="2000" dirty="0">
                <a:latin typeface="Calibri" panose="020F0502020204030204" pitchFamily="34" charset="0"/>
                <a:cs typeface="Calibri" panose="020F0502020204030204" pitchFamily="34" charset="0"/>
              </a:rPr>
              <a:t>The student will </a:t>
            </a:r>
          </a:p>
          <a:p>
            <a:pPr marL="293688" lvl="0"/>
            <a:r>
              <a:rPr lang="en-US" sz="2000" dirty="0" smtClean="0">
                <a:latin typeface="Calibri" panose="020F0502020204030204" pitchFamily="34" charset="0"/>
                <a:cs typeface="Calibri" panose="020F0502020204030204" pitchFamily="34" charset="0"/>
              </a:rPr>
              <a:t>a)  </a:t>
            </a:r>
            <a:r>
              <a:rPr lang="en-US" sz="2000" b="1" dirty="0" smtClean="0">
                <a:latin typeface="Calibri" panose="020F0502020204030204" pitchFamily="34" charset="0"/>
                <a:cs typeface="Calibri" panose="020F0502020204030204" pitchFamily="34" charset="0"/>
              </a:rPr>
              <a:t>add</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subtract</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multiply</a:t>
            </a:r>
            <a:r>
              <a:rPr lang="en-US" sz="2000" dirty="0">
                <a:latin typeface="Calibri" panose="020F0502020204030204" pitchFamily="34" charset="0"/>
                <a:cs typeface="Calibri" panose="020F0502020204030204" pitchFamily="34" charset="0"/>
              </a:rPr>
              <a:t>, and </a:t>
            </a:r>
            <a:r>
              <a:rPr lang="en-US" sz="2000" b="1" dirty="0">
                <a:latin typeface="Calibri" panose="020F0502020204030204" pitchFamily="34" charset="0"/>
                <a:cs typeface="Calibri" panose="020F0502020204030204" pitchFamily="34" charset="0"/>
              </a:rPr>
              <a:t>divide</a:t>
            </a:r>
            <a:r>
              <a:rPr lang="en-US" sz="2000" dirty="0">
                <a:latin typeface="Calibri" panose="020F0502020204030204" pitchFamily="34" charset="0"/>
                <a:cs typeface="Calibri" panose="020F0502020204030204" pitchFamily="34" charset="0"/>
              </a:rPr>
              <a:t> integers;</a:t>
            </a:r>
          </a:p>
          <a:p>
            <a:pPr marL="293688" lvl="0"/>
            <a:r>
              <a:rPr lang="en-US" sz="2000" dirty="0" smtClean="0">
                <a:latin typeface="Calibri" panose="020F0502020204030204" pitchFamily="34" charset="0"/>
                <a:cs typeface="Calibri" panose="020F0502020204030204" pitchFamily="34" charset="0"/>
              </a:rPr>
              <a:t>b)  solve </a:t>
            </a:r>
            <a:r>
              <a:rPr lang="en-US" sz="2000" b="1" dirty="0">
                <a:latin typeface="Calibri" panose="020F0502020204030204" pitchFamily="34" charset="0"/>
                <a:cs typeface="Calibri" panose="020F0502020204030204" pitchFamily="34" charset="0"/>
              </a:rPr>
              <a:t>practical problems </a:t>
            </a:r>
            <a:r>
              <a:rPr lang="en-US" sz="2000" dirty="0">
                <a:latin typeface="Calibri" panose="020F0502020204030204" pitchFamily="34" charset="0"/>
                <a:cs typeface="Calibri" panose="020F0502020204030204" pitchFamily="34" charset="0"/>
              </a:rPr>
              <a:t>involving operations with  </a:t>
            </a:r>
          </a:p>
          <a:p>
            <a:pPr marL="293688" lvl="0"/>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integers</a:t>
            </a:r>
            <a:r>
              <a:rPr lang="en-US" sz="2000" dirty="0">
                <a:latin typeface="Calibri" panose="020F0502020204030204" pitchFamily="34" charset="0"/>
                <a:cs typeface="Calibri" panose="020F0502020204030204" pitchFamily="34" charset="0"/>
              </a:rPr>
              <a:t>; and </a:t>
            </a:r>
          </a:p>
          <a:p>
            <a:pPr marL="293688" lvl="0"/>
            <a:r>
              <a:rPr lang="en-US" sz="2000" dirty="0">
                <a:latin typeface="Calibri" panose="020F0502020204030204" pitchFamily="34" charset="0"/>
                <a:cs typeface="Calibri" panose="020F0502020204030204" pitchFamily="34" charset="0"/>
              </a:rPr>
              <a:t>c)  </a:t>
            </a:r>
            <a:r>
              <a:rPr lang="en-US" sz="2000" dirty="0" smtClean="0">
                <a:latin typeface="Calibri" panose="020F0502020204030204" pitchFamily="34" charset="0"/>
                <a:cs typeface="Calibri" panose="020F0502020204030204" pitchFamily="34" charset="0"/>
              </a:rPr>
              <a:t> </a:t>
            </a:r>
            <a:r>
              <a:rPr lang="en-US" sz="2000" b="1" dirty="0" smtClean="0">
                <a:latin typeface="Calibri" panose="020F0502020204030204" pitchFamily="34" charset="0"/>
                <a:cs typeface="Calibri" panose="020F0502020204030204" pitchFamily="34" charset="0"/>
              </a:rPr>
              <a:t>simplify </a:t>
            </a:r>
            <a:r>
              <a:rPr lang="en-US" sz="2000" b="1" dirty="0">
                <a:latin typeface="Calibri" panose="020F0502020204030204" pitchFamily="34" charset="0"/>
                <a:cs typeface="Calibri" panose="020F0502020204030204" pitchFamily="34" charset="0"/>
              </a:rPr>
              <a:t>numerical expressions </a:t>
            </a:r>
            <a:r>
              <a:rPr lang="en-US" sz="2000" dirty="0">
                <a:latin typeface="Calibri" panose="020F0502020204030204" pitchFamily="34" charset="0"/>
                <a:cs typeface="Calibri" panose="020F0502020204030204" pitchFamily="34" charset="0"/>
              </a:rPr>
              <a:t>involving integers. </a:t>
            </a:r>
          </a:p>
        </p:txBody>
      </p:sp>
      <p:grpSp>
        <p:nvGrpSpPr>
          <p:cNvPr id="25" name="Group 24"/>
          <p:cNvGrpSpPr/>
          <p:nvPr/>
        </p:nvGrpSpPr>
        <p:grpSpPr>
          <a:xfrm>
            <a:off x="703806" y="4025277"/>
            <a:ext cx="8018547" cy="2409868"/>
            <a:chOff x="645191" y="3500793"/>
            <a:chExt cx="8018547" cy="2409868"/>
          </a:xfrm>
        </p:grpSpPr>
        <p:grpSp>
          <p:nvGrpSpPr>
            <p:cNvPr id="24" name="Group 23"/>
            <p:cNvGrpSpPr/>
            <p:nvPr/>
          </p:nvGrpSpPr>
          <p:grpSpPr>
            <a:xfrm>
              <a:off x="645191" y="3500793"/>
              <a:ext cx="8018547" cy="2409868"/>
              <a:chOff x="663633" y="3808232"/>
              <a:chExt cx="8018547" cy="2409868"/>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808232"/>
                <a:ext cx="1824180" cy="1276108"/>
              </a:xfrm>
              <a:prstGeom prst="rect">
                <a:avLst/>
              </a:prstGeom>
            </p:spPr>
          </p:pic>
          <p:sp>
            <p:nvSpPr>
              <p:cNvPr id="13" name="TextBox 12"/>
              <p:cNvSpPr txBox="1"/>
              <p:nvPr/>
            </p:nvSpPr>
            <p:spPr>
              <a:xfrm>
                <a:off x="663633" y="4966144"/>
                <a:ext cx="4200476" cy="707886"/>
              </a:xfrm>
              <a:prstGeom prst="rect">
                <a:avLst/>
              </a:prstGeom>
              <a:noFill/>
            </p:spPr>
            <p:txBody>
              <a:bodyPr wrap="square" rtlCol="0">
                <a:spAutoFit/>
              </a:bodyPr>
              <a:lstStyle/>
              <a:p>
                <a:r>
                  <a:rPr lang="en-US" sz="2000" b="1" i="1" dirty="0">
                    <a:latin typeface="Calibri" panose="020F0502020204030204" pitchFamily="34" charset="0"/>
                  </a:rPr>
                  <a:t>My cocoa was too hot to drink!  To cool it off, I added an ice cube.</a:t>
                </a:r>
              </a:p>
            </p:txBody>
          </p:sp>
          <p:grpSp>
            <p:nvGrpSpPr>
              <p:cNvPr id="22" name="Group 21"/>
              <p:cNvGrpSpPr/>
              <p:nvPr/>
            </p:nvGrpSpPr>
            <p:grpSpPr>
              <a:xfrm>
                <a:off x="4851039" y="4726969"/>
                <a:ext cx="1980473" cy="1491131"/>
                <a:chOff x="2394140" y="4910933"/>
                <a:chExt cx="1980473" cy="1491131"/>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4140" y="4910933"/>
                  <a:ext cx="1980473" cy="1491131"/>
                </a:xfrm>
                <a:prstGeom prst="rect">
                  <a:avLst/>
                </a:prstGeom>
              </p:spPr>
            </p:pic>
            <p:sp>
              <p:nvSpPr>
                <p:cNvPr id="18" name="Oval 17"/>
                <p:cNvSpPr/>
                <p:nvPr/>
              </p:nvSpPr>
              <p:spPr>
                <a:xfrm>
                  <a:off x="2686801" y="5634856"/>
                  <a:ext cx="388995" cy="3231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5066" y="5852642"/>
                  <a:ext cx="388995" cy="3231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28844" y="5494916"/>
                  <a:ext cx="388995" cy="3231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Oval 20"/>
            <p:cNvSpPr/>
            <p:nvPr/>
          </p:nvSpPr>
          <p:spPr>
            <a:xfrm>
              <a:off x="5952518" y="4307002"/>
              <a:ext cx="388995" cy="32316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364611" y="2922370"/>
            <a:ext cx="4539474" cy="2086150"/>
            <a:chOff x="974779" y="2216582"/>
            <a:chExt cx="4539474" cy="2086150"/>
          </a:xfrm>
        </p:grpSpPr>
        <p:grpSp>
          <p:nvGrpSpPr>
            <p:cNvPr id="29" name="Group 28"/>
            <p:cNvGrpSpPr/>
            <p:nvPr/>
          </p:nvGrpSpPr>
          <p:grpSpPr>
            <a:xfrm>
              <a:off x="974779" y="2216582"/>
              <a:ext cx="4539474" cy="2086150"/>
              <a:chOff x="1047674" y="2279440"/>
              <a:chExt cx="4539474" cy="2086150"/>
            </a:xfrm>
          </p:grpSpPr>
          <p:grpSp>
            <p:nvGrpSpPr>
              <p:cNvPr id="23" name="Group 22"/>
              <p:cNvGrpSpPr/>
              <p:nvPr/>
            </p:nvGrpSpPr>
            <p:grpSpPr>
              <a:xfrm>
                <a:off x="2206610" y="2279440"/>
                <a:ext cx="3380538" cy="2086150"/>
                <a:chOff x="2551499" y="2196777"/>
                <a:chExt cx="3380538" cy="2086150"/>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1499" y="2196777"/>
                  <a:ext cx="3380538" cy="77202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3871" y="2989767"/>
                  <a:ext cx="2955794" cy="1293160"/>
                </a:xfrm>
                <a:prstGeom prst="rect">
                  <a:avLst/>
                </a:prstGeom>
              </p:spPr>
            </p:pic>
          </p:grpSp>
          <p:sp>
            <p:nvSpPr>
              <p:cNvPr id="26" name="TextBox 25"/>
              <p:cNvSpPr txBox="1"/>
              <p:nvPr/>
            </p:nvSpPr>
            <p:spPr>
              <a:xfrm>
                <a:off x="1047674" y="3394589"/>
                <a:ext cx="1631746" cy="661720"/>
              </a:xfrm>
              <a:prstGeom prst="rect">
                <a:avLst/>
              </a:prstGeom>
              <a:noFill/>
            </p:spPr>
            <p:txBody>
              <a:bodyPr wrap="square" rtlCol="0">
                <a:spAutoFit/>
              </a:bodyPr>
              <a:lstStyle/>
              <a:p>
                <a:r>
                  <a:rPr lang="en-US" sz="1600" dirty="0">
                    <a:latin typeface="Calibri" panose="020F0502020204030204" pitchFamily="34" charset="0"/>
                  </a:rPr>
                  <a:t>Negative</a:t>
                </a:r>
              </a:p>
              <a:p>
                <a:pPr>
                  <a:spcBef>
                    <a:spcPts val="600"/>
                  </a:spcBef>
                </a:pPr>
                <a:r>
                  <a:rPr lang="en-US" sz="1600" dirty="0">
                    <a:latin typeface="Calibri" panose="020F0502020204030204" pitchFamily="34" charset="0"/>
                  </a:rPr>
                  <a:t>Positive</a:t>
                </a:r>
              </a:p>
            </p:txBody>
          </p:sp>
        </p:grpSp>
        <p:sp>
          <p:nvSpPr>
            <p:cNvPr id="27" name="Oval 26"/>
            <p:cNvSpPr/>
            <p:nvPr/>
          </p:nvSpPr>
          <p:spPr>
            <a:xfrm>
              <a:off x="1981082" y="3384640"/>
              <a:ext cx="225527" cy="2391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94553" y="3676724"/>
              <a:ext cx="225527" cy="2391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653565" y="717939"/>
            <a:ext cx="5661635" cy="584775"/>
          </a:xfrm>
          <a:prstGeom prst="rect">
            <a:avLst/>
          </a:prstGeom>
          <a:noFill/>
        </p:spPr>
        <p:txBody>
          <a:bodyPr wrap="square" rtlCol="0">
            <a:spAutoFit/>
          </a:bodyPr>
          <a:lstStyle/>
          <a:p>
            <a:r>
              <a:rPr lang="en-US" sz="3200" dirty="0" smtClean="0">
                <a:latin typeface="Calibri" panose="020F0502020204030204" pitchFamily="34" charset="0"/>
              </a:rPr>
              <a:t>Developmental </a:t>
            </a:r>
            <a:r>
              <a:rPr lang="en-US" sz="3200" dirty="0">
                <a:latin typeface="Calibri" panose="020F0502020204030204" pitchFamily="34" charset="0"/>
              </a:rPr>
              <a:t>Appropriateness</a:t>
            </a:r>
            <a:r>
              <a:rPr lang="en-US" sz="3200" u="sng" dirty="0"/>
              <a:t> </a:t>
            </a:r>
          </a:p>
        </p:txBody>
      </p:sp>
    </p:spTree>
    <p:extLst>
      <p:ext uri="{BB962C8B-B14F-4D97-AF65-F5344CB8AC3E}">
        <p14:creationId xmlns:p14="http://schemas.microsoft.com/office/powerpoint/2010/main" val="12277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38" y="588109"/>
            <a:ext cx="8229600" cy="1143000"/>
          </a:xfrm>
        </p:spPr>
        <p:txBody>
          <a:bodyPr/>
          <a:lstStyle/>
          <a:p>
            <a:r>
              <a:rPr lang="en-US" dirty="0" smtClean="0"/>
              <a:t>Five Strands Task –</a:t>
            </a:r>
            <a:br>
              <a:rPr lang="en-US" dirty="0" smtClean="0"/>
            </a:br>
            <a:r>
              <a:rPr lang="en-US" dirty="0" smtClean="0"/>
              <a:t>Ensuring </a:t>
            </a:r>
            <a:r>
              <a:rPr lang="en-US" dirty="0"/>
              <a:t>Student Expectations Grades 6 - 8</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a:t>
            </a:fld>
            <a:endParaRPr lang="en-US" sz="1400" b="0" i="0" u="none" strike="noStrike" cap="none">
              <a:solidFill>
                <a:schemeClr val="dk1"/>
              </a:solidFill>
              <a:latin typeface="Arial"/>
              <a:ea typeface="Arial"/>
              <a:cs typeface="Arial"/>
              <a:sym typeface="Arial"/>
            </a:endParaRPr>
          </a:p>
        </p:txBody>
      </p:sp>
      <p:pic>
        <p:nvPicPr>
          <p:cNvPr id="5" name="Picture 4" descr="&lt;strong&gt;magnifying glass&lt;/strong&gt;.png"/>
          <p:cNvPicPr>
            <a:picLocks noChangeAspect="1"/>
          </p:cNvPicPr>
          <p:nvPr/>
        </p:nvPicPr>
        <p:blipFill>
          <a:blip r:embed="rId3"/>
          <a:stretch>
            <a:fillRect/>
          </a:stretch>
        </p:blipFill>
        <p:spPr>
          <a:xfrm>
            <a:off x="6847477" y="1782868"/>
            <a:ext cx="2296523" cy="1698270"/>
          </a:xfrm>
          <a:prstGeom prst="rect">
            <a:avLst/>
          </a:prstGeom>
        </p:spPr>
      </p:pic>
      <p:sp>
        <p:nvSpPr>
          <p:cNvPr id="8" name="TextBox 7"/>
          <p:cNvSpPr txBox="1"/>
          <p:nvPr/>
        </p:nvSpPr>
        <p:spPr>
          <a:xfrm>
            <a:off x="655906" y="2278314"/>
            <a:ext cx="6046076" cy="646331"/>
          </a:xfrm>
          <a:prstGeom prst="rect">
            <a:avLst/>
          </a:prstGeom>
          <a:solidFill>
            <a:schemeClr val="accent5"/>
          </a:solidFill>
          <a:ln>
            <a:solidFill>
              <a:schemeClr val="tx1"/>
            </a:solidFill>
          </a:ln>
        </p:spPr>
        <p:txBody>
          <a:bodyPr wrap="square" rtlCol="0">
            <a:spAutoFit/>
          </a:bodyPr>
          <a:lstStyle/>
          <a:p>
            <a:r>
              <a:rPr lang="en-US" sz="3600" dirty="0">
                <a:latin typeface="Calibri" panose="020F0502020204030204" pitchFamily="34" charset="0"/>
                <a:cs typeface="Calibri" panose="020F0502020204030204" pitchFamily="34" charset="0"/>
              </a:rPr>
              <a:t>Number and Number Sense</a:t>
            </a:r>
            <a:endParaRPr lang="en-US" sz="800" dirty="0">
              <a:latin typeface="Calibri" panose="020F0502020204030204" pitchFamily="34" charset="0"/>
              <a:cs typeface="Calibri" panose="020F0502020204030204" pitchFamily="34" charset="0"/>
            </a:endParaRPr>
          </a:p>
        </p:txBody>
      </p:sp>
      <p:sp>
        <p:nvSpPr>
          <p:cNvPr id="10" name="TextBox 9"/>
          <p:cNvSpPr txBox="1"/>
          <p:nvPr/>
        </p:nvSpPr>
        <p:spPr>
          <a:xfrm>
            <a:off x="988022" y="3111962"/>
            <a:ext cx="6046076" cy="646331"/>
          </a:xfrm>
          <a:prstGeom prst="rect">
            <a:avLst/>
          </a:prstGeom>
          <a:solidFill>
            <a:schemeClr val="accent5"/>
          </a:solidFill>
          <a:ln>
            <a:solidFill>
              <a:schemeClr val="tx1"/>
            </a:solidFill>
          </a:ln>
        </p:spPr>
        <p:txBody>
          <a:bodyPr wrap="square" rtlCol="0">
            <a:spAutoFit/>
          </a:bodyPr>
          <a:lstStyle/>
          <a:p>
            <a:r>
              <a:rPr lang="en-US" sz="3600" dirty="0">
                <a:latin typeface="Calibri" panose="020F0502020204030204" pitchFamily="34" charset="0"/>
                <a:cs typeface="Calibri" panose="020F0502020204030204" pitchFamily="34" charset="0"/>
              </a:rPr>
              <a:t>Computation and Estimation</a:t>
            </a:r>
            <a:endParaRPr lang="en-US" sz="800" dirty="0">
              <a:latin typeface="Calibri" panose="020F0502020204030204" pitchFamily="34" charset="0"/>
              <a:cs typeface="Calibri" panose="020F0502020204030204" pitchFamily="34" charset="0"/>
            </a:endParaRPr>
          </a:p>
        </p:txBody>
      </p:sp>
      <p:sp>
        <p:nvSpPr>
          <p:cNvPr id="11" name="TextBox 10"/>
          <p:cNvSpPr txBox="1"/>
          <p:nvPr/>
        </p:nvSpPr>
        <p:spPr>
          <a:xfrm>
            <a:off x="1208739" y="3969069"/>
            <a:ext cx="6046076" cy="646331"/>
          </a:xfrm>
          <a:prstGeom prst="rect">
            <a:avLst/>
          </a:prstGeom>
          <a:solidFill>
            <a:schemeClr val="accent5"/>
          </a:solidFill>
          <a:ln>
            <a:solidFill>
              <a:schemeClr val="tx1"/>
            </a:solidFill>
          </a:ln>
        </p:spPr>
        <p:txBody>
          <a:bodyPr wrap="square" rtlCol="0">
            <a:spAutoFit/>
          </a:bodyPr>
          <a:lstStyle/>
          <a:p>
            <a:r>
              <a:rPr lang="en-US" sz="3600" dirty="0">
                <a:latin typeface="Calibri" panose="020F0502020204030204" pitchFamily="34" charset="0"/>
                <a:cs typeface="Calibri" panose="020F0502020204030204" pitchFamily="34" charset="0"/>
              </a:rPr>
              <a:t>Measurement and Geometry</a:t>
            </a:r>
            <a:endParaRPr lang="en-US" sz="800" dirty="0">
              <a:latin typeface="Calibri" panose="020F0502020204030204" pitchFamily="34" charset="0"/>
              <a:cs typeface="Calibri" panose="020F0502020204030204" pitchFamily="34" charset="0"/>
            </a:endParaRPr>
          </a:p>
        </p:txBody>
      </p:sp>
      <p:sp>
        <p:nvSpPr>
          <p:cNvPr id="13" name="TextBox 12"/>
          <p:cNvSpPr txBox="1"/>
          <p:nvPr/>
        </p:nvSpPr>
        <p:spPr>
          <a:xfrm>
            <a:off x="1429400" y="4799571"/>
            <a:ext cx="6046076" cy="646331"/>
          </a:xfrm>
          <a:prstGeom prst="rect">
            <a:avLst/>
          </a:prstGeom>
          <a:solidFill>
            <a:schemeClr val="accent5"/>
          </a:solidFill>
          <a:ln>
            <a:solidFill>
              <a:schemeClr val="tx1"/>
            </a:solidFill>
          </a:ln>
        </p:spPr>
        <p:txBody>
          <a:bodyPr wrap="square" rtlCol="0">
            <a:spAutoFit/>
          </a:bodyPr>
          <a:lstStyle/>
          <a:p>
            <a:r>
              <a:rPr lang="en-US" sz="3600" dirty="0">
                <a:latin typeface="Calibri" panose="020F0502020204030204" pitchFamily="34" charset="0"/>
                <a:cs typeface="Calibri" panose="020F0502020204030204" pitchFamily="34" charset="0"/>
              </a:rPr>
              <a:t>Probability and Statistics</a:t>
            </a:r>
            <a:endParaRPr lang="en-US" sz="800" dirty="0">
              <a:latin typeface="Calibri" panose="020F0502020204030204" pitchFamily="34" charset="0"/>
              <a:cs typeface="Calibri" panose="020F0502020204030204" pitchFamily="34" charset="0"/>
            </a:endParaRPr>
          </a:p>
        </p:txBody>
      </p:sp>
      <p:sp>
        <p:nvSpPr>
          <p:cNvPr id="14" name="TextBox 13"/>
          <p:cNvSpPr txBox="1"/>
          <p:nvPr/>
        </p:nvSpPr>
        <p:spPr>
          <a:xfrm>
            <a:off x="1624444" y="5583096"/>
            <a:ext cx="7189075" cy="646331"/>
          </a:xfrm>
          <a:prstGeom prst="rect">
            <a:avLst/>
          </a:prstGeom>
          <a:solidFill>
            <a:schemeClr val="accent5"/>
          </a:solidFill>
          <a:ln>
            <a:solidFill>
              <a:schemeClr val="tx1"/>
            </a:solidFill>
          </a:ln>
        </p:spPr>
        <p:txBody>
          <a:bodyPr wrap="square" rtlCol="0">
            <a:spAutoFit/>
          </a:bodyPr>
          <a:lstStyle/>
          <a:p>
            <a:r>
              <a:rPr lang="en-US" sz="3600" dirty="0">
                <a:latin typeface="Calibri" panose="020F0502020204030204" pitchFamily="34" charset="0"/>
                <a:cs typeface="Calibri" panose="020F0502020204030204" pitchFamily="34" charset="0"/>
              </a:rPr>
              <a:t>Patterns, Functions, and Algebra</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4321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60960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dirty="0">
                <a:solidFill>
                  <a:schemeClr val="dk2"/>
                </a:solidFill>
                <a:latin typeface="Calibri"/>
                <a:ea typeface="Calibri"/>
                <a:cs typeface="Calibri"/>
                <a:sym typeface="Calibri"/>
              </a:rPr>
              <a:t>Grade 7– Crosswalk (Summary of Revisions): 2016 </a:t>
            </a:r>
            <a:r>
              <a:rPr lang="en-US" sz="2400" b="1" i="1" u="none" strike="noStrike" cap="none" dirty="0">
                <a:solidFill>
                  <a:schemeClr val="dk2"/>
                </a:solidFill>
                <a:latin typeface="Calibri"/>
                <a:ea typeface="Calibri"/>
                <a:cs typeface="Calibri"/>
                <a:sym typeface="Calibri"/>
              </a:rPr>
              <a:t>Mathematics Standards of Learning and Curriculum Framework </a:t>
            </a:r>
          </a:p>
        </p:txBody>
      </p:sp>
      <p:sp>
        <p:nvSpPr>
          <p:cNvPr id="127" name="Shape 127"/>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lang="en-US" sz="1400" b="0" i="0" u="none" strike="noStrike" cap="none">
              <a:solidFill>
                <a:schemeClr val="dk1"/>
              </a:solidFill>
              <a:latin typeface="Arial"/>
              <a:ea typeface="Arial"/>
              <a:cs typeface="Arial"/>
              <a:sym typeface="Arial"/>
            </a:endParaRPr>
          </a:p>
        </p:txBody>
      </p:sp>
      <p:pic>
        <p:nvPicPr>
          <p:cNvPr id="128" name="Shape 128"/>
          <p:cNvPicPr preferRelativeResize="0">
            <a:picLocks noGrp="1"/>
          </p:cNvPicPr>
          <p:nvPr>
            <p:ph type="body" idx="1"/>
          </p:nvPr>
        </p:nvPicPr>
        <p:blipFill rotWithShape="1">
          <a:blip r:embed="rId3">
            <a:alphaModFix/>
          </a:blip>
          <a:srcRect/>
          <a:stretch/>
        </p:blipFill>
        <p:spPr>
          <a:xfrm>
            <a:off x="219919" y="1569008"/>
            <a:ext cx="8766313" cy="4443304"/>
          </a:xfrm>
          <a:prstGeom prst="rect">
            <a:avLst/>
          </a:prstGeom>
          <a:noFill/>
          <a:ln>
            <a:noFill/>
          </a:ln>
        </p:spPr>
      </p:pic>
      <p:sp>
        <p:nvSpPr>
          <p:cNvPr id="129" name="Shape 129"/>
          <p:cNvSpPr/>
          <p:nvPr/>
        </p:nvSpPr>
        <p:spPr>
          <a:xfrm>
            <a:off x="6028841" y="1511084"/>
            <a:ext cx="2231755" cy="441700"/>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0" name="Shape 130"/>
          <p:cNvSpPr/>
          <p:nvPr/>
        </p:nvSpPr>
        <p:spPr>
          <a:xfrm>
            <a:off x="1960535" y="1556058"/>
            <a:ext cx="1906291" cy="351753"/>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1" name="Shape 131"/>
          <p:cNvSpPr/>
          <p:nvPr/>
        </p:nvSpPr>
        <p:spPr>
          <a:xfrm>
            <a:off x="5656880" y="3029918"/>
            <a:ext cx="2805194" cy="472699"/>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2" name="Shape 132"/>
          <p:cNvSpPr/>
          <p:nvPr/>
        </p:nvSpPr>
        <p:spPr>
          <a:xfrm>
            <a:off x="1452966" y="3065321"/>
            <a:ext cx="2921430" cy="511444"/>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animBg="1"/>
      <p:bldP spid="1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a:t>Grade 7</a:t>
            </a:r>
            <a:r>
              <a:rPr lang="en-US" altLang="en-US" sz="2800" b="1" dirty="0" smtClean="0"/>
              <a:t> Mathematics</a:t>
            </a:r>
            <a:endParaRPr lang="en-US" altLang="en-US" sz="2800" b="1" dirty="0"/>
          </a:p>
          <a:p>
            <a:r>
              <a:rPr lang="en-US" altLang="en-US" sz="2800" b="1" dirty="0"/>
              <a:t>Overview of Revisions - 2009 to 2016</a:t>
            </a:r>
          </a:p>
        </p:txBody>
      </p:sp>
      <p:sp>
        <p:nvSpPr>
          <p:cNvPr id="5" name="Rectangle 2"/>
          <p:cNvSpPr txBox="1">
            <a:spLocks noChangeArrowheads="1"/>
          </p:cNvSpPr>
          <p:nvPr/>
        </p:nvSpPr>
        <p:spPr bwMode="auto">
          <a:xfrm>
            <a:off x="685800" y="1828800"/>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smtClean="0">
                <a:solidFill>
                  <a:srgbClr val="FFFFFF"/>
                </a:solidFill>
              </a:rPr>
              <a:t>2016 </a:t>
            </a:r>
            <a:r>
              <a:rPr lang="en-US" altLang="en-US" sz="4400" b="1" i="1" smtClean="0">
                <a:solidFill>
                  <a:srgbClr val="FFFFFF"/>
                </a:solidFill>
              </a:rPr>
              <a:t>Mathematics </a:t>
            </a:r>
            <a:br>
              <a:rPr lang="en-US" altLang="en-US" sz="4400" b="1" i="1" smtClean="0">
                <a:solidFill>
                  <a:srgbClr val="FFFFFF"/>
                </a:solidFill>
              </a:rPr>
            </a:br>
            <a:r>
              <a:rPr lang="en-US" altLang="en-US" sz="4400" b="1" i="1" smtClean="0">
                <a:solidFill>
                  <a:srgbClr val="FFFFFF"/>
                </a:solidFill>
              </a:rPr>
              <a:t>Standards of Learning</a:t>
            </a:r>
            <a:endParaRPr lang="en-US" altLang="en-US" sz="4400" b="1" dirty="0">
              <a:solidFill>
                <a:srgbClr val="FFFFFF"/>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solidFill>
                  <a:srgbClr val="000000"/>
                </a:solidFill>
              </a:rPr>
              <a:pPr/>
              <a:t>9</a:t>
            </a:fld>
            <a:endParaRPr lang="en-US" altLang="en-US" dirty="0">
              <a:solidFill>
                <a:srgbClr val="000000"/>
              </a:solidFill>
            </a:endParaRPr>
          </a:p>
        </p:txBody>
      </p:sp>
      <p:sp>
        <p:nvSpPr>
          <p:cNvPr id="6" name="Rectangle 5"/>
          <p:cNvSpPr/>
          <p:nvPr/>
        </p:nvSpPr>
        <p:spPr>
          <a:xfrm>
            <a:off x="668740" y="5685262"/>
            <a:ext cx="7751928" cy="369332"/>
          </a:xfrm>
          <a:prstGeom prst="rect">
            <a:avLst/>
          </a:prstGeom>
        </p:spPr>
        <p:txBody>
          <a:bodyPr wrap="square">
            <a:spAutoFit/>
          </a:bodyPr>
          <a:lstStyle/>
          <a:p>
            <a:pPr algn="ctr" fontAlgn="base">
              <a:spcBef>
                <a:spcPct val="0"/>
              </a:spcBef>
              <a:spcAft>
                <a:spcPct val="0"/>
              </a:spcAft>
            </a:pPr>
            <a:r>
              <a:rPr lang="en-US" sz="1800" kern="1200" dirty="0" smtClean="0">
                <a:latin typeface="Calibri" panose="020F0502020204030204" pitchFamily="34" charset="0"/>
                <a:ea typeface="+mn-ea"/>
                <a:cs typeface="+mn-cs"/>
              </a:rPr>
              <a:t>Referenced </a:t>
            </a:r>
            <a:r>
              <a:rPr lang="en-US" sz="1800" kern="1200" dirty="0">
                <a:latin typeface="Calibri" panose="020F0502020204030204" pitchFamily="34" charset="0"/>
                <a:ea typeface="+mn-ea"/>
                <a:cs typeface="+mn-cs"/>
              </a:rPr>
              <a:t>documents available </a:t>
            </a:r>
            <a:r>
              <a:rPr lang="en-US" sz="1800" kern="1200" dirty="0" smtClean="0">
                <a:latin typeface="Calibri" panose="020F0502020204030204" pitchFamily="34" charset="0"/>
                <a:ea typeface="+mn-ea"/>
                <a:cs typeface="+mn-cs"/>
              </a:rPr>
              <a:t>at </a:t>
            </a:r>
            <a:r>
              <a:rPr lang="en-US" sz="1800" kern="1200" dirty="0">
                <a:latin typeface="Calibri" panose="020F0502020204030204" pitchFamily="34" charset="0"/>
                <a:ea typeface="+mn-ea"/>
                <a:cs typeface="+mn-cs"/>
                <a:hlinkClick r:id="rId5"/>
              </a:rPr>
              <a:t>VDOE Mathematics 2016</a:t>
            </a:r>
            <a:r>
              <a:rPr lang="en-US" sz="1800" kern="1200" dirty="0">
                <a:latin typeface="Calibri" panose="020F0502020204030204" pitchFamily="34" charset="0"/>
                <a:ea typeface="+mn-ea"/>
                <a:cs typeface="+mn-cs"/>
              </a:rPr>
              <a:t> </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46246115"/>
      </p:ext>
    </p:extLst>
  </p:cSld>
  <p:clrMapOvr>
    <a:masterClrMapping/>
  </p:clrMapOvr>
  <mc:AlternateContent xmlns:mc="http://schemas.openxmlformats.org/markup-compatibility/2006" xmlns:p14="http://schemas.microsoft.com/office/powerpoint/2010/main">
    <mc:Choice Requires="p14">
      <p:transition p14:dur="10" advTm="34541"/>
    </mc:Choice>
    <mc:Fallback xmlns="">
      <p:transition advTm="34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7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2432</TotalTime>
  <Words>4147</Words>
  <Application>Microsoft Office PowerPoint</Application>
  <PresentationFormat>On-screen Show (4:3)</PresentationFormat>
  <Paragraphs>465</Paragraphs>
  <Slides>48</Slides>
  <Notes>46</Notes>
  <HiddenSlides>0</HiddenSlides>
  <MMClips>3</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48</vt:i4>
      </vt:variant>
    </vt:vector>
  </HeadingPairs>
  <TitlesOfParts>
    <vt:vector size="63" baseType="lpstr">
      <vt:lpstr>Arial</vt:lpstr>
      <vt:lpstr>Calibri</vt:lpstr>
      <vt:lpstr>Cambria Math</vt:lpstr>
      <vt:lpstr>Noto Sans Symbols</vt:lpstr>
      <vt:lpstr>Symbol</vt:lpstr>
      <vt:lpstr>Times</vt:lpstr>
      <vt:lpstr>Times New Roman</vt:lpstr>
      <vt:lpstr>mathematics</vt:lpstr>
      <vt:lpstr>VDOE</vt:lpstr>
      <vt:lpstr>16_VDOE</vt:lpstr>
      <vt:lpstr>14_VDOE</vt:lpstr>
      <vt:lpstr>1_mathematics</vt:lpstr>
      <vt:lpstr>23_VDOE</vt:lpstr>
      <vt:lpstr>17_VDOE</vt:lpstr>
      <vt:lpstr>2_VDOE</vt:lpstr>
      <vt:lpstr>2017 Mathematics Institute Grades 6 – 8 Session</vt:lpstr>
      <vt:lpstr>Agenda</vt:lpstr>
      <vt:lpstr>PowerPoint Presentation</vt:lpstr>
      <vt:lpstr>Focus of Revisions </vt:lpstr>
      <vt:lpstr>PowerPoint Presentation</vt:lpstr>
      <vt:lpstr>PowerPoint Presentation</vt:lpstr>
      <vt:lpstr>Five Strands Task – Ensuring Student Expectations Grades 6 - 8</vt:lpstr>
      <vt:lpstr>Grade 7– Crosswalk (Summary of Revisions): 2016 Mathematics Standards of Learning and Curriculum Framework </vt:lpstr>
      <vt:lpstr>PowerPoint Presentation</vt:lpstr>
      <vt:lpstr>Purpose</vt:lpstr>
      <vt:lpstr>PowerPoint Presentation</vt:lpstr>
      <vt:lpstr>PowerPoint Presentation</vt:lpstr>
      <vt:lpstr>PowerPoint Presentation</vt:lpstr>
      <vt:lpstr>Clarify Teaching and Learning Expectations </vt:lpstr>
      <vt:lpstr>Mathematics Process Goals for Students</vt:lpstr>
      <vt:lpstr>NCTM Principles to Actions: Ensuring Mathematical Success for All</vt:lpstr>
      <vt:lpstr>PowerPoint Presentation</vt:lpstr>
      <vt:lpstr>Equations Progression </vt:lpstr>
      <vt:lpstr>PowerPoint Presentation</vt:lpstr>
      <vt:lpstr>PowerPoint Presentation</vt:lpstr>
      <vt:lpstr>PowerPoint Presentation</vt:lpstr>
      <vt:lpstr>PowerPoint Presentation</vt:lpstr>
      <vt:lpstr>Inequalities Progression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NCTM Principles to Actions  Ensuring Mathematical Success for All</vt:lpstr>
      <vt:lpstr>PowerPoint Presentation</vt:lpstr>
      <vt:lpstr>PowerPoint Presentation</vt:lpstr>
      <vt:lpstr>PowerPoint Presentation</vt:lpstr>
      <vt:lpstr>PowerPoint Presentation</vt:lpstr>
      <vt:lpstr>NCTM Principles to Actions  Ensuring Mathematical Success for All</vt:lpstr>
      <vt:lpstr>PowerPoint Presentation</vt:lpstr>
      <vt:lpstr>PowerPoint Presentation</vt:lpstr>
      <vt:lpstr>PowerPoint Presentation</vt:lpstr>
      <vt:lpstr>NCTM Principles to Actions  Ensuring Mathematical Success for All</vt:lpstr>
      <vt:lpstr>PowerPoint Presentation</vt:lpstr>
      <vt:lpstr>PowerPoint Presentation</vt:lpstr>
      <vt:lpstr>Implementation Support Resources</vt:lpstr>
      <vt:lpstr>Implementation Timeline</vt:lpstr>
      <vt:lpstr>PowerPoint Presentation</vt:lpstr>
      <vt:lpstr>Closure and Participant 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Spring 2017 Mathematics Institute 6 – 8 Session</dc:title>
  <dc:creator>TheAveretts</dc:creator>
  <cp:lastModifiedBy>Mazzacane, Tina (DOE)</cp:lastModifiedBy>
  <cp:revision>140</cp:revision>
  <cp:lastPrinted>2017-03-04T04:38:24Z</cp:lastPrinted>
  <dcterms:modified xsi:type="dcterms:W3CDTF">2019-01-23T20:16:30Z</dcterms:modified>
</cp:coreProperties>
</file>