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7"/>
  </p:notesMasterIdLst>
  <p:handoutMasterIdLst>
    <p:handoutMasterId r:id="rId68"/>
  </p:handoutMasterIdLst>
  <p:sldIdLst>
    <p:sldId id="256" r:id="rId2"/>
    <p:sldId id="573" r:id="rId3"/>
    <p:sldId id="388" r:id="rId4"/>
    <p:sldId id="577" r:id="rId5"/>
    <p:sldId id="419" r:id="rId6"/>
    <p:sldId id="581" r:id="rId7"/>
    <p:sldId id="269" r:id="rId8"/>
    <p:sldId id="444" r:id="rId9"/>
    <p:sldId id="421" r:id="rId10"/>
    <p:sldId id="445" r:id="rId11"/>
    <p:sldId id="590" r:id="rId12"/>
    <p:sldId id="651" r:id="rId13"/>
    <p:sldId id="649" r:id="rId14"/>
    <p:sldId id="650" r:id="rId15"/>
    <p:sldId id="652" r:id="rId16"/>
    <p:sldId id="653" r:id="rId17"/>
    <p:sldId id="654" r:id="rId18"/>
    <p:sldId id="655" r:id="rId19"/>
    <p:sldId id="656" r:id="rId20"/>
    <p:sldId id="657" r:id="rId21"/>
    <p:sldId id="658" r:id="rId22"/>
    <p:sldId id="614" r:id="rId23"/>
    <p:sldId id="647" r:id="rId24"/>
    <p:sldId id="578" r:id="rId25"/>
    <p:sldId id="587" r:id="rId26"/>
    <p:sldId id="595" r:id="rId27"/>
    <p:sldId id="586" r:id="rId28"/>
    <p:sldId id="659" r:id="rId29"/>
    <p:sldId id="588" r:id="rId30"/>
    <p:sldId id="629" r:id="rId31"/>
    <p:sldId id="607" r:id="rId32"/>
    <p:sldId id="608" r:id="rId33"/>
    <p:sldId id="592" r:id="rId34"/>
    <p:sldId id="630" r:id="rId35"/>
    <p:sldId id="593" r:id="rId36"/>
    <p:sldId id="631" r:id="rId37"/>
    <p:sldId id="594" r:id="rId38"/>
    <p:sldId id="632" r:id="rId39"/>
    <p:sldId id="633" r:id="rId40"/>
    <p:sldId id="584" r:id="rId41"/>
    <p:sldId id="579" r:id="rId42"/>
    <p:sldId id="596" r:id="rId43"/>
    <p:sldId id="585" r:id="rId44"/>
    <p:sldId id="606" r:id="rId45"/>
    <p:sldId id="616" r:id="rId46"/>
    <p:sldId id="612" r:id="rId47"/>
    <p:sldId id="636" r:id="rId48"/>
    <p:sldId id="637" r:id="rId49"/>
    <p:sldId id="611" r:id="rId50"/>
    <p:sldId id="635" r:id="rId51"/>
    <p:sldId id="603" r:id="rId52"/>
    <p:sldId id="638" r:id="rId53"/>
    <p:sldId id="610" r:id="rId54"/>
    <p:sldId id="622" r:id="rId55"/>
    <p:sldId id="624" r:id="rId56"/>
    <p:sldId id="623" r:id="rId57"/>
    <p:sldId id="625" r:id="rId58"/>
    <p:sldId id="576" r:id="rId59"/>
    <p:sldId id="640" r:id="rId60"/>
    <p:sldId id="644" r:id="rId61"/>
    <p:sldId id="645" r:id="rId62"/>
    <p:sldId id="648" r:id="rId63"/>
    <p:sldId id="438" r:id="rId64"/>
    <p:sldId id="639" r:id="rId65"/>
    <p:sldId id="626" r:id="rId66"/>
  </p:sldIdLst>
  <p:sldSz cx="9144000" cy="6858000" type="screen4x3"/>
  <p:notesSz cx="70104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EFDFD"/>
    <a:srgbClr val="F9F9F9"/>
    <a:srgbClr val="AFC2FF"/>
    <a:srgbClr val="FF3399"/>
    <a:srgbClr val="8FAAFF"/>
    <a:srgbClr val="FF7C80"/>
    <a:srgbClr val="D9E2FF"/>
    <a:srgbClr val="E7E7E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6158" autoAdjust="0"/>
  </p:normalViewPr>
  <p:slideViewPr>
    <p:cSldViewPr>
      <p:cViewPr varScale="1">
        <p:scale>
          <a:sx n="29" d="100"/>
          <a:sy n="29" d="100"/>
        </p:scale>
        <p:origin x="66" y="468"/>
      </p:cViewPr>
      <p:guideLst>
        <p:guide orient="horz" pos="2160"/>
        <p:guide pos="2880"/>
      </p:guideLst>
    </p:cSldViewPr>
  </p:slideViewPr>
  <p:outlineViewPr>
    <p:cViewPr>
      <p:scale>
        <a:sx n="33" d="100"/>
        <a:sy n="33" d="100"/>
      </p:scale>
      <p:origin x="0" y="139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rPr>
            <a:t>Mathematical Understanding</a:t>
          </a:r>
          <a:endParaRPr lang="en-US" b="1" dirty="0">
            <a:solidFill>
              <a:schemeClr val="tx1"/>
            </a:solidFill>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dirty="0" smtClean="0">
              <a:solidFill>
                <a:schemeClr val="tx1"/>
              </a:solidFill>
            </a:rPr>
            <a:t>Problem Solving</a:t>
          </a:r>
          <a:endParaRPr lang="en-US" dirty="0">
            <a:solidFill>
              <a:schemeClr val="tx1"/>
            </a:solidFill>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dirty="0" smtClean="0">
              <a:solidFill>
                <a:schemeClr val="tx1"/>
              </a:solidFill>
            </a:rPr>
            <a:t>Connections</a:t>
          </a:r>
          <a:endParaRPr lang="en-US" dirty="0">
            <a:solidFill>
              <a:schemeClr val="tx1"/>
            </a:solidFill>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dirty="0" smtClean="0">
              <a:solidFill>
                <a:schemeClr val="tx1"/>
              </a:solidFill>
            </a:rPr>
            <a:t>Communication</a:t>
          </a:r>
          <a:endParaRPr lang="en-US" dirty="0">
            <a:solidFill>
              <a:schemeClr val="tx1"/>
            </a:solidFill>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dirty="0" smtClean="0">
              <a:solidFill>
                <a:schemeClr val="tx1"/>
              </a:solidFill>
            </a:rPr>
            <a:t>Representations</a:t>
          </a:r>
          <a:endParaRPr lang="en-US" dirty="0">
            <a:solidFill>
              <a:schemeClr val="tx1"/>
            </a:solidFill>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dirty="0" smtClean="0">
              <a:solidFill>
                <a:schemeClr val="tx1"/>
              </a:solidFill>
            </a:rPr>
            <a:t>Reasoning</a:t>
          </a:r>
          <a:endParaRPr lang="en-US" dirty="0">
            <a:solidFill>
              <a:schemeClr val="tx1"/>
            </a:solidFill>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CD51AA97-9586-4348-9F3E-CD97F37AC06B}" type="presOf" srcId="{B2574EAE-DBFD-4C33-BF57-73E0F4D6BCE1}" destId="{AFCCC62F-56E2-4F3B-9077-729593801380}" srcOrd="0" destOrd="0" presId="urn:microsoft.com/office/officeart/2005/8/layout/radial4"/>
    <dgm:cxn modelId="{B567D400-CCF6-4B5E-95EC-24876CF2CCD1}" type="presOf" srcId="{F20067FA-969B-4BE6-8A86-EA739D2A556F}" destId="{955A2B7A-C9AD-4E7A-B468-380068A138FE}" srcOrd="0" destOrd="0" presId="urn:microsoft.com/office/officeart/2005/8/layout/radial4"/>
    <dgm:cxn modelId="{4D2D6174-25DD-4D41-850B-E18A02CF5EE9}" srcId="{6F04575E-A9A0-471C-883C-FB6E889E186F}" destId="{F20067FA-969B-4BE6-8A86-EA739D2A556F}" srcOrd="4" destOrd="0" parTransId="{7A128194-4FBF-45DA-BEDF-42B3D28D2A00}" sibTransId="{5A0AFCBC-C398-4F07-9B62-84A9016205DC}"/>
    <dgm:cxn modelId="{B8196218-92AB-4DBB-8FC1-0AB4254688BA}" type="presOf" srcId="{344715AD-2FA0-4C29-A6D6-3A07F3CC168C}" destId="{674B4F6A-4C96-4E81-AB22-020FC5D2225A}" srcOrd="0" destOrd="0" presId="urn:microsoft.com/office/officeart/2005/8/layout/radial4"/>
    <dgm:cxn modelId="{2A9E61CB-7A8E-4BA9-B8EF-0936D606D9BC}" type="presOf" srcId="{EFBDE9B8-B317-482B-B667-351B1F88A1DD}" destId="{64050A12-537F-4D45-B824-B1203E4C1386}"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92DCE5F-8F7E-4A1C-BDD3-3E1610AE38F6}" type="presOf" srcId="{010F949A-DE42-4233-8E13-94876DB0F121}" destId="{96F5FE34-0723-4CD9-9A3C-CC1C56BC9F8A}" srcOrd="0" destOrd="0" presId="urn:microsoft.com/office/officeart/2005/8/layout/radial4"/>
    <dgm:cxn modelId="{29B3F0EA-6FEA-42CB-A37D-77570486B3F9}" type="presOf" srcId="{CEFA38EF-FA52-4C6D-AC7E-6E74EF2E7270}" destId="{A245B6CD-5C93-4120-A18D-F485447C3F45}" srcOrd="0" destOrd="0" presId="urn:microsoft.com/office/officeart/2005/8/layout/radial4"/>
    <dgm:cxn modelId="{735CC6EC-359A-4AB7-9D97-05C4B81BD44A}" type="presOf" srcId="{7A128194-4FBF-45DA-BEDF-42B3D28D2A00}" destId="{A81DFC79-0F78-4D71-BF26-1C518BA26871}"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F5007495-5148-4A05-8898-BE839A5AE641}" type="presOf" srcId="{D964B8ED-C314-4624-8C1C-7564D4BE8552}" destId="{7A05156E-8E49-4A6D-9005-8305C00F49E1}"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FE586844-A712-4F27-829E-9231C4C27D4B}" type="presOf" srcId="{6F04575E-A9A0-471C-883C-FB6E889E186F}" destId="{F6411FBA-8159-4939-9DEF-305EB6764B25}"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4D3A1FB4-CF82-4319-B5EC-C6A42091E5BF}" type="presOf" srcId="{02B615A3-B6FC-4048-AAF3-ED3CAF758B61}" destId="{B5F08414-A619-4381-B90B-FBB7E94B795D}" srcOrd="0" destOrd="0" presId="urn:microsoft.com/office/officeart/2005/8/layout/radial4"/>
    <dgm:cxn modelId="{BDEE3462-BE03-475E-885F-22DF8A0E201D}" type="presOf" srcId="{813AC12C-07B6-4510-9BD7-9D9CF3D78F46}" destId="{5AC22849-EEAC-4113-BFE3-BA1934FD267B}"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433C9CB0-ACAD-4559-90D1-DC9E923B8529}" type="presOf" srcId="{991F1DF5-97F1-4382-A25E-0F2FBFA374C1}" destId="{3D157311-767A-4355-81C2-02A26AA1D10C}" srcOrd="0" destOrd="0" presId="urn:microsoft.com/office/officeart/2005/8/layout/radial4"/>
    <dgm:cxn modelId="{98CB6F05-97D6-4456-87AA-FD6FDC636B9C}" type="presParOf" srcId="{64050A12-537F-4D45-B824-B1203E4C1386}" destId="{F6411FBA-8159-4939-9DEF-305EB6764B25}" srcOrd="0" destOrd="0" presId="urn:microsoft.com/office/officeart/2005/8/layout/radial4"/>
    <dgm:cxn modelId="{B2AC7CDD-7084-4C6A-82AA-3D992C9E3CEA}" type="presParOf" srcId="{64050A12-537F-4D45-B824-B1203E4C1386}" destId="{5AC22849-EEAC-4113-BFE3-BA1934FD267B}" srcOrd="1" destOrd="0" presId="urn:microsoft.com/office/officeart/2005/8/layout/radial4"/>
    <dgm:cxn modelId="{8839B2E8-21DC-49C3-8149-B6386EB8C7F9}" type="presParOf" srcId="{64050A12-537F-4D45-B824-B1203E4C1386}" destId="{AFCCC62F-56E2-4F3B-9077-729593801380}" srcOrd="2" destOrd="0" presId="urn:microsoft.com/office/officeart/2005/8/layout/radial4"/>
    <dgm:cxn modelId="{8AAE7342-8588-41AB-A895-6F1B2A713D06}" type="presParOf" srcId="{64050A12-537F-4D45-B824-B1203E4C1386}" destId="{96F5FE34-0723-4CD9-9A3C-CC1C56BC9F8A}" srcOrd="3" destOrd="0" presId="urn:microsoft.com/office/officeart/2005/8/layout/radial4"/>
    <dgm:cxn modelId="{E80710FD-8B1F-4CAF-B94E-E3A1DF57DAC6}" type="presParOf" srcId="{64050A12-537F-4D45-B824-B1203E4C1386}" destId="{B5F08414-A619-4381-B90B-FBB7E94B795D}" srcOrd="4" destOrd="0" presId="urn:microsoft.com/office/officeart/2005/8/layout/radial4"/>
    <dgm:cxn modelId="{AA246350-606D-4293-8DF1-501D31025583}" type="presParOf" srcId="{64050A12-537F-4D45-B824-B1203E4C1386}" destId="{674B4F6A-4C96-4E81-AB22-020FC5D2225A}" srcOrd="5" destOrd="0" presId="urn:microsoft.com/office/officeart/2005/8/layout/radial4"/>
    <dgm:cxn modelId="{03246AE9-F8A8-47FB-B91D-44F44D96C4A1}" type="presParOf" srcId="{64050A12-537F-4D45-B824-B1203E4C1386}" destId="{3D157311-767A-4355-81C2-02A26AA1D10C}" srcOrd="6" destOrd="0" presId="urn:microsoft.com/office/officeart/2005/8/layout/radial4"/>
    <dgm:cxn modelId="{BC2293A4-7EED-4970-A8C2-77D13C25BB6E}" type="presParOf" srcId="{64050A12-537F-4D45-B824-B1203E4C1386}" destId="{7A05156E-8E49-4A6D-9005-8305C00F49E1}" srcOrd="7" destOrd="0" presId="urn:microsoft.com/office/officeart/2005/8/layout/radial4"/>
    <dgm:cxn modelId="{F2C05886-0F40-463C-BF2C-483C68ADC2BC}" type="presParOf" srcId="{64050A12-537F-4D45-B824-B1203E4C1386}" destId="{A245B6CD-5C93-4120-A18D-F485447C3F45}" srcOrd="8" destOrd="0" presId="urn:microsoft.com/office/officeart/2005/8/layout/radial4"/>
    <dgm:cxn modelId="{2186D265-8605-43A4-9F4B-F597F9284421}" type="presParOf" srcId="{64050A12-537F-4D45-B824-B1203E4C1386}" destId="{A81DFC79-0F78-4D71-BF26-1C518BA26871}" srcOrd="9" destOrd="0" presId="urn:microsoft.com/office/officeart/2005/8/layout/radial4"/>
    <dgm:cxn modelId="{1FCF427D-5AD6-41C8-A4BE-D73F1CA91CB5}"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7F0DE-064C-48D7-B7B1-9460C94109E3}" type="doc">
      <dgm:prSet loTypeId="urn:microsoft.com/office/officeart/2005/8/layout/arrow2" loCatId="process" qsTypeId="urn:microsoft.com/office/officeart/2005/8/quickstyle/simple1" qsCatId="simple" csTypeId="urn:microsoft.com/office/officeart/2005/8/colors/accent2_2" csCatId="accent2" phldr="1"/>
      <dgm:spPr/>
    </dgm:pt>
    <dgm:pt modelId="{C2F492BD-6AC8-4434-89DF-BDA62F2D26ED}">
      <dgm:prSet phldrT="[Text]"/>
      <dgm:spPr/>
      <dgm:t>
        <a:bodyPr/>
        <a:lstStyle/>
        <a:p>
          <a:r>
            <a:rPr lang="en-US" dirty="0" smtClean="0"/>
            <a:t>3.2</a:t>
          </a:r>
          <a:endParaRPr lang="en-US" dirty="0"/>
        </a:p>
      </dgm:t>
    </dgm:pt>
    <dgm:pt modelId="{E47DD01B-6BA2-4605-B844-54CCD2AB0EC5}" type="parTrans" cxnId="{1721BBA9-429F-4F88-85F2-E4E9FC7953BA}">
      <dgm:prSet/>
      <dgm:spPr/>
      <dgm:t>
        <a:bodyPr/>
        <a:lstStyle/>
        <a:p>
          <a:endParaRPr lang="en-US"/>
        </a:p>
      </dgm:t>
    </dgm:pt>
    <dgm:pt modelId="{1BE54DA5-F07D-4A9A-AA14-F1766108B82E}" type="sibTrans" cxnId="{1721BBA9-429F-4F88-85F2-E4E9FC7953BA}">
      <dgm:prSet/>
      <dgm:spPr/>
      <dgm:t>
        <a:bodyPr/>
        <a:lstStyle/>
        <a:p>
          <a:endParaRPr lang="en-US"/>
        </a:p>
      </dgm:t>
    </dgm:pt>
    <dgm:pt modelId="{D3E994CE-51B8-4D33-8982-8E622E7EDB2D}">
      <dgm:prSet phldrT="[Text]"/>
      <dgm:spPr/>
      <dgm:t>
        <a:bodyPr/>
        <a:lstStyle/>
        <a:p>
          <a:r>
            <a:rPr lang="en-US" dirty="0" smtClean="0"/>
            <a:t>4.2</a:t>
          </a:r>
          <a:endParaRPr lang="en-US" dirty="0"/>
        </a:p>
      </dgm:t>
    </dgm:pt>
    <dgm:pt modelId="{26AA93BF-9614-4091-B5B2-F61F3C5708BA}" type="parTrans" cxnId="{9373613D-85F8-44EE-BE58-84E68377B605}">
      <dgm:prSet/>
      <dgm:spPr/>
      <dgm:t>
        <a:bodyPr/>
        <a:lstStyle/>
        <a:p>
          <a:endParaRPr lang="en-US"/>
        </a:p>
      </dgm:t>
    </dgm:pt>
    <dgm:pt modelId="{259E44AF-D2F5-419A-B520-7F6894CB2157}" type="sibTrans" cxnId="{9373613D-85F8-44EE-BE58-84E68377B605}">
      <dgm:prSet/>
      <dgm:spPr/>
      <dgm:t>
        <a:bodyPr/>
        <a:lstStyle/>
        <a:p>
          <a:endParaRPr lang="en-US"/>
        </a:p>
      </dgm:t>
    </dgm:pt>
    <dgm:pt modelId="{A8313551-B540-452D-BBFF-9DE0935060DA}">
      <dgm:prSet phldrT="[Text]"/>
      <dgm:spPr/>
      <dgm:t>
        <a:bodyPr/>
        <a:lstStyle/>
        <a:p>
          <a:r>
            <a:rPr lang="en-US" dirty="0" smtClean="0"/>
            <a:t>5.2</a:t>
          </a:r>
          <a:endParaRPr lang="en-US" dirty="0"/>
        </a:p>
      </dgm:t>
    </dgm:pt>
    <dgm:pt modelId="{B7E63C0B-E91A-4680-A047-7C4F0CADE2EF}" type="parTrans" cxnId="{5367169D-01B8-44C2-AA5F-8AFB513F0BF9}">
      <dgm:prSet/>
      <dgm:spPr/>
      <dgm:t>
        <a:bodyPr/>
        <a:lstStyle/>
        <a:p>
          <a:endParaRPr lang="en-US"/>
        </a:p>
      </dgm:t>
    </dgm:pt>
    <dgm:pt modelId="{05000323-4F11-4DA6-94B5-AF4EAD696D64}" type="sibTrans" cxnId="{5367169D-01B8-44C2-AA5F-8AFB513F0BF9}">
      <dgm:prSet/>
      <dgm:spPr/>
      <dgm:t>
        <a:bodyPr/>
        <a:lstStyle/>
        <a:p>
          <a:endParaRPr lang="en-US"/>
        </a:p>
      </dgm:t>
    </dgm:pt>
    <dgm:pt modelId="{2386C642-F133-4A11-85B7-130C49C6A694}" type="pres">
      <dgm:prSet presAssocID="{8727F0DE-064C-48D7-B7B1-9460C94109E3}" presName="arrowDiagram" presStyleCnt="0">
        <dgm:presLayoutVars>
          <dgm:chMax val="5"/>
          <dgm:dir/>
          <dgm:resizeHandles val="exact"/>
        </dgm:presLayoutVars>
      </dgm:prSet>
      <dgm:spPr/>
    </dgm:pt>
    <dgm:pt modelId="{2C7D9B98-DFDC-462F-9800-F38F6B020F62}" type="pres">
      <dgm:prSet presAssocID="{8727F0DE-064C-48D7-B7B1-9460C94109E3}" presName="arrow" presStyleLbl="bgShp" presStyleIdx="0" presStyleCnt="1" custLinFactX="-19805" custLinFactNeighborX="-100000" custLinFactNeighborY="-20550"/>
      <dgm:spPr/>
    </dgm:pt>
    <dgm:pt modelId="{BD990806-3891-4980-996F-C8DA221604DD}" type="pres">
      <dgm:prSet presAssocID="{8727F0DE-064C-48D7-B7B1-9460C94109E3}" presName="arrowDiagram3" presStyleCnt="0"/>
      <dgm:spPr/>
    </dgm:pt>
    <dgm:pt modelId="{5F06DA48-8645-4069-B474-31C928F62498}" type="pres">
      <dgm:prSet presAssocID="{C2F492BD-6AC8-4434-89DF-BDA62F2D26ED}" presName="bullet3a" presStyleLbl="node1" presStyleIdx="0" presStyleCnt="3"/>
      <dgm:spPr/>
    </dgm:pt>
    <dgm:pt modelId="{21C033DE-7E38-424B-9EAD-E23522ABCE13}" type="pres">
      <dgm:prSet presAssocID="{C2F492BD-6AC8-4434-89DF-BDA62F2D26ED}" presName="textBox3a" presStyleLbl="revTx" presStyleIdx="0" presStyleCnt="3">
        <dgm:presLayoutVars>
          <dgm:bulletEnabled val="1"/>
        </dgm:presLayoutVars>
      </dgm:prSet>
      <dgm:spPr/>
      <dgm:t>
        <a:bodyPr/>
        <a:lstStyle/>
        <a:p>
          <a:endParaRPr lang="en-US"/>
        </a:p>
      </dgm:t>
    </dgm:pt>
    <dgm:pt modelId="{AC090CC8-CCC4-4AE3-B38A-ABF99D7096DA}" type="pres">
      <dgm:prSet presAssocID="{D3E994CE-51B8-4D33-8982-8E622E7EDB2D}" presName="bullet3b" presStyleLbl="node1" presStyleIdx="1" presStyleCnt="3"/>
      <dgm:spPr/>
    </dgm:pt>
    <dgm:pt modelId="{620EEC1A-6AD5-4E7D-97BF-EDF6EED48609}" type="pres">
      <dgm:prSet presAssocID="{D3E994CE-51B8-4D33-8982-8E622E7EDB2D}" presName="textBox3b" presStyleLbl="revTx" presStyleIdx="1" presStyleCnt="3">
        <dgm:presLayoutVars>
          <dgm:bulletEnabled val="1"/>
        </dgm:presLayoutVars>
      </dgm:prSet>
      <dgm:spPr/>
      <dgm:t>
        <a:bodyPr/>
        <a:lstStyle/>
        <a:p>
          <a:endParaRPr lang="en-US"/>
        </a:p>
      </dgm:t>
    </dgm:pt>
    <dgm:pt modelId="{065C400A-3AA3-492D-B94A-E6881EEA296A}" type="pres">
      <dgm:prSet presAssocID="{A8313551-B540-452D-BBFF-9DE0935060DA}" presName="bullet3c" presStyleLbl="node1" presStyleIdx="2" presStyleCnt="3"/>
      <dgm:spPr/>
    </dgm:pt>
    <dgm:pt modelId="{01045FEA-15A9-4280-89F9-B6865807F311}" type="pres">
      <dgm:prSet presAssocID="{A8313551-B540-452D-BBFF-9DE0935060DA}" presName="textBox3c" presStyleLbl="revTx" presStyleIdx="2" presStyleCnt="3">
        <dgm:presLayoutVars>
          <dgm:bulletEnabled val="1"/>
        </dgm:presLayoutVars>
      </dgm:prSet>
      <dgm:spPr/>
      <dgm:t>
        <a:bodyPr/>
        <a:lstStyle/>
        <a:p>
          <a:endParaRPr lang="en-US"/>
        </a:p>
      </dgm:t>
    </dgm:pt>
  </dgm:ptLst>
  <dgm:cxnLst>
    <dgm:cxn modelId="{A2FC2F44-F330-4B18-8C8E-A52C411AB621}" type="presOf" srcId="{A8313551-B540-452D-BBFF-9DE0935060DA}" destId="{01045FEA-15A9-4280-89F9-B6865807F311}" srcOrd="0" destOrd="0" presId="urn:microsoft.com/office/officeart/2005/8/layout/arrow2"/>
    <dgm:cxn modelId="{A3A3869D-8630-44F2-9460-44C740285853}" type="presOf" srcId="{C2F492BD-6AC8-4434-89DF-BDA62F2D26ED}" destId="{21C033DE-7E38-424B-9EAD-E23522ABCE13}" srcOrd="0" destOrd="0" presId="urn:microsoft.com/office/officeart/2005/8/layout/arrow2"/>
    <dgm:cxn modelId="{E87B8F1C-82C8-41C2-89C3-A538B86CD4A5}" type="presOf" srcId="{D3E994CE-51B8-4D33-8982-8E622E7EDB2D}" destId="{620EEC1A-6AD5-4E7D-97BF-EDF6EED48609}" srcOrd="0" destOrd="0" presId="urn:microsoft.com/office/officeart/2005/8/layout/arrow2"/>
    <dgm:cxn modelId="{5367169D-01B8-44C2-AA5F-8AFB513F0BF9}" srcId="{8727F0DE-064C-48D7-B7B1-9460C94109E3}" destId="{A8313551-B540-452D-BBFF-9DE0935060DA}" srcOrd="2" destOrd="0" parTransId="{B7E63C0B-E91A-4680-A047-7C4F0CADE2EF}" sibTransId="{05000323-4F11-4DA6-94B5-AF4EAD696D64}"/>
    <dgm:cxn modelId="{DFBA0F3F-E253-476C-AAA6-6E02B26F0F96}" type="presOf" srcId="{8727F0DE-064C-48D7-B7B1-9460C94109E3}" destId="{2386C642-F133-4A11-85B7-130C49C6A694}" srcOrd="0" destOrd="0" presId="urn:microsoft.com/office/officeart/2005/8/layout/arrow2"/>
    <dgm:cxn modelId="{1721BBA9-429F-4F88-85F2-E4E9FC7953BA}" srcId="{8727F0DE-064C-48D7-B7B1-9460C94109E3}" destId="{C2F492BD-6AC8-4434-89DF-BDA62F2D26ED}" srcOrd="0" destOrd="0" parTransId="{E47DD01B-6BA2-4605-B844-54CCD2AB0EC5}" sibTransId="{1BE54DA5-F07D-4A9A-AA14-F1766108B82E}"/>
    <dgm:cxn modelId="{9373613D-85F8-44EE-BE58-84E68377B605}" srcId="{8727F0DE-064C-48D7-B7B1-9460C94109E3}" destId="{D3E994CE-51B8-4D33-8982-8E622E7EDB2D}" srcOrd="1" destOrd="0" parTransId="{26AA93BF-9614-4091-B5B2-F61F3C5708BA}" sibTransId="{259E44AF-D2F5-419A-B520-7F6894CB2157}"/>
    <dgm:cxn modelId="{74D76AE6-7AF7-4334-8437-27290D1F5E03}" type="presParOf" srcId="{2386C642-F133-4A11-85B7-130C49C6A694}" destId="{2C7D9B98-DFDC-462F-9800-F38F6B020F62}" srcOrd="0" destOrd="0" presId="urn:microsoft.com/office/officeart/2005/8/layout/arrow2"/>
    <dgm:cxn modelId="{D41719ED-E5E2-420E-A5C1-588DF214C70B}" type="presParOf" srcId="{2386C642-F133-4A11-85B7-130C49C6A694}" destId="{BD990806-3891-4980-996F-C8DA221604DD}" srcOrd="1" destOrd="0" presId="urn:microsoft.com/office/officeart/2005/8/layout/arrow2"/>
    <dgm:cxn modelId="{35D318EC-3F2C-4B74-A785-E9C0D4871ED4}" type="presParOf" srcId="{BD990806-3891-4980-996F-C8DA221604DD}" destId="{5F06DA48-8645-4069-B474-31C928F62498}" srcOrd="0" destOrd="0" presId="urn:microsoft.com/office/officeart/2005/8/layout/arrow2"/>
    <dgm:cxn modelId="{6174555B-E087-4CEA-83FC-4F2D108DE8EB}" type="presParOf" srcId="{BD990806-3891-4980-996F-C8DA221604DD}" destId="{21C033DE-7E38-424B-9EAD-E23522ABCE13}" srcOrd="1" destOrd="0" presId="urn:microsoft.com/office/officeart/2005/8/layout/arrow2"/>
    <dgm:cxn modelId="{E4DF3647-239D-4F1B-81BD-BA5529FA39D0}" type="presParOf" srcId="{BD990806-3891-4980-996F-C8DA221604DD}" destId="{AC090CC8-CCC4-4AE3-B38A-ABF99D7096DA}" srcOrd="2" destOrd="0" presId="urn:microsoft.com/office/officeart/2005/8/layout/arrow2"/>
    <dgm:cxn modelId="{58F831FC-8B5C-478E-9774-5F6B850DC27D}" type="presParOf" srcId="{BD990806-3891-4980-996F-C8DA221604DD}" destId="{620EEC1A-6AD5-4E7D-97BF-EDF6EED48609}" srcOrd="3" destOrd="0" presId="urn:microsoft.com/office/officeart/2005/8/layout/arrow2"/>
    <dgm:cxn modelId="{694599F9-3D8D-461A-8036-96D269E06DBC}" type="presParOf" srcId="{BD990806-3891-4980-996F-C8DA221604DD}" destId="{065C400A-3AA3-492D-B94A-E6881EEA296A}" srcOrd="4" destOrd="0" presId="urn:microsoft.com/office/officeart/2005/8/layout/arrow2"/>
    <dgm:cxn modelId="{46D0AA87-3C3A-4700-AF60-128436479395}" type="presParOf" srcId="{BD990806-3891-4980-996F-C8DA221604DD}" destId="{01045FEA-15A9-4280-89F9-B6865807F31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7F0DE-064C-48D7-B7B1-9460C94109E3}" type="doc">
      <dgm:prSet loTypeId="urn:microsoft.com/office/officeart/2005/8/layout/arrow2" loCatId="process" qsTypeId="urn:microsoft.com/office/officeart/2005/8/quickstyle/simple1" qsCatId="simple" csTypeId="urn:microsoft.com/office/officeart/2005/8/colors/accent2_2" csCatId="accent2" phldr="1"/>
      <dgm:spPr/>
    </dgm:pt>
    <dgm:pt modelId="{C2F492BD-6AC8-4434-89DF-BDA62F2D26ED}">
      <dgm:prSet phldrT="[Text]"/>
      <dgm:spPr/>
      <dgm:t>
        <a:bodyPr/>
        <a:lstStyle/>
        <a:p>
          <a:r>
            <a:rPr lang="en-US" dirty="0" smtClean="0"/>
            <a:t>3.3/3.4</a:t>
          </a:r>
          <a:endParaRPr lang="en-US" dirty="0"/>
        </a:p>
      </dgm:t>
    </dgm:pt>
    <dgm:pt modelId="{E47DD01B-6BA2-4605-B844-54CCD2AB0EC5}" type="parTrans" cxnId="{1721BBA9-429F-4F88-85F2-E4E9FC7953BA}">
      <dgm:prSet/>
      <dgm:spPr/>
      <dgm:t>
        <a:bodyPr/>
        <a:lstStyle/>
        <a:p>
          <a:endParaRPr lang="en-US"/>
        </a:p>
      </dgm:t>
    </dgm:pt>
    <dgm:pt modelId="{1BE54DA5-F07D-4A9A-AA14-F1766108B82E}" type="sibTrans" cxnId="{1721BBA9-429F-4F88-85F2-E4E9FC7953BA}">
      <dgm:prSet/>
      <dgm:spPr/>
      <dgm:t>
        <a:bodyPr/>
        <a:lstStyle/>
        <a:p>
          <a:endParaRPr lang="en-US"/>
        </a:p>
      </dgm:t>
    </dgm:pt>
    <dgm:pt modelId="{D3E994CE-51B8-4D33-8982-8E622E7EDB2D}">
      <dgm:prSet phldrT="[Text]"/>
      <dgm:spPr/>
      <dgm:t>
        <a:bodyPr/>
        <a:lstStyle/>
        <a:p>
          <a:r>
            <a:rPr lang="en-US" dirty="0" smtClean="0"/>
            <a:t>4.4</a:t>
          </a:r>
          <a:endParaRPr lang="en-US" dirty="0"/>
        </a:p>
      </dgm:t>
    </dgm:pt>
    <dgm:pt modelId="{26AA93BF-9614-4091-B5B2-F61F3C5708BA}" type="parTrans" cxnId="{9373613D-85F8-44EE-BE58-84E68377B605}">
      <dgm:prSet/>
      <dgm:spPr/>
      <dgm:t>
        <a:bodyPr/>
        <a:lstStyle/>
        <a:p>
          <a:endParaRPr lang="en-US"/>
        </a:p>
      </dgm:t>
    </dgm:pt>
    <dgm:pt modelId="{259E44AF-D2F5-419A-B520-7F6894CB2157}" type="sibTrans" cxnId="{9373613D-85F8-44EE-BE58-84E68377B605}">
      <dgm:prSet/>
      <dgm:spPr/>
      <dgm:t>
        <a:bodyPr/>
        <a:lstStyle/>
        <a:p>
          <a:endParaRPr lang="en-US"/>
        </a:p>
      </dgm:t>
    </dgm:pt>
    <dgm:pt modelId="{A8313551-B540-452D-BBFF-9DE0935060DA}">
      <dgm:prSet phldrT="[Text]"/>
      <dgm:spPr/>
      <dgm:t>
        <a:bodyPr/>
        <a:lstStyle/>
        <a:p>
          <a:r>
            <a:rPr lang="en-US" dirty="0" smtClean="0"/>
            <a:t>5.4</a:t>
          </a:r>
          <a:endParaRPr lang="en-US" dirty="0"/>
        </a:p>
      </dgm:t>
    </dgm:pt>
    <dgm:pt modelId="{B7E63C0B-E91A-4680-A047-7C4F0CADE2EF}" type="parTrans" cxnId="{5367169D-01B8-44C2-AA5F-8AFB513F0BF9}">
      <dgm:prSet/>
      <dgm:spPr/>
      <dgm:t>
        <a:bodyPr/>
        <a:lstStyle/>
        <a:p>
          <a:endParaRPr lang="en-US"/>
        </a:p>
      </dgm:t>
    </dgm:pt>
    <dgm:pt modelId="{05000323-4F11-4DA6-94B5-AF4EAD696D64}" type="sibTrans" cxnId="{5367169D-01B8-44C2-AA5F-8AFB513F0BF9}">
      <dgm:prSet/>
      <dgm:spPr/>
      <dgm:t>
        <a:bodyPr/>
        <a:lstStyle/>
        <a:p>
          <a:endParaRPr lang="en-US"/>
        </a:p>
      </dgm:t>
    </dgm:pt>
    <dgm:pt modelId="{2386C642-F133-4A11-85B7-130C49C6A694}" type="pres">
      <dgm:prSet presAssocID="{8727F0DE-064C-48D7-B7B1-9460C94109E3}" presName="arrowDiagram" presStyleCnt="0">
        <dgm:presLayoutVars>
          <dgm:chMax val="5"/>
          <dgm:dir/>
          <dgm:resizeHandles val="exact"/>
        </dgm:presLayoutVars>
      </dgm:prSet>
      <dgm:spPr/>
    </dgm:pt>
    <dgm:pt modelId="{2C7D9B98-DFDC-462F-9800-F38F6B020F62}" type="pres">
      <dgm:prSet presAssocID="{8727F0DE-064C-48D7-B7B1-9460C94109E3}" presName="arrow" presStyleLbl="bgShp" presStyleIdx="0" presStyleCnt="1" custLinFactNeighborY="-9750"/>
      <dgm:spPr/>
    </dgm:pt>
    <dgm:pt modelId="{BD990806-3891-4980-996F-C8DA221604DD}" type="pres">
      <dgm:prSet presAssocID="{8727F0DE-064C-48D7-B7B1-9460C94109E3}" presName="arrowDiagram3" presStyleCnt="0"/>
      <dgm:spPr/>
    </dgm:pt>
    <dgm:pt modelId="{5F06DA48-8645-4069-B474-31C928F62498}" type="pres">
      <dgm:prSet presAssocID="{C2F492BD-6AC8-4434-89DF-BDA62F2D26ED}" presName="bullet3a" presStyleLbl="node1" presStyleIdx="0" presStyleCnt="3"/>
      <dgm:spPr/>
    </dgm:pt>
    <dgm:pt modelId="{21C033DE-7E38-424B-9EAD-E23522ABCE13}" type="pres">
      <dgm:prSet presAssocID="{C2F492BD-6AC8-4434-89DF-BDA62F2D26ED}" presName="textBox3a" presStyleLbl="revTx" presStyleIdx="0" presStyleCnt="3" custScaleX="235252" custLinFactNeighborX="-67070" custLinFactNeighborY="30225">
        <dgm:presLayoutVars>
          <dgm:bulletEnabled val="1"/>
        </dgm:presLayoutVars>
      </dgm:prSet>
      <dgm:spPr/>
      <dgm:t>
        <a:bodyPr/>
        <a:lstStyle/>
        <a:p>
          <a:endParaRPr lang="en-US"/>
        </a:p>
      </dgm:t>
    </dgm:pt>
    <dgm:pt modelId="{AC090CC8-CCC4-4AE3-B38A-ABF99D7096DA}" type="pres">
      <dgm:prSet presAssocID="{D3E994CE-51B8-4D33-8982-8E622E7EDB2D}" presName="bullet3b" presStyleLbl="node1" presStyleIdx="1" presStyleCnt="3"/>
      <dgm:spPr/>
    </dgm:pt>
    <dgm:pt modelId="{620EEC1A-6AD5-4E7D-97BF-EDF6EED48609}" type="pres">
      <dgm:prSet presAssocID="{D3E994CE-51B8-4D33-8982-8E622E7EDB2D}" presName="textBox3b" presStyleLbl="revTx" presStyleIdx="1" presStyleCnt="3">
        <dgm:presLayoutVars>
          <dgm:bulletEnabled val="1"/>
        </dgm:presLayoutVars>
      </dgm:prSet>
      <dgm:spPr/>
      <dgm:t>
        <a:bodyPr/>
        <a:lstStyle/>
        <a:p>
          <a:endParaRPr lang="en-US"/>
        </a:p>
      </dgm:t>
    </dgm:pt>
    <dgm:pt modelId="{065C400A-3AA3-492D-B94A-E6881EEA296A}" type="pres">
      <dgm:prSet presAssocID="{A8313551-B540-452D-BBFF-9DE0935060DA}" presName="bullet3c" presStyleLbl="node1" presStyleIdx="2" presStyleCnt="3"/>
      <dgm:spPr/>
    </dgm:pt>
    <dgm:pt modelId="{01045FEA-15A9-4280-89F9-B6865807F311}" type="pres">
      <dgm:prSet presAssocID="{A8313551-B540-452D-BBFF-9DE0935060DA}" presName="textBox3c" presStyleLbl="revTx" presStyleIdx="2" presStyleCnt="3">
        <dgm:presLayoutVars>
          <dgm:bulletEnabled val="1"/>
        </dgm:presLayoutVars>
      </dgm:prSet>
      <dgm:spPr/>
      <dgm:t>
        <a:bodyPr/>
        <a:lstStyle/>
        <a:p>
          <a:endParaRPr lang="en-US"/>
        </a:p>
      </dgm:t>
    </dgm:pt>
  </dgm:ptLst>
  <dgm:cxnLst>
    <dgm:cxn modelId="{398EBDE4-30F5-49AC-A360-09955696FA8F}" type="presOf" srcId="{8727F0DE-064C-48D7-B7B1-9460C94109E3}" destId="{2386C642-F133-4A11-85B7-130C49C6A694}" srcOrd="0" destOrd="0" presId="urn:microsoft.com/office/officeart/2005/8/layout/arrow2"/>
    <dgm:cxn modelId="{1F45771D-779E-4E33-A460-D96050573CBA}" type="presOf" srcId="{C2F492BD-6AC8-4434-89DF-BDA62F2D26ED}" destId="{21C033DE-7E38-424B-9EAD-E23522ABCE13}" srcOrd="0" destOrd="0" presId="urn:microsoft.com/office/officeart/2005/8/layout/arrow2"/>
    <dgm:cxn modelId="{DEA8AE67-651E-477F-BD86-6022C78D27FB}" type="presOf" srcId="{A8313551-B540-452D-BBFF-9DE0935060DA}" destId="{01045FEA-15A9-4280-89F9-B6865807F311}" srcOrd="0" destOrd="0" presId="urn:microsoft.com/office/officeart/2005/8/layout/arrow2"/>
    <dgm:cxn modelId="{5367169D-01B8-44C2-AA5F-8AFB513F0BF9}" srcId="{8727F0DE-064C-48D7-B7B1-9460C94109E3}" destId="{A8313551-B540-452D-BBFF-9DE0935060DA}" srcOrd="2" destOrd="0" parTransId="{B7E63C0B-E91A-4680-A047-7C4F0CADE2EF}" sibTransId="{05000323-4F11-4DA6-94B5-AF4EAD696D64}"/>
    <dgm:cxn modelId="{37F056A6-08F7-4B80-9C85-E4212B02B795}" type="presOf" srcId="{D3E994CE-51B8-4D33-8982-8E622E7EDB2D}" destId="{620EEC1A-6AD5-4E7D-97BF-EDF6EED48609}" srcOrd="0" destOrd="0" presId="urn:microsoft.com/office/officeart/2005/8/layout/arrow2"/>
    <dgm:cxn modelId="{9373613D-85F8-44EE-BE58-84E68377B605}" srcId="{8727F0DE-064C-48D7-B7B1-9460C94109E3}" destId="{D3E994CE-51B8-4D33-8982-8E622E7EDB2D}" srcOrd="1" destOrd="0" parTransId="{26AA93BF-9614-4091-B5B2-F61F3C5708BA}" sibTransId="{259E44AF-D2F5-419A-B520-7F6894CB2157}"/>
    <dgm:cxn modelId="{1721BBA9-429F-4F88-85F2-E4E9FC7953BA}" srcId="{8727F0DE-064C-48D7-B7B1-9460C94109E3}" destId="{C2F492BD-6AC8-4434-89DF-BDA62F2D26ED}" srcOrd="0" destOrd="0" parTransId="{E47DD01B-6BA2-4605-B844-54CCD2AB0EC5}" sibTransId="{1BE54DA5-F07D-4A9A-AA14-F1766108B82E}"/>
    <dgm:cxn modelId="{E531DA7C-78A6-4B3F-B865-47B0D61DCD79}" type="presParOf" srcId="{2386C642-F133-4A11-85B7-130C49C6A694}" destId="{2C7D9B98-DFDC-462F-9800-F38F6B020F62}" srcOrd="0" destOrd="0" presId="urn:microsoft.com/office/officeart/2005/8/layout/arrow2"/>
    <dgm:cxn modelId="{DD69B9FF-08EB-4117-8A21-FE8FE87ABF13}" type="presParOf" srcId="{2386C642-F133-4A11-85B7-130C49C6A694}" destId="{BD990806-3891-4980-996F-C8DA221604DD}" srcOrd="1" destOrd="0" presId="urn:microsoft.com/office/officeart/2005/8/layout/arrow2"/>
    <dgm:cxn modelId="{CBE0A22A-7C2A-4809-9813-A828CE3C6D8E}" type="presParOf" srcId="{BD990806-3891-4980-996F-C8DA221604DD}" destId="{5F06DA48-8645-4069-B474-31C928F62498}" srcOrd="0" destOrd="0" presId="urn:microsoft.com/office/officeart/2005/8/layout/arrow2"/>
    <dgm:cxn modelId="{5837E46E-57D7-4F35-831B-FE9D1E28677C}" type="presParOf" srcId="{BD990806-3891-4980-996F-C8DA221604DD}" destId="{21C033DE-7E38-424B-9EAD-E23522ABCE13}" srcOrd="1" destOrd="0" presId="urn:microsoft.com/office/officeart/2005/8/layout/arrow2"/>
    <dgm:cxn modelId="{D12D0D5A-CE4A-41A6-AF4C-5F7C0C1B3C46}" type="presParOf" srcId="{BD990806-3891-4980-996F-C8DA221604DD}" destId="{AC090CC8-CCC4-4AE3-B38A-ABF99D7096DA}" srcOrd="2" destOrd="0" presId="urn:microsoft.com/office/officeart/2005/8/layout/arrow2"/>
    <dgm:cxn modelId="{0980B0FA-1AE8-406C-B7CE-9EE92B71BF28}" type="presParOf" srcId="{BD990806-3891-4980-996F-C8DA221604DD}" destId="{620EEC1A-6AD5-4E7D-97BF-EDF6EED48609}" srcOrd="3" destOrd="0" presId="urn:microsoft.com/office/officeart/2005/8/layout/arrow2"/>
    <dgm:cxn modelId="{BD91D4B8-7113-4D17-BA13-FF19A33924A8}" type="presParOf" srcId="{BD990806-3891-4980-996F-C8DA221604DD}" destId="{065C400A-3AA3-492D-B94A-E6881EEA296A}" srcOrd="4" destOrd="0" presId="urn:microsoft.com/office/officeart/2005/8/layout/arrow2"/>
    <dgm:cxn modelId="{BF5F52FE-6A65-4B66-A763-2A619DA834EE}" type="presParOf" srcId="{BD990806-3891-4980-996F-C8DA221604DD}" destId="{01045FEA-15A9-4280-89F9-B6865807F31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Mathematical Understanding</a:t>
          </a:r>
          <a:endParaRPr lang="en-US" sz="1200" b="1" kern="1200" dirty="0">
            <a:solidFill>
              <a:schemeClr val="tx1"/>
            </a:solidFill>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Problem Solving</a:t>
          </a:r>
          <a:endParaRPr lang="en-US" sz="1500" kern="1200" dirty="0">
            <a:solidFill>
              <a:schemeClr val="tx1"/>
            </a:solidFill>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Connections</a:t>
          </a:r>
          <a:endParaRPr lang="en-US" sz="1500" kern="1200" dirty="0">
            <a:solidFill>
              <a:schemeClr val="tx1"/>
            </a:solidFill>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Communication</a:t>
          </a:r>
          <a:endParaRPr lang="en-US" sz="1500" kern="1200" dirty="0">
            <a:solidFill>
              <a:schemeClr val="tx1"/>
            </a:solidFill>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Representations</a:t>
          </a:r>
          <a:endParaRPr lang="en-US" sz="1500" kern="1200" dirty="0">
            <a:solidFill>
              <a:schemeClr val="tx1"/>
            </a:solidFill>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Reasoning</a:t>
          </a:r>
          <a:endParaRPr lang="en-US" sz="1500" kern="1200" dirty="0">
            <a:solidFill>
              <a:schemeClr val="tx1"/>
            </a:solidFill>
          </a:endParaRPr>
        </a:p>
      </dsp:txBody>
      <dsp:txXfrm>
        <a:off x="5078160" y="2419521"/>
        <a:ext cx="1467062" cy="115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9B98-DFDC-462F-9800-F38F6B020F62}">
      <dsp:nvSpPr>
        <dsp:cNvPr id="0" name=""/>
        <dsp:cNvSpPr/>
      </dsp:nvSpPr>
      <dsp:spPr>
        <a:xfrm>
          <a:off x="0" y="0"/>
          <a:ext cx="4682411" cy="292650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6DA48-8645-4069-B474-31C928F62498}">
      <dsp:nvSpPr>
        <dsp:cNvPr id="0" name=""/>
        <dsp:cNvSpPr/>
      </dsp:nvSpPr>
      <dsp:spPr>
        <a:xfrm>
          <a:off x="594666" y="2588621"/>
          <a:ext cx="121742" cy="1217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033DE-7E38-424B-9EAD-E23522ABCE13}">
      <dsp:nvSpPr>
        <dsp:cNvPr id="0" name=""/>
        <dsp:cNvSpPr/>
      </dsp:nvSpPr>
      <dsp:spPr>
        <a:xfrm>
          <a:off x="655537" y="2649492"/>
          <a:ext cx="1091001" cy="8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09" tIns="0" rIns="0" bIns="0" numCol="1" spcCol="1270" anchor="t" anchorCtr="0">
          <a:noAutofit/>
        </a:bodyPr>
        <a:lstStyle/>
        <a:p>
          <a:pPr lvl="0" algn="l" defTabSz="2400300">
            <a:lnSpc>
              <a:spcPct val="90000"/>
            </a:lnSpc>
            <a:spcBef>
              <a:spcPct val="0"/>
            </a:spcBef>
            <a:spcAft>
              <a:spcPct val="35000"/>
            </a:spcAft>
          </a:pPr>
          <a:r>
            <a:rPr lang="en-US" sz="5400" kern="1200" dirty="0" smtClean="0"/>
            <a:t>3.2</a:t>
          </a:r>
          <a:endParaRPr lang="en-US" sz="5400" kern="1200" dirty="0"/>
        </a:p>
      </dsp:txBody>
      <dsp:txXfrm>
        <a:off x="655537" y="2649492"/>
        <a:ext cx="1091001" cy="845760"/>
      </dsp:txXfrm>
    </dsp:sp>
    <dsp:sp modelId="{AC090CC8-CCC4-4AE3-B38A-ABF99D7096DA}">
      <dsp:nvSpPr>
        <dsp:cNvPr id="0" name=""/>
        <dsp:cNvSpPr/>
      </dsp:nvSpPr>
      <dsp:spPr>
        <a:xfrm>
          <a:off x="1669279" y="1793197"/>
          <a:ext cx="220073" cy="2200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EEC1A-6AD5-4E7D-97BF-EDF6EED48609}">
      <dsp:nvSpPr>
        <dsp:cNvPr id="0" name=""/>
        <dsp:cNvSpPr/>
      </dsp:nvSpPr>
      <dsp:spPr>
        <a:xfrm>
          <a:off x="1779316" y="1903233"/>
          <a:ext cx="1123778" cy="1592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12" tIns="0" rIns="0" bIns="0" numCol="1" spcCol="1270" anchor="t" anchorCtr="0">
          <a:noAutofit/>
        </a:bodyPr>
        <a:lstStyle/>
        <a:p>
          <a:pPr lvl="0" algn="l" defTabSz="2400300">
            <a:lnSpc>
              <a:spcPct val="90000"/>
            </a:lnSpc>
            <a:spcBef>
              <a:spcPct val="0"/>
            </a:spcBef>
            <a:spcAft>
              <a:spcPct val="35000"/>
            </a:spcAft>
          </a:pPr>
          <a:r>
            <a:rPr lang="en-US" sz="5400" kern="1200" dirty="0" smtClean="0"/>
            <a:t>4.2</a:t>
          </a:r>
          <a:endParaRPr lang="en-US" sz="5400" kern="1200" dirty="0"/>
        </a:p>
      </dsp:txBody>
      <dsp:txXfrm>
        <a:off x="1779316" y="1903233"/>
        <a:ext cx="1123778" cy="1592019"/>
      </dsp:txXfrm>
    </dsp:sp>
    <dsp:sp modelId="{065C400A-3AA3-492D-B94A-E6881EEA296A}">
      <dsp:nvSpPr>
        <dsp:cNvPr id="0" name=""/>
        <dsp:cNvSpPr/>
      </dsp:nvSpPr>
      <dsp:spPr>
        <a:xfrm>
          <a:off x="2961624" y="1309152"/>
          <a:ext cx="304356" cy="3043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45FEA-15A9-4280-89F9-B6865807F311}">
      <dsp:nvSpPr>
        <dsp:cNvPr id="0" name=""/>
        <dsp:cNvSpPr/>
      </dsp:nvSpPr>
      <dsp:spPr>
        <a:xfrm>
          <a:off x="3113803" y="1461331"/>
          <a:ext cx="1123778" cy="2033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72" tIns="0" rIns="0" bIns="0" numCol="1" spcCol="1270" anchor="t" anchorCtr="0">
          <a:noAutofit/>
        </a:bodyPr>
        <a:lstStyle/>
        <a:p>
          <a:pPr lvl="0" algn="l" defTabSz="2400300">
            <a:lnSpc>
              <a:spcPct val="90000"/>
            </a:lnSpc>
            <a:spcBef>
              <a:spcPct val="0"/>
            </a:spcBef>
            <a:spcAft>
              <a:spcPct val="35000"/>
            </a:spcAft>
          </a:pPr>
          <a:r>
            <a:rPr lang="en-US" sz="5400" kern="1200" dirty="0" smtClean="0"/>
            <a:t>5.2</a:t>
          </a:r>
          <a:endParaRPr lang="en-US" sz="5400" kern="1200" dirty="0"/>
        </a:p>
      </dsp:txBody>
      <dsp:txXfrm>
        <a:off x="3113803" y="1461331"/>
        <a:ext cx="1123778" cy="2033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9B98-DFDC-462F-9800-F38F6B020F62}">
      <dsp:nvSpPr>
        <dsp:cNvPr id="0" name=""/>
        <dsp:cNvSpPr/>
      </dsp:nvSpPr>
      <dsp:spPr>
        <a:xfrm>
          <a:off x="41131" y="283412"/>
          <a:ext cx="4682411" cy="292650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6DA48-8645-4069-B474-31C928F62498}">
      <dsp:nvSpPr>
        <dsp:cNvPr id="0" name=""/>
        <dsp:cNvSpPr/>
      </dsp:nvSpPr>
      <dsp:spPr>
        <a:xfrm>
          <a:off x="635797" y="2588621"/>
          <a:ext cx="121742" cy="1217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033DE-7E38-424B-9EAD-E23522ABCE13}">
      <dsp:nvSpPr>
        <dsp:cNvPr id="0" name=""/>
        <dsp:cNvSpPr/>
      </dsp:nvSpPr>
      <dsp:spPr>
        <a:xfrm>
          <a:off x="-41131" y="2905124"/>
          <a:ext cx="2566603" cy="8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09" tIns="0" rIns="0" bIns="0" numCol="1" spcCol="1270" anchor="t" anchorCtr="0">
          <a:noAutofit/>
        </a:bodyPr>
        <a:lstStyle/>
        <a:p>
          <a:pPr lvl="0" algn="l" defTabSz="2355850">
            <a:lnSpc>
              <a:spcPct val="90000"/>
            </a:lnSpc>
            <a:spcBef>
              <a:spcPct val="0"/>
            </a:spcBef>
            <a:spcAft>
              <a:spcPct val="35000"/>
            </a:spcAft>
          </a:pPr>
          <a:r>
            <a:rPr lang="en-US" sz="5300" kern="1200" dirty="0" smtClean="0"/>
            <a:t>3.3/3.4</a:t>
          </a:r>
          <a:endParaRPr lang="en-US" sz="5300" kern="1200" dirty="0"/>
        </a:p>
      </dsp:txBody>
      <dsp:txXfrm>
        <a:off x="-41131" y="2905124"/>
        <a:ext cx="2566603" cy="845760"/>
      </dsp:txXfrm>
    </dsp:sp>
    <dsp:sp modelId="{AC090CC8-CCC4-4AE3-B38A-ABF99D7096DA}">
      <dsp:nvSpPr>
        <dsp:cNvPr id="0" name=""/>
        <dsp:cNvSpPr/>
      </dsp:nvSpPr>
      <dsp:spPr>
        <a:xfrm>
          <a:off x="1710411" y="1793197"/>
          <a:ext cx="220073" cy="2200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EEC1A-6AD5-4E7D-97BF-EDF6EED48609}">
      <dsp:nvSpPr>
        <dsp:cNvPr id="0" name=""/>
        <dsp:cNvSpPr/>
      </dsp:nvSpPr>
      <dsp:spPr>
        <a:xfrm>
          <a:off x="1820447" y="1903233"/>
          <a:ext cx="1123778" cy="1592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12" tIns="0" rIns="0" bIns="0" numCol="1" spcCol="1270" anchor="t" anchorCtr="0">
          <a:noAutofit/>
        </a:bodyPr>
        <a:lstStyle/>
        <a:p>
          <a:pPr lvl="0" algn="l" defTabSz="2355850">
            <a:lnSpc>
              <a:spcPct val="90000"/>
            </a:lnSpc>
            <a:spcBef>
              <a:spcPct val="0"/>
            </a:spcBef>
            <a:spcAft>
              <a:spcPct val="35000"/>
            </a:spcAft>
          </a:pPr>
          <a:r>
            <a:rPr lang="en-US" sz="5300" kern="1200" dirty="0" smtClean="0"/>
            <a:t>4.4</a:t>
          </a:r>
          <a:endParaRPr lang="en-US" sz="5300" kern="1200" dirty="0"/>
        </a:p>
      </dsp:txBody>
      <dsp:txXfrm>
        <a:off x="1820447" y="1903233"/>
        <a:ext cx="1123778" cy="1592019"/>
      </dsp:txXfrm>
    </dsp:sp>
    <dsp:sp modelId="{065C400A-3AA3-492D-B94A-E6881EEA296A}">
      <dsp:nvSpPr>
        <dsp:cNvPr id="0" name=""/>
        <dsp:cNvSpPr/>
      </dsp:nvSpPr>
      <dsp:spPr>
        <a:xfrm>
          <a:off x="3002756" y="1309152"/>
          <a:ext cx="304356" cy="3043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45FEA-15A9-4280-89F9-B6865807F311}">
      <dsp:nvSpPr>
        <dsp:cNvPr id="0" name=""/>
        <dsp:cNvSpPr/>
      </dsp:nvSpPr>
      <dsp:spPr>
        <a:xfrm>
          <a:off x="3154934" y="1461331"/>
          <a:ext cx="1123778" cy="2033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72" tIns="0" rIns="0" bIns="0" numCol="1" spcCol="1270" anchor="t" anchorCtr="0">
          <a:noAutofit/>
        </a:bodyPr>
        <a:lstStyle/>
        <a:p>
          <a:pPr lvl="0" algn="l" defTabSz="2355850">
            <a:lnSpc>
              <a:spcPct val="90000"/>
            </a:lnSpc>
            <a:spcBef>
              <a:spcPct val="0"/>
            </a:spcBef>
            <a:spcAft>
              <a:spcPct val="35000"/>
            </a:spcAft>
          </a:pPr>
          <a:r>
            <a:rPr lang="en-US" sz="5300" kern="1200" dirty="0" smtClean="0"/>
            <a:t>5.4</a:t>
          </a:r>
          <a:endParaRPr lang="en-US" sz="5300" kern="1200" dirty="0"/>
        </a:p>
      </dsp:txBody>
      <dsp:txXfrm>
        <a:off x="3154934" y="1461331"/>
        <a:ext cx="1123778" cy="20339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8" rIns="93175" bIns="46588" rtlCol="0"/>
          <a:lstStyle>
            <a:lvl1pPr algn="r">
              <a:defRPr sz="1200"/>
            </a:lvl1pPr>
          </a:lstStyle>
          <a:p>
            <a:fld id="{3875D451-32BF-43DC-BF41-2C007F8A75FA}" type="datetimeFigureOut">
              <a:rPr lang="en-US" smtClean="0"/>
              <a:t>2/4/2019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8" rIns="93175" bIns="46588" rtlCol="0" anchor="b"/>
          <a:lstStyle>
            <a:lvl1pPr algn="r">
              <a:defRPr sz="1200"/>
            </a:lvl1pPr>
          </a:lstStyle>
          <a:p>
            <a:fld id="{4B07ECFF-815C-4E0B-9B6D-0B6ECC4565CD}" type="slidenum">
              <a:rPr lang="en-US" smtClean="0"/>
              <a:t>‹#›</a:t>
            </a:fld>
            <a:endParaRPr lang="en-US" dirty="0"/>
          </a:p>
        </p:txBody>
      </p:sp>
    </p:spTree>
    <p:extLst>
      <p:ext uri="{BB962C8B-B14F-4D97-AF65-F5344CB8AC3E}">
        <p14:creationId xmlns:p14="http://schemas.microsoft.com/office/powerpoint/2010/main" val="246566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EFA616CB-BD2A-49CC-BAA8-D2467E358637}" type="datetimeFigureOut">
              <a:rPr lang="en-US" smtClean="0"/>
              <a:t>2/4/2019</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8" rIns="93175" bIns="46588" rtlCol="0" anchor="b"/>
          <a:lstStyle>
            <a:lvl1pPr algn="r">
              <a:defRPr sz="1200"/>
            </a:lvl1pPr>
          </a:lstStyle>
          <a:p>
            <a:fld id="{863B8844-4FEC-4260-80E4-4D53031E32AD}" type="slidenum">
              <a:rPr lang="en-US" smtClean="0"/>
              <a:t>‹#›</a:t>
            </a:fld>
            <a:endParaRPr lang="en-US" dirty="0"/>
          </a:p>
        </p:txBody>
      </p:sp>
    </p:spTree>
    <p:extLst>
      <p:ext uri="{BB962C8B-B14F-4D97-AF65-F5344CB8AC3E}">
        <p14:creationId xmlns:p14="http://schemas.microsoft.com/office/powerpoint/2010/main" val="34373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inkprotect.cudasvc.com/url?a=http%3a%2f%2ftvhcps.wpengine.com%2f2017%2f01%2f19%2ftodays-classroom-johnson-elementary-school-2%2f&amp;c=E,1,UEZF01wWhnOBmKq7rTlqU2BlPwdh83rRiDA7iZm1a0tR4czefq5v_ep-G02d9WvQ_yqR77vvQw_h3l71XR5d6cOcJoINOi8UeV83znH7Ptc7XoE,&amp;typo=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ies.ed.gov/ncee/wwc/PracticeGuide/2"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a:t>
            </a:fld>
            <a:endParaRPr lang="en-US" dirty="0"/>
          </a:p>
        </p:txBody>
      </p:sp>
    </p:spTree>
    <p:extLst>
      <p:ext uri="{BB962C8B-B14F-4D97-AF65-F5344CB8AC3E}">
        <p14:creationId xmlns:p14="http://schemas.microsoft.com/office/powerpoint/2010/main" val="113853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overview of the crosswalk documents.  This is just an overview of the changes and does not necessarily highlight every single change.</a:t>
            </a:r>
          </a:p>
          <a:p>
            <a:r>
              <a:rPr lang="en-US" dirty="0" smtClean="0"/>
              <a:t>Here’s an example of what they look like.  What questions might you have about the organization of the crosswalk document?</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a:t>
            </a:fld>
            <a:endParaRPr lang="en-US" dirty="0"/>
          </a:p>
        </p:txBody>
      </p:sp>
    </p:spTree>
    <p:extLst>
      <p:ext uri="{BB962C8B-B14F-4D97-AF65-F5344CB8AC3E}">
        <p14:creationId xmlns:p14="http://schemas.microsoft.com/office/powerpoint/2010/main" val="160422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9:36-9:45</a:t>
            </a:r>
          </a:p>
          <a:p>
            <a:pPr defTabSz="931774">
              <a:defRPr/>
            </a:pPr>
            <a:r>
              <a:rPr lang="en-US" dirty="0" smtClean="0"/>
              <a:t>To gain a better understanding of the changes to the standards, you will have an opportunity to read through the crosswalks and complete a scavenger hunt.  The scavenger hunt is not grade level specific, so you’ll have to look through all three grade levels to determine if the statements are true or false.  There is also a notes section to add your own notes about why statements are true or false.</a:t>
            </a:r>
          </a:p>
          <a:p>
            <a:pPr defTabSz="931774">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11</a:t>
            </a:fld>
            <a:endParaRPr lang="en-US" dirty="0"/>
          </a:p>
        </p:txBody>
      </p:sp>
    </p:spTree>
    <p:extLst>
      <p:ext uri="{BB962C8B-B14F-4D97-AF65-F5344CB8AC3E}">
        <p14:creationId xmlns:p14="http://schemas.microsoft.com/office/powerpoint/2010/main" val="240837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grade 3 will estimate and measure length</a:t>
            </a:r>
            <a:r>
              <a:rPr lang="en-US" baseline="0" dirty="0" smtClean="0"/>
              <a:t> and not the others</a:t>
            </a:r>
            <a:r>
              <a:rPr lang="en-US" dirty="0" smtClean="0"/>
              <a:t>.</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12</a:t>
            </a:fld>
            <a:endParaRPr lang="en-US" dirty="0"/>
          </a:p>
        </p:txBody>
      </p:sp>
    </p:spTree>
    <p:extLst>
      <p:ext uri="{BB962C8B-B14F-4D97-AF65-F5344CB8AC3E}">
        <p14:creationId xmlns:p14="http://schemas.microsoft.com/office/powerpoint/2010/main" val="401117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a calculator</a:t>
            </a:r>
          </a:p>
          <a:p>
            <a:endParaRPr lang="en-US" dirty="0" smtClean="0"/>
          </a:p>
          <a:p>
            <a:r>
              <a:rPr lang="en-US" dirty="0" smtClean="0"/>
              <a:t>4.4.d- create and solve single-step</a:t>
            </a:r>
            <a:r>
              <a:rPr lang="en-US" baseline="0" dirty="0" smtClean="0"/>
              <a:t> and multistep practical problems involving addition, subtraction, and multiplication, and single-step practical problems involving division with whole numbers</a:t>
            </a:r>
          </a:p>
          <a:p>
            <a:r>
              <a:rPr lang="en-US" dirty="0" smtClean="0"/>
              <a:t>4.5 a determine common multiples and factors, including lcm and </a:t>
            </a:r>
            <a:r>
              <a:rPr lang="en-US" dirty="0" err="1" smtClean="0"/>
              <a:t>gcf</a:t>
            </a:r>
            <a:endParaRPr lang="en-US" dirty="0" smtClean="0"/>
          </a:p>
          <a:p>
            <a:r>
              <a:rPr lang="en-US" dirty="0" smtClean="0"/>
              <a:t>4.5.c solve single-step</a:t>
            </a:r>
            <a:r>
              <a:rPr lang="en-US" baseline="0" dirty="0" smtClean="0"/>
              <a:t> practical problems involving addition and subtraction with fractions and mixed numbers.</a:t>
            </a:r>
          </a:p>
          <a:p>
            <a:r>
              <a:rPr lang="en-US" baseline="0" dirty="0" smtClean="0"/>
              <a:t>5.4 </a:t>
            </a:r>
            <a:r>
              <a:rPr lang="en-US" dirty="0" smtClean="0"/>
              <a:t>create and solve single-step</a:t>
            </a:r>
            <a:r>
              <a:rPr lang="en-US" baseline="0" dirty="0" smtClean="0"/>
              <a:t> and multistep practical problems involving addition, subtraction, multiplication, and division with whole numbers</a:t>
            </a:r>
          </a:p>
          <a:p>
            <a:r>
              <a:rPr lang="en-US" baseline="0" dirty="0" smtClean="0"/>
              <a:t>5.5 </a:t>
            </a:r>
            <a:r>
              <a:rPr lang="en-US" dirty="0" smtClean="0"/>
              <a:t>create and solve single-step</a:t>
            </a:r>
            <a:r>
              <a:rPr lang="en-US" baseline="0" dirty="0" smtClean="0"/>
              <a:t> and multistep practical problems involving addition, subtraction, and multiplication of decimals, and create and solve single-step practical problems involving division of decimals</a:t>
            </a:r>
          </a:p>
          <a:p>
            <a:r>
              <a:rPr lang="en-US" baseline="0" dirty="0" smtClean="0"/>
              <a:t>5.6.a solve single-step and multistep practical problems involving addition and subtraction with fractions and mixed numbers</a:t>
            </a:r>
          </a:p>
          <a:p>
            <a:endParaRPr lang="en-US" baseline="0"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14</a:t>
            </a:fld>
            <a:endParaRPr lang="en-US" dirty="0"/>
          </a:p>
        </p:txBody>
      </p:sp>
    </p:spTree>
    <p:extLst>
      <p:ext uri="{BB962C8B-B14F-4D97-AF65-F5344CB8AC3E}">
        <p14:creationId xmlns:p14="http://schemas.microsoft.com/office/powerpoint/2010/main" val="394041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moved to grade 5.16</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17</a:t>
            </a:fld>
            <a:endParaRPr lang="en-US" dirty="0"/>
          </a:p>
        </p:txBody>
      </p:sp>
    </p:spTree>
    <p:extLst>
      <p:ext uri="{BB962C8B-B14F-4D97-AF65-F5344CB8AC3E}">
        <p14:creationId xmlns:p14="http://schemas.microsoft.com/office/powerpoint/2010/main" val="88654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6.13</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18</a:t>
            </a:fld>
            <a:endParaRPr lang="en-US" dirty="0"/>
          </a:p>
        </p:txBody>
      </p:sp>
    </p:spTree>
    <p:extLst>
      <p:ext uri="{BB962C8B-B14F-4D97-AF65-F5344CB8AC3E}">
        <p14:creationId xmlns:p14="http://schemas.microsoft.com/office/powerpoint/2010/main" val="282041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5.14</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19</a:t>
            </a:fld>
            <a:endParaRPr lang="en-US" dirty="0"/>
          </a:p>
        </p:txBody>
      </p:sp>
    </p:spTree>
    <p:extLst>
      <p:ext uri="{BB962C8B-B14F-4D97-AF65-F5344CB8AC3E}">
        <p14:creationId xmlns:p14="http://schemas.microsoft.com/office/powerpoint/2010/main" val="394340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3 0,1,2, 5,10</a:t>
            </a:r>
          </a:p>
          <a:p>
            <a:r>
              <a:rPr lang="en-US" dirty="0" smtClean="0"/>
              <a:t>Grade 4 12 x12</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20</a:t>
            </a:fld>
            <a:endParaRPr lang="en-US" dirty="0"/>
          </a:p>
        </p:txBody>
      </p:sp>
    </p:spTree>
    <p:extLst>
      <p:ext uri="{BB962C8B-B14F-4D97-AF65-F5344CB8AC3E}">
        <p14:creationId xmlns:p14="http://schemas.microsoft.com/office/powerpoint/2010/main" val="33021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noticed themes in the changes.  Our content emphasis for today highlights these bigger changes which is in the areas of number and number sense, computation and estimate.</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22</a:t>
            </a:fld>
            <a:endParaRPr lang="en-US" dirty="0"/>
          </a:p>
        </p:txBody>
      </p:sp>
    </p:spTree>
    <p:extLst>
      <p:ext uri="{BB962C8B-B14F-4D97-AF65-F5344CB8AC3E}">
        <p14:creationId xmlns:p14="http://schemas.microsoft.com/office/powerpoint/2010/main" val="1331383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23</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minutes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24</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endParaRPr lang="en-US" dirty="0" smtClean="0"/>
          </a:p>
          <a:p>
            <a:r>
              <a:rPr lang="en-US" dirty="0" smtClean="0"/>
              <a:t>Vertical alignment highlighting for 3.2, 4.2, 5.2 (Models, benchmarks, compare/order)</a:t>
            </a:r>
          </a:p>
          <a:p>
            <a:r>
              <a:rPr lang="en-US" dirty="0" smtClean="0"/>
              <a:t>A strategy you might use for vertical articulation is highlighting key ideas on a vertical progression.  You have </a:t>
            </a:r>
            <a:r>
              <a:rPr lang="en-US" dirty="0" err="1" smtClean="0"/>
              <a:t>have</a:t>
            </a:r>
            <a:r>
              <a:rPr lang="en-US" dirty="0" smtClean="0"/>
              <a:t> an opportunity to experience.</a:t>
            </a:r>
          </a:p>
          <a:p>
            <a:r>
              <a:rPr lang="en-US" dirty="0" smtClean="0"/>
              <a:t>Using your Vertical Progression for Number and Number Sense, highlight the models listed in yellow, highlight the benchmarks blue and highlight comparing and ordering in yellow.  As you finish consider these guiding questions on the slide.</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25</a:t>
            </a:fld>
            <a:endParaRPr lang="en-US" dirty="0"/>
          </a:p>
        </p:txBody>
      </p:sp>
    </p:spTree>
    <p:extLst>
      <p:ext uri="{BB962C8B-B14F-4D97-AF65-F5344CB8AC3E}">
        <p14:creationId xmlns:p14="http://schemas.microsoft.com/office/powerpoint/2010/main" val="244671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Participants share their </a:t>
            </a:r>
            <a:r>
              <a:rPr lang="en-US" sz="1200" b="0" i="0" u="none" strike="noStrike" kern="1200" dirty="0" err="1" smtClean="0">
                <a:solidFill>
                  <a:schemeClr val="tx1"/>
                </a:solidFill>
                <a:effectLst/>
                <a:latin typeface="+mn-lt"/>
                <a:ea typeface="+mn-ea"/>
                <a:cs typeface="+mn-cs"/>
              </a:rPr>
              <a:t>noticings</a:t>
            </a:r>
            <a:r>
              <a:rPr lang="en-US" sz="1200" b="0" i="0" u="none" strike="noStrike" kern="1200" dirty="0" smtClean="0">
                <a:solidFill>
                  <a:schemeClr val="tx1"/>
                </a:solidFill>
                <a:effectLst/>
                <a:latin typeface="+mn-lt"/>
                <a:ea typeface="+mn-ea"/>
                <a:cs typeface="+mn-cs"/>
              </a:rPr>
              <a:t> from the three guiding questions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26</a:t>
            </a:fld>
            <a:endParaRPr lang="en-US" dirty="0"/>
          </a:p>
        </p:txBody>
      </p:sp>
    </p:spTree>
    <p:extLst>
      <p:ext uri="{BB962C8B-B14F-4D97-AF65-F5344CB8AC3E}">
        <p14:creationId xmlns:p14="http://schemas.microsoft.com/office/powerpoint/2010/main" val="2341722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5 minutes</a:t>
            </a:r>
          </a:p>
          <a:p>
            <a:r>
              <a:rPr lang="en-US" dirty="0" smtClean="0"/>
              <a:t>Unpacking standards now is very important with new standards. We recognize that this is being done in many of your districts and unpacking documents may already exist.  We also recognize that “unpacking” may have a negative connotation.  However, with new standards, this work is imperative.  </a:t>
            </a:r>
          </a:p>
          <a:p>
            <a:r>
              <a:rPr lang="en-US" dirty="0" smtClean="0"/>
              <a:t>Participants have an opportunity to use the unpacking document to unpack standard 3.2.</a:t>
            </a:r>
          </a:p>
          <a:p>
            <a:endParaRPr lang="en-US"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27</a:t>
            </a:fld>
            <a:endParaRPr lang="en-US" dirty="0"/>
          </a:p>
        </p:txBody>
      </p:sp>
    </p:spTree>
    <p:extLst>
      <p:ext uri="{BB962C8B-B14F-4D97-AF65-F5344CB8AC3E}">
        <p14:creationId xmlns:p14="http://schemas.microsoft.com/office/powerpoint/2010/main" val="97549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Invite participants to turn and talk about “What understandings did the students demonstrate?” and “What types of experiences do the students need to have to access this type of discussion?”</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28</a:t>
            </a:fld>
            <a:endParaRPr lang="en-US" dirty="0"/>
          </a:p>
        </p:txBody>
      </p:sp>
    </p:spTree>
    <p:extLst>
      <p:ext uri="{BB962C8B-B14F-4D97-AF65-F5344CB8AC3E}">
        <p14:creationId xmlns:p14="http://schemas.microsoft.com/office/powerpoint/2010/main" val="319320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10</a:t>
            </a:r>
            <a:r>
              <a:rPr lang="en-US" baseline="0" dirty="0" smtClean="0"/>
              <a:t> minutes</a:t>
            </a:r>
          </a:p>
          <a:p>
            <a:endParaRPr lang="en-US" baseline="0" dirty="0" smtClean="0"/>
          </a:p>
          <a:p>
            <a:r>
              <a:rPr lang="en-US" sz="1200" b="0" i="0" kern="1200" smtClean="0">
                <a:solidFill>
                  <a:schemeClr val="tx1"/>
                </a:solidFill>
                <a:effectLst/>
                <a:latin typeface="+mn-lt"/>
                <a:ea typeface="+mn-ea"/>
                <a:cs typeface="+mn-cs"/>
                <a:hlinkClick r:id="rId3"/>
              </a:rPr>
              <a:t>http://tvhcps.wpengine.com/2017/01/19/todays-classroom-johnson-elementary-school-2/</a:t>
            </a:r>
            <a:r>
              <a:rPr lang="en-US" sz="1200" b="0" i="0" kern="1200" smtClean="0">
                <a:solidFill>
                  <a:schemeClr val="tx1"/>
                </a:solidFill>
                <a:effectLst/>
                <a:latin typeface="+mn-lt"/>
                <a:ea typeface="+mn-ea"/>
                <a:cs typeface="+mn-cs"/>
              </a:rPr>
              <a:t>  </a:t>
            </a:r>
          </a:p>
          <a:p>
            <a:endParaRPr lang="en-US" dirty="0" smtClean="0"/>
          </a:p>
          <a:p>
            <a:r>
              <a:rPr lang="en-US" dirty="0" smtClean="0"/>
              <a:t>Guiding questions: What understandings do students demonstrate?</a:t>
            </a:r>
            <a:r>
              <a:rPr lang="en-US" baseline="0" dirty="0" smtClean="0"/>
              <a:t>  What types of experiences lead to this type of discussion?</a:t>
            </a:r>
          </a:p>
          <a:p>
            <a:r>
              <a:rPr lang="en-US" dirty="0" smtClean="0"/>
              <a:t>Thinking about the standard you just unpacked, this video highlights a way this might be taught.  It takes place in a Virginia school that is Title 1.  Let’s watch as the teacher introduces benchmarking to ½ to the class.</a:t>
            </a:r>
          </a:p>
          <a:p>
            <a:r>
              <a:rPr lang="en-US" dirty="0" smtClean="0"/>
              <a:t>Stop video at 4:20</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29</a:t>
            </a:fld>
            <a:endParaRPr lang="en-US" dirty="0"/>
          </a:p>
        </p:txBody>
      </p:sp>
    </p:spTree>
    <p:extLst>
      <p:ext uri="{BB962C8B-B14F-4D97-AF65-F5344CB8AC3E}">
        <p14:creationId xmlns:p14="http://schemas.microsoft.com/office/powerpoint/2010/main" val="3554671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Invite participants to turn and talk about “What understandings did the students demonstrate?” and “What types of experiences do the students need to have to access this type of discussion?”</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30</a:t>
            </a:fld>
            <a:endParaRPr lang="en-US" dirty="0"/>
          </a:p>
        </p:txBody>
      </p:sp>
    </p:spTree>
    <p:extLst>
      <p:ext uri="{BB962C8B-B14F-4D97-AF65-F5344CB8AC3E}">
        <p14:creationId xmlns:p14="http://schemas.microsoft.com/office/powerpoint/2010/main" val="3193205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#2 –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31</a:t>
            </a:fld>
            <a:endParaRPr lang="en-US" dirty="0"/>
          </a:p>
        </p:txBody>
      </p:sp>
    </p:spTree>
    <p:extLst>
      <p:ext uri="{BB962C8B-B14F-4D97-AF65-F5344CB8AC3E}">
        <p14:creationId xmlns:p14="http://schemas.microsoft.com/office/powerpoint/2010/main" val="4162370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#2 – </a:t>
            </a:r>
          </a:p>
          <a:p>
            <a:r>
              <a:rPr lang="en-US" dirty="0" smtClean="0"/>
              <a:t>We always want to be mindful of these high leverage teaching practices.  You might have noticed some of these in the video.</a:t>
            </a:r>
          </a:p>
          <a:p>
            <a:r>
              <a:rPr lang="en-US" dirty="0" smtClean="0"/>
              <a:t>As we continue to explore fractions, pay special attention to how we incorporate these three practices</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32</a:t>
            </a:fld>
            <a:endParaRPr lang="en-US" dirty="0"/>
          </a:p>
        </p:txBody>
      </p:sp>
    </p:spTree>
    <p:extLst>
      <p:ext uri="{BB962C8B-B14F-4D97-AF65-F5344CB8AC3E}">
        <p14:creationId xmlns:p14="http://schemas.microsoft.com/office/powerpoint/2010/main" val="219723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45 minutes for more</a:t>
            </a:r>
            <a:r>
              <a:rPr lang="en-US" sz="1200" b="0" i="0" u="none" strike="noStrike" kern="1200" baseline="0" dirty="0" smtClean="0">
                <a:solidFill>
                  <a:schemeClr val="tx1"/>
                </a:solidFill>
                <a:effectLst/>
                <a:latin typeface="+mn-lt"/>
                <a:ea typeface="+mn-ea"/>
                <a:cs typeface="+mn-cs"/>
              </a:rPr>
              <a:t> tor less</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Looking at your paper, find the top number line.  Using your </a:t>
            </a:r>
            <a:r>
              <a:rPr lang="en-US" sz="1200" b="0" i="0" u="none" strike="noStrike" kern="1200" dirty="0" err="1" smtClean="0">
                <a:solidFill>
                  <a:schemeClr val="tx1"/>
                </a:solidFill>
                <a:effectLst/>
                <a:latin typeface="+mn-lt"/>
                <a:ea typeface="+mn-ea"/>
                <a:cs typeface="+mn-cs"/>
              </a:rPr>
              <a:t>cuisinairre</a:t>
            </a:r>
            <a:r>
              <a:rPr lang="en-US" sz="1200" b="0" i="0" u="none" strike="noStrike" kern="1200" dirty="0" smtClean="0">
                <a:solidFill>
                  <a:schemeClr val="tx1"/>
                </a:solidFill>
                <a:effectLst/>
                <a:latin typeface="+mn-lt"/>
                <a:ea typeface="+mn-ea"/>
                <a:cs typeface="+mn-cs"/>
              </a:rPr>
              <a:t> rods.  Find ½.  How do you know it’s one half?  How can you prove it?  Teacher share different ways they made ½. What are some reasons students might struggle with this activity?</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Continue finding other fractions on your directions sheet.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With the group, discuss what’s less than a half, equal to or greater than one half.  What do you notice about the fractions that are less than one half?  What do you notice about the fractions that are greater than one half?  What do you notice about the fractions that are equal to one half?  How might this activity benefit students?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33</a:t>
            </a:fld>
            <a:endParaRPr lang="en-US" dirty="0"/>
          </a:p>
        </p:txBody>
      </p:sp>
    </p:spTree>
    <p:extLst>
      <p:ext uri="{BB962C8B-B14F-4D97-AF65-F5344CB8AC3E}">
        <p14:creationId xmlns:p14="http://schemas.microsoft.com/office/powerpoint/2010/main" val="185405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B8844-4FEC-4260-80E4-4D53031E32AD}" type="slidenum">
              <a:rPr lang="en-US" smtClean="0"/>
              <a:t>3</a:t>
            </a:fld>
            <a:endParaRPr lang="en-US" dirty="0"/>
          </a:p>
        </p:txBody>
      </p:sp>
    </p:spTree>
    <p:extLst>
      <p:ext uri="{BB962C8B-B14F-4D97-AF65-F5344CB8AC3E}">
        <p14:creationId xmlns:p14="http://schemas.microsoft.com/office/powerpoint/2010/main" val="3521159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Talk then Whole Group Share: Why complete this activity with Cuisenaire Rods instead of labeled fraction bars?</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34</a:t>
            </a:fld>
            <a:endParaRPr lang="en-US" dirty="0"/>
          </a:p>
        </p:txBody>
      </p:sp>
    </p:spTree>
    <p:extLst>
      <p:ext uri="{BB962C8B-B14F-4D97-AF65-F5344CB8AC3E}">
        <p14:creationId xmlns:p14="http://schemas.microsoft.com/office/powerpoint/2010/main" val="71814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p>
          <a:p>
            <a:endParaRPr lang="en-US" dirty="0" smtClean="0"/>
          </a:p>
          <a:p>
            <a:r>
              <a:rPr lang="en-US" dirty="0" smtClean="0"/>
              <a:t>Using the fraction cards on your table, describe what you see.  </a:t>
            </a:r>
          </a:p>
          <a:p>
            <a:endParaRPr lang="en-US" dirty="0" smtClean="0"/>
          </a:p>
          <a:p>
            <a:r>
              <a:rPr lang="en-US" dirty="0" smtClean="0"/>
              <a:t>With a partner, sort the cards by what is closer to 0, which is closer to ½ and which is closer to 1?</a:t>
            </a:r>
          </a:p>
          <a:p>
            <a:endParaRPr lang="en-US" dirty="0" smtClean="0"/>
          </a:p>
          <a:p>
            <a:r>
              <a:rPr lang="en-US" dirty="0" smtClean="0"/>
              <a:t>Label each card with a sticky note of the fraction it represents.</a:t>
            </a:r>
          </a:p>
          <a:p>
            <a:endParaRPr lang="en-US" dirty="0" smtClean="0"/>
          </a:p>
          <a:p>
            <a:r>
              <a:rPr lang="en-US" dirty="0" smtClean="0"/>
              <a:t>With your table group, organize your fractions from your </a:t>
            </a:r>
            <a:r>
              <a:rPr lang="en-US" dirty="0" err="1" smtClean="0"/>
              <a:t>stickies</a:t>
            </a:r>
            <a:r>
              <a:rPr lang="en-US" dirty="0" smtClean="0"/>
              <a:t> that are close to 1, close to ½ and close to 1.  Consider these questions: What do you notice about the fractions close to zero?  Close to ½?  Close to 1?  </a:t>
            </a:r>
          </a:p>
          <a:p>
            <a:endParaRPr lang="en-US" dirty="0" smtClean="0"/>
          </a:p>
          <a:p>
            <a:r>
              <a:rPr lang="en-US" dirty="0" smtClean="0"/>
              <a:t>Check for understanding by asking where would 11/12 go?  How do you know? Where would 2/8 go?  How do you know? </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35</a:t>
            </a:fld>
            <a:endParaRPr lang="en-US" dirty="0"/>
          </a:p>
        </p:txBody>
      </p:sp>
    </p:spTree>
    <p:extLst>
      <p:ext uri="{BB962C8B-B14F-4D97-AF65-F5344CB8AC3E}">
        <p14:creationId xmlns:p14="http://schemas.microsoft.com/office/powerpoint/2010/main" val="1085040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Invite participants to share how these representations scaffold the concrete models.</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36</a:t>
            </a:fld>
            <a:endParaRPr lang="en-US" dirty="0"/>
          </a:p>
        </p:txBody>
      </p:sp>
    </p:spTree>
    <p:extLst>
      <p:ext uri="{BB962C8B-B14F-4D97-AF65-F5344CB8AC3E}">
        <p14:creationId xmlns:p14="http://schemas.microsoft.com/office/powerpoint/2010/main" val="169296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Fractions on a Number Line-15 minutes</a:t>
                </a:r>
              </a:p>
              <a:p>
                <a:endParaRPr lang="en-US" sz="1200" b="0" i="0" u="none" strike="noStrike" kern="1200" dirty="0" smtClean="0">
                  <a:solidFill>
                    <a:schemeClr val="tx1"/>
                  </a:solidFill>
                  <a:effectLst/>
                  <a:latin typeface="+mn-lt"/>
                  <a:ea typeface="+mn-ea"/>
                  <a:cs typeface="+mn-cs"/>
                </a:endParaRPr>
              </a:p>
              <a:p>
                <a:r>
                  <a:rPr lang="en-US" dirty="0" smtClean="0"/>
                  <a:t>Looking at the number line, where would you place ½?  Be sure to highlight the importance of an endpoint and how the beginning and endpoints impact the placement of the fraction.</a:t>
                </a:r>
              </a:p>
              <a:p>
                <a:endParaRPr lang="en-US" dirty="0" smtClean="0"/>
              </a:p>
              <a:p>
                <a:r>
                  <a:rPr lang="en-US" dirty="0" smtClean="0"/>
                  <a:t> Do set 2 and </a:t>
                </a:r>
                <a:r>
                  <a:rPr lang="en-US" smtClean="0"/>
                  <a:t>3 only</a:t>
                </a:r>
                <a:endParaRPr lang="en-US" dirty="0" smtClean="0"/>
              </a:p>
              <a:p>
                <a:pPr rtl="0"/>
                <a:r>
                  <a:rPr lang="en-US" sz="1200" b="0" i="0" u="none" strike="noStrike" kern="1200" dirty="0" smtClean="0">
                    <a:solidFill>
                      <a:schemeClr val="tx1"/>
                    </a:solidFill>
                    <a:effectLst/>
                    <a:latin typeface="+mn-lt"/>
                    <a:ea typeface="+mn-ea"/>
                    <a:cs typeface="+mn-cs"/>
                  </a:rPr>
                  <a:t>First set:</a:t>
                </a:r>
                <a:endParaRPr lang="en-US" b="0" dirty="0" smtClean="0">
                  <a:effectLst/>
                </a:endParaRPr>
              </a:p>
              <a:p>
                <a:pPr rtl="0"/>
                <a:r>
                  <a:rPr lang="en-US" sz="1200" b="0" i="0" u="none" strike="noStrike" kern="1200" dirty="0" smtClean="0">
                    <a:solidFill>
                      <a:schemeClr val="tx1"/>
                    </a:solidFill>
                    <a:effectLst/>
                    <a:latin typeface="+mn-lt"/>
                    <a:ea typeface="+mn-ea"/>
                    <a:cs typeface="+mn-cs"/>
                  </a:rPr>
                  <a:t>1/6, 3/6, 4/6, 6/6.</a:t>
                </a:r>
                <a:endParaRPr lang="en-US" b="0" dirty="0" smtClean="0">
                  <a:effectLst/>
                </a:endParaRPr>
              </a:p>
              <a:p>
                <a:pPr rtl="0"/>
                <a:r>
                  <a:rPr lang="en-US" sz="1200" b="0" i="0" u="none" strike="noStrike" kern="1200" dirty="0" smtClean="0">
                    <a:solidFill>
                      <a:schemeClr val="tx1"/>
                    </a:solidFill>
                    <a:effectLst/>
                    <a:latin typeface="+mn-lt"/>
                    <a:ea typeface="+mn-ea"/>
                    <a:cs typeface="+mn-cs"/>
                  </a:rPr>
                  <a:t>Second set: </a:t>
                </a:r>
                <a:endParaRPr lang="en-US" b="0" dirty="0" smtClean="0">
                  <a:effectLst/>
                </a:endParaRPr>
              </a:p>
              <a:p>
                <a:pPr rtl="0"/>
                <a:r>
                  <a:rPr lang="en-US" sz="1200" b="0" i="0" u="none" strike="noStrike" kern="1200" dirty="0" smtClean="0">
                    <a:solidFill>
                      <a:schemeClr val="tx1"/>
                    </a:solidFill>
                    <a:effectLst/>
                    <a:latin typeface="+mn-lt"/>
                    <a:ea typeface="+mn-ea"/>
                    <a:cs typeface="+mn-cs"/>
                  </a:rPr>
                  <a:t>1/12, 1/8, ½, 1/6 – and then  added in 0.25 to demonstrate that decimals are there too</a:t>
                </a:r>
                <a:endParaRPr lang="en-US" b="0" dirty="0" smtClean="0">
                  <a:effectLst/>
                </a:endParaRPr>
              </a:p>
              <a:p>
                <a:pPr rtl="0"/>
                <a:r>
                  <a:rPr lang="en-US" sz="1200" b="0" i="0" u="none" strike="noStrike" kern="1200" dirty="0" smtClean="0">
                    <a:solidFill>
                      <a:schemeClr val="tx1"/>
                    </a:solidFill>
                    <a:effectLst/>
                    <a:latin typeface="+mn-lt"/>
                    <a:ea typeface="+mn-ea"/>
                    <a:cs typeface="+mn-cs"/>
                  </a:rPr>
                  <a:t>Third set:</a:t>
                </a:r>
                <a:endParaRPr lang="en-US" b="0" dirty="0" smtClean="0">
                  <a:effectLst/>
                </a:endParaRPr>
              </a:p>
              <a:p>
                <a:pPr rtl="0"/>
                <a:r>
                  <a:rPr lang="en-US" sz="1200" b="0" i="0" u="none" strike="noStrike" kern="1200" dirty="0" smtClean="0">
                    <a:solidFill>
                      <a:schemeClr val="tx1"/>
                    </a:solidFill>
                    <a:effectLst/>
                    <a:latin typeface="+mn-lt"/>
                    <a:ea typeface="+mn-ea"/>
                    <a:cs typeface="+mn-cs"/>
                  </a:rPr>
                  <a:t>4/6, 4/10, 2/12, 3/5 - and then  added in 9/6 a.  Changed the endpoint from 1 to 3 and dialogue about how to adjust where all the numbers are to make it work.</a:t>
                </a:r>
                <a:endParaRPr lang="en-US" b="0" dirty="0" smtClean="0">
                  <a:effectLst/>
                </a:endParaRPr>
              </a:p>
              <a:p>
                <a:pPr rtl="0"/>
                <a:r>
                  <a:rPr lang="en-US" sz="1200" b="0" i="0" u="none" strike="noStrike" kern="1200" dirty="0" smtClean="0">
                    <a:solidFill>
                      <a:schemeClr val="tx1"/>
                    </a:solidFill>
                    <a:effectLst/>
                    <a:latin typeface="+mn-lt"/>
                    <a:ea typeface="+mn-ea"/>
                    <a:cs typeface="+mn-cs"/>
                  </a:rPr>
                  <a:t>Fourth set:</a:t>
                </a:r>
                <a:endParaRPr lang="en-US" b="0" dirty="0" smtClean="0">
                  <a:effectLst/>
                </a:endParaRPr>
              </a:p>
              <a:p>
                <a:pPr rtl="0"/>
                <a:r>
                  <a:rPr lang="en-US" sz="1200" b="0" i="0" u="none" strike="noStrike" kern="1200" dirty="0" smtClean="0">
                    <a:solidFill>
                      <a:schemeClr val="tx1"/>
                    </a:solidFill>
                    <a:effectLst/>
                    <a:latin typeface="+mn-lt"/>
                    <a:ea typeface="+mn-ea"/>
                    <a:cs typeface="+mn-cs"/>
                  </a:rPr>
                  <a:t>6/10, 7/12, 2/3, 4/7 and 3/7 – focus on benchmarking to the half</a:t>
                </a:r>
                <a:endParaRPr lang="en-US" b="0" dirty="0" smtClean="0">
                  <a:effectLst/>
                </a:endParaRPr>
              </a:p>
              <a:p>
                <a:pPr rtl="0"/>
                <a:r>
                  <a:rPr lang="en-US" sz="1200" b="0" i="0" u="none" strike="noStrike" kern="1200" dirty="0" smtClean="0">
                    <a:solidFill>
                      <a:schemeClr val="tx1"/>
                    </a:solidFill>
                    <a:effectLst/>
                    <a:latin typeface="+mn-lt"/>
                    <a:ea typeface="+mn-ea"/>
                    <a:cs typeface="+mn-cs"/>
                  </a:rPr>
                  <a:t>Fifth set:</a:t>
                </a:r>
                <a:endParaRPr lang="en-US" b="0" dirty="0" smtClean="0">
                  <a:effectLst/>
                </a:endParaRPr>
              </a:p>
              <a:p>
                <a:r>
                  <a:rPr lang="en-US" sz="1200" b="0" i="0" u="none" strike="noStrike" kern="1200" dirty="0" smtClean="0">
                    <a:solidFill>
                      <a:schemeClr val="tx1"/>
                    </a:solidFill>
                    <a:effectLst/>
                    <a:latin typeface="+mn-lt"/>
                    <a:ea typeface="+mn-ea"/>
                    <a:cs typeface="+mn-cs"/>
                  </a:rPr>
                  <a:t>¾, 7/8, 9/10, 11/12 – and then add  0.99 with this one too.</a:t>
                </a:r>
                <a:endParaRPr lang="en-US" dirty="0" smtClean="0"/>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can be used as a task for students to work with partners, small groups, or whole</a:t>
                </a:r>
                <a:r>
                  <a:rPr lang="en-US" sz="1200" kern="1200" baseline="0" dirty="0" smtClean="0">
                    <a:solidFill>
                      <a:schemeClr val="tx1"/>
                    </a:solidFill>
                    <a:effectLst/>
                    <a:latin typeface="+mn-lt"/>
                    <a:ea typeface="+mn-ea"/>
                    <a:cs typeface="+mn-cs"/>
                  </a:rPr>
                  <a:t> group</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should </a:t>
                </a:r>
                <a:r>
                  <a:rPr lang="en-US" sz="1200" kern="1200" dirty="0" smtClean="0">
                    <a:solidFill>
                      <a:schemeClr val="tx1"/>
                    </a:solidFill>
                    <a:effectLst/>
                    <a:latin typeface="+mn-lt"/>
                    <a:ea typeface="+mn-ea"/>
                    <a:cs typeface="+mn-cs"/>
                  </a:rPr>
                  <a:t>work </a:t>
                </a:r>
                <a:r>
                  <a:rPr lang="en-US" sz="1200" kern="1200" dirty="0">
                    <a:solidFill>
                      <a:schemeClr val="tx1"/>
                    </a:solidFill>
                    <a:effectLst/>
                    <a:latin typeface="+mn-lt"/>
                    <a:ea typeface="+mn-ea"/>
                    <a:cs typeface="+mn-cs"/>
                  </a:rPr>
                  <a:t>together to determine </a:t>
                </a:r>
                <a:r>
                  <a:rPr lang="en-US" sz="1200" kern="1200" dirty="0" smtClean="0">
                    <a:solidFill>
                      <a:schemeClr val="tx1"/>
                    </a:solidFill>
                    <a:effectLst/>
                    <a:latin typeface="+mn-lt"/>
                    <a:ea typeface="+mn-ea"/>
                    <a:cs typeface="+mn-cs"/>
                  </a:rPr>
                  <a:t>where each </a:t>
                </a:r>
                <a:r>
                  <a:rPr lang="en-US" sz="1200" kern="1200" dirty="0">
                    <a:solidFill>
                      <a:schemeClr val="tx1"/>
                    </a:solidFill>
                    <a:effectLst/>
                    <a:latin typeface="+mn-lt"/>
                    <a:ea typeface="+mn-ea"/>
                    <a:cs typeface="+mn-cs"/>
                  </a:rPr>
                  <a:t>fraction </a:t>
                </a:r>
                <a:r>
                  <a:rPr lang="en-US" sz="1200" kern="1200" dirty="0" smtClean="0">
                    <a:solidFill>
                      <a:schemeClr val="tx1"/>
                    </a:solidFill>
                    <a:effectLst/>
                    <a:latin typeface="+mn-lt"/>
                    <a:ea typeface="+mn-ea"/>
                    <a:cs typeface="+mn-cs"/>
                  </a:rPr>
                  <a:t>falls on the number line.  The number line could be a clothes</a:t>
                </a:r>
                <a:r>
                  <a:rPr lang="en-US" sz="1200" kern="1200" baseline="0" dirty="0" smtClean="0">
                    <a:solidFill>
                      <a:schemeClr val="tx1"/>
                    </a:solidFill>
                    <a:effectLst/>
                    <a:latin typeface="+mn-lt"/>
                    <a:ea typeface="+mn-ea"/>
                    <a:cs typeface="+mn-cs"/>
                  </a:rPr>
                  <a:t>line that is hanging in the room. </a:t>
                </a:r>
                <a:r>
                  <a:rPr lang="en-US" sz="1200" kern="1200" dirty="0" smtClean="0">
                    <a:solidFill>
                      <a:schemeClr val="tx1"/>
                    </a:solidFill>
                    <a:effectLst/>
                    <a:latin typeface="+mn-lt"/>
                    <a:ea typeface="+mn-ea"/>
                    <a:cs typeface="+mn-cs"/>
                  </a:rPr>
                  <a:t>Students should line up based on where they believe</a:t>
                </a:r>
                <a:r>
                  <a:rPr lang="en-US" sz="1200" kern="1200" baseline="0" dirty="0" smtClean="0">
                    <a:solidFill>
                      <a:schemeClr val="tx1"/>
                    </a:solidFill>
                    <a:effectLst/>
                    <a:latin typeface="+mn-lt"/>
                    <a:ea typeface="+mn-ea"/>
                    <a:cs typeface="+mn-cs"/>
                  </a:rPr>
                  <a:t> their fraction should be on the number line. (Teachers could do this same activity with picture of fractions)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t>
                </a:r>
                <a:r>
                  <a:rPr lang="en-US" sz="1200" kern="1200" dirty="0" smtClean="0">
                    <a:solidFill>
                      <a:schemeClr val="tx1"/>
                    </a:solidFill>
                    <a:effectLst/>
                    <a:latin typeface="+mn-lt"/>
                    <a:ea typeface="+mn-ea"/>
                    <a:cs typeface="+mn-cs"/>
                  </a:rPr>
                  <a:t>the students have lined up, </a:t>
                </a:r>
                <a:r>
                  <a:rPr lang="en-US" sz="1200" kern="1200" dirty="0">
                    <a:solidFill>
                      <a:schemeClr val="tx1"/>
                    </a:solidFill>
                    <a:effectLst/>
                    <a:latin typeface="+mn-lt"/>
                    <a:ea typeface="+mn-ea"/>
                    <a:cs typeface="+mn-cs"/>
                  </a:rPr>
                  <a:t>have students make observations about </a:t>
                </a:r>
                <a:r>
                  <a:rPr lang="en-US" sz="1200" kern="1200" dirty="0" smtClean="0">
                    <a:solidFill>
                      <a:schemeClr val="tx1"/>
                    </a:solidFill>
                    <a:effectLst/>
                    <a:latin typeface="+mn-lt"/>
                    <a:ea typeface="+mn-ea"/>
                    <a:cs typeface="+mn-cs"/>
                  </a:rPr>
                  <a:t>what they noticed.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They should notice that when the fractions are closer to 0, the numerator and denominator are farther apart. When they are closer to ½, the numerator is about half of the denominator. When it is closest to one whole, the numerator and denominator are close together</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Prompts to move students deeper in thinking</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did you decide which benchmark the fractions are closest to?</a:t>
                </a:r>
              </a:p>
              <a:p>
                <a:pPr lvl="0"/>
                <a:r>
                  <a:rPr lang="en-US" sz="1200" kern="1200" dirty="0" smtClean="0">
                    <a:solidFill>
                      <a:schemeClr val="tx1"/>
                    </a:solidFill>
                    <a:effectLst/>
                    <a:latin typeface="+mn-lt"/>
                    <a:ea typeface="+mn-ea"/>
                    <a:cs typeface="+mn-cs"/>
                  </a:rPr>
                  <a:t>What are you noticing about the relationship between the numerator and the denominator in each case?</a:t>
                </a:r>
              </a:p>
              <a:p>
                <a:pPr lvl="0"/>
                <a:r>
                  <a:rPr lang="en-US" sz="1200" kern="1200" dirty="0" smtClean="0">
                    <a:solidFill>
                      <a:schemeClr val="tx1"/>
                    </a:solidFill>
                    <a:effectLst/>
                    <a:latin typeface="+mn-lt"/>
                    <a:ea typeface="+mn-ea"/>
                    <a:cs typeface="+mn-cs"/>
                  </a:rPr>
                  <a:t>How can we use benchmarks to help us order fractions?</a:t>
                </a:r>
              </a:p>
              <a:p>
                <a:pPr lvl="0"/>
                <a:r>
                  <a:rPr lang="en-US" sz="1200" kern="1200" dirty="0" smtClean="0">
                    <a:solidFill>
                      <a:schemeClr val="tx1"/>
                    </a:solidFill>
                    <a:effectLst/>
                    <a:latin typeface="+mn-lt"/>
                    <a:ea typeface="+mn-ea"/>
                    <a:cs typeface="+mn-cs"/>
                  </a:rPr>
                  <a:t>Which fraction is larger? (Present students with two options.) How do you know?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Decide if each fraction is closer to 0, closer to </a:t>
                </a:r>
                <a:r>
                  <a:rPr lang="en-US" sz="1200" i="0" kern="1200">
                    <a:solidFill>
                      <a:schemeClr val="tx1"/>
                    </a:solidFill>
                    <a:effectLst/>
                    <a:latin typeface="+mn-lt"/>
                    <a:ea typeface="+mn-ea"/>
                    <a:cs typeface="+mn-cs"/>
                  </a:rPr>
                  <a:t>1/2</a:t>
                </a:r>
                <a:r>
                  <a:rPr lang="en-US" sz="1200" kern="1200" dirty="0">
                    <a:solidFill>
                      <a:schemeClr val="tx1"/>
                    </a:solidFill>
                    <a:effectLst/>
                    <a:latin typeface="+mn-lt"/>
                    <a:ea typeface="+mn-ea"/>
                    <a:cs typeface="+mn-cs"/>
                  </a:rPr>
                  <a:t>, or closer to </a:t>
                </a:r>
                <a:r>
                  <a:rPr lang="en-US" sz="1200" kern="1200" dirty="0" smtClean="0">
                    <a:solidFill>
                      <a:schemeClr val="tx1"/>
                    </a:solidFill>
                    <a:effectLst/>
                    <a:latin typeface="+mn-lt"/>
                    <a:ea typeface="+mn-ea"/>
                    <a:cs typeface="+mn-cs"/>
                  </a:rPr>
                  <a:t>2 </a:t>
                </a:r>
                <a:r>
                  <a:rPr lang="en-US" sz="1200" kern="1200" dirty="0">
                    <a:solidFill>
                      <a:schemeClr val="tx1"/>
                    </a:solidFill>
                    <a:effectLst/>
                    <a:latin typeface="+mn-lt"/>
                    <a:ea typeface="+mn-ea"/>
                    <a:cs typeface="+mn-cs"/>
                  </a:rPr>
                  <a:t>whole.</a:t>
                </a:r>
              </a:p>
              <a:p>
                <a:r>
                  <a:rPr lang="en-US" sz="1200" kern="1200" dirty="0">
                    <a:solidFill>
                      <a:schemeClr val="tx1"/>
                    </a:solidFill>
                    <a:effectLst/>
                    <a:latin typeface="+mn-lt"/>
                    <a:ea typeface="+mn-ea"/>
                    <a:cs typeface="+mn-cs"/>
                  </a:rPr>
                  <a:t>After you sort the cards, write them in the box where they belong.</a:t>
                </a:r>
              </a:p>
              <a:p>
                <a:r>
                  <a:rPr lang="en-US" sz="1200" i="0" kern="1200">
                    <a:solidFill>
                      <a:schemeClr val="tx1"/>
                    </a:solidFill>
                    <a:effectLst/>
                    <a:latin typeface="+mn-lt"/>
                    <a:ea typeface="+mn-ea"/>
                    <a:cs typeface="+mn-cs"/>
                  </a:rPr>
                  <a:t>3/8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7/12</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5/6</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11/12</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2/10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3/10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5/8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1/3</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9/10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4/5</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1/5</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notice about the relationship between the numerator and the denominator when the fraction is close to 0?</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do you notice about the relationship between the numerator and the denominator when the fraction is close to  </a:t>
                </a:r>
                <a:r>
                  <a:rPr lang="en-US" sz="1200" i="0" kern="120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you notice about the relationship between the numerator and the denominator when the fraction is close to 1 whole?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63B8844-4FEC-4260-80E4-4D53031E32AD}" type="slidenum">
              <a:rPr lang="en-US" smtClean="0"/>
              <a:t>37</a:t>
            </a:fld>
            <a:endParaRPr lang="en-US" dirty="0"/>
          </a:p>
        </p:txBody>
      </p:sp>
    </p:spTree>
    <p:extLst>
      <p:ext uri="{BB962C8B-B14F-4D97-AF65-F5344CB8AC3E}">
        <p14:creationId xmlns:p14="http://schemas.microsoft.com/office/powerpoint/2010/main" val="3642983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can be used as a task for students to work with partners, small groups, or whole</a:t>
                </a:r>
                <a:r>
                  <a:rPr lang="en-US" sz="1200" kern="1200" baseline="0" dirty="0" smtClean="0">
                    <a:solidFill>
                      <a:schemeClr val="tx1"/>
                    </a:solidFill>
                    <a:effectLst/>
                    <a:latin typeface="+mn-lt"/>
                    <a:ea typeface="+mn-ea"/>
                    <a:cs typeface="+mn-cs"/>
                  </a:rPr>
                  <a:t> group</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should </a:t>
                </a:r>
                <a:r>
                  <a:rPr lang="en-US" sz="1200" kern="1200" dirty="0" smtClean="0">
                    <a:solidFill>
                      <a:schemeClr val="tx1"/>
                    </a:solidFill>
                    <a:effectLst/>
                    <a:latin typeface="+mn-lt"/>
                    <a:ea typeface="+mn-ea"/>
                    <a:cs typeface="+mn-cs"/>
                  </a:rPr>
                  <a:t>work </a:t>
                </a:r>
                <a:r>
                  <a:rPr lang="en-US" sz="1200" kern="1200" dirty="0">
                    <a:solidFill>
                      <a:schemeClr val="tx1"/>
                    </a:solidFill>
                    <a:effectLst/>
                    <a:latin typeface="+mn-lt"/>
                    <a:ea typeface="+mn-ea"/>
                    <a:cs typeface="+mn-cs"/>
                  </a:rPr>
                  <a:t>together to determine </a:t>
                </a:r>
                <a:r>
                  <a:rPr lang="en-US" sz="1200" kern="1200" dirty="0" smtClean="0">
                    <a:solidFill>
                      <a:schemeClr val="tx1"/>
                    </a:solidFill>
                    <a:effectLst/>
                    <a:latin typeface="+mn-lt"/>
                    <a:ea typeface="+mn-ea"/>
                    <a:cs typeface="+mn-cs"/>
                  </a:rPr>
                  <a:t>where each </a:t>
                </a:r>
                <a:r>
                  <a:rPr lang="en-US" sz="1200" kern="1200" dirty="0">
                    <a:solidFill>
                      <a:schemeClr val="tx1"/>
                    </a:solidFill>
                    <a:effectLst/>
                    <a:latin typeface="+mn-lt"/>
                    <a:ea typeface="+mn-ea"/>
                    <a:cs typeface="+mn-cs"/>
                  </a:rPr>
                  <a:t>fraction </a:t>
                </a:r>
                <a:r>
                  <a:rPr lang="en-US" sz="1200" kern="1200" dirty="0" smtClean="0">
                    <a:solidFill>
                      <a:schemeClr val="tx1"/>
                    </a:solidFill>
                    <a:effectLst/>
                    <a:latin typeface="+mn-lt"/>
                    <a:ea typeface="+mn-ea"/>
                    <a:cs typeface="+mn-cs"/>
                  </a:rPr>
                  <a:t>falls on the number line.  The number line could be a clothes</a:t>
                </a:r>
                <a:r>
                  <a:rPr lang="en-US" sz="1200" kern="1200" baseline="0" dirty="0" smtClean="0">
                    <a:solidFill>
                      <a:schemeClr val="tx1"/>
                    </a:solidFill>
                    <a:effectLst/>
                    <a:latin typeface="+mn-lt"/>
                    <a:ea typeface="+mn-ea"/>
                    <a:cs typeface="+mn-cs"/>
                  </a:rPr>
                  <a:t>line that is hanging in the room. </a:t>
                </a:r>
                <a:r>
                  <a:rPr lang="en-US" sz="1200" kern="1200" dirty="0" smtClean="0">
                    <a:solidFill>
                      <a:schemeClr val="tx1"/>
                    </a:solidFill>
                    <a:effectLst/>
                    <a:latin typeface="+mn-lt"/>
                    <a:ea typeface="+mn-ea"/>
                    <a:cs typeface="+mn-cs"/>
                  </a:rPr>
                  <a:t>Students should line up based on where they believe</a:t>
                </a:r>
                <a:r>
                  <a:rPr lang="en-US" sz="1200" kern="1200" baseline="0" dirty="0" smtClean="0">
                    <a:solidFill>
                      <a:schemeClr val="tx1"/>
                    </a:solidFill>
                    <a:effectLst/>
                    <a:latin typeface="+mn-lt"/>
                    <a:ea typeface="+mn-ea"/>
                    <a:cs typeface="+mn-cs"/>
                  </a:rPr>
                  <a:t> their fraction should be on the number line. (Teachers could do this same activity with picture of fractions)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t>
                </a:r>
                <a:r>
                  <a:rPr lang="en-US" sz="1200" kern="1200" dirty="0" smtClean="0">
                    <a:solidFill>
                      <a:schemeClr val="tx1"/>
                    </a:solidFill>
                    <a:effectLst/>
                    <a:latin typeface="+mn-lt"/>
                    <a:ea typeface="+mn-ea"/>
                    <a:cs typeface="+mn-cs"/>
                  </a:rPr>
                  <a:t>the students have lined up, </a:t>
                </a:r>
                <a:r>
                  <a:rPr lang="en-US" sz="1200" kern="1200" dirty="0">
                    <a:solidFill>
                      <a:schemeClr val="tx1"/>
                    </a:solidFill>
                    <a:effectLst/>
                    <a:latin typeface="+mn-lt"/>
                    <a:ea typeface="+mn-ea"/>
                    <a:cs typeface="+mn-cs"/>
                  </a:rPr>
                  <a:t>have students make observations about </a:t>
                </a:r>
                <a:r>
                  <a:rPr lang="en-US" sz="1200" kern="1200" dirty="0" smtClean="0">
                    <a:solidFill>
                      <a:schemeClr val="tx1"/>
                    </a:solidFill>
                    <a:effectLst/>
                    <a:latin typeface="+mn-lt"/>
                    <a:ea typeface="+mn-ea"/>
                    <a:cs typeface="+mn-cs"/>
                  </a:rPr>
                  <a:t>what they noticed.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They should notice that when the fractions are closer to 0, the numerator and denominator are farther apart. When they are closer to ½, the numerator is about half of the denominator. When it is closest to one whole, the numerator and denominator are close together</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Prompts to move students deeper in thinking</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did you decide which benchmark the fractions are closest to?</a:t>
                </a:r>
              </a:p>
              <a:p>
                <a:pPr lvl="0"/>
                <a:r>
                  <a:rPr lang="en-US" sz="1200" kern="1200" dirty="0" smtClean="0">
                    <a:solidFill>
                      <a:schemeClr val="tx1"/>
                    </a:solidFill>
                    <a:effectLst/>
                    <a:latin typeface="+mn-lt"/>
                    <a:ea typeface="+mn-ea"/>
                    <a:cs typeface="+mn-cs"/>
                  </a:rPr>
                  <a:t>What are you noticing about the relationship between the numerator and the denominator in each case?</a:t>
                </a:r>
              </a:p>
              <a:p>
                <a:pPr lvl="0"/>
                <a:r>
                  <a:rPr lang="en-US" sz="1200" kern="1200" dirty="0" smtClean="0">
                    <a:solidFill>
                      <a:schemeClr val="tx1"/>
                    </a:solidFill>
                    <a:effectLst/>
                    <a:latin typeface="+mn-lt"/>
                    <a:ea typeface="+mn-ea"/>
                    <a:cs typeface="+mn-cs"/>
                  </a:rPr>
                  <a:t>How can we use benchmarks to help us order fractions?</a:t>
                </a:r>
              </a:p>
              <a:p>
                <a:pPr lvl="0"/>
                <a:r>
                  <a:rPr lang="en-US" sz="1200" kern="1200" dirty="0" smtClean="0">
                    <a:solidFill>
                      <a:schemeClr val="tx1"/>
                    </a:solidFill>
                    <a:effectLst/>
                    <a:latin typeface="+mn-lt"/>
                    <a:ea typeface="+mn-ea"/>
                    <a:cs typeface="+mn-cs"/>
                  </a:rPr>
                  <a:t>Which fraction is larger? (Present students with two options.) How do you know?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Decide if each fraction is closer to 0, closer to </a:t>
                </a:r>
                <a:r>
                  <a:rPr lang="en-US" sz="1200" i="0" kern="1200">
                    <a:solidFill>
                      <a:schemeClr val="tx1"/>
                    </a:solidFill>
                    <a:effectLst/>
                    <a:latin typeface="+mn-lt"/>
                    <a:ea typeface="+mn-ea"/>
                    <a:cs typeface="+mn-cs"/>
                  </a:rPr>
                  <a:t>1/2</a:t>
                </a:r>
                <a:r>
                  <a:rPr lang="en-US" sz="1200" kern="1200" dirty="0">
                    <a:solidFill>
                      <a:schemeClr val="tx1"/>
                    </a:solidFill>
                    <a:effectLst/>
                    <a:latin typeface="+mn-lt"/>
                    <a:ea typeface="+mn-ea"/>
                    <a:cs typeface="+mn-cs"/>
                  </a:rPr>
                  <a:t>, or closer to </a:t>
                </a:r>
                <a:r>
                  <a:rPr lang="en-US" sz="1200" kern="1200" dirty="0" smtClean="0">
                    <a:solidFill>
                      <a:schemeClr val="tx1"/>
                    </a:solidFill>
                    <a:effectLst/>
                    <a:latin typeface="+mn-lt"/>
                    <a:ea typeface="+mn-ea"/>
                    <a:cs typeface="+mn-cs"/>
                  </a:rPr>
                  <a:t>2 </a:t>
                </a:r>
                <a:r>
                  <a:rPr lang="en-US" sz="1200" kern="1200" dirty="0">
                    <a:solidFill>
                      <a:schemeClr val="tx1"/>
                    </a:solidFill>
                    <a:effectLst/>
                    <a:latin typeface="+mn-lt"/>
                    <a:ea typeface="+mn-ea"/>
                    <a:cs typeface="+mn-cs"/>
                  </a:rPr>
                  <a:t>whole.</a:t>
                </a:r>
              </a:p>
              <a:p>
                <a:r>
                  <a:rPr lang="en-US" sz="1200" kern="1200" dirty="0">
                    <a:solidFill>
                      <a:schemeClr val="tx1"/>
                    </a:solidFill>
                    <a:effectLst/>
                    <a:latin typeface="+mn-lt"/>
                    <a:ea typeface="+mn-ea"/>
                    <a:cs typeface="+mn-cs"/>
                  </a:rPr>
                  <a:t>After you sort the cards, write them in the box where they belong.</a:t>
                </a:r>
              </a:p>
              <a:p>
                <a:r>
                  <a:rPr lang="en-US" sz="1200" i="0" kern="1200">
                    <a:solidFill>
                      <a:schemeClr val="tx1"/>
                    </a:solidFill>
                    <a:effectLst/>
                    <a:latin typeface="+mn-lt"/>
                    <a:ea typeface="+mn-ea"/>
                    <a:cs typeface="+mn-cs"/>
                  </a:rPr>
                  <a:t>3/8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7/12</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5/6</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11/12</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2/10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3/10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5/8</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1/3</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9/10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4/5</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1/5</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notice about the relationship between the numerator and the denominator when the fraction is close to 0?</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do you notice about the relationship between the numerator and the denominator when the fraction is close to  </a:t>
                </a:r>
                <a:r>
                  <a:rPr lang="en-US" sz="1200" i="0" kern="120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you notice about the relationship between the numerator and the denominator when the fraction is close to 1 whole?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63B8844-4FEC-4260-80E4-4D53031E32AD}" type="slidenum">
              <a:rPr lang="en-US" smtClean="0"/>
              <a:t>38</a:t>
            </a:fld>
            <a:endParaRPr lang="en-US" dirty="0"/>
          </a:p>
        </p:txBody>
      </p:sp>
    </p:spTree>
    <p:extLst>
      <p:ext uri="{BB962C8B-B14F-4D97-AF65-F5344CB8AC3E}">
        <p14:creationId xmlns:p14="http://schemas.microsoft.com/office/powerpoint/2010/main" val="4215032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B8844-4FEC-4260-80E4-4D53031E32AD}" type="slidenum">
              <a:rPr lang="en-US" smtClean="0"/>
              <a:t>39</a:t>
            </a:fld>
            <a:endParaRPr lang="en-US" dirty="0"/>
          </a:p>
        </p:txBody>
      </p:sp>
    </p:spTree>
    <p:extLst>
      <p:ext uri="{BB962C8B-B14F-4D97-AF65-F5344CB8AC3E}">
        <p14:creationId xmlns:p14="http://schemas.microsoft.com/office/powerpoint/2010/main" val="1487472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Revisit the Principles to Actions. How were the high leverage mathematics teaching practices that we highlighted before the activities (3, 4, 5) made explicit throughout the activities?</a:t>
            </a:r>
          </a:p>
          <a:p>
            <a:endParaRPr lang="en-US" dirty="0" smtClean="0"/>
          </a:p>
          <a:p>
            <a:r>
              <a:rPr lang="en-US" sz="1200" b="0" i="0" u="none" strike="noStrike" kern="1200" dirty="0" smtClean="0">
                <a:solidFill>
                  <a:schemeClr val="tx1"/>
                </a:solidFill>
                <a:effectLst/>
                <a:latin typeface="+mn-lt"/>
                <a:ea typeface="+mn-ea"/>
                <a:cs typeface="+mn-cs"/>
              </a:rPr>
              <a:t>Take a moment with a partner at your table and write down three questions that you plan to ask when you implement these activities with students.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40</a:t>
            </a:fld>
            <a:endParaRPr lang="en-US" dirty="0"/>
          </a:p>
        </p:txBody>
      </p:sp>
    </p:spTree>
    <p:extLst>
      <p:ext uri="{BB962C8B-B14F-4D97-AF65-F5344CB8AC3E}">
        <p14:creationId xmlns:p14="http://schemas.microsoft.com/office/powerpoint/2010/main" val="359893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minutes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41</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Create problems 5 minute</a:t>
            </a:r>
            <a:endParaRPr lang="en-US" b="0" dirty="0" smtClean="0">
              <a:effectLst/>
            </a:endParaRPr>
          </a:p>
          <a:p>
            <a:r>
              <a:rPr lang="en-US" sz="1200" b="0" i="0" u="none" strike="noStrike" kern="1200" dirty="0" smtClean="0">
                <a:solidFill>
                  <a:schemeClr val="tx1"/>
                </a:solidFill>
                <a:effectLst/>
                <a:latin typeface="+mn-lt"/>
                <a:ea typeface="+mn-ea"/>
                <a:cs typeface="+mn-cs"/>
              </a:rPr>
              <a:t>Vertical Alignment</a:t>
            </a:r>
          </a:p>
          <a:p>
            <a:endParaRPr lang="en-US" sz="1200" b="0" i="0" u="none" strike="noStrike" kern="1200" dirty="0" smtClean="0">
              <a:solidFill>
                <a:schemeClr val="tx1"/>
              </a:solidFill>
              <a:effectLst/>
              <a:latin typeface="+mn-lt"/>
              <a:ea typeface="+mn-ea"/>
              <a:cs typeface="+mn-cs"/>
            </a:endParaRPr>
          </a:p>
          <a:p>
            <a:r>
              <a:rPr lang="en-US" dirty="0" smtClean="0"/>
              <a:t>Create an addition word problem and a subtraction word problem. Record on separate sticky notes. </a:t>
            </a:r>
          </a:p>
          <a:p>
            <a:endParaRPr lang="en-US" dirty="0" smtClean="0"/>
          </a:p>
          <a:p>
            <a:r>
              <a:rPr lang="en-US" dirty="0" smtClean="0"/>
              <a:t>Give one minute for participants to write two word problems, one on each sticky note.</a:t>
            </a:r>
          </a:p>
          <a:p>
            <a:endParaRPr lang="en-US" dirty="0" smtClean="0"/>
          </a:p>
          <a:p>
            <a:r>
              <a:rPr lang="en-US" dirty="0" smtClean="0"/>
              <a:t>Once finished, participants should set the sticky notes to the side and we will come back to them.</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42</a:t>
            </a:fld>
            <a:endParaRPr lang="en-US" dirty="0"/>
          </a:p>
        </p:txBody>
      </p:sp>
    </p:spTree>
    <p:extLst>
      <p:ext uri="{BB962C8B-B14F-4D97-AF65-F5344CB8AC3E}">
        <p14:creationId xmlns:p14="http://schemas.microsoft.com/office/powerpoint/2010/main" val="1174242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43</a:t>
            </a:fld>
            <a:endParaRPr lang="en-US" dirty="0"/>
          </a:p>
        </p:txBody>
      </p:sp>
    </p:spTree>
    <p:extLst>
      <p:ext uri="{BB962C8B-B14F-4D97-AF65-F5344CB8AC3E}">
        <p14:creationId xmlns:p14="http://schemas.microsoft.com/office/powerpoint/2010/main" val="42538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#2 –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44</a:t>
            </a:fld>
            <a:endParaRPr lang="en-US" dirty="0"/>
          </a:p>
        </p:txBody>
      </p:sp>
    </p:spTree>
    <p:extLst>
      <p:ext uri="{BB962C8B-B14F-4D97-AF65-F5344CB8AC3E}">
        <p14:creationId xmlns:p14="http://schemas.microsoft.com/office/powerpoint/2010/main" val="3029063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Vertical alignment 3.3, 3.4, 4.4, 5.4</a:t>
            </a:r>
          </a:p>
          <a:p>
            <a:endParaRPr lang="en-US" baseline="0" dirty="0" smtClean="0"/>
          </a:p>
          <a:p>
            <a:r>
              <a:rPr lang="en-US" baseline="0" dirty="0" smtClean="0"/>
              <a:t>Revisiting the Principles to Action, we invite you to connect with these 3 throughout the afternoon.</a:t>
            </a:r>
          </a:p>
          <a:p>
            <a:endParaRPr lang="en-US" baseline="0" dirty="0" smtClean="0"/>
          </a:p>
          <a:p>
            <a:r>
              <a:rPr lang="en-US" baseline="0" dirty="0" smtClean="0"/>
              <a:t>While we’re not taking time to unpack these standards, these might be guiding questions you use during unpacking with your teachers. Within the vertical progression for computation and estimation, look for these key ideas and share with a partner.  </a:t>
            </a:r>
          </a:p>
          <a:p>
            <a:endParaRPr lang="en-US" baseline="0" dirty="0" smtClean="0"/>
          </a:p>
          <a:p>
            <a:r>
              <a:rPr lang="en-US" baseline="0" dirty="0" smtClean="0"/>
              <a:t>What do students need to know?</a:t>
            </a:r>
          </a:p>
          <a:p>
            <a:r>
              <a:rPr lang="en-US" baseline="0" dirty="0" smtClean="0"/>
              <a:t>How do these standards connect?</a:t>
            </a:r>
          </a:p>
          <a:p>
            <a:r>
              <a:rPr lang="en-US" baseline="0" dirty="0" smtClean="0"/>
              <a:t>How does the progression of these standards support problem solving?</a:t>
            </a:r>
          </a:p>
          <a:p>
            <a:endParaRPr lang="en-US" baseline="0" dirty="0" smtClean="0"/>
          </a:p>
          <a:p>
            <a:r>
              <a:rPr lang="en-US" baseline="0" dirty="0" smtClean="0"/>
              <a:t>As you debrief these questions, highlight the importance of where fluency and the use of a calculator are noted in the progression if it does not come up in the discussion.</a:t>
            </a:r>
          </a:p>
          <a:p>
            <a:endParaRPr lang="en-US" baseline="0"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45</a:t>
            </a:fld>
            <a:endParaRPr lang="en-US" dirty="0"/>
          </a:p>
        </p:txBody>
      </p:sp>
    </p:spTree>
    <p:extLst>
      <p:ext uri="{BB962C8B-B14F-4D97-AF65-F5344CB8AC3E}">
        <p14:creationId xmlns:p14="http://schemas.microsoft.com/office/powerpoint/2010/main" val="1678729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Explore Problem Types-20 minutes</a:t>
            </a:r>
          </a:p>
          <a:p>
            <a:r>
              <a:rPr lang="en-US" dirty="0" smtClean="0"/>
              <a:t>Now that we have a clearer understanding of what students are expected to learn in these grade levels, let’s spend some time looking more closely at the different problem types.</a:t>
            </a:r>
          </a:p>
          <a:p>
            <a:endParaRPr lang="en-US" dirty="0" smtClean="0"/>
          </a:p>
          <a:p>
            <a:r>
              <a:rPr lang="en-US" dirty="0" smtClean="0"/>
              <a:t>Act out the different problem types and discuss the difference in what each of these look like.  </a:t>
            </a:r>
          </a:p>
          <a:p>
            <a:endParaRPr lang="en-US" dirty="0" smtClean="0"/>
          </a:p>
          <a:p>
            <a:r>
              <a:rPr lang="en-US" dirty="0" smtClean="0"/>
              <a:t>Discuss which problem students might struggle with more.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46</a:t>
            </a:fld>
            <a:endParaRPr lang="en-US" dirty="0"/>
          </a:p>
        </p:txBody>
      </p:sp>
    </p:spTree>
    <p:extLst>
      <p:ext uri="{BB962C8B-B14F-4D97-AF65-F5344CB8AC3E}">
        <p14:creationId xmlns:p14="http://schemas.microsoft.com/office/powerpoint/2010/main" val="2446527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47</a:t>
            </a:fld>
            <a:endParaRPr lang="en-US" dirty="0"/>
          </a:p>
        </p:txBody>
      </p:sp>
    </p:spTree>
    <p:extLst>
      <p:ext uri="{BB962C8B-B14F-4D97-AF65-F5344CB8AC3E}">
        <p14:creationId xmlns:p14="http://schemas.microsoft.com/office/powerpoint/2010/main" val="395417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 the addition/subtraction sticky notes previously written by participants.  </a:t>
            </a:r>
          </a:p>
          <a:p>
            <a:endParaRPr lang="en-US" dirty="0" smtClean="0"/>
          </a:p>
          <a:p>
            <a:r>
              <a:rPr lang="en-US" dirty="0" smtClean="0"/>
              <a:t>Have them turn and talk to a partner about what type of story structure their problem represents and then have participants sort their problems onto the appropriate charts on the wall.  </a:t>
            </a:r>
          </a:p>
          <a:p>
            <a:endParaRPr lang="en-US" dirty="0" smtClean="0"/>
          </a:p>
          <a:p>
            <a:r>
              <a:rPr lang="en-US" dirty="0" smtClean="0"/>
              <a:t>After all the sticky notes are placed ask-What do you notice?  More than likely, most of the problems will fall into column one.  Talk about how when we are asked to come up with problems we tend to create problems that are in column one.  Teachers need to be strategic in providing students with the other story structures.</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48</a:t>
            </a:fld>
            <a:endParaRPr lang="en-US" dirty="0"/>
          </a:p>
        </p:txBody>
      </p:sp>
    </p:spTree>
    <p:extLst>
      <p:ext uri="{BB962C8B-B14F-4D97-AF65-F5344CB8AC3E}">
        <p14:creationId xmlns:p14="http://schemas.microsoft.com/office/powerpoint/2010/main" val="281251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10 minutes</a:t>
            </a:r>
          </a:p>
          <a:p>
            <a:endParaRPr lang="en-US" dirty="0" smtClean="0"/>
          </a:p>
          <a:p>
            <a:r>
              <a:rPr lang="en-US" dirty="0" smtClean="0"/>
              <a:t>Match the multiplication/division problem types to the chart (essentially creating the table of problem types)</a:t>
            </a:r>
          </a:p>
          <a:p>
            <a:endParaRPr lang="en-US" dirty="0" smtClean="0"/>
          </a:p>
          <a:p>
            <a:r>
              <a:rPr lang="en-US" dirty="0" smtClean="0"/>
              <a:t>Provide participants the blank multiplication and division problem type chart and cards with problems.  Invite participants to match the problems with the descriptions on the chart.</a:t>
            </a:r>
          </a:p>
          <a:p>
            <a:endParaRPr lang="en-US" dirty="0" smtClean="0"/>
          </a:p>
          <a:p>
            <a:r>
              <a:rPr lang="en-US" dirty="0" smtClean="0"/>
              <a:t>Review the matches and clarify any questions or misconceptions.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49</a:t>
            </a:fld>
            <a:endParaRPr lang="en-US" dirty="0"/>
          </a:p>
        </p:txBody>
      </p:sp>
    </p:spTree>
    <p:extLst>
      <p:ext uri="{BB962C8B-B14F-4D97-AF65-F5344CB8AC3E}">
        <p14:creationId xmlns:p14="http://schemas.microsoft.com/office/powerpoint/2010/main" val="548723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participants to reflect on </a:t>
            </a:r>
            <a:r>
              <a:rPr lang="en-US" dirty="0" err="1" smtClean="0"/>
              <a:t>on</a:t>
            </a:r>
            <a:r>
              <a:rPr lang="en-US" dirty="0" smtClean="0"/>
              <a:t> the connection between addition and subtraction and/or connections to models.</a:t>
            </a:r>
          </a:p>
          <a:p>
            <a:endParaRPr lang="en-US" dirty="0" smtClean="0"/>
          </a:p>
          <a:p>
            <a:r>
              <a:rPr lang="en-US" dirty="0" smtClean="0"/>
              <a:t>Ask-What squares with your thinking and what is still circling around in your head regarding story problem structures? </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50</a:t>
            </a:fld>
            <a:endParaRPr lang="en-US" dirty="0"/>
          </a:p>
        </p:txBody>
      </p:sp>
    </p:spTree>
    <p:extLst>
      <p:ext uri="{BB962C8B-B14F-4D97-AF65-F5344CB8AC3E}">
        <p14:creationId xmlns:p14="http://schemas.microsoft.com/office/powerpoint/2010/main" val="2115394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Next two slides about 10 minutes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Now we are going to watch a video that speaks to the importance of having students explore all the types of story structures.</a:t>
            </a:r>
          </a:p>
          <a:p>
            <a:endParaRPr lang="en-US" sz="1200" b="0" i="0" u="none" strike="noStrike" kern="1200" dirty="0" smtClean="0">
              <a:solidFill>
                <a:schemeClr val="tx1"/>
              </a:solidFill>
              <a:effectLst/>
              <a:latin typeface="+mn-lt"/>
              <a:ea typeface="+mn-ea"/>
              <a:cs typeface="+mn-cs"/>
            </a:endParaRPr>
          </a:p>
          <a:p>
            <a:r>
              <a:rPr lang="en-US" sz="2600" dirty="0" smtClean="0"/>
              <a:t>Instruction </a:t>
            </a:r>
            <a:r>
              <a:rPr lang="en-US" sz="2600" dirty="0"/>
              <a:t>should include solving word problems based on common underlying structures</a:t>
            </a:r>
          </a:p>
          <a:p>
            <a:pPr lvl="1"/>
            <a:r>
              <a:rPr lang="en-US" sz="2200" i="1" dirty="0">
                <a:hlinkClick r:id="rId3"/>
              </a:rPr>
              <a:t>Video - Assisting Students Struggling with Mathematics: Response to Intervention (RtI) </a:t>
            </a:r>
            <a:r>
              <a:rPr lang="en-US" sz="2200" dirty="0">
                <a:hlinkClick r:id="rId3"/>
              </a:rPr>
              <a:t>Recommendation #4</a:t>
            </a:r>
            <a:endParaRPr lang="en-US" sz="2200" dirty="0"/>
          </a:p>
          <a:p>
            <a:pPr lvl="1"/>
            <a:r>
              <a:rPr lang="en-US" sz="2200" dirty="0"/>
              <a:t>To access video click See more under Recommendation #4.</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51</a:t>
            </a:fld>
            <a:endParaRPr lang="en-US" dirty="0"/>
          </a:p>
        </p:txBody>
      </p:sp>
    </p:spTree>
    <p:extLst>
      <p:ext uri="{BB962C8B-B14F-4D97-AF65-F5344CB8AC3E}">
        <p14:creationId xmlns:p14="http://schemas.microsoft.com/office/powerpoint/2010/main" val="3753400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Show slide with the VDOE quote and ask participants to turn to a shoulder partner and reflect on the quote.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Revisit the addition and subtraction problems that were written on the sticky notes and placed on the charts on the wall.  Ask - if a teacher were to focus solely on a keyword approach, what word might they include in a problem where they would like the students to add?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Point out examples of problems written on the sticky notes that use the words “altogether” or “in all”.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Ask - what word might teachers include in a problem where they would like the students to subtract if they are focusing on a keyword approach?  Point out examples of problems written on sticky notes that use the word “left.”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Discuss where these problems fall in the problem types chart.  </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52</a:t>
            </a:fld>
            <a:endParaRPr lang="en-US" dirty="0"/>
          </a:p>
        </p:txBody>
      </p:sp>
    </p:spTree>
    <p:extLst>
      <p:ext uri="{BB962C8B-B14F-4D97-AF65-F5344CB8AC3E}">
        <p14:creationId xmlns:p14="http://schemas.microsoft.com/office/powerpoint/2010/main" val="2187347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Revisiting these high leverage teaching practices, what connections did you make to 2, 7, and 8 through our work this afternoon?</a:t>
            </a:r>
          </a:p>
          <a:p>
            <a:endParaRPr lang="en-US" baseline="0"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53</a:t>
            </a:fld>
            <a:endParaRPr lang="en-US" dirty="0"/>
          </a:p>
        </p:txBody>
      </p:sp>
    </p:spTree>
    <p:extLst>
      <p:ext uri="{BB962C8B-B14F-4D97-AF65-F5344CB8AC3E}">
        <p14:creationId xmlns:p14="http://schemas.microsoft.com/office/powerpoint/2010/main" val="269571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Emphasize that the process goals work together to mathematical understanding</a:t>
            </a:r>
          </a:p>
          <a:p>
            <a:r>
              <a:rPr lang="en-US" altLang="en-US" dirty="0" smtClean="0"/>
              <a:t>Note that this is not new in the standards; it continues from previous years and is still important to highlight.</a:t>
            </a:r>
          </a:p>
          <a:p>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5</a:t>
            </a:fld>
            <a:endParaRPr lang="en-US" altLang="en-US" dirty="0" smtClean="0"/>
          </a:p>
        </p:txBody>
      </p:sp>
    </p:spTree>
    <p:extLst>
      <p:ext uri="{BB962C8B-B14F-4D97-AF65-F5344CB8AC3E}">
        <p14:creationId xmlns:p14="http://schemas.microsoft.com/office/powerpoint/2010/main" val="3004881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54</a:t>
            </a:fld>
            <a:endParaRPr lang="en-US" dirty="0"/>
          </a:p>
        </p:txBody>
      </p:sp>
    </p:spTree>
    <p:extLst>
      <p:ext uri="{BB962C8B-B14F-4D97-AF65-F5344CB8AC3E}">
        <p14:creationId xmlns:p14="http://schemas.microsoft.com/office/powerpoint/2010/main" val="2955137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cite resource</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55</a:t>
            </a:fld>
            <a:endParaRPr lang="en-US" dirty="0"/>
          </a:p>
        </p:txBody>
      </p:sp>
    </p:spTree>
    <p:extLst>
      <p:ext uri="{BB962C8B-B14F-4D97-AF65-F5344CB8AC3E}">
        <p14:creationId xmlns:p14="http://schemas.microsoft.com/office/powerpoint/2010/main" val="220199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Number Talks are a quick way to promote computational fluency as well as reinforce basic fact strategies, place value, and properties.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How many people have heard of number talks?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Find someone who doesn’t know and explain it to them.</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are going to do a number talk together.  </a:t>
            </a:r>
          </a:p>
          <a:p>
            <a:r>
              <a:rPr lang="en-US" sz="1200" b="0" i="0" u="none" strike="noStrike" kern="1200" dirty="0" smtClean="0">
                <a:solidFill>
                  <a:schemeClr val="tx1"/>
                </a:solidFill>
                <a:effectLst/>
                <a:latin typeface="+mn-lt"/>
                <a:ea typeface="+mn-ea"/>
                <a:cs typeface="+mn-cs"/>
              </a:rPr>
              <a:t>Model a number talk with 12x15.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56</a:t>
            </a:fld>
            <a:endParaRPr lang="en-US" dirty="0"/>
          </a:p>
        </p:txBody>
      </p:sp>
    </p:spTree>
    <p:extLst>
      <p:ext uri="{BB962C8B-B14F-4D97-AF65-F5344CB8AC3E}">
        <p14:creationId xmlns:p14="http://schemas.microsoft.com/office/powerpoint/2010/main" val="11932144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let’s talk about what took place.  Where did you see the distributive property?  Where did you see extensions of basic fact strategies?  Place value?  How does it support the vertical progression of computational fluency?  How does the notation that the teacher uses allow properties or specific strategies to become explicit for students.  Discuss the similarities and differences between the strategies shared.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How is thinking about the problem as (10 x 12) + (5 x 12) similar to (10 x 15) + (2 x 15)?</a:t>
            </a:r>
            <a:endParaRPr lang="en-US" b="0" dirty="0" smtClean="0">
              <a:effectLst/>
            </a:endParaRPr>
          </a:p>
          <a:p>
            <a:r>
              <a:rPr lang="en-US" sz="1200" b="0" i="0" u="none" strike="noStrike" kern="1200" dirty="0" smtClean="0">
                <a:solidFill>
                  <a:schemeClr val="tx1"/>
                </a:solidFill>
                <a:effectLst/>
                <a:latin typeface="+mn-lt"/>
                <a:ea typeface="+mn-ea"/>
                <a:cs typeface="+mn-cs"/>
              </a:rPr>
              <a:t>How is thinking about the problem as 3 x 4 x 15 different from (10 x 15) + (2 x 15)</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Revisit the discussion of properties from general session.  How do Number Talks support the use of properties?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57</a:t>
            </a:fld>
            <a:endParaRPr lang="en-US" dirty="0"/>
          </a:p>
        </p:txBody>
      </p:sp>
    </p:spTree>
    <p:extLst>
      <p:ext uri="{BB962C8B-B14F-4D97-AF65-F5344CB8AC3E}">
        <p14:creationId xmlns:p14="http://schemas.microsoft.com/office/powerpoint/2010/main" val="3405742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 7 minutes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58</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59</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4 overview of revisions to the Mathematics Standards of Learning from 2009 to 2016.  </a:t>
            </a:r>
          </a:p>
          <a:p>
            <a:r>
              <a:rPr lang="en-US" baseline="0" dirty="0" smtClean="0"/>
              <a:t>It would be helpful to have a copy of the </a:t>
            </a:r>
            <a:r>
              <a:rPr lang="en-US" dirty="0" smtClean="0"/>
              <a:t>Grade 4</a:t>
            </a:r>
            <a:r>
              <a:rPr lang="en-US" baseline="0" dirty="0" smtClean="0"/>
              <a:t> </a:t>
            </a:r>
            <a:r>
              <a:rPr lang="en-US" dirty="0" smtClean="0"/>
              <a:t>– </a:t>
            </a:r>
            <a:r>
              <a:rPr lang="en-US" dirty="0"/>
              <a:t>Crosswalk (Summary of Revisions) and a copy of the 2016 </a:t>
            </a:r>
            <a:r>
              <a:rPr lang="en-US" dirty="0" smtClean="0"/>
              <a:t>Grade 4 Curriculum Framework to reference during this presentation. </a:t>
            </a:r>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60</a:t>
            </a:fld>
            <a:endParaRPr lang="en-US" dirty="0"/>
          </a:p>
        </p:txBody>
      </p:sp>
    </p:spTree>
    <p:extLst>
      <p:ext uri="{BB962C8B-B14F-4D97-AF65-F5344CB8AC3E}">
        <p14:creationId xmlns:p14="http://schemas.microsoft.com/office/powerpoint/2010/main" val="205819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purpose of this presentation is to provide an overview of the revisions and to highlight information included in the Essential Knowledge and Skills and Understanding the Standards sections of the curriculum framework. This presentation serves as a brief overview and is not a comprehensive list of all revisions. The curriculum framework should be referenced for additional information regarding the 2016 standards.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61</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72">
              <a:defRPr/>
            </a:pPr>
            <a:r>
              <a:rPr lang="en-US" sz="1100" dirty="0"/>
              <a:t>The contents of SOL 4.4a – demonstrate fluency with multiplication facts through 12 x 12, and the corresponding division facts is new to grade 4.  Demonstrating fluency of facts in grade 3 is now limited to facts for 0, 1, 2, 5 and 10.  It is important to note that students will continue to represent and use multiplication facts through 10 x 10 to create and solve practical problems that involve multiplication and division.  It is recommended that fourth grade teachers collaborate with their third grade colleagues around instructional strategies focused on developing fluency.</a:t>
            </a:r>
          </a:p>
          <a:p>
            <a:pPr defTabSz="941972">
              <a:defRPr/>
            </a:pPr>
            <a:endParaRPr lang="en-US" sz="1100" dirty="0"/>
          </a:p>
          <a:p>
            <a:pPr defTabSz="941972">
              <a:defRPr/>
            </a:pPr>
            <a:r>
              <a:rPr lang="en-US" sz="1100" dirty="0"/>
              <a:t>Parameter changes were made to the EKS bullets for 4.4b -- when determining the products of two whole numbers both factors will be limited to two digits or fewer. In addition, students will apply strategies including the use of place value and the properties of multiplication and/or addition, to add, subtract, multiply and divide. This is a shift from the 2009 standards in that the focus is not to identify a specific property being used, but correctly apply the properties. It is, however, appropriate for teachers and students to use the names of the properties when being applied, but this should not be a focus of assessment.  Teachers may reference the Understanding the Standard section of the Framework for additional information. </a:t>
            </a:r>
          </a:p>
          <a:p>
            <a:endParaRPr lang="en-US" sz="1100" dirty="0"/>
          </a:p>
          <a:p>
            <a:r>
              <a:rPr lang="en-US" sz="1100" dirty="0"/>
              <a:t>Additions to SOL 4.4d include creating single-step and multistep practical problems for addition, subtraction and multiplication AND creating and solving single-step</a:t>
            </a:r>
            <a:r>
              <a:rPr lang="en-US" sz="1100" i="1" dirty="0"/>
              <a:t> </a:t>
            </a:r>
            <a:r>
              <a:rPr lang="en-US" sz="1100" dirty="0"/>
              <a:t>practical problems involving division.  In the EKS for 4.4d , students are expected to utilize the context as a tool for interpreting the quotient and remainder in division problems.</a:t>
            </a:r>
          </a:p>
          <a:p>
            <a:endParaRPr lang="en-US" sz="1100" dirty="0"/>
          </a:p>
          <a:p>
            <a:pPr defTabSz="931774" eaLnBrk="0" fontAlgn="base" hangingPunct="0">
              <a:spcBef>
                <a:spcPct val="30000"/>
              </a:spcBef>
              <a:spcAft>
                <a:spcPct val="0"/>
              </a:spcAft>
              <a:defRPr/>
            </a:pPr>
            <a:r>
              <a:rPr lang="en-US" sz="1100" dirty="0">
                <a:solidFill>
                  <a:schemeClr val="bg1"/>
                </a:solidFill>
              </a:rPr>
              <a:t>Please refer to the Understanding the Standard section of the Framework for additional teacher resources:  1) a chart that provides examples of the variety of problem types related to multiplication and division that grade 4 students should have experiences solving; and 2) a chart that provides examples of types of practical problems in which students must interpret the quotient and remainder based upon the context provided.</a:t>
            </a:r>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62</a:t>
            </a:fld>
            <a:endParaRPr lang="en-US" dirty="0"/>
          </a:p>
        </p:txBody>
      </p:sp>
    </p:spTree>
    <p:extLst>
      <p:ext uri="{BB962C8B-B14F-4D97-AF65-F5344CB8AC3E}">
        <p14:creationId xmlns:p14="http://schemas.microsoft.com/office/powerpoint/2010/main" val="2717455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B8844-4FEC-4260-80E4-4D53031E32AD}" type="slidenum">
              <a:rPr lang="en-US" smtClean="0"/>
              <a:t>63</a:t>
            </a:fld>
            <a:endParaRPr lang="en-US" dirty="0"/>
          </a:p>
        </p:txBody>
      </p:sp>
    </p:spTree>
    <p:extLst>
      <p:ext uri="{BB962C8B-B14F-4D97-AF65-F5344CB8AC3E}">
        <p14:creationId xmlns:p14="http://schemas.microsoft.com/office/powerpoint/2010/main" val="423586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resource for supporting these instructional practices is the book Principles to Actions from NCTM.</a:t>
            </a:r>
          </a:p>
          <a:p>
            <a:r>
              <a:rPr lang="en-US" dirty="0" smtClean="0"/>
              <a:t>We’ll be spending more time throughout the presentation making connections to this work.</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dirty="0"/>
          </a:p>
        </p:txBody>
      </p:sp>
    </p:spTree>
    <p:extLst>
      <p:ext uri="{BB962C8B-B14F-4D97-AF65-F5344CB8AC3E}">
        <p14:creationId xmlns:p14="http://schemas.microsoft.com/office/powerpoint/2010/main" val="16574690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B8844-4FEC-4260-80E4-4D53031E32AD}" type="slidenum">
              <a:rPr lang="en-US" smtClean="0"/>
              <a:t>64</a:t>
            </a:fld>
            <a:endParaRPr lang="en-US" dirty="0"/>
          </a:p>
        </p:txBody>
      </p:sp>
    </p:spTree>
    <p:extLst>
      <p:ext uri="{BB962C8B-B14F-4D97-AF65-F5344CB8AC3E}">
        <p14:creationId xmlns:p14="http://schemas.microsoft.com/office/powerpoint/2010/main" val="4090769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3-2-1 Reflection</a:t>
            </a:r>
            <a:endParaRPr lang="en-US" b="0" dirty="0" smtClean="0">
              <a:effectLst/>
            </a:endParaRPr>
          </a:p>
          <a:p>
            <a:pPr rtl="0"/>
            <a:r>
              <a:rPr lang="en-US" sz="1200" b="0" i="0" u="none" strike="noStrike" kern="1200" dirty="0" smtClean="0">
                <a:solidFill>
                  <a:schemeClr val="tx1"/>
                </a:solidFill>
                <a:effectLst/>
                <a:latin typeface="+mn-lt"/>
                <a:ea typeface="+mn-ea"/>
                <a:cs typeface="+mn-cs"/>
              </a:rPr>
              <a:t>3 new things I learned today</a:t>
            </a:r>
            <a:endParaRPr lang="en-US" b="0" dirty="0" smtClean="0">
              <a:effectLst/>
            </a:endParaRPr>
          </a:p>
          <a:p>
            <a:pPr rtl="0"/>
            <a:r>
              <a:rPr lang="en-US" sz="1200" b="0" i="0" u="none" strike="noStrike" kern="1200" dirty="0" smtClean="0">
                <a:solidFill>
                  <a:schemeClr val="tx1"/>
                </a:solidFill>
                <a:effectLst/>
                <a:latin typeface="+mn-lt"/>
                <a:ea typeface="+mn-ea"/>
                <a:cs typeface="+mn-cs"/>
              </a:rPr>
              <a:t>2 things I want to try</a:t>
            </a:r>
            <a:endParaRPr lang="en-US" b="0" dirty="0" smtClean="0">
              <a:effectLst/>
            </a:endParaRPr>
          </a:p>
          <a:p>
            <a:r>
              <a:rPr lang="en-US" sz="1200" b="0" i="0" u="none" strike="noStrike" kern="1200" dirty="0" smtClean="0">
                <a:solidFill>
                  <a:schemeClr val="tx1"/>
                </a:solidFill>
                <a:effectLst/>
                <a:latin typeface="+mn-lt"/>
                <a:ea typeface="+mn-ea"/>
                <a:cs typeface="+mn-cs"/>
              </a:rPr>
              <a:t>1 question I still have</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65</a:t>
            </a:fld>
            <a:endParaRPr lang="en-US" dirty="0"/>
          </a:p>
        </p:txBody>
      </p:sp>
    </p:spTree>
    <p:extLst>
      <p:ext uri="{BB962C8B-B14F-4D97-AF65-F5344CB8AC3E}">
        <p14:creationId xmlns:p14="http://schemas.microsoft.com/office/powerpoint/2010/main" val="428089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You’ll notice in many grade levels that there appears to be a reduction of standards.  The reduction in the number of standards does not mean there is less content to teach.  It is a result of standards being combined.  For example, in 5th grade classifying triangles and measuring angles are taught together because these skills are used together.</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a:t>
            </a:fld>
            <a:endParaRPr lang="en-US" dirty="0"/>
          </a:p>
        </p:txBody>
      </p:sp>
    </p:spTree>
    <p:extLst>
      <p:ext uri="{BB962C8B-B14F-4D97-AF65-F5344CB8AC3E}">
        <p14:creationId xmlns:p14="http://schemas.microsoft.com/office/powerpoint/2010/main" val="274455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is one of the standards that has changed in grade 4.  Now there are two columns.  On the left are teacher notes on better understanding the content.  On the right is more information about each essential standards, knowledge and skills.  New this year is that each bullet is tied directly to the standards, knowledge and skills listed.  If there is an asterisk, like here at A, B and C, that means that a calculator will not be allowed when this is tested on the SOL assessment.  Because D does not have an asterisk, it would be tested in the calculator section of the SOL test.</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a:t>
            </a:fld>
            <a:endParaRPr lang="en-US" dirty="0"/>
          </a:p>
        </p:txBody>
      </p:sp>
    </p:spTree>
    <p:extLst>
      <p:ext uri="{BB962C8B-B14F-4D97-AF65-F5344CB8AC3E}">
        <p14:creationId xmlns:p14="http://schemas.microsoft.com/office/powerpoint/2010/main" val="79399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B8844-4FEC-4260-80E4-4D53031E32AD}" type="slidenum">
              <a:rPr lang="en-US" smtClean="0"/>
              <a:t>9</a:t>
            </a:fld>
            <a:endParaRPr lang="en-US" dirty="0"/>
          </a:p>
        </p:txBody>
      </p:sp>
    </p:spTree>
    <p:extLst>
      <p:ext uri="{BB962C8B-B14F-4D97-AF65-F5344CB8AC3E}">
        <p14:creationId xmlns:p14="http://schemas.microsoft.com/office/powerpoint/2010/main" val="279075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D383E5-CD44-4E8E-A14B-87411563B6FF}" type="slidenum">
              <a:rPr lang="en-US" smtClean="0"/>
              <a:t>‹#›</a:t>
            </a:fld>
            <a:endParaRPr 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b="0" i="0" u="none">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0" i="0" u="none">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api.gmath.guru/cgi-bin/gmath?\neq%2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cpstv.org/2017/01/19/todays-classroom-johnson-elementary-school-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ies.ed.gov/ncee/wwc/PracticeGuide/2"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6.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36.png"/><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6.png"/><Relationship Id="rId4"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Mathematics@doe.virginia.gov"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4" y="2819400"/>
            <a:ext cx="9144000" cy="2030413"/>
          </a:xfrm>
          <a:solidFill>
            <a:srgbClr val="D9E2FF"/>
          </a:solidFill>
        </p:spPr>
        <p:txBody>
          <a:bodyPr>
            <a:noAutofit/>
          </a:bodyPr>
          <a:lstStyle/>
          <a:p>
            <a:pPr algn="ctr">
              <a:spcBef>
                <a:spcPts val="1200"/>
              </a:spcBef>
              <a:spcAft>
                <a:spcPts val="1200"/>
              </a:spcAft>
            </a:pPr>
            <a:r>
              <a:rPr lang="en-US" sz="4000" b="1" dirty="0" smtClean="0"/>
              <a:t>VDOE Spring 2017 Mathematics Institute</a:t>
            </a:r>
            <a:br>
              <a:rPr lang="en-US" sz="4000" b="1" dirty="0" smtClean="0"/>
            </a:br>
            <a:r>
              <a:rPr lang="en-US" sz="4000" b="1" dirty="0" smtClean="0"/>
              <a:t> </a:t>
            </a:r>
            <a:r>
              <a:rPr lang="en-US" sz="4000" b="1" dirty="0" smtClean="0">
                <a:solidFill>
                  <a:schemeClr val="tx1"/>
                </a:solidFill>
              </a:rPr>
              <a:t>Grades 3-5 </a:t>
            </a:r>
            <a:r>
              <a:rPr lang="en-US" sz="4000" b="1" dirty="0" smtClean="0"/>
              <a:t>Session</a:t>
            </a:r>
            <a:endParaRPr lang="en-US" sz="4000" i="1" dirty="0"/>
          </a:p>
        </p:txBody>
      </p:sp>
      <p:sp>
        <p:nvSpPr>
          <p:cNvPr id="7" name="Slide Number Placeholder 6"/>
          <p:cNvSpPr>
            <a:spLocks noGrp="1"/>
          </p:cNvSpPr>
          <p:nvPr>
            <p:ph type="sldNum" sz="quarter" idx="12"/>
          </p:nvPr>
        </p:nvSpPr>
        <p:spPr/>
        <p:txBody>
          <a:bodyPr/>
          <a:lstStyle/>
          <a:p>
            <a:fld id="{94D383E5-CD44-4E8E-A14B-87411563B6FF}" type="slidenum">
              <a:rPr lang="en-US" smtClean="0"/>
              <a:t>1</a:t>
            </a:fld>
            <a:endParaRPr lang="en-US" dirty="0"/>
          </a:p>
        </p:txBody>
      </p:sp>
    </p:spTree>
    <p:extLst>
      <p:ext uri="{BB962C8B-B14F-4D97-AF65-F5344CB8AC3E}">
        <p14:creationId xmlns:p14="http://schemas.microsoft.com/office/powerpoint/2010/main" val="58802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10</a:t>
            </a:fld>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47" y="838200"/>
            <a:ext cx="8276153" cy="587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542570" y="5486400"/>
            <a:ext cx="3144230" cy="707886"/>
          </a:xfrm>
          <a:prstGeom prst="rect">
            <a:avLst/>
          </a:prstGeom>
          <a:solidFill>
            <a:srgbClr val="FFFF00"/>
          </a:solidFill>
        </p:spPr>
        <p:txBody>
          <a:bodyPr wrap="square" rtlCol="0">
            <a:spAutoFit/>
          </a:bodyPr>
          <a:lstStyle/>
          <a:p>
            <a:r>
              <a:rPr lang="en-US" sz="2000" b="1" dirty="0" smtClean="0"/>
              <a:t>Grade Level Crosswalk </a:t>
            </a:r>
          </a:p>
          <a:p>
            <a:r>
              <a:rPr lang="en-US" sz="2000" b="1" dirty="0" smtClean="0"/>
              <a:t>(Summary of Revisions)</a:t>
            </a:r>
            <a:endParaRPr lang="en-US" sz="2000" b="1" dirty="0"/>
          </a:p>
        </p:txBody>
      </p:sp>
    </p:spTree>
    <p:extLst>
      <p:ext uri="{BB962C8B-B14F-4D97-AF65-F5344CB8AC3E}">
        <p14:creationId xmlns:p14="http://schemas.microsoft.com/office/powerpoint/2010/main" val="298363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chemeClr val="accent6">
                <a:lumMod val="20000"/>
                <a:lumOff val="80000"/>
                <a:tint val="45000"/>
                <a:satMod val="400000"/>
              </a:schemeClr>
            </a:duotone>
          </a:blip>
          <a:stretch>
            <a:fillRect/>
          </a:stretch>
        </p:blipFill>
        <p:spPr>
          <a:xfrm>
            <a:off x="324794" y="1524000"/>
            <a:ext cx="5039828" cy="3850224"/>
          </a:xfrm>
          <a:prstGeom prst="rect">
            <a:avLst/>
          </a:prstGeom>
        </p:spPr>
      </p:pic>
      <p:sp>
        <p:nvSpPr>
          <p:cNvPr id="2" name="Title 1"/>
          <p:cNvSpPr>
            <a:spLocks noGrp="1"/>
          </p:cNvSpPr>
          <p:nvPr>
            <p:ph type="title"/>
          </p:nvPr>
        </p:nvSpPr>
        <p:spPr/>
        <p:txBody>
          <a:bodyPr/>
          <a:lstStyle/>
          <a:p>
            <a:r>
              <a:rPr lang="en-US" dirty="0" smtClean="0"/>
              <a:t>Scavenger Hunt</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11</a:t>
            </a:fld>
            <a:endParaRPr lang="en-US" dirty="0"/>
          </a:p>
        </p:txBody>
      </p:sp>
      <p:pic>
        <p:nvPicPr>
          <p:cNvPr id="7" name="Picture 6"/>
          <p:cNvPicPr>
            <a:picLocks noChangeAspect="1"/>
          </p:cNvPicPr>
          <p:nvPr/>
        </p:nvPicPr>
        <p:blipFill>
          <a:blip r:embed="rId4">
            <a:duotone>
              <a:prstClr val="black"/>
              <a:srgbClr val="FF7C80">
                <a:tint val="45000"/>
                <a:satMod val="400000"/>
              </a:srgbClr>
            </a:duotone>
          </a:blip>
          <a:stretch>
            <a:fillRect/>
          </a:stretch>
        </p:blipFill>
        <p:spPr>
          <a:xfrm>
            <a:off x="876444" y="2245492"/>
            <a:ext cx="5036537" cy="3862414"/>
          </a:xfrm>
          <a:prstGeom prst="rect">
            <a:avLst/>
          </a:prstGeom>
        </p:spPr>
      </p:pic>
      <p:pic>
        <p:nvPicPr>
          <p:cNvPr id="6" name="Picture 5"/>
          <p:cNvPicPr>
            <a:picLocks noChangeAspect="1"/>
          </p:cNvPicPr>
          <p:nvPr/>
        </p:nvPicPr>
        <p:blipFill>
          <a:blip r:embed="rId5">
            <a:duotone>
              <a:prstClr val="black"/>
              <a:srgbClr val="FFFF00">
                <a:tint val="45000"/>
                <a:satMod val="400000"/>
              </a:srgbClr>
            </a:duotone>
          </a:blip>
          <a:stretch>
            <a:fillRect/>
          </a:stretch>
        </p:blipFill>
        <p:spPr>
          <a:xfrm>
            <a:off x="1969477" y="3007776"/>
            <a:ext cx="5028266" cy="3833812"/>
          </a:xfrm>
          <a:prstGeom prst="rect">
            <a:avLst/>
          </a:prstGeom>
        </p:spPr>
      </p:pic>
      <p:pic>
        <p:nvPicPr>
          <p:cNvPr id="5" name="Picture 4"/>
          <p:cNvPicPr>
            <a:picLocks noChangeAspect="1"/>
          </p:cNvPicPr>
          <p:nvPr/>
        </p:nvPicPr>
        <p:blipFill>
          <a:blip r:embed="rId6"/>
          <a:stretch>
            <a:fillRect/>
          </a:stretch>
        </p:blipFill>
        <p:spPr>
          <a:xfrm rot="707452">
            <a:off x="5216629" y="1235594"/>
            <a:ext cx="3556481" cy="3997367"/>
          </a:xfrm>
          <a:prstGeom prst="rect">
            <a:avLst/>
          </a:prstGeom>
          <a:ln>
            <a:solidFill>
              <a:schemeClr val="tx1"/>
            </a:solidFill>
          </a:ln>
        </p:spPr>
      </p:pic>
    </p:spTree>
    <p:extLst>
      <p:ext uri="{BB962C8B-B14F-4D97-AF65-F5344CB8AC3E}">
        <p14:creationId xmlns:p14="http://schemas.microsoft.com/office/powerpoint/2010/main" val="3567417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5" y="1028701"/>
            <a:ext cx="8229600" cy="1143000"/>
          </a:xfrm>
        </p:spPr>
        <p:txBody>
          <a:bodyPr/>
          <a:lstStyle/>
          <a:p>
            <a:r>
              <a:rPr lang="en-US" dirty="0"/>
              <a:t>Students in grade 3 will estimate and measure length, weight/mass, and liquid volume.</a:t>
            </a:r>
          </a:p>
        </p:txBody>
      </p:sp>
      <p:sp>
        <p:nvSpPr>
          <p:cNvPr id="4" name="Slide Number Placeholder 3"/>
          <p:cNvSpPr>
            <a:spLocks noGrp="1"/>
          </p:cNvSpPr>
          <p:nvPr>
            <p:ph type="sldNum" sz="quarter" idx="12"/>
          </p:nvPr>
        </p:nvSpPr>
        <p:spPr/>
        <p:txBody>
          <a:bodyPr/>
          <a:lstStyle/>
          <a:p>
            <a:fld id="{94D383E5-CD44-4E8E-A14B-87411563B6FF}" type="slidenum">
              <a:rPr lang="en-US" smtClean="0"/>
              <a:t>12</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64911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27491"/>
            <a:ext cx="8229600" cy="1143000"/>
          </a:xfrm>
        </p:spPr>
        <p:txBody>
          <a:bodyPr/>
          <a:lstStyle/>
          <a:p>
            <a:r>
              <a:rPr lang="en-US" dirty="0" smtClean="0"/>
              <a:t>The not equal symbol is used in grades 3, 4 and 5 when comparing numbers.</a:t>
            </a:r>
            <a:endParaRPr lang="en-US" dirty="0"/>
          </a:p>
        </p:txBody>
      </p:sp>
      <p:sp>
        <p:nvSpPr>
          <p:cNvPr id="3"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00B050"/>
                </a:solidFill>
              </a:rPr>
              <a:t>True</a:t>
            </a:r>
            <a:endParaRPr lang="en-US" sz="6000" dirty="0">
              <a:solidFill>
                <a:srgbClr val="00B050"/>
              </a:solidFill>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13</a:t>
            </a:fld>
            <a:endParaRPr lang="en-US"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 not equal symbol</a:t>
            </a:r>
            <a:r>
              <a:rPr kumimoji="0" lang="en-US" sz="1100" b="0" i="0" u="none" strike="noStrike" cap="none" normalizeH="0" baseline="0" smtClean="0">
                <a:ln>
                  <a:noFill/>
                </a:ln>
                <a:solidFill>
                  <a:srgbClr val="000000"/>
                </a:solidFill>
                <a:effectLst/>
                <a:latin typeface="Arial" panose="020B0604020202020204" pitchFamily="34" charset="0"/>
                <a:cs typeface="Arial" panose="020B0604020202020204" pitchFamily="34" charset="0"/>
                <a:hlinkClick r:id="rId2"/>
              </a:rPr>
              <a:t>  </a:t>
            </a:r>
            <a:r>
              <a:rPr kumimoji="0" 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sz="11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is used in grades 3, 4 and 5 when comparing numbers. </a:t>
            </a:r>
          </a:p>
        </p:txBody>
      </p:sp>
      <p:pic>
        <p:nvPicPr>
          <p:cNvPr id="1026" name="Picture 2" descr="https://lh6.googleusercontent.com/33w_sGaqFrn6vKUYR9qlTrKPC6JL4ltMyg9vTvyTzTcFdbPmIh4AeOEClDceY2ZHqzSdNCIkPofR9svQsTv24dfXZKz1ADhNHOognflRGqeeMGxSMw0PfVRm-34VGF9GY4WtNU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44463"/>
            <a:ext cx="1143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33w_sGaqFrn6vKUYR9qlTrKPC6JL4ltMyg9vTvyTzTcFdbPmIh4AeOEClDceY2ZHqzSdNCIkPofR9svQsTv24dfXZKz1ADhNHOognflRGqeeMGxSMw0PfVRm-34VGF9GY4WtNU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296863"/>
            <a:ext cx="1143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1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lstStyle/>
          <a:p>
            <a:r>
              <a:rPr lang="en-US" dirty="0" smtClean="0"/>
              <a:t>The computation and estimation standards in grades 4 and 5 are NOT calculator active.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14</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9747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458200" cy="1143000"/>
          </a:xfrm>
        </p:spPr>
        <p:txBody>
          <a:bodyPr/>
          <a:lstStyle/>
          <a:p>
            <a:r>
              <a:rPr lang="en-US" dirty="0" smtClean="0"/>
              <a:t>Students will be given an equivalent measure of one unit when determining measurement conversions in grade 4 and 5.</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15</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00B050"/>
                </a:solidFill>
              </a:rPr>
              <a:t>True</a:t>
            </a:r>
            <a:endParaRPr lang="en-US" sz="6000" dirty="0">
              <a:solidFill>
                <a:srgbClr val="00B050"/>
              </a:solidFill>
            </a:endParaRPr>
          </a:p>
        </p:txBody>
      </p:sp>
    </p:spTree>
    <p:extLst>
      <p:ext uri="{BB962C8B-B14F-4D97-AF65-F5344CB8AC3E}">
        <p14:creationId xmlns:p14="http://schemas.microsoft.com/office/powerpoint/2010/main" val="2019998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Grade 5 decimal division can include decimal dividends and decimal divisors.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16</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00B050"/>
                </a:solidFill>
              </a:rPr>
              <a:t>True</a:t>
            </a:r>
            <a:endParaRPr lang="en-US" sz="6000" dirty="0">
              <a:solidFill>
                <a:srgbClr val="00B050"/>
              </a:solidFill>
            </a:endParaRPr>
          </a:p>
        </p:txBody>
      </p:sp>
    </p:spTree>
    <p:extLst>
      <p:ext uri="{BB962C8B-B14F-4D97-AF65-F5344CB8AC3E}">
        <p14:creationId xmlns:p14="http://schemas.microsoft.com/office/powerpoint/2010/main" val="159996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lstStyle/>
          <a:p>
            <a:r>
              <a:rPr lang="en-US" dirty="0" smtClean="0"/>
              <a:t>Line plots have been removed from the elementary math standards of learning.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17</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199429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t>Students in grade 5 will model and solve one step linear equations.</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18</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1963651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06" y="838200"/>
            <a:ext cx="8839200" cy="1143000"/>
          </a:xfrm>
        </p:spPr>
        <p:txBody>
          <a:bodyPr/>
          <a:lstStyle/>
          <a:p>
            <a:r>
              <a:rPr lang="en-US" dirty="0" smtClean="0"/>
              <a:t>Students in grade 4 will investigate congruence and recognize transformations.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19</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1783032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2</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Welcome and Introductions</a:t>
            </a:r>
            <a:endParaRPr lang="en-US" sz="4000" b="1" i="1" kern="0" dirty="0"/>
          </a:p>
        </p:txBody>
      </p:sp>
    </p:spTree>
    <p:extLst>
      <p:ext uri="{BB962C8B-B14F-4D97-AF65-F5344CB8AC3E}">
        <p14:creationId xmlns:p14="http://schemas.microsoft.com/office/powerpoint/2010/main" val="2715903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lstStyle/>
          <a:p>
            <a:r>
              <a:rPr lang="en-US" dirty="0" smtClean="0"/>
              <a:t>Fluency with multiplication facts has been completely removed from grade 3.</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20</a:t>
            </a:fld>
            <a:endParaRPr lang="en-US" dirty="0"/>
          </a:p>
        </p:txBody>
      </p:sp>
      <p:sp>
        <p:nvSpPr>
          <p:cNvPr id="6"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FF0000"/>
                </a:solidFill>
              </a:rPr>
              <a:t>False</a:t>
            </a:r>
            <a:endParaRPr lang="en-US" sz="6000" dirty="0">
              <a:solidFill>
                <a:srgbClr val="FF0000"/>
              </a:solidFill>
            </a:endParaRPr>
          </a:p>
        </p:txBody>
      </p:sp>
    </p:spTree>
    <p:extLst>
      <p:ext uri="{BB962C8B-B14F-4D97-AF65-F5344CB8AC3E}">
        <p14:creationId xmlns:p14="http://schemas.microsoft.com/office/powerpoint/2010/main" val="1932805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lstStyle/>
          <a:p>
            <a:r>
              <a:rPr lang="en-US" dirty="0" smtClean="0"/>
              <a:t>Identifying polygons with 10 or fewer sides is introduced in grade 3.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21</a:t>
            </a:fld>
            <a:endParaRPr lang="en-US" dirty="0"/>
          </a:p>
        </p:txBody>
      </p:sp>
      <p:sp>
        <p:nvSpPr>
          <p:cNvPr id="5" name="Content Placeholder 2"/>
          <p:cNvSpPr>
            <a:spLocks noGrp="1"/>
          </p:cNvSpPr>
          <p:nvPr>
            <p:ph idx="1"/>
          </p:nvPr>
        </p:nvSpPr>
        <p:spPr>
          <a:xfrm>
            <a:off x="2895600" y="2608463"/>
            <a:ext cx="5029200" cy="3230564"/>
          </a:xfrm>
        </p:spPr>
        <p:txBody>
          <a:bodyPr/>
          <a:lstStyle/>
          <a:p>
            <a:pPr marL="0" indent="0">
              <a:buNone/>
            </a:pPr>
            <a:r>
              <a:rPr lang="en-US" sz="6000" dirty="0" smtClean="0">
                <a:solidFill>
                  <a:srgbClr val="00B050"/>
                </a:solidFill>
              </a:rPr>
              <a:t>True</a:t>
            </a:r>
            <a:endParaRPr lang="en-US" sz="6000" dirty="0">
              <a:solidFill>
                <a:srgbClr val="00B050"/>
              </a:solidFill>
            </a:endParaRPr>
          </a:p>
        </p:txBody>
      </p:sp>
    </p:spTree>
    <p:extLst>
      <p:ext uri="{BB962C8B-B14F-4D97-AF65-F5344CB8AC3E}">
        <p14:creationId xmlns:p14="http://schemas.microsoft.com/office/powerpoint/2010/main" val="101527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78" y="645987"/>
            <a:ext cx="8229600" cy="1143000"/>
          </a:xfrm>
        </p:spPr>
        <p:txBody>
          <a:bodyPr/>
          <a:lstStyle/>
          <a:p>
            <a:pPr marL="571500" indent="-571500"/>
            <a:r>
              <a:rPr lang="en-US" dirty="0"/>
              <a:t>Emphasis on Specific Content</a:t>
            </a:r>
          </a:p>
        </p:txBody>
      </p:sp>
      <p:sp>
        <p:nvSpPr>
          <p:cNvPr id="3" name="Content Placeholder 2"/>
          <p:cNvSpPr>
            <a:spLocks noGrp="1"/>
          </p:cNvSpPr>
          <p:nvPr>
            <p:ph idx="1"/>
          </p:nvPr>
        </p:nvSpPr>
        <p:spPr>
          <a:xfrm>
            <a:off x="419878" y="1900336"/>
            <a:ext cx="8229600" cy="4525963"/>
          </a:xfrm>
        </p:spPr>
        <p:txBody>
          <a:bodyPr/>
          <a:lstStyle/>
          <a:p>
            <a:r>
              <a:rPr lang="en-US" dirty="0" smtClean="0"/>
              <a:t>Number and Number Sense of Fractions</a:t>
            </a:r>
            <a:endParaRPr lang="en-US" dirty="0"/>
          </a:p>
          <a:p>
            <a:r>
              <a:rPr lang="en-US" dirty="0" smtClean="0"/>
              <a:t>Computation </a:t>
            </a:r>
            <a:r>
              <a:rPr lang="en-US" dirty="0"/>
              <a:t>and Estimation – Problem </a:t>
            </a:r>
            <a:r>
              <a:rPr lang="en-US" dirty="0" smtClean="0"/>
              <a:t>Types</a:t>
            </a:r>
          </a:p>
          <a:p>
            <a:r>
              <a:rPr lang="en-US" dirty="0" smtClean="0"/>
              <a:t>Computation and Estimation – Computational Fluency</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22</a:t>
            </a:fld>
            <a:endParaRPr lang="en-US" dirty="0"/>
          </a:p>
        </p:txBody>
      </p:sp>
    </p:spTree>
    <p:extLst>
      <p:ext uri="{BB962C8B-B14F-4D97-AF65-F5344CB8AC3E}">
        <p14:creationId xmlns:p14="http://schemas.microsoft.com/office/powerpoint/2010/main" val="3173474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23</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3464"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II. </a:t>
            </a:r>
            <a:r>
              <a:rPr lang="en-US" sz="4000" b="1" dirty="0"/>
              <a:t>Emphasis on Specific Content</a:t>
            </a:r>
            <a:endParaRPr lang="en-US" sz="4000" b="1" i="1" kern="0" dirty="0">
              <a:solidFill>
                <a:schemeClr val="tx1"/>
              </a:solidFill>
            </a:endParaRPr>
          </a:p>
        </p:txBody>
      </p:sp>
    </p:spTree>
    <p:extLst>
      <p:ext uri="{BB962C8B-B14F-4D97-AF65-F5344CB8AC3E}">
        <p14:creationId xmlns:p14="http://schemas.microsoft.com/office/powerpoint/2010/main" val="336502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24</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IIa. Number and Number Sense - Fractions</a:t>
            </a:r>
            <a:endParaRPr lang="en-US" sz="4000" b="1" i="1" kern="0" dirty="0">
              <a:solidFill>
                <a:schemeClr val="tx1"/>
              </a:solidFill>
            </a:endParaRPr>
          </a:p>
        </p:txBody>
      </p:sp>
    </p:spTree>
    <p:extLst>
      <p:ext uri="{BB962C8B-B14F-4D97-AF65-F5344CB8AC3E}">
        <p14:creationId xmlns:p14="http://schemas.microsoft.com/office/powerpoint/2010/main" val="236585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92914" y="4096656"/>
            <a:ext cx="3505200" cy="1676400"/>
            <a:chOff x="1371600" y="2819400"/>
            <a:chExt cx="3505200" cy="1676400"/>
          </a:xfrm>
        </p:grpSpPr>
        <p:sp>
          <p:nvSpPr>
            <p:cNvPr id="7" name="Rectangle 6"/>
            <p:cNvSpPr/>
            <p:nvPr/>
          </p:nvSpPr>
          <p:spPr>
            <a:xfrm>
              <a:off x="1371600" y="4038600"/>
              <a:ext cx="3505200" cy="4572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371600" y="3429000"/>
              <a:ext cx="2209800" cy="457200"/>
            </a:xfrm>
            <a:prstGeom prst="rect">
              <a:avLst/>
            </a:prstGeom>
            <a:solidFill>
              <a:srgbClr val="0E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371600" y="2819400"/>
              <a:ext cx="1447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0" y="609600"/>
            <a:ext cx="9144000" cy="1143000"/>
          </a:xfrm>
        </p:spPr>
        <p:txBody>
          <a:bodyPr/>
          <a:lstStyle/>
          <a:p>
            <a:r>
              <a:rPr lang="en-US" sz="3400" b="1" dirty="0" smtClean="0"/>
              <a:t>Vertical Progression Number and Number Sense </a:t>
            </a:r>
            <a:endParaRPr lang="en-US" sz="3400" b="1" dirty="0"/>
          </a:p>
        </p:txBody>
      </p:sp>
      <p:sp>
        <p:nvSpPr>
          <p:cNvPr id="3" name="Content Placeholder 2"/>
          <p:cNvSpPr>
            <a:spLocks noGrp="1"/>
          </p:cNvSpPr>
          <p:nvPr>
            <p:ph idx="1"/>
          </p:nvPr>
        </p:nvSpPr>
        <p:spPr>
          <a:xfrm>
            <a:off x="4114536" y="3469176"/>
            <a:ext cx="4419600" cy="3124199"/>
          </a:xfrm>
        </p:spPr>
        <p:txBody>
          <a:bodyPr/>
          <a:lstStyle/>
          <a:p>
            <a:pPr marL="0" indent="0">
              <a:buNone/>
            </a:pPr>
            <a:r>
              <a:rPr lang="en-US" dirty="0" smtClean="0"/>
              <a:t>      Highlight </a:t>
            </a:r>
          </a:p>
          <a:p>
            <a:pPr marL="0" indent="0">
              <a:buNone/>
            </a:pPr>
            <a:r>
              <a:rPr lang="en-US" dirty="0"/>
              <a:t>	Models </a:t>
            </a:r>
          </a:p>
          <a:p>
            <a:pPr marL="0" indent="0">
              <a:buNone/>
            </a:pPr>
            <a:r>
              <a:rPr lang="en-US" dirty="0"/>
              <a:t>	</a:t>
            </a:r>
            <a:r>
              <a:rPr lang="en-US" dirty="0" smtClean="0"/>
              <a:t>Benchmarks </a:t>
            </a:r>
          </a:p>
          <a:p>
            <a:pPr marL="0" indent="0">
              <a:buNone/>
            </a:pPr>
            <a:r>
              <a:rPr lang="en-US" dirty="0"/>
              <a:t>	</a:t>
            </a:r>
            <a:r>
              <a:rPr lang="en-US" dirty="0" smtClean="0"/>
              <a:t>Compare and Order</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25</a:t>
            </a:fld>
            <a:endParaRPr lang="en-US" dirty="0"/>
          </a:p>
        </p:txBody>
      </p:sp>
      <p:graphicFrame>
        <p:nvGraphicFramePr>
          <p:cNvPr id="9" name="Diagram 8"/>
          <p:cNvGraphicFramePr/>
          <p:nvPr>
            <p:extLst>
              <p:ext uri="{D42A27DB-BD31-4B8C-83A1-F6EECF244321}">
                <p14:modId xmlns:p14="http://schemas.microsoft.com/office/powerpoint/2010/main" val="2059055012"/>
              </p:ext>
            </p:extLst>
          </p:nvPr>
        </p:nvGraphicFramePr>
        <p:xfrm>
          <a:off x="194389" y="1536699"/>
          <a:ext cx="46824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568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400" b="1" dirty="0"/>
              <a:t>Vertical Progression Number and Number Sense </a:t>
            </a:r>
          </a:p>
        </p:txBody>
      </p:sp>
      <p:sp>
        <p:nvSpPr>
          <p:cNvPr id="3" name="Content Placeholder 2"/>
          <p:cNvSpPr>
            <a:spLocks noGrp="1"/>
          </p:cNvSpPr>
          <p:nvPr>
            <p:ph idx="1"/>
          </p:nvPr>
        </p:nvSpPr>
        <p:spPr/>
        <p:txBody>
          <a:bodyPr/>
          <a:lstStyle/>
          <a:p>
            <a:r>
              <a:rPr lang="en-US" dirty="0"/>
              <a:t>What do students need to know?</a:t>
            </a:r>
          </a:p>
          <a:p>
            <a:r>
              <a:rPr lang="en-US" dirty="0"/>
              <a:t>How do these standards connect?</a:t>
            </a:r>
          </a:p>
          <a:p>
            <a:r>
              <a:rPr lang="en-US" dirty="0"/>
              <a:t>How does the progression of these </a:t>
            </a:r>
            <a:r>
              <a:rPr lang="en-US" dirty="0" smtClean="0"/>
              <a:t/>
            </a:r>
            <a:br>
              <a:rPr lang="en-US" dirty="0" smtClean="0"/>
            </a:br>
            <a:r>
              <a:rPr lang="en-US" dirty="0" smtClean="0"/>
              <a:t>standards </a:t>
            </a:r>
            <a:r>
              <a:rPr lang="en-US" dirty="0"/>
              <a:t>build number sense?  </a:t>
            </a:r>
          </a:p>
          <a:p>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26</a:t>
            </a:fld>
            <a:endParaRPr lang="en-US" dirty="0"/>
          </a:p>
        </p:txBody>
      </p:sp>
      <p:pic>
        <p:nvPicPr>
          <p:cNvPr id="5" name="Picture 4"/>
          <p:cNvPicPr>
            <a:picLocks noChangeAspect="1"/>
          </p:cNvPicPr>
          <p:nvPr/>
        </p:nvPicPr>
        <p:blipFill rotWithShape="1">
          <a:blip r:embed="rId3"/>
          <a:srcRect t="5396"/>
          <a:stretch/>
        </p:blipFill>
        <p:spPr>
          <a:xfrm>
            <a:off x="203526" y="3841716"/>
            <a:ext cx="5715000" cy="2711484"/>
          </a:xfrm>
          <a:prstGeom prst="rect">
            <a:avLst/>
          </a:prstGeom>
        </p:spPr>
      </p:pic>
      <p:pic>
        <p:nvPicPr>
          <p:cNvPr id="6" name="Picture 5"/>
          <p:cNvPicPr>
            <a:picLocks noChangeAspect="1"/>
          </p:cNvPicPr>
          <p:nvPr/>
        </p:nvPicPr>
        <p:blipFill rotWithShape="1">
          <a:blip r:embed="rId4"/>
          <a:srcRect l="569" t="4159"/>
          <a:stretch/>
        </p:blipFill>
        <p:spPr>
          <a:xfrm>
            <a:off x="5766126" y="3841716"/>
            <a:ext cx="3217514" cy="2673350"/>
          </a:xfrm>
          <a:prstGeom prst="rect">
            <a:avLst/>
          </a:prstGeom>
        </p:spPr>
      </p:pic>
      <p:pic>
        <p:nvPicPr>
          <p:cNvPr id="8" name="Picture 7"/>
          <p:cNvPicPr>
            <a:picLocks noChangeAspect="1"/>
          </p:cNvPicPr>
          <p:nvPr/>
        </p:nvPicPr>
        <p:blipFill>
          <a:blip r:embed="rId5"/>
          <a:stretch>
            <a:fillRect/>
          </a:stretch>
        </p:blipFill>
        <p:spPr>
          <a:xfrm>
            <a:off x="6850550" y="2733675"/>
            <a:ext cx="2105025" cy="1076325"/>
          </a:xfrm>
          <a:prstGeom prst="rect">
            <a:avLst/>
          </a:prstGeom>
        </p:spPr>
      </p:pic>
    </p:spTree>
    <p:extLst>
      <p:ext uri="{BB962C8B-B14F-4D97-AF65-F5344CB8AC3E}">
        <p14:creationId xmlns:p14="http://schemas.microsoft.com/office/powerpoint/2010/main" val="2159213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Unpacking Standard 3.2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27</a:t>
            </a:fld>
            <a:endParaRPr lang="en-US" dirty="0"/>
          </a:p>
        </p:txBody>
      </p:sp>
      <p:pic>
        <p:nvPicPr>
          <p:cNvPr id="5" name="Picture 4"/>
          <p:cNvPicPr>
            <a:picLocks noChangeAspect="1"/>
          </p:cNvPicPr>
          <p:nvPr/>
        </p:nvPicPr>
        <p:blipFill>
          <a:blip r:embed="rId3"/>
          <a:stretch>
            <a:fillRect/>
          </a:stretch>
        </p:blipFill>
        <p:spPr>
          <a:xfrm>
            <a:off x="671945" y="1449628"/>
            <a:ext cx="7557655" cy="4979508"/>
          </a:xfrm>
          <a:prstGeom prst="rect">
            <a:avLst/>
          </a:prstGeom>
        </p:spPr>
      </p:pic>
    </p:spTree>
    <p:extLst>
      <p:ext uri="{BB962C8B-B14F-4D97-AF65-F5344CB8AC3E}">
        <p14:creationId xmlns:p14="http://schemas.microsoft.com/office/powerpoint/2010/main" val="399394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about…</a:t>
            </a:r>
            <a:endParaRPr lang="en-US" b="1" dirty="0"/>
          </a:p>
        </p:txBody>
      </p:sp>
      <p:sp>
        <p:nvSpPr>
          <p:cNvPr id="3" name="Content Placeholder 2"/>
          <p:cNvSpPr>
            <a:spLocks noGrp="1"/>
          </p:cNvSpPr>
          <p:nvPr>
            <p:ph idx="1"/>
          </p:nvPr>
        </p:nvSpPr>
        <p:spPr/>
        <p:txBody>
          <a:bodyPr/>
          <a:lstStyle/>
          <a:p>
            <a:r>
              <a:rPr lang="en-US" dirty="0" smtClean="0"/>
              <a:t>What </a:t>
            </a:r>
            <a:r>
              <a:rPr lang="en-US" dirty="0"/>
              <a:t>understandings do students demonstrate?  </a:t>
            </a:r>
            <a:endParaRPr lang="en-US" dirty="0" smtClean="0"/>
          </a:p>
          <a:p>
            <a:r>
              <a:rPr lang="en-US" dirty="0" smtClean="0"/>
              <a:t>What </a:t>
            </a:r>
            <a:r>
              <a:rPr lang="en-US" dirty="0"/>
              <a:t>types of experiences lead to this type of discussion?</a:t>
            </a:r>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28</a:t>
            </a:fld>
            <a:endParaRPr lang="en-US" dirty="0"/>
          </a:p>
        </p:txBody>
      </p:sp>
    </p:spTree>
    <p:extLst>
      <p:ext uri="{BB962C8B-B14F-4D97-AF65-F5344CB8AC3E}">
        <p14:creationId xmlns:p14="http://schemas.microsoft.com/office/powerpoint/2010/main" val="377646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Benchmarking Video</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29</a:t>
            </a:fld>
            <a:endParaRPr lang="en-US" dirty="0"/>
          </a:p>
        </p:txBody>
      </p:sp>
      <p:pic>
        <p:nvPicPr>
          <p:cNvPr id="5" name="Picture 4">
            <a:hlinkClick r:id="rId3"/>
          </p:cNvPr>
          <p:cNvPicPr>
            <a:picLocks noChangeAspect="1"/>
          </p:cNvPicPr>
          <p:nvPr/>
        </p:nvPicPr>
        <p:blipFill>
          <a:blip r:embed="rId4"/>
          <a:stretch>
            <a:fillRect/>
          </a:stretch>
        </p:blipFill>
        <p:spPr>
          <a:xfrm>
            <a:off x="457200" y="1600200"/>
            <a:ext cx="8128496" cy="4267200"/>
          </a:xfrm>
          <a:prstGeom prst="rect">
            <a:avLst/>
          </a:prstGeom>
        </p:spPr>
      </p:pic>
    </p:spTree>
    <p:extLst>
      <p:ext uri="{BB962C8B-B14F-4D97-AF65-F5344CB8AC3E}">
        <p14:creationId xmlns:p14="http://schemas.microsoft.com/office/powerpoint/2010/main" val="1709606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914400"/>
          </a:xfrm>
        </p:spPr>
        <p:txBody>
          <a:bodyPr/>
          <a:lstStyle/>
          <a:p>
            <a:r>
              <a:rPr lang="en-US" b="1" dirty="0" smtClean="0"/>
              <a:t>Agenda</a:t>
            </a:r>
            <a:endParaRPr lang="en-US" b="1" dirty="0"/>
          </a:p>
        </p:txBody>
      </p:sp>
      <p:sp>
        <p:nvSpPr>
          <p:cNvPr id="3" name="Content Placeholder 2"/>
          <p:cNvSpPr>
            <a:spLocks noGrp="1"/>
          </p:cNvSpPr>
          <p:nvPr>
            <p:ph idx="1"/>
          </p:nvPr>
        </p:nvSpPr>
        <p:spPr>
          <a:xfrm>
            <a:off x="381000" y="1371600"/>
            <a:ext cx="8458200" cy="4525963"/>
          </a:xfrm>
        </p:spPr>
        <p:txBody>
          <a:bodyPr/>
          <a:lstStyle/>
          <a:p>
            <a:pPr marL="571500" indent="-571500">
              <a:buFont typeface="+mj-lt"/>
              <a:buAutoNum type="romanUcPeriod"/>
            </a:pPr>
            <a:r>
              <a:rPr lang="en-US" sz="2800" dirty="0" smtClean="0"/>
              <a:t>Revisions to standards and purpose</a:t>
            </a:r>
          </a:p>
          <a:p>
            <a:pPr marL="571500" indent="-571500">
              <a:buFont typeface="+mj-lt"/>
              <a:buAutoNum type="romanUcPeriod"/>
            </a:pPr>
            <a:r>
              <a:rPr lang="en-US" sz="2800" dirty="0" smtClean="0"/>
              <a:t>Emphasis on Specific Content</a:t>
            </a:r>
          </a:p>
          <a:p>
            <a:pPr marL="1028700" lvl="1" indent="-457200">
              <a:buFont typeface="+mj-lt"/>
              <a:buAutoNum type="alphaLcParenR"/>
            </a:pPr>
            <a:r>
              <a:rPr lang="en-US" sz="2400" dirty="0" smtClean="0"/>
              <a:t>Number and Number Sense - Fractions</a:t>
            </a:r>
          </a:p>
          <a:p>
            <a:pPr marL="1028700" lvl="1" indent="-457200">
              <a:buFont typeface="+mj-lt"/>
              <a:buAutoNum type="alphaLcParenR"/>
            </a:pPr>
            <a:r>
              <a:rPr lang="en-US" sz="2400" dirty="0" smtClean="0"/>
              <a:t>Computation and Estimation - Problem Types</a:t>
            </a:r>
          </a:p>
          <a:p>
            <a:pPr marL="1028700" lvl="1" indent="-457200">
              <a:buFont typeface="+mj-lt"/>
              <a:buAutoNum type="alphaLcParenR"/>
            </a:pPr>
            <a:r>
              <a:rPr lang="en-US" sz="2400" dirty="0" smtClean="0"/>
              <a:t>Computation and Estimation – Computational Fluency</a:t>
            </a:r>
          </a:p>
          <a:p>
            <a:pPr marL="571500" indent="-571500">
              <a:buFont typeface="+mj-lt"/>
              <a:buAutoNum type="romanUcPeriod"/>
            </a:pPr>
            <a:r>
              <a:rPr lang="en-US" sz="2800" dirty="0" smtClean="0"/>
              <a:t>Support for Implementation</a:t>
            </a:r>
            <a:endParaRPr lang="en-US" sz="2800" dirty="0"/>
          </a:p>
        </p:txBody>
      </p:sp>
      <p:sp>
        <p:nvSpPr>
          <p:cNvPr id="4" name="Slide Number Placeholder 3"/>
          <p:cNvSpPr>
            <a:spLocks noGrp="1"/>
          </p:cNvSpPr>
          <p:nvPr>
            <p:ph type="sldNum" sz="quarter" idx="12"/>
          </p:nvPr>
        </p:nvSpPr>
        <p:spPr/>
        <p:txBody>
          <a:bodyPr/>
          <a:lstStyle/>
          <a:p>
            <a:fld id="{94D383E5-CD44-4E8E-A14B-87411563B6FF}" type="slidenum">
              <a:rPr lang="en-US" smtClean="0"/>
              <a:t>3</a:t>
            </a:fld>
            <a:endParaRPr lang="en-US" dirty="0"/>
          </a:p>
        </p:txBody>
      </p:sp>
    </p:spTree>
    <p:extLst>
      <p:ext uri="{BB962C8B-B14F-4D97-AF65-F5344CB8AC3E}">
        <p14:creationId xmlns:p14="http://schemas.microsoft.com/office/powerpoint/2010/main" val="152809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Turn and Talk</a:t>
            </a:r>
            <a:endParaRPr lang="en-US" b="1" dirty="0"/>
          </a:p>
        </p:txBody>
      </p:sp>
      <p:sp>
        <p:nvSpPr>
          <p:cNvPr id="3" name="Content Placeholder 2"/>
          <p:cNvSpPr>
            <a:spLocks noGrp="1"/>
          </p:cNvSpPr>
          <p:nvPr>
            <p:ph idx="1"/>
          </p:nvPr>
        </p:nvSpPr>
        <p:spPr/>
        <p:txBody>
          <a:bodyPr/>
          <a:lstStyle/>
          <a:p>
            <a:r>
              <a:rPr lang="en-US" dirty="0" smtClean="0"/>
              <a:t>What </a:t>
            </a:r>
            <a:r>
              <a:rPr lang="en-US" dirty="0"/>
              <a:t>understandings do students demonstrate?  </a:t>
            </a:r>
            <a:endParaRPr lang="en-US" dirty="0" smtClean="0"/>
          </a:p>
          <a:p>
            <a:r>
              <a:rPr lang="en-US" dirty="0" smtClean="0"/>
              <a:t>What </a:t>
            </a:r>
            <a:r>
              <a:rPr lang="en-US" dirty="0"/>
              <a:t>types of experiences lead to this type of discussion?</a:t>
            </a:r>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30</a:t>
            </a:fld>
            <a:endParaRPr lang="en-US" dirty="0"/>
          </a:p>
        </p:txBody>
      </p:sp>
    </p:spTree>
    <p:extLst>
      <p:ext uri="{BB962C8B-B14F-4D97-AF65-F5344CB8AC3E}">
        <p14:creationId xmlns:p14="http://schemas.microsoft.com/office/powerpoint/2010/main" val="3495366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31</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Tree>
    <p:extLst>
      <p:ext uri="{BB962C8B-B14F-4D97-AF65-F5344CB8AC3E}">
        <p14:creationId xmlns:p14="http://schemas.microsoft.com/office/powerpoint/2010/main" val="212316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32</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
        <p:nvSpPr>
          <p:cNvPr id="3" name="Rectangle 2"/>
          <p:cNvSpPr/>
          <p:nvPr/>
        </p:nvSpPr>
        <p:spPr>
          <a:xfrm>
            <a:off x="370114" y="2640151"/>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0114" y="3706951"/>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70114" y="4724400"/>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40030" y="3913808"/>
            <a:ext cx="7079970" cy="540556"/>
          </a:xfrm>
          <a:prstGeom prst="rect">
            <a:avLst/>
          </a:prstGeom>
        </p:spPr>
      </p:pic>
      <p:pic>
        <p:nvPicPr>
          <p:cNvPr id="11" name="Picture 10"/>
          <p:cNvPicPr>
            <a:picLocks noChangeAspect="1"/>
          </p:cNvPicPr>
          <p:nvPr/>
        </p:nvPicPr>
        <p:blipFill>
          <a:blip r:embed="rId4"/>
          <a:stretch>
            <a:fillRect/>
          </a:stretch>
        </p:blipFill>
        <p:spPr>
          <a:xfrm>
            <a:off x="540030" y="2963005"/>
            <a:ext cx="6973076" cy="424560"/>
          </a:xfrm>
          <a:prstGeom prst="rect">
            <a:avLst/>
          </a:prstGeom>
        </p:spPr>
      </p:pic>
      <p:pic>
        <p:nvPicPr>
          <p:cNvPr id="12" name="Picture 11"/>
          <p:cNvPicPr>
            <a:picLocks noChangeAspect="1"/>
          </p:cNvPicPr>
          <p:nvPr/>
        </p:nvPicPr>
        <p:blipFill>
          <a:blip r:embed="rId5"/>
          <a:stretch>
            <a:fillRect/>
          </a:stretch>
        </p:blipFill>
        <p:spPr>
          <a:xfrm>
            <a:off x="540030" y="4970963"/>
            <a:ext cx="4437760" cy="443776"/>
          </a:xfrm>
          <a:prstGeom prst="rect">
            <a:avLst/>
          </a:prstGeom>
        </p:spPr>
      </p:pic>
    </p:spTree>
    <p:extLst>
      <p:ext uri="{BB962C8B-B14F-4D97-AF65-F5344CB8AC3E}">
        <p14:creationId xmlns:p14="http://schemas.microsoft.com/office/powerpoint/2010/main" val="136671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lstStyle/>
          <a:p>
            <a:r>
              <a:rPr lang="en-US" b="1" dirty="0" smtClean="0"/>
              <a:t>More or Less than Half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33</a:t>
            </a:fld>
            <a:endParaRPr lang="en-US" dirty="0"/>
          </a:p>
        </p:txBody>
      </p:sp>
      <p:pic>
        <p:nvPicPr>
          <p:cNvPr id="2050" name="Picture 2" descr="3007966d-35d1-494a-80cb-7122d033bb6d@namprd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590800"/>
            <a:ext cx="472988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57200" y="1600201"/>
                <a:ext cx="8229600" cy="4525963"/>
              </a:xfrm>
            </p:spPr>
            <p:txBody>
              <a:bodyPr/>
              <a:lstStyle/>
              <a:p>
                <a:pPr marL="0" indent="0">
                  <a:buNone/>
                </a:pPr>
                <a:r>
                  <a:rPr lang="en-US" dirty="0" smtClean="0"/>
                  <a:t>Find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on the top number line using </a:t>
                </a:r>
                <a:r>
                  <a:rPr lang="en-US" dirty="0"/>
                  <a:t>Cuisenaire </a:t>
                </a:r>
                <a:r>
                  <a:rPr lang="en-US" dirty="0" smtClean="0"/>
                  <a:t>Rods</a:t>
                </a:r>
                <a:r>
                  <a:rPr lang="en-US" baseline="30000" dirty="0" smtClean="0"/>
                  <a:t>®</a:t>
                </a:r>
                <a:r>
                  <a:rPr lang="en-US" dirty="0" smtClean="0"/>
                  <a:t>.</a:t>
                </a:r>
              </a:p>
              <a:p>
                <a:pPr marL="0" indent="0">
                  <a:buNone/>
                </a:pPr>
                <a:endParaRPr lang="en-US" dirty="0"/>
              </a:p>
              <a:p>
                <a:pPr marL="0" indent="0">
                  <a:buNone/>
                </a:pPr>
                <a:r>
                  <a:rPr lang="en-US" dirty="0" smtClean="0"/>
                  <a:t>Thirds</a:t>
                </a:r>
              </a:p>
              <a:p>
                <a:pPr marL="0" indent="0">
                  <a:buNone/>
                </a:pPr>
                <a:r>
                  <a:rPr lang="en-US" dirty="0" smtClean="0"/>
                  <a:t>Fourths</a:t>
                </a:r>
              </a:p>
              <a:p>
                <a:pPr marL="0" indent="0">
                  <a:buNone/>
                </a:pPr>
                <a:r>
                  <a:rPr lang="en-US" dirty="0" smtClean="0"/>
                  <a:t>Sixths</a:t>
                </a:r>
              </a:p>
              <a:p>
                <a:pPr marL="0" indent="0">
                  <a:buNone/>
                </a:pPr>
                <a:r>
                  <a:rPr lang="en-US" dirty="0" smtClean="0"/>
                  <a:t>Eighths</a:t>
                </a:r>
              </a:p>
              <a:p>
                <a:pPr marL="0" indent="0">
                  <a:buNone/>
                </a:pPr>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57200" y="1600201"/>
                <a:ext cx="8229600" cy="4525963"/>
              </a:xfrm>
              <a:blipFill rotWithShape="1">
                <a:blip r:embed="rId4"/>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57841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b="1" dirty="0" smtClean="0"/>
              <a:t>More or Less than Half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34</a:t>
            </a:fld>
            <a:endParaRPr lang="en-US" dirty="0"/>
          </a:p>
        </p:txBody>
      </p:sp>
      <p:pic>
        <p:nvPicPr>
          <p:cNvPr id="2050" name="Picture 2" descr="3007966d-35d1-494a-80cb-7122d033bb6d@namprd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10000"/>
            <a:ext cx="3994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600201"/>
            <a:ext cx="8229600" cy="4525963"/>
          </a:xfrm>
        </p:spPr>
        <p:txBody>
          <a:bodyPr/>
          <a:lstStyle/>
          <a:p>
            <a:pPr marL="0" indent="0">
              <a:buNone/>
            </a:pPr>
            <a:r>
              <a:rPr lang="en-US" dirty="0" smtClean="0"/>
              <a:t>Why complete this activity with Cuisenaire Rods</a:t>
            </a:r>
            <a:r>
              <a:rPr lang="en-US" sz="2000" baseline="30000" dirty="0" smtClean="0"/>
              <a:t>©</a:t>
            </a:r>
            <a:r>
              <a:rPr lang="en-US" dirty="0" smtClean="0"/>
              <a:t> instead of labeled fraction bars?</a:t>
            </a:r>
          </a:p>
          <a:p>
            <a:pPr marL="0" indent="0">
              <a:buNone/>
            </a:pPr>
            <a:endParaRPr lang="en-US" sz="1800" dirty="0"/>
          </a:p>
          <a:p>
            <a:pPr marL="0" indent="0">
              <a:buNone/>
            </a:pPr>
            <a:r>
              <a:rPr lang="en-US" dirty="0"/>
              <a:t>What are some reasons students might struggle with this activity?</a:t>
            </a:r>
          </a:p>
        </p:txBody>
      </p:sp>
    </p:spTree>
    <p:extLst>
      <p:ext uri="{BB962C8B-B14F-4D97-AF65-F5344CB8AC3E}">
        <p14:creationId xmlns:p14="http://schemas.microsoft.com/office/powerpoint/2010/main" val="200392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b="1" dirty="0" smtClean="0"/>
                  <a:t>Close to 0, </a:t>
                </a:r>
                <a14:m>
                  <m:oMath xmlns:m="http://schemas.openxmlformats.org/officeDocument/2006/math">
                    <m:f>
                      <m:fPr>
                        <m:ctrlPr>
                          <a:rPr lang="en-US" sz="4000" b="1" i="1" dirty="0" smtClean="0">
                            <a:latin typeface="Cambria Math" panose="02040503050406030204" pitchFamily="18" charset="0"/>
                          </a:rPr>
                        </m:ctrlPr>
                      </m:fPr>
                      <m:num>
                        <m:r>
                          <a:rPr lang="en-US" sz="4000" b="1" i="1" dirty="0" smtClean="0">
                            <a:latin typeface="Cambria Math" panose="02040503050406030204" pitchFamily="18" charset="0"/>
                          </a:rPr>
                          <m:t>𝟏</m:t>
                        </m:r>
                      </m:num>
                      <m:den>
                        <m:r>
                          <a:rPr lang="en-US" sz="4000" b="1" i="1" dirty="0" smtClean="0">
                            <a:latin typeface="Cambria Math" panose="02040503050406030204" pitchFamily="18" charset="0"/>
                          </a:rPr>
                          <m:t>𝟐</m:t>
                        </m:r>
                      </m:den>
                    </m:f>
                  </m:oMath>
                </a14:m>
                <a:r>
                  <a:rPr lang="en-US" sz="4000" b="1" dirty="0" smtClean="0"/>
                  <a:t>, 1?</a:t>
                </a:r>
                <a:endParaRPr lang="en-US" sz="4000"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593" b="-4255"/>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Sort fraction </a:t>
            </a:r>
            <a:br>
              <a:rPr lang="en-US" dirty="0" smtClean="0"/>
            </a:br>
            <a:r>
              <a:rPr lang="en-US" dirty="0" smtClean="0"/>
              <a:t>representations into three </a:t>
            </a:r>
            <a:r>
              <a:rPr lang="en-US" dirty="0"/>
              <a:t/>
            </a:r>
            <a:br>
              <a:rPr lang="en-US" dirty="0"/>
            </a:br>
            <a:r>
              <a:rPr lang="en-US" dirty="0" smtClean="0"/>
              <a:t>categories.</a:t>
            </a:r>
          </a:p>
          <a:p>
            <a:pPr marL="0" indent="0">
              <a:buNone/>
            </a:pPr>
            <a:endParaRPr lang="en-US" dirty="0" smtClean="0"/>
          </a:p>
          <a:p>
            <a:pPr marL="0" indent="0">
              <a:buNone/>
            </a:pPr>
            <a:endParaRPr lang="en-US" dirty="0"/>
          </a:p>
          <a:p>
            <a:pPr marL="0" indent="0">
              <a:buNone/>
            </a:pPr>
            <a:r>
              <a:rPr lang="en-US" dirty="0"/>
              <a:t>Label each card with a sticky note of the fraction it represents</a:t>
            </a:r>
            <a:r>
              <a:rPr lang="en-US" dirty="0" smtClean="0"/>
              <a:t>.</a:t>
            </a:r>
          </a:p>
          <a:p>
            <a:pPr marL="0" indent="0">
              <a:buNone/>
            </a:pPr>
            <a:r>
              <a:rPr lang="en-US" dirty="0" smtClean="0"/>
              <a:t>Sort each sticky note on the organizer</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94D383E5-CD44-4E8E-A14B-87411563B6FF}" type="slidenum">
              <a:rPr lang="en-US" smtClean="0"/>
              <a:t>35</a:t>
            </a:fld>
            <a:endParaRPr lang="en-US" dirty="0"/>
          </a:p>
        </p:txBody>
      </p:sp>
      <p:pic>
        <p:nvPicPr>
          <p:cNvPr id="5" name="Picture 4"/>
          <p:cNvPicPr>
            <a:picLocks noChangeAspect="1"/>
          </p:cNvPicPr>
          <p:nvPr/>
        </p:nvPicPr>
        <p:blipFill>
          <a:blip r:embed="rId4"/>
          <a:stretch>
            <a:fillRect/>
          </a:stretch>
        </p:blipFill>
        <p:spPr>
          <a:xfrm rot="19981035">
            <a:off x="5067697" y="1389287"/>
            <a:ext cx="2402154" cy="109728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477000" y="2179320"/>
            <a:ext cx="2349927" cy="1097280"/>
          </a:xfrm>
          <a:prstGeom prst="rect">
            <a:avLst/>
          </a:prstGeom>
          <a:ln>
            <a:solidFill>
              <a:schemeClr val="tx1"/>
            </a:solidFill>
          </a:ln>
        </p:spPr>
      </p:pic>
      <p:pic>
        <p:nvPicPr>
          <p:cNvPr id="7" name="Picture 6"/>
          <p:cNvPicPr>
            <a:picLocks noChangeAspect="1"/>
          </p:cNvPicPr>
          <p:nvPr/>
        </p:nvPicPr>
        <p:blipFill>
          <a:blip r:embed="rId6"/>
          <a:stretch>
            <a:fillRect/>
          </a:stretch>
        </p:blipFill>
        <p:spPr>
          <a:xfrm rot="854614">
            <a:off x="5432219" y="3197283"/>
            <a:ext cx="2392268" cy="1097280"/>
          </a:xfrm>
          <a:prstGeom prst="rect">
            <a:avLst/>
          </a:prstGeom>
          <a:ln>
            <a:solidFill>
              <a:schemeClr val="tx1"/>
            </a:solidFill>
          </a:ln>
        </p:spPr>
      </p:pic>
    </p:spTree>
    <p:extLst>
      <p:ext uri="{BB962C8B-B14F-4D97-AF65-F5344CB8AC3E}">
        <p14:creationId xmlns:p14="http://schemas.microsoft.com/office/powerpoint/2010/main" val="4088594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b="1" dirty="0" smtClean="0"/>
                  <a:t>Close to 0, </a:t>
                </a:r>
                <a14:m>
                  <m:oMath xmlns:m="http://schemas.openxmlformats.org/officeDocument/2006/math">
                    <m:f>
                      <m:fPr>
                        <m:ctrlPr>
                          <a:rPr lang="en-US" sz="4000" b="1" i="1" dirty="0" smtClean="0">
                            <a:latin typeface="Cambria Math" panose="02040503050406030204" pitchFamily="18" charset="0"/>
                          </a:rPr>
                        </m:ctrlPr>
                      </m:fPr>
                      <m:num>
                        <m:r>
                          <a:rPr lang="en-US" sz="4000" b="1" i="1" dirty="0" smtClean="0">
                            <a:latin typeface="Cambria Math" panose="02040503050406030204" pitchFamily="18" charset="0"/>
                          </a:rPr>
                          <m:t>𝟏</m:t>
                        </m:r>
                      </m:num>
                      <m:den>
                        <m:r>
                          <a:rPr lang="en-US" sz="4000" b="1" i="1" dirty="0" smtClean="0">
                            <a:latin typeface="Cambria Math" panose="02040503050406030204" pitchFamily="18" charset="0"/>
                          </a:rPr>
                          <m:t>𝟐</m:t>
                        </m:r>
                      </m:den>
                    </m:f>
                  </m:oMath>
                </a14:m>
                <a:r>
                  <a:rPr lang="en-US" sz="4000" b="1" dirty="0" smtClean="0"/>
                  <a:t>, 1?</a:t>
                </a:r>
                <a:endParaRPr lang="en-US" sz="4000"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593" b="-4255"/>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How do these </a:t>
            </a:r>
            <a:br>
              <a:rPr lang="en-US" dirty="0" smtClean="0"/>
            </a:br>
            <a:r>
              <a:rPr lang="en-US" dirty="0" smtClean="0"/>
              <a:t>representations scaffold </a:t>
            </a:r>
            <a:br>
              <a:rPr lang="en-US" dirty="0" smtClean="0"/>
            </a:br>
            <a:r>
              <a:rPr lang="en-US" dirty="0" smtClean="0"/>
              <a:t>from the concrete models </a:t>
            </a:r>
            <a:r>
              <a:rPr lang="en-US" dirty="0"/>
              <a:t/>
            </a:r>
            <a:br>
              <a:rPr lang="en-US" dirty="0"/>
            </a:br>
            <a:r>
              <a:rPr lang="en-US" dirty="0" smtClean="0"/>
              <a:t>in the last activity? </a:t>
            </a:r>
          </a:p>
        </p:txBody>
      </p:sp>
      <p:sp>
        <p:nvSpPr>
          <p:cNvPr id="4" name="Slide Number Placeholder 3"/>
          <p:cNvSpPr>
            <a:spLocks noGrp="1"/>
          </p:cNvSpPr>
          <p:nvPr>
            <p:ph type="sldNum" sz="quarter" idx="12"/>
          </p:nvPr>
        </p:nvSpPr>
        <p:spPr/>
        <p:txBody>
          <a:bodyPr/>
          <a:lstStyle/>
          <a:p>
            <a:fld id="{94D383E5-CD44-4E8E-A14B-87411563B6FF}" type="slidenum">
              <a:rPr lang="en-US" smtClean="0"/>
              <a:t>36</a:t>
            </a:fld>
            <a:endParaRPr lang="en-US" dirty="0"/>
          </a:p>
        </p:txBody>
      </p:sp>
      <p:pic>
        <p:nvPicPr>
          <p:cNvPr id="5" name="Picture 4"/>
          <p:cNvPicPr>
            <a:picLocks noChangeAspect="1"/>
          </p:cNvPicPr>
          <p:nvPr/>
        </p:nvPicPr>
        <p:blipFill>
          <a:blip r:embed="rId4"/>
          <a:stretch>
            <a:fillRect/>
          </a:stretch>
        </p:blipFill>
        <p:spPr>
          <a:xfrm rot="19981035">
            <a:off x="5067697" y="1465487"/>
            <a:ext cx="2402154" cy="109728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641673" y="2179320"/>
            <a:ext cx="2349927" cy="1097280"/>
          </a:xfrm>
          <a:prstGeom prst="rect">
            <a:avLst/>
          </a:prstGeom>
          <a:ln>
            <a:solidFill>
              <a:schemeClr val="tx1"/>
            </a:solidFill>
          </a:ln>
        </p:spPr>
      </p:pic>
      <p:pic>
        <p:nvPicPr>
          <p:cNvPr id="7" name="Picture 6"/>
          <p:cNvPicPr>
            <a:picLocks noChangeAspect="1"/>
          </p:cNvPicPr>
          <p:nvPr/>
        </p:nvPicPr>
        <p:blipFill>
          <a:blip r:embed="rId6"/>
          <a:stretch>
            <a:fillRect/>
          </a:stretch>
        </p:blipFill>
        <p:spPr>
          <a:xfrm rot="854614">
            <a:off x="5531830" y="3121083"/>
            <a:ext cx="2392268" cy="1097280"/>
          </a:xfrm>
          <a:prstGeom prst="rect">
            <a:avLst/>
          </a:prstGeom>
          <a:ln>
            <a:solidFill>
              <a:schemeClr val="tx1"/>
            </a:solidFill>
          </a:ln>
        </p:spPr>
      </p:pic>
    </p:spTree>
    <p:extLst>
      <p:ext uri="{BB962C8B-B14F-4D97-AF65-F5344CB8AC3E}">
        <p14:creationId xmlns:p14="http://schemas.microsoft.com/office/powerpoint/2010/main" val="1366693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917874"/>
            <a:ext cx="1066800" cy="173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b="1" dirty="0" smtClean="0"/>
              <a:t>Fractions on a Number Line</a:t>
            </a:r>
            <a:endParaRPr lang="en-US" sz="4000" b="1" dirty="0"/>
          </a:p>
        </p:txBody>
      </p:sp>
      <p:sp>
        <p:nvSpPr>
          <p:cNvPr id="4" name="Slide Number Placeholder 3"/>
          <p:cNvSpPr>
            <a:spLocks noGrp="1"/>
          </p:cNvSpPr>
          <p:nvPr>
            <p:ph type="sldNum" sz="quarter" idx="12"/>
          </p:nvPr>
        </p:nvSpPr>
        <p:spPr/>
        <p:txBody>
          <a:bodyPr/>
          <a:lstStyle/>
          <a:p>
            <a:fld id="{94D383E5-CD44-4E8E-A14B-87411563B6FF}" type="slidenum">
              <a:rPr lang="en-US" smtClean="0"/>
              <a:t>37</a:t>
            </a:fld>
            <a:endParaRPr lang="en-US" dirty="0"/>
          </a:p>
        </p:txBody>
      </p:sp>
      <p:pic>
        <p:nvPicPr>
          <p:cNvPr id="3074" name="Picture 2" descr="Image result for number clotheslin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825" b="29825"/>
          <a:stretch/>
        </p:blipFill>
        <p:spPr bwMode="auto">
          <a:xfrm>
            <a:off x="0" y="1600200"/>
            <a:ext cx="9174177"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1827" y="3200400"/>
            <a:ext cx="652744" cy="1200329"/>
          </a:xfrm>
          <a:prstGeom prst="rect">
            <a:avLst/>
          </a:prstGeom>
          <a:noFill/>
        </p:spPr>
        <p:txBody>
          <a:bodyPr wrap="none" lIns="91440" tIns="45720" rIns="91440" bIns="45720">
            <a:spAutoFit/>
          </a:bodyPr>
          <a:lstStyle/>
          <a:p>
            <a:pPr algn="ctr"/>
            <a:r>
              <a:rPr lang="en-US" sz="72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0</a:t>
            </a:r>
            <a:endParaRPr lang="en-US" sz="7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mc:AlternateContent xmlns:mc="http://schemas.openxmlformats.org/markup-compatibility/2006" xmlns:a14="http://schemas.microsoft.com/office/drawing/2010/main">
        <mc:Choice Requires="a14">
          <p:sp>
            <p:nvSpPr>
              <p:cNvPr id="12" name="Content Placeholder 2"/>
              <p:cNvSpPr txBox="1">
                <a:spLocks/>
              </p:cNvSpPr>
              <p:nvPr/>
            </p:nvSpPr>
            <p:spPr bwMode="auto">
              <a:xfrm>
                <a:off x="378022" y="5004926"/>
                <a:ext cx="8229600" cy="14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b="0" i="0" u="none">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400">
                    <a:solidFill>
                      <a:schemeClr val="tx1"/>
                    </a:solidFill>
                    <a:latin typeface="Calibri" pitchFamily="34" charset="0"/>
                  </a:defRPr>
                </a:lvl4pPr>
                <a:lvl5pPr marL="2057400" indent="-228600" algn="l" rtl="0" eaLnBrk="1" fontAlgn="base" hangingPunct="1">
                  <a:spcBef>
                    <a:spcPct val="20000"/>
                  </a:spcBef>
                  <a:spcAft>
                    <a:spcPct val="0"/>
                  </a:spcAft>
                  <a:buChar char="»"/>
                  <a:defRPr sz="24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t>Where would you place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smtClean="0"/>
                  <a:t> on the number line?</a:t>
                </a:r>
                <a:endParaRPr lang="en-US" kern="0" dirty="0"/>
              </a:p>
            </p:txBody>
          </p:sp>
        </mc:Choice>
        <mc:Fallback xmlns="">
          <p:sp>
            <p:nvSpPr>
              <p:cNvPr id="12" name="Content Placeholder 2"/>
              <p:cNvSpPr txBox="1">
                <a:spLocks noRot="1" noChangeAspect="1" noMove="1" noResize="1" noEditPoints="1" noAdjustHandles="1" noChangeArrowheads="1" noChangeShapeType="1" noTextEdit="1"/>
              </p:cNvSpPr>
              <p:nvPr/>
            </p:nvSpPr>
            <p:spPr bwMode="auto">
              <a:xfrm>
                <a:off x="378022" y="5004926"/>
                <a:ext cx="8229600" cy="1434735"/>
              </a:xfrm>
              <a:prstGeom prst="rect">
                <a:avLst/>
              </a:prstGeom>
              <a:blipFill rotWithShape="0">
                <a:blip r:embed="rId4"/>
                <a:stretch>
                  <a:fillRect l="-1852"/>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940630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21339467">
            <a:off x="7696200" y="2917874"/>
            <a:ext cx="1066800" cy="173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324819">
            <a:off x="3203444" y="2871410"/>
            <a:ext cx="1066800" cy="173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800" y="2917874"/>
            <a:ext cx="1066800" cy="173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b="1" dirty="0" smtClean="0"/>
              <a:t>Fractions on a Number Line</a:t>
            </a:r>
            <a:endParaRPr lang="en-US" sz="4000" b="1" dirty="0"/>
          </a:p>
        </p:txBody>
      </p:sp>
      <p:sp>
        <p:nvSpPr>
          <p:cNvPr id="4" name="Slide Number Placeholder 3"/>
          <p:cNvSpPr>
            <a:spLocks noGrp="1"/>
          </p:cNvSpPr>
          <p:nvPr>
            <p:ph type="sldNum" sz="quarter" idx="12"/>
          </p:nvPr>
        </p:nvSpPr>
        <p:spPr/>
        <p:txBody>
          <a:bodyPr/>
          <a:lstStyle/>
          <a:p>
            <a:fld id="{94D383E5-CD44-4E8E-A14B-87411563B6FF}" type="slidenum">
              <a:rPr lang="en-US" smtClean="0"/>
              <a:t>38</a:t>
            </a:fld>
            <a:endParaRPr lang="en-US" dirty="0"/>
          </a:p>
        </p:txBody>
      </p:sp>
      <p:pic>
        <p:nvPicPr>
          <p:cNvPr id="3074" name="Picture 2" descr="Image result for number clotheslin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825" b="29825"/>
          <a:stretch/>
        </p:blipFill>
        <p:spPr bwMode="auto">
          <a:xfrm>
            <a:off x="0" y="1600200"/>
            <a:ext cx="9174177" cy="1752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rot="370726">
                <a:off x="3304054" y="3166199"/>
                <a:ext cx="876843"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b="1" i="1" smtClean="0">
                              <a:latin typeface="Cambria Math" panose="02040503050406030204" pitchFamily="18" charset="0"/>
                            </a:rPr>
                          </m:ctrlPr>
                        </m:fPr>
                        <m:num>
                          <m:r>
                            <a:rPr lang="en-US" sz="4800" b="1" i="0" smtClean="0">
                              <a:latin typeface="Cambria Math" panose="02040503050406030204" pitchFamily="18" charset="0"/>
                            </a:rPr>
                            <m:t>𝟒</m:t>
                          </m:r>
                        </m:num>
                        <m:den>
                          <m:r>
                            <a:rPr lang="en-US" sz="4800" b="1" i="0" smtClean="0">
                              <a:latin typeface="Cambria Math" panose="02040503050406030204" pitchFamily="18" charset="0"/>
                            </a:rPr>
                            <m:t>𝟏𝟎</m:t>
                          </m:r>
                        </m:den>
                      </m:f>
                    </m:oMath>
                  </m:oMathPara>
                </a14:m>
                <a:endParaRPr lang="en-US" sz="4800" b="1"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rot="370726">
                <a:off x="3304054" y="3166199"/>
                <a:ext cx="876843" cy="1384995"/>
              </a:xfrm>
              <a:prstGeom prst="rect">
                <a:avLst/>
              </a:prstGeom>
              <a:blipFill rotWithShape="0">
                <a:blip r:embed="rId4"/>
                <a:stretch>
                  <a:fillRect/>
                </a:stretch>
              </a:blipFill>
            </p:spPr>
            <p:txBody>
              <a:bodyPr/>
              <a:lstStyle/>
              <a:p>
                <a:r>
                  <a:rPr lang="en-US">
                    <a:noFill/>
                  </a:rPr>
                  <a:t> </a:t>
                </a:r>
              </a:p>
            </p:txBody>
          </p:sp>
        </mc:Fallback>
      </mc:AlternateContent>
      <p:sp>
        <p:nvSpPr>
          <p:cNvPr id="9" name="Rectangle 8"/>
          <p:cNvSpPr/>
          <p:nvPr/>
        </p:nvSpPr>
        <p:spPr>
          <a:xfrm>
            <a:off x="511827" y="3200400"/>
            <a:ext cx="652744" cy="1200329"/>
          </a:xfrm>
          <a:prstGeom prst="rect">
            <a:avLst/>
          </a:prstGeom>
          <a:noFill/>
        </p:spPr>
        <p:txBody>
          <a:bodyPr wrap="none" lIns="91440" tIns="45720" rIns="91440" bIns="45720">
            <a:spAutoFit/>
          </a:bodyPr>
          <a:lstStyle/>
          <a:p>
            <a:pPr algn="ctr"/>
            <a:r>
              <a:rPr lang="en-US" sz="72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0</a:t>
            </a:r>
            <a:endParaRPr lang="en-US" sz="7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1" name="Rectangle 10"/>
          <p:cNvSpPr/>
          <p:nvPr/>
        </p:nvSpPr>
        <p:spPr>
          <a:xfrm rot="21305793">
            <a:off x="7904772" y="3182873"/>
            <a:ext cx="652744" cy="1200329"/>
          </a:xfrm>
          <a:prstGeom prst="rect">
            <a:avLst/>
          </a:prstGeom>
          <a:noFill/>
        </p:spPr>
        <p:txBody>
          <a:bodyPr wrap="none" lIns="91440" tIns="45720" rIns="91440" bIns="45720">
            <a:spAutoFit/>
          </a:bodyPr>
          <a:lstStyle/>
          <a:p>
            <a:pPr algn="ctr"/>
            <a:r>
              <a:rPr lang="en-US" sz="72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1</a:t>
            </a:r>
            <a:endParaRPr lang="en-US" sz="7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2" name="Content Placeholder 2"/>
          <p:cNvSpPr txBox="1">
            <a:spLocks/>
          </p:cNvSpPr>
          <p:nvPr/>
        </p:nvSpPr>
        <p:spPr bwMode="auto">
          <a:xfrm>
            <a:off x="378022" y="5004926"/>
            <a:ext cx="8229600" cy="14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b="0" i="0" u="none">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400">
                <a:solidFill>
                  <a:schemeClr val="tx1"/>
                </a:solidFill>
                <a:latin typeface="Calibri" pitchFamily="34" charset="0"/>
              </a:defRPr>
            </a:lvl4pPr>
            <a:lvl5pPr marL="2057400" indent="-228600" algn="l" rtl="0" eaLnBrk="1" fontAlgn="base" hangingPunct="1">
              <a:spcBef>
                <a:spcPct val="20000"/>
              </a:spcBef>
              <a:spcAft>
                <a:spcPct val="0"/>
              </a:spcAft>
              <a:buChar char="»"/>
              <a:defRPr sz="24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t>What strategies did you use to find out where to stand?</a:t>
            </a:r>
            <a:endParaRPr lang="en-US" kern="0" dirty="0"/>
          </a:p>
        </p:txBody>
      </p:sp>
    </p:spTree>
    <p:extLst>
      <p:ext uri="{BB962C8B-B14F-4D97-AF65-F5344CB8AC3E}">
        <p14:creationId xmlns:p14="http://schemas.microsoft.com/office/powerpoint/2010/main" val="74157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143000"/>
          </a:xfrm>
        </p:spPr>
        <p:txBody>
          <a:bodyPr/>
          <a:lstStyle/>
          <a:p>
            <a:r>
              <a:rPr lang="en-US" b="1" kern="1200" dirty="0"/>
              <a:t>Prompts to move students deeper in thinking</a:t>
            </a:r>
            <a:r>
              <a:rPr lang="en-US" kern="1200"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2138" y="1790007"/>
                <a:ext cx="8534400" cy="4525963"/>
              </a:xfrm>
            </p:spPr>
            <p:txBody>
              <a:bodyPr/>
              <a:lstStyle/>
              <a:p>
                <a:pPr lvl="0"/>
                <a:r>
                  <a:rPr lang="en-US" sz="2000" kern="1200" dirty="0" smtClean="0"/>
                  <a:t>How </a:t>
                </a:r>
                <a:r>
                  <a:rPr lang="en-US" sz="2000" kern="1200" dirty="0"/>
                  <a:t>did you decide which benchmark the fractions are closest to?</a:t>
                </a:r>
              </a:p>
              <a:p>
                <a:pPr lvl="0"/>
                <a:r>
                  <a:rPr lang="en-US" sz="2000" kern="1200" dirty="0"/>
                  <a:t>What are you noticing about the relationship between the numerator and the denominator in each case?</a:t>
                </a:r>
              </a:p>
              <a:p>
                <a:pPr lvl="0"/>
                <a:r>
                  <a:rPr lang="en-US" sz="2000" kern="1200" dirty="0"/>
                  <a:t>How can we use benchmarks to help us order fractions?</a:t>
                </a:r>
              </a:p>
              <a:p>
                <a:pPr lvl="0"/>
                <a:r>
                  <a:rPr lang="en-US" sz="2000" kern="1200" dirty="0"/>
                  <a:t>Which fraction is larger? (Present students with two options.) How do you know?</a:t>
                </a:r>
              </a:p>
              <a:p>
                <a:r>
                  <a:rPr lang="en-US" sz="2000" kern="1200" dirty="0"/>
                  <a:t>What do you notice about the relationship between the numerator and the denominator when the fraction is close to 0?</a:t>
                </a:r>
              </a:p>
              <a:p>
                <a:r>
                  <a:rPr lang="en-US" sz="2000" kern="1200" dirty="0"/>
                  <a:t>What do you notice about the relationship between the numerator and the denominator when the fraction is close to  </a:t>
                </a:r>
                <a14:m>
                  <m:oMath xmlns:m="http://schemas.openxmlformats.org/officeDocument/2006/math">
                    <m:f>
                      <m:fPr>
                        <m:ctrlPr>
                          <a:rPr lang="en-US" sz="2000" i="1" kern="1200">
                            <a:latin typeface="Cambria Math" panose="02040503050406030204" pitchFamily="18" charset="0"/>
                          </a:rPr>
                        </m:ctrlPr>
                      </m:fPr>
                      <m:num>
                        <m:r>
                          <a:rPr lang="en-US" sz="2000" i="1" kern="1200">
                            <a:latin typeface="Cambria Math" panose="02040503050406030204" pitchFamily="18" charset="0"/>
                          </a:rPr>
                          <m:t>1</m:t>
                        </m:r>
                      </m:num>
                      <m:den>
                        <m:r>
                          <a:rPr lang="en-US" sz="2000" i="1" kern="1200">
                            <a:latin typeface="Cambria Math" panose="02040503050406030204" pitchFamily="18" charset="0"/>
                          </a:rPr>
                          <m:t>2</m:t>
                        </m:r>
                      </m:den>
                    </m:f>
                  </m:oMath>
                </a14:m>
                <a:r>
                  <a:rPr lang="en-US" sz="2000" kern="1200" dirty="0"/>
                  <a:t> ? </a:t>
                </a:r>
              </a:p>
              <a:p>
                <a:r>
                  <a:rPr lang="en-US" sz="2000" kern="1200" dirty="0"/>
                  <a:t>What do you notice about the relationship between the numerator and the denominator when the fraction is close to 1 whole?</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2138" y="1790007"/>
                <a:ext cx="8534400" cy="4525963"/>
              </a:xfrm>
              <a:blipFill rotWithShape="0">
                <a:blip r:embed="rId3"/>
                <a:stretch>
                  <a:fillRect l="-786" t="-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D383E5-CD44-4E8E-A14B-87411563B6FF}" type="slidenum">
              <a:rPr lang="en-US" smtClean="0"/>
              <a:t>39</a:t>
            </a:fld>
            <a:endParaRPr lang="en-US" dirty="0"/>
          </a:p>
        </p:txBody>
      </p:sp>
    </p:spTree>
    <p:extLst>
      <p:ext uri="{BB962C8B-B14F-4D97-AF65-F5344CB8AC3E}">
        <p14:creationId xmlns:p14="http://schemas.microsoft.com/office/powerpoint/2010/main" val="3031773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 Revisions to Standards and Purpose</a:t>
            </a:r>
            <a:endParaRPr lang="en-US" sz="4000" b="1" i="1" kern="0" dirty="0"/>
          </a:p>
        </p:txBody>
      </p:sp>
    </p:spTree>
    <p:extLst>
      <p:ext uri="{BB962C8B-B14F-4D97-AF65-F5344CB8AC3E}">
        <p14:creationId xmlns:p14="http://schemas.microsoft.com/office/powerpoint/2010/main" val="2020951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40</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Tree>
    <p:extLst>
      <p:ext uri="{BB962C8B-B14F-4D97-AF65-F5344CB8AC3E}">
        <p14:creationId xmlns:p14="http://schemas.microsoft.com/office/powerpoint/2010/main" val="66505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41</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IIb. Computation and Estimation – </a:t>
            </a:r>
          </a:p>
          <a:p>
            <a:pPr algn="ctr">
              <a:spcBef>
                <a:spcPts val="0"/>
              </a:spcBef>
              <a:spcAft>
                <a:spcPts val="0"/>
              </a:spcAft>
            </a:pPr>
            <a:r>
              <a:rPr lang="en-US" sz="4000" b="1" dirty="0" smtClean="0">
                <a:solidFill>
                  <a:schemeClr val="tx1"/>
                </a:solidFill>
              </a:rPr>
              <a:t>Problem Types</a:t>
            </a:r>
            <a:endParaRPr lang="en-US" sz="4000" b="1" i="1" kern="0" dirty="0">
              <a:solidFill>
                <a:schemeClr val="tx1"/>
              </a:solidFill>
            </a:endParaRPr>
          </a:p>
        </p:txBody>
      </p:sp>
    </p:spTree>
    <p:extLst>
      <p:ext uri="{BB962C8B-B14F-4D97-AF65-F5344CB8AC3E}">
        <p14:creationId xmlns:p14="http://schemas.microsoft.com/office/powerpoint/2010/main" val="853605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r>
              <a:rPr lang="en-US" b="1" dirty="0" smtClean="0"/>
              <a:t>Write one story problem on each sticky note.</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42</a:t>
            </a:fld>
            <a:endParaRPr lang="en-US" dirty="0"/>
          </a:p>
        </p:txBody>
      </p:sp>
      <p:pic>
        <p:nvPicPr>
          <p:cNvPr id="4100" name="Picture 4" descr="Image result for sticky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347" y="2086707"/>
            <a:ext cx="3185307" cy="3185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icky note"/>
          <p:cNvPicPr>
            <a:picLocks noChangeAspect="1" noChangeArrowheads="1"/>
          </p:cNvPicPr>
          <p:nvPr/>
        </p:nvPicPr>
        <p:blipFill>
          <a:blip r:embed="rId3">
            <a:clrChange>
              <a:clrFrom>
                <a:srgbClr val="FFFFFF"/>
              </a:clrFrom>
              <a:clrTo>
                <a:srgbClr val="FFFFFF">
                  <a:alpha val="0"/>
                </a:srgbClr>
              </a:clrTo>
            </a:clrChange>
            <a:duotone>
              <a:prstClr val="black"/>
              <a:srgbClr val="AFC2FF">
                <a:tint val="45000"/>
                <a:satMod val="400000"/>
              </a:srgbClr>
            </a:duotone>
            <a:extLst>
              <a:ext uri="{28A0092B-C50C-407E-A947-70E740481C1C}">
                <a14:useLocalDpi xmlns:a14="http://schemas.microsoft.com/office/drawing/2010/main" val="0"/>
              </a:ext>
            </a:extLst>
          </a:blip>
          <a:srcRect/>
          <a:stretch>
            <a:fillRect/>
          </a:stretch>
        </p:blipFill>
        <p:spPr bwMode="auto">
          <a:xfrm>
            <a:off x="4876800" y="2104292"/>
            <a:ext cx="3185307" cy="31853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8408" y="3016052"/>
            <a:ext cx="2649636" cy="707886"/>
          </a:xfrm>
          <a:prstGeom prst="rect">
            <a:avLst/>
          </a:prstGeom>
          <a:noFill/>
        </p:spPr>
        <p:txBody>
          <a:bodyPr wrap="none" lIns="91440" tIns="45720" rIns="91440" bIns="45720">
            <a:spAutoFit/>
          </a:bodyPr>
          <a:lstStyle/>
          <a:p>
            <a:pPr algn="ctr"/>
            <a:r>
              <a:rPr lang="en-US" sz="4000" b="1"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Subtraction</a:t>
            </a:r>
            <a:endParaRPr lang="en-US" sz="40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9" name="Rectangle 8"/>
          <p:cNvSpPr/>
          <p:nvPr/>
        </p:nvSpPr>
        <p:spPr>
          <a:xfrm>
            <a:off x="1705969" y="3016052"/>
            <a:ext cx="2037737" cy="707886"/>
          </a:xfrm>
          <a:prstGeom prst="rect">
            <a:avLst/>
          </a:prstGeom>
          <a:noFill/>
        </p:spPr>
        <p:txBody>
          <a:bodyPr wrap="none" lIns="91440" tIns="45720" rIns="91440" bIns="45720">
            <a:spAutoFit/>
          </a:bodyPr>
          <a:lstStyle/>
          <a:p>
            <a:pPr algn="ctr"/>
            <a:r>
              <a:rPr lang="en-US" sz="4000" b="1"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Addition</a:t>
            </a:r>
            <a:endParaRPr lang="en-US" sz="40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362305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43</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Tree>
    <p:extLst>
      <p:ext uri="{BB962C8B-B14F-4D97-AF65-F5344CB8AC3E}">
        <p14:creationId xmlns:p14="http://schemas.microsoft.com/office/powerpoint/2010/main" val="216976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44</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
        <p:nvSpPr>
          <p:cNvPr id="3" name="Rectangle 2"/>
          <p:cNvSpPr/>
          <p:nvPr/>
        </p:nvSpPr>
        <p:spPr>
          <a:xfrm>
            <a:off x="370114" y="2487751"/>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0114" y="4500518"/>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51971" y="5584282"/>
            <a:ext cx="8469086" cy="941249"/>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543658" y="2772637"/>
            <a:ext cx="7611988" cy="427763"/>
          </a:xfrm>
          <a:prstGeom prst="rect">
            <a:avLst/>
          </a:prstGeom>
        </p:spPr>
      </p:pic>
      <p:pic>
        <p:nvPicPr>
          <p:cNvPr id="14" name="Picture 13"/>
          <p:cNvPicPr>
            <a:picLocks noChangeAspect="1"/>
          </p:cNvPicPr>
          <p:nvPr/>
        </p:nvPicPr>
        <p:blipFill>
          <a:blip r:embed="rId4"/>
          <a:stretch>
            <a:fillRect/>
          </a:stretch>
        </p:blipFill>
        <p:spPr>
          <a:xfrm>
            <a:off x="543658" y="4832134"/>
            <a:ext cx="6847742" cy="324428"/>
          </a:xfrm>
          <a:prstGeom prst="rect">
            <a:avLst/>
          </a:prstGeom>
        </p:spPr>
      </p:pic>
      <p:pic>
        <p:nvPicPr>
          <p:cNvPr id="15" name="Picture 14"/>
          <p:cNvPicPr>
            <a:picLocks noChangeAspect="1"/>
          </p:cNvPicPr>
          <p:nvPr/>
        </p:nvPicPr>
        <p:blipFill>
          <a:blip r:embed="rId5"/>
          <a:stretch>
            <a:fillRect/>
          </a:stretch>
        </p:blipFill>
        <p:spPr>
          <a:xfrm>
            <a:off x="543658" y="5892980"/>
            <a:ext cx="6207697" cy="431619"/>
          </a:xfrm>
          <a:prstGeom prst="rect">
            <a:avLst/>
          </a:prstGeom>
        </p:spPr>
      </p:pic>
    </p:spTree>
    <p:extLst>
      <p:ext uri="{BB962C8B-B14F-4D97-AF65-F5344CB8AC3E}">
        <p14:creationId xmlns:p14="http://schemas.microsoft.com/office/powerpoint/2010/main" val="339742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09600"/>
            <a:ext cx="8534400" cy="1143000"/>
          </a:xfrm>
        </p:spPr>
        <p:txBody>
          <a:bodyPr/>
          <a:lstStyle/>
          <a:p>
            <a:r>
              <a:rPr lang="en-US" b="1" dirty="0"/>
              <a:t>Vertical Progression </a:t>
            </a:r>
            <a:r>
              <a:rPr lang="en-US" b="1" dirty="0" smtClean="0"/>
              <a:t>- Computation and Estimation</a:t>
            </a:r>
            <a:endParaRPr lang="en-US" b="1" dirty="0"/>
          </a:p>
        </p:txBody>
      </p:sp>
      <p:sp>
        <p:nvSpPr>
          <p:cNvPr id="4" name="Content Placeholder 3"/>
          <p:cNvSpPr>
            <a:spLocks noGrp="1"/>
          </p:cNvSpPr>
          <p:nvPr>
            <p:ph idx="1"/>
          </p:nvPr>
        </p:nvSpPr>
        <p:spPr>
          <a:xfrm>
            <a:off x="422988" y="2743200"/>
            <a:ext cx="7578012" cy="4114800"/>
          </a:xfrm>
        </p:spPr>
        <p:txBody>
          <a:bodyPr/>
          <a:lstStyle/>
          <a:p>
            <a:pPr marL="0" indent="0">
              <a:buNone/>
            </a:pPr>
            <a:endParaRPr lang="en-US" dirty="0"/>
          </a:p>
          <a:p>
            <a:pPr marL="0" indent="0">
              <a:buNone/>
            </a:pPr>
            <a:endParaRPr lang="en-US" dirty="0" smtClean="0"/>
          </a:p>
          <a:p>
            <a:pPr marL="0" indent="0">
              <a:buNone/>
            </a:pPr>
            <a:endParaRPr lang="en-US" dirty="0" smtClean="0"/>
          </a:p>
          <a:p>
            <a:r>
              <a:rPr lang="en-US" dirty="0" smtClean="0"/>
              <a:t>What do students need to know?</a:t>
            </a:r>
          </a:p>
          <a:p>
            <a:r>
              <a:rPr lang="en-US" dirty="0" smtClean="0"/>
              <a:t>How do these standards connect?</a:t>
            </a:r>
          </a:p>
          <a:p>
            <a:r>
              <a:rPr lang="en-US" dirty="0" smtClean="0"/>
              <a:t>How does the progression of these standards support problem solving?  </a:t>
            </a: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45</a:t>
            </a:fld>
            <a:endParaRPr lang="en-US" dirty="0"/>
          </a:p>
        </p:txBody>
      </p:sp>
      <p:graphicFrame>
        <p:nvGraphicFramePr>
          <p:cNvPr id="6" name="Diagram 5"/>
          <p:cNvGraphicFramePr/>
          <p:nvPr>
            <p:extLst>
              <p:ext uri="{D42A27DB-BD31-4B8C-83A1-F6EECF244321}">
                <p14:modId xmlns:p14="http://schemas.microsoft.com/office/powerpoint/2010/main" val="2589146564"/>
              </p:ext>
            </p:extLst>
          </p:nvPr>
        </p:nvGraphicFramePr>
        <p:xfrm>
          <a:off x="2819400" y="904877"/>
          <a:ext cx="46824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736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63000" cy="1143000"/>
          </a:xfrm>
        </p:spPr>
        <p:txBody>
          <a:bodyPr/>
          <a:lstStyle/>
          <a:p>
            <a:r>
              <a:rPr lang="en-US" b="1" dirty="0" smtClean="0"/>
              <a:t>Modeling Activity Addition and Subtraction</a:t>
            </a:r>
            <a:endParaRPr lang="en-US" b="1" dirty="0"/>
          </a:p>
        </p:txBody>
      </p:sp>
      <p:sp>
        <p:nvSpPr>
          <p:cNvPr id="3" name="Content Placeholder 2"/>
          <p:cNvSpPr>
            <a:spLocks noGrp="1"/>
          </p:cNvSpPr>
          <p:nvPr>
            <p:ph idx="1"/>
          </p:nvPr>
        </p:nvSpPr>
        <p:spPr/>
        <p:txBody>
          <a:bodyPr/>
          <a:lstStyle/>
          <a:p>
            <a:pPr marL="0" indent="0">
              <a:buNone/>
            </a:pPr>
            <a:r>
              <a:rPr lang="en-US" dirty="0" smtClean="0"/>
              <a:t>Model each of these problem types.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46</a:t>
            </a:fld>
            <a:endParaRPr lang="en-US" dirty="0"/>
          </a:p>
        </p:txBody>
      </p:sp>
      <p:pic>
        <p:nvPicPr>
          <p:cNvPr id="5" name="Picture 4"/>
          <p:cNvPicPr>
            <a:picLocks noChangeAspect="1"/>
          </p:cNvPicPr>
          <p:nvPr/>
        </p:nvPicPr>
        <p:blipFill>
          <a:blip r:embed="rId3"/>
          <a:stretch>
            <a:fillRect/>
          </a:stretch>
        </p:blipFill>
        <p:spPr>
          <a:xfrm>
            <a:off x="2438400" y="2247900"/>
            <a:ext cx="3819525" cy="4467225"/>
          </a:xfrm>
          <a:prstGeom prst="rect">
            <a:avLst/>
          </a:prstGeom>
        </p:spPr>
      </p:pic>
    </p:spTree>
    <p:extLst>
      <p:ext uri="{BB962C8B-B14F-4D97-AF65-F5344CB8AC3E}">
        <p14:creationId xmlns:p14="http://schemas.microsoft.com/office/powerpoint/2010/main" val="12082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1143000"/>
          </a:xfrm>
        </p:spPr>
        <p:txBody>
          <a:bodyPr/>
          <a:lstStyle/>
          <a:p>
            <a:r>
              <a:rPr lang="en-US" b="1" dirty="0" smtClean="0"/>
              <a:t>Modeling Activity Addition and Subtraction</a:t>
            </a:r>
            <a:endParaRPr lang="en-US" b="1" dirty="0"/>
          </a:p>
        </p:txBody>
      </p:sp>
      <p:sp>
        <p:nvSpPr>
          <p:cNvPr id="3" name="Content Placeholder 2"/>
          <p:cNvSpPr>
            <a:spLocks noGrp="1"/>
          </p:cNvSpPr>
          <p:nvPr>
            <p:ph idx="1"/>
          </p:nvPr>
        </p:nvSpPr>
        <p:spPr/>
        <p:txBody>
          <a:bodyPr/>
          <a:lstStyle/>
          <a:p>
            <a:r>
              <a:rPr lang="en-US" dirty="0" smtClean="0"/>
              <a:t>How can these problem structures be adapted to your grade level?  </a:t>
            </a:r>
          </a:p>
          <a:p>
            <a:r>
              <a:rPr lang="en-US" dirty="0" smtClean="0"/>
              <a:t>What models would best be used to represent problems appropriate for your grade level?</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47</a:t>
            </a:fld>
            <a:endParaRPr lang="en-US" dirty="0"/>
          </a:p>
        </p:txBody>
      </p:sp>
      <p:pic>
        <p:nvPicPr>
          <p:cNvPr id="1026" name="Picture 2" descr="2a1a990f-39fa-4feb-95fb-e9884a9b358e@namprd0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6" t="12355" r="1627" b="14494"/>
          <a:stretch/>
        </p:blipFill>
        <p:spPr bwMode="auto">
          <a:xfrm>
            <a:off x="2137181" y="3957619"/>
            <a:ext cx="4869637" cy="27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865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39200" cy="1143000"/>
          </a:xfrm>
        </p:spPr>
        <p:txBody>
          <a:bodyPr/>
          <a:lstStyle/>
          <a:p>
            <a:r>
              <a:rPr lang="en-US" b="1" dirty="0" smtClean="0"/>
              <a:t>Hang your sticky notes on the appropriate problem type posters.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48</a:t>
            </a:fld>
            <a:endParaRPr lang="en-US" dirty="0"/>
          </a:p>
        </p:txBody>
      </p:sp>
      <p:pic>
        <p:nvPicPr>
          <p:cNvPr id="4100" name="Picture 4" descr="Image result for sticky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347" y="2086707"/>
            <a:ext cx="3185307" cy="3185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icky note"/>
          <p:cNvPicPr>
            <a:picLocks noChangeAspect="1" noChangeArrowheads="1"/>
          </p:cNvPicPr>
          <p:nvPr/>
        </p:nvPicPr>
        <p:blipFill>
          <a:blip r:embed="rId3">
            <a:clrChange>
              <a:clrFrom>
                <a:srgbClr val="FFFFFF"/>
              </a:clrFrom>
              <a:clrTo>
                <a:srgbClr val="FFFFFF">
                  <a:alpha val="0"/>
                </a:srgbClr>
              </a:clrTo>
            </a:clrChange>
            <a:duotone>
              <a:prstClr val="black"/>
              <a:srgbClr val="AFC2FF">
                <a:tint val="45000"/>
                <a:satMod val="400000"/>
              </a:srgbClr>
            </a:duotone>
            <a:extLst>
              <a:ext uri="{28A0092B-C50C-407E-A947-70E740481C1C}">
                <a14:useLocalDpi xmlns:a14="http://schemas.microsoft.com/office/drawing/2010/main" val="0"/>
              </a:ext>
            </a:extLst>
          </a:blip>
          <a:srcRect/>
          <a:stretch>
            <a:fillRect/>
          </a:stretch>
        </p:blipFill>
        <p:spPr bwMode="auto">
          <a:xfrm>
            <a:off x="4876800" y="2104292"/>
            <a:ext cx="3185307" cy="31853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8408" y="3016052"/>
            <a:ext cx="2649636" cy="707886"/>
          </a:xfrm>
          <a:prstGeom prst="rect">
            <a:avLst/>
          </a:prstGeom>
          <a:noFill/>
        </p:spPr>
        <p:txBody>
          <a:bodyPr wrap="none" lIns="91440" tIns="45720" rIns="91440" bIns="45720">
            <a:spAutoFit/>
          </a:bodyPr>
          <a:lstStyle/>
          <a:p>
            <a:pPr algn="ctr"/>
            <a:r>
              <a:rPr lang="en-US" sz="4000" b="1"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Subtraction</a:t>
            </a:r>
            <a:endParaRPr lang="en-US" sz="40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9" name="Rectangle 8"/>
          <p:cNvSpPr/>
          <p:nvPr/>
        </p:nvSpPr>
        <p:spPr>
          <a:xfrm>
            <a:off x="1705969" y="3016052"/>
            <a:ext cx="2037737" cy="707886"/>
          </a:xfrm>
          <a:prstGeom prst="rect">
            <a:avLst/>
          </a:prstGeom>
          <a:noFill/>
        </p:spPr>
        <p:txBody>
          <a:bodyPr wrap="none" lIns="91440" tIns="45720" rIns="91440" bIns="45720">
            <a:spAutoFit/>
          </a:bodyPr>
          <a:lstStyle/>
          <a:p>
            <a:pPr algn="ctr"/>
            <a:r>
              <a:rPr lang="en-US" sz="4000" b="1"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Addition</a:t>
            </a:r>
            <a:endParaRPr lang="en-US" sz="40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380442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800" b="1" dirty="0" smtClean="0"/>
              <a:t>Sorting Activity Multiplication and Division</a:t>
            </a:r>
            <a:endParaRPr lang="en-US" sz="3800" b="1" dirty="0"/>
          </a:p>
        </p:txBody>
      </p:sp>
      <p:sp>
        <p:nvSpPr>
          <p:cNvPr id="3" name="Content Placeholder 2"/>
          <p:cNvSpPr>
            <a:spLocks noGrp="1"/>
          </p:cNvSpPr>
          <p:nvPr>
            <p:ph idx="1"/>
          </p:nvPr>
        </p:nvSpPr>
        <p:spPr>
          <a:xfrm>
            <a:off x="457200" y="2048668"/>
            <a:ext cx="8229600" cy="3124199"/>
          </a:xfrm>
        </p:spPr>
        <p:txBody>
          <a:bodyPr/>
          <a:lstStyle/>
          <a:p>
            <a:r>
              <a:rPr lang="en-US" dirty="0" smtClean="0"/>
              <a:t>Use the chart and </a:t>
            </a:r>
            <a:br>
              <a:rPr lang="en-US" dirty="0" smtClean="0"/>
            </a:br>
            <a:r>
              <a:rPr lang="en-US" dirty="0" smtClean="0"/>
              <a:t>determine which problems</a:t>
            </a:r>
            <a:br>
              <a:rPr lang="en-US" dirty="0" smtClean="0"/>
            </a:br>
            <a:r>
              <a:rPr lang="en-US" dirty="0" smtClean="0"/>
              <a:t>fit with each description.</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49</a:t>
            </a:fld>
            <a:endParaRPr lang="en-US" dirty="0"/>
          </a:p>
        </p:txBody>
      </p:sp>
      <p:grpSp>
        <p:nvGrpSpPr>
          <p:cNvPr id="5" name="Group 4"/>
          <p:cNvGrpSpPr/>
          <p:nvPr/>
        </p:nvGrpSpPr>
        <p:grpSpPr>
          <a:xfrm>
            <a:off x="5638800" y="1843948"/>
            <a:ext cx="2514600" cy="2166714"/>
            <a:chOff x="1233049" y="1214230"/>
            <a:chExt cx="2213621" cy="1935281"/>
          </a:xfrm>
        </p:grpSpPr>
        <p:pic>
          <p:nvPicPr>
            <p:cNvPr id="6" name="Picture 5"/>
            <p:cNvPicPr>
              <a:picLocks noChangeAspect="1"/>
            </p:cNvPicPr>
            <p:nvPr/>
          </p:nvPicPr>
          <p:blipFill>
            <a:blip r:embed="rId3">
              <a:duotone>
                <a:prstClr val="black"/>
                <a:srgbClr val="FFFF00">
                  <a:tint val="45000"/>
                  <a:satMod val="400000"/>
                </a:srgbClr>
              </a:duotone>
            </a:blip>
            <a:stretch>
              <a:fillRect/>
            </a:stretch>
          </p:blipFill>
          <p:spPr>
            <a:xfrm rot="21283615">
              <a:off x="1233049" y="1214230"/>
              <a:ext cx="1438275" cy="885825"/>
            </a:xfrm>
            <a:prstGeom prst="rect">
              <a:avLst/>
            </a:prstGeom>
            <a:ln>
              <a:solidFill>
                <a:schemeClr val="tx1"/>
              </a:solidFill>
            </a:ln>
          </p:spPr>
        </p:pic>
        <p:pic>
          <p:nvPicPr>
            <p:cNvPr id="7" name="Picture 6"/>
            <p:cNvPicPr>
              <a:picLocks noChangeAspect="1"/>
            </p:cNvPicPr>
            <p:nvPr/>
          </p:nvPicPr>
          <p:blipFill>
            <a:blip r:embed="rId4">
              <a:duotone>
                <a:prstClr val="black"/>
                <a:srgbClr val="FFFF00">
                  <a:tint val="45000"/>
                  <a:satMod val="400000"/>
                </a:srgbClr>
              </a:duotone>
            </a:blip>
            <a:stretch>
              <a:fillRect/>
            </a:stretch>
          </p:blipFill>
          <p:spPr>
            <a:xfrm>
              <a:off x="2094120" y="1922717"/>
              <a:ext cx="1352550" cy="676275"/>
            </a:xfrm>
            <a:prstGeom prst="rect">
              <a:avLst/>
            </a:prstGeom>
            <a:ln>
              <a:solidFill>
                <a:schemeClr val="tx1"/>
              </a:solidFill>
            </a:ln>
          </p:spPr>
        </p:pic>
        <p:pic>
          <p:nvPicPr>
            <p:cNvPr id="8" name="Picture 7"/>
            <p:cNvPicPr>
              <a:picLocks noChangeAspect="1"/>
            </p:cNvPicPr>
            <p:nvPr/>
          </p:nvPicPr>
          <p:blipFill>
            <a:blip r:embed="rId5">
              <a:duotone>
                <a:prstClr val="black"/>
                <a:srgbClr val="FFFF00">
                  <a:tint val="45000"/>
                  <a:satMod val="400000"/>
                </a:srgbClr>
              </a:duotone>
            </a:blip>
            <a:stretch>
              <a:fillRect/>
            </a:stretch>
          </p:blipFill>
          <p:spPr>
            <a:xfrm rot="1030399">
              <a:off x="1351085" y="2492286"/>
              <a:ext cx="1666875" cy="657225"/>
            </a:xfrm>
            <a:prstGeom prst="rect">
              <a:avLst/>
            </a:prstGeom>
            <a:ln>
              <a:solidFill>
                <a:schemeClr val="tx1"/>
              </a:solidFill>
            </a:ln>
          </p:spPr>
        </p:pic>
      </p:grpSp>
    </p:spTree>
    <p:extLst>
      <p:ext uri="{BB962C8B-B14F-4D97-AF65-F5344CB8AC3E}">
        <p14:creationId xmlns:p14="http://schemas.microsoft.com/office/powerpoint/2010/main" val="1610135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513154729"/>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5</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spTree>
    <p:extLst>
      <p:ext uri="{BB962C8B-B14F-4D97-AF65-F5344CB8AC3E}">
        <p14:creationId xmlns:p14="http://schemas.microsoft.com/office/powerpoint/2010/main" val="3590583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143000"/>
          </a:xfrm>
        </p:spPr>
        <p:txBody>
          <a:bodyPr/>
          <a:lstStyle/>
          <a:p>
            <a:r>
              <a:rPr lang="en-US" b="1" dirty="0" smtClean="0"/>
              <a:t>Sorting Activity Multiplication and Division</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50</a:t>
            </a:fld>
            <a:endParaRPr lang="en-US" dirty="0"/>
          </a:p>
        </p:txBody>
      </p:sp>
      <p:pic>
        <p:nvPicPr>
          <p:cNvPr id="9" name="Picture 8"/>
          <p:cNvPicPr>
            <a:picLocks noChangeAspect="1"/>
          </p:cNvPicPr>
          <p:nvPr/>
        </p:nvPicPr>
        <p:blipFill>
          <a:blip r:embed="rId3"/>
          <a:stretch>
            <a:fillRect/>
          </a:stretch>
        </p:blipFill>
        <p:spPr>
          <a:xfrm>
            <a:off x="3886200" y="1381920"/>
            <a:ext cx="4754652" cy="5333205"/>
          </a:xfrm>
          <a:prstGeom prst="rect">
            <a:avLst/>
          </a:prstGeom>
        </p:spPr>
      </p:pic>
      <p:sp>
        <p:nvSpPr>
          <p:cNvPr id="10" name="Rectangle 9"/>
          <p:cNvSpPr/>
          <p:nvPr/>
        </p:nvSpPr>
        <p:spPr>
          <a:xfrm>
            <a:off x="381000" y="1447800"/>
            <a:ext cx="3352800" cy="5570756"/>
          </a:xfrm>
          <a:prstGeom prst="rect">
            <a:avLst/>
          </a:prstGeom>
        </p:spPr>
        <p:txBody>
          <a:bodyPr wrap="square">
            <a:spAutoFit/>
          </a:bodyPr>
          <a:lstStyle/>
          <a:p>
            <a:pPr marL="285750" indent="-285750">
              <a:buFont typeface="Arial" panose="020B0604020202020204" pitchFamily="34" charset="0"/>
              <a:buChar char="•"/>
            </a:pPr>
            <a:r>
              <a:rPr lang="en-US" sz="2400" dirty="0" smtClean="0"/>
              <a:t>How does the work that you do with addition and subtraction problem types support learning in multiplication and division?</a:t>
            </a:r>
          </a:p>
          <a:p>
            <a:endParaRPr lang="en-US" sz="2400" dirty="0" smtClean="0"/>
          </a:p>
          <a:p>
            <a:pPr marL="285750" indent="-285750">
              <a:buFont typeface="Arial" panose="020B0604020202020204" pitchFamily="34" charset="0"/>
              <a:buChar char="•"/>
            </a:pPr>
            <a:r>
              <a:rPr lang="en-US" sz="2400" dirty="0" smtClean="0"/>
              <a:t>What </a:t>
            </a:r>
            <a:r>
              <a:rPr lang="en-US" sz="2400" dirty="0"/>
              <a:t>models would best be used to represent problems appropriate for your grade level</a:t>
            </a:r>
            <a:r>
              <a:rPr lang="en-US" sz="2400" dirty="0" smtClean="0"/>
              <a:t>?</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92723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51</a:t>
            </a:fld>
            <a:endParaRPr lang="en-US" dirty="0"/>
          </a:p>
        </p:txBody>
      </p:sp>
      <p:pic>
        <p:nvPicPr>
          <p:cNvPr id="1026" name="Picture 2" descr="https://lh3.googleusercontent.com/Z7PL9pIlGz13uv-VkG72BnUfcORLjpi0SW8OSSXSiHn9CBOap0WnzSqoDqs6qolo1_IQ5N_y51BbU50UvgrfYoFW43gZo-kXyD_Zpkld7Psprc0nP3d_3PVGbjKYclXgv0QcLJBw6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762000"/>
            <a:ext cx="6858000" cy="5486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320135"/>
            <a:ext cx="6858000" cy="461665"/>
          </a:xfrm>
          <a:prstGeom prst="rect">
            <a:avLst/>
          </a:prstGeom>
          <a:noFill/>
        </p:spPr>
        <p:txBody>
          <a:bodyPr wrap="square" rtlCol="0">
            <a:spAutoFit/>
          </a:bodyPr>
          <a:lstStyle/>
          <a:p>
            <a:r>
              <a:rPr lang="en-US" sz="1200" dirty="0"/>
              <a:t>Gersten, R, et. Al. (2009) </a:t>
            </a:r>
            <a:r>
              <a:rPr lang="en-US" sz="1200" i="1" dirty="0"/>
              <a:t>Assisting students struggling with mathematics: Response to intervention (RtI) for elementary and middle schools (NCEE 2009-4060). Washington, DC:  USDOE.</a:t>
            </a:r>
            <a:endParaRPr lang="en-US" sz="1200" dirty="0"/>
          </a:p>
        </p:txBody>
      </p:sp>
      <p:sp>
        <p:nvSpPr>
          <p:cNvPr id="3" name="TextBox 2"/>
          <p:cNvSpPr txBox="1"/>
          <p:nvPr/>
        </p:nvSpPr>
        <p:spPr>
          <a:xfrm>
            <a:off x="685800" y="762000"/>
            <a:ext cx="7315200" cy="769441"/>
          </a:xfrm>
          <a:prstGeom prst="rect">
            <a:avLst/>
          </a:prstGeom>
          <a:solidFill>
            <a:srgbClr val="00B050"/>
          </a:solidFill>
        </p:spPr>
        <p:txBody>
          <a:bodyPr wrap="square" rtlCol="0">
            <a:spAutoFit/>
          </a:bodyPr>
          <a:lstStyle/>
          <a:p>
            <a:pPr marL="0" lvl="1"/>
            <a:r>
              <a:rPr lang="en-US" sz="2200" i="1" dirty="0">
                <a:solidFill>
                  <a:schemeClr val="bg1"/>
                </a:solidFill>
              </a:rPr>
              <a:t>Video - Assisting Students Struggling with Mathematics: Response to Intervention (RtI) Recommendation #4</a:t>
            </a:r>
          </a:p>
        </p:txBody>
      </p:sp>
    </p:spTree>
    <p:extLst>
      <p:ext uri="{BB962C8B-B14F-4D97-AF65-F5344CB8AC3E}">
        <p14:creationId xmlns:p14="http://schemas.microsoft.com/office/powerpoint/2010/main" val="3310751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52</a:t>
            </a:fld>
            <a:endParaRPr lang="en-US" dirty="0"/>
          </a:p>
        </p:txBody>
      </p:sp>
      <p:sp>
        <p:nvSpPr>
          <p:cNvPr id="3" name="Rectangle 2"/>
          <p:cNvSpPr/>
          <p:nvPr/>
        </p:nvSpPr>
        <p:spPr>
          <a:xfrm>
            <a:off x="381000" y="1524000"/>
            <a:ext cx="8305800" cy="3539430"/>
          </a:xfrm>
          <a:prstGeom prst="rect">
            <a:avLst/>
          </a:prstGeom>
        </p:spPr>
        <p:txBody>
          <a:bodyPr wrap="square">
            <a:spAutoFit/>
          </a:bodyPr>
          <a:lstStyle/>
          <a:p>
            <a:r>
              <a:rPr lang="en-US" sz="2400" b="1" dirty="0">
                <a:latin typeface="Calibri" panose="020F0502020204030204" pitchFamily="34" charset="0"/>
              </a:rPr>
              <a:t>In </a:t>
            </a:r>
            <a:r>
              <a:rPr lang="en-US" sz="2400" b="1" dirty="0">
                <a:solidFill>
                  <a:srgbClr val="FF0000"/>
                </a:solidFill>
                <a:latin typeface="Calibri" panose="020F0502020204030204" pitchFamily="34" charset="0"/>
              </a:rPr>
              <a:t>problem solving</a:t>
            </a:r>
            <a:r>
              <a:rPr lang="en-US" sz="2400" b="1" dirty="0">
                <a:latin typeface="Calibri" panose="020F0502020204030204" pitchFamily="34" charset="0"/>
              </a:rPr>
              <a:t>, </a:t>
            </a:r>
            <a:r>
              <a:rPr lang="en-US" sz="2400" b="1" dirty="0">
                <a:solidFill>
                  <a:srgbClr val="FF0000"/>
                </a:solidFill>
                <a:latin typeface="Calibri" panose="020F0502020204030204" pitchFamily="34" charset="0"/>
              </a:rPr>
              <a:t>emphasis</a:t>
            </a:r>
            <a:r>
              <a:rPr lang="en-US" sz="2400" b="1" dirty="0">
                <a:latin typeface="Calibri" panose="020F0502020204030204" pitchFamily="34" charset="0"/>
              </a:rPr>
              <a:t> should be placed </a:t>
            </a:r>
            <a:r>
              <a:rPr lang="en-US" sz="2400" b="1" dirty="0">
                <a:solidFill>
                  <a:srgbClr val="FF0000"/>
                </a:solidFill>
                <a:latin typeface="Calibri" panose="020F0502020204030204" pitchFamily="34" charset="0"/>
              </a:rPr>
              <a:t>on thinking and reasoning</a:t>
            </a:r>
            <a:r>
              <a:rPr lang="en-US" sz="2400" b="1" dirty="0">
                <a:latin typeface="Calibri" panose="020F0502020204030204" pitchFamily="34" charset="0"/>
              </a:rPr>
              <a:t> rather than on key words. Focusing on key words such as in all, altogether, difference, etc., encourages students to perform a particular operation rather than make sense of the context of the problem. A key-word focus prepares students to solve a limited set of problems and often leads to incorrect solutions as well as challenges in upcoming grades and courses</a:t>
            </a:r>
            <a:r>
              <a:rPr lang="en-US" sz="2400" b="1" dirty="0" smtClean="0">
                <a:latin typeface="Calibri" panose="020F0502020204030204" pitchFamily="34" charset="0"/>
              </a:rPr>
              <a:t>.</a:t>
            </a:r>
          </a:p>
          <a:p>
            <a:endParaRPr lang="en-US" sz="2800" dirty="0">
              <a:latin typeface="Calibri" panose="020F0502020204030204" pitchFamily="34" charset="0"/>
            </a:endParaRPr>
          </a:p>
          <a:p>
            <a:pPr algn="r"/>
            <a:r>
              <a:rPr lang="en-US" sz="2800" dirty="0" smtClean="0">
                <a:latin typeface="Calibri" panose="020F0502020204030204" pitchFamily="34" charset="0"/>
              </a:rPr>
              <a:t>		</a:t>
            </a:r>
            <a:r>
              <a:rPr lang="en-US" sz="2000" i="1" dirty="0" smtClean="0">
                <a:latin typeface="Calibri" panose="020F0502020204030204" pitchFamily="34" charset="0"/>
              </a:rPr>
              <a:t>VDOE 2016 Standards of Learning Curriculum Framework</a:t>
            </a:r>
            <a:endParaRPr lang="en-US" sz="2000" i="1" dirty="0">
              <a:latin typeface="Calibri" panose="020F0502020204030204" pitchFamily="34" charset="0"/>
            </a:endParaRPr>
          </a:p>
        </p:txBody>
      </p:sp>
    </p:spTree>
    <p:extLst>
      <p:ext uri="{BB962C8B-B14F-4D97-AF65-F5344CB8AC3E}">
        <p14:creationId xmlns:p14="http://schemas.microsoft.com/office/powerpoint/2010/main" val="26826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53</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b="1" dirty="0" smtClean="0"/>
              <a:t>NCTM </a:t>
            </a:r>
            <a:r>
              <a:rPr lang="en-US" sz="3200" b="1" i="1" dirty="0" smtClean="0"/>
              <a:t>Principles to Actions </a:t>
            </a:r>
            <a:r>
              <a:rPr lang="en-US" sz="3200" b="1" i="1" dirty="0"/>
              <a:t/>
            </a:r>
            <a:br>
              <a:rPr lang="en-US" sz="3200" b="1" i="1" dirty="0"/>
            </a:br>
            <a:r>
              <a:rPr lang="en-US" altLang="en-US" sz="3200" b="1" i="1" dirty="0" smtClean="0"/>
              <a:t>Ensuring </a:t>
            </a:r>
            <a:r>
              <a:rPr lang="en-US" altLang="en-US" sz="3200" b="1" i="1" dirty="0"/>
              <a:t>Mathematical Success for All</a:t>
            </a:r>
            <a:endParaRPr lang="en-US" sz="3200" b="1" i="1" dirty="0"/>
          </a:p>
        </p:txBody>
      </p:sp>
      <p:graphicFrame>
        <p:nvGraphicFramePr>
          <p:cNvPr id="5" name="Content Placeholder 4"/>
          <p:cNvGraphicFramePr>
            <a:graphicFrameLocks noGrp="1"/>
          </p:cNvGraphicFramePr>
          <p:nvPr>
            <p:ph idx="4294967295"/>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Tree>
    <p:extLst>
      <p:ext uri="{BB962C8B-B14F-4D97-AF65-F5344CB8AC3E}">
        <p14:creationId xmlns:p14="http://schemas.microsoft.com/office/powerpoint/2010/main" val="86604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54</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IIc. Computation and Estimation – Computational Fluency</a:t>
            </a:r>
            <a:endParaRPr lang="en-US" sz="4000" b="1" i="1" kern="0" dirty="0">
              <a:solidFill>
                <a:schemeClr val="tx1"/>
              </a:solidFill>
            </a:endParaRPr>
          </a:p>
        </p:txBody>
      </p:sp>
    </p:spTree>
    <p:extLst>
      <p:ext uri="{BB962C8B-B14F-4D97-AF65-F5344CB8AC3E}">
        <p14:creationId xmlns:p14="http://schemas.microsoft.com/office/powerpoint/2010/main" val="1436756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b="1" dirty="0" smtClean="0"/>
              <a:t>Key Components of a Number Talk</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Community</a:t>
            </a:r>
          </a:p>
          <a:p>
            <a:pPr marL="514350" indent="-514350">
              <a:buAutoNum type="arabicPeriod"/>
            </a:pPr>
            <a:r>
              <a:rPr lang="en-US" dirty="0" smtClean="0"/>
              <a:t>Discourse</a:t>
            </a:r>
          </a:p>
          <a:p>
            <a:pPr marL="514350" indent="-514350">
              <a:buAutoNum type="arabicPeriod"/>
            </a:pPr>
            <a:r>
              <a:rPr lang="en-US" dirty="0" smtClean="0"/>
              <a:t>Teacher’s Role</a:t>
            </a:r>
          </a:p>
          <a:p>
            <a:pPr marL="514350" indent="-514350">
              <a:buAutoNum type="arabicPeriod"/>
            </a:pPr>
            <a:r>
              <a:rPr lang="en-US" dirty="0" smtClean="0"/>
              <a:t>Mental Math</a:t>
            </a:r>
          </a:p>
          <a:p>
            <a:pPr marL="514350" indent="-514350">
              <a:buAutoNum type="arabicPeriod"/>
            </a:pPr>
            <a:r>
              <a:rPr lang="en-US" dirty="0" smtClean="0"/>
              <a:t>Purposeful Computation</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55</a:t>
            </a:fld>
            <a:endParaRPr lang="en-US" dirty="0"/>
          </a:p>
        </p:txBody>
      </p:sp>
      <p:sp>
        <p:nvSpPr>
          <p:cNvPr id="5" name="TextBox 4"/>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dirty="0">
                <a:latin typeface="Calibri" panose="020F0502020204030204" pitchFamily="34" charset="0"/>
              </a:rPr>
              <a:t>Adapted </a:t>
            </a:r>
            <a:r>
              <a:rPr lang="en-US" altLang="en-US" sz="1200" dirty="0" smtClean="0">
                <a:latin typeface="Calibri" panose="020F0502020204030204" pitchFamily="34" charset="0"/>
              </a:rPr>
              <a:t>from Parrish, S. (2010) </a:t>
            </a:r>
            <a:r>
              <a:rPr lang="en-US" sz="1200" dirty="0"/>
              <a:t>Number Talks: Whole Number Computation, Grades K–5: A Multimedia Professional Learning </a:t>
            </a:r>
            <a:r>
              <a:rPr lang="en-US" sz="1200" dirty="0" smtClean="0"/>
              <a:t>Resource, Math Solutions.</a:t>
            </a:r>
            <a:endParaRPr lang="en-US" sz="1200" dirty="0"/>
          </a:p>
        </p:txBody>
      </p:sp>
    </p:spTree>
    <p:extLst>
      <p:ext uri="{BB962C8B-B14F-4D97-AF65-F5344CB8AC3E}">
        <p14:creationId xmlns:p14="http://schemas.microsoft.com/office/powerpoint/2010/main" val="3734257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sz="4000" b="1" dirty="0" smtClean="0"/>
              <a:t>Number Talk</a:t>
            </a:r>
            <a:endParaRPr lang="en-US" sz="4000" b="1" dirty="0"/>
          </a:p>
        </p:txBody>
      </p:sp>
      <p:sp>
        <p:nvSpPr>
          <p:cNvPr id="3" name="Content Placeholder 2"/>
          <p:cNvSpPr>
            <a:spLocks noGrp="1"/>
          </p:cNvSpPr>
          <p:nvPr>
            <p:ph idx="1"/>
          </p:nvPr>
        </p:nvSpPr>
        <p:spPr>
          <a:xfrm>
            <a:off x="457200" y="2255837"/>
            <a:ext cx="8229600" cy="2849563"/>
          </a:xfrm>
        </p:spPr>
        <p:txBody>
          <a:bodyPr/>
          <a:lstStyle/>
          <a:p>
            <a:pPr marL="0" indent="0" algn="ctr">
              <a:buNone/>
            </a:pPr>
            <a:r>
              <a:rPr lang="en-US" sz="7200" dirty="0" smtClean="0"/>
              <a:t>12 x 15</a:t>
            </a:r>
            <a:endParaRPr lang="en-US" sz="7200" dirty="0"/>
          </a:p>
        </p:txBody>
      </p:sp>
      <p:sp>
        <p:nvSpPr>
          <p:cNvPr id="4" name="Slide Number Placeholder 3"/>
          <p:cNvSpPr>
            <a:spLocks noGrp="1"/>
          </p:cNvSpPr>
          <p:nvPr>
            <p:ph type="sldNum" sz="quarter" idx="12"/>
          </p:nvPr>
        </p:nvSpPr>
        <p:spPr/>
        <p:txBody>
          <a:bodyPr/>
          <a:lstStyle/>
          <a:p>
            <a:fld id="{94D383E5-CD44-4E8E-A14B-87411563B6FF}" type="slidenum">
              <a:rPr lang="en-US" smtClean="0"/>
              <a:t>56</a:t>
            </a:fld>
            <a:endParaRPr lang="en-US" dirty="0"/>
          </a:p>
        </p:txBody>
      </p:sp>
    </p:spTree>
    <p:extLst>
      <p:ext uri="{BB962C8B-B14F-4D97-AF65-F5344CB8AC3E}">
        <p14:creationId xmlns:p14="http://schemas.microsoft.com/office/powerpoint/2010/main" val="286881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b="1" dirty="0" smtClean="0"/>
              <a:t>Connecting Back</a:t>
            </a:r>
            <a:endParaRPr lang="en-US" b="1" dirty="0"/>
          </a:p>
        </p:txBody>
      </p:sp>
      <p:sp>
        <p:nvSpPr>
          <p:cNvPr id="3" name="Content Placeholder 2"/>
          <p:cNvSpPr>
            <a:spLocks noGrp="1"/>
          </p:cNvSpPr>
          <p:nvPr>
            <p:ph idx="1"/>
          </p:nvPr>
        </p:nvSpPr>
        <p:spPr/>
        <p:txBody>
          <a:bodyPr/>
          <a:lstStyle/>
          <a:p>
            <a:r>
              <a:rPr lang="en-US" dirty="0" smtClean="0"/>
              <a:t>Where do you see examples of the properties?</a:t>
            </a:r>
          </a:p>
          <a:p>
            <a:r>
              <a:rPr lang="en-US" dirty="0" smtClean="0"/>
              <a:t>Where do you see extensions of basic fact strategies?</a:t>
            </a:r>
          </a:p>
          <a:p>
            <a:r>
              <a:rPr lang="en-US" dirty="0" smtClean="0"/>
              <a:t>How does this support the Vertical Progression for Computation and Estimation?</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57</a:t>
            </a:fld>
            <a:endParaRPr lang="en-US" dirty="0"/>
          </a:p>
        </p:txBody>
      </p:sp>
      <p:pic>
        <p:nvPicPr>
          <p:cNvPr id="5" name="Picture 4"/>
          <p:cNvPicPr>
            <a:picLocks noChangeAspect="1"/>
          </p:cNvPicPr>
          <p:nvPr/>
        </p:nvPicPr>
        <p:blipFill>
          <a:blip r:embed="rId3"/>
          <a:stretch>
            <a:fillRect/>
          </a:stretch>
        </p:blipFill>
        <p:spPr>
          <a:xfrm>
            <a:off x="4572000" y="4743450"/>
            <a:ext cx="3095625" cy="2114550"/>
          </a:xfrm>
          <a:prstGeom prst="rect">
            <a:avLst/>
          </a:prstGeom>
        </p:spPr>
      </p:pic>
    </p:spTree>
    <p:extLst>
      <p:ext uri="{BB962C8B-B14F-4D97-AF65-F5344CB8AC3E}">
        <p14:creationId xmlns:p14="http://schemas.microsoft.com/office/powerpoint/2010/main" val="3201848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58</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III. Support for Implementation</a:t>
            </a:r>
            <a:endParaRPr lang="en-US" sz="4000" b="1" i="1" kern="0" dirty="0"/>
          </a:p>
        </p:txBody>
      </p:sp>
    </p:spTree>
    <p:extLst>
      <p:ext uri="{BB962C8B-B14F-4D97-AF65-F5344CB8AC3E}">
        <p14:creationId xmlns:p14="http://schemas.microsoft.com/office/powerpoint/2010/main" val="3300764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b="1" dirty="0" smtClean="0">
                <a:hlinkClick r:id="rId3"/>
              </a:rPr>
              <a:t>Implementation Support Resources</a:t>
            </a:r>
            <a:endParaRPr lang="en-US" b="1" dirty="0"/>
          </a:p>
        </p:txBody>
      </p:sp>
      <p:sp>
        <p:nvSpPr>
          <p:cNvPr id="3" name="Content Placeholder 2"/>
          <p:cNvSpPr>
            <a:spLocks noGrp="1"/>
          </p:cNvSpPr>
          <p:nvPr>
            <p:ph idx="1"/>
          </p:nvPr>
        </p:nvSpPr>
        <p:spPr>
          <a:xfrm>
            <a:off x="457200" y="1600201"/>
            <a:ext cx="8229600" cy="4724399"/>
          </a:xfrm>
        </p:spPr>
        <p:txBody>
          <a:bodyPr/>
          <a:lstStyle/>
          <a:p>
            <a:pPr marL="0" indent="0">
              <a:buNone/>
            </a:pPr>
            <a:r>
              <a:rPr lang="en-US" sz="2600" dirty="0" smtClean="0">
                <a:solidFill>
                  <a:srgbClr val="FF0000"/>
                </a:solidFill>
              </a:rPr>
              <a:t>Currently Available</a:t>
            </a:r>
          </a:p>
          <a:p>
            <a:r>
              <a:rPr lang="en-US" sz="2400" dirty="0" smtClean="0"/>
              <a:t>2016 Mathematics Standards of Learning</a:t>
            </a:r>
          </a:p>
          <a:p>
            <a:r>
              <a:rPr lang="en-US" sz="2400" dirty="0" smtClean="0"/>
              <a:t>2016 Mathematics Standards Curriculum Frameworks</a:t>
            </a:r>
          </a:p>
          <a:p>
            <a:r>
              <a:rPr lang="en-US" sz="2400" dirty="0" smtClean="0"/>
              <a:t>2009 to 2016 Crosswalk (summary of revisions) documents </a:t>
            </a:r>
          </a:p>
          <a:p>
            <a:r>
              <a:rPr lang="en-US" sz="2400" dirty="0" smtClean="0"/>
              <a:t>2016 Mathematics SOL Video Playlist (Overview, Vertical Progression &amp; Support, Implementation and Resources)</a:t>
            </a:r>
          </a:p>
          <a:p>
            <a:pPr marL="0" indent="0">
              <a:buNone/>
            </a:pPr>
            <a:r>
              <a:rPr lang="en-US" sz="2600" dirty="0" smtClean="0">
                <a:solidFill>
                  <a:srgbClr val="FF0000"/>
                </a:solidFill>
              </a:rPr>
              <a:t>Coming Soon (April 2017)</a:t>
            </a:r>
          </a:p>
          <a:p>
            <a:r>
              <a:rPr lang="en-US" sz="2400" dirty="0" smtClean="0"/>
              <a:t>Progressions for Selected Content Strands</a:t>
            </a:r>
          </a:p>
          <a:p>
            <a:r>
              <a:rPr lang="en-US" sz="2400" dirty="0" smtClean="0"/>
              <a:t>Narrated 2016 SOL Summary PowerPoints</a:t>
            </a:r>
          </a:p>
          <a:p>
            <a:r>
              <a:rPr lang="en-US" sz="2400" dirty="0" smtClean="0"/>
              <a:t>SOL Mathematics Institutes Professional Development Resources</a:t>
            </a:r>
            <a:endParaRPr lang="en-US" sz="2400" dirty="0" smtClean="0">
              <a:solidFill>
                <a:srgbClr val="FF0000"/>
              </a:solidFill>
            </a:endParaRP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59</a:t>
            </a:fld>
            <a:endParaRPr lang="en-US" dirty="0">
              <a:solidFill>
                <a:srgbClr val="000000"/>
              </a:solidFill>
            </a:endParaRPr>
          </a:p>
        </p:txBody>
      </p:sp>
    </p:spTree>
    <p:extLst>
      <p:ext uri="{BB962C8B-B14F-4D97-AF65-F5344CB8AC3E}">
        <p14:creationId xmlns:p14="http://schemas.microsoft.com/office/powerpoint/2010/main" val="184539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sp>
        <p:nvSpPr>
          <p:cNvPr id="2" name="Title 1"/>
          <p:cNvSpPr>
            <a:spLocks noGrp="1"/>
          </p:cNvSpPr>
          <p:nvPr>
            <p:ph type="title" idx="4294967295"/>
          </p:nvPr>
        </p:nvSpPr>
        <p:spPr>
          <a:xfrm>
            <a:off x="228600" y="657100"/>
            <a:ext cx="8610600" cy="1173162"/>
          </a:xfrm>
        </p:spPr>
        <p:txBody>
          <a:bodyPr>
            <a:normAutofit/>
          </a:bodyPr>
          <a:lstStyle/>
          <a:p>
            <a:pPr algn="ctr"/>
            <a:r>
              <a:rPr lang="en-US" sz="3200" dirty="0" smtClean="0"/>
              <a:t>NCTM </a:t>
            </a:r>
            <a:r>
              <a:rPr lang="en-US" sz="3200" i="1" dirty="0" smtClean="0"/>
              <a:t>Principles to Actions </a:t>
            </a:r>
            <a:r>
              <a:rPr lang="en-US" sz="3200" i="1" dirty="0"/>
              <a:t/>
            </a:r>
            <a:br>
              <a:rPr lang="en-US" sz="3200" i="1" dirty="0"/>
            </a:br>
            <a:r>
              <a:rPr lang="en-US" altLang="en-US" sz="3200" i="1" dirty="0" smtClean="0"/>
              <a:t>Ensuring </a:t>
            </a:r>
            <a:r>
              <a:rPr lang="en-US" altLang="en-US" sz="3200" i="1" dirty="0"/>
              <a:t>Mathematical Success for All</a:t>
            </a:r>
            <a:endParaRPr lang="en-US" sz="3200" i="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28997658"/>
              </p:ext>
            </p:extLst>
          </p:nvPr>
        </p:nvGraphicFramePr>
        <p:xfrm>
          <a:off x="875805" y="1905000"/>
          <a:ext cx="7391400" cy="4106153"/>
        </p:xfrm>
        <a:graphic>
          <a:graphicData uri="http://schemas.openxmlformats.org/drawingml/2006/table">
            <a:tbl>
              <a:tblPr firstRow="1" firstCol="1" bandRow="1"/>
              <a:tblGrid>
                <a:gridCol w="7391400">
                  <a:extLst>
                    <a:ext uri="{9D8B030D-6E8A-4147-A177-3AD203B41FA5}">
                      <a16:colId xmlns:a16="http://schemas.microsoft.com/office/drawing/2014/main" val="20000"/>
                    </a:ext>
                  </a:extLst>
                </a:gridCol>
              </a:tblGrid>
              <a:tr h="448553">
                <a:tc>
                  <a:txBody>
                    <a:bodyPr/>
                    <a:lstStyle/>
                    <a:p>
                      <a:pPr marL="0" marR="0" algn="ctr">
                        <a:spcBef>
                          <a:spcPts val="0"/>
                        </a:spcBef>
                        <a:spcAft>
                          <a:spcPts val="0"/>
                        </a:spcAft>
                      </a:pPr>
                      <a:r>
                        <a:rPr lang="en-US" sz="2000" b="1" dirty="0" smtClean="0">
                          <a:solidFill>
                            <a:schemeClr val="tx1"/>
                          </a:solidFill>
                          <a:effectLst/>
                          <a:latin typeface="Calibri" panose="020F0502020204030204" pitchFamily="34" charset="0"/>
                          <a:ea typeface="Calibri"/>
                        </a:rPr>
                        <a:t>High Leverage</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Mathematics</a:t>
                      </a:r>
                      <a:r>
                        <a:rPr lang="en-US" sz="2000" b="1" baseline="0" dirty="0" smtClean="0">
                          <a:solidFill>
                            <a:schemeClr val="tx1"/>
                          </a:solidFill>
                          <a:effectLst/>
                          <a:latin typeface="Calibri" panose="020F0502020204030204" pitchFamily="34" charset="0"/>
                          <a:ea typeface="Calibri"/>
                        </a:rPr>
                        <a:t> </a:t>
                      </a:r>
                      <a:r>
                        <a:rPr lang="en-US" sz="2000" b="1" dirty="0" smtClean="0">
                          <a:solidFill>
                            <a:schemeClr val="tx1"/>
                          </a:solidFill>
                          <a:effectLst/>
                          <a:latin typeface="Calibri" panose="020F0502020204030204" pitchFamily="34" charset="0"/>
                          <a:ea typeface="Calibri"/>
                        </a:rPr>
                        <a:t>Teaching Practices</a:t>
                      </a:r>
                      <a:r>
                        <a:rPr lang="en-US" sz="2000" b="0" dirty="0">
                          <a:effectLst/>
                          <a:latin typeface="Calibri" panose="020F0502020204030204" pitchFamily="34" charset="0"/>
                          <a:ea typeface="Calibri"/>
                        </a:rPr>
                        <a:t> </a:t>
                      </a:r>
                      <a:endParaRPr lang="en-US" sz="2000" b="1" dirty="0">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1. Establish </a:t>
                      </a:r>
                      <a:r>
                        <a:rPr lang="en-US" sz="2000" b="1" dirty="0">
                          <a:solidFill>
                            <a:schemeClr val="tx1"/>
                          </a:solidFill>
                          <a:effectLst/>
                          <a:latin typeface="Calibri" panose="020F0502020204030204" pitchFamily="34" charset="0"/>
                          <a:ea typeface="Calibri"/>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2. Implement </a:t>
                      </a:r>
                      <a:r>
                        <a:rPr lang="en-US" sz="2000" b="1" dirty="0">
                          <a:solidFill>
                            <a:schemeClr val="tx1"/>
                          </a:solidFill>
                          <a:effectLst/>
                          <a:latin typeface="Calibri" panose="020F0502020204030204" pitchFamily="34" charset="0"/>
                          <a:ea typeface="Calibri"/>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3. Use </a:t>
                      </a:r>
                      <a:r>
                        <a:rPr lang="en-US" sz="2000" b="1" dirty="0">
                          <a:solidFill>
                            <a:schemeClr val="tx1"/>
                          </a:solidFill>
                          <a:effectLst/>
                          <a:latin typeface="Calibri" panose="020F0502020204030204" pitchFamily="34" charset="0"/>
                          <a:ea typeface="Calibri"/>
                        </a:rPr>
                        <a:t>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4. Facilitate </a:t>
                      </a:r>
                      <a:r>
                        <a:rPr lang="en-US" sz="2000" b="1" dirty="0">
                          <a:solidFill>
                            <a:schemeClr val="tx1"/>
                          </a:solidFill>
                          <a:effectLst/>
                          <a:latin typeface="Calibri" panose="020F0502020204030204" pitchFamily="34" charset="0"/>
                          <a:ea typeface="Calibri"/>
                        </a:rPr>
                        <a:t>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5. Pose </a:t>
                      </a:r>
                      <a:r>
                        <a:rPr lang="en-US" sz="2000" b="1" dirty="0">
                          <a:solidFill>
                            <a:schemeClr val="tx1"/>
                          </a:solidFill>
                          <a:effectLst/>
                          <a:latin typeface="Calibri" panose="020F0502020204030204" pitchFamily="34" charset="0"/>
                          <a:ea typeface="Calibri"/>
                        </a:rPr>
                        <a:t>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6. Build </a:t>
                      </a:r>
                      <a:r>
                        <a:rPr lang="en-US" sz="2000" b="1" dirty="0">
                          <a:solidFill>
                            <a:schemeClr val="tx1"/>
                          </a:solidFill>
                          <a:effectLst/>
                          <a:latin typeface="Calibri" panose="020F0502020204030204" pitchFamily="34" charset="0"/>
                          <a:ea typeface="Calibri"/>
                        </a:rPr>
                        <a:t>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7. Support </a:t>
                      </a:r>
                      <a:r>
                        <a:rPr lang="en-US" sz="2000" b="1" dirty="0">
                          <a:solidFill>
                            <a:schemeClr val="tx1"/>
                          </a:solidFill>
                          <a:effectLst/>
                          <a:latin typeface="Calibri" panose="020F0502020204030204" pitchFamily="34" charset="0"/>
                          <a:ea typeface="Calibri"/>
                        </a:rPr>
                        <a:t>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a:spcBef>
                          <a:spcPts val="0"/>
                        </a:spcBef>
                        <a:spcAft>
                          <a:spcPts val="0"/>
                        </a:spcAft>
                      </a:pPr>
                      <a:r>
                        <a:rPr lang="en-US" sz="2000" b="1" dirty="0" smtClean="0">
                          <a:solidFill>
                            <a:schemeClr val="tx1"/>
                          </a:solidFill>
                          <a:effectLst/>
                          <a:latin typeface="Calibri" panose="020F0502020204030204" pitchFamily="34" charset="0"/>
                          <a:ea typeface="Calibri"/>
                        </a:rPr>
                        <a:t>8. Elicit </a:t>
                      </a:r>
                      <a:r>
                        <a:rPr lang="en-US" sz="2000" b="1" dirty="0">
                          <a:solidFill>
                            <a:schemeClr val="tx1"/>
                          </a:solidFill>
                          <a:effectLst/>
                          <a:latin typeface="Calibri" panose="020F0502020204030204" pitchFamily="34" charset="0"/>
                          <a:ea typeface="Calibri"/>
                        </a:rPr>
                        <a:t>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a:spLocks noChangeArrowheads="1"/>
          </p:cNvSpPr>
          <p:nvPr/>
        </p:nvSpPr>
        <p:spPr bwMode="auto">
          <a:xfrm>
            <a:off x="838200" y="6172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Leinwand,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spTree>
    <p:extLst>
      <p:ext uri="{BB962C8B-B14F-4D97-AF65-F5344CB8AC3E}">
        <p14:creationId xmlns:p14="http://schemas.microsoft.com/office/powerpoint/2010/main" val="202486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810000"/>
            <a:ext cx="6400800" cy="1219200"/>
          </a:xfrm>
        </p:spPr>
        <p:txBody>
          <a:bodyPr/>
          <a:lstStyle/>
          <a:p>
            <a:r>
              <a:rPr lang="en-US" altLang="en-US" dirty="0">
                <a:latin typeface="Arial" charset="0"/>
              </a:rPr>
              <a:t> </a:t>
            </a:r>
            <a:r>
              <a:rPr lang="en-US" altLang="en-US" sz="2800" b="1" dirty="0" smtClean="0"/>
              <a:t>Grade 4 </a:t>
            </a:r>
          </a:p>
          <a:p>
            <a:r>
              <a:rPr lang="en-US" altLang="en-US" sz="2800" b="1" dirty="0" smtClean="0"/>
              <a:t>Overview </a:t>
            </a:r>
            <a:r>
              <a:rPr lang="en-US" altLang="en-US" sz="2800" b="1" dirty="0"/>
              <a:t>of Revisions - 2009 to 2016</a:t>
            </a:r>
          </a:p>
        </p:txBody>
      </p:sp>
      <p:sp>
        <p:nvSpPr>
          <p:cNvPr id="5" name="Rectangle 2"/>
          <p:cNvSpPr txBox="1">
            <a:spLocks noChangeArrowheads="1"/>
          </p:cNvSpPr>
          <p:nvPr/>
        </p:nvSpPr>
        <p:spPr bwMode="auto">
          <a:xfrm>
            <a:off x="685800" y="1958975"/>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dirty="0" smtClean="0">
                <a:solidFill>
                  <a:schemeClr val="bg1"/>
                </a:solidFill>
              </a:rPr>
              <a:t>2016 </a:t>
            </a:r>
            <a:r>
              <a:rPr lang="en-US" altLang="en-US" sz="4400" b="1" i="1" kern="0" dirty="0" smtClean="0">
                <a:solidFill>
                  <a:schemeClr val="bg1"/>
                </a:solidFill>
              </a:rPr>
              <a:t>Mathematics </a:t>
            </a:r>
            <a:br>
              <a:rPr lang="en-US" altLang="en-US" sz="4400" b="1" i="1" kern="0" dirty="0" smtClean="0">
                <a:solidFill>
                  <a:schemeClr val="bg1"/>
                </a:solidFill>
              </a:rPr>
            </a:br>
            <a:r>
              <a:rPr lang="en-US" altLang="en-US" sz="4400" b="1" i="1" kern="0" dirty="0" smtClean="0">
                <a:solidFill>
                  <a:schemeClr val="bg1"/>
                </a:solidFill>
              </a:rPr>
              <a:t>Standards of Learning</a:t>
            </a:r>
            <a:endParaRPr lang="en-US" altLang="en-US" sz="4400" b="1" kern="0" dirty="0">
              <a:solidFill>
                <a:schemeClr val="bg1"/>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pPr/>
              <a:t>60</a:t>
            </a:fld>
            <a:endParaRPr lang="en-US" altLang="en-US" dirty="0"/>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latin typeface="Calibri" panose="020F0502020204030204" pitchFamily="34" charset="0"/>
              </a:rPr>
              <a:t>Referenced </a:t>
            </a:r>
            <a:r>
              <a:rPr lang="en-US" dirty="0">
                <a:latin typeface="Calibri" panose="020F0502020204030204" pitchFamily="34" charset="0"/>
              </a:rPr>
              <a:t>documents available </a:t>
            </a:r>
            <a:r>
              <a:rPr lang="en-US" dirty="0" smtClean="0">
                <a:latin typeface="Calibri" panose="020F0502020204030204" pitchFamily="34" charset="0"/>
              </a:rPr>
              <a:t>at </a:t>
            </a:r>
            <a:r>
              <a:rPr lang="en-US" dirty="0">
                <a:latin typeface="Calibri" panose="020F0502020204030204" pitchFamily="34" charset="0"/>
                <a:hlinkClick r:id="rId5"/>
              </a:rPr>
              <a:t>VDOE Mathematics 2016</a:t>
            </a:r>
            <a:r>
              <a:rPr lang="en-US" dirty="0">
                <a:latin typeface="Calibri" panose="020F0502020204030204" pitchFamily="34" charset="0"/>
              </a:rPr>
              <a:t> </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8" name="TextBox 7"/>
          <p:cNvSpPr txBox="1"/>
          <p:nvPr/>
        </p:nvSpPr>
        <p:spPr>
          <a:xfrm>
            <a:off x="1156138" y="769203"/>
            <a:ext cx="6858000" cy="830997"/>
          </a:xfrm>
          <a:prstGeom prst="rect">
            <a:avLst/>
          </a:prstGeom>
          <a:solidFill>
            <a:srgbClr val="FF9933"/>
          </a:solidFill>
        </p:spPr>
        <p:txBody>
          <a:bodyPr wrap="square" rtlCol="0">
            <a:spAutoFit/>
          </a:bodyPr>
          <a:lstStyle/>
          <a:p>
            <a:pPr algn="ctr"/>
            <a:r>
              <a:rPr lang="en-US" sz="2400" b="1" dirty="0" smtClean="0">
                <a:latin typeface="Calibri" panose="020F0502020204030204" pitchFamily="34" charset="0"/>
              </a:rPr>
              <a:t>NARRATED GRADE LEVEL-SPECIFIC POWERPOINTS – </a:t>
            </a:r>
          </a:p>
          <a:p>
            <a:pPr algn="ctr"/>
            <a:r>
              <a:rPr lang="en-US" sz="2400" b="1" dirty="0" smtClean="0">
                <a:latin typeface="Calibri" panose="020F0502020204030204" pitchFamily="34" charset="0"/>
              </a:rPr>
              <a:t>Expected to be available early April</a:t>
            </a:r>
            <a:endParaRPr lang="en-US" sz="2400" b="1" dirty="0">
              <a:latin typeface="Calibri" panose="020F0502020204030204" pitchFamily="34" charset="0"/>
            </a:endParaRPr>
          </a:p>
        </p:txBody>
      </p:sp>
    </p:spTree>
    <p:extLst>
      <p:ext uri="{BB962C8B-B14F-4D97-AF65-F5344CB8AC3E}">
        <p14:creationId xmlns:p14="http://schemas.microsoft.com/office/powerpoint/2010/main" val="1080830195"/>
      </p:ext>
    </p:extLst>
  </p:cSld>
  <p:clrMapOvr>
    <a:masterClrMapping/>
  </p:clrMapOvr>
  <mc:AlternateContent xmlns:mc="http://schemas.openxmlformats.org/markup-compatibility/2006" xmlns:p14="http://schemas.microsoft.com/office/powerpoint/2010/main">
    <mc:Choice Requires="p14">
      <p:transition p14:dur="10" advTm="18627"/>
    </mc:Choice>
    <mc:Fallback xmlns="">
      <p:transition advTm="18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61</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80819371"/>
      </p:ext>
    </p:extLst>
  </p:cSld>
  <p:clrMapOvr>
    <a:masterClrMapping/>
  </p:clrMapOvr>
  <mc:AlternateContent xmlns:mc="http://schemas.openxmlformats.org/markup-compatibility/2006" xmlns:p14="http://schemas.microsoft.com/office/powerpoint/2010/main">
    <mc:Choice Requires="p14">
      <p:transition p14:dur="10" advTm="24864"/>
    </mc:Choice>
    <mc:Fallback xmlns="">
      <p:transition advTm="24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990600"/>
          <a:ext cx="8229600" cy="2727960"/>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03683">
                <a:tc>
                  <a:txBody>
                    <a:bodyPr/>
                    <a:lstStyle/>
                    <a:p>
                      <a:pPr marL="342900" marR="0" indent="-342900">
                        <a:spcBef>
                          <a:spcPts val="600"/>
                        </a:spcBef>
                        <a:spcAft>
                          <a:spcPts val="0"/>
                        </a:spcAft>
                      </a:pPr>
                      <a:r>
                        <a:rPr lang="en-US" sz="1300" b="1" dirty="0">
                          <a:solidFill>
                            <a:schemeClr val="tx1"/>
                          </a:solidFill>
                          <a:effectLst/>
                          <a:latin typeface="Calibri" panose="020F0502020204030204" pitchFamily="34" charset="0"/>
                          <a:ea typeface="Times"/>
                        </a:rPr>
                        <a:t>4.4	The student will</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a)	estimate sums, differences, products, and quotients of whole numbers;* </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b)	add, subtract, and multiply whole numbers;*</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c)	divide whole numbers, finding quotients with and without remainders;* and</a:t>
                      </a:r>
                    </a:p>
                    <a:p>
                      <a:pPr marL="342900" marR="0" indent="-285750">
                        <a:spcBef>
                          <a:spcPts val="0"/>
                        </a:spcBef>
                        <a:spcAft>
                          <a:spcPts val="0"/>
                        </a:spcAft>
                      </a:pPr>
                      <a:r>
                        <a:rPr lang="en-US" sz="1300" b="1" dirty="0">
                          <a:solidFill>
                            <a:schemeClr val="tx1"/>
                          </a:solidFill>
                          <a:effectLst/>
                          <a:latin typeface="Calibri" panose="020F0502020204030204" pitchFamily="34" charset="0"/>
                          <a:ea typeface="Times"/>
                        </a:rPr>
                        <a:t>d)	solve single-step and multistep addition, subtraction, and multiplication problems with whole numbers.*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300" b="1" dirty="0">
                          <a:solidFill>
                            <a:schemeClr val="tx1"/>
                          </a:solidFill>
                          <a:effectLst/>
                          <a:latin typeface="Calibri" panose="020F0502020204030204" pitchFamily="34" charset="0"/>
                          <a:ea typeface="Times"/>
                        </a:rPr>
                        <a:t>4.4	The student will</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a)	demonstrate fluency with multiplication facts through 12 x 12, and the corresponding division facts;* </a:t>
                      </a:r>
                      <a:r>
                        <a:rPr lang="en-US" sz="1300" b="1" dirty="0">
                          <a:solidFill>
                            <a:srgbClr val="FF0000"/>
                          </a:solidFill>
                          <a:effectLst/>
                          <a:latin typeface="Calibri" panose="020F0502020204030204" pitchFamily="34" charset="0"/>
                          <a:ea typeface="Times"/>
                        </a:rPr>
                        <a:t>[Moved from 3.5]</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b)	estimate and determine sums, differences, and products of whole numbers;* </a:t>
                      </a:r>
                    </a:p>
                    <a:p>
                      <a:pPr marL="346075" marR="0" indent="-346075">
                        <a:spcBef>
                          <a:spcPts val="0"/>
                        </a:spcBef>
                        <a:spcAft>
                          <a:spcPts val="0"/>
                        </a:spcAft>
                      </a:pPr>
                      <a:r>
                        <a:rPr lang="en-US" sz="1300" b="1" dirty="0">
                          <a:solidFill>
                            <a:schemeClr val="tx1"/>
                          </a:solidFill>
                          <a:effectLst/>
                          <a:latin typeface="Calibri" panose="020F0502020204030204" pitchFamily="34" charset="0"/>
                          <a:ea typeface="Times"/>
                        </a:rPr>
                        <a:t>c)	estimate and determine quotients of whole numbers, with and without remainders;* and</a:t>
                      </a:r>
                    </a:p>
                    <a:p>
                      <a:pPr marL="342900" marR="0" lvl="0" indent="-342900">
                        <a:spcBef>
                          <a:spcPts val="0"/>
                        </a:spcBef>
                        <a:spcAft>
                          <a:spcPts val="1200"/>
                        </a:spcAft>
                        <a:buFont typeface="+mj-lt"/>
                        <a:buAutoNum type="alphaLcParenR" startAt="4"/>
                      </a:pPr>
                      <a:r>
                        <a:rPr lang="en-US" sz="1300" b="1" dirty="0">
                          <a:solidFill>
                            <a:schemeClr val="tx1"/>
                          </a:solidFill>
                          <a:effectLst/>
                          <a:latin typeface="Calibri" panose="020F0502020204030204" pitchFamily="34" charset="0"/>
                          <a:ea typeface="Times"/>
                        </a:rPr>
                        <a:t>create and solve single-step and multistep practical problems involving addition, subtraction, and multiplication, and single-step practical problems involving division with whole numbers.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6" name="Text Box 4"/>
          <p:cNvSpPr txBox="1">
            <a:spLocks noChangeArrowheads="1"/>
          </p:cNvSpPr>
          <p:nvPr/>
        </p:nvSpPr>
        <p:spPr bwMode="auto">
          <a:xfrm>
            <a:off x="518556" y="3962400"/>
            <a:ext cx="8305800" cy="2400657"/>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500" b="1" u="sng" dirty="0" smtClean="0">
                <a:solidFill>
                  <a:schemeClr val="bg1"/>
                </a:solidFill>
                <a:latin typeface="Calibri" panose="020F0502020204030204" pitchFamily="34" charset="0"/>
              </a:rPr>
              <a:t>Revisions</a:t>
            </a:r>
            <a:r>
              <a:rPr lang="en-US" altLang="en-US" sz="15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500" b="1" dirty="0">
                <a:solidFill>
                  <a:schemeClr val="bg1"/>
                </a:solidFill>
                <a:latin typeface="Calibri" panose="020F0502020204030204" pitchFamily="34" charset="0"/>
              </a:rPr>
              <a:t>4.4a – </a:t>
            </a:r>
            <a:r>
              <a:rPr lang="en-US" sz="1500" b="1" dirty="0" smtClean="0">
                <a:solidFill>
                  <a:schemeClr val="bg1"/>
                </a:solidFill>
                <a:latin typeface="Calibri" panose="020F0502020204030204" pitchFamily="34" charset="0"/>
              </a:rPr>
              <a:t>Fluency </a:t>
            </a:r>
            <a:r>
              <a:rPr lang="en-US" sz="1500" b="1" dirty="0">
                <a:solidFill>
                  <a:schemeClr val="bg1"/>
                </a:solidFill>
                <a:latin typeface="Calibri" panose="020F0502020204030204" pitchFamily="34" charset="0"/>
              </a:rPr>
              <a:t>with multiplication facts through 12 x 12, and corresponding division facts [Moved from 3.5; representation of facts through 10 x 10 and fluency with facts for 0, 1, 2, 5, 10 included in 3.4]</a:t>
            </a:r>
          </a:p>
          <a:p>
            <a:pPr marL="285750" indent="-285750">
              <a:buFont typeface="Arial" panose="020B0604020202020204" pitchFamily="34" charset="0"/>
              <a:buChar char="•"/>
            </a:pPr>
            <a:r>
              <a:rPr lang="en-US" sz="1500" b="1" dirty="0">
                <a:solidFill>
                  <a:schemeClr val="bg1"/>
                </a:solidFill>
                <a:latin typeface="Calibri" panose="020F0502020204030204" pitchFamily="34" charset="0"/>
              </a:rPr>
              <a:t>4.4b EKS – Determine the product of two whole numbers </a:t>
            </a:r>
            <a:r>
              <a:rPr lang="en-US" sz="1500" b="1" i="1" dirty="0">
                <a:solidFill>
                  <a:schemeClr val="bg1"/>
                </a:solidFill>
                <a:latin typeface="Calibri" panose="020F0502020204030204" pitchFamily="34" charset="0"/>
              </a:rPr>
              <a:t>limited to</a:t>
            </a:r>
            <a:r>
              <a:rPr lang="en-US" sz="1500" b="1" dirty="0">
                <a:solidFill>
                  <a:schemeClr val="bg1"/>
                </a:solidFill>
                <a:latin typeface="Calibri" panose="020F0502020204030204" pitchFamily="34" charset="0"/>
              </a:rPr>
              <a:t> two digits each</a:t>
            </a:r>
          </a:p>
          <a:p>
            <a:pPr marL="285750" lvl="0" indent="-285750">
              <a:buFont typeface="Arial" panose="020B0604020202020204" pitchFamily="34" charset="0"/>
              <a:buChar char="•"/>
            </a:pPr>
            <a:r>
              <a:rPr lang="en-US" sz="1500" b="1" dirty="0" smtClean="0">
                <a:solidFill>
                  <a:schemeClr val="bg1"/>
                </a:solidFill>
                <a:latin typeface="Calibri" panose="020F0502020204030204" pitchFamily="34" charset="0"/>
              </a:rPr>
              <a:t>4.4b </a:t>
            </a:r>
            <a:r>
              <a:rPr lang="en-US" sz="1500" b="1" dirty="0">
                <a:solidFill>
                  <a:schemeClr val="bg1"/>
                </a:solidFill>
                <a:latin typeface="Calibri" panose="020F0502020204030204" pitchFamily="34" charset="0"/>
              </a:rPr>
              <a:t>EKS – Apply strategies, including place value and the properties of multiplication and/or addition, </a:t>
            </a:r>
            <a:r>
              <a:rPr lang="en-US" sz="1500" b="1" dirty="0" smtClean="0">
                <a:solidFill>
                  <a:schemeClr val="bg1"/>
                </a:solidFill>
                <a:latin typeface="Calibri" panose="020F0502020204030204" pitchFamily="34" charset="0"/>
              </a:rPr>
              <a:t>to add, subtract, multiply and divide</a:t>
            </a:r>
          </a:p>
          <a:p>
            <a:pPr marL="285750" indent="-285750">
              <a:buFont typeface="Arial" panose="020B0604020202020204" pitchFamily="34" charset="0"/>
              <a:buChar char="•"/>
            </a:pPr>
            <a:r>
              <a:rPr lang="en-US" sz="1500" b="1" dirty="0" smtClean="0">
                <a:solidFill>
                  <a:schemeClr val="bg1"/>
                </a:solidFill>
                <a:latin typeface="Calibri" panose="020F0502020204030204" pitchFamily="34" charset="0"/>
              </a:rPr>
              <a:t>4.4d </a:t>
            </a:r>
            <a:r>
              <a:rPr lang="en-US" sz="1500" b="1" dirty="0">
                <a:solidFill>
                  <a:schemeClr val="bg1"/>
                </a:solidFill>
                <a:latin typeface="Calibri" panose="020F0502020204030204" pitchFamily="34" charset="0"/>
              </a:rPr>
              <a:t>– Create single-step and multistep practical problems for </a:t>
            </a:r>
            <a:r>
              <a:rPr lang="en-US" sz="1500" b="1" dirty="0" smtClean="0">
                <a:solidFill>
                  <a:schemeClr val="bg1"/>
                </a:solidFill>
                <a:latin typeface="Calibri" panose="020F0502020204030204" pitchFamily="34" charset="0"/>
              </a:rPr>
              <a:t>addition, subtraction, and multiplications;  </a:t>
            </a:r>
            <a:r>
              <a:rPr lang="en-US" sz="1500" b="1" dirty="0">
                <a:solidFill>
                  <a:schemeClr val="bg1"/>
                </a:solidFill>
                <a:latin typeface="Calibri" panose="020F0502020204030204" pitchFamily="34" charset="0"/>
              </a:rPr>
              <a:t>create and solve single-step</a:t>
            </a:r>
            <a:r>
              <a:rPr lang="en-US" sz="1500" b="1" i="1" dirty="0">
                <a:solidFill>
                  <a:schemeClr val="bg1"/>
                </a:solidFill>
                <a:latin typeface="Calibri" panose="020F0502020204030204" pitchFamily="34" charset="0"/>
              </a:rPr>
              <a:t> </a:t>
            </a:r>
            <a:r>
              <a:rPr lang="en-US" sz="1500" b="1" dirty="0">
                <a:solidFill>
                  <a:schemeClr val="bg1"/>
                </a:solidFill>
                <a:latin typeface="Calibri" panose="020F0502020204030204" pitchFamily="34" charset="0"/>
              </a:rPr>
              <a:t>practical problems involving </a:t>
            </a:r>
            <a:r>
              <a:rPr lang="en-US" sz="1500" b="1" dirty="0" smtClean="0">
                <a:solidFill>
                  <a:schemeClr val="bg1"/>
                </a:solidFill>
                <a:latin typeface="Calibri" panose="020F0502020204030204" pitchFamily="34" charset="0"/>
              </a:rPr>
              <a:t>division</a:t>
            </a:r>
          </a:p>
          <a:p>
            <a:pPr marL="285750" lvl="0" indent="-285750">
              <a:buFont typeface="Arial" panose="020B0604020202020204" pitchFamily="34" charset="0"/>
              <a:buChar char="•"/>
            </a:pPr>
            <a:r>
              <a:rPr lang="en-US" sz="1500" b="1" dirty="0">
                <a:solidFill>
                  <a:schemeClr val="bg1"/>
                </a:solidFill>
                <a:latin typeface="Calibri" panose="020F0502020204030204" pitchFamily="34" charset="0"/>
              </a:rPr>
              <a:t>4.4d EKS – Use context in practical problems to interpret the quotient and remainder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62</a:t>
            </a:fld>
            <a:endParaRPr lang="en-US" altLang="en-US" dirty="0"/>
          </a:p>
        </p:txBody>
      </p:sp>
      <p:sp>
        <p:nvSpPr>
          <p:cNvPr id="6" name="AutoShape 6"/>
          <p:cNvSpPr>
            <a:spLocks noChangeArrowheads="1"/>
          </p:cNvSpPr>
          <p:nvPr/>
        </p:nvSpPr>
        <p:spPr bwMode="auto">
          <a:xfrm rot="1209468">
            <a:off x="3910825" y="1449844"/>
            <a:ext cx="1032991" cy="768769"/>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7" name="TextBox 6"/>
          <p:cNvSpPr txBox="1"/>
          <p:nvPr/>
        </p:nvSpPr>
        <p:spPr>
          <a:xfrm>
            <a:off x="557150" y="6400800"/>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94941882"/>
      </p:ext>
    </p:extLst>
  </p:cSld>
  <p:clrMapOvr>
    <a:masterClrMapping/>
  </p:clrMapOvr>
  <mc:AlternateContent xmlns:mc="http://schemas.openxmlformats.org/markup-compatibility/2006" xmlns:p14="http://schemas.microsoft.com/office/powerpoint/2010/main">
    <mc:Choice Requires="p14">
      <p:transition p14:dur="10" advTm="125582"/>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63</a:t>
            </a:fld>
            <a:endParaRPr lang="en-US" dirty="0">
              <a:solidFill>
                <a:srgbClr val="000000"/>
              </a:solidFill>
            </a:endParaRPr>
          </a:p>
        </p:txBody>
      </p:sp>
      <p:sp>
        <p:nvSpPr>
          <p:cNvPr id="2" name="Title 1"/>
          <p:cNvSpPr>
            <a:spLocks noGrp="1"/>
          </p:cNvSpPr>
          <p:nvPr>
            <p:ph type="title" idx="4294967295"/>
          </p:nvPr>
        </p:nvSpPr>
        <p:spPr>
          <a:xfrm>
            <a:off x="0" y="304800"/>
            <a:ext cx="8382000" cy="1143000"/>
          </a:xfrm>
        </p:spPr>
        <p:txBody>
          <a:bodyPr>
            <a:normAutofit/>
          </a:bodyPr>
          <a:lstStyle/>
          <a:p>
            <a:pPr algn="ctr"/>
            <a:r>
              <a:rPr lang="en-US" b="1" dirty="0" smtClean="0"/>
              <a:t>Implementation Timeline</a:t>
            </a:r>
            <a:endParaRPr lang="en-US"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52876121"/>
              </p:ext>
            </p:extLst>
          </p:nvPr>
        </p:nvGraphicFramePr>
        <p:xfrm>
          <a:off x="685800" y="1295400"/>
          <a:ext cx="7543800" cy="5416101"/>
        </p:xfrm>
        <a:graphic>
          <a:graphicData uri="http://schemas.openxmlformats.org/drawingml/2006/table">
            <a:tbl>
              <a:tblPr/>
              <a:tblGrid>
                <a:gridCol w="7543800">
                  <a:extLst>
                    <a:ext uri="{9D8B030D-6E8A-4147-A177-3AD203B41FA5}">
                      <a16:colId xmlns:a16="http://schemas.microsoft.com/office/drawing/2014/main" val="20000"/>
                    </a:ext>
                  </a:extLst>
                </a:gridCol>
              </a:tblGrid>
              <a:tr h="1693423">
                <a:tc>
                  <a:txBody>
                    <a:bodyPr/>
                    <a:lstStyle/>
                    <a:p>
                      <a:r>
                        <a:rPr lang="en-US" sz="2000" b="1" dirty="0">
                          <a:latin typeface="+mj-lt"/>
                        </a:rPr>
                        <a:t>2016-2017 School Year – </a:t>
                      </a:r>
                      <a:r>
                        <a:rPr lang="en-US" sz="2000" b="1" dirty="0" smtClean="0">
                          <a:latin typeface="+mj-lt"/>
                        </a:rPr>
                        <a:t>Curriculum Development</a:t>
                      </a:r>
                      <a:endParaRPr lang="en-US" sz="2000" b="1" dirty="0">
                        <a:latin typeface="+mj-lt"/>
                      </a:endParaRPr>
                    </a:p>
                    <a:p>
                      <a:r>
                        <a:rPr lang="en-US" sz="2000" dirty="0">
                          <a:latin typeface="+mj-lt"/>
                        </a:rPr>
                        <a:t>VDOE staff provides a </a:t>
                      </a:r>
                      <a:r>
                        <a:rPr lang="en-US" sz="2000" dirty="0" smtClean="0">
                          <a:latin typeface="+mj-lt"/>
                        </a:rPr>
                        <a:t>summary of the revisions to assist school </a:t>
                      </a:r>
                      <a:r>
                        <a:rPr lang="en-US" sz="2000" dirty="0">
                          <a:latin typeface="+mj-lt"/>
                        </a:rPr>
                        <a:t>divisions </a:t>
                      </a:r>
                      <a:r>
                        <a:rPr lang="en-US" sz="2000" dirty="0" smtClean="0">
                          <a:latin typeface="+mj-lt"/>
                        </a:rPr>
                        <a:t>in incorporating </a:t>
                      </a:r>
                      <a:r>
                        <a:rPr lang="en-US" sz="2000" dirty="0">
                          <a:latin typeface="+mj-lt"/>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0"/>
                  </a:ext>
                </a:extLst>
              </a:tr>
              <a:tr h="2217415">
                <a:tc>
                  <a:txBody>
                    <a:bodyPr/>
                    <a:lstStyle/>
                    <a:p>
                      <a:r>
                        <a:rPr lang="en-US" sz="2000" b="1" dirty="0">
                          <a:latin typeface="+mj-lt"/>
                        </a:rPr>
                        <a:t>2017-2018 School Year – </a:t>
                      </a:r>
                      <a:r>
                        <a:rPr lang="en-US" sz="2000" b="1" dirty="0" smtClean="0">
                          <a:latin typeface="+mj-lt"/>
                        </a:rPr>
                        <a:t>Crossover </a:t>
                      </a:r>
                      <a:r>
                        <a:rPr lang="en-US" sz="2000" b="1" dirty="0">
                          <a:latin typeface="+mj-lt"/>
                        </a:rPr>
                        <a:t>Year</a:t>
                      </a:r>
                    </a:p>
                    <a:p>
                      <a:r>
                        <a:rPr lang="en-US" sz="2000" dirty="0">
                          <a:latin typeface="+mj-lt"/>
                        </a:rPr>
                        <a:t>2009 Mathematics Standards of Learning and 2016 Mathematics Standards of Learning are included in the written and taught curricula. </a:t>
                      </a:r>
                      <a:r>
                        <a:rPr lang="en-US" sz="2000" dirty="0" smtClean="0">
                          <a:latin typeface="+mj-lt"/>
                        </a:rPr>
                        <a:t>Spring </a:t>
                      </a:r>
                      <a:r>
                        <a:rPr lang="en-US" sz="2000" dirty="0">
                          <a:latin typeface="+mj-lt"/>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extLst>
                  <a:ext uri="{0D108BD9-81ED-4DB2-BD59-A6C34878D82A}">
                    <a16:rowId xmlns:a16="http://schemas.microsoft.com/office/drawing/2014/main" val="10001"/>
                  </a:ext>
                </a:extLst>
              </a:tr>
              <a:tr h="1505263">
                <a:tc>
                  <a:txBody>
                    <a:bodyPr/>
                    <a:lstStyle/>
                    <a:p>
                      <a:r>
                        <a:rPr lang="en-US" sz="2000" b="1" dirty="0">
                          <a:latin typeface="+mj-lt"/>
                        </a:rPr>
                        <a:t>2018-2019 School Year – Full-Implementation Year </a:t>
                      </a:r>
                    </a:p>
                    <a:p>
                      <a:r>
                        <a:rPr lang="en-US" sz="2000" dirty="0">
                          <a:latin typeface="+mj-lt"/>
                        </a:rPr>
                        <a:t>Written and taught curricula reflect the 2016 Mathematics Standards of Learning. </a:t>
                      </a:r>
                      <a:r>
                        <a:rPr lang="en-US" sz="2000" dirty="0" smtClean="0">
                          <a:latin typeface="+mj-lt"/>
                        </a:rPr>
                        <a:t> Standards </a:t>
                      </a:r>
                      <a:r>
                        <a:rPr lang="en-US" sz="2000" dirty="0">
                          <a:latin typeface="+mj-lt"/>
                        </a:rPr>
                        <a:t>of Learning assessments measure the 2016 Mathematics Standards of Learning.</a:t>
                      </a:r>
                    </a:p>
                  </a:txBody>
                  <a:tcPr marL="76126" marR="76126" marT="41907" marB="41907" anchor="ctr">
                    <a:lnL>
                      <a:noFill/>
                    </a:lnL>
                    <a:lnR>
                      <a:noFill/>
                    </a:lnR>
                    <a:lnT>
                      <a:noFill/>
                    </a:lnT>
                    <a:lnB>
                      <a:noFill/>
                    </a:lnB>
                    <a:solidFill>
                      <a:srgbClr val="CAE8A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8592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727" y="3657600"/>
            <a:ext cx="5562600" cy="830997"/>
          </a:xfrm>
          <a:prstGeom prst="rect">
            <a:avLst/>
          </a:prstGeom>
          <a:noFill/>
        </p:spPr>
        <p:txBody>
          <a:bodyPr wrap="square" rtlCol="0">
            <a:spAutoFit/>
          </a:bodyPr>
          <a:lstStyle/>
          <a:p>
            <a:pPr algn="ctr"/>
            <a:r>
              <a:rPr lang="en-US" sz="2400" dirty="0" smtClean="0">
                <a:hlinkClick r:id="rId3"/>
              </a:rPr>
              <a:t>Mathematics@doe.virginia.gov</a:t>
            </a:r>
            <a:endParaRPr lang="en-US" sz="2400" dirty="0" smtClean="0"/>
          </a:p>
          <a:p>
            <a:pPr algn="ctr"/>
            <a:endParaRPr lang="en-US" sz="2400" dirty="0"/>
          </a:p>
        </p:txBody>
      </p:sp>
      <p:sp>
        <p:nvSpPr>
          <p:cNvPr id="2" name="Slide Number Placeholder 1"/>
          <p:cNvSpPr>
            <a:spLocks noGrp="1"/>
          </p:cNvSpPr>
          <p:nvPr>
            <p:ph type="sldNum" sz="quarter" idx="12"/>
          </p:nvPr>
        </p:nvSpPr>
        <p:spPr/>
        <p:txBody>
          <a:bodyPr/>
          <a:lstStyle/>
          <a:p>
            <a:fld id="{94D383E5-CD44-4E8E-A14B-87411563B6FF}" type="slidenum">
              <a:rPr lang="en-US" smtClean="0"/>
              <a:t>64</a:t>
            </a:fld>
            <a:endParaRPr lang="en-US" dirty="0"/>
          </a:p>
        </p:txBody>
      </p:sp>
      <p:sp>
        <p:nvSpPr>
          <p:cNvPr id="7" name="TextBox 6"/>
          <p:cNvSpPr txBox="1"/>
          <p:nvPr/>
        </p:nvSpPr>
        <p:spPr>
          <a:xfrm>
            <a:off x="2063969" y="1676400"/>
            <a:ext cx="5244662"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Arial"/>
              </a:rPr>
              <a:t>Questions? </a:t>
            </a:r>
          </a:p>
          <a:p>
            <a:pPr algn="ctr" fontAlgn="auto">
              <a:spcBef>
                <a:spcPts val="0"/>
              </a:spcBef>
              <a:spcAft>
                <a:spcPts val="0"/>
              </a:spcAft>
            </a:pPr>
            <a:r>
              <a:rPr lang="en-US" sz="3200" dirty="0">
                <a:solidFill>
                  <a:srgbClr val="000000"/>
                </a:solidFill>
                <a:latin typeface="Arial"/>
              </a:rPr>
              <a:t>Please contact </a:t>
            </a:r>
            <a:r>
              <a:rPr lang="en-US" sz="3200" dirty="0" smtClean="0">
                <a:solidFill>
                  <a:srgbClr val="000000"/>
                </a:solidFill>
                <a:latin typeface="Arial"/>
              </a:rPr>
              <a:t>the </a:t>
            </a:r>
          </a:p>
          <a:p>
            <a:pPr algn="ctr" fontAlgn="auto">
              <a:spcBef>
                <a:spcPts val="0"/>
              </a:spcBef>
              <a:spcAft>
                <a:spcPts val="0"/>
              </a:spcAft>
            </a:pPr>
            <a:r>
              <a:rPr lang="en-US" sz="3200" dirty="0" smtClean="0">
                <a:solidFill>
                  <a:srgbClr val="000000"/>
                </a:solidFill>
                <a:latin typeface="Arial"/>
              </a:rPr>
              <a:t>VDOE Mathematics Team </a:t>
            </a:r>
            <a:endParaRPr lang="en-US" sz="3200" dirty="0">
              <a:solidFill>
                <a:srgbClr val="000000"/>
              </a:solidFill>
              <a:latin typeface="Arial"/>
            </a:endParaRPr>
          </a:p>
        </p:txBody>
      </p:sp>
    </p:spTree>
    <p:extLst>
      <p:ext uri="{BB962C8B-B14F-4D97-AF65-F5344CB8AC3E}">
        <p14:creationId xmlns:p14="http://schemas.microsoft.com/office/powerpoint/2010/main" val="44701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lstStyle/>
          <a:p>
            <a:r>
              <a:rPr lang="en-US" b="1" dirty="0" smtClean="0"/>
              <a:t>3 – 2 – 1 Reflection</a:t>
            </a:r>
            <a:endParaRPr lang="en-US" b="1" dirty="0"/>
          </a:p>
        </p:txBody>
      </p:sp>
      <p:sp>
        <p:nvSpPr>
          <p:cNvPr id="3" name="Content Placeholder 2"/>
          <p:cNvSpPr>
            <a:spLocks noGrp="1"/>
          </p:cNvSpPr>
          <p:nvPr>
            <p:ph idx="1"/>
          </p:nvPr>
        </p:nvSpPr>
        <p:spPr/>
        <p:txBody>
          <a:bodyPr/>
          <a:lstStyle/>
          <a:p>
            <a:pPr marL="0" indent="0">
              <a:buNone/>
            </a:pPr>
            <a:r>
              <a:rPr lang="en-US" dirty="0" smtClean="0"/>
              <a:t>3 new things I learned today</a:t>
            </a:r>
          </a:p>
          <a:p>
            <a:pPr marL="0" indent="0">
              <a:buNone/>
            </a:pPr>
            <a:r>
              <a:rPr lang="en-US" dirty="0" smtClean="0"/>
              <a:t>2 things I want to try</a:t>
            </a:r>
          </a:p>
          <a:p>
            <a:pPr marL="0" indent="0">
              <a:buNone/>
            </a:pPr>
            <a:r>
              <a:rPr lang="en-US" dirty="0" smtClean="0"/>
              <a:t>1 question I still have</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65</a:t>
            </a:fld>
            <a:endParaRPr lang="en-US" dirty="0"/>
          </a:p>
        </p:txBody>
      </p:sp>
    </p:spTree>
    <p:extLst>
      <p:ext uri="{BB962C8B-B14F-4D97-AF65-F5344CB8AC3E}">
        <p14:creationId xmlns:p14="http://schemas.microsoft.com/office/powerpoint/2010/main" val="128572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fontScale="90000"/>
          </a:bodyPr>
          <a:lstStyle/>
          <a:p>
            <a:r>
              <a:rPr lang="en-US" b="1" dirty="0" smtClean="0">
                <a:solidFill>
                  <a:schemeClr val="tx1"/>
                </a:solidFill>
              </a:rPr>
              <a:t>Format Changes to the Curriculum Framework</a:t>
            </a:r>
            <a:endParaRPr lang="en-US" b="1" dirty="0">
              <a:solidFill>
                <a:schemeClr val="tx1"/>
              </a:solidFill>
            </a:endParaRPr>
          </a:p>
        </p:txBody>
      </p:sp>
      <p:sp>
        <p:nvSpPr>
          <p:cNvPr id="3" name="Content Placeholder 2"/>
          <p:cNvSpPr>
            <a:spLocks noGrp="1"/>
          </p:cNvSpPr>
          <p:nvPr>
            <p:ph idx="1"/>
          </p:nvPr>
        </p:nvSpPr>
        <p:spPr>
          <a:xfrm>
            <a:off x="457200" y="1874837"/>
            <a:ext cx="8229600" cy="4525963"/>
          </a:xfrm>
        </p:spPr>
        <p:txBody>
          <a:bodyPr>
            <a:noAutofit/>
          </a:bodyPr>
          <a:lstStyle/>
          <a:p>
            <a:r>
              <a:rPr lang="en-US" sz="2800" dirty="0" smtClean="0"/>
              <a:t>Reduction of columns from 3 to 2 </a:t>
            </a:r>
          </a:p>
          <a:p>
            <a:pPr lvl="1"/>
            <a:r>
              <a:rPr lang="en-US" sz="2400" dirty="0" smtClean="0"/>
              <a:t>consistency with other disciplines </a:t>
            </a:r>
          </a:p>
          <a:p>
            <a:pPr lvl="1"/>
            <a:r>
              <a:rPr lang="en-US" sz="2400" dirty="0" smtClean="0"/>
              <a:t>consistency within mathematics levels</a:t>
            </a:r>
          </a:p>
          <a:p>
            <a:r>
              <a:rPr lang="en-US" sz="2800" dirty="0" smtClean="0"/>
              <a:t>Indicators of SOL sub-bullet added to each bullet within the Essential Knowledge and Skills</a:t>
            </a:r>
          </a:p>
          <a:p>
            <a:r>
              <a:rPr lang="en-US" sz="2800" dirty="0" smtClean="0"/>
              <a:t>Indicator of objectives measured without a calculator on state assessments </a:t>
            </a:r>
          </a:p>
          <a:p>
            <a:r>
              <a:rPr lang="en-US" sz="2800" dirty="0" smtClean="0"/>
              <a:t>Reduction in number of standards – many levels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857426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6" y="669362"/>
            <a:ext cx="8601074" cy="611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3"/>
          <p:cNvSpPr>
            <a:spLocks noGrp="1"/>
          </p:cNvSpPr>
          <p:nvPr>
            <p:ph type="sldNum" sz="quarter" idx="12"/>
          </p:nvPr>
        </p:nvSpPr>
        <p:spPr>
          <a:xfrm>
            <a:off x="7010400" y="6400197"/>
            <a:ext cx="2133600" cy="476251"/>
          </a:xfrm>
        </p:spPr>
        <p:txBody>
          <a:bodyPr/>
          <a:lstStyle/>
          <a:p>
            <a:pPr>
              <a:defRPr/>
            </a:pPr>
            <a:fld id="{623CCD90-6554-45FD-866D-1D0DE01CCFD2}" type="slidenum">
              <a:rPr lang="en-US" smtClean="0">
                <a:solidFill>
                  <a:srgbClr val="000000"/>
                </a:solidFill>
              </a:rPr>
              <a:pPr>
                <a:defRPr/>
              </a:pPr>
              <a:t>8</a:t>
            </a:fld>
            <a:endParaRPr lang="en-US" dirty="0">
              <a:solidFill>
                <a:srgbClr val="000000"/>
              </a:solidFill>
            </a:endParaRPr>
          </a:p>
        </p:txBody>
      </p:sp>
      <p:sp>
        <p:nvSpPr>
          <p:cNvPr id="4" name="Rectangle 3"/>
          <p:cNvSpPr/>
          <p:nvPr/>
        </p:nvSpPr>
        <p:spPr>
          <a:xfrm>
            <a:off x="304800" y="2438400"/>
            <a:ext cx="5105400" cy="4419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7543800" y="3581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67600" y="44196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48400" y="5105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305800" y="57150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382000" y="60960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10325" y="6629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264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solidFill>
                  <a:schemeClr val="tx1"/>
                </a:solidFill>
              </a:rPr>
              <a:t>Overview of Crosswalk Documents</a:t>
            </a:r>
            <a:endParaRPr lang="en-US" b="1" dirty="0">
              <a:solidFill>
                <a:schemeClr val="tx1"/>
              </a:solidFill>
            </a:endParaRPr>
          </a:p>
        </p:txBody>
      </p:sp>
      <p:sp>
        <p:nvSpPr>
          <p:cNvPr id="3" name="Content Placeholder 2"/>
          <p:cNvSpPr>
            <a:spLocks noGrp="1"/>
          </p:cNvSpPr>
          <p:nvPr>
            <p:ph idx="1"/>
          </p:nvPr>
        </p:nvSpPr>
        <p:spPr>
          <a:xfrm>
            <a:off x="381000" y="1524000"/>
            <a:ext cx="8229600" cy="4525963"/>
          </a:xfrm>
        </p:spPr>
        <p:txBody>
          <a:bodyPr/>
          <a:lstStyle/>
          <a:p>
            <a:r>
              <a:rPr lang="en-US" dirty="0" smtClean="0"/>
              <a:t>By grade level/course</a:t>
            </a:r>
          </a:p>
          <a:p>
            <a:r>
              <a:rPr lang="en-US" dirty="0" smtClean="0"/>
              <a:t>Includes:</a:t>
            </a:r>
          </a:p>
          <a:p>
            <a:pPr lvl="1"/>
            <a:r>
              <a:rPr lang="en-US" dirty="0" smtClean="0"/>
              <a:t>Additions</a:t>
            </a:r>
          </a:p>
          <a:p>
            <a:pPr lvl="1"/>
            <a:r>
              <a:rPr lang="en-US" dirty="0" smtClean="0"/>
              <a:t>Deletions</a:t>
            </a:r>
          </a:p>
          <a:p>
            <a:pPr lvl="1"/>
            <a:r>
              <a:rPr lang="en-US" dirty="0" smtClean="0"/>
              <a:t>Parameter changes/</a:t>
            </a:r>
          </a:p>
          <a:p>
            <a:pPr marL="457200" lvl="1" indent="0">
              <a:buNone/>
            </a:pPr>
            <a:r>
              <a:rPr lang="en-US" dirty="0"/>
              <a:t> </a:t>
            </a:r>
            <a:r>
              <a:rPr lang="en-US" dirty="0" smtClean="0"/>
              <a:t>   clarifications (2016 SOL)</a:t>
            </a:r>
          </a:p>
          <a:p>
            <a:pPr lvl="1"/>
            <a:r>
              <a:rPr lang="en-US" dirty="0" smtClean="0"/>
              <a:t>Moves within the grade level </a:t>
            </a:r>
          </a:p>
          <a:p>
            <a:pPr marL="457200" lvl="1" indent="287338">
              <a:buNone/>
            </a:pPr>
            <a:r>
              <a:rPr lang="en-US" dirty="0" smtClean="0"/>
              <a:t>(2009 SOL to 2016 SOL)</a:t>
            </a:r>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26350025"/>
              </p:ext>
            </p:extLst>
          </p:nvPr>
        </p:nvGraphicFramePr>
        <p:xfrm>
          <a:off x="5105400" y="1600200"/>
          <a:ext cx="3200400" cy="30480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534509">
                <a:tc>
                  <a:txBody>
                    <a:bodyPr/>
                    <a:lstStyle/>
                    <a:p>
                      <a:r>
                        <a:rPr lang="en-US" sz="1600" b="1" dirty="0" smtClean="0">
                          <a:solidFill>
                            <a:schemeClr val="tx1"/>
                          </a:solidFill>
                        </a:rPr>
                        <a:t>Additions (2016)</a:t>
                      </a:r>
                      <a:endParaRPr lang="en-US" sz="1600" b="1" dirty="0">
                        <a:solidFill>
                          <a:schemeClr val="tx1"/>
                        </a:solidFill>
                      </a:endParaRPr>
                    </a:p>
                  </a:txBody>
                  <a:tcPr/>
                </a:tc>
                <a:tc>
                  <a:txBody>
                    <a:bodyPr/>
                    <a:lstStyle/>
                    <a:p>
                      <a:r>
                        <a:rPr lang="en-US" sz="1600" b="1" dirty="0" smtClean="0">
                          <a:solidFill>
                            <a:schemeClr val="tx1"/>
                          </a:solidFill>
                        </a:rPr>
                        <a:t>Deletions (2009)</a:t>
                      </a:r>
                      <a:endParaRPr lang="en-US" sz="1600" b="1" dirty="0">
                        <a:solidFill>
                          <a:schemeClr val="tx1"/>
                        </a:solidFill>
                      </a:endParaRPr>
                    </a:p>
                  </a:txBody>
                  <a:tcPr/>
                </a:tc>
                <a:extLst>
                  <a:ext uri="{0D108BD9-81ED-4DB2-BD59-A6C34878D82A}">
                    <a16:rowId xmlns:a16="http://schemas.microsoft.com/office/drawing/2014/main" val="10000"/>
                  </a:ext>
                </a:extLst>
              </a:tr>
              <a:tr h="1513491">
                <a:tc>
                  <a:txBody>
                    <a:bodyPr/>
                    <a:lstStyle/>
                    <a:p>
                      <a:r>
                        <a:rPr lang="en-US" sz="1600" b="1" dirty="0" smtClean="0">
                          <a:solidFill>
                            <a:schemeClr val="tx1"/>
                          </a:solidFill>
                        </a:rPr>
                        <a:t>Parameter Changes (2016)</a:t>
                      </a:r>
                      <a:endParaRPr lang="en-US" sz="1600" b="1" dirty="0">
                        <a:solidFill>
                          <a:schemeClr val="tx1"/>
                        </a:solidFill>
                      </a:endParaRPr>
                    </a:p>
                  </a:txBody>
                  <a:tcPr/>
                </a:tc>
                <a:tc>
                  <a:txBody>
                    <a:bodyPr/>
                    <a:lstStyle/>
                    <a:p>
                      <a:r>
                        <a:rPr lang="en-US" sz="1600" b="1" dirty="0" smtClean="0">
                          <a:solidFill>
                            <a:schemeClr val="tx1"/>
                          </a:solidFill>
                        </a:rPr>
                        <a:t>Moves     (2009 to 2016)</a:t>
                      </a:r>
                      <a:endParaRPr lang="en-US" sz="1600" b="1"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5066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VDOE Spring 2017 Mathematics Institute  Grades 3-5 Session&amp;quot;&quot;/&gt;&lt;property id=&quot;20307&quot; value=&quot;256&quot;/&gt;&lt;/object&gt;&lt;object type=&quot;3&quot; unique_id=&quot;10004&quot;&gt;&lt;property id=&quot;20148&quot; value=&quot;5&quot;/&gt;&lt;property id=&quot;20300&quot; value=&quot;Slide 4 - &amp;quot;Agenda&amp;quot;&quot;/&gt;&lt;property id=&quot;20307&quot; value=&quot;388&quot;/&gt;&lt;/object&gt;&lt;object type=&quot;3&quot; unique_id=&quot;10005&quot;&gt;&lt;property id=&quot;20148&quot; value=&quot;5&quot;/&gt;&lt;property id=&quot;20300&quot; value=&quot;Slide 3&quot;/&gt;&lt;property id=&quot;20307&quot; value=&quot;573&quot;/&gt;&lt;/object&gt;&lt;object type=&quot;3&quot; unique_id=&quot;10007&quot;&gt;&lt;property id=&quot;20148&quot; value=&quot;5&quot;/&gt;&lt;property id=&quot;20300&quot; value=&quot;Slide 6&quot;/&gt;&lt;property id=&quot;20307&quot; value=&quot;577&quot;/&gt;&lt;/object&gt;&lt;object type=&quot;3&quot; unique_id=&quot;10008&quot;&gt;&lt;property id=&quot;20148&quot; value=&quot;5&quot;/&gt;&lt;property id=&quot;20300&quot; value=&quot;Slide 7 - &amp;quot;Mathematics Process Goals for Students&amp;quot;&quot;/&gt;&lt;property id=&quot;20307&quot; value=&quot;419&quot;/&gt;&lt;/object&gt;&lt;object type=&quot;3&quot; unique_id=&quot;10009&quot;&gt;&lt;property id=&quot;20148&quot; value=&quot;5&quot;/&gt;&lt;property id=&quot;20300&quot; value=&quot;Slide 8 - &amp;quot;NCTM Principles to Actions  Ensuring Mathematical Success for All&amp;quot;&quot;/&gt;&lt;property id=&quot;20307&quot; value=&quot;581&quot;/&gt;&lt;/object&gt;&lt;object type=&quot;3&quot; unique_id=&quot;10010&quot;&gt;&lt;property id=&quot;20148&quot; value=&quot;5&quot;/&gt;&lt;property id=&quot;20300&quot; value=&quot;Slide 9 - &amp;quot;Format Changes to the Curriculum Framework&amp;quot;&quot;/&gt;&lt;property id=&quot;20307&quot; value=&quot;269&quot;/&gt;&lt;/object&gt;&lt;object type=&quot;3&quot; unique_id=&quot;10011&quot;&gt;&lt;property id=&quot;20148&quot; value=&quot;5&quot;/&gt;&lt;property id=&quot;20300&quot; value=&quot;Slide 10&quot;/&gt;&lt;property id=&quot;20307&quot; value=&quot;444&quot;/&gt;&lt;/object&gt;&lt;object type=&quot;3&quot; unique_id=&quot;10012&quot;&gt;&lt;property id=&quot;20148&quot; value=&quot;5&quot;/&gt;&lt;property id=&quot;20300&quot; value=&quot;Slide 11 - &amp;quot;Overview of Crosswalk Documents&amp;quot;&quot;/&gt;&lt;property id=&quot;20307&quot; value=&quot;421&quot;/&gt;&lt;/object&gt;&lt;object type=&quot;3&quot; unique_id=&quot;10013&quot;&gt;&lt;property id=&quot;20148&quot; value=&quot;5&quot;/&gt;&lt;property id=&quot;20300&quot; value=&quot;Slide 12&quot;/&gt;&lt;property id=&quot;20307&quot; value=&quot;445&quot;/&gt;&lt;/object&gt;&lt;object type=&quot;3&quot; unique_id=&quot;10015&quot;&gt;&lt;property id=&quot;20148&quot; value=&quot;5&quot;/&gt;&lt;property id=&quot;20300&quot; value=&quot;Slide 13 - &amp;quot;Scavenger Hunt&amp;quot;&quot;/&gt;&lt;property id=&quot;20307&quot; value=&quot;590&quot;/&gt;&lt;/object&gt;&lt;object type=&quot;3&quot; unique_id=&quot;10017&quot;&gt;&lt;property id=&quot;20148&quot; value=&quot;5&quot;/&gt;&lt;property id=&quot;20300&quot; value=&quot;Slide 26&quot;/&gt;&lt;property id=&quot;20307&quot; value=&quot;578&quot;/&gt;&lt;/object&gt;&lt;object type=&quot;3&quot; unique_id=&quot;10018&quot;&gt;&lt;property id=&quot;20148&quot; value=&quot;5&quot;/&gt;&lt;property id=&quot;20300&quot; value=&quot;Slide 29 - &amp;quot;Unpacking Standard 3.2 &amp;quot;&quot;/&gt;&lt;property id=&quot;20307&quot; value=&quot;586&quot;/&gt;&lt;/object&gt;&lt;object type=&quot;3&quot; unique_id=&quot;10019&quot;&gt;&lt;property id=&quot;20148&quot; value=&quot;5&quot;/&gt;&lt;property id=&quot;20300&quot; value=&quot;Slide 27 - &amp;quot;Vertical Progression Number and Number Sense &amp;quot;&quot;/&gt;&lt;property id=&quot;20307&quot; value=&quot;587&quot;/&gt;&lt;/object&gt;&lt;object type=&quot;3&quot; unique_id=&quot;10020&quot;&gt;&lt;property id=&quot;20148&quot; value=&quot;5&quot;/&gt;&lt;property id=&quot;20300&quot; value=&quot;Slide 28 - &amp;quot;Vertical Progression Number and Number Sense &amp;quot;&quot;/&gt;&lt;property id=&quot;20307&quot; value=&quot;595&quot;/&gt;&lt;/object&gt;&lt;object type=&quot;3&quot; unique_id=&quot;10021&quot;&gt;&lt;property id=&quot;20148&quot; value=&quot;5&quot;/&gt;&lt;property id=&quot;20300&quot; value=&quot;Slide 30 - &amp;quot;Benchmarking Video&amp;quot;&quot;/&gt;&lt;property id=&quot;20307&quot; value=&quot;588&quot;/&gt;&lt;/object&gt;&lt;object type=&quot;3&quot; unique_id=&quot;10022&quot;&gt;&lt;property id=&quot;20148&quot; value=&quot;5&quot;/&gt;&lt;property id=&quot;20300&quot; value=&quot;Slide 34 - &amp;quot;More or Less than Half &amp;quot;&quot;/&gt;&lt;property id=&quot;20307&quot; value=&quot;592&quot;/&gt;&lt;/object&gt;&lt;object type=&quot;3&quot; unique_id=&quot;10023&quot;&gt;&lt;property id=&quot;20148&quot; value=&quot;5&quot;/&gt;&lt;property id=&quot;20300&quot; value=&quot;Slide 36 - &amp;quot;Close to 0,  𝟏 𝟐 , 1?&amp;quot;&quot;/&gt;&lt;property id=&quot;20307&quot; value=&quot;593&quot;/&gt;&lt;/object&gt;&lt;object type=&quot;3&quot; unique_id=&quot;10024&quot;&gt;&lt;property id=&quot;20148&quot; value=&quot;5&quot;/&gt;&lt;property id=&quot;20300&quot; value=&quot;Slide 38 - &amp;quot;Fractions on a Number Line&amp;quot;&quot;/&gt;&lt;property id=&quot;20307&quot; value=&quot;594&quot;/&gt;&lt;/object&gt;&lt;object type=&quot;3&quot; unique_id=&quot;10025&quot;&gt;&lt;property id=&quot;20148&quot; value=&quot;5&quot;/&gt;&lt;property id=&quot;20300&quot; value=&quot;Slide 41 - &amp;quot;NCTM Principles to Actions  Ensuring Mathematical Success for All&amp;quot;&quot;/&gt;&lt;property id=&quot;20307&quot; value=&quot;584&quot;/&gt;&lt;/object&gt;&lt;object type=&quot;3&quot; unique_id=&quot;10026&quot;&gt;&lt;property id=&quot;20148&quot; value=&quot;5&quot;/&gt;&lt;property id=&quot;20300&quot; value=&quot;Slide 44&quot;/&gt;&lt;property id=&quot;20307&quot; value=&quot;579&quot;/&gt;&lt;/object&gt;&lt;object type=&quot;3&quot; unique_id=&quot;10027&quot;&gt;&lt;property id=&quot;20148&quot; value=&quot;5&quot;/&gt;&lt;property id=&quot;20300&quot; value=&quot;Slide 45 - &amp;quot;Write one story problem on each sticky note.&amp;quot;&quot;/&gt;&lt;property id=&quot;20307&quot; value=&quot;596&quot;/&gt;&lt;/object&gt;&lt;object type=&quot;3&quot; unique_id=&quot;10028&quot;&gt;&lt;property id=&quot;20148&quot; value=&quot;5&quot;/&gt;&lt;property id=&quot;20300&quot; value=&quot;Slide 46 - &amp;quot;NCTM Principles to Actions  Ensuring Mathematical Success for All&amp;quot;&quot;/&gt;&lt;property id=&quot;20307&quot; value=&quot;585&quot;/&gt;&lt;/object&gt;&lt;object type=&quot;3&quot; unique_id=&quot;10031&quot;&gt;&lt;property id=&quot;20148&quot; value=&quot;5&quot;/&gt;&lt;property id=&quot;20300&quot; value=&quot;Slide 62&quot;/&gt;&lt;property id=&quot;20307&quot; value=&quot;576&quot;/&gt;&lt;/object&gt;&lt;object type=&quot;3&quot; unique_id=&quot;10034&quot;&gt;&lt;property id=&quot;20148&quot; value=&quot;5&quot;/&gt;&lt;property id=&quot;20300&quot; value=&quot;Slide 67 - &amp;quot;Implementation Timeline&amp;quot;&quot;/&gt;&lt;property id=&quot;20307&quot; value=&quot;438&quot;/&gt;&lt;/object&gt;&lt;object type=&quot;3&quot; unique_id=&quot;13358&quot;&gt;&lt;property id=&quot;20148&quot; value=&quot;5&quot;/&gt;&lt;property id=&quot;20300&quot; value=&quot;Slide 43 - &amp;quot;By the Numbers…&amp;quot;&quot;/&gt;&lt;property id=&quot;20307&quot; value=&quot;597&quot;/&gt;&lt;/object&gt;&lt;object type=&quot;3&quot; unique_id=&quot;13359&quot;&gt;&lt;property id=&quot;20148&quot; value=&quot;5&quot;/&gt;&lt;property id=&quot;20300&quot; value=&quot;Slide 42 - &amp;quot;Lunch &amp;quot;&quot;/&gt;&lt;property id=&quot;20307&quot; value=&quot;601&quot;/&gt;&lt;/object&gt;&lt;object type=&quot;3&quot; unique_id=&quot;13361&quot;&gt;&lt;property id=&quot;20148&quot; value=&quot;5&quot;/&gt;&lt;property id=&quot;20300&quot; value=&quot;Slide 52&quot;/&gt;&lt;property id=&quot;20307&quot; value=&quot;600&quot;/&gt;&lt;/object&gt;&lt;object type=&quot;3&quot; unique_id=&quot;13363&quot;&gt;&lt;property id=&quot;20148&quot; value=&quot;5&quot;/&gt;&lt;property id=&quot;20300&quot; value=&quot;Slide 32 - &amp;quot;NCTM Principles to Actions  Ensuring Mathematical Success for All&amp;quot;&quot;/&gt;&lt;property id=&quot;20307&quot; value=&quot;607&quot;/&gt;&lt;/object&gt;&lt;object type=&quot;3&quot; unique_id=&quot;13364&quot;&gt;&lt;property id=&quot;20148&quot; value=&quot;5&quot;/&gt;&lt;property id=&quot;20300&quot; value=&quot;Slide 33 - &amp;quot;NCTM Principles to Actions  Ensuring Mathematical Success for All&amp;quot;&quot;/&gt;&lt;property id=&quot;20307&quot; value=&quot;608&quot;/&gt;&lt;/object&gt;&lt;object type=&quot;3&quot; unique_id=&quot;13366&quot;&gt;&lt;property id=&quot;20148&quot; value=&quot;5&quot;/&gt;&lt;property id=&quot;20300&quot; value=&quot;Slide 47 - &amp;quot;NCTM Principles to Actions  Ensuring Mathematical Success for All&amp;quot;&quot;/&gt;&lt;property id=&quot;20307&quot; value=&quot;606&quot;/&gt;&lt;/object&gt;&lt;object type=&quot;3&quot; unique_id=&quot;13367&quot;&gt;&lt;property id=&quot;20148&quot; value=&quot;5&quot;/&gt;&lt;property id=&quot;20300&quot; value=&quot;Slide 49 - &amp;quot;Modeling Activity Addition and Subtraction&amp;quot;&quot;/&gt;&lt;property id=&quot;20307&quot; value=&quot;612&quot;/&gt;&lt;/object&gt;&lt;object type=&quot;3&quot; unique_id=&quot;13368&quot;&gt;&lt;property id=&quot;20148&quot; value=&quot;5&quot;/&gt;&lt;property id=&quot;20300&quot; value=&quot;Slide 53 - &amp;quot;Sorting Activity Multiplication and Division&amp;quot;&quot;/&gt;&lt;property id=&quot;20307&quot; value=&quot;611&quot;/&gt;&lt;/object&gt;&lt;object type=&quot;3&quot; unique_id=&quot;13369&quot;&gt;&lt;property id=&quot;20148&quot; value=&quot;5&quot;/&gt;&lt;property id=&quot;20300&quot; value=&quot;Slide 55&quot;/&gt;&lt;property id=&quot;20307&quot; value=&quot;603&quot;/&gt;&lt;/object&gt;&lt;object type=&quot;3&quot; unique_id=&quot;13370&quot;&gt;&lt;property id=&quot;20148&quot; value=&quot;5&quot;/&gt;&lt;property id=&quot;20300&quot; value=&quot;Slide 57 - &amp;quot;NCTM Principles to Actions  Ensuring Mathematical Success for All&amp;quot;&quot;/&gt;&lt;property id=&quot;20307&quot; value=&quot;610&quot;/&gt;&lt;/object&gt;&lt;object type=&quot;3&quot; unique_id=&quot;13786&quot;&gt;&lt;property id=&quot;20148&quot; value=&quot;5&quot;/&gt;&lt;property id=&quot;20300&quot; value=&quot;Slide 24 - &amp;quot;Emphasis on Specific Content&amp;quot;&quot;/&gt;&lt;property id=&quot;20307&quot; value=&quot;614&quot;/&gt;&lt;/object&gt;&lt;object type=&quot;3&quot; unique_id=&quot;13787&quot;&gt;&lt;property id=&quot;20148&quot; value=&quot;5&quot;/&gt;&lt;property id=&quot;20300&quot; value=&quot;Slide 48 - &amp;quot;Vertical Progression - Computation and Estimation&amp;quot;&quot;/&gt;&lt;property id=&quot;20307&quot; value=&quot;616&quot;/&gt;&lt;/object&gt;&lt;object type=&quot;3&quot; unique_id=&quot;13789&quot;&gt;&lt;property id=&quot;20148&quot; value=&quot;5&quot;/&gt;&lt;property id=&quot;20300&quot; value=&quot;Slide 2 - &amp;quot;VDOE Spring 2017 Mathematics Institute  Grades 3-5 Session&amp;quot;&quot;/&gt;&lt;property id=&quot;20307&quot; value=&quot;621&quot;/&gt;&lt;/object&gt;&lt;object type=&quot;3&quot; unique_id=&quot;13790&quot;&gt;&lt;property id=&quot;20148&quot; value=&quot;5&quot;/&gt;&lt;property id=&quot;20300&quot; value=&quot;Slide 5 - &amp;quot;Grounding Activity&amp;quot;&quot;/&gt;&lt;property id=&quot;20307&quot; value=&quot;628&quot;/&gt;&lt;/object&gt;&lt;object type=&quot;3&quot; unique_id=&quot;13791&quot;&gt;&lt;property id=&quot;20148&quot; value=&quot;5&quot;/&gt;&lt;property id=&quot;20300&quot; value=&quot;Slide 14 - &amp;quot;Students in grade 3 will estimate and measure length, weight/mass, and liquid volume.&amp;quot;&quot;/&gt;&lt;property id=&quot;20307&quot; value=&quot;651&quot;/&gt;&lt;/object&gt;&lt;object type=&quot;3&quot; unique_id=&quot;13792&quot;&gt;&lt;property id=&quot;20148&quot; value=&quot;5&quot;/&gt;&lt;property id=&quot;20300&quot; value=&quot;Slide 15 - &amp;quot;The not equal symbol is used in grades 3, 4 and 5 when comparing numbers.&amp;quot;&quot;/&gt;&lt;property id=&quot;20307&quot; value=&quot;649&quot;/&gt;&lt;/object&gt;&lt;object type=&quot;3&quot; unique_id=&quot;13793&quot;&gt;&lt;property id=&quot;20148&quot; value=&quot;5&quot;/&gt;&lt;property id=&quot;20300&quot; value=&quot;Slide 16 - &amp;quot;The computation and estimation standards in grades 4 and 5 are NOT calculator active. &amp;quot;&quot;/&gt;&lt;property id=&quot;20307&quot; value=&quot;650&quot;/&gt;&lt;/object&gt;&lt;object type=&quot;3&quot; unique_id=&quot;13794&quot;&gt;&lt;property id=&quot;20148&quot; value=&quot;5&quot;/&gt;&lt;property id=&quot;20300&quot; value=&quot;Slide 17 - &amp;quot;Students will be given an equivalent measure of one unit when determining measurement conversions in grade 4 and 5&quot;/&gt;&lt;property id=&quot;20307&quot; value=&quot;652&quot;/&gt;&lt;/object&gt;&lt;object type=&quot;3&quot; unique_id=&quot;13795&quot;&gt;&lt;property id=&quot;20148&quot; value=&quot;5&quot;/&gt;&lt;property id=&quot;20300&quot; value=&quot;Slide 18 - &amp;quot;Grade 5 decimal division can include decimal dividends and decimal divisors. &amp;quot;&quot;/&gt;&lt;property id=&quot;20307&quot; value=&quot;653&quot;/&gt;&lt;/object&gt;&lt;object type=&quot;3&quot; unique_id=&quot;13796&quot;&gt;&lt;property id=&quot;20148&quot; value=&quot;5&quot;/&gt;&lt;property id=&quot;20300&quot; value=&quot;Slide 19 - &amp;quot;Line plots have been removed from the elementary math standards of learning. &amp;quot;&quot;/&gt;&lt;property id=&quot;20307&quot; value=&quot;654&quot;/&gt;&lt;/object&gt;&lt;object type=&quot;3&quot; unique_id=&quot;13797&quot;&gt;&lt;property id=&quot;20148&quot; value=&quot;5&quot;/&gt;&lt;property id=&quot;20300&quot; value=&quot;Slide 20 - &amp;quot;Students in grade 5 will model and solve one step linear equations.&amp;quot;&quot;/&gt;&lt;property id=&quot;20307&quot; value=&quot;655&quot;/&gt;&lt;/object&gt;&lt;object type=&quot;3&quot; unique_id=&quot;13798&quot;&gt;&lt;property id=&quot;20148&quot; value=&quot;5&quot;/&gt;&lt;property id=&quot;20300&quot; value=&quot;Slide 21 - &amp;quot;Students in grade 4 will investigate congruence and recognize transformations. &amp;quot;&quot;/&gt;&lt;property id=&quot;20307&quot; value=&quot;656&quot;/&gt;&lt;/object&gt;&lt;object type=&quot;3&quot; unique_id=&quot;13799&quot;&gt;&lt;property id=&quot;20148&quot; value=&quot;5&quot;/&gt;&lt;property id=&quot;20300&quot; value=&quot;Slide 22 - &amp;quot;Fluency with multiplication facts has been completely removed from grade 3.&amp;quot;&quot;/&gt;&lt;property id=&quot;20307&quot; value=&quot;657&quot;/&gt;&lt;/object&gt;&lt;object type=&quot;3&quot; unique_id=&quot;13800&quot;&gt;&lt;property id=&quot;20148&quot; value=&quot;5&quot;/&gt;&lt;property id=&quot;20300&quot; value=&quot;Slide 23 - &amp;quot;Identifying polygons with 10 or fewer sides is introduced in grade 3. &amp;quot;&quot;/&gt;&lt;property id=&quot;20307&quot; value=&quot;658&quot;/&gt;&lt;/object&gt;&lt;object type=&quot;3&quot; unique_id=&quot;13801&quot;&gt;&lt;property id=&quot;20148&quot; value=&quot;5&quot;/&gt;&lt;property id=&quot;20300&quot; value=&quot;Slide 25&quot;/&gt;&lt;property id=&quot;20307&quot; value=&quot;647&quot;/&gt;&lt;/object&gt;&lt;object type=&quot;3&quot; unique_id=&quot;13802&quot;&gt;&lt;property id=&quot;20148&quot; value=&quot;5&quot;/&gt;&lt;property id=&quot;20300&quot; value=&quot;Slide 31 - &amp;quot;Turn and Talk&amp;quot;&quot;/&gt;&lt;property id=&quot;20307&quot; value=&quot;629&quot;/&gt;&lt;/object&gt;&lt;object type=&quot;3&quot; unique_id=&quot;13803&quot;&gt;&lt;property id=&quot;20148&quot; value=&quot;5&quot;/&gt;&lt;property id=&quot;20300&quot; value=&quot;Slide 35 - &amp;quot;More or Less than Half &amp;quot;&quot;/&gt;&lt;property id=&quot;20307&quot; value=&quot;630&quot;/&gt;&lt;/object&gt;&lt;object type=&quot;3&quot; unique_id=&quot;13804&quot;&gt;&lt;property id=&quot;20148&quot; value=&quot;5&quot;/&gt;&lt;property id=&quot;20300&quot; value=&quot;Slide 37 - &amp;quot;Close to 0,  𝟏 𝟐 , 1?&amp;quot;&quot;/&gt;&lt;property id=&quot;20307&quot; value=&quot;631&quot;/&gt;&lt;/object&gt;&lt;object type=&quot;3&quot; unique_id=&quot;13805&quot;&gt;&lt;property id=&quot;20148&quot; value=&quot;5&quot;/&gt;&lt;property id=&quot;20300&quot; value=&quot;Slide 39 - &amp;quot;Fractions on a Number Line&amp;quot;&quot;/&gt;&lt;property id=&quot;20307&quot; value=&quot;632&quot;/&gt;&lt;/object&gt;&lt;object type=&quot;3&quot; unique_id=&quot;13806&quot;&gt;&lt;property id=&quot;20148&quot; value=&quot;5&quot;/&gt;&lt;property id=&quot;20300&quot; value=&quot;Slide 40 - &amp;quot;Prompts to move students deeper in thinking: &amp;quot;&quot;/&gt;&lt;property id=&quot;20307&quot; value=&quot;633&quot;/&gt;&lt;/object&gt;&lt;object type=&quot;3&quot; unique_id=&quot;13807&quot;&gt;&lt;property id=&quot;20148&quot; value=&quot;5&quot;/&gt;&lt;property id=&quot;20300&quot; value=&quot;Slide 50 - &amp;quot;Modeling Activity Addition and Subtraction&amp;quot;&quot;/&gt;&lt;property id=&quot;20307&quot; value=&quot;636&quot;/&gt;&lt;/object&gt;&lt;object type=&quot;3&quot; unique_id=&quot;13808&quot;&gt;&lt;property id=&quot;20148&quot; value=&quot;5&quot;/&gt;&lt;property id=&quot;20300&quot; value=&quot;Slide 51 - &amp;quot;Hang your sticky notes on the appropriate problem type posters. &amp;quot;&quot;/&gt;&lt;property id=&quot;20307&quot; value=&quot;637&quot;/&gt;&lt;/object&gt;&lt;object type=&quot;3&quot; unique_id=&quot;13809&quot;&gt;&lt;property id=&quot;20148&quot; value=&quot;5&quot;/&gt;&lt;property id=&quot;20300&quot; value=&quot;Slide 54 - &amp;quot;Sorting Activity Multiplication and Division&amp;quot;&quot;/&gt;&lt;property id=&quot;20307&quot; value=&quot;635&quot;/&gt;&lt;/object&gt;&lt;object type=&quot;3&quot; unique_id=&quot;13810&quot;&gt;&lt;property id=&quot;20148&quot; value=&quot;5&quot;/&gt;&lt;property id=&quot;20300&quot; value=&quot;Slide 56&quot;/&gt;&lt;property id=&quot;20307&quot; value=&quot;638&quot;/&gt;&lt;/object&gt;&lt;object type=&quot;3&quot; unique_id=&quot;13811&quot;&gt;&lt;property id=&quot;20148&quot; value=&quot;5&quot;/&gt;&lt;property id=&quot;20300&quot; value=&quot;Slide 58&quot;/&gt;&lt;property id=&quot;20307&quot; value=&quot;622&quot;/&gt;&lt;/object&gt;&lt;object type=&quot;3&quot; unique_id=&quot;13812&quot;&gt;&lt;property id=&quot;20148&quot; value=&quot;5&quot;/&gt;&lt;property id=&quot;20300&quot; value=&quot;Slide 59 - &amp;quot;Key Components of a Number Talk&amp;quot;&quot;/&gt;&lt;property id=&quot;20307&quot; value=&quot;624&quot;/&gt;&lt;/object&gt;&lt;object type=&quot;3&quot; unique_id=&quot;13813&quot;&gt;&lt;property id=&quot;20148&quot; value=&quot;5&quot;/&gt;&lt;property id=&quot;20300&quot; value=&quot;Slide 60 - &amp;quot;Number Talk&amp;quot;&quot;/&gt;&lt;property id=&quot;20307&quot; value=&quot;623&quot;/&gt;&lt;/object&gt;&lt;object type=&quot;3&quot; unique_id=&quot;13814&quot;&gt;&lt;property id=&quot;20148&quot; value=&quot;5&quot;/&gt;&lt;property id=&quot;20300&quot; value=&quot;Slide 61 - &amp;quot;Connecting Back&amp;quot;&quot;/&gt;&lt;property id=&quot;20307&quot; value=&quot;625&quot;/&gt;&lt;/object&gt;&lt;object type=&quot;3&quot; unique_id=&quot;13815&quot;&gt;&lt;property id=&quot;20148&quot; value=&quot;5&quot;/&gt;&lt;property id=&quot;20300&quot; value=&quot;Slide 69 - &amp;quot;3 – 2 – 1 Reflection&amp;quot;&quot;/&gt;&lt;property id=&quot;20307&quot; value=&quot;626&quot;/&gt;&lt;/object&gt;&lt;object type=&quot;3&quot; unique_id=&quot;13816&quot;&gt;&lt;property id=&quot;20148&quot; value=&quot;5&quot;/&gt;&lt;property id=&quot;20300&quot; value=&quot;Slide 63 - &amp;quot;Implementation Support Resources&amp;quot;&quot;/&gt;&lt;property id=&quot;20307&quot; value=&quot;640&quot;/&gt;&lt;/object&gt;&lt;object type=&quot;3&quot; unique_id=&quot;13817&quot;&gt;&lt;property id=&quot;20148&quot; value=&quot;5&quot;/&gt;&lt;property id=&quot;20300&quot; value=&quot;Slide 64&quot;/&gt;&lt;property id=&quot;20307&quot; value=&quot;644&quot;/&gt;&lt;/object&gt;&lt;object type=&quot;3&quot; unique_id=&quot;13818&quot;&gt;&lt;property id=&quot;20148&quot; value=&quot;5&quot;/&gt;&lt;property id=&quot;20300&quot; value=&quot;Slide 65 - &amp;quot;Purpose&amp;quot;&quot;/&gt;&lt;property id=&quot;20307&quot; value=&quot;645&quot;/&gt;&lt;/object&gt;&lt;object type=&quot;3&quot; unique_id=&quot;13819&quot;&gt;&lt;property id=&quot;20148&quot; value=&quot;5&quot;/&gt;&lt;property id=&quot;20300&quot; value=&quot;Slide 66&quot;/&gt;&lt;property id=&quot;20307&quot; value=&quot;648&quot;/&gt;&lt;/object&gt;&lt;object type=&quot;3&quot; unique_id=&quot;13820&quot;&gt;&lt;property id=&quot;20148&quot; value=&quot;5&quot;/&gt;&lt;property id=&quot;20300&quot; value=&quot;Slide 68&quot;/&gt;&lt;property id=&quot;20307&quot; value=&quot;639&quot;/&gt;&lt;/object&gt;&lt;/object&gt;&lt;object type=&quot;8&quot; unique_id=&quot;10070&quot;&gt;&lt;/object&gt;&lt;/object&gt;&lt;/database&gt;"/>
  <p:tag name="SECTOMILLISECCONVERTED" val="1"/>
</p:tagLst>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mathematics</Template>
  <TotalTime>16540</TotalTime>
  <Words>4554</Words>
  <Application>Microsoft Office PowerPoint</Application>
  <PresentationFormat>On-screen Show (4:3)</PresentationFormat>
  <Paragraphs>602</Paragraphs>
  <Slides>65</Slides>
  <Notes>61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Cambria Math</vt:lpstr>
      <vt:lpstr>Times</vt:lpstr>
      <vt:lpstr>Times New Roman</vt:lpstr>
      <vt:lpstr>mathematics</vt:lpstr>
      <vt:lpstr>VDOE Spring 2017 Mathematics Institute  Grades 3-5 Session</vt:lpstr>
      <vt:lpstr>PowerPoint Presentation</vt:lpstr>
      <vt:lpstr>Agenda</vt:lpstr>
      <vt:lpstr>PowerPoint Presentation</vt:lpstr>
      <vt:lpstr>Mathematics Process Goals for Students</vt:lpstr>
      <vt:lpstr>NCTM Principles to Actions  Ensuring Mathematical Success for All</vt:lpstr>
      <vt:lpstr>Format Changes to the Curriculum Framework</vt:lpstr>
      <vt:lpstr>PowerPoint Presentation</vt:lpstr>
      <vt:lpstr>Overview of Crosswalk Documents</vt:lpstr>
      <vt:lpstr>PowerPoint Presentation</vt:lpstr>
      <vt:lpstr>Scavenger Hunt</vt:lpstr>
      <vt:lpstr>Students in grade 3 will estimate and measure length, weight/mass, and liquid volume.</vt:lpstr>
      <vt:lpstr>The not equal symbol is used in grades 3, 4 and 5 when comparing numbers.</vt:lpstr>
      <vt:lpstr>The computation and estimation standards in grades 4 and 5 are NOT calculator active. </vt:lpstr>
      <vt:lpstr>Students will be given an equivalent measure of one unit when determining measurement conversions in grade 4 and 5.</vt:lpstr>
      <vt:lpstr>Grade 5 decimal division can include decimal dividends and decimal divisors. </vt:lpstr>
      <vt:lpstr>Line plots have been removed from the elementary math standards of learning. </vt:lpstr>
      <vt:lpstr>Students in grade 5 will model and solve one step linear equations.</vt:lpstr>
      <vt:lpstr>Students in grade 4 will investigate congruence and recognize transformations. </vt:lpstr>
      <vt:lpstr>Fluency with multiplication facts has been completely removed from grade 3.</vt:lpstr>
      <vt:lpstr>Identifying polygons with 10 or fewer sides is introduced in grade 3. </vt:lpstr>
      <vt:lpstr>Emphasis on Specific Content</vt:lpstr>
      <vt:lpstr>PowerPoint Presentation</vt:lpstr>
      <vt:lpstr>PowerPoint Presentation</vt:lpstr>
      <vt:lpstr>Vertical Progression Number and Number Sense </vt:lpstr>
      <vt:lpstr>Vertical Progression Number and Number Sense </vt:lpstr>
      <vt:lpstr>Unpacking Standard 3.2 </vt:lpstr>
      <vt:lpstr>Think about…</vt:lpstr>
      <vt:lpstr>Benchmarking Video</vt:lpstr>
      <vt:lpstr>Turn and Talk</vt:lpstr>
      <vt:lpstr>NCTM Principles to Actions  Ensuring Mathematical Success for All</vt:lpstr>
      <vt:lpstr>NCTM Principles to Actions  Ensuring Mathematical Success for All</vt:lpstr>
      <vt:lpstr>More or Less than Half </vt:lpstr>
      <vt:lpstr>More or Less than Half </vt:lpstr>
      <vt:lpstr>Close to 0, 1/2, 1?</vt:lpstr>
      <vt:lpstr>Close to 0, 1/2, 1?</vt:lpstr>
      <vt:lpstr>Fractions on a Number Line</vt:lpstr>
      <vt:lpstr>Fractions on a Number Line</vt:lpstr>
      <vt:lpstr>Prompts to move students deeper in thinking: </vt:lpstr>
      <vt:lpstr>NCTM Principles to Actions  Ensuring Mathematical Success for All</vt:lpstr>
      <vt:lpstr>PowerPoint Presentation</vt:lpstr>
      <vt:lpstr>Write one story problem on each sticky note.</vt:lpstr>
      <vt:lpstr>NCTM Principles to Actions  Ensuring Mathematical Success for All</vt:lpstr>
      <vt:lpstr>NCTM Principles to Actions  Ensuring Mathematical Success for All</vt:lpstr>
      <vt:lpstr>Vertical Progression - Computation and Estimation</vt:lpstr>
      <vt:lpstr>Modeling Activity Addition and Subtraction</vt:lpstr>
      <vt:lpstr>Modeling Activity Addition and Subtraction</vt:lpstr>
      <vt:lpstr>Hang your sticky notes on the appropriate problem type posters. </vt:lpstr>
      <vt:lpstr>Sorting Activity Multiplication and Division</vt:lpstr>
      <vt:lpstr>Sorting Activity Multiplication and Division</vt:lpstr>
      <vt:lpstr>PowerPoint Presentation</vt:lpstr>
      <vt:lpstr>PowerPoint Presentation</vt:lpstr>
      <vt:lpstr>NCTM Principles to Actions  Ensuring Mathematical Success for All</vt:lpstr>
      <vt:lpstr>PowerPoint Presentation</vt:lpstr>
      <vt:lpstr>Key Components of a Number Talk</vt:lpstr>
      <vt:lpstr>Number Talk</vt:lpstr>
      <vt:lpstr>Connecting Back</vt:lpstr>
      <vt:lpstr>PowerPoint Presentation</vt:lpstr>
      <vt:lpstr>Implementation Support Resources</vt:lpstr>
      <vt:lpstr>PowerPoint Presentation</vt:lpstr>
      <vt:lpstr>Purpose</vt:lpstr>
      <vt:lpstr>PowerPoint Presentation</vt:lpstr>
      <vt:lpstr>Implementation Timeline</vt:lpstr>
      <vt:lpstr>PowerPoint Presentation</vt:lpstr>
      <vt:lpstr>3 – 2 – 1 Reflection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2016 Mathematics Standards of Learning and Proposed 2016 Mathematics Standards of Learning Curriculum Framework</dc:title>
  <dc:creator>Michael Bolling</dc:creator>
  <cp:lastModifiedBy>Mazzacane, Tina (DOE)</cp:lastModifiedBy>
  <cp:revision>404</cp:revision>
  <cp:lastPrinted>2017-03-29T14:37:42Z</cp:lastPrinted>
  <dcterms:created xsi:type="dcterms:W3CDTF">2016-03-10T16:09:45Z</dcterms:created>
  <dcterms:modified xsi:type="dcterms:W3CDTF">2019-02-04T22:29:29Z</dcterms:modified>
</cp:coreProperties>
</file>