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1" r:id="rId1"/>
    <p:sldMasterId id="2147483672" r:id="rId2"/>
    <p:sldMasterId id="2147483674" r:id="rId3"/>
  </p:sldMasterIdLst>
  <p:notesMasterIdLst>
    <p:notesMasterId r:id="rId101"/>
  </p:notesMasterIdLst>
  <p:handoutMasterIdLst>
    <p:handoutMasterId r:id="rId102"/>
  </p:handoutMasterIdLst>
  <p:sldIdLst>
    <p:sldId id="385" r:id="rId4"/>
    <p:sldId id="259" r:id="rId5"/>
    <p:sldId id="378" r:id="rId6"/>
    <p:sldId id="261" r:id="rId7"/>
    <p:sldId id="262" r:id="rId8"/>
    <p:sldId id="263" r:id="rId9"/>
    <p:sldId id="386" r:id="rId10"/>
    <p:sldId id="265" r:id="rId11"/>
    <p:sldId id="389" r:id="rId12"/>
    <p:sldId id="267" r:id="rId13"/>
    <p:sldId id="390" r:id="rId14"/>
    <p:sldId id="391" r:id="rId15"/>
    <p:sldId id="392" r:id="rId16"/>
    <p:sldId id="271" r:id="rId17"/>
    <p:sldId id="381" r:id="rId18"/>
    <p:sldId id="273" r:id="rId19"/>
    <p:sldId id="274" r:id="rId20"/>
    <p:sldId id="341" r:id="rId21"/>
    <p:sldId id="342" r:id="rId22"/>
    <p:sldId id="275" r:id="rId23"/>
    <p:sldId id="276" r:id="rId24"/>
    <p:sldId id="393" r:id="rId25"/>
    <p:sldId id="335" r:id="rId26"/>
    <p:sldId id="278" r:id="rId27"/>
    <p:sldId id="279" r:id="rId28"/>
    <p:sldId id="336" r:id="rId29"/>
    <p:sldId id="281" r:id="rId30"/>
    <p:sldId id="286" r:id="rId31"/>
    <p:sldId id="282" r:id="rId32"/>
    <p:sldId id="283" r:id="rId33"/>
    <p:sldId id="284" r:id="rId34"/>
    <p:sldId id="382" r:id="rId35"/>
    <p:sldId id="287" r:id="rId36"/>
    <p:sldId id="288" r:id="rId37"/>
    <p:sldId id="289" r:id="rId38"/>
    <p:sldId id="290" r:id="rId39"/>
    <p:sldId id="394" r:id="rId40"/>
    <p:sldId id="395" r:id="rId41"/>
    <p:sldId id="396" r:id="rId42"/>
    <p:sldId id="397" r:id="rId43"/>
    <p:sldId id="291" r:id="rId44"/>
    <p:sldId id="292" r:id="rId45"/>
    <p:sldId id="293" r:id="rId46"/>
    <p:sldId id="294" r:id="rId47"/>
    <p:sldId id="295" r:id="rId48"/>
    <p:sldId id="296" r:id="rId49"/>
    <p:sldId id="340" r:id="rId50"/>
    <p:sldId id="339" r:id="rId51"/>
    <p:sldId id="346" r:id="rId52"/>
    <p:sldId id="297" r:id="rId53"/>
    <p:sldId id="298" r:id="rId54"/>
    <p:sldId id="347" r:id="rId55"/>
    <p:sldId id="398" r:id="rId56"/>
    <p:sldId id="399" r:id="rId57"/>
    <p:sldId id="400" r:id="rId58"/>
    <p:sldId id="337" r:id="rId59"/>
    <p:sldId id="302" r:id="rId60"/>
    <p:sldId id="303" r:id="rId61"/>
    <p:sldId id="305" r:id="rId62"/>
    <p:sldId id="383" r:id="rId63"/>
    <p:sldId id="308" r:id="rId64"/>
    <p:sldId id="309" r:id="rId65"/>
    <p:sldId id="310" r:id="rId66"/>
    <p:sldId id="311" r:id="rId67"/>
    <p:sldId id="312" r:id="rId68"/>
    <p:sldId id="315" r:id="rId69"/>
    <p:sldId id="404" r:id="rId70"/>
    <p:sldId id="316" r:id="rId71"/>
    <p:sldId id="314" r:id="rId72"/>
    <p:sldId id="313" r:id="rId73"/>
    <p:sldId id="349" r:id="rId74"/>
    <p:sldId id="348" r:id="rId75"/>
    <p:sldId id="350" r:id="rId76"/>
    <p:sldId id="365" r:id="rId77"/>
    <p:sldId id="318" r:id="rId78"/>
    <p:sldId id="366" r:id="rId79"/>
    <p:sldId id="371" r:id="rId80"/>
    <p:sldId id="372" r:id="rId81"/>
    <p:sldId id="373" r:id="rId82"/>
    <p:sldId id="374" r:id="rId83"/>
    <p:sldId id="319" r:id="rId84"/>
    <p:sldId id="405" r:id="rId85"/>
    <p:sldId id="321" r:id="rId86"/>
    <p:sldId id="322" r:id="rId87"/>
    <p:sldId id="323" r:id="rId88"/>
    <p:sldId id="338" r:id="rId89"/>
    <p:sldId id="343" r:id="rId90"/>
    <p:sldId id="325" r:id="rId91"/>
    <p:sldId id="401" r:id="rId92"/>
    <p:sldId id="327" r:id="rId93"/>
    <p:sldId id="328" r:id="rId94"/>
    <p:sldId id="402" r:id="rId95"/>
    <p:sldId id="330" r:id="rId96"/>
    <p:sldId id="331" r:id="rId97"/>
    <p:sldId id="344" r:id="rId98"/>
    <p:sldId id="333" r:id="rId99"/>
    <p:sldId id="403" r:id="rId100"/>
  </p:sldIdLst>
  <p:sldSz cx="9144000" cy="6858000" type="screen4x3"/>
  <p:notesSz cx="68580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lozier, Debra (DOE)" initials="DD(" lastIdx="1" clrIdx="0">
    <p:extLst>
      <p:ext uri="{19B8F6BF-5375-455C-9EA6-DF929625EA0E}">
        <p15:presenceInfo xmlns:p15="http://schemas.microsoft.com/office/powerpoint/2012/main" userId="S-1-5-21-3102109963-2641124013-111641105-717765" providerId="AD"/>
      </p:ext>
    </p:extLst>
  </p:cmAuthor>
  <p:cmAuthor id="2" name="Hope, Kristin (DOE)" initials="HK(" lastIdx="6" clrIdx="1">
    <p:extLst>
      <p:ext uri="{19B8F6BF-5375-455C-9EA6-DF929625EA0E}">
        <p15:presenceInfo xmlns:p15="http://schemas.microsoft.com/office/powerpoint/2012/main" userId="S-1-5-21-3102109963-2641124013-111641105-9377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5B671D5-6FE6-46DC-BB92-7228AF3A5DE6}">
  <a:tblStyle styleId="{C5B671D5-6FE6-46DC-BB92-7228AF3A5DE6}"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0E2E9CC-8E07-4F7A-B5AA-C54701A23ED8}"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4450054-3695-41F0-AD0E-BF9518DCC2EE}" styleName="Table_2">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25" autoAdjust="0"/>
    <p:restoredTop sz="69535" autoAdjust="0"/>
  </p:normalViewPr>
  <p:slideViewPr>
    <p:cSldViewPr snapToGrid="0">
      <p:cViewPr varScale="1">
        <p:scale>
          <a:sx n="80" d="100"/>
          <a:sy n="80" d="100"/>
        </p:scale>
        <p:origin x="2580"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07" Type="http://schemas.openxmlformats.org/officeDocument/2006/relationships/tableStyles" Target="tableStyles.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handoutMaster" Target="handoutMasters/handoutMaster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commentAuthors" Target="commentAuthor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72004" cy="465449"/>
          </a:xfrm>
          <a:prstGeom prst="rect">
            <a:avLst/>
          </a:prstGeom>
        </p:spPr>
        <p:txBody>
          <a:bodyPr vert="horz" lIns="89602" tIns="44801" rIns="89602" bIns="44801" rtlCol="0"/>
          <a:lstStyle>
            <a:lvl1pPr algn="l">
              <a:defRPr sz="1200"/>
            </a:lvl1pPr>
          </a:lstStyle>
          <a:p>
            <a:endParaRPr lang="en-US"/>
          </a:p>
        </p:txBody>
      </p:sp>
      <p:sp>
        <p:nvSpPr>
          <p:cNvPr id="3" name="Date Placeholder 2"/>
          <p:cNvSpPr>
            <a:spLocks noGrp="1"/>
          </p:cNvSpPr>
          <p:nvPr>
            <p:ph type="dt" sz="quarter" idx="1"/>
          </p:nvPr>
        </p:nvSpPr>
        <p:spPr>
          <a:xfrm>
            <a:off x="3884465" y="0"/>
            <a:ext cx="2972004" cy="465449"/>
          </a:xfrm>
          <a:prstGeom prst="rect">
            <a:avLst/>
          </a:prstGeom>
        </p:spPr>
        <p:txBody>
          <a:bodyPr vert="horz" lIns="89602" tIns="44801" rIns="89602" bIns="44801" rtlCol="0"/>
          <a:lstStyle>
            <a:lvl1pPr algn="r">
              <a:defRPr sz="1200"/>
            </a:lvl1pPr>
          </a:lstStyle>
          <a:p>
            <a:fld id="{81A7B774-F8AA-4B98-AE19-39C3562DFC01}" type="datetimeFigureOut">
              <a:rPr lang="en-US" smtClean="0"/>
              <a:t>11/13/2018</a:t>
            </a:fld>
            <a:endParaRPr lang="en-US"/>
          </a:p>
        </p:txBody>
      </p:sp>
      <p:sp>
        <p:nvSpPr>
          <p:cNvPr id="4" name="Footer Placeholder 3"/>
          <p:cNvSpPr>
            <a:spLocks noGrp="1"/>
          </p:cNvSpPr>
          <p:nvPr>
            <p:ph type="ftr" sz="quarter" idx="2"/>
          </p:nvPr>
        </p:nvSpPr>
        <p:spPr>
          <a:xfrm>
            <a:off x="2" y="8830952"/>
            <a:ext cx="2972004" cy="465449"/>
          </a:xfrm>
          <a:prstGeom prst="rect">
            <a:avLst/>
          </a:prstGeom>
        </p:spPr>
        <p:txBody>
          <a:bodyPr vert="horz" lIns="89602" tIns="44801" rIns="89602" bIns="44801" rtlCol="0" anchor="b"/>
          <a:lstStyle>
            <a:lvl1pPr algn="l">
              <a:defRPr sz="1200"/>
            </a:lvl1pPr>
          </a:lstStyle>
          <a:p>
            <a:endParaRPr lang="en-US"/>
          </a:p>
        </p:txBody>
      </p:sp>
      <p:sp>
        <p:nvSpPr>
          <p:cNvPr id="5" name="Slide Number Placeholder 4"/>
          <p:cNvSpPr>
            <a:spLocks noGrp="1"/>
          </p:cNvSpPr>
          <p:nvPr>
            <p:ph type="sldNum" sz="quarter" idx="3"/>
          </p:nvPr>
        </p:nvSpPr>
        <p:spPr>
          <a:xfrm>
            <a:off x="3884465" y="8830952"/>
            <a:ext cx="2972004" cy="465449"/>
          </a:xfrm>
          <a:prstGeom prst="rect">
            <a:avLst/>
          </a:prstGeom>
        </p:spPr>
        <p:txBody>
          <a:bodyPr vert="horz" lIns="89602" tIns="44801" rIns="89602" bIns="44801" rtlCol="0" anchor="b"/>
          <a:lstStyle>
            <a:lvl1pPr algn="r">
              <a:defRPr sz="1200"/>
            </a:lvl1pPr>
          </a:lstStyle>
          <a:p>
            <a:fld id="{39844BEB-20A1-4FC8-83FF-EFBAC6C74AEB}" type="slidenum">
              <a:rPr lang="en-US" smtClean="0"/>
              <a:t>‹#›</a:t>
            </a:fld>
            <a:endParaRPr lang="en-US"/>
          </a:p>
        </p:txBody>
      </p:sp>
    </p:spTree>
    <p:extLst>
      <p:ext uri="{BB962C8B-B14F-4D97-AF65-F5344CB8AC3E}">
        <p14:creationId xmlns:p14="http://schemas.microsoft.com/office/powerpoint/2010/main" val="14468511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3" y="1"/>
            <a:ext cx="2971799" cy="464820"/>
          </a:xfrm>
          <a:prstGeom prst="rect">
            <a:avLst/>
          </a:prstGeom>
          <a:noFill/>
          <a:ln>
            <a:noFill/>
          </a:ln>
        </p:spPr>
        <p:txBody>
          <a:bodyPr spcFirstLastPara="1" wrap="square" lIns="92280" tIns="92280" rIns="92280" bIns="92280" anchor="t" anchorCtr="0"/>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7" y="1"/>
            <a:ext cx="2971799" cy="464820"/>
          </a:xfrm>
          <a:prstGeom prst="rect">
            <a:avLst/>
          </a:prstGeom>
          <a:noFill/>
          <a:ln>
            <a:noFill/>
          </a:ln>
        </p:spPr>
        <p:txBody>
          <a:bodyPr spcFirstLastPara="1" wrap="square" lIns="92280" tIns="92280" rIns="92280" bIns="92280" anchor="t" anchorCtr="0"/>
          <a:lstStyle>
            <a:lvl1pPr marR="0" lvl="0" algn="r"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5" y="4415794"/>
            <a:ext cx="5486399" cy="4183380"/>
          </a:xfrm>
          <a:prstGeom prst="rect">
            <a:avLst/>
          </a:prstGeom>
          <a:noFill/>
          <a:ln>
            <a:noFill/>
          </a:ln>
        </p:spPr>
        <p:txBody>
          <a:bodyPr spcFirstLastPara="1" wrap="square" lIns="92280" tIns="92280" rIns="92280" bIns="92280" anchor="t" anchorCtr="0"/>
          <a:lstStyle>
            <a:lvl1pPr marL="457200" marR="0" lvl="0"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3" y="8829971"/>
            <a:ext cx="2971799" cy="464820"/>
          </a:xfrm>
          <a:prstGeom prst="rect">
            <a:avLst/>
          </a:prstGeom>
          <a:noFill/>
          <a:ln>
            <a:noFill/>
          </a:ln>
        </p:spPr>
        <p:txBody>
          <a:bodyPr spcFirstLastPara="1" wrap="square" lIns="92280" tIns="92280" rIns="92280" bIns="92280" anchor="b" anchorCtr="0"/>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7" y="8829971"/>
            <a:ext cx="2971799" cy="464820"/>
          </a:xfrm>
          <a:prstGeom prst="rect">
            <a:avLst/>
          </a:prstGeom>
          <a:noFill/>
          <a:ln>
            <a:noFill/>
          </a:ln>
        </p:spPr>
        <p:txBody>
          <a:bodyPr spcFirstLastPara="1" wrap="square" lIns="92280" tIns="46129" rIns="92280" bIns="46129" anchor="b" anchorCtr="0">
            <a:noAutofit/>
          </a:bodyPr>
          <a:lstStyle/>
          <a:p>
            <a:pPr algn="r">
              <a:buClr>
                <a:schemeClr val="dk1"/>
              </a:buClr>
              <a:buSzPts val="300"/>
            </a:pPr>
            <a:fld id="{00000000-1234-1234-1234-123412341234}" type="slidenum">
              <a:rPr lang="en-US" sz="1200" smtClean="0">
                <a:solidFill>
                  <a:schemeClr val="dk1"/>
                </a:solidFill>
                <a:latin typeface="Calibri"/>
                <a:ea typeface="Calibri"/>
                <a:cs typeface="Calibri"/>
                <a:sym typeface="Calibri"/>
              </a:rPr>
              <a:pPr algn="r">
                <a:buClr>
                  <a:schemeClr val="dk1"/>
                </a:buClr>
                <a:buSzPts val="300"/>
              </a:pPr>
              <a:t>‹#›</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473095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www.desmos.com"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4:notes"/>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4:notes"/>
          <p:cNvSpPr txBox="1">
            <a:spLocks noGrp="1"/>
          </p:cNvSpPr>
          <p:nvPr>
            <p:ph type="body" idx="1"/>
          </p:nvPr>
        </p:nvSpPr>
        <p:spPr>
          <a:xfrm>
            <a:off x="685805" y="4415794"/>
            <a:ext cx="5486399" cy="4183380"/>
          </a:xfrm>
          <a:prstGeom prst="rect">
            <a:avLst/>
          </a:prstGeom>
          <a:noFill/>
          <a:ln>
            <a:noFill/>
          </a:ln>
        </p:spPr>
        <p:txBody>
          <a:bodyPr spcFirstLastPara="1" wrap="square" lIns="92280" tIns="46129" rIns="92280" bIns="46129" anchor="t" anchorCtr="0">
            <a:noAutofit/>
          </a:bodyPr>
          <a:lstStyle/>
          <a:p>
            <a:pPr marL="0" indent="0">
              <a:buSzPts val="300"/>
            </a:pPr>
            <a:r>
              <a:rPr lang="en-US" dirty="0">
                <a:latin typeface="Verdana"/>
                <a:ea typeface="Verdana"/>
                <a:cs typeface="Verdana"/>
                <a:sym typeface="Verdana"/>
              </a:rPr>
              <a:t>Facilitator: Read through the general plan for the day - focusing on the 4 mathematical teaching practices. Explain no breaks other than lunch so take as needed independently. Ask that phones be put on silent or vibrate. </a:t>
            </a:r>
            <a:endParaRPr dirty="0">
              <a:latin typeface="Verdana"/>
              <a:ea typeface="Verdana"/>
              <a:cs typeface="Verdana"/>
              <a:sym typeface="Verdana"/>
            </a:endParaRPr>
          </a:p>
        </p:txBody>
      </p:sp>
      <p:sp>
        <p:nvSpPr>
          <p:cNvPr id="193" name="Google Shape;193;p4:notes"/>
          <p:cNvSpPr txBox="1">
            <a:spLocks noGrp="1"/>
          </p:cNvSpPr>
          <p:nvPr>
            <p:ph type="sldNum" idx="12"/>
          </p:nvPr>
        </p:nvSpPr>
        <p:spPr>
          <a:xfrm>
            <a:off x="3884617" y="8829971"/>
            <a:ext cx="2971799" cy="464820"/>
          </a:xfrm>
          <a:prstGeom prst="rect">
            <a:avLst/>
          </a:prstGeom>
          <a:noFill/>
          <a:ln>
            <a:noFill/>
          </a:ln>
        </p:spPr>
        <p:txBody>
          <a:bodyPr spcFirstLastPara="1" wrap="square" lIns="92280" tIns="46129" rIns="92280" bIns="46129" anchor="b" anchorCtr="0">
            <a:noAutofit/>
          </a:bodyPr>
          <a:lstStyle/>
          <a:p>
            <a:pPr algn="r">
              <a:buClr>
                <a:schemeClr val="dk1"/>
              </a:buClr>
              <a:buSzPts val="300"/>
            </a:pPr>
            <a:fld id="{00000000-1234-1234-1234-123412341234}" type="slidenum">
              <a:rPr lang="en-US" sz="1200">
                <a:solidFill>
                  <a:schemeClr val="dk1"/>
                </a:solidFill>
                <a:latin typeface="Calibri"/>
                <a:ea typeface="Calibri"/>
                <a:cs typeface="Calibri"/>
                <a:sym typeface="Calibri"/>
              </a:rPr>
              <a:pPr algn="r">
                <a:buClr>
                  <a:schemeClr val="dk1"/>
                </a:buClr>
                <a:buSzPts val="300"/>
              </a:pPr>
              <a:t>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101877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smtClean="0">
                <a:latin typeface="Verdana"/>
                <a:ea typeface="Verdana"/>
                <a:cs typeface="Verdana"/>
                <a:sym typeface="Verdana"/>
              </a:rPr>
              <a:t>Facilitator: This graphic can be found on page 194 and the gray box is where we are focusing today but all teaching practices are connected and can’t exist without the others</a:t>
            </a:r>
          </a:p>
          <a:p>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12</a:t>
            </a:fld>
            <a:endParaRPr lang="en-US"/>
          </a:p>
        </p:txBody>
      </p:sp>
    </p:spTree>
    <p:extLst>
      <p:ext uri="{BB962C8B-B14F-4D97-AF65-F5344CB8AC3E}">
        <p14:creationId xmlns:p14="http://schemas.microsoft.com/office/powerpoint/2010/main" val="1613271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smtClean="0">
                <a:latin typeface="Verdana"/>
                <a:ea typeface="Verdana"/>
                <a:cs typeface="Verdana"/>
                <a:sym typeface="Verdana"/>
              </a:rPr>
              <a:t>Facilitator:  Ask participants to put 5 sticky notes in front of them.</a:t>
            </a:r>
          </a:p>
          <a:p>
            <a:pPr marL="0" indent="0"/>
            <a:r>
              <a:rPr lang="en-US" dirty="0" smtClean="0">
                <a:latin typeface="Verdana"/>
                <a:ea typeface="Verdana"/>
                <a:cs typeface="Verdana"/>
                <a:sym typeface="Verdana"/>
              </a:rPr>
              <a:t>As you watch the video put ONE thing that sticks out to you on each sticky note.</a:t>
            </a:r>
          </a:p>
          <a:p>
            <a:pPr marL="0" indent="0"/>
            <a:r>
              <a:rPr lang="en-US" dirty="0" smtClean="0">
                <a:latin typeface="Verdana"/>
                <a:ea typeface="Verdana"/>
                <a:cs typeface="Verdana"/>
                <a:sym typeface="Verdana"/>
              </a:rPr>
              <a:t>It is a 2 and a half minute video – write quickly</a:t>
            </a:r>
          </a:p>
          <a:p>
            <a:pPr marL="0" indent="0"/>
            <a:r>
              <a:rPr lang="en-US" dirty="0" smtClean="0">
                <a:latin typeface="Verdana"/>
                <a:ea typeface="Verdana"/>
                <a:cs typeface="Verdana"/>
                <a:sym typeface="Verdana"/>
              </a:rPr>
              <a:t>Reflect at table what stood out to you individually and then have a whole group discussion. </a:t>
            </a:r>
          </a:p>
          <a:p>
            <a:pPr marL="0" indent="0"/>
            <a:r>
              <a:rPr lang="en-US" dirty="0" smtClean="0">
                <a:latin typeface="Verdana"/>
                <a:ea typeface="Verdana"/>
                <a:cs typeface="Verdana"/>
                <a:sym typeface="Verdana"/>
              </a:rPr>
              <a:t>The next slide is what stood out for the authors.</a:t>
            </a:r>
          </a:p>
          <a:p>
            <a:endParaRPr lang="en-US" dirty="0"/>
          </a:p>
        </p:txBody>
      </p:sp>
      <p:sp>
        <p:nvSpPr>
          <p:cNvPr id="4" name="Slide Number Placeholder 3"/>
          <p:cNvSpPr>
            <a:spLocks noGrp="1"/>
          </p:cNvSpPr>
          <p:nvPr>
            <p:ph type="sldNum" idx="10"/>
          </p:nvPr>
        </p:nvSpPr>
        <p:spPr/>
        <p:txBody>
          <a:bodyPr/>
          <a:lstStyle/>
          <a:p>
            <a:pPr algn="r">
              <a:buClr>
                <a:schemeClr val="dk1"/>
              </a:buClr>
              <a:buSzPts val="300"/>
            </a:pPr>
            <a:fld id="{00000000-1234-1234-1234-123412341234}" type="slidenum">
              <a:rPr lang="en-US" sz="1200" smtClean="0">
                <a:solidFill>
                  <a:schemeClr val="dk1"/>
                </a:solidFill>
                <a:latin typeface="Calibri"/>
                <a:ea typeface="Calibri"/>
                <a:cs typeface="Calibri"/>
                <a:sym typeface="Calibri"/>
              </a:rPr>
              <a:pPr algn="r">
                <a:buClr>
                  <a:schemeClr val="dk1"/>
                </a:buClr>
                <a:buSzPts val="300"/>
              </a:pPr>
              <a:t>13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505028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3c0915c1dd_1_441:notes"/>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3" name="Google Shape;323;g3c0915c1dd_1_441:notes"/>
          <p:cNvSpPr txBox="1">
            <a:spLocks noGrp="1"/>
          </p:cNvSpPr>
          <p:nvPr>
            <p:ph type="body" idx="1"/>
          </p:nvPr>
        </p:nvSpPr>
        <p:spPr>
          <a:xfrm>
            <a:off x="685802" y="4415792"/>
            <a:ext cx="5486298" cy="4183400"/>
          </a:xfrm>
          <a:prstGeom prst="rect">
            <a:avLst/>
          </a:prstGeom>
        </p:spPr>
        <p:txBody>
          <a:bodyPr spcFirstLastPara="1" wrap="square" lIns="92280" tIns="92280" rIns="92280" bIns="92280" anchor="t" anchorCtr="0">
            <a:noAutofit/>
          </a:bodyPr>
          <a:lstStyle/>
          <a:p>
            <a:pPr marL="0" indent="0"/>
            <a:r>
              <a:rPr lang="en-US" dirty="0">
                <a:latin typeface="Verdana"/>
                <a:ea typeface="Verdana"/>
                <a:cs typeface="Verdana"/>
                <a:sym typeface="Verdana"/>
              </a:rPr>
              <a:t>Facilitator: </a:t>
            </a:r>
            <a:r>
              <a:rPr lang="en-US" dirty="0" smtClean="0">
                <a:latin typeface="Verdana"/>
                <a:ea typeface="Verdana"/>
                <a:cs typeface="Verdana"/>
                <a:sym typeface="Verdana"/>
              </a:rPr>
              <a:t> These </a:t>
            </a:r>
            <a:r>
              <a:rPr lang="en-US" dirty="0">
                <a:latin typeface="Verdana"/>
                <a:ea typeface="Verdana"/>
                <a:cs typeface="Verdana"/>
                <a:sym typeface="Verdana"/>
              </a:rPr>
              <a:t>are the points that stuck out watching the video for the authors. </a:t>
            </a:r>
            <a:r>
              <a:rPr lang="en-US" dirty="0" smtClean="0">
                <a:latin typeface="Verdana"/>
                <a:ea typeface="Verdana"/>
                <a:cs typeface="Verdana"/>
                <a:sym typeface="Verdana"/>
              </a:rPr>
              <a:t> Be </a:t>
            </a:r>
            <a:r>
              <a:rPr lang="en-US" dirty="0">
                <a:latin typeface="Verdana"/>
                <a:ea typeface="Verdana"/>
                <a:cs typeface="Verdana"/>
                <a:sym typeface="Verdana"/>
              </a:rPr>
              <a:t>sure the whole group discussion from the previous slide hits these points.</a:t>
            </a:r>
            <a:endParaRPr dirty="0">
              <a:latin typeface="Verdana"/>
              <a:ea typeface="Verdana"/>
              <a:cs typeface="Verdana"/>
              <a:sym typeface="Verdana"/>
            </a:endParaRPr>
          </a:p>
        </p:txBody>
      </p:sp>
      <p:sp>
        <p:nvSpPr>
          <p:cNvPr id="324" name="Google Shape;324;g3c0915c1dd_1_441:notes"/>
          <p:cNvSpPr txBox="1">
            <a:spLocks noGrp="1"/>
          </p:cNvSpPr>
          <p:nvPr>
            <p:ph type="sldNum" idx="12"/>
          </p:nvPr>
        </p:nvSpPr>
        <p:spPr>
          <a:xfrm>
            <a:off x="3884617" y="8829969"/>
            <a:ext cx="2971900" cy="464735"/>
          </a:xfrm>
          <a:prstGeom prst="rect">
            <a:avLst/>
          </a:prstGeom>
        </p:spPr>
        <p:txBody>
          <a:bodyPr spcFirstLastPara="1" wrap="square" lIns="92280" tIns="46129" rIns="92280" bIns="46129" anchor="b" anchorCtr="0">
            <a:noAutofit/>
          </a:bodyPr>
          <a:lstStyle/>
          <a:p>
            <a:pPr>
              <a:buClr>
                <a:schemeClr val="dk1"/>
              </a:buClr>
              <a:buSzPts val="300"/>
            </a:pPr>
            <a:fld id="{00000000-1234-1234-1234-123412341234}" type="slidenum">
              <a:rPr lang="en-US"/>
              <a:pPr>
                <a:buClr>
                  <a:schemeClr val="dk1"/>
                </a:buClr>
                <a:buSzPts val="300"/>
              </a:pPr>
              <a:t>14</a:t>
            </a:fld>
            <a:endParaRPr/>
          </a:p>
        </p:txBody>
      </p:sp>
    </p:spTree>
    <p:extLst>
      <p:ext uri="{BB962C8B-B14F-4D97-AF65-F5344CB8AC3E}">
        <p14:creationId xmlns:p14="http://schemas.microsoft.com/office/powerpoint/2010/main" val="965407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d175cc4e6_0_77:notes"/>
          <p:cNvSpPr txBox="1">
            <a:spLocks noGrp="1"/>
          </p:cNvSpPr>
          <p:nvPr>
            <p:ph type="body" idx="1"/>
          </p:nvPr>
        </p:nvSpPr>
        <p:spPr>
          <a:xfrm>
            <a:off x="685802" y="4415792"/>
            <a:ext cx="5486298" cy="4183400"/>
          </a:xfrm>
          <a:prstGeom prst="rect">
            <a:avLst/>
          </a:prstGeom>
        </p:spPr>
        <p:txBody>
          <a:bodyPr spcFirstLastPara="1" wrap="square" lIns="92280" tIns="92280" rIns="92280" bIns="92280" anchor="t" anchorCtr="0">
            <a:noAutofit/>
          </a:bodyPr>
          <a:lstStyle/>
          <a:p>
            <a:pPr marL="0" indent="0"/>
            <a:r>
              <a:rPr lang="en-US" dirty="0">
                <a:latin typeface="Verdana"/>
                <a:ea typeface="Verdana"/>
                <a:cs typeface="Verdana"/>
                <a:sym typeface="Verdana"/>
              </a:rPr>
              <a:t>Facilitator: </a:t>
            </a:r>
            <a:r>
              <a:rPr lang="en-US" dirty="0" smtClean="0">
                <a:latin typeface="Verdana"/>
                <a:ea typeface="Verdana"/>
                <a:cs typeface="Verdana"/>
                <a:sym typeface="Verdana"/>
              </a:rPr>
              <a:t> Participants read this table for a minute.</a:t>
            </a:r>
            <a:r>
              <a:rPr lang="en-US" baseline="0" dirty="0" smtClean="0">
                <a:latin typeface="Verdana"/>
                <a:ea typeface="Verdana"/>
                <a:cs typeface="Verdana"/>
                <a:sym typeface="Verdana"/>
              </a:rPr>
              <a:t>  </a:t>
            </a:r>
            <a:r>
              <a:rPr lang="en-US" b="1" baseline="0" dirty="0" smtClean="0">
                <a:latin typeface="Verdana"/>
                <a:ea typeface="Verdana"/>
                <a:cs typeface="Verdana"/>
                <a:sym typeface="Verdana"/>
              </a:rPr>
              <a:t>What is it that you see in “what it is” – STUDENTS!!</a:t>
            </a:r>
            <a:endParaRPr b="1" dirty="0">
              <a:latin typeface="Verdana"/>
              <a:ea typeface="Verdana"/>
              <a:cs typeface="Verdana"/>
              <a:sym typeface="Verdana"/>
            </a:endParaRPr>
          </a:p>
        </p:txBody>
      </p:sp>
      <p:sp>
        <p:nvSpPr>
          <p:cNvPr id="339" name="Google Shape;339;g3d175cc4e6_0_77:notes"/>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3802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3c0915c1dd_1_528:notes"/>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7" name="Google Shape;347;g3c0915c1dd_1_528:notes"/>
          <p:cNvSpPr txBox="1">
            <a:spLocks noGrp="1"/>
          </p:cNvSpPr>
          <p:nvPr>
            <p:ph type="body" idx="1"/>
          </p:nvPr>
        </p:nvSpPr>
        <p:spPr>
          <a:xfrm>
            <a:off x="685802" y="4415792"/>
            <a:ext cx="5486298" cy="4183400"/>
          </a:xfrm>
          <a:prstGeom prst="rect">
            <a:avLst/>
          </a:prstGeom>
        </p:spPr>
        <p:txBody>
          <a:bodyPr spcFirstLastPara="1" wrap="square" lIns="92280" tIns="92280" rIns="92280" bIns="92280" anchor="t" anchorCtr="0">
            <a:noAutofit/>
          </a:bodyPr>
          <a:lstStyle/>
          <a:p>
            <a:pPr marL="0" indent="0"/>
            <a:r>
              <a:rPr lang="en-US" dirty="0">
                <a:latin typeface="Verdana"/>
                <a:ea typeface="Verdana"/>
                <a:cs typeface="Verdana"/>
                <a:sym typeface="Verdana"/>
              </a:rPr>
              <a:t>Facilitator: </a:t>
            </a:r>
            <a:endParaRPr lang="en-US" dirty="0" smtClean="0">
              <a:latin typeface="Verdana"/>
              <a:ea typeface="Verdana"/>
              <a:cs typeface="Verdana"/>
              <a:sym typeface="Verdana"/>
            </a:endParaRPr>
          </a:p>
          <a:p>
            <a:pPr marL="0" indent="0"/>
            <a:r>
              <a:rPr lang="en-US" dirty="0" smtClean="0">
                <a:latin typeface="Verdana"/>
                <a:ea typeface="Verdana"/>
                <a:cs typeface="Verdana"/>
                <a:sym typeface="Verdana"/>
              </a:rPr>
              <a:t>Introduce the sort is about levels</a:t>
            </a:r>
            <a:r>
              <a:rPr lang="en-US" baseline="0" dirty="0" smtClean="0">
                <a:latin typeface="Verdana"/>
                <a:ea typeface="Verdana"/>
                <a:cs typeface="Verdana"/>
                <a:sym typeface="Verdana"/>
              </a:rPr>
              <a:t> of classroom discourse.</a:t>
            </a:r>
            <a:endParaRPr lang="en-US" dirty="0" smtClean="0">
              <a:latin typeface="Verdana"/>
              <a:ea typeface="Verdana"/>
              <a:cs typeface="Verdana"/>
              <a:sym typeface="Verdana"/>
            </a:endParaRPr>
          </a:p>
          <a:p>
            <a:pPr marL="0" indent="0"/>
            <a:r>
              <a:rPr lang="en-US" b="1" dirty="0" smtClean="0">
                <a:latin typeface="Verdana"/>
                <a:ea typeface="Verdana"/>
                <a:cs typeface="Verdana"/>
                <a:sym typeface="Verdana"/>
              </a:rPr>
              <a:t>Model</a:t>
            </a:r>
            <a:r>
              <a:rPr lang="en-US" baseline="0" dirty="0" smtClean="0">
                <a:latin typeface="Verdana"/>
                <a:ea typeface="Verdana"/>
                <a:cs typeface="Verdana"/>
                <a:sym typeface="Verdana"/>
              </a:rPr>
              <a:t> … </a:t>
            </a:r>
            <a:r>
              <a:rPr lang="en-US" dirty="0" smtClean="0">
                <a:latin typeface="Verdana"/>
                <a:ea typeface="Verdana"/>
                <a:cs typeface="Verdana"/>
                <a:sym typeface="Verdana"/>
              </a:rPr>
              <a:t>Pull the light green and gray papers from the envelope on the table</a:t>
            </a:r>
            <a:r>
              <a:rPr lang="en-US" baseline="0" dirty="0" smtClean="0">
                <a:latin typeface="Verdana"/>
                <a:ea typeface="Verdana"/>
                <a:cs typeface="Verdana"/>
                <a:sym typeface="Verdana"/>
              </a:rPr>
              <a:t>.  Place those vertically, 0 on top, on the dark green sorting papers. (Teacher role sort, Building student responsibility within the community sort)</a:t>
            </a:r>
          </a:p>
          <a:p>
            <a:pPr marL="0" indent="0"/>
            <a:r>
              <a:rPr lang="en-US" baseline="0" dirty="0" smtClean="0">
                <a:latin typeface="Verdana"/>
                <a:ea typeface="Verdana"/>
                <a:cs typeface="Verdana"/>
                <a:sym typeface="Verdana"/>
              </a:rPr>
              <a:t>Discuss placement of these in the rubric and then consider where your classroom is and how to move it along the continuum. </a:t>
            </a:r>
          </a:p>
          <a:p>
            <a:pPr marL="0" indent="0"/>
            <a:r>
              <a:rPr lang="en-US" baseline="0" dirty="0" smtClean="0">
                <a:latin typeface="Verdana"/>
                <a:ea typeface="Verdana"/>
                <a:cs typeface="Verdana"/>
                <a:sym typeface="Verdana"/>
              </a:rPr>
              <a:t>You will get a copy of the completed rubric at the end of the day.</a:t>
            </a:r>
          </a:p>
          <a:p>
            <a:pPr marL="0" indent="0"/>
            <a:endParaRPr dirty="0">
              <a:latin typeface="Verdana"/>
              <a:ea typeface="Verdana"/>
              <a:cs typeface="Verdana"/>
              <a:sym typeface="Verdana"/>
            </a:endParaRPr>
          </a:p>
        </p:txBody>
      </p:sp>
      <p:sp>
        <p:nvSpPr>
          <p:cNvPr id="348" name="Google Shape;348;g3c0915c1dd_1_528:notes"/>
          <p:cNvSpPr txBox="1">
            <a:spLocks noGrp="1"/>
          </p:cNvSpPr>
          <p:nvPr>
            <p:ph type="sldNum" idx="12"/>
          </p:nvPr>
        </p:nvSpPr>
        <p:spPr>
          <a:xfrm>
            <a:off x="3884617" y="8829969"/>
            <a:ext cx="2971900" cy="464735"/>
          </a:xfrm>
          <a:prstGeom prst="rect">
            <a:avLst/>
          </a:prstGeom>
        </p:spPr>
        <p:txBody>
          <a:bodyPr spcFirstLastPara="1" wrap="square" lIns="92280" tIns="46129" rIns="92280" bIns="46129" anchor="b" anchorCtr="0">
            <a:noAutofit/>
          </a:bodyPr>
          <a:lstStyle/>
          <a:p>
            <a:fld id="{00000000-1234-1234-1234-123412341234}" type="slidenum">
              <a:rPr lang="en-US"/>
              <a:pPr/>
              <a:t>17</a:t>
            </a:fld>
            <a:endParaRPr/>
          </a:p>
        </p:txBody>
      </p:sp>
    </p:spTree>
    <p:extLst>
      <p:ext uri="{BB962C8B-B14F-4D97-AF65-F5344CB8AC3E}">
        <p14:creationId xmlns:p14="http://schemas.microsoft.com/office/powerpoint/2010/main" val="3758605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Facilitator:  This</a:t>
            </a:r>
            <a:r>
              <a:rPr lang="en-US" baseline="0" dirty="0" smtClean="0"/>
              <a:t> is the teacher role placement of light green papers.  Participants should reflect on their self-perceived level as well as the level of their colleagues.</a:t>
            </a:r>
            <a:endParaRPr lang="en-US" dirty="0"/>
          </a:p>
        </p:txBody>
      </p:sp>
      <p:sp>
        <p:nvSpPr>
          <p:cNvPr id="4" name="Slide Number Placeholder 3"/>
          <p:cNvSpPr>
            <a:spLocks noGrp="1"/>
          </p:cNvSpPr>
          <p:nvPr>
            <p:ph type="sldNum" idx="10"/>
          </p:nvPr>
        </p:nvSpPr>
        <p:spPr/>
        <p:txBody>
          <a:bodyPr/>
          <a:lstStyle/>
          <a:p>
            <a:pPr algn="r">
              <a:buClr>
                <a:schemeClr val="dk1"/>
              </a:buClr>
              <a:buSzPts val="300"/>
            </a:pPr>
            <a:fld id="{00000000-1234-1234-1234-123412341234}" type="slidenum">
              <a:rPr lang="en-US" sz="1200">
                <a:solidFill>
                  <a:schemeClr val="dk1"/>
                </a:solidFill>
                <a:latin typeface="Calibri"/>
                <a:ea typeface="Calibri"/>
                <a:cs typeface="Calibri"/>
                <a:sym typeface="Calibri"/>
              </a:rPr>
              <a:pPr algn="r">
                <a:buClr>
                  <a:schemeClr val="dk1"/>
                </a:buClr>
                <a:buSzPts val="300"/>
              </a:pPr>
              <a:t>18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360297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Facilitator:  This is the building student responsibility</a:t>
            </a:r>
            <a:r>
              <a:rPr lang="en-US" baseline="0" dirty="0" smtClean="0"/>
              <a:t> within the community gray paper placement.</a:t>
            </a:r>
            <a:endParaRPr lang="en-US" dirty="0"/>
          </a:p>
        </p:txBody>
      </p:sp>
      <p:sp>
        <p:nvSpPr>
          <p:cNvPr id="4" name="Slide Number Placeholder 3"/>
          <p:cNvSpPr>
            <a:spLocks noGrp="1"/>
          </p:cNvSpPr>
          <p:nvPr>
            <p:ph type="sldNum" idx="10"/>
          </p:nvPr>
        </p:nvSpPr>
        <p:spPr/>
        <p:txBody>
          <a:bodyPr/>
          <a:lstStyle/>
          <a:p>
            <a:pPr algn="r">
              <a:buClr>
                <a:schemeClr val="dk1"/>
              </a:buClr>
              <a:buSzPct val="25000"/>
            </a:pPr>
            <a:fld id="{00000000-1234-1234-1234-123412341234}" type="slidenum">
              <a:rPr lang="en-US" sz="1200">
                <a:solidFill>
                  <a:schemeClr val="dk1"/>
                </a:solidFill>
                <a:latin typeface="Calibri"/>
                <a:ea typeface="Calibri"/>
                <a:cs typeface="Calibri"/>
                <a:sym typeface="Calibri"/>
              </a:rPr>
              <a:pPr algn="r">
                <a:buClr>
                  <a:schemeClr val="dk1"/>
                </a:buClr>
                <a:buSzPct val="25000"/>
              </a:pPr>
              <a:t>19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847491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3d175cc4e6_0_7:notes"/>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g3d175cc4e6_0_7:notes"/>
          <p:cNvSpPr txBox="1">
            <a:spLocks noGrp="1"/>
          </p:cNvSpPr>
          <p:nvPr>
            <p:ph type="body" idx="1"/>
          </p:nvPr>
        </p:nvSpPr>
        <p:spPr>
          <a:xfrm>
            <a:off x="685802" y="4415792"/>
            <a:ext cx="5486298" cy="4183400"/>
          </a:xfrm>
          <a:prstGeom prst="rect">
            <a:avLst/>
          </a:prstGeom>
          <a:noFill/>
          <a:ln>
            <a:noFill/>
          </a:ln>
        </p:spPr>
        <p:txBody>
          <a:bodyPr spcFirstLastPara="1" wrap="square" lIns="92280" tIns="46129" rIns="92280" bIns="46129" anchor="t" anchorCtr="0">
            <a:noAutofit/>
          </a:bodyPr>
          <a:lstStyle/>
          <a:p>
            <a:pPr marL="0" indent="0">
              <a:buSzPts val="300"/>
            </a:pPr>
            <a:r>
              <a:rPr lang="en-US" dirty="0">
                <a:latin typeface="Verdana"/>
                <a:ea typeface="Verdana"/>
                <a:cs typeface="Verdana"/>
                <a:sym typeface="Verdana"/>
              </a:rPr>
              <a:t>Facilitator: </a:t>
            </a:r>
            <a:r>
              <a:rPr lang="en-US" dirty="0" smtClean="0">
                <a:latin typeface="Verdana"/>
                <a:ea typeface="Verdana"/>
                <a:cs typeface="Verdana"/>
                <a:sym typeface="Verdana"/>
              </a:rPr>
              <a:t> This </a:t>
            </a:r>
            <a:r>
              <a:rPr lang="en-US" dirty="0">
                <a:latin typeface="Verdana"/>
                <a:ea typeface="Verdana"/>
                <a:cs typeface="Verdana"/>
                <a:sym typeface="Verdana"/>
              </a:rPr>
              <a:t>is a reminder of what we wanted to get at during module 1.</a:t>
            </a:r>
            <a:endParaRPr dirty="0">
              <a:latin typeface="Verdana"/>
              <a:ea typeface="Verdana"/>
              <a:cs typeface="Verdana"/>
              <a:sym typeface="Verdana"/>
            </a:endParaRPr>
          </a:p>
        </p:txBody>
      </p:sp>
      <p:sp>
        <p:nvSpPr>
          <p:cNvPr id="357" name="Google Shape;357;g3d175cc4e6_0_7:notes"/>
          <p:cNvSpPr txBox="1">
            <a:spLocks noGrp="1"/>
          </p:cNvSpPr>
          <p:nvPr>
            <p:ph type="sldNum" idx="12"/>
          </p:nvPr>
        </p:nvSpPr>
        <p:spPr>
          <a:xfrm>
            <a:off x="3884617" y="8829969"/>
            <a:ext cx="2971900" cy="464735"/>
          </a:xfrm>
          <a:prstGeom prst="rect">
            <a:avLst/>
          </a:prstGeom>
          <a:noFill/>
          <a:ln>
            <a:noFill/>
          </a:ln>
        </p:spPr>
        <p:txBody>
          <a:bodyPr spcFirstLastPara="1" wrap="square" lIns="92280" tIns="46129" rIns="92280" bIns="46129" anchor="b" anchorCtr="0">
            <a:noAutofit/>
          </a:bodyPr>
          <a:lstStyle/>
          <a:p>
            <a:pPr algn="r">
              <a:buClr>
                <a:schemeClr val="dk1"/>
              </a:buClr>
              <a:buSzPts val="300"/>
            </a:pPr>
            <a:fld id="{00000000-1234-1234-1234-123412341234}" type="slidenum">
              <a:rPr lang="en-US" sz="1200">
                <a:solidFill>
                  <a:schemeClr val="dk1"/>
                </a:solidFill>
                <a:latin typeface="Calibri"/>
                <a:ea typeface="Calibri"/>
                <a:cs typeface="Calibri"/>
                <a:sym typeface="Calibri"/>
              </a:rPr>
              <a:pPr algn="r">
                <a:buClr>
                  <a:schemeClr val="dk1"/>
                </a:buClr>
                <a:buSzPts val="300"/>
              </a:pPr>
              <a:t>20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607151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3c0915c1dd_1_507:notes"/>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4" name="Google Shape;364;g3c0915c1dd_1_507:notes"/>
          <p:cNvSpPr txBox="1">
            <a:spLocks noGrp="1"/>
          </p:cNvSpPr>
          <p:nvPr>
            <p:ph type="body" idx="1"/>
          </p:nvPr>
        </p:nvSpPr>
        <p:spPr>
          <a:xfrm>
            <a:off x="685802" y="4415792"/>
            <a:ext cx="5486298" cy="4183400"/>
          </a:xfrm>
          <a:prstGeom prst="rect">
            <a:avLst/>
          </a:prstGeom>
        </p:spPr>
        <p:txBody>
          <a:bodyPr spcFirstLastPara="1" wrap="square" lIns="92280" tIns="92280" rIns="92280" bIns="92280" anchor="t" anchorCtr="0">
            <a:noAutofit/>
          </a:bodyPr>
          <a:lstStyle/>
          <a:p>
            <a:pPr marL="0" indent="0"/>
            <a:r>
              <a:rPr lang="en-US" dirty="0">
                <a:latin typeface="Verdana"/>
                <a:ea typeface="Verdana"/>
                <a:cs typeface="Verdana"/>
                <a:sym typeface="Verdana"/>
              </a:rPr>
              <a:t>Facilitator: </a:t>
            </a:r>
            <a:r>
              <a:rPr lang="en-US" dirty="0" smtClean="0">
                <a:latin typeface="Verdana"/>
                <a:ea typeface="Verdana"/>
                <a:cs typeface="Verdana"/>
                <a:sym typeface="Verdana"/>
              </a:rPr>
              <a:t> Explain </a:t>
            </a:r>
            <a:r>
              <a:rPr lang="en-US" dirty="0">
                <a:latin typeface="Verdana"/>
                <a:ea typeface="Verdana"/>
                <a:cs typeface="Verdana"/>
                <a:sym typeface="Verdana"/>
              </a:rPr>
              <a:t>that after each module you will be asked to reflect on your personal classroom changes and how you will share this information in professional development when you return to your division.  Distribute the “reflection document” and provide time to reflect on Module 1</a:t>
            </a:r>
            <a:r>
              <a:rPr lang="en-US" dirty="0" smtClean="0">
                <a:latin typeface="Verdana"/>
                <a:ea typeface="Verdana"/>
                <a:cs typeface="Verdana"/>
                <a:sym typeface="Verdana"/>
              </a:rPr>
              <a:t>.  (Allow participants to share reflections</a:t>
            </a:r>
            <a:r>
              <a:rPr lang="en-US" baseline="0" dirty="0" smtClean="0">
                <a:latin typeface="Verdana"/>
                <a:ea typeface="Verdana"/>
                <a:cs typeface="Verdana"/>
                <a:sym typeface="Verdana"/>
              </a:rPr>
              <a:t> or big “</a:t>
            </a:r>
            <a:r>
              <a:rPr lang="en-US" baseline="0" dirty="0" err="1" smtClean="0">
                <a:latin typeface="Verdana"/>
                <a:ea typeface="Verdana"/>
                <a:cs typeface="Verdana"/>
                <a:sym typeface="Verdana"/>
              </a:rPr>
              <a:t>aha’s</a:t>
            </a:r>
            <a:r>
              <a:rPr lang="en-US" baseline="0" dirty="0" smtClean="0">
                <a:latin typeface="Verdana"/>
                <a:ea typeface="Verdana"/>
                <a:cs typeface="Verdana"/>
                <a:sym typeface="Verdana"/>
              </a:rPr>
              <a:t> with the group.)</a:t>
            </a:r>
            <a:endParaRPr dirty="0">
              <a:latin typeface="Verdana"/>
              <a:ea typeface="Verdana"/>
              <a:cs typeface="Verdana"/>
              <a:sym typeface="Verdana"/>
            </a:endParaRPr>
          </a:p>
          <a:p>
            <a:pPr marL="0" indent="0"/>
            <a:endParaRPr dirty="0">
              <a:latin typeface="Verdana"/>
              <a:ea typeface="Verdana"/>
              <a:cs typeface="Verdana"/>
              <a:sym typeface="Verdana"/>
            </a:endParaRPr>
          </a:p>
        </p:txBody>
      </p:sp>
      <p:sp>
        <p:nvSpPr>
          <p:cNvPr id="365" name="Google Shape;365;g3c0915c1dd_1_507:notes"/>
          <p:cNvSpPr txBox="1">
            <a:spLocks noGrp="1"/>
          </p:cNvSpPr>
          <p:nvPr>
            <p:ph type="sldNum" idx="12"/>
          </p:nvPr>
        </p:nvSpPr>
        <p:spPr>
          <a:xfrm>
            <a:off x="3884617" y="8829969"/>
            <a:ext cx="2971900" cy="464735"/>
          </a:xfrm>
          <a:prstGeom prst="rect">
            <a:avLst/>
          </a:prstGeom>
        </p:spPr>
        <p:txBody>
          <a:bodyPr spcFirstLastPara="1" wrap="square" lIns="92280" tIns="46129" rIns="92280" bIns="46129" anchor="b" anchorCtr="0">
            <a:noAutofit/>
          </a:bodyPr>
          <a:lstStyle/>
          <a:p>
            <a:pPr>
              <a:buClr>
                <a:schemeClr val="dk1"/>
              </a:buClr>
              <a:buSzPts val="300"/>
            </a:pPr>
            <a:fld id="{00000000-1234-1234-1234-123412341234}" type="slidenum">
              <a:rPr lang="en-US"/>
              <a:pPr>
                <a:buClr>
                  <a:schemeClr val="dk1"/>
                </a:buClr>
                <a:buSzPts val="300"/>
              </a:pPr>
              <a:t>21</a:t>
            </a:fld>
            <a:endParaRPr/>
          </a:p>
        </p:txBody>
      </p:sp>
    </p:spTree>
    <p:extLst>
      <p:ext uri="{BB962C8B-B14F-4D97-AF65-F5344CB8AC3E}">
        <p14:creationId xmlns:p14="http://schemas.microsoft.com/office/powerpoint/2010/main" val="41016510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smtClean="0">
                <a:latin typeface="Verdana"/>
                <a:ea typeface="Verdana"/>
                <a:cs typeface="Verdana"/>
                <a:sym typeface="Verdana"/>
              </a:rPr>
              <a:t>Facilitator:  We begin Module 2 where we focus primarily on the teaching practice Posing Purposeful Questions which is supported by the teaching practice Elicit and Use Evidence of Student Thinking.</a:t>
            </a:r>
          </a:p>
          <a:p>
            <a:endParaRPr lang="en-US" dirty="0"/>
          </a:p>
        </p:txBody>
      </p:sp>
      <p:sp>
        <p:nvSpPr>
          <p:cNvPr id="4" name="Slide Number Placeholder 3"/>
          <p:cNvSpPr>
            <a:spLocks noGrp="1"/>
          </p:cNvSpPr>
          <p:nvPr>
            <p:ph type="sldNum" idx="10"/>
          </p:nvPr>
        </p:nvSpPr>
        <p:spPr/>
        <p:txBody>
          <a:bodyPr/>
          <a:lstStyle/>
          <a:p>
            <a:pPr algn="r">
              <a:buClr>
                <a:schemeClr val="dk1"/>
              </a:buClr>
              <a:buSzPts val="300"/>
            </a:pPr>
            <a:fld id="{00000000-1234-1234-1234-123412341234}" type="slidenum">
              <a:rPr lang="en-US" sz="1200" smtClean="0">
                <a:solidFill>
                  <a:schemeClr val="dk1"/>
                </a:solidFill>
                <a:latin typeface="Calibri"/>
                <a:ea typeface="Calibri"/>
                <a:cs typeface="Calibri"/>
                <a:sym typeface="Calibri"/>
              </a:rPr>
              <a:pPr algn="r">
                <a:buClr>
                  <a:schemeClr val="dk1"/>
                </a:buClr>
                <a:buSzPts val="300"/>
              </a:pPr>
              <a:t>22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40461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8:notes"/>
          <p:cNvSpPr>
            <a:spLocks noGrp="1" noRot="1" noChangeAspect="1"/>
          </p:cNvSpPr>
          <p:nvPr>
            <p:ph type="sldImg" idx="2"/>
          </p:nvPr>
        </p:nvSpPr>
        <p:spPr>
          <a:xfrm>
            <a:off x="2919413" y="531813"/>
            <a:ext cx="3548062" cy="26622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8:notes"/>
          <p:cNvSpPr txBox="1">
            <a:spLocks noGrp="1"/>
          </p:cNvSpPr>
          <p:nvPr>
            <p:ph type="body" idx="1"/>
          </p:nvPr>
        </p:nvSpPr>
        <p:spPr>
          <a:xfrm>
            <a:off x="938532" y="3372168"/>
            <a:ext cx="7508100" cy="3194700"/>
          </a:xfrm>
          <a:prstGeom prst="rect">
            <a:avLst/>
          </a:prstGeom>
          <a:noFill/>
          <a:ln>
            <a:noFill/>
          </a:ln>
        </p:spPr>
        <p:txBody>
          <a:bodyPr spcFirstLastPara="1" wrap="square" lIns="94175" tIns="94175" rIns="94175" bIns="94175" anchor="t" anchorCtr="0">
            <a:noAutofit/>
          </a:bodyPr>
          <a:lstStyle/>
          <a:p>
            <a:pPr marL="0" marR="0" lvl="0" indent="0" algn="l" rtl="0">
              <a:spcBef>
                <a:spcPts val="0"/>
              </a:spcBef>
              <a:spcAft>
                <a:spcPts val="0"/>
              </a:spcAft>
              <a:buClr>
                <a:schemeClr val="dk1"/>
              </a:buClr>
              <a:buSzPts val="1200"/>
              <a:buFont typeface="Calibri"/>
              <a:buNone/>
            </a:pPr>
            <a:r>
              <a:rPr lang="en-US" sz="1200" b="0" i="0" u="none" strike="noStrike" cap="none" dirty="0">
                <a:solidFill>
                  <a:schemeClr val="dk1"/>
                </a:solidFill>
                <a:latin typeface="Verdana"/>
                <a:ea typeface="Verdana"/>
                <a:cs typeface="Verdana"/>
                <a:sym typeface="Verdana"/>
              </a:rPr>
              <a:t>Facilitator: Explain there is a “parking lot” hanging in the room for participant questions. Just write the question/concern on a sticky note and add it to the parking lot at any time during the presentation</a:t>
            </a:r>
            <a:r>
              <a:rPr lang="en-US" sz="1200" b="0" i="0" u="none" strike="noStrike" cap="none" dirty="0" smtClean="0">
                <a:solidFill>
                  <a:schemeClr val="dk1"/>
                </a:solidFill>
                <a:latin typeface="Verdana"/>
                <a:ea typeface="Verdana"/>
                <a:cs typeface="Verdana"/>
                <a:sym typeface="Verdana"/>
              </a:rPr>
              <a:t>. Or utilize</a:t>
            </a:r>
            <a:r>
              <a:rPr lang="en-US" sz="1200" b="0" i="0" u="none" strike="noStrike" cap="none" baseline="0" dirty="0" smtClean="0">
                <a:solidFill>
                  <a:schemeClr val="dk1"/>
                </a:solidFill>
                <a:latin typeface="Verdana"/>
                <a:ea typeface="Verdana"/>
                <a:cs typeface="Verdana"/>
                <a:sym typeface="Verdana"/>
              </a:rPr>
              <a:t> a </a:t>
            </a:r>
            <a:r>
              <a:rPr lang="en-US" sz="1200" b="0" i="0" u="none" strike="noStrike" cap="none" baseline="0" dirty="0" err="1" smtClean="0">
                <a:solidFill>
                  <a:schemeClr val="dk1"/>
                </a:solidFill>
                <a:latin typeface="Verdana"/>
                <a:ea typeface="Verdana"/>
                <a:cs typeface="Verdana"/>
                <a:sym typeface="Verdana"/>
              </a:rPr>
              <a:t>padlet</a:t>
            </a:r>
            <a:r>
              <a:rPr lang="en-US" sz="1200" b="0" i="0" u="none" strike="noStrike" cap="none" baseline="0" dirty="0" smtClean="0">
                <a:solidFill>
                  <a:schemeClr val="dk1"/>
                </a:solidFill>
                <a:latin typeface="Verdana"/>
                <a:ea typeface="Verdana"/>
                <a:cs typeface="Verdana"/>
                <a:sym typeface="Verdana"/>
              </a:rPr>
              <a:t> link that the facilitator creates to send your questions.  </a:t>
            </a:r>
            <a:endParaRPr sz="1200" b="0" i="0" u="none" strike="noStrike" cap="none" dirty="0">
              <a:solidFill>
                <a:schemeClr val="dk1"/>
              </a:solidFill>
              <a:latin typeface="Verdana"/>
              <a:ea typeface="Verdana"/>
              <a:cs typeface="Verdana"/>
              <a:sym typeface="Verdana"/>
            </a:endParaRPr>
          </a:p>
        </p:txBody>
      </p:sp>
      <p:sp>
        <p:nvSpPr>
          <p:cNvPr id="382" name="Google Shape;382;p8:notes"/>
          <p:cNvSpPr txBox="1">
            <a:spLocks noGrp="1"/>
          </p:cNvSpPr>
          <p:nvPr>
            <p:ph type="sldNum" idx="12"/>
          </p:nvPr>
        </p:nvSpPr>
        <p:spPr>
          <a:xfrm>
            <a:off x="5316168" y="6743103"/>
            <a:ext cx="4067100" cy="354900"/>
          </a:xfrm>
          <a:prstGeom prst="rect">
            <a:avLst/>
          </a:prstGeom>
          <a:noFill/>
          <a:ln>
            <a:noFill/>
          </a:ln>
        </p:spPr>
        <p:txBody>
          <a:bodyPr spcFirstLastPara="1" wrap="square" lIns="94175" tIns="47075" rIns="94175" bIns="4707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300"/>
                <a:buFont typeface="Calibri"/>
                <a:buNone/>
                <a:tabLst/>
                <a:defRPr/>
              </a:pPr>
              <a:t>3</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3339717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Facilitator: remind participants of how</a:t>
            </a:r>
            <a:r>
              <a:rPr lang="en-US" baseline="0" dirty="0" smtClean="0"/>
              <a:t> interconnected the mathematical teaching practices are and that the gray box is our focus today but they couldn’t exist without all the others.</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23</a:t>
            </a:fld>
            <a:endParaRPr lang="en-US"/>
          </a:p>
        </p:txBody>
      </p:sp>
    </p:spTree>
    <p:extLst>
      <p:ext uri="{BB962C8B-B14F-4D97-AF65-F5344CB8AC3E}">
        <p14:creationId xmlns:p14="http://schemas.microsoft.com/office/powerpoint/2010/main" val="39869344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3d175cc4e6_0_14:notes"/>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g3d175cc4e6_0_14:notes"/>
          <p:cNvSpPr txBox="1">
            <a:spLocks noGrp="1"/>
          </p:cNvSpPr>
          <p:nvPr>
            <p:ph type="body" idx="1"/>
          </p:nvPr>
        </p:nvSpPr>
        <p:spPr>
          <a:xfrm>
            <a:off x="685802" y="4415792"/>
            <a:ext cx="5486298" cy="4183400"/>
          </a:xfrm>
          <a:prstGeom prst="rect">
            <a:avLst/>
          </a:prstGeom>
          <a:noFill/>
          <a:ln>
            <a:noFill/>
          </a:ln>
        </p:spPr>
        <p:txBody>
          <a:bodyPr spcFirstLastPara="1" wrap="square" lIns="92280" tIns="46129" rIns="92280" bIns="46129" anchor="t" anchorCtr="0">
            <a:noAutofit/>
          </a:bodyPr>
          <a:lstStyle/>
          <a:p>
            <a:pPr marL="0" indent="0">
              <a:buSzPts val="300"/>
            </a:pPr>
            <a:r>
              <a:rPr lang="en-US" dirty="0">
                <a:latin typeface="Verdana"/>
                <a:ea typeface="Verdana"/>
                <a:cs typeface="Verdana"/>
                <a:sym typeface="Verdana"/>
              </a:rPr>
              <a:t>Facilitator: </a:t>
            </a:r>
            <a:r>
              <a:rPr lang="en-US" dirty="0" smtClean="0">
                <a:latin typeface="Verdana"/>
                <a:ea typeface="Verdana"/>
                <a:cs typeface="Verdana"/>
                <a:sym typeface="Verdana"/>
              </a:rPr>
              <a:t> Take </a:t>
            </a:r>
            <a:r>
              <a:rPr lang="en-US" dirty="0">
                <a:latin typeface="Verdana"/>
                <a:ea typeface="Verdana"/>
                <a:cs typeface="Verdana"/>
                <a:sym typeface="Verdana"/>
              </a:rPr>
              <a:t>a moment to read the essential questions </a:t>
            </a:r>
            <a:r>
              <a:rPr lang="en-US" dirty="0" smtClean="0">
                <a:latin typeface="Verdana"/>
                <a:ea typeface="Verdana"/>
                <a:cs typeface="Verdana"/>
                <a:sym typeface="Verdana"/>
              </a:rPr>
              <a:t>Module 2.</a:t>
            </a:r>
            <a:endParaRPr dirty="0">
              <a:latin typeface="Verdana"/>
              <a:ea typeface="Verdana"/>
              <a:cs typeface="Verdana"/>
              <a:sym typeface="Verdana"/>
            </a:endParaRPr>
          </a:p>
        </p:txBody>
      </p:sp>
      <p:sp>
        <p:nvSpPr>
          <p:cNvPr id="382" name="Google Shape;382;g3d175cc4e6_0_14:notes"/>
          <p:cNvSpPr txBox="1">
            <a:spLocks noGrp="1"/>
          </p:cNvSpPr>
          <p:nvPr>
            <p:ph type="sldNum" idx="12"/>
          </p:nvPr>
        </p:nvSpPr>
        <p:spPr>
          <a:xfrm>
            <a:off x="3884617" y="8829969"/>
            <a:ext cx="2971900" cy="464735"/>
          </a:xfrm>
          <a:prstGeom prst="rect">
            <a:avLst/>
          </a:prstGeom>
          <a:noFill/>
          <a:ln>
            <a:noFill/>
          </a:ln>
        </p:spPr>
        <p:txBody>
          <a:bodyPr spcFirstLastPara="1" wrap="square" lIns="92280" tIns="46129" rIns="92280" bIns="46129" anchor="b" anchorCtr="0">
            <a:noAutofit/>
          </a:bodyPr>
          <a:lstStyle/>
          <a:p>
            <a:pPr algn="r">
              <a:buClr>
                <a:schemeClr val="dk1"/>
              </a:buClr>
              <a:buSzPts val="300"/>
            </a:pPr>
            <a:fld id="{00000000-1234-1234-1234-123412341234}" type="slidenum">
              <a:rPr lang="en-US" sz="1200">
                <a:solidFill>
                  <a:schemeClr val="dk1"/>
                </a:solidFill>
                <a:latin typeface="Calibri"/>
                <a:ea typeface="Calibri"/>
                <a:cs typeface="Calibri"/>
                <a:sym typeface="Calibri"/>
              </a:rPr>
              <a:pPr algn="r">
                <a:buClr>
                  <a:schemeClr val="dk1"/>
                </a:buClr>
                <a:buSzPts val="300"/>
              </a:pPr>
              <a:t>24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236286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3c0915c1dd_1_357:notes"/>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9" name="Google Shape;389;g3c0915c1dd_1_357:notes"/>
          <p:cNvSpPr txBox="1">
            <a:spLocks noGrp="1"/>
          </p:cNvSpPr>
          <p:nvPr>
            <p:ph type="body" idx="1"/>
          </p:nvPr>
        </p:nvSpPr>
        <p:spPr>
          <a:xfrm>
            <a:off x="685802" y="4415792"/>
            <a:ext cx="5486298" cy="4183400"/>
          </a:xfrm>
          <a:prstGeom prst="rect">
            <a:avLst/>
          </a:prstGeom>
        </p:spPr>
        <p:txBody>
          <a:bodyPr spcFirstLastPara="1" wrap="square" lIns="92280" tIns="92280" rIns="92280" bIns="92280" anchor="t" anchorCtr="0">
            <a:noAutofit/>
          </a:bodyPr>
          <a:lstStyle/>
          <a:p>
            <a:pPr marL="0" indent="0"/>
            <a:r>
              <a:rPr lang="en-US" dirty="0">
                <a:latin typeface="Verdana"/>
                <a:ea typeface="Verdana"/>
                <a:cs typeface="Verdana"/>
                <a:sym typeface="Verdana"/>
              </a:rPr>
              <a:t>Facilitator: </a:t>
            </a:r>
            <a:r>
              <a:rPr lang="en-US" dirty="0" smtClean="0">
                <a:latin typeface="Verdana"/>
                <a:ea typeface="Verdana"/>
                <a:cs typeface="Verdana"/>
                <a:sym typeface="Verdana"/>
              </a:rPr>
              <a:t> The </a:t>
            </a:r>
            <a:r>
              <a:rPr lang="en-US" dirty="0">
                <a:latin typeface="Verdana"/>
                <a:ea typeface="Verdana"/>
                <a:cs typeface="Verdana"/>
                <a:sym typeface="Verdana"/>
              </a:rPr>
              <a:t>teaching practice of posing purposeful questions involves many things - the next </a:t>
            </a:r>
            <a:r>
              <a:rPr lang="en-US" dirty="0" smtClean="0">
                <a:latin typeface="Verdana"/>
                <a:ea typeface="Verdana"/>
                <a:cs typeface="Verdana"/>
                <a:sym typeface="Verdana"/>
              </a:rPr>
              <a:t>two </a:t>
            </a:r>
            <a:r>
              <a:rPr lang="en-US" dirty="0">
                <a:latin typeface="Verdana"/>
                <a:ea typeface="Verdana"/>
                <a:cs typeface="Verdana"/>
                <a:sym typeface="Verdana"/>
              </a:rPr>
              <a:t>slides provide information on that.</a:t>
            </a:r>
            <a:endParaRPr dirty="0">
              <a:latin typeface="Verdana"/>
              <a:ea typeface="Verdana"/>
              <a:cs typeface="Verdana"/>
              <a:sym typeface="Verdana"/>
            </a:endParaRPr>
          </a:p>
        </p:txBody>
      </p:sp>
      <p:sp>
        <p:nvSpPr>
          <p:cNvPr id="390" name="Google Shape;390;g3c0915c1dd_1_357:notes"/>
          <p:cNvSpPr txBox="1">
            <a:spLocks noGrp="1"/>
          </p:cNvSpPr>
          <p:nvPr>
            <p:ph type="sldNum" idx="12"/>
          </p:nvPr>
        </p:nvSpPr>
        <p:spPr>
          <a:xfrm>
            <a:off x="3884617" y="8829969"/>
            <a:ext cx="2971900" cy="464735"/>
          </a:xfrm>
          <a:prstGeom prst="rect">
            <a:avLst/>
          </a:prstGeom>
        </p:spPr>
        <p:txBody>
          <a:bodyPr spcFirstLastPara="1" wrap="square" lIns="92280" tIns="46129" rIns="92280" bIns="46129" anchor="b" anchorCtr="0">
            <a:noAutofit/>
          </a:bodyPr>
          <a:lstStyle/>
          <a:p>
            <a:pPr>
              <a:buClr>
                <a:schemeClr val="dk1"/>
              </a:buClr>
              <a:buSzPts val="300"/>
            </a:pPr>
            <a:fld id="{00000000-1234-1234-1234-123412341234}" type="slidenum">
              <a:rPr lang="en-US"/>
              <a:pPr>
                <a:buClr>
                  <a:schemeClr val="dk1"/>
                </a:buClr>
                <a:buSzPts val="300"/>
              </a:pPr>
              <a:t>25</a:t>
            </a:fld>
            <a:endParaRPr/>
          </a:p>
        </p:txBody>
      </p:sp>
    </p:spTree>
    <p:extLst>
      <p:ext uri="{BB962C8B-B14F-4D97-AF65-F5344CB8AC3E}">
        <p14:creationId xmlns:p14="http://schemas.microsoft.com/office/powerpoint/2010/main" val="2714541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smtClean="0">
                <a:latin typeface="Verdana"/>
                <a:ea typeface="Verdana"/>
                <a:cs typeface="Verdana"/>
                <a:sym typeface="Verdana"/>
              </a:rPr>
              <a:t>Facilitator:  Share that page 81 in Taking Action provides more information on these five types of questions</a:t>
            </a:r>
            <a:endParaRPr lang="en-US" dirty="0">
              <a:latin typeface="Verdana"/>
              <a:ea typeface="Verdana"/>
              <a:cs typeface="Verdana"/>
              <a:sym typeface="Verdana"/>
            </a:endParaRPr>
          </a:p>
        </p:txBody>
      </p:sp>
      <p:sp>
        <p:nvSpPr>
          <p:cNvPr id="4" name="Slide Number Placeholder 3"/>
          <p:cNvSpPr>
            <a:spLocks noGrp="1"/>
          </p:cNvSpPr>
          <p:nvPr>
            <p:ph type="sldNum" idx="10"/>
          </p:nvPr>
        </p:nvSpPr>
        <p:spPr/>
        <p:txBody>
          <a:bodyPr/>
          <a:lstStyle/>
          <a:p>
            <a:pPr algn="r">
              <a:buClr>
                <a:schemeClr val="dk1"/>
              </a:buClr>
              <a:buSzPct val="25000"/>
            </a:pPr>
            <a:fld id="{00000000-1234-1234-1234-123412341234}" type="slidenum">
              <a:rPr lang="en-US" sz="1200">
                <a:solidFill>
                  <a:schemeClr val="dk1"/>
                </a:solidFill>
                <a:latin typeface="Calibri"/>
                <a:ea typeface="Calibri"/>
                <a:cs typeface="Calibri"/>
                <a:sym typeface="Calibri"/>
              </a:rPr>
              <a:pPr algn="r">
                <a:buClr>
                  <a:schemeClr val="dk1"/>
                </a:buClr>
                <a:buSzPct val="25000"/>
              </a:pPr>
              <a:t>26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828774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3d0f3e1849_2_17:notes"/>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5" name="Google Shape;405;g3d0f3e1849_2_17:notes"/>
          <p:cNvSpPr txBox="1">
            <a:spLocks noGrp="1"/>
          </p:cNvSpPr>
          <p:nvPr>
            <p:ph type="body" idx="1"/>
          </p:nvPr>
        </p:nvSpPr>
        <p:spPr>
          <a:xfrm>
            <a:off x="685802" y="4415792"/>
            <a:ext cx="5486298" cy="4183400"/>
          </a:xfrm>
          <a:prstGeom prst="rect">
            <a:avLst/>
          </a:prstGeom>
        </p:spPr>
        <p:txBody>
          <a:bodyPr spcFirstLastPara="1" wrap="square" lIns="92280" tIns="92280" rIns="92280" bIns="92280" anchor="t" anchorCtr="0">
            <a:noAutofit/>
          </a:bodyPr>
          <a:lstStyle/>
          <a:p>
            <a:pPr marL="0" indent="0"/>
            <a:r>
              <a:rPr lang="en-US" dirty="0">
                <a:latin typeface="Verdana"/>
                <a:ea typeface="Verdana"/>
                <a:cs typeface="Verdana"/>
                <a:sym typeface="Verdana"/>
              </a:rPr>
              <a:t>Facilitator: </a:t>
            </a:r>
            <a:r>
              <a:rPr lang="en-US" dirty="0" smtClean="0">
                <a:latin typeface="Verdana"/>
                <a:ea typeface="Verdana"/>
                <a:cs typeface="Verdana"/>
                <a:sym typeface="Verdana"/>
              </a:rPr>
              <a:t> Of </a:t>
            </a:r>
            <a:r>
              <a:rPr lang="en-US" dirty="0">
                <a:latin typeface="Verdana"/>
                <a:ea typeface="Verdana"/>
                <a:cs typeface="Verdana"/>
                <a:sym typeface="Verdana"/>
              </a:rPr>
              <a:t>great importance throughout the book and in classrooms are these two types of questions. </a:t>
            </a:r>
            <a:r>
              <a:rPr lang="en-US" dirty="0" smtClean="0">
                <a:latin typeface="Verdana"/>
                <a:ea typeface="Verdana"/>
                <a:cs typeface="Verdana"/>
                <a:sym typeface="Verdana"/>
              </a:rPr>
              <a:t> For </a:t>
            </a:r>
            <a:r>
              <a:rPr lang="en-US" dirty="0">
                <a:latin typeface="Verdana"/>
                <a:ea typeface="Verdana"/>
                <a:cs typeface="Verdana"/>
                <a:sym typeface="Verdana"/>
              </a:rPr>
              <a:t>further </a:t>
            </a:r>
            <a:r>
              <a:rPr lang="en-US" dirty="0" smtClean="0">
                <a:latin typeface="Verdana"/>
                <a:ea typeface="Verdana"/>
                <a:cs typeface="Verdana"/>
                <a:sym typeface="Verdana"/>
              </a:rPr>
              <a:t>reference, see </a:t>
            </a:r>
            <a:r>
              <a:rPr lang="en-US" dirty="0">
                <a:latin typeface="Verdana"/>
                <a:ea typeface="Verdana"/>
                <a:cs typeface="Verdana"/>
                <a:sym typeface="Verdana"/>
              </a:rPr>
              <a:t>page 86 and pages 92-93 of Taking Action.</a:t>
            </a:r>
            <a:endParaRPr dirty="0">
              <a:latin typeface="Verdana"/>
              <a:ea typeface="Verdana"/>
              <a:cs typeface="Verdana"/>
              <a:sym typeface="Verdana"/>
            </a:endParaRPr>
          </a:p>
        </p:txBody>
      </p:sp>
      <p:sp>
        <p:nvSpPr>
          <p:cNvPr id="406" name="Google Shape;406;g3d0f3e1849_2_17:notes"/>
          <p:cNvSpPr txBox="1">
            <a:spLocks noGrp="1"/>
          </p:cNvSpPr>
          <p:nvPr>
            <p:ph type="sldNum" idx="12"/>
          </p:nvPr>
        </p:nvSpPr>
        <p:spPr>
          <a:xfrm>
            <a:off x="3884617" y="8829969"/>
            <a:ext cx="2971900" cy="464735"/>
          </a:xfrm>
          <a:prstGeom prst="rect">
            <a:avLst/>
          </a:prstGeom>
        </p:spPr>
        <p:txBody>
          <a:bodyPr spcFirstLastPara="1" wrap="square" lIns="92280" tIns="46129" rIns="92280" bIns="46129" anchor="b" anchorCtr="0">
            <a:noAutofit/>
          </a:bodyPr>
          <a:lstStyle/>
          <a:p>
            <a:pPr>
              <a:buClr>
                <a:schemeClr val="dk1"/>
              </a:buClr>
              <a:buSzPts val="300"/>
            </a:pPr>
            <a:fld id="{00000000-1234-1234-1234-123412341234}" type="slidenum">
              <a:rPr lang="en-US"/>
              <a:pPr>
                <a:buClr>
                  <a:schemeClr val="dk1"/>
                </a:buClr>
                <a:buSzPts val="300"/>
              </a:pPr>
              <a:t>27</a:t>
            </a:fld>
            <a:endParaRPr/>
          </a:p>
        </p:txBody>
      </p:sp>
    </p:spTree>
    <p:extLst>
      <p:ext uri="{BB962C8B-B14F-4D97-AF65-F5344CB8AC3E}">
        <p14:creationId xmlns:p14="http://schemas.microsoft.com/office/powerpoint/2010/main" val="1557116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3d0f3e1849_2_70:notes"/>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7" name="Google Shape;467;g3d0f3e1849_2_70:notes"/>
          <p:cNvSpPr txBox="1">
            <a:spLocks noGrp="1"/>
          </p:cNvSpPr>
          <p:nvPr>
            <p:ph type="body" idx="1"/>
          </p:nvPr>
        </p:nvSpPr>
        <p:spPr>
          <a:xfrm>
            <a:off x="685802" y="4415792"/>
            <a:ext cx="5486298" cy="4183400"/>
          </a:xfrm>
          <a:prstGeom prst="rect">
            <a:avLst/>
          </a:prstGeom>
        </p:spPr>
        <p:txBody>
          <a:bodyPr spcFirstLastPara="1" wrap="square" lIns="92280" tIns="92280" rIns="92280" bIns="92280" anchor="t" anchorCtr="0">
            <a:noAutofit/>
          </a:bodyPr>
          <a:lstStyle/>
          <a:p>
            <a:pPr marL="0" indent="0"/>
            <a:r>
              <a:rPr lang="en-US" dirty="0">
                <a:latin typeface="Verdana"/>
                <a:ea typeface="Verdana"/>
                <a:cs typeface="Verdana"/>
                <a:sym typeface="Verdana"/>
              </a:rPr>
              <a:t>Facilitator: </a:t>
            </a:r>
            <a:r>
              <a:rPr lang="en-US" dirty="0" smtClean="0">
                <a:latin typeface="Verdana"/>
                <a:ea typeface="Verdana"/>
                <a:cs typeface="Verdana"/>
                <a:sym typeface="Verdana"/>
              </a:rPr>
              <a:t> Explain </a:t>
            </a:r>
            <a:r>
              <a:rPr lang="en-US" dirty="0">
                <a:latin typeface="Verdana"/>
                <a:ea typeface="Verdana"/>
                <a:cs typeface="Verdana"/>
                <a:sym typeface="Verdana"/>
              </a:rPr>
              <a:t>that this is the calculator students will have access to when they take the SOL test in </a:t>
            </a:r>
            <a:r>
              <a:rPr lang="en-US" dirty="0" smtClean="0">
                <a:latin typeface="Verdana"/>
                <a:ea typeface="Verdana"/>
                <a:cs typeface="Verdana"/>
                <a:sym typeface="Verdana"/>
              </a:rPr>
              <a:t>Spring, </a:t>
            </a:r>
            <a:r>
              <a:rPr lang="en-US" dirty="0">
                <a:latin typeface="Verdana"/>
                <a:ea typeface="Verdana"/>
                <a:cs typeface="Verdana"/>
                <a:sym typeface="Verdana"/>
              </a:rPr>
              <a:t>2019 </a:t>
            </a:r>
            <a:r>
              <a:rPr lang="en-US" dirty="0" smtClean="0">
                <a:latin typeface="Verdana"/>
                <a:ea typeface="Verdana"/>
                <a:cs typeface="Verdana"/>
                <a:sym typeface="Verdana"/>
              </a:rPr>
              <a:t>when </a:t>
            </a:r>
            <a:r>
              <a:rPr lang="en-US" dirty="0">
                <a:latin typeface="Verdana"/>
                <a:ea typeface="Verdana"/>
                <a:cs typeface="Verdana"/>
                <a:sym typeface="Verdana"/>
              </a:rPr>
              <a:t>handhelds are still </a:t>
            </a:r>
            <a:r>
              <a:rPr lang="en-US" dirty="0" smtClean="0">
                <a:latin typeface="Verdana"/>
                <a:ea typeface="Verdana"/>
                <a:cs typeface="Verdana"/>
                <a:sym typeface="Verdana"/>
              </a:rPr>
              <a:t>allowed.  Then, </a:t>
            </a:r>
            <a:r>
              <a:rPr lang="en-US" dirty="0">
                <a:latin typeface="Verdana"/>
                <a:ea typeface="Verdana"/>
                <a:cs typeface="Verdana"/>
                <a:sym typeface="Verdana"/>
              </a:rPr>
              <a:t>after </a:t>
            </a:r>
            <a:r>
              <a:rPr lang="en-US" dirty="0" smtClean="0">
                <a:latin typeface="Verdana"/>
                <a:ea typeface="Verdana"/>
                <a:cs typeface="Verdana"/>
                <a:sym typeface="Verdana"/>
              </a:rPr>
              <a:t>Spring, 2019, </a:t>
            </a:r>
            <a:r>
              <a:rPr lang="en-US" dirty="0">
                <a:latin typeface="Verdana"/>
                <a:ea typeface="Verdana"/>
                <a:cs typeface="Verdana"/>
                <a:sym typeface="Verdana"/>
              </a:rPr>
              <a:t>only this calculator will be used.  Explore it right now. </a:t>
            </a:r>
            <a:endParaRPr lang="en-US" dirty="0" smtClean="0">
              <a:latin typeface="Verdana"/>
              <a:ea typeface="Verdana"/>
              <a:cs typeface="Verdana"/>
              <a:sym typeface="Verdana"/>
            </a:endParaRPr>
          </a:p>
          <a:p>
            <a:pPr marL="0" indent="0"/>
            <a:r>
              <a:rPr lang="en-US" baseline="0" dirty="0" smtClean="0">
                <a:latin typeface="Verdana"/>
                <a:ea typeface="Verdana"/>
                <a:cs typeface="Verdana"/>
                <a:sym typeface="Verdana"/>
              </a:rPr>
              <a:t>From desmos.com, go to testing at the bottom of the page and find Virginia and get the version of each – show this to participants.</a:t>
            </a:r>
          </a:p>
          <a:p>
            <a:pPr marL="0" indent="0"/>
            <a:r>
              <a:rPr lang="en-US" baseline="0" dirty="0" smtClean="0">
                <a:latin typeface="Verdana"/>
                <a:ea typeface="Verdana"/>
                <a:cs typeface="Verdana"/>
                <a:sym typeface="Verdana"/>
              </a:rPr>
              <a:t>Mention that TestNav Practice Items now have the </a:t>
            </a:r>
            <a:r>
              <a:rPr lang="en-US" baseline="0" dirty="0" err="1" smtClean="0">
                <a:latin typeface="Verdana"/>
                <a:ea typeface="Verdana"/>
                <a:cs typeface="Verdana"/>
                <a:sym typeface="Verdana"/>
              </a:rPr>
              <a:t>Desmos</a:t>
            </a:r>
            <a:r>
              <a:rPr lang="en-US" baseline="0" dirty="0" smtClean="0">
                <a:latin typeface="Verdana"/>
                <a:ea typeface="Verdana"/>
                <a:cs typeface="Verdana"/>
                <a:sym typeface="Verdana"/>
              </a:rPr>
              <a:t> calculator connected for use.</a:t>
            </a:r>
          </a:p>
          <a:p>
            <a:pPr marL="0" indent="0"/>
            <a:r>
              <a:rPr lang="en-US" baseline="0" dirty="0" smtClean="0">
                <a:latin typeface="Verdana"/>
                <a:ea typeface="Verdana"/>
                <a:cs typeface="Verdana"/>
                <a:sym typeface="Verdana"/>
              </a:rPr>
              <a:t>Also VDOE has a page dedicated to </a:t>
            </a:r>
            <a:r>
              <a:rPr lang="en-US" baseline="0" dirty="0" err="1" smtClean="0">
                <a:latin typeface="Verdana"/>
                <a:ea typeface="Verdana"/>
                <a:cs typeface="Verdana"/>
                <a:sym typeface="Verdana"/>
              </a:rPr>
              <a:t>Desmos</a:t>
            </a:r>
            <a:r>
              <a:rPr lang="en-US" baseline="0" dirty="0" smtClean="0">
                <a:latin typeface="Verdana"/>
                <a:ea typeface="Verdana"/>
                <a:cs typeface="Verdana"/>
                <a:sym typeface="Verdana"/>
              </a:rPr>
              <a:t> now:  http://www.doe.virginia.gov/testing/sol/standards_docs/mathematics/calculators/desmos/index.shtml</a:t>
            </a:r>
          </a:p>
          <a:p>
            <a:pPr marL="0" indent="0"/>
            <a:r>
              <a:rPr lang="en-US" dirty="0" smtClean="0">
                <a:latin typeface="Verdana"/>
                <a:ea typeface="Verdana"/>
                <a:cs typeface="Verdana"/>
                <a:sym typeface="Verdana"/>
              </a:rPr>
              <a:t>Discuss </a:t>
            </a:r>
            <a:r>
              <a:rPr lang="en-US" dirty="0">
                <a:latin typeface="Verdana"/>
                <a:ea typeface="Verdana"/>
                <a:cs typeface="Verdana"/>
                <a:sym typeface="Verdana"/>
              </a:rPr>
              <a:t>the need for professional development in use of this calculator for staff and determining how each classroom is going to use it with students</a:t>
            </a:r>
            <a:r>
              <a:rPr lang="en-US" dirty="0" smtClean="0">
                <a:latin typeface="Verdana"/>
                <a:ea typeface="Verdana"/>
                <a:cs typeface="Verdana"/>
                <a:sym typeface="Verdana"/>
              </a:rPr>
              <a:t>.</a:t>
            </a:r>
          </a:p>
          <a:p>
            <a:pPr marL="0" indent="0"/>
            <a:r>
              <a:rPr lang="en-US" dirty="0" smtClean="0">
                <a:latin typeface="Verdana"/>
                <a:ea typeface="Verdana"/>
                <a:cs typeface="Verdana"/>
                <a:sym typeface="Verdana"/>
              </a:rPr>
              <a:t>Also note that the </a:t>
            </a:r>
            <a:r>
              <a:rPr lang="en-US" dirty="0" err="1" smtClean="0">
                <a:latin typeface="Verdana"/>
                <a:ea typeface="Verdana"/>
                <a:cs typeface="Verdana"/>
                <a:sym typeface="Verdana"/>
              </a:rPr>
              <a:t>desmos</a:t>
            </a:r>
            <a:r>
              <a:rPr lang="en-US" dirty="0" smtClean="0">
                <a:latin typeface="Verdana"/>
                <a:ea typeface="Verdana"/>
                <a:cs typeface="Verdana"/>
                <a:sym typeface="Verdana"/>
              </a:rPr>
              <a:t> scientific calculator has an APP,</a:t>
            </a:r>
            <a:r>
              <a:rPr lang="en-US" baseline="0" dirty="0" smtClean="0">
                <a:latin typeface="Verdana"/>
                <a:ea typeface="Verdana"/>
                <a:cs typeface="Verdana"/>
                <a:sym typeface="Verdana"/>
              </a:rPr>
              <a:t> that while not the Virginia version, will allow students to use it for practice without internet connection.</a:t>
            </a:r>
            <a:endParaRPr dirty="0">
              <a:latin typeface="Verdana"/>
              <a:ea typeface="Verdana"/>
              <a:cs typeface="Verdana"/>
              <a:sym typeface="Verdana"/>
            </a:endParaRPr>
          </a:p>
        </p:txBody>
      </p:sp>
      <p:sp>
        <p:nvSpPr>
          <p:cNvPr id="468" name="Google Shape;468;g3d0f3e1849_2_70:notes"/>
          <p:cNvSpPr txBox="1">
            <a:spLocks noGrp="1"/>
          </p:cNvSpPr>
          <p:nvPr>
            <p:ph type="sldNum" idx="12"/>
          </p:nvPr>
        </p:nvSpPr>
        <p:spPr>
          <a:xfrm>
            <a:off x="3884617" y="8829969"/>
            <a:ext cx="2971900" cy="464735"/>
          </a:xfrm>
          <a:prstGeom prst="rect">
            <a:avLst/>
          </a:prstGeom>
        </p:spPr>
        <p:txBody>
          <a:bodyPr spcFirstLastPara="1" wrap="square" lIns="92280" tIns="46129" rIns="92280" bIns="46129" anchor="b" anchorCtr="0">
            <a:noAutofit/>
          </a:bodyPr>
          <a:lstStyle/>
          <a:p>
            <a:pPr>
              <a:buClr>
                <a:schemeClr val="dk1"/>
              </a:buClr>
              <a:buSzPts val="300"/>
            </a:pPr>
            <a:fld id="{00000000-1234-1234-1234-123412341234}" type="slidenum">
              <a:rPr lang="en-US"/>
              <a:pPr>
                <a:buClr>
                  <a:schemeClr val="dk1"/>
                </a:buClr>
                <a:buSzPts val="300"/>
              </a:pPr>
              <a:t>28</a:t>
            </a:fld>
            <a:endParaRPr/>
          </a:p>
        </p:txBody>
      </p:sp>
    </p:spTree>
    <p:extLst>
      <p:ext uri="{BB962C8B-B14F-4D97-AF65-F5344CB8AC3E}">
        <p14:creationId xmlns:p14="http://schemas.microsoft.com/office/powerpoint/2010/main" val="13172516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3d0f3e1849_2_24:notes"/>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3" name="Google Shape;413;g3d0f3e1849_2_24:notes"/>
          <p:cNvSpPr txBox="1">
            <a:spLocks noGrp="1"/>
          </p:cNvSpPr>
          <p:nvPr>
            <p:ph type="body" idx="1"/>
          </p:nvPr>
        </p:nvSpPr>
        <p:spPr>
          <a:xfrm>
            <a:off x="685802" y="4415792"/>
            <a:ext cx="5486298" cy="4183400"/>
          </a:xfrm>
          <a:prstGeom prst="rect">
            <a:avLst/>
          </a:prstGeom>
        </p:spPr>
        <p:txBody>
          <a:bodyPr spcFirstLastPara="1" wrap="square" lIns="92280" tIns="92280" rIns="92280" bIns="92280" anchor="t" anchorCtr="0">
            <a:noAutofit/>
          </a:bodyPr>
          <a:lstStyle/>
          <a:p>
            <a:pPr marL="0" indent="0"/>
            <a:r>
              <a:rPr lang="en-US">
                <a:latin typeface="Verdana"/>
                <a:ea typeface="Verdana"/>
                <a:cs typeface="Verdana"/>
                <a:sym typeface="Verdana"/>
              </a:rPr>
              <a:t>Facilitator: This slide just lets participants know we are about to begin a task.</a:t>
            </a:r>
            <a:endParaRPr>
              <a:latin typeface="Verdana"/>
              <a:ea typeface="Verdana"/>
              <a:cs typeface="Verdana"/>
              <a:sym typeface="Verdana"/>
            </a:endParaRPr>
          </a:p>
        </p:txBody>
      </p:sp>
      <p:sp>
        <p:nvSpPr>
          <p:cNvPr id="414" name="Google Shape;414;g3d0f3e1849_2_24:notes"/>
          <p:cNvSpPr txBox="1">
            <a:spLocks noGrp="1"/>
          </p:cNvSpPr>
          <p:nvPr>
            <p:ph type="sldNum" idx="12"/>
          </p:nvPr>
        </p:nvSpPr>
        <p:spPr>
          <a:xfrm>
            <a:off x="3884617" y="8829969"/>
            <a:ext cx="2971900" cy="464735"/>
          </a:xfrm>
          <a:prstGeom prst="rect">
            <a:avLst/>
          </a:prstGeom>
        </p:spPr>
        <p:txBody>
          <a:bodyPr spcFirstLastPara="1" wrap="square" lIns="92280" tIns="46129" rIns="92280" bIns="46129" anchor="b" anchorCtr="0">
            <a:noAutofit/>
          </a:bodyPr>
          <a:lstStyle/>
          <a:p>
            <a:pPr>
              <a:buClr>
                <a:schemeClr val="dk1"/>
              </a:buClr>
              <a:buSzPts val="300"/>
            </a:pPr>
            <a:fld id="{00000000-1234-1234-1234-123412341234}" type="slidenum">
              <a:rPr lang="en-US"/>
              <a:pPr>
                <a:buClr>
                  <a:schemeClr val="dk1"/>
                </a:buClr>
                <a:buSzPts val="300"/>
              </a:pPr>
              <a:t>29</a:t>
            </a:fld>
            <a:endParaRPr/>
          </a:p>
        </p:txBody>
      </p:sp>
    </p:spTree>
    <p:extLst>
      <p:ext uri="{BB962C8B-B14F-4D97-AF65-F5344CB8AC3E}">
        <p14:creationId xmlns:p14="http://schemas.microsoft.com/office/powerpoint/2010/main" val="11119062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3c0915c1dd_1_571:notes"/>
          <p:cNvSpPr>
            <a:spLocks noGrp="1" noRot="1" noChangeAspect="1"/>
          </p:cNvSpPr>
          <p:nvPr>
            <p:ph type="sldImg" idx="2"/>
          </p:nvPr>
        </p:nvSpPr>
        <p:spPr>
          <a:xfrm>
            <a:off x="-476250" y="923925"/>
            <a:ext cx="6143625" cy="46085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g3c0915c1dd_1_571:notes"/>
          <p:cNvSpPr txBox="1">
            <a:spLocks noGrp="1"/>
          </p:cNvSpPr>
          <p:nvPr>
            <p:ph type="body" idx="1"/>
          </p:nvPr>
        </p:nvSpPr>
        <p:spPr>
          <a:xfrm>
            <a:off x="518991" y="5839667"/>
            <a:ext cx="4151935" cy="5532428"/>
          </a:xfrm>
          <a:prstGeom prst="rect">
            <a:avLst/>
          </a:prstGeom>
          <a:noFill/>
          <a:ln>
            <a:noFill/>
          </a:ln>
        </p:spPr>
        <p:txBody>
          <a:bodyPr spcFirstLastPara="1" wrap="square" lIns="92306" tIns="46129" rIns="92306" bIns="46129" anchor="t" anchorCtr="0">
            <a:noAutofit/>
          </a:bodyPr>
          <a:lstStyle/>
          <a:p>
            <a:pPr marL="0" indent="0">
              <a:buSzPts val="300"/>
            </a:pPr>
            <a:r>
              <a:rPr lang="en-US" dirty="0">
                <a:latin typeface="Verdana"/>
                <a:ea typeface="Verdana"/>
                <a:cs typeface="Verdana"/>
                <a:sym typeface="Verdana"/>
              </a:rPr>
              <a:t>Facilitator: </a:t>
            </a:r>
            <a:r>
              <a:rPr lang="en-US" dirty="0" smtClean="0">
                <a:latin typeface="Verdana"/>
                <a:ea typeface="Verdana"/>
                <a:cs typeface="Verdana"/>
                <a:sym typeface="Verdana"/>
              </a:rPr>
              <a:t> Curriculum </a:t>
            </a:r>
            <a:r>
              <a:rPr lang="en-US" dirty="0">
                <a:latin typeface="Verdana"/>
                <a:ea typeface="Verdana"/>
                <a:cs typeface="Verdana"/>
                <a:sym typeface="Verdana"/>
              </a:rPr>
              <a:t>framework pages </a:t>
            </a:r>
            <a:r>
              <a:rPr lang="en-US" dirty="0" smtClean="0">
                <a:latin typeface="Verdana"/>
                <a:ea typeface="Verdana"/>
                <a:cs typeface="Verdana"/>
                <a:sym typeface="Verdana"/>
              </a:rPr>
              <a:t>are</a:t>
            </a:r>
            <a:r>
              <a:rPr lang="en-US" baseline="0" dirty="0" smtClean="0">
                <a:latin typeface="Verdana"/>
                <a:ea typeface="Verdana"/>
                <a:cs typeface="Verdana"/>
                <a:sym typeface="Verdana"/>
              </a:rPr>
              <a:t> available on the tables.  D</a:t>
            </a:r>
            <a:r>
              <a:rPr lang="en-US" dirty="0" smtClean="0">
                <a:latin typeface="Verdana"/>
                <a:ea typeface="Verdana"/>
                <a:cs typeface="Verdana"/>
                <a:sym typeface="Verdana"/>
              </a:rPr>
              <a:t>iscuss </a:t>
            </a:r>
            <a:r>
              <a:rPr lang="en-US" dirty="0">
                <a:latin typeface="Verdana"/>
                <a:ea typeface="Verdana"/>
                <a:cs typeface="Verdana"/>
                <a:sym typeface="Verdana"/>
              </a:rPr>
              <a:t>the specifics of both columns of the framework. Really make sure participants are aware of the framework and </a:t>
            </a:r>
            <a:r>
              <a:rPr lang="en-US" dirty="0" smtClean="0">
                <a:latin typeface="Verdana"/>
                <a:ea typeface="Verdana"/>
                <a:cs typeface="Verdana"/>
                <a:sym typeface="Verdana"/>
              </a:rPr>
              <a:t>are prepared </a:t>
            </a:r>
            <a:r>
              <a:rPr lang="en-US" dirty="0">
                <a:latin typeface="Verdana"/>
                <a:ea typeface="Verdana"/>
                <a:cs typeface="Verdana"/>
                <a:sym typeface="Verdana"/>
              </a:rPr>
              <a:t>to use it for their planning.</a:t>
            </a:r>
            <a:endParaRPr dirty="0">
              <a:latin typeface="Verdana"/>
              <a:ea typeface="Verdana"/>
              <a:cs typeface="Verdana"/>
              <a:sym typeface="Verdana"/>
            </a:endParaRPr>
          </a:p>
        </p:txBody>
      </p:sp>
      <p:sp>
        <p:nvSpPr>
          <p:cNvPr id="422" name="Google Shape;422;g3c0915c1dd_1_571:notes"/>
          <p:cNvSpPr txBox="1">
            <a:spLocks noGrp="1"/>
          </p:cNvSpPr>
          <p:nvPr>
            <p:ph type="sldNum" idx="12"/>
          </p:nvPr>
        </p:nvSpPr>
        <p:spPr>
          <a:xfrm>
            <a:off x="2939744" y="11677199"/>
            <a:ext cx="2248928" cy="614801"/>
          </a:xfrm>
          <a:prstGeom prst="rect">
            <a:avLst/>
          </a:prstGeom>
          <a:noFill/>
          <a:ln>
            <a:noFill/>
          </a:ln>
        </p:spPr>
        <p:txBody>
          <a:bodyPr spcFirstLastPara="1" wrap="square" lIns="92306" tIns="46129" rIns="92306" bIns="46129" anchor="b" anchorCtr="0">
            <a:noAutofit/>
          </a:bodyPr>
          <a:lstStyle/>
          <a:p>
            <a:pPr algn="r">
              <a:buClr>
                <a:schemeClr val="dk1"/>
              </a:buClr>
              <a:buSzPts val="300"/>
            </a:pPr>
            <a:fld id="{00000000-1234-1234-1234-123412341234}" type="slidenum">
              <a:rPr lang="en-US" sz="1200">
                <a:solidFill>
                  <a:schemeClr val="dk1"/>
                </a:solidFill>
                <a:latin typeface="Calibri"/>
                <a:ea typeface="Calibri"/>
                <a:cs typeface="Calibri"/>
                <a:sym typeface="Calibri"/>
              </a:rPr>
              <a:pPr algn="r">
                <a:buClr>
                  <a:schemeClr val="dk1"/>
                </a:buClr>
                <a:buSzPts val="300"/>
              </a:pPr>
              <a:t>30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177241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3c0915c1dd_1_673:notes"/>
          <p:cNvSpPr>
            <a:spLocks noGrp="1" noRot="1" noChangeAspect="1"/>
          </p:cNvSpPr>
          <p:nvPr>
            <p:ph type="sldImg" idx="2"/>
          </p:nvPr>
        </p:nvSpPr>
        <p:spPr>
          <a:xfrm>
            <a:off x="-476250" y="923925"/>
            <a:ext cx="6143625" cy="46085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g3c0915c1dd_1_673:notes"/>
          <p:cNvSpPr txBox="1">
            <a:spLocks noGrp="1"/>
          </p:cNvSpPr>
          <p:nvPr>
            <p:ph type="body" idx="1"/>
          </p:nvPr>
        </p:nvSpPr>
        <p:spPr>
          <a:xfrm>
            <a:off x="518991" y="5839667"/>
            <a:ext cx="4151935" cy="5532428"/>
          </a:xfrm>
          <a:prstGeom prst="rect">
            <a:avLst/>
          </a:prstGeom>
          <a:noFill/>
          <a:ln>
            <a:noFill/>
          </a:ln>
        </p:spPr>
        <p:txBody>
          <a:bodyPr spcFirstLastPara="1" wrap="square" lIns="92306" tIns="46129" rIns="92306" bIns="46129" anchor="t" anchorCtr="0">
            <a:noAutofit/>
          </a:bodyPr>
          <a:lstStyle/>
          <a:p>
            <a:pPr marL="0" indent="0">
              <a:buSzPts val="300"/>
            </a:pPr>
            <a:r>
              <a:rPr lang="en-US" dirty="0">
                <a:latin typeface="Verdana"/>
                <a:ea typeface="Verdana"/>
                <a:cs typeface="Verdana"/>
                <a:sym typeface="Verdana"/>
              </a:rPr>
              <a:t>Facilitator: </a:t>
            </a:r>
            <a:r>
              <a:rPr lang="en-US" dirty="0" smtClean="0">
                <a:latin typeface="Verdana"/>
                <a:ea typeface="Verdana"/>
                <a:cs typeface="Verdana"/>
                <a:sym typeface="Verdana"/>
              </a:rPr>
              <a:t> Curriculum framework pages are</a:t>
            </a:r>
            <a:r>
              <a:rPr lang="en-US" baseline="0" dirty="0" smtClean="0">
                <a:latin typeface="Verdana"/>
                <a:ea typeface="Verdana"/>
                <a:cs typeface="Verdana"/>
                <a:sym typeface="Verdana"/>
              </a:rPr>
              <a:t> available on the tables.  D</a:t>
            </a:r>
            <a:r>
              <a:rPr lang="en-US" dirty="0" smtClean="0">
                <a:latin typeface="Verdana"/>
                <a:ea typeface="Verdana"/>
                <a:cs typeface="Verdana"/>
                <a:sym typeface="Verdana"/>
              </a:rPr>
              <a:t>iscuss the specifics of both columns of the framework. Really make sure participants are aware of the framework and are prepared to use it for their planning.</a:t>
            </a:r>
            <a:endParaRPr lang="en-US" dirty="0">
              <a:latin typeface="Verdana"/>
              <a:ea typeface="Verdana"/>
              <a:cs typeface="Verdana"/>
              <a:sym typeface="Verdana"/>
            </a:endParaRPr>
          </a:p>
        </p:txBody>
      </p:sp>
      <p:sp>
        <p:nvSpPr>
          <p:cNvPr id="441" name="Google Shape;441;g3c0915c1dd_1_673:notes"/>
          <p:cNvSpPr txBox="1">
            <a:spLocks noGrp="1"/>
          </p:cNvSpPr>
          <p:nvPr>
            <p:ph type="sldNum" idx="12"/>
          </p:nvPr>
        </p:nvSpPr>
        <p:spPr>
          <a:xfrm>
            <a:off x="2939744" y="11677199"/>
            <a:ext cx="2248928" cy="614801"/>
          </a:xfrm>
          <a:prstGeom prst="rect">
            <a:avLst/>
          </a:prstGeom>
          <a:noFill/>
          <a:ln>
            <a:noFill/>
          </a:ln>
        </p:spPr>
        <p:txBody>
          <a:bodyPr spcFirstLastPara="1" wrap="square" lIns="92306" tIns="46129" rIns="92306" bIns="46129" anchor="b" anchorCtr="0">
            <a:noAutofit/>
          </a:bodyPr>
          <a:lstStyle/>
          <a:p>
            <a:pPr algn="r">
              <a:buClr>
                <a:schemeClr val="dk1"/>
              </a:buClr>
              <a:buSzPts val="300"/>
            </a:pPr>
            <a:fld id="{00000000-1234-1234-1234-123412341234}" type="slidenum">
              <a:rPr lang="en-US" sz="1200">
                <a:solidFill>
                  <a:schemeClr val="dk1"/>
                </a:solidFill>
                <a:latin typeface="Calibri"/>
                <a:ea typeface="Calibri"/>
                <a:cs typeface="Calibri"/>
                <a:sym typeface="Calibri"/>
              </a:rPr>
              <a:pPr algn="r">
                <a:buClr>
                  <a:schemeClr val="dk1"/>
                </a:buClr>
                <a:buSzPts val="300"/>
              </a:pPr>
              <a:t>31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007718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smtClean="0">
                <a:latin typeface="Verdana"/>
                <a:ea typeface="Verdana"/>
                <a:cs typeface="Verdana"/>
                <a:sym typeface="Verdana"/>
              </a:rPr>
              <a:t>Facilitator:</a:t>
            </a:r>
            <a:r>
              <a:rPr lang="en-US" baseline="0" dirty="0" smtClean="0">
                <a:latin typeface="Verdana"/>
                <a:ea typeface="Verdana"/>
                <a:cs typeface="Verdana"/>
                <a:sym typeface="Verdana"/>
              </a:rPr>
              <a:t> Share video and explain that a launch can be a CATCH for students or can be an activity to retrieve prior knowledge.</a:t>
            </a:r>
            <a:endParaRPr lang="en-US" b="1" dirty="0" smtClean="0">
              <a:latin typeface="Verdana"/>
              <a:ea typeface="Verdana"/>
              <a:cs typeface="Verdana"/>
              <a:sym typeface="Verdana"/>
            </a:endParaRPr>
          </a:p>
          <a:p>
            <a:endParaRPr lang="en-US" dirty="0"/>
          </a:p>
        </p:txBody>
      </p:sp>
      <p:sp>
        <p:nvSpPr>
          <p:cNvPr id="4" name="Slide Number Placeholder 3"/>
          <p:cNvSpPr>
            <a:spLocks noGrp="1"/>
          </p:cNvSpPr>
          <p:nvPr>
            <p:ph type="sldNum" idx="10"/>
          </p:nvPr>
        </p:nvSpPr>
        <p:spPr/>
        <p:txBody>
          <a:bodyPr/>
          <a:lstStyle/>
          <a:p>
            <a:pPr algn="r">
              <a:buClr>
                <a:schemeClr val="dk1"/>
              </a:buClr>
              <a:buSzPts val="300"/>
            </a:pPr>
            <a:fld id="{00000000-1234-1234-1234-123412341234}" type="slidenum">
              <a:rPr lang="en-US" sz="1200" smtClean="0">
                <a:solidFill>
                  <a:schemeClr val="dk1"/>
                </a:solidFill>
                <a:latin typeface="Calibri"/>
                <a:ea typeface="Calibri"/>
                <a:cs typeface="Calibri"/>
                <a:sym typeface="Calibri"/>
              </a:rPr>
              <a:pPr algn="r">
                <a:buClr>
                  <a:schemeClr val="dk1"/>
                </a:buClr>
                <a:buSzPts val="300"/>
              </a:pPr>
              <a:t>32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9412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c0915c1dd_0_8:notes"/>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0" name="Google Shape;220;g3c0915c1dd_0_8:notes"/>
          <p:cNvSpPr txBox="1">
            <a:spLocks noGrp="1"/>
          </p:cNvSpPr>
          <p:nvPr>
            <p:ph type="body" idx="1"/>
          </p:nvPr>
        </p:nvSpPr>
        <p:spPr>
          <a:xfrm>
            <a:off x="685802" y="4415792"/>
            <a:ext cx="5486298" cy="4183400"/>
          </a:xfrm>
          <a:prstGeom prst="rect">
            <a:avLst/>
          </a:prstGeom>
        </p:spPr>
        <p:txBody>
          <a:bodyPr spcFirstLastPara="1" wrap="square" lIns="92280" tIns="92280" rIns="92280" bIns="92280" anchor="t" anchorCtr="0">
            <a:noAutofit/>
          </a:bodyPr>
          <a:lstStyle/>
          <a:p>
            <a:pPr marL="0" indent="0"/>
            <a:r>
              <a:rPr lang="en-US" dirty="0">
                <a:latin typeface="Verdana"/>
                <a:ea typeface="Verdana"/>
                <a:cs typeface="Verdana"/>
                <a:sym typeface="Verdana"/>
              </a:rPr>
              <a:t>Facilitator: Ask participants to individually decide which doesn’t belong and introduce yourselves to your </a:t>
            </a:r>
            <a:r>
              <a:rPr lang="en-US" dirty="0" smtClean="0">
                <a:latin typeface="Verdana"/>
                <a:ea typeface="Verdana"/>
                <a:cs typeface="Verdana"/>
                <a:sym typeface="Verdana"/>
              </a:rPr>
              <a:t>tablemates </a:t>
            </a:r>
            <a:r>
              <a:rPr lang="en-US" dirty="0">
                <a:latin typeface="Verdana"/>
                <a:ea typeface="Verdana"/>
                <a:cs typeface="Verdana"/>
                <a:sym typeface="Verdana"/>
              </a:rPr>
              <a:t>with your name as you state why you picked which superhero.</a:t>
            </a:r>
            <a:endParaRPr dirty="0">
              <a:latin typeface="Verdana"/>
              <a:ea typeface="Verdana"/>
              <a:cs typeface="Verdana"/>
              <a:sym typeface="Verdana"/>
            </a:endParaRPr>
          </a:p>
        </p:txBody>
      </p:sp>
      <p:sp>
        <p:nvSpPr>
          <p:cNvPr id="221" name="Google Shape;221;g3c0915c1dd_0_8:notes"/>
          <p:cNvSpPr txBox="1">
            <a:spLocks noGrp="1"/>
          </p:cNvSpPr>
          <p:nvPr>
            <p:ph type="sldNum" idx="12"/>
          </p:nvPr>
        </p:nvSpPr>
        <p:spPr>
          <a:xfrm>
            <a:off x="3884617" y="8829969"/>
            <a:ext cx="2971900" cy="464735"/>
          </a:xfrm>
          <a:prstGeom prst="rect">
            <a:avLst/>
          </a:prstGeom>
        </p:spPr>
        <p:txBody>
          <a:bodyPr spcFirstLastPara="1" wrap="square" lIns="92280" tIns="46129" rIns="92280" bIns="46129" anchor="b" anchorCtr="0">
            <a:noAutofit/>
          </a:bodyPr>
          <a:lstStyle/>
          <a:p>
            <a:pPr>
              <a:buClr>
                <a:schemeClr val="dk1"/>
              </a:buClr>
              <a:buSzPts val="300"/>
            </a:pPr>
            <a:fld id="{00000000-1234-1234-1234-123412341234}" type="slidenum">
              <a:rPr lang="en-US"/>
              <a:pPr>
                <a:buClr>
                  <a:schemeClr val="dk1"/>
                </a:buClr>
                <a:buSzPts val="300"/>
              </a:pPr>
              <a:t>4</a:t>
            </a:fld>
            <a:endParaRPr/>
          </a:p>
        </p:txBody>
      </p:sp>
    </p:spTree>
    <p:extLst>
      <p:ext uri="{BB962C8B-B14F-4D97-AF65-F5344CB8AC3E}">
        <p14:creationId xmlns:p14="http://schemas.microsoft.com/office/powerpoint/2010/main" val="16483435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3d0f3e1849_2_32:notes"/>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6" name="Google Shape;476;g3d0f3e1849_2_32:notes"/>
          <p:cNvSpPr txBox="1">
            <a:spLocks noGrp="1"/>
          </p:cNvSpPr>
          <p:nvPr>
            <p:ph type="body" idx="1"/>
          </p:nvPr>
        </p:nvSpPr>
        <p:spPr>
          <a:xfrm>
            <a:off x="685802" y="4415792"/>
            <a:ext cx="5486298" cy="4183400"/>
          </a:xfrm>
          <a:prstGeom prst="rect">
            <a:avLst/>
          </a:prstGeom>
        </p:spPr>
        <p:txBody>
          <a:bodyPr spcFirstLastPara="1" wrap="square" lIns="92280" tIns="92280" rIns="92280" bIns="92280" anchor="t" anchorCtr="0">
            <a:noAutofit/>
          </a:bodyPr>
          <a:lstStyle/>
          <a:p>
            <a:pPr marL="0" indent="0"/>
            <a:r>
              <a:rPr lang="en-US" dirty="0">
                <a:latin typeface="Verdana"/>
                <a:ea typeface="Verdana"/>
                <a:cs typeface="Verdana"/>
                <a:sym typeface="Verdana"/>
              </a:rPr>
              <a:t>Facilitator: </a:t>
            </a:r>
            <a:r>
              <a:rPr lang="en-US" dirty="0" smtClean="0">
                <a:latin typeface="Verdana"/>
                <a:ea typeface="Verdana"/>
                <a:cs typeface="Verdana"/>
                <a:sym typeface="Verdana"/>
              </a:rPr>
              <a:t> Distribute </a:t>
            </a:r>
            <a:r>
              <a:rPr lang="en-US" dirty="0">
                <a:latin typeface="Verdana"/>
                <a:ea typeface="Verdana"/>
                <a:cs typeface="Verdana"/>
                <a:sym typeface="Verdana"/>
              </a:rPr>
              <a:t>copies of “The Lemonade Task”. </a:t>
            </a:r>
            <a:r>
              <a:rPr lang="en-US" dirty="0" smtClean="0">
                <a:latin typeface="Verdana"/>
                <a:ea typeface="Verdana"/>
                <a:cs typeface="Verdana"/>
                <a:sym typeface="Verdana"/>
              </a:rPr>
              <a:t> Leave </a:t>
            </a:r>
            <a:r>
              <a:rPr lang="en-US" dirty="0">
                <a:latin typeface="Verdana"/>
                <a:ea typeface="Verdana"/>
                <a:cs typeface="Verdana"/>
                <a:sym typeface="Verdana"/>
              </a:rPr>
              <a:t>the slide up while participants work for directions</a:t>
            </a:r>
            <a:r>
              <a:rPr lang="en-US" dirty="0" smtClean="0">
                <a:latin typeface="Verdana"/>
                <a:ea typeface="Verdana"/>
                <a:cs typeface="Verdana"/>
                <a:sym typeface="Verdana"/>
              </a:rPr>
              <a:t>.  </a:t>
            </a:r>
            <a:r>
              <a:rPr lang="en-US" b="1" dirty="0" smtClean="0">
                <a:latin typeface="Verdana"/>
                <a:ea typeface="Verdana"/>
                <a:cs typeface="Verdana"/>
                <a:sym typeface="Verdana"/>
              </a:rPr>
              <a:t>Facilitators</a:t>
            </a:r>
            <a:r>
              <a:rPr lang="en-US" b="1" baseline="0" dirty="0" smtClean="0">
                <a:latin typeface="Verdana"/>
                <a:ea typeface="Verdana"/>
                <a:cs typeface="Verdana"/>
                <a:sym typeface="Verdana"/>
              </a:rPr>
              <a:t> watch groups work and select and sequence groups to share out whole group.  </a:t>
            </a:r>
            <a:endParaRPr b="1" dirty="0">
              <a:latin typeface="Verdana"/>
              <a:ea typeface="Verdana"/>
              <a:cs typeface="Verdana"/>
              <a:sym typeface="Verdana"/>
            </a:endParaRPr>
          </a:p>
        </p:txBody>
      </p:sp>
      <p:sp>
        <p:nvSpPr>
          <p:cNvPr id="477" name="Google Shape;477;g3d0f3e1849_2_32:notes"/>
          <p:cNvSpPr txBox="1">
            <a:spLocks noGrp="1"/>
          </p:cNvSpPr>
          <p:nvPr>
            <p:ph type="sldNum" idx="12"/>
          </p:nvPr>
        </p:nvSpPr>
        <p:spPr>
          <a:xfrm>
            <a:off x="3884617" y="8829969"/>
            <a:ext cx="2971900" cy="464735"/>
          </a:xfrm>
          <a:prstGeom prst="rect">
            <a:avLst/>
          </a:prstGeom>
        </p:spPr>
        <p:txBody>
          <a:bodyPr spcFirstLastPara="1" wrap="square" lIns="92280" tIns="46129" rIns="92280" bIns="46129" anchor="b" anchorCtr="0">
            <a:noAutofit/>
          </a:bodyPr>
          <a:lstStyle/>
          <a:p>
            <a:pPr>
              <a:buClr>
                <a:schemeClr val="dk1"/>
              </a:buClr>
              <a:buSzPts val="300"/>
            </a:pPr>
            <a:fld id="{00000000-1234-1234-1234-123412341234}" type="slidenum">
              <a:rPr lang="en-US"/>
              <a:pPr>
                <a:buClr>
                  <a:schemeClr val="dk1"/>
                </a:buClr>
                <a:buSzPts val="300"/>
              </a:pPr>
              <a:t>33</a:t>
            </a:fld>
            <a:endParaRPr/>
          </a:p>
        </p:txBody>
      </p:sp>
    </p:spTree>
    <p:extLst>
      <p:ext uri="{BB962C8B-B14F-4D97-AF65-F5344CB8AC3E}">
        <p14:creationId xmlns:p14="http://schemas.microsoft.com/office/powerpoint/2010/main" val="24389962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3d0f3e1849_2_114:notes"/>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4" name="Google Shape;484;g3d0f3e1849_2_114:notes"/>
          <p:cNvSpPr txBox="1">
            <a:spLocks noGrp="1"/>
          </p:cNvSpPr>
          <p:nvPr>
            <p:ph type="body" idx="1"/>
          </p:nvPr>
        </p:nvSpPr>
        <p:spPr>
          <a:xfrm>
            <a:off x="685802" y="4415792"/>
            <a:ext cx="5486298" cy="4183400"/>
          </a:xfrm>
          <a:prstGeom prst="rect">
            <a:avLst/>
          </a:prstGeom>
        </p:spPr>
        <p:txBody>
          <a:bodyPr spcFirstLastPara="1" wrap="square" lIns="92280" tIns="92280" rIns="92280" bIns="92280" anchor="t" anchorCtr="0">
            <a:noAutofit/>
          </a:bodyPr>
          <a:lstStyle/>
          <a:p>
            <a:pPr marL="0" indent="0"/>
            <a:r>
              <a:rPr lang="en-US" dirty="0">
                <a:latin typeface="Verdana"/>
                <a:ea typeface="Verdana"/>
                <a:cs typeface="Verdana"/>
                <a:sym typeface="Verdana"/>
              </a:rPr>
              <a:t>Facilitator: </a:t>
            </a:r>
            <a:r>
              <a:rPr lang="en-US" dirty="0" smtClean="0">
                <a:latin typeface="Verdana"/>
                <a:ea typeface="Verdana"/>
                <a:cs typeface="Verdana"/>
                <a:sym typeface="Verdana"/>
              </a:rPr>
              <a:t> Remind </a:t>
            </a:r>
            <a:r>
              <a:rPr lang="en-US" dirty="0">
                <a:latin typeface="Verdana"/>
                <a:ea typeface="Verdana"/>
                <a:cs typeface="Verdana"/>
                <a:sym typeface="Verdana"/>
              </a:rPr>
              <a:t>participants that the task was a way to get at the teaching practice of posing purposeful questions. </a:t>
            </a:r>
            <a:endParaRPr lang="en-US" dirty="0" smtClean="0">
              <a:latin typeface="Verdana"/>
              <a:ea typeface="Verdana"/>
              <a:cs typeface="Verdana"/>
              <a:sym typeface="Verdana"/>
            </a:endParaRPr>
          </a:p>
          <a:p>
            <a:pPr marL="0" indent="0"/>
            <a:r>
              <a:rPr lang="en-US" dirty="0" smtClean="0">
                <a:latin typeface="Verdana"/>
                <a:ea typeface="Verdana"/>
                <a:cs typeface="Verdana"/>
                <a:sym typeface="Verdana"/>
              </a:rPr>
              <a:t>Distribute </a:t>
            </a:r>
            <a:r>
              <a:rPr lang="en-US" dirty="0">
                <a:latin typeface="Verdana"/>
                <a:ea typeface="Verdana"/>
                <a:cs typeface="Verdana"/>
                <a:sym typeface="Verdana"/>
              </a:rPr>
              <a:t>copies of both pages to participants and share that in the next jigsaw activity these pages may be helpful</a:t>
            </a:r>
            <a:r>
              <a:rPr lang="en-US" dirty="0" smtClean="0">
                <a:latin typeface="Verdana"/>
                <a:ea typeface="Verdana"/>
                <a:cs typeface="Verdana"/>
                <a:sym typeface="Verdana"/>
              </a:rPr>
              <a:t>.</a:t>
            </a:r>
          </a:p>
          <a:p>
            <a:pPr marL="0" indent="0"/>
            <a:r>
              <a:rPr lang="en-US" b="1" dirty="0" smtClean="0">
                <a:latin typeface="Verdana"/>
                <a:ea typeface="Verdana"/>
                <a:cs typeface="Verdana"/>
                <a:sym typeface="Verdana"/>
              </a:rPr>
              <a:t>Discuss the papers once the participants receive them</a:t>
            </a:r>
            <a:r>
              <a:rPr lang="en-US" dirty="0" smtClean="0">
                <a:latin typeface="Verdana"/>
                <a:ea typeface="Verdana"/>
                <a:cs typeface="Verdana"/>
                <a:sym typeface="Verdana"/>
              </a:rPr>
              <a:t>.</a:t>
            </a:r>
          </a:p>
          <a:p>
            <a:pPr marL="0" indent="0"/>
            <a:r>
              <a:rPr lang="en-US" dirty="0" smtClean="0">
                <a:latin typeface="Verdana"/>
                <a:ea typeface="Verdana"/>
                <a:cs typeface="Verdana"/>
                <a:sym typeface="Verdana"/>
              </a:rPr>
              <a:t>Refer to sentence starters hanging</a:t>
            </a:r>
            <a:r>
              <a:rPr lang="en-US" baseline="0" dirty="0" smtClean="0">
                <a:latin typeface="Verdana"/>
                <a:ea typeface="Verdana"/>
                <a:cs typeface="Verdana"/>
                <a:sym typeface="Verdana"/>
              </a:rPr>
              <a:t> around the room</a:t>
            </a:r>
            <a:endParaRPr dirty="0">
              <a:latin typeface="Verdana"/>
              <a:ea typeface="Verdana"/>
              <a:cs typeface="Verdana"/>
              <a:sym typeface="Verdana"/>
            </a:endParaRPr>
          </a:p>
        </p:txBody>
      </p:sp>
      <p:sp>
        <p:nvSpPr>
          <p:cNvPr id="485" name="Google Shape;485;g3d0f3e1849_2_114:notes"/>
          <p:cNvSpPr txBox="1">
            <a:spLocks noGrp="1"/>
          </p:cNvSpPr>
          <p:nvPr>
            <p:ph type="sldNum" idx="12"/>
          </p:nvPr>
        </p:nvSpPr>
        <p:spPr>
          <a:xfrm>
            <a:off x="3884617" y="8829969"/>
            <a:ext cx="2971900" cy="464735"/>
          </a:xfrm>
          <a:prstGeom prst="rect">
            <a:avLst/>
          </a:prstGeom>
        </p:spPr>
        <p:txBody>
          <a:bodyPr spcFirstLastPara="1" wrap="square" lIns="92280" tIns="46129" rIns="92280" bIns="46129" anchor="b" anchorCtr="0">
            <a:noAutofit/>
          </a:bodyPr>
          <a:lstStyle/>
          <a:p>
            <a:pPr>
              <a:buClr>
                <a:schemeClr val="dk1"/>
              </a:buClr>
              <a:buSzPts val="300"/>
            </a:pPr>
            <a:fld id="{00000000-1234-1234-1234-123412341234}" type="slidenum">
              <a:rPr lang="en-US"/>
              <a:pPr>
                <a:buClr>
                  <a:schemeClr val="dk1"/>
                </a:buClr>
                <a:buSzPts val="300"/>
              </a:pPr>
              <a:t>34</a:t>
            </a:fld>
            <a:endParaRPr/>
          </a:p>
        </p:txBody>
      </p:sp>
    </p:spTree>
    <p:extLst>
      <p:ext uri="{BB962C8B-B14F-4D97-AF65-F5344CB8AC3E}">
        <p14:creationId xmlns:p14="http://schemas.microsoft.com/office/powerpoint/2010/main" val="23334226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3d0f3e1849_2_39:notes"/>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2" name="Google Shape;492;g3d0f3e1849_2_39:notes"/>
          <p:cNvSpPr txBox="1">
            <a:spLocks noGrp="1"/>
          </p:cNvSpPr>
          <p:nvPr>
            <p:ph type="body" idx="1"/>
          </p:nvPr>
        </p:nvSpPr>
        <p:spPr>
          <a:xfrm>
            <a:off x="685802" y="4415792"/>
            <a:ext cx="5486298" cy="4183400"/>
          </a:xfrm>
          <a:prstGeom prst="rect">
            <a:avLst/>
          </a:prstGeom>
        </p:spPr>
        <p:txBody>
          <a:bodyPr spcFirstLastPara="1" wrap="square" lIns="92280" tIns="92280" rIns="92280" bIns="92280" anchor="t" anchorCtr="0">
            <a:noAutofit/>
          </a:bodyPr>
          <a:lstStyle/>
          <a:p>
            <a:pPr marL="0" indent="0"/>
            <a:r>
              <a:rPr lang="en-US" dirty="0">
                <a:latin typeface="Verdana"/>
                <a:ea typeface="Verdana"/>
                <a:cs typeface="Verdana"/>
                <a:sym typeface="Verdana"/>
              </a:rPr>
              <a:t>Facilitator: </a:t>
            </a:r>
            <a:r>
              <a:rPr lang="en-US" dirty="0" smtClean="0">
                <a:latin typeface="Verdana"/>
                <a:ea typeface="Verdana"/>
                <a:cs typeface="Verdana"/>
                <a:sym typeface="Verdana"/>
              </a:rPr>
              <a:t> Explain </a:t>
            </a:r>
            <a:r>
              <a:rPr lang="en-US" dirty="0">
                <a:latin typeface="Verdana"/>
                <a:ea typeface="Verdana"/>
                <a:cs typeface="Verdana"/>
                <a:sym typeface="Verdana"/>
              </a:rPr>
              <a:t>the jigsaw activity that is described in this slide and the next</a:t>
            </a:r>
            <a:r>
              <a:rPr lang="en-US" dirty="0" smtClean="0">
                <a:latin typeface="Verdana"/>
                <a:ea typeface="Verdana"/>
                <a:cs typeface="Verdana"/>
                <a:sym typeface="Verdana"/>
              </a:rPr>
              <a:t>.</a:t>
            </a:r>
          </a:p>
          <a:p>
            <a:pPr marL="0" indent="0"/>
            <a:r>
              <a:rPr lang="en-US" dirty="0" smtClean="0">
                <a:latin typeface="Verdana"/>
                <a:ea typeface="Verdana"/>
                <a:cs typeface="Verdana"/>
                <a:sym typeface="Verdana"/>
              </a:rPr>
              <a:t>Each</a:t>
            </a:r>
            <a:r>
              <a:rPr lang="en-US" baseline="0" dirty="0" smtClean="0">
                <a:latin typeface="Verdana"/>
                <a:ea typeface="Verdana"/>
                <a:cs typeface="Verdana"/>
                <a:sym typeface="Verdana"/>
              </a:rPr>
              <a:t> participant takes a card A – H</a:t>
            </a:r>
          </a:p>
          <a:p>
            <a:pPr marL="0" indent="0"/>
            <a:r>
              <a:rPr lang="en-US" baseline="0" dirty="0" smtClean="0">
                <a:latin typeface="Verdana"/>
                <a:ea typeface="Verdana"/>
                <a:cs typeface="Verdana"/>
                <a:sym typeface="Verdana"/>
              </a:rPr>
              <a:t>Participants move to large groups of just their letter.  </a:t>
            </a:r>
            <a:r>
              <a:rPr lang="en-US" b="1" baseline="0" dirty="0" smtClean="0">
                <a:latin typeface="Verdana"/>
                <a:ea typeface="Verdana"/>
                <a:cs typeface="Verdana"/>
                <a:sym typeface="Verdana"/>
              </a:rPr>
              <a:t>Mark these locations in the morning.</a:t>
            </a:r>
          </a:p>
          <a:p>
            <a:pPr marL="0" indent="0"/>
            <a:r>
              <a:rPr lang="en-US" baseline="0" dirty="0" smtClean="0">
                <a:latin typeface="Verdana"/>
                <a:ea typeface="Verdana"/>
                <a:cs typeface="Verdana"/>
                <a:sym typeface="Verdana"/>
              </a:rPr>
              <a:t>Facilitators give copies of student work correlating to the letter to each group.</a:t>
            </a:r>
            <a:endParaRPr dirty="0">
              <a:latin typeface="Verdana"/>
              <a:ea typeface="Verdana"/>
              <a:cs typeface="Verdana"/>
              <a:sym typeface="Verdana"/>
            </a:endParaRPr>
          </a:p>
        </p:txBody>
      </p:sp>
      <p:sp>
        <p:nvSpPr>
          <p:cNvPr id="493" name="Google Shape;493;g3d0f3e1849_2_39:notes"/>
          <p:cNvSpPr txBox="1">
            <a:spLocks noGrp="1"/>
          </p:cNvSpPr>
          <p:nvPr>
            <p:ph type="sldNum" idx="12"/>
          </p:nvPr>
        </p:nvSpPr>
        <p:spPr>
          <a:xfrm>
            <a:off x="3884617" y="8829969"/>
            <a:ext cx="2971900" cy="464735"/>
          </a:xfrm>
          <a:prstGeom prst="rect">
            <a:avLst/>
          </a:prstGeom>
        </p:spPr>
        <p:txBody>
          <a:bodyPr spcFirstLastPara="1" wrap="square" lIns="92280" tIns="46129" rIns="92280" bIns="46129" anchor="b" anchorCtr="0">
            <a:noAutofit/>
          </a:bodyPr>
          <a:lstStyle/>
          <a:p>
            <a:pPr>
              <a:buClr>
                <a:schemeClr val="dk1"/>
              </a:buClr>
              <a:buSzPts val="300"/>
            </a:pPr>
            <a:fld id="{00000000-1234-1234-1234-123412341234}" type="slidenum">
              <a:rPr lang="en-US"/>
              <a:pPr>
                <a:buClr>
                  <a:schemeClr val="dk1"/>
                </a:buClr>
                <a:buSzPts val="300"/>
              </a:pPr>
              <a:t>35</a:t>
            </a:fld>
            <a:endParaRPr/>
          </a:p>
        </p:txBody>
      </p:sp>
    </p:spTree>
    <p:extLst>
      <p:ext uri="{BB962C8B-B14F-4D97-AF65-F5344CB8AC3E}">
        <p14:creationId xmlns:p14="http://schemas.microsoft.com/office/powerpoint/2010/main" val="16572772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3d0f3e1849_2_46:notes"/>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0" name="Google Shape;500;g3d0f3e1849_2_46:notes"/>
          <p:cNvSpPr txBox="1">
            <a:spLocks noGrp="1"/>
          </p:cNvSpPr>
          <p:nvPr>
            <p:ph type="body" idx="1"/>
          </p:nvPr>
        </p:nvSpPr>
        <p:spPr>
          <a:xfrm>
            <a:off x="685802" y="4415792"/>
            <a:ext cx="5486298" cy="4183400"/>
          </a:xfrm>
          <a:prstGeom prst="rect">
            <a:avLst/>
          </a:prstGeom>
        </p:spPr>
        <p:txBody>
          <a:bodyPr spcFirstLastPara="1" wrap="square" lIns="92280" tIns="92280" rIns="92280" bIns="92280" anchor="t" anchorCtr="0">
            <a:noAutofit/>
          </a:bodyPr>
          <a:lstStyle/>
          <a:p>
            <a:pPr marL="0" indent="0"/>
            <a:r>
              <a:rPr lang="en-US" dirty="0">
                <a:latin typeface="Verdana"/>
                <a:ea typeface="Verdana"/>
                <a:cs typeface="Verdana"/>
                <a:sym typeface="Verdana"/>
              </a:rPr>
              <a:t>Facilitator: </a:t>
            </a:r>
            <a:r>
              <a:rPr lang="en-US" dirty="0" smtClean="0">
                <a:latin typeface="Verdana"/>
                <a:ea typeface="Verdana"/>
                <a:cs typeface="Verdana"/>
                <a:sym typeface="Verdana"/>
              </a:rPr>
              <a:t> After </a:t>
            </a:r>
            <a:r>
              <a:rPr lang="en-US" dirty="0">
                <a:latin typeface="Verdana"/>
                <a:ea typeface="Verdana"/>
                <a:cs typeface="Verdana"/>
                <a:sym typeface="Verdana"/>
              </a:rPr>
              <a:t>a suitable amount of time on the previous slide, bring the group back to original tables and explain the rest of the jigsaw</a:t>
            </a:r>
            <a:r>
              <a:rPr lang="en-US" dirty="0" smtClean="0">
                <a:latin typeface="Verdana"/>
                <a:ea typeface="Verdana"/>
                <a:cs typeface="Verdana"/>
                <a:sym typeface="Verdana"/>
              </a:rPr>
              <a:t>. </a:t>
            </a:r>
          </a:p>
          <a:p>
            <a:pPr marL="0" indent="0"/>
            <a:r>
              <a:rPr lang="en-US" dirty="0" smtClean="0">
                <a:latin typeface="Verdana"/>
                <a:ea typeface="Verdana"/>
                <a:cs typeface="Verdana"/>
                <a:sym typeface="Verdana"/>
              </a:rPr>
              <a:t>Return to your table and partner with the assigned letters (sit next to one another . . . can return to original seats after sharing out)</a:t>
            </a:r>
          </a:p>
          <a:p>
            <a:pPr marL="0" indent="0"/>
            <a:r>
              <a:rPr lang="en-US" dirty="0" smtClean="0">
                <a:latin typeface="Verdana"/>
                <a:ea typeface="Verdana"/>
                <a:cs typeface="Verdana"/>
                <a:sym typeface="Verdana"/>
              </a:rPr>
              <a:t>Discuss the</a:t>
            </a:r>
            <a:r>
              <a:rPr lang="en-US" baseline="0" dirty="0" smtClean="0">
                <a:latin typeface="Verdana"/>
                <a:ea typeface="Verdana"/>
                <a:cs typeface="Verdana"/>
                <a:sym typeface="Verdana"/>
              </a:rPr>
              <a:t> student work that was reviewed and the questions participants created</a:t>
            </a:r>
            <a:endParaRPr dirty="0">
              <a:latin typeface="Verdana"/>
              <a:ea typeface="Verdana"/>
              <a:cs typeface="Verdana"/>
              <a:sym typeface="Verdana"/>
            </a:endParaRPr>
          </a:p>
        </p:txBody>
      </p:sp>
      <p:sp>
        <p:nvSpPr>
          <p:cNvPr id="501" name="Google Shape;501;g3d0f3e1849_2_46:notes"/>
          <p:cNvSpPr txBox="1">
            <a:spLocks noGrp="1"/>
          </p:cNvSpPr>
          <p:nvPr>
            <p:ph type="sldNum" idx="12"/>
          </p:nvPr>
        </p:nvSpPr>
        <p:spPr>
          <a:xfrm>
            <a:off x="3884617" y="8829969"/>
            <a:ext cx="2971900" cy="464735"/>
          </a:xfrm>
          <a:prstGeom prst="rect">
            <a:avLst/>
          </a:prstGeom>
        </p:spPr>
        <p:txBody>
          <a:bodyPr spcFirstLastPara="1" wrap="square" lIns="92280" tIns="46129" rIns="92280" bIns="46129" anchor="b" anchorCtr="0">
            <a:noAutofit/>
          </a:bodyPr>
          <a:lstStyle/>
          <a:p>
            <a:pPr>
              <a:buClr>
                <a:schemeClr val="dk1"/>
              </a:buClr>
              <a:buSzPts val="300"/>
            </a:pPr>
            <a:fld id="{00000000-1234-1234-1234-123412341234}" type="slidenum">
              <a:rPr lang="en-US"/>
              <a:pPr>
                <a:buClr>
                  <a:schemeClr val="dk1"/>
                </a:buClr>
                <a:buSzPts val="300"/>
              </a:pPr>
              <a:t>36</a:t>
            </a:fld>
            <a:endParaRPr/>
          </a:p>
        </p:txBody>
      </p:sp>
    </p:spTree>
    <p:extLst>
      <p:ext uri="{BB962C8B-B14F-4D97-AF65-F5344CB8AC3E}">
        <p14:creationId xmlns:p14="http://schemas.microsoft.com/office/powerpoint/2010/main" val="73331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smtClean="0"/>
              <a:t>Facilitator: Show this work while the participants</a:t>
            </a:r>
            <a:r>
              <a:rPr lang="en-US" baseline="0" dirty="0" smtClean="0"/>
              <a:t> who had cards A and E discuss questions they wrote to focus student thinking.</a:t>
            </a:r>
            <a:endParaRPr lang="en-US" dirty="0" smtClean="0"/>
          </a:p>
          <a:p>
            <a:endParaRPr lang="en-US" dirty="0"/>
          </a:p>
        </p:txBody>
      </p:sp>
      <p:sp>
        <p:nvSpPr>
          <p:cNvPr id="4" name="Slide Number Placeholder 3"/>
          <p:cNvSpPr>
            <a:spLocks noGrp="1"/>
          </p:cNvSpPr>
          <p:nvPr>
            <p:ph type="sldNum" idx="10"/>
          </p:nvPr>
        </p:nvSpPr>
        <p:spPr/>
        <p:txBody>
          <a:bodyPr/>
          <a:lstStyle/>
          <a:p>
            <a:pPr algn="r">
              <a:buClr>
                <a:schemeClr val="dk1"/>
              </a:buClr>
              <a:buSzPts val="300"/>
            </a:pPr>
            <a:fld id="{00000000-1234-1234-1234-123412341234}" type="slidenum">
              <a:rPr lang="en-US" sz="1200" smtClean="0">
                <a:solidFill>
                  <a:schemeClr val="dk1"/>
                </a:solidFill>
                <a:latin typeface="Calibri"/>
                <a:ea typeface="Calibri"/>
                <a:cs typeface="Calibri"/>
                <a:sym typeface="Calibri"/>
              </a:rPr>
              <a:pPr algn="r">
                <a:buClr>
                  <a:schemeClr val="dk1"/>
                </a:buClr>
                <a:buSzPts val="300"/>
              </a:pPr>
              <a:t>37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92859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48010" indent="-224005" defTabSz="896021">
              <a:defRPr/>
            </a:pPr>
            <a:r>
              <a:rPr lang="en-US" dirty="0" smtClean="0"/>
              <a:t>Facilitator: Show this work while the participants</a:t>
            </a:r>
            <a:r>
              <a:rPr lang="en-US" baseline="0" dirty="0" smtClean="0"/>
              <a:t> who had cards B and F discuss questions they wrote to focus student thinking.</a:t>
            </a:r>
            <a:endParaRPr lang="en-US" dirty="0" smtClean="0"/>
          </a:p>
          <a:p>
            <a:endParaRPr lang="en-US" dirty="0" smtClean="0"/>
          </a:p>
          <a:p>
            <a:endParaRPr lang="en-US" dirty="0"/>
          </a:p>
        </p:txBody>
      </p:sp>
      <p:sp>
        <p:nvSpPr>
          <p:cNvPr id="4" name="Slide Number Placeholder 3"/>
          <p:cNvSpPr>
            <a:spLocks noGrp="1"/>
          </p:cNvSpPr>
          <p:nvPr>
            <p:ph type="sldNum" idx="10"/>
          </p:nvPr>
        </p:nvSpPr>
        <p:spPr/>
        <p:txBody>
          <a:bodyPr/>
          <a:lstStyle/>
          <a:p>
            <a:pPr algn="r">
              <a:buClr>
                <a:schemeClr val="dk1"/>
              </a:buClr>
              <a:buSzPts val="300"/>
            </a:pPr>
            <a:fld id="{00000000-1234-1234-1234-123412341234}" type="slidenum">
              <a:rPr lang="en-US" sz="1200" smtClean="0">
                <a:solidFill>
                  <a:schemeClr val="dk1"/>
                </a:solidFill>
                <a:latin typeface="Calibri"/>
                <a:ea typeface="Calibri"/>
                <a:cs typeface="Calibri"/>
                <a:sym typeface="Calibri"/>
              </a:rPr>
              <a:pPr algn="r">
                <a:buClr>
                  <a:schemeClr val="dk1"/>
                </a:buClr>
                <a:buSzPts val="300"/>
              </a:pPr>
              <a:t>38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442844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Facilitator: Show this work while the participants</a:t>
            </a:r>
            <a:r>
              <a:rPr lang="en-US" baseline="0" dirty="0" smtClean="0"/>
              <a:t> who had cards C and G discuss questions they wrote to focus student thinking.</a:t>
            </a:r>
            <a:endParaRPr lang="en-US" dirty="0"/>
          </a:p>
        </p:txBody>
      </p:sp>
      <p:sp>
        <p:nvSpPr>
          <p:cNvPr id="4" name="Slide Number Placeholder 3"/>
          <p:cNvSpPr>
            <a:spLocks noGrp="1"/>
          </p:cNvSpPr>
          <p:nvPr>
            <p:ph type="sldNum" idx="10"/>
          </p:nvPr>
        </p:nvSpPr>
        <p:spPr/>
        <p:txBody>
          <a:bodyPr/>
          <a:lstStyle/>
          <a:p>
            <a:pPr algn="r">
              <a:buClr>
                <a:schemeClr val="dk1"/>
              </a:buClr>
              <a:buSzPts val="300"/>
            </a:pPr>
            <a:fld id="{00000000-1234-1234-1234-123412341234}" type="slidenum">
              <a:rPr lang="en-US" sz="1200" smtClean="0">
                <a:solidFill>
                  <a:schemeClr val="dk1"/>
                </a:solidFill>
                <a:latin typeface="Calibri"/>
                <a:ea typeface="Calibri"/>
                <a:cs typeface="Calibri"/>
                <a:sym typeface="Calibri"/>
              </a:rPr>
              <a:pPr algn="r">
                <a:buClr>
                  <a:schemeClr val="dk1"/>
                </a:buClr>
                <a:buSzPts val="300"/>
              </a:pPr>
              <a:t>39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58389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smtClean="0"/>
              <a:t>Facilitator: Show this work while the participants</a:t>
            </a:r>
            <a:r>
              <a:rPr lang="en-US" baseline="0" dirty="0" smtClean="0"/>
              <a:t> who had cards D and H discuss questions they wrote to focus student thinking.</a:t>
            </a:r>
            <a:endParaRPr lang="en-US" dirty="0" smtClean="0"/>
          </a:p>
          <a:p>
            <a:endParaRPr lang="en-US" dirty="0"/>
          </a:p>
        </p:txBody>
      </p:sp>
      <p:sp>
        <p:nvSpPr>
          <p:cNvPr id="4" name="Slide Number Placeholder 3"/>
          <p:cNvSpPr>
            <a:spLocks noGrp="1"/>
          </p:cNvSpPr>
          <p:nvPr>
            <p:ph type="sldNum" idx="10"/>
          </p:nvPr>
        </p:nvSpPr>
        <p:spPr/>
        <p:txBody>
          <a:bodyPr/>
          <a:lstStyle/>
          <a:p>
            <a:pPr algn="r">
              <a:buClr>
                <a:schemeClr val="dk1"/>
              </a:buClr>
              <a:buSzPts val="300"/>
            </a:pPr>
            <a:fld id="{00000000-1234-1234-1234-123412341234}" type="slidenum">
              <a:rPr lang="en-US" sz="1200" smtClean="0">
                <a:solidFill>
                  <a:schemeClr val="dk1"/>
                </a:solidFill>
                <a:latin typeface="Calibri"/>
                <a:ea typeface="Calibri"/>
                <a:cs typeface="Calibri"/>
                <a:sym typeface="Calibri"/>
              </a:rPr>
              <a:pPr algn="r">
                <a:buClr>
                  <a:schemeClr val="dk1"/>
                </a:buClr>
                <a:buSzPts val="300"/>
              </a:pPr>
              <a:t>40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248003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3d0f3e1849_2_53:notes"/>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8" name="Google Shape;508;g3d0f3e1849_2_53:notes"/>
          <p:cNvSpPr txBox="1">
            <a:spLocks noGrp="1"/>
          </p:cNvSpPr>
          <p:nvPr>
            <p:ph type="body" idx="1"/>
          </p:nvPr>
        </p:nvSpPr>
        <p:spPr>
          <a:xfrm>
            <a:off x="685802" y="4415792"/>
            <a:ext cx="5486298" cy="4183400"/>
          </a:xfrm>
          <a:prstGeom prst="rect">
            <a:avLst/>
          </a:prstGeom>
        </p:spPr>
        <p:txBody>
          <a:bodyPr spcFirstLastPara="1" wrap="square" lIns="92280" tIns="92280" rIns="92280" bIns="92280" anchor="t" anchorCtr="0">
            <a:noAutofit/>
          </a:bodyPr>
          <a:lstStyle/>
          <a:p>
            <a:pPr marL="0" indent="0"/>
            <a:r>
              <a:rPr lang="en-US" dirty="0">
                <a:latin typeface="Verdana"/>
                <a:ea typeface="Verdana"/>
                <a:cs typeface="Verdana"/>
                <a:sym typeface="Verdana"/>
              </a:rPr>
              <a:t>Facilitator: </a:t>
            </a:r>
            <a:r>
              <a:rPr lang="en-US" dirty="0" smtClean="0">
                <a:latin typeface="Verdana"/>
                <a:ea typeface="Verdana"/>
                <a:cs typeface="Verdana"/>
                <a:sym typeface="Verdana"/>
              </a:rPr>
              <a:t> During </a:t>
            </a:r>
            <a:r>
              <a:rPr lang="en-US" dirty="0">
                <a:latin typeface="Verdana"/>
                <a:ea typeface="Verdana"/>
                <a:cs typeface="Verdana"/>
                <a:sym typeface="Verdana"/>
              </a:rPr>
              <a:t>the jigsaw, fill in this document as you observe.  You don’t have to fill the entire table but share with whole group where </a:t>
            </a:r>
            <a:r>
              <a:rPr lang="en-US" dirty="0" smtClean="0">
                <a:latin typeface="Verdana"/>
                <a:ea typeface="Verdana"/>
                <a:cs typeface="Verdana"/>
                <a:sym typeface="Verdana"/>
              </a:rPr>
              <a:t>facilitator</a:t>
            </a:r>
            <a:r>
              <a:rPr lang="en-US" baseline="0" dirty="0" smtClean="0">
                <a:latin typeface="Verdana"/>
                <a:ea typeface="Verdana"/>
                <a:cs typeface="Verdana"/>
                <a:sym typeface="Verdana"/>
              </a:rPr>
              <a:t> asked these questions.  It might be helpful to </a:t>
            </a:r>
            <a:r>
              <a:rPr lang="en-US" b="1" baseline="0" dirty="0" smtClean="0">
                <a:latin typeface="Verdana"/>
                <a:ea typeface="Verdana"/>
                <a:cs typeface="Verdana"/>
                <a:sym typeface="Verdana"/>
              </a:rPr>
              <a:t>write some questions ahead of time </a:t>
            </a:r>
            <a:r>
              <a:rPr lang="en-US" baseline="0" dirty="0" smtClean="0">
                <a:latin typeface="Verdana"/>
                <a:ea typeface="Verdana"/>
                <a:cs typeface="Verdana"/>
                <a:sym typeface="Verdana"/>
              </a:rPr>
              <a:t>to be prepared with which to ask the groups.</a:t>
            </a:r>
            <a:r>
              <a:rPr lang="en-US" dirty="0" smtClean="0">
                <a:latin typeface="Verdana"/>
                <a:ea typeface="Verdana"/>
                <a:cs typeface="Verdana"/>
                <a:sym typeface="Verdana"/>
              </a:rPr>
              <a:t> </a:t>
            </a:r>
            <a:r>
              <a:rPr lang="en-US" dirty="0">
                <a:latin typeface="Verdana"/>
                <a:ea typeface="Verdana"/>
                <a:cs typeface="Verdana"/>
                <a:sym typeface="Verdana"/>
              </a:rPr>
              <a:t>(bringing back the 5 types of questions from slide </a:t>
            </a:r>
            <a:r>
              <a:rPr lang="en-US" dirty="0" smtClean="0">
                <a:latin typeface="Verdana"/>
                <a:ea typeface="Verdana"/>
                <a:cs typeface="Verdana"/>
                <a:sym typeface="Verdana"/>
              </a:rPr>
              <a:t>26 </a:t>
            </a:r>
            <a:r>
              <a:rPr lang="en-US" dirty="0">
                <a:latin typeface="Verdana"/>
                <a:ea typeface="Verdana"/>
                <a:cs typeface="Verdana"/>
                <a:sym typeface="Verdana"/>
              </a:rPr>
              <a:t>and the 2 types of questions from slide </a:t>
            </a:r>
            <a:r>
              <a:rPr lang="en-US" dirty="0" smtClean="0">
                <a:latin typeface="Verdana"/>
                <a:ea typeface="Verdana"/>
                <a:cs typeface="Verdana"/>
                <a:sym typeface="Verdana"/>
              </a:rPr>
              <a:t>27)</a:t>
            </a:r>
            <a:endParaRPr dirty="0">
              <a:latin typeface="Verdana"/>
              <a:ea typeface="Verdana"/>
              <a:cs typeface="Verdana"/>
              <a:sym typeface="Verdana"/>
            </a:endParaRPr>
          </a:p>
        </p:txBody>
      </p:sp>
      <p:sp>
        <p:nvSpPr>
          <p:cNvPr id="509" name="Google Shape;509;g3d0f3e1849_2_53:notes"/>
          <p:cNvSpPr txBox="1">
            <a:spLocks noGrp="1"/>
          </p:cNvSpPr>
          <p:nvPr>
            <p:ph type="sldNum" idx="12"/>
          </p:nvPr>
        </p:nvSpPr>
        <p:spPr>
          <a:xfrm>
            <a:off x="3884617" y="8829969"/>
            <a:ext cx="2971900" cy="464735"/>
          </a:xfrm>
          <a:prstGeom prst="rect">
            <a:avLst/>
          </a:prstGeom>
        </p:spPr>
        <p:txBody>
          <a:bodyPr spcFirstLastPara="1" wrap="square" lIns="92280" tIns="46129" rIns="92280" bIns="46129" anchor="b" anchorCtr="0">
            <a:noAutofit/>
          </a:bodyPr>
          <a:lstStyle/>
          <a:p>
            <a:pPr>
              <a:buClr>
                <a:schemeClr val="dk1"/>
              </a:buClr>
              <a:buSzPts val="300"/>
            </a:pPr>
            <a:fld id="{00000000-1234-1234-1234-123412341234}" type="slidenum">
              <a:rPr lang="en-US"/>
              <a:pPr>
                <a:buClr>
                  <a:schemeClr val="dk1"/>
                </a:buClr>
                <a:buSzPts val="300"/>
              </a:pPr>
              <a:t>41</a:t>
            </a:fld>
            <a:endParaRPr/>
          </a:p>
        </p:txBody>
      </p:sp>
    </p:spTree>
    <p:extLst>
      <p:ext uri="{BB962C8B-B14F-4D97-AF65-F5344CB8AC3E}">
        <p14:creationId xmlns:p14="http://schemas.microsoft.com/office/powerpoint/2010/main" val="2606818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3c0915c1dd_1_364:notes"/>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6" name="Google Shape;516;g3c0915c1dd_1_364:notes"/>
          <p:cNvSpPr txBox="1">
            <a:spLocks noGrp="1"/>
          </p:cNvSpPr>
          <p:nvPr>
            <p:ph type="body" idx="1"/>
          </p:nvPr>
        </p:nvSpPr>
        <p:spPr>
          <a:xfrm>
            <a:off x="685802" y="4415792"/>
            <a:ext cx="5486298" cy="4183400"/>
          </a:xfrm>
          <a:prstGeom prst="rect">
            <a:avLst/>
          </a:prstGeom>
        </p:spPr>
        <p:txBody>
          <a:bodyPr spcFirstLastPara="1" wrap="square" lIns="92280" tIns="92280" rIns="92280" bIns="92280" anchor="t" anchorCtr="0">
            <a:noAutofit/>
          </a:bodyPr>
          <a:lstStyle/>
          <a:p>
            <a:pPr marL="0" indent="0"/>
            <a:r>
              <a:rPr lang="en-US">
                <a:latin typeface="Verdana"/>
                <a:ea typeface="Verdana"/>
                <a:cs typeface="Verdana"/>
                <a:sym typeface="Verdana"/>
              </a:rPr>
              <a:t>Facilitator: For each teaching practice in the book there is research to support its importance. These are the points the authors liked best. </a:t>
            </a:r>
            <a:endParaRPr>
              <a:latin typeface="Verdana"/>
              <a:ea typeface="Verdana"/>
              <a:cs typeface="Verdana"/>
              <a:sym typeface="Verdana"/>
            </a:endParaRPr>
          </a:p>
        </p:txBody>
      </p:sp>
      <p:sp>
        <p:nvSpPr>
          <p:cNvPr id="517" name="Google Shape;517;g3c0915c1dd_1_364:notes"/>
          <p:cNvSpPr txBox="1">
            <a:spLocks noGrp="1"/>
          </p:cNvSpPr>
          <p:nvPr>
            <p:ph type="sldNum" idx="12"/>
          </p:nvPr>
        </p:nvSpPr>
        <p:spPr>
          <a:xfrm>
            <a:off x="3884617" y="8829969"/>
            <a:ext cx="2971900" cy="464735"/>
          </a:xfrm>
          <a:prstGeom prst="rect">
            <a:avLst/>
          </a:prstGeom>
        </p:spPr>
        <p:txBody>
          <a:bodyPr spcFirstLastPara="1" wrap="square" lIns="92280" tIns="46129" rIns="92280" bIns="46129" anchor="b" anchorCtr="0">
            <a:noAutofit/>
          </a:bodyPr>
          <a:lstStyle/>
          <a:p>
            <a:pPr>
              <a:buClr>
                <a:schemeClr val="dk1"/>
              </a:buClr>
              <a:buSzPts val="300"/>
            </a:pPr>
            <a:fld id="{00000000-1234-1234-1234-123412341234}" type="slidenum">
              <a:rPr lang="en-US"/>
              <a:pPr>
                <a:buClr>
                  <a:schemeClr val="dk1"/>
                </a:buClr>
                <a:buSzPts val="300"/>
              </a:pPr>
              <a:t>42</a:t>
            </a:fld>
            <a:endParaRPr/>
          </a:p>
        </p:txBody>
      </p:sp>
    </p:spTree>
    <p:extLst>
      <p:ext uri="{BB962C8B-B14F-4D97-AF65-F5344CB8AC3E}">
        <p14:creationId xmlns:p14="http://schemas.microsoft.com/office/powerpoint/2010/main" val="2239194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c0915c1dd_0_0:notes"/>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2" name="Google Shape;232;g3c0915c1dd_0_0:notes"/>
          <p:cNvSpPr txBox="1">
            <a:spLocks noGrp="1"/>
          </p:cNvSpPr>
          <p:nvPr>
            <p:ph type="body" idx="1"/>
          </p:nvPr>
        </p:nvSpPr>
        <p:spPr>
          <a:xfrm>
            <a:off x="685802" y="4415792"/>
            <a:ext cx="5486298" cy="4183400"/>
          </a:xfrm>
          <a:prstGeom prst="rect">
            <a:avLst/>
          </a:prstGeom>
        </p:spPr>
        <p:txBody>
          <a:bodyPr spcFirstLastPara="1" wrap="square" lIns="92280" tIns="92280" rIns="92280" bIns="92280" anchor="t" anchorCtr="0">
            <a:noAutofit/>
          </a:bodyPr>
          <a:lstStyle/>
          <a:p>
            <a:pPr marL="0" indent="0"/>
            <a:r>
              <a:rPr lang="en-US" dirty="0">
                <a:latin typeface="Verdana"/>
                <a:ea typeface="Verdana"/>
                <a:cs typeface="Verdana"/>
                <a:sym typeface="Verdana"/>
              </a:rPr>
              <a:t>Facilitator: Ask participants to individually decide how many then remind the group of your </a:t>
            </a:r>
            <a:r>
              <a:rPr lang="en-US" dirty="0" smtClean="0">
                <a:latin typeface="Verdana"/>
                <a:ea typeface="Verdana"/>
                <a:cs typeface="Verdana"/>
                <a:sym typeface="Verdana"/>
              </a:rPr>
              <a:t>name,</a:t>
            </a:r>
            <a:r>
              <a:rPr lang="en-US" baseline="0" dirty="0" smtClean="0">
                <a:latin typeface="Verdana"/>
                <a:ea typeface="Verdana"/>
                <a:cs typeface="Verdana"/>
                <a:sym typeface="Verdana"/>
              </a:rPr>
              <a:t> </a:t>
            </a:r>
            <a:r>
              <a:rPr lang="en-US" dirty="0" smtClean="0">
                <a:latin typeface="Verdana"/>
                <a:ea typeface="Verdana"/>
                <a:cs typeface="Verdana"/>
                <a:sym typeface="Verdana"/>
              </a:rPr>
              <a:t>tell everyone </a:t>
            </a:r>
            <a:r>
              <a:rPr lang="en-US" dirty="0">
                <a:latin typeface="Verdana"/>
                <a:ea typeface="Verdana"/>
                <a:cs typeface="Verdana"/>
                <a:sym typeface="Verdana"/>
              </a:rPr>
              <a:t>what you do for a job in </a:t>
            </a:r>
            <a:r>
              <a:rPr lang="en-US" dirty="0" smtClean="0">
                <a:latin typeface="Verdana"/>
                <a:ea typeface="Verdana"/>
                <a:cs typeface="Verdana"/>
                <a:sym typeface="Verdana"/>
              </a:rPr>
              <a:t>mathematics, </a:t>
            </a:r>
            <a:r>
              <a:rPr lang="en-US" dirty="0">
                <a:latin typeface="Verdana"/>
                <a:ea typeface="Verdana"/>
                <a:cs typeface="Verdana"/>
                <a:sym typeface="Verdana"/>
              </a:rPr>
              <a:t>and how many you see in the </a:t>
            </a:r>
            <a:r>
              <a:rPr lang="en-US" dirty="0" smtClean="0">
                <a:latin typeface="Verdana"/>
                <a:ea typeface="Verdana"/>
                <a:cs typeface="Verdana"/>
                <a:sym typeface="Verdana"/>
              </a:rPr>
              <a:t>slide.</a:t>
            </a:r>
            <a:endParaRPr dirty="0">
              <a:latin typeface="Verdana"/>
              <a:ea typeface="Verdana"/>
              <a:cs typeface="Verdana"/>
              <a:sym typeface="Verdana"/>
            </a:endParaRPr>
          </a:p>
        </p:txBody>
      </p:sp>
      <p:sp>
        <p:nvSpPr>
          <p:cNvPr id="233" name="Google Shape;233;g3c0915c1dd_0_0:notes"/>
          <p:cNvSpPr txBox="1">
            <a:spLocks noGrp="1"/>
          </p:cNvSpPr>
          <p:nvPr>
            <p:ph type="sldNum" idx="12"/>
          </p:nvPr>
        </p:nvSpPr>
        <p:spPr>
          <a:xfrm>
            <a:off x="3884617" y="8829969"/>
            <a:ext cx="2971900" cy="464735"/>
          </a:xfrm>
          <a:prstGeom prst="rect">
            <a:avLst/>
          </a:prstGeom>
        </p:spPr>
        <p:txBody>
          <a:bodyPr spcFirstLastPara="1" wrap="square" lIns="92280" tIns="46129" rIns="92280" bIns="46129" anchor="b" anchorCtr="0">
            <a:noAutofit/>
          </a:bodyPr>
          <a:lstStyle/>
          <a:p>
            <a:pPr>
              <a:buClr>
                <a:schemeClr val="dk1"/>
              </a:buClr>
              <a:buSzPts val="300"/>
            </a:pPr>
            <a:fld id="{00000000-1234-1234-1234-123412341234}" type="slidenum">
              <a:rPr lang="en-US"/>
              <a:pPr>
                <a:buClr>
                  <a:schemeClr val="dk1"/>
                </a:buClr>
                <a:buSzPts val="300"/>
              </a:pPr>
              <a:t>5</a:t>
            </a:fld>
            <a:endParaRPr/>
          </a:p>
        </p:txBody>
      </p:sp>
    </p:spTree>
    <p:extLst>
      <p:ext uri="{BB962C8B-B14F-4D97-AF65-F5344CB8AC3E}">
        <p14:creationId xmlns:p14="http://schemas.microsoft.com/office/powerpoint/2010/main" val="18386003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3c0915c1dd_1_371:notes"/>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4" name="Google Shape;524;g3c0915c1dd_1_371:notes"/>
          <p:cNvSpPr txBox="1">
            <a:spLocks noGrp="1"/>
          </p:cNvSpPr>
          <p:nvPr>
            <p:ph type="body" idx="1"/>
          </p:nvPr>
        </p:nvSpPr>
        <p:spPr>
          <a:xfrm>
            <a:off x="685802" y="4415792"/>
            <a:ext cx="5486298" cy="4183400"/>
          </a:xfrm>
          <a:prstGeom prst="rect">
            <a:avLst/>
          </a:prstGeom>
        </p:spPr>
        <p:txBody>
          <a:bodyPr spcFirstLastPara="1" wrap="square" lIns="92280" tIns="92280" rIns="92280" bIns="92280" anchor="t" anchorCtr="0">
            <a:noAutofit/>
          </a:bodyPr>
          <a:lstStyle/>
          <a:p>
            <a:pPr marL="0" indent="0"/>
            <a:r>
              <a:rPr lang="en-US">
                <a:latin typeface="Verdana"/>
                <a:ea typeface="Verdana"/>
                <a:cs typeface="Verdana"/>
                <a:sym typeface="Verdana"/>
              </a:rPr>
              <a:t>Facilitator: For each teaching practice in the book there is a section on promoting equity with that practice. These are the points the authors found most important.</a:t>
            </a:r>
            <a:endParaRPr>
              <a:latin typeface="Verdana"/>
              <a:ea typeface="Verdana"/>
              <a:cs typeface="Verdana"/>
              <a:sym typeface="Verdana"/>
            </a:endParaRPr>
          </a:p>
        </p:txBody>
      </p:sp>
      <p:sp>
        <p:nvSpPr>
          <p:cNvPr id="525" name="Google Shape;525;g3c0915c1dd_1_371:notes"/>
          <p:cNvSpPr txBox="1">
            <a:spLocks noGrp="1"/>
          </p:cNvSpPr>
          <p:nvPr>
            <p:ph type="sldNum" idx="12"/>
          </p:nvPr>
        </p:nvSpPr>
        <p:spPr>
          <a:xfrm>
            <a:off x="3884617" y="8829969"/>
            <a:ext cx="2971900" cy="464735"/>
          </a:xfrm>
          <a:prstGeom prst="rect">
            <a:avLst/>
          </a:prstGeom>
        </p:spPr>
        <p:txBody>
          <a:bodyPr spcFirstLastPara="1" wrap="square" lIns="92280" tIns="46129" rIns="92280" bIns="46129" anchor="b" anchorCtr="0">
            <a:noAutofit/>
          </a:bodyPr>
          <a:lstStyle/>
          <a:p>
            <a:pPr>
              <a:buClr>
                <a:schemeClr val="dk1"/>
              </a:buClr>
              <a:buSzPts val="300"/>
            </a:pPr>
            <a:fld id="{00000000-1234-1234-1234-123412341234}" type="slidenum">
              <a:rPr lang="en-US"/>
              <a:pPr>
                <a:buClr>
                  <a:schemeClr val="dk1"/>
                </a:buClr>
                <a:buSzPts val="300"/>
              </a:pPr>
              <a:t>43</a:t>
            </a:fld>
            <a:endParaRPr/>
          </a:p>
        </p:txBody>
      </p:sp>
    </p:spTree>
    <p:extLst>
      <p:ext uri="{BB962C8B-B14F-4D97-AF65-F5344CB8AC3E}">
        <p14:creationId xmlns:p14="http://schemas.microsoft.com/office/powerpoint/2010/main" val="39737275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3c0915c1dd_1_385:notes"/>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2" name="Google Shape;532;g3c0915c1dd_1_385:notes"/>
          <p:cNvSpPr txBox="1">
            <a:spLocks noGrp="1"/>
          </p:cNvSpPr>
          <p:nvPr>
            <p:ph type="body" idx="1"/>
          </p:nvPr>
        </p:nvSpPr>
        <p:spPr>
          <a:xfrm>
            <a:off x="685802" y="4415792"/>
            <a:ext cx="5486298" cy="4183400"/>
          </a:xfrm>
          <a:prstGeom prst="rect">
            <a:avLst/>
          </a:prstGeom>
        </p:spPr>
        <p:txBody>
          <a:bodyPr spcFirstLastPara="1" wrap="square" lIns="92280" tIns="92280" rIns="92280" bIns="92280" anchor="t" anchorCtr="0">
            <a:noAutofit/>
          </a:bodyPr>
          <a:lstStyle/>
          <a:p>
            <a:pPr marL="0" indent="0">
              <a:buSzPts val="1100"/>
            </a:pPr>
            <a:r>
              <a:rPr lang="en-US">
                <a:latin typeface="Verdana"/>
                <a:ea typeface="Verdana"/>
                <a:cs typeface="Verdana"/>
                <a:sym typeface="Verdana"/>
              </a:rPr>
              <a:t>Facilitator: For each teaching practice in the book there is research to support its importance. These are the points the authors liked best. </a:t>
            </a:r>
            <a:endParaRPr/>
          </a:p>
        </p:txBody>
      </p:sp>
      <p:sp>
        <p:nvSpPr>
          <p:cNvPr id="533" name="Google Shape;533;g3c0915c1dd_1_385:notes"/>
          <p:cNvSpPr txBox="1">
            <a:spLocks noGrp="1"/>
          </p:cNvSpPr>
          <p:nvPr>
            <p:ph type="sldNum" idx="12"/>
          </p:nvPr>
        </p:nvSpPr>
        <p:spPr>
          <a:xfrm>
            <a:off x="3884617" y="8829969"/>
            <a:ext cx="2971900" cy="464735"/>
          </a:xfrm>
          <a:prstGeom prst="rect">
            <a:avLst/>
          </a:prstGeom>
        </p:spPr>
        <p:txBody>
          <a:bodyPr spcFirstLastPara="1" wrap="square" lIns="92280" tIns="46129" rIns="92280" bIns="46129" anchor="b" anchorCtr="0">
            <a:noAutofit/>
          </a:bodyPr>
          <a:lstStyle/>
          <a:p>
            <a:pPr>
              <a:buClr>
                <a:schemeClr val="dk1"/>
              </a:buClr>
              <a:buSzPts val="300"/>
            </a:pPr>
            <a:fld id="{00000000-1234-1234-1234-123412341234}" type="slidenum">
              <a:rPr lang="en-US"/>
              <a:pPr>
                <a:buClr>
                  <a:schemeClr val="dk1"/>
                </a:buClr>
                <a:buSzPts val="300"/>
              </a:pPr>
              <a:t>44</a:t>
            </a:fld>
            <a:endParaRPr/>
          </a:p>
        </p:txBody>
      </p:sp>
    </p:spTree>
    <p:extLst>
      <p:ext uri="{BB962C8B-B14F-4D97-AF65-F5344CB8AC3E}">
        <p14:creationId xmlns:p14="http://schemas.microsoft.com/office/powerpoint/2010/main" val="15921507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3c0915c1dd_1_392:notes"/>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0" name="Google Shape;540;g3c0915c1dd_1_392:notes"/>
          <p:cNvSpPr txBox="1">
            <a:spLocks noGrp="1"/>
          </p:cNvSpPr>
          <p:nvPr>
            <p:ph type="body" idx="1"/>
          </p:nvPr>
        </p:nvSpPr>
        <p:spPr>
          <a:xfrm>
            <a:off x="685802" y="4415792"/>
            <a:ext cx="5486298" cy="4183400"/>
          </a:xfrm>
          <a:prstGeom prst="rect">
            <a:avLst/>
          </a:prstGeom>
        </p:spPr>
        <p:txBody>
          <a:bodyPr spcFirstLastPara="1" wrap="square" lIns="92280" tIns="92280" rIns="92280" bIns="92280" anchor="t" anchorCtr="0">
            <a:noAutofit/>
          </a:bodyPr>
          <a:lstStyle/>
          <a:p>
            <a:pPr marL="0" indent="0">
              <a:buSzPts val="1100"/>
            </a:pPr>
            <a:r>
              <a:rPr lang="en-US" dirty="0">
                <a:latin typeface="Verdana"/>
                <a:ea typeface="Verdana"/>
                <a:cs typeface="Verdana"/>
                <a:sym typeface="Verdana"/>
              </a:rPr>
              <a:t>Facilitator: For each teaching practice in the book there is a section on promoting equity with that practice. These are the points the authors found most important.</a:t>
            </a:r>
            <a:endParaRPr dirty="0"/>
          </a:p>
        </p:txBody>
      </p:sp>
      <p:sp>
        <p:nvSpPr>
          <p:cNvPr id="541" name="Google Shape;541;g3c0915c1dd_1_392:notes"/>
          <p:cNvSpPr txBox="1">
            <a:spLocks noGrp="1"/>
          </p:cNvSpPr>
          <p:nvPr>
            <p:ph type="sldNum" idx="12"/>
          </p:nvPr>
        </p:nvSpPr>
        <p:spPr>
          <a:xfrm>
            <a:off x="3884617" y="8829969"/>
            <a:ext cx="2971900" cy="464735"/>
          </a:xfrm>
          <a:prstGeom prst="rect">
            <a:avLst/>
          </a:prstGeom>
        </p:spPr>
        <p:txBody>
          <a:bodyPr spcFirstLastPara="1" wrap="square" lIns="92280" tIns="46129" rIns="92280" bIns="46129" anchor="b" anchorCtr="0">
            <a:noAutofit/>
          </a:bodyPr>
          <a:lstStyle/>
          <a:p>
            <a:pPr>
              <a:buClr>
                <a:schemeClr val="dk1"/>
              </a:buClr>
              <a:buSzPts val="300"/>
            </a:pPr>
            <a:fld id="{00000000-1234-1234-1234-123412341234}" type="slidenum">
              <a:rPr lang="en-US"/>
              <a:pPr>
                <a:buClr>
                  <a:schemeClr val="dk1"/>
                </a:buClr>
                <a:buSzPts val="300"/>
              </a:pPr>
              <a:t>45</a:t>
            </a:fld>
            <a:endParaRPr/>
          </a:p>
        </p:txBody>
      </p:sp>
    </p:spTree>
    <p:extLst>
      <p:ext uri="{BB962C8B-B14F-4D97-AF65-F5344CB8AC3E}">
        <p14:creationId xmlns:p14="http://schemas.microsoft.com/office/powerpoint/2010/main" val="12766860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3c0915c1dd_1_799:notes"/>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8" name="Google Shape;548;g3c0915c1dd_1_799:notes"/>
          <p:cNvSpPr txBox="1">
            <a:spLocks noGrp="1"/>
          </p:cNvSpPr>
          <p:nvPr>
            <p:ph type="body" idx="1"/>
          </p:nvPr>
        </p:nvSpPr>
        <p:spPr>
          <a:xfrm>
            <a:off x="685802" y="4415792"/>
            <a:ext cx="5486298" cy="4183400"/>
          </a:xfrm>
          <a:prstGeom prst="rect">
            <a:avLst/>
          </a:prstGeom>
        </p:spPr>
        <p:txBody>
          <a:bodyPr spcFirstLastPara="1" wrap="square" lIns="92280" tIns="92280" rIns="92280" bIns="92280" anchor="t" anchorCtr="0">
            <a:noAutofit/>
          </a:bodyPr>
          <a:lstStyle/>
          <a:p>
            <a:pPr marL="0" indent="0"/>
            <a:r>
              <a:rPr lang="en-US" dirty="0">
                <a:latin typeface="Verdana"/>
                <a:ea typeface="Verdana"/>
                <a:cs typeface="Verdana"/>
                <a:sym typeface="Verdana"/>
              </a:rPr>
              <a:t>Facilitator: </a:t>
            </a:r>
            <a:r>
              <a:rPr lang="en-US" baseline="0" dirty="0" smtClean="0">
                <a:latin typeface="Verdana"/>
                <a:ea typeface="Verdana"/>
                <a:cs typeface="Verdana"/>
                <a:sym typeface="Verdana"/>
              </a:rPr>
              <a:t> Participants should take the light yellow and blue cards out of the envelope on the table. Sort Questioning (on light yellow paper) and Explaining mathematical thinking (on blue paper) as we did earlier.</a:t>
            </a:r>
            <a:endParaRPr dirty="0">
              <a:latin typeface="Verdana"/>
              <a:ea typeface="Verdana"/>
              <a:cs typeface="Verdana"/>
              <a:sym typeface="Verdana"/>
            </a:endParaRPr>
          </a:p>
        </p:txBody>
      </p:sp>
      <p:sp>
        <p:nvSpPr>
          <p:cNvPr id="549" name="Google Shape;549;g3c0915c1dd_1_799:notes"/>
          <p:cNvSpPr txBox="1">
            <a:spLocks noGrp="1"/>
          </p:cNvSpPr>
          <p:nvPr>
            <p:ph type="sldNum" idx="12"/>
          </p:nvPr>
        </p:nvSpPr>
        <p:spPr>
          <a:xfrm>
            <a:off x="3884617" y="8829969"/>
            <a:ext cx="2971900" cy="464735"/>
          </a:xfrm>
          <a:prstGeom prst="rect">
            <a:avLst/>
          </a:prstGeom>
        </p:spPr>
        <p:txBody>
          <a:bodyPr spcFirstLastPara="1" wrap="square" lIns="92280" tIns="46129" rIns="92280" bIns="46129" anchor="b" anchorCtr="0">
            <a:noAutofit/>
          </a:bodyPr>
          <a:lstStyle/>
          <a:p>
            <a:fld id="{00000000-1234-1234-1234-123412341234}" type="slidenum">
              <a:rPr lang="en-US"/>
              <a:pPr/>
              <a:t>46</a:t>
            </a:fld>
            <a:endParaRPr/>
          </a:p>
        </p:txBody>
      </p:sp>
    </p:spTree>
    <p:extLst>
      <p:ext uri="{BB962C8B-B14F-4D97-AF65-F5344CB8AC3E}">
        <p14:creationId xmlns:p14="http://schemas.microsoft.com/office/powerpoint/2010/main" val="17280453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Facilitator:</a:t>
            </a:r>
            <a:r>
              <a:rPr lang="en-US" baseline="0" dirty="0" smtClean="0"/>
              <a:t>  This is the sort in correct order for Questioning.  Participants should reflect on their self-perceived level as well as the level of their colleagues.  Share and discuss.</a:t>
            </a:r>
            <a:endParaRPr lang="en-US" dirty="0"/>
          </a:p>
        </p:txBody>
      </p:sp>
      <p:sp>
        <p:nvSpPr>
          <p:cNvPr id="4" name="Slide Number Placeholder 3"/>
          <p:cNvSpPr>
            <a:spLocks noGrp="1"/>
          </p:cNvSpPr>
          <p:nvPr>
            <p:ph type="sldNum" idx="10"/>
          </p:nvPr>
        </p:nvSpPr>
        <p:spPr/>
        <p:txBody>
          <a:bodyPr/>
          <a:lstStyle/>
          <a:p>
            <a:pPr algn="r">
              <a:buClr>
                <a:schemeClr val="dk1"/>
              </a:buClr>
              <a:buSzPts val="300"/>
            </a:pPr>
            <a:fld id="{00000000-1234-1234-1234-123412341234}" type="slidenum">
              <a:rPr lang="en-US" sz="1200">
                <a:solidFill>
                  <a:schemeClr val="dk1"/>
                </a:solidFill>
                <a:latin typeface="Calibri"/>
                <a:ea typeface="Calibri"/>
                <a:cs typeface="Calibri"/>
                <a:sym typeface="Calibri"/>
              </a:rPr>
              <a:pPr algn="r">
                <a:buClr>
                  <a:schemeClr val="dk1"/>
                </a:buClr>
                <a:buSzPts val="300"/>
              </a:pPr>
              <a:t>47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63458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Facilitator: This</a:t>
            </a:r>
            <a:r>
              <a:rPr lang="en-US" baseline="0" dirty="0" smtClean="0"/>
              <a:t> is the sort in correct order for Explaining Mathematical Thinking.  Share and discuss.</a:t>
            </a:r>
            <a:endParaRPr lang="en-US" dirty="0"/>
          </a:p>
        </p:txBody>
      </p:sp>
      <p:sp>
        <p:nvSpPr>
          <p:cNvPr id="4" name="Slide Number Placeholder 3"/>
          <p:cNvSpPr>
            <a:spLocks noGrp="1"/>
          </p:cNvSpPr>
          <p:nvPr>
            <p:ph type="sldNum" idx="10"/>
          </p:nvPr>
        </p:nvSpPr>
        <p:spPr/>
        <p:txBody>
          <a:bodyPr/>
          <a:lstStyle/>
          <a:p>
            <a:pPr algn="r">
              <a:buClr>
                <a:schemeClr val="dk1"/>
              </a:buClr>
              <a:buSzPts val="300"/>
            </a:pPr>
            <a:fld id="{00000000-1234-1234-1234-123412341234}" type="slidenum">
              <a:rPr lang="en-US" sz="1200">
                <a:solidFill>
                  <a:schemeClr val="dk1"/>
                </a:solidFill>
                <a:latin typeface="Calibri"/>
                <a:ea typeface="Calibri"/>
                <a:cs typeface="Calibri"/>
                <a:sym typeface="Calibri"/>
              </a:rPr>
              <a:pPr algn="r">
                <a:buClr>
                  <a:schemeClr val="dk1"/>
                </a:buClr>
                <a:buSzPts val="300"/>
              </a:pPr>
              <a:t>48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611461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48002" indent="-224001" defTabSz="896004">
              <a:defRPr/>
            </a:pPr>
            <a:r>
              <a:rPr lang="en-US" dirty="0" smtClean="0">
                <a:latin typeface="Verdana"/>
                <a:ea typeface="Verdana"/>
                <a:cs typeface="Verdana"/>
                <a:sym typeface="Verdana"/>
              </a:rPr>
              <a:t>Facilitators:  Draw attention to the </a:t>
            </a:r>
            <a:r>
              <a:rPr lang="en-US" b="1" dirty="0" smtClean="0">
                <a:latin typeface="Verdana"/>
                <a:ea typeface="Verdana"/>
                <a:cs typeface="Verdana"/>
                <a:sym typeface="Verdana"/>
              </a:rPr>
              <a:t>Mathematics Teaching Practices: Supporting Equitable Mathematics Teaching </a:t>
            </a:r>
            <a:r>
              <a:rPr lang="en-US" dirty="0" smtClean="0">
                <a:latin typeface="Verdana"/>
                <a:ea typeface="Verdana"/>
                <a:cs typeface="Verdana"/>
                <a:sym typeface="Verdana"/>
              </a:rPr>
              <a:t>document (2-sided)</a:t>
            </a:r>
            <a:r>
              <a:rPr lang="en-US" baseline="0" dirty="0" smtClean="0">
                <a:latin typeface="Verdana"/>
                <a:ea typeface="Verdana"/>
                <a:cs typeface="Verdana"/>
                <a:sym typeface="Verdana"/>
              </a:rPr>
              <a:t> </a:t>
            </a:r>
            <a:r>
              <a:rPr lang="en-US" dirty="0" smtClean="0">
                <a:latin typeface="Verdana"/>
                <a:ea typeface="Verdana"/>
                <a:cs typeface="Verdana"/>
                <a:sym typeface="Verdana"/>
              </a:rPr>
              <a:t>that was in their folder when they arrived.  Ask</a:t>
            </a:r>
            <a:r>
              <a:rPr lang="en-US" baseline="0" dirty="0" smtClean="0">
                <a:latin typeface="Verdana"/>
                <a:ea typeface="Verdana"/>
                <a:cs typeface="Verdana"/>
                <a:sym typeface="Verdana"/>
              </a:rPr>
              <a:t> participants to r</a:t>
            </a:r>
            <a:r>
              <a:rPr lang="en-US" dirty="0" smtClean="0">
                <a:latin typeface="Verdana"/>
                <a:ea typeface="Verdana"/>
                <a:cs typeface="Verdana"/>
                <a:sym typeface="Verdana"/>
              </a:rPr>
              <a:t>efer to as we proceed to a reflection period.</a:t>
            </a:r>
          </a:p>
          <a:p>
            <a:endParaRPr lang="en-US" dirty="0"/>
          </a:p>
        </p:txBody>
      </p:sp>
      <p:sp>
        <p:nvSpPr>
          <p:cNvPr id="4" name="Slide Number Placeholder 3"/>
          <p:cNvSpPr>
            <a:spLocks noGrp="1"/>
          </p:cNvSpPr>
          <p:nvPr>
            <p:ph type="sldNum" idx="10"/>
          </p:nvPr>
        </p:nvSpPr>
        <p:spPr/>
        <p:txBody>
          <a:bodyPr/>
          <a:lstStyle/>
          <a:p>
            <a:pPr algn="r">
              <a:buClr>
                <a:schemeClr val="dk1"/>
              </a:buClr>
              <a:buSzPts val="300"/>
            </a:pPr>
            <a:fld id="{00000000-1234-1234-1234-123412341234}" type="slidenum">
              <a:rPr lang="en-US" sz="1200">
                <a:solidFill>
                  <a:schemeClr val="dk1"/>
                </a:solidFill>
                <a:latin typeface="Calibri"/>
                <a:ea typeface="Calibri"/>
                <a:cs typeface="Calibri"/>
                <a:sym typeface="Calibri"/>
              </a:rPr>
              <a:pPr algn="r">
                <a:buClr>
                  <a:schemeClr val="dk1"/>
                </a:buClr>
                <a:buSzPts val="300"/>
              </a:pPr>
              <a:t>49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760468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3d175cc4e6_0_21:notes"/>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g3d175cc4e6_0_21:notes"/>
          <p:cNvSpPr txBox="1">
            <a:spLocks noGrp="1"/>
          </p:cNvSpPr>
          <p:nvPr>
            <p:ph type="body" idx="1"/>
          </p:nvPr>
        </p:nvSpPr>
        <p:spPr>
          <a:xfrm>
            <a:off x="685802" y="4415792"/>
            <a:ext cx="5486298" cy="4183400"/>
          </a:xfrm>
          <a:prstGeom prst="rect">
            <a:avLst/>
          </a:prstGeom>
          <a:noFill/>
          <a:ln>
            <a:noFill/>
          </a:ln>
        </p:spPr>
        <p:txBody>
          <a:bodyPr spcFirstLastPara="1" wrap="square" lIns="92280" tIns="46129" rIns="92280" bIns="46129" anchor="t" anchorCtr="0">
            <a:noAutofit/>
          </a:bodyPr>
          <a:lstStyle/>
          <a:p>
            <a:pPr marL="0" indent="0">
              <a:buSzPts val="300"/>
            </a:pPr>
            <a:r>
              <a:rPr lang="en-US" dirty="0">
                <a:latin typeface="Verdana"/>
                <a:ea typeface="Verdana"/>
                <a:cs typeface="Verdana"/>
                <a:sym typeface="Verdana"/>
              </a:rPr>
              <a:t>Facilitator: </a:t>
            </a:r>
            <a:r>
              <a:rPr lang="en-US" dirty="0" smtClean="0">
                <a:latin typeface="Verdana"/>
                <a:ea typeface="Verdana"/>
                <a:cs typeface="Verdana"/>
                <a:sym typeface="Verdana"/>
              </a:rPr>
              <a:t> Share </a:t>
            </a:r>
            <a:r>
              <a:rPr lang="en-US" dirty="0">
                <a:latin typeface="Verdana"/>
                <a:ea typeface="Verdana"/>
                <a:cs typeface="Verdana"/>
                <a:sym typeface="Verdana"/>
              </a:rPr>
              <a:t>that this is what we hoped to get to during this module - consider if we </a:t>
            </a:r>
            <a:r>
              <a:rPr lang="en-US" dirty="0" smtClean="0">
                <a:latin typeface="Verdana"/>
                <a:ea typeface="Verdana"/>
                <a:cs typeface="Verdana"/>
                <a:sym typeface="Verdana"/>
              </a:rPr>
              <a:t>did</a:t>
            </a:r>
          </a:p>
        </p:txBody>
      </p:sp>
      <p:sp>
        <p:nvSpPr>
          <p:cNvPr id="558" name="Google Shape;558;g3d175cc4e6_0_21:notes"/>
          <p:cNvSpPr txBox="1">
            <a:spLocks noGrp="1"/>
          </p:cNvSpPr>
          <p:nvPr>
            <p:ph type="sldNum" idx="12"/>
          </p:nvPr>
        </p:nvSpPr>
        <p:spPr>
          <a:xfrm>
            <a:off x="3884617" y="8829969"/>
            <a:ext cx="2971900" cy="464735"/>
          </a:xfrm>
          <a:prstGeom prst="rect">
            <a:avLst/>
          </a:prstGeom>
          <a:noFill/>
          <a:ln>
            <a:noFill/>
          </a:ln>
        </p:spPr>
        <p:txBody>
          <a:bodyPr spcFirstLastPara="1" wrap="square" lIns="92280" tIns="46129" rIns="92280" bIns="46129" anchor="b" anchorCtr="0">
            <a:noAutofit/>
          </a:bodyPr>
          <a:lstStyle/>
          <a:p>
            <a:pPr algn="r">
              <a:buClr>
                <a:schemeClr val="dk1"/>
              </a:buClr>
              <a:buSzPts val="300"/>
            </a:pPr>
            <a:fld id="{00000000-1234-1234-1234-123412341234}" type="slidenum">
              <a:rPr lang="en-US" sz="1200">
                <a:solidFill>
                  <a:schemeClr val="dk1"/>
                </a:solidFill>
                <a:latin typeface="Calibri"/>
                <a:ea typeface="Calibri"/>
                <a:cs typeface="Calibri"/>
                <a:sym typeface="Calibri"/>
              </a:rPr>
              <a:pPr algn="r">
                <a:buClr>
                  <a:schemeClr val="dk1"/>
                </a:buClr>
                <a:buSzPts val="300"/>
              </a:pPr>
              <a:t>50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498774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3c0915c1dd_1_547:notes"/>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5" name="Google Shape;565;g3c0915c1dd_1_547:notes"/>
          <p:cNvSpPr txBox="1">
            <a:spLocks noGrp="1"/>
          </p:cNvSpPr>
          <p:nvPr>
            <p:ph type="body" idx="1"/>
          </p:nvPr>
        </p:nvSpPr>
        <p:spPr>
          <a:xfrm>
            <a:off x="685802" y="4415792"/>
            <a:ext cx="5486298" cy="4183400"/>
          </a:xfrm>
          <a:prstGeom prst="rect">
            <a:avLst/>
          </a:prstGeom>
        </p:spPr>
        <p:txBody>
          <a:bodyPr spcFirstLastPara="1" wrap="square" lIns="92280" tIns="92280" rIns="92280" bIns="92280" anchor="t" anchorCtr="0">
            <a:noAutofit/>
          </a:bodyPr>
          <a:lstStyle/>
          <a:p>
            <a:pPr marL="0" indent="0"/>
            <a:r>
              <a:rPr lang="en-US" dirty="0">
                <a:latin typeface="Verdana"/>
                <a:ea typeface="Verdana"/>
                <a:cs typeface="Verdana"/>
                <a:sym typeface="Verdana"/>
              </a:rPr>
              <a:t>Facilitator: </a:t>
            </a:r>
            <a:r>
              <a:rPr lang="en-US" dirty="0" smtClean="0">
                <a:latin typeface="Verdana"/>
                <a:ea typeface="Verdana"/>
                <a:cs typeface="Verdana"/>
                <a:sym typeface="Verdana"/>
              </a:rPr>
              <a:t> Direct </a:t>
            </a:r>
            <a:r>
              <a:rPr lang="en-US" dirty="0">
                <a:latin typeface="Verdana"/>
                <a:ea typeface="Verdana"/>
                <a:cs typeface="Verdana"/>
                <a:sym typeface="Verdana"/>
              </a:rPr>
              <a:t>participants to return to the reflection document and write thoughts on individual classroom change and how to provide professional development on the topics from Module 2</a:t>
            </a:r>
            <a:r>
              <a:rPr lang="en-US" dirty="0" smtClean="0">
                <a:latin typeface="Verdana"/>
                <a:ea typeface="Verdana"/>
                <a:cs typeface="Verdana"/>
                <a:sym typeface="Verdana"/>
              </a:rPr>
              <a:t>.  Provide</a:t>
            </a:r>
            <a:r>
              <a:rPr lang="en-US" baseline="0" dirty="0" smtClean="0">
                <a:latin typeface="Verdana"/>
                <a:ea typeface="Verdana"/>
                <a:cs typeface="Verdana"/>
                <a:sym typeface="Verdana"/>
              </a:rPr>
              <a:t> an opportunity for participants to share out reflections.</a:t>
            </a:r>
            <a:endParaRPr dirty="0">
              <a:latin typeface="Verdana"/>
              <a:ea typeface="Verdana"/>
              <a:cs typeface="Verdana"/>
              <a:sym typeface="Verdana"/>
            </a:endParaRPr>
          </a:p>
        </p:txBody>
      </p:sp>
      <p:sp>
        <p:nvSpPr>
          <p:cNvPr id="566" name="Google Shape;566;g3c0915c1dd_1_547:notes"/>
          <p:cNvSpPr txBox="1">
            <a:spLocks noGrp="1"/>
          </p:cNvSpPr>
          <p:nvPr>
            <p:ph type="sldNum" idx="12"/>
          </p:nvPr>
        </p:nvSpPr>
        <p:spPr>
          <a:xfrm>
            <a:off x="3884617" y="8829969"/>
            <a:ext cx="2971900" cy="464735"/>
          </a:xfrm>
          <a:prstGeom prst="rect">
            <a:avLst/>
          </a:prstGeom>
        </p:spPr>
        <p:txBody>
          <a:bodyPr spcFirstLastPara="1" wrap="square" lIns="92280" tIns="46129" rIns="92280" bIns="46129" anchor="b" anchorCtr="0">
            <a:noAutofit/>
          </a:bodyPr>
          <a:lstStyle/>
          <a:p>
            <a:fld id="{00000000-1234-1234-1234-123412341234}" type="slidenum">
              <a:rPr lang="en-US"/>
              <a:pPr/>
              <a:t>51</a:t>
            </a:fld>
            <a:endParaRPr/>
          </a:p>
        </p:txBody>
      </p:sp>
    </p:spTree>
    <p:extLst>
      <p:ext uri="{BB962C8B-B14F-4D97-AF65-F5344CB8AC3E}">
        <p14:creationId xmlns:p14="http://schemas.microsoft.com/office/powerpoint/2010/main" val="34480048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Facilitator:</a:t>
            </a:r>
            <a:r>
              <a:rPr lang="en-US" baseline="0" dirty="0" smtClean="0"/>
              <a:t> </a:t>
            </a:r>
            <a:r>
              <a:rPr lang="en-US" dirty="0" smtClean="0"/>
              <a:t>As</a:t>
            </a:r>
            <a:r>
              <a:rPr lang="en-US" baseline="0" dirty="0" smtClean="0"/>
              <a:t> participants return from lunch, have them log into </a:t>
            </a:r>
            <a:r>
              <a:rPr lang="en-US" baseline="0" dirty="0" err="1" smtClean="0"/>
              <a:t>desmos</a:t>
            </a:r>
            <a:r>
              <a:rPr lang="en-US" baseline="0" dirty="0" smtClean="0"/>
              <a:t> as students and experiment with the point activity.  </a:t>
            </a:r>
          </a:p>
          <a:p>
            <a:r>
              <a:rPr lang="en-US" baseline="0" dirty="0" smtClean="0"/>
              <a:t>Explain there are many like this that allow students to interact with each other.</a:t>
            </a:r>
          </a:p>
        </p:txBody>
      </p:sp>
      <p:sp>
        <p:nvSpPr>
          <p:cNvPr id="4" name="Slide Number Placeholder 3"/>
          <p:cNvSpPr>
            <a:spLocks noGrp="1"/>
          </p:cNvSpPr>
          <p:nvPr>
            <p:ph type="sldNum" idx="10"/>
          </p:nvPr>
        </p:nvSpPr>
        <p:spPr/>
        <p:txBody>
          <a:bodyPr/>
          <a:lstStyle/>
          <a:p>
            <a:pPr algn="r">
              <a:buClr>
                <a:schemeClr val="dk1"/>
              </a:buClr>
              <a:buSzPts val="300"/>
            </a:pPr>
            <a:fld id="{00000000-1234-1234-1234-123412341234}" type="slidenum">
              <a:rPr lang="en-US" sz="1200">
                <a:solidFill>
                  <a:schemeClr val="dk1"/>
                </a:solidFill>
                <a:latin typeface="Calibri"/>
                <a:ea typeface="Calibri"/>
                <a:cs typeface="Calibri"/>
                <a:sym typeface="Calibri"/>
              </a:rPr>
              <a:pPr algn="r">
                <a:buClr>
                  <a:schemeClr val="dk1"/>
                </a:buClr>
                <a:buSzPts val="300"/>
              </a:pPr>
              <a:t>52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081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c0915c1dd_0_35:notes"/>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0" name="Google Shape;240;g3c0915c1dd_0_35:notes"/>
          <p:cNvSpPr txBox="1">
            <a:spLocks noGrp="1"/>
          </p:cNvSpPr>
          <p:nvPr>
            <p:ph type="body" idx="1"/>
          </p:nvPr>
        </p:nvSpPr>
        <p:spPr>
          <a:xfrm>
            <a:off x="685802" y="4415792"/>
            <a:ext cx="5486298" cy="4183400"/>
          </a:xfrm>
          <a:prstGeom prst="rect">
            <a:avLst/>
          </a:prstGeom>
        </p:spPr>
        <p:txBody>
          <a:bodyPr spcFirstLastPara="1" wrap="square" lIns="92280" tIns="92280" rIns="92280" bIns="92280" anchor="t" anchorCtr="0">
            <a:noAutofit/>
          </a:bodyPr>
          <a:lstStyle/>
          <a:p>
            <a:pPr marL="0" indent="0"/>
            <a:r>
              <a:rPr lang="en-US" dirty="0">
                <a:latin typeface="Verdana"/>
                <a:ea typeface="Verdana"/>
                <a:cs typeface="Verdana"/>
                <a:sym typeface="Verdana"/>
              </a:rPr>
              <a:t>Facilitator: Explain to participants that getting students to talk in math class in middle school is tough so sometimes need to use sites that don’t begin with math or begin with math that is easier than they are learning in class.  Here are some options of sites to use to begin working with students</a:t>
            </a:r>
            <a:r>
              <a:rPr lang="en-US" dirty="0" smtClean="0">
                <a:latin typeface="Verdana"/>
                <a:ea typeface="Verdana"/>
                <a:cs typeface="Verdana"/>
                <a:sym typeface="Verdana"/>
              </a:rPr>
              <a:t>.  </a:t>
            </a:r>
            <a:endParaRPr dirty="0">
              <a:latin typeface="Verdana"/>
              <a:ea typeface="Verdana"/>
              <a:cs typeface="Verdana"/>
              <a:sym typeface="Verdana"/>
            </a:endParaRPr>
          </a:p>
        </p:txBody>
      </p:sp>
      <p:sp>
        <p:nvSpPr>
          <p:cNvPr id="241" name="Google Shape;241;g3c0915c1dd_0_35:notes"/>
          <p:cNvSpPr txBox="1">
            <a:spLocks noGrp="1"/>
          </p:cNvSpPr>
          <p:nvPr>
            <p:ph type="sldNum" idx="12"/>
          </p:nvPr>
        </p:nvSpPr>
        <p:spPr>
          <a:xfrm>
            <a:off x="3884617" y="8829969"/>
            <a:ext cx="2971900" cy="464735"/>
          </a:xfrm>
          <a:prstGeom prst="rect">
            <a:avLst/>
          </a:prstGeom>
        </p:spPr>
        <p:txBody>
          <a:bodyPr spcFirstLastPara="1" wrap="square" lIns="92280" tIns="46129" rIns="92280" bIns="46129" anchor="b" anchorCtr="0">
            <a:noAutofit/>
          </a:bodyPr>
          <a:lstStyle/>
          <a:p>
            <a:pPr>
              <a:buClr>
                <a:schemeClr val="dk1"/>
              </a:buClr>
              <a:buSzPts val="300"/>
            </a:pPr>
            <a:fld id="{00000000-1234-1234-1234-123412341234}" type="slidenum">
              <a:rPr lang="en-US"/>
              <a:pPr>
                <a:buClr>
                  <a:schemeClr val="dk1"/>
                </a:buClr>
                <a:buSzPts val="300"/>
              </a:pPr>
              <a:t>6</a:t>
            </a:fld>
            <a:endParaRPr/>
          </a:p>
        </p:txBody>
      </p:sp>
    </p:spTree>
    <p:extLst>
      <p:ext uri="{BB962C8B-B14F-4D97-AF65-F5344CB8AC3E}">
        <p14:creationId xmlns:p14="http://schemas.microsoft.com/office/powerpoint/2010/main" val="26634922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smtClean="0"/>
              <a:t>Facilitator:  Click on the image to access teacher.desmos.com.  Show participants how to get codes, find activities, etc. </a:t>
            </a:r>
            <a:r>
              <a:rPr lang="en-US" baseline="0" dirty="0" smtClean="0"/>
              <a:t>Take time here to return to </a:t>
            </a:r>
            <a:r>
              <a:rPr lang="en-US" baseline="0" dirty="0" err="1" smtClean="0"/>
              <a:t>Desmos</a:t>
            </a:r>
            <a:r>
              <a:rPr lang="en-US" baseline="0" dirty="0" smtClean="0"/>
              <a:t> to discuss how to find teacher activities, that using the graphing calculator in instruction is ok even if the tested calculator is the scientific.</a:t>
            </a:r>
          </a:p>
          <a:p>
            <a:endParaRPr lang="en-US" dirty="0" smtClean="0"/>
          </a:p>
          <a:p>
            <a:endParaRPr lang="en-US" dirty="0"/>
          </a:p>
        </p:txBody>
      </p:sp>
      <p:sp>
        <p:nvSpPr>
          <p:cNvPr id="4" name="Slide Number Placeholder 3"/>
          <p:cNvSpPr>
            <a:spLocks noGrp="1"/>
          </p:cNvSpPr>
          <p:nvPr>
            <p:ph type="sldNum" idx="10"/>
          </p:nvPr>
        </p:nvSpPr>
        <p:spPr/>
        <p:txBody>
          <a:bodyPr/>
          <a:lstStyle/>
          <a:p>
            <a:pPr algn="r">
              <a:buClr>
                <a:schemeClr val="dk1"/>
              </a:buClr>
              <a:buSzPts val="300"/>
            </a:pPr>
            <a:fld id="{00000000-1234-1234-1234-123412341234}" type="slidenum">
              <a:rPr lang="en-US" sz="1200" smtClean="0">
                <a:solidFill>
                  <a:schemeClr val="dk1"/>
                </a:solidFill>
                <a:latin typeface="Calibri"/>
                <a:ea typeface="Calibri"/>
                <a:cs typeface="Calibri"/>
                <a:sym typeface="Calibri"/>
              </a:rPr>
              <a:pPr algn="r">
                <a:buClr>
                  <a:schemeClr val="dk1"/>
                </a:buClr>
                <a:buSzPts val="300"/>
              </a:pPr>
              <a:t>53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565987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smtClean="0">
                <a:latin typeface="Verdana"/>
                <a:ea typeface="Verdana"/>
                <a:cs typeface="Verdana"/>
                <a:sym typeface="Verdana"/>
              </a:rPr>
              <a:t>Facilitator:  Allow participants to read this to remind them that we continue to focus on proportional</a:t>
            </a:r>
            <a:r>
              <a:rPr lang="en-US" baseline="0" dirty="0" smtClean="0">
                <a:latin typeface="Verdana"/>
                <a:ea typeface="Verdana"/>
                <a:cs typeface="Verdana"/>
                <a:sym typeface="Verdana"/>
              </a:rPr>
              <a:t> relationships in the afternoon as well.  Stress the theme that we are the cornerstone to build a strong foundation for higher level mathematics.</a:t>
            </a:r>
            <a:endParaRPr lang="en-US" dirty="0" smtClean="0">
              <a:latin typeface="Verdana"/>
              <a:ea typeface="Verdana"/>
              <a:cs typeface="Verdana"/>
              <a:sym typeface="Verdana"/>
            </a:endParaRPr>
          </a:p>
          <a:p>
            <a:endParaRPr lang="en-US" dirty="0"/>
          </a:p>
        </p:txBody>
      </p:sp>
      <p:sp>
        <p:nvSpPr>
          <p:cNvPr id="4" name="Slide Number Placeholder 3"/>
          <p:cNvSpPr>
            <a:spLocks noGrp="1"/>
          </p:cNvSpPr>
          <p:nvPr>
            <p:ph type="sldNum" idx="10"/>
          </p:nvPr>
        </p:nvSpPr>
        <p:spPr/>
        <p:txBody>
          <a:bodyPr/>
          <a:lstStyle/>
          <a:p>
            <a:pPr algn="r">
              <a:buClr>
                <a:schemeClr val="dk1"/>
              </a:buClr>
              <a:buSzPts val="300"/>
            </a:pPr>
            <a:fld id="{00000000-1234-1234-1234-123412341234}" type="slidenum">
              <a:rPr lang="en-US" sz="1200" smtClean="0">
                <a:solidFill>
                  <a:schemeClr val="dk1"/>
                </a:solidFill>
                <a:latin typeface="Calibri"/>
                <a:ea typeface="Calibri"/>
                <a:cs typeface="Calibri"/>
                <a:sym typeface="Calibri"/>
              </a:rPr>
              <a:pPr algn="r">
                <a:buClr>
                  <a:schemeClr val="dk1"/>
                </a:buClr>
                <a:buSzPts val="300"/>
              </a:pPr>
              <a:t>54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92573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smtClean="0">
                <a:latin typeface="Verdana"/>
                <a:ea typeface="Verdana"/>
                <a:cs typeface="Verdana"/>
                <a:sym typeface="Verdana"/>
              </a:rPr>
              <a:t>Facilitator:  We begin Module 3 where we focus primarily on the teaching practice Supporting Productive Struggle which is supported by the teaching practice Use and Connect Mathematical Representations.</a:t>
            </a:r>
          </a:p>
          <a:p>
            <a:endParaRPr lang="en-US" dirty="0"/>
          </a:p>
        </p:txBody>
      </p:sp>
      <p:sp>
        <p:nvSpPr>
          <p:cNvPr id="4" name="Slide Number Placeholder 3"/>
          <p:cNvSpPr>
            <a:spLocks noGrp="1"/>
          </p:cNvSpPr>
          <p:nvPr>
            <p:ph type="sldNum" idx="10"/>
          </p:nvPr>
        </p:nvSpPr>
        <p:spPr/>
        <p:txBody>
          <a:bodyPr/>
          <a:lstStyle/>
          <a:p>
            <a:pPr algn="r">
              <a:buClr>
                <a:schemeClr val="dk1"/>
              </a:buClr>
              <a:buSzPts val="300"/>
            </a:pPr>
            <a:fld id="{00000000-1234-1234-1234-123412341234}" type="slidenum">
              <a:rPr lang="en-US" sz="1200" smtClean="0">
                <a:solidFill>
                  <a:schemeClr val="dk1"/>
                </a:solidFill>
                <a:latin typeface="Calibri"/>
                <a:ea typeface="Calibri"/>
                <a:cs typeface="Calibri"/>
                <a:sym typeface="Calibri"/>
              </a:rPr>
              <a:pPr algn="r">
                <a:buClr>
                  <a:schemeClr val="dk1"/>
                </a:buClr>
                <a:buSzPts val="300"/>
              </a:pPr>
              <a:t>55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32843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Facilitator:  Remind participants of this graphic from the book and the connections of the 8 teaching practices – specifically</a:t>
            </a:r>
            <a:r>
              <a:rPr lang="en-US" baseline="0" dirty="0" smtClean="0"/>
              <a:t> the 4 we are discussing regarding discourse today.</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56</a:t>
            </a:fld>
            <a:endParaRPr lang="en-US"/>
          </a:p>
        </p:txBody>
      </p:sp>
    </p:spTree>
    <p:extLst>
      <p:ext uri="{BB962C8B-B14F-4D97-AF65-F5344CB8AC3E}">
        <p14:creationId xmlns:p14="http://schemas.microsoft.com/office/powerpoint/2010/main" val="7580868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3d175cc4e6_0_28:notes"/>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7" name="Google Shape;597;g3d175cc4e6_0_28:notes"/>
          <p:cNvSpPr txBox="1">
            <a:spLocks noGrp="1"/>
          </p:cNvSpPr>
          <p:nvPr>
            <p:ph type="body" idx="1"/>
          </p:nvPr>
        </p:nvSpPr>
        <p:spPr>
          <a:xfrm>
            <a:off x="685802" y="4415792"/>
            <a:ext cx="5486298" cy="4183400"/>
          </a:xfrm>
          <a:prstGeom prst="rect">
            <a:avLst/>
          </a:prstGeom>
          <a:noFill/>
          <a:ln>
            <a:noFill/>
          </a:ln>
        </p:spPr>
        <p:txBody>
          <a:bodyPr spcFirstLastPara="1" wrap="square" lIns="92280" tIns="46129" rIns="92280" bIns="46129" anchor="t" anchorCtr="0">
            <a:noAutofit/>
          </a:bodyPr>
          <a:lstStyle/>
          <a:p>
            <a:pPr marL="0" indent="0">
              <a:buSzPts val="300"/>
            </a:pPr>
            <a:r>
              <a:rPr lang="en-US" dirty="0">
                <a:latin typeface="Verdana"/>
                <a:ea typeface="Verdana"/>
                <a:cs typeface="Verdana"/>
                <a:sym typeface="Verdana"/>
              </a:rPr>
              <a:t>Facilitator: </a:t>
            </a:r>
            <a:r>
              <a:rPr lang="en-US" dirty="0" smtClean="0">
                <a:latin typeface="Verdana"/>
                <a:ea typeface="Verdana"/>
                <a:cs typeface="Verdana"/>
                <a:sym typeface="Verdana"/>
              </a:rPr>
              <a:t> Take </a:t>
            </a:r>
            <a:r>
              <a:rPr lang="en-US" dirty="0">
                <a:latin typeface="Verdana"/>
                <a:ea typeface="Verdana"/>
                <a:cs typeface="Verdana"/>
                <a:sym typeface="Verdana"/>
              </a:rPr>
              <a:t>a moment to read the essential questions for this Module.</a:t>
            </a:r>
            <a:endParaRPr dirty="0"/>
          </a:p>
        </p:txBody>
      </p:sp>
      <p:sp>
        <p:nvSpPr>
          <p:cNvPr id="598" name="Google Shape;598;g3d175cc4e6_0_28:notes"/>
          <p:cNvSpPr txBox="1">
            <a:spLocks noGrp="1"/>
          </p:cNvSpPr>
          <p:nvPr>
            <p:ph type="sldNum" idx="12"/>
          </p:nvPr>
        </p:nvSpPr>
        <p:spPr>
          <a:xfrm>
            <a:off x="3884617" y="8829969"/>
            <a:ext cx="2971900" cy="464735"/>
          </a:xfrm>
          <a:prstGeom prst="rect">
            <a:avLst/>
          </a:prstGeom>
          <a:noFill/>
          <a:ln>
            <a:noFill/>
          </a:ln>
        </p:spPr>
        <p:txBody>
          <a:bodyPr spcFirstLastPara="1" wrap="square" lIns="92280" tIns="46129" rIns="92280" bIns="46129" anchor="b" anchorCtr="0">
            <a:noAutofit/>
          </a:bodyPr>
          <a:lstStyle/>
          <a:p>
            <a:pPr algn="r">
              <a:buClr>
                <a:schemeClr val="dk1"/>
              </a:buClr>
              <a:buSzPts val="300"/>
            </a:pPr>
            <a:fld id="{00000000-1234-1234-1234-123412341234}" type="slidenum">
              <a:rPr lang="en-US" sz="1200">
                <a:solidFill>
                  <a:schemeClr val="dk1"/>
                </a:solidFill>
                <a:latin typeface="Calibri"/>
                <a:ea typeface="Calibri"/>
                <a:cs typeface="Calibri"/>
                <a:sym typeface="Calibri"/>
              </a:rPr>
              <a:pPr algn="r">
                <a:buClr>
                  <a:schemeClr val="dk1"/>
                </a:buClr>
                <a:buSzPts val="300"/>
              </a:pPr>
              <a:t>57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327597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3c0915c1dd_1_40:notes"/>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5" name="Google Shape;605;g3c0915c1dd_1_40:notes"/>
          <p:cNvSpPr txBox="1">
            <a:spLocks noGrp="1"/>
          </p:cNvSpPr>
          <p:nvPr>
            <p:ph type="body" idx="1"/>
          </p:nvPr>
        </p:nvSpPr>
        <p:spPr>
          <a:xfrm>
            <a:off x="685802" y="4415792"/>
            <a:ext cx="5486298" cy="4183400"/>
          </a:xfrm>
          <a:prstGeom prst="rect">
            <a:avLst/>
          </a:prstGeom>
        </p:spPr>
        <p:txBody>
          <a:bodyPr spcFirstLastPara="1" wrap="square" lIns="92280" tIns="92280" rIns="92280" bIns="92280" anchor="t" anchorCtr="0">
            <a:noAutofit/>
          </a:bodyPr>
          <a:lstStyle/>
          <a:p>
            <a:pPr marL="0" indent="0">
              <a:buSzPts val="1100"/>
            </a:pPr>
            <a:r>
              <a:rPr lang="en-US" dirty="0">
                <a:latin typeface="Verdana"/>
                <a:ea typeface="Verdana"/>
                <a:cs typeface="Verdana"/>
                <a:sym typeface="Verdana"/>
              </a:rPr>
              <a:t>Facilitator: </a:t>
            </a:r>
            <a:r>
              <a:rPr lang="en-US" dirty="0" smtClean="0">
                <a:latin typeface="Verdana"/>
                <a:ea typeface="Verdana"/>
                <a:cs typeface="Verdana"/>
                <a:sym typeface="Verdana"/>
              </a:rPr>
              <a:t> This </a:t>
            </a:r>
            <a:r>
              <a:rPr lang="en-US" dirty="0">
                <a:latin typeface="Verdana"/>
                <a:ea typeface="Verdana"/>
                <a:cs typeface="Verdana"/>
                <a:sym typeface="Verdana"/>
              </a:rPr>
              <a:t>slide just lets participants know we are about to begin a task.</a:t>
            </a:r>
            <a:endParaRPr dirty="0"/>
          </a:p>
        </p:txBody>
      </p:sp>
      <p:sp>
        <p:nvSpPr>
          <p:cNvPr id="606" name="Google Shape;606;g3c0915c1dd_1_40:notes"/>
          <p:cNvSpPr txBox="1">
            <a:spLocks noGrp="1"/>
          </p:cNvSpPr>
          <p:nvPr>
            <p:ph type="sldNum" idx="12"/>
          </p:nvPr>
        </p:nvSpPr>
        <p:spPr>
          <a:xfrm>
            <a:off x="3884617" y="8829969"/>
            <a:ext cx="2971900" cy="464735"/>
          </a:xfrm>
          <a:prstGeom prst="rect">
            <a:avLst/>
          </a:prstGeom>
        </p:spPr>
        <p:txBody>
          <a:bodyPr spcFirstLastPara="1" wrap="square" lIns="92280" tIns="46129" rIns="92280" bIns="46129" anchor="b" anchorCtr="0">
            <a:noAutofit/>
          </a:bodyPr>
          <a:lstStyle/>
          <a:p>
            <a:pPr>
              <a:buClr>
                <a:schemeClr val="dk1"/>
              </a:buClr>
              <a:buSzPts val="300"/>
            </a:pPr>
            <a:fld id="{00000000-1234-1234-1234-123412341234}" type="slidenum">
              <a:rPr lang="en-US"/>
              <a:pPr>
                <a:buClr>
                  <a:schemeClr val="dk1"/>
                </a:buClr>
                <a:buSzPts val="300"/>
              </a:pPr>
              <a:t>58</a:t>
            </a:fld>
            <a:endParaRPr/>
          </a:p>
        </p:txBody>
      </p:sp>
    </p:spTree>
    <p:extLst>
      <p:ext uri="{BB962C8B-B14F-4D97-AF65-F5344CB8AC3E}">
        <p14:creationId xmlns:p14="http://schemas.microsoft.com/office/powerpoint/2010/main" val="29675016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3c0915c1dd_1_731:notes"/>
          <p:cNvSpPr>
            <a:spLocks noGrp="1" noRot="1" noChangeAspect="1"/>
          </p:cNvSpPr>
          <p:nvPr>
            <p:ph type="sldImg" idx="2"/>
          </p:nvPr>
        </p:nvSpPr>
        <p:spPr>
          <a:xfrm>
            <a:off x="-476250" y="923925"/>
            <a:ext cx="6143625" cy="46085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g3c0915c1dd_1_731:notes"/>
          <p:cNvSpPr txBox="1">
            <a:spLocks noGrp="1"/>
          </p:cNvSpPr>
          <p:nvPr>
            <p:ph type="body" idx="1"/>
          </p:nvPr>
        </p:nvSpPr>
        <p:spPr>
          <a:xfrm>
            <a:off x="518991" y="5839667"/>
            <a:ext cx="4151935" cy="5532428"/>
          </a:xfrm>
          <a:prstGeom prst="rect">
            <a:avLst/>
          </a:prstGeom>
          <a:noFill/>
          <a:ln>
            <a:noFill/>
          </a:ln>
        </p:spPr>
        <p:txBody>
          <a:bodyPr spcFirstLastPara="1" wrap="square" lIns="92306" tIns="46129" rIns="92306" bIns="46129" anchor="t" anchorCtr="0">
            <a:noAutofit/>
          </a:bodyPr>
          <a:lstStyle/>
          <a:p>
            <a:pPr marL="0" indent="0">
              <a:buSzPts val="300"/>
            </a:pPr>
            <a:r>
              <a:rPr lang="en-US" dirty="0">
                <a:latin typeface="Verdana"/>
                <a:ea typeface="Verdana"/>
                <a:cs typeface="Verdana"/>
                <a:sym typeface="Verdana"/>
              </a:rPr>
              <a:t>Facilitator: </a:t>
            </a:r>
            <a:r>
              <a:rPr lang="en-US" dirty="0" smtClean="0">
                <a:latin typeface="Verdana"/>
                <a:ea typeface="Verdana"/>
                <a:cs typeface="Verdana"/>
                <a:sym typeface="Verdana"/>
              </a:rPr>
              <a:t>Participants</a:t>
            </a:r>
            <a:r>
              <a:rPr lang="en-US" baseline="0" dirty="0" smtClean="0">
                <a:latin typeface="Verdana"/>
                <a:ea typeface="Verdana"/>
                <a:cs typeface="Verdana"/>
                <a:sym typeface="Verdana"/>
              </a:rPr>
              <a:t> already have the </a:t>
            </a:r>
            <a:r>
              <a:rPr lang="en-US" dirty="0" smtClean="0">
                <a:latin typeface="Verdana"/>
                <a:ea typeface="Verdana"/>
                <a:cs typeface="Verdana"/>
                <a:sym typeface="Verdana"/>
              </a:rPr>
              <a:t>curriculum </a:t>
            </a:r>
            <a:r>
              <a:rPr lang="en-US" dirty="0">
                <a:latin typeface="Verdana"/>
                <a:ea typeface="Verdana"/>
                <a:cs typeface="Verdana"/>
                <a:sym typeface="Verdana"/>
              </a:rPr>
              <a:t>framework </a:t>
            </a:r>
            <a:r>
              <a:rPr lang="en-US" dirty="0" smtClean="0">
                <a:latin typeface="Verdana"/>
                <a:ea typeface="Verdana"/>
                <a:cs typeface="Verdana"/>
                <a:sym typeface="Verdana"/>
              </a:rPr>
              <a:t>pages from the Lemonade Stand Task. </a:t>
            </a:r>
            <a:r>
              <a:rPr lang="en-US" dirty="0">
                <a:latin typeface="Verdana"/>
                <a:ea typeface="Verdana"/>
                <a:cs typeface="Verdana"/>
                <a:sym typeface="Verdana"/>
              </a:rPr>
              <a:t>Really make sure participants are aware of the framework and prepared to use it for their planning</a:t>
            </a:r>
            <a:r>
              <a:rPr lang="en-US" dirty="0" smtClean="0">
                <a:latin typeface="Verdana"/>
                <a:ea typeface="Verdana"/>
                <a:cs typeface="Verdana"/>
                <a:sym typeface="Verdana"/>
              </a:rPr>
              <a:t>.  </a:t>
            </a:r>
            <a:endParaRPr b="1" dirty="0"/>
          </a:p>
        </p:txBody>
      </p:sp>
      <p:sp>
        <p:nvSpPr>
          <p:cNvPr id="633" name="Google Shape;633;g3c0915c1dd_1_731:notes"/>
          <p:cNvSpPr txBox="1">
            <a:spLocks noGrp="1"/>
          </p:cNvSpPr>
          <p:nvPr>
            <p:ph type="sldNum" idx="12"/>
          </p:nvPr>
        </p:nvSpPr>
        <p:spPr>
          <a:xfrm>
            <a:off x="2939744" y="11677199"/>
            <a:ext cx="2248928" cy="614801"/>
          </a:xfrm>
          <a:prstGeom prst="rect">
            <a:avLst/>
          </a:prstGeom>
          <a:noFill/>
          <a:ln>
            <a:noFill/>
          </a:ln>
        </p:spPr>
        <p:txBody>
          <a:bodyPr spcFirstLastPara="1" wrap="square" lIns="92306" tIns="46129" rIns="92306" bIns="46129" anchor="b" anchorCtr="0">
            <a:noAutofit/>
          </a:bodyPr>
          <a:lstStyle/>
          <a:p>
            <a:pPr algn="r">
              <a:buClr>
                <a:schemeClr val="dk1"/>
              </a:buClr>
              <a:buSzPts val="300"/>
            </a:pPr>
            <a:fld id="{00000000-1234-1234-1234-123412341234}" type="slidenum">
              <a:rPr lang="en-US" sz="1200">
                <a:solidFill>
                  <a:schemeClr val="dk1"/>
                </a:solidFill>
                <a:latin typeface="Calibri"/>
                <a:ea typeface="Calibri"/>
                <a:cs typeface="Calibri"/>
                <a:sym typeface="Calibri"/>
              </a:rPr>
              <a:pPr algn="r">
                <a:buClr>
                  <a:schemeClr val="dk1"/>
                </a:buClr>
                <a:buSzPts val="300"/>
              </a:pPr>
              <a:t>59</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841176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3c0915c1dd_1_132:notes"/>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7" name="Google Shape;667;g3c0915c1dd_1_132:notes"/>
          <p:cNvSpPr txBox="1">
            <a:spLocks noGrp="1"/>
          </p:cNvSpPr>
          <p:nvPr>
            <p:ph type="body" idx="1"/>
          </p:nvPr>
        </p:nvSpPr>
        <p:spPr>
          <a:xfrm>
            <a:off x="685802" y="4415792"/>
            <a:ext cx="5486298" cy="4183400"/>
          </a:xfrm>
          <a:prstGeom prst="rect">
            <a:avLst/>
          </a:prstGeom>
        </p:spPr>
        <p:txBody>
          <a:bodyPr spcFirstLastPara="1" wrap="square" lIns="92280" tIns="92280" rIns="92280" bIns="92280" anchor="t" anchorCtr="0">
            <a:noAutofit/>
          </a:bodyPr>
          <a:lstStyle/>
          <a:p>
            <a:pPr marL="0" indent="0" defTabSz="896004">
              <a:defRPr/>
            </a:pPr>
            <a:r>
              <a:rPr lang="en-US" dirty="0">
                <a:latin typeface="Verdana"/>
                <a:ea typeface="Verdana"/>
                <a:cs typeface="Verdana"/>
                <a:sym typeface="Verdana"/>
              </a:rPr>
              <a:t>Facilitator</a:t>
            </a:r>
            <a:r>
              <a:rPr lang="en-US" dirty="0" smtClean="0">
                <a:latin typeface="Verdana"/>
                <a:ea typeface="Verdana"/>
                <a:cs typeface="Verdana"/>
                <a:sym typeface="Verdana"/>
              </a:rPr>
              <a:t>:  Distribute </a:t>
            </a:r>
            <a:r>
              <a:rPr lang="en-US" baseline="0" dirty="0" smtClean="0">
                <a:latin typeface="Verdana"/>
                <a:ea typeface="Verdana"/>
                <a:cs typeface="Verdana"/>
                <a:sym typeface="Verdana"/>
              </a:rPr>
              <a:t>the 6</a:t>
            </a:r>
            <a:r>
              <a:rPr lang="en-US" baseline="30000" dirty="0" smtClean="0">
                <a:latin typeface="Verdana"/>
                <a:ea typeface="Verdana"/>
                <a:cs typeface="Verdana"/>
                <a:sym typeface="Verdana"/>
              </a:rPr>
              <a:t>th</a:t>
            </a:r>
            <a:r>
              <a:rPr lang="en-US" baseline="0" dirty="0" smtClean="0">
                <a:latin typeface="Verdana"/>
                <a:ea typeface="Verdana"/>
                <a:cs typeface="Verdana"/>
                <a:sym typeface="Verdana"/>
              </a:rPr>
              <a:t> grade, 7</a:t>
            </a:r>
            <a:r>
              <a:rPr lang="en-US" baseline="30000" dirty="0" smtClean="0">
                <a:latin typeface="Verdana"/>
                <a:ea typeface="Verdana"/>
                <a:cs typeface="Verdana"/>
                <a:sym typeface="Verdana"/>
              </a:rPr>
              <a:t>th</a:t>
            </a:r>
            <a:r>
              <a:rPr lang="en-US" baseline="0" dirty="0" smtClean="0">
                <a:latin typeface="Verdana"/>
                <a:ea typeface="Verdana"/>
                <a:cs typeface="Verdana"/>
                <a:sym typeface="Verdana"/>
              </a:rPr>
              <a:t> grade and 8</a:t>
            </a:r>
            <a:r>
              <a:rPr lang="en-US" baseline="30000" dirty="0" smtClean="0">
                <a:latin typeface="Verdana"/>
                <a:ea typeface="Verdana"/>
                <a:cs typeface="Verdana"/>
                <a:sym typeface="Verdana"/>
              </a:rPr>
              <a:t>th</a:t>
            </a:r>
            <a:r>
              <a:rPr lang="en-US" baseline="0" dirty="0" smtClean="0">
                <a:latin typeface="Verdana"/>
                <a:ea typeface="Verdana"/>
                <a:cs typeface="Verdana"/>
                <a:sym typeface="Verdana"/>
              </a:rPr>
              <a:t> grade tasks.  We will begin with the 6</a:t>
            </a:r>
            <a:r>
              <a:rPr lang="en-US" baseline="30000" dirty="0" smtClean="0">
                <a:latin typeface="Verdana"/>
                <a:ea typeface="Verdana"/>
                <a:cs typeface="Verdana"/>
                <a:sym typeface="Verdana"/>
              </a:rPr>
              <a:t>th</a:t>
            </a:r>
            <a:r>
              <a:rPr lang="en-US" baseline="0" dirty="0" smtClean="0">
                <a:latin typeface="Verdana"/>
                <a:ea typeface="Verdana"/>
                <a:cs typeface="Verdana"/>
                <a:sym typeface="Verdana"/>
              </a:rPr>
              <a:t> grade task.  Stress that these tasks are </a:t>
            </a:r>
            <a:r>
              <a:rPr lang="en-US" baseline="0" dirty="0" err="1" smtClean="0">
                <a:latin typeface="Verdana"/>
                <a:ea typeface="Verdana"/>
                <a:cs typeface="Verdana"/>
                <a:sym typeface="Verdana"/>
              </a:rPr>
              <a:t>scaffolded</a:t>
            </a:r>
            <a:r>
              <a:rPr lang="en-US" baseline="0" dirty="0" smtClean="0">
                <a:latin typeface="Verdana"/>
                <a:ea typeface="Verdana"/>
                <a:cs typeface="Verdana"/>
                <a:sym typeface="Verdana"/>
              </a:rPr>
              <a:t>.  Educators can edit, as appropriate, to make them more open-ended.  </a:t>
            </a:r>
            <a:r>
              <a:rPr lang="en-US" dirty="0" smtClean="0">
                <a:latin typeface="Verdana"/>
                <a:ea typeface="Verdana"/>
                <a:cs typeface="Verdana"/>
                <a:sym typeface="Verdana"/>
              </a:rPr>
              <a:t>Direct participants to work on the task as shown on the slide. While participants work,</a:t>
            </a:r>
            <a:r>
              <a:rPr lang="en-US" baseline="0" dirty="0" smtClean="0">
                <a:latin typeface="Verdana"/>
                <a:ea typeface="Verdana"/>
                <a:cs typeface="Verdana"/>
                <a:sym typeface="Verdana"/>
              </a:rPr>
              <a:t> circulate and share thoughts and hear theirs.</a:t>
            </a:r>
            <a:endParaRPr dirty="0">
              <a:latin typeface="Verdana"/>
              <a:ea typeface="Verdana"/>
              <a:cs typeface="Verdana"/>
              <a:sym typeface="Verdana"/>
            </a:endParaRPr>
          </a:p>
        </p:txBody>
      </p:sp>
      <p:sp>
        <p:nvSpPr>
          <p:cNvPr id="668" name="Google Shape;668;g3c0915c1dd_1_132:notes"/>
          <p:cNvSpPr txBox="1">
            <a:spLocks noGrp="1"/>
          </p:cNvSpPr>
          <p:nvPr>
            <p:ph type="sldNum" idx="12"/>
          </p:nvPr>
        </p:nvSpPr>
        <p:spPr>
          <a:xfrm>
            <a:off x="3884617" y="8829969"/>
            <a:ext cx="2971900" cy="464735"/>
          </a:xfrm>
          <a:prstGeom prst="rect">
            <a:avLst/>
          </a:prstGeom>
        </p:spPr>
        <p:txBody>
          <a:bodyPr spcFirstLastPara="1" wrap="square" lIns="92280" tIns="46129" rIns="92280" bIns="46129" anchor="b" anchorCtr="0">
            <a:noAutofit/>
          </a:bodyPr>
          <a:lstStyle/>
          <a:p>
            <a:pPr>
              <a:buClr>
                <a:schemeClr val="dk1"/>
              </a:buClr>
              <a:buSzPts val="300"/>
            </a:pPr>
            <a:fld id="{00000000-1234-1234-1234-123412341234}" type="slidenum">
              <a:rPr lang="en-US"/>
              <a:pPr>
                <a:buClr>
                  <a:schemeClr val="dk1"/>
                </a:buClr>
                <a:buSzPts val="300"/>
              </a:pPr>
              <a:t>61</a:t>
            </a:fld>
            <a:endParaRPr/>
          </a:p>
        </p:txBody>
      </p:sp>
    </p:spTree>
    <p:extLst>
      <p:ext uri="{BB962C8B-B14F-4D97-AF65-F5344CB8AC3E}">
        <p14:creationId xmlns:p14="http://schemas.microsoft.com/office/powerpoint/2010/main" val="122815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3c0915c1dd_1_47:notes"/>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5" name="Google Shape;675;g3c0915c1dd_1_47:notes"/>
          <p:cNvSpPr txBox="1">
            <a:spLocks noGrp="1"/>
          </p:cNvSpPr>
          <p:nvPr>
            <p:ph type="body" idx="1"/>
          </p:nvPr>
        </p:nvSpPr>
        <p:spPr>
          <a:xfrm>
            <a:off x="685802" y="4415792"/>
            <a:ext cx="5486298" cy="4183400"/>
          </a:xfrm>
          <a:prstGeom prst="rect">
            <a:avLst/>
          </a:prstGeom>
        </p:spPr>
        <p:txBody>
          <a:bodyPr spcFirstLastPara="1" wrap="square" lIns="92280" tIns="92280" rIns="92280" bIns="92280" anchor="t" anchorCtr="0">
            <a:noAutofit/>
          </a:bodyPr>
          <a:lstStyle/>
          <a:p>
            <a:pPr marL="0" indent="0"/>
            <a:r>
              <a:rPr lang="en-US" dirty="0">
                <a:latin typeface="Verdana"/>
                <a:ea typeface="Verdana"/>
                <a:cs typeface="Verdana"/>
                <a:sym typeface="Verdana"/>
              </a:rPr>
              <a:t>Facilitator: </a:t>
            </a:r>
            <a:r>
              <a:rPr lang="en-US" dirty="0" smtClean="0">
                <a:latin typeface="Verdana"/>
                <a:ea typeface="Verdana"/>
                <a:cs typeface="Verdana"/>
                <a:sym typeface="Verdana"/>
              </a:rPr>
              <a:t> Direct </a:t>
            </a:r>
            <a:r>
              <a:rPr lang="en-US" dirty="0">
                <a:latin typeface="Verdana"/>
                <a:ea typeface="Verdana"/>
                <a:cs typeface="Verdana"/>
                <a:sym typeface="Verdana"/>
              </a:rPr>
              <a:t>participants to work on the task as shown on the slide. </a:t>
            </a:r>
            <a:r>
              <a:rPr lang="en-US" dirty="0" smtClean="0">
                <a:latin typeface="Verdana"/>
                <a:ea typeface="Verdana"/>
                <a:cs typeface="Verdana"/>
                <a:sym typeface="Verdana"/>
              </a:rPr>
              <a:t> While participants work, facilitators circulate</a:t>
            </a:r>
            <a:r>
              <a:rPr lang="en-US" baseline="0" dirty="0" smtClean="0">
                <a:latin typeface="Verdana"/>
                <a:ea typeface="Verdana"/>
                <a:cs typeface="Verdana"/>
                <a:sym typeface="Verdana"/>
              </a:rPr>
              <a:t> to listen to thoughts and pick someone to share answers to the final two questions.  </a:t>
            </a:r>
            <a:r>
              <a:rPr lang="en-US" b="1" baseline="0" dirty="0" smtClean="0">
                <a:latin typeface="Verdana"/>
                <a:ea typeface="Verdana"/>
                <a:cs typeface="Verdana"/>
                <a:sym typeface="Verdana"/>
              </a:rPr>
              <a:t>Facilitators may need to DRAW a double number line to share with participants.</a:t>
            </a:r>
          </a:p>
          <a:p>
            <a:pPr marL="0" indent="0"/>
            <a:endParaRPr dirty="0">
              <a:latin typeface="Verdana"/>
              <a:ea typeface="Verdana"/>
              <a:cs typeface="Verdana"/>
              <a:sym typeface="Verdana"/>
            </a:endParaRPr>
          </a:p>
        </p:txBody>
      </p:sp>
      <p:sp>
        <p:nvSpPr>
          <p:cNvPr id="676" name="Google Shape;676;g3c0915c1dd_1_47:notes"/>
          <p:cNvSpPr txBox="1">
            <a:spLocks noGrp="1"/>
          </p:cNvSpPr>
          <p:nvPr>
            <p:ph type="sldNum" idx="12"/>
          </p:nvPr>
        </p:nvSpPr>
        <p:spPr>
          <a:xfrm>
            <a:off x="3884617" y="8829969"/>
            <a:ext cx="2971900" cy="464735"/>
          </a:xfrm>
          <a:prstGeom prst="rect">
            <a:avLst/>
          </a:prstGeom>
        </p:spPr>
        <p:txBody>
          <a:bodyPr spcFirstLastPara="1" wrap="square" lIns="92280" tIns="46129" rIns="92280" bIns="46129" anchor="b" anchorCtr="0">
            <a:noAutofit/>
          </a:bodyPr>
          <a:lstStyle/>
          <a:p>
            <a:pPr>
              <a:buClr>
                <a:schemeClr val="dk1"/>
              </a:buClr>
              <a:buSzPts val="300"/>
            </a:pPr>
            <a:fld id="{00000000-1234-1234-1234-123412341234}" type="slidenum">
              <a:rPr lang="en-US"/>
              <a:pPr>
                <a:buClr>
                  <a:schemeClr val="dk1"/>
                </a:buClr>
                <a:buSzPts val="300"/>
              </a:pPr>
              <a:t>62</a:t>
            </a:fld>
            <a:endParaRPr/>
          </a:p>
        </p:txBody>
      </p:sp>
    </p:spTree>
    <p:extLst>
      <p:ext uri="{BB962C8B-B14F-4D97-AF65-F5344CB8AC3E}">
        <p14:creationId xmlns:p14="http://schemas.microsoft.com/office/powerpoint/2010/main" val="35737260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3c0915c1dd_1_104:notes"/>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3" name="Google Shape;683;g3c0915c1dd_1_104:notes"/>
          <p:cNvSpPr txBox="1">
            <a:spLocks noGrp="1"/>
          </p:cNvSpPr>
          <p:nvPr>
            <p:ph type="body" idx="1"/>
          </p:nvPr>
        </p:nvSpPr>
        <p:spPr>
          <a:xfrm>
            <a:off x="685802" y="4415792"/>
            <a:ext cx="5486298" cy="4183400"/>
          </a:xfrm>
          <a:prstGeom prst="rect">
            <a:avLst/>
          </a:prstGeom>
        </p:spPr>
        <p:txBody>
          <a:bodyPr spcFirstLastPara="1" wrap="square" lIns="92280" tIns="92280" rIns="92280" bIns="92280" anchor="t" anchorCtr="0">
            <a:noAutofit/>
          </a:bodyPr>
          <a:lstStyle/>
          <a:p>
            <a:r>
              <a:rPr lang="en-US" dirty="0"/>
              <a:t>Facilitator: Share the four types of teacher responses to this specific task:</a:t>
            </a:r>
          </a:p>
          <a:p>
            <a:r>
              <a:rPr lang="en-US" b="1" u="sng" dirty="0"/>
              <a:t>Telling</a:t>
            </a:r>
            <a:r>
              <a:rPr lang="en-US" dirty="0"/>
              <a:t> – to be a proportional relationship you must divide the numbers in the table and get the same result each time</a:t>
            </a:r>
          </a:p>
          <a:p>
            <a:r>
              <a:rPr lang="en-US" b="1" u="sng" dirty="0"/>
              <a:t>Directed Guidance</a:t>
            </a:r>
            <a:r>
              <a:rPr lang="en-US" dirty="0"/>
              <a:t> - if you would divide the numbers in the table, you would be able to determine the unit rate.</a:t>
            </a:r>
          </a:p>
          <a:p>
            <a:r>
              <a:rPr lang="en-US" b="1" u="sng" dirty="0"/>
              <a:t>Probing Guidance</a:t>
            </a:r>
            <a:r>
              <a:rPr lang="en-US" dirty="0"/>
              <a:t> - tell me how you got the numbers in your table, I’m wondering if you could expand your table to structures that aren’t in the picture or asked for (offered an idea based on student thinking)</a:t>
            </a:r>
          </a:p>
          <a:p>
            <a:r>
              <a:rPr lang="en-US" b="1" u="sng" dirty="0"/>
              <a:t>Affordance</a:t>
            </a:r>
            <a:r>
              <a:rPr lang="en-US" dirty="0"/>
              <a:t> - tell me what you have here, so how can this help you use the unit rate</a:t>
            </a:r>
          </a:p>
          <a:p>
            <a:pPr marL="0" indent="0"/>
            <a:endParaRPr dirty="0">
              <a:latin typeface="Verdana"/>
              <a:ea typeface="Verdana"/>
              <a:cs typeface="Verdana"/>
              <a:sym typeface="Verdana"/>
            </a:endParaRPr>
          </a:p>
        </p:txBody>
      </p:sp>
      <p:sp>
        <p:nvSpPr>
          <p:cNvPr id="684" name="Google Shape;684;g3c0915c1dd_1_104:notes"/>
          <p:cNvSpPr txBox="1">
            <a:spLocks noGrp="1"/>
          </p:cNvSpPr>
          <p:nvPr>
            <p:ph type="sldNum" idx="12"/>
          </p:nvPr>
        </p:nvSpPr>
        <p:spPr>
          <a:xfrm>
            <a:off x="3884617" y="8829969"/>
            <a:ext cx="2971900" cy="464735"/>
          </a:xfrm>
          <a:prstGeom prst="rect">
            <a:avLst/>
          </a:prstGeom>
        </p:spPr>
        <p:txBody>
          <a:bodyPr spcFirstLastPara="1" wrap="square" lIns="92280" tIns="46129" rIns="92280" bIns="46129" anchor="b" anchorCtr="0">
            <a:noAutofit/>
          </a:bodyPr>
          <a:lstStyle/>
          <a:p>
            <a:pPr>
              <a:buClr>
                <a:schemeClr val="dk1"/>
              </a:buClr>
              <a:buSzPts val="300"/>
            </a:pPr>
            <a:fld id="{00000000-1234-1234-1234-123412341234}" type="slidenum">
              <a:rPr lang="en-US"/>
              <a:pPr>
                <a:buClr>
                  <a:schemeClr val="dk1"/>
                </a:buClr>
                <a:buSzPts val="300"/>
              </a:pPr>
              <a:t>63</a:t>
            </a:fld>
            <a:endParaRPr/>
          </a:p>
        </p:txBody>
      </p:sp>
    </p:spTree>
    <p:extLst>
      <p:ext uri="{BB962C8B-B14F-4D97-AF65-F5344CB8AC3E}">
        <p14:creationId xmlns:p14="http://schemas.microsoft.com/office/powerpoint/2010/main" val="2057662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3d175cc4e6_0_0:notes"/>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g3d175cc4e6_0_0:notes"/>
          <p:cNvSpPr txBox="1">
            <a:spLocks noGrp="1"/>
          </p:cNvSpPr>
          <p:nvPr>
            <p:ph type="body" idx="1"/>
          </p:nvPr>
        </p:nvSpPr>
        <p:spPr>
          <a:xfrm>
            <a:off x="685802" y="4415792"/>
            <a:ext cx="5486298" cy="4183400"/>
          </a:xfrm>
          <a:prstGeom prst="rect">
            <a:avLst/>
          </a:prstGeom>
          <a:noFill/>
          <a:ln>
            <a:noFill/>
          </a:ln>
        </p:spPr>
        <p:txBody>
          <a:bodyPr spcFirstLastPara="1" wrap="square" lIns="92280" tIns="46129" rIns="92280" bIns="46129" anchor="t" anchorCtr="0">
            <a:noAutofit/>
          </a:bodyPr>
          <a:lstStyle/>
          <a:p>
            <a:pPr marL="0" indent="0">
              <a:buSzPts val="300"/>
            </a:pPr>
            <a:r>
              <a:rPr lang="en-US">
                <a:latin typeface="Verdana"/>
                <a:ea typeface="Verdana"/>
                <a:cs typeface="Verdana"/>
                <a:sym typeface="Verdana"/>
              </a:rPr>
              <a:t>Facilitator: Draw attention to the essential question for Module 1.</a:t>
            </a:r>
            <a:endParaRPr>
              <a:latin typeface="Verdana"/>
              <a:ea typeface="Verdana"/>
              <a:cs typeface="Verdana"/>
              <a:sym typeface="Verdana"/>
            </a:endParaRPr>
          </a:p>
        </p:txBody>
      </p:sp>
      <p:sp>
        <p:nvSpPr>
          <p:cNvPr id="256" name="Google Shape;256;g3d175cc4e6_0_0:notes"/>
          <p:cNvSpPr txBox="1">
            <a:spLocks noGrp="1"/>
          </p:cNvSpPr>
          <p:nvPr>
            <p:ph type="sldNum" idx="12"/>
          </p:nvPr>
        </p:nvSpPr>
        <p:spPr>
          <a:xfrm>
            <a:off x="3884617" y="8829969"/>
            <a:ext cx="2971900" cy="464735"/>
          </a:xfrm>
          <a:prstGeom prst="rect">
            <a:avLst/>
          </a:prstGeom>
          <a:noFill/>
          <a:ln>
            <a:noFill/>
          </a:ln>
        </p:spPr>
        <p:txBody>
          <a:bodyPr spcFirstLastPara="1" wrap="square" lIns="92280" tIns="46129" rIns="92280" bIns="46129" anchor="b" anchorCtr="0">
            <a:noAutofit/>
          </a:bodyPr>
          <a:lstStyle/>
          <a:p>
            <a:pPr algn="r">
              <a:buClr>
                <a:schemeClr val="dk1"/>
              </a:buClr>
              <a:buSzPts val="300"/>
            </a:pPr>
            <a:fld id="{00000000-1234-1234-1234-123412341234}" type="slidenum">
              <a:rPr lang="en-US" sz="1200">
                <a:solidFill>
                  <a:schemeClr val="dk1"/>
                </a:solidFill>
                <a:latin typeface="Calibri"/>
                <a:ea typeface="Calibri"/>
                <a:cs typeface="Calibri"/>
                <a:sym typeface="Calibri"/>
              </a:rPr>
              <a:pPr algn="r">
                <a:buClr>
                  <a:schemeClr val="dk1"/>
                </a:buClr>
                <a:buSzPts val="300"/>
              </a:pPr>
              <a:t>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375561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3d0f3e1849_2_98:notes"/>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1" name="Google Shape;691;g3d0f3e1849_2_98:notes"/>
          <p:cNvSpPr txBox="1">
            <a:spLocks noGrp="1"/>
          </p:cNvSpPr>
          <p:nvPr>
            <p:ph type="body" idx="1"/>
          </p:nvPr>
        </p:nvSpPr>
        <p:spPr>
          <a:xfrm>
            <a:off x="685802" y="4415792"/>
            <a:ext cx="5486298" cy="4183400"/>
          </a:xfrm>
          <a:prstGeom prst="rect">
            <a:avLst/>
          </a:prstGeom>
        </p:spPr>
        <p:txBody>
          <a:bodyPr spcFirstLastPara="1" wrap="square" lIns="92280" tIns="92280" rIns="92280" bIns="92280" anchor="t" anchorCtr="0">
            <a:noAutofit/>
          </a:bodyPr>
          <a:lstStyle/>
          <a:p>
            <a:r>
              <a:rPr lang="en-US" dirty="0"/>
              <a:t>Facilitator: </a:t>
            </a:r>
            <a:r>
              <a:rPr lang="en-US" dirty="0" smtClean="0"/>
              <a:t> Tell </a:t>
            </a:r>
            <a:r>
              <a:rPr lang="en-US" dirty="0"/>
              <a:t>participants they can refer to </a:t>
            </a:r>
            <a:r>
              <a:rPr lang="en-US" dirty="0" smtClean="0"/>
              <a:t>pp </a:t>
            </a:r>
            <a:r>
              <a:rPr lang="en-US" dirty="0"/>
              <a:t>185-187 in Taking Action. </a:t>
            </a:r>
            <a:r>
              <a:rPr lang="en-US" dirty="0" smtClean="0"/>
              <a:t> Explain </a:t>
            </a:r>
            <a:r>
              <a:rPr lang="en-US" dirty="0"/>
              <a:t>the bullets with specific attention to the third:</a:t>
            </a:r>
          </a:p>
          <a:p>
            <a:r>
              <a:rPr lang="en-US" b="1" u="sng" dirty="0"/>
              <a:t>third bullet ask questions to determine what students understand</a:t>
            </a:r>
            <a:r>
              <a:rPr lang="en-US" dirty="0"/>
              <a:t> - teacher might ask: “What is an unrealistic number of cubes in a structure?” “what is happening in each structure?” What do you know about the structures we can’t see yet?” “can you build it with cubes?”</a:t>
            </a:r>
          </a:p>
        </p:txBody>
      </p:sp>
      <p:sp>
        <p:nvSpPr>
          <p:cNvPr id="692" name="Google Shape;692;g3d0f3e1849_2_98:notes"/>
          <p:cNvSpPr txBox="1">
            <a:spLocks noGrp="1"/>
          </p:cNvSpPr>
          <p:nvPr>
            <p:ph type="sldNum" idx="12"/>
          </p:nvPr>
        </p:nvSpPr>
        <p:spPr>
          <a:xfrm>
            <a:off x="3884617" y="8829969"/>
            <a:ext cx="2971900" cy="464735"/>
          </a:xfrm>
          <a:prstGeom prst="rect">
            <a:avLst/>
          </a:prstGeom>
        </p:spPr>
        <p:txBody>
          <a:bodyPr spcFirstLastPara="1" wrap="square" lIns="92280" tIns="46129" rIns="92280" bIns="46129" anchor="b" anchorCtr="0">
            <a:noAutofit/>
          </a:bodyPr>
          <a:lstStyle/>
          <a:p>
            <a:pPr>
              <a:buClr>
                <a:schemeClr val="dk1"/>
              </a:buClr>
              <a:buSzPts val="300"/>
            </a:pPr>
            <a:fld id="{00000000-1234-1234-1234-123412341234}" type="slidenum">
              <a:rPr lang="en-US"/>
              <a:pPr>
                <a:buClr>
                  <a:schemeClr val="dk1"/>
                </a:buClr>
                <a:buSzPts val="300"/>
              </a:pPr>
              <a:t>64</a:t>
            </a:fld>
            <a:endParaRPr/>
          </a:p>
        </p:txBody>
      </p:sp>
    </p:spTree>
    <p:extLst>
      <p:ext uri="{BB962C8B-B14F-4D97-AF65-F5344CB8AC3E}">
        <p14:creationId xmlns:p14="http://schemas.microsoft.com/office/powerpoint/2010/main" val="39889951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3d0f3e1849_2_105:notes"/>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9" name="Google Shape;699;g3d0f3e1849_2_105:notes"/>
          <p:cNvSpPr txBox="1">
            <a:spLocks noGrp="1"/>
          </p:cNvSpPr>
          <p:nvPr>
            <p:ph type="body" idx="1"/>
          </p:nvPr>
        </p:nvSpPr>
        <p:spPr>
          <a:xfrm>
            <a:off x="685802" y="4415792"/>
            <a:ext cx="5486298" cy="4183400"/>
          </a:xfrm>
          <a:prstGeom prst="rect">
            <a:avLst/>
          </a:prstGeom>
        </p:spPr>
        <p:txBody>
          <a:bodyPr spcFirstLastPara="1" wrap="square" lIns="92280" tIns="92280" rIns="92280" bIns="92280" anchor="t" anchorCtr="0">
            <a:noAutofit/>
          </a:bodyPr>
          <a:lstStyle/>
          <a:p>
            <a:pPr marL="0" indent="0"/>
            <a:r>
              <a:rPr lang="en-US" dirty="0">
                <a:latin typeface="Verdana"/>
                <a:ea typeface="Verdana"/>
                <a:cs typeface="Verdana"/>
                <a:sym typeface="Verdana"/>
              </a:rPr>
              <a:t>Facilitator</a:t>
            </a:r>
            <a:r>
              <a:rPr lang="en-US" dirty="0" smtClean="0">
                <a:latin typeface="Verdana"/>
                <a:ea typeface="Verdana"/>
                <a:cs typeface="Verdana"/>
                <a:sym typeface="Verdana"/>
              </a:rPr>
              <a:t>:  Explain </a:t>
            </a:r>
            <a:r>
              <a:rPr lang="en-US" dirty="0">
                <a:latin typeface="Verdana"/>
                <a:ea typeface="Verdana"/>
                <a:cs typeface="Verdana"/>
                <a:sym typeface="Verdana"/>
              </a:rPr>
              <a:t>the four strategies with this information:</a:t>
            </a:r>
            <a:endParaRPr dirty="0">
              <a:latin typeface="Verdana"/>
              <a:ea typeface="Verdana"/>
              <a:cs typeface="Verdana"/>
              <a:sym typeface="Verdana"/>
            </a:endParaRPr>
          </a:p>
          <a:p>
            <a:pPr marL="0" indent="0"/>
            <a:r>
              <a:rPr lang="en-US" b="1" u="sng" dirty="0">
                <a:latin typeface="Verdana"/>
                <a:ea typeface="Verdana"/>
                <a:cs typeface="Verdana"/>
                <a:sym typeface="Verdana"/>
              </a:rPr>
              <a:t>Questioning</a:t>
            </a:r>
            <a:r>
              <a:rPr lang="en-US" dirty="0">
                <a:latin typeface="Verdana"/>
                <a:ea typeface="Verdana"/>
                <a:cs typeface="Verdana"/>
                <a:sym typeface="Verdana"/>
              </a:rPr>
              <a:t> makes student thinking public</a:t>
            </a:r>
            <a:endParaRPr dirty="0">
              <a:latin typeface="Verdana"/>
              <a:ea typeface="Verdana"/>
              <a:cs typeface="Verdana"/>
              <a:sym typeface="Verdana"/>
            </a:endParaRPr>
          </a:p>
          <a:p>
            <a:pPr marL="0" indent="0"/>
            <a:r>
              <a:rPr lang="en-US" b="1" u="sng" dirty="0">
                <a:latin typeface="Verdana"/>
                <a:ea typeface="Verdana"/>
                <a:cs typeface="Verdana"/>
                <a:sym typeface="Verdana"/>
              </a:rPr>
              <a:t>Encourage</a:t>
            </a:r>
            <a:r>
              <a:rPr lang="en-US" dirty="0">
                <a:latin typeface="Verdana"/>
                <a:ea typeface="Verdana"/>
                <a:cs typeface="Verdana"/>
                <a:sym typeface="Verdana"/>
              </a:rPr>
              <a:t> students to reflect, reconsider or revise thinking</a:t>
            </a:r>
            <a:endParaRPr dirty="0">
              <a:latin typeface="Verdana"/>
              <a:ea typeface="Verdana"/>
              <a:cs typeface="Verdana"/>
              <a:sym typeface="Verdana"/>
            </a:endParaRPr>
          </a:p>
          <a:p>
            <a:pPr marL="0" indent="0"/>
            <a:r>
              <a:rPr lang="en-US" b="1" u="sng" dirty="0">
                <a:latin typeface="Verdana"/>
                <a:ea typeface="Verdana"/>
                <a:cs typeface="Verdana"/>
                <a:sym typeface="Verdana"/>
              </a:rPr>
              <a:t>Give time</a:t>
            </a:r>
            <a:r>
              <a:rPr lang="en-US" dirty="0">
                <a:latin typeface="Verdana"/>
                <a:ea typeface="Verdana"/>
                <a:cs typeface="Verdana"/>
                <a:sym typeface="Verdana"/>
              </a:rPr>
              <a:t> to work without hovering to send the message that the teacher has the confidence the students can do the work without her assistance</a:t>
            </a:r>
            <a:endParaRPr dirty="0">
              <a:latin typeface="Verdana"/>
              <a:ea typeface="Verdana"/>
              <a:cs typeface="Verdana"/>
              <a:sym typeface="Verdana"/>
            </a:endParaRPr>
          </a:p>
          <a:p>
            <a:pPr marL="0" indent="0"/>
            <a:r>
              <a:rPr lang="en-US" b="1" u="sng" dirty="0">
                <a:latin typeface="Verdana"/>
                <a:ea typeface="Verdana"/>
                <a:cs typeface="Verdana"/>
                <a:sym typeface="Verdana"/>
              </a:rPr>
              <a:t>Acknowledge</a:t>
            </a:r>
            <a:r>
              <a:rPr lang="en-US" dirty="0">
                <a:latin typeface="Verdana"/>
                <a:ea typeface="Verdana"/>
                <a:cs typeface="Verdana"/>
                <a:sym typeface="Verdana"/>
              </a:rPr>
              <a:t> the effort and ability to work through the problem.</a:t>
            </a:r>
            <a:endParaRPr dirty="0">
              <a:latin typeface="Verdana"/>
              <a:ea typeface="Verdana"/>
              <a:cs typeface="Verdana"/>
              <a:sym typeface="Verdana"/>
            </a:endParaRPr>
          </a:p>
        </p:txBody>
      </p:sp>
      <p:sp>
        <p:nvSpPr>
          <p:cNvPr id="700" name="Google Shape;700;g3d0f3e1849_2_105:notes"/>
          <p:cNvSpPr txBox="1">
            <a:spLocks noGrp="1"/>
          </p:cNvSpPr>
          <p:nvPr>
            <p:ph type="sldNum" idx="12"/>
          </p:nvPr>
        </p:nvSpPr>
        <p:spPr>
          <a:xfrm>
            <a:off x="3884617" y="8829969"/>
            <a:ext cx="2971900" cy="464735"/>
          </a:xfrm>
          <a:prstGeom prst="rect">
            <a:avLst/>
          </a:prstGeom>
        </p:spPr>
        <p:txBody>
          <a:bodyPr spcFirstLastPara="1" wrap="square" lIns="92280" tIns="46129" rIns="92280" bIns="46129" anchor="b" anchorCtr="0">
            <a:noAutofit/>
          </a:bodyPr>
          <a:lstStyle/>
          <a:p>
            <a:pPr>
              <a:buClr>
                <a:schemeClr val="dk1"/>
              </a:buClr>
              <a:buSzPts val="300"/>
            </a:pPr>
            <a:fld id="{00000000-1234-1234-1234-123412341234}" type="slidenum">
              <a:rPr lang="en-US"/>
              <a:pPr>
                <a:buClr>
                  <a:schemeClr val="dk1"/>
                </a:buClr>
                <a:buSzPts val="300"/>
              </a:pPr>
              <a:t>65</a:t>
            </a:fld>
            <a:endParaRPr/>
          </a:p>
        </p:txBody>
      </p:sp>
    </p:spTree>
    <p:extLst>
      <p:ext uri="{BB962C8B-B14F-4D97-AF65-F5344CB8AC3E}">
        <p14:creationId xmlns:p14="http://schemas.microsoft.com/office/powerpoint/2010/main" val="37954600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3c0915c1dd_0_19:notes"/>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3" name="Google Shape;723;g3c0915c1dd_0_19:notes"/>
          <p:cNvSpPr txBox="1">
            <a:spLocks noGrp="1"/>
          </p:cNvSpPr>
          <p:nvPr>
            <p:ph type="body" idx="1"/>
          </p:nvPr>
        </p:nvSpPr>
        <p:spPr>
          <a:xfrm>
            <a:off x="685802" y="4415792"/>
            <a:ext cx="5486298" cy="4183400"/>
          </a:xfrm>
          <a:prstGeom prst="rect">
            <a:avLst/>
          </a:prstGeom>
        </p:spPr>
        <p:txBody>
          <a:bodyPr spcFirstLastPara="1" wrap="square" lIns="92280" tIns="92280" rIns="92280" bIns="92280" anchor="t" anchorCtr="0">
            <a:noAutofit/>
          </a:bodyPr>
          <a:lstStyle/>
          <a:p>
            <a:pPr marL="0" indent="0"/>
            <a:r>
              <a:rPr lang="en-US" dirty="0">
                <a:latin typeface="Verdana"/>
                <a:ea typeface="Verdana"/>
                <a:cs typeface="Verdana"/>
                <a:sym typeface="Verdana"/>
              </a:rPr>
              <a:t>Facilitator: </a:t>
            </a:r>
            <a:r>
              <a:rPr lang="en-US" dirty="0" smtClean="0">
                <a:latin typeface="Verdana"/>
                <a:ea typeface="Verdana"/>
                <a:cs typeface="Verdana"/>
                <a:sym typeface="Verdana"/>
              </a:rPr>
              <a:t> Direct </a:t>
            </a:r>
            <a:r>
              <a:rPr lang="en-US" dirty="0">
                <a:latin typeface="Verdana"/>
                <a:ea typeface="Verdana"/>
                <a:cs typeface="Verdana"/>
                <a:sym typeface="Verdana"/>
              </a:rPr>
              <a:t>participants to review </a:t>
            </a:r>
            <a:r>
              <a:rPr lang="en-US" dirty="0" smtClean="0">
                <a:latin typeface="Verdana"/>
                <a:ea typeface="Verdana"/>
                <a:cs typeface="Verdana"/>
                <a:sym typeface="Verdana"/>
              </a:rPr>
              <a:t>7</a:t>
            </a:r>
            <a:r>
              <a:rPr lang="en-US" baseline="30000" dirty="0" smtClean="0">
                <a:latin typeface="Verdana"/>
                <a:ea typeface="Verdana"/>
                <a:cs typeface="Verdana"/>
                <a:sym typeface="Verdana"/>
              </a:rPr>
              <a:t>th</a:t>
            </a:r>
            <a:r>
              <a:rPr lang="en-US" dirty="0" smtClean="0">
                <a:latin typeface="Verdana"/>
                <a:ea typeface="Verdana"/>
                <a:cs typeface="Verdana"/>
                <a:sym typeface="Verdana"/>
              </a:rPr>
              <a:t> grade Telling</a:t>
            </a:r>
            <a:r>
              <a:rPr lang="en-US" baseline="0" dirty="0" smtClean="0">
                <a:latin typeface="Verdana"/>
                <a:ea typeface="Verdana"/>
                <a:cs typeface="Verdana"/>
                <a:sym typeface="Verdana"/>
              </a:rPr>
              <a:t> the Tale </a:t>
            </a:r>
            <a:r>
              <a:rPr lang="en-US" dirty="0" smtClean="0">
                <a:latin typeface="Verdana"/>
                <a:ea typeface="Verdana"/>
                <a:cs typeface="Verdana"/>
                <a:sym typeface="Verdana"/>
              </a:rPr>
              <a:t>Task.   Part</a:t>
            </a:r>
            <a:r>
              <a:rPr lang="en-US" baseline="0" dirty="0" smtClean="0">
                <a:latin typeface="Verdana"/>
                <a:ea typeface="Verdana"/>
                <a:cs typeface="Verdana"/>
                <a:sym typeface="Verdana"/>
              </a:rPr>
              <a:t> I series is the series the 6</a:t>
            </a:r>
            <a:r>
              <a:rPr lang="en-US" baseline="30000" dirty="0" smtClean="0">
                <a:latin typeface="Verdana"/>
                <a:ea typeface="Verdana"/>
                <a:cs typeface="Verdana"/>
                <a:sym typeface="Verdana"/>
              </a:rPr>
              <a:t>th</a:t>
            </a:r>
            <a:r>
              <a:rPr lang="en-US" baseline="0" dirty="0" smtClean="0">
                <a:latin typeface="Verdana"/>
                <a:ea typeface="Verdana"/>
                <a:cs typeface="Verdana"/>
                <a:sym typeface="Verdana"/>
              </a:rPr>
              <a:t> grade task investigated for proportional relationships.  Part II includes the series that investigates additive relationships to follow along with the vertical alignment to 7</a:t>
            </a:r>
            <a:r>
              <a:rPr lang="en-US" baseline="30000" dirty="0" smtClean="0">
                <a:latin typeface="Verdana"/>
                <a:ea typeface="Verdana"/>
                <a:cs typeface="Verdana"/>
                <a:sym typeface="Verdana"/>
              </a:rPr>
              <a:t>th</a:t>
            </a:r>
            <a:r>
              <a:rPr lang="en-US" baseline="0" dirty="0" smtClean="0">
                <a:latin typeface="Verdana"/>
                <a:ea typeface="Verdana"/>
                <a:cs typeface="Verdana"/>
                <a:sym typeface="Verdana"/>
              </a:rPr>
              <a:t> grade SOL  7.10.</a:t>
            </a:r>
            <a:endParaRPr dirty="0">
              <a:latin typeface="Verdana"/>
              <a:ea typeface="Verdana"/>
              <a:cs typeface="Verdana"/>
              <a:sym typeface="Verdana"/>
            </a:endParaRPr>
          </a:p>
        </p:txBody>
      </p:sp>
      <p:sp>
        <p:nvSpPr>
          <p:cNvPr id="724" name="Google Shape;724;g3c0915c1dd_0_19:notes"/>
          <p:cNvSpPr txBox="1">
            <a:spLocks noGrp="1"/>
          </p:cNvSpPr>
          <p:nvPr>
            <p:ph type="sldNum" idx="12"/>
          </p:nvPr>
        </p:nvSpPr>
        <p:spPr>
          <a:xfrm>
            <a:off x="3884617" y="8829969"/>
            <a:ext cx="2971900" cy="464735"/>
          </a:xfrm>
          <a:prstGeom prst="rect">
            <a:avLst/>
          </a:prstGeom>
        </p:spPr>
        <p:txBody>
          <a:bodyPr spcFirstLastPara="1" wrap="square" lIns="92280" tIns="46129" rIns="92280" bIns="46129" anchor="b" anchorCtr="0">
            <a:noAutofit/>
          </a:bodyPr>
          <a:lstStyle/>
          <a:p>
            <a:pPr>
              <a:buClr>
                <a:schemeClr val="dk1"/>
              </a:buClr>
              <a:buSzPts val="300"/>
            </a:pPr>
            <a:fld id="{00000000-1234-1234-1234-123412341234}" type="slidenum">
              <a:rPr lang="en-US"/>
              <a:pPr>
                <a:buClr>
                  <a:schemeClr val="dk1"/>
                </a:buClr>
                <a:buSzPts val="300"/>
              </a:pPr>
              <a:t>66</a:t>
            </a:fld>
            <a:endParaRPr/>
          </a:p>
        </p:txBody>
      </p:sp>
    </p:spTree>
    <p:extLst>
      <p:ext uri="{BB962C8B-B14F-4D97-AF65-F5344CB8AC3E}">
        <p14:creationId xmlns:p14="http://schemas.microsoft.com/office/powerpoint/2010/main" val="18298720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3c0915c1dd_1_139:notes"/>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1" name="Google Shape;731;g3c0915c1dd_1_139:notes"/>
          <p:cNvSpPr txBox="1">
            <a:spLocks noGrp="1"/>
          </p:cNvSpPr>
          <p:nvPr>
            <p:ph type="body" idx="1"/>
          </p:nvPr>
        </p:nvSpPr>
        <p:spPr>
          <a:xfrm>
            <a:off x="685802" y="4415792"/>
            <a:ext cx="5486298" cy="4183400"/>
          </a:xfrm>
          <a:prstGeom prst="rect">
            <a:avLst/>
          </a:prstGeom>
        </p:spPr>
        <p:txBody>
          <a:bodyPr spcFirstLastPara="1" wrap="square" lIns="92280" tIns="92280" rIns="92280" bIns="92280" anchor="t" anchorCtr="0">
            <a:noAutofit/>
          </a:bodyPr>
          <a:lstStyle/>
          <a:p>
            <a:pPr marL="0" indent="0"/>
            <a:r>
              <a:rPr lang="en-US" dirty="0">
                <a:latin typeface="Verdana"/>
                <a:ea typeface="Verdana"/>
                <a:cs typeface="Verdana"/>
                <a:sym typeface="Verdana"/>
              </a:rPr>
              <a:t>Facilitator: Share directions </a:t>
            </a:r>
            <a:r>
              <a:rPr lang="en-US" dirty="0" smtClean="0">
                <a:latin typeface="Verdana"/>
                <a:ea typeface="Verdana"/>
                <a:cs typeface="Verdana"/>
                <a:sym typeface="Verdana"/>
              </a:rPr>
              <a:t>for working on 7</a:t>
            </a:r>
            <a:r>
              <a:rPr lang="en-US" baseline="30000" dirty="0" smtClean="0">
                <a:latin typeface="Verdana"/>
                <a:ea typeface="Verdana"/>
                <a:cs typeface="Verdana"/>
                <a:sym typeface="Verdana"/>
              </a:rPr>
              <a:t>th</a:t>
            </a:r>
            <a:r>
              <a:rPr lang="en-US" dirty="0" smtClean="0">
                <a:latin typeface="Verdana"/>
                <a:ea typeface="Verdana"/>
                <a:cs typeface="Verdana"/>
                <a:sym typeface="Verdana"/>
              </a:rPr>
              <a:t> grade so</a:t>
            </a:r>
            <a:r>
              <a:rPr lang="en-US" baseline="0" dirty="0" smtClean="0">
                <a:latin typeface="Verdana"/>
                <a:ea typeface="Verdana"/>
                <a:cs typeface="Verdana"/>
                <a:sym typeface="Verdana"/>
              </a:rPr>
              <a:t> they can see how it grows on the 6</a:t>
            </a:r>
            <a:r>
              <a:rPr lang="en-US" baseline="30000" dirty="0" smtClean="0">
                <a:latin typeface="Verdana"/>
                <a:ea typeface="Verdana"/>
                <a:cs typeface="Verdana"/>
                <a:sym typeface="Verdana"/>
              </a:rPr>
              <a:t>th</a:t>
            </a:r>
            <a:r>
              <a:rPr lang="en-US" baseline="0" dirty="0" smtClean="0">
                <a:latin typeface="Verdana"/>
                <a:ea typeface="Verdana"/>
                <a:cs typeface="Verdana"/>
                <a:sym typeface="Verdana"/>
              </a:rPr>
              <a:t> grade</a:t>
            </a:r>
          </a:p>
          <a:p>
            <a:pPr marL="0" indent="0"/>
            <a:endParaRPr dirty="0">
              <a:latin typeface="Verdana"/>
              <a:ea typeface="Verdana"/>
              <a:cs typeface="Verdana"/>
              <a:sym typeface="Verdana"/>
            </a:endParaRPr>
          </a:p>
        </p:txBody>
      </p:sp>
      <p:sp>
        <p:nvSpPr>
          <p:cNvPr id="732" name="Google Shape;732;g3c0915c1dd_1_139:notes"/>
          <p:cNvSpPr txBox="1">
            <a:spLocks noGrp="1"/>
          </p:cNvSpPr>
          <p:nvPr>
            <p:ph type="sldNum" idx="12"/>
          </p:nvPr>
        </p:nvSpPr>
        <p:spPr>
          <a:xfrm>
            <a:off x="3884617" y="8829969"/>
            <a:ext cx="2971900" cy="464735"/>
          </a:xfrm>
          <a:prstGeom prst="rect">
            <a:avLst/>
          </a:prstGeom>
        </p:spPr>
        <p:txBody>
          <a:bodyPr spcFirstLastPara="1" wrap="square" lIns="92280" tIns="46129" rIns="92280" bIns="46129" anchor="b" anchorCtr="0">
            <a:noAutofit/>
          </a:bodyPr>
          <a:lstStyle/>
          <a:p>
            <a:pPr>
              <a:buClr>
                <a:schemeClr val="dk1"/>
              </a:buClr>
              <a:buSzPts val="300"/>
            </a:pPr>
            <a:fld id="{00000000-1234-1234-1234-123412341234}" type="slidenum">
              <a:rPr lang="en-US"/>
              <a:pPr>
                <a:buClr>
                  <a:schemeClr val="dk1"/>
                </a:buClr>
                <a:buSzPts val="300"/>
              </a:pPr>
              <a:t>68</a:t>
            </a:fld>
            <a:endParaRPr/>
          </a:p>
        </p:txBody>
      </p:sp>
    </p:spTree>
    <p:extLst>
      <p:ext uri="{BB962C8B-B14F-4D97-AF65-F5344CB8AC3E}">
        <p14:creationId xmlns:p14="http://schemas.microsoft.com/office/powerpoint/2010/main" val="38230181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3c0915c1dd_1_118:notes"/>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5" name="Google Shape;715;g3c0915c1dd_1_118:notes"/>
          <p:cNvSpPr txBox="1">
            <a:spLocks noGrp="1"/>
          </p:cNvSpPr>
          <p:nvPr>
            <p:ph type="body" idx="1"/>
          </p:nvPr>
        </p:nvSpPr>
        <p:spPr>
          <a:xfrm>
            <a:off x="685802" y="4415792"/>
            <a:ext cx="5486298" cy="4183400"/>
          </a:xfrm>
          <a:prstGeom prst="rect">
            <a:avLst/>
          </a:prstGeom>
        </p:spPr>
        <p:txBody>
          <a:bodyPr spcFirstLastPara="1" wrap="square" lIns="92280" tIns="92280" rIns="92280" bIns="92280" anchor="t" anchorCtr="0">
            <a:noAutofit/>
          </a:bodyPr>
          <a:lstStyle/>
          <a:p>
            <a:pPr marL="0" indent="0"/>
            <a:r>
              <a:rPr lang="en-US" dirty="0">
                <a:latin typeface="Verdana"/>
                <a:ea typeface="Verdana"/>
                <a:cs typeface="Verdana"/>
                <a:sym typeface="Verdana"/>
              </a:rPr>
              <a:t>Facilitator: Click on the image to link to </a:t>
            </a:r>
            <a:r>
              <a:rPr lang="en-US" u="sng" dirty="0">
                <a:solidFill>
                  <a:schemeClr val="hlink"/>
                </a:solidFill>
                <a:latin typeface="Verdana"/>
                <a:ea typeface="Verdana"/>
                <a:cs typeface="Verdana"/>
                <a:sym typeface="Verdana"/>
                <a:hlinkClick r:id="rId3"/>
              </a:rPr>
              <a:t>www.desmos.com</a:t>
            </a:r>
            <a:r>
              <a:rPr lang="en-US" dirty="0">
                <a:latin typeface="Verdana"/>
                <a:ea typeface="Verdana"/>
                <a:cs typeface="Verdana"/>
                <a:sym typeface="Verdana"/>
              </a:rPr>
              <a:t>.  As participants set up an account or login, distribute the </a:t>
            </a:r>
            <a:r>
              <a:rPr lang="en-US" dirty="0" smtClean="0">
                <a:latin typeface="Verdana"/>
                <a:ea typeface="Verdana"/>
                <a:cs typeface="Verdana"/>
                <a:sym typeface="Verdana"/>
              </a:rPr>
              <a:t>“</a:t>
            </a:r>
            <a:r>
              <a:rPr lang="en-US" dirty="0" err="1" smtClean="0">
                <a:latin typeface="Verdana"/>
                <a:ea typeface="Verdana"/>
                <a:cs typeface="Verdana"/>
                <a:sym typeface="Verdana"/>
              </a:rPr>
              <a:t>Desmos</a:t>
            </a:r>
            <a:r>
              <a:rPr lang="en-US" dirty="0" smtClean="0">
                <a:latin typeface="Verdana"/>
                <a:ea typeface="Verdana"/>
                <a:cs typeface="Verdana"/>
                <a:sym typeface="Verdana"/>
              </a:rPr>
              <a:t> </a:t>
            </a:r>
            <a:r>
              <a:rPr lang="en-US" dirty="0">
                <a:latin typeface="Verdana"/>
                <a:ea typeface="Verdana"/>
                <a:cs typeface="Verdana"/>
                <a:sym typeface="Verdana"/>
              </a:rPr>
              <a:t>to Make Connections” document and work through together on computers</a:t>
            </a:r>
            <a:r>
              <a:rPr lang="en-US" dirty="0" smtClean="0">
                <a:latin typeface="Verdana"/>
                <a:ea typeface="Verdana"/>
                <a:cs typeface="Verdana"/>
                <a:sym typeface="Verdana"/>
              </a:rPr>
              <a:t>.  </a:t>
            </a:r>
            <a:endParaRPr dirty="0">
              <a:latin typeface="Verdana"/>
              <a:ea typeface="Verdana"/>
              <a:cs typeface="Verdana"/>
              <a:sym typeface="Verdana"/>
            </a:endParaRPr>
          </a:p>
        </p:txBody>
      </p:sp>
      <p:sp>
        <p:nvSpPr>
          <p:cNvPr id="716" name="Google Shape;716;g3c0915c1dd_1_118:notes"/>
          <p:cNvSpPr txBox="1">
            <a:spLocks noGrp="1"/>
          </p:cNvSpPr>
          <p:nvPr>
            <p:ph type="sldNum" idx="12"/>
          </p:nvPr>
        </p:nvSpPr>
        <p:spPr>
          <a:xfrm>
            <a:off x="3884617" y="8829969"/>
            <a:ext cx="2971900" cy="464735"/>
          </a:xfrm>
          <a:prstGeom prst="rect">
            <a:avLst/>
          </a:prstGeom>
        </p:spPr>
        <p:txBody>
          <a:bodyPr spcFirstLastPara="1" wrap="square" lIns="92280" tIns="46129" rIns="92280" bIns="46129" anchor="b" anchorCtr="0">
            <a:noAutofit/>
          </a:bodyPr>
          <a:lstStyle/>
          <a:p>
            <a:pPr>
              <a:buClr>
                <a:schemeClr val="dk1"/>
              </a:buClr>
              <a:buSzPts val="300"/>
            </a:pPr>
            <a:fld id="{00000000-1234-1234-1234-123412341234}" type="slidenum">
              <a:rPr lang="en-US"/>
              <a:pPr>
                <a:buClr>
                  <a:schemeClr val="dk1"/>
                </a:buClr>
                <a:buSzPts val="300"/>
              </a:pPr>
              <a:t>69</a:t>
            </a:fld>
            <a:endParaRPr/>
          </a:p>
        </p:txBody>
      </p:sp>
    </p:spTree>
    <p:extLst>
      <p:ext uri="{BB962C8B-B14F-4D97-AF65-F5344CB8AC3E}">
        <p14:creationId xmlns:p14="http://schemas.microsoft.com/office/powerpoint/2010/main" val="146440512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3c0915c1dd_1_111:notes"/>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7" name="Google Shape;707;g3c0915c1dd_1_111:notes"/>
          <p:cNvSpPr txBox="1">
            <a:spLocks noGrp="1"/>
          </p:cNvSpPr>
          <p:nvPr>
            <p:ph type="body" idx="1"/>
          </p:nvPr>
        </p:nvSpPr>
        <p:spPr>
          <a:xfrm>
            <a:off x="685802" y="4415792"/>
            <a:ext cx="5486298" cy="4183400"/>
          </a:xfrm>
          <a:prstGeom prst="rect">
            <a:avLst/>
          </a:prstGeom>
        </p:spPr>
        <p:txBody>
          <a:bodyPr spcFirstLastPara="1" wrap="square" lIns="92280" tIns="92280" rIns="92280" bIns="92280" anchor="t" anchorCtr="0">
            <a:noAutofit/>
          </a:bodyPr>
          <a:lstStyle/>
          <a:p>
            <a:pPr marL="0" indent="0"/>
            <a:r>
              <a:rPr lang="en-US" dirty="0">
                <a:latin typeface="Verdana"/>
                <a:ea typeface="Verdana"/>
                <a:cs typeface="Verdana"/>
                <a:sym typeface="Verdana"/>
              </a:rPr>
              <a:t>Facilitator: </a:t>
            </a:r>
            <a:r>
              <a:rPr lang="en-US" dirty="0" smtClean="0">
                <a:latin typeface="Verdana"/>
                <a:ea typeface="Verdana"/>
                <a:cs typeface="Verdana"/>
                <a:sym typeface="Verdana"/>
              </a:rPr>
              <a:t> Ask </a:t>
            </a:r>
            <a:r>
              <a:rPr lang="en-US" dirty="0">
                <a:latin typeface="Verdana"/>
                <a:ea typeface="Verdana"/>
                <a:cs typeface="Verdana"/>
                <a:sym typeface="Verdana"/>
              </a:rPr>
              <a:t>participants to share in the way </a:t>
            </a:r>
            <a:r>
              <a:rPr lang="en-US" dirty="0" smtClean="0">
                <a:latin typeface="Verdana"/>
                <a:ea typeface="Verdana"/>
                <a:cs typeface="Verdana"/>
                <a:sym typeface="Verdana"/>
              </a:rPr>
              <a:t>the facilitator decide</a:t>
            </a:r>
            <a:r>
              <a:rPr lang="en-US" baseline="0" dirty="0" smtClean="0">
                <a:latin typeface="Verdana"/>
                <a:ea typeface="Verdana"/>
                <a:cs typeface="Verdana"/>
                <a:sym typeface="Verdana"/>
              </a:rPr>
              <a:t>d using the </a:t>
            </a:r>
            <a:r>
              <a:rPr lang="en-US" dirty="0"/>
              <a:t>Telling the tale 6th grade select sequence connect guide</a:t>
            </a:r>
            <a:r>
              <a:rPr lang="en-US" dirty="0" smtClean="0">
                <a:latin typeface="Verdana"/>
                <a:ea typeface="Verdana"/>
                <a:cs typeface="Verdana"/>
                <a:sym typeface="Verdana"/>
              </a:rPr>
              <a:t> and </a:t>
            </a:r>
            <a:r>
              <a:rPr lang="en-US" dirty="0">
                <a:latin typeface="Verdana"/>
                <a:ea typeface="Verdana"/>
                <a:cs typeface="Verdana"/>
                <a:sym typeface="Verdana"/>
              </a:rPr>
              <a:t>explain the process of </a:t>
            </a:r>
            <a:r>
              <a:rPr lang="en-US" dirty="0" smtClean="0">
                <a:latin typeface="Verdana"/>
                <a:ea typeface="Verdana"/>
                <a:cs typeface="Verdana"/>
                <a:sym typeface="Verdana"/>
              </a:rPr>
              <a:t>“select, sequence, and </a:t>
            </a:r>
            <a:r>
              <a:rPr lang="en-US" dirty="0">
                <a:latin typeface="Verdana"/>
                <a:ea typeface="Verdana"/>
                <a:cs typeface="Verdana"/>
                <a:sym typeface="Verdana"/>
              </a:rPr>
              <a:t>connecting” as you have them present</a:t>
            </a:r>
            <a:r>
              <a:rPr lang="en-US" dirty="0" smtClean="0">
                <a:latin typeface="Verdana"/>
                <a:ea typeface="Verdana"/>
                <a:cs typeface="Verdana"/>
                <a:sym typeface="Verdana"/>
              </a:rPr>
              <a:t>. Distribute “Telling the Tale Lesson Plan” that we prepared</a:t>
            </a:r>
            <a:r>
              <a:rPr lang="en-US" baseline="0" dirty="0" smtClean="0">
                <a:latin typeface="Verdana"/>
                <a:ea typeface="Verdana"/>
                <a:cs typeface="Verdana"/>
                <a:sym typeface="Verdana"/>
              </a:rPr>
              <a:t> ahead of time so that we would have questions to ask you and a place to record what you saw in the groups</a:t>
            </a:r>
            <a:endParaRPr dirty="0">
              <a:latin typeface="Verdana"/>
              <a:ea typeface="Verdana"/>
              <a:cs typeface="Verdana"/>
              <a:sym typeface="Verdana"/>
            </a:endParaRPr>
          </a:p>
        </p:txBody>
      </p:sp>
      <p:sp>
        <p:nvSpPr>
          <p:cNvPr id="708" name="Google Shape;708;g3c0915c1dd_1_111:notes"/>
          <p:cNvSpPr txBox="1">
            <a:spLocks noGrp="1"/>
          </p:cNvSpPr>
          <p:nvPr>
            <p:ph type="sldNum" idx="12"/>
          </p:nvPr>
        </p:nvSpPr>
        <p:spPr>
          <a:xfrm>
            <a:off x="3884617" y="8829969"/>
            <a:ext cx="2971900" cy="464735"/>
          </a:xfrm>
          <a:prstGeom prst="rect">
            <a:avLst/>
          </a:prstGeom>
        </p:spPr>
        <p:txBody>
          <a:bodyPr spcFirstLastPara="1" wrap="square" lIns="92280" tIns="46129" rIns="92280" bIns="46129" anchor="b" anchorCtr="0">
            <a:noAutofit/>
          </a:bodyPr>
          <a:lstStyle/>
          <a:p>
            <a:pPr>
              <a:buClr>
                <a:schemeClr val="dk1"/>
              </a:buClr>
              <a:buSzPts val="300"/>
            </a:pPr>
            <a:fld id="{00000000-1234-1234-1234-123412341234}" type="slidenum">
              <a:rPr lang="en-US"/>
              <a:pPr>
                <a:buClr>
                  <a:schemeClr val="dk1"/>
                </a:buClr>
                <a:buSzPts val="300"/>
              </a:pPr>
              <a:t>70</a:t>
            </a:fld>
            <a:endParaRPr/>
          </a:p>
        </p:txBody>
      </p:sp>
    </p:spTree>
    <p:extLst>
      <p:ext uri="{BB962C8B-B14F-4D97-AF65-F5344CB8AC3E}">
        <p14:creationId xmlns:p14="http://schemas.microsoft.com/office/powerpoint/2010/main" val="38099040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3c0915c1dd_0_19:notes"/>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3" name="Google Shape;723;g3c0915c1dd_0_19:notes"/>
          <p:cNvSpPr txBox="1">
            <a:spLocks noGrp="1"/>
          </p:cNvSpPr>
          <p:nvPr>
            <p:ph type="body" idx="1"/>
          </p:nvPr>
        </p:nvSpPr>
        <p:spPr>
          <a:xfrm>
            <a:off x="685802" y="4415792"/>
            <a:ext cx="5486298" cy="4183400"/>
          </a:xfrm>
          <a:prstGeom prst="rect">
            <a:avLst/>
          </a:prstGeom>
        </p:spPr>
        <p:txBody>
          <a:bodyPr spcFirstLastPara="1" wrap="square" lIns="92280" tIns="92280" rIns="92280" bIns="92280" anchor="t" anchorCtr="0">
            <a:noAutofit/>
          </a:bodyPr>
          <a:lstStyle/>
          <a:p>
            <a:pPr marL="0" indent="0"/>
            <a:r>
              <a:rPr lang="en-US" dirty="0">
                <a:latin typeface="Verdana"/>
                <a:ea typeface="Verdana"/>
                <a:cs typeface="Verdana"/>
                <a:sym typeface="Verdana"/>
              </a:rPr>
              <a:t>Facilitator: </a:t>
            </a:r>
            <a:r>
              <a:rPr lang="en-US" dirty="0" smtClean="0">
                <a:latin typeface="Verdana"/>
                <a:ea typeface="Verdana"/>
                <a:cs typeface="Verdana"/>
                <a:sym typeface="Verdana"/>
              </a:rPr>
              <a:t> Direct </a:t>
            </a:r>
            <a:r>
              <a:rPr lang="en-US" dirty="0">
                <a:latin typeface="Verdana"/>
                <a:ea typeface="Verdana"/>
                <a:cs typeface="Verdana"/>
                <a:sym typeface="Verdana"/>
              </a:rPr>
              <a:t>participants to review </a:t>
            </a:r>
            <a:r>
              <a:rPr lang="en-US" dirty="0" smtClean="0">
                <a:latin typeface="Verdana"/>
                <a:ea typeface="Verdana"/>
                <a:cs typeface="Verdana"/>
                <a:sym typeface="Verdana"/>
              </a:rPr>
              <a:t>8</a:t>
            </a:r>
            <a:r>
              <a:rPr lang="en-US" baseline="30000" dirty="0" smtClean="0">
                <a:latin typeface="Verdana"/>
                <a:ea typeface="Verdana"/>
                <a:cs typeface="Verdana"/>
                <a:sym typeface="Verdana"/>
              </a:rPr>
              <a:t>th</a:t>
            </a:r>
            <a:r>
              <a:rPr lang="en-US" dirty="0" smtClean="0">
                <a:latin typeface="Verdana"/>
                <a:ea typeface="Verdana"/>
                <a:cs typeface="Verdana"/>
                <a:sym typeface="Verdana"/>
              </a:rPr>
              <a:t>  grade Telling</a:t>
            </a:r>
            <a:r>
              <a:rPr lang="en-US" baseline="0" dirty="0" smtClean="0">
                <a:latin typeface="Verdana"/>
                <a:ea typeface="Verdana"/>
                <a:cs typeface="Verdana"/>
                <a:sym typeface="Verdana"/>
              </a:rPr>
              <a:t> the Tale </a:t>
            </a:r>
            <a:r>
              <a:rPr lang="en-US" dirty="0" smtClean="0">
                <a:latin typeface="Verdana"/>
                <a:ea typeface="Verdana"/>
                <a:cs typeface="Verdana"/>
                <a:sym typeface="Verdana"/>
              </a:rPr>
              <a:t>Task.</a:t>
            </a:r>
            <a:r>
              <a:rPr lang="en-US" baseline="0" dirty="0" smtClean="0">
                <a:latin typeface="Verdana"/>
                <a:ea typeface="Verdana"/>
                <a:cs typeface="Verdana"/>
                <a:sym typeface="Verdana"/>
              </a:rPr>
              <a:t>  The NCTM Isometric Drawing Tool is attached if you click on the area where you see NCTM Drawing Tool.  May want to open up and build some of series 3 together.</a:t>
            </a:r>
            <a:endParaRPr dirty="0">
              <a:latin typeface="Verdana"/>
              <a:ea typeface="Verdana"/>
              <a:cs typeface="Verdana"/>
              <a:sym typeface="Verdana"/>
            </a:endParaRPr>
          </a:p>
        </p:txBody>
      </p:sp>
      <p:sp>
        <p:nvSpPr>
          <p:cNvPr id="724" name="Google Shape;724;g3c0915c1dd_0_19:notes"/>
          <p:cNvSpPr txBox="1">
            <a:spLocks noGrp="1"/>
          </p:cNvSpPr>
          <p:nvPr>
            <p:ph type="sldNum" idx="12"/>
          </p:nvPr>
        </p:nvSpPr>
        <p:spPr>
          <a:xfrm>
            <a:off x="3884617" y="8829969"/>
            <a:ext cx="2971900" cy="464735"/>
          </a:xfrm>
          <a:prstGeom prst="rect">
            <a:avLst/>
          </a:prstGeom>
        </p:spPr>
        <p:txBody>
          <a:bodyPr spcFirstLastPara="1" wrap="square" lIns="92280" tIns="46129" rIns="92280" bIns="46129" anchor="b" anchorCtr="0">
            <a:noAutofit/>
          </a:bodyPr>
          <a:lstStyle/>
          <a:p>
            <a:pPr>
              <a:buClr>
                <a:schemeClr val="dk1"/>
              </a:buClr>
              <a:buSzPts val="300"/>
            </a:pPr>
            <a:fld id="{00000000-1234-1234-1234-123412341234}" type="slidenum">
              <a:rPr lang="en-US"/>
              <a:pPr>
                <a:buClr>
                  <a:schemeClr val="dk1"/>
                </a:buClr>
                <a:buSzPts val="300"/>
              </a:pPr>
              <a:t>71</a:t>
            </a:fld>
            <a:endParaRPr/>
          </a:p>
        </p:txBody>
      </p:sp>
    </p:spTree>
    <p:extLst>
      <p:ext uri="{BB962C8B-B14F-4D97-AF65-F5344CB8AC3E}">
        <p14:creationId xmlns:p14="http://schemas.microsoft.com/office/powerpoint/2010/main" val="14953354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3c0915c1dd_1_139:notes"/>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1" name="Google Shape;731;g3c0915c1dd_1_139:notes"/>
          <p:cNvSpPr txBox="1">
            <a:spLocks noGrp="1"/>
          </p:cNvSpPr>
          <p:nvPr>
            <p:ph type="body" idx="1"/>
          </p:nvPr>
        </p:nvSpPr>
        <p:spPr>
          <a:xfrm>
            <a:off x="685802" y="4415792"/>
            <a:ext cx="5486298" cy="4183400"/>
          </a:xfrm>
          <a:prstGeom prst="rect">
            <a:avLst/>
          </a:prstGeom>
        </p:spPr>
        <p:txBody>
          <a:bodyPr spcFirstLastPara="1" wrap="square" lIns="92280" tIns="92280" rIns="92280" bIns="92280" anchor="t" anchorCtr="0">
            <a:noAutofit/>
          </a:bodyPr>
          <a:lstStyle/>
          <a:p>
            <a:pPr marL="0" indent="0"/>
            <a:r>
              <a:rPr lang="en-US" dirty="0">
                <a:latin typeface="Verdana"/>
                <a:ea typeface="Verdana"/>
                <a:cs typeface="Verdana"/>
                <a:sym typeface="Verdana"/>
              </a:rPr>
              <a:t>Facilitator: </a:t>
            </a:r>
            <a:r>
              <a:rPr lang="en-US" dirty="0" smtClean="0">
                <a:latin typeface="Verdana"/>
                <a:ea typeface="Verdana"/>
                <a:cs typeface="Verdana"/>
                <a:sym typeface="Verdana"/>
              </a:rPr>
              <a:t> Share </a:t>
            </a:r>
            <a:r>
              <a:rPr lang="en-US" dirty="0">
                <a:latin typeface="Verdana"/>
                <a:ea typeface="Verdana"/>
                <a:cs typeface="Verdana"/>
                <a:sym typeface="Verdana"/>
              </a:rPr>
              <a:t>directions </a:t>
            </a:r>
            <a:r>
              <a:rPr lang="en-US" dirty="0" smtClean="0">
                <a:latin typeface="Verdana"/>
                <a:ea typeface="Verdana"/>
                <a:cs typeface="Verdana"/>
                <a:sym typeface="Verdana"/>
              </a:rPr>
              <a:t>for working on 8</a:t>
            </a:r>
            <a:r>
              <a:rPr lang="en-US" baseline="30000" dirty="0" smtClean="0">
                <a:latin typeface="Verdana"/>
                <a:ea typeface="Verdana"/>
                <a:cs typeface="Verdana"/>
                <a:sym typeface="Verdana"/>
              </a:rPr>
              <a:t>th</a:t>
            </a:r>
            <a:r>
              <a:rPr lang="en-US" dirty="0" smtClean="0">
                <a:latin typeface="Verdana"/>
                <a:ea typeface="Verdana"/>
                <a:cs typeface="Verdana"/>
                <a:sym typeface="Verdana"/>
              </a:rPr>
              <a:t> grade so</a:t>
            </a:r>
            <a:r>
              <a:rPr lang="en-US" baseline="0" dirty="0" smtClean="0">
                <a:latin typeface="Verdana"/>
                <a:ea typeface="Verdana"/>
                <a:cs typeface="Verdana"/>
                <a:sym typeface="Verdana"/>
              </a:rPr>
              <a:t> they can see how it grows on the 7</a:t>
            </a:r>
            <a:r>
              <a:rPr lang="en-US" baseline="30000" dirty="0" smtClean="0">
                <a:latin typeface="Verdana"/>
                <a:ea typeface="Verdana"/>
                <a:cs typeface="Verdana"/>
                <a:sym typeface="Verdana"/>
              </a:rPr>
              <a:t>th</a:t>
            </a:r>
            <a:r>
              <a:rPr lang="en-US" baseline="0" dirty="0" smtClean="0">
                <a:latin typeface="Verdana"/>
                <a:ea typeface="Verdana"/>
                <a:cs typeface="Verdana"/>
                <a:sym typeface="Verdana"/>
              </a:rPr>
              <a:t> grade</a:t>
            </a:r>
            <a:endParaRPr dirty="0">
              <a:latin typeface="Verdana"/>
              <a:ea typeface="Verdana"/>
              <a:cs typeface="Verdana"/>
              <a:sym typeface="Verdana"/>
            </a:endParaRPr>
          </a:p>
        </p:txBody>
      </p:sp>
      <p:sp>
        <p:nvSpPr>
          <p:cNvPr id="732" name="Google Shape;732;g3c0915c1dd_1_139:notes"/>
          <p:cNvSpPr txBox="1">
            <a:spLocks noGrp="1"/>
          </p:cNvSpPr>
          <p:nvPr>
            <p:ph type="sldNum" idx="12"/>
          </p:nvPr>
        </p:nvSpPr>
        <p:spPr>
          <a:xfrm>
            <a:off x="3884617" y="8829969"/>
            <a:ext cx="2971900" cy="464735"/>
          </a:xfrm>
          <a:prstGeom prst="rect">
            <a:avLst/>
          </a:prstGeom>
        </p:spPr>
        <p:txBody>
          <a:bodyPr spcFirstLastPara="1" wrap="square" lIns="92280" tIns="46129" rIns="92280" bIns="46129" anchor="b" anchorCtr="0">
            <a:noAutofit/>
          </a:bodyPr>
          <a:lstStyle/>
          <a:p>
            <a:pPr>
              <a:buClr>
                <a:schemeClr val="dk1"/>
              </a:buClr>
              <a:buSzPts val="300"/>
            </a:pPr>
            <a:fld id="{00000000-1234-1234-1234-123412341234}" type="slidenum">
              <a:rPr lang="en-US"/>
              <a:pPr>
                <a:buClr>
                  <a:schemeClr val="dk1"/>
                </a:buClr>
                <a:buSzPts val="300"/>
              </a:pPr>
              <a:t>72</a:t>
            </a:fld>
            <a:endParaRPr/>
          </a:p>
        </p:txBody>
      </p:sp>
    </p:spTree>
    <p:extLst>
      <p:ext uri="{BB962C8B-B14F-4D97-AF65-F5344CB8AC3E}">
        <p14:creationId xmlns:p14="http://schemas.microsoft.com/office/powerpoint/2010/main" val="281661561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3c0915c1dd_1_118:notes"/>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5" name="Google Shape;715;g3c0915c1dd_1_118:notes"/>
          <p:cNvSpPr txBox="1">
            <a:spLocks noGrp="1"/>
          </p:cNvSpPr>
          <p:nvPr>
            <p:ph type="body" idx="1"/>
          </p:nvPr>
        </p:nvSpPr>
        <p:spPr>
          <a:xfrm>
            <a:off x="685802" y="4415792"/>
            <a:ext cx="5486298" cy="4183400"/>
          </a:xfrm>
          <a:prstGeom prst="rect">
            <a:avLst/>
          </a:prstGeom>
        </p:spPr>
        <p:txBody>
          <a:bodyPr spcFirstLastPara="1" wrap="square" lIns="92280" tIns="92280" rIns="92280" bIns="92280" anchor="t" anchorCtr="0">
            <a:noAutofit/>
          </a:bodyPr>
          <a:lstStyle/>
          <a:p>
            <a:pPr marL="0" indent="0"/>
            <a:r>
              <a:rPr lang="en-US" dirty="0">
                <a:latin typeface="Verdana"/>
                <a:ea typeface="Verdana"/>
                <a:cs typeface="Verdana"/>
                <a:sym typeface="Verdana"/>
              </a:rPr>
              <a:t>Facilitator</a:t>
            </a:r>
            <a:r>
              <a:rPr lang="en-US" dirty="0" smtClean="0">
                <a:latin typeface="Verdana"/>
                <a:ea typeface="Verdana"/>
                <a:cs typeface="Verdana"/>
                <a:sym typeface="Verdana"/>
              </a:rPr>
              <a:t>:</a:t>
            </a:r>
            <a:r>
              <a:rPr lang="en-US" baseline="0" dirty="0" smtClean="0">
                <a:latin typeface="Verdana"/>
                <a:ea typeface="Verdana"/>
                <a:cs typeface="Verdana"/>
                <a:sym typeface="Verdana"/>
              </a:rPr>
              <a:t>  Share 8</a:t>
            </a:r>
            <a:r>
              <a:rPr lang="en-US" baseline="30000" dirty="0" smtClean="0">
                <a:latin typeface="Verdana"/>
                <a:ea typeface="Verdana"/>
                <a:cs typeface="Verdana"/>
                <a:sym typeface="Verdana"/>
              </a:rPr>
              <a:t>th</a:t>
            </a:r>
            <a:r>
              <a:rPr lang="en-US" baseline="0" dirty="0" smtClean="0">
                <a:latin typeface="Verdana"/>
                <a:ea typeface="Verdana"/>
                <a:cs typeface="Verdana"/>
                <a:sym typeface="Verdana"/>
              </a:rPr>
              <a:t> grade on </a:t>
            </a:r>
            <a:r>
              <a:rPr lang="en-US" baseline="0" dirty="0" err="1" smtClean="0">
                <a:latin typeface="Verdana"/>
                <a:ea typeface="Verdana"/>
                <a:cs typeface="Verdana"/>
                <a:sym typeface="Verdana"/>
              </a:rPr>
              <a:t>desmos</a:t>
            </a:r>
            <a:r>
              <a:rPr lang="en-US" baseline="0" dirty="0" smtClean="0">
                <a:latin typeface="Verdana"/>
                <a:ea typeface="Verdana"/>
                <a:cs typeface="Verdana"/>
                <a:sym typeface="Verdana"/>
              </a:rPr>
              <a:t> . . . Click on the image to connect to https://www.desmos.com/calculator/b6vkob4nla.  </a:t>
            </a:r>
            <a:endParaRPr dirty="0">
              <a:latin typeface="Verdana"/>
              <a:ea typeface="Verdana"/>
              <a:cs typeface="Verdana"/>
              <a:sym typeface="Verdana"/>
            </a:endParaRPr>
          </a:p>
        </p:txBody>
      </p:sp>
      <p:sp>
        <p:nvSpPr>
          <p:cNvPr id="716" name="Google Shape;716;g3c0915c1dd_1_118:notes"/>
          <p:cNvSpPr txBox="1">
            <a:spLocks noGrp="1"/>
          </p:cNvSpPr>
          <p:nvPr>
            <p:ph type="sldNum" idx="12"/>
          </p:nvPr>
        </p:nvSpPr>
        <p:spPr>
          <a:xfrm>
            <a:off x="3884617" y="8829969"/>
            <a:ext cx="2971900" cy="464735"/>
          </a:xfrm>
          <a:prstGeom prst="rect">
            <a:avLst/>
          </a:prstGeom>
        </p:spPr>
        <p:txBody>
          <a:bodyPr spcFirstLastPara="1" wrap="square" lIns="92280" tIns="46129" rIns="92280" bIns="46129" anchor="b" anchorCtr="0">
            <a:noAutofit/>
          </a:bodyPr>
          <a:lstStyle/>
          <a:p>
            <a:pPr>
              <a:buClr>
                <a:schemeClr val="dk1"/>
              </a:buClr>
              <a:buSzPts val="300"/>
            </a:pPr>
            <a:fld id="{00000000-1234-1234-1234-123412341234}" type="slidenum">
              <a:rPr lang="en-US"/>
              <a:pPr>
                <a:buClr>
                  <a:schemeClr val="dk1"/>
                </a:buClr>
                <a:buSzPts val="300"/>
              </a:pPr>
              <a:t>73</a:t>
            </a:fld>
            <a:endParaRPr/>
          </a:p>
        </p:txBody>
      </p:sp>
    </p:spTree>
    <p:extLst>
      <p:ext uri="{BB962C8B-B14F-4D97-AF65-F5344CB8AC3E}">
        <p14:creationId xmlns:p14="http://schemas.microsoft.com/office/powerpoint/2010/main" val="96508370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Facilitator:  Discuss the Essential Knowledge and Skills for</a:t>
            </a:r>
            <a:r>
              <a:rPr lang="en-US" baseline="0" dirty="0" smtClean="0"/>
              <a:t> each grade level and how they were covered in the tasks.  Highlight the boundaries that should be upheld to develop this content for students.</a:t>
            </a:r>
            <a:endParaRPr lang="en-US" dirty="0"/>
          </a:p>
        </p:txBody>
      </p:sp>
      <p:sp>
        <p:nvSpPr>
          <p:cNvPr id="4" name="Slide Number Placeholder 3"/>
          <p:cNvSpPr>
            <a:spLocks noGrp="1"/>
          </p:cNvSpPr>
          <p:nvPr>
            <p:ph type="sldNum" idx="10"/>
          </p:nvPr>
        </p:nvSpPr>
        <p:spPr/>
        <p:txBody>
          <a:bodyPr/>
          <a:lstStyle/>
          <a:p>
            <a:pPr algn="r">
              <a:buClr>
                <a:schemeClr val="dk1"/>
              </a:buClr>
              <a:buSzPts val="300"/>
            </a:pPr>
            <a:fld id="{00000000-1234-1234-1234-123412341234}" type="slidenum">
              <a:rPr lang="en-US" sz="1200">
                <a:solidFill>
                  <a:schemeClr val="dk1"/>
                </a:solidFill>
                <a:latin typeface="Calibri"/>
                <a:ea typeface="Calibri"/>
                <a:cs typeface="Calibri"/>
                <a:sym typeface="Calibri"/>
              </a:rPr>
              <a:pPr algn="r">
                <a:buClr>
                  <a:schemeClr val="dk1"/>
                </a:buClr>
                <a:buSzPts val="300"/>
              </a:pPr>
              <a:t>74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12538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smtClean="0">
                <a:latin typeface="Verdana"/>
                <a:ea typeface="Verdana"/>
                <a:cs typeface="Verdana"/>
                <a:sym typeface="Verdana"/>
              </a:rPr>
              <a:t>Facilitator: Explain how the book “Taking Action” is set up </a:t>
            </a:r>
          </a:p>
          <a:p>
            <a:pPr marL="0" indent="0"/>
            <a:r>
              <a:rPr lang="en-US" dirty="0" smtClean="0">
                <a:latin typeface="Verdana"/>
                <a:ea typeface="Verdana"/>
                <a:cs typeface="Verdana"/>
                <a:sym typeface="Verdana"/>
              </a:rPr>
              <a:t>chapter 1 is an overview and chapter 10 is a summary</a:t>
            </a:r>
          </a:p>
          <a:p>
            <a:pPr marL="0" indent="0"/>
            <a:r>
              <a:rPr lang="en-US" dirty="0" smtClean="0">
                <a:latin typeface="Verdana"/>
                <a:ea typeface="Verdana"/>
                <a:cs typeface="Verdana"/>
                <a:sym typeface="Verdana"/>
              </a:rPr>
              <a:t>the 8 mathematical teaching practices are chapters 2 - 9</a:t>
            </a:r>
          </a:p>
          <a:p>
            <a:pPr marL="0" indent="0"/>
            <a:r>
              <a:rPr lang="en-US" dirty="0" smtClean="0">
                <a:latin typeface="Verdana"/>
                <a:ea typeface="Verdana"/>
                <a:cs typeface="Verdana"/>
                <a:sym typeface="Verdana"/>
              </a:rPr>
              <a:t>Ask participants to take a minute to look at page 5 and read the brief descriptions of the practices </a:t>
            </a:r>
          </a:p>
          <a:p>
            <a:pPr marL="0" indent="0"/>
            <a:r>
              <a:rPr lang="en-US" dirty="0" smtClean="0">
                <a:latin typeface="Verdana"/>
                <a:ea typeface="Verdana"/>
                <a:cs typeface="Verdana"/>
                <a:sym typeface="Verdana"/>
              </a:rPr>
              <a:t>Explain that today we will be looking at those discourse teaching practices explained in chapters 5 – 9</a:t>
            </a:r>
          </a:p>
          <a:p>
            <a:pPr marL="0" indent="0"/>
            <a:r>
              <a:rPr lang="en-US" dirty="0" smtClean="0">
                <a:latin typeface="Verdana"/>
                <a:ea typeface="Verdana"/>
                <a:cs typeface="Verdana"/>
                <a:sym typeface="Verdana"/>
              </a:rPr>
              <a:t>(Participants may want to use sticky notes to mark pages that we refer to in the book.)</a:t>
            </a:r>
          </a:p>
          <a:p>
            <a:pPr marL="0" indent="0"/>
            <a:endParaRPr lang="en-US" dirty="0" smtClean="0">
              <a:latin typeface="Verdana"/>
              <a:ea typeface="Verdana"/>
              <a:cs typeface="Verdana"/>
              <a:sym typeface="Verdana"/>
            </a:endParaRPr>
          </a:p>
          <a:p>
            <a:endParaRPr lang="en-US" dirty="0" smtClean="0"/>
          </a:p>
          <a:p>
            <a:endParaRPr lang="en-US" dirty="0"/>
          </a:p>
        </p:txBody>
      </p:sp>
      <p:sp>
        <p:nvSpPr>
          <p:cNvPr id="4" name="Slide Number Placeholder 3"/>
          <p:cNvSpPr>
            <a:spLocks noGrp="1"/>
          </p:cNvSpPr>
          <p:nvPr>
            <p:ph type="sldNum" idx="10"/>
          </p:nvPr>
        </p:nvSpPr>
        <p:spPr/>
        <p:txBody>
          <a:bodyPr/>
          <a:lstStyle/>
          <a:p>
            <a:pPr algn="r">
              <a:buClr>
                <a:schemeClr val="dk1"/>
              </a:buClr>
              <a:buSzPts val="300"/>
            </a:pPr>
            <a:fld id="{00000000-1234-1234-1234-123412341234}" type="slidenum">
              <a:rPr lang="en-US" sz="1200" smtClean="0">
                <a:solidFill>
                  <a:schemeClr val="dk1"/>
                </a:solidFill>
                <a:latin typeface="Calibri"/>
                <a:ea typeface="Calibri"/>
                <a:cs typeface="Calibri"/>
                <a:sym typeface="Calibri"/>
              </a:rPr>
              <a:pPr algn="r">
                <a:buClr>
                  <a:schemeClr val="dk1"/>
                </a:buClr>
                <a:buSzPts val="300"/>
              </a:pPr>
              <a:t>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2022716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3c0915c1dd_1_172:notes"/>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7" name="Google Shape;747;g3c0915c1dd_1_172:notes"/>
          <p:cNvSpPr txBox="1">
            <a:spLocks noGrp="1"/>
          </p:cNvSpPr>
          <p:nvPr>
            <p:ph type="body" idx="1"/>
          </p:nvPr>
        </p:nvSpPr>
        <p:spPr>
          <a:xfrm>
            <a:off x="685802" y="4415792"/>
            <a:ext cx="5486298" cy="4183400"/>
          </a:xfrm>
          <a:prstGeom prst="rect">
            <a:avLst/>
          </a:prstGeom>
        </p:spPr>
        <p:txBody>
          <a:bodyPr spcFirstLastPara="1" wrap="square" lIns="92280" tIns="92280" rIns="92280" bIns="92280" anchor="t" anchorCtr="0">
            <a:noAutofit/>
          </a:bodyPr>
          <a:lstStyle/>
          <a:p>
            <a:pPr marL="0" indent="0"/>
            <a:r>
              <a:rPr lang="en-US" dirty="0">
                <a:latin typeface="Verdana"/>
                <a:ea typeface="Verdana"/>
                <a:cs typeface="Verdana"/>
                <a:sym typeface="Verdana"/>
              </a:rPr>
              <a:t>Facilitator: </a:t>
            </a:r>
            <a:r>
              <a:rPr lang="en-US" dirty="0" smtClean="0">
                <a:latin typeface="Verdana"/>
                <a:ea typeface="Verdana"/>
                <a:cs typeface="Verdana"/>
                <a:sym typeface="Verdana"/>
              </a:rPr>
              <a:t> Prepare “new expectations for students” (printed </a:t>
            </a:r>
            <a:r>
              <a:rPr lang="en-US" dirty="0">
                <a:latin typeface="Verdana"/>
                <a:ea typeface="Verdana"/>
                <a:cs typeface="Verdana"/>
                <a:sym typeface="Verdana"/>
              </a:rPr>
              <a:t>front to back so the front has the student expectations and back has space to write the teacher actions and indicators of success to distribute as you explain “new expectations for students” on individual papers to hand to the groups</a:t>
            </a:r>
            <a:endParaRPr dirty="0">
              <a:latin typeface="Verdana"/>
              <a:ea typeface="Verdana"/>
              <a:cs typeface="Verdana"/>
              <a:sym typeface="Verdana"/>
            </a:endParaRPr>
          </a:p>
          <a:p>
            <a:pPr marL="0" indent="0"/>
            <a:r>
              <a:rPr lang="en-US" dirty="0">
                <a:latin typeface="Verdana"/>
                <a:ea typeface="Verdana"/>
                <a:cs typeface="Verdana"/>
                <a:sym typeface="Verdana"/>
              </a:rPr>
              <a:t>Have participants count off by 5s. </a:t>
            </a:r>
            <a:r>
              <a:rPr lang="en-US" dirty="0" smtClean="0">
                <a:latin typeface="Verdana"/>
                <a:ea typeface="Verdana"/>
                <a:cs typeface="Verdana"/>
                <a:sym typeface="Verdana"/>
              </a:rPr>
              <a:t> Once </a:t>
            </a:r>
            <a:r>
              <a:rPr lang="en-US" dirty="0">
                <a:latin typeface="Verdana"/>
                <a:ea typeface="Verdana"/>
                <a:cs typeface="Verdana"/>
                <a:sym typeface="Verdana"/>
              </a:rPr>
              <a:t>in groups by number </a:t>
            </a:r>
            <a:r>
              <a:rPr lang="en-US" dirty="0" smtClean="0">
                <a:latin typeface="Verdana"/>
                <a:ea typeface="Verdana"/>
                <a:cs typeface="Verdana"/>
                <a:sym typeface="Verdana"/>
              </a:rPr>
              <a:t>(</a:t>
            </a:r>
            <a:r>
              <a:rPr lang="en-US" b="1" dirty="0" smtClean="0">
                <a:latin typeface="Verdana"/>
                <a:ea typeface="Verdana"/>
                <a:cs typeface="Verdana"/>
                <a:sym typeface="Verdana"/>
              </a:rPr>
              <a:t>labelled</a:t>
            </a:r>
            <a:r>
              <a:rPr lang="en-US" b="1" baseline="0" dirty="0" smtClean="0">
                <a:latin typeface="Verdana"/>
                <a:ea typeface="Verdana"/>
                <a:cs typeface="Verdana"/>
                <a:sym typeface="Verdana"/>
              </a:rPr>
              <a:t> in the morning</a:t>
            </a:r>
            <a:r>
              <a:rPr lang="en-US" baseline="0" dirty="0" smtClean="0">
                <a:latin typeface="Verdana"/>
                <a:ea typeface="Verdana"/>
                <a:cs typeface="Verdana"/>
                <a:sym typeface="Verdana"/>
              </a:rPr>
              <a:t>) </a:t>
            </a:r>
            <a:r>
              <a:rPr lang="en-US" dirty="0" smtClean="0">
                <a:latin typeface="Verdana"/>
                <a:ea typeface="Verdana"/>
                <a:cs typeface="Verdana"/>
                <a:sym typeface="Verdana"/>
              </a:rPr>
              <a:t>ask </a:t>
            </a:r>
            <a:r>
              <a:rPr lang="en-US" dirty="0">
                <a:latin typeface="Verdana"/>
                <a:ea typeface="Verdana"/>
                <a:cs typeface="Verdana"/>
                <a:sym typeface="Verdana"/>
              </a:rPr>
              <a:t>them to consider answers to TWO QUESTIONS</a:t>
            </a:r>
            <a:endParaRPr dirty="0">
              <a:latin typeface="Verdana"/>
              <a:ea typeface="Verdana"/>
              <a:cs typeface="Verdana"/>
              <a:sym typeface="Verdana"/>
            </a:endParaRPr>
          </a:p>
          <a:p>
            <a:pPr marL="0" indent="0"/>
            <a:r>
              <a:rPr lang="en-US" b="1" dirty="0">
                <a:latin typeface="Verdana"/>
                <a:ea typeface="Verdana"/>
                <a:cs typeface="Verdana"/>
                <a:sym typeface="Verdana"/>
              </a:rPr>
              <a:t>Now that we expect these things from students - 1. What will you do as the teacher to make this happen? and 2. How will you know you’ve done it</a:t>
            </a:r>
            <a:r>
              <a:rPr lang="en-US" b="1" dirty="0" smtClean="0">
                <a:latin typeface="Verdana"/>
                <a:ea typeface="Verdana"/>
                <a:cs typeface="Verdana"/>
                <a:sym typeface="Verdana"/>
              </a:rPr>
              <a:t>?</a:t>
            </a:r>
          </a:p>
          <a:p>
            <a:pPr marL="0" indent="0"/>
            <a:r>
              <a:rPr lang="en-US" b="0" dirty="0" smtClean="0">
                <a:latin typeface="Verdana"/>
                <a:ea typeface="Verdana"/>
                <a:cs typeface="Verdana"/>
                <a:sym typeface="Verdana"/>
              </a:rPr>
              <a:t>About 10 participants/group . . . Need a recorder and presenter</a:t>
            </a:r>
          </a:p>
          <a:p>
            <a:pPr marL="0" indent="0"/>
            <a:r>
              <a:rPr lang="en-US" b="0" dirty="0" smtClean="0">
                <a:latin typeface="Verdana"/>
                <a:ea typeface="Verdana"/>
                <a:cs typeface="Verdana"/>
                <a:sym typeface="Verdana"/>
              </a:rPr>
              <a:t>The next 5 slides prompt</a:t>
            </a:r>
            <a:r>
              <a:rPr lang="en-US" b="0" baseline="0" dirty="0" smtClean="0">
                <a:latin typeface="Verdana"/>
                <a:ea typeface="Verdana"/>
                <a:cs typeface="Verdana"/>
                <a:sym typeface="Verdana"/>
              </a:rPr>
              <a:t> whole group sharing.</a:t>
            </a:r>
            <a:endParaRPr b="0" dirty="0">
              <a:latin typeface="Verdana"/>
              <a:ea typeface="Verdana"/>
              <a:cs typeface="Verdana"/>
              <a:sym typeface="Verdana"/>
            </a:endParaRPr>
          </a:p>
          <a:p>
            <a:pPr marL="0" indent="0"/>
            <a:endParaRPr dirty="0">
              <a:latin typeface="Verdana"/>
              <a:ea typeface="Verdana"/>
              <a:cs typeface="Verdana"/>
              <a:sym typeface="Verdana"/>
            </a:endParaRPr>
          </a:p>
          <a:p>
            <a:pPr marL="0" indent="0">
              <a:buSzPts val="1100"/>
            </a:pPr>
            <a:r>
              <a:rPr lang="en-US" dirty="0" err="1">
                <a:latin typeface="Verdana"/>
                <a:ea typeface="Verdana"/>
                <a:cs typeface="Verdana"/>
                <a:sym typeface="Verdana"/>
              </a:rPr>
              <a:t>pg</a:t>
            </a:r>
            <a:r>
              <a:rPr lang="en-US" dirty="0">
                <a:latin typeface="Verdana"/>
                <a:ea typeface="Verdana"/>
                <a:cs typeface="Verdana"/>
                <a:sym typeface="Verdana"/>
              </a:rPr>
              <a:t> 189 in Taking Action provides more information</a:t>
            </a:r>
            <a:endParaRPr dirty="0">
              <a:latin typeface="Verdana"/>
              <a:ea typeface="Verdana"/>
              <a:cs typeface="Verdana"/>
              <a:sym typeface="Verdana"/>
            </a:endParaRPr>
          </a:p>
        </p:txBody>
      </p:sp>
      <p:sp>
        <p:nvSpPr>
          <p:cNvPr id="748" name="Google Shape;748;g3c0915c1dd_1_172:notes"/>
          <p:cNvSpPr txBox="1">
            <a:spLocks noGrp="1"/>
          </p:cNvSpPr>
          <p:nvPr>
            <p:ph type="sldNum" idx="12"/>
          </p:nvPr>
        </p:nvSpPr>
        <p:spPr>
          <a:xfrm>
            <a:off x="3884617" y="8829969"/>
            <a:ext cx="2971900" cy="464735"/>
          </a:xfrm>
          <a:prstGeom prst="rect">
            <a:avLst/>
          </a:prstGeom>
        </p:spPr>
        <p:txBody>
          <a:bodyPr spcFirstLastPara="1" wrap="square" lIns="92280" tIns="46129" rIns="92280" bIns="46129" anchor="b" anchorCtr="0">
            <a:noAutofit/>
          </a:bodyPr>
          <a:lstStyle/>
          <a:p>
            <a:pPr>
              <a:buClr>
                <a:schemeClr val="dk1"/>
              </a:buClr>
              <a:buSzPts val="300"/>
            </a:pPr>
            <a:fld id="{00000000-1234-1234-1234-123412341234}" type="slidenum">
              <a:rPr lang="en-US"/>
              <a:pPr>
                <a:buClr>
                  <a:schemeClr val="dk1"/>
                </a:buClr>
                <a:buSzPts val="300"/>
              </a:pPr>
              <a:t>75</a:t>
            </a:fld>
            <a:endParaRPr/>
          </a:p>
        </p:txBody>
      </p:sp>
    </p:spTree>
    <p:extLst>
      <p:ext uri="{BB962C8B-B14F-4D97-AF65-F5344CB8AC3E}">
        <p14:creationId xmlns:p14="http://schemas.microsoft.com/office/powerpoint/2010/main" val="150648633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lgn="r">
              <a:buClr>
                <a:schemeClr val="dk1"/>
              </a:buClr>
              <a:buSzPts val="300"/>
            </a:pPr>
            <a:fld id="{00000000-1234-1234-1234-123412341234}" type="slidenum">
              <a:rPr lang="en-US" sz="1200">
                <a:solidFill>
                  <a:schemeClr val="dk1"/>
                </a:solidFill>
                <a:latin typeface="Calibri"/>
                <a:ea typeface="Calibri"/>
                <a:cs typeface="Calibri"/>
                <a:sym typeface="Calibri"/>
              </a:rPr>
              <a:pPr algn="r">
                <a:buClr>
                  <a:schemeClr val="dk1"/>
                </a:buClr>
                <a:buSzPts val="300"/>
              </a:pPr>
              <a:t>76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58428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lgn="r">
              <a:buClr>
                <a:schemeClr val="dk1"/>
              </a:buClr>
              <a:buSzPts val="300"/>
            </a:pPr>
            <a:fld id="{00000000-1234-1234-1234-123412341234}" type="slidenum">
              <a:rPr lang="en-US" sz="1200">
                <a:solidFill>
                  <a:schemeClr val="dk1"/>
                </a:solidFill>
                <a:latin typeface="Calibri"/>
                <a:ea typeface="Calibri"/>
                <a:cs typeface="Calibri"/>
                <a:sym typeface="Calibri"/>
              </a:rPr>
              <a:pPr algn="r">
                <a:buClr>
                  <a:schemeClr val="dk1"/>
                </a:buClr>
                <a:buSzPts val="300"/>
              </a:pPr>
              <a:t>77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0866045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lgn="r">
              <a:buClr>
                <a:schemeClr val="dk1"/>
              </a:buClr>
              <a:buSzPts val="300"/>
            </a:pPr>
            <a:fld id="{00000000-1234-1234-1234-123412341234}" type="slidenum">
              <a:rPr lang="en-US" sz="1200">
                <a:solidFill>
                  <a:schemeClr val="dk1"/>
                </a:solidFill>
                <a:latin typeface="Calibri"/>
                <a:ea typeface="Calibri"/>
                <a:cs typeface="Calibri"/>
                <a:sym typeface="Calibri"/>
              </a:rPr>
              <a:pPr algn="r">
                <a:buClr>
                  <a:schemeClr val="dk1"/>
                </a:buClr>
                <a:buSzPts val="300"/>
              </a:pPr>
              <a:t>78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0580427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lgn="r">
              <a:buClr>
                <a:schemeClr val="dk1"/>
              </a:buClr>
              <a:buSzPts val="300"/>
            </a:pPr>
            <a:fld id="{00000000-1234-1234-1234-123412341234}" type="slidenum">
              <a:rPr lang="en-US" sz="1200">
                <a:solidFill>
                  <a:schemeClr val="dk1"/>
                </a:solidFill>
                <a:latin typeface="Calibri"/>
                <a:ea typeface="Calibri"/>
                <a:cs typeface="Calibri"/>
                <a:sym typeface="Calibri"/>
              </a:rPr>
              <a:pPr algn="r">
                <a:buClr>
                  <a:schemeClr val="dk1"/>
                </a:buClr>
                <a:buSzPts val="300"/>
              </a:pPr>
              <a:t>79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9853505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lgn="r">
              <a:buClr>
                <a:schemeClr val="dk1"/>
              </a:buClr>
              <a:buSzPts val="300"/>
            </a:pPr>
            <a:fld id="{00000000-1234-1234-1234-123412341234}" type="slidenum">
              <a:rPr lang="en-US" sz="1200">
                <a:solidFill>
                  <a:schemeClr val="dk1"/>
                </a:solidFill>
                <a:latin typeface="Calibri"/>
                <a:ea typeface="Calibri"/>
                <a:cs typeface="Calibri"/>
                <a:sym typeface="Calibri"/>
              </a:rPr>
              <a:pPr algn="r">
                <a:buClr>
                  <a:schemeClr val="dk1"/>
                </a:buClr>
                <a:buSzPts val="300"/>
              </a:pPr>
              <a:t>80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936438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3c0915c1dd_1_97:notes"/>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5" name="Google Shape;755;g3c0915c1dd_1_97:notes"/>
          <p:cNvSpPr txBox="1">
            <a:spLocks noGrp="1"/>
          </p:cNvSpPr>
          <p:nvPr>
            <p:ph type="body" idx="1"/>
          </p:nvPr>
        </p:nvSpPr>
        <p:spPr>
          <a:xfrm>
            <a:off x="685802" y="4415792"/>
            <a:ext cx="5486298" cy="4183400"/>
          </a:xfrm>
          <a:prstGeom prst="rect">
            <a:avLst/>
          </a:prstGeom>
        </p:spPr>
        <p:txBody>
          <a:bodyPr spcFirstLastPara="1" wrap="square" lIns="92280" tIns="92280" rIns="92280" bIns="92280" anchor="t" anchorCtr="0">
            <a:noAutofit/>
          </a:bodyPr>
          <a:lstStyle/>
          <a:p>
            <a:pPr marL="0" indent="0">
              <a:buSzPts val="1100"/>
            </a:pPr>
            <a:r>
              <a:rPr lang="en-US" dirty="0">
                <a:latin typeface="Verdana"/>
                <a:ea typeface="Verdana"/>
                <a:cs typeface="Verdana"/>
                <a:sym typeface="Verdana"/>
              </a:rPr>
              <a:t>Facilitator: </a:t>
            </a:r>
            <a:r>
              <a:rPr lang="en-US" dirty="0" smtClean="0">
                <a:latin typeface="Verdana"/>
                <a:ea typeface="Verdana"/>
                <a:cs typeface="Verdana"/>
                <a:sym typeface="Verdana"/>
              </a:rPr>
              <a:t> For </a:t>
            </a:r>
            <a:r>
              <a:rPr lang="en-US" dirty="0">
                <a:latin typeface="Verdana"/>
                <a:ea typeface="Verdana"/>
                <a:cs typeface="Verdana"/>
                <a:sym typeface="Verdana"/>
              </a:rPr>
              <a:t>each teaching practice in the book there is a section on promoting equity with that practice. These are the points the authors found most important.</a:t>
            </a:r>
            <a:endParaRPr dirty="0"/>
          </a:p>
        </p:txBody>
      </p:sp>
      <p:sp>
        <p:nvSpPr>
          <p:cNvPr id="756" name="Google Shape;756;g3c0915c1dd_1_97:notes"/>
          <p:cNvSpPr txBox="1">
            <a:spLocks noGrp="1"/>
          </p:cNvSpPr>
          <p:nvPr>
            <p:ph type="sldNum" idx="12"/>
          </p:nvPr>
        </p:nvSpPr>
        <p:spPr>
          <a:xfrm>
            <a:off x="3884617" y="8829969"/>
            <a:ext cx="2971900" cy="464735"/>
          </a:xfrm>
          <a:prstGeom prst="rect">
            <a:avLst/>
          </a:prstGeom>
        </p:spPr>
        <p:txBody>
          <a:bodyPr spcFirstLastPara="1" wrap="square" lIns="92280" tIns="46129" rIns="92280" bIns="46129" anchor="b" anchorCtr="0">
            <a:noAutofit/>
          </a:bodyPr>
          <a:lstStyle/>
          <a:p>
            <a:pPr>
              <a:buClr>
                <a:schemeClr val="dk1"/>
              </a:buClr>
              <a:buSzPts val="300"/>
            </a:pPr>
            <a:fld id="{00000000-1234-1234-1234-123412341234}" type="slidenum">
              <a:rPr lang="en-US"/>
              <a:pPr>
                <a:buClr>
                  <a:schemeClr val="dk1"/>
                </a:buClr>
                <a:buSzPts val="300"/>
              </a:pPr>
              <a:t>81</a:t>
            </a:fld>
            <a:endParaRPr/>
          </a:p>
        </p:txBody>
      </p:sp>
    </p:spTree>
    <p:extLst>
      <p:ext uri="{BB962C8B-B14F-4D97-AF65-F5344CB8AC3E}">
        <p14:creationId xmlns:p14="http://schemas.microsoft.com/office/powerpoint/2010/main" val="61654910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smtClean="0"/>
              <a:t>Facilitator:  Share this</a:t>
            </a:r>
            <a:r>
              <a:rPr lang="en-US" baseline="0" dirty="0" smtClean="0"/>
              <a:t> visual as a reminder of how to use and connect mathematical representations. </a:t>
            </a:r>
            <a:endParaRPr lang="en-US" dirty="0" smtClean="0"/>
          </a:p>
          <a:p>
            <a:endParaRPr lang="en-US" dirty="0"/>
          </a:p>
        </p:txBody>
      </p:sp>
      <p:sp>
        <p:nvSpPr>
          <p:cNvPr id="4" name="Slide Number Placeholder 3"/>
          <p:cNvSpPr>
            <a:spLocks noGrp="1"/>
          </p:cNvSpPr>
          <p:nvPr>
            <p:ph type="sldNum" idx="10"/>
          </p:nvPr>
        </p:nvSpPr>
        <p:spPr/>
        <p:txBody>
          <a:bodyPr/>
          <a:lstStyle/>
          <a:p>
            <a:pPr algn="r">
              <a:buClr>
                <a:schemeClr val="dk1"/>
              </a:buClr>
              <a:buSzPts val="300"/>
            </a:pPr>
            <a:fld id="{00000000-1234-1234-1234-123412341234}" type="slidenum">
              <a:rPr lang="en-US" sz="1200" smtClean="0">
                <a:solidFill>
                  <a:schemeClr val="dk1"/>
                </a:solidFill>
                <a:latin typeface="Calibri"/>
                <a:ea typeface="Calibri"/>
                <a:cs typeface="Calibri"/>
                <a:sym typeface="Calibri"/>
              </a:rPr>
              <a:pPr algn="r">
                <a:buClr>
                  <a:schemeClr val="dk1"/>
                </a:buClr>
                <a:buSzPts val="300"/>
              </a:pPr>
              <a:t>82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4614336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3c0915c1dd_1_349:notes"/>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2" name="Google Shape;772;g3c0915c1dd_1_349:notes"/>
          <p:cNvSpPr txBox="1">
            <a:spLocks noGrp="1"/>
          </p:cNvSpPr>
          <p:nvPr>
            <p:ph type="body" idx="1"/>
          </p:nvPr>
        </p:nvSpPr>
        <p:spPr>
          <a:xfrm>
            <a:off x="685802" y="4415792"/>
            <a:ext cx="5486298" cy="4183400"/>
          </a:xfrm>
          <a:prstGeom prst="rect">
            <a:avLst/>
          </a:prstGeom>
        </p:spPr>
        <p:txBody>
          <a:bodyPr spcFirstLastPara="1" wrap="square" lIns="92280" tIns="92280" rIns="92280" bIns="92280" anchor="t" anchorCtr="0">
            <a:noAutofit/>
          </a:bodyPr>
          <a:lstStyle/>
          <a:p>
            <a:pPr marL="0" indent="0">
              <a:buSzPts val="1100"/>
            </a:pPr>
            <a:r>
              <a:rPr lang="en-US">
                <a:latin typeface="Verdana"/>
                <a:ea typeface="Verdana"/>
                <a:cs typeface="Verdana"/>
                <a:sym typeface="Verdana"/>
              </a:rPr>
              <a:t>Facilitator: For each teaching practice in the book there is research to support its importance. These are the points the authors liked best. </a:t>
            </a:r>
            <a:endParaRPr/>
          </a:p>
        </p:txBody>
      </p:sp>
      <p:sp>
        <p:nvSpPr>
          <p:cNvPr id="773" name="Google Shape;773;g3c0915c1dd_1_349:notes"/>
          <p:cNvSpPr txBox="1">
            <a:spLocks noGrp="1"/>
          </p:cNvSpPr>
          <p:nvPr>
            <p:ph type="sldNum" idx="12"/>
          </p:nvPr>
        </p:nvSpPr>
        <p:spPr>
          <a:xfrm>
            <a:off x="3884617" y="8829969"/>
            <a:ext cx="2971900" cy="464735"/>
          </a:xfrm>
          <a:prstGeom prst="rect">
            <a:avLst/>
          </a:prstGeom>
        </p:spPr>
        <p:txBody>
          <a:bodyPr spcFirstLastPara="1" wrap="square" lIns="92280" tIns="46129" rIns="92280" bIns="46129" anchor="b" anchorCtr="0">
            <a:noAutofit/>
          </a:bodyPr>
          <a:lstStyle/>
          <a:p>
            <a:pPr>
              <a:buClr>
                <a:schemeClr val="dk1"/>
              </a:buClr>
              <a:buSzPts val="300"/>
            </a:pPr>
            <a:fld id="{00000000-1234-1234-1234-123412341234}" type="slidenum">
              <a:rPr lang="en-US"/>
              <a:pPr>
                <a:buClr>
                  <a:schemeClr val="dk1"/>
                </a:buClr>
                <a:buSzPts val="300"/>
              </a:pPr>
              <a:t>83</a:t>
            </a:fld>
            <a:endParaRPr/>
          </a:p>
        </p:txBody>
      </p:sp>
    </p:spTree>
    <p:extLst>
      <p:ext uri="{BB962C8B-B14F-4D97-AF65-F5344CB8AC3E}">
        <p14:creationId xmlns:p14="http://schemas.microsoft.com/office/powerpoint/2010/main" val="337916786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3c0915c1dd_0_28:notes"/>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0" name="Google Shape;780;g3c0915c1dd_0_28:notes"/>
          <p:cNvSpPr txBox="1">
            <a:spLocks noGrp="1"/>
          </p:cNvSpPr>
          <p:nvPr>
            <p:ph type="body" idx="1"/>
          </p:nvPr>
        </p:nvSpPr>
        <p:spPr>
          <a:xfrm>
            <a:off x="685802" y="4415792"/>
            <a:ext cx="5486298" cy="4183400"/>
          </a:xfrm>
          <a:prstGeom prst="rect">
            <a:avLst/>
          </a:prstGeom>
        </p:spPr>
        <p:txBody>
          <a:bodyPr spcFirstLastPara="1" wrap="square" lIns="92280" tIns="92280" rIns="92280" bIns="92280" anchor="t" anchorCtr="0">
            <a:noAutofit/>
          </a:bodyPr>
          <a:lstStyle/>
          <a:p>
            <a:pPr marL="0" indent="0">
              <a:buSzPts val="1100"/>
            </a:pPr>
            <a:r>
              <a:rPr lang="en-US">
                <a:latin typeface="Verdana"/>
                <a:ea typeface="Verdana"/>
                <a:cs typeface="Verdana"/>
                <a:sym typeface="Verdana"/>
              </a:rPr>
              <a:t>Facilitator: For each teaching practice in the book there is a section on promoting equity with that practice. These are the points the authors found most important.</a:t>
            </a:r>
            <a:endParaRPr/>
          </a:p>
        </p:txBody>
      </p:sp>
      <p:sp>
        <p:nvSpPr>
          <p:cNvPr id="781" name="Google Shape;781;g3c0915c1dd_0_28:notes"/>
          <p:cNvSpPr txBox="1">
            <a:spLocks noGrp="1"/>
          </p:cNvSpPr>
          <p:nvPr>
            <p:ph type="sldNum" idx="12"/>
          </p:nvPr>
        </p:nvSpPr>
        <p:spPr>
          <a:xfrm>
            <a:off x="3884617" y="8829969"/>
            <a:ext cx="2971900" cy="464735"/>
          </a:xfrm>
          <a:prstGeom prst="rect">
            <a:avLst/>
          </a:prstGeom>
        </p:spPr>
        <p:txBody>
          <a:bodyPr spcFirstLastPara="1" wrap="square" lIns="92280" tIns="46129" rIns="92280" bIns="46129" anchor="b" anchorCtr="0">
            <a:noAutofit/>
          </a:bodyPr>
          <a:lstStyle/>
          <a:p>
            <a:pPr>
              <a:buClr>
                <a:schemeClr val="dk1"/>
              </a:buClr>
              <a:buSzPts val="300"/>
            </a:pPr>
            <a:fld id="{00000000-1234-1234-1234-123412341234}" type="slidenum">
              <a:rPr lang="en-US"/>
              <a:pPr>
                <a:buClr>
                  <a:schemeClr val="dk1"/>
                </a:buClr>
                <a:buSzPts val="300"/>
              </a:pPr>
              <a:t>84</a:t>
            </a:fld>
            <a:endParaRPr/>
          </a:p>
        </p:txBody>
      </p:sp>
    </p:spTree>
    <p:extLst>
      <p:ext uri="{BB962C8B-B14F-4D97-AF65-F5344CB8AC3E}">
        <p14:creationId xmlns:p14="http://schemas.microsoft.com/office/powerpoint/2010/main" val="532600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7:notes"/>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272" name="Google Shape;272;p7:notes"/>
          <p:cNvSpPr txBox="1">
            <a:spLocks noGrp="1"/>
          </p:cNvSpPr>
          <p:nvPr>
            <p:ph type="body" idx="1"/>
          </p:nvPr>
        </p:nvSpPr>
        <p:spPr>
          <a:xfrm>
            <a:off x="685805" y="4415794"/>
            <a:ext cx="5486399" cy="4183380"/>
          </a:xfrm>
          <a:prstGeom prst="rect">
            <a:avLst/>
          </a:prstGeom>
          <a:noFill/>
          <a:ln>
            <a:noFill/>
          </a:ln>
        </p:spPr>
        <p:txBody>
          <a:bodyPr spcFirstLastPara="1" wrap="square" lIns="92280" tIns="46129" rIns="92280" bIns="46129" anchor="t" anchorCtr="0">
            <a:noAutofit/>
          </a:bodyPr>
          <a:lstStyle/>
          <a:p>
            <a:pPr marL="0" indent="0">
              <a:buSzPts val="300"/>
            </a:pPr>
            <a:r>
              <a:rPr lang="en-US" dirty="0">
                <a:latin typeface="Verdana"/>
                <a:ea typeface="Verdana"/>
                <a:cs typeface="Verdana"/>
                <a:sym typeface="Verdana"/>
              </a:rPr>
              <a:t>Facilitator: </a:t>
            </a:r>
            <a:r>
              <a:rPr lang="en-US" dirty="0" smtClean="0">
                <a:latin typeface="Verdana"/>
                <a:ea typeface="Verdana"/>
                <a:cs typeface="Verdana"/>
                <a:sym typeface="Verdana"/>
              </a:rPr>
              <a:t> Explain </a:t>
            </a:r>
            <a:r>
              <a:rPr lang="en-US" dirty="0">
                <a:latin typeface="Verdana"/>
                <a:ea typeface="Verdana"/>
                <a:cs typeface="Verdana"/>
                <a:sym typeface="Verdana"/>
              </a:rPr>
              <a:t>that these are the process goals from your standards (right column of each curriculum framework).  They have been a focus of VA and written in the standards since 2001.</a:t>
            </a:r>
            <a:endParaRPr dirty="0">
              <a:latin typeface="Verdana"/>
              <a:ea typeface="Verdana"/>
              <a:cs typeface="Verdana"/>
              <a:sym typeface="Verdana"/>
            </a:endParaRPr>
          </a:p>
          <a:p>
            <a:pPr marL="0" indent="0">
              <a:buSzPts val="300"/>
            </a:pPr>
            <a:endParaRPr dirty="0"/>
          </a:p>
        </p:txBody>
      </p:sp>
      <p:sp>
        <p:nvSpPr>
          <p:cNvPr id="273" name="Google Shape;273;p7:notes"/>
          <p:cNvSpPr txBox="1">
            <a:spLocks noGrp="1"/>
          </p:cNvSpPr>
          <p:nvPr>
            <p:ph type="sldNum" idx="12"/>
          </p:nvPr>
        </p:nvSpPr>
        <p:spPr>
          <a:xfrm>
            <a:off x="3884617" y="8829971"/>
            <a:ext cx="2971799" cy="464820"/>
          </a:xfrm>
          <a:prstGeom prst="rect">
            <a:avLst/>
          </a:prstGeom>
          <a:noFill/>
          <a:ln>
            <a:noFill/>
          </a:ln>
        </p:spPr>
        <p:txBody>
          <a:bodyPr spcFirstLastPara="1" wrap="square" lIns="92280" tIns="46129" rIns="92280" bIns="46129" anchor="b" anchorCtr="0">
            <a:noAutofit/>
          </a:bodyPr>
          <a:lstStyle/>
          <a:p>
            <a:pPr algn="r">
              <a:buClr>
                <a:schemeClr val="dk1"/>
              </a:buClr>
              <a:buSzPts val="300"/>
            </a:pPr>
            <a:fld id="{00000000-1234-1234-1234-123412341234}" type="slidenum">
              <a:rPr lang="en-US" sz="1200">
                <a:solidFill>
                  <a:schemeClr val="dk1"/>
                </a:solidFill>
                <a:latin typeface="Calibri"/>
                <a:ea typeface="Calibri"/>
                <a:cs typeface="Calibri"/>
                <a:sym typeface="Calibri"/>
              </a:rPr>
              <a:pPr algn="r">
                <a:buClr>
                  <a:schemeClr val="dk1"/>
                </a:buClr>
                <a:buSzPts val="300"/>
              </a:pPr>
              <a:t>10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0703801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3c0915c1dd_1_767:notes"/>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8" name="Google Shape;788;g3c0915c1dd_1_767:notes"/>
          <p:cNvSpPr txBox="1">
            <a:spLocks noGrp="1"/>
          </p:cNvSpPr>
          <p:nvPr>
            <p:ph type="body" idx="1"/>
          </p:nvPr>
        </p:nvSpPr>
        <p:spPr>
          <a:xfrm>
            <a:off x="685802" y="4415792"/>
            <a:ext cx="5486298" cy="4183400"/>
          </a:xfrm>
          <a:prstGeom prst="rect">
            <a:avLst/>
          </a:prstGeom>
        </p:spPr>
        <p:txBody>
          <a:bodyPr spcFirstLastPara="1" wrap="square" lIns="92280" tIns="92280" rIns="92280" bIns="92280" anchor="t" anchorCtr="0">
            <a:noAutofit/>
          </a:bodyPr>
          <a:lstStyle/>
          <a:p>
            <a:pPr marL="0" indent="0">
              <a:buSzPts val="1100"/>
            </a:pPr>
            <a:r>
              <a:rPr lang="en-US" dirty="0">
                <a:latin typeface="Verdana"/>
                <a:ea typeface="Verdana"/>
                <a:cs typeface="Verdana"/>
                <a:sym typeface="Verdana"/>
              </a:rPr>
              <a:t>Facilitator: </a:t>
            </a:r>
            <a:r>
              <a:rPr lang="en-US" dirty="0" smtClean="0">
                <a:latin typeface="Verdana"/>
                <a:ea typeface="Verdana"/>
                <a:cs typeface="Verdana"/>
                <a:sym typeface="Verdana"/>
              </a:rPr>
              <a:t> Get</a:t>
            </a:r>
            <a:r>
              <a:rPr lang="en-US" baseline="0" dirty="0" smtClean="0">
                <a:latin typeface="Verdana"/>
                <a:ea typeface="Verdana"/>
                <a:cs typeface="Verdana"/>
                <a:sym typeface="Verdana"/>
              </a:rPr>
              <a:t> the gold/orange papers from your folder and sort them from 0-3 on the dark green sorting page. </a:t>
            </a:r>
            <a:endParaRPr dirty="0"/>
          </a:p>
        </p:txBody>
      </p:sp>
      <p:sp>
        <p:nvSpPr>
          <p:cNvPr id="789" name="Google Shape;789;g3c0915c1dd_1_767:notes"/>
          <p:cNvSpPr txBox="1">
            <a:spLocks noGrp="1"/>
          </p:cNvSpPr>
          <p:nvPr>
            <p:ph type="sldNum" idx="12"/>
          </p:nvPr>
        </p:nvSpPr>
        <p:spPr>
          <a:xfrm>
            <a:off x="3884617" y="8829969"/>
            <a:ext cx="2971900" cy="464735"/>
          </a:xfrm>
          <a:prstGeom prst="rect">
            <a:avLst/>
          </a:prstGeom>
        </p:spPr>
        <p:txBody>
          <a:bodyPr spcFirstLastPara="1" wrap="square" lIns="92280" tIns="46129" rIns="92280" bIns="46129" anchor="b" anchorCtr="0">
            <a:noAutofit/>
          </a:bodyPr>
          <a:lstStyle/>
          <a:p>
            <a:fld id="{00000000-1234-1234-1234-123412341234}" type="slidenum">
              <a:rPr lang="en-US"/>
              <a:pPr/>
              <a:t>85</a:t>
            </a:fld>
            <a:endParaRPr/>
          </a:p>
        </p:txBody>
      </p:sp>
    </p:spTree>
    <p:extLst>
      <p:ext uri="{BB962C8B-B14F-4D97-AF65-F5344CB8AC3E}">
        <p14:creationId xmlns:p14="http://schemas.microsoft.com/office/powerpoint/2010/main" val="246808367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Facilitator:  Participants</a:t>
            </a:r>
            <a:r>
              <a:rPr lang="en-US" baseline="0" dirty="0" smtClean="0"/>
              <a:t> reflect on their self-perceived level as well as the levels of their colleagues.  Distribute the completed version of our sorts.</a:t>
            </a:r>
            <a:endParaRPr lang="en-US" dirty="0"/>
          </a:p>
        </p:txBody>
      </p:sp>
      <p:sp>
        <p:nvSpPr>
          <p:cNvPr id="4" name="Slide Number Placeholder 3"/>
          <p:cNvSpPr>
            <a:spLocks noGrp="1"/>
          </p:cNvSpPr>
          <p:nvPr>
            <p:ph type="sldNum" idx="10"/>
          </p:nvPr>
        </p:nvSpPr>
        <p:spPr/>
        <p:txBody>
          <a:bodyPr/>
          <a:lstStyle/>
          <a:p>
            <a:pPr algn="r">
              <a:buClr>
                <a:schemeClr val="dk1"/>
              </a:buClr>
              <a:buSzPts val="300"/>
            </a:pPr>
            <a:fld id="{00000000-1234-1234-1234-123412341234}" type="slidenum">
              <a:rPr lang="en-US" sz="1200">
                <a:solidFill>
                  <a:schemeClr val="dk1"/>
                </a:solidFill>
                <a:latin typeface="Calibri"/>
                <a:ea typeface="Calibri"/>
                <a:cs typeface="Calibri"/>
                <a:sym typeface="Calibri"/>
              </a:rPr>
              <a:pPr algn="r">
                <a:buClr>
                  <a:schemeClr val="dk1"/>
                </a:buClr>
                <a:buSzPts val="300"/>
              </a:pPr>
              <a:t>86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5218099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3d175cc4e6_0_28:notes"/>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7" name="Google Shape;597;g3d175cc4e6_0_28:notes"/>
          <p:cNvSpPr txBox="1">
            <a:spLocks noGrp="1"/>
          </p:cNvSpPr>
          <p:nvPr>
            <p:ph type="body" idx="1"/>
          </p:nvPr>
        </p:nvSpPr>
        <p:spPr>
          <a:xfrm>
            <a:off x="685802" y="4415792"/>
            <a:ext cx="5486298" cy="4183400"/>
          </a:xfrm>
          <a:prstGeom prst="rect">
            <a:avLst/>
          </a:prstGeom>
          <a:noFill/>
          <a:ln>
            <a:noFill/>
          </a:ln>
        </p:spPr>
        <p:txBody>
          <a:bodyPr spcFirstLastPara="1" wrap="square" lIns="92280" tIns="46129" rIns="92280" bIns="46129" anchor="t" anchorCtr="0">
            <a:noAutofit/>
          </a:bodyPr>
          <a:lstStyle/>
          <a:p>
            <a:pPr marL="0" indent="0">
              <a:buSzPts val="300"/>
            </a:pPr>
            <a:r>
              <a:rPr lang="en-US" dirty="0">
                <a:latin typeface="Verdana"/>
                <a:ea typeface="Verdana"/>
                <a:cs typeface="Verdana"/>
                <a:sym typeface="Verdana"/>
              </a:rPr>
              <a:t>Facilitator: </a:t>
            </a:r>
            <a:r>
              <a:rPr lang="en-US" dirty="0" smtClean="0">
                <a:latin typeface="Verdana"/>
                <a:ea typeface="Verdana"/>
                <a:cs typeface="Verdana"/>
                <a:sym typeface="Verdana"/>
              </a:rPr>
              <a:t> Take </a:t>
            </a:r>
            <a:r>
              <a:rPr lang="en-US" dirty="0">
                <a:latin typeface="Verdana"/>
                <a:ea typeface="Verdana"/>
                <a:cs typeface="Verdana"/>
                <a:sym typeface="Verdana"/>
              </a:rPr>
              <a:t>a moment to read the essential questions for this Module.</a:t>
            </a:r>
            <a:endParaRPr dirty="0"/>
          </a:p>
        </p:txBody>
      </p:sp>
      <p:sp>
        <p:nvSpPr>
          <p:cNvPr id="598" name="Google Shape;598;g3d175cc4e6_0_28:notes"/>
          <p:cNvSpPr txBox="1">
            <a:spLocks noGrp="1"/>
          </p:cNvSpPr>
          <p:nvPr>
            <p:ph type="sldNum" idx="12"/>
          </p:nvPr>
        </p:nvSpPr>
        <p:spPr>
          <a:xfrm>
            <a:off x="3884617" y="8829969"/>
            <a:ext cx="2971900" cy="464735"/>
          </a:xfrm>
          <a:prstGeom prst="rect">
            <a:avLst/>
          </a:prstGeom>
          <a:noFill/>
          <a:ln>
            <a:noFill/>
          </a:ln>
        </p:spPr>
        <p:txBody>
          <a:bodyPr spcFirstLastPara="1" wrap="square" lIns="92280" tIns="46129" rIns="92280" bIns="46129" anchor="b" anchorCtr="0">
            <a:noAutofit/>
          </a:bodyPr>
          <a:lstStyle/>
          <a:p>
            <a:pPr algn="r">
              <a:buClr>
                <a:schemeClr val="dk1"/>
              </a:buClr>
              <a:buSzPts val="300"/>
            </a:pPr>
            <a:fld id="{00000000-1234-1234-1234-123412341234}" type="slidenum">
              <a:rPr lang="en-US" sz="1200">
                <a:solidFill>
                  <a:schemeClr val="dk1"/>
                </a:solidFill>
                <a:latin typeface="Calibri"/>
                <a:ea typeface="Calibri"/>
                <a:cs typeface="Calibri"/>
                <a:sym typeface="Calibri"/>
              </a:rPr>
              <a:pPr algn="r">
                <a:buClr>
                  <a:schemeClr val="dk1"/>
                </a:buClr>
                <a:buSzPts val="300"/>
              </a:pPr>
              <a:t>87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3856032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3c0915c1dd_1_555:notes"/>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5" name="Google Shape;805;g3c0915c1dd_1_555:notes"/>
          <p:cNvSpPr txBox="1">
            <a:spLocks noGrp="1"/>
          </p:cNvSpPr>
          <p:nvPr>
            <p:ph type="body" idx="1"/>
          </p:nvPr>
        </p:nvSpPr>
        <p:spPr>
          <a:xfrm>
            <a:off x="685802" y="4415792"/>
            <a:ext cx="5486298" cy="4183400"/>
          </a:xfrm>
          <a:prstGeom prst="rect">
            <a:avLst/>
          </a:prstGeom>
        </p:spPr>
        <p:txBody>
          <a:bodyPr spcFirstLastPara="1" wrap="square" lIns="92280" tIns="92280" rIns="92280" bIns="92280" anchor="t" anchorCtr="0">
            <a:noAutofit/>
          </a:bodyPr>
          <a:lstStyle/>
          <a:p>
            <a:pPr marL="0" indent="0">
              <a:buSzPts val="1100"/>
            </a:pPr>
            <a:r>
              <a:rPr lang="en-US" dirty="0">
                <a:latin typeface="Verdana"/>
                <a:ea typeface="Verdana"/>
                <a:cs typeface="Verdana"/>
                <a:sym typeface="Verdana"/>
              </a:rPr>
              <a:t>Facilitator: </a:t>
            </a:r>
            <a:r>
              <a:rPr lang="en-US" dirty="0" smtClean="0">
                <a:latin typeface="Verdana"/>
                <a:ea typeface="Verdana"/>
                <a:cs typeface="Verdana"/>
                <a:sym typeface="Verdana"/>
              </a:rPr>
              <a:t> Direct </a:t>
            </a:r>
            <a:r>
              <a:rPr lang="en-US" dirty="0">
                <a:latin typeface="Verdana"/>
                <a:ea typeface="Verdana"/>
                <a:cs typeface="Verdana"/>
                <a:sym typeface="Verdana"/>
              </a:rPr>
              <a:t>participants to return to the reflection document and write thoughts on individual classroom change and how to provide professional development on the topics from Module 3</a:t>
            </a:r>
            <a:r>
              <a:rPr lang="en-US" dirty="0" smtClean="0">
                <a:latin typeface="Verdana"/>
                <a:ea typeface="Verdana"/>
                <a:cs typeface="Verdana"/>
                <a:sym typeface="Verdana"/>
              </a:rPr>
              <a:t>.  Provide time for participants</a:t>
            </a:r>
            <a:r>
              <a:rPr lang="en-US" baseline="0" dirty="0" smtClean="0">
                <a:latin typeface="Verdana"/>
                <a:ea typeface="Verdana"/>
                <a:cs typeface="Verdana"/>
                <a:sym typeface="Verdana"/>
              </a:rPr>
              <a:t> to share reflections.</a:t>
            </a:r>
            <a:endParaRPr dirty="0"/>
          </a:p>
        </p:txBody>
      </p:sp>
      <p:sp>
        <p:nvSpPr>
          <p:cNvPr id="806" name="Google Shape;806;g3c0915c1dd_1_555:notes"/>
          <p:cNvSpPr txBox="1">
            <a:spLocks noGrp="1"/>
          </p:cNvSpPr>
          <p:nvPr>
            <p:ph type="sldNum" idx="12"/>
          </p:nvPr>
        </p:nvSpPr>
        <p:spPr>
          <a:xfrm>
            <a:off x="3884617" y="8829969"/>
            <a:ext cx="2971900" cy="464735"/>
          </a:xfrm>
          <a:prstGeom prst="rect">
            <a:avLst/>
          </a:prstGeom>
        </p:spPr>
        <p:txBody>
          <a:bodyPr spcFirstLastPara="1" wrap="square" lIns="92280" tIns="46129" rIns="92280" bIns="46129" anchor="b" anchorCtr="0">
            <a:noAutofit/>
          </a:bodyPr>
          <a:lstStyle/>
          <a:p>
            <a:fld id="{00000000-1234-1234-1234-123412341234}" type="slidenum">
              <a:rPr lang="en-US"/>
              <a:pPr/>
              <a:t>88</a:t>
            </a:fld>
            <a:endParaRPr/>
          </a:p>
        </p:txBody>
      </p:sp>
    </p:spTree>
    <p:extLst>
      <p:ext uri="{BB962C8B-B14F-4D97-AF65-F5344CB8AC3E}">
        <p14:creationId xmlns:p14="http://schemas.microsoft.com/office/powerpoint/2010/main" val="39169624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smtClean="0">
                <a:latin typeface="Verdana"/>
                <a:ea typeface="Verdana"/>
                <a:cs typeface="Verdana"/>
                <a:sym typeface="Verdana"/>
              </a:rPr>
              <a:t>Facilitator: This final Module is bringing it all together and deciding how you will take action!</a:t>
            </a:r>
          </a:p>
          <a:p>
            <a:endParaRPr lang="en-US" dirty="0"/>
          </a:p>
        </p:txBody>
      </p:sp>
      <p:sp>
        <p:nvSpPr>
          <p:cNvPr id="4" name="Slide Number Placeholder 3"/>
          <p:cNvSpPr>
            <a:spLocks noGrp="1"/>
          </p:cNvSpPr>
          <p:nvPr>
            <p:ph type="sldNum" idx="10"/>
          </p:nvPr>
        </p:nvSpPr>
        <p:spPr/>
        <p:txBody>
          <a:bodyPr/>
          <a:lstStyle/>
          <a:p>
            <a:pPr algn="r">
              <a:buClr>
                <a:schemeClr val="dk1"/>
              </a:buClr>
              <a:buSzPts val="300"/>
            </a:pPr>
            <a:fld id="{00000000-1234-1234-1234-123412341234}" type="slidenum">
              <a:rPr lang="en-US" sz="1200" smtClean="0">
                <a:solidFill>
                  <a:schemeClr val="dk1"/>
                </a:solidFill>
                <a:latin typeface="Calibri"/>
                <a:ea typeface="Calibri"/>
                <a:cs typeface="Calibri"/>
                <a:sym typeface="Calibri"/>
              </a:rPr>
              <a:pPr algn="r">
                <a:buClr>
                  <a:schemeClr val="dk1"/>
                </a:buClr>
                <a:buSzPts val="300"/>
              </a:pPr>
              <a:t>89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9812557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3d175cc4e6_0_42:notes"/>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2" name="Google Shape;822;g3d175cc4e6_0_42:notes"/>
          <p:cNvSpPr txBox="1">
            <a:spLocks noGrp="1"/>
          </p:cNvSpPr>
          <p:nvPr>
            <p:ph type="body" idx="1"/>
          </p:nvPr>
        </p:nvSpPr>
        <p:spPr>
          <a:xfrm>
            <a:off x="685802" y="4415792"/>
            <a:ext cx="5486298" cy="4183400"/>
          </a:xfrm>
          <a:prstGeom prst="rect">
            <a:avLst/>
          </a:prstGeom>
          <a:noFill/>
          <a:ln>
            <a:noFill/>
          </a:ln>
        </p:spPr>
        <p:txBody>
          <a:bodyPr spcFirstLastPara="1" wrap="square" lIns="92280" tIns="46129" rIns="92280" bIns="46129" anchor="t" anchorCtr="0">
            <a:noAutofit/>
          </a:bodyPr>
          <a:lstStyle/>
          <a:p>
            <a:pPr marL="0" indent="0">
              <a:buSzPts val="300"/>
            </a:pPr>
            <a:r>
              <a:rPr lang="en-US" dirty="0">
                <a:latin typeface="Verdana"/>
                <a:ea typeface="Verdana"/>
                <a:cs typeface="Verdana"/>
                <a:sym typeface="Verdana"/>
              </a:rPr>
              <a:t>Facilitator: </a:t>
            </a:r>
            <a:r>
              <a:rPr lang="en-US" dirty="0" smtClean="0">
                <a:latin typeface="Verdana"/>
                <a:ea typeface="Verdana"/>
                <a:cs typeface="Verdana"/>
                <a:sym typeface="Verdana"/>
              </a:rPr>
              <a:t> Take </a:t>
            </a:r>
            <a:r>
              <a:rPr lang="en-US" dirty="0">
                <a:latin typeface="Verdana"/>
                <a:ea typeface="Verdana"/>
                <a:cs typeface="Verdana"/>
                <a:sym typeface="Verdana"/>
              </a:rPr>
              <a:t>a moment to read the essential </a:t>
            </a:r>
            <a:r>
              <a:rPr lang="en-US" dirty="0" smtClean="0">
                <a:latin typeface="Verdana"/>
                <a:ea typeface="Verdana"/>
                <a:cs typeface="Verdana"/>
                <a:sym typeface="Verdana"/>
              </a:rPr>
              <a:t>questions </a:t>
            </a:r>
            <a:r>
              <a:rPr lang="en-US" dirty="0">
                <a:latin typeface="Verdana"/>
                <a:ea typeface="Verdana"/>
                <a:cs typeface="Verdana"/>
                <a:sym typeface="Verdana"/>
              </a:rPr>
              <a:t>for this Module.</a:t>
            </a:r>
            <a:endParaRPr dirty="0"/>
          </a:p>
        </p:txBody>
      </p:sp>
      <p:sp>
        <p:nvSpPr>
          <p:cNvPr id="823" name="Google Shape;823;g3d175cc4e6_0_42:notes"/>
          <p:cNvSpPr txBox="1">
            <a:spLocks noGrp="1"/>
          </p:cNvSpPr>
          <p:nvPr>
            <p:ph type="sldNum" idx="12"/>
          </p:nvPr>
        </p:nvSpPr>
        <p:spPr>
          <a:xfrm>
            <a:off x="3884617" y="8829969"/>
            <a:ext cx="2971900" cy="464735"/>
          </a:xfrm>
          <a:prstGeom prst="rect">
            <a:avLst/>
          </a:prstGeom>
          <a:noFill/>
          <a:ln>
            <a:noFill/>
          </a:ln>
        </p:spPr>
        <p:txBody>
          <a:bodyPr spcFirstLastPara="1" wrap="square" lIns="92280" tIns="46129" rIns="92280" bIns="46129" anchor="b" anchorCtr="0">
            <a:noAutofit/>
          </a:bodyPr>
          <a:lstStyle/>
          <a:p>
            <a:pPr algn="r">
              <a:buClr>
                <a:schemeClr val="dk1"/>
              </a:buClr>
              <a:buSzPts val="300"/>
            </a:pPr>
            <a:fld id="{00000000-1234-1234-1234-123412341234}" type="slidenum">
              <a:rPr lang="en-US" sz="1200">
                <a:solidFill>
                  <a:schemeClr val="dk1"/>
                </a:solidFill>
                <a:latin typeface="Calibri"/>
                <a:ea typeface="Calibri"/>
                <a:cs typeface="Calibri"/>
                <a:sym typeface="Calibri"/>
              </a:rPr>
              <a:pPr algn="r">
                <a:buClr>
                  <a:schemeClr val="dk1"/>
                </a:buClr>
                <a:buSzPts val="300"/>
              </a:pPr>
              <a:t>90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55290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3c0915c1dd_1_820:notes"/>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0" name="Google Shape;830;g3c0915c1dd_1_820:notes"/>
          <p:cNvSpPr txBox="1">
            <a:spLocks noGrp="1"/>
          </p:cNvSpPr>
          <p:nvPr>
            <p:ph type="body" idx="1"/>
          </p:nvPr>
        </p:nvSpPr>
        <p:spPr>
          <a:xfrm>
            <a:off x="685802" y="4415792"/>
            <a:ext cx="5486298" cy="4183400"/>
          </a:xfrm>
          <a:prstGeom prst="rect">
            <a:avLst/>
          </a:prstGeom>
        </p:spPr>
        <p:txBody>
          <a:bodyPr spcFirstLastPara="1" wrap="square" lIns="92280" tIns="92280" rIns="92280" bIns="92280" anchor="t" anchorCtr="0">
            <a:noAutofit/>
          </a:bodyPr>
          <a:lstStyle/>
          <a:p>
            <a:pPr marL="0" indent="0"/>
            <a:r>
              <a:rPr lang="en-US" dirty="0">
                <a:latin typeface="Verdana"/>
                <a:ea typeface="Verdana"/>
                <a:cs typeface="Verdana"/>
                <a:sym typeface="Verdana"/>
              </a:rPr>
              <a:t>Facilitator</a:t>
            </a:r>
            <a:r>
              <a:rPr lang="en-US" dirty="0" smtClean="0">
                <a:latin typeface="Verdana"/>
                <a:ea typeface="Verdana"/>
                <a:cs typeface="Verdana"/>
                <a:sym typeface="Verdana"/>
              </a:rPr>
              <a:t>:  </a:t>
            </a:r>
            <a:r>
              <a:rPr lang="en-US" dirty="0">
                <a:latin typeface="Verdana"/>
                <a:ea typeface="Verdana"/>
                <a:cs typeface="Verdana"/>
                <a:sym typeface="Verdana"/>
              </a:rPr>
              <a:t>Share this quick summary on what we have discussed during the day.</a:t>
            </a:r>
            <a:endParaRPr dirty="0">
              <a:latin typeface="Verdana"/>
              <a:ea typeface="Verdana"/>
              <a:cs typeface="Verdana"/>
              <a:sym typeface="Verdana"/>
            </a:endParaRPr>
          </a:p>
        </p:txBody>
      </p:sp>
      <p:sp>
        <p:nvSpPr>
          <p:cNvPr id="831" name="Google Shape;831;g3c0915c1dd_1_820:notes"/>
          <p:cNvSpPr txBox="1">
            <a:spLocks noGrp="1"/>
          </p:cNvSpPr>
          <p:nvPr>
            <p:ph type="sldNum" idx="12"/>
          </p:nvPr>
        </p:nvSpPr>
        <p:spPr>
          <a:xfrm>
            <a:off x="3884617" y="8829969"/>
            <a:ext cx="2971900" cy="464735"/>
          </a:xfrm>
          <a:prstGeom prst="rect">
            <a:avLst/>
          </a:prstGeom>
        </p:spPr>
        <p:txBody>
          <a:bodyPr spcFirstLastPara="1" wrap="square" lIns="92280" tIns="46129" rIns="92280" bIns="46129" anchor="b" anchorCtr="0">
            <a:noAutofit/>
          </a:bodyPr>
          <a:lstStyle/>
          <a:p>
            <a:pPr>
              <a:buClr>
                <a:schemeClr val="dk1"/>
              </a:buClr>
              <a:buSzPts val="300"/>
            </a:pPr>
            <a:fld id="{00000000-1234-1234-1234-123412341234}" type="slidenum">
              <a:rPr lang="en-US"/>
              <a:pPr>
                <a:buClr>
                  <a:schemeClr val="dk1"/>
                </a:buClr>
                <a:buSzPts val="300"/>
              </a:pPr>
              <a:t>91</a:t>
            </a:fld>
            <a:endParaRPr/>
          </a:p>
        </p:txBody>
      </p:sp>
    </p:spTree>
    <p:extLst>
      <p:ext uri="{BB962C8B-B14F-4D97-AF65-F5344CB8AC3E}">
        <p14:creationId xmlns:p14="http://schemas.microsoft.com/office/powerpoint/2010/main" val="224323311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smtClean="0">
                <a:latin typeface="Verdana"/>
                <a:ea typeface="Verdana"/>
                <a:cs typeface="Verdana"/>
                <a:sym typeface="Verdana"/>
              </a:rPr>
              <a:t>Facilitator:  Remind participants that they saw this slide at the beginning of the presentation and how interrelated the 8 teaching practices are. We focused on the gray box 4 practices to facilitate meaningful mathematical discourse.</a:t>
            </a:r>
          </a:p>
          <a:p>
            <a:pPr marL="0" indent="0"/>
            <a:endParaRPr lang="en-US" dirty="0" smtClean="0">
              <a:latin typeface="Verdana"/>
              <a:ea typeface="Verdana"/>
              <a:cs typeface="Verdana"/>
              <a:sym typeface="Verdana"/>
            </a:endParaRPr>
          </a:p>
          <a:p>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92</a:t>
            </a:fld>
            <a:endParaRPr lang="en-US"/>
          </a:p>
        </p:txBody>
      </p:sp>
    </p:spTree>
    <p:extLst>
      <p:ext uri="{BB962C8B-B14F-4D97-AF65-F5344CB8AC3E}">
        <p14:creationId xmlns:p14="http://schemas.microsoft.com/office/powerpoint/2010/main" val="153885581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3c0915c1dd_1_82:notes"/>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7" name="Google Shape;847;g3c0915c1dd_1_82:notes"/>
          <p:cNvSpPr txBox="1">
            <a:spLocks noGrp="1"/>
          </p:cNvSpPr>
          <p:nvPr>
            <p:ph type="body" idx="1"/>
          </p:nvPr>
        </p:nvSpPr>
        <p:spPr>
          <a:xfrm>
            <a:off x="685802" y="4415792"/>
            <a:ext cx="5486298" cy="4183400"/>
          </a:xfrm>
          <a:prstGeom prst="rect">
            <a:avLst/>
          </a:prstGeom>
        </p:spPr>
        <p:txBody>
          <a:bodyPr spcFirstLastPara="1" wrap="square" lIns="92280" tIns="92280" rIns="92280" bIns="92280" anchor="t" anchorCtr="0">
            <a:noAutofit/>
          </a:bodyPr>
          <a:lstStyle/>
          <a:p>
            <a:pPr marL="0" indent="0"/>
            <a:r>
              <a:rPr lang="en-US" dirty="0">
                <a:latin typeface="Verdana"/>
                <a:ea typeface="Verdana"/>
                <a:cs typeface="Verdana"/>
                <a:sym typeface="Verdana"/>
              </a:rPr>
              <a:t>Facilitator: </a:t>
            </a:r>
            <a:r>
              <a:rPr lang="en-US" dirty="0" smtClean="0">
                <a:latin typeface="Verdana"/>
                <a:ea typeface="Verdana"/>
                <a:cs typeface="Verdana"/>
                <a:sym typeface="Verdana"/>
              </a:rPr>
              <a:t>  Share </a:t>
            </a:r>
            <a:r>
              <a:rPr lang="en-US" dirty="0">
                <a:latin typeface="Verdana"/>
                <a:ea typeface="Verdana"/>
                <a:cs typeface="Verdana"/>
                <a:sym typeface="Verdana"/>
              </a:rPr>
              <a:t>with participants that in Taking Action on page 151 the task is presented if you want a quick look at it</a:t>
            </a:r>
            <a:endParaRPr dirty="0">
              <a:latin typeface="Verdana"/>
              <a:ea typeface="Verdana"/>
              <a:cs typeface="Verdana"/>
              <a:sym typeface="Verdana"/>
            </a:endParaRPr>
          </a:p>
          <a:p>
            <a:pPr marL="0" indent="0"/>
            <a:r>
              <a:rPr lang="en-US" dirty="0">
                <a:latin typeface="Verdana"/>
                <a:ea typeface="Verdana"/>
                <a:cs typeface="Verdana"/>
                <a:sym typeface="Verdana"/>
              </a:rPr>
              <a:t>Distribute Video Reflection sheet and ask participants to watch the video clip and record evidence of the four practices (posing purposeful questions, eliciting and using evidence of student thinking, supporting productive struggle, using and connecting mathematical representations).</a:t>
            </a:r>
            <a:endParaRPr dirty="0">
              <a:latin typeface="Verdana"/>
              <a:ea typeface="Verdana"/>
              <a:cs typeface="Verdana"/>
              <a:sym typeface="Verdana"/>
            </a:endParaRPr>
          </a:p>
        </p:txBody>
      </p:sp>
      <p:sp>
        <p:nvSpPr>
          <p:cNvPr id="848" name="Google Shape;848;g3c0915c1dd_1_82:notes"/>
          <p:cNvSpPr txBox="1">
            <a:spLocks noGrp="1"/>
          </p:cNvSpPr>
          <p:nvPr>
            <p:ph type="sldNum" idx="12"/>
          </p:nvPr>
        </p:nvSpPr>
        <p:spPr>
          <a:xfrm>
            <a:off x="3884617" y="8829969"/>
            <a:ext cx="2971900" cy="464735"/>
          </a:xfrm>
          <a:prstGeom prst="rect">
            <a:avLst/>
          </a:prstGeom>
        </p:spPr>
        <p:txBody>
          <a:bodyPr spcFirstLastPara="1" wrap="square" lIns="92280" tIns="46129" rIns="92280" bIns="46129" anchor="b" anchorCtr="0">
            <a:noAutofit/>
          </a:bodyPr>
          <a:lstStyle/>
          <a:p>
            <a:pPr>
              <a:buClr>
                <a:schemeClr val="dk1"/>
              </a:buClr>
              <a:buSzPts val="300"/>
            </a:pPr>
            <a:fld id="{00000000-1234-1234-1234-123412341234}" type="slidenum">
              <a:rPr lang="en-US"/>
              <a:pPr>
                <a:buClr>
                  <a:schemeClr val="dk1"/>
                </a:buClr>
                <a:buSzPts val="300"/>
              </a:pPr>
              <a:t>93</a:t>
            </a:fld>
            <a:endParaRPr/>
          </a:p>
        </p:txBody>
      </p:sp>
    </p:spTree>
    <p:extLst>
      <p:ext uri="{BB962C8B-B14F-4D97-AF65-F5344CB8AC3E}">
        <p14:creationId xmlns:p14="http://schemas.microsoft.com/office/powerpoint/2010/main" val="163912803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12:notes"/>
          <p:cNvSpPr txBox="1">
            <a:spLocks noGrp="1"/>
          </p:cNvSpPr>
          <p:nvPr>
            <p:ph type="body" idx="1"/>
          </p:nvPr>
        </p:nvSpPr>
        <p:spPr>
          <a:xfrm>
            <a:off x="685805" y="4415794"/>
            <a:ext cx="5486399" cy="4183380"/>
          </a:xfrm>
          <a:prstGeom prst="rect">
            <a:avLst/>
          </a:prstGeom>
        </p:spPr>
        <p:txBody>
          <a:bodyPr spcFirstLastPara="1" wrap="square" lIns="92280" tIns="92280" rIns="92280" bIns="92280" anchor="t" anchorCtr="0">
            <a:noAutofit/>
          </a:bodyPr>
          <a:lstStyle/>
          <a:p>
            <a:pPr marL="0" indent="0"/>
            <a:r>
              <a:rPr lang="en-US" dirty="0">
                <a:latin typeface="Verdana"/>
                <a:ea typeface="Verdana"/>
                <a:cs typeface="Verdana"/>
                <a:sym typeface="Verdana"/>
              </a:rPr>
              <a:t>Facilitator: </a:t>
            </a:r>
            <a:r>
              <a:rPr lang="en-US" dirty="0" smtClean="0">
                <a:latin typeface="Verdana"/>
                <a:ea typeface="Verdana"/>
                <a:cs typeface="Verdana"/>
                <a:sym typeface="Verdana"/>
              </a:rPr>
              <a:t> Remind participants </a:t>
            </a:r>
            <a:r>
              <a:rPr lang="en-US" dirty="0">
                <a:latin typeface="Verdana"/>
                <a:ea typeface="Verdana"/>
                <a:cs typeface="Verdana"/>
                <a:sym typeface="Verdana"/>
              </a:rPr>
              <a:t>of materials provided on VDOE site </a:t>
            </a:r>
            <a:r>
              <a:rPr lang="en-US" b="1" i="1" u="sng" dirty="0">
                <a:latin typeface="Verdana"/>
                <a:ea typeface="Verdana"/>
                <a:cs typeface="Verdana"/>
                <a:sym typeface="Verdana"/>
              </a:rPr>
              <a:t>UPDATE BEFORE PRESENTING </a:t>
            </a:r>
            <a:endParaRPr b="1" i="1" u="sng" dirty="0">
              <a:latin typeface="Verdana"/>
              <a:ea typeface="Verdana"/>
              <a:cs typeface="Verdana"/>
              <a:sym typeface="Verdana"/>
            </a:endParaRPr>
          </a:p>
        </p:txBody>
      </p:sp>
      <p:sp>
        <p:nvSpPr>
          <p:cNvPr id="855" name="Google Shape;855;p12:notes"/>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4109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smtClean="0">
                <a:latin typeface="Verdana"/>
                <a:ea typeface="Verdana"/>
                <a:cs typeface="Verdana"/>
                <a:sym typeface="Verdana"/>
              </a:rPr>
              <a:t>Facilitator: Distribute paper copies of “Activity: Comparing NCTM Mathematics Teaching Practice to Virginia Mathematics Process</a:t>
            </a:r>
            <a:r>
              <a:rPr lang="en-US" baseline="0" dirty="0" smtClean="0">
                <a:latin typeface="Verdana"/>
                <a:ea typeface="Verdana"/>
                <a:cs typeface="Verdana"/>
                <a:sym typeface="Verdana"/>
              </a:rPr>
              <a:t> Goals for Students</a:t>
            </a:r>
            <a:r>
              <a:rPr lang="en-US" dirty="0" smtClean="0">
                <a:latin typeface="Verdana"/>
                <a:ea typeface="Verdana"/>
                <a:cs typeface="Verdana"/>
                <a:sym typeface="Verdana"/>
              </a:rPr>
              <a:t>”</a:t>
            </a:r>
            <a:r>
              <a:rPr lang="en-US" baseline="0" dirty="0" smtClean="0">
                <a:latin typeface="Verdana"/>
                <a:ea typeface="Verdana"/>
                <a:cs typeface="Verdana"/>
                <a:sym typeface="Verdana"/>
              </a:rPr>
              <a:t>. </a:t>
            </a:r>
          </a:p>
          <a:p>
            <a:pPr marL="0" indent="0"/>
            <a:r>
              <a:rPr lang="en-US" baseline="0" dirty="0" smtClean="0">
                <a:latin typeface="Verdana"/>
                <a:ea typeface="Verdana"/>
                <a:cs typeface="Verdana"/>
                <a:sym typeface="Verdana"/>
              </a:rPr>
              <a:t>Assign each table one process goal. </a:t>
            </a:r>
          </a:p>
          <a:p>
            <a:pPr marL="0" indent="0"/>
            <a:r>
              <a:rPr lang="en-US" baseline="0" dirty="0" smtClean="0">
                <a:latin typeface="Verdana"/>
                <a:ea typeface="Verdana"/>
                <a:cs typeface="Verdana"/>
                <a:sym typeface="Verdana"/>
              </a:rPr>
              <a:t>Direct the participants at the table to determine which of the Mathematical teaching practices align with their assigned process goal.  </a:t>
            </a:r>
          </a:p>
          <a:p>
            <a:pPr marL="0" indent="0"/>
            <a:r>
              <a:rPr lang="en-US" baseline="0" dirty="0" smtClean="0">
                <a:latin typeface="Verdana"/>
                <a:ea typeface="Verdana"/>
                <a:cs typeface="Verdana"/>
                <a:sym typeface="Verdana"/>
              </a:rPr>
              <a:t>Mark in the “Related Virginia Mathematics Process Goals” column the abbreviation for your process goal next to the Teaching Practice. </a:t>
            </a:r>
          </a:p>
          <a:p>
            <a:pPr marL="0" indent="0"/>
            <a:r>
              <a:rPr lang="en-US" baseline="0" dirty="0" smtClean="0">
                <a:latin typeface="Verdana"/>
                <a:ea typeface="Verdana"/>
                <a:cs typeface="Verdana"/>
                <a:sym typeface="Verdana"/>
              </a:rPr>
              <a:t>When you’ve decided which teaching practice aligns to your process goal, write the initials of your process goal on a sticky note and place it on the poster on the wall. </a:t>
            </a:r>
          </a:p>
          <a:p>
            <a:pPr marL="0" indent="0"/>
            <a:r>
              <a:rPr lang="en-US" baseline="0" dirty="0" smtClean="0">
                <a:latin typeface="Verdana"/>
                <a:ea typeface="Verdana"/>
                <a:cs typeface="Verdana"/>
                <a:sym typeface="Verdana"/>
              </a:rPr>
              <a:t>(Poster has 5 columns to the right for the process standards.  Sticky notes matched the columns, so color-coding was an option.  Remind participants to add sticky notes as they are completed to avoid a back-up at the last minute.)</a:t>
            </a:r>
            <a:endParaRPr lang="en-US" dirty="0" smtClean="0">
              <a:latin typeface="Verdana"/>
              <a:ea typeface="Verdana"/>
              <a:cs typeface="Verdana"/>
              <a:sym typeface="Verdana"/>
            </a:endParaRPr>
          </a:p>
          <a:p>
            <a:endParaRPr lang="en-US" dirty="0"/>
          </a:p>
        </p:txBody>
      </p:sp>
      <p:sp>
        <p:nvSpPr>
          <p:cNvPr id="4" name="Slide Number Placeholder 3"/>
          <p:cNvSpPr>
            <a:spLocks noGrp="1"/>
          </p:cNvSpPr>
          <p:nvPr>
            <p:ph type="sldNum" idx="10"/>
          </p:nvPr>
        </p:nvSpPr>
        <p:spPr/>
        <p:txBody>
          <a:bodyPr/>
          <a:lstStyle/>
          <a:p>
            <a:pPr algn="r">
              <a:buClr>
                <a:schemeClr val="dk1"/>
              </a:buClr>
              <a:buSzPts val="300"/>
            </a:pPr>
            <a:fld id="{00000000-1234-1234-1234-123412341234}" type="slidenum">
              <a:rPr lang="en-US" sz="1200" smtClean="0">
                <a:solidFill>
                  <a:schemeClr val="dk1"/>
                </a:solidFill>
                <a:latin typeface="Calibri"/>
                <a:ea typeface="Calibri"/>
                <a:cs typeface="Calibri"/>
                <a:sym typeface="Calibri"/>
              </a:rPr>
              <a:pPr algn="r">
                <a:buClr>
                  <a:schemeClr val="dk1"/>
                </a:buClr>
                <a:buSzPts val="300"/>
              </a:pPr>
              <a:t>11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382313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3d175cc4e6_0_42:notes"/>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2" name="Google Shape;822;g3d175cc4e6_0_42:notes"/>
          <p:cNvSpPr txBox="1">
            <a:spLocks noGrp="1"/>
          </p:cNvSpPr>
          <p:nvPr>
            <p:ph type="body" idx="1"/>
          </p:nvPr>
        </p:nvSpPr>
        <p:spPr>
          <a:xfrm>
            <a:off x="685802" y="4415792"/>
            <a:ext cx="5486298" cy="4183400"/>
          </a:xfrm>
          <a:prstGeom prst="rect">
            <a:avLst/>
          </a:prstGeom>
          <a:noFill/>
          <a:ln>
            <a:noFill/>
          </a:ln>
        </p:spPr>
        <p:txBody>
          <a:bodyPr spcFirstLastPara="1" wrap="square" lIns="92280" tIns="46129" rIns="92280" bIns="46129" anchor="t" anchorCtr="0">
            <a:noAutofit/>
          </a:bodyPr>
          <a:lstStyle/>
          <a:p>
            <a:pPr marL="0" indent="0">
              <a:buSzPts val="300"/>
            </a:pPr>
            <a:r>
              <a:rPr lang="en-US" dirty="0">
                <a:latin typeface="Verdana"/>
                <a:ea typeface="Verdana"/>
                <a:cs typeface="Verdana"/>
                <a:sym typeface="Verdana"/>
              </a:rPr>
              <a:t>Facilitator: Take a moment to read the essential question for this Module</a:t>
            </a:r>
            <a:r>
              <a:rPr lang="en-US" dirty="0" smtClean="0">
                <a:latin typeface="Verdana"/>
                <a:ea typeface="Verdana"/>
                <a:cs typeface="Verdana"/>
                <a:sym typeface="Verdana"/>
              </a:rPr>
              <a:t>.  Give participants</a:t>
            </a:r>
            <a:r>
              <a:rPr lang="en-US" baseline="0" dirty="0" smtClean="0">
                <a:latin typeface="Verdana"/>
                <a:ea typeface="Verdana"/>
                <a:cs typeface="Verdana"/>
                <a:sym typeface="Verdana"/>
              </a:rPr>
              <a:t> time for reflection on an individual basis.</a:t>
            </a:r>
            <a:endParaRPr dirty="0"/>
          </a:p>
        </p:txBody>
      </p:sp>
      <p:sp>
        <p:nvSpPr>
          <p:cNvPr id="823" name="Google Shape;823;g3d175cc4e6_0_42:notes"/>
          <p:cNvSpPr txBox="1">
            <a:spLocks noGrp="1"/>
          </p:cNvSpPr>
          <p:nvPr>
            <p:ph type="sldNum" idx="12"/>
          </p:nvPr>
        </p:nvSpPr>
        <p:spPr>
          <a:xfrm>
            <a:off x="3884617" y="8829969"/>
            <a:ext cx="2971900" cy="464735"/>
          </a:xfrm>
          <a:prstGeom prst="rect">
            <a:avLst/>
          </a:prstGeom>
          <a:noFill/>
          <a:ln>
            <a:noFill/>
          </a:ln>
        </p:spPr>
        <p:txBody>
          <a:bodyPr spcFirstLastPara="1" wrap="square" lIns="92280" tIns="46129" rIns="92280" bIns="46129" anchor="b" anchorCtr="0">
            <a:noAutofit/>
          </a:bodyPr>
          <a:lstStyle/>
          <a:p>
            <a:pPr algn="r">
              <a:buClr>
                <a:schemeClr val="dk1"/>
              </a:buClr>
              <a:buSzPts val="300"/>
            </a:pPr>
            <a:fld id="{00000000-1234-1234-1234-123412341234}" type="slidenum">
              <a:rPr lang="en-US" sz="1200">
                <a:solidFill>
                  <a:schemeClr val="dk1"/>
                </a:solidFill>
                <a:latin typeface="Calibri"/>
                <a:ea typeface="Calibri"/>
                <a:cs typeface="Calibri"/>
                <a:sym typeface="Calibri"/>
              </a:rPr>
              <a:pPr algn="r">
                <a:buClr>
                  <a:schemeClr val="dk1"/>
                </a:buClr>
                <a:buSzPts val="300"/>
              </a:pPr>
              <a:t>95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9854981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g3c0915c1dd_1_563:notes"/>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0" name="Google Shape;870;g3c0915c1dd_1_563:notes"/>
          <p:cNvSpPr txBox="1">
            <a:spLocks noGrp="1"/>
          </p:cNvSpPr>
          <p:nvPr>
            <p:ph type="body" idx="1"/>
          </p:nvPr>
        </p:nvSpPr>
        <p:spPr>
          <a:xfrm>
            <a:off x="685802" y="4415792"/>
            <a:ext cx="5486298" cy="4183400"/>
          </a:xfrm>
          <a:prstGeom prst="rect">
            <a:avLst/>
          </a:prstGeom>
        </p:spPr>
        <p:txBody>
          <a:bodyPr spcFirstLastPara="1" wrap="square" lIns="92280" tIns="92280" rIns="92280" bIns="92280" anchor="t" anchorCtr="0">
            <a:noAutofit/>
          </a:bodyPr>
          <a:lstStyle/>
          <a:p>
            <a:pPr marL="0" indent="0"/>
            <a:r>
              <a:rPr lang="en-US" dirty="0">
                <a:latin typeface="Verdana"/>
                <a:ea typeface="Verdana"/>
                <a:cs typeface="Verdana"/>
                <a:sym typeface="Verdana"/>
              </a:rPr>
              <a:t>Facilitator: </a:t>
            </a:r>
            <a:r>
              <a:rPr lang="en-US" dirty="0" smtClean="0">
                <a:latin typeface="Verdana"/>
                <a:ea typeface="Verdana"/>
                <a:cs typeface="Verdana"/>
                <a:sym typeface="Verdana"/>
              </a:rPr>
              <a:t> Direct </a:t>
            </a:r>
            <a:r>
              <a:rPr lang="en-US" dirty="0">
                <a:latin typeface="Verdana"/>
                <a:ea typeface="Verdana"/>
                <a:cs typeface="Verdana"/>
                <a:sym typeface="Verdana"/>
              </a:rPr>
              <a:t>participants to use the final portion of the reflection sheet to merge all thoughts from the day into an actionable plan</a:t>
            </a:r>
            <a:r>
              <a:rPr lang="en-US" dirty="0" smtClean="0">
                <a:latin typeface="Verdana"/>
                <a:ea typeface="Verdana"/>
                <a:cs typeface="Verdana"/>
                <a:sym typeface="Verdana"/>
              </a:rPr>
              <a:t>.  Provide an opportunity for participants to share their thoughts regarding how they will share today’s information with others in their district.</a:t>
            </a:r>
            <a:endParaRPr dirty="0">
              <a:latin typeface="Verdana"/>
              <a:ea typeface="Verdana"/>
              <a:cs typeface="Verdana"/>
              <a:sym typeface="Verdana"/>
            </a:endParaRPr>
          </a:p>
        </p:txBody>
      </p:sp>
      <p:sp>
        <p:nvSpPr>
          <p:cNvPr id="871" name="Google Shape;871;g3c0915c1dd_1_563:notes"/>
          <p:cNvSpPr txBox="1">
            <a:spLocks noGrp="1"/>
          </p:cNvSpPr>
          <p:nvPr>
            <p:ph type="sldNum" idx="12"/>
          </p:nvPr>
        </p:nvSpPr>
        <p:spPr>
          <a:xfrm>
            <a:off x="3884617" y="8829969"/>
            <a:ext cx="2971900" cy="464735"/>
          </a:xfrm>
          <a:prstGeom prst="rect">
            <a:avLst/>
          </a:prstGeom>
        </p:spPr>
        <p:txBody>
          <a:bodyPr spcFirstLastPara="1" wrap="square" lIns="92280" tIns="46129" rIns="92280" bIns="46129" anchor="b" anchorCtr="0">
            <a:noAutofit/>
          </a:bodyPr>
          <a:lstStyle/>
          <a:p>
            <a:fld id="{00000000-1234-1234-1234-123412341234}" type="slidenum">
              <a:rPr lang="en-US"/>
              <a:pPr/>
              <a:t>96</a:t>
            </a:fld>
            <a:endParaRPr/>
          </a:p>
        </p:txBody>
      </p:sp>
    </p:spTree>
    <p:extLst>
      <p:ext uri="{BB962C8B-B14F-4D97-AF65-F5344CB8AC3E}">
        <p14:creationId xmlns:p14="http://schemas.microsoft.com/office/powerpoint/2010/main" val="344484520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Clr>
                <a:schemeClr val="dk1"/>
              </a:buClr>
              <a:buSzPts val="300"/>
            </a:pPr>
            <a:fld id="{00000000-1234-1234-1234-123412341234}" type="slidenum">
              <a:rPr lang="en-US" sz="1200" smtClean="0">
                <a:solidFill>
                  <a:schemeClr val="dk1"/>
                </a:solidFill>
                <a:latin typeface="Calibri"/>
                <a:ea typeface="Calibri"/>
                <a:cs typeface="Calibri"/>
                <a:sym typeface="Calibri"/>
              </a:rPr>
              <a:pPr algn="r">
                <a:buClr>
                  <a:schemeClr val="dk1"/>
                </a:buClr>
                <a:buSzPts val="300"/>
              </a:pPr>
              <a:t>97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1566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doe.virginia.gov/" TargetMode="Externa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doe.virginia.gov/" TargetMode="External"/><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doe.virginia.gov/" TargetMode="Externa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2130425"/>
            <a:ext cx="7772400" cy="1470023"/>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1pPr>
            <a:lvl2pPr marR="0" lvl="1"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2pPr>
            <a:lvl3pPr marR="0" lvl="2"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3pPr>
            <a:lvl4pPr marR="0" lvl="3"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4pPr>
            <a:lvl5pPr marR="0" lvl="4"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9pPr>
          </a:lstStyle>
          <a:p>
            <a:endParaRPr/>
          </a:p>
        </p:txBody>
      </p:sp>
      <p:sp>
        <p:nvSpPr>
          <p:cNvPr id="17" name="Google Shape;17;p2"/>
          <p:cNvSpPr txBox="1">
            <a:spLocks noGrp="1"/>
          </p:cNvSpPr>
          <p:nvPr>
            <p:ph type="subTitle" idx="1"/>
          </p:nvPr>
        </p:nvSpPr>
        <p:spPr>
          <a:xfrm>
            <a:off x="1371600" y="3886200"/>
            <a:ext cx="6400799" cy="1752600"/>
          </a:xfrm>
          <a:prstGeom prst="rect">
            <a:avLst/>
          </a:prstGeom>
          <a:noFill/>
          <a:ln>
            <a:noFill/>
          </a:ln>
        </p:spPr>
        <p:txBody>
          <a:bodyPr spcFirstLastPara="1" wrap="square" lIns="91425" tIns="91425" rIns="91425" bIns="91425" anchor="t" anchorCtr="0"/>
          <a:lstStyle>
            <a:lvl1pPr marR="0" lvl="0" algn="ctr"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ctr"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ctr"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ctr"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8" name="Google Shape;18;p2"/>
          <p:cNvSpPr txBox="1">
            <a:spLocks noGrp="1"/>
          </p:cNvSpPr>
          <p:nvPr>
            <p:ph type="dt" idx="10"/>
          </p:nvPr>
        </p:nvSpPr>
        <p:spPr>
          <a:xfrm>
            <a:off x="76200" y="6457948"/>
            <a:ext cx="2133598" cy="476251"/>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9" name="Google Shape;19;p2"/>
          <p:cNvSpPr txBox="1">
            <a:spLocks noGrp="1"/>
          </p:cNvSpPr>
          <p:nvPr>
            <p:ph type="ftr" idx="11"/>
          </p:nvPr>
        </p:nvSpPr>
        <p:spPr>
          <a:xfrm>
            <a:off x="3124200" y="6245225"/>
            <a:ext cx="2895600" cy="476251"/>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20" name="Google Shape;20;p2"/>
          <p:cNvSpPr txBox="1">
            <a:spLocks noGrp="1"/>
          </p:cNvSpPr>
          <p:nvPr>
            <p:ph type="sldNum" idx="12"/>
          </p:nvPr>
        </p:nvSpPr>
        <p:spPr>
          <a:xfrm>
            <a:off x="6858000" y="6477000"/>
            <a:ext cx="2133598" cy="476251"/>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3"/>
        <p:cNvGrpSpPr/>
        <p:nvPr/>
      </p:nvGrpSpPr>
      <p:grpSpPr>
        <a:xfrm>
          <a:off x="0" y="0"/>
          <a:ext cx="0" cy="0"/>
          <a:chOff x="0" y="0"/>
          <a:chExt cx="0" cy="0"/>
        </a:xfrm>
      </p:grpSpPr>
      <p:sp>
        <p:nvSpPr>
          <p:cNvPr id="84" name="Google Shape;84;p12"/>
          <p:cNvSpPr txBox="1">
            <a:spLocks noGrp="1"/>
          </p:cNvSpPr>
          <p:nvPr>
            <p:ph type="title"/>
          </p:nvPr>
        </p:nvSpPr>
        <p:spPr>
          <a:xfrm rot="5400000">
            <a:off x="4732336" y="2171701"/>
            <a:ext cx="5851525" cy="20574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1pPr>
            <a:lvl2pPr marR="0" lvl="1"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2pPr>
            <a:lvl3pPr marR="0" lvl="2"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3pPr>
            <a:lvl4pPr marR="0" lvl="3"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4pPr>
            <a:lvl5pPr marR="0" lvl="4"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9pPr>
          </a:lstStyle>
          <a:p>
            <a:endParaRPr/>
          </a:p>
        </p:txBody>
      </p:sp>
      <p:sp>
        <p:nvSpPr>
          <p:cNvPr id="85" name="Google Shape;85;p12"/>
          <p:cNvSpPr txBox="1">
            <a:spLocks noGrp="1"/>
          </p:cNvSpPr>
          <p:nvPr>
            <p:ph type="body" idx="1"/>
          </p:nvPr>
        </p:nvSpPr>
        <p:spPr>
          <a:xfrm rot="5400000">
            <a:off x="541336" y="190501"/>
            <a:ext cx="5851525" cy="6019798"/>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6" name="Google Shape;86;p12"/>
          <p:cNvSpPr txBox="1">
            <a:spLocks noGrp="1"/>
          </p:cNvSpPr>
          <p:nvPr>
            <p:ph type="dt" idx="10"/>
          </p:nvPr>
        </p:nvSpPr>
        <p:spPr>
          <a:xfrm>
            <a:off x="76200" y="6457948"/>
            <a:ext cx="2133598" cy="476251"/>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87" name="Google Shape;87;p12"/>
          <p:cNvSpPr txBox="1">
            <a:spLocks noGrp="1"/>
          </p:cNvSpPr>
          <p:nvPr>
            <p:ph type="ftr" idx="11"/>
          </p:nvPr>
        </p:nvSpPr>
        <p:spPr>
          <a:xfrm>
            <a:off x="3124200" y="6245225"/>
            <a:ext cx="2895600" cy="476251"/>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88" name="Google Shape;88;p12"/>
          <p:cNvSpPr txBox="1">
            <a:spLocks noGrp="1"/>
          </p:cNvSpPr>
          <p:nvPr>
            <p:ph type="sldNum" idx="12"/>
          </p:nvPr>
        </p:nvSpPr>
        <p:spPr>
          <a:xfrm>
            <a:off x="6858000" y="6477000"/>
            <a:ext cx="2133598" cy="476251"/>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50366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5"/>
        <p:cNvGrpSpPr/>
        <p:nvPr/>
      </p:nvGrpSpPr>
      <p:grpSpPr>
        <a:xfrm>
          <a:off x="0" y="0"/>
          <a:ext cx="0" cy="0"/>
          <a:chOff x="0" y="0"/>
          <a:chExt cx="0" cy="0"/>
        </a:xfrm>
      </p:grpSpPr>
      <p:sp>
        <p:nvSpPr>
          <p:cNvPr id="96" name="Google Shape;96;p14"/>
          <p:cNvSpPr txBox="1">
            <a:spLocks noGrp="1"/>
          </p:cNvSpPr>
          <p:nvPr>
            <p:ph type="ctrTitle"/>
          </p:nvPr>
        </p:nvSpPr>
        <p:spPr>
          <a:xfrm>
            <a:off x="685800" y="2130425"/>
            <a:ext cx="7772400" cy="1470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1pPr>
            <a:lvl2pPr marR="0" lvl="1"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2pPr>
            <a:lvl3pPr marR="0" lvl="2"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3pPr>
            <a:lvl4pPr marR="0" lvl="3"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4pPr>
            <a:lvl5pPr marR="0" lvl="4"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9pPr>
          </a:lstStyle>
          <a:p>
            <a:endParaRPr/>
          </a:p>
        </p:txBody>
      </p:sp>
      <p:sp>
        <p:nvSpPr>
          <p:cNvPr id="97" name="Google Shape;97;p14"/>
          <p:cNvSpPr txBox="1">
            <a:spLocks noGrp="1"/>
          </p:cNvSpPr>
          <p:nvPr>
            <p:ph type="subTitle" idx="1"/>
          </p:nvPr>
        </p:nvSpPr>
        <p:spPr>
          <a:xfrm>
            <a:off x="1371600" y="3886200"/>
            <a:ext cx="6400800" cy="1752600"/>
          </a:xfrm>
          <a:prstGeom prst="rect">
            <a:avLst/>
          </a:prstGeom>
          <a:noFill/>
          <a:ln>
            <a:noFill/>
          </a:ln>
        </p:spPr>
        <p:txBody>
          <a:bodyPr spcFirstLastPara="1" wrap="square" lIns="91425" tIns="91425" rIns="91425" bIns="91425" anchor="t" anchorCtr="0"/>
          <a:lstStyle>
            <a:lvl1pPr marR="0" lvl="0" algn="ctr"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ctr"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ctr"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ctr"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98" name="Google Shape;98;p14"/>
          <p:cNvSpPr txBox="1">
            <a:spLocks noGrp="1"/>
          </p:cNvSpPr>
          <p:nvPr>
            <p:ph type="dt" idx="10"/>
          </p:nvPr>
        </p:nvSpPr>
        <p:spPr>
          <a:xfrm>
            <a:off x="76200" y="6457948"/>
            <a:ext cx="2133600" cy="4764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99" name="Google Shape;99;p14"/>
          <p:cNvSpPr txBox="1">
            <a:spLocks noGrp="1"/>
          </p:cNvSpPr>
          <p:nvPr>
            <p:ph type="ftr" idx="11"/>
          </p:nvPr>
        </p:nvSpPr>
        <p:spPr>
          <a:xfrm>
            <a:off x="3124200" y="6245225"/>
            <a:ext cx="2895600" cy="4764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00" name="Google Shape;100;p14"/>
          <p:cNvSpPr txBox="1">
            <a:spLocks noGrp="1"/>
          </p:cNvSpPr>
          <p:nvPr>
            <p:ph type="sldNum" idx="12"/>
          </p:nvPr>
        </p:nvSpPr>
        <p:spPr>
          <a:xfrm>
            <a:off x="6858000" y="6477000"/>
            <a:ext cx="2133600" cy="4764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15"/>
          <p:cNvSpPr txBox="1">
            <a:spLocks noGrp="1"/>
          </p:cNvSpPr>
          <p:nvPr>
            <p:ph type="dt" idx="10"/>
          </p:nvPr>
        </p:nvSpPr>
        <p:spPr>
          <a:xfrm>
            <a:off x="76200" y="6457948"/>
            <a:ext cx="2133600" cy="4764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03" name="Google Shape;103;p15"/>
          <p:cNvSpPr txBox="1">
            <a:spLocks noGrp="1"/>
          </p:cNvSpPr>
          <p:nvPr>
            <p:ph type="ftr" idx="11"/>
          </p:nvPr>
        </p:nvSpPr>
        <p:spPr>
          <a:xfrm>
            <a:off x="3124200" y="6245225"/>
            <a:ext cx="2895600" cy="4764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04" name="Google Shape;104;p15"/>
          <p:cNvSpPr txBox="1">
            <a:spLocks noGrp="1"/>
          </p:cNvSpPr>
          <p:nvPr>
            <p:ph type="sldNum" idx="12"/>
          </p:nvPr>
        </p:nvSpPr>
        <p:spPr>
          <a:xfrm>
            <a:off x="6858000" y="6477000"/>
            <a:ext cx="2133600" cy="4764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5"/>
        <p:cNvGrpSpPr/>
        <p:nvPr/>
      </p:nvGrpSpPr>
      <p:grpSpPr>
        <a:xfrm>
          <a:off x="0" y="0"/>
          <a:ext cx="0" cy="0"/>
          <a:chOff x="0" y="0"/>
          <a:chExt cx="0" cy="0"/>
        </a:xfrm>
      </p:grpSpPr>
      <p:pic>
        <p:nvPicPr>
          <p:cNvPr id="106" name="Google Shape;106;p16" descr="The Virginia Department of Education Banner">
            <a:hlinkClick r:id="rId2"/>
          </p:cNvPr>
          <p:cNvPicPr preferRelativeResize="0"/>
          <p:nvPr/>
        </p:nvPicPr>
        <p:blipFill rotWithShape="1">
          <a:blip r:embed="rId3">
            <a:alphaModFix/>
          </a:blip>
          <a:srcRect/>
          <a:stretch/>
        </p:blipFill>
        <p:spPr>
          <a:xfrm>
            <a:off x="63500" y="-234951"/>
            <a:ext cx="476249" cy="476251"/>
          </a:xfrm>
          <a:prstGeom prst="rect">
            <a:avLst/>
          </a:prstGeom>
          <a:noFill/>
          <a:ln>
            <a:noFill/>
          </a:ln>
        </p:spPr>
      </p:pic>
      <p:pic>
        <p:nvPicPr>
          <p:cNvPr id="107" name="Google Shape;107;p16" descr="The Virginia Department of Education Banner">
            <a:hlinkClick r:id="rId2"/>
          </p:cNvPr>
          <p:cNvPicPr preferRelativeResize="0"/>
          <p:nvPr/>
        </p:nvPicPr>
        <p:blipFill rotWithShape="1">
          <a:blip r:embed="rId3">
            <a:alphaModFix/>
          </a:blip>
          <a:srcRect/>
          <a:stretch/>
        </p:blipFill>
        <p:spPr>
          <a:xfrm>
            <a:off x="63500" y="-234951"/>
            <a:ext cx="476249" cy="476251"/>
          </a:xfrm>
          <a:prstGeom prst="rect">
            <a:avLst/>
          </a:prstGeom>
          <a:noFill/>
          <a:ln>
            <a:noFill/>
          </a:ln>
        </p:spPr>
      </p:pic>
      <p:sp>
        <p:nvSpPr>
          <p:cNvPr id="108" name="Google Shape;108;p16"/>
          <p:cNvSpPr txBox="1">
            <a:spLocks noGrp="1"/>
          </p:cNvSpPr>
          <p:nvPr>
            <p:ph type="title"/>
          </p:nvPr>
        </p:nvSpPr>
        <p:spPr>
          <a:xfrm>
            <a:off x="0" y="609600"/>
            <a:ext cx="82296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2"/>
              </a:buClr>
              <a:buSzPts val="3600"/>
              <a:buFont typeface="Calibri"/>
              <a:buNone/>
              <a:defRPr sz="3600" b="0" i="0" u="none" strike="noStrike" cap="none">
                <a:solidFill>
                  <a:schemeClr val="dk2"/>
                </a:solidFill>
                <a:latin typeface="Verdana"/>
                <a:ea typeface="Verdana"/>
                <a:cs typeface="Verdana"/>
                <a:sym typeface="Verdana"/>
              </a:defRPr>
            </a:lvl1pPr>
            <a:lvl2pPr marR="0" lvl="1"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2pPr>
            <a:lvl3pPr marR="0" lvl="2"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3pPr>
            <a:lvl4pPr marR="0" lvl="3"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4pPr>
            <a:lvl5pPr marR="0" lvl="4"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9pPr>
          </a:lstStyle>
          <a:p>
            <a:endParaRPr/>
          </a:p>
        </p:txBody>
      </p:sp>
      <p:sp>
        <p:nvSpPr>
          <p:cNvPr id="109" name="Google Shape;109;p16"/>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Calibri"/>
              <a:buChar char="•"/>
              <a:defRPr sz="3200" b="0" i="0" u="none" strike="noStrike" cap="none">
                <a:solidFill>
                  <a:schemeClr val="dk1"/>
                </a:solidFill>
                <a:latin typeface="Verdana"/>
                <a:ea typeface="Verdana"/>
                <a:cs typeface="Verdana"/>
                <a:sym typeface="Verdana"/>
              </a:defRPr>
            </a:lvl1pPr>
            <a:lvl2pPr marL="914400" marR="0" lvl="1" indent="-406400" algn="l" rtl="0">
              <a:lnSpc>
                <a:spcPct val="100000"/>
              </a:lnSpc>
              <a:spcBef>
                <a:spcPts val="560"/>
              </a:spcBef>
              <a:spcAft>
                <a:spcPts val="0"/>
              </a:spcAft>
              <a:buClr>
                <a:schemeClr val="dk1"/>
              </a:buClr>
              <a:buSzPts val="2800"/>
              <a:buFont typeface="Calibri"/>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3pPr>
            <a:lvl4pPr marL="1828800" marR="0" lvl="3" indent="-381000" algn="l" rtl="0">
              <a:lnSpc>
                <a:spcPct val="100000"/>
              </a:lnSpc>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4pPr>
            <a:lvl5pPr marL="2286000" marR="0" lvl="4" indent="-381000" algn="l" rtl="0">
              <a:lnSpc>
                <a:spcPct val="100000"/>
              </a:lnSpc>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0" name="Google Shape;110;p16"/>
          <p:cNvSpPr txBox="1">
            <a:spLocks noGrp="1"/>
          </p:cNvSpPr>
          <p:nvPr>
            <p:ph type="dt" idx="10"/>
          </p:nvPr>
        </p:nvSpPr>
        <p:spPr>
          <a:xfrm>
            <a:off x="76200" y="6457948"/>
            <a:ext cx="2133600" cy="4764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11" name="Google Shape;111;p16"/>
          <p:cNvSpPr txBox="1">
            <a:spLocks noGrp="1"/>
          </p:cNvSpPr>
          <p:nvPr>
            <p:ph type="ftr" idx="11"/>
          </p:nvPr>
        </p:nvSpPr>
        <p:spPr>
          <a:xfrm>
            <a:off x="3124200" y="6245225"/>
            <a:ext cx="2895600" cy="4764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12" name="Google Shape;112;p16"/>
          <p:cNvSpPr txBox="1">
            <a:spLocks noGrp="1"/>
          </p:cNvSpPr>
          <p:nvPr>
            <p:ph type="sldNum" idx="12"/>
          </p:nvPr>
        </p:nvSpPr>
        <p:spPr>
          <a:xfrm>
            <a:off x="6858000" y="6477000"/>
            <a:ext cx="2133600" cy="4764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3"/>
        <p:cNvGrpSpPr/>
        <p:nvPr/>
      </p:nvGrpSpPr>
      <p:grpSpPr>
        <a:xfrm>
          <a:off x="0" y="0"/>
          <a:ext cx="0" cy="0"/>
          <a:chOff x="0" y="0"/>
          <a:chExt cx="0" cy="0"/>
        </a:xfrm>
      </p:grpSpPr>
      <p:sp>
        <p:nvSpPr>
          <p:cNvPr id="114" name="Google Shape;114;p17"/>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2"/>
              </a:buClr>
              <a:buSzPts val="2800"/>
              <a:buFont typeface="Calibri"/>
              <a:buNone/>
              <a:defRPr sz="3600" b="0" i="0" u="none" strike="noStrike" cap="none">
                <a:solidFill>
                  <a:schemeClr val="dk2"/>
                </a:solidFill>
                <a:latin typeface="Calibri"/>
                <a:ea typeface="Calibri"/>
                <a:cs typeface="Calibri"/>
                <a:sym typeface="Calibri"/>
              </a:defRPr>
            </a:lvl1pPr>
            <a:lvl2pPr marR="0" lvl="1" algn="l" rtl="0">
              <a:spcBef>
                <a:spcPts val="0"/>
              </a:spcBef>
              <a:spcAft>
                <a:spcPts val="0"/>
              </a:spcAft>
              <a:buClr>
                <a:schemeClr val="dk2"/>
              </a:buClr>
              <a:buSzPts val="2800"/>
              <a:buFont typeface="Calibri"/>
              <a:buNone/>
              <a:defRPr sz="3600" b="0" i="0" u="none" strike="noStrike" cap="none">
                <a:solidFill>
                  <a:schemeClr val="dk2"/>
                </a:solidFill>
                <a:latin typeface="Calibri"/>
                <a:ea typeface="Calibri"/>
                <a:cs typeface="Calibri"/>
                <a:sym typeface="Calibri"/>
              </a:defRPr>
            </a:lvl2pPr>
            <a:lvl3pPr marR="0" lvl="2" algn="l" rtl="0">
              <a:spcBef>
                <a:spcPts val="0"/>
              </a:spcBef>
              <a:spcAft>
                <a:spcPts val="0"/>
              </a:spcAft>
              <a:buClr>
                <a:schemeClr val="dk2"/>
              </a:buClr>
              <a:buSzPts val="2800"/>
              <a:buFont typeface="Calibri"/>
              <a:buNone/>
              <a:defRPr sz="3600" b="0" i="0" u="none" strike="noStrike" cap="none">
                <a:solidFill>
                  <a:schemeClr val="dk2"/>
                </a:solidFill>
                <a:latin typeface="Calibri"/>
                <a:ea typeface="Calibri"/>
                <a:cs typeface="Calibri"/>
                <a:sym typeface="Calibri"/>
              </a:defRPr>
            </a:lvl3pPr>
            <a:lvl4pPr marR="0" lvl="3" algn="l" rtl="0">
              <a:spcBef>
                <a:spcPts val="0"/>
              </a:spcBef>
              <a:spcAft>
                <a:spcPts val="0"/>
              </a:spcAft>
              <a:buClr>
                <a:schemeClr val="dk2"/>
              </a:buClr>
              <a:buSzPts val="2800"/>
              <a:buFont typeface="Calibri"/>
              <a:buNone/>
              <a:defRPr sz="3600" b="0" i="0" u="none" strike="noStrike" cap="none">
                <a:solidFill>
                  <a:schemeClr val="dk2"/>
                </a:solidFill>
                <a:latin typeface="Calibri"/>
                <a:ea typeface="Calibri"/>
                <a:cs typeface="Calibri"/>
                <a:sym typeface="Calibri"/>
              </a:defRPr>
            </a:lvl4pPr>
            <a:lvl5pPr marR="0" lvl="4" algn="l" rtl="0">
              <a:spcBef>
                <a:spcPts val="0"/>
              </a:spcBef>
              <a:spcAft>
                <a:spcPts val="0"/>
              </a:spcAft>
              <a:buClr>
                <a:schemeClr val="dk2"/>
              </a:buClr>
              <a:buSzPts val="2800"/>
              <a:buFont typeface="Calibri"/>
              <a:buNone/>
              <a:defRPr sz="3600"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2800"/>
              <a:buFont typeface="Arial"/>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Clr>
                <a:schemeClr val="dk2"/>
              </a:buClr>
              <a:buSzPts val="2800"/>
              <a:buFont typeface="Arial"/>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Clr>
                <a:schemeClr val="dk2"/>
              </a:buClr>
              <a:buSzPts val="2800"/>
              <a:buFont typeface="Arial"/>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Clr>
                <a:schemeClr val="dk2"/>
              </a:buClr>
              <a:buSzPts val="2800"/>
              <a:buFont typeface="Arial"/>
              <a:buNone/>
              <a:defRPr sz="4400" b="0" i="0" u="none" strike="noStrike" cap="none">
                <a:solidFill>
                  <a:schemeClr val="dk2"/>
                </a:solidFill>
                <a:latin typeface="Arial"/>
                <a:ea typeface="Arial"/>
                <a:cs typeface="Arial"/>
                <a:sym typeface="Arial"/>
              </a:defRPr>
            </a:lvl9pPr>
          </a:lstStyle>
          <a:p>
            <a:endParaRPr/>
          </a:p>
        </p:txBody>
      </p:sp>
      <p:sp>
        <p:nvSpPr>
          <p:cNvPr id="115" name="Google Shape;115;p17"/>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marR="0" lvl="0" indent="-342900" algn="l" rtl="0">
              <a:lnSpc>
                <a:spcPct val="100000"/>
              </a:lnSpc>
              <a:spcBef>
                <a:spcPts val="0"/>
              </a:spcBef>
              <a:spcAft>
                <a:spcPts val="0"/>
              </a:spcAft>
              <a:buClr>
                <a:schemeClr val="dk1"/>
              </a:buClr>
              <a:buSzPts val="1800"/>
              <a:buFont typeface="Arial"/>
              <a:buChar char="●"/>
              <a:defRPr sz="3200" b="0" i="0" u="none" strike="noStrike" cap="none">
                <a:solidFill>
                  <a:schemeClr val="dk1"/>
                </a:solidFill>
                <a:latin typeface="Arial"/>
                <a:ea typeface="Arial"/>
                <a:cs typeface="Arial"/>
                <a:sym typeface="Arial"/>
              </a:defRPr>
            </a:lvl1pPr>
            <a:lvl2pPr marL="914400" marR="0" lvl="1" indent="-317500" algn="l" rtl="0">
              <a:lnSpc>
                <a:spcPct val="100000"/>
              </a:lnSpc>
              <a:spcBef>
                <a:spcPts val="1600"/>
              </a:spcBef>
              <a:spcAft>
                <a:spcPts val="0"/>
              </a:spcAft>
              <a:buClr>
                <a:schemeClr val="dk1"/>
              </a:buClr>
              <a:buSzPts val="1400"/>
              <a:buFont typeface="Arial"/>
              <a:buChar char="○"/>
              <a:defRPr sz="2800" b="0" i="0" u="none" strike="noStrike" cap="none">
                <a:solidFill>
                  <a:schemeClr val="dk1"/>
                </a:solidFill>
                <a:latin typeface="Arial"/>
                <a:ea typeface="Arial"/>
                <a:cs typeface="Arial"/>
                <a:sym typeface="Arial"/>
              </a:defRPr>
            </a:lvl2pPr>
            <a:lvl3pPr marL="1371600" marR="0" lvl="2" indent="-317500" algn="l" rtl="0">
              <a:lnSpc>
                <a:spcPct val="100000"/>
              </a:lnSpc>
              <a:spcBef>
                <a:spcPts val="1600"/>
              </a:spcBef>
              <a:spcAft>
                <a:spcPts val="0"/>
              </a:spcAft>
              <a:buClr>
                <a:schemeClr val="dk1"/>
              </a:buClr>
              <a:buSzPts val="1400"/>
              <a:buFont typeface="Arial"/>
              <a:buChar char="■"/>
              <a:defRPr sz="2400" b="0" i="0" u="none" strike="noStrike" cap="none">
                <a:solidFill>
                  <a:schemeClr val="dk1"/>
                </a:solidFill>
                <a:latin typeface="Arial"/>
                <a:ea typeface="Arial"/>
                <a:cs typeface="Arial"/>
                <a:sym typeface="Arial"/>
              </a:defRPr>
            </a:lvl3pPr>
            <a:lvl4pPr marL="1828800" marR="0" lvl="3" indent="-317500" algn="l" rtl="0">
              <a:lnSpc>
                <a:spcPct val="100000"/>
              </a:lnSpc>
              <a:spcBef>
                <a:spcPts val="1600"/>
              </a:spcBef>
              <a:spcAft>
                <a:spcPts val="0"/>
              </a:spcAft>
              <a:buClr>
                <a:schemeClr val="dk1"/>
              </a:buClr>
              <a:buSzPts val="1400"/>
              <a:buFont typeface="Arial"/>
              <a:buChar char="●"/>
              <a:defRPr sz="2400" b="0" i="0" u="none" strike="noStrike" cap="none">
                <a:solidFill>
                  <a:schemeClr val="dk1"/>
                </a:solidFill>
                <a:latin typeface="Arial"/>
                <a:ea typeface="Arial"/>
                <a:cs typeface="Arial"/>
                <a:sym typeface="Arial"/>
              </a:defRPr>
            </a:lvl4pPr>
            <a:lvl5pPr marL="2286000" marR="0" lvl="4" indent="-317500" algn="l" rtl="0">
              <a:lnSpc>
                <a:spcPct val="100000"/>
              </a:lnSpc>
              <a:spcBef>
                <a:spcPts val="1600"/>
              </a:spcBef>
              <a:spcAft>
                <a:spcPts val="0"/>
              </a:spcAft>
              <a:buClr>
                <a:schemeClr val="dk1"/>
              </a:buClr>
              <a:buSzPts val="1400"/>
              <a:buFont typeface="Arial"/>
              <a:buChar char="○"/>
              <a:defRPr sz="2400" b="0" i="0" u="none" strike="noStrike" cap="none">
                <a:solidFill>
                  <a:schemeClr val="dk1"/>
                </a:solidFill>
                <a:latin typeface="Arial"/>
                <a:ea typeface="Arial"/>
                <a:cs typeface="Arial"/>
                <a:sym typeface="Arial"/>
              </a:defRPr>
            </a:lvl5pPr>
            <a:lvl6pPr marL="2743200" marR="0" lvl="5" indent="-317500" algn="l" rtl="0">
              <a:lnSpc>
                <a:spcPct val="100000"/>
              </a:lnSpc>
              <a:spcBef>
                <a:spcPts val="1600"/>
              </a:spcBef>
              <a:spcAft>
                <a:spcPts val="0"/>
              </a:spcAft>
              <a:buClr>
                <a:schemeClr val="dk1"/>
              </a:buClr>
              <a:buSzPts val="1400"/>
              <a:buFont typeface="Arial"/>
              <a:buChar char="■"/>
              <a:defRPr sz="2000" b="0" i="0" u="none" strike="noStrike" cap="none">
                <a:solidFill>
                  <a:schemeClr val="dk1"/>
                </a:solidFill>
                <a:latin typeface="Arial"/>
                <a:ea typeface="Arial"/>
                <a:cs typeface="Arial"/>
                <a:sym typeface="Arial"/>
              </a:defRPr>
            </a:lvl6pPr>
            <a:lvl7pPr marL="3200400" marR="0" lvl="6" indent="-317500" algn="l" rtl="0">
              <a:lnSpc>
                <a:spcPct val="100000"/>
              </a:lnSpc>
              <a:spcBef>
                <a:spcPts val="1600"/>
              </a:spcBef>
              <a:spcAft>
                <a:spcPts val="0"/>
              </a:spcAft>
              <a:buClr>
                <a:schemeClr val="dk1"/>
              </a:buClr>
              <a:buSzPts val="1400"/>
              <a:buFont typeface="Arial"/>
              <a:buChar char="●"/>
              <a:defRPr sz="2000" b="0" i="0" u="none" strike="noStrike" cap="none">
                <a:solidFill>
                  <a:schemeClr val="dk1"/>
                </a:solidFill>
                <a:latin typeface="Arial"/>
                <a:ea typeface="Arial"/>
                <a:cs typeface="Arial"/>
                <a:sym typeface="Arial"/>
              </a:defRPr>
            </a:lvl7pPr>
            <a:lvl8pPr marL="3657600" marR="0" lvl="7" indent="-317500" algn="l" rtl="0">
              <a:lnSpc>
                <a:spcPct val="100000"/>
              </a:lnSpc>
              <a:spcBef>
                <a:spcPts val="1600"/>
              </a:spcBef>
              <a:spcAft>
                <a:spcPts val="0"/>
              </a:spcAft>
              <a:buClr>
                <a:schemeClr val="dk1"/>
              </a:buClr>
              <a:buSzPts val="1400"/>
              <a:buFont typeface="Arial"/>
              <a:buChar char="○"/>
              <a:defRPr sz="2000" b="0" i="0" u="none" strike="noStrike" cap="none">
                <a:solidFill>
                  <a:schemeClr val="dk1"/>
                </a:solidFill>
                <a:latin typeface="Arial"/>
                <a:ea typeface="Arial"/>
                <a:cs typeface="Arial"/>
                <a:sym typeface="Arial"/>
              </a:defRPr>
            </a:lvl8pPr>
            <a:lvl9pPr marL="4114800" marR="0" lvl="8" indent="-317500" algn="l" rtl="0">
              <a:lnSpc>
                <a:spcPct val="100000"/>
              </a:lnSpc>
              <a:spcBef>
                <a:spcPts val="1600"/>
              </a:spcBef>
              <a:spcAft>
                <a:spcPts val="1600"/>
              </a:spcAft>
              <a:buClr>
                <a:schemeClr val="dk1"/>
              </a:buClr>
              <a:buSzPts val="14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6" name="Google Shape;116;p17"/>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7"/>
        <p:cNvGrpSpPr/>
        <p:nvPr/>
      </p:nvGrpSpPr>
      <p:grpSpPr>
        <a:xfrm>
          <a:off x="0" y="0"/>
          <a:ext cx="0" cy="0"/>
          <a:chOff x="0" y="0"/>
          <a:chExt cx="0" cy="0"/>
        </a:xfrm>
      </p:grpSpPr>
      <p:sp>
        <p:nvSpPr>
          <p:cNvPr id="118" name="Google Shape;118;p18"/>
          <p:cNvSpPr txBox="1">
            <a:spLocks noGrp="1"/>
          </p:cNvSpPr>
          <p:nvPr>
            <p:ph type="title"/>
          </p:nvPr>
        </p:nvSpPr>
        <p:spPr>
          <a:xfrm>
            <a:off x="722312" y="4406901"/>
            <a:ext cx="7772400" cy="13620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2"/>
              </a:buClr>
              <a:buSzPts val="4000"/>
              <a:buFont typeface="Calibri"/>
              <a:buNone/>
              <a:defRPr sz="4000" b="1" i="0" u="none" strike="noStrike" cap="none">
                <a:solidFill>
                  <a:schemeClr val="dk2"/>
                </a:solidFill>
                <a:latin typeface="Calibri"/>
                <a:ea typeface="Calibri"/>
                <a:cs typeface="Calibri"/>
                <a:sym typeface="Calibri"/>
              </a:defRPr>
            </a:lvl1pPr>
            <a:lvl2pPr marR="0" lvl="1"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2pPr>
            <a:lvl3pPr marR="0" lvl="2"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3pPr>
            <a:lvl4pPr marR="0" lvl="3"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4pPr>
            <a:lvl5pPr marR="0" lvl="4"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9pPr>
          </a:lstStyle>
          <a:p>
            <a:endParaRPr/>
          </a:p>
        </p:txBody>
      </p:sp>
      <p:sp>
        <p:nvSpPr>
          <p:cNvPr id="119" name="Google Shape;119;p18"/>
          <p:cNvSpPr txBox="1">
            <a:spLocks noGrp="1"/>
          </p:cNvSpPr>
          <p:nvPr>
            <p:ph type="body" idx="1"/>
          </p:nvPr>
        </p:nvSpPr>
        <p:spPr>
          <a:xfrm>
            <a:off x="722312" y="2906713"/>
            <a:ext cx="7772400" cy="15003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20" name="Google Shape;120;p18"/>
          <p:cNvSpPr txBox="1">
            <a:spLocks noGrp="1"/>
          </p:cNvSpPr>
          <p:nvPr>
            <p:ph type="dt" idx="10"/>
          </p:nvPr>
        </p:nvSpPr>
        <p:spPr>
          <a:xfrm>
            <a:off x="76200" y="6457948"/>
            <a:ext cx="2133600" cy="4764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21" name="Google Shape;121;p18"/>
          <p:cNvSpPr txBox="1">
            <a:spLocks noGrp="1"/>
          </p:cNvSpPr>
          <p:nvPr>
            <p:ph type="ftr" idx="11"/>
          </p:nvPr>
        </p:nvSpPr>
        <p:spPr>
          <a:xfrm>
            <a:off x="3124200" y="6245225"/>
            <a:ext cx="2895600" cy="4764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22" name="Google Shape;122;p18"/>
          <p:cNvSpPr txBox="1">
            <a:spLocks noGrp="1"/>
          </p:cNvSpPr>
          <p:nvPr>
            <p:ph type="sldNum" idx="12"/>
          </p:nvPr>
        </p:nvSpPr>
        <p:spPr>
          <a:xfrm>
            <a:off x="6858000" y="6477000"/>
            <a:ext cx="2133600" cy="4764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3"/>
        <p:cNvGrpSpPr/>
        <p:nvPr/>
      </p:nvGrpSpPr>
      <p:grpSpPr>
        <a:xfrm>
          <a:off x="0" y="0"/>
          <a:ext cx="0" cy="0"/>
          <a:chOff x="0" y="0"/>
          <a:chExt cx="0" cy="0"/>
        </a:xfrm>
      </p:grpSpPr>
      <p:cxnSp>
        <p:nvCxnSpPr>
          <p:cNvPr id="124" name="Google Shape;124;p19"/>
          <p:cNvCxnSpPr/>
          <p:nvPr/>
        </p:nvCxnSpPr>
        <p:spPr>
          <a:xfrm>
            <a:off x="17755" y="1504950"/>
            <a:ext cx="8991600" cy="0"/>
          </a:xfrm>
          <a:prstGeom prst="straightConnector1">
            <a:avLst/>
          </a:prstGeom>
          <a:noFill/>
          <a:ln w="44450" cap="rnd" cmpd="sng">
            <a:solidFill>
              <a:srgbClr val="000099"/>
            </a:solidFill>
            <a:prstDash val="solid"/>
            <a:round/>
            <a:headEnd type="none" w="sm" len="sm"/>
            <a:tailEnd type="none" w="sm" len="sm"/>
          </a:ln>
        </p:spPr>
      </p:cxnSp>
      <p:sp>
        <p:nvSpPr>
          <p:cNvPr id="125" name="Google Shape;125;p19"/>
          <p:cNvSpPr txBox="1">
            <a:spLocks noGrp="1"/>
          </p:cNvSpPr>
          <p:nvPr>
            <p:ph type="title"/>
          </p:nvPr>
        </p:nvSpPr>
        <p:spPr>
          <a:xfrm>
            <a:off x="0" y="457200"/>
            <a:ext cx="82296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1pPr>
            <a:lvl2pPr marR="0" lvl="1"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2pPr>
            <a:lvl3pPr marR="0" lvl="2"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3pPr>
            <a:lvl4pPr marR="0" lvl="3"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4pPr>
            <a:lvl5pPr marR="0" lvl="4"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9pPr>
          </a:lstStyle>
          <a:p>
            <a:endParaRPr/>
          </a:p>
        </p:txBody>
      </p:sp>
      <p:sp>
        <p:nvSpPr>
          <p:cNvPr id="126" name="Google Shape;126;p19"/>
          <p:cNvSpPr txBox="1">
            <a:spLocks noGrp="1"/>
          </p:cNvSpPr>
          <p:nvPr>
            <p:ph type="body" idx="1"/>
          </p:nvPr>
        </p:nvSpPr>
        <p:spPr>
          <a:xfrm>
            <a:off x="457200" y="1600200"/>
            <a:ext cx="4038600" cy="45261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7" name="Google Shape;127;p19"/>
          <p:cNvSpPr txBox="1">
            <a:spLocks noGrp="1"/>
          </p:cNvSpPr>
          <p:nvPr>
            <p:ph type="body" idx="2"/>
          </p:nvPr>
        </p:nvSpPr>
        <p:spPr>
          <a:xfrm>
            <a:off x="4648200" y="1600200"/>
            <a:ext cx="4038600" cy="45261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8" name="Google Shape;128;p19"/>
          <p:cNvSpPr txBox="1">
            <a:spLocks noGrp="1"/>
          </p:cNvSpPr>
          <p:nvPr>
            <p:ph type="dt" idx="10"/>
          </p:nvPr>
        </p:nvSpPr>
        <p:spPr>
          <a:xfrm>
            <a:off x="76200" y="6457948"/>
            <a:ext cx="2133600" cy="4764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29" name="Google Shape;129;p19"/>
          <p:cNvSpPr txBox="1">
            <a:spLocks noGrp="1"/>
          </p:cNvSpPr>
          <p:nvPr>
            <p:ph type="ftr" idx="11"/>
          </p:nvPr>
        </p:nvSpPr>
        <p:spPr>
          <a:xfrm>
            <a:off x="3124200" y="6245225"/>
            <a:ext cx="2895600" cy="4764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30" name="Google Shape;130;p19"/>
          <p:cNvSpPr txBox="1">
            <a:spLocks noGrp="1"/>
          </p:cNvSpPr>
          <p:nvPr>
            <p:ph type="sldNum" idx="12"/>
          </p:nvPr>
        </p:nvSpPr>
        <p:spPr>
          <a:xfrm>
            <a:off x="6858000" y="6477000"/>
            <a:ext cx="2133600" cy="4764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1"/>
        <p:cNvGrpSpPr/>
        <p:nvPr/>
      </p:nvGrpSpPr>
      <p:grpSpPr>
        <a:xfrm>
          <a:off x="0" y="0"/>
          <a:ext cx="0" cy="0"/>
          <a:chOff x="0" y="0"/>
          <a:chExt cx="0" cy="0"/>
        </a:xfrm>
      </p:grpSpPr>
      <p:sp>
        <p:nvSpPr>
          <p:cNvPr id="132" name="Google Shape;132;p20"/>
          <p:cNvSpPr txBox="1">
            <a:spLocks noGrp="1"/>
          </p:cNvSpPr>
          <p:nvPr>
            <p:ph type="title"/>
          </p:nvPr>
        </p:nvSpPr>
        <p:spPr>
          <a:xfrm>
            <a:off x="0" y="457200"/>
            <a:ext cx="82296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1pPr>
            <a:lvl2pPr marR="0" lvl="1"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2pPr>
            <a:lvl3pPr marR="0" lvl="2"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3pPr>
            <a:lvl4pPr marR="0" lvl="3"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4pPr>
            <a:lvl5pPr marR="0" lvl="4"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9pPr>
          </a:lstStyle>
          <a:p>
            <a:endParaRPr/>
          </a:p>
        </p:txBody>
      </p:sp>
      <p:sp>
        <p:nvSpPr>
          <p:cNvPr id="133" name="Google Shape;133;p20"/>
          <p:cNvSpPr txBox="1">
            <a:spLocks noGrp="1"/>
          </p:cNvSpPr>
          <p:nvPr>
            <p:ph type="body" idx="1"/>
          </p:nvPr>
        </p:nvSpPr>
        <p:spPr>
          <a:xfrm>
            <a:off x="457200" y="1535112"/>
            <a:ext cx="4040100" cy="639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34" name="Google Shape;134;p20"/>
          <p:cNvSpPr txBox="1">
            <a:spLocks noGrp="1"/>
          </p:cNvSpPr>
          <p:nvPr>
            <p:ph type="body" idx="2"/>
          </p:nvPr>
        </p:nvSpPr>
        <p:spPr>
          <a:xfrm>
            <a:off x="457200" y="2174875"/>
            <a:ext cx="4040100" cy="3951300"/>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35" name="Google Shape;135;p20"/>
          <p:cNvSpPr txBox="1">
            <a:spLocks noGrp="1"/>
          </p:cNvSpPr>
          <p:nvPr>
            <p:ph type="body" idx="3"/>
          </p:nvPr>
        </p:nvSpPr>
        <p:spPr>
          <a:xfrm>
            <a:off x="4645026" y="1535112"/>
            <a:ext cx="4041900" cy="639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36" name="Google Shape;136;p20"/>
          <p:cNvSpPr txBox="1">
            <a:spLocks noGrp="1"/>
          </p:cNvSpPr>
          <p:nvPr>
            <p:ph type="body" idx="4"/>
          </p:nvPr>
        </p:nvSpPr>
        <p:spPr>
          <a:xfrm>
            <a:off x="4645026" y="2174875"/>
            <a:ext cx="4041900" cy="3951300"/>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37" name="Google Shape;137;p20"/>
          <p:cNvSpPr txBox="1">
            <a:spLocks noGrp="1"/>
          </p:cNvSpPr>
          <p:nvPr>
            <p:ph type="dt" idx="10"/>
          </p:nvPr>
        </p:nvSpPr>
        <p:spPr>
          <a:xfrm>
            <a:off x="76200" y="6457948"/>
            <a:ext cx="2133600" cy="4764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38" name="Google Shape;138;p20"/>
          <p:cNvSpPr txBox="1">
            <a:spLocks noGrp="1"/>
          </p:cNvSpPr>
          <p:nvPr>
            <p:ph type="ftr" idx="11"/>
          </p:nvPr>
        </p:nvSpPr>
        <p:spPr>
          <a:xfrm>
            <a:off x="3124200" y="6245225"/>
            <a:ext cx="2895600" cy="4764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39" name="Google Shape;139;p20"/>
          <p:cNvSpPr txBox="1">
            <a:spLocks noGrp="1"/>
          </p:cNvSpPr>
          <p:nvPr>
            <p:ph type="sldNum" idx="12"/>
          </p:nvPr>
        </p:nvSpPr>
        <p:spPr>
          <a:xfrm>
            <a:off x="6858000" y="6477000"/>
            <a:ext cx="2133600" cy="4764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0"/>
        <p:cNvGrpSpPr/>
        <p:nvPr/>
      </p:nvGrpSpPr>
      <p:grpSpPr>
        <a:xfrm>
          <a:off x="0" y="0"/>
          <a:ext cx="0" cy="0"/>
          <a:chOff x="0" y="0"/>
          <a:chExt cx="0" cy="0"/>
        </a:xfrm>
      </p:grpSpPr>
      <p:cxnSp>
        <p:nvCxnSpPr>
          <p:cNvPr id="141" name="Google Shape;141;p21"/>
          <p:cNvCxnSpPr/>
          <p:nvPr/>
        </p:nvCxnSpPr>
        <p:spPr>
          <a:xfrm>
            <a:off x="17755" y="1504950"/>
            <a:ext cx="8991600" cy="0"/>
          </a:xfrm>
          <a:prstGeom prst="straightConnector1">
            <a:avLst/>
          </a:prstGeom>
          <a:noFill/>
          <a:ln w="44450" cap="rnd" cmpd="sng">
            <a:solidFill>
              <a:srgbClr val="000099"/>
            </a:solidFill>
            <a:prstDash val="solid"/>
            <a:round/>
            <a:headEnd type="none" w="sm" len="sm"/>
            <a:tailEnd type="none" w="sm" len="sm"/>
          </a:ln>
        </p:spPr>
      </p:cxnSp>
      <p:sp>
        <p:nvSpPr>
          <p:cNvPr id="142" name="Google Shape;142;p21"/>
          <p:cNvSpPr txBox="1">
            <a:spLocks noGrp="1"/>
          </p:cNvSpPr>
          <p:nvPr>
            <p:ph type="title"/>
          </p:nvPr>
        </p:nvSpPr>
        <p:spPr>
          <a:xfrm>
            <a:off x="0" y="457200"/>
            <a:ext cx="82296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1pPr>
            <a:lvl2pPr marR="0" lvl="1"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2pPr>
            <a:lvl3pPr marR="0" lvl="2"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3pPr>
            <a:lvl4pPr marR="0" lvl="3"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4pPr>
            <a:lvl5pPr marR="0" lvl="4"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9pPr>
          </a:lstStyle>
          <a:p>
            <a:endParaRPr/>
          </a:p>
        </p:txBody>
      </p:sp>
      <p:sp>
        <p:nvSpPr>
          <p:cNvPr id="143" name="Google Shape;143;p21"/>
          <p:cNvSpPr txBox="1">
            <a:spLocks noGrp="1"/>
          </p:cNvSpPr>
          <p:nvPr>
            <p:ph type="dt" idx="10"/>
          </p:nvPr>
        </p:nvSpPr>
        <p:spPr>
          <a:xfrm>
            <a:off x="76200" y="6457948"/>
            <a:ext cx="2133600" cy="4764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44" name="Google Shape;144;p21"/>
          <p:cNvSpPr txBox="1">
            <a:spLocks noGrp="1"/>
          </p:cNvSpPr>
          <p:nvPr>
            <p:ph type="ftr" idx="11"/>
          </p:nvPr>
        </p:nvSpPr>
        <p:spPr>
          <a:xfrm>
            <a:off x="3124200" y="6245225"/>
            <a:ext cx="2895600" cy="4764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45" name="Google Shape;145;p21"/>
          <p:cNvSpPr txBox="1">
            <a:spLocks noGrp="1"/>
          </p:cNvSpPr>
          <p:nvPr>
            <p:ph type="sldNum" idx="12"/>
          </p:nvPr>
        </p:nvSpPr>
        <p:spPr>
          <a:xfrm>
            <a:off x="6858000" y="6477000"/>
            <a:ext cx="2133600" cy="4764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3"/>
          <p:cNvSpPr txBox="1">
            <a:spLocks noGrp="1"/>
          </p:cNvSpPr>
          <p:nvPr>
            <p:ph type="dt" idx="10"/>
          </p:nvPr>
        </p:nvSpPr>
        <p:spPr>
          <a:xfrm>
            <a:off x="76200" y="6457948"/>
            <a:ext cx="2133598" cy="476251"/>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23" name="Google Shape;23;p3"/>
          <p:cNvSpPr txBox="1">
            <a:spLocks noGrp="1"/>
          </p:cNvSpPr>
          <p:nvPr>
            <p:ph type="ftr" idx="11"/>
          </p:nvPr>
        </p:nvSpPr>
        <p:spPr>
          <a:xfrm>
            <a:off x="3124200" y="6245225"/>
            <a:ext cx="2895600" cy="476251"/>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24" name="Google Shape;24;p3"/>
          <p:cNvSpPr txBox="1">
            <a:spLocks noGrp="1"/>
          </p:cNvSpPr>
          <p:nvPr>
            <p:ph type="sldNum" idx="12"/>
          </p:nvPr>
        </p:nvSpPr>
        <p:spPr>
          <a:xfrm>
            <a:off x="6858000" y="6477000"/>
            <a:ext cx="2133598" cy="476251"/>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6"/>
        <p:cNvGrpSpPr/>
        <p:nvPr/>
      </p:nvGrpSpPr>
      <p:grpSpPr>
        <a:xfrm>
          <a:off x="0" y="0"/>
          <a:ext cx="0" cy="0"/>
          <a:chOff x="0" y="0"/>
          <a:chExt cx="0" cy="0"/>
        </a:xfrm>
      </p:grpSpPr>
      <p:sp>
        <p:nvSpPr>
          <p:cNvPr id="147" name="Google Shape;147;p22"/>
          <p:cNvSpPr txBox="1">
            <a:spLocks noGrp="1"/>
          </p:cNvSpPr>
          <p:nvPr>
            <p:ph type="title"/>
          </p:nvPr>
        </p:nvSpPr>
        <p:spPr>
          <a:xfrm>
            <a:off x="457202" y="273047"/>
            <a:ext cx="3008400" cy="11619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2"/>
              </a:buClr>
              <a:buSzPts val="2000"/>
              <a:buFont typeface="Calibri"/>
              <a:buNone/>
              <a:defRPr sz="2000" b="1" i="0" u="none" strike="noStrike" cap="none">
                <a:solidFill>
                  <a:schemeClr val="dk2"/>
                </a:solidFill>
                <a:latin typeface="Calibri"/>
                <a:ea typeface="Calibri"/>
                <a:cs typeface="Calibri"/>
                <a:sym typeface="Calibri"/>
              </a:defRPr>
            </a:lvl1pPr>
            <a:lvl2pPr marR="0" lvl="1"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2pPr>
            <a:lvl3pPr marR="0" lvl="2"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3pPr>
            <a:lvl4pPr marR="0" lvl="3"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4pPr>
            <a:lvl5pPr marR="0" lvl="4"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9pPr>
          </a:lstStyle>
          <a:p>
            <a:endParaRPr/>
          </a:p>
        </p:txBody>
      </p:sp>
      <p:sp>
        <p:nvSpPr>
          <p:cNvPr id="148" name="Google Shape;148;p22"/>
          <p:cNvSpPr txBox="1">
            <a:spLocks noGrp="1"/>
          </p:cNvSpPr>
          <p:nvPr>
            <p:ph type="body" idx="1"/>
          </p:nvPr>
        </p:nvSpPr>
        <p:spPr>
          <a:xfrm>
            <a:off x="3575050" y="273052"/>
            <a:ext cx="5111700" cy="58530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9" name="Google Shape;149;p22"/>
          <p:cNvSpPr txBox="1">
            <a:spLocks noGrp="1"/>
          </p:cNvSpPr>
          <p:nvPr>
            <p:ph type="body" idx="2"/>
          </p:nvPr>
        </p:nvSpPr>
        <p:spPr>
          <a:xfrm>
            <a:off x="457202" y="1435100"/>
            <a:ext cx="3008400" cy="46911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50" name="Google Shape;150;p22"/>
          <p:cNvSpPr txBox="1">
            <a:spLocks noGrp="1"/>
          </p:cNvSpPr>
          <p:nvPr>
            <p:ph type="dt" idx="10"/>
          </p:nvPr>
        </p:nvSpPr>
        <p:spPr>
          <a:xfrm>
            <a:off x="76200" y="6457948"/>
            <a:ext cx="2133600" cy="4764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51" name="Google Shape;151;p22"/>
          <p:cNvSpPr txBox="1">
            <a:spLocks noGrp="1"/>
          </p:cNvSpPr>
          <p:nvPr>
            <p:ph type="ftr" idx="11"/>
          </p:nvPr>
        </p:nvSpPr>
        <p:spPr>
          <a:xfrm>
            <a:off x="3124200" y="6245225"/>
            <a:ext cx="2895600" cy="4764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52" name="Google Shape;152;p22"/>
          <p:cNvSpPr txBox="1">
            <a:spLocks noGrp="1"/>
          </p:cNvSpPr>
          <p:nvPr>
            <p:ph type="sldNum" idx="12"/>
          </p:nvPr>
        </p:nvSpPr>
        <p:spPr>
          <a:xfrm>
            <a:off x="6858000" y="6477000"/>
            <a:ext cx="2133600" cy="4764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53"/>
        <p:cNvGrpSpPr/>
        <p:nvPr/>
      </p:nvGrpSpPr>
      <p:grpSpPr>
        <a:xfrm>
          <a:off x="0" y="0"/>
          <a:ext cx="0" cy="0"/>
          <a:chOff x="0" y="0"/>
          <a:chExt cx="0" cy="0"/>
        </a:xfrm>
      </p:grpSpPr>
      <p:sp>
        <p:nvSpPr>
          <p:cNvPr id="154" name="Google Shape;154;p23"/>
          <p:cNvSpPr txBox="1">
            <a:spLocks noGrp="1"/>
          </p:cNvSpPr>
          <p:nvPr>
            <p:ph type="title"/>
          </p:nvPr>
        </p:nvSpPr>
        <p:spPr>
          <a:xfrm>
            <a:off x="1792288" y="4800600"/>
            <a:ext cx="5486400" cy="5667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2"/>
              </a:buClr>
              <a:buSzPts val="2000"/>
              <a:buFont typeface="Calibri"/>
              <a:buNone/>
              <a:defRPr sz="2000" b="1" i="0" u="none" strike="noStrike" cap="none">
                <a:solidFill>
                  <a:schemeClr val="dk2"/>
                </a:solidFill>
                <a:latin typeface="Calibri"/>
                <a:ea typeface="Calibri"/>
                <a:cs typeface="Calibri"/>
                <a:sym typeface="Calibri"/>
              </a:defRPr>
            </a:lvl1pPr>
            <a:lvl2pPr marR="0" lvl="1"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2pPr>
            <a:lvl3pPr marR="0" lvl="2"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3pPr>
            <a:lvl4pPr marR="0" lvl="3"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4pPr>
            <a:lvl5pPr marR="0" lvl="4"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9pPr>
          </a:lstStyle>
          <a:p>
            <a:endParaRPr/>
          </a:p>
        </p:txBody>
      </p:sp>
      <p:sp>
        <p:nvSpPr>
          <p:cNvPr id="155" name="Google Shape;155;p23"/>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56" name="Google Shape;156;p23"/>
          <p:cNvSpPr txBox="1">
            <a:spLocks noGrp="1"/>
          </p:cNvSpPr>
          <p:nvPr>
            <p:ph type="body" idx="1"/>
          </p:nvPr>
        </p:nvSpPr>
        <p:spPr>
          <a:xfrm>
            <a:off x="1792288" y="5367337"/>
            <a:ext cx="5486400" cy="8049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57" name="Google Shape;157;p23"/>
          <p:cNvSpPr txBox="1">
            <a:spLocks noGrp="1"/>
          </p:cNvSpPr>
          <p:nvPr>
            <p:ph type="dt" idx="10"/>
          </p:nvPr>
        </p:nvSpPr>
        <p:spPr>
          <a:xfrm>
            <a:off x="76200" y="6457948"/>
            <a:ext cx="2133600" cy="4764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58" name="Google Shape;158;p23"/>
          <p:cNvSpPr txBox="1">
            <a:spLocks noGrp="1"/>
          </p:cNvSpPr>
          <p:nvPr>
            <p:ph type="ftr" idx="11"/>
          </p:nvPr>
        </p:nvSpPr>
        <p:spPr>
          <a:xfrm>
            <a:off x="3124200" y="6245225"/>
            <a:ext cx="2895600" cy="4764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59" name="Google Shape;159;p23"/>
          <p:cNvSpPr txBox="1">
            <a:spLocks noGrp="1"/>
          </p:cNvSpPr>
          <p:nvPr>
            <p:ph type="sldNum" idx="12"/>
          </p:nvPr>
        </p:nvSpPr>
        <p:spPr>
          <a:xfrm>
            <a:off x="6858000" y="6477000"/>
            <a:ext cx="2133600" cy="4764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60"/>
        <p:cNvGrpSpPr/>
        <p:nvPr/>
      </p:nvGrpSpPr>
      <p:grpSpPr>
        <a:xfrm>
          <a:off x="0" y="0"/>
          <a:ext cx="0" cy="0"/>
          <a:chOff x="0" y="0"/>
          <a:chExt cx="0" cy="0"/>
        </a:xfrm>
      </p:grpSpPr>
      <p:cxnSp>
        <p:nvCxnSpPr>
          <p:cNvPr id="161" name="Google Shape;161;p24"/>
          <p:cNvCxnSpPr/>
          <p:nvPr/>
        </p:nvCxnSpPr>
        <p:spPr>
          <a:xfrm>
            <a:off x="0" y="1504950"/>
            <a:ext cx="8991600" cy="0"/>
          </a:xfrm>
          <a:prstGeom prst="straightConnector1">
            <a:avLst/>
          </a:prstGeom>
          <a:noFill/>
          <a:ln w="44450" cap="rnd" cmpd="sng">
            <a:solidFill>
              <a:srgbClr val="000099"/>
            </a:solidFill>
            <a:prstDash val="solid"/>
            <a:round/>
            <a:headEnd type="none" w="sm" len="sm"/>
            <a:tailEnd type="none" w="sm" len="sm"/>
          </a:ln>
        </p:spPr>
      </p:cxnSp>
      <p:sp>
        <p:nvSpPr>
          <p:cNvPr id="162" name="Google Shape;162;p24"/>
          <p:cNvSpPr txBox="1">
            <a:spLocks noGrp="1"/>
          </p:cNvSpPr>
          <p:nvPr>
            <p:ph type="title"/>
          </p:nvPr>
        </p:nvSpPr>
        <p:spPr>
          <a:xfrm>
            <a:off x="0" y="457200"/>
            <a:ext cx="82296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1pPr>
            <a:lvl2pPr marR="0" lvl="1"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2pPr>
            <a:lvl3pPr marR="0" lvl="2"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3pPr>
            <a:lvl4pPr marR="0" lvl="3"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4pPr>
            <a:lvl5pPr marR="0" lvl="4"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9pPr>
          </a:lstStyle>
          <a:p>
            <a:endParaRPr/>
          </a:p>
        </p:txBody>
      </p:sp>
      <p:sp>
        <p:nvSpPr>
          <p:cNvPr id="163" name="Google Shape;163;p24"/>
          <p:cNvSpPr txBox="1">
            <a:spLocks noGrp="1"/>
          </p:cNvSpPr>
          <p:nvPr>
            <p:ph type="body" idx="1"/>
          </p:nvPr>
        </p:nvSpPr>
        <p:spPr>
          <a:xfrm rot="5400000">
            <a:off x="2308948" y="-251549"/>
            <a:ext cx="4526100" cy="82296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4" name="Google Shape;164;p24"/>
          <p:cNvSpPr txBox="1">
            <a:spLocks noGrp="1"/>
          </p:cNvSpPr>
          <p:nvPr>
            <p:ph type="dt" idx="10"/>
          </p:nvPr>
        </p:nvSpPr>
        <p:spPr>
          <a:xfrm>
            <a:off x="76200" y="6457948"/>
            <a:ext cx="2133600" cy="4764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65" name="Google Shape;165;p24"/>
          <p:cNvSpPr txBox="1">
            <a:spLocks noGrp="1"/>
          </p:cNvSpPr>
          <p:nvPr>
            <p:ph type="ftr" idx="11"/>
          </p:nvPr>
        </p:nvSpPr>
        <p:spPr>
          <a:xfrm>
            <a:off x="3124200" y="6245225"/>
            <a:ext cx="2895600" cy="4764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66" name="Google Shape;166;p24"/>
          <p:cNvSpPr txBox="1">
            <a:spLocks noGrp="1"/>
          </p:cNvSpPr>
          <p:nvPr>
            <p:ph type="sldNum" idx="12"/>
          </p:nvPr>
        </p:nvSpPr>
        <p:spPr>
          <a:xfrm>
            <a:off x="6858000" y="6477000"/>
            <a:ext cx="2133600" cy="4764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7"/>
        <p:cNvGrpSpPr/>
        <p:nvPr/>
      </p:nvGrpSpPr>
      <p:grpSpPr>
        <a:xfrm>
          <a:off x="0" y="0"/>
          <a:ext cx="0" cy="0"/>
          <a:chOff x="0" y="0"/>
          <a:chExt cx="0" cy="0"/>
        </a:xfrm>
      </p:grpSpPr>
      <p:sp>
        <p:nvSpPr>
          <p:cNvPr id="168" name="Google Shape;168;p25"/>
          <p:cNvSpPr txBox="1">
            <a:spLocks noGrp="1"/>
          </p:cNvSpPr>
          <p:nvPr>
            <p:ph type="title"/>
          </p:nvPr>
        </p:nvSpPr>
        <p:spPr>
          <a:xfrm rot="5400000">
            <a:off x="4732348" y="2171689"/>
            <a:ext cx="5851500" cy="20574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1pPr>
            <a:lvl2pPr marR="0" lvl="1"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2pPr>
            <a:lvl3pPr marR="0" lvl="2"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3pPr>
            <a:lvl4pPr marR="0" lvl="3"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4pPr>
            <a:lvl5pPr marR="0" lvl="4"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9pPr>
          </a:lstStyle>
          <a:p>
            <a:endParaRPr/>
          </a:p>
        </p:txBody>
      </p:sp>
      <p:sp>
        <p:nvSpPr>
          <p:cNvPr id="169" name="Google Shape;169;p25"/>
          <p:cNvSpPr txBox="1">
            <a:spLocks noGrp="1"/>
          </p:cNvSpPr>
          <p:nvPr>
            <p:ph type="body" idx="1"/>
          </p:nvPr>
        </p:nvSpPr>
        <p:spPr>
          <a:xfrm rot="5400000">
            <a:off x="541348" y="190487"/>
            <a:ext cx="5851500" cy="60198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0" name="Google Shape;170;p25"/>
          <p:cNvSpPr txBox="1">
            <a:spLocks noGrp="1"/>
          </p:cNvSpPr>
          <p:nvPr>
            <p:ph type="dt" idx="10"/>
          </p:nvPr>
        </p:nvSpPr>
        <p:spPr>
          <a:xfrm>
            <a:off x="76200" y="6457948"/>
            <a:ext cx="2133600" cy="4764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71" name="Google Shape;171;p25"/>
          <p:cNvSpPr txBox="1">
            <a:spLocks noGrp="1"/>
          </p:cNvSpPr>
          <p:nvPr>
            <p:ph type="ftr" idx="11"/>
          </p:nvPr>
        </p:nvSpPr>
        <p:spPr>
          <a:xfrm>
            <a:off x="3124200" y="6245225"/>
            <a:ext cx="2895600" cy="4764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72" name="Google Shape;172;p25"/>
          <p:cNvSpPr txBox="1">
            <a:spLocks noGrp="1"/>
          </p:cNvSpPr>
          <p:nvPr>
            <p:ph type="sldNum" idx="12"/>
          </p:nvPr>
        </p:nvSpPr>
        <p:spPr>
          <a:xfrm>
            <a:off x="6858000" y="6477000"/>
            <a:ext cx="2133600" cy="4764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pic>
        <p:nvPicPr>
          <p:cNvPr id="26" name="Google Shape;26;p4" descr="The Virginia Department of Education Banner">
            <a:hlinkClick r:id="rId2"/>
          </p:cNvPr>
          <p:cNvPicPr preferRelativeResize="0"/>
          <p:nvPr/>
        </p:nvPicPr>
        <p:blipFill rotWithShape="1">
          <a:blip r:embed="rId3">
            <a:alphaModFix/>
          </a:blip>
          <a:srcRect/>
          <a:stretch/>
        </p:blipFill>
        <p:spPr>
          <a:xfrm>
            <a:off x="63500" y="-234951"/>
            <a:ext cx="476249" cy="476251"/>
          </a:xfrm>
          <a:prstGeom prst="rect">
            <a:avLst/>
          </a:prstGeom>
          <a:noFill/>
          <a:ln>
            <a:noFill/>
          </a:ln>
        </p:spPr>
      </p:pic>
      <p:pic>
        <p:nvPicPr>
          <p:cNvPr id="27" name="Google Shape;27;p4" descr="The Virginia Department of Education Banner">
            <a:hlinkClick r:id="rId2"/>
          </p:cNvPr>
          <p:cNvPicPr preferRelativeResize="0"/>
          <p:nvPr/>
        </p:nvPicPr>
        <p:blipFill rotWithShape="1">
          <a:blip r:embed="rId3">
            <a:alphaModFix/>
          </a:blip>
          <a:srcRect/>
          <a:stretch/>
        </p:blipFill>
        <p:spPr>
          <a:xfrm>
            <a:off x="63500" y="-234951"/>
            <a:ext cx="476249" cy="476251"/>
          </a:xfrm>
          <a:prstGeom prst="rect">
            <a:avLst/>
          </a:prstGeom>
          <a:noFill/>
          <a:ln>
            <a:noFill/>
          </a:ln>
        </p:spPr>
      </p:pic>
      <p:sp>
        <p:nvSpPr>
          <p:cNvPr id="28" name="Google Shape;28;p4"/>
          <p:cNvSpPr txBox="1">
            <a:spLocks noGrp="1"/>
          </p:cNvSpPr>
          <p:nvPr>
            <p:ph type="title"/>
          </p:nvPr>
        </p:nvSpPr>
        <p:spPr>
          <a:xfrm>
            <a:off x="0" y="609600"/>
            <a:ext cx="82296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2"/>
              </a:buClr>
              <a:buSzPts val="3600"/>
              <a:buFont typeface="Calibri"/>
              <a:buNone/>
              <a:defRPr sz="3600" b="0" i="0" u="none" strike="noStrike" cap="none">
                <a:solidFill>
                  <a:schemeClr val="dk2"/>
                </a:solidFill>
                <a:latin typeface="Verdana"/>
                <a:ea typeface="Verdana"/>
                <a:cs typeface="Verdana"/>
                <a:sym typeface="Verdana"/>
              </a:defRPr>
            </a:lvl1pPr>
            <a:lvl2pPr marR="0" lvl="1"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2pPr>
            <a:lvl3pPr marR="0" lvl="2"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3pPr>
            <a:lvl4pPr marR="0" lvl="3"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4pPr>
            <a:lvl5pPr marR="0" lvl="4"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9pPr>
          </a:lstStyle>
          <a:p>
            <a:endParaRPr/>
          </a:p>
        </p:txBody>
      </p:sp>
      <p:sp>
        <p:nvSpPr>
          <p:cNvPr id="29" name="Google Shape;29;p4"/>
          <p:cNvSpPr txBox="1">
            <a:spLocks noGrp="1"/>
          </p:cNvSpPr>
          <p:nvPr>
            <p:ph type="body" idx="1"/>
          </p:nvPr>
        </p:nvSpPr>
        <p:spPr>
          <a:xfrm>
            <a:off x="457200" y="1600200"/>
            <a:ext cx="8229600" cy="4525963"/>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Calibri"/>
              <a:buChar char="•"/>
              <a:defRPr sz="3200" b="0" i="0" u="none" strike="noStrike" cap="none">
                <a:solidFill>
                  <a:schemeClr val="dk1"/>
                </a:solidFill>
                <a:latin typeface="Verdana"/>
                <a:ea typeface="Verdana"/>
                <a:cs typeface="Verdana"/>
                <a:sym typeface="Verdana"/>
              </a:defRPr>
            </a:lvl1pPr>
            <a:lvl2pPr marL="914400" marR="0" lvl="1" indent="-406400" algn="l" rtl="0">
              <a:lnSpc>
                <a:spcPct val="100000"/>
              </a:lnSpc>
              <a:spcBef>
                <a:spcPts val="560"/>
              </a:spcBef>
              <a:spcAft>
                <a:spcPts val="0"/>
              </a:spcAft>
              <a:buClr>
                <a:schemeClr val="dk1"/>
              </a:buClr>
              <a:buSzPts val="2800"/>
              <a:buFont typeface="Calibri"/>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3pPr>
            <a:lvl4pPr marL="1828800" marR="0" lvl="3" indent="-381000" algn="l" rtl="0">
              <a:lnSpc>
                <a:spcPct val="100000"/>
              </a:lnSpc>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4pPr>
            <a:lvl5pPr marL="2286000" marR="0" lvl="4" indent="-381000" algn="l" rtl="0">
              <a:lnSpc>
                <a:spcPct val="100000"/>
              </a:lnSpc>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0" name="Google Shape;30;p4"/>
          <p:cNvSpPr txBox="1">
            <a:spLocks noGrp="1"/>
          </p:cNvSpPr>
          <p:nvPr>
            <p:ph type="dt" idx="10"/>
          </p:nvPr>
        </p:nvSpPr>
        <p:spPr>
          <a:xfrm>
            <a:off x="76200" y="6457948"/>
            <a:ext cx="2133598" cy="476251"/>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31" name="Google Shape;31;p4"/>
          <p:cNvSpPr txBox="1">
            <a:spLocks noGrp="1"/>
          </p:cNvSpPr>
          <p:nvPr>
            <p:ph type="ftr" idx="11"/>
          </p:nvPr>
        </p:nvSpPr>
        <p:spPr>
          <a:xfrm>
            <a:off x="3124200" y="6245225"/>
            <a:ext cx="2895600" cy="476251"/>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32" name="Google Shape;32;p4"/>
          <p:cNvSpPr txBox="1">
            <a:spLocks noGrp="1"/>
          </p:cNvSpPr>
          <p:nvPr>
            <p:ph type="sldNum" idx="12"/>
          </p:nvPr>
        </p:nvSpPr>
        <p:spPr>
          <a:xfrm>
            <a:off x="6858000" y="6477000"/>
            <a:ext cx="2133598" cy="476251"/>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571063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722312" y="4406901"/>
            <a:ext cx="7772400" cy="1362075"/>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2"/>
              </a:buClr>
              <a:buSzPts val="4000"/>
              <a:buFont typeface="Calibri"/>
              <a:buNone/>
              <a:defRPr sz="4000" b="1" i="0" u="none" strike="noStrike" cap="none">
                <a:solidFill>
                  <a:schemeClr val="dk2"/>
                </a:solidFill>
                <a:latin typeface="Calibri"/>
                <a:ea typeface="Calibri"/>
                <a:cs typeface="Calibri"/>
                <a:sym typeface="Calibri"/>
              </a:defRPr>
            </a:lvl1pPr>
            <a:lvl2pPr marR="0" lvl="1"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2pPr>
            <a:lvl3pPr marR="0" lvl="2"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3pPr>
            <a:lvl4pPr marR="0" lvl="3"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4pPr>
            <a:lvl5pPr marR="0" lvl="4"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9pPr>
          </a:lstStyle>
          <a:p>
            <a:endParaRPr/>
          </a:p>
        </p:txBody>
      </p:sp>
      <p:sp>
        <p:nvSpPr>
          <p:cNvPr id="39" name="Google Shape;39;p6"/>
          <p:cNvSpPr txBox="1">
            <a:spLocks noGrp="1"/>
          </p:cNvSpPr>
          <p:nvPr>
            <p:ph type="body" idx="1"/>
          </p:nvPr>
        </p:nvSpPr>
        <p:spPr>
          <a:xfrm>
            <a:off x="722312" y="2906713"/>
            <a:ext cx="7772400" cy="1500187"/>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40" name="Google Shape;40;p6"/>
          <p:cNvSpPr txBox="1">
            <a:spLocks noGrp="1"/>
          </p:cNvSpPr>
          <p:nvPr>
            <p:ph type="dt" idx="10"/>
          </p:nvPr>
        </p:nvSpPr>
        <p:spPr>
          <a:xfrm>
            <a:off x="76200" y="6457948"/>
            <a:ext cx="2133598" cy="476251"/>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41" name="Google Shape;41;p6"/>
          <p:cNvSpPr txBox="1">
            <a:spLocks noGrp="1"/>
          </p:cNvSpPr>
          <p:nvPr>
            <p:ph type="ftr" idx="11"/>
          </p:nvPr>
        </p:nvSpPr>
        <p:spPr>
          <a:xfrm>
            <a:off x="3124200" y="6245225"/>
            <a:ext cx="2895600" cy="476251"/>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42" name="Google Shape;42;p6"/>
          <p:cNvSpPr txBox="1">
            <a:spLocks noGrp="1"/>
          </p:cNvSpPr>
          <p:nvPr>
            <p:ph type="sldNum" idx="12"/>
          </p:nvPr>
        </p:nvSpPr>
        <p:spPr>
          <a:xfrm>
            <a:off x="6858000" y="6477000"/>
            <a:ext cx="2133598" cy="476251"/>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624099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3"/>
        <p:cNvGrpSpPr/>
        <p:nvPr/>
      </p:nvGrpSpPr>
      <p:grpSpPr>
        <a:xfrm>
          <a:off x="0" y="0"/>
          <a:ext cx="0" cy="0"/>
          <a:chOff x="0" y="0"/>
          <a:chExt cx="0" cy="0"/>
        </a:xfrm>
      </p:grpSpPr>
      <p:cxnSp>
        <p:nvCxnSpPr>
          <p:cNvPr id="44" name="Google Shape;44;p7"/>
          <p:cNvCxnSpPr/>
          <p:nvPr/>
        </p:nvCxnSpPr>
        <p:spPr>
          <a:xfrm>
            <a:off x="17755" y="1504950"/>
            <a:ext cx="8991600" cy="0"/>
          </a:xfrm>
          <a:prstGeom prst="straightConnector1">
            <a:avLst/>
          </a:prstGeom>
          <a:noFill/>
          <a:ln w="44450" cap="rnd" cmpd="sng">
            <a:solidFill>
              <a:srgbClr val="000099"/>
            </a:solidFill>
            <a:prstDash val="solid"/>
            <a:round/>
            <a:headEnd type="none" w="sm" len="sm"/>
            <a:tailEnd type="none" w="sm" len="sm"/>
          </a:ln>
        </p:spPr>
      </p:cxnSp>
      <p:sp>
        <p:nvSpPr>
          <p:cNvPr id="45" name="Google Shape;45;p7"/>
          <p:cNvSpPr txBox="1">
            <a:spLocks noGrp="1"/>
          </p:cNvSpPr>
          <p:nvPr>
            <p:ph type="title"/>
          </p:nvPr>
        </p:nvSpPr>
        <p:spPr>
          <a:xfrm>
            <a:off x="0" y="457200"/>
            <a:ext cx="82296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1pPr>
            <a:lvl2pPr marR="0" lvl="1"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2pPr>
            <a:lvl3pPr marR="0" lvl="2"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3pPr>
            <a:lvl4pPr marR="0" lvl="3"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4pPr>
            <a:lvl5pPr marR="0" lvl="4"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9pPr>
          </a:lstStyle>
          <a:p>
            <a:endParaRPr/>
          </a:p>
        </p:txBody>
      </p:sp>
      <p:sp>
        <p:nvSpPr>
          <p:cNvPr id="46" name="Google Shape;46;p7"/>
          <p:cNvSpPr txBox="1">
            <a:spLocks noGrp="1"/>
          </p:cNvSpPr>
          <p:nvPr>
            <p:ph type="body" idx="1"/>
          </p:nvPr>
        </p:nvSpPr>
        <p:spPr>
          <a:xfrm>
            <a:off x="457200" y="1600200"/>
            <a:ext cx="4038598" cy="4525963"/>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7" name="Google Shape;47;p7"/>
          <p:cNvSpPr txBox="1">
            <a:spLocks noGrp="1"/>
          </p:cNvSpPr>
          <p:nvPr>
            <p:ph type="body" idx="2"/>
          </p:nvPr>
        </p:nvSpPr>
        <p:spPr>
          <a:xfrm>
            <a:off x="4648200" y="1600200"/>
            <a:ext cx="4038598" cy="4525963"/>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8" name="Google Shape;48;p7"/>
          <p:cNvSpPr txBox="1">
            <a:spLocks noGrp="1"/>
          </p:cNvSpPr>
          <p:nvPr>
            <p:ph type="dt" idx="10"/>
          </p:nvPr>
        </p:nvSpPr>
        <p:spPr>
          <a:xfrm>
            <a:off x="76200" y="6457948"/>
            <a:ext cx="2133598" cy="476251"/>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49" name="Google Shape;49;p7"/>
          <p:cNvSpPr txBox="1">
            <a:spLocks noGrp="1"/>
          </p:cNvSpPr>
          <p:nvPr>
            <p:ph type="ftr" idx="11"/>
          </p:nvPr>
        </p:nvSpPr>
        <p:spPr>
          <a:xfrm>
            <a:off x="3124200" y="6245225"/>
            <a:ext cx="2895600" cy="476251"/>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50" name="Google Shape;50;p7"/>
          <p:cNvSpPr txBox="1">
            <a:spLocks noGrp="1"/>
          </p:cNvSpPr>
          <p:nvPr>
            <p:ph type="sldNum" idx="12"/>
          </p:nvPr>
        </p:nvSpPr>
        <p:spPr>
          <a:xfrm>
            <a:off x="6858000" y="6477000"/>
            <a:ext cx="2133598" cy="476251"/>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939787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1"/>
        <p:cNvGrpSpPr/>
        <p:nvPr/>
      </p:nvGrpSpPr>
      <p:grpSpPr>
        <a:xfrm>
          <a:off x="0" y="0"/>
          <a:ext cx="0" cy="0"/>
          <a:chOff x="0" y="0"/>
          <a:chExt cx="0" cy="0"/>
        </a:xfrm>
      </p:grpSpPr>
      <p:sp>
        <p:nvSpPr>
          <p:cNvPr id="52" name="Google Shape;52;p8"/>
          <p:cNvSpPr txBox="1">
            <a:spLocks noGrp="1"/>
          </p:cNvSpPr>
          <p:nvPr>
            <p:ph type="title"/>
          </p:nvPr>
        </p:nvSpPr>
        <p:spPr>
          <a:xfrm>
            <a:off x="0" y="457200"/>
            <a:ext cx="82296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1pPr>
            <a:lvl2pPr marR="0" lvl="1"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2pPr>
            <a:lvl3pPr marR="0" lvl="2"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3pPr>
            <a:lvl4pPr marR="0" lvl="3"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4pPr>
            <a:lvl5pPr marR="0" lvl="4"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9pPr>
          </a:lstStyle>
          <a:p>
            <a:endParaRPr/>
          </a:p>
        </p:txBody>
      </p:sp>
      <p:sp>
        <p:nvSpPr>
          <p:cNvPr id="53" name="Google Shape;53;p8"/>
          <p:cNvSpPr txBox="1">
            <a:spLocks noGrp="1"/>
          </p:cNvSpPr>
          <p:nvPr>
            <p:ph type="body" idx="1"/>
          </p:nvPr>
        </p:nvSpPr>
        <p:spPr>
          <a:xfrm>
            <a:off x="457200" y="1535112"/>
            <a:ext cx="4040187" cy="639762"/>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54" name="Google Shape;54;p8"/>
          <p:cNvSpPr txBox="1">
            <a:spLocks noGrp="1"/>
          </p:cNvSpPr>
          <p:nvPr>
            <p:ph type="body" idx="2"/>
          </p:nvPr>
        </p:nvSpPr>
        <p:spPr>
          <a:xfrm>
            <a:off x="457200" y="2174875"/>
            <a:ext cx="4040187" cy="3951286"/>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55" name="Google Shape;55;p8"/>
          <p:cNvSpPr txBox="1">
            <a:spLocks noGrp="1"/>
          </p:cNvSpPr>
          <p:nvPr>
            <p:ph type="body" idx="3"/>
          </p:nvPr>
        </p:nvSpPr>
        <p:spPr>
          <a:xfrm>
            <a:off x="4645026" y="1535112"/>
            <a:ext cx="4041773" cy="639762"/>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56" name="Google Shape;56;p8"/>
          <p:cNvSpPr txBox="1">
            <a:spLocks noGrp="1"/>
          </p:cNvSpPr>
          <p:nvPr>
            <p:ph type="body" idx="4"/>
          </p:nvPr>
        </p:nvSpPr>
        <p:spPr>
          <a:xfrm>
            <a:off x="4645026" y="2174875"/>
            <a:ext cx="4041773" cy="3951286"/>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57" name="Google Shape;57;p8"/>
          <p:cNvSpPr txBox="1">
            <a:spLocks noGrp="1"/>
          </p:cNvSpPr>
          <p:nvPr>
            <p:ph type="dt" idx="10"/>
          </p:nvPr>
        </p:nvSpPr>
        <p:spPr>
          <a:xfrm>
            <a:off x="76200" y="6457948"/>
            <a:ext cx="2133598" cy="476251"/>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58" name="Google Shape;58;p8"/>
          <p:cNvSpPr txBox="1">
            <a:spLocks noGrp="1"/>
          </p:cNvSpPr>
          <p:nvPr>
            <p:ph type="ftr" idx="11"/>
          </p:nvPr>
        </p:nvSpPr>
        <p:spPr>
          <a:xfrm>
            <a:off x="3124200" y="6245225"/>
            <a:ext cx="2895600" cy="476251"/>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59" name="Google Shape;59;p8"/>
          <p:cNvSpPr txBox="1">
            <a:spLocks noGrp="1"/>
          </p:cNvSpPr>
          <p:nvPr>
            <p:ph type="sldNum" idx="12"/>
          </p:nvPr>
        </p:nvSpPr>
        <p:spPr>
          <a:xfrm>
            <a:off x="6858000" y="6477000"/>
            <a:ext cx="2133598" cy="476251"/>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797144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0"/>
        <p:cNvGrpSpPr/>
        <p:nvPr/>
      </p:nvGrpSpPr>
      <p:grpSpPr>
        <a:xfrm>
          <a:off x="0" y="0"/>
          <a:ext cx="0" cy="0"/>
          <a:chOff x="0" y="0"/>
          <a:chExt cx="0" cy="0"/>
        </a:xfrm>
      </p:grpSpPr>
      <p:cxnSp>
        <p:nvCxnSpPr>
          <p:cNvPr id="61" name="Google Shape;61;p9"/>
          <p:cNvCxnSpPr/>
          <p:nvPr/>
        </p:nvCxnSpPr>
        <p:spPr>
          <a:xfrm>
            <a:off x="17755" y="1504950"/>
            <a:ext cx="8991600" cy="0"/>
          </a:xfrm>
          <a:prstGeom prst="straightConnector1">
            <a:avLst/>
          </a:prstGeom>
          <a:noFill/>
          <a:ln w="44450" cap="rnd" cmpd="sng">
            <a:solidFill>
              <a:srgbClr val="000099"/>
            </a:solidFill>
            <a:prstDash val="solid"/>
            <a:round/>
            <a:headEnd type="none" w="sm" len="sm"/>
            <a:tailEnd type="none" w="sm" len="sm"/>
          </a:ln>
        </p:spPr>
      </p:cxnSp>
      <p:sp>
        <p:nvSpPr>
          <p:cNvPr id="62" name="Google Shape;62;p9"/>
          <p:cNvSpPr txBox="1">
            <a:spLocks noGrp="1"/>
          </p:cNvSpPr>
          <p:nvPr>
            <p:ph type="title"/>
          </p:nvPr>
        </p:nvSpPr>
        <p:spPr>
          <a:xfrm>
            <a:off x="0" y="457200"/>
            <a:ext cx="82296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1pPr>
            <a:lvl2pPr marR="0" lvl="1"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2pPr>
            <a:lvl3pPr marR="0" lvl="2"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3pPr>
            <a:lvl4pPr marR="0" lvl="3"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4pPr>
            <a:lvl5pPr marR="0" lvl="4"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9pPr>
          </a:lstStyle>
          <a:p>
            <a:endParaRPr/>
          </a:p>
        </p:txBody>
      </p:sp>
      <p:sp>
        <p:nvSpPr>
          <p:cNvPr id="63" name="Google Shape;63;p9"/>
          <p:cNvSpPr txBox="1">
            <a:spLocks noGrp="1"/>
          </p:cNvSpPr>
          <p:nvPr>
            <p:ph type="dt" idx="10"/>
          </p:nvPr>
        </p:nvSpPr>
        <p:spPr>
          <a:xfrm>
            <a:off x="76200" y="6457948"/>
            <a:ext cx="2133598" cy="476251"/>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64" name="Google Shape;64;p9"/>
          <p:cNvSpPr txBox="1">
            <a:spLocks noGrp="1"/>
          </p:cNvSpPr>
          <p:nvPr>
            <p:ph type="ftr" idx="11"/>
          </p:nvPr>
        </p:nvSpPr>
        <p:spPr>
          <a:xfrm>
            <a:off x="3124200" y="6245225"/>
            <a:ext cx="2895600" cy="476251"/>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65" name="Google Shape;65;p9"/>
          <p:cNvSpPr txBox="1">
            <a:spLocks noGrp="1"/>
          </p:cNvSpPr>
          <p:nvPr>
            <p:ph type="sldNum" idx="12"/>
          </p:nvPr>
        </p:nvSpPr>
        <p:spPr>
          <a:xfrm>
            <a:off x="6858000" y="6477000"/>
            <a:ext cx="2133598" cy="476251"/>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480344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6"/>
        <p:cNvGrpSpPr/>
        <p:nvPr/>
      </p:nvGrpSpPr>
      <p:grpSpPr>
        <a:xfrm>
          <a:off x="0" y="0"/>
          <a:ext cx="0" cy="0"/>
          <a:chOff x="0" y="0"/>
          <a:chExt cx="0" cy="0"/>
        </a:xfrm>
      </p:grpSpPr>
      <p:sp>
        <p:nvSpPr>
          <p:cNvPr id="67" name="Google Shape;67;p10"/>
          <p:cNvSpPr txBox="1">
            <a:spLocks noGrp="1"/>
          </p:cNvSpPr>
          <p:nvPr>
            <p:ph type="title"/>
          </p:nvPr>
        </p:nvSpPr>
        <p:spPr>
          <a:xfrm>
            <a:off x="457202" y="273047"/>
            <a:ext cx="3008313" cy="1162049"/>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2"/>
              </a:buClr>
              <a:buSzPts val="2000"/>
              <a:buFont typeface="Calibri"/>
              <a:buNone/>
              <a:defRPr sz="2000" b="1" i="0" u="none" strike="noStrike" cap="none">
                <a:solidFill>
                  <a:schemeClr val="dk2"/>
                </a:solidFill>
                <a:latin typeface="Calibri"/>
                <a:ea typeface="Calibri"/>
                <a:cs typeface="Calibri"/>
                <a:sym typeface="Calibri"/>
              </a:defRPr>
            </a:lvl1pPr>
            <a:lvl2pPr marR="0" lvl="1"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2pPr>
            <a:lvl3pPr marR="0" lvl="2"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3pPr>
            <a:lvl4pPr marR="0" lvl="3"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4pPr>
            <a:lvl5pPr marR="0" lvl="4"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9pPr>
          </a:lstStyle>
          <a:p>
            <a:endParaRPr/>
          </a:p>
        </p:txBody>
      </p:sp>
      <p:sp>
        <p:nvSpPr>
          <p:cNvPr id="68" name="Google Shape;68;p10"/>
          <p:cNvSpPr txBox="1">
            <a:spLocks noGrp="1"/>
          </p:cNvSpPr>
          <p:nvPr>
            <p:ph type="body" idx="1"/>
          </p:nvPr>
        </p:nvSpPr>
        <p:spPr>
          <a:xfrm>
            <a:off x="3575050" y="273052"/>
            <a:ext cx="5111750" cy="5853111"/>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9" name="Google Shape;69;p10"/>
          <p:cNvSpPr txBox="1">
            <a:spLocks noGrp="1"/>
          </p:cNvSpPr>
          <p:nvPr>
            <p:ph type="body" idx="2"/>
          </p:nvPr>
        </p:nvSpPr>
        <p:spPr>
          <a:xfrm>
            <a:off x="457202" y="1435100"/>
            <a:ext cx="3008313" cy="4691063"/>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70" name="Google Shape;70;p10"/>
          <p:cNvSpPr txBox="1">
            <a:spLocks noGrp="1"/>
          </p:cNvSpPr>
          <p:nvPr>
            <p:ph type="dt" idx="10"/>
          </p:nvPr>
        </p:nvSpPr>
        <p:spPr>
          <a:xfrm>
            <a:off x="76200" y="6457948"/>
            <a:ext cx="2133598" cy="476251"/>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71" name="Google Shape;71;p10"/>
          <p:cNvSpPr txBox="1">
            <a:spLocks noGrp="1"/>
          </p:cNvSpPr>
          <p:nvPr>
            <p:ph type="ftr" idx="11"/>
          </p:nvPr>
        </p:nvSpPr>
        <p:spPr>
          <a:xfrm>
            <a:off x="3124200" y="6245225"/>
            <a:ext cx="2895600" cy="476251"/>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72" name="Google Shape;72;p10"/>
          <p:cNvSpPr txBox="1">
            <a:spLocks noGrp="1"/>
          </p:cNvSpPr>
          <p:nvPr>
            <p:ph type="sldNum" idx="12"/>
          </p:nvPr>
        </p:nvSpPr>
        <p:spPr>
          <a:xfrm>
            <a:off x="6858000" y="6477000"/>
            <a:ext cx="2133598" cy="476251"/>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57874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pic>
        <p:nvPicPr>
          <p:cNvPr id="26" name="Google Shape;26;p4" descr="The Virginia Department of Education Banner">
            <a:hlinkClick r:id="rId2"/>
          </p:cNvPr>
          <p:cNvPicPr preferRelativeResize="0"/>
          <p:nvPr/>
        </p:nvPicPr>
        <p:blipFill rotWithShape="1">
          <a:blip r:embed="rId3">
            <a:alphaModFix/>
          </a:blip>
          <a:srcRect/>
          <a:stretch/>
        </p:blipFill>
        <p:spPr>
          <a:xfrm>
            <a:off x="63500" y="-234951"/>
            <a:ext cx="476249" cy="476251"/>
          </a:xfrm>
          <a:prstGeom prst="rect">
            <a:avLst/>
          </a:prstGeom>
          <a:noFill/>
          <a:ln>
            <a:noFill/>
          </a:ln>
        </p:spPr>
      </p:pic>
      <p:pic>
        <p:nvPicPr>
          <p:cNvPr id="27" name="Google Shape;27;p4" descr="The Virginia Department of Education Banner">
            <a:hlinkClick r:id="rId2"/>
          </p:cNvPr>
          <p:cNvPicPr preferRelativeResize="0"/>
          <p:nvPr/>
        </p:nvPicPr>
        <p:blipFill rotWithShape="1">
          <a:blip r:embed="rId3">
            <a:alphaModFix/>
          </a:blip>
          <a:srcRect/>
          <a:stretch/>
        </p:blipFill>
        <p:spPr>
          <a:xfrm>
            <a:off x="63500" y="-234951"/>
            <a:ext cx="476249" cy="476251"/>
          </a:xfrm>
          <a:prstGeom prst="rect">
            <a:avLst/>
          </a:prstGeom>
          <a:noFill/>
          <a:ln>
            <a:noFill/>
          </a:ln>
        </p:spPr>
      </p:pic>
      <p:sp>
        <p:nvSpPr>
          <p:cNvPr id="28" name="Google Shape;28;p4"/>
          <p:cNvSpPr txBox="1">
            <a:spLocks noGrp="1"/>
          </p:cNvSpPr>
          <p:nvPr>
            <p:ph type="title"/>
          </p:nvPr>
        </p:nvSpPr>
        <p:spPr>
          <a:xfrm>
            <a:off x="0" y="609600"/>
            <a:ext cx="82296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1pPr>
            <a:lvl2pPr marR="0" lvl="1"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2pPr>
            <a:lvl3pPr marR="0" lvl="2"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3pPr>
            <a:lvl4pPr marR="0" lvl="3"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4pPr>
            <a:lvl5pPr marR="0" lvl="4"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9pPr>
          </a:lstStyle>
          <a:p>
            <a:endParaRPr/>
          </a:p>
        </p:txBody>
      </p:sp>
      <p:sp>
        <p:nvSpPr>
          <p:cNvPr id="29" name="Google Shape;29;p4"/>
          <p:cNvSpPr txBox="1">
            <a:spLocks noGrp="1"/>
          </p:cNvSpPr>
          <p:nvPr>
            <p:ph type="body" idx="1"/>
          </p:nvPr>
        </p:nvSpPr>
        <p:spPr>
          <a:xfrm>
            <a:off x="457200" y="1600200"/>
            <a:ext cx="8229600" cy="4525963"/>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Calibri"/>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Calibri"/>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3pPr>
            <a:lvl4pPr marL="1828800" marR="0" lvl="3" indent="-381000" algn="l" rtl="0">
              <a:lnSpc>
                <a:spcPct val="100000"/>
              </a:lnSpc>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4pPr>
            <a:lvl5pPr marL="2286000" marR="0" lvl="4" indent="-381000" algn="l" rtl="0">
              <a:lnSpc>
                <a:spcPct val="100000"/>
              </a:lnSpc>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0" name="Google Shape;30;p4"/>
          <p:cNvSpPr txBox="1">
            <a:spLocks noGrp="1"/>
          </p:cNvSpPr>
          <p:nvPr>
            <p:ph type="dt" idx="10"/>
          </p:nvPr>
        </p:nvSpPr>
        <p:spPr>
          <a:xfrm>
            <a:off x="76200" y="6457948"/>
            <a:ext cx="2133598" cy="476251"/>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31" name="Google Shape;31;p4"/>
          <p:cNvSpPr txBox="1">
            <a:spLocks noGrp="1"/>
          </p:cNvSpPr>
          <p:nvPr>
            <p:ph type="ftr" idx="11"/>
          </p:nvPr>
        </p:nvSpPr>
        <p:spPr>
          <a:xfrm>
            <a:off x="3124200" y="6245225"/>
            <a:ext cx="2895600" cy="476251"/>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32" name="Google Shape;32;p4"/>
          <p:cNvSpPr txBox="1">
            <a:spLocks noGrp="1"/>
          </p:cNvSpPr>
          <p:nvPr>
            <p:ph type="sldNum" idx="12"/>
          </p:nvPr>
        </p:nvSpPr>
        <p:spPr>
          <a:xfrm>
            <a:off x="6858000" y="6477000"/>
            <a:ext cx="2133598" cy="476251"/>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73"/>
        <p:cNvGrpSpPr/>
        <p:nvPr/>
      </p:nvGrpSpPr>
      <p:grpSpPr>
        <a:xfrm>
          <a:off x="0" y="0"/>
          <a:ext cx="0" cy="0"/>
          <a:chOff x="0" y="0"/>
          <a:chExt cx="0" cy="0"/>
        </a:xfrm>
      </p:grpSpPr>
      <p:sp>
        <p:nvSpPr>
          <p:cNvPr id="74" name="Google Shape;74;p11"/>
          <p:cNvSpPr txBox="1">
            <a:spLocks noGrp="1"/>
          </p:cNvSpPr>
          <p:nvPr>
            <p:ph type="title"/>
          </p:nvPr>
        </p:nvSpPr>
        <p:spPr>
          <a:xfrm>
            <a:off x="1792288" y="4800600"/>
            <a:ext cx="5486399" cy="566739"/>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2"/>
              </a:buClr>
              <a:buSzPts val="2000"/>
              <a:buFont typeface="Calibri"/>
              <a:buNone/>
              <a:defRPr sz="2000" b="1" i="0" u="none" strike="noStrike" cap="none">
                <a:solidFill>
                  <a:schemeClr val="dk2"/>
                </a:solidFill>
                <a:latin typeface="Calibri"/>
                <a:ea typeface="Calibri"/>
                <a:cs typeface="Calibri"/>
                <a:sym typeface="Calibri"/>
              </a:defRPr>
            </a:lvl1pPr>
            <a:lvl2pPr marR="0" lvl="1"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2pPr>
            <a:lvl3pPr marR="0" lvl="2"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3pPr>
            <a:lvl4pPr marR="0" lvl="3"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4pPr>
            <a:lvl5pPr marR="0" lvl="4"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9pPr>
          </a:lstStyle>
          <a:p>
            <a:endParaRPr/>
          </a:p>
        </p:txBody>
      </p:sp>
      <p:sp>
        <p:nvSpPr>
          <p:cNvPr id="75" name="Google Shape;75;p11"/>
          <p:cNvSpPr>
            <a:spLocks noGrp="1"/>
          </p:cNvSpPr>
          <p:nvPr>
            <p:ph type="pic" idx="2"/>
          </p:nvPr>
        </p:nvSpPr>
        <p:spPr>
          <a:xfrm>
            <a:off x="1792288" y="612775"/>
            <a:ext cx="5486399" cy="4114800"/>
          </a:xfrm>
          <a:prstGeom prst="rect">
            <a:avLst/>
          </a:prstGeom>
          <a:noFill/>
          <a:ln>
            <a:noFill/>
          </a:ln>
        </p:spPr>
        <p:txBody>
          <a:bodyPr spcFirstLastPara="1" wrap="square" lIns="91425" tIns="91425" rIns="91425" bIns="91425" anchor="t" anchorCtr="0"/>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76" name="Google Shape;76;p11"/>
          <p:cNvSpPr txBox="1">
            <a:spLocks noGrp="1"/>
          </p:cNvSpPr>
          <p:nvPr>
            <p:ph type="body" idx="1"/>
          </p:nvPr>
        </p:nvSpPr>
        <p:spPr>
          <a:xfrm>
            <a:off x="1792288" y="5367337"/>
            <a:ext cx="5486399" cy="804861"/>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77" name="Google Shape;77;p11"/>
          <p:cNvSpPr txBox="1">
            <a:spLocks noGrp="1"/>
          </p:cNvSpPr>
          <p:nvPr>
            <p:ph type="dt" idx="10"/>
          </p:nvPr>
        </p:nvSpPr>
        <p:spPr>
          <a:xfrm>
            <a:off x="76200" y="6457948"/>
            <a:ext cx="2133598" cy="476251"/>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78" name="Google Shape;78;p11"/>
          <p:cNvSpPr txBox="1">
            <a:spLocks noGrp="1"/>
          </p:cNvSpPr>
          <p:nvPr>
            <p:ph type="ftr" idx="11"/>
          </p:nvPr>
        </p:nvSpPr>
        <p:spPr>
          <a:xfrm>
            <a:off x="3124200" y="6245225"/>
            <a:ext cx="2895600" cy="476251"/>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79" name="Google Shape;79;p11"/>
          <p:cNvSpPr txBox="1">
            <a:spLocks noGrp="1"/>
          </p:cNvSpPr>
          <p:nvPr>
            <p:ph type="sldNum" idx="12"/>
          </p:nvPr>
        </p:nvSpPr>
        <p:spPr>
          <a:xfrm>
            <a:off x="6858000" y="6477000"/>
            <a:ext cx="2133598" cy="476251"/>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866622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80"/>
        <p:cNvGrpSpPr/>
        <p:nvPr/>
      </p:nvGrpSpPr>
      <p:grpSpPr>
        <a:xfrm>
          <a:off x="0" y="0"/>
          <a:ext cx="0" cy="0"/>
          <a:chOff x="0" y="0"/>
          <a:chExt cx="0" cy="0"/>
        </a:xfrm>
      </p:grpSpPr>
      <p:cxnSp>
        <p:nvCxnSpPr>
          <p:cNvPr id="81" name="Google Shape;81;p12"/>
          <p:cNvCxnSpPr/>
          <p:nvPr/>
        </p:nvCxnSpPr>
        <p:spPr>
          <a:xfrm>
            <a:off x="0" y="1504950"/>
            <a:ext cx="8991600" cy="0"/>
          </a:xfrm>
          <a:prstGeom prst="straightConnector1">
            <a:avLst/>
          </a:prstGeom>
          <a:noFill/>
          <a:ln w="44450" cap="rnd" cmpd="sng">
            <a:solidFill>
              <a:srgbClr val="000099"/>
            </a:solidFill>
            <a:prstDash val="solid"/>
            <a:round/>
            <a:headEnd type="none" w="sm" len="sm"/>
            <a:tailEnd type="none" w="sm" len="sm"/>
          </a:ln>
        </p:spPr>
      </p:cxnSp>
      <p:sp>
        <p:nvSpPr>
          <p:cNvPr id="82" name="Google Shape;82;p12"/>
          <p:cNvSpPr txBox="1">
            <a:spLocks noGrp="1"/>
          </p:cNvSpPr>
          <p:nvPr>
            <p:ph type="title"/>
          </p:nvPr>
        </p:nvSpPr>
        <p:spPr>
          <a:xfrm>
            <a:off x="0" y="457200"/>
            <a:ext cx="82296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1pPr>
            <a:lvl2pPr marR="0" lvl="1"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2pPr>
            <a:lvl3pPr marR="0" lvl="2"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3pPr>
            <a:lvl4pPr marR="0" lvl="3"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4pPr>
            <a:lvl5pPr marR="0" lvl="4"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9pPr>
          </a:lstStyle>
          <a:p>
            <a:endParaRPr/>
          </a:p>
        </p:txBody>
      </p:sp>
      <p:sp>
        <p:nvSpPr>
          <p:cNvPr id="83" name="Google Shape;83;p12"/>
          <p:cNvSpPr txBox="1">
            <a:spLocks noGrp="1"/>
          </p:cNvSpPr>
          <p:nvPr>
            <p:ph type="body" idx="1"/>
          </p:nvPr>
        </p:nvSpPr>
        <p:spPr>
          <a:xfrm rot="5400000">
            <a:off x="2309017" y="-251617"/>
            <a:ext cx="4525963" cy="82296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4" name="Google Shape;84;p12"/>
          <p:cNvSpPr txBox="1">
            <a:spLocks noGrp="1"/>
          </p:cNvSpPr>
          <p:nvPr>
            <p:ph type="dt" idx="10"/>
          </p:nvPr>
        </p:nvSpPr>
        <p:spPr>
          <a:xfrm>
            <a:off x="76200" y="6457948"/>
            <a:ext cx="2133598" cy="476251"/>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85" name="Google Shape;85;p12"/>
          <p:cNvSpPr txBox="1">
            <a:spLocks noGrp="1"/>
          </p:cNvSpPr>
          <p:nvPr>
            <p:ph type="ftr" idx="11"/>
          </p:nvPr>
        </p:nvSpPr>
        <p:spPr>
          <a:xfrm>
            <a:off x="3124200" y="6245225"/>
            <a:ext cx="2895600" cy="476251"/>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86" name="Google Shape;86;p12"/>
          <p:cNvSpPr txBox="1">
            <a:spLocks noGrp="1"/>
          </p:cNvSpPr>
          <p:nvPr>
            <p:ph type="sldNum" idx="12"/>
          </p:nvPr>
        </p:nvSpPr>
        <p:spPr>
          <a:xfrm>
            <a:off x="6858000" y="6477000"/>
            <a:ext cx="2133598" cy="476251"/>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819641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7"/>
        <p:cNvGrpSpPr/>
        <p:nvPr/>
      </p:nvGrpSpPr>
      <p:grpSpPr>
        <a:xfrm>
          <a:off x="0" y="0"/>
          <a:ext cx="0" cy="0"/>
          <a:chOff x="0" y="0"/>
          <a:chExt cx="0" cy="0"/>
        </a:xfrm>
      </p:grpSpPr>
      <p:sp>
        <p:nvSpPr>
          <p:cNvPr id="88" name="Google Shape;88;p13"/>
          <p:cNvSpPr txBox="1">
            <a:spLocks noGrp="1"/>
          </p:cNvSpPr>
          <p:nvPr>
            <p:ph type="title"/>
          </p:nvPr>
        </p:nvSpPr>
        <p:spPr>
          <a:xfrm rot="5400000">
            <a:off x="4732336" y="2171701"/>
            <a:ext cx="5851525" cy="20574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1pPr>
            <a:lvl2pPr marR="0" lvl="1"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2pPr>
            <a:lvl3pPr marR="0" lvl="2"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3pPr>
            <a:lvl4pPr marR="0" lvl="3"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4pPr>
            <a:lvl5pPr marR="0" lvl="4"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9pPr>
          </a:lstStyle>
          <a:p>
            <a:endParaRPr/>
          </a:p>
        </p:txBody>
      </p:sp>
      <p:sp>
        <p:nvSpPr>
          <p:cNvPr id="89" name="Google Shape;89;p13"/>
          <p:cNvSpPr txBox="1">
            <a:spLocks noGrp="1"/>
          </p:cNvSpPr>
          <p:nvPr>
            <p:ph type="body" idx="1"/>
          </p:nvPr>
        </p:nvSpPr>
        <p:spPr>
          <a:xfrm rot="5400000">
            <a:off x="541336" y="190501"/>
            <a:ext cx="5851525" cy="6019798"/>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0" name="Google Shape;90;p13"/>
          <p:cNvSpPr txBox="1">
            <a:spLocks noGrp="1"/>
          </p:cNvSpPr>
          <p:nvPr>
            <p:ph type="dt" idx="10"/>
          </p:nvPr>
        </p:nvSpPr>
        <p:spPr>
          <a:xfrm>
            <a:off x="76200" y="6457948"/>
            <a:ext cx="2133598" cy="476251"/>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91" name="Google Shape;91;p13"/>
          <p:cNvSpPr txBox="1">
            <a:spLocks noGrp="1"/>
          </p:cNvSpPr>
          <p:nvPr>
            <p:ph type="ftr" idx="11"/>
          </p:nvPr>
        </p:nvSpPr>
        <p:spPr>
          <a:xfrm>
            <a:off x="3124200" y="6245225"/>
            <a:ext cx="2895600" cy="476251"/>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92" name="Google Shape;92;p13"/>
          <p:cNvSpPr txBox="1">
            <a:spLocks noGrp="1"/>
          </p:cNvSpPr>
          <p:nvPr>
            <p:ph type="sldNum" idx="12"/>
          </p:nvPr>
        </p:nvSpPr>
        <p:spPr>
          <a:xfrm>
            <a:off x="6858000" y="6477000"/>
            <a:ext cx="2133598" cy="476251"/>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28805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722312" y="4406901"/>
            <a:ext cx="7772400" cy="1362075"/>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2"/>
              </a:buClr>
              <a:buSzPts val="4000"/>
              <a:buFont typeface="Calibri"/>
              <a:buNone/>
              <a:defRPr sz="4000" b="1" i="0" u="none" strike="noStrike" cap="none">
                <a:solidFill>
                  <a:schemeClr val="dk2"/>
                </a:solidFill>
                <a:latin typeface="Calibri"/>
                <a:ea typeface="Calibri"/>
                <a:cs typeface="Calibri"/>
                <a:sym typeface="Calibri"/>
              </a:defRPr>
            </a:lvl1pPr>
            <a:lvl2pPr marR="0" lvl="1"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2pPr>
            <a:lvl3pPr marR="0" lvl="2"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3pPr>
            <a:lvl4pPr marR="0" lvl="3"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4pPr>
            <a:lvl5pPr marR="0" lvl="4"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9pPr>
          </a:lstStyle>
          <a:p>
            <a:endParaRPr/>
          </a:p>
        </p:txBody>
      </p:sp>
      <p:sp>
        <p:nvSpPr>
          <p:cNvPr id="35" name="Google Shape;35;p5"/>
          <p:cNvSpPr txBox="1">
            <a:spLocks noGrp="1"/>
          </p:cNvSpPr>
          <p:nvPr>
            <p:ph type="body" idx="1"/>
          </p:nvPr>
        </p:nvSpPr>
        <p:spPr>
          <a:xfrm>
            <a:off x="722312" y="2906713"/>
            <a:ext cx="7772400" cy="1500187"/>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36" name="Google Shape;36;p5"/>
          <p:cNvSpPr txBox="1">
            <a:spLocks noGrp="1"/>
          </p:cNvSpPr>
          <p:nvPr>
            <p:ph type="dt" idx="10"/>
          </p:nvPr>
        </p:nvSpPr>
        <p:spPr>
          <a:xfrm>
            <a:off x="76200" y="6457948"/>
            <a:ext cx="2133598" cy="476251"/>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37" name="Google Shape;37;p5"/>
          <p:cNvSpPr txBox="1">
            <a:spLocks noGrp="1"/>
          </p:cNvSpPr>
          <p:nvPr>
            <p:ph type="ftr" idx="11"/>
          </p:nvPr>
        </p:nvSpPr>
        <p:spPr>
          <a:xfrm>
            <a:off x="3124200" y="6245225"/>
            <a:ext cx="2895600" cy="476251"/>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38" name="Google Shape;38;p5"/>
          <p:cNvSpPr txBox="1">
            <a:spLocks noGrp="1"/>
          </p:cNvSpPr>
          <p:nvPr>
            <p:ph type="sldNum" idx="12"/>
          </p:nvPr>
        </p:nvSpPr>
        <p:spPr>
          <a:xfrm>
            <a:off x="6858000" y="6477000"/>
            <a:ext cx="2133598" cy="476251"/>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
        <p:cNvGrpSpPr/>
        <p:nvPr/>
      </p:nvGrpSpPr>
      <p:grpSpPr>
        <a:xfrm>
          <a:off x="0" y="0"/>
          <a:ext cx="0" cy="0"/>
          <a:chOff x="0" y="0"/>
          <a:chExt cx="0" cy="0"/>
        </a:xfrm>
      </p:grpSpPr>
      <p:cxnSp>
        <p:nvCxnSpPr>
          <p:cNvPr id="40" name="Google Shape;40;p6"/>
          <p:cNvCxnSpPr/>
          <p:nvPr/>
        </p:nvCxnSpPr>
        <p:spPr>
          <a:xfrm>
            <a:off x="17755" y="1504950"/>
            <a:ext cx="8991600" cy="0"/>
          </a:xfrm>
          <a:prstGeom prst="straightConnector1">
            <a:avLst/>
          </a:prstGeom>
          <a:noFill/>
          <a:ln w="44450" cap="rnd" cmpd="sng">
            <a:solidFill>
              <a:srgbClr val="000099"/>
            </a:solidFill>
            <a:prstDash val="solid"/>
            <a:round/>
            <a:headEnd type="none" w="sm" len="sm"/>
            <a:tailEnd type="none" w="sm" len="sm"/>
          </a:ln>
        </p:spPr>
      </p:cxnSp>
      <p:sp>
        <p:nvSpPr>
          <p:cNvPr id="41" name="Google Shape;41;p6"/>
          <p:cNvSpPr txBox="1">
            <a:spLocks noGrp="1"/>
          </p:cNvSpPr>
          <p:nvPr>
            <p:ph type="title"/>
          </p:nvPr>
        </p:nvSpPr>
        <p:spPr>
          <a:xfrm>
            <a:off x="0" y="457200"/>
            <a:ext cx="82296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1pPr>
            <a:lvl2pPr marR="0" lvl="1"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2pPr>
            <a:lvl3pPr marR="0" lvl="2"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3pPr>
            <a:lvl4pPr marR="0" lvl="3"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4pPr>
            <a:lvl5pPr marR="0" lvl="4"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9pPr>
          </a:lstStyle>
          <a:p>
            <a:endParaRPr/>
          </a:p>
        </p:txBody>
      </p:sp>
      <p:sp>
        <p:nvSpPr>
          <p:cNvPr id="42" name="Google Shape;42;p6"/>
          <p:cNvSpPr txBox="1">
            <a:spLocks noGrp="1"/>
          </p:cNvSpPr>
          <p:nvPr>
            <p:ph type="body" idx="1"/>
          </p:nvPr>
        </p:nvSpPr>
        <p:spPr>
          <a:xfrm>
            <a:off x="457200" y="1600200"/>
            <a:ext cx="4038598" cy="4525963"/>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3" name="Google Shape;43;p6"/>
          <p:cNvSpPr txBox="1">
            <a:spLocks noGrp="1"/>
          </p:cNvSpPr>
          <p:nvPr>
            <p:ph type="body" idx="2"/>
          </p:nvPr>
        </p:nvSpPr>
        <p:spPr>
          <a:xfrm>
            <a:off x="4648200" y="1600200"/>
            <a:ext cx="4038598" cy="4525963"/>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4" name="Google Shape;44;p6"/>
          <p:cNvSpPr txBox="1">
            <a:spLocks noGrp="1"/>
          </p:cNvSpPr>
          <p:nvPr>
            <p:ph type="dt" idx="10"/>
          </p:nvPr>
        </p:nvSpPr>
        <p:spPr>
          <a:xfrm>
            <a:off x="76200" y="6457948"/>
            <a:ext cx="2133598" cy="476251"/>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45" name="Google Shape;45;p6"/>
          <p:cNvSpPr txBox="1">
            <a:spLocks noGrp="1"/>
          </p:cNvSpPr>
          <p:nvPr>
            <p:ph type="ftr" idx="11"/>
          </p:nvPr>
        </p:nvSpPr>
        <p:spPr>
          <a:xfrm>
            <a:off x="3124200" y="6245225"/>
            <a:ext cx="2895600" cy="476251"/>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46" name="Google Shape;46;p6"/>
          <p:cNvSpPr txBox="1">
            <a:spLocks noGrp="1"/>
          </p:cNvSpPr>
          <p:nvPr>
            <p:ph type="sldNum" idx="12"/>
          </p:nvPr>
        </p:nvSpPr>
        <p:spPr>
          <a:xfrm>
            <a:off x="6858000" y="6477000"/>
            <a:ext cx="2133598" cy="476251"/>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7"/>
        <p:cNvGrpSpPr/>
        <p:nvPr/>
      </p:nvGrpSpPr>
      <p:grpSpPr>
        <a:xfrm>
          <a:off x="0" y="0"/>
          <a:ext cx="0" cy="0"/>
          <a:chOff x="0" y="0"/>
          <a:chExt cx="0" cy="0"/>
        </a:xfrm>
      </p:grpSpPr>
      <p:sp>
        <p:nvSpPr>
          <p:cNvPr id="48" name="Google Shape;48;p7"/>
          <p:cNvSpPr txBox="1">
            <a:spLocks noGrp="1"/>
          </p:cNvSpPr>
          <p:nvPr>
            <p:ph type="title"/>
          </p:nvPr>
        </p:nvSpPr>
        <p:spPr>
          <a:xfrm>
            <a:off x="0" y="457200"/>
            <a:ext cx="82296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1pPr>
            <a:lvl2pPr marR="0" lvl="1"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2pPr>
            <a:lvl3pPr marR="0" lvl="2"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3pPr>
            <a:lvl4pPr marR="0" lvl="3"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4pPr>
            <a:lvl5pPr marR="0" lvl="4"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9pPr>
          </a:lstStyle>
          <a:p>
            <a:endParaRPr/>
          </a:p>
        </p:txBody>
      </p:sp>
      <p:sp>
        <p:nvSpPr>
          <p:cNvPr id="49" name="Google Shape;49;p7"/>
          <p:cNvSpPr txBox="1">
            <a:spLocks noGrp="1"/>
          </p:cNvSpPr>
          <p:nvPr>
            <p:ph type="body" idx="1"/>
          </p:nvPr>
        </p:nvSpPr>
        <p:spPr>
          <a:xfrm>
            <a:off x="457200" y="1535112"/>
            <a:ext cx="4040187" cy="639762"/>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50" name="Google Shape;50;p7"/>
          <p:cNvSpPr txBox="1">
            <a:spLocks noGrp="1"/>
          </p:cNvSpPr>
          <p:nvPr>
            <p:ph type="body" idx="2"/>
          </p:nvPr>
        </p:nvSpPr>
        <p:spPr>
          <a:xfrm>
            <a:off x="457200" y="2174875"/>
            <a:ext cx="4040187" cy="3951286"/>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51" name="Google Shape;51;p7"/>
          <p:cNvSpPr txBox="1">
            <a:spLocks noGrp="1"/>
          </p:cNvSpPr>
          <p:nvPr>
            <p:ph type="body" idx="3"/>
          </p:nvPr>
        </p:nvSpPr>
        <p:spPr>
          <a:xfrm>
            <a:off x="4645026" y="1535112"/>
            <a:ext cx="4041773" cy="639762"/>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52" name="Google Shape;52;p7"/>
          <p:cNvSpPr txBox="1">
            <a:spLocks noGrp="1"/>
          </p:cNvSpPr>
          <p:nvPr>
            <p:ph type="body" idx="4"/>
          </p:nvPr>
        </p:nvSpPr>
        <p:spPr>
          <a:xfrm>
            <a:off x="4645026" y="2174875"/>
            <a:ext cx="4041773" cy="3951286"/>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53" name="Google Shape;53;p7"/>
          <p:cNvSpPr txBox="1">
            <a:spLocks noGrp="1"/>
          </p:cNvSpPr>
          <p:nvPr>
            <p:ph type="dt" idx="10"/>
          </p:nvPr>
        </p:nvSpPr>
        <p:spPr>
          <a:xfrm>
            <a:off x="76200" y="6457948"/>
            <a:ext cx="2133598" cy="476251"/>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54" name="Google Shape;54;p7"/>
          <p:cNvSpPr txBox="1">
            <a:spLocks noGrp="1"/>
          </p:cNvSpPr>
          <p:nvPr>
            <p:ph type="ftr" idx="11"/>
          </p:nvPr>
        </p:nvSpPr>
        <p:spPr>
          <a:xfrm>
            <a:off x="3124200" y="6245225"/>
            <a:ext cx="2895600" cy="476251"/>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55" name="Google Shape;55;p7"/>
          <p:cNvSpPr txBox="1">
            <a:spLocks noGrp="1"/>
          </p:cNvSpPr>
          <p:nvPr>
            <p:ph type="sldNum" idx="12"/>
          </p:nvPr>
        </p:nvSpPr>
        <p:spPr>
          <a:xfrm>
            <a:off x="6858000" y="6477000"/>
            <a:ext cx="2133598" cy="476251"/>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2"/>
        <p:cNvGrpSpPr/>
        <p:nvPr/>
      </p:nvGrpSpPr>
      <p:grpSpPr>
        <a:xfrm>
          <a:off x="0" y="0"/>
          <a:ext cx="0" cy="0"/>
          <a:chOff x="0" y="0"/>
          <a:chExt cx="0" cy="0"/>
        </a:xfrm>
      </p:grpSpPr>
      <p:sp>
        <p:nvSpPr>
          <p:cNvPr id="63" name="Google Shape;63;p9"/>
          <p:cNvSpPr txBox="1">
            <a:spLocks noGrp="1"/>
          </p:cNvSpPr>
          <p:nvPr>
            <p:ph type="title"/>
          </p:nvPr>
        </p:nvSpPr>
        <p:spPr>
          <a:xfrm>
            <a:off x="457202" y="273047"/>
            <a:ext cx="3008313" cy="1162049"/>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2"/>
              </a:buClr>
              <a:buSzPts val="2000"/>
              <a:buFont typeface="Calibri"/>
              <a:buNone/>
              <a:defRPr sz="2000" b="1" i="0" u="none" strike="noStrike" cap="none">
                <a:solidFill>
                  <a:schemeClr val="dk2"/>
                </a:solidFill>
                <a:latin typeface="Calibri"/>
                <a:ea typeface="Calibri"/>
                <a:cs typeface="Calibri"/>
                <a:sym typeface="Calibri"/>
              </a:defRPr>
            </a:lvl1pPr>
            <a:lvl2pPr marR="0" lvl="1"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2pPr>
            <a:lvl3pPr marR="0" lvl="2"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3pPr>
            <a:lvl4pPr marR="0" lvl="3"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4pPr>
            <a:lvl5pPr marR="0" lvl="4"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9pPr>
          </a:lstStyle>
          <a:p>
            <a:endParaRPr/>
          </a:p>
        </p:txBody>
      </p:sp>
      <p:sp>
        <p:nvSpPr>
          <p:cNvPr id="64" name="Google Shape;64;p9"/>
          <p:cNvSpPr txBox="1">
            <a:spLocks noGrp="1"/>
          </p:cNvSpPr>
          <p:nvPr>
            <p:ph type="body" idx="1"/>
          </p:nvPr>
        </p:nvSpPr>
        <p:spPr>
          <a:xfrm>
            <a:off x="3575050" y="273052"/>
            <a:ext cx="5111750" cy="5853111"/>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5" name="Google Shape;65;p9"/>
          <p:cNvSpPr txBox="1">
            <a:spLocks noGrp="1"/>
          </p:cNvSpPr>
          <p:nvPr>
            <p:ph type="body" idx="2"/>
          </p:nvPr>
        </p:nvSpPr>
        <p:spPr>
          <a:xfrm>
            <a:off x="457202" y="1435100"/>
            <a:ext cx="3008313" cy="4691063"/>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66" name="Google Shape;66;p9"/>
          <p:cNvSpPr txBox="1">
            <a:spLocks noGrp="1"/>
          </p:cNvSpPr>
          <p:nvPr>
            <p:ph type="dt" idx="10"/>
          </p:nvPr>
        </p:nvSpPr>
        <p:spPr>
          <a:xfrm>
            <a:off x="76200" y="6457948"/>
            <a:ext cx="2133598" cy="476251"/>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67" name="Google Shape;67;p9"/>
          <p:cNvSpPr txBox="1">
            <a:spLocks noGrp="1"/>
          </p:cNvSpPr>
          <p:nvPr>
            <p:ph type="ftr" idx="11"/>
          </p:nvPr>
        </p:nvSpPr>
        <p:spPr>
          <a:xfrm>
            <a:off x="3124200" y="6245225"/>
            <a:ext cx="2895600" cy="476251"/>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68" name="Google Shape;68;p9"/>
          <p:cNvSpPr txBox="1">
            <a:spLocks noGrp="1"/>
          </p:cNvSpPr>
          <p:nvPr>
            <p:ph type="sldNum" idx="12"/>
          </p:nvPr>
        </p:nvSpPr>
        <p:spPr>
          <a:xfrm>
            <a:off x="6858000" y="6477000"/>
            <a:ext cx="2133598" cy="476251"/>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
        <p:cNvGrpSpPr/>
        <p:nvPr/>
      </p:nvGrpSpPr>
      <p:grpSpPr>
        <a:xfrm>
          <a:off x="0" y="0"/>
          <a:ext cx="0" cy="0"/>
          <a:chOff x="0" y="0"/>
          <a:chExt cx="0" cy="0"/>
        </a:xfrm>
      </p:grpSpPr>
      <p:sp>
        <p:nvSpPr>
          <p:cNvPr id="70" name="Google Shape;70;p10"/>
          <p:cNvSpPr txBox="1">
            <a:spLocks noGrp="1"/>
          </p:cNvSpPr>
          <p:nvPr>
            <p:ph type="title"/>
          </p:nvPr>
        </p:nvSpPr>
        <p:spPr>
          <a:xfrm>
            <a:off x="1792288" y="4800600"/>
            <a:ext cx="5486399" cy="566739"/>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2"/>
              </a:buClr>
              <a:buSzPts val="2000"/>
              <a:buFont typeface="Calibri"/>
              <a:buNone/>
              <a:defRPr sz="2000" b="1" i="0" u="none" strike="noStrike" cap="none">
                <a:solidFill>
                  <a:schemeClr val="dk2"/>
                </a:solidFill>
                <a:latin typeface="Calibri"/>
                <a:ea typeface="Calibri"/>
                <a:cs typeface="Calibri"/>
                <a:sym typeface="Calibri"/>
              </a:defRPr>
            </a:lvl1pPr>
            <a:lvl2pPr marR="0" lvl="1"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2pPr>
            <a:lvl3pPr marR="0" lvl="2"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3pPr>
            <a:lvl4pPr marR="0" lvl="3"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4pPr>
            <a:lvl5pPr marR="0" lvl="4"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9pPr>
          </a:lstStyle>
          <a:p>
            <a:endParaRPr/>
          </a:p>
        </p:txBody>
      </p:sp>
      <p:sp>
        <p:nvSpPr>
          <p:cNvPr id="71" name="Google Shape;71;p10"/>
          <p:cNvSpPr>
            <a:spLocks noGrp="1"/>
          </p:cNvSpPr>
          <p:nvPr>
            <p:ph type="pic" idx="2"/>
          </p:nvPr>
        </p:nvSpPr>
        <p:spPr>
          <a:xfrm>
            <a:off x="1792288" y="612775"/>
            <a:ext cx="5486399" cy="4114800"/>
          </a:xfrm>
          <a:prstGeom prst="rect">
            <a:avLst/>
          </a:prstGeom>
          <a:noFill/>
          <a:ln>
            <a:noFill/>
          </a:ln>
        </p:spPr>
        <p:txBody>
          <a:bodyPr spcFirstLastPara="1" wrap="square" lIns="91425" tIns="91425" rIns="91425" bIns="91425" anchor="t" anchorCtr="0"/>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72" name="Google Shape;72;p10"/>
          <p:cNvSpPr txBox="1">
            <a:spLocks noGrp="1"/>
          </p:cNvSpPr>
          <p:nvPr>
            <p:ph type="body" idx="1"/>
          </p:nvPr>
        </p:nvSpPr>
        <p:spPr>
          <a:xfrm>
            <a:off x="1792288" y="5367337"/>
            <a:ext cx="5486399" cy="804861"/>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73" name="Google Shape;73;p10"/>
          <p:cNvSpPr txBox="1">
            <a:spLocks noGrp="1"/>
          </p:cNvSpPr>
          <p:nvPr>
            <p:ph type="dt" idx="10"/>
          </p:nvPr>
        </p:nvSpPr>
        <p:spPr>
          <a:xfrm>
            <a:off x="76200" y="6457948"/>
            <a:ext cx="2133598" cy="476251"/>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74" name="Google Shape;74;p10"/>
          <p:cNvSpPr txBox="1">
            <a:spLocks noGrp="1"/>
          </p:cNvSpPr>
          <p:nvPr>
            <p:ph type="ftr" idx="11"/>
          </p:nvPr>
        </p:nvSpPr>
        <p:spPr>
          <a:xfrm>
            <a:off x="3124200" y="6245225"/>
            <a:ext cx="2895600" cy="476251"/>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75" name="Google Shape;75;p10"/>
          <p:cNvSpPr txBox="1">
            <a:spLocks noGrp="1"/>
          </p:cNvSpPr>
          <p:nvPr>
            <p:ph type="sldNum" idx="12"/>
          </p:nvPr>
        </p:nvSpPr>
        <p:spPr>
          <a:xfrm>
            <a:off x="6858000" y="6477000"/>
            <a:ext cx="2133598" cy="476251"/>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6"/>
        <p:cNvGrpSpPr/>
        <p:nvPr/>
      </p:nvGrpSpPr>
      <p:grpSpPr>
        <a:xfrm>
          <a:off x="0" y="0"/>
          <a:ext cx="0" cy="0"/>
          <a:chOff x="0" y="0"/>
          <a:chExt cx="0" cy="0"/>
        </a:xfrm>
      </p:grpSpPr>
      <p:cxnSp>
        <p:nvCxnSpPr>
          <p:cNvPr id="77" name="Google Shape;77;p11"/>
          <p:cNvCxnSpPr/>
          <p:nvPr/>
        </p:nvCxnSpPr>
        <p:spPr>
          <a:xfrm>
            <a:off x="0" y="1504950"/>
            <a:ext cx="8991600" cy="0"/>
          </a:xfrm>
          <a:prstGeom prst="straightConnector1">
            <a:avLst/>
          </a:prstGeom>
          <a:noFill/>
          <a:ln w="44450" cap="rnd" cmpd="sng">
            <a:solidFill>
              <a:srgbClr val="000099"/>
            </a:solidFill>
            <a:prstDash val="solid"/>
            <a:round/>
            <a:headEnd type="none" w="sm" len="sm"/>
            <a:tailEnd type="none" w="sm" len="sm"/>
          </a:ln>
        </p:spPr>
      </p:cxnSp>
      <p:sp>
        <p:nvSpPr>
          <p:cNvPr id="78" name="Google Shape;78;p11"/>
          <p:cNvSpPr txBox="1">
            <a:spLocks noGrp="1"/>
          </p:cNvSpPr>
          <p:nvPr>
            <p:ph type="title"/>
          </p:nvPr>
        </p:nvSpPr>
        <p:spPr>
          <a:xfrm>
            <a:off x="0" y="457200"/>
            <a:ext cx="82296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1pPr>
            <a:lvl2pPr marR="0" lvl="1"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2pPr>
            <a:lvl3pPr marR="0" lvl="2"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3pPr>
            <a:lvl4pPr marR="0" lvl="3"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4pPr>
            <a:lvl5pPr marR="0" lvl="4"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9pPr>
          </a:lstStyle>
          <a:p>
            <a:endParaRPr/>
          </a:p>
        </p:txBody>
      </p:sp>
      <p:sp>
        <p:nvSpPr>
          <p:cNvPr id="79" name="Google Shape;79;p11"/>
          <p:cNvSpPr txBox="1">
            <a:spLocks noGrp="1"/>
          </p:cNvSpPr>
          <p:nvPr>
            <p:ph type="body" idx="1"/>
          </p:nvPr>
        </p:nvSpPr>
        <p:spPr>
          <a:xfrm rot="5400000">
            <a:off x="2309017" y="-251617"/>
            <a:ext cx="4525963" cy="82296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0" name="Google Shape;80;p11"/>
          <p:cNvSpPr txBox="1">
            <a:spLocks noGrp="1"/>
          </p:cNvSpPr>
          <p:nvPr>
            <p:ph type="dt" idx="10"/>
          </p:nvPr>
        </p:nvSpPr>
        <p:spPr>
          <a:xfrm>
            <a:off x="76200" y="6457948"/>
            <a:ext cx="2133598" cy="476251"/>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81" name="Google Shape;81;p11"/>
          <p:cNvSpPr txBox="1">
            <a:spLocks noGrp="1"/>
          </p:cNvSpPr>
          <p:nvPr>
            <p:ph type="ftr" idx="11"/>
          </p:nvPr>
        </p:nvSpPr>
        <p:spPr>
          <a:xfrm>
            <a:off x="3124200" y="6245225"/>
            <a:ext cx="2895600" cy="476251"/>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82" name="Google Shape;82;p11"/>
          <p:cNvSpPr txBox="1">
            <a:spLocks noGrp="1"/>
          </p:cNvSpPr>
          <p:nvPr>
            <p:ph type="sldNum" idx="12"/>
          </p:nvPr>
        </p:nvSpPr>
        <p:spPr>
          <a:xfrm>
            <a:off x="6858000" y="6477000"/>
            <a:ext cx="2133598" cy="476251"/>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image" Target="../media/image1.png"/><Relationship Id="rId5" Type="http://schemas.openxmlformats.org/officeDocument/2006/relationships/slideLayout" Target="../slideLayouts/slideLayout28.xml"/><Relationship Id="rId10" Type="http://schemas.openxmlformats.org/officeDocument/2006/relationships/theme" Target="../theme/theme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0" y="457200"/>
            <a:ext cx="82296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1pPr>
            <a:lvl2pPr marR="0" lvl="1"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2pPr>
            <a:lvl3pPr marR="0" lvl="2"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3pPr>
            <a:lvl4pPr marR="0" lvl="3"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4pPr>
            <a:lvl5pPr marR="0" lvl="4"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76200" y="6457948"/>
            <a:ext cx="2133598" cy="476251"/>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sldNum" idx="12"/>
          </p:nvPr>
        </p:nvSpPr>
        <p:spPr>
          <a:xfrm>
            <a:off x="6858000" y="6477000"/>
            <a:ext cx="2133598" cy="476251"/>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pic>
        <p:nvPicPr>
          <p:cNvPr id="14" name="Google Shape;14;p1"/>
          <p:cNvPicPr preferRelativeResize="0"/>
          <p:nvPr/>
        </p:nvPicPr>
        <p:blipFill rotWithShape="1">
          <a:blip r:embed="rId13">
            <a:alphaModFix/>
          </a:blip>
          <a:srcRect/>
          <a:stretch/>
        </p:blipFill>
        <p:spPr>
          <a:xfrm>
            <a:off x="0" y="0"/>
            <a:ext cx="9144000" cy="6127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6" r:id="rId8"/>
    <p:sldLayoutId id="2147483657" r:id="rId9"/>
    <p:sldLayoutId id="2147483658" r:id="rId10"/>
    <p:sldLayoutId id="214748367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
        <p:cNvGrpSpPr/>
        <p:nvPr/>
      </p:nvGrpSpPr>
      <p:grpSpPr>
        <a:xfrm>
          <a:off x="0" y="0"/>
          <a:ext cx="0" cy="0"/>
          <a:chOff x="0" y="0"/>
          <a:chExt cx="0" cy="0"/>
        </a:xfrm>
      </p:grpSpPr>
      <p:sp>
        <p:nvSpPr>
          <p:cNvPr id="90" name="Google Shape;90;p13"/>
          <p:cNvSpPr txBox="1">
            <a:spLocks noGrp="1"/>
          </p:cNvSpPr>
          <p:nvPr>
            <p:ph type="title"/>
          </p:nvPr>
        </p:nvSpPr>
        <p:spPr>
          <a:xfrm>
            <a:off x="0" y="457200"/>
            <a:ext cx="82296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1pPr>
            <a:lvl2pPr marR="0" lvl="1"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2pPr>
            <a:lvl3pPr marR="0" lvl="2"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3pPr>
            <a:lvl4pPr marR="0" lvl="3"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4pPr>
            <a:lvl5pPr marR="0" lvl="4"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9pPr>
          </a:lstStyle>
          <a:p>
            <a:endParaRPr/>
          </a:p>
        </p:txBody>
      </p:sp>
      <p:sp>
        <p:nvSpPr>
          <p:cNvPr id="91" name="Google Shape;91;p13"/>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2" name="Google Shape;92;p13"/>
          <p:cNvSpPr txBox="1">
            <a:spLocks noGrp="1"/>
          </p:cNvSpPr>
          <p:nvPr>
            <p:ph type="dt" idx="10"/>
          </p:nvPr>
        </p:nvSpPr>
        <p:spPr>
          <a:xfrm>
            <a:off x="76200" y="6457948"/>
            <a:ext cx="2133600" cy="4764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93" name="Google Shape;93;p13"/>
          <p:cNvSpPr txBox="1">
            <a:spLocks noGrp="1"/>
          </p:cNvSpPr>
          <p:nvPr>
            <p:ph type="sldNum" idx="12"/>
          </p:nvPr>
        </p:nvSpPr>
        <p:spPr>
          <a:xfrm>
            <a:off x="6858000" y="6477000"/>
            <a:ext cx="2133600" cy="4764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pic>
        <p:nvPicPr>
          <p:cNvPr id="94" name="Google Shape;94;p13"/>
          <p:cNvPicPr preferRelativeResize="0"/>
          <p:nvPr/>
        </p:nvPicPr>
        <p:blipFill rotWithShape="1">
          <a:blip r:embed="rId14">
            <a:alphaModFix/>
          </a:blip>
          <a:srcRect/>
          <a:stretch/>
        </p:blipFill>
        <p:spPr>
          <a:xfrm>
            <a:off x="0" y="0"/>
            <a:ext cx="9144000" cy="6127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0" y="457200"/>
            <a:ext cx="82296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1pPr>
            <a:lvl2pPr marR="0" lvl="1"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2pPr>
            <a:lvl3pPr marR="0" lvl="2"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3pPr>
            <a:lvl4pPr marR="0" lvl="3"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4pPr>
            <a:lvl5pPr marR="0" lvl="4" algn="l" rtl="0">
              <a:spcBef>
                <a:spcPts val="0"/>
              </a:spcBef>
              <a:spcAft>
                <a:spcPts val="0"/>
              </a:spcAft>
              <a:buClr>
                <a:schemeClr val="dk2"/>
              </a:buClr>
              <a:buSzPts val="3600"/>
              <a:buFont typeface="Calibri"/>
              <a:buNone/>
              <a:defRPr sz="3600" b="0" i="0" u="none" strike="noStrike" cap="none">
                <a:solidFill>
                  <a:schemeClr val="dk2"/>
                </a:solidFill>
                <a:latin typeface="Calibri"/>
                <a:ea typeface="Calibri"/>
                <a:cs typeface="Calibri"/>
                <a:sym typeface="Calibri"/>
              </a:defRPr>
            </a:lvl5pPr>
            <a:lvl6pPr marR="0" lvl="5"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76200" y="6457948"/>
            <a:ext cx="2133598" cy="476251"/>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sldNum" idx="12"/>
          </p:nvPr>
        </p:nvSpPr>
        <p:spPr>
          <a:xfrm>
            <a:off x="6858000" y="6477000"/>
            <a:ext cx="2133598" cy="476251"/>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4" name="Google Shape;14;p1"/>
          <p:cNvPicPr preferRelativeResize="0"/>
          <p:nvPr/>
        </p:nvPicPr>
        <p:blipFill rotWithShape="1">
          <a:blip r:embed="rId11">
            <a:alphaModFix/>
          </a:blip>
          <a:srcRect/>
          <a:stretch/>
        </p:blipFill>
        <p:spPr>
          <a:xfrm>
            <a:off x="0" y="0"/>
            <a:ext cx="9144000" cy="612775"/>
          </a:xfrm>
          <a:prstGeom prst="rect">
            <a:avLst/>
          </a:prstGeom>
          <a:noFill/>
          <a:ln>
            <a:noFill/>
          </a:ln>
        </p:spPr>
      </p:pic>
    </p:spTree>
    <p:extLst>
      <p:ext uri="{BB962C8B-B14F-4D97-AF65-F5344CB8AC3E}">
        <p14:creationId xmlns:p14="http://schemas.microsoft.com/office/powerpoint/2010/main" val="508791597"/>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drive.google.com/file/d/1_id3RXmGq7d5jJlbDT622osSNG4eXTJR/view"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s://www.desmos.com/testing/virginia/scientific"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7wCdU2NiyEI"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hyperlink" Target="https://teacher.desmos.com/polygraph/teacher/5ba53caaf407fc2aa41dca3a" TargetMode="External"/><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hyperlink" Target="https://teacher.desmos.com/" TargetMode="External"/><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hyperlink" Target="http://www.estimation180.com/" TargetMode="External"/><Relationship Id="rId3" Type="http://schemas.openxmlformats.org/officeDocument/2006/relationships/hyperlink" Target="http://wodb.ca/" TargetMode="External"/><Relationship Id="rId7" Type="http://schemas.openxmlformats.org/officeDocument/2006/relationships/hyperlink" Target="http://www.wouldyourathermath.com/"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http://ntimages.weebly.com/photos.html" TargetMode="External"/><Relationship Id="rId5" Type="http://schemas.openxmlformats.org/officeDocument/2006/relationships/hyperlink" Target="https://www.tabletalkmath.com/" TargetMode="External"/><Relationship Id="rId4" Type="http://schemas.openxmlformats.org/officeDocument/2006/relationships/hyperlink" Target="http://ntimages.weebly.com/points--dots.html" TargetMode="External"/><Relationship Id="rId9" Type="http://schemas.openxmlformats.org/officeDocument/2006/relationships/hyperlink" Target="http://www.101qs.com/" TargetMode="External"/></Relationships>
</file>

<file path=ppt/slides/_rels/slide60.xml.rels><?xml version="1.0" encoding="UTF-8" standalone="yes"?>
<Relationships xmlns="http://schemas.openxmlformats.org/package/2006/relationships"><Relationship Id="rId2" Type="http://schemas.openxmlformats.org/officeDocument/2006/relationships/hyperlink" Target="https://www.khanacademy.org/math/pre-algebra/pre-algebra-ratios-rates/pre-algebra-proportional-rel/v/introduction-to-proportional-relationships" TargetMode="Externa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hyperlink" Target="http://www.desmos.com" TargetMode="External"/><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hyperlink" Target="https://www.nctm.org/Classroom-Resources/Illuminations/Interactives/Isometric-Drawing-Tool/" TargetMode="External"/><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hyperlink" Target="https://www.desmos.com/calculator/b6vkob4nla" TargetMode="External"/><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hyperlink" Target="https://www.nctm.org/Publications/More4U/Taking-Action-Grades-6-8/ATL-8_3-Storage-Tanks-Task-Video-Clip/?wvideo=k8wz8f8yl2" TargetMode="External"/><Relationship Id="rId2" Type="http://schemas.openxmlformats.org/officeDocument/2006/relationships/notesSlide" Target="../notesSlides/notesSlide88.xml"/><Relationship Id="rId1" Type="http://schemas.openxmlformats.org/officeDocument/2006/relationships/slideLayout" Target="../slideLayouts/slideLayout3.xml"/><Relationship Id="rId4" Type="http://schemas.openxmlformats.org/officeDocument/2006/relationships/image" Target="../media/image40.jpeg"/></Relationships>
</file>

<file path=ppt/slides/_rels/slide94.xml.rels><?xml version="1.0" encoding="UTF-8" standalone="yes"?>
<Relationships xmlns="http://schemas.openxmlformats.org/package/2006/relationships"><Relationship Id="rId8" Type="http://schemas.openxmlformats.org/officeDocument/2006/relationships/hyperlink" Target="http://www.doe.virginia.gov/testing/sol/standards_docs/mathematics/2016/mip-co-teach/index.shtml" TargetMode="External"/><Relationship Id="rId3" Type="http://schemas.openxmlformats.org/officeDocument/2006/relationships/hyperlink" Target="http://www.doe.virginia.gov/testing/sol/standards_docs/mathematics/2016/index.shtml" TargetMode="External"/><Relationship Id="rId7" Type="http://schemas.openxmlformats.org/officeDocument/2006/relationships/hyperlink" Target="http://www.doe.virginia.gov/testing/sol/standards_docs/mathematics/2016/mip/index.shtml" TargetMode="External"/><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hyperlink" Target="http://www.doe.virginia.gov/instruction/mathematics/resources/vocab_cards/" TargetMode="External"/><Relationship Id="rId5" Type="http://schemas.openxmlformats.org/officeDocument/2006/relationships/hyperlink" Target="http://www.doe.virginia.gov/instruction/mathematics/elementary/K-3_math_achievement_records.shtml" TargetMode="External"/><Relationship Id="rId4" Type="http://schemas.openxmlformats.org/officeDocument/2006/relationships/hyperlink" Target="http://www.doe.virginia.gov/instruction/mathematics/professional_development/institutes/index.shtml" TargetMode="Externa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hyperlink" Target="mailto:Mathematics@doe.virginia.gov" TargetMode="External"/><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4537" y="1756611"/>
            <a:ext cx="8734926" cy="1843837"/>
          </a:xfrm>
          <a:solidFill>
            <a:schemeClr val="accent6">
              <a:lumMod val="20000"/>
              <a:lumOff val="80000"/>
            </a:schemeClr>
          </a:solidFill>
        </p:spPr>
        <p:txBody>
          <a:bodyPr/>
          <a:lstStyle/>
          <a:p>
            <a:pPr lvl="0" algn="ctr"/>
            <a:r>
              <a:rPr lang="en-US" b="1" dirty="0">
                <a:solidFill>
                  <a:srgbClr val="000000"/>
                </a:solidFill>
                <a:latin typeface="Verdana"/>
                <a:ea typeface="Verdana"/>
                <a:cs typeface="Verdana"/>
                <a:sym typeface="Verdana"/>
              </a:rPr>
              <a:t>VDOE 2018 </a:t>
            </a:r>
            <a:r>
              <a:rPr lang="en-US" b="1" dirty="0" smtClean="0">
                <a:solidFill>
                  <a:srgbClr val="000000"/>
                </a:solidFill>
                <a:latin typeface="Verdana"/>
                <a:ea typeface="Verdana"/>
                <a:cs typeface="Verdana"/>
                <a:sym typeface="Verdana"/>
              </a:rPr>
              <a:t>Mathematics Institute</a:t>
            </a:r>
            <a:r>
              <a:rPr lang="en-US" b="1" dirty="0">
                <a:solidFill>
                  <a:srgbClr val="000000"/>
                </a:solidFill>
                <a:latin typeface="Verdana"/>
                <a:ea typeface="Verdana"/>
                <a:cs typeface="Verdana"/>
                <a:sym typeface="Verdana"/>
              </a:rPr>
              <a:t/>
            </a:r>
            <a:br>
              <a:rPr lang="en-US" b="1" dirty="0">
                <a:solidFill>
                  <a:srgbClr val="000000"/>
                </a:solidFill>
                <a:latin typeface="Verdana"/>
                <a:ea typeface="Verdana"/>
                <a:cs typeface="Verdana"/>
                <a:sym typeface="Verdana"/>
              </a:rPr>
            </a:br>
            <a:r>
              <a:rPr lang="en-US" b="1" dirty="0">
                <a:latin typeface="Verdana"/>
                <a:ea typeface="Verdana"/>
                <a:cs typeface="Verdana"/>
                <a:sym typeface="Verdana"/>
              </a:rPr>
              <a:t>6-8 </a:t>
            </a:r>
            <a:r>
              <a:rPr lang="en-US" b="1" dirty="0">
                <a:solidFill>
                  <a:srgbClr val="000000"/>
                </a:solidFill>
                <a:latin typeface="Verdana"/>
                <a:ea typeface="Verdana"/>
                <a:cs typeface="Verdana"/>
                <a:sym typeface="Verdana"/>
              </a:rPr>
              <a:t>Session</a:t>
            </a:r>
            <a:endParaRPr lang="en-US" sz="7200" b="1" dirty="0">
              <a:solidFill>
                <a:schemeClr val="dk1"/>
              </a:solidFill>
              <a:latin typeface="Verdana"/>
              <a:ea typeface="Verdana"/>
              <a:cs typeface="Verdana"/>
              <a:sym typeface="Verdana"/>
            </a:endParaRP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763598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7"/>
          <p:cNvSpPr txBox="1">
            <a:spLocks noGrp="1"/>
          </p:cNvSpPr>
          <p:nvPr>
            <p:ph type="title" idx="4294967295"/>
          </p:nvPr>
        </p:nvSpPr>
        <p:spPr>
          <a:xfrm>
            <a:off x="0" y="457200"/>
            <a:ext cx="9144000" cy="914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700"/>
              <a:buFont typeface="Calibri"/>
              <a:buNone/>
            </a:pPr>
            <a:r>
              <a:rPr lang="en-US" sz="2800" b="1" i="0" u="none" strike="noStrike" cap="none" dirty="0">
                <a:solidFill>
                  <a:schemeClr val="dk2"/>
                </a:solidFill>
                <a:latin typeface="Verdana"/>
                <a:ea typeface="Verdana"/>
                <a:cs typeface="Verdana"/>
                <a:sym typeface="Verdana"/>
              </a:rPr>
              <a:t>Mathematics Process Goals for Students</a:t>
            </a:r>
            <a:endParaRPr dirty="0"/>
          </a:p>
        </p:txBody>
      </p:sp>
      <p:grpSp>
        <p:nvGrpSpPr>
          <p:cNvPr id="276" name="Google Shape;276;p37" descr="Mathematics Process Goals for Students" title="Diagram"/>
          <p:cNvGrpSpPr/>
          <p:nvPr/>
        </p:nvGrpSpPr>
        <p:grpSpPr>
          <a:xfrm>
            <a:off x="1419725" y="2571265"/>
            <a:ext cx="6304574" cy="3808468"/>
            <a:chOff x="276712" y="765"/>
            <a:chExt cx="6304574" cy="3808468"/>
          </a:xfrm>
        </p:grpSpPr>
        <p:sp>
          <p:nvSpPr>
            <p:cNvPr id="277" name="Google Shape;277;p37"/>
            <p:cNvSpPr/>
            <p:nvPr/>
          </p:nvSpPr>
          <p:spPr>
            <a:xfrm>
              <a:off x="2618898" y="2189032"/>
              <a:ext cx="1620201" cy="1620201"/>
            </a:xfrm>
            <a:prstGeom prst="ellipse">
              <a:avLst/>
            </a:prstGeom>
            <a:solidFill>
              <a:srgbClr val="92D05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37"/>
            <p:cNvSpPr txBox="1"/>
            <p:nvPr/>
          </p:nvSpPr>
          <p:spPr>
            <a:xfrm>
              <a:off x="2856171" y="2426305"/>
              <a:ext cx="1145654" cy="1145654"/>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chemeClr val="dk1"/>
                </a:buClr>
                <a:buSzPts val="300"/>
                <a:buFont typeface="Arial"/>
                <a:buNone/>
              </a:pPr>
              <a:r>
                <a:rPr lang="en-US" sz="1200" b="1" i="0" u="none" strike="noStrike" cap="none">
                  <a:solidFill>
                    <a:schemeClr val="dk1"/>
                  </a:solidFill>
                  <a:latin typeface="Arial"/>
                  <a:ea typeface="Arial"/>
                  <a:cs typeface="Arial"/>
                  <a:sym typeface="Arial"/>
                </a:rPr>
                <a:t>Mathematical Understanding</a:t>
              </a:r>
              <a:endParaRPr/>
            </a:p>
          </p:txBody>
        </p:sp>
        <p:sp>
          <p:nvSpPr>
            <p:cNvPr id="279" name="Google Shape;279;p37"/>
            <p:cNvSpPr/>
            <p:nvPr/>
          </p:nvSpPr>
          <p:spPr>
            <a:xfrm rot="10800000">
              <a:off x="1046308" y="2768252"/>
              <a:ext cx="1486097" cy="461756"/>
            </a:xfrm>
            <a:prstGeom prst="leftArrow">
              <a:avLst>
                <a:gd name="adj1" fmla="val 60000"/>
                <a:gd name="adj2" fmla="val 50000"/>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37"/>
            <p:cNvSpPr/>
            <p:nvPr/>
          </p:nvSpPr>
          <p:spPr>
            <a:xfrm>
              <a:off x="276712" y="2383456"/>
              <a:ext cx="1539192" cy="1231352"/>
            </a:xfrm>
            <a:prstGeom prst="roundRect">
              <a:avLst>
                <a:gd name="adj" fmla="val 10000"/>
              </a:avLst>
            </a:prstGeom>
            <a:solidFill>
              <a:srgbClr val="FCA2E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37"/>
            <p:cNvSpPr txBox="1"/>
            <p:nvPr/>
          </p:nvSpPr>
          <p:spPr>
            <a:xfrm>
              <a:off x="312777" y="2419521"/>
              <a:ext cx="1467062" cy="1159223"/>
            </a:xfrm>
            <a:prstGeom prst="rect">
              <a:avLst/>
            </a:prstGeom>
            <a:no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chemeClr val="dk1"/>
                </a:buClr>
                <a:buSzPts val="375"/>
                <a:buFont typeface="Arial"/>
                <a:buNone/>
              </a:pPr>
              <a:r>
                <a:rPr lang="en-US" sz="1500" b="0" i="0" u="none" strike="noStrike" cap="none">
                  <a:solidFill>
                    <a:schemeClr val="dk1"/>
                  </a:solidFill>
                  <a:latin typeface="Arial"/>
                  <a:ea typeface="Arial"/>
                  <a:cs typeface="Arial"/>
                  <a:sym typeface="Arial"/>
                </a:rPr>
                <a:t>Problem Solving</a:t>
              </a:r>
              <a:endParaRPr/>
            </a:p>
          </p:txBody>
        </p:sp>
        <p:sp>
          <p:nvSpPr>
            <p:cNvPr id="282" name="Google Shape;282;p37"/>
            <p:cNvSpPr/>
            <p:nvPr/>
          </p:nvSpPr>
          <p:spPr>
            <a:xfrm rot="-8100000">
              <a:off x="1526548" y="1608851"/>
              <a:ext cx="1486095" cy="461756"/>
            </a:xfrm>
            <a:prstGeom prst="leftArrow">
              <a:avLst>
                <a:gd name="adj1" fmla="val 60000"/>
                <a:gd name="adj2" fmla="val 50000"/>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p37"/>
            <p:cNvSpPr/>
            <p:nvPr/>
          </p:nvSpPr>
          <p:spPr>
            <a:xfrm>
              <a:off x="974586" y="698639"/>
              <a:ext cx="1539192" cy="1231352"/>
            </a:xfrm>
            <a:prstGeom prst="roundRect">
              <a:avLst>
                <a:gd name="adj" fmla="val 10000"/>
              </a:avLst>
            </a:prstGeom>
            <a:solidFill>
              <a:srgbClr val="9A9AD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p37"/>
            <p:cNvSpPr txBox="1"/>
            <p:nvPr/>
          </p:nvSpPr>
          <p:spPr>
            <a:xfrm>
              <a:off x="1010650" y="734704"/>
              <a:ext cx="1467062" cy="1159223"/>
            </a:xfrm>
            <a:prstGeom prst="rect">
              <a:avLst/>
            </a:prstGeom>
            <a:no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chemeClr val="dk1"/>
                </a:buClr>
                <a:buSzPts val="375"/>
                <a:buFont typeface="Arial"/>
                <a:buNone/>
              </a:pPr>
              <a:r>
                <a:rPr lang="en-US" sz="1500" b="0" i="0" u="none" strike="noStrike" cap="none">
                  <a:solidFill>
                    <a:schemeClr val="dk1"/>
                  </a:solidFill>
                  <a:latin typeface="Arial"/>
                  <a:ea typeface="Arial"/>
                  <a:cs typeface="Arial"/>
                  <a:sym typeface="Arial"/>
                </a:rPr>
                <a:t>Connections</a:t>
              </a:r>
              <a:endParaRPr/>
            </a:p>
          </p:txBody>
        </p:sp>
        <p:sp>
          <p:nvSpPr>
            <p:cNvPr id="285" name="Google Shape;285;p37"/>
            <p:cNvSpPr/>
            <p:nvPr/>
          </p:nvSpPr>
          <p:spPr>
            <a:xfrm rot="-5400000">
              <a:off x="2685950" y="1128611"/>
              <a:ext cx="1486097" cy="461756"/>
            </a:xfrm>
            <a:prstGeom prst="leftArrow">
              <a:avLst>
                <a:gd name="adj1" fmla="val 60000"/>
                <a:gd name="adj2" fmla="val 50000"/>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p37"/>
            <p:cNvSpPr/>
            <p:nvPr/>
          </p:nvSpPr>
          <p:spPr>
            <a:xfrm>
              <a:off x="2659401" y="765"/>
              <a:ext cx="1539192" cy="1231352"/>
            </a:xfrm>
            <a:prstGeom prst="roundRect">
              <a:avLst>
                <a:gd name="adj" fmla="val 10000"/>
              </a:avLst>
            </a:prstGeom>
            <a:solidFill>
              <a:srgbClr val="FFC00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37"/>
            <p:cNvSpPr txBox="1"/>
            <p:nvPr/>
          </p:nvSpPr>
          <p:spPr>
            <a:xfrm>
              <a:off x="2695466" y="36829"/>
              <a:ext cx="1467062" cy="1159223"/>
            </a:xfrm>
            <a:prstGeom prst="rect">
              <a:avLst/>
            </a:prstGeom>
            <a:no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chemeClr val="dk1"/>
                </a:buClr>
                <a:buSzPts val="375"/>
                <a:buFont typeface="Arial"/>
                <a:buNone/>
              </a:pPr>
              <a:r>
                <a:rPr lang="en-US" sz="1500" b="0" i="0" u="none" strike="noStrike" cap="none">
                  <a:solidFill>
                    <a:schemeClr val="dk1"/>
                  </a:solidFill>
                  <a:latin typeface="Arial"/>
                  <a:ea typeface="Arial"/>
                  <a:cs typeface="Arial"/>
                  <a:sym typeface="Arial"/>
                </a:rPr>
                <a:t>Communication</a:t>
              </a:r>
              <a:endParaRPr/>
            </a:p>
          </p:txBody>
        </p:sp>
        <p:sp>
          <p:nvSpPr>
            <p:cNvPr id="288" name="Google Shape;288;p37"/>
            <p:cNvSpPr/>
            <p:nvPr/>
          </p:nvSpPr>
          <p:spPr>
            <a:xfrm rot="-2700000">
              <a:off x="3845352" y="1608852"/>
              <a:ext cx="1486095" cy="461756"/>
            </a:xfrm>
            <a:prstGeom prst="leftArrow">
              <a:avLst>
                <a:gd name="adj1" fmla="val 60000"/>
                <a:gd name="adj2" fmla="val 50000"/>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37"/>
            <p:cNvSpPr/>
            <p:nvPr/>
          </p:nvSpPr>
          <p:spPr>
            <a:xfrm>
              <a:off x="4344221" y="698639"/>
              <a:ext cx="1539192" cy="1231352"/>
            </a:xfrm>
            <a:prstGeom prst="roundRect">
              <a:avLst>
                <a:gd name="adj" fmla="val 10000"/>
              </a:avLst>
            </a:prstGeom>
            <a:solidFill>
              <a:srgbClr val="00B0F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37"/>
            <p:cNvSpPr txBox="1"/>
            <p:nvPr/>
          </p:nvSpPr>
          <p:spPr>
            <a:xfrm>
              <a:off x="4380285" y="734704"/>
              <a:ext cx="1467062" cy="1159223"/>
            </a:xfrm>
            <a:prstGeom prst="rect">
              <a:avLst/>
            </a:prstGeom>
            <a:no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chemeClr val="dk1"/>
                </a:buClr>
                <a:buSzPts val="375"/>
                <a:buFont typeface="Arial"/>
                <a:buNone/>
              </a:pPr>
              <a:r>
                <a:rPr lang="en-US" sz="1500" b="0" i="0" u="none" strike="noStrike" cap="none">
                  <a:solidFill>
                    <a:schemeClr val="dk1"/>
                  </a:solidFill>
                  <a:latin typeface="Arial"/>
                  <a:ea typeface="Arial"/>
                  <a:cs typeface="Arial"/>
                  <a:sym typeface="Arial"/>
                </a:rPr>
                <a:t>Representations</a:t>
              </a:r>
              <a:endParaRPr/>
            </a:p>
          </p:txBody>
        </p:sp>
        <p:sp>
          <p:nvSpPr>
            <p:cNvPr id="291" name="Google Shape;291;p37"/>
            <p:cNvSpPr/>
            <p:nvPr/>
          </p:nvSpPr>
          <p:spPr>
            <a:xfrm>
              <a:off x="4325592" y="2768252"/>
              <a:ext cx="1486097" cy="461756"/>
            </a:xfrm>
            <a:prstGeom prst="leftArrow">
              <a:avLst>
                <a:gd name="adj1" fmla="val 60000"/>
                <a:gd name="adj2" fmla="val 50000"/>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37"/>
            <p:cNvSpPr/>
            <p:nvPr/>
          </p:nvSpPr>
          <p:spPr>
            <a:xfrm>
              <a:off x="5042094" y="2383456"/>
              <a:ext cx="1539192" cy="1231352"/>
            </a:xfrm>
            <a:prstGeom prst="roundRect">
              <a:avLst>
                <a:gd name="adj" fmla="val 10000"/>
              </a:avLst>
            </a:prstGeom>
            <a:solidFill>
              <a:srgbClr val="9DD2D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37"/>
            <p:cNvSpPr txBox="1"/>
            <p:nvPr/>
          </p:nvSpPr>
          <p:spPr>
            <a:xfrm>
              <a:off x="5078160" y="2419521"/>
              <a:ext cx="1467062" cy="1159223"/>
            </a:xfrm>
            <a:prstGeom prst="rect">
              <a:avLst/>
            </a:prstGeom>
            <a:no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chemeClr val="dk1"/>
                </a:buClr>
                <a:buSzPts val="375"/>
                <a:buFont typeface="Arial"/>
                <a:buNone/>
              </a:pPr>
              <a:r>
                <a:rPr lang="en-US" sz="1500" b="0" i="0" u="none" strike="noStrike" cap="none">
                  <a:solidFill>
                    <a:schemeClr val="dk1"/>
                  </a:solidFill>
                  <a:latin typeface="Arial"/>
                  <a:ea typeface="Arial"/>
                  <a:cs typeface="Arial"/>
                  <a:sym typeface="Arial"/>
                </a:rPr>
                <a:t>Reasoning</a:t>
              </a:r>
              <a:endParaRPr/>
            </a:p>
          </p:txBody>
        </p:sp>
      </p:grpSp>
      <p:sp>
        <p:nvSpPr>
          <p:cNvPr id="294" name="Google Shape;294;p37"/>
          <p:cNvSpPr txBox="1"/>
          <p:nvPr/>
        </p:nvSpPr>
        <p:spPr>
          <a:xfrm>
            <a:off x="0" y="1199675"/>
            <a:ext cx="9144000" cy="1371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2"/>
              </a:buClr>
              <a:buSzPts val="700"/>
              <a:buFont typeface="Calibri"/>
              <a:buNone/>
            </a:pPr>
            <a:r>
              <a:rPr lang="en-US" sz="2500" i="0" u="none" strike="noStrike" cap="none" dirty="0">
                <a:solidFill>
                  <a:schemeClr val="dk2"/>
                </a:solidFill>
                <a:latin typeface="Verdana"/>
                <a:ea typeface="Verdana"/>
                <a:cs typeface="Verdana"/>
                <a:sym typeface="Verdana"/>
              </a:rPr>
              <a:t>“The content of the mathematics standards is intended to support the five process goals for students”</a:t>
            </a:r>
            <a:br>
              <a:rPr lang="en-US" sz="2500" i="0" u="none" strike="noStrike" cap="none" dirty="0">
                <a:solidFill>
                  <a:schemeClr val="dk2"/>
                </a:solidFill>
                <a:latin typeface="Verdana"/>
                <a:ea typeface="Verdana"/>
                <a:cs typeface="Verdana"/>
                <a:sym typeface="Verdana"/>
              </a:rPr>
            </a:br>
            <a:r>
              <a:rPr lang="en-US" sz="2000" i="0" u="none" strike="noStrike" cap="none" dirty="0">
                <a:solidFill>
                  <a:schemeClr val="dk2"/>
                </a:solidFill>
                <a:latin typeface="Verdana"/>
                <a:ea typeface="Verdana"/>
                <a:cs typeface="Verdana"/>
                <a:sym typeface="Verdana"/>
              </a:rPr>
              <a:t>- 2009 and 2016 </a:t>
            </a:r>
            <a:r>
              <a:rPr lang="en-US" sz="2000" i="1" u="none" strike="noStrike" cap="none" dirty="0">
                <a:solidFill>
                  <a:schemeClr val="dk2"/>
                </a:solidFill>
                <a:latin typeface="Verdana"/>
                <a:ea typeface="Verdana"/>
                <a:cs typeface="Verdana"/>
                <a:sym typeface="Verdana"/>
              </a:rPr>
              <a:t>Mathematics Standards of Learning</a:t>
            </a:r>
            <a:endParaRPr dirty="0">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endParaRPr sz="2400" b="0" i="1" u="none" strike="noStrike" cap="none" dirty="0">
              <a:solidFill>
                <a:schemeClr val="dk2"/>
              </a:solidFill>
              <a:latin typeface="Calibri"/>
              <a:ea typeface="Calibri"/>
              <a:cs typeface="Calibri"/>
              <a:sym typeface="Calibri"/>
            </a:endParaRPr>
          </a:p>
        </p:txBody>
      </p:sp>
      <p:sp>
        <p:nvSpPr>
          <p:cNvPr id="295" name="Google Shape;295;p37"/>
          <p:cNvSpPr txBox="1">
            <a:spLocks noGrp="1"/>
          </p:cNvSpPr>
          <p:nvPr>
            <p:ph type="sldNum" idx="12"/>
          </p:nvPr>
        </p:nvSpPr>
        <p:spPr>
          <a:xfrm>
            <a:off x="6858000" y="6477000"/>
            <a:ext cx="2133598" cy="476251"/>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350"/>
              <a:buFont typeface="Arial"/>
              <a:buNone/>
            </a:pPr>
            <a:fld id="{00000000-1234-1234-1234-123412341234}" type="slidenum">
              <a:rPr lang="en-US" sz="1400" b="0" i="0" u="none" strike="noStrike" cap="none">
                <a:solidFill>
                  <a:schemeClr val="dk1"/>
                </a:solidFill>
                <a:latin typeface="Arial"/>
                <a:ea typeface="Arial"/>
                <a:cs typeface="Arial"/>
                <a:sym typeface="Arial"/>
              </a:rPr>
              <a:t>10</a:t>
            </a:fld>
            <a:endParaRPr sz="14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884" y="457200"/>
            <a:ext cx="8229600" cy="1143000"/>
          </a:xfrm>
        </p:spPr>
        <p:txBody>
          <a:bodyPr/>
          <a:lstStyle/>
          <a:p>
            <a:pPr algn="ctr"/>
            <a:r>
              <a:rPr lang="en-US" sz="3200" b="1" dirty="0" smtClean="0">
                <a:latin typeface="Verdana" panose="020B0604030504040204" pitchFamily="34" charset="0"/>
                <a:ea typeface="Verdana" panose="020B0604030504040204" pitchFamily="34" charset="0"/>
                <a:cs typeface="Verdana" panose="020B0604030504040204" pitchFamily="34" charset="0"/>
              </a:rPr>
              <a:t>Teaching Practices- Process Goals</a:t>
            </a:r>
            <a:endParaRPr lang="en-US" sz="3200" b="1" dirty="0">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Comparing NCTM Mathematics Teaching Practice to Virginia Mathematics Process Goals for Students." title="Table"/>
          <p:cNvPicPr>
            <a:picLocks noChangeAspect="1"/>
          </p:cNvPicPr>
          <p:nvPr/>
        </p:nvPicPr>
        <p:blipFill>
          <a:blip r:embed="rId3"/>
          <a:stretch>
            <a:fillRect/>
          </a:stretch>
        </p:blipFill>
        <p:spPr>
          <a:xfrm>
            <a:off x="258003" y="1323474"/>
            <a:ext cx="8404734" cy="5153526"/>
          </a:xfrm>
          <a:prstGeom prst="rect">
            <a:avLst/>
          </a:prstGeom>
        </p:spPr>
      </p:pic>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11</a:t>
            </a:fld>
            <a:endParaRPr lang="en-US"/>
          </a:p>
        </p:txBody>
      </p:sp>
    </p:spTree>
    <p:extLst>
      <p:ext uri="{BB962C8B-B14F-4D97-AF65-F5344CB8AC3E}">
        <p14:creationId xmlns:p14="http://schemas.microsoft.com/office/powerpoint/2010/main" val="4163820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39622" y="423517"/>
            <a:ext cx="8763000" cy="775694"/>
          </a:xfrm>
        </p:spPr>
        <p:txBody>
          <a:bodyPr>
            <a:normAutofit fontScale="90000"/>
          </a:bodyPr>
          <a:lstStyle/>
          <a:p>
            <a:pPr algn="ctr"/>
            <a:r>
              <a:rPr lang="en-US" sz="3200" b="1" dirty="0" smtClean="0">
                <a:latin typeface="Verdana" panose="020B0604030504040204" pitchFamily="34" charset="0"/>
                <a:ea typeface="Verdana" panose="020B0604030504040204" pitchFamily="34" charset="0"/>
                <a:cs typeface="Verdana" panose="020B0604030504040204" pitchFamily="34" charset="0"/>
              </a:rPr>
              <a:t>Teaching Framework for Mathematics</a:t>
            </a:r>
            <a:endParaRPr lang="en-US" sz="3200" b="1" i="1" dirty="0">
              <a:latin typeface="Verdana" panose="020B0604030504040204" pitchFamily="34" charset="0"/>
              <a:ea typeface="Verdana" panose="020B0604030504040204" pitchFamily="34" charset="0"/>
              <a:cs typeface="Verdana" panose="020B0604030504040204" pitchFamily="34" charset="0"/>
            </a:endParaRPr>
          </a:p>
        </p:txBody>
      </p:sp>
      <p:pic>
        <p:nvPicPr>
          <p:cNvPr id="16" name="Picture 15" descr="Teaching Framework for Mathematics"/>
          <p:cNvPicPr>
            <a:picLocks noChangeAspect="1"/>
          </p:cNvPicPr>
          <p:nvPr/>
        </p:nvPicPr>
        <p:blipFill>
          <a:blip r:embed="rId3"/>
          <a:stretch>
            <a:fillRect/>
          </a:stretch>
        </p:blipFill>
        <p:spPr>
          <a:xfrm>
            <a:off x="1006185" y="1394409"/>
            <a:ext cx="6943725" cy="4333875"/>
          </a:xfrm>
          <a:prstGeom prst="rect">
            <a:avLst/>
          </a:prstGeom>
        </p:spPr>
      </p:pic>
      <p:sp>
        <p:nvSpPr>
          <p:cNvPr id="8" name="TextBox 7"/>
          <p:cNvSpPr txBox="1">
            <a:spLocks noChangeArrowheads="1"/>
          </p:cNvSpPr>
          <p:nvPr/>
        </p:nvSpPr>
        <p:spPr bwMode="auto">
          <a:xfrm>
            <a:off x="1006185" y="6434453"/>
            <a:ext cx="68579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200" dirty="0">
                <a:latin typeface="Calibri" panose="020F0502020204030204" pitchFamily="34" charset="0"/>
              </a:rPr>
              <a:t>Adapted from </a:t>
            </a:r>
            <a:r>
              <a:rPr lang="en-US" altLang="en-US" sz="1200" dirty="0" smtClean="0">
                <a:latin typeface="Calibri" panose="020F0502020204030204" pitchFamily="34" charset="0"/>
              </a:rPr>
              <a:t>Smith, </a:t>
            </a:r>
            <a:r>
              <a:rPr lang="en-US" altLang="en-US" sz="1200" dirty="0">
                <a:latin typeface="Calibri" panose="020F0502020204030204" pitchFamily="34" charset="0"/>
              </a:rPr>
              <a:t>M</a:t>
            </a:r>
            <a:r>
              <a:rPr lang="en-US" altLang="en-US" sz="1200" dirty="0" smtClean="0">
                <a:latin typeface="Calibri" panose="020F0502020204030204" pitchFamily="34" charset="0"/>
              </a:rPr>
              <a:t>. et al. (2017) Taking Action – Implementing Effective Mathematics Teaching Practices Series</a:t>
            </a:r>
            <a:r>
              <a:rPr lang="en-US" altLang="en-US" sz="1200" i="1" dirty="0" smtClean="0">
                <a:latin typeface="Calibri" panose="020F0502020204030204" pitchFamily="34" charset="0"/>
              </a:rPr>
              <a:t>, </a:t>
            </a:r>
            <a:r>
              <a:rPr lang="en-US" altLang="en-US" sz="1200" dirty="0" smtClean="0">
                <a:latin typeface="Calibri" panose="020F0502020204030204" pitchFamily="34" charset="0"/>
              </a:rPr>
              <a:t>National Council of Teachers of Mathematics. </a:t>
            </a:r>
            <a:endParaRPr lang="en-US" altLang="en-US" sz="1200" dirty="0">
              <a:latin typeface="Calibri" panose="020F0502020204030204" pitchFamily="34" charset="0"/>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pPr/>
              <a:t>12</a:t>
            </a:fld>
            <a:endParaRPr lang="en-US" dirty="0"/>
          </a:p>
        </p:txBody>
      </p:sp>
    </p:spTree>
    <p:extLst>
      <p:ext uri="{BB962C8B-B14F-4D97-AF65-F5344CB8AC3E}">
        <p14:creationId xmlns:p14="http://schemas.microsoft.com/office/powerpoint/2010/main" val="2321709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Verdana" panose="020B0604030504040204" pitchFamily="34" charset="0"/>
                <a:ea typeface="Verdana" panose="020B0604030504040204" pitchFamily="34" charset="0"/>
                <a:cs typeface="Verdana" panose="020B0604030504040204" pitchFamily="34" charset="0"/>
              </a:rPr>
              <a:t>Video Reflection</a:t>
            </a:r>
            <a:endParaRPr lang="en-US" b="1" dirty="0">
              <a:latin typeface="Verdana" panose="020B0604030504040204" pitchFamily="34" charset="0"/>
              <a:ea typeface="Verdana" panose="020B0604030504040204" pitchFamily="34" charset="0"/>
              <a:cs typeface="Verdana" panose="020B0604030504040204" pitchFamily="34" charset="0"/>
            </a:endParaRPr>
          </a:p>
        </p:txBody>
      </p:sp>
      <p:pic>
        <p:nvPicPr>
          <p:cNvPr id="5" name="Google Shape;320;p40" title="Talk Moves_ A Teacher's Guide for Using Classroom Discussions In Math, Grades K-6 (1).mp4">
            <a:hlinkClick r:id="rId3"/>
          </p:cNvPr>
          <p:cNvPicPr preferRelativeResize="0"/>
          <p:nvPr/>
        </p:nvPicPr>
        <p:blipFill>
          <a:blip r:embed="rId4">
            <a:alphaModFix/>
          </a:blip>
          <a:stretch>
            <a:fillRect/>
          </a:stretch>
        </p:blipFill>
        <p:spPr>
          <a:xfrm>
            <a:off x="681905" y="1614188"/>
            <a:ext cx="4214948" cy="3322974"/>
          </a:xfrm>
          <a:prstGeom prst="rect">
            <a:avLst/>
          </a:prstGeom>
          <a:noFill/>
          <a:ln>
            <a:noFill/>
          </a:ln>
        </p:spPr>
      </p:pic>
      <p:pic>
        <p:nvPicPr>
          <p:cNvPr id="7" name="Google Shape;319;p40" descr="Post-it notes"/>
          <p:cNvPicPr preferRelativeResize="0"/>
          <p:nvPr/>
        </p:nvPicPr>
        <p:blipFill>
          <a:blip r:embed="rId5">
            <a:alphaModFix/>
          </a:blip>
          <a:stretch>
            <a:fillRect/>
          </a:stretch>
        </p:blipFill>
        <p:spPr>
          <a:xfrm>
            <a:off x="5578758" y="3653626"/>
            <a:ext cx="3073725" cy="2350501"/>
          </a:xfrm>
          <a:prstGeom prst="rect">
            <a:avLst/>
          </a:prstGeom>
          <a:noFill/>
          <a:ln>
            <a:noFill/>
          </a:ln>
        </p:spPr>
      </p:pic>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13</a:t>
            </a:fld>
            <a:endParaRPr lang="en-US"/>
          </a:p>
        </p:txBody>
      </p:sp>
    </p:spTree>
    <p:extLst>
      <p:ext uri="{BB962C8B-B14F-4D97-AF65-F5344CB8AC3E}">
        <p14:creationId xmlns:p14="http://schemas.microsoft.com/office/powerpoint/2010/main" val="29463653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1"/>
          <p:cNvSpPr txBox="1">
            <a:spLocks noGrp="1"/>
          </p:cNvSpPr>
          <p:nvPr>
            <p:ph type="title"/>
          </p:nvPr>
        </p:nvSpPr>
        <p:spPr>
          <a:xfrm>
            <a:off x="0" y="609600"/>
            <a:ext cx="8229600" cy="1143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b="1" dirty="0">
                <a:latin typeface="Verdana"/>
                <a:ea typeface="Verdana"/>
                <a:cs typeface="Verdana"/>
                <a:sym typeface="Verdana"/>
              </a:rPr>
              <a:t>Video Reflection</a:t>
            </a:r>
            <a:endParaRPr b="1" dirty="0">
              <a:latin typeface="Verdana"/>
              <a:ea typeface="Verdana"/>
              <a:cs typeface="Verdana"/>
              <a:sym typeface="Verdana"/>
            </a:endParaRPr>
          </a:p>
        </p:txBody>
      </p:sp>
      <p:sp>
        <p:nvSpPr>
          <p:cNvPr id="327" name="Google Shape;327;p41"/>
          <p:cNvSpPr txBox="1">
            <a:spLocks noGrp="1"/>
          </p:cNvSpPr>
          <p:nvPr>
            <p:ph type="body" idx="1"/>
          </p:nvPr>
        </p:nvSpPr>
        <p:spPr>
          <a:xfrm>
            <a:off x="185100" y="1415125"/>
            <a:ext cx="8958900" cy="4729200"/>
          </a:xfrm>
          <a:prstGeom prst="rect">
            <a:avLst/>
          </a:prstGeom>
        </p:spPr>
        <p:txBody>
          <a:bodyPr spcFirstLastPara="1" wrap="square" lIns="91425" tIns="91425" rIns="91425" bIns="91425" anchor="t" anchorCtr="0">
            <a:noAutofit/>
          </a:bodyPr>
          <a:lstStyle/>
          <a:p>
            <a:pPr marL="457200" lvl="0" indent="-419100">
              <a:spcBef>
                <a:spcPts val="640"/>
              </a:spcBef>
              <a:spcAft>
                <a:spcPts val="0"/>
              </a:spcAft>
              <a:buSzPts val="3000"/>
              <a:buFont typeface="Verdana"/>
              <a:buChar char="•"/>
            </a:pPr>
            <a:r>
              <a:rPr lang="en-US" sz="3000" dirty="0">
                <a:latin typeface="Verdana"/>
                <a:ea typeface="Verdana"/>
                <a:cs typeface="Verdana"/>
                <a:sym typeface="Verdana"/>
              </a:rPr>
              <a:t>student voices</a:t>
            </a:r>
            <a:endParaRPr sz="3000" dirty="0">
              <a:latin typeface="Verdana"/>
              <a:ea typeface="Verdana"/>
              <a:cs typeface="Verdana"/>
              <a:sym typeface="Verdana"/>
            </a:endParaRPr>
          </a:p>
          <a:p>
            <a:pPr marL="457200" lvl="0" indent="-419100">
              <a:spcBef>
                <a:spcPts val="0"/>
              </a:spcBef>
              <a:spcAft>
                <a:spcPts val="0"/>
              </a:spcAft>
              <a:buSzPts val="3000"/>
              <a:buFont typeface="Verdana"/>
              <a:buChar char="•"/>
            </a:pPr>
            <a:r>
              <a:rPr lang="en-US" sz="3000" dirty="0">
                <a:latin typeface="Verdana"/>
                <a:ea typeface="Verdana"/>
                <a:cs typeface="Verdana"/>
                <a:sym typeface="Verdana"/>
              </a:rPr>
              <a:t>collaboration between students promotes learning</a:t>
            </a:r>
            <a:endParaRPr sz="3000" dirty="0">
              <a:latin typeface="Verdana"/>
              <a:ea typeface="Verdana"/>
              <a:cs typeface="Verdana"/>
              <a:sym typeface="Verdana"/>
            </a:endParaRPr>
          </a:p>
          <a:p>
            <a:pPr marL="457200" lvl="0" indent="-419100">
              <a:spcBef>
                <a:spcPts val="0"/>
              </a:spcBef>
              <a:spcAft>
                <a:spcPts val="0"/>
              </a:spcAft>
              <a:buSzPts val="3000"/>
              <a:buFont typeface="Verdana"/>
              <a:buChar char="•"/>
            </a:pPr>
            <a:r>
              <a:rPr lang="en-US" sz="3000" dirty="0">
                <a:latin typeface="Verdana"/>
                <a:ea typeface="Verdana"/>
                <a:cs typeface="Verdana"/>
                <a:sym typeface="Verdana"/>
              </a:rPr>
              <a:t>teacher gathers more information about student understandings</a:t>
            </a:r>
            <a:endParaRPr sz="3000" dirty="0">
              <a:latin typeface="Verdana"/>
              <a:ea typeface="Verdana"/>
              <a:cs typeface="Verdana"/>
              <a:sym typeface="Verdana"/>
            </a:endParaRPr>
          </a:p>
          <a:p>
            <a:pPr marL="457200" lvl="0" indent="-419100">
              <a:spcBef>
                <a:spcPts val="0"/>
              </a:spcBef>
              <a:spcAft>
                <a:spcPts val="0"/>
              </a:spcAft>
              <a:buSzPts val="3000"/>
              <a:buFont typeface="Verdana"/>
              <a:buChar char="•"/>
            </a:pPr>
            <a:r>
              <a:rPr lang="en-US" sz="3000" dirty="0">
                <a:latin typeface="Verdana"/>
                <a:ea typeface="Verdana"/>
                <a:cs typeface="Verdana"/>
                <a:sym typeface="Verdana"/>
              </a:rPr>
              <a:t>talk moves (turn and talk, restate, repeat)</a:t>
            </a:r>
            <a:endParaRPr sz="3000" dirty="0">
              <a:latin typeface="Verdana"/>
              <a:ea typeface="Verdana"/>
              <a:cs typeface="Verdana"/>
              <a:sym typeface="Verdana"/>
            </a:endParaRPr>
          </a:p>
          <a:p>
            <a:pPr marL="457200" lvl="0" indent="-419100">
              <a:spcBef>
                <a:spcPts val="0"/>
              </a:spcBef>
              <a:spcAft>
                <a:spcPts val="0"/>
              </a:spcAft>
              <a:buSzPts val="3000"/>
              <a:buFont typeface="Verdana"/>
              <a:buChar char="•"/>
            </a:pPr>
            <a:r>
              <a:rPr lang="en-US" sz="3000" dirty="0">
                <a:latin typeface="Verdana"/>
                <a:ea typeface="Verdana"/>
                <a:cs typeface="Verdana"/>
                <a:sym typeface="Verdana"/>
              </a:rPr>
              <a:t>promote reasoning</a:t>
            </a:r>
            <a:endParaRPr sz="3000" dirty="0">
              <a:latin typeface="Verdana"/>
              <a:ea typeface="Verdana"/>
              <a:cs typeface="Verdana"/>
              <a:sym typeface="Verdana"/>
            </a:endParaRPr>
          </a:p>
          <a:p>
            <a:pPr marL="457200" lvl="0" indent="-419100">
              <a:spcBef>
                <a:spcPts val="0"/>
              </a:spcBef>
              <a:spcAft>
                <a:spcPts val="0"/>
              </a:spcAft>
              <a:buSzPts val="3000"/>
              <a:buFont typeface="Verdana"/>
              <a:buChar char="•"/>
            </a:pPr>
            <a:r>
              <a:rPr lang="en-US" sz="3000" dirty="0">
                <a:latin typeface="Verdana"/>
                <a:ea typeface="Verdana"/>
                <a:cs typeface="Verdana"/>
                <a:sym typeface="Verdana"/>
              </a:rPr>
              <a:t>equity - encourages students who are hesitant to participate</a:t>
            </a:r>
            <a:endParaRPr sz="3000" dirty="0">
              <a:latin typeface="Verdana"/>
              <a:ea typeface="Verdana"/>
              <a:cs typeface="Verdana"/>
              <a:sym typeface="Verdana"/>
            </a:endParaRPr>
          </a:p>
          <a:p>
            <a:pPr marL="457200" lvl="0" indent="-419100">
              <a:spcBef>
                <a:spcPts val="0"/>
              </a:spcBef>
              <a:spcAft>
                <a:spcPts val="0"/>
              </a:spcAft>
              <a:buSzPts val="3000"/>
              <a:buFont typeface="Verdana"/>
              <a:buChar char="•"/>
            </a:pPr>
            <a:r>
              <a:rPr lang="en-US" sz="3000" dirty="0">
                <a:latin typeface="Verdana"/>
                <a:ea typeface="Verdana"/>
                <a:cs typeface="Verdana"/>
                <a:sym typeface="Verdana"/>
              </a:rPr>
              <a:t>justify</a:t>
            </a:r>
            <a:endParaRPr sz="3000" dirty="0">
              <a:latin typeface="Verdana"/>
              <a:ea typeface="Verdana"/>
              <a:cs typeface="Verdana"/>
              <a:sym typeface="Verdana"/>
            </a:endParaRPr>
          </a:p>
          <a:p>
            <a:pPr marL="0" lvl="0" indent="0" rtl="0">
              <a:spcBef>
                <a:spcPts val="640"/>
              </a:spcBef>
              <a:spcAft>
                <a:spcPts val="0"/>
              </a:spcAft>
              <a:buNone/>
            </a:pPr>
            <a:endParaRPr dirty="0"/>
          </a:p>
        </p:txBody>
      </p:sp>
      <p:sp>
        <p:nvSpPr>
          <p:cNvPr id="328" name="Google Shape;328;p41"/>
          <p:cNvSpPr txBox="1">
            <a:spLocks noGrp="1"/>
          </p:cNvSpPr>
          <p:nvPr>
            <p:ph type="sldNum" idx="12"/>
          </p:nvPr>
        </p:nvSpPr>
        <p:spPr>
          <a:xfrm>
            <a:off x="6858000" y="6477000"/>
            <a:ext cx="2133600" cy="476400"/>
          </a:xfrm>
          <a:prstGeom prst="rect">
            <a:avLst/>
          </a:prstGeom>
        </p:spPr>
        <p:txBody>
          <a:bodyPr spcFirstLastPara="1" wrap="square" lIns="91425" tIns="45700" rIns="91425" bIns="45700" anchor="t" anchorCtr="0">
            <a:noAutofit/>
          </a:bodyPr>
          <a:lstStyle/>
          <a:p>
            <a:pPr marL="0" lvl="0" indent="0" rtl="0">
              <a:spcBef>
                <a:spcPts val="0"/>
              </a:spcBef>
              <a:spcAft>
                <a:spcPts val="0"/>
              </a:spcAft>
              <a:buClr>
                <a:schemeClr val="dk1"/>
              </a:buClr>
              <a:buSzPts val="350"/>
              <a:buFont typeface="Arial"/>
              <a:buNone/>
            </a:pPr>
            <a:fld id="{00000000-1234-1234-1234-123412341234}" type="slidenum">
              <a:rPr lang="en-US"/>
              <a:t>14</a:t>
            </a:fld>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Verdana"/>
                <a:ea typeface="Verdana"/>
                <a:cs typeface="Verdana"/>
                <a:sym typeface="Verdana"/>
              </a:rPr>
              <a:t>In Our Classroom We…</a:t>
            </a:r>
            <a:endParaRPr lang="en-US" dirty="0"/>
          </a:p>
        </p:txBody>
      </p:sp>
      <p:sp>
        <p:nvSpPr>
          <p:cNvPr id="3" name="Text Placeholder 2"/>
          <p:cNvSpPr>
            <a:spLocks noGrp="1"/>
          </p:cNvSpPr>
          <p:nvPr>
            <p:ph type="body" idx="1"/>
          </p:nvPr>
        </p:nvSpPr>
        <p:spPr>
          <a:xfrm>
            <a:off x="457200" y="1600200"/>
            <a:ext cx="8229600" cy="5053263"/>
          </a:xfrm>
        </p:spPr>
        <p:txBody>
          <a:bodyPr/>
          <a:lstStyle/>
          <a:p>
            <a:pPr lvl="0">
              <a:buFont typeface="Verdana"/>
              <a:buChar char="●"/>
            </a:pPr>
            <a:r>
              <a:rPr lang="en-US" dirty="0">
                <a:latin typeface="Verdana"/>
                <a:ea typeface="Verdana"/>
                <a:cs typeface="Verdana"/>
                <a:sym typeface="Verdana"/>
              </a:rPr>
              <a:t>need our students to be comfortable talking about mathematics.</a:t>
            </a:r>
          </a:p>
          <a:p>
            <a:pPr lvl="0">
              <a:spcBef>
                <a:spcPts val="0"/>
              </a:spcBef>
              <a:buFont typeface="Verdana"/>
              <a:buChar char="●"/>
            </a:pPr>
            <a:r>
              <a:rPr lang="en-US" dirty="0">
                <a:latin typeface="Verdana"/>
                <a:ea typeface="Verdana"/>
                <a:cs typeface="Verdana"/>
                <a:sym typeface="Verdana"/>
              </a:rPr>
              <a:t>want middle school students participating in number talks.</a:t>
            </a:r>
          </a:p>
          <a:p>
            <a:pPr lvl="0">
              <a:spcBef>
                <a:spcPts val="0"/>
              </a:spcBef>
              <a:buFont typeface="Verdana"/>
              <a:buChar char="●"/>
            </a:pPr>
            <a:r>
              <a:rPr lang="en-US" dirty="0">
                <a:latin typeface="Verdana"/>
                <a:ea typeface="Verdana"/>
                <a:cs typeface="Verdana"/>
                <a:sym typeface="Verdana"/>
              </a:rPr>
              <a:t>will make use of </a:t>
            </a:r>
            <a:r>
              <a:rPr lang="en-US" dirty="0">
                <a:solidFill>
                  <a:schemeClr val="tx1"/>
                </a:solidFill>
                <a:latin typeface="Verdana"/>
                <a:ea typeface="Verdana"/>
                <a:cs typeface="Verdana"/>
                <a:sym typeface="Verdana"/>
              </a:rPr>
              <a:t>mathematics vocabulary.</a:t>
            </a:r>
          </a:p>
          <a:p>
            <a:pPr lvl="0">
              <a:spcBef>
                <a:spcPts val="0"/>
              </a:spcBef>
              <a:buFont typeface="Verdana"/>
              <a:buChar char="●"/>
            </a:pPr>
            <a:r>
              <a:rPr lang="en-US" dirty="0">
                <a:latin typeface="Verdana"/>
                <a:ea typeface="Verdana"/>
                <a:cs typeface="Verdana"/>
                <a:sym typeface="Verdana"/>
              </a:rPr>
              <a:t>see student talk dominating discussions.</a:t>
            </a:r>
          </a:p>
          <a:p>
            <a:pPr lvl="0">
              <a:spcBef>
                <a:spcPts val="0"/>
              </a:spcBef>
              <a:buFont typeface="Verdana"/>
              <a:buChar char="●"/>
            </a:pPr>
            <a:r>
              <a:rPr lang="en-US" dirty="0">
                <a:latin typeface="Verdana"/>
                <a:ea typeface="Verdana"/>
                <a:cs typeface="Verdana"/>
                <a:sym typeface="Verdana"/>
              </a:rPr>
              <a:t>see students who are supportive and accepting of support.</a:t>
            </a:r>
            <a:endParaRPr lang="en-US" dirty="0">
              <a:latin typeface="Verdana"/>
              <a:ea typeface="Verdana"/>
              <a:cs typeface="Verdana"/>
              <a:sym typeface="Verdana"/>
            </a:endParaRP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15</a:t>
            </a:fld>
            <a:endParaRPr lang="en-US"/>
          </a:p>
        </p:txBody>
      </p:sp>
    </p:spTree>
    <p:extLst>
      <p:ext uri="{BB962C8B-B14F-4D97-AF65-F5344CB8AC3E}">
        <p14:creationId xmlns:p14="http://schemas.microsoft.com/office/powerpoint/2010/main" val="2907395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43"/>
          <p:cNvSpPr txBox="1">
            <a:spLocks noGrp="1"/>
          </p:cNvSpPr>
          <p:nvPr>
            <p:ph type="title"/>
          </p:nvPr>
        </p:nvSpPr>
        <p:spPr>
          <a:xfrm>
            <a:off x="0" y="609600"/>
            <a:ext cx="82296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2"/>
              </a:buClr>
              <a:buSzPts val="3600"/>
              <a:buFont typeface="Calibri"/>
              <a:buNone/>
            </a:pPr>
            <a:r>
              <a:rPr lang="en-US" sz="3600" b="1" i="0" u="none" strike="noStrike" cap="none" dirty="0">
                <a:solidFill>
                  <a:schemeClr val="dk2"/>
                </a:solidFill>
              </a:rPr>
              <a:t>Mathematics Community</a:t>
            </a:r>
            <a:endParaRPr sz="3600" b="1" i="0" u="none" strike="noStrike" cap="none" dirty="0">
              <a:solidFill>
                <a:schemeClr val="dk2"/>
              </a:solidFill>
            </a:endParaRPr>
          </a:p>
        </p:txBody>
      </p:sp>
      <p:sp>
        <p:nvSpPr>
          <p:cNvPr id="342" name="Google Shape;342;p43"/>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p>
            <a:pPr marL="406400" marR="0" lvl="0" indent="13970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Verdana"/>
              <a:ea typeface="Verdana"/>
              <a:cs typeface="Verdana"/>
              <a:sym typeface="Verdana"/>
            </a:endParaRPr>
          </a:p>
        </p:txBody>
      </p:sp>
      <p:sp>
        <p:nvSpPr>
          <p:cNvPr id="343" name="Google Shape;343;p43"/>
          <p:cNvSpPr txBox="1">
            <a:spLocks noGrp="1"/>
          </p:cNvSpPr>
          <p:nvPr>
            <p:ph type="sldNum" idx="12"/>
          </p:nvPr>
        </p:nvSpPr>
        <p:spPr>
          <a:xfrm>
            <a:off x="6858000" y="6477000"/>
            <a:ext cx="2133600" cy="476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350"/>
              <a:buFont typeface="Arial"/>
              <a:buNone/>
            </a:pPr>
            <a:fld id="{00000000-1234-1234-1234-123412341234}" type="slidenum">
              <a:rPr lang="en-US" sz="1400" b="0" i="0" u="none" strike="noStrike" cap="none">
                <a:solidFill>
                  <a:schemeClr val="dk1"/>
                </a:solidFill>
                <a:latin typeface="Arial"/>
                <a:ea typeface="Arial"/>
                <a:cs typeface="Arial"/>
                <a:sym typeface="Arial"/>
              </a:rPr>
              <a:t>16</a:t>
            </a:fld>
            <a:endParaRPr sz="1400" b="0" i="0" u="none" strike="noStrike" cap="none">
              <a:solidFill>
                <a:schemeClr val="dk1"/>
              </a:solidFill>
              <a:latin typeface="Arial"/>
              <a:ea typeface="Arial"/>
              <a:cs typeface="Arial"/>
              <a:sym typeface="Arial"/>
            </a:endParaRPr>
          </a:p>
        </p:txBody>
      </p:sp>
      <p:graphicFrame>
        <p:nvGraphicFramePr>
          <p:cNvPr id="344" name="Google Shape;344;p43" descr="What it is and What it is not." title="Mathematics Community "/>
          <p:cNvGraphicFramePr/>
          <p:nvPr>
            <p:extLst>
              <p:ext uri="{D42A27DB-BD31-4B8C-83A1-F6EECF244321}">
                <p14:modId xmlns:p14="http://schemas.microsoft.com/office/powerpoint/2010/main" val="3186847919"/>
              </p:ext>
            </p:extLst>
          </p:nvPr>
        </p:nvGraphicFramePr>
        <p:xfrm>
          <a:off x="457200" y="1723866"/>
          <a:ext cx="8229600" cy="4945380"/>
        </p:xfrm>
        <a:graphic>
          <a:graphicData uri="http://schemas.openxmlformats.org/drawingml/2006/table">
            <a:tbl>
              <a:tblPr firstRow="1">
                <a:noFill/>
                <a:tableStyleId>{C5B671D5-6FE6-46DC-BB92-7228AF3A5DE6}</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71475">
                <a:tc>
                  <a:txBody>
                    <a:bodyPr/>
                    <a:lstStyle/>
                    <a:p>
                      <a:pPr marL="0" marR="0" lvl="0" indent="0" algn="l" rtl="0">
                        <a:lnSpc>
                          <a:spcPct val="100000"/>
                        </a:lnSpc>
                        <a:spcBef>
                          <a:spcPts val="0"/>
                        </a:spcBef>
                        <a:spcAft>
                          <a:spcPts val="0"/>
                        </a:spcAft>
                        <a:buClr>
                          <a:srgbClr val="FFFFFF"/>
                        </a:buClr>
                        <a:buSzPts val="2400"/>
                        <a:buFont typeface="Calibri"/>
                        <a:buNone/>
                      </a:pPr>
                      <a:r>
                        <a:rPr lang="en-US" sz="2400" b="1" i="0" u="none" strike="noStrike" cap="none">
                          <a:solidFill>
                            <a:srgbClr val="FFFFFF"/>
                          </a:solidFill>
                          <a:latin typeface="Verdana"/>
                          <a:ea typeface="Verdana"/>
                          <a:cs typeface="Verdana"/>
                          <a:sym typeface="Verdana"/>
                        </a:rPr>
                        <a:t>What it is NOT:</a:t>
                      </a:r>
                      <a:endParaRPr sz="1400" u="none" strike="noStrike" cap="none">
                        <a:latin typeface="Verdana"/>
                        <a:ea typeface="Verdana"/>
                        <a:cs typeface="Verdana"/>
                        <a:sym typeface="Verdana"/>
                      </a:endParaRPr>
                    </a:p>
                  </a:txBody>
                  <a:tcPr marL="95250" marR="95250" marT="47625" marB="47625">
                    <a:lnL w="12675" cap="flat" cmpd="sng">
                      <a:solidFill>
                        <a:srgbClr val="FFFFFF"/>
                      </a:solidFill>
                      <a:prstDash val="solid"/>
                      <a:round/>
                      <a:headEnd type="none" w="sm" len="sm"/>
                      <a:tailEnd type="none" w="sm" len="sm"/>
                    </a:lnL>
                    <a:lnR w="12675" cap="flat" cmpd="sng">
                      <a:solidFill>
                        <a:srgbClr val="FFFFFF"/>
                      </a:solidFill>
                      <a:prstDash val="solid"/>
                      <a:round/>
                      <a:headEnd type="none" w="sm" len="sm"/>
                      <a:tailEnd type="none" w="sm" len="sm"/>
                    </a:lnR>
                    <a:lnT w="12675"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5B9BD5"/>
                    </a:solidFill>
                  </a:tcPr>
                </a:tc>
                <a:tc>
                  <a:txBody>
                    <a:bodyPr/>
                    <a:lstStyle/>
                    <a:p>
                      <a:pPr marL="0" marR="0" lvl="0" indent="0" algn="l" rtl="0">
                        <a:lnSpc>
                          <a:spcPct val="100000"/>
                        </a:lnSpc>
                        <a:spcBef>
                          <a:spcPts val="0"/>
                        </a:spcBef>
                        <a:spcAft>
                          <a:spcPts val="0"/>
                        </a:spcAft>
                        <a:buClr>
                          <a:srgbClr val="FFFFFF"/>
                        </a:buClr>
                        <a:buSzPts val="2400"/>
                        <a:buFont typeface="Calibri"/>
                        <a:buNone/>
                      </a:pPr>
                      <a:r>
                        <a:rPr lang="en-US" sz="2400" b="1" i="0" u="none" strike="noStrike" cap="none">
                          <a:solidFill>
                            <a:srgbClr val="FFFFFF"/>
                          </a:solidFill>
                          <a:latin typeface="Verdana"/>
                          <a:ea typeface="Verdana"/>
                          <a:cs typeface="Verdana"/>
                          <a:sym typeface="Verdana"/>
                        </a:rPr>
                        <a:t>What it is:</a:t>
                      </a:r>
                      <a:endParaRPr sz="1400" u="none" strike="noStrike" cap="none">
                        <a:latin typeface="Verdana"/>
                        <a:ea typeface="Verdana"/>
                        <a:cs typeface="Verdana"/>
                        <a:sym typeface="Verdana"/>
                      </a:endParaRPr>
                    </a:p>
                  </a:txBody>
                  <a:tcPr marL="95250" marR="95250" marT="47625" marB="47625">
                    <a:lnL w="12675" cap="flat" cmpd="sng">
                      <a:solidFill>
                        <a:srgbClr val="FFFFFF"/>
                      </a:solidFill>
                      <a:prstDash val="solid"/>
                      <a:round/>
                      <a:headEnd type="none" w="sm" len="sm"/>
                      <a:tailEnd type="none" w="sm" len="sm"/>
                    </a:lnL>
                    <a:lnR w="12675" cap="flat" cmpd="sng">
                      <a:solidFill>
                        <a:srgbClr val="FFFFFF"/>
                      </a:solidFill>
                      <a:prstDash val="solid"/>
                      <a:round/>
                      <a:headEnd type="none" w="sm" len="sm"/>
                      <a:tailEnd type="none" w="sm" len="sm"/>
                    </a:lnR>
                    <a:lnT w="12675"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5B9BD5"/>
                    </a:solidFill>
                  </a:tcPr>
                </a:tc>
                <a:extLst>
                  <a:ext uri="{0D108BD9-81ED-4DB2-BD59-A6C34878D82A}">
                    <a16:rowId xmlns:a16="http://schemas.microsoft.com/office/drawing/2014/main" val="10000"/>
                  </a:ext>
                </a:extLst>
              </a:tr>
              <a:tr h="371475">
                <a:tc>
                  <a:txBody>
                    <a:bodyPr/>
                    <a:lstStyle/>
                    <a:p>
                      <a:pPr marL="0" marR="0" lvl="0" indent="-101600" algn="l" rtl="0">
                        <a:lnSpc>
                          <a:spcPct val="100000"/>
                        </a:lnSpc>
                        <a:spcBef>
                          <a:spcPts val="0"/>
                        </a:spcBef>
                        <a:spcAft>
                          <a:spcPts val="0"/>
                        </a:spcAft>
                        <a:buClr>
                          <a:srgbClr val="000000"/>
                        </a:buClr>
                        <a:buSzPts val="1600"/>
                        <a:buFont typeface="Verdana"/>
                        <a:buChar char="•"/>
                      </a:pPr>
                      <a:r>
                        <a:rPr lang="en-US" sz="1600" i="0" u="none" strike="noStrike" cap="none" dirty="0">
                          <a:solidFill>
                            <a:srgbClr val="000000"/>
                          </a:solidFill>
                          <a:latin typeface="Verdana"/>
                          <a:ea typeface="Verdana"/>
                          <a:cs typeface="Verdana"/>
                          <a:sym typeface="Verdana"/>
                        </a:rPr>
                        <a:t>Teachers doing most of the math</a:t>
                      </a:r>
                      <a:endParaRPr sz="1600" i="0" u="none" strike="noStrike" cap="none" dirty="0">
                        <a:solidFill>
                          <a:srgbClr val="000000"/>
                        </a:solidFill>
                        <a:latin typeface="Verdana"/>
                        <a:ea typeface="Verdana"/>
                        <a:cs typeface="Verdana"/>
                        <a:sym typeface="Verdana"/>
                      </a:endParaRPr>
                    </a:p>
                  </a:txBody>
                  <a:tcPr marL="95250" marR="95250" marT="47625" marB="47625">
                    <a:lnL w="12675" cap="flat" cmpd="sng">
                      <a:solidFill>
                        <a:srgbClr val="FFFFFF"/>
                      </a:solidFill>
                      <a:prstDash val="solid"/>
                      <a:round/>
                      <a:headEnd type="none" w="sm" len="sm"/>
                      <a:tailEnd type="none" w="sm" len="sm"/>
                    </a:lnL>
                    <a:lnR w="12675"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675" cap="flat" cmpd="sng">
                      <a:solidFill>
                        <a:srgbClr val="FFFFFF"/>
                      </a:solidFill>
                      <a:prstDash val="solid"/>
                      <a:round/>
                      <a:headEnd type="none" w="sm" len="sm"/>
                      <a:tailEnd type="none" w="sm" len="sm"/>
                    </a:lnB>
                    <a:solidFill>
                      <a:srgbClr val="D0DEEF"/>
                    </a:solidFill>
                  </a:tcPr>
                </a:tc>
                <a:tc>
                  <a:txBody>
                    <a:bodyPr/>
                    <a:lstStyle/>
                    <a:p>
                      <a:pPr marL="0" marR="0" lvl="0" indent="-101600" algn="l" rtl="0">
                        <a:lnSpc>
                          <a:spcPct val="100000"/>
                        </a:lnSpc>
                        <a:spcBef>
                          <a:spcPts val="0"/>
                        </a:spcBef>
                        <a:spcAft>
                          <a:spcPts val="0"/>
                        </a:spcAft>
                        <a:buClr>
                          <a:srgbClr val="000000"/>
                        </a:buClr>
                        <a:buSzPts val="1600"/>
                        <a:buFont typeface="Verdana"/>
                        <a:buChar char="•"/>
                      </a:pPr>
                      <a:r>
                        <a:rPr lang="en-US" sz="1600" i="0" u="none" strike="noStrike" cap="none">
                          <a:solidFill>
                            <a:srgbClr val="000000"/>
                          </a:solidFill>
                          <a:latin typeface="Verdana"/>
                          <a:ea typeface="Verdana"/>
                          <a:cs typeface="Verdana"/>
                          <a:sym typeface="Verdana"/>
                        </a:rPr>
                        <a:t>Students doing most of the math</a:t>
                      </a:r>
                      <a:endParaRPr sz="1600" i="0" u="none" strike="noStrike" cap="none">
                        <a:solidFill>
                          <a:srgbClr val="000000"/>
                        </a:solidFill>
                        <a:latin typeface="Verdana"/>
                        <a:ea typeface="Verdana"/>
                        <a:cs typeface="Verdana"/>
                        <a:sym typeface="Verdana"/>
                      </a:endParaRPr>
                    </a:p>
                  </a:txBody>
                  <a:tcPr marL="95250" marR="95250" marT="47625" marB="47625">
                    <a:lnL w="12675" cap="flat" cmpd="sng">
                      <a:solidFill>
                        <a:srgbClr val="FFFFFF"/>
                      </a:solidFill>
                      <a:prstDash val="solid"/>
                      <a:round/>
                      <a:headEnd type="none" w="sm" len="sm"/>
                      <a:tailEnd type="none" w="sm" len="sm"/>
                    </a:lnL>
                    <a:lnR w="12675"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675" cap="flat" cmpd="sng">
                      <a:solidFill>
                        <a:srgbClr val="FFFFFF"/>
                      </a:solidFill>
                      <a:prstDash val="solid"/>
                      <a:round/>
                      <a:headEnd type="none" w="sm" len="sm"/>
                      <a:tailEnd type="none" w="sm" len="sm"/>
                    </a:lnB>
                    <a:solidFill>
                      <a:srgbClr val="D0DEEF"/>
                    </a:solidFill>
                  </a:tcPr>
                </a:tc>
                <a:extLst>
                  <a:ext uri="{0D108BD9-81ED-4DB2-BD59-A6C34878D82A}">
                    <a16:rowId xmlns:a16="http://schemas.microsoft.com/office/drawing/2014/main" val="10001"/>
                  </a:ext>
                </a:extLst>
              </a:tr>
              <a:tr h="371475">
                <a:tc>
                  <a:txBody>
                    <a:bodyPr/>
                    <a:lstStyle/>
                    <a:p>
                      <a:pPr marL="0" marR="0" lvl="0" indent="-101600" algn="l" rtl="0">
                        <a:lnSpc>
                          <a:spcPct val="100000"/>
                        </a:lnSpc>
                        <a:spcBef>
                          <a:spcPts val="0"/>
                        </a:spcBef>
                        <a:spcAft>
                          <a:spcPts val="0"/>
                        </a:spcAft>
                        <a:buClr>
                          <a:srgbClr val="000000"/>
                        </a:buClr>
                        <a:buSzPts val="1600"/>
                        <a:buFont typeface="Verdana"/>
                        <a:buChar char="•"/>
                      </a:pPr>
                      <a:r>
                        <a:rPr lang="en-US" sz="1600" i="0" u="none" strike="noStrike" cap="none" dirty="0">
                          <a:solidFill>
                            <a:srgbClr val="000000"/>
                          </a:solidFill>
                          <a:latin typeface="Verdana"/>
                          <a:ea typeface="Verdana"/>
                          <a:cs typeface="Verdana"/>
                          <a:sym typeface="Verdana"/>
                        </a:rPr>
                        <a:t>Assigned tasks</a:t>
                      </a:r>
                      <a:endParaRPr sz="1600" i="0" u="none" strike="noStrike" cap="none" dirty="0">
                        <a:solidFill>
                          <a:srgbClr val="000000"/>
                        </a:solidFill>
                        <a:latin typeface="Verdana"/>
                        <a:ea typeface="Verdana"/>
                        <a:cs typeface="Verdana"/>
                        <a:sym typeface="Verdana"/>
                      </a:endParaRPr>
                    </a:p>
                  </a:txBody>
                  <a:tcPr marL="95250" marR="95250" marT="47625" marB="47625">
                    <a:lnL w="12675" cap="flat" cmpd="sng">
                      <a:solidFill>
                        <a:srgbClr val="FFFFFF"/>
                      </a:solidFill>
                      <a:prstDash val="solid"/>
                      <a:round/>
                      <a:headEnd type="none" w="sm" len="sm"/>
                      <a:tailEnd type="none" w="sm" len="sm"/>
                    </a:lnL>
                    <a:lnR w="12675" cap="flat" cmpd="sng">
                      <a:solidFill>
                        <a:srgbClr val="FFFFFF"/>
                      </a:solidFill>
                      <a:prstDash val="solid"/>
                      <a:round/>
                      <a:headEnd type="none" w="sm" len="sm"/>
                      <a:tailEnd type="none" w="sm" len="sm"/>
                    </a:lnR>
                    <a:lnT w="12675" cap="flat" cmpd="sng">
                      <a:solidFill>
                        <a:srgbClr val="FFFFFF"/>
                      </a:solidFill>
                      <a:prstDash val="solid"/>
                      <a:round/>
                      <a:headEnd type="none" w="sm" len="sm"/>
                      <a:tailEnd type="none" w="sm" len="sm"/>
                    </a:lnT>
                    <a:lnB w="12675" cap="flat" cmpd="sng">
                      <a:solidFill>
                        <a:srgbClr val="FFFFFF"/>
                      </a:solidFill>
                      <a:prstDash val="solid"/>
                      <a:round/>
                      <a:headEnd type="none" w="sm" len="sm"/>
                      <a:tailEnd type="none" w="sm" len="sm"/>
                    </a:lnB>
                    <a:solidFill>
                      <a:srgbClr val="E9EFF7"/>
                    </a:solidFill>
                  </a:tcPr>
                </a:tc>
                <a:tc>
                  <a:txBody>
                    <a:bodyPr/>
                    <a:lstStyle/>
                    <a:p>
                      <a:pPr marL="0" marR="0" lvl="0" indent="-101600" algn="l" rtl="0">
                        <a:lnSpc>
                          <a:spcPct val="100000"/>
                        </a:lnSpc>
                        <a:spcBef>
                          <a:spcPts val="0"/>
                        </a:spcBef>
                        <a:spcAft>
                          <a:spcPts val="0"/>
                        </a:spcAft>
                        <a:buClr>
                          <a:srgbClr val="000000"/>
                        </a:buClr>
                        <a:buSzPts val="1600"/>
                        <a:buFont typeface="Verdana"/>
                        <a:buChar char="•"/>
                      </a:pPr>
                      <a:r>
                        <a:rPr lang="en-US" sz="1600" i="0" u="none" strike="noStrike" cap="none">
                          <a:solidFill>
                            <a:srgbClr val="000000"/>
                          </a:solidFill>
                          <a:latin typeface="Verdana"/>
                          <a:ea typeface="Verdana"/>
                          <a:cs typeface="Verdana"/>
                          <a:sym typeface="Verdana"/>
                        </a:rPr>
                        <a:t>Student choice</a:t>
                      </a:r>
                      <a:endParaRPr sz="1600" i="0" u="none" strike="noStrike" cap="none">
                        <a:solidFill>
                          <a:srgbClr val="000000"/>
                        </a:solidFill>
                        <a:latin typeface="Verdana"/>
                        <a:ea typeface="Verdana"/>
                        <a:cs typeface="Verdana"/>
                        <a:sym typeface="Verdana"/>
                      </a:endParaRPr>
                    </a:p>
                  </a:txBody>
                  <a:tcPr marL="95250" marR="95250" marT="47625" marB="47625">
                    <a:lnL w="12675" cap="flat" cmpd="sng">
                      <a:solidFill>
                        <a:srgbClr val="FFFFFF"/>
                      </a:solidFill>
                      <a:prstDash val="solid"/>
                      <a:round/>
                      <a:headEnd type="none" w="sm" len="sm"/>
                      <a:tailEnd type="none" w="sm" len="sm"/>
                    </a:lnL>
                    <a:lnR w="12675" cap="flat" cmpd="sng">
                      <a:solidFill>
                        <a:srgbClr val="FFFFFF"/>
                      </a:solidFill>
                      <a:prstDash val="solid"/>
                      <a:round/>
                      <a:headEnd type="none" w="sm" len="sm"/>
                      <a:tailEnd type="none" w="sm" len="sm"/>
                    </a:lnR>
                    <a:lnT w="12675" cap="flat" cmpd="sng">
                      <a:solidFill>
                        <a:srgbClr val="FFFFFF"/>
                      </a:solidFill>
                      <a:prstDash val="solid"/>
                      <a:round/>
                      <a:headEnd type="none" w="sm" len="sm"/>
                      <a:tailEnd type="none" w="sm" len="sm"/>
                    </a:lnT>
                    <a:lnB w="12675" cap="flat" cmpd="sng">
                      <a:solidFill>
                        <a:srgbClr val="FFFFFF"/>
                      </a:solidFill>
                      <a:prstDash val="solid"/>
                      <a:round/>
                      <a:headEnd type="none" w="sm" len="sm"/>
                      <a:tailEnd type="none" w="sm" len="sm"/>
                    </a:lnB>
                    <a:solidFill>
                      <a:srgbClr val="E9EFF7"/>
                    </a:solidFill>
                  </a:tcPr>
                </a:tc>
                <a:extLst>
                  <a:ext uri="{0D108BD9-81ED-4DB2-BD59-A6C34878D82A}">
                    <a16:rowId xmlns:a16="http://schemas.microsoft.com/office/drawing/2014/main" val="10002"/>
                  </a:ext>
                </a:extLst>
              </a:tr>
              <a:tr h="371475">
                <a:tc>
                  <a:txBody>
                    <a:bodyPr/>
                    <a:lstStyle/>
                    <a:p>
                      <a:pPr marL="0" marR="0" lvl="0" indent="-101600" algn="l" rtl="0">
                        <a:lnSpc>
                          <a:spcPct val="100000"/>
                        </a:lnSpc>
                        <a:spcBef>
                          <a:spcPts val="0"/>
                        </a:spcBef>
                        <a:spcAft>
                          <a:spcPts val="0"/>
                        </a:spcAft>
                        <a:buClr>
                          <a:srgbClr val="000000"/>
                        </a:buClr>
                        <a:buSzPts val="1600"/>
                        <a:buFont typeface="Verdana"/>
                        <a:buChar char="•"/>
                      </a:pPr>
                      <a:r>
                        <a:rPr lang="en-US" sz="1600" i="0" u="none" strike="noStrike" cap="none" dirty="0">
                          <a:solidFill>
                            <a:srgbClr val="000000"/>
                          </a:solidFill>
                          <a:latin typeface="Verdana"/>
                          <a:ea typeface="Verdana"/>
                          <a:cs typeface="Verdana"/>
                          <a:sym typeface="Verdana"/>
                        </a:rPr>
                        <a:t>Teachers showing the procedure and talking about the steps to follow</a:t>
                      </a:r>
                      <a:endParaRPr sz="1600" i="0" u="none" strike="noStrike" cap="none" dirty="0">
                        <a:solidFill>
                          <a:srgbClr val="000000"/>
                        </a:solidFill>
                        <a:latin typeface="Verdana"/>
                        <a:ea typeface="Verdana"/>
                        <a:cs typeface="Verdana"/>
                        <a:sym typeface="Verdana"/>
                      </a:endParaRPr>
                    </a:p>
                  </a:txBody>
                  <a:tcPr marL="95250" marR="95250" marT="47625" marB="47625">
                    <a:lnL w="12675" cap="flat" cmpd="sng">
                      <a:solidFill>
                        <a:srgbClr val="FFFFFF"/>
                      </a:solidFill>
                      <a:prstDash val="solid"/>
                      <a:round/>
                      <a:headEnd type="none" w="sm" len="sm"/>
                      <a:tailEnd type="none" w="sm" len="sm"/>
                    </a:lnL>
                    <a:lnR w="12675" cap="flat" cmpd="sng">
                      <a:solidFill>
                        <a:srgbClr val="FFFFFF"/>
                      </a:solidFill>
                      <a:prstDash val="solid"/>
                      <a:round/>
                      <a:headEnd type="none" w="sm" len="sm"/>
                      <a:tailEnd type="none" w="sm" len="sm"/>
                    </a:lnR>
                    <a:lnT w="12675" cap="flat" cmpd="sng">
                      <a:solidFill>
                        <a:srgbClr val="FFFFFF"/>
                      </a:solidFill>
                      <a:prstDash val="solid"/>
                      <a:round/>
                      <a:headEnd type="none" w="sm" len="sm"/>
                      <a:tailEnd type="none" w="sm" len="sm"/>
                    </a:lnT>
                    <a:lnB w="12675" cap="flat" cmpd="sng">
                      <a:solidFill>
                        <a:srgbClr val="FFFFFF"/>
                      </a:solidFill>
                      <a:prstDash val="solid"/>
                      <a:round/>
                      <a:headEnd type="none" w="sm" len="sm"/>
                      <a:tailEnd type="none" w="sm" len="sm"/>
                    </a:lnB>
                    <a:solidFill>
                      <a:srgbClr val="D0DEEF"/>
                    </a:solidFill>
                  </a:tcPr>
                </a:tc>
                <a:tc>
                  <a:txBody>
                    <a:bodyPr/>
                    <a:lstStyle/>
                    <a:p>
                      <a:pPr marL="0" marR="0" lvl="0" indent="-101600" algn="l" rtl="0">
                        <a:lnSpc>
                          <a:spcPct val="100000"/>
                        </a:lnSpc>
                        <a:spcBef>
                          <a:spcPts val="0"/>
                        </a:spcBef>
                        <a:spcAft>
                          <a:spcPts val="0"/>
                        </a:spcAft>
                        <a:buClr>
                          <a:srgbClr val="000000"/>
                        </a:buClr>
                        <a:buSzPts val="1600"/>
                        <a:buFont typeface="Verdana"/>
                        <a:buChar char="•"/>
                      </a:pPr>
                      <a:r>
                        <a:rPr lang="en-US" sz="1600" i="0" u="none" strike="noStrike" cap="none">
                          <a:solidFill>
                            <a:srgbClr val="000000"/>
                          </a:solidFill>
                          <a:latin typeface="Verdana"/>
                          <a:ea typeface="Verdana"/>
                          <a:cs typeface="Verdana"/>
                          <a:sym typeface="Verdana"/>
                        </a:rPr>
                        <a:t>Students talking about their mathematical thinking and reasoning</a:t>
                      </a:r>
                      <a:endParaRPr sz="1600" i="0" u="none" strike="noStrike" cap="none">
                        <a:solidFill>
                          <a:srgbClr val="000000"/>
                        </a:solidFill>
                        <a:latin typeface="Verdana"/>
                        <a:ea typeface="Verdana"/>
                        <a:cs typeface="Verdana"/>
                        <a:sym typeface="Verdana"/>
                      </a:endParaRPr>
                    </a:p>
                  </a:txBody>
                  <a:tcPr marL="95250" marR="95250" marT="47625" marB="47625">
                    <a:lnL w="12675" cap="flat" cmpd="sng">
                      <a:solidFill>
                        <a:srgbClr val="FFFFFF"/>
                      </a:solidFill>
                      <a:prstDash val="solid"/>
                      <a:round/>
                      <a:headEnd type="none" w="sm" len="sm"/>
                      <a:tailEnd type="none" w="sm" len="sm"/>
                    </a:lnL>
                    <a:lnR w="12675" cap="flat" cmpd="sng">
                      <a:solidFill>
                        <a:srgbClr val="FFFFFF"/>
                      </a:solidFill>
                      <a:prstDash val="solid"/>
                      <a:round/>
                      <a:headEnd type="none" w="sm" len="sm"/>
                      <a:tailEnd type="none" w="sm" len="sm"/>
                    </a:lnR>
                    <a:lnT w="12675" cap="flat" cmpd="sng">
                      <a:solidFill>
                        <a:srgbClr val="FFFFFF"/>
                      </a:solidFill>
                      <a:prstDash val="solid"/>
                      <a:round/>
                      <a:headEnd type="none" w="sm" len="sm"/>
                      <a:tailEnd type="none" w="sm" len="sm"/>
                    </a:lnT>
                    <a:lnB w="12675" cap="flat" cmpd="sng">
                      <a:solidFill>
                        <a:srgbClr val="FFFFFF"/>
                      </a:solidFill>
                      <a:prstDash val="solid"/>
                      <a:round/>
                      <a:headEnd type="none" w="sm" len="sm"/>
                      <a:tailEnd type="none" w="sm" len="sm"/>
                    </a:lnB>
                    <a:solidFill>
                      <a:srgbClr val="D0DEEF"/>
                    </a:solidFill>
                  </a:tcPr>
                </a:tc>
                <a:extLst>
                  <a:ext uri="{0D108BD9-81ED-4DB2-BD59-A6C34878D82A}">
                    <a16:rowId xmlns:a16="http://schemas.microsoft.com/office/drawing/2014/main" val="10003"/>
                  </a:ext>
                </a:extLst>
              </a:tr>
              <a:tr h="371475">
                <a:tc>
                  <a:txBody>
                    <a:bodyPr/>
                    <a:lstStyle/>
                    <a:p>
                      <a:pPr marL="0" marR="0" lvl="0" indent="-101600" algn="l" rtl="0">
                        <a:lnSpc>
                          <a:spcPct val="100000"/>
                        </a:lnSpc>
                        <a:spcBef>
                          <a:spcPts val="0"/>
                        </a:spcBef>
                        <a:spcAft>
                          <a:spcPts val="0"/>
                        </a:spcAft>
                        <a:buClr>
                          <a:srgbClr val="000000"/>
                        </a:buClr>
                        <a:buSzPts val="1600"/>
                        <a:buFont typeface="Verdana"/>
                        <a:buChar char="•"/>
                      </a:pPr>
                      <a:r>
                        <a:rPr lang="en-US" sz="1600" i="0" u="none" strike="noStrike" cap="none">
                          <a:solidFill>
                            <a:srgbClr val="000000"/>
                          </a:solidFill>
                          <a:latin typeface="Verdana"/>
                          <a:ea typeface="Verdana"/>
                          <a:cs typeface="Verdana"/>
                          <a:sym typeface="Verdana"/>
                        </a:rPr>
                        <a:t>Teachers as holders of knowledge</a:t>
                      </a:r>
                      <a:endParaRPr sz="1600" i="0" u="none" strike="noStrike" cap="none">
                        <a:solidFill>
                          <a:srgbClr val="000000"/>
                        </a:solidFill>
                        <a:latin typeface="Verdana"/>
                        <a:ea typeface="Verdana"/>
                        <a:cs typeface="Verdana"/>
                        <a:sym typeface="Verdana"/>
                      </a:endParaRPr>
                    </a:p>
                  </a:txBody>
                  <a:tcPr marL="95250" marR="95250" marT="47625" marB="47625">
                    <a:lnL w="12675" cap="flat" cmpd="sng">
                      <a:solidFill>
                        <a:srgbClr val="FFFFFF"/>
                      </a:solidFill>
                      <a:prstDash val="solid"/>
                      <a:round/>
                      <a:headEnd type="none" w="sm" len="sm"/>
                      <a:tailEnd type="none" w="sm" len="sm"/>
                    </a:lnL>
                    <a:lnR w="12675" cap="flat" cmpd="sng">
                      <a:solidFill>
                        <a:srgbClr val="FFFFFF"/>
                      </a:solidFill>
                      <a:prstDash val="solid"/>
                      <a:round/>
                      <a:headEnd type="none" w="sm" len="sm"/>
                      <a:tailEnd type="none" w="sm" len="sm"/>
                    </a:lnR>
                    <a:lnT w="12675" cap="flat" cmpd="sng">
                      <a:solidFill>
                        <a:srgbClr val="FFFFFF"/>
                      </a:solidFill>
                      <a:prstDash val="solid"/>
                      <a:round/>
                      <a:headEnd type="none" w="sm" len="sm"/>
                      <a:tailEnd type="none" w="sm" len="sm"/>
                    </a:lnT>
                    <a:lnB w="12675" cap="flat" cmpd="sng">
                      <a:solidFill>
                        <a:srgbClr val="FFFFFF"/>
                      </a:solidFill>
                      <a:prstDash val="solid"/>
                      <a:round/>
                      <a:headEnd type="none" w="sm" len="sm"/>
                      <a:tailEnd type="none" w="sm" len="sm"/>
                    </a:lnB>
                    <a:solidFill>
                      <a:srgbClr val="E9EFF7"/>
                    </a:solidFill>
                  </a:tcPr>
                </a:tc>
                <a:tc>
                  <a:txBody>
                    <a:bodyPr/>
                    <a:lstStyle/>
                    <a:p>
                      <a:pPr marL="0" marR="0" lvl="0" indent="-101600" algn="l" rtl="0">
                        <a:lnSpc>
                          <a:spcPct val="100000"/>
                        </a:lnSpc>
                        <a:spcBef>
                          <a:spcPts val="0"/>
                        </a:spcBef>
                        <a:spcAft>
                          <a:spcPts val="0"/>
                        </a:spcAft>
                        <a:buClr>
                          <a:srgbClr val="000000"/>
                        </a:buClr>
                        <a:buSzPts val="1600"/>
                        <a:buFont typeface="Verdana"/>
                        <a:buChar char="•"/>
                      </a:pPr>
                      <a:r>
                        <a:rPr lang="en-US" sz="1600" i="0" u="none" strike="noStrike" cap="none">
                          <a:solidFill>
                            <a:srgbClr val="000000"/>
                          </a:solidFill>
                          <a:latin typeface="Verdana"/>
                          <a:ea typeface="Verdana"/>
                          <a:cs typeface="Verdana"/>
                          <a:sym typeface="Verdana"/>
                        </a:rPr>
                        <a:t>Teachers acting as facilitators – asking good questions</a:t>
                      </a:r>
                      <a:endParaRPr sz="1600" i="0" u="none" strike="noStrike" cap="none">
                        <a:solidFill>
                          <a:srgbClr val="000000"/>
                        </a:solidFill>
                        <a:latin typeface="Verdana"/>
                        <a:ea typeface="Verdana"/>
                        <a:cs typeface="Verdana"/>
                        <a:sym typeface="Verdana"/>
                      </a:endParaRPr>
                    </a:p>
                  </a:txBody>
                  <a:tcPr marL="95250" marR="95250" marT="47625" marB="47625">
                    <a:lnL w="12675" cap="flat" cmpd="sng">
                      <a:solidFill>
                        <a:srgbClr val="FFFFFF"/>
                      </a:solidFill>
                      <a:prstDash val="solid"/>
                      <a:round/>
                      <a:headEnd type="none" w="sm" len="sm"/>
                      <a:tailEnd type="none" w="sm" len="sm"/>
                    </a:lnL>
                    <a:lnR w="12675" cap="flat" cmpd="sng">
                      <a:solidFill>
                        <a:srgbClr val="FFFFFF"/>
                      </a:solidFill>
                      <a:prstDash val="solid"/>
                      <a:round/>
                      <a:headEnd type="none" w="sm" len="sm"/>
                      <a:tailEnd type="none" w="sm" len="sm"/>
                    </a:lnR>
                    <a:lnT w="12675" cap="flat" cmpd="sng">
                      <a:solidFill>
                        <a:srgbClr val="FFFFFF"/>
                      </a:solidFill>
                      <a:prstDash val="solid"/>
                      <a:round/>
                      <a:headEnd type="none" w="sm" len="sm"/>
                      <a:tailEnd type="none" w="sm" len="sm"/>
                    </a:lnT>
                    <a:lnB w="12675" cap="flat" cmpd="sng">
                      <a:solidFill>
                        <a:srgbClr val="FFFFFF"/>
                      </a:solidFill>
                      <a:prstDash val="solid"/>
                      <a:round/>
                      <a:headEnd type="none" w="sm" len="sm"/>
                      <a:tailEnd type="none" w="sm" len="sm"/>
                    </a:lnB>
                    <a:solidFill>
                      <a:srgbClr val="E9EFF7"/>
                    </a:solidFill>
                  </a:tcPr>
                </a:tc>
                <a:extLst>
                  <a:ext uri="{0D108BD9-81ED-4DB2-BD59-A6C34878D82A}">
                    <a16:rowId xmlns:a16="http://schemas.microsoft.com/office/drawing/2014/main" val="10004"/>
                  </a:ext>
                </a:extLst>
              </a:tr>
              <a:tr h="371475">
                <a:tc>
                  <a:txBody>
                    <a:bodyPr/>
                    <a:lstStyle/>
                    <a:p>
                      <a:pPr marL="0" marR="0" lvl="0" indent="-101600" algn="l" rtl="0">
                        <a:lnSpc>
                          <a:spcPct val="100000"/>
                        </a:lnSpc>
                        <a:spcBef>
                          <a:spcPts val="0"/>
                        </a:spcBef>
                        <a:spcAft>
                          <a:spcPts val="0"/>
                        </a:spcAft>
                        <a:buClr>
                          <a:srgbClr val="000000"/>
                        </a:buClr>
                        <a:buSzPts val="1600"/>
                        <a:buFont typeface="Verdana"/>
                        <a:buChar char="•"/>
                      </a:pPr>
                      <a:r>
                        <a:rPr lang="en-US" sz="1600" i="0" u="none" strike="noStrike" cap="none">
                          <a:solidFill>
                            <a:srgbClr val="000000"/>
                          </a:solidFill>
                          <a:latin typeface="Verdana"/>
                          <a:ea typeface="Verdana"/>
                          <a:cs typeface="Verdana"/>
                          <a:sym typeface="Verdana"/>
                        </a:rPr>
                        <a:t>Students working in isolation; sharing answers or strategies is cheating</a:t>
                      </a:r>
                      <a:endParaRPr sz="1600" i="0" u="none" strike="noStrike" cap="none">
                        <a:solidFill>
                          <a:srgbClr val="000000"/>
                        </a:solidFill>
                        <a:latin typeface="Verdana"/>
                        <a:ea typeface="Verdana"/>
                        <a:cs typeface="Verdana"/>
                        <a:sym typeface="Verdana"/>
                      </a:endParaRPr>
                    </a:p>
                  </a:txBody>
                  <a:tcPr marL="95250" marR="95250" marT="47625" marB="47625">
                    <a:lnL w="12675" cap="flat" cmpd="sng">
                      <a:solidFill>
                        <a:srgbClr val="FFFFFF"/>
                      </a:solidFill>
                      <a:prstDash val="solid"/>
                      <a:round/>
                      <a:headEnd type="none" w="sm" len="sm"/>
                      <a:tailEnd type="none" w="sm" len="sm"/>
                    </a:lnL>
                    <a:lnR w="12675" cap="flat" cmpd="sng">
                      <a:solidFill>
                        <a:srgbClr val="FFFFFF"/>
                      </a:solidFill>
                      <a:prstDash val="solid"/>
                      <a:round/>
                      <a:headEnd type="none" w="sm" len="sm"/>
                      <a:tailEnd type="none" w="sm" len="sm"/>
                    </a:lnR>
                    <a:lnT w="12675" cap="flat" cmpd="sng">
                      <a:solidFill>
                        <a:srgbClr val="FFFFFF"/>
                      </a:solidFill>
                      <a:prstDash val="solid"/>
                      <a:round/>
                      <a:headEnd type="none" w="sm" len="sm"/>
                      <a:tailEnd type="none" w="sm" len="sm"/>
                    </a:lnT>
                    <a:lnB w="12675" cap="flat" cmpd="sng">
                      <a:solidFill>
                        <a:srgbClr val="FFFFFF"/>
                      </a:solidFill>
                      <a:prstDash val="solid"/>
                      <a:round/>
                      <a:headEnd type="none" w="sm" len="sm"/>
                      <a:tailEnd type="none" w="sm" len="sm"/>
                    </a:lnB>
                    <a:solidFill>
                      <a:srgbClr val="D0DEEF"/>
                    </a:solidFill>
                  </a:tcPr>
                </a:tc>
                <a:tc>
                  <a:txBody>
                    <a:bodyPr/>
                    <a:lstStyle/>
                    <a:p>
                      <a:pPr marL="0" marR="0" lvl="0" indent="-101600" algn="l" rtl="0">
                        <a:lnSpc>
                          <a:spcPct val="100000"/>
                        </a:lnSpc>
                        <a:spcBef>
                          <a:spcPts val="0"/>
                        </a:spcBef>
                        <a:spcAft>
                          <a:spcPts val="0"/>
                        </a:spcAft>
                        <a:buClr>
                          <a:srgbClr val="000000"/>
                        </a:buClr>
                        <a:buSzPts val="1600"/>
                        <a:buFont typeface="Verdana"/>
                        <a:buChar char="•"/>
                      </a:pPr>
                      <a:r>
                        <a:rPr lang="en-US" sz="1600" i="0" u="none" strike="noStrike" cap="none">
                          <a:solidFill>
                            <a:srgbClr val="000000"/>
                          </a:solidFill>
                          <a:latin typeface="Verdana"/>
                          <a:ea typeface="Verdana"/>
                          <a:cs typeface="Verdana"/>
                          <a:sym typeface="Verdana"/>
                        </a:rPr>
                        <a:t>Students working collaboratively and learning from one another</a:t>
                      </a:r>
                      <a:endParaRPr sz="1600" i="0" u="none" strike="noStrike" cap="none">
                        <a:solidFill>
                          <a:srgbClr val="000000"/>
                        </a:solidFill>
                        <a:latin typeface="Verdana"/>
                        <a:ea typeface="Verdana"/>
                        <a:cs typeface="Verdana"/>
                        <a:sym typeface="Verdana"/>
                      </a:endParaRPr>
                    </a:p>
                  </a:txBody>
                  <a:tcPr marL="95250" marR="95250" marT="47625" marB="47625">
                    <a:lnL w="12675" cap="flat" cmpd="sng">
                      <a:solidFill>
                        <a:srgbClr val="FFFFFF"/>
                      </a:solidFill>
                      <a:prstDash val="solid"/>
                      <a:round/>
                      <a:headEnd type="none" w="sm" len="sm"/>
                      <a:tailEnd type="none" w="sm" len="sm"/>
                    </a:lnL>
                    <a:lnR w="12675" cap="flat" cmpd="sng">
                      <a:solidFill>
                        <a:srgbClr val="FFFFFF"/>
                      </a:solidFill>
                      <a:prstDash val="solid"/>
                      <a:round/>
                      <a:headEnd type="none" w="sm" len="sm"/>
                      <a:tailEnd type="none" w="sm" len="sm"/>
                    </a:lnR>
                    <a:lnT w="12675" cap="flat" cmpd="sng">
                      <a:solidFill>
                        <a:srgbClr val="FFFFFF"/>
                      </a:solidFill>
                      <a:prstDash val="solid"/>
                      <a:round/>
                      <a:headEnd type="none" w="sm" len="sm"/>
                      <a:tailEnd type="none" w="sm" len="sm"/>
                    </a:lnT>
                    <a:lnB w="12675" cap="flat" cmpd="sng">
                      <a:solidFill>
                        <a:srgbClr val="FFFFFF"/>
                      </a:solidFill>
                      <a:prstDash val="solid"/>
                      <a:round/>
                      <a:headEnd type="none" w="sm" len="sm"/>
                      <a:tailEnd type="none" w="sm" len="sm"/>
                    </a:lnB>
                    <a:solidFill>
                      <a:srgbClr val="D0DEEF"/>
                    </a:solidFill>
                  </a:tcPr>
                </a:tc>
                <a:extLst>
                  <a:ext uri="{0D108BD9-81ED-4DB2-BD59-A6C34878D82A}">
                    <a16:rowId xmlns:a16="http://schemas.microsoft.com/office/drawing/2014/main" val="10005"/>
                  </a:ext>
                </a:extLst>
              </a:tr>
              <a:tr h="371475">
                <a:tc>
                  <a:txBody>
                    <a:bodyPr/>
                    <a:lstStyle/>
                    <a:p>
                      <a:pPr marL="0" marR="0" lvl="0" indent="-101600" algn="l" rtl="0">
                        <a:lnSpc>
                          <a:spcPct val="100000"/>
                        </a:lnSpc>
                        <a:spcBef>
                          <a:spcPts val="0"/>
                        </a:spcBef>
                        <a:spcAft>
                          <a:spcPts val="0"/>
                        </a:spcAft>
                        <a:buClr>
                          <a:srgbClr val="000000"/>
                        </a:buClr>
                        <a:buSzPts val="1600"/>
                        <a:buFont typeface="Verdana"/>
                        <a:buChar char="•"/>
                      </a:pPr>
                      <a:r>
                        <a:rPr lang="en-US" sz="1600" i="0" u="none" strike="noStrike" cap="none">
                          <a:solidFill>
                            <a:srgbClr val="000000"/>
                          </a:solidFill>
                          <a:latin typeface="Verdana"/>
                          <a:ea typeface="Verdana"/>
                          <a:cs typeface="Verdana"/>
                          <a:sym typeface="Verdana"/>
                        </a:rPr>
                        <a:t>Teachers rescuing students</a:t>
                      </a:r>
                      <a:endParaRPr sz="1600" i="0" u="none" strike="noStrike" cap="none">
                        <a:solidFill>
                          <a:srgbClr val="000000"/>
                        </a:solidFill>
                        <a:latin typeface="Verdana"/>
                        <a:ea typeface="Verdana"/>
                        <a:cs typeface="Verdana"/>
                        <a:sym typeface="Verdana"/>
                      </a:endParaRPr>
                    </a:p>
                  </a:txBody>
                  <a:tcPr marL="95250" marR="95250" marT="47625" marB="47625">
                    <a:lnL w="12675" cap="flat" cmpd="sng">
                      <a:solidFill>
                        <a:srgbClr val="FFFFFF"/>
                      </a:solidFill>
                      <a:prstDash val="solid"/>
                      <a:round/>
                      <a:headEnd type="none" w="sm" len="sm"/>
                      <a:tailEnd type="none" w="sm" len="sm"/>
                    </a:lnL>
                    <a:lnR w="12675" cap="flat" cmpd="sng">
                      <a:solidFill>
                        <a:srgbClr val="FFFFFF"/>
                      </a:solidFill>
                      <a:prstDash val="solid"/>
                      <a:round/>
                      <a:headEnd type="none" w="sm" len="sm"/>
                      <a:tailEnd type="none" w="sm" len="sm"/>
                    </a:lnR>
                    <a:lnT w="12675" cap="flat" cmpd="sng">
                      <a:solidFill>
                        <a:srgbClr val="FFFFFF"/>
                      </a:solidFill>
                      <a:prstDash val="solid"/>
                      <a:round/>
                      <a:headEnd type="none" w="sm" len="sm"/>
                      <a:tailEnd type="none" w="sm" len="sm"/>
                    </a:lnT>
                    <a:lnB w="12675" cap="flat" cmpd="sng">
                      <a:solidFill>
                        <a:srgbClr val="FFFFFF"/>
                      </a:solidFill>
                      <a:prstDash val="solid"/>
                      <a:round/>
                      <a:headEnd type="none" w="sm" len="sm"/>
                      <a:tailEnd type="none" w="sm" len="sm"/>
                    </a:lnB>
                    <a:solidFill>
                      <a:srgbClr val="E9EFF7"/>
                    </a:solidFill>
                  </a:tcPr>
                </a:tc>
                <a:tc>
                  <a:txBody>
                    <a:bodyPr/>
                    <a:lstStyle/>
                    <a:p>
                      <a:pPr marL="0" marR="0" lvl="0" indent="-101600" algn="l" rtl="0">
                        <a:lnSpc>
                          <a:spcPct val="100000"/>
                        </a:lnSpc>
                        <a:spcBef>
                          <a:spcPts val="0"/>
                        </a:spcBef>
                        <a:spcAft>
                          <a:spcPts val="0"/>
                        </a:spcAft>
                        <a:buClr>
                          <a:srgbClr val="000000"/>
                        </a:buClr>
                        <a:buSzPts val="1600"/>
                        <a:buFont typeface="Verdana"/>
                        <a:buChar char="•"/>
                      </a:pPr>
                      <a:r>
                        <a:rPr lang="en-US" sz="1600" i="0" u="none" strike="noStrike" cap="none">
                          <a:solidFill>
                            <a:srgbClr val="000000"/>
                          </a:solidFill>
                          <a:latin typeface="Verdana"/>
                          <a:ea typeface="Verdana"/>
                          <a:cs typeface="Verdana"/>
                          <a:sym typeface="Verdana"/>
                        </a:rPr>
                        <a:t>Students struggling with challenging mathematics and learning from errors</a:t>
                      </a:r>
                      <a:endParaRPr sz="1600" i="0" u="none" strike="noStrike" cap="none">
                        <a:solidFill>
                          <a:srgbClr val="000000"/>
                        </a:solidFill>
                        <a:latin typeface="Verdana"/>
                        <a:ea typeface="Verdana"/>
                        <a:cs typeface="Verdana"/>
                        <a:sym typeface="Verdana"/>
                      </a:endParaRPr>
                    </a:p>
                  </a:txBody>
                  <a:tcPr marL="95250" marR="95250" marT="47625" marB="47625">
                    <a:lnL w="12675" cap="flat" cmpd="sng">
                      <a:solidFill>
                        <a:srgbClr val="FFFFFF"/>
                      </a:solidFill>
                      <a:prstDash val="solid"/>
                      <a:round/>
                      <a:headEnd type="none" w="sm" len="sm"/>
                      <a:tailEnd type="none" w="sm" len="sm"/>
                    </a:lnL>
                    <a:lnR w="12675" cap="flat" cmpd="sng">
                      <a:solidFill>
                        <a:srgbClr val="FFFFFF"/>
                      </a:solidFill>
                      <a:prstDash val="solid"/>
                      <a:round/>
                      <a:headEnd type="none" w="sm" len="sm"/>
                      <a:tailEnd type="none" w="sm" len="sm"/>
                    </a:lnR>
                    <a:lnT w="12675" cap="flat" cmpd="sng">
                      <a:solidFill>
                        <a:srgbClr val="FFFFFF"/>
                      </a:solidFill>
                      <a:prstDash val="solid"/>
                      <a:round/>
                      <a:headEnd type="none" w="sm" len="sm"/>
                      <a:tailEnd type="none" w="sm" len="sm"/>
                    </a:lnT>
                    <a:lnB w="12675" cap="flat" cmpd="sng">
                      <a:solidFill>
                        <a:srgbClr val="FFFFFF"/>
                      </a:solidFill>
                      <a:prstDash val="solid"/>
                      <a:round/>
                      <a:headEnd type="none" w="sm" len="sm"/>
                      <a:tailEnd type="none" w="sm" len="sm"/>
                    </a:lnB>
                    <a:solidFill>
                      <a:srgbClr val="E9EFF7"/>
                    </a:solidFill>
                  </a:tcPr>
                </a:tc>
                <a:extLst>
                  <a:ext uri="{0D108BD9-81ED-4DB2-BD59-A6C34878D82A}">
                    <a16:rowId xmlns:a16="http://schemas.microsoft.com/office/drawing/2014/main" val="10006"/>
                  </a:ext>
                </a:extLst>
              </a:tr>
              <a:tr h="371475">
                <a:tc>
                  <a:txBody>
                    <a:bodyPr/>
                    <a:lstStyle/>
                    <a:p>
                      <a:pPr marL="0" marR="0" lvl="0" indent="-101600" algn="l" rtl="0">
                        <a:lnSpc>
                          <a:spcPct val="100000"/>
                        </a:lnSpc>
                        <a:spcBef>
                          <a:spcPts val="0"/>
                        </a:spcBef>
                        <a:spcAft>
                          <a:spcPts val="0"/>
                        </a:spcAft>
                        <a:buClr>
                          <a:srgbClr val="000000"/>
                        </a:buClr>
                        <a:buSzPts val="1600"/>
                        <a:buFont typeface="Verdana"/>
                        <a:buChar char="•"/>
                      </a:pPr>
                      <a:r>
                        <a:rPr lang="en-US" sz="1600" i="0" u="none" strike="noStrike" cap="none">
                          <a:solidFill>
                            <a:srgbClr val="000000"/>
                          </a:solidFill>
                          <a:latin typeface="Verdana"/>
                          <a:ea typeface="Verdana"/>
                          <a:cs typeface="Verdana"/>
                          <a:sym typeface="Verdana"/>
                        </a:rPr>
                        <a:t>Teachers presenting to the whole class</a:t>
                      </a:r>
                      <a:endParaRPr sz="1600" i="0" u="none" strike="noStrike" cap="none">
                        <a:solidFill>
                          <a:srgbClr val="000000"/>
                        </a:solidFill>
                        <a:latin typeface="Verdana"/>
                        <a:ea typeface="Verdana"/>
                        <a:cs typeface="Verdana"/>
                        <a:sym typeface="Verdana"/>
                      </a:endParaRPr>
                    </a:p>
                  </a:txBody>
                  <a:tcPr marL="95250" marR="95250" marT="47625" marB="47625">
                    <a:lnL w="12675" cap="flat" cmpd="sng">
                      <a:solidFill>
                        <a:srgbClr val="FFFFFF"/>
                      </a:solidFill>
                      <a:prstDash val="solid"/>
                      <a:round/>
                      <a:headEnd type="none" w="sm" len="sm"/>
                      <a:tailEnd type="none" w="sm" len="sm"/>
                    </a:lnL>
                    <a:lnR w="12675" cap="flat" cmpd="sng">
                      <a:solidFill>
                        <a:srgbClr val="FFFFFF"/>
                      </a:solidFill>
                      <a:prstDash val="solid"/>
                      <a:round/>
                      <a:headEnd type="none" w="sm" len="sm"/>
                      <a:tailEnd type="none" w="sm" len="sm"/>
                    </a:lnR>
                    <a:lnT w="12675" cap="flat" cmpd="sng">
                      <a:solidFill>
                        <a:srgbClr val="FFFFFF"/>
                      </a:solidFill>
                      <a:prstDash val="solid"/>
                      <a:round/>
                      <a:headEnd type="none" w="sm" len="sm"/>
                      <a:tailEnd type="none" w="sm" len="sm"/>
                    </a:lnT>
                    <a:lnB w="12675" cap="flat" cmpd="sng">
                      <a:solidFill>
                        <a:srgbClr val="FFFFFF"/>
                      </a:solidFill>
                      <a:prstDash val="solid"/>
                      <a:round/>
                      <a:headEnd type="none" w="sm" len="sm"/>
                      <a:tailEnd type="none" w="sm" len="sm"/>
                    </a:lnB>
                    <a:solidFill>
                      <a:srgbClr val="D0DEEF"/>
                    </a:solidFill>
                  </a:tcPr>
                </a:tc>
                <a:tc>
                  <a:txBody>
                    <a:bodyPr/>
                    <a:lstStyle/>
                    <a:p>
                      <a:pPr marL="0" marR="0" lvl="0" indent="-101600" algn="l" rtl="0">
                        <a:lnSpc>
                          <a:spcPct val="100000"/>
                        </a:lnSpc>
                        <a:spcBef>
                          <a:spcPts val="0"/>
                        </a:spcBef>
                        <a:spcAft>
                          <a:spcPts val="0"/>
                        </a:spcAft>
                        <a:buClr>
                          <a:srgbClr val="000000"/>
                        </a:buClr>
                        <a:buSzPts val="1600"/>
                        <a:buFont typeface="Verdana"/>
                        <a:buChar char="•"/>
                      </a:pPr>
                      <a:r>
                        <a:rPr lang="en-US" sz="1600" i="0" u="none" strike="noStrike" cap="none">
                          <a:solidFill>
                            <a:srgbClr val="000000"/>
                          </a:solidFill>
                          <a:latin typeface="Verdana"/>
                          <a:ea typeface="Verdana"/>
                          <a:cs typeface="Verdana"/>
                          <a:sym typeface="Verdana"/>
                        </a:rPr>
                        <a:t>Teacher working with small groups</a:t>
                      </a:r>
                      <a:endParaRPr sz="1600" i="0" u="none" strike="noStrike" cap="none">
                        <a:solidFill>
                          <a:srgbClr val="000000"/>
                        </a:solidFill>
                        <a:latin typeface="Verdana"/>
                        <a:ea typeface="Verdana"/>
                        <a:cs typeface="Verdana"/>
                        <a:sym typeface="Verdana"/>
                      </a:endParaRPr>
                    </a:p>
                  </a:txBody>
                  <a:tcPr marL="95250" marR="95250" marT="47625" marB="47625">
                    <a:lnL w="12675" cap="flat" cmpd="sng">
                      <a:solidFill>
                        <a:srgbClr val="FFFFFF"/>
                      </a:solidFill>
                      <a:prstDash val="solid"/>
                      <a:round/>
                      <a:headEnd type="none" w="sm" len="sm"/>
                      <a:tailEnd type="none" w="sm" len="sm"/>
                    </a:lnL>
                    <a:lnR w="12675" cap="flat" cmpd="sng">
                      <a:solidFill>
                        <a:srgbClr val="FFFFFF"/>
                      </a:solidFill>
                      <a:prstDash val="solid"/>
                      <a:round/>
                      <a:headEnd type="none" w="sm" len="sm"/>
                      <a:tailEnd type="none" w="sm" len="sm"/>
                    </a:lnR>
                    <a:lnT w="12675" cap="flat" cmpd="sng">
                      <a:solidFill>
                        <a:srgbClr val="FFFFFF"/>
                      </a:solidFill>
                      <a:prstDash val="solid"/>
                      <a:round/>
                      <a:headEnd type="none" w="sm" len="sm"/>
                      <a:tailEnd type="none" w="sm" len="sm"/>
                    </a:lnT>
                    <a:lnB w="12675" cap="flat" cmpd="sng">
                      <a:solidFill>
                        <a:srgbClr val="FFFFFF"/>
                      </a:solidFill>
                      <a:prstDash val="solid"/>
                      <a:round/>
                      <a:headEnd type="none" w="sm" len="sm"/>
                      <a:tailEnd type="none" w="sm" len="sm"/>
                    </a:lnB>
                    <a:solidFill>
                      <a:srgbClr val="D0DEEF"/>
                    </a:solidFill>
                  </a:tcPr>
                </a:tc>
                <a:extLst>
                  <a:ext uri="{0D108BD9-81ED-4DB2-BD59-A6C34878D82A}">
                    <a16:rowId xmlns:a16="http://schemas.microsoft.com/office/drawing/2014/main" val="10007"/>
                  </a:ext>
                </a:extLst>
              </a:tr>
              <a:tr h="371475">
                <a:tc>
                  <a:txBody>
                    <a:bodyPr/>
                    <a:lstStyle/>
                    <a:p>
                      <a:pPr marL="0" marR="0" lvl="0" indent="-101600" algn="l" rtl="0">
                        <a:lnSpc>
                          <a:spcPct val="100000"/>
                        </a:lnSpc>
                        <a:spcBef>
                          <a:spcPts val="0"/>
                        </a:spcBef>
                        <a:spcAft>
                          <a:spcPts val="0"/>
                        </a:spcAft>
                        <a:buClr>
                          <a:srgbClr val="000000"/>
                        </a:buClr>
                        <a:buSzPts val="1600"/>
                        <a:buFont typeface="Verdana"/>
                        <a:buChar char="•"/>
                      </a:pPr>
                      <a:r>
                        <a:rPr lang="en-US" sz="1600" i="0" u="none" strike="noStrike" cap="none">
                          <a:solidFill>
                            <a:srgbClr val="000000"/>
                          </a:solidFill>
                          <a:latin typeface="Verdana"/>
                          <a:ea typeface="Verdana"/>
                          <a:cs typeface="Verdana"/>
                          <a:sym typeface="Verdana"/>
                        </a:rPr>
                        <a:t>Focused on procedural skill</a:t>
                      </a:r>
                      <a:endParaRPr sz="1600" i="0" u="none" strike="noStrike" cap="none">
                        <a:solidFill>
                          <a:srgbClr val="000000"/>
                        </a:solidFill>
                        <a:latin typeface="Verdana"/>
                        <a:ea typeface="Verdana"/>
                        <a:cs typeface="Verdana"/>
                        <a:sym typeface="Verdana"/>
                      </a:endParaRPr>
                    </a:p>
                  </a:txBody>
                  <a:tcPr marL="95250" marR="95250" marT="47625" marB="47625">
                    <a:lnL w="12675" cap="flat" cmpd="sng">
                      <a:solidFill>
                        <a:srgbClr val="FFFFFF"/>
                      </a:solidFill>
                      <a:prstDash val="solid"/>
                      <a:round/>
                      <a:headEnd type="none" w="sm" len="sm"/>
                      <a:tailEnd type="none" w="sm" len="sm"/>
                    </a:lnL>
                    <a:lnR w="12675" cap="flat" cmpd="sng">
                      <a:solidFill>
                        <a:srgbClr val="FFFFFF"/>
                      </a:solidFill>
                      <a:prstDash val="solid"/>
                      <a:round/>
                      <a:headEnd type="none" w="sm" len="sm"/>
                      <a:tailEnd type="none" w="sm" len="sm"/>
                    </a:lnR>
                    <a:lnT w="12675" cap="flat" cmpd="sng">
                      <a:solidFill>
                        <a:srgbClr val="FFFFFF"/>
                      </a:solidFill>
                      <a:prstDash val="solid"/>
                      <a:round/>
                      <a:headEnd type="none" w="sm" len="sm"/>
                      <a:tailEnd type="none" w="sm" len="sm"/>
                    </a:lnT>
                    <a:lnB w="12675" cap="flat" cmpd="sng">
                      <a:solidFill>
                        <a:srgbClr val="FFFFFF"/>
                      </a:solidFill>
                      <a:prstDash val="solid"/>
                      <a:round/>
                      <a:headEnd type="none" w="sm" len="sm"/>
                      <a:tailEnd type="none" w="sm" len="sm"/>
                    </a:lnB>
                    <a:solidFill>
                      <a:srgbClr val="E9EFF7"/>
                    </a:solidFill>
                  </a:tcPr>
                </a:tc>
                <a:tc>
                  <a:txBody>
                    <a:bodyPr/>
                    <a:lstStyle/>
                    <a:p>
                      <a:pPr marL="0" marR="0" lvl="0" indent="-101600" algn="l" rtl="0">
                        <a:lnSpc>
                          <a:spcPct val="100000"/>
                        </a:lnSpc>
                        <a:spcBef>
                          <a:spcPts val="0"/>
                        </a:spcBef>
                        <a:spcAft>
                          <a:spcPts val="0"/>
                        </a:spcAft>
                        <a:buClr>
                          <a:srgbClr val="000000"/>
                        </a:buClr>
                        <a:buSzPts val="1600"/>
                        <a:buFont typeface="Verdana"/>
                        <a:buChar char="•"/>
                      </a:pPr>
                      <a:r>
                        <a:rPr lang="en-US" sz="1600" i="0" u="none" strike="noStrike" cap="none" dirty="0">
                          <a:solidFill>
                            <a:srgbClr val="000000"/>
                          </a:solidFill>
                          <a:latin typeface="Verdana"/>
                          <a:ea typeface="Verdana"/>
                          <a:cs typeface="Verdana"/>
                          <a:sym typeface="Verdana"/>
                        </a:rPr>
                        <a:t>Focused on conceptual understanding</a:t>
                      </a:r>
                      <a:endParaRPr sz="1600" i="0" u="none" strike="noStrike" cap="none" dirty="0">
                        <a:solidFill>
                          <a:srgbClr val="000000"/>
                        </a:solidFill>
                        <a:latin typeface="Verdana"/>
                        <a:ea typeface="Verdana"/>
                        <a:cs typeface="Verdana"/>
                        <a:sym typeface="Verdana"/>
                      </a:endParaRPr>
                    </a:p>
                  </a:txBody>
                  <a:tcPr marL="95250" marR="95250" marT="47625" marB="47625">
                    <a:lnL w="12675" cap="flat" cmpd="sng">
                      <a:solidFill>
                        <a:srgbClr val="FFFFFF"/>
                      </a:solidFill>
                      <a:prstDash val="solid"/>
                      <a:round/>
                      <a:headEnd type="none" w="sm" len="sm"/>
                      <a:tailEnd type="none" w="sm" len="sm"/>
                    </a:lnL>
                    <a:lnR w="12675" cap="flat" cmpd="sng">
                      <a:solidFill>
                        <a:srgbClr val="FFFFFF"/>
                      </a:solidFill>
                      <a:prstDash val="solid"/>
                      <a:round/>
                      <a:headEnd type="none" w="sm" len="sm"/>
                      <a:tailEnd type="none" w="sm" len="sm"/>
                    </a:lnR>
                    <a:lnT w="12675" cap="flat" cmpd="sng">
                      <a:solidFill>
                        <a:srgbClr val="FFFFFF"/>
                      </a:solidFill>
                      <a:prstDash val="solid"/>
                      <a:round/>
                      <a:headEnd type="none" w="sm" len="sm"/>
                      <a:tailEnd type="none" w="sm" len="sm"/>
                    </a:lnT>
                    <a:lnB w="12675" cap="flat" cmpd="sng">
                      <a:solidFill>
                        <a:srgbClr val="FFFFFF"/>
                      </a:solidFill>
                      <a:prstDash val="solid"/>
                      <a:round/>
                      <a:headEnd type="none" w="sm" len="sm"/>
                      <a:tailEnd type="none" w="sm" len="sm"/>
                    </a:lnB>
                    <a:solidFill>
                      <a:srgbClr val="E9EFF7"/>
                    </a:solidFill>
                  </a:tcPr>
                </a:tc>
                <a:extLst>
                  <a:ext uri="{0D108BD9-81ED-4DB2-BD59-A6C34878D82A}">
                    <a16:rowId xmlns:a16="http://schemas.microsoft.com/office/drawing/2014/main" val="10008"/>
                  </a:ext>
                </a:extLst>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44"/>
          <p:cNvSpPr txBox="1">
            <a:spLocks noGrp="1"/>
          </p:cNvSpPr>
          <p:nvPr>
            <p:ph type="title"/>
          </p:nvPr>
        </p:nvSpPr>
        <p:spPr>
          <a:xfrm>
            <a:off x="0" y="609600"/>
            <a:ext cx="8991600" cy="1143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b="1" dirty="0">
                <a:solidFill>
                  <a:schemeClr val="dk1"/>
                </a:solidFill>
                <a:latin typeface="Verdana"/>
                <a:ea typeface="Verdana"/>
                <a:cs typeface="Verdana"/>
                <a:sym typeface="Verdana"/>
              </a:rPr>
              <a:t>Levels of Classroom Discourse</a:t>
            </a:r>
            <a:endParaRPr b="1" dirty="0">
              <a:latin typeface="Verdana"/>
              <a:ea typeface="Verdana"/>
              <a:cs typeface="Verdana"/>
              <a:sym typeface="Verdana"/>
            </a:endParaRPr>
          </a:p>
        </p:txBody>
      </p:sp>
      <p:sp>
        <p:nvSpPr>
          <p:cNvPr id="351" name="Google Shape;351;p44"/>
          <p:cNvSpPr txBox="1">
            <a:spLocks noGrp="1"/>
          </p:cNvSpPr>
          <p:nvPr>
            <p:ph type="body" idx="1"/>
          </p:nvPr>
        </p:nvSpPr>
        <p:spPr>
          <a:xfrm>
            <a:off x="3309250" y="1600200"/>
            <a:ext cx="5377500" cy="4526100"/>
          </a:xfrm>
          <a:prstGeom prst="rect">
            <a:avLst/>
          </a:prstGeom>
        </p:spPr>
        <p:txBody>
          <a:bodyPr spcFirstLastPara="1" wrap="square" lIns="91425" tIns="91425" rIns="91425" bIns="91425" anchor="t" anchorCtr="0">
            <a:noAutofit/>
          </a:bodyPr>
          <a:lstStyle/>
          <a:p>
            <a:pPr marL="0" lvl="0" indent="0">
              <a:spcBef>
                <a:spcPts val="640"/>
              </a:spcBef>
              <a:spcAft>
                <a:spcPts val="0"/>
              </a:spcAft>
              <a:buNone/>
            </a:pPr>
            <a:r>
              <a:rPr lang="en-US" sz="2500" dirty="0">
                <a:latin typeface="Verdana" panose="020B0604030504040204" pitchFamily="34" charset="0"/>
                <a:ea typeface="Verdana" panose="020B0604030504040204" pitchFamily="34" charset="0"/>
                <a:cs typeface="Verdana" panose="020B0604030504040204" pitchFamily="34" charset="0"/>
              </a:rPr>
              <a:t>R</a:t>
            </a:r>
            <a:r>
              <a:rPr lang="en-US" sz="2500" dirty="0">
                <a:latin typeface="Verdana" panose="020B0604030504040204" pitchFamily="34" charset="0"/>
                <a:ea typeface="Verdana" panose="020B0604030504040204" pitchFamily="34" charset="0"/>
                <a:cs typeface="Verdana" panose="020B0604030504040204" pitchFamily="34" charset="0"/>
                <a:sym typeface="Verdana"/>
              </a:rPr>
              <a:t>ich classroom discourse is a necessity. This rubric lets you consider where </a:t>
            </a:r>
            <a:r>
              <a:rPr lang="en-US" sz="2500" u="sng" dirty="0">
                <a:latin typeface="Verdana" panose="020B0604030504040204" pitchFamily="34" charset="0"/>
                <a:ea typeface="Verdana" panose="020B0604030504040204" pitchFamily="34" charset="0"/>
                <a:cs typeface="Verdana" panose="020B0604030504040204" pitchFamily="34" charset="0"/>
                <a:sym typeface="Verdana"/>
              </a:rPr>
              <a:t>your</a:t>
            </a:r>
            <a:r>
              <a:rPr lang="en-US" sz="2500" dirty="0">
                <a:latin typeface="Verdana" panose="020B0604030504040204" pitchFamily="34" charset="0"/>
                <a:ea typeface="Verdana" panose="020B0604030504040204" pitchFamily="34" charset="0"/>
                <a:cs typeface="Verdana" panose="020B0604030504040204" pitchFamily="34" charset="0"/>
                <a:sym typeface="Verdana"/>
              </a:rPr>
              <a:t> classroom is on the continuum.  </a:t>
            </a:r>
            <a:endParaRPr sz="2500" dirty="0">
              <a:latin typeface="Verdana" panose="020B0604030504040204" pitchFamily="34" charset="0"/>
              <a:ea typeface="Verdana" panose="020B0604030504040204" pitchFamily="34" charset="0"/>
              <a:cs typeface="Verdana" panose="020B0604030504040204" pitchFamily="34" charset="0"/>
              <a:sym typeface="Verdana"/>
            </a:endParaRPr>
          </a:p>
          <a:p>
            <a:pPr marL="0" lvl="0" indent="0">
              <a:spcBef>
                <a:spcPts val="640"/>
              </a:spcBef>
              <a:spcAft>
                <a:spcPts val="0"/>
              </a:spcAft>
              <a:buNone/>
            </a:pPr>
            <a:r>
              <a:rPr lang="en-US" sz="2500" dirty="0">
                <a:latin typeface="Verdana" panose="020B0604030504040204" pitchFamily="34" charset="0"/>
                <a:ea typeface="Verdana" panose="020B0604030504040204" pitchFamily="34" charset="0"/>
                <a:cs typeface="Verdana" panose="020B0604030504040204" pitchFamily="34" charset="0"/>
                <a:sym typeface="Verdana"/>
              </a:rPr>
              <a:t>Sort the two columns so that “0” is the least and “3” is most advanced.  </a:t>
            </a:r>
            <a:endParaRPr sz="2500" dirty="0">
              <a:latin typeface="Verdana" panose="020B0604030504040204" pitchFamily="34" charset="0"/>
              <a:ea typeface="Verdana" panose="020B0604030504040204" pitchFamily="34" charset="0"/>
              <a:cs typeface="Verdana" panose="020B0604030504040204" pitchFamily="34" charset="0"/>
              <a:sym typeface="Verdana"/>
            </a:endParaRPr>
          </a:p>
          <a:p>
            <a:pPr marL="0" lvl="0" indent="0" rtl="0">
              <a:spcBef>
                <a:spcPts val="640"/>
              </a:spcBef>
              <a:spcAft>
                <a:spcPts val="0"/>
              </a:spcAft>
              <a:buNone/>
            </a:pPr>
            <a:r>
              <a:rPr lang="en-US" sz="2500" dirty="0">
                <a:latin typeface="Verdana" panose="020B0604030504040204" pitchFamily="34" charset="0"/>
                <a:ea typeface="Verdana" panose="020B0604030504040204" pitchFamily="34" charset="0"/>
                <a:cs typeface="Verdana" panose="020B0604030504040204" pitchFamily="34" charset="0"/>
                <a:sym typeface="Verdana"/>
              </a:rPr>
              <a:t>Use the </a:t>
            </a:r>
            <a:r>
              <a:rPr lang="en-US" sz="2500" dirty="0" smtClean="0">
                <a:latin typeface="Verdana" panose="020B0604030504040204" pitchFamily="34" charset="0"/>
                <a:ea typeface="Verdana" panose="020B0604030504040204" pitchFamily="34" charset="0"/>
                <a:cs typeface="Verdana" panose="020B0604030504040204" pitchFamily="34" charset="0"/>
                <a:sym typeface="Verdana"/>
              </a:rPr>
              <a:t>LIGHT GREEN  </a:t>
            </a:r>
            <a:r>
              <a:rPr lang="en-US" sz="2500" dirty="0">
                <a:latin typeface="Verdana" panose="020B0604030504040204" pitchFamily="34" charset="0"/>
                <a:ea typeface="Verdana" panose="020B0604030504040204" pitchFamily="34" charset="0"/>
                <a:cs typeface="Verdana" panose="020B0604030504040204" pitchFamily="34" charset="0"/>
                <a:sym typeface="Verdana"/>
              </a:rPr>
              <a:t>papers for the “Teacher Role” column and the </a:t>
            </a:r>
            <a:r>
              <a:rPr lang="en-US" sz="2500" dirty="0" smtClean="0">
                <a:latin typeface="Verdana" panose="020B0604030504040204" pitchFamily="34" charset="0"/>
                <a:ea typeface="Verdana" panose="020B0604030504040204" pitchFamily="34" charset="0"/>
                <a:cs typeface="Verdana" panose="020B0604030504040204" pitchFamily="34" charset="0"/>
                <a:sym typeface="Verdana"/>
              </a:rPr>
              <a:t>GRAY </a:t>
            </a:r>
            <a:r>
              <a:rPr lang="en-US" sz="2500" dirty="0">
                <a:latin typeface="Verdana" panose="020B0604030504040204" pitchFamily="34" charset="0"/>
                <a:ea typeface="Verdana" panose="020B0604030504040204" pitchFamily="34" charset="0"/>
                <a:cs typeface="Verdana" panose="020B0604030504040204" pitchFamily="34" charset="0"/>
                <a:sym typeface="Verdana"/>
              </a:rPr>
              <a:t>papers for the “Building Student Responsibility Within the Community” column.</a:t>
            </a:r>
            <a:endParaRPr sz="2500" dirty="0">
              <a:latin typeface="Verdana" panose="020B0604030504040204" pitchFamily="34" charset="0"/>
              <a:ea typeface="Verdana" panose="020B0604030504040204" pitchFamily="34" charset="0"/>
              <a:cs typeface="Verdana" panose="020B0604030504040204" pitchFamily="34" charset="0"/>
              <a:sym typeface="Verdana"/>
            </a:endParaRPr>
          </a:p>
        </p:txBody>
      </p:sp>
      <p:pic>
        <p:nvPicPr>
          <p:cNvPr id="353" name="Google Shape;353;p44" descr="Rate from zero to three"/>
          <p:cNvPicPr preferRelativeResize="0"/>
          <p:nvPr/>
        </p:nvPicPr>
        <p:blipFill>
          <a:blip r:embed="rId3">
            <a:alphaModFix/>
          </a:blip>
          <a:stretch>
            <a:fillRect/>
          </a:stretch>
        </p:blipFill>
        <p:spPr>
          <a:xfrm>
            <a:off x="609600" y="1861475"/>
            <a:ext cx="2374124" cy="2679751"/>
          </a:xfrm>
          <a:prstGeom prst="rect">
            <a:avLst/>
          </a:prstGeom>
          <a:noFill/>
          <a:ln>
            <a:noFill/>
          </a:ln>
        </p:spPr>
      </p:pic>
      <p:sp>
        <p:nvSpPr>
          <p:cNvPr id="352" name="Google Shape;352;p44"/>
          <p:cNvSpPr txBox="1">
            <a:spLocks noGrp="1"/>
          </p:cNvSpPr>
          <p:nvPr>
            <p:ph type="sldNum" idx="12"/>
          </p:nvPr>
        </p:nvSpPr>
        <p:spPr>
          <a:xfrm>
            <a:off x="6858000" y="6477000"/>
            <a:ext cx="2133600" cy="4764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fld id="{00000000-1234-1234-1234-123412341234}" type="slidenum">
              <a:rPr lang="en-US"/>
              <a:t>17</a:t>
            </a:fld>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Verdana" panose="020B0604030504040204" pitchFamily="34" charset="0"/>
                <a:ea typeface="Verdana" panose="020B0604030504040204" pitchFamily="34" charset="0"/>
                <a:cs typeface="Verdana" panose="020B0604030504040204" pitchFamily="34" charset="0"/>
              </a:rPr>
              <a:t>Components and Levels of a Math Talk Learning Community </a:t>
            </a:r>
          </a:p>
        </p:txBody>
      </p:sp>
      <p:graphicFrame>
        <p:nvGraphicFramePr>
          <p:cNvPr id="5" name="Table 4" descr="Teacher Role"/>
          <p:cNvGraphicFramePr>
            <a:graphicFrameLocks noGrp="1"/>
          </p:cNvGraphicFramePr>
          <p:nvPr>
            <p:extLst>
              <p:ext uri="{D42A27DB-BD31-4B8C-83A1-F6EECF244321}">
                <p14:modId xmlns:p14="http://schemas.microsoft.com/office/powerpoint/2010/main" val="2690734105"/>
              </p:ext>
            </p:extLst>
          </p:nvPr>
        </p:nvGraphicFramePr>
        <p:xfrm>
          <a:off x="311699" y="1933027"/>
          <a:ext cx="8343569" cy="4284595"/>
        </p:xfrm>
        <a:graphic>
          <a:graphicData uri="http://schemas.openxmlformats.org/drawingml/2006/table">
            <a:tbl>
              <a:tblPr firstRow="1" bandRow="1"/>
              <a:tblGrid>
                <a:gridCol w="1059901">
                  <a:extLst>
                    <a:ext uri="{9D8B030D-6E8A-4147-A177-3AD203B41FA5}">
                      <a16:colId xmlns:a16="http://schemas.microsoft.com/office/drawing/2014/main" val="20000"/>
                    </a:ext>
                  </a:extLst>
                </a:gridCol>
                <a:gridCol w="7283668">
                  <a:extLst>
                    <a:ext uri="{9D8B030D-6E8A-4147-A177-3AD203B41FA5}">
                      <a16:colId xmlns:a16="http://schemas.microsoft.com/office/drawing/2014/main" val="20001"/>
                    </a:ext>
                  </a:extLst>
                </a:gridCol>
              </a:tblGrid>
              <a:tr h="856919">
                <a:tc>
                  <a:txBody>
                    <a:bodyPr/>
                    <a:lstStyle/>
                    <a:p>
                      <a:endParaRPr lang="en-US" dirty="0"/>
                    </a:p>
                  </a:txBody>
                  <a:tcPr/>
                </a:tc>
                <a:tc>
                  <a:txBody>
                    <a:bodyPr/>
                    <a:lstStyle/>
                    <a:p>
                      <a:pPr algn="ctr"/>
                      <a:r>
                        <a:rPr lang="en-US" b="1" dirty="0"/>
                        <a:t>Teacher role</a:t>
                      </a:r>
                    </a:p>
                  </a:txBody>
                  <a:tcPr anchor="ctr"/>
                </a:tc>
                <a:extLst>
                  <a:ext uri="{0D108BD9-81ED-4DB2-BD59-A6C34878D82A}">
                    <a16:rowId xmlns:a16="http://schemas.microsoft.com/office/drawing/2014/main" val="10000"/>
                  </a:ext>
                </a:extLst>
              </a:tr>
              <a:tr h="856919">
                <a:tc>
                  <a:txBody>
                    <a:bodyPr/>
                    <a:lstStyle/>
                    <a:p>
                      <a:r>
                        <a:rPr lang="en-US" dirty="0"/>
                        <a:t>Level</a:t>
                      </a:r>
                      <a:r>
                        <a:rPr lang="en-US" baseline="0" dirty="0"/>
                        <a:t> 0</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cap="none" dirty="0">
                          <a:solidFill>
                            <a:schemeClr val="tx1"/>
                          </a:solidFill>
                          <a:effectLst/>
                          <a:latin typeface="+mn-lt"/>
                          <a:ea typeface="+mn-ea"/>
                          <a:cs typeface="+mn-cs"/>
                          <a:sym typeface="Arial"/>
                        </a:rPr>
                        <a:t>Teacher is at the front of the room and dominates the conversation.</a:t>
                      </a:r>
                    </a:p>
                    <a:p>
                      <a:endParaRPr lang="en-US" dirty="0"/>
                    </a:p>
                  </a:txBody>
                  <a:tcPr/>
                </a:tc>
                <a:extLst>
                  <a:ext uri="{0D108BD9-81ED-4DB2-BD59-A6C34878D82A}">
                    <a16:rowId xmlns:a16="http://schemas.microsoft.com/office/drawing/2014/main" val="10001"/>
                  </a:ext>
                </a:extLst>
              </a:tr>
              <a:tr h="856919">
                <a:tc>
                  <a:txBody>
                    <a:bodyPr/>
                    <a:lstStyle/>
                    <a:p>
                      <a:r>
                        <a:rPr lang="en-US" dirty="0"/>
                        <a:t>Level 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cap="none" dirty="0">
                          <a:solidFill>
                            <a:schemeClr val="tx1"/>
                          </a:solidFill>
                          <a:effectLst/>
                          <a:latin typeface="+mn-lt"/>
                          <a:ea typeface="+mn-ea"/>
                          <a:cs typeface="+mn-cs"/>
                          <a:sym typeface="Arial"/>
                        </a:rPr>
                        <a:t>Teacher encourages the sharing of math ideas and directs speaker to talk to the class, not to the teacher only.</a:t>
                      </a:r>
                    </a:p>
                    <a:p>
                      <a:endParaRPr lang="en-US" dirty="0"/>
                    </a:p>
                  </a:txBody>
                  <a:tcPr/>
                </a:tc>
                <a:extLst>
                  <a:ext uri="{0D108BD9-81ED-4DB2-BD59-A6C34878D82A}">
                    <a16:rowId xmlns:a16="http://schemas.microsoft.com/office/drawing/2014/main" val="10002"/>
                  </a:ext>
                </a:extLst>
              </a:tr>
              <a:tr h="856919">
                <a:tc>
                  <a:txBody>
                    <a:bodyPr/>
                    <a:lstStyle/>
                    <a:p>
                      <a:r>
                        <a:rPr lang="en-US" dirty="0"/>
                        <a:t>Level 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cap="none" dirty="0">
                          <a:solidFill>
                            <a:schemeClr val="tx1"/>
                          </a:solidFill>
                          <a:effectLst/>
                          <a:latin typeface="+mn-lt"/>
                          <a:ea typeface="+mn-ea"/>
                          <a:cs typeface="+mn-cs"/>
                          <a:sym typeface="Arial"/>
                        </a:rPr>
                        <a:t>Teacher facilitates conversation between students and encourages students to ask questions to one another.</a:t>
                      </a:r>
                    </a:p>
                    <a:p>
                      <a:endParaRPr lang="en-US" dirty="0"/>
                    </a:p>
                  </a:txBody>
                  <a:tcPr/>
                </a:tc>
                <a:extLst>
                  <a:ext uri="{0D108BD9-81ED-4DB2-BD59-A6C34878D82A}">
                    <a16:rowId xmlns:a16="http://schemas.microsoft.com/office/drawing/2014/main" val="10003"/>
                  </a:ext>
                </a:extLst>
              </a:tr>
              <a:tr h="856919">
                <a:tc>
                  <a:txBody>
                    <a:bodyPr/>
                    <a:lstStyle/>
                    <a:p>
                      <a:r>
                        <a:rPr lang="en-US" dirty="0"/>
                        <a:t>Level</a:t>
                      </a:r>
                      <a:r>
                        <a:rPr lang="en-US" baseline="0" dirty="0"/>
                        <a:t> 3</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cap="none" dirty="0">
                          <a:solidFill>
                            <a:schemeClr val="tx1"/>
                          </a:solidFill>
                          <a:effectLst/>
                          <a:latin typeface="+mn-lt"/>
                          <a:ea typeface="+mn-ea"/>
                          <a:cs typeface="+mn-cs"/>
                          <a:sym typeface="Arial"/>
                        </a:rPr>
                        <a:t>Students carry the conversations themselves.  Teacher only guides from the periphery of the conversation.  Teacher waits for students to clarify thinking of others.</a:t>
                      </a:r>
                    </a:p>
                    <a:p>
                      <a:endParaRPr lang="en-US" dirty="0"/>
                    </a:p>
                  </a:txBody>
                  <a:tcPr/>
                </a:tc>
                <a:extLst>
                  <a:ext uri="{0D108BD9-81ED-4DB2-BD59-A6C34878D82A}">
                    <a16:rowId xmlns:a16="http://schemas.microsoft.com/office/drawing/2014/main" val="10004"/>
                  </a:ext>
                </a:extLst>
              </a:tr>
            </a:tbl>
          </a:graphicData>
        </a:graphic>
      </p:graphicFrame>
      <p:sp>
        <p:nvSpPr>
          <p:cNvPr id="4" name="Slide Number Placeholder 3"/>
          <p:cNvSpPr>
            <a:spLocks noGrp="1"/>
          </p:cNvSpPr>
          <p:nvPr>
            <p:ph type="sldNum" idx="12"/>
          </p:nvPr>
        </p:nvSpPr>
        <p:spPr/>
        <p:txBody>
          <a:bodyPr/>
          <a:lstStyle/>
          <a:p>
            <a:fld id="{00000000-1234-1234-1234-123412341234}" type="slidenum">
              <a:rPr lang="en" smtClean="0"/>
              <a:pPr/>
              <a:t>18</a:t>
            </a:fld>
            <a:endParaRPr lang="en"/>
          </a:p>
        </p:txBody>
      </p:sp>
    </p:spTree>
    <p:extLst>
      <p:ext uri="{BB962C8B-B14F-4D97-AF65-F5344CB8AC3E}">
        <p14:creationId xmlns:p14="http://schemas.microsoft.com/office/powerpoint/2010/main" val="40608636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Verdana" panose="020B0604030504040204" pitchFamily="34" charset="0"/>
                <a:ea typeface="Verdana" panose="020B0604030504040204" pitchFamily="34" charset="0"/>
                <a:cs typeface="Verdana" panose="020B0604030504040204" pitchFamily="34" charset="0"/>
              </a:rPr>
              <a:t>Components and Levels of a Math Talk Learning Community </a:t>
            </a:r>
          </a:p>
        </p:txBody>
      </p:sp>
      <p:graphicFrame>
        <p:nvGraphicFramePr>
          <p:cNvPr id="5" name="Table 4" descr="Building Student responsibility within the community"/>
          <p:cNvGraphicFramePr>
            <a:graphicFrameLocks noGrp="1"/>
          </p:cNvGraphicFramePr>
          <p:nvPr>
            <p:extLst>
              <p:ext uri="{D42A27DB-BD31-4B8C-83A1-F6EECF244321}">
                <p14:modId xmlns:p14="http://schemas.microsoft.com/office/powerpoint/2010/main" val="917828042"/>
              </p:ext>
            </p:extLst>
          </p:nvPr>
        </p:nvGraphicFramePr>
        <p:xfrm>
          <a:off x="311700" y="1933027"/>
          <a:ext cx="8339006" cy="4479804"/>
        </p:xfrm>
        <a:graphic>
          <a:graphicData uri="http://schemas.openxmlformats.org/drawingml/2006/table">
            <a:tbl>
              <a:tblPr firstRow="1" bandRow="1"/>
              <a:tblGrid>
                <a:gridCol w="1059321">
                  <a:extLst>
                    <a:ext uri="{9D8B030D-6E8A-4147-A177-3AD203B41FA5}">
                      <a16:colId xmlns:a16="http://schemas.microsoft.com/office/drawing/2014/main" val="20000"/>
                    </a:ext>
                  </a:extLst>
                </a:gridCol>
                <a:gridCol w="7279685">
                  <a:extLst>
                    <a:ext uri="{9D8B030D-6E8A-4147-A177-3AD203B41FA5}">
                      <a16:colId xmlns:a16="http://schemas.microsoft.com/office/drawing/2014/main" val="20001"/>
                    </a:ext>
                  </a:extLst>
                </a:gridCol>
              </a:tblGrid>
              <a:tr h="860624">
                <a:tc>
                  <a:txBody>
                    <a:bodyPr/>
                    <a:lstStyle/>
                    <a:p>
                      <a:endParaRPr lang="en-US" dirty="0"/>
                    </a:p>
                  </a:txBody>
                  <a:tcPr/>
                </a:tc>
                <a:tc>
                  <a:txBody>
                    <a:bodyPr/>
                    <a:lstStyle/>
                    <a:p>
                      <a:pPr algn="ctr"/>
                      <a:r>
                        <a:rPr lang="en-US" b="1" dirty="0"/>
                        <a:t>Building</a:t>
                      </a:r>
                      <a:r>
                        <a:rPr lang="en-US" b="1" baseline="0" dirty="0"/>
                        <a:t> student responsibility within the community</a:t>
                      </a:r>
                      <a:endParaRPr lang="en-US" b="1" dirty="0"/>
                    </a:p>
                  </a:txBody>
                  <a:tcPr anchor="ctr"/>
                </a:tc>
                <a:extLst>
                  <a:ext uri="{0D108BD9-81ED-4DB2-BD59-A6C34878D82A}">
                    <a16:rowId xmlns:a16="http://schemas.microsoft.com/office/drawing/2014/main" val="10000"/>
                  </a:ext>
                </a:extLst>
              </a:tr>
              <a:tr h="860624">
                <a:tc>
                  <a:txBody>
                    <a:bodyPr/>
                    <a:lstStyle/>
                    <a:p>
                      <a:r>
                        <a:rPr lang="en-US" dirty="0"/>
                        <a:t>Level</a:t>
                      </a:r>
                      <a:r>
                        <a:rPr lang="en-US" baseline="0" dirty="0"/>
                        <a:t> 0</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cap="none" dirty="0">
                          <a:solidFill>
                            <a:schemeClr val="tx1"/>
                          </a:solidFill>
                          <a:effectLst/>
                          <a:latin typeface="+mn-lt"/>
                          <a:ea typeface="+mn-ea"/>
                          <a:cs typeface="+mn-cs"/>
                          <a:sym typeface="Arial"/>
                        </a:rPr>
                        <a:t>Culture supports students keeping ideas to themselves or just providing answers when asked.</a:t>
                      </a:r>
                    </a:p>
                    <a:p>
                      <a:endParaRPr lang="en-US" dirty="0"/>
                    </a:p>
                  </a:txBody>
                  <a:tcPr/>
                </a:tc>
                <a:extLst>
                  <a:ext uri="{0D108BD9-81ED-4DB2-BD59-A6C34878D82A}">
                    <a16:rowId xmlns:a16="http://schemas.microsoft.com/office/drawing/2014/main" val="10001"/>
                  </a:ext>
                </a:extLst>
              </a:tr>
              <a:tr h="948966">
                <a:tc>
                  <a:txBody>
                    <a:bodyPr/>
                    <a:lstStyle/>
                    <a:p>
                      <a:r>
                        <a:rPr lang="en-US" dirty="0"/>
                        <a:t>Level 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cap="none" dirty="0">
                          <a:solidFill>
                            <a:schemeClr val="tx1"/>
                          </a:solidFill>
                          <a:effectLst/>
                          <a:latin typeface="+mn-lt"/>
                          <a:ea typeface="+mn-ea"/>
                          <a:cs typeface="+mn-cs"/>
                          <a:sym typeface="Arial"/>
                        </a:rPr>
                        <a:t>Students believe that their ideas are accepted by the classroom community.  They begin to listen to one another supportively and to restate in their own words what another student has said.</a:t>
                      </a:r>
                    </a:p>
                    <a:p>
                      <a:endParaRPr lang="en-US" dirty="0"/>
                    </a:p>
                  </a:txBody>
                  <a:tcPr/>
                </a:tc>
                <a:extLst>
                  <a:ext uri="{0D108BD9-81ED-4DB2-BD59-A6C34878D82A}">
                    <a16:rowId xmlns:a16="http://schemas.microsoft.com/office/drawing/2014/main" val="10002"/>
                  </a:ext>
                </a:extLst>
              </a:tr>
              <a:tr h="860624">
                <a:tc>
                  <a:txBody>
                    <a:bodyPr/>
                    <a:lstStyle/>
                    <a:p>
                      <a:r>
                        <a:rPr lang="en-US" dirty="0"/>
                        <a:t>Level 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cap="none" dirty="0">
                          <a:solidFill>
                            <a:schemeClr val="tx1"/>
                          </a:solidFill>
                          <a:effectLst/>
                          <a:latin typeface="+mn-lt"/>
                          <a:ea typeface="+mn-ea"/>
                          <a:cs typeface="+mn-cs"/>
                          <a:sym typeface="Arial"/>
                        </a:rPr>
                        <a:t>Students believe that they are math learners and that their ideas and the ideas of their classmates are important.  They listen actively so that they can contribute significantly.</a:t>
                      </a:r>
                    </a:p>
                    <a:p>
                      <a:endParaRPr lang="en-US" dirty="0"/>
                    </a:p>
                  </a:txBody>
                  <a:tcPr/>
                </a:tc>
                <a:extLst>
                  <a:ext uri="{0D108BD9-81ED-4DB2-BD59-A6C34878D82A}">
                    <a16:rowId xmlns:a16="http://schemas.microsoft.com/office/drawing/2014/main" val="10003"/>
                  </a:ext>
                </a:extLst>
              </a:tr>
              <a:tr h="948966">
                <a:tc>
                  <a:txBody>
                    <a:bodyPr/>
                    <a:lstStyle/>
                    <a:p>
                      <a:r>
                        <a:rPr lang="en-US" dirty="0"/>
                        <a:t>Level</a:t>
                      </a:r>
                      <a:r>
                        <a:rPr lang="en-US" baseline="0" dirty="0"/>
                        <a:t> 3</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cap="none" dirty="0">
                          <a:solidFill>
                            <a:schemeClr val="tx1"/>
                          </a:solidFill>
                          <a:effectLst/>
                          <a:latin typeface="+mn-lt"/>
                          <a:ea typeface="+mn-ea"/>
                          <a:cs typeface="+mn-cs"/>
                          <a:sym typeface="Arial"/>
                        </a:rPr>
                        <a:t>Students believe that they are math leaders and can help shape the thinking of others.  They help shape others’ math thinking in supportive, collegial ways and accept the same support from others.</a:t>
                      </a:r>
                    </a:p>
                    <a:p>
                      <a:endParaRPr lang="en-US" dirty="0"/>
                    </a:p>
                  </a:txBody>
                  <a:tcPr/>
                </a:tc>
                <a:extLst>
                  <a:ext uri="{0D108BD9-81ED-4DB2-BD59-A6C34878D82A}">
                    <a16:rowId xmlns:a16="http://schemas.microsoft.com/office/drawing/2014/main" val="10004"/>
                  </a:ext>
                </a:extLst>
              </a:tr>
            </a:tbl>
          </a:graphicData>
        </a:graphic>
      </p:graphicFrame>
      <p:sp>
        <p:nvSpPr>
          <p:cNvPr id="4" name="Slide Number Placeholder 3"/>
          <p:cNvSpPr>
            <a:spLocks noGrp="1"/>
          </p:cNvSpPr>
          <p:nvPr>
            <p:ph type="sldNum" idx="12"/>
          </p:nvPr>
        </p:nvSpPr>
        <p:spPr/>
        <p:txBody>
          <a:bodyPr/>
          <a:lstStyle/>
          <a:p>
            <a:fld id="{00000000-1234-1234-1234-123412341234}" type="slidenum">
              <a:rPr lang="en" smtClean="0"/>
              <a:pPr/>
              <a:t>19</a:t>
            </a:fld>
            <a:endParaRPr lang="en"/>
          </a:p>
        </p:txBody>
      </p:sp>
    </p:spTree>
    <p:extLst>
      <p:ext uri="{BB962C8B-B14F-4D97-AF65-F5344CB8AC3E}">
        <p14:creationId xmlns:p14="http://schemas.microsoft.com/office/powerpoint/2010/main" val="698817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9"/>
          <p:cNvSpPr txBox="1">
            <a:spLocks noGrp="1"/>
          </p:cNvSpPr>
          <p:nvPr>
            <p:ph type="title"/>
          </p:nvPr>
        </p:nvSpPr>
        <p:spPr>
          <a:xfrm>
            <a:off x="208547" y="677863"/>
            <a:ext cx="8229600" cy="76407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2"/>
              </a:buClr>
              <a:buSzPts val="3600"/>
              <a:buFont typeface="Calibri"/>
              <a:buNone/>
            </a:pPr>
            <a:r>
              <a:rPr lang="en-US" sz="3600" b="1" i="0" u="none" strike="noStrike" cap="none" dirty="0">
                <a:solidFill>
                  <a:schemeClr val="dk2"/>
                </a:solidFill>
                <a:latin typeface="Verdana"/>
                <a:ea typeface="Verdana"/>
                <a:cs typeface="Verdana"/>
                <a:sym typeface="Verdana"/>
              </a:rPr>
              <a:t>Agenda</a:t>
            </a:r>
            <a:endParaRPr sz="3600" b="1" i="0" u="none" strike="noStrike" cap="none" dirty="0">
              <a:solidFill>
                <a:schemeClr val="dk2"/>
              </a:solidFill>
              <a:latin typeface="Verdana"/>
              <a:ea typeface="Verdana"/>
              <a:cs typeface="Verdana"/>
              <a:sym typeface="Verdana"/>
            </a:endParaRPr>
          </a:p>
        </p:txBody>
      </p:sp>
      <p:sp>
        <p:nvSpPr>
          <p:cNvPr id="196" name="Google Shape;196;p29"/>
          <p:cNvSpPr txBox="1">
            <a:spLocks noGrp="1"/>
          </p:cNvSpPr>
          <p:nvPr>
            <p:ph type="body" idx="1"/>
          </p:nvPr>
        </p:nvSpPr>
        <p:spPr>
          <a:xfrm>
            <a:off x="369277" y="1441938"/>
            <a:ext cx="8405446" cy="4525963"/>
          </a:xfrm>
          <a:prstGeom prst="rect">
            <a:avLst/>
          </a:prstGeom>
          <a:noFill/>
          <a:ln>
            <a:noFill/>
          </a:ln>
        </p:spPr>
        <p:txBody>
          <a:bodyPr spcFirstLastPara="1" wrap="square" lIns="91425" tIns="91425" rIns="91425" bIns="91425" anchor="t" anchorCtr="0">
            <a:noAutofit/>
          </a:bodyPr>
          <a:lstStyle/>
          <a:p>
            <a:pPr marL="738187" marR="0" lvl="0" indent="-417512" algn="l" rtl="0">
              <a:lnSpc>
                <a:spcPct val="100000"/>
              </a:lnSpc>
              <a:spcBef>
                <a:spcPts val="640"/>
              </a:spcBef>
              <a:spcAft>
                <a:spcPts val="0"/>
              </a:spcAft>
              <a:buClr>
                <a:schemeClr val="dk1"/>
              </a:buClr>
              <a:buSzPts val="2300"/>
              <a:buFont typeface="Verdana"/>
              <a:buChar char="•"/>
            </a:pPr>
            <a:r>
              <a:rPr lang="en-US" sz="2800" dirty="0">
                <a:latin typeface="Verdana"/>
                <a:ea typeface="Verdana"/>
                <a:cs typeface="Verdana"/>
                <a:sym typeface="Verdana"/>
              </a:rPr>
              <a:t>Welcome and </a:t>
            </a:r>
            <a:r>
              <a:rPr lang="en-US" sz="2800" dirty="0" smtClean="0">
                <a:latin typeface="Verdana"/>
                <a:ea typeface="Verdana"/>
                <a:cs typeface="Verdana"/>
                <a:sym typeface="Verdana"/>
              </a:rPr>
              <a:t>Introductions</a:t>
            </a:r>
          </a:p>
          <a:p>
            <a:pPr marL="738187" marR="0" lvl="0" indent="-417512" algn="l" rtl="0">
              <a:lnSpc>
                <a:spcPct val="100000"/>
              </a:lnSpc>
              <a:spcBef>
                <a:spcPts val="640"/>
              </a:spcBef>
              <a:spcAft>
                <a:spcPts val="0"/>
              </a:spcAft>
              <a:buClr>
                <a:schemeClr val="dk1"/>
              </a:buClr>
              <a:buSzPts val="2300"/>
              <a:buFont typeface="Verdana"/>
              <a:buChar char="•"/>
            </a:pPr>
            <a:r>
              <a:rPr lang="en-US" sz="2800" dirty="0" smtClean="0">
                <a:latin typeface="Verdana"/>
                <a:ea typeface="Verdana"/>
                <a:cs typeface="Verdana"/>
                <a:sym typeface="Verdana"/>
              </a:rPr>
              <a:t>Facilitate Meaningful Discourse</a:t>
            </a:r>
          </a:p>
          <a:p>
            <a:pPr marL="1195387" lvl="1" indent="-417512">
              <a:spcBef>
                <a:spcPts val="640"/>
              </a:spcBef>
              <a:buSzPts val="2300"/>
              <a:buFont typeface="Calibri" panose="020F0502020204030204" pitchFamily="34" charset="0"/>
              <a:buChar char="̶"/>
            </a:pPr>
            <a:r>
              <a:rPr lang="en-US" sz="2400" dirty="0" smtClean="0">
                <a:latin typeface="Verdana"/>
                <a:ea typeface="Verdana"/>
                <a:cs typeface="Verdana"/>
                <a:sym typeface="Verdana"/>
              </a:rPr>
              <a:t> Mathematical Community</a:t>
            </a:r>
          </a:p>
          <a:p>
            <a:pPr marL="738187" marR="0" lvl="0" indent="-417512" algn="l" rtl="0">
              <a:lnSpc>
                <a:spcPct val="100000"/>
              </a:lnSpc>
              <a:spcBef>
                <a:spcPts val="640"/>
              </a:spcBef>
              <a:spcAft>
                <a:spcPts val="0"/>
              </a:spcAft>
              <a:buClr>
                <a:schemeClr val="dk1"/>
              </a:buClr>
              <a:buSzPts val="2300"/>
              <a:buFont typeface="Verdana"/>
              <a:buChar char="•"/>
            </a:pPr>
            <a:r>
              <a:rPr lang="en-US" sz="2800" dirty="0" smtClean="0">
                <a:latin typeface="Verdana"/>
                <a:ea typeface="Verdana"/>
                <a:cs typeface="Verdana"/>
                <a:sym typeface="Verdana"/>
              </a:rPr>
              <a:t>Pose </a:t>
            </a:r>
            <a:r>
              <a:rPr lang="en-US" sz="2800" dirty="0">
                <a:latin typeface="Verdana"/>
                <a:ea typeface="Verdana"/>
                <a:cs typeface="Verdana"/>
                <a:sym typeface="Verdana"/>
              </a:rPr>
              <a:t>Purposeful </a:t>
            </a:r>
            <a:r>
              <a:rPr lang="en-US" sz="2800" dirty="0" smtClean="0">
                <a:latin typeface="Verdana"/>
                <a:ea typeface="Verdana"/>
                <a:cs typeface="Verdana"/>
                <a:sym typeface="Verdana"/>
              </a:rPr>
              <a:t>Questions and Elicit </a:t>
            </a:r>
            <a:r>
              <a:rPr lang="en-US" sz="2800" dirty="0">
                <a:latin typeface="Verdana"/>
                <a:ea typeface="Verdana"/>
                <a:cs typeface="Verdana"/>
                <a:sym typeface="Verdana"/>
              </a:rPr>
              <a:t>and </a:t>
            </a:r>
            <a:r>
              <a:rPr lang="en-US" sz="2800" dirty="0" smtClean="0">
                <a:latin typeface="Verdana"/>
                <a:ea typeface="Verdana"/>
                <a:cs typeface="Verdana"/>
                <a:sym typeface="Verdana"/>
              </a:rPr>
              <a:t>Use </a:t>
            </a:r>
            <a:r>
              <a:rPr lang="en-US" sz="2800" dirty="0">
                <a:latin typeface="Verdana"/>
                <a:ea typeface="Verdana"/>
                <a:cs typeface="Verdana"/>
                <a:sym typeface="Verdana"/>
              </a:rPr>
              <a:t>Evidence of Student </a:t>
            </a:r>
            <a:r>
              <a:rPr lang="en-US" sz="2800" dirty="0" smtClean="0">
                <a:latin typeface="Verdana"/>
                <a:ea typeface="Verdana"/>
                <a:cs typeface="Verdana"/>
                <a:sym typeface="Verdana"/>
              </a:rPr>
              <a:t>Thinking</a:t>
            </a:r>
          </a:p>
          <a:p>
            <a:pPr marL="1195387" lvl="1" indent="-417512">
              <a:spcBef>
                <a:spcPts val="640"/>
              </a:spcBef>
              <a:buSzPts val="2300"/>
              <a:buFont typeface="Calibri" panose="020F0502020204030204" pitchFamily="34" charset="0"/>
              <a:buChar char="̶"/>
            </a:pPr>
            <a:r>
              <a:rPr lang="en-US" sz="2400" dirty="0" smtClean="0">
                <a:latin typeface="Verdana"/>
                <a:ea typeface="Verdana"/>
                <a:cs typeface="Verdana"/>
                <a:sym typeface="Verdana"/>
              </a:rPr>
              <a:t>Lemonade Task</a:t>
            </a:r>
            <a:endParaRPr sz="2400" dirty="0">
              <a:latin typeface="Verdana"/>
              <a:ea typeface="Verdana"/>
              <a:cs typeface="Verdana"/>
              <a:sym typeface="Verdana"/>
            </a:endParaRPr>
          </a:p>
          <a:p>
            <a:pPr marL="738187" marR="0" lvl="0" indent="-417512" algn="l" rtl="0">
              <a:lnSpc>
                <a:spcPct val="100000"/>
              </a:lnSpc>
              <a:spcBef>
                <a:spcPts val="0"/>
              </a:spcBef>
              <a:spcAft>
                <a:spcPts val="0"/>
              </a:spcAft>
              <a:buClr>
                <a:schemeClr val="dk1"/>
              </a:buClr>
              <a:buSzPts val="2300"/>
              <a:buFont typeface="Verdana"/>
              <a:buChar char="•"/>
            </a:pPr>
            <a:r>
              <a:rPr lang="en-US" sz="2800" dirty="0" smtClean="0">
                <a:latin typeface="Verdana"/>
                <a:ea typeface="Verdana"/>
                <a:cs typeface="Verdana"/>
                <a:sym typeface="Verdana"/>
              </a:rPr>
              <a:t>Lunch</a:t>
            </a:r>
          </a:p>
          <a:p>
            <a:pPr marL="738187" marR="0" lvl="0" indent="-417512" algn="l" rtl="0">
              <a:lnSpc>
                <a:spcPct val="100000"/>
              </a:lnSpc>
              <a:spcBef>
                <a:spcPts val="0"/>
              </a:spcBef>
              <a:spcAft>
                <a:spcPts val="0"/>
              </a:spcAft>
              <a:buClr>
                <a:schemeClr val="dk1"/>
              </a:buClr>
              <a:buSzPts val="2300"/>
              <a:buFont typeface="Verdana"/>
              <a:buChar char="•"/>
            </a:pPr>
            <a:r>
              <a:rPr lang="en-US" sz="2800" dirty="0" smtClean="0">
                <a:latin typeface="Verdana"/>
                <a:ea typeface="Verdana"/>
                <a:cs typeface="Verdana"/>
                <a:sym typeface="Verdana"/>
              </a:rPr>
              <a:t>Support Productive Struggle and Use and Connect Representations</a:t>
            </a:r>
          </a:p>
          <a:p>
            <a:pPr marL="1195387" lvl="1" indent="-417512">
              <a:spcBef>
                <a:spcPts val="0"/>
              </a:spcBef>
              <a:buSzPts val="2300"/>
              <a:buFont typeface="Calibri" panose="020F0502020204030204" pitchFamily="34" charset="0"/>
              <a:buChar char="̶"/>
            </a:pPr>
            <a:r>
              <a:rPr lang="en-US" sz="2400" dirty="0" smtClean="0">
                <a:latin typeface="Verdana"/>
                <a:ea typeface="Verdana"/>
                <a:cs typeface="Verdana"/>
                <a:sym typeface="Verdana"/>
              </a:rPr>
              <a:t>Telling the Tale Task</a:t>
            </a:r>
            <a:endParaRPr sz="2400" dirty="0">
              <a:latin typeface="Verdana"/>
              <a:ea typeface="Verdana"/>
              <a:cs typeface="Verdana"/>
              <a:sym typeface="Verdana"/>
            </a:endParaRPr>
          </a:p>
          <a:p>
            <a:pPr marL="738187" marR="0" lvl="0" indent="-417512" algn="l" rtl="0">
              <a:lnSpc>
                <a:spcPct val="100000"/>
              </a:lnSpc>
              <a:spcBef>
                <a:spcPts val="0"/>
              </a:spcBef>
              <a:spcAft>
                <a:spcPts val="0"/>
              </a:spcAft>
              <a:buClr>
                <a:schemeClr val="dk1"/>
              </a:buClr>
              <a:buSzPts val="2300"/>
              <a:buFont typeface="Verdana"/>
              <a:buChar char="•"/>
            </a:pPr>
            <a:r>
              <a:rPr lang="en-US" sz="2800" dirty="0">
                <a:latin typeface="Verdana"/>
                <a:ea typeface="Verdana"/>
                <a:cs typeface="Verdana"/>
                <a:sym typeface="Verdana"/>
              </a:rPr>
              <a:t>Taking </a:t>
            </a:r>
            <a:r>
              <a:rPr lang="en-US" sz="2800" dirty="0" smtClean="0">
                <a:latin typeface="Verdana"/>
                <a:ea typeface="Verdana"/>
                <a:cs typeface="Verdana"/>
                <a:sym typeface="Verdana"/>
              </a:rPr>
              <a:t>Action – Next Steps</a:t>
            </a:r>
            <a:endParaRPr sz="2800" dirty="0">
              <a:latin typeface="Verdana"/>
              <a:ea typeface="Verdana"/>
              <a:cs typeface="Verdana"/>
              <a:sym typeface="Verdana"/>
            </a:endParaRPr>
          </a:p>
        </p:txBody>
      </p:sp>
      <p:sp>
        <p:nvSpPr>
          <p:cNvPr id="197" name="Google Shape;197;p29"/>
          <p:cNvSpPr txBox="1">
            <a:spLocks noGrp="1"/>
          </p:cNvSpPr>
          <p:nvPr>
            <p:ph type="sldNum" idx="12"/>
          </p:nvPr>
        </p:nvSpPr>
        <p:spPr>
          <a:xfrm>
            <a:off x="6858000" y="6477000"/>
            <a:ext cx="2133598" cy="476251"/>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350"/>
              <a:buFont typeface="Arial"/>
              <a:buNone/>
            </a:pPr>
            <a:fld id="{00000000-1234-1234-1234-123412341234}" type="slidenum">
              <a:rPr lang="en-US" sz="1400" b="0" i="0" u="none" strike="noStrike" cap="none">
                <a:solidFill>
                  <a:schemeClr val="dk1"/>
                </a:solidFill>
                <a:latin typeface="Arial"/>
                <a:ea typeface="Arial"/>
                <a:cs typeface="Arial"/>
                <a:sym typeface="Arial"/>
              </a:rPr>
              <a:t>2</a:t>
            </a:fld>
            <a:endParaRPr sz="14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45"/>
          <p:cNvSpPr txBox="1">
            <a:spLocks noGrp="1"/>
          </p:cNvSpPr>
          <p:nvPr>
            <p:ph type="title"/>
          </p:nvPr>
        </p:nvSpPr>
        <p:spPr>
          <a:xfrm>
            <a:off x="208550" y="677875"/>
            <a:ext cx="8935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2"/>
              </a:buClr>
              <a:buSzPts val="3600"/>
              <a:buFont typeface="Calibri"/>
              <a:buNone/>
            </a:pPr>
            <a:r>
              <a:rPr lang="en-US" b="1" dirty="0">
                <a:latin typeface="Verdana"/>
                <a:ea typeface="Verdana"/>
                <a:cs typeface="Verdana"/>
                <a:sym typeface="Verdana"/>
              </a:rPr>
              <a:t>Reflect on the Essential Question</a:t>
            </a:r>
            <a:endParaRPr sz="3600" b="1" i="0" u="none" strike="noStrike" cap="none" dirty="0">
              <a:solidFill>
                <a:schemeClr val="dk2"/>
              </a:solidFill>
              <a:latin typeface="Verdana"/>
              <a:ea typeface="Verdana"/>
              <a:cs typeface="Verdana"/>
              <a:sym typeface="Verdana"/>
            </a:endParaRPr>
          </a:p>
        </p:txBody>
      </p:sp>
      <p:sp>
        <p:nvSpPr>
          <p:cNvPr id="360" name="Google Shape;360;p45"/>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p>
            <a:pPr marL="0" lvl="0" indent="0" rtl="0">
              <a:spcBef>
                <a:spcPts val="640"/>
              </a:spcBef>
              <a:spcAft>
                <a:spcPts val="0"/>
              </a:spcAft>
              <a:buClr>
                <a:schemeClr val="dk1"/>
              </a:buClr>
              <a:buSzPts val="1100"/>
              <a:buFont typeface="Arial"/>
              <a:buNone/>
            </a:pPr>
            <a:r>
              <a:rPr lang="en-US" dirty="0">
                <a:latin typeface="Verdana" panose="020B0604030504040204" pitchFamily="34" charset="0"/>
                <a:ea typeface="Verdana" panose="020B0604030504040204" pitchFamily="34" charset="0"/>
                <a:cs typeface="Verdana" panose="020B0604030504040204" pitchFamily="34" charset="0"/>
              </a:rPr>
              <a:t>What elements must be in place to support </a:t>
            </a:r>
            <a:r>
              <a:rPr lang="en-US" b="1" dirty="0">
                <a:latin typeface="Verdana" panose="020B0604030504040204" pitchFamily="34" charset="0"/>
                <a:ea typeface="Verdana" panose="020B0604030504040204" pitchFamily="34" charset="0"/>
                <a:cs typeface="Verdana" panose="020B0604030504040204" pitchFamily="34" charset="0"/>
              </a:rPr>
              <a:t>meaningful mathematical discourse</a:t>
            </a:r>
            <a:r>
              <a:rPr lang="en-US" dirty="0">
                <a:latin typeface="Verdana" panose="020B0604030504040204" pitchFamily="34" charset="0"/>
                <a:ea typeface="Verdana" panose="020B0604030504040204" pitchFamily="34" charset="0"/>
                <a:cs typeface="Verdana" panose="020B0604030504040204" pitchFamily="34" charset="0"/>
              </a:rPr>
              <a:t>?</a:t>
            </a:r>
            <a:endParaRPr dirty="0">
              <a:latin typeface="Verdana" panose="020B0604030504040204" pitchFamily="34" charset="0"/>
              <a:ea typeface="Verdana" panose="020B0604030504040204" pitchFamily="34" charset="0"/>
              <a:cs typeface="Verdana" panose="020B0604030504040204" pitchFamily="34" charset="0"/>
            </a:endParaRPr>
          </a:p>
          <a:p>
            <a:pPr marL="0" marR="0" lvl="0" indent="0" algn="l" rtl="0">
              <a:lnSpc>
                <a:spcPct val="100000"/>
              </a:lnSpc>
              <a:spcBef>
                <a:spcPts val="640"/>
              </a:spcBef>
              <a:spcAft>
                <a:spcPts val="0"/>
              </a:spcAft>
              <a:buNone/>
            </a:pPr>
            <a:endParaRPr sz="2300" dirty="0">
              <a:latin typeface="Verdana"/>
              <a:ea typeface="Verdana"/>
              <a:cs typeface="Verdana"/>
              <a:sym typeface="Verdana"/>
            </a:endParaRPr>
          </a:p>
        </p:txBody>
      </p:sp>
      <p:sp>
        <p:nvSpPr>
          <p:cNvPr id="361" name="Google Shape;361;p45"/>
          <p:cNvSpPr txBox="1">
            <a:spLocks noGrp="1"/>
          </p:cNvSpPr>
          <p:nvPr>
            <p:ph type="sldNum" idx="12"/>
          </p:nvPr>
        </p:nvSpPr>
        <p:spPr>
          <a:xfrm>
            <a:off x="6858000" y="6477000"/>
            <a:ext cx="2133600" cy="476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350"/>
              <a:buFont typeface="Arial"/>
              <a:buNone/>
            </a:pPr>
            <a:fld id="{00000000-1234-1234-1234-123412341234}" type="slidenum">
              <a:rPr lang="en-US" sz="1400" b="0" i="0" u="none" strike="noStrike" cap="none">
                <a:solidFill>
                  <a:schemeClr val="dk1"/>
                </a:solidFill>
                <a:latin typeface="Arial"/>
                <a:ea typeface="Arial"/>
                <a:cs typeface="Arial"/>
                <a:sym typeface="Arial"/>
              </a:rPr>
              <a:t>20</a:t>
            </a:fld>
            <a:endParaRPr sz="14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46"/>
          <p:cNvSpPr txBox="1">
            <a:spLocks noGrp="1"/>
          </p:cNvSpPr>
          <p:nvPr>
            <p:ph type="title"/>
          </p:nvPr>
        </p:nvSpPr>
        <p:spPr>
          <a:xfrm>
            <a:off x="0" y="609600"/>
            <a:ext cx="82296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sz="4800" b="1" dirty="0">
                <a:latin typeface="Verdana"/>
                <a:ea typeface="Verdana"/>
                <a:cs typeface="Verdana"/>
                <a:sym typeface="Verdana"/>
              </a:rPr>
              <a:t>Time to Reflect</a:t>
            </a:r>
            <a:endParaRPr sz="4800" b="1" dirty="0">
              <a:latin typeface="Verdana"/>
              <a:ea typeface="Verdana"/>
              <a:cs typeface="Verdana"/>
              <a:sym typeface="Verdana"/>
            </a:endParaRPr>
          </a:p>
        </p:txBody>
      </p:sp>
      <p:sp>
        <p:nvSpPr>
          <p:cNvPr id="368" name="Google Shape;368;p46"/>
          <p:cNvSpPr txBox="1">
            <a:spLocks noGrp="1"/>
          </p:cNvSpPr>
          <p:nvPr>
            <p:ph type="body" idx="1"/>
          </p:nvPr>
        </p:nvSpPr>
        <p:spPr>
          <a:xfrm>
            <a:off x="457200" y="1581150"/>
            <a:ext cx="8534400" cy="4526100"/>
          </a:xfrm>
          <a:prstGeom prst="rect">
            <a:avLst/>
          </a:prstGeom>
        </p:spPr>
        <p:txBody>
          <a:bodyPr spcFirstLastPara="1" wrap="square" lIns="91425" tIns="91425" rIns="91425" bIns="91425" anchor="t" anchorCtr="0">
            <a:noAutofit/>
          </a:bodyPr>
          <a:lstStyle/>
          <a:p>
            <a:pPr marL="0" lvl="0" indent="0">
              <a:spcBef>
                <a:spcPts val="640"/>
              </a:spcBef>
              <a:spcAft>
                <a:spcPts val="0"/>
              </a:spcAft>
              <a:buNone/>
            </a:pPr>
            <a:r>
              <a:rPr lang="en-US" dirty="0">
                <a:latin typeface="Verdana"/>
                <a:ea typeface="Verdana"/>
                <a:cs typeface="Verdana"/>
                <a:sym typeface="Verdana"/>
              </a:rPr>
              <a:t>Complete Module 1 section of reflection document</a:t>
            </a:r>
            <a:endParaRPr dirty="0">
              <a:latin typeface="Verdana"/>
              <a:ea typeface="Verdana"/>
              <a:cs typeface="Verdana"/>
              <a:sym typeface="Verdana"/>
            </a:endParaRPr>
          </a:p>
        </p:txBody>
      </p:sp>
      <p:pic>
        <p:nvPicPr>
          <p:cNvPr id="370" name="Google Shape;370;p46" descr="Decorative"/>
          <p:cNvPicPr preferRelativeResize="0"/>
          <p:nvPr/>
        </p:nvPicPr>
        <p:blipFill>
          <a:blip r:embed="rId3">
            <a:alphaModFix/>
          </a:blip>
          <a:stretch>
            <a:fillRect/>
          </a:stretch>
        </p:blipFill>
        <p:spPr>
          <a:xfrm>
            <a:off x="3567275" y="2674550"/>
            <a:ext cx="4602649" cy="3058224"/>
          </a:xfrm>
          <a:prstGeom prst="rect">
            <a:avLst/>
          </a:prstGeom>
          <a:noFill/>
          <a:ln>
            <a:noFill/>
          </a:ln>
        </p:spPr>
      </p:pic>
      <p:sp>
        <p:nvSpPr>
          <p:cNvPr id="369" name="Google Shape;369;p46"/>
          <p:cNvSpPr txBox="1">
            <a:spLocks noGrp="1"/>
          </p:cNvSpPr>
          <p:nvPr>
            <p:ph type="sldNum" idx="12"/>
          </p:nvPr>
        </p:nvSpPr>
        <p:spPr>
          <a:xfrm>
            <a:off x="6858000" y="6477000"/>
            <a:ext cx="2133600" cy="476400"/>
          </a:xfrm>
          <a:prstGeom prst="rect">
            <a:avLst/>
          </a:prstGeom>
        </p:spPr>
        <p:txBody>
          <a:bodyPr spcFirstLastPara="1" wrap="square" lIns="91425" tIns="45700" rIns="91425" bIns="45700" anchor="t" anchorCtr="0">
            <a:noAutofit/>
          </a:bodyPr>
          <a:lstStyle/>
          <a:p>
            <a:pPr marL="0" lvl="0" indent="0">
              <a:spcBef>
                <a:spcPts val="0"/>
              </a:spcBef>
              <a:spcAft>
                <a:spcPts val="0"/>
              </a:spcAft>
              <a:buClr>
                <a:schemeClr val="dk1"/>
              </a:buClr>
              <a:buSzPts val="350"/>
              <a:buFont typeface="Arial"/>
              <a:buNone/>
            </a:pPr>
            <a:fld id="{00000000-1234-1234-1234-123412341234}" type="slidenum">
              <a:rPr lang="en-US"/>
              <a:t>21</a:t>
            </a:fld>
            <a:endParaRPr/>
          </a:p>
        </p:txBody>
      </p:sp>
      <p:sp>
        <p:nvSpPr>
          <p:cNvPr id="2" name="Rectangle 1"/>
          <p:cNvSpPr/>
          <p:nvPr/>
        </p:nvSpPr>
        <p:spPr>
          <a:xfrm>
            <a:off x="650163" y="3049500"/>
            <a:ext cx="2724150" cy="2308324"/>
          </a:xfrm>
          <a:prstGeom prst="rect">
            <a:avLst/>
          </a:prstGeom>
        </p:spPr>
        <p:txBody>
          <a:bodyPr wrap="square">
            <a:spAutoFit/>
          </a:bodyPr>
          <a:lstStyle/>
          <a:p>
            <a:pPr lvl="0">
              <a:spcBef>
                <a:spcPts val="640"/>
              </a:spcBef>
              <a:buSzPts val="1100"/>
            </a:pPr>
            <a:r>
              <a:rPr lang="en-US" sz="2400" dirty="0">
                <a:latin typeface="Verdana" panose="020B0604030504040204" pitchFamily="34" charset="0"/>
                <a:ea typeface="Verdana" panose="020B0604030504040204" pitchFamily="34" charset="0"/>
                <a:cs typeface="Verdana" panose="020B0604030504040204" pitchFamily="34" charset="0"/>
                <a:sym typeface="Calibri"/>
              </a:rPr>
              <a:t>What elements must be in place to support </a:t>
            </a:r>
            <a:r>
              <a:rPr lang="en-US" sz="2400" b="1" dirty="0">
                <a:latin typeface="Verdana" panose="020B0604030504040204" pitchFamily="34" charset="0"/>
                <a:ea typeface="Verdana" panose="020B0604030504040204" pitchFamily="34" charset="0"/>
                <a:cs typeface="Verdana" panose="020B0604030504040204" pitchFamily="34" charset="0"/>
                <a:sym typeface="Calibri"/>
              </a:rPr>
              <a:t>meaningful mathematical discourse</a:t>
            </a:r>
            <a:r>
              <a:rPr lang="en-US" sz="2400" dirty="0">
                <a:latin typeface="Verdana" panose="020B0604030504040204" pitchFamily="34" charset="0"/>
                <a:ea typeface="Verdana" panose="020B0604030504040204" pitchFamily="34" charset="0"/>
                <a:cs typeface="Verdana" panose="020B0604030504040204" pitchFamily="34" charset="0"/>
                <a:sym typeface="Calibri"/>
              </a:rPr>
              <a:t>?</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4536" y="1720517"/>
            <a:ext cx="8734926" cy="2361196"/>
          </a:xfrm>
          <a:solidFill>
            <a:schemeClr val="accent6">
              <a:lumMod val="20000"/>
              <a:lumOff val="80000"/>
            </a:schemeClr>
          </a:solidFill>
        </p:spPr>
        <p:txBody>
          <a:bodyPr/>
          <a:lstStyle/>
          <a:p>
            <a:pPr lvl="0" algn="ctr"/>
            <a:r>
              <a:rPr lang="en-US" b="1" dirty="0">
                <a:solidFill>
                  <a:schemeClr val="dk1"/>
                </a:solidFill>
                <a:latin typeface="Verdana"/>
                <a:ea typeface="Verdana"/>
                <a:cs typeface="Verdana"/>
                <a:sym typeface="Verdana"/>
              </a:rPr>
              <a:t>II. Teaching Practices: </a:t>
            </a:r>
            <a:br>
              <a:rPr lang="en-US" b="1" dirty="0">
                <a:solidFill>
                  <a:schemeClr val="dk1"/>
                </a:solidFill>
                <a:latin typeface="Verdana"/>
                <a:ea typeface="Verdana"/>
                <a:cs typeface="Verdana"/>
                <a:sym typeface="Verdana"/>
              </a:rPr>
            </a:br>
            <a:r>
              <a:rPr lang="en-US" sz="1800" b="1" dirty="0">
                <a:solidFill>
                  <a:schemeClr val="dk1"/>
                </a:solidFill>
                <a:latin typeface="Verdana"/>
                <a:ea typeface="Verdana"/>
                <a:cs typeface="Verdana"/>
                <a:sym typeface="Verdana"/>
              </a:rPr>
              <a:t/>
            </a:r>
            <a:br>
              <a:rPr lang="en-US" sz="1800" b="1" dirty="0">
                <a:solidFill>
                  <a:schemeClr val="dk1"/>
                </a:solidFill>
                <a:latin typeface="Verdana"/>
                <a:ea typeface="Verdana"/>
                <a:cs typeface="Verdana"/>
                <a:sym typeface="Verdana"/>
              </a:rPr>
            </a:br>
            <a:r>
              <a:rPr lang="en-US" b="1" dirty="0">
                <a:solidFill>
                  <a:schemeClr val="dk1"/>
                </a:solidFill>
                <a:latin typeface="Verdana"/>
                <a:ea typeface="Verdana"/>
                <a:cs typeface="Verdana"/>
                <a:sym typeface="Verdana"/>
              </a:rPr>
              <a:t>Pose Purposeful Questions </a:t>
            </a:r>
            <a:br>
              <a:rPr lang="en-US" b="1" dirty="0">
                <a:solidFill>
                  <a:schemeClr val="dk1"/>
                </a:solidFill>
                <a:latin typeface="Verdana"/>
                <a:ea typeface="Verdana"/>
                <a:cs typeface="Verdana"/>
                <a:sym typeface="Verdana"/>
              </a:rPr>
            </a:br>
            <a:r>
              <a:rPr lang="en-US" sz="2500" b="1" dirty="0">
                <a:solidFill>
                  <a:schemeClr val="dk1"/>
                </a:solidFill>
                <a:latin typeface="Verdana"/>
                <a:ea typeface="Verdana"/>
                <a:cs typeface="Verdana"/>
                <a:sym typeface="Verdana"/>
              </a:rPr>
              <a:t>Elicit and Use Evidence of Student Thinking </a:t>
            </a:r>
            <a:br>
              <a:rPr lang="en-US" sz="2500" b="1" dirty="0">
                <a:solidFill>
                  <a:schemeClr val="dk1"/>
                </a:solidFill>
                <a:latin typeface="Verdana"/>
                <a:ea typeface="Verdana"/>
                <a:cs typeface="Verdana"/>
                <a:sym typeface="Verdana"/>
              </a:rPr>
            </a:br>
            <a:endParaRPr lang="en-US" b="1" dirty="0">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19561943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39622" y="423517"/>
            <a:ext cx="8763000" cy="775694"/>
          </a:xfrm>
        </p:spPr>
        <p:txBody>
          <a:bodyPr>
            <a:normAutofit/>
          </a:bodyPr>
          <a:lstStyle/>
          <a:p>
            <a:pPr algn="ctr"/>
            <a:r>
              <a:rPr lang="en-US" sz="2400" b="1" dirty="0" smtClean="0">
                <a:latin typeface="Verdana" panose="020B0604030504040204" pitchFamily="34" charset="0"/>
                <a:ea typeface="Verdana" panose="020B0604030504040204" pitchFamily="34" charset="0"/>
                <a:cs typeface="Verdana" panose="020B0604030504040204" pitchFamily="34" charset="0"/>
              </a:rPr>
              <a:t>Teaching Framework for Mathematics</a:t>
            </a:r>
            <a:endParaRPr lang="en-US" sz="2400" b="1" i="1" dirty="0">
              <a:latin typeface="Verdana" panose="020B0604030504040204" pitchFamily="34" charset="0"/>
              <a:ea typeface="Verdana" panose="020B0604030504040204" pitchFamily="34" charset="0"/>
              <a:cs typeface="Verdana" panose="020B0604030504040204" pitchFamily="34" charset="0"/>
            </a:endParaRPr>
          </a:p>
        </p:txBody>
      </p:sp>
      <p:pic>
        <p:nvPicPr>
          <p:cNvPr id="15" name="Picture 14" descr="Teaching Framework for Mathematics"/>
          <p:cNvPicPr>
            <a:picLocks noChangeAspect="1"/>
          </p:cNvPicPr>
          <p:nvPr/>
        </p:nvPicPr>
        <p:blipFill>
          <a:blip r:embed="rId3"/>
          <a:stretch>
            <a:fillRect/>
          </a:stretch>
        </p:blipFill>
        <p:spPr>
          <a:xfrm>
            <a:off x="1100137" y="1262062"/>
            <a:ext cx="6997116" cy="4367199"/>
          </a:xfrm>
          <a:prstGeom prst="rect">
            <a:avLst/>
          </a:prstGeom>
        </p:spPr>
      </p:pic>
      <p:sp>
        <p:nvSpPr>
          <p:cNvPr id="8" name="TextBox 7"/>
          <p:cNvSpPr txBox="1">
            <a:spLocks noChangeArrowheads="1"/>
          </p:cNvSpPr>
          <p:nvPr/>
        </p:nvSpPr>
        <p:spPr bwMode="auto">
          <a:xfrm>
            <a:off x="1142999" y="5947994"/>
            <a:ext cx="68579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200" dirty="0">
                <a:latin typeface="Calibri" panose="020F0502020204030204" pitchFamily="34" charset="0"/>
              </a:rPr>
              <a:t>Adapted from </a:t>
            </a:r>
            <a:r>
              <a:rPr lang="en-US" altLang="en-US" sz="1200" dirty="0" smtClean="0">
                <a:latin typeface="Calibri" panose="020F0502020204030204" pitchFamily="34" charset="0"/>
              </a:rPr>
              <a:t>Smith, </a:t>
            </a:r>
            <a:r>
              <a:rPr lang="en-US" altLang="en-US" sz="1200" dirty="0">
                <a:latin typeface="Calibri" panose="020F0502020204030204" pitchFamily="34" charset="0"/>
              </a:rPr>
              <a:t>M</a:t>
            </a:r>
            <a:r>
              <a:rPr lang="en-US" altLang="en-US" sz="1200" dirty="0" smtClean="0">
                <a:latin typeface="Calibri" panose="020F0502020204030204" pitchFamily="34" charset="0"/>
              </a:rPr>
              <a:t>. et al. (2017) Taking Action – Implementing Effective Mathematics Teaching Practices Series</a:t>
            </a:r>
            <a:r>
              <a:rPr lang="en-US" altLang="en-US" sz="1200" i="1" dirty="0" smtClean="0">
                <a:latin typeface="Calibri" panose="020F0502020204030204" pitchFamily="34" charset="0"/>
              </a:rPr>
              <a:t>, </a:t>
            </a:r>
            <a:r>
              <a:rPr lang="en-US" altLang="en-US" sz="1200" dirty="0" smtClean="0">
                <a:latin typeface="Calibri" panose="020F0502020204030204" pitchFamily="34" charset="0"/>
              </a:rPr>
              <a:t>National Council of Teachers of Mathematics. </a:t>
            </a:r>
            <a:endParaRPr lang="en-US" altLang="en-US" sz="1200" dirty="0">
              <a:latin typeface="Calibri" panose="020F0502020204030204" pitchFamily="34" charset="0"/>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pPr/>
              <a:t>23</a:t>
            </a:fld>
            <a:endParaRPr lang="en-US" dirty="0"/>
          </a:p>
        </p:txBody>
      </p:sp>
    </p:spTree>
    <p:extLst>
      <p:ext uri="{BB962C8B-B14F-4D97-AF65-F5344CB8AC3E}">
        <p14:creationId xmlns:p14="http://schemas.microsoft.com/office/powerpoint/2010/main" val="1019649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48"/>
          <p:cNvSpPr txBox="1">
            <a:spLocks noGrp="1"/>
          </p:cNvSpPr>
          <p:nvPr>
            <p:ph type="title"/>
          </p:nvPr>
        </p:nvSpPr>
        <p:spPr>
          <a:xfrm>
            <a:off x="208547" y="677863"/>
            <a:ext cx="82296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2"/>
              </a:buClr>
              <a:buSzPts val="3600"/>
              <a:buFont typeface="Calibri"/>
              <a:buNone/>
            </a:pPr>
            <a:r>
              <a:rPr lang="en-US" b="1" dirty="0">
                <a:latin typeface="Verdana"/>
                <a:ea typeface="Verdana"/>
                <a:cs typeface="Verdana"/>
                <a:sym typeface="Verdana"/>
              </a:rPr>
              <a:t>Essential Questions</a:t>
            </a:r>
            <a:endParaRPr sz="3600" b="1" i="0" u="none" strike="noStrike" cap="none" dirty="0">
              <a:solidFill>
                <a:schemeClr val="dk2"/>
              </a:solidFill>
              <a:latin typeface="Verdana"/>
              <a:ea typeface="Verdana"/>
              <a:cs typeface="Verdana"/>
              <a:sym typeface="Verdana"/>
            </a:endParaRPr>
          </a:p>
        </p:txBody>
      </p:sp>
      <p:sp>
        <p:nvSpPr>
          <p:cNvPr id="385" name="Google Shape;385;p48"/>
          <p:cNvSpPr txBox="1">
            <a:spLocks noGrp="1"/>
          </p:cNvSpPr>
          <p:nvPr>
            <p:ph type="body" idx="1"/>
          </p:nvPr>
        </p:nvSpPr>
        <p:spPr>
          <a:xfrm>
            <a:off x="457200" y="1820875"/>
            <a:ext cx="8229600" cy="4305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US" sz="3000" dirty="0">
                <a:latin typeface="Verdana"/>
                <a:ea typeface="Verdana"/>
                <a:cs typeface="Verdana"/>
                <a:sym typeface="Verdana"/>
              </a:rPr>
              <a:t>How does </a:t>
            </a:r>
            <a:r>
              <a:rPr lang="en-US" sz="3000" b="1" i="1" dirty="0">
                <a:latin typeface="Verdana"/>
                <a:ea typeface="Verdana"/>
                <a:cs typeface="Verdana"/>
                <a:sym typeface="Verdana"/>
              </a:rPr>
              <a:t>posing purposeful questions </a:t>
            </a:r>
            <a:r>
              <a:rPr lang="en-US" sz="3000" dirty="0">
                <a:latin typeface="Verdana"/>
                <a:ea typeface="Verdana"/>
                <a:cs typeface="Verdana"/>
                <a:sym typeface="Verdana"/>
              </a:rPr>
              <a:t>promote</a:t>
            </a:r>
            <a:r>
              <a:rPr lang="en-US" sz="3000" b="1" dirty="0">
                <a:latin typeface="Verdana"/>
                <a:ea typeface="Verdana"/>
                <a:cs typeface="Verdana"/>
                <a:sym typeface="Verdana"/>
              </a:rPr>
              <a:t> </a:t>
            </a:r>
            <a:r>
              <a:rPr lang="en-US" sz="3000" b="1" u="sng" dirty="0">
                <a:latin typeface="Verdana"/>
                <a:ea typeface="Verdana"/>
                <a:cs typeface="Verdana"/>
                <a:sym typeface="Verdana"/>
              </a:rPr>
              <a:t>equitable learning opportunities</a:t>
            </a:r>
            <a:r>
              <a:rPr lang="en-US" sz="3000" dirty="0">
                <a:latin typeface="Verdana"/>
                <a:ea typeface="Verdana"/>
                <a:cs typeface="Verdana"/>
                <a:sym typeface="Verdana"/>
              </a:rPr>
              <a:t> for all students?</a:t>
            </a:r>
            <a:endParaRPr sz="3000" dirty="0">
              <a:latin typeface="Verdana"/>
              <a:ea typeface="Verdana"/>
              <a:cs typeface="Verdana"/>
              <a:sym typeface="Verdana"/>
            </a:endParaRPr>
          </a:p>
          <a:p>
            <a:pPr marL="0" lvl="0" indent="0" rtl="0">
              <a:spcBef>
                <a:spcPts val="0"/>
              </a:spcBef>
              <a:spcAft>
                <a:spcPts val="0"/>
              </a:spcAft>
              <a:buClr>
                <a:schemeClr val="dk1"/>
              </a:buClr>
              <a:buSzPts val="1100"/>
              <a:buFont typeface="Arial"/>
              <a:buNone/>
            </a:pPr>
            <a:endParaRPr sz="3000" dirty="0">
              <a:latin typeface="Verdana"/>
              <a:ea typeface="Verdana"/>
              <a:cs typeface="Verdana"/>
              <a:sym typeface="Verdana"/>
            </a:endParaRPr>
          </a:p>
          <a:p>
            <a:pPr marL="0" lvl="0" indent="0" rtl="0">
              <a:spcBef>
                <a:spcPts val="0"/>
              </a:spcBef>
              <a:spcAft>
                <a:spcPts val="0"/>
              </a:spcAft>
              <a:buClr>
                <a:schemeClr val="dk1"/>
              </a:buClr>
              <a:buSzPts val="1100"/>
              <a:buFont typeface="Arial"/>
              <a:buNone/>
            </a:pPr>
            <a:r>
              <a:rPr lang="en-US" sz="3000" dirty="0">
                <a:latin typeface="Verdana"/>
                <a:ea typeface="Verdana"/>
                <a:cs typeface="Verdana"/>
                <a:sym typeface="Verdana"/>
              </a:rPr>
              <a:t>How does </a:t>
            </a:r>
            <a:r>
              <a:rPr lang="en-US" sz="3000" b="1" i="1" dirty="0">
                <a:latin typeface="Verdana"/>
                <a:ea typeface="Verdana"/>
                <a:cs typeface="Verdana"/>
                <a:sym typeface="Verdana"/>
              </a:rPr>
              <a:t>eliciting and using evidence of student thinking </a:t>
            </a:r>
            <a:r>
              <a:rPr lang="en-US" sz="3000" dirty="0">
                <a:latin typeface="Verdana"/>
                <a:ea typeface="Verdana"/>
                <a:cs typeface="Verdana"/>
                <a:sym typeface="Verdana"/>
              </a:rPr>
              <a:t>support efforts to pose purposeful questions? </a:t>
            </a:r>
            <a:endParaRPr lang="en-US" sz="3000" dirty="0" smtClean="0">
              <a:latin typeface="Verdana"/>
              <a:ea typeface="Verdana"/>
              <a:cs typeface="Verdana"/>
              <a:sym typeface="Verdana"/>
            </a:endParaRPr>
          </a:p>
          <a:p>
            <a:pPr marL="0" lvl="0" indent="0" rtl="0">
              <a:spcBef>
                <a:spcPts val="0"/>
              </a:spcBef>
              <a:spcAft>
                <a:spcPts val="0"/>
              </a:spcAft>
              <a:buClr>
                <a:schemeClr val="dk1"/>
              </a:buClr>
              <a:buSzPts val="1100"/>
              <a:buFont typeface="Arial"/>
              <a:buNone/>
            </a:pPr>
            <a:endParaRPr lang="en-US" sz="2800" dirty="0">
              <a:latin typeface="Verdana"/>
              <a:ea typeface="Verdana"/>
              <a:cs typeface="Verdana"/>
              <a:sym typeface="Verdana"/>
            </a:endParaRPr>
          </a:p>
          <a:p>
            <a:pPr marL="0" lvl="0" indent="0" rtl="0">
              <a:spcBef>
                <a:spcPts val="0"/>
              </a:spcBef>
              <a:spcAft>
                <a:spcPts val="0"/>
              </a:spcAft>
              <a:buClr>
                <a:schemeClr val="dk1"/>
              </a:buClr>
              <a:buSzPts val="1100"/>
              <a:buFont typeface="Arial"/>
              <a:buNone/>
            </a:pPr>
            <a:endParaRPr sz="3000" dirty="0"/>
          </a:p>
        </p:txBody>
      </p:sp>
      <p:sp>
        <p:nvSpPr>
          <p:cNvPr id="386" name="Google Shape;386;p48"/>
          <p:cNvSpPr txBox="1">
            <a:spLocks noGrp="1"/>
          </p:cNvSpPr>
          <p:nvPr>
            <p:ph type="sldNum" idx="12"/>
          </p:nvPr>
        </p:nvSpPr>
        <p:spPr>
          <a:xfrm>
            <a:off x="6858000" y="6477000"/>
            <a:ext cx="2133600" cy="476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350"/>
              <a:buFont typeface="Arial"/>
              <a:buNone/>
            </a:pPr>
            <a:fld id="{00000000-1234-1234-1234-123412341234}" type="slidenum">
              <a:rPr lang="en-US" sz="1400" b="0" i="0" u="none" strike="noStrike" cap="none">
                <a:solidFill>
                  <a:schemeClr val="dk1"/>
                </a:solidFill>
                <a:latin typeface="Arial"/>
                <a:ea typeface="Arial"/>
                <a:cs typeface="Arial"/>
                <a:sym typeface="Arial"/>
              </a:rPr>
              <a:t>24</a:t>
            </a:fld>
            <a:endParaRPr sz="14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49"/>
          <p:cNvSpPr txBox="1">
            <a:spLocks noGrp="1"/>
          </p:cNvSpPr>
          <p:nvPr>
            <p:ph type="title"/>
          </p:nvPr>
        </p:nvSpPr>
        <p:spPr>
          <a:xfrm>
            <a:off x="0" y="609600"/>
            <a:ext cx="88392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b="1" dirty="0">
                <a:latin typeface="Verdana"/>
                <a:ea typeface="Verdana"/>
                <a:cs typeface="Verdana"/>
                <a:sym typeface="Verdana"/>
              </a:rPr>
              <a:t>Pose Purposeful Questions </a:t>
            </a:r>
            <a:endParaRPr b="1" dirty="0">
              <a:latin typeface="Verdana"/>
              <a:ea typeface="Verdana"/>
              <a:cs typeface="Verdana"/>
              <a:sym typeface="Verdana"/>
            </a:endParaRPr>
          </a:p>
        </p:txBody>
      </p:sp>
      <p:sp>
        <p:nvSpPr>
          <p:cNvPr id="393" name="Google Shape;393;p49"/>
          <p:cNvSpPr txBox="1">
            <a:spLocks noGrp="1"/>
          </p:cNvSpPr>
          <p:nvPr>
            <p:ph type="body" idx="1"/>
          </p:nvPr>
        </p:nvSpPr>
        <p:spPr>
          <a:xfrm>
            <a:off x="457200" y="1851750"/>
            <a:ext cx="8229600" cy="4526100"/>
          </a:xfrm>
          <a:prstGeom prst="rect">
            <a:avLst/>
          </a:prstGeom>
        </p:spPr>
        <p:txBody>
          <a:bodyPr spcFirstLastPara="1" wrap="square" lIns="91425" tIns="91425" rIns="91425" bIns="91425" anchor="t" anchorCtr="0">
            <a:noAutofit/>
          </a:bodyPr>
          <a:lstStyle/>
          <a:p>
            <a:pPr marL="457200" lvl="0" indent="-431800">
              <a:spcBef>
                <a:spcPts val="640"/>
              </a:spcBef>
              <a:spcAft>
                <a:spcPts val="0"/>
              </a:spcAft>
              <a:buSzPts val="3200"/>
              <a:buFont typeface="Verdana"/>
              <a:buChar char="●"/>
            </a:pPr>
            <a:r>
              <a:rPr lang="en-US" dirty="0">
                <a:latin typeface="Verdana"/>
                <a:ea typeface="Verdana"/>
                <a:cs typeface="Verdana"/>
                <a:sym typeface="Verdana"/>
              </a:rPr>
              <a:t>Carefully planning questions before teaching the lesson is essential.</a:t>
            </a:r>
            <a:endParaRPr dirty="0">
              <a:latin typeface="Verdana"/>
              <a:ea typeface="Verdana"/>
              <a:cs typeface="Verdana"/>
              <a:sym typeface="Verdana"/>
            </a:endParaRPr>
          </a:p>
          <a:p>
            <a:pPr marL="457200" lvl="0" indent="-431800">
              <a:spcBef>
                <a:spcPts val="0"/>
              </a:spcBef>
              <a:spcAft>
                <a:spcPts val="0"/>
              </a:spcAft>
              <a:buSzPts val="3200"/>
              <a:buFont typeface="Verdana"/>
              <a:buChar char="●"/>
            </a:pPr>
            <a:r>
              <a:rPr lang="en-US" dirty="0">
                <a:latin typeface="Verdana"/>
                <a:ea typeface="Verdana"/>
                <a:cs typeface="Verdana"/>
                <a:sym typeface="Verdana"/>
              </a:rPr>
              <a:t>Questions should reveal student understanding.</a:t>
            </a:r>
            <a:endParaRPr dirty="0">
              <a:latin typeface="Verdana"/>
              <a:ea typeface="Verdana"/>
              <a:cs typeface="Verdana"/>
              <a:sym typeface="Verdana"/>
            </a:endParaRPr>
          </a:p>
          <a:p>
            <a:pPr marL="457200" lvl="0" indent="-431800">
              <a:spcBef>
                <a:spcPts val="0"/>
              </a:spcBef>
              <a:spcAft>
                <a:spcPts val="0"/>
              </a:spcAft>
              <a:buSzPts val="3200"/>
              <a:buFont typeface="Verdana"/>
              <a:buChar char="●"/>
            </a:pPr>
            <a:r>
              <a:rPr lang="en-US" dirty="0">
                <a:latin typeface="Verdana"/>
                <a:ea typeface="Verdana"/>
                <a:cs typeface="Verdana"/>
                <a:sym typeface="Verdana"/>
              </a:rPr>
              <a:t>Questions should foster discussion.</a:t>
            </a:r>
            <a:endParaRPr dirty="0">
              <a:latin typeface="Verdana"/>
              <a:ea typeface="Verdana"/>
              <a:cs typeface="Verdana"/>
              <a:sym typeface="Verdana"/>
            </a:endParaRPr>
          </a:p>
          <a:p>
            <a:pPr marL="457200" lvl="0" indent="-431800">
              <a:spcBef>
                <a:spcPts val="0"/>
              </a:spcBef>
              <a:spcAft>
                <a:spcPts val="0"/>
              </a:spcAft>
              <a:buSzPts val="3200"/>
              <a:buFont typeface="Verdana"/>
              <a:buChar char="●"/>
            </a:pPr>
            <a:r>
              <a:rPr lang="en-US" dirty="0">
                <a:latin typeface="Verdana"/>
                <a:ea typeface="Verdana"/>
                <a:cs typeface="Verdana"/>
                <a:sym typeface="Verdana"/>
              </a:rPr>
              <a:t>Questions are intended to focus and clarify student thinking.</a:t>
            </a:r>
            <a:endParaRPr dirty="0">
              <a:latin typeface="Verdana"/>
              <a:ea typeface="Verdana"/>
              <a:cs typeface="Verdana"/>
              <a:sym typeface="Verdana"/>
            </a:endParaRPr>
          </a:p>
          <a:p>
            <a:pPr marL="0" lvl="0" indent="0" rtl="0">
              <a:spcBef>
                <a:spcPts val="640"/>
              </a:spcBef>
              <a:spcAft>
                <a:spcPts val="0"/>
              </a:spcAft>
              <a:buNone/>
            </a:pPr>
            <a:endParaRPr dirty="0"/>
          </a:p>
        </p:txBody>
      </p:sp>
      <p:sp>
        <p:nvSpPr>
          <p:cNvPr id="394" name="Google Shape;394;p49"/>
          <p:cNvSpPr txBox="1">
            <a:spLocks noGrp="1"/>
          </p:cNvSpPr>
          <p:nvPr>
            <p:ph type="sldNum" idx="12"/>
          </p:nvPr>
        </p:nvSpPr>
        <p:spPr>
          <a:xfrm>
            <a:off x="6858000" y="6477000"/>
            <a:ext cx="2133600" cy="476400"/>
          </a:xfrm>
          <a:prstGeom prst="rect">
            <a:avLst/>
          </a:prstGeom>
        </p:spPr>
        <p:txBody>
          <a:bodyPr spcFirstLastPara="1" wrap="square" lIns="91425" tIns="45700" rIns="91425" bIns="45700" anchor="t" anchorCtr="0">
            <a:noAutofit/>
          </a:bodyPr>
          <a:lstStyle/>
          <a:p>
            <a:pPr marL="0" lvl="0" indent="0" rtl="0">
              <a:spcBef>
                <a:spcPts val="0"/>
              </a:spcBef>
              <a:spcAft>
                <a:spcPts val="0"/>
              </a:spcAft>
              <a:buClr>
                <a:schemeClr val="dk1"/>
              </a:buClr>
              <a:buSzPts val="350"/>
              <a:buFont typeface="Arial"/>
              <a:buNone/>
            </a:pPr>
            <a:fld id="{00000000-1234-1234-1234-123412341234}" type="slidenum">
              <a:rPr lang="en-US"/>
              <a:t>25</a:t>
            </a:fld>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208" y="562584"/>
            <a:ext cx="8520600" cy="763600"/>
          </a:xfrm>
        </p:spPr>
        <p:txBody>
          <a:bodyPr/>
          <a:lstStyle/>
          <a:p>
            <a:r>
              <a:rPr lang="en-US" sz="3200" b="1" dirty="0" smtClean="0">
                <a:latin typeface="Verdana" panose="020B0604030504040204" pitchFamily="34" charset="0"/>
                <a:ea typeface="Verdana" panose="020B0604030504040204" pitchFamily="34" charset="0"/>
                <a:cs typeface="Verdana" panose="020B0604030504040204" pitchFamily="34" charset="0"/>
              </a:rPr>
              <a:t>   Five </a:t>
            </a:r>
            <a:r>
              <a:rPr lang="en-US" sz="3200" b="1" dirty="0" smtClean="0">
                <a:latin typeface="Verdana" panose="020B0604030504040204" pitchFamily="34" charset="0"/>
                <a:ea typeface="Verdana" panose="020B0604030504040204" pitchFamily="34" charset="0"/>
                <a:cs typeface="Verdana" panose="020B0604030504040204" pitchFamily="34" charset="0"/>
              </a:rPr>
              <a:t>Types of Questions</a:t>
            </a:r>
            <a:endParaRPr lang="en-US" sz="3200" b="1"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5" name="Table 4" descr="Five Types of Questions"/>
          <p:cNvGraphicFramePr>
            <a:graphicFrameLocks noGrp="1"/>
          </p:cNvGraphicFramePr>
          <p:nvPr>
            <p:extLst>
              <p:ext uri="{D42A27DB-BD31-4B8C-83A1-F6EECF244321}">
                <p14:modId xmlns:p14="http://schemas.microsoft.com/office/powerpoint/2010/main" val="987764565"/>
              </p:ext>
            </p:extLst>
          </p:nvPr>
        </p:nvGraphicFramePr>
        <p:xfrm>
          <a:off x="838993" y="1606545"/>
          <a:ext cx="7466013" cy="4361500"/>
        </p:xfrm>
        <a:graphic>
          <a:graphicData uri="http://schemas.openxmlformats.org/drawingml/2006/table">
            <a:tbl>
              <a:tblPr firstRow="1" firstCol="1" bandRow="1">
                <a:tableStyleId>{93296810-A885-4BE3-A3E7-6D5BEEA58F35}</a:tableStyleId>
              </a:tblPr>
              <a:tblGrid>
                <a:gridCol w="2150818">
                  <a:extLst>
                    <a:ext uri="{9D8B030D-6E8A-4147-A177-3AD203B41FA5}">
                      <a16:colId xmlns:a16="http://schemas.microsoft.com/office/drawing/2014/main" val="2747496109"/>
                    </a:ext>
                  </a:extLst>
                </a:gridCol>
                <a:gridCol w="5315195">
                  <a:extLst>
                    <a:ext uri="{9D8B030D-6E8A-4147-A177-3AD203B41FA5}">
                      <a16:colId xmlns:a16="http://schemas.microsoft.com/office/drawing/2014/main" val="3104923304"/>
                    </a:ext>
                  </a:extLst>
                </a:gridCol>
              </a:tblGrid>
              <a:tr h="0">
                <a:tc>
                  <a:txBody>
                    <a:bodyPr/>
                    <a:lstStyle/>
                    <a:p>
                      <a:pPr marL="0" marR="0" algn="ctr">
                        <a:lnSpc>
                          <a:spcPct val="106000"/>
                        </a:lnSpc>
                        <a:spcBef>
                          <a:spcPts val="0"/>
                        </a:spcBef>
                        <a:spcAft>
                          <a:spcPts val="0"/>
                        </a:spcAft>
                      </a:pPr>
                      <a:r>
                        <a:rPr lang="en-US" sz="1800" dirty="0">
                          <a:effectLst/>
                          <a:latin typeface="Calibri" panose="020F0502020204030204" pitchFamily="34" charset="0"/>
                          <a:cs typeface="Calibri" panose="020F0502020204030204" pitchFamily="34" charset="0"/>
                        </a:rPr>
                        <a:t>Question Type</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6000"/>
                        </a:lnSpc>
                        <a:spcBef>
                          <a:spcPts val="0"/>
                        </a:spcBef>
                        <a:spcAft>
                          <a:spcPts val="0"/>
                        </a:spcAft>
                      </a:pPr>
                      <a:r>
                        <a:rPr lang="en-US" sz="1800" dirty="0">
                          <a:effectLst/>
                          <a:latin typeface="Calibri" panose="020F0502020204030204" pitchFamily="34" charset="0"/>
                          <a:cs typeface="Calibri" panose="020F0502020204030204" pitchFamily="34" charset="0"/>
                        </a:rPr>
                        <a:t>Purpose</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4078916363"/>
                  </a:ext>
                </a:extLst>
              </a:tr>
              <a:tr h="0">
                <a:tc>
                  <a:txBody>
                    <a:bodyPr/>
                    <a:lstStyle/>
                    <a:p>
                      <a:pPr marL="0" marR="0">
                        <a:lnSpc>
                          <a:spcPct val="106000"/>
                        </a:lnSpc>
                        <a:spcBef>
                          <a:spcPts val="0"/>
                        </a:spcBef>
                        <a:spcAft>
                          <a:spcPts val="0"/>
                        </a:spcAft>
                      </a:pPr>
                      <a:r>
                        <a:rPr lang="en-US" sz="1800" dirty="0">
                          <a:effectLst/>
                          <a:latin typeface="Calibri" panose="020F0502020204030204" pitchFamily="34" charset="0"/>
                          <a:cs typeface="Calibri" panose="020F0502020204030204" pitchFamily="34" charset="0"/>
                        </a:rPr>
                        <a:t>Gathering Information</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nSpc>
                          <a:spcPct val="106000"/>
                        </a:lnSpc>
                        <a:spcBef>
                          <a:spcPts val="0"/>
                        </a:spcBef>
                        <a:spcAft>
                          <a:spcPts val="0"/>
                        </a:spcAft>
                      </a:pPr>
                      <a:r>
                        <a:rPr lang="en-US" sz="1800" dirty="0" smtClean="0">
                          <a:effectLst/>
                          <a:latin typeface="Calibri" panose="020F0502020204030204" pitchFamily="34" charset="0"/>
                          <a:cs typeface="Calibri" panose="020F0502020204030204" pitchFamily="34" charset="0"/>
                        </a:rPr>
                        <a:t>Ask </a:t>
                      </a:r>
                      <a:r>
                        <a:rPr lang="en-US" sz="1800" dirty="0">
                          <a:effectLst/>
                          <a:latin typeface="Calibri" panose="020F0502020204030204" pitchFamily="34" charset="0"/>
                          <a:cs typeface="Calibri" panose="020F0502020204030204" pitchFamily="34" charset="0"/>
                        </a:rPr>
                        <a:t>students to recall facts, definitions, or procedures</a:t>
                      </a:r>
                      <a:r>
                        <a:rPr lang="en-US" sz="1800" dirty="0" smtClean="0">
                          <a:effectLst/>
                          <a:latin typeface="Calibri" panose="020F0502020204030204" pitchFamily="34" charset="0"/>
                          <a:cs typeface="Calibri" panose="020F0502020204030204" pitchFamily="34" charset="0"/>
                        </a:rPr>
                        <a:t>.</a:t>
                      </a:r>
                      <a:endParaRPr lang="en-US" sz="1400" dirty="0">
                        <a:effectLst/>
                        <a:latin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827265109"/>
                  </a:ext>
                </a:extLst>
              </a:tr>
              <a:tr h="0">
                <a:tc>
                  <a:txBody>
                    <a:bodyPr/>
                    <a:lstStyle/>
                    <a:p>
                      <a:pPr marL="0" marR="0">
                        <a:lnSpc>
                          <a:spcPct val="106000"/>
                        </a:lnSpc>
                        <a:spcBef>
                          <a:spcPts val="0"/>
                        </a:spcBef>
                        <a:spcAft>
                          <a:spcPts val="0"/>
                        </a:spcAft>
                      </a:pPr>
                      <a:r>
                        <a:rPr lang="en-US" sz="1800" dirty="0">
                          <a:effectLst/>
                          <a:latin typeface="Calibri" panose="020F0502020204030204" pitchFamily="34" charset="0"/>
                          <a:cs typeface="Calibri" panose="020F0502020204030204" pitchFamily="34" charset="0"/>
                        </a:rPr>
                        <a:t>Probing thinking</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nSpc>
                          <a:spcPct val="106000"/>
                        </a:lnSpc>
                        <a:spcBef>
                          <a:spcPts val="0"/>
                        </a:spcBef>
                        <a:spcAft>
                          <a:spcPts val="0"/>
                        </a:spcAft>
                      </a:pPr>
                      <a:r>
                        <a:rPr lang="en-US" sz="1800" dirty="0">
                          <a:effectLst/>
                          <a:latin typeface="Calibri" panose="020F0502020204030204" pitchFamily="34" charset="0"/>
                          <a:cs typeface="Calibri" panose="020F0502020204030204" pitchFamily="34" charset="0"/>
                        </a:rPr>
                        <a:t>Ask students to explain, elaborate, or clarify their thinking, including articulating the steps in solution methods or completion of a task.</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245773085"/>
                  </a:ext>
                </a:extLst>
              </a:tr>
              <a:tr h="0">
                <a:tc>
                  <a:txBody>
                    <a:bodyPr/>
                    <a:lstStyle/>
                    <a:p>
                      <a:pPr marL="0" marR="0">
                        <a:lnSpc>
                          <a:spcPct val="106000"/>
                        </a:lnSpc>
                        <a:spcBef>
                          <a:spcPts val="0"/>
                        </a:spcBef>
                        <a:spcAft>
                          <a:spcPts val="0"/>
                        </a:spcAft>
                      </a:pPr>
                      <a:r>
                        <a:rPr lang="en-US" sz="1800" dirty="0">
                          <a:effectLst/>
                          <a:latin typeface="Calibri" panose="020F0502020204030204" pitchFamily="34" charset="0"/>
                          <a:cs typeface="Calibri" panose="020F0502020204030204" pitchFamily="34" charset="0"/>
                        </a:rPr>
                        <a:t>Making the mathematics visible</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nSpc>
                          <a:spcPct val="106000"/>
                        </a:lnSpc>
                        <a:spcBef>
                          <a:spcPts val="0"/>
                        </a:spcBef>
                        <a:spcAft>
                          <a:spcPts val="0"/>
                        </a:spcAft>
                      </a:pPr>
                      <a:r>
                        <a:rPr lang="en-US" sz="1800" dirty="0">
                          <a:effectLst/>
                          <a:latin typeface="Calibri" panose="020F0502020204030204" pitchFamily="34" charset="0"/>
                          <a:cs typeface="Calibri" panose="020F0502020204030204" pitchFamily="34" charset="0"/>
                        </a:rPr>
                        <a:t>Ask students to discuss mathematical structures and make connections among mathematical ideas and relationships.</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4288512619"/>
                  </a:ext>
                </a:extLst>
              </a:tr>
              <a:tr h="0">
                <a:tc>
                  <a:txBody>
                    <a:bodyPr/>
                    <a:lstStyle/>
                    <a:p>
                      <a:pPr marL="0" marR="0">
                        <a:lnSpc>
                          <a:spcPct val="106000"/>
                        </a:lnSpc>
                        <a:spcBef>
                          <a:spcPts val="0"/>
                        </a:spcBef>
                        <a:spcAft>
                          <a:spcPts val="0"/>
                        </a:spcAft>
                      </a:pPr>
                      <a:r>
                        <a:rPr lang="en-US" sz="1800" dirty="0">
                          <a:effectLst/>
                          <a:latin typeface="Calibri" panose="020F0502020204030204" pitchFamily="34" charset="0"/>
                          <a:cs typeface="Calibri" panose="020F0502020204030204" pitchFamily="34" charset="0"/>
                        </a:rPr>
                        <a:t>Encouraging reflection and justification</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nSpc>
                          <a:spcPct val="106000"/>
                        </a:lnSpc>
                        <a:spcBef>
                          <a:spcPts val="0"/>
                        </a:spcBef>
                        <a:spcAft>
                          <a:spcPts val="0"/>
                        </a:spcAft>
                      </a:pPr>
                      <a:r>
                        <a:rPr lang="en-US" sz="1800" dirty="0">
                          <a:effectLst/>
                          <a:latin typeface="Calibri" panose="020F0502020204030204" pitchFamily="34" charset="0"/>
                          <a:cs typeface="Calibri" panose="020F0502020204030204" pitchFamily="34" charset="0"/>
                        </a:rPr>
                        <a:t>Reveal deeper insight into student reasoning and actions, including asking students to argue for the validity of their work.</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584819276"/>
                  </a:ext>
                </a:extLst>
              </a:tr>
              <a:tr h="0">
                <a:tc>
                  <a:txBody>
                    <a:bodyPr/>
                    <a:lstStyle/>
                    <a:p>
                      <a:pPr marL="0" marR="0">
                        <a:lnSpc>
                          <a:spcPct val="106000"/>
                        </a:lnSpc>
                        <a:spcBef>
                          <a:spcPts val="0"/>
                        </a:spcBef>
                        <a:spcAft>
                          <a:spcPts val="0"/>
                        </a:spcAft>
                      </a:pPr>
                      <a:r>
                        <a:rPr lang="en-US" sz="1800" dirty="0">
                          <a:effectLst/>
                          <a:latin typeface="Calibri" panose="020F0502020204030204" pitchFamily="34" charset="0"/>
                          <a:cs typeface="Calibri" panose="020F0502020204030204" pitchFamily="34" charset="0"/>
                        </a:rPr>
                        <a:t>Engaging with the reasoning of others</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nSpc>
                          <a:spcPct val="106000"/>
                        </a:lnSpc>
                        <a:spcBef>
                          <a:spcPts val="0"/>
                        </a:spcBef>
                        <a:spcAft>
                          <a:spcPts val="0"/>
                        </a:spcAft>
                      </a:pPr>
                      <a:r>
                        <a:rPr lang="en-US" sz="1800" dirty="0">
                          <a:effectLst/>
                          <a:latin typeface="Calibri" panose="020F0502020204030204" pitchFamily="34" charset="0"/>
                          <a:cs typeface="Calibri" panose="020F0502020204030204" pitchFamily="34" charset="0"/>
                        </a:rPr>
                        <a:t>Help students to develop an understanding of each other’s solution paths and thinking, and lead to the co-construction of mathematical ideas.</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936729110"/>
                  </a:ext>
                </a:extLst>
              </a:tr>
            </a:tbl>
          </a:graphicData>
        </a:graphic>
      </p:graphicFrame>
      <p:sp>
        <p:nvSpPr>
          <p:cNvPr id="7" name="TextBox 6"/>
          <p:cNvSpPr txBox="1"/>
          <p:nvPr/>
        </p:nvSpPr>
        <p:spPr>
          <a:xfrm rot="988412">
            <a:off x="6257956" y="528886"/>
            <a:ext cx="2700812" cy="830997"/>
          </a:xfrm>
          <a:prstGeom prst="rect">
            <a:avLst/>
          </a:prstGeom>
          <a:solidFill>
            <a:srgbClr val="FFC000"/>
          </a:solidFill>
        </p:spPr>
        <p:txBody>
          <a:bodyPr wrap="square" rtlCol="0">
            <a:spAutoFit/>
          </a:bodyPr>
          <a:lstStyle/>
          <a:p>
            <a:pPr algn="ctr"/>
            <a:r>
              <a:rPr lang="en-US" sz="2400" i="1" dirty="0" smtClean="0">
                <a:latin typeface="Calibri" panose="020F0502020204030204" pitchFamily="34" charset="0"/>
                <a:cs typeface="Calibri" panose="020F0502020204030204" pitchFamily="34" charset="0"/>
              </a:rPr>
              <a:t>Taking Action  </a:t>
            </a:r>
            <a:r>
              <a:rPr lang="en-US" sz="2400" dirty="0" smtClean="0">
                <a:latin typeface="Calibri" panose="020F0502020204030204" pitchFamily="34" charset="0"/>
                <a:cs typeface="Calibri" panose="020F0502020204030204" pitchFamily="34" charset="0"/>
              </a:rPr>
              <a:t>book – page 81</a:t>
            </a:r>
            <a:endParaRPr lang="en-US" sz="2400" i="1"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fld id="{00000000-1234-1234-1234-123412341234}" type="slidenum">
              <a:rPr lang="en" smtClean="0"/>
              <a:pPr/>
              <a:t>26</a:t>
            </a:fld>
            <a:endParaRPr lang="en"/>
          </a:p>
        </p:txBody>
      </p:sp>
    </p:spTree>
    <p:extLst>
      <p:ext uri="{BB962C8B-B14F-4D97-AF65-F5344CB8AC3E}">
        <p14:creationId xmlns:p14="http://schemas.microsoft.com/office/powerpoint/2010/main" val="2523282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51"/>
          <p:cNvSpPr txBox="1">
            <a:spLocks noGrp="1"/>
          </p:cNvSpPr>
          <p:nvPr>
            <p:ph type="title"/>
          </p:nvPr>
        </p:nvSpPr>
        <p:spPr>
          <a:xfrm>
            <a:off x="0" y="457200"/>
            <a:ext cx="82296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Clr>
                <a:schemeClr val="dk1"/>
              </a:buClr>
              <a:buSzPts val="1100"/>
              <a:buFont typeface="Arial"/>
              <a:buNone/>
            </a:pPr>
            <a:r>
              <a:rPr lang="en-US" sz="4000" b="1" dirty="0">
                <a:solidFill>
                  <a:schemeClr val="dk1"/>
                </a:solidFill>
                <a:latin typeface="Verdana"/>
                <a:ea typeface="Verdana"/>
                <a:cs typeface="Verdana"/>
                <a:sym typeface="Verdana"/>
              </a:rPr>
              <a:t>Classifying Questions</a:t>
            </a:r>
            <a:endParaRPr sz="4000" b="1" dirty="0">
              <a:latin typeface="Verdana"/>
              <a:ea typeface="Verdana"/>
              <a:cs typeface="Verdana"/>
              <a:sym typeface="Verdana"/>
            </a:endParaRPr>
          </a:p>
        </p:txBody>
      </p:sp>
      <p:graphicFrame>
        <p:nvGraphicFramePr>
          <p:cNvPr id="410" name="Google Shape;410;p51" descr="Assessing Questions and Advancing Questions"/>
          <p:cNvGraphicFramePr/>
          <p:nvPr>
            <p:extLst>
              <p:ext uri="{D42A27DB-BD31-4B8C-83A1-F6EECF244321}">
                <p14:modId xmlns:p14="http://schemas.microsoft.com/office/powerpoint/2010/main" val="3245762192"/>
              </p:ext>
            </p:extLst>
          </p:nvPr>
        </p:nvGraphicFramePr>
        <p:xfrm>
          <a:off x="158950" y="1466475"/>
          <a:ext cx="8826100" cy="5181570"/>
        </p:xfrm>
        <a:graphic>
          <a:graphicData uri="http://schemas.openxmlformats.org/drawingml/2006/table">
            <a:tbl>
              <a:tblPr firstRow="1">
                <a:noFill/>
                <a:tableStyleId>{A0E2E9CC-8E07-4F7A-B5AA-C54701A23ED8}</a:tableStyleId>
              </a:tblPr>
              <a:tblGrid>
                <a:gridCol w="4413050">
                  <a:extLst>
                    <a:ext uri="{9D8B030D-6E8A-4147-A177-3AD203B41FA5}">
                      <a16:colId xmlns:a16="http://schemas.microsoft.com/office/drawing/2014/main" val="20000"/>
                    </a:ext>
                  </a:extLst>
                </a:gridCol>
                <a:gridCol w="4413050">
                  <a:extLst>
                    <a:ext uri="{9D8B030D-6E8A-4147-A177-3AD203B41FA5}">
                      <a16:colId xmlns:a16="http://schemas.microsoft.com/office/drawing/2014/main" val="20001"/>
                    </a:ext>
                  </a:extLst>
                </a:gridCol>
              </a:tblGrid>
              <a:tr h="5010525">
                <a:tc>
                  <a:txBody>
                    <a:bodyPr/>
                    <a:lstStyle/>
                    <a:p>
                      <a:pPr marL="0" lvl="0" indent="0">
                        <a:spcBef>
                          <a:spcPts val="0"/>
                        </a:spcBef>
                        <a:spcAft>
                          <a:spcPts val="0"/>
                        </a:spcAft>
                        <a:buNone/>
                      </a:pPr>
                      <a:r>
                        <a:rPr lang="en-US" sz="2800" dirty="0">
                          <a:latin typeface="Verdana"/>
                          <a:ea typeface="Verdana"/>
                          <a:cs typeface="Verdana"/>
                          <a:sym typeface="Verdana"/>
                        </a:rPr>
                        <a:t>Assessing Questions</a:t>
                      </a:r>
                      <a:endParaRPr sz="2800" dirty="0">
                        <a:latin typeface="Verdana"/>
                        <a:ea typeface="Verdana"/>
                        <a:cs typeface="Verdana"/>
                        <a:sym typeface="Verdana"/>
                      </a:endParaRPr>
                    </a:p>
                    <a:p>
                      <a:pPr marL="457200" lvl="0" indent="-355600" rtl="0">
                        <a:spcBef>
                          <a:spcPts val="0"/>
                        </a:spcBef>
                        <a:spcAft>
                          <a:spcPts val="0"/>
                        </a:spcAft>
                        <a:buSzPts val="2000"/>
                        <a:buFont typeface="Verdana"/>
                        <a:buChar char="●"/>
                      </a:pPr>
                      <a:r>
                        <a:rPr lang="en-US" sz="2000" dirty="0">
                          <a:latin typeface="Verdana"/>
                          <a:ea typeface="Verdana"/>
                          <a:cs typeface="Verdana"/>
                          <a:sym typeface="Verdana"/>
                        </a:rPr>
                        <a:t>Are based closely on the work that the student has produced.</a:t>
                      </a:r>
                      <a:endParaRPr sz="2000" dirty="0">
                        <a:latin typeface="Verdana"/>
                        <a:ea typeface="Verdana"/>
                        <a:cs typeface="Verdana"/>
                        <a:sym typeface="Verdana"/>
                      </a:endParaRPr>
                    </a:p>
                    <a:p>
                      <a:pPr marL="457200" lvl="0" indent="-355600" rtl="0">
                        <a:spcBef>
                          <a:spcPts val="0"/>
                        </a:spcBef>
                        <a:spcAft>
                          <a:spcPts val="0"/>
                        </a:spcAft>
                        <a:buSzPts val="2000"/>
                        <a:buFont typeface="Verdana"/>
                        <a:buChar char="●"/>
                      </a:pPr>
                      <a:r>
                        <a:rPr lang="en-US" sz="2000" dirty="0">
                          <a:latin typeface="Verdana"/>
                          <a:ea typeface="Verdana"/>
                          <a:cs typeface="Verdana"/>
                          <a:sym typeface="Verdana"/>
                        </a:rPr>
                        <a:t>Clarify what the student has done and understands about what s/he has done.</a:t>
                      </a:r>
                      <a:endParaRPr sz="2000" dirty="0">
                        <a:latin typeface="Verdana"/>
                        <a:ea typeface="Verdana"/>
                        <a:cs typeface="Verdana"/>
                        <a:sym typeface="Verdana"/>
                      </a:endParaRPr>
                    </a:p>
                    <a:p>
                      <a:pPr marL="457200" lvl="0" indent="-355600" rtl="0">
                        <a:spcBef>
                          <a:spcPts val="0"/>
                        </a:spcBef>
                        <a:spcAft>
                          <a:spcPts val="0"/>
                        </a:spcAft>
                        <a:buSzPts val="2000"/>
                        <a:buFont typeface="Verdana"/>
                        <a:buChar char="●"/>
                      </a:pPr>
                      <a:r>
                        <a:rPr lang="en-US" sz="2000" dirty="0">
                          <a:latin typeface="Verdana"/>
                          <a:ea typeface="Verdana"/>
                          <a:cs typeface="Verdana"/>
                          <a:sym typeface="Verdana"/>
                        </a:rPr>
                        <a:t>Gives the teacher information about what the student understands</a:t>
                      </a:r>
                      <a:endParaRPr sz="2000" dirty="0">
                        <a:latin typeface="Verdana"/>
                        <a:ea typeface="Verdana"/>
                        <a:cs typeface="Verdana"/>
                        <a:sym typeface="Verdana"/>
                      </a:endParaRPr>
                    </a:p>
                    <a:p>
                      <a:pPr marL="0" lvl="0" indent="0" rtl="0">
                        <a:spcBef>
                          <a:spcPts val="0"/>
                        </a:spcBef>
                        <a:spcAft>
                          <a:spcPts val="0"/>
                        </a:spcAft>
                        <a:buNone/>
                      </a:pPr>
                      <a:endParaRPr sz="2000" dirty="0">
                        <a:latin typeface="Verdana"/>
                        <a:ea typeface="Verdana"/>
                        <a:cs typeface="Verdana"/>
                        <a:sym typeface="Verdana"/>
                      </a:endParaRPr>
                    </a:p>
                    <a:p>
                      <a:pPr marL="0" lvl="0" indent="0">
                        <a:spcBef>
                          <a:spcPts val="0"/>
                        </a:spcBef>
                        <a:spcAft>
                          <a:spcPts val="0"/>
                        </a:spcAft>
                        <a:buNone/>
                      </a:pPr>
                      <a:endParaRPr sz="2000" dirty="0">
                        <a:latin typeface="Verdana"/>
                        <a:ea typeface="Verdana"/>
                        <a:cs typeface="Verdana"/>
                        <a:sym typeface="Verdana"/>
                      </a:endParaRPr>
                    </a:p>
                    <a:p>
                      <a:pPr marL="0" lvl="0" indent="0" rtl="0">
                        <a:spcBef>
                          <a:spcPts val="0"/>
                        </a:spcBef>
                        <a:spcAft>
                          <a:spcPts val="0"/>
                        </a:spcAft>
                        <a:buNone/>
                      </a:pPr>
                      <a:endParaRPr sz="2000" dirty="0">
                        <a:latin typeface="Verdana"/>
                        <a:ea typeface="Verdana"/>
                        <a:cs typeface="Verdana"/>
                        <a:sym typeface="Verdana"/>
                      </a:endParaRPr>
                    </a:p>
                    <a:p>
                      <a:pPr marL="0" lvl="0" indent="0">
                        <a:spcBef>
                          <a:spcPts val="0"/>
                        </a:spcBef>
                        <a:spcAft>
                          <a:spcPts val="0"/>
                        </a:spcAft>
                        <a:buNone/>
                      </a:pPr>
                      <a:r>
                        <a:rPr lang="en-US" sz="2000" dirty="0">
                          <a:latin typeface="Verdana"/>
                          <a:ea typeface="Verdana"/>
                          <a:cs typeface="Verdana"/>
                          <a:sym typeface="Verdana"/>
                        </a:rPr>
                        <a:t>Teacher </a:t>
                      </a:r>
                      <a:r>
                        <a:rPr lang="en-US" sz="2000" b="1" u="sng" dirty="0">
                          <a:latin typeface="Verdana"/>
                          <a:ea typeface="Verdana"/>
                          <a:cs typeface="Verdana"/>
                          <a:sym typeface="Verdana"/>
                        </a:rPr>
                        <a:t>stays</a:t>
                      </a:r>
                      <a:r>
                        <a:rPr lang="en-US" sz="2000" dirty="0">
                          <a:latin typeface="Verdana"/>
                          <a:ea typeface="Verdana"/>
                          <a:cs typeface="Verdana"/>
                          <a:sym typeface="Verdana"/>
                        </a:rPr>
                        <a:t> to hear the answer to the question.</a:t>
                      </a:r>
                      <a:endParaRPr sz="2000" dirty="0">
                        <a:latin typeface="Verdana"/>
                        <a:ea typeface="Verdana"/>
                        <a:cs typeface="Verdana"/>
                        <a:sym typeface="Verdana"/>
                      </a:endParaRPr>
                    </a:p>
                  </a:txBody>
                  <a:tcPr marL="91425" marR="91425" marT="91425" marB="91425"/>
                </a:tc>
                <a:tc>
                  <a:txBody>
                    <a:bodyPr/>
                    <a:lstStyle/>
                    <a:p>
                      <a:pPr marL="0" lvl="0" indent="0">
                        <a:spcBef>
                          <a:spcPts val="0"/>
                        </a:spcBef>
                        <a:spcAft>
                          <a:spcPts val="0"/>
                        </a:spcAft>
                        <a:buNone/>
                      </a:pPr>
                      <a:r>
                        <a:rPr lang="en-US" sz="2800" dirty="0">
                          <a:latin typeface="Verdana"/>
                          <a:ea typeface="Verdana"/>
                          <a:cs typeface="Verdana"/>
                          <a:sym typeface="Verdana"/>
                        </a:rPr>
                        <a:t>Advancing Questions</a:t>
                      </a:r>
                      <a:endParaRPr sz="2800" dirty="0">
                        <a:latin typeface="Verdana"/>
                        <a:ea typeface="Verdana"/>
                        <a:cs typeface="Verdana"/>
                        <a:sym typeface="Verdana"/>
                      </a:endParaRPr>
                    </a:p>
                    <a:p>
                      <a:pPr marL="457200" lvl="0" indent="-355600" rtl="0">
                        <a:spcBef>
                          <a:spcPts val="0"/>
                        </a:spcBef>
                        <a:spcAft>
                          <a:spcPts val="0"/>
                        </a:spcAft>
                        <a:buSzPts val="2000"/>
                        <a:buFont typeface="Verdana"/>
                        <a:buChar char="●"/>
                      </a:pPr>
                      <a:r>
                        <a:rPr lang="en-US" sz="2000" dirty="0">
                          <a:latin typeface="Verdana"/>
                          <a:ea typeface="Verdana"/>
                          <a:cs typeface="Verdana"/>
                          <a:sym typeface="Verdana"/>
                        </a:rPr>
                        <a:t>Use what students have produced as a basis for making progress toward the target goal of the lesson.</a:t>
                      </a:r>
                      <a:endParaRPr sz="2000" dirty="0">
                        <a:latin typeface="Verdana"/>
                        <a:ea typeface="Verdana"/>
                        <a:cs typeface="Verdana"/>
                        <a:sym typeface="Verdana"/>
                      </a:endParaRPr>
                    </a:p>
                    <a:p>
                      <a:pPr marL="457200" lvl="0" indent="-355600" rtl="0">
                        <a:spcBef>
                          <a:spcPts val="0"/>
                        </a:spcBef>
                        <a:spcAft>
                          <a:spcPts val="0"/>
                        </a:spcAft>
                        <a:buSzPts val="2000"/>
                        <a:buFont typeface="Verdana"/>
                        <a:buChar char="●"/>
                      </a:pPr>
                      <a:r>
                        <a:rPr lang="en-US" sz="2000" dirty="0">
                          <a:latin typeface="Verdana"/>
                          <a:ea typeface="Verdana"/>
                          <a:cs typeface="Verdana"/>
                          <a:sym typeface="Verdana"/>
                        </a:rPr>
                        <a:t>Move students beyond their current thinking by pressing students to extend what they know to a new situation.</a:t>
                      </a:r>
                      <a:endParaRPr sz="2000" dirty="0">
                        <a:latin typeface="Verdana"/>
                        <a:ea typeface="Verdana"/>
                        <a:cs typeface="Verdana"/>
                        <a:sym typeface="Verdana"/>
                      </a:endParaRPr>
                    </a:p>
                    <a:p>
                      <a:pPr marL="457200" lvl="0" indent="-355600" rtl="0">
                        <a:spcBef>
                          <a:spcPts val="0"/>
                        </a:spcBef>
                        <a:spcAft>
                          <a:spcPts val="0"/>
                        </a:spcAft>
                        <a:buSzPts val="2000"/>
                        <a:buFont typeface="Verdana"/>
                        <a:buChar char="●"/>
                      </a:pPr>
                      <a:r>
                        <a:rPr lang="en-US" sz="2000" dirty="0">
                          <a:latin typeface="Verdana"/>
                          <a:ea typeface="Verdana"/>
                          <a:cs typeface="Verdana"/>
                          <a:sym typeface="Verdana"/>
                        </a:rPr>
                        <a:t>Press students to think about something they are not currently thinking about. </a:t>
                      </a:r>
                      <a:endParaRPr sz="2000" dirty="0">
                        <a:latin typeface="Verdana"/>
                        <a:ea typeface="Verdana"/>
                        <a:cs typeface="Verdana"/>
                        <a:sym typeface="Verdana"/>
                      </a:endParaRPr>
                    </a:p>
                    <a:p>
                      <a:pPr marL="0" lvl="0" indent="0" rtl="0">
                        <a:spcBef>
                          <a:spcPts val="0"/>
                        </a:spcBef>
                        <a:spcAft>
                          <a:spcPts val="0"/>
                        </a:spcAft>
                        <a:buNone/>
                      </a:pPr>
                      <a:endParaRPr sz="2000" dirty="0">
                        <a:latin typeface="Verdana"/>
                        <a:ea typeface="Verdana"/>
                        <a:cs typeface="Verdana"/>
                        <a:sym typeface="Verdana"/>
                      </a:endParaRPr>
                    </a:p>
                    <a:p>
                      <a:pPr marL="0" lvl="0" indent="0">
                        <a:spcBef>
                          <a:spcPts val="0"/>
                        </a:spcBef>
                        <a:spcAft>
                          <a:spcPts val="0"/>
                        </a:spcAft>
                        <a:buNone/>
                      </a:pPr>
                      <a:r>
                        <a:rPr lang="en-US" sz="2000" dirty="0">
                          <a:latin typeface="Verdana"/>
                          <a:ea typeface="Verdana"/>
                          <a:cs typeface="Verdana"/>
                          <a:sym typeface="Verdana"/>
                        </a:rPr>
                        <a:t>Teacher </a:t>
                      </a:r>
                      <a:r>
                        <a:rPr lang="en-US" sz="2000" b="1" u="sng" dirty="0">
                          <a:latin typeface="Verdana"/>
                          <a:ea typeface="Verdana"/>
                          <a:cs typeface="Verdana"/>
                          <a:sym typeface="Verdana"/>
                        </a:rPr>
                        <a:t>walks away</a:t>
                      </a:r>
                      <a:r>
                        <a:rPr lang="en-US" sz="2000" dirty="0">
                          <a:latin typeface="Verdana"/>
                          <a:ea typeface="Verdana"/>
                          <a:cs typeface="Verdana"/>
                          <a:sym typeface="Verdana"/>
                        </a:rPr>
                        <a:t>, leaving students to figure out how to proceed.</a:t>
                      </a:r>
                      <a:endParaRPr sz="2000" dirty="0">
                        <a:latin typeface="Verdana"/>
                        <a:ea typeface="Verdana"/>
                        <a:cs typeface="Verdana"/>
                        <a:sym typeface="Verdana"/>
                      </a:endParaRPr>
                    </a:p>
                  </a:txBody>
                  <a:tcPr marL="91425" marR="91425" marT="91425" marB="91425"/>
                </a:tc>
                <a:extLst>
                  <a:ext uri="{0D108BD9-81ED-4DB2-BD59-A6C34878D82A}">
                    <a16:rowId xmlns:a16="http://schemas.microsoft.com/office/drawing/2014/main" val="10000"/>
                  </a:ext>
                </a:extLst>
              </a:tr>
            </a:tbl>
          </a:graphicData>
        </a:graphic>
      </p:graphicFrame>
      <p:sp>
        <p:nvSpPr>
          <p:cNvPr id="6" name="TextBox 5"/>
          <p:cNvSpPr txBox="1"/>
          <p:nvPr/>
        </p:nvSpPr>
        <p:spPr>
          <a:xfrm rot="988412">
            <a:off x="6380797" y="546340"/>
            <a:ext cx="2700812" cy="830997"/>
          </a:xfrm>
          <a:prstGeom prst="rect">
            <a:avLst/>
          </a:prstGeom>
          <a:solidFill>
            <a:srgbClr val="FFC000"/>
          </a:solidFill>
        </p:spPr>
        <p:txBody>
          <a:bodyPr wrap="square" rtlCol="0">
            <a:spAutoFit/>
          </a:bodyPr>
          <a:lstStyle/>
          <a:p>
            <a:pPr algn="ctr"/>
            <a:r>
              <a:rPr lang="en-US" sz="2400" i="1" dirty="0" smtClean="0">
                <a:latin typeface="Calibri" panose="020F0502020204030204" pitchFamily="34" charset="0"/>
                <a:cs typeface="Calibri" panose="020F0502020204030204" pitchFamily="34" charset="0"/>
              </a:rPr>
              <a:t>Taking Action  </a:t>
            </a:r>
            <a:r>
              <a:rPr lang="en-US" sz="2400" dirty="0" smtClean="0">
                <a:latin typeface="Calibri" panose="020F0502020204030204" pitchFamily="34" charset="0"/>
                <a:cs typeface="Calibri" panose="020F0502020204030204" pitchFamily="34" charset="0"/>
              </a:rPr>
              <a:t>book – page 92-93</a:t>
            </a:r>
            <a:endParaRPr lang="en-US" sz="2400" i="1" dirty="0">
              <a:latin typeface="Calibri" panose="020F0502020204030204" pitchFamily="34" charset="0"/>
              <a:cs typeface="Calibri" panose="020F0502020204030204" pitchFamily="34" charset="0"/>
            </a:endParaRPr>
          </a:p>
        </p:txBody>
      </p:sp>
      <p:sp>
        <p:nvSpPr>
          <p:cNvPr id="409" name="Google Shape;409;p51"/>
          <p:cNvSpPr txBox="1">
            <a:spLocks noGrp="1"/>
          </p:cNvSpPr>
          <p:nvPr>
            <p:ph type="sldNum" idx="12"/>
          </p:nvPr>
        </p:nvSpPr>
        <p:spPr>
          <a:xfrm>
            <a:off x="6858000" y="6477000"/>
            <a:ext cx="2133600" cy="476400"/>
          </a:xfrm>
          <a:prstGeom prst="rect">
            <a:avLst/>
          </a:prstGeom>
        </p:spPr>
        <p:txBody>
          <a:bodyPr spcFirstLastPara="1" wrap="square" lIns="91425" tIns="45700" rIns="91425" bIns="45700" anchor="t" anchorCtr="0">
            <a:noAutofit/>
          </a:bodyPr>
          <a:lstStyle/>
          <a:p>
            <a:pPr marL="0" lvl="0" indent="0">
              <a:spcBef>
                <a:spcPts val="0"/>
              </a:spcBef>
              <a:spcAft>
                <a:spcPts val="0"/>
              </a:spcAft>
              <a:buClr>
                <a:schemeClr val="dk1"/>
              </a:buClr>
              <a:buSzPts val="350"/>
              <a:buFont typeface="Arial"/>
              <a:buNone/>
            </a:pPr>
            <a:fld id="{00000000-1234-1234-1234-123412341234}" type="slidenum">
              <a:rPr lang="en-US"/>
              <a:t>27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56"/>
          <p:cNvSpPr txBox="1">
            <a:spLocks noGrp="1"/>
          </p:cNvSpPr>
          <p:nvPr>
            <p:ph type="title"/>
          </p:nvPr>
        </p:nvSpPr>
        <p:spPr>
          <a:xfrm>
            <a:off x="0" y="609600"/>
            <a:ext cx="82296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b="1" dirty="0" err="1">
                <a:latin typeface="Verdana"/>
                <a:ea typeface="Verdana"/>
                <a:cs typeface="Verdana"/>
                <a:sym typeface="Verdana"/>
              </a:rPr>
              <a:t>Desmos</a:t>
            </a:r>
            <a:r>
              <a:rPr lang="en-US" b="1" dirty="0">
                <a:latin typeface="Verdana"/>
                <a:ea typeface="Verdana"/>
                <a:cs typeface="Verdana"/>
                <a:sym typeface="Verdana"/>
              </a:rPr>
              <a:t> Scientific Calculator</a:t>
            </a:r>
            <a:endParaRPr b="1" dirty="0">
              <a:latin typeface="Verdana"/>
              <a:ea typeface="Verdana"/>
              <a:cs typeface="Verdana"/>
              <a:sym typeface="Verdana"/>
            </a:endParaRPr>
          </a:p>
        </p:txBody>
      </p:sp>
      <p:sp>
        <p:nvSpPr>
          <p:cNvPr id="471" name="Google Shape;471;p56"/>
          <p:cNvSpPr txBox="1">
            <a:spLocks noGrp="1"/>
          </p:cNvSpPr>
          <p:nvPr>
            <p:ph type="body" idx="1"/>
          </p:nvPr>
        </p:nvSpPr>
        <p:spPr>
          <a:xfrm>
            <a:off x="428613" y="1578425"/>
            <a:ext cx="8229600" cy="4526100"/>
          </a:xfrm>
          <a:prstGeom prst="rect">
            <a:avLst/>
          </a:prstGeom>
        </p:spPr>
        <p:txBody>
          <a:bodyPr spcFirstLastPara="1" wrap="square" lIns="91425" tIns="91425" rIns="91425" bIns="91425" anchor="t" anchorCtr="0">
            <a:noAutofit/>
          </a:bodyPr>
          <a:lstStyle/>
          <a:p>
            <a:pPr marL="0" lvl="0" indent="0">
              <a:spcBef>
                <a:spcPts val="640"/>
              </a:spcBef>
              <a:spcAft>
                <a:spcPts val="0"/>
              </a:spcAft>
              <a:buNone/>
            </a:pPr>
            <a:r>
              <a:rPr lang="en-US" dirty="0" smtClean="0">
                <a:latin typeface="Verdana"/>
                <a:ea typeface="Verdana"/>
                <a:cs typeface="Verdana"/>
                <a:sym typeface="Verdana"/>
                <a:hlinkClick r:id="rId3"/>
              </a:rPr>
              <a:t>Virginia Scientific Calculator</a:t>
            </a:r>
            <a:endParaRPr dirty="0">
              <a:latin typeface="Verdana"/>
              <a:ea typeface="Verdana"/>
              <a:cs typeface="Verdana"/>
              <a:sym typeface="Verdana"/>
            </a:endParaRPr>
          </a:p>
        </p:txBody>
      </p:sp>
      <p:pic>
        <p:nvPicPr>
          <p:cNvPr id="2" name="Picture 1" descr="desmos"/>
          <p:cNvPicPr>
            <a:picLocks noChangeAspect="1"/>
          </p:cNvPicPr>
          <p:nvPr/>
        </p:nvPicPr>
        <p:blipFill>
          <a:blip r:embed="rId4"/>
          <a:stretch>
            <a:fillRect/>
          </a:stretch>
        </p:blipFill>
        <p:spPr>
          <a:xfrm>
            <a:off x="457176" y="3642886"/>
            <a:ext cx="6248400" cy="704850"/>
          </a:xfrm>
          <a:prstGeom prst="rect">
            <a:avLst/>
          </a:prstGeom>
        </p:spPr>
      </p:pic>
      <p:pic>
        <p:nvPicPr>
          <p:cNvPr id="3" name="Picture 2" descr="Scientific Calculator"/>
          <p:cNvPicPr>
            <a:picLocks noChangeAspect="1"/>
          </p:cNvPicPr>
          <p:nvPr/>
        </p:nvPicPr>
        <p:blipFill>
          <a:blip r:embed="rId5"/>
          <a:stretch>
            <a:fillRect/>
          </a:stretch>
        </p:blipFill>
        <p:spPr>
          <a:xfrm>
            <a:off x="457176" y="4198714"/>
            <a:ext cx="4533900" cy="1950065"/>
          </a:xfrm>
          <a:prstGeom prst="rect">
            <a:avLst/>
          </a:prstGeom>
        </p:spPr>
      </p:pic>
      <p:sp>
        <p:nvSpPr>
          <p:cNvPr id="472" name="Google Shape;472;p56"/>
          <p:cNvSpPr txBox="1">
            <a:spLocks noGrp="1"/>
          </p:cNvSpPr>
          <p:nvPr>
            <p:ph type="sldNum" idx="12"/>
          </p:nvPr>
        </p:nvSpPr>
        <p:spPr>
          <a:xfrm>
            <a:off x="6858000" y="6477000"/>
            <a:ext cx="2133600" cy="476400"/>
          </a:xfrm>
          <a:prstGeom prst="rect">
            <a:avLst/>
          </a:prstGeom>
        </p:spPr>
        <p:txBody>
          <a:bodyPr spcFirstLastPara="1" wrap="square" lIns="91425" tIns="45700" rIns="91425" bIns="45700" anchor="t" anchorCtr="0">
            <a:noAutofit/>
          </a:bodyPr>
          <a:lstStyle/>
          <a:p>
            <a:pPr marL="0" lvl="0" indent="0">
              <a:spcBef>
                <a:spcPts val="0"/>
              </a:spcBef>
              <a:spcAft>
                <a:spcPts val="0"/>
              </a:spcAft>
              <a:buClr>
                <a:schemeClr val="dk1"/>
              </a:buClr>
              <a:buSzPts val="350"/>
              <a:buFont typeface="Arial"/>
              <a:buNone/>
            </a:pPr>
            <a:fld id="{00000000-1234-1234-1234-123412341234}" type="slidenum">
              <a:rPr lang="en-US"/>
              <a:t>28</a:t>
            </a:fld>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52"/>
          <p:cNvSpPr txBox="1">
            <a:spLocks noGrp="1"/>
          </p:cNvSpPr>
          <p:nvPr>
            <p:ph type="title"/>
          </p:nvPr>
        </p:nvSpPr>
        <p:spPr>
          <a:xfrm>
            <a:off x="0" y="609600"/>
            <a:ext cx="88830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b="1" dirty="0">
                <a:latin typeface="Verdana"/>
                <a:ea typeface="Verdana"/>
                <a:cs typeface="Verdana"/>
                <a:sym typeface="Verdana"/>
              </a:rPr>
              <a:t>The Lemonade Stand Task</a:t>
            </a:r>
            <a:endParaRPr b="1" dirty="0">
              <a:latin typeface="Verdana"/>
              <a:ea typeface="Verdana"/>
              <a:cs typeface="Verdana"/>
              <a:sym typeface="Verdana"/>
            </a:endParaRPr>
          </a:p>
        </p:txBody>
      </p:sp>
      <p:pic>
        <p:nvPicPr>
          <p:cNvPr id="418" name="Google Shape;418;p52" descr="Lemonade glass"/>
          <p:cNvPicPr preferRelativeResize="0"/>
          <p:nvPr/>
        </p:nvPicPr>
        <p:blipFill>
          <a:blip r:embed="rId3">
            <a:alphaModFix/>
          </a:blip>
          <a:stretch>
            <a:fillRect/>
          </a:stretch>
        </p:blipFill>
        <p:spPr>
          <a:xfrm>
            <a:off x="3688598" y="2249475"/>
            <a:ext cx="3782652" cy="3908275"/>
          </a:xfrm>
          <a:prstGeom prst="rect">
            <a:avLst/>
          </a:prstGeom>
          <a:noFill/>
          <a:ln>
            <a:noFill/>
          </a:ln>
        </p:spPr>
      </p:pic>
      <p:sp>
        <p:nvSpPr>
          <p:cNvPr id="417" name="Google Shape;417;p52"/>
          <p:cNvSpPr txBox="1">
            <a:spLocks noGrp="1"/>
          </p:cNvSpPr>
          <p:nvPr>
            <p:ph type="sldNum" idx="12"/>
          </p:nvPr>
        </p:nvSpPr>
        <p:spPr>
          <a:xfrm>
            <a:off x="6858000" y="6477000"/>
            <a:ext cx="2133600" cy="476400"/>
          </a:xfrm>
          <a:prstGeom prst="rect">
            <a:avLst/>
          </a:prstGeom>
        </p:spPr>
        <p:txBody>
          <a:bodyPr spcFirstLastPara="1" wrap="square" lIns="91425" tIns="45700" rIns="91425" bIns="45700" anchor="t" anchorCtr="0">
            <a:noAutofit/>
          </a:bodyPr>
          <a:lstStyle/>
          <a:p>
            <a:pPr marL="0" lvl="0" indent="0">
              <a:spcBef>
                <a:spcPts val="0"/>
              </a:spcBef>
              <a:spcAft>
                <a:spcPts val="0"/>
              </a:spcAft>
              <a:buClr>
                <a:schemeClr val="dk1"/>
              </a:buClr>
              <a:buSzPts val="350"/>
              <a:buFont typeface="Arial"/>
              <a:buNone/>
            </a:pPr>
            <a:fld id="{00000000-1234-1234-1234-123412341234}" type="slidenum">
              <a:rPr lang="en-US"/>
              <a:t>29</a:t>
            </a:fld>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5" name="Google Shape;385;p57"/>
          <p:cNvSpPr txBox="1">
            <a:spLocks noGrp="1"/>
          </p:cNvSpPr>
          <p:nvPr>
            <p:ph type="title"/>
          </p:nvPr>
        </p:nvSpPr>
        <p:spPr>
          <a:xfrm>
            <a:off x="0" y="359225"/>
            <a:ext cx="82296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2"/>
              </a:buClr>
              <a:buSzPts val="3600"/>
              <a:buFont typeface="Calibri"/>
              <a:buNone/>
            </a:pPr>
            <a:r>
              <a:rPr lang="en-US" sz="3600" b="1" i="0" u="none" strike="noStrike" cap="none" dirty="0">
                <a:solidFill>
                  <a:schemeClr val="dk2"/>
                </a:solidFill>
                <a:latin typeface="Verdana"/>
                <a:ea typeface="Verdana"/>
                <a:cs typeface="Verdana"/>
                <a:sym typeface="Verdana"/>
              </a:rPr>
              <a:t>Parking Lot</a:t>
            </a:r>
            <a:endParaRPr sz="3600" b="1" i="0" u="none" strike="noStrike" cap="none" dirty="0">
              <a:solidFill>
                <a:schemeClr val="dk2"/>
              </a:solidFill>
              <a:latin typeface="Verdana"/>
              <a:ea typeface="Verdana"/>
              <a:cs typeface="Verdana"/>
              <a:sym typeface="Verdana"/>
            </a:endParaRPr>
          </a:p>
        </p:txBody>
      </p:sp>
      <p:pic>
        <p:nvPicPr>
          <p:cNvPr id="2" name="Picture 1" descr="Parking lot" title="Picture"/>
          <p:cNvPicPr>
            <a:picLocks noChangeAspect="1"/>
          </p:cNvPicPr>
          <p:nvPr/>
        </p:nvPicPr>
        <p:blipFill>
          <a:blip r:embed="rId3"/>
          <a:stretch>
            <a:fillRect/>
          </a:stretch>
        </p:blipFill>
        <p:spPr>
          <a:xfrm>
            <a:off x="185737" y="1433512"/>
            <a:ext cx="8772525" cy="3990975"/>
          </a:xfrm>
          <a:prstGeom prst="rect">
            <a:avLst/>
          </a:prstGeom>
        </p:spPr>
      </p:pic>
    </p:spTree>
    <p:extLst>
      <p:ext uri="{BB962C8B-B14F-4D97-AF65-F5344CB8AC3E}">
        <p14:creationId xmlns:p14="http://schemas.microsoft.com/office/powerpoint/2010/main" val="4235574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6" name="Google Shape;426;p53"/>
          <p:cNvSpPr txBox="1">
            <a:spLocks noGrp="1"/>
          </p:cNvSpPr>
          <p:nvPr>
            <p:ph type="title"/>
          </p:nvPr>
        </p:nvSpPr>
        <p:spPr>
          <a:xfrm>
            <a:off x="97187" y="796039"/>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2"/>
              </a:buClr>
              <a:buSzPts val="900"/>
              <a:buFont typeface="Calibri"/>
              <a:buNone/>
            </a:pPr>
            <a:r>
              <a:rPr lang="en-US" sz="3600" b="1" i="0" u="none" strike="noStrike" cap="none" dirty="0">
                <a:solidFill>
                  <a:schemeClr val="dk2"/>
                </a:solidFill>
                <a:latin typeface="Verdana"/>
                <a:ea typeface="Verdana"/>
                <a:cs typeface="Verdana"/>
                <a:sym typeface="Verdana"/>
              </a:rPr>
              <a:t>Vertical Progression:</a:t>
            </a:r>
            <a:endParaRPr dirty="0"/>
          </a:p>
          <a:p>
            <a:pPr marL="0" marR="0" lvl="0" indent="0" algn="l" rtl="0">
              <a:lnSpc>
                <a:spcPct val="100000"/>
              </a:lnSpc>
              <a:spcBef>
                <a:spcPts val="0"/>
              </a:spcBef>
              <a:spcAft>
                <a:spcPts val="0"/>
              </a:spcAft>
              <a:buClr>
                <a:schemeClr val="dk2"/>
              </a:buClr>
              <a:buSzPts val="900"/>
              <a:buFont typeface="Calibri"/>
              <a:buNone/>
            </a:pPr>
            <a:endParaRPr dirty="0"/>
          </a:p>
        </p:txBody>
      </p:sp>
      <p:sp>
        <p:nvSpPr>
          <p:cNvPr id="424" name="Google Shape;424;p53"/>
          <p:cNvSpPr txBox="1">
            <a:spLocks noGrp="1"/>
          </p:cNvSpPr>
          <p:nvPr>
            <p:ph type="body" idx="1"/>
          </p:nvPr>
        </p:nvSpPr>
        <p:spPr>
          <a:xfrm>
            <a:off x="422987" y="2500607"/>
            <a:ext cx="75780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800"/>
              <a:buFont typeface="Calibri"/>
              <a:buNone/>
            </a:pPr>
            <a:endParaRPr sz="3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640"/>
              </a:spcBef>
              <a:spcAft>
                <a:spcPts val="0"/>
              </a:spcAft>
              <a:buClr>
                <a:schemeClr val="dk1"/>
              </a:buClr>
              <a:buSzPts val="800"/>
              <a:buFont typeface="Calibri"/>
              <a:buNone/>
            </a:pPr>
            <a:endParaRPr sz="3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640"/>
              </a:spcBef>
              <a:spcAft>
                <a:spcPts val="0"/>
              </a:spcAft>
              <a:buClr>
                <a:schemeClr val="dk1"/>
              </a:buClr>
              <a:buSzPts val="800"/>
              <a:buFont typeface="Calibri"/>
              <a:buNone/>
            </a:pPr>
            <a:endParaRPr sz="3200" b="0" i="0" u="none" strike="noStrike" cap="none" dirty="0">
              <a:solidFill>
                <a:schemeClr val="dk1"/>
              </a:solidFill>
              <a:latin typeface="Verdana"/>
              <a:ea typeface="Verdana"/>
              <a:cs typeface="Verdana"/>
              <a:sym typeface="Verdana"/>
            </a:endParaRPr>
          </a:p>
          <a:p>
            <a:pPr marL="342900" marR="0" lvl="0" indent="-342900" algn="l" rtl="0">
              <a:lnSpc>
                <a:spcPct val="100000"/>
              </a:lnSpc>
              <a:spcBef>
                <a:spcPts val="640"/>
              </a:spcBef>
              <a:spcAft>
                <a:spcPts val="0"/>
              </a:spcAft>
              <a:buClr>
                <a:schemeClr val="dk1"/>
              </a:buClr>
              <a:buSzPts val="3200"/>
              <a:buFont typeface="Calibri"/>
              <a:buChar char="•"/>
            </a:pPr>
            <a:r>
              <a:rPr lang="en-US" dirty="0"/>
              <a:t>Ratio</a:t>
            </a:r>
            <a:endParaRPr dirty="0"/>
          </a:p>
          <a:p>
            <a:pPr marL="342900" marR="0" lvl="0" indent="-342900" algn="l" rtl="0">
              <a:lnSpc>
                <a:spcPct val="100000"/>
              </a:lnSpc>
              <a:spcBef>
                <a:spcPts val="640"/>
              </a:spcBef>
              <a:spcAft>
                <a:spcPts val="0"/>
              </a:spcAft>
              <a:buClr>
                <a:schemeClr val="dk1"/>
              </a:buClr>
              <a:buSzPts val="3200"/>
              <a:buFont typeface="Calibri"/>
              <a:buChar char="•"/>
            </a:pPr>
            <a:r>
              <a:rPr lang="en-US" dirty="0"/>
              <a:t>Rational numbers</a:t>
            </a:r>
            <a:endParaRPr dirty="0"/>
          </a:p>
          <a:p>
            <a:pPr marL="342900" marR="0" lvl="0" indent="-342900" algn="l" rtl="0">
              <a:lnSpc>
                <a:spcPct val="100000"/>
              </a:lnSpc>
              <a:spcBef>
                <a:spcPts val="640"/>
              </a:spcBef>
              <a:spcAft>
                <a:spcPts val="0"/>
              </a:spcAft>
              <a:buClr>
                <a:schemeClr val="dk1"/>
              </a:buClr>
              <a:buSzPts val="3200"/>
              <a:buFont typeface="Calibri"/>
              <a:buChar char="•"/>
            </a:pPr>
            <a:r>
              <a:rPr lang="en-US" dirty="0"/>
              <a:t>Real numbers</a:t>
            </a:r>
            <a:r>
              <a:rPr lang="en-US" sz="3200" b="0" i="0" u="none" strike="noStrike" cap="none" dirty="0">
                <a:solidFill>
                  <a:schemeClr val="dk1"/>
                </a:solidFill>
                <a:latin typeface="Verdana"/>
                <a:ea typeface="Verdana"/>
                <a:cs typeface="Verdana"/>
                <a:sym typeface="Verdana"/>
              </a:rPr>
              <a:t> </a:t>
            </a:r>
            <a:endParaRPr dirty="0"/>
          </a:p>
        </p:txBody>
      </p:sp>
      <p:grpSp>
        <p:nvGrpSpPr>
          <p:cNvPr id="427" name="Google Shape;427;p53" descr="6.1, 7.1, 8.1"/>
          <p:cNvGrpSpPr/>
          <p:nvPr/>
        </p:nvGrpSpPr>
        <p:grpSpPr>
          <a:xfrm>
            <a:off x="2819400" y="904875"/>
            <a:ext cx="4682400" cy="3495333"/>
            <a:chOff x="0" y="0"/>
            <a:chExt cx="4682400" cy="3495333"/>
          </a:xfrm>
        </p:grpSpPr>
        <p:sp>
          <p:nvSpPr>
            <p:cNvPr id="428" name="Google Shape;428;p53"/>
            <p:cNvSpPr/>
            <p:nvPr/>
          </p:nvSpPr>
          <p:spPr>
            <a:xfrm>
              <a:off x="0" y="0"/>
              <a:ext cx="4682400" cy="2926500"/>
            </a:xfrm>
            <a:custGeom>
              <a:avLst/>
              <a:gdLst/>
              <a:ahLst/>
              <a:cxnLst/>
              <a:rect l="0" t="0" r="0" b="0"/>
              <a:pathLst>
                <a:path w="120000" h="120000" extrusionOk="0">
                  <a:moveTo>
                    <a:pt x="0" y="120000"/>
                  </a:moveTo>
                  <a:quadBezTo>
                    <a:pt x="20000" y="40000"/>
                    <a:pt x="101250" y="15000"/>
                  </a:quadBezTo>
                  <a:lnTo>
                    <a:pt x="100193" y="0"/>
                  </a:lnTo>
                  <a:lnTo>
                    <a:pt x="120000" y="24000"/>
                  </a:lnTo>
                  <a:lnTo>
                    <a:pt x="104418" y="60000"/>
                  </a:lnTo>
                  <a:lnTo>
                    <a:pt x="103362" y="45000"/>
                  </a:lnTo>
                  <a:quadBezTo>
                    <a:pt x="30000" y="55000"/>
                    <a:pt x="0" y="120000"/>
                  </a:quadBezTo>
                  <a:close/>
                </a:path>
              </a:pathLst>
            </a:custGeom>
            <a:solidFill>
              <a:srgbClr val="0000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 name="Google Shape;429;p53"/>
            <p:cNvSpPr/>
            <p:nvPr/>
          </p:nvSpPr>
          <p:spPr>
            <a:xfrm>
              <a:off x="594666" y="2588621"/>
              <a:ext cx="121800" cy="121800"/>
            </a:xfrm>
            <a:prstGeom prst="ellipse">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p53"/>
            <p:cNvSpPr/>
            <p:nvPr/>
          </p:nvSpPr>
          <p:spPr>
            <a:xfrm>
              <a:off x="655537" y="2649491"/>
              <a:ext cx="1091100" cy="845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 name="Google Shape;431;p53"/>
            <p:cNvSpPr/>
            <p:nvPr/>
          </p:nvSpPr>
          <p:spPr>
            <a:xfrm>
              <a:off x="1669277" y="1793197"/>
              <a:ext cx="220200" cy="220200"/>
            </a:xfrm>
            <a:prstGeom prst="ellipse">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 name="Google Shape;432;p53"/>
            <p:cNvSpPr/>
            <p:nvPr/>
          </p:nvSpPr>
          <p:spPr>
            <a:xfrm>
              <a:off x="1779316" y="1903233"/>
              <a:ext cx="1123800" cy="1592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 name="Google Shape;433;p53"/>
            <p:cNvSpPr txBox="1"/>
            <p:nvPr/>
          </p:nvSpPr>
          <p:spPr>
            <a:xfrm>
              <a:off x="1779316" y="1903233"/>
              <a:ext cx="1333500" cy="1592100"/>
            </a:xfrm>
            <a:prstGeom prst="rect">
              <a:avLst/>
            </a:prstGeom>
            <a:noFill/>
            <a:ln>
              <a:noFill/>
            </a:ln>
          </p:spPr>
          <p:txBody>
            <a:bodyPr spcFirstLastPara="1" wrap="square" lIns="116600" tIns="0" rIns="0" bIns="0" anchor="t" anchorCtr="0">
              <a:noAutofit/>
            </a:bodyPr>
            <a:lstStyle/>
            <a:p>
              <a:pPr marL="0" marR="0" lvl="0" indent="0" algn="l" rtl="0">
                <a:lnSpc>
                  <a:spcPct val="90000"/>
                </a:lnSpc>
                <a:spcBef>
                  <a:spcPts val="0"/>
                </a:spcBef>
                <a:spcAft>
                  <a:spcPts val="0"/>
                </a:spcAft>
                <a:buClr>
                  <a:schemeClr val="dk1"/>
                </a:buClr>
                <a:buSzPts val="1325"/>
                <a:buFont typeface="Arial"/>
                <a:buNone/>
              </a:pPr>
              <a:r>
                <a:rPr lang="en-US" sz="5300" b="0" i="0" u="none" strike="noStrike" cap="none">
                  <a:solidFill>
                    <a:schemeClr val="dk1"/>
                  </a:solidFill>
                  <a:latin typeface="Verdana"/>
                  <a:ea typeface="Verdana"/>
                  <a:cs typeface="Verdana"/>
                  <a:sym typeface="Verdana"/>
                </a:rPr>
                <a:t>7</a:t>
              </a:r>
              <a:r>
                <a:rPr lang="en-US" sz="5300">
                  <a:solidFill>
                    <a:schemeClr val="dk1"/>
                  </a:solidFill>
                  <a:latin typeface="Verdana"/>
                  <a:ea typeface="Verdana"/>
                  <a:cs typeface="Verdana"/>
                  <a:sym typeface="Verdana"/>
                </a:rPr>
                <a:t>.1</a:t>
              </a:r>
              <a:endParaRPr/>
            </a:p>
          </p:txBody>
        </p:sp>
        <p:sp>
          <p:nvSpPr>
            <p:cNvPr id="434" name="Google Shape;434;p53"/>
            <p:cNvSpPr/>
            <p:nvPr/>
          </p:nvSpPr>
          <p:spPr>
            <a:xfrm>
              <a:off x="2961624" y="1309150"/>
              <a:ext cx="304500" cy="304500"/>
            </a:xfrm>
            <a:prstGeom prst="ellipse">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 name="Google Shape;435;p53"/>
            <p:cNvSpPr/>
            <p:nvPr/>
          </p:nvSpPr>
          <p:spPr>
            <a:xfrm>
              <a:off x="3113801" y="1461329"/>
              <a:ext cx="1123800" cy="2034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p53"/>
            <p:cNvSpPr txBox="1"/>
            <p:nvPr/>
          </p:nvSpPr>
          <p:spPr>
            <a:xfrm>
              <a:off x="3113801" y="1461329"/>
              <a:ext cx="1369200" cy="2034000"/>
            </a:xfrm>
            <a:prstGeom prst="rect">
              <a:avLst/>
            </a:prstGeom>
            <a:noFill/>
            <a:ln>
              <a:noFill/>
            </a:ln>
          </p:spPr>
          <p:txBody>
            <a:bodyPr spcFirstLastPara="1" wrap="square" lIns="161250" tIns="0" rIns="0" bIns="0" anchor="t" anchorCtr="0">
              <a:noAutofit/>
            </a:bodyPr>
            <a:lstStyle/>
            <a:p>
              <a:pPr marL="0" marR="0" lvl="0" indent="0" algn="l" rtl="0">
                <a:lnSpc>
                  <a:spcPct val="90000"/>
                </a:lnSpc>
                <a:spcBef>
                  <a:spcPts val="0"/>
                </a:spcBef>
                <a:spcAft>
                  <a:spcPts val="0"/>
                </a:spcAft>
                <a:buClr>
                  <a:schemeClr val="dk1"/>
                </a:buClr>
                <a:buSzPts val="1325"/>
                <a:buFont typeface="Arial"/>
                <a:buNone/>
              </a:pPr>
              <a:r>
                <a:rPr lang="en-US" sz="5300">
                  <a:solidFill>
                    <a:schemeClr val="dk1"/>
                  </a:solidFill>
                  <a:latin typeface="Verdana"/>
                  <a:ea typeface="Verdana"/>
                  <a:cs typeface="Verdana"/>
                  <a:sym typeface="Verdana"/>
                </a:rPr>
                <a:t>8</a:t>
              </a:r>
              <a:r>
                <a:rPr lang="en-US" sz="5300" b="0" i="0" u="none" strike="noStrike" cap="none">
                  <a:solidFill>
                    <a:schemeClr val="dk1"/>
                  </a:solidFill>
                  <a:latin typeface="Verdana"/>
                  <a:ea typeface="Verdana"/>
                  <a:cs typeface="Verdana"/>
                  <a:sym typeface="Verdana"/>
                </a:rPr>
                <a:t>.</a:t>
              </a:r>
              <a:r>
                <a:rPr lang="en-US" sz="5300">
                  <a:solidFill>
                    <a:schemeClr val="dk1"/>
                  </a:solidFill>
                  <a:latin typeface="Verdana"/>
                  <a:ea typeface="Verdana"/>
                  <a:cs typeface="Verdana"/>
                  <a:sym typeface="Verdana"/>
                </a:rPr>
                <a:t>1</a:t>
              </a:r>
              <a:endParaRPr/>
            </a:p>
          </p:txBody>
        </p:sp>
        <p:sp>
          <p:nvSpPr>
            <p:cNvPr id="437" name="Google Shape;437;p53"/>
            <p:cNvSpPr txBox="1"/>
            <p:nvPr/>
          </p:nvSpPr>
          <p:spPr>
            <a:xfrm>
              <a:off x="655537" y="2649491"/>
              <a:ext cx="1285200" cy="845700"/>
            </a:xfrm>
            <a:prstGeom prst="rect">
              <a:avLst/>
            </a:prstGeom>
            <a:noFill/>
            <a:ln>
              <a:noFill/>
            </a:ln>
          </p:spPr>
          <p:txBody>
            <a:bodyPr spcFirstLastPara="1" wrap="square" lIns="64500" tIns="0" rIns="0" bIns="0" anchor="t" anchorCtr="0">
              <a:noAutofit/>
            </a:bodyPr>
            <a:lstStyle/>
            <a:p>
              <a:pPr marL="0" marR="0" lvl="0" indent="0" algn="l" rtl="0">
                <a:lnSpc>
                  <a:spcPct val="90000"/>
                </a:lnSpc>
                <a:spcBef>
                  <a:spcPts val="0"/>
                </a:spcBef>
                <a:spcAft>
                  <a:spcPts val="0"/>
                </a:spcAft>
                <a:buClr>
                  <a:schemeClr val="dk1"/>
                </a:buClr>
                <a:buSzPts val="1325"/>
                <a:buFont typeface="Arial"/>
                <a:buNone/>
              </a:pPr>
              <a:r>
                <a:rPr lang="en-US" sz="5300">
                  <a:solidFill>
                    <a:schemeClr val="dk1"/>
                  </a:solidFill>
                  <a:latin typeface="Verdana"/>
                  <a:ea typeface="Verdana"/>
                  <a:cs typeface="Verdana"/>
                  <a:sym typeface="Verdana"/>
                </a:rPr>
                <a:t>6.1</a:t>
              </a:r>
              <a:endParaRPr/>
            </a:p>
          </p:txBody>
        </p:sp>
      </p:grpSp>
      <p:sp>
        <p:nvSpPr>
          <p:cNvPr id="425" name="Google Shape;425;p53"/>
          <p:cNvSpPr txBox="1">
            <a:spLocks noGrp="1"/>
          </p:cNvSpPr>
          <p:nvPr>
            <p:ph type="sldNum" idx="12"/>
          </p:nvPr>
        </p:nvSpPr>
        <p:spPr>
          <a:xfrm>
            <a:off x="6858000" y="6477000"/>
            <a:ext cx="2133600" cy="476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350"/>
              <a:buFont typeface="Arial"/>
              <a:buNone/>
            </a:pPr>
            <a:fld id="{00000000-1234-1234-1234-123412341234}" type="slidenum">
              <a:rPr lang="en-US" sz="1400" b="0" i="0" u="none" strike="noStrike" cap="none">
                <a:solidFill>
                  <a:schemeClr val="dk1"/>
                </a:solidFill>
                <a:latin typeface="Arial"/>
                <a:ea typeface="Arial"/>
                <a:cs typeface="Arial"/>
                <a:sym typeface="Arial"/>
              </a:rPr>
              <a:t>30</a:t>
            </a:fld>
            <a:endParaRPr sz="14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5" name="Google Shape;445;p54"/>
          <p:cNvSpPr txBox="1">
            <a:spLocks noGrp="1"/>
          </p:cNvSpPr>
          <p:nvPr>
            <p:ph type="title"/>
          </p:nvPr>
        </p:nvSpPr>
        <p:spPr>
          <a:xfrm>
            <a:off x="97187" y="796039"/>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2"/>
              </a:buClr>
              <a:buSzPts val="900"/>
              <a:buFont typeface="Calibri"/>
              <a:buNone/>
            </a:pPr>
            <a:r>
              <a:rPr lang="en-US" sz="3600" b="1" i="0" u="none" strike="noStrike" cap="none" dirty="0">
                <a:solidFill>
                  <a:schemeClr val="dk2"/>
                </a:solidFill>
                <a:latin typeface="Verdana"/>
                <a:ea typeface="Verdana"/>
                <a:cs typeface="Verdana"/>
                <a:sym typeface="Verdana"/>
              </a:rPr>
              <a:t>Vertical Progression:</a:t>
            </a:r>
            <a:endParaRPr dirty="0"/>
          </a:p>
          <a:p>
            <a:pPr marL="0" marR="0" lvl="0" indent="0" algn="l" rtl="0">
              <a:lnSpc>
                <a:spcPct val="100000"/>
              </a:lnSpc>
              <a:spcBef>
                <a:spcPts val="0"/>
              </a:spcBef>
              <a:spcAft>
                <a:spcPts val="0"/>
              </a:spcAft>
              <a:buClr>
                <a:schemeClr val="dk2"/>
              </a:buClr>
              <a:buSzPts val="900"/>
              <a:buFont typeface="Calibri"/>
              <a:buNone/>
            </a:pPr>
            <a:endParaRPr dirty="0"/>
          </a:p>
        </p:txBody>
      </p:sp>
      <p:sp>
        <p:nvSpPr>
          <p:cNvPr id="443" name="Google Shape;443;p54"/>
          <p:cNvSpPr txBox="1">
            <a:spLocks noGrp="1"/>
          </p:cNvSpPr>
          <p:nvPr>
            <p:ph type="body" idx="1"/>
          </p:nvPr>
        </p:nvSpPr>
        <p:spPr>
          <a:xfrm>
            <a:off x="422987" y="2500607"/>
            <a:ext cx="75780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800"/>
              <a:buFont typeface="Calibri"/>
              <a:buNone/>
            </a:pPr>
            <a:endParaRPr sz="3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640"/>
              </a:spcBef>
              <a:spcAft>
                <a:spcPts val="0"/>
              </a:spcAft>
              <a:buClr>
                <a:schemeClr val="dk1"/>
              </a:buClr>
              <a:buSzPts val="800"/>
              <a:buFont typeface="Calibri"/>
              <a:buNone/>
            </a:pPr>
            <a:endParaRPr sz="3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640"/>
              </a:spcBef>
              <a:spcAft>
                <a:spcPts val="0"/>
              </a:spcAft>
              <a:buClr>
                <a:schemeClr val="dk1"/>
              </a:buClr>
              <a:buSzPts val="800"/>
              <a:buFont typeface="Calibri"/>
              <a:buNone/>
            </a:pPr>
            <a:endParaRPr sz="3200" b="0" i="0" u="none" strike="noStrike" cap="none" dirty="0">
              <a:solidFill>
                <a:schemeClr val="dk1"/>
              </a:solidFill>
              <a:latin typeface="Verdana"/>
              <a:ea typeface="Verdana"/>
              <a:cs typeface="Verdana"/>
              <a:sym typeface="Verdana"/>
            </a:endParaRPr>
          </a:p>
          <a:p>
            <a:pPr marL="0" marR="0" lvl="0" indent="0" algn="l" rtl="0">
              <a:lnSpc>
                <a:spcPct val="100000"/>
              </a:lnSpc>
              <a:spcBef>
                <a:spcPts val="640"/>
              </a:spcBef>
              <a:spcAft>
                <a:spcPts val="0"/>
              </a:spcAft>
              <a:buNone/>
            </a:pPr>
            <a:endParaRPr dirty="0"/>
          </a:p>
          <a:p>
            <a:pPr marL="0" marR="0" lvl="0" indent="0" algn="l" rtl="0">
              <a:lnSpc>
                <a:spcPct val="100000"/>
              </a:lnSpc>
              <a:spcBef>
                <a:spcPts val="640"/>
              </a:spcBef>
              <a:spcAft>
                <a:spcPts val="0"/>
              </a:spcAft>
              <a:buNone/>
            </a:pPr>
            <a:r>
              <a:rPr lang="en-US" dirty="0"/>
              <a:t>Proportional Relationships</a:t>
            </a:r>
            <a:endParaRPr dirty="0"/>
          </a:p>
        </p:txBody>
      </p:sp>
      <p:grpSp>
        <p:nvGrpSpPr>
          <p:cNvPr id="446" name="Google Shape;446;p54" descr="6.12, 7.10, 8.16"/>
          <p:cNvGrpSpPr/>
          <p:nvPr/>
        </p:nvGrpSpPr>
        <p:grpSpPr>
          <a:xfrm>
            <a:off x="2819400" y="904875"/>
            <a:ext cx="4871500" cy="3605500"/>
            <a:chOff x="0" y="0"/>
            <a:chExt cx="4871500" cy="3605500"/>
          </a:xfrm>
        </p:grpSpPr>
        <p:sp>
          <p:nvSpPr>
            <p:cNvPr id="447" name="Google Shape;447;p54"/>
            <p:cNvSpPr/>
            <p:nvPr/>
          </p:nvSpPr>
          <p:spPr>
            <a:xfrm>
              <a:off x="0" y="0"/>
              <a:ext cx="4682400" cy="2926500"/>
            </a:xfrm>
            <a:custGeom>
              <a:avLst/>
              <a:gdLst/>
              <a:ahLst/>
              <a:cxnLst/>
              <a:rect l="0" t="0" r="0" b="0"/>
              <a:pathLst>
                <a:path w="120000" h="120000" extrusionOk="0">
                  <a:moveTo>
                    <a:pt x="0" y="120000"/>
                  </a:moveTo>
                  <a:quadBezTo>
                    <a:pt x="20000" y="40000"/>
                    <a:pt x="101250" y="15000"/>
                  </a:quadBezTo>
                  <a:lnTo>
                    <a:pt x="100193" y="0"/>
                  </a:lnTo>
                  <a:lnTo>
                    <a:pt x="120000" y="24000"/>
                  </a:lnTo>
                  <a:lnTo>
                    <a:pt x="104418" y="60000"/>
                  </a:lnTo>
                  <a:lnTo>
                    <a:pt x="103362" y="45000"/>
                  </a:lnTo>
                  <a:quadBezTo>
                    <a:pt x="30000" y="55000"/>
                    <a:pt x="0" y="120000"/>
                  </a:quadBezTo>
                  <a:close/>
                </a:path>
              </a:pathLst>
            </a:custGeom>
            <a:solidFill>
              <a:srgbClr val="0000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 name="Google Shape;448;p54"/>
            <p:cNvSpPr/>
            <p:nvPr/>
          </p:nvSpPr>
          <p:spPr>
            <a:xfrm>
              <a:off x="594666" y="2588621"/>
              <a:ext cx="121800" cy="121800"/>
            </a:xfrm>
            <a:prstGeom prst="ellipse">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p54"/>
            <p:cNvSpPr/>
            <p:nvPr/>
          </p:nvSpPr>
          <p:spPr>
            <a:xfrm>
              <a:off x="655537" y="2649491"/>
              <a:ext cx="1091100" cy="845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p54"/>
            <p:cNvSpPr/>
            <p:nvPr/>
          </p:nvSpPr>
          <p:spPr>
            <a:xfrm>
              <a:off x="1669277" y="1793197"/>
              <a:ext cx="220200" cy="220200"/>
            </a:xfrm>
            <a:prstGeom prst="ellipse">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p54"/>
            <p:cNvSpPr/>
            <p:nvPr/>
          </p:nvSpPr>
          <p:spPr>
            <a:xfrm>
              <a:off x="1779316" y="1903233"/>
              <a:ext cx="1123800" cy="1592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p54"/>
            <p:cNvSpPr txBox="1"/>
            <p:nvPr/>
          </p:nvSpPr>
          <p:spPr>
            <a:xfrm>
              <a:off x="1556903" y="2013400"/>
              <a:ext cx="1757700" cy="1592100"/>
            </a:xfrm>
            <a:prstGeom prst="rect">
              <a:avLst/>
            </a:prstGeom>
            <a:noFill/>
            <a:ln>
              <a:noFill/>
            </a:ln>
          </p:spPr>
          <p:txBody>
            <a:bodyPr spcFirstLastPara="1" wrap="square" lIns="116600" tIns="0" rIns="0" bIns="0" anchor="t" anchorCtr="0">
              <a:noAutofit/>
            </a:bodyPr>
            <a:lstStyle/>
            <a:p>
              <a:pPr marL="0" marR="0" lvl="0" indent="0" algn="l" rtl="0">
                <a:lnSpc>
                  <a:spcPct val="90000"/>
                </a:lnSpc>
                <a:spcBef>
                  <a:spcPts val="0"/>
                </a:spcBef>
                <a:spcAft>
                  <a:spcPts val="0"/>
                </a:spcAft>
                <a:buClr>
                  <a:schemeClr val="dk1"/>
                </a:buClr>
                <a:buSzPts val="1325"/>
                <a:buFont typeface="Arial"/>
                <a:buNone/>
              </a:pPr>
              <a:r>
                <a:rPr lang="en-US" sz="5300" b="0" i="0" u="none" strike="noStrike" cap="none">
                  <a:solidFill>
                    <a:schemeClr val="dk1"/>
                  </a:solidFill>
                  <a:latin typeface="Verdana"/>
                  <a:ea typeface="Verdana"/>
                  <a:cs typeface="Verdana"/>
                  <a:sym typeface="Verdana"/>
                </a:rPr>
                <a:t>7</a:t>
              </a:r>
              <a:r>
                <a:rPr lang="en-US" sz="5300">
                  <a:solidFill>
                    <a:schemeClr val="dk1"/>
                  </a:solidFill>
                  <a:latin typeface="Verdana"/>
                  <a:ea typeface="Verdana"/>
                  <a:cs typeface="Verdana"/>
                  <a:sym typeface="Verdana"/>
                </a:rPr>
                <a:t>.10</a:t>
              </a:r>
              <a:endParaRPr/>
            </a:p>
          </p:txBody>
        </p:sp>
        <p:sp>
          <p:nvSpPr>
            <p:cNvPr id="453" name="Google Shape;453;p54"/>
            <p:cNvSpPr/>
            <p:nvPr/>
          </p:nvSpPr>
          <p:spPr>
            <a:xfrm>
              <a:off x="2961624" y="1309150"/>
              <a:ext cx="304500" cy="304500"/>
            </a:xfrm>
            <a:prstGeom prst="ellipse">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p54"/>
            <p:cNvSpPr/>
            <p:nvPr/>
          </p:nvSpPr>
          <p:spPr>
            <a:xfrm>
              <a:off x="3113801" y="1461329"/>
              <a:ext cx="1123800" cy="2034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54"/>
            <p:cNvSpPr txBox="1"/>
            <p:nvPr/>
          </p:nvSpPr>
          <p:spPr>
            <a:xfrm>
              <a:off x="3113800" y="1461325"/>
              <a:ext cx="1757700" cy="2034000"/>
            </a:xfrm>
            <a:prstGeom prst="rect">
              <a:avLst/>
            </a:prstGeom>
            <a:noFill/>
            <a:ln>
              <a:noFill/>
            </a:ln>
          </p:spPr>
          <p:txBody>
            <a:bodyPr spcFirstLastPara="1" wrap="square" lIns="161250" tIns="0" rIns="0" bIns="0" anchor="t" anchorCtr="0">
              <a:noAutofit/>
            </a:bodyPr>
            <a:lstStyle/>
            <a:p>
              <a:pPr marL="0" marR="0" lvl="0" indent="0" algn="l" rtl="0">
                <a:lnSpc>
                  <a:spcPct val="90000"/>
                </a:lnSpc>
                <a:spcBef>
                  <a:spcPts val="0"/>
                </a:spcBef>
                <a:spcAft>
                  <a:spcPts val="0"/>
                </a:spcAft>
                <a:buClr>
                  <a:schemeClr val="dk1"/>
                </a:buClr>
                <a:buSzPts val="1325"/>
                <a:buFont typeface="Arial"/>
                <a:buNone/>
              </a:pPr>
              <a:r>
                <a:rPr lang="en-US" sz="5300">
                  <a:solidFill>
                    <a:schemeClr val="dk1"/>
                  </a:solidFill>
                  <a:latin typeface="Verdana"/>
                  <a:ea typeface="Verdana"/>
                  <a:cs typeface="Verdana"/>
                  <a:sym typeface="Verdana"/>
                </a:rPr>
                <a:t>8</a:t>
              </a:r>
              <a:r>
                <a:rPr lang="en-US" sz="5300" b="0" i="0" u="none" strike="noStrike" cap="none">
                  <a:solidFill>
                    <a:schemeClr val="dk1"/>
                  </a:solidFill>
                  <a:latin typeface="Verdana"/>
                  <a:ea typeface="Verdana"/>
                  <a:cs typeface="Verdana"/>
                  <a:sym typeface="Verdana"/>
                </a:rPr>
                <a:t>.</a:t>
              </a:r>
              <a:r>
                <a:rPr lang="en-US" sz="5300">
                  <a:solidFill>
                    <a:schemeClr val="dk1"/>
                  </a:solidFill>
                  <a:latin typeface="Verdana"/>
                  <a:ea typeface="Verdana"/>
                  <a:cs typeface="Verdana"/>
                  <a:sym typeface="Verdana"/>
                </a:rPr>
                <a:t>16</a:t>
              </a:r>
              <a:endParaRPr/>
            </a:p>
          </p:txBody>
        </p:sp>
        <p:sp>
          <p:nvSpPr>
            <p:cNvPr id="456" name="Google Shape;456;p54"/>
            <p:cNvSpPr txBox="1"/>
            <p:nvPr/>
          </p:nvSpPr>
          <p:spPr>
            <a:xfrm>
              <a:off x="655521" y="2649500"/>
              <a:ext cx="1757700" cy="845700"/>
            </a:xfrm>
            <a:prstGeom prst="rect">
              <a:avLst/>
            </a:prstGeom>
            <a:noFill/>
            <a:ln>
              <a:noFill/>
            </a:ln>
          </p:spPr>
          <p:txBody>
            <a:bodyPr spcFirstLastPara="1" wrap="square" lIns="64500" tIns="0" rIns="0" bIns="0" anchor="t" anchorCtr="0">
              <a:noAutofit/>
            </a:bodyPr>
            <a:lstStyle/>
            <a:p>
              <a:pPr marL="0" marR="0" lvl="0" indent="0" algn="l" rtl="0">
                <a:lnSpc>
                  <a:spcPct val="90000"/>
                </a:lnSpc>
                <a:spcBef>
                  <a:spcPts val="0"/>
                </a:spcBef>
                <a:spcAft>
                  <a:spcPts val="0"/>
                </a:spcAft>
                <a:buClr>
                  <a:schemeClr val="dk1"/>
                </a:buClr>
                <a:buSzPts val="1325"/>
                <a:buFont typeface="Arial"/>
                <a:buNone/>
              </a:pPr>
              <a:r>
                <a:rPr lang="en-US" sz="5300">
                  <a:solidFill>
                    <a:schemeClr val="dk1"/>
                  </a:solidFill>
                  <a:latin typeface="Verdana"/>
                  <a:ea typeface="Verdana"/>
                  <a:cs typeface="Verdana"/>
                  <a:sym typeface="Verdana"/>
                </a:rPr>
                <a:t>6.12</a:t>
              </a:r>
              <a:endParaRPr/>
            </a:p>
          </p:txBody>
        </p:sp>
      </p:grpSp>
      <p:sp>
        <p:nvSpPr>
          <p:cNvPr id="444" name="Google Shape;444;p54"/>
          <p:cNvSpPr txBox="1">
            <a:spLocks noGrp="1"/>
          </p:cNvSpPr>
          <p:nvPr>
            <p:ph type="sldNum" idx="12"/>
          </p:nvPr>
        </p:nvSpPr>
        <p:spPr>
          <a:xfrm>
            <a:off x="6858000" y="6477000"/>
            <a:ext cx="2133600" cy="476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350"/>
              <a:buFont typeface="Arial"/>
              <a:buNone/>
            </a:pPr>
            <a:fld id="{00000000-1234-1234-1234-123412341234}" type="slidenum">
              <a:rPr lang="en-US" sz="1400" b="0" i="0" u="none" strike="noStrike" cap="none">
                <a:solidFill>
                  <a:schemeClr val="dk1"/>
                </a:solidFill>
                <a:latin typeface="Arial"/>
                <a:ea typeface="Arial"/>
                <a:cs typeface="Arial"/>
                <a:sym typeface="Arial"/>
              </a:rPr>
              <a:t>31</a:t>
            </a:fld>
            <a:endParaRPr sz="14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Verdana" panose="020B0604030504040204" pitchFamily="34" charset="0"/>
                <a:ea typeface="Verdana" panose="020B0604030504040204" pitchFamily="34" charset="0"/>
                <a:cs typeface="Verdana" panose="020B0604030504040204" pitchFamily="34" charset="0"/>
              </a:rPr>
              <a:t>Lemonade Stand Task Launch</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3" name="Text Placeholder 2"/>
          <p:cNvSpPr>
            <a:spLocks noGrp="1"/>
          </p:cNvSpPr>
          <p:nvPr>
            <p:ph type="body" idx="1"/>
          </p:nvPr>
        </p:nvSpPr>
        <p:spPr/>
        <p:txBody>
          <a:bodyPr/>
          <a:lstStyle/>
          <a:p>
            <a:r>
              <a:rPr lang="en-US" dirty="0" smtClean="0">
                <a:latin typeface="Verdana" panose="020B0604030504040204" pitchFamily="34" charset="0"/>
                <a:ea typeface="Verdana" panose="020B0604030504040204" pitchFamily="34" charset="0"/>
                <a:cs typeface="Verdana" panose="020B0604030504040204" pitchFamily="34" charset="0"/>
                <a:hlinkClick r:id="rId3"/>
              </a:rPr>
              <a:t>Video Launch</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32</a:t>
            </a:fld>
            <a:endParaRPr lang="en-US"/>
          </a:p>
        </p:txBody>
      </p:sp>
    </p:spTree>
    <p:extLst>
      <p:ext uri="{BB962C8B-B14F-4D97-AF65-F5344CB8AC3E}">
        <p14:creationId xmlns:p14="http://schemas.microsoft.com/office/powerpoint/2010/main" val="42624700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57"/>
          <p:cNvSpPr txBox="1">
            <a:spLocks noGrp="1"/>
          </p:cNvSpPr>
          <p:nvPr>
            <p:ph type="title"/>
          </p:nvPr>
        </p:nvSpPr>
        <p:spPr>
          <a:xfrm>
            <a:off x="0" y="609600"/>
            <a:ext cx="82296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b="1" dirty="0"/>
              <a:t>The Lemonade Stand Task</a:t>
            </a:r>
            <a:endParaRPr b="1" dirty="0"/>
          </a:p>
        </p:txBody>
      </p:sp>
      <p:sp>
        <p:nvSpPr>
          <p:cNvPr id="480" name="Google Shape;480;p57"/>
          <p:cNvSpPr txBox="1">
            <a:spLocks noGrp="1"/>
          </p:cNvSpPr>
          <p:nvPr>
            <p:ph type="body" idx="1"/>
          </p:nvPr>
        </p:nvSpPr>
        <p:spPr>
          <a:xfrm>
            <a:off x="457200" y="1371600"/>
            <a:ext cx="8229600" cy="4526100"/>
          </a:xfrm>
          <a:prstGeom prst="rect">
            <a:avLst/>
          </a:prstGeom>
        </p:spPr>
        <p:txBody>
          <a:bodyPr spcFirstLastPara="1" wrap="square" lIns="91425" tIns="91425" rIns="91425" bIns="91425" anchor="t" anchorCtr="0">
            <a:noAutofit/>
          </a:bodyPr>
          <a:lstStyle/>
          <a:p>
            <a:pPr marL="457200" lvl="0" indent="-431800">
              <a:spcBef>
                <a:spcPts val="640"/>
              </a:spcBef>
              <a:spcAft>
                <a:spcPts val="0"/>
              </a:spcAft>
              <a:buSzPts val="3200"/>
              <a:buChar char="•"/>
            </a:pPr>
            <a:r>
              <a:rPr lang="en-US" dirty="0" smtClean="0"/>
              <a:t>Work </a:t>
            </a:r>
            <a:r>
              <a:rPr lang="en-US" dirty="0"/>
              <a:t>on </a:t>
            </a:r>
            <a:r>
              <a:rPr lang="en-US" dirty="0" smtClean="0"/>
              <a:t>the task </a:t>
            </a:r>
            <a:r>
              <a:rPr lang="en-US" dirty="0"/>
              <a:t>individually for 3 </a:t>
            </a:r>
            <a:r>
              <a:rPr lang="en-US" dirty="0" smtClean="0"/>
              <a:t>minutes.</a:t>
            </a:r>
            <a:endParaRPr dirty="0"/>
          </a:p>
          <a:p>
            <a:pPr marL="457200" lvl="0" indent="-431800">
              <a:spcBef>
                <a:spcPts val="1000"/>
              </a:spcBef>
              <a:spcAft>
                <a:spcPts val="0"/>
              </a:spcAft>
              <a:buSzPts val="3200"/>
              <a:buChar char="•"/>
            </a:pPr>
            <a:r>
              <a:rPr lang="en-US" dirty="0" smtClean="0"/>
              <a:t>Have each person share their strategy with the table.</a:t>
            </a:r>
            <a:endParaRPr dirty="0"/>
          </a:p>
          <a:p>
            <a:pPr marL="457200" lvl="0" indent="-431800" rtl="0">
              <a:spcBef>
                <a:spcPts val="1000"/>
              </a:spcBef>
              <a:spcAft>
                <a:spcPts val="0"/>
              </a:spcAft>
              <a:buSzPts val="3200"/>
              <a:buChar char="•"/>
            </a:pPr>
            <a:r>
              <a:rPr lang="en-US" dirty="0" smtClean="0"/>
              <a:t>Pick 2 to 3 different strategies that your table would like to share with the whole group.</a:t>
            </a:r>
            <a:endParaRPr dirty="0"/>
          </a:p>
          <a:p>
            <a:pPr marL="457200" lvl="0" indent="-431800">
              <a:spcBef>
                <a:spcPts val="1000"/>
              </a:spcBef>
              <a:spcAft>
                <a:spcPts val="1000"/>
              </a:spcAft>
              <a:buSzPts val="3200"/>
              <a:buChar char="•"/>
            </a:pPr>
            <a:r>
              <a:rPr lang="en-US" dirty="0" smtClean="0"/>
              <a:t>Display those strategies on chart paper.</a:t>
            </a:r>
            <a:endParaRPr dirty="0"/>
          </a:p>
        </p:txBody>
      </p:sp>
      <p:sp>
        <p:nvSpPr>
          <p:cNvPr id="481" name="Google Shape;481;p57"/>
          <p:cNvSpPr txBox="1">
            <a:spLocks noGrp="1"/>
          </p:cNvSpPr>
          <p:nvPr>
            <p:ph type="sldNum" idx="12"/>
          </p:nvPr>
        </p:nvSpPr>
        <p:spPr>
          <a:xfrm>
            <a:off x="6858000" y="6477000"/>
            <a:ext cx="2133600" cy="476400"/>
          </a:xfrm>
          <a:prstGeom prst="rect">
            <a:avLst/>
          </a:prstGeom>
        </p:spPr>
        <p:txBody>
          <a:bodyPr spcFirstLastPara="1" wrap="square" lIns="91425" tIns="45700" rIns="91425" bIns="45700" anchor="t" anchorCtr="0">
            <a:noAutofit/>
          </a:bodyPr>
          <a:lstStyle/>
          <a:p>
            <a:pPr marL="0" lvl="0" indent="0">
              <a:spcBef>
                <a:spcPts val="0"/>
              </a:spcBef>
              <a:spcAft>
                <a:spcPts val="0"/>
              </a:spcAft>
              <a:buClr>
                <a:schemeClr val="dk1"/>
              </a:buClr>
              <a:buSzPts val="350"/>
              <a:buFont typeface="Arial"/>
              <a:buNone/>
            </a:pPr>
            <a:fld id="{00000000-1234-1234-1234-123412341234}" type="slidenum">
              <a:rPr lang="en-US"/>
              <a:t>33</a:t>
            </a:fld>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58"/>
          <p:cNvSpPr txBox="1">
            <a:spLocks noGrp="1"/>
          </p:cNvSpPr>
          <p:nvPr>
            <p:ph type="title"/>
          </p:nvPr>
        </p:nvSpPr>
        <p:spPr>
          <a:xfrm>
            <a:off x="0" y="609600"/>
            <a:ext cx="82296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b="1" dirty="0"/>
              <a:t>Posing Purposeful Questions</a:t>
            </a:r>
            <a:endParaRPr b="1" dirty="0"/>
          </a:p>
        </p:txBody>
      </p:sp>
      <p:sp>
        <p:nvSpPr>
          <p:cNvPr id="488" name="Google Shape;488;p58"/>
          <p:cNvSpPr txBox="1">
            <a:spLocks noGrp="1"/>
          </p:cNvSpPr>
          <p:nvPr>
            <p:ph type="body" idx="1"/>
          </p:nvPr>
        </p:nvSpPr>
        <p:spPr>
          <a:xfrm>
            <a:off x="457200" y="1600200"/>
            <a:ext cx="8229600" cy="4526100"/>
          </a:xfrm>
          <a:prstGeom prst="rect">
            <a:avLst/>
          </a:prstGeom>
        </p:spPr>
        <p:txBody>
          <a:bodyPr spcFirstLastPara="1" wrap="square" lIns="91425" tIns="91425" rIns="91425" bIns="91425" anchor="t" anchorCtr="0">
            <a:noAutofit/>
          </a:bodyPr>
          <a:lstStyle/>
          <a:p>
            <a:pPr marL="457200" lvl="0" indent="-431800">
              <a:spcBef>
                <a:spcPts val="640"/>
              </a:spcBef>
              <a:spcAft>
                <a:spcPts val="0"/>
              </a:spcAft>
              <a:buSzPts val="3200"/>
              <a:buChar char="•"/>
            </a:pPr>
            <a:r>
              <a:rPr lang="en-US" dirty="0"/>
              <a:t>Questions that Foster Discussion</a:t>
            </a:r>
            <a:endParaRPr dirty="0"/>
          </a:p>
          <a:p>
            <a:pPr marL="457200" lvl="0" indent="-431800">
              <a:spcBef>
                <a:spcPts val="1000"/>
              </a:spcBef>
              <a:spcAft>
                <a:spcPts val="1000"/>
              </a:spcAft>
              <a:buSzPts val="3200"/>
              <a:buChar char="•"/>
            </a:pPr>
            <a:r>
              <a:rPr lang="en-US" dirty="0"/>
              <a:t>Question Stems</a:t>
            </a:r>
            <a:endParaRPr dirty="0"/>
          </a:p>
        </p:txBody>
      </p:sp>
      <p:sp>
        <p:nvSpPr>
          <p:cNvPr id="489" name="Google Shape;489;p58"/>
          <p:cNvSpPr txBox="1">
            <a:spLocks noGrp="1"/>
          </p:cNvSpPr>
          <p:nvPr>
            <p:ph type="sldNum" idx="12"/>
          </p:nvPr>
        </p:nvSpPr>
        <p:spPr>
          <a:xfrm>
            <a:off x="6858000" y="6477000"/>
            <a:ext cx="2133600" cy="476400"/>
          </a:xfrm>
          <a:prstGeom prst="rect">
            <a:avLst/>
          </a:prstGeom>
        </p:spPr>
        <p:txBody>
          <a:bodyPr spcFirstLastPara="1" wrap="square" lIns="91425" tIns="45700" rIns="91425" bIns="45700" anchor="t" anchorCtr="0">
            <a:noAutofit/>
          </a:bodyPr>
          <a:lstStyle/>
          <a:p>
            <a:pPr marL="0" lvl="0" indent="0">
              <a:spcBef>
                <a:spcPts val="0"/>
              </a:spcBef>
              <a:spcAft>
                <a:spcPts val="0"/>
              </a:spcAft>
              <a:buClr>
                <a:schemeClr val="dk1"/>
              </a:buClr>
              <a:buSzPts val="350"/>
              <a:buFont typeface="Arial"/>
              <a:buNone/>
            </a:pPr>
            <a:fld id="{00000000-1234-1234-1234-123412341234}" type="slidenum">
              <a:rPr lang="en-US"/>
              <a:t>34</a:t>
            </a:fld>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59"/>
          <p:cNvSpPr txBox="1">
            <a:spLocks noGrp="1"/>
          </p:cNvSpPr>
          <p:nvPr>
            <p:ph type="title"/>
          </p:nvPr>
        </p:nvSpPr>
        <p:spPr>
          <a:xfrm>
            <a:off x="0" y="609600"/>
            <a:ext cx="82296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b="1" dirty="0"/>
              <a:t>The Lemonade Stand Task</a:t>
            </a:r>
            <a:endParaRPr b="1" dirty="0"/>
          </a:p>
        </p:txBody>
      </p:sp>
      <p:sp>
        <p:nvSpPr>
          <p:cNvPr id="496" name="Google Shape;496;p59"/>
          <p:cNvSpPr txBox="1">
            <a:spLocks noGrp="1"/>
          </p:cNvSpPr>
          <p:nvPr>
            <p:ph type="body" idx="1"/>
          </p:nvPr>
        </p:nvSpPr>
        <p:spPr>
          <a:xfrm>
            <a:off x="457200" y="1600200"/>
            <a:ext cx="8229600" cy="4526100"/>
          </a:xfrm>
          <a:prstGeom prst="rect">
            <a:avLst/>
          </a:prstGeom>
        </p:spPr>
        <p:txBody>
          <a:bodyPr spcFirstLastPara="1" wrap="square" lIns="91425" tIns="91425" rIns="91425" bIns="91425" anchor="t" anchorCtr="0">
            <a:noAutofit/>
          </a:bodyPr>
          <a:lstStyle/>
          <a:p>
            <a:pPr marL="457200" lvl="0" indent="-431800">
              <a:spcBef>
                <a:spcPts val="640"/>
              </a:spcBef>
              <a:spcAft>
                <a:spcPts val="0"/>
              </a:spcAft>
              <a:buSzPts val="3200"/>
              <a:buChar char="•"/>
            </a:pPr>
            <a:r>
              <a:rPr lang="en-US" dirty="0"/>
              <a:t>Pick up a letter card (A-H) from the center of the table.</a:t>
            </a:r>
            <a:endParaRPr dirty="0"/>
          </a:p>
          <a:p>
            <a:pPr marL="457200" lvl="0" indent="-431800">
              <a:spcBef>
                <a:spcPts val="1000"/>
              </a:spcBef>
              <a:spcAft>
                <a:spcPts val="0"/>
              </a:spcAft>
              <a:buSzPts val="3200"/>
              <a:buChar char="•"/>
            </a:pPr>
            <a:r>
              <a:rPr lang="en-US" dirty="0"/>
              <a:t>Rearrange to meet with others who have chosen the same letter.</a:t>
            </a:r>
            <a:endParaRPr dirty="0"/>
          </a:p>
          <a:p>
            <a:pPr marL="457200" lvl="0" indent="-431800">
              <a:spcBef>
                <a:spcPts val="1000"/>
              </a:spcBef>
              <a:spcAft>
                <a:spcPts val="0"/>
              </a:spcAft>
              <a:buSzPts val="3200"/>
              <a:buChar char="•"/>
            </a:pPr>
            <a:r>
              <a:rPr lang="en-US" dirty="0"/>
              <a:t>After you have received a sample of student work, brainstorm purposeful questions that you might ask to focus student thinking.</a:t>
            </a:r>
            <a:endParaRPr dirty="0"/>
          </a:p>
          <a:p>
            <a:pPr marL="0" lvl="0" indent="0">
              <a:spcBef>
                <a:spcPts val="1000"/>
              </a:spcBef>
              <a:spcAft>
                <a:spcPts val="0"/>
              </a:spcAft>
              <a:buNone/>
            </a:pPr>
            <a:endParaRPr dirty="0"/>
          </a:p>
        </p:txBody>
      </p:sp>
      <p:sp>
        <p:nvSpPr>
          <p:cNvPr id="497" name="Google Shape;497;p59"/>
          <p:cNvSpPr txBox="1">
            <a:spLocks noGrp="1"/>
          </p:cNvSpPr>
          <p:nvPr>
            <p:ph type="sldNum" idx="12"/>
          </p:nvPr>
        </p:nvSpPr>
        <p:spPr>
          <a:xfrm>
            <a:off x="6858000" y="6477000"/>
            <a:ext cx="2133600" cy="476400"/>
          </a:xfrm>
          <a:prstGeom prst="rect">
            <a:avLst/>
          </a:prstGeom>
        </p:spPr>
        <p:txBody>
          <a:bodyPr spcFirstLastPara="1" wrap="square" lIns="91425" tIns="45700" rIns="91425" bIns="45700" anchor="t" anchorCtr="0">
            <a:noAutofit/>
          </a:bodyPr>
          <a:lstStyle/>
          <a:p>
            <a:pPr marL="0" lvl="0" indent="0">
              <a:spcBef>
                <a:spcPts val="0"/>
              </a:spcBef>
              <a:spcAft>
                <a:spcPts val="0"/>
              </a:spcAft>
              <a:buClr>
                <a:schemeClr val="dk1"/>
              </a:buClr>
              <a:buSzPts val="350"/>
              <a:buFont typeface="Arial"/>
              <a:buNone/>
            </a:pPr>
            <a:fld id="{00000000-1234-1234-1234-123412341234}" type="slidenum">
              <a:rPr lang="en-US"/>
              <a:t>35</a:t>
            </a:fld>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60"/>
          <p:cNvSpPr txBox="1">
            <a:spLocks noGrp="1"/>
          </p:cNvSpPr>
          <p:nvPr>
            <p:ph type="title"/>
          </p:nvPr>
        </p:nvSpPr>
        <p:spPr>
          <a:xfrm>
            <a:off x="0" y="609600"/>
            <a:ext cx="82296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b="1" dirty="0"/>
              <a:t>The Lemonade Stand Task</a:t>
            </a:r>
            <a:endParaRPr b="1" dirty="0"/>
          </a:p>
        </p:txBody>
      </p:sp>
      <p:sp>
        <p:nvSpPr>
          <p:cNvPr id="504" name="Google Shape;504;p60"/>
          <p:cNvSpPr txBox="1">
            <a:spLocks noGrp="1"/>
          </p:cNvSpPr>
          <p:nvPr>
            <p:ph type="body" idx="1"/>
          </p:nvPr>
        </p:nvSpPr>
        <p:spPr>
          <a:xfrm>
            <a:off x="457200" y="1600200"/>
            <a:ext cx="8229600" cy="4526100"/>
          </a:xfrm>
          <a:prstGeom prst="rect">
            <a:avLst/>
          </a:prstGeom>
        </p:spPr>
        <p:txBody>
          <a:bodyPr spcFirstLastPara="1" wrap="square" lIns="91425" tIns="91425" rIns="91425" bIns="91425" anchor="t" anchorCtr="0">
            <a:noAutofit/>
          </a:bodyPr>
          <a:lstStyle/>
          <a:p>
            <a:pPr marL="457200" lvl="0" indent="-431800">
              <a:spcBef>
                <a:spcPts val="640"/>
              </a:spcBef>
              <a:spcAft>
                <a:spcPts val="0"/>
              </a:spcAft>
              <a:buSzPts val="3200"/>
              <a:buChar char="•"/>
            </a:pPr>
            <a:r>
              <a:rPr lang="en-US" dirty="0"/>
              <a:t>Return to your original table.</a:t>
            </a:r>
            <a:endParaRPr dirty="0"/>
          </a:p>
          <a:p>
            <a:pPr marL="457200" lvl="0" indent="-431800">
              <a:spcBef>
                <a:spcPts val="1000"/>
              </a:spcBef>
              <a:spcAft>
                <a:spcPts val="0"/>
              </a:spcAft>
              <a:buSzPts val="3200"/>
              <a:buChar char="•"/>
            </a:pPr>
            <a:r>
              <a:rPr lang="en-US" dirty="0"/>
              <a:t>Partner with tablemates who recorded questions for the same student (A/E, B/F, C/G, and D/H)</a:t>
            </a:r>
            <a:endParaRPr dirty="0"/>
          </a:p>
          <a:p>
            <a:pPr marL="457200" lvl="0" indent="-431800">
              <a:spcBef>
                <a:spcPts val="1000"/>
              </a:spcBef>
              <a:spcAft>
                <a:spcPts val="1000"/>
              </a:spcAft>
              <a:buSzPts val="3200"/>
              <a:buChar char="•"/>
            </a:pPr>
            <a:r>
              <a:rPr lang="en-US" dirty="0"/>
              <a:t>Share the student work and the questions that your group created.</a:t>
            </a:r>
            <a:endParaRPr dirty="0"/>
          </a:p>
        </p:txBody>
      </p:sp>
      <p:sp>
        <p:nvSpPr>
          <p:cNvPr id="505" name="Google Shape;505;p60"/>
          <p:cNvSpPr txBox="1">
            <a:spLocks noGrp="1"/>
          </p:cNvSpPr>
          <p:nvPr>
            <p:ph type="sldNum" idx="12"/>
          </p:nvPr>
        </p:nvSpPr>
        <p:spPr>
          <a:xfrm>
            <a:off x="6858000" y="6477000"/>
            <a:ext cx="2133600" cy="476400"/>
          </a:xfrm>
          <a:prstGeom prst="rect">
            <a:avLst/>
          </a:prstGeom>
        </p:spPr>
        <p:txBody>
          <a:bodyPr spcFirstLastPara="1" wrap="square" lIns="91425" tIns="45700" rIns="91425" bIns="45700" anchor="t" anchorCtr="0">
            <a:noAutofit/>
          </a:bodyPr>
          <a:lstStyle/>
          <a:p>
            <a:pPr marL="0" lvl="0" indent="0">
              <a:spcBef>
                <a:spcPts val="0"/>
              </a:spcBef>
              <a:spcAft>
                <a:spcPts val="0"/>
              </a:spcAft>
              <a:buClr>
                <a:schemeClr val="dk1"/>
              </a:buClr>
              <a:buSzPts val="350"/>
              <a:buFont typeface="Arial"/>
              <a:buNone/>
            </a:pPr>
            <a:fld id="{00000000-1234-1234-1234-123412341234}" type="slidenum">
              <a:rPr lang="en-US"/>
              <a:t>36</a:t>
            </a:fld>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Student Work</a:t>
            </a:r>
            <a:endParaRPr lang="en-US" b="1" dirty="0"/>
          </a:p>
        </p:txBody>
      </p:sp>
      <p:pic>
        <p:nvPicPr>
          <p:cNvPr id="5" name="Picture 4" descr="Student Work"/>
          <p:cNvPicPr>
            <a:picLocks noChangeAspect="1"/>
          </p:cNvPicPr>
          <p:nvPr/>
        </p:nvPicPr>
        <p:blipFill>
          <a:blip r:embed="rId3"/>
          <a:stretch>
            <a:fillRect/>
          </a:stretch>
        </p:blipFill>
        <p:spPr>
          <a:xfrm>
            <a:off x="57150" y="1636295"/>
            <a:ext cx="8991600" cy="4652930"/>
          </a:xfrm>
          <a:prstGeom prst="rect">
            <a:avLst/>
          </a:prstGeom>
        </p:spPr>
      </p:pic>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37</a:t>
            </a:fld>
            <a:endParaRPr lang="en-US"/>
          </a:p>
        </p:txBody>
      </p:sp>
    </p:spTree>
    <p:extLst>
      <p:ext uri="{BB962C8B-B14F-4D97-AF65-F5344CB8AC3E}">
        <p14:creationId xmlns:p14="http://schemas.microsoft.com/office/powerpoint/2010/main" val="9513185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Student Work</a:t>
            </a:r>
            <a:endParaRPr lang="en-US" b="1" dirty="0"/>
          </a:p>
        </p:txBody>
      </p:sp>
      <p:pic>
        <p:nvPicPr>
          <p:cNvPr id="5" name="Picture 4" descr="Student Work"/>
          <p:cNvPicPr>
            <a:picLocks noChangeAspect="1"/>
          </p:cNvPicPr>
          <p:nvPr/>
        </p:nvPicPr>
        <p:blipFill>
          <a:blip r:embed="rId3"/>
          <a:stretch>
            <a:fillRect/>
          </a:stretch>
        </p:blipFill>
        <p:spPr>
          <a:xfrm>
            <a:off x="457200" y="1467853"/>
            <a:ext cx="8097253" cy="5099931"/>
          </a:xfrm>
          <a:prstGeom prst="rect">
            <a:avLst/>
          </a:prstGeom>
        </p:spPr>
      </p:pic>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38</a:t>
            </a:fld>
            <a:endParaRPr lang="en-US"/>
          </a:p>
        </p:txBody>
      </p:sp>
    </p:spTree>
    <p:extLst>
      <p:ext uri="{BB962C8B-B14F-4D97-AF65-F5344CB8AC3E}">
        <p14:creationId xmlns:p14="http://schemas.microsoft.com/office/powerpoint/2010/main" val="10939436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Student Work</a:t>
            </a:r>
            <a:endParaRPr lang="en-US" b="1" dirty="0"/>
          </a:p>
        </p:txBody>
      </p:sp>
      <p:pic>
        <p:nvPicPr>
          <p:cNvPr id="5" name="Picture 4" descr="Student Work"/>
          <p:cNvPicPr>
            <a:picLocks noChangeAspect="1"/>
          </p:cNvPicPr>
          <p:nvPr/>
        </p:nvPicPr>
        <p:blipFill>
          <a:blip r:embed="rId3"/>
          <a:stretch>
            <a:fillRect/>
          </a:stretch>
        </p:blipFill>
        <p:spPr>
          <a:xfrm>
            <a:off x="611605" y="1600200"/>
            <a:ext cx="7747080" cy="4876800"/>
          </a:xfrm>
          <a:prstGeom prst="rect">
            <a:avLst/>
          </a:prstGeom>
        </p:spPr>
      </p:pic>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39</a:t>
            </a:fld>
            <a:endParaRPr lang="en-US"/>
          </a:p>
        </p:txBody>
      </p:sp>
    </p:spTree>
    <p:extLst>
      <p:ext uri="{BB962C8B-B14F-4D97-AF65-F5344CB8AC3E}">
        <p14:creationId xmlns:p14="http://schemas.microsoft.com/office/powerpoint/2010/main" val="1658680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1"/>
          <p:cNvSpPr txBox="1">
            <a:spLocks noGrp="1"/>
          </p:cNvSpPr>
          <p:nvPr>
            <p:ph type="title"/>
          </p:nvPr>
        </p:nvSpPr>
        <p:spPr>
          <a:xfrm>
            <a:off x="269550" y="459200"/>
            <a:ext cx="82296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b="1" dirty="0">
                <a:latin typeface="Verdana"/>
                <a:ea typeface="Verdana"/>
                <a:cs typeface="Verdana"/>
                <a:sym typeface="Verdana"/>
              </a:rPr>
              <a:t>Which one doesn’t belong?</a:t>
            </a:r>
            <a:endParaRPr b="1" dirty="0">
              <a:latin typeface="Verdana"/>
              <a:ea typeface="Verdana"/>
              <a:cs typeface="Verdana"/>
              <a:sym typeface="Verdana"/>
            </a:endParaRPr>
          </a:p>
        </p:txBody>
      </p:sp>
      <p:sp>
        <p:nvSpPr>
          <p:cNvPr id="224" name="Google Shape;224;p31"/>
          <p:cNvSpPr txBox="1">
            <a:spLocks noGrp="1"/>
          </p:cNvSpPr>
          <p:nvPr>
            <p:ph type="sldNum" idx="12"/>
          </p:nvPr>
        </p:nvSpPr>
        <p:spPr>
          <a:xfrm>
            <a:off x="6858000" y="6477000"/>
            <a:ext cx="2133600" cy="476400"/>
          </a:xfrm>
          <a:prstGeom prst="rect">
            <a:avLst/>
          </a:prstGeom>
        </p:spPr>
        <p:txBody>
          <a:bodyPr spcFirstLastPara="1" wrap="square" lIns="91425" tIns="45700" rIns="91425" bIns="45700" anchor="t" anchorCtr="0">
            <a:noAutofit/>
          </a:bodyPr>
          <a:lstStyle/>
          <a:p>
            <a:pPr marL="0" lvl="0" indent="0">
              <a:spcBef>
                <a:spcPts val="0"/>
              </a:spcBef>
              <a:spcAft>
                <a:spcPts val="0"/>
              </a:spcAft>
              <a:buClr>
                <a:schemeClr val="dk1"/>
              </a:buClr>
              <a:buSzPts val="350"/>
              <a:buFont typeface="Arial"/>
              <a:buNone/>
            </a:pPr>
            <a:fld id="{00000000-1234-1234-1234-123412341234}" type="slidenum">
              <a:rPr lang="en-US"/>
              <a:t>4</a:t>
            </a:fld>
            <a:endParaRPr/>
          </a:p>
        </p:txBody>
      </p:sp>
      <p:pic>
        <p:nvPicPr>
          <p:cNvPr id="225" name="Google Shape;225;p31" descr="Batman"/>
          <p:cNvPicPr preferRelativeResize="0"/>
          <p:nvPr/>
        </p:nvPicPr>
        <p:blipFill>
          <a:blip r:embed="rId3">
            <a:alphaModFix/>
          </a:blip>
          <a:stretch>
            <a:fillRect/>
          </a:stretch>
        </p:blipFill>
        <p:spPr>
          <a:xfrm>
            <a:off x="5015525" y="3962400"/>
            <a:ext cx="2502574" cy="2502574"/>
          </a:xfrm>
          <a:prstGeom prst="rect">
            <a:avLst/>
          </a:prstGeom>
          <a:noFill/>
          <a:ln>
            <a:noFill/>
          </a:ln>
        </p:spPr>
      </p:pic>
      <p:pic>
        <p:nvPicPr>
          <p:cNvPr id="226" name="Google Shape;226;p31" descr="Spiderman"/>
          <p:cNvPicPr preferRelativeResize="0"/>
          <p:nvPr/>
        </p:nvPicPr>
        <p:blipFill>
          <a:blip r:embed="rId4">
            <a:alphaModFix/>
          </a:blip>
          <a:stretch>
            <a:fillRect/>
          </a:stretch>
        </p:blipFill>
        <p:spPr>
          <a:xfrm>
            <a:off x="5015524" y="2260700"/>
            <a:ext cx="2138276" cy="1549299"/>
          </a:xfrm>
          <a:prstGeom prst="rect">
            <a:avLst/>
          </a:prstGeom>
          <a:noFill/>
          <a:ln>
            <a:noFill/>
          </a:ln>
        </p:spPr>
      </p:pic>
      <p:pic>
        <p:nvPicPr>
          <p:cNvPr id="227" name="Google Shape;227;p31" descr="Wonder Woman"/>
          <p:cNvPicPr preferRelativeResize="0"/>
          <p:nvPr/>
        </p:nvPicPr>
        <p:blipFill>
          <a:blip r:embed="rId5">
            <a:alphaModFix/>
          </a:blip>
          <a:stretch>
            <a:fillRect/>
          </a:stretch>
        </p:blipFill>
        <p:spPr>
          <a:xfrm>
            <a:off x="2586762" y="4600075"/>
            <a:ext cx="1712501" cy="1712501"/>
          </a:xfrm>
          <a:prstGeom prst="rect">
            <a:avLst/>
          </a:prstGeom>
          <a:noFill/>
          <a:ln>
            <a:noFill/>
          </a:ln>
        </p:spPr>
      </p:pic>
      <p:pic>
        <p:nvPicPr>
          <p:cNvPr id="228" name="Google Shape;228;p31" descr="Superman"/>
          <p:cNvPicPr preferRelativeResize="0"/>
          <p:nvPr/>
        </p:nvPicPr>
        <p:blipFill>
          <a:blip r:embed="rId6">
            <a:alphaModFix/>
          </a:blip>
          <a:stretch>
            <a:fillRect/>
          </a:stretch>
        </p:blipFill>
        <p:spPr>
          <a:xfrm>
            <a:off x="2358150" y="1602200"/>
            <a:ext cx="2138279" cy="2815400"/>
          </a:xfrm>
          <a:prstGeom prst="rect">
            <a:avLst/>
          </a:prstGeom>
          <a:noFill/>
          <a:ln>
            <a:noFill/>
          </a:ln>
        </p:spPr>
      </p:pic>
      <p:sp>
        <p:nvSpPr>
          <p:cNvPr id="229" name="Google Shape;229;p31" descr="Which one doesn't belong?"/>
          <p:cNvSpPr/>
          <p:nvPr/>
        </p:nvSpPr>
        <p:spPr>
          <a:xfrm>
            <a:off x="1925050" y="1463850"/>
            <a:ext cx="5592900" cy="5143500"/>
          </a:xfrm>
          <a:prstGeom prst="rect">
            <a:avLst/>
          </a:prstGeom>
          <a:noFill/>
          <a:ln w="76200"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Student Work</a:t>
            </a:r>
            <a:endParaRPr lang="en-US" b="1" dirty="0"/>
          </a:p>
        </p:txBody>
      </p:sp>
      <p:pic>
        <p:nvPicPr>
          <p:cNvPr id="5" name="Picture 4" descr="Student Work"/>
          <p:cNvPicPr>
            <a:picLocks noChangeAspect="1"/>
          </p:cNvPicPr>
          <p:nvPr/>
        </p:nvPicPr>
        <p:blipFill>
          <a:blip r:embed="rId3"/>
          <a:stretch>
            <a:fillRect/>
          </a:stretch>
        </p:blipFill>
        <p:spPr>
          <a:xfrm>
            <a:off x="1697455" y="1579412"/>
            <a:ext cx="5472131" cy="4897588"/>
          </a:xfrm>
          <a:prstGeom prst="rect">
            <a:avLst/>
          </a:prstGeom>
        </p:spPr>
      </p:pic>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40</a:t>
            </a:fld>
            <a:endParaRPr lang="en-US"/>
          </a:p>
        </p:txBody>
      </p:sp>
    </p:spTree>
    <p:extLst>
      <p:ext uri="{BB962C8B-B14F-4D97-AF65-F5344CB8AC3E}">
        <p14:creationId xmlns:p14="http://schemas.microsoft.com/office/powerpoint/2010/main" val="14376680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61"/>
          <p:cNvSpPr txBox="1">
            <a:spLocks noGrp="1"/>
          </p:cNvSpPr>
          <p:nvPr>
            <p:ph type="title"/>
          </p:nvPr>
        </p:nvSpPr>
        <p:spPr>
          <a:xfrm>
            <a:off x="0" y="609600"/>
            <a:ext cx="82296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b="1" dirty="0"/>
              <a:t>The Lemonade Stand Task</a:t>
            </a:r>
            <a:endParaRPr b="1" dirty="0"/>
          </a:p>
        </p:txBody>
      </p:sp>
      <p:graphicFrame>
        <p:nvGraphicFramePr>
          <p:cNvPr id="513" name="Google Shape;513;p61" descr="Assessing Questions and Advancing Questions" title="Table"/>
          <p:cNvGraphicFramePr/>
          <p:nvPr>
            <p:extLst>
              <p:ext uri="{D42A27DB-BD31-4B8C-83A1-F6EECF244321}">
                <p14:modId xmlns:p14="http://schemas.microsoft.com/office/powerpoint/2010/main" val="2071310601"/>
              </p:ext>
            </p:extLst>
          </p:nvPr>
        </p:nvGraphicFramePr>
        <p:xfrm>
          <a:off x="582375" y="1527500"/>
          <a:ext cx="8147900" cy="4945690"/>
        </p:xfrm>
        <a:graphic>
          <a:graphicData uri="http://schemas.openxmlformats.org/drawingml/2006/table">
            <a:tbl>
              <a:tblPr firstRow="1">
                <a:noFill/>
                <a:tableStyleId>{94450054-3695-41F0-AD0E-BF9518DCC2EE}</a:tableStyleId>
              </a:tblPr>
              <a:tblGrid>
                <a:gridCol w="4332600">
                  <a:extLst>
                    <a:ext uri="{9D8B030D-6E8A-4147-A177-3AD203B41FA5}">
                      <a16:colId xmlns:a16="http://schemas.microsoft.com/office/drawing/2014/main" val="20000"/>
                    </a:ext>
                  </a:extLst>
                </a:gridCol>
                <a:gridCol w="1907875">
                  <a:extLst>
                    <a:ext uri="{9D8B030D-6E8A-4147-A177-3AD203B41FA5}">
                      <a16:colId xmlns:a16="http://schemas.microsoft.com/office/drawing/2014/main" val="20001"/>
                    </a:ext>
                  </a:extLst>
                </a:gridCol>
                <a:gridCol w="1907425">
                  <a:extLst>
                    <a:ext uri="{9D8B030D-6E8A-4147-A177-3AD203B41FA5}">
                      <a16:colId xmlns:a16="http://schemas.microsoft.com/office/drawing/2014/main" val="20002"/>
                    </a:ext>
                  </a:extLst>
                </a:gridCol>
              </a:tblGrid>
              <a:tr h="288800">
                <a:tc>
                  <a:txBody>
                    <a:bodyPr/>
                    <a:lstStyle/>
                    <a:p>
                      <a:pPr marL="0" lvl="0" indent="0" rtl="0">
                        <a:spcBef>
                          <a:spcPts val="0"/>
                        </a:spcBef>
                        <a:spcAft>
                          <a:spcPts val="0"/>
                        </a:spcAft>
                        <a:buNone/>
                      </a:pPr>
                      <a:endParaRPr sz="1100"/>
                    </a:p>
                  </a:txBody>
                  <a:tcPr marL="63500" marR="63500" marT="63500" marB="63500"/>
                </a:tc>
                <a:tc>
                  <a:txBody>
                    <a:bodyPr/>
                    <a:lstStyle/>
                    <a:p>
                      <a:pPr marL="0" lvl="0" indent="0" algn="ctr" rtl="0">
                        <a:spcBef>
                          <a:spcPts val="0"/>
                        </a:spcBef>
                        <a:spcAft>
                          <a:spcPts val="0"/>
                        </a:spcAft>
                        <a:buNone/>
                      </a:pPr>
                      <a:r>
                        <a:rPr lang="en-US" sz="1100" b="1">
                          <a:latin typeface="Verdana"/>
                          <a:ea typeface="Verdana"/>
                          <a:cs typeface="Verdana"/>
                          <a:sym typeface="Verdana"/>
                        </a:rPr>
                        <a:t>Assessing Questions</a:t>
                      </a:r>
                      <a:endParaRPr sz="1100" b="1">
                        <a:latin typeface="Verdana"/>
                        <a:ea typeface="Verdana"/>
                        <a:cs typeface="Verdana"/>
                        <a:sym typeface="Verdana"/>
                      </a:endParaRPr>
                    </a:p>
                  </a:txBody>
                  <a:tcPr marL="63500" marR="63500" marT="63500" marB="63500"/>
                </a:tc>
                <a:tc>
                  <a:txBody>
                    <a:bodyPr/>
                    <a:lstStyle/>
                    <a:p>
                      <a:pPr marL="0" lvl="0" indent="0" algn="ctr" rtl="0">
                        <a:spcBef>
                          <a:spcPts val="0"/>
                        </a:spcBef>
                        <a:spcAft>
                          <a:spcPts val="0"/>
                        </a:spcAft>
                        <a:buNone/>
                      </a:pPr>
                      <a:r>
                        <a:rPr lang="en-US" sz="1100" b="1">
                          <a:latin typeface="Verdana"/>
                          <a:ea typeface="Verdana"/>
                          <a:cs typeface="Verdana"/>
                          <a:sym typeface="Verdana"/>
                        </a:rPr>
                        <a:t>Advancing Questions</a:t>
                      </a:r>
                      <a:endParaRPr sz="1100" b="1">
                        <a:latin typeface="Verdana"/>
                        <a:ea typeface="Verdana"/>
                        <a:cs typeface="Verdana"/>
                        <a:sym typeface="Verdana"/>
                      </a:endParaRPr>
                    </a:p>
                  </a:txBody>
                  <a:tcPr marL="63500" marR="63500" marT="63500" marB="63500"/>
                </a:tc>
                <a:extLst>
                  <a:ext uri="{0D108BD9-81ED-4DB2-BD59-A6C34878D82A}">
                    <a16:rowId xmlns:a16="http://schemas.microsoft.com/office/drawing/2014/main" val="10000"/>
                  </a:ext>
                </a:extLst>
              </a:tr>
              <a:tr h="687925">
                <a:tc>
                  <a:txBody>
                    <a:bodyPr/>
                    <a:lstStyle/>
                    <a:p>
                      <a:pPr marL="0" lvl="0" indent="0" rtl="0">
                        <a:spcBef>
                          <a:spcPts val="0"/>
                        </a:spcBef>
                        <a:spcAft>
                          <a:spcPts val="0"/>
                        </a:spcAft>
                        <a:buNone/>
                      </a:pPr>
                      <a:r>
                        <a:rPr lang="en-US" sz="1100" b="1" dirty="0">
                          <a:latin typeface="Verdana"/>
                          <a:ea typeface="Verdana"/>
                          <a:cs typeface="Verdana"/>
                          <a:sym typeface="Verdana"/>
                        </a:rPr>
                        <a:t>Gathering Information</a:t>
                      </a:r>
                      <a:endParaRPr sz="1100" b="1" dirty="0">
                        <a:latin typeface="Verdana"/>
                        <a:ea typeface="Verdana"/>
                        <a:cs typeface="Verdana"/>
                        <a:sym typeface="Verdana"/>
                      </a:endParaRPr>
                    </a:p>
                    <a:p>
                      <a:pPr marL="0" lvl="0" indent="0" rtl="0">
                        <a:spcBef>
                          <a:spcPts val="0"/>
                        </a:spcBef>
                        <a:spcAft>
                          <a:spcPts val="0"/>
                        </a:spcAft>
                        <a:buNone/>
                      </a:pPr>
                      <a:r>
                        <a:rPr lang="en-US" sz="1100" dirty="0">
                          <a:latin typeface="Verdana"/>
                          <a:ea typeface="Verdana"/>
                          <a:cs typeface="Verdana"/>
                          <a:sym typeface="Verdana"/>
                        </a:rPr>
                        <a:t>Ask students to recall facts, definitions, or procedures.</a:t>
                      </a:r>
                      <a:endParaRPr sz="1100" dirty="0">
                        <a:latin typeface="Verdana"/>
                        <a:ea typeface="Verdana"/>
                        <a:cs typeface="Verdana"/>
                        <a:sym typeface="Verdana"/>
                      </a:endParaRPr>
                    </a:p>
                  </a:txBody>
                  <a:tcPr marL="63500" marR="63500" marT="63500" marB="63500"/>
                </a:tc>
                <a:tc>
                  <a:txBody>
                    <a:bodyPr/>
                    <a:lstStyle/>
                    <a:p>
                      <a:pPr marL="0" lvl="0" indent="0" rtl="0">
                        <a:spcBef>
                          <a:spcPts val="0"/>
                        </a:spcBef>
                        <a:spcAft>
                          <a:spcPts val="0"/>
                        </a:spcAft>
                        <a:buNone/>
                      </a:pPr>
                      <a:endParaRPr sz="1100">
                        <a:latin typeface="Verdana"/>
                        <a:ea typeface="Verdana"/>
                        <a:cs typeface="Verdana"/>
                        <a:sym typeface="Verdana"/>
                      </a:endParaRPr>
                    </a:p>
                  </a:txBody>
                  <a:tcPr marL="63500" marR="63500" marT="63500" marB="63500"/>
                </a:tc>
                <a:tc>
                  <a:txBody>
                    <a:bodyPr/>
                    <a:lstStyle/>
                    <a:p>
                      <a:pPr marL="0" lvl="0" indent="0" rtl="0">
                        <a:spcBef>
                          <a:spcPts val="0"/>
                        </a:spcBef>
                        <a:spcAft>
                          <a:spcPts val="0"/>
                        </a:spcAft>
                        <a:buNone/>
                      </a:pPr>
                      <a:endParaRPr sz="1100">
                        <a:latin typeface="Verdana"/>
                        <a:ea typeface="Verdana"/>
                        <a:cs typeface="Verdana"/>
                        <a:sym typeface="Verdana"/>
                      </a:endParaRPr>
                    </a:p>
                  </a:txBody>
                  <a:tcPr marL="63500" marR="63500" marT="63500" marB="63500"/>
                </a:tc>
                <a:extLst>
                  <a:ext uri="{0D108BD9-81ED-4DB2-BD59-A6C34878D82A}">
                    <a16:rowId xmlns:a16="http://schemas.microsoft.com/office/drawing/2014/main" val="10001"/>
                  </a:ext>
                </a:extLst>
              </a:tr>
              <a:tr h="903275">
                <a:tc>
                  <a:txBody>
                    <a:bodyPr/>
                    <a:lstStyle/>
                    <a:p>
                      <a:pPr marL="0" lvl="0" indent="0" rtl="0">
                        <a:spcBef>
                          <a:spcPts val="0"/>
                        </a:spcBef>
                        <a:spcAft>
                          <a:spcPts val="0"/>
                        </a:spcAft>
                        <a:buNone/>
                      </a:pPr>
                      <a:r>
                        <a:rPr lang="en-US" sz="1100" b="1">
                          <a:latin typeface="Verdana"/>
                          <a:ea typeface="Verdana"/>
                          <a:cs typeface="Verdana"/>
                          <a:sym typeface="Verdana"/>
                        </a:rPr>
                        <a:t>Probing Thinking</a:t>
                      </a:r>
                      <a:endParaRPr sz="1100" b="1">
                        <a:latin typeface="Verdana"/>
                        <a:ea typeface="Verdana"/>
                        <a:cs typeface="Verdana"/>
                        <a:sym typeface="Verdana"/>
                      </a:endParaRPr>
                    </a:p>
                    <a:p>
                      <a:pPr marL="0" lvl="0" indent="0" rtl="0">
                        <a:spcBef>
                          <a:spcPts val="0"/>
                        </a:spcBef>
                        <a:spcAft>
                          <a:spcPts val="0"/>
                        </a:spcAft>
                        <a:buNone/>
                      </a:pPr>
                      <a:r>
                        <a:rPr lang="en-US" sz="1100">
                          <a:latin typeface="Verdana"/>
                          <a:ea typeface="Verdana"/>
                          <a:cs typeface="Verdana"/>
                          <a:sym typeface="Verdana"/>
                        </a:rPr>
                        <a:t>Ask students to explain, elaborate, or clarify their thinking, including articulating the steps in solution methods or completion of a task.</a:t>
                      </a:r>
                      <a:endParaRPr sz="1100">
                        <a:latin typeface="Verdana"/>
                        <a:ea typeface="Verdana"/>
                        <a:cs typeface="Verdana"/>
                        <a:sym typeface="Verdana"/>
                      </a:endParaRPr>
                    </a:p>
                  </a:txBody>
                  <a:tcPr marL="63500" marR="63500" marT="63500" marB="63500"/>
                </a:tc>
                <a:tc>
                  <a:txBody>
                    <a:bodyPr/>
                    <a:lstStyle/>
                    <a:p>
                      <a:pPr marL="0" lvl="0" indent="0" rtl="0">
                        <a:spcBef>
                          <a:spcPts val="0"/>
                        </a:spcBef>
                        <a:spcAft>
                          <a:spcPts val="0"/>
                        </a:spcAft>
                        <a:buNone/>
                      </a:pPr>
                      <a:endParaRPr sz="1100">
                        <a:latin typeface="Verdana"/>
                        <a:ea typeface="Verdana"/>
                        <a:cs typeface="Verdana"/>
                        <a:sym typeface="Verdana"/>
                      </a:endParaRPr>
                    </a:p>
                  </a:txBody>
                  <a:tcPr marL="63500" marR="63500" marT="63500" marB="63500"/>
                </a:tc>
                <a:tc>
                  <a:txBody>
                    <a:bodyPr/>
                    <a:lstStyle/>
                    <a:p>
                      <a:pPr marL="0" lvl="0" indent="0" rtl="0">
                        <a:spcBef>
                          <a:spcPts val="0"/>
                        </a:spcBef>
                        <a:spcAft>
                          <a:spcPts val="0"/>
                        </a:spcAft>
                        <a:buNone/>
                      </a:pPr>
                      <a:endParaRPr sz="1100">
                        <a:latin typeface="Verdana"/>
                        <a:ea typeface="Verdana"/>
                        <a:cs typeface="Verdana"/>
                        <a:sym typeface="Verdana"/>
                      </a:endParaRPr>
                    </a:p>
                  </a:txBody>
                  <a:tcPr marL="63500" marR="63500" marT="63500" marB="63500"/>
                </a:tc>
                <a:extLst>
                  <a:ext uri="{0D108BD9-81ED-4DB2-BD59-A6C34878D82A}">
                    <a16:rowId xmlns:a16="http://schemas.microsoft.com/office/drawing/2014/main" val="10002"/>
                  </a:ext>
                </a:extLst>
              </a:tr>
              <a:tr h="903275">
                <a:tc>
                  <a:txBody>
                    <a:bodyPr/>
                    <a:lstStyle/>
                    <a:p>
                      <a:pPr marL="0" lvl="0" indent="0" rtl="0">
                        <a:spcBef>
                          <a:spcPts val="0"/>
                        </a:spcBef>
                        <a:spcAft>
                          <a:spcPts val="0"/>
                        </a:spcAft>
                        <a:buNone/>
                      </a:pPr>
                      <a:r>
                        <a:rPr lang="en-US" sz="1100" b="1">
                          <a:latin typeface="Verdana"/>
                          <a:ea typeface="Verdana"/>
                          <a:cs typeface="Verdana"/>
                          <a:sym typeface="Verdana"/>
                        </a:rPr>
                        <a:t>Making the mathematics visible</a:t>
                      </a:r>
                      <a:endParaRPr sz="1100" b="1">
                        <a:latin typeface="Verdana"/>
                        <a:ea typeface="Verdana"/>
                        <a:cs typeface="Verdana"/>
                        <a:sym typeface="Verdana"/>
                      </a:endParaRPr>
                    </a:p>
                    <a:p>
                      <a:pPr marL="0" lvl="0" indent="0" rtl="0">
                        <a:spcBef>
                          <a:spcPts val="0"/>
                        </a:spcBef>
                        <a:spcAft>
                          <a:spcPts val="0"/>
                        </a:spcAft>
                        <a:buNone/>
                      </a:pPr>
                      <a:r>
                        <a:rPr lang="en-US" sz="1100">
                          <a:latin typeface="Verdana"/>
                          <a:ea typeface="Verdana"/>
                          <a:cs typeface="Verdana"/>
                          <a:sym typeface="Verdana"/>
                        </a:rPr>
                        <a:t>Ask students to discuss mathematical structures and make connections among mathematical ideas and relationships.</a:t>
                      </a:r>
                      <a:endParaRPr sz="1100">
                        <a:latin typeface="Verdana"/>
                        <a:ea typeface="Verdana"/>
                        <a:cs typeface="Verdana"/>
                        <a:sym typeface="Verdana"/>
                      </a:endParaRPr>
                    </a:p>
                  </a:txBody>
                  <a:tcPr marL="63500" marR="63500" marT="63500" marB="63500"/>
                </a:tc>
                <a:tc>
                  <a:txBody>
                    <a:bodyPr/>
                    <a:lstStyle/>
                    <a:p>
                      <a:pPr marL="0" lvl="0" indent="0" rtl="0">
                        <a:spcBef>
                          <a:spcPts val="0"/>
                        </a:spcBef>
                        <a:spcAft>
                          <a:spcPts val="0"/>
                        </a:spcAft>
                        <a:buNone/>
                      </a:pPr>
                      <a:endParaRPr sz="1100">
                        <a:latin typeface="Verdana"/>
                        <a:ea typeface="Verdana"/>
                        <a:cs typeface="Verdana"/>
                        <a:sym typeface="Verdana"/>
                      </a:endParaRPr>
                    </a:p>
                  </a:txBody>
                  <a:tcPr marL="63500" marR="63500" marT="63500" marB="63500"/>
                </a:tc>
                <a:tc>
                  <a:txBody>
                    <a:bodyPr/>
                    <a:lstStyle/>
                    <a:p>
                      <a:pPr marL="0" lvl="0" indent="0" rtl="0">
                        <a:spcBef>
                          <a:spcPts val="0"/>
                        </a:spcBef>
                        <a:spcAft>
                          <a:spcPts val="0"/>
                        </a:spcAft>
                        <a:buNone/>
                      </a:pPr>
                      <a:endParaRPr sz="1100">
                        <a:latin typeface="Verdana"/>
                        <a:ea typeface="Verdana"/>
                        <a:cs typeface="Verdana"/>
                        <a:sym typeface="Verdana"/>
                      </a:endParaRPr>
                    </a:p>
                  </a:txBody>
                  <a:tcPr marL="63500" marR="63500" marT="63500" marB="63500"/>
                </a:tc>
                <a:extLst>
                  <a:ext uri="{0D108BD9-81ED-4DB2-BD59-A6C34878D82A}">
                    <a16:rowId xmlns:a16="http://schemas.microsoft.com/office/drawing/2014/main" val="10003"/>
                  </a:ext>
                </a:extLst>
              </a:tr>
              <a:tr h="1019950">
                <a:tc>
                  <a:txBody>
                    <a:bodyPr/>
                    <a:lstStyle/>
                    <a:p>
                      <a:pPr marL="0" lvl="0" indent="0" rtl="0">
                        <a:spcBef>
                          <a:spcPts val="0"/>
                        </a:spcBef>
                        <a:spcAft>
                          <a:spcPts val="0"/>
                        </a:spcAft>
                        <a:buNone/>
                      </a:pPr>
                      <a:r>
                        <a:rPr lang="en-US" sz="1100" b="1">
                          <a:latin typeface="Verdana"/>
                          <a:ea typeface="Verdana"/>
                          <a:cs typeface="Verdana"/>
                          <a:sym typeface="Verdana"/>
                        </a:rPr>
                        <a:t>Encouraging reflection and justification</a:t>
                      </a:r>
                      <a:endParaRPr sz="1100" b="1">
                        <a:latin typeface="Verdana"/>
                        <a:ea typeface="Verdana"/>
                        <a:cs typeface="Verdana"/>
                        <a:sym typeface="Verdana"/>
                      </a:endParaRPr>
                    </a:p>
                    <a:p>
                      <a:pPr marL="0" lvl="0" indent="0" rtl="0">
                        <a:spcBef>
                          <a:spcPts val="0"/>
                        </a:spcBef>
                        <a:spcAft>
                          <a:spcPts val="0"/>
                        </a:spcAft>
                        <a:buNone/>
                      </a:pPr>
                      <a:r>
                        <a:rPr lang="en-US" sz="1100">
                          <a:latin typeface="Verdana"/>
                          <a:ea typeface="Verdana"/>
                          <a:cs typeface="Verdana"/>
                          <a:sym typeface="Verdana"/>
                        </a:rPr>
                        <a:t>Reveal deeper insight into student reasoning and actions, including asking students to argue for the validity of their work.</a:t>
                      </a:r>
                      <a:endParaRPr sz="1100">
                        <a:latin typeface="Verdana"/>
                        <a:ea typeface="Verdana"/>
                        <a:cs typeface="Verdana"/>
                        <a:sym typeface="Verdana"/>
                      </a:endParaRPr>
                    </a:p>
                  </a:txBody>
                  <a:tcPr marL="63500" marR="63500" marT="63500" marB="63500"/>
                </a:tc>
                <a:tc>
                  <a:txBody>
                    <a:bodyPr/>
                    <a:lstStyle/>
                    <a:p>
                      <a:pPr marL="0" lvl="0" indent="0" rtl="0">
                        <a:spcBef>
                          <a:spcPts val="0"/>
                        </a:spcBef>
                        <a:spcAft>
                          <a:spcPts val="0"/>
                        </a:spcAft>
                        <a:buNone/>
                      </a:pPr>
                      <a:endParaRPr sz="1100">
                        <a:latin typeface="Verdana"/>
                        <a:ea typeface="Verdana"/>
                        <a:cs typeface="Verdana"/>
                        <a:sym typeface="Verdana"/>
                      </a:endParaRPr>
                    </a:p>
                  </a:txBody>
                  <a:tcPr marL="63500" marR="63500" marT="63500" marB="63500"/>
                </a:tc>
                <a:tc>
                  <a:txBody>
                    <a:bodyPr/>
                    <a:lstStyle/>
                    <a:p>
                      <a:pPr marL="0" lvl="0" indent="0" rtl="0">
                        <a:spcBef>
                          <a:spcPts val="0"/>
                        </a:spcBef>
                        <a:spcAft>
                          <a:spcPts val="0"/>
                        </a:spcAft>
                        <a:buNone/>
                      </a:pPr>
                      <a:endParaRPr sz="1100">
                        <a:latin typeface="Verdana"/>
                        <a:ea typeface="Verdana"/>
                        <a:cs typeface="Verdana"/>
                        <a:sym typeface="Verdana"/>
                      </a:endParaRPr>
                    </a:p>
                  </a:txBody>
                  <a:tcPr marL="63500" marR="63500" marT="63500" marB="63500"/>
                </a:tc>
                <a:extLst>
                  <a:ext uri="{0D108BD9-81ED-4DB2-BD59-A6C34878D82A}">
                    <a16:rowId xmlns:a16="http://schemas.microsoft.com/office/drawing/2014/main" val="10004"/>
                  </a:ext>
                </a:extLst>
              </a:tr>
              <a:tr h="1136625">
                <a:tc>
                  <a:txBody>
                    <a:bodyPr/>
                    <a:lstStyle/>
                    <a:p>
                      <a:pPr marL="0" lvl="0" indent="0" rtl="0">
                        <a:spcBef>
                          <a:spcPts val="0"/>
                        </a:spcBef>
                        <a:spcAft>
                          <a:spcPts val="0"/>
                        </a:spcAft>
                        <a:buNone/>
                      </a:pPr>
                      <a:r>
                        <a:rPr lang="en-US" sz="1100" b="1">
                          <a:latin typeface="Verdana"/>
                          <a:ea typeface="Verdana"/>
                          <a:cs typeface="Verdana"/>
                          <a:sym typeface="Verdana"/>
                        </a:rPr>
                        <a:t>Engaging with the reasoning of others</a:t>
                      </a:r>
                      <a:endParaRPr sz="1100" b="1">
                        <a:latin typeface="Verdana"/>
                        <a:ea typeface="Verdana"/>
                        <a:cs typeface="Verdana"/>
                        <a:sym typeface="Verdana"/>
                      </a:endParaRPr>
                    </a:p>
                    <a:p>
                      <a:pPr marL="0" lvl="0" indent="0" rtl="0">
                        <a:spcBef>
                          <a:spcPts val="0"/>
                        </a:spcBef>
                        <a:spcAft>
                          <a:spcPts val="0"/>
                        </a:spcAft>
                        <a:buNone/>
                      </a:pPr>
                      <a:r>
                        <a:rPr lang="en-US" sz="1100">
                          <a:latin typeface="Verdana"/>
                          <a:ea typeface="Verdana"/>
                          <a:cs typeface="Verdana"/>
                          <a:sym typeface="Verdana"/>
                        </a:rPr>
                        <a:t>Help students to develop an understanding of each other’s solution paths and thinking, and lead to the co-construction of mathematical ideas.</a:t>
                      </a:r>
                      <a:endParaRPr sz="1100">
                        <a:latin typeface="Verdana"/>
                        <a:ea typeface="Verdana"/>
                        <a:cs typeface="Verdana"/>
                        <a:sym typeface="Verdana"/>
                      </a:endParaRPr>
                    </a:p>
                  </a:txBody>
                  <a:tcPr marL="63500" marR="63500" marT="63500" marB="63500"/>
                </a:tc>
                <a:tc>
                  <a:txBody>
                    <a:bodyPr/>
                    <a:lstStyle/>
                    <a:p>
                      <a:pPr marL="0" lvl="0" indent="0" rtl="0">
                        <a:spcBef>
                          <a:spcPts val="0"/>
                        </a:spcBef>
                        <a:spcAft>
                          <a:spcPts val="0"/>
                        </a:spcAft>
                        <a:buNone/>
                      </a:pPr>
                      <a:endParaRPr sz="1100">
                        <a:latin typeface="Verdana"/>
                        <a:ea typeface="Verdana"/>
                        <a:cs typeface="Verdana"/>
                        <a:sym typeface="Verdana"/>
                      </a:endParaRPr>
                    </a:p>
                  </a:txBody>
                  <a:tcPr marL="63500" marR="63500" marT="63500" marB="63500"/>
                </a:tc>
                <a:tc>
                  <a:txBody>
                    <a:bodyPr/>
                    <a:lstStyle/>
                    <a:p>
                      <a:pPr marL="0" lvl="0" indent="0" rtl="0">
                        <a:spcBef>
                          <a:spcPts val="0"/>
                        </a:spcBef>
                        <a:spcAft>
                          <a:spcPts val="0"/>
                        </a:spcAft>
                        <a:buNone/>
                      </a:pPr>
                      <a:endParaRPr sz="1100" dirty="0">
                        <a:latin typeface="Verdana"/>
                        <a:ea typeface="Verdana"/>
                        <a:cs typeface="Verdana"/>
                        <a:sym typeface="Verdana"/>
                      </a:endParaRPr>
                    </a:p>
                  </a:txBody>
                  <a:tcPr marL="63500" marR="63500" marT="63500" marB="63500"/>
                </a:tc>
                <a:extLst>
                  <a:ext uri="{0D108BD9-81ED-4DB2-BD59-A6C34878D82A}">
                    <a16:rowId xmlns:a16="http://schemas.microsoft.com/office/drawing/2014/main" val="10005"/>
                  </a:ext>
                </a:extLst>
              </a:tr>
            </a:tbl>
          </a:graphicData>
        </a:graphic>
      </p:graphicFrame>
      <p:sp>
        <p:nvSpPr>
          <p:cNvPr id="512" name="Google Shape;512;p61"/>
          <p:cNvSpPr txBox="1">
            <a:spLocks noGrp="1"/>
          </p:cNvSpPr>
          <p:nvPr>
            <p:ph type="sldNum" idx="12"/>
          </p:nvPr>
        </p:nvSpPr>
        <p:spPr>
          <a:xfrm>
            <a:off x="6858000" y="6477000"/>
            <a:ext cx="2133600" cy="476400"/>
          </a:xfrm>
          <a:prstGeom prst="rect">
            <a:avLst/>
          </a:prstGeom>
        </p:spPr>
        <p:txBody>
          <a:bodyPr spcFirstLastPara="1" wrap="square" lIns="91425" tIns="45700" rIns="91425" bIns="45700" anchor="t" anchorCtr="0">
            <a:noAutofit/>
          </a:bodyPr>
          <a:lstStyle/>
          <a:p>
            <a:pPr marL="0" lvl="0" indent="0">
              <a:spcBef>
                <a:spcPts val="0"/>
              </a:spcBef>
              <a:spcAft>
                <a:spcPts val="0"/>
              </a:spcAft>
              <a:buClr>
                <a:schemeClr val="dk1"/>
              </a:buClr>
              <a:buSzPts val="350"/>
              <a:buFont typeface="Arial"/>
              <a:buNone/>
            </a:pPr>
            <a:fld id="{00000000-1234-1234-1234-123412341234}" type="slidenum">
              <a:rPr lang="en-US"/>
              <a:t>41</a:t>
            </a:fld>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62"/>
          <p:cNvSpPr txBox="1">
            <a:spLocks noGrp="1"/>
          </p:cNvSpPr>
          <p:nvPr>
            <p:ph type="title"/>
          </p:nvPr>
        </p:nvSpPr>
        <p:spPr>
          <a:xfrm>
            <a:off x="0" y="609600"/>
            <a:ext cx="9144000" cy="1143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b="1">
                <a:latin typeface="Verdana"/>
                <a:ea typeface="Verdana"/>
                <a:cs typeface="Verdana"/>
                <a:sym typeface="Verdana"/>
              </a:rPr>
              <a:t>Posing Purposeful Questions - Research</a:t>
            </a:r>
            <a:endParaRPr b="1">
              <a:latin typeface="Verdana"/>
              <a:ea typeface="Verdana"/>
              <a:cs typeface="Verdana"/>
              <a:sym typeface="Verdana"/>
            </a:endParaRPr>
          </a:p>
        </p:txBody>
      </p:sp>
      <p:sp>
        <p:nvSpPr>
          <p:cNvPr id="520" name="Google Shape;520;p62"/>
          <p:cNvSpPr txBox="1">
            <a:spLocks noGrp="1"/>
          </p:cNvSpPr>
          <p:nvPr>
            <p:ph type="body" idx="1"/>
          </p:nvPr>
        </p:nvSpPr>
        <p:spPr>
          <a:xfrm>
            <a:off x="457200" y="1600200"/>
            <a:ext cx="8534400" cy="4526100"/>
          </a:xfrm>
          <a:prstGeom prst="rect">
            <a:avLst/>
          </a:prstGeom>
        </p:spPr>
        <p:txBody>
          <a:bodyPr spcFirstLastPara="1" wrap="square" lIns="91425" tIns="91425" rIns="91425" bIns="91425" anchor="t" anchorCtr="0">
            <a:noAutofit/>
          </a:bodyPr>
          <a:lstStyle/>
          <a:p>
            <a:pPr>
              <a:buFont typeface="Verdana"/>
              <a:buChar char="•"/>
            </a:pPr>
            <a:r>
              <a:rPr lang="en-US" sz="2800" dirty="0">
                <a:latin typeface="Verdana"/>
                <a:ea typeface="Verdana"/>
                <a:cs typeface="Verdana"/>
                <a:sym typeface="Verdana"/>
              </a:rPr>
              <a:t>Many classrooms follow the traditional </a:t>
            </a:r>
            <a:br>
              <a:rPr lang="en-US" sz="2800" dirty="0">
                <a:latin typeface="Verdana"/>
                <a:ea typeface="Verdana"/>
                <a:cs typeface="Verdana"/>
                <a:sym typeface="Verdana"/>
              </a:rPr>
            </a:br>
            <a:r>
              <a:rPr lang="en-US" sz="2800" dirty="0" smtClean="0">
                <a:latin typeface="Verdana"/>
                <a:ea typeface="Verdana"/>
                <a:cs typeface="Verdana"/>
                <a:sym typeface="Verdana"/>
              </a:rPr>
              <a:t>I-R-E </a:t>
            </a:r>
            <a:r>
              <a:rPr lang="en-US" sz="2800" dirty="0">
                <a:latin typeface="Verdana"/>
                <a:ea typeface="Verdana"/>
                <a:cs typeface="Verdana"/>
                <a:sym typeface="Verdana"/>
              </a:rPr>
              <a:t>(Initiate-Response-Evaluate) </a:t>
            </a:r>
            <a:r>
              <a:rPr lang="en-US" sz="2800" dirty="0" smtClean="0">
                <a:latin typeface="Verdana"/>
                <a:ea typeface="Verdana"/>
                <a:cs typeface="Verdana"/>
                <a:sym typeface="Verdana"/>
              </a:rPr>
              <a:t>format, rather we should “engage students in constructing knowledge and in collaborative problem-solving.” </a:t>
            </a:r>
            <a:r>
              <a:rPr lang="en-US" sz="2800" dirty="0">
                <a:latin typeface="Verdana"/>
                <a:ea typeface="Verdana"/>
                <a:cs typeface="Verdana"/>
                <a:sym typeface="Verdana"/>
              </a:rPr>
              <a:t>(</a:t>
            </a:r>
            <a:r>
              <a:rPr lang="en-US" sz="2800" dirty="0" err="1">
                <a:latin typeface="Verdana"/>
                <a:ea typeface="Verdana"/>
                <a:cs typeface="Verdana"/>
                <a:sym typeface="Verdana"/>
              </a:rPr>
              <a:t>Mehan</a:t>
            </a:r>
            <a:r>
              <a:rPr lang="en-US" sz="2800" dirty="0">
                <a:latin typeface="Verdana"/>
                <a:ea typeface="Verdana"/>
                <a:cs typeface="Verdana"/>
                <a:sym typeface="Verdana"/>
              </a:rPr>
              <a:t> </a:t>
            </a:r>
            <a:r>
              <a:rPr lang="en-US" sz="2800" dirty="0" smtClean="0">
                <a:latin typeface="Verdana"/>
                <a:ea typeface="Verdana"/>
                <a:cs typeface="Verdana"/>
                <a:sym typeface="Verdana"/>
              </a:rPr>
              <a:t>1979a)</a:t>
            </a:r>
          </a:p>
          <a:p>
            <a:pPr>
              <a:buFont typeface="Verdana"/>
              <a:buChar char="•"/>
            </a:pPr>
            <a:r>
              <a:rPr lang="en-US" sz="2800" dirty="0" smtClean="0">
                <a:latin typeface="Verdana"/>
                <a:ea typeface="Verdana"/>
                <a:cs typeface="Verdana"/>
                <a:sym typeface="Verdana"/>
              </a:rPr>
              <a:t>“…teachers </a:t>
            </a:r>
            <a:r>
              <a:rPr lang="en-US" sz="2800" dirty="0">
                <a:latin typeface="Verdana"/>
                <a:ea typeface="Verdana"/>
                <a:cs typeface="Verdana"/>
                <a:sym typeface="Verdana"/>
              </a:rPr>
              <a:t>in the United States pose fewer high-level questions in middle school mathematics classrooms than teachers in other countries.” Stigler and </a:t>
            </a:r>
            <a:r>
              <a:rPr lang="en-US" sz="2800" dirty="0" err="1">
                <a:latin typeface="Verdana"/>
                <a:ea typeface="Verdana"/>
                <a:cs typeface="Verdana"/>
                <a:sym typeface="Verdana"/>
              </a:rPr>
              <a:t>Hiebert</a:t>
            </a:r>
            <a:r>
              <a:rPr lang="en-US" sz="2800" dirty="0">
                <a:latin typeface="Verdana"/>
                <a:ea typeface="Verdana"/>
                <a:cs typeface="Verdana"/>
                <a:sym typeface="Verdana"/>
              </a:rPr>
              <a:t> (1999</a:t>
            </a:r>
            <a:r>
              <a:rPr lang="en-US" sz="2800" dirty="0" smtClean="0">
                <a:latin typeface="Verdana"/>
                <a:ea typeface="Verdana"/>
                <a:cs typeface="Verdana"/>
                <a:sym typeface="Verdana"/>
              </a:rPr>
              <a:t>)</a:t>
            </a:r>
            <a:endParaRPr sz="2800" dirty="0">
              <a:latin typeface="Verdana"/>
              <a:ea typeface="Verdana"/>
              <a:cs typeface="Verdana"/>
              <a:sym typeface="Verdana"/>
            </a:endParaRPr>
          </a:p>
        </p:txBody>
      </p:sp>
      <p:sp>
        <p:nvSpPr>
          <p:cNvPr id="521" name="Google Shape;521;p62"/>
          <p:cNvSpPr txBox="1">
            <a:spLocks noGrp="1"/>
          </p:cNvSpPr>
          <p:nvPr>
            <p:ph type="sldNum" idx="12"/>
          </p:nvPr>
        </p:nvSpPr>
        <p:spPr>
          <a:xfrm>
            <a:off x="6858000" y="6477000"/>
            <a:ext cx="2133600" cy="476400"/>
          </a:xfrm>
          <a:prstGeom prst="rect">
            <a:avLst/>
          </a:prstGeom>
        </p:spPr>
        <p:txBody>
          <a:bodyPr spcFirstLastPara="1" wrap="square" lIns="91425" tIns="45700" rIns="91425" bIns="45700" anchor="t" anchorCtr="0">
            <a:noAutofit/>
          </a:bodyPr>
          <a:lstStyle/>
          <a:p>
            <a:pPr marL="0" lvl="0" indent="0" rtl="0">
              <a:spcBef>
                <a:spcPts val="0"/>
              </a:spcBef>
              <a:spcAft>
                <a:spcPts val="0"/>
              </a:spcAft>
              <a:buClr>
                <a:schemeClr val="dk1"/>
              </a:buClr>
              <a:buSzPts val="350"/>
              <a:buFont typeface="Arial"/>
              <a:buNone/>
            </a:pPr>
            <a:fld id="{00000000-1234-1234-1234-123412341234}" type="slidenum">
              <a:rPr lang="en-US"/>
              <a:t>42</a:t>
            </a:fld>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63"/>
          <p:cNvSpPr txBox="1">
            <a:spLocks noGrp="1"/>
          </p:cNvSpPr>
          <p:nvPr>
            <p:ph type="title"/>
          </p:nvPr>
        </p:nvSpPr>
        <p:spPr>
          <a:xfrm>
            <a:off x="0" y="609600"/>
            <a:ext cx="9144000" cy="1143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b="1" dirty="0">
                <a:latin typeface="Verdana"/>
                <a:ea typeface="Verdana"/>
                <a:cs typeface="Verdana"/>
                <a:sym typeface="Verdana"/>
              </a:rPr>
              <a:t>Posing Purposeful Questions - Promoting Equity</a:t>
            </a:r>
            <a:endParaRPr b="1" dirty="0">
              <a:latin typeface="Verdana"/>
              <a:ea typeface="Verdana"/>
              <a:cs typeface="Verdana"/>
              <a:sym typeface="Verdana"/>
            </a:endParaRPr>
          </a:p>
        </p:txBody>
      </p:sp>
      <p:sp>
        <p:nvSpPr>
          <p:cNvPr id="528" name="Google Shape;528;p63"/>
          <p:cNvSpPr txBox="1">
            <a:spLocks noGrp="1"/>
          </p:cNvSpPr>
          <p:nvPr>
            <p:ph type="body" idx="1"/>
          </p:nvPr>
        </p:nvSpPr>
        <p:spPr>
          <a:xfrm>
            <a:off x="163350" y="1746738"/>
            <a:ext cx="8817300" cy="4526100"/>
          </a:xfrm>
          <a:prstGeom prst="rect">
            <a:avLst/>
          </a:prstGeom>
        </p:spPr>
        <p:txBody>
          <a:bodyPr spcFirstLastPara="1" wrap="square" lIns="91425" tIns="91425" rIns="91425" bIns="91425" anchor="t" anchorCtr="0">
            <a:noAutofit/>
          </a:bodyPr>
          <a:lstStyle/>
          <a:p>
            <a:pPr marL="457200" lvl="0" indent="-419100" rtl="0">
              <a:spcBef>
                <a:spcPts val="640"/>
              </a:spcBef>
              <a:spcAft>
                <a:spcPts val="0"/>
              </a:spcAft>
              <a:buSzPts val="3000"/>
              <a:buFont typeface="Verdana"/>
              <a:buChar char="•"/>
            </a:pPr>
            <a:r>
              <a:rPr lang="en-US" sz="2800" dirty="0">
                <a:latin typeface="Verdana"/>
                <a:ea typeface="Verdana"/>
                <a:cs typeface="Verdana"/>
                <a:sym typeface="Verdana"/>
              </a:rPr>
              <a:t>Positioning the way students are “entitled, expected, and obligated to interact with one another as they work on content together” (</a:t>
            </a:r>
            <a:r>
              <a:rPr lang="en-US" sz="2800" dirty="0" err="1">
                <a:latin typeface="Verdana"/>
                <a:ea typeface="Verdana"/>
                <a:cs typeface="Verdana"/>
                <a:sym typeface="Verdana"/>
              </a:rPr>
              <a:t>Gresalfi</a:t>
            </a:r>
            <a:r>
              <a:rPr lang="en-US" sz="2800" dirty="0">
                <a:latin typeface="Verdana"/>
                <a:ea typeface="Verdana"/>
                <a:cs typeface="Verdana"/>
                <a:sym typeface="Verdana"/>
              </a:rPr>
              <a:t> and Cobb 2006, p 51)</a:t>
            </a:r>
            <a:endParaRPr sz="2800" dirty="0">
              <a:latin typeface="Verdana"/>
              <a:ea typeface="Verdana"/>
              <a:cs typeface="Verdana"/>
              <a:sym typeface="Verdana"/>
            </a:endParaRPr>
          </a:p>
          <a:p>
            <a:pPr marL="457200" lvl="0" indent="-419100">
              <a:spcBef>
                <a:spcPts val="1000"/>
              </a:spcBef>
              <a:spcAft>
                <a:spcPts val="0"/>
              </a:spcAft>
              <a:buSzPts val="3000"/>
              <a:buFont typeface="Verdana"/>
              <a:buChar char="•"/>
            </a:pPr>
            <a:r>
              <a:rPr lang="en-US" sz="2800" dirty="0">
                <a:latin typeface="Verdana"/>
                <a:ea typeface="Verdana"/>
                <a:cs typeface="Verdana"/>
                <a:sym typeface="Verdana"/>
              </a:rPr>
              <a:t>Considerations:</a:t>
            </a:r>
            <a:endParaRPr sz="2800" dirty="0">
              <a:latin typeface="Verdana"/>
              <a:ea typeface="Verdana"/>
              <a:cs typeface="Verdana"/>
              <a:sym typeface="Verdana"/>
            </a:endParaRPr>
          </a:p>
          <a:p>
            <a:pPr marL="914400" lvl="1" indent="-381000" rtl="0">
              <a:spcBef>
                <a:spcPts val="0"/>
              </a:spcBef>
              <a:spcAft>
                <a:spcPts val="0"/>
              </a:spcAft>
              <a:buSzPts val="2400"/>
              <a:buFont typeface="Verdana"/>
              <a:buChar char="–"/>
            </a:pPr>
            <a:r>
              <a:rPr lang="en-US" sz="2400" dirty="0">
                <a:latin typeface="Verdana"/>
                <a:ea typeface="Verdana"/>
                <a:cs typeface="Verdana"/>
                <a:sym typeface="Verdana"/>
              </a:rPr>
              <a:t>Are all </a:t>
            </a:r>
            <a:r>
              <a:rPr lang="en-US" sz="2400" dirty="0" smtClean="0">
                <a:latin typeface="Verdana"/>
                <a:ea typeface="Verdana"/>
                <a:cs typeface="Verdana"/>
                <a:sym typeface="Verdana"/>
              </a:rPr>
              <a:t>students’ </a:t>
            </a:r>
            <a:r>
              <a:rPr lang="en-US" sz="2400" dirty="0" smtClean="0">
                <a:solidFill>
                  <a:schemeClr val="tx1"/>
                </a:solidFill>
                <a:latin typeface="Verdana"/>
                <a:ea typeface="Verdana"/>
                <a:cs typeface="Verdana"/>
                <a:sym typeface="Verdana"/>
              </a:rPr>
              <a:t>ideas and questions </a:t>
            </a:r>
            <a:r>
              <a:rPr lang="en-US" sz="2400" dirty="0" smtClean="0">
                <a:latin typeface="Verdana"/>
                <a:ea typeface="Verdana"/>
                <a:cs typeface="Verdana"/>
                <a:sym typeface="Verdana"/>
              </a:rPr>
              <a:t>heard</a:t>
            </a:r>
            <a:r>
              <a:rPr lang="en-US" sz="2400" dirty="0">
                <a:latin typeface="Verdana"/>
                <a:ea typeface="Verdana"/>
                <a:cs typeface="Verdana"/>
                <a:sym typeface="Verdana"/>
              </a:rPr>
              <a:t>, valued and pursued? </a:t>
            </a:r>
            <a:endParaRPr sz="2400" dirty="0">
              <a:latin typeface="Verdana"/>
              <a:ea typeface="Verdana"/>
              <a:cs typeface="Verdana"/>
              <a:sym typeface="Verdana"/>
            </a:endParaRPr>
          </a:p>
          <a:p>
            <a:pPr marL="914400" lvl="1" indent="-381000" rtl="0">
              <a:spcBef>
                <a:spcPts val="0"/>
              </a:spcBef>
              <a:spcAft>
                <a:spcPts val="0"/>
              </a:spcAft>
              <a:buSzPts val="2400"/>
              <a:buFont typeface="Verdana"/>
              <a:buChar char="–"/>
            </a:pPr>
            <a:r>
              <a:rPr lang="en-US" sz="2400" dirty="0">
                <a:latin typeface="Verdana"/>
                <a:ea typeface="Verdana"/>
                <a:cs typeface="Verdana"/>
                <a:sym typeface="Verdana"/>
              </a:rPr>
              <a:t>Who does the teacher call </a:t>
            </a:r>
            <a:r>
              <a:rPr lang="en-US" sz="2400" dirty="0" smtClean="0">
                <a:latin typeface="Verdana"/>
                <a:ea typeface="Verdana"/>
                <a:cs typeface="Verdana"/>
                <a:sym typeface="Verdana"/>
              </a:rPr>
              <a:t>on? </a:t>
            </a:r>
            <a:endParaRPr sz="2400" dirty="0">
              <a:latin typeface="Verdana"/>
              <a:ea typeface="Verdana"/>
              <a:cs typeface="Verdana"/>
              <a:sym typeface="Verdana"/>
            </a:endParaRPr>
          </a:p>
          <a:p>
            <a:pPr marL="914400" lvl="1" indent="-381000" rtl="0">
              <a:spcBef>
                <a:spcPts val="0"/>
              </a:spcBef>
              <a:spcAft>
                <a:spcPts val="0"/>
              </a:spcAft>
              <a:buSzPts val="2400"/>
              <a:buFont typeface="Verdana"/>
              <a:buChar char="–"/>
            </a:pPr>
            <a:r>
              <a:rPr lang="en-US" sz="2400" dirty="0">
                <a:latin typeface="Verdana"/>
                <a:ea typeface="Verdana"/>
                <a:cs typeface="Verdana"/>
                <a:sym typeface="Verdana"/>
              </a:rPr>
              <a:t>Whose ideas does the class examine and discuss?</a:t>
            </a:r>
            <a:endParaRPr sz="2400" dirty="0">
              <a:latin typeface="Verdana"/>
              <a:ea typeface="Verdana"/>
              <a:cs typeface="Verdana"/>
              <a:sym typeface="Verdana"/>
            </a:endParaRPr>
          </a:p>
          <a:p>
            <a:pPr marL="914400" lvl="1" indent="-381000" rtl="0">
              <a:spcBef>
                <a:spcPts val="0"/>
              </a:spcBef>
              <a:spcAft>
                <a:spcPts val="0"/>
              </a:spcAft>
              <a:buSzPts val="2400"/>
              <a:buFont typeface="Verdana"/>
              <a:buChar char="–"/>
            </a:pPr>
            <a:r>
              <a:rPr lang="en-US" sz="2400" dirty="0" smtClean="0">
                <a:solidFill>
                  <a:schemeClr val="tx1"/>
                </a:solidFill>
                <a:latin typeface="Verdana"/>
                <a:ea typeface="Verdana"/>
                <a:cs typeface="Verdana"/>
                <a:sym typeface="Verdana"/>
              </a:rPr>
              <a:t>Whose thinking </a:t>
            </a:r>
            <a:r>
              <a:rPr lang="en-US" sz="2400" dirty="0">
                <a:latin typeface="Verdana"/>
                <a:ea typeface="Verdana"/>
                <a:cs typeface="Verdana"/>
                <a:sym typeface="Verdana"/>
              </a:rPr>
              <a:t>does the teacher select for further inquiry and </a:t>
            </a:r>
            <a:r>
              <a:rPr lang="en-US" sz="2400" dirty="0" smtClean="0">
                <a:solidFill>
                  <a:schemeClr val="tx1"/>
                </a:solidFill>
                <a:latin typeface="Verdana"/>
                <a:ea typeface="Verdana"/>
                <a:cs typeface="Verdana"/>
                <a:sym typeface="Verdana"/>
              </a:rPr>
              <a:t>whose thinking </a:t>
            </a:r>
            <a:r>
              <a:rPr lang="en-US" sz="2400" dirty="0">
                <a:latin typeface="Verdana"/>
                <a:ea typeface="Verdana"/>
                <a:cs typeface="Verdana"/>
                <a:sym typeface="Verdana"/>
              </a:rPr>
              <a:t>does the teacher disregard? </a:t>
            </a:r>
            <a:endParaRPr sz="2400" dirty="0">
              <a:latin typeface="Verdana"/>
              <a:ea typeface="Verdana"/>
              <a:cs typeface="Verdana"/>
              <a:sym typeface="Verdana"/>
            </a:endParaRPr>
          </a:p>
        </p:txBody>
      </p:sp>
      <p:sp>
        <p:nvSpPr>
          <p:cNvPr id="529" name="Google Shape;529;p63"/>
          <p:cNvSpPr txBox="1">
            <a:spLocks noGrp="1"/>
          </p:cNvSpPr>
          <p:nvPr>
            <p:ph type="sldNum" idx="12"/>
          </p:nvPr>
        </p:nvSpPr>
        <p:spPr>
          <a:xfrm>
            <a:off x="6858000" y="6477000"/>
            <a:ext cx="2133600" cy="476400"/>
          </a:xfrm>
          <a:prstGeom prst="rect">
            <a:avLst/>
          </a:prstGeom>
        </p:spPr>
        <p:txBody>
          <a:bodyPr spcFirstLastPara="1" wrap="square" lIns="91425" tIns="45700" rIns="91425" bIns="45700" anchor="t" anchorCtr="0">
            <a:noAutofit/>
          </a:bodyPr>
          <a:lstStyle/>
          <a:p>
            <a:pPr marL="0" lvl="0" indent="0" rtl="0">
              <a:spcBef>
                <a:spcPts val="0"/>
              </a:spcBef>
              <a:spcAft>
                <a:spcPts val="0"/>
              </a:spcAft>
              <a:buClr>
                <a:schemeClr val="dk1"/>
              </a:buClr>
              <a:buSzPts val="350"/>
              <a:buFont typeface="Arial"/>
              <a:buNone/>
            </a:pPr>
            <a:fld id="{00000000-1234-1234-1234-123412341234}" type="slidenum">
              <a:rPr lang="en-US"/>
              <a:t>43</a:t>
            </a:fld>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64"/>
          <p:cNvSpPr txBox="1">
            <a:spLocks noGrp="1"/>
          </p:cNvSpPr>
          <p:nvPr>
            <p:ph type="title"/>
          </p:nvPr>
        </p:nvSpPr>
        <p:spPr>
          <a:xfrm>
            <a:off x="0" y="609600"/>
            <a:ext cx="9144000" cy="1143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chemeClr val="dk1"/>
              </a:buClr>
              <a:buSzPts val="1100"/>
              <a:buFont typeface="Arial"/>
              <a:buNone/>
            </a:pPr>
            <a:r>
              <a:rPr lang="en-US" b="1" dirty="0">
                <a:solidFill>
                  <a:schemeClr val="dk1"/>
                </a:solidFill>
                <a:latin typeface="Verdana"/>
                <a:ea typeface="Verdana"/>
                <a:cs typeface="Verdana"/>
                <a:sym typeface="Verdana"/>
              </a:rPr>
              <a:t>Elicit and Use Evidence of Student Thinking - Research</a:t>
            </a:r>
            <a:endParaRPr b="1" dirty="0">
              <a:latin typeface="Verdana"/>
              <a:ea typeface="Verdana"/>
              <a:cs typeface="Verdana"/>
              <a:sym typeface="Verdana"/>
            </a:endParaRPr>
          </a:p>
        </p:txBody>
      </p:sp>
      <p:sp>
        <p:nvSpPr>
          <p:cNvPr id="536" name="Google Shape;536;p64"/>
          <p:cNvSpPr txBox="1">
            <a:spLocks noGrp="1"/>
          </p:cNvSpPr>
          <p:nvPr>
            <p:ph type="body" idx="1"/>
          </p:nvPr>
        </p:nvSpPr>
        <p:spPr>
          <a:xfrm>
            <a:off x="114725" y="1600200"/>
            <a:ext cx="8877000" cy="4526100"/>
          </a:xfrm>
          <a:prstGeom prst="rect">
            <a:avLst/>
          </a:prstGeom>
        </p:spPr>
        <p:txBody>
          <a:bodyPr spcFirstLastPara="1" wrap="square" lIns="91425" tIns="91425" rIns="91425" bIns="91425" anchor="t" anchorCtr="0">
            <a:noAutofit/>
          </a:bodyPr>
          <a:lstStyle/>
          <a:p>
            <a:pPr marL="457200" lvl="0" indent="-406400" rtl="0">
              <a:spcBef>
                <a:spcPts val="640"/>
              </a:spcBef>
              <a:spcAft>
                <a:spcPts val="0"/>
              </a:spcAft>
              <a:buSzPts val="2800"/>
              <a:buFont typeface="Verdana"/>
              <a:buChar char="•"/>
            </a:pPr>
            <a:r>
              <a:rPr lang="en-US" sz="2800" dirty="0">
                <a:latin typeface="Verdana"/>
                <a:ea typeface="Verdana"/>
                <a:cs typeface="Verdana"/>
                <a:sym typeface="Verdana"/>
              </a:rPr>
              <a:t>“Teachers who consistently elicit student thinking during a lesson can use that evidence to adapt their instruction to better meet their students’ needs (Leahy et al. 2005).”</a:t>
            </a:r>
            <a:endParaRPr sz="2800" dirty="0">
              <a:latin typeface="Verdana"/>
              <a:ea typeface="Verdana"/>
              <a:cs typeface="Verdana"/>
              <a:sym typeface="Verdana"/>
            </a:endParaRPr>
          </a:p>
          <a:p>
            <a:pPr marL="457200" lvl="0" indent="-406400" rtl="0">
              <a:spcBef>
                <a:spcPts val="1000"/>
              </a:spcBef>
              <a:spcAft>
                <a:spcPts val="0"/>
              </a:spcAft>
              <a:buSzPts val="2800"/>
              <a:buFont typeface="Verdana"/>
              <a:buChar char="•"/>
            </a:pPr>
            <a:r>
              <a:rPr lang="en-US" sz="2800" dirty="0">
                <a:latin typeface="Verdana"/>
                <a:ea typeface="Verdana"/>
                <a:cs typeface="Verdana"/>
                <a:sym typeface="Verdana"/>
              </a:rPr>
              <a:t>“If teachers wait until the end of the week or the end of a unit to elicit and use evidence of student thinking, they have little clear information on which to base immediate instructional decisions in the lessons leading up to that assessment (William 2007).”</a:t>
            </a:r>
            <a:endParaRPr sz="2800" dirty="0">
              <a:latin typeface="Verdana"/>
              <a:ea typeface="Verdana"/>
              <a:cs typeface="Verdana"/>
              <a:sym typeface="Verdana"/>
            </a:endParaRPr>
          </a:p>
        </p:txBody>
      </p:sp>
      <p:sp>
        <p:nvSpPr>
          <p:cNvPr id="537" name="Google Shape;537;p64"/>
          <p:cNvSpPr txBox="1">
            <a:spLocks noGrp="1"/>
          </p:cNvSpPr>
          <p:nvPr>
            <p:ph type="sldNum" idx="12"/>
          </p:nvPr>
        </p:nvSpPr>
        <p:spPr>
          <a:xfrm>
            <a:off x="6858000" y="6477000"/>
            <a:ext cx="2133600" cy="476400"/>
          </a:xfrm>
          <a:prstGeom prst="rect">
            <a:avLst/>
          </a:prstGeom>
        </p:spPr>
        <p:txBody>
          <a:bodyPr spcFirstLastPara="1" wrap="square" lIns="91425" tIns="45700" rIns="91425" bIns="45700" anchor="t" anchorCtr="0">
            <a:noAutofit/>
          </a:bodyPr>
          <a:lstStyle/>
          <a:p>
            <a:pPr marL="0" lvl="0" indent="0" rtl="0">
              <a:spcBef>
                <a:spcPts val="0"/>
              </a:spcBef>
              <a:spcAft>
                <a:spcPts val="0"/>
              </a:spcAft>
              <a:buClr>
                <a:schemeClr val="dk1"/>
              </a:buClr>
              <a:buSzPts val="350"/>
              <a:buFont typeface="Arial"/>
              <a:buNone/>
            </a:pPr>
            <a:fld id="{00000000-1234-1234-1234-123412341234}" type="slidenum">
              <a:rPr lang="en-US"/>
              <a:t>44</a:t>
            </a:fld>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65"/>
          <p:cNvSpPr txBox="1">
            <a:spLocks noGrp="1"/>
          </p:cNvSpPr>
          <p:nvPr>
            <p:ph type="title"/>
          </p:nvPr>
        </p:nvSpPr>
        <p:spPr>
          <a:xfrm>
            <a:off x="0" y="609600"/>
            <a:ext cx="9144000" cy="1143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chemeClr val="dk1"/>
              </a:buClr>
              <a:buSzPts val="1100"/>
              <a:buFont typeface="Arial"/>
              <a:buNone/>
            </a:pPr>
            <a:r>
              <a:rPr lang="en-US" b="1" dirty="0">
                <a:solidFill>
                  <a:schemeClr val="dk1"/>
                </a:solidFill>
                <a:latin typeface="Verdana"/>
                <a:ea typeface="Verdana"/>
                <a:cs typeface="Verdana"/>
                <a:sym typeface="Verdana"/>
              </a:rPr>
              <a:t>Elicit and Use Evidence of Student Thinking - Promoting Equity</a:t>
            </a:r>
            <a:endParaRPr b="1" dirty="0">
              <a:solidFill>
                <a:schemeClr val="dk1"/>
              </a:solidFill>
              <a:latin typeface="Verdana"/>
              <a:ea typeface="Verdana"/>
              <a:cs typeface="Verdana"/>
              <a:sym typeface="Verdana"/>
            </a:endParaRPr>
          </a:p>
        </p:txBody>
      </p:sp>
      <p:sp>
        <p:nvSpPr>
          <p:cNvPr id="544" name="Google Shape;544;p65"/>
          <p:cNvSpPr txBox="1">
            <a:spLocks noGrp="1"/>
          </p:cNvSpPr>
          <p:nvPr>
            <p:ph type="body" idx="1"/>
          </p:nvPr>
        </p:nvSpPr>
        <p:spPr>
          <a:xfrm>
            <a:off x="457200" y="1752600"/>
            <a:ext cx="8534400" cy="4526100"/>
          </a:xfrm>
          <a:prstGeom prst="rect">
            <a:avLst/>
          </a:prstGeom>
        </p:spPr>
        <p:txBody>
          <a:bodyPr spcFirstLastPara="1" wrap="square" lIns="91425" tIns="91425" rIns="91425" bIns="91425" anchor="t" anchorCtr="0">
            <a:noAutofit/>
          </a:bodyPr>
          <a:lstStyle/>
          <a:p>
            <a:pPr marL="457200" lvl="0" indent="-419100">
              <a:spcBef>
                <a:spcPts val="640"/>
              </a:spcBef>
              <a:spcAft>
                <a:spcPts val="0"/>
              </a:spcAft>
              <a:buSzPts val="3000"/>
              <a:buFont typeface="Verdana"/>
              <a:buChar char="•"/>
            </a:pPr>
            <a:r>
              <a:rPr lang="en-US" sz="3000" dirty="0">
                <a:latin typeface="Verdana"/>
                <a:ea typeface="Verdana"/>
                <a:cs typeface="Verdana"/>
                <a:sym typeface="Verdana"/>
              </a:rPr>
              <a:t>“This move can strengthen students’ identities as knowers and doers of mathematics, in addition to giving teachers a more nuanced view of their own students as learners (Crespo 2000).”</a:t>
            </a:r>
            <a:endParaRPr sz="3000" dirty="0">
              <a:latin typeface="Verdana"/>
              <a:ea typeface="Verdana"/>
              <a:cs typeface="Verdana"/>
              <a:sym typeface="Verdana"/>
            </a:endParaRPr>
          </a:p>
          <a:p>
            <a:pPr marL="457200" lvl="0" indent="-419100" rtl="0">
              <a:spcBef>
                <a:spcPts val="1000"/>
              </a:spcBef>
              <a:spcAft>
                <a:spcPts val="0"/>
              </a:spcAft>
              <a:buSzPts val="3000"/>
              <a:buFont typeface="Verdana"/>
              <a:buChar char="•"/>
            </a:pPr>
            <a:r>
              <a:rPr lang="en-US" sz="3000" dirty="0">
                <a:latin typeface="Verdana"/>
                <a:ea typeface="Verdana"/>
                <a:cs typeface="Verdana"/>
                <a:sym typeface="Verdana"/>
              </a:rPr>
              <a:t>Invite broader participation by explicitly asking other students to comment on the work, promoting diversity of views and strategies in the classroom.</a:t>
            </a:r>
            <a:endParaRPr sz="3000" dirty="0">
              <a:latin typeface="Verdana"/>
              <a:ea typeface="Verdana"/>
              <a:cs typeface="Verdana"/>
              <a:sym typeface="Verdana"/>
            </a:endParaRPr>
          </a:p>
        </p:txBody>
      </p:sp>
      <p:sp>
        <p:nvSpPr>
          <p:cNvPr id="545" name="Google Shape;545;p65"/>
          <p:cNvSpPr txBox="1">
            <a:spLocks noGrp="1"/>
          </p:cNvSpPr>
          <p:nvPr>
            <p:ph type="sldNum" idx="12"/>
          </p:nvPr>
        </p:nvSpPr>
        <p:spPr>
          <a:xfrm>
            <a:off x="6858000" y="6477000"/>
            <a:ext cx="2133600" cy="476400"/>
          </a:xfrm>
          <a:prstGeom prst="rect">
            <a:avLst/>
          </a:prstGeom>
        </p:spPr>
        <p:txBody>
          <a:bodyPr spcFirstLastPara="1" wrap="square" lIns="91425" tIns="45700" rIns="91425" bIns="45700" anchor="t" anchorCtr="0">
            <a:noAutofit/>
          </a:bodyPr>
          <a:lstStyle/>
          <a:p>
            <a:pPr marL="0" lvl="0" indent="0" rtl="0">
              <a:spcBef>
                <a:spcPts val="0"/>
              </a:spcBef>
              <a:spcAft>
                <a:spcPts val="0"/>
              </a:spcAft>
              <a:buClr>
                <a:schemeClr val="dk1"/>
              </a:buClr>
              <a:buSzPts val="350"/>
              <a:buFont typeface="Arial"/>
              <a:buNone/>
            </a:pPr>
            <a:fld id="{00000000-1234-1234-1234-123412341234}" type="slidenum">
              <a:rPr lang="en-US"/>
              <a:t>45</a:t>
            </a:fld>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66"/>
          <p:cNvSpPr txBox="1">
            <a:spLocks noGrp="1"/>
          </p:cNvSpPr>
          <p:nvPr>
            <p:ph type="title"/>
          </p:nvPr>
        </p:nvSpPr>
        <p:spPr>
          <a:xfrm>
            <a:off x="0" y="609600"/>
            <a:ext cx="9144000" cy="1143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sz="4000" b="1" dirty="0">
                <a:solidFill>
                  <a:schemeClr val="dk1"/>
                </a:solidFill>
                <a:latin typeface="Verdana"/>
                <a:ea typeface="Verdana"/>
                <a:cs typeface="Verdana"/>
                <a:sym typeface="Verdana"/>
              </a:rPr>
              <a:t>Levels of Classroom Discourse</a:t>
            </a:r>
            <a:endParaRPr sz="4000" b="1" dirty="0">
              <a:latin typeface="Verdana"/>
              <a:ea typeface="Verdana"/>
              <a:cs typeface="Verdana"/>
              <a:sym typeface="Verdana"/>
            </a:endParaRPr>
          </a:p>
        </p:txBody>
      </p:sp>
      <p:sp>
        <p:nvSpPr>
          <p:cNvPr id="552" name="Google Shape;552;p66"/>
          <p:cNvSpPr txBox="1">
            <a:spLocks noGrp="1"/>
          </p:cNvSpPr>
          <p:nvPr>
            <p:ph type="body" idx="1"/>
          </p:nvPr>
        </p:nvSpPr>
        <p:spPr>
          <a:xfrm>
            <a:off x="3307775" y="1600200"/>
            <a:ext cx="5683800" cy="4526100"/>
          </a:xfrm>
          <a:prstGeom prst="rect">
            <a:avLst/>
          </a:prstGeom>
        </p:spPr>
        <p:txBody>
          <a:bodyPr spcFirstLastPara="1" wrap="square" lIns="91425" tIns="91425" rIns="91425" bIns="91425" anchor="t" anchorCtr="0">
            <a:noAutofit/>
          </a:bodyPr>
          <a:lstStyle/>
          <a:p>
            <a:pPr marL="0" lvl="0" indent="0">
              <a:spcBef>
                <a:spcPts val="640"/>
              </a:spcBef>
              <a:spcAft>
                <a:spcPts val="0"/>
              </a:spcAft>
              <a:buNone/>
            </a:pPr>
            <a:r>
              <a:rPr lang="en-US" dirty="0">
                <a:latin typeface="Verdana"/>
                <a:ea typeface="Verdana"/>
                <a:cs typeface="Verdana"/>
                <a:sym typeface="Verdana"/>
              </a:rPr>
              <a:t>Return to the sort.</a:t>
            </a:r>
            <a:endParaRPr dirty="0">
              <a:latin typeface="Verdana"/>
              <a:ea typeface="Verdana"/>
              <a:cs typeface="Verdana"/>
              <a:sym typeface="Verdana"/>
            </a:endParaRPr>
          </a:p>
          <a:p>
            <a:pPr marL="0" lvl="0" indent="0">
              <a:spcBef>
                <a:spcPts val="640"/>
              </a:spcBef>
              <a:spcAft>
                <a:spcPts val="0"/>
              </a:spcAft>
              <a:buNone/>
            </a:pPr>
            <a:endParaRPr sz="1400" dirty="0">
              <a:latin typeface="Verdana"/>
              <a:ea typeface="Verdana"/>
              <a:cs typeface="Verdana"/>
              <a:sym typeface="Verdana"/>
            </a:endParaRPr>
          </a:p>
          <a:p>
            <a:pPr marL="0" lvl="0" indent="0">
              <a:buNone/>
            </a:pPr>
            <a:r>
              <a:rPr lang="en-US" dirty="0">
                <a:latin typeface="Verdana"/>
                <a:ea typeface="Verdana"/>
                <a:cs typeface="Verdana"/>
                <a:sym typeface="Verdana"/>
              </a:rPr>
              <a:t>This time sort and consider where your classroom is in terms of the “Questioning” column </a:t>
            </a:r>
            <a:r>
              <a:rPr lang="en-US" dirty="0" smtClean="0">
                <a:latin typeface="Verdana"/>
                <a:ea typeface="Verdana"/>
                <a:cs typeface="Verdana"/>
                <a:sym typeface="Verdana"/>
              </a:rPr>
              <a:t>(LIGHT YELLOW) and the “Explaining </a:t>
            </a:r>
            <a:r>
              <a:rPr lang="en-US" dirty="0">
                <a:latin typeface="Verdana"/>
                <a:ea typeface="Verdana"/>
                <a:cs typeface="Verdana"/>
                <a:sym typeface="Verdana"/>
              </a:rPr>
              <a:t>Mathematical Thinking” column </a:t>
            </a:r>
            <a:r>
              <a:rPr lang="en-US" dirty="0" smtClean="0">
                <a:latin typeface="Verdana"/>
                <a:ea typeface="Verdana"/>
                <a:cs typeface="Verdana"/>
                <a:sym typeface="Verdana"/>
              </a:rPr>
              <a:t>(BLUE).</a:t>
            </a:r>
            <a:endParaRPr dirty="0">
              <a:latin typeface="Verdana"/>
              <a:ea typeface="Verdana"/>
              <a:cs typeface="Verdana"/>
              <a:sym typeface="Verdana"/>
            </a:endParaRPr>
          </a:p>
        </p:txBody>
      </p:sp>
      <p:pic>
        <p:nvPicPr>
          <p:cNvPr id="554" name="Google Shape;554;p66" descr="Rate from 0 to 3"/>
          <p:cNvPicPr preferRelativeResize="0"/>
          <p:nvPr/>
        </p:nvPicPr>
        <p:blipFill>
          <a:blip r:embed="rId3">
            <a:alphaModFix/>
          </a:blip>
          <a:stretch>
            <a:fillRect/>
          </a:stretch>
        </p:blipFill>
        <p:spPr>
          <a:xfrm>
            <a:off x="609600" y="1861475"/>
            <a:ext cx="2374124" cy="2679751"/>
          </a:xfrm>
          <a:prstGeom prst="rect">
            <a:avLst/>
          </a:prstGeom>
          <a:noFill/>
          <a:ln>
            <a:noFill/>
          </a:ln>
        </p:spPr>
      </p:pic>
      <p:sp>
        <p:nvSpPr>
          <p:cNvPr id="553" name="Google Shape;553;p66"/>
          <p:cNvSpPr txBox="1">
            <a:spLocks noGrp="1"/>
          </p:cNvSpPr>
          <p:nvPr>
            <p:ph type="sldNum" idx="12"/>
          </p:nvPr>
        </p:nvSpPr>
        <p:spPr>
          <a:xfrm>
            <a:off x="6858000" y="6477000"/>
            <a:ext cx="2133600" cy="4764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fld id="{00000000-1234-1234-1234-123412341234}" type="slidenum">
              <a:rPr lang="en-US"/>
              <a:t>46</a:t>
            </a:fld>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Verdana" panose="020B0604030504040204" pitchFamily="34" charset="0"/>
                <a:ea typeface="Verdana" panose="020B0604030504040204" pitchFamily="34" charset="0"/>
                <a:cs typeface="Verdana" panose="020B0604030504040204" pitchFamily="34" charset="0"/>
              </a:rPr>
              <a:t>Components and Levels of a Math Talk Learning Community </a:t>
            </a:r>
          </a:p>
        </p:txBody>
      </p:sp>
      <p:graphicFrame>
        <p:nvGraphicFramePr>
          <p:cNvPr id="5" name="Table 4" descr="Questioning"/>
          <p:cNvGraphicFramePr>
            <a:graphicFrameLocks noGrp="1"/>
          </p:cNvGraphicFramePr>
          <p:nvPr>
            <p:extLst>
              <p:ext uri="{D42A27DB-BD31-4B8C-83A1-F6EECF244321}">
                <p14:modId xmlns:p14="http://schemas.microsoft.com/office/powerpoint/2010/main" val="2213377632"/>
              </p:ext>
            </p:extLst>
          </p:nvPr>
        </p:nvGraphicFramePr>
        <p:xfrm>
          <a:off x="311699" y="1933027"/>
          <a:ext cx="8343569" cy="4372556"/>
        </p:xfrm>
        <a:graphic>
          <a:graphicData uri="http://schemas.openxmlformats.org/drawingml/2006/table">
            <a:tbl>
              <a:tblPr firstRow="1" bandRow="1"/>
              <a:tblGrid>
                <a:gridCol w="1059901">
                  <a:extLst>
                    <a:ext uri="{9D8B030D-6E8A-4147-A177-3AD203B41FA5}">
                      <a16:colId xmlns:a16="http://schemas.microsoft.com/office/drawing/2014/main" val="20000"/>
                    </a:ext>
                  </a:extLst>
                </a:gridCol>
                <a:gridCol w="7283668">
                  <a:extLst>
                    <a:ext uri="{9D8B030D-6E8A-4147-A177-3AD203B41FA5}">
                      <a16:colId xmlns:a16="http://schemas.microsoft.com/office/drawing/2014/main" val="20001"/>
                    </a:ext>
                  </a:extLst>
                </a:gridCol>
              </a:tblGrid>
              <a:tr h="856919">
                <a:tc>
                  <a:txBody>
                    <a:bodyPr/>
                    <a:lstStyle/>
                    <a:p>
                      <a:endParaRPr lang="en-US" dirty="0"/>
                    </a:p>
                  </a:txBody>
                  <a:tcPr/>
                </a:tc>
                <a:tc>
                  <a:txBody>
                    <a:bodyPr/>
                    <a:lstStyle/>
                    <a:p>
                      <a:pPr algn="ctr"/>
                      <a:r>
                        <a:rPr lang="en-US" b="1" dirty="0"/>
                        <a:t>Questioning</a:t>
                      </a:r>
                    </a:p>
                  </a:txBody>
                  <a:tcPr anchor="ctr"/>
                </a:tc>
                <a:extLst>
                  <a:ext uri="{0D108BD9-81ED-4DB2-BD59-A6C34878D82A}">
                    <a16:rowId xmlns:a16="http://schemas.microsoft.com/office/drawing/2014/main" val="10000"/>
                  </a:ext>
                </a:extLst>
              </a:tr>
              <a:tr h="856919">
                <a:tc>
                  <a:txBody>
                    <a:bodyPr/>
                    <a:lstStyle/>
                    <a:p>
                      <a:r>
                        <a:rPr lang="en-US" dirty="0"/>
                        <a:t>Level</a:t>
                      </a:r>
                      <a:r>
                        <a:rPr lang="en-US" baseline="0" dirty="0"/>
                        <a:t> 0</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cap="none" dirty="0">
                          <a:solidFill>
                            <a:schemeClr val="tx1"/>
                          </a:solidFill>
                          <a:effectLst/>
                          <a:latin typeface="+mn-lt"/>
                          <a:ea typeface="+mn-ea"/>
                          <a:cs typeface="+mn-cs"/>
                          <a:sym typeface="Arial"/>
                        </a:rPr>
                        <a:t>Teacher is only questioner.  Questions serve to keep students listening to teacher.  Students give short answers and respond to teacher only.</a:t>
                      </a:r>
                    </a:p>
                    <a:p>
                      <a:endParaRPr lang="en-US" dirty="0"/>
                    </a:p>
                  </a:txBody>
                  <a:tcPr/>
                </a:tc>
                <a:extLst>
                  <a:ext uri="{0D108BD9-81ED-4DB2-BD59-A6C34878D82A}">
                    <a16:rowId xmlns:a16="http://schemas.microsoft.com/office/drawing/2014/main" val="10001"/>
                  </a:ext>
                </a:extLst>
              </a:tr>
              <a:tr h="856919">
                <a:tc>
                  <a:txBody>
                    <a:bodyPr/>
                    <a:lstStyle/>
                    <a:p>
                      <a:r>
                        <a:rPr lang="en-US" dirty="0"/>
                        <a:t>Level 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cap="none" dirty="0">
                          <a:solidFill>
                            <a:schemeClr val="tx1"/>
                          </a:solidFill>
                          <a:effectLst/>
                          <a:latin typeface="+mn-lt"/>
                          <a:ea typeface="+mn-ea"/>
                          <a:cs typeface="+mn-cs"/>
                          <a:sym typeface="Arial"/>
                        </a:rPr>
                        <a:t>Teacher questions begin to focus on student thinking and less on answers.  Only teachers ask questions.</a:t>
                      </a:r>
                    </a:p>
                    <a:p>
                      <a:endParaRPr lang="en-US" dirty="0"/>
                    </a:p>
                  </a:txBody>
                  <a:tcPr/>
                </a:tc>
                <a:extLst>
                  <a:ext uri="{0D108BD9-81ED-4DB2-BD59-A6C34878D82A}">
                    <a16:rowId xmlns:a16="http://schemas.microsoft.com/office/drawing/2014/main" val="10002"/>
                  </a:ext>
                </a:extLst>
              </a:tr>
              <a:tr h="856919">
                <a:tc>
                  <a:txBody>
                    <a:bodyPr/>
                    <a:lstStyle/>
                    <a:p>
                      <a:r>
                        <a:rPr lang="en-US" dirty="0"/>
                        <a:t>Level 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cap="none" dirty="0">
                          <a:solidFill>
                            <a:schemeClr val="tx1"/>
                          </a:solidFill>
                          <a:effectLst/>
                          <a:latin typeface="+mn-lt"/>
                          <a:ea typeface="+mn-ea"/>
                          <a:cs typeface="+mn-cs"/>
                          <a:sym typeface="Arial"/>
                        </a:rPr>
                        <a:t>Teacher asks probing questions and facilitates some student-to-student talk.  Students ask questions of one another with prompting from teacher.</a:t>
                      </a:r>
                    </a:p>
                    <a:p>
                      <a:endParaRPr lang="en-US" dirty="0"/>
                    </a:p>
                  </a:txBody>
                  <a:tcPr/>
                </a:tc>
                <a:extLst>
                  <a:ext uri="{0D108BD9-81ED-4DB2-BD59-A6C34878D82A}">
                    <a16:rowId xmlns:a16="http://schemas.microsoft.com/office/drawing/2014/main" val="10003"/>
                  </a:ext>
                </a:extLst>
              </a:tr>
              <a:tr h="856919">
                <a:tc>
                  <a:txBody>
                    <a:bodyPr/>
                    <a:lstStyle/>
                    <a:p>
                      <a:r>
                        <a:rPr lang="en-US" dirty="0"/>
                        <a:t>Level</a:t>
                      </a:r>
                      <a:r>
                        <a:rPr lang="en-US" baseline="0" dirty="0"/>
                        <a:t> 3</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cap="none" dirty="0">
                          <a:solidFill>
                            <a:schemeClr val="tx1"/>
                          </a:solidFill>
                          <a:effectLst/>
                          <a:latin typeface="+mn-lt"/>
                          <a:ea typeface="+mn-ea"/>
                          <a:cs typeface="+mn-cs"/>
                          <a:sym typeface="Arial"/>
                        </a:rPr>
                        <a:t>Student-to-student talk is student initiated.  Students ask questions and listen to responses.  Many questions ask “why” and call for justification.  Teacher questions may still guide discourse.</a:t>
                      </a:r>
                    </a:p>
                    <a:p>
                      <a:endParaRPr lang="en-US" dirty="0"/>
                    </a:p>
                  </a:txBody>
                  <a:tcPr/>
                </a:tc>
                <a:extLst>
                  <a:ext uri="{0D108BD9-81ED-4DB2-BD59-A6C34878D82A}">
                    <a16:rowId xmlns:a16="http://schemas.microsoft.com/office/drawing/2014/main" val="10004"/>
                  </a:ext>
                </a:extLst>
              </a:tr>
            </a:tbl>
          </a:graphicData>
        </a:graphic>
      </p:graphicFrame>
      <p:sp>
        <p:nvSpPr>
          <p:cNvPr id="4" name="Slide Number Placeholder 3"/>
          <p:cNvSpPr>
            <a:spLocks noGrp="1"/>
          </p:cNvSpPr>
          <p:nvPr>
            <p:ph type="sldNum" idx="12"/>
          </p:nvPr>
        </p:nvSpPr>
        <p:spPr/>
        <p:txBody>
          <a:bodyPr/>
          <a:lstStyle/>
          <a:p>
            <a:fld id="{00000000-1234-1234-1234-123412341234}" type="slidenum">
              <a:rPr lang="en" smtClean="0"/>
              <a:pPr/>
              <a:t>47</a:t>
            </a:fld>
            <a:endParaRPr lang="en"/>
          </a:p>
        </p:txBody>
      </p:sp>
    </p:spTree>
    <p:extLst>
      <p:ext uri="{BB962C8B-B14F-4D97-AF65-F5344CB8AC3E}">
        <p14:creationId xmlns:p14="http://schemas.microsoft.com/office/powerpoint/2010/main" val="356067711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Verdana" panose="020B0604030504040204" pitchFamily="34" charset="0"/>
                <a:ea typeface="Verdana" panose="020B0604030504040204" pitchFamily="34" charset="0"/>
                <a:cs typeface="Verdana" panose="020B0604030504040204" pitchFamily="34" charset="0"/>
              </a:rPr>
              <a:t>Components and Levels of a Math Talk Learning Community </a:t>
            </a:r>
          </a:p>
        </p:txBody>
      </p:sp>
      <p:graphicFrame>
        <p:nvGraphicFramePr>
          <p:cNvPr id="5" name="Table 4" descr="Explaining mathematical Thinking"/>
          <p:cNvGraphicFramePr>
            <a:graphicFrameLocks noGrp="1"/>
          </p:cNvGraphicFramePr>
          <p:nvPr>
            <p:extLst>
              <p:ext uri="{D42A27DB-BD31-4B8C-83A1-F6EECF244321}">
                <p14:modId xmlns:p14="http://schemas.microsoft.com/office/powerpoint/2010/main" val="2091578799"/>
              </p:ext>
            </p:extLst>
          </p:nvPr>
        </p:nvGraphicFramePr>
        <p:xfrm>
          <a:off x="311699" y="1933027"/>
          <a:ext cx="8343569" cy="4548478"/>
        </p:xfrm>
        <a:graphic>
          <a:graphicData uri="http://schemas.openxmlformats.org/drawingml/2006/table">
            <a:tbl>
              <a:tblPr firstRow="1" bandRow="1"/>
              <a:tblGrid>
                <a:gridCol w="1059901">
                  <a:extLst>
                    <a:ext uri="{9D8B030D-6E8A-4147-A177-3AD203B41FA5}">
                      <a16:colId xmlns:a16="http://schemas.microsoft.com/office/drawing/2014/main" val="20000"/>
                    </a:ext>
                  </a:extLst>
                </a:gridCol>
                <a:gridCol w="7283668">
                  <a:extLst>
                    <a:ext uri="{9D8B030D-6E8A-4147-A177-3AD203B41FA5}">
                      <a16:colId xmlns:a16="http://schemas.microsoft.com/office/drawing/2014/main" val="20001"/>
                    </a:ext>
                  </a:extLst>
                </a:gridCol>
              </a:tblGrid>
              <a:tr h="856919">
                <a:tc>
                  <a:txBody>
                    <a:bodyPr/>
                    <a:lstStyle/>
                    <a:p>
                      <a:endParaRPr lang="en-US" dirty="0"/>
                    </a:p>
                  </a:txBody>
                  <a:tcPr/>
                </a:tc>
                <a:tc>
                  <a:txBody>
                    <a:bodyPr/>
                    <a:lstStyle/>
                    <a:p>
                      <a:pPr algn="ctr"/>
                      <a:r>
                        <a:rPr lang="en-US" b="1" dirty="0"/>
                        <a:t>Explaining mathematical thinking</a:t>
                      </a:r>
                    </a:p>
                  </a:txBody>
                  <a:tcPr anchor="ctr"/>
                </a:tc>
                <a:extLst>
                  <a:ext uri="{0D108BD9-81ED-4DB2-BD59-A6C34878D82A}">
                    <a16:rowId xmlns:a16="http://schemas.microsoft.com/office/drawing/2014/main" val="10000"/>
                  </a:ext>
                </a:extLst>
              </a:tr>
              <a:tr h="856919">
                <a:tc>
                  <a:txBody>
                    <a:bodyPr/>
                    <a:lstStyle/>
                    <a:p>
                      <a:r>
                        <a:rPr lang="en-US" dirty="0"/>
                        <a:t>Level</a:t>
                      </a:r>
                      <a:r>
                        <a:rPr lang="en-US" baseline="0" dirty="0"/>
                        <a:t> 0</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cap="none" dirty="0">
                          <a:solidFill>
                            <a:schemeClr val="tx1"/>
                          </a:solidFill>
                          <a:effectLst/>
                          <a:latin typeface="+mn-lt"/>
                          <a:ea typeface="+mn-ea"/>
                          <a:cs typeface="+mn-cs"/>
                          <a:sym typeface="Arial"/>
                        </a:rPr>
                        <a:t>Teacher questions focus on correctness.  Students provide short answer-focused responses.  Teacher may give answers.</a:t>
                      </a:r>
                    </a:p>
                    <a:p>
                      <a:endParaRPr lang="en-US" dirty="0"/>
                    </a:p>
                  </a:txBody>
                  <a:tcPr/>
                </a:tc>
                <a:extLst>
                  <a:ext uri="{0D108BD9-81ED-4DB2-BD59-A6C34878D82A}">
                    <a16:rowId xmlns:a16="http://schemas.microsoft.com/office/drawing/2014/main" val="10001"/>
                  </a:ext>
                </a:extLst>
              </a:tr>
              <a:tr h="856919">
                <a:tc>
                  <a:txBody>
                    <a:bodyPr/>
                    <a:lstStyle/>
                    <a:p>
                      <a:r>
                        <a:rPr lang="en-US" dirty="0"/>
                        <a:t>Level 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cap="none" dirty="0">
                          <a:solidFill>
                            <a:schemeClr val="tx1"/>
                          </a:solidFill>
                          <a:effectLst/>
                          <a:latin typeface="+mn-lt"/>
                          <a:ea typeface="+mn-ea"/>
                          <a:cs typeface="+mn-cs"/>
                          <a:sym typeface="Arial"/>
                        </a:rPr>
                        <a:t>Teacher probes student thinking somewhat.  One or two strategies may be elicited.  Teacher may fill in an explanation.  Students provide brief description of their thinking in response to teacher probing.</a:t>
                      </a:r>
                    </a:p>
                    <a:p>
                      <a:endParaRPr lang="en-US" dirty="0"/>
                    </a:p>
                  </a:txBody>
                  <a:tcPr/>
                </a:tc>
                <a:extLst>
                  <a:ext uri="{0D108BD9-81ED-4DB2-BD59-A6C34878D82A}">
                    <a16:rowId xmlns:a16="http://schemas.microsoft.com/office/drawing/2014/main" val="10002"/>
                  </a:ext>
                </a:extLst>
              </a:tr>
              <a:tr h="856919">
                <a:tc>
                  <a:txBody>
                    <a:bodyPr/>
                    <a:lstStyle/>
                    <a:p>
                      <a:r>
                        <a:rPr lang="en-US" dirty="0"/>
                        <a:t>Level 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cap="none" dirty="0">
                          <a:solidFill>
                            <a:schemeClr val="tx1"/>
                          </a:solidFill>
                          <a:effectLst/>
                          <a:latin typeface="+mn-lt"/>
                          <a:ea typeface="+mn-ea"/>
                          <a:cs typeface="+mn-cs"/>
                          <a:sym typeface="Arial"/>
                        </a:rPr>
                        <a:t>Teacher probes more deeply to learn about student thinking.  Teacher elicits multiple strategies.  Students respond to teacher probing and volunteer their thinking.  Students begin to defend their answers.</a:t>
                      </a:r>
                    </a:p>
                    <a:p>
                      <a:endParaRPr lang="en-US" dirty="0"/>
                    </a:p>
                  </a:txBody>
                  <a:tcPr/>
                </a:tc>
                <a:extLst>
                  <a:ext uri="{0D108BD9-81ED-4DB2-BD59-A6C34878D82A}">
                    <a16:rowId xmlns:a16="http://schemas.microsoft.com/office/drawing/2014/main" val="10003"/>
                  </a:ext>
                </a:extLst>
              </a:tr>
              <a:tr h="856919">
                <a:tc>
                  <a:txBody>
                    <a:bodyPr/>
                    <a:lstStyle/>
                    <a:p>
                      <a:r>
                        <a:rPr lang="en-US" dirty="0"/>
                        <a:t>Level</a:t>
                      </a:r>
                      <a:r>
                        <a:rPr lang="en-US" baseline="0" dirty="0"/>
                        <a:t> 3</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cap="none" dirty="0">
                          <a:solidFill>
                            <a:schemeClr val="tx1"/>
                          </a:solidFill>
                          <a:effectLst/>
                          <a:latin typeface="+mn-lt"/>
                          <a:ea typeface="+mn-ea"/>
                          <a:cs typeface="+mn-cs"/>
                          <a:sym typeface="Arial"/>
                        </a:rPr>
                        <a:t>Teacher follows student explanations closely.  Teacher asks students to contrast strategies.  Students defend and justify their answers with little prompting from the teacher.</a:t>
                      </a:r>
                    </a:p>
                    <a:p>
                      <a:endParaRPr lang="en-US" dirty="0"/>
                    </a:p>
                  </a:txBody>
                  <a:tcPr/>
                </a:tc>
                <a:extLst>
                  <a:ext uri="{0D108BD9-81ED-4DB2-BD59-A6C34878D82A}">
                    <a16:rowId xmlns:a16="http://schemas.microsoft.com/office/drawing/2014/main" val="10004"/>
                  </a:ext>
                </a:extLst>
              </a:tr>
            </a:tbl>
          </a:graphicData>
        </a:graphic>
      </p:graphicFrame>
      <p:sp>
        <p:nvSpPr>
          <p:cNvPr id="4" name="Slide Number Placeholder 3"/>
          <p:cNvSpPr>
            <a:spLocks noGrp="1"/>
          </p:cNvSpPr>
          <p:nvPr>
            <p:ph type="sldNum" idx="12"/>
          </p:nvPr>
        </p:nvSpPr>
        <p:spPr/>
        <p:txBody>
          <a:bodyPr/>
          <a:lstStyle/>
          <a:p>
            <a:fld id="{00000000-1234-1234-1234-123412341234}" type="slidenum">
              <a:rPr lang="en" smtClean="0"/>
              <a:pPr/>
              <a:t>48</a:t>
            </a:fld>
            <a:endParaRPr lang="en"/>
          </a:p>
        </p:txBody>
      </p:sp>
    </p:spTree>
    <p:extLst>
      <p:ext uri="{BB962C8B-B14F-4D97-AF65-F5344CB8AC3E}">
        <p14:creationId xmlns:p14="http://schemas.microsoft.com/office/powerpoint/2010/main" val="362418135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938" y="609599"/>
            <a:ext cx="8692660" cy="1254369"/>
          </a:xfrm>
        </p:spPr>
        <p:txBody>
          <a:bodyPr/>
          <a:lstStyle/>
          <a:p>
            <a:r>
              <a:rPr lang="en-US" b="1" dirty="0">
                <a:latin typeface="Verdana"/>
                <a:ea typeface="Verdana"/>
                <a:cs typeface="Verdana"/>
                <a:sym typeface="Verdana"/>
              </a:rPr>
              <a:t>Supporting Equitable Mathematics Teaching </a:t>
            </a:r>
            <a:endParaRPr lang="en-US" dirty="0"/>
          </a:p>
        </p:txBody>
      </p:sp>
      <p:pic>
        <p:nvPicPr>
          <p:cNvPr id="5" name="Picture 4" descr="Equitable Teaching"/>
          <p:cNvPicPr/>
          <p:nvPr/>
        </p:nvPicPr>
        <p:blipFill>
          <a:blip r:embed="rId3">
            <a:extLst>
              <a:ext uri="{28A0092B-C50C-407E-A947-70E740481C1C}">
                <a14:useLocalDpi xmlns:a14="http://schemas.microsoft.com/office/drawing/2010/main" val="0"/>
              </a:ext>
            </a:extLst>
          </a:blip>
          <a:stretch>
            <a:fillRect/>
          </a:stretch>
        </p:blipFill>
        <p:spPr>
          <a:xfrm>
            <a:off x="791308" y="1863968"/>
            <a:ext cx="7342039" cy="4202725"/>
          </a:xfrm>
          <a:prstGeom prst="rect">
            <a:avLst/>
          </a:prstGeom>
          <a:effectLst>
            <a:softEdge rad="215900"/>
          </a:effectLst>
        </p:spPr>
      </p:pic>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49</a:t>
            </a:fld>
            <a:endParaRPr lang="en-US"/>
          </a:p>
        </p:txBody>
      </p:sp>
    </p:spTree>
    <p:extLst>
      <p:ext uri="{BB962C8B-B14F-4D97-AF65-F5344CB8AC3E}">
        <p14:creationId xmlns:p14="http://schemas.microsoft.com/office/powerpoint/2010/main" val="37639914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2"/>
          <p:cNvSpPr txBox="1">
            <a:spLocks noGrp="1"/>
          </p:cNvSpPr>
          <p:nvPr>
            <p:ph type="title"/>
          </p:nvPr>
        </p:nvSpPr>
        <p:spPr>
          <a:xfrm>
            <a:off x="580200" y="609600"/>
            <a:ext cx="73512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b="1" dirty="0">
                <a:latin typeface="Verdana"/>
                <a:ea typeface="Verdana"/>
                <a:cs typeface="Verdana"/>
                <a:sym typeface="Verdana"/>
              </a:rPr>
              <a:t>How many?</a:t>
            </a:r>
            <a:endParaRPr b="1" dirty="0">
              <a:latin typeface="Verdana"/>
              <a:ea typeface="Verdana"/>
              <a:cs typeface="Verdana"/>
              <a:sym typeface="Verdana"/>
            </a:endParaRPr>
          </a:p>
        </p:txBody>
      </p:sp>
      <p:pic>
        <p:nvPicPr>
          <p:cNvPr id="237" name="Google Shape;237;p32" descr="Picture of Avocados"/>
          <p:cNvPicPr preferRelativeResize="0"/>
          <p:nvPr/>
        </p:nvPicPr>
        <p:blipFill>
          <a:blip r:embed="rId3">
            <a:alphaModFix/>
          </a:blip>
          <a:stretch>
            <a:fillRect/>
          </a:stretch>
        </p:blipFill>
        <p:spPr>
          <a:xfrm>
            <a:off x="1558975" y="1752600"/>
            <a:ext cx="6109824" cy="4567125"/>
          </a:xfrm>
          <a:prstGeom prst="rect">
            <a:avLst/>
          </a:prstGeom>
          <a:noFill/>
          <a:ln>
            <a:noFill/>
          </a:ln>
        </p:spPr>
      </p:pic>
      <p:sp>
        <p:nvSpPr>
          <p:cNvPr id="236" name="Google Shape;236;p32"/>
          <p:cNvSpPr txBox="1">
            <a:spLocks noGrp="1"/>
          </p:cNvSpPr>
          <p:nvPr>
            <p:ph type="sldNum" idx="12"/>
          </p:nvPr>
        </p:nvSpPr>
        <p:spPr>
          <a:xfrm>
            <a:off x="6858000" y="6477000"/>
            <a:ext cx="2133600" cy="476400"/>
          </a:xfrm>
          <a:prstGeom prst="rect">
            <a:avLst/>
          </a:prstGeom>
        </p:spPr>
        <p:txBody>
          <a:bodyPr spcFirstLastPara="1" wrap="square" lIns="91425" tIns="45700" rIns="91425" bIns="45700" anchor="t" anchorCtr="0">
            <a:noAutofit/>
          </a:bodyPr>
          <a:lstStyle/>
          <a:p>
            <a:pPr marL="0" lvl="0" indent="0">
              <a:spcBef>
                <a:spcPts val="0"/>
              </a:spcBef>
              <a:spcAft>
                <a:spcPts val="0"/>
              </a:spcAft>
              <a:buClr>
                <a:schemeClr val="dk1"/>
              </a:buClr>
              <a:buSzPts val="350"/>
              <a:buFont typeface="Arial"/>
              <a:buNone/>
            </a:pPr>
            <a:fld id="{00000000-1234-1234-1234-123412341234}" type="slidenum">
              <a:rPr lang="en-US"/>
              <a:t>5</a:t>
            </a:fld>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67"/>
          <p:cNvSpPr txBox="1">
            <a:spLocks noGrp="1"/>
          </p:cNvSpPr>
          <p:nvPr>
            <p:ph type="title"/>
          </p:nvPr>
        </p:nvSpPr>
        <p:spPr>
          <a:xfrm>
            <a:off x="208550" y="677875"/>
            <a:ext cx="87831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2"/>
              </a:buClr>
              <a:buSzPts val="3600"/>
              <a:buFont typeface="Calibri"/>
              <a:buNone/>
            </a:pPr>
            <a:r>
              <a:rPr lang="en-US" b="1" dirty="0">
                <a:latin typeface="Verdana"/>
                <a:ea typeface="Verdana"/>
                <a:cs typeface="Verdana"/>
                <a:sym typeface="Verdana"/>
              </a:rPr>
              <a:t>Reflect on Essential Questions</a:t>
            </a:r>
            <a:endParaRPr sz="3600" b="1" i="0" u="none" strike="noStrike" cap="none" dirty="0">
              <a:solidFill>
                <a:schemeClr val="dk2"/>
              </a:solidFill>
              <a:latin typeface="Verdana"/>
              <a:ea typeface="Verdana"/>
              <a:cs typeface="Verdana"/>
              <a:sym typeface="Verdana"/>
            </a:endParaRPr>
          </a:p>
        </p:txBody>
      </p:sp>
      <p:sp>
        <p:nvSpPr>
          <p:cNvPr id="561" name="Google Shape;561;p67"/>
          <p:cNvSpPr txBox="1">
            <a:spLocks noGrp="1"/>
          </p:cNvSpPr>
          <p:nvPr>
            <p:ph type="body" idx="1"/>
          </p:nvPr>
        </p:nvSpPr>
        <p:spPr>
          <a:xfrm>
            <a:off x="457200" y="1820875"/>
            <a:ext cx="8534400" cy="4305300"/>
          </a:xfrm>
          <a:prstGeom prst="rect">
            <a:avLst/>
          </a:prstGeom>
          <a:noFill/>
          <a:ln>
            <a:noFill/>
          </a:ln>
        </p:spPr>
        <p:txBody>
          <a:bodyPr spcFirstLastPara="1" wrap="square" lIns="91425" tIns="91425" rIns="91425" bIns="91425" anchor="t" anchorCtr="0">
            <a:noAutofit/>
          </a:bodyPr>
          <a:lstStyle/>
          <a:p>
            <a:pPr marL="0" lvl="0" indent="0">
              <a:spcBef>
                <a:spcPts val="0"/>
              </a:spcBef>
              <a:buSzPts val="1100"/>
              <a:buNone/>
            </a:pPr>
            <a:r>
              <a:rPr lang="en-US" sz="3000" dirty="0">
                <a:latin typeface="Verdana"/>
                <a:ea typeface="Verdana"/>
                <a:cs typeface="Verdana"/>
                <a:sym typeface="Verdana"/>
              </a:rPr>
              <a:t>How does </a:t>
            </a:r>
            <a:r>
              <a:rPr lang="en-US" sz="3000" b="1" i="1" dirty="0">
                <a:latin typeface="Verdana"/>
                <a:ea typeface="Verdana"/>
                <a:cs typeface="Verdana"/>
                <a:sym typeface="Verdana"/>
              </a:rPr>
              <a:t>posing purposeful questions </a:t>
            </a:r>
            <a:r>
              <a:rPr lang="en-US" sz="3000" dirty="0">
                <a:latin typeface="Verdana"/>
                <a:ea typeface="Verdana"/>
                <a:cs typeface="Verdana"/>
                <a:sym typeface="Verdana"/>
              </a:rPr>
              <a:t>promote</a:t>
            </a:r>
            <a:r>
              <a:rPr lang="en-US" sz="3000" b="1" dirty="0">
                <a:latin typeface="Verdana"/>
                <a:ea typeface="Verdana"/>
                <a:cs typeface="Verdana"/>
                <a:sym typeface="Verdana"/>
              </a:rPr>
              <a:t> </a:t>
            </a:r>
            <a:r>
              <a:rPr lang="en-US" sz="3000" b="1" u="sng" dirty="0">
                <a:latin typeface="Verdana"/>
                <a:ea typeface="Verdana"/>
                <a:cs typeface="Verdana"/>
                <a:sym typeface="Verdana"/>
              </a:rPr>
              <a:t>equitable learning opportunities</a:t>
            </a:r>
            <a:r>
              <a:rPr lang="en-US" sz="3000" dirty="0">
                <a:latin typeface="Verdana"/>
                <a:ea typeface="Verdana"/>
                <a:cs typeface="Verdana"/>
                <a:sym typeface="Verdana"/>
              </a:rPr>
              <a:t> for all students?</a:t>
            </a:r>
          </a:p>
          <a:p>
            <a:pPr marL="0" lvl="0" indent="0">
              <a:spcBef>
                <a:spcPts val="0"/>
              </a:spcBef>
              <a:buSzPts val="1100"/>
              <a:buNone/>
            </a:pPr>
            <a:endParaRPr lang="en-US" sz="3000" dirty="0">
              <a:latin typeface="Verdana"/>
              <a:ea typeface="Verdana"/>
              <a:cs typeface="Verdana"/>
              <a:sym typeface="Verdana"/>
            </a:endParaRPr>
          </a:p>
          <a:p>
            <a:pPr marL="0" lvl="0" indent="0">
              <a:spcBef>
                <a:spcPts val="0"/>
              </a:spcBef>
              <a:buSzPts val="1100"/>
              <a:buNone/>
            </a:pPr>
            <a:r>
              <a:rPr lang="en-US" sz="3000" dirty="0">
                <a:latin typeface="Verdana"/>
                <a:ea typeface="Verdana"/>
                <a:cs typeface="Verdana"/>
                <a:sym typeface="Verdana"/>
              </a:rPr>
              <a:t>How does </a:t>
            </a:r>
            <a:r>
              <a:rPr lang="en-US" sz="3000" b="1" i="1" dirty="0">
                <a:latin typeface="Verdana"/>
                <a:ea typeface="Verdana"/>
                <a:cs typeface="Verdana"/>
                <a:sym typeface="Verdana"/>
              </a:rPr>
              <a:t>eliciting and using evidence of student thinking </a:t>
            </a:r>
            <a:r>
              <a:rPr lang="en-US" sz="3000" dirty="0">
                <a:latin typeface="Verdana"/>
                <a:ea typeface="Verdana"/>
                <a:cs typeface="Verdana"/>
                <a:sym typeface="Verdana"/>
              </a:rPr>
              <a:t>support efforts to pose purposeful questions? </a:t>
            </a:r>
          </a:p>
          <a:p>
            <a:pPr marL="0" lvl="0" indent="0" rtl="0">
              <a:spcBef>
                <a:spcPts val="0"/>
              </a:spcBef>
              <a:spcAft>
                <a:spcPts val="0"/>
              </a:spcAft>
              <a:buNone/>
            </a:pPr>
            <a:endParaRPr lang="en-US" sz="3000" dirty="0" smtClean="0">
              <a:latin typeface="Verdana"/>
              <a:ea typeface="Verdana"/>
              <a:cs typeface="Verdana"/>
              <a:sym typeface="Verdana"/>
            </a:endParaRPr>
          </a:p>
          <a:p>
            <a:pPr marL="0" lvl="0" indent="0" rtl="0">
              <a:spcBef>
                <a:spcPts val="0"/>
              </a:spcBef>
              <a:spcAft>
                <a:spcPts val="0"/>
              </a:spcAft>
              <a:buNone/>
            </a:pPr>
            <a:endParaRPr sz="3000" dirty="0">
              <a:latin typeface="Verdana"/>
              <a:ea typeface="Verdana"/>
              <a:cs typeface="Verdana"/>
              <a:sym typeface="Verdana"/>
            </a:endParaRPr>
          </a:p>
          <a:p>
            <a:pPr marL="0" marR="0" lvl="0" indent="0" algn="l" rtl="0">
              <a:lnSpc>
                <a:spcPct val="100000"/>
              </a:lnSpc>
              <a:spcBef>
                <a:spcPts val="640"/>
              </a:spcBef>
              <a:spcAft>
                <a:spcPts val="0"/>
              </a:spcAft>
              <a:buNone/>
            </a:pPr>
            <a:endParaRPr sz="2300" dirty="0">
              <a:latin typeface="Verdana"/>
              <a:ea typeface="Verdana"/>
              <a:cs typeface="Verdana"/>
              <a:sym typeface="Verdana"/>
            </a:endParaRPr>
          </a:p>
        </p:txBody>
      </p:sp>
      <p:sp>
        <p:nvSpPr>
          <p:cNvPr id="562" name="Google Shape;562;p67"/>
          <p:cNvSpPr txBox="1">
            <a:spLocks noGrp="1"/>
          </p:cNvSpPr>
          <p:nvPr>
            <p:ph type="sldNum" idx="12"/>
          </p:nvPr>
        </p:nvSpPr>
        <p:spPr>
          <a:xfrm>
            <a:off x="6858000" y="6477000"/>
            <a:ext cx="2133600" cy="476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350"/>
              <a:buFont typeface="Arial"/>
              <a:buNone/>
            </a:pPr>
            <a:fld id="{00000000-1234-1234-1234-123412341234}" type="slidenum">
              <a:rPr lang="en-US" sz="1400" b="0" i="0" u="none" strike="noStrike" cap="none">
                <a:solidFill>
                  <a:schemeClr val="dk1"/>
                </a:solidFill>
                <a:latin typeface="Arial"/>
                <a:ea typeface="Arial"/>
                <a:cs typeface="Arial"/>
                <a:sym typeface="Arial"/>
              </a:rPr>
              <a:t>50</a:t>
            </a:fld>
            <a:endParaRPr sz="14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68"/>
          <p:cNvSpPr txBox="1">
            <a:spLocks noGrp="1"/>
          </p:cNvSpPr>
          <p:nvPr>
            <p:ph type="title"/>
          </p:nvPr>
        </p:nvSpPr>
        <p:spPr>
          <a:xfrm>
            <a:off x="0" y="609600"/>
            <a:ext cx="8229600" cy="1143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sz="4800" b="1">
                <a:latin typeface="Verdana"/>
                <a:ea typeface="Verdana"/>
                <a:cs typeface="Verdana"/>
                <a:sym typeface="Verdana"/>
              </a:rPr>
              <a:t>Time to Reflect</a:t>
            </a:r>
            <a:endParaRPr sz="4800" b="1">
              <a:latin typeface="Verdana"/>
              <a:ea typeface="Verdana"/>
              <a:cs typeface="Verdana"/>
              <a:sym typeface="Verdana"/>
            </a:endParaRPr>
          </a:p>
        </p:txBody>
      </p:sp>
      <p:sp>
        <p:nvSpPr>
          <p:cNvPr id="569" name="Google Shape;569;p68"/>
          <p:cNvSpPr txBox="1">
            <a:spLocks noGrp="1"/>
          </p:cNvSpPr>
          <p:nvPr>
            <p:ph type="body" idx="1"/>
          </p:nvPr>
        </p:nvSpPr>
        <p:spPr>
          <a:xfrm>
            <a:off x="457200" y="1600200"/>
            <a:ext cx="8229600" cy="4526100"/>
          </a:xfrm>
          <a:prstGeom prst="rect">
            <a:avLst/>
          </a:prstGeom>
        </p:spPr>
        <p:txBody>
          <a:bodyPr spcFirstLastPara="1" wrap="square" lIns="91425" tIns="91425" rIns="91425" bIns="91425" anchor="t" anchorCtr="0">
            <a:noAutofit/>
          </a:bodyPr>
          <a:lstStyle/>
          <a:p>
            <a:pPr marL="0" lvl="0" indent="0" rtl="0">
              <a:spcBef>
                <a:spcPts val="640"/>
              </a:spcBef>
              <a:spcAft>
                <a:spcPts val="0"/>
              </a:spcAft>
              <a:buNone/>
            </a:pPr>
            <a:r>
              <a:rPr lang="en-US" dirty="0">
                <a:latin typeface="Verdana"/>
                <a:ea typeface="Verdana"/>
                <a:cs typeface="Verdana"/>
                <a:sym typeface="Verdana"/>
              </a:rPr>
              <a:t>Complete Module 2 section of reflection document</a:t>
            </a:r>
            <a:endParaRPr dirty="0">
              <a:latin typeface="Verdana"/>
              <a:ea typeface="Verdana"/>
              <a:cs typeface="Verdana"/>
              <a:sym typeface="Verdana"/>
            </a:endParaRPr>
          </a:p>
        </p:txBody>
      </p:sp>
      <p:sp>
        <p:nvSpPr>
          <p:cNvPr id="2" name="Rectangle 1"/>
          <p:cNvSpPr/>
          <p:nvPr/>
        </p:nvSpPr>
        <p:spPr>
          <a:xfrm>
            <a:off x="533400" y="2941224"/>
            <a:ext cx="3037450" cy="3416320"/>
          </a:xfrm>
          <a:prstGeom prst="rect">
            <a:avLst/>
          </a:prstGeom>
        </p:spPr>
        <p:txBody>
          <a:bodyPr wrap="square">
            <a:spAutoFit/>
          </a:bodyPr>
          <a:lstStyle/>
          <a:p>
            <a:pPr lvl="0">
              <a:buSzPts val="1100"/>
            </a:pPr>
            <a:r>
              <a:rPr lang="en-US" sz="1800" dirty="0">
                <a:latin typeface="Verdana"/>
                <a:ea typeface="Verdana"/>
                <a:cs typeface="Verdana"/>
                <a:sym typeface="Verdana"/>
              </a:rPr>
              <a:t>How does </a:t>
            </a:r>
            <a:r>
              <a:rPr lang="en-US" sz="1800" b="1" i="1" dirty="0">
                <a:latin typeface="Verdana"/>
                <a:ea typeface="Verdana"/>
                <a:cs typeface="Verdana"/>
                <a:sym typeface="Verdana"/>
              </a:rPr>
              <a:t>posing purposeful questions </a:t>
            </a:r>
            <a:r>
              <a:rPr lang="en-US" sz="1800" dirty="0">
                <a:latin typeface="Verdana"/>
                <a:ea typeface="Verdana"/>
                <a:cs typeface="Verdana"/>
                <a:sym typeface="Verdana"/>
              </a:rPr>
              <a:t>promote</a:t>
            </a:r>
            <a:r>
              <a:rPr lang="en-US" sz="1800" b="1" dirty="0">
                <a:latin typeface="Verdana"/>
                <a:ea typeface="Verdana"/>
                <a:cs typeface="Verdana"/>
                <a:sym typeface="Verdana"/>
              </a:rPr>
              <a:t> </a:t>
            </a:r>
            <a:r>
              <a:rPr lang="en-US" sz="1800" b="1" u="sng" dirty="0">
                <a:latin typeface="Verdana"/>
                <a:ea typeface="Verdana"/>
                <a:cs typeface="Verdana"/>
                <a:sym typeface="Verdana"/>
              </a:rPr>
              <a:t>equitable learning opportunities</a:t>
            </a:r>
            <a:r>
              <a:rPr lang="en-US" sz="1800" dirty="0">
                <a:latin typeface="Verdana"/>
                <a:ea typeface="Verdana"/>
                <a:cs typeface="Verdana"/>
                <a:sym typeface="Verdana"/>
              </a:rPr>
              <a:t> for all students?</a:t>
            </a:r>
          </a:p>
          <a:p>
            <a:pPr lvl="0">
              <a:buSzPts val="1100"/>
            </a:pPr>
            <a:endParaRPr lang="en-US" sz="1800" dirty="0">
              <a:latin typeface="Verdana"/>
              <a:ea typeface="Verdana"/>
              <a:cs typeface="Verdana"/>
              <a:sym typeface="Verdana"/>
            </a:endParaRPr>
          </a:p>
          <a:p>
            <a:pPr lvl="0">
              <a:buSzPts val="1100"/>
            </a:pPr>
            <a:r>
              <a:rPr lang="en-US" sz="1800" dirty="0">
                <a:latin typeface="Verdana"/>
                <a:ea typeface="Verdana"/>
                <a:cs typeface="Verdana"/>
                <a:sym typeface="Verdana"/>
              </a:rPr>
              <a:t>How does </a:t>
            </a:r>
            <a:r>
              <a:rPr lang="en-US" sz="1800" b="1" i="1" dirty="0">
                <a:latin typeface="Verdana"/>
                <a:ea typeface="Verdana"/>
                <a:cs typeface="Verdana"/>
                <a:sym typeface="Verdana"/>
              </a:rPr>
              <a:t>eliciting and using evidence of student thinking </a:t>
            </a:r>
            <a:r>
              <a:rPr lang="en-US" sz="1800" dirty="0">
                <a:latin typeface="Verdana"/>
                <a:ea typeface="Verdana"/>
                <a:cs typeface="Verdana"/>
                <a:sym typeface="Verdana"/>
              </a:rPr>
              <a:t>support efforts to pose purposeful questions?</a:t>
            </a:r>
            <a:endParaRPr lang="en-US" sz="1800" dirty="0"/>
          </a:p>
        </p:txBody>
      </p:sp>
      <p:pic>
        <p:nvPicPr>
          <p:cNvPr id="571" name="Google Shape;571;p68" descr="decorative"/>
          <p:cNvPicPr preferRelativeResize="0"/>
          <p:nvPr/>
        </p:nvPicPr>
        <p:blipFill>
          <a:blip r:embed="rId3">
            <a:alphaModFix/>
          </a:blip>
          <a:stretch>
            <a:fillRect/>
          </a:stretch>
        </p:blipFill>
        <p:spPr>
          <a:xfrm>
            <a:off x="3667875" y="3036474"/>
            <a:ext cx="4845700" cy="3228800"/>
          </a:xfrm>
          <a:prstGeom prst="rect">
            <a:avLst/>
          </a:prstGeom>
          <a:noFill/>
          <a:ln>
            <a:noFill/>
          </a:ln>
        </p:spPr>
      </p:pic>
      <p:sp>
        <p:nvSpPr>
          <p:cNvPr id="570" name="Google Shape;570;p68"/>
          <p:cNvSpPr txBox="1">
            <a:spLocks noGrp="1"/>
          </p:cNvSpPr>
          <p:nvPr>
            <p:ph type="sldNum" idx="12"/>
          </p:nvPr>
        </p:nvSpPr>
        <p:spPr>
          <a:xfrm>
            <a:off x="6858000" y="6477000"/>
            <a:ext cx="2133600" cy="4764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fld id="{00000000-1234-1234-1234-123412341234}" type="slidenum">
              <a:rPr lang="en-US"/>
              <a:t>51</a:t>
            </a:fld>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895350"/>
            <a:ext cx="7948246" cy="1143000"/>
          </a:xfrm>
        </p:spPr>
        <p:txBody>
          <a:bodyPr/>
          <a:lstStyle/>
          <a:p>
            <a:r>
              <a:rPr lang="en-US" sz="3200" b="1" dirty="0" err="1" smtClean="0">
                <a:latin typeface="Verdana" panose="020B0604030504040204" pitchFamily="34" charset="0"/>
                <a:ea typeface="Verdana" panose="020B0604030504040204" pitchFamily="34" charset="0"/>
                <a:cs typeface="Verdana" panose="020B0604030504040204" pitchFamily="34" charset="0"/>
              </a:rPr>
              <a:t>Desmos</a:t>
            </a:r>
            <a:r>
              <a:rPr lang="en-US" sz="3200" b="1" dirty="0" smtClean="0">
                <a:latin typeface="Verdana" panose="020B0604030504040204" pitchFamily="34" charset="0"/>
                <a:ea typeface="Verdana" panose="020B0604030504040204" pitchFamily="34" charset="0"/>
                <a:cs typeface="Verdana" panose="020B0604030504040204" pitchFamily="34" charset="0"/>
              </a:rPr>
              <a:t> – go to </a:t>
            </a:r>
            <a:r>
              <a:rPr lang="en-US" sz="3200" b="1" u="sng" dirty="0" smtClean="0">
                <a:latin typeface="Verdana" panose="020B0604030504040204" pitchFamily="34" charset="0"/>
                <a:ea typeface="Verdana" panose="020B0604030504040204" pitchFamily="34" charset="0"/>
                <a:cs typeface="Verdana" panose="020B0604030504040204" pitchFamily="34" charset="0"/>
              </a:rPr>
              <a:t>student.desmos.com</a:t>
            </a:r>
            <a:endParaRPr lang="en-US" sz="3200" b="1" u="sng" dirty="0">
              <a:latin typeface="Verdana" panose="020B0604030504040204" pitchFamily="34" charset="0"/>
              <a:ea typeface="Verdana" panose="020B0604030504040204" pitchFamily="34" charset="0"/>
              <a:cs typeface="Verdana" panose="020B0604030504040204" pitchFamily="34" charset="0"/>
            </a:endParaRPr>
          </a:p>
        </p:txBody>
      </p:sp>
      <p:sp>
        <p:nvSpPr>
          <p:cNvPr id="3" name="Text Placeholder 2"/>
          <p:cNvSpPr>
            <a:spLocks noGrp="1"/>
          </p:cNvSpPr>
          <p:nvPr>
            <p:ph type="body" idx="1"/>
          </p:nvPr>
        </p:nvSpPr>
        <p:spPr>
          <a:xfrm>
            <a:off x="457200" y="1943100"/>
            <a:ext cx="8229600" cy="4525963"/>
          </a:xfrm>
        </p:spPr>
        <p:txBody>
          <a:bodyPr/>
          <a:lstStyle/>
          <a:p>
            <a:pPr marL="25400" indent="0">
              <a:buNone/>
            </a:pPr>
            <a:endParaRPr lang="en-US" cap="all" dirty="0" smtClean="0"/>
          </a:p>
          <a:p>
            <a:pPr marL="25400" indent="0">
              <a:buNone/>
            </a:pPr>
            <a:r>
              <a:rPr lang="en-US" cap="all" dirty="0" smtClean="0">
                <a:latin typeface="Verdana" panose="020B0604030504040204" pitchFamily="34" charset="0"/>
                <a:ea typeface="Verdana" panose="020B0604030504040204" pitchFamily="34" charset="0"/>
                <a:cs typeface="Verdana" panose="020B0604030504040204" pitchFamily="34" charset="0"/>
              </a:rPr>
              <a:t>Log in with the Class Code</a:t>
            </a:r>
          </a:p>
          <a:p>
            <a:pPr marL="25400" indent="0">
              <a:buNone/>
            </a:pPr>
            <a:r>
              <a:rPr lang="en-US" u="sng" cap="all" dirty="0" smtClean="0">
                <a:latin typeface="Verdana" panose="020B0604030504040204" pitchFamily="34" charset="0"/>
                <a:ea typeface="Verdana" panose="020B0604030504040204" pitchFamily="34" charset="0"/>
                <a:cs typeface="Verdana" panose="020B0604030504040204" pitchFamily="34" charset="0"/>
                <a:hlinkClick r:id="rId3"/>
              </a:rPr>
              <a:t>JR7GGE</a:t>
            </a:r>
            <a:endParaRPr lang="en-US" u="sng" cap="all" dirty="0" smtClean="0">
              <a:latin typeface="Verdana" panose="020B0604030504040204" pitchFamily="34" charset="0"/>
              <a:ea typeface="Verdana" panose="020B0604030504040204" pitchFamily="34" charset="0"/>
              <a:cs typeface="Verdana" panose="020B0604030504040204" pitchFamily="34" charset="0"/>
            </a:endParaRPr>
          </a:p>
          <a:p>
            <a:pPr marL="25400" indent="0">
              <a:buNone/>
            </a:pPr>
            <a:endParaRPr lang="en-US" u="sng" cap="all" dirty="0">
              <a:latin typeface="Verdana" panose="020B0604030504040204" pitchFamily="34" charset="0"/>
              <a:ea typeface="Verdana" panose="020B0604030504040204" pitchFamily="34" charset="0"/>
              <a:cs typeface="Verdana" panose="020B0604030504040204" pitchFamily="34" charset="0"/>
            </a:endParaRPr>
          </a:p>
          <a:p>
            <a:pPr marL="25400" indent="0">
              <a:buNone/>
            </a:pPr>
            <a:r>
              <a:rPr lang="en-US" cap="all" dirty="0" smtClean="0">
                <a:latin typeface="Verdana" panose="020B0604030504040204" pitchFamily="34" charset="0"/>
                <a:ea typeface="Verdana" panose="020B0604030504040204" pitchFamily="34" charset="0"/>
                <a:cs typeface="Verdana" panose="020B0604030504040204" pitchFamily="34" charset="0"/>
              </a:rPr>
              <a:t>Interact with others as your screen describes</a:t>
            </a:r>
            <a:endParaRPr lang="en-US" cap="all" dirty="0">
              <a:latin typeface="Verdana" panose="020B0604030504040204" pitchFamily="34" charset="0"/>
              <a:ea typeface="Verdana" panose="020B0604030504040204" pitchFamily="34" charset="0"/>
              <a:cs typeface="Verdana" panose="020B0604030504040204" pitchFamily="34" charset="0"/>
            </a:endParaRPr>
          </a:p>
          <a:p>
            <a:pPr marL="25400" indent="0">
              <a:buNone/>
            </a:pPr>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52</a:t>
            </a:fld>
            <a:endParaRPr lang="en-US"/>
          </a:p>
        </p:txBody>
      </p:sp>
    </p:spTree>
    <p:extLst>
      <p:ext uri="{BB962C8B-B14F-4D97-AF65-F5344CB8AC3E}">
        <p14:creationId xmlns:p14="http://schemas.microsoft.com/office/powerpoint/2010/main" val="182687332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Verdana" panose="020B0604030504040204" pitchFamily="34" charset="0"/>
                <a:ea typeface="Verdana" panose="020B0604030504040204" pitchFamily="34" charset="0"/>
                <a:cs typeface="Verdana" panose="020B0604030504040204" pitchFamily="34" charset="0"/>
              </a:rPr>
              <a:t>Teacher.desmos.com</a:t>
            </a:r>
            <a:endParaRPr lang="en-US" b="1" dirty="0">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Desmos teacher website picture">
            <a:hlinkClick r:id="rId3"/>
          </p:cNvPr>
          <p:cNvPicPr>
            <a:picLocks noChangeAspect="1"/>
          </p:cNvPicPr>
          <p:nvPr/>
        </p:nvPicPr>
        <p:blipFill rotWithShape="1">
          <a:blip r:embed="rId4"/>
          <a:srcRect b="1025"/>
          <a:stretch/>
        </p:blipFill>
        <p:spPr>
          <a:xfrm>
            <a:off x="54712" y="2057399"/>
            <a:ext cx="9100310" cy="4138863"/>
          </a:xfrm>
          <a:prstGeom prst="rect">
            <a:avLst/>
          </a:prstGeom>
        </p:spPr>
      </p:pic>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53</a:t>
            </a:fld>
            <a:endParaRPr lang="en-US"/>
          </a:p>
        </p:txBody>
      </p:sp>
    </p:spTree>
    <p:extLst>
      <p:ext uri="{BB962C8B-B14F-4D97-AF65-F5344CB8AC3E}">
        <p14:creationId xmlns:p14="http://schemas.microsoft.com/office/powerpoint/2010/main" val="35281154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Verdana" panose="020B0604030504040204" pitchFamily="34" charset="0"/>
                <a:ea typeface="Verdana" panose="020B0604030504040204" pitchFamily="34" charset="0"/>
                <a:cs typeface="Verdana" panose="020B0604030504040204" pitchFamily="34" charset="0"/>
              </a:rPr>
              <a:t>Proportional Reasoning</a:t>
            </a:r>
            <a:endParaRPr lang="en-US" b="1" dirty="0">
              <a:latin typeface="Verdana" panose="020B0604030504040204" pitchFamily="34" charset="0"/>
              <a:ea typeface="Verdana" panose="020B0604030504040204" pitchFamily="34" charset="0"/>
              <a:cs typeface="Verdana" panose="020B0604030504040204" pitchFamily="34" charset="0"/>
            </a:endParaRPr>
          </a:p>
        </p:txBody>
      </p:sp>
      <p:sp>
        <p:nvSpPr>
          <p:cNvPr id="3" name="Text Placeholder 2"/>
          <p:cNvSpPr>
            <a:spLocks noGrp="1"/>
          </p:cNvSpPr>
          <p:nvPr>
            <p:ph type="body" idx="1"/>
          </p:nvPr>
        </p:nvSpPr>
        <p:spPr>
          <a:xfrm>
            <a:off x="372978" y="2200734"/>
            <a:ext cx="8229600" cy="3478171"/>
          </a:xfrm>
        </p:spPr>
        <p:txBody>
          <a:bodyPr/>
          <a:lstStyle/>
          <a:p>
            <a:pPr marL="0" lvl="0" indent="0" algn="ctr">
              <a:spcBef>
                <a:spcPts val="0"/>
              </a:spcBef>
              <a:buNone/>
            </a:pPr>
            <a:r>
              <a:rPr lang="en-US" dirty="0" err="1">
                <a:latin typeface="Verdana"/>
                <a:ea typeface="Verdana"/>
                <a:cs typeface="Verdana"/>
                <a:sym typeface="Verdana"/>
              </a:rPr>
              <a:t>Lesh</a:t>
            </a:r>
            <a:r>
              <a:rPr lang="en-US" dirty="0">
                <a:latin typeface="Verdana"/>
                <a:ea typeface="Verdana"/>
                <a:cs typeface="Verdana"/>
                <a:sym typeface="Verdana"/>
              </a:rPr>
              <a:t>, Post and Behr (1988, p.93) call proportional reasoning “the capstone of children's elementary arithmetic” and </a:t>
            </a:r>
          </a:p>
          <a:p>
            <a:pPr marL="0" lvl="0" indent="0" algn="ctr">
              <a:spcBef>
                <a:spcPts val="0"/>
              </a:spcBef>
              <a:buNone/>
            </a:pPr>
            <a:r>
              <a:rPr lang="en-US" dirty="0">
                <a:latin typeface="Verdana"/>
                <a:ea typeface="Verdana"/>
                <a:cs typeface="Verdana"/>
                <a:sym typeface="Verdana"/>
              </a:rPr>
              <a:t>“the cornerstone of all that is to follow”</a:t>
            </a:r>
            <a:endParaRPr lang="en-US" sz="800" dirty="0">
              <a:latin typeface="Verdana"/>
              <a:ea typeface="Verdana"/>
              <a:cs typeface="Verdana"/>
              <a:sym typeface="Verdana"/>
            </a:endParaRPr>
          </a:p>
          <a:p>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54</a:t>
            </a:fld>
            <a:endParaRPr lang="en-US"/>
          </a:p>
        </p:txBody>
      </p:sp>
    </p:spTree>
    <p:extLst>
      <p:ext uri="{BB962C8B-B14F-4D97-AF65-F5344CB8AC3E}">
        <p14:creationId xmlns:p14="http://schemas.microsoft.com/office/powerpoint/2010/main" val="19088486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4536" y="1720517"/>
            <a:ext cx="8734926" cy="2361196"/>
          </a:xfrm>
          <a:solidFill>
            <a:schemeClr val="accent6">
              <a:lumMod val="20000"/>
              <a:lumOff val="80000"/>
            </a:schemeClr>
          </a:solidFill>
        </p:spPr>
        <p:txBody>
          <a:bodyPr/>
          <a:lstStyle/>
          <a:p>
            <a:pPr lvl="0" algn="ctr">
              <a:buClr>
                <a:schemeClr val="dk1"/>
              </a:buClr>
              <a:buSzPts val="900"/>
            </a:pPr>
            <a:r>
              <a:rPr lang="en-US" sz="2800" b="1" dirty="0">
                <a:solidFill>
                  <a:schemeClr val="dk1"/>
                </a:solidFill>
                <a:latin typeface="Verdana"/>
                <a:ea typeface="Verdana"/>
                <a:cs typeface="Verdana"/>
                <a:sym typeface="Verdana"/>
              </a:rPr>
              <a:t>III. Teaching Practices: </a:t>
            </a:r>
            <a:br>
              <a:rPr lang="en-US" sz="2800" b="1" dirty="0">
                <a:solidFill>
                  <a:schemeClr val="dk1"/>
                </a:solidFill>
                <a:latin typeface="Verdana"/>
                <a:ea typeface="Verdana"/>
                <a:cs typeface="Verdana"/>
                <a:sym typeface="Verdana"/>
              </a:rPr>
            </a:br>
            <a:r>
              <a:rPr lang="en-US" sz="1400" b="1" dirty="0">
                <a:solidFill>
                  <a:schemeClr val="dk1"/>
                </a:solidFill>
                <a:latin typeface="Verdana"/>
                <a:ea typeface="Verdana"/>
                <a:cs typeface="Verdana"/>
                <a:sym typeface="Verdana"/>
              </a:rPr>
              <a:t/>
            </a:r>
            <a:br>
              <a:rPr lang="en-US" sz="1400" b="1" dirty="0">
                <a:solidFill>
                  <a:schemeClr val="dk1"/>
                </a:solidFill>
                <a:latin typeface="Verdana"/>
                <a:ea typeface="Verdana"/>
                <a:cs typeface="Verdana"/>
                <a:sym typeface="Verdana"/>
              </a:rPr>
            </a:br>
            <a:r>
              <a:rPr lang="en-US" sz="2800" b="1" dirty="0">
                <a:solidFill>
                  <a:schemeClr val="dk1"/>
                </a:solidFill>
                <a:latin typeface="Verdana"/>
                <a:ea typeface="Verdana"/>
                <a:cs typeface="Verdana"/>
                <a:sym typeface="Verdana"/>
              </a:rPr>
              <a:t>Support Productive Struggle </a:t>
            </a:r>
            <a:br>
              <a:rPr lang="en-US" sz="2800" b="1" dirty="0">
                <a:solidFill>
                  <a:schemeClr val="dk1"/>
                </a:solidFill>
                <a:latin typeface="Verdana"/>
                <a:ea typeface="Verdana"/>
                <a:cs typeface="Verdana"/>
                <a:sym typeface="Verdana"/>
              </a:rPr>
            </a:br>
            <a:r>
              <a:rPr lang="en-US" sz="2000" b="1" dirty="0">
                <a:solidFill>
                  <a:schemeClr val="dk1"/>
                </a:solidFill>
                <a:latin typeface="Verdana"/>
                <a:ea typeface="Verdana"/>
                <a:cs typeface="Verdana"/>
                <a:sym typeface="Verdana"/>
              </a:rPr>
              <a:t>Use and Connect Mathematical Representations </a:t>
            </a:r>
            <a:br>
              <a:rPr lang="en-US" sz="2000" b="1" dirty="0">
                <a:solidFill>
                  <a:schemeClr val="dk1"/>
                </a:solidFill>
                <a:latin typeface="Verdana"/>
                <a:ea typeface="Verdana"/>
                <a:cs typeface="Verdana"/>
                <a:sym typeface="Verdana"/>
              </a:rPr>
            </a:br>
            <a:r>
              <a:rPr lang="en-US" sz="2500" b="1" dirty="0">
                <a:solidFill>
                  <a:schemeClr val="dk1"/>
                </a:solidFill>
                <a:latin typeface="Verdana"/>
                <a:ea typeface="Verdana"/>
                <a:cs typeface="Verdana"/>
                <a:sym typeface="Verdana"/>
              </a:rPr>
              <a:t/>
            </a:r>
            <a:br>
              <a:rPr lang="en-US" sz="2500" b="1" dirty="0">
                <a:solidFill>
                  <a:schemeClr val="dk1"/>
                </a:solidFill>
                <a:latin typeface="Verdana"/>
                <a:ea typeface="Verdana"/>
                <a:cs typeface="Verdana"/>
                <a:sym typeface="Verdana"/>
              </a:rPr>
            </a:br>
            <a:endParaRPr lang="en-US" b="1" dirty="0">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4480461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39622" y="423517"/>
            <a:ext cx="8763000" cy="775694"/>
          </a:xfrm>
        </p:spPr>
        <p:txBody>
          <a:bodyPr>
            <a:normAutofit fontScale="90000"/>
          </a:bodyPr>
          <a:lstStyle/>
          <a:p>
            <a:pPr algn="ctr"/>
            <a:r>
              <a:rPr lang="en-US" sz="3200" b="1" dirty="0" smtClean="0">
                <a:latin typeface="Verdana" panose="020B0604030504040204" pitchFamily="34" charset="0"/>
                <a:ea typeface="Verdana" panose="020B0604030504040204" pitchFamily="34" charset="0"/>
                <a:cs typeface="Verdana" panose="020B0604030504040204" pitchFamily="34" charset="0"/>
              </a:rPr>
              <a:t>Teaching Framework for Mathematics</a:t>
            </a:r>
            <a:endParaRPr lang="en-US" sz="3200" b="1" i="1" dirty="0">
              <a:latin typeface="Verdana" panose="020B0604030504040204" pitchFamily="34" charset="0"/>
              <a:ea typeface="Verdana" panose="020B0604030504040204" pitchFamily="34" charset="0"/>
              <a:cs typeface="Verdana" panose="020B0604030504040204" pitchFamily="34" charset="0"/>
            </a:endParaRPr>
          </a:p>
        </p:txBody>
      </p:sp>
      <p:pic>
        <p:nvPicPr>
          <p:cNvPr id="16" name="Picture 15" descr="Teaching Framework for Mathematics"/>
          <p:cNvPicPr>
            <a:picLocks noChangeAspect="1"/>
          </p:cNvPicPr>
          <p:nvPr/>
        </p:nvPicPr>
        <p:blipFill>
          <a:blip r:embed="rId3"/>
          <a:stretch>
            <a:fillRect/>
          </a:stretch>
        </p:blipFill>
        <p:spPr>
          <a:xfrm>
            <a:off x="1006185" y="1394409"/>
            <a:ext cx="6943725" cy="4333875"/>
          </a:xfrm>
          <a:prstGeom prst="rect">
            <a:avLst/>
          </a:prstGeom>
        </p:spPr>
      </p:pic>
      <p:sp>
        <p:nvSpPr>
          <p:cNvPr id="8" name="TextBox 7"/>
          <p:cNvSpPr txBox="1">
            <a:spLocks noChangeArrowheads="1"/>
          </p:cNvSpPr>
          <p:nvPr/>
        </p:nvSpPr>
        <p:spPr bwMode="auto">
          <a:xfrm>
            <a:off x="1006185" y="6434453"/>
            <a:ext cx="68579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200" dirty="0">
                <a:latin typeface="Calibri" panose="020F0502020204030204" pitchFamily="34" charset="0"/>
              </a:rPr>
              <a:t>Adapted from </a:t>
            </a:r>
            <a:r>
              <a:rPr lang="en-US" altLang="en-US" sz="1200" dirty="0" smtClean="0">
                <a:latin typeface="Calibri" panose="020F0502020204030204" pitchFamily="34" charset="0"/>
              </a:rPr>
              <a:t>Smith, </a:t>
            </a:r>
            <a:r>
              <a:rPr lang="en-US" altLang="en-US" sz="1200" dirty="0">
                <a:latin typeface="Calibri" panose="020F0502020204030204" pitchFamily="34" charset="0"/>
              </a:rPr>
              <a:t>M</a:t>
            </a:r>
            <a:r>
              <a:rPr lang="en-US" altLang="en-US" sz="1200" dirty="0" smtClean="0">
                <a:latin typeface="Calibri" panose="020F0502020204030204" pitchFamily="34" charset="0"/>
              </a:rPr>
              <a:t>. et al. (2017) Taking Action – Implementing Effective Mathematics Teaching Practices Series</a:t>
            </a:r>
            <a:r>
              <a:rPr lang="en-US" altLang="en-US" sz="1200" i="1" dirty="0" smtClean="0">
                <a:latin typeface="Calibri" panose="020F0502020204030204" pitchFamily="34" charset="0"/>
              </a:rPr>
              <a:t>, </a:t>
            </a:r>
            <a:r>
              <a:rPr lang="en-US" altLang="en-US" sz="1200" dirty="0" smtClean="0">
                <a:latin typeface="Calibri" panose="020F0502020204030204" pitchFamily="34" charset="0"/>
              </a:rPr>
              <a:t>National Council of Teachers of Mathematics. </a:t>
            </a:r>
            <a:endParaRPr lang="en-US" altLang="en-US" sz="1200" dirty="0">
              <a:latin typeface="Calibri" panose="020F0502020204030204" pitchFamily="34" charset="0"/>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pPr/>
              <a:t>56</a:t>
            </a:fld>
            <a:endParaRPr lang="en-US" dirty="0"/>
          </a:p>
        </p:txBody>
      </p:sp>
    </p:spTree>
    <p:extLst>
      <p:ext uri="{BB962C8B-B14F-4D97-AF65-F5344CB8AC3E}">
        <p14:creationId xmlns:p14="http://schemas.microsoft.com/office/powerpoint/2010/main" val="1386434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72"/>
          <p:cNvSpPr txBox="1">
            <a:spLocks noGrp="1"/>
          </p:cNvSpPr>
          <p:nvPr>
            <p:ph type="title"/>
          </p:nvPr>
        </p:nvSpPr>
        <p:spPr>
          <a:xfrm>
            <a:off x="208547" y="677863"/>
            <a:ext cx="82296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2"/>
              </a:buClr>
              <a:buSzPts val="3600"/>
              <a:buFont typeface="Calibri"/>
              <a:buNone/>
            </a:pPr>
            <a:r>
              <a:rPr lang="en-US" b="1" dirty="0">
                <a:latin typeface="Verdana"/>
                <a:ea typeface="Verdana"/>
                <a:cs typeface="Verdana"/>
                <a:sym typeface="Verdana"/>
              </a:rPr>
              <a:t>Essential Questions</a:t>
            </a:r>
            <a:endParaRPr sz="3600" b="1" i="0" u="none" strike="noStrike" cap="none" dirty="0">
              <a:solidFill>
                <a:schemeClr val="dk2"/>
              </a:solidFill>
              <a:latin typeface="Verdana"/>
              <a:ea typeface="Verdana"/>
              <a:cs typeface="Verdana"/>
              <a:sym typeface="Verdana"/>
            </a:endParaRPr>
          </a:p>
        </p:txBody>
      </p:sp>
      <p:sp>
        <p:nvSpPr>
          <p:cNvPr id="601" name="Google Shape;601;p72"/>
          <p:cNvSpPr txBox="1">
            <a:spLocks noGrp="1"/>
          </p:cNvSpPr>
          <p:nvPr>
            <p:ph type="body" idx="1"/>
          </p:nvPr>
        </p:nvSpPr>
        <p:spPr>
          <a:xfrm>
            <a:off x="457200" y="1696150"/>
            <a:ext cx="8229600" cy="4430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640"/>
              </a:spcBef>
              <a:spcAft>
                <a:spcPts val="0"/>
              </a:spcAft>
              <a:buNone/>
            </a:pPr>
            <a:r>
              <a:rPr lang="en-US" sz="3000" dirty="0">
                <a:latin typeface="Verdana"/>
                <a:ea typeface="Verdana"/>
                <a:cs typeface="Verdana"/>
                <a:sym typeface="Verdana"/>
              </a:rPr>
              <a:t>How does </a:t>
            </a:r>
            <a:r>
              <a:rPr lang="en-US" sz="3000" b="1" i="1" dirty="0">
                <a:latin typeface="Verdana"/>
                <a:ea typeface="Verdana"/>
                <a:cs typeface="Verdana"/>
                <a:sym typeface="Verdana"/>
              </a:rPr>
              <a:t>supporting productive struggle</a:t>
            </a:r>
            <a:r>
              <a:rPr lang="en-US" sz="3000" dirty="0">
                <a:latin typeface="Verdana"/>
                <a:ea typeface="Verdana"/>
                <a:cs typeface="Verdana"/>
                <a:sym typeface="Verdana"/>
              </a:rPr>
              <a:t> promote </a:t>
            </a:r>
            <a:r>
              <a:rPr lang="en-US" sz="3000" b="1" u="sng" dirty="0" smtClean="0">
                <a:latin typeface="Verdana"/>
                <a:ea typeface="Verdana"/>
                <a:cs typeface="Verdana"/>
                <a:sym typeface="Verdana"/>
              </a:rPr>
              <a:t>equity</a:t>
            </a:r>
            <a:r>
              <a:rPr lang="en-US" sz="3000" dirty="0" smtClean="0">
                <a:latin typeface="Verdana"/>
                <a:ea typeface="Verdana"/>
                <a:cs typeface="Verdana"/>
                <a:sym typeface="Verdana"/>
              </a:rPr>
              <a:t>, student agency, and </a:t>
            </a:r>
            <a:r>
              <a:rPr lang="en-US" sz="3000" dirty="0">
                <a:latin typeface="Verdana"/>
                <a:ea typeface="Verdana"/>
                <a:cs typeface="Verdana"/>
                <a:sym typeface="Verdana"/>
              </a:rPr>
              <a:t>identity?</a:t>
            </a:r>
            <a:endParaRPr sz="3000" dirty="0">
              <a:latin typeface="Verdana"/>
              <a:ea typeface="Verdana"/>
              <a:cs typeface="Verdana"/>
              <a:sym typeface="Verdana"/>
            </a:endParaRPr>
          </a:p>
          <a:p>
            <a:pPr marL="0" marR="0" lvl="0" indent="0" algn="l" rtl="0">
              <a:lnSpc>
                <a:spcPct val="100000"/>
              </a:lnSpc>
              <a:spcBef>
                <a:spcPts val="640"/>
              </a:spcBef>
              <a:spcAft>
                <a:spcPts val="0"/>
              </a:spcAft>
              <a:buNone/>
            </a:pPr>
            <a:endParaRPr sz="3000" dirty="0">
              <a:latin typeface="Verdana"/>
              <a:ea typeface="Verdana"/>
              <a:cs typeface="Verdana"/>
              <a:sym typeface="Verdana"/>
            </a:endParaRPr>
          </a:p>
          <a:p>
            <a:pPr marL="0" marR="0" lvl="0" indent="0" algn="l" rtl="0">
              <a:lnSpc>
                <a:spcPct val="100000"/>
              </a:lnSpc>
              <a:spcBef>
                <a:spcPts val="640"/>
              </a:spcBef>
              <a:spcAft>
                <a:spcPts val="0"/>
              </a:spcAft>
              <a:buNone/>
            </a:pPr>
            <a:r>
              <a:rPr lang="en-US" sz="3000" dirty="0">
                <a:latin typeface="Verdana"/>
                <a:ea typeface="Verdana"/>
                <a:cs typeface="Verdana"/>
                <a:sym typeface="Verdana"/>
              </a:rPr>
              <a:t>How does </a:t>
            </a:r>
            <a:r>
              <a:rPr lang="en-US" sz="3000" b="1" dirty="0">
                <a:latin typeface="Verdana"/>
                <a:ea typeface="Verdana"/>
                <a:cs typeface="Verdana"/>
                <a:sym typeface="Verdana"/>
              </a:rPr>
              <a:t>using and connecting mathematical representations</a:t>
            </a:r>
            <a:r>
              <a:rPr lang="en-US" sz="3000" dirty="0">
                <a:latin typeface="Verdana"/>
                <a:ea typeface="Verdana"/>
                <a:cs typeface="Verdana"/>
                <a:sym typeface="Verdana"/>
              </a:rPr>
              <a:t> improve efforts to support productive struggle?</a:t>
            </a:r>
            <a:endParaRPr sz="3000" dirty="0">
              <a:latin typeface="Verdana"/>
              <a:ea typeface="Verdana"/>
              <a:cs typeface="Verdana"/>
              <a:sym typeface="Verdana"/>
            </a:endParaRPr>
          </a:p>
        </p:txBody>
      </p:sp>
      <p:sp>
        <p:nvSpPr>
          <p:cNvPr id="602" name="Google Shape;602;p72"/>
          <p:cNvSpPr txBox="1">
            <a:spLocks noGrp="1"/>
          </p:cNvSpPr>
          <p:nvPr>
            <p:ph type="sldNum" idx="12"/>
          </p:nvPr>
        </p:nvSpPr>
        <p:spPr>
          <a:xfrm>
            <a:off x="6858000" y="6477000"/>
            <a:ext cx="2133600" cy="476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350"/>
              <a:buFont typeface="Arial"/>
              <a:buNone/>
            </a:pPr>
            <a:fld id="{00000000-1234-1234-1234-123412341234}" type="slidenum">
              <a:rPr lang="en-US" sz="1400" b="0" i="0" u="none" strike="noStrike" cap="none">
                <a:solidFill>
                  <a:schemeClr val="dk1"/>
                </a:solidFill>
                <a:latin typeface="Arial"/>
                <a:ea typeface="Arial"/>
                <a:cs typeface="Arial"/>
                <a:sym typeface="Arial"/>
              </a:rPr>
              <a:t>57</a:t>
            </a:fld>
            <a:endParaRPr sz="14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73"/>
          <p:cNvSpPr txBox="1">
            <a:spLocks noGrp="1"/>
          </p:cNvSpPr>
          <p:nvPr>
            <p:ph type="title"/>
          </p:nvPr>
        </p:nvSpPr>
        <p:spPr>
          <a:xfrm>
            <a:off x="0" y="609600"/>
            <a:ext cx="8229600" cy="1143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b="1" dirty="0" smtClean="0">
                <a:latin typeface="Verdana"/>
                <a:ea typeface="Verdana"/>
                <a:cs typeface="Verdana"/>
                <a:sym typeface="Verdana"/>
              </a:rPr>
              <a:t>Telling the Tale Task</a:t>
            </a:r>
            <a:endParaRPr b="1" dirty="0">
              <a:latin typeface="Verdana"/>
              <a:ea typeface="Verdana"/>
              <a:cs typeface="Verdana"/>
              <a:sym typeface="Verdana"/>
            </a:endParaRPr>
          </a:p>
        </p:txBody>
      </p:sp>
      <p:pic>
        <p:nvPicPr>
          <p:cNvPr id="2" name="Picture 1" descr="decorative"/>
          <p:cNvPicPr>
            <a:picLocks noChangeAspect="1"/>
          </p:cNvPicPr>
          <p:nvPr/>
        </p:nvPicPr>
        <p:blipFill>
          <a:blip r:embed="rId3"/>
          <a:stretch>
            <a:fillRect/>
          </a:stretch>
        </p:blipFill>
        <p:spPr>
          <a:xfrm>
            <a:off x="2487124" y="1633803"/>
            <a:ext cx="4001600" cy="5081397"/>
          </a:xfrm>
          <a:prstGeom prst="rect">
            <a:avLst/>
          </a:prstGeom>
        </p:spPr>
      </p:pic>
      <p:sp>
        <p:nvSpPr>
          <p:cNvPr id="609" name="Google Shape;609;p73"/>
          <p:cNvSpPr txBox="1">
            <a:spLocks noGrp="1"/>
          </p:cNvSpPr>
          <p:nvPr>
            <p:ph type="sldNum" idx="12"/>
          </p:nvPr>
        </p:nvSpPr>
        <p:spPr>
          <a:xfrm>
            <a:off x="6858000" y="6477000"/>
            <a:ext cx="2133600" cy="476400"/>
          </a:xfrm>
          <a:prstGeom prst="rect">
            <a:avLst/>
          </a:prstGeom>
        </p:spPr>
        <p:txBody>
          <a:bodyPr spcFirstLastPara="1" wrap="square" lIns="91425" tIns="45700" rIns="91425" bIns="45700" anchor="t" anchorCtr="0">
            <a:noAutofit/>
          </a:bodyPr>
          <a:lstStyle/>
          <a:p>
            <a:pPr marL="0" lvl="0" indent="0" rtl="0">
              <a:spcBef>
                <a:spcPts val="0"/>
              </a:spcBef>
              <a:spcAft>
                <a:spcPts val="0"/>
              </a:spcAft>
              <a:buClr>
                <a:schemeClr val="dk1"/>
              </a:buClr>
              <a:buSzPts val="350"/>
              <a:buFont typeface="Arial"/>
              <a:buNone/>
            </a:pPr>
            <a:fld id="{00000000-1234-1234-1234-123412341234}" type="slidenum">
              <a:rPr lang="en-US"/>
              <a:t>58</a:t>
            </a:fld>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7" name="Google Shape;637;p75"/>
          <p:cNvSpPr txBox="1">
            <a:spLocks noGrp="1"/>
          </p:cNvSpPr>
          <p:nvPr>
            <p:ph type="title"/>
          </p:nvPr>
        </p:nvSpPr>
        <p:spPr>
          <a:xfrm>
            <a:off x="97187" y="796039"/>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2"/>
              </a:buClr>
              <a:buSzPts val="900"/>
              <a:buFont typeface="Calibri"/>
              <a:buNone/>
            </a:pPr>
            <a:r>
              <a:rPr lang="en-US" sz="3600" b="1" i="0" u="none" strike="noStrike" cap="none" dirty="0">
                <a:solidFill>
                  <a:schemeClr val="dk2"/>
                </a:solidFill>
                <a:latin typeface="Verdana"/>
                <a:ea typeface="Verdana"/>
                <a:cs typeface="Verdana"/>
                <a:sym typeface="Verdana"/>
              </a:rPr>
              <a:t>Vertical Progression:</a:t>
            </a:r>
            <a:endParaRPr dirty="0"/>
          </a:p>
          <a:p>
            <a:pPr marL="0" marR="0" lvl="0" indent="0" algn="l" rtl="0">
              <a:lnSpc>
                <a:spcPct val="100000"/>
              </a:lnSpc>
              <a:spcBef>
                <a:spcPts val="0"/>
              </a:spcBef>
              <a:spcAft>
                <a:spcPts val="0"/>
              </a:spcAft>
              <a:buClr>
                <a:schemeClr val="dk2"/>
              </a:buClr>
              <a:buSzPts val="900"/>
              <a:buFont typeface="Calibri"/>
              <a:buNone/>
            </a:pPr>
            <a:endParaRPr dirty="0"/>
          </a:p>
        </p:txBody>
      </p:sp>
      <p:sp>
        <p:nvSpPr>
          <p:cNvPr id="635" name="Google Shape;635;p75"/>
          <p:cNvSpPr txBox="1">
            <a:spLocks noGrp="1"/>
          </p:cNvSpPr>
          <p:nvPr>
            <p:ph type="body" idx="1"/>
          </p:nvPr>
        </p:nvSpPr>
        <p:spPr>
          <a:xfrm>
            <a:off x="422987" y="2500607"/>
            <a:ext cx="75780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800"/>
              <a:buFont typeface="Calibri"/>
              <a:buNone/>
            </a:pPr>
            <a:endParaRPr sz="3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640"/>
              </a:spcBef>
              <a:spcAft>
                <a:spcPts val="0"/>
              </a:spcAft>
              <a:buClr>
                <a:schemeClr val="dk1"/>
              </a:buClr>
              <a:buSzPts val="800"/>
              <a:buFont typeface="Calibri"/>
              <a:buNone/>
            </a:pPr>
            <a:endParaRPr sz="3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640"/>
              </a:spcBef>
              <a:spcAft>
                <a:spcPts val="0"/>
              </a:spcAft>
              <a:buClr>
                <a:schemeClr val="dk1"/>
              </a:buClr>
              <a:buSzPts val="800"/>
              <a:buFont typeface="Calibri"/>
              <a:buNone/>
            </a:pPr>
            <a:endParaRPr sz="3200" b="0" i="0" u="none" strike="noStrike" cap="none" dirty="0">
              <a:solidFill>
                <a:schemeClr val="dk1"/>
              </a:solidFill>
              <a:latin typeface="Verdana"/>
              <a:ea typeface="Verdana"/>
              <a:cs typeface="Verdana"/>
              <a:sym typeface="Verdana"/>
            </a:endParaRPr>
          </a:p>
          <a:p>
            <a:pPr marL="0" marR="0" lvl="0" indent="0" algn="l" rtl="0">
              <a:lnSpc>
                <a:spcPct val="100000"/>
              </a:lnSpc>
              <a:spcBef>
                <a:spcPts val="640"/>
              </a:spcBef>
              <a:spcAft>
                <a:spcPts val="0"/>
              </a:spcAft>
              <a:buNone/>
            </a:pPr>
            <a:endParaRPr dirty="0"/>
          </a:p>
          <a:p>
            <a:pPr marL="0" marR="0" lvl="0" indent="0" algn="l" rtl="0">
              <a:lnSpc>
                <a:spcPct val="100000"/>
              </a:lnSpc>
              <a:spcBef>
                <a:spcPts val="640"/>
              </a:spcBef>
              <a:spcAft>
                <a:spcPts val="0"/>
              </a:spcAft>
              <a:buNone/>
            </a:pPr>
            <a:r>
              <a:rPr lang="en-US" dirty="0"/>
              <a:t>Proportional Relationships</a:t>
            </a:r>
            <a:endParaRPr dirty="0"/>
          </a:p>
        </p:txBody>
      </p:sp>
      <p:grpSp>
        <p:nvGrpSpPr>
          <p:cNvPr id="638" name="Google Shape;638;p75" descr="6.12, 7.10, 8.16"/>
          <p:cNvGrpSpPr/>
          <p:nvPr/>
        </p:nvGrpSpPr>
        <p:grpSpPr>
          <a:xfrm>
            <a:off x="2819400" y="904875"/>
            <a:ext cx="4871500" cy="3605500"/>
            <a:chOff x="0" y="0"/>
            <a:chExt cx="4871500" cy="3605500"/>
          </a:xfrm>
        </p:grpSpPr>
        <p:sp>
          <p:nvSpPr>
            <p:cNvPr id="639" name="Google Shape;639;p75"/>
            <p:cNvSpPr/>
            <p:nvPr/>
          </p:nvSpPr>
          <p:spPr>
            <a:xfrm>
              <a:off x="0" y="0"/>
              <a:ext cx="4682400" cy="2926500"/>
            </a:xfrm>
            <a:custGeom>
              <a:avLst/>
              <a:gdLst/>
              <a:ahLst/>
              <a:cxnLst/>
              <a:rect l="0" t="0" r="0" b="0"/>
              <a:pathLst>
                <a:path w="120000" h="120000" extrusionOk="0">
                  <a:moveTo>
                    <a:pt x="0" y="120000"/>
                  </a:moveTo>
                  <a:quadBezTo>
                    <a:pt x="20000" y="40000"/>
                    <a:pt x="101250" y="15000"/>
                  </a:quadBezTo>
                  <a:lnTo>
                    <a:pt x="100193" y="0"/>
                  </a:lnTo>
                  <a:lnTo>
                    <a:pt x="120000" y="24000"/>
                  </a:lnTo>
                  <a:lnTo>
                    <a:pt x="104418" y="60000"/>
                  </a:lnTo>
                  <a:lnTo>
                    <a:pt x="103362" y="45000"/>
                  </a:lnTo>
                  <a:quadBezTo>
                    <a:pt x="30000" y="55000"/>
                    <a:pt x="0" y="120000"/>
                  </a:quadBezTo>
                  <a:close/>
                </a:path>
              </a:pathLst>
            </a:custGeom>
            <a:solidFill>
              <a:srgbClr val="0000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 name="Google Shape;640;p75"/>
            <p:cNvSpPr/>
            <p:nvPr/>
          </p:nvSpPr>
          <p:spPr>
            <a:xfrm>
              <a:off x="594666" y="2588621"/>
              <a:ext cx="121800" cy="121800"/>
            </a:xfrm>
            <a:prstGeom prst="ellipse">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 name="Google Shape;641;p75"/>
            <p:cNvSpPr/>
            <p:nvPr/>
          </p:nvSpPr>
          <p:spPr>
            <a:xfrm>
              <a:off x="655537" y="2649491"/>
              <a:ext cx="1091100" cy="845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 name="Google Shape;642;p75"/>
            <p:cNvSpPr/>
            <p:nvPr/>
          </p:nvSpPr>
          <p:spPr>
            <a:xfrm>
              <a:off x="1669277" y="1793197"/>
              <a:ext cx="220200" cy="220200"/>
            </a:xfrm>
            <a:prstGeom prst="ellipse">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 name="Google Shape;643;p75"/>
            <p:cNvSpPr/>
            <p:nvPr/>
          </p:nvSpPr>
          <p:spPr>
            <a:xfrm>
              <a:off x="1779316" y="1903233"/>
              <a:ext cx="1123800" cy="1592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 name="Google Shape;644;p75"/>
            <p:cNvSpPr txBox="1"/>
            <p:nvPr/>
          </p:nvSpPr>
          <p:spPr>
            <a:xfrm>
              <a:off x="1556903" y="2013400"/>
              <a:ext cx="1757700" cy="1592100"/>
            </a:xfrm>
            <a:prstGeom prst="rect">
              <a:avLst/>
            </a:prstGeom>
            <a:noFill/>
            <a:ln>
              <a:noFill/>
            </a:ln>
          </p:spPr>
          <p:txBody>
            <a:bodyPr spcFirstLastPara="1" wrap="square" lIns="116600" tIns="0" rIns="0" bIns="0" anchor="t" anchorCtr="0">
              <a:noAutofit/>
            </a:bodyPr>
            <a:lstStyle/>
            <a:p>
              <a:pPr marL="0" marR="0" lvl="0" indent="0" algn="l" rtl="0">
                <a:lnSpc>
                  <a:spcPct val="90000"/>
                </a:lnSpc>
                <a:spcBef>
                  <a:spcPts val="0"/>
                </a:spcBef>
                <a:spcAft>
                  <a:spcPts val="0"/>
                </a:spcAft>
                <a:buClr>
                  <a:schemeClr val="dk1"/>
                </a:buClr>
                <a:buSzPts val="1325"/>
                <a:buFont typeface="Arial"/>
                <a:buNone/>
              </a:pPr>
              <a:r>
                <a:rPr lang="en-US" sz="5300" b="0" i="0" u="none" strike="noStrike" cap="none" dirty="0">
                  <a:solidFill>
                    <a:schemeClr val="dk1"/>
                  </a:solidFill>
                  <a:latin typeface="Verdana"/>
                  <a:ea typeface="Verdana"/>
                  <a:cs typeface="Verdana"/>
                  <a:sym typeface="Verdana"/>
                </a:rPr>
                <a:t>7</a:t>
              </a:r>
              <a:r>
                <a:rPr lang="en-US" sz="5300" dirty="0">
                  <a:solidFill>
                    <a:schemeClr val="dk1"/>
                  </a:solidFill>
                  <a:latin typeface="Verdana"/>
                  <a:ea typeface="Verdana"/>
                  <a:cs typeface="Verdana"/>
                  <a:sym typeface="Verdana"/>
                </a:rPr>
                <a:t>.10</a:t>
              </a:r>
              <a:endParaRPr dirty="0"/>
            </a:p>
          </p:txBody>
        </p:sp>
        <p:sp>
          <p:nvSpPr>
            <p:cNvPr id="645" name="Google Shape;645;p75"/>
            <p:cNvSpPr/>
            <p:nvPr/>
          </p:nvSpPr>
          <p:spPr>
            <a:xfrm>
              <a:off x="2961624" y="1309150"/>
              <a:ext cx="304500" cy="304500"/>
            </a:xfrm>
            <a:prstGeom prst="ellipse">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 name="Google Shape;646;p75"/>
            <p:cNvSpPr/>
            <p:nvPr/>
          </p:nvSpPr>
          <p:spPr>
            <a:xfrm>
              <a:off x="3113801" y="1461329"/>
              <a:ext cx="1123800" cy="2034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 name="Google Shape;647;p75"/>
            <p:cNvSpPr txBox="1"/>
            <p:nvPr/>
          </p:nvSpPr>
          <p:spPr>
            <a:xfrm>
              <a:off x="3113800" y="1461325"/>
              <a:ext cx="1757700" cy="2034000"/>
            </a:xfrm>
            <a:prstGeom prst="rect">
              <a:avLst/>
            </a:prstGeom>
            <a:noFill/>
            <a:ln>
              <a:noFill/>
            </a:ln>
          </p:spPr>
          <p:txBody>
            <a:bodyPr spcFirstLastPara="1" wrap="square" lIns="161250" tIns="0" rIns="0" bIns="0" anchor="t" anchorCtr="0">
              <a:noAutofit/>
            </a:bodyPr>
            <a:lstStyle/>
            <a:p>
              <a:pPr marL="0" marR="0" lvl="0" indent="0" algn="l" rtl="0">
                <a:lnSpc>
                  <a:spcPct val="90000"/>
                </a:lnSpc>
                <a:spcBef>
                  <a:spcPts val="0"/>
                </a:spcBef>
                <a:spcAft>
                  <a:spcPts val="0"/>
                </a:spcAft>
                <a:buClr>
                  <a:schemeClr val="dk1"/>
                </a:buClr>
                <a:buSzPts val="1325"/>
                <a:buFont typeface="Arial"/>
                <a:buNone/>
              </a:pPr>
              <a:r>
                <a:rPr lang="en-US" sz="5300">
                  <a:solidFill>
                    <a:schemeClr val="dk1"/>
                  </a:solidFill>
                  <a:latin typeface="Verdana"/>
                  <a:ea typeface="Verdana"/>
                  <a:cs typeface="Verdana"/>
                  <a:sym typeface="Verdana"/>
                </a:rPr>
                <a:t>8</a:t>
              </a:r>
              <a:r>
                <a:rPr lang="en-US" sz="5300" b="0" i="0" u="none" strike="noStrike" cap="none">
                  <a:solidFill>
                    <a:schemeClr val="dk1"/>
                  </a:solidFill>
                  <a:latin typeface="Verdana"/>
                  <a:ea typeface="Verdana"/>
                  <a:cs typeface="Verdana"/>
                  <a:sym typeface="Verdana"/>
                </a:rPr>
                <a:t>.</a:t>
              </a:r>
              <a:r>
                <a:rPr lang="en-US" sz="5300">
                  <a:solidFill>
                    <a:schemeClr val="dk1"/>
                  </a:solidFill>
                  <a:latin typeface="Verdana"/>
                  <a:ea typeface="Verdana"/>
                  <a:cs typeface="Verdana"/>
                  <a:sym typeface="Verdana"/>
                </a:rPr>
                <a:t>16</a:t>
              </a:r>
              <a:endParaRPr/>
            </a:p>
          </p:txBody>
        </p:sp>
        <p:sp>
          <p:nvSpPr>
            <p:cNvPr id="648" name="Google Shape;648;p75"/>
            <p:cNvSpPr txBox="1"/>
            <p:nvPr/>
          </p:nvSpPr>
          <p:spPr>
            <a:xfrm>
              <a:off x="655521" y="2649500"/>
              <a:ext cx="1757700" cy="845700"/>
            </a:xfrm>
            <a:prstGeom prst="rect">
              <a:avLst/>
            </a:prstGeom>
            <a:noFill/>
            <a:ln>
              <a:noFill/>
            </a:ln>
          </p:spPr>
          <p:txBody>
            <a:bodyPr spcFirstLastPara="1" wrap="square" lIns="64500" tIns="0" rIns="0" bIns="0" anchor="t" anchorCtr="0">
              <a:noAutofit/>
            </a:bodyPr>
            <a:lstStyle/>
            <a:p>
              <a:pPr marL="0" marR="0" lvl="0" indent="0" algn="l" rtl="0">
                <a:lnSpc>
                  <a:spcPct val="90000"/>
                </a:lnSpc>
                <a:spcBef>
                  <a:spcPts val="0"/>
                </a:spcBef>
                <a:spcAft>
                  <a:spcPts val="0"/>
                </a:spcAft>
                <a:buClr>
                  <a:schemeClr val="dk1"/>
                </a:buClr>
                <a:buSzPts val="1325"/>
                <a:buFont typeface="Arial"/>
                <a:buNone/>
              </a:pPr>
              <a:r>
                <a:rPr lang="en-US" sz="5300">
                  <a:solidFill>
                    <a:schemeClr val="dk1"/>
                  </a:solidFill>
                  <a:latin typeface="Verdana"/>
                  <a:ea typeface="Verdana"/>
                  <a:cs typeface="Verdana"/>
                  <a:sym typeface="Verdana"/>
                </a:rPr>
                <a:t>6.12</a:t>
              </a:r>
              <a:endParaRPr/>
            </a:p>
          </p:txBody>
        </p:sp>
      </p:grpSp>
      <p:sp>
        <p:nvSpPr>
          <p:cNvPr id="636" name="Google Shape;636;p75"/>
          <p:cNvSpPr txBox="1">
            <a:spLocks noGrp="1"/>
          </p:cNvSpPr>
          <p:nvPr>
            <p:ph type="sldNum" idx="12"/>
          </p:nvPr>
        </p:nvSpPr>
        <p:spPr>
          <a:xfrm>
            <a:off x="6858000" y="6477000"/>
            <a:ext cx="2133600" cy="476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350"/>
              <a:buFont typeface="Arial"/>
              <a:buNone/>
            </a:pPr>
            <a:fld id="{00000000-1234-1234-1234-123412341234}" type="slidenum">
              <a:rPr lang="en-US" sz="1400" b="0" i="0" u="none" strike="noStrike" cap="none">
                <a:solidFill>
                  <a:schemeClr val="dk1"/>
                </a:solidFill>
                <a:latin typeface="Arial"/>
                <a:ea typeface="Arial"/>
                <a:cs typeface="Arial"/>
                <a:sym typeface="Arial"/>
              </a:rPr>
              <a:t>59</a:t>
            </a:fld>
            <a:endParaRPr sz="14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3"/>
          <p:cNvSpPr txBox="1">
            <a:spLocks noGrp="1"/>
          </p:cNvSpPr>
          <p:nvPr>
            <p:ph type="title"/>
          </p:nvPr>
        </p:nvSpPr>
        <p:spPr>
          <a:xfrm>
            <a:off x="0" y="609600"/>
            <a:ext cx="91440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b="1" dirty="0">
                <a:latin typeface="Verdana"/>
                <a:ea typeface="Verdana"/>
                <a:cs typeface="Verdana"/>
                <a:sym typeface="Verdana"/>
              </a:rPr>
              <a:t>Resources for initiating student engagement:</a:t>
            </a:r>
            <a:endParaRPr b="1" dirty="0">
              <a:latin typeface="Verdana"/>
              <a:ea typeface="Verdana"/>
              <a:cs typeface="Verdana"/>
              <a:sym typeface="Verdana"/>
            </a:endParaRPr>
          </a:p>
        </p:txBody>
      </p:sp>
      <p:sp>
        <p:nvSpPr>
          <p:cNvPr id="244" name="Google Shape;244;p33"/>
          <p:cNvSpPr txBox="1">
            <a:spLocks noGrp="1"/>
          </p:cNvSpPr>
          <p:nvPr>
            <p:ph type="body" idx="1"/>
          </p:nvPr>
        </p:nvSpPr>
        <p:spPr>
          <a:xfrm>
            <a:off x="457200" y="1600200"/>
            <a:ext cx="8229600" cy="4526100"/>
          </a:xfrm>
          <a:prstGeom prst="rect">
            <a:avLst/>
          </a:prstGeom>
        </p:spPr>
        <p:txBody>
          <a:bodyPr spcFirstLastPara="1" wrap="square" lIns="91425" tIns="91425" rIns="91425" bIns="91425" anchor="t" anchorCtr="0">
            <a:noAutofit/>
          </a:bodyPr>
          <a:lstStyle/>
          <a:p>
            <a:pPr marL="0" lvl="0" indent="0">
              <a:spcBef>
                <a:spcPts val="640"/>
              </a:spcBef>
              <a:spcAft>
                <a:spcPts val="0"/>
              </a:spcAft>
              <a:buNone/>
            </a:pPr>
            <a:r>
              <a:rPr lang="en-US" u="sng">
                <a:solidFill>
                  <a:schemeClr val="hlink"/>
                </a:solidFill>
                <a:latin typeface="Verdana"/>
                <a:ea typeface="Verdana"/>
                <a:cs typeface="Verdana"/>
                <a:sym typeface="Verdana"/>
                <a:hlinkClick r:id="rId3"/>
              </a:rPr>
              <a:t>Which one doesn't belong</a:t>
            </a:r>
            <a:endParaRPr>
              <a:latin typeface="Verdana"/>
              <a:ea typeface="Verdana"/>
              <a:cs typeface="Verdana"/>
              <a:sym typeface="Verdana"/>
            </a:endParaRPr>
          </a:p>
          <a:p>
            <a:pPr marL="0" lvl="0" indent="0">
              <a:spcBef>
                <a:spcPts val="640"/>
              </a:spcBef>
              <a:spcAft>
                <a:spcPts val="0"/>
              </a:spcAft>
              <a:buNone/>
            </a:pPr>
            <a:r>
              <a:rPr lang="en-US" u="sng">
                <a:solidFill>
                  <a:schemeClr val="hlink"/>
                </a:solidFill>
                <a:latin typeface="Verdana"/>
                <a:ea typeface="Verdana"/>
                <a:cs typeface="Verdana"/>
                <a:sym typeface="Verdana"/>
                <a:hlinkClick r:id="rId4"/>
              </a:rPr>
              <a:t>Dot images</a:t>
            </a:r>
            <a:endParaRPr>
              <a:latin typeface="Verdana"/>
              <a:ea typeface="Verdana"/>
              <a:cs typeface="Verdana"/>
              <a:sym typeface="Verdana"/>
            </a:endParaRPr>
          </a:p>
          <a:p>
            <a:pPr marL="0" lvl="0" indent="0">
              <a:spcBef>
                <a:spcPts val="640"/>
              </a:spcBef>
              <a:spcAft>
                <a:spcPts val="0"/>
              </a:spcAft>
              <a:buNone/>
            </a:pPr>
            <a:r>
              <a:rPr lang="en-US" u="sng">
                <a:solidFill>
                  <a:schemeClr val="hlink"/>
                </a:solidFill>
                <a:latin typeface="Verdana"/>
                <a:ea typeface="Verdana"/>
                <a:cs typeface="Verdana"/>
                <a:sym typeface="Verdana"/>
                <a:hlinkClick r:id="rId5"/>
              </a:rPr>
              <a:t>Table Talk Math</a:t>
            </a:r>
            <a:endParaRPr>
              <a:latin typeface="Verdana"/>
              <a:ea typeface="Verdana"/>
              <a:cs typeface="Verdana"/>
              <a:sym typeface="Verdana"/>
            </a:endParaRPr>
          </a:p>
          <a:p>
            <a:pPr marL="0" lvl="0" indent="0">
              <a:spcBef>
                <a:spcPts val="640"/>
              </a:spcBef>
              <a:spcAft>
                <a:spcPts val="0"/>
              </a:spcAft>
              <a:buNone/>
            </a:pPr>
            <a:r>
              <a:rPr lang="en-US" u="sng">
                <a:solidFill>
                  <a:schemeClr val="hlink"/>
                </a:solidFill>
                <a:latin typeface="Verdana"/>
                <a:ea typeface="Verdana"/>
                <a:cs typeface="Verdana"/>
                <a:sym typeface="Verdana"/>
                <a:hlinkClick r:id="rId6"/>
              </a:rPr>
              <a:t>Real World Images</a:t>
            </a:r>
            <a:endParaRPr>
              <a:latin typeface="Verdana"/>
              <a:ea typeface="Verdana"/>
              <a:cs typeface="Verdana"/>
              <a:sym typeface="Verdana"/>
            </a:endParaRPr>
          </a:p>
          <a:p>
            <a:pPr marL="0" lvl="0" indent="0">
              <a:spcBef>
                <a:spcPts val="640"/>
              </a:spcBef>
              <a:spcAft>
                <a:spcPts val="0"/>
              </a:spcAft>
              <a:buNone/>
            </a:pPr>
            <a:r>
              <a:rPr lang="en-US" u="sng">
                <a:solidFill>
                  <a:schemeClr val="hlink"/>
                </a:solidFill>
                <a:latin typeface="Verdana"/>
                <a:ea typeface="Verdana"/>
                <a:cs typeface="Verdana"/>
                <a:sym typeface="Verdana"/>
                <a:hlinkClick r:id="rId7"/>
              </a:rPr>
              <a:t>Would you rather math</a:t>
            </a:r>
            <a:endParaRPr>
              <a:latin typeface="Verdana"/>
              <a:ea typeface="Verdana"/>
              <a:cs typeface="Verdana"/>
              <a:sym typeface="Verdana"/>
            </a:endParaRPr>
          </a:p>
          <a:p>
            <a:pPr marL="0" lvl="0" indent="0">
              <a:spcBef>
                <a:spcPts val="640"/>
              </a:spcBef>
              <a:spcAft>
                <a:spcPts val="0"/>
              </a:spcAft>
              <a:buNone/>
            </a:pPr>
            <a:r>
              <a:rPr lang="en-US" u="sng">
                <a:solidFill>
                  <a:schemeClr val="hlink"/>
                </a:solidFill>
                <a:latin typeface="Verdana"/>
                <a:ea typeface="Verdana"/>
                <a:cs typeface="Verdana"/>
                <a:sym typeface="Verdana"/>
                <a:hlinkClick r:id="rId8"/>
              </a:rPr>
              <a:t>Estimation 180</a:t>
            </a:r>
            <a:endParaRPr>
              <a:latin typeface="Verdana"/>
              <a:ea typeface="Verdana"/>
              <a:cs typeface="Verdana"/>
              <a:sym typeface="Verdana"/>
            </a:endParaRPr>
          </a:p>
          <a:p>
            <a:pPr marL="0" lvl="0" indent="0">
              <a:spcBef>
                <a:spcPts val="640"/>
              </a:spcBef>
              <a:spcAft>
                <a:spcPts val="0"/>
              </a:spcAft>
              <a:buNone/>
            </a:pPr>
            <a:r>
              <a:rPr lang="en-US" u="sng">
                <a:solidFill>
                  <a:schemeClr val="hlink"/>
                </a:solidFill>
                <a:latin typeface="Verdana"/>
                <a:ea typeface="Verdana"/>
                <a:cs typeface="Verdana"/>
                <a:sym typeface="Verdana"/>
                <a:hlinkClick r:id="rId9"/>
              </a:rPr>
              <a:t>101 Questions</a:t>
            </a:r>
            <a:endParaRPr>
              <a:latin typeface="Verdana"/>
              <a:ea typeface="Verdana"/>
              <a:cs typeface="Verdana"/>
              <a:sym typeface="Verdana"/>
            </a:endParaRPr>
          </a:p>
        </p:txBody>
      </p:sp>
      <p:sp>
        <p:nvSpPr>
          <p:cNvPr id="245" name="Google Shape;245;p33"/>
          <p:cNvSpPr txBox="1">
            <a:spLocks noGrp="1"/>
          </p:cNvSpPr>
          <p:nvPr>
            <p:ph type="sldNum" idx="12"/>
          </p:nvPr>
        </p:nvSpPr>
        <p:spPr>
          <a:xfrm>
            <a:off x="6858000" y="6477000"/>
            <a:ext cx="2133600" cy="476400"/>
          </a:xfrm>
          <a:prstGeom prst="rect">
            <a:avLst/>
          </a:prstGeom>
        </p:spPr>
        <p:txBody>
          <a:bodyPr spcFirstLastPara="1" wrap="square" lIns="91425" tIns="45700" rIns="91425" bIns="45700" anchor="t" anchorCtr="0">
            <a:noAutofit/>
          </a:bodyPr>
          <a:lstStyle/>
          <a:p>
            <a:pPr marL="0" lvl="0" indent="0">
              <a:spcBef>
                <a:spcPts val="0"/>
              </a:spcBef>
              <a:spcAft>
                <a:spcPts val="0"/>
              </a:spcAft>
              <a:buClr>
                <a:schemeClr val="dk1"/>
              </a:buClr>
              <a:buSzPts val="350"/>
              <a:buFont typeface="Arial"/>
              <a:buNone/>
            </a:pPr>
            <a:fld id="{00000000-1234-1234-1234-123412341234}" type="slidenum">
              <a:rPr lang="en-US"/>
              <a:t>6</a:t>
            </a:fld>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Verdana" panose="020B0604030504040204" pitchFamily="34" charset="0"/>
                <a:ea typeface="Verdana" panose="020B0604030504040204" pitchFamily="34" charset="0"/>
                <a:cs typeface="Verdana" panose="020B0604030504040204" pitchFamily="34" charset="0"/>
              </a:rPr>
              <a:t>Telling the Tale Task - Launch</a:t>
            </a:r>
            <a:endParaRPr lang="en-US" b="1" dirty="0">
              <a:latin typeface="Verdana" panose="020B0604030504040204" pitchFamily="34" charset="0"/>
              <a:ea typeface="Verdana" panose="020B0604030504040204" pitchFamily="34" charset="0"/>
              <a:cs typeface="Verdana" panose="020B0604030504040204" pitchFamily="34" charset="0"/>
            </a:endParaRPr>
          </a:p>
        </p:txBody>
      </p:sp>
      <p:sp>
        <p:nvSpPr>
          <p:cNvPr id="3" name="Text Placeholder 2"/>
          <p:cNvSpPr>
            <a:spLocks noGrp="1"/>
          </p:cNvSpPr>
          <p:nvPr>
            <p:ph type="body" idx="1"/>
          </p:nvPr>
        </p:nvSpPr>
        <p:spPr/>
        <p:txBody>
          <a:bodyPr/>
          <a:lstStyle/>
          <a:p>
            <a:r>
              <a:rPr lang="en-US" dirty="0" smtClean="0">
                <a:latin typeface="Verdana" panose="020B0604030504040204" pitchFamily="34" charset="0"/>
                <a:ea typeface="Verdana" panose="020B0604030504040204" pitchFamily="34" charset="0"/>
                <a:cs typeface="Verdana" panose="020B0604030504040204" pitchFamily="34" charset="0"/>
                <a:hlinkClick r:id="rId2"/>
              </a:rPr>
              <a:t>Video launch</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60</a:t>
            </a:fld>
            <a:endParaRPr lang="en-US"/>
          </a:p>
        </p:txBody>
      </p:sp>
    </p:spTree>
    <p:extLst>
      <p:ext uri="{BB962C8B-B14F-4D97-AF65-F5344CB8AC3E}">
        <p14:creationId xmlns:p14="http://schemas.microsoft.com/office/powerpoint/2010/main" val="4456244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78"/>
          <p:cNvSpPr txBox="1">
            <a:spLocks noGrp="1"/>
          </p:cNvSpPr>
          <p:nvPr>
            <p:ph type="title"/>
          </p:nvPr>
        </p:nvSpPr>
        <p:spPr>
          <a:xfrm>
            <a:off x="421106" y="633663"/>
            <a:ext cx="8229600" cy="1143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b="1" dirty="0" smtClean="0">
                <a:latin typeface="Verdana"/>
                <a:ea typeface="Verdana"/>
                <a:cs typeface="Verdana"/>
                <a:sym typeface="Verdana"/>
              </a:rPr>
              <a:t>Telling the Tale Task: SOL 6.12</a:t>
            </a:r>
            <a:endParaRPr b="1" dirty="0">
              <a:latin typeface="Verdana"/>
              <a:ea typeface="Verdana"/>
              <a:cs typeface="Verdana"/>
              <a:sym typeface="Verdana"/>
            </a:endParaRPr>
          </a:p>
        </p:txBody>
      </p:sp>
      <p:pic>
        <p:nvPicPr>
          <p:cNvPr id="3" name="Picture 2" descr="picture of task 6.12"/>
          <p:cNvPicPr>
            <a:picLocks noChangeAspect="1"/>
          </p:cNvPicPr>
          <p:nvPr/>
        </p:nvPicPr>
        <p:blipFill>
          <a:blip r:embed="rId3"/>
          <a:stretch>
            <a:fillRect/>
          </a:stretch>
        </p:blipFill>
        <p:spPr>
          <a:xfrm>
            <a:off x="1593432" y="1560410"/>
            <a:ext cx="5601452" cy="4916590"/>
          </a:xfrm>
          <a:prstGeom prst="rect">
            <a:avLst/>
          </a:prstGeom>
        </p:spPr>
      </p:pic>
      <p:sp>
        <p:nvSpPr>
          <p:cNvPr id="671" name="Google Shape;671;p78"/>
          <p:cNvSpPr txBox="1">
            <a:spLocks noGrp="1"/>
          </p:cNvSpPr>
          <p:nvPr>
            <p:ph type="sldNum" idx="12"/>
          </p:nvPr>
        </p:nvSpPr>
        <p:spPr>
          <a:xfrm>
            <a:off x="6858000" y="6477000"/>
            <a:ext cx="2133600" cy="476400"/>
          </a:xfrm>
          <a:prstGeom prst="rect">
            <a:avLst/>
          </a:prstGeom>
        </p:spPr>
        <p:txBody>
          <a:bodyPr spcFirstLastPara="1" wrap="square" lIns="91425" tIns="45700" rIns="91425" bIns="45700" anchor="t" anchorCtr="0">
            <a:noAutofit/>
          </a:bodyPr>
          <a:lstStyle/>
          <a:p>
            <a:pPr marL="0" lvl="0" indent="0" rtl="0">
              <a:spcBef>
                <a:spcPts val="0"/>
              </a:spcBef>
              <a:spcAft>
                <a:spcPts val="0"/>
              </a:spcAft>
              <a:buClr>
                <a:schemeClr val="dk1"/>
              </a:buClr>
              <a:buSzPts val="350"/>
              <a:buFont typeface="Arial"/>
              <a:buNone/>
            </a:pPr>
            <a:fld id="{00000000-1234-1234-1234-123412341234}" type="slidenum">
              <a:rPr lang="en-US"/>
              <a:t>61</a:t>
            </a:fld>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79"/>
          <p:cNvSpPr txBox="1">
            <a:spLocks noGrp="1"/>
          </p:cNvSpPr>
          <p:nvPr>
            <p:ph type="title"/>
          </p:nvPr>
        </p:nvSpPr>
        <p:spPr>
          <a:xfrm>
            <a:off x="0" y="609600"/>
            <a:ext cx="8229600" cy="1143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b="1" dirty="0" smtClean="0">
                <a:latin typeface="Verdana"/>
                <a:ea typeface="Verdana"/>
                <a:cs typeface="Verdana"/>
                <a:sym typeface="Verdana"/>
              </a:rPr>
              <a:t>Telling the Tale Task</a:t>
            </a:r>
            <a:endParaRPr b="1" dirty="0">
              <a:latin typeface="Verdana"/>
              <a:ea typeface="Verdana"/>
              <a:cs typeface="Verdana"/>
              <a:sym typeface="Verdana"/>
            </a:endParaRPr>
          </a:p>
        </p:txBody>
      </p:sp>
      <p:sp>
        <p:nvSpPr>
          <p:cNvPr id="679" name="Google Shape;679;p79"/>
          <p:cNvSpPr txBox="1">
            <a:spLocks noGrp="1"/>
          </p:cNvSpPr>
          <p:nvPr>
            <p:ph type="body" idx="1"/>
          </p:nvPr>
        </p:nvSpPr>
        <p:spPr>
          <a:xfrm>
            <a:off x="457200" y="1600200"/>
            <a:ext cx="8229600" cy="4526100"/>
          </a:xfrm>
          <a:prstGeom prst="rect">
            <a:avLst/>
          </a:prstGeom>
        </p:spPr>
        <p:txBody>
          <a:bodyPr spcFirstLastPara="1" wrap="square" lIns="91425" tIns="91425" rIns="91425" bIns="91425" anchor="t" anchorCtr="0">
            <a:noAutofit/>
          </a:bodyPr>
          <a:lstStyle/>
          <a:p>
            <a:pPr marL="0" lvl="0" indent="0">
              <a:spcBef>
                <a:spcPts val="640"/>
              </a:spcBef>
              <a:spcAft>
                <a:spcPts val="0"/>
              </a:spcAft>
              <a:buNone/>
            </a:pPr>
            <a:r>
              <a:rPr lang="en-US" b="1" u="sng" dirty="0">
                <a:latin typeface="Verdana"/>
                <a:ea typeface="Verdana"/>
                <a:cs typeface="Verdana"/>
                <a:sym typeface="Verdana"/>
              </a:rPr>
              <a:t>Independently:</a:t>
            </a:r>
            <a:r>
              <a:rPr lang="en-US" dirty="0">
                <a:latin typeface="Verdana"/>
                <a:ea typeface="Verdana"/>
                <a:cs typeface="Verdana"/>
                <a:sym typeface="Verdana"/>
              </a:rPr>
              <a:t> Explore the task and begin </a:t>
            </a:r>
            <a:r>
              <a:rPr lang="en-US" dirty="0" smtClean="0">
                <a:latin typeface="Verdana"/>
                <a:ea typeface="Verdana"/>
                <a:cs typeface="Verdana"/>
                <a:sym typeface="Verdana"/>
              </a:rPr>
              <a:t>solving </a:t>
            </a:r>
            <a:r>
              <a:rPr lang="en-US" dirty="0">
                <a:latin typeface="Verdana"/>
                <a:ea typeface="Verdana"/>
                <a:cs typeface="Verdana"/>
                <a:sym typeface="Verdana"/>
              </a:rPr>
              <a:t>for 5 minutes</a:t>
            </a:r>
            <a:endParaRPr dirty="0">
              <a:latin typeface="Verdana"/>
              <a:ea typeface="Verdana"/>
              <a:cs typeface="Verdana"/>
              <a:sym typeface="Verdana"/>
            </a:endParaRPr>
          </a:p>
          <a:p>
            <a:pPr marL="0" lvl="0" indent="0">
              <a:spcBef>
                <a:spcPts val="640"/>
              </a:spcBef>
              <a:spcAft>
                <a:spcPts val="0"/>
              </a:spcAft>
              <a:buNone/>
            </a:pPr>
            <a:endParaRPr dirty="0">
              <a:latin typeface="Verdana"/>
              <a:ea typeface="Verdana"/>
              <a:cs typeface="Verdana"/>
              <a:sym typeface="Verdana"/>
            </a:endParaRPr>
          </a:p>
          <a:p>
            <a:pPr marL="0" lvl="0" indent="0">
              <a:spcBef>
                <a:spcPts val="640"/>
              </a:spcBef>
              <a:spcAft>
                <a:spcPts val="0"/>
              </a:spcAft>
              <a:buNone/>
            </a:pPr>
            <a:r>
              <a:rPr lang="en-US" b="1" u="sng" dirty="0">
                <a:latin typeface="Verdana"/>
                <a:ea typeface="Verdana"/>
                <a:cs typeface="Verdana"/>
                <a:sym typeface="Verdana"/>
              </a:rPr>
              <a:t>Partner or Group:</a:t>
            </a:r>
            <a:r>
              <a:rPr lang="en-US" dirty="0">
                <a:latin typeface="Verdana"/>
                <a:ea typeface="Verdana"/>
                <a:cs typeface="Verdana"/>
                <a:sym typeface="Verdana"/>
              </a:rPr>
              <a:t> continue </a:t>
            </a:r>
            <a:r>
              <a:rPr lang="en-US" dirty="0" smtClean="0">
                <a:latin typeface="Verdana"/>
                <a:ea typeface="Verdana"/>
                <a:cs typeface="Verdana"/>
                <a:sym typeface="Verdana"/>
              </a:rPr>
              <a:t>work </a:t>
            </a:r>
            <a:r>
              <a:rPr lang="en-US" dirty="0">
                <a:latin typeface="Verdana"/>
                <a:ea typeface="Verdana"/>
                <a:cs typeface="Verdana"/>
                <a:sym typeface="Verdana"/>
              </a:rPr>
              <a:t>for 10 minutes</a:t>
            </a:r>
            <a:endParaRPr dirty="0">
              <a:latin typeface="Verdana"/>
              <a:ea typeface="Verdana"/>
              <a:cs typeface="Verdana"/>
              <a:sym typeface="Verdana"/>
            </a:endParaRPr>
          </a:p>
          <a:p>
            <a:pPr marL="0" lvl="0" indent="0" rtl="0">
              <a:spcBef>
                <a:spcPts val="640"/>
              </a:spcBef>
              <a:spcAft>
                <a:spcPts val="0"/>
              </a:spcAft>
              <a:buNone/>
            </a:pPr>
            <a:endParaRPr dirty="0">
              <a:latin typeface="Verdana"/>
              <a:ea typeface="Verdana"/>
              <a:cs typeface="Verdana"/>
              <a:sym typeface="Verdana"/>
            </a:endParaRPr>
          </a:p>
        </p:txBody>
      </p:sp>
      <p:sp>
        <p:nvSpPr>
          <p:cNvPr id="680" name="Google Shape;680;p79"/>
          <p:cNvSpPr txBox="1">
            <a:spLocks noGrp="1"/>
          </p:cNvSpPr>
          <p:nvPr>
            <p:ph type="sldNum" idx="12"/>
          </p:nvPr>
        </p:nvSpPr>
        <p:spPr>
          <a:xfrm>
            <a:off x="6858000" y="6477000"/>
            <a:ext cx="2133600" cy="476400"/>
          </a:xfrm>
          <a:prstGeom prst="rect">
            <a:avLst/>
          </a:prstGeom>
        </p:spPr>
        <p:txBody>
          <a:bodyPr spcFirstLastPara="1" wrap="square" lIns="91425" tIns="45700" rIns="91425" bIns="45700" anchor="t" anchorCtr="0">
            <a:noAutofit/>
          </a:bodyPr>
          <a:lstStyle/>
          <a:p>
            <a:pPr marL="0" lvl="0" indent="0" rtl="0">
              <a:spcBef>
                <a:spcPts val="0"/>
              </a:spcBef>
              <a:spcAft>
                <a:spcPts val="0"/>
              </a:spcAft>
              <a:buClr>
                <a:schemeClr val="dk1"/>
              </a:buClr>
              <a:buSzPts val="350"/>
              <a:buFont typeface="Arial"/>
              <a:buNone/>
            </a:pPr>
            <a:fld id="{00000000-1234-1234-1234-123412341234}" type="slidenum">
              <a:rPr lang="en-US"/>
              <a:t>62</a:t>
            </a:fld>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80"/>
          <p:cNvSpPr txBox="1">
            <a:spLocks noGrp="1"/>
          </p:cNvSpPr>
          <p:nvPr>
            <p:ph type="title"/>
          </p:nvPr>
        </p:nvSpPr>
        <p:spPr>
          <a:xfrm>
            <a:off x="0" y="609600"/>
            <a:ext cx="8991600" cy="1143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b="1" dirty="0">
                <a:latin typeface="Verdana"/>
                <a:ea typeface="Verdana"/>
                <a:cs typeface="Verdana"/>
                <a:sym typeface="Verdana"/>
              </a:rPr>
              <a:t>Supporting Productive Struggle</a:t>
            </a:r>
            <a:endParaRPr b="1" dirty="0">
              <a:latin typeface="Verdana"/>
              <a:ea typeface="Verdana"/>
              <a:cs typeface="Verdana"/>
              <a:sym typeface="Verdana"/>
            </a:endParaRPr>
          </a:p>
        </p:txBody>
      </p:sp>
      <p:sp>
        <p:nvSpPr>
          <p:cNvPr id="687" name="Google Shape;687;p80"/>
          <p:cNvSpPr txBox="1">
            <a:spLocks noGrp="1"/>
          </p:cNvSpPr>
          <p:nvPr>
            <p:ph type="body" idx="1"/>
          </p:nvPr>
        </p:nvSpPr>
        <p:spPr>
          <a:xfrm>
            <a:off x="457200" y="1600200"/>
            <a:ext cx="8229600" cy="4526100"/>
          </a:xfrm>
          <a:prstGeom prst="rect">
            <a:avLst/>
          </a:prstGeom>
        </p:spPr>
        <p:txBody>
          <a:bodyPr spcFirstLastPara="1" wrap="square" lIns="91425" tIns="91425" rIns="91425" bIns="91425" anchor="t" anchorCtr="0">
            <a:noAutofit/>
          </a:bodyPr>
          <a:lstStyle/>
          <a:p>
            <a:pPr marL="457200" lvl="0" indent="-431800" rtl="0">
              <a:spcBef>
                <a:spcPts val="640"/>
              </a:spcBef>
              <a:spcAft>
                <a:spcPts val="0"/>
              </a:spcAft>
              <a:buSzPts val="3200"/>
              <a:buFont typeface="Verdana"/>
              <a:buChar char="•"/>
            </a:pPr>
            <a:r>
              <a:rPr lang="en-US" dirty="0">
                <a:latin typeface="Verdana"/>
                <a:ea typeface="Verdana"/>
                <a:cs typeface="Verdana"/>
                <a:sym typeface="Verdana"/>
              </a:rPr>
              <a:t>Four types of teacher responses to struggle (</a:t>
            </a:r>
            <a:r>
              <a:rPr lang="en-US" dirty="0" err="1">
                <a:latin typeface="Verdana"/>
                <a:ea typeface="Verdana"/>
                <a:cs typeface="Verdana"/>
                <a:sym typeface="Verdana"/>
              </a:rPr>
              <a:t>Warshauer</a:t>
            </a:r>
            <a:r>
              <a:rPr lang="en-US" dirty="0">
                <a:latin typeface="Verdana"/>
                <a:ea typeface="Verdana"/>
                <a:cs typeface="Verdana"/>
                <a:sym typeface="Verdana"/>
              </a:rPr>
              <a:t>, 2015b, p.387):</a:t>
            </a:r>
            <a:endParaRPr dirty="0">
              <a:latin typeface="Verdana"/>
              <a:ea typeface="Verdana"/>
              <a:cs typeface="Verdana"/>
              <a:sym typeface="Verdana"/>
            </a:endParaRPr>
          </a:p>
          <a:p>
            <a:pPr marL="914400" lvl="1" indent="-406400" rtl="0">
              <a:spcBef>
                <a:spcPts val="1000"/>
              </a:spcBef>
              <a:spcAft>
                <a:spcPts val="0"/>
              </a:spcAft>
              <a:buSzPts val="2800"/>
              <a:buFont typeface="Verdana"/>
              <a:buChar char="–"/>
            </a:pPr>
            <a:r>
              <a:rPr lang="en-US" dirty="0">
                <a:latin typeface="Verdana"/>
                <a:ea typeface="Verdana"/>
                <a:cs typeface="Verdana"/>
                <a:sym typeface="Verdana"/>
              </a:rPr>
              <a:t>Telling</a:t>
            </a:r>
            <a:endParaRPr dirty="0">
              <a:latin typeface="Verdana"/>
              <a:ea typeface="Verdana"/>
              <a:cs typeface="Verdana"/>
              <a:sym typeface="Verdana"/>
            </a:endParaRPr>
          </a:p>
          <a:p>
            <a:pPr marL="914400" lvl="1" indent="-406400" rtl="0">
              <a:spcBef>
                <a:spcPts val="1000"/>
              </a:spcBef>
              <a:spcAft>
                <a:spcPts val="0"/>
              </a:spcAft>
              <a:buSzPts val="2800"/>
              <a:buFont typeface="Verdana"/>
              <a:buChar char="–"/>
            </a:pPr>
            <a:r>
              <a:rPr lang="en-US" dirty="0">
                <a:latin typeface="Verdana"/>
                <a:ea typeface="Verdana"/>
                <a:cs typeface="Verdana"/>
                <a:sym typeface="Verdana"/>
              </a:rPr>
              <a:t>Directed Guidance</a:t>
            </a:r>
            <a:endParaRPr dirty="0">
              <a:latin typeface="Verdana"/>
              <a:ea typeface="Verdana"/>
              <a:cs typeface="Verdana"/>
              <a:sym typeface="Verdana"/>
            </a:endParaRPr>
          </a:p>
          <a:p>
            <a:pPr marL="914400" lvl="1" indent="-406400" rtl="0">
              <a:spcBef>
                <a:spcPts val="1000"/>
              </a:spcBef>
              <a:spcAft>
                <a:spcPts val="0"/>
              </a:spcAft>
              <a:buSzPts val="2800"/>
              <a:buFont typeface="Verdana"/>
              <a:buChar char="–"/>
            </a:pPr>
            <a:r>
              <a:rPr lang="en-US" dirty="0">
                <a:latin typeface="Verdana"/>
                <a:ea typeface="Verdana"/>
                <a:cs typeface="Verdana"/>
                <a:sym typeface="Verdana"/>
              </a:rPr>
              <a:t>Probing Guidance</a:t>
            </a:r>
            <a:endParaRPr dirty="0">
              <a:latin typeface="Verdana"/>
              <a:ea typeface="Verdana"/>
              <a:cs typeface="Verdana"/>
              <a:sym typeface="Verdana"/>
            </a:endParaRPr>
          </a:p>
          <a:p>
            <a:pPr marL="914400" lvl="1" indent="-406400" rtl="0">
              <a:spcBef>
                <a:spcPts val="1000"/>
              </a:spcBef>
              <a:spcAft>
                <a:spcPts val="0"/>
              </a:spcAft>
              <a:buSzPts val="2800"/>
              <a:buFont typeface="Verdana"/>
              <a:buChar char="–"/>
            </a:pPr>
            <a:r>
              <a:rPr lang="en-US" dirty="0">
                <a:latin typeface="Verdana"/>
                <a:ea typeface="Verdana"/>
                <a:cs typeface="Verdana"/>
                <a:sym typeface="Verdana"/>
              </a:rPr>
              <a:t>Affordance</a:t>
            </a:r>
            <a:endParaRPr dirty="0">
              <a:latin typeface="Verdana"/>
              <a:ea typeface="Verdana"/>
              <a:cs typeface="Verdana"/>
              <a:sym typeface="Verdana"/>
            </a:endParaRPr>
          </a:p>
          <a:p>
            <a:pPr marL="0" lvl="0" indent="0" rtl="0">
              <a:spcBef>
                <a:spcPts val="1000"/>
              </a:spcBef>
              <a:spcAft>
                <a:spcPts val="1000"/>
              </a:spcAft>
              <a:buNone/>
            </a:pPr>
            <a:endParaRPr dirty="0"/>
          </a:p>
        </p:txBody>
      </p:sp>
      <p:sp>
        <p:nvSpPr>
          <p:cNvPr id="688" name="Google Shape;688;p80"/>
          <p:cNvSpPr txBox="1">
            <a:spLocks noGrp="1"/>
          </p:cNvSpPr>
          <p:nvPr>
            <p:ph type="sldNum" idx="12"/>
          </p:nvPr>
        </p:nvSpPr>
        <p:spPr>
          <a:xfrm>
            <a:off x="6858000" y="6477000"/>
            <a:ext cx="2133600" cy="476400"/>
          </a:xfrm>
          <a:prstGeom prst="rect">
            <a:avLst/>
          </a:prstGeom>
        </p:spPr>
        <p:txBody>
          <a:bodyPr spcFirstLastPara="1" wrap="square" lIns="91425" tIns="45700" rIns="91425" bIns="45700" anchor="t" anchorCtr="0">
            <a:noAutofit/>
          </a:bodyPr>
          <a:lstStyle/>
          <a:p>
            <a:pPr marL="0" lvl="0" indent="0" rtl="0">
              <a:spcBef>
                <a:spcPts val="0"/>
              </a:spcBef>
              <a:spcAft>
                <a:spcPts val="0"/>
              </a:spcAft>
              <a:buClr>
                <a:schemeClr val="dk1"/>
              </a:buClr>
              <a:buSzPts val="350"/>
              <a:buFont typeface="Arial"/>
              <a:buNone/>
            </a:pPr>
            <a:fld id="{00000000-1234-1234-1234-123412341234}" type="slidenum">
              <a:rPr lang="en-US"/>
              <a:t>63</a:t>
            </a:fld>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81"/>
          <p:cNvSpPr txBox="1">
            <a:spLocks noGrp="1"/>
          </p:cNvSpPr>
          <p:nvPr>
            <p:ph type="title"/>
          </p:nvPr>
        </p:nvSpPr>
        <p:spPr>
          <a:xfrm>
            <a:off x="0" y="609600"/>
            <a:ext cx="89916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b="1" dirty="0">
                <a:latin typeface="Verdana"/>
                <a:ea typeface="Verdana"/>
                <a:cs typeface="Verdana"/>
                <a:sym typeface="Verdana"/>
              </a:rPr>
              <a:t>Supporting Productive Struggle</a:t>
            </a:r>
            <a:endParaRPr b="1" dirty="0">
              <a:latin typeface="Verdana"/>
              <a:ea typeface="Verdana"/>
              <a:cs typeface="Verdana"/>
              <a:sym typeface="Verdana"/>
            </a:endParaRPr>
          </a:p>
        </p:txBody>
      </p:sp>
      <p:sp>
        <p:nvSpPr>
          <p:cNvPr id="695" name="Google Shape;695;p81"/>
          <p:cNvSpPr txBox="1">
            <a:spLocks noGrp="1"/>
          </p:cNvSpPr>
          <p:nvPr>
            <p:ph type="body" idx="1"/>
          </p:nvPr>
        </p:nvSpPr>
        <p:spPr>
          <a:xfrm>
            <a:off x="457200" y="1600200"/>
            <a:ext cx="8229600" cy="4526100"/>
          </a:xfrm>
          <a:prstGeom prst="rect">
            <a:avLst/>
          </a:prstGeom>
        </p:spPr>
        <p:txBody>
          <a:bodyPr spcFirstLastPara="1" wrap="square" lIns="91425" tIns="91425" rIns="91425" bIns="91425" anchor="t" anchorCtr="0">
            <a:noAutofit/>
          </a:bodyPr>
          <a:lstStyle/>
          <a:p>
            <a:pPr marL="457200" lvl="0" indent="-431800" rtl="0">
              <a:spcBef>
                <a:spcPts val="640"/>
              </a:spcBef>
              <a:spcAft>
                <a:spcPts val="0"/>
              </a:spcAft>
              <a:buSzPts val="3200"/>
              <a:buFont typeface="Verdana"/>
              <a:buChar char="•"/>
            </a:pPr>
            <a:r>
              <a:rPr lang="en-US" dirty="0">
                <a:latin typeface="Verdana"/>
                <a:ea typeface="Verdana"/>
                <a:cs typeface="Verdana"/>
                <a:sym typeface="Verdana"/>
              </a:rPr>
              <a:t>Supporting students who can’t get started:</a:t>
            </a:r>
            <a:endParaRPr dirty="0">
              <a:latin typeface="Verdana"/>
              <a:ea typeface="Verdana"/>
              <a:cs typeface="Verdana"/>
              <a:sym typeface="Verdana"/>
            </a:endParaRPr>
          </a:p>
          <a:p>
            <a:pPr marL="914400" lvl="1" indent="-406400" rtl="0">
              <a:spcBef>
                <a:spcPts val="1000"/>
              </a:spcBef>
              <a:spcAft>
                <a:spcPts val="0"/>
              </a:spcAft>
              <a:buSzPts val="2800"/>
              <a:buFont typeface="Verdana"/>
              <a:buChar char="–"/>
            </a:pPr>
            <a:r>
              <a:rPr lang="en-US" dirty="0">
                <a:latin typeface="Verdana"/>
                <a:ea typeface="Verdana"/>
                <a:cs typeface="Verdana"/>
                <a:sym typeface="Verdana"/>
              </a:rPr>
              <a:t>Select a task that has multiple entry points.</a:t>
            </a:r>
            <a:endParaRPr dirty="0">
              <a:latin typeface="Verdana"/>
              <a:ea typeface="Verdana"/>
              <a:cs typeface="Verdana"/>
              <a:sym typeface="Verdana"/>
            </a:endParaRPr>
          </a:p>
          <a:p>
            <a:pPr marL="914400" lvl="1" indent="-406400" rtl="0">
              <a:spcBef>
                <a:spcPts val="1000"/>
              </a:spcBef>
              <a:spcAft>
                <a:spcPts val="0"/>
              </a:spcAft>
              <a:buSzPts val="2800"/>
              <a:buFont typeface="Verdana"/>
              <a:buChar char="–"/>
            </a:pPr>
            <a:r>
              <a:rPr lang="en-US" dirty="0">
                <a:latin typeface="Verdana"/>
                <a:ea typeface="Verdana"/>
                <a:cs typeface="Verdana"/>
                <a:sym typeface="Verdana"/>
              </a:rPr>
              <a:t>Make sure your launch has specifics regarding expectations and/or background knowledge.</a:t>
            </a:r>
            <a:endParaRPr dirty="0">
              <a:latin typeface="Verdana"/>
              <a:ea typeface="Verdana"/>
              <a:cs typeface="Verdana"/>
              <a:sym typeface="Verdana"/>
            </a:endParaRPr>
          </a:p>
          <a:p>
            <a:pPr marL="914400" lvl="1" indent="-406400" rtl="0">
              <a:spcBef>
                <a:spcPts val="1000"/>
              </a:spcBef>
              <a:spcAft>
                <a:spcPts val="1000"/>
              </a:spcAft>
              <a:buSzPts val="2800"/>
              <a:buFont typeface="Verdana"/>
              <a:buChar char="–"/>
            </a:pPr>
            <a:r>
              <a:rPr lang="en-US" dirty="0">
                <a:latin typeface="Verdana"/>
                <a:ea typeface="Verdana"/>
                <a:cs typeface="Verdana"/>
                <a:sym typeface="Verdana"/>
              </a:rPr>
              <a:t>Ask questions to determine what the students understand.</a:t>
            </a:r>
            <a:endParaRPr dirty="0">
              <a:latin typeface="Verdana"/>
              <a:ea typeface="Verdana"/>
              <a:cs typeface="Verdana"/>
              <a:sym typeface="Verdana"/>
            </a:endParaRPr>
          </a:p>
        </p:txBody>
      </p:sp>
      <p:sp>
        <p:nvSpPr>
          <p:cNvPr id="696" name="Google Shape;696;p81"/>
          <p:cNvSpPr txBox="1">
            <a:spLocks noGrp="1"/>
          </p:cNvSpPr>
          <p:nvPr>
            <p:ph type="sldNum" idx="12"/>
          </p:nvPr>
        </p:nvSpPr>
        <p:spPr>
          <a:xfrm>
            <a:off x="6858000" y="6477000"/>
            <a:ext cx="2133600" cy="476400"/>
          </a:xfrm>
          <a:prstGeom prst="rect">
            <a:avLst/>
          </a:prstGeom>
        </p:spPr>
        <p:txBody>
          <a:bodyPr spcFirstLastPara="1" wrap="square" lIns="91425" tIns="45700" rIns="91425" bIns="45700" anchor="t" anchorCtr="0">
            <a:noAutofit/>
          </a:bodyPr>
          <a:lstStyle/>
          <a:p>
            <a:pPr marL="0" lvl="0" indent="0">
              <a:spcBef>
                <a:spcPts val="0"/>
              </a:spcBef>
              <a:spcAft>
                <a:spcPts val="0"/>
              </a:spcAft>
              <a:buClr>
                <a:schemeClr val="dk1"/>
              </a:buClr>
              <a:buSzPts val="350"/>
              <a:buFont typeface="Arial"/>
              <a:buNone/>
            </a:pPr>
            <a:fld id="{00000000-1234-1234-1234-123412341234}" type="slidenum">
              <a:rPr lang="en-US"/>
              <a:t>64</a:t>
            </a:fld>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82"/>
          <p:cNvSpPr txBox="1">
            <a:spLocks noGrp="1"/>
          </p:cNvSpPr>
          <p:nvPr>
            <p:ph type="title"/>
          </p:nvPr>
        </p:nvSpPr>
        <p:spPr>
          <a:xfrm>
            <a:off x="0" y="609600"/>
            <a:ext cx="88449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b="1" dirty="0">
                <a:latin typeface="Verdana"/>
                <a:ea typeface="Verdana"/>
                <a:cs typeface="Verdana"/>
                <a:sym typeface="Verdana"/>
              </a:rPr>
              <a:t>Supporting Productive Struggle</a:t>
            </a:r>
            <a:endParaRPr b="1" dirty="0">
              <a:latin typeface="Verdana"/>
              <a:ea typeface="Verdana"/>
              <a:cs typeface="Verdana"/>
              <a:sym typeface="Verdana"/>
            </a:endParaRPr>
          </a:p>
        </p:txBody>
      </p:sp>
      <p:sp>
        <p:nvSpPr>
          <p:cNvPr id="703" name="Google Shape;703;p82"/>
          <p:cNvSpPr txBox="1">
            <a:spLocks noGrp="1"/>
          </p:cNvSpPr>
          <p:nvPr>
            <p:ph type="body" idx="1"/>
          </p:nvPr>
        </p:nvSpPr>
        <p:spPr>
          <a:xfrm>
            <a:off x="457200" y="1600200"/>
            <a:ext cx="8229600" cy="4526100"/>
          </a:xfrm>
          <a:prstGeom prst="rect">
            <a:avLst/>
          </a:prstGeom>
        </p:spPr>
        <p:txBody>
          <a:bodyPr spcFirstLastPara="1" wrap="square" lIns="91425" tIns="91425" rIns="91425" bIns="91425" anchor="t" anchorCtr="0">
            <a:noAutofit/>
          </a:bodyPr>
          <a:lstStyle/>
          <a:p>
            <a:pPr marL="457200" lvl="0" indent="-431800" rtl="0">
              <a:spcBef>
                <a:spcPts val="640"/>
              </a:spcBef>
              <a:spcAft>
                <a:spcPts val="0"/>
              </a:spcAft>
              <a:buSzPts val="3200"/>
              <a:buFont typeface="Verdana"/>
              <a:buChar char="•"/>
            </a:pPr>
            <a:r>
              <a:rPr lang="en-US" dirty="0">
                <a:latin typeface="Verdana"/>
                <a:ea typeface="Verdana"/>
                <a:cs typeface="Verdana"/>
                <a:sym typeface="Verdana"/>
              </a:rPr>
              <a:t>Four strategies for supporting productive struggle (</a:t>
            </a:r>
            <a:r>
              <a:rPr lang="en-US" dirty="0" err="1">
                <a:latin typeface="Verdana"/>
                <a:ea typeface="Verdana"/>
                <a:cs typeface="Verdana"/>
                <a:sym typeface="Verdana"/>
              </a:rPr>
              <a:t>Warshauer</a:t>
            </a:r>
            <a:r>
              <a:rPr lang="en-US" dirty="0">
                <a:latin typeface="Verdana"/>
                <a:ea typeface="Verdana"/>
                <a:cs typeface="Verdana"/>
                <a:sym typeface="Verdana"/>
              </a:rPr>
              <a:t>, 2015a, p. 392):</a:t>
            </a:r>
            <a:endParaRPr dirty="0">
              <a:latin typeface="Verdana"/>
              <a:ea typeface="Verdana"/>
              <a:cs typeface="Verdana"/>
              <a:sym typeface="Verdana"/>
            </a:endParaRPr>
          </a:p>
          <a:p>
            <a:pPr marL="914400" lvl="1" indent="-406400" rtl="0">
              <a:spcBef>
                <a:spcPts val="1000"/>
              </a:spcBef>
              <a:spcAft>
                <a:spcPts val="0"/>
              </a:spcAft>
              <a:buSzPts val="2800"/>
              <a:buFont typeface="Verdana"/>
              <a:buChar char="–"/>
            </a:pPr>
            <a:r>
              <a:rPr lang="en-US" dirty="0">
                <a:latin typeface="Verdana"/>
                <a:ea typeface="Verdana"/>
                <a:cs typeface="Verdana"/>
                <a:sym typeface="Verdana"/>
              </a:rPr>
              <a:t>question</a:t>
            </a:r>
            <a:endParaRPr dirty="0">
              <a:latin typeface="Verdana"/>
              <a:ea typeface="Verdana"/>
              <a:cs typeface="Verdana"/>
              <a:sym typeface="Verdana"/>
            </a:endParaRPr>
          </a:p>
          <a:p>
            <a:pPr marL="914400" lvl="1" indent="-406400" rtl="0">
              <a:spcBef>
                <a:spcPts val="1000"/>
              </a:spcBef>
              <a:spcAft>
                <a:spcPts val="0"/>
              </a:spcAft>
              <a:buSzPts val="2800"/>
              <a:buFont typeface="Verdana"/>
              <a:buChar char="–"/>
            </a:pPr>
            <a:r>
              <a:rPr lang="en-US" dirty="0">
                <a:latin typeface="Verdana"/>
                <a:ea typeface="Verdana"/>
                <a:cs typeface="Verdana"/>
                <a:sym typeface="Verdana"/>
              </a:rPr>
              <a:t>encourage</a:t>
            </a:r>
            <a:endParaRPr dirty="0">
              <a:latin typeface="Verdana"/>
              <a:ea typeface="Verdana"/>
              <a:cs typeface="Verdana"/>
              <a:sym typeface="Verdana"/>
            </a:endParaRPr>
          </a:p>
          <a:p>
            <a:pPr marL="914400" lvl="1" indent="-406400" rtl="0">
              <a:spcBef>
                <a:spcPts val="1000"/>
              </a:spcBef>
              <a:spcAft>
                <a:spcPts val="0"/>
              </a:spcAft>
              <a:buSzPts val="2800"/>
              <a:buFont typeface="Verdana"/>
              <a:buChar char="–"/>
            </a:pPr>
            <a:r>
              <a:rPr lang="en-US" dirty="0">
                <a:latin typeface="Verdana"/>
                <a:ea typeface="Verdana"/>
                <a:cs typeface="Verdana"/>
                <a:sym typeface="Verdana"/>
              </a:rPr>
              <a:t>give time</a:t>
            </a:r>
            <a:endParaRPr dirty="0">
              <a:latin typeface="Verdana"/>
              <a:ea typeface="Verdana"/>
              <a:cs typeface="Verdana"/>
              <a:sym typeface="Verdana"/>
            </a:endParaRPr>
          </a:p>
          <a:p>
            <a:pPr marL="914400" lvl="1" indent="-406400" rtl="0">
              <a:spcBef>
                <a:spcPts val="1000"/>
              </a:spcBef>
              <a:spcAft>
                <a:spcPts val="0"/>
              </a:spcAft>
              <a:buSzPts val="2800"/>
              <a:buFont typeface="Verdana"/>
              <a:buChar char="–"/>
            </a:pPr>
            <a:r>
              <a:rPr lang="en-US" dirty="0">
                <a:latin typeface="Verdana"/>
                <a:ea typeface="Verdana"/>
                <a:cs typeface="Verdana"/>
                <a:sym typeface="Verdana"/>
              </a:rPr>
              <a:t>acknowledge</a:t>
            </a:r>
            <a:endParaRPr dirty="0">
              <a:latin typeface="Verdana"/>
              <a:ea typeface="Verdana"/>
              <a:cs typeface="Verdana"/>
              <a:sym typeface="Verdana"/>
            </a:endParaRPr>
          </a:p>
          <a:p>
            <a:pPr marL="0" lvl="0" indent="0">
              <a:spcBef>
                <a:spcPts val="1000"/>
              </a:spcBef>
              <a:spcAft>
                <a:spcPts val="0"/>
              </a:spcAft>
              <a:buNone/>
            </a:pPr>
            <a:endParaRPr dirty="0"/>
          </a:p>
        </p:txBody>
      </p:sp>
      <p:sp>
        <p:nvSpPr>
          <p:cNvPr id="704" name="Google Shape;704;p82"/>
          <p:cNvSpPr txBox="1">
            <a:spLocks noGrp="1"/>
          </p:cNvSpPr>
          <p:nvPr>
            <p:ph type="sldNum" idx="12"/>
          </p:nvPr>
        </p:nvSpPr>
        <p:spPr>
          <a:xfrm>
            <a:off x="6858000" y="6477000"/>
            <a:ext cx="2133600" cy="476400"/>
          </a:xfrm>
          <a:prstGeom prst="rect">
            <a:avLst/>
          </a:prstGeom>
        </p:spPr>
        <p:txBody>
          <a:bodyPr spcFirstLastPara="1" wrap="square" lIns="91425" tIns="45700" rIns="91425" bIns="45700" anchor="t" anchorCtr="0">
            <a:noAutofit/>
          </a:bodyPr>
          <a:lstStyle/>
          <a:p>
            <a:pPr marL="0" lvl="0" indent="0">
              <a:spcBef>
                <a:spcPts val="0"/>
              </a:spcBef>
              <a:spcAft>
                <a:spcPts val="0"/>
              </a:spcAft>
              <a:buClr>
                <a:schemeClr val="dk1"/>
              </a:buClr>
              <a:buSzPts val="350"/>
              <a:buFont typeface="Arial"/>
              <a:buNone/>
            </a:pPr>
            <a:fld id="{00000000-1234-1234-1234-123412341234}" type="slidenum">
              <a:rPr lang="en-US"/>
              <a:t>65</a:t>
            </a:fld>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85"/>
          <p:cNvSpPr txBox="1">
            <a:spLocks noGrp="1"/>
          </p:cNvSpPr>
          <p:nvPr>
            <p:ph type="title"/>
          </p:nvPr>
        </p:nvSpPr>
        <p:spPr>
          <a:xfrm>
            <a:off x="312820" y="621631"/>
            <a:ext cx="8554453" cy="1122947"/>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b="1" dirty="0" smtClean="0">
                <a:latin typeface="Verdana"/>
                <a:ea typeface="Verdana"/>
                <a:cs typeface="Verdana"/>
                <a:sym typeface="Verdana"/>
              </a:rPr>
              <a:t>Telling the Tale Task: SOL 7.10</a:t>
            </a:r>
            <a:endParaRPr b="1" dirty="0">
              <a:latin typeface="Verdana"/>
              <a:ea typeface="Verdana"/>
              <a:cs typeface="Verdana"/>
              <a:sym typeface="Verdana"/>
            </a:endParaRPr>
          </a:p>
        </p:txBody>
      </p:sp>
      <p:pic>
        <p:nvPicPr>
          <p:cNvPr id="3" name="Picture 2" descr="Picture of task 7.10"/>
          <p:cNvPicPr>
            <a:picLocks noChangeAspect="1"/>
          </p:cNvPicPr>
          <p:nvPr/>
        </p:nvPicPr>
        <p:blipFill>
          <a:blip r:embed="rId3"/>
          <a:stretch>
            <a:fillRect/>
          </a:stretch>
        </p:blipFill>
        <p:spPr>
          <a:xfrm>
            <a:off x="932446" y="1579145"/>
            <a:ext cx="7315200" cy="4686300"/>
          </a:xfrm>
          <a:prstGeom prst="rect">
            <a:avLst/>
          </a:prstGeom>
        </p:spPr>
      </p:pic>
      <p:sp>
        <p:nvSpPr>
          <p:cNvPr id="727" name="Google Shape;727;p85"/>
          <p:cNvSpPr txBox="1">
            <a:spLocks noGrp="1"/>
          </p:cNvSpPr>
          <p:nvPr>
            <p:ph type="sldNum" idx="12"/>
          </p:nvPr>
        </p:nvSpPr>
        <p:spPr>
          <a:xfrm>
            <a:off x="6858000" y="6477000"/>
            <a:ext cx="2133600" cy="476400"/>
          </a:xfrm>
          <a:prstGeom prst="rect">
            <a:avLst/>
          </a:prstGeom>
        </p:spPr>
        <p:txBody>
          <a:bodyPr spcFirstLastPara="1" wrap="square" lIns="91425" tIns="45700" rIns="91425" bIns="45700" anchor="t" anchorCtr="0">
            <a:noAutofit/>
          </a:bodyPr>
          <a:lstStyle/>
          <a:p>
            <a:pPr marL="0" lvl="0" indent="0">
              <a:spcBef>
                <a:spcPts val="0"/>
              </a:spcBef>
              <a:spcAft>
                <a:spcPts val="0"/>
              </a:spcAft>
              <a:buClr>
                <a:schemeClr val="dk1"/>
              </a:buClr>
              <a:buSzPts val="350"/>
              <a:buFont typeface="Arial"/>
              <a:buNone/>
            </a:pPr>
            <a:fld id="{00000000-1234-1234-1234-123412341234}" type="slidenum">
              <a:rPr lang="en-US"/>
              <a:t>66</a:t>
            </a:fld>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1782"/>
            <a:ext cx="8229600" cy="1143000"/>
          </a:xfrm>
        </p:spPr>
        <p:txBody>
          <a:bodyPr/>
          <a:lstStyle/>
          <a:p>
            <a:r>
              <a:rPr lang="en-US" b="1" dirty="0" smtClean="0">
                <a:latin typeface="Verdana"/>
                <a:ea typeface="Verdana"/>
                <a:cs typeface="Verdana"/>
                <a:sym typeface="Verdana"/>
              </a:rPr>
              <a:t>Telling </a:t>
            </a:r>
            <a:r>
              <a:rPr lang="en-US" b="1" dirty="0">
                <a:latin typeface="Verdana"/>
                <a:ea typeface="Verdana"/>
                <a:cs typeface="Verdana"/>
                <a:sym typeface="Verdana"/>
              </a:rPr>
              <a:t>the Tale Task: SOL 7.10</a:t>
            </a:r>
            <a:endParaRPr lang="en-US" dirty="0"/>
          </a:p>
        </p:txBody>
      </p:sp>
      <p:sp>
        <p:nvSpPr>
          <p:cNvPr id="3" name="Text Placeholder 2"/>
          <p:cNvSpPr>
            <a:spLocks noGrp="1"/>
          </p:cNvSpPr>
          <p:nvPr>
            <p:ph type="body" idx="1"/>
          </p:nvPr>
        </p:nvSpPr>
        <p:spPr>
          <a:xfrm>
            <a:off x="457200" y="1155032"/>
            <a:ext cx="8229600" cy="4971131"/>
          </a:xfrm>
        </p:spPr>
        <p:txBody>
          <a:bodyPr/>
          <a:lstStyle/>
          <a:p>
            <a:pPr marL="25400" indent="0">
              <a:buNone/>
            </a:pPr>
            <a:r>
              <a:rPr lang="en-US" sz="2000" b="1" dirty="0" smtClean="0">
                <a:latin typeface="Verdana" panose="020B0604030504040204" pitchFamily="34" charset="0"/>
                <a:ea typeface="Verdana" panose="020B0604030504040204" pitchFamily="34" charset="0"/>
                <a:cs typeface="Verdana" panose="020B0604030504040204" pitchFamily="34" charset="0"/>
              </a:rPr>
              <a:t>6</a:t>
            </a:r>
            <a:r>
              <a:rPr lang="en-US" sz="2000" b="1" baseline="30000" dirty="0" smtClean="0">
                <a:latin typeface="Verdana" panose="020B0604030504040204" pitchFamily="34" charset="0"/>
                <a:ea typeface="Verdana" panose="020B0604030504040204" pitchFamily="34" charset="0"/>
                <a:cs typeface="Verdana" panose="020B0604030504040204" pitchFamily="34" charset="0"/>
              </a:rPr>
              <a:t>th</a:t>
            </a:r>
            <a:endParaRPr lang="en-US" sz="2000" b="1" dirty="0" smtClean="0">
              <a:latin typeface="Verdana" panose="020B0604030504040204" pitchFamily="34" charset="0"/>
              <a:ea typeface="Verdana" panose="020B0604030504040204" pitchFamily="34" charset="0"/>
              <a:cs typeface="Verdana" panose="020B0604030504040204" pitchFamily="34" charset="0"/>
            </a:endParaRPr>
          </a:p>
          <a:p>
            <a:pPr marL="25400" indent="0">
              <a:buNone/>
            </a:pPr>
            <a:endParaRPr lang="en-US" sz="2000" b="1" dirty="0">
              <a:latin typeface="Verdana" panose="020B0604030504040204" pitchFamily="34" charset="0"/>
              <a:ea typeface="Verdana" panose="020B0604030504040204" pitchFamily="34" charset="0"/>
              <a:cs typeface="Verdana" panose="020B0604030504040204" pitchFamily="34" charset="0"/>
            </a:endParaRPr>
          </a:p>
          <a:p>
            <a:pPr marL="25400" indent="0">
              <a:buNone/>
            </a:pPr>
            <a:endParaRPr lang="en-US" sz="2000" b="1" dirty="0" smtClean="0">
              <a:latin typeface="Verdana" panose="020B0604030504040204" pitchFamily="34" charset="0"/>
              <a:ea typeface="Verdana" panose="020B0604030504040204" pitchFamily="34" charset="0"/>
              <a:cs typeface="Verdana" panose="020B0604030504040204" pitchFamily="34" charset="0"/>
            </a:endParaRPr>
          </a:p>
          <a:p>
            <a:pPr marL="25400" indent="0">
              <a:buNone/>
            </a:pPr>
            <a:endParaRPr lang="en-US" sz="2000" b="1" dirty="0">
              <a:latin typeface="Verdana" panose="020B0604030504040204" pitchFamily="34" charset="0"/>
              <a:ea typeface="Verdana" panose="020B0604030504040204" pitchFamily="34" charset="0"/>
              <a:cs typeface="Verdana" panose="020B0604030504040204" pitchFamily="34" charset="0"/>
            </a:endParaRPr>
          </a:p>
          <a:p>
            <a:pPr marL="25400" indent="0">
              <a:buNone/>
            </a:pPr>
            <a:endParaRPr lang="en-US" sz="2000" b="1" dirty="0" smtClean="0">
              <a:latin typeface="Verdana" panose="020B0604030504040204" pitchFamily="34" charset="0"/>
              <a:ea typeface="Verdana" panose="020B0604030504040204" pitchFamily="34" charset="0"/>
              <a:cs typeface="Verdana" panose="020B0604030504040204" pitchFamily="34" charset="0"/>
            </a:endParaRPr>
          </a:p>
          <a:p>
            <a:pPr marL="25400" indent="0">
              <a:buNone/>
            </a:pPr>
            <a:endParaRPr lang="en-US" sz="2000" b="1" dirty="0">
              <a:latin typeface="Verdana" panose="020B0604030504040204" pitchFamily="34" charset="0"/>
              <a:ea typeface="Verdana" panose="020B0604030504040204" pitchFamily="34" charset="0"/>
              <a:cs typeface="Verdana" panose="020B0604030504040204" pitchFamily="34" charset="0"/>
            </a:endParaRPr>
          </a:p>
          <a:p>
            <a:pPr marL="25400" indent="0">
              <a:buNone/>
            </a:pPr>
            <a:endParaRPr lang="en-US" sz="2000" b="1" dirty="0" smtClean="0">
              <a:latin typeface="Verdana" panose="020B0604030504040204" pitchFamily="34" charset="0"/>
              <a:ea typeface="Verdana" panose="020B0604030504040204" pitchFamily="34" charset="0"/>
              <a:cs typeface="Verdana" panose="020B0604030504040204" pitchFamily="34" charset="0"/>
            </a:endParaRPr>
          </a:p>
          <a:p>
            <a:pPr marL="25400" indent="0">
              <a:buNone/>
            </a:pPr>
            <a:r>
              <a:rPr lang="en-US" sz="2000" b="1" dirty="0" smtClean="0">
                <a:latin typeface="Verdana" panose="020B0604030504040204" pitchFamily="34" charset="0"/>
                <a:ea typeface="Verdana" panose="020B0604030504040204" pitchFamily="34" charset="0"/>
                <a:cs typeface="Verdana" panose="020B0604030504040204" pitchFamily="34" charset="0"/>
              </a:rPr>
              <a:t>7</a:t>
            </a:r>
            <a:r>
              <a:rPr lang="en-US" sz="2000" b="1" baseline="30000" dirty="0" smtClean="0">
                <a:latin typeface="Verdana" panose="020B0604030504040204" pitchFamily="34" charset="0"/>
                <a:ea typeface="Verdana" panose="020B0604030504040204" pitchFamily="34" charset="0"/>
                <a:cs typeface="Verdana" panose="020B0604030504040204" pitchFamily="34" charset="0"/>
              </a:rPr>
              <a:t>th</a:t>
            </a:r>
            <a:endParaRPr lang="en-US" sz="2000" b="1" dirty="0" smtClean="0">
              <a:latin typeface="Verdana" panose="020B0604030504040204" pitchFamily="34" charset="0"/>
              <a:ea typeface="Verdana" panose="020B0604030504040204" pitchFamily="34" charset="0"/>
              <a:cs typeface="Verdana" panose="020B0604030504040204" pitchFamily="34" charset="0"/>
            </a:endParaRPr>
          </a:p>
          <a:p>
            <a:pPr marL="25400" indent="0">
              <a:buNone/>
            </a:pPr>
            <a:endParaRPr lang="en-US" sz="2000" b="1" dirty="0">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6th grade questions"/>
          <p:cNvPicPr>
            <a:picLocks noChangeAspect="1"/>
          </p:cNvPicPr>
          <p:nvPr/>
        </p:nvPicPr>
        <p:blipFill>
          <a:blip r:embed="rId2"/>
          <a:stretch>
            <a:fillRect/>
          </a:stretch>
        </p:blipFill>
        <p:spPr>
          <a:xfrm>
            <a:off x="457200" y="1681913"/>
            <a:ext cx="8375249" cy="2252413"/>
          </a:xfrm>
          <a:prstGeom prst="rect">
            <a:avLst/>
          </a:prstGeom>
        </p:spPr>
      </p:pic>
      <p:pic>
        <p:nvPicPr>
          <p:cNvPr id="6" name="Picture 5" descr="7th grade questions"/>
          <p:cNvPicPr>
            <a:picLocks noChangeAspect="1"/>
          </p:cNvPicPr>
          <p:nvPr/>
        </p:nvPicPr>
        <p:blipFill>
          <a:blip r:embed="rId3"/>
          <a:stretch>
            <a:fillRect/>
          </a:stretch>
        </p:blipFill>
        <p:spPr>
          <a:xfrm>
            <a:off x="504546" y="4285162"/>
            <a:ext cx="8327903" cy="2192733"/>
          </a:xfrm>
          <a:prstGeom prst="rect">
            <a:avLst/>
          </a:prstGeom>
        </p:spPr>
      </p:pic>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67</a:t>
            </a:fld>
            <a:endParaRPr lang="en-US"/>
          </a:p>
        </p:txBody>
      </p:sp>
    </p:spTree>
    <p:extLst>
      <p:ext uri="{BB962C8B-B14F-4D97-AF65-F5344CB8AC3E}">
        <p14:creationId xmlns:p14="http://schemas.microsoft.com/office/powerpoint/2010/main" val="3351309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86"/>
          <p:cNvSpPr txBox="1">
            <a:spLocks noGrp="1"/>
          </p:cNvSpPr>
          <p:nvPr>
            <p:ph type="title"/>
          </p:nvPr>
        </p:nvSpPr>
        <p:spPr>
          <a:xfrm>
            <a:off x="0" y="609600"/>
            <a:ext cx="8229600" cy="1143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b="1" dirty="0" smtClean="0">
                <a:latin typeface="Verdana"/>
                <a:ea typeface="Verdana"/>
                <a:cs typeface="Verdana"/>
                <a:sym typeface="Verdana"/>
              </a:rPr>
              <a:t>Telling the Tale Task</a:t>
            </a:r>
            <a:endParaRPr b="1" dirty="0">
              <a:latin typeface="Verdana"/>
              <a:ea typeface="Verdana"/>
              <a:cs typeface="Verdana"/>
              <a:sym typeface="Verdana"/>
            </a:endParaRPr>
          </a:p>
        </p:txBody>
      </p:sp>
      <p:sp>
        <p:nvSpPr>
          <p:cNvPr id="735" name="Google Shape;735;p86"/>
          <p:cNvSpPr txBox="1">
            <a:spLocks noGrp="1"/>
          </p:cNvSpPr>
          <p:nvPr>
            <p:ph type="body" idx="1"/>
          </p:nvPr>
        </p:nvSpPr>
        <p:spPr>
          <a:xfrm>
            <a:off x="457200" y="1600200"/>
            <a:ext cx="8229600" cy="4526100"/>
          </a:xfrm>
          <a:prstGeom prst="rect">
            <a:avLst/>
          </a:prstGeom>
        </p:spPr>
        <p:txBody>
          <a:bodyPr spcFirstLastPara="1" wrap="square" lIns="91425" tIns="91425" rIns="91425" bIns="91425" anchor="t" anchorCtr="0">
            <a:noAutofit/>
          </a:bodyPr>
          <a:lstStyle/>
          <a:p>
            <a:pPr marL="0" lvl="0" indent="0">
              <a:spcBef>
                <a:spcPts val="640"/>
              </a:spcBef>
              <a:spcAft>
                <a:spcPts val="0"/>
              </a:spcAft>
              <a:buClr>
                <a:schemeClr val="dk1"/>
              </a:buClr>
              <a:buSzPts val="1100"/>
              <a:buFont typeface="Arial"/>
              <a:buNone/>
            </a:pPr>
            <a:r>
              <a:rPr lang="en-US" b="1" u="sng" dirty="0">
                <a:latin typeface="Verdana"/>
                <a:ea typeface="Verdana"/>
                <a:cs typeface="Verdana"/>
                <a:sym typeface="Verdana"/>
              </a:rPr>
              <a:t>Independently:</a:t>
            </a:r>
            <a:r>
              <a:rPr lang="en-US" dirty="0">
                <a:latin typeface="Verdana"/>
                <a:ea typeface="Verdana"/>
                <a:cs typeface="Verdana"/>
                <a:sym typeface="Verdana"/>
              </a:rPr>
              <a:t> Explore the task and begin solving </a:t>
            </a:r>
            <a:r>
              <a:rPr lang="en-US" dirty="0" smtClean="0">
                <a:latin typeface="Verdana"/>
                <a:ea typeface="Verdana"/>
                <a:cs typeface="Verdana"/>
                <a:sym typeface="Verdana"/>
              </a:rPr>
              <a:t>Part II of the 7</a:t>
            </a:r>
            <a:r>
              <a:rPr lang="en-US" baseline="30000" dirty="0" smtClean="0">
                <a:latin typeface="Verdana"/>
                <a:ea typeface="Verdana"/>
                <a:cs typeface="Verdana"/>
                <a:sym typeface="Verdana"/>
              </a:rPr>
              <a:t>th</a:t>
            </a:r>
            <a:r>
              <a:rPr lang="en-US" dirty="0" smtClean="0">
                <a:latin typeface="Verdana"/>
                <a:ea typeface="Verdana"/>
                <a:cs typeface="Verdana"/>
                <a:sym typeface="Verdana"/>
              </a:rPr>
              <a:t> grade task for </a:t>
            </a:r>
            <a:r>
              <a:rPr lang="en-US" dirty="0">
                <a:latin typeface="Verdana"/>
                <a:ea typeface="Verdana"/>
                <a:cs typeface="Verdana"/>
                <a:sym typeface="Verdana"/>
              </a:rPr>
              <a:t>5 minutes</a:t>
            </a:r>
            <a:endParaRPr dirty="0">
              <a:latin typeface="Verdana"/>
              <a:ea typeface="Verdana"/>
              <a:cs typeface="Verdana"/>
              <a:sym typeface="Verdana"/>
            </a:endParaRPr>
          </a:p>
          <a:p>
            <a:pPr marL="0" lvl="0" indent="0">
              <a:spcBef>
                <a:spcPts val="640"/>
              </a:spcBef>
              <a:spcAft>
                <a:spcPts val="0"/>
              </a:spcAft>
              <a:buClr>
                <a:schemeClr val="dk1"/>
              </a:buClr>
              <a:buSzPts val="1100"/>
              <a:buFont typeface="Arial"/>
              <a:buNone/>
            </a:pPr>
            <a:endParaRPr dirty="0">
              <a:latin typeface="Verdana"/>
              <a:ea typeface="Verdana"/>
              <a:cs typeface="Verdana"/>
              <a:sym typeface="Verdana"/>
            </a:endParaRPr>
          </a:p>
          <a:p>
            <a:pPr marL="0" lvl="0" indent="0" rtl="0">
              <a:spcBef>
                <a:spcPts val="640"/>
              </a:spcBef>
              <a:spcAft>
                <a:spcPts val="0"/>
              </a:spcAft>
              <a:buClr>
                <a:schemeClr val="dk1"/>
              </a:buClr>
              <a:buSzPts val="1100"/>
              <a:buFont typeface="Arial"/>
              <a:buNone/>
            </a:pPr>
            <a:r>
              <a:rPr lang="en-US" b="1" u="sng" dirty="0">
                <a:latin typeface="Verdana"/>
                <a:ea typeface="Verdana"/>
                <a:cs typeface="Verdana"/>
                <a:sym typeface="Verdana"/>
              </a:rPr>
              <a:t>Partner or Group:</a:t>
            </a:r>
            <a:r>
              <a:rPr lang="en-US" dirty="0">
                <a:latin typeface="Verdana"/>
                <a:ea typeface="Verdana"/>
                <a:cs typeface="Verdana"/>
                <a:sym typeface="Verdana"/>
              </a:rPr>
              <a:t> continue work on Part </a:t>
            </a:r>
            <a:r>
              <a:rPr lang="en-US" dirty="0" smtClean="0">
                <a:latin typeface="Verdana"/>
                <a:ea typeface="Verdana"/>
                <a:cs typeface="Verdana"/>
                <a:sym typeface="Verdana"/>
              </a:rPr>
              <a:t>II </a:t>
            </a:r>
            <a:r>
              <a:rPr lang="en-US" dirty="0">
                <a:latin typeface="Verdana"/>
                <a:ea typeface="Verdana"/>
                <a:cs typeface="Verdana"/>
                <a:sym typeface="Verdana"/>
              </a:rPr>
              <a:t>for 5</a:t>
            </a:r>
            <a:r>
              <a:rPr lang="en-US" dirty="0" smtClean="0">
                <a:latin typeface="Verdana"/>
                <a:ea typeface="Verdana"/>
                <a:cs typeface="Verdana"/>
                <a:sym typeface="Verdana"/>
              </a:rPr>
              <a:t> </a:t>
            </a:r>
            <a:r>
              <a:rPr lang="en-US" dirty="0">
                <a:latin typeface="Verdana"/>
                <a:ea typeface="Verdana"/>
                <a:cs typeface="Verdana"/>
                <a:sym typeface="Verdana"/>
              </a:rPr>
              <a:t>minutes</a:t>
            </a:r>
            <a:endParaRPr dirty="0"/>
          </a:p>
        </p:txBody>
      </p:sp>
      <p:sp>
        <p:nvSpPr>
          <p:cNvPr id="736" name="Google Shape;736;p86"/>
          <p:cNvSpPr txBox="1">
            <a:spLocks noGrp="1"/>
          </p:cNvSpPr>
          <p:nvPr>
            <p:ph type="sldNum" idx="12"/>
          </p:nvPr>
        </p:nvSpPr>
        <p:spPr>
          <a:xfrm>
            <a:off x="6858000" y="6477000"/>
            <a:ext cx="2133600" cy="476400"/>
          </a:xfrm>
          <a:prstGeom prst="rect">
            <a:avLst/>
          </a:prstGeom>
        </p:spPr>
        <p:txBody>
          <a:bodyPr spcFirstLastPara="1" wrap="square" lIns="91425" tIns="45700" rIns="91425" bIns="45700" anchor="t" anchorCtr="0">
            <a:noAutofit/>
          </a:bodyPr>
          <a:lstStyle/>
          <a:p>
            <a:pPr marL="0" lvl="0" indent="0" rtl="0">
              <a:spcBef>
                <a:spcPts val="0"/>
              </a:spcBef>
              <a:spcAft>
                <a:spcPts val="0"/>
              </a:spcAft>
              <a:buClr>
                <a:schemeClr val="dk1"/>
              </a:buClr>
              <a:buSzPts val="350"/>
              <a:buFont typeface="Arial"/>
              <a:buNone/>
            </a:pPr>
            <a:fld id="{00000000-1234-1234-1234-123412341234}" type="slidenum">
              <a:rPr lang="en-US"/>
              <a:t>68</a:t>
            </a:fld>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84"/>
          <p:cNvSpPr txBox="1">
            <a:spLocks noGrp="1"/>
          </p:cNvSpPr>
          <p:nvPr>
            <p:ph type="title"/>
          </p:nvPr>
        </p:nvSpPr>
        <p:spPr>
          <a:xfrm>
            <a:off x="0" y="609600"/>
            <a:ext cx="8229600" cy="1143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b="1" dirty="0" smtClean="0">
                <a:latin typeface="Verdana"/>
                <a:ea typeface="Verdana"/>
                <a:cs typeface="Verdana"/>
                <a:sym typeface="Verdana"/>
              </a:rPr>
              <a:t>Telling the Tale Task</a:t>
            </a:r>
            <a:endParaRPr b="1" dirty="0">
              <a:latin typeface="Verdana"/>
              <a:ea typeface="Verdana"/>
              <a:cs typeface="Verdana"/>
              <a:sym typeface="Verdana"/>
            </a:endParaRPr>
          </a:p>
        </p:txBody>
      </p:sp>
      <p:pic>
        <p:nvPicPr>
          <p:cNvPr id="720" name="Google Shape;720;p84" descr="picture of Desmos graphing calculator">
            <a:hlinkClick r:id="rId3"/>
          </p:cNvPr>
          <p:cNvPicPr preferRelativeResize="0"/>
          <p:nvPr/>
        </p:nvPicPr>
        <p:blipFill>
          <a:blip r:embed="rId4">
            <a:alphaModFix/>
          </a:blip>
          <a:stretch>
            <a:fillRect/>
          </a:stretch>
        </p:blipFill>
        <p:spPr>
          <a:xfrm>
            <a:off x="152400" y="1752600"/>
            <a:ext cx="8839201" cy="4102063"/>
          </a:xfrm>
          <a:prstGeom prst="rect">
            <a:avLst/>
          </a:prstGeom>
          <a:noFill/>
          <a:ln>
            <a:noFill/>
          </a:ln>
        </p:spPr>
      </p:pic>
      <p:sp>
        <p:nvSpPr>
          <p:cNvPr id="719" name="Google Shape;719;p84"/>
          <p:cNvSpPr txBox="1">
            <a:spLocks noGrp="1"/>
          </p:cNvSpPr>
          <p:nvPr>
            <p:ph type="sldNum" idx="12"/>
          </p:nvPr>
        </p:nvSpPr>
        <p:spPr>
          <a:xfrm>
            <a:off x="6858000" y="6477000"/>
            <a:ext cx="2133600" cy="476400"/>
          </a:xfrm>
          <a:prstGeom prst="rect">
            <a:avLst/>
          </a:prstGeom>
        </p:spPr>
        <p:txBody>
          <a:bodyPr spcFirstLastPara="1" wrap="square" lIns="91425" tIns="45700" rIns="91425" bIns="45700" anchor="t" anchorCtr="0">
            <a:noAutofit/>
          </a:bodyPr>
          <a:lstStyle/>
          <a:p>
            <a:pPr marL="0" lvl="0" indent="0" rtl="0">
              <a:spcBef>
                <a:spcPts val="0"/>
              </a:spcBef>
              <a:spcAft>
                <a:spcPts val="0"/>
              </a:spcAft>
              <a:buClr>
                <a:schemeClr val="dk1"/>
              </a:buClr>
              <a:buSzPts val="350"/>
              <a:buFont typeface="Arial"/>
              <a:buNone/>
            </a:pPr>
            <a:fld id="{00000000-1234-1234-1234-123412341234}" type="slidenum">
              <a:rPr lang="en-US"/>
              <a:t>69</a:t>
            </a:fld>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4537" y="1864895"/>
            <a:ext cx="8734926" cy="1735554"/>
          </a:xfrm>
          <a:solidFill>
            <a:schemeClr val="accent6">
              <a:lumMod val="20000"/>
              <a:lumOff val="80000"/>
            </a:schemeClr>
          </a:solidFill>
        </p:spPr>
        <p:txBody>
          <a:bodyPr/>
          <a:lstStyle/>
          <a:p>
            <a:pPr lvl="0" algn="ctr"/>
            <a:r>
              <a:rPr lang="en-US" b="1" dirty="0">
                <a:solidFill>
                  <a:schemeClr val="dk1"/>
                </a:solidFill>
                <a:latin typeface="Verdana"/>
                <a:ea typeface="Verdana"/>
                <a:cs typeface="Verdana"/>
                <a:sym typeface="Verdana"/>
              </a:rPr>
              <a:t>I. Teaching Practice: </a:t>
            </a:r>
            <a:br>
              <a:rPr lang="en-US" b="1" dirty="0">
                <a:solidFill>
                  <a:schemeClr val="dk1"/>
                </a:solidFill>
                <a:latin typeface="Verdana"/>
                <a:ea typeface="Verdana"/>
                <a:cs typeface="Verdana"/>
                <a:sym typeface="Verdana"/>
              </a:rPr>
            </a:br>
            <a:r>
              <a:rPr lang="en-US" b="1" dirty="0">
                <a:solidFill>
                  <a:schemeClr val="dk1"/>
                </a:solidFill>
                <a:latin typeface="Verdana"/>
                <a:ea typeface="Verdana"/>
                <a:cs typeface="Verdana"/>
                <a:sym typeface="Verdana"/>
              </a:rPr>
              <a:t>Facilitate Meaningful Discourse</a:t>
            </a:r>
            <a:br>
              <a:rPr lang="en-US" b="1" dirty="0">
                <a:solidFill>
                  <a:schemeClr val="dk1"/>
                </a:solidFill>
                <a:latin typeface="Verdana"/>
                <a:ea typeface="Verdana"/>
                <a:cs typeface="Verdana"/>
                <a:sym typeface="Verdana"/>
              </a:rPr>
            </a:br>
            <a:endParaRPr lang="en-US" b="1" dirty="0">
              <a:solidFill>
                <a:schemeClr val="dk1"/>
              </a:solidFill>
              <a:latin typeface="Verdana"/>
              <a:ea typeface="Verdana"/>
              <a:cs typeface="Verdana"/>
              <a:sym typeface="Verdana"/>
            </a:endParaRP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1468703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83"/>
          <p:cNvSpPr txBox="1">
            <a:spLocks noGrp="1"/>
          </p:cNvSpPr>
          <p:nvPr>
            <p:ph type="title"/>
          </p:nvPr>
        </p:nvSpPr>
        <p:spPr>
          <a:xfrm>
            <a:off x="0" y="609600"/>
            <a:ext cx="8229600" cy="1143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b="1" dirty="0" smtClean="0">
                <a:latin typeface="Verdana"/>
                <a:ea typeface="Verdana"/>
                <a:cs typeface="Verdana"/>
                <a:sym typeface="Verdana"/>
              </a:rPr>
              <a:t>Telling the Tale Task</a:t>
            </a:r>
            <a:endParaRPr b="1" dirty="0">
              <a:latin typeface="Verdana"/>
              <a:ea typeface="Verdana"/>
              <a:cs typeface="Verdana"/>
              <a:sym typeface="Verdana"/>
            </a:endParaRPr>
          </a:p>
        </p:txBody>
      </p:sp>
      <p:sp>
        <p:nvSpPr>
          <p:cNvPr id="711" name="Google Shape;711;p83"/>
          <p:cNvSpPr txBox="1">
            <a:spLocks noGrp="1"/>
          </p:cNvSpPr>
          <p:nvPr>
            <p:ph type="body" idx="1"/>
          </p:nvPr>
        </p:nvSpPr>
        <p:spPr>
          <a:xfrm>
            <a:off x="457200" y="1600200"/>
            <a:ext cx="8229600" cy="4526100"/>
          </a:xfrm>
          <a:prstGeom prst="rect">
            <a:avLst/>
          </a:prstGeom>
        </p:spPr>
        <p:txBody>
          <a:bodyPr spcFirstLastPara="1" wrap="square" lIns="91425" tIns="91425" rIns="91425" bIns="91425" anchor="t" anchorCtr="0">
            <a:noAutofit/>
          </a:bodyPr>
          <a:lstStyle/>
          <a:p>
            <a:pPr marL="25400" lvl="0" indent="0" rtl="0">
              <a:spcBef>
                <a:spcPts val="0"/>
              </a:spcBef>
              <a:spcAft>
                <a:spcPts val="0"/>
              </a:spcAft>
              <a:buSzPts val="3200"/>
              <a:buNone/>
            </a:pPr>
            <a:endParaRPr lang="en-US" dirty="0">
              <a:latin typeface="Verdana"/>
              <a:ea typeface="Verdana"/>
              <a:cs typeface="Verdana"/>
              <a:sym typeface="Verdana"/>
            </a:endParaRPr>
          </a:p>
          <a:p>
            <a:pPr marL="457200" lvl="0" indent="-431800" rtl="0">
              <a:spcBef>
                <a:spcPts val="0"/>
              </a:spcBef>
              <a:spcAft>
                <a:spcPts val="0"/>
              </a:spcAft>
              <a:buSzPts val="3200"/>
              <a:buFont typeface="Verdana"/>
              <a:buChar char="•"/>
            </a:pPr>
            <a:endParaRPr lang="en-US" dirty="0" smtClean="0">
              <a:latin typeface="Verdana"/>
              <a:ea typeface="Verdana"/>
              <a:cs typeface="Verdana"/>
              <a:sym typeface="Verdana"/>
            </a:endParaRPr>
          </a:p>
          <a:p>
            <a:pPr marL="457200" lvl="0" indent="-431800" rtl="0">
              <a:spcBef>
                <a:spcPts val="0"/>
              </a:spcBef>
              <a:spcAft>
                <a:spcPts val="0"/>
              </a:spcAft>
              <a:buSzPts val="3200"/>
              <a:buFont typeface="Verdana"/>
              <a:buChar char="•"/>
            </a:pPr>
            <a:r>
              <a:rPr lang="en-US" dirty="0" smtClean="0">
                <a:latin typeface="Verdana"/>
                <a:ea typeface="Verdana"/>
                <a:cs typeface="Verdana"/>
                <a:sym typeface="Verdana"/>
              </a:rPr>
              <a:t>Lesson Planning PRIOR</a:t>
            </a:r>
          </a:p>
          <a:p>
            <a:pPr marL="457200" lvl="0" indent="-431800" rtl="0">
              <a:spcBef>
                <a:spcPts val="0"/>
              </a:spcBef>
              <a:spcAft>
                <a:spcPts val="0"/>
              </a:spcAft>
              <a:buSzPts val="3200"/>
              <a:buFont typeface="Verdana"/>
              <a:buChar char="•"/>
            </a:pPr>
            <a:endParaRPr lang="en-US" dirty="0">
              <a:latin typeface="Verdana"/>
              <a:ea typeface="Verdana"/>
              <a:cs typeface="Verdana"/>
              <a:sym typeface="Verdana"/>
            </a:endParaRPr>
          </a:p>
          <a:p>
            <a:pPr marL="457200" lvl="0" indent="-431800" rtl="0">
              <a:spcBef>
                <a:spcPts val="0"/>
              </a:spcBef>
              <a:spcAft>
                <a:spcPts val="0"/>
              </a:spcAft>
              <a:buSzPts val="3200"/>
              <a:buFont typeface="Verdana"/>
              <a:buChar char="•"/>
            </a:pPr>
            <a:endParaRPr dirty="0">
              <a:latin typeface="Verdana"/>
              <a:ea typeface="Verdana"/>
              <a:cs typeface="Verdana"/>
              <a:sym typeface="Verdana"/>
            </a:endParaRPr>
          </a:p>
        </p:txBody>
      </p:sp>
      <p:sp>
        <p:nvSpPr>
          <p:cNvPr id="712" name="Google Shape;712;p83"/>
          <p:cNvSpPr txBox="1">
            <a:spLocks noGrp="1"/>
          </p:cNvSpPr>
          <p:nvPr>
            <p:ph type="sldNum" idx="12"/>
          </p:nvPr>
        </p:nvSpPr>
        <p:spPr>
          <a:xfrm>
            <a:off x="6858000" y="6477000"/>
            <a:ext cx="2133600" cy="476400"/>
          </a:xfrm>
          <a:prstGeom prst="rect">
            <a:avLst/>
          </a:prstGeom>
        </p:spPr>
        <p:txBody>
          <a:bodyPr spcFirstLastPara="1" wrap="square" lIns="91425" tIns="45700" rIns="91425" bIns="45700" anchor="t" anchorCtr="0">
            <a:noAutofit/>
          </a:bodyPr>
          <a:lstStyle/>
          <a:p>
            <a:pPr marL="0" lvl="0" indent="0" rtl="0">
              <a:spcBef>
                <a:spcPts val="0"/>
              </a:spcBef>
              <a:spcAft>
                <a:spcPts val="0"/>
              </a:spcAft>
              <a:buClr>
                <a:schemeClr val="dk1"/>
              </a:buClr>
              <a:buSzPts val="350"/>
              <a:buFont typeface="Arial"/>
              <a:buNone/>
            </a:pPr>
            <a:fld id="{00000000-1234-1234-1234-123412341234}" type="slidenum">
              <a:rPr lang="en-US"/>
              <a:t>70</a:t>
            </a:fld>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85"/>
          <p:cNvSpPr txBox="1">
            <a:spLocks noGrp="1"/>
          </p:cNvSpPr>
          <p:nvPr>
            <p:ph type="title"/>
          </p:nvPr>
        </p:nvSpPr>
        <p:spPr>
          <a:xfrm>
            <a:off x="518805" y="479258"/>
            <a:ext cx="82296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sz="3200" b="1" dirty="0" smtClean="0">
                <a:latin typeface="Verdana"/>
                <a:ea typeface="Verdana"/>
                <a:cs typeface="Verdana"/>
                <a:sym typeface="Verdana"/>
              </a:rPr>
              <a:t>Telling the Tale Task:  SOL 8.16</a:t>
            </a:r>
            <a:endParaRPr sz="3200" b="1" dirty="0">
              <a:latin typeface="Verdana"/>
              <a:ea typeface="Verdana"/>
              <a:cs typeface="Verdana"/>
              <a:sym typeface="Verdana"/>
            </a:endParaRPr>
          </a:p>
        </p:txBody>
      </p:sp>
      <p:pic>
        <p:nvPicPr>
          <p:cNvPr id="5" name="Picture 4" descr="picture of task 8.16">
            <a:hlinkClick r:id="rId3"/>
          </p:cNvPr>
          <p:cNvPicPr>
            <a:picLocks noChangeAspect="1"/>
          </p:cNvPicPr>
          <p:nvPr/>
        </p:nvPicPr>
        <p:blipFill>
          <a:blip r:embed="rId4"/>
          <a:stretch>
            <a:fillRect/>
          </a:stretch>
        </p:blipFill>
        <p:spPr>
          <a:xfrm>
            <a:off x="1890405" y="1395662"/>
            <a:ext cx="5329545" cy="5246271"/>
          </a:xfrm>
          <a:prstGeom prst="rect">
            <a:avLst/>
          </a:prstGeom>
        </p:spPr>
      </p:pic>
      <p:sp>
        <p:nvSpPr>
          <p:cNvPr id="727" name="Google Shape;727;p85"/>
          <p:cNvSpPr txBox="1">
            <a:spLocks noGrp="1"/>
          </p:cNvSpPr>
          <p:nvPr>
            <p:ph type="sldNum" idx="12"/>
          </p:nvPr>
        </p:nvSpPr>
        <p:spPr>
          <a:xfrm>
            <a:off x="6858000" y="6477000"/>
            <a:ext cx="2133600" cy="476400"/>
          </a:xfrm>
          <a:prstGeom prst="rect">
            <a:avLst/>
          </a:prstGeom>
        </p:spPr>
        <p:txBody>
          <a:bodyPr spcFirstLastPara="1" wrap="square" lIns="91425" tIns="45700" rIns="91425" bIns="45700" anchor="t" anchorCtr="0">
            <a:noAutofit/>
          </a:bodyPr>
          <a:lstStyle/>
          <a:p>
            <a:pPr marL="0" lvl="0" indent="0">
              <a:spcBef>
                <a:spcPts val="0"/>
              </a:spcBef>
              <a:spcAft>
                <a:spcPts val="0"/>
              </a:spcAft>
              <a:buClr>
                <a:schemeClr val="dk1"/>
              </a:buClr>
              <a:buSzPts val="350"/>
              <a:buFont typeface="Arial"/>
              <a:buNone/>
            </a:pPr>
            <a:fld id="{00000000-1234-1234-1234-123412341234}" type="slidenum">
              <a:rPr lang="en-US"/>
              <a:t>71</a:t>
            </a:fld>
            <a:endParaRPr/>
          </a:p>
        </p:txBody>
      </p:sp>
    </p:spTree>
    <p:extLst>
      <p:ext uri="{BB962C8B-B14F-4D97-AF65-F5344CB8AC3E}">
        <p14:creationId xmlns:p14="http://schemas.microsoft.com/office/powerpoint/2010/main" val="184745629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86"/>
          <p:cNvSpPr txBox="1">
            <a:spLocks noGrp="1"/>
          </p:cNvSpPr>
          <p:nvPr>
            <p:ph type="title"/>
          </p:nvPr>
        </p:nvSpPr>
        <p:spPr>
          <a:xfrm>
            <a:off x="0" y="609600"/>
            <a:ext cx="8229600" cy="1143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b="1" dirty="0" smtClean="0">
                <a:latin typeface="Verdana"/>
                <a:ea typeface="Verdana"/>
                <a:cs typeface="Verdana"/>
                <a:sym typeface="Verdana"/>
              </a:rPr>
              <a:t>Telling the Tale Task</a:t>
            </a:r>
            <a:endParaRPr b="1" dirty="0">
              <a:latin typeface="Verdana"/>
              <a:ea typeface="Verdana"/>
              <a:cs typeface="Verdana"/>
              <a:sym typeface="Verdana"/>
            </a:endParaRPr>
          </a:p>
        </p:txBody>
      </p:sp>
      <p:sp>
        <p:nvSpPr>
          <p:cNvPr id="735" name="Google Shape;735;p86"/>
          <p:cNvSpPr txBox="1">
            <a:spLocks noGrp="1"/>
          </p:cNvSpPr>
          <p:nvPr>
            <p:ph type="body" idx="1"/>
          </p:nvPr>
        </p:nvSpPr>
        <p:spPr>
          <a:xfrm>
            <a:off x="457200" y="1600200"/>
            <a:ext cx="8229600" cy="4526100"/>
          </a:xfrm>
          <a:prstGeom prst="rect">
            <a:avLst/>
          </a:prstGeom>
        </p:spPr>
        <p:txBody>
          <a:bodyPr spcFirstLastPara="1" wrap="square" lIns="91425" tIns="91425" rIns="91425" bIns="91425" anchor="t" anchorCtr="0">
            <a:noAutofit/>
          </a:bodyPr>
          <a:lstStyle/>
          <a:p>
            <a:pPr marL="0" lvl="0" indent="0">
              <a:spcBef>
                <a:spcPts val="640"/>
              </a:spcBef>
              <a:spcAft>
                <a:spcPts val="0"/>
              </a:spcAft>
              <a:buClr>
                <a:schemeClr val="dk1"/>
              </a:buClr>
              <a:buSzPts val="1100"/>
              <a:buFont typeface="Arial"/>
              <a:buNone/>
            </a:pPr>
            <a:r>
              <a:rPr lang="en-US" b="1" u="sng" dirty="0">
                <a:latin typeface="Verdana"/>
                <a:ea typeface="Verdana"/>
                <a:cs typeface="Verdana"/>
                <a:sym typeface="Verdana"/>
              </a:rPr>
              <a:t>Independently:</a:t>
            </a:r>
            <a:r>
              <a:rPr lang="en-US" dirty="0">
                <a:latin typeface="Verdana"/>
                <a:ea typeface="Verdana"/>
                <a:cs typeface="Verdana"/>
                <a:sym typeface="Verdana"/>
              </a:rPr>
              <a:t> Explore the task and begin solving </a:t>
            </a:r>
            <a:r>
              <a:rPr lang="en-US" dirty="0" smtClean="0">
                <a:latin typeface="Verdana"/>
                <a:ea typeface="Verdana"/>
                <a:cs typeface="Verdana"/>
                <a:sym typeface="Verdana"/>
              </a:rPr>
              <a:t>the 8</a:t>
            </a:r>
            <a:r>
              <a:rPr lang="en-US" baseline="30000" dirty="0" smtClean="0">
                <a:latin typeface="Verdana"/>
                <a:ea typeface="Verdana"/>
                <a:cs typeface="Verdana"/>
                <a:sym typeface="Verdana"/>
              </a:rPr>
              <a:t>th</a:t>
            </a:r>
            <a:r>
              <a:rPr lang="en-US" dirty="0" smtClean="0">
                <a:latin typeface="Verdana"/>
                <a:ea typeface="Verdana"/>
                <a:cs typeface="Verdana"/>
                <a:sym typeface="Verdana"/>
              </a:rPr>
              <a:t> grade task for </a:t>
            </a:r>
            <a:r>
              <a:rPr lang="en-US" dirty="0">
                <a:latin typeface="Verdana"/>
                <a:ea typeface="Verdana"/>
                <a:cs typeface="Verdana"/>
                <a:sym typeface="Verdana"/>
              </a:rPr>
              <a:t>5 minutes</a:t>
            </a:r>
            <a:endParaRPr dirty="0">
              <a:latin typeface="Verdana"/>
              <a:ea typeface="Verdana"/>
              <a:cs typeface="Verdana"/>
              <a:sym typeface="Verdana"/>
            </a:endParaRPr>
          </a:p>
          <a:p>
            <a:pPr marL="0" lvl="0" indent="0">
              <a:spcBef>
                <a:spcPts val="640"/>
              </a:spcBef>
              <a:spcAft>
                <a:spcPts val="0"/>
              </a:spcAft>
              <a:buClr>
                <a:schemeClr val="dk1"/>
              </a:buClr>
              <a:buSzPts val="1100"/>
              <a:buFont typeface="Arial"/>
              <a:buNone/>
            </a:pPr>
            <a:endParaRPr dirty="0">
              <a:latin typeface="Verdana"/>
              <a:ea typeface="Verdana"/>
              <a:cs typeface="Verdana"/>
              <a:sym typeface="Verdana"/>
            </a:endParaRPr>
          </a:p>
          <a:p>
            <a:pPr marL="0" lvl="0" indent="0" rtl="0">
              <a:spcBef>
                <a:spcPts val="640"/>
              </a:spcBef>
              <a:spcAft>
                <a:spcPts val="0"/>
              </a:spcAft>
              <a:buClr>
                <a:schemeClr val="dk1"/>
              </a:buClr>
              <a:buSzPts val="1100"/>
              <a:buFont typeface="Arial"/>
              <a:buNone/>
            </a:pPr>
            <a:r>
              <a:rPr lang="en-US" b="1" u="sng" dirty="0">
                <a:latin typeface="Verdana"/>
                <a:ea typeface="Verdana"/>
                <a:cs typeface="Verdana"/>
                <a:sym typeface="Verdana"/>
              </a:rPr>
              <a:t>Partner or Group:</a:t>
            </a:r>
            <a:r>
              <a:rPr lang="en-US" dirty="0">
                <a:latin typeface="Verdana"/>
                <a:ea typeface="Verdana"/>
                <a:cs typeface="Verdana"/>
                <a:sym typeface="Verdana"/>
              </a:rPr>
              <a:t> continue work on </a:t>
            </a:r>
            <a:r>
              <a:rPr lang="en-US" dirty="0" smtClean="0">
                <a:latin typeface="Verdana"/>
                <a:ea typeface="Verdana"/>
                <a:cs typeface="Verdana"/>
                <a:sym typeface="Verdana"/>
              </a:rPr>
              <a:t>the 8</a:t>
            </a:r>
            <a:r>
              <a:rPr lang="en-US" baseline="30000" dirty="0" smtClean="0">
                <a:latin typeface="Verdana"/>
                <a:ea typeface="Verdana"/>
                <a:cs typeface="Verdana"/>
                <a:sym typeface="Verdana"/>
              </a:rPr>
              <a:t>th</a:t>
            </a:r>
            <a:r>
              <a:rPr lang="en-US" dirty="0" smtClean="0">
                <a:latin typeface="Verdana"/>
                <a:ea typeface="Verdana"/>
                <a:cs typeface="Verdana"/>
                <a:sym typeface="Verdana"/>
              </a:rPr>
              <a:t> grade task for </a:t>
            </a:r>
            <a:r>
              <a:rPr lang="en-US" dirty="0">
                <a:latin typeface="Verdana"/>
                <a:ea typeface="Verdana"/>
                <a:cs typeface="Verdana"/>
                <a:sym typeface="Verdana"/>
              </a:rPr>
              <a:t>10 minutes</a:t>
            </a:r>
            <a:endParaRPr dirty="0"/>
          </a:p>
        </p:txBody>
      </p:sp>
      <p:sp>
        <p:nvSpPr>
          <p:cNvPr id="736" name="Google Shape;736;p86"/>
          <p:cNvSpPr txBox="1">
            <a:spLocks noGrp="1"/>
          </p:cNvSpPr>
          <p:nvPr>
            <p:ph type="sldNum" idx="12"/>
          </p:nvPr>
        </p:nvSpPr>
        <p:spPr>
          <a:xfrm>
            <a:off x="6858000" y="6477000"/>
            <a:ext cx="2133600" cy="476400"/>
          </a:xfrm>
          <a:prstGeom prst="rect">
            <a:avLst/>
          </a:prstGeom>
        </p:spPr>
        <p:txBody>
          <a:bodyPr spcFirstLastPara="1" wrap="square" lIns="91425" tIns="45700" rIns="91425" bIns="45700" anchor="t" anchorCtr="0">
            <a:noAutofit/>
          </a:bodyPr>
          <a:lstStyle/>
          <a:p>
            <a:pPr marL="0" lvl="0" indent="0" rtl="0">
              <a:spcBef>
                <a:spcPts val="0"/>
              </a:spcBef>
              <a:spcAft>
                <a:spcPts val="0"/>
              </a:spcAft>
              <a:buClr>
                <a:schemeClr val="dk1"/>
              </a:buClr>
              <a:buSzPts val="350"/>
              <a:buFont typeface="Arial"/>
              <a:buNone/>
            </a:pPr>
            <a:fld id="{00000000-1234-1234-1234-123412341234}" type="slidenum">
              <a:rPr lang="en-US"/>
              <a:t>72</a:t>
            </a:fld>
            <a:endParaRPr/>
          </a:p>
        </p:txBody>
      </p:sp>
    </p:spTree>
    <p:extLst>
      <p:ext uri="{BB962C8B-B14F-4D97-AF65-F5344CB8AC3E}">
        <p14:creationId xmlns:p14="http://schemas.microsoft.com/office/powerpoint/2010/main" val="260430213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84"/>
          <p:cNvSpPr txBox="1">
            <a:spLocks noGrp="1"/>
          </p:cNvSpPr>
          <p:nvPr>
            <p:ph type="title"/>
          </p:nvPr>
        </p:nvSpPr>
        <p:spPr>
          <a:xfrm>
            <a:off x="0" y="609600"/>
            <a:ext cx="8229600" cy="1143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b="1" dirty="0" smtClean="0">
                <a:latin typeface="Verdana"/>
                <a:ea typeface="Verdana"/>
                <a:cs typeface="Verdana"/>
                <a:sym typeface="Verdana"/>
              </a:rPr>
              <a:t>Telling the Tale Task</a:t>
            </a:r>
            <a:endParaRPr b="1" dirty="0">
              <a:latin typeface="Verdana"/>
              <a:ea typeface="Verdana"/>
              <a:cs typeface="Verdana"/>
              <a:sym typeface="Verdana"/>
            </a:endParaRPr>
          </a:p>
        </p:txBody>
      </p:sp>
      <p:pic>
        <p:nvPicPr>
          <p:cNvPr id="720" name="Google Shape;720;p84" descr="picture of graphing calculator">
            <a:hlinkClick r:id="rId3"/>
          </p:cNvPr>
          <p:cNvPicPr preferRelativeResize="0"/>
          <p:nvPr/>
        </p:nvPicPr>
        <p:blipFill>
          <a:blip r:embed="rId4">
            <a:alphaModFix/>
          </a:blip>
          <a:stretch>
            <a:fillRect/>
          </a:stretch>
        </p:blipFill>
        <p:spPr>
          <a:xfrm>
            <a:off x="152400" y="1752600"/>
            <a:ext cx="8839201" cy="4102063"/>
          </a:xfrm>
          <a:prstGeom prst="rect">
            <a:avLst/>
          </a:prstGeom>
          <a:noFill/>
          <a:ln>
            <a:noFill/>
          </a:ln>
        </p:spPr>
      </p:pic>
      <p:sp>
        <p:nvSpPr>
          <p:cNvPr id="719" name="Google Shape;719;p84"/>
          <p:cNvSpPr txBox="1">
            <a:spLocks noGrp="1"/>
          </p:cNvSpPr>
          <p:nvPr>
            <p:ph type="sldNum" idx="12"/>
          </p:nvPr>
        </p:nvSpPr>
        <p:spPr>
          <a:xfrm>
            <a:off x="6858000" y="6477000"/>
            <a:ext cx="2133600" cy="476400"/>
          </a:xfrm>
          <a:prstGeom prst="rect">
            <a:avLst/>
          </a:prstGeom>
        </p:spPr>
        <p:txBody>
          <a:bodyPr spcFirstLastPara="1" wrap="square" lIns="91425" tIns="45700" rIns="91425" bIns="45700" anchor="t" anchorCtr="0">
            <a:noAutofit/>
          </a:bodyPr>
          <a:lstStyle/>
          <a:p>
            <a:pPr marL="0" lvl="0" indent="0" rtl="0">
              <a:spcBef>
                <a:spcPts val="0"/>
              </a:spcBef>
              <a:spcAft>
                <a:spcPts val="0"/>
              </a:spcAft>
              <a:buClr>
                <a:schemeClr val="dk1"/>
              </a:buClr>
              <a:buSzPts val="350"/>
              <a:buFont typeface="Arial"/>
              <a:buNone/>
            </a:pPr>
            <a:fld id="{00000000-1234-1234-1234-123412341234}" type="slidenum">
              <a:rPr lang="en-US"/>
              <a:t>73</a:t>
            </a:fld>
            <a:endParaRPr/>
          </a:p>
        </p:txBody>
      </p:sp>
    </p:spTree>
    <p:extLst>
      <p:ext uri="{BB962C8B-B14F-4D97-AF65-F5344CB8AC3E}">
        <p14:creationId xmlns:p14="http://schemas.microsoft.com/office/powerpoint/2010/main" val="334140885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650" y="623862"/>
            <a:ext cx="8229600" cy="1143000"/>
          </a:xfrm>
        </p:spPr>
        <p:txBody>
          <a:bodyPr/>
          <a:lstStyle/>
          <a:p>
            <a:r>
              <a:rPr lang="en-US" sz="2600" b="1" dirty="0" smtClean="0">
                <a:latin typeface="Verdana" panose="020B0604030504040204" pitchFamily="34" charset="0"/>
                <a:ea typeface="Verdana" panose="020B0604030504040204" pitchFamily="34" charset="0"/>
                <a:cs typeface="Verdana" panose="020B0604030504040204" pitchFamily="34" charset="0"/>
              </a:rPr>
              <a:t>Connecting to the Curriculum Framework</a:t>
            </a:r>
            <a:endParaRPr lang="en-US" sz="2600" b="1" dirty="0">
              <a:latin typeface="Verdana" panose="020B0604030504040204" pitchFamily="34" charset="0"/>
              <a:ea typeface="Verdana" panose="020B0604030504040204" pitchFamily="34" charset="0"/>
              <a:cs typeface="Verdana" panose="020B0604030504040204" pitchFamily="34" charset="0"/>
            </a:endParaRPr>
          </a:p>
        </p:txBody>
      </p:sp>
      <p:sp>
        <p:nvSpPr>
          <p:cNvPr id="3" name="Text Placeholder 2"/>
          <p:cNvSpPr>
            <a:spLocks noGrp="1"/>
          </p:cNvSpPr>
          <p:nvPr>
            <p:ph type="body" idx="1"/>
          </p:nvPr>
        </p:nvSpPr>
        <p:spPr/>
        <p:txBody>
          <a:bodyPr/>
          <a:lstStyle/>
          <a:p>
            <a:endParaRPr lang="en-US"/>
          </a:p>
        </p:txBody>
      </p:sp>
      <p:grpSp>
        <p:nvGrpSpPr>
          <p:cNvPr id="5" name="Google Shape;638;p75" descr="6.12, 7.10, 8.16"/>
          <p:cNvGrpSpPr/>
          <p:nvPr/>
        </p:nvGrpSpPr>
        <p:grpSpPr>
          <a:xfrm>
            <a:off x="2136250" y="1752600"/>
            <a:ext cx="4871500" cy="3605500"/>
            <a:chOff x="0" y="0"/>
            <a:chExt cx="4871500" cy="3605500"/>
          </a:xfrm>
        </p:grpSpPr>
        <p:sp>
          <p:nvSpPr>
            <p:cNvPr id="6" name="Google Shape;639;p75"/>
            <p:cNvSpPr/>
            <p:nvPr/>
          </p:nvSpPr>
          <p:spPr>
            <a:xfrm>
              <a:off x="0" y="0"/>
              <a:ext cx="4682400" cy="2926500"/>
            </a:xfrm>
            <a:custGeom>
              <a:avLst/>
              <a:gdLst/>
              <a:ahLst/>
              <a:cxnLst/>
              <a:rect l="0" t="0" r="0" b="0"/>
              <a:pathLst>
                <a:path w="120000" h="120000" extrusionOk="0">
                  <a:moveTo>
                    <a:pt x="0" y="120000"/>
                  </a:moveTo>
                  <a:quadBezTo>
                    <a:pt x="20000" y="40000"/>
                    <a:pt x="101250" y="15000"/>
                  </a:quadBezTo>
                  <a:lnTo>
                    <a:pt x="100193" y="0"/>
                  </a:lnTo>
                  <a:lnTo>
                    <a:pt x="120000" y="24000"/>
                  </a:lnTo>
                  <a:lnTo>
                    <a:pt x="104418" y="60000"/>
                  </a:lnTo>
                  <a:lnTo>
                    <a:pt x="103362" y="45000"/>
                  </a:lnTo>
                  <a:quadBezTo>
                    <a:pt x="30000" y="55000"/>
                    <a:pt x="0" y="120000"/>
                  </a:quadBezTo>
                  <a:close/>
                </a:path>
              </a:pathLst>
            </a:custGeom>
            <a:solidFill>
              <a:srgbClr val="0000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640;p75"/>
            <p:cNvSpPr/>
            <p:nvPr/>
          </p:nvSpPr>
          <p:spPr>
            <a:xfrm>
              <a:off x="594666" y="2588621"/>
              <a:ext cx="121800" cy="121800"/>
            </a:xfrm>
            <a:prstGeom prst="ellipse">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641;p75"/>
            <p:cNvSpPr/>
            <p:nvPr/>
          </p:nvSpPr>
          <p:spPr>
            <a:xfrm>
              <a:off x="655537" y="2649491"/>
              <a:ext cx="1091100" cy="845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642;p75"/>
            <p:cNvSpPr/>
            <p:nvPr/>
          </p:nvSpPr>
          <p:spPr>
            <a:xfrm>
              <a:off x="1669277" y="1793197"/>
              <a:ext cx="220200" cy="220200"/>
            </a:xfrm>
            <a:prstGeom prst="ellipse">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643;p75"/>
            <p:cNvSpPr/>
            <p:nvPr/>
          </p:nvSpPr>
          <p:spPr>
            <a:xfrm>
              <a:off x="1779316" y="1903233"/>
              <a:ext cx="1123800" cy="1592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644;p75"/>
            <p:cNvSpPr txBox="1"/>
            <p:nvPr/>
          </p:nvSpPr>
          <p:spPr>
            <a:xfrm>
              <a:off x="1556903" y="2013400"/>
              <a:ext cx="1757700" cy="1592100"/>
            </a:xfrm>
            <a:prstGeom prst="rect">
              <a:avLst/>
            </a:prstGeom>
            <a:noFill/>
            <a:ln>
              <a:noFill/>
            </a:ln>
          </p:spPr>
          <p:txBody>
            <a:bodyPr spcFirstLastPara="1" wrap="square" lIns="116600" tIns="0" rIns="0" bIns="0" anchor="t" anchorCtr="0">
              <a:noAutofit/>
            </a:bodyPr>
            <a:lstStyle/>
            <a:p>
              <a:pPr marL="0" marR="0" lvl="0" indent="0" algn="l" rtl="0">
                <a:lnSpc>
                  <a:spcPct val="90000"/>
                </a:lnSpc>
                <a:spcBef>
                  <a:spcPts val="0"/>
                </a:spcBef>
                <a:spcAft>
                  <a:spcPts val="0"/>
                </a:spcAft>
                <a:buClr>
                  <a:schemeClr val="dk1"/>
                </a:buClr>
                <a:buSzPts val="1325"/>
                <a:buFont typeface="Arial"/>
                <a:buNone/>
              </a:pPr>
              <a:r>
                <a:rPr lang="en-US" sz="5300" b="0" i="0" u="none" strike="noStrike" cap="none" dirty="0">
                  <a:solidFill>
                    <a:schemeClr val="dk1"/>
                  </a:solidFill>
                  <a:latin typeface="Verdana"/>
                  <a:ea typeface="Verdana"/>
                  <a:cs typeface="Verdana"/>
                  <a:sym typeface="Verdana"/>
                </a:rPr>
                <a:t>7</a:t>
              </a:r>
              <a:r>
                <a:rPr lang="en-US" sz="5300" dirty="0">
                  <a:solidFill>
                    <a:schemeClr val="dk1"/>
                  </a:solidFill>
                  <a:latin typeface="Verdana"/>
                  <a:ea typeface="Verdana"/>
                  <a:cs typeface="Verdana"/>
                  <a:sym typeface="Verdana"/>
                </a:rPr>
                <a:t>.10</a:t>
              </a:r>
              <a:endParaRPr dirty="0"/>
            </a:p>
          </p:txBody>
        </p:sp>
        <p:sp>
          <p:nvSpPr>
            <p:cNvPr id="12" name="Google Shape;645;p75"/>
            <p:cNvSpPr/>
            <p:nvPr/>
          </p:nvSpPr>
          <p:spPr>
            <a:xfrm>
              <a:off x="2961624" y="1309150"/>
              <a:ext cx="304500" cy="304500"/>
            </a:xfrm>
            <a:prstGeom prst="ellipse">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646;p75"/>
            <p:cNvSpPr/>
            <p:nvPr/>
          </p:nvSpPr>
          <p:spPr>
            <a:xfrm>
              <a:off x="3113801" y="1461329"/>
              <a:ext cx="1123800" cy="2034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647;p75"/>
            <p:cNvSpPr txBox="1"/>
            <p:nvPr/>
          </p:nvSpPr>
          <p:spPr>
            <a:xfrm>
              <a:off x="3113800" y="1461325"/>
              <a:ext cx="1757700" cy="2034000"/>
            </a:xfrm>
            <a:prstGeom prst="rect">
              <a:avLst/>
            </a:prstGeom>
            <a:noFill/>
            <a:ln>
              <a:noFill/>
            </a:ln>
          </p:spPr>
          <p:txBody>
            <a:bodyPr spcFirstLastPara="1" wrap="square" lIns="161250" tIns="0" rIns="0" bIns="0" anchor="t" anchorCtr="0">
              <a:noAutofit/>
            </a:bodyPr>
            <a:lstStyle/>
            <a:p>
              <a:pPr marL="0" marR="0" lvl="0" indent="0" algn="l" rtl="0">
                <a:lnSpc>
                  <a:spcPct val="90000"/>
                </a:lnSpc>
                <a:spcBef>
                  <a:spcPts val="0"/>
                </a:spcBef>
                <a:spcAft>
                  <a:spcPts val="0"/>
                </a:spcAft>
                <a:buClr>
                  <a:schemeClr val="dk1"/>
                </a:buClr>
                <a:buSzPts val="1325"/>
                <a:buFont typeface="Arial"/>
                <a:buNone/>
              </a:pPr>
              <a:r>
                <a:rPr lang="en-US" sz="5300">
                  <a:solidFill>
                    <a:schemeClr val="dk1"/>
                  </a:solidFill>
                  <a:latin typeface="Verdana"/>
                  <a:ea typeface="Verdana"/>
                  <a:cs typeface="Verdana"/>
                  <a:sym typeface="Verdana"/>
                </a:rPr>
                <a:t>8</a:t>
              </a:r>
              <a:r>
                <a:rPr lang="en-US" sz="5300" b="0" i="0" u="none" strike="noStrike" cap="none">
                  <a:solidFill>
                    <a:schemeClr val="dk1"/>
                  </a:solidFill>
                  <a:latin typeface="Verdana"/>
                  <a:ea typeface="Verdana"/>
                  <a:cs typeface="Verdana"/>
                  <a:sym typeface="Verdana"/>
                </a:rPr>
                <a:t>.</a:t>
              </a:r>
              <a:r>
                <a:rPr lang="en-US" sz="5300">
                  <a:solidFill>
                    <a:schemeClr val="dk1"/>
                  </a:solidFill>
                  <a:latin typeface="Verdana"/>
                  <a:ea typeface="Verdana"/>
                  <a:cs typeface="Verdana"/>
                  <a:sym typeface="Verdana"/>
                </a:rPr>
                <a:t>16</a:t>
              </a:r>
              <a:endParaRPr/>
            </a:p>
          </p:txBody>
        </p:sp>
        <p:sp>
          <p:nvSpPr>
            <p:cNvPr id="15" name="Google Shape;648;p75"/>
            <p:cNvSpPr txBox="1"/>
            <p:nvPr/>
          </p:nvSpPr>
          <p:spPr>
            <a:xfrm>
              <a:off x="655521" y="2649500"/>
              <a:ext cx="1757700" cy="845700"/>
            </a:xfrm>
            <a:prstGeom prst="rect">
              <a:avLst/>
            </a:prstGeom>
            <a:noFill/>
            <a:ln>
              <a:noFill/>
            </a:ln>
          </p:spPr>
          <p:txBody>
            <a:bodyPr spcFirstLastPara="1" wrap="square" lIns="64500" tIns="0" rIns="0" bIns="0" anchor="t" anchorCtr="0">
              <a:noAutofit/>
            </a:bodyPr>
            <a:lstStyle/>
            <a:p>
              <a:pPr marL="0" marR="0" lvl="0" indent="0" algn="l" rtl="0">
                <a:lnSpc>
                  <a:spcPct val="90000"/>
                </a:lnSpc>
                <a:spcBef>
                  <a:spcPts val="0"/>
                </a:spcBef>
                <a:spcAft>
                  <a:spcPts val="0"/>
                </a:spcAft>
                <a:buClr>
                  <a:schemeClr val="dk1"/>
                </a:buClr>
                <a:buSzPts val="1325"/>
                <a:buFont typeface="Arial"/>
                <a:buNone/>
              </a:pPr>
              <a:r>
                <a:rPr lang="en-US" sz="5300">
                  <a:solidFill>
                    <a:schemeClr val="dk1"/>
                  </a:solidFill>
                  <a:latin typeface="Verdana"/>
                  <a:ea typeface="Verdana"/>
                  <a:cs typeface="Verdana"/>
                  <a:sym typeface="Verdana"/>
                </a:rPr>
                <a:t>6.12</a:t>
              </a:r>
              <a:endParaRPr/>
            </a:p>
          </p:txBody>
        </p:sp>
      </p:gr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74</a:t>
            </a:fld>
            <a:endParaRPr lang="en-US"/>
          </a:p>
        </p:txBody>
      </p:sp>
    </p:spTree>
    <p:extLst>
      <p:ext uri="{BB962C8B-B14F-4D97-AF65-F5344CB8AC3E}">
        <p14:creationId xmlns:p14="http://schemas.microsoft.com/office/powerpoint/2010/main" val="329257582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88"/>
          <p:cNvSpPr txBox="1">
            <a:spLocks noGrp="1"/>
          </p:cNvSpPr>
          <p:nvPr>
            <p:ph type="title"/>
          </p:nvPr>
        </p:nvSpPr>
        <p:spPr>
          <a:xfrm>
            <a:off x="0" y="609600"/>
            <a:ext cx="8991600" cy="1143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sz="3300" b="1" dirty="0">
                <a:latin typeface="Verdana"/>
                <a:ea typeface="Verdana"/>
                <a:cs typeface="Verdana"/>
                <a:sym typeface="Verdana"/>
              </a:rPr>
              <a:t>Support Productive Struggle - Research</a:t>
            </a:r>
            <a:endParaRPr sz="3300" b="1" dirty="0">
              <a:latin typeface="Verdana"/>
              <a:ea typeface="Verdana"/>
              <a:cs typeface="Verdana"/>
              <a:sym typeface="Verdana"/>
            </a:endParaRPr>
          </a:p>
        </p:txBody>
      </p:sp>
      <p:sp>
        <p:nvSpPr>
          <p:cNvPr id="751" name="Google Shape;751;p88"/>
          <p:cNvSpPr txBox="1">
            <a:spLocks noGrp="1"/>
          </p:cNvSpPr>
          <p:nvPr>
            <p:ph type="body" idx="1"/>
          </p:nvPr>
        </p:nvSpPr>
        <p:spPr>
          <a:xfrm>
            <a:off x="457200" y="1600200"/>
            <a:ext cx="8229600" cy="4526100"/>
          </a:xfrm>
          <a:prstGeom prst="rect">
            <a:avLst/>
          </a:prstGeom>
        </p:spPr>
        <p:txBody>
          <a:bodyPr spcFirstLastPara="1" wrap="square" lIns="91425" tIns="91425" rIns="91425" bIns="91425" anchor="t" anchorCtr="0">
            <a:noAutofit/>
          </a:bodyPr>
          <a:lstStyle/>
          <a:p>
            <a:pPr marL="457200" lvl="0" indent="-431800">
              <a:spcBef>
                <a:spcPts val="640"/>
              </a:spcBef>
              <a:spcAft>
                <a:spcPts val="0"/>
              </a:spcAft>
              <a:buSzPts val="3200"/>
              <a:buFont typeface="Verdana"/>
              <a:buChar char="•"/>
            </a:pPr>
            <a:r>
              <a:rPr lang="en-US" dirty="0">
                <a:latin typeface="Verdana"/>
                <a:ea typeface="Verdana"/>
                <a:cs typeface="Verdana"/>
                <a:sym typeface="Verdana"/>
              </a:rPr>
              <a:t>Count off by 5’s</a:t>
            </a:r>
            <a:endParaRPr dirty="0">
              <a:latin typeface="Verdana"/>
              <a:ea typeface="Verdana"/>
              <a:cs typeface="Verdana"/>
              <a:sym typeface="Verdana"/>
            </a:endParaRPr>
          </a:p>
          <a:p>
            <a:pPr marL="457200" lvl="0" indent="-431800">
              <a:spcBef>
                <a:spcPts val="0"/>
              </a:spcBef>
              <a:spcAft>
                <a:spcPts val="0"/>
              </a:spcAft>
              <a:buSzPts val="3200"/>
              <a:buFont typeface="Verdana"/>
              <a:buChar char="•"/>
            </a:pPr>
            <a:r>
              <a:rPr lang="en-US" dirty="0">
                <a:latin typeface="Verdana"/>
                <a:ea typeface="Verdana"/>
                <a:cs typeface="Verdana"/>
                <a:sym typeface="Verdana"/>
              </a:rPr>
              <a:t>Rearrange to meet with a group of colleagues that share your number.</a:t>
            </a:r>
            <a:endParaRPr dirty="0">
              <a:latin typeface="Verdana"/>
              <a:ea typeface="Verdana"/>
              <a:cs typeface="Verdana"/>
              <a:sym typeface="Verdana"/>
            </a:endParaRPr>
          </a:p>
          <a:p>
            <a:pPr marL="457200" lvl="0" indent="-431800">
              <a:spcBef>
                <a:spcPts val="0"/>
              </a:spcBef>
              <a:spcAft>
                <a:spcPts val="0"/>
              </a:spcAft>
              <a:buSzPts val="3200"/>
              <a:buFont typeface="Verdana"/>
              <a:buChar char="•"/>
            </a:pPr>
            <a:r>
              <a:rPr lang="en-US" dirty="0">
                <a:latin typeface="Verdana"/>
                <a:ea typeface="Verdana"/>
                <a:cs typeface="Verdana"/>
                <a:sym typeface="Verdana"/>
              </a:rPr>
              <a:t>Each number group receives one “</a:t>
            </a:r>
            <a:r>
              <a:rPr lang="en-US" b="1" u="sng" dirty="0">
                <a:latin typeface="Verdana"/>
                <a:ea typeface="Verdana"/>
                <a:cs typeface="Verdana"/>
                <a:sym typeface="Verdana"/>
              </a:rPr>
              <a:t>new expectation for students</a:t>
            </a:r>
            <a:r>
              <a:rPr lang="en-US" dirty="0">
                <a:latin typeface="Verdana"/>
                <a:ea typeface="Verdana"/>
                <a:cs typeface="Verdana"/>
                <a:sym typeface="Verdana"/>
              </a:rPr>
              <a:t>”</a:t>
            </a:r>
            <a:endParaRPr dirty="0">
              <a:latin typeface="Verdana"/>
              <a:ea typeface="Verdana"/>
              <a:cs typeface="Verdana"/>
              <a:sym typeface="Verdana"/>
            </a:endParaRPr>
          </a:p>
          <a:p>
            <a:pPr marL="457200" lvl="0" indent="-431800" rtl="0">
              <a:spcBef>
                <a:spcPts val="0"/>
              </a:spcBef>
              <a:spcAft>
                <a:spcPts val="0"/>
              </a:spcAft>
              <a:buSzPts val="3200"/>
              <a:buChar char="•"/>
            </a:pPr>
            <a:r>
              <a:rPr lang="en-US" dirty="0">
                <a:latin typeface="Verdana"/>
                <a:ea typeface="Verdana"/>
                <a:cs typeface="Verdana"/>
                <a:sym typeface="Verdana"/>
              </a:rPr>
              <a:t>Brainstorm two things:</a:t>
            </a:r>
            <a:endParaRPr dirty="0">
              <a:latin typeface="Verdana"/>
              <a:ea typeface="Verdana"/>
              <a:cs typeface="Verdana"/>
              <a:sym typeface="Verdana"/>
            </a:endParaRPr>
          </a:p>
          <a:p>
            <a:pPr marL="914400" lvl="1" indent="-419100" rtl="0">
              <a:spcBef>
                <a:spcPts val="0"/>
              </a:spcBef>
              <a:spcAft>
                <a:spcPts val="0"/>
              </a:spcAft>
              <a:buSzPts val="3000"/>
              <a:buChar char="–"/>
            </a:pPr>
            <a:r>
              <a:rPr lang="en-US" sz="3000" dirty="0">
                <a:latin typeface="Verdana"/>
                <a:ea typeface="Verdana"/>
                <a:cs typeface="Verdana"/>
                <a:sym typeface="Verdana"/>
              </a:rPr>
              <a:t>teacher actions consistent with expectations</a:t>
            </a:r>
            <a:endParaRPr sz="3000" dirty="0">
              <a:latin typeface="Verdana"/>
              <a:ea typeface="Verdana"/>
              <a:cs typeface="Verdana"/>
              <a:sym typeface="Verdana"/>
            </a:endParaRPr>
          </a:p>
          <a:p>
            <a:pPr marL="914400" lvl="1" indent="-419100">
              <a:spcBef>
                <a:spcPts val="0"/>
              </a:spcBef>
              <a:spcAft>
                <a:spcPts val="0"/>
              </a:spcAft>
              <a:buSzPts val="3000"/>
              <a:buChar char="–"/>
            </a:pPr>
            <a:r>
              <a:rPr lang="en-US" sz="3000" dirty="0" smtClean="0">
                <a:latin typeface="Verdana"/>
                <a:ea typeface="Verdana"/>
                <a:cs typeface="Verdana"/>
                <a:sym typeface="Verdana"/>
              </a:rPr>
              <a:t>indicators </a:t>
            </a:r>
            <a:r>
              <a:rPr lang="en-US" sz="3000" dirty="0">
                <a:latin typeface="Verdana"/>
                <a:ea typeface="Verdana"/>
                <a:cs typeface="Verdana"/>
                <a:sym typeface="Verdana"/>
              </a:rPr>
              <a:t>of success</a:t>
            </a:r>
            <a:endParaRPr sz="3000" dirty="0">
              <a:latin typeface="Verdana"/>
              <a:ea typeface="Verdana"/>
              <a:cs typeface="Verdana"/>
              <a:sym typeface="Verdana"/>
            </a:endParaRPr>
          </a:p>
          <a:p>
            <a:pPr marL="457200" lvl="0" indent="-431800" rtl="0">
              <a:spcBef>
                <a:spcPts val="0"/>
              </a:spcBef>
              <a:spcAft>
                <a:spcPts val="0"/>
              </a:spcAft>
              <a:buSzPts val="3200"/>
              <a:buFont typeface="Verdana"/>
              <a:buChar char="•"/>
            </a:pPr>
            <a:r>
              <a:rPr lang="en-US" dirty="0">
                <a:latin typeface="Verdana"/>
                <a:ea typeface="Verdana"/>
                <a:cs typeface="Verdana"/>
                <a:sym typeface="Verdana"/>
              </a:rPr>
              <a:t>Pick a group member to share</a:t>
            </a:r>
            <a:endParaRPr dirty="0">
              <a:latin typeface="Verdana"/>
              <a:ea typeface="Verdana"/>
              <a:cs typeface="Verdana"/>
              <a:sym typeface="Verdana"/>
            </a:endParaRPr>
          </a:p>
        </p:txBody>
      </p:sp>
      <p:sp>
        <p:nvSpPr>
          <p:cNvPr id="752" name="Google Shape;752;p88"/>
          <p:cNvSpPr txBox="1">
            <a:spLocks noGrp="1"/>
          </p:cNvSpPr>
          <p:nvPr>
            <p:ph type="sldNum" idx="12"/>
          </p:nvPr>
        </p:nvSpPr>
        <p:spPr>
          <a:xfrm>
            <a:off x="6858000" y="6477000"/>
            <a:ext cx="2133600" cy="476400"/>
          </a:xfrm>
          <a:prstGeom prst="rect">
            <a:avLst/>
          </a:prstGeom>
        </p:spPr>
        <p:txBody>
          <a:bodyPr spcFirstLastPara="1" wrap="square" lIns="91425" tIns="45700" rIns="91425" bIns="45700" anchor="t" anchorCtr="0">
            <a:noAutofit/>
          </a:bodyPr>
          <a:lstStyle/>
          <a:p>
            <a:pPr marL="0" lvl="0" indent="0" rtl="0">
              <a:spcBef>
                <a:spcPts val="0"/>
              </a:spcBef>
              <a:spcAft>
                <a:spcPts val="0"/>
              </a:spcAft>
              <a:buClr>
                <a:schemeClr val="dk1"/>
              </a:buClr>
              <a:buSzPts val="350"/>
              <a:buFont typeface="Arial"/>
              <a:buNone/>
            </a:pPr>
            <a:fld id="{00000000-1234-1234-1234-123412341234}" type="slidenum">
              <a:rPr lang="en-US"/>
              <a:t>75</a:t>
            </a:fld>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Verdana" panose="020B0604030504040204" pitchFamily="34" charset="0"/>
                <a:ea typeface="Verdana" panose="020B0604030504040204" pitchFamily="34" charset="0"/>
                <a:cs typeface="Verdana" panose="020B0604030504040204" pitchFamily="34" charset="0"/>
              </a:rPr>
              <a:t>New Expectations for Students</a:t>
            </a:r>
            <a:endParaRPr lang="en-US" b="1" dirty="0">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ost &quot;real&quot; tasks take time to solve; frustrations may occur; perseverance in the face of initial difficulty is important"/>
          <p:cNvPicPr>
            <a:picLocks noChangeAspect="1"/>
          </p:cNvPicPr>
          <p:nvPr/>
        </p:nvPicPr>
        <p:blipFill>
          <a:blip r:embed="rId3"/>
          <a:stretch>
            <a:fillRect/>
          </a:stretch>
        </p:blipFill>
        <p:spPr>
          <a:xfrm>
            <a:off x="2243137" y="1559137"/>
            <a:ext cx="4614863" cy="5111327"/>
          </a:xfrm>
          <a:prstGeom prst="rect">
            <a:avLst/>
          </a:prstGeom>
        </p:spPr>
      </p:pic>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76</a:t>
            </a:fld>
            <a:endParaRPr lang="en-US"/>
          </a:p>
        </p:txBody>
      </p:sp>
    </p:spTree>
    <p:extLst>
      <p:ext uri="{BB962C8B-B14F-4D97-AF65-F5344CB8AC3E}">
        <p14:creationId xmlns:p14="http://schemas.microsoft.com/office/powerpoint/2010/main" val="131867870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Verdana" panose="020B0604030504040204" pitchFamily="34" charset="0"/>
                <a:ea typeface="Verdana" panose="020B0604030504040204" pitchFamily="34" charset="0"/>
                <a:cs typeface="Verdana" panose="020B0604030504040204" pitchFamily="34" charset="0"/>
              </a:rPr>
              <a:t>New Expectations for Students</a:t>
            </a:r>
            <a:endParaRPr lang="en-US" b="1" dirty="0">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Correct solutions are important, but so is being able to explain how you thought about and solved the task."/>
          <p:cNvPicPr>
            <a:picLocks noChangeAspect="1"/>
          </p:cNvPicPr>
          <p:nvPr/>
        </p:nvPicPr>
        <p:blipFill>
          <a:blip r:embed="rId3"/>
          <a:stretch>
            <a:fillRect/>
          </a:stretch>
        </p:blipFill>
        <p:spPr>
          <a:xfrm>
            <a:off x="1709737" y="1752600"/>
            <a:ext cx="5414963" cy="4351980"/>
          </a:xfrm>
          <a:prstGeom prst="rect">
            <a:avLst/>
          </a:prstGeom>
        </p:spPr>
      </p:pic>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77</a:t>
            </a:fld>
            <a:endParaRPr lang="en-US"/>
          </a:p>
        </p:txBody>
      </p:sp>
    </p:spTree>
    <p:extLst>
      <p:ext uri="{BB962C8B-B14F-4D97-AF65-F5344CB8AC3E}">
        <p14:creationId xmlns:p14="http://schemas.microsoft.com/office/powerpoint/2010/main" val="404558333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Verdana" panose="020B0604030504040204" pitchFamily="34" charset="0"/>
                <a:ea typeface="Verdana" panose="020B0604030504040204" pitchFamily="34" charset="0"/>
                <a:cs typeface="Verdana" panose="020B0604030504040204" pitchFamily="34" charset="0"/>
              </a:rPr>
              <a:t>New Expectations for Students</a:t>
            </a:r>
            <a:endParaRPr lang="en-US" b="1" dirty="0">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Diagrams, sketches, and hands-on materials are important tools for students to use in making sense of tasks."/>
          <p:cNvPicPr>
            <a:picLocks noChangeAspect="1"/>
          </p:cNvPicPr>
          <p:nvPr/>
        </p:nvPicPr>
        <p:blipFill>
          <a:blip r:embed="rId3"/>
          <a:stretch>
            <a:fillRect/>
          </a:stretch>
        </p:blipFill>
        <p:spPr>
          <a:xfrm>
            <a:off x="2119312" y="1752600"/>
            <a:ext cx="4955801" cy="4648200"/>
          </a:xfrm>
          <a:prstGeom prst="rect">
            <a:avLst/>
          </a:prstGeom>
        </p:spPr>
      </p:pic>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78</a:t>
            </a:fld>
            <a:endParaRPr lang="en-US"/>
          </a:p>
        </p:txBody>
      </p:sp>
    </p:spTree>
    <p:extLst>
      <p:ext uri="{BB962C8B-B14F-4D97-AF65-F5344CB8AC3E}">
        <p14:creationId xmlns:p14="http://schemas.microsoft.com/office/powerpoint/2010/main" val="428108915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Verdana" panose="020B0604030504040204" pitchFamily="34" charset="0"/>
                <a:ea typeface="Verdana" panose="020B0604030504040204" pitchFamily="34" charset="0"/>
                <a:cs typeface="Verdana" panose="020B0604030504040204" pitchFamily="34" charset="0"/>
              </a:rPr>
              <a:t>New Expectations for Students</a:t>
            </a:r>
            <a:endParaRPr lang="en-US" b="1" dirty="0">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Communicating with others about your thinking during a taks makes it possible for others to help you make progress on the task."/>
          <p:cNvPicPr>
            <a:picLocks noChangeAspect="1"/>
          </p:cNvPicPr>
          <p:nvPr/>
        </p:nvPicPr>
        <p:blipFill>
          <a:blip r:embed="rId3"/>
          <a:stretch>
            <a:fillRect/>
          </a:stretch>
        </p:blipFill>
        <p:spPr>
          <a:xfrm>
            <a:off x="2288616" y="1571624"/>
            <a:ext cx="4569384" cy="4752975"/>
          </a:xfrm>
          <a:prstGeom prst="rect">
            <a:avLst/>
          </a:prstGeom>
        </p:spPr>
      </p:pic>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79</a:t>
            </a:fld>
            <a:endParaRPr lang="en-US"/>
          </a:p>
        </p:txBody>
      </p:sp>
    </p:spTree>
    <p:extLst>
      <p:ext uri="{BB962C8B-B14F-4D97-AF65-F5344CB8AC3E}">
        <p14:creationId xmlns:p14="http://schemas.microsoft.com/office/powerpoint/2010/main" val="9446616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5"/>
          <p:cNvSpPr txBox="1">
            <a:spLocks noGrp="1"/>
          </p:cNvSpPr>
          <p:nvPr>
            <p:ph type="title"/>
          </p:nvPr>
        </p:nvSpPr>
        <p:spPr>
          <a:xfrm>
            <a:off x="208547" y="677863"/>
            <a:ext cx="82296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2"/>
              </a:buClr>
              <a:buSzPts val="3600"/>
              <a:buFont typeface="Calibri"/>
              <a:buNone/>
            </a:pPr>
            <a:r>
              <a:rPr lang="en-US" b="1" dirty="0">
                <a:latin typeface="Verdana"/>
                <a:ea typeface="Verdana"/>
                <a:cs typeface="Verdana"/>
                <a:sym typeface="Verdana"/>
              </a:rPr>
              <a:t>Essential Question</a:t>
            </a:r>
            <a:endParaRPr sz="3600" b="1" i="0" u="none" strike="noStrike" cap="none" dirty="0">
              <a:solidFill>
                <a:schemeClr val="dk2"/>
              </a:solidFill>
              <a:latin typeface="Verdana"/>
              <a:ea typeface="Verdana"/>
              <a:cs typeface="Verdana"/>
              <a:sym typeface="Verdana"/>
            </a:endParaRPr>
          </a:p>
        </p:txBody>
      </p:sp>
      <p:sp>
        <p:nvSpPr>
          <p:cNvPr id="259" name="Google Shape;259;p35"/>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p>
            <a:pPr marL="0" lvl="0" indent="0" rtl="0">
              <a:spcBef>
                <a:spcPts val="640"/>
              </a:spcBef>
              <a:spcAft>
                <a:spcPts val="0"/>
              </a:spcAft>
              <a:buClr>
                <a:schemeClr val="dk1"/>
              </a:buClr>
              <a:buSzPts val="1100"/>
              <a:buFont typeface="Arial"/>
              <a:buNone/>
            </a:pPr>
            <a:r>
              <a:rPr lang="en-US" dirty="0">
                <a:latin typeface="Verdana"/>
                <a:ea typeface="Verdana"/>
                <a:cs typeface="Verdana"/>
                <a:sym typeface="Verdana"/>
              </a:rPr>
              <a:t>What elements must be in place to support </a:t>
            </a:r>
            <a:r>
              <a:rPr lang="en-US" b="1" i="1" dirty="0">
                <a:latin typeface="Verdana"/>
                <a:ea typeface="Verdana"/>
                <a:cs typeface="Verdana"/>
                <a:sym typeface="Verdana"/>
              </a:rPr>
              <a:t>meaningful mathematical discourse</a:t>
            </a:r>
            <a:r>
              <a:rPr lang="en-US" dirty="0">
                <a:latin typeface="Verdana"/>
                <a:ea typeface="Verdana"/>
                <a:cs typeface="Verdana"/>
                <a:sym typeface="Verdana"/>
              </a:rPr>
              <a:t>?</a:t>
            </a:r>
            <a:endParaRPr dirty="0">
              <a:latin typeface="Verdana"/>
              <a:ea typeface="Verdana"/>
              <a:cs typeface="Verdana"/>
              <a:sym typeface="Verdana"/>
            </a:endParaRPr>
          </a:p>
          <a:p>
            <a:pPr marL="0" marR="0" lvl="0" indent="0" algn="l" rtl="0">
              <a:lnSpc>
                <a:spcPct val="100000"/>
              </a:lnSpc>
              <a:spcBef>
                <a:spcPts val="640"/>
              </a:spcBef>
              <a:spcAft>
                <a:spcPts val="0"/>
              </a:spcAft>
              <a:buNone/>
            </a:pPr>
            <a:endParaRPr sz="2300" dirty="0">
              <a:latin typeface="Verdana"/>
              <a:ea typeface="Verdana"/>
              <a:cs typeface="Verdana"/>
              <a:sym typeface="Verdana"/>
            </a:endParaRPr>
          </a:p>
        </p:txBody>
      </p:sp>
      <p:sp>
        <p:nvSpPr>
          <p:cNvPr id="260" name="Google Shape;260;p35"/>
          <p:cNvSpPr txBox="1">
            <a:spLocks noGrp="1"/>
          </p:cNvSpPr>
          <p:nvPr>
            <p:ph type="sldNum" idx="12"/>
          </p:nvPr>
        </p:nvSpPr>
        <p:spPr>
          <a:xfrm>
            <a:off x="6858000" y="6477000"/>
            <a:ext cx="2133600" cy="476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350"/>
              <a:buFont typeface="Arial"/>
              <a:buNone/>
            </a:pPr>
            <a:fld id="{00000000-1234-1234-1234-123412341234}" type="slidenum">
              <a:rPr lang="en-US" sz="1400" b="0" i="0" u="none" strike="noStrike" cap="none">
                <a:solidFill>
                  <a:schemeClr val="dk1"/>
                </a:solidFill>
                <a:latin typeface="Arial"/>
                <a:ea typeface="Arial"/>
                <a:cs typeface="Arial"/>
                <a:sym typeface="Arial"/>
              </a:rPr>
              <a:t>8</a:t>
            </a:fld>
            <a:endParaRPr sz="14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Verdana" panose="020B0604030504040204" pitchFamily="34" charset="0"/>
                <a:ea typeface="Verdana" panose="020B0604030504040204" pitchFamily="34" charset="0"/>
                <a:cs typeface="Verdana" panose="020B0604030504040204" pitchFamily="34" charset="0"/>
              </a:rPr>
              <a:t>New Expectations for Students</a:t>
            </a:r>
            <a:endParaRPr lang="en-US" b="1" dirty="0">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Students have a responsibility and an obligation to make sense of mathematics by asking questions when they do not understand and by being able to explain and justify their solutions paths when they do understand. "/>
          <p:cNvPicPr>
            <a:picLocks noChangeAspect="1"/>
          </p:cNvPicPr>
          <p:nvPr/>
        </p:nvPicPr>
        <p:blipFill>
          <a:blip r:embed="rId3"/>
          <a:stretch>
            <a:fillRect/>
          </a:stretch>
        </p:blipFill>
        <p:spPr>
          <a:xfrm>
            <a:off x="2605087" y="1457325"/>
            <a:ext cx="4073139" cy="5248275"/>
          </a:xfrm>
          <a:prstGeom prst="rect">
            <a:avLst/>
          </a:prstGeom>
        </p:spPr>
      </p:pic>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80</a:t>
            </a:fld>
            <a:endParaRPr lang="en-US"/>
          </a:p>
        </p:txBody>
      </p:sp>
    </p:spTree>
    <p:extLst>
      <p:ext uri="{BB962C8B-B14F-4D97-AF65-F5344CB8AC3E}">
        <p14:creationId xmlns:p14="http://schemas.microsoft.com/office/powerpoint/2010/main" val="153260940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89"/>
          <p:cNvSpPr txBox="1">
            <a:spLocks noGrp="1"/>
          </p:cNvSpPr>
          <p:nvPr>
            <p:ph type="title"/>
          </p:nvPr>
        </p:nvSpPr>
        <p:spPr>
          <a:xfrm>
            <a:off x="0" y="609600"/>
            <a:ext cx="8991600" cy="1143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b="1" dirty="0">
                <a:latin typeface="Verdana"/>
                <a:ea typeface="Verdana"/>
                <a:cs typeface="Verdana"/>
                <a:sym typeface="Verdana"/>
              </a:rPr>
              <a:t>Support Productive Struggle - Promoting Equity</a:t>
            </a:r>
            <a:endParaRPr b="1" dirty="0">
              <a:latin typeface="Verdana"/>
              <a:ea typeface="Verdana"/>
              <a:cs typeface="Verdana"/>
              <a:sym typeface="Verdana"/>
            </a:endParaRPr>
          </a:p>
        </p:txBody>
      </p:sp>
      <p:sp>
        <p:nvSpPr>
          <p:cNvPr id="759" name="Google Shape;759;p89"/>
          <p:cNvSpPr txBox="1">
            <a:spLocks noGrp="1"/>
          </p:cNvSpPr>
          <p:nvPr>
            <p:ph type="body" idx="1"/>
          </p:nvPr>
        </p:nvSpPr>
        <p:spPr>
          <a:xfrm>
            <a:off x="457200" y="1851750"/>
            <a:ext cx="8229600" cy="4526100"/>
          </a:xfrm>
          <a:prstGeom prst="rect">
            <a:avLst/>
          </a:prstGeom>
        </p:spPr>
        <p:txBody>
          <a:bodyPr spcFirstLastPara="1" wrap="square" lIns="91425" tIns="91425" rIns="91425" bIns="91425" anchor="t" anchorCtr="0">
            <a:noAutofit/>
          </a:bodyPr>
          <a:lstStyle/>
          <a:p>
            <a:pPr marL="457200" lvl="0" indent="-431800">
              <a:spcBef>
                <a:spcPts val="640"/>
              </a:spcBef>
              <a:spcAft>
                <a:spcPts val="0"/>
              </a:spcAft>
              <a:buSzPts val="3200"/>
              <a:buFont typeface="Verdana"/>
              <a:buChar char="•"/>
            </a:pPr>
            <a:r>
              <a:rPr lang="en-US" dirty="0">
                <a:latin typeface="Verdana"/>
                <a:ea typeface="Verdana"/>
                <a:cs typeface="Verdana"/>
                <a:sym typeface="Verdana"/>
              </a:rPr>
              <a:t>ensure each student has access to challenging mathematical work</a:t>
            </a:r>
            <a:endParaRPr dirty="0">
              <a:latin typeface="Verdana"/>
              <a:ea typeface="Verdana"/>
              <a:cs typeface="Verdana"/>
              <a:sym typeface="Verdana"/>
            </a:endParaRPr>
          </a:p>
          <a:p>
            <a:pPr marL="457200" lvl="0" indent="-431800">
              <a:spcBef>
                <a:spcPts val="1000"/>
              </a:spcBef>
              <a:spcAft>
                <a:spcPts val="0"/>
              </a:spcAft>
              <a:buSzPts val="3200"/>
              <a:buFont typeface="Verdana"/>
              <a:buChar char="•"/>
            </a:pPr>
            <a:r>
              <a:rPr lang="en-US" dirty="0">
                <a:latin typeface="Verdana"/>
                <a:ea typeface="Verdana"/>
                <a:cs typeface="Verdana"/>
                <a:sym typeface="Verdana"/>
              </a:rPr>
              <a:t>teachers believe that all students can learn mathematics</a:t>
            </a:r>
            <a:endParaRPr dirty="0">
              <a:latin typeface="Verdana"/>
              <a:ea typeface="Verdana"/>
              <a:cs typeface="Verdana"/>
              <a:sym typeface="Verdana"/>
            </a:endParaRPr>
          </a:p>
          <a:p>
            <a:pPr marL="457200" lvl="0" indent="-431800">
              <a:spcBef>
                <a:spcPts val="1000"/>
              </a:spcBef>
              <a:spcAft>
                <a:spcPts val="0"/>
              </a:spcAft>
              <a:buSzPts val="3200"/>
              <a:buFont typeface="Verdana"/>
              <a:buChar char="•"/>
            </a:pPr>
            <a:r>
              <a:rPr lang="en-US" dirty="0">
                <a:latin typeface="Verdana"/>
                <a:ea typeface="Verdana"/>
                <a:cs typeface="Verdana"/>
                <a:sym typeface="Verdana"/>
              </a:rPr>
              <a:t>reasonable and appropriate accommodations are made as needed</a:t>
            </a:r>
            <a:endParaRPr dirty="0">
              <a:latin typeface="Verdana"/>
              <a:ea typeface="Verdana"/>
              <a:cs typeface="Verdana"/>
              <a:sym typeface="Verdana"/>
            </a:endParaRPr>
          </a:p>
          <a:p>
            <a:pPr marL="0" lvl="0" indent="0" rtl="0">
              <a:spcBef>
                <a:spcPts val="1000"/>
              </a:spcBef>
              <a:spcAft>
                <a:spcPts val="0"/>
              </a:spcAft>
              <a:buNone/>
            </a:pPr>
            <a:endParaRPr dirty="0">
              <a:latin typeface="Verdana"/>
              <a:ea typeface="Verdana"/>
              <a:cs typeface="Verdana"/>
              <a:sym typeface="Verdana"/>
            </a:endParaRPr>
          </a:p>
        </p:txBody>
      </p:sp>
      <p:sp>
        <p:nvSpPr>
          <p:cNvPr id="760" name="Google Shape;760;p89"/>
          <p:cNvSpPr txBox="1">
            <a:spLocks noGrp="1"/>
          </p:cNvSpPr>
          <p:nvPr>
            <p:ph type="sldNum" idx="12"/>
          </p:nvPr>
        </p:nvSpPr>
        <p:spPr>
          <a:xfrm>
            <a:off x="6858000" y="6477000"/>
            <a:ext cx="2133600" cy="476400"/>
          </a:xfrm>
          <a:prstGeom prst="rect">
            <a:avLst/>
          </a:prstGeom>
        </p:spPr>
        <p:txBody>
          <a:bodyPr spcFirstLastPara="1" wrap="square" lIns="91425" tIns="45700" rIns="91425" bIns="45700" anchor="t" anchorCtr="0">
            <a:noAutofit/>
          </a:bodyPr>
          <a:lstStyle/>
          <a:p>
            <a:pPr marL="0" lvl="0" indent="0" rtl="0">
              <a:spcBef>
                <a:spcPts val="0"/>
              </a:spcBef>
              <a:spcAft>
                <a:spcPts val="0"/>
              </a:spcAft>
              <a:buClr>
                <a:schemeClr val="dk1"/>
              </a:buClr>
              <a:buSzPts val="350"/>
              <a:buFont typeface="Arial"/>
              <a:buNone/>
            </a:pPr>
            <a:fld id="{00000000-1234-1234-1234-123412341234}" type="slidenum">
              <a:rPr lang="en-US"/>
              <a:t>81</a:t>
            </a:fld>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11528"/>
            <a:ext cx="8229600" cy="1077786"/>
          </a:xfrm>
        </p:spPr>
        <p:txBody>
          <a:bodyPr/>
          <a:lstStyle/>
          <a:p>
            <a:pPr algn="ctr"/>
            <a:r>
              <a:rPr lang="en-US" sz="2200" b="1" dirty="0" smtClean="0">
                <a:latin typeface="Verdana" panose="020B0604030504040204" pitchFamily="34" charset="0"/>
                <a:ea typeface="Verdana" panose="020B0604030504040204" pitchFamily="34" charset="0"/>
                <a:cs typeface="Verdana" panose="020B0604030504040204" pitchFamily="34" charset="0"/>
              </a:rPr>
              <a:t>Use and Connect Mathematical Representations</a:t>
            </a:r>
            <a:endParaRPr lang="en-US" sz="2200" b="1" dirty="0">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Visual, Symbolic, Verbal, Contextual, Physical" title="Diagram "/>
          <p:cNvPicPr>
            <a:picLocks noChangeAspect="1"/>
          </p:cNvPicPr>
          <p:nvPr/>
        </p:nvPicPr>
        <p:blipFill>
          <a:blip r:embed="rId3"/>
          <a:stretch>
            <a:fillRect/>
          </a:stretch>
        </p:blipFill>
        <p:spPr>
          <a:xfrm>
            <a:off x="577571" y="1489314"/>
            <a:ext cx="7988857" cy="4733770"/>
          </a:xfrm>
          <a:prstGeom prst="rect">
            <a:avLst/>
          </a:prstGeom>
        </p:spPr>
      </p:pic>
      <p:sp>
        <p:nvSpPr>
          <p:cNvPr id="6" name="TextBox 5"/>
          <p:cNvSpPr txBox="1"/>
          <p:nvPr/>
        </p:nvSpPr>
        <p:spPr>
          <a:xfrm>
            <a:off x="1651278" y="6223084"/>
            <a:ext cx="5600700" cy="253916"/>
          </a:xfrm>
          <a:prstGeom prst="rect">
            <a:avLst/>
          </a:prstGeom>
          <a:noFill/>
        </p:spPr>
        <p:txBody>
          <a:bodyPr wrap="square" rtlCol="0">
            <a:spAutoFit/>
          </a:bodyPr>
          <a:lstStyle/>
          <a:p>
            <a:pPr algn="ctr"/>
            <a:r>
              <a:rPr lang="en-US" sz="1050" dirty="0">
                <a:latin typeface="Calibri" panose="020F0502020204030204" pitchFamily="34" charset="0"/>
                <a:cs typeface="Calibri" panose="020F0502020204030204" pitchFamily="34" charset="0"/>
              </a:rPr>
              <a:t>Adapted from NCTM 2014, p. 25</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82</a:t>
            </a:fld>
            <a:endParaRPr lang="en-US"/>
          </a:p>
        </p:txBody>
      </p:sp>
    </p:spTree>
    <p:extLst>
      <p:ext uri="{BB962C8B-B14F-4D97-AF65-F5344CB8AC3E}">
        <p14:creationId xmlns:p14="http://schemas.microsoft.com/office/powerpoint/2010/main" val="28816012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91"/>
          <p:cNvSpPr txBox="1">
            <a:spLocks noGrp="1"/>
          </p:cNvSpPr>
          <p:nvPr>
            <p:ph type="title"/>
          </p:nvPr>
        </p:nvSpPr>
        <p:spPr>
          <a:xfrm>
            <a:off x="0" y="609600"/>
            <a:ext cx="8991600" cy="1143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b="1" dirty="0">
                <a:latin typeface="Verdana"/>
                <a:ea typeface="Verdana"/>
                <a:cs typeface="Verdana"/>
                <a:sym typeface="Verdana"/>
              </a:rPr>
              <a:t>Use and Connect Mathematical Representations - Research</a:t>
            </a:r>
            <a:endParaRPr b="1" dirty="0">
              <a:latin typeface="Verdana"/>
              <a:ea typeface="Verdana"/>
              <a:cs typeface="Verdana"/>
              <a:sym typeface="Verdana"/>
            </a:endParaRPr>
          </a:p>
        </p:txBody>
      </p:sp>
      <p:sp>
        <p:nvSpPr>
          <p:cNvPr id="777" name="Google Shape;777;p91"/>
          <p:cNvSpPr txBox="1"/>
          <p:nvPr/>
        </p:nvSpPr>
        <p:spPr>
          <a:xfrm>
            <a:off x="155150" y="1913625"/>
            <a:ext cx="8836500" cy="4779000"/>
          </a:xfrm>
          <a:prstGeom prst="rect">
            <a:avLst/>
          </a:prstGeom>
          <a:noFill/>
          <a:ln>
            <a:noFill/>
          </a:ln>
        </p:spPr>
        <p:txBody>
          <a:bodyPr spcFirstLastPara="1" wrap="square" lIns="91425" tIns="91425" rIns="91425" bIns="91425" anchor="t" anchorCtr="0">
            <a:noAutofit/>
          </a:bodyPr>
          <a:lstStyle/>
          <a:p>
            <a:pPr marL="457200" lvl="0" indent="-381000">
              <a:spcBef>
                <a:spcPts val="0"/>
              </a:spcBef>
              <a:spcAft>
                <a:spcPts val="0"/>
              </a:spcAft>
              <a:buSzPts val="2400"/>
              <a:buFont typeface="Verdana"/>
              <a:buChar char="●"/>
            </a:pPr>
            <a:r>
              <a:rPr lang="en-US" sz="2400" dirty="0" err="1">
                <a:latin typeface="Verdana"/>
                <a:ea typeface="Verdana"/>
                <a:cs typeface="Verdana"/>
                <a:sym typeface="Verdana"/>
              </a:rPr>
              <a:t>pg</a:t>
            </a:r>
            <a:r>
              <a:rPr lang="en-US" sz="2400" dirty="0">
                <a:latin typeface="Verdana"/>
                <a:ea typeface="Verdana"/>
                <a:cs typeface="Verdana"/>
                <a:sym typeface="Verdana"/>
              </a:rPr>
              <a:t> 119 “...early and consistent work moving across multiple representations, including context through the use of meaningful contextual tasks, helps students better understand why mathematics works and how to deploy mathematical tools effectively and efficiently.”</a:t>
            </a:r>
            <a:endParaRPr sz="2400" dirty="0">
              <a:latin typeface="Verdana"/>
              <a:ea typeface="Verdana"/>
              <a:cs typeface="Verdana"/>
              <a:sym typeface="Verdana"/>
            </a:endParaRPr>
          </a:p>
          <a:p>
            <a:pPr marL="457200" lvl="0" indent="-381000">
              <a:spcBef>
                <a:spcPts val="1000"/>
              </a:spcBef>
              <a:spcAft>
                <a:spcPts val="1000"/>
              </a:spcAft>
              <a:buSzPts val="2400"/>
              <a:buFont typeface="Verdana"/>
              <a:buChar char="●"/>
            </a:pPr>
            <a:r>
              <a:rPr lang="en-US" sz="2400" dirty="0">
                <a:latin typeface="Verdana"/>
                <a:ea typeface="Verdana"/>
                <a:cs typeface="Verdana"/>
                <a:sym typeface="Verdana"/>
              </a:rPr>
              <a:t>“The use of manipulatives and pictures should not fade in the middle grades but should continue alongside the development of more mathematically specific representations like symbolic expressions and equations, tables, and graphs (</a:t>
            </a:r>
            <a:r>
              <a:rPr lang="en-US" sz="2400" dirty="0" err="1">
                <a:latin typeface="Verdana"/>
                <a:ea typeface="Verdana"/>
                <a:cs typeface="Verdana"/>
                <a:sym typeface="Verdana"/>
              </a:rPr>
              <a:t>Tripathi</a:t>
            </a:r>
            <a:r>
              <a:rPr lang="en-US" sz="2400" dirty="0">
                <a:latin typeface="Verdana"/>
                <a:ea typeface="Verdana"/>
                <a:cs typeface="Verdana"/>
                <a:sym typeface="Verdana"/>
              </a:rPr>
              <a:t> 2008).”</a:t>
            </a:r>
            <a:endParaRPr sz="2400" dirty="0">
              <a:latin typeface="Verdana"/>
              <a:ea typeface="Verdana"/>
              <a:cs typeface="Verdana"/>
              <a:sym typeface="Verdana"/>
            </a:endParaRPr>
          </a:p>
        </p:txBody>
      </p:sp>
      <p:sp>
        <p:nvSpPr>
          <p:cNvPr id="776" name="Google Shape;776;p91"/>
          <p:cNvSpPr txBox="1">
            <a:spLocks noGrp="1"/>
          </p:cNvSpPr>
          <p:nvPr>
            <p:ph type="sldNum" idx="12"/>
          </p:nvPr>
        </p:nvSpPr>
        <p:spPr>
          <a:xfrm>
            <a:off x="6858000" y="6477000"/>
            <a:ext cx="2133600" cy="476400"/>
          </a:xfrm>
          <a:prstGeom prst="rect">
            <a:avLst/>
          </a:prstGeom>
        </p:spPr>
        <p:txBody>
          <a:bodyPr spcFirstLastPara="1" wrap="square" lIns="91425" tIns="45700" rIns="91425" bIns="45700" anchor="t" anchorCtr="0">
            <a:noAutofit/>
          </a:bodyPr>
          <a:lstStyle/>
          <a:p>
            <a:pPr marL="0" lvl="0" indent="0" rtl="0">
              <a:spcBef>
                <a:spcPts val="0"/>
              </a:spcBef>
              <a:spcAft>
                <a:spcPts val="0"/>
              </a:spcAft>
              <a:buClr>
                <a:schemeClr val="dk1"/>
              </a:buClr>
              <a:buSzPts val="350"/>
              <a:buFont typeface="Arial"/>
              <a:buNone/>
            </a:pPr>
            <a:fld id="{00000000-1234-1234-1234-123412341234}" type="slidenum">
              <a:rPr lang="en-US"/>
              <a:t>83</a:t>
            </a:fld>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92"/>
          <p:cNvSpPr txBox="1">
            <a:spLocks noGrp="1"/>
          </p:cNvSpPr>
          <p:nvPr>
            <p:ph type="title"/>
          </p:nvPr>
        </p:nvSpPr>
        <p:spPr>
          <a:xfrm>
            <a:off x="0" y="609600"/>
            <a:ext cx="9144000" cy="1143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sz="3500" b="1" dirty="0">
                <a:latin typeface="Verdana"/>
                <a:ea typeface="Verdana"/>
                <a:cs typeface="Verdana"/>
                <a:sym typeface="Verdana"/>
              </a:rPr>
              <a:t>Use and Connect Mathematical Representations - Promoting Equity</a:t>
            </a:r>
            <a:endParaRPr sz="3500" b="1" dirty="0">
              <a:latin typeface="Verdana"/>
              <a:ea typeface="Verdana"/>
              <a:cs typeface="Verdana"/>
              <a:sym typeface="Verdana"/>
            </a:endParaRPr>
          </a:p>
        </p:txBody>
      </p:sp>
      <p:sp>
        <p:nvSpPr>
          <p:cNvPr id="785" name="Google Shape;785;p92"/>
          <p:cNvSpPr txBox="1"/>
          <p:nvPr/>
        </p:nvSpPr>
        <p:spPr>
          <a:xfrm>
            <a:off x="155150" y="1913625"/>
            <a:ext cx="8836500" cy="4779000"/>
          </a:xfrm>
          <a:prstGeom prst="rect">
            <a:avLst/>
          </a:prstGeom>
          <a:noFill/>
          <a:ln>
            <a:noFill/>
          </a:ln>
        </p:spPr>
        <p:txBody>
          <a:bodyPr spcFirstLastPara="1" wrap="square" lIns="91425" tIns="91425" rIns="91425" bIns="91425" anchor="t" anchorCtr="0">
            <a:noAutofit/>
          </a:bodyPr>
          <a:lstStyle/>
          <a:p>
            <a:pPr marL="457200" lvl="0" indent="-393700">
              <a:spcBef>
                <a:spcPts val="0"/>
              </a:spcBef>
              <a:spcAft>
                <a:spcPts val="0"/>
              </a:spcAft>
              <a:buSzPts val="2600"/>
              <a:buFont typeface="Verdana"/>
              <a:buChar char="●"/>
            </a:pPr>
            <a:r>
              <a:rPr lang="en-US" sz="2600" dirty="0">
                <a:latin typeface="Verdana"/>
                <a:ea typeface="Verdana"/>
                <a:cs typeface="Verdana"/>
                <a:sym typeface="Verdana"/>
              </a:rPr>
              <a:t>Allowing entry at different levels </a:t>
            </a:r>
            <a:r>
              <a:rPr lang="en-US" sz="2600" dirty="0" smtClean="0">
                <a:latin typeface="Verdana"/>
                <a:ea typeface="Verdana"/>
                <a:cs typeface="Verdana"/>
                <a:sym typeface="Verdana"/>
              </a:rPr>
              <a:t>- such </a:t>
            </a:r>
            <a:r>
              <a:rPr lang="en-US" sz="2600" dirty="0">
                <a:latin typeface="Verdana"/>
                <a:ea typeface="Verdana"/>
                <a:cs typeface="Verdana"/>
                <a:sym typeface="Verdana"/>
              </a:rPr>
              <a:t>as building with manipulatives, drawing pictures, or creating </a:t>
            </a:r>
            <a:r>
              <a:rPr lang="en-US" sz="2600" dirty="0" smtClean="0">
                <a:latin typeface="Verdana"/>
                <a:ea typeface="Verdana"/>
                <a:cs typeface="Verdana"/>
                <a:sym typeface="Verdana"/>
              </a:rPr>
              <a:t>tables - can </a:t>
            </a:r>
            <a:r>
              <a:rPr lang="en-US" sz="2600" dirty="0">
                <a:latin typeface="Verdana"/>
                <a:ea typeface="Verdana"/>
                <a:cs typeface="Verdana"/>
                <a:sym typeface="Verdana"/>
              </a:rPr>
              <a:t>help students engage in the mathematical ideas in ways that make sense to them.</a:t>
            </a:r>
            <a:endParaRPr sz="2600" dirty="0">
              <a:latin typeface="Verdana"/>
              <a:ea typeface="Verdana"/>
              <a:cs typeface="Verdana"/>
              <a:sym typeface="Verdana"/>
            </a:endParaRPr>
          </a:p>
          <a:p>
            <a:pPr marL="457200" lvl="0" indent="-393700">
              <a:spcBef>
                <a:spcPts val="0"/>
              </a:spcBef>
              <a:spcAft>
                <a:spcPts val="0"/>
              </a:spcAft>
              <a:buSzPts val="2600"/>
              <a:buFont typeface="Verdana"/>
              <a:buChar char="●"/>
            </a:pPr>
            <a:r>
              <a:rPr lang="en-US" sz="2600" dirty="0">
                <a:latin typeface="Verdana"/>
                <a:ea typeface="Verdana"/>
                <a:cs typeface="Verdana"/>
                <a:sym typeface="Verdana"/>
              </a:rPr>
              <a:t>“...allows students to draw on multiple resources of knowledge, one of the five equity-based practices (Aguirre, Mayfield-Ingram, and Martin 2013).”</a:t>
            </a:r>
            <a:endParaRPr sz="2600" dirty="0">
              <a:latin typeface="Verdana"/>
              <a:ea typeface="Verdana"/>
              <a:cs typeface="Verdana"/>
              <a:sym typeface="Verdana"/>
            </a:endParaRPr>
          </a:p>
          <a:p>
            <a:pPr marL="457200" lvl="0" indent="-393700" rtl="0">
              <a:spcBef>
                <a:spcPts val="0"/>
              </a:spcBef>
              <a:spcAft>
                <a:spcPts val="0"/>
              </a:spcAft>
              <a:buSzPts val="2600"/>
              <a:buFont typeface="Verdana"/>
              <a:buChar char="●"/>
            </a:pPr>
            <a:r>
              <a:rPr lang="en-US" sz="2600" dirty="0">
                <a:latin typeface="Verdana"/>
                <a:ea typeface="Verdana"/>
                <a:cs typeface="Verdana"/>
                <a:sym typeface="Verdana"/>
              </a:rPr>
              <a:t>teachers must explicitly value and encourage multiple mathematical representations...</a:t>
            </a:r>
            <a:endParaRPr sz="2600" dirty="0">
              <a:latin typeface="Verdana"/>
              <a:ea typeface="Verdana"/>
              <a:cs typeface="Verdana"/>
              <a:sym typeface="Verdana"/>
            </a:endParaRPr>
          </a:p>
        </p:txBody>
      </p:sp>
      <p:sp>
        <p:nvSpPr>
          <p:cNvPr id="784" name="Google Shape;784;p92"/>
          <p:cNvSpPr txBox="1">
            <a:spLocks noGrp="1"/>
          </p:cNvSpPr>
          <p:nvPr>
            <p:ph type="sldNum" idx="12"/>
          </p:nvPr>
        </p:nvSpPr>
        <p:spPr>
          <a:xfrm>
            <a:off x="6858000" y="6477000"/>
            <a:ext cx="2133600" cy="476400"/>
          </a:xfrm>
          <a:prstGeom prst="rect">
            <a:avLst/>
          </a:prstGeom>
        </p:spPr>
        <p:txBody>
          <a:bodyPr spcFirstLastPara="1" wrap="square" lIns="91425" tIns="45700" rIns="91425" bIns="45700" anchor="t" anchorCtr="0">
            <a:noAutofit/>
          </a:bodyPr>
          <a:lstStyle/>
          <a:p>
            <a:pPr marL="0" lvl="0" indent="0" rtl="0">
              <a:spcBef>
                <a:spcPts val="0"/>
              </a:spcBef>
              <a:spcAft>
                <a:spcPts val="0"/>
              </a:spcAft>
              <a:buClr>
                <a:schemeClr val="dk1"/>
              </a:buClr>
              <a:buSzPts val="350"/>
              <a:buFont typeface="Arial"/>
              <a:buNone/>
            </a:pPr>
            <a:fld id="{00000000-1234-1234-1234-123412341234}" type="slidenum">
              <a:rPr lang="en-US"/>
              <a:t>84</a:t>
            </a:fld>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93"/>
          <p:cNvSpPr txBox="1">
            <a:spLocks noGrp="1"/>
          </p:cNvSpPr>
          <p:nvPr>
            <p:ph type="title"/>
          </p:nvPr>
        </p:nvSpPr>
        <p:spPr>
          <a:xfrm>
            <a:off x="0" y="609600"/>
            <a:ext cx="8991600" cy="1143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sz="4000" b="1" dirty="0">
                <a:solidFill>
                  <a:schemeClr val="dk1"/>
                </a:solidFill>
                <a:latin typeface="Verdana"/>
                <a:ea typeface="Verdana"/>
                <a:cs typeface="Verdana"/>
                <a:sym typeface="Verdana"/>
              </a:rPr>
              <a:t>Levels of Classroom Discourse</a:t>
            </a:r>
            <a:endParaRPr sz="4000" b="1" dirty="0">
              <a:latin typeface="Verdana"/>
              <a:ea typeface="Verdana"/>
              <a:cs typeface="Verdana"/>
              <a:sym typeface="Verdana"/>
            </a:endParaRPr>
          </a:p>
        </p:txBody>
      </p:sp>
      <p:pic>
        <p:nvPicPr>
          <p:cNvPr id="794" name="Google Shape;794;p93" descr="rate from 0 to 3"/>
          <p:cNvPicPr preferRelativeResize="0"/>
          <p:nvPr/>
        </p:nvPicPr>
        <p:blipFill>
          <a:blip r:embed="rId3">
            <a:alphaModFix/>
          </a:blip>
          <a:stretch>
            <a:fillRect/>
          </a:stretch>
        </p:blipFill>
        <p:spPr>
          <a:xfrm>
            <a:off x="609600" y="1861475"/>
            <a:ext cx="2374124" cy="2679751"/>
          </a:xfrm>
          <a:prstGeom prst="rect">
            <a:avLst/>
          </a:prstGeom>
          <a:noFill/>
          <a:ln>
            <a:noFill/>
          </a:ln>
        </p:spPr>
      </p:pic>
      <p:sp>
        <p:nvSpPr>
          <p:cNvPr id="792" name="Google Shape;792;p93"/>
          <p:cNvSpPr txBox="1">
            <a:spLocks noGrp="1"/>
          </p:cNvSpPr>
          <p:nvPr>
            <p:ph type="body" idx="1"/>
          </p:nvPr>
        </p:nvSpPr>
        <p:spPr>
          <a:xfrm>
            <a:off x="3297175" y="1600200"/>
            <a:ext cx="5389500" cy="4526100"/>
          </a:xfrm>
          <a:prstGeom prst="rect">
            <a:avLst/>
          </a:prstGeom>
        </p:spPr>
        <p:txBody>
          <a:bodyPr spcFirstLastPara="1" wrap="square" lIns="91425" tIns="91425" rIns="91425" bIns="91425" anchor="t" anchorCtr="0">
            <a:noAutofit/>
          </a:bodyPr>
          <a:lstStyle/>
          <a:p>
            <a:pPr marL="0" lvl="0" indent="0" rtl="0">
              <a:spcBef>
                <a:spcPts val="640"/>
              </a:spcBef>
              <a:spcAft>
                <a:spcPts val="0"/>
              </a:spcAft>
              <a:buNone/>
            </a:pPr>
            <a:r>
              <a:rPr lang="en-US" dirty="0">
                <a:latin typeface="Verdana"/>
                <a:ea typeface="Verdana"/>
                <a:cs typeface="Verdana"/>
                <a:sym typeface="Verdana"/>
              </a:rPr>
              <a:t>Finally explore where your classroom is with the “Mathematical Representations” column as you sort the remaining </a:t>
            </a:r>
            <a:r>
              <a:rPr lang="en-US" dirty="0" smtClean="0">
                <a:latin typeface="Verdana"/>
                <a:ea typeface="Verdana"/>
                <a:cs typeface="Verdana"/>
                <a:sym typeface="Verdana"/>
              </a:rPr>
              <a:t>GOLD/ORANGE papers</a:t>
            </a:r>
            <a:r>
              <a:rPr lang="en-US" dirty="0">
                <a:latin typeface="Verdana"/>
                <a:ea typeface="Verdana"/>
                <a:cs typeface="Verdana"/>
                <a:sym typeface="Verdana"/>
              </a:rPr>
              <a:t>.</a:t>
            </a:r>
            <a:endParaRPr dirty="0">
              <a:latin typeface="Verdana"/>
              <a:ea typeface="Verdana"/>
              <a:cs typeface="Verdana"/>
              <a:sym typeface="Verdana"/>
            </a:endParaRPr>
          </a:p>
        </p:txBody>
      </p:sp>
      <p:sp>
        <p:nvSpPr>
          <p:cNvPr id="793" name="Google Shape;793;p93"/>
          <p:cNvSpPr txBox="1">
            <a:spLocks noGrp="1"/>
          </p:cNvSpPr>
          <p:nvPr>
            <p:ph type="sldNum" idx="12"/>
          </p:nvPr>
        </p:nvSpPr>
        <p:spPr>
          <a:xfrm>
            <a:off x="6858000" y="6477000"/>
            <a:ext cx="2133600" cy="4764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fld id="{00000000-1234-1234-1234-123412341234}" type="slidenum">
              <a:rPr lang="en-US"/>
              <a:t>85</a:t>
            </a:fld>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Verdana" panose="020B0604030504040204" pitchFamily="34" charset="0"/>
                <a:ea typeface="Verdana" panose="020B0604030504040204" pitchFamily="34" charset="0"/>
                <a:cs typeface="Verdana" panose="020B0604030504040204" pitchFamily="34" charset="0"/>
              </a:rPr>
              <a:t>Components and Levels of a Math Talk Learning Community </a:t>
            </a:r>
          </a:p>
        </p:txBody>
      </p:sp>
      <p:graphicFrame>
        <p:nvGraphicFramePr>
          <p:cNvPr id="5" name="Table 4" descr="Mathematical representations"/>
          <p:cNvGraphicFramePr>
            <a:graphicFrameLocks noGrp="1"/>
          </p:cNvGraphicFramePr>
          <p:nvPr>
            <p:extLst>
              <p:ext uri="{D42A27DB-BD31-4B8C-83A1-F6EECF244321}">
                <p14:modId xmlns:p14="http://schemas.microsoft.com/office/powerpoint/2010/main" val="1878784585"/>
              </p:ext>
            </p:extLst>
          </p:nvPr>
        </p:nvGraphicFramePr>
        <p:xfrm>
          <a:off x="311699" y="1933027"/>
          <a:ext cx="8343569" cy="4284595"/>
        </p:xfrm>
        <a:graphic>
          <a:graphicData uri="http://schemas.openxmlformats.org/drawingml/2006/table">
            <a:tbl>
              <a:tblPr firstRow="1" bandRow="1"/>
              <a:tblGrid>
                <a:gridCol w="1059901">
                  <a:extLst>
                    <a:ext uri="{9D8B030D-6E8A-4147-A177-3AD203B41FA5}">
                      <a16:colId xmlns:a16="http://schemas.microsoft.com/office/drawing/2014/main" val="20000"/>
                    </a:ext>
                  </a:extLst>
                </a:gridCol>
                <a:gridCol w="7283668">
                  <a:extLst>
                    <a:ext uri="{9D8B030D-6E8A-4147-A177-3AD203B41FA5}">
                      <a16:colId xmlns:a16="http://schemas.microsoft.com/office/drawing/2014/main" val="20001"/>
                    </a:ext>
                  </a:extLst>
                </a:gridCol>
              </a:tblGrid>
              <a:tr h="856919">
                <a:tc>
                  <a:txBody>
                    <a:bodyPr/>
                    <a:lstStyle/>
                    <a:p>
                      <a:endParaRPr lang="en-US" dirty="0"/>
                    </a:p>
                  </a:txBody>
                  <a:tcPr/>
                </a:tc>
                <a:tc>
                  <a:txBody>
                    <a:bodyPr/>
                    <a:lstStyle/>
                    <a:p>
                      <a:pPr algn="ctr"/>
                      <a:r>
                        <a:rPr lang="en-US" b="1" dirty="0"/>
                        <a:t>Mathematical representations</a:t>
                      </a:r>
                    </a:p>
                  </a:txBody>
                  <a:tcPr anchor="ctr"/>
                </a:tc>
                <a:extLst>
                  <a:ext uri="{0D108BD9-81ED-4DB2-BD59-A6C34878D82A}">
                    <a16:rowId xmlns:a16="http://schemas.microsoft.com/office/drawing/2014/main" val="10000"/>
                  </a:ext>
                </a:extLst>
              </a:tr>
              <a:tr h="856919">
                <a:tc>
                  <a:txBody>
                    <a:bodyPr/>
                    <a:lstStyle/>
                    <a:p>
                      <a:r>
                        <a:rPr lang="en-US" dirty="0"/>
                        <a:t>Level</a:t>
                      </a:r>
                      <a:r>
                        <a:rPr lang="en-US" baseline="0" dirty="0"/>
                        <a:t> 0</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cap="none" dirty="0">
                          <a:solidFill>
                            <a:schemeClr val="tx1"/>
                          </a:solidFill>
                          <a:effectLst/>
                          <a:latin typeface="+mn-lt"/>
                          <a:ea typeface="+mn-ea"/>
                          <a:cs typeface="+mn-cs"/>
                          <a:sym typeface="Arial"/>
                        </a:rPr>
                        <a:t>Representations are missing, or teacher shows them to students.</a:t>
                      </a:r>
                    </a:p>
                    <a:p>
                      <a:endParaRPr lang="en-US" dirty="0"/>
                    </a:p>
                  </a:txBody>
                  <a:tcPr/>
                </a:tc>
                <a:extLst>
                  <a:ext uri="{0D108BD9-81ED-4DB2-BD59-A6C34878D82A}">
                    <a16:rowId xmlns:a16="http://schemas.microsoft.com/office/drawing/2014/main" val="10001"/>
                  </a:ext>
                </a:extLst>
              </a:tr>
              <a:tr h="856919">
                <a:tc>
                  <a:txBody>
                    <a:bodyPr/>
                    <a:lstStyle/>
                    <a:p>
                      <a:r>
                        <a:rPr lang="en-US" dirty="0"/>
                        <a:t>Level 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cap="none" dirty="0">
                          <a:solidFill>
                            <a:schemeClr val="tx1"/>
                          </a:solidFill>
                          <a:effectLst/>
                          <a:latin typeface="+mn-lt"/>
                          <a:ea typeface="+mn-ea"/>
                          <a:cs typeface="+mn-cs"/>
                          <a:sym typeface="Arial"/>
                        </a:rPr>
                        <a:t>Students learn to create math drawings to depict their mathematical thinking.</a:t>
                      </a:r>
                    </a:p>
                    <a:p>
                      <a:endParaRPr lang="en-US" dirty="0"/>
                    </a:p>
                  </a:txBody>
                  <a:tcPr/>
                </a:tc>
                <a:extLst>
                  <a:ext uri="{0D108BD9-81ED-4DB2-BD59-A6C34878D82A}">
                    <a16:rowId xmlns:a16="http://schemas.microsoft.com/office/drawing/2014/main" val="10002"/>
                  </a:ext>
                </a:extLst>
              </a:tr>
              <a:tr h="856919">
                <a:tc>
                  <a:txBody>
                    <a:bodyPr/>
                    <a:lstStyle/>
                    <a:p>
                      <a:r>
                        <a:rPr lang="en-US" dirty="0"/>
                        <a:t>Level 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cap="none" dirty="0">
                          <a:solidFill>
                            <a:schemeClr val="tx1"/>
                          </a:solidFill>
                          <a:effectLst/>
                          <a:latin typeface="+mn-lt"/>
                          <a:ea typeface="+mn-ea"/>
                          <a:cs typeface="+mn-cs"/>
                          <a:sym typeface="Arial"/>
                        </a:rPr>
                        <a:t>Students label their math drawings so that others are able to follow their mathematical thinking.</a:t>
                      </a:r>
                    </a:p>
                    <a:p>
                      <a:endParaRPr lang="en-US" dirty="0"/>
                    </a:p>
                  </a:txBody>
                  <a:tcPr/>
                </a:tc>
                <a:extLst>
                  <a:ext uri="{0D108BD9-81ED-4DB2-BD59-A6C34878D82A}">
                    <a16:rowId xmlns:a16="http://schemas.microsoft.com/office/drawing/2014/main" val="10003"/>
                  </a:ext>
                </a:extLst>
              </a:tr>
              <a:tr h="856919">
                <a:tc>
                  <a:txBody>
                    <a:bodyPr/>
                    <a:lstStyle/>
                    <a:p>
                      <a:r>
                        <a:rPr lang="en-US" dirty="0"/>
                        <a:t>Level</a:t>
                      </a:r>
                      <a:r>
                        <a:rPr lang="en-US" baseline="0" dirty="0"/>
                        <a:t> 3</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cap="none" dirty="0">
                          <a:solidFill>
                            <a:schemeClr val="tx1"/>
                          </a:solidFill>
                          <a:effectLst/>
                          <a:latin typeface="+mn-lt"/>
                          <a:ea typeface="+mn-ea"/>
                          <a:cs typeface="+mn-cs"/>
                          <a:sym typeface="Arial"/>
                        </a:rPr>
                        <a:t>Students follow and help shape the descriptions of others’ math thinking through math drawings and may suggest edits in others’ math drawings.</a:t>
                      </a:r>
                    </a:p>
                    <a:p>
                      <a:endParaRPr lang="en-US" dirty="0"/>
                    </a:p>
                  </a:txBody>
                  <a:tcPr/>
                </a:tc>
                <a:extLst>
                  <a:ext uri="{0D108BD9-81ED-4DB2-BD59-A6C34878D82A}">
                    <a16:rowId xmlns:a16="http://schemas.microsoft.com/office/drawing/2014/main" val="10004"/>
                  </a:ext>
                </a:extLst>
              </a:tr>
            </a:tbl>
          </a:graphicData>
        </a:graphic>
      </p:graphicFrame>
      <p:sp>
        <p:nvSpPr>
          <p:cNvPr id="4" name="Slide Number Placeholder 3"/>
          <p:cNvSpPr>
            <a:spLocks noGrp="1"/>
          </p:cNvSpPr>
          <p:nvPr>
            <p:ph type="sldNum" idx="12"/>
          </p:nvPr>
        </p:nvSpPr>
        <p:spPr/>
        <p:txBody>
          <a:bodyPr/>
          <a:lstStyle/>
          <a:p>
            <a:fld id="{00000000-1234-1234-1234-123412341234}" type="slidenum">
              <a:rPr lang="en" smtClean="0"/>
              <a:pPr/>
              <a:t>86</a:t>
            </a:fld>
            <a:endParaRPr lang="en"/>
          </a:p>
        </p:txBody>
      </p:sp>
    </p:spTree>
    <p:extLst>
      <p:ext uri="{BB962C8B-B14F-4D97-AF65-F5344CB8AC3E}">
        <p14:creationId xmlns:p14="http://schemas.microsoft.com/office/powerpoint/2010/main" val="146831048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72"/>
          <p:cNvSpPr txBox="1">
            <a:spLocks noGrp="1"/>
          </p:cNvSpPr>
          <p:nvPr>
            <p:ph type="title"/>
          </p:nvPr>
        </p:nvSpPr>
        <p:spPr>
          <a:xfrm>
            <a:off x="208547" y="677863"/>
            <a:ext cx="82296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2"/>
              </a:buClr>
              <a:buSzPts val="3600"/>
              <a:buFont typeface="Calibri"/>
              <a:buNone/>
            </a:pPr>
            <a:r>
              <a:rPr lang="en-US" b="1" dirty="0" smtClean="0">
                <a:latin typeface="Verdana"/>
                <a:ea typeface="Verdana"/>
                <a:cs typeface="Verdana"/>
                <a:sym typeface="Verdana"/>
              </a:rPr>
              <a:t>Reflect on Essential </a:t>
            </a:r>
            <a:r>
              <a:rPr lang="en-US" b="1" dirty="0">
                <a:latin typeface="Verdana"/>
                <a:ea typeface="Verdana"/>
                <a:cs typeface="Verdana"/>
                <a:sym typeface="Verdana"/>
              </a:rPr>
              <a:t>Questions</a:t>
            </a:r>
            <a:endParaRPr sz="3600" b="1" i="0" u="none" strike="noStrike" cap="none" dirty="0">
              <a:solidFill>
                <a:schemeClr val="dk2"/>
              </a:solidFill>
              <a:latin typeface="Verdana"/>
              <a:ea typeface="Verdana"/>
              <a:cs typeface="Verdana"/>
              <a:sym typeface="Verdana"/>
            </a:endParaRPr>
          </a:p>
        </p:txBody>
      </p:sp>
      <p:sp>
        <p:nvSpPr>
          <p:cNvPr id="601" name="Google Shape;601;p72"/>
          <p:cNvSpPr txBox="1">
            <a:spLocks noGrp="1"/>
          </p:cNvSpPr>
          <p:nvPr>
            <p:ph type="body" idx="1"/>
          </p:nvPr>
        </p:nvSpPr>
        <p:spPr>
          <a:xfrm>
            <a:off x="457200" y="1696150"/>
            <a:ext cx="8229600" cy="4430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640"/>
              </a:spcBef>
              <a:spcAft>
                <a:spcPts val="0"/>
              </a:spcAft>
              <a:buNone/>
            </a:pPr>
            <a:r>
              <a:rPr lang="en-US" sz="3000" dirty="0">
                <a:latin typeface="Verdana"/>
                <a:ea typeface="Verdana"/>
                <a:cs typeface="Verdana"/>
                <a:sym typeface="Verdana"/>
              </a:rPr>
              <a:t>How does </a:t>
            </a:r>
            <a:r>
              <a:rPr lang="en-US" sz="3000" b="1" i="1" dirty="0">
                <a:latin typeface="Verdana"/>
                <a:ea typeface="Verdana"/>
                <a:cs typeface="Verdana"/>
                <a:sym typeface="Verdana"/>
              </a:rPr>
              <a:t>supporting productive struggle</a:t>
            </a:r>
            <a:r>
              <a:rPr lang="en-US" sz="3000" dirty="0">
                <a:latin typeface="Verdana"/>
                <a:ea typeface="Verdana"/>
                <a:cs typeface="Verdana"/>
                <a:sym typeface="Verdana"/>
              </a:rPr>
              <a:t> promote </a:t>
            </a:r>
            <a:r>
              <a:rPr lang="en-US" sz="3000" b="1" u="sng" dirty="0" smtClean="0">
                <a:latin typeface="Verdana"/>
                <a:ea typeface="Verdana"/>
                <a:cs typeface="Verdana"/>
                <a:sym typeface="Verdana"/>
              </a:rPr>
              <a:t>equity</a:t>
            </a:r>
            <a:r>
              <a:rPr lang="en-US" sz="3000" dirty="0" smtClean="0">
                <a:latin typeface="Verdana"/>
                <a:ea typeface="Verdana"/>
                <a:cs typeface="Verdana"/>
                <a:sym typeface="Verdana"/>
              </a:rPr>
              <a:t>, student agency, and </a:t>
            </a:r>
            <a:r>
              <a:rPr lang="en-US" sz="3000" dirty="0">
                <a:latin typeface="Verdana"/>
                <a:ea typeface="Verdana"/>
                <a:cs typeface="Verdana"/>
                <a:sym typeface="Verdana"/>
              </a:rPr>
              <a:t>identity?</a:t>
            </a:r>
            <a:endParaRPr sz="3000" dirty="0">
              <a:latin typeface="Verdana"/>
              <a:ea typeface="Verdana"/>
              <a:cs typeface="Verdana"/>
              <a:sym typeface="Verdana"/>
            </a:endParaRPr>
          </a:p>
          <a:p>
            <a:pPr marL="0" marR="0" lvl="0" indent="0" algn="l" rtl="0">
              <a:lnSpc>
                <a:spcPct val="100000"/>
              </a:lnSpc>
              <a:spcBef>
                <a:spcPts val="640"/>
              </a:spcBef>
              <a:spcAft>
                <a:spcPts val="0"/>
              </a:spcAft>
              <a:buNone/>
            </a:pPr>
            <a:endParaRPr sz="3000" dirty="0">
              <a:latin typeface="Verdana"/>
              <a:ea typeface="Verdana"/>
              <a:cs typeface="Verdana"/>
              <a:sym typeface="Verdana"/>
            </a:endParaRPr>
          </a:p>
          <a:p>
            <a:pPr marL="0" marR="0" lvl="0" indent="0" algn="l" rtl="0">
              <a:lnSpc>
                <a:spcPct val="100000"/>
              </a:lnSpc>
              <a:spcBef>
                <a:spcPts val="640"/>
              </a:spcBef>
              <a:spcAft>
                <a:spcPts val="0"/>
              </a:spcAft>
              <a:buNone/>
            </a:pPr>
            <a:r>
              <a:rPr lang="en-US" sz="3000" dirty="0">
                <a:latin typeface="Verdana"/>
                <a:ea typeface="Verdana"/>
                <a:cs typeface="Verdana"/>
                <a:sym typeface="Verdana"/>
              </a:rPr>
              <a:t>How does </a:t>
            </a:r>
            <a:r>
              <a:rPr lang="en-US" sz="3000" b="1" dirty="0">
                <a:latin typeface="Verdana"/>
                <a:ea typeface="Verdana"/>
                <a:cs typeface="Verdana"/>
                <a:sym typeface="Verdana"/>
              </a:rPr>
              <a:t>using and connecting mathematical representations</a:t>
            </a:r>
            <a:r>
              <a:rPr lang="en-US" sz="3000" dirty="0">
                <a:latin typeface="Verdana"/>
                <a:ea typeface="Verdana"/>
                <a:cs typeface="Verdana"/>
                <a:sym typeface="Verdana"/>
              </a:rPr>
              <a:t> improve efforts to support productive struggle?</a:t>
            </a:r>
            <a:endParaRPr sz="3000" dirty="0">
              <a:latin typeface="Verdana"/>
              <a:ea typeface="Verdana"/>
              <a:cs typeface="Verdana"/>
              <a:sym typeface="Verdana"/>
            </a:endParaRPr>
          </a:p>
        </p:txBody>
      </p:sp>
      <p:sp>
        <p:nvSpPr>
          <p:cNvPr id="602" name="Google Shape;602;p72"/>
          <p:cNvSpPr txBox="1">
            <a:spLocks noGrp="1"/>
          </p:cNvSpPr>
          <p:nvPr>
            <p:ph type="sldNum" idx="12"/>
          </p:nvPr>
        </p:nvSpPr>
        <p:spPr>
          <a:xfrm>
            <a:off x="6858000" y="6477000"/>
            <a:ext cx="2133600" cy="476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350"/>
              <a:buFont typeface="Arial"/>
              <a:buNone/>
            </a:pPr>
            <a:fld id="{00000000-1234-1234-1234-123412341234}" type="slidenum">
              <a:rPr lang="en-US" sz="1400" b="0" i="0" u="none" strike="noStrike" cap="none">
                <a:solidFill>
                  <a:schemeClr val="dk1"/>
                </a:solidFill>
                <a:latin typeface="Arial"/>
                <a:ea typeface="Arial"/>
                <a:cs typeface="Arial"/>
                <a:sym typeface="Arial"/>
              </a:rPr>
              <a:t>87</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8332918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Google Shape;808;p95"/>
          <p:cNvSpPr txBox="1">
            <a:spLocks noGrp="1"/>
          </p:cNvSpPr>
          <p:nvPr>
            <p:ph type="title"/>
          </p:nvPr>
        </p:nvSpPr>
        <p:spPr>
          <a:xfrm>
            <a:off x="0" y="609600"/>
            <a:ext cx="8229600" cy="1143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sz="4800" b="1" dirty="0">
                <a:latin typeface="Verdana"/>
                <a:ea typeface="Verdana"/>
                <a:cs typeface="Verdana"/>
                <a:sym typeface="Verdana"/>
              </a:rPr>
              <a:t>Time to Reflect</a:t>
            </a:r>
            <a:endParaRPr sz="4800" b="1" dirty="0">
              <a:latin typeface="Verdana"/>
              <a:ea typeface="Verdana"/>
              <a:cs typeface="Verdana"/>
              <a:sym typeface="Verdana"/>
            </a:endParaRPr>
          </a:p>
        </p:txBody>
      </p:sp>
      <p:sp>
        <p:nvSpPr>
          <p:cNvPr id="809" name="Google Shape;809;p95"/>
          <p:cNvSpPr txBox="1">
            <a:spLocks noGrp="1"/>
          </p:cNvSpPr>
          <p:nvPr>
            <p:ph type="body" idx="1"/>
          </p:nvPr>
        </p:nvSpPr>
        <p:spPr>
          <a:xfrm>
            <a:off x="457200" y="1600200"/>
            <a:ext cx="8229600" cy="4526100"/>
          </a:xfrm>
          <a:prstGeom prst="rect">
            <a:avLst/>
          </a:prstGeom>
        </p:spPr>
        <p:txBody>
          <a:bodyPr spcFirstLastPara="1" wrap="square" lIns="91425" tIns="91425" rIns="91425" bIns="91425" anchor="t" anchorCtr="0">
            <a:noAutofit/>
          </a:bodyPr>
          <a:lstStyle/>
          <a:p>
            <a:pPr marL="0" lvl="0" indent="0" rtl="0">
              <a:spcBef>
                <a:spcPts val="640"/>
              </a:spcBef>
              <a:spcAft>
                <a:spcPts val="0"/>
              </a:spcAft>
              <a:buNone/>
            </a:pPr>
            <a:r>
              <a:rPr lang="en-US" dirty="0">
                <a:latin typeface="Verdana"/>
                <a:ea typeface="Verdana"/>
                <a:cs typeface="Verdana"/>
                <a:sym typeface="Verdana"/>
              </a:rPr>
              <a:t>Complete Module III section of reflection document</a:t>
            </a:r>
            <a:endParaRPr dirty="0">
              <a:latin typeface="Verdana"/>
              <a:ea typeface="Verdana"/>
              <a:cs typeface="Verdana"/>
              <a:sym typeface="Verdana"/>
            </a:endParaRPr>
          </a:p>
        </p:txBody>
      </p:sp>
      <p:pic>
        <p:nvPicPr>
          <p:cNvPr id="811" name="Google Shape;811;p95" descr="decorative"/>
          <p:cNvPicPr preferRelativeResize="0"/>
          <p:nvPr/>
        </p:nvPicPr>
        <p:blipFill rotWithShape="1">
          <a:blip r:embed="rId3">
            <a:alphaModFix/>
          </a:blip>
          <a:srcRect r="13329"/>
          <a:stretch/>
        </p:blipFill>
        <p:spPr>
          <a:xfrm>
            <a:off x="3868675" y="2959875"/>
            <a:ext cx="4572001" cy="3518625"/>
          </a:xfrm>
          <a:prstGeom prst="rect">
            <a:avLst/>
          </a:prstGeom>
          <a:noFill/>
          <a:ln>
            <a:noFill/>
          </a:ln>
        </p:spPr>
      </p:pic>
      <p:sp>
        <p:nvSpPr>
          <p:cNvPr id="2" name="Rectangle 1"/>
          <p:cNvSpPr/>
          <p:nvPr/>
        </p:nvSpPr>
        <p:spPr>
          <a:xfrm>
            <a:off x="533400" y="2959875"/>
            <a:ext cx="3411475" cy="3293209"/>
          </a:xfrm>
          <a:prstGeom prst="rect">
            <a:avLst/>
          </a:prstGeom>
        </p:spPr>
        <p:txBody>
          <a:bodyPr wrap="square">
            <a:spAutoFit/>
          </a:bodyPr>
          <a:lstStyle/>
          <a:p>
            <a:pPr lvl="0">
              <a:spcBef>
                <a:spcPts val="640"/>
              </a:spcBef>
            </a:pPr>
            <a:r>
              <a:rPr lang="en-US" sz="1800" dirty="0">
                <a:latin typeface="Verdana"/>
                <a:ea typeface="Verdana"/>
                <a:cs typeface="Verdana"/>
                <a:sym typeface="Verdana"/>
              </a:rPr>
              <a:t>How does </a:t>
            </a:r>
            <a:r>
              <a:rPr lang="en-US" sz="1800" b="1" i="1" dirty="0">
                <a:latin typeface="Verdana"/>
                <a:ea typeface="Verdana"/>
                <a:cs typeface="Verdana"/>
                <a:sym typeface="Verdana"/>
              </a:rPr>
              <a:t>supporting productive struggle</a:t>
            </a:r>
            <a:r>
              <a:rPr lang="en-US" sz="1800" dirty="0">
                <a:latin typeface="Verdana"/>
                <a:ea typeface="Verdana"/>
                <a:cs typeface="Verdana"/>
                <a:sym typeface="Verdana"/>
              </a:rPr>
              <a:t> promote </a:t>
            </a:r>
            <a:r>
              <a:rPr lang="en-US" sz="1800" b="1" u="sng" dirty="0">
                <a:latin typeface="Verdana"/>
                <a:ea typeface="Verdana"/>
                <a:cs typeface="Verdana"/>
                <a:sym typeface="Verdana"/>
              </a:rPr>
              <a:t>equity</a:t>
            </a:r>
            <a:r>
              <a:rPr lang="en-US" sz="1800" dirty="0">
                <a:latin typeface="Verdana"/>
                <a:ea typeface="Verdana"/>
                <a:cs typeface="Verdana"/>
                <a:sym typeface="Verdana"/>
              </a:rPr>
              <a:t>, student agency, and identity?</a:t>
            </a:r>
          </a:p>
          <a:p>
            <a:pPr lvl="0">
              <a:spcBef>
                <a:spcPts val="640"/>
              </a:spcBef>
            </a:pPr>
            <a:endParaRPr lang="en-US" sz="1800" dirty="0">
              <a:latin typeface="Verdana"/>
              <a:ea typeface="Verdana"/>
              <a:cs typeface="Verdana"/>
              <a:sym typeface="Verdana"/>
            </a:endParaRPr>
          </a:p>
          <a:p>
            <a:pPr lvl="0">
              <a:spcBef>
                <a:spcPts val="640"/>
              </a:spcBef>
            </a:pPr>
            <a:r>
              <a:rPr lang="en-US" sz="1800" dirty="0">
                <a:latin typeface="Verdana"/>
                <a:ea typeface="Verdana"/>
                <a:cs typeface="Verdana"/>
                <a:sym typeface="Verdana"/>
              </a:rPr>
              <a:t>How does </a:t>
            </a:r>
            <a:r>
              <a:rPr lang="en-US" sz="1800" b="1" dirty="0">
                <a:latin typeface="Verdana"/>
                <a:ea typeface="Verdana"/>
                <a:cs typeface="Verdana"/>
                <a:sym typeface="Verdana"/>
              </a:rPr>
              <a:t>using and connecting mathematical representations</a:t>
            </a:r>
            <a:r>
              <a:rPr lang="en-US" sz="1800" dirty="0">
                <a:latin typeface="Verdana"/>
                <a:ea typeface="Verdana"/>
                <a:cs typeface="Verdana"/>
                <a:sym typeface="Verdana"/>
              </a:rPr>
              <a:t> improve efforts to support productive struggle?</a:t>
            </a:r>
          </a:p>
        </p:txBody>
      </p:sp>
      <p:sp>
        <p:nvSpPr>
          <p:cNvPr id="810" name="Google Shape;810;p95"/>
          <p:cNvSpPr txBox="1">
            <a:spLocks noGrp="1"/>
          </p:cNvSpPr>
          <p:nvPr>
            <p:ph type="sldNum" idx="12"/>
          </p:nvPr>
        </p:nvSpPr>
        <p:spPr>
          <a:xfrm>
            <a:off x="6858000" y="6477000"/>
            <a:ext cx="2133600" cy="4764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fld id="{00000000-1234-1234-1234-123412341234}" type="slidenum">
              <a:rPr lang="en-US"/>
              <a:t>88</a:t>
            </a:fld>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4536" y="1720517"/>
            <a:ext cx="8734926" cy="2361196"/>
          </a:xfrm>
          <a:solidFill>
            <a:schemeClr val="accent6">
              <a:lumMod val="20000"/>
              <a:lumOff val="80000"/>
            </a:schemeClr>
          </a:solidFill>
        </p:spPr>
        <p:txBody>
          <a:bodyPr/>
          <a:lstStyle/>
          <a:p>
            <a:pPr lvl="0" algn="ctr">
              <a:buClr>
                <a:schemeClr val="dk1"/>
              </a:buClr>
              <a:buSzPts val="900"/>
            </a:pPr>
            <a:r>
              <a:rPr lang="en-US" b="1" dirty="0">
                <a:solidFill>
                  <a:schemeClr val="dk1"/>
                </a:solidFill>
                <a:latin typeface="Verdana"/>
                <a:ea typeface="Verdana"/>
                <a:cs typeface="Verdana"/>
                <a:sym typeface="Verdana"/>
              </a:rPr>
              <a:t>IV. Taking Action – Next Steps</a:t>
            </a:r>
            <a:endParaRPr lang="en-US" b="1" dirty="0">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327546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Verdana" panose="020B0604030504040204" pitchFamily="34" charset="0"/>
                <a:ea typeface="Verdana" panose="020B0604030504040204" pitchFamily="34" charset="0"/>
                <a:cs typeface="Verdana" panose="020B0604030504040204" pitchFamily="34" charset="0"/>
              </a:rPr>
              <a:t>Eight Teaching Practices</a:t>
            </a:r>
            <a:endParaRPr lang="en-US" b="1" dirty="0">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Eight Teaching Practices"/>
          <p:cNvPicPr>
            <a:picLocks noChangeAspect="1"/>
          </p:cNvPicPr>
          <p:nvPr/>
        </p:nvPicPr>
        <p:blipFill>
          <a:blip r:embed="rId3"/>
          <a:stretch>
            <a:fillRect/>
          </a:stretch>
        </p:blipFill>
        <p:spPr>
          <a:xfrm>
            <a:off x="1352550" y="1356967"/>
            <a:ext cx="6438900" cy="4448175"/>
          </a:xfrm>
          <a:prstGeom prst="rect">
            <a:avLst/>
          </a:prstGeom>
        </p:spPr>
      </p:pic>
      <p:sp>
        <p:nvSpPr>
          <p:cNvPr id="4" name="Slide Number Placeholder 3"/>
          <p:cNvSpPr>
            <a:spLocks noGrp="1"/>
          </p:cNvSpPr>
          <p:nvPr>
            <p:ph type="sldNum" idx="12"/>
          </p:nvPr>
        </p:nvSpPr>
        <p:spPr/>
        <p:txBody>
          <a:bodyPr/>
          <a:lstStyle/>
          <a:p>
            <a:fld id="{00000000-1234-1234-1234-123412341234}" type="slidenum">
              <a:rPr lang="en" smtClean="0"/>
              <a:pPr/>
              <a:t>9</a:t>
            </a:fld>
            <a:endParaRPr lang="en"/>
          </a:p>
        </p:txBody>
      </p:sp>
    </p:spTree>
    <p:extLst>
      <p:ext uri="{BB962C8B-B14F-4D97-AF65-F5344CB8AC3E}">
        <p14:creationId xmlns:p14="http://schemas.microsoft.com/office/powerpoint/2010/main" val="83017007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Google Shape;825;p97"/>
          <p:cNvSpPr txBox="1">
            <a:spLocks noGrp="1"/>
          </p:cNvSpPr>
          <p:nvPr>
            <p:ph type="title"/>
          </p:nvPr>
        </p:nvSpPr>
        <p:spPr>
          <a:xfrm>
            <a:off x="208547" y="677863"/>
            <a:ext cx="82296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2"/>
              </a:buClr>
              <a:buSzPts val="3600"/>
              <a:buFont typeface="Calibri"/>
              <a:buNone/>
            </a:pPr>
            <a:r>
              <a:rPr lang="en-US" b="1" dirty="0">
                <a:latin typeface="Verdana"/>
                <a:ea typeface="Verdana"/>
                <a:cs typeface="Verdana"/>
                <a:sym typeface="Verdana"/>
              </a:rPr>
              <a:t>Essential </a:t>
            </a:r>
            <a:r>
              <a:rPr lang="en-US" b="1" dirty="0" smtClean="0">
                <a:latin typeface="Verdana"/>
                <a:ea typeface="Verdana"/>
                <a:cs typeface="Verdana"/>
                <a:sym typeface="Verdana"/>
              </a:rPr>
              <a:t>Questions</a:t>
            </a:r>
            <a:endParaRPr sz="3600" b="1" i="0" u="none" strike="noStrike" cap="none" dirty="0">
              <a:solidFill>
                <a:schemeClr val="dk2"/>
              </a:solidFill>
              <a:latin typeface="Verdana"/>
              <a:ea typeface="Verdana"/>
              <a:cs typeface="Verdana"/>
              <a:sym typeface="Verdana"/>
            </a:endParaRPr>
          </a:p>
        </p:txBody>
      </p:sp>
      <p:sp>
        <p:nvSpPr>
          <p:cNvPr id="826" name="Google Shape;826;p97"/>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640"/>
              </a:spcBef>
              <a:spcAft>
                <a:spcPts val="0"/>
              </a:spcAft>
              <a:buNone/>
            </a:pPr>
            <a:r>
              <a:rPr lang="en-US" sz="2800" dirty="0">
                <a:latin typeface="Verdana"/>
                <a:ea typeface="Verdana"/>
                <a:cs typeface="Verdana"/>
                <a:sym typeface="Verdana"/>
              </a:rPr>
              <a:t>How will the teaching practices shared today </a:t>
            </a:r>
            <a:r>
              <a:rPr lang="en-US" sz="2800" b="1" dirty="0">
                <a:latin typeface="Verdana"/>
                <a:ea typeface="Verdana"/>
                <a:cs typeface="Verdana"/>
                <a:sym typeface="Verdana"/>
              </a:rPr>
              <a:t>(</a:t>
            </a:r>
            <a:r>
              <a:rPr lang="en-US" sz="2800" b="1" i="1" dirty="0">
                <a:latin typeface="Verdana"/>
                <a:ea typeface="Verdana"/>
                <a:cs typeface="Verdana"/>
                <a:sym typeface="Verdana"/>
              </a:rPr>
              <a:t>Supporting Productive Struggle</a:t>
            </a:r>
            <a:r>
              <a:rPr lang="en-US" sz="2800" i="1" dirty="0">
                <a:latin typeface="Verdana"/>
                <a:ea typeface="Verdana"/>
                <a:cs typeface="Verdana"/>
                <a:sym typeface="Verdana"/>
              </a:rPr>
              <a:t>, </a:t>
            </a:r>
            <a:r>
              <a:rPr lang="en-US" sz="2800" b="1" i="1" dirty="0">
                <a:latin typeface="Verdana"/>
                <a:ea typeface="Verdana"/>
                <a:cs typeface="Verdana"/>
                <a:sym typeface="Verdana"/>
              </a:rPr>
              <a:t>Posing Purposeful Questions</a:t>
            </a:r>
            <a:r>
              <a:rPr lang="en-US" sz="2800" i="1" dirty="0">
                <a:latin typeface="Verdana"/>
                <a:ea typeface="Verdana"/>
                <a:cs typeface="Verdana"/>
                <a:sym typeface="Verdana"/>
              </a:rPr>
              <a:t>, </a:t>
            </a:r>
            <a:r>
              <a:rPr lang="en-US" sz="2800" b="1" i="1" dirty="0">
                <a:latin typeface="Verdana"/>
                <a:ea typeface="Verdana"/>
                <a:cs typeface="Verdana"/>
                <a:sym typeface="Verdana"/>
              </a:rPr>
              <a:t>Using and Connecting Mathematical Representations</a:t>
            </a:r>
            <a:r>
              <a:rPr lang="en-US" sz="2800" i="1" dirty="0">
                <a:latin typeface="Verdana"/>
                <a:ea typeface="Verdana"/>
                <a:cs typeface="Verdana"/>
                <a:sym typeface="Verdana"/>
              </a:rPr>
              <a:t>, </a:t>
            </a:r>
            <a:r>
              <a:rPr lang="en-US" sz="2800" dirty="0">
                <a:latin typeface="Verdana"/>
                <a:ea typeface="Verdana"/>
                <a:cs typeface="Verdana"/>
                <a:sym typeface="Verdana"/>
              </a:rPr>
              <a:t>and</a:t>
            </a:r>
            <a:r>
              <a:rPr lang="en-US" sz="2800" i="1" dirty="0">
                <a:latin typeface="Verdana"/>
                <a:ea typeface="Verdana"/>
                <a:cs typeface="Verdana"/>
                <a:sym typeface="Verdana"/>
              </a:rPr>
              <a:t> </a:t>
            </a:r>
            <a:r>
              <a:rPr lang="en-US" sz="2800" b="1" i="1" dirty="0">
                <a:latin typeface="Verdana"/>
                <a:ea typeface="Verdana"/>
                <a:cs typeface="Verdana"/>
                <a:sym typeface="Verdana"/>
              </a:rPr>
              <a:t>Eliciting and Using Evidence of Student Thinking</a:t>
            </a:r>
            <a:r>
              <a:rPr lang="en-US" sz="2800" b="1" dirty="0">
                <a:latin typeface="Verdana"/>
                <a:ea typeface="Verdana"/>
                <a:cs typeface="Verdana"/>
                <a:sym typeface="Verdana"/>
              </a:rPr>
              <a:t>)</a:t>
            </a:r>
            <a:r>
              <a:rPr lang="en-US" sz="2800" dirty="0">
                <a:latin typeface="Verdana"/>
                <a:ea typeface="Verdana"/>
                <a:cs typeface="Verdana"/>
                <a:sym typeface="Verdana"/>
              </a:rPr>
              <a:t> facilitate meaningful mathematical </a:t>
            </a:r>
            <a:r>
              <a:rPr lang="en-US" sz="2800" dirty="0" smtClean="0">
                <a:latin typeface="Verdana"/>
                <a:ea typeface="Verdana"/>
                <a:cs typeface="Verdana"/>
                <a:sym typeface="Verdana"/>
              </a:rPr>
              <a:t>discourse?</a:t>
            </a:r>
          </a:p>
          <a:p>
            <a:pPr marL="0" marR="0" lvl="0" indent="0" algn="l" rtl="0">
              <a:lnSpc>
                <a:spcPct val="100000"/>
              </a:lnSpc>
              <a:spcBef>
                <a:spcPts val="640"/>
              </a:spcBef>
              <a:spcAft>
                <a:spcPts val="0"/>
              </a:spcAft>
              <a:buNone/>
            </a:pPr>
            <a:endParaRPr lang="en-US" sz="2800" dirty="0" smtClean="0">
              <a:latin typeface="Verdana"/>
              <a:ea typeface="Verdana"/>
              <a:cs typeface="Verdana"/>
              <a:sym typeface="Verdana"/>
            </a:endParaRPr>
          </a:p>
          <a:p>
            <a:pPr marL="0" marR="0" lvl="0" indent="0" algn="l" rtl="0">
              <a:lnSpc>
                <a:spcPct val="100000"/>
              </a:lnSpc>
              <a:spcBef>
                <a:spcPts val="640"/>
              </a:spcBef>
              <a:spcAft>
                <a:spcPts val="0"/>
              </a:spcAft>
              <a:buNone/>
            </a:pPr>
            <a:r>
              <a:rPr lang="en-US" sz="2800" dirty="0" smtClean="0">
                <a:latin typeface="Verdana"/>
                <a:ea typeface="Verdana"/>
                <a:cs typeface="Verdana"/>
                <a:sym typeface="Verdana"/>
              </a:rPr>
              <a:t>How does </a:t>
            </a:r>
            <a:r>
              <a:rPr lang="en-US" sz="2800" b="1" i="1" dirty="0" smtClean="0">
                <a:latin typeface="Verdana"/>
                <a:ea typeface="Verdana"/>
                <a:cs typeface="Verdana"/>
                <a:sym typeface="Verdana"/>
              </a:rPr>
              <a:t>facilitating meaningful mathematical discourse </a:t>
            </a:r>
            <a:r>
              <a:rPr lang="en-US" sz="2800" dirty="0" smtClean="0">
                <a:latin typeface="Verdana"/>
                <a:ea typeface="Verdana"/>
                <a:cs typeface="Verdana"/>
                <a:sym typeface="Verdana"/>
              </a:rPr>
              <a:t>promote</a:t>
            </a:r>
            <a:r>
              <a:rPr lang="en-US" sz="2800" b="1" dirty="0">
                <a:latin typeface="Verdana"/>
                <a:ea typeface="Verdana"/>
                <a:cs typeface="Verdana"/>
                <a:sym typeface="Verdana"/>
              </a:rPr>
              <a:t> </a:t>
            </a:r>
            <a:r>
              <a:rPr lang="en-US" sz="2800" b="1" u="sng" dirty="0" smtClean="0">
                <a:latin typeface="Verdana"/>
                <a:ea typeface="Verdana"/>
                <a:cs typeface="Verdana"/>
                <a:sym typeface="Verdana"/>
              </a:rPr>
              <a:t>equity</a:t>
            </a:r>
            <a:r>
              <a:rPr lang="en-US" sz="2800" dirty="0" smtClean="0">
                <a:latin typeface="Verdana"/>
                <a:ea typeface="Verdana"/>
                <a:cs typeface="Verdana"/>
                <a:sym typeface="Verdana"/>
              </a:rPr>
              <a:t>?</a:t>
            </a:r>
            <a:endParaRPr sz="2800" dirty="0">
              <a:latin typeface="Verdana"/>
              <a:ea typeface="Verdana"/>
              <a:cs typeface="Verdana"/>
              <a:sym typeface="Verdana"/>
            </a:endParaRPr>
          </a:p>
        </p:txBody>
      </p:sp>
      <p:sp>
        <p:nvSpPr>
          <p:cNvPr id="827" name="Google Shape;827;p97"/>
          <p:cNvSpPr txBox="1">
            <a:spLocks noGrp="1"/>
          </p:cNvSpPr>
          <p:nvPr>
            <p:ph type="sldNum" idx="12"/>
          </p:nvPr>
        </p:nvSpPr>
        <p:spPr>
          <a:xfrm>
            <a:off x="6858000" y="6477000"/>
            <a:ext cx="2133600" cy="476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350"/>
              <a:buFont typeface="Arial"/>
              <a:buNone/>
            </a:pPr>
            <a:fld id="{00000000-1234-1234-1234-123412341234}" type="slidenum">
              <a:rPr lang="en-US" sz="1400" b="0" i="0" u="none" strike="noStrike" cap="none">
                <a:solidFill>
                  <a:schemeClr val="dk1"/>
                </a:solidFill>
                <a:latin typeface="Arial"/>
                <a:ea typeface="Arial"/>
                <a:cs typeface="Arial"/>
                <a:sym typeface="Arial"/>
              </a:rPr>
              <a:t>90</a:t>
            </a:fld>
            <a:endParaRPr sz="1400" b="0" i="0" u="none" strike="noStrike" cap="none" dirty="0">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98"/>
          <p:cNvSpPr txBox="1">
            <a:spLocks noGrp="1"/>
          </p:cNvSpPr>
          <p:nvPr>
            <p:ph type="title"/>
          </p:nvPr>
        </p:nvSpPr>
        <p:spPr>
          <a:xfrm>
            <a:off x="0" y="609600"/>
            <a:ext cx="8229600" cy="1143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b="1" dirty="0">
                <a:latin typeface="Verdana"/>
                <a:ea typeface="Verdana"/>
                <a:cs typeface="Verdana"/>
                <a:sym typeface="Verdana"/>
              </a:rPr>
              <a:t>Summarizing</a:t>
            </a:r>
            <a:endParaRPr b="1" dirty="0">
              <a:latin typeface="Verdana"/>
              <a:ea typeface="Verdana"/>
              <a:cs typeface="Verdana"/>
              <a:sym typeface="Verdana"/>
            </a:endParaRPr>
          </a:p>
        </p:txBody>
      </p:sp>
      <p:sp>
        <p:nvSpPr>
          <p:cNvPr id="834" name="Google Shape;834;p98"/>
          <p:cNvSpPr txBox="1">
            <a:spLocks noGrp="1"/>
          </p:cNvSpPr>
          <p:nvPr>
            <p:ph type="body" idx="1"/>
          </p:nvPr>
        </p:nvSpPr>
        <p:spPr>
          <a:xfrm>
            <a:off x="457200" y="1600200"/>
            <a:ext cx="8229600" cy="4526100"/>
          </a:xfrm>
          <a:prstGeom prst="rect">
            <a:avLst/>
          </a:prstGeom>
        </p:spPr>
        <p:txBody>
          <a:bodyPr spcFirstLastPara="1" wrap="square" lIns="91425" tIns="91425" rIns="91425" bIns="91425" anchor="t" anchorCtr="0">
            <a:noAutofit/>
          </a:bodyPr>
          <a:lstStyle/>
          <a:p>
            <a:pPr marL="457200" lvl="0" indent="-431800" rtl="0">
              <a:spcBef>
                <a:spcPts val="640"/>
              </a:spcBef>
              <a:spcAft>
                <a:spcPts val="0"/>
              </a:spcAft>
              <a:buSzPts val="3200"/>
              <a:buFont typeface="Verdana"/>
              <a:buChar char="•"/>
            </a:pPr>
            <a:r>
              <a:rPr lang="en-US" dirty="0">
                <a:latin typeface="Verdana"/>
                <a:ea typeface="Verdana"/>
                <a:cs typeface="Verdana"/>
                <a:sym typeface="Verdana"/>
              </a:rPr>
              <a:t>Climate</a:t>
            </a:r>
            <a:endParaRPr dirty="0">
              <a:latin typeface="Verdana"/>
              <a:ea typeface="Verdana"/>
              <a:cs typeface="Verdana"/>
              <a:sym typeface="Verdana"/>
            </a:endParaRPr>
          </a:p>
          <a:p>
            <a:pPr marL="457200" lvl="0" indent="-431800" rtl="0">
              <a:spcBef>
                <a:spcPts val="0"/>
              </a:spcBef>
              <a:spcAft>
                <a:spcPts val="0"/>
              </a:spcAft>
              <a:buSzPts val="3200"/>
              <a:buFont typeface="Verdana"/>
              <a:buChar char="•"/>
            </a:pPr>
            <a:r>
              <a:rPr lang="en-US" dirty="0">
                <a:latin typeface="Verdana"/>
                <a:ea typeface="Verdana"/>
                <a:cs typeface="Verdana"/>
                <a:sym typeface="Verdana"/>
              </a:rPr>
              <a:t>Process goals connected to 8 mathematical practices</a:t>
            </a:r>
            <a:endParaRPr dirty="0">
              <a:latin typeface="Verdana"/>
              <a:ea typeface="Verdana"/>
              <a:cs typeface="Verdana"/>
              <a:sym typeface="Verdana"/>
            </a:endParaRPr>
          </a:p>
          <a:p>
            <a:pPr marL="457200" lvl="0" indent="-431800" rtl="0">
              <a:spcBef>
                <a:spcPts val="0"/>
              </a:spcBef>
              <a:spcAft>
                <a:spcPts val="0"/>
              </a:spcAft>
              <a:buSzPts val="3200"/>
              <a:buFont typeface="Verdana"/>
              <a:buChar char="•"/>
            </a:pPr>
            <a:r>
              <a:rPr lang="en-US" dirty="0">
                <a:latin typeface="Verdana"/>
                <a:ea typeface="Verdana"/>
                <a:cs typeface="Verdana"/>
                <a:sym typeface="Verdana"/>
              </a:rPr>
              <a:t>Technology - including </a:t>
            </a:r>
            <a:r>
              <a:rPr lang="en-US" dirty="0" err="1">
                <a:latin typeface="Verdana"/>
                <a:ea typeface="Verdana"/>
                <a:cs typeface="Verdana"/>
                <a:sym typeface="Verdana"/>
              </a:rPr>
              <a:t>D</a:t>
            </a:r>
            <a:r>
              <a:rPr lang="en-US" dirty="0" err="1" smtClean="0">
                <a:latin typeface="Verdana"/>
                <a:ea typeface="Verdana"/>
                <a:cs typeface="Verdana"/>
                <a:sym typeface="Verdana"/>
              </a:rPr>
              <a:t>esmos</a:t>
            </a:r>
            <a:endParaRPr dirty="0">
              <a:latin typeface="Verdana"/>
              <a:ea typeface="Verdana"/>
              <a:cs typeface="Verdana"/>
              <a:sym typeface="Verdana"/>
            </a:endParaRPr>
          </a:p>
          <a:p>
            <a:pPr marL="457200" lvl="0" indent="-431800" rtl="0">
              <a:spcBef>
                <a:spcPts val="0"/>
              </a:spcBef>
              <a:spcAft>
                <a:spcPts val="0"/>
              </a:spcAft>
              <a:buSzPts val="3200"/>
              <a:buFont typeface="Verdana"/>
              <a:buChar char="•"/>
            </a:pPr>
            <a:r>
              <a:rPr lang="en-US" dirty="0">
                <a:latin typeface="Verdana"/>
                <a:ea typeface="Verdana"/>
                <a:cs typeface="Verdana"/>
                <a:sym typeface="Verdana"/>
              </a:rPr>
              <a:t>Equity</a:t>
            </a:r>
            <a:endParaRPr dirty="0">
              <a:latin typeface="Verdana"/>
              <a:ea typeface="Verdana"/>
              <a:cs typeface="Verdana"/>
              <a:sym typeface="Verdana"/>
            </a:endParaRPr>
          </a:p>
          <a:p>
            <a:pPr marL="457200" lvl="0" indent="-431800" rtl="0">
              <a:spcBef>
                <a:spcPts val="0"/>
              </a:spcBef>
              <a:spcAft>
                <a:spcPts val="0"/>
              </a:spcAft>
              <a:buSzPts val="3200"/>
              <a:buFont typeface="Verdana"/>
              <a:buChar char="•"/>
            </a:pPr>
            <a:r>
              <a:rPr lang="en-US" dirty="0">
                <a:latin typeface="Verdana"/>
                <a:ea typeface="Verdana"/>
                <a:cs typeface="Verdana"/>
                <a:sym typeface="Verdana"/>
              </a:rPr>
              <a:t>Thoughtful and thorough lesson planning</a:t>
            </a:r>
            <a:endParaRPr dirty="0">
              <a:latin typeface="Verdana"/>
              <a:ea typeface="Verdana"/>
              <a:cs typeface="Verdana"/>
              <a:sym typeface="Verdana"/>
            </a:endParaRPr>
          </a:p>
          <a:p>
            <a:pPr marL="457200" lvl="0" indent="-431800" rtl="0">
              <a:spcBef>
                <a:spcPts val="0"/>
              </a:spcBef>
              <a:spcAft>
                <a:spcPts val="0"/>
              </a:spcAft>
              <a:buSzPts val="3200"/>
              <a:buFont typeface="Verdana"/>
              <a:buChar char="•"/>
            </a:pPr>
            <a:r>
              <a:rPr lang="en-US" dirty="0">
                <a:latin typeface="Verdana"/>
                <a:ea typeface="Verdana"/>
                <a:cs typeface="Verdana"/>
                <a:sym typeface="Verdana"/>
              </a:rPr>
              <a:t>Reflection is deliberate</a:t>
            </a:r>
            <a:endParaRPr dirty="0">
              <a:latin typeface="Verdana"/>
              <a:ea typeface="Verdana"/>
              <a:cs typeface="Verdana"/>
              <a:sym typeface="Verdana"/>
            </a:endParaRPr>
          </a:p>
          <a:p>
            <a:pPr marL="0" lvl="0" indent="0" rtl="0">
              <a:spcBef>
                <a:spcPts val="640"/>
              </a:spcBef>
              <a:spcAft>
                <a:spcPts val="0"/>
              </a:spcAft>
              <a:buNone/>
            </a:pPr>
            <a:endParaRPr dirty="0"/>
          </a:p>
        </p:txBody>
      </p:sp>
      <p:sp>
        <p:nvSpPr>
          <p:cNvPr id="835" name="Google Shape;835;p98"/>
          <p:cNvSpPr txBox="1">
            <a:spLocks noGrp="1"/>
          </p:cNvSpPr>
          <p:nvPr>
            <p:ph type="sldNum" idx="12"/>
          </p:nvPr>
        </p:nvSpPr>
        <p:spPr>
          <a:xfrm>
            <a:off x="6858000" y="6477000"/>
            <a:ext cx="2133600" cy="476400"/>
          </a:xfrm>
          <a:prstGeom prst="rect">
            <a:avLst/>
          </a:prstGeom>
        </p:spPr>
        <p:txBody>
          <a:bodyPr spcFirstLastPara="1" wrap="square" lIns="91425" tIns="45700" rIns="91425" bIns="45700" anchor="t" anchorCtr="0">
            <a:noAutofit/>
          </a:bodyPr>
          <a:lstStyle/>
          <a:p>
            <a:pPr marL="0" lvl="0" indent="0" rtl="0">
              <a:spcBef>
                <a:spcPts val="0"/>
              </a:spcBef>
              <a:spcAft>
                <a:spcPts val="0"/>
              </a:spcAft>
              <a:buClr>
                <a:schemeClr val="dk1"/>
              </a:buClr>
              <a:buSzPts val="350"/>
              <a:buFont typeface="Arial"/>
              <a:buNone/>
            </a:pPr>
            <a:fld id="{00000000-1234-1234-1234-123412341234}" type="slidenum">
              <a:rPr lang="en-US"/>
              <a:t>91</a:t>
            </a:fld>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39622" y="423517"/>
            <a:ext cx="8763000" cy="775694"/>
          </a:xfrm>
        </p:spPr>
        <p:txBody>
          <a:bodyPr>
            <a:normAutofit fontScale="90000"/>
          </a:bodyPr>
          <a:lstStyle/>
          <a:p>
            <a:pPr algn="ctr"/>
            <a:r>
              <a:rPr lang="en-US" sz="3200" b="1" dirty="0" smtClean="0">
                <a:latin typeface="Verdana" panose="020B0604030504040204" pitchFamily="34" charset="0"/>
                <a:ea typeface="Verdana" panose="020B0604030504040204" pitchFamily="34" charset="0"/>
                <a:cs typeface="Verdana" panose="020B0604030504040204" pitchFamily="34" charset="0"/>
              </a:rPr>
              <a:t>Teaching Framework for Mathematics</a:t>
            </a:r>
            <a:endParaRPr lang="en-US" sz="3200" b="1" i="1" dirty="0">
              <a:latin typeface="Verdana" panose="020B0604030504040204" pitchFamily="34" charset="0"/>
              <a:ea typeface="Verdana" panose="020B0604030504040204" pitchFamily="34" charset="0"/>
              <a:cs typeface="Verdana" panose="020B0604030504040204" pitchFamily="34" charset="0"/>
            </a:endParaRPr>
          </a:p>
        </p:txBody>
      </p:sp>
      <p:pic>
        <p:nvPicPr>
          <p:cNvPr id="16" name="Picture 15" descr="Teaching Framework for Mathematics"/>
          <p:cNvPicPr>
            <a:picLocks noChangeAspect="1"/>
          </p:cNvPicPr>
          <p:nvPr/>
        </p:nvPicPr>
        <p:blipFill>
          <a:blip r:embed="rId3"/>
          <a:stretch>
            <a:fillRect/>
          </a:stretch>
        </p:blipFill>
        <p:spPr>
          <a:xfrm>
            <a:off x="1006185" y="1394409"/>
            <a:ext cx="6943725" cy="4333875"/>
          </a:xfrm>
          <a:prstGeom prst="rect">
            <a:avLst/>
          </a:prstGeom>
        </p:spPr>
      </p:pic>
      <p:sp>
        <p:nvSpPr>
          <p:cNvPr id="8" name="TextBox 7"/>
          <p:cNvSpPr txBox="1">
            <a:spLocks noChangeArrowheads="1"/>
          </p:cNvSpPr>
          <p:nvPr/>
        </p:nvSpPr>
        <p:spPr bwMode="auto">
          <a:xfrm>
            <a:off x="1006185" y="6434453"/>
            <a:ext cx="68579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200" dirty="0">
                <a:latin typeface="Calibri" panose="020F0502020204030204" pitchFamily="34" charset="0"/>
              </a:rPr>
              <a:t>Adapted from </a:t>
            </a:r>
            <a:r>
              <a:rPr lang="en-US" altLang="en-US" sz="1200" dirty="0" smtClean="0">
                <a:latin typeface="Calibri" panose="020F0502020204030204" pitchFamily="34" charset="0"/>
              </a:rPr>
              <a:t>Smith, </a:t>
            </a:r>
            <a:r>
              <a:rPr lang="en-US" altLang="en-US" sz="1200" dirty="0">
                <a:latin typeface="Calibri" panose="020F0502020204030204" pitchFamily="34" charset="0"/>
              </a:rPr>
              <a:t>M</a:t>
            </a:r>
            <a:r>
              <a:rPr lang="en-US" altLang="en-US" sz="1200" dirty="0" smtClean="0">
                <a:latin typeface="Calibri" panose="020F0502020204030204" pitchFamily="34" charset="0"/>
              </a:rPr>
              <a:t>. et al. (2017) Taking Action – Implementing Effective Mathematics Teaching Practices Series</a:t>
            </a:r>
            <a:r>
              <a:rPr lang="en-US" altLang="en-US" sz="1200" i="1" dirty="0" smtClean="0">
                <a:latin typeface="Calibri" panose="020F0502020204030204" pitchFamily="34" charset="0"/>
              </a:rPr>
              <a:t>, </a:t>
            </a:r>
            <a:r>
              <a:rPr lang="en-US" altLang="en-US" sz="1200" dirty="0" smtClean="0">
                <a:latin typeface="Calibri" panose="020F0502020204030204" pitchFamily="34" charset="0"/>
              </a:rPr>
              <a:t>National Council of Teachers of Mathematics. </a:t>
            </a:r>
            <a:endParaRPr lang="en-US" altLang="en-US" sz="1200" dirty="0">
              <a:latin typeface="Calibri" panose="020F0502020204030204" pitchFamily="34" charset="0"/>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pPr/>
              <a:t>92</a:t>
            </a:fld>
            <a:endParaRPr lang="en-US" dirty="0"/>
          </a:p>
        </p:txBody>
      </p:sp>
    </p:spTree>
    <p:extLst>
      <p:ext uri="{BB962C8B-B14F-4D97-AF65-F5344CB8AC3E}">
        <p14:creationId xmlns:p14="http://schemas.microsoft.com/office/powerpoint/2010/main" val="3014055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p100"/>
          <p:cNvSpPr txBox="1">
            <a:spLocks noGrp="1"/>
          </p:cNvSpPr>
          <p:nvPr>
            <p:ph type="title"/>
          </p:nvPr>
        </p:nvSpPr>
        <p:spPr>
          <a:xfrm>
            <a:off x="280725" y="609600"/>
            <a:ext cx="7948800" cy="16281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b="1" dirty="0" smtClean="0">
                <a:latin typeface="Verdana"/>
                <a:ea typeface="Verdana"/>
                <a:cs typeface="Verdana"/>
                <a:sym typeface="Verdana"/>
              </a:rPr>
              <a:t>List evidence </a:t>
            </a:r>
            <a:r>
              <a:rPr lang="en-US" b="1" dirty="0">
                <a:latin typeface="Verdana"/>
                <a:ea typeface="Verdana"/>
                <a:cs typeface="Verdana"/>
                <a:sym typeface="Verdana"/>
              </a:rPr>
              <a:t>of all four practices in the </a:t>
            </a:r>
            <a:r>
              <a:rPr lang="en-US" b="1" dirty="0" smtClean="0">
                <a:latin typeface="Verdana"/>
                <a:ea typeface="Verdana"/>
                <a:cs typeface="Verdana"/>
                <a:sym typeface="Verdana"/>
              </a:rPr>
              <a:t>video of Elizabeth </a:t>
            </a:r>
            <a:r>
              <a:rPr lang="en-US" b="1" dirty="0" err="1">
                <a:latin typeface="Verdana"/>
                <a:ea typeface="Verdana"/>
                <a:cs typeface="Verdana"/>
                <a:sym typeface="Verdana"/>
              </a:rPr>
              <a:t>Brovey’s</a:t>
            </a:r>
            <a:r>
              <a:rPr lang="en-US" b="1" dirty="0">
                <a:latin typeface="Verdana"/>
                <a:ea typeface="Verdana"/>
                <a:cs typeface="Verdana"/>
                <a:sym typeface="Verdana"/>
              </a:rPr>
              <a:t> </a:t>
            </a:r>
            <a:r>
              <a:rPr lang="en-US" b="1" dirty="0" smtClean="0">
                <a:latin typeface="Verdana"/>
                <a:ea typeface="Verdana"/>
                <a:cs typeface="Verdana"/>
                <a:sym typeface="Verdana"/>
              </a:rPr>
              <a:t>classroom.</a:t>
            </a:r>
            <a:endParaRPr b="1" dirty="0">
              <a:latin typeface="Verdana"/>
              <a:ea typeface="Verdana"/>
              <a:cs typeface="Verdana"/>
              <a:sym typeface="Verdana"/>
            </a:endParaRPr>
          </a:p>
        </p:txBody>
      </p:sp>
      <p:pic>
        <p:nvPicPr>
          <p:cNvPr id="1026" name="Picture 2" descr="https://embedwistia-a.akamaihd.net/deliveries/b2943cbe514b58f15848b23357facafa3d6dd924.jpg?image_play_button_size=2x&amp;image_crop_resized=640x480&amp;image_play_button=1&amp;image_play_button_color=54bbffe0">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088" y="2598862"/>
            <a:ext cx="4977811" cy="3733358"/>
          </a:xfrm>
          <a:prstGeom prst="rect">
            <a:avLst/>
          </a:prstGeom>
          <a:noFill/>
          <a:extLst>
            <a:ext uri="{909E8E84-426E-40DD-AFC4-6F175D3DCCD1}">
              <a14:hiddenFill xmlns:a14="http://schemas.microsoft.com/office/drawing/2010/main">
                <a:solidFill>
                  <a:srgbClr val="FFFFFF"/>
                </a:solidFill>
              </a14:hiddenFill>
            </a:ext>
          </a:extLst>
        </p:spPr>
      </p:pic>
      <p:sp>
        <p:nvSpPr>
          <p:cNvPr id="852" name="Google Shape;852;p100"/>
          <p:cNvSpPr txBox="1">
            <a:spLocks noGrp="1"/>
          </p:cNvSpPr>
          <p:nvPr>
            <p:ph type="sldNum" idx="12"/>
          </p:nvPr>
        </p:nvSpPr>
        <p:spPr>
          <a:xfrm>
            <a:off x="6858000" y="6477000"/>
            <a:ext cx="2133600" cy="476400"/>
          </a:xfrm>
          <a:prstGeom prst="rect">
            <a:avLst/>
          </a:prstGeom>
        </p:spPr>
        <p:txBody>
          <a:bodyPr spcFirstLastPara="1" wrap="square" lIns="91425" tIns="45700" rIns="91425" bIns="45700" anchor="t" anchorCtr="0">
            <a:noAutofit/>
          </a:bodyPr>
          <a:lstStyle/>
          <a:p>
            <a:pPr marL="0" lvl="0" indent="0" rtl="0">
              <a:spcBef>
                <a:spcPts val="0"/>
              </a:spcBef>
              <a:spcAft>
                <a:spcPts val="0"/>
              </a:spcAft>
              <a:buClr>
                <a:schemeClr val="dk1"/>
              </a:buClr>
              <a:buSzPts val="350"/>
              <a:buFont typeface="Arial"/>
              <a:buNone/>
            </a:pPr>
            <a:fld id="{00000000-1234-1234-1234-123412341234}" type="slidenum">
              <a:rPr lang="en-US"/>
              <a:t>93</a:t>
            </a:fld>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p101"/>
          <p:cNvSpPr txBox="1">
            <a:spLocks noGrp="1"/>
          </p:cNvSpPr>
          <p:nvPr>
            <p:ph type="title" idx="4294967295"/>
          </p:nvPr>
        </p:nvSpPr>
        <p:spPr>
          <a:xfrm>
            <a:off x="152400" y="677863"/>
            <a:ext cx="8991600" cy="838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2"/>
              </a:buClr>
              <a:buSzPts val="2800"/>
              <a:buFont typeface="Calibri"/>
              <a:buNone/>
            </a:pPr>
            <a:r>
              <a:rPr lang="en-US" sz="2800" b="1" i="0" u="sng" strike="noStrike" cap="none" dirty="0">
                <a:solidFill>
                  <a:schemeClr val="hlink"/>
                </a:solidFill>
                <a:latin typeface="Verdana"/>
                <a:ea typeface="Verdana"/>
                <a:cs typeface="Verdana"/>
                <a:sym typeface="Verdana"/>
                <a:hlinkClick r:id="rId3"/>
              </a:rPr>
              <a:t>2016 Mathematics Standards of Learning  - Instructional Resources</a:t>
            </a:r>
            <a:endParaRPr sz="2800" b="1" i="0" u="none" strike="noStrike" cap="none" dirty="0">
              <a:solidFill>
                <a:schemeClr val="dk2"/>
              </a:solidFill>
              <a:latin typeface="Verdana"/>
              <a:ea typeface="Verdana"/>
              <a:cs typeface="Verdana"/>
              <a:sym typeface="Verdana"/>
            </a:endParaRPr>
          </a:p>
        </p:txBody>
      </p:sp>
      <p:sp>
        <p:nvSpPr>
          <p:cNvPr id="858" name="Google Shape;858;p101"/>
          <p:cNvSpPr txBox="1"/>
          <p:nvPr/>
        </p:nvSpPr>
        <p:spPr>
          <a:xfrm>
            <a:off x="304800" y="1524000"/>
            <a:ext cx="8839200" cy="534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Calibri"/>
              <a:buNone/>
            </a:pPr>
            <a:r>
              <a:rPr lang="en-US" sz="2400" b="1" i="0" u="none" strike="noStrike" cap="none" dirty="0">
                <a:solidFill>
                  <a:srgbClr val="000000"/>
                </a:solidFill>
                <a:latin typeface="Verdana"/>
                <a:ea typeface="Verdana"/>
                <a:cs typeface="Verdana"/>
                <a:sym typeface="Verdana"/>
              </a:rPr>
              <a:t>Currently Available</a:t>
            </a:r>
            <a:endParaRPr dirty="0">
              <a:latin typeface="Verdana"/>
              <a:ea typeface="Verdana"/>
              <a:cs typeface="Verdana"/>
              <a:sym typeface="Verdana"/>
            </a:endParaRPr>
          </a:p>
          <a:p>
            <a:pPr marL="457200" marR="0" lvl="0" indent="-438150" algn="l" rtl="0">
              <a:lnSpc>
                <a:spcPct val="100000"/>
              </a:lnSpc>
              <a:spcBef>
                <a:spcPts val="0"/>
              </a:spcBef>
              <a:spcAft>
                <a:spcPts val="0"/>
              </a:spcAft>
              <a:buClr>
                <a:srgbClr val="000000"/>
              </a:buClr>
              <a:buSzPts val="2100"/>
              <a:buFont typeface="Verdana"/>
              <a:buChar char="•"/>
            </a:pPr>
            <a:r>
              <a:rPr lang="en-US" sz="2100" i="0" u="none" strike="noStrike" cap="none" dirty="0">
                <a:solidFill>
                  <a:srgbClr val="000000"/>
                </a:solidFill>
                <a:latin typeface="Verdana"/>
                <a:ea typeface="Verdana"/>
                <a:cs typeface="Verdana"/>
                <a:sym typeface="Verdana"/>
                <a:hlinkClick r:id="rId3"/>
              </a:rPr>
              <a:t>2016 Mathematics Standards of </a:t>
            </a:r>
            <a:r>
              <a:rPr lang="en-US" sz="2100" i="0" u="none" strike="noStrike" cap="none" dirty="0" smtClean="0">
                <a:solidFill>
                  <a:srgbClr val="000000"/>
                </a:solidFill>
                <a:latin typeface="Verdana"/>
                <a:ea typeface="Verdana"/>
                <a:cs typeface="Verdana"/>
                <a:sym typeface="Verdana"/>
                <a:hlinkClick r:id="rId3"/>
              </a:rPr>
              <a:t>Learning and Curriculum Frameworks</a:t>
            </a:r>
            <a:endParaRPr sz="2100" i="0" u="none" strike="noStrike" cap="none" dirty="0">
              <a:solidFill>
                <a:srgbClr val="000000"/>
              </a:solidFill>
              <a:latin typeface="Verdana"/>
              <a:ea typeface="Verdana"/>
              <a:cs typeface="Verdana"/>
              <a:sym typeface="Verdana"/>
            </a:endParaRPr>
          </a:p>
          <a:p>
            <a:pPr marL="457200" marR="0" lvl="0" indent="-438150" algn="l" rtl="0">
              <a:lnSpc>
                <a:spcPct val="100000"/>
              </a:lnSpc>
              <a:spcBef>
                <a:spcPts val="0"/>
              </a:spcBef>
              <a:spcAft>
                <a:spcPts val="0"/>
              </a:spcAft>
              <a:buClr>
                <a:srgbClr val="000000"/>
              </a:buClr>
              <a:buSzPts val="2100"/>
              <a:buFont typeface="Verdana"/>
              <a:buChar char="•"/>
            </a:pPr>
            <a:r>
              <a:rPr lang="en-US" sz="2100" i="0" u="none" strike="noStrike" cap="none" dirty="0" smtClean="0">
                <a:solidFill>
                  <a:srgbClr val="000000"/>
                </a:solidFill>
                <a:latin typeface="Verdana"/>
                <a:ea typeface="Verdana"/>
                <a:cs typeface="Verdana"/>
                <a:sym typeface="Verdana"/>
                <a:hlinkClick r:id="rId3"/>
              </a:rPr>
              <a:t>2009 </a:t>
            </a:r>
            <a:r>
              <a:rPr lang="en-US" sz="2100" i="0" u="none" strike="noStrike" cap="none" dirty="0">
                <a:solidFill>
                  <a:srgbClr val="000000"/>
                </a:solidFill>
                <a:latin typeface="Verdana"/>
                <a:ea typeface="Verdana"/>
                <a:cs typeface="Verdana"/>
                <a:sym typeface="Verdana"/>
                <a:hlinkClick r:id="rId3"/>
              </a:rPr>
              <a:t>to 2016 Crosswalk (summary of revisions) documents </a:t>
            </a:r>
            <a:endParaRPr sz="2100" dirty="0">
              <a:latin typeface="Verdana"/>
              <a:ea typeface="Verdana"/>
              <a:cs typeface="Verdana"/>
              <a:sym typeface="Verdana"/>
            </a:endParaRPr>
          </a:p>
          <a:p>
            <a:pPr marL="457200" marR="0" lvl="0" indent="-438150" algn="l" rtl="0">
              <a:lnSpc>
                <a:spcPct val="100000"/>
              </a:lnSpc>
              <a:spcBef>
                <a:spcPts val="0"/>
              </a:spcBef>
              <a:spcAft>
                <a:spcPts val="0"/>
              </a:spcAft>
              <a:buClr>
                <a:srgbClr val="000000"/>
              </a:buClr>
              <a:buSzPts val="2100"/>
              <a:buFont typeface="Verdana"/>
              <a:buChar char="•"/>
            </a:pPr>
            <a:r>
              <a:rPr lang="en-US" sz="2100" i="0" u="none" strike="noStrike" cap="none" dirty="0">
                <a:solidFill>
                  <a:srgbClr val="000000"/>
                </a:solidFill>
                <a:latin typeface="Verdana"/>
                <a:ea typeface="Verdana"/>
                <a:cs typeface="Verdana"/>
                <a:sym typeface="Verdana"/>
                <a:hlinkClick r:id="rId3"/>
              </a:rPr>
              <a:t>Narrated Crosswalk Presentations</a:t>
            </a:r>
            <a:endParaRPr sz="2100" dirty="0">
              <a:latin typeface="Verdana"/>
              <a:ea typeface="Verdana"/>
              <a:cs typeface="Verdana"/>
              <a:sym typeface="Verdana"/>
            </a:endParaRPr>
          </a:p>
          <a:p>
            <a:pPr marL="457200" marR="0" lvl="0" indent="-438150" algn="l" rtl="0">
              <a:lnSpc>
                <a:spcPct val="100000"/>
              </a:lnSpc>
              <a:spcBef>
                <a:spcPts val="0"/>
              </a:spcBef>
              <a:spcAft>
                <a:spcPts val="0"/>
              </a:spcAft>
              <a:buClr>
                <a:srgbClr val="000000"/>
              </a:buClr>
              <a:buSzPts val="2100"/>
              <a:buFont typeface="Verdana"/>
              <a:buChar char="•"/>
            </a:pPr>
            <a:r>
              <a:rPr lang="en-US" sz="2100" i="0" u="none" strike="noStrike" cap="none" dirty="0">
                <a:solidFill>
                  <a:srgbClr val="000000"/>
                </a:solidFill>
                <a:latin typeface="Verdana"/>
                <a:ea typeface="Verdana"/>
                <a:cs typeface="Verdana"/>
                <a:sym typeface="Verdana"/>
                <a:hlinkClick r:id="rId3"/>
              </a:rPr>
              <a:t>Test Blueprints for SOL Assessments</a:t>
            </a:r>
            <a:endParaRPr sz="2100" i="0" u="none" strike="noStrike" cap="none" dirty="0">
              <a:solidFill>
                <a:srgbClr val="000000"/>
              </a:solidFill>
              <a:latin typeface="Verdana"/>
              <a:ea typeface="Verdana"/>
              <a:cs typeface="Verdana"/>
              <a:sym typeface="Verdana"/>
            </a:endParaRPr>
          </a:p>
          <a:p>
            <a:pPr marL="457200" marR="0" lvl="0" indent="-438150" algn="l" rtl="0">
              <a:lnSpc>
                <a:spcPct val="100000"/>
              </a:lnSpc>
              <a:spcBef>
                <a:spcPts val="0"/>
              </a:spcBef>
              <a:spcAft>
                <a:spcPts val="0"/>
              </a:spcAft>
              <a:buClr>
                <a:srgbClr val="000000"/>
              </a:buClr>
              <a:buSzPts val="2100"/>
              <a:buFont typeface="Verdana"/>
              <a:buChar char="•"/>
            </a:pPr>
            <a:r>
              <a:rPr lang="en-US" sz="2100" i="0" u="sng" strike="noStrike" cap="none" dirty="0">
                <a:solidFill>
                  <a:schemeClr val="hlink"/>
                </a:solidFill>
                <a:latin typeface="Verdana"/>
                <a:ea typeface="Verdana"/>
                <a:cs typeface="Verdana"/>
                <a:sym typeface="Verdana"/>
                <a:hlinkClick r:id="rId4"/>
              </a:rPr>
              <a:t>2017 SOL Mathematics Institutes PD Resources</a:t>
            </a:r>
            <a:r>
              <a:rPr lang="en-US" sz="2100" i="0" u="none" strike="noStrike" cap="none" dirty="0">
                <a:solidFill>
                  <a:srgbClr val="000000"/>
                </a:solidFill>
                <a:latin typeface="Verdana"/>
                <a:ea typeface="Verdana"/>
                <a:cs typeface="Verdana"/>
                <a:sym typeface="Verdana"/>
              </a:rPr>
              <a:t> – includes progressions for select 2016 content</a:t>
            </a:r>
            <a:endParaRPr sz="2100" i="0" u="none" strike="noStrike" cap="none" dirty="0">
              <a:solidFill>
                <a:srgbClr val="000000"/>
              </a:solidFill>
              <a:latin typeface="Verdana"/>
              <a:ea typeface="Verdana"/>
              <a:cs typeface="Verdana"/>
              <a:sym typeface="Verdana"/>
            </a:endParaRPr>
          </a:p>
          <a:p>
            <a:pPr marL="457200" marR="0" lvl="0" indent="-438150" algn="l" rtl="0">
              <a:lnSpc>
                <a:spcPct val="100000"/>
              </a:lnSpc>
              <a:spcBef>
                <a:spcPts val="0"/>
              </a:spcBef>
              <a:spcAft>
                <a:spcPts val="0"/>
              </a:spcAft>
              <a:buClr>
                <a:srgbClr val="000000"/>
              </a:buClr>
              <a:buSzPts val="2100"/>
              <a:buFont typeface="Verdana"/>
              <a:buChar char="•"/>
            </a:pPr>
            <a:r>
              <a:rPr lang="en-US" sz="2100" i="0" u="sng" strike="noStrike" cap="none" dirty="0">
                <a:solidFill>
                  <a:schemeClr val="hlink"/>
                </a:solidFill>
                <a:latin typeface="Verdana"/>
                <a:ea typeface="Verdana"/>
                <a:cs typeface="Verdana"/>
                <a:sym typeface="Verdana"/>
                <a:hlinkClick r:id="rId5"/>
              </a:rPr>
              <a:t>Sample K-3 Mathematics Achievement Records </a:t>
            </a:r>
            <a:endParaRPr sz="2100" i="0" u="none" strike="noStrike" cap="none" dirty="0">
              <a:solidFill>
                <a:srgbClr val="000000"/>
              </a:solidFill>
              <a:latin typeface="Verdana"/>
              <a:ea typeface="Verdana"/>
              <a:cs typeface="Verdana"/>
              <a:sym typeface="Verdana"/>
            </a:endParaRPr>
          </a:p>
          <a:p>
            <a:pPr marL="457200" marR="0" lvl="0" indent="-438150" algn="l" rtl="0">
              <a:lnSpc>
                <a:spcPct val="100000"/>
              </a:lnSpc>
              <a:spcBef>
                <a:spcPts val="0"/>
              </a:spcBef>
              <a:spcAft>
                <a:spcPts val="0"/>
              </a:spcAft>
              <a:buClr>
                <a:srgbClr val="000000"/>
              </a:buClr>
              <a:buSzPts val="2100"/>
              <a:buFont typeface="Verdana"/>
              <a:buChar char="•"/>
            </a:pPr>
            <a:r>
              <a:rPr lang="en-US" sz="2100" i="0" u="none" strike="noStrike" cap="none" dirty="0">
                <a:solidFill>
                  <a:srgbClr val="000000"/>
                </a:solidFill>
                <a:latin typeface="Verdana"/>
                <a:ea typeface="Verdana"/>
                <a:cs typeface="Verdana"/>
                <a:sym typeface="Verdana"/>
                <a:hlinkClick r:id="rId6"/>
              </a:rPr>
              <a:t>Vocabulary Word Wall Cards </a:t>
            </a:r>
            <a:r>
              <a:rPr lang="en-US" sz="2100" i="0" u="none" strike="noStrike" cap="none" dirty="0">
                <a:solidFill>
                  <a:srgbClr val="000000"/>
                </a:solidFill>
                <a:latin typeface="Verdana"/>
                <a:ea typeface="Verdana"/>
                <a:cs typeface="Verdana"/>
                <a:sym typeface="Verdana"/>
              </a:rPr>
              <a:t>– 2016 </a:t>
            </a:r>
            <a:r>
              <a:rPr lang="en-US" sz="2100" i="0" u="none" strike="noStrike" cap="none" dirty="0" smtClean="0">
                <a:solidFill>
                  <a:srgbClr val="000000"/>
                </a:solidFill>
                <a:latin typeface="Verdana"/>
                <a:ea typeface="Verdana"/>
                <a:cs typeface="Verdana"/>
                <a:sym typeface="Verdana"/>
              </a:rPr>
              <a:t>SOL</a:t>
            </a:r>
          </a:p>
          <a:p>
            <a:pPr marL="457200" indent="-438150">
              <a:buSzPts val="2100"/>
              <a:buFont typeface="Verdana"/>
              <a:buChar char="•"/>
            </a:pPr>
            <a:r>
              <a:rPr lang="en-US" sz="2100" dirty="0">
                <a:latin typeface="Verdana"/>
                <a:ea typeface="Verdana"/>
                <a:cs typeface="Verdana"/>
                <a:sym typeface="Verdana"/>
                <a:hlinkClick r:id="rId7"/>
              </a:rPr>
              <a:t>Mathematics Instructional Plans </a:t>
            </a:r>
            <a:r>
              <a:rPr lang="en-US" sz="2100" dirty="0">
                <a:latin typeface="Verdana"/>
                <a:ea typeface="Verdana"/>
                <a:cs typeface="Verdana"/>
                <a:sym typeface="Verdana"/>
              </a:rPr>
              <a:t>(formerly Enhanced Scope and Sequence) correlated to 2016 </a:t>
            </a:r>
            <a:r>
              <a:rPr lang="en-US" sz="2100" dirty="0" smtClean="0">
                <a:latin typeface="Verdana"/>
                <a:ea typeface="Verdana"/>
                <a:cs typeface="Verdana"/>
                <a:sym typeface="Verdana"/>
              </a:rPr>
              <a:t>SOL</a:t>
            </a:r>
          </a:p>
          <a:p>
            <a:pPr marL="457200" indent="-438150">
              <a:buSzPts val="2100"/>
              <a:buFont typeface="Verdana"/>
              <a:buChar char="•"/>
            </a:pPr>
            <a:r>
              <a:rPr lang="en-US" sz="2100" dirty="0" smtClean="0">
                <a:solidFill>
                  <a:schemeClr val="tx1"/>
                </a:solidFill>
                <a:latin typeface="Verdana"/>
                <a:ea typeface="Verdana"/>
                <a:cs typeface="Verdana"/>
                <a:sym typeface="Verdana"/>
                <a:hlinkClick r:id="rId8"/>
              </a:rPr>
              <a:t>Co-teaching Mathematics Instructional Plans 2016 SOL</a:t>
            </a:r>
            <a:endParaRPr lang="en-US" sz="2100" i="0" u="none" strike="noStrike" cap="none" dirty="0" smtClean="0">
              <a:solidFill>
                <a:schemeClr val="tx1"/>
              </a:solidFill>
              <a:latin typeface="Verdana"/>
              <a:ea typeface="Verdana"/>
              <a:cs typeface="Verdana"/>
              <a:sym typeface="Verdana"/>
            </a:endParaRPr>
          </a:p>
          <a:p>
            <a:pPr marL="0" marR="0" lvl="0" indent="0" algn="l" rtl="0">
              <a:lnSpc>
                <a:spcPct val="100000"/>
              </a:lnSpc>
              <a:spcBef>
                <a:spcPts val="600"/>
              </a:spcBef>
              <a:spcAft>
                <a:spcPts val="0"/>
              </a:spcAft>
              <a:buClr>
                <a:srgbClr val="000000"/>
              </a:buClr>
              <a:buSzPts val="2400"/>
              <a:buFont typeface="Calibri"/>
              <a:buNone/>
            </a:pPr>
            <a:r>
              <a:rPr lang="en-US" sz="2000" b="1" i="0" u="none" strike="noStrike" cap="none" dirty="0" smtClean="0">
                <a:solidFill>
                  <a:srgbClr val="000000"/>
                </a:solidFill>
                <a:latin typeface="Verdana"/>
                <a:ea typeface="Verdana"/>
                <a:cs typeface="Verdana"/>
                <a:sym typeface="Verdana"/>
              </a:rPr>
              <a:t>Resources </a:t>
            </a:r>
            <a:r>
              <a:rPr lang="en-US" sz="2000" b="1" i="0" u="none" strike="noStrike" cap="none" dirty="0">
                <a:solidFill>
                  <a:srgbClr val="000000"/>
                </a:solidFill>
                <a:latin typeface="Verdana"/>
                <a:ea typeface="Verdana"/>
                <a:cs typeface="Verdana"/>
                <a:sym typeface="Verdana"/>
              </a:rPr>
              <a:t>– Tentatively Scheduled to be Available </a:t>
            </a:r>
            <a:r>
              <a:rPr lang="en-US" sz="2000" b="1" i="0" u="none" strike="noStrike" cap="none" dirty="0" smtClean="0">
                <a:solidFill>
                  <a:srgbClr val="000000"/>
                </a:solidFill>
                <a:latin typeface="Verdana"/>
                <a:ea typeface="Verdana"/>
                <a:cs typeface="Verdana"/>
                <a:sym typeface="Verdana"/>
              </a:rPr>
              <a:t>Fall </a:t>
            </a:r>
            <a:r>
              <a:rPr lang="en-US" sz="2000" b="1" i="0" u="none" strike="noStrike" cap="none" dirty="0">
                <a:solidFill>
                  <a:srgbClr val="000000"/>
                </a:solidFill>
                <a:latin typeface="Verdana"/>
                <a:ea typeface="Verdana"/>
                <a:cs typeface="Verdana"/>
                <a:sym typeface="Verdana"/>
              </a:rPr>
              <a:t>2018</a:t>
            </a:r>
            <a:endParaRPr sz="2000" b="1" i="0" u="none" strike="noStrike" cap="none" dirty="0">
              <a:solidFill>
                <a:srgbClr val="000000"/>
              </a:solidFill>
              <a:latin typeface="Verdana"/>
              <a:ea typeface="Verdana"/>
              <a:cs typeface="Verdana"/>
              <a:sym typeface="Verdana"/>
            </a:endParaRPr>
          </a:p>
          <a:p>
            <a:pPr marL="457200" marR="0" lvl="0" indent="-438150" algn="l" rtl="0">
              <a:lnSpc>
                <a:spcPct val="100000"/>
              </a:lnSpc>
              <a:spcBef>
                <a:spcPts val="0"/>
              </a:spcBef>
              <a:spcAft>
                <a:spcPts val="0"/>
              </a:spcAft>
              <a:buClr>
                <a:srgbClr val="000000"/>
              </a:buClr>
              <a:buSzPts val="2100"/>
              <a:buFont typeface="Verdana"/>
              <a:buChar char="•"/>
            </a:pPr>
            <a:r>
              <a:rPr lang="en-US" sz="2100" i="0" u="none" strike="noStrike" cap="none" dirty="0" smtClean="0">
                <a:solidFill>
                  <a:srgbClr val="000000"/>
                </a:solidFill>
                <a:latin typeface="Verdana"/>
                <a:ea typeface="Verdana"/>
                <a:cs typeface="Verdana"/>
                <a:sym typeface="Verdana"/>
              </a:rPr>
              <a:t>Mathematics </a:t>
            </a:r>
            <a:r>
              <a:rPr lang="en-US" sz="2100" i="0" u="none" strike="noStrike" cap="none" dirty="0">
                <a:solidFill>
                  <a:srgbClr val="000000"/>
                </a:solidFill>
                <a:latin typeface="Verdana"/>
                <a:ea typeface="Verdana"/>
                <a:cs typeface="Verdana"/>
                <a:sym typeface="Verdana"/>
              </a:rPr>
              <a:t>Instructional Videos</a:t>
            </a:r>
            <a:endParaRPr sz="2100" dirty="0">
              <a:latin typeface="Verdana"/>
              <a:ea typeface="Verdana"/>
              <a:cs typeface="Verdana"/>
              <a:sym typeface="Verdana"/>
            </a:endParaRPr>
          </a:p>
        </p:txBody>
      </p:sp>
      <p:sp>
        <p:nvSpPr>
          <p:cNvPr id="859" name="Google Shape;859;p101"/>
          <p:cNvSpPr txBox="1">
            <a:spLocks noGrp="1"/>
          </p:cNvSpPr>
          <p:nvPr>
            <p:ph type="sldNum" idx="12"/>
          </p:nvPr>
        </p:nvSpPr>
        <p:spPr>
          <a:xfrm>
            <a:off x="6858000" y="6477000"/>
            <a:ext cx="2133598" cy="476251"/>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350"/>
              <a:buFont typeface="Arial"/>
              <a:buNone/>
            </a:pPr>
            <a:fld id="{00000000-1234-1234-1234-123412341234}" type="slidenum">
              <a:rPr lang="en-US" sz="1400" b="0" i="0" u="none" strike="noStrike" cap="none">
                <a:solidFill>
                  <a:schemeClr val="dk1"/>
                </a:solidFill>
                <a:latin typeface="Arial"/>
                <a:ea typeface="Arial"/>
                <a:cs typeface="Arial"/>
                <a:sym typeface="Arial"/>
              </a:rPr>
              <a:t>94</a:t>
            </a:fld>
            <a:endParaRPr sz="14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Google Shape;825;p97"/>
          <p:cNvSpPr txBox="1">
            <a:spLocks noGrp="1"/>
          </p:cNvSpPr>
          <p:nvPr>
            <p:ph type="title"/>
          </p:nvPr>
        </p:nvSpPr>
        <p:spPr>
          <a:xfrm>
            <a:off x="208547" y="677863"/>
            <a:ext cx="82296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2"/>
              </a:buClr>
              <a:buSzPts val="3600"/>
              <a:buFont typeface="Calibri"/>
              <a:buNone/>
            </a:pPr>
            <a:r>
              <a:rPr lang="en-US" b="1" dirty="0" smtClean="0">
                <a:latin typeface="Verdana"/>
                <a:ea typeface="Verdana"/>
                <a:cs typeface="Verdana"/>
                <a:sym typeface="Verdana"/>
              </a:rPr>
              <a:t>Reflect on Essential Questions</a:t>
            </a:r>
            <a:endParaRPr sz="3600" b="1" i="0" u="none" strike="noStrike" cap="none" dirty="0">
              <a:solidFill>
                <a:schemeClr val="dk2"/>
              </a:solidFill>
              <a:latin typeface="Verdana"/>
              <a:ea typeface="Verdana"/>
              <a:cs typeface="Verdana"/>
              <a:sym typeface="Verdana"/>
            </a:endParaRPr>
          </a:p>
        </p:txBody>
      </p:sp>
      <p:sp>
        <p:nvSpPr>
          <p:cNvPr id="826" name="Google Shape;826;p97"/>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640"/>
              </a:spcBef>
              <a:spcAft>
                <a:spcPts val="0"/>
              </a:spcAft>
              <a:buNone/>
            </a:pPr>
            <a:r>
              <a:rPr lang="en-US" sz="2800" dirty="0">
                <a:latin typeface="Verdana"/>
                <a:ea typeface="Verdana"/>
                <a:cs typeface="Verdana"/>
                <a:sym typeface="Verdana"/>
              </a:rPr>
              <a:t>How will the teaching practices shared today </a:t>
            </a:r>
            <a:r>
              <a:rPr lang="en-US" sz="2800" dirty="0" smtClean="0">
                <a:latin typeface="Verdana"/>
                <a:ea typeface="Verdana"/>
                <a:cs typeface="Verdana"/>
                <a:sym typeface="Verdana"/>
              </a:rPr>
              <a:t>facilitate </a:t>
            </a:r>
            <a:r>
              <a:rPr lang="en-US" sz="2800" dirty="0">
                <a:latin typeface="Verdana"/>
                <a:ea typeface="Verdana"/>
                <a:cs typeface="Verdana"/>
                <a:sym typeface="Verdana"/>
              </a:rPr>
              <a:t>meaningful mathematical </a:t>
            </a:r>
            <a:r>
              <a:rPr lang="en-US" sz="2800" dirty="0" smtClean="0">
                <a:latin typeface="Verdana"/>
                <a:ea typeface="Verdana"/>
                <a:cs typeface="Verdana"/>
                <a:sym typeface="Verdana"/>
              </a:rPr>
              <a:t>discourse?</a:t>
            </a:r>
          </a:p>
          <a:p>
            <a:pPr marL="0" marR="0" lvl="0" indent="0" algn="l" rtl="0">
              <a:lnSpc>
                <a:spcPct val="100000"/>
              </a:lnSpc>
              <a:spcBef>
                <a:spcPts val="640"/>
              </a:spcBef>
              <a:spcAft>
                <a:spcPts val="0"/>
              </a:spcAft>
              <a:buNone/>
            </a:pPr>
            <a:endParaRPr lang="en-US" sz="2800" dirty="0" smtClean="0">
              <a:latin typeface="Verdana"/>
              <a:ea typeface="Verdana"/>
              <a:cs typeface="Verdana"/>
              <a:sym typeface="Verdana"/>
            </a:endParaRPr>
          </a:p>
          <a:p>
            <a:pPr marL="0" marR="0" lvl="0" indent="0" algn="l" rtl="0">
              <a:lnSpc>
                <a:spcPct val="100000"/>
              </a:lnSpc>
              <a:spcBef>
                <a:spcPts val="640"/>
              </a:spcBef>
              <a:spcAft>
                <a:spcPts val="0"/>
              </a:spcAft>
              <a:buNone/>
            </a:pPr>
            <a:r>
              <a:rPr lang="en-US" sz="2800" dirty="0" smtClean="0">
                <a:latin typeface="Verdana"/>
                <a:ea typeface="Verdana"/>
                <a:cs typeface="Verdana"/>
                <a:sym typeface="Verdana"/>
              </a:rPr>
              <a:t>How does </a:t>
            </a:r>
            <a:r>
              <a:rPr lang="en-US" sz="2800" b="1" i="1" dirty="0" smtClean="0">
                <a:latin typeface="Verdana"/>
                <a:ea typeface="Verdana"/>
                <a:cs typeface="Verdana"/>
                <a:sym typeface="Verdana"/>
              </a:rPr>
              <a:t>facilitating meaningful mathematical discourse </a:t>
            </a:r>
            <a:r>
              <a:rPr lang="en-US" sz="2800" dirty="0" smtClean="0">
                <a:latin typeface="Verdana"/>
                <a:ea typeface="Verdana"/>
                <a:cs typeface="Verdana"/>
                <a:sym typeface="Verdana"/>
              </a:rPr>
              <a:t>promote</a:t>
            </a:r>
            <a:r>
              <a:rPr lang="en-US" sz="2800" b="1" dirty="0">
                <a:latin typeface="Verdana"/>
                <a:ea typeface="Verdana"/>
                <a:cs typeface="Verdana"/>
                <a:sym typeface="Verdana"/>
              </a:rPr>
              <a:t> </a:t>
            </a:r>
            <a:r>
              <a:rPr lang="en-US" sz="2800" b="1" u="sng" dirty="0" smtClean="0">
                <a:latin typeface="Verdana"/>
                <a:ea typeface="Verdana"/>
                <a:cs typeface="Verdana"/>
                <a:sym typeface="Verdana"/>
              </a:rPr>
              <a:t>equity</a:t>
            </a:r>
            <a:r>
              <a:rPr lang="en-US" sz="2800" dirty="0" smtClean="0">
                <a:latin typeface="Verdana"/>
                <a:ea typeface="Verdana"/>
                <a:cs typeface="Verdana"/>
                <a:sym typeface="Verdana"/>
              </a:rPr>
              <a:t>?</a:t>
            </a:r>
            <a:endParaRPr sz="2800" dirty="0">
              <a:latin typeface="Verdana"/>
              <a:ea typeface="Verdana"/>
              <a:cs typeface="Verdana"/>
              <a:sym typeface="Verdana"/>
            </a:endParaRPr>
          </a:p>
        </p:txBody>
      </p:sp>
      <p:sp>
        <p:nvSpPr>
          <p:cNvPr id="827" name="Google Shape;827;p97"/>
          <p:cNvSpPr txBox="1">
            <a:spLocks noGrp="1"/>
          </p:cNvSpPr>
          <p:nvPr>
            <p:ph type="sldNum" idx="12"/>
          </p:nvPr>
        </p:nvSpPr>
        <p:spPr>
          <a:xfrm>
            <a:off x="6858000" y="6477000"/>
            <a:ext cx="2133600" cy="476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350"/>
              <a:buFont typeface="Arial"/>
              <a:buNone/>
            </a:pPr>
            <a:fld id="{00000000-1234-1234-1234-123412341234}" type="slidenum">
              <a:rPr lang="en-US" sz="1400" b="0" i="0" u="none" strike="noStrike" cap="none">
                <a:solidFill>
                  <a:schemeClr val="dk1"/>
                </a:solidFill>
                <a:latin typeface="Arial"/>
                <a:ea typeface="Arial"/>
                <a:cs typeface="Arial"/>
                <a:sym typeface="Arial"/>
              </a:rPr>
              <a:t>95</a:t>
            </a:fld>
            <a:endParaRPr sz="14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0942938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103"/>
          <p:cNvSpPr txBox="1">
            <a:spLocks noGrp="1"/>
          </p:cNvSpPr>
          <p:nvPr>
            <p:ph type="title"/>
          </p:nvPr>
        </p:nvSpPr>
        <p:spPr>
          <a:xfrm>
            <a:off x="0" y="609600"/>
            <a:ext cx="8229600" cy="1143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sz="4800" b="1" dirty="0">
                <a:latin typeface="Verdana"/>
                <a:ea typeface="Verdana"/>
                <a:cs typeface="Verdana"/>
                <a:sym typeface="Verdana"/>
              </a:rPr>
              <a:t>Time to Reflect</a:t>
            </a:r>
            <a:endParaRPr sz="4800" b="1" dirty="0">
              <a:latin typeface="Verdana"/>
              <a:ea typeface="Verdana"/>
              <a:cs typeface="Verdana"/>
              <a:sym typeface="Verdana"/>
            </a:endParaRPr>
          </a:p>
        </p:txBody>
      </p:sp>
      <p:sp>
        <p:nvSpPr>
          <p:cNvPr id="874" name="Google Shape;874;p103"/>
          <p:cNvSpPr txBox="1">
            <a:spLocks noGrp="1"/>
          </p:cNvSpPr>
          <p:nvPr>
            <p:ph type="body" idx="1"/>
          </p:nvPr>
        </p:nvSpPr>
        <p:spPr>
          <a:xfrm>
            <a:off x="274201" y="1600200"/>
            <a:ext cx="4023600" cy="4157100"/>
          </a:xfrm>
          <a:prstGeom prst="rect">
            <a:avLst/>
          </a:prstGeom>
        </p:spPr>
        <p:txBody>
          <a:bodyPr spcFirstLastPara="1" wrap="square" lIns="91425" tIns="91425" rIns="91425" bIns="91425" anchor="t" anchorCtr="0">
            <a:noAutofit/>
          </a:bodyPr>
          <a:lstStyle/>
          <a:p>
            <a:pPr marL="0" lvl="0" indent="0">
              <a:spcBef>
                <a:spcPts val="640"/>
              </a:spcBef>
              <a:spcAft>
                <a:spcPts val="0"/>
              </a:spcAft>
              <a:buNone/>
            </a:pPr>
            <a:r>
              <a:rPr lang="en-US" dirty="0">
                <a:latin typeface="Verdana"/>
                <a:ea typeface="Verdana"/>
                <a:cs typeface="Verdana"/>
                <a:sym typeface="Verdana"/>
              </a:rPr>
              <a:t>Based on all </a:t>
            </a:r>
            <a:endParaRPr dirty="0">
              <a:latin typeface="Verdana"/>
              <a:ea typeface="Verdana"/>
              <a:cs typeface="Verdana"/>
              <a:sym typeface="Verdana"/>
            </a:endParaRPr>
          </a:p>
          <a:p>
            <a:pPr marL="0" lvl="0" indent="0" rtl="0">
              <a:spcBef>
                <a:spcPts val="640"/>
              </a:spcBef>
              <a:spcAft>
                <a:spcPts val="0"/>
              </a:spcAft>
              <a:buNone/>
            </a:pPr>
            <a:r>
              <a:rPr lang="en-US" dirty="0">
                <a:latin typeface="Verdana"/>
                <a:ea typeface="Verdana"/>
                <a:cs typeface="Verdana"/>
                <a:sym typeface="Verdana"/>
              </a:rPr>
              <a:t>m</a:t>
            </a:r>
            <a:r>
              <a:rPr lang="en-US" dirty="0" smtClean="0">
                <a:latin typeface="Verdana"/>
                <a:ea typeface="Verdana"/>
                <a:cs typeface="Verdana"/>
                <a:sym typeface="Verdana"/>
              </a:rPr>
              <a:t>odule reflections,</a:t>
            </a:r>
          </a:p>
          <a:p>
            <a:pPr marL="0" indent="0">
              <a:buNone/>
            </a:pPr>
            <a:r>
              <a:rPr lang="en-US" dirty="0" smtClean="0">
                <a:latin typeface="Verdana"/>
                <a:ea typeface="Verdana"/>
                <a:cs typeface="Verdana"/>
                <a:sym typeface="Verdana"/>
              </a:rPr>
              <a:t>how </a:t>
            </a:r>
            <a:r>
              <a:rPr lang="en-US" dirty="0">
                <a:latin typeface="Verdana"/>
                <a:ea typeface="Verdana"/>
                <a:cs typeface="Verdana"/>
                <a:sym typeface="Verdana"/>
              </a:rPr>
              <a:t>will you provide professional development on these teaching practices?</a:t>
            </a:r>
          </a:p>
          <a:p>
            <a:pPr marL="0" lvl="0" indent="0" rtl="0">
              <a:spcBef>
                <a:spcPts val="640"/>
              </a:spcBef>
              <a:spcAft>
                <a:spcPts val="0"/>
              </a:spcAft>
              <a:buNone/>
            </a:pPr>
            <a:r>
              <a:rPr lang="en-US" dirty="0" smtClean="0">
                <a:latin typeface="Verdana"/>
                <a:ea typeface="Verdana"/>
                <a:cs typeface="Verdana"/>
                <a:sym typeface="Verdana"/>
              </a:rPr>
              <a:t> </a:t>
            </a:r>
            <a:endParaRPr dirty="0">
              <a:latin typeface="Verdana"/>
              <a:ea typeface="Verdana"/>
              <a:cs typeface="Verdana"/>
              <a:sym typeface="Verdana"/>
            </a:endParaRPr>
          </a:p>
        </p:txBody>
      </p:sp>
      <p:pic>
        <p:nvPicPr>
          <p:cNvPr id="876" name="Google Shape;876;p103" descr="decorative"/>
          <p:cNvPicPr preferRelativeResize="0"/>
          <p:nvPr/>
        </p:nvPicPr>
        <p:blipFill>
          <a:blip r:embed="rId3">
            <a:alphaModFix/>
          </a:blip>
          <a:stretch>
            <a:fillRect/>
          </a:stretch>
        </p:blipFill>
        <p:spPr>
          <a:xfrm>
            <a:off x="4572001" y="1600200"/>
            <a:ext cx="4023601" cy="4910825"/>
          </a:xfrm>
          <a:prstGeom prst="rect">
            <a:avLst/>
          </a:prstGeom>
          <a:noFill/>
          <a:ln>
            <a:noFill/>
          </a:ln>
        </p:spPr>
      </p:pic>
      <p:sp>
        <p:nvSpPr>
          <p:cNvPr id="875" name="Google Shape;875;p103"/>
          <p:cNvSpPr txBox="1">
            <a:spLocks noGrp="1"/>
          </p:cNvSpPr>
          <p:nvPr>
            <p:ph type="sldNum" idx="12"/>
          </p:nvPr>
        </p:nvSpPr>
        <p:spPr>
          <a:xfrm>
            <a:off x="6858000" y="6477000"/>
            <a:ext cx="2133600" cy="4764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fld id="{00000000-1234-1234-1234-123412341234}" type="slidenum">
              <a:rPr lang="en-US"/>
              <a:t>96</a:t>
            </a:fld>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232" y="1056774"/>
            <a:ext cx="8229600" cy="1143000"/>
          </a:xfrm>
        </p:spPr>
        <p:txBody>
          <a:bodyPr/>
          <a:lstStyle/>
          <a:p>
            <a:pPr algn="ctr"/>
            <a:r>
              <a:rPr lang="en-US" b="1" dirty="0">
                <a:solidFill>
                  <a:schemeClr val="dk1"/>
                </a:solidFill>
                <a:latin typeface="Verdana"/>
                <a:ea typeface="Verdana"/>
                <a:cs typeface="Verdana"/>
                <a:sym typeface="Verdana"/>
              </a:rPr>
              <a:t>Please contact us</a:t>
            </a:r>
            <a:br>
              <a:rPr lang="en-US" b="1" dirty="0">
                <a:solidFill>
                  <a:schemeClr val="dk1"/>
                </a:solidFill>
                <a:latin typeface="Verdana"/>
                <a:ea typeface="Verdana"/>
                <a:cs typeface="Verdana"/>
                <a:sym typeface="Verdana"/>
              </a:rPr>
            </a:br>
            <a:endParaRPr lang="en-US" dirty="0"/>
          </a:p>
        </p:txBody>
      </p:sp>
      <p:sp>
        <p:nvSpPr>
          <p:cNvPr id="3" name="Text Placeholder 2"/>
          <p:cNvSpPr>
            <a:spLocks noGrp="1"/>
          </p:cNvSpPr>
          <p:nvPr>
            <p:ph type="body" idx="1"/>
          </p:nvPr>
        </p:nvSpPr>
        <p:spPr>
          <a:xfrm>
            <a:off x="469232" y="2622884"/>
            <a:ext cx="8229600" cy="1864895"/>
          </a:xfrm>
        </p:spPr>
        <p:txBody>
          <a:bodyPr/>
          <a:lstStyle/>
          <a:p>
            <a:pPr marL="0" lvl="0" indent="0" algn="ctr">
              <a:spcBef>
                <a:spcPts val="0"/>
              </a:spcBef>
              <a:buClr>
                <a:srgbClr val="000000"/>
              </a:buClr>
              <a:buSzPts val="2400"/>
              <a:buNone/>
            </a:pPr>
            <a:r>
              <a:rPr lang="en-US" dirty="0">
                <a:solidFill>
                  <a:srgbClr val="000000"/>
                </a:solidFill>
                <a:latin typeface="Verdana"/>
                <a:ea typeface="Verdana"/>
                <a:cs typeface="Verdana"/>
                <a:sym typeface="Verdana"/>
              </a:rPr>
              <a:t>The VDOE Mathematics Team at</a:t>
            </a:r>
            <a:endParaRPr lang="en-US" dirty="0">
              <a:latin typeface="Verdana"/>
              <a:ea typeface="Verdana"/>
              <a:cs typeface="Verdana"/>
              <a:sym typeface="Verdana"/>
            </a:endParaRPr>
          </a:p>
          <a:p>
            <a:pPr marL="0" lvl="0" indent="0" algn="ctr">
              <a:spcBef>
                <a:spcPts val="0"/>
              </a:spcBef>
              <a:buClr>
                <a:srgbClr val="000000"/>
              </a:buClr>
              <a:buSzPts val="2400"/>
              <a:buNone/>
            </a:pPr>
            <a:r>
              <a:rPr lang="en-US" u="sng" dirty="0">
                <a:solidFill>
                  <a:schemeClr val="hlink"/>
                </a:solidFill>
                <a:latin typeface="Verdana"/>
                <a:ea typeface="Verdana"/>
                <a:cs typeface="Verdana"/>
                <a:sym typeface="Verdana"/>
                <a:hlinkClick r:id="rId3"/>
              </a:rPr>
              <a:t>Mathematics@doe.virginia.gov</a:t>
            </a:r>
            <a:endParaRPr lang="en-US" dirty="0">
              <a:solidFill>
                <a:srgbClr val="000000"/>
              </a:solidFill>
              <a:latin typeface="Verdana"/>
              <a:ea typeface="Verdana"/>
              <a:cs typeface="Verdana"/>
              <a:sym typeface="Verdana"/>
            </a:endParaRPr>
          </a:p>
          <a:p>
            <a:pPr marL="25400" indent="0">
              <a:buNone/>
            </a:pPr>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97</a:t>
            </a:fld>
            <a:endParaRPr lang="en-US"/>
          </a:p>
        </p:txBody>
      </p:sp>
    </p:spTree>
    <p:extLst>
      <p:ext uri="{BB962C8B-B14F-4D97-AF65-F5344CB8AC3E}">
        <p14:creationId xmlns:p14="http://schemas.microsoft.com/office/powerpoint/2010/main" val="1877697754"/>
      </p:ext>
    </p:extLst>
  </p:cSld>
  <p:clrMapOvr>
    <a:masterClrMapping/>
  </p:clrMapOvr>
</p:sld>
</file>

<file path=ppt/theme/theme1.xml><?xml version="1.0" encoding="utf-8"?>
<a:theme xmlns:a="http://schemas.openxmlformats.org/drawingml/2006/main" name="mathematics">
  <a:themeElements>
    <a:clrScheme name="Custom 1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athematics">
  <a:themeElements>
    <a:clrScheme name="Custom 1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mathematics">
  <a:themeElements>
    <a:clrScheme name="Custom 1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9729</TotalTime>
  <Words>6781</Words>
  <Application>Microsoft Office PowerPoint</Application>
  <PresentationFormat>On-screen Show (4:3)</PresentationFormat>
  <Paragraphs>733</Paragraphs>
  <Slides>97</Slides>
  <Notes>92</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97</vt:i4>
      </vt:variant>
    </vt:vector>
  </HeadingPairs>
  <TitlesOfParts>
    <vt:vector size="103" baseType="lpstr">
      <vt:lpstr>Arial</vt:lpstr>
      <vt:lpstr>Calibri</vt:lpstr>
      <vt:lpstr>Verdana</vt:lpstr>
      <vt:lpstr>mathematics</vt:lpstr>
      <vt:lpstr>mathematics</vt:lpstr>
      <vt:lpstr>1_mathematics</vt:lpstr>
      <vt:lpstr>VDOE 2018 Mathematics Institute 6-8 Session</vt:lpstr>
      <vt:lpstr>Agenda</vt:lpstr>
      <vt:lpstr>Parking Lot</vt:lpstr>
      <vt:lpstr>Which one doesn’t belong?</vt:lpstr>
      <vt:lpstr>How many?</vt:lpstr>
      <vt:lpstr>Resources for initiating student engagement:</vt:lpstr>
      <vt:lpstr>I. Teaching Practice:  Facilitate Meaningful Discourse </vt:lpstr>
      <vt:lpstr>Essential Question</vt:lpstr>
      <vt:lpstr>Eight Teaching Practices</vt:lpstr>
      <vt:lpstr>Mathematics Process Goals for Students</vt:lpstr>
      <vt:lpstr>Teaching Practices- Process Goals</vt:lpstr>
      <vt:lpstr>Teaching Framework for Mathematics</vt:lpstr>
      <vt:lpstr>Video Reflection</vt:lpstr>
      <vt:lpstr>Video Reflection</vt:lpstr>
      <vt:lpstr>In Our Classroom We…</vt:lpstr>
      <vt:lpstr>Mathematics Community</vt:lpstr>
      <vt:lpstr>Levels of Classroom Discourse</vt:lpstr>
      <vt:lpstr>Components and Levels of a Math Talk Learning Community </vt:lpstr>
      <vt:lpstr>Components and Levels of a Math Talk Learning Community </vt:lpstr>
      <vt:lpstr>Reflect on the Essential Question</vt:lpstr>
      <vt:lpstr>Time to Reflect</vt:lpstr>
      <vt:lpstr>II. Teaching Practices:   Pose Purposeful Questions  Elicit and Use Evidence of Student Thinking  </vt:lpstr>
      <vt:lpstr>Teaching Framework for Mathematics</vt:lpstr>
      <vt:lpstr>Essential Questions</vt:lpstr>
      <vt:lpstr>Pose Purposeful Questions </vt:lpstr>
      <vt:lpstr>   Five Types of Questions</vt:lpstr>
      <vt:lpstr>Classifying Questions</vt:lpstr>
      <vt:lpstr>Desmos Scientific Calculator</vt:lpstr>
      <vt:lpstr>The Lemonade Stand Task</vt:lpstr>
      <vt:lpstr>Vertical Progression: </vt:lpstr>
      <vt:lpstr>Vertical Progression: </vt:lpstr>
      <vt:lpstr>Lemonade Stand Task Launch</vt:lpstr>
      <vt:lpstr>The Lemonade Stand Task</vt:lpstr>
      <vt:lpstr>Posing Purposeful Questions</vt:lpstr>
      <vt:lpstr>The Lemonade Stand Task</vt:lpstr>
      <vt:lpstr>The Lemonade Stand Task</vt:lpstr>
      <vt:lpstr>Student Work</vt:lpstr>
      <vt:lpstr>Student Work</vt:lpstr>
      <vt:lpstr>Student Work</vt:lpstr>
      <vt:lpstr>Student Work</vt:lpstr>
      <vt:lpstr>The Lemonade Stand Task</vt:lpstr>
      <vt:lpstr>Posing Purposeful Questions - Research</vt:lpstr>
      <vt:lpstr>Posing Purposeful Questions - Promoting Equity</vt:lpstr>
      <vt:lpstr>Elicit and Use Evidence of Student Thinking - Research</vt:lpstr>
      <vt:lpstr>Elicit and Use Evidence of Student Thinking - Promoting Equity</vt:lpstr>
      <vt:lpstr>Levels of Classroom Discourse</vt:lpstr>
      <vt:lpstr>Components and Levels of a Math Talk Learning Community </vt:lpstr>
      <vt:lpstr>Components and Levels of a Math Talk Learning Community </vt:lpstr>
      <vt:lpstr>Supporting Equitable Mathematics Teaching </vt:lpstr>
      <vt:lpstr>Reflect on Essential Questions</vt:lpstr>
      <vt:lpstr>Time to Reflect</vt:lpstr>
      <vt:lpstr>Desmos – go to student.desmos.com</vt:lpstr>
      <vt:lpstr>Teacher.desmos.com</vt:lpstr>
      <vt:lpstr>Proportional Reasoning</vt:lpstr>
      <vt:lpstr>III. Teaching Practices:   Support Productive Struggle  Use and Connect Mathematical Representations   </vt:lpstr>
      <vt:lpstr>Teaching Framework for Mathematics</vt:lpstr>
      <vt:lpstr>Essential Questions</vt:lpstr>
      <vt:lpstr>Telling the Tale Task</vt:lpstr>
      <vt:lpstr>Vertical Progression: </vt:lpstr>
      <vt:lpstr>Telling the Tale Task - Launch</vt:lpstr>
      <vt:lpstr>Telling the Tale Task: SOL 6.12</vt:lpstr>
      <vt:lpstr>Telling the Tale Task</vt:lpstr>
      <vt:lpstr>Supporting Productive Struggle</vt:lpstr>
      <vt:lpstr>Supporting Productive Struggle</vt:lpstr>
      <vt:lpstr>Supporting Productive Struggle</vt:lpstr>
      <vt:lpstr>Telling the Tale Task: SOL 7.10</vt:lpstr>
      <vt:lpstr>Telling the Tale Task: SOL 7.10</vt:lpstr>
      <vt:lpstr>Telling the Tale Task</vt:lpstr>
      <vt:lpstr>Telling the Tale Task</vt:lpstr>
      <vt:lpstr>Telling the Tale Task</vt:lpstr>
      <vt:lpstr>Telling the Tale Task:  SOL 8.16</vt:lpstr>
      <vt:lpstr>Telling the Tale Task</vt:lpstr>
      <vt:lpstr>Telling the Tale Task</vt:lpstr>
      <vt:lpstr>Connecting to the Curriculum Framework</vt:lpstr>
      <vt:lpstr>Support Productive Struggle - Research</vt:lpstr>
      <vt:lpstr>New Expectations for Students</vt:lpstr>
      <vt:lpstr>New Expectations for Students</vt:lpstr>
      <vt:lpstr>New Expectations for Students</vt:lpstr>
      <vt:lpstr>New Expectations for Students</vt:lpstr>
      <vt:lpstr>New Expectations for Students</vt:lpstr>
      <vt:lpstr>Support Productive Struggle - Promoting Equity</vt:lpstr>
      <vt:lpstr>Use and Connect Mathematical Representations</vt:lpstr>
      <vt:lpstr>Use and Connect Mathematical Representations - Research</vt:lpstr>
      <vt:lpstr>Use and Connect Mathematical Representations - Promoting Equity</vt:lpstr>
      <vt:lpstr>Levels of Classroom Discourse</vt:lpstr>
      <vt:lpstr>Components and Levels of a Math Talk Learning Community </vt:lpstr>
      <vt:lpstr>Reflect on Essential Questions</vt:lpstr>
      <vt:lpstr>Time to Reflect</vt:lpstr>
      <vt:lpstr>IV. Taking Action – Next Steps</vt:lpstr>
      <vt:lpstr>Essential Questions</vt:lpstr>
      <vt:lpstr>Summarizing</vt:lpstr>
      <vt:lpstr>Teaching Framework for Mathematics</vt:lpstr>
      <vt:lpstr>List evidence of all four practices in the video of Elizabeth Brovey’s classroom.</vt:lpstr>
      <vt:lpstr>2016 Mathematics Standards of Learning  - Instructional Resources</vt:lpstr>
      <vt:lpstr>Reflect on Essential Questions</vt:lpstr>
      <vt:lpstr>Time to Reflect</vt:lpstr>
      <vt:lpstr>Please contact us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Mazzacane, Tina (DOE)</dc:creator>
  <cp:lastModifiedBy>Hope, Kristin (DOE)</cp:lastModifiedBy>
  <cp:revision>178</cp:revision>
  <cp:lastPrinted>2018-10-10T17:07:49Z</cp:lastPrinted>
  <dcterms:modified xsi:type="dcterms:W3CDTF">2018-11-13T16:41:53Z</dcterms:modified>
</cp:coreProperties>
</file>