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 id="2147483710" r:id="rId4"/>
  </p:sldMasterIdLst>
  <p:notesMasterIdLst>
    <p:notesMasterId r:id="rId75"/>
  </p:notesMasterIdLst>
  <p:handoutMasterIdLst>
    <p:handoutMasterId r:id="rId76"/>
  </p:handoutMasterIdLst>
  <p:sldIdLst>
    <p:sldId id="337" r:id="rId5"/>
    <p:sldId id="338" r:id="rId6"/>
    <p:sldId id="339" r:id="rId7"/>
    <p:sldId id="262" r:id="rId8"/>
    <p:sldId id="263" r:id="rId9"/>
    <p:sldId id="340" r:id="rId10"/>
    <p:sldId id="341" r:id="rId11"/>
    <p:sldId id="342" r:id="rId12"/>
    <p:sldId id="343" r:id="rId13"/>
    <p:sldId id="344" r:id="rId14"/>
    <p:sldId id="345" r:id="rId15"/>
    <p:sldId id="346" r:id="rId16"/>
    <p:sldId id="347" r:id="rId17"/>
    <p:sldId id="272" r:id="rId18"/>
    <p:sldId id="348" r:id="rId19"/>
    <p:sldId id="274" r:id="rId20"/>
    <p:sldId id="349" r:id="rId21"/>
    <p:sldId id="350" r:id="rId22"/>
    <p:sldId id="277" r:id="rId23"/>
    <p:sldId id="384" r:id="rId24"/>
    <p:sldId id="352" r:id="rId25"/>
    <p:sldId id="353" r:id="rId26"/>
    <p:sldId id="354" r:id="rId27"/>
    <p:sldId id="355" r:id="rId28"/>
    <p:sldId id="283" r:id="rId29"/>
    <p:sldId id="284" r:id="rId30"/>
    <p:sldId id="285" r:id="rId31"/>
    <p:sldId id="286" r:id="rId32"/>
    <p:sldId id="287" r:id="rId33"/>
    <p:sldId id="288" r:id="rId34"/>
    <p:sldId id="385" r:id="rId35"/>
    <p:sldId id="290" r:id="rId36"/>
    <p:sldId id="291" r:id="rId37"/>
    <p:sldId id="292" r:id="rId38"/>
    <p:sldId id="293" r:id="rId39"/>
    <p:sldId id="294" r:id="rId40"/>
    <p:sldId id="358" r:id="rId41"/>
    <p:sldId id="296" r:id="rId42"/>
    <p:sldId id="359" r:id="rId43"/>
    <p:sldId id="360" r:id="rId44"/>
    <p:sldId id="361" r:id="rId45"/>
    <p:sldId id="300" r:id="rId46"/>
    <p:sldId id="301" r:id="rId47"/>
    <p:sldId id="362" r:id="rId48"/>
    <p:sldId id="363" r:id="rId49"/>
    <p:sldId id="364" r:id="rId50"/>
    <p:sldId id="365" r:id="rId51"/>
    <p:sldId id="306" r:id="rId52"/>
    <p:sldId id="307" r:id="rId53"/>
    <p:sldId id="366" r:id="rId54"/>
    <p:sldId id="367" r:id="rId55"/>
    <p:sldId id="336" r:id="rId56"/>
    <p:sldId id="368" r:id="rId57"/>
    <p:sldId id="311" r:id="rId58"/>
    <p:sldId id="369" r:id="rId59"/>
    <p:sldId id="383" r:id="rId60"/>
    <p:sldId id="386" r:id="rId61"/>
    <p:sldId id="370" r:id="rId62"/>
    <p:sldId id="316" r:id="rId63"/>
    <p:sldId id="371" r:id="rId64"/>
    <p:sldId id="372" r:id="rId65"/>
    <p:sldId id="373" r:id="rId66"/>
    <p:sldId id="374" r:id="rId67"/>
    <p:sldId id="375" r:id="rId68"/>
    <p:sldId id="376" r:id="rId69"/>
    <p:sldId id="377" r:id="rId70"/>
    <p:sldId id="379" r:id="rId71"/>
    <p:sldId id="380" r:id="rId72"/>
    <p:sldId id="381" r:id="rId73"/>
    <p:sldId id="382" r:id="rId74"/>
  </p:sldIdLst>
  <p:sldSz cx="9144000" cy="6858000" type="screen4x3"/>
  <p:notesSz cx="9385300" cy="70993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ozier, Debra (DOE)" initials="DD(" lastIdx="16" clrIdx="0"/>
  <p:cmAuthor id="1" name="Victoria M. Bohidar (vmbohidar)" initials="V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7268D5-369C-4039-952E-EE28372D0244}">
  <a:tblStyle styleId="{EB7268D5-369C-4039-952E-EE28372D0244}"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4291" autoAdjust="0"/>
  </p:normalViewPr>
  <p:slideViewPr>
    <p:cSldViewPr snapToGrid="0">
      <p:cViewPr varScale="1">
        <p:scale>
          <a:sx n="65" d="100"/>
          <a:sy n="65" d="100"/>
        </p:scale>
        <p:origin x="74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3114"/>
    </p:cViewPr>
  </p:sorterViewPr>
  <p:notesViewPr>
    <p:cSldViewPr snapToGrid="0">
      <p:cViewPr varScale="1">
        <p:scale>
          <a:sx n="71" d="100"/>
          <a:sy n="7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6198"/>
          </a:xfrm>
          <a:prstGeom prst="rect">
            <a:avLst/>
          </a:prstGeom>
        </p:spPr>
        <p:txBody>
          <a:bodyPr vert="horz" lIns="94192" tIns="47096" rIns="94192" bIns="47096"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5316165" y="0"/>
            <a:ext cx="4066963" cy="356198"/>
          </a:xfrm>
          <a:prstGeom prst="rect">
            <a:avLst/>
          </a:prstGeom>
        </p:spPr>
        <p:txBody>
          <a:bodyPr vert="horz" lIns="94192" tIns="47096" rIns="94192" bIns="47096" rtlCol="0"/>
          <a:lstStyle>
            <a:lvl1pPr algn="r">
              <a:defRPr sz="1200">
                <a:uFillTx/>
              </a:defRPr>
            </a:lvl1pPr>
          </a:lstStyle>
          <a:p>
            <a:fld id="{B4A3DE9E-E0FD-48E0-B197-683FE1F1E74B}" type="datetimeFigureOut">
              <a:rPr lang="en-US" smtClean="0">
                <a:uFillTx/>
              </a:rPr>
              <a:t>11/14/2018</a:t>
            </a:fld>
            <a:endParaRPr lang="en-US">
              <a:uFillTx/>
            </a:endParaRPr>
          </a:p>
        </p:txBody>
      </p:sp>
      <p:sp>
        <p:nvSpPr>
          <p:cNvPr id="4" name="Footer Placeholder 3"/>
          <p:cNvSpPr>
            <a:spLocks noGrp="1"/>
          </p:cNvSpPr>
          <p:nvPr>
            <p:ph type="ftr" sz="quarter" idx="2"/>
          </p:nvPr>
        </p:nvSpPr>
        <p:spPr>
          <a:xfrm>
            <a:off x="0" y="6743103"/>
            <a:ext cx="4066963" cy="356197"/>
          </a:xfrm>
          <a:prstGeom prst="rect">
            <a:avLst/>
          </a:prstGeom>
        </p:spPr>
        <p:txBody>
          <a:bodyPr vert="horz" lIns="94192" tIns="47096" rIns="94192" bIns="47096"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5316165" y="6743103"/>
            <a:ext cx="4066963" cy="356197"/>
          </a:xfrm>
          <a:prstGeom prst="rect">
            <a:avLst/>
          </a:prstGeom>
        </p:spPr>
        <p:txBody>
          <a:bodyPr vert="horz" lIns="94192" tIns="47096" rIns="94192" bIns="47096" rtlCol="0" anchor="b"/>
          <a:lstStyle>
            <a:lvl1pPr algn="r">
              <a:defRPr sz="1200">
                <a:uFillTx/>
              </a:defRPr>
            </a:lvl1pPr>
          </a:lstStyle>
          <a:p>
            <a:fld id="{A223992C-2C27-4B64-A803-85B6FBC4F10C}"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4066962" cy="354965"/>
          </a:xfrm>
          <a:prstGeom prst="rect">
            <a:avLst/>
          </a:prstGeom>
          <a:noFill/>
          <a:ln>
            <a:noFill/>
          </a:ln>
        </p:spPr>
        <p:txBody>
          <a:bodyPr lIns="94177" tIns="94177" rIns="94177" bIns="94177"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uFillTx/>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9pPr>
          </a:lstStyle>
          <a:p>
            <a:endParaRPr>
              <a:uFillTx/>
            </a:endParaRPr>
          </a:p>
        </p:txBody>
      </p:sp>
      <p:sp>
        <p:nvSpPr>
          <p:cNvPr id="4" name="Shape 4"/>
          <p:cNvSpPr txBox="1">
            <a:spLocks noGrp="1"/>
          </p:cNvSpPr>
          <p:nvPr>
            <p:ph type="dt" idx="10"/>
          </p:nvPr>
        </p:nvSpPr>
        <p:spPr>
          <a:xfrm>
            <a:off x="5316168" y="0"/>
            <a:ext cx="4066962" cy="354965"/>
          </a:xfrm>
          <a:prstGeom prst="rect">
            <a:avLst/>
          </a:prstGeom>
          <a:noFill/>
          <a:ln>
            <a:noFill/>
          </a:ln>
        </p:spPr>
        <p:txBody>
          <a:bodyPr lIns="94177" tIns="94177" rIns="94177" bIns="94177"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uFillTx/>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9pPr>
          </a:lstStyle>
          <a:p>
            <a:endParaRPr>
              <a:uFillTx/>
            </a:endParaRPr>
          </a:p>
        </p:txBody>
      </p:sp>
      <p:sp>
        <p:nvSpPr>
          <p:cNvPr id="5" name="Shape 5"/>
          <p:cNvSpPr>
            <a:spLocks noGrp="1" noRot="1" noChangeAspect="1"/>
          </p:cNvSpPr>
          <p:nvPr>
            <p:ph type="sldImg" idx="3"/>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lstStyle>
            <a:lvl1pPr marL="0" marR="0" lvl="0"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uFillTx/>
                <a:latin typeface="Calibri"/>
                <a:ea typeface="Calibri"/>
                <a:cs typeface="Calibri"/>
                <a:sym typeface="Calibri"/>
              </a:defRPr>
            </a:lvl9pPr>
          </a:lstStyle>
          <a:p>
            <a:endParaRPr>
              <a:uFillTx/>
            </a:endParaRPr>
          </a:p>
        </p:txBody>
      </p:sp>
      <p:sp>
        <p:nvSpPr>
          <p:cNvPr id="7" name="Shape 7"/>
          <p:cNvSpPr txBox="1">
            <a:spLocks noGrp="1"/>
          </p:cNvSpPr>
          <p:nvPr>
            <p:ph type="ftr" idx="11"/>
          </p:nvPr>
        </p:nvSpPr>
        <p:spPr>
          <a:xfrm>
            <a:off x="2" y="6743103"/>
            <a:ext cx="4066962" cy="354965"/>
          </a:xfrm>
          <a:prstGeom prst="rect">
            <a:avLst/>
          </a:prstGeom>
          <a:noFill/>
          <a:ln>
            <a:noFill/>
          </a:ln>
        </p:spPr>
        <p:txBody>
          <a:bodyPr lIns="94177" tIns="94177" rIns="94177" bIns="94177"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uFillTx/>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uFillTx/>
                <a:latin typeface="Calibri"/>
                <a:ea typeface="Calibri"/>
                <a:cs typeface="Calibri"/>
                <a:sym typeface="Calibri"/>
              </a:defRPr>
            </a:lvl9pPr>
          </a:lstStyle>
          <a:p>
            <a:endParaRPr>
              <a:uFillTx/>
            </a:endParaRPr>
          </a:p>
        </p:txBody>
      </p:sp>
      <p:sp>
        <p:nvSpPr>
          <p:cNvPr id="8" name="Shape 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a:t>
            </a:fld>
            <a:endParaRPr lang="en-US" sz="1200">
              <a:solidFill>
                <a:schemeClr val="dk1"/>
              </a:solidFill>
              <a:uFillTx/>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33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2:notes"/>
          <p:cNvSpPr>
            <a:spLocks noGrp="1" noRot="1" noChangeAspect="1"/>
          </p:cNvSpPr>
          <p:nvPr>
            <p:ph type="sldImg" idx="2"/>
          </p:nvPr>
        </p:nvSpPr>
        <p:spPr>
          <a:xfrm>
            <a:off x="2913063" y="530225"/>
            <a:ext cx="3538537"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2:notes"/>
          <p:cNvSpPr txBox="1">
            <a:spLocks noGrp="1"/>
          </p:cNvSpPr>
          <p:nvPr>
            <p:ph type="body" idx="1"/>
          </p:nvPr>
        </p:nvSpPr>
        <p:spPr>
          <a:xfrm>
            <a:off x="936310" y="3361612"/>
            <a:ext cx="7490459" cy="3184684"/>
          </a:xfrm>
          <a:prstGeom prst="rect">
            <a:avLst/>
          </a:prstGeom>
          <a:noFill/>
          <a:ln>
            <a:noFill/>
          </a:ln>
        </p:spPr>
        <p:txBody>
          <a:bodyPr spcFirstLastPara="1" wrap="square" lIns="93913" tIns="93913" rIns="93913" bIns="93913" anchor="t" anchorCtr="0">
            <a:noAutofit/>
          </a:bodyPr>
          <a:lstStyle/>
          <a:p>
            <a:pPr marL="0" indent="0"/>
            <a:r>
              <a:rPr lang="en-US" dirty="0"/>
              <a:t>Change out slide</a:t>
            </a:r>
            <a:endParaRPr dirty="0"/>
          </a:p>
        </p:txBody>
      </p:sp>
      <p:sp>
        <p:nvSpPr>
          <p:cNvPr id="445" name="Google Shape;445;p12:notes"/>
          <p:cNvSpPr txBox="1">
            <a:spLocks noGrp="1"/>
          </p:cNvSpPr>
          <p:nvPr>
            <p:ph type="sldNum" idx="12"/>
          </p:nvPr>
        </p:nvSpPr>
        <p:spPr>
          <a:xfrm>
            <a:off x="5303580" y="6721994"/>
            <a:ext cx="4057331" cy="353854"/>
          </a:xfrm>
          <a:prstGeom prst="rect">
            <a:avLst/>
          </a:prstGeom>
          <a:noFill/>
          <a:ln>
            <a:noFill/>
          </a:ln>
        </p:spPr>
        <p:txBody>
          <a:bodyPr spcFirstLastPara="1" wrap="square" lIns="93913" tIns="46944" rIns="93913" bIns="46944"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08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626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10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3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14</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28" name="Google Shape;528;p1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77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16</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16198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lang="en-US" dirty="0"/>
          </a:p>
        </p:txBody>
      </p:sp>
      <p:sp>
        <p:nvSpPr>
          <p:cNvPr id="545" name="Google Shape;545;p1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48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0: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54" name="Google Shape;554;p2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9293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2: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2: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70" name="Google Shape;570;p22: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8394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59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lang="en-US" dirty="0"/>
          </a:p>
          <a:p>
            <a:pPr marL="0" indent="0"/>
            <a:endParaRPr dirty="0"/>
          </a:p>
        </p:txBody>
      </p:sp>
      <p:sp>
        <p:nvSpPr>
          <p:cNvPr id="590" name="Google Shape;590;p24: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26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653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839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Four corners</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defRPr>
                <a:uFillTx/>
              </a:defRPr>
            </a:pPr>
            <a:fld id="{00000000-1234-1234-1234-123412341234}" type="slidenum">
              <a:rPr kumimoji="0" lang="en-US" sz="1200" b="0" i="0" u="none" strike="noStrike" kern="0" cap="none" spc="0" normalizeH="0" baseline="0" noProof="0" smtClean="0">
                <a:ln>
                  <a:noFill/>
                </a:ln>
                <a:solidFill>
                  <a:srgbClr val="000000"/>
                </a:solidFill>
                <a:effectLst/>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Tx/>
                <a:buNone/>
                <a:defRPr>
                  <a:uFillTx/>
                </a:defRPr>
              </a:pPr>
              <a:t>25</a:t>
            </a:fld>
            <a:endParaRPr kumimoji="0" lang="en-US" sz="1200" b="0" i="0" u="none" strike="noStrike" kern="0" cap="none" spc="0" normalizeH="0" baseline="0" noProof="0">
              <a:ln>
                <a:noFill/>
              </a:ln>
              <a:solidFill>
                <a:srgbClr val="000000"/>
              </a:solidFill>
              <a:effectLst/>
              <a:uFillTx/>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uFillTx/>
            </a:endParaRPr>
          </a:p>
        </p:txBody>
      </p:sp>
      <p:sp>
        <p:nvSpPr>
          <p:cNvPr id="448" name="Shape 44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27</a:t>
            </a:fld>
            <a:endParaRPr lang="en-US" sz="1200" dirty="0">
              <a:solidFill>
                <a:schemeClr val="dk1"/>
              </a:solidFill>
              <a:uFillTx/>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1A2CB561-3D53-4462-BE76-33BC1E59D7C5}" type="slidenum">
              <a:rPr lang="en-US" smtClean="0">
                <a:uFillTx/>
              </a:rPr>
              <a:t>28</a:t>
            </a:fld>
            <a:endParaRPr lang="en-US" dirty="0">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29</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30</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4: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dirty="0" err="1"/>
              <a:t>SpencerCreate</a:t>
            </a:r>
            <a:r>
              <a:rPr lang="en-US" dirty="0"/>
              <a:t> handout and table to add to this slide from page 105 </a:t>
            </a:r>
            <a:endParaRPr dirty="0"/>
          </a:p>
        </p:txBody>
      </p:sp>
      <p:sp>
        <p:nvSpPr>
          <p:cNvPr id="719" name="Google Shape;719;p34: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85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5: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dirty="0"/>
              <a:t>https://www.freeimages.com/search/that-me/3</a:t>
            </a:r>
            <a:endParaRPr dirty="0"/>
          </a:p>
          <a:p>
            <a:pPr marL="0" indent="0"/>
            <a:endParaRPr dirty="0"/>
          </a:p>
        </p:txBody>
      </p:sp>
      <p:sp>
        <p:nvSpPr>
          <p:cNvPr id="359" name="Google Shape;359;p5: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5077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32</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33</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uFillTx/>
            </a:endParaRPr>
          </a:p>
        </p:txBody>
      </p:sp>
      <p:sp>
        <p:nvSpPr>
          <p:cNvPr id="448" name="Shape 44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34</a:t>
            </a:fld>
            <a:endParaRPr lang="en-US" sz="1200" dirty="0">
              <a:solidFill>
                <a:schemeClr val="dk1"/>
              </a:solidFill>
              <a:uFillTx/>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35</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36</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0671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0:notes"/>
          <p:cNvSpPr txBox="1">
            <a:spLocks noGrp="1"/>
          </p:cNvSpPr>
          <p:nvPr>
            <p:ph type="body" idx="1"/>
          </p:nvPr>
        </p:nvSpPr>
        <p:spPr>
          <a:xfrm>
            <a:off x="929642" y="3329940"/>
            <a:ext cx="7436981" cy="3154695"/>
          </a:xfrm>
          <a:prstGeom prst="rect">
            <a:avLst/>
          </a:prstGeom>
          <a:noFill/>
          <a:ln>
            <a:noFill/>
          </a:ln>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791" name="Google Shape;791;p40:notes"/>
          <p:cNvSpPr txBox="1">
            <a:spLocks noGrp="1"/>
          </p:cNvSpPr>
          <p:nvPr>
            <p:ph type="sldNum" idx="12"/>
          </p:nvPr>
        </p:nvSpPr>
        <p:spPr>
          <a:xfrm>
            <a:off x="5265812" y="6658663"/>
            <a:ext cx="4028575" cy="350456"/>
          </a:xfrm>
          <a:prstGeom prst="rect">
            <a:avLst/>
          </a:prstGeom>
          <a:noFill/>
          <a:ln>
            <a:noFill/>
          </a:ln>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39</a:t>
            </a:fld>
            <a:endParaRPr/>
          </a:p>
        </p:txBody>
      </p:sp>
    </p:spTree>
    <p:extLst>
      <p:ext uri="{BB962C8B-B14F-4D97-AF65-F5344CB8AC3E}">
        <p14:creationId xmlns:p14="http://schemas.microsoft.com/office/powerpoint/2010/main" val="67371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223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523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42</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4</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234605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6: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46: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57" name="Google Shape;857;p46: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4012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66" name="Google Shape;866;p4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7281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4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a:t>Page 248</a:t>
            </a:r>
            <a:endParaRPr/>
          </a:p>
          <a:p>
            <a:pPr marL="0" indent="0"/>
            <a:r>
              <a:rPr lang="en-US"/>
              <a:t>Cite original quote</a:t>
            </a:r>
            <a:endParaRPr/>
          </a:p>
          <a:p>
            <a:pPr marL="0" indent="0"/>
            <a:r>
              <a:rPr lang="en-US"/>
              <a:t>connect back to question stems and highlight being intentional in planning</a:t>
            </a:r>
            <a:endParaRPr/>
          </a:p>
        </p:txBody>
      </p:sp>
      <p:sp>
        <p:nvSpPr>
          <p:cNvPr id="884" name="Google Shape;884;p4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8755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5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50: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93" name="Google Shape;893;p5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05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uFillTx/>
            </a:endParaRPr>
          </a:p>
        </p:txBody>
      </p:sp>
      <p:sp>
        <p:nvSpPr>
          <p:cNvPr id="448" name="Shape 44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48</a:t>
            </a:fld>
            <a:endParaRPr lang="en-US" sz="1200" dirty="0">
              <a:solidFill>
                <a:schemeClr val="dk1"/>
              </a:solidFill>
              <a:uFillTx/>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5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5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940" name="Google Shape;940;p5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4200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75" name="Google Shape;875;p4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2247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092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1891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341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uFillTx/>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uFillTx/>
                <a:latin typeface="Calibri"/>
                <a:ea typeface="Calibri"/>
                <a:cs typeface="Calibri"/>
                <a:sym typeface="Calibri"/>
              </a:rPr>
              <a:pPr algn="r">
                <a:buClr>
                  <a:schemeClr val="dk1"/>
                </a:buClr>
                <a:buSzPct val="25000"/>
              </a:pPr>
              <a:t>5</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57</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24810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5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5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982" name="Google Shape;982;p5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2025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59</a:t>
            </a:fld>
            <a:endParaRPr lang="en-US" sz="1200">
              <a:solidFill>
                <a:schemeClr val="dk1"/>
              </a:solidFill>
              <a:uFillTx/>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59: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990" name="Google Shape;990;p5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897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130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9581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4821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242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395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628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8:notes"/>
          <p:cNvSpPr txBox="1">
            <a:spLocks noGrp="1"/>
          </p:cNvSpPr>
          <p:nvPr>
            <p:ph type="body" idx="1"/>
          </p:nvPr>
        </p:nvSpPr>
        <p:spPr>
          <a:xfrm>
            <a:off x="929642" y="3329940"/>
            <a:ext cx="7436981" cy="3154695"/>
          </a:xfrm>
          <a:prstGeom prst="rect">
            <a:avLst/>
          </a:prstGeom>
          <a:noFill/>
          <a:ln>
            <a:noFill/>
          </a:ln>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382" name="Google Shape;382;p8:notes"/>
          <p:cNvSpPr txBox="1">
            <a:spLocks noGrp="1"/>
          </p:cNvSpPr>
          <p:nvPr>
            <p:ph type="sldNum" idx="12"/>
          </p:nvPr>
        </p:nvSpPr>
        <p:spPr>
          <a:xfrm>
            <a:off x="5265812" y="6658663"/>
            <a:ext cx="4028575" cy="350456"/>
          </a:xfrm>
          <a:prstGeom prst="rect">
            <a:avLst/>
          </a:prstGeom>
          <a:noFill/>
          <a:ln>
            <a:noFill/>
          </a:ln>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6</a:t>
            </a:fld>
            <a:endParaRPr/>
          </a:p>
        </p:txBody>
      </p:sp>
    </p:spTree>
    <p:extLst>
      <p:ext uri="{BB962C8B-B14F-4D97-AF65-F5344CB8AC3E}">
        <p14:creationId xmlns:p14="http://schemas.microsoft.com/office/powerpoint/2010/main" val="3125884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04524">
              <a:buSzPct val="25000"/>
              <a:defRPr/>
            </a:pPr>
            <a:fld id="{00000000-1234-1234-1234-123412341234}" type="slidenum">
              <a:rPr lang="en-US" sz="1200">
                <a:latin typeface="Calibri"/>
                <a:ea typeface="Calibri"/>
                <a:cs typeface="Calibri"/>
                <a:sym typeface="Calibri"/>
              </a:rPr>
              <a:pPr algn="r" defTabSz="904524">
                <a:buSzPct val="25000"/>
                <a:defRPr/>
              </a:pPr>
              <a:t>67</a:t>
            </a:fld>
            <a:endParaRPr lang="en-US" sz="1200">
              <a:latin typeface="Calibri"/>
              <a:ea typeface="Calibri"/>
              <a:cs typeface="Calibri"/>
              <a:sym typeface="Calibri"/>
            </a:endParaRPr>
          </a:p>
        </p:txBody>
      </p:sp>
    </p:spTree>
    <p:extLst>
      <p:ext uri="{BB962C8B-B14F-4D97-AF65-F5344CB8AC3E}">
        <p14:creationId xmlns:p14="http://schemas.microsoft.com/office/powerpoint/2010/main" val="1666988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0915c1dd_0_35:notes"/>
          <p:cNvSpPr>
            <a:spLocks noGrp="1" noRot="1" noChangeAspect="1"/>
          </p:cNvSpPr>
          <p:nvPr>
            <p:ph type="sldImg" idx="2"/>
          </p:nvPr>
        </p:nvSpPr>
        <p:spPr>
          <a:xfrm>
            <a:off x="2895600" y="525463"/>
            <a:ext cx="3506788"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Google Shape;240;g3c0915c1dd_0_35:notes"/>
          <p:cNvSpPr txBox="1">
            <a:spLocks noGrp="1"/>
          </p:cNvSpPr>
          <p:nvPr>
            <p:ph type="body" idx="1"/>
          </p:nvPr>
        </p:nvSpPr>
        <p:spPr>
          <a:xfrm>
            <a:off x="929642" y="3329940"/>
            <a:ext cx="7436981" cy="3154695"/>
          </a:xfrm>
          <a:prstGeom prst="rect">
            <a:avLst/>
          </a:prstGeom>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241" name="Google Shape;241;g3c0915c1dd_0_35:notes"/>
          <p:cNvSpPr txBox="1">
            <a:spLocks noGrp="1"/>
          </p:cNvSpPr>
          <p:nvPr>
            <p:ph type="sldNum" idx="12"/>
          </p:nvPr>
        </p:nvSpPr>
        <p:spPr>
          <a:xfrm>
            <a:off x="5265812" y="6658663"/>
            <a:ext cx="4028575" cy="350456"/>
          </a:xfrm>
          <a:prstGeom prst="rect">
            <a:avLst/>
          </a:prstGeom>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68</a:t>
            </a:fld>
            <a:endParaRPr/>
          </a:p>
        </p:txBody>
      </p:sp>
    </p:spTree>
    <p:extLst>
      <p:ext uri="{BB962C8B-B14F-4D97-AF65-F5344CB8AC3E}">
        <p14:creationId xmlns:p14="http://schemas.microsoft.com/office/powerpoint/2010/main" val="1097212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223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61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402" name="Google Shape;402;p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01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9" name="Google Shape;409;p10:notes"/>
          <p:cNvSpPr txBox="1">
            <a:spLocks noGrp="1"/>
          </p:cNvSpPr>
          <p:nvPr>
            <p:ph type="body" idx="1"/>
          </p:nvPr>
        </p:nvSpPr>
        <p:spPr>
          <a:xfrm>
            <a:off x="929642" y="3329941"/>
            <a:ext cx="7437119" cy="3154680"/>
          </a:xfrm>
          <a:prstGeom prst="rect">
            <a:avLst/>
          </a:prstGeom>
          <a:noFill/>
          <a:ln>
            <a:noFill/>
          </a:ln>
        </p:spPr>
        <p:txBody>
          <a:bodyPr spcFirstLastPara="1" wrap="square" lIns="93158" tIns="46567" rIns="93158" bIns="46567" anchor="t" anchorCtr="0">
            <a:noAutofit/>
          </a:bodyPr>
          <a:lstStyle/>
          <a:p>
            <a:pPr marL="0" indent="0">
              <a:buSzPts val="300"/>
            </a:pPr>
            <a:endParaRPr dirty="0"/>
          </a:p>
        </p:txBody>
      </p:sp>
      <p:sp>
        <p:nvSpPr>
          <p:cNvPr id="410" name="Google Shape;410;p1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885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710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uFillTx/>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2800" b="0" i="0" u="none" strike="noStrike" cap="none">
                <a:solidFill>
                  <a:schemeClr val="dk1"/>
                </a:solidFill>
                <a:uFillTx/>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2400" b="0" i="0" u="none" strike="noStrike" cap="none">
                <a:solidFill>
                  <a:schemeClr val="dk1"/>
                </a:solidFill>
                <a:uFillTx/>
                <a:latin typeface="Arial"/>
                <a:ea typeface="Arial"/>
                <a:cs typeface="Arial"/>
                <a:sym typeface="Arial"/>
              </a:defRPr>
            </a:lvl3pPr>
            <a:lvl4pPr marL="1371600" marR="0" lvl="3" indent="0" algn="ctr" rtl="0">
              <a:lnSpc>
                <a:spcPct val="100000"/>
              </a:lnSpc>
              <a:spcBef>
                <a:spcPts val="480"/>
              </a:spcBef>
              <a:spcAft>
                <a:spcPts val="0"/>
              </a:spcAft>
              <a:buClr>
                <a:schemeClr val="dk1"/>
              </a:buClr>
              <a:buFont typeface="Arial"/>
              <a:buNone/>
              <a:defRPr sz="2400" b="0" i="0" u="none" strike="noStrike" cap="none">
                <a:solidFill>
                  <a:schemeClr val="dk1"/>
                </a:solidFill>
                <a:uFillTx/>
                <a:latin typeface="Arial"/>
                <a:ea typeface="Arial"/>
                <a:cs typeface="Arial"/>
                <a:sym typeface="Arial"/>
              </a:defRPr>
            </a:lvl4pPr>
            <a:lvl5pPr marL="1828800" marR="0" lvl="4" indent="0" algn="ctr" rtl="0">
              <a:lnSpc>
                <a:spcPct val="100000"/>
              </a:lnSpc>
              <a:spcBef>
                <a:spcPts val="480"/>
              </a:spcBef>
              <a:spcAft>
                <a:spcPts val="0"/>
              </a:spcAft>
              <a:buClr>
                <a:schemeClr val="dk1"/>
              </a:buClr>
              <a:buFont typeface="Arial"/>
              <a:buNone/>
              <a:defRPr sz="2400" b="0" i="0" u="none" strike="noStrike" cap="none">
                <a:solidFill>
                  <a:schemeClr val="dk1"/>
                </a:solidFill>
                <a:uFillTx/>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9pPr>
          </a:lstStyle>
          <a:p>
            <a:endParaRPr>
              <a:uFillTx/>
            </a:endParaRPr>
          </a:p>
        </p:txBody>
      </p:sp>
      <p:sp>
        <p:nvSpPr>
          <p:cNvPr id="18" name="Shape 18"/>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19" name="Shape 19"/>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20" name="Shape 2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cxnSp>
        <p:nvCxnSpPr>
          <p:cNvPr id="77" name="Shape 77"/>
          <p:cNvCxnSpPr/>
          <p:nvPr/>
        </p:nvCxnSpPr>
        <p:spPr>
          <a:xfrm>
            <a:off x="0"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78" name="Shape 7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79" name="Shape 79"/>
          <p:cNvSpPr txBox="1">
            <a:spLocks noGrp="1"/>
          </p:cNvSpPr>
          <p:nvPr>
            <p:ph type="body" idx="1"/>
          </p:nvPr>
        </p:nvSpPr>
        <p:spPr>
          <a:xfrm rot="5400000">
            <a:off x="2309017" y="-251617"/>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uFillTx/>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endParaRPr>
              <a:uFillTx/>
            </a:endParaRPr>
          </a:p>
        </p:txBody>
      </p:sp>
      <p:sp>
        <p:nvSpPr>
          <p:cNvPr id="80" name="Shape 8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81" name="Shape 8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82" name="Shape 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6" y="2171701"/>
            <a:ext cx="5851525"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85" name="Shape 85"/>
          <p:cNvSpPr txBox="1">
            <a:spLocks noGrp="1"/>
          </p:cNvSpPr>
          <p:nvPr>
            <p:ph type="body" idx="1"/>
          </p:nvPr>
        </p:nvSpPr>
        <p:spPr>
          <a:xfrm rot="5400000">
            <a:off x="541336" y="190501"/>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uFillTx/>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endParaRPr>
              <a:uFillTx/>
            </a:endParaRPr>
          </a:p>
        </p:txBody>
      </p:sp>
      <p:sp>
        <p:nvSpPr>
          <p:cNvPr id="86" name="Shape 8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87" name="Shape 8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88" name="Shape 8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uFillTx/>
              </a:defRPr>
            </a:lvl1pPr>
            <a:lvl2pPr marL="914400" lvl="1" indent="-317500">
              <a:spcBef>
                <a:spcPts val="1600"/>
              </a:spcBef>
              <a:spcAft>
                <a:spcPts val="0"/>
              </a:spcAft>
              <a:buSzPts val="1400"/>
              <a:buChar char="○"/>
              <a:defRPr>
                <a:uFillTx/>
              </a:defRPr>
            </a:lvl2pPr>
            <a:lvl3pPr marL="1371600" lvl="2" indent="-317500">
              <a:spcBef>
                <a:spcPts val="1600"/>
              </a:spcBef>
              <a:spcAft>
                <a:spcPts val="0"/>
              </a:spcAft>
              <a:buSzPts val="1400"/>
              <a:buChar char="■"/>
              <a:defRPr>
                <a:uFillTx/>
              </a:defRPr>
            </a:lvl3pPr>
            <a:lvl4pPr marL="1828800" lvl="3" indent="-317500">
              <a:spcBef>
                <a:spcPts val="1600"/>
              </a:spcBef>
              <a:spcAft>
                <a:spcPts val="0"/>
              </a:spcAft>
              <a:buSzPts val="1400"/>
              <a:buChar char="●"/>
              <a:defRPr>
                <a:uFillTx/>
              </a:defRPr>
            </a:lvl4pPr>
            <a:lvl5pPr marL="2286000" lvl="4" indent="-317500">
              <a:spcBef>
                <a:spcPts val="1600"/>
              </a:spcBef>
              <a:spcAft>
                <a:spcPts val="0"/>
              </a:spcAft>
              <a:buSzPts val="1400"/>
              <a:buChar char="○"/>
              <a:defRPr>
                <a:uFillTx/>
              </a:defRPr>
            </a:lvl5pPr>
            <a:lvl6pPr marL="2743200" lvl="5" indent="-317500">
              <a:spcBef>
                <a:spcPts val="1600"/>
              </a:spcBef>
              <a:spcAft>
                <a:spcPts val="0"/>
              </a:spcAft>
              <a:buSzPts val="1400"/>
              <a:buChar char="■"/>
              <a:defRPr>
                <a:uFillTx/>
              </a:defRPr>
            </a:lvl6pPr>
            <a:lvl7pPr marL="3200400" lvl="6" indent="-317500">
              <a:spcBef>
                <a:spcPts val="1600"/>
              </a:spcBef>
              <a:spcAft>
                <a:spcPts val="0"/>
              </a:spcAft>
              <a:buSzPts val="1400"/>
              <a:buChar char="●"/>
              <a:defRPr>
                <a:uFillTx/>
              </a:defRPr>
            </a:lvl7pPr>
            <a:lvl8pPr marL="3657600" lvl="7" indent="-317500">
              <a:spcBef>
                <a:spcPts val="1600"/>
              </a:spcBef>
              <a:spcAft>
                <a:spcPts val="0"/>
              </a:spcAft>
              <a:buSzPts val="1400"/>
              <a:buChar char="○"/>
              <a:defRPr>
                <a:uFillTx/>
              </a:defRPr>
            </a:lvl8pPr>
            <a:lvl9pPr marL="4114800" lvl="8" indent="-317500">
              <a:spcBef>
                <a:spcPts val="1600"/>
              </a:spcBef>
              <a:spcAft>
                <a:spcPts val="1600"/>
              </a:spcAft>
              <a:buSzPts val="1400"/>
              <a:buChar char="■"/>
              <a:defRPr>
                <a:uFillTx/>
              </a:defRPr>
            </a:lvl9pPr>
          </a:lstStyle>
          <a:p>
            <a:endParaRPr>
              <a:uFillTx/>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uFillTx/>
              </a:rPr>
              <a:pPr/>
              <a:t>‹#›</a:t>
            </a:fld>
            <a:endParaRPr lang="en">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uFillTx/>
                <a:latin typeface="Calibri" panose="020F0502020204030204" pitchFamily="34" charset="0"/>
              </a:defRPr>
            </a:lvl1pPr>
          </a:lstStyle>
          <a:p>
            <a:r>
              <a:rPr lang="en-US" dirty="0">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uFillTx/>
                <a:latin typeface="Calibri" panose="020F0502020204030204" pitchFamily="34" charset="0"/>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a:uFillTx/>
              </a:rPr>
              <a:t>Click to edit Master subtitle style</a:t>
            </a:r>
          </a:p>
        </p:txBody>
      </p:sp>
      <p:sp>
        <p:nvSpPr>
          <p:cNvPr id="4" name="Rectangle 4"/>
          <p:cNvSpPr>
            <a:spLocks noGrp="1" noChangeArrowheads="1"/>
          </p:cNvSpPr>
          <p:nvPr>
            <p:ph type="dt" sz="half" idx="10"/>
          </p:nvPr>
        </p:nvSpPr>
        <p:spPr/>
        <p:txBody>
          <a:bodyPr/>
          <a:lstStyle>
            <a:lvl1pPr>
              <a:defRPr>
                <a:uFillTx/>
                <a:latin typeface="Calibri" panose="020F0502020204030204" pitchFamily="34" charset="0"/>
              </a:defRPr>
            </a:lvl1pPr>
          </a:lstStyle>
          <a:p>
            <a:endParaRPr lang="en-US" altLang="en-US" dirty="0">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latin typeface="Calibri" panose="020F0502020204030204" pitchFamily="34" charset="0"/>
              </a:defRPr>
            </a:lvl1pPr>
          </a:lstStyle>
          <a:p>
            <a:pPr fontAlgn="base">
              <a:spcBef>
                <a:spcPct val="0"/>
              </a:spcBef>
              <a:spcAft>
                <a:spcPct val="0"/>
              </a:spcAft>
            </a:pPr>
            <a:endParaRPr lang="en-US" altLang="en-US" sz="1800" kern="1200" dirty="0">
              <a:uFillTx/>
              <a:ea typeface="+mn-ea"/>
              <a:cs typeface="+mn-cs"/>
            </a:endParaRPr>
          </a:p>
        </p:txBody>
      </p:sp>
      <p:sp>
        <p:nvSpPr>
          <p:cNvPr id="6" name="Rectangle 6"/>
          <p:cNvSpPr>
            <a:spLocks noGrp="1" noChangeArrowheads="1"/>
          </p:cNvSpPr>
          <p:nvPr>
            <p:ph type="sldNum" sz="quarter" idx="12"/>
          </p:nvPr>
        </p:nvSpPr>
        <p:spPr/>
        <p:txBody>
          <a:bodyPr/>
          <a:lstStyle>
            <a:lvl1pPr>
              <a:defRPr>
                <a:uFillTx/>
                <a:latin typeface="Calibri" panose="020F0502020204030204" pitchFamily="34" charset="0"/>
              </a:defRPr>
            </a:lvl1pPr>
          </a:lstStyle>
          <a:p>
            <a:fld id="{DD9E9451-5B74-44CE-918D-3BCA6AFB4AEF}" type="slidenum">
              <a:rPr lang="en-US" altLang="en-US" smtClean="0">
                <a:solidFill>
                  <a:srgbClr val="000000"/>
                </a:solidFill>
                <a:uFillTx/>
              </a:rPr>
              <a:pPr/>
              <a:t>‹#›</a:t>
            </a:fld>
            <a:endParaRPr lang="en-US" altLang="en-US" dirty="0">
              <a:solidFill>
                <a:srgbClr val="000000"/>
              </a:solidFill>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sp>
        <p:nvSpPr>
          <p:cNvPr id="2" name="Title 1"/>
          <p:cNvSpPr>
            <a:spLocks noGrp="1"/>
          </p:cNvSpPr>
          <p:nvPr>
            <p:ph type="title"/>
          </p:nvPr>
        </p:nvSpPr>
        <p:spPr>
          <a:xfrm>
            <a:off x="0" y="609600"/>
            <a:ext cx="8229600" cy="1143000"/>
          </a:xfrm>
        </p:spPr>
        <p:txBody>
          <a:bodyPr/>
          <a:lstStyle/>
          <a:p>
            <a:r>
              <a:rPr lang="en-US">
                <a:uFillTx/>
              </a:rPr>
              <a:t>Click to edit Master title style</a:t>
            </a:r>
            <a:endParaRPr lang="en-US" dirty="0">
              <a:uFillTx/>
            </a:endParaRPr>
          </a:p>
        </p:txBody>
      </p:sp>
      <p:sp>
        <p:nvSpPr>
          <p:cNvPr id="3" name="Content Placeholder 2"/>
          <p:cNvSpPr>
            <a:spLocks noGrp="1"/>
          </p:cNvSpPr>
          <p:nvPr>
            <p:ph idx="1"/>
          </p:nvPr>
        </p:nvSpPr>
        <p:spPr/>
        <p:txBody>
          <a:bodyPr/>
          <a:lstStyle>
            <a:lvl1pPr>
              <a:defRPr sz="3200">
                <a:uFillTx/>
                <a:latin typeface="Calibri" pitchFamily="34" charset="0"/>
              </a:defRPr>
            </a:lvl1pPr>
            <a:lvl2pPr>
              <a:defRPr sz="2800">
                <a:uFillTx/>
                <a:latin typeface="Calibri" pitchFamily="34" charset="0"/>
              </a:defRPr>
            </a:lvl2pPr>
            <a:lvl3pPr>
              <a:defRPr sz="2400">
                <a:uFillTx/>
                <a:latin typeface="Calibri" pitchFamily="34" charset="0"/>
              </a:defRPr>
            </a:lvl3pPr>
            <a:lvl4pPr>
              <a:defRPr sz="2400">
                <a:uFillTx/>
                <a:latin typeface="Calibri" pitchFamily="34" charset="0"/>
              </a:defRPr>
            </a:lvl4pPr>
            <a:lvl5pPr>
              <a:defRPr sz="2400">
                <a:uFillTx/>
                <a:latin typeface="Calibri"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C4F0E998-9182-4C89-B3A3-3657E8366C65}"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en-US">
                <a:uFillTx/>
              </a:rPr>
              <a:t>Click to edit Master text styles</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D47E1349-D74C-4A2D-9313-8E32EAF75841}"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Rectangle 5"/>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uFillTx/>
              </a:defRPr>
            </a:lvl1pPr>
          </a:lstStyle>
          <a:p>
            <a:fld id="{368D7EBE-DC3F-4D89-A5B2-2FEC3DD64B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751FB621-F0C5-4570-B702-7F8221A6ADB6}"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uFillTx/>
              </a:defRPr>
            </a:lvl1pPr>
          </a:lstStyle>
          <a:p>
            <a:r>
              <a:rPr lang="en-US" dirty="0">
                <a:uFillTx/>
              </a:rPr>
              <a:t>Click to edit Master title style</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9278BB8-01E0-4F25-A069-F251471348C7}"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uFillTx/>
              </a:defRPr>
            </a:lvl1pPr>
          </a:lstStyle>
          <a:p>
            <a:fld id="{A80BF363-A4AE-4674-8624-FB517241064C}"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descr="The Virginia Department of Education Banner">
            <a:hlinkClick r:id="rId2"/>
          </p:cNvPr>
          <p:cNvPicPr preferRelativeResize="0"/>
          <p:nvPr/>
        </p:nvPicPr>
        <p:blipFill rotWithShape="1">
          <a:blip r:embed="rId3"/>
          <a:srcRect/>
          <a:stretch/>
        </p:blipFill>
        <p:spPr>
          <a:xfrm>
            <a:off x="63500" y="-234951"/>
            <a:ext cx="476249" cy="476251"/>
          </a:xfrm>
          <a:prstGeom prst="rect">
            <a:avLst/>
          </a:prstGeom>
          <a:noFill/>
          <a:ln>
            <a:noFill/>
          </a:ln>
        </p:spPr>
      </p:pic>
      <p:pic>
        <p:nvPicPr>
          <p:cNvPr id="23" name="Shape 23" descr="The Virginia Department of Education Banner">
            <a:hlinkClick r:id="rId2"/>
          </p:cNvPr>
          <p:cNvPicPr preferRelativeResize="0"/>
          <p:nvPr/>
        </p:nvPicPr>
        <p:blipFill rotWithShape="1">
          <a:blip r:embed="rId3"/>
          <a:srcRect/>
          <a:stretch/>
        </p:blipFill>
        <p:spPr>
          <a:xfrm>
            <a:off x="63500" y="-234951"/>
            <a:ext cx="476249" cy="476251"/>
          </a:xfrm>
          <a:prstGeom prst="rect">
            <a:avLst/>
          </a:prstGeom>
          <a:noFill/>
          <a:ln>
            <a:noFill/>
          </a:ln>
        </p:spPr>
      </p:pic>
      <p:sp>
        <p:nvSpPr>
          <p:cNvPr id="24" name="Shape 24"/>
          <p:cNvSpPr txBox="1">
            <a:spLocks noGrp="1"/>
          </p:cNvSpPr>
          <p:nvPr>
            <p:ph type="title"/>
          </p:nvPr>
        </p:nvSpPr>
        <p:spPr>
          <a:xfrm>
            <a:off x="0" y="6096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mj-lt"/>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dirty="0">
              <a:uFillTx/>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uFillTx/>
                <a:latin typeface="+mj-lt"/>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uFillTx/>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endParaRPr dirty="0">
              <a:uFillTx/>
            </a:endParaRPr>
          </a:p>
        </p:txBody>
      </p:sp>
      <p:sp>
        <p:nvSpPr>
          <p:cNvPr id="26" name="Shape 2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27" name="Shape 2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28" name="Shape 2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CEF66111-EA49-4B13-B1CF-B7BB756C558D}"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r>
              <a:rPr lang="en-US" noProof="0">
                <a:uFillTx/>
              </a:rPr>
              <a:t>Click icon to add picture</a:t>
            </a:r>
            <a:endParaRPr lang="en-US" noProof="0" dirty="0">
              <a:uFillTx/>
            </a:endParaRP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5EEDF6CB-8BBE-4952-A069-3735B7D02FF9}"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7BFA06BE-50B5-4390-B4ED-B439F1D24E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2110460-0849-4DA4-A3BC-8A99FDF2361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uFillTx/>
                <a:latin typeface="Calibri" panose="020F0502020204030204" pitchFamily="34" charset="0"/>
              </a:defRPr>
            </a:lvl1pPr>
          </a:lstStyle>
          <a:p>
            <a:r>
              <a:rPr lang="en-US" dirty="0">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uFillTx/>
                <a:latin typeface="Calibri" panose="020F0502020204030204" pitchFamily="34" charset="0"/>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a:uFillTx/>
              </a:rPr>
              <a:t>Click to edit Master subtitle style</a:t>
            </a:r>
          </a:p>
        </p:txBody>
      </p:sp>
      <p:sp>
        <p:nvSpPr>
          <p:cNvPr id="4" name="Rectangle 4"/>
          <p:cNvSpPr>
            <a:spLocks noGrp="1" noChangeArrowheads="1"/>
          </p:cNvSpPr>
          <p:nvPr>
            <p:ph type="dt" sz="half" idx="10"/>
          </p:nvPr>
        </p:nvSpPr>
        <p:spPr/>
        <p:txBody>
          <a:bodyPr/>
          <a:lstStyle>
            <a:lvl1pPr>
              <a:defRPr>
                <a:uFillTx/>
                <a:latin typeface="Calibri" panose="020F0502020204030204" pitchFamily="34" charset="0"/>
              </a:defRPr>
            </a:lvl1pPr>
          </a:lstStyle>
          <a:p>
            <a:endParaRPr lang="en-US" altLang="en-US" dirty="0">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latin typeface="Calibri" panose="020F0502020204030204" pitchFamily="34" charset="0"/>
              </a:defRPr>
            </a:lvl1pPr>
          </a:lstStyle>
          <a:p>
            <a:pPr fontAlgn="base">
              <a:spcBef>
                <a:spcPct val="0"/>
              </a:spcBef>
              <a:spcAft>
                <a:spcPct val="0"/>
              </a:spcAft>
            </a:pPr>
            <a:endParaRPr lang="en-US" altLang="en-US" sz="1800" kern="1200" dirty="0">
              <a:uFillTx/>
              <a:ea typeface="+mn-ea"/>
              <a:cs typeface="+mn-cs"/>
            </a:endParaRPr>
          </a:p>
        </p:txBody>
      </p:sp>
      <p:sp>
        <p:nvSpPr>
          <p:cNvPr id="6" name="Rectangle 6"/>
          <p:cNvSpPr>
            <a:spLocks noGrp="1" noChangeArrowheads="1"/>
          </p:cNvSpPr>
          <p:nvPr>
            <p:ph type="sldNum" sz="quarter" idx="12"/>
          </p:nvPr>
        </p:nvSpPr>
        <p:spPr/>
        <p:txBody>
          <a:bodyPr/>
          <a:lstStyle>
            <a:lvl1pPr>
              <a:defRPr>
                <a:uFillTx/>
                <a:latin typeface="Calibri" panose="020F0502020204030204" pitchFamily="34" charset="0"/>
              </a:defRPr>
            </a:lvl1pPr>
          </a:lstStyle>
          <a:p>
            <a:fld id="{DD9E9451-5B74-44CE-918D-3BCA6AFB4AEF}" type="slidenum">
              <a:rPr lang="en-US" altLang="en-US" smtClean="0">
                <a:solidFill>
                  <a:srgbClr val="000000"/>
                </a:solidFill>
                <a:uFillTx/>
              </a:rPr>
              <a:pPr/>
              <a:t>‹#›</a:t>
            </a:fld>
            <a:endParaRPr lang="en-US" altLang="en-US" dirty="0">
              <a:solidFill>
                <a:srgbClr val="000000"/>
              </a:solidFill>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sp>
        <p:nvSpPr>
          <p:cNvPr id="2" name="Title 1"/>
          <p:cNvSpPr>
            <a:spLocks noGrp="1"/>
          </p:cNvSpPr>
          <p:nvPr>
            <p:ph type="title"/>
          </p:nvPr>
        </p:nvSpPr>
        <p:spPr>
          <a:xfrm>
            <a:off x="0" y="609600"/>
            <a:ext cx="8229600" cy="1143000"/>
          </a:xfrm>
        </p:spPr>
        <p:txBody>
          <a:bodyPr/>
          <a:lstStyle/>
          <a:p>
            <a:r>
              <a:rPr lang="en-US">
                <a:uFillTx/>
              </a:rPr>
              <a:t>Click to edit Master title style</a:t>
            </a:r>
            <a:endParaRPr lang="en-US" dirty="0">
              <a:uFillTx/>
            </a:endParaRPr>
          </a:p>
        </p:txBody>
      </p:sp>
      <p:sp>
        <p:nvSpPr>
          <p:cNvPr id="3" name="Content Placeholder 2"/>
          <p:cNvSpPr>
            <a:spLocks noGrp="1"/>
          </p:cNvSpPr>
          <p:nvPr>
            <p:ph idx="1"/>
          </p:nvPr>
        </p:nvSpPr>
        <p:spPr/>
        <p:txBody>
          <a:bodyPr/>
          <a:lstStyle>
            <a:lvl1pPr>
              <a:defRPr sz="3200">
                <a:uFillTx/>
                <a:latin typeface="Calibri" pitchFamily="34" charset="0"/>
              </a:defRPr>
            </a:lvl1pPr>
            <a:lvl2pPr>
              <a:defRPr sz="2800">
                <a:uFillTx/>
                <a:latin typeface="Calibri" pitchFamily="34" charset="0"/>
              </a:defRPr>
            </a:lvl2pPr>
            <a:lvl3pPr>
              <a:defRPr sz="2400">
                <a:uFillTx/>
                <a:latin typeface="Calibri" pitchFamily="34" charset="0"/>
              </a:defRPr>
            </a:lvl3pPr>
            <a:lvl4pPr>
              <a:defRPr sz="2400">
                <a:uFillTx/>
                <a:latin typeface="Calibri" pitchFamily="34" charset="0"/>
              </a:defRPr>
            </a:lvl4pPr>
            <a:lvl5pPr>
              <a:defRPr sz="2400">
                <a:uFillTx/>
                <a:latin typeface="Calibri"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C4F0E998-9182-4C89-B3A3-3657E8366C65}"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en-US">
                <a:uFillTx/>
              </a:rPr>
              <a:t>Click to edit Master text styles</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D47E1349-D74C-4A2D-9313-8E32EAF75841}"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Rectangle 5"/>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uFillTx/>
              </a:defRPr>
            </a:lvl1pPr>
          </a:lstStyle>
          <a:p>
            <a:fld id="{368D7EBE-DC3F-4D89-A5B2-2FEC3DD64B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751FB621-F0C5-4570-B702-7F8221A6ADB6}"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uFillTx/>
              </a:defRPr>
            </a:lvl1pPr>
          </a:lstStyle>
          <a:p>
            <a:r>
              <a:rPr lang="en-US" dirty="0">
                <a:uFillTx/>
              </a:rPr>
              <a:t>Click to edit Master title style</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9278BB8-01E0-4F25-A069-F251471348C7}"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31" name="Shape 3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32" name="Shape 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uFillTx/>
              </a:defRPr>
            </a:lvl1pPr>
          </a:lstStyle>
          <a:p>
            <a:fld id="{A80BF363-A4AE-4674-8624-FB517241064C}"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CEF66111-EA49-4B13-B1CF-B7BB756C558D}"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r>
              <a:rPr lang="en-US" noProof="0">
                <a:uFillTx/>
              </a:rPr>
              <a:t>Click icon to add picture</a:t>
            </a:r>
            <a:endParaRPr lang="en-US" noProof="0" dirty="0">
              <a:uFillTx/>
            </a:endParaRP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5EEDF6CB-8BBE-4952-A069-3735B7D02FF9}"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7BFA06BE-50B5-4390-B4ED-B439F1D24E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2110460-0849-4DA4-A3BC-8A99FDF2361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uFillTx/>
                <a:latin typeface="Calibri" panose="020F0502020204030204" pitchFamily="34" charset="0"/>
              </a:defRPr>
            </a:lvl1pPr>
          </a:lstStyle>
          <a:p>
            <a:r>
              <a:rPr lang="en-US" dirty="0">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uFillTx/>
                <a:latin typeface="Calibri" panose="020F0502020204030204" pitchFamily="34" charset="0"/>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a:uFillTx/>
              </a:rPr>
              <a:t>Click to edit Master subtitle style</a:t>
            </a:r>
          </a:p>
        </p:txBody>
      </p:sp>
      <p:sp>
        <p:nvSpPr>
          <p:cNvPr id="4" name="Rectangle 4"/>
          <p:cNvSpPr>
            <a:spLocks noGrp="1" noChangeArrowheads="1"/>
          </p:cNvSpPr>
          <p:nvPr>
            <p:ph type="dt" sz="half" idx="10"/>
          </p:nvPr>
        </p:nvSpPr>
        <p:spPr/>
        <p:txBody>
          <a:bodyPr/>
          <a:lstStyle>
            <a:lvl1pPr>
              <a:defRPr>
                <a:uFillTx/>
                <a:latin typeface="Calibri" panose="020F0502020204030204" pitchFamily="34" charset="0"/>
              </a:defRPr>
            </a:lvl1pPr>
          </a:lstStyle>
          <a:p>
            <a:endParaRPr lang="en-US" altLang="en-US" dirty="0">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latin typeface="Calibri" panose="020F0502020204030204" pitchFamily="34" charset="0"/>
              </a:defRPr>
            </a:lvl1pPr>
          </a:lstStyle>
          <a:p>
            <a:pPr fontAlgn="base">
              <a:spcBef>
                <a:spcPct val="0"/>
              </a:spcBef>
              <a:spcAft>
                <a:spcPct val="0"/>
              </a:spcAft>
            </a:pPr>
            <a:endParaRPr lang="en-US" altLang="en-US" sz="1800" kern="1200" dirty="0">
              <a:uFillTx/>
              <a:ea typeface="+mn-ea"/>
              <a:cs typeface="+mn-cs"/>
            </a:endParaRPr>
          </a:p>
        </p:txBody>
      </p:sp>
      <p:sp>
        <p:nvSpPr>
          <p:cNvPr id="6" name="Rectangle 6"/>
          <p:cNvSpPr>
            <a:spLocks noGrp="1" noChangeArrowheads="1"/>
          </p:cNvSpPr>
          <p:nvPr>
            <p:ph type="sldNum" sz="quarter" idx="12"/>
          </p:nvPr>
        </p:nvSpPr>
        <p:spPr/>
        <p:txBody>
          <a:bodyPr/>
          <a:lstStyle>
            <a:lvl1pPr>
              <a:defRPr>
                <a:uFillTx/>
                <a:latin typeface="Calibri" panose="020F0502020204030204" pitchFamily="34" charset="0"/>
              </a:defRPr>
            </a:lvl1pPr>
          </a:lstStyle>
          <a:p>
            <a:fld id="{DD9E9451-5B74-44CE-918D-3BCA6AFB4AEF}" type="slidenum">
              <a:rPr lang="en-US" altLang="en-US" smtClean="0">
                <a:solidFill>
                  <a:srgbClr val="000000"/>
                </a:solidFill>
                <a:uFillTx/>
              </a:rPr>
              <a:pPr/>
              <a:t>‹#›</a:t>
            </a:fld>
            <a:endParaRPr lang="en-US" altLang="en-US" dirty="0">
              <a:solidFill>
                <a:srgbClr val="000000"/>
              </a:solidFill>
              <a:uFillTx/>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ln>
        </p:spPr>
      </p:pic>
      <p:sp>
        <p:nvSpPr>
          <p:cNvPr id="2" name="Title 1"/>
          <p:cNvSpPr>
            <a:spLocks noGrp="1"/>
          </p:cNvSpPr>
          <p:nvPr>
            <p:ph type="title"/>
          </p:nvPr>
        </p:nvSpPr>
        <p:spPr>
          <a:xfrm>
            <a:off x="0" y="609600"/>
            <a:ext cx="8229600" cy="1143000"/>
          </a:xfrm>
        </p:spPr>
        <p:txBody>
          <a:bodyPr/>
          <a:lstStyle/>
          <a:p>
            <a:r>
              <a:rPr lang="en-US">
                <a:uFillTx/>
              </a:rPr>
              <a:t>Click to edit Master title style</a:t>
            </a:r>
            <a:endParaRPr lang="en-US" dirty="0">
              <a:uFillTx/>
            </a:endParaRPr>
          </a:p>
        </p:txBody>
      </p:sp>
      <p:sp>
        <p:nvSpPr>
          <p:cNvPr id="3" name="Content Placeholder 2"/>
          <p:cNvSpPr>
            <a:spLocks noGrp="1"/>
          </p:cNvSpPr>
          <p:nvPr>
            <p:ph idx="1"/>
          </p:nvPr>
        </p:nvSpPr>
        <p:spPr/>
        <p:txBody>
          <a:bodyPr/>
          <a:lstStyle>
            <a:lvl1pPr>
              <a:defRPr sz="3200">
                <a:uFillTx/>
                <a:latin typeface="Calibri" pitchFamily="34" charset="0"/>
              </a:defRPr>
            </a:lvl1pPr>
            <a:lvl2pPr>
              <a:defRPr sz="2800">
                <a:uFillTx/>
                <a:latin typeface="Calibri" pitchFamily="34" charset="0"/>
              </a:defRPr>
            </a:lvl2pPr>
            <a:lvl3pPr>
              <a:defRPr sz="2400">
                <a:uFillTx/>
                <a:latin typeface="Calibri" pitchFamily="34" charset="0"/>
              </a:defRPr>
            </a:lvl3pPr>
            <a:lvl4pPr>
              <a:defRPr sz="2400">
                <a:uFillTx/>
                <a:latin typeface="Calibri" pitchFamily="34" charset="0"/>
              </a:defRPr>
            </a:lvl4pPr>
            <a:lvl5pPr>
              <a:defRPr sz="2400">
                <a:uFillTx/>
                <a:latin typeface="Calibri"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C4F0E998-9182-4C89-B3A3-3657E8366C65}"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uFillTx/>
              </a:defRPr>
            </a:lvl1pPr>
            <a:lvl2pPr marL="457200" indent="0">
              <a:buNone/>
              <a:defRPr sz="1800">
                <a:uFillTx/>
              </a:defRPr>
            </a:lvl2pPr>
            <a:lvl3pPr marL="914400" indent="0">
              <a:buNone/>
              <a:defRPr sz="1600">
                <a:uFillTx/>
              </a:defRPr>
            </a:lvl3pPr>
            <a:lvl4pPr marL="1371600" indent="0">
              <a:buNone/>
              <a:defRPr sz="1400">
                <a:uFillTx/>
              </a:defRPr>
            </a:lvl4pPr>
            <a:lvl5pPr marL="1828800" indent="0">
              <a:buNone/>
              <a:defRPr sz="1400">
                <a:uFillTx/>
              </a:defRPr>
            </a:lvl5pPr>
            <a:lvl6pPr marL="2286000" indent="0">
              <a:buNone/>
              <a:defRPr sz="1400">
                <a:uFillTx/>
              </a:defRPr>
            </a:lvl6pPr>
            <a:lvl7pPr marL="2743200" indent="0">
              <a:buNone/>
              <a:defRPr sz="1400">
                <a:uFillTx/>
              </a:defRPr>
            </a:lvl7pPr>
            <a:lvl8pPr marL="3200400" indent="0">
              <a:buNone/>
              <a:defRPr sz="1400">
                <a:uFillTx/>
              </a:defRPr>
            </a:lvl8pPr>
            <a:lvl9pPr marL="3657600" indent="0">
              <a:buNone/>
              <a:defRPr sz="1400">
                <a:uFillTx/>
              </a:defRPr>
            </a:lvl9pPr>
          </a:lstStyle>
          <a:p>
            <a:pPr lvl="0"/>
            <a:r>
              <a:rPr lang="en-US">
                <a:uFillTx/>
              </a:rPr>
              <a:t>Click to edit Master text styles</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D47E1349-D74C-4A2D-9313-8E32EAF75841}"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1"/>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Rectangle 5"/>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uFillTx/>
              </a:defRPr>
            </a:lvl1pPr>
          </a:lstStyle>
          <a:p>
            <a:fld id="{368D7EBE-DC3F-4D89-A5B2-2FEC3DD64B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uFillTx/>
              </a:defRPr>
            </a:lvl1pPr>
          </a:lstStyle>
          <a:p>
            <a:fld id="{751FB621-F0C5-4570-B702-7F8221A6ADB6}"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libri"/>
              <a:buNone/>
              <a:defRPr sz="4000" b="1"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36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320"/>
              </a:spcBef>
              <a:spcAft>
                <a:spcPts val="0"/>
              </a:spcAft>
              <a:buClr>
                <a:schemeClr val="dk1"/>
              </a:buClr>
              <a:buFont typeface="Arial"/>
              <a:buNone/>
              <a:defRPr sz="16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9pPr>
          </a:lstStyle>
          <a:p>
            <a:endParaRPr>
              <a:uFillTx/>
            </a:endParaRPr>
          </a:p>
        </p:txBody>
      </p:sp>
      <p:sp>
        <p:nvSpPr>
          <p:cNvPr id="36" name="Shape 3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37" name="Shape 3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38" name="Shape 3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endParaRPr lang="en-US" dirty="0">
              <a:uFillTx/>
            </a:endParaRP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9278BB8-01E0-4F25-A069-F251471348C7}"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uFillTx/>
              </a:defRPr>
            </a:lvl1pPr>
          </a:lstStyle>
          <a:p>
            <a:fld id="{A80BF363-A4AE-4674-8624-FB517241064C}"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CEF66111-EA49-4B13-B1CF-B7BB756C558D}"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r>
              <a:rPr lang="en-US" noProof="0">
                <a:uFillTx/>
              </a:rPr>
              <a:t>Click icon to add picture</a:t>
            </a:r>
            <a:endParaRPr lang="en-US" noProof="0" dirty="0">
              <a:uFillTx/>
            </a:endParaRP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5EEDF6CB-8BBE-4952-A069-3735B7D02FF9}"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uFillTx/>
              </a:defRPr>
            </a:lvl1pPr>
          </a:lstStyle>
          <a:p>
            <a:fld id="{7BFA06BE-50B5-4390-B4ED-B439F1D24E8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endParaRPr lang="en-US" altLang="en-US">
              <a:solidFill>
                <a:srgbClr val="000000"/>
              </a:solidFill>
              <a:uFillTx/>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uFillTx/>
              </a:defRPr>
            </a:lvl1pPr>
          </a:lstStyle>
          <a:p>
            <a:pPr fontAlgn="base">
              <a:spcBef>
                <a:spcPct val="0"/>
              </a:spcBef>
              <a:spcAft>
                <a:spcPct val="0"/>
              </a:spcAft>
            </a:pPr>
            <a:endParaRPr lang="en-US" altLang="en-US" sz="1800" kern="1200">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uFillTx/>
              </a:defRPr>
            </a:lvl1pPr>
          </a:lstStyle>
          <a:p>
            <a:fld id="{B2110460-0849-4DA4-A3BC-8A99FDF2361A}" type="slidenum">
              <a:rPr lang="en-US" altLang="en-US" smtClean="0">
                <a:solidFill>
                  <a:srgbClr val="000000"/>
                </a:solidFill>
                <a:uFillTx/>
              </a:rPr>
              <a:pPr/>
              <a:t>‹#›</a:t>
            </a:fld>
            <a:endParaRPr lang="en-US" altLang="en-US">
              <a:solidFill>
                <a:srgbClr val="000000"/>
              </a:solidFill>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cxnSp>
        <p:nvCxnSpPr>
          <p:cNvPr id="40" name="Shape 40"/>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41" name="Shape 41"/>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42" name="Shape 42"/>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9pPr>
          </a:lstStyle>
          <a:p>
            <a:endParaRPr>
              <a:uFillTx/>
            </a:endParaRPr>
          </a:p>
        </p:txBody>
      </p:sp>
      <p:sp>
        <p:nvSpPr>
          <p:cNvPr id="43" name="Shape 43"/>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9pPr>
          </a:lstStyle>
          <a:p>
            <a:endParaRPr>
              <a:uFillTx/>
            </a:endParaRPr>
          </a:p>
        </p:txBody>
      </p:sp>
      <p:sp>
        <p:nvSpPr>
          <p:cNvPr id="44" name="Shape 44"/>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45" name="Shape 45"/>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46" name="Shape 4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uFillTx/>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uFillTx/>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uFillTx/>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9pPr>
          </a:lstStyle>
          <a:p>
            <a:endParaRPr>
              <a:uFillTx/>
            </a:endParaRPr>
          </a:p>
        </p:txBody>
      </p:sp>
      <p:sp>
        <p:nvSpPr>
          <p:cNvPr id="50" name="Shape 5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9pPr>
          </a:lstStyle>
          <a:p>
            <a:endParaRPr>
              <a:uFillTx/>
            </a:endParaRPr>
          </a:p>
        </p:txBody>
      </p:sp>
      <p:sp>
        <p:nvSpPr>
          <p:cNvPr id="51" name="Shape 51"/>
          <p:cNvSpPr txBox="1">
            <a:spLocks noGrp="1"/>
          </p:cNvSpPr>
          <p:nvPr>
            <p:ph type="body" idx="3"/>
          </p:nvPr>
        </p:nvSpPr>
        <p:spPr>
          <a:xfrm>
            <a:off x="4645026"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uFillTx/>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uFillTx/>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uFillTx/>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uFillTx/>
                <a:latin typeface="Arial"/>
                <a:ea typeface="Arial"/>
                <a:cs typeface="Arial"/>
                <a:sym typeface="Arial"/>
              </a:defRPr>
            </a:lvl9pPr>
          </a:lstStyle>
          <a:p>
            <a:endParaRPr>
              <a:uFillTx/>
            </a:endParaRPr>
          </a:p>
        </p:txBody>
      </p:sp>
      <p:sp>
        <p:nvSpPr>
          <p:cNvPr id="52" name="Shape 52"/>
          <p:cNvSpPr txBox="1">
            <a:spLocks noGrp="1"/>
          </p:cNvSpPr>
          <p:nvPr>
            <p:ph type="body" idx="4"/>
          </p:nvPr>
        </p:nvSpPr>
        <p:spPr>
          <a:xfrm>
            <a:off x="4645026"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uFillTx/>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uFillTx/>
                <a:latin typeface="Arial"/>
                <a:ea typeface="Arial"/>
                <a:cs typeface="Arial"/>
                <a:sym typeface="Arial"/>
              </a:defRPr>
            </a:lvl9pPr>
          </a:lstStyle>
          <a:p>
            <a:endParaRPr>
              <a:uFillTx/>
            </a:endParaRPr>
          </a:p>
        </p:txBody>
      </p:sp>
      <p:sp>
        <p:nvSpPr>
          <p:cNvPr id="53" name="Shape 5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54" name="Shape 5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55" name="Shape 5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cxnSp>
        <p:nvCxnSpPr>
          <p:cNvPr id="57" name="Shape 57"/>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58" name="Shape 5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59" name="Shape 59"/>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60" name="Shape 60"/>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61" name="Shape 61"/>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2" y="273047"/>
            <a:ext cx="3008313" cy="11620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64" name="Shape 64"/>
          <p:cNvSpPr txBox="1">
            <a:spLocks noGrp="1"/>
          </p:cNvSpPr>
          <p:nvPr>
            <p:ph type="body" idx="1"/>
          </p:nvPr>
        </p:nvSpPr>
        <p:spPr>
          <a:xfrm>
            <a:off x="3575050" y="273052"/>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uFillTx/>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endParaRPr>
              <a:uFillTx/>
            </a:endParaRPr>
          </a:p>
        </p:txBody>
      </p:sp>
      <p:sp>
        <p:nvSpPr>
          <p:cNvPr id="65" name="Shape 65"/>
          <p:cNvSpPr txBox="1">
            <a:spLocks noGrp="1"/>
          </p:cNvSpPr>
          <p:nvPr>
            <p:ph type="body" idx="2"/>
          </p:nvPr>
        </p:nvSpPr>
        <p:spPr>
          <a:xfrm>
            <a:off x="457202"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9pPr>
          </a:lstStyle>
          <a:p>
            <a:endParaRPr>
              <a:uFillTx/>
            </a:endParaRPr>
          </a:p>
        </p:txBody>
      </p:sp>
      <p:sp>
        <p:nvSpPr>
          <p:cNvPr id="66" name="Shape 6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67" name="Shape 6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68" name="Shape 6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a:uFillTx/>
            </a:endParaRPr>
          </a:p>
        </p:txBody>
      </p:sp>
      <p:sp>
        <p:nvSpPr>
          <p:cNvPr id="71" name="Shape 7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uFillTx/>
                <a:latin typeface="Arial"/>
                <a:ea typeface="Arial"/>
                <a:cs typeface="Arial"/>
                <a:sym typeface="Arial"/>
              </a:defRPr>
            </a:lvl9pPr>
          </a:lstStyle>
          <a:p>
            <a:endParaRPr>
              <a:uFillTx/>
            </a:endParaRPr>
          </a:p>
        </p:txBody>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uFillTx/>
                <a:latin typeface="Arial"/>
                <a:ea typeface="Arial"/>
                <a:cs typeface="Arial"/>
                <a:sym typeface="Arial"/>
              </a:defRPr>
            </a:lvl9pPr>
          </a:lstStyle>
          <a:p>
            <a:endParaRPr>
              <a:uFillTx/>
            </a:endParaRPr>
          </a:p>
        </p:txBody>
      </p:sp>
      <p:sp>
        <p:nvSpPr>
          <p:cNvPr id="73" name="Shape 7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74" name="Shape 7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75" name="Shape 7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uFillTx/>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uFillTx/>
                <a:latin typeface="Arial"/>
                <a:ea typeface="Arial"/>
                <a:cs typeface="Arial"/>
                <a:sym typeface="Arial"/>
              </a:defRPr>
            </a:lvl9pPr>
          </a:lstStyle>
          <a:p>
            <a:endParaRPr dirty="0">
              <a:uFillTx/>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uFillTx/>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uFillTx/>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uFillTx/>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endParaRPr dirty="0">
              <a:uFillTx/>
            </a:endParaRPr>
          </a:p>
        </p:txBody>
      </p:sp>
      <p:sp>
        <p:nvSpPr>
          <p:cNvPr id="12" name="Shape 12"/>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uFillTx/>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uFillTx/>
                <a:latin typeface="Arial"/>
                <a:ea typeface="Arial"/>
                <a:cs typeface="Arial"/>
                <a:sym typeface="Arial"/>
              </a:defRPr>
            </a:lvl9pPr>
          </a:lstStyle>
          <a:p>
            <a:endParaRPr>
              <a:uFillTx/>
            </a:endParaRPr>
          </a:p>
        </p:txBody>
      </p:sp>
      <p:sp>
        <p:nvSpPr>
          <p:cNvPr id="13" name="Shape 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a:t>
            </a:fld>
            <a:endParaRPr lang="en-US" sz="1400" b="0" i="0" u="none" strike="noStrike" cap="none">
              <a:solidFill>
                <a:schemeClr val="dk1"/>
              </a:solidFill>
              <a:uFillTx/>
              <a:latin typeface="Arial"/>
              <a:ea typeface="Arial"/>
              <a:cs typeface="Arial"/>
              <a:sym typeface="Arial"/>
            </a:endParaRPr>
          </a:p>
        </p:txBody>
      </p:sp>
      <p:pic>
        <p:nvPicPr>
          <p:cNvPr id="14" name="Shape 14"/>
          <p:cNvPicPr preferRelativeResize="0"/>
          <p:nvPr/>
        </p:nvPicPr>
        <p:blipFill rotWithShape="1">
          <a:blip r:embed="rId14"/>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mn-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uFillTx/>
              </a:rPr>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uFillTx/>
              </a:defRPr>
            </a:lvl1pPr>
          </a:lstStyle>
          <a:p>
            <a:pPr fontAlgn="base">
              <a:spcBef>
                <a:spcPct val="0"/>
              </a:spcBef>
              <a:spcAft>
                <a:spcPct val="0"/>
              </a:spcAft>
            </a:pPr>
            <a:endParaRPr lang="en-US" altLang="en-US" kern="1200">
              <a:uFillTx/>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uFillTx/>
              </a:defRPr>
            </a:lvl1pPr>
          </a:lstStyle>
          <a:p>
            <a:pPr fontAlgn="base">
              <a:spcBef>
                <a:spcPct val="0"/>
              </a:spcBef>
              <a:spcAft>
                <a:spcPct val="0"/>
              </a:spcAft>
            </a:pPr>
            <a:fld id="{3E3D0630-A162-43FB-A5AD-2C121F4D19E7}" type="slidenum">
              <a:rPr lang="en-US" altLang="en-US" kern="1200" smtClean="0">
                <a:uFillTx/>
                <a:latin typeface="Arial" charset="0"/>
                <a:ea typeface="+mn-ea"/>
                <a:cs typeface="+mn-cs"/>
              </a:rPr>
              <a:pPr fontAlgn="base">
                <a:spcBef>
                  <a:spcPct val="0"/>
                </a:spcBef>
                <a:spcAft>
                  <a:spcPct val="0"/>
                </a:spcAft>
              </a:pPr>
              <a:t>‹#›</a:t>
            </a:fld>
            <a:endParaRPr lang="en-US" altLang="en-US" kern="1200">
              <a:uFillTx/>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3600">
          <a:solidFill>
            <a:schemeClr val="tx2"/>
          </a:solidFill>
          <a:uFillTx/>
          <a:latin typeface="Calibri" pitchFamily="34" charset="0"/>
          <a:ea typeface="+mj-ea"/>
          <a:cs typeface="+mj-cs"/>
        </a:defRPr>
      </a:lvl1pPr>
      <a:lvl2pPr algn="l" rtl="0" eaLnBrk="1" fontAlgn="base" hangingPunct="1">
        <a:spcBef>
          <a:spcPct val="0"/>
        </a:spcBef>
        <a:spcAft>
          <a:spcPct val="0"/>
        </a:spcAft>
        <a:defRPr sz="3600">
          <a:solidFill>
            <a:schemeClr val="tx2"/>
          </a:solidFill>
          <a:uFillTx/>
          <a:latin typeface="Calibri" pitchFamily="34" charset="0"/>
        </a:defRPr>
      </a:lvl2pPr>
      <a:lvl3pPr algn="l" rtl="0" eaLnBrk="1" fontAlgn="base" hangingPunct="1">
        <a:spcBef>
          <a:spcPct val="0"/>
        </a:spcBef>
        <a:spcAft>
          <a:spcPct val="0"/>
        </a:spcAft>
        <a:defRPr sz="3600">
          <a:solidFill>
            <a:schemeClr val="tx2"/>
          </a:solidFill>
          <a:uFillTx/>
          <a:latin typeface="Calibri" pitchFamily="34" charset="0"/>
        </a:defRPr>
      </a:lvl3pPr>
      <a:lvl4pPr algn="l" rtl="0" eaLnBrk="1" fontAlgn="base" hangingPunct="1">
        <a:spcBef>
          <a:spcPct val="0"/>
        </a:spcBef>
        <a:spcAft>
          <a:spcPct val="0"/>
        </a:spcAft>
        <a:defRPr sz="3600">
          <a:solidFill>
            <a:schemeClr val="tx2"/>
          </a:solidFill>
          <a:uFillTx/>
          <a:latin typeface="Calibri" pitchFamily="34" charset="0"/>
        </a:defRPr>
      </a:lvl4pPr>
      <a:lvl5pPr algn="l" rtl="0" eaLnBrk="1" fontAlgn="base" hangingPunct="1">
        <a:spcBef>
          <a:spcPct val="0"/>
        </a:spcBef>
        <a:spcAft>
          <a:spcPct val="0"/>
        </a:spcAft>
        <a:defRPr sz="3600">
          <a:solidFill>
            <a:schemeClr val="tx2"/>
          </a:solidFill>
          <a:uFillTx/>
          <a:latin typeface="Calibri" pitchFamily="34" charset="0"/>
        </a:defRPr>
      </a:lvl5pPr>
      <a:lvl6pPr marL="457200" algn="ctr" rtl="0" eaLnBrk="1" fontAlgn="base" hangingPunct="1">
        <a:spcBef>
          <a:spcPct val="0"/>
        </a:spcBef>
        <a:spcAft>
          <a:spcPct val="0"/>
        </a:spcAft>
        <a:defRPr sz="4400">
          <a:solidFill>
            <a:schemeClr val="tx2"/>
          </a:solidFill>
          <a:uFillTx/>
          <a:latin typeface="Arial" charset="0"/>
        </a:defRPr>
      </a:lvl6pPr>
      <a:lvl7pPr marL="914400" algn="ctr" rtl="0" eaLnBrk="1" fontAlgn="base" hangingPunct="1">
        <a:spcBef>
          <a:spcPct val="0"/>
        </a:spcBef>
        <a:spcAft>
          <a:spcPct val="0"/>
        </a:spcAft>
        <a:defRPr sz="4400">
          <a:solidFill>
            <a:schemeClr val="tx2"/>
          </a:solidFill>
          <a:uFillTx/>
          <a:latin typeface="Arial" charset="0"/>
        </a:defRPr>
      </a:lvl7pPr>
      <a:lvl8pPr marL="1371600" algn="ctr" rtl="0" eaLnBrk="1" fontAlgn="base" hangingPunct="1">
        <a:spcBef>
          <a:spcPct val="0"/>
        </a:spcBef>
        <a:spcAft>
          <a:spcPct val="0"/>
        </a:spcAft>
        <a:defRPr sz="4400">
          <a:solidFill>
            <a:schemeClr val="tx2"/>
          </a:solidFill>
          <a:uFillTx/>
          <a:latin typeface="Arial" charset="0"/>
        </a:defRPr>
      </a:lvl8pPr>
      <a:lvl9pPr marL="1828800" algn="ctr" rtl="0" eaLnBrk="1" fontAlgn="base" hangingPunct="1">
        <a:spcBef>
          <a:spcPct val="0"/>
        </a:spcBef>
        <a:spcAft>
          <a:spcPct val="0"/>
        </a:spcAft>
        <a:defRPr sz="4400">
          <a:solidFill>
            <a:schemeClr val="tx2"/>
          </a:solidFill>
          <a:uFillTx/>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uFillTx/>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uFillTx/>
          <a:latin typeface="+mn-lt"/>
        </a:defRPr>
      </a:lvl2pPr>
      <a:lvl3pPr marL="1143000" indent="-228600" algn="l" rtl="0" eaLnBrk="1" fontAlgn="base" hangingPunct="1">
        <a:spcBef>
          <a:spcPct val="20000"/>
        </a:spcBef>
        <a:spcAft>
          <a:spcPct val="0"/>
        </a:spcAft>
        <a:buChar char="•"/>
        <a:defRPr sz="2400">
          <a:solidFill>
            <a:schemeClr val="tx1"/>
          </a:solidFill>
          <a:uFillTx/>
          <a:latin typeface="+mn-lt"/>
        </a:defRPr>
      </a:lvl3pPr>
      <a:lvl4pPr marL="1600200" indent="-228600" algn="l" rtl="0" eaLnBrk="1" fontAlgn="base" hangingPunct="1">
        <a:spcBef>
          <a:spcPct val="20000"/>
        </a:spcBef>
        <a:spcAft>
          <a:spcPct val="0"/>
        </a:spcAft>
        <a:buChar char="–"/>
        <a:defRPr sz="2400">
          <a:solidFill>
            <a:schemeClr val="tx1"/>
          </a:solidFill>
          <a:uFillTx/>
          <a:latin typeface="+mn-lt"/>
        </a:defRPr>
      </a:lvl4pPr>
      <a:lvl5pPr marL="2057400" indent="-228600" algn="l" rtl="0" eaLnBrk="1" fontAlgn="base" hangingPunct="1">
        <a:spcBef>
          <a:spcPct val="20000"/>
        </a:spcBef>
        <a:spcAft>
          <a:spcPct val="0"/>
        </a:spcAft>
        <a:buChar char="»"/>
        <a:defRPr sz="2400">
          <a:solidFill>
            <a:schemeClr val="tx1"/>
          </a:solidFill>
          <a:uFillTx/>
          <a:latin typeface="+mn-lt"/>
        </a:defRPr>
      </a:lvl5pPr>
      <a:lvl6pPr marL="2514600" indent="-228600" algn="l" rtl="0" eaLnBrk="1" fontAlgn="base" hangingPunct="1">
        <a:spcBef>
          <a:spcPct val="20000"/>
        </a:spcBef>
        <a:spcAft>
          <a:spcPct val="0"/>
        </a:spcAft>
        <a:buChar char="»"/>
        <a:defRPr sz="2000">
          <a:solidFill>
            <a:schemeClr val="tx1"/>
          </a:solidFill>
          <a:uFillTx/>
          <a:latin typeface="+mn-lt"/>
        </a:defRPr>
      </a:lvl6pPr>
      <a:lvl7pPr marL="2971800" indent="-228600" algn="l" rtl="0" eaLnBrk="1" fontAlgn="base" hangingPunct="1">
        <a:spcBef>
          <a:spcPct val="20000"/>
        </a:spcBef>
        <a:spcAft>
          <a:spcPct val="0"/>
        </a:spcAft>
        <a:buChar char="»"/>
        <a:defRPr sz="2000">
          <a:solidFill>
            <a:schemeClr val="tx1"/>
          </a:solidFill>
          <a:uFillTx/>
          <a:latin typeface="+mn-lt"/>
        </a:defRPr>
      </a:lvl7pPr>
      <a:lvl8pPr marL="3429000" indent="-228600" algn="l" rtl="0" eaLnBrk="1" fontAlgn="base" hangingPunct="1">
        <a:spcBef>
          <a:spcPct val="20000"/>
        </a:spcBef>
        <a:spcAft>
          <a:spcPct val="0"/>
        </a:spcAft>
        <a:buChar char="»"/>
        <a:defRPr sz="2000">
          <a:solidFill>
            <a:schemeClr val="tx1"/>
          </a:solidFill>
          <a:uFillTx/>
          <a:latin typeface="+mn-lt"/>
        </a:defRPr>
      </a:lvl8pPr>
      <a:lvl9pPr marL="3886200" indent="-228600" algn="l" rtl="0" eaLnBrk="1" fontAlgn="base" hangingPunct="1">
        <a:spcBef>
          <a:spcPct val="20000"/>
        </a:spcBef>
        <a:spcAft>
          <a:spcPct val="0"/>
        </a:spcAft>
        <a:buChar char="»"/>
        <a:defRPr sz="2000">
          <a:solidFill>
            <a:schemeClr val="tx1"/>
          </a:solidFill>
          <a:uFillTx/>
          <a:latin typeface="+mn-lt"/>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uFillTx/>
              </a:rPr>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uFillTx/>
              </a:defRPr>
            </a:lvl1pPr>
          </a:lstStyle>
          <a:p>
            <a:pPr fontAlgn="base">
              <a:spcBef>
                <a:spcPct val="0"/>
              </a:spcBef>
              <a:spcAft>
                <a:spcPct val="0"/>
              </a:spcAft>
            </a:pPr>
            <a:endParaRPr lang="en-US" altLang="en-US" kern="1200">
              <a:uFillTx/>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uFillTx/>
              </a:defRPr>
            </a:lvl1pPr>
          </a:lstStyle>
          <a:p>
            <a:pPr fontAlgn="base">
              <a:spcBef>
                <a:spcPct val="0"/>
              </a:spcBef>
              <a:spcAft>
                <a:spcPct val="0"/>
              </a:spcAft>
            </a:pPr>
            <a:fld id="{3E3D0630-A162-43FB-A5AD-2C121F4D19E7}" type="slidenum">
              <a:rPr lang="en-US" altLang="en-US" kern="1200" smtClean="0">
                <a:uFillTx/>
                <a:latin typeface="Arial" charset="0"/>
                <a:ea typeface="+mn-ea"/>
                <a:cs typeface="+mn-cs"/>
              </a:rPr>
              <a:pPr fontAlgn="base">
                <a:spcBef>
                  <a:spcPct val="0"/>
                </a:spcBef>
                <a:spcAft>
                  <a:spcPct val="0"/>
                </a:spcAft>
              </a:pPr>
              <a:t>‹#›</a:t>
            </a:fld>
            <a:endParaRPr lang="en-US" altLang="en-US" kern="1200">
              <a:uFillTx/>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1" fontAlgn="base" hangingPunct="1">
        <a:spcBef>
          <a:spcPct val="0"/>
        </a:spcBef>
        <a:spcAft>
          <a:spcPct val="0"/>
        </a:spcAft>
        <a:defRPr sz="3600">
          <a:solidFill>
            <a:schemeClr val="tx2"/>
          </a:solidFill>
          <a:uFillTx/>
          <a:latin typeface="Calibri" pitchFamily="34" charset="0"/>
          <a:ea typeface="+mj-ea"/>
          <a:cs typeface="+mj-cs"/>
        </a:defRPr>
      </a:lvl1pPr>
      <a:lvl2pPr algn="l" rtl="0" eaLnBrk="1" fontAlgn="base" hangingPunct="1">
        <a:spcBef>
          <a:spcPct val="0"/>
        </a:spcBef>
        <a:spcAft>
          <a:spcPct val="0"/>
        </a:spcAft>
        <a:defRPr sz="3600">
          <a:solidFill>
            <a:schemeClr val="tx2"/>
          </a:solidFill>
          <a:uFillTx/>
          <a:latin typeface="Calibri" pitchFamily="34" charset="0"/>
        </a:defRPr>
      </a:lvl2pPr>
      <a:lvl3pPr algn="l" rtl="0" eaLnBrk="1" fontAlgn="base" hangingPunct="1">
        <a:spcBef>
          <a:spcPct val="0"/>
        </a:spcBef>
        <a:spcAft>
          <a:spcPct val="0"/>
        </a:spcAft>
        <a:defRPr sz="3600">
          <a:solidFill>
            <a:schemeClr val="tx2"/>
          </a:solidFill>
          <a:uFillTx/>
          <a:latin typeface="Calibri" pitchFamily="34" charset="0"/>
        </a:defRPr>
      </a:lvl3pPr>
      <a:lvl4pPr algn="l" rtl="0" eaLnBrk="1" fontAlgn="base" hangingPunct="1">
        <a:spcBef>
          <a:spcPct val="0"/>
        </a:spcBef>
        <a:spcAft>
          <a:spcPct val="0"/>
        </a:spcAft>
        <a:defRPr sz="3600">
          <a:solidFill>
            <a:schemeClr val="tx2"/>
          </a:solidFill>
          <a:uFillTx/>
          <a:latin typeface="Calibri" pitchFamily="34" charset="0"/>
        </a:defRPr>
      </a:lvl4pPr>
      <a:lvl5pPr algn="l" rtl="0" eaLnBrk="1" fontAlgn="base" hangingPunct="1">
        <a:spcBef>
          <a:spcPct val="0"/>
        </a:spcBef>
        <a:spcAft>
          <a:spcPct val="0"/>
        </a:spcAft>
        <a:defRPr sz="3600">
          <a:solidFill>
            <a:schemeClr val="tx2"/>
          </a:solidFill>
          <a:uFillTx/>
          <a:latin typeface="Calibri" pitchFamily="34" charset="0"/>
        </a:defRPr>
      </a:lvl5pPr>
      <a:lvl6pPr marL="457200" algn="ctr" rtl="0" eaLnBrk="1" fontAlgn="base" hangingPunct="1">
        <a:spcBef>
          <a:spcPct val="0"/>
        </a:spcBef>
        <a:spcAft>
          <a:spcPct val="0"/>
        </a:spcAft>
        <a:defRPr sz="4400">
          <a:solidFill>
            <a:schemeClr val="tx2"/>
          </a:solidFill>
          <a:uFillTx/>
          <a:latin typeface="Arial" charset="0"/>
        </a:defRPr>
      </a:lvl6pPr>
      <a:lvl7pPr marL="914400" algn="ctr" rtl="0" eaLnBrk="1" fontAlgn="base" hangingPunct="1">
        <a:spcBef>
          <a:spcPct val="0"/>
        </a:spcBef>
        <a:spcAft>
          <a:spcPct val="0"/>
        </a:spcAft>
        <a:defRPr sz="4400">
          <a:solidFill>
            <a:schemeClr val="tx2"/>
          </a:solidFill>
          <a:uFillTx/>
          <a:latin typeface="Arial" charset="0"/>
        </a:defRPr>
      </a:lvl7pPr>
      <a:lvl8pPr marL="1371600" algn="ctr" rtl="0" eaLnBrk="1" fontAlgn="base" hangingPunct="1">
        <a:spcBef>
          <a:spcPct val="0"/>
        </a:spcBef>
        <a:spcAft>
          <a:spcPct val="0"/>
        </a:spcAft>
        <a:defRPr sz="4400">
          <a:solidFill>
            <a:schemeClr val="tx2"/>
          </a:solidFill>
          <a:uFillTx/>
          <a:latin typeface="Arial" charset="0"/>
        </a:defRPr>
      </a:lvl8pPr>
      <a:lvl9pPr marL="1828800" algn="ctr" rtl="0" eaLnBrk="1" fontAlgn="base" hangingPunct="1">
        <a:spcBef>
          <a:spcPct val="0"/>
        </a:spcBef>
        <a:spcAft>
          <a:spcPct val="0"/>
        </a:spcAft>
        <a:defRPr sz="4400">
          <a:solidFill>
            <a:schemeClr val="tx2"/>
          </a:solidFill>
          <a:uFillTx/>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uFillTx/>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uFillTx/>
          <a:latin typeface="+mn-lt"/>
        </a:defRPr>
      </a:lvl2pPr>
      <a:lvl3pPr marL="1143000" indent="-228600" algn="l" rtl="0" eaLnBrk="1" fontAlgn="base" hangingPunct="1">
        <a:spcBef>
          <a:spcPct val="20000"/>
        </a:spcBef>
        <a:spcAft>
          <a:spcPct val="0"/>
        </a:spcAft>
        <a:buChar char="•"/>
        <a:defRPr sz="2400">
          <a:solidFill>
            <a:schemeClr val="tx1"/>
          </a:solidFill>
          <a:uFillTx/>
          <a:latin typeface="+mn-lt"/>
        </a:defRPr>
      </a:lvl3pPr>
      <a:lvl4pPr marL="1600200" indent="-228600" algn="l" rtl="0" eaLnBrk="1" fontAlgn="base" hangingPunct="1">
        <a:spcBef>
          <a:spcPct val="20000"/>
        </a:spcBef>
        <a:spcAft>
          <a:spcPct val="0"/>
        </a:spcAft>
        <a:buChar char="–"/>
        <a:defRPr sz="2400">
          <a:solidFill>
            <a:schemeClr val="tx1"/>
          </a:solidFill>
          <a:uFillTx/>
          <a:latin typeface="+mn-lt"/>
        </a:defRPr>
      </a:lvl4pPr>
      <a:lvl5pPr marL="2057400" indent="-228600" algn="l" rtl="0" eaLnBrk="1" fontAlgn="base" hangingPunct="1">
        <a:spcBef>
          <a:spcPct val="20000"/>
        </a:spcBef>
        <a:spcAft>
          <a:spcPct val="0"/>
        </a:spcAft>
        <a:buChar char="»"/>
        <a:defRPr sz="2400">
          <a:solidFill>
            <a:schemeClr val="tx1"/>
          </a:solidFill>
          <a:uFillTx/>
          <a:latin typeface="+mn-lt"/>
        </a:defRPr>
      </a:lvl5pPr>
      <a:lvl6pPr marL="2514600" indent="-228600" algn="l" rtl="0" eaLnBrk="1" fontAlgn="base" hangingPunct="1">
        <a:spcBef>
          <a:spcPct val="20000"/>
        </a:spcBef>
        <a:spcAft>
          <a:spcPct val="0"/>
        </a:spcAft>
        <a:buChar char="»"/>
        <a:defRPr sz="2000">
          <a:solidFill>
            <a:schemeClr val="tx1"/>
          </a:solidFill>
          <a:uFillTx/>
          <a:latin typeface="+mn-lt"/>
        </a:defRPr>
      </a:lvl6pPr>
      <a:lvl7pPr marL="2971800" indent="-228600" algn="l" rtl="0" eaLnBrk="1" fontAlgn="base" hangingPunct="1">
        <a:spcBef>
          <a:spcPct val="20000"/>
        </a:spcBef>
        <a:spcAft>
          <a:spcPct val="0"/>
        </a:spcAft>
        <a:buChar char="»"/>
        <a:defRPr sz="2000">
          <a:solidFill>
            <a:schemeClr val="tx1"/>
          </a:solidFill>
          <a:uFillTx/>
          <a:latin typeface="+mn-lt"/>
        </a:defRPr>
      </a:lvl7pPr>
      <a:lvl8pPr marL="3429000" indent="-228600" algn="l" rtl="0" eaLnBrk="1" fontAlgn="base" hangingPunct="1">
        <a:spcBef>
          <a:spcPct val="20000"/>
        </a:spcBef>
        <a:spcAft>
          <a:spcPct val="0"/>
        </a:spcAft>
        <a:buChar char="»"/>
        <a:defRPr sz="2000">
          <a:solidFill>
            <a:schemeClr val="tx1"/>
          </a:solidFill>
          <a:uFillTx/>
          <a:latin typeface="+mn-lt"/>
        </a:defRPr>
      </a:lvl8pPr>
      <a:lvl9pPr marL="3886200" indent="-228600" algn="l" rtl="0" eaLnBrk="1" fontAlgn="base" hangingPunct="1">
        <a:spcBef>
          <a:spcPct val="20000"/>
        </a:spcBef>
        <a:spcAft>
          <a:spcPct val="0"/>
        </a:spcAft>
        <a:buChar char="»"/>
        <a:defRPr sz="2000">
          <a:solidFill>
            <a:schemeClr val="tx1"/>
          </a:solidFill>
          <a:uFillTx/>
          <a:latin typeface="+mn-lt"/>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uFillTx/>
              </a:rPr>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uFillTx/>
              </a:defRPr>
            </a:lvl1pPr>
          </a:lstStyle>
          <a:p>
            <a:pPr fontAlgn="base">
              <a:spcBef>
                <a:spcPct val="0"/>
              </a:spcBef>
              <a:spcAft>
                <a:spcPct val="0"/>
              </a:spcAft>
            </a:pPr>
            <a:endParaRPr lang="en-US" altLang="en-US" kern="1200">
              <a:uFillTx/>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uFillTx/>
              </a:defRPr>
            </a:lvl1pPr>
          </a:lstStyle>
          <a:p>
            <a:pPr fontAlgn="base">
              <a:spcBef>
                <a:spcPct val="0"/>
              </a:spcBef>
              <a:spcAft>
                <a:spcPct val="0"/>
              </a:spcAft>
            </a:pPr>
            <a:fld id="{3E3D0630-A162-43FB-A5AD-2C121F4D19E7}" type="slidenum">
              <a:rPr lang="en-US" altLang="en-US" kern="1200" smtClean="0">
                <a:uFillTx/>
                <a:latin typeface="Arial" charset="0"/>
                <a:ea typeface="+mn-ea"/>
                <a:cs typeface="+mn-cs"/>
              </a:rPr>
              <a:pPr fontAlgn="base">
                <a:spcBef>
                  <a:spcPct val="0"/>
                </a:spcBef>
                <a:spcAft>
                  <a:spcPct val="0"/>
                </a:spcAft>
              </a:pPr>
              <a:t>‹#›</a:t>
            </a:fld>
            <a:endParaRPr lang="en-US" altLang="en-US" kern="1200">
              <a:uFillTx/>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1" fontAlgn="base" hangingPunct="1">
        <a:spcBef>
          <a:spcPct val="0"/>
        </a:spcBef>
        <a:spcAft>
          <a:spcPct val="0"/>
        </a:spcAft>
        <a:defRPr sz="3600">
          <a:solidFill>
            <a:schemeClr val="tx2"/>
          </a:solidFill>
          <a:uFillTx/>
          <a:latin typeface="Calibri" pitchFamily="34" charset="0"/>
          <a:ea typeface="+mj-ea"/>
          <a:cs typeface="+mj-cs"/>
        </a:defRPr>
      </a:lvl1pPr>
      <a:lvl2pPr algn="l" rtl="0" eaLnBrk="1" fontAlgn="base" hangingPunct="1">
        <a:spcBef>
          <a:spcPct val="0"/>
        </a:spcBef>
        <a:spcAft>
          <a:spcPct val="0"/>
        </a:spcAft>
        <a:defRPr sz="3600">
          <a:solidFill>
            <a:schemeClr val="tx2"/>
          </a:solidFill>
          <a:uFillTx/>
          <a:latin typeface="Calibri" pitchFamily="34" charset="0"/>
        </a:defRPr>
      </a:lvl2pPr>
      <a:lvl3pPr algn="l" rtl="0" eaLnBrk="1" fontAlgn="base" hangingPunct="1">
        <a:spcBef>
          <a:spcPct val="0"/>
        </a:spcBef>
        <a:spcAft>
          <a:spcPct val="0"/>
        </a:spcAft>
        <a:defRPr sz="3600">
          <a:solidFill>
            <a:schemeClr val="tx2"/>
          </a:solidFill>
          <a:uFillTx/>
          <a:latin typeface="Calibri" pitchFamily="34" charset="0"/>
        </a:defRPr>
      </a:lvl3pPr>
      <a:lvl4pPr algn="l" rtl="0" eaLnBrk="1" fontAlgn="base" hangingPunct="1">
        <a:spcBef>
          <a:spcPct val="0"/>
        </a:spcBef>
        <a:spcAft>
          <a:spcPct val="0"/>
        </a:spcAft>
        <a:defRPr sz="3600">
          <a:solidFill>
            <a:schemeClr val="tx2"/>
          </a:solidFill>
          <a:uFillTx/>
          <a:latin typeface="Calibri" pitchFamily="34" charset="0"/>
        </a:defRPr>
      </a:lvl4pPr>
      <a:lvl5pPr algn="l" rtl="0" eaLnBrk="1" fontAlgn="base" hangingPunct="1">
        <a:spcBef>
          <a:spcPct val="0"/>
        </a:spcBef>
        <a:spcAft>
          <a:spcPct val="0"/>
        </a:spcAft>
        <a:defRPr sz="3600">
          <a:solidFill>
            <a:schemeClr val="tx2"/>
          </a:solidFill>
          <a:uFillTx/>
          <a:latin typeface="Calibri" pitchFamily="34" charset="0"/>
        </a:defRPr>
      </a:lvl5pPr>
      <a:lvl6pPr marL="457200" algn="ctr" rtl="0" eaLnBrk="1" fontAlgn="base" hangingPunct="1">
        <a:spcBef>
          <a:spcPct val="0"/>
        </a:spcBef>
        <a:spcAft>
          <a:spcPct val="0"/>
        </a:spcAft>
        <a:defRPr sz="4400">
          <a:solidFill>
            <a:schemeClr val="tx2"/>
          </a:solidFill>
          <a:uFillTx/>
          <a:latin typeface="Arial" charset="0"/>
        </a:defRPr>
      </a:lvl6pPr>
      <a:lvl7pPr marL="914400" algn="ctr" rtl="0" eaLnBrk="1" fontAlgn="base" hangingPunct="1">
        <a:spcBef>
          <a:spcPct val="0"/>
        </a:spcBef>
        <a:spcAft>
          <a:spcPct val="0"/>
        </a:spcAft>
        <a:defRPr sz="4400">
          <a:solidFill>
            <a:schemeClr val="tx2"/>
          </a:solidFill>
          <a:uFillTx/>
          <a:latin typeface="Arial" charset="0"/>
        </a:defRPr>
      </a:lvl7pPr>
      <a:lvl8pPr marL="1371600" algn="ctr" rtl="0" eaLnBrk="1" fontAlgn="base" hangingPunct="1">
        <a:spcBef>
          <a:spcPct val="0"/>
        </a:spcBef>
        <a:spcAft>
          <a:spcPct val="0"/>
        </a:spcAft>
        <a:defRPr sz="4400">
          <a:solidFill>
            <a:schemeClr val="tx2"/>
          </a:solidFill>
          <a:uFillTx/>
          <a:latin typeface="Arial" charset="0"/>
        </a:defRPr>
      </a:lvl8pPr>
      <a:lvl9pPr marL="1828800" algn="ctr" rtl="0" eaLnBrk="1" fontAlgn="base" hangingPunct="1">
        <a:spcBef>
          <a:spcPct val="0"/>
        </a:spcBef>
        <a:spcAft>
          <a:spcPct val="0"/>
        </a:spcAft>
        <a:defRPr sz="4400">
          <a:solidFill>
            <a:schemeClr val="tx2"/>
          </a:solidFill>
          <a:uFillTx/>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uFillTx/>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uFillTx/>
          <a:latin typeface="+mn-lt"/>
        </a:defRPr>
      </a:lvl2pPr>
      <a:lvl3pPr marL="1143000" indent="-228600" algn="l" rtl="0" eaLnBrk="1" fontAlgn="base" hangingPunct="1">
        <a:spcBef>
          <a:spcPct val="20000"/>
        </a:spcBef>
        <a:spcAft>
          <a:spcPct val="0"/>
        </a:spcAft>
        <a:buChar char="•"/>
        <a:defRPr sz="2400">
          <a:solidFill>
            <a:schemeClr val="tx1"/>
          </a:solidFill>
          <a:uFillTx/>
          <a:latin typeface="+mn-lt"/>
        </a:defRPr>
      </a:lvl3pPr>
      <a:lvl4pPr marL="1600200" indent="-228600" algn="l" rtl="0" eaLnBrk="1" fontAlgn="base" hangingPunct="1">
        <a:spcBef>
          <a:spcPct val="20000"/>
        </a:spcBef>
        <a:spcAft>
          <a:spcPct val="0"/>
        </a:spcAft>
        <a:buChar char="–"/>
        <a:defRPr sz="2400">
          <a:solidFill>
            <a:schemeClr val="tx1"/>
          </a:solidFill>
          <a:uFillTx/>
          <a:latin typeface="+mn-lt"/>
        </a:defRPr>
      </a:lvl4pPr>
      <a:lvl5pPr marL="2057400" indent="-228600" algn="l" rtl="0" eaLnBrk="1" fontAlgn="base" hangingPunct="1">
        <a:spcBef>
          <a:spcPct val="20000"/>
        </a:spcBef>
        <a:spcAft>
          <a:spcPct val="0"/>
        </a:spcAft>
        <a:buChar char="»"/>
        <a:defRPr sz="2400">
          <a:solidFill>
            <a:schemeClr val="tx1"/>
          </a:solidFill>
          <a:uFillTx/>
          <a:latin typeface="+mn-lt"/>
        </a:defRPr>
      </a:lvl5pPr>
      <a:lvl6pPr marL="2514600" indent="-228600" algn="l" rtl="0" eaLnBrk="1" fontAlgn="base" hangingPunct="1">
        <a:spcBef>
          <a:spcPct val="20000"/>
        </a:spcBef>
        <a:spcAft>
          <a:spcPct val="0"/>
        </a:spcAft>
        <a:buChar char="»"/>
        <a:defRPr sz="2000">
          <a:solidFill>
            <a:schemeClr val="tx1"/>
          </a:solidFill>
          <a:uFillTx/>
          <a:latin typeface="+mn-lt"/>
        </a:defRPr>
      </a:lvl6pPr>
      <a:lvl7pPr marL="2971800" indent="-228600" algn="l" rtl="0" eaLnBrk="1" fontAlgn="base" hangingPunct="1">
        <a:spcBef>
          <a:spcPct val="20000"/>
        </a:spcBef>
        <a:spcAft>
          <a:spcPct val="0"/>
        </a:spcAft>
        <a:buChar char="»"/>
        <a:defRPr sz="2000">
          <a:solidFill>
            <a:schemeClr val="tx1"/>
          </a:solidFill>
          <a:uFillTx/>
          <a:latin typeface="+mn-lt"/>
        </a:defRPr>
      </a:lvl7pPr>
      <a:lvl8pPr marL="3429000" indent="-228600" algn="l" rtl="0" eaLnBrk="1" fontAlgn="base" hangingPunct="1">
        <a:spcBef>
          <a:spcPct val="20000"/>
        </a:spcBef>
        <a:spcAft>
          <a:spcPct val="0"/>
        </a:spcAft>
        <a:buChar char="»"/>
        <a:defRPr sz="2000">
          <a:solidFill>
            <a:schemeClr val="tx1"/>
          </a:solidFill>
          <a:uFillTx/>
          <a:latin typeface="+mn-lt"/>
        </a:defRPr>
      </a:lvl8pPr>
      <a:lvl9pPr marL="3886200" indent="-228600" algn="l" rtl="0" eaLnBrk="1" fontAlgn="base" hangingPunct="1">
        <a:spcBef>
          <a:spcPct val="20000"/>
        </a:spcBef>
        <a:spcAft>
          <a:spcPct val="0"/>
        </a:spcAft>
        <a:buChar char="»"/>
        <a:defRPr sz="2000">
          <a:solidFill>
            <a:schemeClr val="tx1"/>
          </a:solidFill>
          <a:uFillTx/>
          <a:latin typeface="+mn-lt"/>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odb.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eachingchannel.org/video/sentence-frames-ous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index.shtml"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www.doe.virginia.gov/instruction/mathematics/resources/vocab_cards/index.shtml" TargetMode="External"/><Relationship Id="rId5" Type="http://schemas.openxmlformats.org/officeDocument/2006/relationships/hyperlink" Target="http://www.doe.virginia.gov/instruction/mathematics/elementary/K-3_math_achievement_records.shtml" TargetMode="External"/><Relationship Id="rId4" Type="http://schemas.openxmlformats.org/officeDocument/2006/relationships/hyperlink" Target="http://www.doe.virginia.gov/instruction/mathematics/professional_development/institutes/index.s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estimation180.com/" TargetMode="External"/><Relationship Id="rId3" Type="http://schemas.openxmlformats.org/officeDocument/2006/relationships/hyperlink" Target="http://wodb.ca/" TargetMode="External"/><Relationship Id="rId7" Type="http://schemas.openxmlformats.org/officeDocument/2006/relationships/hyperlink" Target="http://www.wouldyourathermath.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ntimages.weebly.com/photos.html" TargetMode="External"/><Relationship Id="rId5" Type="http://schemas.openxmlformats.org/officeDocument/2006/relationships/hyperlink" Target="https://www.tabletalkmath.com/" TargetMode="External"/><Relationship Id="rId4" Type="http://schemas.openxmlformats.org/officeDocument/2006/relationships/hyperlink" Target="http://ntimages.weebly.com/points--dots.html" TargetMode="External"/><Relationship Id="rId9" Type="http://schemas.openxmlformats.org/officeDocument/2006/relationships/hyperlink" Target="http://www.101qs.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Mathematics@doe.virginia.gov"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2045790"/>
          </a:xfrm>
          <a:prstGeom prst="rect">
            <a:avLst/>
          </a:prstGeom>
          <a:solidFill>
            <a:srgbClr val="DDE5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600"/>
              <a:buFont typeface="Calibri"/>
              <a:buNone/>
            </a:pPr>
            <a:r>
              <a:rPr lang="en-US" sz="4000" b="1" i="0" u="none" strike="noStrike" cap="none" dirty="0">
                <a:solidFill>
                  <a:schemeClr val="dk2"/>
                </a:solidFill>
                <a:latin typeface="Verdana"/>
                <a:ea typeface="Verdana"/>
                <a:cs typeface="Verdana"/>
                <a:sym typeface="Verdana"/>
              </a:rPr>
              <a:t>2018 Mathematics Institute</a:t>
            </a:r>
            <a:br>
              <a:rPr lang="en-US" sz="4000" b="1" i="0" u="none" strike="noStrike" cap="none" dirty="0">
                <a:solidFill>
                  <a:schemeClr val="dk2"/>
                </a:solidFill>
                <a:latin typeface="Verdana"/>
                <a:ea typeface="Verdana"/>
                <a:cs typeface="Verdana"/>
                <a:sym typeface="Verdana"/>
              </a:rPr>
            </a:br>
            <a:r>
              <a:rPr lang="en-US" sz="4000" b="1" i="0" u="none" strike="noStrike" cap="none" dirty="0" smtClean="0">
                <a:solidFill>
                  <a:schemeClr val="dk2"/>
                </a:solidFill>
                <a:latin typeface="Verdana"/>
                <a:ea typeface="Verdana"/>
                <a:cs typeface="Verdana"/>
                <a:sym typeface="Verdana"/>
              </a:rPr>
              <a:t>K-2 </a:t>
            </a:r>
            <a:r>
              <a:rPr lang="en-US" sz="4000" b="1" i="0" u="none" strike="noStrike" cap="none" dirty="0">
                <a:solidFill>
                  <a:schemeClr val="dk2"/>
                </a:solidFill>
                <a:latin typeface="Verdana"/>
                <a:ea typeface="Verdana"/>
                <a:cs typeface="Verdana"/>
                <a:sym typeface="Verdana"/>
              </a:rPr>
              <a:t>Session</a:t>
            </a:r>
            <a:endParaRPr sz="4000" b="0" i="0" u="none" strike="noStrike" cap="none" dirty="0">
              <a:solidFill>
                <a:schemeClr val="dk2"/>
              </a:solidFill>
              <a:latin typeface="Verdana"/>
              <a:ea typeface="Verdana"/>
              <a:cs typeface="Verdana"/>
              <a:sym typeface="Verdana"/>
            </a:endParaRPr>
          </a:p>
        </p:txBody>
      </p:sp>
    </p:spTree>
    <p:extLst>
      <p:ext uri="{BB962C8B-B14F-4D97-AF65-F5344CB8AC3E}">
        <p14:creationId xmlns:p14="http://schemas.microsoft.com/office/powerpoint/2010/main" val="717223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10</a:t>
            </a:fld>
            <a:endParaRPr sz="1400" b="0" i="0" u="none" strike="noStrike" cap="none">
              <a:solidFill>
                <a:schemeClr val="dk1"/>
              </a:solidFill>
              <a:latin typeface="Arial"/>
              <a:ea typeface="Arial"/>
              <a:cs typeface="Arial"/>
              <a:sym typeface="Arial"/>
            </a:endParaRPr>
          </a:p>
        </p:txBody>
      </p:sp>
      <p:sp>
        <p:nvSpPr>
          <p:cNvPr id="448" name="Google Shape;448;p61"/>
          <p:cNvSpPr txBox="1">
            <a:spLocks noGrp="1"/>
          </p:cNvSpPr>
          <p:nvPr>
            <p:ph type="title" idx="4294967295"/>
          </p:nvPr>
        </p:nvSpPr>
        <p:spPr>
          <a:xfrm>
            <a:off x="175364" y="457200"/>
            <a:ext cx="539435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000" b="1"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What’s the connection? </a:t>
            </a:r>
            <a:endParaRPr sz="3000" b="1"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endParaRPr>
          </a:p>
        </p:txBody>
      </p:sp>
      <p:graphicFrame>
        <p:nvGraphicFramePr>
          <p:cNvPr id="449" name="Google Shape;449;p61" descr="eight effective teaching practices"/>
          <p:cNvGraphicFramePr/>
          <p:nvPr>
            <p:extLst/>
          </p:nvPr>
        </p:nvGraphicFramePr>
        <p:xfrm>
          <a:off x="5678667" y="746450"/>
          <a:ext cx="3280275" cy="5968675"/>
        </p:xfrm>
        <a:graphic>
          <a:graphicData uri="http://schemas.openxmlformats.org/drawingml/2006/table">
            <a:tbl>
              <a:tblPr firstRow="1">
                <a:noFill/>
              </a:tblPr>
              <a:tblGrid>
                <a:gridCol w="3280275">
                  <a:extLst>
                    <a:ext uri="{9D8B030D-6E8A-4147-A177-3AD203B41FA5}">
                      <a16:colId xmlns:a16="http://schemas.microsoft.com/office/drawing/2014/main" val="20000"/>
                    </a:ext>
                  </a:extLst>
                </a:gridCol>
              </a:tblGrid>
              <a:tr h="42705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Eight Effective Mathematics Teaching Practices</a:t>
                      </a:r>
                      <a:r>
                        <a:rPr lang="en-US" sz="1600" b="0" u="none" strike="noStrike" cap="none" dirty="0">
                          <a:latin typeface="Verdana" panose="020B0604030504040204" pitchFamily="34" charset="0"/>
                          <a:ea typeface="Verdana" panose="020B0604030504040204" pitchFamily="34" charset="0"/>
                          <a:cs typeface="Verdana" panose="020B0604030504040204" pitchFamily="34" charset="0"/>
                          <a:sym typeface="Calibri"/>
                        </a:rPr>
                        <a:t> </a:t>
                      </a:r>
                      <a:endParaRPr sz="1600" b="1" u="none" strike="noStrike" cap="none" dirty="0">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Establish mathematics goals to focus learning.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0375">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Implement tasks that promote reasoning and problem solving.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684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Build procedural fluency from conceptual understanding.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Pose purposeful questions. </a:t>
                      </a:r>
                      <a:endParaRPr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907375">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Use and connect mathematical representations. </a:t>
                      </a:r>
                      <a:endParaRPr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Facilitate meaningful mathematical discourse.  </a:t>
                      </a:r>
                      <a:endParaRPr sz="1100" dirty="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Elicit and use evidence of student thinking. </a:t>
                      </a:r>
                      <a:endParaRPr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Support productive struggle in learning mathematics.  </a:t>
                      </a:r>
                      <a:endParaRPr sz="1100" dirty="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450" name="Google Shape;450;p61"/>
          <p:cNvSpPr txBox="1"/>
          <p:nvPr/>
        </p:nvSpPr>
        <p:spPr>
          <a:xfrm>
            <a:off x="441617" y="4740872"/>
            <a:ext cx="5056389" cy="1999883"/>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Making the Connection</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Count off 1-5.</a:t>
            </a: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dirty="0" smtClean="0">
                <a:latin typeface="Verdana" panose="020B0604030504040204" pitchFamily="34" charset="0"/>
                <a:ea typeface="Verdana" panose="020B0604030504040204" pitchFamily="34" charset="0"/>
                <a:cs typeface="Verdana" panose="020B0604030504040204" pitchFamily="34" charset="0"/>
              </a:rPr>
              <a:t>Go to the labeled place in the room for 1-5. </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D</a:t>
            </a: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iscuss your </a:t>
            </a:r>
            <a:r>
              <a:rPr lang="en-US"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assigned </a:t>
            </a:r>
            <a:r>
              <a:rPr lang="en-US" sz="1600" dirty="0" smtClean="0">
                <a:latin typeface="Verdana" panose="020B0604030504040204" pitchFamily="34" charset="0"/>
                <a:ea typeface="Verdana" panose="020B0604030504040204" pitchFamily="34" charset="0"/>
                <a:cs typeface="Verdana" panose="020B0604030504040204" pitchFamily="34" charset="0"/>
              </a:rPr>
              <a:t>process goal</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and practice.</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Note </a:t>
            </a:r>
            <a:r>
              <a:rPr lang="en-US"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ways that </a:t>
            </a: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this goal connects to the 8 Practices on the matrix.</a:t>
            </a:r>
            <a:endParaRPr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51" name="Google Shape;451;p61" descr="five process goals"/>
          <p:cNvPicPr preferRelativeResize="0"/>
          <p:nvPr/>
        </p:nvPicPr>
        <p:blipFill rotWithShape="1">
          <a:blip r:embed="rId3">
            <a:alphaModFix/>
          </a:blip>
          <a:srcRect/>
          <a:stretch/>
        </p:blipFill>
        <p:spPr>
          <a:xfrm>
            <a:off x="302397" y="1492847"/>
            <a:ext cx="5267325" cy="3248025"/>
          </a:xfrm>
          <a:prstGeom prst="rect">
            <a:avLst/>
          </a:prstGeom>
          <a:noFill/>
          <a:ln>
            <a:noFill/>
          </a:ln>
        </p:spPr>
      </p:pic>
      <p:sp>
        <p:nvSpPr>
          <p:cNvPr id="2" name="TextBox 1"/>
          <p:cNvSpPr txBox="1"/>
          <p:nvPr/>
        </p:nvSpPr>
        <p:spPr>
          <a:xfrm>
            <a:off x="835094" y="4071158"/>
            <a:ext cx="334075" cy="307777"/>
          </a:xfrm>
          <a:prstGeom prst="rect">
            <a:avLst/>
          </a:prstGeom>
          <a:noFill/>
        </p:spPr>
        <p:txBody>
          <a:bodyPr wrap="square" rtlCol="0">
            <a:spAutoFit/>
          </a:bodyPr>
          <a:lstStyle/>
          <a:p>
            <a:r>
              <a:rPr lang="en-US" dirty="0" smtClean="0"/>
              <a:t>1</a:t>
            </a:r>
            <a:endParaRPr lang="en-US" dirty="0"/>
          </a:p>
        </p:txBody>
      </p:sp>
      <p:sp>
        <p:nvSpPr>
          <p:cNvPr id="8" name="TextBox 7"/>
          <p:cNvSpPr txBox="1"/>
          <p:nvPr/>
        </p:nvSpPr>
        <p:spPr>
          <a:xfrm>
            <a:off x="1419756" y="2708870"/>
            <a:ext cx="334075" cy="307777"/>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2769021" y="2100396"/>
            <a:ext cx="334075" cy="307777"/>
          </a:xfrm>
          <a:prstGeom prst="rect">
            <a:avLst/>
          </a:prstGeom>
          <a:noFill/>
        </p:spPr>
        <p:txBody>
          <a:bodyPr wrap="square" rtlCol="0">
            <a:spAutoFit/>
          </a:bodyPr>
          <a:lstStyle/>
          <a:p>
            <a:r>
              <a:rPr lang="en-US" dirty="0"/>
              <a:t>3</a:t>
            </a:r>
          </a:p>
        </p:txBody>
      </p:sp>
      <p:sp>
        <p:nvSpPr>
          <p:cNvPr id="10" name="TextBox 9"/>
          <p:cNvSpPr txBox="1"/>
          <p:nvPr/>
        </p:nvSpPr>
        <p:spPr>
          <a:xfrm>
            <a:off x="4162956" y="2673983"/>
            <a:ext cx="334075" cy="307777"/>
          </a:xfrm>
          <a:prstGeom prst="rect">
            <a:avLst/>
          </a:prstGeom>
          <a:noFill/>
        </p:spPr>
        <p:txBody>
          <a:bodyPr wrap="square" rtlCol="0">
            <a:spAutoFit/>
          </a:bodyPr>
          <a:lstStyle/>
          <a:p>
            <a:r>
              <a:rPr lang="en-US" dirty="0"/>
              <a:t>4</a:t>
            </a:r>
          </a:p>
        </p:txBody>
      </p:sp>
      <p:sp>
        <p:nvSpPr>
          <p:cNvPr id="11" name="TextBox 10"/>
          <p:cNvSpPr txBox="1"/>
          <p:nvPr/>
        </p:nvSpPr>
        <p:spPr>
          <a:xfrm>
            <a:off x="4730638" y="4071158"/>
            <a:ext cx="334075" cy="307777"/>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169126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for mathematics&#10;"/>
          <p:cNvPicPr>
            <a:picLocks noChangeAspect="1"/>
          </p:cNvPicPr>
          <p:nvPr/>
        </p:nvPicPr>
        <p:blipFill>
          <a:blip r:embed="rId3"/>
          <a:stretch>
            <a:fillRect/>
          </a:stretch>
        </p:blipFill>
        <p:spPr>
          <a:xfrm>
            <a:off x="690277" y="1543352"/>
            <a:ext cx="7494494" cy="5095009"/>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Box 5"/>
          <p:cNvSpPr txBox="1"/>
          <p:nvPr/>
        </p:nvSpPr>
        <p:spPr>
          <a:xfrm rot="1465920">
            <a:off x="6874471" y="1765936"/>
            <a:ext cx="2036451" cy="830997"/>
          </a:xfrm>
          <a:prstGeom prst="rect">
            <a:avLst/>
          </a:prstGeom>
          <a:solidFill>
            <a:srgbClr val="FFC000"/>
          </a:solidFill>
        </p:spPr>
        <p:txBody>
          <a:bodyPr wrap="square" rtlCol="0">
            <a:spAutoFit/>
          </a:bodyPr>
          <a:lstStyle/>
          <a:p>
            <a:pPr algn="ctr"/>
            <a:r>
              <a:rPr lang="en-US" sz="2400" i="1" dirty="0">
                <a:latin typeface="Calibri" panose="020F0502020204030204" pitchFamily="34" charset="0"/>
                <a:cs typeface="Calibri" panose="020F0502020204030204" pitchFamily="34" charset="0"/>
              </a:rPr>
              <a:t>Taking </a:t>
            </a:r>
            <a:r>
              <a:rPr lang="en-US" sz="2400" i="1" dirty="0" smtClean="0">
                <a:latin typeface="Calibri" panose="020F0502020204030204" pitchFamily="34" charset="0"/>
                <a:cs typeface="Calibri" panose="020F0502020204030204" pitchFamily="34" charset="0"/>
              </a:rPr>
              <a:t>Action</a:t>
            </a:r>
          </a:p>
          <a:p>
            <a:pPr algn="ct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page 245</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762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spcBef>
                <a:spcPts val="1200"/>
              </a:spcBef>
            </a:pPr>
            <a:r>
              <a:rPr lang="en-US" b="1" dirty="0">
                <a:solidFill>
                  <a:schemeClr val="dk1"/>
                </a:solidFill>
                <a:latin typeface="Verdana"/>
                <a:ea typeface="Verdana"/>
                <a:cs typeface="Verdana"/>
                <a:sym typeface="Verdana"/>
              </a:rPr>
              <a:t>I. Teaching Practice:  </a:t>
            </a:r>
            <a:r>
              <a:rPr lang="en-US" dirty="0"/>
              <a:t/>
            </a:r>
            <a:br>
              <a:rPr lang="en-US" dirty="0"/>
            </a:br>
            <a:r>
              <a:rPr lang="en-US" b="1" dirty="0">
                <a:solidFill>
                  <a:schemeClr val="dk1"/>
                </a:solidFill>
                <a:latin typeface="Verdana"/>
                <a:ea typeface="Verdana"/>
                <a:cs typeface="Verdana"/>
                <a:sym typeface="Verdana"/>
              </a:rPr>
              <a:t>Facilitate Meaningful </a:t>
            </a:r>
            <a:r>
              <a:rPr lang="en-US" b="1" dirty="0" smtClean="0">
                <a:solidFill>
                  <a:schemeClr val="dk1"/>
                </a:solidFill>
                <a:latin typeface="Verdana"/>
                <a:ea typeface="Verdana"/>
                <a:cs typeface="Verdana"/>
                <a:sym typeface="Verdana"/>
              </a:rPr>
              <a:t>Discourse</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52210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
          <p:cNvPicPr>
            <a:picLocks noChangeAspect="1"/>
          </p:cNvPicPr>
          <p:nvPr/>
        </p:nvPicPr>
        <p:blipFill>
          <a:blip r:embed="rId3"/>
          <a:stretch>
            <a:fillRect/>
          </a:stretch>
        </p:blipFill>
        <p:spPr>
          <a:xfrm>
            <a:off x="618560" y="1381991"/>
            <a:ext cx="7494494" cy="5095009"/>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TextBox 7" descr="outline for discourse&#10;"/>
          <p:cNvSpPr txBox="1"/>
          <p:nvPr/>
        </p:nvSpPr>
        <p:spPr>
          <a:xfrm>
            <a:off x="2205318" y="3460376"/>
            <a:ext cx="4446494" cy="30777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654880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Essential Questions</a:t>
            </a:r>
          </a:p>
        </p:txBody>
      </p:sp>
      <p:sp>
        <p:nvSpPr>
          <p:cNvPr id="3" name="Text Placeholder 2"/>
          <p:cNvSpPr>
            <a:spLocks noGrp="1"/>
          </p:cNvSpPr>
          <p:nvPr>
            <p:ph type="body" idx="1"/>
          </p:nvPr>
        </p:nvSpPr>
        <p:spPr/>
        <p:txBody>
          <a:bodyPr/>
          <a:lstStyle/>
          <a:p>
            <a:pPr marL="577850" indent="-288925"/>
            <a:r>
              <a:rPr lang="en-US" dirty="0">
                <a:uFillTx/>
              </a:rPr>
              <a:t>What elements must be in place to support </a:t>
            </a:r>
            <a:r>
              <a:rPr lang="en-US" b="1" dirty="0">
                <a:uFillTx/>
              </a:rPr>
              <a:t>meaningful mathematical discourse</a:t>
            </a:r>
            <a:r>
              <a:rPr lang="en-US" dirty="0">
                <a:uFillTx/>
              </a:rPr>
              <a:t>?</a:t>
            </a:r>
          </a:p>
          <a:p>
            <a:pPr marL="625475" indent="-342900"/>
            <a:r>
              <a:rPr lang="en-US" dirty="0">
                <a:solidFill>
                  <a:schemeClr val="tx1"/>
                </a:solidFill>
                <a:uFillTx/>
                <a:ea typeface="Verdana"/>
                <a:cs typeface="Verdana"/>
                <a:sym typeface="Verdana"/>
              </a:rPr>
              <a:t>How does </a:t>
            </a:r>
            <a:r>
              <a:rPr lang="en-US" b="1" dirty="0">
                <a:solidFill>
                  <a:schemeClr val="tx1"/>
                </a:solidFill>
                <a:uFillTx/>
                <a:ea typeface="Verdana"/>
                <a:cs typeface="Verdana"/>
                <a:sym typeface="Verdana"/>
              </a:rPr>
              <a:t>promoting meaningful mathematical discourse </a:t>
            </a:r>
            <a:r>
              <a:rPr lang="en-US" dirty="0">
                <a:solidFill>
                  <a:schemeClr val="tx1"/>
                </a:solidFill>
                <a:uFillTx/>
                <a:ea typeface="Verdana"/>
                <a:cs typeface="Verdana"/>
                <a:sym typeface="Verdana"/>
              </a:rPr>
              <a:t>promote equity in the classroom?</a:t>
            </a:r>
          </a:p>
          <a:p>
            <a:pPr indent="0">
              <a:buNone/>
            </a:pPr>
            <a:endParaRPr lang="en-US" dirty="0">
              <a:uFillTx/>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14</a:t>
            </a:fld>
            <a:endParaRPr lang="en-US" sz="1400" b="0" i="0" u="none" strike="noStrike" cap="none" dirty="0">
              <a:solidFill>
                <a:schemeClr val="dk1"/>
              </a:solidFill>
              <a:uFillTx/>
              <a:latin typeface="Arial"/>
              <a:ea typeface="Arial"/>
              <a:cs typeface="Arial"/>
              <a:sym typeface="Arial"/>
            </a:endParaRPr>
          </a:p>
        </p:txBody>
      </p:sp>
      <p:pic>
        <p:nvPicPr>
          <p:cNvPr id="7" name="Picture 6" descr="January 2013 - Afro-IP"/>
          <p:cNvPicPr>
            <a:picLocks noChangeAspect="1"/>
          </p:cNvPicPr>
          <p:nvPr/>
        </p:nvPicPr>
        <p:blipFill>
          <a:blip r:embed="rId3"/>
          <a:stretch>
            <a:fillRect/>
          </a:stretch>
        </p:blipFill>
        <p:spPr>
          <a:xfrm rot="1270608">
            <a:off x="6386014" y="5178394"/>
            <a:ext cx="2320310" cy="2052024"/>
          </a:xfrm>
          <a:prstGeom prst="rect">
            <a:avLst/>
          </a:prstGeom>
        </p:spPr>
      </p:pic>
      <p:sp>
        <p:nvSpPr>
          <p:cNvPr id="8" name="TextBox 7"/>
          <p:cNvSpPr txBox="1">
            <a:spLocks/>
          </p:cNvSpPr>
          <p:nvPr/>
        </p:nvSpPr>
        <p:spPr>
          <a:xfrm>
            <a:off x="3420611" y="5386217"/>
            <a:ext cx="3227295" cy="1323439"/>
          </a:xfrm>
          <a:prstGeom prst="rect">
            <a:avLst/>
          </a:prstGeom>
          <a:solidFill>
            <a:srgbClr val="92D05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a:lstStyle>
          <a:p>
            <a:r>
              <a:rPr lang="en-US" sz="2000" b="1" dirty="0">
                <a:uFillTx/>
              </a:rPr>
              <a:t>On your Own:</a:t>
            </a:r>
          </a:p>
          <a:p>
            <a:r>
              <a:rPr lang="en-US" sz="2000" dirty="0">
                <a:uFillTx/>
              </a:rPr>
              <a:t>Jot down a few ideas on a sticky note. We will share and compare later.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6"/>
          <p:cNvSpPr txBox="1">
            <a:spLocks noGrp="1"/>
          </p:cNvSpPr>
          <p:nvPr>
            <p:ph type="title"/>
          </p:nvPr>
        </p:nvSpPr>
        <p:spPr>
          <a:xfrm>
            <a:off x="100208" y="6096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hlinkClick r:id="rId3"/>
              </a:rPr>
              <a:t>Which One Doesn’t Belong</a:t>
            </a:r>
            <a:r>
              <a:rPr lang="en-US" sz="3600" b="1" i="0" u="none" strike="noStrike" cap="none" dirty="0">
                <a:solidFill>
                  <a:schemeClr val="dk2"/>
                </a:solidFill>
                <a:latin typeface="Verdana"/>
                <a:ea typeface="Verdana"/>
                <a:cs typeface="Verdana"/>
                <a:sym typeface="Verdana"/>
              </a:rPr>
              <a:t>? Why?</a:t>
            </a:r>
            <a:endParaRPr sz="3600" b="1" i="0" u="none" strike="noStrike" cap="none" dirty="0">
              <a:solidFill>
                <a:schemeClr val="dk2"/>
              </a:solidFill>
              <a:latin typeface="Verdana"/>
              <a:ea typeface="Verdana"/>
              <a:cs typeface="Verdana"/>
              <a:sym typeface="Verdana"/>
            </a:endParaRPr>
          </a:p>
        </p:txBody>
      </p:sp>
      <p:sp>
        <p:nvSpPr>
          <p:cNvPr id="531" name="Google Shape;531;p6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pic>
        <p:nvPicPr>
          <p:cNvPr id="532" name="Google Shape;532;p66" descr="graphic showing four pictures for protocal which one doesn't belong"/>
          <p:cNvPicPr preferRelativeResize="0"/>
          <p:nvPr/>
        </p:nvPicPr>
        <p:blipFill rotWithShape="1">
          <a:blip r:embed="rId4">
            <a:alphaModFix/>
          </a:blip>
          <a:srcRect/>
          <a:stretch/>
        </p:blipFill>
        <p:spPr>
          <a:xfrm>
            <a:off x="2010862" y="1752600"/>
            <a:ext cx="5038725" cy="4984252"/>
          </a:xfrm>
          <a:prstGeom prst="rect">
            <a:avLst/>
          </a:prstGeom>
          <a:noFill/>
          <a:ln>
            <a:noFill/>
          </a:ln>
        </p:spPr>
      </p:pic>
    </p:spTree>
    <p:extLst>
      <p:ext uri="{BB962C8B-B14F-4D97-AF65-F5344CB8AC3E}">
        <p14:creationId xmlns:p14="http://schemas.microsoft.com/office/powerpoint/2010/main" val="121075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598" cy="1143000"/>
          </a:xfrm>
        </p:spPr>
        <p:txBody>
          <a:bodyPr/>
          <a:lstStyle/>
          <a:p>
            <a:r>
              <a:rPr lang="en-US" b="1" dirty="0">
                <a:uFillTx/>
              </a:rPr>
              <a:t>Which One Doesn’t Belong? Why?</a:t>
            </a:r>
          </a:p>
        </p:txBody>
      </p:sp>
      <p:sp>
        <p:nvSpPr>
          <p:cNvPr id="3" name="Text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16</a:t>
            </a:fld>
            <a:endParaRPr lang="en-US" sz="1400" b="0" i="0" u="none" strike="noStrike" cap="none">
              <a:solidFill>
                <a:schemeClr val="dk1"/>
              </a:solidFill>
              <a:uFillTx/>
              <a:latin typeface="Arial"/>
              <a:ea typeface="Arial"/>
              <a:cs typeface="Arial"/>
              <a:sym typeface="Arial"/>
            </a:endParaRPr>
          </a:p>
        </p:txBody>
      </p:sp>
      <p:pic>
        <p:nvPicPr>
          <p:cNvPr id="5" name="Content Placeholder 5" descr="ten frames to compare"/>
          <p:cNvPicPr>
            <a:picLocks noChangeAspect="1"/>
          </p:cNvPicPr>
          <p:nvPr/>
        </p:nvPicPr>
        <p:blipFill>
          <a:blip r:embed="rId3"/>
          <a:stretch>
            <a:fillRect/>
          </a:stretch>
        </p:blipFill>
        <p:spPr>
          <a:xfrm>
            <a:off x="685800" y="1839843"/>
            <a:ext cx="7693442" cy="4419600"/>
          </a:xfrm>
          <a:prstGeom prst="rect">
            <a:avLst/>
          </a:prstGeom>
          <a:noFill/>
          <a:ln w="762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8"/>
          <p:cNvSpPr txBox="1">
            <a:spLocks noGrp="1"/>
          </p:cNvSpPr>
          <p:nvPr>
            <p:ph type="title"/>
          </p:nvPr>
        </p:nvSpPr>
        <p:spPr>
          <a:xfrm>
            <a:off x="-20126" y="609600"/>
            <a:ext cx="9311951"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Establishing a Mathematics Community</a:t>
            </a:r>
            <a:endParaRPr dirty="0"/>
          </a:p>
        </p:txBody>
      </p:sp>
      <p:sp>
        <p:nvSpPr>
          <p:cNvPr id="548" name="Google Shape;548;p6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17</a:t>
            </a:fld>
            <a:endParaRPr sz="1400" b="0" i="0" u="none" strike="noStrike" cap="none">
              <a:solidFill>
                <a:schemeClr val="dk1"/>
              </a:solidFill>
              <a:latin typeface="Arial"/>
              <a:ea typeface="Arial"/>
              <a:cs typeface="Arial"/>
              <a:sym typeface="Arial"/>
            </a:endParaRPr>
          </a:p>
        </p:txBody>
      </p:sp>
      <p:pic>
        <p:nvPicPr>
          <p:cNvPr id="549" name="Google Shape;549;p68" descr="picture of mathematics community&#10;"/>
          <p:cNvPicPr preferRelativeResize="0"/>
          <p:nvPr/>
        </p:nvPicPr>
        <p:blipFill rotWithShape="1">
          <a:blip r:embed="rId3">
            <a:alphaModFix/>
          </a:blip>
          <a:srcRect/>
          <a:stretch/>
        </p:blipFill>
        <p:spPr>
          <a:xfrm>
            <a:off x="218971" y="2014279"/>
            <a:ext cx="3530207" cy="4700846"/>
          </a:xfrm>
          <a:prstGeom prst="rect">
            <a:avLst/>
          </a:prstGeom>
          <a:noFill/>
          <a:ln>
            <a:noFill/>
          </a:ln>
        </p:spPr>
      </p:pic>
      <p:pic>
        <p:nvPicPr>
          <p:cNvPr id="6" name="Picture 5" descr="picture of students working in a classroom"/>
          <p:cNvPicPr>
            <a:picLocks noChangeAspect="1"/>
          </p:cNvPicPr>
          <p:nvPr/>
        </p:nvPicPr>
        <p:blipFill>
          <a:blip r:embed="rId4"/>
          <a:stretch>
            <a:fillRect/>
          </a:stretch>
        </p:blipFill>
        <p:spPr>
          <a:xfrm>
            <a:off x="4311560" y="2648542"/>
            <a:ext cx="4422811" cy="2932516"/>
          </a:xfrm>
          <a:prstGeom prst="rect">
            <a:avLst/>
          </a:prstGeom>
        </p:spPr>
      </p:pic>
    </p:spTree>
    <p:extLst>
      <p:ext uri="{BB962C8B-B14F-4D97-AF65-F5344CB8AC3E}">
        <p14:creationId xmlns:p14="http://schemas.microsoft.com/office/powerpoint/2010/main" val="131514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9"/>
          <p:cNvSpPr txBox="1">
            <a:spLocks noGrp="1"/>
          </p:cNvSpPr>
          <p:nvPr>
            <p:ph type="title"/>
          </p:nvPr>
        </p:nvSpPr>
        <p:spPr>
          <a:xfrm>
            <a:off x="48128" y="465216"/>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Mathematics Community</a:t>
            </a:r>
            <a:endParaRPr sz="3600" b="1" i="0" u="none" strike="noStrike" cap="none" dirty="0">
              <a:solidFill>
                <a:schemeClr val="dk2"/>
              </a:solidFill>
              <a:latin typeface="Verdana"/>
              <a:ea typeface="Verdana"/>
              <a:cs typeface="Verdana"/>
              <a:sym typeface="Verdana"/>
            </a:endParaRPr>
          </a:p>
        </p:txBody>
      </p:sp>
      <p:sp>
        <p:nvSpPr>
          <p:cNvPr id="557" name="Google Shape;557;p6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406400" marR="0" lvl="0" indent="13970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Verdana"/>
              <a:ea typeface="Verdana"/>
              <a:cs typeface="Verdana"/>
              <a:sym typeface="Verdana"/>
            </a:endParaRPr>
          </a:p>
        </p:txBody>
      </p:sp>
      <p:sp>
        <p:nvSpPr>
          <p:cNvPr id="558" name="Google Shape;558;p6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graphicFrame>
        <p:nvGraphicFramePr>
          <p:cNvPr id="559" name="Google Shape;559;p69" descr="chart showing what a math community is NOT and what it is"/>
          <p:cNvGraphicFramePr/>
          <p:nvPr>
            <p:extLst/>
          </p:nvPr>
        </p:nvGraphicFramePr>
        <p:xfrm>
          <a:off x="348916" y="1600200"/>
          <a:ext cx="8446150" cy="4730290"/>
        </p:xfrm>
        <a:graphic>
          <a:graphicData uri="http://schemas.openxmlformats.org/drawingml/2006/table">
            <a:tbl>
              <a:tblPr firstRow="1">
                <a:noFill/>
              </a:tblPr>
              <a:tblGrid>
                <a:gridCol w="4223075">
                  <a:extLst>
                    <a:ext uri="{9D8B030D-6E8A-4147-A177-3AD203B41FA5}">
                      <a16:colId xmlns:a16="http://schemas.microsoft.com/office/drawing/2014/main" val="20000"/>
                    </a:ext>
                  </a:extLst>
                </a:gridCol>
                <a:gridCol w="4223075">
                  <a:extLst>
                    <a:ext uri="{9D8B030D-6E8A-4147-A177-3AD203B41FA5}">
                      <a16:colId xmlns:a16="http://schemas.microsoft.com/office/drawing/2014/main" val="20001"/>
                    </a:ext>
                  </a:extLst>
                </a:gridCol>
              </a:tblGrid>
              <a:tr h="487650">
                <a:tc>
                  <a:txBody>
                    <a:bodyPr/>
                    <a:lstStyle/>
                    <a:p>
                      <a:pPr marL="0" marR="0" lvl="0" indent="0" algn="l" rtl="0">
                        <a:lnSpc>
                          <a:spcPct val="10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What it is NOT:</a:t>
                      </a:r>
                      <a:endParaRPr sz="1800" b="1" u="none" strike="noStrike" cap="none" dirty="0">
                        <a:solidFill>
                          <a:schemeClr val="dk1"/>
                        </a:solidFil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What it is:</a:t>
                      </a:r>
                      <a:endParaRPr sz="1800" b="1" u="none" strike="noStrike" cap="none" dirty="0">
                        <a:solidFill>
                          <a:schemeClr val="dk1"/>
                        </a:solidFil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Teachers doing most of the math</a:t>
                      </a:r>
                      <a:endParaRPr sz="1800" b="0" i="0" u="none" strike="noStrike" cap="none" dirty="0">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doing most of the math</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Assigned tasks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 choice</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showing the procedure and talking about the steps to follow</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talking about their mathematical thinking and reasoning</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as holders of knowledge</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acting as facilitators – asking good questions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working in isolation; sharing answers or strategies is cheating</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working collaboratively and learning from one another</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rescuing students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struggling with challenging mathematics and learning from errors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presenting to the whole class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 working with small groups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7"/>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Focused on procedural skill</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Focused on conceptual understanding</a:t>
                      </a:r>
                      <a:endParaRPr sz="1800" b="0" i="0" u="none" strike="noStrike" cap="none" dirty="0">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628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Sentence Frames to Support Classroom Discourse</a:t>
            </a:r>
          </a:p>
        </p:txBody>
      </p:sp>
      <p:sp>
        <p:nvSpPr>
          <p:cNvPr id="3" name="Text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19</a:t>
            </a:fld>
            <a:endParaRPr lang="en-US" sz="1400" b="0" i="0" u="none" strike="noStrike" cap="none">
              <a:solidFill>
                <a:schemeClr val="dk1"/>
              </a:solidFill>
              <a:uFillTx/>
              <a:latin typeface="Arial"/>
              <a:ea typeface="Arial"/>
              <a:cs typeface="Arial"/>
              <a:sym typeface="Arial"/>
            </a:endParaRPr>
          </a:p>
        </p:txBody>
      </p:sp>
      <p:pic>
        <p:nvPicPr>
          <p:cNvPr id="5" name="Picture 4" descr="video graphic">
            <a:hlinkClick r:id="rId2"/>
          </p:cNvPr>
          <p:cNvPicPr>
            <a:picLocks noChangeAspect="1"/>
          </p:cNvPicPr>
          <p:nvPr/>
        </p:nvPicPr>
        <p:blipFill>
          <a:blip r:embed="rId3"/>
          <a:stretch>
            <a:fillRect/>
          </a:stretch>
        </p:blipFill>
        <p:spPr>
          <a:xfrm>
            <a:off x="289421" y="1752600"/>
            <a:ext cx="8565157" cy="45133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1800130"/>
          </a:xfrm>
          <a:prstGeom prst="rect">
            <a:avLst/>
          </a:prstGeom>
          <a:solidFill>
            <a:srgbClr val="DDE5FF"/>
          </a:solidFill>
          <a:ln>
            <a:noFill/>
          </a:ln>
        </p:spPr>
        <p:txBody>
          <a:bodyPr spcFirstLastPara="1" wrap="square" lIns="91425" tIns="91425" rIns="91425" bIns="91425" anchor="ctr" anchorCtr="0">
            <a:noAutofit/>
          </a:bodyPr>
          <a:lstStyle/>
          <a:p>
            <a:pPr lvl="0" algn="ctr">
              <a:buClr>
                <a:schemeClr val="dk1"/>
              </a:buClr>
              <a:buSzPts val="900"/>
            </a:pPr>
            <a:r>
              <a:rPr lang="en-US" b="1" dirty="0">
                <a:solidFill>
                  <a:schemeClr val="dk1"/>
                </a:solidFill>
                <a:latin typeface="Verdana"/>
                <a:ea typeface="Verdana"/>
                <a:cs typeface="Verdana"/>
                <a:sym typeface="Verdana"/>
              </a:rPr>
              <a:t>Welcome</a:t>
            </a:r>
            <a:r>
              <a:rPr lang="en-US" sz="4000" b="1" dirty="0">
                <a:solidFill>
                  <a:schemeClr val="dk1"/>
                </a:solidFill>
                <a:latin typeface="Verdana"/>
                <a:ea typeface="Verdana"/>
                <a:cs typeface="Verdana"/>
                <a:sym typeface="Verdana"/>
              </a:rPr>
              <a:t> </a:t>
            </a:r>
            <a:r>
              <a:rPr lang="en-US" b="1" dirty="0">
                <a:solidFill>
                  <a:schemeClr val="dk1"/>
                </a:solidFill>
                <a:latin typeface="Verdana"/>
                <a:ea typeface="Verdana"/>
                <a:cs typeface="Verdana"/>
                <a:sym typeface="Verdana"/>
              </a:rPr>
              <a:t>and Introductions</a:t>
            </a:r>
            <a:endParaRPr lang="en-US" sz="40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1858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Sentence Frames for Students</a:t>
            </a:r>
            <a:endParaRPr sz="3600" b="1" i="0" u="none" strike="noStrike" cap="none" dirty="0">
              <a:solidFill>
                <a:schemeClr val="dk2"/>
              </a:solidFill>
              <a:latin typeface="Verdana"/>
              <a:ea typeface="Verdana"/>
              <a:cs typeface="Verdana"/>
              <a:sym typeface="Verdana"/>
            </a:endParaRPr>
          </a:p>
        </p:txBody>
      </p:sp>
      <p:sp>
        <p:nvSpPr>
          <p:cNvPr id="573" name="Google Shape;573;p7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575" name="Google Shape;575;p71"/>
          <p:cNvSpPr txBox="1"/>
          <p:nvPr/>
        </p:nvSpPr>
        <p:spPr>
          <a:xfrm>
            <a:off x="454399" y="6181573"/>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Adapted from Smith, M. S., et al. (2017).  </a:t>
            </a:r>
            <a:r>
              <a:rPr lang="en-US" sz="1200" b="0" i="1" u="none" strike="noStrike" cap="none" dirty="0">
                <a:solidFill>
                  <a:srgbClr val="000000"/>
                </a:solidFill>
                <a:latin typeface="Calibri"/>
                <a:ea typeface="Calibri"/>
                <a:cs typeface="Calibri"/>
                <a:sym typeface="Calibri"/>
              </a:rPr>
              <a:t>Taking Action: Implementing Effective Mathematics Teaching Practices, </a:t>
            </a:r>
            <a:r>
              <a:rPr lang="en-US" sz="1200" b="0" i="0" u="none" strike="noStrike" cap="none" dirty="0">
                <a:solidFill>
                  <a:srgbClr val="000000"/>
                </a:solidFill>
                <a:latin typeface="Calibri"/>
                <a:ea typeface="Calibri"/>
                <a:cs typeface="Calibri"/>
                <a:sym typeface="Calibri"/>
              </a:rPr>
              <a:t>p. 105,</a:t>
            </a:r>
            <a:r>
              <a:rPr lang="en-US" sz="1200" b="0" i="1" u="none" strike="noStrike" cap="none" dirty="0">
                <a:solidFill>
                  <a:srgbClr val="000000"/>
                </a:solidFill>
                <a:latin typeface="Calibri"/>
                <a:ea typeface="Calibri"/>
                <a:cs typeface="Calibri"/>
                <a:sym typeface="Calibri"/>
              </a:rPr>
              <a:t> National</a:t>
            </a:r>
            <a:r>
              <a:rPr lang="en-US" sz="1200" b="0" i="0" u="none" strike="noStrike" cap="none" dirty="0">
                <a:solidFill>
                  <a:srgbClr val="000000"/>
                </a:solidFill>
                <a:latin typeface="Calibri"/>
                <a:ea typeface="Calibri"/>
                <a:cs typeface="Calibri"/>
                <a:sym typeface="Calibri"/>
              </a:rPr>
              <a:t> Council of Teachers of Mathematics. </a:t>
            </a: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 </a:t>
            </a:r>
            <a:endParaRPr sz="1200" b="0" i="0" u="none" strike="noStrike" cap="none" dirty="0">
              <a:solidFill>
                <a:srgbClr val="000000"/>
              </a:solidFill>
              <a:latin typeface="Times New Roman"/>
              <a:ea typeface="Times New Roman"/>
              <a:cs typeface="Times New Roman"/>
              <a:sym typeface="Times New Roman"/>
            </a:endParaRPr>
          </a:p>
        </p:txBody>
      </p:sp>
      <p:sp>
        <p:nvSpPr>
          <p:cNvPr id="577" name="Google Shape;577;p71"/>
          <p:cNvSpPr txBox="1"/>
          <p:nvPr/>
        </p:nvSpPr>
        <p:spPr>
          <a:xfrm rot="425534">
            <a:off x="6090520" y="2046327"/>
            <a:ext cx="2700812" cy="83099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1" u="none" strike="noStrike" cap="none" dirty="0">
                <a:solidFill>
                  <a:srgbClr val="000000"/>
                </a:solidFill>
                <a:latin typeface="Calibri"/>
                <a:ea typeface="Calibri"/>
                <a:cs typeface="Calibri"/>
                <a:sym typeface="Calibri"/>
              </a:rPr>
              <a:t>Taking Action  </a:t>
            </a:r>
            <a:r>
              <a:rPr lang="en-US" sz="2400" b="0" i="0" u="none" strike="noStrike" cap="none" dirty="0">
                <a:solidFill>
                  <a:srgbClr val="000000"/>
                </a:solidFill>
                <a:latin typeface="Calibri"/>
                <a:ea typeface="Calibri"/>
                <a:cs typeface="Calibri"/>
                <a:sym typeface="Calibri"/>
              </a:rPr>
              <a:t>book – page 105</a:t>
            </a:r>
            <a:endParaRPr sz="2400" b="0" i="1" u="none" strike="noStrike" cap="none" dirty="0">
              <a:solidFill>
                <a:srgbClr val="000000"/>
              </a:solidFill>
              <a:latin typeface="Calibri"/>
              <a:ea typeface="Calibri"/>
              <a:cs typeface="Calibri"/>
              <a:sym typeface="Calibri"/>
            </a:endParaRPr>
          </a:p>
        </p:txBody>
      </p:sp>
      <p:sp>
        <p:nvSpPr>
          <p:cNvPr id="7" name="Text Placeholder 2"/>
          <p:cNvSpPr>
            <a:spLocks noGrp="1"/>
          </p:cNvSpPr>
          <p:nvPr>
            <p:ph type="body" idx="1"/>
          </p:nvPr>
        </p:nvSpPr>
        <p:spPr>
          <a:xfrm>
            <a:off x="311700" y="1536633"/>
            <a:ext cx="8520600" cy="4555200"/>
          </a:xfrm>
        </p:spPr>
        <p:txBody>
          <a:bodyPr/>
          <a:lstStyle/>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agree with ____________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respectfully disagree with that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still have questions about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I’m confused by…</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have a different perspective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connected with what ____ said because</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chose this method because 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defend the answer 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Could you say more?</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was wondering?</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have a question about ____________?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like how you explained this because _____________.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revise my thinking.</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defend my thinking</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4235993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Research and Equity</a:t>
            </a:r>
            <a:endParaRPr lang="en-US" b="1"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21</a:t>
            </a:fld>
            <a:endParaRPr sz="1400" b="0" i="0" u="none" strike="noStrike" cap="none">
              <a:solidFill>
                <a:schemeClr val="dk1"/>
              </a:solidFill>
              <a:latin typeface="Arial"/>
              <a:ea typeface="Arial"/>
              <a:cs typeface="Arial"/>
              <a:sym typeface="Arial"/>
            </a:endParaRPr>
          </a:p>
        </p:txBody>
      </p:sp>
      <p:pic>
        <p:nvPicPr>
          <p:cNvPr id="2" name="Picture 1" descr="quotes from taking action">
            <a:extLst>
              <a:ext uri="{FF2B5EF4-FFF2-40B4-BE49-F238E27FC236}">
                <a16:creationId xmlns:a16="http://schemas.microsoft.com/office/drawing/2014/main" id="{24700A7C-1102-413D-B37F-B99288815B84}"/>
              </a:ext>
            </a:extLst>
          </p:cNvPr>
          <p:cNvPicPr>
            <a:picLocks noChangeAspect="1"/>
          </p:cNvPicPr>
          <p:nvPr/>
        </p:nvPicPr>
        <p:blipFill>
          <a:blip r:embed="rId3"/>
          <a:stretch>
            <a:fillRect/>
          </a:stretch>
        </p:blipFill>
        <p:spPr>
          <a:xfrm>
            <a:off x="1836747" y="1885616"/>
            <a:ext cx="5232367" cy="4753747"/>
          </a:xfrm>
          <a:prstGeom prst="rect">
            <a:avLst/>
          </a:prstGeom>
        </p:spPr>
      </p:pic>
      <p:pic>
        <p:nvPicPr>
          <p:cNvPr id="585" name="Google Shape;585;p72" descr="research graphic"/>
          <p:cNvPicPr preferRelativeResize="0"/>
          <p:nvPr/>
        </p:nvPicPr>
        <p:blipFill rotWithShape="1">
          <a:blip r:embed="rId4">
            <a:alphaModFix/>
          </a:blip>
          <a:srcRect/>
          <a:stretch/>
        </p:blipFill>
        <p:spPr>
          <a:xfrm rot="19954516">
            <a:off x="152266" y="4017784"/>
            <a:ext cx="3926550" cy="489410"/>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670329">
            <a:off x="5506195" y="4616312"/>
            <a:ext cx="3180706" cy="611674"/>
          </a:xfrm>
          <a:prstGeom prst="rect">
            <a:avLst/>
          </a:prstGeom>
          <a:noFill/>
          <a:ln>
            <a:noFill/>
          </a:ln>
        </p:spPr>
      </p:pic>
    </p:spTree>
    <p:extLst>
      <p:ext uri="{BB962C8B-B14F-4D97-AF65-F5344CB8AC3E}">
        <p14:creationId xmlns:p14="http://schemas.microsoft.com/office/powerpoint/2010/main" val="189937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73" descr="January 2013 - Afro-IP"/>
          <p:cNvPicPr preferRelativeResize="0"/>
          <p:nvPr/>
        </p:nvPicPr>
        <p:blipFill rotWithShape="1">
          <a:blip r:embed="rId3">
            <a:alphaModFix/>
          </a:blip>
          <a:srcRect/>
          <a:stretch/>
        </p:blipFill>
        <p:spPr>
          <a:xfrm rot="1270608">
            <a:off x="5864641" y="4705566"/>
            <a:ext cx="2671418" cy="2369731"/>
          </a:xfrm>
          <a:prstGeom prst="rect">
            <a:avLst/>
          </a:prstGeom>
          <a:noFill/>
          <a:ln>
            <a:noFill/>
          </a:ln>
        </p:spPr>
      </p:pic>
      <p:sp>
        <p:nvSpPr>
          <p:cNvPr id="593" name="Google Shape;593;p73"/>
          <p:cNvSpPr txBox="1">
            <a:spLocks noGrp="1"/>
          </p:cNvSpPr>
          <p:nvPr>
            <p:ph type="title"/>
          </p:nvPr>
        </p:nvSpPr>
        <p:spPr>
          <a:xfrm>
            <a:off x="0" y="778933"/>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smtClean="0">
                <a:solidFill>
                  <a:schemeClr val="dk2"/>
                </a:solidFill>
                <a:latin typeface="Verdana"/>
                <a:ea typeface="Verdana"/>
                <a:cs typeface="Verdana"/>
                <a:sym typeface="Verdana"/>
              </a:rPr>
              <a:t>Reflection - </a:t>
            </a:r>
            <a:r>
              <a:rPr lang="en-US" sz="3600" b="1" i="0" u="none" strike="noStrike" cap="none" dirty="0">
                <a:solidFill>
                  <a:schemeClr val="dk2"/>
                </a:solidFill>
                <a:latin typeface="Verdana"/>
                <a:ea typeface="Verdana"/>
                <a:cs typeface="Verdana"/>
                <a:sym typeface="Verdana"/>
              </a:rPr>
              <a:t/>
            </a:r>
            <a:br>
              <a:rPr lang="en-US" sz="3600" b="1" i="0" u="none" strike="noStrike" cap="none" dirty="0">
                <a:solidFill>
                  <a:schemeClr val="dk2"/>
                </a:solidFill>
                <a:latin typeface="Verdana"/>
                <a:ea typeface="Verdana"/>
                <a:cs typeface="Verdana"/>
                <a:sym typeface="Verdana"/>
              </a:rPr>
            </a:b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594" name="Google Shape;594;p73"/>
          <p:cNvSpPr txBox="1">
            <a:spLocks noGrp="1"/>
          </p:cNvSpPr>
          <p:nvPr>
            <p:ph type="body" idx="1"/>
          </p:nvPr>
        </p:nvSpPr>
        <p:spPr>
          <a:xfrm>
            <a:off x="457200" y="2128115"/>
            <a:ext cx="8229600" cy="4525963"/>
          </a:xfrm>
          <a:prstGeom prst="rect">
            <a:avLst/>
          </a:prstGeom>
          <a:noFill/>
          <a:ln>
            <a:noFill/>
          </a:ln>
        </p:spPr>
        <p:txBody>
          <a:bodyPr spcFirstLastPara="1" wrap="square" lIns="91425" tIns="91425" rIns="91425" bIns="91425" anchor="t" anchorCtr="0">
            <a:noAutofit/>
          </a:bodyPr>
          <a:lstStyle/>
          <a:p>
            <a:pPr marL="577850" marR="0" lvl="0" indent="-288925" algn="l" rtl="0">
              <a:lnSpc>
                <a:spcPct val="10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What elements must be in place to support </a:t>
            </a:r>
            <a:r>
              <a:rPr lang="en-US" sz="3200" b="1" i="0" u="none" strike="noStrike" cap="none" dirty="0">
                <a:solidFill>
                  <a:schemeClr val="dk1"/>
                </a:solidFill>
                <a:latin typeface="Verdana"/>
                <a:ea typeface="Verdana"/>
                <a:cs typeface="Verdana"/>
                <a:sym typeface="Verdana"/>
              </a:rPr>
              <a:t>meaningful mathematical discourse</a:t>
            </a:r>
            <a:r>
              <a:rPr lang="en-US" sz="3200" b="0" i="0" u="none" strike="noStrike" cap="none" dirty="0">
                <a:solidFill>
                  <a:schemeClr val="dk1"/>
                </a:solidFill>
                <a:latin typeface="Verdana"/>
                <a:ea typeface="Verdana"/>
                <a:cs typeface="Verdana"/>
                <a:sym typeface="Verdana"/>
              </a:rPr>
              <a:t>?</a:t>
            </a:r>
            <a:endParaRPr dirty="0"/>
          </a:p>
          <a:p>
            <a:pPr marL="625475"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promoting meaningful mathematical discourse </a:t>
            </a:r>
            <a:r>
              <a:rPr lang="en-US" sz="3200" b="0" i="0" u="none" strike="noStrike" cap="none" dirty="0">
                <a:solidFill>
                  <a:schemeClr val="dk1"/>
                </a:solidFill>
                <a:latin typeface="Verdana"/>
                <a:ea typeface="Verdana"/>
                <a:cs typeface="Verdana"/>
                <a:sym typeface="Verdana"/>
              </a:rPr>
              <a:t>promote equity in the classroom?</a:t>
            </a:r>
            <a:endParaRPr dirty="0"/>
          </a:p>
        </p:txBody>
      </p:sp>
      <p:sp>
        <p:nvSpPr>
          <p:cNvPr id="595" name="Google Shape;595;p7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22</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306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buClr>
                <a:schemeClr val="dk1"/>
              </a:buClr>
              <a:buSzPts val="900"/>
            </a:pPr>
            <a:r>
              <a:rPr lang="en-US" b="1" dirty="0">
                <a:solidFill>
                  <a:schemeClr val="dk1"/>
                </a:solidFill>
                <a:latin typeface="Verdana"/>
                <a:ea typeface="Verdana"/>
                <a:cs typeface="Verdana"/>
                <a:sym typeface="Verdana"/>
              </a:rPr>
              <a:t>II. Teaching Practice: </a:t>
            </a:r>
            <a:r>
              <a:rPr lang="en-US" dirty="0"/>
              <a:t/>
            </a:r>
            <a:br>
              <a:rPr lang="en-US" dirty="0"/>
            </a:br>
            <a:r>
              <a:rPr lang="en-US" b="1" dirty="0">
                <a:solidFill>
                  <a:schemeClr val="dk1"/>
                </a:solidFill>
                <a:latin typeface="Verdana"/>
                <a:ea typeface="Verdana"/>
                <a:cs typeface="Verdana"/>
                <a:sym typeface="Verdana"/>
              </a:rPr>
              <a:t>Pose Purposeful Questions</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41848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708206" y="1435779"/>
            <a:ext cx="7698887" cy="5233962"/>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6" name="Rectangle 5" descr="posing purposeful questions outline">
            <a:extLst>
              <a:ext uri="{FF2B5EF4-FFF2-40B4-BE49-F238E27FC236}">
                <a16:creationId xmlns:a16="http://schemas.microsoft.com/office/drawing/2014/main" id="{53E01FCE-AF8E-416B-ADAB-2766305ECC06}"/>
              </a:ext>
            </a:extLst>
          </p:cNvPr>
          <p:cNvSpPr/>
          <p:nvPr/>
        </p:nvSpPr>
        <p:spPr>
          <a:xfrm>
            <a:off x="1339674" y="3945186"/>
            <a:ext cx="2963386" cy="9323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282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52" y="609600"/>
            <a:ext cx="8229600" cy="1143000"/>
          </a:xfrm>
        </p:spPr>
        <p:txBody>
          <a:bodyPr/>
          <a:lstStyle/>
          <a:p>
            <a:r>
              <a:rPr lang="en-US" b="1" dirty="0">
                <a:uFillTx/>
              </a:rPr>
              <a:t>Essential Questions</a:t>
            </a:r>
          </a:p>
        </p:txBody>
      </p:sp>
      <p:sp>
        <p:nvSpPr>
          <p:cNvPr id="3" name="Text Placeholder 2"/>
          <p:cNvSpPr>
            <a:spLocks noGrp="1"/>
          </p:cNvSpPr>
          <p:nvPr>
            <p:ph type="body" idx="1"/>
          </p:nvPr>
        </p:nvSpPr>
        <p:spPr>
          <a:xfrm>
            <a:off x="253755" y="1600199"/>
            <a:ext cx="8481171" cy="4525963"/>
          </a:xfrm>
        </p:spPr>
        <p:txBody>
          <a:bodyPr/>
          <a:lstStyle/>
          <a:p>
            <a:pPr marL="625475" indent="-342900"/>
            <a:r>
              <a:rPr lang="en-US" dirty="0">
                <a:uFillTx/>
                <a:latin typeface="+mn-lt"/>
              </a:rPr>
              <a:t>How can </a:t>
            </a:r>
            <a:r>
              <a:rPr lang="en-US" b="1" dirty="0">
                <a:uFillTx/>
                <a:latin typeface="+mn-lt"/>
              </a:rPr>
              <a:t>posing purposeful questions</a:t>
            </a:r>
            <a:r>
              <a:rPr lang="en-US" dirty="0">
                <a:uFillTx/>
                <a:latin typeface="+mn-lt"/>
              </a:rPr>
              <a:t> be used to inform instruction and assess student understanding?</a:t>
            </a:r>
          </a:p>
          <a:p>
            <a:pPr marL="625475" indent="-342900"/>
            <a:r>
              <a:rPr lang="en-US" dirty="0">
                <a:solidFill>
                  <a:schemeClr val="tx1"/>
                </a:solidFill>
                <a:uFillTx/>
                <a:latin typeface="+mn-lt"/>
                <a:ea typeface="Verdana"/>
                <a:cs typeface="Verdana"/>
                <a:sym typeface="Verdana"/>
              </a:rPr>
              <a:t>How does </a:t>
            </a:r>
            <a:r>
              <a:rPr lang="en-US" b="1" dirty="0">
                <a:solidFill>
                  <a:schemeClr val="tx1"/>
                </a:solidFill>
                <a:uFillTx/>
                <a:latin typeface="+mn-lt"/>
                <a:ea typeface="Verdana"/>
                <a:cs typeface="Verdana"/>
                <a:sym typeface="Verdana"/>
              </a:rPr>
              <a:t>posing purposeful questions</a:t>
            </a:r>
            <a:r>
              <a:rPr lang="en-US" dirty="0">
                <a:solidFill>
                  <a:schemeClr val="tx1"/>
                </a:solidFill>
                <a:uFillTx/>
                <a:latin typeface="+mn-lt"/>
                <a:ea typeface="Verdana"/>
                <a:cs typeface="Verdana"/>
                <a:sym typeface="Verdana"/>
              </a:rPr>
              <a:t> promote equitable learning opportunities for all students?</a:t>
            </a:r>
          </a:p>
          <a:p>
            <a:pPr indent="0">
              <a:buNone/>
            </a:pPr>
            <a:endParaRPr lang="en-US" dirty="0">
              <a:uFillTx/>
            </a:endParaRPr>
          </a:p>
          <a:p>
            <a:pPr indent="0">
              <a:buNone/>
            </a:pPr>
            <a:endParaRPr lang="en-US" dirty="0">
              <a:uFillTx/>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defRPr>
                <a:uFillTx/>
              </a:defRPr>
            </a:pPr>
            <a:fld id="{00000000-1234-1234-1234-123412341234}" type="slidenum">
              <a:rPr kumimoji="0" lang="en-US" sz="1400" b="0" i="0" u="none" strike="noStrike" kern="0" cap="none" spc="0" normalizeH="0" baseline="0" noProof="0" smtClean="0">
                <a:ln>
                  <a:noFill/>
                </a:ln>
                <a:solidFill>
                  <a:srgbClr val="000000"/>
                </a:solidFill>
                <a:effectLst/>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defRPr>
                  <a:uFillTx/>
                </a:defRPr>
              </a:pPr>
              <a:t>25</a:t>
            </a:fld>
            <a:endParaRPr kumimoji="0" lang="en-US" sz="1400" b="0" i="0" u="none" strike="noStrike" kern="0" cap="none" spc="0" normalizeH="0" baseline="0" noProof="0">
              <a:ln>
                <a:noFill/>
              </a:ln>
              <a:solidFill>
                <a:srgbClr val="000000"/>
              </a:solidFill>
              <a:effectLst/>
              <a:uFillTx/>
              <a:latin typeface="Arial"/>
              <a:ea typeface="Arial"/>
              <a:cs typeface="Arial"/>
              <a:sym typeface="Arial"/>
            </a:endParaRPr>
          </a:p>
        </p:txBody>
      </p:sp>
      <p:pic>
        <p:nvPicPr>
          <p:cNvPr id="7" name="Picture 6" descr="January 2013 - Afro-IP"/>
          <p:cNvPicPr>
            <a:picLocks noChangeAspect="1"/>
          </p:cNvPicPr>
          <p:nvPr/>
        </p:nvPicPr>
        <p:blipFill>
          <a:blip r:embed="rId3"/>
          <a:stretch>
            <a:fillRect/>
          </a:stretch>
        </p:blipFill>
        <p:spPr>
          <a:xfrm rot="1270608">
            <a:off x="6386014" y="5178394"/>
            <a:ext cx="2320310" cy="2052024"/>
          </a:xfrm>
          <a:prstGeom prst="rect">
            <a:avLst/>
          </a:prstGeom>
        </p:spPr>
      </p:pic>
      <p:sp>
        <p:nvSpPr>
          <p:cNvPr id="8" name="TextBox 7"/>
          <p:cNvSpPr txBox="1">
            <a:spLocks/>
          </p:cNvSpPr>
          <p:nvPr/>
        </p:nvSpPr>
        <p:spPr>
          <a:xfrm>
            <a:off x="3420611" y="5386217"/>
            <a:ext cx="3227295" cy="1323439"/>
          </a:xfrm>
          <a:prstGeom prst="rect">
            <a:avLst/>
          </a:prstGeom>
          <a:solidFill>
            <a:srgbClr val="92D05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a:lstStyle>
          <a:p>
            <a:r>
              <a:rPr lang="en-US" sz="2000" b="1" dirty="0">
                <a:uFillTx/>
              </a:rPr>
              <a:t>On your Own:</a:t>
            </a:r>
          </a:p>
          <a:p>
            <a:r>
              <a:rPr lang="en-US" sz="2000" dirty="0">
                <a:uFillTx/>
              </a:rPr>
              <a:t>Jot down a few ideas on a sticky note. We will share and compare later.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Sense Making Routine</a:t>
            </a:r>
          </a:p>
        </p:txBody>
      </p:sp>
      <p:sp>
        <p:nvSpPr>
          <p:cNvPr id="3" name="Text Placeholder 2"/>
          <p:cNvSpPr>
            <a:spLocks noGrp="1"/>
          </p:cNvSpPr>
          <p:nvPr>
            <p:ph type="body" idx="1"/>
          </p:nvPr>
        </p:nvSpPr>
        <p:spPr/>
        <p:txBody>
          <a:bodyPr/>
          <a:lstStyle/>
          <a:p>
            <a:pPr indent="0">
              <a:buNone/>
            </a:pPr>
            <a:r>
              <a:rPr lang="en-US" dirty="0">
                <a:uFillTx/>
              </a:rPr>
              <a:t>Agree or Disagree and Why?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26</a:t>
            </a:fld>
            <a:endParaRPr lang="en-US" sz="1400" b="0" i="0" u="none" strike="noStrike" cap="none">
              <a:solidFill>
                <a:schemeClr val="dk1"/>
              </a:solidFill>
              <a:uFillTx/>
              <a:latin typeface="Arial"/>
              <a:ea typeface="Arial"/>
              <a:cs typeface="Arial"/>
              <a:sym typeface="Arial"/>
            </a:endParaRPr>
          </a:p>
        </p:txBody>
      </p:sp>
      <p:pic>
        <p:nvPicPr>
          <p:cNvPr id="3074" name="Picture 2" descr="https://lh5.googleusercontent.com/dXjIufCk32GwKZnZi3egWXyZ1N5B5XQdovCwO0Ve_MJQbkypF2HVOnCQVLsInSoVYz4tUOv2wecza0IeeIs57pFD0cLiHGXWxxHM17O7L6lOQLVbpC2IsYdlqbRMQaig0EB-2uvLTmQ"/>
          <p:cNvPicPr>
            <a:picLocks noChangeAspect="1" noChangeArrowheads="1"/>
          </p:cNvPicPr>
          <p:nvPr/>
        </p:nvPicPr>
        <p:blipFill rotWithShape="1">
          <a:blip r:embed="rId2"/>
          <a:srcRect r="54514"/>
          <a:stretch/>
        </p:blipFill>
        <p:spPr bwMode="auto">
          <a:xfrm>
            <a:off x="293914" y="2228644"/>
            <a:ext cx="2596243" cy="5041553"/>
          </a:xfrm>
          <a:prstGeom prst="rect">
            <a:avLst/>
          </a:prstGeom>
          <a:noFill/>
        </p:spPr>
      </p:pic>
      <p:pic>
        <p:nvPicPr>
          <p:cNvPr id="6" name="Picture 2" descr="https://lh5.googleusercontent.com/dXjIufCk32GwKZnZi3egWXyZ1N5B5XQdovCwO0Ve_MJQbkypF2HVOnCQVLsInSoVYz4tUOv2wecza0IeeIs57pFD0cLiHGXWxxHM17O7L6lOQLVbpC2IsYdlqbRMQaig0EB-2uvLTmQ"/>
          <p:cNvPicPr>
            <a:picLocks noChangeAspect="1" noChangeArrowheads="1"/>
          </p:cNvPicPr>
          <p:nvPr/>
        </p:nvPicPr>
        <p:blipFill rotWithShape="1">
          <a:blip r:embed="rId2"/>
          <a:srcRect l="48865"/>
          <a:stretch/>
        </p:blipFill>
        <p:spPr bwMode="auto">
          <a:xfrm>
            <a:off x="5967433" y="2605424"/>
            <a:ext cx="2600794" cy="4492472"/>
          </a:xfrm>
          <a:prstGeom prst="rect">
            <a:avLst/>
          </a:prstGeom>
          <a:noFill/>
        </p:spPr>
      </p:pic>
      <p:sp>
        <p:nvSpPr>
          <p:cNvPr id="5" name="TextBox 4"/>
          <p:cNvSpPr txBox="1">
            <a:spLocks/>
          </p:cNvSpPr>
          <p:nvPr/>
        </p:nvSpPr>
        <p:spPr>
          <a:xfrm>
            <a:off x="2674593" y="3570793"/>
            <a:ext cx="3174267" cy="584775"/>
          </a:xfrm>
          <a:prstGeom prst="rect">
            <a:avLst/>
          </a:prstGeom>
          <a:noFill/>
        </p:spPr>
        <p:txBody>
          <a:bodyPr wrap="none" rtlCol="0">
            <a:spAutoFit/>
          </a:bodyPr>
          <a:lstStyle/>
          <a:p>
            <a:r>
              <a:rPr lang="en-US" sz="3200" dirty="0">
                <a:uFillTx/>
                <a:latin typeface="+mj-lt"/>
              </a:rPr>
              <a:t>is the same 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Shape 451"/>
          <p:cNvSpPr txBox="1">
            <a:spLocks noGrp="1"/>
          </p:cNvSpPr>
          <p:nvPr>
            <p:ph type="body" idx="1"/>
          </p:nvPr>
        </p:nvSpPr>
        <p:spPr>
          <a:xfrm>
            <a:off x="422987" y="2500607"/>
            <a:ext cx="7578012"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uFillTx/>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uFillTx/>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uFillTx/>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uFillTx/>
                <a:ea typeface="Calibri"/>
                <a:cs typeface="Calibri"/>
                <a:sym typeface="Calibri"/>
              </a:rPr>
              <a:t>What do students need to know?</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uFillTx/>
                <a:ea typeface="Calibri"/>
                <a:cs typeface="Calibri"/>
                <a:sym typeface="Calibri"/>
              </a:rPr>
              <a:t>How do these standards connect?</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uFillTx/>
                <a:ea typeface="Calibri"/>
                <a:cs typeface="Calibri"/>
                <a:sym typeface="Calibri"/>
              </a:rPr>
              <a:t>How does the progression of these standards build number sense?  </a:t>
            </a:r>
          </a:p>
        </p:txBody>
      </p:sp>
      <p:sp>
        <p:nvSpPr>
          <p:cNvPr id="452" name="Shape 45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27</a:t>
            </a:fld>
            <a:endParaRPr lang="en-US" sz="1400" b="0" i="0" u="none" strike="noStrike" cap="none" dirty="0">
              <a:solidFill>
                <a:schemeClr val="dk1"/>
              </a:solidFill>
              <a:uFillTx/>
              <a:latin typeface="Arial"/>
              <a:ea typeface="Arial"/>
              <a:cs typeface="Arial"/>
              <a:sym typeface="Arial"/>
            </a:endParaRPr>
          </a:p>
        </p:txBody>
      </p:sp>
      <p:grpSp>
        <p:nvGrpSpPr>
          <p:cNvPr id="453" name="Shape 453" descr="arrow showing progression from K.4 to 1.7 nto 2.5"/>
          <p:cNvGrpSpPr/>
          <p:nvPr/>
        </p:nvGrpSpPr>
        <p:grpSpPr>
          <a:xfrm>
            <a:off x="2819400" y="904875"/>
            <a:ext cx="4682409" cy="3495252"/>
            <a:chOff x="0" y="0"/>
            <a:chExt cx="4682409" cy="3495252"/>
          </a:xfrm>
        </p:grpSpPr>
        <p:sp>
          <p:nvSpPr>
            <p:cNvPr id="454" name="Shape 454"/>
            <p:cNvSpPr>
              <a:spLocks/>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5" name="Shape 455"/>
            <p:cNvSpPr>
              <a:spLocks/>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6" name="Shape 456"/>
            <p:cNvSpPr>
              <a:spLocks/>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7" name="Shape 457"/>
            <p:cNvSpPr txBox="1">
              <a:spLocks/>
            </p:cNvSpPr>
            <p:nvPr/>
          </p:nvSpPr>
          <p:spPr>
            <a:xfrm>
              <a:off x="655537" y="2649491"/>
              <a:ext cx="1285323"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K.4</a:t>
              </a:r>
            </a:p>
          </p:txBody>
        </p:sp>
        <p:sp>
          <p:nvSpPr>
            <p:cNvPr id="458" name="Shape 458"/>
            <p:cNvSpPr>
              <a:spLocks/>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9" name="Shape 459"/>
            <p:cNvSpPr>
              <a:spLocks/>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0" name="Shape 460"/>
            <p:cNvSpPr txBox="1">
              <a:spLocks/>
            </p:cNvSpPr>
            <p:nvPr/>
          </p:nvSpPr>
          <p:spPr>
            <a:xfrm>
              <a:off x="1779316" y="1903233"/>
              <a:ext cx="1333505"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1.7</a:t>
              </a:r>
            </a:p>
          </p:txBody>
        </p:sp>
        <p:sp>
          <p:nvSpPr>
            <p:cNvPr id="461" name="Shape 461"/>
            <p:cNvSpPr>
              <a:spLocks/>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2" name="Shape 462"/>
            <p:cNvSpPr>
              <a:spLocks/>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3" name="Shape 463"/>
            <p:cNvSpPr txBox="1">
              <a:spLocks/>
            </p:cNvSpPr>
            <p:nvPr/>
          </p:nvSpPr>
          <p:spPr>
            <a:xfrm>
              <a:off x="3113801" y="1461329"/>
              <a:ext cx="1369161"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2.5</a:t>
              </a:r>
            </a:p>
          </p:txBody>
        </p:sp>
      </p:grpSp>
      <p:sp>
        <p:nvSpPr>
          <p:cNvPr id="450" name="Shape 450"/>
          <p:cNvSpPr txBox="1">
            <a:spLocks noGrp="1"/>
          </p:cNvSpPr>
          <p:nvPr>
            <p:ph type="title"/>
          </p:nvPr>
        </p:nvSpPr>
        <p:spPr>
          <a:xfrm>
            <a:off x="225787" y="751489"/>
            <a:ext cx="8229600" cy="11429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uFillTx/>
                <a:latin typeface="+mn-lt"/>
                <a:sym typeface="Calibri"/>
              </a:rPr>
              <a:t>Vertical Progression:</a:t>
            </a:r>
          </a:p>
          <a:p>
            <a:pPr marL="0" marR="0" lvl="0" indent="0" algn="l" rtl="0">
              <a:lnSpc>
                <a:spcPct val="100000"/>
              </a:lnSpc>
              <a:spcBef>
                <a:spcPts val="0"/>
              </a:spcBef>
              <a:spcAft>
                <a:spcPts val="0"/>
              </a:spcAft>
              <a:buClr>
                <a:schemeClr val="dk2"/>
              </a:buClr>
              <a:buSzPct val="25000"/>
              <a:buFont typeface="Calibri"/>
              <a:buNone/>
            </a:pPr>
            <a:r>
              <a:rPr lang="en-US" b="1" dirty="0">
                <a:uFillTx/>
                <a:latin typeface="+mn-lt"/>
              </a:rPr>
              <a:t>Computational Fluency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uFillTx/>
                <a:latin typeface="+mn-lt"/>
              </a:rPr>
              <a:t>Examining Questioning </a:t>
            </a:r>
          </a:p>
        </p:txBody>
      </p:sp>
      <p:sp>
        <p:nvSpPr>
          <p:cNvPr id="5" name="Text Placeholder 4"/>
          <p:cNvSpPr>
            <a:spLocks noGrp="1"/>
          </p:cNvSpPr>
          <p:nvPr>
            <p:ph type="body" idx="1"/>
          </p:nvPr>
        </p:nvSpPr>
        <p:spPr>
          <a:xfrm>
            <a:off x="311700" y="1353753"/>
            <a:ext cx="8520600" cy="5199447"/>
          </a:xfrm>
        </p:spPr>
        <p:style>
          <a:lnRef idx="1">
            <a:schemeClr val="accent2"/>
          </a:lnRef>
          <a:fillRef idx="2">
            <a:schemeClr val="accent2"/>
          </a:fillRef>
          <a:effectRef idx="1">
            <a:schemeClr val="accent2"/>
          </a:effectRef>
          <a:fontRef idx="minor">
            <a:schemeClr val="dk1"/>
          </a:fontRef>
        </p:style>
        <p:txBody>
          <a:bodyPr/>
          <a:lstStyle/>
          <a:p>
            <a:pPr marL="114300" indent="0">
              <a:buNone/>
            </a:pPr>
            <a:r>
              <a:rPr lang="en-US" sz="2800" i="1" dirty="0">
                <a:solidFill>
                  <a:schemeClr val="tx1"/>
                </a:solidFill>
                <a:uFillTx/>
                <a:latin typeface="Calibri" panose="020F0502020204030204" pitchFamily="34" charset="0"/>
                <a:cs typeface="Calibri" panose="020F0502020204030204" pitchFamily="34" charset="0"/>
              </a:rPr>
              <a:t>The Very Hungry Caterpillar </a:t>
            </a:r>
            <a:r>
              <a:rPr lang="en-US" sz="2800" dirty="0">
                <a:solidFill>
                  <a:schemeClr val="tx1"/>
                </a:solidFill>
                <a:uFillTx/>
                <a:latin typeface="Calibri" panose="020F0502020204030204" pitchFamily="34" charset="0"/>
                <a:cs typeface="Calibri" panose="020F0502020204030204" pitchFamily="34" charset="0"/>
              </a:rPr>
              <a:t>by Eric Carle (1969)</a:t>
            </a:r>
          </a:p>
          <a:p>
            <a:pPr marL="114300" indent="0">
              <a:buNone/>
            </a:pPr>
            <a:endParaRPr lang="en-US" sz="1050" dirty="0">
              <a:solidFill>
                <a:schemeClr val="tx1"/>
              </a:solidFill>
              <a:uFillTx/>
              <a:latin typeface="Calibri" panose="020F0502020204030204" pitchFamily="34" charset="0"/>
              <a:cs typeface="Calibri" panose="020F0502020204030204" pitchFamily="34" charset="0"/>
            </a:endParaRPr>
          </a:p>
          <a:p>
            <a:pPr marL="114300" indent="0">
              <a:buNone/>
            </a:pPr>
            <a:r>
              <a:rPr lang="en-US" sz="2400" dirty="0">
                <a:solidFill>
                  <a:schemeClr val="tx1"/>
                </a:solidFill>
                <a:uFillTx/>
                <a:latin typeface="Calibri" panose="020F0502020204030204" pitchFamily="34" charset="0"/>
                <a:cs typeface="Calibri" panose="020F0502020204030204" pitchFamily="34" charset="0"/>
              </a:rPr>
              <a:t>On Monday the hungry caterpillar ate through one apple, but he was still hungry. On Tuesday he ate through two pears, but he was still hungry.  On Wednesday he ate through three plums. On Thursday he ate through four strawberries. On Friday he ate through five oranges.  </a:t>
            </a:r>
          </a:p>
          <a:p>
            <a:pPr marL="114300" indent="0">
              <a:buNone/>
            </a:pPr>
            <a:endParaRPr lang="en-US" sz="2400" dirty="0">
              <a:solidFill>
                <a:schemeClr val="tx1"/>
              </a:solidFill>
              <a:uFillTx/>
              <a:latin typeface="Calibri" panose="020F0502020204030204" pitchFamily="34" charset="0"/>
              <a:cs typeface="Calibri" panose="020F0502020204030204" pitchFamily="34" charset="0"/>
            </a:endParaRPr>
          </a:p>
          <a:p>
            <a:pPr marL="114300" indent="0">
              <a:buNone/>
            </a:pPr>
            <a:r>
              <a:rPr lang="en-US" sz="2400" dirty="0">
                <a:solidFill>
                  <a:schemeClr val="tx1"/>
                </a:solidFill>
                <a:uFillTx/>
                <a:latin typeface="Calibri" panose="020F0502020204030204" pitchFamily="34" charset="0"/>
                <a:cs typeface="Calibri" panose="020F0502020204030204" pitchFamily="34" charset="0"/>
              </a:rPr>
              <a:t>How many pieces of fruit did the hungry caterpillar eat during the week?</a:t>
            </a:r>
          </a:p>
        </p:txBody>
      </p:sp>
      <p:sp>
        <p:nvSpPr>
          <p:cNvPr id="2" name="Slide Number Placeholder 1"/>
          <p:cNvSpPr>
            <a:spLocks noGrp="1"/>
          </p:cNvSpPr>
          <p:nvPr>
            <p:ph type="sldNum" idx="12"/>
          </p:nvPr>
        </p:nvSpPr>
        <p:spPr/>
        <p:txBody>
          <a:bodyPr/>
          <a:lstStyle/>
          <a:p>
            <a:fld id="{00000000-1234-1234-1234-123412341234}" type="slidenum">
              <a:rPr lang="en" smtClean="0">
                <a:uFillTx/>
              </a:rPr>
              <a:pPr/>
              <a:t>28</a:t>
            </a:fld>
            <a:endParaRPr lang="en">
              <a:uFillTx/>
            </a:endParaRPr>
          </a:p>
        </p:txBody>
      </p:sp>
      <p:sp>
        <p:nvSpPr>
          <p:cNvPr id="3" name="TextBox 2"/>
          <p:cNvSpPr txBox="1">
            <a:spLocks/>
          </p:cNvSpPr>
          <p:nvPr/>
        </p:nvSpPr>
        <p:spPr>
          <a:xfrm>
            <a:off x="965" y="5172763"/>
            <a:ext cx="9144000" cy="1200329"/>
          </a:xfrm>
          <a:prstGeom prst="rect">
            <a:avLst/>
          </a:prstGeom>
          <a:solidFill>
            <a:schemeClr val="accent2"/>
          </a:solidFill>
        </p:spPr>
        <p:txBody>
          <a:bodyPr wrap="square" rtlCol="0">
            <a:spAutoFit/>
          </a:bodyPr>
          <a:lstStyle/>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Take just a few minutes to solve the task in two different ways. </a:t>
            </a:r>
          </a:p>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Consider using strategies that a first grader might use and draw  pictures to show your strategies.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Reflect on the Questions</a:t>
            </a:r>
          </a:p>
        </p:txBody>
      </p:sp>
      <p:sp>
        <p:nvSpPr>
          <p:cNvPr id="3" name="Text Placeholder 2"/>
          <p:cNvSpPr>
            <a:spLocks noGrp="1"/>
          </p:cNvSpPr>
          <p:nvPr>
            <p:ph type="body" idx="1"/>
          </p:nvPr>
        </p:nvSpPr>
        <p:spPr/>
        <p:txBody>
          <a:bodyPr/>
          <a:lstStyle/>
          <a:p>
            <a:pPr marL="517525" indent="-465138"/>
            <a:r>
              <a:rPr lang="en-US" sz="2800" dirty="0">
                <a:uFillTx/>
              </a:rPr>
              <a:t>What do you notice about the questions the teacher asked?</a:t>
            </a:r>
          </a:p>
          <a:p>
            <a:pPr marL="517525" indent="-465138"/>
            <a:r>
              <a:rPr lang="en-US" sz="2800" dirty="0">
                <a:uFillTx/>
              </a:rPr>
              <a:t>What purpose did each question appear to serve?</a:t>
            </a:r>
          </a:p>
          <a:p>
            <a:pPr marL="517525" indent="-465138"/>
            <a:r>
              <a:rPr lang="en-US" sz="2800" dirty="0">
                <a:uFillTx/>
              </a:rPr>
              <a:t>Which questions reveal insights into students’ understanding and strategies for ____?</a:t>
            </a:r>
          </a:p>
          <a:p>
            <a:pPr marL="517525" indent="-465138"/>
            <a:r>
              <a:rPr lang="en-US" sz="2800" dirty="0">
                <a:uFillTx/>
              </a:rPr>
              <a:t>Which questions orient students to each other’s reasoning?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29</a:t>
            </a:fld>
            <a:endParaRPr lang="en-US" sz="1400" b="0" i="0" u="none" strike="noStrike" cap="none">
              <a:solidFill>
                <a:schemeClr val="dk1"/>
              </a:solidFill>
              <a:uFillTx/>
              <a:latin typeface="Arial"/>
              <a:ea typeface="Arial"/>
              <a:cs typeface="Arial"/>
              <a:sym typeface="Arial"/>
            </a:endParaRPr>
          </a:p>
        </p:txBody>
      </p:sp>
      <p:sp>
        <p:nvSpPr>
          <p:cNvPr id="5" name="Rectangle 4"/>
          <p:cNvSpPr>
            <a:spLocks/>
          </p:cNvSpPr>
          <p:nvPr/>
        </p:nvSpPr>
        <p:spPr>
          <a:xfrm>
            <a:off x="457200" y="5976461"/>
            <a:ext cx="7772400" cy="523220"/>
          </a:xfrm>
          <a:prstGeom prst="rect">
            <a:avLst/>
          </a:prstGeom>
        </p:spPr>
        <p:txBody>
          <a:bodyPr wrap="square">
            <a:spAutoFit/>
          </a:bodyPr>
          <a:lstStyle/>
          <a:p>
            <a:r>
              <a:rPr lang="en-US" kern="1200" dirty="0">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p. 99,</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 National</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dirty="0">
              <a:uFillTx/>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That’s Me!</a:t>
            </a:r>
            <a:endParaRPr sz="3600" b="1" i="0" u="none" strike="noStrike" cap="none" dirty="0">
              <a:solidFill>
                <a:schemeClr val="dk2"/>
              </a:solidFill>
              <a:latin typeface="Verdana"/>
              <a:ea typeface="Verdana"/>
              <a:cs typeface="Verdana"/>
              <a:sym typeface="Verdana"/>
            </a:endParaRPr>
          </a:p>
        </p:txBody>
      </p:sp>
      <p:sp>
        <p:nvSpPr>
          <p:cNvPr id="2" name="Text Placeholder 1"/>
          <p:cNvSpPr>
            <a:spLocks noGrp="1"/>
          </p:cNvSpPr>
          <p:nvPr>
            <p:ph type="body" idx="1"/>
          </p:nvPr>
        </p:nvSpPr>
        <p:spPr/>
        <p:txBody>
          <a:bodyPr/>
          <a:lstStyle/>
          <a:p>
            <a:endParaRPr lang="en-US"/>
          </a:p>
        </p:txBody>
      </p:sp>
      <p:sp>
        <p:nvSpPr>
          <p:cNvPr id="362" name="Google Shape;362;p5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sz="1400" b="0" i="0" u="none" strike="noStrike" cap="none">
              <a:solidFill>
                <a:schemeClr val="dk1"/>
              </a:solidFill>
              <a:latin typeface="Arial"/>
              <a:ea typeface="Arial"/>
              <a:cs typeface="Arial"/>
              <a:sym typeface="Arial"/>
            </a:endParaRPr>
          </a:p>
        </p:txBody>
      </p:sp>
      <p:pic>
        <p:nvPicPr>
          <p:cNvPr id="363" name="Google Shape;363;p54" descr="graphic of people jumping in air - saying that's me"/>
          <p:cNvPicPr preferRelativeResize="0"/>
          <p:nvPr/>
        </p:nvPicPr>
        <p:blipFill rotWithShape="1">
          <a:blip r:embed="rId3">
            <a:alphaModFix/>
          </a:blip>
          <a:srcRect/>
          <a:stretch/>
        </p:blipFill>
        <p:spPr>
          <a:xfrm>
            <a:off x="1161239" y="1910168"/>
            <a:ext cx="6646477" cy="4409264"/>
          </a:xfrm>
          <a:prstGeom prst="rect">
            <a:avLst/>
          </a:prstGeom>
          <a:noFill/>
          <a:ln>
            <a:noFill/>
          </a:ln>
        </p:spPr>
      </p:pic>
    </p:spTree>
    <p:extLst>
      <p:ext uri="{BB962C8B-B14F-4D97-AF65-F5344CB8AC3E}">
        <p14:creationId xmlns:p14="http://schemas.microsoft.com/office/powerpoint/2010/main" val="117201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latin typeface="+mj-lt"/>
              </a:rPr>
              <a:t>Five Types of Questions</a:t>
            </a:r>
          </a:p>
        </p:txBody>
      </p:sp>
      <p:sp>
        <p:nvSpPr>
          <p:cNvPr id="4" name="Slide Number Placeholder 3"/>
          <p:cNvSpPr>
            <a:spLocks noGrp="1"/>
          </p:cNvSpPr>
          <p:nvPr>
            <p:ph type="sldNum" idx="12"/>
          </p:nvPr>
        </p:nvSpPr>
        <p:spPr/>
        <p:txBody>
          <a:bodyPr/>
          <a:lstStyle/>
          <a:p>
            <a:fld id="{00000000-1234-1234-1234-123412341234}" type="slidenum">
              <a:rPr lang="en" smtClean="0">
                <a:uFillTx/>
              </a:rPr>
              <a:pPr/>
              <a:t>30</a:t>
            </a:fld>
            <a:endParaRPr lang="en">
              <a:uFillTx/>
            </a:endParaRPr>
          </a:p>
        </p:txBody>
      </p:sp>
      <p:graphicFrame>
        <p:nvGraphicFramePr>
          <p:cNvPr id="5" name="Table 4" descr="five question types table with purposes of each"/>
          <p:cNvGraphicFramePr>
            <a:graphicFrameLocks noGrp="1"/>
          </p:cNvGraphicFramePr>
          <p:nvPr>
            <p:extLst>
              <p:ext uri="{D42A27DB-BD31-4B8C-83A1-F6EECF244321}">
                <p14:modId xmlns:p14="http://schemas.microsoft.com/office/powerpoint/2010/main" val="3054206596"/>
              </p:ext>
            </p:extLst>
          </p:nvPr>
        </p:nvGraphicFramePr>
        <p:xfrm>
          <a:off x="342894" y="1295397"/>
          <a:ext cx="8489405" cy="4922225"/>
        </p:xfrm>
        <a:graphic>
          <a:graphicData uri="http://schemas.openxmlformats.org/drawingml/2006/table">
            <a:tbl>
              <a:tblPr firstRow="1" firstCol="1" bandRow="1">
                <a:tableStyleId>{93296810-A885-4BE3-A3E7-6D5BEEA58F35}</a:tableStyleId>
              </a:tblPr>
              <a:tblGrid>
                <a:gridCol w="2445638">
                  <a:extLst>
                    <a:ext uri="{9D8B030D-6E8A-4147-A177-3AD203B41FA5}">
                      <a16:colId xmlns:a16="http://schemas.microsoft.com/office/drawing/2014/main" val="20000"/>
                    </a:ext>
                  </a:extLst>
                </a:gridCol>
                <a:gridCol w="6043767">
                  <a:extLst>
                    <a:ext uri="{9D8B030D-6E8A-4147-A177-3AD203B41FA5}">
                      <a16:colId xmlns:a16="http://schemas.microsoft.com/office/drawing/2014/main" val="20001"/>
                    </a:ext>
                  </a:extLst>
                </a:gridCol>
              </a:tblGrid>
              <a:tr h="328149">
                <a:tc>
                  <a:txBody>
                    <a:bodyPr/>
                    <a:lstStyle/>
                    <a:p>
                      <a:pPr marL="0" marR="0" algn="ctr">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Question Type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Purpose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656296">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Gathering Information</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recall facts, definitions, or procedures.</a:t>
                      </a:r>
                      <a:endParaRPr lang="en-US" sz="1400" dirty="0">
                        <a:effectLst/>
                        <a:uFillTx/>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Probing thinking</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explain, elaborate, or clarify their thinking, including articulating the steps in solution methods or completion of a task.</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Making the mathematics visible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discuss mathematical structures and make connections among mathematical ideas and relationships.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Encouraging reflection and justification</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Reveal deeper insight into student reasoning and actions, including asking students to argue for the validity of their work.</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Engaging with the reasoning of others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Help students to develop an understanding of each other’s solution paths and thinking, and lead to the co-construction of mathematical ideas.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extBox 6"/>
          <p:cNvSpPr txBox="1">
            <a:spLocks/>
          </p:cNvSpPr>
          <p:nvPr/>
        </p:nvSpPr>
        <p:spPr>
          <a:xfrm rot="988412">
            <a:off x="6335442" y="450544"/>
            <a:ext cx="2700812" cy="830997"/>
          </a:xfrm>
          <a:prstGeom prst="rect">
            <a:avLst/>
          </a:prstGeom>
          <a:solidFill>
            <a:srgbClr val="FFC000"/>
          </a:solidFill>
        </p:spPr>
        <p:txBody>
          <a:bodyPr wrap="square" rtlCol="0">
            <a:spAutoFit/>
          </a:bodyPr>
          <a:lstStyle/>
          <a:p>
            <a:pPr algn="ctr"/>
            <a:r>
              <a:rPr lang="en-US" sz="2400" i="1" dirty="0">
                <a:uFillTx/>
                <a:latin typeface="Calibri" panose="020F0502020204030204" pitchFamily="34" charset="0"/>
                <a:cs typeface="Calibri" panose="020F0502020204030204" pitchFamily="34" charset="0"/>
              </a:rPr>
              <a:t>READ: Taking Action  </a:t>
            </a:r>
            <a:r>
              <a:rPr lang="en-US" sz="2400" dirty="0">
                <a:uFillTx/>
                <a:latin typeface="Calibri" panose="020F0502020204030204" pitchFamily="34" charset="0"/>
                <a:cs typeface="Calibri" panose="020F0502020204030204" pitchFamily="34" charset="0"/>
              </a:rPr>
              <a:t>book – page 102</a:t>
            </a:r>
            <a:endParaRPr lang="en-US" sz="2400" i="1" dirty="0">
              <a:uFillTx/>
              <a:latin typeface="Calibri" panose="020F0502020204030204" pitchFamily="34" charset="0"/>
              <a:cs typeface="Calibri" panose="020F0502020204030204" pitchFamily="34" charset="0"/>
            </a:endParaRPr>
          </a:p>
        </p:txBody>
      </p:sp>
      <p:sp>
        <p:nvSpPr>
          <p:cNvPr id="6" name="Rectangle 5"/>
          <p:cNvSpPr>
            <a:spLocks/>
          </p:cNvSpPr>
          <p:nvPr/>
        </p:nvSpPr>
        <p:spPr>
          <a:xfrm>
            <a:off x="457200" y="6218003"/>
            <a:ext cx="7772400" cy="523220"/>
          </a:xfrm>
          <a:prstGeom prst="rect">
            <a:avLst/>
          </a:prstGeom>
        </p:spPr>
        <p:txBody>
          <a:bodyPr wrap="square">
            <a:spAutoFit/>
          </a:bodyPr>
          <a:lstStyle/>
          <a:p>
            <a:r>
              <a:rPr lang="en-US" kern="1200" dirty="0">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p. 102,</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 National</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dirty="0">
              <a:uFillTx/>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200" b="1" i="0" u="none" strike="noStrike" cap="none" dirty="0">
                <a:solidFill>
                  <a:schemeClr val="dk2"/>
                </a:solidFill>
                <a:latin typeface="Verdana"/>
                <a:ea typeface="Verdana"/>
                <a:cs typeface="Verdana"/>
                <a:sym typeface="Verdana"/>
              </a:rPr>
              <a:t>Question </a:t>
            </a:r>
            <a:r>
              <a:rPr lang="en-US" sz="3200" b="1" i="0" u="none" strike="noStrike" cap="none" dirty="0" smtClean="0">
                <a:solidFill>
                  <a:schemeClr val="dk2"/>
                </a:solidFill>
                <a:latin typeface="Verdana"/>
                <a:ea typeface="Verdana"/>
                <a:cs typeface="Verdana"/>
                <a:sym typeface="Verdana"/>
              </a:rPr>
              <a:t>Stems for Teachers</a:t>
            </a:r>
            <a:endParaRPr sz="3200" b="1" i="0" u="none" strike="noStrike" cap="none" dirty="0">
              <a:solidFill>
                <a:schemeClr val="dk2"/>
              </a:solidFill>
              <a:latin typeface="Verdana"/>
              <a:ea typeface="Verdana"/>
              <a:cs typeface="Verdana"/>
              <a:sym typeface="Verdana"/>
            </a:endParaRPr>
          </a:p>
        </p:txBody>
      </p:sp>
      <p:sp>
        <p:nvSpPr>
          <p:cNvPr id="722" name="Google Shape;722;p83"/>
          <p:cNvSpPr txBox="1">
            <a:spLocks noGrp="1"/>
          </p:cNvSpPr>
          <p:nvPr>
            <p:ph type="body" idx="1"/>
          </p:nvPr>
        </p:nvSpPr>
        <p:spPr>
          <a:xfrm>
            <a:off x="311700" y="1193543"/>
            <a:ext cx="8520600" cy="5166328"/>
          </a:xfrm>
          <a:prstGeom prst="rect">
            <a:avLst/>
          </a:prstGeom>
          <a:noFill/>
          <a:ln>
            <a:noFill/>
          </a:ln>
        </p:spPr>
        <p:txBody>
          <a:bodyPr spcFirstLastPara="1" wrap="square" lIns="91425" tIns="91425" rIns="91425" bIns="91425" anchor="t" anchorCtr="0">
            <a:noAutofit/>
          </a:bodyPr>
          <a:lstStyle/>
          <a:p>
            <a:pPr marL="455613">
              <a:lnSpc>
                <a:spcPct val="107000"/>
              </a:lnSpc>
            </a:pPr>
            <a:r>
              <a:rPr lang="en-US" sz="2200" b="0" i="0" u="none" strike="noStrike" cap="none" dirty="0">
                <a:solidFill>
                  <a:schemeClr val="dk1"/>
                </a:solidFill>
                <a:latin typeface="Verdana"/>
                <a:ea typeface="Verdana"/>
                <a:cs typeface="Verdana"/>
                <a:sym typeface="Verdana"/>
              </a:rPr>
              <a:t>That seems really important, who can say that another way?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can say that back in your own words?</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What does she mean when she says …?</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can add on to that explanation…?</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Do you agree or disagree with …?  Why?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Turn and talk to a partner about … Who can tell the class what your partner said?</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Let’s all try using __________’s method for this new problem.</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has a similar way of looking at that?</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has a different way?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Let’s take a look at these two approaches.  How are they similar? How are they different?</a:t>
            </a:r>
            <a:endParaRPr sz="2200" b="0" i="0" u="none" strike="noStrike" cap="none" dirty="0">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chemeClr val="dk1"/>
              </a:buClr>
              <a:buSzPts val="1800"/>
              <a:buFont typeface="Arial"/>
              <a:buNone/>
            </a:pPr>
            <a:endParaRPr sz="3200" b="0" i="0" u="none" strike="noStrike" cap="none" dirty="0">
              <a:solidFill>
                <a:schemeClr val="dk1"/>
              </a:solidFill>
              <a:latin typeface="Arial"/>
              <a:ea typeface="Arial"/>
              <a:cs typeface="Arial"/>
              <a:sym typeface="Arial"/>
            </a:endParaRPr>
          </a:p>
        </p:txBody>
      </p:sp>
      <p:sp>
        <p:nvSpPr>
          <p:cNvPr id="723" name="Google Shape;723;p8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
        <p:nvSpPr>
          <p:cNvPr id="724" name="Google Shape;724;p83"/>
          <p:cNvSpPr txBox="1"/>
          <p:nvPr/>
        </p:nvSpPr>
        <p:spPr>
          <a:xfrm>
            <a:off x="121920" y="6359871"/>
            <a:ext cx="76962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Adapted from 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105,</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p:txBody>
      </p:sp>
      <p:sp>
        <p:nvSpPr>
          <p:cNvPr id="726" name="Google Shape;726;p83"/>
          <p:cNvSpPr txBox="1"/>
          <p:nvPr/>
        </p:nvSpPr>
        <p:spPr>
          <a:xfrm rot="988412">
            <a:off x="6964870" y="1967545"/>
            <a:ext cx="2104500" cy="83099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1" u="none" strike="noStrike" cap="none" dirty="0">
                <a:solidFill>
                  <a:srgbClr val="000000"/>
                </a:solidFill>
                <a:latin typeface="Calibri"/>
                <a:ea typeface="Calibri"/>
                <a:cs typeface="Calibri"/>
                <a:sym typeface="Calibri"/>
              </a:rPr>
              <a:t>Taking Action</a:t>
            </a:r>
            <a:r>
              <a:rPr lang="en-US" sz="2400" b="0" i="0" u="none" strike="noStrike" cap="none" dirty="0">
                <a:solidFill>
                  <a:srgbClr val="000000"/>
                </a:solidFill>
                <a:latin typeface="Calibri"/>
                <a:ea typeface="Calibri"/>
                <a:cs typeface="Calibri"/>
                <a:sym typeface="Calibri"/>
              </a:rPr>
              <a:t> – page 105</a:t>
            </a:r>
            <a:endParaRPr sz="24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84908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latin typeface="+mj-lt"/>
              </a:rPr>
              <a:t>Caterpillar Task Questions</a:t>
            </a:r>
          </a:p>
        </p:txBody>
      </p:sp>
      <p:sp>
        <p:nvSpPr>
          <p:cNvPr id="3" name="Text Placeholder 2"/>
          <p:cNvSpPr>
            <a:spLocks noGrp="1"/>
          </p:cNvSpPr>
          <p:nvPr>
            <p:ph type="body" idx="1"/>
          </p:nvPr>
        </p:nvSpPr>
        <p:spPr>
          <a:xfrm>
            <a:off x="311700" y="1536633"/>
            <a:ext cx="8520600" cy="4931402"/>
          </a:xfrm>
        </p:spPr>
        <p:txBody>
          <a:bodyPr/>
          <a:lstStyle/>
          <a:p>
            <a:pPr marL="114300" indent="0">
              <a:buNone/>
            </a:pPr>
            <a:r>
              <a:rPr lang="en-US" sz="2000" b="1" dirty="0">
                <a:uFillTx/>
                <a:latin typeface="+mn-lt"/>
              </a:rPr>
              <a:t>Gathering information:</a:t>
            </a:r>
          </a:p>
          <a:p>
            <a:r>
              <a:rPr lang="en-US" sz="2000" dirty="0">
                <a:uFillTx/>
                <a:latin typeface="+mn-lt"/>
              </a:rPr>
              <a:t>How many pieces of fruit did the caterpillar eat on Friday?</a:t>
            </a:r>
          </a:p>
          <a:p>
            <a:r>
              <a:rPr lang="en-US" sz="2000" dirty="0">
                <a:uFillTx/>
                <a:latin typeface="+mn-lt"/>
              </a:rPr>
              <a:t>Can you show me how you counted the fruit?</a:t>
            </a:r>
          </a:p>
          <a:p>
            <a:endParaRPr lang="en-US" sz="2000" dirty="0">
              <a:uFillTx/>
              <a:latin typeface="+mn-lt"/>
            </a:endParaRPr>
          </a:p>
          <a:p>
            <a:pPr marL="114300" indent="0">
              <a:buNone/>
            </a:pPr>
            <a:r>
              <a:rPr lang="en-US" sz="2000" b="1" dirty="0">
                <a:uFillTx/>
                <a:latin typeface="+mn-lt"/>
              </a:rPr>
              <a:t>Probing thinking:</a:t>
            </a:r>
          </a:p>
          <a:p>
            <a:r>
              <a:rPr lang="en-US" sz="2000" dirty="0">
                <a:uFillTx/>
                <a:latin typeface="+mn-lt"/>
              </a:rPr>
              <a:t>I see you wrote 10 + 5 on your paper.  Where did the 10 come from?</a:t>
            </a:r>
          </a:p>
          <a:p>
            <a:r>
              <a:rPr lang="en-US" sz="2000" dirty="0">
                <a:uFillTx/>
                <a:latin typeface="+mn-lt"/>
              </a:rPr>
              <a:t>Tell me about your picture.  I see you wrote the days of the week and then drew squares.</a:t>
            </a:r>
          </a:p>
          <a:p>
            <a:endParaRPr lang="en-US" sz="2000" dirty="0">
              <a:uFillTx/>
              <a:latin typeface="+mn-lt"/>
            </a:endParaRPr>
          </a:p>
          <a:p>
            <a:pPr marL="114300" indent="0">
              <a:buNone/>
            </a:pPr>
            <a:r>
              <a:rPr lang="en-US" sz="2000" b="1" dirty="0">
                <a:uFillTx/>
                <a:latin typeface="+mn-lt"/>
              </a:rPr>
              <a:t>Making the mathematics visible:</a:t>
            </a:r>
          </a:p>
          <a:p>
            <a:r>
              <a:rPr lang="en-US" sz="2000" dirty="0">
                <a:uFillTx/>
                <a:latin typeface="+mn-lt"/>
              </a:rPr>
              <a:t>Marisa wrote 1 + 2 + 3 + 4 + 5 = 15.  Is that okay to write an equation with all those plus signs?</a:t>
            </a:r>
          </a:p>
          <a:p>
            <a:r>
              <a:rPr lang="en-US" sz="2000" dirty="0">
                <a:uFillTx/>
                <a:latin typeface="+mn-lt"/>
              </a:rPr>
              <a:t>What pattern do you see in the equations 10 + 2 = 12, 10 + 3 = 13, 10 + 4 = 14, and 10 + 5 = 15?</a:t>
            </a:r>
          </a:p>
          <a:p>
            <a:endParaRPr lang="en-US" sz="2000" dirty="0">
              <a:uFillTx/>
              <a:latin typeface="+mn-lt"/>
            </a:endParaRPr>
          </a:p>
          <a:p>
            <a:pPr marL="114300" indent="0">
              <a:buNone/>
            </a:pPr>
            <a:endParaRPr lang="en-US" dirty="0">
              <a:uFillTx/>
              <a:latin typeface="+mn-lt"/>
            </a:endParaRPr>
          </a:p>
        </p:txBody>
      </p:sp>
      <p:sp>
        <p:nvSpPr>
          <p:cNvPr id="4" name="Slide Number Placeholder 3"/>
          <p:cNvSpPr>
            <a:spLocks noGrp="1"/>
          </p:cNvSpPr>
          <p:nvPr>
            <p:ph type="sldNum" idx="12"/>
          </p:nvPr>
        </p:nvSpPr>
        <p:spPr/>
        <p:txBody>
          <a:bodyPr/>
          <a:lstStyle/>
          <a:p>
            <a:fld id="{00000000-1234-1234-1234-123412341234}" type="slidenum">
              <a:rPr lang="en" smtClean="0">
                <a:uFillTx/>
              </a:rPr>
              <a:pPr/>
              <a:t>32</a:t>
            </a:fld>
            <a:endParaRPr lang="en">
              <a:uFillTx/>
            </a:endParaRPr>
          </a:p>
        </p:txBody>
      </p:sp>
      <p:sp>
        <p:nvSpPr>
          <p:cNvPr id="5" name="Rectangle 4"/>
          <p:cNvSpPr>
            <a:spLocks/>
          </p:cNvSpPr>
          <p:nvPr/>
        </p:nvSpPr>
        <p:spPr>
          <a:xfrm>
            <a:off x="457200" y="6304263"/>
            <a:ext cx="7772400" cy="523220"/>
          </a:xfrm>
          <a:prstGeom prst="rect">
            <a:avLst/>
          </a:prstGeom>
        </p:spPr>
        <p:txBody>
          <a:bodyPr wrap="square">
            <a:spAutoFit/>
          </a:bodyPr>
          <a:lstStyle/>
          <a:p>
            <a:r>
              <a:rPr lang="en-US" kern="1200" dirty="0">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p. 102,</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 National</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dirty="0">
              <a:uFillTx/>
              <a:latin typeface="Times New Roman" panose="02020603050405020304" pitchFamily="18" charset="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latin typeface="+mj-lt"/>
              </a:rPr>
              <a:t>Caterpillar Task Questions</a:t>
            </a:r>
          </a:p>
        </p:txBody>
      </p:sp>
      <p:sp>
        <p:nvSpPr>
          <p:cNvPr id="3" name="Text Placeholder 2"/>
          <p:cNvSpPr>
            <a:spLocks noGrp="1"/>
          </p:cNvSpPr>
          <p:nvPr>
            <p:ph type="body" idx="1"/>
          </p:nvPr>
        </p:nvSpPr>
        <p:spPr/>
        <p:txBody>
          <a:bodyPr/>
          <a:lstStyle/>
          <a:p>
            <a:pPr marL="114300" indent="0">
              <a:buNone/>
            </a:pPr>
            <a:r>
              <a:rPr lang="en-US" sz="2000" b="1" dirty="0">
                <a:uFillTx/>
                <a:latin typeface="+mn-lt"/>
              </a:rPr>
              <a:t>Encouraging reflection and justification:</a:t>
            </a:r>
          </a:p>
          <a:p>
            <a:r>
              <a:rPr lang="en-US" sz="2000" dirty="0">
                <a:uFillTx/>
                <a:latin typeface="+mn-lt"/>
              </a:rPr>
              <a:t>I see you put a circle around the 1, 4, and 5.  Why did you put these pieces of fruit together?</a:t>
            </a:r>
          </a:p>
          <a:p>
            <a:r>
              <a:rPr lang="en-US" sz="2000" dirty="0">
                <a:uFillTx/>
                <a:latin typeface="+mn-lt"/>
              </a:rPr>
              <a:t>What makes 10 + 5 equal 9 + 6?</a:t>
            </a:r>
          </a:p>
          <a:p>
            <a:endParaRPr lang="en-US" dirty="0">
              <a:uFillTx/>
            </a:endParaRPr>
          </a:p>
          <a:p>
            <a:pPr marL="114300" indent="0">
              <a:buNone/>
            </a:pPr>
            <a:r>
              <a:rPr lang="en-US" sz="2000" b="1" dirty="0">
                <a:uFillTx/>
                <a:latin typeface="+mn-lt"/>
              </a:rPr>
              <a:t>Engaging with the reasoning of others:</a:t>
            </a:r>
          </a:p>
          <a:p>
            <a:r>
              <a:rPr lang="en-US" sz="2000" dirty="0">
                <a:uFillTx/>
                <a:latin typeface="+mn-lt"/>
              </a:rPr>
              <a:t>Who understands Shyanne’s explanation and can say it back in your own words?</a:t>
            </a:r>
          </a:p>
          <a:p>
            <a:r>
              <a:rPr lang="en-US" sz="2000" dirty="0">
                <a:uFillTx/>
                <a:latin typeface="+mn-lt"/>
              </a:rPr>
              <a:t>Can you add on to what Nate said?</a:t>
            </a:r>
          </a:p>
          <a:p>
            <a:r>
              <a:rPr lang="en-US" sz="2000" dirty="0">
                <a:uFillTx/>
                <a:latin typeface="+mn-lt"/>
              </a:rPr>
              <a:t>Do you agree or disagree with Anne?  Why?</a:t>
            </a:r>
          </a:p>
        </p:txBody>
      </p:sp>
      <p:sp>
        <p:nvSpPr>
          <p:cNvPr id="4" name="Slide Number Placeholder 3"/>
          <p:cNvSpPr>
            <a:spLocks noGrp="1"/>
          </p:cNvSpPr>
          <p:nvPr>
            <p:ph type="sldNum" idx="12"/>
          </p:nvPr>
        </p:nvSpPr>
        <p:spPr/>
        <p:txBody>
          <a:bodyPr/>
          <a:lstStyle/>
          <a:p>
            <a:fld id="{00000000-1234-1234-1234-123412341234}" type="slidenum">
              <a:rPr lang="en" smtClean="0">
                <a:uFillTx/>
              </a:rPr>
              <a:pPr/>
              <a:t>33</a:t>
            </a:fld>
            <a:endParaRPr lang="en">
              <a:uFillTx/>
            </a:endParaRPr>
          </a:p>
        </p:txBody>
      </p:sp>
      <p:sp>
        <p:nvSpPr>
          <p:cNvPr id="5" name="Rectangle 4"/>
          <p:cNvSpPr>
            <a:spLocks/>
          </p:cNvSpPr>
          <p:nvPr/>
        </p:nvSpPr>
        <p:spPr>
          <a:xfrm>
            <a:off x="457200" y="6252508"/>
            <a:ext cx="7772400" cy="523220"/>
          </a:xfrm>
          <a:prstGeom prst="rect">
            <a:avLst/>
          </a:prstGeom>
        </p:spPr>
        <p:txBody>
          <a:bodyPr wrap="square">
            <a:spAutoFit/>
          </a:bodyPr>
          <a:lstStyle/>
          <a:p>
            <a:r>
              <a:rPr lang="en-US" kern="1200" dirty="0">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p. 102,</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 National</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dirty="0">
              <a:uFillTx/>
              <a:latin typeface="Times New Roman" panose="02020603050405020304" pitchFamily="18"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Shape 45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34</a:t>
            </a:fld>
            <a:endParaRPr lang="en-US" sz="1400" b="0" i="0" u="none" strike="noStrike" cap="none" dirty="0">
              <a:solidFill>
                <a:schemeClr val="dk1"/>
              </a:solidFill>
              <a:uFillTx/>
              <a:latin typeface="Arial"/>
              <a:ea typeface="Arial"/>
              <a:cs typeface="Arial"/>
              <a:sym typeface="Arial"/>
            </a:endParaRPr>
          </a:p>
        </p:txBody>
      </p:sp>
      <p:grpSp>
        <p:nvGrpSpPr>
          <p:cNvPr id="453" name="Shape 453" descr="arrow showing progression from k.13 to 1.14 to 2.16"/>
          <p:cNvGrpSpPr/>
          <p:nvPr/>
        </p:nvGrpSpPr>
        <p:grpSpPr>
          <a:xfrm>
            <a:off x="2819400" y="904875"/>
            <a:ext cx="4850973" cy="3495252"/>
            <a:chOff x="0" y="0"/>
            <a:chExt cx="4850973" cy="3495252"/>
          </a:xfrm>
        </p:grpSpPr>
        <p:sp>
          <p:nvSpPr>
            <p:cNvPr id="454" name="Shape 454"/>
            <p:cNvSpPr>
              <a:spLocks/>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5" name="Shape 455"/>
            <p:cNvSpPr>
              <a:spLocks/>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6" name="Shape 456"/>
            <p:cNvSpPr>
              <a:spLocks/>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7" name="Shape 457"/>
            <p:cNvSpPr txBox="1">
              <a:spLocks/>
            </p:cNvSpPr>
            <p:nvPr/>
          </p:nvSpPr>
          <p:spPr>
            <a:xfrm>
              <a:off x="207855" y="2649491"/>
              <a:ext cx="1733006"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K.13</a:t>
              </a:r>
            </a:p>
          </p:txBody>
        </p:sp>
        <p:sp>
          <p:nvSpPr>
            <p:cNvPr id="458" name="Shape 458"/>
            <p:cNvSpPr>
              <a:spLocks/>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9" name="Shape 459"/>
            <p:cNvSpPr>
              <a:spLocks/>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0" name="Shape 460"/>
            <p:cNvSpPr txBox="1">
              <a:spLocks/>
            </p:cNvSpPr>
            <p:nvPr/>
          </p:nvSpPr>
          <p:spPr>
            <a:xfrm>
              <a:off x="1592706" y="1903233"/>
              <a:ext cx="1830821"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1.14</a:t>
              </a:r>
            </a:p>
          </p:txBody>
        </p:sp>
        <p:sp>
          <p:nvSpPr>
            <p:cNvPr id="461" name="Shape 461"/>
            <p:cNvSpPr>
              <a:spLocks/>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2" name="Shape 462"/>
            <p:cNvSpPr>
              <a:spLocks/>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3" name="Shape 463"/>
            <p:cNvSpPr txBox="1">
              <a:spLocks/>
            </p:cNvSpPr>
            <p:nvPr/>
          </p:nvSpPr>
          <p:spPr>
            <a:xfrm>
              <a:off x="3113801" y="1461329"/>
              <a:ext cx="1737172"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2.16</a:t>
              </a:r>
            </a:p>
          </p:txBody>
        </p:sp>
      </p:grpSp>
      <p:sp>
        <p:nvSpPr>
          <p:cNvPr id="450" name="Shape 450"/>
          <p:cNvSpPr txBox="1">
            <a:spLocks noGrp="1"/>
          </p:cNvSpPr>
          <p:nvPr>
            <p:ph type="title"/>
          </p:nvPr>
        </p:nvSpPr>
        <p:spPr>
          <a:xfrm>
            <a:off x="225787" y="751489"/>
            <a:ext cx="8229600" cy="11429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uFillTx/>
                <a:latin typeface="+mn-lt"/>
                <a:sym typeface="Calibri"/>
              </a:rPr>
              <a:t>Vertical Progression:</a:t>
            </a:r>
          </a:p>
          <a:p>
            <a:pPr marL="0" marR="0" lvl="0" indent="0" algn="l" rtl="0">
              <a:lnSpc>
                <a:spcPct val="100000"/>
              </a:lnSpc>
              <a:spcBef>
                <a:spcPts val="0"/>
              </a:spcBef>
              <a:spcAft>
                <a:spcPts val="0"/>
              </a:spcAft>
              <a:buClr>
                <a:schemeClr val="dk2"/>
              </a:buClr>
              <a:buSzPct val="25000"/>
              <a:buFont typeface="Calibri"/>
              <a:buNone/>
            </a:pPr>
            <a:r>
              <a:rPr lang="en-US" b="1" dirty="0">
                <a:uFillTx/>
                <a:latin typeface="+mn-lt"/>
              </a:rPr>
              <a:t>Patterns</a:t>
            </a:r>
          </a:p>
        </p:txBody>
      </p:sp>
      <p:sp>
        <p:nvSpPr>
          <p:cNvPr id="17" name="Shape 451"/>
          <p:cNvSpPr txBox="1">
            <a:spLocks/>
          </p:cNvSpPr>
          <p:nvPr/>
        </p:nvSpPr>
        <p:spPr>
          <a:xfrm>
            <a:off x="422987" y="2500607"/>
            <a:ext cx="7578012" cy="41148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uFillTx/>
                <a:latin typeface="+mj-lt"/>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uFillTx/>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pPr marL="0" indent="0">
              <a:spcBef>
                <a:spcPts val="0"/>
              </a:spcBef>
              <a:buSzPct val="25000"/>
              <a:buFont typeface="Calibri"/>
              <a:buNone/>
            </a:pPr>
            <a:endParaRPr lang="en-US" dirty="0">
              <a:uFillTx/>
              <a:latin typeface="Calibri"/>
            </a:endParaRPr>
          </a:p>
          <a:p>
            <a:pPr marL="0" indent="0">
              <a:buSzPct val="25000"/>
              <a:buFont typeface="Calibri"/>
              <a:buNone/>
            </a:pPr>
            <a:endParaRPr lang="en-US" dirty="0">
              <a:uFillTx/>
              <a:latin typeface="Calibri"/>
            </a:endParaRPr>
          </a:p>
          <a:p>
            <a:pPr marL="0" indent="0">
              <a:buSzPct val="25000"/>
              <a:buFont typeface="Calibri"/>
              <a:buNone/>
            </a:pPr>
            <a:endParaRPr lang="en-US" dirty="0">
              <a:uFillTx/>
            </a:endParaRPr>
          </a:p>
          <a:p>
            <a:pPr indent="-342900"/>
            <a:r>
              <a:rPr lang="en-US" dirty="0">
                <a:uFillTx/>
              </a:rPr>
              <a:t>What do students need to know?</a:t>
            </a:r>
          </a:p>
          <a:p>
            <a:pPr indent="-342900"/>
            <a:r>
              <a:rPr lang="en-US" dirty="0">
                <a:uFillTx/>
              </a:rPr>
              <a:t>How do these standards connect?</a:t>
            </a:r>
          </a:p>
          <a:p>
            <a:pPr indent="-342900"/>
            <a:r>
              <a:rPr lang="en-US" dirty="0">
                <a:uFillTx/>
              </a:rPr>
              <a:t>How does the progression of these standards build mathematical relationships?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238"/>
            <a:ext cx="8229600" cy="1143000"/>
          </a:xfrm>
        </p:spPr>
        <p:txBody>
          <a:bodyPr/>
          <a:lstStyle/>
          <a:p>
            <a:r>
              <a:rPr lang="en-US" b="1" dirty="0">
                <a:uFillTx/>
              </a:rPr>
              <a:t>Mathematical Task</a:t>
            </a:r>
          </a:p>
        </p:txBody>
      </p:sp>
      <p:sp>
        <p:nvSpPr>
          <p:cNvPr id="3" name="Text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35</a:t>
            </a:fld>
            <a:endParaRPr lang="en-US" sz="1400" b="0" i="0" u="none" strike="noStrike" cap="none">
              <a:solidFill>
                <a:schemeClr val="dk1"/>
              </a:solidFill>
              <a:uFillTx/>
              <a:latin typeface="Arial"/>
              <a:ea typeface="Arial"/>
              <a:cs typeface="Arial"/>
              <a:sym typeface="Arial"/>
            </a:endParaRPr>
          </a:p>
        </p:txBody>
      </p:sp>
      <p:sp>
        <p:nvSpPr>
          <p:cNvPr id="5" name="Text Placeholder 4"/>
          <p:cNvSpPr txBox="1">
            <a:spLocks/>
          </p:cNvSpPr>
          <p:nvPr/>
        </p:nvSpPr>
        <p:spPr>
          <a:xfrm>
            <a:off x="311700" y="1353753"/>
            <a:ext cx="8520600" cy="5199447"/>
          </a:xfrm>
          <a:prstGeom prst="rect">
            <a:avLst/>
          </a:prstGeom>
        </p:spPr>
        <p:style>
          <a:lnRef idx="1">
            <a:schemeClr val="accent2"/>
          </a:lnRef>
          <a:fillRef idx="2">
            <a:schemeClr val="accent2"/>
          </a:fillRef>
          <a:effectRef idx="1">
            <a:schemeClr val="accent2"/>
          </a:effectRef>
          <a:fontRef idx="minor">
            <a:schemeClr val="dk1"/>
          </a:fontRef>
        </p:style>
        <p:txBody>
          <a:bodyPr lIns="91425" tIns="91425" rIns="91425" bIns="91425" anchor="t" anchorCtr="0"/>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uFillTx/>
                <a:latin typeface="+mj-lt"/>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uFillTx/>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pPr marL="114300" indent="0">
              <a:buNone/>
            </a:pPr>
            <a:r>
              <a:rPr lang="en-US" sz="2800" b="1" u="sng" dirty="0">
                <a:uFillTx/>
              </a:rPr>
              <a:t>Beep </a:t>
            </a:r>
            <a:r>
              <a:rPr lang="en-US" sz="2800" b="1" u="sng" dirty="0" err="1">
                <a:uFillTx/>
              </a:rPr>
              <a:t>Beep</a:t>
            </a:r>
            <a:r>
              <a:rPr lang="en-US" sz="2800" b="1" u="sng" dirty="0">
                <a:uFillTx/>
              </a:rPr>
              <a:t>, Vroom, Vroom!</a:t>
            </a:r>
            <a:r>
              <a:rPr lang="en-US" sz="2800" b="1" dirty="0">
                <a:uFillTx/>
              </a:rPr>
              <a:t> </a:t>
            </a:r>
            <a:r>
              <a:rPr lang="en-US" sz="2800" dirty="0">
                <a:uFillTx/>
              </a:rPr>
              <a:t> by Stuart Murphy</a:t>
            </a:r>
          </a:p>
          <a:p>
            <a:pPr marL="114300" indent="0">
              <a:buNone/>
            </a:pPr>
            <a:r>
              <a:rPr lang="en-US" sz="2800" b="1" dirty="0">
                <a:uFillTx/>
              </a:rPr>
              <a:t>George’s Pattern</a:t>
            </a:r>
            <a:endParaRPr lang="en-US" sz="2800" dirty="0">
              <a:uFillTx/>
            </a:endParaRPr>
          </a:p>
          <a:p>
            <a:pPr indent="0">
              <a:buNone/>
            </a:pPr>
            <a:r>
              <a:rPr lang="en-US" sz="2800" dirty="0">
                <a:uFillTx/>
              </a:rPr>
              <a:t>George made a pattern with three different types of vehicles.  What might his pattern have looked like? Explain your thinking using pictures, words, and symbols.</a:t>
            </a:r>
          </a:p>
          <a:p>
            <a:pPr indent="0">
              <a:buNone/>
            </a:pPr>
            <a:endParaRPr lang="en-US" sz="1050" dirty="0">
              <a:solidFill>
                <a:schemeClr val="tx1"/>
              </a:solidFill>
              <a:uFillTx/>
              <a:latin typeface="Calibri" panose="020F0502020204030204" pitchFamily="34" charset="0"/>
              <a:cs typeface="Calibri" panose="020F0502020204030204" pitchFamily="34" charset="0"/>
            </a:endParaRPr>
          </a:p>
        </p:txBody>
      </p:sp>
      <p:sp>
        <p:nvSpPr>
          <p:cNvPr id="6" name="TextBox 5"/>
          <p:cNvSpPr txBox="1">
            <a:spLocks/>
          </p:cNvSpPr>
          <p:nvPr/>
        </p:nvSpPr>
        <p:spPr>
          <a:xfrm>
            <a:off x="0" y="4596974"/>
            <a:ext cx="9144000" cy="2308324"/>
          </a:xfrm>
          <a:prstGeom prst="rect">
            <a:avLst/>
          </a:prstGeom>
          <a:solidFill>
            <a:schemeClr val="accent2"/>
          </a:solidFill>
        </p:spPr>
        <p:txBody>
          <a:bodyPr wrap="square" rtlCol="0">
            <a:spAutoFit/>
          </a:bodyPr>
          <a:lstStyle/>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What is the goal of this task?</a:t>
            </a:r>
          </a:p>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What are some ways that students may solve this task?</a:t>
            </a:r>
          </a:p>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What questions will you ask to support student exploration of the task?</a:t>
            </a:r>
          </a:p>
          <a:p>
            <a:pPr marL="800100" lvl="1" indent="-342900">
              <a:buFont typeface="Arial" panose="020B0604020202020204" pitchFamily="34" charset="0"/>
              <a:buChar char="•"/>
            </a:pPr>
            <a:r>
              <a:rPr lang="en-US" sz="2400" dirty="0">
                <a:solidFill>
                  <a:schemeClr val="bg1"/>
                </a:solidFill>
                <a:uFillTx/>
                <a:latin typeface="Calibri" panose="020F0502020204030204" pitchFamily="34" charset="0"/>
                <a:cs typeface="Calibri" panose="020F0502020204030204" pitchFamily="34" charset="0"/>
              </a:rPr>
              <a:t>What questions will you ask to bridge from what students did to the mathematical ideas you want them to know?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284"/>
            <a:ext cx="8991598" cy="1143000"/>
          </a:xfrm>
        </p:spPr>
        <p:txBody>
          <a:bodyPr/>
          <a:lstStyle/>
          <a:p>
            <a:r>
              <a:rPr lang="en-US" b="1" dirty="0">
                <a:uFillTx/>
              </a:rPr>
              <a:t>Assessing or Advancing Questions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36</a:t>
            </a:fld>
            <a:endParaRPr lang="en-US" sz="1400" b="0" i="0" u="none" strike="noStrike" cap="none">
              <a:solidFill>
                <a:schemeClr val="dk1"/>
              </a:solidFill>
              <a:uFillTx/>
              <a:latin typeface="Arial"/>
              <a:ea typeface="Arial"/>
              <a:cs typeface="Arial"/>
              <a:sym typeface="Arial"/>
            </a:endParaRPr>
          </a:p>
        </p:txBody>
      </p:sp>
      <p:graphicFrame>
        <p:nvGraphicFramePr>
          <p:cNvPr id="6" name="Table 5" descr="advancing questions table"/>
          <p:cNvGraphicFramePr>
            <a:graphicFrameLocks noGrp="1"/>
          </p:cNvGraphicFramePr>
          <p:nvPr>
            <p:extLst>
              <p:ext uri="{D42A27DB-BD31-4B8C-83A1-F6EECF244321}">
                <p14:modId xmlns:p14="http://schemas.microsoft.com/office/powerpoint/2010/main" val="2776359112"/>
              </p:ext>
            </p:extLst>
          </p:nvPr>
        </p:nvGraphicFramePr>
        <p:xfrm>
          <a:off x="97972" y="1480123"/>
          <a:ext cx="8915399" cy="5028742"/>
        </p:xfrm>
        <a:graphic>
          <a:graphicData uri="http://schemas.openxmlformats.org/drawingml/2006/table">
            <a:tbl>
              <a:tblPr firstRow="1" bandRow="1">
                <a:tableStyleId>{EB7268D5-369C-4039-952E-EE28372D0244}</a:tableStyleId>
              </a:tblPr>
              <a:tblGrid>
                <a:gridCol w="4432465">
                  <a:extLst>
                    <a:ext uri="{9D8B030D-6E8A-4147-A177-3AD203B41FA5}">
                      <a16:colId xmlns:a16="http://schemas.microsoft.com/office/drawing/2014/main" val="20000"/>
                    </a:ext>
                  </a:extLst>
                </a:gridCol>
                <a:gridCol w="4482934">
                  <a:extLst>
                    <a:ext uri="{9D8B030D-6E8A-4147-A177-3AD203B41FA5}">
                      <a16:colId xmlns:a16="http://schemas.microsoft.com/office/drawing/2014/main" val="20001"/>
                    </a:ext>
                  </a:extLst>
                </a:gridCol>
              </a:tblGrid>
              <a:tr h="548182">
                <a:tc>
                  <a:txBody>
                    <a:bodyPr/>
                    <a:lstStyle/>
                    <a:p>
                      <a:pPr algn="ctr"/>
                      <a:r>
                        <a:rPr lang="en-US" sz="2800" b="1" dirty="0">
                          <a:uFillTx/>
                        </a:rPr>
                        <a:t>Assessing Questions</a:t>
                      </a:r>
                    </a:p>
                  </a:txBody>
                  <a:tcPr/>
                </a:tc>
                <a:tc>
                  <a:txBody>
                    <a:bodyPr/>
                    <a:lstStyle/>
                    <a:p>
                      <a:pPr algn="ctr"/>
                      <a:r>
                        <a:rPr lang="en-US" sz="2800" b="1" dirty="0">
                          <a:uFillTx/>
                        </a:rPr>
                        <a:t>Advancing Questions</a:t>
                      </a:r>
                    </a:p>
                  </a:txBody>
                  <a:tcPr/>
                </a:tc>
                <a:extLst>
                  <a:ext uri="{0D108BD9-81ED-4DB2-BD59-A6C34878D82A}">
                    <a16:rowId xmlns:a16="http://schemas.microsoft.com/office/drawing/2014/main" val="10000"/>
                  </a:ext>
                </a:extLst>
              </a:tr>
              <a:tr h="2186017">
                <a:tc>
                  <a:txBody>
                    <a:bodyPr/>
                    <a:lstStyle/>
                    <a:p>
                      <a:pPr marL="285750" indent="-285750">
                        <a:buFont typeface="Arial" panose="020B0604020202020204" pitchFamily="34" charset="0"/>
                        <a:buChar char="•"/>
                      </a:pPr>
                      <a:r>
                        <a:rPr lang="en-US" sz="1800" dirty="0">
                          <a:uFillTx/>
                        </a:rPr>
                        <a:t>Based</a:t>
                      </a:r>
                      <a:r>
                        <a:rPr lang="en-US" sz="1800" baseline="0" dirty="0">
                          <a:uFillTx/>
                        </a:rPr>
                        <a:t> closely on the student’s current work and approach. </a:t>
                      </a:r>
                    </a:p>
                    <a:p>
                      <a:pPr marL="285750" indent="-285750">
                        <a:buFont typeface="Arial" panose="020B0604020202020204" pitchFamily="34" charset="0"/>
                        <a:buChar char="•"/>
                      </a:pPr>
                      <a:r>
                        <a:rPr lang="en-US" sz="1800" baseline="0" dirty="0">
                          <a:uFillTx/>
                        </a:rPr>
                        <a:t>Clarify aspects of the student work and approach and what the student understands about that work or approach. </a:t>
                      </a:r>
                    </a:p>
                    <a:p>
                      <a:pPr marL="285750" indent="-285750">
                        <a:buFont typeface="Arial" panose="020B0604020202020204" pitchFamily="34" charset="0"/>
                        <a:buChar char="•"/>
                      </a:pPr>
                      <a:r>
                        <a:rPr lang="en-US" sz="1800" baseline="0" dirty="0">
                          <a:uFillTx/>
                        </a:rPr>
                        <a:t>Provide information to the teacher about what the student understands about the mathematical ideas and relationships. </a:t>
                      </a:r>
                    </a:p>
                    <a:p>
                      <a:endParaRPr lang="en-US" sz="1800" baseline="0" dirty="0">
                        <a:uFillTx/>
                      </a:endParaRPr>
                    </a:p>
                    <a:p>
                      <a:pPr algn="ctr"/>
                      <a:r>
                        <a:rPr lang="en-US" sz="1800" b="1" baseline="0" dirty="0">
                          <a:uFillTx/>
                        </a:rPr>
                        <a:t>Teacher STAYS to hear the answer to the question. </a:t>
                      </a:r>
                      <a:endParaRPr lang="en-US" sz="1800" b="1" dirty="0">
                        <a:uFillTx/>
                      </a:endParaRPr>
                    </a:p>
                  </a:txBody>
                  <a:tcPr/>
                </a:tc>
                <a:tc>
                  <a:txBody>
                    <a:bodyPr/>
                    <a:lstStyle/>
                    <a:p>
                      <a:pPr marL="285750" marR="0" indent="-2857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800" dirty="0">
                          <a:uFillTx/>
                        </a:rPr>
                        <a:t>Use student work as a basis for making progress</a:t>
                      </a:r>
                      <a:r>
                        <a:rPr lang="en-US" sz="1800" baseline="0" dirty="0">
                          <a:uFillTx/>
                        </a:rPr>
                        <a:t> toward the target goal of the lesson or to move further on a learning trajectory.</a:t>
                      </a:r>
                    </a:p>
                    <a:p>
                      <a:pPr marL="285750" marR="0" indent="-2857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800" baseline="0" dirty="0">
                          <a:uFillTx/>
                        </a:rPr>
                        <a:t>Move students beyond their current thinking by pressing students to extend what they know to a new situation.</a:t>
                      </a:r>
                    </a:p>
                    <a:p>
                      <a:pPr marL="285750" marR="0" indent="-2857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800" baseline="0" dirty="0">
                          <a:uFillTx/>
                        </a:rPr>
                        <a:t>Prompt students to think about a mathematical idea they are not currently considering.</a:t>
                      </a:r>
                    </a:p>
                    <a:p>
                      <a:pPr marL="0" marR="0" indent="0" algn="l" defTabSz="914400" rtl="0" eaLnBrk="1" fontAlgn="auto" latinLnBrk="0" hangingPunct="1">
                        <a:lnSpc>
                          <a:spcPct val="100000"/>
                        </a:lnSpc>
                        <a:spcBef>
                          <a:spcPts val="0"/>
                        </a:spcBef>
                        <a:spcAft>
                          <a:spcPts val="0"/>
                        </a:spcAft>
                        <a:buFont typeface="Arial" panose="020B0604020202020204" pitchFamily="34" charset="0"/>
                        <a:buNone/>
                        <a:defRPr>
                          <a:uFillTx/>
                        </a:defRPr>
                      </a:pPr>
                      <a:endParaRPr lang="en-US" sz="1800" b="0" baseline="0" dirty="0">
                        <a:uFillTx/>
                      </a:endParaRPr>
                    </a:p>
                    <a:p>
                      <a:pPr marL="0" marR="0" indent="0" algn="ctr" defTabSz="914400" rtl="0" eaLnBrk="1" fontAlgn="auto" latinLnBrk="0" hangingPunct="1">
                        <a:lnSpc>
                          <a:spcPct val="100000"/>
                        </a:lnSpc>
                        <a:spcBef>
                          <a:spcPts val="0"/>
                        </a:spcBef>
                        <a:spcAft>
                          <a:spcPts val="0"/>
                        </a:spcAft>
                        <a:buFont typeface="Arial" panose="020B0604020202020204" pitchFamily="34" charset="0"/>
                        <a:buNone/>
                        <a:defRPr>
                          <a:uFillTx/>
                        </a:defRPr>
                      </a:pPr>
                      <a:r>
                        <a:rPr lang="en-US" sz="1800" b="1" baseline="0" dirty="0">
                          <a:uFillTx/>
                        </a:rPr>
                        <a:t>Teacher WALKS AWAY, leaving students to figure out how to proceed. </a:t>
                      </a:r>
                      <a:endParaRPr lang="en-US" sz="1800" baseline="0" dirty="0">
                        <a:uFillTx/>
                      </a:endParaRPr>
                    </a:p>
                  </a:txBody>
                  <a:tcPr/>
                </a:tc>
                <a:extLst>
                  <a:ext uri="{0D108BD9-81ED-4DB2-BD59-A6C34878D82A}">
                    <a16:rowId xmlns:a16="http://schemas.microsoft.com/office/drawing/2014/main" val="10001"/>
                  </a:ext>
                </a:extLst>
              </a:tr>
            </a:tbl>
          </a:graphicData>
        </a:graphic>
      </p:graphicFrame>
      <p:sp>
        <p:nvSpPr>
          <p:cNvPr id="7" name="TextBox 7"/>
          <p:cNvSpPr txBox="1">
            <a:spLocks noChangeArrowheads="1"/>
          </p:cNvSpPr>
          <p:nvPr/>
        </p:nvSpPr>
        <p:spPr bwMode="auto">
          <a:xfrm>
            <a:off x="866775" y="6434789"/>
            <a:ext cx="7696200" cy="596900"/>
          </a:xfrm>
          <a:prstGeom prst="rect">
            <a:avLst/>
          </a:prstGeom>
          <a:noFill/>
          <a:ln>
            <a:noFill/>
          </a:ln>
        </p:spPr>
        <p:txBody>
          <a:bodyPr wrap="square">
            <a:spAutoFit/>
          </a:bodyPr>
          <a:lstStyle/>
          <a:p>
            <a:pPr marL="0" marR="0">
              <a:spcBef>
                <a:spcPts val="0"/>
              </a:spcBef>
              <a:spcAft>
                <a:spcPts val="0"/>
              </a:spcAft>
            </a:pPr>
            <a:r>
              <a:rPr lang="en-US" sz="1200" kern="1200" dirty="0">
                <a:solidFill>
                  <a:srgbClr val="000000"/>
                </a:solidFill>
                <a:effectLst/>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sz="1200" i="1" kern="1200" dirty="0">
                <a:solidFill>
                  <a:srgbClr val="000000"/>
                </a:solidFill>
                <a:effectLst/>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sz="1200" kern="1200" dirty="0">
                <a:solidFill>
                  <a:srgbClr val="000000"/>
                </a:solidFill>
                <a:effectLst/>
                <a:uFillTx/>
                <a:latin typeface="Calibri" panose="020F0502020204030204" pitchFamily="34" charset="0"/>
                <a:ea typeface="Times New Roman" panose="02020603050405020304" pitchFamily="18" charset="0"/>
                <a:cs typeface="Times New Roman" panose="02020603050405020304" pitchFamily="18" charset="0"/>
              </a:rPr>
              <a:t>p. 110,</a:t>
            </a:r>
            <a:r>
              <a:rPr lang="en-US" sz="1200" i="1" kern="1200" dirty="0">
                <a:solidFill>
                  <a:srgbClr val="000000"/>
                </a:solidFill>
                <a:effectLst/>
                <a:uFillTx/>
                <a:latin typeface="Calibri" panose="020F0502020204030204" pitchFamily="34" charset="0"/>
                <a:ea typeface="Times New Roman" panose="02020603050405020304" pitchFamily="18" charset="0"/>
                <a:cs typeface="Times New Roman" panose="02020603050405020304" pitchFamily="18" charset="0"/>
              </a:rPr>
              <a:t> National</a:t>
            </a:r>
            <a:r>
              <a:rPr lang="en-US" sz="1200" kern="1200" dirty="0">
                <a:solidFill>
                  <a:srgbClr val="000000"/>
                </a:solidFill>
                <a:effectLst/>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sz="1200" dirty="0">
              <a:effectLst/>
              <a:uFillTx/>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effectLst/>
                <a:uFillTx/>
                <a:latin typeface="Times New Roman" panose="02020603050405020304" pitchFamily="18" charset="0"/>
                <a:ea typeface="Times New Roman" panose="02020603050405020304" pitchFamily="18" charset="0"/>
              </a:rPr>
              <a:t> </a:t>
            </a:r>
            <a:endParaRPr lang="en-US" sz="1200" dirty="0">
              <a:effectLst/>
              <a:uFillTx/>
              <a:latin typeface="Times New Roman" panose="02020603050405020304" pitchFamily="18" charset="0"/>
              <a:ea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 name="Title 1"/>
          <p:cNvSpPr>
            <a:spLocks noGrp="1"/>
          </p:cNvSpPr>
          <p:nvPr>
            <p:ph type="title"/>
          </p:nvPr>
        </p:nvSpPr>
        <p:spPr>
          <a:xfrm>
            <a:off x="71716" y="609600"/>
            <a:ext cx="8229600" cy="1143000"/>
          </a:xfrm>
        </p:spPr>
        <p:txBody>
          <a:bodyPr/>
          <a:lstStyle/>
          <a:p>
            <a:r>
              <a:rPr lang="en-US" b="1" dirty="0"/>
              <a:t>Research and Equity</a:t>
            </a:r>
            <a:endParaRPr lang="en-US"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37</a:t>
            </a:fld>
            <a:endParaRPr sz="1400" b="0" i="0" u="none" strike="noStrike" cap="none">
              <a:solidFill>
                <a:schemeClr val="dk1"/>
              </a:solidFill>
              <a:latin typeface="Arial"/>
              <a:ea typeface="Arial"/>
              <a:cs typeface="Arial"/>
              <a:sym typeface="Arial"/>
            </a:endParaRPr>
          </a:p>
        </p:txBody>
      </p:sp>
      <p:pic>
        <p:nvPicPr>
          <p:cNvPr id="3" name="Picture 2" descr="research and equity quotes">
            <a:extLst>
              <a:ext uri="{FF2B5EF4-FFF2-40B4-BE49-F238E27FC236}">
                <a16:creationId xmlns:a16="http://schemas.microsoft.com/office/drawing/2014/main" id="{0B4A01E2-C0EA-41D2-89EC-64441CE33226}"/>
              </a:ext>
            </a:extLst>
          </p:cNvPr>
          <p:cNvPicPr>
            <a:picLocks noChangeAspect="1"/>
          </p:cNvPicPr>
          <p:nvPr/>
        </p:nvPicPr>
        <p:blipFill>
          <a:blip r:embed="rId3"/>
          <a:stretch>
            <a:fillRect/>
          </a:stretch>
        </p:blipFill>
        <p:spPr>
          <a:xfrm>
            <a:off x="1487124" y="1992993"/>
            <a:ext cx="6142857" cy="4695238"/>
          </a:xfrm>
          <a:prstGeom prst="rect">
            <a:avLst/>
          </a:prstGeom>
        </p:spPr>
      </p:pic>
      <p:pic>
        <p:nvPicPr>
          <p:cNvPr id="585" name="Google Shape;585;p72" descr="research graphic"/>
          <p:cNvPicPr preferRelativeResize="0"/>
          <p:nvPr/>
        </p:nvPicPr>
        <p:blipFill rotWithShape="1">
          <a:blip r:embed="rId4">
            <a:alphaModFix/>
          </a:blip>
          <a:srcRect/>
          <a:stretch/>
        </p:blipFill>
        <p:spPr>
          <a:xfrm rot="-695398">
            <a:off x="437135" y="3592408"/>
            <a:ext cx="3926550" cy="619982"/>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339129">
            <a:off x="5813888" y="4741148"/>
            <a:ext cx="3180706" cy="611674"/>
          </a:xfrm>
          <a:prstGeom prst="rect">
            <a:avLst/>
          </a:prstGeom>
          <a:noFill/>
          <a:ln>
            <a:noFill/>
          </a:ln>
        </p:spPr>
      </p:pic>
    </p:spTree>
    <p:extLst>
      <p:ext uri="{BB962C8B-B14F-4D97-AF65-F5344CB8AC3E}">
        <p14:creationId xmlns:p14="http://schemas.microsoft.com/office/powerpoint/2010/main" val="3531773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nuary 2013 - Afro-IP"/>
          <p:cNvPicPr>
            <a:picLocks noChangeAspect="1"/>
          </p:cNvPicPr>
          <p:nvPr/>
        </p:nvPicPr>
        <p:blipFill>
          <a:blip r:embed="rId2"/>
          <a:stretch>
            <a:fillRect/>
          </a:stretch>
        </p:blipFill>
        <p:spPr>
          <a:xfrm rot="1270608">
            <a:off x="6072220" y="5003214"/>
            <a:ext cx="2322061" cy="2053573"/>
          </a:xfrm>
          <a:prstGeom prst="rect">
            <a:avLst/>
          </a:prstGeom>
        </p:spPr>
      </p:pic>
      <p:sp>
        <p:nvSpPr>
          <p:cNvPr id="2" name="Title 1"/>
          <p:cNvSpPr>
            <a:spLocks noGrp="1"/>
          </p:cNvSpPr>
          <p:nvPr>
            <p:ph type="title"/>
          </p:nvPr>
        </p:nvSpPr>
        <p:spPr>
          <a:xfrm>
            <a:off x="0" y="664425"/>
            <a:ext cx="8229600" cy="1143000"/>
          </a:xfrm>
        </p:spPr>
        <p:txBody>
          <a:bodyPr/>
          <a:lstStyle/>
          <a:p>
            <a:r>
              <a:rPr lang="en-US" b="1" dirty="0">
                <a:uFillTx/>
              </a:rPr>
              <a:t>Reflection</a:t>
            </a:r>
            <a:br>
              <a:rPr lang="en-US" b="1" dirty="0">
                <a:uFillTx/>
              </a:rPr>
            </a:br>
            <a:r>
              <a:rPr lang="en-US" b="1" dirty="0">
                <a:uFillTx/>
              </a:rPr>
              <a:t>Essential Questions</a:t>
            </a:r>
          </a:p>
        </p:txBody>
      </p:sp>
      <p:sp>
        <p:nvSpPr>
          <p:cNvPr id="3" name="Text Placeholder 2"/>
          <p:cNvSpPr>
            <a:spLocks noGrp="1"/>
          </p:cNvSpPr>
          <p:nvPr>
            <p:ph type="body" idx="1"/>
          </p:nvPr>
        </p:nvSpPr>
        <p:spPr>
          <a:xfrm>
            <a:off x="457200" y="1655025"/>
            <a:ext cx="8229600" cy="4525963"/>
          </a:xfrm>
        </p:spPr>
        <p:txBody>
          <a:bodyPr/>
          <a:lstStyle/>
          <a:p>
            <a:pPr marL="625475" indent="-342900"/>
            <a:r>
              <a:rPr lang="en-US" dirty="0">
                <a:uFillTx/>
              </a:rPr>
              <a:t>How can </a:t>
            </a:r>
            <a:r>
              <a:rPr lang="en-US" b="1" dirty="0">
                <a:uFillTx/>
              </a:rPr>
              <a:t>posing purposeful questions</a:t>
            </a:r>
            <a:r>
              <a:rPr lang="en-US" dirty="0">
                <a:uFillTx/>
              </a:rPr>
              <a:t> be used to inform instruction and assess student understanding?</a:t>
            </a:r>
          </a:p>
          <a:p>
            <a:pPr marL="625475" indent="-342900"/>
            <a:r>
              <a:rPr lang="en-US" dirty="0">
                <a:solidFill>
                  <a:schemeClr val="tx1"/>
                </a:solidFill>
                <a:uFillTx/>
                <a:ea typeface="Verdana"/>
                <a:cs typeface="Verdana"/>
                <a:sym typeface="Verdana"/>
              </a:rPr>
              <a:t>How does </a:t>
            </a:r>
            <a:r>
              <a:rPr lang="en-US" b="1" dirty="0">
                <a:solidFill>
                  <a:schemeClr val="tx1"/>
                </a:solidFill>
                <a:uFillTx/>
                <a:ea typeface="Verdana"/>
                <a:cs typeface="Verdana"/>
                <a:sym typeface="Verdana"/>
              </a:rPr>
              <a:t>posing purposeful questions</a:t>
            </a:r>
            <a:r>
              <a:rPr lang="en-US" dirty="0">
                <a:solidFill>
                  <a:schemeClr val="tx1"/>
                </a:solidFill>
                <a:uFillTx/>
                <a:ea typeface="Verdana"/>
                <a:cs typeface="Verdana"/>
                <a:sym typeface="Verdana"/>
              </a:rPr>
              <a:t> promote equitable learning opportunities for all students?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38</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9"/>
          <p:cNvSpPr txBox="1">
            <a:spLocks noGrp="1"/>
          </p:cNvSpPr>
          <p:nvPr>
            <p:ph type="title"/>
          </p:nvPr>
        </p:nvSpPr>
        <p:spPr>
          <a:xfrm>
            <a:off x="0" y="6096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Pose Purposeful Questions - Promoting Equity</a:t>
            </a:r>
            <a:endParaRPr sz="3600" b="1" i="0" u="none" strike="noStrike" cap="none" dirty="0">
              <a:solidFill>
                <a:schemeClr val="dk2"/>
              </a:solidFill>
              <a:latin typeface="Verdana"/>
              <a:ea typeface="Verdana"/>
              <a:cs typeface="Verdana"/>
              <a:sym typeface="Verdana"/>
            </a:endParaRPr>
          </a:p>
        </p:txBody>
      </p:sp>
      <p:sp>
        <p:nvSpPr>
          <p:cNvPr id="794" name="Google Shape;794;p89"/>
          <p:cNvSpPr txBox="1">
            <a:spLocks noGrp="1"/>
          </p:cNvSpPr>
          <p:nvPr>
            <p:ph type="body" idx="1"/>
          </p:nvPr>
        </p:nvSpPr>
        <p:spPr>
          <a:xfrm>
            <a:off x="163350" y="1746738"/>
            <a:ext cx="8817300" cy="4526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640"/>
              </a:spcBef>
              <a:spcAft>
                <a:spcPts val="0"/>
              </a:spcAft>
              <a:buClr>
                <a:schemeClr val="dk1"/>
              </a:buClr>
              <a:buSzPts val="3000"/>
              <a:buFont typeface="Verdana"/>
              <a:buChar char="•"/>
            </a:pPr>
            <a:r>
              <a:rPr lang="en-US" sz="2800" b="0" i="0" u="none" strike="noStrike" cap="none" dirty="0">
                <a:solidFill>
                  <a:schemeClr val="dk1"/>
                </a:solidFill>
                <a:latin typeface="Verdana"/>
                <a:ea typeface="Verdana"/>
                <a:cs typeface="Verdana"/>
                <a:sym typeface="Verdana"/>
              </a:rPr>
              <a:t>Positioning the way students are “entitled, expected, and obligated to interact with one another as they work on content together” </a:t>
            </a:r>
            <a:r>
              <a:rPr lang="en-US" sz="2400" b="0" i="0" u="none" strike="noStrike" cap="none" dirty="0">
                <a:solidFill>
                  <a:schemeClr val="dk1"/>
                </a:solidFill>
                <a:latin typeface="Verdana"/>
                <a:ea typeface="Verdana"/>
                <a:cs typeface="Verdana"/>
                <a:sym typeface="Verdana"/>
              </a:rPr>
              <a:t>(</a:t>
            </a:r>
            <a:r>
              <a:rPr lang="en-US" sz="2400" b="0" i="0" u="none" strike="noStrike" cap="none" dirty="0" err="1">
                <a:solidFill>
                  <a:schemeClr val="dk1"/>
                </a:solidFill>
                <a:latin typeface="Verdana"/>
                <a:ea typeface="Verdana"/>
                <a:cs typeface="Verdana"/>
                <a:sym typeface="Verdana"/>
              </a:rPr>
              <a:t>Gresalfi</a:t>
            </a:r>
            <a:r>
              <a:rPr lang="en-US" sz="2400" b="0" i="0" u="none" strike="noStrike" cap="none" dirty="0">
                <a:solidFill>
                  <a:schemeClr val="dk1"/>
                </a:solidFill>
                <a:latin typeface="Verdana"/>
                <a:ea typeface="Verdana"/>
                <a:cs typeface="Verdana"/>
                <a:sym typeface="Verdana"/>
              </a:rPr>
              <a:t> and Cobb 2006, p 51)</a:t>
            </a:r>
            <a:endParaRPr sz="2400" b="0" i="0" u="none" strike="noStrike" cap="none" dirty="0">
              <a:solidFill>
                <a:schemeClr val="dk1"/>
              </a:solidFill>
              <a:latin typeface="Verdana"/>
              <a:ea typeface="Verdana"/>
              <a:cs typeface="Verdana"/>
              <a:sym typeface="Verdana"/>
            </a:endParaRPr>
          </a:p>
          <a:p>
            <a:pPr marL="457200" marR="0" lvl="0" indent="-419100" algn="l" rtl="0">
              <a:lnSpc>
                <a:spcPct val="100000"/>
              </a:lnSpc>
              <a:spcBef>
                <a:spcPts val="1000"/>
              </a:spcBef>
              <a:spcAft>
                <a:spcPts val="0"/>
              </a:spcAft>
              <a:buClr>
                <a:schemeClr val="dk1"/>
              </a:buClr>
              <a:buSzPts val="3000"/>
              <a:buFont typeface="Verdana"/>
              <a:buChar char="•"/>
            </a:pPr>
            <a:r>
              <a:rPr lang="en-US" sz="2800" b="0" i="0" u="none" strike="noStrike" cap="none" dirty="0">
                <a:solidFill>
                  <a:schemeClr val="dk1"/>
                </a:solidFill>
                <a:latin typeface="Verdana"/>
                <a:ea typeface="Verdana"/>
                <a:cs typeface="Verdana"/>
                <a:sym typeface="Verdana"/>
              </a:rPr>
              <a:t>Considerations:</a:t>
            </a:r>
            <a:endParaRPr sz="2800" b="0" i="0" u="none" strike="noStrike" cap="none" dirty="0">
              <a:solidFill>
                <a:schemeClr val="dk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Are all students ideas and questions heard, valued and pursued? </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 does the teacher call on? </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Whose ideas does the class examine and discuss?</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Whose thinking does the teacher select for further inquiry and whose thinking does the teacher disregard? </a:t>
            </a:r>
            <a:endParaRPr sz="2400" b="0" i="0" u="none" strike="noStrike" cap="none" dirty="0">
              <a:solidFill>
                <a:schemeClr val="tx1"/>
              </a:solidFill>
              <a:latin typeface="Verdana"/>
              <a:ea typeface="Verdana"/>
              <a:cs typeface="Verdana"/>
              <a:sym typeface="Verdana"/>
            </a:endParaRPr>
          </a:p>
        </p:txBody>
      </p:sp>
      <p:sp>
        <p:nvSpPr>
          <p:cNvPr id="795" name="Google Shape;795;p89"/>
          <p:cNvSpPr txBox="1">
            <a:spLocks noGrp="1"/>
          </p:cNvSpPr>
          <p:nvPr>
            <p:ph type="sldNum" idx="12"/>
          </p:nvPr>
        </p:nvSpPr>
        <p:spPr>
          <a:xfrm>
            <a:off x="8344156" y="6381600"/>
            <a:ext cx="636494" cy="47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161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5" y="609600"/>
            <a:ext cx="8743167" cy="1143000"/>
          </a:xfrm>
        </p:spPr>
        <p:txBody>
          <a:bodyPr/>
          <a:lstStyle/>
          <a:p>
            <a:r>
              <a:rPr lang="en-US" b="1" dirty="0">
                <a:uFillTx/>
              </a:rPr>
              <a:t>Stand up if this is refers to you…</a:t>
            </a:r>
          </a:p>
        </p:txBody>
      </p:sp>
      <p:sp>
        <p:nvSpPr>
          <p:cNvPr id="3" name="Text Placeholder 2"/>
          <p:cNvSpPr>
            <a:spLocks noGrp="1"/>
          </p:cNvSpPr>
          <p:nvPr>
            <p:ph type="body" idx="1"/>
          </p:nvPr>
        </p:nvSpPr>
        <p:spPr>
          <a:xfrm>
            <a:off x="457200" y="1600200"/>
            <a:ext cx="8229600" cy="4876800"/>
          </a:xfrm>
        </p:spPr>
        <p:txBody>
          <a:bodyPr/>
          <a:lstStyle/>
          <a:p>
            <a:pPr marL="914400" indent="-450850"/>
            <a:r>
              <a:rPr lang="en-US" sz="2600" dirty="0">
                <a:uFillTx/>
              </a:rPr>
              <a:t>Summer is your favorite season</a:t>
            </a:r>
          </a:p>
          <a:p>
            <a:pPr marL="914400" indent="-450850"/>
            <a:r>
              <a:rPr lang="en-US" sz="2600" dirty="0">
                <a:uFillTx/>
              </a:rPr>
              <a:t>Winter is your favorite season</a:t>
            </a:r>
          </a:p>
          <a:p>
            <a:pPr marL="914400" indent="-450850"/>
            <a:r>
              <a:rPr lang="en-US" sz="2600" dirty="0">
                <a:uFillTx/>
              </a:rPr>
              <a:t>Fall is your favorite season</a:t>
            </a:r>
          </a:p>
          <a:p>
            <a:pPr marL="914400" indent="-450850"/>
            <a:r>
              <a:rPr lang="en-US" sz="2600" dirty="0">
                <a:uFillTx/>
              </a:rPr>
              <a:t>Spring is your favorite season</a:t>
            </a:r>
          </a:p>
          <a:p>
            <a:pPr marL="914400" indent="-450850"/>
            <a:r>
              <a:rPr lang="en-US" sz="2600" dirty="0">
                <a:uFillTx/>
              </a:rPr>
              <a:t>If you teach or support grade K</a:t>
            </a:r>
          </a:p>
          <a:p>
            <a:pPr marL="914400" indent="-450850"/>
            <a:r>
              <a:rPr lang="en-US" sz="2600" dirty="0">
                <a:uFillTx/>
              </a:rPr>
              <a:t>If you teach or support grade 1</a:t>
            </a:r>
          </a:p>
          <a:p>
            <a:pPr marL="914400" indent="-450850"/>
            <a:r>
              <a:rPr lang="en-US" sz="2600" dirty="0">
                <a:uFillTx/>
              </a:rPr>
              <a:t>If you teach or support grade 2</a:t>
            </a:r>
          </a:p>
          <a:p>
            <a:pPr marL="914400" indent="-450850"/>
            <a:r>
              <a:rPr lang="en-US" sz="2600" dirty="0">
                <a:uFillTx/>
              </a:rPr>
              <a:t>If you teach or support something else</a:t>
            </a:r>
          </a:p>
          <a:p>
            <a:pPr marL="914400" indent="-450850"/>
            <a:r>
              <a:rPr lang="en-US" sz="2600" dirty="0">
                <a:uFillTx/>
              </a:rPr>
              <a:t>If you love mathematics</a:t>
            </a:r>
          </a:p>
          <a:p>
            <a:pPr marL="914400" indent="-450850"/>
            <a:r>
              <a:rPr lang="en-US" sz="2600" dirty="0">
                <a:uFillTx/>
              </a:rPr>
              <a:t>If you love helping children</a:t>
            </a:r>
          </a:p>
          <a:p>
            <a:endParaRPr lang="en-US" dirty="0">
              <a:uFillTx/>
            </a:endParaRPr>
          </a:p>
          <a:p>
            <a:endParaRPr lang="en-US" dirty="0">
              <a:uFillTx/>
            </a:endParaRPr>
          </a:p>
          <a:p>
            <a:endParaRPr lang="en-US" dirty="0">
              <a:uFillTx/>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4</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buClr>
                <a:schemeClr val="dk1"/>
              </a:buClr>
              <a:buSzPts val="900"/>
            </a:pPr>
            <a:r>
              <a:rPr lang="en-US" b="1" dirty="0">
                <a:solidFill>
                  <a:schemeClr val="dk1"/>
                </a:solidFill>
                <a:latin typeface="Verdana"/>
                <a:ea typeface="Verdana"/>
                <a:cs typeface="Verdana"/>
                <a:sym typeface="Verdana"/>
              </a:rPr>
              <a:t>III. Teaching Practice: Elicit and Use Evidence of Student Thinking</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3449534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708206" y="1435779"/>
            <a:ext cx="7698887" cy="5233962"/>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6" name="Rectangle 5" descr="outline showing elicit and use evidence">
            <a:extLst>
              <a:ext uri="{FF2B5EF4-FFF2-40B4-BE49-F238E27FC236}">
                <a16:creationId xmlns:a16="http://schemas.microsoft.com/office/drawing/2014/main" id="{53E01FCE-AF8E-416B-ADAB-2766305ECC06}"/>
              </a:ext>
            </a:extLst>
          </p:cNvPr>
          <p:cNvSpPr/>
          <p:nvPr/>
        </p:nvSpPr>
        <p:spPr>
          <a:xfrm>
            <a:off x="1321743" y="5003021"/>
            <a:ext cx="2963386" cy="770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943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nuary 2013 - Afro-IP"/>
          <p:cNvPicPr>
            <a:picLocks noChangeAspect="1"/>
          </p:cNvPicPr>
          <p:nvPr/>
        </p:nvPicPr>
        <p:blipFill>
          <a:blip r:embed="rId3"/>
          <a:stretch>
            <a:fillRect/>
          </a:stretch>
        </p:blipFill>
        <p:spPr>
          <a:xfrm rot="1270608">
            <a:off x="6386014" y="5178394"/>
            <a:ext cx="2320310" cy="2052024"/>
          </a:xfrm>
          <a:prstGeom prst="rect">
            <a:avLst/>
          </a:prstGeom>
        </p:spPr>
      </p:pic>
      <p:sp>
        <p:nvSpPr>
          <p:cNvPr id="2" name="Title 1"/>
          <p:cNvSpPr>
            <a:spLocks noGrp="1"/>
          </p:cNvSpPr>
          <p:nvPr>
            <p:ph type="title"/>
          </p:nvPr>
        </p:nvSpPr>
        <p:spPr>
          <a:xfrm>
            <a:off x="132352" y="609600"/>
            <a:ext cx="8229600" cy="1143000"/>
          </a:xfrm>
        </p:spPr>
        <p:txBody>
          <a:bodyPr/>
          <a:lstStyle/>
          <a:p>
            <a:r>
              <a:rPr lang="en-US" b="1" dirty="0">
                <a:uFillTx/>
              </a:rPr>
              <a:t>Essential Questions</a:t>
            </a:r>
          </a:p>
        </p:txBody>
      </p:sp>
      <p:sp>
        <p:nvSpPr>
          <p:cNvPr id="3" name="Text Placeholder 2"/>
          <p:cNvSpPr>
            <a:spLocks noGrp="1"/>
          </p:cNvSpPr>
          <p:nvPr>
            <p:ph type="body" idx="1"/>
          </p:nvPr>
        </p:nvSpPr>
        <p:spPr>
          <a:xfrm>
            <a:off x="253755" y="1600199"/>
            <a:ext cx="8481171" cy="4525963"/>
          </a:xfrm>
        </p:spPr>
        <p:txBody>
          <a:bodyPr/>
          <a:lstStyle/>
          <a:p>
            <a:pPr marL="739775" indent="-457200">
              <a:buFont typeface="Arial" panose="020B0604020202020204" pitchFamily="34" charset="0"/>
              <a:buChar char="•"/>
            </a:pPr>
            <a:r>
              <a:rPr lang="en-US" dirty="0">
                <a:uFillTx/>
                <a:latin typeface="+mn-lt"/>
              </a:rPr>
              <a:t>How can </a:t>
            </a:r>
            <a:r>
              <a:rPr lang="en-US" b="1" dirty="0">
                <a:uFillTx/>
                <a:latin typeface="+mn-lt"/>
              </a:rPr>
              <a:t>eliciting and using evidence of student thinking </a:t>
            </a:r>
            <a:r>
              <a:rPr lang="en-US" dirty="0">
                <a:uFillTx/>
                <a:latin typeface="+mn-lt"/>
              </a:rPr>
              <a:t>be used to inform instruction and assess student understanding?</a:t>
            </a:r>
          </a:p>
          <a:p>
            <a:pPr marL="739775" indent="-457200">
              <a:buFont typeface="Arial" panose="020B0604020202020204" pitchFamily="34" charset="0"/>
              <a:buChar char="•"/>
            </a:pPr>
            <a:r>
              <a:rPr lang="en-US" dirty="0">
                <a:solidFill>
                  <a:schemeClr val="tx1"/>
                </a:solidFill>
                <a:uFillTx/>
                <a:latin typeface="+mn-lt"/>
                <a:ea typeface="Verdana"/>
                <a:cs typeface="Verdana"/>
                <a:sym typeface="Verdana"/>
              </a:rPr>
              <a:t>How does </a:t>
            </a:r>
            <a:r>
              <a:rPr lang="en-US" b="1" dirty="0">
                <a:uFillTx/>
                <a:latin typeface="+mn-lt"/>
              </a:rPr>
              <a:t>eliciting and using evidence of student thinking </a:t>
            </a:r>
            <a:r>
              <a:rPr lang="en-US" dirty="0">
                <a:solidFill>
                  <a:schemeClr val="tx1"/>
                </a:solidFill>
                <a:uFillTx/>
                <a:latin typeface="+mn-lt"/>
                <a:ea typeface="Verdana"/>
                <a:cs typeface="Verdana"/>
                <a:sym typeface="Verdana"/>
              </a:rPr>
              <a:t>promote equity in the mathematics classroom?</a:t>
            </a:r>
          </a:p>
          <a:p>
            <a:pPr indent="0">
              <a:buNone/>
            </a:pPr>
            <a:endParaRPr lang="en-US" dirty="0">
              <a:uFillTx/>
              <a:latin typeface="+mn-lt"/>
            </a:endParaRPr>
          </a:p>
          <a:p>
            <a:pPr indent="0">
              <a:buNone/>
            </a:pPr>
            <a:endParaRPr lang="en-US" dirty="0">
              <a:uFillTx/>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42</a:t>
            </a:fld>
            <a:endParaRPr lang="en-US" sz="1400" b="0" i="0" u="none" strike="noStrike" cap="none">
              <a:solidFill>
                <a:schemeClr val="dk1"/>
              </a:solidFill>
              <a:uFillTx/>
              <a:latin typeface="Arial"/>
              <a:ea typeface="Arial"/>
              <a:cs typeface="Arial"/>
              <a:sym typeface="Arial"/>
            </a:endParaRPr>
          </a:p>
        </p:txBody>
      </p:sp>
      <p:sp>
        <p:nvSpPr>
          <p:cNvPr id="6" name="TextBox 5"/>
          <p:cNvSpPr txBox="1">
            <a:spLocks/>
          </p:cNvSpPr>
          <p:nvPr/>
        </p:nvSpPr>
        <p:spPr>
          <a:xfrm>
            <a:off x="3420611" y="5386217"/>
            <a:ext cx="3227295" cy="1323439"/>
          </a:xfrm>
          <a:prstGeom prst="rect">
            <a:avLst/>
          </a:prstGeom>
          <a:solidFill>
            <a:srgbClr val="92D05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uFillTx/>
                <a:latin typeface="Arial"/>
                <a:ea typeface="Arial"/>
                <a:cs typeface="Arial"/>
                <a:sym typeface="Arial"/>
              </a:defRPr>
            </a:lvl9pPr>
          </a:lstStyle>
          <a:p>
            <a:r>
              <a:rPr lang="en-US" sz="2000" b="1" dirty="0">
                <a:uFillTx/>
              </a:rPr>
              <a:t>On your Own:</a:t>
            </a:r>
          </a:p>
          <a:p>
            <a:r>
              <a:rPr lang="en-US" sz="2000" dirty="0">
                <a:uFillTx/>
              </a:rPr>
              <a:t>Jot down a few ideas on a sticky note. We will share and compare later.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Sense Making Routine</a:t>
            </a:r>
          </a:p>
        </p:txBody>
      </p:sp>
      <p:sp>
        <p:nvSpPr>
          <p:cNvPr id="3" name="Text Placeholder 2"/>
          <p:cNvSpPr>
            <a:spLocks noGrp="1"/>
          </p:cNvSpPr>
          <p:nvPr>
            <p:ph type="body" idx="1"/>
          </p:nvPr>
        </p:nvSpPr>
        <p:spPr/>
        <p:txBody>
          <a:bodyPr/>
          <a:lstStyle/>
          <a:p>
            <a:pPr indent="0">
              <a:buNone/>
            </a:pPr>
            <a:r>
              <a:rPr lang="en-US" dirty="0">
                <a:uFillTx/>
              </a:rPr>
              <a:t>Alike and Different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43</a:t>
            </a:fld>
            <a:endParaRPr lang="en-US" sz="1400" b="0" i="0" u="none" strike="noStrike" cap="none">
              <a:solidFill>
                <a:schemeClr val="dk1"/>
              </a:solidFill>
              <a:uFillTx/>
              <a:latin typeface="Arial"/>
              <a:ea typeface="Arial"/>
              <a:cs typeface="Arial"/>
              <a:sym typeface="Arial"/>
            </a:endParaRPr>
          </a:p>
        </p:txBody>
      </p:sp>
      <p:pic>
        <p:nvPicPr>
          <p:cNvPr id="2050" name="Picture 2" descr="https://lh3.googleusercontent.com/rVgI5cq1SN-1hUba_0X28zUbzjWYiz12Cj-tvhwe87n_YP1Ed9NM122CrojTP2aLxwnXpoKKtnIntx2UKqtbdIS9s8JWEm0qgqlvKf--n1tIcgRliLA3T98JP-9vxASJz-1Mu80FArg"/>
          <p:cNvPicPr>
            <a:picLocks noChangeAspect="1" noChangeArrowheads="1"/>
          </p:cNvPicPr>
          <p:nvPr/>
        </p:nvPicPr>
        <p:blipFill>
          <a:blip r:embed="rId2"/>
          <a:srcRect/>
          <a:stretch>
            <a:fillRect/>
          </a:stretch>
        </p:blipFill>
        <p:spPr bwMode="auto">
          <a:xfrm>
            <a:off x="1084965" y="2103437"/>
            <a:ext cx="6626182" cy="313375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5"/>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chemeClr val="dk2"/>
                </a:solidFill>
                <a:latin typeface="Verdana"/>
                <a:ea typeface="Verdana"/>
                <a:cs typeface="Verdana"/>
                <a:sym typeface="Verdana"/>
              </a:rPr>
              <a:t> </a:t>
            </a:r>
            <a:r>
              <a:rPr lang="en-US" sz="3600" b="1" i="0" u="none" strike="noStrike" cap="none" dirty="0">
                <a:solidFill>
                  <a:schemeClr val="dk2"/>
                </a:solidFill>
                <a:latin typeface="Verdana"/>
                <a:ea typeface="Verdana"/>
                <a:cs typeface="Verdana"/>
                <a:sym typeface="Verdana"/>
              </a:rPr>
              <a:t>Ambitious Teaching</a:t>
            </a:r>
            <a:endParaRPr sz="3600" b="1" i="0" u="none" strike="noStrike" cap="none" dirty="0">
              <a:solidFill>
                <a:schemeClr val="dk2"/>
              </a:solidFill>
              <a:latin typeface="Verdana"/>
              <a:ea typeface="Verdana"/>
              <a:cs typeface="Verdana"/>
              <a:sym typeface="Verdana"/>
            </a:endParaRPr>
          </a:p>
        </p:txBody>
      </p:sp>
      <p:sp>
        <p:nvSpPr>
          <p:cNvPr id="860" name="Google Shape;860;p95"/>
          <p:cNvSpPr txBox="1">
            <a:spLocks noGrp="1"/>
          </p:cNvSpPr>
          <p:nvPr>
            <p:ph type="body" idx="1"/>
          </p:nvPr>
        </p:nvSpPr>
        <p:spPr>
          <a:xfrm>
            <a:off x="457200" y="1752600"/>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Ambitious mathematics teaching involves </a:t>
            </a:r>
            <a:r>
              <a:rPr lang="en-US" sz="3200" b="0" i="0" u="none" strike="noStrike" cap="none" dirty="0">
                <a:solidFill>
                  <a:srgbClr val="FF0000"/>
                </a:solidFill>
                <a:latin typeface="Verdana"/>
                <a:ea typeface="Verdana"/>
                <a:cs typeface="Verdana"/>
                <a:sym typeface="Verdana"/>
              </a:rPr>
              <a:t>skilled ways of eliciting and responding </a:t>
            </a:r>
            <a:r>
              <a:rPr lang="en-US" sz="3200" b="0" i="0" u="none" strike="noStrike" cap="none" dirty="0">
                <a:solidFill>
                  <a:schemeClr val="dk1"/>
                </a:solidFill>
                <a:latin typeface="Verdana"/>
                <a:ea typeface="Verdana"/>
                <a:cs typeface="Verdana"/>
                <a:sym typeface="Verdana"/>
              </a:rPr>
              <a:t>to each and every student in the class so that they </a:t>
            </a:r>
            <a:r>
              <a:rPr lang="en-US" sz="3200" b="0" i="0" u="none" strike="noStrike" cap="none" dirty="0">
                <a:solidFill>
                  <a:srgbClr val="FF0000"/>
                </a:solidFill>
                <a:latin typeface="Verdana"/>
                <a:ea typeface="Verdana"/>
                <a:cs typeface="Verdana"/>
                <a:sym typeface="Verdana"/>
              </a:rPr>
              <a:t>learn worthwhile mathematics </a:t>
            </a:r>
            <a:r>
              <a:rPr lang="en-US" sz="3200" b="0" i="0" u="none" strike="noStrike" cap="none" dirty="0">
                <a:solidFill>
                  <a:schemeClr val="dk1"/>
                </a:solidFill>
                <a:latin typeface="Verdana"/>
                <a:ea typeface="Verdana"/>
                <a:cs typeface="Verdana"/>
                <a:sym typeface="Verdana"/>
              </a:rPr>
              <a:t>and come to view themselves as </a:t>
            </a:r>
            <a:r>
              <a:rPr lang="en-US" sz="3200" b="0" i="0" u="none" strike="noStrike" cap="none" dirty="0">
                <a:solidFill>
                  <a:srgbClr val="FF0000"/>
                </a:solidFill>
                <a:latin typeface="Verdana"/>
                <a:ea typeface="Verdana"/>
                <a:cs typeface="Verdana"/>
                <a:sym typeface="Verdana"/>
              </a:rPr>
              <a:t>competent mathematicians</a:t>
            </a:r>
            <a:r>
              <a:rPr lang="en-US" sz="3200" b="0" i="0" u="none" strike="noStrike" cap="none" dirty="0">
                <a:solidFill>
                  <a:schemeClr val="dk1"/>
                </a:solidFill>
                <a:latin typeface="Verdana"/>
                <a:ea typeface="Verdana"/>
                <a:cs typeface="Verdana"/>
                <a:sym typeface="Verdana"/>
              </a:rPr>
              <a:t>. </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861" name="Google Shape;861;p9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44</a:t>
            </a:fld>
            <a:endParaRPr sz="1400" b="0" i="0" u="none" strike="noStrike" cap="none">
              <a:solidFill>
                <a:schemeClr val="dk1"/>
              </a:solidFill>
              <a:latin typeface="Arial"/>
              <a:ea typeface="Arial"/>
              <a:cs typeface="Arial"/>
              <a:sym typeface="Arial"/>
            </a:endParaRPr>
          </a:p>
        </p:txBody>
      </p:sp>
      <p:sp>
        <p:nvSpPr>
          <p:cNvPr id="862" name="Google Shape;862;p95"/>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4,</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110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6"/>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chemeClr val="dk2"/>
                </a:solidFill>
                <a:latin typeface="Verdana"/>
                <a:ea typeface="Verdana"/>
                <a:cs typeface="Verdana"/>
                <a:sym typeface="Verdana"/>
              </a:rPr>
              <a:t> </a:t>
            </a:r>
            <a:r>
              <a:rPr lang="en-US" sz="3600" b="1" i="0" u="none" strike="noStrike" cap="none" dirty="0">
                <a:solidFill>
                  <a:schemeClr val="dk2"/>
                </a:solidFill>
                <a:latin typeface="Verdana"/>
                <a:ea typeface="Verdana"/>
                <a:cs typeface="Verdana"/>
                <a:sym typeface="Verdana"/>
              </a:rPr>
              <a:t>Ambitious Teaching</a:t>
            </a:r>
            <a:endParaRPr sz="3600" b="1" i="0" u="none" strike="noStrike" cap="none" dirty="0">
              <a:solidFill>
                <a:schemeClr val="dk2"/>
              </a:solidFill>
              <a:latin typeface="Verdana"/>
              <a:ea typeface="Verdana"/>
              <a:cs typeface="Verdana"/>
              <a:sym typeface="Verdana"/>
            </a:endParaRPr>
          </a:p>
        </p:txBody>
      </p:sp>
      <p:sp>
        <p:nvSpPr>
          <p:cNvPr id="869" name="Google Shape;869;p96"/>
          <p:cNvSpPr txBox="1">
            <a:spLocks noGrp="1"/>
          </p:cNvSpPr>
          <p:nvPr>
            <p:ph type="body" idx="1"/>
          </p:nvPr>
        </p:nvSpPr>
        <p:spPr>
          <a:xfrm>
            <a:off x="507534" y="2128708"/>
            <a:ext cx="8229600" cy="30473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The </a:t>
            </a:r>
            <a:r>
              <a:rPr lang="en-US" sz="3200" b="0" i="0" u="none" strike="noStrike" cap="none" dirty="0">
                <a:solidFill>
                  <a:srgbClr val="FF0000"/>
                </a:solidFill>
                <a:latin typeface="Verdana"/>
                <a:ea typeface="Verdana"/>
                <a:cs typeface="Verdana"/>
                <a:sym typeface="Verdana"/>
              </a:rPr>
              <a:t>goal</a:t>
            </a:r>
            <a:r>
              <a:rPr lang="en-US" sz="3200" b="0" i="0" u="none" strike="noStrike" cap="none" dirty="0">
                <a:solidFill>
                  <a:schemeClr val="dk1"/>
                </a:solidFill>
                <a:latin typeface="Verdana"/>
                <a:ea typeface="Verdana"/>
                <a:cs typeface="Verdana"/>
                <a:sym typeface="Verdana"/>
              </a:rPr>
              <a:t> of ambitious teaching is to ensure that each and </a:t>
            </a:r>
            <a:r>
              <a:rPr lang="en-US" sz="3200" b="0" i="0" u="none" strike="noStrike" cap="none" dirty="0">
                <a:solidFill>
                  <a:srgbClr val="FF0000"/>
                </a:solidFill>
                <a:latin typeface="Verdana"/>
                <a:ea typeface="Verdana"/>
                <a:cs typeface="Verdana"/>
                <a:sym typeface="Verdana"/>
              </a:rPr>
              <a:t>every student succeeds </a:t>
            </a:r>
            <a:r>
              <a:rPr lang="en-US" sz="3200" b="0" i="0" u="none" strike="noStrike" cap="none" dirty="0">
                <a:solidFill>
                  <a:schemeClr val="dk1"/>
                </a:solidFill>
                <a:latin typeface="Verdana"/>
                <a:ea typeface="Verdana"/>
                <a:cs typeface="Verdana"/>
                <a:sym typeface="Verdana"/>
              </a:rPr>
              <a:t>in </a:t>
            </a:r>
            <a:r>
              <a:rPr lang="en-US" sz="3200" b="0" i="0" u="none" strike="noStrike" cap="none" dirty="0">
                <a:solidFill>
                  <a:srgbClr val="FF0000"/>
                </a:solidFill>
                <a:latin typeface="Verdana"/>
                <a:ea typeface="Verdana"/>
                <a:cs typeface="Verdana"/>
                <a:sym typeface="Verdana"/>
              </a:rPr>
              <a:t>doing meaningful, high-quality work</a:t>
            </a:r>
            <a:r>
              <a:rPr lang="en-US" sz="3200" b="0" i="0" u="none" strike="noStrike" cap="none" dirty="0">
                <a:solidFill>
                  <a:schemeClr val="dk1"/>
                </a:solidFill>
                <a:latin typeface="Verdana"/>
                <a:ea typeface="Verdana"/>
                <a:cs typeface="Verdana"/>
                <a:sym typeface="Verdana"/>
              </a:rPr>
              <a:t>, not simply executing procedures with speed and accuracy. </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870" name="Google Shape;870;p9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45</a:t>
            </a:fld>
            <a:endParaRPr sz="1400" b="0" i="0" u="none" strike="noStrike" cap="none">
              <a:solidFill>
                <a:schemeClr val="dk1"/>
              </a:solidFill>
              <a:latin typeface="Arial"/>
              <a:ea typeface="Arial"/>
              <a:cs typeface="Arial"/>
              <a:sym typeface="Arial"/>
            </a:endParaRPr>
          </a:p>
        </p:txBody>
      </p:sp>
      <p:sp>
        <p:nvSpPr>
          <p:cNvPr id="871" name="Google Shape;871;p96"/>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4,</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76701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8"/>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Intentional advance planning</a:t>
            </a:r>
            <a:endParaRPr sz="3600" b="0" i="0" u="none" strike="noStrike" cap="none" dirty="0">
              <a:solidFill>
                <a:schemeClr val="dk2"/>
              </a:solidFill>
              <a:latin typeface="Verdana"/>
              <a:ea typeface="Verdana"/>
              <a:cs typeface="Verdana"/>
              <a:sym typeface="Verdana"/>
            </a:endParaRPr>
          </a:p>
        </p:txBody>
      </p:sp>
      <p:sp>
        <p:nvSpPr>
          <p:cNvPr id="887" name="Google Shape;887;p9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Intentional advance planning is the key to effective teaching. Intentional planning shoulders much of the burden of teaching by replacing on-the-fly decision making during a lesson with careful investigation into the what and how of instruction before the lesson is taught. </a:t>
            </a:r>
            <a:br>
              <a:rPr lang="en-US" sz="3200" b="0" i="0" u="none" strike="noStrike" cap="none" dirty="0">
                <a:solidFill>
                  <a:schemeClr val="dk1"/>
                </a:solidFill>
                <a:latin typeface="Verdana"/>
                <a:ea typeface="Verdana"/>
                <a:cs typeface="Verdana"/>
                <a:sym typeface="Verdana"/>
              </a:rPr>
            </a:br>
            <a:endParaRPr sz="3200" b="0" i="0" u="none" strike="noStrike" cap="none" dirty="0">
              <a:solidFill>
                <a:schemeClr val="dk1"/>
              </a:solidFill>
              <a:latin typeface="Verdana"/>
              <a:ea typeface="Verdana"/>
              <a:cs typeface="Verdana"/>
              <a:sym typeface="Verdana"/>
            </a:endParaRPr>
          </a:p>
        </p:txBody>
      </p:sp>
      <p:sp>
        <p:nvSpPr>
          <p:cNvPr id="888" name="Google Shape;888;p9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46</a:t>
            </a:fld>
            <a:endParaRPr sz="1400" b="0" i="0" u="none" strike="noStrike" cap="none">
              <a:solidFill>
                <a:schemeClr val="dk1"/>
              </a:solidFill>
              <a:latin typeface="Arial"/>
              <a:ea typeface="Arial"/>
              <a:cs typeface="Arial"/>
              <a:sym typeface="Arial"/>
            </a:endParaRPr>
          </a:p>
        </p:txBody>
      </p:sp>
      <p:sp>
        <p:nvSpPr>
          <p:cNvPr id="889" name="Google Shape;889;p98"/>
          <p:cNvSpPr txBox="1"/>
          <p:nvPr/>
        </p:nvSpPr>
        <p:spPr>
          <a:xfrm>
            <a:off x="533400" y="5997546"/>
            <a:ext cx="7696200"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Stigler, James W. and James Hiebert. (1999), p. 156, </a:t>
            </a:r>
            <a:r>
              <a:rPr lang="en-US" sz="1200" b="0" i="1" u="none" strike="noStrike" cap="none">
                <a:solidFill>
                  <a:srgbClr val="000000"/>
                </a:solidFill>
                <a:latin typeface="Calibri"/>
                <a:ea typeface="Calibri"/>
                <a:cs typeface="Calibri"/>
                <a:sym typeface="Calibri"/>
              </a:rPr>
              <a:t>The Teaching Gap: Best Ideas from the World’s Teachers for Improving Education in the </a:t>
            </a:r>
            <a:r>
              <a:rPr lang="en-US" sz="1200" b="0" i="0" u="none" strike="noStrike" cap="none">
                <a:solidFill>
                  <a:srgbClr val="000000"/>
                </a:solidFill>
                <a:latin typeface="Calibri"/>
                <a:ea typeface="Calibri"/>
                <a:cs typeface="Calibri"/>
                <a:sym typeface="Calibri"/>
              </a:rPr>
              <a:t>Classroom. New York:Simon and Schuster.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80981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99" descr="advance planning template"/>
          <p:cNvPicPr preferRelativeResize="0"/>
          <p:nvPr/>
        </p:nvPicPr>
        <p:blipFill rotWithShape="1">
          <a:blip r:embed="rId3">
            <a:alphaModFix/>
          </a:blip>
          <a:srcRect/>
          <a:stretch/>
        </p:blipFill>
        <p:spPr>
          <a:xfrm>
            <a:off x="4216907" y="3085019"/>
            <a:ext cx="4409462" cy="3237327"/>
          </a:xfrm>
          <a:prstGeom prst="rect">
            <a:avLst/>
          </a:prstGeom>
          <a:noFill/>
          <a:ln w="9525" cap="flat" cmpd="sng">
            <a:solidFill>
              <a:schemeClr val="dk1"/>
            </a:solidFill>
            <a:prstDash val="solid"/>
            <a:round/>
            <a:headEnd type="none" w="sm" len="sm"/>
            <a:tailEnd type="none" w="sm" len="sm"/>
          </a:ln>
        </p:spPr>
      </p:pic>
      <p:sp>
        <p:nvSpPr>
          <p:cNvPr id="896" name="Google Shape;896;p99"/>
          <p:cNvSpPr txBox="1">
            <a:spLocks noGrp="1"/>
          </p:cNvSpPr>
          <p:nvPr>
            <p:ph type="title"/>
          </p:nvPr>
        </p:nvSpPr>
        <p:spPr>
          <a:xfrm>
            <a:off x="0" y="672664"/>
            <a:ext cx="899159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Questions to Ask for Thoughtful and Intentional Advance Planning</a:t>
            </a:r>
            <a:endParaRPr sz="3600" b="1" i="0" u="none" strike="noStrike" cap="none" dirty="0">
              <a:solidFill>
                <a:schemeClr val="dk2"/>
              </a:solidFill>
              <a:latin typeface="Verdana"/>
              <a:ea typeface="Verdana"/>
              <a:cs typeface="Verdana"/>
              <a:sym typeface="Verdana"/>
            </a:endParaRPr>
          </a:p>
        </p:txBody>
      </p:sp>
      <p:sp>
        <p:nvSpPr>
          <p:cNvPr id="897" name="Google Shape;897;p9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47</a:t>
            </a:fld>
            <a:endParaRPr sz="1400" b="0" i="0" u="none" strike="noStrike" cap="none">
              <a:solidFill>
                <a:schemeClr val="dk1"/>
              </a:solidFill>
              <a:latin typeface="Arial"/>
              <a:ea typeface="Arial"/>
              <a:cs typeface="Arial"/>
              <a:sym typeface="Arial"/>
            </a:endParaRPr>
          </a:p>
        </p:txBody>
      </p:sp>
      <p:pic>
        <p:nvPicPr>
          <p:cNvPr id="898" name="Google Shape;898;p99" descr="intentional advance planning template"/>
          <p:cNvPicPr preferRelativeResize="0"/>
          <p:nvPr/>
        </p:nvPicPr>
        <p:blipFill rotWithShape="1">
          <a:blip r:embed="rId4">
            <a:alphaModFix/>
          </a:blip>
          <a:srcRect/>
          <a:stretch/>
        </p:blipFill>
        <p:spPr>
          <a:xfrm>
            <a:off x="321181" y="2272860"/>
            <a:ext cx="4447433" cy="3082722"/>
          </a:xfrm>
          <a:prstGeom prst="rect">
            <a:avLst/>
          </a:prstGeom>
          <a:noFill/>
          <a:ln w="9525" cap="flat" cmpd="sng">
            <a:solidFill>
              <a:schemeClr val="dk1"/>
            </a:solidFill>
            <a:prstDash val="solid"/>
            <a:round/>
            <a:headEnd type="none" w="sm" len="sm"/>
            <a:tailEnd type="none" w="sm" len="sm"/>
          </a:ln>
        </p:spPr>
      </p:pic>
      <p:sp>
        <p:nvSpPr>
          <p:cNvPr id="899" name="Google Shape;899;p99"/>
          <p:cNvSpPr txBox="1"/>
          <p:nvPr/>
        </p:nvSpPr>
        <p:spPr>
          <a:xfrm>
            <a:off x="195943" y="6322346"/>
            <a:ext cx="769075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Adapted from 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a:t>
            </a:r>
            <a:r>
              <a:rPr lang="en-US" sz="1400" b="0" i="0" u="none" strike="noStrike" cap="none">
                <a:solidFill>
                  <a:srgbClr val="000000"/>
                </a:solidFill>
                <a:latin typeface="Calibri"/>
                <a:ea typeface="Calibri"/>
                <a:cs typeface="Calibri"/>
                <a:sym typeface="Calibri"/>
              </a:rPr>
              <a:t>,</a:t>
            </a:r>
            <a:r>
              <a:rPr lang="en-US" sz="1400" b="0" i="1" u="none" strike="noStrike" cap="none">
                <a:solidFill>
                  <a:srgbClr val="000000"/>
                </a:solidFill>
                <a:latin typeface="Calibri"/>
                <a:ea typeface="Calibri"/>
                <a:cs typeface="Calibri"/>
                <a:sym typeface="Calibri"/>
              </a:rPr>
              <a:t>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7262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7" name="Shape 451"/>
          <p:cNvSpPr txBox="1">
            <a:spLocks/>
          </p:cNvSpPr>
          <p:nvPr/>
        </p:nvSpPr>
        <p:spPr>
          <a:xfrm>
            <a:off x="422987" y="2500607"/>
            <a:ext cx="8229946" cy="41148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uFillTx/>
                <a:latin typeface="+mj-lt"/>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uFillTx/>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uFillTx/>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uFillTx/>
                <a:latin typeface="Arial"/>
                <a:ea typeface="Arial"/>
                <a:cs typeface="Arial"/>
                <a:sym typeface="Arial"/>
              </a:defRPr>
            </a:lvl9pPr>
          </a:lstStyle>
          <a:p>
            <a:pPr marL="0" indent="0">
              <a:spcBef>
                <a:spcPts val="0"/>
              </a:spcBef>
              <a:buSzPct val="25000"/>
              <a:buFont typeface="Calibri"/>
              <a:buNone/>
            </a:pPr>
            <a:endParaRPr lang="en-US" dirty="0">
              <a:uFillTx/>
              <a:latin typeface="Calibri"/>
            </a:endParaRPr>
          </a:p>
          <a:p>
            <a:pPr marL="0" indent="0">
              <a:buSzPct val="25000"/>
              <a:buFont typeface="Calibri"/>
              <a:buNone/>
            </a:pPr>
            <a:endParaRPr lang="en-US" dirty="0">
              <a:uFillTx/>
              <a:latin typeface="Calibri"/>
            </a:endParaRPr>
          </a:p>
          <a:p>
            <a:pPr marL="0" indent="0">
              <a:buSzPct val="25000"/>
              <a:buFont typeface="Calibri"/>
              <a:buNone/>
            </a:pPr>
            <a:endParaRPr lang="en-US" dirty="0">
              <a:uFillTx/>
            </a:endParaRPr>
          </a:p>
          <a:p>
            <a:pPr indent="-342900"/>
            <a:r>
              <a:rPr lang="en-US" dirty="0">
                <a:uFillTx/>
              </a:rPr>
              <a:t>What do students need to know?</a:t>
            </a:r>
          </a:p>
          <a:p>
            <a:pPr indent="-342900"/>
            <a:r>
              <a:rPr lang="en-US" dirty="0">
                <a:uFillTx/>
              </a:rPr>
              <a:t>How do these standards connect?</a:t>
            </a:r>
          </a:p>
          <a:p>
            <a:pPr indent="-342900"/>
            <a:r>
              <a:rPr lang="en-US" dirty="0">
                <a:uFillTx/>
              </a:rPr>
              <a:t>How does the progression of these standards build understanding of fractions?  </a:t>
            </a:r>
          </a:p>
        </p:txBody>
      </p:sp>
      <p:sp>
        <p:nvSpPr>
          <p:cNvPr id="452" name="Shape 45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uFillTx/>
                <a:latin typeface="Arial"/>
                <a:ea typeface="Arial"/>
                <a:cs typeface="Arial"/>
                <a:sym typeface="Arial"/>
              </a:rPr>
              <a:t>48</a:t>
            </a:fld>
            <a:endParaRPr lang="en-US" sz="1400" b="0" i="0" u="none" strike="noStrike" cap="none" dirty="0">
              <a:solidFill>
                <a:schemeClr val="dk1"/>
              </a:solidFill>
              <a:uFillTx/>
              <a:latin typeface="Arial"/>
              <a:ea typeface="Arial"/>
              <a:cs typeface="Arial"/>
              <a:sym typeface="Arial"/>
            </a:endParaRPr>
          </a:p>
        </p:txBody>
      </p:sp>
      <p:grpSp>
        <p:nvGrpSpPr>
          <p:cNvPr id="453" name="Shape 453" descr="arrow progression showing k.5 to 1.4 to 2.4"/>
          <p:cNvGrpSpPr/>
          <p:nvPr/>
        </p:nvGrpSpPr>
        <p:grpSpPr>
          <a:xfrm>
            <a:off x="2819400" y="904875"/>
            <a:ext cx="4850973" cy="3495252"/>
            <a:chOff x="0" y="0"/>
            <a:chExt cx="4850973" cy="3495252"/>
          </a:xfrm>
        </p:grpSpPr>
        <p:sp>
          <p:nvSpPr>
            <p:cNvPr id="454" name="Shape 454"/>
            <p:cNvSpPr>
              <a:spLocks/>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5" name="Shape 455"/>
            <p:cNvSpPr>
              <a:spLocks/>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6" name="Shape 456"/>
            <p:cNvSpPr>
              <a:spLocks/>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7" name="Shape 457"/>
            <p:cNvSpPr txBox="1">
              <a:spLocks/>
            </p:cNvSpPr>
            <p:nvPr/>
          </p:nvSpPr>
          <p:spPr>
            <a:xfrm>
              <a:off x="207855" y="2649491"/>
              <a:ext cx="1733006"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K.5</a:t>
              </a:r>
            </a:p>
          </p:txBody>
        </p:sp>
        <p:sp>
          <p:nvSpPr>
            <p:cNvPr id="458" name="Shape 458"/>
            <p:cNvSpPr>
              <a:spLocks/>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59" name="Shape 459"/>
            <p:cNvSpPr>
              <a:spLocks/>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0" name="Shape 460"/>
            <p:cNvSpPr txBox="1">
              <a:spLocks/>
            </p:cNvSpPr>
            <p:nvPr/>
          </p:nvSpPr>
          <p:spPr>
            <a:xfrm>
              <a:off x="1592706" y="1903233"/>
              <a:ext cx="1830821"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1.4</a:t>
              </a:r>
            </a:p>
          </p:txBody>
        </p:sp>
        <p:sp>
          <p:nvSpPr>
            <p:cNvPr id="461" name="Shape 461"/>
            <p:cNvSpPr>
              <a:spLocks/>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2" name="Shape 462"/>
            <p:cNvSpPr>
              <a:spLocks/>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uFillTx/>
                <a:latin typeface="Arial"/>
                <a:ea typeface="Arial"/>
                <a:cs typeface="Arial"/>
                <a:sym typeface="Arial"/>
              </a:endParaRPr>
            </a:p>
          </p:txBody>
        </p:sp>
        <p:sp>
          <p:nvSpPr>
            <p:cNvPr id="463" name="Shape 463"/>
            <p:cNvSpPr txBox="1">
              <a:spLocks/>
            </p:cNvSpPr>
            <p:nvPr/>
          </p:nvSpPr>
          <p:spPr>
            <a:xfrm>
              <a:off x="3113801" y="1461329"/>
              <a:ext cx="1737172"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uFillTx/>
                  <a:latin typeface="+mj-lt"/>
                  <a:ea typeface="Arial"/>
                  <a:cs typeface="Arial"/>
                  <a:sym typeface="Arial"/>
                </a:rPr>
                <a:t>2.4</a:t>
              </a:r>
            </a:p>
          </p:txBody>
        </p:sp>
      </p:grpSp>
      <p:sp>
        <p:nvSpPr>
          <p:cNvPr id="450" name="Shape 450"/>
          <p:cNvSpPr txBox="1">
            <a:spLocks noGrp="1"/>
          </p:cNvSpPr>
          <p:nvPr>
            <p:ph type="title"/>
          </p:nvPr>
        </p:nvSpPr>
        <p:spPr>
          <a:xfrm>
            <a:off x="225787" y="751489"/>
            <a:ext cx="8229600" cy="11429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uFillTx/>
                <a:latin typeface="+mn-lt"/>
                <a:sym typeface="Calibri"/>
              </a:rPr>
              <a:t>Vertical Progression:</a:t>
            </a:r>
          </a:p>
          <a:p>
            <a:pPr marL="0" marR="0" lvl="0" indent="0" algn="l" rtl="0">
              <a:lnSpc>
                <a:spcPct val="100000"/>
              </a:lnSpc>
              <a:spcBef>
                <a:spcPts val="0"/>
              </a:spcBef>
              <a:spcAft>
                <a:spcPts val="0"/>
              </a:spcAft>
              <a:buClr>
                <a:schemeClr val="dk2"/>
              </a:buClr>
              <a:buSzPct val="25000"/>
              <a:buFont typeface="Calibri"/>
              <a:buNone/>
            </a:pPr>
            <a:r>
              <a:rPr lang="en-US" b="1" dirty="0">
                <a:uFillTx/>
                <a:latin typeface="+mn-lt"/>
              </a:rPr>
              <a:t>Fractions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rPr>
              <a:t>Grade Level Tasks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49</a:t>
            </a:fld>
            <a:endParaRPr lang="en-US" sz="1400" b="0" i="0" u="none" strike="noStrike" cap="none">
              <a:solidFill>
                <a:schemeClr val="dk1"/>
              </a:solidFill>
              <a:uFillTx/>
              <a:latin typeface="Arial"/>
              <a:ea typeface="Arial"/>
              <a:cs typeface="Arial"/>
              <a:sym typeface="Arial"/>
            </a:endParaRPr>
          </a:p>
        </p:txBody>
      </p:sp>
      <p:pic>
        <p:nvPicPr>
          <p:cNvPr id="5" name="Picture 4" descr="kindergarten task graphic"/>
          <p:cNvPicPr>
            <a:picLocks noChangeAspect="1"/>
          </p:cNvPicPr>
          <p:nvPr/>
        </p:nvPicPr>
        <p:blipFill>
          <a:blip r:embed="rId2"/>
          <a:stretch>
            <a:fillRect/>
          </a:stretch>
        </p:blipFill>
        <p:spPr>
          <a:xfrm>
            <a:off x="73619" y="2628894"/>
            <a:ext cx="2922393" cy="3641271"/>
          </a:xfrm>
          <a:prstGeom prst="rect">
            <a:avLst/>
          </a:prstGeom>
          <a:ln>
            <a:solidFill>
              <a:schemeClr val="tx1"/>
            </a:solidFill>
          </a:ln>
        </p:spPr>
      </p:pic>
      <p:pic>
        <p:nvPicPr>
          <p:cNvPr id="6" name="Picture 5" descr="first grade task graphic"/>
          <p:cNvPicPr>
            <a:picLocks noChangeAspect="1"/>
          </p:cNvPicPr>
          <p:nvPr/>
        </p:nvPicPr>
        <p:blipFill>
          <a:blip r:embed="rId3"/>
          <a:stretch>
            <a:fillRect/>
          </a:stretch>
        </p:blipFill>
        <p:spPr>
          <a:xfrm>
            <a:off x="6103875" y="2628894"/>
            <a:ext cx="2887723" cy="3641271"/>
          </a:xfrm>
          <a:prstGeom prst="rect">
            <a:avLst/>
          </a:prstGeom>
          <a:ln>
            <a:solidFill>
              <a:schemeClr val="tx1"/>
            </a:solidFill>
          </a:ln>
        </p:spPr>
      </p:pic>
      <p:pic>
        <p:nvPicPr>
          <p:cNvPr id="7" name="Picture 6" descr="second grade task graphic"/>
          <p:cNvPicPr>
            <a:picLocks noChangeAspect="1"/>
          </p:cNvPicPr>
          <p:nvPr/>
        </p:nvPicPr>
        <p:blipFill>
          <a:blip r:embed="rId4"/>
          <a:stretch>
            <a:fillRect/>
          </a:stretch>
        </p:blipFill>
        <p:spPr>
          <a:xfrm>
            <a:off x="3106439" y="2628893"/>
            <a:ext cx="2887008" cy="3641271"/>
          </a:xfrm>
          <a:prstGeom prst="rect">
            <a:avLst/>
          </a:prstGeom>
          <a:ln>
            <a:solidFill>
              <a:schemeClr val="tx1"/>
            </a:solidFill>
          </a:ln>
        </p:spPr>
      </p:pic>
      <p:sp>
        <p:nvSpPr>
          <p:cNvPr id="3" name="TextBox 2"/>
          <p:cNvSpPr txBox="1">
            <a:spLocks/>
          </p:cNvSpPr>
          <p:nvPr/>
        </p:nvSpPr>
        <p:spPr>
          <a:xfrm>
            <a:off x="237722" y="2002256"/>
            <a:ext cx="8829661" cy="523220"/>
          </a:xfrm>
          <a:prstGeom prst="rect">
            <a:avLst/>
          </a:prstGeom>
          <a:noFill/>
        </p:spPr>
        <p:txBody>
          <a:bodyPr wrap="none" rtlCol="0">
            <a:spAutoFit/>
          </a:bodyPr>
          <a:lstStyle/>
          <a:p>
            <a:r>
              <a:rPr lang="en-US" sz="2800" dirty="0">
                <a:uFillTx/>
                <a:latin typeface="+mn-lt"/>
              </a:rPr>
              <a:t>Kindergarten       First Grade      Second Grade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2359" y="609770"/>
            <a:ext cx="8229600" cy="722920"/>
          </a:xfrm>
        </p:spPr>
        <p:txBody>
          <a:bodyPr/>
          <a:lstStyle/>
          <a:p>
            <a:pPr lvl="0"/>
            <a:r>
              <a:rPr lang="en-US" b="1" dirty="0">
                <a:uFillTx/>
                <a:latin typeface="+mn-lt"/>
                <a:ea typeface="Verdana" panose="020B0604030504040204" pitchFamily="34" charset="0"/>
                <a:cs typeface="Verdana" panose="020B0604030504040204" pitchFamily="34" charset="0"/>
                <a:sym typeface="Calibri"/>
              </a:rPr>
              <a:t>Agenda</a:t>
            </a:r>
          </a:p>
        </p:txBody>
      </p:sp>
      <p:sp>
        <p:nvSpPr>
          <p:cNvPr id="112" name="Shape 112"/>
          <p:cNvSpPr txBox="1">
            <a:spLocks noGrp="1"/>
          </p:cNvSpPr>
          <p:nvPr>
            <p:ph type="body" idx="1"/>
          </p:nvPr>
        </p:nvSpPr>
        <p:spPr>
          <a:xfrm>
            <a:off x="255173" y="1357580"/>
            <a:ext cx="8229600" cy="5340925"/>
          </a:xfrm>
        </p:spPr>
        <p:txBody>
          <a:bodyPr/>
          <a:lstStyle/>
          <a:p>
            <a:pPr marL="288925" indent="449263"/>
            <a:r>
              <a:rPr lang="en-US" sz="2800" dirty="0">
                <a:uFillTx/>
                <a:ea typeface="Verdana" panose="020B0604030504040204" pitchFamily="34" charset="0"/>
                <a:cs typeface="Verdana" panose="020B0604030504040204" pitchFamily="34" charset="0"/>
                <a:sym typeface="Calibri"/>
              </a:rPr>
              <a:t>Welcome and Table Introductions</a:t>
            </a:r>
          </a:p>
          <a:p>
            <a:pPr marL="288925" indent="449263"/>
            <a:r>
              <a:rPr lang="en-US" sz="2800" dirty="0">
                <a:uFillTx/>
                <a:ea typeface="Verdana" panose="020B0604030504040204" pitchFamily="34" charset="0"/>
                <a:cs typeface="Verdana" panose="020B0604030504040204" pitchFamily="34" charset="0"/>
                <a:sym typeface="Calibri"/>
              </a:rPr>
              <a:t>Facilitate Meaningful Mathematical     </a:t>
            </a:r>
          </a:p>
          <a:p>
            <a:pPr marL="288925" indent="0">
              <a:buNone/>
            </a:pPr>
            <a:r>
              <a:rPr lang="en-US" sz="2800" dirty="0">
                <a:uFillTx/>
                <a:ea typeface="Verdana" panose="020B0604030504040204" pitchFamily="34" charset="0"/>
                <a:cs typeface="Verdana" panose="020B0604030504040204" pitchFamily="34" charset="0"/>
              </a:rPr>
              <a:t>	</a:t>
            </a:r>
            <a:r>
              <a:rPr lang="en-US" sz="2800" dirty="0">
                <a:uFillTx/>
                <a:ea typeface="Verdana" panose="020B0604030504040204" pitchFamily="34" charset="0"/>
                <a:cs typeface="Verdana" panose="020B0604030504040204" pitchFamily="34" charset="0"/>
                <a:sym typeface="Calibri"/>
              </a:rPr>
              <a:t>Discourse</a:t>
            </a:r>
          </a:p>
          <a:p>
            <a:pPr marL="688975" lvl="1" indent="449263"/>
            <a:r>
              <a:rPr lang="en-US" sz="2400" dirty="0">
                <a:uFillTx/>
                <a:latin typeface="+mj-lt"/>
                <a:ea typeface="Verdana" panose="020B0604030504040204" pitchFamily="34" charset="0"/>
                <a:cs typeface="Verdana" panose="020B0604030504040204" pitchFamily="34" charset="0"/>
              </a:rPr>
              <a:t>Mathematical Community</a:t>
            </a:r>
            <a:endParaRPr lang="en-US" sz="2400" dirty="0">
              <a:uFillTx/>
              <a:latin typeface="+mj-lt"/>
              <a:ea typeface="Verdana" panose="020B0604030504040204" pitchFamily="34" charset="0"/>
              <a:cs typeface="Verdana" panose="020B0604030504040204" pitchFamily="34" charset="0"/>
              <a:sym typeface="Calibri"/>
            </a:endParaRPr>
          </a:p>
          <a:p>
            <a:pPr marL="288925" indent="449263"/>
            <a:r>
              <a:rPr lang="en-US" sz="2800" dirty="0">
                <a:uFillTx/>
                <a:ea typeface="Verdana" panose="020B0604030504040204" pitchFamily="34" charset="0"/>
                <a:cs typeface="Verdana" panose="020B0604030504040204" pitchFamily="34" charset="0"/>
                <a:sym typeface="Calibri"/>
              </a:rPr>
              <a:t>Pose Purposeful Questions</a:t>
            </a:r>
          </a:p>
          <a:p>
            <a:pPr marL="738188" lvl="1" indent="395288"/>
            <a:r>
              <a:rPr lang="en-US" sz="2400" dirty="0">
                <a:uFillTx/>
                <a:latin typeface="+mj-lt"/>
                <a:ea typeface="Verdana" panose="020B0604030504040204" pitchFamily="34" charset="0"/>
                <a:cs typeface="Verdana" panose="020B0604030504040204" pitchFamily="34" charset="0"/>
              </a:rPr>
              <a:t>Composing and Decomposing Numbers</a:t>
            </a:r>
          </a:p>
          <a:p>
            <a:pPr marL="738188" lvl="1" indent="395288"/>
            <a:r>
              <a:rPr lang="en-US" sz="2400" dirty="0">
                <a:uFillTx/>
                <a:latin typeface="+mj-lt"/>
                <a:ea typeface="Verdana" panose="020B0604030504040204" pitchFamily="34" charset="0"/>
                <a:cs typeface="Verdana" panose="020B0604030504040204" pitchFamily="34" charset="0"/>
              </a:rPr>
              <a:t>Patterns</a:t>
            </a:r>
            <a:endParaRPr lang="en-US" sz="2400" dirty="0">
              <a:uFillTx/>
              <a:latin typeface="+mj-lt"/>
              <a:ea typeface="Verdana" panose="020B0604030504040204" pitchFamily="34" charset="0"/>
              <a:cs typeface="Verdana" panose="020B0604030504040204" pitchFamily="34" charset="0"/>
              <a:sym typeface="Calibri"/>
            </a:endParaRPr>
          </a:p>
          <a:p>
            <a:pPr marL="288925" indent="449263"/>
            <a:r>
              <a:rPr lang="en-US" sz="2800" dirty="0" smtClean="0">
                <a:uFillTx/>
                <a:ea typeface="Verdana" panose="020B0604030504040204" pitchFamily="34" charset="0"/>
                <a:cs typeface="Verdana" panose="020B0604030504040204" pitchFamily="34" charset="0"/>
                <a:sym typeface="Calibri"/>
              </a:rPr>
              <a:t>Elicit </a:t>
            </a:r>
            <a:r>
              <a:rPr lang="en-US" sz="2800" dirty="0">
                <a:uFillTx/>
                <a:ea typeface="Verdana" panose="020B0604030504040204" pitchFamily="34" charset="0"/>
                <a:cs typeface="Verdana" panose="020B0604030504040204" pitchFamily="34" charset="0"/>
                <a:sym typeface="Calibri"/>
              </a:rPr>
              <a:t>and Use Student Thinking</a:t>
            </a:r>
          </a:p>
          <a:p>
            <a:pPr marL="688975" lvl="1" indent="449263"/>
            <a:r>
              <a:rPr lang="en-US" sz="2400" dirty="0">
                <a:uFillTx/>
                <a:latin typeface="+mj-lt"/>
                <a:ea typeface="Verdana" panose="020B0604030504040204" pitchFamily="34" charset="0"/>
                <a:cs typeface="Verdana" panose="020B0604030504040204" pitchFamily="34" charset="0"/>
              </a:rPr>
              <a:t>Fractions</a:t>
            </a:r>
            <a:endParaRPr lang="en-US" sz="2400" dirty="0">
              <a:uFillTx/>
              <a:latin typeface="+mj-lt"/>
              <a:ea typeface="Verdana" panose="020B0604030504040204" pitchFamily="34" charset="0"/>
              <a:cs typeface="Verdana" panose="020B0604030504040204" pitchFamily="34" charset="0"/>
              <a:sym typeface="Calibri"/>
            </a:endParaRPr>
          </a:p>
          <a:p>
            <a:pPr marL="288925" indent="449263"/>
            <a:r>
              <a:rPr lang="en-US" sz="2800" dirty="0" smtClean="0">
                <a:uFillTx/>
                <a:ea typeface="Verdana" panose="020B0604030504040204" pitchFamily="34" charset="0"/>
                <a:cs typeface="Verdana" panose="020B0604030504040204" pitchFamily="34" charset="0"/>
              </a:rPr>
              <a:t>Taking </a:t>
            </a:r>
            <a:r>
              <a:rPr lang="en-US" sz="2800" dirty="0">
                <a:uFillTx/>
                <a:ea typeface="Verdana" panose="020B0604030504040204" pitchFamily="34" charset="0"/>
                <a:cs typeface="Verdana" panose="020B0604030504040204" pitchFamily="34" charset="0"/>
              </a:rPr>
              <a:t>Action – Next Steps</a:t>
            </a:r>
            <a:endParaRPr lang="en-US" sz="2800" dirty="0">
              <a:uFillTx/>
              <a:ea typeface="Verdana" panose="020B0604030504040204" pitchFamily="34" charset="0"/>
              <a:cs typeface="Verdana" panose="020B0604030504040204" pitchFamily="34" charset="0"/>
              <a:sym typeface="Calibri"/>
            </a:endParaRP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5</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942" name="Google Shape;942;p102" descr="intentional advance planning graphic"/>
          <p:cNvPicPr preferRelativeResize="0"/>
          <p:nvPr/>
        </p:nvPicPr>
        <p:blipFill rotWithShape="1">
          <a:blip r:embed="rId3">
            <a:alphaModFix/>
          </a:blip>
          <a:srcRect/>
          <a:stretch/>
        </p:blipFill>
        <p:spPr>
          <a:xfrm>
            <a:off x="4216907" y="3085019"/>
            <a:ext cx="4409462" cy="3237327"/>
          </a:xfrm>
          <a:prstGeom prst="rect">
            <a:avLst/>
          </a:prstGeom>
          <a:noFill/>
          <a:ln w="9525" cap="flat" cmpd="sng">
            <a:solidFill>
              <a:schemeClr val="dk1"/>
            </a:solidFill>
            <a:prstDash val="solid"/>
            <a:round/>
            <a:headEnd type="none" w="sm" len="sm"/>
            <a:tailEnd type="none" w="sm" len="sm"/>
          </a:ln>
        </p:spPr>
      </p:pic>
      <p:sp>
        <p:nvSpPr>
          <p:cNvPr id="943" name="Google Shape;943;p102"/>
          <p:cNvSpPr txBox="1">
            <a:spLocks noGrp="1"/>
          </p:cNvSpPr>
          <p:nvPr>
            <p:ph type="title"/>
          </p:nvPr>
        </p:nvSpPr>
        <p:spPr>
          <a:xfrm>
            <a:off x="157656" y="734596"/>
            <a:ext cx="8986344"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Using Intentional Advance Planning</a:t>
            </a:r>
            <a:endParaRPr sz="3600" b="1" i="0" u="none" strike="noStrike" cap="none" dirty="0">
              <a:solidFill>
                <a:schemeClr val="dk2"/>
              </a:solidFill>
              <a:latin typeface="Verdana"/>
              <a:ea typeface="Verdana"/>
              <a:cs typeface="Verdana"/>
              <a:sym typeface="Verdana"/>
            </a:endParaRPr>
          </a:p>
        </p:txBody>
      </p:sp>
      <p:sp>
        <p:nvSpPr>
          <p:cNvPr id="944" name="Google Shape;944;p10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50</a:t>
            </a:fld>
            <a:endParaRPr sz="1400" b="0" i="0" u="none" strike="noStrike" cap="none">
              <a:solidFill>
                <a:schemeClr val="dk1"/>
              </a:solidFill>
              <a:latin typeface="Arial"/>
              <a:ea typeface="Arial"/>
              <a:cs typeface="Arial"/>
              <a:sym typeface="Arial"/>
            </a:endParaRPr>
          </a:p>
        </p:txBody>
      </p:sp>
      <p:pic>
        <p:nvPicPr>
          <p:cNvPr id="945" name="Google Shape;945;p102" descr="intentional advance planning graphic"/>
          <p:cNvPicPr preferRelativeResize="0"/>
          <p:nvPr/>
        </p:nvPicPr>
        <p:blipFill rotWithShape="1">
          <a:blip r:embed="rId4">
            <a:alphaModFix/>
          </a:blip>
          <a:srcRect/>
          <a:stretch/>
        </p:blipFill>
        <p:spPr>
          <a:xfrm>
            <a:off x="321181" y="2272860"/>
            <a:ext cx="4447433" cy="3082722"/>
          </a:xfrm>
          <a:prstGeom prst="rect">
            <a:avLst/>
          </a:prstGeom>
          <a:noFill/>
          <a:ln w="9525" cap="flat" cmpd="sng">
            <a:solidFill>
              <a:schemeClr val="dk1"/>
            </a:solidFill>
            <a:prstDash val="solid"/>
            <a:round/>
            <a:headEnd type="none" w="sm" len="sm"/>
            <a:tailEnd type="none" w="sm" len="sm"/>
          </a:ln>
        </p:spPr>
      </p:pic>
      <p:sp>
        <p:nvSpPr>
          <p:cNvPr id="946" name="Google Shape;946;p102"/>
          <p:cNvSpPr txBox="1"/>
          <p:nvPr/>
        </p:nvSpPr>
        <p:spPr>
          <a:xfrm>
            <a:off x="157656" y="6345793"/>
            <a:ext cx="769075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Adapted from 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a:t>
            </a:r>
            <a:r>
              <a:rPr lang="en-US" sz="1400" b="0" i="0" u="none" strike="noStrike" cap="none">
                <a:solidFill>
                  <a:srgbClr val="000000"/>
                </a:solidFill>
                <a:latin typeface="Calibri"/>
                <a:ea typeface="Calibri"/>
                <a:cs typeface="Calibri"/>
                <a:sym typeface="Calibri"/>
              </a:rPr>
              <a:t>,</a:t>
            </a:r>
            <a:r>
              <a:rPr lang="en-US" sz="1400" b="0" i="1" u="none" strike="noStrike" cap="none">
                <a:solidFill>
                  <a:srgbClr val="000000"/>
                </a:solidFill>
                <a:latin typeface="Calibri"/>
                <a:ea typeface="Calibri"/>
                <a:cs typeface="Calibri"/>
                <a:sym typeface="Calibri"/>
              </a:rPr>
              <a:t>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5660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7"/>
          <p:cNvSpPr txBox="1">
            <a:spLocks noGrp="1"/>
          </p:cNvSpPr>
          <p:nvPr>
            <p:ph type="title"/>
          </p:nvPr>
        </p:nvSpPr>
        <p:spPr>
          <a:xfrm>
            <a:off x="0" y="333552"/>
            <a:ext cx="899159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Assessing or Advancing Questions</a:t>
            </a:r>
            <a:endParaRPr dirty="0"/>
          </a:p>
        </p:txBody>
      </p:sp>
      <p:sp>
        <p:nvSpPr>
          <p:cNvPr id="878" name="Google Shape;878;p9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51</a:t>
            </a:fld>
            <a:endParaRPr sz="1400" b="0" i="0" u="none" strike="noStrike" cap="none">
              <a:solidFill>
                <a:schemeClr val="dk1"/>
              </a:solidFill>
              <a:latin typeface="Arial"/>
              <a:ea typeface="Arial"/>
              <a:cs typeface="Arial"/>
              <a:sym typeface="Arial"/>
            </a:endParaRPr>
          </a:p>
        </p:txBody>
      </p:sp>
      <p:graphicFrame>
        <p:nvGraphicFramePr>
          <p:cNvPr id="879" name="Google Shape;879;p97" descr="assessing and advancing questions charts"/>
          <p:cNvGraphicFramePr/>
          <p:nvPr>
            <p:extLst/>
          </p:nvPr>
        </p:nvGraphicFramePr>
        <p:xfrm>
          <a:off x="349134" y="1202362"/>
          <a:ext cx="8362600" cy="5195260"/>
        </p:xfrm>
        <a:graphic>
          <a:graphicData uri="http://schemas.openxmlformats.org/drawingml/2006/table">
            <a:tbl>
              <a:tblPr firstRow="1" bandRow="1">
                <a:noFill/>
              </a:tblPr>
              <a:tblGrid>
                <a:gridCol w="4181300">
                  <a:extLst>
                    <a:ext uri="{9D8B030D-6E8A-4147-A177-3AD203B41FA5}">
                      <a16:colId xmlns:a16="http://schemas.microsoft.com/office/drawing/2014/main" val="20000"/>
                    </a:ext>
                  </a:extLst>
                </a:gridCol>
                <a:gridCol w="4181300">
                  <a:extLst>
                    <a:ext uri="{9D8B030D-6E8A-4147-A177-3AD203B41FA5}">
                      <a16:colId xmlns:a16="http://schemas.microsoft.com/office/drawing/2014/main" val="20001"/>
                    </a:ext>
                  </a:extLst>
                </a:gridCol>
              </a:tblGrid>
              <a:tr h="6232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Assessing Questions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Advancing Questions</a:t>
                      </a:r>
                      <a:endParaRPr/>
                    </a:p>
                  </a:txBody>
                  <a:tcPr marL="91450" marR="91450" marT="45725" marB="45725"/>
                </a:tc>
                <a:extLst>
                  <a:ext uri="{0D108BD9-81ED-4DB2-BD59-A6C34878D82A}">
                    <a16:rowId xmlns:a16="http://schemas.microsoft.com/office/drawing/2014/main" val="10000"/>
                  </a:ext>
                </a:extLst>
              </a:tr>
              <a:tr h="4383925">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Based closely on the student’s current work and approach. </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Clarify aspects of the student work and approach and what the student understands about that work or approach. </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Provide information to the teacher about what </a:t>
                      </a:r>
                      <a:r>
                        <a:rPr lang="en-US" sz="1800" u="none" strike="noStrike" cap="none" dirty="0" smtClean="0"/>
                        <a:t>the </a:t>
                      </a:r>
                      <a:r>
                        <a:rPr lang="en-US" sz="1800" u="none" strike="noStrike" cap="none" dirty="0"/>
                        <a:t>student understands about the mathematical ideas and relationships. </a:t>
                      </a:r>
                      <a:endParaRPr dirty="0"/>
                    </a:p>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t>Teacher STAYS to hear the answer to the question. </a:t>
                      </a:r>
                      <a:endParaRPr sz="1800" b="1"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Use  student work as a basis for making progress toward the target goal.</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Move student beyond their current thinking by pressing students to extend what they know to a new situation.</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Prompt students to think about a mathematical idea they are not currently considering.</a:t>
                      </a:r>
                      <a:endParaRPr dirty="0"/>
                    </a:p>
                    <a:p>
                      <a:pPr marL="285750" marR="0" lvl="0" indent="-17145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t>Teacher WALKS AWAY, leaving students to figure out how to proceed.</a:t>
                      </a:r>
                      <a:endParaRPr sz="1800" b="1"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880" name="Google Shape;880;p97" descr="Smith, M. S., et al. (2017).  Taking Action: Implementing Effective Mathematics Teaching Practices, p. 110, National Council of Teachers of Mathematics. &#10;"/>
          <p:cNvSpPr/>
          <p:nvPr/>
        </p:nvSpPr>
        <p:spPr>
          <a:xfrm>
            <a:off x="146957" y="6378451"/>
            <a:ext cx="856478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dirty="0">
                <a:solidFill>
                  <a:srgbClr val="000000"/>
                </a:solidFill>
                <a:latin typeface="Calibri"/>
                <a:ea typeface="Calibri"/>
                <a:cs typeface="Calibri"/>
                <a:sym typeface="Calibri"/>
              </a:rPr>
              <a:t>Smith, M. S., et al. (2017).  </a:t>
            </a:r>
            <a:r>
              <a:rPr lang="en-US" sz="1400" b="0" i="1" u="none" strike="noStrike" cap="none" dirty="0">
                <a:solidFill>
                  <a:srgbClr val="000000"/>
                </a:solidFill>
                <a:latin typeface="Calibri"/>
                <a:ea typeface="Calibri"/>
                <a:cs typeface="Calibri"/>
                <a:sym typeface="Calibri"/>
              </a:rPr>
              <a:t>Taking Action: Implementing Effective Mathematics Teaching Practices, </a:t>
            </a:r>
            <a:r>
              <a:rPr lang="en-US" sz="1400" b="0" i="0" u="none" strike="noStrike" cap="none" dirty="0">
                <a:solidFill>
                  <a:srgbClr val="000000"/>
                </a:solidFill>
                <a:latin typeface="Calibri"/>
                <a:ea typeface="Calibri"/>
                <a:cs typeface="Calibri"/>
                <a:sym typeface="Calibri"/>
              </a:rPr>
              <a:t>p. 110,</a:t>
            </a:r>
            <a:r>
              <a:rPr lang="en-US" sz="1400" b="0" i="1" u="none" strike="noStrike" cap="none" dirty="0">
                <a:solidFill>
                  <a:srgbClr val="000000"/>
                </a:solidFill>
                <a:latin typeface="Calibri"/>
                <a:ea typeface="Calibri"/>
                <a:cs typeface="Calibri"/>
                <a:sym typeface="Calibri"/>
              </a:rPr>
              <a:t> National</a:t>
            </a:r>
            <a:r>
              <a:rPr lang="en-US" sz="1400" b="0" i="0" u="none" strike="noStrike" cap="none" dirty="0">
                <a:solidFill>
                  <a:srgbClr val="000000"/>
                </a:solidFill>
                <a:latin typeface="Calibri"/>
                <a:ea typeface="Calibri"/>
                <a:cs typeface="Calibri"/>
                <a:sym typeface="Calibri"/>
              </a:rPr>
              <a:t> Council of Teachers of Mathematics. </a:t>
            </a:r>
            <a:endParaRPr sz="14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66020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CB94-8E01-49DE-885C-842E7C6A0DDA}"/>
              </a:ext>
            </a:extLst>
          </p:cNvPr>
          <p:cNvSpPr>
            <a:spLocks noGrp="1"/>
          </p:cNvSpPr>
          <p:nvPr>
            <p:ph type="title"/>
          </p:nvPr>
        </p:nvSpPr>
        <p:spPr>
          <a:xfrm>
            <a:off x="-1" y="609600"/>
            <a:ext cx="8878957" cy="1143000"/>
          </a:xfrm>
        </p:spPr>
        <p:txBody>
          <a:bodyPr/>
          <a:lstStyle/>
          <a:p>
            <a:r>
              <a:rPr lang="en-US" sz="3200" b="1" dirty="0"/>
              <a:t>Intentional Advance Planning Process</a:t>
            </a:r>
          </a:p>
        </p:txBody>
      </p:sp>
      <p:sp>
        <p:nvSpPr>
          <p:cNvPr id="3" name="Text Placeholder 2">
            <a:extLst>
              <a:ext uri="{FF2B5EF4-FFF2-40B4-BE49-F238E27FC236}">
                <a16:creationId xmlns:a16="http://schemas.microsoft.com/office/drawing/2014/main" id="{7C87FFA4-1423-4F0B-8FAE-875C21CC2585}"/>
              </a:ext>
            </a:extLst>
          </p:cNvPr>
          <p:cNvSpPr>
            <a:spLocks noGrp="1"/>
          </p:cNvSpPr>
          <p:nvPr>
            <p:ph type="body" idx="1"/>
          </p:nvPr>
        </p:nvSpPr>
        <p:spPr>
          <a:xfrm>
            <a:off x="152402" y="1951037"/>
            <a:ext cx="8229600" cy="4525963"/>
          </a:xfrm>
        </p:spPr>
        <p:txBody>
          <a:bodyPr/>
          <a:lstStyle/>
          <a:p>
            <a:pPr marL="627063" indent="-339725">
              <a:spcBef>
                <a:spcPts val="0"/>
              </a:spcBef>
              <a:spcAft>
                <a:spcPts val="1200"/>
              </a:spcAft>
              <a:buFont typeface="Arial" panose="020B0604020202020204" pitchFamily="34" charset="0"/>
              <a:buChar char="•"/>
            </a:pPr>
            <a:r>
              <a:rPr lang="en-US" dirty="0"/>
              <a:t>How did you feel coming up with multiple solutions to the task?</a:t>
            </a:r>
          </a:p>
          <a:p>
            <a:pPr marL="627063" indent="-339725">
              <a:spcBef>
                <a:spcPts val="0"/>
              </a:spcBef>
              <a:spcAft>
                <a:spcPts val="1200"/>
              </a:spcAft>
              <a:buFont typeface="Arial" panose="020B0604020202020204" pitchFamily="34" charset="0"/>
              <a:buChar char="•"/>
            </a:pPr>
            <a:r>
              <a:rPr lang="en-US" dirty="0" smtClean="0"/>
              <a:t>Which </a:t>
            </a:r>
            <a:r>
              <a:rPr lang="en-US" dirty="0"/>
              <a:t>components were </a:t>
            </a:r>
            <a:r>
              <a:rPr lang="en-US" dirty="0" smtClean="0"/>
              <a:t>easier </a:t>
            </a:r>
            <a:r>
              <a:rPr lang="en-US" dirty="0"/>
              <a:t>to complete?</a:t>
            </a:r>
          </a:p>
          <a:p>
            <a:pPr marL="627063" indent="-339725">
              <a:spcBef>
                <a:spcPts val="0"/>
              </a:spcBef>
              <a:spcAft>
                <a:spcPts val="1200"/>
              </a:spcAft>
              <a:buFont typeface="Arial" panose="020B0604020202020204" pitchFamily="34" charset="0"/>
              <a:buChar char="•"/>
            </a:pPr>
            <a:r>
              <a:rPr lang="en-US" dirty="0" smtClean="0"/>
              <a:t>Which </a:t>
            </a:r>
            <a:r>
              <a:rPr lang="en-US" dirty="0"/>
              <a:t>were more difficult?</a:t>
            </a:r>
          </a:p>
        </p:txBody>
      </p:sp>
      <p:sp>
        <p:nvSpPr>
          <p:cNvPr id="4" name="Slide Number Placeholder 3">
            <a:extLst>
              <a:ext uri="{FF2B5EF4-FFF2-40B4-BE49-F238E27FC236}">
                <a16:creationId xmlns:a16="http://schemas.microsoft.com/office/drawing/2014/main" id="{3979D67D-E2CD-44A7-A82A-48B313A661C9}"/>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52</a:t>
            </a:fld>
            <a:endParaRPr lang="en-US" sz="1400" b="0" i="0" u="none" strike="noStrike" cap="none">
              <a:solidFill>
                <a:schemeClr val="dk1"/>
              </a:solidFill>
              <a:uFillTx/>
              <a:latin typeface="Arial"/>
              <a:ea typeface="Arial"/>
              <a:cs typeface="Arial"/>
              <a:sym typeface="Arial"/>
            </a:endParaRPr>
          </a:p>
        </p:txBody>
      </p:sp>
    </p:spTree>
    <p:extLst>
      <p:ext uri="{BB962C8B-B14F-4D97-AF65-F5344CB8AC3E}">
        <p14:creationId xmlns:p14="http://schemas.microsoft.com/office/powerpoint/2010/main" val="2874081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Research and Equity</a:t>
            </a:r>
            <a:endParaRPr lang="en-US"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53</a:t>
            </a:fld>
            <a:endParaRPr sz="1400" b="0" i="0" u="none" strike="noStrike" cap="none">
              <a:solidFill>
                <a:schemeClr val="dk1"/>
              </a:solidFill>
              <a:latin typeface="Arial"/>
              <a:ea typeface="Arial"/>
              <a:cs typeface="Arial"/>
              <a:sym typeface="Arial"/>
            </a:endParaRPr>
          </a:p>
        </p:txBody>
      </p:sp>
      <p:pic>
        <p:nvPicPr>
          <p:cNvPr id="2" name="Picture 1" descr="research and equity quotes">
            <a:extLst>
              <a:ext uri="{FF2B5EF4-FFF2-40B4-BE49-F238E27FC236}">
                <a16:creationId xmlns:a16="http://schemas.microsoft.com/office/drawing/2014/main" id="{F94DD81F-257F-4A5B-B9AD-0B602414149A}"/>
              </a:ext>
            </a:extLst>
          </p:cNvPr>
          <p:cNvPicPr>
            <a:picLocks noChangeAspect="1"/>
          </p:cNvPicPr>
          <p:nvPr/>
        </p:nvPicPr>
        <p:blipFill>
          <a:blip r:embed="rId3"/>
          <a:stretch>
            <a:fillRect/>
          </a:stretch>
        </p:blipFill>
        <p:spPr>
          <a:xfrm>
            <a:off x="1527465" y="1968883"/>
            <a:ext cx="6142857" cy="4695238"/>
          </a:xfrm>
          <a:prstGeom prst="rect">
            <a:avLst/>
          </a:prstGeom>
        </p:spPr>
      </p:pic>
      <p:pic>
        <p:nvPicPr>
          <p:cNvPr id="585" name="Google Shape;585;p72" descr="research graphic"/>
          <p:cNvPicPr preferRelativeResize="0"/>
          <p:nvPr/>
        </p:nvPicPr>
        <p:blipFill rotWithShape="1">
          <a:blip r:embed="rId4">
            <a:alphaModFix/>
          </a:blip>
          <a:srcRect/>
          <a:stretch/>
        </p:blipFill>
        <p:spPr>
          <a:xfrm rot="1249365">
            <a:off x="663487" y="3975372"/>
            <a:ext cx="3926550" cy="619982"/>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645147">
            <a:off x="6001114" y="4495186"/>
            <a:ext cx="3180706" cy="611674"/>
          </a:xfrm>
          <a:prstGeom prst="rect">
            <a:avLst/>
          </a:prstGeom>
          <a:noFill/>
          <a:ln>
            <a:noFill/>
          </a:ln>
        </p:spPr>
      </p:pic>
    </p:spTree>
    <p:extLst>
      <p:ext uri="{BB962C8B-B14F-4D97-AF65-F5344CB8AC3E}">
        <p14:creationId xmlns:p14="http://schemas.microsoft.com/office/powerpoint/2010/main" val="678357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nuary 2013 - Afro-IP"/>
          <p:cNvPicPr>
            <a:picLocks noChangeAspect="1"/>
          </p:cNvPicPr>
          <p:nvPr/>
        </p:nvPicPr>
        <p:blipFill>
          <a:blip r:embed="rId2"/>
          <a:stretch>
            <a:fillRect/>
          </a:stretch>
        </p:blipFill>
        <p:spPr>
          <a:xfrm rot="1270608">
            <a:off x="6072220" y="5037720"/>
            <a:ext cx="2322061" cy="2053573"/>
          </a:xfrm>
          <a:prstGeom prst="rect">
            <a:avLst/>
          </a:prstGeom>
        </p:spPr>
      </p:pic>
      <p:sp>
        <p:nvSpPr>
          <p:cNvPr id="2" name="Title 1"/>
          <p:cNvSpPr>
            <a:spLocks noGrp="1"/>
          </p:cNvSpPr>
          <p:nvPr>
            <p:ph type="title"/>
          </p:nvPr>
        </p:nvSpPr>
        <p:spPr>
          <a:xfrm>
            <a:off x="0" y="602207"/>
            <a:ext cx="8229600" cy="1143000"/>
          </a:xfrm>
        </p:spPr>
        <p:txBody>
          <a:bodyPr/>
          <a:lstStyle/>
          <a:p>
            <a:r>
              <a:rPr lang="en-US" b="1" dirty="0">
                <a:uFillTx/>
              </a:rPr>
              <a:t>Reflection</a:t>
            </a:r>
            <a:br>
              <a:rPr lang="en-US" b="1" dirty="0">
                <a:uFillTx/>
              </a:rPr>
            </a:br>
            <a:r>
              <a:rPr lang="en-US" b="1" dirty="0">
                <a:uFillTx/>
              </a:rPr>
              <a:t>Essential Questions</a:t>
            </a:r>
          </a:p>
        </p:txBody>
      </p:sp>
      <p:sp>
        <p:nvSpPr>
          <p:cNvPr id="3" name="Text Placeholder 2"/>
          <p:cNvSpPr>
            <a:spLocks noGrp="1"/>
          </p:cNvSpPr>
          <p:nvPr>
            <p:ph type="body" idx="1"/>
          </p:nvPr>
        </p:nvSpPr>
        <p:spPr>
          <a:xfrm>
            <a:off x="457200" y="1592807"/>
            <a:ext cx="8229600" cy="4525963"/>
          </a:xfrm>
        </p:spPr>
        <p:txBody>
          <a:bodyPr/>
          <a:lstStyle/>
          <a:p>
            <a:pPr marL="739775" indent="-457200">
              <a:buFont typeface="Arial" panose="020B0604020202020204" pitchFamily="34" charset="0"/>
              <a:buChar char="•"/>
            </a:pPr>
            <a:r>
              <a:rPr lang="en-US" dirty="0">
                <a:uFillTx/>
              </a:rPr>
              <a:t>How can </a:t>
            </a:r>
            <a:r>
              <a:rPr lang="en-US" b="1" dirty="0">
                <a:uFillTx/>
              </a:rPr>
              <a:t>eliciting and using evidence of student thinking </a:t>
            </a:r>
            <a:r>
              <a:rPr lang="en-US" dirty="0">
                <a:uFillTx/>
              </a:rPr>
              <a:t>be used to inform instruction and assess student understanding?</a:t>
            </a:r>
          </a:p>
          <a:p>
            <a:pPr marL="739775" indent="-457200">
              <a:buFont typeface="Arial" panose="020B0604020202020204" pitchFamily="34" charset="0"/>
              <a:buChar char="•"/>
            </a:pPr>
            <a:r>
              <a:rPr lang="en-US" dirty="0">
                <a:solidFill>
                  <a:schemeClr val="tx1"/>
                </a:solidFill>
                <a:uFillTx/>
                <a:ea typeface="Verdana"/>
                <a:cs typeface="Verdana"/>
                <a:sym typeface="Verdana"/>
              </a:rPr>
              <a:t>How does </a:t>
            </a:r>
            <a:r>
              <a:rPr lang="en-US" b="1" dirty="0">
                <a:uFillTx/>
              </a:rPr>
              <a:t>eliciting and using evidence of student thinking </a:t>
            </a:r>
            <a:r>
              <a:rPr lang="en-US" dirty="0">
                <a:solidFill>
                  <a:schemeClr val="tx1"/>
                </a:solidFill>
                <a:uFillTx/>
                <a:ea typeface="Verdana"/>
                <a:cs typeface="Verdana"/>
                <a:sym typeface="Verdana"/>
              </a:rPr>
              <a:t>promote equity in the mathematics classroom?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uFillTx/>
                <a:latin typeface="Arial"/>
                <a:ea typeface="Arial"/>
                <a:cs typeface="Arial"/>
                <a:sym typeface="Arial"/>
              </a:rPr>
              <a:t>54</a:t>
            </a:fld>
            <a:endParaRPr lang="en-US" sz="1400" b="0" i="0" u="none" strike="noStrike" cap="none">
              <a:solidFill>
                <a:schemeClr val="dk1"/>
              </a:solidFill>
              <a:uFillTx/>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1750459"/>
          </a:xfrm>
          <a:prstGeom prst="rect">
            <a:avLst/>
          </a:prstGeom>
          <a:solidFill>
            <a:srgbClr val="DDE5FF"/>
          </a:solidFill>
          <a:ln>
            <a:noFill/>
          </a:ln>
        </p:spPr>
        <p:txBody>
          <a:bodyPr spcFirstLastPara="1" wrap="square" lIns="91425" tIns="91425" rIns="91425" bIns="91425" anchor="ctr" anchorCtr="0">
            <a:noAutofit/>
          </a:bodyPr>
          <a:lstStyle/>
          <a:p>
            <a:pPr lvl="0" algn="ctr">
              <a:buClr>
                <a:schemeClr val="dk1"/>
              </a:buClr>
              <a:buSzPts val="900"/>
            </a:pPr>
            <a:r>
              <a:rPr lang="en-US" b="1" dirty="0">
                <a:solidFill>
                  <a:schemeClr val="dk1"/>
                </a:solidFill>
                <a:latin typeface="Verdana"/>
                <a:ea typeface="Verdana"/>
                <a:cs typeface="Verdana"/>
                <a:sym typeface="Verdana"/>
              </a:rPr>
              <a:t>IV. Taking Action – Next Steps</a:t>
            </a:r>
          </a:p>
        </p:txBody>
      </p:sp>
    </p:spTree>
    <p:extLst>
      <p:ext uri="{BB962C8B-B14F-4D97-AF65-F5344CB8AC3E}">
        <p14:creationId xmlns:p14="http://schemas.microsoft.com/office/powerpoint/2010/main" val="1130281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708206" y="1435779"/>
            <a:ext cx="7698887" cy="5233962"/>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
        <p:nvSpPr>
          <p:cNvPr id="6" name="Rectangle 5" descr="outline showing elicit and use evidence">
            <a:extLst>
              <a:ext uri="{FF2B5EF4-FFF2-40B4-BE49-F238E27FC236}">
                <a16:creationId xmlns:a16="http://schemas.microsoft.com/office/drawing/2014/main" id="{53E01FCE-AF8E-416B-ADAB-2766305ECC06}"/>
              </a:ext>
            </a:extLst>
          </p:cNvPr>
          <p:cNvSpPr/>
          <p:nvPr/>
        </p:nvSpPr>
        <p:spPr>
          <a:xfrm>
            <a:off x="953123" y="3501651"/>
            <a:ext cx="7372169" cy="25801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p:cNvSpPr>
          <p:nvPr/>
        </p:nvSpPr>
        <p:spPr>
          <a:xfrm rot="988412">
            <a:off x="6263479" y="1330504"/>
            <a:ext cx="2700812" cy="830997"/>
          </a:xfrm>
          <a:prstGeom prst="rect">
            <a:avLst/>
          </a:prstGeom>
          <a:solidFill>
            <a:srgbClr val="FFC000"/>
          </a:solidFill>
        </p:spPr>
        <p:txBody>
          <a:bodyPr wrap="square" rtlCol="0">
            <a:spAutoFit/>
          </a:bodyPr>
          <a:lstStyle/>
          <a:p>
            <a:pPr algn="ctr"/>
            <a:r>
              <a:rPr lang="en-US" sz="2400" i="1" dirty="0">
                <a:uFillTx/>
                <a:latin typeface="Calibri" panose="020F0502020204030204" pitchFamily="34" charset="0"/>
                <a:cs typeface="Calibri" panose="020F0502020204030204" pitchFamily="34" charset="0"/>
              </a:rPr>
              <a:t>Taking Action  </a:t>
            </a:r>
            <a:r>
              <a:rPr lang="en-US" sz="2400" dirty="0">
                <a:uFillTx/>
                <a:latin typeface="Calibri" panose="020F0502020204030204" pitchFamily="34" charset="0"/>
                <a:cs typeface="Calibri" panose="020F0502020204030204" pitchFamily="34" charset="0"/>
              </a:rPr>
              <a:t>book – page 245</a:t>
            </a:r>
            <a:endParaRPr lang="en-US" sz="2400" i="1" dirty="0">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523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08" y="710138"/>
            <a:ext cx="8520600" cy="763600"/>
          </a:xfrm>
        </p:spPr>
        <p:txBody>
          <a:bodyPr/>
          <a:lstStyle/>
          <a:p>
            <a:r>
              <a:rPr lang="en-US" b="1" dirty="0">
                <a:uFillTx/>
                <a:latin typeface="+mj-lt"/>
              </a:rPr>
              <a:t>Essential Questions</a:t>
            </a:r>
          </a:p>
        </p:txBody>
      </p:sp>
      <p:sp>
        <p:nvSpPr>
          <p:cNvPr id="3" name="Text Placeholder 2"/>
          <p:cNvSpPr>
            <a:spLocks noGrp="1"/>
          </p:cNvSpPr>
          <p:nvPr>
            <p:ph type="body" idx="1"/>
          </p:nvPr>
        </p:nvSpPr>
        <p:spPr>
          <a:xfrm>
            <a:off x="226208" y="1924823"/>
            <a:ext cx="8520600" cy="4555200"/>
          </a:xfrm>
        </p:spPr>
        <p:txBody>
          <a:bodyPr/>
          <a:lstStyle/>
          <a:p>
            <a:r>
              <a:rPr lang="en-US" dirty="0">
                <a:uFillTx/>
                <a:latin typeface="+mn-lt"/>
              </a:rPr>
              <a:t>How will you plan to implement tasks to facilitate meaningful mathematical discourse?</a:t>
            </a:r>
          </a:p>
          <a:p>
            <a:endParaRPr lang="en-US" dirty="0">
              <a:uFillTx/>
              <a:latin typeface="+mn-lt"/>
            </a:endParaRPr>
          </a:p>
          <a:p>
            <a:r>
              <a:rPr lang="en-US" dirty="0">
                <a:uFillTx/>
                <a:latin typeface="+mn-lt"/>
              </a:rPr>
              <a:t>How will you share this information with others?</a:t>
            </a:r>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fld id="{00000000-1234-1234-1234-123412341234}" type="slidenum">
              <a:rPr kumimoji="0" lang="en" sz="1400" b="0" i="0" u="none" strike="noStrike" kern="0" cap="none" spc="0" normalizeH="0" baseline="0" noProof="0" smtClean="0">
                <a:ln>
                  <a:noFill/>
                </a:ln>
                <a:solidFill>
                  <a:srgbClr val="000000"/>
                </a:solidFill>
                <a:effectLst/>
                <a:uFillTx/>
                <a:latin typeface="Arial"/>
                <a:cs typeface="Arial"/>
                <a:sym typeface="Arial"/>
              </a:rPr>
              <a:pPr marL="0" marR="0" lvl="0" indent="0" algn="l" defTabSz="914400" rtl="0" eaLnBrk="1" fontAlgn="auto" latinLnBrk="0" hangingPunct="1">
                <a:lnSpc>
                  <a:spcPct val="100000"/>
                </a:lnSpc>
                <a:spcBef>
                  <a:spcPts val="0"/>
                </a:spcBef>
                <a:spcAft>
                  <a:spcPts val="0"/>
                </a:spcAft>
                <a:buFontTx/>
                <a:buNone/>
                <a:defRPr>
                  <a:uFillTx/>
                </a:defRPr>
              </a:pPr>
              <a:t>57</a:t>
            </a:fld>
            <a:endParaRPr kumimoji="0" lang="en" sz="1400" b="0" i="0" u="none" strike="noStrike" kern="0" cap="none" spc="0" normalizeH="0" baseline="0" noProof="0">
              <a:ln>
                <a:noFill/>
              </a:ln>
              <a:solidFill>
                <a:srgbClr val="000000"/>
              </a:solidFill>
              <a:effectLst/>
              <a:uFillTx/>
              <a:latin typeface="Arial"/>
              <a:cs typeface="Arial"/>
              <a:sym typeface="Arial"/>
            </a:endParaRPr>
          </a:p>
        </p:txBody>
      </p:sp>
    </p:spTree>
    <p:extLst>
      <p:ext uri="{BB962C8B-B14F-4D97-AF65-F5344CB8AC3E}">
        <p14:creationId xmlns:p14="http://schemas.microsoft.com/office/powerpoint/2010/main" val="787714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07"/>
          <p:cNvSpPr txBox="1">
            <a:spLocks noGrp="1"/>
          </p:cNvSpPr>
          <p:nvPr>
            <p:ph type="title"/>
          </p:nvPr>
        </p:nvSpPr>
        <p:spPr>
          <a:xfrm>
            <a:off x="194516" y="710138"/>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Putting it All Together</a:t>
            </a:r>
            <a:endParaRPr sz="3600" b="1" i="0" u="none" strike="noStrike" cap="none" dirty="0">
              <a:solidFill>
                <a:schemeClr val="dk2"/>
              </a:solidFill>
              <a:latin typeface="Verdana"/>
              <a:ea typeface="Verdana"/>
              <a:cs typeface="Verdana"/>
              <a:sym typeface="Verdana"/>
            </a:endParaRPr>
          </a:p>
        </p:txBody>
      </p:sp>
      <p:sp>
        <p:nvSpPr>
          <p:cNvPr id="985" name="Google Shape;985;p10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chemeClr val="dk1"/>
              </a:buClr>
              <a:buSzPts val="1800"/>
              <a:buFont typeface="Arial"/>
              <a:buNone/>
            </a:pPr>
            <a:r>
              <a:rPr lang="en-US" sz="3200" b="0" i="1" u="none" strike="noStrike" cap="none" dirty="0">
                <a:solidFill>
                  <a:schemeClr val="dk1"/>
                </a:solidFill>
                <a:latin typeface="Verdana"/>
                <a:ea typeface="Verdana"/>
                <a:cs typeface="Verdana"/>
                <a:sym typeface="Verdana"/>
              </a:rPr>
              <a:t>“Identifying a set of practices that aims at complex outcomes for all students is a first step toward strengthening the teaching profession. These practices could provide a common foundation for teacher education, a common professional language, and a framework for appraising and improving teaching.” </a:t>
            </a:r>
            <a:endParaRPr sz="3200" b="0" i="1" u="none" strike="noStrike" cap="none" dirty="0">
              <a:solidFill>
                <a:schemeClr val="dk1"/>
              </a:solidFill>
              <a:latin typeface="Verdana"/>
              <a:ea typeface="Verdana"/>
              <a:cs typeface="Verdana"/>
              <a:sym typeface="Verdana"/>
            </a:endParaRPr>
          </a:p>
        </p:txBody>
      </p:sp>
      <p:sp>
        <p:nvSpPr>
          <p:cNvPr id="986" name="Google Shape;986;p10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
        <p:nvSpPr>
          <p:cNvPr id="987" name="Google Shape;987;p107"/>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243,</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43583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08" y="755823"/>
            <a:ext cx="8520600" cy="763600"/>
          </a:xfrm>
        </p:spPr>
        <p:txBody>
          <a:bodyPr/>
          <a:lstStyle/>
          <a:p>
            <a:r>
              <a:rPr lang="en-US" b="1" dirty="0">
                <a:uFillTx/>
                <a:latin typeface="+mj-lt"/>
              </a:rPr>
              <a:t>Putting It All Together</a:t>
            </a:r>
          </a:p>
        </p:txBody>
      </p:sp>
      <p:sp>
        <p:nvSpPr>
          <p:cNvPr id="3" name="Text Placeholder 2"/>
          <p:cNvSpPr>
            <a:spLocks noGrp="1"/>
          </p:cNvSpPr>
          <p:nvPr>
            <p:ph type="body" idx="1"/>
          </p:nvPr>
        </p:nvSpPr>
        <p:spPr>
          <a:xfrm>
            <a:off x="492173" y="1830865"/>
            <a:ext cx="7304289" cy="4555200"/>
          </a:xfrm>
        </p:spPr>
        <p:txBody>
          <a:bodyPr/>
          <a:lstStyle/>
          <a:p>
            <a:r>
              <a:rPr lang="en-US" dirty="0">
                <a:uFillTx/>
              </a:rPr>
              <a:t>Eight effective mathematics teaching practices</a:t>
            </a:r>
          </a:p>
          <a:p>
            <a:r>
              <a:rPr lang="en-US" dirty="0">
                <a:uFillTx/>
              </a:rPr>
              <a:t>Ambitious teaching</a:t>
            </a:r>
          </a:p>
          <a:p>
            <a:r>
              <a:rPr lang="en-US" dirty="0">
                <a:uFillTx/>
              </a:rPr>
              <a:t>Deliberate reflection</a:t>
            </a:r>
          </a:p>
          <a:p>
            <a:r>
              <a:rPr lang="en-US" dirty="0">
                <a:uFillTx/>
              </a:rPr>
              <a:t>Equity </a:t>
            </a:r>
          </a:p>
        </p:txBody>
      </p:sp>
      <p:sp>
        <p:nvSpPr>
          <p:cNvPr id="4" name="Slide Number Placeholder 3"/>
          <p:cNvSpPr>
            <a:spLocks noGrp="1"/>
          </p:cNvSpPr>
          <p:nvPr>
            <p:ph type="sldNum" idx="12"/>
          </p:nvPr>
        </p:nvSpPr>
        <p:spPr/>
        <p:txBody>
          <a:bodyPr/>
          <a:lstStyle/>
          <a:p>
            <a:fld id="{00000000-1234-1234-1234-123412341234}" type="slidenum">
              <a:rPr lang="en" smtClean="0">
                <a:uFillTx/>
              </a:rPr>
              <a:pPr/>
              <a:t>59</a:t>
            </a:fld>
            <a:endParaRPr lang="en">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57"/>
          <p:cNvSpPr txBox="1">
            <a:spLocks noGrp="1"/>
          </p:cNvSpPr>
          <p:nvPr>
            <p:ph type="title"/>
          </p:nvPr>
        </p:nvSpPr>
        <p:spPr>
          <a:xfrm>
            <a:off x="0" y="502661"/>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Parking Lot</a:t>
            </a:r>
            <a:endParaRPr sz="3600" b="1" i="0" u="none" strike="noStrike" cap="none" dirty="0">
              <a:solidFill>
                <a:schemeClr val="dk2"/>
              </a:solidFill>
              <a:latin typeface="Verdana"/>
              <a:ea typeface="Verdana"/>
              <a:cs typeface="Verdana"/>
              <a:sym typeface="Verdana"/>
            </a:endParaRPr>
          </a:p>
        </p:txBody>
      </p:sp>
      <p:pic>
        <p:nvPicPr>
          <p:cNvPr id="2" name="Picture 1" descr="parking lot graphic&#10;"/>
          <p:cNvPicPr>
            <a:picLocks noChangeAspect="1"/>
          </p:cNvPicPr>
          <p:nvPr/>
        </p:nvPicPr>
        <p:blipFill>
          <a:blip r:embed="rId3"/>
          <a:stretch>
            <a:fillRect/>
          </a:stretch>
        </p:blipFill>
        <p:spPr>
          <a:xfrm>
            <a:off x="0" y="1881748"/>
            <a:ext cx="9144000" cy="4159974"/>
          </a:xfrm>
          <a:prstGeom prst="rect">
            <a:avLst/>
          </a:prstGeom>
        </p:spPr>
      </p:pic>
    </p:spTree>
    <p:extLst>
      <p:ext uri="{BB962C8B-B14F-4D97-AF65-F5344CB8AC3E}">
        <p14:creationId xmlns:p14="http://schemas.microsoft.com/office/powerpoint/2010/main" val="4016156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8"/>
          <p:cNvSpPr txBox="1">
            <a:spLocks noGrp="1"/>
          </p:cNvSpPr>
          <p:nvPr>
            <p:ph type="title"/>
          </p:nvPr>
        </p:nvSpPr>
        <p:spPr>
          <a:xfrm>
            <a:off x="191385" y="617429"/>
            <a:ext cx="8520600" cy="10308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Components of a Math Talk Learning Community </a:t>
            </a:r>
            <a:endParaRPr dirty="0"/>
          </a:p>
        </p:txBody>
      </p:sp>
      <p:sp>
        <p:nvSpPr>
          <p:cNvPr id="993" name="Google Shape;993;p108"/>
          <p:cNvSpPr txBox="1">
            <a:spLocks noGrp="1"/>
          </p:cNvSpPr>
          <p:nvPr>
            <p:ph type="body" idx="1"/>
          </p:nvPr>
        </p:nvSpPr>
        <p:spPr>
          <a:xfrm>
            <a:off x="279995" y="1957259"/>
            <a:ext cx="8520600" cy="351120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Teacher role</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Questioning</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Explaining mathematical thinking</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Mathematical representations</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Building student responsibility within the community</a:t>
            </a:r>
            <a:endParaRPr dirty="0"/>
          </a:p>
        </p:txBody>
      </p:sp>
      <p:sp>
        <p:nvSpPr>
          <p:cNvPr id="994" name="Google Shape;994;p10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
        <p:nvSpPr>
          <p:cNvPr id="995" name="Google Shape;995;p108"/>
          <p:cNvSpPr/>
          <p:nvPr/>
        </p:nvSpPr>
        <p:spPr>
          <a:xfrm>
            <a:off x="146957" y="5986559"/>
            <a:ext cx="856478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52609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366"/>
            <a:ext cx="8520600" cy="1248001"/>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97242"/>
            <a:ext cx="548700" cy="524800"/>
          </a:xfrm>
        </p:spPr>
        <p:txBody>
          <a:bodyPr/>
          <a:lstStyle/>
          <a:p>
            <a:fld id="{00000000-1234-1234-1234-123412341234}" type="slidenum">
              <a:rPr lang="en" smtClean="0"/>
              <a:pPr/>
              <a:t>61</a:t>
            </a:fld>
            <a:endParaRPr lang="en"/>
          </a:p>
        </p:txBody>
      </p:sp>
      <p:graphicFrame>
        <p:nvGraphicFramePr>
          <p:cNvPr id="5" name="Table 4" descr="components and levels of a math talk learning community"/>
          <p:cNvGraphicFramePr>
            <a:graphicFrameLocks noGrp="1"/>
          </p:cNvGraphicFramePr>
          <p:nvPr>
            <p:extLst/>
          </p:nvPr>
        </p:nvGraphicFramePr>
        <p:xfrm>
          <a:off x="311700" y="1933027"/>
          <a:ext cx="8520600" cy="4585916"/>
        </p:xfrm>
        <a:graphic>
          <a:graphicData uri="http://schemas.openxmlformats.org/drawingml/2006/table">
            <a:tbl>
              <a:tblPr firstRow="1" bandRow="1"/>
              <a:tblGrid>
                <a:gridCol w="996838">
                  <a:extLst>
                    <a:ext uri="{9D8B030D-6E8A-4147-A177-3AD203B41FA5}">
                      <a16:colId xmlns:a16="http://schemas.microsoft.com/office/drawing/2014/main" val="20000"/>
                    </a:ext>
                  </a:extLst>
                </a:gridCol>
                <a:gridCol w="1434662">
                  <a:extLst>
                    <a:ext uri="{9D8B030D-6E8A-4147-A177-3AD203B41FA5}">
                      <a16:colId xmlns:a16="http://schemas.microsoft.com/office/drawing/2014/main" val="20001"/>
                    </a:ext>
                  </a:extLst>
                </a:gridCol>
                <a:gridCol w="1340069">
                  <a:extLst>
                    <a:ext uri="{9D8B030D-6E8A-4147-A177-3AD203B41FA5}">
                      <a16:colId xmlns:a16="http://schemas.microsoft.com/office/drawing/2014/main" val="20002"/>
                    </a:ext>
                  </a:extLst>
                </a:gridCol>
                <a:gridCol w="1497724">
                  <a:extLst>
                    <a:ext uri="{9D8B030D-6E8A-4147-A177-3AD203B41FA5}">
                      <a16:colId xmlns:a16="http://schemas.microsoft.com/office/drawing/2014/main" val="20003"/>
                    </a:ext>
                  </a:extLst>
                </a:gridCol>
                <a:gridCol w="1671145">
                  <a:extLst>
                    <a:ext uri="{9D8B030D-6E8A-4147-A177-3AD203B41FA5}">
                      <a16:colId xmlns:a16="http://schemas.microsoft.com/office/drawing/2014/main" val="20004"/>
                    </a:ext>
                  </a:extLst>
                </a:gridCol>
                <a:gridCol w="1580162">
                  <a:extLst>
                    <a:ext uri="{9D8B030D-6E8A-4147-A177-3AD203B41FA5}">
                      <a16:colId xmlns:a16="http://schemas.microsoft.com/office/drawing/2014/main" val="20005"/>
                    </a:ext>
                  </a:extLst>
                </a:gridCol>
              </a:tblGrid>
              <a:tr h="856919">
                <a:tc>
                  <a:txBody>
                    <a:bodyPr/>
                    <a:lstStyle/>
                    <a:p>
                      <a:endParaRPr lang="en-US" dirty="0"/>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Teacher role</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Questioning</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Explaining mathematical thinking</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Mathematical representations</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Building student responsibility within the community</a:t>
                      </a:r>
                    </a:p>
                  </a:txBody>
                  <a:tcPr anchor="ctr">
                    <a:solidFill>
                      <a:srgbClr val="51D351"/>
                    </a:solidFill>
                  </a:tcPr>
                </a:tc>
                <a:extLst>
                  <a:ext uri="{0D108BD9-81ED-4DB2-BD59-A6C34878D82A}">
                    <a16:rowId xmlns:a16="http://schemas.microsoft.com/office/drawing/2014/main" val="10000"/>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a:t>
                      </a:r>
                      <a:r>
                        <a:rPr lang="en-US" baseline="0" dirty="0">
                          <a:latin typeface="Verdana" panose="020B0604030504040204" pitchFamily="34" charset="0"/>
                          <a:ea typeface="Verdana" panose="020B0604030504040204" pitchFamily="34" charset="0"/>
                          <a:cs typeface="Verdana" panose="020B0604030504040204" pitchFamily="34" charset="0"/>
                        </a:rPr>
                        <a:t> 0</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 1</a:t>
                      </a:r>
                    </a:p>
                  </a:txBody>
                  <a:tcPr>
                    <a:solidFill>
                      <a:srgbClr val="51D35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 2</a:t>
                      </a: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a:t>
                      </a:r>
                      <a:r>
                        <a:rPr lang="en-US" baseline="0" dirty="0">
                          <a:latin typeface="Verdana" panose="020B0604030504040204" pitchFamily="34" charset="0"/>
                          <a:ea typeface="Verdana" panose="020B0604030504040204" pitchFamily="34" charset="0"/>
                          <a:cs typeface="Verdana" panose="020B0604030504040204" pitchFamily="34" charset="0"/>
                        </a:rPr>
                        <a:t> 3</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6702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62</a:t>
            </a:fld>
            <a:endParaRPr lang="en"/>
          </a:p>
        </p:txBody>
      </p:sp>
      <p:graphicFrame>
        <p:nvGraphicFramePr>
          <p:cNvPr id="5" name="Table 4" descr="teacher role chart"/>
          <p:cNvGraphicFramePr>
            <a:graphicFrameLocks noGrp="1"/>
          </p:cNvGraphicFramePr>
          <p:nvPr>
            <p:extLst/>
          </p:nvPr>
        </p:nvGraphicFramePr>
        <p:xfrm>
          <a:off x="311699" y="1933027"/>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Teacher role</a:t>
                      </a:r>
                    </a:p>
                  </a:txBody>
                  <a:tcPr anchor="ctr">
                    <a:no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is at the front of the room and dominates the conversation.</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encourages the sharing of math ideas and directs speaker to talk to the class, not to the teacher only.</a:t>
                      </a:r>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facilitates conversation between students and encourages students to ask questions to one another.</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carry the conversations themselves.  Teacher only guides from the periphery of the conversation.  Teacher waits for students to clarify thinking of others.</a:t>
                      </a:r>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teacher role components"/>
          <p:cNvGraphicFramePr>
            <a:graphicFrameLocks noGrp="1"/>
          </p:cNvGraphicFramePr>
          <p:nvPr>
            <p:extLst/>
          </p:nvPr>
        </p:nvGraphicFramePr>
        <p:xfrm>
          <a:off x="311700" y="1933028"/>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Teacher role</a:t>
                      </a:r>
                    </a:p>
                  </a:txBody>
                  <a:tcPr anchor="ctr">
                    <a:solidFill>
                      <a:srgbClr val="66FF66"/>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3128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63</a:t>
            </a:fld>
            <a:endParaRPr lang="en"/>
          </a:p>
        </p:txBody>
      </p:sp>
      <p:graphicFrame>
        <p:nvGraphicFramePr>
          <p:cNvPr id="5" name="Table 4" descr="questioning components"/>
          <p:cNvGraphicFramePr>
            <a:graphicFrameLocks noGrp="1"/>
          </p:cNvGraphicFramePr>
          <p:nvPr>
            <p:extLst/>
          </p:nvPr>
        </p:nvGraphicFramePr>
        <p:xfrm>
          <a:off x="311699" y="1933027"/>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Questioning</a:t>
                      </a:r>
                    </a:p>
                  </a:txBody>
                  <a:tcPr anchor="ctr">
                    <a:solidFill>
                      <a:srgbClr val="FFFF00"/>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questioning"/>
          <p:cNvGraphicFramePr>
            <a:graphicFrameLocks noGrp="1"/>
          </p:cNvGraphicFramePr>
          <p:nvPr>
            <p:extLst/>
          </p:nvPr>
        </p:nvGraphicFramePr>
        <p:xfrm>
          <a:off x="311700" y="1933352"/>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Questioning</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is only questioner.  Questions serve to keep students listening to teacher.  Students give short answers and respond to teacher only.</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questions begin to focus on student thinking and less on answers.  Only teachers ask questions.</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asks probing questions and facilitates some student-to-student talk.  Students ask questions of one another with prompting from teacher.</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Student-to-student talk is student initiated.  Students ask questions and listen to responses.  Many questions ask “why” and call for justification.  Teacher questions may still guide discourse.</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5496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31926"/>
            <a:ext cx="548700" cy="524800"/>
          </a:xfrm>
        </p:spPr>
        <p:txBody>
          <a:bodyPr/>
          <a:lstStyle/>
          <a:p>
            <a:fld id="{00000000-1234-1234-1234-123412341234}" type="slidenum">
              <a:rPr lang="en" smtClean="0"/>
              <a:pPr/>
              <a:t>64</a:t>
            </a:fld>
            <a:endParaRPr lang="en"/>
          </a:p>
        </p:txBody>
      </p:sp>
      <p:graphicFrame>
        <p:nvGraphicFramePr>
          <p:cNvPr id="5" name="Table 4" descr="explaining mathematical thinking"/>
          <p:cNvGraphicFramePr>
            <a:graphicFrameLocks noGrp="1"/>
          </p:cNvGraphicFramePr>
          <p:nvPr>
            <p:extLst/>
          </p:nvPr>
        </p:nvGraphicFramePr>
        <p:xfrm>
          <a:off x="311699" y="1933027"/>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Explaining mathematical thinking</a:t>
                      </a:r>
                    </a:p>
                  </a:txBody>
                  <a:tcPr anchor="ctr">
                    <a:solidFill>
                      <a:srgbClr val="99CCFF"/>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explaining mathematical thinking"/>
          <p:cNvGraphicFramePr>
            <a:graphicFrameLocks noGrp="1"/>
          </p:cNvGraphicFramePr>
          <p:nvPr>
            <p:extLst/>
          </p:nvPr>
        </p:nvGraphicFramePr>
        <p:xfrm>
          <a:off x="311700" y="1930152"/>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Explaining mathematical thinking</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questions focus on correctness.  Students provide short answer-focused responses.  Teacher may give answers.</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probes student thinking somewhat.  One or two strategies may be elicited.  Teacher may fill in an explanation.  Students provide brief description of their thinking in response to teacher probing.</a:t>
                      </a:r>
                    </a:p>
                    <a:p>
                      <a:endParaRPr lang="en-US" dirty="0"/>
                    </a:p>
                  </a:txBody>
                  <a:tcPr/>
                </a:tc>
                <a:extLst>
                  <a:ext uri="{0D108BD9-81ED-4DB2-BD59-A6C34878D82A}">
                    <a16:rowId xmlns:a16="http://schemas.microsoft.com/office/drawing/2014/main" val="10002"/>
                  </a:ext>
                </a:extLst>
              </a:tr>
              <a:tr h="856919">
                <a:tc>
                  <a:txBody>
                    <a:bodyPr/>
                    <a:lstStyle/>
                    <a:p>
                      <a:r>
                        <a:rPr lang="en-US" b="0"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probes more deeply to learn about student thinking.  Teacher elicits multiple strategies.  Students respond to teacher probing and volunteer their thinking.  Students begin to defend their answers.</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follows student explanations closely.  Teacher asks students to contrast strategies.  Students defend and justify their answers with little prompting from the teacher.</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36455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65</a:t>
            </a:fld>
            <a:endParaRPr lang="en"/>
          </a:p>
        </p:txBody>
      </p:sp>
      <p:graphicFrame>
        <p:nvGraphicFramePr>
          <p:cNvPr id="5" name="Table 4" descr="mathematical representations"/>
          <p:cNvGraphicFramePr>
            <a:graphicFrameLocks noGrp="1"/>
          </p:cNvGraphicFramePr>
          <p:nvPr>
            <p:extLst/>
          </p:nvPr>
        </p:nvGraphicFramePr>
        <p:xfrm>
          <a:off x="311699" y="1933027"/>
          <a:ext cx="8343569" cy="4284595"/>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Mathematical representations</a:t>
                      </a:r>
                    </a:p>
                  </a:txBody>
                  <a:tcPr anchor="ctr">
                    <a:solidFill>
                      <a:srgbClr val="FFCC00"/>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mathematical representations"/>
          <p:cNvGraphicFramePr>
            <a:graphicFrameLocks noGrp="1"/>
          </p:cNvGraphicFramePr>
          <p:nvPr>
            <p:extLst/>
          </p:nvPr>
        </p:nvGraphicFramePr>
        <p:xfrm>
          <a:off x="311700" y="1933028"/>
          <a:ext cx="8343569" cy="4284595"/>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Mathematical representations</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Representations are missing, or teacher shows them to students.</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learn to create math drawings to depict their mathematical thinking.</a:t>
                      </a:r>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label their math drawings so that others are able to follow their mathematical thinking.</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follow and help shape the descriptions of others’ math thinking through math drawings and may suggest edits in others’ math drawings.</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56746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31926"/>
            <a:ext cx="548700" cy="524800"/>
          </a:xfrm>
        </p:spPr>
        <p:txBody>
          <a:bodyPr/>
          <a:lstStyle/>
          <a:p>
            <a:fld id="{00000000-1234-1234-1234-123412341234}" type="slidenum">
              <a:rPr lang="en" smtClean="0"/>
              <a:pPr/>
              <a:t>66</a:t>
            </a:fld>
            <a:endParaRPr lang="en"/>
          </a:p>
        </p:txBody>
      </p:sp>
      <p:graphicFrame>
        <p:nvGraphicFramePr>
          <p:cNvPr id="5" name="Table 4" descr="building student responsibility within the community"/>
          <p:cNvGraphicFramePr>
            <a:graphicFrameLocks noGrp="1"/>
          </p:cNvGraphicFramePr>
          <p:nvPr>
            <p:extLst/>
          </p:nvPr>
        </p:nvGraphicFramePr>
        <p:xfrm>
          <a:off x="311699" y="1933027"/>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Building</a:t>
                      </a:r>
                      <a:r>
                        <a:rPr lang="en-US" b="1" baseline="0" dirty="0"/>
                        <a:t> student responsibility within the community</a:t>
                      </a:r>
                      <a:endParaRPr lang="en-US" b="1" dirty="0"/>
                    </a:p>
                  </a:txBody>
                  <a:tcPr anchor="ctr">
                    <a:solidFill>
                      <a:schemeClr val="bg1">
                        <a:lumMod val="95000"/>
                      </a:schemeClr>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building student responsibility"/>
          <p:cNvGraphicFramePr>
            <a:graphicFrameLocks noGrp="1"/>
          </p:cNvGraphicFramePr>
          <p:nvPr>
            <p:extLst/>
          </p:nvPr>
        </p:nvGraphicFramePr>
        <p:xfrm>
          <a:off x="311698" y="1933027"/>
          <a:ext cx="8343569" cy="4563567"/>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Building</a:t>
                      </a:r>
                      <a:r>
                        <a:rPr lang="en-US" b="1" baseline="0" dirty="0"/>
                        <a:t> student responsibility within the community</a:t>
                      </a:r>
                      <a:endParaRPr lang="en-US" b="1" dirty="0"/>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Culture supports students keeping ideas to themselves or just providing answers when asked.</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their ideas are accepted by the classroom community.  They begin to listen to one another supportively and to restate in their own words what another student has said.</a:t>
                      </a:r>
                    </a:p>
                    <a:p>
                      <a:endParaRPr lang="en-US" dirty="0"/>
                    </a:p>
                  </a:txBody>
                  <a:tcPr/>
                </a:tc>
                <a:extLst>
                  <a:ext uri="{0D108BD9-81ED-4DB2-BD59-A6C34878D82A}">
                    <a16:rowId xmlns:a16="http://schemas.microsoft.com/office/drawing/2014/main" val="10002"/>
                  </a:ext>
                </a:extLst>
              </a:tr>
              <a:tr h="95996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they are math learners and that their ideas and the ideas of their classmates are important.  They listen actively so that they can contribute significantly.</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they are math leaders and can help shape the thinking of others.  They help shape others’ math thinking in supportive, collegial ways and accept the same support from others.</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2896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684" y="677863"/>
            <a:ext cx="8991600" cy="838200"/>
          </a:xfrm>
        </p:spPr>
        <p:txBody>
          <a:bodyPr>
            <a:noAutofit/>
          </a:bodyPr>
          <a:lstStyle/>
          <a:p>
            <a:r>
              <a:rPr lang="en-US" sz="2800" b="1" dirty="0">
                <a:latin typeface="Verdana" panose="020B0604030504040204" pitchFamily="34" charset="0"/>
                <a:ea typeface="Verdana" panose="020B0604030504040204" pitchFamily="34" charset="0"/>
                <a:cs typeface="Verdana" panose="020B0604030504040204" pitchFamily="34" charset="0"/>
                <a:hlinkClick r:id="rId3"/>
              </a:rPr>
              <a:t>2016 Mathematics Standards of Learning  - Instructional Resources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04800" y="1524000"/>
            <a:ext cx="8610600" cy="4909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Currently 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2016 Mathematics Standards of Learning and Curriculum Frameworks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2009 to 2016 Crosswalk (summary of revisions) documents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Narrated Crosswalk Presentations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Test Blueprints for SOL Assessments</a:t>
            </a: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4"/>
              </a:rPr>
              <a:t>2017 SOL Mathematics Institutes PD Resources</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 includes progressions for select 2016 content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5"/>
              </a:rPr>
              <a:t>Sample K-3 Mathematics Achievement Records </a:t>
            </a:r>
            <a:endPar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6"/>
              </a:rPr>
              <a:t>Vocabulary Word Wall Cards – 2016 SOL</a:t>
            </a: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7"/>
              </a:rPr>
              <a:t>Mathematics Instructional Plans – 2016 </a:t>
            </a:r>
            <a:endParaRPr kumimoji="0" lang="en-US" sz="22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r>
              <a:rPr kumimoji="0" lang="en-US" sz="2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Resources – Anticipated in Fall 2018</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Mathematics Instructional Videos</a:t>
            </a:r>
          </a:p>
        </p:txBody>
      </p:sp>
      <p:sp>
        <p:nvSpPr>
          <p:cNvPr id="8" name="Slide Number Placeholder 7"/>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67</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Notched Right Arrow 3"/>
          <p:cNvSpPr/>
          <p:nvPr/>
        </p:nvSpPr>
        <p:spPr>
          <a:xfrm rot="10800000" flipV="1">
            <a:off x="6858000" y="4928133"/>
            <a:ext cx="1640909" cy="901874"/>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Verdana"/>
                <a:ea typeface="+mn-ea"/>
                <a:cs typeface="+mn-cs"/>
                <a:sym typeface="Arial"/>
              </a:rPr>
              <a:t>NEW</a:t>
            </a:r>
          </a:p>
        </p:txBody>
      </p:sp>
    </p:spTree>
    <p:extLst>
      <p:ext uri="{BB962C8B-B14F-4D97-AF65-F5344CB8AC3E}">
        <p14:creationId xmlns:p14="http://schemas.microsoft.com/office/powerpoint/2010/main" val="2202150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b="1" dirty="0">
                <a:latin typeface="Verdana"/>
                <a:ea typeface="Verdana"/>
                <a:cs typeface="Verdana"/>
                <a:sym typeface="Verdana"/>
              </a:rPr>
              <a:t>Resources for initiating student engagement:</a:t>
            </a:r>
            <a:endParaRPr sz="3200" b="1" dirty="0">
              <a:latin typeface="Verdana"/>
              <a:ea typeface="Verdana"/>
              <a:cs typeface="Verdana"/>
              <a:sym typeface="Verdana"/>
            </a:endParaRPr>
          </a:p>
        </p:txBody>
      </p:sp>
      <p:sp>
        <p:nvSpPr>
          <p:cNvPr id="244" name="Google Shape;244;p33"/>
          <p:cNvSpPr txBox="1">
            <a:spLocks noGrp="1"/>
          </p:cNvSpPr>
          <p:nvPr>
            <p:ph type="body" idx="1"/>
          </p:nvPr>
        </p:nvSpPr>
        <p:spPr>
          <a:xfrm>
            <a:off x="457200" y="1815348"/>
            <a:ext cx="8229600" cy="4526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u="sng" dirty="0">
                <a:solidFill>
                  <a:schemeClr val="hlink"/>
                </a:solidFill>
                <a:latin typeface="Verdana"/>
                <a:ea typeface="Verdana"/>
                <a:cs typeface="Verdana"/>
                <a:sym typeface="Verdana"/>
                <a:hlinkClick r:id="rId3"/>
              </a:rPr>
              <a:t>Which one doesn't belong</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4"/>
              </a:rPr>
              <a:t>Dot images</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5"/>
              </a:rPr>
              <a:t>Table Talk Math</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6"/>
              </a:rPr>
              <a:t>Real World Images</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7"/>
              </a:rPr>
              <a:t>Would you rather math</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8"/>
              </a:rPr>
              <a:t>Estimation 180</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9"/>
              </a:rPr>
              <a:t>101 Questions</a:t>
            </a:r>
            <a:endParaRPr dirty="0">
              <a:latin typeface="Verdana"/>
              <a:ea typeface="Verdana"/>
              <a:cs typeface="Verdana"/>
              <a:sym typeface="Verdana"/>
            </a:endParaRPr>
          </a:p>
        </p:txBody>
      </p:sp>
      <p:sp>
        <p:nvSpPr>
          <p:cNvPr id="245" name="Google Shape;245;p33"/>
          <p:cNvSpPr txBox="1">
            <a:spLocks noGrp="1"/>
          </p:cNvSpPr>
          <p:nvPr>
            <p:ph type="sldNum" idx="12"/>
          </p:nvPr>
        </p:nvSpPr>
        <p:spPr>
          <a:xfrm>
            <a:off x="8572500" y="6477000"/>
            <a:ext cx="419100" cy="4764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350"/>
              <a:buFont typeface="Arial"/>
              <a:buNone/>
            </a:pPr>
            <a:fld id="{00000000-1234-1234-1234-123412341234}" type="slidenum">
              <a:rPr lang="en-US"/>
              <a:t>68</a:t>
            </a:fld>
            <a:endParaRPr/>
          </a:p>
        </p:txBody>
      </p:sp>
    </p:spTree>
    <p:extLst>
      <p:ext uri="{BB962C8B-B14F-4D97-AF65-F5344CB8AC3E}">
        <p14:creationId xmlns:p14="http://schemas.microsoft.com/office/powerpoint/2010/main" val="1536513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Essential Questions</a:t>
            </a:r>
          </a:p>
        </p:txBody>
      </p:sp>
      <p:sp>
        <p:nvSpPr>
          <p:cNvPr id="3" name="Text Placeholder 2"/>
          <p:cNvSpPr>
            <a:spLocks noGrp="1"/>
          </p:cNvSpPr>
          <p:nvPr>
            <p:ph type="body" idx="1"/>
          </p:nvPr>
        </p:nvSpPr>
        <p:spPr>
          <a:xfrm>
            <a:off x="289561" y="1604682"/>
            <a:ext cx="4038598" cy="4525963"/>
          </a:xfrm>
        </p:spPr>
        <p:txBody>
          <a:bodyPr/>
          <a:lstStyle/>
          <a:p>
            <a:pPr marL="114300" indent="0">
              <a:buNone/>
            </a:pPr>
            <a:r>
              <a:rPr lang="en-US" sz="2800" dirty="0">
                <a:latin typeface="Verdana" panose="020B0604030504040204" pitchFamily="34" charset="0"/>
                <a:ea typeface="Verdana" panose="020B0604030504040204" pitchFamily="34" charset="0"/>
                <a:cs typeface="Verdana" panose="020B0604030504040204" pitchFamily="34" charset="0"/>
              </a:rPr>
              <a:t>How will you plan to implement tasks to facilitate meaningful mathematical discourse?</a:t>
            </a:r>
          </a:p>
          <a:p>
            <a:pPr marL="11430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2800" dirty="0">
                <a:latin typeface="Verdana" panose="020B0604030504040204" pitchFamily="34" charset="0"/>
                <a:ea typeface="Verdana" panose="020B0604030504040204" pitchFamily="34" charset="0"/>
                <a:cs typeface="Verdana" panose="020B0604030504040204" pitchFamily="34" charset="0"/>
              </a:rPr>
              <a:t>How will you share this information with others?</a:t>
            </a:r>
          </a:p>
        </p:txBody>
      </p:sp>
      <p:sp>
        <p:nvSpPr>
          <p:cNvPr id="4" name="Slide Number Placeholder 3"/>
          <p:cNvSpPr>
            <a:spLocks noGrp="1"/>
          </p:cNvSpPr>
          <p:nvPr>
            <p:ph type="sldNum" idx="12"/>
          </p:nvPr>
        </p:nvSpPr>
        <p:spPr/>
        <p:txBody>
          <a:bodyPr/>
          <a:lstStyle/>
          <a:p>
            <a:fld id="{00000000-1234-1234-1234-123412341234}" type="slidenum">
              <a:rPr lang="en" smtClean="0"/>
              <a:pPr/>
              <a:t>69</a:t>
            </a:fld>
            <a:endParaRPr lang="en"/>
          </a:p>
        </p:txBody>
      </p:sp>
      <p:pic>
        <p:nvPicPr>
          <p:cNvPr id="7" name="Picture 6" descr="taking action reflection worksheet"/>
          <p:cNvPicPr>
            <a:picLocks noChangeAspect="1"/>
          </p:cNvPicPr>
          <p:nvPr/>
        </p:nvPicPr>
        <p:blipFill>
          <a:blip r:embed="rId3"/>
          <a:stretch>
            <a:fillRect/>
          </a:stretch>
        </p:blipFill>
        <p:spPr>
          <a:xfrm>
            <a:off x="4529867" y="1303117"/>
            <a:ext cx="3989294" cy="5129092"/>
          </a:xfrm>
          <a:prstGeom prst="rect">
            <a:avLst/>
          </a:prstGeom>
        </p:spPr>
      </p:pic>
    </p:spTree>
    <p:extLst>
      <p:ext uri="{BB962C8B-B14F-4D97-AF65-F5344CB8AC3E}">
        <p14:creationId xmlns:p14="http://schemas.microsoft.com/office/powerpoint/2010/main" val="243850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8"/>
          <p:cNvSpPr txBox="1">
            <a:spLocks noGrp="1"/>
          </p:cNvSpPr>
          <p:nvPr>
            <p:ph type="title"/>
          </p:nvPr>
        </p:nvSpPr>
        <p:spPr>
          <a:xfrm>
            <a:off x="13626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Today’s Goals and Outcomes</a:t>
            </a:r>
            <a:endParaRPr sz="3600" b="1" i="0" u="none" strike="noStrike" cap="none" dirty="0">
              <a:solidFill>
                <a:schemeClr val="dk2"/>
              </a:solidFill>
              <a:latin typeface="Verdana"/>
              <a:ea typeface="Verdana"/>
              <a:cs typeface="Verdana"/>
              <a:sym typeface="Verdana"/>
            </a:endParaRPr>
          </a:p>
        </p:txBody>
      </p:sp>
      <p:sp>
        <p:nvSpPr>
          <p:cNvPr id="405" name="Google Shape;405;p58"/>
          <p:cNvSpPr txBox="1">
            <a:spLocks noGrp="1"/>
          </p:cNvSpPr>
          <p:nvPr>
            <p:ph type="body" idx="1"/>
          </p:nvPr>
        </p:nvSpPr>
        <p:spPr>
          <a:xfrm>
            <a:off x="225468" y="1851818"/>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b="0" i="0" u="none" strike="noStrike" cap="none" dirty="0">
                <a:solidFill>
                  <a:schemeClr val="dk1"/>
                </a:solidFill>
                <a:sym typeface="Verdana"/>
              </a:rPr>
              <a:t>Be able to plan to implement tasks to facilitate meaningful mathematical discourse by:</a:t>
            </a:r>
            <a:endParaRPr dirty="0"/>
          </a:p>
          <a:p>
            <a:pPr marL="1257300" lvl="1" indent="-457200">
              <a:buFont typeface="Arial" panose="020B0604020202020204" pitchFamily="34" charset="0"/>
              <a:buChar char="•"/>
            </a:pPr>
            <a:r>
              <a:rPr lang="en-US" sz="3200" b="0" i="0" u="none" strike="noStrike" cap="none" dirty="0" smtClean="0">
                <a:solidFill>
                  <a:schemeClr val="dk1"/>
                </a:solidFill>
                <a:latin typeface="Verdana"/>
                <a:ea typeface="Verdana"/>
                <a:cs typeface="Verdana"/>
                <a:sym typeface="Verdana"/>
              </a:rPr>
              <a:t>Posing </a:t>
            </a:r>
            <a:r>
              <a:rPr lang="en-US" sz="3200" b="0" i="0" u="none" strike="noStrike" cap="none" dirty="0">
                <a:solidFill>
                  <a:schemeClr val="dk1"/>
                </a:solidFill>
                <a:latin typeface="Verdana"/>
                <a:ea typeface="Verdana"/>
                <a:cs typeface="Verdana"/>
                <a:sym typeface="Verdana"/>
              </a:rPr>
              <a:t>purposeful questions</a:t>
            </a:r>
            <a:endParaRPr sz="3200" dirty="0"/>
          </a:p>
          <a:p>
            <a:pPr marL="1257300" lvl="1" indent="-457200">
              <a:buFont typeface="Arial" panose="020B0604020202020204" pitchFamily="34" charset="0"/>
              <a:buChar char="•"/>
            </a:pPr>
            <a:r>
              <a:rPr lang="en-US" sz="3200" b="0" i="0" u="none" strike="noStrike" cap="none" dirty="0" smtClean="0">
                <a:solidFill>
                  <a:schemeClr val="dk1"/>
                </a:solidFill>
                <a:latin typeface="Verdana"/>
                <a:ea typeface="Verdana"/>
                <a:cs typeface="Verdana"/>
                <a:sym typeface="Verdana"/>
              </a:rPr>
              <a:t>Eliciting </a:t>
            </a:r>
            <a:r>
              <a:rPr lang="en-US" sz="3200" b="0" i="0" u="none" strike="noStrike" cap="none" dirty="0">
                <a:solidFill>
                  <a:schemeClr val="dk1"/>
                </a:solidFill>
                <a:latin typeface="Verdana"/>
                <a:ea typeface="Verdana"/>
                <a:cs typeface="Verdana"/>
                <a:sym typeface="Verdana"/>
              </a:rPr>
              <a:t>and using evidence </a:t>
            </a:r>
            <a:r>
              <a:rPr lang="en-US" sz="3200" b="0" i="0" u="none" strike="noStrike" cap="none" dirty="0" smtClean="0">
                <a:solidFill>
                  <a:schemeClr val="dk1"/>
                </a:solidFill>
                <a:latin typeface="Verdana"/>
                <a:ea typeface="Verdana"/>
                <a:cs typeface="Verdana"/>
                <a:sym typeface="Verdana"/>
              </a:rPr>
              <a:t>of student </a:t>
            </a:r>
            <a:r>
              <a:rPr lang="en-US" sz="3200" b="0" i="0" u="none" strike="noStrike" cap="none" dirty="0">
                <a:solidFill>
                  <a:schemeClr val="dk1"/>
                </a:solidFill>
                <a:latin typeface="Verdana"/>
                <a:ea typeface="Verdana"/>
                <a:cs typeface="Verdana"/>
                <a:sym typeface="Verdana"/>
              </a:rPr>
              <a:t>thinking</a:t>
            </a:r>
            <a:endParaRPr sz="3200" b="0" i="0" u="none" strike="noStrike" cap="none" dirty="0">
              <a:solidFill>
                <a:schemeClr val="dk1"/>
              </a:solidFill>
              <a:latin typeface="Verdana"/>
              <a:ea typeface="Verdana"/>
              <a:cs typeface="Verdana"/>
              <a:sym typeface="Verdana"/>
            </a:endParaRPr>
          </a:p>
        </p:txBody>
      </p:sp>
      <p:sp>
        <p:nvSpPr>
          <p:cNvPr id="406" name="Google Shape;406;p5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9727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366683"/>
            <a:ext cx="9144000" cy="2381248"/>
          </a:xfrm>
          <a:prstGeom prst="rect">
            <a:avLst/>
          </a:prstGeom>
          <a:noFill/>
          <a:ln>
            <a:noFill/>
          </a:ln>
        </p:spPr>
        <p:txBody>
          <a:bodyPr spcFirstLastPara="1" wrap="square" lIns="91425" tIns="91425" rIns="91425" bIns="91425" anchor="ctr" anchorCtr="0">
            <a:noAutofit/>
          </a:bodyPr>
          <a:lstStyle/>
          <a:p>
            <a:pPr algn="ctr"/>
            <a:r>
              <a:rPr lang="en-US" b="1" dirty="0" smtClean="0">
                <a:solidFill>
                  <a:schemeClr val="dk1"/>
                </a:solidFill>
                <a:cs typeface="Calibri" panose="020F0502020204030204" pitchFamily="34" charset="0"/>
                <a:sym typeface="Arial"/>
              </a:rPr>
              <a:t>Contact</a:t>
            </a:r>
            <a:br>
              <a:rPr lang="en-US" b="1" dirty="0" smtClean="0">
                <a:solidFill>
                  <a:schemeClr val="dk1"/>
                </a:solidFill>
                <a:cs typeface="Calibri" panose="020F0502020204030204" pitchFamily="34" charset="0"/>
                <a:sym typeface="Arial"/>
              </a:rPr>
            </a:br>
            <a:r>
              <a:rPr lang="en-US" dirty="0">
                <a:cs typeface="Calibri" panose="020F0502020204030204" pitchFamily="34" charset="0"/>
              </a:rPr>
              <a:t>t</a:t>
            </a:r>
            <a:r>
              <a:rPr lang="en-US" dirty="0" smtClean="0">
                <a:cs typeface="Calibri" panose="020F0502020204030204" pitchFamily="34" charset="0"/>
              </a:rPr>
              <a:t>he </a:t>
            </a:r>
            <a:r>
              <a:rPr lang="en-US" dirty="0">
                <a:cs typeface="Calibri" panose="020F0502020204030204" pitchFamily="34" charset="0"/>
              </a:rPr>
              <a:t>VDOE Mathematics Team at</a:t>
            </a:r>
            <a:br>
              <a:rPr lang="en-US" dirty="0">
                <a:cs typeface="Calibri" panose="020F0502020204030204" pitchFamily="34" charset="0"/>
              </a:rPr>
            </a:br>
            <a:r>
              <a:rPr lang="en-US" dirty="0" smtClean="0">
                <a:cs typeface="Calibri" panose="020F0502020204030204" pitchFamily="34" charset="0"/>
                <a:hlinkClick r:id="rId3"/>
              </a:rPr>
              <a:t>mathematics@doe.virginia.gov</a:t>
            </a:r>
            <a:r>
              <a:rPr lang="en-US" b="1" dirty="0" smtClean="0">
                <a:solidFill>
                  <a:schemeClr val="dk1"/>
                </a:solidFill>
                <a:cs typeface="Calibri" panose="020F0502020204030204" pitchFamily="34" charset="0"/>
                <a:sym typeface="Arial"/>
              </a:rPr>
              <a:t/>
            </a:r>
            <a:br>
              <a:rPr lang="en-US" b="1" dirty="0" smtClean="0">
                <a:solidFill>
                  <a:schemeClr val="dk1"/>
                </a:solidFill>
                <a:cs typeface="Calibri" panose="020F0502020204030204" pitchFamily="34" charset="0"/>
                <a:sym typeface="Arial"/>
              </a:rPr>
            </a:br>
            <a:endParaRPr lang="en-US" b="1" dirty="0">
              <a:solidFill>
                <a:schemeClr val="dk1"/>
              </a:solidFill>
              <a:cs typeface="Calibri" panose="020F0502020204030204" pitchFamily="34" charset="0"/>
              <a:sym typeface="Arial"/>
            </a:endParaRPr>
          </a:p>
        </p:txBody>
      </p:sp>
    </p:spTree>
    <p:extLst>
      <p:ext uri="{BB962C8B-B14F-4D97-AF65-F5344CB8AC3E}">
        <p14:creationId xmlns:p14="http://schemas.microsoft.com/office/powerpoint/2010/main" val="82032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1" i="0" u="none" strike="noStrike" cap="none" dirty="0">
                <a:solidFill>
                  <a:schemeClr val="dk2"/>
                </a:solidFill>
                <a:latin typeface="Verdana"/>
                <a:ea typeface="Verdana"/>
                <a:cs typeface="Verdana"/>
                <a:sym typeface="Verdana"/>
              </a:rPr>
              <a:t>Mathematics Process Goals for Students</a:t>
            </a:r>
            <a:endParaRPr dirty="0"/>
          </a:p>
        </p:txBody>
      </p:sp>
      <p:grpSp>
        <p:nvGrpSpPr>
          <p:cNvPr id="413" name="Google Shape;413;p59" descr="graphic of five mathematics process goals"/>
          <p:cNvGrpSpPr/>
          <p:nvPr/>
        </p:nvGrpSpPr>
        <p:grpSpPr>
          <a:xfrm>
            <a:off x="1102290" y="2641272"/>
            <a:ext cx="6771265" cy="4099419"/>
            <a:chOff x="276712" y="765"/>
            <a:chExt cx="6304574" cy="3808468"/>
          </a:xfrm>
        </p:grpSpPr>
        <p:sp>
          <p:nvSpPr>
            <p:cNvPr id="414" name="Google Shape;414;p59"/>
            <p:cNvSpPr/>
            <p:nvPr/>
          </p:nvSpPr>
          <p:spPr>
            <a:xfrm>
              <a:off x="2618898" y="2189032"/>
              <a:ext cx="1620201" cy="1620201"/>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9"/>
            <p:cNvSpPr txBox="1"/>
            <p:nvPr/>
          </p:nvSpPr>
          <p:spPr>
            <a:xfrm>
              <a:off x="2629484" y="2426305"/>
              <a:ext cx="1579695" cy="114565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450"/>
                <a:buFont typeface="Arial"/>
                <a:buNone/>
              </a:pPr>
              <a:r>
                <a:rPr lang="en-US" sz="1800" b="1" i="0" u="none" strike="noStrike" cap="none">
                  <a:solidFill>
                    <a:schemeClr val="dk1"/>
                  </a:solidFill>
                  <a:latin typeface="Arial"/>
                  <a:ea typeface="Arial"/>
                  <a:cs typeface="Arial"/>
                  <a:sym typeface="Arial"/>
                </a:rPr>
                <a:t>Mathematical Understanding</a:t>
              </a:r>
              <a:endParaRPr/>
            </a:p>
          </p:txBody>
        </p:sp>
        <p:sp>
          <p:nvSpPr>
            <p:cNvPr id="416" name="Google Shape;416;p59"/>
            <p:cNvSpPr/>
            <p:nvPr/>
          </p:nvSpPr>
          <p:spPr>
            <a:xfrm rot="10800000">
              <a:off x="1046308" y="2768252"/>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9"/>
            <p:cNvSpPr/>
            <p:nvPr/>
          </p:nvSpPr>
          <p:spPr>
            <a:xfrm>
              <a:off x="276712" y="2383456"/>
              <a:ext cx="1539192" cy="1231352"/>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9"/>
            <p:cNvSpPr txBox="1"/>
            <p:nvPr/>
          </p:nvSpPr>
          <p:spPr>
            <a:xfrm>
              <a:off x="312777" y="2419521"/>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Problem Solving</a:t>
              </a:r>
              <a:endParaRPr/>
            </a:p>
          </p:txBody>
        </p:sp>
        <p:sp>
          <p:nvSpPr>
            <p:cNvPr id="419" name="Google Shape;419;p59"/>
            <p:cNvSpPr/>
            <p:nvPr/>
          </p:nvSpPr>
          <p:spPr>
            <a:xfrm rot="-8100000">
              <a:off x="1526548" y="1608851"/>
              <a:ext cx="1486095"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9"/>
            <p:cNvSpPr/>
            <p:nvPr/>
          </p:nvSpPr>
          <p:spPr>
            <a:xfrm>
              <a:off x="974586" y="698639"/>
              <a:ext cx="1539192" cy="1231352"/>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9"/>
            <p:cNvSpPr txBox="1"/>
            <p:nvPr/>
          </p:nvSpPr>
          <p:spPr>
            <a:xfrm>
              <a:off x="1010650" y="734704"/>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Connections</a:t>
              </a:r>
              <a:endParaRPr/>
            </a:p>
          </p:txBody>
        </p:sp>
        <p:sp>
          <p:nvSpPr>
            <p:cNvPr id="422" name="Google Shape;422;p59"/>
            <p:cNvSpPr/>
            <p:nvPr/>
          </p:nvSpPr>
          <p:spPr>
            <a:xfrm rot="-5400000">
              <a:off x="2685950" y="1128611"/>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9"/>
            <p:cNvSpPr/>
            <p:nvPr/>
          </p:nvSpPr>
          <p:spPr>
            <a:xfrm>
              <a:off x="2659401" y="765"/>
              <a:ext cx="1539192" cy="1231352"/>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2695466" y="36829"/>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Communication</a:t>
              </a:r>
              <a:endParaRPr/>
            </a:p>
          </p:txBody>
        </p:sp>
        <p:sp>
          <p:nvSpPr>
            <p:cNvPr id="425" name="Google Shape;425;p59"/>
            <p:cNvSpPr/>
            <p:nvPr/>
          </p:nvSpPr>
          <p:spPr>
            <a:xfrm rot="-2700000">
              <a:off x="3845352" y="1608852"/>
              <a:ext cx="1486095"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9"/>
            <p:cNvSpPr/>
            <p:nvPr/>
          </p:nvSpPr>
          <p:spPr>
            <a:xfrm>
              <a:off x="4344221" y="698639"/>
              <a:ext cx="1539192" cy="1231352"/>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9"/>
            <p:cNvSpPr txBox="1"/>
            <p:nvPr/>
          </p:nvSpPr>
          <p:spPr>
            <a:xfrm>
              <a:off x="4380285" y="734704"/>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Representations</a:t>
              </a:r>
              <a:endParaRPr/>
            </a:p>
          </p:txBody>
        </p:sp>
        <p:sp>
          <p:nvSpPr>
            <p:cNvPr id="428" name="Google Shape;428;p59"/>
            <p:cNvSpPr/>
            <p:nvPr/>
          </p:nvSpPr>
          <p:spPr>
            <a:xfrm>
              <a:off x="4325592" y="2768252"/>
              <a:ext cx="1486097"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9"/>
            <p:cNvSpPr/>
            <p:nvPr/>
          </p:nvSpPr>
          <p:spPr>
            <a:xfrm>
              <a:off x="5042094" y="2383456"/>
              <a:ext cx="1539192" cy="1231352"/>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9"/>
            <p:cNvSpPr txBox="1"/>
            <p:nvPr/>
          </p:nvSpPr>
          <p:spPr>
            <a:xfrm>
              <a:off x="5078160" y="2419521"/>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Reasoning</a:t>
              </a:r>
              <a:endParaRPr/>
            </a:p>
          </p:txBody>
        </p:sp>
      </p:grpSp>
      <p:sp>
        <p:nvSpPr>
          <p:cNvPr id="431" name="Google Shape;431;p59"/>
          <p:cNvSpPr txBox="1"/>
          <p:nvPr/>
        </p:nvSpPr>
        <p:spPr>
          <a:xfrm>
            <a:off x="252484" y="1371600"/>
            <a:ext cx="8245433" cy="13715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br>
            <a:r>
              <a:rPr lang="en-US" sz="16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- 2009 and 2016 </a:t>
            </a:r>
            <a:r>
              <a:rPr lang="en-US" sz="1600" b="0" i="1"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sz="11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2"/>
              </a:solidFill>
              <a:latin typeface="Calibri"/>
              <a:ea typeface="Calibri"/>
              <a:cs typeface="Calibri"/>
              <a:sym typeface="Calibri"/>
            </a:endParaRPr>
          </a:p>
        </p:txBody>
      </p:sp>
      <p:sp>
        <p:nvSpPr>
          <p:cNvPr id="432" name="Google Shape;432;p5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33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40;p60"/>
          <p:cNvSpPr txBox="1">
            <a:spLocks noGrp="1"/>
          </p:cNvSpPr>
          <p:nvPr>
            <p:ph type="body" idx="1"/>
          </p:nvPr>
        </p:nvSpPr>
        <p:spPr>
          <a:xfrm>
            <a:off x="631825" y="2189163"/>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endParaRPr sz="1200" b="0" i="0" u="none" strike="noStrike" cap="none" dirty="0">
              <a:solidFill>
                <a:schemeClr val="dk1"/>
              </a:solidFill>
              <a:latin typeface="Calibri"/>
              <a:ea typeface="Calibri"/>
              <a:cs typeface="Calibri"/>
              <a:sym typeface="Calibri"/>
            </a:endParaRPr>
          </a:p>
        </p:txBody>
      </p:sp>
      <p:sp>
        <p:nvSpPr>
          <p:cNvPr id="3" name="Title 2"/>
          <p:cNvSpPr>
            <a:spLocks noGrp="1"/>
          </p:cNvSpPr>
          <p:nvPr>
            <p:ph type="title"/>
          </p:nvPr>
        </p:nvSpPr>
        <p:spPr>
          <a:xfrm>
            <a:off x="0" y="609600"/>
            <a:ext cx="8991598" cy="1143000"/>
          </a:xfrm>
        </p:spPr>
        <p:txBody>
          <a:bodyPr/>
          <a:lstStyle/>
          <a:p>
            <a:r>
              <a:rPr lang="en-US" sz="3200" b="1" dirty="0" smtClean="0"/>
              <a:t>Eight Effective Mathematics Teaching Practices</a:t>
            </a:r>
            <a:endParaRPr lang="en-US" sz="3200" b="1" dirty="0"/>
          </a:p>
        </p:txBody>
      </p:sp>
      <p:pic>
        <p:nvPicPr>
          <p:cNvPr id="5" name="Picture 4" descr="graphic showing 8 effective math teaching practices&#10;"/>
          <p:cNvPicPr>
            <a:picLocks noChangeAspect="1"/>
          </p:cNvPicPr>
          <p:nvPr/>
        </p:nvPicPr>
        <p:blipFill>
          <a:blip r:embed="rId3"/>
          <a:stretch>
            <a:fillRect/>
          </a:stretch>
        </p:blipFill>
        <p:spPr>
          <a:xfrm>
            <a:off x="632052" y="1752600"/>
            <a:ext cx="7727493" cy="3621741"/>
          </a:xfrm>
          <a:prstGeom prst="rect">
            <a:avLst/>
          </a:prstGeom>
        </p:spPr>
      </p:pic>
      <p:pic>
        <p:nvPicPr>
          <p:cNvPr id="6" name="Picture 5" descr="eigth effective math teaching practices"/>
          <p:cNvPicPr>
            <a:picLocks noChangeAspect="1"/>
          </p:cNvPicPr>
          <p:nvPr/>
        </p:nvPicPr>
        <p:blipFill>
          <a:blip r:embed="rId4"/>
          <a:stretch>
            <a:fillRect/>
          </a:stretch>
        </p:blipFill>
        <p:spPr>
          <a:xfrm>
            <a:off x="912942" y="5822164"/>
            <a:ext cx="6578154" cy="1012024"/>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8" name="Google Shape;440;p60"/>
          <p:cNvSpPr txBox="1"/>
          <p:nvPr/>
        </p:nvSpPr>
        <p:spPr>
          <a:xfrm>
            <a:off x="631825" y="5409519"/>
            <a:ext cx="73914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160138"/>
      </p:ext>
    </p:extLst>
  </p:cSld>
  <p:clrMapOvr>
    <a:masterClrMapping/>
  </p:clrMapOvr>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5502</TotalTime>
  <Words>3703</Words>
  <Application>Microsoft Office PowerPoint</Application>
  <PresentationFormat>On-screen Show (4:3)</PresentationFormat>
  <Paragraphs>593</Paragraphs>
  <Slides>70</Slides>
  <Notes>63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70</vt:i4>
      </vt:variant>
    </vt:vector>
  </HeadingPairs>
  <TitlesOfParts>
    <vt:vector size="78" baseType="lpstr">
      <vt:lpstr>Arial</vt:lpstr>
      <vt:lpstr>Calibri</vt:lpstr>
      <vt:lpstr>Times New Roman</vt:lpstr>
      <vt:lpstr>Verdana</vt:lpstr>
      <vt:lpstr>mathematics</vt:lpstr>
      <vt:lpstr>VDOE</vt:lpstr>
      <vt:lpstr>16_VDOE</vt:lpstr>
      <vt:lpstr>14_VDOE</vt:lpstr>
      <vt:lpstr>2018 Mathematics Institute K-2 Session</vt:lpstr>
      <vt:lpstr>Welcome and Introductions</vt:lpstr>
      <vt:lpstr>That’s Me!</vt:lpstr>
      <vt:lpstr>Stand up if this is refers to you…</vt:lpstr>
      <vt:lpstr>Agenda</vt:lpstr>
      <vt:lpstr>Parking Lot</vt:lpstr>
      <vt:lpstr>Today’s Goals and Outcomes</vt:lpstr>
      <vt:lpstr>Mathematics Process Goals for Students</vt:lpstr>
      <vt:lpstr>Eight Effective Mathematics Teaching Practices</vt:lpstr>
      <vt:lpstr>What’s the connection? </vt:lpstr>
      <vt:lpstr>Teaching Framework for Mathematics</vt:lpstr>
      <vt:lpstr>I. Teaching Practice:   Facilitate Meaningful Discourse</vt:lpstr>
      <vt:lpstr>Teaching Framework for Mathematics</vt:lpstr>
      <vt:lpstr>Essential Questions</vt:lpstr>
      <vt:lpstr>Which One Doesn’t Belong? Why?</vt:lpstr>
      <vt:lpstr>Which One Doesn’t Belong? Why?</vt:lpstr>
      <vt:lpstr>Establishing a Mathematics Community</vt:lpstr>
      <vt:lpstr>Mathematics Community</vt:lpstr>
      <vt:lpstr>Sentence Frames to Support Classroom Discourse</vt:lpstr>
      <vt:lpstr>Sentence Frames for Students</vt:lpstr>
      <vt:lpstr>Research and Equity</vt:lpstr>
      <vt:lpstr>Reflection -  Essential Questions</vt:lpstr>
      <vt:lpstr>II. Teaching Practice:  Pose Purposeful Questions</vt:lpstr>
      <vt:lpstr>Teaching Framework for Mathematics</vt:lpstr>
      <vt:lpstr>Essential Questions</vt:lpstr>
      <vt:lpstr>Sense Making Routine</vt:lpstr>
      <vt:lpstr>Vertical Progression: Computational Fluency</vt:lpstr>
      <vt:lpstr>Examining Questioning </vt:lpstr>
      <vt:lpstr>Reflect on the Questions</vt:lpstr>
      <vt:lpstr>Five Types of Questions</vt:lpstr>
      <vt:lpstr>Question Stems for Teachers</vt:lpstr>
      <vt:lpstr>Caterpillar Task Questions</vt:lpstr>
      <vt:lpstr>Caterpillar Task Questions</vt:lpstr>
      <vt:lpstr>Vertical Progression: Patterns</vt:lpstr>
      <vt:lpstr>Mathematical Task</vt:lpstr>
      <vt:lpstr>Assessing or Advancing Questions</vt:lpstr>
      <vt:lpstr>Research and Equity</vt:lpstr>
      <vt:lpstr>Reflection Essential Questions</vt:lpstr>
      <vt:lpstr>Pose Purposeful Questions - Promoting Equity</vt:lpstr>
      <vt:lpstr>III. Teaching Practice: Elicit and Use Evidence of Student Thinking</vt:lpstr>
      <vt:lpstr>Teaching Framework for Mathematics</vt:lpstr>
      <vt:lpstr>Essential Questions</vt:lpstr>
      <vt:lpstr>Sense Making Routine</vt:lpstr>
      <vt:lpstr> Ambitious Teaching</vt:lpstr>
      <vt:lpstr> Ambitious Teaching</vt:lpstr>
      <vt:lpstr>Intentional advance planning</vt:lpstr>
      <vt:lpstr>Questions to Ask for Thoughtful and Intentional Advance Planning</vt:lpstr>
      <vt:lpstr>Vertical Progression: Fractions</vt:lpstr>
      <vt:lpstr>Grade Level Tasks</vt:lpstr>
      <vt:lpstr>Using Intentional Advance Planning</vt:lpstr>
      <vt:lpstr>Assessing or Advancing Questions</vt:lpstr>
      <vt:lpstr>Intentional Advance Planning Process</vt:lpstr>
      <vt:lpstr>Research and Equity</vt:lpstr>
      <vt:lpstr>Reflection Essential Questions</vt:lpstr>
      <vt:lpstr>IV. Taking Action – Next Steps</vt:lpstr>
      <vt:lpstr>Teaching Framework for Mathematics</vt:lpstr>
      <vt:lpstr>Essential Questions</vt:lpstr>
      <vt:lpstr>Putting it All Together</vt:lpstr>
      <vt:lpstr>Putting It All Together</vt:lpstr>
      <vt:lpstr>Components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2016 Mathematics Standards of Learning  - Instructional Resources</vt:lpstr>
      <vt:lpstr>Resources for initiating student engagement:</vt:lpstr>
      <vt:lpstr>Essential Questions</vt:lpstr>
      <vt:lpstr>Contact the VDOE Mathematics Team at mathematics@doe.virginia.gov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Fall Mathematics Institute</dc:title>
  <dc:subject>Mathematics</dc:subject>
  <dc:creator>Virginia Department of Education</dc:creator>
  <cp:lastModifiedBy>Delozier, Debra (DOE)</cp:lastModifiedBy>
  <cp:revision>243</cp:revision>
  <cp:lastPrinted>2017-03-04T04:38:24Z</cp:lastPrinted>
  <dcterms:modified xsi:type="dcterms:W3CDTF">2018-11-14T18:29:20Z</dcterms:modified>
</cp:coreProperties>
</file>