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8"/>
  </p:notesMasterIdLst>
  <p:handoutMasterIdLst>
    <p:handoutMasterId r:id="rId49"/>
  </p:handoutMasterIdLst>
  <p:sldIdLst>
    <p:sldId id="256" r:id="rId2"/>
    <p:sldId id="388" r:id="rId3"/>
    <p:sldId id="733" r:id="rId4"/>
    <p:sldId id="682" r:id="rId5"/>
    <p:sldId id="727" r:id="rId6"/>
    <p:sldId id="734" r:id="rId7"/>
    <p:sldId id="640" r:id="rId8"/>
    <p:sldId id="683" r:id="rId9"/>
    <p:sldId id="735" r:id="rId10"/>
    <p:sldId id="736" r:id="rId11"/>
    <p:sldId id="737" r:id="rId12"/>
    <p:sldId id="619" r:id="rId13"/>
    <p:sldId id="738" r:id="rId14"/>
    <p:sldId id="739" r:id="rId15"/>
    <p:sldId id="691" r:id="rId16"/>
    <p:sldId id="692" r:id="rId17"/>
    <p:sldId id="694" r:id="rId18"/>
    <p:sldId id="740" r:id="rId19"/>
    <p:sldId id="741" r:id="rId20"/>
    <p:sldId id="742" r:id="rId21"/>
    <p:sldId id="743" r:id="rId22"/>
    <p:sldId id="744" r:id="rId23"/>
    <p:sldId id="745" r:id="rId24"/>
    <p:sldId id="746" r:id="rId25"/>
    <p:sldId id="648" r:id="rId26"/>
    <p:sldId id="747" r:id="rId27"/>
    <p:sldId id="649" r:id="rId28"/>
    <p:sldId id="644" r:id="rId29"/>
    <p:sldId id="696" r:id="rId30"/>
    <p:sldId id="728" r:id="rId31"/>
    <p:sldId id="697" r:id="rId32"/>
    <p:sldId id="698" r:id="rId33"/>
    <p:sldId id="645" r:id="rId34"/>
    <p:sldId id="660" r:id="rId35"/>
    <p:sldId id="659" r:id="rId36"/>
    <p:sldId id="699" r:id="rId37"/>
    <p:sldId id="700" r:id="rId38"/>
    <p:sldId id="701" r:id="rId39"/>
    <p:sldId id="702" r:id="rId40"/>
    <p:sldId id="703" r:id="rId41"/>
    <p:sldId id="704" r:id="rId42"/>
    <p:sldId id="748" r:id="rId43"/>
    <p:sldId id="749" r:id="rId44"/>
    <p:sldId id="750" r:id="rId45"/>
    <p:sldId id="751" r:id="rId46"/>
    <p:sldId id="753"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1FD"/>
    <a:srgbClr val="1D9EFF"/>
    <a:srgbClr val="FFCCFF"/>
    <a:srgbClr val="E7E7E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76990" autoAdjust="0"/>
  </p:normalViewPr>
  <p:slideViewPr>
    <p:cSldViewPr>
      <p:cViewPr varScale="1">
        <p:scale>
          <a:sx n="88" d="100"/>
          <a:sy n="88" d="100"/>
        </p:scale>
        <p:origin x="2562" y="78"/>
      </p:cViewPr>
      <p:guideLst>
        <p:guide orient="horz" pos="2160"/>
        <p:guide pos="2880"/>
      </p:guideLst>
    </p:cSldViewPr>
  </p:slideViewPr>
  <p:notesTextViewPr>
    <p:cViewPr>
      <p:scale>
        <a:sx n="1" d="1"/>
        <a:sy n="1" d="1"/>
      </p:scale>
      <p:origin x="0" y="0"/>
    </p:cViewPr>
  </p:notesTextViewPr>
  <p:sorterViewPr>
    <p:cViewPr>
      <p:scale>
        <a:sx n="100" d="100"/>
        <a:sy n="100" d="100"/>
      </p:scale>
      <p:origin x="0" y="-12390"/>
    </p:cViewPr>
  </p:sorterViewPr>
  <p:notesViewPr>
    <p:cSldViewPr>
      <p:cViewPr varScale="1">
        <p:scale>
          <a:sx n="81" d="100"/>
          <a:sy n="81" d="100"/>
        </p:scale>
        <p:origin x="-195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rPr>
            <a:t>Mathematical Understanding</a:t>
          </a:r>
          <a:endParaRPr lang="en-US" b="1"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dirty="0" smtClean="0">
              <a:solidFill>
                <a:schemeClr val="tx1"/>
              </a:solidFill>
            </a:rPr>
            <a:t>Problem Solving</a:t>
          </a:r>
          <a:endParaRPr lang="en-US"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dirty="0" smtClean="0">
              <a:solidFill>
                <a:schemeClr val="tx1"/>
              </a:solidFill>
            </a:rPr>
            <a:t>Connections</a:t>
          </a:r>
          <a:endParaRPr lang="en-US"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dirty="0" smtClean="0">
              <a:solidFill>
                <a:schemeClr val="tx1"/>
              </a:solidFill>
            </a:rPr>
            <a:t>Communication</a:t>
          </a:r>
          <a:endParaRPr lang="en-US"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dirty="0" smtClean="0">
              <a:solidFill>
                <a:schemeClr val="tx1"/>
              </a:solidFill>
            </a:rPr>
            <a:t>Representations</a:t>
          </a:r>
          <a:endParaRPr lang="en-US"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dirty="0" smtClean="0">
              <a:solidFill>
                <a:schemeClr val="tx1"/>
              </a:solidFill>
            </a:rPr>
            <a:t>Reasoning</a:t>
          </a:r>
          <a:endParaRPr lang="en-US" dirty="0">
            <a:solidFill>
              <a:schemeClr val="tx1"/>
            </a:solidFill>
          </a:endParaRPr>
        </a:p>
      </dgm:t>
      <dgm:extLst>
        <a:ext uri="{E40237B7-FDA0-4F09-8148-C483321AD2D9}">
          <dgm14:cNvPr xmlns:dgm14="http://schemas.microsoft.com/office/drawing/2010/diagram" id="0" name="" descr="Mathematical Understanding&#10; Problem Solving&#10; Connections&#10; Communication&#10; Representations&#10; Reasoning&#10;"/>
        </a:ext>
      </dgm:extLs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5C87AC19-A5D7-4D2F-9C1E-7F996E4192D3}" type="presOf" srcId="{6F04575E-A9A0-471C-883C-FB6E889E186F}" destId="{F6411FBA-8159-4939-9DEF-305EB6764B25}" srcOrd="0" destOrd="0" presId="urn:microsoft.com/office/officeart/2005/8/layout/radial4"/>
    <dgm:cxn modelId="{7A9897C6-160A-4A12-BC6A-8BF9AF11D6A2}" type="presOf" srcId="{010F949A-DE42-4233-8E13-94876DB0F121}" destId="{96F5FE34-0723-4CD9-9A3C-CC1C56BC9F8A}" srcOrd="0" destOrd="0" presId="urn:microsoft.com/office/officeart/2005/8/layout/radial4"/>
    <dgm:cxn modelId="{4D2D6174-25DD-4D41-850B-E18A02CF5EE9}" srcId="{6F04575E-A9A0-471C-883C-FB6E889E186F}" destId="{F20067FA-969B-4BE6-8A86-EA739D2A556F}" srcOrd="4" destOrd="0" parTransId="{7A128194-4FBF-45DA-BEDF-42B3D28D2A00}" sibTransId="{5A0AFCBC-C398-4F07-9B62-84A9016205DC}"/>
    <dgm:cxn modelId="{C179409F-DE44-4F65-A7FB-EEDA45AB0804}" type="presOf" srcId="{B2574EAE-DBFD-4C33-BF57-73E0F4D6BCE1}" destId="{AFCCC62F-56E2-4F3B-9077-729593801380}"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6742B218-F428-42BC-9564-B8AFB14D30D2}" type="presOf" srcId="{EFBDE9B8-B317-482B-B667-351B1F88A1DD}" destId="{64050A12-537F-4D45-B824-B1203E4C1386}" srcOrd="0" destOrd="0" presId="urn:microsoft.com/office/officeart/2005/8/layout/radial4"/>
    <dgm:cxn modelId="{5FA2B710-CFF3-4656-B87C-EC9996693F9F}" type="presOf" srcId="{344715AD-2FA0-4C29-A6D6-3A07F3CC168C}" destId="{674B4F6A-4C96-4E81-AB22-020FC5D2225A}" srcOrd="0" destOrd="0" presId="urn:microsoft.com/office/officeart/2005/8/layout/radial4"/>
    <dgm:cxn modelId="{3F266231-2FD9-4E11-BC2C-AE12F055ECCC}" type="presOf" srcId="{813AC12C-07B6-4510-9BD7-9D9CF3D78F46}" destId="{5AC22849-EEAC-4113-BFE3-BA1934FD267B}"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BB184B1B-D4AE-4FE5-BD64-ADFFB335E945}" srcId="{EFBDE9B8-B317-482B-B667-351B1F88A1DD}" destId="{6F04575E-A9A0-471C-883C-FB6E889E186F}" srcOrd="0" destOrd="0" parTransId="{AB24C404-C7C6-48A4-BCE9-5F40EDAD7ABC}" sibTransId="{0595CD3D-B95A-422F-8962-8537F24C1D85}"/>
    <dgm:cxn modelId="{F2D2C8EB-3489-44EF-82AD-D924347A494E}" srcId="{6F04575E-A9A0-471C-883C-FB6E889E186F}" destId="{02B615A3-B6FC-4048-AAF3-ED3CAF758B61}" srcOrd="1" destOrd="0" parTransId="{010F949A-DE42-4233-8E13-94876DB0F121}" sibTransId="{F67816EC-5BE3-4721-AA83-BD5B5D02F36C}"/>
    <dgm:cxn modelId="{DCB4C90A-0A8A-4C2B-A698-9D3B0EA950BC}" type="presOf" srcId="{D964B8ED-C314-4624-8C1C-7564D4BE8552}" destId="{7A05156E-8E49-4A6D-9005-8305C00F49E1}" srcOrd="0" destOrd="0" presId="urn:microsoft.com/office/officeart/2005/8/layout/radial4"/>
    <dgm:cxn modelId="{313F0790-E2B1-4E4B-BE30-DD44CF58179B}" type="presOf" srcId="{F20067FA-969B-4BE6-8A86-EA739D2A556F}" destId="{955A2B7A-C9AD-4E7A-B468-380068A138FE}" srcOrd="0" destOrd="0" presId="urn:microsoft.com/office/officeart/2005/8/layout/radial4"/>
    <dgm:cxn modelId="{99265299-2FA5-4EF8-8309-89ED97E8827B}" type="presOf" srcId="{991F1DF5-97F1-4382-A25E-0F2FBFA374C1}" destId="{3D157311-767A-4355-81C2-02A26AA1D10C}" srcOrd="0" destOrd="0" presId="urn:microsoft.com/office/officeart/2005/8/layout/radial4"/>
    <dgm:cxn modelId="{8D0FD2EA-46D3-4A85-9EC2-62224433CF99}" type="presOf" srcId="{CEFA38EF-FA52-4C6D-AC7E-6E74EF2E7270}" destId="{A245B6CD-5C93-4120-A18D-F485447C3F45}"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3BA4F809-63CB-401D-BCC5-64B53CDDA917}" type="presOf" srcId="{02B615A3-B6FC-4048-AAF3-ED3CAF758B61}" destId="{B5F08414-A619-4381-B90B-FBB7E94B795D}" srcOrd="0" destOrd="0" presId="urn:microsoft.com/office/officeart/2005/8/layout/radial4"/>
    <dgm:cxn modelId="{0B5A4B87-C38B-40F6-86BA-13D8B2269E9F}" type="presOf" srcId="{7A128194-4FBF-45DA-BEDF-42B3D28D2A00}" destId="{A81DFC79-0F78-4D71-BF26-1C518BA26871}" srcOrd="0" destOrd="0" presId="urn:microsoft.com/office/officeart/2005/8/layout/radial4"/>
    <dgm:cxn modelId="{8CDF2D7C-8597-4AE9-8A3B-FAB0F0275072}" type="presParOf" srcId="{64050A12-537F-4D45-B824-B1203E4C1386}" destId="{F6411FBA-8159-4939-9DEF-305EB6764B25}" srcOrd="0" destOrd="0" presId="urn:microsoft.com/office/officeart/2005/8/layout/radial4"/>
    <dgm:cxn modelId="{C16FFB7B-2B86-4EEA-83C4-5495AEAD49A7}" type="presParOf" srcId="{64050A12-537F-4D45-B824-B1203E4C1386}" destId="{5AC22849-EEAC-4113-BFE3-BA1934FD267B}" srcOrd="1" destOrd="0" presId="urn:microsoft.com/office/officeart/2005/8/layout/radial4"/>
    <dgm:cxn modelId="{0718F5BA-3952-4423-998E-A65B7BDA676A}" type="presParOf" srcId="{64050A12-537F-4D45-B824-B1203E4C1386}" destId="{AFCCC62F-56E2-4F3B-9077-729593801380}" srcOrd="2" destOrd="0" presId="urn:microsoft.com/office/officeart/2005/8/layout/radial4"/>
    <dgm:cxn modelId="{44D13C98-EB19-464C-980B-BEAFA05FE963}" type="presParOf" srcId="{64050A12-537F-4D45-B824-B1203E4C1386}" destId="{96F5FE34-0723-4CD9-9A3C-CC1C56BC9F8A}" srcOrd="3" destOrd="0" presId="urn:microsoft.com/office/officeart/2005/8/layout/radial4"/>
    <dgm:cxn modelId="{90330994-F726-4959-AAA3-51DBA4A3B6CE}" type="presParOf" srcId="{64050A12-537F-4D45-B824-B1203E4C1386}" destId="{B5F08414-A619-4381-B90B-FBB7E94B795D}" srcOrd="4" destOrd="0" presId="urn:microsoft.com/office/officeart/2005/8/layout/radial4"/>
    <dgm:cxn modelId="{5E31A7FE-8DFE-44DB-9EE4-A13157BE8F1B}" type="presParOf" srcId="{64050A12-537F-4D45-B824-B1203E4C1386}" destId="{674B4F6A-4C96-4E81-AB22-020FC5D2225A}" srcOrd="5" destOrd="0" presId="urn:microsoft.com/office/officeart/2005/8/layout/radial4"/>
    <dgm:cxn modelId="{B426F955-C250-4212-905F-1B6112F93F8E}" type="presParOf" srcId="{64050A12-537F-4D45-B824-B1203E4C1386}" destId="{3D157311-767A-4355-81C2-02A26AA1D10C}" srcOrd="6" destOrd="0" presId="urn:microsoft.com/office/officeart/2005/8/layout/radial4"/>
    <dgm:cxn modelId="{CA5CA17D-8366-4E20-A9C2-0D5E54D33E1D}" type="presParOf" srcId="{64050A12-537F-4D45-B824-B1203E4C1386}" destId="{7A05156E-8E49-4A6D-9005-8305C00F49E1}" srcOrd="7" destOrd="0" presId="urn:microsoft.com/office/officeart/2005/8/layout/radial4"/>
    <dgm:cxn modelId="{F49EDC4D-96C4-4EF2-AB65-608161C09ABB}" type="presParOf" srcId="{64050A12-537F-4D45-B824-B1203E4C1386}" destId="{A245B6CD-5C93-4120-A18D-F485447C3F45}" srcOrd="8" destOrd="0" presId="urn:microsoft.com/office/officeart/2005/8/layout/radial4"/>
    <dgm:cxn modelId="{D5239456-525D-4D64-A22C-2C968B4AA316}" type="presParOf" srcId="{64050A12-537F-4D45-B824-B1203E4C1386}" destId="{A81DFC79-0F78-4D71-BF26-1C518BA26871}" srcOrd="9" destOrd="0" presId="urn:microsoft.com/office/officeart/2005/8/layout/radial4"/>
    <dgm:cxn modelId="{665BAD2F-DCEE-410D-8848-53C08D680C60}"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Mathematical Understanding</a:t>
          </a:r>
          <a:endParaRPr lang="en-US" sz="1200" b="1" kern="1200" dirty="0">
            <a:solidFill>
              <a:schemeClr val="tx1"/>
            </a:solidFill>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Problem Solving</a:t>
          </a:r>
          <a:endParaRPr lang="en-US" sz="1500" kern="1200" dirty="0">
            <a:solidFill>
              <a:schemeClr val="tx1"/>
            </a:solidFill>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Connections</a:t>
          </a:r>
          <a:endParaRPr lang="en-US" sz="1500" kern="1200" dirty="0">
            <a:solidFill>
              <a:schemeClr val="tx1"/>
            </a:solidFill>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Communication</a:t>
          </a:r>
          <a:endParaRPr lang="en-US" sz="1500" kern="1200" dirty="0">
            <a:solidFill>
              <a:schemeClr val="tx1"/>
            </a:solidFill>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Representations</a:t>
          </a:r>
          <a:endParaRPr lang="en-US" sz="1500" kern="1200" dirty="0">
            <a:solidFill>
              <a:schemeClr val="tx1"/>
            </a:solidFill>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Reasoning</a:t>
          </a:r>
          <a:endParaRPr lang="en-US" sz="1500" kern="1200" dirty="0">
            <a:solidFill>
              <a:schemeClr val="tx1"/>
            </a:solidFill>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22" tIns="46661" rIns="93322" bIns="46661" rtlCol="0"/>
          <a:lstStyle>
            <a:lvl1pPr algn="r">
              <a:defRPr sz="1200"/>
            </a:lvl1pPr>
          </a:lstStyle>
          <a:p>
            <a:fld id="{3875D451-32BF-43DC-BF41-2C007F8A75FA}" type="datetimeFigureOut">
              <a:rPr lang="en-US" smtClean="0"/>
              <a:t>11/15/2018</a:t>
            </a:fld>
            <a:endParaRPr lang="en-US" dirty="0"/>
          </a:p>
        </p:txBody>
      </p:sp>
      <p:sp>
        <p:nvSpPr>
          <p:cNvPr id="4" name="Footer Placeholder 3"/>
          <p:cNvSpPr>
            <a:spLocks noGrp="1"/>
          </p:cNvSpPr>
          <p:nvPr>
            <p:ph type="ftr" sz="quarter" idx="2"/>
          </p:nvPr>
        </p:nvSpPr>
        <p:spPr>
          <a:xfrm>
            <a:off x="1" y="8842029"/>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22" tIns="46661" rIns="93322" bIns="46661" rtlCol="0" anchor="b"/>
          <a:lstStyle>
            <a:lvl1pPr algn="r">
              <a:defRPr sz="1200"/>
            </a:lvl1pPr>
          </a:lstStyle>
          <a:p>
            <a:fld id="{4B07ECFF-815C-4E0B-9B6D-0B6ECC4565CD}" type="slidenum">
              <a:rPr lang="en-US" smtClean="0"/>
              <a:t>‹#›</a:t>
            </a:fld>
            <a:endParaRPr lang="en-US" dirty="0"/>
          </a:p>
        </p:txBody>
      </p:sp>
    </p:spTree>
    <p:extLst>
      <p:ext uri="{BB962C8B-B14F-4D97-AF65-F5344CB8AC3E}">
        <p14:creationId xmlns:p14="http://schemas.microsoft.com/office/powerpoint/2010/main" val="246566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22" tIns="46661" rIns="93322" bIns="46661" rtlCol="0"/>
          <a:lstStyle>
            <a:lvl1pPr algn="r">
              <a:defRPr sz="1200"/>
            </a:lvl1pPr>
          </a:lstStyle>
          <a:p>
            <a:fld id="{EFA616CB-BD2A-49CC-BAA8-D2467E358637}" type="datetimeFigureOut">
              <a:rPr lang="en-US" smtClean="0"/>
              <a:t>11/15/2018</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2" tIns="46661" rIns="93322" bIns="466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2" tIns="46661" rIns="93322" bIns="46661" rtlCol="0" anchor="b"/>
          <a:lstStyle>
            <a:lvl1pPr algn="r">
              <a:defRPr sz="1200"/>
            </a:lvl1pPr>
          </a:lstStyle>
          <a:p>
            <a:fld id="{863B8844-4FEC-4260-80E4-4D53031E32AD}" type="slidenum">
              <a:rPr lang="en-US" smtClean="0"/>
              <a:t>‹#›</a:t>
            </a:fld>
            <a:endParaRPr lang="en-US" dirty="0"/>
          </a:p>
        </p:txBody>
      </p:sp>
    </p:spTree>
    <p:extLst>
      <p:ext uri="{BB962C8B-B14F-4D97-AF65-F5344CB8AC3E}">
        <p14:creationId xmlns:p14="http://schemas.microsoft.com/office/powerpoint/2010/main" val="34373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a:t>
            </a:fld>
            <a:endParaRPr lang="en-US" dirty="0"/>
          </a:p>
        </p:txBody>
      </p:sp>
    </p:spTree>
    <p:extLst>
      <p:ext uri="{BB962C8B-B14F-4D97-AF65-F5344CB8AC3E}">
        <p14:creationId xmlns:p14="http://schemas.microsoft.com/office/powerpoint/2010/main" val="326057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16</a:t>
            </a:fld>
            <a:endParaRPr lang="en-US"/>
          </a:p>
        </p:txBody>
      </p:sp>
    </p:spTree>
    <p:extLst>
      <p:ext uri="{BB962C8B-B14F-4D97-AF65-F5344CB8AC3E}">
        <p14:creationId xmlns:p14="http://schemas.microsoft.com/office/powerpoint/2010/main" val="323612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17</a:t>
            </a:fld>
            <a:endParaRPr lang="en-US"/>
          </a:p>
        </p:txBody>
      </p:sp>
    </p:spTree>
    <p:extLst>
      <p:ext uri="{BB962C8B-B14F-4D97-AF65-F5344CB8AC3E}">
        <p14:creationId xmlns:p14="http://schemas.microsoft.com/office/powerpoint/2010/main" val="120665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18</a:t>
            </a:fld>
            <a:endParaRPr lang="en-US" dirty="0"/>
          </a:p>
        </p:txBody>
      </p:sp>
    </p:spTree>
    <p:extLst>
      <p:ext uri="{BB962C8B-B14F-4D97-AF65-F5344CB8AC3E}">
        <p14:creationId xmlns:p14="http://schemas.microsoft.com/office/powerpoint/2010/main" val="201629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19</a:t>
            </a:fld>
            <a:endParaRPr lang="en-US" dirty="0"/>
          </a:p>
        </p:txBody>
      </p:sp>
    </p:spTree>
    <p:extLst>
      <p:ext uri="{BB962C8B-B14F-4D97-AF65-F5344CB8AC3E}">
        <p14:creationId xmlns:p14="http://schemas.microsoft.com/office/powerpoint/2010/main" val="223902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20</a:t>
            </a:fld>
            <a:endParaRPr lang="en-US" dirty="0"/>
          </a:p>
        </p:txBody>
      </p:sp>
    </p:spTree>
    <p:extLst>
      <p:ext uri="{BB962C8B-B14F-4D97-AF65-F5344CB8AC3E}">
        <p14:creationId xmlns:p14="http://schemas.microsoft.com/office/powerpoint/2010/main" val="116317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21</a:t>
            </a:fld>
            <a:endParaRPr lang="en-US" dirty="0"/>
          </a:p>
        </p:txBody>
      </p:sp>
    </p:spTree>
    <p:extLst>
      <p:ext uri="{BB962C8B-B14F-4D97-AF65-F5344CB8AC3E}">
        <p14:creationId xmlns:p14="http://schemas.microsoft.com/office/powerpoint/2010/main" val="316461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
              </a:rPr>
              <a:t>https://www.youtube.com/watch?v=QACux-wIxYI</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22</a:t>
            </a:fld>
            <a:endParaRPr lang="en-US" dirty="0"/>
          </a:p>
        </p:txBody>
      </p:sp>
    </p:spTree>
    <p:extLst>
      <p:ext uri="{BB962C8B-B14F-4D97-AF65-F5344CB8AC3E}">
        <p14:creationId xmlns:p14="http://schemas.microsoft.com/office/powerpoint/2010/main" val="144791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23</a:t>
            </a:fld>
            <a:endParaRPr lang="en-US" dirty="0"/>
          </a:p>
        </p:txBody>
      </p:sp>
    </p:spTree>
    <p:extLst>
      <p:ext uri="{BB962C8B-B14F-4D97-AF65-F5344CB8AC3E}">
        <p14:creationId xmlns:p14="http://schemas.microsoft.com/office/powerpoint/2010/main" val="271207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24</a:t>
            </a:fld>
            <a:endParaRPr lang="en-US" dirty="0"/>
          </a:p>
        </p:txBody>
      </p:sp>
    </p:spTree>
    <p:extLst>
      <p:ext uri="{BB962C8B-B14F-4D97-AF65-F5344CB8AC3E}">
        <p14:creationId xmlns:p14="http://schemas.microsoft.com/office/powerpoint/2010/main" val="120168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25</a:t>
            </a:fld>
            <a:endParaRPr lang="en-US" dirty="0"/>
          </a:p>
        </p:txBody>
      </p:sp>
    </p:spTree>
    <p:extLst>
      <p:ext uri="{BB962C8B-B14F-4D97-AF65-F5344CB8AC3E}">
        <p14:creationId xmlns:p14="http://schemas.microsoft.com/office/powerpoint/2010/main" val="336966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a:t>
            </a:fld>
            <a:endParaRPr lang="en-US" dirty="0"/>
          </a:p>
        </p:txBody>
      </p:sp>
    </p:spTree>
    <p:extLst>
      <p:ext uri="{BB962C8B-B14F-4D97-AF65-F5344CB8AC3E}">
        <p14:creationId xmlns:p14="http://schemas.microsoft.com/office/powerpoint/2010/main" val="419159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207B44-2C2C-9D48-92BD-10B941747F72}" type="slidenum">
              <a:rPr lang="en-US" smtClean="0"/>
              <a:pPr>
                <a:defRPr/>
              </a:pPr>
              <a:t>27</a:t>
            </a:fld>
            <a:endParaRPr lang="en-US"/>
          </a:p>
        </p:txBody>
      </p:sp>
    </p:spTree>
    <p:extLst>
      <p:ext uri="{BB962C8B-B14F-4D97-AF65-F5344CB8AC3E}">
        <p14:creationId xmlns:p14="http://schemas.microsoft.com/office/powerpoint/2010/main" val="293761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4292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108510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0325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Crosswalk year - tough</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34</a:t>
            </a:fld>
            <a:endParaRPr lang="en-US" dirty="0"/>
          </a:p>
        </p:txBody>
      </p:sp>
    </p:spTree>
    <p:extLst>
      <p:ext uri="{BB962C8B-B14F-4D97-AF65-F5344CB8AC3E}">
        <p14:creationId xmlns:p14="http://schemas.microsoft.com/office/powerpoint/2010/main" val="261226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35</a:t>
            </a:fld>
            <a:endParaRPr lang="en-US" dirty="0"/>
          </a:p>
        </p:txBody>
      </p:sp>
    </p:spTree>
    <p:extLst>
      <p:ext uri="{BB962C8B-B14F-4D97-AF65-F5344CB8AC3E}">
        <p14:creationId xmlns:p14="http://schemas.microsoft.com/office/powerpoint/2010/main" val="2256850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A2CB561-3D53-4462-BE76-33BC1E59D7C5}" type="slidenum">
              <a:rPr lang="en-US">
                <a:solidFill>
                  <a:prstClr val="black"/>
                </a:solidFill>
                <a:latin typeface="Calibri"/>
              </a:rPr>
              <a:pPr defTabSz="933237">
                <a:defRPr/>
              </a:pPr>
              <a:t>40</a:t>
            </a:fld>
            <a:endParaRPr lang="en-US">
              <a:solidFill>
                <a:prstClr val="black"/>
              </a:solidFill>
              <a:latin typeface="Calibri"/>
            </a:endParaRPr>
          </a:p>
        </p:txBody>
      </p:sp>
    </p:spTree>
    <p:extLst>
      <p:ext uri="{BB962C8B-B14F-4D97-AF65-F5344CB8AC3E}">
        <p14:creationId xmlns:p14="http://schemas.microsoft.com/office/powerpoint/2010/main" val="40802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A2CB561-3D53-4462-BE76-33BC1E59D7C5}" type="slidenum">
              <a:rPr lang="en-US">
                <a:solidFill>
                  <a:prstClr val="black"/>
                </a:solidFill>
                <a:latin typeface="Calibri"/>
              </a:rPr>
              <a:pPr defTabSz="933237">
                <a:defRPr/>
              </a:pPr>
              <a:t>4</a:t>
            </a:fld>
            <a:endParaRPr lang="en-US" dirty="0">
              <a:solidFill>
                <a:prstClr val="black"/>
              </a:solidFill>
              <a:latin typeface="Calibri"/>
            </a:endParaRPr>
          </a:p>
        </p:txBody>
      </p:sp>
    </p:spTree>
    <p:extLst>
      <p:ext uri="{BB962C8B-B14F-4D97-AF65-F5344CB8AC3E}">
        <p14:creationId xmlns:p14="http://schemas.microsoft.com/office/powerpoint/2010/main" val="375880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A2CB561-3D53-4462-BE76-33BC1E59D7C5}" type="slidenum">
              <a:rPr lang="en-US">
                <a:solidFill>
                  <a:prstClr val="black"/>
                </a:solidFill>
                <a:latin typeface="Calibri"/>
              </a:rPr>
              <a:pPr defTabSz="933237">
                <a:defRPr/>
              </a:pPr>
              <a:t>5</a:t>
            </a:fld>
            <a:endParaRPr lang="en-US" dirty="0">
              <a:solidFill>
                <a:prstClr val="black"/>
              </a:solidFill>
              <a:latin typeface="Calibri"/>
            </a:endParaRPr>
          </a:p>
        </p:txBody>
      </p:sp>
    </p:spTree>
    <p:extLst>
      <p:ext uri="{BB962C8B-B14F-4D97-AF65-F5344CB8AC3E}">
        <p14:creationId xmlns:p14="http://schemas.microsoft.com/office/powerpoint/2010/main" val="239386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7</a:t>
            </a:fld>
            <a:endParaRPr lang="en-US" altLang="en-US" dirty="0" smtClean="0"/>
          </a:p>
        </p:txBody>
      </p:sp>
    </p:spTree>
    <p:extLst>
      <p:ext uri="{BB962C8B-B14F-4D97-AF65-F5344CB8AC3E}">
        <p14:creationId xmlns:p14="http://schemas.microsoft.com/office/powerpoint/2010/main" val="139676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a:t>
            </a:fld>
            <a:endParaRPr lang="en-US" dirty="0"/>
          </a:p>
        </p:txBody>
      </p:sp>
    </p:spTree>
    <p:extLst>
      <p:ext uri="{BB962C8B-B14F-4D97-AF65-F5344CB8AC3E}">
        <p14:creationId xmlns:p14="http://schemas.microsoft.com/office/powerpoint/2010/main" val="154090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8182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14</a:t>
            </a:fld>
            <a:endParaRPr lang="en-US" dirty="0"/>
          </a:p>
        </p:txBody>
      </p:sp>
    </p:spTree>
    <p:extLst>
      <p:ext uri="{BB962C8B-B14F-4D97-AF65-F5344CB8AC3E}">
        <p14:creationId xmlns:p14="http://schemas.microsoft.com/office/powerpoint/2010/main" val="129864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15</a:t>
            </a:fld>
            <a:endParaRPr lang="en-US"/>
          </a:p>
        </p:txBody>
      </p:sp>
    </p:spTree>
    <p:extLst>
      <p:ext uri="{BB962C8B-B14F-4D97-AF65-F5344CB8AC3E}">
        <p14:creationId xmlns:p14="http://schemas.microsoft.com/office/powerpoint/2010/main" val="264658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D383E5-CD44-4E8E-A14B-87411563B6FF}" type="slidenum">
              <a:rPr lang="en-US" smtClean="0"/>
              <a:t>‹#›</a:t>
            </a:fld>
            <a:endParaRPr 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administrators/superintendents_memos/2018/130-18b.docx" TargetMode="External"/><Relationship Id="rId2" Type="http://schemas.openxmlformats.org/officeDocument/2006/relationships/hyperlink" Target="http://www.doe.virginia.gov/administrators/superintendents_memos/2018/130-18.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cubed.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cubed.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doetest.virginia.gov/instruction/mathematics/index.shtml" TargetMode="External"/><Relationship Id="rId4" Type="http://schemas.openxmlformats.org/officeDocument/2006/relationships/hyperlink" Target="http://www.doetest.virginia.gov/testing/sol/standards_docs/mathematics/index.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index.shtml" TargetMode="External"/><Relationship Id="rId2" Type="http://schemas.openxmlformats.org/officeDocument/2006/relationships/hyperlink" Target="http://www.doe.virginia.gov/testing/sol/standards_docs/mathematics/2016/index.s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doe.virginia.gov/instruction/mathematics/resources/vocab_cards/index.shtml"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doe.virginia.gov/testing/sol/standards_docs/mathematics/2016/mip/index.shtml"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doe.virginia.gov/statistics_reports/school_report_card/index.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doe.virginia.gov/news/news_releases/2018/04-apr10-gov.shtml" TargetMode="Externa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boe/plan/index.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approved-calculators-sol-tests.docx" TargetMode="External"/><Relationship Id="rId2" Type="http://schemas.openxmlformats.org/officeDocument/2006/relationships/hyperlink" Target="https://www.desmos.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doe.virginia.gov/administrators/superintendents_memos/2018/144-18.s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eacher.desmos.com/" TargetMode="External"/><Relationship Id="rId2" Type="http://schemas.openxmlformats.org/officeDocument/2006/relationships/hyperlink" Target="https://learn.desmos.com/" TargetMode="External"/><Relationship Id="rId1" Type="http://schemas.openxmlformats.org/officeDocument/2006/relationships/slideLayout" Target="../slideLayouts/slideLayout2.xml"/><Relationship Id="rId5" Type="http://schemas.openxmlformats.org/officeDocument/2006/relationships/hyperlink" Target="https://www.desmos.com/math" TargetMode="External"/><Relationship Id="rId4" Type="http://schemas.openxmlformats.org/officeDocument/2006/relationships/hyperlink" Target="https://student.desmos.com/"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itle"/>
          <p:cNvSpPr/>
          <p:nvPr/>
        </p:nvSpPr>
        <p:spPr>
          <a:xfrm>
            <a:off x="-1" y="812799"/>
            <a:ext cx="9144000" cy="20796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9100" y="1041655"/>
            <a:ext cx="8458200" cy="1622425"/>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2018 Mathematics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SOL Institute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General Session</a:t>
            </a:r>
            <a:endParaRPr lang="en-US" sz="40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9100" y="3255942"/>
            <a:ext cx="6877051" cy="2819439"/>
          </a:xfrm>
        </p:spPr>
        <p:txBody>
          <a:bodyPr>
            <a:normAutofit/>
          </a:bodyPr>
          <a:lstStyle/>
          <a:p>
            <a:pPr marL="400050"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October 4, 2018 – Wytheville</a:t>
            </a:r>
          </a:p>
          <a:p>
            <a:pPr marL="400050"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October 5, 2018 – Roanoke</a:t>
            </a:r>
          </a:p>
          <a:p>
            <a:pPr marL="400050"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October 15, 2018 – Fredericksburg</a:t>
            </a:r>
          </a:p>
          <a:p>
            <a:pPr marL="400050"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October 16, 2018 – Virginia Beach</a:t>
            </a:r>
          </a:p>
          <a:p>
            <a:pPr marL="400050"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October 17, 2018 - Richmond</a:t>
            </a:r>
          </a:p>
        </p:txBody>
      </p:sp>
      <p:sp>
        <p:nvSpPr>
          <p:cNvPr id="7" name="Slide Number Placeholder 6"/>
          <p:cNvSpPr>
            <a:spLocks noGrp="1"/>
          </p:cNvSpPr>
          <p:nvPr>
            <p:ph type="sldNum" sz="quarter" idx="12"/>
          </p:nvPr>
        </p:nvSpPr>
        <p:spPr/>
        <p:txBody>
          <a:bodyPr/>
          <a:lstStyle/>
          <a:p>
            <a:fld id="{94D383E5-CD44-4E8E-A14B-87411563B6FF}" type="slidenum">
              <a:rPr lang="en-US" smtClean="0"/>
              <a:t>1</a:t>
            </a:fld>
            <a:endParaRPr lang="en-US" dirty="0"/>
          </a:p>
        </p:txBody>
      </p:sp>
    </p:spTree>
    <p:extLst>
      <p:ext uri="{BB962C8B-B14F-4D97-AF65-F5344CB8AC3E}">
        <p14:creationId xmlns:p14="http://schemas.microsoft.com/office/powerpoint/2010/main" val="58802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Graduation Requirements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10</a:t>
            </a:fld>
            <a:endParaRPr lang="en-US" dirty="0"/>
          </a:p>
        </p:txBody>
      </p:sp>
      <p:pic>
        <p:nvPicPr>
          <p:cNvPr id="6" name="Picture 5" descr="Advanced Studies Diploma"/>
          <p:cNvPicPr>
            <a:picLocks noChangeAspect="1"/>
          </p:cNvPicPr>
          <p:nvPr/>
        </p:nvPicPr>
        <p:blipFill>
          <a:blip r:embed="rId2"/>
          <a:stretch>
            <a:fillRect/>
          </a:stretch>
        </p:blipFill>
        <p:spPr>
          <a:xfrm>
            <a:off x="457200" y="1295400"/>
            <a:ext cx="7655098" cy="4998871"/>
          </a:xfrm>
          <a:prstGeom prst="rect">
            <a:avLst/>
          </a:prstGeom>
        </p:spPr>
      </p:pic>
    </p:spTree>
    <p:extLst>
      <p:ext uri="{BB962C8B-B14F-4D97-AF65-F5344CB8AC3E}">
        <p14:creationId xmlns:p14="http://schemas.microsoft.com/office/powerpoint/2010/main" val="2725325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Locally Awarded Verified Credit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11</a:t>
            </a:fld>
            <a:endParaRPr lang="en-US" dirty="0"/>
          </a:p>
        </p:txBody>
      </p:sp>
      <p:sp>
        <p:nvSpPr>
          <p:cNvPr id="5" name="TextBox 4"/>
          <p:cNvSpPr txBox="1"/>
          <p:nvPr/>
        </p:nvSpPr>
        <p:spPr>
          <a:xfrm>
            <a:off x="320040" y="1276091"/>
            <a:ext cx="8643851" cy="5493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2"/>
              </a:rPr>
              <a:t>Superintendent’s Memo #130-18</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Students that entered the ninth grade </a:t>
            </a:r>
            <a:r>
              <a:rPr kumimoji="0" lang="en-US" sz="2400" b="1" i="0" u="sng"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prior</a:t>
            </a:r>
            <a:r>
              <a:rPr kumimoji="0" lang="en-US" sz="2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to the 2018-2019 school year -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may be awarded a total of three locally-awarded verified credits in English, mathematics, science and history/social science (effective May 9, 2018)</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Students </a:t>
            </a:r>
            <a:r>
              <a:rPr kumimoji="0" lang="en-US" sz="2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who enter the ninth grade for the first time in the 2018-2019 school year or thereafter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will be able to earn no more than one locally-awarded verified credit in English</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mathematics, laboratory science, or history and social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science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3"/>
              </a:rPr>
              <a:t>Revised Guidance Governing the Use of Locally-Awarded Verified Credits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is now available</a:t>
            </a:r>
          </a:p>
        </p:txBody>
      </p:sp>
    </p:spTree>
    <p:extLst>
      <p:ext uri="{BB962C8B-B14F-4D97-AF65-F5344CB8AC3E}">
        <p14:creationId xmlns:p14="http://schemas.microsoft.com/office/powerpoint/2010/main" val="136653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Title"/>
          <p:cNvSpPr/>
          <p:nvPr/>
        </p:nvSpPr>
        <p:spPr>
          <a:xfrm>
            <a:off x="0" y="2438400"/>
            <a:ext cx="9144000" cy="1371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idx="4294967295"/>
          </p:nvPr>
        </p:nvSpPr>
        <p:spPr>
          <a:xfrm>
            <a:off x="762000" y="2895600"/>
            <a:ext cx="7010400" cy="1066800"/>
          </a:xfrm>
        </p:spPr>
        <p:txBody>
          <a:bodyPr>
            <a:normAutofit fontScale="90000"/>
          </a:bodyPr>
          <a:lstStyle/>
          <a:p>
            <a:pPr algn="ctr"/>
            <a:r>
              <a:rPr lang="en-US" sz="4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Mathematics Institute – Defining the Focus</a:t>
            </a:r>
            <a:r>
              <a:rPr lang="en-US" sz="44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4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527100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066800"/>
            <a:ext cx="9144000" cy="685800"/>
          </a:xfrm>
          <a:solidFill>
            <a:schemeClr val="bg1"/>
          </a:solidFill>
        </p:spPr>
        <p: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Purpose of 2018 Mathematics Institutes</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13</a:t>
            </a:fld>
            <a:endParaRPr lang="en-US" dirty="0"/>
          </a:p>
        </p:txBody>
      </p:sp>
      <p:sp>
        <p:nvSpPr>
          <p:cNvPr id="6" name="Text Box 5"/>
          <p:cNvSpPr txBox="1"/>
          <p:nvPr/>
        </p:nvSpPr>
        <p:spPr>
          <a:xfrm>
            <a:off x="304800" y="1686818"/>
            <a:ext cx="8458200" cy="486638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2400" dirty="0" smtClean="0">
                <a:effectLst/>
                <a:latin typeface="Verdana" panose="020B0604030504040204" pitchFamily="34" charset="0"/>
                <a:ea typeface="Verdana" panose="020B0604030504040204" pitchFamily="34" charset="0"/>
                <a:cs typeface="Verdana" panose="020B0604030504040204" pitchFamily="34" charset="0"/>
              </a:rPr>
              <a:t>The 2018 </a:t>
            </a:r>
            <a:r>
              <a:rPr lang="en-US" sz="2400" dirty="0">
                <a:effectLst/>
                <a:latin typeface="Verdana" panose="020B0604030504040204" pitchFamily="34" charset="0"/>
                <a:ea typeface="Verdana" panose="020B0604030504040204" pitchFamily="34" charset="0"/>
                <a:cs typeface="Verdana" panose="020B0604030504040204" pitchFamily="34" charset="0"/>
              </a:rPr>
              <a:t>Mathematics Institute will provide teachers with professional development grounded in the implementation of the 2016 Mathematics Standards of Learning to:</a:t>
            </a:r>
          </a:p>
          <a:p>
            <a:pPr marL="342900" marR="0" lvl="0" indent="-342900">
              <a:spcBef>
                <a:spcPts val="600"/>
              </a:spcBef>
              <a:spcAft>
                <a:spcPts val="0"/>
              </a:spcAft>
              <a:buFont typeface="Times New Roman" panose="02020603050405020304" pitchFamily="18" charset="0"/>
              <a:buChar char="•"/>
              <a:tabLst>
                <a:tab pos="457200" algn="l"/>
              </a:tabLst>
            </a:pPr>
            <a:r>
              <a:rPr lang="en-US" sz="2400" dirty="0">
                <a:effectLst/>
                <a:latin typeface="Verdana" panose="020B0604030504040204" pitchFamily="34" charset="0"/>
                <a:ea typeface="Verdana" panose="020B0604030504040204" pitchFamily="34" charset="0"/>
                <a:cs typeface="Verdana" panose="020B0604030504040204" pitchFamily="34" charset="0"/>
              </a:rPr>
              <a:t>Strengthen the teaching and learning of mathematics through facilitating meaningful mathematical </a:t>
            </a:r>
            <a:r>
              <a:rPr lang="en-US" sz="2400" dirty="0" smtClean="0">
                <a:effectLst/>
                <a:latin typeface="Verdana" panose="020B0604030504040204" pitchFamily="34" charset="0"/>
                <a:ea typeface="Verdana" panose="020B0604030504040204" pitchFamily="34" charset="0"/>
                <a:cs typeface="Verdana" panose="020B0604030504040204" pitchFamily="34" charset="0"/>
              </a:rPr>
              <a:t>discourse;</a:t>
            </a:r>
          </a:p>
          <a:p>
            <a:pPr marL="342900" marR="0" lvl="0" indent="-342900">
              <a:spcBef>
                <a:spcPts val="600"/>
              </a:spcBef>
              <a:spcAft>
                <a:spcPts val="0"/>
              </a:spcAft>
              <a:buFont typeface="Times New Roman" panose="02020603050405020304" pitchFamily="18" charset="0"/>
              <a:buChar char="•"/>
              <a:tabLst>
                <a:tab pos="457200" algn="l"/>
              </a:tabLst>
            </a:pPr>
            <a:r>
              <a:rPr lang="en-US" sz="2400" dirty="0" smtClean="0">
                <a:effectLst/>
                <a:latin typeface="Verdana" panose="020B0604030504040204" pitchFamily="34" charset="0"/>
                <a:ea typeface="Verdana" panose="020B0604030504040204" pitchFamily="34" charset="0"/>
                <a:cs typeface="Verdana" panose="020B0604030504040204" pitchFamily="34" charset="0"/>
              </a:rPr>
              <a:t>Support </a:t>
            </a:r>
            <a:r>
              <a:rPr lang="en-US" sz="2400" dirty="0">
                <a:effectLst/>
                <a:latin typeface="Verdana" panose="020B0604030504040204" pitchFamily="34" charset="0"/>
                <a:ea typeface="Verdana" panose="020B0604030504040204" pitchFamily="34" charset="0"/>
                <a:cs typeface="Verdana" panose="020B0604030504040204" pitchFamily="34" charset="0"/>
              </a:rPr>
              <a:t>equitable learning opportunities for all students; and</a:t>
            </a:r>
          </a:p>
          <a:p>
            <a:pPr marL="342900" marR="0" lvl="0" indent="-342900">
              <a:spcBef>
                <a:spcPts val="600"/>
              </a:spcBef>
              <a:spcAft>
                <a:spcPts val="0"/>
              </a:spcAft>
              <a:buFont typeface="Times New Roman" panose="02020603050405020304" pitchFamily="18" charset="0"/>
              <a:buChar char="•"/>
              <a:tabLst>
                <a:tab pos="457200" algn="l"/>
              </a:tabLst>
            </a:pPr>
            <a:r>
              <a:rPr lang="en-US" sz="2400" dirty="0">
                <a:effectLst/>
                <a:latin typeface="Verdana" panose="020B0604030504040204" pitchFamily="34" charset="0"/>
                <a:ea typeface="Verdana" panose="020B0604030504040204" pitchFamily="34" charset="0"/>
                <a:cs typeface="Verdana" panose="020B0604030504040204" pitchFamily="34" charset="0"/>
              </a:rPr>
              <a:t>Provide training materials for divisions and teachers for use as a local professional development tool</a:t>
            </a:r>
            <a:r>
              <a:rPr lang="en-US" sz="2400" dirty="0" smtClean="0">
                <a:effectLst/>
                <a:latin typeface="Verdana" panose="020B0604030504040204" pitchFamily="34" charset="0"/>
                <a:ea typeface="Verdana" panose="020B0604030504040204" pitchFamily="34" charset="0"/>
                <a:cs typeface="Verdana" panose="020B0604030504040204" pitchFamily="34" charset="0"/>
              </a:rPr>
              <a:t>.</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8587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bg1"/>
          </a:solidFill>
        </p:spPr>
        <p:txBody>
          <a:bodyPr/>
          <a:lstStyle/>
          <a:p>
            <a:pPr algn="ctr"/>
            <a:r>
              <a:rPr lang="en-US" sz="2000" b="1" i="1" dirty="0">
                <a:solidFill>
                  <a:schemeClr val="tx1"/>
                </a:solidFill>
                <a:latin typeface="Verdana" panose="020B0604030504040204" pitchFamily="34" charset="0"/>
                <a:ea typeface="Verdana" panose="020B0604030504040204" pitchFamily="34" charset="0"/>
                <a:cs typeface="Verdana" panose="020B0604030504040204" pitchFamily="34" charset="0"/>
              </a:rPr>
              <a:t>Principles to Actions:</a:t>
            </a:r>
            <a:br>
              <a:rPr lang="en-US" sz="2000" b="1" i="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000" b="1" i="1" dirty="0">
                <a:solidFill>
                  <a:schemeClr val="tx1"/>
                </a:solidFill>
                <a:latin typeface="Verdana" panose="020B0604030504040204" pitchFamily="34" charset="0"/>
                <a:ea typeface="Verdana" panose="020B0604030504040204" pitchFamily="34" charset="0"/>
                <a:cs typeface="Verdana" panose="020B0604030504040204" pitchFamily="34" charset="0"/>
              </a:rPr>
              <a:t>Ensuring Mathematical Success for All</a:t>
            </a:r>
          </a:p>
        </p:txBody>
      </p:sp>
      <p:sp>
        <p:nvSpPr>
          <p:cNvPr id="4" name="Slide Number Placeholder 3"/>
          <p:cNvSpPr>
            <a:spLocks noGrp="1"/>
          </p:cNvSpPr>
          <p:nvPr>
            <p:ph type="sldNum" sz="quarter" idx="12"/>
          </p:nvPr>
        </p:nvSpPr>
        <p:spPr/>
        <p:txBody>
          <a:bodyPr/>
          <a:lstStyle/>
          <a:p>
            <a:fld id="{94D383E5-CD44-4E8E-A14B-87411563B6FF}" type="slidenum">
              <a:rPr lang="en-US" smtClean="0"/>
              <a:t>14</a:t>
            </a:fld>
            <a:endParaRPr lang="en-US" dirty="0"/>
          </a:p>
        </p:txBody>
      </p:sp>
      <p:graphicFrame>
        <p:nvGraphicFramePr>
          <p:cNvPr id="5" name="Content Placeholder 4" descr="Eight Effective Mathematics Teaching Practices"/>
          <p:cNvGraphicFramePr>
            <a:graphicFrameLocks/>
          </p:cNvGraphicFramePr>
          <p:nvPr>
            <p:extLst>
              <p:ext uri="{D42A27DB-BD31-4B8C-83A1-F6EECF244321}">
                <p14:modId xmlns:p14="http://schemas.microsoft.com/office/powerpoint/2010/main" val="363888528"/>
              </p:ext>
            </p:extLst>
          </p:nvPr>
        </p:nvGraphicFramePr>
        <p:xfrm>
          <a:off x="228600" y="1509464"/>
          <a:ext cx="7124700" cy="4938961"/>
        </p:xfrm>
        <a:graphic>
          <a:graphicData uri="http://schemas.openxmlformats.org/drawingml/2006/table">
            <a:tbl>
              <a:tblPr firstRow="1" firstCol="1" bandRow="1"/>
              <a:tblGrid>
                <a:gridCol w="7124700">
                  <a:extLst>
                    <a:ext uri="{9D8B030D-6E8A-4147-A177-3AD203B41FA5}">
                      <a16:colId xmlns:a16="http://schemas.microsoft.com/office/drawing/2014/main" val="20000"/>
                    </a:ext>
                  </a:extLst>
                </a:gridCol>
              </a:tblGrid>
              <a:tr h="520220">
                <a:tc>
                  <a:txBody>
                    <a:bodyPr/>
                    <a:lstStyle/>
                    <a:p>
                      <a:pPr marL="0" marR="0" algn="ctr">
                        <a:spcBef>
                          <a:spcPts val="0"/>
                        </a:spcBef>
                        <a:spcAft>
                          <a:spcPts val="0"/>
                        </a:spcAft>
                      </a:pPr>
                      <a:r>
                        <a:rPr lang="en-US" sz="1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Eight Effective Mathematics</a:t>
                      </a:r>
                      <a:r>
                        <a:rPr lang="en-US" sz="1800" b="1"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Teaching Practices</a:t>
                      </a:r>
                      <a:r>
                        <a:rPr lang="en-US" sz="1800" b="0" dirty="0">
                          <a:effectLst/>
                          <a:latin typeface="Verdana" panose="020B0604030504040204" pitchFamily="34" charset="0"/>
                          <a:ea typeface="Verdana" panose="020B0604030504040204" pitchFamily="34" charset="0"/>
                          <a:cs typeface="Verdana" panose="020B0604030504040204" pitchFamily="34" charset="0"/>
                        </a:rPr>
                        <a:t> </a:t>
                      </a:r>
                      <a:endParaRPr lang="en-US" sz="1800" b="1" dirty="0">
                        <a:effectLst/>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9EFF"/>
                    </a:solidFill>
                  </a:tcPr>
                </a:tc>
                <a:extLst>
                  <a:ext uri="{0D108BD9-81ED-4DB2-BD59-A6C34878D82A}">
                    <a16:rowId xmlns:a16="http://schemas.microsoft.com/office/drawing/2014/main" val="10000"/>
                  </a:ext>
                </a:extLst>
              </a:tr>
              <a:tr h="530249">
                <a:tc>
                  <a:txBody>
                    <a:bodyPr/>
                    <a:lstStyle/>
                    <a:p>
                      <a:pPr marL="457200" marR="0" indent="-457200">
                        <a:spcBef>
                          <a:spcPts val="0"/>
                        </a:spcBef>
                        <a:spcAft>
                          <a:spcPts val="0"/>
                        </a:spcAft>
                        <a:buFont typeface="+mj-lt"/>
                        <a:buAutoNum type="arabicPeriod"/>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Establish </a:t>
                      </a:r>
                      <a:r>
                        <a:rPr lang="en-US" sz="18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6998">
                <a:tc>
                  <a:txBody>
                    <a:bodyPr/>
                    <a:lstStyle/>
                    <a:p>
                      <a:pPr marL="457200" marR="0" indent="-457200">
                        <a:spcBef>
                          <a:spcPts val="0"/>
                        </a:spcBef>
                        <a:spcAft>
                          <a:spcPts val="0"/>
                        </a:spcAft>
                        <a:buFont typeface="+mj-lt"/>
                        <a:buAutoNum type="arabicPeriod" startAt="2"/>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Implement </a:t>
                      </a:r>
                      <a:r>
                        <a:rPr lang="en-US" sz="18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0249">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Build 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0249">
                <a:tc>
                  <a:txBody>
                    <a:bodyPr/>
                    <a:lstStyle/>
                    <a:p>
                      <a:pPr marL="457200" marR="0" indent="-457200">
                        <a:spcBef>
                          <a:spcPts val="0"/>
                        </a:spcBef>
                        <a:spcAft>
                          <a:spcPts val="0"/>
                        </a:spcAft>
                        <a:buFont typeface="+mj-lt"/>
                        <a:buAutoNum type="arabicPeriod" startAt="4"/>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Pose purposeful questions. </a:t>
                      </a:r>
                      <a:endParaRPr lang="en-US" sz="18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0249">
                <a:tc>
                  <a:txBody>
                    <a:bodyPr/>
                    <a:lstStyle/>
                    <a:p>
                      <a:pPr marL="457200" marR="0" indent="-457200">
                        <a:spcBef>
                          <a:spcPts val="0"/>
                        </a:spcBef>
                        <a:spcAft>
                          <a:spcPts val="0"/>
                        </a:spcAft>
                        <a:buFont typeface="+mj-lt"/>
                        <a:buAutoNum type="arabicPeriod" startAt="5"/>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Use and connect mathematical representations. </a:t>
                      </a:r>
                      <a:endParaRPr lang="en-US" sz="18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0249">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Facilitate meaningful mathematical discourse.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0249">
                <a:tc>
                  <a:txBody>
                    <a:bodyPr/>
                    <a:lstStyle/>
                    <a:p>
                      <a:pPr marL="457200" marR="0" indent="-457200">
                        <a:spcBef>
                          <a:spcPts val="0"/>
                        </a:spcBef>
                        <a:spcAft>
                          <a:spcPts val="0"/>
                        </a:spcAft>
                        <a:buFont typeface="+mj-lt"/>
                        <a:buAutoNum type="arabicPeriod" startAt="7"/>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Elicit and use evidence of student thinking. </a:t>
                      </a:r>
                      <a:endParaRPr lang="en-US" sz="18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0249">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8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Support 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Picture 2" descr="Priniciples to Actions"/>
          <p:cNvPicPr>
            <a:picLocks noChangeAspect="1" noChangeArrowheads="1"/>
          </p:cNvPicPr>
          <p:nvPr/>
        </p:nvPicPr>
        <p:blipFill>
          <a:blip r:embed="rId3" cstate="print"/>
          <a:srcRect l="-8719" r="-8719"/>
          <a:stretch>
            <a:fillRect/>
          </a:stretch>
        </p:blipFill>
        <p:spPr bwMode="auto">
          <a:xfrm>
            <a:off x="6872526" y="3742660"/>
            <a:ext cx="2271474" cy="2753390"/>
          </a:xfrm>
          <a:prstGeom prst="rect">
            <a:avLst/>
          </a:prstGeom>
          <a:noFill/>
          <a:ln w="9525">
            <a:noFill/>
            <a:miter lim="800000"/>
            <a:headEnd/>
            <a:tailEnd/>
          </a:ln>
        </p:spPr>
      </p:pic>
      <p:sp>
        <p:nvSpPr>
          <p:cNvPr id="8" name="TextBox 7"/>
          <p:cNvSpPr txBox="1"/>
          <p:nvPr/>
        </p:nvSpPr>
        <p:spPr>
          <a:xfrm>
            <a:off x="133350" y="6401455"/>
            <a:ext cx="7124700" cy="523220"/>
          </a:xfrm>
          <a:prstGeom prst="rect">
            <a:avLst/>
          </a:prstGeom>
          <a:noFill/>
        </p:spPr>
        <p:txBody>
          <a:bodyPr wrap="square" rtlCol="0">
            <a:spAutoFit/>
          </a:bodyPr>
          <a:lstStyle/>
          <a:p>
            <a:r>
              <a:rPr lang="en-US" sz="1400" dirty="0" smtClean="0"/>
              <a:t>Adapted from Leinwand, S. et al. (2014) </a:t>
            </a:r>
            <a:r>
              <a:rPr lang="en-US" sz="1400" i="1" dirty="0" smtClean="0"/>
              <a:t>Principles to Actions – Ensuring Mathematical Success for All, </a:t>
            </a:r>
            <a:r>
              <a:rPr lang="en-US" sz="1400" dirty="0" smtClean="0"/>
              <a:t>NCTM</a:t>
            </a:r>
            <a:endParaRPr lang="en-US" sz="1400" dirty="0"/>
          </a:p>
        </p:txBody>
      </p:sp>
    </p:spTree>
    <p:extLst>
      <p:ext uri="{BB962C8B-B14F-4D97-AF65-F5344CB8AC3E}">
        <p14:creationId xmlns:p14="http://schemas.microsoft.com/office/powerpoint/2010/main" val="983923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15</a:t>
            </a:fld>
            <a:endParaRPr lang="en-US" dirty="0"/>
          </a:p>
        </p:txBody>
      </p:sp>
      <p:sp>
        <p:nvSpPr>
          <p:cNvPr id="2" name="Title 1"/>
          <p:cNvSpPr>
            <a:spLocks noGrp="1"/>
          </p:cNvSpPr>
          <p:nvPr>
            <p:ph type="title" idx="4294967295"/>
          </p:nvPr>
        </p:nvSpPr>
        <p:spPr>
          <a:xfrm>
            <a:off x="190500" y="857545"/>
            <a:ext cx="8839200" cy="866900"/>
          </a:xfrm>
        </p:spPr>
        <p:txBody>
          <a:bodyPr>
            <a:normAutofit fontScale="90000"/>
          </a:bodyPr>
          <a:lstStyle/>
          <a:p>
            <a:pPr algn="ctr"/>
            <a:r>
              <a:rPr lang="en-US" sz="3200" b="1" i="1" dirty="0" smtClean="0">
                <a:latin typeface="Verdana" panose="020B0604030504040204" pitchFamily="34" charset="0"/>
                <a:ea typeface="Verdana" panose="020B0604030504040204" pitchFamily="34" charset="0"/>
                <a:cs typeface="Verdana" panose="020B0604030504040204" pitchFamily="34" charset="0"/>
              </a:rPr>
              <a:t>Taking Action</a:t>
            </a:r>
            <a:br>
              <a:rPr lang="en-US" sz="3200" b="1" i="1" dirty="0" smtClean="0">
                <a:latin typeface="Verdana" panose="020B0604030504040204" pitchFamily="34" charset="0"/>
                <a:ea typeface="Verdana" panose="020B0604030504040204" pitchFamily="34" charset="0"/>
                <a:cs typeface="Verdana" panose="020B0604030504040204" pitchFamily="34" charset="0"/>
              </a:rPr>
            </a:br>
            <a:r>
              <a:rPr lang="en-US" sz="3200" b="1" i="1" dirty="0" smtClean="0">
                <a:latin typeface="Verdana" panose="020B0604030504040204" pitchFamily="34" charset="0"/>
                <a:ea typeface="Verdana" panose="020B0604030504040204" pitchFamily="34" charset="0"/>
                <a:cs typeface="Verdana" panose="020B0604030504040204" pitchFamily="34" charset="0"/>
              </a:rPr>
              <a:t>Implementing Effective Mathematics Teaching Practices</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90500" y="1967271"/>
            <a:ext cx="5189220" cy="4708981"/>
          </a:xfrm>
          <a:prstGeom prst="rect">
            <a:avLst/>
          </a:prstGeom>
          <a:noFill/>
          <a:ln w="12700">
            <a:solidFill>
              <a:schemeClr val="tx1"/>
            </a:solidFill>
          </a:ln>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This resource provides:</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An overview</a:t>
            </a:r>
            <a:r>
              <a:rPr lang="en-US" sz="2000" dirty="0">
                <a:latin typeface="Verdana" panose="020B0604030504040204" pitchFamily="34" charset="0"/>
                <a:ea typeface="Verdana" panose="020B0604030504040204" pitchFamily="34" charset="0"/>
                <a:cs typeface="Verdana" panose="020B0604030504040204" pitchFamily="34" charset="0"/>
              </a:rPr>
              <a:t>, specific examples, and  activities that focus on each of the practices</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Activities </a:t>
            </a:r>
            <a:r>
              <a:rPr lang="en-US" sz="2000" dirty="0">
                <a:latin typeface="Verdana" panose="020B0604030504040204" pitchFamily="34" charset="0"/>
                <a:ea typeface="Verdana" panose="020B0604030504040204" pitchFamily="34" charset="0"/>
                <a:cs typeface="Verdana" panose="020B0604030504040204" pitchFamily="34" charset="0"/>
              </a:rPr>
              <a:t>for analyzing teaching and learning (includes specific artifacts of classroom practice)</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Extensive </a:t>
            </a:r>
            <a:r>
              <a:rPr lang="en-US" sz="2000" dirty="0">
                <a:latin typeface="Verdana" panose="020B0604030504040204" pitchFamily="34" charset="0"/>
                <a:ea typeface="Verdana" panose="020B0604030504040204" pitchFamily="34" charset="0"/>
                <a:cs typeface="Verdana" panose="020B0604030504040204" pitchFamily="34" charset="0"/>
              </a:rPr>
              <a:t>research supporting each practice</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Specific </a:t>
            </a:r>
            <a:r>
              <a:rPr lang="en-US" sz="2000" dirty="0">
                <a:latin typeface="Verdana" panose="020B0604030504040204" pitchFamily="34" charset="0"/>
                <a:ea typeface="Verdana" panose="020B0604030504040204" pitchFamily="34" charset="0"/>
                <a:cs typeface="Verdana" panose="020B0604030504040204" pitchFamily="34" charset="0"/>
              </a:rPr>
              <a:t>examples of how each practice promotes equitable instruction for all students</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Suggestions </a:t>
            </a:r>
            <a:r>
              <a:rPr lang="en-US" sz="2000" dirty="0">
                <a:latin typeface="Verdana" panose="020B0604030504040204" pitchFamily="34" charset="0"/>
                <a:ea typeface="Verdana" panose="020B0604030504040204" pitchFamily="34" charset="0"/>
                <a:cs typeface="Verdana" panose="020B0604030504040204" pitchFamily="34" charset="0"/>
              </a:rPr>
              <a:t>for exploration of the individual practices by classroom </a:t>
            </a:r>
            <a:r>
              <a:rPr lang="en-US" sz="2000" dirty="0" smtClean="0">
                <a:latin typeface="Verdana" panose="020B0604030504040204" pitchFamily="34" charset="0"/>
                <a:ea typeface="Verdana" panose="020B0604030504040204" pitchFamily="34" charset="0"/>
                <a:cs typeface="Verdana" panose="020B0604030504040204" pitchFamily="34" charset="0"/>
              </a:rPr>
              <a:t>teachers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Taking Action Book"/>
          <p:cNvPicPr>
            <a:picLocks noChangeAspect="1"/>
          </p:cNvPicPr>
          <p:nvPr/>
        </p:nvPicPr>
        <p:blipFill>
          <a:blip r:embed="rId3"/>
          <a:stretch>
            <a:fillRect/>
          </a:stretch>
        </p:blipFill>
        <p:spPr>
          <a:xfrm>
            <a:off x="5532120" y="1929774"/>
            <a:ext cx="1950720" cy="2611200"/>
          </a:xfrm>
          <a:prstGeom prst="rect">
            <a:avLst/>
          </a:prstGeom>
        </p:spPr>
      </p:pic>
      <p:pic>
        <p:nvPicPr>
          <p:cNvPr id="6" name="Picture 5" descr="Taking Action Boo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031812"/>
            <a:ext cx="1874520" cy="2343150"/>
          </a:xfrm>
          <a:prstGeom prst="rect">
            <a:avLst/>
          </a:prstGeom>
        </p:spPr>
      </p:pic>
      <p:pic>
        <p:nvPicPr>
          <p:cNvPr id="5" name="Picture 4" descr="Taking Action Book"/>
          <p:cNvPicPr>
            <a:picLocks noChangeAspect="1"/>
          </p:cNvPicPr>
          <p:nvPr/>
        </p:nvPicPr>
        <p:blipFill>
          <a:blip r:embed="rId5"/>
          <a:stretch>
            <a:fillRect/>
          </a:stretch>
        </p:blipFill>
        <p:spPr>
          <a:xfrm>
            <a:off x="6945630" y="3928521"/>
            <a:ext cx="2198370" cy="2620457"/>
          </a:xfrm>
          <a:prstGeom prst="rect">
            <a:avLst/>
          </a:prstGeom>
        </p:spPr>
      </p:pic>
    </p:spTree>
    <p:extLst>
      <p:ext uri="{BB962C8B-B14F-4D97-AF65-F5344CB8AC3E}">
        <p14:creationId xmlns:p14="http://schemas.microsoft.com/office/powerpoint/2010/main" val="188336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
        <p:nvSpPr>
          <p:cNvPr id="2" name="Title 1"/>
          <p:cNvSpPr>
            <a:spLocks noGrp="1"/>
          </p:cNvSpPr>
          <p:nvPr>
            <p:ph type="title" idx="4294967295"/>
          </p:nvPr>
        </p:nvSpPr>
        <p:spPr>
          <a:xfrm>
            <a:off x="239622" y="423517"/>
            <a:ext cx="8763000" cy="775694"/>
          </a:xfrm>
        </p:spPr>
        <p:txBody>
          <a:bodyPr>
            <a:normAutofit fontScale="90000"/>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Teaching Framework for Mathematics</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p:nvSpPr>
        <p:spPr bwMode="auto">
          <a:xfrm>
            <a:off x="1045030" y="6069764"/>
            <a:ext cx="6857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a:t>
            </a:r>
            <a:r>
              <a:rPr lang="en-US" altLang="en-US" sz="1200" dirty="0" smtClean="0">
                <a:latin typeface="Calibri" panose="020F0502020204030204" pitchFamily="34" charset="0"/>
              </a:rPr>
              <a:t>Smith, </a:t>
            </a:r>
            <a:r>
              <a:rPr lang="en-US" altLang="en-US" sz="1200" dirty="0">
                <a:latin typeface="Calibri" panose="020F0502020204030204" pitchFamily="34" charset="0"/>
              </a:rPr>
              <a:t>M</a:t>
            </a:r>
            <a:r>
              <a:rPr lang="en-US" altLang="en-US" sz="1200" dirty="0" smtClean="0">
                <a:latin typeface="Calibri" panose="020F0502020204030204" pitchFamily="34" charset="0"/>
              </a:rPr>
              <a:t>. et al. (2017) Taking Action – Implementing Effective Mathematics Teaching Practices Series</a:t>
            </a:r>
            <a:r>
              <a:rPr lang="en-US" altLang="en-US" sz="1200" i="1" dirty="0" smtClean="0">
                <a:latin typeface="Calibri" panose="020F0502020204030204" pitchFamily="34" charset="0"/>
              </a:rPr>
              <a:t>, </a:t>
            </a:r>
            <a:r>
              <a:rPr lang="en-US" altLang="en-US" sz="1200" dirty="0" smtClean="0">
                <a:latin typeface="Calibri" panose="020F0502020204030204" pitchFamily="34" charset="0"/>
              </a:rPr>
              <a:t>National Council of Teachers of Mathematics. </a:t>
            </a:r>
            <a:endParaRPr lang="en-US" altLang="en-US" sz="1200" dirty="0">
              <a:latin typeface="Calibri" panose="020F0502020204030204" pitchFamily="34" charset="0"/>
            </a:endParaRPr>
          </a:p>
        </p:txBody>
      </p:sp>
      <p:pic>
        <p:nvPicPr>
          <p:cNvPr id="15" name="Picture 14" descr="Diagram for Teaching Framework for Mathematics"/>
          <p:cNvPicPr>
            <a:picLocks noChangeAspect="1"/>
          </p:cNvPicPr>
          <p:nvPr/>
        </p:nvPicPr>
        <p:blipFill>
          <a:blip r:embed="rId3"/>
          <a:stretch>
            <a:fillRect/>
          </a:stretch>
        </p:blipFill>
        <p:spPr>
          <a:xfrm>
            <a:off x="672809" y="1199211"/>
            <a:ext cx="7524750" cy="4752975"/>
          </a:xfrm>
          <a:prstGeom prst="rect">
            <a:avLst/>
          </a:prstGeom>
        </p:spPr>
      </p:pic>
    </p:spTree>
    <p:extLst>
      <p:ext uri="{BB962C8B-B14F-4D97-AF65-F5344CB8AC3E}">
        <p14:creationId xmlns:p14="http://schemas.microsoft.com/office/powerpoint/2010/main" val="6304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17</a:t>
            </a:fld>
            <a:endParaRPr lang="en-US" dirty="0"/>
          </a:p>
        </p:txBody>
      </p:sp>
      <p:sp>
        <p:nvSpPr>
          <p:cNvPr id="2" name="Title 1"/>
          <p:cNvSpPr>
            <a:spLocks noGrp="1"/>
          </p:cNvSpPr>
          <p:nvPr>
            <p:ph type="title" idx="4294967295"/>
          </p:nvPr>
        </p:nvSpPr>
        <p:spPr>
          <a:xfrm>
            <a:off x="263234" y="727675"/>
            <a:ext cx="8588084" cy="775694"/>
          </a:xfrm>
        </p:spPr>
        <p:txBody>
          <a:bodyPr>
            <a:normAutofit fontScale="90000"/>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Beliefs About Teaching and Learning</a:t>
            </a:r>
            <a:br>
              <a:rPr lang="en-US" sz="3200" b="1" dirty="0" smtClean="0">
                <a:latin typeface="Verdana" panose="020B0604030504040204" pitchFamily="34" charset="0"/>
                <a:ea typeface="Verdana" panose="020B0604030504040204" pitchFamily="34" charset="0"/>
                <a:cs typeface="Verdana" panose="020B0604030504040204" pitchFamily="34" charset="0"/>
              </a:rPr>
            </a:br>
            <a:r>
              <a:rPr lang="en-US" sz="3200" b="1" dirty="0" smtClean="0">
                <a:latin typeface="Verdana" panose="020B0604030504040204" pitchFamily="34" charset="0"/>
                <a:ea typeface="Verdana" panose="020B0604030504040204" pitchFamily="34" charset="0"/>
                <a:cs typeface="Verdana" panose="020B0604030504040204" pitchFamily="34" charset="0"/>
              </a:rPr>
              <a:t>Mathematics</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66700" y="1953188"/>
            <a:ext cx="4191000" cy="1938992"/>
          </a:xfrm>
          <a:prstGeom prst="rect">
            <a:avLst/>
          </a:prstGeom>
          <a:solidFill>
            <a:schemeClr val="accent1"/>
          </a:solidFill>
          <a:ln w="12700">
            <a:solidFill>
              <a:schemeClr val="tx1"/>
            </a:solidFill>
          </a:ln>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Mathematics learning should focus on practicing procedures and memorizing basic number combinations.</a:t>
            </a:r>
          </a:p>
        </p:txBody>
      </p:sp>
      <p:sp>
        <p:nvSpPr>
          <p:cNvPr id="27" name="TextBox 26"/>
          <p:cNvSpPr txBox="1"/>
          <p:nvPr/>
        </p:nvSpPr>
        <p:spPr>
          <a:xfrm>
            <a:off x="4648200" y="1943188"/>
            <a:ext cx="4343400" cy="1938992"/>
          </a:xfrm>
          <a:prstGeom prst="rect">
            <a:avLst/>
          </a:prstGeom>
          <a:solidFill>
            <a:schemeClr val="accent1"/>
          </a:solidFill>
          <a:ln w="12700">
            <a:solidFill>
              <a:schemeClr val="tx1"/>
            </a:solidFill>
          </a:ln>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Mathematics learning should focus on concepts and procedures through problem solving, reasoning, and discourse.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21668" y="1559619"/>
            <a:ext cx="8595016"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Unproductive </a:t>
            </a:r>
            <a:r>
              <a:rPr lang="en-US" b="1" dirty="0" smtClean="0">
                <a:latin typeface="Verdana" panose="020B0604030504040204" pitchFamily="34" charset="0"/>
                <a:ea typeface="Verdana" panose="020B0604030504040204" pitchFamily="34" charset="0"/>
                <a:cs typeface="Verdana" panose="020B0604030504040204" pitchFamily="34" charset="0"/>
              </a:rPr>
              <a:t>Beliefs   vs.     Productive Beliefs </a:t>
            </a:r>
            <a:endParaRPr lang="en-US" b="1"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28" name="TextBox 27"/>
          <p:cNvSpPr txBox="1"/>
          <p:nvPr/>
        </p:nvSpPr>
        <p:spPr>
          <a:xfrm>
            <a:off x="263234" y="3977962"/>
            <a:ext cx="4191000" cy="2308324"/>
          </a:xfrm>
          <a:prstGeom prst="rect">
            <a:avLst/>
          </a:prstGeom>
          <a:solidFill>
            <a:srgbClr val="F0A1FD"/>
          </a:solidFill>
          <a:ln w="12700">
            <a:solidFill>
              <a:schemeClr val="tx1"/>
            </a:solidFill>
          </a:ln>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Students need only to learn and use the same standard computational algorithms and the same prescribed methods to solve algebraic problems.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4648200" y="3989066"/>
            <a:ext cx="4289716" cy="2308324"/>
          </a:xfrm>
          <a:prstGeom prst="rect">
            <a:avLst/>
          </a:prstGeom>
          <a:solidFill>
            <a:srgbClr val="F0A1FD"/>
          </a:solidFill>
          <a:ln w="12700">
            <a:solidFill>
              <a:schemeClr val="tx1"/>
            </a:solidFill>
          </a:ln>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All students need to have a range of strategies and approaches from which to choose in solving problems (including algorithms &amp; procedures).</a:t>
            </a:r>
          </a:p>
        </p:txBody>
      </p:sp>
      <p:sp>
        <p:nvSpPr>
          <p:cNvPr id="30" name="TextBox 29"/>
          <p:cNvSpPr txBox="1"/>
          <p:nvPr/>
        </p:nvSpPr>
        <p:spPr>
          <a:xfrm>
            <a:off x="263234" y="6332172"/>
            <a:ext cx="8477250" cy="523220"/>
          </a:xfrm>
          <a:prstGeom prst="rect">
            <a:avLst/>
          </a:prstGeom>
          <a:noFill/>
        </p:spPr>
        <p:txBody>
          <a:bodyPr wrap="square" rtlCol="0">
            <a:spAutoFit/>
          </a:bodyPr>
          <a:lstStyle/>
          <a:p>
            <a:r>
              <a:rPr lang="en-US" sz="1400" dirty="0" smtClean="0"/>
              <a:t>Adapted from Leinwand, S. et al. (2014) </a:t>
            </a:r>
            <a:r>
              <a:rPr lang="en-US" sz="1400" i="1" dirty="0" smtClean="0"/>
              <a:t>Principles to Actions – Ensuring Mathematical Success for All, </a:t>
            </a:r>
            <a:r>
              <a:rPr lang="en-US" sz="1400" dirty="0" smtClean="0"/>
              <a:t>NCTM</a:t>
            </a:r>
            <a:endParaRPr lang="en-US" sz="1400" dirty="0"/>
          </a:p>
        </p:txBody>
      </p:sp>
    </p:spTree>
    <p:extLst>
      <p:ext uri="{BB962C8B-B14F-4D97-AF65-F5344CB8AC3E}">
        <p14:creationId xmlns:p14="http://schemas.microsoft.com/office/powerpoint/2010/main" val="184904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a:solidFill>
            <a:schemeClr val="bg1"/>
          </a:solidFill>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How many squares create the border?</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18</a:t>
            </a:fld>
            <a:endParaRPr lang="en-US" dirty="0"/>
          </a:p>
        </p:txBody>
      </p:sp>
      <p:pic>
        <p:nvPicPr>
          <p:cNvPr id="5" name="Picture 4" descr="picture"/>
          <p:cNvPicPr>
            <a:picLocks noChangeAspect="1"/>
          </p:cNvPicPr>
          <p:nvPr/>
        </p:nvPicPr>
        <p:blipFill>
          <a:blip r:embed="rId3"/>
          <a:stretch>
            <a:fillRect/>
          </a:stretch>
        </p:blipFill>
        <p:spPr>
          <a:xfrm>
            <a:off x="2133600" y="1143000"/>
            <a:ext cx="4514850" cy="4514850"/>
          </a:xfrm>
          <a:prstGeom prst="rect">
            <a:avLst/>
          </a:prstGeom>
        </p:spPr>
      </p:pic>
      <p:sp>
        <p:nvSpPr>
          <p:cNvPr id="3" name="Rectangle 2"/>
          <p:cNvSpPr/>
          <p:nvPr/>
        </p:nvSpPr>
        <p:spPr>
          <a:xfrm>
            <a:off x="3505200" y="5962650"/>
            <a:ext cx="1495666" cy="369332"/>
          </a:xfrm>
          <a:prstGeom prst="rect">
            <a:avLst/>
          </a:prstGeom>
        </p:spPr>
        <p:txBody>
          <a:bodyPr wrap="none">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hlinkClick r:id="rId4"/>
              </a:rPr>
              <a:t>You Cubed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9309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a:solidFill>
            <a:schemeClr val="bg1"/>
          </a:solidFill>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How many squares create the border?</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19</a:t>
            </a:fld>
            <a:endParaRPr lang="en-US" dirty="0"/>
          </a:p>
        </p:txBody>
      </p:sp>
      <p:sp>
        <p:nvSpPr>
          <p:cNvPr id="3" name="Rectangle 2"/>
          <p:cNvSpPr/>
          <p:nvPr/>
        </p:nvSpPr>
        <p:spPr>
          <a:xfrm>
            <a:off x="3505200" y="5962650"/>
            <a:ext cx="1495666" cy="369332"/>
          </a:xfrm>
          <a:prstGeom prst="rect">
            <a:avLst/>
          </a:prstGeom>
        </p:spPr>
        <p:txBody>
          <a:bodyPr wrap="none">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hlinkClick r:id="rId3"/>
              </a:rPr>
              <a:t>You Cubed </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icture"/>
          <p:cNvPicPr>
            <a:picLocks noChangeAspect="1"/>
          </p:cNvPicPr>
          <p:nvPr/>
        </p:nvPicPr>
        <p:blipFill rotWithShape="1">
          <a:blip r:embed="rId4"/>
          <a:srcRect l="4004" t="2296" r="51484" b="60785"/>
          <a:stretch/>
        </p:blipFill>
        <p:spPr>
          <a:xfrm>
            <a:off x="1526162" y="1102443"/>
            <a:ext cx="2370924" cy="2370924"/>
          </a:xfrm>
          <a:prstGeom prst="rect">
            <a:avLst/>
          </a:prstGeom>
          <a:ln w="12700">
            <a:noFill/>
          </a:ln>
        </p:spPr>
      </p:pic>
      <p:pic>
        <p:nvPicPr>
          <p:cNvPr id="7" name="Picture 6" descr="picture"/>
          <p:cNvPicPr>
            <a:picLocks noChangeAspect="1"/>
          </p:cNvPicPr>
          <p:nvPr/>
        </p:nvPicPr>
        <p:blipFill rotWithShape="1">
          <a:blip r:embed="rId4"/>
          <a:srcRect l="4004" t="55690" r="51484" b="9236"/>
          <a:stretch/>
        </p:blipFill>
        <p:spPr>
          <a:xfrm>
            <a:off x="5040086" y="1167218"/>
            <a:ext cx="2446138" cy="2323831"/>
          </a:xfrm>
          <a:prstGeom prst="rect">
            <a:avLst/>
          </a:prstGeom>
          <a:ln w="12700">
            <a:noFill/>
          </a:ln>
        </p:spPr>
      </p:pic>
      <p:pic>
        <p:nvPicPr>
          <p:cNvPr id="8" name="Picture 7" descr="picture"/>
          <p:cNvPicPr>
            <a:picLocks noChangeAspect="1"/>
          </p:cNvPicPr>
          <p:nvPr/>
        </p:nvPicPr>
        <p:blipFill rotWithShape="1">
          <a:blip r:embed="rId5"/>
          <a:srcRect l="9018" t="1690" r="51576" b="59985"/>
          <a:stretch/>
        </p:blipFill>
        <p:spPr>
          <a:xfrm>
            <a:off x="1682924" y="3475078"/>
            <a:ext cx="2057400" cy="2551176"/>
          </a:xfrm>
          <a:prstGeom prst="rect">
            <a:avLst/>
          </a:prstGeom>
        </p:spPr>
      </p:pic>
      <p:pic>
        <p:nvPicPr>
          <p:cNvPr id="9" name="Picture 8" descr="picture"/>
          <p:cNvPicPr>
            <a:picLocks noChangeAspect="1"/>
          </p:cNvPicPr>
          <p:nvPr/>
        </p:nvPicPr>
        <p:blipFill rotWithShape="1">
          <a:blip r:embed="rId5"/>
          <a:srcRect l="9018" t="52712" r="51576" b="7726"/>
          <a:stretch/>
        </p:blipFill>
        <p:spPr>
          <a:xfrm>
            <a:off x="5077066" y="3383650"/>
            <a:ext cx="2133600" cy="2731009"/>
          </a:xfrm>
          <a:prstGeom prst="rect">
            <a:avLst/>
          </a:prstGeom>
        </p:spPr>
      </p:pic>
    </p:spTree>
    <p:extLst>
      <p:ext uri="{BB962C8B-B14F-4D97-AF65-F5344CB8AC3E}">
        <p14:creationId xmlns:p14="http://schemas.microsoft.com/office/powerpoint/2010/main" val="318967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VDOE General Session Agenda</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42900" y="1428750"/>
            <a:ext cx="8458200" cy="4525963"/>
          </a:xfrm>
        </p:spPr>
        <p:txBody>
          <a:bodyPr/>
          <a:lstStyle/>
          <a:p>
            <a:pPr>
              <a:spcBef>
                <a:spcPts val="600"/>
              </a:spcBef>
              <a:spcAft>
                <a:spcPts val="600"/>
              </a:spcAft>
            </a:pPr>
            <a:r>
              <a:rPr lang="en-US" sz="2800" dirty="0" smtClean="0">
                <a:latin typeface="Verdana" panose="020B0604030504040204" pitchFamily="34" charset="0"/>
                <a:ea typeface="Verdana" panose="020B0604030504040204" pitchFamily="34" charset="0"/>
                <a:cs typeface="Verdana" panose="020B0604030504040204" pitchFamily="34" charset="0"/>
              </a:rPr>
              <a:t>Education in Virginia - Update</a:t>
            </a:r>
            <a:endParaRPr lang="en-US" sz="2800" dirty="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n-US" sz="2800" dirty="0" smtClean="0">
                <a:latin typeface="Verdana" panose="020B0604030504040204" pitchFamily="34" charset="0"/>
                <a:ea typeface="Verdana" panose="020B0604030504040204" pitchFamily="34" charset="0"/>
                <a:cs typeface="Verdana" panose="020B0604030504040204" pitchFamily="34" charset="0"/>
              </a:rPr>
              <a:t>Mathematics Institute – Defining the Focus</a:t>
            </a:r>
          </a:p>
          <a:p>
            <a:pPr lvl="1">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Effective Mathematics Teaching Practices </a:t>
            </a:r>
          </a:p>
          <a:p>
            <a:pPr lvl="1">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Access and Equity in Mathematics Teaching </a:t>
            </a:r>
            <a:endParaRPr lang="en-US" sz="2400" dirty="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n-US" sz="2800" dirty="0" smtClean="0">
                <a:latin typeface="Verdana" panose="020B0604030504040204" pitchFamily="34" charset="0"/>
                <a:ea typeface="Verdana" panose="020B0604030504040204" pitchFamily="34" charset="0"/>
                <a:cs typeface="Verdana" panose="020B0604030504040204" pitchFamily="34" charset="0"/>
              </a:rPr>
              <a:t>Implementation of the 2016 Mathematics Standards of Learning </a:t>
            </a:r>
          </a:p>
          <a:p>
            <a:pPr>
              <a:spcBef>
                <a:spcPts val="600"/>
              </a:spcBef>
              <a:spcAft>
                <a:spcPts val="600"/>
              </a:spcAft>
            </a:pPr>
            <a:r>
              <a:rPr lang="en-US" sz="2800" dirty="0" smtClean="0">
                <a:latin typeface="Verdana" panose="020B0604030504040204" pitchFamily="34" charset="0"/>
                <a:ea typeface="Verdana" panose="020B0604030504040204" pitchFamily="34" charset="0"/>
                <a:cs typeface="Verdana" panose="020B0604030504040204" pitchFamily="34" charset="0"/>
              </a:rPr>
              <a:t>Assessing the 2016 Mathematics SOL</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a:t>
            </a:fld>
            <a:endParaRPr lang="en-US" dirty="0"/>
          </a:p>
        </p:txBody>
      </p:sp>
    </p:spTree>
    <p:extLst>
      <p:ext uri="{BB962C8B-B14F-4D97-AF65-F5344CB8AC3E}">
        <p14:creationId xmlns:p14="http://schemas.microsoft.com/office/powerpoint/2010/main" val="152809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Quote</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20</a:t>
            </a:fld>
            <a:endParaRPr lang="en-US" dirty="0"/>
          </a:p>
        </p:txBody>
      </p:sp>
      <p:sp>
        <p:nvSpPr>
          <p:cNvPr id="6" name="TextBox 5"/>
          <p:cNvSpPr txBox="1"/>
          <p:nvPr/>
        </p:nvSpPr>
        <p:spPr>
          <a:xfrm>
            <a:off x="381000" y="1447800"/>
            <a:ext cx="8382000" cy="4124206"/>
          </a:xfrm>
          <a:prstGeom prst="rect">
            <a:avLst/>
          </a:prstGeom>
          <a:noFill/>
        </p:spPr>
        <p:txBody>
          <a:bodyPr wrap="square" rtlCol="0">
            <a:spAutoFit/>
          </a:bodyPr>
          <a:lstStyle/>
          <a:p>
            <a:pPr algn="ctr"/>
            <a:r>
              <a:rPr lang="en-US" sz="3600" i="1" dirty="0">
                <a:latin typeface="Verdana" panose="020B0604030504040204" pitchFamily="34" charset="0"/>
                <a:ea typeface="Verdana" panose="020B0604030504040204" pitchFamily="34" charset="0"/>
                <a:cs typeface="Verdana" panose="020B0604030504040204" pitchFamily="34" charset="0"/>
              </a:rPr>
              <a:t>Children have real understanding</a:t>
            </a:r>
          </a:p>
          <a:p>
            <a:pPr algn="ctr"/>
            <a:r>
              <a:rPr lang="en-US" sz="3600" i="1" dirty="0">
                <a:latin typeface="Verdana" panose="020B0604030504040204" pitchFamily="34" charset="0"/>
                <a:ea typeface="Verdana" panose="020B0604030504040204" pitchFamily="34" charset="0"/>
                <a:cs typeface="Verdana" panose="020B0604030504040204" pitchFamily="34" charset="0"/>
              </a:rPr>
              <a:t>only of that which they invent</a:t>
            </a:r>
          </a:p>
          <a:p>
            <a:pPr algn="ctr"/>
            <a:r>
              <a:rPr lang="en-US" sz="3600" i="1" dirty="0">
                <a:latin typeface="Verdana" panose="020B0604030504040204" pitchFamily="34" charset="0"/>
                <a:ea typeface="Verdana" panose="020B0604030504040204" pitchFamily="34" charset="0"/>
                <a:cs typeface="Verdana" panose="020B0604030504040204" pitchFamily="34" charset="0"/>
              </a:rPr>
              <a:t>themselves, and each time that we</a:t>
            </a:r>
          </a:p>
          <a:p>
            <a:pPr algn="ctr"/>
            <a:r>
              <a:rPr lang="en-US" sz="3600" i="1" dirty="0">
                <a:latin typeface="Verdana" panose="020B0604030504040204" pitchFamily="34" charset="0"/>
                <a:ea typeface="Verdana" panose="020B0604030504040204" pitchFamily="34" charset="0"/>
                <a:cs typeface="Verdana" panose="020B0604030504040204" pitchFamily="34" charset="0"/>
              </a:rPr>
              <a:t>try to teach them too quickly we</a:t>
            </a:r>
          </a:p>
          <a:p>
            <a:pPr algn="ctr"/>
            <a:r>
              <a:rPr lang="en-US" sz="3600" i="1" dirty="0">
                <a:latin typeface="Verdana" panose="020B0604030504040204" pitchFamily="34" charset="0"/>
                <a:ea typeface="Verdana" panose="020B0604030504040204" pitchFamily="34" charset="0"/>
                <a:cs typeface="Verdana" panose="020B0604030504040204" pitchFamily="34" charset="0"/>
              </a:rPr>
              <a:t>keep them from reinventing it</a:t>
            </a:r>
          </a:p>
          <a:p>
            <a:pPr algn="ctr">
              <a:spcAft>
                <a:spcPts val="1200"/>
              </a:spcAft>
            </a:pPr>
            <a:r>
              <a:rPr lang="en-US" sz="3600" i="1" dirty="0">
                <a:latin typeface="Verdana" panose="020B0604030504040204" pitchFamily="34" charset="0"/>
                <a:ea typeface="Verdana" panose="020B0604030504040204" pitchFamily="34" charset="0"/>
                <a:cs typeface="Verdana" panose="020B0604030504040204" pitchFamily="34" charset="0"/>
              </a:rPr>
              <a:t>themselves</a:t>
            </a:r>
            <a:r>
              <a:rPr lang="en-US" sz="3600" dirty="0" smtClean="0">
                <a:latin typeface="Verdana" panose="020B0604030504040204" pitchFamily="34" charset="0"/>
                <a:ea typeface="Verdana" panose="020B0604030504040204" pitchFamily="34" charset="0"/>
                <a:cs typeface="Verdana" panose="020B0604030504040204" pitchFamily="34" charset="0"/>
              </a:rPr>
              <a:t>.</a:t>
            </a:r>
          </a:p>
          <a:p>
            <a:pPr algn="ctr"/>
            <a:r>
              <a:rPr lang="en-US" sz="3600" dirty="0" smtClean="0">
                <a:latin typeface="Verdana" panose="020B0604030504040204" pitchFamily="34" charset="0"/>
                <a:ea typeface="Verdana" panose="020B0604030504040204" pitchFamily="34" charset="0"/>
                <a:cs typeface="Verdana" panose="020B0604030504040204" pitchFamily="34" charset="0"/>
              </a:rPr>
              <a:t>- Piaget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378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38200"/>
          </a:xfrm>
          <a:solidFill>
            <a:schemeClr val="bg1"/>
          </a:solidFill>
        </p:spPr>
        <p:txBody>
          <a:bodyPr/>
          <a:lstStyle/>
          <a:p>
            <a:pPr algn="ctr"/>
            <a:r>
              <a:rPr lang="en-US" sz="3200" b="1" i="1" dirty="0">
                <a:solidFill>
                  <a:schemeClr val="tx1"/>
                </a:solidFill>
                <a:latin typeface="Verdana" panose="020B0604030504040204" pitchFamily="34" charset="0"/>
                <a:ea typeface="Verdana" panose="020B0604030504040204" pitchFamily="34" charset="0"/>
                <a:cs typeface="Verdana" panose="020B0604030504040204" pitchFamily="34" charset="0"/>
              </a:rPr>
              <a:t>Principles to Actions:</a:t>
            </a:r>
            <a:br>
              <a:rPr lang="en-US" sz="3200" b="1" i="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i="1" dirty="0">
                <a:solidFill>
                  <a:schemeClr val="tx1"/>
                </a:solidFill>
                <a:latin typeface="Verdana" panose="020B0604030504040204" pitchFamily="34" charset="0"/>
                <a:ea typeface="Verdana" panose="020B0604030504040204" pitchFamily="34" charset="0"/>
                <a:cs typeface="Verdana" panose="020B0604030504040204" pitchFamily="34" charset="0"/>
              </a:rPr>
              <a:t>Ensuring Mathematical Success for All</a:t>
            </a:r>
          </a:p>
        </p:txBody>
      </p:sp>
      <p:sp>
        <p:nvSpPr>
          <p:cNvPr id="4" name="Slide Number Placeholder 3"/>
          <p:cNvSpPr>
            <a:spLocks noGrp="1"/>
          </p:cNvSpPr>
          <p:nvPr>
            <p:ph type="sldNum" sz="quarter" idx="12"/>
          </p:nvPr>
        </p:nvSpPr>
        <p:spPr/>
        <p:txBody>
          <a:bodyPr/>
          <a:lstStyle/>
          <a:p>
            <a:fld id="{94D383E5-CD44-4E8E-A14B-87411563B6FF}" type="slidenum">
              <a:rPr lang="en-US" smtClean="0"/>
              <a:t>21</a:t>
            </a:fld>
            <a:endParaRPr lang="en-US" dirty="0"/>
          </a:p>
        </p:txBody>
      </p:sp>
      <p:sp>
        <p:nvSpPr>
          <p:cNvPr id="5" name="TextBox 4"/>
          <p:cNvSpPr txBox="1"/>
          <p:nvPr/>
        </p:nvSpPr>
        <p:spPr>
          <a:xfrm>
            <a:off x="457200" y="2849671"/>
            <a:ext cx="8534400" cy="3170099"/>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3200" dirty="0" smtClean="0">
                <a:latin typeface="Verdana" panose="020B0604030504040204" pitchFamily="34" charset="0"/>
                <a:ea typeface="Verdana" panose="020B0604030504040204" pitchFamily="34" charset="0"/>
                <a:cs typeface="Verdana" panose="020B0604030504040204" pitchFamily="34" charset="0"/>
              </a:rPr>
              <a:t>Access and Equity</a:t>
            </a:r>
          </a:p>
          <a:p>
            <a:pPr marL="457200" indent="-457200">
              <a:spcBef>
                <a:spcPts val="600"/>
              </a:spcBef>
              <a:spcAft>
                <a:spcPts val="600"/>
              </a:spcAft>
              <a:buFont typeface="Arial" panose="020B0604020202020204" pitchFamily="34" charset="0"/>
              <a:buChar char="•"/>
            </a:pPr>
            <a:r>
              <a:rPr lang="en-US" sz="3200" dirty="0" smtClean="0">
                <a:latin typeface="Verdana" panose="020B0604030504040204" pitchFamily="34" charset="0"/>
                <a:ea typeface="Verdana" panose="020B0604030504040204" pitchFamily="34" charset="0"/>
                <a:cs typeface="Verdana" panose="020B0604030504040204" pitchFamily="34" charset="0"/>
              </a:rPr>
              <a:t>Curriculum</a:t>
            </a:r>
          </a:p>
          <a:p>
            <a:pPr marL="457200" indent="-457200">
              <a:spcBef>
                <a:spcPts val="600"/>
              </a:spcBef>
              <a:spcAft>
                <a:spcPts val="600"/>
              </a:spcAft>
              <a:buFont typeface="Arial" panose="020B0604020202020204" pitchFamily="34" charset="0"/>
              <a:buChar char="•"/>
            </a:pPr>
            <a:r>
              <a:rPr lang="en-US" sz="3200" dirty="0" smtClean="0">
                <a:latin typeface="Verdana" panose="020B0604030504040204" pitchFamily="34" charset="0"/>
                <a:ea typeface="Verdana" panose="020B0604030504040204" pitchFamily="34" charset="0"/>
                <a:cs typeface="Verdana" panose="020B0604030504040204" pitchFamily="34" charset="0"/>
              </a:rPr>
              <a:t>Tools and Technology</a:t>
            </a:r>
          </a:p>
          <a:p>
            <a:pPr marL="457200" indent="-457200">
              <a:spcBef>
                <a:spcPts val="600"/>
              </a:spcBef>
              <a:spcAft>
                <a:spcPts val="600"/>
              </a:spcAft>
              <a:buFont typeface="Arial" panose="020B0604020202020204" pitchFamily="34" charset="0"/>
              <a:buChar char="•"/>
            </a:pPr>
            <a:r>
              <a:rPr lang="en-US" sz="3200" dirty="0" smtClean="0">
                <a:latin typeface="Verdana" panose="020B0604030504040204" pitchFamily="34" charset="0"/>
                <a:ea typeface="Verdana" panose="020B0604030504040204" pitchFamily="34" charset="0"/>
                <a:cs typeface="Verdana" panose="020B0604030504040204" pitchFamily="34" charset="0"/>
              </a:rPr>
              <a:t>Assessment</a:t>
            </a:r>
          </a:p>
          <a:p>
            <a:pPr marL="457200" indent="-457200">
              <a:spcBef>
                <a:spcPts val="600"/>
              </a:spcBef>
              <a:spcAft>
                <a:spcPts val="600"/>
              </a:spcAft>
              <a:buFont typeface="Arial" panose="020B0604020202020204" pitchFamily="34" charset="0"/>
              <a:buChar char="•"/>
            </a:pPr>
            <a:r>
              <a:rPr lang="en-US" sz="3200" dirty="0" smtClean="0">
                <a:latin typeface="Verdana" panose="020B0604030504040204" pitchFamily="34" charset="0"/>
                <a:ea typeface="Verdana" panose="020B0604030504040204" pitchFamily="34" charset="0"/>
                <a:cs typeface="Verdana" panose="020B0604030504040204" pitchFamily="34" charset="0"/>
              </a:rPr>
              <a:t>Professionalism</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picture"/>
          <p:cNvPicPr>
            <a:picLocks noChangeAspect="1" noChangeArrowheads="1"/>
          </p:cNvPicPr>
          <p:nvPr/>
        </p:nvPicPr>
        <p:blipFill>
          <a:blip r:embed="rId3" cstate="print"/>
          <a:srcRect l="-8719" r="-8719"/>
          <a:stretch>
            <a:fillRect/>
          </a:stretch>
        </p:blipFill>
        <p:spPr bwMode="auto">
          <a:xfrm>
            <a:off x="5791200" y="3002335"/>
            <a:ext cx="2590800" cy="3140465"/>
          </a:xfrm>
          <a:prstGeom prst="rect">
            <a:avLst/>
          </a:prstGeom>
          <a:noFill/>
          <a:ln w="9525">
            <a:noFill/>
            <a:miter lim="800000"/>
            <a:headEnd/>
            <a:tailEnd/>
          </a:ln>
        </p:spPr>
      </p:pic>
    </p:spTree>
    <p:extLst>
      <p:ext uri="{BB962C8B-B14F-4D97-AF65-F5344CB8AC3E}">
        <p14:creationId xmlns:p14="http://schemas.microsoft.com/office/powerpoint/2010/main" val="422644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Dr. James Lane</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22</a:t>
            </a:fld>
            <a:endParaRPr lang="en-US" dirty="0"/>
          </a:p>
        </p:txBody>
      </p:sp>
      <p:pic>
        <p:nvPicPr>
          <p:cNvPr id="5" name="Equity for all Students" descr="Video of Superinten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1000" y="1371600"/>
            <a:ext cx="8229600" cy="4629150"/>
          </a:xfrm>
          <a:prstGeom prst="rect">
            <a:avLst/>
          </a:prstGeom>
        </p:spPr>
      </p:pic>
    </p:spTree>
    <p:extLst>
      <p:ext uri="{BB962C8B-B14F-4D97-AF65-F5344CB8AC3E}">
        <p14:creationId xmlns:p14="http://schemas.microsoft.com/office/powerpoint/2010/main" val="2187593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a:solidFill>
            <a:schemeClr val="bg1"/>
          </a:solidFill>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The Lens of Equity in Mathematics</a:t>
            </a:r>
            <a:r>
              <a:rPr lang="en-US" sz="3200" b="1" dirty="0">
                <a:latin typeface="Verdana" panose="020B0604030504040204" pitchFamily="34" charset="0"/>
                <a:ea typeface="Verdana" panose="020B0604030504040204" pitchFamily="34" charset="0"/>
                <a:cs typeface="Verdana" panose="020B0604030504040204" pitchFamily="34" charset="0"/>
              </a:rPr>
              <a:t/>
            </a:r>
            <a:br>
              <a:rPr lang="en-US" sz="32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23</a:t>
            </a:fld>
            <a:endParaRPr lang="en-US" dirty="0"/>
          </a:p>
        </p:txBody>
      </p:sp>
      <p:pic>
        <p:nvPicPr>
          <p:cNvPr id="3" name="Picture 2" descr="Lens Equity Diagram"/>
          <p:cNvPicPr>
            <a:picLocks noChangeAspect="1"/>
          </p:cNvPicPr>
          <p:nvPr/>
        </p:nvPicPr>
        <p:blipFill>
          <a:blip r:embed="rId3"/>
          <a:stretch>
            <a:fillRect/>
          </a:stretch>
        </p:blipFill>
        <p:spPr>
          <a:xfrm>
            <a:off x="990600" y="1302204"/>
            <a:ext cx="7543800" cy="5153025"/>
          </a:xfrm>
          <a:prstGeom prst="rect">
            <a:avLst/>
          </a:prstGeom>
        </p:spPr>
      </p:pic>
    </p:spTree>
    <p:extLst>
      <p:ext uri="{BB962C8B-B14F-4D97-AF65-F5344CB8AC3E}">
        <p14:creationId xmlns:p14="http://schemas.microsoft.com/office/powerpoint/2010/main" val="3490562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76200"/>
          </a:xfrm>
          <a:solidFill>
            <a:schemeClr val="bg1"/>
          </a:solidFill>
        </p:spPr>
        <p: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Equality ≠ Equity</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24</a:t>
            </a:fld>
            <a:endParaRPr lang="en-US" dirty="0"/>
          </a:p>
        </p:txBody>
      </p:sp>
      <p:pic>
        <p:nvPicPr>
          <p:cNvPr id="5" name="Picture 4" descr="Equality verses Equi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p:spPr>
      </p:pic>
    </p:spTree>
    <p:extLst>
      <p:ext uri="{BB962C8B-B14F-4D97-AF65-F5344CB8AC3E}">
        <p14:creationId xmlns:p14="http://schemas.microsoft.com/office/powerpoint/2010/main" val="676180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250" y="457201"/>
            <a:ext cx="8229600" cy="1143000"/>
          </a:xfrm>
        </p:spPr>
        <p:txBody>
          <a:bodyPr/>
          <a:lstStyle/>
          <a:p>
            <a:pPr algn="ctr"/>
            <a:r>
              <a:rPr lang="en-US" dirty="0" smtClean="0"/>
              <a:t> </a:t>
            </a:r>
            <a:r>
              <a:rPr lang="en-US" b="1" dirty="0" smtClean="0">
                <a:latin typeface="Verdana" panose="020B0604030504040204" pitchFamily="34" charset="0"/>
                <a:ea typeface="Verdana" panose="020B0604030504040204" pitchFamily="34" charset="0"/>
                <a:cs typeface="Verdana" panose="020B0604030504040204" pitchFamily="34" charset="0"/>
              </a:rPr>
              <a:t>Access and Equity Principle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495300" y="1447801"/>
            <a:ext cx="8229600" cy="3886200"/>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An excellent mathematics program requires that </a:t>
            </a: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all students </a:t>
            </a:r>
            <a:r>
              <a:rPr lang="en-US" dirty="0">
                <a:latin typeface="Verdana" panose="020B0604030504040204" pitchFamily="34" charset="0"/>
                <a:ea typeface="Verdana" panose="020B0604030504040204" pitchFamily="34" charset="0"/>
                <a:cs typeface="Verdana" panose="020B0604030504040204" pitchFamily="34" charset="0"/>
              </a:rPr>
              <a:t>have </a:t>
            </a: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access</a:t>
            </a:r>
            <a:r>
              <a:rPr lang="en-US" dirty="0">
                <a:latin typeface="Verdana" panose="020B0604030504040204" pitchFamily="34" charset="0"/>
                <a:ea typeface="Verdana" panose="020B0604030504040204" pitchFamily="34" charset="0"/>
                <a:cs typeface="Verdana" panose="020B0604030504040204" pitchFamily="34" charset="0"/>
              </a:rPr>
              <a:t> to a high-quality mathematics curriculum, effective teaching and learning, high expectations, and the support and resources needed to maximize their learning potential.” </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25</a:t>
            </a:fld>
            <a:endParaRPr lang="en-US" dirty="0"/>
          </a:p>
        </p:txBody>
      </p:sp>
      <p:sp>
        <p:nvSpPr>
          <p:cNvPr id="6" name="TextBox 5"/>
          <p:cNvSpPr txBox="1"/>
          <p:nvPr/>
        </p:nvSpPr>
        <p:spPr>
          <a:xfrm>
            <a:off x="879348" y="6191905"/>
            <a:ext cx="7124700" cy="523220"/>
          </a:xfrm>
          <a:prstGeom prst="rect">
            <a:avLst/>
          </a:prstGeom>
          <a:noFill/>
        </p:spPr>
        <p:txBody>
          <a:bodyPr wrap="square" rtlCol="0">
            <a:spAutoFit/>
          </a:bodyPr>
          <a:lstStyle/>
          <a:p>
            <a:r>
              <a:rPr lang="en-US" sz="1400" dirty="0" smtClean="0"/>
              <a:t>Adapted from Leinwand, S. et al. (2014) </a:t>
            </a:r>
            <a:r>
              <a:rPr lang="en-US" sz="1400" i="1" dirty="0" smtClean="0"/>
              <a:t>Principles to Actions – Ensuring Mathematical Success for All, </a:t>
            </a:r>
            <a:r>
              <a:rPr lang="en-US" sz="1400" dirty="0" smtClean="0"/>
              <a:t>NCTM</a:t>
            </a:r>
            <a:endParaRPr lang="en-US" sz="1400" dirty="0"/>
          </a:p>
        </p:txBody>
      </p:sp>
    </p:spTree>
    <p:extLst>
      <p:ext uri="{BB962C8B-B14F-4D97-AF65-F5344CB8AC3E}">
        <p14:creationId xmlns:p14="http://schemas.microsoft.com/office/powerpoint/2010/main" val="3786722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685800"/>
          </a:xfrm>
          <a:solidFill>
            <a:schemeClr val="bg1"/>
          </a:solidFill>
        </p:spPr>
        <p:txBody>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Supporting Equitable Mathematics Teaching</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26</a:t>
            </a:fld>
            <a:endParaRPr lang="en-US" dirty="0"/>
          </a:p>
        </p:txBody>
      </p:sp>
      <p:pic>
        <p:nvPicPr>
          <p:cNvPr id="6" name="Picture 5" descr="Supporting Equitable Mathematics Teaching"/>
          <p:cNvPicPr>
            <a:picLocks noChangeAspect="1"/>
          </p:cNvPicPr>
          <p:nvPr/>
        </p:nvPicPr>
        <p:blipFill>
          <a:blip r:embed="rId2"/>
          <a:stretch>
            <a:fillRect/>
          </a:stretch>
        </p:blipFill>
        <p:spPr>
          <a:xfrm>
            <a:off x="292488" y="1371600"/>
            <a:ext cx="8559024" cy="4346248"/>
          </a:xfrm>
          <a:prstGeom prst="rect">
            <a:avLst/>
          </a:prstGeom>
        </p:spPr>
      </p:pic>
      <p:sp>
        <p:nvSpPr>
          <p:cNvPr id="7" name="TextBox 6"/>
          <p:cNvSpPr txBox="1"/>
          <p:nvPr/>
        </p:nvSpPr>
        <p:spPr>
          <a:xfrm>
            <a:off x="381000" y="6175048"/>
            <a:ext cx="8763000"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Adapted from:  National Council of Teachers of Mathematics (</a:t>
            </a:r>
            <a:r>
              <a:rPr lang="en-US" sz="1200" dirty="0" smtClean="0">
                <a:latin typeface="Verdana" panose="020B0604030504040204" pitchFamily="34" charset="0"/>
                <a:ea typeface="Verdana" panose="020B0604030504040204" pitchFamily="34" charset="0"/>
                <a:cs typeface="Verdana" panose="020B0604030504040204" pitchFamily="34" charset="0"/>
              </a:rPr>
              <a:t>2018</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i="1" dirty="0">
                <a:latin typeface="Verdana" panose="020B0604030504040204" pitchFamily="34" charset="0"/>
                <a:ea typeface="Verdana" panose="020B0604030504040204" pitchFamily="34" charset="0"/>
                <a:cs typeface="Verdana" panose="020B0604030504040204" pitchFamily="34" charset="0"/>
              </a:rPr>
              <a:t>Catalyzing Change in High School Mathematics – Initiating Critical Conversations. </a:t>
            </a:r>
            <a:r>
              <a:rPr lang="en-US" sz="1200" dirty="0">
                <a:latin typeface="Verdana" panose="020B0604030504040204" pitchFamily="34" charset="0"/>
                <a:ea typeface="Verdana" panose="020B0604030504040204" pitchFamily="34" charset="0"/>
                <a:cs typeface="Verdana" panose="020B0604030504040204" pitchFamily="34" charset="0"/>
              </a:rPr>
              <a:t>Reston, VA.</a:t>
            </a:r>
          </a:p>
        </p:txBody>
      </p:sp>
    </p:spTree>
    <p:extLst>
      <p:ext uri="{BB962C8B-B14F-4D97-AF65-F5344CB8AC3E}">
        <p14:creationId xmlns:p14="http://schemas.microsoft.com/office/powerpoint/2010/main" val="152376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8382000" cy="1066800"/>
          </a:xfrm>
        </p:spPr>
        <p:txBody>
          <a:bodyPr>
            <a:normAutofit/>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Taking Action</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1"/>
            <a:ext cx="8229600" cy="1828799"/>
          </a:xfrm>
        </p:spPr>
        <p:txBody>
          <a:bodyPr>
            <a:noAutofit/>
          </a:bodyPr>
          <a:lstStyle/>
          <a:p>
            <a:pPr lvl="0">
              <a:spcBef>
                <a:spcPts val="0"/>
              </a:spcBef>
              <a:spcAft>
                <a:spcPts val="1200"/>
              </a:spcAft>
            </a:pPr>
            <a:r>
              <a:rPr lang="en-US" dirty="0" smtClean="0">
                <a:latin typeface="Verdana" panose="020B0604030504040204" pitchFamily="34" charset="0"/>
                <a:ea typeface="Verdana" panose="020B0604030504040204" pitchFamily="34" charset="0"/>
                <a:cs typeface="Verdana" panose="020B0604030504040204" pitchFamily="34" charset="0"/>
              </a:rPr>
              <a:t>Leaders and Policymakers</a:t>
            </a:r>
          </a:p>
          <a:p>
            <a:pPr lvl="0">
              <a:spcBef>
                <a:spcPts val="0"/>
              </a:spcBef>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Principals, Coaches, &amp; </a:t>
            </a:r>
            <a:r>
              <a:rPr lang="en-US" dirty="0" smtClean="0">
                <a:latin typeface="Verdana" panose="020B0604030504040204" pitchFamily="34" charset="0"/>
                <a:ea typeface="Verdana" panose="020B0604030504040204" pitchFamily="34" charset="0"/>
                <a:cs typeface="Verdana" panose="020B0604030504040204" pitchFamily="34" charset="0"/>
              </a:rPr>
              <a:t>Specialist</a:t>
            </a:r>
          </a:p>
          <a:p>
            <a:pPr lvl="0">
              <a:spcBef>
                <a:spcPts val="0"/>
              </a:spcBef>
              <a:spcAft>
                <a:spcPts val="1200"/>
              </a:spcAft>
            </a:pPr>
            <a:r>
              <a:rPr lang="en-US" dirty="0" smtClean="0">
                <a:latin typeface="Verdana" panose="020B0604030504040204" pitchFamily="34" charset="0"/>
                <a:ea typeface="Verdana" panose="020B0604030504040204" pitchFamily="34" charset="0"/>
                <a:cs typeface="Verdana" panose="020B0604030504040204" pitchFamily="34" charset="0"/>
              </a:rPr>
              <a:t>Teachers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pPr>
              <a:defRPr/>
            </a:pPr>
            <a:fld id="{825C94D7-4D5B-E148-8BBF-6BCBE417AD7E}" type="slidenum">
              <a:rPr lang="en-US" smtClean="0"/>
              <a:pPr>
                <a:defRPr/>
              </a:pPr>
              <a:t>27</a:t>
            </a:fld>
            <a:endParaRPr lang="en-US"/>
          </a:p>
        </p:txBody>
      </p:sp>
      <p:pic>
        <p:nvPicPr>
          <p:cNvPr id="1028" name="Picture 4" descr="2 Quotes on Taking Action That Changed My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7" y="3448050"/>
            <a:ext cx="5686425" cy="319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20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Title"/>
          <p:cNvSpPr/>
          <p:nvPr/>
        </p:nvSpPr>
        <p:spPr>
          <a:xfrm>
            <a:off x="0" y="2438400"/>
            <a:ext cx="9144000" cy="1371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28</a:t>
            </a:fld>
            <a:endParaRPr lang="en-US" dirty="0">
              <a:solidFill>
                <a:prstClr val="white"/>
              </a:solidFill>
            </a:endParaRPr>
          </a:p>
        </p:txBody>
      </p:sp>
      <p:sp>
        <p:nvSpPr>
          <p:cNvPr id="4" name="Title 3"/>
          <p:cNvSpPr>
            <a:spLocks noGrp="1"/>
          </p:cNvSpPr>
          <p:nvPr>
            <p:ph type="title" idx="4294967295"/>
          </p:nvPr>
        </p:nvSpPr>
        <p:spPr>
          <a:xfrm>
            <a:off x="1712976" y="2743200"/>
            <a:ext cx="6248400" cy="1066800"/>
          </a:xfrm>
        </p:spPr>
        <p:txBody>
          <a:bodyPr>
            <a:normAutofit fontScale="90000"/>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Implementation of the 2016 Mathematics SOL</a:t>
            </a:r>
            <a:r>
              <a:rPr lang="en-US" sz="4000" dirty="0">
                <a:latin typeface="Verdana" panose="020B0604030504040204" pitchFamily="34" charset="0"/>
                <a:ea typeface="Verdana" panose="020B0604030504040204" pitchFamily="34" charset="0"/>
                <a:cs typeface="Verdana" panose="020B0604030504040204" pitchFamily="34" charset="0"/>
              </a:rPr>
              <a:t/>
            </a:r>
            <a:br>
              <a:rPr lang="en-US" sz="4000" dirty="0">
                <a:latin typeface="Verdana" panose="020B0604030504040204" pitchFamily="34" charset="0"/>
                <a:ea typeface="Verdana" panose="020B0604030504040204" pitchFamily="34" charset="0"/>
                <a:cs typeface="Verdana" panose="020B0604030504040204" pitchFamily="34" charset="0"/>
              </a:rPr>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45285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4" y="457201"/>
            <a:ext cx="8516471" cy="11430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hlinkClick r:id="rId3"/>
              </a:rPr>
              <a:t>Mathematics Instructional Resources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199" y="1407415"/>
            <a:ext cx="8229600" cy="4724399"/>
          </a:xfrm>
        </p:spPr>
        <p:txBody>
          <a:bodyPr/>
          <a:lstStyle/>
          <a:p>
            <a:pPr lvl="0"/>
            <a:r>
              <a:rPr lang="en-US" b="1" dirty="0"/>
              <a:t>Webpage Flip </a:t>
            </a:r>
            <a:r>
              <a:rPr lang="en-US" b="1" dirty="0" smtClean="0"/>
              <a:t>(2009           2016)</a:t>
            </a:r>
          </a:p>
          <a:p>
            <a:pPr lvl="1"/>
            <a:r>
              <a:rPr lang="en-US" b="1" dirty="0" smtClean="0"/>
              <a:t> </a:t>
            </a:r>
            <a:r>
              <a:rPr lang="en-US" u="sng" dirty="0" smtClean="0">
                <a:hlinkClick r:id="rId4"/>
              </a:rPr>
              <a:t>Standards </a:t>
            </a:r>
            <a:r>
              <a:rPr lang="en-US" u="sng" dirty="0">
                <a:hlinkClick r:id="rId4"/>
              </a:rPr>
              <a:t>of Learning and Testing</a:t>
            </a:r>
            <a:r>
              <a:rPr lang="en-US" dirty="0"/>
              <a:t> webpage </a:t>
            </a:r>
            <a:r>
              <a:rPr lang="en-US" dirty="0" smtClean="0"/>
              <a:t>updated so 2016 Mathematics SOL are forward facing</a:t>
            </a:r>
          </a:p>
          <a:p>
            <a:pPr lvl="1"/>
            <a:r>
              <a:rPr lang="en-US" u="sng" dirty="0" smtClean="0">
                <a:hlinkClick r:id="rId5"/>
              </a:rPr>
              <a:t>Instruction</a:t>
            </a:r>
            <a:r>
              <a:rPr lang="en-US" dirty="0" smtClean="0"/>
              <a:t> </a:t>
            </a:r>
            <a:r>
              <a:rPr lang="en-US" dirty="0"/>
              <a:t>webpage </a:t>
            </a:r>
            <a:r>
              <a:rPr lang="en-US" dirty="0" smtClean="0"/>
              <a:t>has </a:t>
            </a:r>
            <a:r>
              <a:rPr lang="en-US" dirty="0"/>
              <a:t>been updated - 2016 </a:t>
            </a:r>
            <a:r>
              <a:rPr lang="en-US" dirty="0" smtClean="0"/>
              <a:t>Instructional </a:t>
            </a:r>
            <a:r>
              <a:rPr lang="en-US" dirty="0"/>
              <a:t>Resources are now </a:t>
            </a:r>
            <a:r>
              <a:rPr lang="en-US" dirty="0" smtClean="0"/>
              <a:t>featured</a:t>
            </a: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29</a:t>
            </a:fld>
            <a:endParaRPr lang="en-US" dirty="0">
              <a:solidFill>
                <a:srgbClr val="000000"/>
              </a:solidFill>
            </a:endParaRPr>
          </a:p>
        </p:txBody>
      </p:sp>
      <p:sp>
        <p:nvSpPr>
          <p:cNvPr id="5" name="Left-Right Arrow 4" descr="arrow"/>
          <p:cNvSpPr/>
          <p:nvPr/>
        </p:nvSpPr>
        <p:spPr>
          <a:xfrm>
            <a:off x="4419600" y="1600201"/>
            <a:ext cx="609600" cy="30479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bpage picture"/>
          <p:cNvPicPr>
            <a:picLocks noChangeAspect="1"/>
          </p:cNvPicPr>
          <p:nvPr/>
        </p:nvPicPr>
        <p:blipFill rotWithShape="1">
          <a:blip r:embed="rId6"/>
          <a:srcRect l="-320" r="320" b="9043"/>
          <a:stretch/>
        </p:blipFill>
        <p:spPr>
          <a:xfrm>
            <a:off x="1964530" y="4335780"/>
            <a:ext cx="5214937" cy="2743200"/>
          </a:xfrm>
          <a:prstGeom prst="rect">
            <a:avLst/>
          </a:prstGeom>
        </p:spPr>
      </p:pic>
    </p:spTree>
    <p:extLst>
      <p:ext uri="{BB962C8B-B14F-4D97-AF65-F5344CB8AC3E}">
        <p14:creationId xmlns:p14="http://schemas.microsoft.com/office/powerpoint/2010/main" val="390494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9144000" cy="1143000"/>
          </a:xfrm>
          <a:solidFill>
            <a:schemeClr val="accent6">
              <a:lumMod val="40000"/>
              <a:lumOff val="60000"/>
            </a:schemeClr>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Education in Virginia - Update</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3</a:t>
            </a:fld>
            <a:endParaRPr lang="en-US" dirty="0"/>
          </a:p>
        </p:txBody>
      </p:sp>
    </p:spTree>
    <p:extLst>
      <p:ext uri="{BB962C8B-B14F-4D97-AF65-F5344CB8AC3E}">
        <p14:creationId xmlns:p14="http://schemas.microsoft.com/office/powerpoint/2010/main" val="1341977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CCD90-6554-45FD-866D-1D0DE01CCFD2}"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302029" y="677487"/>
            <a:ext cx="8991600" cy="838200"/>
          </a:xfrm>
        </p:spPr>
        <p:txBody>
          <a:bodyPr>
            <a:normAutofit fontScale="90000"/>
          </a:bodyPr>
          <a:lstStyle/>
          <a:p>
            <a:pPr algn="ctr"/>
            <a:r>
              <a:rPr lang="en-US" sz="3400" b="1" dirty="0" smtClean="0">
                <a:latin typeface="Verdana" panose="020B0604030504040204" pitchFamily="34" charset="0"/>
                <a:ea typeface="Verdana" panose="020B0604030504040204" pitchFamily="34" charset="0"/>
                <a:cs typeface="Verdana" panose="020B0604030504040204" pitchFamily="34" charset="0"/>
                <a:hlinkClick r:id="rId2"/>
              </a:rPr>
              <a:t>2016 Mathematics Standards of Learning  - Instructional Resources</a:t>
            </a:r>
            <a:endParaRPr lang="en-US" sz="3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02029" y="1752600"/>
            <a:ext cx="86106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Currently 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2016 Mathematics Standards of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Learning</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2016 Mathematics Standards Curriculum Frameworks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2009 to 2016 Crosswalk (summary of revisions) documents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Narrated Crosswalk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Presentations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noProof="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Test Blueprints for SOL Assessments based on 2016 Standards</a:t>
            </a:r>
            <a:endPar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3"/>
              </a:rPr>
              <a:t>2017 SOL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3"/>
              </a:rPr>
              <a:t>Mathematics Institutes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3"/>
              </a:rPr>
              <a:t>PD Resources</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 includes</a:t>
            </a:r>
            <a:r>
              <a:rPr kumimoji="0" lang="en-US" sz="2400" b="0" i="0" u="none" strike="noStrike" kern="1200" cap="none" spc="0" normalizeH="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progressions for select 2016 content</a:t>
            </a:r>
            <a:endPar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2879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D8AB1-7AF0-4DFF-A047-6CE4F0A7C691}" type="slidenum">
              <a:rPr lang="en-US" smtClean="0"/>
              <a:pPr/>
              <a:t>31</a:t>
            </a:fld>
            <a:endParaRPr lang="en-US" dirty="0"/>
          </a:p>
        </p:txBody>
      </p:sp>
      <p:sp>
        <p:nvSpPr>
          <p:cNvPr id="5" name="Title 2"/>
          <p:cNvSpPr>
            <a:spLocks noGrp="1"/>
          </p:cNvSpPr>
          <p:nvPr>
            <p:ph type="title" idx="4294967295"/>
          </p:nvPr>
        </p:nvSpPr>
        <p:spPr>
          <a:xfrm>
            <a:off x="152400" y="730548"/>
            <a:ext cx="8839200" cy="868362"/>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2"/>
              </a:rPr>
              <a:t>Mathematics Vocabulary </a:t>
            </a:r>
            <a:br>
              <a:rPr lang="en-US" sz="3200" b="1" dirty="0" smtClean="0">
                <a:latin typeface="Verdana" panose="020B0604030504040204" pitchFamily="34" charset="0"/>
                <a:ea typeface="Verdana" panose="020B0604030504040204" pitchFamily="34" charset="0"/>
                <a:cs typeface="Verdana" panose="020B0604030504040204" pitchFamily="34" charset="0"/>
                <a:hlinkClick r:id="rId2"/>
              </a:rPr>
            </a:br>
            <a:r>
              <a:rPr lang="en-US" sz="3200" b="1" dirty="0" smtClean="0">
                <a:latin typeface="Verdana" panose="020B0604030504040204" pitchFamily="34" charset="0"/>
                <a:ea typeface="Verdana" panose="020B0604030504040204" pitchFamily="34" charset="0"/>
                <a:cs typeface="Verdana" panose="020B0604030504040204" pitchFamily="34" charset="0"/>
                <a:hlinkClick r:id="rId2"/>
              </a:rPr>
              <a:t>Word Wall Cards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polygons"/>
          <p:cNvPicPr>
            <a:picLocks noChangeAspect="1"/>
          </p:cNvPicPr>
          <p:nvPr/>
        </p:nvPicPr>
        <p:blipFill>
          <a:blip r:embed="rId3"/>
          <a:stretch>
            <a:fillRect/>
          </a:stretch>
        </p:blipFill>
        <p:spPr>
          <a:xfrm rot="20147119">
            <a:off x="986685" y="2842130"/>
            <a:ext cx="2410300" cy="3121961"/>
          </a:xfrm>
          <a:prstGeom prst="rect">
            <a:avLst/>
          </a:prstGeom>
          <a:ln>
            <a:solidFill>
              <a:schemeClr val="tx1"/>
            </a:solidFill>
          </a:ln>
        </p:spPr>
      </p:pic>
      <p:pic>
        <p:nvPicPr>
          <p:cNvPr id="3" name="Picture 2" descr="unit rate"/>
          <p:cNvPicPr>
            <a:picLocks noChangeAspect="1"/>
          </p:cNvPicPr>
          <p:nvPr/>
        </p:nvPicPr>
        <p:blipFill>
          <a:blip r:embed="rId4"/>
          <a:stretch>
            <a:fillRect/>
          </a:stretch>
        </p:blipFill>
        <p:spPr>
          <a:xfrm>
            <a:off x="3429000" y="1871663"/>
            <a:ext cx="2421952" cy="3157537"/>
          </a:xfrm>
          <a:prstGeom prst="rect">
            <a:avLst/>
          </a:prstGeom>
          <a:ln>
            <a:solidFill>
              <a:schemeClr val="tx1"/>
            </a:solidFill>
          </a:ln>
        </p:spPr>
      </p:pic>
      <p:pic>
        <p:nvPicPr>
          <p:cNvPr id="7" name="Picture 6" descr="continuity"/>
          <p:cNvPicPr>
            <a:picLocks noChangeAspect="1"/>
          </p:cNvPicPr>
          <p:nvPr/>
        </p:nvPicPr>
        <p:blipFill>
          <a:blip r:embed="rId5"/>
          <a:stretch>
            <a:fillRect/>
          </a:stretch>
        </p:blipFill>
        <p:spPr>
          <a:xfrm rot="1543677">
            <a:off x="5824964" y="3039128"/>
            <a:ext cx="2438400" cy="3169920"/>
          </a:xfrm>
          <a:prstGeom prst="rect">
            <a:avLst/>
          </a:prstGeom>
          <a:ln>
            <a:solidFill>
              <a:schemeClr val="tx1"/>
            </a:solidFill>
          </a:ln>
        </p:spPr>
      </p:pic>
    </p:spTree>
    <p:extLst>
      <p:ext uri="{BB962C8B-B14F-4D97-AF65-F5344CB8AC3E}">
        <p14:creationId xmlns:p14="http://schemas.microsoft.com/office/powerpoint/2010/main" val="306213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D8AB1-7AF0-4DFF-A047-6CE4F0A7C691}" type="slidenum">
              <a:rPr lang="en-US" smtClean="0"/>
              <a:pPr/>
              <a:t>32</a:t>
            </a:fld>
            <a:endParaRPr lang="en-US" dirty="0"/>
          </a:p>
        </p:txBody>
      </p:sp>
      <p:sp>
        <p:nvSpPr>
          <p:cNvPr id="5" name="Title 2"/>
          <p:cNvSpPr>
            <a:spLocks noGrp="1"/>
          </p:cNvSpPr>
          <p:nvPr>
            <p:ph type="title" idx="4294967295"/>
          </p:nvPr>
        </p:nvSpPr>
        <p:spPr>
          <a:xfrm>
            <a:off x="488464" y="711113"/>
            <a:ext cx="8382000" cy="868362"/>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2"/>
              </a:rPr>
              <a:t>Mathematics Instructional Plans (MIPs)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coin values"/>
          <p:cNvPicPr>
            <a:picLocks noChangeAspect="1"/>
          </p:cNvPicPr>
          <p:nvPr/>
        </p:nvPicPr>
        <p:blipFill>
          <a:blip r:embed="rId3"/>
          <a:stretch>
            <a:fillRect/>
          </a:stretch>
        </p:blipFill>
        <p:spPr>
          <a:xfrm rot="19904031">
            <a:off x="963661" y="1917588"/>
            <a:ext cx="2465676" cy="3190875"/>
          </a:xfrm>
          <a:prstGeom prst="rect">
            <a:avLst/>
          </a:prstGeom>
          <a:ln>
            <a:solidFill>
              <a:schemeClr val="tx1"/>
            </a:solidFill>
          </a:ln>
        </p:spPr>
      </p:pic>
      <p:pic>
        <p:nvPicPr>
          <p:cNvPr id="8" name="Picture 7" descr="What's my Value?"/>
          <p:cNvPicPr>
            <a:picLocks noChangeAspect="1"/>
          </p:cNvPicPr>
          <p:nvPr/>
        </p:nvPicPr>
        <p:blipFill>
          <a:blip r:embed="rId4"/>
          <a:stretch>
            <a:fillRect/>
          </a:stretch>
        </p:blipFill>
        <p:spPr>
          <a:xfrm>
            <a:off x="2213529" y="3124200"/>
            <a:ext cx="2454115" cy="3093813"/>
          </a:xfrm>
          <a:prstGeom prst="rect">
            <a:avLst/>
          </a:prstGeom>
          <a:ln>
            <a:solidFill>
              <a:schemeClr val="tx1"/>
            </a:solidFill>
          </a:ln>
        </p:spPr>
      </p:pic>
      <p:pic>
        <p:nvPicPr>
          <p:cNvPr id="9" name="Picture 8" descr="Quadratic Connections"/>
          <p:cNvPicPr>
            <a:picLocks noChangeAspect="1"/>
          </p:cNvPicPr>
          <p:nvPr/>
        </p:nvPicPr>
        <p:blipFill>
          <a:blip r:embed="rId5"/>
          <a:stretch>
            <a:fillRect/>
          </a:stretch>
        </p:blipFill>
        <p:spPr>
          <a:xfrm rot="2038014">
            <a:off x="5792893" y="1983189"/>
            <a:ext cx="2396567" cy="3115149"/>
          </a:xfrm>
          <a:prstGeom prst="rect">
            <a:avLst/>
          </a:prstGeom>
          <a:ln>
            <a:solidFill>
              <a:schemeClr val="tx1"/>
            </a:solidFill>
          </a:ln>
        </p:spPr>
      </p:pic>
      <p:pic>
        <p:nvPicPr>
          <p:cNvPr id="10" name="Picture 9" descr="Quadratic Connections"/>
          <p:cNvPicPr>
            <a:picLocks noChangeAspect="1"/>
          </p:cNvPicPr>
          <p:nvPr/>
        </p:nvPicPr>
        <p:blipFill>
          <a:blip r:embed="rId6"/>
          <a:stretch>
            <a:fillRect/>
          </a:stretch>
        </p:blipFill>
        <p:spPr>
          <a:xfrm>
            <a:off x="4876800" y="3124200"/>
            <a:ext cx="2407218" cy="3098360"/>
          </a:xfrm>
          <a:prstGeom prst="rect">
            <a:avLst/>
          </a:prstGeom>
          <a:ln>
            <a:solidFill>
              <a:schemeClr val="tx1"/>
            </a:solidFill>
          </a:ln>
        </p:spPr>
      </p:pic>
    </p:spTree>
    <p:extLst>
      <p:ext uri="{BB962C8B-B14F-4D97-AF65-F5344CB8AC3E}">
        <p14:creationId xmlns:p14="http://schemas.microsoft.com/office/powerpoint/2010/main" val="3113855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title"/>
          <p:cNvSpPr/>
          <p:nvPr/>
        </p:nvSpPr>
        <p:spPr>
          <a:xfrm>
            <a:off x="0" y="2438400"/>
            <a:ext cx="9144000" cy="15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33</a:t>
            </a:fld>
            <a:endParaRPr lang="en-US" dirty="0">
              <a:solidFill>
                <a:prstClr val="white"/>
              </a:solidFill>
            </a:endParaRPr>
          </a:p>
        </p:txBody>
      </p:sp>
      <p:sp>
        <p:nvSpPr>
          <p:cNvPr id="4" name="Title 3"/>
          <p:cNvSpPr>
            <a:spLocks noGrp="1"/>
          </p:cNvSpPr>
          <p:nvPr>
            <p:ph type="title" idx="4294967295"/>
          </p:nvPr>
        </p:nvSpPr>
        <p:spPr>
          <a:xfrm>
            <a:off x="1524000" y="2895600"/>
            <a:ext cx="6248400" cy="1066800"/>
          </a:xfrm>
        </p:spPr>
        <p:txBody>
          <a:bodyPr>
            <a:normAutofit fontScale="90000"/>
          </a:bodyPr>
          <a:lstStyle/>
          <a:p>
            <a:pPr algn="ctr"/>
            <a:r>
              <a:rPr lang="en-US" sz="4000" b="1" dirty="0" smtClean="0">
                <a:latin typeface="Verdana" panose="020B0604030504040204" pitchFamily="34" charset="0"/>
                <a:ea typeface="Verdana" panose="020B0604030504040204" pitchFamily="34" charset="0"/>
                <a:cs typeface="Verdana" panose="020B0604030504040204" pitchFamily="34" charset="0"/>
              </a:rPr>
              <a:t>Mathematics  Assessment in Virginia</a:t>
            </a:r>
            <a:r>
              <a:rPr lang="en-US" sz="4000" dirty="0"/>
              <a:t/>
            </a:r>
            <a:br>
              <a:rPr lang="en-US" sz="4000" dirty="0"/>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404923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027"/>
            <a:ext cx="8317520" cy="746373"/>
          </a:xfrm>
        </p:spPr>
        <p:txBody>
          <a:bodyPr/>
          <a:lstStyle/>
          <a:p>
            <a:pPr algn="ctr"/>
            <a:r>
              <a:rPr lang="en-US" b="1" dirty="0" smtClean="0"/>
              <a:t> </a:t>
            </a:r>
            <a:r>
              <a:rPr lang="en-US" sz="3200" b="1" dirty="0">
                <a:latin typeface="Verdana" panose="020B0604030504040204" pitchFamily="34" charset="0"/>
                <a:ea typeface="Verdana" panose="020B0604030504040204" pitchFamily="34" charset="0"/>
                <a:cs typeface="Verdana" panose="020B0604030504040204" pitchFamily="34" charset="0"/>
              </a:rPr>
              <a:t>VDOE </a:t>
            </a:r>
            <a:r>
              <a:rPr lang="en-US" sz="3200" b="1" dirty="0" smtClean="0">
                <a:latin typeface="Verdana" panose="020B0604030504040204" pitchFamily="34" charset="0"/>
                <a:ea typeface="Verdana" panose="020B0604030504040204" pitchFamily="34" charset="0"/>
                <a:cs typeface="Verdana" panose="020B0604030504040204" pitchFamily="34" charset="0"/>
              </a:rPr>
              <a:t>Mathematics Pass </a:t>
            </a:r>
            <a:r>
              <a:rPr lang="en-US" sz="3200" b="1" dirty="0">
                <a:latin typeface="Verdana" panose="020B0604030504040204" pitchFamily="34" charset="0"/>
                <a:ea typeface="Verdana" panose="020B0604030504040204" pitchFamily="34" charset="0"/>
                <a:cs typeface="Verdana" panose="020B0604030504040204" pitchFamily="34" charset="0"/>
              </a:rPr>
              <a:t>Rates </a:t>
            </a:r>
          </a:p>
        </p:txBody>
      </p:sp>
      <p:sp>
        <p:nvSpPr>
          <p:cNvPr id="4" name="Slide Number Placeholder 3"/>
          <p:cNvSpPr>
            <a:spLocks noGrp="1"/>
          </p:cNvSpPr>
          <p:nvPr>
            <p:ph type="sldNum" sz="quarter" idx="12"/>
          </p:nvPr>
        </p:nvSpPr>
        <p:spPr/>
        <p:txBody>
          <a:bodyPr/>
          <a:lstStyle/>
          <a:p>
            <a:fld id="{94D383E5-CD44-4E8E-A14B-87411563B6FF}" type="slidenum">
              <a:rPr lang="en-US" smtClean="0"/>
              <a:t>34</a:t>
            </a:fld>
            <a:endParaRPr lang="en-US" dirty="0"/>
          </a:p>
        </p:txBody>
      </p:sp>
      <p:pic>
        <p:nvPicPr>
          <p:cNvPr id="6" name="Picture 5" descr="VDOE Mathematics Pass Rates"/>
          <p:cNvPicPr>
            <a:picLocks noChangeAspect="1"/>
          </p:cNvPicPr>
          <p:nvPr/>
        </p:nvPicPr>
        <p:blipFill>
          <a:blip r:embed="rId3"/>
          <a:stretch>
            <a:fillRect/>
          </a:stretch>
        </p:blipFill>
        <p:spPr>
          <a:xfrm>
            <a:off x="1312990" y="1182074"/>
            <a:ext cx="6330076" cy="5148804"/>
          </a:xfrm>
          <a:prstGeom prst="rect">
            <a:avLst/>
          </a:prstGeom>
        </p:spPr>
      </p:pic>
      <p:sp>
        <p:nvSpPr>
          <p:cNvPr id="8" name="TextBox 7"/>
          <p:cNvSpPr txBox="1"/>
          <p:nvPr/>
        </p:nvSpPr>
        <p:spPr>
          <a:xfrm>
            <a:off x="457200" y="6330878"/>
            <a:ext cx="8077200" cy="307777"/>
          </a:xfrm>
          <a:prstGeom prst="rect">
            <a:avLst/>
          </a:prstGeom>
          <a:noFill/>
        </p:spPr>
        <p:txBody>
          <a:bodyPr wrap="square" rtlCol="0">
            <a:spAutoFit/>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hlinkClick r:id="rId4"/>
              </a:rPr>
              <a:t>VDOE Mathematics Pass Rates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8297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027"/>
            <a:ext cx="8317520" cy="1143000"/>
          </a:xfrm>
        </p:spPr>
        <p:txBody>
          <a:bodyPr/>
          <a:lstStyle/>
          <a:p>
            <a:pPr algn="ctr"/>
            <a:r>
              <a:rPr lang="en-US" b="1" dirty="0" smtClean="0"/>
              <a:t> </a:t>
            </a:r>
            <a:r>
              <a:rPr lang="en-US" sz="3200" b="1" dirty="0" smtClean="0">
                <a:latin typeface="Verdana" panose="020B0604030504040204" pitchFamily="34" charset="0"/>
                <a:ea typeface="Verdana" panose="020B0604030504040204" pitchFamily="34" charset="0"/>
                <a:cs typeface="Verdana" panose="020B0604030504040204" pitchFamily="34" charset="0"/>
              </a:rPr>
              <a:t>2017 National Assessment of Educational Progress (NAEP)</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35</a:t>
            </a:fld>
            <a:endParaRPr lang="en-US" dirty="0"/>
          </a:p>
        </p:txBody>
      </p:sp>
      <p:pic>
        <p:nvPicPr>
          <p:cNvPr id="5" name="Picture 4" descr="NAEP Grade-4 Mathematics"/>
          <p:cNvPicPr>
            <a:picLocks noChangeAspect="1"/>
          </p:cNvPicPr>
          <p:nvPr/>
        </p:nvPicPr>
        <p:blipFill>
          <a:blip r:embed="rId3"/>
          <a:stretch>
            <a:fillRect/>
          </a:stretch>
        </p:blipFill>
        <p:spPr>
          <a:xfrm>
            <a:off x="1" y="1676400"/>
            <a:ext cx="4581524" cy="2819400"/>
          </a:xfrm>
          <a:prstGeom prst="rect">
            <a:avLst/>
          </a:prstGeom>
        </p:spPr>
      </p:pic>
      <p:pic>
        <p:nvPicPr>
          <p:cNvPr id="7" name="Picture 6" descr="NAEP Grade-8 Mathematics"/>
          <p:cNvPicPr>
            <a:picLocks noChangeAspect="1"/>
          </p:cNvPicPr>
          <p:nvPr/>
        </p:nvPicPr>
        <p:blipFill>
          <a:blip r:embed="rId4"/>
          <a:stretch>
            <a:fillRect/>
          </a:stretch>
        </p:blipFill>
        <p:spPr>
          <a:xfrm>
            <a:off x="4499224" y="3352800"/>
            <a:ext cx="4682098" cy="2845390"/>
          </a:xfrm>
          <a:prstGeom prst="rect">
            <a:avLst/>
          </a:prstGeom>
        </p:spPr>
      </p:pic>
      <p:sp>
        <p:nvSpPr>
          <p:cNvPr id="3" name="Rectangle 2"/>
          <p:cNvSpPr/>
          <p:nvPr/>
        </p:nvSpPr>
        <p:spPr>
          <a:xfrm>
            <a:off x="454090" y="6376571"/>
            <a:ext cx="8458200" cy="338554"/>
          </a:xfrm>
          <a:prstGeom prst="rect">
            <a:avLst/>
          </a:prstGeom>
        </p:spPr>
        <p:txBody>
          <a:bodyPr wrap="square">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hlinkClick r:id="rId5"/>
              </a:rPr>
              <a:t>VDOE News Release April 2017</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885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p:cNvSpPr>
            <a:spLocks noGrp="1"/>
          </p:cNvSpPr>
          <p:nvPr>
            <p:ph type="title" idx="4294967295"/>
          </p:nvPr>
        </p:nvSpPr>
        <p:spPr>
          <a:xfrm>
            <a:off x="488203" y="666750"/>
            <a:ext cx="8229600" cy="11430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2016 Mathematics SOL Test Blueprints: Grades 3-5*</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4294967295"/>
          </p:nvPr>
        </p:nvSpPr>
        <p:spPr>
          <a:xfrm>
            <a:off x="609600" y="1765634"/>
            <a:ext cx="8108203" cy="457200"/>
          </a:xfrm>
        </p:spPr>
        <p:txBody>
          <a:bodyPr>
            <a:noAutofit/>
          </a:bodyPr>
          <a:lstStyle/>
          <a:p>
            <a:pPr marL="114300" indent="0">
              <a:buNone/>
            </a:pPr>
            <a:r>
              <a:rPr lang="en-US" sz="1800" b="1" dirty="0">
                <a:latin typeface="Verdana" panose="020B0604030504040204" pitchFamily="34" charset="0"/>
                <a:ea typeface="Verdana" panose="020B0604030504040204" pitchFamily="34" charset="0"/>
                <a:cs typeface="Verdana" panose="020B0604030504040204" pitchFamily="34" charset="0"/>
              </a:rPr>
              <a:t>*For assessments based on 2016 Mathematics SOL only</a:t>
            </a:r>
          </a:p>
        </p:txBody>
      </p:sp>
      <p:pic>
        <p:nvPicPr>
          <p:cNvPr id="2051" name="Picture 3" descr="Screenshot of table showing the number of operational items, number of field-test items, and total number of items on CAT tests and on tests administered in the traditional format for grades 3-5 mathematics. This information was compiled from the test blueprints for the 2016 Mathematics Standards of Learning for grades 3 through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50" y="2286000"/>
            <a:ext cx="749860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2323824"/>
            <a:ext cx="4876800" cy="1200329"/>
          </a:xfrm>
          <a:prstGeom prst="rect">
            <a:avLst/>
          </a:prstGeom>
          <a:solidFill>
            <a:srgbClr val="FFC000"/>
          </a:solidFill>
        </p:spPr>
        <p:txBody>
          <a:bodyPr wrap="square" rtlCol="0">
            <a:spAutoFit/>
          </a:bodyPr>
          <a:lstStyle/>
          <a:p>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For assessments based on 2009 Mathematics SOL</a:t>
            </a: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Gr 3: 32 (CAT) &amp; 50 (Traditional)</a:t>
            </a:r>
          </a:p>
          <a:p>
            <a:r>
              <a:rPr lang="en-US" dirty="0" smtClean="0">
                <a:latin typeface="Verdana" panose="020B0604030504040204" pitchFamily="34" charset="0"/>
                <a:ea typeface="Verdana" panose="020B0604030504040204" pitchFamily="34" charset="0"/>
                <a:cs typeface="Verdana" panose="020B0604030504040204" pitchFamily="34" charset="0"/>
              </a:rPr>
              <a:t>Gr 4 &amp; 5: 39 (CAT) &amp; 60 (Traditional)</a:t>
            </a:r>
          </a:p>
        </p:txBody>
      </p:sp>
    </p:spTree>
    <p:extLst>
      <p:ext uri="{BB962C8B-B14F-4D97-AF65-F5344CB8AC3E}">
        <p14:creationId xmlns:p14="http://schemas.microsoft.com/office/powerpoint/2010/main" val="1278953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itle 2"/>
          <p:cNvSpPr>
            <a:spLocks noGrp="1"/>
          </p:cNvSpPr>
          <p:nvPr>
            <p:ph type="title" idx="4294967295"/>
          </p:nvPr>
        </p:nvSpPr>
        <p:spPr>
          <a:xfrm>
            <a:off x="408653" y="700841"/>
            <a:ext cx="8229600" cy="11430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2016 Mathematics SOL Test Blueprints: Grades 6-8*</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a:spLocks noGrp="1"/>
          </p:cNvSpPr>
          <p:nvPr>
            <p:ph idx="4294967295"/>
          </p:nvPr>
        </p:nvSpPr>
        <p:spPr>
          <a:xfrm>
            <a:off x="408653" y="1843841"/>
            <a:ext cx="8430546" cy="457200"/>
          </a:xfrm>
        </p:spPr>
        <p:txBody>
          <a:bodyPr>
            <a:noAutofit/>
          </a:bodyPr>
          <a:lstStyle/>
          <a:p>
            <a:pPr marL="114300" indent="0">
              <a:buNone/>
            </a:pPr>
            <a:r>
              <a:rPr lang="en-US" sz="2000" b="1" dirty="0">
                <a:latin typeface="Verdana" panose="020B0604030504040204" pitchFamily="34" charset="0"/>
                <a:ea typeface="Verdana" panose="020B0604030504040204" pitchFamily="34" charset="0"/>
                <a:cs typeface="Verdana" panose="020B0604030504040204" pitchFamily="34" charset="0"/>
              </a:rPr>
              <a:t>*For assessments based on 2016 </a:t>
            </a:r>
            <a:r>
              <a:rPr lang="en-US" sz="2000" b="1" dirty="0" smtClean="0">
                <a:latin typeface="Verdana" panose="020B0604030504040204" pitchFamily="34" charset="0"/>
                <a:ea typeface="Verdana" panose="020B0604030504040204" pitchFamily="34" charset="0"/>
                <a:cs typeface="Verdana" panose="020B0604030504040204" pitchFamily="34" charset="0"/>
              </a:rPr>
              <a:t>Mathematics SOL </a:t>
            </a:r>
            <a:r>
              <a:rPr lang="en-US" sz="2000" b="1" dirty="0">
                <a:latin typeface="Verdana" panose="020B0604030504040204" pitchFamily="34" charset="0"/>
                <a:ea typeface="Verdana" panose="020B0604030504040204" pitchFamily="34" charset="0"/>
                <a:cs typeface="Verdana" panose="020B0604030504040204" pitchFamily="34" charset="0"/>
              </a:rPr>
              <a:t>only</a:t>
            </a:r>
          </a:p>
        </p:txBody>
      </p:sp>
      <p:pic>
        <p:nvPicPr>
          <p:cNvPr id="1026" name="Picture 2" descr="Screenshot of table showing the number of operational items, number of field-test items, and total number of items on CAT tests and on tests administered in the traditional format for grades 6-8 mathematics. This information was compiled from the test blueprints for the 2016 Mathematics Standards of Learning for grades 6 throug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01" y="2322095"/>
            <a:ext cx="7340104"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85485" y="2448232"/>
            <a:ext cx="4887866" cy="107721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For assessments based on 2009 SOL: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CAT: 45 operational + 8 field test = </a:t>
            </a:r>
            <a:r>
              <a:rPr kumimoji="0" lang="en-US" sz="16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53 Total</a:t>
            </a:r>
            <a:endPar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Traditional: 50 operational + 10 field test =</a:t>
            </a: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60 Total</a:t>
            </a: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0454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itle 2"/>
          <p:cNvSpPr>
            <a:spLocks noGrp="1"/>
          </p:cNvSpPr>
          <p:nvPr>
            <p:ph type="title" idx="4294967295"/>
          </p:nvPr>
        </p:nvSpPr>
        <p:spPr>
          <a:xfrm>
            <a:off x="304800" y="808038"/>
            <a:ext cx="8458200" cy="868362"/>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2016 Mathematics SOL Test  Blueprints: End-of-Course*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a:spLocks noGrp="1"/>
          </p:cNvSpPr>
          <p:nvPr>
            <p:ph idx="4294967295"/>
          </p:nvPr>
        </p:nvSpPr>
        <p:spPr>
          <a:xfrm>
            <a:off x="762000" y="1863951"/>
            <a:ext cx="7620000" cy="457200"/>
          </a:xfrm>
        </p:spPr>
        <p:txBody>
          <a:bodyPr>
            <a:normAutofit/>
          </a:bodyPr>
          <a:lstStyle/>
          <a:p>
            <a:pPr marL="114300" indent="0">
              <a:buNone/>
            </a:pPr>
            <a:r>
              <a:rPr lang="en-US" sz="1800" b="1" dirty="0">
                <a:latin typeface="Verdana" panose="020B0604030504040204" pitchFamily="34" charset="0"/>
                <a:ea typeface="Verdana" panose="020B0604030504040204" pitchFamily="34" charset="0"/>
                <a:cs typeface="Verdana" panose="020B0604030504040204" pitchFamily="34" charset="0"/>
              </a:rPr>
              <a:t>*For assessments based on 2016 Mathematics SOL only</a:t>
            </a:r>
          </a:p>
        </p:txBody>
      </p:sp>
      <p:pic>
        <p:nvPicPr>
          <p:cNvPr id="3075" name="Picture 3" descr="Screenshot of table showing the number of operational items, number of field-test items, and total number of items on End-of-Course mathematics tests  effective with the fall 2018 test administration. This information was compiled from the test blueprints for the 2016 Mathematics Standards of Learning for Algebra I, Geometry, and Algebra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56983"/>
            <a:ext cx="6553200" cy="42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7800" y="2437525"/>
            <a:ext cx="4930720" cy="92333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For assessments based on 2009 SOL: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50 operational + 10 field test =</a:t>
            </a:r>
            <a:r>
              <a:rPr kumimoji="0" lang="en-US"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60 Total</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3230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Content Placeholder 1"/>
          <p:cNvSpPr>
            <a:spLocks noGrp="1"/>
          </p:cNvSpPr>
          <p:nvPr>
            <p:ph idx="4294967295"/>
          </p:nvPr>
        </p:nvSpPr>
        <p:spPr>
          <a:xfrm>
            <a:off x="538634" y="1424781"/>
            <a:ext cx="8418095" cy="4525963"/>
          </a:xfrm>
        </p:spPr>
        <p:txBody>
          <a:bodyPr/>
          <a:lstStyle/>
          <a:p>
            <a:pPr marL="114300"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The assessments measuring the 2016 </a:t>
            </a:r>
            <a:r>
              <a:rPr lang="en-US" sz="2800" i="1" dirty="0" smtClean="0">
                <a:latin typeface="Verdana" panose="020B0604030504040204" pitchFamily="34" charset="0"/>
                <a:ea typeface="Verdana" panose="020B0604030504040204" pitchFamily="34" charset="0"/>
                <a:cs typeface="Verdana" panose="020B0604030504040204" pitchFamily="34" charset="0"/>
              </a:rPr>
              <a:t>Mathematics Standards of Learning </a:t>
            </a:r>
            <a:r>
              <a:rPr lang="en-US" sz="2800" dirty="0" smtClean="0">
                <a:latin typeface="Verdana" panose="020B0604030504040204" pitchFamily="34" charset="0"/>
                <a:ea typeface="Verdana" panose="020B0604030504040204" pitchFamily="34" charset="0"/>
                <a:cs typeface="Verdana" panose="020B0604030504040204" pitchFamily="34" charset="0"/>
              </a:rPr>
              <a:t>will have:</a:t>
            </a:r>
          </a:p>
          <a:p>
            <a:r>
              <a:rPr lang="en-US" sz="2800" dirty="0" smtClean="0">
                <a:latin typeface="Verdana" panose="020B0604030504040204" pitchFamily="34" charset="0"/>
                <a:ea typeface="Verdana" panose="020B0604030504040204" pitchFamily="34" charset="0"/>
                <a:cs typeface="Verdana" panose="020B0604030504040204" pitchFamily="34" charset="0"/>
              </a:rPr>
              <a:t>Updated Protractor- ability to measure to the nearest degree</a:t>
            </a:r>
          </a:p>
          <a:p>
            <a:r>
              <a:rPr lang="en-US" sz="2800" dirty="0" smtClean="0">
                <a:latin typeface="Verdana" panose="020B0604030504040204" pitchFamily="34" charset="0"/>
                <a:ea typeface="Verdana" panose="020B0604030504040204" pitchFamily="34" charset="0"/>
                <a:cs typeface="Verdana" panose="020B0604030504040204" pitchFamily="34" charset="0"/>
              </a:rPr>
              <a:t>Straightedge Tool- this tool will appear on the tool bar and will be functional on all item types.</a:t>
            </a:r>
          </a:p>
          <a:p>
            <a:endParaRPr lang="en-US" sz="280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2800" i="1" dirty="0" smtClean="0">
                <a:latin typeface="Verdana" panose="020B0604030504040204" pitchFamily="34" charset="0"/>
                <a:ea typeface="Verdana" panose="020B0604030504040204" pitchFamily="34" charset="0"/>
                <a:cs typeface="Verdana" panose="020B0604030504040204" pitchFamily="34" charset="0"/>
              </a:rPr>
              <a:t>Both of these new tools appear in the 2016 Mathematics Practice Item Sets.</a:t>
            </a:r>
            <a:endParaRPr lang="en-US" sz="28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idx="4294967295"/>
          </p:nvPr>
        </p:nvSpPr>
        <p:spPr>
          <a:xfrm>
            <a:off x="228600" y="556418"/>
            <a:ext cx="8229600" cy="868363"/>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TestNav 8 Tools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0984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762000"/>
            <a:ext cx="8839200" cy="10668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Virginia Board of Education’s Comprehensive Plan 2018-2023 </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12549" y="1885218"/>
            <a:ext cx="8679051" cy="4829907"/>
          </a:xfrm>
          <a:solidFill>
            <a:schemeClr val="accent6">
              <a:lumMod val="20000"/>
              <a:lumOff val="80000"/>
            </a:schemeClr>
          </a:solidFill>
        </p:spPr>
        <p:txBody>
          <a:bodyPr/>
          <a:lstStyle/>
          <a:p>
            <a:pPr algn="l">
              <a:spcBef>
                <a:spcPts val="0"/>
              </a:spcBef>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Priority 1</a:t>
            </a:r>
            <a:r>
              <a:rPr lang="en-US" sz="2400" dirty="0" smtClean="0">
                <a:latin typeface="Verdana" panose="020B0604030504040204" pitchFamily="34" charset="0"/>
                <a:ea typeface="Verdana" panose="020B0604030504040204" pitchFamily="34" charset="0"/>
                <a:cs typeface="Verdana" panose="020B0604030504040204" pitchFamily="34" charset="0"/>
              </a:rPr>
              <a:t>: Provide high-quality, effective learning environments for all students</a:t>
            </a:r>
          </a:p>
          <a:p>
            <a:pPr algn="l">
              <a:spcBef>
                <a:spcPts val="600"/>
              </a:spcBef>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Priority 2</a:t>
            </a:r>
            <a:r>
              <a:rPr lang="en-US" sz="2400" dirty="0" smtClean="0">
                <a:latin typeface="Verdana" panose="020B0604030504040204" pitchFamily="34" charset="0"/>
                <a:ea typeface="Verdana" panose="020B0604030504040204" pitchFamily="34" charset="0"/>
                <a:cs typeface="Verdana" panose="020B0604030504040204" pitchFamily="34" charset="0"/>
              </a:rPr>
              <a:t>: Advance policies that increase the number of candidates entering the teaching profession and encourage and support the recruitment, development, and retention of well-prepared and skilled teachers and school leaders</a:t>
            </a:r>
          </a:p>
          <a:p>
            <a:pPr algn="l">
              <a:spcBef>
                <a:spcPts val="600"/>
              </a:spcBef>
            </a:pPr>
            <a:r>
              <a:rPr lang="en-US" sz="2400" b="1" dirty="0" smtClean="0">
                <a:latin typeface="Verdana" panose="020B0604030504040204" pitchFamily="34" charset="0"/>
                <a:ea typeface="Verdana" panose="020B0604030504040204" pitchFamily="34" charset="0"/>
                <a:cs typeface="Verdana" panose="020B0604030504040204" pitchFamily="34" charset="0"/>
              </a:rPr>
              <a:t>Priority 3</a:t>
            </a:r>
            <a:r>
              <a:rPr lang="en-US" sz="2400" dirty="0" smtClean="0">
                <a:latin typeface="Verdana" panose="020B0604030504040204" pitchFamily="34" charset="0"/>
                <a:ea typeface="Verdana" panose="020B0604030504040204" pitchFamily="34" charset="0"/>
                <a:cs typeface="Verdana" panose="020B0604030504040204" pitchFamily="34" charset="0"/>
              </a:rPr>
              <a:t>: Ensure successful implementation of the Profile of a Virginia Graduate and the accountability system for school quality as embodied in the revisions to the Standards of Accreditation</a:t>
            </a:r>
          </a:p>
          <a:p>
            <a:pPr algn="l">
              <a:spcBef>
                <a:spcPts val="600"/>
              </a:spcBef>
            </a:pP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hlinkClick r:id="rId3"/>
              </a:rPr>
              <a:t>Virginia Board of Education’s Comprehensive Plan</a:t>
            </a: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4790A-E8BB-489A-9BE9-BD4F34F6B3E0}"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4646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Content Placeholder 1"/>
          <p:cNvSpPr>
            <a:spLocks noGrp="1"/>
          </p:cNvSpPr>
          <p:nvPr>
            <p:ph idx="4294967295"/>
          </p:nvPr>
        </p:nvSpPr>
        <p:spPr>
          <a:xfrm>
            <a:off x="304800" y="1999247"/>
            <a:ext cx="8001000" cy="4343400"/>
          </a:xfrm>
        </p:spPr>
        <p:txBody>
          <a:bodyPr/>
          <a:lstStyle/>
          <a:p>
            <a:pPr lvl="0"/>
            <a:r>
              <a:rPr lang="en-US" sz="3000" dirty="0">
                <a:latin typeface="Verdana" panose="020B0604030504040204" pitchFamily="34" charset="0"/>
                <a:ea typeface="Verdana" panose="020B0604030504040204" pitchFamily="34" charset="0"/>
                <a:cs typeface="Verdana" panose="020B0604030504040204" pitchFamily="34" charset="0"/>
              </a:rPr>
              <a:t>New formula sheets have been developed </a:t>
            </a:r>
            <a:r>
              <a:rPr lang="en-US" sz="3000" dirty="0" smtClean="0">
                <a:latin typeface="Verdana" panose="020B0604030504040204" pitchFamily="34" charset="0"/>
                <a:ea typeface="Verdana" panose="020B0604030504040204" pitchFamily="34" charset="0"/>
                <a:cs typeface="Verdana" panose="020B0604030504040204" pitchFamily="34" charset="0"/>
              </a:rPr>
              <a:t>for Grades </a:t>
            </a:r>
            <a:r>
              <a:rPr lang="en-US" sz="3000" dirty="0">
                <a:latin typeface="Verdana" panose="020B0604030504040204" pitchFamily="34" charset="0"/>
                <a:ea typeface="Verdana" panose="020B0604030504040204" pitchFamily="34" charset="0"/>
                <a:cs typeface="Verdana" panose="020B0604030504040204" pitchFamily="34" charset="0"/>
              </a:rPr>
              <a:t>6 through 8 and EOC Mathematics tests. </a:t>
            </a:r>
          </a:p>
          <a:p>
            <a:pPr lvl="0"/>
            <a:r>
              <a:rPr lang="en-US" sz="3000" dirty="0">
                <a:latin typeface="Verdana" panose="020B0604030504040204" pitchFamily="34" charset="0"/>
                <a:ea typeface="Verdana" panose="020B0604030504040204" pitchFamily="34" charset="0"/>
                <a:cs typeface="Verdana" panose="020B0604030504040204" pitchFamily="34" charset="0"/>
              </a:rPr>
              <a:t>These formula sheets will first be used for </a:t>
            </a:r>
            <a:r>
              <a:rPr lang="en-US" sz="3000" i="1" dirty="0" smtClean="0">
                <a:latin typeface="Verdana" panose="020B0604030504040204" pitchFamily="34" charset="0"/>
                <a:ea typeface="Verdana" panose="020B0604030504040204" pitchFamily="34" charset="0"/>
                <a:cs typeface="Verdana" panose="020B0604030504040204" pitchFamily="34" charset="0"/>
              </a:rPr>
              <a:t>all </a:t>
            </a:r>
            <a:r>
              <a:rPr lang="en-US" sz="3000" dirty="0" smtClean="0">
                <a:latin typeface="Verdana" panose="020B0604030504040204" pitchFamily="34" charset="0"/>
                <a:ea typeface="Verdana" panose="020B0604030504040204" pitchFamily="34" charset="0"/>
                <a:cs typeface="Verdana" panose="020B0604030504040204" pitchFamily="34" charset="0"/>
              </a:rPr>
              <a:t>Mathematics tests administered </a:t>
            </a:r>
            <a:r>
              <a:rPr lang="en-US" sz="3000" dirty="0">
                <a:latin typeface="Verdana" panose="020B0604030504040204" pitchFamily="34" charset="0"/>
                <a:ea typeface="Verdana" panose="020B0604030504040204" pitchFamily="34" charset="0"/>
                <a:cs typeface="Verdana" panose="020B0604030504040204" pitchFamily="34" charset="0"/>
              </a:rPr>
              <a:t>spring 2019.  </a:t>
            </a:r>
          </a:p>
          <a:p>
            <a:pPr lvl="0"/>
            <a:r>
              <a:rPr lang="en-US" sz="3000" dirty="0">
                <a:latin typeface="Verdana" panose="020B0604030504040204" pitchFamily="34" charset="0"/>
                <a:ea typeface="Verdana" panose="020B0604030504040204" pitchFamily="34" charset="0"/>
                <a:cs typeface="Verdana" panose="020B0604030504040204" pitchFamily="34" charset="0"/>
              </a:rPr>
              <a:t>There has been no change to the EOC Algebra II Standard Normal Probabilities table (z-table</a:t>
            </a:r>
            <a:r>
              <a:rPr lang="en-US" sz="3000" dirty="0" smtClean="0">
                <a:latin typeface="Verdana" panose="020B0604030504040204" pitchFamily="34" charset="0"/>
                <a:ea typeface="Verdana" panose="020B0604030504040204" pitchFamily="34" charset="0"/>
                <a:cs typeface="Verdana" panose="020B0604030504040204" pitchFamily="34" charset="0"/>
              </a:rPr>
              <a:t>).</a:t>
            </a:r>
            <a:endParaRPr lang="en-US" sz="3000" kern="0" dirty="0">
              <a:latin typeface="Verdana" panose="020B0604030504040204" pitchFamily="34" charset="0"/>
              <a:ea typeface="Verdana" panose="020B0604030504040204" pitchFamily="34" charset="0"/>
              <a:cs typeface="Verdana" panose="020B0604030504040204" pitchFamily="34" charset="0"/>
            </a:endParaRPr>
          </a:p>
          <a:p>
            <a:endParaRPr lang="en-US" sz="3000" dirty="0"/>
          </a:p>
        </p:txBody>
      </p:sp>
      <p:sp>
        <p:nvSpPr>
          <p:cNvPr id="3" name="Title 2"/>
          <p:cNvSpPr>
            <a:spLocks noGrp="1"/>
          </p:cNvSpPr>
          <p:nvPr>
            <p:ph type="title" idx="4294967295"/>
          </p:nvPr>
        </p:nvSpPr>
        <p:spPr>
          <a:xfrm>
            <a:off x="340895" y="693820"/>
            <a:ext cx="8229600" cy="11430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Ancillary Materials</a:t>
            </a:r>
            <a:br>
              <a:rPr lang="en-US" b="1" dirty="0" smtClean="0">
                <a:latin typeface="Verdana" panose="020B0604030504040204" pitchFamily="34" charset="0"/>
                <a:ea typeface="Verdana" panose="020B0604030504040204" pitchFamily="34" charset="0"/>
                <a:cs typeface="Verdana" panose="020B0604030504040204" pitchFamily="34" charset="0"/>
              </a:rPr>
            </a:br>
            <a:r>
              <a:rPr lang="en-US" b="1" dirty="0" smtClean="0">
                <a:latin typeface="Verdana" panose="020B0604030504040204" pitchFamily="34" charset="0"/>
                <a:ea typeface="Verdana" panose="020B0604030504040204" pitchFamily="34" charset="0"/>
                <a:cs typeface="Verdana" panose="020B0604030504040204" pitchFamily="34" charset="0"/>
              </a:rPr>
              <a:t>2016 Mathematics Standards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447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D8AB1-7AF0-4DFF-A047-6CE4F0A7C691}"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p:cNvSpPr>
            <a:spLocks noGrp="1"/>
          </p:cNvSpPr>
          <p:nvPr>
            <p:ph type="title" idx="4294967295"/>
          </p:nvPr>
        </p:nvSpPr>
        <p:spPr>
          <a:xfrm>
            <a:off x="190500" y="731838"/>
            <a:ext cx="8801100" cy="868362"/>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Plain English Mathematics </a:t>
            </a:r>
            <a:br>
              <a:rPr lang="en-US" b="1" dirty="0" smtClean="0">
                <a:latin typeface="Verdana" panose="020B0604030504040204" pitchFamily="34" charset="0"/>
                <a:ea typeface="Verdana" panose="020B0604030504040204" pitchFamily="34" charset="0"/>
                <a:cs typeface="Verdana" panose="020B0604030504040204" pitchFamily="34" charset="0"/>
              </a:rPr>
            </a:br>
            <a:r>
              <a:rPr lang="en-US" b="1" dirty="0" smtClean="0">
                <a:latin typeface="Verdana" panose="020B0604030504040204" pitchFamily="34" charset="0"/>
                <a:ea typeface="Verdana" panose="020B0604030504040204" pitchFamily="34" charset="0"/>
                <a:cs typeface="Verdana" panose="020B0604030504040204" pitchFamily="34" charset="0"/>
              </a:rPr>
              <a:t>SOL Tests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4294967295"/>
          </p:nvPr>
        </p:nvSpPr>
        <p:spPr>
          <a:xfrm>
            <a:off x="190500" y="1771305"/>
            <a:ext cx="8229600" cy="4525963"/>
          </a:xfrm>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Beginning with the implementation of the SOL tests assessing the 2016 Mathematics standards, all test items that will be used on Mathematics SOL tests will meet the criteria for Universal Design (UD). </a:t>
            </a:r>
          </a:p>
          <a:p>
            <a:r>
              <a:rPr lang="en-US" sz="2800" dirty="0" smtClean="0">
                <a:latin typeface="Verdana" panose="020B0604030504040204" pitchFamily="34" charset="0"/>
                <a:ea typeface="Verdana" panose="020B0604030504040204" pitchFamily="34" charset="0"/>
                <a:cs typeface="Verdana" panose="020B0604030504040204" pitchFamily="34" charset="0"/>
              </a:rPr>
              <a:t>UD requires that language not specific to the content area be simplified so test questions are accessible by all populations of students.</a:t>
            </a:r>
          </a:p>
          <a:p>
            <a:r>
              <a:rPr lang="en-US" sz="2800" dirty="0" smtClean="0">
                <a:latin typeface="Verdana" panose="020B0604030504040204" pitchFamily="34" charset="0"/>
                <a:ea typeface="Verdana" panose="020B0604030504040204" pitchFamily="34" charset="0"/>
                <a:cs typeface="Verdana" panose="020B0604030504040204" pitchFamily="34" charset="0"/>
              </a:rPr>
              <a:t>Separate Plain English Mathematics test forms will no longer be administered.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183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42</a:t>
            </a:fld>
            <a:endParaRPr lang="en-US" dirty="0"/>
          </a:p>
        </p:txBody>
      </p:sp>
      <p:sp>
        <p:nvSpPr>
          <p:cNvPr id="3" name="Rectangle 2"/>
          <p:cNvSpPr/>
          <p:nvPr/>
        </p:nvSpPr>
        <p:spPr>
          <a:xfrm>
            <a:off x="152400" y="1147703"/>
            <a:ext cx="8839200" cy="5705594"/>
          </a:xfrm>
          <a:prstGeom prst="rect">
            <a:avLst/>
          </a:prstGeom>
        </p:spPr>
        <p:txBody>
          <a:bodyPr wrap="square">
            <a:spAutoFit/>
          </a:bodyPr>
          <a:lstStyle/>
          <a:p>
            <a:pPr marL="457200" indent="-457200">
              <a:spcBef>
                <a:spcPts val="1200"/>
              </a:spcBef>
              <a:buFont typeface="Arial" panose="020B0604020202020204" pitchFamily="34" charset="0"/>
              <a:buChar char="•"/>
              <a:defRPr/>
            </a:pP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Spring 2019 </a:t>
            </a:r>
          </a:p>
          <a:p>
            <a:pPr marL="914400" lvl="1" indent="-457200">
              <a:spcBef>
                <a:spcPts val="1200"/>
              </a:spcBef>
              <a:buFont typeface="Verdana" panose="020B0604030504040204" pitchFamily="34" charset="0"/>
              <a:buChar char="–"/>
              <a:defRPr/>
            </a:pP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Mathematics Standards of Learning tests (assessing the 2016 Mathematics SOL) administered online will include access to an online calculator from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hlinkClick r:id="rId2"/>
              </a:rPr>
              <a:t>Desmos</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within TestNav 8</a:t>
            </a:r>
          </a:p>
          <a:p>
            <a:pPr marL="914400" lvl="1" indent="-457200">
              <a:spcBef>
                <a:spcPts val="1200"/>
              </a:spcBef>
              <a:buFont typeface="Verdana" panose="020B0604030504040204" pitchFamily="34" charset="0"/>
              <a:buChar char="–"/>
              <a:defRPr/>
            </a:pP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Students may use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Desmos</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800" b="1" i="1" dirty="0">
                <a:solidFill>
                  <a:srgbClr val="000000"/>
                </a:solidFill>
                <a:latin typeface="Verdana" panose="020B0604030504040204" pitchFamily="34" charset="0"/>
                <a:ea typeface="Verdana" panose="020B0604030504040204" pitchFamily="34" charset="0"/>
                <a:cs typeface="Verdana" panose="020B0604030504040204" pitchFamily="34" charset="0"/>
              </a:rPr>
              <a:t>and</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one of the hand-held calculators on the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hlinkClick r:id="rId3"/>
              </a:rPr>
              <a:t>List of Approved Calculators</a:t>
            </a:r>
            <a:endPar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buFont typeface="Arial" panose="020B0604020202020204" pitchFamily="34" charset="0"/>
              <a:buChar char="•"/>
              <a:defRPr/>
            </a:pP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2018-2019 School Year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Transition period for school division staff and students to become more familiar with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Desmos</a:t>
            </a:r>
            <a:endPar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29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43</a:t>
            </a:fld>
            <a:endParaRPr lang="en-US" dirty="0"/>
          </a:p>
        </p:txBody>
      </p:sp>
      <p:sp>
        <p:nvSpPr>
          <p:cNvPr id="5" name="Rectangle 4"/>
          <p:cNvSpPr/>
          <p:nvPr/>
        </p:nvSpPr>
        <p:spPr>
          <a:xfrm>
            <a:off x="990600" y="2133600"/>
            <a:ext cx="7620000" cy="3939540"/>
          </a:xfrm>
          <a:prstGeom prst="rect">
            <a:avLst/>
          </a:prstGeom>
        </p:spPr>
        <p:txBody>
          <a:bodyPr wrap="square">
            <a:spAutoFit/>
          </a:bodyPr>
          <a:lstStyle/>
          <a:p>
            <a:pPr marL="457200" lvl="0" indent="-457200">
              <a:spcAft>
                <a:spcPts val="1200"/>
              </a:spcAft>
              <a:buFont typeface="Arial" panose="020B0604020202020204" pitchFamily="34" charset="0"/>
              <a:buChar char="•"/>
              <a:defRPr/>
            </a:pPr>
            <a:r>
              <a:rPr lang="en-US" sz="2400" b="1" dirty="0">
                <a:solidFill>
                  <a:srgbClr val="000000"/>
                </a:solidFill>
                <a:latin typeface="Verdana"/>
                <a:cs typeface="Calibri" panose="020F0502020204030204" pitchFamily="34" charset="0"/>
              </a:rPr>
              <a:t>2019-2020 School Year </a:t>
            </a:r>
            <a:r>
              <a:rPr lang="en-US" sz="2400" dirty="0">
                <a:solidFill>
                  <a:srgbClr val="000000"/>
                </a:solidFill>
                <a:latin typeface="Verdana"/>
                <a:cs typeface="Calibri" panose="020F0502020204030204" pitchFamily="34" charset="0"/>
              </a:rPr>
              <a:t>– Students taking the Mathematics SOL tests administered online expected to use </a:t>
            </a:r>
            <a:r>
              <a:rPr lang="en-US" sz="2400" b="1" i="1" dirty="0">
                <a:solidFill>
                  <a:srgbClr val="000000"/>
                </a:solidFill>
                <a:latin typeface="Verdana"/>
                <a:cs typeface="Calibri" panose="020F0502020204030204" pitchFamily="34" charset="0"/>
              </a:rPr>
              <a:t>only</a:t>
            </a:r>
            <a:r>
              <a:rPr lang="en-US" sz="2400" i="1" dirty="0">
                <a:solidFill>
                  <a:srgbClr val="000000"/>
                </a:solidFill>
                <a:latin typeface="Verdana"/>
                <a:cs typeface="Calibri" panose="020F0502020204030204" pitchFamily="34" charset="0"/>
              </a:rPr>
              <a:t> </a:t>
            </a:r>
            <a:r>
              <a:rPr lang="en-US" sz="2400" dirty="0">
                <a:solidFill>
                  <a:srgbClr val="000000"/>
                </a:solidFill>
                <a:latin typeface="Verdana"/>
                <a:cs typeface="Calibri" panose="020F0502020204030204" pitchFamily="34" charset="0"/>
              </a:rPr>
              <a:t>the Virginia </a:t>
            </a:r>
            <a:r>
              <a:rPr lang="en-US" sz="2400" dirty="0" err="1">
                <a:solidFill>
                  <a:srgbClr val="000000"/>
                </a:solidFill>
                <a:latin typeface="Verdana"/>
                <a:cs typeface="Calibri" panose="020F0502020204030204" pitchFamily="34" charset="0"/>
              </a:rPr>
              <a:t>Desmos</a:t>
            </a:r>
            <a:r>
              <a:rPr lang="en-US" sz="2400" dirty="0">
                <a:solidFill>
                  <a:srgbClr val="000000"/>
                </a:solidFill>
                <a:latin typeface="Verdana"/>
                <a:cs typeface="Calibri" panose="020F0502020204030204" pitchFamily="34" charset="0"/>
              </a:rPr>
              <a:t> online calculator</a:t>
            </a:r>
          </a:p>
          <a:p>
            <a:pPr marL="457200" lvl="0" indent="-457200">
              <a:buFont typeface="Arial" panose="020B0604020202020204" pitchFamily="34" charset="0"/>
              <a:buChar char="•"/>
              <a:defRPr/>
            </a:pPr>
            <a:r>
              <a:rPr lang="en-US" sz="2400" b="1" dirty="0">
                <a:solidFill>
                  <a:srgbClr val="000000"/>
                </a:solidFill>
                <a:latin typeface="Verdana"/>
                <a:cs typeface="Calibri" panose="020F0502020204030204" pitchFamily="34" charset="0"/>
              </a:rPr>
              <a:t>Mathematics Practice Items in TestNav </a:t>
            </a:r>
            <a:r>
              <a:rPr lang="en-US" sz="2400" dirty="0">
                <a:solidFill>
                  <a:srgbClr val="000000"/>
                </a:solidFill>
                <a:latin typeface="Verdana"/>
                <a:cs typeface="Calibri" panose="020F0502020204030204" pitchFamily="34" charset="0"/>
              </a:rPr>
              <a:t>–2016 items </a:t>
            </a:r>
            <a:r>
              <a:rPr lang="en-US" sz="2400" dirty="0">
                <a:latin typeface="Verdana"/>
                <a:cs typeface="Calibri" panose="020F0502020204030204" pitchFamily="34" charset="0"/>
              </a:rPr>
              <a:t>include Virginia </a:t>
            </a:r>
            <a:r>
              <a:rPr lang="en-US" sz="2400" dirty="0" err="1">
                <a:latin typeface="Verdana"/>
                <a:cs typeface="Calibri" panose="020F0502020204030204" pitchFamily="34" charset="0"/>
              </a:rPr>
              <a:t>Desmos</a:t>
            </a:r>
            <a:r>
              <a:rPr lang="en-US" sz="2400" dirty="0">
                <a:latin typeface="Verdana"/>
                <a:cs typeface="Calibri" panose="020F0502020204030204" pitchFamily="34" charset="0"/>
              </a:rPr>
              <a:t> online </a:t>
            </a:r>
          </a:p>
          <a:p>
            <a:pPr lvl="0">
              <a:defRPr/>
            </a:pPr>
            <a:r>
              <a:rPr lang="en-US" sz="2400" dirty="0">
                <a:latin typeface="Verdana"/>
                <a:cs typeface="Calibri" panose="020F0502020204030204" pitchFamily="34" charset="0"/>
              </a:rPr>
              <a:t>      calculator where applicable</a:t>
            </a:r>
          </a:p>
          <a:p>
            <a:pPr marL="457200" lvl="0" indent="-457200">
              <a:buFont typeface="Arial" panose="020B0604020202020204" pitchFamily="34" charset="0"/>
              <a:buChar char="•"/>
              <a:defRPr/>
            </a:pPr>
            <a:endParaRPr lang="en-US" sz="2400" dirty="0">
              <a:solidFill>
                <a:srgbClr val="000000"/>
              </a:solidFill>
              <a:latin typeface="Verdana"/>
              <a:cs typeface="Calibri" panose="020F0502020204030204" pitchFamily="34" charset="0"/>
            </a:endParaRPr>
          </a:p>
          <a:p>
            <a:pPr lvl="0">
              <a:defRPr/>
            </a:pPr>
            <a:endParaRPr lang="en-US" sz="2400" dirty="0">
              <a:solidFill>
                <a:srgbClr val="000000"/>
              </a:solidFill>
              <a:latin typeface="Verdana"/>
              <a:cs typeface="Calibri" panose="020F0502020204030204" pitchFamily="34" charset="0"/>
            </a:endParaRPr>
          </a:p>
          <a:p>
            <a:pPr lvl="0" algn="ctr">
              <a:defRPr/>
            </a:pPr>
            <a:r>
              <a:rPr lang="en-US" sz="2400" dirty="0">
                <a:solidFill>
                  <a:srgbClr val="000000"/>
                </a:solidFill>
                <a:latin typeface="Verdana"/>
                <a:cs typeface="Calibri" panose="020F0502020204030204" pitchFamily="34" charset="0"/>
                <a:hlinkClick r:id="rId2"/>
              </a:rPr>
              <a:t>Superintendent’s Memo 144-18</a:t>
            </a:r>
            <a:endParaRPr lang="en-US" sz="2400" dirty="0">
              <a:solidFill>
                <a:srgbClr val="000000"/>
              </a:solidFill>
              <a:latin typeface="Verdana"/>
              <a:cs typeface="Calibri" panose="020F0502020204030204" pitchFamily="34" charset="0"/>
            </a:endParaRPr>
          </a:p>
        </p:txBody>
      </p:sp>
    </p:spTree>
    <p:extLst>
      <p:ext uri="{BB962C8B-B14F-4D97-AF65-F5344CB8AC3E}">
        <p14:creationId xmlns:p14="http://schemas.microsoft.com/office/powerpoint/2010/main" val="2071502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44</a:t>
            </a:fld>
            <a:endParaRPr lang="en-US" dirty="0"/>
          </a:p>
        </p:txBody>
      </p:sp>
      <p:pic>
        <p:nvPicPr>
          <p:cNvPr id="6" name="Picture 5" descr="Picture of Desmos Webpage"/>
          <p:cNvPicPr>
            <a:picLocks noChangeAspect="1"/>
          </p:cNvPicPr>
          <p:nvPr/>
        </p:nvPicPr>
        <p:blipFill>
          <a:blip r:embed="rId2"/>
          <a:stretch>
            <a:fillRect/>
          </a:stretch>
        </p:blipFill>
        <p:spPr>
          <a:xfrm>
            <a:off x="183415" y="1302922"/>
            <a:ext cx="8846285" cy="5174078"/>
          </a:xfrm>
          <a:prstGeom prst="rect">
            <a:avLst/>
          </a:prstGeom>
        </p:spPr>
      </p:pic>
    </p:spTree>
    <p:extLst>
      <p:ext uri="{BB962C8B-B14F-4D97-AF65-F5344CB8AC3E}">
        <p14:creationId xmlns:p14="http://schemas.microsoft.com/office/powerpoint/2010/main" val="3352255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45</a:t>
            </a:fld>
            <a:endParaRPr lang="en-US" dirty="0"/>
          </a:p>
        </p:txBody>
      </p:sp>
      <p:sp>
        <p:nvSpPr>
          <p:cNvPr id="6" name="TextBox 5"/>
          <p:cNvSpPr txBox="1"/>
          <p:nvPr/>
        </p:nvSpPr>
        <p:spPr>
          <a:xfrm>
            <a:off x="304800" y="1981200"/>
            <a:ext cx="868680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2"/>
              </a:rPr>
              <a:t>Desmos Tutorials and Learning Hub</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3"/>
              </a:rPr>
              <a:t>Desmos Classroom Activities</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4"/>
              </a:rPr>
              <a:t>Student Classroom Hub</a:t>
            </a: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600" dirty="0">
              <a:solidFill>
                <a:srgbClr val="000000"/>
              </a:solidFill>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smtClean="0">
                <a:ln>
                  <a:noFill/>
                </a:ln>
                <a:solidFill>
                  <a:srgbClr val="000000"/>
                </a:solidFill>
                <a:effectLst/>
                <a:uLnTx/>
                <a:uFillTx/>
                <a:latin typeface="Verdana"/>
                <a:cs typeface="Calibri" panose="020F0502020204030204" pitchFamily="34" charset="0"/>
                <a:hlinkClick r:id="rId5"/>
              </a:rPr>
              <a:t>Desmos</a:t>
            </a: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5"/>
              </a:rPr>
              <a:t> Art</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p:txBody>
      </p:sp>
    </p:spTree>
    <p:extLst>
      <p:ext uri="{BB962C8B-B14F-4D97-AF65-F5344CB8AC3E}">
        <p14:creationId xmlns:p14="http://schemas.microsoft.com/office/powerpoint/2010/main" val="1871289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smtClean="0">
                <a:solidFill>
                  <a:srgbClr val="000000"/>
                </a:solidFill>
                <a:latin typeface="Verdana"/>
              </a:rPr>
              <a:t>Please Contact Us!</a:t>
            </a:r>
            <a:r>
              <a:rPr lang="en-US" b="1" dirty="0">
                <a:solidFill>
                  <a:srgbClr val="000000"/>
                </a:solidFill>
                <a:latin typeface="Verdana"/>
              </a:rPr>
              <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46</a:t>
            </a:fld>
            <a:endParaRPr lang="en-US" dirty="0"/>
          </a:p>
        </p:txBody>
      </p:sp>
      <p:sp>
        <p:nvSpPr>
          <p:cNvPr id="5" name="TextBox 4"/>
          <p:cNvSpPr txBox="1"/>
          <p:nvPr/>
        </p:nvSpPr>
        <p:spPr>
          <a:xfrm>
            <a:off x="1774647" y="3215670"/>
            <a:ext cx="5594706" cy="1569660"/>
          </a:xfrm>
          <a:prstGeom prst="rect">
            <a:avLst/>
          </a:prstGeom>
          <a:noFill/>
        </p:spPr>
        <p:txBody>
          <a:bodyPr wrap="square" rtlCol="0">
            <a:spAutoFit/>
          </a:bodyPr>
          <a:lstStyle/>
          <a:p>
            <a:pPr algn="ct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The VDOE Mathematics Team </a:t>
            </a:r>
          </a:p>
          <a:p>
            <a:pPr algn="ct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at</a:t>
            </a:r>
          </a:p>
          <a:p>
            <a:pPr algn="ct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hlinkClick r:id="rId2"/>
              </a:rPr>
              <a:t>Mathematics@doe.virginia.gov</a:t>
            </a:r>
            <a:endPar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algn="ctr"/>
            <a:endParaRPr lang="en-US" sz="2400" kern="0" dirty="0">
              <a:solidFill>
                <a:srgbClr val="000000"/>
              </a:solidFill>
              <a:cs typeface="Arial"/>
              <a:sym typeface="Arial"/>
            </a:endParaRPr>
          </a:p>
        </p:txBody>
      </p:sp>
    </p:spTree>
    <p:extLst>
      <p:ext uri="{BB962C8B-B14F-4D97-AF65-F5344CB8AC3E}">
        <p14:creationId xmlns:p14="http://schemas.microsoft.com/office/powerpoint/2010/main" val="3963323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762000"/>
            <a:ext cx="8839200" cy="6858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VDOE Mathematics Vision Statement </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4790A-E8BB-489A-9BE9-BD4F34F6B3E0}"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ubtitle 4"/>
          <p:cNvSpPr>
            <a:spLocks noGrp="1"/>
          </p:cNvSpPr>
          <p:nvPr>
            <p:ph type="subTitle" idx="1"/>
          </p:nvPr>
        </p:nvSpPr>
        <p:spPr>
          <a:xfrm>
            <a:off x="342900" y="1104900"/>
            <a:ext cx="8458200" cy="5029199"/>
          </a:xfrm>
        </p:spPr>
        <p:txBody>
          <a:bodyPr/>
          <a:lstStyle/>
          <a:p>
            <a:r>
              <a:rPr lang="en-US" dirty="0"/>
              <a:t> </a:t>
            </a:r>
          </a:p>
          <a:p>
            <a:r>
              <a:rPr lang="en-US" sz="2400" dirty="0">
                <a:latin typeface="Verdana" panose="020B0604030504040204" pitchFamily="34" charset="0"/>
                <a:ea typeface="Verdana" panose="020B0604030504040204" pitchFamily="34" charset="0"/>
                <a:cs typeface="Verdana" panose="020B0604030504040204" pitchFamily="34" charset="0"/>
              </a:rPr>
              <a:t>The vision for K-12 mathematics education in the Commonwealth of Virginia is that all students have </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access </a:t>
            </a:r>
            <a:r>
              <a:rPr lang="en-US" sz="2400" dirty="0">
                <a:latin typeface="Verdana" panose="020B0604030504040204" pitchFamily="34" charset="0"/>
                <a:ea typeface="Verdana" panose="020B0604030504040204" pitchFamily="34" charset="0"/>
                <a:cs typeface="Verdana" panose="020B0604030504040204" pitchFamily="34" charset="0"/>
              </a:rPr>
              <a:t>to</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 high-quality, equitable, </a:t>
            </a:r>
            <a:r>
              <a:rPr lang="en-US" sz="2400" dirty="0">
                <a:latin typeface="Verdana" panose="020B0604030504040204" pitchFamily="34" charset="0"/>
                <a:ea typeface="Verdana" panose="020B0604030504040204" pitchFamily="34" charset="0"/>
                <a:cs typeface="Verdana" panose="020B0604030504040204" pitchFamily="34" charset="0"/>
              </a:rPr>
              <a:t>and</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 engaging </a:t>
            </a:r>
            <a:r>
              <a:rPr lang="en-US" sz="2400" dirty="0">
                <a:latin typeface="Verdana" panose="020B0604030504040204" pitchFamily="34" charset="0"/>
                <a:ea typeface="Verdana" panose="020B0604030504040204" pitchFamily="34" charset="0"/>
                <a:cs typeface="Verdana" panose="020B0604030504040204" pitchFamily="34" charset="0"/>
              </a:rPr>
              <a:t>mathematics instruction.  Students participate in </a:t>
            </a:r>
            <a:r>
              <a:rPr lang="en-US" sz="2400" b="1" dirty="0">
                <a:solidFill>
                  <a:srgbClr val="00B0F0"/>
                </a:solidFill>
                <a:latin typeface="Verdana" panose="020B0604030504040204" pitchFamily="34" charset="0"/>
                <a:ea typeface="Verdana" panose="020B0604030504040204" pitchFamily="34" charset="0"/>
                <a:cs typeface="Verdana" panose="020B0604030504040204" pitchFamily="34" charset="0"/>
              </a:rPr>
              <a:t>relevant learning opportunities </a:t>
            </a:r>
            <a:r>
              <a:rPr lang="en-US" sz="2400" dirty="0">
                <a:latin typeface="Verdana" panose="020B0604030504040204" pitchFamily="34" charset="0"/>
                <a:ea typeface="Verdana" panose="020B0604030504040204" pitchFamily="34" charset="0"/>
                <a:cs typeface="Verdana" panose="020B0604030504040204" pitchFamily="34" charset="0"/>
              </a:rPr>
              <a:t>that develop both </a:t>
            </a:r>
            <a:r>
              <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conceptual and procedural understanding</a:t>
            </a:r>
            <a:r>
              <a:rPr lang="en-US" sz="2400" dirty="0">
                <a:latin typeface="Verdana" panose="020B0604030504040204" pitchFamily="34" charset="0"/>
                <a:ea typeface="Verdana" panose="020B0604030504040204" pitchFamily="34" charset="0"/>
                <a:cs typeface="Verdana" panose="020B0604030504040204" pitchFamily="34" charset="0"/>
              </a:rPr>
              <a:t>. Teachers develop </a:t>
            </a:r>
            <a:r>
              <a:rPr lang="en-US" sz="2400" b="1" dirty="0">
                <a:solidFill>
                  <a:schemeClr val="accent2"/>
                </a:solidFill>
                <a:latin typeface="Verdana" panose="020B0604030504040204" pitchFamily="34" charset="0"/>
                <a:ea typeface="Verdana" panose="020B0604030504040204" pitchFamily="34" charset="0"/>
                <a:cs typeface="Verdana" panose="020B0604030504040204" pitchFamily="34" charset="0"/>
              </a:rPr>
              <a:t>classroom communities </a:t>
            </a:r>
            <a:r>
              <a:rPr lang="en-US" sz="2400" dirty="0">
                <a:latin typeface="Verdana" panose="020B0604030504040204" pitchFamily="34" charset="0"/>
                <a:ea typeface="Verdana" panose="020B0604030504040204" pitchFamily="34" charset="0"/>
                <a:cs typeface="Verdana" panose="020B0604030504040204" pitchFamily="34" charset="0"/>
              </a:rPr>
              <a:t>that promote </a:t>
            </a:r>
            <a:r>
              <a:rPr lang="en-US" sz="2400" b="1" dirty="0">
                <a:solidFill>
                  <a:srgbClr val="FFC000"/>
                </a:solidFill>
                <a:latin typeface="Verdana" panose="020B0604030504040204" pitchFamily="34" charset="0"/>
                <a:ea typeface="Verdana" panose="020B0604030504040204" pitchFamily="34" charset="0"/>
                <a:cs typeface="Verdana" panose="020B0604030504040204" pitchFamily="34" charset="0"/>
              </a:rPr>
              <a:t>student ownership </a:t>
            </a:r>
            <a:r>
              <a:rPr lang="en-US" sz="2400" dirty="0">
                <a:latin typeface="Verdana" panose="020B0604030504040204" pitchFamily="34" charset="0"/>
                <a:ea typeface="Verdana" panose="020B0604030504040204" pitchFamily="34" charset="0"/>
                <a:cs typeface="Verdana" panose="020B0604030504040204" pitchFamily="34" charset="0"/>
              </a:rPr>
              <a:t>of learning through the use of </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mathematical discourse</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problem solving</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b="1" dirty="0">
                <a:solidFill>
                  <a:srgbClr val="0070C0"/>
                </a:solidFill>
                <a:latin typeface="Verdana" panose="020B0604030504040204" pitchFamily="34" charset="0"/>
                <a:ea typeface="Verdana" panose="020B0604030504040204" pitchFamily="34" charset="0"/>
                <a:cs typeface="Verdana" panose="020B0604030504040204" pitchFamily="34" charset="0"/>
              </a:rPr>
              <a:t>rich tasks</a:t>
            </a:r>
            <a:r>
              <a:rPr lang="en-US" sz="2400" dirty="0">
                <a:latin typeface="Verdana" panose="020B0604030504040204" pitchFamily="34" charset="0"/>
                <a:ea typeface="Verdana" panose="020B0604030504040204" pitchFamily="34" charset="0"/>
                <a:cs typeface="Verdana" panose="020B0604030504040204" pitchFamily="34" charset="0"/>
              </a:rPr>
              <a:t>. Students and teachers exemplify </a:t>
            </a:r>
            <a:r>
              <a:rPr lang="en-US" sz="2400" b="1" dirty="0">
                <a:solidFill>
                  <a:srgbClr val="0070C0"/>
                </a:solidFill>
                <a:latin typeface="Verdana" panose="020B0604030504040204" pitchFamily="34" charset="0"/>
                <a:ea typeface="Verdana" panose="020B0604030504040204" pitchFamily="34" charset="0"/>
                <a:cs typeface="Verdana" panose="020B0604030504040204" pitchFamily="34" charset="0"/>
              </a:rPr>
              <a:t>resilience</a:t>
            </a:r>
            <a:r>
              <a:rPr lang="en-US" sz="2400" dirty="0">
                <a:latin typeface="Verdana" panose="020B0604030504040204" pitchFamily="34" charset="0"/>
                <a:ea typeface="Verdana" panose="020B0604030504040204" pitchFamily="34" charset="0"/>
                <a:cs typeface="Verdana" panose="020B0604030504040204" pitchFamily="34" charset="0"/>
              </a:rPr>
              <a:t> and a </a:t>
            </a:r>
            <a:r>
              <a:rPr lang="en-US" sz="2400" b="1" dirty="0">
                <a:solidFill>
                  <a:srgbClr val="0070C0"/>
                </a:solidFill>
                <a:latin typeface="Verdana" panose="020B0604030504040204" pitchFamily="34" charset="0"/>
                <a:ea typeface="Verdana" panose="020B0604030504040204" pitchFamily="34" charset="0"/>
                <a:cs typeface="Verdana" panose="020B0604030504040204" pitchFamily="34" charset="0"/>
              </a:rPr>
              <a:t>growth mindset</a:t>
            </a:r>
            <a:r>
              <a:rPr lang="en-US" sz="2400" dirty="0">
                <a:latin typeface="Verdana" panose="020B0604030504040204" pitchFamily="34" charset="0"/>
                <a:ea typeface="Verdana" panose="020B0604030504040204" pitchFamily="34" charset="0"/>
                <a:cs typeface="Verdana" panose="020B0604030504040204" pitchFamily="34" charset="0"/>
              </a:rPr>
              <a:t>, believing that all students can learn mathematics at high levels.  </a:t>
            </a:r>
          </a:p>
          <a:p>
            <a:r>
              <a:rPr lang="en-US" dirty="0"/>
              <a:t> </a:t>
            </a:r>
          </a:p>
          <a:p>
            <a:endParaRPr lang="en-US" dirty="0"/>
          </a:p>
        </p:txBody>
      </p:sp>
    </p:spTree>
    <p:extLst>
      <p:ext uri="{BB962C8B-B14F-4D97-AF65-F5344CB8AC3E}">
        <p14:creationId xmlns:p14="http://schemas.microsoft.com/office/powerpoint/2010/main" val="73616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685800"/>
            <a:ext cx="9144000" cy="5334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Profile of a Virginia Graduate</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6</a:t>
            </a:fld>
            <a:endParaRPr lang="en-US" dirty="0"/>
          </a:p>
        </p:txBody>
      </p:sp>
      <p:pic>
        <p:nvPicPr>
          <p:cNvPr id="5" name="Picture 4" descr="Profile of a Graduate"/>
          <p:cNvPicPr>
            <a:picLocks noChangeAspect="1"/>
          </p:cNvPicPr>
          <p:nvPr/>
        </p:nvPicPr>
        <p:blipFill rotWithShape="1">
          <a:blip r:embed="rId2"/>
          <a:srcRect t="19553"/>
          <a:stretch/>
        </p:blipFill>
        <p:spPr>
          <a:xfrm>
            <a:off x="1153886" y="1295400"/>
            <a:ext cx="6553200" cy="3991545"/>
          </a:xfrm>
          <a:prstGeom prst="rect">
            <a:avLst/>
          </a:prstGeom>
        </p:spPr>
      </p:pic>
      <p:pic>
        <p:nvPicPr>
          <p:cNvPr id="6" name="Google Shape;214;p28" descr="Virginia is for all Learners"/>
          <p:cNvPicPr preferRelativeResize="0"/>
          <p:nvPr/>
        </p:nvPicPr>
        <p:blipFill rotWithShape="1">
          <a:blip r:embed="rId3">
            <a:alphaModFix/>
          </a:blip>
          <a:srcRect t="33903" b="44000"/>
          <a:stretch/>
        </p:blipFill>
        <p:spPr>
          <a:xfrm>
            <a:off x="2188564" y="5439345"/>
            <a:ext cx="4919271" cy="1113855"/>
          </a:xfrm>
          <a:prstGeom prst="rect">
            <a:avLst/>
          </a:prstGeom>
          <a:solidFill>
            <a:schemeClr val="accent6">
              <a:lumMod val="75000"/>
            </a:schemeClr>
          </a:solidFill>
          <a:ln>
            <a:noFill/>
          </a:ln>
        </p:spPr>
      </p:pic>
    </p:spTree>
    <p:extLst>
      <p:ext uri="{BB962C8B-B14F-4D97-AF65-F5344CB8AC3E}">
        <p14:creationId xmlns:p14="http://schemas.microsoft.com/office/powerpoint/2010/main" val="23529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19050" y="685800"/>
            <a:ext cx="9144000" cy="914400"/>
          </a:xfrm>
        </p:spPr>
        <p:txBody>
          <a:bodyPr/>
          <a:lstStyle/>
          <a:p>
            <a:pPr algn="ctr"/>
            <a:r>
              <a:rPr lang="en-US" altLang="en-US" sz="3200" b="1" dirty="0" smtClean="0">
                <a:latin typeface="Verdana" panose="020B0604030504040204" pitchFamily="34" charset="0"/>
                <a:ea typeface="Verdana" panose="020B0604030504040204" pitchFamily="34" charset="0"/>
                <a:cs typeface="Verdana" panose="020B0604030504040204" pitchFamily="34" charset="0"/>
              </a:rPr>
              <a:t>Mathematics Process Goals for Students</a:t>
            </a:r>
          </a:p>
        </p:txBody>
      </p:sp>
      <p:graphicFrame>
        <p:nvGraphicFramePr>
          <p:cNvPr id="4" name="Diagram 3" descr="Mathematical Understanding&#10; Problem Solving&#10; Connections&#10; Communication&#10; Representations&#10; Reasoning&#10;"/>
          <p:cNvGraphicFramePr/>
          <p:nvPr>
            <p:extLst>
              <p:ext uri="{D42A27DB-BD31-4B8C-83A1-F6EECF244321}">
                <p14:modId xmlns:p14="http://schemas.microsoft.com/office/powerpoint/2010/main" val="3476079885"/>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7</a:t>
            </a:fld>
            <a:endParaRPr lang="en-US" dirty="0" smtClean="0">
              <a:latin typeface="Arial" pitchFamily="34" charset="0"/>
            </a:endParaRPr>
          </a:p>
        </p:txBody>
      </p:sp>
      <p:sp>
        <p:nvSpPr>
          <p:cNvPr id="6" name="Title 4"/>
          <p:cNvSpPr txBox="1">
            <a:spLocks/>
          </p:cNvSpPr>
          <p:nvPr/>
        </p:nvSpPr>
        <p:spPr>
          <a:xfrm>
            <a:off x="285751" y="1652587"/>
            <a:ext cx="8839199" cy="12192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“The content of the mathematics standards is intended to support the five process goals for students”</a:t>
            </a:r>
            <a:r>
              <a:rPr lang="en-US" altLang="en-US" sz="2800" kern="0" dirty="0" smtClean="0">
                <a:latin typeface="Verdana" panose="020B0604030504040204" pitchFamily="34" charset="0"/>
                <a:ea typeface="Verdana" panose="020B0604030504040204" pitchFamily="34" charset="0"/>
                <a:cs typeface="Verdana" panose="020B0604030504040204" pitchFamily="34" charset="0"/>
              </a:rPr>
              <a:t/>
            </a:r>
            <a:br>
              <a:rPr lang="en-US" altLang="en-US" sz="2800" kern="0" dirty="0" smtClean="0">
                <a:latin typeface="Verdana" panose="020B0604030504040204" pitchFamily="34" charset="0"/>
                <a:ea typeface="Verdana" panose="020B0604030504040204" pitchFamily="34" charset="0"/>
                <a:cs typeface="Verdana" panose="020B0604030504040204" pitchFamily="34" charset="0"/>
              </a:rPr>
            </a:br>
            <a:r>
              <a:rPr lang="en-US" altLang="en-US" sz="2000" kern="0" dirty="0" smtClean="0">
                <a:latin typeface="Verdana" panose="020B0604030504040204" pitchFamily="34" charset="0"/>
                <a:ea typeface="Verdana" panose="020B0604030504040204" pitchFamily="34" charset="0"/>
                <a:cs typeface="Verdana" panose="020B0604030504040204" pitchFamily="34" charset="0"/>
              </a:rPr>
              <a:t>- 2009 and 2016 </a:t>
            </a:r>
            <a:r>
              <a:rPr lang="en-US" altLang="en-US" sz="2000" i="1" kern="0" dirty="0" smtClean="0">
                <a:latin typeface="Verdana" panose="020B0604030504040204" pitchFamily="34" charset="0"/>
                <a:ea typeface="Verdana" panose="020B0604030504040204" pitchFamily="34" charset="0"/>
                <a:cs typeface="Verdana" panose="020B0604030504040204" pitchFamily="34" charset="0"/>
              </a:rPr>
              <a:t>Mathematics Standards of Learning</a:t>
            </a:r>
          </a:p>
          <a:p>
            <a:pPr algn="ctr"/>
            <a:endParaRPr lang="en-US" altLang="en-US" sz="2400" i="1" kern="0" dirty="0" smtClean="0"/>
          </a:p>
        </p:txBody>
      </p:sp>
    </p:spTree>
    <p:extLst>
      <p:ext uri="{BB962C8B-B14F-4D97-AF65-F5344CB8AC3E}">
        <p14:creationId xmlns:p14="http://schemas.microsoft.com/office/powerpoint/2010/main" val="1359056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98688"/>
            <a:ext cx="8229600" cy="1143000"/>
          </a:xfrm>
        </p:spPr>
        <p:txBody>
          <a:bodyPr/>
          <a:lstStyle/>
          <a:p>
            <a:pPr algn="ctr"/>
            <a:r>
              <a:rPr lang="en-US" sz="3200" dirty="0" smtClean="0">
                <a:latin typeface="+mj-lt"/>
              </a:rPr>
              <a:t>  </a:t>
            </a:r>
            <a:r>
              <a:rPr lang="en-US" sz="3200" b="1" dirty="0" smtClean="0">
                <a:latin typeface="Verdana" panose="020B0604030504040204" pitchFamily="34" charset="0"/>
                <a:ea typeface="Verdana" panose="020B0604030504040204" pitchFamily="34" charset="0"/>
                <a:cs typeface="Verdana" panose="020B0604030504040204" pitchFamily="34" charset="0"/>
              </a:rPr>
              <a:t>Virginia’s School Accreditation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8</a:t>
            </a:fld>
            <a:endParaRPr lang="en-US" dirty="0"/>
          </a:p>
        </p:txBody>
      </p:sp>
      <p:pic>
        <p:nvPicPr>
          <p:cNvPr id="3" name="Picture 2" descr="Sample School"/>
          <p:cNvPicPr>
            <a:picLocks noChangeAspect="1"/>
          </p:cNvPicPr>
          <p:nvPr/>
        </p:nvPicPr>
        <p:blipFill>
          <a:blip r:embed="rId3"/>
          <a:stretch>
            <a:fillRect/>
          </a:stretch>
        </p:blipFill>
        <p:spPr>
          <a:xfrm>
            <a:off x="304800" y="1371600"/>
            <a:ext cx="8032289" cy="4800600"/>
          </a:xfrm>
          <a:prstGeom prst="rect">
            <a:avLst/>
          </a:prstGeom>
        </p:spPr>
      </p:pic>
      <p:pic>
        <p:nvPicPr>
          <p:cNvPr id="4" name="Picture 3" descr="Sample school"/>
          <p:cNvPicPr>
            <a:picLocks noChangeAspect="1"/>
          </p:cNvPicPr>
          <p:nvPr/>
        </p:nvPicPr>
        <p:blipFill>
          <a:blip r:embed="rId4"/>
          <a:stretch>
            <a:fillRect/>
          </a:stretch>
        </p:blipFill>
        <p:spPr>
          <a:xfrm>
            <a:off x="590347" y="1188243"/>
            <a:ext cx="7348660" cy="5526882"/>
          </a:xfrm>
          <a:prstGeom prst="rect">
            <a:avLst/>
          </a:prstGeom>
        </p:spPr>
      </p:pic>
    </p:spTree>
    <p:extLst>
      <p:ext uri="{BB962C8B-B14F-4D97-AF65-F5344CB8AC3E}">
        <p14:creationId xmlns:p14="http://schemas.microsoft.com/office/powerpoint/2010/main" val="410836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bg1"/>
          </a:solidFill>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Graduation Requirements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9</a:t>
            </a:fld>
            <a:endParaRPr lang="en-US" dirty="0"/>
          </a:p>
        </p:txBody>
      </p:sp>
      <p:pic>
        <p:nvPicPr>
          <p:cNvPr id="5" name="Picture 4" descr="Graduation Requirements"/>
          <p:cNvPicPr>
            <a:picLocks noChangeAspect="1"/>
          </p:cNvPicPr>
          <p:nvPr/>
        </p:nvPicPr>
        <p:blipFill>
          <a:blip r:embed="rId2"/>
          <a:stretch>
            <a:fillRect/>
          </a:stretch>
        </p:blipFill>
        <p:spPr>
          <a:xfrm>
            <a:off x="571499" y="1345494"/>
            <a:ext cx="7810501" cy="5012710"/>
          </a:xfrm>
          <a:prstGeom prst="rect">
            <a:avLst/>
          </a:prstGeom>
        </p:spPr>
      </p:pic>
    </p:spTree>
    <p:extLst>
      <p:ext uri="{BB962C8B-B14F-4D97-AF65-F5344CB8AC3E}">
        <p14:creationId xmlns:p14="http://schemas.microsoft.com/office/powerpoint/2010/main" val="191514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mathematics</Template>
  <TotalTime>14500</TotalTime>
  <Words>1507</Words>
  <Application>Microsoft Office PowerPoint</Application>
  <PresentationFormat>On-screen Show (4:3)</PresentationFormat>
  <Paragraphs>251</Paragraphs>
  <Slides>46</Slides>
  <Notes>26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Verdana</vt:lpstr>
      <vt:lpstr>mathematics</vt:lpstr>
      <vt:lpstr>2018 Mathematics  SOL Institute  General Session</vt:lpstr>
      <vt:lpstr>VDOE General Session Agenda</vt:lpstr>
      <vt:lpstr>Education in Virginia - Update</vt:lpstr>
      <vt:lpstr>Virginia Board of Education’s Comprehensive Plan 2018-2023 </vt:lpstr>
      <vt:lpstr>VDOE Mathematics Vision Statement </vt:lpstr>
      <vt:lpstr>Profile of a Virginia Graduate</vt:lpstr>
      <vt:lpstr>Mathematics Process Goals for Students</vt:lpstr>
      <vt:lpstr>  Virginia’s School Accreditation</vt:lpstr>
      <vt:lpstr>Graduation Requirements</vt:lpstr>
      <vt:lpstr>Graduation Requirements</vt:lpstr>
      <vt:lpstr>Locally Awarded Verified Credit</vt:lpstr>
      <vt:lpstr>Mathematics Institute – Defining the Focus  </vt:lpstr>
      <vt:lpstr>Purpose of 2018 Mathematics Institutes </vt:lpstr>
      <vt:lpstr>Principles to Actions: Ensuring Mathematical Success for All</vt:lpstr>
      <vt:lpstr>Taking Action Implementing Effective Mathematics Teaching Practices</vt:lpstr>
      <vt:lpstr>Teaching Framework for Mathematics</vt:lpstr>
      <vt:lpstr>Beliefs About Teaching and Learning Mathematics</vt:lpstr>
      <vt:lpstr>How many squares create the border? </vt:lpstr>
      <vt:lpstr>How many squares create the border? </vt:lpstr>
      <vt:lpstr>Quote </vt:lpstr>
      <vt:lpstr>Principles to Actions: Ensuring Mathematical Success for All</vt:lpstr>
      <vt:lpstr>Dr. James Lane </vt:lpstr>
      <vt:lpstr>The Lens of Equity in Mathematics </vt:lpstr>
      <vt:lpstr>Equality ≠ Equity  </vt:lpstr>
      <vt:lpstr> Access and Equity Principle</vt:lpstr>
      <vt:lpstr>Supporting Equitable Mathematics Teaching </vt:lpstr>
      <vt:lpstr>Taking Action</vt:lpstr>
      <vt:lpstr>Implementation of the 2016 Mathematics SOL  </vt:lpstr>
      <vt:lpstr>Mathematics Instructional Resources</vt:lpstr>
      <vt:lpstr>2016 Mathematics Standards of Learning  - Instructional Resources</vt:lpstr>
      <vt:lpstr>Mathematics Vocabulary  Word Wall Cards</vt:lpstr>
      <vt:lpstr>Mathematics Instructional Plans (MIPs)</vt:lpstr>
      <vt:lpstr>Mathematics  Assessment in Virginia  </vt:lpstr>
      <vt:lpstr> VDOE Mathematics Pass Rates </vt:lpstr>
      <vt:lpstr> 2017 National Assessment of Educational Progress (NAEP)</vt:lpstr>
      <vt:lpstr>2016 Mathematics SOL Test Blueprints: Grades 3-5*</vt:lpstr>
      <vt:lpstr>2016 Mathematics SOL Test Blueprints: Grades 6-8*</vt:lpstr>
      <vt:lpstr>2016 Mathematics SOL Test  Blueprints: End-of-Course*</vt:lpstr>
      <vt:lpstr>TestNav 8 Tools</vt:lpstr>
      <vt:lpstr>Ancillary Materials 2016 Mathematics Standards</vt:lpstr>
      <vt:lpstr>Plain English Mathematics  SOL Tests</vt:lpstr>
      <vt:lpstr>Desmos Online Calculators </vt:lpstr>
      <vt:lpstr>Desmos Online Calculators </vt:lpstr>
      <vt:lpstr>Desmos Online Calculators </vt:lpstr>
      <vt:lpstr>Desmos Online Calculators </vt:lpstr>
      <vt:lpstr>Please Contact Us!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2016 Mathematics Standards of Learning and Proposed 2016 Mathematics Standards of Learning Curriculum Framework</dc:title>
  <dc:creator>Michael Bolling</dc:creator>
  <cp:lastModifiedBy>Hope, Kristin (DOE)</cp:lastModifiedBy>
  <cp:revision>472</cp:revision>
  <cp:lastPrinted>2018-10-11T16:51:44Z</cp:lastPrinted>
  <dcterms:created xsi:type="dcterms:W3CDTF">2016-03-10T16:09:45Z</dcterms:created>
  <dcterms:modified xsi:type="dcterms:W3CDTF">2018-11-15T19:47:33Z</dcterms:modified>
</cp:coreProperties>
</file>