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0" r:id="rId2"/>
    <p:sldMasterId id="2147483672" r:id="rId3"/>
    <p:sldMasterId id="2147483684" r:id="rId4"/>
  </p:sldMasterIdLst>
  <p:notesMasterIdLst>
    <p:notesMasterId r:id="rId127"/>
  </p:notesMasterIdLst>
  <p:handoutMasterIdLst>
    <p:handoutMasterId r:id="rId128"/>
  </p:handoutMasterIdLst>
  <p:sldIdLst>
    <p:sldId id="976" r:id="rId5"/>
    <p:sldId id="977" r:id="rId6"/>
    <p:sldId id="978" r:id="rId7"/>
    <p:sldId id="979" r:id="rId8"/>
    <p:sldId id="980" r:id="rId9"/>
    <p:sldId id="981" r:id="rId10"/>
    <p:sldId id="1015" r:id="rId11"/>
    <p:sldId id="982" r:id="rId12"/>
    <p:sldId id="983" r:id="rId13"/>
    <p:sldId id="984" r:id="rId14"/>
    <p:sldId id="985" r:id="rId15"/>
    <p:sldId id="914" r:id="rId16"/>
    <p:sldId id="905" r:id="rId17"/>
    <p:sldId id="906" r:id="rId18"/>
    <p:sldId id="907" r:id="rId19"/>
    <p:sldId id="986" r:id="rId20"/>
    <p:sldId id="908" r:id="rId21"/>
    <p:sldId id="912" r:id="rId22"/>
    <p:sldId id="947" r:id="rId23"/>
    <p:sldId id="987" r:id="rId24"/>
    <p:sldId id="919" r:id="rId25"/>
    <p:sldId id="920" r:id="rId26"/>
    <p:sldId id="948" r:id="rId27"/>
    <p:sldId id="988" r:id="rId28"/>
    <p:sldId id="989" r:id="rId29"/>
    <p:sldId id="990" r:id="rId30"/>
    <p:sldId id="991" r:id="rId31"/>
    <p:sldId id="992" r:id="rId32"/>
    <p:sldId id="993" r:id="rId33"/>
    <p:sldId id="994" r:id="rId34"/>
    <p:sldId id="909" r:id="rId35"/>
    <p:sldId id="341" r:id="rId36"/>
    <p:sldId id="347" r:id="rId37"/>
    <p:sldId id="995" r:id="rId38"/>
    <p:sldId id="921" r:id="rId39"/>
    <p:sldId id="996" r:id="rId40"/>
    <p:sldId id="922" r:id="rId41"/>
    <p:sldId id="997" r:id="rId42"/>
    <p:sldId id="343" r:id="rId43"/>
    <p:sldId id="333" r:id="rId44"/>
    <p:sldId id="998" r:id="rId45"/>
    <p:sldId id="283" r:id="rId46"/>
    <p:sldId id="910" r:id="rId47"/>
    <p:sldId id="332" r:id="rId48"/>
    <p:sldId id="874" r:id="rId49"/>
    <p:sldId id="288" r:id="rId50"/>
    <p:sldId id="999" r:id="rId51"/>
    <p:sldId id="865" r:id="rId52"/>
    <p:sldId id="974" r:id="rId53"/>
    <p:sldId id="869" r:id="rId54"/>
    <p:sldId id="875" r:id="rId55"/>
    <p:sldId id="876" r:id="rId56"/>
    <p:sldId id="877" r:id="rId57"/>
    <p:sldId id="1000" r:id="rId58"/>
    <p:sldId id="334" r:id="rId59"/>
    <p:sldId id="336" r:id="rId60"/>
    <p:sldId id="337" r:id="rId61"/>
    <p:sldId id="1001" r:id="rId62"/>
    <p:sldId id="880" r:id="rId63"/>
    <p:sldId id="925" r:id="rId64"/>
    <p:sldId id="926" r:id="rId65"/>
    <p:sldId id="1002" r:id="rId66"/>
    <p:sldId id="878" r:id="rId67"/>
    <p:sldId id="1003" r:id="rId68"/>
    <p:sldId id="881" r:id="rId69"/>
    <p:sldId id="972" r:id="rId70"/>
    <p:sldId id="427" r:id="rId71"/>
    <p:sldId id="867" r:id="rId72"/>
    <p:sldId id="873" r:id="rId73"/>
    <p:sldId id="285" r:id="rId74"/>
    <p:sldId id="1004" r:id="rId75"/>
    <p:sldId id="929" r:id="rId76"/>
    <p:sldId id="450" r:id="rId77"/>
    <p:sldId id="882" r:id="rId78"/>
    <p:sldId id="281" r:id="rId79"/>
    <p:sldId id="1005" r:id="rId80"/>
    <p:sldId id="883" r:id="rId81"/>
    <p:sldId id="930" r:id="rId82"/>
    <p:sldId id="1006" r:id="rId83"/>
    <p:sldId id="934" r:id="rId84"/>
    <p:sldId id="941" r:id="rId85"/>
    <p:sldId id="884" r:id="rId86"/>
    <p:sldId id="898" r:id="rId87"/>
    <p:sldId id="903" r:id="rId88"/>
    <p:sldId id="942" r:id="rId89"/>
    <p:sldId id="899" r:id="rId90"/>
    <p:sldId id="935" r:id="rId91"/>
    <p:sldId id="1007" r:id="rId92"/>
    <p:sldId id="902" r:id="rId93"/>
    <p:sldId id="901" r:id="rId94"/>
    <p:sldId id="885" r:id="rId95"/>
    <p:sldId id="936" r:id="rId96"/>
    <p:sldId id="1008" r:id="rId97"/>
    <p:sldId id="886" r:id="rId98"/>
    <p:sldId id="258" r:id="rId99"/>
    <p:sldId id="964" r:id="rId100"/>
    <p:sldId id="342" r:id="rId101"/>
    <p:sldId id="965" r:id="rId102"/>
    <p:sldId id="345" r:id="rId103"/>
    <p:sldId id="346" r:id="rId104"/>
    <p:sldId id="939" r:id="rId105"/>
    <p:sldId id="448" r:id="rId106"/>
    <p:sldId id="1009" r:id="rId107"/>
    <p:sldId id="889" r:id="rId108"/>
    <p:sldId id="891" r:id="rId109"/>
    <p:sldId id="1010" r:id="rId110"/>
    <p:sldId id="452" r:id="rId111"/>
    <p:sldId id="454" r:id="rId112"/>
    <p:sldId id="887" r:id="rId113"/>
    <p:sldId id="940" r:id="rId114"/>
    <p:sldId id="1011" r:id="rId115"/>
    <p:sldId id="897" r:id="rId116"/>
    <p:sldId id="327" r:id="rId117"/>
    <p:sldId id="896" r:id="rId118"/>
    <p:sldId id="331" r:id="rId119"/>
    <p:sldId id="967" r:id="rId120"/>
    <p:sldId id="1012" r:id="rId121"/>
    <p:sldId id="970" r:id="rId122"/>
    <p:sldId id="893" r:id="rId123"/>
    <p:sldId id="326" r:id="rId124"/>
    <p:sldId id="1013" r:id="rId125"/>
    <p:sldId id="1014" r:id="rId126"/>
  </p:sldIdLst>
  <p:sldSz cx="9144000" cy="6858000" type="screen4x3"/>
  <p:notesSz cx="9385300" cy="70993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7268D5-369C-4039-952E-EE28372D0244}">
  <a:tblStyle styleId="{EB7268D5-369C-4039-952E-EE28372D0244}"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9" autoAdjust="0"/>
    <p:restoredTop sz="89234" autoAdjust="0"/>
  </p:normalViewPr>
  <p:slideViewPr>
    <p:cSldViewPr snapToGrid="0">
      <p:cViewPr varScale="1">
        <p:scale>
          <a:sx n="96" d="100"/>
          <a:sy n="96" d="100"/>
        </p:scale>
        <p:origin x="390" y="84"/>
      </p:cViewPr>
      <p:guideLst>
        <p:guide orient="horz" pos="2160"/>
        <p:guide pos="2880"/>
      </p:guideLst>
    </p:cSldViewPr>
  </p:slideViewPr>
  <p:outlineViewPr>
    <p:cViewPr>
      <p:scale>
        <a:sx n="33" d="100"/>
        <a:sy n="33" d="100"/>
      </p:scale>
      <p:origin x="0" y="-102"/>
    </p:cViewPr>
  </p:outlineViewPr>
  <p:notesTextViewPr>
    <p:cViewPr>
      <p:scale>
        <a:sx n="3" d="2"/>
        <a:sy n="3" d="2"/>
      </p:scale>
      <p:origin x="0" y="0"/>
    </p:cViewPr>
  </p:notesTextViewPr>
  <p:sorterViewPr>
    <p:cViewPr>
      <p:scale>
        <a:sx n="90" d="100"/>
        <a:sy n="90" d="100"/>
      </p:scale>
      <p:origin x="0" y="3114"/>
    </p:cViewPr>
  </p:sorterViewPr>
  <p:notesViewPr>
    <p:cSldViewPr snapToGrid="0">
      <p:cViewPr varScale="1">
        <p:scale>
          <a:sx n="90" d="100"/>
          <a:sy n="90" d="100"/>
        </p:scale>
        <p:origin x="2496"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solidFill>
            <a:srgbClr val="0070C0"/>
          </a:solid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no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a:ln w="76200">
          <a:noFill/>
        </a:ln>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a:ln w="76200">
          <a:solidFill>
            <a:srgbClr val="0070C0"/>
          </a:solidFill>
        </a:ln>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no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a:ln w="76200">
          <a:noFill/>
        </a:ln>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a:ln w="76200">
          <a:solidFill>
            <a:srgbClr val="0070C0"/>
          </a:solidFill>
        </a:ln>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3D015-F366-6943-80ED-12C066D3AD5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631FE2D1-D638-D74C-92DE-3892F2F3828A}">
      <dgm:prSet phldrT="[Text]"/>
      <dgm:spPr/>
      <dgm:t>
        <a:bodyPr/>
        <a:lstStyle/>
        <a:p>
          <a:r>
            <a:rPr lang="en-US" dirty="0">
              <a:solidFill>
                <a:sysClr val="windowText" lastClr="000000"/>
              </a:solidFill>
            </a:rPr>
            <a:t>Content</a:t>
          </a:r>
        </a:p>
      </dgm:t>
    </dgm:pt>
    <dgm:pt modelId="{57A957B9-840C-7443-A2F5-3B35CE3BA36F}" type="parTrans" cxnId="{155910C2-22D0-0145-B67C-4A27B6F1ED6C}">
      <dgm:prSet/>
      <dgm:spPr/>
      <dgm:t>
        <a:bodyPr/>
        <a:lstStyle/>
        <a:p>
          <a:endParaRPr lang="en-US"/>
        </a:p>
      </dgm:t>
    </dgm:pt>
    <dgm:pt modelId="{8F6C15C4-741D-7049-B8C5-600856BE8179}" type="sibTrans" cxnId="{155910C2-22D0-0145-B67C-4A27B6F1ED6C}">
      <dgm:prSet/>
      <dgm:spPr/>
      <dgm:t>
        <a:bodyPr/>
        <a:lstStyle/>
        <a:p>
          <a:endParaRPr lang="en-US"/>
        </a:p>
      </dgm:t>
    </dgm:pt>
    <dgm:pt modelId="{FB59DBE1-0464-BF48-B4ED-4D661B469DDC}">
      <dgm:prSet phldrT="[Text]"/>
      <dgm:spPr/>
      <dgm:t>
        <a:bodyPr/>
        <a:lstStyle/>
        <a:p>
          <a:r>
            <a:rPr lang="en-US" dirty="0"/>
            <a:t>What is the math I am supposed to use and learn today?</a:t>
          </a:r>
        </a:p>
      </dgm:t>
    </dgm:pt>
    <dgm:pt modelId="{A5BE436A-5254-D949-9E97-8F45088544C2}" type="parTrans" cxnId="{EE253615-E9C4-DD40-8BDA-FE8102FF764F}">
      <dgm:prSet/>
      <dgm:spPr/>
      <dgm:t>
        <a:bodyPr/>
        <a:lstStyle/>
        <a:p>
          <a:endParaRPr lang="en-US"/>
        </a:p>
      </dgm:t>
    </dgm:pt>
    <dgm:pt modelId="{85B0B28D-8E62-3C48-A0C3-40AD3484F28B}" type="sibTrans" cxnId="{EE253615-E9C4-DD40-8BDA-FE8102FF764F}">
      <dgm:prSet/>
      <dgm:spPr/>
      <dgm:t>
        <a:bodyPr/>
        <a:lstStyle/>
        <a:p>
          <a:endParaRPr lang="en-US"/>
        </a:p>
      </dgm:t>
    </dgm:pt>
    <dgm:pt modelId="{79CFDA6A-9358-1E49-98AC-86A27E6D850C}">
      <dgm:prSet phldrT="[Text]"/>
      <dgm:spPr/>
      <dgm:t>
        <a:bodyPr/>
        <a:lstStyle/>
        <a:p>
          <a:r>
            <a:rPr lang="en-US" dirty="0">
              <a:solidFill>
                <a:sysClr val="windowText" lastClr="000000"/>
              </a:solidFill>
            </a:rPr>
            <a:t>Language</a:t>
          </a:r>
        </a:p>
      </dgm:t>
    </dgm:pt>
    <dgm:pt modelId="{8D8FCC96-CEC9-3947-98D0-AAAA4FA14709}" type="parTrans" cxnId="{5D4A83EB-5F35-A349-B6A1-DA0DCEE90AEA}">
      <dgm:prSet/>
      <dgm:spPr/>
      <dgm:t>
        <a:bodyPr/>
        <a:lstStyle/>
        <a:p>
          <a:endParaRPr lang="en-US"/>
        </a:p>
      </dgm:t>
    </dgm:pt>
    <dgm:pt modelId="{37DC725B-9B80-4C45-AF09-A4831DF2ACC4}" type="sibTrans" cxnId="{5D4A83EB-5F35-A349-B6A1-DA0DCEE90AEA}">
      <dgm:prSet/>
      <dgm:spPr/>
      <dgm:t>
        <a:bodyPr/>
        <a:lstStyle/>
        <a:p>
          <a:endParaRPr lang="en-US"/>
        </a:p>
      </dgm:t>
    </dgm:pt>
    <dgm:pt modelId="{12DE8345-105D-7A4C-9D87-3F6640315E1B}">
      <dgm:prSet phldrT="[Text]"/>
      <dgm:spPr/>
      <dgm:t>
        <a:bodyPr/>
        <a:lstStyle/>
        <a:p>
          <a:r>
            <a:rPr lang="en-US" dirty="0"/>
            <a:t>How should I communicate my mathematical thinking today?</a:t>
          </a:r>
        </a:p>
      </dgm:t>
    </dgm:pt>
    <dgm:pt modelId="{02EF619E-1E6B-2E4D-8C34-8FC386C8B249}" type="parTrans" cxnId="{6D3E3A86-CE6C-D84C-A0AD-2E1724A21C71}">
      <dgm:prSet/>
      <dgm:spPr/>
      <dgm:t>
        <a:bodyPr/>
        <a:lstStyle/>
        <a:p>
          <a:endParaRPr lang="en-US"/>
        </a:p>
      </dgm:t>
    </dgm:pt>
    <dgm:pt modelId="{68D09D6A-A56C-D04D-9C8F-2C40DAD23807}" type="sibTrans" cxnId="{6D3E3A86-CE6C-D84C-A0AD-2E1724A21C71}">
      <dgm:prSet/>
      <dgm:spPr/>
      <dgm:t>
        <a:bodyPr/>
        <a:lstStyle/>
        <a:p>
          <a:endParaRPr lang="en-US"/>
        </a:p>
      </dgm:t>
    </dgm:pt>
    <dgm:pt modelId="{07B10BD4-9544-AD4D-87AC-763076184507}">
      <dgm:prSet phldrT="[Text]"/>
      <dgm:spPr/>
      <dgm:t>
        <a:bodyPr/>
        <a:lstStyle/>
        <a:p>
          <a:r>
            <a:rPr lang="en-US" dirty="0">
              <a:solidFill>
                <a:sysClr val="windowText" lastClr="000000"/>
              </a:solidFill>
            </a:rPr>
            <a:t>Social</a:t>
          </a:r>
        </a:p>
      </dgm:t>
    </dgm:pt>
    <dgm:pt modelId="{A11AFDD2-2AE3-A842-9A8D-1E2AB05FDBED}" type="parTrans" cxnId="{D5EA1BE5-3B38-8F42-A1A9-460963D46545}">
      <dgm:prSet/>
      <dgm:spPr/>
      <dgm:t>
        <a:bodyPr/>
        <a:lstStyle/>
        <a:p>
          <a:endParaRPr lang="en-US"/>
        </a:p>
      </dgm:t>
    </dgm:pt>
    <dgm:pt modelId="{FB56ED40-090C-5B45-B6C8-4580CE640801}" type="sibTrans" cxnId="{D5EA1BE5-3B38-8F42-A1A9-460963D46545}">
      <dgm:prSet/>
      <dgm:spPr/>
      <dgm:t>
        <a:bodyPr/>
        <a:lstStyle/>
        <a:p>
          <a:endParaRPr lang="en-US"/>
        </a:p>
      </dgm:t>
    </dgm:pt>
    <dgm:pt modelId="{A262ECC4-36F7-D146-AAE7-0C1167CEA8BE}">
      <dgm:prSet phldrT="[Text]"/>
      <dgm:spPr/>
      <dgm:t>
        <a:bodyPr/>
        <a:lstStyle/>
        <a:p>
          <a:r>
            <a:rPr lang="en-US" dirty="0"/>
            <a:t>How should I interact with my learning community today?</a:t>
          </a:r>
        </a:p>
      </dgm:t>
    </dgm:pt>
    <dgm:pt modelId="{19715FF9-19F1-2D4E-AF4A-F12F3167FFB3}" type="parTrans" cxnId="{788D647A-B091-E24A-B526-F165AEA3B9CA}">
      <dgm:prSet/>
      <dgm:spPr/>
      <dgm:t>
        <a:bodyPr/>
        <a:lstStyle/>
        <a:p>
          <a:endParaRPr lang="en-US"/>
        </a:p>
      </dgm:t>
    </dgm:pt>
    <dgm:pt modelId="{8EDB6980-9438-D54A-A2C6-608A10A193A6}" type="sibTrans" cxnId="{788D647A-B091-E24A-B526-F165AEA3B9CA}">
      <dgm:prSet/>
      <dgm:spPr/>
      <dgm:t>
        <a:bodyPr/>
        <a:lstStyle/>
        <a:p>
          <a:endParaRPr lang="en-US"/>
        </a:p>
      </dgm:t>
    </dgm:pt>
    <dgm:pt modelId="{A7D76F8A-F5DB-B445-811B-2F0C93AFE7F2}" type="pres">
      <dgm:prSet presAssocID="{4A43D015-F366-6943-80ED-12C066D3AD50}" presName="Name0" presStyleCnt="0">
        <dgm:presLayoutVars>
          <dgm:dir/>
          <dgm:animLvl val="lvl"/>
          <dgm:resizeHandles val="exact"/>
        </dgm:presLayoutVars>
      </dgm:prSet>
      <dgm:spPr/>
      <dgm:t>
        <a:bodyPr/>
        <a:lstStyle/>
        <a:p>
          <a:endParaRPr lang="en-US"/>
        </a:p>
      </dgm:t>
    </dgm:pt>
    <dgm:pt modelId="{3F70247C-2B4E-6E46-921F-F2712E9E5B07}" type="pres">
      <dgm:prSet presAssocID="{631FE2D1-D638-D74C-92DE-3892F2F3828A}" presName="composite" presStyleCnt="0"/>
      <dgm:spPr/>
    </dgm:pt>
    <dgm:pt modelId="{B2BC651B-6977-5F45-8042-5B5C222E61D1}" type="pres">
      <dgm:prSet presAssocID="{631FE2D1-D638-D74C-92DE-3892F2F3828A}" presName="parTx" presStyleLbl="alignNode1" presStyleIdx="0" presStyleCnt="3">
        <dgm:presLayoutVars>
          <dgm:chMax val="0"/>
          <dgm:chPref val="0"/>
          <dgm:bulletEnabled val="1"/>
        </dgm:presLayoutVars>
      </dgm:prSet>
      <dgm:spPr/>
      <dgm:t>
        <a:bodyPr/>
        <a:lstStyle/>
        <a:p>
          <a:endParaRPr lang="en-US"/>
        </a:p>
      </dgm:t>
    </dgm:pt>
    <dgm:pt modelId="{3C28C01B-AD23-5F4E-948D-0F2ACC1C9E11}" type="pres">
      <dgm:prSet presAssocID="{631FE2D1-D638-D74C-92DE-3892F2F3828A}" presName="desTx" presStyleLbl="alignAccFollowNode1" presStyleIdx="0" presStyleCnt="3">
        <dgm:presLayoutVars>
          <dgm:bulletEnabled val="1"/>
        </dgm:presLayoutVars>
      </dgm:prSet>
      <dgm:spPr/>
      <dgm:t>
        <a:bodyPr/>
        <a:lstStyle/>
        <a:p>
          <a:endParaRPr lang="en-US"/>
        </a:p>
      </dgm:t>
    </dgm:pt>
    <dgm:pt modelId="{3D07F058-A2E8-BA4D-8458-84F723274839}" type="pres">
      <dgm:prSet presAssocID="{8F6C15C4-741D-7049-B8C5-600856BE8179}" presName="space" presStyleCnt="0"/>
      <dgm:spPr/>
    </dgm:pt>
    <dgm:pt modelId="{D5A8EE46-5F7F-594F-8AB6-84267892A773}" type="pres">
      <dgm:prSet presAssocID="{79CFDA6A-9358-1E49-98AC-86A27E6D850C}" presName="composite" presStyleCnt="0"/>
      <dgm:spPr/>
    </dgm:pt>
    <dgm:pt modelId="{20C5DDD7-E0D0-044E-8AA5-5A8C1C210324}" type="pres">
      <dgm:prSet presAssocID="{79CFDA6A-9358-1E49-98AC-86A27E6D850C}" presName="parTx" presStyleLbl="alignNode1" presStyleIdx="1" presStyleCnt="3">
        <dgm:presLayoutVars>
          <dgm:chMax val="0"/>
          <dgm:chPref val="0"/>
          <dgm:bulletEnabled val="1"/>
        </dgm:presLayoutVars>
      </dgm:prSet>
      <dgm:spPr/>
      <dgm:t>
        <a:bodyPr/>
        <a:lstStyle/>
        <a:p>
          <a:endParaRPr lang="en-US"/>
        </a:p>
      </dgm:t>
    </dgm:pt>
    <dgm:pt modelId="{8C759C62-CB90-F24D-95A1-7643C9D01EC1}" type="pres">
      <dgm:prSet presAssocID="{79CFDA6A-9358-1E49-98AC-86A27E6D850C}" presName="desTx" presStyleLbl="alignAccFollowNode1" presStyleIdx="1" presStyleCnt="3">
        <dgm:presLayoutVars>
          <dgm:bulletEnabled val="1"/>
        </dgm:presLayoutVars>
      </dgm:prSet>
      <dgm:spPr/>
      <dgm:t>
        <a:bodyPr/>
        <a:lstStyle/>
        <a:p>
          <a:endParaRPr lang="en-US"/>
        </a:p>
      </dgm:t>
    </dgm:pt>
    <dgm:pt modelId="{98FC8FBC-0752-F348-9068-3B25D64F8572}" type="pres">
      <dgm:prSet presAssocID="{37DC725B-9B80-4C45-AF09-A4831DF2ACC4}" presName="space" presStyleCnt="0"/>
      <dgm:spPr/>
    </dgm:pt>
    <dgm:pt modelId="{DAF14F6D-DD61-6F44-B498-001A07DB0C52}" type="pres">
      <dgm:prSet presAssocID="{07B10BD4-9544-AD4D-87AC-763076184507}" presName="composite" presStyleCnt="0"/>
      <dgm:spPr/>
    </dgm:pt>
    <dgm:pt modelId="{FE0E17F4-6C7D-8345-93D4-1A6BB48A7CAB}" type="pres">
      <dgm:prSet presAssocID="{07B10BD4-9544-AD4D-87AC-763076184507}" presName="parTx" presStyleLbl="alignNode1" presStyleIdx="2" presStyleCnt="3">
        <dgm:presLayoutVars>
          <dgm:chMax val="0"/>
          <dgm:chPref val="0"/>
          <dgm:bulletEnabled val="1"/>
        </dgm:presLayoutVars>
      </dgm:prSet>
      <dgm:spPr/>
      <dgm:t>
        <a:bodyPr/>
        <a:lstStyle/>
        <a:p>
          <a:endParaRPr lang="en-US"/>
        </a:p>
      </dgm:t>
    </dgm:pt>
    <dgm:pt modelId="{7EB28858-C325-D14B-9500-604C23EA2E28}" type="pres">
      <dgm:prSet presAssocID="{07B10BD4-9544-AD4D-87AC-763076184507}" presName="desTx" presStyleLbl="alignAccFollowNode1" presStyleIdx="2" presStyleCnt="3">
        <dgm:presLayoutVars>
          <dgm:bulletEnabled val="1"/>
        </dgm:presLayoutVars>
      </dgm:prSet>
      <dgm:spPr/>
      <dgm:t>
        <a:bodyPr/>
        <a:lstStyle/>
        <a:p>
          <a:endParaRPr lang="en-US"/>
        </a:p>
      </dgm:t>
    </dgm:pt>
  </dgm:ptLst>
  <dgm:cxnLst>
    <dgm:cxn modelId="{2E99E584-09DE-B44F-9206-A5935767BEBE}" type="presOf" srcId="{631FE2D1-D638-D74C-92DE-3892F2F3828A}" destId="{B2BC651B-6977-5F45-8042-5B5C222E61D1}" srcOrd="0" destOrd="0" presId="urn:microsoft.com/office/officeart/2005/8/layout/hList1"/>
    <dgm:cxn modelId="{FA35F606-6295-E647-8163-4F582AA78B35}" type="presOf" srcId="{A262ECC4-36F7-D146-AAE7-0C1167CEA8BE}" destId="{7EB28858-C325-D14B-9500-604C23EA2E28}" srcOrd="0" destOrd="0" presId="urn:microsoft.com/office/officeart/2005/8/layout/hList1"/>
    <dgm:cxn modelId="{155910C2-22D0-0145-B67C-4A27B6F1ED6C}" srcId="{4A43D015-F366-6943-80ED-12C066D3AD50}" destId="{631FE2D1-D638-D74C-92DE-3892F2F3828A}" srcOrd="0" destOrd="0" parTransId="{57A957B9-840C-7443-A2F5-3B35CE3BA36F}" sibTransId="{8F6C15C4-741D-7049-B8C5-600856BE8179}"/>
    <dgm:cxn modelId="{EE253615-E9C4-DD40-8BDA-FE8102FF764F}" srcId="{631FE2D1-D638-D74C-92DE-3892F2F3828A}" destId="{FB59DBE1-0464-BF48-B4ED-4D661B469DDC}" srcOrd="0" destOrd="0" parTransId="{A5BE436A-5254-D949-9E97-8F45088544C2}" sibTransId="{85B0B28D-8E62-3C48-A0C3-40AD3484F28B}"/>
    <dgm:cxn modelId="{FCFA73B3-69DC-CD46-A795-E824BEDBA5FE}" type="presOf" srcId="{79CFDA6A-9358-1E49-98AC-86A27E6D850C}" destId="{20C5DDD7-E0D0-044E-8AA5-5A8C1C210324}" srcOrd="0" destOrd="0" presId="urn:microsoft.com/office/officeart/2005/8/layout/hList1"/>
    <dgm:cxn modelId="{D5EA1BE5-3B38-8F42-A1A9-460963D46545}" srcId="{4A43D015-F366-6943-80ED-12C066D3AD50}" destId="{07B10BD4-9544-AD4D-87AC-763076184507}" srcOrd="2" destOrd="0" parTransId="{A11AFDD2-2AE3-A842-9A8D-1E2AB05FDBED}" sibTransId="{FB56ED40-090C-5B45-B6C8-4580CE640801}"/>
    <dgm:cxn modelId="{F7221E1A-574E-4648-8E26-252AB2CAC3F5}" type="presOf" srcId="{4A43D015-F366-6943-80ED-12C066D3AD50}" destId="{A7D76F8A-F5DB-B445-811B-2F0C93AFE7F2}" srcOrd="0" destOrd="0" presId="urn:microsoft.com/office/officeart/2005/8/layout/hList1"/>
    <dgm:cxn modelId="{0468B0A3-46D5-D84F-869E-071F53BA38CA}" type="presOf" srcId="{12DE8345-105D-7A4C-9D87-3F6640315E1B}" destId="{8C759C62-CB90-F24D-95A1-7643C9D01EC1}" srcOrd="0" destOrd="0" presId="urn:microsoft.com/office/officeart/2005/8/layout/hList1"/>
    <dgm:cxn modelId="{9994B926-7075-504D-A299-C9109B15C341}" type="presOf" srcId="{07B10BD4-9544-AD4D-87AC-763076184507}" destId="{FE0E17F4-6C7D-8345-93D4-1A6BB48A7CAB}" srcOrd="0" destOrd="0" presId="urn:microsoft.com/office/officeart/2005/8/layout/hList1"/>
    <dgm:cxn modelId="{D3FCF4D6-8F28-6244-ACD1-073CD837FDB3}" type="presOf" srcId="{FB59DBE1-0464-BF48-B4ED-4D661B469DDC}" destId="{3C28C01B-AD23-5F4E-948D-0F2ACC1C9E11}" srcOrd="0" destOrd="0" presId="urn:microsoft.com/office/officeart/2005/8/layout/hList1"/>
    <dgm:cxn modelId="{6D3E3A86-CE6C-D84C-A0AD-2E1724A21C71}" srcId="{79CFDA6A-9358-1E49-98AC-86A27E6D850C}" destId="{12DE8345-105D-7A4C-9D87-3F6640315E1B}" srcOrd="0" destOrd="0" parTransId="{02EF619E-1E6B-2E4D-8C34-8FC386C8B249}" sibTransId="{68D09D6A-A56C-D04D-9C8F-2C40DAD23807}"/>
    <dgm:cxn modelId="{5D4A83EB-5F35-A349-B6A1-DA0DCEE90AEA}" srcId="{4A43D015-F366-6943-80ED-12C066D3AD50}" destId="{79CFDA6A-9358-1E49-98AC-86A27E6D850C}" srcOrd="1" destOrd="0" parTransId="{8D8FCC96-CEC9-3947-98D0-AAAA4FA14709}" sibTransId="{37DC725B-9B80-4C45-AF09-A4831DF2ACC4}"/>
    <dgm:cxn modelId="{788D647A-B091-E24A-B526-F165AEA3B9CA}" srcId="{07B10BD4-9544-AD4D-87AC-763076184507}" destId="{A262ECC4-36F7-D146-AAE7-0C1167CEA8BE}" srcOrd="0" destOrd="0" parTransId="{19715FF9-19F1-2D4E-AF4A-F12F3167FFB3}" sibTransId="{8EDB6980-9438-D54A-A2C6-608A10A193A6}"/>
    <dgm:cxn modelId="{4834A1CE-B3CB-5D46-B927-6141DA056C04}" type="presParOf" srcId="{A7D76F8A-F5DB-B445-811B-2F0C93AFE7F2}" destId="{3F70247C-2B4E-6E46-921F-F2712E9E5B07}" srcOrd="0" destOrd="0" presId="urn:microsoft.com/office/officeart/2005/8/layout/hList1"/>
    <dgm:cxn modelId="{81B6B3BD-A23B-0143-9D43-E0E3D3946A4B}" type="presParOf" srcId="{3F70247C-2B4E-6E46-921F-F2712E9E5B07}" destId="{B2BC651B-6977-5F45-8042-5B5C222E61D1}" srcOrd="0" destOrd="0" presId="urn:microsoft.com/office/officeart/2005/8/layout/hList1"/>
    <dgm:cxn modelId="{0421013C-526E-6447-856A-5F1A0D9515D4}" type="presParOf" srcId="{3F70247C-2B4E-6E46-921F-F2712E9E5B07}" destId="{3C28C01B-AD23-5F4E-948D-0F2ACC1C9E11}" srcOrd="1" destOrd="0" presId="urn:microsoft.com/office/officeart/2005/8/layout/hList1"/>
    <dgm:cxn modelId="{54990582-F365-A24C-AF4D-F85ABED87F75}" type="presParOf" srcId="{A7D76F8A-F5DB-B445-811B-2F0C93AFE7F2}" destId="{3D07F058-A2E8-BA4D-8458-84F723274839}" srcOrd="1" destOrd="0" presId="urn:microsoft.com/office/officeart/2005/8/layout/hList1"/>
    <dgm:cxn modelId="{B33A9B44-E4BC-944C-8B05-E9094960D104}" type="presParOf" srcId="{A7D76F8A-F5DB-B445-811B-2F0C93AFE7F2}" destId="{D5A8EE46-5F7F-594F-8AB6-84267892A773}" srcOrd="2" destOrd="0" presId="urn:microsoft.com/office/officeart/2005/8/layout/hList1"/>
    <dgm:cxn modelId="{66E4E05D-7BA5-6B41-91A6-CB6396C34DD0}" type="presParOf" srcId="{D5A8EE46-5F7F-594F-8AB6-84267892A773}" destId="{20C5DDD7-E0D0-044E-8AA5-5A8C1C210324}" srcOrd="0" destOrd="0" presId="urn:microsoft.com/office/officeart/2005/8/layout/hList1"/>
    <dgm:cxn modelId="{64911900-E7A1-274C-AC5A-9A6F5FDE33D7}" type="presParOf" srcId="{D5A8EE46-5F7F-594F-8AB6-84267892A773}" destId="{8C759C62-CB90-F24D-95A1-7643C9D01EC1}" srcOrd="1" destOrd="0" presId="urn:microsoft.com/office/officeart/2005/8/layout/hList1"/>
    <dgm:cxn modelId="{F14F22B4-D6E3-6B45-AFCF-CC0DAE0163F4}" type="presParOf" srcId="{A7D76F8A-F5DB-B445-811B-2F0C93AFE7F2}" destId="{98FC8FBC-0752-F348-9068-3B25D64F8572}" srcOrd="3" destOrd="0" presId="urn:microsoft.com/office/officeart/2005/8/layout/hList1"/>
    <dgm:cxn modelId="{9AD02149-FC47-F34F-84BF-F0021AB9AE35}" type="presParOf" srcId="{A7D76F8A-F5DB-B445-811B-2F0C93AFE7F2}" destId="{DAF14F6D-DD61-6F44-B498-001A07DB0C52}" srcOrd="4" destOrd="0" presId="urn:microsoft.com/office/officeart/2005/8/layout/hList1"/>
    <dgm:cxn modelId="{D7FCF88E-FF72-414A-8C48-9DC553E6A4B6}" type="presParOf" srcId="{DAF14F6D-DD61-6F44-B498-001A07DB0C52}" destId="{FE0E17F4-6C7D-8345-93D4-1A6BB48A7CAB}" srcOrd="0" destOrd="0" presId="urn:microsoft.com/office/officeart/2005/8/layout/hList1"/>
    <dgm:cxn modelId="{EEFD89B6-0381-E542-9386-5F2FACA5EBD2}" type="presParOf" srcId="{DAF14F6D-DD61-6F44-B498-001A07DB0C52}" destId="{7EB28858-C325-D14B-9500-604C23EA2E2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solidFill>
            <a:srgbClr val="0070C0"/>
          </a:solid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43D015-F366-6943-80ED-12C066D3AD5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631FE2D1-D638-D74C-92DE-3892F2F3828A}">
      <dgm:prSet phldrT="[Text]"/>
      <dgm:spPr/>
      <dgm:t>
        <a:bodyPr/>
        <a:lstStyle/>
        <a:p>
          <a:r>
            <a:rPr lang="en-US" dirty="0">
              <a:solidFill>
                <a:sysClr val="windowText" lastClr="000000"/>
              </a:solidFill>
            </a:rPr>
            <a:t>Content</a:t>
          </a:r>
        </a:p>
      </dgm:t>
    </dgm:pt>
    <dgm:pt modelId="{57A957B9-840C-7443-A2F5-3B35CE3BA36F}" type="parTrans" cxnId="{155910C2-22D0-0145-B67C-4A27B6F1ED6C}">
      <dgm:prSet/>
      <dgm:spPr/>
      <dgm:t>
        <a:bodyPr/>
        <a:lstStyle/>
        <a:p>
          <a:endParaRPr lang="en-US"/>
        </a:p>
      </dgm:t>
    </dgm:pt>
    <dgm:pt modelId="{8F6C15C4-741D-7049-B8C5-600856BE8179}" type="sibTrans" cxnId="{155910C2-22D0-0145-B67C-4A27B6F1ED6C}">
      <dgm:prSet/>
      <dgm:spPr/>
      <dgm:t>
        <a:bodyPr/>
        <a:lstStyle/>
        <a:p>
          <a:endParaRPr lang="en-US"/>
        </a:p>
      </dgm:t>
    </dgm:pt>
    <dgm:pt modelId="{79CFDA6A-9358-1E49-98AC-86A27E6D850C}">
      <dgm:prSet phldrT="[Text]"/>
      <dgm:spPr/>
      <dgm:t>
        <a:bodyPr/>
        <a:lstStyle/>
        <a:p>
          <a:r>
            <a:rPr lang="en-US" dirty="0">
              <a:solidFill>
                <a:sysClr val="windowText" lastClr="000000"/>
              </a:solidFill>
            </a:rPr>
            <a:t>Language</a:t>
          </a:r>
        </a:p>
      </dgm:t>
    </dgm:pt>
    <dgm:pt modelId="{8D8FCC96-CEC9-3947-98D0-AAAA4FA14709}" type="parTrans" cxnId="{5D4A83EB-5F35-A349-B6A1-DA0DCEE90AEA}">
      <dgm:prSet/>
      <dgm:spPr/>
      <dgm:t>
        <a:bodyPr/>
        <a:lstStyle/>
        <a:p>
          <a:endParaRPr lang="en-US"/>
        </a:p>
      </dgm:t>
    </dgm:pt>
    <dgm:pt modelId="{37DC725B-9B80-4C45-AF09-A4831DF2ACC4}" type="sibTrans" cxnId="{5D4A83EB-5F35-A349-B6A1-DA0DCEE90AEA}">
      <dgm:prSet/>
      <dgm:spPr/>
      <dgm:t>
        <a:bodyPr/>
        <a:lstStyle/>
        <a:p>
          <a:endParaRPr lang="en-US"/>
        </a:p>
      </dgm:t>
    </dgm:pt>
    <dgm:pt modelId="{12DE8345-105D-7A4C-9D87-3F6640315E1B}">
      <dgm:prSet phldrT="[Text]"/>
      <dgm:spPr/>
      <dgm:t>
        <a:bodyPr/>
        <a:lstStyle/>
        <a:p>
          <a:r>
            <a:rPr lang="en-US" dirty="0"/>
            <a:t>How should I communicate my mathematical thinking today?</a:t>
          </a:r>
        </a:p>
      </dgm:t>
    </dgm:pt>
    <dgm:pt modelId="{02EF619E-1E6B-2E4D-8C34-8FC386C8B249}" type="parTrans" cxnId="{6D3E3A86-CE6C-D84C-A0AD-2E1724A21C71}">
      <dgm:prSet/>
      <dgm:spPr/>
      <dgm:t>
        <a:bodyPr/>
        <a:lstStyle/>
        <a:p>
          <a:endParaRPr lang="en-US"/>
        </a:p>
      </dgm:t>
    </dgm:pt>
    <dgm:pt modelId="{68D09D6A-A56C-D04D-9C8F-2C40DAD23807}" type="sibTrans" cxnId="{6D3E3A86-CE6C-D84C-A0AD-2E1724A21C71}">
      <dgm:prSet/>
      <dgm:spPr/>
      <dgm:t>
        <a:bodyPr/>
        <a:lstStyle/>
        <a:p>
          <a:endParaRPr lang="en-US"/>
        </a:p>
      </dgm:t>
    </dgm:pt>
    <dgm:pt modelId="{07B10BD4-9544-AD4D-87AC-763076184507}">
      <dgm:prSet phldrT="[Text]"/>
      <dgm:spPr/>
      <dgm:t>
        <a:bodyPr/>
        <a:lstStyle/>
        <a:p>
          <a:r>
            <a:rPr lang="en-US" dirty="0">
              <a:solidFill>
                <a:sysClr val="windowText" lastClr="000000"/>
              </a:solidFill>
            </a:rPr>
            <a:t>Social</a:t>
          </a:r>
        </a:p>
      </dgm:t>
    </dgm:pt>
    <dgm:pt modelId="{A11AFDD2-2AE3-A842-9A8D-1E2AB05FDBED}" type="parTrans" cxnId="{D5EA1BE5-3B38-8F42-A1A9-460963D46545}">
      <dgm:prSet/>
      <dgm:spPr/>
      <dgm:t>
        <a:bodyPr/>
        <a:lstStyle/>
        <a:p>
          <a:endParaRPr lang="en-US"/>
        </a:p>
      </dgm:t>
    </dgm:pt>
    <dgm:pt modelId="{FB56ED40-090C-5B45-B6C8-4580CE640801}" type="sibTrans" cxnId="{D5EA1BE5-3B38-8F42-A1A9-460963D46545}">
      <dgm:prSet/>
      <dgm:spPr/>
      <dgm:t>
        <a:bodyPr/>
        <a:lstStyle/>
        <a:p>
          <a:endParaRPr lang="en-US"/>
        </a:p>
      </dgm:t>
    </dgm:pt>
    <dgm:pt modelId="{A262ECC4-36F7-D146-AAE7-0C1167CEA8BE}">
      <dgm:prSet phldrT="[Text]"/>
      <dgm:spPr/>
      <dgm:t>
        <a:bodyPr/>
        <a:lstStyle/>
        <a:p>
          <a:r>
            <a:rPr lang="en-US" dirty="0"/>
            <a:t>How should I interact with my learning community today?</a:t>
          </a:r>
        </a:p>
      </dgm:t>
    </dgm:pt>
    <dgm:pt modelId="{19715FF9-19F1-2D4E-AF4A-F12F3167FFB3}" type="parTrans" cxnId="{788D647A-B091-E24A-B526-F165AEA3B9CA}">
      <dgm:prSet/>
      <dgm:spPr/>
      <dgm:t>
        <a:bodyPr/>
        <a:lstStyle/>
        <a:p>
          <a:endParaRPr lang="en-US"/>
        </a:p>
      </dgm:t>
    </dgm:pt>
    <dgm:pt modelId="{8EDB6980-9438-D54A-A2C6-608A10A193A6}" type="sibTrans" cxnId="{788D647A-B091-E24A-B526-F165AEA3B9CA}">
      <dgm:prSet/>
      <dgm:spPr/>
      <dgm:t>
        <a:bodyPr/>
        <a:lstStyle/>
        <a:p>
          <a:endParaRPr lang="en-US"/>
        </a:p>
      </dgm:t>
    </dgm:pt>
    <dgm:pt modelId="{90BDC402-8A9F-304B-BD33-9432A952EC97}">
      <dgm:prSet phldrT="[Text]"/>
      <dgm:spPr/>
      <dgm:t>
        <a:bodyPr/>
        <a:lstStyle/>
        <a:p>
          <a:r>
            <a:rPr lang="en-US" dirty="0"/>
            <a:t>What is the math I am supposed to use and learn today?</a:t>
          </a:r>
        </a:p>
      </dgm:t>
    </dgm:pt>
    <dgm:pt modelId="{B7204F57-26FD-FE46-9AE3-47E4E00E9E02}" type="parTrans" cxnId="{F651B3CA-F924-D947-B6AE-5D5F41B23D67}">
      <dgm:prSet/>
      <dgm:spPr/>
      <dgm:t>
        <a:bodyPr/>
        <a:lstStyle/>
        <a:p>
          <a:endParaRPr lang="en-US"/>
        </a:p>
      </dgm:t>
    </dgm:pt>
    <dgm:pt modelId="{FB4CC8E3-0B08-184A-B257-0CD753866DF6}" type="sibTrans" cxnId="{F651B3CA-F924-D947-B6AE-5D5F41B23D67}">
      <dgm:prSet/>
      <dgm:spPr/>
      <dgm:t>
        <a:bodyPr/>
        <a:lstStyle/>
        <a:p>
          <a:endParaRPr lang="en-US"/>
        </a:p>
      </dgm:t>
    </dgm:pt>
    <dgm:pt modelId="{A7D76F8A-F5DB-B445-811B-2F0C93AFE7F2}" type="pres">
      <dgm:prSet presAssocID="{4A43D015-F366-6943-80ED-12C066D3AD50}" presName="Name0" presStyleCnt="0">
        <dgm:presLayoutVars>
          <dgm:dir/>
          <dgm:animLvl val="lvl"/>
          <dgm:resizeHandles val="exact"/>
        </dgm:presLayoutVars>
      </dgm:prSet>
      <dgm:spPr/>
      <dgm:t>
        <a:bodyPr/>
        <a:lstStyle/>
        <a:p>
          <a:endParaRPr lang="en-US"/>
        </a:p>
      </dgm:t>
    </dgm:pt>
    <dgm:pt modelId="{3F70247C-2B4E-6E46-921F-F2712E9E5B07}" type="pres">
      <dgm:prSet presAssocID="{631FE2D1-D638-D74C-92DE-3892F2F3828A}" presName="composite" presStyleCnt="0"/>
      <dgm:spPr/>
    </dgm:pt>
    <dgm:pt modelId="{B2BC651B-6977-5F45-8042-5B5C222E61D1}" type="pres">
      <dgm:prSet presAssocID="{631FE2D1-D638-D74C-92DE-3892F2F3828A}" presName="parTx" presStyleLbl="alignNode1" presStyleIdx="0" presStyleCnt="3">
        <dgm:presLayoutVars>
          <dgm:chMax val="0"/>
          <dgm:chPref val="0"/>
          <dgm:bulletEnabled val="1"/>
        </dgm:presLayoutVars>
      </dgm:prSet>
      <dgm:spPr/>
      <dgm:t>
        <a:bodyPr/>
        <a:lstStyle/>
        <a:p>
          <a:endParaRPr lang="en-US"/>
        </a:p>
      </dgm:t>
    </dgm:pt>
    <dgm:pt modelId="{3C28C01B-AD23-5F4E-948D-0F2ACC1C9E11}" type="pres">
      <dgm:prSet presAssocID="{631FE2D1-D638-D74C-92DE-3892F2F3828A}" presName="desTx" presStyleLbl="alignAccFollowNode1" presStyleIdx="0" presStyleCnt="3">
        <dgm:presLayoutVars>
          <dgm:bulletEnabled val="1"/>
        </dgm:presLayoutVars>
      </dgm:prSet>
      <dgm:spPr/>
      <dgm:t>
        <a:bodyPr/>
        <a:lstStyle/>
        <a:p>
          <a:endParaRPr lang="en-US"/>
        </a:p>
      </dgm:t>
    </dgm:pt>
    <dgm:pt modelId="{3D07F058-A2E8-BA4D-8458-84F723274839}" type="pres">
      <dgm:prSet presAssocID="{8F6C15C4-741D-7049-B8C5-600856BE8179}" presName="space" presStyleCnt="0"/>
      <dgm:spPr/>
    </dgm:pt>
    <dgm:pt modelId="{D5A8EE46-5F7F-594F-8AB6-84267892A773}" type="pres">
      <dgm:prSet presAssocID="{79CFDA6A-9358-1E49-98AC-86A27E6D850C}" presName="composite" presStyleCnt="0"/>
      <dgm:spPr/>
    </dgm:pt>
    <dgm:pt modelId="{20C5DDD7-E0D0-044E-8AA5-5A8C1C210324}" type="pres">
      <dgm:prSet presAssocID="{79CFDA6A-9358-1E49-98AC-86A27E6D850C}" presName="parTx" presStyleLbl="alignNode1" presStyleIdx="1" presStyleCnt="3">
        <dgm:presLayoutVars>
          <dgm:chMax val="0"/>
          <dgm:chPref val="0"/>
          <dgm:bulletEnabled val="1"/>
        </dgm:presLayoutVars>
      </dgm:prSet>
      <dgm:spPr/>
      <dgm:t>
        <a:bodyPr/>
        <a:lstStyle/>
        <a:p>
          <a:endParaRPr lang="en-US"/>
        </a:p>
      </dgm:t>
    </dgm:pt>
    <dgm:pt modelId="{8C759C62-CB90-F24D-95A1-7643C9D01EC1}" type="pres">
      <dgm:prSet presAssocID="{79CFDA6A-9358-1E49-98AC-86A27E6D850C}" presName="desTx" presStyleLbl="alignAccFollowNode1" presStyleIdx="1" presStyleCnt="3">
        <dgm:presLayoutVars>
          <dgm:bulletEnabled val="1"/>
        </dgm:presLayoutVars>
      </dgm:prSet>
      <dgm:spPr/>
      <dgm:t>
        <a:bodyPr/>
        <a:lstStyle/>
        <a:p>
          <a:endParaRPr lang="en-US"/>
        </a:p>
      </dgm:t>
    </dgm:pt>
    <dgm:pt modelId="{98FC8FBC-0752-F348-9068-3B25D64F8572}" type="pres">
      <dgm:prSet presAssocID="{37DC725B-9B80-4C45-AF09-A4831DF2ACC4}" presName="space" presStyleCnt="0"/>
      <dgm:spPr/>
    </dgm:pt>
    <dgm:pt modelId="{DAF14F6D-DD61-6F44-B498-001A07DB0C52}" type="pres">
      <dgm:prSet presAssocID="{07B10BD4-9544-AD4D-87AC-763076184507}" presName="composite" presStyleCnt="0"/>
      <dgm:spPr/>
    </dgm:pt>
    <dgm:pt modelId="{FE0E17F4-6C7D-8345-93D4-1A6BB48A7CAB}" type="pres">
      <dgm:prSet presAssocID="{07B10BD4-9544-AD4D-87AC-763076184507}" presName="parTx" presStyleLbl="alignNode1" presStyleIdx="2" presStyleCnt="3">
        <dgm:presLayoutVars>
          <dgm:chMax val="0"/>
          <dgm:chPref val="0"/>
          <dgm:bulletEnabled val="1"/>
        </dgm:presLayoutVars>
      </dgm:prSet>
      <dgm:spPr/>
      <dgm:t>
        <a:bodyPr/>
        <a:lstStyle/>
        <a:p>
          <a:endParaRPr lang="en-US"/>
        </a:p>
      </dgm:t>
    </dgm:pt>
    <dgm:pt modelId="{7EB28858-C325-D14B-9500-604C23EA2E28}" type="pres">
      <dgm:prSet presAssocID="{07B10BD4-9544-AD4D-87AC-763076184507}" presName="desTx" presStyleLbl="alignAccFollowNode1" presStyleIdx="2" presStyleCnt="3">
        <dgm:presLayoutVars>
          <dgm:bulletEnabled val="1"/>
        </dgm:presLayoutVars>
      </dgm:prSet>
      <dgm:spPr/>
      <dgm:t>
        <a:bodyPr/>
        <a:lstStyle/>
        <a:p>
          <a:endParaRPr lang="en-US"/>
        </a:p>
      </dgm:t>
    </dgm:pt>
  </dgm:ptLst>
  <dgm:cxnLst>
    <dgm:cxn modelId="{2E99E584-09DE-B44F-9206-A5935767BEBE}" type="presOf" srcId="{631FE2D1-D638-D74C-92DE-3892F2F3828A}" destId="{B2BC651B-6977-5F45-8042-5B5C222E61D1}" srcOrd="0" destOrd="0" presId="urn:microsoft.com/office/officeart/2005/8/layout/hList1"/>
    <dgm:cxn modelId="{FA35F606-6295-E647-8163-4F582AA78B35}" type="presOf" srcId="{A262ECC4-36F7-D146-AAE7-0C1167CEA8BE}" destId="{7EB28858-C325-D14B-9500-604C23EA2E28}" srcOrd="0" destOrd="0" presId="urn:microsoft.com/office/officeart/2005/8/layout/hList1"/>
    <dgm:cxn modelId="{155910C2-22D0-0145-B67C-4A27B6F1ED6C}" srcId="{4A43D015-F366-6943-80ED-12C066D3AD50}" destId="{631FE2D1-D638-D74C-92DE-3892F2F3828A}" srcOrd="0" destOrd="0" parTransId="{57A957B9-840C-7443-A2F5-3B35CE3BA36F}" sibTransId="{8F6C15C4-741D-7049-B8C5-600856BE8179}"/>
    <dgm:cxn modelId="{F651B3CA-F924-D947-B6AE-5D5F41B23D67}" srcId="{631FE2D1-D638-D74C-92DE-3892F2F3828A}" destId="{90BDC402-8A9F-304B-BD33-9432A952EC97}" srcOrd="0" destOrd="0" parTransId="{B7204F57-26FD-FE46-9AE3-47E4E00E9E02}" sibTransId="{FB4CC8E3-0B08-184A-B257-0CD753866DF6}"/>
    <dgm:cxn modelId="{FCFA73B3-69DC-CD46-A795-E824BEDBA5FE}" type="presOf" srcId="{79CFDA6A-9358-1E49-98AC-86A27E6D850C}" destId="{20C5DDD7-E0D0-044E-8AA5-5A8C1C210324}" srcOrd="0" destOrd="0" presId="urn:microsoft.com/office/officeart/2005/8/layout/hList1"/>
    <dgm:cxn modelId="{D5EA1BE5-3B38-8F42-A1A9-460963D46545}" srcId="{4A43D015-F366-6943-80ED-12C066D3AD50}" destId="{07B10BD4-9544-AD4D-87AC-763076184507}" srcOrd="2" destOrd="0" parTransId="{A11AFDD2-2AE3-A842-9A8D-1E2AB05FDBED}" sibTransId="{FB56ED40-090C-5B45-B6C8-4580CE640801}"/>
    <dgm:cxn modelId="{F7221E1A-574E-4648-8E26-252AB2CAC3F5}" type="presOf" srcId="{4A43D015-F366-6943-80ED-12C066D3AD50}" destId="{A7D76F8A-F5DB-B445-811B-2F0C93AFE7F2}" srcOrd="0" destOrd="0" presId="urn:microsoft.com/office/officeart/2005/8/layout/hList1"/>
    <dgm:cxn modelId="{0468B0A3-46D5-D84F-869E-071F53BA38CA}" type="presOf" srcId="{12DE8345-105D-7A4C-9D87-3F6640315E1B}" destId="{8C759C62-CB90-F24D-95A1-7643C9D01EC1}" srcOrd="0" destOrd="0" presId="urn:microsoft.com/office/officeart/2005/8/layout/hList1"/>
    <dgm:cxn modelId="{9994B926-7075-504D-A299-C9109B15C341}" type="presOf" srcId="{07B10BD4-9544-AD4D-87AC-763076184507}" destId="{FE0E17F4-6C7D-8345-93D4-1A6BB48A7CAB}" srcOrd="0" destOrd="0" presId="urn:microsoft.com/office/officeart/2005/8/layout/hList1"/>
    <dgm:cxn modelId="{1B22628D-A300-F54C-848A-2F1FF7B55AE5}" type="presOf" srcId="{90BDC402-8A9F-304B-BD33-9432A952EC97}" destId="{3C28C01B-AD23-5F4E-948D-0F2ACC1C9E11}" srcOrd="0" destOrd="0" presId="urn:microsoft.com/office/officeart/2005/8/layout/hList1"/>
    <dgm:cxn modelId="{6D3E3A86-CE6C-D84C-A0AD-2E1724A21C71}" srcId="{79CFDA6A-9358-1E49-98AC-86A27E6D850C}" destId="{12DE8345-105D-7A4C-9D87-3F6640315E1B}" srcOrd="0" destOrd="0" parTransId="{02EF619E-1E6B-2E4D-8C34-8FC386C8B249}" sibTransId="{68D09D6A-A56C-D04D-9C8F-2C40DAD23807}"/>
    <dgm:cxn modelId="{5D4A83EB-5F35-A349-B6A1-DA0DCEE90AEA}" srcId="{4A43D015-F366-6943-80ED-12C066D3AD50}" destId="{79CFDA6A-9358-1E49-98AC-86A27E6D850C}" srcOrd="1" destOrd="0" parTransId="{8D8FCC96-CEC9-3947-98D0-AAAA4FA14709}" sibTransId="{37DC725B-9B80-4C45-AF09-A4831DF2ACC4}"/>
    <dgm:cxn modelId="{788D647A-B091-E24A-B526-F165AEA3B9CA}" srcId="{07B10BD4-9544-AD4D-87AC-763076184507}" destId="{A262ECC4-36F7-D146-AAE7-0C1167CEA8BE}" srcOrd="0" destOrd="0" parTransId="{19715FF9-19F1-2D4E-AF4A-F12F3167FFB3}" sibTransId="{8EDB6980-9438-D54A-A2C6-608A10A193A6}"/>
    <dgm:cxn modelId="{4834A1CE-B3CB-5D46-B927-6141DA056C04}" type="presParOf" srcId="{A7D76F8A-F5DB-B445-811B-2F0C93AFE7F2}" destId="{3F70247C-2B4E-6E46-921F-F2712E9E5B07}" srcOrd="0" destOrd="0" presId="urn:microsoft.com/office/officeart/2005/8/layout/hList1"/>
    <dgm:cxn modelId="{81B6B3BD-A23B-0143-9D43-E0E3D3946A4B}" type="presParOf" srcId="{3F70247C-2B4E-6E46-921F-F2712E9E5B07}" destId="{B2BC651B-6977-5F45-8042-5B5C222E61D1}" srcOrd="0" destOrd="0" presId="urn:microsoft.com/office/officeart/2005/8/layout/hList1"/>
    <dgm:cxn modelId="{0421013C-526E-6447-856A-5F1A0D9515D4}" type="presParOf" srcId="{3F70247C-2B4E-6E46-921F-F2712E9E5B07}" destId="{3C28C01B-AD23-5F4E-948D-0F2ACC1C9E11}" srcOrd="1" destOrd="0" presId="urn:microsoft.com/office/officeart/2005/8/layout/hList1"/>
    <dgm:cxn modelId="{54990582-F365-A24C-AF4D-F85ABED87F75}" type="presParOf" srcId="{A7D76F8A-F5DB-B445-811B-2F0C93AFE7F2}" destId="{3D07F058-A2E8-BA4D-8458-84F723274839}" srcOrd="1" destOrd="0" presId="urn:microsoft.com/office/officeart/2005/8/layout/hList1"/>
    <dgm:cxn modelId="{B33A9B44-E4BC-944C-8B05-E9094960D104}" type="presParOf" srcId="{A7D76F8A-F5DB-B445-811B-2F0C93AFE7F2}" destId="{D5A8EE46-5F7F-594F-8AB6-84267892A773}" srcOrd="2" destOrd="0" presId="urn:microsoft.com/office/officeart/2005/8/layout/hList1"/>
    <dgm:cxn modelId="{66E4E05D-7BA5-6B41-91A6-CB6396C34DD0}" type="presParOf" srcId="{D5A8EE46-5F7F-594F-8AB6-84267892A773}" destId="{20C5DDD7-E0D0-044E-8AA5-5A8C1C210324}" srcOrd="0" destOrd="0" presId="urn:microsoft.com/office/officeart/2005/8/layout/hList1"/>
    <dgm:cxn modelId="{64911900-E7A1-274C-AC5A-9A6F5FDE33D7}" type="presParOf" srcId="{D5A8EE46-5F7F-594F-8AB6-84267892A773}" destId="{8C759C62-CB90-F24D-95A1-7643C9D01EC1}" srcOrd="1" destOrd="0" presId="urn:microsoft.com/office/officeart/2005/8/layout/hList1"/>
    <dgm:cxn modelId="{F14F22B4-D6E3-6B45-AFCF-CC0DAE0163F4}" type="presParOf" srcId="{A7D76F8A-F5DB-B445-811B-2F0C93AFE7F2}" destId="{98FC8FBC-0752-F348-9068-3B25D64F8572}" srcOrd="3" destOrd="0" presId="urn:microsoft.com/office/officeart/2005/8/layout/hList1"/>
    <dgm:cxn modelId="{9AD02149-FC47-F34F-84BF-F0021AB9AE35}" type="presParOf" srcId="{A7D76F8A-F5DB-B445-811B-2F0C93AFE7F2}" destId="{DAF14F6D-DD61-6F44-B498-001A07DB0C52}" srcOrd="4" destOrd="0" presId="urn:microsoft.com/office/officeart/2005/8/layout/hList1"/>
    <dgm:cxn modelId="{D7FCF88E-FF72-414A-8C48-9DC553E6A4B6}" type="presParOf" srcId="{DAF14F6D-DD61-6F44-B498-001A07DB0C52}" destId="{FE0E17F4-6C7D-8345-93D4-1A6BB48A7CAB}" srcOrd="0" destOrd="0" presId="urn:microsoft.com/office/officeart/2005/8/layout/hList1"/>
    <dgm:cxn modelId="{EEFD89B6-0381-E542-9386-5F2FACA5EBD2}" type="presParOf" srcId="{DAF14F6D-DD61-6F44-B498-001A07DB0C52}" destId="{7EB28858-C325-D14B-9500-604C23EA2E2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solidFill>
            <a:srgbClr val="0070C0"/>
          </a:solid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7BF04F-21CB-BC40-97DF-2EB2CBF0450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E28496D-43BC-CA4E-9FFC-CCF0189F7290}">
      <dgm:prSet phldrT="[Text]" custT="1"/>
      <dgm:spPr/>
      <dgm:t>
        <a:bodyPr/>
        <a:lstStyle/>
        <a:p>
          <a:r>
            <a:rPr lang="en-US" sz="2000" dirty="0">
              <a:solidFill>
                <a:schemeClr val="tx1"/>
              </a:solidFill>
            </a:rPr>
            <a:t>Content</a:t>
          </a:r>
        </a:p>
      </dgm:t>
    </dgm:pt>
    <dgm:pt modelId="{A0A8A931-F74D-6A44-BC50-82AEAEA20FA3}" type="parTrans" cxnId="{F70683E1-2E12-C94E-90BF-ACDFBBAF0871}">
      <dgm:prSet/>
      <dgm:spPr/>
      <dgm:t>
        <a:bodyPr/>
        <a:lstStyle/>
        <a:p>
          <a:endParaRPr lang="en-US"/>
        </a:p>
      </dgm:t>
    </dgm:pt>
    <dgm:pt modelId="{8A0AB7C4-CE8D-2B43-B72F-DBA05AEF9EC0}" type="sibTrans" cxnId="{F70683E1-2E12-C94E-90BF-ACDFBBAF0871}">
      <dgm:prSet/>
      <dgm:spPr/>
      <dgm:t>
        <a:bodyPr/>
        <a:lstStyle/>
        <a:p>
          <a:endParaRPr lang="en-US"/>
        </a:p>
      </dgm:t>
    </dgm:pt>
    <dgm:pt modelId="{1FC69E38-7626-6142-9878-6235A8A03317}">
      <dgm:prSet phldrT="[Text]"/>
      <dgm:spPr/>
      <dgm:t>
        <a:bodyPr/>
        <a:lstStyle/>
        <a:p>
          <a:r>
            <a:rPr lang="en-US" dirty="0"/>
            <a:t>I am learning to use my understanding of integer addition and subtraction to solve problems about temperature comparisons or changes.</a:t>
          </a:r>
        </a:p>
      </dgm:t>
    </dgm:pt>
    <dgm:pt modelId="{D884910F-124A-5F48-9F74-9D03BEB721CB}" type="parTrans" cxnId="{B2137350-5835-064D-AA75-086622AF94EA}">
      <dgm:prSet/>
      <dgm:spPr/>
      <dgm:t>
        <a:bodyPr/>
        <a:lstStyle/>
        <a:p>
          <a:endParaRPr lang="en-US"/>
        </a:p>
      </dgm:t>
    </dgm:pt>
    <dgm:pt modelId="{09A50AD8-81AE-5747-B52C-928F36D1AE6F}" type="sibTrans" cxnId="{B2137350-5835-064D-AA75-086622AF94EA}">
      <dgm:prSet/>
      <dgm:spPr/>
      <dgm:t>
        <a:bodyPr/>
        <a:lstStyle/>
        <a:p>
          <a:endParaRPr lang="en-US"/>
        </a:p>
      </dgm:t>
    </dgm:pt>
    <dgm:pt modelId="{F47340BF-AE2A-6F49-A521-35E202EAA645}">
      <dgm:prSet phldrT="[Text]" custT="1"/>
      <dgm:spPr/>
      <dgm:t>
        <a:bodyPr/>
        <a:lstStyle/>
        <a:p>
          <a:r>
            <a:rPr lang="en-US" sz="2000" dirty="0">
              <a:solidFill>
                <a:schemeClr val="tx1"/>
              </a:solidFill>
            </a:rPr>
            <a:t>Language</a:t>
          </a:r>
        </a:p>
      </dgm:t>
    </dgm:pt>
    <dgm:pt modelId="{C6FD2491-C8D3-F645-8EB1-37F341E30FA1}" type="parTrans" cxnId="{B9637178-A0E4-0742-BC5D-CFAC9DC030BF}">
      <dgm:prSet/>
      <dgm:spPr/>
      <dgm:t>
        <a:bodyPr/>
        <a:lstStyle/>
        <a:p>
          <a:endParaRPr lang="en-US"/>
        </a:p>
      </dgm:t>
    </dgm:pt>
    <dgm:pt modelId="{321552D6-A3AE-0547-9B84-51483A2D1F31}" type="sibTrans" cxnId="{B9637178-A0E4-0742-BC5D-CFAC9DC030BF}">
      <dgm:prSet/>
      <dgm:spPr/>
      <dgm:t>
        <a:bodyPr/>
        <a:lstStyle/>
        <a:p>
          <a:endParaRPr lang="en-US"/>
        </a:p>
      </dgm:t>
    </dgm:pt>
    <dgm:pt modelId="{E88BF238-73AD-304C-9CB4-DB255959F436}">
      <dgm:prSet phldrT="[Text]"/>
      <dgm:spPr/>
      <dgm:t>
        <a:bodyPr/>
        <a:lstStyle/>
        <a:p>
          <a:r>
            <a:rPr lang="en-US" dirty="0"/>
            <a:t>I am learning to explain my problem-solving approach verbally and in writing.</a:t>
          </a:r>
        </a:p>
      </dgm:t>
    </dgm:pt>
    <dgm:pt modelId="{876CB2A4-CC1D-3544-9074-FF6556C2DE0F}" type="parTrans" cxnId="{44A9ACD8-E938-154F-B5B9-813A11A8D812}">
      <dgm:prSet/>
      <dgm:spPr/>
      <dgm:t>
        <a:bodyPr/>
        <a:lstStyle/>
        <a:p>
          <a:endParaRPr lang="en-US"/>
        </a:p>
      </dgm:t>
    </dgm:pt>
    <dgm:pt modelId="{C4462C17-227B-2944-9102-44816FE25473}" type="sibTrans" cxnId="{44A9ACD8-E938-154F-B5B9-813A11A8D812}">
      <dgm:prSet/>
      <dgm:spPr/>
      <dgm:t>
        <a:bodyPr/>
        <a:lstStyle/>
        <a:p>
          <a:endParaRPr lang="en-US"/>
        </a:p>
      </dgm:t>
    </dgm:pt>
    <dgm:pt modelId="{AA1B8C32-06E4-4247-97D4-3FE08E82029A}">
      <dgm:prSet phldrT="[Text]" custT="1"/>
      <dgm:spPr/>
      <dgm:t>
        <a:bodyPr/>
        <a:lstStyle/>
        <a:p>
          <a:r>
            <a:rPr lang="en-US" sz="2000" dirty="0">
              <a:solidFill>
                <a:schemeClr val="tx1"/>
              </a:solidFill>
            </a:rPr>
            <a:t>Social</a:t>
          </a:r>
        </a:p>
      </dgm:t>
    </dgm:pt>
    <dgm:pt modelId="{45F643C6-0675-9A4A-A824-88D97BDA7DCF}" type="parTrans" cxnId="{3F1367FB-E28B-9F4B-82E3-79F45294BBFF}">
      <dgm:prSet/>
      <dgm:spPr/>
      <dgm:t>
        <a:bodyPr/>
        <a:lstStyle/>
        <a:p>
          <a:endParaRPr lang="en-US"/>
        </a:p>
      </dgm:t>
    </dgm:pt>
    <dgm:pt modelId="{0C72BCBA-6AA5-2B45-A209-95DB7FAA8BCF}" type="sibTrans" cxnId="{3F1367FB-E28B-9F4B-82E3-79F45294BBFF}">
      <dgm:prSet/>
      <dgm:spPr/>
      <dgm:t>
        <a:bodyPr/>
        <a:lstStyle/>
        <a:p>
          <a:endParaRPr lang="en-US"/>
        </a:p>
      </dgm:t>
    </dgm:pt>
    <dgm:pt modelId="{FF1D435A-50ED-F845-ABE5-2F302292B35C}">
      <dgm:prSet phldrT="[Text]"/>
      <dgm:spPr/>
      <dgm:t>
        <a:bodyPr/>
        <a:lstStyle/>
        <a:p>
          <a:r>
            <a:rPr lang="en-US" dirty="0"/>
            <a:t>I am learning to explain my problem-solving thinking clearly to my peers.</a:t>
          </a:r>
        </a:p>
      </dgm:t>
    </dgm:pt>
    <dgm:pt modelId="{D372A89F-F4E7-E343-B41F-C571F8EEF460}" type="parTrans" cxnId="{AECC3713-DA77-2543-B76E-913608454F44}">
      <dgm:prSet/>
      <dgm:spPr/>
      <dgm:t>
        <a:bodyPr/>
        <a:lstStyle/>
        <a:p>
          <a:endParaRPr lang="en-US"/>
        </a:p>
      </dgm:t>
    </dgm:pt>
    <dgm:pt modelId="{AF4B6670-E3A7-064F-9E25-FBA395E6B48C}" type="sibTrans" cxnId="{AECC3713-DA77-2543-B76E-913608454F44}">
      <dgm:prSet/>
      <dgm:spPr/>
      <dgm:t>
        <a:bodyPr/>
        <a:lstStyle/>
        <a:p>
          <a:endParaRPr lang="en-US"/>
        </a:p>
      </dgm:t>
    </dgm:pt>
    <dgm:pt modelId="{5F6B9953-5891-0E40-919A-AB42ACFDF5AE}" type="pres">
      <dgm:prSet presAssocID="{867BF04F-21CB-BC40-97DF-2EB2CBF04500}" presName="Name0" presStyleCnt="0">
        <dgm:presLayoutVars>
          <dgm:dir/>
          <dgm:animLvl val="lvl"/>
          <dgm:resizeHandles val="exact"/>
        </dgm:presLayoutVars>
      </dgm:prSet>
      <dgm:spPr/>
      <dgm:t>
        <a:bodyPr/>
        <a:lstStyle/>
        <a:p>
          <a:endParaRPr lang="en-US"/>
        </a:p>
      </dgm:t>
    </dgm:pt>
    <dgm:pt modelId="{1B0BDC9F-D3A5-CE4A-84E7-D13AE773E522}" type="pres">
      <dgm:prSet presAssocID="{4E28496D-43BC-CA4E-9FFC-CCF0189F7290}" presName="linNode" presStyleCnt="0"/>
      <dgm:spPr/>
    </dgm:pt>
    <dgm:pt modelId="{86C7A2C4-E6C8-7D4C-A883-EA3303AD59A7}" type="pres">
      <dgm:prSet presAssocID="{4E28496D-43BC-CA4E-9FFC-CCF0189F7290}" presName="parentText" presStyleLbl="node1" presStyleIdx="0" presStyleCnt="3" custScaleX="58897">
        <dgm:presLayoutVars>
          <dgm:chMax val="1"/>
          <dgm:bulletEnabled val="1"/>
        </dgm:presLayoutVars>
      </dgm:prSet>
      <dgm:spPr/>
      <dgm:t>
        <a:bodyPr/>
        <a:lstStyle/>
        <a:p>
          <a:endParaRPr lang="en-US"/>
        </a:p>
      </dgm:t>
    </dgm:pt>
    <dgm:pt modelId="{E226A0E3-768E-F44F-B955-DC179294B6D2}" type="pres">
      <dgm:prSet presAssocID="{4E28496D-43BC-CA4E-9FFC-CCF0189F7290}" presName="descendantText" presStyleLbl="alignAccFollowNode1" presStyleIdx="0" presStyleCnt="3" custScaleX="150535">
        <dgm:presLayoutVars>
          <dgm:bulletEnabled val="1"/>
        </dgm:presLayoutVars>
      </dgm:prSet>
      <dgm:spPr/>
      <dgm:t>
        <a:bodyPr/>
        <a:lstStyle/>
        <a:p>
          <a:endParaRPr lang="en-US"/>
        </a:p>
      </dgm:t>
    </dgm:pt>
    <dgm:pt modelId="{AB16E973-A138-2D41-8181-13A931A8B75A}" type="pres">
      <dgm:prSet presAssocID="{8A0AB7C4-CE8D-2B43-B72F-DBA05AEF9EC0}" presName="sp" presStyleCnt="0"/>
      <dgm:spPr/>
    </dgm:pt>
    <dgm:pt modelId="{C8532D94-535C-DB4E-AED6-DB53F8277BAB}" type="pres">
      <dgm:prSet presAssocID="{F47340BF-AE2A-6F49-A521-35E202EAA645}" presName="linNode" presStyleCnt="0"/>
      <dgm:spPr/>
    </dgm:pt>
    <dgm:pt modelId="{0C956DE0-1828-2243-9320-F40B245F72C7}" type="pres">
      <dgm:prSet presAssocID="{F47340BF-AE2A-6F49-A521-35E202EAA645}" presName="parentText" presStyleLbl="node1" presStyleIdx="1" presStyleCnt="3" custScaleX="50996">
        <dgm:presLayoutVars>
          <dgm:chMax val="1"/>
          <dgm:bulletEnabled val="1"/>
        </dgm:presLayoutVars>
      </dgm:prSet>
      <dgm:spPr/>
      <dgm:t>
        <a:bodyPr/>
        <a:lstStyle/>
        <a:p>
          <a:endParaRPr lang="en-US"/>
        </a:p>
      </dgm:t>
    </dgm:pt>
    <dgm:pt modelId="{5E46C71A-4C3A-B84E-AC21-6D2028715BD5}" type="pres">
      <dgm:prSet presAssocID="{F47340BF-AE2A-6F49-A521-35E202EAA645}" presName="descendantText" presStyleLbl="alignAccFollowNode1" presStyleIdx="1" presStyleCnt="3" custScaleX="126817">
        <dgm:presLayoutVars>
          <dgm:bulletEnabled val="1"/>
        </dgm:presLayoutVars>
      </dgm:prSet>
      <dgm:spPr/>
      <dgm:t>
        <a:bodyPr/>
        <a:lstStyle/>
        <a:p>
          <a:endParaRPr lang="en-US"/>
        </a:p>
      </dgm:t>
    </dgm:pt>
    <dgm:pt modelId="{C804BD47-72E0-4842-80A0-5B28C720D941}" type="pres">
      <dgm:prSet presAssocID="{321552D6-A3AE-0547-9B84-51483A2D1F31}" presName="sp" presStyleCnt="0"/>
      <dgm:spPr/>
    </dgm:pt>
    <dgm:pt modelId="{E032B36D-FC71-3D41-87C0-0182016B5DEE}" type="pres">
      <dgm:prSet presAssocID="{AA1B8C32-06E4-4247-97D4-3FE08E82029A}" presName="linNode" presStyleCnt="0"/>
      <dgm:spPr/>
    </dgm:pt>
    <dgm:pt modelId="{7B595539-6455-5844-A2C8-8D1906802EE9}" type="pres">
      <dgm:prSet presAssocID="{AA1B8C32-06E4-4247-97D4-3FE08E82029A}" presName="parentText" presStyleLbl="node1" presStyleIdx="2" presStyleCnt="3" custScaleX="51995" custLinFactNeighborX="-14" custLinFactNeighborY="1091">
        <dgm:presLayoutVars>
          <dgm:chMax val="1"/>
          <dgm:bulletEnabled val="1"/>
        </dgm:presLayoutVars>
      </dgm:prSet>
      <dgm:spPr/>
      <dgm:t>
        <a:bodyPr/>
        <a:lstStyle/>
        <a:p>
          <a:endParaRPr lang="en-US"/>
        </a:p>
      </dgm:t>
    </dgm:pt>
    <dgm:pt modelId="{F8966D40-EDBC-F842-88D0-F511D1D1C592}" type="pres">
      <dgm:prSet presAssocID="{AA1B8C32-06E4-4247-97D4-3FE08E82029A}" presName="descendantText" presStyleLbl="alignAccFollowNode1" presStyleIdx="2" presStyleCnt="3" custScaleX="126200">
        <dgm:presLayoutVars>
          <dgm:bulletEnabled val="1"/>
        </dgm:presLayoutVars>
      </dgm:prSet>
      <dgm:spPr/>
      <dgm:t>
        <a:bodyPr/>
        <a:lstStyle/>
        <a:p>
          <a:endParaRPr lang="en-US"/>
        </a:p>
      </dgm:t>
    </dgm:pt>
  </dgm:ptLst>
  <dgm:cxnLst>
    <dgm:cxn modelId="{8E25E777-9CCD-A24E-B323-8603FDD1A15B}" type="presOf" srcId="{FF1D435A-50ED-F845-ABE5-2F302292B35C}" destId="{F8966D40-EDBC-F842-88D0-F511D1D1C592}" srcOrd="0" destOrd="0" presId="urn:microsoft.com/office/officeart/2005/8/layout/vList5"/>
    <dgm:cxn modelId="{44A9ACD8-E938-154F-B5B9-813A11A8D812}" srcId="{F47340BF-AE2A-6F49-A521-35E202EAA645}" destId="{E88BF238-73AD-304C-9CB4-DB255959F436}" srcOrd="0" destOrd="0" parTransId="{876CB2A4-CC1D-3544-9074-FF6556C2DE0F}" sibTransId="{C4462C17-227B-2944-9102-44816FE25473}"/>
    <dgm:cxn modelId="{3F1367FB-E28B-9F4B-82E3-79F45294BBFF}" srcId="{867BF04F-21CB-BC40-97DF-2EB2CBF04500}" destId="{AA1B8C32-06E4-4247-97D4-3FE08E82029A}" srcOrd="2" destOrd="0" parTransId="{45F643C6-0675-9A4A-A824-88D97BDA7DCF}" sibTransId="{0C72BCBA-6AA5-2B45-A209-95DB7FAA8BCF}"/>
    <dgm:cxn modelId="{B2137350-5835-064D-AA75-086622AF94EA}" srcId="{4E28496D-43BC-CA4E-9FFC-CCF0189F7290}" destId="{1FC69E38-7626-6142-9878-6235A8A03317}" srcOrd="0" destOrd="0" parTransId="{D884910F-124A-5F48-9F74-9D03BEB721CB}" sibTransId="{09A50AD8-81AE-5747-B52C-928F36D1AE6F}"/>
    <dgm:cxn modelId="{940EC7A2-6587-194E-866D-3445FF85F425}" type="presOf" srcId="{AA1B8C32-06E4-4247-97D4-3FE08E82029A}" destId="{7B595539-6455-5844-A2C8-8D1906802EE9}" srcOrd="0" destOrd="0" presId="urn:microsoft.com/office/officeart/2005/8/layout/vList5"/>
    <dgm:cxn modelId="{B9637178-A0E4-0742-BC5D-CFAC9DC030BF}" srcId="{867BF04F-21CB-BC40-97DF-2EB2CBF04500}" destId="{F47340BF-AE2A-6F49-A521-35E202EAA645}" srcOrd="1" destOrd="0" parTransId="{C6FD2491-C8D3-F645-8EB1-37F341E30FA1}" sibTransId="{321552D6-A3AE-0547-9B84-51483A2D1F31}"/>
    <dgm:cxn modelId="{9182C949-A1BF-7146-BA50-985ECD745019}" type="presOf" srcId="{E88BF238-73AD-304C-9CB4-DB255959F436}" destId="{5E46C71A-4C3A-B84E-AC21-6D2028715BD5}" srcOrd="0" destOrd="0" presId="urn:microsoft.com/office/officeart/2005/8/layout/vList5"/>
    <dgm:cxn modelId="{AECC3713-DA77-2543-B76E-913608454F44}" srcId="{AA1B8C32-06E4-4247-97D4-3FE08E82029A}" destId="{FF1D435A-50ED-F845-ABE5-2F302292B35C}" srcOrd="0" destOrd="0" parTransId="{D372A89F-F4E7-E343-B41F-C571F8EEF460}" sibTransId="{AF4B6670-E3A7-064F-9E25-FBA395E6B48C}"/>
    <dgm:cxn modelId="{C721D363-C2F0-F244-925C-99DAB7B6E97D}" type="presOf" srcId="{4E28496D-43BC-CA4E-9FFC-CCF0189F7290}" destId="{86C7A2C4-E6C8-7D4C-A883-EA3303AD59A7}" srcOrd="0" destOrd="0" presId="urn:microsoft.com/office/officeart/2005/8/layout/vList5"/>
    <dgm:cxn modelId="{F70683E1-2E12-C94E-90BF-ACDFBBAF0871}" srcId="{867BF04F-21CB-BC40-97DF-2EB2CBF04500}" destId="{4E28496D-43BC-CA4E-9FFC-CCF0189F7290}" srcOrd="0" destOrd="0" parTransId="{A0A8A931-F74D-6A44-BC50-82AEAEA20FA3}" sibTransId="{8A0AB7C4-CE8D-2B43-B72F-DBA05AEF9EC0}"/>
    <dgm:cxn modelId="{2D23F105-C750-5748-9EEC-DE0BFF17034C}" type="presOf" srcId="{1FC69E38-7626-6142-9878-6235A8A03317}" destId="{E226A0E3-768E-F44F-B955-DC179294B6D2}" srcOrd="0" destOrd="0" presId="urn:microsoft.com/office/officeart/2005/8/layout/vList5"/>
    <dgm:cxn modelId="{CD0F80EE-4936-DA42-AD48-EE6B916BAC61}" type="presOf" srcId="{867BF04F-21CB-BC40-97DF-2EB2CBF04500}" destId="{5F6B9953-5891-0E40-919A-AB42ACFDF5AE}" srcOrd="0" destOrd="0" presId="urn:microsoft.com/office/officeart/2005/8/layout/vList5"/>
    <dgm:cxn modelId="{B51CC961-2768-DE4A-8B04-8A4F8D8987C3}" type="presOf" srcId="{F47340BF-AE2A-6F49-A521-35E202EAA645}" destId="{0C956DE0-1828-2243-9320-F40B245F72C7}" srcOrd="0" destOrd="0" presId="urn:microsoft.com/office/officeart/2005/8/layout/vList5"/>
    <dgm:cxn modelId="{AC66CA73-16C9-5543-AAF9-1EFB1E1273ED}" type="presParOf" srcId="{5F6B9953-5891-0E40-919A-AB42ACFDF5AE}" destId="{1B0BDC9F-D3A5-CE4A-84E7-D13AE773E522}" srcOrd="0" destOrd="0" presId="urn:microsoft.com/office/officeart/2005/8/layout/vList5"/>
    <dgm:cxn modelId="{E1A2E2E3-240D-3847-A26C-54152745FEBC}" type="presParOf" srcId="{1B0BDC9F-D3A5-CE4A-84E7-D13AE773E522}" destId="{86C7A2C4-E6C8-7D4C-A883-EA3303AD59A7}" srcOrd="0" destOrd="0" presId="urn:microsoft.com/office/officeart/2005/8/layout/vList5"/>
    <dgm:cxn modelId="{BDA5E17A-A065-AD4C-A6C6-B3880FBAF6DD}" type="presParOf" srcId="{1B0BDC9F-D3A5-CE4A-84E7-D13AE773E522}" destId="{E226A0E3-768E-F44F-B955-DC179294B6D2}" srcOrd="1" destOrd="0" presId="urn:microsoft.com/office/officeart/2005/8/layout/vList5"/>
    <dgm:cxn modelId="{1B5ADADE-1582-534D-B70A-E544D528ACA7}" type="presParOf" srcId="{5F6B9953-5891-0E40-919A-AB42ACFDF5AE}" destId="{AB16E973-A138-2D41-8181-13A931A8B75A}" srcOrd="1" destOrd="0" presId="urn:microsoft.com/office/officeart/2005/8/layout/vList5"/>
    <dgm:cxn modelId="{A1CF37CA-C216-E145-86BA-965A9341E66D}" type="presParOf" srcId="{5F6B9953-5891-0E40-919A-AB42ACFDF5AE}" destId="{C8532D94-535C-DB4E-AED6-DB53F8277BAB}" srcOrd="2" destOrd="0" presId="urn:microsoft.com/office/officeart/2005/8/layout/vList5"/>
    <dgm:cxn modelId="{C33B95CC-C90E-374A-A2F6-2131CEFF2A58}" type="presParOf" srcId="{C8532D94-535C-DB4E-AED6-DB53F8277BAB}" destId="{0C956DE0-1828-2243-9320-F40B245F72C7}" srcOrd="0" destOrd="0" presId="urn:microsoft.com/office/officeart/2005/8/layout/vList5"/>
    <dgm:cxn modelId="{249993C2-F6B3-9A40-B31C-BC6F69B0CB2C}" type="presParOf" srcId="{C8532D94-535C-DB4E-AED6-DB53F8277BAB}" destId="{5E46C71A-4C3A-B84E-AC21-6D2028715BD5}" srcOrd="1" destOrd="0" presId="urn:microsoft.com/office/officeart/2005/8/layout/vList5"/>
    <dgm:cxn modelId="{5D8EF1B5-0E80-BE4B-B198-4EAD47B4E717}" type="presParOf" srcId="{5F6B9953-5891-0E40-919A-AB42ACFDF5AE}" destId="{C804BD47-72E0-4842-80A0-5B28C720D941}" srcOrd="3" destOrd="0" presId="urn:microsoft.com/office/officeart/2005/8/layout/vList5"/>
    <dgm:cxn modelId="{D0510B17-CFBB-F346-B9D4-DD38289ED831}" type="presParOf" srcId="{5F6B9953-5891-0E40-919A-AB42ACFDF5AE}" destId="{E032B36D-FC71-3D41-87C0-0182016B5DEE}" srcOrd="4" destOrd="0" presId="urn:microsoft.com/office/officeart/2005/8/layout/vList5"/>
    <dgm:cxn modelId="{5099AA9B-F4ED-3D46-A0C6-4F007F9CB069}" type="presParOf" srcId="{E032B36D-FC71-3D41-87C0-0182016B5DEE}" destId="{7B595539-6455-5844-A2C8-8D1906802EE9}" srcOrd="0" destOrd="0" presId="urn:microsoft.com/office/officeart/2005/8/layout/vList5"/>
    <dgm:cxn modelId="{A0891429-4A3F-DC40-A2C5-F1C1097D57BD}" type="presParOf" srcId="{E032B36D-FC71-3D41-87C0-0182016B5DEE}" destId="{F8966D40-EDBC-F842-88D0-F511D1D1C59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solidFill>
            <a:srgbClr val="0070C0"/>
          </a:solid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CC5B3F-8DCF-1742-99A6-2291B1373BEB}" type="doc">
      <dgm:prSet loTypeId="urn:microsoft.com/office/officeart/2005/8/layout/chevron1" loCatId="" qsTypeId="urn:microsoft.com/office/officeart/2005/8/quickstyle/simple1" qsCatId="simple" csTypeId="urn:microsoft.com/office/officeart/2005/8/colors/accent1_2" csCatId="accent1" phldr="1"/>
      <dgm:spPr/>
    </dgm:pt>
    <dgm:pt modelId="{04306016-5A97-EB46-86C3-0E69462E2500}">
      <dgm:prSet phldrT="[Text]"/>
      <dgm:spPr>
        <a:ln w="76200">
          <a:noFill/>
        </a:ln>
      </dgm:spPr>
      <dgm:t>
        <a:bodyPr/>
        <a:lstStyle/>
        <a:p>
          <a:r>
            <a:rPr lang="en-US" dirty="0">
              <a:solidFill>
                <a:sysClr val="windowText" lastClr="000000"/>
              </a:solidFill>
            </a:rPr>
            <a:t>Clear Learning Intentions</a:t>
          </a:r>
        </a:p>
      </dgm:t>
    </dgm:pt>
    <dgm:pt modelId="{0E7F30BE-91A3-064E-97E5-F1D703B85CF7}" type="parTrans" cxnId="{68317C30-0A78-E645-8CD8-4806C34C4D59}">
      <dgm:prSet/>
      <dgm:spPr/>
      <dgm:t>
        <a:bodyPr/>
        <a:lstStyle/>
        <a:p>
          <a:endParaRPr lang="en-US"/>
        </a:p>
      </dgm:t>
    </dgm:pt>
    <dgm:pt modelId="{94DD80EA-6C6C-684E-B2A7-AF2F9E26E21A}" type="sibTrans" cxnId="{68317C30-0A78-E645-8CD8-4806C34C4D59}">
      <dgm:prSet/>
      <dgm:spPr/>
      <dgm:t>
        <a:bodyPr/>
        <a:lstStyle/>
        <a:p>
          <a:endParaRPr lang="en-US"/>
        </a:p>
      </dgm:t>
    </dgm:pt>
    <dgm:pt modelId="{A7330596-59C0-6846-B0C7-FB443EF53382}">
      <dgm:prSet phldrT="[Text]"/>
      <dgm:spPr>
        <a:ln w="76200">
          <a:solidFill>
            <a:srgbClr val="0070C0"/>
          </a:solidFill>
        </a:ln>
      </dgm:spPr>
      <dgm:t>
        <a:bodyPr/>
        <a:lstStyle/>
        <a:p>
          <a:r>
            <a:rPr lang="en-US" dirty="0">
              <a:solidFill>
                <a:sysClr val="windowText" lastClr="000000"/>
              </a:solidFill>
            </a:rPr>
            <a:t>Rich Mathematical Tasks</a:t>
          </a:r>
        </a:p>
      </dgm:t>
    </dgm:pt>
    <dgm:pt modelId="{84225A9E-C1AD-1449-AE2F-35530C6F93F0}" type="parTrans" cxnId="{DC0A3E31-9303-A04D-8003-13F8CD64518F}">
      <dgm:prSet/>
      <dgm:spPr/>
      <dgm:t>
        <a:bodyPr/>
        <a:lstStyle/>
        <a:p>
          <a:endParaRPr lang="en-US"/>
        </a:p>
      </dgm:t>
    </dgm:pt>
    <dgm:pt modelId="{0648FF19-1405-6A40-94A0-97B350A2162B}" type="sibTrans" cxnId="{DC0A3E31-9303-A04D-8003-13F8CD64518F}">
      <dgm:prSet/>
      <dgm:spPr/>
      <dgm:t>
        <a:bodyPr/>
        <a:lstStyle/>
        <a:p>
          <a:endParaRPr lang="en-US"/>
        </a:p>
      </dgm:t>
    </dgm:pt>
    <dgm:pt modelId="{9096FD02-E356-9A4E-835B-2B7DBF0A9CCB}">
      <dgm:prSet phldrT="[Text]"/>
      <dgm:spPr/>
      <dgm:t>
        <a:bodyPr/>
        <a:lstStyle/>
        <a:p>
          <a:r>
            <a:rPr lang="en-US" dirty="0">
              <a:solidFill>
                <a:sysClr val="windowText" lastClr="000000"/>
              </a:solidFill>
            </a:rPr>
            <a:t>Progress Toward Mastery</a:t>
          </a:r>
        </a:p>
      </dgm:t>
    </dgm:pt>
    <dgm:pt modelId="{5F484F6B-00D7-BE4C-B85B-448B0C4351DB}" type="parTrans" cxnId="{FF2E2851-A7FA-8F4F-B411-4D85290701F9}">
      <dgm:prSet/>
      <dgm:spPr/>
      <dgm:t>
        <a:bodyPr/>
        <a:lstStyle/>
        <a:p>
          <a:endParaRPr lang="en-US"/>
        </a:p>
      </dgm:t>
    </dgm:pt>
    <dgm:pt modelId="{E549BB23-67C3-734C-BA30-DCB33025AC54}" type="sibTrans" cxnId="{FF2E2851-A7FA-8F4F-B411-4D85290701F9}">
      <dgm:prSet/>
      <dgm:spPr/>
      <dgm:t>
        <a:bodyPr/>
        <a:lstStyle/>
        <a:p>
          <a:endParaRPr lang="en-US"/>
        </a:p>
      </dgm:t>
    </dgm:pt>
    <dgm:pt modelId="{1A67C8AC-AB9D-2A4D-BB66-EE7A3AE29E7A}" type="pres">
      <dgm:prSet presAssocID="{91CC5B3F-8DCF-1742-99A6-2291B1373BEB}" presName="Name0" presStyleCnt="0">
        <dgm:presLayoutVars>
          <dgm:dir/>
          <dgm:animLvl val="lvl"/>
          <dgm:resizeHandles val="exact"/>
        </dgm:presLayoutVars>
      </dgm:prSet>
      <dgm:spPr/>
    </dgm:pt>
    <dgm:pt modelId="{CF74AE5F-A9E8-944E-B39C-DCCD7F75ACA1}" type="pres">
      <dgm:prSet presAssocID="{04306016-5A97-EB46-86C3-0E69462E2500}" presName="parTxOnly" presStyleLbl="node1" presStyleIdx="0" presStyleCnt="3">
        <dgm:presLayoutVars>
          <dgm:chMax val="0"/>
          <dgm:chPref val="0"/>
          <dgm:bulletEnabled val="1"/>
        </dgm:presLayoutVars>
      </dgm:prSet>
      <dgm:spPr/>
      <dgm:t>
        <a:bodyPr/>
        <a:lstStyle/>
        <a:p>
          <a:endParaRPr lang="en-US"/>
        </a:p>
      </dgm:t>
    </dgm:pt>
    <dgm:pt modelId="{499EF790-C9F0-5B47-A79F-1538AE082063}" type="pres">
      <dgm:prSet presAssocID="{94DD80EA-6C6C-684E-B2A7-AF2F9E26E21A}" presName="parTxOnlySpace" presStyleCnt="0"/>
      <dgm:spPr/>
    </dgm:pt>
    <dgm:pt modelId="{05F83DE6-007E-A142-8C24-C91E5EE563E3}" type="pres">
      <dgm:prSet presAssocID="{A7330596-59C0-6846-B0C7-FB443EF53382}" presName="parTxOnly" presStyleLbl="node1" presStyleIdx="1" presStyleCnt="3">
        <dgm:presLayoutVars>
          <dgm:chMax val="0"/>
          <dgm:chPref val="0"/>
          <dgm:bulletEnabled val="1"/>
        </dgm:presLayoutVars>
      </dgm:prSet>
      <dgm:spPr/>
      <dgm:t>
        <a:bodyPr/>
        <a:lstStyle/>
        <a:p>
          <a:endParaRPr lang="en-US"/>
        </a:p>
      </dgm:t>
    </dgm:pt>
    <dgm:pt modelId="{26585B85-B549-614A-BAE5-74E1DCB9EA8B}" type="pres">
      <dgm:prSet presAssocID="{0648FF19-1405-6A40-94A0-97B350A2162B}" presName="parTxOnlySpace" presStyleCnt="0"/>
      <dgm:spPr/>
    </dgm:pt>
    <dgm:pt modelId="{CD38525C-AF15-C444-B09D-920267ACA473}" type="pres">
      <dgm:prSet presAssocID="{9096FD02-E356-9A4E-835B-2B7DBF0A9CCB}" presName="parTxOnly" presStyleLbl="node1" presStyleIdx="2" presStyleCnt="3">
        <dgm:presLayoutVars>
          <dgm:chMax val="0"/>
          <dgm:chPref val="0"/>
          <dgm:bulletEnabled val="1"/>
        </dgm:presLayoutVars>
      </dgm:prSet>
      <dgm:spPr/>
      <dgm:t>
        <a:bodyPr/>
        <a:lstStyle/>
        <a:p>
          <a:endParaRPr lang="en-US"/>
        </a:p>
      </dgm:t>
    </dgm:pt>
  </dgm:ptLst>
  <dgm:cxnLst>
    <dgm:cxn modelId="{FF2E2851-A7FA-8F4F-B411-4D85290701F9}" srcId="{91CC5B3F-8DCF-1742-99A6-2291B1373BEB}" destId="{9096FD02-E356-9A4E-835B-2B7DBF0A9CCB}" srcOrd="2" destOrd="0" parTransId="{5F484F6B-00D7-BE4C-B85B-448B0C4351DB}" sibTransId="{E549BB23-67C3-734C-BA30-DCB33025AC54}"/>
    <dgm:cxn modelId="{A49B162A-5704-C348-8207-6E33A8A68668}" type="presOf" srcId="{A7330596-59C0-6846-B0C7-FB443EF53382}" destId="{05F83DE6-007E-A142-8C24-C91E5EE563E3}" srcOrd="0" destOrd="0" presId="urn:microsoft.com/office/officeart/2005/8/layout/chevron1"/>
    <dgm:cxn modelId="{359A8169-18B4-0249-97EA-D6EC755A8281}" type="presOf" srcId="{04306016-5A97-EB46-86C3-0E69462E2500}" destId="{CF74AE5F-A9E8-944E-B39C-DCCD7F75ACA1}" srcOrd="0" destOrd="0" presId="urn:microsoft.com/office/officeart/2005/8/layout/chevron1"/>
    <dgm:cxn modelId="{68317C30-0A78-E645-8CD8-4806C34C4D59}" srcId="{91CC5B3F-8DCF-1742-99A6-2291B1373BEB}" destId="{04306016-5A97-EB46-86C3-0E69462E2500}" srcOrd="0" destOrd="0" parTransId="{0E7F30BE-91A3-064E-97E5-F1D703B85CF7}" sibTransId="{94DD80EA-6C6C-684E-B2A7-AF2F9E26E21A}"/>
    <dgm:cxn modelId="{BD769F4D-259D-7746-B130-894E8F19FA30}" type="presOf" srcId="{9096FD02-E356-9A4E-835B-2B7DBF0A9CCB}" destId="{CD38525C-AF15-C444-B09D-920267ACA473}" srcOrd="0" destOrd="0" presId="urn:microsoft.com/office/officeart/2005/8/layout/chevron1"/>
    <dgm:cxn modelId="{DC0A3E31-9303-A04D-8003-13F8CD64518F}" srcId="{91CC5B3F-8DCF-1742-99A6-2291B1373BEB}" destId="{A7330596-59C0-6846-B0C7-FB443EF53382}" srcOrd="1" destOrd="0" parTransId="{84225A9E-C1AD-1449-AE2F-35530C6F93F0}" sibTransId="{0648FF19-1405-6A40-94A0-97B350A2162B}"/>
    <dgm:cxn modelId="{1646C635-7448-FD46-8A39-8916CC22DEB6}" type="presOf" srcId="{91CC5B3F-8DCF-1742-99A6-2291B1373BEB}" destId="{1A67C8AC-AB9D-2A4D-BB66-EE7A3AE29E7A}" srcOrd="0" destOrd="0" presId="urn:microsoft.com/office/officeart/2005/8/layout/chevron1"/>
    <dgm:cxn modelId="{E617F85B-3898-DF40-B9A6-37EF40C5868A}" type="presParOf" srcId="{1A67C8AC-AB9D-2A4D-BB66-EE7A3AE29E7A}" destId="{CF74AE5F-A9E8-944E-B39C-DCCD7F75ACA1}" srcOrd="0" destOrd="0" presId="urn:microsoft.com/office/officeart/2005/8/layout/chevron1"/>
    <dgm:cxn modelId="{836C362F-9E56-2B4F-AAD9-7B1BE2A77266}" type="presParOf" srcId="{1A67C8AC-AB9D-2A4D-BB66-EE7A3AE29E7A}" destId="{499EF790-C9F0-5B47-A79F-1538AE082063}" srcOrd="1" destOrd="0" presId="urn:microsoft.com/office/officeart/2005/8/layout/chevron1"/>
    <dgm:cxn modelId="{C00EDF21-FF86-BC40-A7A4-9151653C88EE}" type="presParOf" srcId="{1A67C8AC-AB9D-2A4D-BB66-EE7A3AE29E7A}" destId="{05F83DE6-007E-A142-8C24-C91E5EE563E3}" srcOrd="2" destOrd="0" presId="urn:microsoft.com/office/officeart/2005/8/layout/chevron1"/>
    <dgm:cxn modelId="{DB42F326-9E88-E046-85F2-6E7D124DD35B}" type="presParOf" srcId="{1A67C8AC-AB9D-2A4D-BB66-EE7A3AE29E7A}" destId="{26585B85-B549-614A-BAE5-74E1DCB9EA8B}" srcOrd="3" destOrd="0" presId="urn:microsoft.com/office/officeart/2005/8/layout/chevron1"/>
    <dgm:cxn modelId="{9106DAE1-8E1D-FB49-BB80-7C671F75C45B}" type="presParOf" srcId="{1A67C8AC-AB9D-2A4D-BB66-EE7A3AE29E7A}" destId="{CD38525C-AF15-C444-B09D-920267ACA47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72EAF1-D80A-0B44-A460-4B0E941CC68A}"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3BD9B835-E80D-0D4C-B8EC-04C8EBDA3FD1}">
      <dgm:prSet phldrT="[Text]" custT="1"/>
      <dgm:spPr>
        <a:ln>
          <a:solidFill>
            <a:schemeClr val="tx1"/>
          </a:solidFill>
        </a:ln>
      </dgm:spPr>
      <dgm:t>
        <a:bodyPr/>
        <a:lstStyle/>
        <a:p>
          <a:r>
            <a:rPr lang="en-US" sz="2000" dirty="0">
              <a:solidFill>
                <a:sysClr val="windowText" lastClr="000000"/>
              </a:solidFill>
            </a:rPr>
            <a:t>Effective Feedback</a:t>
          </a:r>
        </a:p>
      </dgm:t>
    </dgm:pt>
    <dgm:pt modelId="{0978DD5C-40E6-CC45-8BA3-A914EECEC46E}" type="parTrans" cxnId="{A91C320F-FE6A-7045-B63C-16A51948B696}">
      <dgm:prSet/>
      <dgm:spPr/>
      <dgm:t>
        <a:bodyPr/>
        <a:lstStyle/>
        <a:p>
          <a:endParaRPr lang="en-US"/>
        </a:p>
      </dgm:t>
    </dgm:pt>
    <dgm:pt modelId="{B11BB5E6-B377-A347-99ED-10022991E6F6}" type="sibTrans" cxnId="{A91C320F-FE6A-7045-B63C-16A51948B696}">
      <dgm:prSet/>
      <dgm:spPr/>
      <dgm:t>
        <a:bodyPr/>
        <a:lstStyle/>
        <a:p>
          <a:endParaRPr lang="en-US"/>
        </a:p>
      </dgm:t>
    </dgm:pt>
    <dgm:pt modelId="{15D172A8-17F0-CD4D-B2FA-328CA1429623}">
      <dgm:prSet phldrT="[Text]" custT="1"/>
      <dgm:spPr>
        <a:ln>
          <a:solidFill>
            <a:schemeClr val="tx1"/>
          </a:solidFill>
        </a:ln>
      </dgm:spPr>
      <dgm:t>
        <a:bodyPr/>
        <a:lstStyle/>
        <a:p>
          <a:r>
            <a:rPr lang="en-US" sz="2000" dirty="0">
              <a:solidFill>
                <a:sysClr val="windowText" lastClr="000000"/>
              </a:solidFill>
            </a:rPr>
            <a:t>Where am I going? How am I going? Where to next?</a:t>
          </a:r>
        </a:p>
      </dgm:t>
    </dgm:pt>
    <dgm:pt modelId="{273FBAAF-9222-6444-BB85-ECCA338C3154}" type="parTrans" cxnId="{F55412B6-7455-114F-A1CD-DD1DFC6782B8}">
      <dgm:prSet/>
      <dgm:spPr/>
      <dgm:t>
        <a:bodyPr/>
        <a:lstStyle/>
        <a:p>
          <a:endParaRPr lang="en-US"/>
        </a:p>
      </dgm:t>
    </dgm:pt>
    <dgm:pt modelId="{32E8B8D0-B6E3-E243-A509-C3FC76625D01}" type="sibTrans" cxnId="{F55412B6-7455-114F-A1CD-DD1DFC6782B8}">
      <dgm:prSet/>
      <dgm:spPr/>
      <dgm:t>
        <a:bodyPr/>
        <a:lstStyle/>
        <a:p>
          <a:endParaRPr lang="en-US"/>
        </a:p>
      </dgm:t>
    </dgm:pt>
    <dgm:pt modelId="{A45A123D-AD50-5747-A843-6A7A6E8F48E3}">
      <dgm:prSet phldrT="[Text]" custT="1"/>
      <dgm:spPr>
        <a:ln>
          <a:solidFill>
            <a:schemeClr val="tx1"/>
          </a:solidFill>
        </a:ln>
      </dgm:spPr>
      <dgm:t>
        <a:bodyPr/>
        <a:lstStyle/>
        <a:p>
          <a:r>
            <a:rPr lang="en-US" sz="2000" dirty="0">
              <a:solidFill>
                <a:schemeClr val="tx1"/>
              </a:solidFill>
            </a:rPr>
            <a:t>Each question works at four levels</a:t>
          </a:r>
        </a:p>
      </dgm:t>
    </dgm:pt>
    <dgm:pt modelId="{0719BA5E-4627-7D4D-9E2D-809CA96955E4}" type="parTrans" cxnId="{61B743DD-5040-8048-A2E0-51C3D5BFC81F}">
      <dgm:prSet/>
      <dgm:spPr/>
      <dgm:t>
        <a:bodyPr/>
        <a:lstStyle/>
        <a:p>
          <a:endParaRPr lang="en-US"/>
        </a:p>
      </dgm:t>
    </dgm:pt>
    <dgm:pt modelId="{DCF427E0-9DF7-2B48-ACFE-EFC40E5DBD58}" type="sibTrans" cxnId="{61B743DD-5040-8048-A2E0-51C3D5BFC81F}">
      <dgm:prSet/>
      <dgm:spPr/>
      <dgm:t>
        <a:bodyPr/>
        <a:lstStyle/>
        <a:p>
          <a:endParaRPr lang="en-US"/>
        </a:p>
      </dgm:t>
    </dgm:pt>
    <dgm:pt modelId="{1E140CB4-FCC5-1448-B6DC-9CA0E299EB1F}">
      <dgm:prSet phldrT="[Text]" custT="1"/>
      <dgm:spPr/>
      <dgm:t>
        <a:bodyPr/>
        <a:lstStyle/>
        <a:p>
          <a:r>
            <a:rPr lang="en-US" sz="2000" b="1" dirty="0">
              <a:solidFill>
                <a:schemeClr val="tx1"/>
              </a:solidFill>
            </a:rPr>
            <a:t>Task Level</a:t>
          </a:r>
        </a:p>
        <a:p>
          <a:r>
            <a:rPr lang="en-US" sz="2000" dirty="0">
              <a:solidFill>
                <a:schemeClr val="tx1"/>
              </a:solidFill>
            </a:rPr>
            <a:t>How well are the tasks understood/ performed?</a:t>
          </a:r>
        </a:p>
      </dgm:t>
    </dgm:pt>
    <dgm:pt modelId="{B9B324F9-B6F7-A344-B748-2E474D15EEA0}" type="parTrans" cxnId="{071B7E05-E3F3-C442-867C-68266BF9C2A0}">
      <dgm:prSet/>
      <dgm:spPr/>
      <dgm:t>
        <a:bodyPr/>
        <a:lstStyle/>
        <a:p>
          <a:endParaRPr lang="en-US"/>
        </a:p>
      </dgm:t>
    </dgm:pt>
    <dgm:pt modelId="{77A480DF-E376-8E41-9989-504A25B8A672}" type="sibTrans" cxnId="{071B7E05-E3F3-C442-867C-68266BF9C2A0}">
      <dgm:prSet/>
      <dgm:spPr/>
      <dgm:t>
        <a:bodyPr/>
        <a:lstStyle/>
        <a:p>
          <a:endParaRPr lang="en-US"/>
        </a:p>
      </dgm:t>
    </dgm:pt>
    <dgm:pt modelId="{65FC90A8-AF9B-694C-B8D6-E1237C5008C4}">
      <dgm:prSet custT="1"/>
      <dgm:spPr/>
      <dgm:t>
        <a:bodyPr/>
        <a:lstStyle/>
        <a:p>
          <a:r>
            <a:rPr lang="en-US" sz="2000" b="1" dirty="0">
              <a:solidFill>
                <a:schemeClr val="tx1"/>
              </a:solidFill>
            </a:rPr>
            <a:t>Process Level</a:t>
          </a:r>
        </a:p>
        <a:p>
          <a:r>
            <a:rPr lang="en-US" sz="2000" dirty="0">
              <a:solidFill>
                <a:schemeClr val="tx1"/>
              </a:solidFill>
            </a:rPr>
            <a:t>The main process needed to understand/ perform tasks</a:t>
          </a:r>
        </a:p>
      </dgm:t>
    </dgm:pt>
    <dgm:pt modelId="{5AA4D5B6-8E27-8E41-AFEA-E95EE85566FD}" type="parTrans" cxnId="{DC2DA5C2-E484-8147-9F02-D2029B81ADC2}">
      <dgm:prSet/>
      <dgm:spPr/>
      <dgm:t>
        <a:bodyPr/>
        <a:lstStyle/>
        <a:p>
          <a:endParaRPr lang="en-US"/>
        </a:p>
      </dgm:t>
    </dgm:pt>
    <dgm:pt modelId="{CA186D84-69AE-D64E-9262-C25F8ECBACE5}" type="sibTrans" cxnId="{DC2DA5C2-E484-8147-9F02-D2029B81ADC2}">
      <dgm:prSet/>
      <dgm:spPr/>
      <dgm:t>
        <a:bodyPr/>
        <a:lstStyle/>
        <a:p>
          <a:endParaRPr lang="en-US"/>
        </a:p>
      </dgm:t>
    </dgm:pt>
    <dgm:pt modelId="{93568683-0813-9D43-8E30-1120802F3016}">
      <dgm:prSet custT="1"/>
      <dgm:spPr/>
      <dgm:t>
        <a:bodyPr/>
        <a:lstStyle/>
        <a:p>
          <a:r>
            <a:rPr lang="en-US" sz="2000" b="1" dirty="0">
              <a:solidFill>
                <a:schemeClr val="tx1"/>
              </a:solidFill>
            </a:rPr>
            <a:t>Self-Regulation Level</a:t>
          </a:r>
        </a:p>
        <a:p>
          <a:r>
            <a:rPr lang="en-US" sz="2000" dirty="0">
              <a:solidFill>
                <a:schemeClr val="tx1"/>
              </a:solidFill>
            </a:rPr>
            <a:t>Self-monitoring directing, and regulating of actions</a:t>
          </a:r>
        </a:p>
      </dgm:t>
    </dgm:pt>
    <dgm:pt modelId="{3CF255B5-7B95-9142-B1D8-62E43DC9B03A}" type="parTrans" cxnId="{4764457A-3EE6-164E-8CD7-A504D4C7FB8A}">
      <dgm:prSet/>
      <dgm:spPr/>
      <dgm:t>
        <a:bodyPr/>
        <a:lstStyle/>
        <a:p>
          <a:endParaRPr lang="en-US"/>
        </a:p>
      </dgm:t>
    </dgm:pt>
    <dgm:pt modelId="{3FE7C5D8-65B5-2C46-87B7-8CB5D793B89E}" type="sibTrans" cxnId="{4764457A-3EE6-164E-8CD7-A504D4C7FB8A}">
      <dgm:prSet/>
      <dgm:spPr/>
      <dgm:t>
        <a:bodyPr/>
        <a:lstStyle/>
        <a:p>
          <a:endParaRPr lang="en-US"/>
        </a:p>
      </dgm:t>
    </dgm:pt>
    <dgm:pt modelId="{86E5B24C-B860-524F-BD7A-F13571DFA1C8}">
      <dgm:prSet custT="1"/>
      <dgm:spPr/>
      <dgm:t>
        <a:bodyPr/>
        <a:lstStyle/>
        <a:p>
          <a:r>
            <a:rPr lang="en-US" sz="2000" b="1" dirty="0">
              <a:solidFill>
                <a:schemeClr val="tx1"/>
              </a:solidFill>
            </a:rPr>
            <a:t>Self Level</a:t>
          </a:r>
        </a:p>
        <a:p>
          <a:r>
            <a:rPr lang="en-US" sz="2000" dirty="0">
              <a:solidFill>
                <a:schemeClr val="tx1"/>
              </a:solidFill>
            </a:rPr>
            <a:t>Personal evaluations and affect (usually positive) about the learner</a:t>
          </a:r>
        </a:p>
      </dgm:t>
    </dgm:pt>
    <dgm:pt modelId="{5251D947-5E63-374B-ACFD-F5D8821990CA}" type="parTrans" cxnId="{CBDE9C22-9EEE-714C-82FF-9618DA4B036D}">
      <dgm:prSet/>
      <dgm:spPr/>
      <dgm:t>
        <a:bodyPr/>
        <a:lstStyle/>
        <a:p>
          <a:endParaRPr lang="en-US"/>
        </a:p>
      </dgm:t>
    </dgm:pt>
    <dgm:pt modelId="{621E72F1-B3F1-1144-A3A7-05E1DC6C9DC0}" type="sibTrans" cxnId="{CBDE9C22-9EEE-714C-82FF-9618DA4B036D}">
      <dgm:prSet/>
      <dgm:spPr/>
      <dgm:t>
        <a:bodyPr/>
        <a:lstStyle/>
        <a:p>
          <a:endParaRPr lang="en-US"/>
        </a:p>
      </dgm:t>
    </dgm:pt>
    <dgm:pt modelId="{41F2F744-1478-5446-B1D9-EEF7A2B81E0E}" type="pres">
      <dgm:prSet presAssocID="{1872EAF1-D80A-0B44-A460-4B0E941CC68A}" presName="hierChild1" presStyleCnt="0">
        <dgm:presLayoutVars>
          <dgm:orgChart val="1"/>
          <dgm:chPref val="1"/>
          <dgm:dir/>
          <dgm:animOne val="branch"/>
          <dgm:animLvl val="lvl"/>
          <dgm:resizeHandles/>
        </dgm:presLayoutVars>
      </dgm:prSet>
      <dgm:spPr/>
      <dgm:t>
        <a:bodyPr/>
        <a:lstStyle/>
        <a:p>
          <a:endParaRPr lang="en-US"/>
        </a:p>
      </dgm:t>
    </dgm:pt>
    <dgm:pt modelId="{ACCEA93A-03AD-D040-BBF9-F76E02E6A722}" type="pres">
      <dgm:prSet presAssocID="{3BD9B835-E80D-0D4C-B8EC-04C8EBDA3FD1}" presName="hierRoot1" presStyleCnt="0">
        <dgm:presLayoutVars>
          <dgm:hierBranch val="init"/>
        </dgm:presLayoutVars>
      </dgm:prSet>
      <dgm:spPr/>
    </dgm:pt>
    <dgm:pt modelId="{DB9860E3-5C78-1645-9AE6-4291DF04A864}" type="pres">
      <dgm:prSet presAssocID="{3BD9B835-E80D-0D4C-B8EC-04C8EBDA3FD1}" presName="rootComposite1" presStyleCnt="0"/>
      <dgm:spPr/>
    </dgm:pt>
    <dgm:pt modelId="{1FFB0125-A141-1541-B65C-297DE3CADDF2}" type="pres">
      <dgm:prSet presAssocID="{3BD9B835-E80D-0D4C-B8EC-04C8EBDA3FD1}" presName="rootText1" presStyleLbl="node0" presStyleIdx="0" presStyleCnt="1" custScaleX="206464" custScaleY="40764">
        <dgm:presLayoutVars>
          <dgm:chPref val="3"/>
        </dgm:presLayoutVars>
      </dgm:prSet>
      <dgm:spPr/>
      <dgm:t>
        <a:bodyPr/>
        <a:lstStyle/>
        <a:p>
          <a:endParaRPr lang="en-US"/>
        </a:p>
      </dgm:t>
    </dgm:pt>
    <dgm:pt modelId="{0A2C6D51-9836-D644-84A4-7826D412D506}" type="pres">
      <dgm:prSet presAssocID="{3BD9B835-E80D-0D4C-B8EC-04C8EBDA3FD1}" presName="rootConnector1" presStyleLbl="node1" presStyleIdx="0" presStyleCnt="0"/>
      <dgm:spPr/>
      <dgm:t>
        <a:bodyPr/>
        <a:lstStyle/>
        <a:p>
          <a:endParaRPr lang="en-US"/>
        </a:p>
      </dgm:t>
    </dgm:pt>
    <dgm:pt modelId="{67E0EC5F-256E-C84D-A2F1-7E3ACF92220D}" type="pres">
      <dgm:prSet presAssocID="{3BD9B835-E80D-0D4C-B8EC-04C8EBDA3FD1}" presName="hierChild2" presStyleCnt="0"/>
      <dgm:spPr/>
    </dgm:pt>
    <dgm:pt modelId="{66110150-0A4E-194B-8A1F-F1AECB21D74E}" type="pres">
      <dgm:prSet presAssocID="{273FBAAF-9222-6444-BB85-ECCA338C3154}" presName="Name37" presStyleLbl="parChTrans1D2" presStyleIdx="0" presStyleCnt="1"/>
      <dgm:spPr/>
      <dgm:t>
        <a:bodyPr/>
        <a:lstStyle/>
        <a:p>
          <a:endParaRPr lang="en-US"/>
        </a:p>
      </dgm:t>
    </dgm:pt>
    <dgm:pt modelId="{C19D435D-BE46-5747-9E95-3427C0DDE743}" type="pres">
      <dgm:prSet presAssocID="{15D172A8-17F0-CD4D-B2FA-328CA1429623}" presName="hierRoot2" presStyleCnt="0">
        <dgm:presLayoutVars>
          <dgm:hierBranch val="init"/>
        </dgm:presLayoutVars>
      </dgm:prSet>
      <dgm:spPr/>
    </dgm:pt>
    <dgm:pt modelId="{48A03A7D-7B40-254E-820A-71D8FA32B3B8}" type="pres">
      <dgm:prSet presAssocID="{15D172A8-17F0-CD4D-B2FA-328CA1429623}" presName="rootComposite" presStyleCnt="0"/>
      <dgm:spPr/>
    </dgm:pt>
    <dgm:pt modelId="{CD97EA90-C93E-A542-8830-D9C688376BD7}" type="pres">
      <dgm:prSet presAssocID="{15D172A8-17F0-CD4D-B2FA-328CA1429623}" presName="rootText" presStyleLbl="node2" presStyleIdx="0" presStyleCnt="1" custScaleX="382471" custScaleY="40764">
        <dgm:presLayoutVars>
          <dgm:chPref val="3"/>
        </dgm:presLayoutVars>
      </dgm:prSet>
      <dgm:spPr/>
      <dgm:t>
        <a:bodyPr/>
        <a:lstStyle/>
        <a:p>
          <a:endParaRPr lang="en-US"/>
        </a:p>
      </dgm:t>
    </dgm:pt>
    <dgm:pt modelId="{6CFFD61E-AA52-7340-A9A9-E239DC739285}" type="pres">
      <dgm:prSet presAssocID="{15D172A8-17F0-CD4D-B2FA-328CA1429623}" presName="rootConnector" presStyleLbl="node2" presStyleIdx="0" presStyleCnt="1"/>
      <dgm:spPr/>
      <dgm:t>
        <a:bodyPr/>
        <a:lstStyle/>
        <a:p>
          <a:endParaRPr lang="en-US"/>
        </a:p>
      </dgm:t>
    </dgm:pt>
    <dgm:pt modelId="{92DED38F-81E5-6D4F-AD98-07E988FA6DBB}" type="pres">
      <dgm:prSet presAssocID="{15D172A8-17F0-CD4D-B2FA-328CA1429623}" presName="hierChild4" presStyleCnt="0"/>
      <dgm:spPr/>
    </dgm:pt>
    <dgm:pt modelId="{36494D4F-22A8-F04B-804D-0215FF35CAE9}" type="pres">
      <dgm:prSet presAssocID="{0719BA5E-4627-7D4D-9E2D-809CA96955E4}" presName="Name37" presStyleLbl="parChTrans1D3" presStyleIdx="0" presStyleCnt="1"/>
      <dgm:spPr/>
      <dgm:t>
        <a:bodyPr/>
        <a:lstStyle/>
        <a:p>
          <a:endParaRPr lang="en-US"/>
        </a:p>
      </dgm:t>
    </dgm:pt>
    <dgm:pt modelId="{0C34767F-558A-ED46-93C7-8FB7F6EE2499}" type="pres">
      <dgm:prSet presAssocID="{A45A123D-AD50-5747-A843-6A7A6E8F48E3}" presName="hierRoot2" presStyleCnt="0">
        <dgm:presLayoutVars>
          <dgm:hierBranch/>
        </dgm:presLayoutVars>
      </dgm:prSet>
      <dgm:spPr/>
    </dgm:pt>
    <dgm:pt modelId="{EC8E7E57-C0F9-214F-9D70-FF2756D3A17E}" type="pres">
      <dgm:prSet presAssocID="{A45A123D-AD50-5747-A843-6A7A6E8F48E3}" presName="rootComposite" presStyleCnt="0"/>
      <dgm:spPr/>
    </dgm:pt>
    <dgm:pt modelId="{97D2D5D1-601F-DF4D-A343-A5DD0C3C1A08}" type="pres">
      <dgm:prSet presAssocID="{A45A123D-AD50-5747-A843-6A7A6E8F48E3}" presName="rootText" presStyleLbl="node3" presStyleIdx="0" presStyleCnt="1" custScaleX="241842" custScaleY="40765">
        <dgm:presLayoutVars>
          <dgm:chPref val="3"/>
        </dgm:presLayoutVars>
      </dgm:prSet>
      <dgm:spPr/>
      <dgm:t>
        <a:bodyPr/>
        <a:lstStyle/>
        <a:p>
          <a:endParaRPr lang="en-US"/>
        </a:p>
      </dgm:t>
    </dgm:pt>
    <dgm:pt modelId="{B0FA9914-0FAF-7143-8445-B6E26ABEE9E4}" type="pres">
      <dgm:prSet presAssocID="{A45A123D-AD50-5747-A843-6A7A6E8F48E3}" presName="rootConnector" presStyleLbl="node3" presStyleIdx="0" presStyleCnt="1"/>
      <dgm:spPr/>
      <dgm:t>
        <a:bodyPr/>
        <a:lstStyle/>
        <a:p>
          <a:endParaRPr lang="en-US"/>
        </a:p>
      </dgm:t>
    </dgm:pt>
    <dgm:pt modelId="{40DDD3FC-D78F-8542-8C64-6CD073C4E217}" type="pres">
      <dgm:prSet presAssocID="{A45A123D-AD50-5747-A843-6A7A6E8F48E3}" presName="hierChild4" presStyleCnt="0"/>
      <dgm:spPr/>
    </dgm:pt>
    <dgm:pt modelId="{876D9CC7-DBCB-9548-B328-2E97735D4483}" type="pres">
      <dgm:prSet presAssocID="{B9B324F9-B6F7-A344-B748-2E474D15EEA0}" presName="Name35" presStyleLbl="parChTrans1D4" presStyleIdx="0" presStyleCnt="4"/>
      <dgm:spPr/>
      <dgm:t>
        <a:bodyPr/>
        <a:lstStyle/>
        <a:p>
          <a:endParaRPr lang="en-US"/>
        </a:p>
      </dgm:t>
    </dgm:pt>
    <dgm:pt modelId="{AAB4CE0D-1FBC-6648-898D-5EEE0BAD3917}" type="pres">
      <dgm:prSet presAssocID="{1E140CB4-FCC5-1448-B6DC-9CA0E299EB1F}" presName="hierRoot2" presStyleCnt="0">
        <dgm:presLayoutVars>
          <dgm:hierBranch/>
        </dgm:presLayoutVars>
      </dgm:prSet>
      <dgm:spPr/>
    </dgm:pt>
    <dgm:pt modelId="{BA198DF1-09BE-5D47-8785-2447D0C0BFC1}" type="pres">
      <dgm:prSet presAssocID="{1E140CB4-FCC5-1448-B6DC-9CA0E299EB1F}" presName="rootComposite" presStyleCnt="0"/>
      <dgm:spPr/>
    </dgm:pt>
    <dgm:pt modelId="{C13FE24C-36FF-C04D-8D3E-61F0FB670CBD}" type="pres">
      <dgm:prSet presAssocID="{1E140CB4-FCC5-1448-B6DC-9CA0E299EB1F}" presName="rootText" presStyleLbl="node4" presStyleIdx="0" presStyleCnt="4" custScaleY="266520">
        <dgm:presLayoutVars>
          <dgm:chPref val="3"/>
        </dgm:presLayoutVars>
      </dgm:prSet>
      <dgm:spPr/>
      <dgm:t>
        <a:bodyPr/>
        <a:lstStyle/>
        <a:p>
          <a:endParaRPr lang="en-US"/>
        </a:p>
      </dgm:t>
    </dgm:pt>
    <dgm:pt modelId="{66038D8F-E545-A644-9576-950DDAB830F6}" type="pres">
      <dgm:prSet presAssocID="{1E140CB4-FCC5-1448-B6DC-9CA0E299EB1F}" presName="rootConnector" presStyleLbl="node4" presStyleIdx="0" presStyleCnt="4"/>
      <dgm:spPr/>
      <dgm:t>
        <a:bodyPr/>
        <a:lstStyle/>
        <a:p>
          <a:endParaRPr lang="en-US"/>
        </a:p>
      </dgm:t>
    </dgm:pt>
    <dgm:pt modelId="{7433191F-68BB-3341-B267-3FDF652E4603}" type="pres">
      <dgm:prSet presAssocID="{1E140CB4-FCC5-1448-B6DC-9CA0E299EB1F}" presName="hierChild4" presStyleCnt="0"/>
      <dgm:spPr/>
    </dgm:pt>
    <dgm:pt modelId="{B02AC98C-C614-224E-A248-A1757A943495}" type="pres">
      <dgm:prSet presAssocID="{1E140CB4-FCC5-1448-B6DC-9CA0E299EB1F}" presName="hierChild5" presStyleCnt="0"/>
      <dgm:spPr/>
    </dgm:pt>
    <dgm:pt modelId="{3DCBCED2-2F88-5143-BA8B-D4789379129E}" type="pres">
      <dgm:prSet presAssocID="{5AA4D5B6-8E27-8E41-AFEA-E95EE85566FD}" presName="Name35" presStyleLbl="parChTrans1D4" presStyleIdx="1" presStyleCnt="4"/>
      <dgm:spPr/>
      <dgm:t>
        <a:bodyPr/>
        <a:lstStyle/>
        <a:p>
          <a:endParaRPr lang="en-US"/>
        </a:p>
      </dgm:t>
    </dgm:pt>
    <dgm:pt modelId="{7321A188-700F-FF45-9073-66465D929D30}" type="pres">
      <dgm:prSet presAssocID="{65FC90A8-AF9B-694C-B8D6-E1237C5008C4}" presName="hierRoot2" presStyleCnt="0">
        <dgm:presLayoutVars>
          <dgm:hierBranch val="init"/>
        </dgm:presLayoutVars>
      </dgm:prSet>
      <dgm:spPr/>
    </dgm:pt>
    <dgm:pt modelId="{046E521D-A238-3342-9E17-93CBFCF21250}" type="pres">
      <dgm:prSet presAssocID="{65FC90A8-AF9B-694C-B8D6-E1237C5008C4}" presName="rootComposite" presStyleCnt="0"/>
      <dgm:spPr/>
    </dgm:pt>
    <dgm:pt modelId="{398C3A68-F723-644D-97C9-F9884D7691A0}" type="pres">
      <dgm:prSet presAssocID="{65FC90A8-AF9B-694C-B8D6-E1237C5008C4}" presName="rootText" presStyleLbl="node4" presStyleIdx="1" presStyleCnt="4" custScaleY="266520">
        <dgm:presLayoutVars>
          <dgm:chPref val="3"/>
        </dgm:presLayoutVars>
      </dgm:prSet>
      <dgm:spPr/>
      <dgm:t>
        <a:bodyPr/>
        <a:lstStyle/>
        <a:p>
          <a:endParaRPr lang="en-US"/>
        </a:p>
      </dgm:t>
    </dgm:pt>
    <dgm:pt modelId="{D695F6DB-BD76-C848-9D30-485C21FF68A8}" type="pres">
      <dgm:prSet presAssocID="{65FC90A8-AF9B-694C-B8D6-E1237C5008C4}" presName="rootConnector" presStyleLbl="node4" presStyleIdx="1" presStyleCnt="4"/>
      <dgm:spPr/>
      <dgm:t>
        <a:bodyPr/>
        <a:lstStyle/>
        <a:p>
          <a:endParaRPr lang="en-US"/>
        </a:p>
      </dgm:t>
    </dgm:pt>
    <dgm:pt modelId="{DD42FD73-A6C5-B743-B478-EB011E8F521C}" type="pres">
      <dgm:prSet presAssocID="{65FC90A8-AF9B-694C-B8D6-E1237C5008C4}" presName="hierChild4" presStyleCnt="0"/>
      <dgm:spPr/>
    </dgm:pt>
    <dgm:pt modelId="{95C5C076-F864-8F49-9093-BCE1A2CA936F}" type="pres">
      <dgm:prSet presAssocID="{65FC90A8-AF9B-694C-B8D6-E1237C5008C4}" presName="hierChild5" presStyleCnt="0"/>
      <dgm:spPr/>
    </dgm:pt>
    <dgm:pt modelId="{F5A30C2C-3E9F-2E4E-B28B-1AB524F72690}" type="pres">
      <dgm:prSet presAssocID="{3CF255B5-7B95-9142-B1D8-62E43DC9B03A}" presName="Name35" presStyleLbl="parChTrans1D4" presStyleIdx="2" presStyleCnt="4"/>
      <dgm:spPr/>
      <dgm:t>
        <a:bodyPr/>
        <a:lstStyle/>
        <a:p>
          <a:endParaRPr lang="en-US"/>
        </a:p>
      </dgm:t>
    </dgm:pt>
    <dgm:pt modelId="{D200BDA7-33C7-9141-BA2B-423301C9DEE9}" type="pres">
      <dgm:prSet presAssocID="{93568683-0813-9D43-8E30-1120802F3016}" presName="hierRoot2" presStyleCnt="0">
        <dgm:presLayoutVars>
          <dgm:hierBranch val="init"/>
        </dgm:presLayoutVars>
      </dgm:prSet>
      <dgm:spPr/>
    </dgm:pt>
    <dgm:pt modelId="{DD95B2D7-F733-0543-A362-472BD853FD82}" type="pres">
      <dgm:prSet presAssocID="{93568683-0813-9D43-8E30-1120802F3016}" presName="rootComposite" presStyleCnt="0"/>
      <dgm:spPr/>
    </dgm:pt>
    <dgm:pt modelId="{96AF6F35-79AF-4B43-BCB6-2FDF61592029}" type="pres">
      <dgm:prSet presAssocID="{93568683-0813-9D43-8E30-1120802F3016}" presName="rootText" presStyleLbl="node4" presStyleIdx="2" presStyleCnt="4" custScaleY="266520">
        <dgm:presLayoutVars>
          <dgm:chPref val="3"/>
        </dgm:presLayoutVars>
      </dgm:prSet>
      <dgm:spPr/>
      <dgm:t>
        <a:bodyPr/>
        <a:lstStyle/>
        <a:p>
          <a:endParaRPr lang="en-US"/>
        </a:p>
      </dgm:t>
    </dgm:pt>
    <dgm:pt modelId="{270F493F-C1E2-6547-8A2C-2D3F093D4EA8}" type="pres">
      <dgm:prSet presAssocID="{93568683-0813-9D43-8E30-1120802F3016}" presName="rootConnector" presStyleLbl="node4" presStyleIdx="2" presStyleCnt="4"/>
      <dgm:spPr/>
      <dgm:t>
        <a:bodyPr/>
        <a:lstStyle/>
        <a:p>
          <a:endParaRPr lang="en-US"/>
        </a:p>
      </dgm:t>
    </dgm:pt>
    <dgm:pt modelId="{9BF3F68D-0A80-4D4C-9DBC-DD4FB471ED1E}" type="pres">
      <dgm:prSet presAssocID="{93568683-0813-9D43-8E30-1120802F3016}" presName="hierChild4" presStyleCnt="0"/>
      <dgm:spPr/>
    </dgm:pt>
    <dgm:pt modelId="{0C2206F6-111B-AF40-A75B-78882DD01D8D}" type="pres">
      <dgm:prSet presAssocID="{93568683-0813-9D43-8E30-1120802F3016}" presName="hierChild5" presStyleCnt="0"/>
      <dgm:spPr/>
    </dgm:pt>
    <dgm:pt modelId="{2EDADB7B-ED99-EE43-8333-7C9D456776E5}" type="pres">
      <dgm:prSet presAssocID="{5251D947-5E63-374B-ACFD-F5D8821990CA}" presName="Name35" presStyleLbl="parChTrans1D4" presStyleIdx="3" presStyleCnt="4"/>
      <dgm:spPr/>
      <dgm:t>
        <a:bodyPr/>
        <a:lstStyle/>
        <a:p>
          <a:endParaRPr lang="en-US"/>
        </a:p>
      </dgm:t>
    </dgm:pt>
    <dgm:pt modelId="{0C412A42-4C4F-654C-B428-A5C9A631B041}" type="pres">
      <dgm:prSet presAssocID="{86E5B24C-B860-524F-BD7A-F13571DFA1C8}" presName="hierRoot2" presStyleCnt="0">
        <dgm:presLayoutVars>
          <dgm:hierBranch val="init"/>
        </dgm:presLayoutVars>
      </dgm:prSet>
      <dgm:spPr/>
    </dgm:pt>
    <dgm:pt modelId="{CAF651AB-D167-D747-8679-56AA515AD74A}" type="pres">
      <dgm:prSet presAssocID="{86E5B24C-B860-524F-BD7A-F13571DFA1C8}" presName="rootComposite" presStyleCnt="0"/>
      <dgm:spPr/>
    </dgm:pt>
    <dgm:pt modelId="{73A875C9-7267-344D-8E3F-8E6A713663A6}" type="pres">
      <dgm:prSet presAssocID="{86E5B24C-B860-524F-BD7A-F13571DFA1C8}" presName="rootText" presStyleLbl="node4" presStyleIdx="3" presStyleCnt="4" custScaleY="266520">
        <dgm:presLayoutVars>
          <dgm:chPref val="3"/>
        </dgm:presLayoutVars>
      </dgm:prSet>
      <dgm:spPr/>
      <dgm:t>
        <a:bodyPr/>
        <a:lstStyle/>
        <a:p>
          <a:endParaRPr lang="en-US"/>
        </a:p>
      </dgm:t>
    </dgm:pt>
    <dgm:pt modelId="{91B10BBE-3707-C041-B4CE-5BF1B205281E}" type="pres">
      <dgm:prSet presAssocID="{86E5B24C-B860-524F-BD7A-F13571DFA1C8}" presName="rootConnector" presStyleLbl="node4" presStyleIdx="3" presStyleCnt="4"/>
      <dgm:spPr/>
      <dgm:t>
        <a:bodyPr/>
        <a:lstStyle/>
        <a:p>
          <a:endParaRPr lang="en-US"/>
        </a:p>
      </dgm:t>
    </dgm:pt>
    <dgm:pt modelId="{8305D211-2DEA-9246-92D7-118304E5740C}" type="pres">
      <dgm:prSet presAssocID="{86E5B24C-B860-524F-BD7A-F13571DFA1C8}" presName="hierChild4" presStyleCnt="0"/>
      <dgm:spPr/>
    </dgm:pt>
    <dgm:pt modelId="{F855E403-7A56-F84F-92EE-682E36C6C486}" type="pres">
      <dgm:prSet presAssocID="{86E5B24C-B860-524F-BD7A-F13571DFA1C8}" presName="hierChild5" presStyleCnt="0"/>
      <dgm:spPr/>
    </dgm:pt>
    <dgm:pt modelId="{A26AC0D7-51AE-C344-9513-F1C981E4DBA0}" type="pres">
      <dgm:prSet presAssocID="{A45A123D-AD50-5747-A843-6A7A6E8F48E3}" presName="hierChild5" presStyleCnt="0"/>
      <dgm:spPr/>
    </dgm:pt>
    <dgm:pt modelId="{C22C6D92-4D4B-C041-B9E8-403537EA5973}" type="pres">
      <dgm:prSet presAssocID="{15D172A8-17F0-CD4D-B2FA-328CA1429623}" presName="hierChild5" presStyleCnt="0"/>
      <dgm:spPr/>
    </dgm:pt>
    <dgm:pt modelId="{7D09202F-D812-7F45-8D7F-F7C3B4828BCF}" type="pres">
      <dgm:prSet presAssocID="{3BD9B835-E80D-0D4C-B8EC-04C8EBDA3FD1}" presName="hierChild3" presStyleCnt="0"/>
      <dgm:spPr/>
    </dgm:pt>
  </dgm:ptLst>
  <dgm:cxnLst>
    <dgm:cxn modelId="{82EC244D-8A34-A74B-A9D0-E4A7AF3045EB}" type="presOf" srcId="{15D172A8-17F0-CD4D-B2FA-328CA1429623}" destId="{CD97EA90-C93E-A542-8830-D9C688376BD7}" srcOrd="0" destOrd="0" presId="urn:microsoft.com/office/officeart/2005/8/layout/orgChart1"/>
    <dgm:cxn modelId="{4B266D62-05F4-D34B-B068-146EFEBD4BF4}" type="presOf" srcId="{0719BA5E-4627-7D4D-9E2D-809CA96955E4}" destId="{36494D4F-22A8-F04B-804D-0215FF35CAE9}" srcOrd="0" destOrd="0" presId="urn:microsoft.com/office/officeart/2005/8/layout/orgChart1"/>
    <dgm:cxn modelId="{4764457A-3EE6-164E-8CD7-A504D4C7FB8A}" srcId="{A45A123D-AD50-5747-A843-6A7A6E8F48E3}" destId="{93568683-0813-9D43-8E30-1120802F3016}" srcOrd="2" destOrd="0" parTransId="{3CF255B5-7B95-9142-B1D8-62E43DC9B03A}" sibTransId="{3FE7C5D8-65B5-2C46-87B7-8CB5D793B89E}"/>
    <dgm:cxn modelId="{6C466CEB-B3B6-7C40-9E7C-2D9FE4894228}" type="presOf" srcId="{5251D947-5E63-374B-ACFD-F5D8821990CA}" destId="{2EDADB7B-ED99-EE43-8333-7C9D456776E5}" srcOrd="0" destOrd="0" presId="urn:microsoft.com/office/officeart/2005/8/layout/orgChart1"/>
    <dgm:cxn modelId="{2DAFDC0F-B41F-DA4C-BEDB-23DAC356E967}" type="presOf" srcId="{273FBAAF-9222-6444-BB85-ECCA338C3154}" destId="{66110150-0A4E-194B-8A1F-F1AECB21D74E}" srcOrd="0" destOrd="0" presId="urn:microsoft.com/office/officeart/2005/8/layout/orgChart1"/>
    <dgm:cxn modelId="{8CA83217-C8A2-A540-A12A-F7C07C31F3D1}" type="presOf" srcId="{1E140CB4-FCC5-1448-B6DC-9CA0E299EB1F}" destId="{C13FE24C-36FF-C04D-8D3E-61F0FB670CBD}" srcOrd="0" destOrd="0" presId="urn:microsoft.com/office/officeart/2005/8/layout/orgChart1"/>
    <dgm:cxn modelId="{15BD2C24-FF0E-C24D-B442-3B0EEDB127CD}" type="presOf" srcId="{86E5B24C-B860-524F-BD7A-F13571DFA1C8}" destId="{91B10BBE-3707-C041-B4CE-5BF1B205281E}" srcOrd="1" destOrd="0" presId="urn:microsoft.com/office/officeart/2005/8/layout/orgChart1"/>
    <dgm:cxn modelId="{E37BE4A8-1D5F-FA4D-9354-9FFED92F152E}" type="presOf" srcId="{3BD9B835-E80D-0D4C-B8EC-04C8EBDA3FD1}" destId="{1FFB0125-A141-1541-B65C-297DE3CADDF2}" srcOrd="0" destOrd="0" presId="urn:microsoft.com/office/officeart/2005/8/layout/orgChart1"/>
    <dgm:cxn modelId="{61B743DD-5040-8048-A2E0-51C3D5BFC81F}" srcId="{15D172A8-17F0-CD4D-B2FA-328CA1429623}" destId="{A45A123D-AD50-5747-A843-6A7A6E8F48E3}" srcOrd="0" destOrd="0" parTransId="{0719BA5E-4627-7D4D-9E2D-809CA96955E4}" sibTransId="{DCF427E0-9DF7-2B48-ACFE-EFC40E5DBD58}"/>
    <dgm:cxn modelId="{07460ECD-CDAB-2342-8D90-69D65B959FA7}" type="presOf" srcId="{15D172A8-17F0-CD4D-B2FA-328CA1429623}" destId="{6CFFD61E-AA52-7340-A9A9-E239DC739285}" srcOrd="1" destOrd="0" presId="urn:microsoft.com/office/officeart/2005/8/layout/orgChart1"/>
    <dgm:cxn modelId="{F55412B6-7455-114F-A1CD-DD1DFC6782B8}" srcId="{3BD9B835-E80D-0D4C-B8EC-04C8EBDA3FD1}" destId="{15D172A8-17F0-CD4D-B2FA-328CA1429623}" srcOrd="0" destOrd="0" parTransId="{273FBAAF-9222-6444-BB85-ECCA338C3154}" sibTransId="{32E8B8D0-B6E3-E243-A509-C3FC76625D01}"/>
    <dgm:cxn modelId="{EAF89D6A-5994-664C-B052-7513896A589D}" type="presOf" srcId="{A45A123D-AD50-5747-A843-6A7A6E8F48E3}" destId="{B0FA9914-0FAF-7143-8445-B6E26ABEE9E4}" srcOrd="1" destOrd="0" presId="urn:microsoft.com/office/officeart/2005/8/layout/orgChart1"/>
    <dgm:cxn modelId="{99C278DF-1039-B54C-8FAC-8349393EE322}" type="presOf" srcId="{65FC90A8-AF9B-694C-B8D6-E1237C5008C4}" destId="{398C3A68-F723-644D-97C9-F9884D7691A0}" srcOrd="0" destOrd="0" presId="urn:microsoft.com/office/officeart/2005/8/layout/orgChart1"/>
    <dgm:cxn modelId="{851623FA-BBD5-2C4F-8C4B-4B2ABD0D1413}" type="presOf" srcId="{5AA4D5B6-8E27-8E41-AFEA-E95EE85566FD}" destId="{3DCBCED2-2F88-5143-BA8B-D4789379129E}" srcOrd="0" destOrd="0" presId="urn:microsoft.com/office/officeart/2005/8/layout/orgChart1"/>
    <dgm:cxn modelId="{530D336E-CEC9-AD4A-AF6D-D946CDC32D36}" type="presOf" srcId="{65FC90A8-AF9B-694C-B8D6-E1237C5008C4}" destId="{D695F6DB-BD76-C848-9D30-485C21FF68A8}" srcOrd="1" destOrd="0" presId="urn:microsoft.com/office/officeart/2005/8/layout/orgChart1"/>
    <dgm:cxn modelId="{071B7E05-E3F3-C442-867C-68266BF9C2A0}" srcId="{A45A123D-AD50-5747-A843-6A7A6E8F48E3}" destId="{1E140CB4-FCC5-1448-B6DC-9CA0E299EB1F}" srcOrd="0" destOrd="0" parTransId="{B9B324F9-B6F7-A344-B748-2E474D15EEA0}" sibTransId="{77A480DF-E376-8E41-9989-504A25B8A672}"/>
    <dgm:cxn modelId="{57876247-3804-4A47-B48F-7660AAEC7D59}" type="presOf" srcId="{86E5B24C-B860-524F-BD7A-F13571DFA1C8}" destId="{73A875C9-7267-344D-8E3F-8E6A713663A6}" srcOrd="0" destOrd="0" presId="urn:microsoft.com/office/officeart/2005/8/layout/orgChart1"/>
    <dgm:cxn modelId="{BFA1D868-B224-F64A-83C0-FD4D4B8AB88B}" type="presOf" srcId="{3BD9B835-E80D-0D4C-B8EC-04C8EBDA3FD1}" destId="{0A2C6D51-9836-D644-84A4-7826D412D506}" srcOrd="1" destOrd="0" presId="urn:microsoft.com/office/officeart/2005/8/layout/orgChart1"/>
    <dgm:cxn modelId="{601EB534-0A6C-714F-B9A5-518B5067E3E0}" type="presOf" srcId="{1E140CB4-FCC5-1448-B6DC-9CA0E299EB1F}" destId="{66038D8F-E545-A644-9576-950DDAB830F6}" srcOrd="1" destOrd="0" presId="urn:microsoft.com/office/officeart/2005/8/layout/orgChart1"/>
    <dgm:cxn modelId="{3E2E497F-98CC-104E-A42A-DB08995A2360}" type="presOf" srcId="{93568683-0813-9D43-8E30-1120802F3016}" destId="{96AF6F35-79AF-4B43-BCB6-2FDF61592029}" srcOrd="0" destOrd="0" presId="urn:microsoft.com/office/officeart/2005/8/layout/orgChart1"/>
    <dgm:cxn modelId="{4A3386CD-0EE5-2A48-B5F8-B3A12F12ED7D}" type="presOf" srcId="{3CF255B5-7B95-9142-B1D8-62E43DC9B03A}" destId="{F5A30C2C-3E9F-2E4E-B28B-1AB524F72690}" srcOrd="0" destOrd="0" presId="urn:microsoft.com/office/officeart/2005/8/layout/orgChart1"/>
    <dgm:cxn modelId="{00E34D85-6CBE-B445-BA7D-CF61A7CE2A5A}" type="presOf" srcId="{A45A123D-AD50-5747-A843-6A7A6E8F48E3}" destId="{97D2D5D1-601F-DF4D-A343-A5DD0C3C1A08}" srcOrd="0" destOrd="0" presId="urn:microsoft.com/office/officeart/2005/8/layout/orgChart1"/>
    <dgm:cxn modelId="{24D2C03E-F4D4-1F44-814A-E605F6228684}" type="presOf" srcId="{1872EAF1-D80A-0B44-A460-4B0E941CC68A}" destId="{41F2F744-1478-5446-B1D9-EEF7A2B81E0E}" srcOrd="0" destOrd="0" presId="urn:microsoft.com/office/officeart/2005/8/layout/orgChart1"/>
    <dgm:cxn modelId="{5EBB4D76-C010-9F4E-9470-9166458D8B84}" type="presOf" srcId="{93568683-0813-9D43-8E30-1120802F3016}" destId="{270F493F-C1E2-6547-8A2C-2D3F093D4EA8}" srcOrd="1" destOrd="0" presId="urn:microsoft.com/office/officeart/2005/8/layout/orgChart1"/>
    <dgm:cxn modelId="{A91C320F-FE6A-7045-B63C-16A51948B696}" srcId="{1872EAF1-D80A-0B44-A460-4B0E941CC68A}" destId="{3BD9B835-E80D-0D4C-B8EC-04C8EBDA3FD1}" srcOrd="0" destOrd="0" parTransId="{0978DD5C-40E6-CC45-8BA3-A914EECEC46E}" sibTransId="{B11BB5E6-B377-A347-99ED-10022991E6F6}"/>
    <dgm:cxn modelId="{CBDE9C22-9EEE-714C-82FF-9618DA4B036D}" srcId="{A45A123D-AD50-5747-A843-6A7A6E8F48E3}" destId="{86E5B24C-B860-524F-BD7A-F13571DFA1C8}" srcOrd="3" destOrd="0" parTransId="{5251D947-5E63-374B-ACFD-F5D8821990CA}" sibTransId="{621E72F1-B3F1-1144-A3A7-05E1DC6C9DC0}"/>
    <dgm:cxn modelId="{DC2DA5C2-E484-8147-9F02-D2029B81ADC2}" srcId="{A45A123D-AD50-5747-A843-6A7A6E8F48E3}" destId="{65FC90A8-AF9B-694C-B8D6-E1237C5008C4}" srcOrd="1" destOrd="0" parTransId="{5AA4D5B6-8E27-8E41-AFEA-E95EE85566FD}" sibTransId="{CA186D84-69AE-D64E-9262-C25F8ECBACE5}"/>
    <dgm:cxn modelId="{330BA6A2-8C41-5D4C-9344-635AE4037191}" type="presOf" srcId="{B9B324F9-B6F7-A344-B748-2E474D15EEA0}" destId="{876D9CC7-DBCB-9548-B328-2E97735D4483}" srcOrd="0" destOrd="0" presId="urn:microsoft.com/office/officeart/2005/8/layout/orgChart1"/>
    <dgm:cxn modelId="{EDC33933-5B1E-FC47-A0F6-18A7950A364E}" type="presParOf" srcId="{41F2F744-1478-5446-B1D9-EEF7A2B81E0E}" destId="{ACCEA93A-03AD-D040-BBF9-F76E02E6A722}" srcOrd="0" destOrd="0" presId="urn:microsoft.com/office/officeart/2005/8/layout/orgChart1"/>
    <dgm:cxn modelId="{0F72A458-C82D-9749-84CC-6AC04AFC9A6F}" type="presParOf" srcId="{ACCEA93A-03AD-D040-BBF9-F76E02E6A722}" destId="{DB9860E3-5C78-1645-9AE6-4291DF04A864}" srcOrd="0" destOrd="0" presId="urn:microsoft.com/office/officeart/2005/8/layout/orgChart1"/>
    <dgm:cxn modelId="{1D6212EA-DD13-E94F-8580-335C674D707F}" type="presParOf" srcId="{DB9860E3-5C78-1645-9AE6-4291DF04A864}" destId="{1FFB0125-A141-1541-B65C-297DE3CADDF2}" srcOrd="0" destOrd="0" presId="urn:microsoft.com/office/officeart/2005/8/layout/orgChart1"/>
    <dgm:cxn modelId="{E79BA9AE-1055-0D40-B4C7-787C19EE94F9}" type="presParOf" srcId="{DB9860E3-5C78-1645-9AE6-4291DF04A864}" destId="{0A2C6D51-9836-D644-84A4-7826D412D506}" srcOrd="1" destOrd="0" presId="urn:microsoft.com/office/officeart/2005/8/layout/orgChart1"/>
    <dgm:cxn modelId="{6C2C1193-F5CB-2C43-A28E-F1208E7B5B32}" type="presParOf" srcId="{ACCEA93A-03AD-D040-BBF9-F76E02E6A722}" destId="{67E0EC5F-256E-C84D-A2F1-7E3ACF92220D}" srcOrd="1" destOrd="0" presId="urn:microsoft.com/office/officeart/2005/8/layout/orgChart1"/>
    <dgm:cxn modelId="{601BCB21-FD33-7B4B-9736-B784D1F54553}" type="presParOf" srcId="{67E0EC5F-256E-C84D-A2F1-7E3ACF92220D}" destId="{66110150-0A4E-194B-8A1F-F1AECB21D74E}" srcOrd="0" destOrd="0" presId="urn:microsoft.com/office/officeart/2005/8/layout/orgChart1"/>
    <dgm:cxn modelId="{BAC66E6C-308F-2F4C-A176-87304A28907B}" type="presParOf" srcId="{67E0EC5F-256E-C84D-A2F1-7E3ACF92220D}" destId="{C19D435D-BE46-5747-9E95-3427C0DDE743}" srcOrd="1" destOrd="0" presId="urn:microsoft.com/office/officeart/2005/8/layout/orgChart1"/>
    <dgm:cxn modelId="{6A665751-63F8-0D4D-A9F4-49034D736100}" type="presParOf" srcId="{C19D435D-BE46-5747-9E95-3427C0DDE743}" destId="{48A03A7D-7B40-254E-820A-71D8FA32B3B8}" srcOrd="0" destOrd="0" presId="urn:microsoft.com/office/officeart/2005/8/layout/orgChart1"/>
    <dgm:cxn modelId="{6D03B6A7-4CF0-1744-BD78-DB1E5BFC28A0}" type="presParOf" srcId="{48A03A7D-7B40-254E-820A-71D8FA32B3B8}" destId="{CD97EA90-C93E-A542-8830-D9C688376BD7}" srcOrd="0" destOrd="0" presId="urn:microsoft.com/office/officeart/2005/8/layout/orgChart1"/>
    <dgm:cxn modelId="{A8BBA001-6ECD-1D43-9918-CBEDB84937DF}" type="presParOf" srcId="{48A03A7D-7B40-254E-820A-71D8FA32B3B8}" destId="{6CFFD61E-AA52-7340-A9A9-E239DC739285}" srcOrd="1" destOrd="0" presId="urn:microsoft.com/office/officeart/2005/8/layout/orgChart1"/>
    <dgm:cxn modelId="{DFF77F10-E7AF-2F4F-9B15-44173E660F8A}" type="presParOf" srcId="{C19D435D-BE46-5747-9E95-3427C0DDE743}" destId="{92DED38F-81E5-6D4F-AD98-07E988FA6DBB}" srcOrd="1" destOrd="0" presId="urn:microsoft.com/office/officeart/2005/8/layout/orgChart1"/>
    <dgm:cxn modelId="{DA3820B9-47F0-CE45-9068-221B178AA84B}" type="presParOf" srcId="{92DED38F-81E5-6D4F-AD98-07E988FA6DBB}" destId="{36494D4F-22A8-F04B-804D-0215FF35CAE9}" srcOrd="0" destOrd="0" presId="urn:microsoft.com/office/officeart/2005/8/layout/orgChart1"/>
    <dgm:cxn modelId="{BD3FAB65-208F-4E49-B31D-17634779C561}" type="presParOf" srcId="{92DED38F-81E5-6D4F-AD98-07E988FA6DBB}" destId="{0C34767F-558A-ED46-93C7-8FB7F6EE2499}" srcOrd="1" destOrd="0" presId="urn:microsoft.com/office/officeart/2005/8/layout/orgChart1"/>
    <dgm:cxn modelId="{1636C946-F18B-F640-A340-BCC1FA8B0528}" type="presParOf" srcId="{0C34767F-558A-ED46-93C7-8FB7F6EE2499}" destId="{EC8E7E57-C0F9-214F-9D70-FF2756D3A17E}" srcOrd="0" destOrd="0" presId="urn:microsoft.com/office/officeart/2005/8/layout/orgChart1"/>
    <dgm:cxn modelId="{5579B570-CBCE-7544-87E1-F6F42D0D5978}" type="presParOf" srcId="{EC8E7E57-C0F9-214F-9D70-FF2756D3A17E}" destId="{97D2D5D1-601F-DF4D-A343-A5DD0C3C1A08}" srcOrd="0" destOrd="0" presId="urn:microsoft.com/office/officeart/2005/8/layout/orgChart1"/>
    <dgm:cxn modelId="{8EE88A75-B8C3-4B44-90D5-9C0B78E5CE38}" type="presParOf" srcId="{EC8E7E57-C0F9-214F-9D70-FF2756D3A17E}" destId="{B0FA9914-0FAF-7143-8445-B6E26ABEE9E4}" srcOrd="1" destOrd="0" presId="urn:microsoft.com/office/officeart/2005/8/layout/orgChart1"/>
    <dgm:cxn modelId="{E6866FDB-77E8-0E49-98F2-FE178D936203}" type="presParOf" srcId="{0C34767F-558A-ED46-93C7-8FB7F6EE2499}" destId="{40DDD3FC-D78F-8542-8C64-6CD073C4E217}" srcOrd="1" destOrd="0" presId="urn:microsoft.com/office/officeart/2005/8/layout/orgChart1"/>
    <dgm:cxn modelId="{C5460219-E3BF-4242-A5C5-951578B1B1FF}" type="presParOf" srcId="{40DDD3FC-D78F-8542-8C64-6CD073C4E217}" destId="{876D9CC7-DBCB-9548-B328-2E97735D4483}" srcOrd="0" destOrd="0" presId="urn:microsoft.com/office/officeart/2005/8/layout/orgChart1"/>
    <dgm:cxn modelId="{A6E6D6E7-170C-FC4B-A520-0649BCA6246B}" type="presParOf" srcId="{40DDD3FC-D78F-8542-8C64-6CD073C4E217}" destId="{AAB4CE0D-1FBC-6648-898D-5EEE0BAD3917}" srcOrd="1" destOrd="0" presId="urn:microsoft.com/office/officeart/2005/8/layout/orgChart1"/>
    <dgm:cxn modelId="{7B086301-B151-5249-BC4D-6FA5B5397433}" type="presParOf" srcId="{AAB4CE0D-1FBC-6648-898D-5EEE0BAD3917}" destId="{BA198DF1-09BE-5D47-8785-2447D0C0BFC1}" srcOrd="0" destOrd="0" presId="urn:microsoft.com/office/officeart/2005/8/layout/orgChart1"/>
    <dgm:cxn modelId="{BE6A3B67-4F7C-3444-BD3E-0676BA00A501}" type="presParOf" srcId="{BA198DF1-09BE-5D47-8785-2447D0C0BFC1}" destId="{C13FE24C-36FF-C04D-8D3E-61F0FB670CBD}" srcOrd="0" destOrd="0" presId="urn:microsoft.com/office/officeart/2005/8/layout/orgChart1"/>
    <dgm:cxn modelId="{2905FE4C-352D-4E4D-997C-136A875026DC}" type="presParOf" srcId="{BA198DF1-09BE-5D47-8785-2447D0C0BFC1}" destId="{66038D8F-E545-A644-9576-950DDAB830F6}" srcOrd="1" destOrd="0" presId="urn:microsoft.com/office/officeart/2005/8/layout/orgChart1"/>
    <dgm:cxn modelId="{ACA56604-9435-0748-B21F-C5C61D0065D2}" type="presParOf" srcId="{AAB4CE0D-1FBC-6648-898D-5EEE0BAD3917}" destId="{7433191F-68BB-3341-B267-3FDF652E4603}" srcOrd="1" destOrd="0" presId="urn:microsoft.com/office/officeart/2005/8/layout/orgChart1"/>
    <dgm:cxn modelId="{EC2E3771-B363-144F-8058-DB0E551E8535}" type="presParOf" srcId="{AAB4CE0D-1FBC-6648-898D-5EEE0BAD3917}" destId="{B02AC98C-C614-224E-A248-A1757A943495}" srcOrd="2" destOrd="0" presId="urn:microsoft.com/office/officeart/2005/8/layout/orgChart1"/>
    <dgm:cxn modelId="{886E204F-C411-2C45-9D17-D3A78028077E}" type="presParOf" srcId="{40DDD3FC-D78F-8542-8C64-6CD073C4E217}" destId="{3DCBCED2-2F88-5143-BA8B-D4789379129E}" srcOrd="2" destOrd="0" presId="urn:microsoft.com/office/officeart/2005/8/layout/orgChart1"/>
    <dgm:cxn modelId="{F11370AB-AB78-7944-8A1A-6CA5CEB34494}" type="presParOf" srcId="{40DDD3FC-D78F-8542-8C64-6CD073C4E217}" destId="{7321A188-700F-FF45-9073-66465D929D30}" srcOrd="3" destOrd="0" presId="urn:microsoft.com/office/officeart/2005/8/layout/orgChart1"/>
    <dgm:cxn modelId="{A1C01A21-C8BF-A64B-B15F-D1173F3AED33}" type="presParOf" srcId="{7321A188-700F-FF45-9073-66465D929D30}" destId="{046E521D-A238-3342-9E17-93CBFCF21250}" srcOrd="0" destOrd="0" presId="urn:microsoft.com/office/officeart/2005/8/layout/orgChart1"/>
    <dgm:cxn modelId="{6C4EEBD5-65FA-9746-9E1D-22F334B17B69}" type="presParOf" srcId="{046E521D-A238-3342-9E17-93CBFCF21250}" destId="{398C3A68-F723-644D-97C9-F9884D7691A0}" srcOrd="0" destOrd="0" presId="urn:microsoft.com/office/officeart/2005/8/layout/orgChart1"/>
    <dgm:cxn modelId="{4E1E3B2B-33B2-1340-B1DA-CF50E9149D6A}" type="presParOf" srcId="{046E521D-A238-3342-9E17-93CBFCF21250}" destId="{D695F6DB-BD76-C848-9D30-485C21FF68A8}" srcOrd="1" destOrd="0" presId="urn:microsoft.com/office/officeart/2005/8/layout/orgChart1"/>
    <dgm:cxn modelId="{2677E1BE-D316-E344-B452-26C6650CDDA3}" type="presParOf" srcId="{7321A188-700F-FF45-9073-66465D929D30}" destId="{DD42FD73-A6C5-B743-B478-EB011E8F521C}" srcOrd="1" destOrd="0" presId="urn:microsoft.com/office/officeart/2005/8/layout/orgChart1"/>
    <dgm:cxn modelId="{2C675BEC-EE19-F448-8384-52E5F5A58CB2}" type="presParOf" srcId="{7321A188-700F-FF45-9073-66465D929D30}" destId="{95C5C076-F864-8F49-9093-BCE1A2CA936F}" srcOrd="2" destOrd="0" presId="urn:microsoft.com/office/officeart/2005/8/layout/orgChart1"/>
    <dgm:cxn modelId="{D7B4F75B-61C6-5A46-8DC2-09E9185C9E2C}" type="presParOf" srcId="{40DDD3FC-D78F-8542-8C64-6CD073C4E217}" destId="{F5A30C2C-3E9F-2E4E-B28B-1AB524F72690}" srcOrd="4" destOrd="0" presId="urn:microsoft.com/office/officeart/2005/8/layout/orgChart1"/>
    <dgm:cxn modelId="{3DC05AB7-E531-7C40-8FA2-FB684011B6CA}" type="presParOf" srcId="{40DDD3FC-D78F-8542-8C64-6CD073C4E217}" destId="{D200BDA7-33C7-9141-BA2B-423301C9DEE9}" srcOrd="5" destOrd="0" presId="urn:microsoft.com/office/officeart/2005/8/layout/orgChart1"/>
    <dgm:cxn modelId="{374364AE-3154-584E-9996-DF69ADA818E7}" type="presParOf" srcId="{D200BDA7-33C7-9141-BA2B-423301C9DEE9}" destId="{DD95B2D7-F733-0543-A362-472BD853FD82}" srcOrd="0" destOrd="0" presId="urn:microsoft.com/office/officeart/2005/8/layout/orgChart1"/>
    <dgm:cxn modelId="{ED2B6B5F-89BF-8243-B98D-DC8B7CD093C6}" type="presParOf" srcId="{DD95B2D7-F733-0543-A362-472BD853FD82}" destId="{96AF6F35-79AF-4B43-BCB6-2FDF61592029}" srcOrd="0" destOrd="0" presId="urn:microsoft.com/office/officeart/2005/8/layout/orgChart1"/>
    <dgm:cxn modelId="{958F99A1-6AE7-384B-889C-5450ADF1B86E}" type="presParOf" srcId="{DD95B2D7-F733-0543-A362-472BD853FD82}" destId="{270F493F-C1E2-6547-8A2C-2D3F093D4EA8}" srcOrd="1" destOrd="0" presId="urn:microsoft.com/office/officeart/2005/8/layout/orgChart1"/>
    <dgm:cxn modelId="{F6577100-2A7C-6E45-9CE4-3AE19221E1CA}" type="presParOf" srcId="{D200BDA7-33C7-9141-BA2B-423301C9DEE9}" destId="{9BF3F68D-0A80-4D4C-9DBC-DD4FB471ED1E}" srcOrd="1" destOrd="0" presId="urn:microsoft.com/office/officeart/2005/8/layout/orgChart1"/>
    <dgm:cxn modelId="{5A1003D8-2DD8-F346-AAE9-DF53F28CA6CF}" type="presParOf" srcId="{D200BDA7-33C7-9141-BA2B-423301C9DEE9}" destId="{0C2206F6-111B-AF40-A75B-78882DD01D8D}" srcOrd="2" destOrd="0" presId="urn:microsoft.com/office/officeart/2005/8/layout/orgChart1"/>
    <dgm:cxn modelId="{E60AE25A-4390-BB4E-A38D-73CA0EAB8D07}" type="presParOf" srcId="{40DDD3FC-D78F-8542-8C64-6CD073C4E217}" destId="{2EDADB7B-ED99-EE43-8333-7C9D456776E5}" srcOrd="6" destOrd="0" presId="urn:microsoft.com/office/officeart/2005/8/layout/orgChart1"/>
    <dgm:cxn modelId="{C5E111D6-CA77-4347-9892-0E955574B40B}" type="presParOf" srcId="{40DDD3FC-D78F-8542-8C64-6CD073C4E217}" destId="{0C412A42-4C4F-654C-B428-A5C9A631B041}" srcOrd="7" destOrd="0" presId="urn:microsoft.com/office/officeart/2005/8/layout/orgChart1"/>
    <dgm:cxn modelId="{928C8186-7202-CC4C-91C4-156F86BF285C}" type="presParOf" srcId="{0C412A42-4C4F-654C-B428-A5C9A631B041}" destId="{CAF651AB-D167-D747-8679-56AA515AD74A}" srcOrd="0" destOrd="0" presId="urn:microsoft.com/office/officeart/2005/8/layout/orgChart1"/>
    <dgm:cxn modelId="{D63F3DBC-9E6A-6148-AF3F-53C85045BA2E}" type="presParOf" srcId="{CAF651AB-D167-D747-8679-56AA515AD74A}" destId="{73A875C9-7267-344D-8E3F-8E6A713663A6}" srcOrd="0" destOrd="0" presId="urn:microsoft.com/office/officeart/2005/8/layout/orgChart1"/>
    <dgm:cxn modelId="{38D2E162-4EAF-4145-95DE-ECA42D19813E}" type="presParOf" srcId="{CAF651AB-D167-D747-8679-56AA515AD74A}" destId="{91B10BBE-3707-C041-B4CE-5BF1B205281E}" srcOrd="1" destOrd="0" presId="urn:microsoft.com/office/officeart/2005/8/layout/orgChart1"/>
    <dgm:cxn modelId="{9D63E4CD-C24D-FB47-B186-C41CC082FFDB}" type="presParOf" srcId="{0C412A42-4C4F-654C-B428-A5C9A631B041}" destId="{8305D211-2DEA-9246-92D7-118304E5740C}" srcOrd="1" destOrd="0" presId="urn:microsoft.com/office/officeart/2005/8/layout/orgChart1"/>
    <dgm:cxn modelId="{8DF0BA25-B796-0D40-9A15-D5F23ED71E57}" type="presParOf" srcId="{0C412A42-4C4F-654C-B428-A5C9A631B041}" destId="{F855E403-7A56-F84F-92EE-682E36C6C486}" srcOrd="2" destOrd="0" presId="urn:microsoft.com/office/officeart/2005/8/layout/orgChart1"/>
    <dgm:cxn modelId="{A213F8E4-B377-C440-86E2-D565DCEEF063}" type="presParOf" srcId="{0C34767F-558A-ED46-93C7-8FB7F6EE2499}" destId="{A26AC0D7-51AE-C344-9513-F1C981E4DBA0}" srcOrd="2" destOrd="0" presId="urn:microsoft.com/office/officeart/2005/8/layout/orgChart1"/>
    <dgm:cxn modelId="{8F31F83E-F535-0F49-B3E4-54C87A867552}" type="presParOf" srcId="{C19D435D-BE46-5747-9E95-3427C0DDE743}" destId="{C22C6D92-4D4B-C041-B9E8-403537EA5973}" srcOrd="2" destOrd="0" presId="urn:microsoft.com/office/officeart/2005/8/layout/orgChart1"/>
    <dgm:cxn modelId="{CAA4089D-6B6D-9B41-90B6-68E547D5E09F}" type="presParOf" srcId="{ACCEA93A-03AD-D040-BBF9-F76E02E6A722}" destId="{7D09202F-D812-7F45-8D7F-F7C3B4828B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91" y="107978"/>
          <a:ext cx="1817547" cy="727018"/>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Clear Learning Intentions</a:t>
          </a:r>
        </a:p>
      </dsp:txBody>
      <dsp:txXfrm>
        <a:off x="365000" y="107978"/>
        <a:ext cx="1090529" cy="727018"/>
      </dsp:txXfrm>
    </dsp:sp>
    <dsp:sp modelId="{05F83DE6-007E-A142-8C24-C91E5EE563E3}">
      <dsp:nvSpPr>
        <dsp:cNvPr id="0" name=""/>
        <dsp:cNvSpPr/>
      </dsp:nvSpPr>
      <dsp:spPr>
        <a:xfrm>
          <a:off x="1637284" y="107978"/>
          <a:ext cx="1817547" cy="72701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Rich Mathematical Tasks</a:t>
          </a:r>
        </a:p>
      </dsp:txBody>
      <dsp:txXfrm>
        <a:off x="2000793" y="107978"/>
        <a:ext cx="1090529" cy="727018"/>
      </dsp:txXfrm>
    </dsp:sp>
    <dsp:sp modelId="{CD38525C-AF15-C444-B09D-920267ACA473}">
      <dsp:nvSpPr>
        <dsp:cNvPr id="0" name=""/>
        <dsp:cNvSpPr/>
      </dsp:nvSpPr>
      <dsp:spPr>
        <a:xfrm>
          <a:off x="3273076" y="107978"/>
          <a:ext cx="1817547" cy="72701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Progress Toward Mastery</a:t>
          </a:r>
        </a:p>
      </dsp:txBody>
      <dsp:txXfrm>
        <a:off x="3636585" y="107978"/>
        <a:ext cx="1090529" cy="727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C651B-6977-5F45-8042-5B5C222E61D1}">
      <dsp:nvSpPr>
        <dsp:cNvPr id="0" name=""/>
        <dsp:cNvSpPr/>
      </dsp:nvSpPr>
      <dsp:spPr>
        <a:xfrm>
          <a:off x="2611"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Content</a:t>
          </a:r>
        </a:p>
      </dsp:txBody>
      <dsp:txXfrm>
        <a:off x="2611" y="114477"/>
        <a:ext cx="2546635" cy="662400"/>
      </dsp:txXfrm>
    </dsp:sp>
    <dsp:sp modelId="{3C28C01B-AD23-5F4E-948D-0F2ACC1C9E11}">
      <dsp:nvSpPr>
        <dsp:cNvPr id="0" name=""/>
        <dsp:cNvSpPr/>
      </dsp:nvSpPr>
      <dsp:spPr>
        <a:xfrm>
          <a:off x="2611"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What is the math I am supposed to use and learn today?</a:t>
          </a:r>
        </a:p>
      </dsp:txBody>
      <dsp:txXfrm>
        <a:off x="2611" y="776877"/>
        <a:ext cx="2546635" cy="2226495"/>
      </dsp:txXfrm>
    </dsp:sp>
    <dsp:sp modelId="{20C5DDD7-E0D0-044E-8AA5-5A8C1C210324}">
      <dsp:nvSpPr>
        <dsp:cNvPr id="0" name=""/>
        <dsp:cNvSpPr/>
      </dsp:nvSpPr>
      <dsp:spPr>
        <a:xfrm>
          <a:off x="2905776"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Language</a:t>
          </a:r>
        </a:p>
      </dsp:txBody>
      <dsp:txXfrm>
        <a:off x="2905776" y="114477"/>
        <a:ext cx="2546635" cy="662400"/>
      </dsp:txXfrm>
    </dsp:sp>
    <dsp:sp modelId="{8C759C62-CB90-F24D-95A1-7643C9D01EC1}">
      <dsp:nvSpPr>
        <dsp:cNvPr id="0" name=""/>
        <dsp:cNvSpPr/>
      </dsp:nvSpPr>
      <dsp:spPr>
        <a:xfrm>
          <a:off x="2905776"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How should I communicate my mathematical thinking today?</a:t>
          </a:r>
        </a:p>
      </dsp:txBody>
      <dsp:txXfrm>
        <a:off x="2905776" y="776877"/>
        <a:ext cx="2546635" cy="2226495"/>
      </dsp:txXfrm>
    </dsp:sp>
    <dsp:sp modelId="{FE0E17F4-6C7D-8345-93D4-1A6BB48A7CAB}">
      <dsp:nvSpPr>
        <dsp:cNvPr id="0" name=""/>
        <dsp:cNvSpPr/>
      </dsp:nvSpPr>
      <dsp:spPr>
        <a:xfrm>
          <a:off x="5808940"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Social</a:t>
          </a:r>
        </a:p>
      </dsp:txBody>
      <dsp:txXfrm>
        <a:off x="5808940" y="114477"/>
        <a:ext cx="2546635" cy="662400"/>
      </dsp:txXfrm>
    </dsp:sp>
    <dsp:sp modelId="{7EB28858-C325-D14B-9500-604C23EA2E28}">
      <dsp:nvSpPr>
        <dsp:cNvPr id="0" name=""/>
        <dsp:cNvSpPr/>
      </dsp:nvSpPr>
      <dsp:spPr>
        <a:xfrm>
          <a:off x="5808940"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How should I interact with my learning community today?</a:t>
          </a:r>
        </a:p>
      </dsp:txBody>
      <dsp:txXfrm>
        <a:off x="5808940" y="776877"/>
        <a:ext cx="2546635" cy="2226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C651B-6977-5F45-8042-5B5C222E61D1}">
      <dsp:nvSpPr>
        <dsp:cNvPr id="0" name=""/>
        <dsp:cNvSpPr/>
      </dsp:nvSpPr>
      <dsp:spPr>
        <a:xfrm>
          <a:off x="2611"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Content</a:t>
          </a:r>
        </a:p>
      </dsp:txBody>
      <dsp:txXfrm>
        <a:off x="2611" y="114477"/>
        <a:ext cx="2546635" cy="662400"/>
      </dsp:txXfrm>
    </dsp:sp>
    <dsp:sp modelId="{3C28C01B-AD23-5F4E-948D-0F2ACC1C9E11}">
      <dsp:nvSpPr>
        <dsp:cNvPr id="0" name=""/>
        <dsp:cNvSpPr/>
      </dsp:nvSpPr>
      <dsp:spPr>
        <a:xfrm>
          <a:off x="2611"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What is the math I am supposed to use and learn today?</a:t>
          </a:r>
        </a:p>
      </dsp:txBody>
      <dsp:txXfrm>
        <a:off x="2611" y="776877"/>
        <a:ext cx="2546635" cy="2226495"/>
      </dsp:txXfrm>
    </dsp:sp>
    <dsp:sp modelId="{20C5DDD7-E0D0-044E-8AA5-5A8C1C210324}">
      <dsp:nvSpPr>
        <dsp:cNvPr id="0" name=""/>
        <dsp:cNvSpPr/>
      </dsp:nvSpPr>
      <dsp:spPr>
        <a:xfrm>
          <a:off x="2905776"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Language</a:t>
          </a:r>
        </a:p>
      </dsp:txBody>
      <dsp:txXfrm>
        <a:off x="2905776" y="114477"/>
        <a:ext cx="2546635" cy="662400"/>
      </dsp:txXfrm>
    </dsp:sp>
    <dsp:sp modelId="{8C759C62-CB90-F24D-95A1-7643C9D01EC1}">
      <dsp:nvSpPr>
        <dsp:cNvPr id="0" name=""/>
        <dsp:cNvSpPr/>
      </dsp:nvSpPr>
      <dsp:spPr>
        <a:xfrm>
          <a:off x="2905776"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How should I communicate my mathematical thinking today?</a:t>
          </a:r>
        </a:p>
      </dsp:txBody>
      <dsp:txXfrm>
        <a:off x="2905776" y="776877"/>
        <a:ext cx="2546635" cy="2226495"/>
      </dsp:txXfrm>
    </dsp:sp>
    <dsp:sp modelId="{FE0E17F4-6C7D-8345-93D4-1A6BB48A7CAB}">
      <dsp:nvSpPr>
        <dsp:cNvPr id="0" name=""/>
        <dsp:cNvSpPr/>
      </dsp:nvSpPr>
      <dsp:spPr>
        <a:xfrm>
          <a:off x="5808940" y="114477"/>
          <a:ext cx="254663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solidFill>
            </a:rPr>
            <a:t>Social</a:t>
          </a:r>
        </a:p>
      </dsp:txBody>
      <dsp:txXfrm>
        <a:off x="5808940" y="114477"/>
        <a:ext cx="2546635" cy="662400"/>
      </dsp:txXfrm>
    </dsp:sp>
    <dsp:sp modelId="{7EB28858-C325-D14B-9500-604C23EA2E28}">
      <dsp:nvSpPr>
        <dsp:cNvPr id="0" name=""/>
        <dsp:cNvSpPr/>
      </dsp:nvSpPr>
      <dsp:spPr>
        <a:xfrm>
          <a:off x="5808940" y="776877"/>
          <a:ext cx="2546635" cy="22264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How should I interact with my learning community today?</a:t>
          </a:r>
        </a:p>
      </dsp:txBody>
      <dsp:txXfrm>
        <a:off x="5808940" y="776877"/>
        <a:ext cx="2546635" cy="2226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A0E3-768E-F44F-B955-DC179294B6D2}">
      <dsp:nvSpPr>
        <dsp:cNvPr id="0" name=""/>
        <dsp:cNvSpPr/>
      </dsp:nvSpPr>
      <dsp:spPr>
        <a:xfrm rot="5400000">
          <a:off x="4408914" y="-2767834"/>
          <a:ext cx="1047750" cy="6849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 am learning to use my understanding of integer addition and subtraction to solve problems about temperature comparisons or changes.</a:t>
          </a:r>
        </a:p>
      </dsp:txBody>
      <dsp:txXfrm rot="-5400000">
        <a:off x="1508127" y="184100"/>
        <a:ext cx="6798178" cy="945456"/>
      </dsp:txXfrm>
    </dsp:sp>
    <dsp:sp modelId="{86C7A2C4-E6C8-7D4C-A883-EA3303AD59A7}">
      <dsp:nvSpPr>
        <dsp:cNvPr id="0" name=""/>
        <dsp:cNvSpPr/>
      </dsp:nvSpPr>
      <dsp:spPr>
        <a:xfrm>
          <a:off x="735" y="1984"/>
          <a:ext cx="1507391"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Content</a:t>
          </a:r>
        </a:p>
      </dsp:txBody>
      <dsp:txXfrm>
        <a:off x="64669" y="65918"/>
        <a:ext cx="1379523" cy="1181819"/>
      </dsp:txXfrm>
    </dsp:sp>
    <dsp:sp modelId="{5E46C71A-4C3A-B84E-AC21-6D2028715BD5}">
      <dsp:nvSpPr>
        <dsp:cNvPr id="0" name=""/>
        <dsp:cNvSpPr/>
      </dsp:nvSpPr>
      <dsp:spPr>
        <a:xfrm rot="5400000">
          <a:off x="4403176" y="-1359873"/>
          <a:ext cx="1047750" cy="67837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 am learning to explain my problem-solving approach verbally and in writing.</a:t>
          </a:r>
        </a:p>
      </dsp:txBody>
      <dsp:txXfrm rot="-5400000">
        <a:off x="1535179" y="1559271"/>
        <a:ext cx="6732599" cy="945456"/>
      </dsp:txXfrm>
    </dsp:sp>
    <dsp:sp modelId="{0C956DE0-1828-2243-9320-F40B245F72C7}">
      <dsp:nvSpPr>
        <dsp:cNvPr id="0" name=""/>
        <dsp:cNvSpPr/>
      </dsp:nvSpPr>
      <dsp:spPr>
        <a:xfrm>
          <a:off x="735" y="1377156"/>
          <a:ext cx="1534442"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Language</a:t>
          </a:r>
        </a:p>
      </dsp:txBody>
      <dsp:txXfrm>
        <a:off x="64669" y="1441090"/>
        <a:ext cx="1406574" cy="1181819"/>
      </dsp:txXfrm>
    </dsp:sp>
    <dsp:sp modelId="{F8966D40-EDBC-F842-88D0-F511D1D1C592}">
      <dsp:nvSpPr>
        <dsp:cNvPr id="0" name=""/>
        <dsp:cNvSpPr/>
      </dsp:nvSpPr>
      <dsp:spPr>
        <a:xfrm rot="5400000">
          <a:off x="4416733" y="31801"/>
          <a:ext cx="1047750" cy="675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 am learning to explain my problem-solving thinking clearly to my peers.</a:t>
          </a:r>
        </a:p>
      </dsp:txBody>
      <dsp:txXfrm rot="-5400000">
        <a:off x="1565238" y="2934444"/>
        <a:ext cx="6699594" cy="945456"/>
      </dsp:txXfrm>
    </dsp:sp>
    <dsp:sp modelId="{7B595539-6455-5844-A2C8-8D1906802EE9}">
      <dsp:nvSpPr>
        <dsp:cNvPr id="0" name=""/>
        <dsp:cNvSpPr/>
      </dsp:nvSpPr>
      <dsp:spPr>
        <a:xfrm>
          <a:off x="0" y="2754312"/>
          <a:ext cx="1564502"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Social</a:t>
          </a:r>
        </a:p>
      </dsp:txBody>
      <dsp:txXfrm>
        <a:off x="63934" y="2818246"/>
        <a:ext cx="1436634" cy="1181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AE5F-A9E8-944E-B39C-DCCD7F75ACA1}">
      <dsp:nvSpPr>
        <dsp:cNvPr id="0" name=""/>
        <dsp:cNvSpPr/>
      </dsp:nvSpPr>
      <dsp:spPr>
        <a:xfrm>
          <a:off x="1414" y="116430"/>
          <a:ext cx="1723694" cy="689477"/>
        </a:xfrm>
        <a:prstGeom prst="chevron">
          <a:avLst/>
        </a:prstGeom>
        <a:solidFill>
          <a:schemeClr val="accent1">
            <a:hueOff val="0"/>
            <a:satOff val="0"/>
            <a:lumOff val="0"/>
            <a:alphaOff val="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Clear Learning Intentions</a:t>
          </a:r>
        </a:p>
      </dsp:txBody>
      <dsp:txXfrm>
        <a:off x="346153" y="116430"/>
        <a:ext cx="1034217" cy="689477"/>
      </dsp:txXfrm>
    </dsp:sp>
    <dsp:sp modelId="{05F83DE6-007E-A142-8C24-C91E5EE563E3}">
      <dsp:nvSpPr>
        <dsp:cNvPr id="0" name=""/>
        <dsp:cNvSpPr/>
      </dsp:nvSpPr>
      <dsp:spPr>
        <a:xfrm>
          <a:off x="1552740" y="116430"/>
          <a:ext cx="1723694" cy="689477"/>
        </a:xfrm>
        <a:prstGeom prst="chevron">
          <a:avLst/>
        </a:prstGeom>
        <a:solidFill>
          <a:schemeClr val="accent1">
            <a:hueOff val="0"/>
            <a:satOff val="0"/>
            <a:lumOff val="0"/>
            <a:alphaOff val="0"/>
          </a:schemeClr>
        </a:solidFill>
        <a:ln w="762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Rich Mathematical Tasks</a:t>
          </a:r>
        </a:p>
      </dsp:txBody>
      <dsp:txXfrm>
        <a:off x="1897479" y="116430"/>
        <a:ext cx="1034217" cy="689477"/>
      </dsp:txXfrm>
    </dsp:sp>
    <dsp:sp modelId="{CD38525C-AF15-C444-B09D-920267ACA473}">
      <dsp:nvSpPr>
        <dsp:cNvPr id="0" name=""/>
        <dsp:cNvSpPr/>
      </dsp:nvSpPr>
      <dsp:spPr>
        <a:xfrm>
          <a:off x="3104065" y="116430"/>
          <a:ext cx="1723694" cy="689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rPr>
            <a:t>Progress Toward Mastery</a:t>
          </a:r>
        </a:p>
      </dsp:txBody>
      <dsp:txXfrm>
        <a:off x="3448804" y="116430"/>
        <a:ext cx="1034217" cy="689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ADB7B-ED99-EE43-8333-7C9D456776E5}">
      <dsp:nvSpPr>
        <dsp:cNvPr id="0" name=""/>
        <dsp:cNvSpPr/>
      </dsp:nvSpPr>
      <dsp:spPr>
        <a:xfrm>
          <a:off x="4293394" y="2066515"/>
          <a:ext cx="3362612" cy="389062"/>
        </a:xfrm>
        <a:custGeom>
          <a:avLst/>
          <a:gdLst/>
          <a:ahLst/>
          <a:cxnLst/>
          <a:rect l="0" t="0" r="0" b="0"/>
          <a:pathLst>
            <a:path>
              <a:moveTo>
                <a:pt x="0" y="0"/>
              </a:moveTo>
              <a:lnTo>
                <a:pt x="0" y="194531"/>
              </a:lnTo>
              <a:lnTo>
                <a:pt x="3362612" y="194531"/>
              </a:lnTo>
              <a:lnTo>
                <a:pt x="3362612" y="389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30C2C-3E9F-2E4E-B28B-1AB524F72690}">
      <dsp:nvSpPr>
        <dsp:cNvPr id="0" name=""/>
        <dsp:cNvSpPr/>
      </dsp:nvSpPr>
      <dsp:spPr>
        <a:xfrm>
          <a:off x="4293394" y="2066515"/>
          <a:ext cx="1120870" cy="389062"/>
        </a:xfrm>
        <a:custGeom>
          <a:avLst/>
          <a:gdLst/>
          <a:ahLst/>
          <a:cxnLst/>
          <a:rect l="0" t="0" r="0" b="0"/>
          <a:pathLst>
            <a:path>
              <a:moveTo>
                <a:pt x="0" y="0"/>
              </a:moveTo>
              <a:lnTo>
                <a:pt x="0" y="194531"/>
              </a:lnTo>
              <a:lnTo>
                <a:pt x="1120870" y="194531"/>
              </a:lnTo>
              <a:lnTo>
                <a:pt x="1120870" y="389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BCED2-2F88-5143-BA8B-D4789379129E}">
      <dsp:nvSpPr>
        <dsp:cNvPr id="0" name=""/>
        <dsp:cNvSpPr/>
      </dsp:nvSpPr>
      <dsp:spPr>
        <a:xfrm>
          <a:off x="3172523" y="2066515"/>
          <a:ext cx="1120870" cy="389062"/>
        </a:xfrm>
        <a:custGeom>
          <a:avLst/>
          <a:gdLst/>
          <a:ahLst/>
          <a:cxnLst/>
          <a:rect l="0" t="0" r="0" b="0"/>
          <a:pathLst>
            <a:path>
              <a:moveTo>
                <a:pt x="1120870" y="0"/>
              </a:moveTo>
              <a:lnTo>
                <a:pt x="1120870" y="194531"/>
              </a:lnTo>
              <a:lnTo>
                <a:pt x="0" y="194531"/>
              </a:lnTo>
              <a:lnTo>
                <a:pt x="0" y="389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D9CC7-DBCB-9548-B328-2E97735D4483}">
      <dsp:nvSpPr>
        <dsp:cNvPr id="0" name=""/>
        <dsp:cNvSpPr/>
      </dsp:nvSpPr>
      <dsp:spPr>
        <a:xfrm>
          <a:off x="930781" y="2066515"/>
          <a:ext cx="3362612" cy="389062"/>
        </a:xfrm>
        <a:custGeom>
          <a:avLst/>
          <a:gdLst/>
          <a:ahLst/>
          <a:cxnLst/>
          <a:rect l="0" t="0" r="0" b="0"/>
          <a:pathLst>
            <a:path>
              <a:moveTo>
                <a:pt x="3362612" y="0"/>
              </a:moveTo>
              <a:lnTo>
                <a:pt x="3362612" y="194531"/>
              </a:lnTo>
              <a:lnTo>
                <a:pt x="0" y="194531"/>
              </a:lnTo>
              <a:lnTo>
                <a:pt x="0" y="389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94D4F-22A8-F04B-804D-0215FF35CAE9}">
      <dsp:nvSpPr>
        <dsp:cNvPr id="0" name=""/>
        <dsp:cNvSpPr/>
      </dsp:nvSpPr>
      <dsp:spPr>
        <a:xfrm>
          <a:off x="4247674" y="1299830"/>
          <a:ext cx="91440" cy="389062"/>
        </a:xfrm>
        <a:custGeom>
          <a:avLst/>
          <a:gdLst/>
          <a:ahLst/>
          <a:cxnLst/>
          <a:rect l="0" t="0" r="0" b="0"/>
          <a:pathLst>
            <a:path>
              <a:moveTo>
                <a:pt x="45720" y="0"/>
              </a:moveTo>
              <a:lnTo>
                <a:pt x="45720" y="389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10150-0A4E-194B-8A1F-F1AECB21D74E}">
      <dsp:nvSpPr>
        <dsp:cNvPr id="0" name=""/>
        <dsp:cNvSpPr/>
      </dsp:nvSpPr>
      <dsp:spPr>
        <a:xfrm>
          <a:off x="4247674" y="533154"/>
          <a:ext cx="91440" cy="389062"/>
        </a:xfrm>
        <a:custGeom>
          <a:avLst/>
          <a:gdLst/>
          <a:ahLst/>
          <a:cxnLst/>
          <a:rect l="0" t="0" r="0" b="0"/>
          <a:pathLst>
            <a:path>
              <a:moveTo>
                <a:pt x="45720" y="0"/>
              </a:moveTo>
              <a:lnTo>
                <a:pt x="45720" y="389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B0125-A141-1541-B65C-297DE3CADDF2}">
      <dsp:nvSpPr>
        <dsp:cNvPr id="0" name=""/>
        <dsp:cNvSpPr/>
      </dsp:nvSpPr>
      <dsp:spPr>
        <a:xfrm>
          <a:off x="2380836" y="155541"/>
          <a:ext cx="3825115" cy="377613"/>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Effective Feedback</a:t>
          </a:r>
        </a:p>
      </dsp:txBody>
      <dsp:txXfrm>
        <a:off x="2380836" y="155541"/>
        <a:ext cx="3825115" cy="377613"/>
      </dsp:txXfrm>
    </dsp:sp>
    <dsp:sp modelId="{CD97EA90-C93E-A542-8830-D9C688376BD7}">
      <dsp:nvSpPr>
        <dsp:cNvPr id="0" name=""/>
        <dsp:cNvSpPr/>
      </dsp:nvSpPr>
      <dsp:spPr>
        <a:xfrm>
          <a:off x="750413" y="922217"/>
          <a:ext cx="7085960" cy="377613"/>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Where am I going? How am I going? Where to next?</a:t>
          </a:r>
        </a:p>
      </dsp:txBody>
      <dsp:txXfrm>
        <a:off x="750413" y="922217"/>
        <a:ext cx="7085960" cy="377613"/>
      </dsp:txXfrm>
    </dsp:sp>
    <dsp:sp modelId="{97D2D5D1-601F-DF4D-A343-A5DD0C3C1A08}">
      <dsp:nvSpPr>
        <dsp:cNvPr id="0" name=""/>
        <dsp:cNvSpPr/>
      </dsp:nvSpPr>
      <dsp:spPr>
        <a:xfrm>
          <a:off x="2053115" y="1688893"/>
          <a:ext cx="4480556" cy="377622"/>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Each question works at four levels</a:t>
          </a:r>
        </a:p>
      </dsp:txBody>
      <dsp:txXfrm>
        <a:off x="2053115" y="1688893"/>
        <a:ext cx="4480556" cy="377622"/>
      </dsp:txXfrm>
    </dsp:sp>
    <dsp:sp modelId="{C13FE24C-36FF-C04D-8D3E-61F0FB670CBD}">
      <dsp:nvSpPr>
        <dsp:cNvPr id="0" name=""/>
        <dsp:cNvSpPr/>
      </dsp:nvSpPr>
      <dsp:spPr>
        <a:xfrm>
          <a:off x="4441" y="2455578"/>
          <a:ext cx="1852679" cy="246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Task Level</a:t>
          </a:r>
        </a:p>
        <a:p>
          <a:pPr lvl="0" algn="ctr" defTabSz="889000">
            <a:lnSpc>
              <a:spcPct val="90000"/>
            </a:lnSpc>
            <a:spcBef>
              <a:spcPct val="0"/>
            </a:spcBef>
            <a:spcAft>
              <a:spcPct val="35000"/>
            </a:spcAft>
          </a:pPr>
          <a:r>
            <a:rPr lang="en-US" sz="2000" kern="1200" dirty="0">
              <a:solidFill>
                <a:schemeClr val="tx1"/>
              </a:solidFill>
            </a:rPr>
            <a:t>How well are the tasks understood/ performed?</a:t>
          </a:r>
        </a:p>
      </dsp:txBody>
      <dsp:txXfrm>
        <a:off x="4441" y="2455578"/>
        <a:ext cx="1852679" cy="2468880"/>
      </dsp:txXfrm>
    </dsp:sp>
    <dsp:sp modelId="{398C3A68-F723-644D-97C9-F9884D7691A0}">
      <dsp:nvSpPr>
        <dsp:cNvPr id="0" name=""/>
        <dsp:cNvSpPr/>
      </dsp:nvSpPr>
      <dsp:spPr>
        <a:xfrm>
          <a:off x="2246183" y="2455578"/>
          <a:ext cx="1852679" cy="246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Process Level</a:t>
          </a:r>
        </a:p>
        <a:p>
          <a:pPr lvl="0" algn="ctr" defTabSz="889000">
            <a:lnSpc>
              <a:spcPct val="90000"/>
            </a:lnSpc>
            <a:spcBef>
              <a:spcPct val="0"/>
            </a:spcBef>
            <a:spcAft>
              <a:spcPct val="35000"/>
            </a:spcAft>
          </a:pPr>
          <a:r>
            <a:rPr lang="en-US" sz="2000" kern="1200" dirty="0">
              <a:solidFill>
                <a:schemeClr val="tx1"/>
              </a:solidFill>
            </a:rPr>
            <a:t>The main process needed to understand/ perform tasks</a:t>
          </a:r>
        </a:p>
      </dsp:txBody>
      <dsp:txXfrm>
        <a:off x="2246183" y="2455578"/>
        <a:ext cx="1852679" cy="2468880"/>
      </dsp:txXfrm>
    </dsp:sp>
    <dsp:sp modelId="{96AF6F35-79AF-4B43-BCB6-2FDF61592029}">
      <dsp:nvSpPr>
        <dsp:cNvPr id="0" name=""/>
        <dsp:cNvSpPr/>
      </dsp:nvSpPr>
      <dsp:spPr>
        <a:xfrm>
          <a:off x="4487925" y="2455578"/>
          <a:ext cx="1852679" cy="246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Self-Regulation Level</a:t>
          </a:r>
        </a:p>
        <a:p>
          <a:pPr lvl="0" algn="ctr" defTabSz="889000">
            <a:lnSpc>
              <a:spcPct val="90000"/>
            </a:lnSpc>
            <a:spcBef>
              <a:spcPct val="0"/>
            </a:spcBef>
            <a:spcAft>
              <a:spcPct val="35000"/>
            </a:spcAft>
          </a:pPr>
          <a:r>
            <a:rPr lang="en-US" sz="2000" kern="1200" dirty="0">
              <a:solidFill>
                <a:schemeClr val="tx1"/>
              </a:solidFill>
            </a:rPr>
            <a:t>Self-monitoring directing, and regulating of actions</a:t>
          </a:r>
        </a:p>
      </dsp:txBody>
      <dsp:txXfrm>
        <a:off x="4487925" y="2455578"/>
        <a:ext cx="1852679" cy="2468880"/>
      </dsp:txXfrm>
    </dsp:sp>
    <dsp:sp modelId="{73A875C9-7267-344D-8E3F-8E6A713663A6}">
      <dsp:nvSpPr>
        <dsp:cNvPr id="0" name=""/>
        <dsp:cNvSpPr/>
      </dsp:nvSpPr>
      <dsp:spPr>
        <a:xfrm>
          <a:off x="6729667" y="2455578"/>
          <a:ext cx="1852679" cy="246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Self Level</a:t>
          </a:r>
        </a:p>
        <a:p>
          <a:pPr lvl="0" algn="ctr" defTabSz="889000">
            <a:lnSpc>
              <a:spcPct val="90000"/>
            </a:lnSpc>
            <a:spcBef>
              <a:spcPct val="0"/>
            </a:spcBef>
            <a:spcAft>
              <a:spcPct val="35000"/>
            </a:spcAft>
          </a:pPr>
          <a:r>
            <a:rPr lang="en-US" sz="2000" kern="1200" dirty="0">
              <a:solidFill>
                <a:schemeClr val="tx1"/>
              </a:solidFill>
            </a:rPr>
            <a:t>Personal evaluations and affect (usually positive) about the learner</a:t>
          </a:r>
        </a:p>
      </dsp:txBody>
      <dsp:txXfrm>
        <a:off x="6729667" y="2455578"/>
        <a:ext cx="1852679" cy="24688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6198"/>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5316165" y="0"/>
            <a:ext cx="4066963" cy="356198"/>
          </a:xfrm>
          <a:prstGeom prst="rect">
            <a:avLst/>
          </a:prstGeom>
        </p:spPr>
        <p:txBody>
          <a:bodyPr vert="horz" lIns="94192" tIns="47096" rIns="94192" bIns="47096" rtlCol="0"/>
          <a:lstStyle>
            <a:lvl1pPr algn="r">
              <a:defRPr sz="1200"/>
            </a:lvl1pPr>
          </a:lstStyle>
          <a:p>
            <a:fld id="{B4A3DE9E-E0FD-48E0-B197-683FE1F1E74B}" type="datetimeFigureOut">
              <a:rPr lang="en-US" smtClean="0"/>
              <a:t>12/2/2019</a:t>
            </a:fld>
            <a:endParaRPr lang="en-US"/>
          </a:p>
        </p:txBody>
      </p:sp>
      <p:sp>
        <p:nvSpPr>
          <p:cNvPr id="4" name="Footer Placeholder 3"/>
          <p:cNvSpPr>
            <a:spLocks noGrp="1"/>
          </p:cNvSpPr>
          <p:nvPr>
            <p:ph type="ftr" sz="quarter" idx="2"/>
          </p:nvPr>
        </p:nvSpPr>
        <p:spPr>
          <a:xfrm>
            <a:off x="0" y="6743103"/>
            <a:ext cx="4066963" cy="356197"/>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5316165" y="6743103"/>
            <a:ext cx="4066963" cy="356197"/>
          </a:xfrm>
          <a:prstGeom prst="rect">
            <a:avLst/>
          </a:prstGeom>
        </p:spPr>
        <p:txBody>
          <a:bodyPr vert="horz" lIns="94192" tIns="47096" rIns="94192" bIns="47096" rtlCol="0" anchor="b"/>
          <a:lstStyle>
            <a:lvl1pPr algn="r">
              <a:defRPr sz="1200"/>
            </a:lvl1pPr>
          </a:lstStyle>
          <a:p>
            <a:fld id="{A223992C-2C27-4B64-A803-85B6FBC4F10C}" type="slidenum">
              <a:rPr lang="en-US" smtClean="0"/>
              <a:t>‹#›</a:t>
            </a:fld>
            <a:endParaRPr lang="en-US"/>
          </a:p>
        </p:txBody>
      </p:sp>
    </p:spTree>
    <p:extLst>
      <p:ext uri="{BB962C8B-B14F-4D97-AF65-F5344CB8AC3E}">
        <p14:creationId xmlns:p14="http://schemas.microsoft.com/office/powerpoint/2010/main" val="285570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4066962" cy="354965"/>
          </a:xfrm>
          <a:prstGeom prst="rect">
            <a:avLst/>
          </a:prstGeom>
          <a:noFill/>
          <a:ln>
            <a:noFill/>
          </a:ln>
        </p:spPr>
        <p:txBody>
          <a:bodyPr lIns="94177" tIns="94177" rIns="94177" bIns="94177"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316168" y="0"/>
            <a:ext cx="4066962" cy="354965"/>
          </a:xfrm>
          <a:prstGeom prst="rect">
            <a:avLst/>
          </a:prstGeom>
          <a:noFill/>
          <a:ln>
            <a:noFill/>
          </a:ln>
        </p:spPr>
        <p:txBody>
          <a:bodyPr lIns="94177" tIns="94177" rIns="94177" bIns="94177"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743103"/>
            <a:ext cx="4066962" cy="354965"/>
          </a:xfrm>
          <a:prstGeom prst="rect">
            <a:avLst/>
          </a:prstGeom>
          <a:noFill/>
          <a:ln>
            <a:noFill/>
          </a:ln>
        </p:spPr>
        <p:txBody>
          <a:bodyPr lIns="94177" tIns="94177" rIns="94177" bIns="94177"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357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60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b7f2bf56d_4_5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5b7f2bf56d_4_54: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64" name="Google Shape;464;g5b7f2bf56d_4_5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829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41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23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343402"/>
            <a:ext cx="5486400" cy="4114800"/>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224" name="Google Shape;2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29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b7f2bf56d_5_9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b7f2bf56d_5_9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492" name="Google Shape;492;g5b7f2bf56d_5_9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37</a:t>
            </a:fld>
            <a:endParaRPr/>
          </a:p>
        </p:txBody>
      </p:sp>
    </p:spTree>
    <p:extLst>
      <p:ext uri="{BB962C8B-B14F-4D97-AF65-F5344CB8AC3E}">
        <p14:creationId xmlns:p14="http://schemas.microsoft.com/office/powerpoint/2010/main" val="68775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602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91598-4826-4144-A6A5-8792D0B4F1E5}" type="slidenum">
              <a:rPr lang="en-US" altLang="en-US" smtClean="0"/>
              <a:pPr/>
              <a:t>40</a:t>
            </a:fld>
            <a:endParaRPr lang="en-US" altLang="en-US"/>
          </a:p>
        </p:txBody>
      </p:sp>
    </p:spTree>
    <p:extLst>
      <p:ext uri="{BB962C8B-B14F-4D97-AF65-F5344CB8AC3E}">
        <p14:creationId xmlns:p14="http://schemas.microsoft.com/office/powerpoint/2010/main" val="11397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b7f2bf56d_5_10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5b7f2bf56d_5_109: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540" name="Google Shape;540;g5b7f2bf56d_5_10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42</a:t>
            </a:fld>
            <a:endParaRPr/>
          </a:p>
        </p:txBody>
      </p:sp>
    </p:spTree>
    <p:extLst>
      <p:ext uri="{BB962C8B-B14F-4D97-AF65-F5344CB8AC3E}">
        <p14:creationId xmlns:p14="http://schemas.microsoft.com/office/powerpoint/2010/main" val="420379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4" name="Google Shape;46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015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44</a:t>
            </a:fld>
            <a:endParaRPr lang="en-US" dirty="0"/>
          </a:p>
        </p:txBody>
      </p:sp>
    </p:spTree>
    <p:extLst>
      <p:ext uri="{BB962C8B-B14F-4D97-AF65-F5344CB8AC3E}">
        <p14:creationId xmlns:p14="http://schemas.microsoft.com/office/powerpoint/2010/main" val="3756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lvl="0"/>
            <a:endParaRPr lang="en-US" sz="1200" b="0" i="0" u="none" strike="noStrike" kern="1200" cap="none" dirty="0">
              <a:solidFill>
                <a:schemeClr val="dk1"/>
              </a:solidFill>
              <a:effectLst/>
              <a:latin typeface="Calibri"/>
              <a:ea typeface="Calibri"/>
              <a:cs typeface="Calibri"/>
              <a:sym typeface="Calibri"/>
            </a:endParaRPr>
          </a:p>
        </p:txBody>
      </p:sp>
      <p:sp>
        <p:nvSpPr>
          <p:cNvPr id="271" name="Google Shape;271;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8493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6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b7f2bf56d_5_18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b7f2bf56d_5_18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589" name="Google Shape;589;g5b7f2bf56d_5_18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46</a:t>
            </a:fld>
            <a:endParaRPr/>
          </a:p>
        </p:txBody>
      </p:sp>
    </p:spTree>
    <p:extLst>
      <p:ext uri="{BB962C8B-B14F-4D97-AF65-F5344CB8AC3E}">
        <p14:creationId xmlns:p14="http://schemas.microsoft.com/office/powerpoint/2010/main" val="1563429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85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55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62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6401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1577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9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55</a:t>
            </a:fld>
            <a:endParaRPr lang="en-US" dirty="0"/>
          </a:p>
        </p:txBody>
      </p:sp>
    </p:spTree>
    <p:extLst>
      <p:ext uri="{BB962C8B-B14F-4D97-AF65-F5344CB8AC3E}">
        <p14:creationId xmlns:p14="http://schemas.microsoft.com/office/powerpoint/2010/main" val="2784402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defTabSz="895732" eaLnBrk="1" hangingPunct="1">
              <a:spcBef>
                <a:spcPct val="0"/>
              </a:spcBef>
              <a:defRPr/>
            </a:pPr>
            <a:fld id="{72E9FD52-6DB8-4925-A5DE-2826A138F650}" type="slidenum">
              <a:rPr lang="en-US" altLang="en-US">
                <a:solidFill>
                  <a:prstClr val="black"/>
                </a:solidFill>
                <a:latin typeface="Arial" panose="020B0604020202020204" pitchFamily="34" charset="0"/>
              </a:rPr>
              <a:pPr defTabSz="895732" eaLnBrk="1" hangingPunct="1">
                <a:spcBef>
                  <a:spcPct val="0"/>
                </a:spcBef>
                <a:defRPr/>
              </a:pPr>
              <a:t>56</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29729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3: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9" name="Google Shape;279;p13: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0198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defTabSz="895732" eaLnBrk="1" hangingPunct="1">
              <a:spcBef>
                <a:spcPct val="0"/>
              </a:spcBef>
              <a:defRPr/>
            </a:pPr>
            <a:fld id="{72E9FD52-6DB8-4925-A5DE-2826A138F650}" type="slidenum">
              <a:rPr lang="en-US" altLang="en-US">
                <a:solidFill>
                  <a:prstClr val="black"/>
                </a:solidFill>
                <a:latin typeface="Arial" panose="020B0604020202020204" pitchFamily="34" charset="0"/>
              </a:rPr>
              <a:pPr defTabSz="895732" eaLnBrk="1" hangingPunct="1">
                <a:spcBef>
                  <a:spcPct val="0"/>
                </a:spcBef>
                <a:defRPr/>
              </a:pPr>
              <a:t>57</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884179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6779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78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61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4098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17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64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516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65</a:t>
            </a:fld>
            <a:endParaRPr lang="en-US" dirty="0"/>
          </a:p>
        </p:txBody>
      </p:sp>
    </p:spTree>
    <p:extLst>
      <p:ext uri="{BB962C8B-B14F-4D97-AF65-F5344CB8AC3E}">
        <p14:creationId xmlns:p14="http://schemas.microsoft.com/office/powerpoint/2010/main" val="2133916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0: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sz="1600" dirty="0"/>
          </a:p>
        </p:txBody>
      </p:sp>
      <p:sp>
        <p:nvSpPr>
          <p:cNvPr id="773" name="Google Shape;773;p10: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930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defTabSz="895732" eaLnBrk="1" hangingPunct="1">
              <a:spcBef>
                <a:spcPct val="0"/>
              </a:spcBef>
              <a:defRPr/>
            </a:pPr>
            <a:fld id="{72E9FD52-6DB8-4925-A5DE-2826A138F650}" type="slidenum">
              <a:rPr lang="en-US" altLang="en-US">
                <a:solidFill>
                  <a:prstClr val="black"/>
                </a:solidFill>
                <a:latin typeface="Arial" panose="020B0604020202020204" pitchFamily="34" charset="0"/>
              </a:rPr>
              <a:pPr defTabSz="895732" eaLnBrk="1" hangingPunct="1">
                <a:spcBef>
                  <a:spcPct val="0"/>
                </a:spcBef>
                <a:defRPr/>
              </a:pPr>
              <a:t>67</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62990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defTabSz="895732" eaLnBrk="1" hangingPunct="1">
              <a:spcBef>
                <a:spcPct val="0"/>
              </a:spcBef>
              <a:defRPr/>
            </a:pPr>
            <a:fld id="{72E9FD52-6DB8-4925-A5DE-2826A138F650}" type="slidenum">
              <a:rPr lang="en-US" altLang="en-US">
                <a:solidFill>
                  <a:prstClr val="black"/>
                </a:solidFill>
                <a:latin typeface="Arial" panose="020B0604020202020204" pitchFamily="34" charset="0"/>
              </a:rPr>
              <a:pPr defTabSz="895732" eaLnBrk="1" hangingPunct="1">
                <a:spcBef>
                  <a:spcPct val="0"/>
                </a:spcBef>
                <a:defRPr/>
              </a:pPr>
              <a:t>68</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24398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6702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7945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b7f2bf56d_5_14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b7f2bf56d_5_140: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559" name="Google Shape;559;g5b7f2bf56d_5_140: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311383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71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028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495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73</a:t>
            </a:fld>
            <a:endParaRPr lang="en-US" altLang="en-US" dirty="0">
              <a:latin typeface="Arial" panose="020B0604020202020204" pitchFamily="34" charset="0"/>
            </a:endParaRPr>
          </a:p>
        </p:txBody>
      </p:sp>
    </p:spTree>
    <p:extLst>
      <p:ext uri="{BB962C8B-B14F-4D97-AF65-F5344CB8AC3E}">
        <p14:creationId xmlns:p14="http://schemas.microsoft.com/office/powerpoint/2010/main" val="3690606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defTabSz="895732" eaLnBrk="1" hangingPunct="1">
              <a:spcBef>
                <a:spcPct val="0"/>
              </a:spcBef>
              <a:defRPr/>
            </a:pPr>
            <a:fld id="{72E9FD52-6DB8-4925-A5DE-2826A138F650}" type="slidenum">
              <a:rPr lang="en-US" altLang="en-US">
                <a:solidFill>
                  <a:prstClr val="black"/>
                </a:solidFill>
                <a:latin typeface="Arial" panose="020B0604020202020204" pitchFamily="34" charset="0"/>
              </a:rPr>
              <a:pPr defTabSz="895732" eaLnBrk="1" hangingPunct="1">
                <a:spcBef>
                  <a:spcPct val="0"/>
                </a:spcBef>
                <a:defRPr/>
              </a:pPr>
              <a:t>74</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924299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d0f3e1849_2_17:notes"/>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Google Shape;405;g3d0f3e1849_2_17:notes"/>
          <p:cNvSpPr txBox="1">
            <a:spLocks noGrp="1"/>
          </p:cNvSpPr>
          <p:nvPr>
            <p:ph type="body" idx="1"/>
          </p:nvPr>
        </p:nvSpPr>
        <p:spPr>
          <a:xfrm>
            <a:off x="685802" y="4415792"/>
            <a:ext cx="5486298" cy="4183400"/>
          </a:xfrm>
          <a:prstGeom prst="rect">
            <a:avLst/>
          </a:prstGeom>
        </p:spPr>
        <p:txBody>
          <a:bodyPr spcFirstLastPara="1" wrap="square" lIns="92280" tIns="92280" rIns="92280" bIns="92280"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406" name="Google Shape;406;g3d0f3e1849_2_17:notes"/>
          <p:cNvSpPr txBox="1">
            <a:spLocks noGrp="1"/>
          </p:cNvSpPr>
          <p:nvPr>
            <p:ph type="sldNum" idx="12"/>
          </p:nvPr>
        </p:nvSpPr>
        <p:spPr>
          <a:xfrm>
            <a:off x="3884617" y="8829969"/>
            <a:ext cx="2971900" cy="464735"/>
          </a:xfrm>
          <a:prstGeom prst="rect">
            <a:avLst/>
          </a:prstGeom>
        </p:spPr>
        <p:txBody>
          <a:bodyPr spcFirstLastPara="1" wrap="square" lIns="92280" tIns="46129" rIns="92280" bIns="46129" anchor="b" anchorCtr="0">
            <a:noAutofit/>
          </a:bodyPr>
          <a:lstStyle/>
          <a:p>
            <a:pPr>
              <a:buClr>
                <a:schemeClr val="dk1"/>
              </a:buClr>
              <a:buSzPts val="300"/>
            </a:pPr>
            <a:fld id="{00000000-1234-1234-1234-123412341234}" type="slidenum">
              <a:rPr lang="en-US"/>
              <a:pPr>
                <a:buClr>
                  <a:schemeClr val="dk1"/>
                </a:buClr>
                <a:buSzPts val="300"/>
              </a:pPr>
              <a:t>75</a:t>
            </a:fld>
            <a:endParaRPr/>
          </a:p>
        </p:txBody>
      </p:sp>
    </p:spTree>
    <p:extLst>
      <p:ext uri="{BB962C8B-B14F-4D97-AF65-F5344CB8AC3E}">
        <p14:creationId xmlns:p14="http://schemas.microsoft.com/office/powerpoint/2010/main" val="699037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9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80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757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81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97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b7f2bf56d_4_25: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b7f2bf56d_4_25: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30" name="Google Shape;430;g5b7f2bf56d_4_25: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096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805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9956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666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0135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3791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87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1487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89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3957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427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844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286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923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95</a:t>
            </a:fld>
            <a:endParaRPr lang="en-US" altLang="en-US" dirty="0">
              <a:latin typeface="Arial" panose="020B0604020202020204" pitchFamily="34" charset="0"/>
            </a:endParaRPr>
          </a:p>
        </p:txBody>
      </p:sp>
    </p:spTree>
    <p:extLst>
      <p:ext uri="{BB962C8B-B14F-4D97-AF65-F5344CB8AC3E}">
        <p14:creationId xmlns:p14="http://schemas.microsoft.com/office/powerpoint/2010/main" val="4186530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9" name="Google Shape;1169;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dirty="0"/>
          </a:p>
        </p:txBody>
      </p:sp>
      <p:sp>
        <p:nvSpPr>
          <p:cNvPr id="1170" name="Google Shape;1170;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5973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9" name="Google Shape;1179;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dirty="0"/>
          </a:p>
        </p:txBody>
      </p:sp>
      <p:sp>
        <p:nvSpPr>
          <p:cNvPr id="1180" name="Google Shape;1180;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5754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9" name="Google Shape;1189;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dirty="0"/>
          </a:p>
        </p:txBody>
      </p:sp>
      <p:sp>
        <p:nvSpPr>
          <p:cNvPr id="1190" name="Google Shape;1190;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2762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dirty="0"/>
          </a:p>
        </p:txBody>
      </p:sp>
      <p:sp>
        <p:nvSpPr>
          <p:cNvPr id="1228" name="Google Shape;1228;p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150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9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7" name="Google Shape;1237;p91:notes"/>
          <p:cNvSpPr txBox="1">
            <a:spLocks noGrp="1"/>
          </p:cNvSpPr>
          <p:nvPr>
            <p:ph type="body" idx="1"/>
          </p:nvPr>
        </p:nvSpPr>
        <p:spPr>
          <a:xfrm>
            <a:off x="938532" y="3372168"/>
            <a:ext cx="7508100" cy="3194700"/>
          </a:xfrm>
          <a:prstGeom prst="rect">
            <a:avLst/>
          </a:prstGeom>
          <a:noFill/>
          <a:ln>
            <a:noFill/>
          </a:ln>
        </p:spPr>
        <p:txBody>
          <a:bodyPr spcFirstLastPara="1" wrap="square" lIns="94175" tIns="94175" rIns="94175" bIns="94175" numCol="1"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38" name="Google Shape;1238;p91: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numCol="1"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8006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101</a:t>
            </a:fld>
            <a:endParaRPr lang="en-US" altLang="en-US" dirty="0">
              <a:latin typeface="Arial" panose="020B0604020202020204" pitchFamily="34" charset="0"/>
            </a:endParaRPr>
          </a:p>
        </p:txBody>
      </p:sp>
    </p:spTree>
    <p:extLst>
      <p:ext uri="{BB962C8B-B14F-4D97-AF65-F5344CB8AC3E}">
        <p14:creationId xmlns:p14="http://schemas.microsoft.com/office/powerpoint/2010/main" val="900061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102</a:t>
            </a:fld>
            <a:endParaRPr lang="en-US" altLang="en-US" dirty="0">
              <a:latin typeface="Arial" panose="020B0604020202020204" pitchFamily="34" charset="0"/>
            </a:endParaRPr>
          </a:p>
        </p:txBody>
      </p:sp>
    </p:spTree>
    <p:extLst>
      <p:ext uri="{BB962C8B-B14F-4D97-AF65-F5344CB8AC3E}">
        <p14:creationId xmlns:p14="http://schemas.microsoft.com/office/powerpoint/2010/main" val="2553798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104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3819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776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3719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107</a:t>
            </a:fld>
            <a:endParaRPr lang="en-US" altLang="en-US" dirty="0">
              <a:latin typeface="Arial" panose="020B0604020202020204" pitchFamily="34" charset="0"/>
            </a:endParaRPr>
          </a:p>
        </p:txBody>
      </p:sp>
    </p:spTree>
    <p:extLst>
      <p:ext uri="{BB962C8B-B14F-4D97-AF65-F5344CB8AC3E}">
        <p14:creationId xmlns:p14="http://schemas.microsoft.com/office/powerpoint/2010/main" val="2532497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7696" indent="-279883" eaLnBrk="0" hangingPunct="0">
              <a:spcBef>
                <a:spcPct val="30000"/>
              </a:spcBef>
              <a:defRPr sz="1200">
                <a:solidFill>
                  <a:schemeClr val="tx1"/>
                </a:solidFill>
                <a:latin typeface="Calibri" panose="020F0502020204030204" pitchFamily="34" charset="0"/>
              </a:defRPr>
            </a:lvl2pPr>
            <a:lvl3pPr marL="1119533" indent="-223907" eaLnBrk="0" hangingPunct="0">
              <a:spcBef>
                <a:spcPct val="30000"/>
              </a:spcBef>
              <a:defRPr sz="1200">
                <a:solidFill>
                  <a:schemeClr val="tx1"/>
                </a:solidFill>
                <a:latin typeface="Calibri" panose="020F0502020204030204" pitchFamily="34" charset="0"/>
              </a:defRPr>
            </a:lvl3pPr>
            <a:lvl4pPr marL="1567346" indent="-223907" eaLnBrk="0" hangingPunct="0">
              <a:spcBef>
                <a:spcPct val="30000"/>
              </a:spcBef>
              <a:defRPr sz="1200">
                <a:solidFill>
                  <a:schemeClr val="tx1"/>
                </a:solidFill>
                <a:latin typeface="Calibri" panose="020F0502020204030204" pitchFamily="34" charset="0"/>
              </a:defRPr>
            </a:lvl4pPr>
            <a:lvl5pPr marL="2015158" indent="-223907" eaLnBrk="0" hangingPunct="0">
              <a:spcBef>
                <a:spcPct val="30000"/>
              </a:spcBef>
              <a:defRPr sz="1200">
                <a:solidFill>
                  <a:schemeClr val="tx1"/>
                </a:solidFill>
                <a:latin typeface="Calibri" panose="020F0502020204030204" pitchFamily="34" charset="0"/>
              </a:defRPr>
            </a:lvl5pPr>
            <a:lvl6pPr marL="2462972" indent="-223907" eaLnBrk="0" fontAlgn="base" hangingPunct="0">
              <a:spcBef>
                <a:spcPct val="30000"/>
              </a:spcBef>
              <a:spcAft>
                <a:spcPct val="0"/>
              </a:spcAft>
              <a:defRPr sz="1200">
                <a:solidFill>
                  <a:schemeClr val="tx1"/>
                </a:solidFill>
                <a:latin typeface="Calibri" panose="020F0502020204030204" pitchFamily="34" charset="0"/>
              </a:defRPr>
            </a:lvl6pPr>
            <a:lvl7pPr marL="2910785" indent="-223907" eaLnBrk="0" fontAlgn="base" hangingPunct="0">
              <a:spcBef>
                <a:spcPct val="30000"/>
              </a:spcBef>
              <a:spcAft>
                <a:spcPct val="0"/>
              </a:spcAft>
              <a:defRPr sz="1200">
                <a:solidFill>
                  <a:schemeClr val="tx1"/>
                </a:solidFill>
                <a:latin typeface="Calibri" panose="020F0502020204030204" pitchFamily="34" charset="0"/>
              </a:defRPr>
            </a:lvl7pPr>
            <a:lvl8pPr marL="3358597" indent="-223907" eaLnBrk="0" fontAlgn="base" hangingPunct="0">
              <a:spcBef>
                <a:spcPct val="30000"/>
              </a:spcBef>
              <a:spcAft>
                <a:spcPct val="0"/>
              </a:spcAft>
              <a:defRPr sz="1200">
                <a:solidFill>
                  <a:schemeClr val="tx1"/>
                </a:solidFill>
                <a:latin typeface="Calibri" panose="020F0502020204030204" pitchFamily="34" charset="0"/>
              </a:defRPr>
            </a:lvl8pPr>
            <a:lvl9pPr marL="3806410" indent="-223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DE231A-F415-4CCD-9560-E9E729561CCD}" type="slidenum">
              <a:rPr lang="en-US" altLang="en-US">
                <a:latin typeface="Arial" panose="020B0604020202020204" pitchFamily="34" charset="0"/>
              </a:rPr>
              <a:pPr eaLnBrk="1" hangingPunct="1">
                <a:spcBef>
                  <a:spcPct val="0"/>
                </a:spcBef>
              </a:pPr>
              <a:t>108</a:t>
            </a:fld>
            <a:endParaRPr lang="en-US" altLang="en-US" dirty="0">
              <a:latin typeface="Arial" panose="020B0604020202020204" pitchFamily="34" charset="0"/>
            </a:endParaRPr>
          </a:p>
        </p:txBody>
      </p:sp>
    </p:spTree>
    <p:extLst>
      <p:ext uri="{BB962C8B-B14F-4D97-AF65-F5344CB8AC3E}">
        <p14:creationId xmlns:p14="http://schemas.microsoft.com/office/powerpoint/2010/main" val="1432324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264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41942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6503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b7f2bf56d_4_8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g5b7f2bf56d_4_810: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945" name="Google Shape;945;g5b7f2bf56d_4_81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591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153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9392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36630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03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2965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5b7f2bf56d_4_82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g5b7f2bf56d_4_82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lvl="0"/>
            <a:endParaRPr lang="en-US" sz="1200" b="0" i="0" u="none" strike="noStrike" kern="1200" cap="none" dirty="0">
              <a:solidFill>
                <a:schemeClr val="dk1"/>
              </a:solidFill>
              <a:effectLst/>
              <a:latin typeface="Calibri"/>
              <a:ea typeface="Calibri"/>
              <a:cs typeface="Calibri"/>
              <a:sym typeface="Calibri"/>
            </a:endParaRPr>
          </a:p>
        </p:txBody>
      </p:sp>
      <p:sp>
        <p:nvSpPr>
          <p:cNvPr id="935" name="Google Shape;935;g5b7f2bf56d_4_82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961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20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6" y="2171701"/>
            <a:ext cx="5851525"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rot="5400000">
            <a:off x="541336" y="190501"/>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6306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2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393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52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93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426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97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522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83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3" name="Shape 23"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4" name="Shape 24"/>
          <p:cNvSpPr txBox="1">
            <a:spLocks noGrp="1"/>
          </p:cNvSpPr>
          <p:nvPr>
            <p:ph type="title"/>
          </p:nvPr>
        </p:nvSpPr>
        <p:spPr>
          <a:xfrm>
            <a:off x="0" y="6096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37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05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9328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7542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8971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35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78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652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683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05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853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356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185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2271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578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2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8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59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57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550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libri"/>
              <a:buNone/>
              <a:defRPr sz="4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598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556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240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45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cxnSp>
        <p:nvCxnSpPr>
          <p:cNvPr id="40" name="Shape 40"/>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41" name="Shape 41"/>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3"/>
          </p:nvPr>
        </p:nvSpPr>
        <p:spPr>
          <a:xfrm>
            <a:off x="4645026"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4"/>
          </p:nvPr>
        </p:nvSpPr>
        <p:spPr>
          <a:xfrm>
            <a:off x="4645026"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2" y="273047"/>
            <a:ext cx="3008313" cy="11620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3575050" y="273052"/>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57202"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cxnSp>
        <p:nvCxnSpPr>
          <p:cNvPr id="77" name="Shape 77"/>
          <p:cNvCxnSpPr/>
          <p:nvPr/>
        </p:nvCxnSpPr>
        <p:spPr>
          <a:xfrm>
            <a:off x="0"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78" name="Shape 7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309017" y="-251617"/>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14" name="Shape 14"/>
          <p:cNvPicPr preferRelativeResize="0"/>
          <p:nvPr/>
        </p:nvPicPr>
        <p:blipFill rotWithShape="1">
          <a:blip r:embed="rId12">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98632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744707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984202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hyperlink" Target="http://www.doe.virginia.gov/instruction/mathematics/middle/algebra_readiness/index.shtml" TargetMode="External"/><Relationship Id="rId13" Type="http://schemas.openxmlformats.org/officeDocument/2006/relationships/hyperlink" Target="http://www.doe.virginia.gov/instruction/mathematics/resources/vocab_cards/index.shtml" TargetMode="External"/><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co-teach/index.shtml" TargetMode="External"/><Relationship Id="rId12" Type="http://schemas.openxmlformats.org/officeDocument/2006/relationships/hyperlink" Target="http://www.doe.virginia.gov/instruction/mathematics/professional_development/institutes/2018/index.shtml"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hyperlink" Target="http://www.doe.virginia.gov/testing/sol/standards_docs/mathematics/2016/mip/index.shtml" TargetMode="External"/><Relationship Id="rId11" Type="http://schemas.openxmlformats.org/officeDocument/2006/relationships/hyperlink" Target="http://www.doe.virginia.gov/instruction/mathematics/middle/algebra_readiness/formative-assess/index.shtml" TargetMode="External"/><Relationship Id="rId5" Type="http://schemas.openxmlformats.org/officeDocument/2006/relationships/hyperlink" Target="http://www.doe.virginia.gov/testing/sol/practice_items/testnav8.shtml" TargetMode="External"/><Relationship Id="rId15" Type="http://schemas.openxmlformats.org/officeDocument/2006/relationships/hyperlink" Target="http://www.doe.virginia.gov/testing/sol/standards_docs/mathematics/2016/rich/index.shtml" TargetMode="External"/><Relationship Id="rId10" Type="http://schemas.openxmlformats.org/officeDocument/2006/relationships/hyperlink" Target="http://www.doe.virginia.gov/instruction/mathematics/middle/algebra_readiness/ari-remediation-plans/" TargetMode="External"/><Relationship Id="rId4" Type="http://schemas.openxmlformats.org/officeDocument/2006/relationships/hyperlink" Target="http://www.doe.virginia.gov/testing/sol/standards_docs/mathematics/index.shtml" TargetMode="External"/><Relationship Id="rId9" Type="http://schemas.openxmlformats.org/officeDocument/2006/relationships/hyperlink" Target="http://www.doe.virginia.gov/instruction/mathematics/middle/algebra_readiness/vmat/index.shtml" TargetMode="External"/><Relationship Id="rId14" Type="http://schemas.openxmlformats.org/officeDocument/2006/relationships/hyperlink" Target="http://www.doe.virginia.gov/testing/sol/standards_docs/mathematics/calculators/desmos/index.shtml"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desmos/index.shtml#vdoe" TargetMode="External"/><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17.xml.rels><?xml version="1.0" encoding="UTF-8" standalone="yes"?>
<Relationships xmlns="http://schemas.openxmlformats.org/package/2006/relationships"><Relationship Id="rId3" Type="http://schemas.openxmlformats.org/officeDocument/2006/relationships/hyperlink" Target="http://www.doe.virginia.gov/testing/teacher_direct/index.shtml" TargetMode="External"/><Relationship Id="rId2" Type="http://schemas.openxmlformats.org/officeDocument/2006/relationships/hyperlink" Target="https://public.govdelivery.com/accounts/VADOE/signup/12266" TargetMode="Externa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18.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1oA9_au2Qk&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cwn-almarode-inte-cacvl-BA0116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cubed.org/evidence/mistakes-grow-brai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map.mathshell.org/lessons.php?unit=7105&amp;collection=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orwin.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ap.mathshell.org/index.ph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map.mathshell.org/tasks.php"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doe.virginia.gov/testing/sol/standards_docs/mathematics/2016/rich/index.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tif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r>
              <a:rPr lang="en-US" b="1" i="1" dirty="0" smtClean="0"/>
              <a:t/>
            </a:r>
            <a:br>
              <a:rPr lang="en-US" b="1" i="1" dirty="0" smtClean="0"/>
            </a:br>
            <a:r>
              <a:rPr lang="en-US" b="1" i="1" dirty="0" smtClean="0">
                <a:latin typeface="+mj-lt"/>
              </a:rPr>
              <a:t>Developing </a:t>
            </a:r>
            <a:r>
              <a:rPr lang="en-US" b="1" i="1" dirty="0">
                <a:latin typeface="+mj-lt"/>
              </a:rPr>
              <a:t>Deeper Learning through Rich Mathematical Tasks</a:t>
            </a:r>
            <a:r>
              <a:rPr lang="en-US" b="1" dirty="0">
                <a:latin typeface="+mj-lt"/>
              </a:rPr>
              <a:t> </a:t>
            </a:r>
            <a:br>
              <a:rPr lang="en-US" b="1" dirty="0">
                <a:latin typeface="+mj-lt"/>
              </a:rPr>
            </a:br>
            <a:r>
              <a:rPr lang="en-US" b="1" dirty="0">
                <a:latin typeface="+mj-lt"/>
              </a:rPr>
              <a:t>2019 Mathematics Institute</a:t>
            </a:r>
            <a:br>
              <a:rPr lang="en-US" b="1" dirty="0">
                <a:latin typeface="+mj-lt"/>
              </a:rPr>
            </a:br>
            <a:r>
              <a:rPr lang="en-US" b="1" dirty="0">
                <a:latin typeface="+mj-lt"/>
              </a:rPr>
              <a:t>6-8 Session</a:t>
            </a: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28776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have heard of visible learning.</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a:t>
            </a:fld>
            <a:endParaRPr lang="en-US" sz="1400" b="0" i="0" u="none" strike="noStrike" cap="none" dirty="0">
              <a:solidFill>
                <a:schemeClr val="dk1"/>
              </a:solidFill>
              <a:latin typeface="Arial"/>
              <a:ea typeface="Arial"/>
              <a:cs typeface="Arial"/>
              <a:sym typeface="Arial"/>
            </a:endParaRPr>
          </a:p>
        </p:txBody>
      </p:sp>
      <p:pic>
        <p:nvPicPr>
          <p:cNvPr id="5" name="Picture 4" title="Pictures of books"/>
          <p:cNvPicPr>
            <a:picLocks noChangeAspect="1"/>
          </p:cNvPicPr>
          <p:nvPr/>
        </p:nvPicPr>
        <p:blipFill>
          <a:blip r:embed="rId2"/>
          <a:stretch>
            <a:fillRect/>
          </a:stretch>
        </p:blipFill>
        <p:spPr>
          <a:xfrm>
            <a:off x="960828" y="3139844"/>
            <a:ext cx="7550477" cy="3337156"/>
          </a:xfrm>
          <a:prstGeom prst="rect">
            <a:avLst/>
          </a:prstGeom>
        </p:spPr>
      </p:pic>
    </p:spTree>
    <p:extLst>
      <p:ext uri="{BB962C8B-B14F-4D97-AF65-F5344CB8AC3E}">
        <p14:creationId xmlns:p14="http://schemas.microsoft.com/office/powerpoint/2010/main" val="32058594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15"/>
          <p:cNvSpPr txBox="1">
            <a:spLocks noGrp="1"/>
          </p:cNvSpPr>
          <p:nvPr>
            <p:ph type="title"/>
          </p:nvPr>
        </p:nvSpPr>
        <p:spPr>
          <a:xfrm>
            <a:off x="178904" y="842850"/>
            <a:ext cx="8647044" cy="857250"/>
          </a:xfrm>
          <a:prstGeom prst="rect">
            <a:avLst/>
          </a:prstGeom>
          <a:noFill/>
          <a:ln>
            <a:noFill/>
          </a:ln>
        </p:spPr>
        <p:txBody>
          <a:bodyPr spcFirstLastPara="1" wrap="square" lIns="68569" tIns="68569" rIns="68569" bIns="68569" numCol="1" anchor="ctr" anchorCtr="0">
            <a:noAutofit/>
          </a:bodyPr>
          <a:lstStyle/>
          <a:p>
            <a:pPr>
              <a:buSzPts val="3600"/>
            </a:pPr>
            <a:r>
              <a:rPr lang="en-US" sz="3200" b="1" dirty="0">
                <a:latin typeface="Verdana"/>
                <a:ea typeface="Verdana"/>
                <a:cs typeface="Verdana"/>
                <a:sym typeface="Verdana"/>
              </a:rPr>
              <a:t>Sharing &amp; Discussing Student Work</a:t>
            </a:r>
            <a:endParaRPr sz="3200" b="1" dirty="0">
              <a:latin typeface="Verdana"/>
              <a:ea typeface="Verdana"/>
              <a:cs typeface="Verdana"/>
              <a:sym typeface="Verdana"/>
            </a:endParaRPr>
          </a:p>
        </p:txBody>
      </p:sp>
      <p:sp>
        <p:nvSpPr>
          <p:cNvPr id="1241" name="Google Shape;1241;p115"/>
          <p:cNvSpPr txBox="1">
            <a:spLocks noGrp="1"/>
          </p:cNvSpPr>
          <p:nvPr>
            <p:ph type="body" idx="1"/>
          </p:nvPr>
        </p:nvSpPr>
        <p:spPr>
          <a:xfrm>
            <a:off x="457200" y="1461053"/>
            <a:ext cx="8368748" cy="3657600"/>
          </a:xfrm>
          <a:prstGeom prst="rect">
            <a:avLst/>
          </a:prstGeom>
          <a:noFill/>
          <a:ln>
            <a:noFill/>
          </a:ln>
        </p:spPr>
        <p:txBody>
          <a:bodyPr spcFirstLastPara="1" wrap="square" lIns="68569" tIns="68569" rIns="68569" bIns="68569" numCol="1" anchor="t" anchorCtr="0">
            <a:noAutofit/>
          </a:bodyPr>
          <a:lstStyle/>
          <a:p>
            <a:pPr indent="0">
              <a:spcBef>
                <a:spcPts val="900"/>
              </a:spcBef>
              <a:buSzPts val="2000"/>
              <a:buNone/>
            </a:pPr>
            <a:r>
              <a:rPr lang="en-US" sz="2400" b="1" dirty="0">
                <a:latin typeface="Verdana"/>
                <a:ea typeface="Verdana"/>
                <a:cs typeface="Verdana"/>
                <a:sym typeface="Verdana"/>
              </a:rPr>
              <a:t>5. Score sharing without explanation (collaboratively) - 2 min</a:t>
            </a:r>
            <a:endParaRPr sz="2400" b="1" dirty="0">
              <a:latin typeface="Verdana"/>
              <a:ea typeface="Verdana"/>
              <a:cs typeface="Verdana"/>
              <a:sym typeface="Verdana"/>
            </a:endParaRPr>
          </a:p>
          <a:p>
            <a:pPr indent="0">
              <a:spcBef>
                <a:spcPts val="900"/>
              </a:spcBef>
              <a:buSzPts val="2000"/>
              <a:buNone/>
            </a:pPr>
            <a:r>
              <a:rPr lang="en-US" sz="2400" dirty="0">
                <a:latin typeface="Verdana"/>
                <a:ea typeface="Verdana"/>
                <a:cs typeface="Verdana"/>
                <a:sym typeface="Verdana"/>
              </a:rPr>
              <a:t>One at a time, team members share their score for each of the rubric criteria while a recorder completes the group’s score sheet.</a:t>
            </a:r>
            <a:endParaRPr sz="2400" dirty="0">
              <a:latin typeface="Verdana"/>
              <a:ea typeface="Verdana"/>
              <a:cs typeface="Verdana"/>
              <a:sym typeface="Verdana"/>
            </a:endParaRPr>
          </a:p>
          <a:p>
            <a:pPr indent="0">
              <a:spcBef>
                <a:spcPts val="900"/>
              </a:spcBef>
              <a:buSzPts val="2000"/>
              <a:buNone/>
            </a:pPr>
            <a:r>
              <a:rPr lang="en-US" sz="2400" b="1" dirty="0">
                <a:latin typeface="Verdana"/>
                <a:ea typeface="Verdana"/>
                <a:cs typeface="Verdana"/>
                <a:sym typeface="Verdana"/>
              </a:rPr>
              <a:t>6. Discussion (collaboratively) - 15 min</a:t>
            </a:r>
            <a:endParaRPr sz="2400" b="1" dirty="0">
              <a:latin typeface="Verdana"/>
              <a:ea typeface="Verdana"/>
              <a:cs typeface="Verdana"/>
              <a:sym typeface="Verdana"/>
            </a:endParaRPr>
          </a:p>
          <a:p>
            <a:pPr indent="0">
              <a:spcBef>
                <a:spcPts val="900"/>
              </a:spcBef>
              <a:buSzPts val="2000"/>
              <a:buNone/>
            </a:pPr>
            <a:r>
              <a:rPr lang="en-US" sz="2400" dirty="0">
                <a:latin typeface="Verdana"/>
                <a:ea typeface="Verdana"/>
                <a:cs typeface="Verdana"/>
                <a:sym typeface="Verdana"/>
              </a:rPr>
              <a:t>Score each student work sample. Record your scores on the Individual Scoring Notes sheet.</a:t>
            </a:r>
            <a:endParaRPr sz="2400" dirty="0">
              <a:latin typeface="Verdana"/>
              <a:ea typeface="Verdana"/>
              <a:cs typeface="Verdana"/>
              <a:sym typeface="Verdana"/>
            </a:endParaRPr>
          </a:p>
          <a:p>
            <a:pPr indent="0">
              <a:spcBef>
                <a:spcPts val="900"/>
              </a:spcBef>
              <a:buSzPts val="2000"/>
              <a:buNone/>
            </a:pPr>
            <a:r>
              <a:rPr lang="en-US" sz="2400" dirty="0">
                <a:latin typeface="Verdana"/>
                <a:ea typeface="Verdana"/>
                <a:cs typeface="Verdana"/>
                <a:sym typeface="Verdana"/>
              </a:rPr>
              <a:t>Use evidence from the work and the rubric to support your scores. </a:t>
            </a:r>
            <a:endParaRPr sz="2400" dirty="0">
              <a:latin typeface="Verdana"/>
              <a:ea typeface="Verdana"/>
              <a:cs typeface="Verdana"/>
              <a:sym typeface="Verdana"/>
            </a:endParaRPr>
          </a:p>
          <a:p>
            <a:pPr indent="0">
              <a:spcBef>
                <a:spcPts val="900"/>
              </a:spcBef>
              <a:buSzPts val="1100"/>
              <a:buNone/>
            </a:pPr>
            <a:r>
              <a:rPr lang="en-US" sz="2400" b="1" dirty="0">
                <a:latin typeface="Verdana"/>
                <a:ea typeface="Verdana"/>
                <a:cs typeface="Verdana"/>
                <a:sym typeface="Verdana"/>
              </a:rPr>
              <a:t>7. Debrief (collaboratively) - 5 min</a:t>
            </a:r>
            <a:endParaRPr sz="2400" b="1" dirty="0">
              <a:latin typeface="Verdana"/>
              <a:ea typeface="Verdana"/>
              <a:cs typeface="Verdana"/>
              <a:sym typeface="Verdana"/>
            </a:endParaRPr>
          </a:p>
          <a:p>
            <a:pPr indent="0">
              <a:spcBef>
                <a:spcPts val="900"/>
              </a:spcBef>
              <a:buSzPts val="1100"/>
              <a:buNone/>
            </a:pPr>
            <a:r>
              <a:rPr lang="en-US" sz="2400" dirty="0">
                <a:latin typeface="Verdana"/>
                <a:ea typeface="Verdana"/>
                <a:cs typeface="Verdana"/>
                <a:sym typeface="Verdana"/>
              </a:rPr>
              <a:t>Discuss the questions found on the handout.</a:t>
            </a:r>
            <a:endParaRPr sz="2400" dirty="0">
              <a:latin typeface="Verdana"/>
              <a:ea typeface="Verdana"/>
              <a:cs typeface="Verdana"/>
              <a:sym typeface="Verdana"/>
            </a:endParaRPr>
          </a:p>
        </p:txBody>
      </p:sp>
      <p:sp>
        <p:nvSpPr>
          <p:cNvPr id="1242" name="Google Shape;1242;p115"/>
          <p:cNvSpPr txBox="1">
            <a:spLocks noGrp="1"/>
          </p:cNvSpPr>
          <p:nvPr>
            <p:ph type="sldNum" idx="12"/>
          </p:nvPr>
        </p:nvSpPr>
        <p:spPr>
          <a:xfrm>
            <a:off x="6286500" y="5715000"/>
            <a:ext cx="1600200" cy="357300"/>
          </a:xfrm>
          <a:prstGeom prst="rect">
            <a:avLst/>
          </a:prstGeom>
          <a:noFill/>
          <a:ln>
            <a:noFill/>
          </a:ln>
        </p:spPr>
        <p:txBody>
          <a:bodyPr spcFirstLastPara="1" wrap="square" lIns="68569" tIns="34275" rIns="68569" bIns="34275" numCol="1" anchor="t" anchorCtr="0">
            <a:noAutofit/>
          </a:bodyPr>
          <a:lstStyle/>
          <a:p>
            <a:pPr algn="r"/>
            <a:fld id="{00000000-1234-1234-1234-123412341234}" type="slidenum">
              <a:rPr lang="en-US" sz="1050"/>
              <a:pPr algn="r"/>
              <a:t>100</a:t>
            </a:fld>
            <a:endParaRPr sz="1050"/>
          </a:p>
        </p:txBody>
      </p:sp>
    </p:spTree>
    <p:extLst>
      <p:ext uri="{BB962C8B-B14F-4D97-AF65-F5344CB8AC3E}">
        <p14:creationId xmlns:p14="http://schemas.microsoft.com/office/powerpoint/2010/main" val="1995051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101</a:t>
            </a:fld>
            <a:endParaRPr lang="en-US" altLang="en-US" dirty="0"/>
          </a:p>
        </p:txBody>
      </p:sp>
      <p:sp>
        <p:nvSpPr>
          <p:cNvPr id="28674" name="Title 1"/>
          <p:cNvSpPr>
            <a:spLocks noGrp="1"/>
          </p:cNvSpPr>
          <p:nvPr>
            <p:ph type="title" idx="4294967295"/>
          </p:nvPr>
        </p:nvSpPr>
        <p:spPr>
          <a:xfrm>
            <a:off x="79821" y="759667"/>
            <a:ext cx="6172200" cy="685800"/>
          </a:xfrm>
        </p:spPr>
        <p:txBody>
          <a:bodyPr/>
          <a:lstStyle/>
          <a:p>
            <a:pPr lvl="1"/>
            <a:r>
              <a:rPr lang="en-US" sz="3200" b="1" dirty="0">
                <a:latin typeface="+mj-lt"/>
              </a:rPr>
              <a:t>Think – Pair – Share </a:t>
            </a:r>
          </a:p>
        </p:txBody>
      </p:sp>
      <p:sp>
        <p:nvSpPr>
          <p:cNvPr id="4" name="Rectangle 3"/>
          <p:cNvSpPr/>
          <p:nvPr/>
        </p:nvSpPr>
        <p:spPr>
          <a:xfrm>
            <a:off x="451368" y="1865540"/>
            <a:ext cx="7349024" cy="954107"/>
          </a:xfrm>
          <a:prstGeom prst="rect">
            <a:avLst/>
          </a:prstGeom>
        </p:spPr>
        <p:txBody>
          <a:bodyPr wrap="square">
            <a:spAutoFit/>
          </a:bodyPr>
          <a:lstStyle/>
          <a:p>
            <a:pPr lvl="1"/>
            <a:r>
              <a:rPr lang="en-US" sz="2800" dirty="0">
                <a:latin typeface="+mn-lt"/>
              </a:rPr>
              <a:t>What are the benefits of the calibration process?  </a:t>
            </a:r>
          </a:p>
        </p:txBody>
      </p:sp>
    </p:spTree>
    <p:extLst>
      <p:ext uri="{BB962C8B-B14F-4D97-AF65-F5344CB8AC3E}">
        <p14:creationId xmlns:p14="http://schemas.microsoft.com/office/powerpoint/2010/main" val="25541905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102</a:t>
            </a:fld>
            <a:endParaRPr lang="en-US" altLang="en-US" dirty="0"/>
          </a:p>
        </p:txBody>
      </p:sp>
      <p:sp>
        <p:nvSpPr>
          <p:cNvPr id="28674" name="Title 1"/>
          <p:cNvSpPr>
            <a:spLocks noGrp="1"/>
          </p:cNvSpPr>
          <p:nvPr>
            <p:ph type="title" idx="4294967295"/>
          </p:nvPr>
        </p:nvSpPr>
        <p:spPr>
          <a:xfrm>
            <a:off x="152400" y="533400"/>
            <a:ext cx="8229600" cy="914400"/>
          </a:xfrm>
        </p:spPr>
        <p:txBody>
          <a:bodyPr/>
          <a:lstStyle/>
          <a:p>
            <a:pPr lvl="1"/>
            <a:r>
              <a:rPr lang="en-US" sz="3200" b="1" dirty="0">
                <a:latin typeface="+mj-lt"/>
              </a:rPr>
              <a:t>Benefits of Calibration</a:t>
            </a:r>
          </a:p>
        </p:txBody>
      </p:sp>
      <p:sp>
        <p:nvSpPr>
          <p:cNvPr id="4" name="Rectangle 3"/>
          <p:cNvSpPr/>
          <p:nvPr/>
        </p:nvSpPr>
        <p:spPr>
          <a:xfrm>
            <a:off x="-228600" y="1344386"/>
            <a:ext cx="8839200" cy="5801588"/>
          </a:xfrm>
          <a:prstGeom prst="rect">
            <a:avLst/>
          </a:prstGeom>
        </p:spPr>
        <p:txBody>
          <a:bodyPr wrap="square">
            <a:spAutoFit/>
          </a:bodyPr>
          <a:lstStyle/>
          <a:p>
            <a:pPr marL="800100" lvl="1" indent="-342900">
              <a:spcAft>
                <a:spcPts val="600"/>
              </a:spcAft>
              <a:buFont typeface="Arial" panose="020B0604020202020204" pitchFamily="34" charset="0"/>
              <a:buChar char="•"/>
            </a:pPr>
            <a:r>
              <a:rPr lang="en-US" sz="2400" dirty="0">
                <a:latin typeface="+mn-lt"/>
              </a:rPr>
              <a:t>Provides opportunity to deepen educators’ understanding or expectations of student work and the standards of learning</a:t>
            </a:r>
          </a:p>
          <a:p>
            <a:pPr marL="1257300" lvl="2" indent="-342900">
              <a:spcAft>
                <a:spcPts val="600"/>
              </a:spcAft>
              <a:buFont typeface="Arial" panose="020B0604020202020204" pitchFamily="34" charset="0"/>
              <a:buChar char="•"/>
            </a:pPr>
            <a:r>
              <a:rPr lang="en-US" sz="2000" dirty="0">
                <a:latin typeface="+mn-lt"/>
              </a:rPr>
              <a:t>Strengthens educators’ ability to teach and assess in alignment with a rubric</a:t>
            </a:r>
          </a:p>
          <a:p>
            <a:pPr marL="800100" lvl="1" indent="-342900">
              <a:spcAft>
                <a:spcPts val="600"/>
              </a:spcAft>
              <a:buFont typeface="Arial" panose="020B0604020202020204" pitchFamily="34" charset="0"/>
              <a:buChar char="•"/>
            </a:pPr>
            <a:r>
              <a:rPr lang="en-US" sz="2400" dirty="0">
                <a:latin typeface="+mn-lt"/>
              </a:rPr>
              <a:t>Process provides opportunity to identify areas where rubric could be made clearer or better align to expectations and standards</a:t>
            </a:r>
          </a:p>
          <a:p>
            <a:pPr marL="800100" lvl="1" indent="-342900">
              <a:spcAft>
                <a:spcPts val="600"/>
              </a:spcAft>
              <a:buFont typeface="Arial" panose="020B0604020202020204" pitchFamily="34" charset="0"/>
              <a:buChar char="•"/>
            </a:pPr>
            <a:r>
              <a:rPr lang="en-US" sz="2400" dirty="0">
                <a:latin typeface="+mn-lt"/>
              </a:rPr>
              <a:t>Calibration can lead to</a:t>
            </a:r>
          </a:p>
          <a:p>
            <a:pPr marL="1257300" lvl="2" indent="-342900">
              <a:spcAft>
                <a:spcPts val="600"/>
              </a:spcAft>
              <a:buFont typeface="Arial" panose="020B0604020202020204" pitchFamily="34" charset="0"/>
              <a:buChar char="•"/>
            </a:pPr>
            <a:r>
              <a:rPr lang="en-US" sz="2000" dirty="0">
                <a:latin typeface="+mn-lt"/>
              </a:rPr>
              <a:t>Greater insight into instructional practices and curriculum</a:t>
            </a:r>
          </a:p>
          <a:p>
            <a:pPr marL="1257300" lvl="2" indent="-342900">
              <a:spcAft>
                <a:spcPts val="600"/>
              </a:spcAft>
              <a:buFont typeface="Arial" panose="020B0604020202020204" pitchFamily="34" charset="0"/>
              <a:buChar char="•"/>
            </a:pPr>
            <a:r>
              <a:rPr lang="en-US" sz="2000" dirty="0">
                <a:latin typeface="+mn-lt"/>
              </a:rPr>
              <a:t>Identification of student strengths and weaknesses at each level of the rubric </a:t>
            </a:r>
          </a:p>
          <a:p>
            <a:pPr marL="1257300" lvl="2" indent="-342900">
              <a:spcAft>
                <a:spcPts val="600"/>
              </a:spcAft>
              <a:buFont typeface="Arial" panose="020B0604020202020204" pitchFamily="34" charset="0"/>
              <a:buChar char="•"/>
            </a:pPr>
            <a:r>
              <a:rPr lang="en-US" sz="2000" dirty="0">
                <a:latin typeface="+mn-lt"/>
              </a:rPr>
              <a:t>Reliable identification of students in need of instructional supports or extensions</a:t>
            </a:r>
          </a:p>
          <a:p>
            <a:pPr lvl="1"/>
            <a:endParaRPr lang="en-US" sz="2400" dirty="0">
              <a:latin typeface="+mn-lt"/>
            </a:endParaRPr>
          </a:p>
        </p:txBody>
      </p:sp>
    </p:spTree>
    <p:extLst>
      <p:ext uri="{BB962C8B-B14F-4D97-AF65-F5344CB8AC3E}">
        <p14:creationId xmlns:p14="http://schemas.microsoft.com/office/powerpoint/2010/main" val="12883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9"/>
            <a:ext cx="8229600" cy="228600"/>
          </a:xfrm>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b="1" dirty="0" smtClean="0">
                <a:latin typeface="+mj-lt"/>
              </a:rPr>
              <a:t/>
            </a:r>
            <a:br>
              <a:rPr lang="en-US" b="1" dirty="0" smtClean="0">
                <a:latin typeface="+mj-lt"/>
              </a:rPr>
            </a:br>
            <a:r>
              <a:rPr lang="en-US" sz="3200" b="1" dirty="0" smtClean="0">
                <a:latin typeface="+mj-lt"/>
              </a:rPr>
              <a:t>Elicit </a:t>
            </a:r>
            <a:r>
              <a:rPr lang="en-US" sz="3200" b="1" dirty="0">
                <a:latin typeface="+mj-lt"/>
              </a:rPr>
              <a:t>and use evidence of student thinking.</a:t>
            </a:r>
            <a:r>
              <a:rPr lang="en-US" sz="3200" dirty="0">
                <a:latin typeface="+mj-lt"/>
              </a:rPr>
              <a:t/>
            </a:r>
            <a:br>
              <a:rPr lang="en-US" sz="3200" dirty="0">
                <a:latin typeface="+mj-lt"/>
              </a:rPr>
            </a:br>
            <a:r>
              <a:rPr lang="en-US" sz="3200" dirty="0">
                <a:latin typeface="+mj-lt"/>
              </a:rPr>
              <a:t/>
            </a:r>
            <a:br>
              <a:rPr lang="en-US" sz="3200" dirty="0">
                <a:latin typeface="+mj-lt"/>
              </a:rPr>
            </a:br>
            <a:r>
              <a:rPr lang="en-US" sz="3200" dirty="0">
                <a:latin typeface="+mn-lt"/>
              </a:rPr>
              <a:t/>
            </a:r>
            <a:br>
              <a:rPr lang="en-US" sz="3200" dirty="0">
                <a:latin typeface="+mn-lt"/>
              </a:rPr>
            </a:br>
            <a:r>
              <a:rPr lang="en-US" sz="3200" dirty="0">
                <a:latin typeface="+mn-lt"/>
              </a:rPr>
              <a:t/>
            </a:r>
            <a:br>
              <a:rPr lang="en-US" sz="3200" dirty="0">
                <a:latin typeface="+mn-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103</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3B00A214-F0CC-4889-AEE7-1791687EA5D4}"/>
              </a:ext>
            </a:extLst>
          </p:cNvPr>
          <p:cNvPicPr>
            <a:picLocks noChangeAspect="1"/>
          </p:cNvPicPr>
          <p:nvPr/>
        </p:nvPicPr>
        <p:blipFill>
          <a:blip r:embed="rId2"/>
          <a:stretch>
            <a:fillRect/>
          </a:stretch>
        </p:blipFill>
        <p:spPr>
          <a:xfrm>
            <a:off x="597876" y="1798942"/>
            <a:ext cx="7804339" cy="4366587"/>
          </a:xfrm>
          <a:prstGeom prst="rect">
            <a:avLst/>
          </a:prstGeom>
        </p:spPr>
      </p:pic>
    </p:spTree>
    <p:extLst>
      <p:ext uri="{BB962C8B-B14F-4D97-AF65-F5344CB8AC3E}">
        <p14:creationId xmlns:p14="http://schemas.microsoft.com/office/powerpoint/2010/main" val="29313179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DB5B-1C2E-114D-8768-F7F34BDEEEE6}"/>
              </a:ext>
            </a:extLst>
          </p:cNvPr>
          <p:cNvSpPr>
            <a:spLocks noGrp="1"/>
          </p:cNvSpPr>
          <p:nvPr>
            <p:ph type="title"/>
          </p:nvPr>
        </p:nvSpPr>
        <p:spPr>
          <a:xfrm>
            <a:off x="0" y="780651"/>
            <a:ext cx="8229600" cy="1143000"/>
          </a:xfrm>
        </p:spPr>
        <p:txBody>
          <a:bodyPr/>
          <a:lstStyle/>
          <a:p>
            <a:r>
              <a:rPr lang="en-US" sz="3200" b="1" dirty="0">
                <a:latin typeface="+mn-lt"/>
              </a:rPr>
              <a:t>Elements of </a:t>
            </a:r>
            <a:br>
              <a:rPr lang="en-US" sz="3200" b="1" dirty="0">
                <a:latin typeface="+mn-lt"/>
              </a:rPr>
            </a:br>
            <a:r>
              <a:rPr lang="en-US" sz="3200" b="1" dirty="0">
                <a:latin typeface="+mn-lt"/>
              </a:rPr>
              <a:t>Effective </a:t>
            </a:r>
            <a:br>
              <a:rPr lang="en-US" sz="3200" b="1" dirty="0">
                <a:latin typeface="+mn-lt"/>
              </a:rPr>
            </a:br>
            <a:r>
              <a:rPr lang="en-US" sz="3200" b="1" dirty="0">
                <a:latin typeface="+mn-lt"/>
              </a:rPr>
              <a:t>Feedback</a:t>
            </a:r>
          </a:p>
        </p:txBody>
      </p:sp>
      <p:sp>
        <p:nvSpPr>
          <p:cNvPr id="4" name="Slide Number Placeholder 3">
            <a:extLst>
              <a:ext uri="{FF2B5EF4-FFF2-40B4-BE49-F238E27FC236}">
                <a16:creationId xmlns:a16="http://schemas.microsoft.com/office/drawing/2014/main" id="{5CCDAF41-0553-A94C-9CB1-857E7D5D8942}"/>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104</a:t>
            </a:fld>
            <a:endParaRPr lang="en-US" sz="1400" b="0" i="0" u="none" strike="noStrike" cap="none">
              <a:solidFill>
                <a:schemeClr val="dk1"/>
              </a:solidFill>
              <a:latin typeface="Arial"/>
              <a:ea typeface="Arial"/>
              <a:cs typeface="Arial"/>
              <a:sym typeface="Arial"/>
            </a:endParaRPr>
          </a:p>
        </p:txBody>
      </p:sp>
      <p:graphicFrame>
        <p:nvGraphicFramePr>
          <p:cNvPr id="5" name="Diagram 4" title="Feedback">
            <a:extLst>
              <a:ext uri="{FF2B5EF4-FFF2-40B4-BE49-F238E27FC236}">
                <a16:creationId xmlns:a16="http://schemas.microsoft.com/office/drawing/2014/main" id="{3F2A9312-6614-A246-9897-57B22AC5DA6A}"/>
              </a:ext>
            </a:extLst>
          </p:cNvPr>
          <p:cNvGraphicFramePr/>
          <p:nvPr>
            <p:extLst>
              <p:ext uri="{D42A27DB-BD31-4B8C-83A1-F6EECF244321}">
                <p14:modId xmlns:p14="http://schemas.microsoft.com/office/powerpoint/2010/main" val="3254361581"/>
              </p:ext>
            </p:extLst>
          </p:nvPr>
        </p:nvGraphicFramePr>
        <p:xfrm>
          <a:off x="285750" y="1612701"/>
          <a:ext cx="8586788"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B6EF83C-F6F8-6449-8A94-0522594AD2D8}"/>
              </a:ext>
            </a:extLst>
          </p:cNvPr>
          <p:cNvSpPr txBox="1"/>
          <p:nvPr/>
        </p:nvSpPr>
        <p:spPr>
          <a:xfrm>
            <a:off x="285750" y="6535935"/>
            <a:ext cx="2890535" cy="307777"/>
          </a:xfrm>
          <a:prstGeom prst="rect">
            <a:avLst/>
          </a:prstGeom>
          <a:noFill/>
        </p:spPr>
        <p:txBody>
          <a:bodyPr wrap="none" rtlCol="0">
            <a:spAutoFit/>
          </a:bodyPr>
          <a:lstStyle/>
          <a:p>
            <a:r>
              <a:rPr lang="en-US" dirty="0"/>
              <a:t>Source: Hattie &amp; </a:t>
            </a:r>
            <a:r>
              <a:rPr lang="en-US" dirty="0" err="1"/>
              <a:t>Timperly</a:t>
            </a:r>
            <a:r>
              <a:rPr lang="en-US" dirty="0"/>
              <a:t> (2007).</a:t>
            </a:r>
          </a:p>
        </p:txBody>
      </p:sp>
      <p:graphicFrame>
        <p:nvGraphicFramePr>
          <p:cNvPr id="7" name="Diagram 6" title="Progress Toward Mastery">
            <a:extLst>
              <a:ext uri="{FF2B5EF4-FFF2-40B4-BE49-F238E27FC236}">
                <a16:creationId xmlns:a16="http://schemas.microsoft.com/office/drawing/2014/main" id="{A07DE017-DDB4-FE45-B29E-56CFCC3DF1E3}"/>
              </a:ext>
            </a:extLst>
          </p:cNvPr>
          <p:cNvGraphicFramePr/>
          <p:nvPr>
            <p:extLst>
              <p:ext uri="{D42A27DB-BD31-4B8C-83A1-F6EECF244321}">
                <p14:modId xmlns:p14="http://schemas.microsoft.com/office/powerpoint/2010/main" val="952020567"/>
              </p:ext>
            </p:extLst>
          </p:nvPr>
        </p:nvGraphicFramePr>
        <p:xfrm>
          <a:off x="4162423" y="788194"/>
          <a:ext cx="4829175" cy="922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92502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Feedback</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105</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422753370"/>
              </p:ext>
            </p:extLst>
          </p:nvPr>
        </p:nvGraphicFramePr>
        <p:xfrm>
          <a:off x="4162423" y="788194"/>
          <a:ext cx="4829175" cy="92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CE263C1-82CC-2041-895A-0FEFB341A657}"/>
              </a:ext>
            </a:extLst>
          </p:cNvPr>
          <p:cNvSpPr/>
          <p:nvPr/>
        </p:nvSpPr>
        <p:spPr>
          <a:xfrm>
            <a:off x="208547" y="2115563"/>
            <a:ext cx="8592553" cy="3539430"/>
          </a:xfrm>
          <a:prstGeom prst="rect">
            <a:avLst/>
          </a:prstGeom>
        </p:spPr>
        <p:txBody>
          <a:bodyPr wrap="square">
            <a:spAutoFit/>
          </a:bodyPr>
          <a:lstStyle/>
          <a:p>
            <a:r>
              <a:rPr lang="en-US" sz="2800" dirty="0">
                <a:latin typeface="+mn-lt"/>
              </a:rPr>
              <a:t>As a table pick one student work sample and discuss the following questions:</a:t>
            </a:r>
          </a:p>
          <a:p>
            <a:endParaRPr lang="en-US" sz="2800" dirty="0">
              <a:latin typeface="+mn-lt"/>
            </a:endParaRPr>
          </a:p>
          <a:p>
            <a:pPr marL="457200" indent="-457200">
              <a:buFont typeface="+mj-lt"/>
              <a:buAutoNum type="arabicPeriod"/>
            </a:pPr>
            <a:r>
              <a:rPr lang="en-US" sz="2800" dirty="0">
                <a:latin typeface="+mn-lt"/>
              </a:rPr>
              <a:t>What misconceptions, if any, does the student have?</a:t>
            </a:r>
          </a:p>
          <a:p>
            <a:pPr marL="457200" indent="-457200">
              <a:buFont typeface="+mj-lt"/>
              <a:buAutoNum type="arabicPeriod"/>
            </a:pPr>
            <a:r>
              <a:rPr lang="en-US" sz="2800" dirty="0">
                <a:latin typeface="+mn-lt"/>
              </a:rPr>
              <a:t>What feedback would you give the student?</a:t>
            </a:r>
          </a:p>
          <a:p>
            <a:pPr marL="457200" indent="-457200">
              <a:buFont typeface="+mj-lt"/>
              <a:buAutoNum type="arabicPeriod"/>
            </a:pPr>
            <a:r>
              <a:rPr lang="en-US" sz="2800" dirty="0">
                <a:latin typeface="+mn-lt"/>
              </a:rPr>
              <a:t>What are the next instructional steps for the student?</a:t>
            </a:r>
          </a:p>
        </p:txBody>
      </p:sp>
    </p:spTree>
    <p:extLst>
      <p:ext uri="{BB962C8B-B14F-4D97-AF65-F5344CB8AC3E}">
        <p14:creationId xmlns:p14="http://schemas.microsoft.com/office/powerpoint/2010/main" val="405574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Feedback</a:t>
            </a:r>
            <a:endParaRPr lang="en-US"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106</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5026D6D8-8659-4676-A1EC-4669DC223EEB}"/>
              </a:ext>
            </a:extLst>
          </p:cNvPr>
          <p:cNvPicPr>
            <a:picLocks noChangeAspect="1"/>
          </p:cNvPicPr>
          <p:nvPr/>
        </p:nvPicPr>
        <p:blipFill>
          <a:blip r:embed="rId2"/>
          <a:stretch>
            <a:fillRect/>
          </a:stretch>
        </p:blipFill>
        <p:spPr>
          <a:xfrm>
            <a:off x="461501" y="1533571"/>
            <a:ext cx="7989325" cy="4768011"/>
          </a:xfrm>
          <a:prstGeom prst="rect">
            <a:avLst/>
          </a:prstGeom>
        </p:spPr>
      </p:pic>
    </p:spTree>
    <p:extLst>
      <p:ext uri="{BB962C8B-B14F-4D97-AF65-F5344CB8AC3E}">
        <p14:creationId xmlns:p14="http://schemas.microsoft.com/office/powerpoint/2010/main" val="24178826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107</a:t>
            </a:fld>
            <a:endParaRPr lang="en-US" altLang="en-US" dirty="0"/>
          </a:p>
        </p:txBody>
      </p:sp>
      <p:sp>
        <p:nvSpPr>
          <p:cNvPr id="28674" name="Title 1"/>
          <p:cNvSpPr>
            <a:spLocks noGrp="1"/>
          </p:cNvSpPr>
          <p:nvPr>
            <p:ph type="title" idx="4294967295"/>
          </p:nvPr>
        </p:nvSpPr>
        <p:spPr>
          <a:xfrm>
            <a:off x="152400" y="533400"/>
            <a:ext cx="8991600" cy="914400"/>
          </a:xfrm>
        </p:spPr>
        <p:txBody>
          <a:bodyPr/>
          <a:lstStyle/>
          <a:p>
            <a:pPr lvl="1"/>
            <a:r>
              <a:rPr lang="en-US" sz="3200" b="1" dirty="0">
                <a:latin typeface="+mj-lt"/>
              </a:rPr>
              <a:t>Anchor Paper Scoring and Rationales</a:t>
            </a:r>
          </a:p>
        </p:txBody>
      </p:sp>
      <p:sp>
        <p:nvSpPr>
          <p:cNvPr id="5" name="TextBox 4"/>
          <p:cNvSpPr txBox="1"/>
          <p:nvPr/>
        </p:nvSpPr>
        <p:spPr>
          <a:xfrm>
            <a:off x="152400" y="1515574"/>
            <a:ext cx="4571999"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cs typeface="Calibri" panose="020F0502020204030204" pitchFamily="34" charset="0"/>
              </a:rPr>
              <a:t>Task developers collected comments from scoring sheets to assist in creating final anchor paper rationales</a:t>
            </a:r>
          </a:p>
          <a:p>
            <a:pPr marL="342900" indent="-342900">
              <a:buFont typeface="Arial" panose="020B0604020202020204" pitchFamily="34" charset="0"/>
              <a:buChar char="•"/>
            </a:pPr>
            <a:r>
              <a:rPr lang="en-US" sz="2200" dirty="0">
                <a:latin typeface="+mn-lt"/>
              </a:rPr>
              <a:t>Following scoring calibration, developers deliberately selected 4-6 student work samples to serve as anchor papers</a:t>
            </a:r>
          </a:p>
        </p:txBody>
      </p:sp>
      <p:pic>
        <p:nvPicPr>
          <p:cNvPr id="4" name="Picture 3" title="Scoring Rationale"/>
          <p:cNvPicPr>
            <a:picLocks noChangeAspect="1"/>
          </p:cNvPicPr>
          <p:nvPr/>
        </p:nvPicPr>
        <p:blipFill>
          <a:blip r:embed="rId3"/>
          <a:stretch>
            <a:fillRect/>
          </a:stretch>
        </p:blipFill>
        <p:spPr>
          <a:xfrm rot="588572">
            <a:off x="4619624" y="1687857"/>
            <a:ext cx="4476750" cy="5183033"/>
          </a:xfrm>
          <a:prstGeom prst="rect">
            <a:avLst/>
          </a:prstGeom>
        </p:spPr>
      </p:pic>
      <p:sp>
        <p:nvSpPr>
          <p:cNvPr id="7" name="Explosion 1 6"/>
          <p:cNvSpPr/>
          <p:nvPr/>
        </p:nvSpPr>
        <p:spPr>
          <a:xfrm rot="640452">
            <a:off x="1053237" y="4649741"/>
            <a:ext cx="2514600" cy="163227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See Handout</a:t>
            </a:r>
          </a:p>
        </p:txBody>
      </p:sp>
    </p:spTree>
    <p:extLst>
      <p:ext uri="{BB962C8B-B14F-4D97-AF65-F5344CB8AC3E}">
        <p14:creationId xmlns:p14="http://schemas.microsoft.com/office/powerpoint/2010/main" val="7990506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108</a:t>
            </a:fld>
            <a:endParaRPr lang="en-US" altLang="en-US" dirty="0"/>
          </a:p>
        </p:txBody>
      </p:sp>
      <p:sp>
        <p:nvSpPr>
          <p:cNvPr id="28674" name="Title 1"/>
          <p:cNvSpPr>
            <a:spLocks noGrp="1"/>
          </p:cNvSpPr>
          <p:nvPr>
            <p:ph type="title" idx="4294967295"/>
          </p:nvPr>
        </p:nvSpPr>
        <p:spPr>
          <a:xfrm>
            <a:off x="152400" y="533400"/>
            <a:ext cx="8839200" cy="914400"/>
          </a:xfrm>
        </p:spPr>
        <p:txBody>
          <a:bodyPr/>
          <a:lstStyle/>
          <a:p>
            <a:pPr lvl="1"/>
            <a:r>
              <a:rPr lang="en-US" sz="3200" b="1" dirty="0">
                <a:latin typeface="+mj-lt"/>
              </a:rPr>
              <a:t>Identified Anchor Papers …</a:t>
            </a:r>
          </a:p>
        </p:txBody>
      </p:sp>
      <p:sp>
        <p:nvSpPr>
          <p:cNvPr id="5" name="TextBox 4"/>
          <p:cNvSpPr txBox="1"/>
          <p:nvPr/>
        </p:nvSpPr>
        <p:spPr>
          <a:xfrm>
            <a:off x="505097" y="1412966"/>
            <a:ext cx="78486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Serve as examples of student work at varying levels of performance that, along with rubrics, guide formative and summative assessments</a:t>
            </a:r>
          </a:p>
          <a:p>
            <a:pPr marL="342900" indent="-342900">
              <a:buFont typeface="Arial" panose="020B0604020202020204" pitchFamily="34" charset="0"/>
              <a:buChar char="•"/>
            </a:pPr>
            <a:r>
              <a:rPr lang="en-US" sz="2400" dirty="0">
                <a:latin typeface="+mn-lt"/>
              </a:rPr>
              <a:t>Include a scoring rationale for each criteria explaining why the work is assessed at a specific performance level</a:t>
            </a:r>
          </a:p>
          <a:p>
            <a:pPr marL="342900" indent="-342900">
              <a:buFont typeface="Arial" panose="020B0604020202020204" pitchFamily="34" charset="0"/>
              <a:buChar char="•"/>
            </a:pPr>
            <a:r>
              <a:rPr lang="en-US" sz="2400" dirty="0">
                <a:latin typeface="+mn-lt"/>
              </a:rPr>
              <a:t>Identify where students are in terms of mathematical understanding</a:t>
            </a:r>
          </a:p>
          <a:p>
            <a:pPr marL="342900" indent="-342900">
              <a:buFont typeface="Arial" panose="020B0604020202020204" pitchFamily="34" charset="0"/>
              <a:buChar char="•"/>
            </a:pPr>
            <a:r>
              <a:rPr lang="en-US" sz="2400" dirty="0">
                <a:latin typeface="+mn-lt"/>
              </a:rPr>
              <a:t>Can be examined as a way to understand the learning opportunities we are, and are not, giving our students</a:t>
            </a:r>
          </a:p>
          <a:p>
            <a:pPr marL="342900" indent="-342900">
              <a:buFont typeface="Arial" panose="020B0604020202020204" pitchFamily="34" charset="0"/>
              <a:buChar char="•"/>
            </a:pPr>
            <a:r>
              <a:rPr lang="en-US" sz="2400" dirty="0">
                <a:latin typeface="+mn-lt"/>
              </a:rPr>
              <a:t>Can be used to evaluate how accurately and consistently teachers are assessing students</a:t>
            </a:r>
          </a:p>
        </p:txBody>
      </p:sp>
    </p:spTree>
    <p:extLst>
      <p:ext uri="{BB962C8B-B14F-4D97-AF65-F5344CB8AC3E}">
        <p14:creationId xmlns:p14="http://schemas.microsoft.com/office/powerpoint/2010/main" val="41395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Reflect on Success Criteria</a:t>
            </a:r>
          </a:p>
        </p:txBody>
      </p:sp>
      <p:sp>
        <p:nvSpPr>
          <p:cNvPr id="112" name="Shape 112"/>
          <p:cNvSpPr txBox="1">
            <a:spLocks noGrp="1"/>
          </p:cNvSpPr>
          <p:nvPr>
            <p:ph type="body" idx="1"/>
          </p:nvPr>
        </p:nvSpPr>
        <p:spPr/>
        <p:txBody>
          <a:bodyPr/>
          <a:lstStyle/>
          <a:p>
            <a:pPr marL="12700" lvl="1" indent="0">
              <a:buFont typeface="Arial" panose="020B0604020202020204" pitchFamily="34" charset="0"/>
              <a:buChar char="•"/>
            </a:pPr>
            <a:r>
              <a:rPr lang="en-US" sz="2400" dirty="0">
                <a:latin typeface="+mn-lt"/>
              </a:rPr>
              <a:t>I can use success criteria to provide effective feedback to students to deepen student learning.</a:t>
            </a:r>
          </a:p>
          <a:p>
            <a:pPr marL="12700" lvl="1" indent="0">
              <a:buFont typeface="Arial" panose="020B0604020202020204" pitchFamily="34" charset="0"/>
              <a:buChar char="•"/>
            </a:pPr>
            <a:r>
              <a:rPr lang="en-US" sz="2400" dirty="0">
                <a:latin typeface="+mn-lt"/>
              </a:rPr>
              <a:t>I can use a rubric to score student work samples and work collaboratively to calibrate my scores.</a:t>
            </a:r>
          </a:p>
          <a:p>
            <a:pPr marL="12700" lvl="1" indent="0">
              <a:buFont typeface="Arial" panose="020B0604020202020204" pitchFamily="34" charset="0"/>
              <a:buChar char="•"/>
            </a:pPr>
            <a:r>
              <a:rPr lang="en-US" sz="2400" dirty="0">
                <a:latin typeface="+mn-lt"/>
              </a:rPr>
              <a:t>I can analyze student work to identify what students know and are able to do in order to plan instruction that moves all students forward as learners. </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266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a:t>
            </a:r>
            <a:r>
              <a:rPr lang="en-US" dirty="0" err="1">
                <a:latin typeface="Verdana"/>
                <a:ea typeface="Verdana"/>
                <a:cs typeface="Verdana"/>
                <a:sym typeface="Verdana"/>
              </a:rPr>
              <a:t>you</a:t>
            </a:r>
            <a:r>
              <a:rPr lang="en-US" dirty="0">
                <a:latin typeface="Verdana"/>
                <a:ea typeface="Verdana"/>
                <a:cs typeface="Verdana"/>
                <a:sym typeface="Verdana"/>
              </a:rPr>
              <a:t> believe you have an impact on student learning.</a:t>
            </a:r>
          </a:p>
          <a:p>
            <a:pPr indent="0">
              <a:buNone/>
            </a:pP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graduation">
            <a:extLst>
              <a:ext uri="{FF2B5EF4-FFF2-40B4-BE49-F238E27FC236}">
                <a16:creationId xmlns:a16="http://schemas.microsoft.com/office/drawing/2014/main" id="{E05E3027-05B4-4FF4-A820-3C9DD8A5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01" y="2968280"/>
            <a:ext cx="5624430" cy="315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88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a:t>Stop and Reflect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p:txBody>
          <a:bodyPr/>
          <a:lstStyle/>
          <a:p>
            <a:r>
              <a:rPr lang="en-US" dirty="0"/>
              <a:t> What are the benefits of discussing student work with a collaborative learning team? </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110</a:t>
            </a:fld>
            <a:endParaRPr lang="en-US" sz="1400" b="0" i="0" u="none" strike="noStrike" cap="none">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D43F5C67-4B28-45AB-BB3C-7BB9815E337A}"/>
              </a:ext>
            </a:extLst>
          </p:cNvPr>
          <p:cNvSpPr/>
          <p:nvPr/>
        </p:nvSpPr>
        <p:spPr>
          <a:xfrm rot="640452">
            <a:off x="6040013" y="5197461"/>
            <a:ext cx="2514600" cy="1632279"/>
          </a:xfrm>
          <a:prstGeom prst="irregularSeal1">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See Reflection Sheet</a:t>
            </a:r>
          </a:p>
        </p:txBody>
      </p:sp>
    </p:spTree>
    <p:extLst>
      <p:ext uri="{BB962C8B-B14F-4D97-AF65-F5344CB8AC3E}">
        <p14:creationId xmlns:p14="http://schemas.microsoft.com/office/powerpoint/2010/main" val="35737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algn="ctr">
              <a:buClr>
                <a:schemeClr val="dk1"/>
              </a:buClr>
              <a:buSzPct val="25000"/>
            </a:pPr>
            <a:r>
              <a:rPr lang="en-US" b="1" i="1" dirty="0" smtClean="0"/>
              <a:t/>
            </a:r>
            <a:br>
              <a:rPr lang="en-US" b="1" i="1" dirty="0" smtClean="0"/>
            </a:br>
            <a:r>
              <a:rPr lang="en-US" b="1" i="1" dirty="0" smtClean="0"/>
              <a:t/>
            </a:r>
            <a:br>
              <a:rPr lang="en-US" b="1" i="1" dirty="0" smtClean="0"/>
            </a:br>
            <a:r>
              <a:rPr lang="en-US" b="1" dirty="0" smtClean="0">
                <a:solidFill>
                  <a:schemeClr val="dk1"/>
                </a:solidFill>
                <a:latin typeface="+mj-lt"/>
              </a:rPr>
              <a:t>Session </a:t>
            </a:r>
            <a:r>
              <a:rPr lang="en-US" b="1" dirty="0">
                <a:solidFill>
                  <a:schemeClr val="dk1"/>
                </a:solidFill>
                <a:latin typeface="+mj-lt"/>
              </a:rPr>
              <a:t>Closure and Reflection</a:t>
            </a:r>
            <a:r>
              <a:rPr lang="en-US" b="1" dirty="0">
                <a:solidFill>
                  <a:schemeClr val="dk1"/>
                </a:solidFill>
              </a:rPr>
              <a:t/>
            </a:r>
            <a:br>
              <a:rPr lang="en-US" b="1" dirty="0">
                <a:solidFill>
                  <a:schemeClr val="dk1"/>
                </a:solidFill>
              </a:rPr>
            </a:br>
            <a:r>
              <a:rPr lang="en-US" b="1" dirty="0">
                <a:solidFill>
                  <a:schemeClr val="dk1"/>
                </a:solidFill>
              </a:rPr>
              <a:t/>
            </a:r>
            <a:br>
              <a:rPr lang="en-US" b="1" dirty="0">
                <a:solidFill>
                  <a:schemeClr val="dk1"/>
                </a:solidFill>
              </a:rPr>
            </a:br>
            <a:r>
              <a:rPr lang="en-US" b="1" dirty="0">
                <a:solidFill>
                  <a:schemeClr val="dk1"/>
                </a:solidFill>
                <a:latin typeface="+mj-lt"/>
              </a:rPr>
              <a:t/>
            </a:r>
            <a:br>
              <a:rPr lang="en-US"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6488219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Potential Website Resources</a:t>
            </a:r>
            <a:endParaRPr lang="en-US" sz="3200" b="1" dirty="0">
              <a:latin typeface="+mn-lt"/>
              <a:ea typeface="Verdana" panose="020B0604030504040204" pitchFamily="34" charset="0"/>
              <a:cs typeface="Verdana" panose="020B0604030504040204" pitchFamily="34" charset="0"/>
              <a:sym typeface="Calibri"/>
            </a:endParaRPr>
          </a:p>
        </p:txBody>
      </p:sp>
      <p:pic>
        <p:nvPicPr>
          <p:cNvPr id="2" name="Picture 1" title="Rich Task Websites"/>
          <p:cNvPicPr>
            <a:picLocks noChangeAspect="1"/>
          </p:cNvPicPr>
          <p:nvPr/>
        </p:nvPicPr>
        <p:blipFill>
          <a:blip r:embed="rId3"/>
          <a:stretch>
            <a:fillRect/>
          </a:stretch>
        </p:blipFill>
        <p:spPr>
          <a:xfrm>
            <a:off x="754380" y="1558565"/>
            <a:ext cx="7372350" cy="4439070"/>
          </a:xfrm>
          <a:prstGeom prst="rect">
            <a:avLst/>
          </a:prstGeom>
        </p:spPr>
      </p:pic>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54088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08"/>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Strategy Catcher</a:t>
            </a:r>
            <a:endParaRPr sz="3200" b="1" dirty="0">
              <a:latin typeface="Verdana"/>
              <a:ea typeface="Verdana"/>
              <a:cs typeface="Verdana"/>
              <a:sym typeface="Verdana"/>
            </a:endParaRPr>
          </a:p>
        </p:txBody>
      </p:sp>
      <p:sp>
        <p:nvSpPr>
          <p:cNvPr id="948" name="Google Shape;948;p108"/>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noAutofit/>
          </a:bodyPr>
          <a:lstStyle/>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Community Builders </a:t>
            </a:r>
            <a:r>
              <a:rPr lang="en-US" sz="2000" b="1" i="1" dirty="0">
                <a:latin typeface="Verdana"/>
                <a:ea typeface="Verdana"/>
                <a:cs typeface="Verdana"/>
                <a:sym typeface="Verdana"/>
              </a:rPr>
              <a:t>Strong Classroom Cohesion</a:t>
            </a:r>
            <a:r>
              <a:rPr lang="en-US" sz="2000" dirty="0">
                <a:latin typeface="Verdana"/>
                <a:ea typeface="Verdana"/>
                <a:cs typeface="Verdana"/>
                <a:sym typeface="Verdana"/>
              </a:rPr>
              <a:t>(0.44)</a:t>
            </a: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Math Timeline </a:t>
            </a:r>
            <a:r>
              <a:rPr lang="en-US" sz="2000" b="1" i="1" dirty="0">
                <a:latin typeface="Verdana"/>
                <a:ea typeface="Verdana"/>
                <a:cs typeface="Verdana"/>
                <a:sym typeface="Verdana"/>
              </a:rPr>
              <a:t>Positive Self-Concept </a:t>
            </a:r>
            <a:r>
              <a:rPr lang="en-US" sz="2000" dirty="0">
                <a:latin typeface="Verdana"/>
                <a:ea typeface="Verdana"/>
                <a:cs typeface="Verdana"/>
                <a:sym typeface="Verdana"/>
              </a:rPr>
              <a:t>(0.41)</a:t>
            </a: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Jigsaw</a:t>
            </a:r>
            <a:r>
              <a:rPr lang="en-US" sz="2000" dirty="0">
                <a:latin typeface="Verdana"/>
                <a:ea typeface="Verdana"/>
                <a:cs typeface="Verdana"/>
                <a:sym typeface="Verdana"/>
              </a:rPr>
              <a:t> (1.20)</a:t>
            </a: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Questioning</a:t>
            </a:r>
            <a:r>
              <a:rPr lang="en-US" sz="2000" dirty="0">
                <a:latin typeface="Verdana"/>
                <a:ea typeface="Verdana"/>
                <a:cs typeface="Verdana"/>
                <a:sym typeface="Verdana"/>
              </a:rPr>
              <a:t> (0.48)</a:t>
            </a: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Strategy Monitoring </a:t>
            </a:r>
            <a:r>
              <a:rPr lang="en-US" sz="2000" dirty="0">
                <a:latin typeface="Verdana"/>
                <a:ea typeface="Verdana"/>
                <a:cs typeface="Verdana"/>
                <a:sym typeface="Verdana"/>
              </a:rPr>
              <a:t>(0.58)</a:t>
            </a: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Planning and Prediction </a:t>
            </a:r>
            <a:r>
              <a:rPr lang="en-US" sz="2000" dirty="0">
                <a:latin typeface="Verdana"/>
                <a:ea typeface="Verdana"/>
                <a:cs typeface="Verdana"/>
                <a:sym typeface="Verdana"/>
              </a:rPr>
              <a:t>(0.76)</a:t>
            </a: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Checklist </a:t>
            </a:r>
            <a:r>
              <a:rPr lang="en-US" sz="2000" b="1" i="1" dirty="0">
                <a:latin typeface="Verdana"/>
                <a:ea typeface="Verdana"/>
                <a:cs typeface="Verdana"/>
                <a:sym typeface="Verdana"/>
              </a:rPr>
              <a:t>Setting Standards for Self Judgement </a:t>
            </a:r>
            <a:r>
              <a:rPr lang="en-US" sz="2000" dirty="0">
                <a:latin typeface="Verdana"/>
                <a:ea typeface="Verdana"/>
                <a:cs typeface="Verdana"/>
                <a:sym typeface="Verdana"/>
              </a:rPr>
              <a:t>(0.62)</a:t>
            </a: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Scaffolding</a:t>
            </a:r>
            <a:r>
              <a:rPr lang="en-US" sz="2000" dirty="0">
                <a:latin typeface="Verdana"/>
                <a:ea typeface="Verdana"/>
                <a:cs typeface="Verdana"/>
                <a:sym typeface="Verdana"/>
              </a:rPr>
              <a:t> (0.82)</a:t>
            </a: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Feedback</a:t>
            </a:r>
            <a:r>
              <a:rPr lang="en-US" sz="2000" dirty="0">
                <a:latin typeface="Verdana"/>
                <a:ea typeface="Verdana"/>
                <a:cs typeface="Verdana"/>
                <a:sym typeface="Verdana"/>
              </a:rPr>
              <a:t> (0.70)</a:t>
            </a:r>
          </a:p>
          <a:p>
            <a:pPr marL="738187" lvl="0" indent="-322262" algn="l" rtl="0">
              <a:lnSpc>
                <a:spcPct val="100000"/>
              </a:lnSpc>
              <a:spcBef>
                <a:spcPts val="640"/>
              </a:spcBef>
              <a:spcAft>
                <a:spcPts val="0"/>
              </a:spcAft>
              <a:buSzPts val="2000"/>
              <a:buNone/>
            </a:pPr>
            <a:r>
              <a:rPr lang="en-US" sz="2000" b="1" i="1" dirty="0">
                <a:latin typeface="Verdana"/>
                <a:ea typeface="Verdana"/>
                <a:cs typeface="Verdana"/>
                <a:sym typeface="Verdana"/>
              </a:rPr>
              <a:t>Cooperative Learning </a:t>
            </a:r>
            <a:r>
              <a:rPr lang="en-US" sz="2000" dirty="0">
                <a:latin typeface="Verdana"/>
                <a:ea typeface="Verdana"/>
                <a:cs typeface="Verdana"/>
                <a:sym typeface="Verdana"/>
              </a:rPr>
              <a:t>(0.40)</a:t>
            </a: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Reflection </a:t>
            </a:r>
            <a:r>
              <a:rPr lang="en-US" sz="2000" b="1" i="1" dirty="0">
                <a:latin typeface="Verdana"/>
                <a:ea typeface="Verdana"/>
                <a:cs typeface="Verdana"/>
                <a:sym typeface="Verdana"/>
              </a:rPr>
              <a:t>Evaluation and Reflection</a:t>
            </a:r>
            <a:r>
              <a:rPr lang="en-US" sz="2000" dirty="0">
                <a:latin typeface="Verdana"/>
                <a:ea typeface="Verdana"/>
                <a:cs typeface="Verdana"/>
                <a:sym typeface="Verdana"/>
              </a:rPr>
              <a:t> (0.75)</a:t>
            </a:r>
          </a:p>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Sentence Frames </a:t>
            </a:r>
            <a:r>
              <a:rPr lang="en-US" sz="2000" b="1" i="1" dirty="0">
                <a:latin typeface="Verdana"/>
                <a:ea typeface="Verdana"/>
                <a:cs typeface="Verdana"/>
                <a:sym typeface="Verdana"/>
              </a:rPr>
              <a:t>Teaching Communication Skills &amp; Strategies</a:t>
            </a:r>
            <a:r>
              <a:rPr lang="en-US" sz="2000" dirty="0">
                <a:latin typeface="Verdana"/>
                <a:ea typeface="Verdana"/>
                <a:cs typeface="Verdana"/>
                <a:sym typeface="Verdana"/>
              </a:rPr>
              <a:t> (0.43)</a:t>
            </a:r>
          </a:p>
        </p:txBody>
      </p:sp>
      <p:sp>
        <p:nvSpPr>
          <p:cNvPr id="949" name="Google Shape;949;p10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113</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0953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6" y="677863"/>
            <a:ext cx="8783051"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Assessment-Capable Visible Learner</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114</a:t>
            </a:fld>
            <a:endParaRPr lang="en-US" sz="1400" b="0" i="0" u="none" strike="noStrike" cap="none">
              <a:solidFill>
                <a:schemeClr val="dk1"/>
              </a:solidFill>
              <a:latin typeface="Arial"/>
              <a:ea typeface="Arial"/>
              <a:cs typeface="Arial"/>
              <a:sym typeface="Arial"/>
            </a:endParaRPr>
          </a:p>
        </p:txBody>
      </p:sp>
      <p:pic>
        <p:nvPicPr>
          <p:cNvPr id="3" name="Picture 2" title="Assessment-Capable Learner">
            <a:extLst>
              <a:ext uri="{FF2B5EF4-FFF2-40B4-BE49-F238E27FC236}">
                <a16:creationId xmlns:a16="http://schemas.microsoft.com/office/drawing/2014/main" id="{A11BD5A0-9345-654C-AAAB-BE87D3FDBDB6}"/>
              </a:ext>
            </a:extLst>
          </p:cNvPr>
          <p:cNvPicPr>
            <a:picLocks noChangeAspect="1"/>
          </p:cNvPicPr>
          <p:nvPr/>
        </p:nvPicPr>
        <p:blipFill>
          <a:blip r:embed="rId3"/>
          <a:stretch>
            <a:fillRect/>
          </a:stretch>
        </p:blipFill>
        <p:spPr>
          <a:xfrm>
            <a:off x="0" y="1642104"/>
            <a:ext cx="9144000" cy="4516768"/>
          </a:xfrm>
          <a:prstGeom prst="rect">
            <a:avLst/>
          </a:prstGeom>
        </p:spPr>
      </p:pic>
      <p:sp>
        <p:nvSpPr>
          <p:cNvPr id="4" name="TextBox 3">
            <a:extLst>
              <a:ext uri="{FF2B5EF4-FFF2-40B4-BE49-F238E27FC236}">
                <a16:creationId xmlns:a16="http://schemas.microsoft.com/office/drawing/2014/main" id="{5DFCAE1C-12B1-6E4D-8E19-05296C4E8EA8}"/>
              </a:ext>
            </a:extLst>
          </p:cNvPr>
          <p:cNvSpPr txBox="1"/>
          <p:nvPr/>
        </p:nvSpPr>
        <p:spPr>
          <a:xfrm>
            <a:off x="0" y="6529388"/>
            <a:ext cx="6729727" cy="307777"/>
          </a:xfrm>
          <a:prstGeom prst="rect">
            <a:avLst/>
          </a:prstGeom>
          <a:noFill/>
        </p:spPr>
        <p:txBody>
          <a:bodyPr wrap="none" rtlCol="0">
            <a:spAutoFit/>
          </a:bodyPr>
          <a:lstStyle/>
          <a:p>
            <a:r>
              <a:rPr lang="en-US" dirty="0"/>
              <a:t>Adapted from Teaching Mathematics in the Visible Learning Classroom: Grade 6-8</a:t>
            </a:r>
          </a:p>
        </p:txBody>
      </p:sp>
    </p:spTree>
    <p:extLst>
      <p:ext uri="{BB962C8B-B14F-4D97-AF65-F5344CB8AC3E}">
        <p14:creationId xmlns:p14="http://schemas.microsoft.com/office/powerpoint/2010/main" val="3805236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CCD90-6554-45FD-866D-1D0DE01CCFD2}"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152400" y="838200"/>
            <a:ext cx="8991600" cy="838200"/>
          </a:xfrm>
        </p:spPr>
        <p:txBody>
          <a:bodyPr>
            <a:noAutofit/>
          </a:bodyPr>
          <a:lstStyle/>
          <a:p>
            <a:r>
              <a:rPr lang="en-US" sz="2800" b="1" dirty="0">
                <a:latin typeface="Verdana" panose="020B0604030504040204" pitchFamily="34" charset="0"/>
                <a:ea typeface="Verdana" panose="020B0604030504040204" pitchFamily="34" charset="0"/>
                <a:cs typeface="Verdana" panose="020B0604030504040204" pitchFamily="34" charset="0"/>
                <a:hlinkClick r:id="rId3"/>
              </a:rPr>
              <a:t>2016 Mathematics Standards of Learning  - Instructional Resources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85800" y="1905000"/>
            <a:ext cx="83058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4"/>
              </a:rPr>
              <a:t>Standards of Learning and Curriculum Frameworks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4"/>
              </a:rPr>
              <a:t>Test Blue Prints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5"/>
              </a:rPr>
              <a:t>Practice Items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6"/>
              </a:rPr>
              <a:t>Mathematics Instructional Plans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7"/>
              </a:rPr>
              <a:t>Co-Teaching Mathematics Instructional Plans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8"/>
              </a:rPr>
              <a:t>Algebra Readiness Initiative Materials</a:t>
            </a:r>
            <a:endParaRPr lang="en-US" sz="2000" dirty="0">
              <a:latin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hlinkClick r:id="rId9"/>
              </a:rPr>
              <a:t>Mathematics Vertical Articulation Tool</a:t>
            </a:r>
            <a:endParaRPr lang="en-US" sz="2000" dirty="0">
              <a:latin typeface="Calibri" panose="020F0502020204030204" pitchFamily="34" charset="0"/>
              <a:cs typeface="Calibri" panose="020F0502020204030204" pitchFamily="34" charset="0"/>
            </a:endParaRPr>
          </a:p>
          <a:p>
            <a:pPr marL="1200150" lvl="2" indent="-285750">
              <a:buFont typeface="Wingdings" panose="05000000000000000000" pitchFamily="2" charset="2"/>
              <a:buChar char="§"/>
            </a:pPr>
            <a:r>
              <a:rPr lang="en-US" sz="2000" dirty="0">
                <a:latin typeface="Calibri" panose="020F0502020204030204" pitchFamily="34" charset="0"/>
                <a:cs typeface="Calibri" panose="020F0502020204030204" pitchFamily="34" charset="0"/>
              </a:rPr>
              <a:t>Static Versions and Dynamic Versions</a:t>
            </a: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hlinkClick r:id="rId10"/>
              </a:rPr>
              <a:t>Remediation Plans</a:t>
            </a:r>
            <a:endParaRPr lang="en-US" sz="2000" dirty="0">
              <a:latin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hlinkClick r:id="rId11"/>
              </a:rPr>
              <a:t>Formative Assessments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12"/>
              </a:rPr>
              <a:t>2018 Mathematics SOL Institutes Materials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13"/>
              </a:rPr>
              <a:t>Mathematics Vocabulary Word Wall Cards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err="1">
                <a:latin typeface="Calibri" panose="020F0502020204030204" pitchFamily="34" charset="0"/>
                <a:cs typeface="Calibri" panose="020F0502020204030204" pitchFamily="34" charset="0"/>
                <a:hlinkClick r:id="rId14"/>
              </a:rPr>
              <a:t>Desmos</a:t>
            </a:r>
            <a:r>
              <a:rPr lang="en-US" sz="2000" dirty="0">
                <a:latin typeface="Calibri" panose="020F0502020204030204" pitchFamily="34" charset="0"/>
                <a:cs typeface="Calibri" panose="020F0502020204030204" pitchFamily="34" charset="0"/>
                <a:hlinkClick r:id="rId14"/>
              </a:rPr>
              <a:t> Resources</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15"/>
              </a:rPr>
              <a:t>Rich Mathematical Tasks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94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835FD01D-0A52-4028-89DB-243795F11005}"/>
              </a:ext>
            </a:extLst>
          </p:cNvPr>
          <p:cNvSpPr>
            <a:spLocks noGrp="1"/>
          </p:cNvSpPr>
          <p:nvPr>
            <p:ph type="title"/>
          </p:nvPr>
        </p:nvSpPr>
        <p:spPr>
          <a:xfrm>
            <a:off x="89645" y="573741"/>
            <a:ext cx="8229600" cy="1178859"/>
          </a:xfrm>
        </p:spPr>
        <p:txBody>
          <a:bodyPr/>
          <a:lstStyle/>
          <a:p>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Desmos Classroom Activities Log </a:t>
            </a:r>
            <a:r>
              <a:rPr lang="en-US" sz="3200" b="1" dirty="0">
                <a:solidFill>
                  <a:srgbClr val="FF0000"/>
                </a:solidFill>
                <a:latin typeface="Verdana" panose="020B0604030504040204" pitchFamily="34" charset="0"/>
                <a:ea typeface="Verdana" panose="020B0604030504040204" pitchFamily="34" charset="0"/>
                <a:cs typeface="Verdana" panose="020B0604030504040204" pitchFamily="34" charset="0"/>
              </a:rPr>
              <a:t>(NEW)</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lide Number Placeholder 1">
            <a:extLst>
              <a:ext uri="{FF2B5EF4-FFF2-40B4-BE49-F238E27FC236}">
                <a16:creationId xmlns:a16="http://schemas.microsoft.com/office/drawing/2014/main" id="{4B920C45-9A54-45F1-A2E3-3E47E2FA298D}"/>
              </a:ext>
            </a:extLst>
          </p:cNvPr>
          <p:cNvSpPr txBox="1">
            <a:spLocks/>
          </p:cNvSpPr>
          <p:nvPr/>
        </p:nvSpPr>
        <p:spPr bwMode="auto">
          <a:xfrm>
            <a:off x="6758247" y="649356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116</a:t>
            </a:fld>
            <a:endParaRPr lang="en-US" dirty="0"/>
          </a:p>
        </p:txBody>
      </p:sp>
      <p:pic>
        <p:nvPicPr>
          <p:cNvPr id="12" name="Picture 11" title="Activity Log Picture">
            <a:extLst>
              <a:ext uri="{FF2B5EF4-FFF2-40B4-BE49-F238E27FC236}">
                <a16:creationId xmlns:a16="http://schemas.microsoft.com/office/drawing/2014/main" id="{C5B1E7FC-C84A-4D30-B8B3-FA0C82F42D7B}"/>
              </a:ext>
            </a:extLst>
          </p:cNvPr>
          <p:cNvPicPr>
            <a:picLocks noChangeAspect="1"/>
          </p:cNvPicPr>
          <p:nvPr/>
        </p:nvPicPr>
        <p:blipFill>
          <a:blip r:embed="rId4"/>
          <a:stretch>
            <a:fillRect/>
          </a:stretch>
        </p:blipFill>
        <p:spPr>
          <a:xfrm>
            <a:off x="456790" y="1905000"/>
            <a:ext cx="7848600" cy="4436165"/>
          </a:xfrm>
          <a:prstGeom prst="rect">
            <a:avLst/>
          </a:prstGeom>
        </p:spPr>
      </p:pic>
    </p:spTree>
    <p:extLst>
      <p:ext uri="{BB962C8B-B14F-4D97-AF65-F5344CB8AC3E}">
        <p14:creationId xmlns:p14="http://schemas.microsoft.com/office/powerpoint/2010/main" val="3921462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Teacher Direct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solidFill>
                  <a:srgbClr val="000000"/>
                </a:solidFill>
              </a:rPr>
              <a:pPr/>
              <a:t>117</a:t>
            </a:fld>
            <a:endParaRPr lang="en-US" altLang="en-US">
              <a:solidFill>
                <a:srgbClr val="000000"/>
              </a:solidFill>
            </a:endParaRPr>
          </a:p>
        </p:txBody>
      </p:sp>
      <p:sp>
        <p:nvSpPr>
          <p:cNvPr id="5" name="Rectangle 4"/>
          <p:cNvSpPr/>
          <p:nvPr/>
        </p:nvSpPr>
        <p:spPr>
          <a:xfrm>
            <a:off x="304800" y="1466352"/>
            <a:ext cx="8534399" cy="307777"/>
          </a:xfrm>
          <a:prstGeom prst="rect">
            <a:avLst/>
          </a:prstGeom>
        </p:spPr>
        <p:txBody>
          <a:bodyPr wrap="square">
            <a:spAutoFit/>
          </a:bodyPr>
          <a:lstStyle/>
          <a:p>
            <a:pPr algn="ctr"/>
            <a:r>
              <a:rPr lang="en-US" b="1" i="1" dirty="0"/>
              <a:t>Access TeacherDirect from “Instruction” Link on the left side of the </a:t>
            </a:r>
            <a:r>
              <a:rPr lang="en-US" b="1" i="1" dirty="0" err="1"/>
              <a:t>VDOE</a:t>
            </a:r>
            <a:r>
              <a:rPr lang="en-US" b="1" i="1" dirty="0"/>
              <a:t> home page </a:t>
            </a:r>
          </a:p>
        </p:txBody>
      </p:sp>
      <p:sp>
        <p:nvSpPr>
          <p:cNvPr id="6" name="Rectangle 5"/>
          <p:cNvSpPr/>
          <p:nvPr/>
        </p:nvSpPr>
        <p:spPr>
          <a:xfrm>
            <a:off x="-2" y="1774129"/>
            <a:ext cx="9144001" cy="307777"/>
          </a:xfrm>
          <a:prstGeom prst="rect">
            <a:avLst/>
          </a:prstGeom>
        </p:spPr>
        <p:txBody>
          <a:bodyPr wrap="square">
            <a:spAutoFit/>
          </a:bodyPr>
          <a:lstStyle/>
          <a:p>
            <a:pPr algn="ctr"/>
            <a:r>
              <a:rPr lang="en-US" dirty="0" smtClean="0">
                <a:hlinkClick r:id="rId2"/>
              </a:rPr>
              <a:t>Sign-up Link</a:t>
            </a:r>
            <a:endParaRPr lang="en-US" dirty="0">
              <a:hlinkClick r:id="rId3"/>
            </a:endParaRPr>
          </a:p>
        </p:txBody>
      </p:sp>
      <p:pic>
        <p:nvPicPr>
          <p:cNvPr id="7" name="Picture 6" title="Teacher Direct"/>
          <p:cNvPicPr/>
          <p:nvPr/>
        </p:nvPicPr>
        <p:blipFill rotWithShape="1">
          <a:blip r:embed="rId4"/>
          <a:srcRect l="49849" t="10730"/>
          <a:stretch/>
        </p:blipFill>
        <p:spPr bwMode="auto">
          <a:xfrm>
            <a:off x="496529" y="2337294"/>
            <a:ext cx="7733071" cy="4139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84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1CA99C-E41D-4711-8637-27F0787E27F1}"/>
              </a:ext>
            </a:extLst>
          </p:cNvPr>
          <p:cNvSpPr>
            <a:spLocks noGrp="1"/>
          </p:cNvSpPr>
          <p:nvPr>
            <p:ph type="title"/>
          </p:nvPr>
        </p:nvSpPr>
        <p:spPr/>
        <p:txBody>
          <a:bodyPr/>
          <a:lstStyle/>
          <a:p>
            <a:r>
              <a:rPr lang="en-US" sz="3200" dirty="0">
                <a:latin typeface="Verdana" panose="020B0604030504040204" pitchFamily="34" charset="0"/>
                <a:ea typeface="Verdana" panose="020B0604030504040204" pitchFamily="34" charset="0"/>
              </a:rPr>
              <a:t>Math Information Email</a:t>
            </a:r>
          </a:p>
        </p:txBody>
      </p:sp>
      <p:sp>
        <p:nvSpPr>
          <p:cNvPr id="4" name="Content Placeholder 3">
            <a:extLst>
              <a:ext uri="{FF2B5EF4-FFF2-40B4-BE49-F238E27FC236}">
                <a16:creationId xmlns:a16="http://schemas.microsoft.com/office/drawing/2014/main" id="{4739F94D-D469-4D50-B1EB-6554C2AB4D98}"/>
              </a:ext>
            </a:extLst>
          </p:cNvPr>
          <p:cNvSpPr>
            <a:spLocks noGrp="1"/>
          </p:cNvSpPr>
          <p:nvPr>
            <p:ph idx="1"/>
          </p:nvPr>
        </p:nvSpPr>
        <p:spPr/>
        <p:txBody>
          <a:bodyPr/>
          <a:lstStyle/>
          <a:p>
            <a:pPr marL="0" indent="0">
              <a:buNone/>
            </a:pPr>
            <a:r>
              <a:rPr lang="en-US" dirty="0"/>
              <a:t>Teachers, administrators and mathematics coordinators are encouraged to send an email to </a:t>
            </a:r>
            <a:r>
              <a:rPr lang="en-US" dirty="0">
                <a:hlinkClick r:id="rId2"/>
              </a:rPr>
              <a:t>mathematics@doe.virginia.gov</a:t>
            </a:r>
            <a:r>
              <a:rPr lang="en-US" dirty="0"/>
              <a:t> to receive the VDOE Mathematics Update distributed by the mathematics office.</a:t>
            </a:r>
          </a:p>
        </p:txBody>
      </p:sp>
      <p:sp>
        <p:nvSpPr>
          <p:cNvPr id="2" name="Slide Number Placeholder 1">
            <a:extLst>
              <a:ext uri="{FF2B5EF4-FFF2-40B4-BE49-F238E27FC236}">
                <a16:creationId xmlns:a16="http://schemas.microsoft.com/office/drawing/2014/main" id="{7F5C06AE-E780-4C9D-BC8F-427874073B54}"/>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118</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5657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Learning Intentions</a:t>
            </a:r>
          </a:p>
        </p:txBody>
      </p:sp>
      <p:sp>
        <p:nvSpPr>
          <p:cNvPr id="112" name="Shape 112"/>
          <p:cNvSpPr txBox="1">
            <a:spLocks noGrp="1"/>
          </p:cNvSpPr>
          <p:nvPr>
            <p:ph type="body" idx="1"/>
          </p:nvPr>
        </p:nvSpPr>
        <p:spPr/>
        <p:txBody>
          <a:bodyPr/>
          <a:lstStyle/>
          <a:p>
            <a:pPr indent="0">
              <a:buNone/>
            </a:pPr>
            <a:r>
              <a:rPr lang="en-US" b="1" dirty="0"/>
              <a:t>Content: </a:t>
            </a:r>
            <a:r>
              <a:rPr lang="en-US" dirty="0"/>
              <a:t>I am learning about strategies and approaches that make teaching and learning more visible.  </a:t>
            </a:r>
          </a:p>
          <a:p>
            <a:pPr indent="0">
              <a:buNone/>
            </a:pPr>
            <a:r>
              <a:rPr lang="en-US" b="1" dirty="0"/>
              <a:t>Language: </a:t>
            </a:r>
            <a:r>
              <a:rPr lang="en-US" dirty="0"/>
              <a:t>I am learning to use the language of a visible learning mathematics classroom.  </a:t>
            </a:r>
          </a:p>
          <a:p>
            <a:pPr indent="0">
              <a:buNone/>
            </a:pPr>
            <a:r>
              <a:rPr lang="en-US" b="1" dirty="0"/>
              <a:t>Social: </a:t>
            </a:r>
            <a:r>
              <a:rPr lang="en-US" dirty="0"/>
              <a:t>I am learning how to listen and respond to my peers’ ideas in ways that move everyone forward as learners.</a:t>
            </a:r>
          </a:p>
          <a:p>
            <a:pPr marL="288925" indent="449263"/>
            <a:endParaRPr lang="en-US" sz="2000" dirty="0">
              <a:latin typeface="+mn-lt"/>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256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A6F6-7AA9-1B48-AE7C-02FA51DDBBC4}"/>
              </a:ext>
            </a:extLst>
          </p:cNvPr>
          <p:cNvSpPr>
            <a:spLocks noGrp="1"/>
          </p:cNvSpPr>
          <p:nvPr>
            <p:ph type="title"/>
          </p:nvPr>
        </p:nvSpPr>
        <p:spPr>
          <a:xfrm>
            <a:off x="457200" y="677863"/>
            <a:ext cx="8229600" cy="1143000"/>
          </a:xfrm>
        </p:spPr>
        <p:txBody>
          <a:bodyPr/>
          <a:lstStyle/>
          <a:p>
            <a:r>
              <a:rPr lang="en-US" sz="3200" b="1" dirty="0">
                <a:latin typeface="+mj-lt"/>
              </a:rPr>
              <a:t>Turn and Talk </a:t>
            </a:r>
          </a:p>
        </p:txBody>
      </p:sp>
      <p:sp>
        <p:nvSpPr>
          <p:cNvPr id="3" name="Text Placeholder 2">
            <a:extLst>
              <a:ext uri="{FF2B5EF4-FFF2-40B4-BE49-F238E27FC236}">
                <a16:creationId xmlns:a16="http://schemas.microsoft.com/office/drawing/2014/main" id="{46BEC37B-7D9C-0A45-B804-92F5D5B44A4A}"/>
              </a:ext>
            </a:extLst>
          </p:cNvPr>
          <p:cNvSpPr>
            <a:spLocks noGrp="1"/>
          </p:cNvSpPr>
          <p:nvPr>
            <p:ph type="body" idx="1"/>
          </p:nvPr>
        </p:nvSpPr>
        <p:spPr/>
        <p:txBody>
          <a:bodyPr/>
          <a:lstStyle/>
          <a:p>
            <a:r>
              <a:rPr lang="en-US" dirty="0">
                <a:latin typeface="+mn-lt"/>
              </a:rPr>
              <a:t>How might you use this activity in your classroom to build community? </a:t>
            </a:r>
          </a:p>
          <a:p>
            <a:r>
              <a:rPr lang="en-US" dirty="0">
                <a:latin typeface="+mn-lt"/>
              </a:rPr>
              <a:t>What is the importance of building a classroom community? </a:t>
            </a:r>
          </a:p>
          <a:p>
            <a:r>
              <a:rPr lang="en-US" dirty="0">
                <a:latin typeface="+mn-lt"/>
              </a:rPr>
              <a:t>What additional ways do you foster a classroom community?</a:t>
            </a:r>
          </a:p>
        </p:txBody>
      </p:sp>
      <p:sp>
        <p:nvSpPr>
          <p:cNvPr id="4" name="Slide Number Placeholder 3">
            <a:extLst>
              <a:ext uri="{FF2B5EF4-FFF2-40B4-BE49-F238E27FC236}">
                <a16:creationId xmlns:a16="http://schemas.microsoft.com/office/drawing/2014/main" id="{2297179B-7E32-8D4E-8BF9-C30080B947D7}"/>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1950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07"/>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Traffic Light Exit Ticket</a:t>
            </a:r>
            <a:endParaRPr sz="3200" b="1" dirty="0">
              <a:latin typeface="Verdana"/>
              <a:ea typeface="Verdana"/>
              <a:cs typeface="Verdana"/>
              <a:sym typeface="Verdana"/>
            </a:endParaRPr>
          </a:p>
        </p:txBody>
      </p:sp>
      <p:sp>
        <p:nvSpPr>
          <p:cNvPr id="939" name="Google Shape;939;p10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120</a:t>
            </a:fld>
            <a:endParaRPr sz="1400" b="0" i="0" u="none" strike="noStrike" cap="none">
              <a:solidFill>
                <a:schemeClr val="dk1"/>
              </a:solidFill>
              <a:latin typeface="Arial"/>
              <a:ea typeface="Arial"/>
              <a:cs typeface="Arial"/>
              <a:sym typeface="Arial"/>
            </a:endParaRPr>
          </a:p>
        </p:txBody>
      </p:sp>
      <p:pic>
        <p:nvPicPr>
          <p:cNvPr id="940" name="Google Shape;940;p107" title="Traffic LIght"/>
          <p:cNvPicPr preferRelativeResize="0"/>
          <p:nvPr/>
        </p:nvPicPr>
        <p:blipFill>
          <a:blip r:embed="rId3">
            <a:alphaModFix/>
          </a:blip>
          <a:stretch>
            <a:fillRect/>
          </a:stretch>
        </p:blipFill>
        <p:spPr>
          <a:xfrm>
            <a:off x="-11106" y="1953163"/>
            <a:ext cx="2228700" cy="3097225"/>
          </a:xfrm>
          <a:prstGeom prst="rect">
            <a:avLst/>
          </a:prstGeom>
          <a:noFill/>
          <a:ln>
            <a:noFill/>
          </a:ln>
        </p:spPr>
      </p:pic>
      <p:sp>
        <p:nvSpPr>
          <p:cNvPr id="941" name="Google Shape;941;p107"/>
          <p:cNvSpPr txBox="1"/>
          <p:nvPr/>
        </p:nvSpPr>
        <p:spPr>
          <a:xfrm>
            <a:off x="1749287" y="1732500"/>
            <a:ext cx="7705088" cy="42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Verdana"/>
                <a:ea typeface="Verdana"/>
                <a:cs typeface="Verdana"/>
                <a:sym typeface="Verdana"/>
              </a:rPr>
              <a:t>Based on today’s presentation…</a:t>
            </a:r>
            <a:endParaRPr sz="2800" dirty="0">
              <a:latin typeface="Verdana"/>
              <a:ea typeface="Verdana"/>
              <a:cs typeface="Verdana"/>
              <a:sym typeface="Verdana"/>
            </a:endParaRPr>
          </a:p>
          <a:p>
            <a:pPr marL="0" lvl="0" indent="0" algn="l" rtl="0">
              <a:spcBef>
                <a:spcPts val="0"/>
              </a:spcBef>
              <a:spcAft>
                <a:spcPts val="0"/>
              </a:spcAft>
              <a:buNone/>
            </a:pPr>
            <a:endParaRPr sz="28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800" dirty="0">
                <a:latin typeface="Verdana"/>
                <a:ea typeface="Verdana"/>
                <a:cs typeface="Verdana"/>
                <a:sym typeface="Verdana"/>
              </a:rPr>
              <a:t>One thing I could stop doing is...</a:t>
            </a:r>
            <a:endParaRPr sz="2800" dirty="0">
              <a:latin typeface="Verdana"/>
              <a:ea typeface="Verdana"/>
              <a:cs typeface="Verdana"/>
              <a:sym typeface="Verdana"/>
            </a:endParaRPr>
          </a:p>
          <a:p>
            <a:pPr marL="457200" lvl="0" indent="0" algn="l" rtl="0">
              <a:spcBef>
                <a:spcPts val="0"/>
              </a:spcBef>
              <a:spcAft>
                <a:spcPts val="0"/>
              </a:spcAft>
              <a:buNone/>
            </a:pPr>
            <a:endParaRPr sz="28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800" dirty="0">
                <a:latin typeface="Verdana"/>
                <a:ea typeface="Verdana"/>
                <a:cs typeface="Verdana"/>
                <a:sym typeface="Verdana"/>
              </a:rPr>
              <a:t>One thing I could continue doing is...</a:t>
            </a:r>
            <a:endParaRPr sz="2800" dirty="0">
              <a:latin typeface="Verdana"/>
              <a:ea typeface="Verdana"/>
              <a:cs typeface="Verdana"/>
              <a:sym typeface="Verdana"/>
            </a:endParaRPr>
          </a:p>
          <a:p>
            <a:pPr marL="457200" lvl="0" indent="0" algn="l" rtl="0">
              <a:spcBef>
                <a:spcPts val="0"/>
              </a:spcBef>
              <a:spcAft>
                <a:spcPts val="0"/>
              </a:spcAft>
              <a:buNone/>
            </a:pPr>
            <a:endParaRPr sz="28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800" dirty="0">
                <a:latin typeface="Verdana"/>
                <a:ea typeface="Verdana"/>
                <a:cs typeface="Verdana"/>
                <a:sym typeface="Verdana"/>
              </a:rPr>
              <a:t>One thing I could start doing is...</a:t>
            </a:r>
            <a:endParaRPr sz="2800" dirty="0">
              <a:latin typeface="Verdana"/>
              <a:ea typeface="Verdana"/>
              <a:cs typeface="Verdana"/>
              <a:sym typeface="Verdana"/>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005563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Give </a:t>
            </a:r>
            <a:r>
              <a:rPr lang="en-US" dirty="0"/>
              <a:t>yourself “permission to spend more time developing student’s deep understanding of mathematics as a well-rounded discipline.”</a:t>
            </a:r>
            <a:br>
              <a:rPr lang="en-US" dirty="0"/>
            </a:br>
            <a:r>
              <a:rPr lang="en-US" sz="2400" i="1" dirty="0">
                <a:ea typeface="Verdana" panose="020B0604030504040204" pitchFamily="34" charset="0"/>
                <a:cs typeface="Verdana" panose="020B0604030504040204" pitchFamily="34" charset="0"/>
              </a:rPr>
              <a:t>-Teaching Mathematics In the Visible</a:t>
            </a:r>
            <a:br>
              <a:rPr lang="en-US" sz="2400" i="1" dirty="0">
                <a:ea typeface="Verdana" panose="020B0604030504040204" pitchFamily="34" charset="0"/>
                <a:cs typeface="Verdana" panose="020B0604030504040204" pitchFamily="34" charset="0"/>
              </a:rPr>
            </a:br>
            <a:r>
              <a:rPr lang="en-US" sz="2400" i="1" dirty="0">
                <a:ea typeface="Verdana" panose="020B0604030504040204" pitchFamily="34" charset="0"/>
                <a:cs typeface="Verdana" panose="020B0604030504040204" pitchFamily="34" charset="0"/>
              </a:rPr>
              <a:t>Learning Classroom: Grades 6-8</a:t>
            </a:r>
            <a:r>
              <a:rPr lang="en-US" i="1" dirty="0"/>
              <a:t/>
            </a:r>
            <a:br>
              <a:rPr lang="en-US" i="1" dirty="0"/>
            </a:br>
            <a:endParaRPr lang="en-US" dirty="0"/>
          </a:p>
        </p:txBody>
      </p:sp>
    </p:spTree>
    <p:extLst>
      <p:ext uri="{BB962C8B-B14F-4D97-AF65-F5344CB8AC3E}">
        <p14:creationId xmlns:p14="http://schemas.microsoft.com/office/powerpoint/2010/main" val="29387006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j-lt"/>
              </a:rPr>
              <a:t>Please Contact Us</a:t>
            </a:r>
            <a:endParaRPr lang="en-US" b="1" dirty="0">
              <a:latin typeface="+mj-lt"/>
            </a:endParaRPr>
          </a:p>
        </p:txBody>
      </p:sp>
      <p:sp>
        <p:nvSpPr>
          <p:cNvPr id="3" name="Subtitle 2"/>
          <p:cNvSpPr>
            <a:spLocks noGrp="1"/>
          </p:cNvSpPr>
          <p:nvPr>
            <p:ph type="subTitle" idx="1"/>
          </p:nvPr>
        </p:nvSpPr>
        <p:spPr>
          <a:xfrm>
            <a:off x="1053548" y="3886200"/>
            <a:ext cx="6718851" cy="1752600"/>
          </a:xfrm>
        </p:spPr>
        <p:txBody>
          <a:bodyPr/>
          <a:lstStyle/>
          <a:p>
            <a:r>
              <a:rPr lang="en-US" dirty="0">
                <a:latin typeface="+mn-lt"/>
                <a:cs typeface="Calibri" panose="020F0502020204030204" pitchFamily="34" charset="0"/>
              </a:rPr>
              <a:t>The VDOE Mathematics Team at</a:t>
            </a:r>
          </a:p>
          <a:p>
            <a:r>
              <a:rPr lang="en-US" dirty="0">
                <a:latin typeface="+mn-lt"/>
                <a:cs typeface="Calibri" panose="020F0502020204030204" pitchFamily="34" charset="0"/>
                <a:hlinkClick r:id="rId2"/>
              </a:rPr>
              <a:t>Mathematics@doe.virginia.gov</a:t>
            </a:r>
            <a:endParaRPr lang="en-US" dirty="0">
              <a:latin typeface="+mn-lt"/>
              <a:cs typeface="Calibri" panose="020F0502020204030204" pitchFamily="34" charset="0"/>
            </a:endParaRPr>
          </a:p>
          <a:p>
            <a:endParaRPr lang="en-US" dirty="0"/>
          </a:p>
        </p:txBody>
      </p:sp>
    </p:spTree>
    <p:extLst>
      <p:ext uri="{BB962C8B-B14F-4D97-AF65-F5344CB8AC3E}">
        <p14:creationId xmlns:p14="http://schemas.microsoft.com/office/powerpoint/2010/main" val="21834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259504" y="773977"/>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Agenda</a:t>
            </a:r>
            <a:endParaRPr sz="3600" dirty="0"/>
          </a:p>
        </p:txBody>
      </p:sp>
      <p:sp>
        <p:nvSpPr>
          <p:cNvPr id="274" name="Google Shape;274;p36"/>
          <p:cNvSpPr txBox="1">
            <a:spLocks noGrp="1"/>
          </p:cNvSpPr>
          <p:nvPr>
            <p:ph type="body" idx="1"/>
          </p:nvPr>
        </p:nvSpPr>
        <p:spPr>
          <a:xfrm>
            <a:off x="671881" y="1700213"/>
            <a:ext cx="7741496" cy="4371976"/>
          </a:xfrm>
          <a:prstGeom prst="rect">
            <a:avLst/>
          </a:prstGeom>
          <a:noFill/>
          <a:ln>
            <a:noFill/>
          </a:ln>
        </p:spPr>
        <p:txBody>
          <a:bodyPr spcFirstLastPara="1" wrap="square" lIns="68569" tIns="68569" rIns="68569" bIns="68569" anchor="t" anchorCtr="0">
            <a:noAutofit/>
          </a:bodyPr>
          <a:lstStyle/>
          <a:p>
            <a:pPr marL="0" indent="0">
              <a:spcBef>
                <a:spcPts val="0"/>
              </a:spcBef>
              <a:buSzPts val="2000"/>
              <a:buNone/>
            </a:pPr>
            <a:r>
              <a:rPr lang="en-US" sz="2400" i="1" dirty="0">
                <a:latin typeface="+mn-lt"/>
                <a:ea typeface="Verdana"/>
                <a:cs typeface="Verdana"/>
                <a:sym typeface="Verdana"/>
              </a:rPr>
              <a:t>Morning Session</a:t>
            </a:r>
            <a:endParaRPr sz="2400" dirty="0">
              <a:latin typeface="+mn-lt"/>
              <a:ea typeface="Verdana"/>
              <a:cs typeface="Verdana"/>
              <a:sym typeface="Verdana"/>
            </a:endParaRPr>
          </a:p>
          <a:p>
            <a:pPr marL="600075" indent="-342900">
              <a:buSzPts val="2000"/>
            </a:pPr>
            <a:r>
              <a:rPr lang="en-US" sz="2400" dirty="0">
                <a:latin typeface="+mn-lt"/>
                <a:ea typeface="Verdana"/>
                <a:cs typeface="Verdana"/>
                <a:sym typeface="Verdana"/>
              </a:rPr>
              <a:t>Module 1: Overview – Visible Learning, Equity, and Identity </a:t>
            </a:r>
            <a:endParaRPr sz="2400" dirty="0">
              <a:latin typeface="+mn-lt"/>
            </a:endParaRPr>
          </a:p>
          <a:p>
            <a:pPr marL="600075" indent="-342900">
              <a:buSzPts val="2000"/>
            </a:pPr>
            <a:r>
              <a:rPr lang="en-US" sz="2400" dirty="0">
                <a:latin typeface="+mn-lt"/>
                <a:ea typeface="Verdana"/>
                <a:cs typeface="Verdana"/>
                <a:sym typeface="Verdana"/>
              </a:rPr>
              <a:t>Module 2: Task Implementation (Before)</a:t>
            </a:r>
            <a:endParaRPr sz="2400" dirty="0">
              <a:latin typeface="+mn-lt"/>
            </a:endParaRPr>
          </a:p>
          <a:p>
            <a:pPr marL="0" indent="0">
              <a:buSzPts val="2000"/>
              <a:buNone/>
            </a:pPr>
            <a:r>
              <a:rPr lang="en-US" sz="2400" i="1" dirty="0">
                <a:latin typeface="+mn-lt"/>
                <a:ea typeface="Verdana"/>
                <a:cs typeface="Verdana"/>
                <a:sym typeface="Verdana"/>
              </a:rPr>
              <a:t>			LUNCH</a:t>
            </a:r>
            <a:endParaRPr sz="2400" i="1" dirty="0">
              <a:latin typeface="+mn-lt"/>
              <a:ea typeface="Verdana"/>
              <a:cs typeface="Verdana"/>
              <a:sym typeface="Verdana"/>
            </a:endParaRPr>
          </a:p>
          <a:p>
            <a:pPr marL="0" indent="0">
              <a:buSzPts val="2000"/>
              <a:buNone/>
            </a:pPr>
            <a:r>
              <a:rPr lang="en-US" sz="2400" i="1" dirty="0">
                <a:latin typeface="+mn-lt"/>
                <a:ea typeface="Verdana"/>
                <a:cs typeface="Verdana"/>
                <a:sym typeface="Verdana"/>
              </a:rPr>
              <a:t>Afternoon Session</a:t>
            </a:r>
            <a:endParaRPr sz="2400" dirty="0">
              <a:latin typeface="+mn-lt"/>
              <a:ea typeface="Verdana"/>
              <a:cs typeface="Verdana"/>
              <a:sym typeface="Verdana"/>
            </a:endParaRPr>
          </a:p>
          <a:p>
            <a:pPr marL="600075" indent="-342900">
              <a:buSzPts val="2000"/>
            </a:pPr>
            <a:r>
              <a:rPr lang="en-US" sz="2400" dirty="0">
                <a:latin typeface="+mn-lt"/>
                <a:ea typeface="Verdana"/>
                <a:cs typeface="Verdana"/>
                <a:sym typeface="Verdana"/>
              </a:rPr>
              <a:t>Module 3: Task Implementation (During/After)</a:t>
            </a:r>
            <a:endParaRPr sz="2400" dirty="0">
              <a:latin typeface="+mn-lt"/>
            </a:endParaRPr>
          </a:p>
          <a:p>
            <a:pPr marL="600075" indent="-342900">
              <a:buSzPts val="2000"/>
            </a:pPr>
            <a:r>
              <a:rPr lang="en-US" sz="2400" dirty="0">
                <a:latin typeface="+mn-lt"/>
                <a:ea typeface="Verdana"/>
                <a:cs typeface="Verdana"/>
                <a:sym typeface="Verdana"/>
              </a:rPr>
              <a:t>Module 4: Assessing Student Understanding </a:t>
            </a:r>
            <a:endParaRPr sz="2400" dirty="0">
              <a:latin typeface="+mn-lt"/>
            </a:endParaRPr>
          </a:p>
          <a:p>
            <a:pPr marL="600075" indent="-342900">
              <a:buSzPts val="2000"/>
            </a:pPr>
            <a:r>
              <a:rPr lang="en-US" sz="2400" dirty="0">
                <a:latin typeface="+mn-lt"/>
                <a:ea typeface="Verdana"/>
                <a:cs typeface="Verdana"/>
                <a:sym typeface="Verdana"/>
              </a:rPr>
              <a:t>Reflection and Closure</a:t>
            </a:r>
            <a:endParaRPr sz="2400" dirty="0">
              <a:latin typeface="+mn-lt"/>
            </a:endParaRPr>
          </a:p>
          <a:p>
            <a:pPr marL="553641" indent="-241697">
              <a:buSzPts val="2000"/>
              <a:buNone/>
            </a:pPr>
            <a:endParaRPr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353744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0" y="603647"/>
            <a:ext cx="86868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Opening Video Message from VDOE</a:t>
            </a:r>
            <a:endParaRPr sz="3600" dirty="0"/>
          </a:p>
        </p:txBody>
      </p:sp>
      <p:sp>
        <p:nvSpPr>
          <p:cNvPr id="2" name="Slide Number Placeholder 1"/>
          <p:cNvSpPr>
            <a:spLocks noGrp="1"/>
          </p:cNvSpPr>
          <p:nvPr>
            <p:ph type="sldNum" idx="12"/>
          </p:nvPr>
        </p:nvSpPr>
        <p:spPr/>
        <p:txBody>
          <a:bodyPr/>
          <a:lstStyle/>
          <a:p>
            <a:fld id="{00000000-1234-1234-1234-123412341234}" type="slidenum">
              <a:rPr lang="en-US" smtClean="0"/>
              <a:pPr/>
              <a:t>14</a:t>
            </a:fld>
            <a:endParaRPr lang="en-US"/>
          </a:p>
        </p:txBody>
      </p:sp>
      <p:pic>
        <p:nvPicPr>
          <p:cNvPr id="3" name="Picture 2" title="Video Picture">
            <a:hlinkClick r:id="rId3"/>
          </p:cNvPr>
          <p:cNvPicPr>
            <a:picLocks noChangeAspect="1"/>
          </p:cNvPicPr>
          <p:nvPr/>
        </p:nvPicPr>
        <p:blipFill>
          <a:blip r:embed="rId4"/>
          <a:stretch>
            <a:fillRect/>
          </a:stretch>
        </p:blipFill>
        <p:spPr>
          <a:xfrm>
            <a:off x="1055991" y="1785587"/>
            <a:ext cx="6557160" cy="3979660"/>
          </a:xfrm>
          <a:prstGeom prst="rect">
            <a:avLst/>
          </a:prstGeom>
        </p:spPr>
      </p:pic>
    </p:spTree>
    <p:extLst>
      <p:ext uri="{BB962C8B-B14F-4D97-AF65-F5344CB8AC3E}">
        <p14:creationId xmlns:p14="http://schemas.microsoft.com/office/powerpoint/2010/main" val="149570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08547" y="624076"/>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Learning Intentions</a:t>
            </a:r>
            <a:endParaRPr sz="3200"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000" b="1" i="1" dirty="0">
                <a:latin typeface="Verdana"/>
                <a:ea typeface="Verdana"/>
                <a:cs typeface="Verdana"/>
                <a:sym typeface="Verdana"/>
              </a:rPr>
              <a:t>Content:</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about strategies and approaches that make teaching and learning more visible.</a:t>
            </a:r>
            <a:endParaRPr sz="2000"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20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sz="2000" b="1" i="1" dirty="0">
                <a:latin typeface="Verdana"/>
                <a:ea typeface="Verdana"/>
                <a:cs typeface="Verdana"/>
                <a:sym typeface="Verdana"/>
              </a:rPr>
              <a:t>Language:</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to use the language of a visible learning     </a:t>
            </a:r>
            <a:endParaRPr sz="2000" dirty="0">
              <a:latin typeface="Verdana"/>
              <a:ea typeface="Verdana"/>
              <a:cs typeface="Verdana"/>
              <a:sym typeface="Verdana"/>
            </a:endParaRPr>
          </a:p>
          <a:p>
            <a:pPr marL="406400" lvl="0" indent="328613" algn="l" rtl="0">
              <a:spcBef>
                <a:spcPts val="0"/>
              </a:spcBef>
              <a:spcAft>
                <a:spcPts val="0"/>
              </a:spcAft>
              <a:buNone/>
            </a:pPr>
            <a:r>
              <a:rPr lang="en-US" sz="2000" dirty="0">
                <a:latin typeface="Verdana"/>
                <a:ea typeface="Verdana"/>
                <a:cs typeface="Verdana"/>
                <a:sym typeface="Verdana"/>
              </a:rPr>
              <a:t>mathematics classroom.</a:t>
            </a:r>
            <a:endParaRPr sz="2000"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0" lvl="0" indent="0" algn="l" rtl="0">
              <a:spcBef>
                <a:spcPts val="640"/>
              </a:spcBef>
              <a:spcAft>
                <a:spcPts val="0"/>
              </a:spcAft>
              <a:buClr>
                <a:schemeClr val="dk1"/>
              </a:buClr>
              <a:buSzPts val="2000"/>
              <a:buFont typeface="Verdana"/>
              <a:buNone/>
            </a:pPr>
            <a:r>
              <a:rPr lang="en-US" sz="2000" b="1" i="1" dirty="0">
                <a:latin typeface="Verdana"/>
                <a:ea typeface="Verdana"/>
                <a:cs typeface="Verdana"/>
                <a:sym typeface="Verdana"/>
              </a:rPr>
              <a:t>Social:</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how to listen and respond to my colleagues’ ideas in ways that move everyone forward as learners.</a:t>
            </a:r>
            <a:endParaRPr sz="2000"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55877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i="1" dirty="0" smtClean="0"/>
              <a:t/>
            </a:r>
            <a:br>
              <a:rPr lang="en-US" b="1" i="1" dirty="0" smtClean="0"/>
            </a:br>
            <a:r>
              <a:rPr lang="en-US" b="1" dirty="0" smtClean="0">
                <a:solidFill>
                  <a:schemeClr val="dk1"/>
                </a:solidFill>
                <a:latin typeface="+mn-lt"/>
              </a:rPr>
              <a:t>Module </a:t>
            </a:r>
            <a:r>
              <a:rPr lang="en-US" b="1" dirty="0">
                <a:solidFill>
                  <a:schemeClr val="dk1"/>
                </a:solidFill>
                <a:latin typeface="+mn-lt"/>
              </a:rPr>
              <a:t>I</a:t>
            </a:r>
            <a:br>
              <a:rPr lang="en-US" b="1" dirty="0">
                <a:solidFill>
                  <a:schemeClr val="dk1"/>
                </a:solidFill>
                <a:latin typeface="+mn-lt"/>
              </a:rPr>
            </a:br>
            <a:r>
              <a:rPr lang="en-US" b="1" dirty="0">
                <a:latin typeface="+mn-lt"/>
              </a:rPr>
              <a:t>Overview – Visible Learning, Equity, and Identity </a:t>
            </a:r>
            <a:r>
              <a:rPr lang="en-US" sz="7200" b="1" dirty="0">
                <a:solidFill>
                  <a:schemeClr val="dk1"/>
                </a:solidFill>
                <a:latin typeface="+mn-lt"/>
              </a:rPr>
              <a:t/>
            </a:r>
            <a:br>
              <a:rPr lang="en-US" sz="7200" b="1" dirty="0">
                <a:solidFill>
                  <a:schemeClr val="dk1"/>
                </a:solidFill>
                <a:latin typeface="+mn-lt"/>
              </a:rPr>
            </a:b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425540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Success Criteria</a:t>
            </a:r>
            <a:endParaRPr sz="3200" b="1" dirty="0">
              <a:latin typeface="Verdana"/>
              <a:ea typeface="Verdana"/>
              <a:cs typeface="Verdana"/>
              <a:sym typeface="Verdana"/>
            </a:endParaRPr>
          </a:p>
        </p:txBody>
      </p:sp>
      <p:sp>
        <p:nvSpPr>
          <p:cNvPr id="433" name="Google Shape;433;p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strategies in teaching and learning that have high impacts (effect size) on student achievement.</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and support equitable learning opportunities for all students that promote positive student mathematical identity and agency.</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describe how to create a classroom environment that supports the development of assessment-capable mathematics learners.</a:t>
            </a: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17</a:t>
            </a:fld>
            <a:endParaRPr lang="en-US"/>
          </a:p>
        </p:txBody>
      </p:sp>
    </p:spTree>
    <p:extLst>
      <p:ext uri="{BB962C8B-B14F-4D97-AF65-F5344CB8AC3E}">
        <p14:creationId xmlns:p14="http://schemas.microsoft.com/office/powerpoint/2010/main" val="30639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18</a:t>
            </a:fld>
            <a:endParaRPr lang="en-US" dirty="0"/>
          </a:p>
        </p:txBody>
      </p:sp>
      <p:sp>
        <p:nvSpPr>
          <p:cNvPr id="2" name="Title 1"/>
          <p:cNvSpPr>
            <a:spLocks noGrp="1"/>
          </p:cNvSpPr>
          <p:nvPr>
            <p:ph type="title" idx="4294967295"/>
          </p:nvPr>
        </p:nvSpPr>
        <p:spPr>
          <a:xfrm>
            <a:off x="0" y="609600"/>
            <a:ext cx="9144000" cy="1143000"/>
          </a:xfrm>
        </p:spPr>
        <p:txBody>
          <a:bodyPr/>
          <a:lstStyle/>
          <a:p>
            <a:pPr algn="ctr"/>
            <a:r>
              <a:rPr lang="en-US" sz="3200" b="1" dirty="0"/>
              <a:t>Barometer of Influence and Effect Size </a:t>
            </a:r>
          </a:p>
        </p:txBody>
      </p:sp>
      <p:sp>
        <p:nvSpPr>
          <p:cNvPr id="6" name="Rectangle 5"/>
          <p:cNvSpPr/>
          <p:nvPr/>
        </p:nvSpPr>
        <p:spPr>
          <a:xfrm>
            <a:off x="327807" y="6211669"/>
            <a:ext cx="8721758" cy="523220"/>
          </a:xfrm>
          <a:prstGeom prst="rect">
            <a:avLst/>
          </a:prstGeom>
        </p:spPr>
        <p:txBody>
          <a:bodyPr wrap="square">
            <a:spAutoFit/>
          </a:bodyPr>
          <a:lstStyle/>
          <a:p>
            <a:r>
              <a:rPr lang="en-US" dirty="0">
                <a:solidFill>
                  <a:schemeClr val="tx1"/>
                </a:solidFill>
                <a:latin typeface="Calibri" panose="020F0502020204030204" pitchFamily="34" charset="0"/>
                <a:cs typeface="Calibri" panose="020F0502020204030204" pitchFamily="34" charset="0"/>
              </a:rPr>
              <a:t>Adapted from Hattie, J. (2009) </a:t>
            </a:r>
            <a:r>
              <a:rPr lang="en-US" i="1" dirty="0">
                <a:solidFill>
                  <a:schemeClr val="tx1"/>
                </a:solidFill>
                <a:latin typeface="Calibri" panose="020F0502020204030204" pitchFamily="34" charset="0"/>
                <a:cs typeface="Calibri" panose="020F0502020204030204" pitchFamily="34" charset="0"/>
              </a:rPr>
              <a:t>Visible Learning:  A Synthesis of Over 800 Meta-analyses Relating to Achievement</a:t>
            </a:r>
            <a:r>
              <a:rPr lang="en-US" dirty="0">
                <a:solidFill>
                  <a:schemeClr val="tx1"/>
                </a:solidFill>
                <a:latin typeface="Calibri" panose="020F0502020204030204" pitchFamily="34" charset="0"/>
                <a:cs typeface="Calibri" panose="020F0502020204030204" pitchFamily="34" charset="0"/>
              </a:rPr>
              <a:t>.  New York, NY: Routledge.</a:t>
            </a:r>
          </a:p>
        </p:txBody>
      </p:sp>
      <p:pic>
        <p:nvPicPr>
          <p:cNvPr id="7" name="Picture 6" title="Barometer Picture">
            <a:extLst>
              <a:ext uri="{FF2B5EF4-FFF2-40B4-BE49-F238E27FC236}">
                <a16:creationId xmlns:a16="http://schemas.microsoft.com/office/drawing/2014/main" id="{D433CE6E-A7C3-4A53-B506-BD0F586F96C6}"/>
              </a:ext>
            </a:extLst>
          </p:cNvPr>
          <p:cNvPicPr>
            <a:picLocks noChangeAspect="1"/>
          </p:cNvPicPr>
          <p:nvPr/>
        </p:nvPicPr>
        <p:blipFill>
          <a:blip r:embed="rId3"/>
          <a:stretch>
            <a:fillRect/>
          </a:stretch>
        </p:blipFill>
        <p:spPr>
          <a:xfrm>
            <a:off x="732850" y="2017931"/>
            <a:ext cx="7400036" cy="4178252"/>
          </a:xfrm>
          <a:prstGeom prst="rect">
            <a:avLst/>
          </a:prstGeom>
        </p:spPr>
      </p:pic>
      <p:sp>
        <p:nvSpPr>
          <p:cNvPr id="9" name="Google Shape;434;p52">
            <a:extLst>
              <a:ext uri="{FF2B5EF4-FFF2-40B4-BE49-F238E27FC236}">
                <a16:creationId xmlns:a16="http://schemas.microsoft.com/office/drawing/2014/main" id="{9BB7F5ED-381E-4678-AB62-4B76A1E4B9C9}"/>
              </a:ext>
            </a:extLst>
          </p:cNvPr>
          <p:cNvSpPr txBox="1"/>
          <p:nvPr/>
        </p:nvSpPr>
        <p:spPr>
          <a:xfrm rot="1756385">
            <a:off x="6599942" y="1920332"/>
            <a:ext cx="2285887" cy="1029604"/>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000" b="1" dirty="0">
                <a:solidFill>
                  <a:srgbClr val="000000"/>
                </a:solidFill>
                <a:highlight>
                  <a:srgbClr val="FFFF00"/>
                </a:highlight>
                <a:latin typeface="Verdana"/>
                <a:ea typeface="Verdana"/>
                <a:cs typeface="Verdana"/>
                <a:sym typeface="Verdana"/>
              </a:rPr>
              <a:t>Visible Learning Book</a:t>
            </a:r>
            <a:endParaRPr sz="2000" b="1" dirty="0">
              <a:solidFill>
                <a:srgbClr val="000000"/>
              </a:solidFill>
              <a:highlight>
                <a:srgbClr val="FFFF00"/>
              </a:highlight>
              <a:latin typeface="Verdana"/>
              <a:ea typeface="Verdana"/>
              <a:cs typeface="Verdana"/>
              <a:sym typeface="Verdana"/>
            </a:endParaRPr>
          </a:p>
          <a:p>
            <a:pPr marL="0" marR="0" lvl="0" indent="0" algn="ctr" rtl="0">
              <a:spcBef>
                <a:spcPts val="0"/>
              </a:spcBef>
              <a:spcAft>
                <a:spcPts val="0"/>
              </a:spcAft>
              <a:buNone/>
            </a:pPr>
            <a:r>
              <a:rPr lang="en-US" sz="2000" b="1" dirty="0">
                <a:solidFill>
                  <a:srgbClr val="000000"/>
                </a:solidFill>
                <a:highlight>
                  <a:srgbClr val="FFFF00"/>
                </a:highlight>
                <a:latin typeface="Verdana"/>
                <a:ea typeface="Verdana"/>
                <a:cs typeface="Verdana"/>
                <a:sym typeface="Verdana"/>
              </a:rPr>
              <a:t>Page 5</a:t>
            </a:r>
            <a:endParaRPr sz="2000" b="1" dirty="0">
              <a:solidFill>
                <a:srgbClr val="000000"/>
              </a:solidFill>
              <a:highlight>
                <a:srgbClr val="FFFF00"/>
              </a:highlight>
              <a:latin typeface="Verdana"/>
              <a:ea typeface="Verdana"/>
              <a:cs typeface="Verdana"/>
              <a:sym typeface="Verdana"/>
            </a:endParaRPr>
          </a:p>
        </p:txBody>
      </p:sp>
    </p:spTree>
    <p:extLst>
      <p:ext uri="{BB962C8B-B14F-4D97-AF65-F5344CB8AC3E}">
        <p14:creationId xmlns:p14="http://schemas.microsoft.com/office/powerpoint/2010/main" val="3756764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latin typeface="Verdana"/>
                <a:ea typeface="Verdana"/>
                <a:cs typeface="Verdana"/>
                <a:sym typeface="Verdana"/>
              </a:rPr>
              <a:t>The Barometer of Influence</a:t>
            </a:r>
            <a:endParaRPr lang="en-US" sz="3200" dirty="0"/>
          </a:p>
        </p:txBody>
      </p:sp>
      <p:sp>
        <p:nvSpPr>
          <p:cNvPr id="4" name="Text Placeholder 3"/>
          <p:cNvSpPr>
            <a:spLocks noGrp="1"/>
          </p:cNvSpPr>
          <p:nvPr>
            <p:ph type="body" idx="1"/>
          </p:nvPr>
        </p:nvSpPr>
        <p:spPr/>
        <p:txBody>
          <a:bodyPr/>
          <a:lstStyle/>
          <a:p>
            <a:r>
              <a:rPr lang="en-US" dirty="0"/>
              <a:t>Reverse Effects – Have reverse consequences on learning</a:t>
            </a:r>
          </a:p>
          <a:p>
            <a:r>
              <a:rPr lang="en-US" dirty="0"/>
              <a:t>Developmental Effects – Students could achieve to this level on their own.</a:t>
            </a:r>
          </a:p>
          <a:p>
            <a:r>
              <a:rPr lang="en-US" dirty="0"/>
              <a:t>Teacher Effects – The effect that “any teacher” can produce</a:t>
            </a:r>
          </a:p>
          <a:p>
            <a:r>
              <a:rPr lang="en-US" dirty="0"/>
              <a:t>Zone of Desired Effects – Will have greater than average influence on achievement</a:t>
            </a:r>
          </a:p>
          <a:p>
            <a:pPr indent="0">
              <a:buNone/>
            </a:pPr>
            <a:endParaRPr lang="en-US"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635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r>
              <a:rPr lang="en-US" b="1" i="1" dirty="0" smtClean="0"/>
              <a:t/>
            </a:r>
            <a:br>
              <a:rPr lang="en-US" b="1" i="1" dirty="0" smtClean="0"/>
            </a:br>
            <a:r>
              <a:rPr lang="en-US" b="1" i="1" dirty="0" smtClean="0">
                <a:latin typeface="+mj-lt"/>
              </a:rPr>
              <a:t>Welcome and Introductions</a:t>
            </a: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180283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Hinge Point</a:t>
            </a:r>
            <a:endParaRPr lang="en-US"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20</a:t>
            </a:fld>
            <a:endParaRPr lang="en-US" sz="1400" b="0" i="0" u="none" strike="noStrike" cap="none">
              <a:solidFill>
                <a:schemeClr val="dk1"/>
              </a:solidFill>
              <a:latin typeface="Arial"/>
              <a:ea typeface="Arial"/>
              <a:cs typeface="Arial"/>
              <a:sym typeface="Arial"/>
            </a:endParaRPr>
          </a:p>
        </p:txBody>
      </p:sp>
      <p:pic>
        <p:nvPicPr>
          <p:cNvPr id="7" name="Picture 6" title="Barometer Picture"/>
          <p:cNvPicPr>
            <a:picLocks noChangeAspect="1"/>
          </p:cNvPicPr>
          <p:nvPr/>
        </p:nvPicPr>
        <p:blipFill>
          <a:blip r:embed="rId2"/>
          <a:stretch>
            <a:fillRect/>
          </a:stretch>
        </p:blipFill>
        <p:spPr>
          <a:xfrm>
            <a:off x="925863" y="1752600"/>
            <a:ext cx="6949775" cy="4059886"/>
          </a:xfrm>
          <a:prstGeom prst="rect">
            <a:avLst/>
          </a:prstGeom>
        </p:spPr>
      </p:pic>
    </p:spTree>
    <p:extLst>
      <p:ext uri="{BB962C8B-B14F-4D97-AF65-F5344CB8AC3E}">
        <p14:creationId xmlns:p14="http://schemas.microsoft.com/office/powerpoint/2010/main" val="50350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7DDD-FFC3-5E43-B6D0-A84BF773C6B6}"/>
              </a:ext>
            </a:extLst>
          </p:cNvPr>
          <p:cNvSpPr>
            <a:spLocks noGrp="1"/>
          </p:cNvSpPr>
          <p:nvPr>
            <p:ph type="title"/>
          </p:nvPr>
        </p:nvSpPr>
        <p:spPr/>
        <p:txBody>
          <a:bodyPr/>
          <a:lstStyle/>
          <a:p>
            <a:r>
              <a:rPr lang="en-US" sz="3200" b="1" dirty="0">
                <a:latin typeface="+mj-lt"/>
              </a:rPr>
              <a:t>Desmos Barometer Sort </a:t>
            </a:r>
          </a:p>
        </p:txBody>
      </p:sp>
      <p:sp>
        <p:nvSpPr>
          <p:cNvPr id="3" name="Text Placeholder 2">
            <a:extLst>
              <a:ext uri="{FF2B5EF4-FFF2-40B4-BE49-F238E27FC236}">
                <a16:creationId xmlns:a16="http://schemas.microsoft.com/office/drawing/2014/main" id="{4F16AE78-638C-5C47-A4F6-FF8C2AA9E9E7}"/>
              </a:ext>
            </a:extLst>
          </p:cNvPr>
          <p:cNvSpPr>
            <a:spLocks noGrp="1"/>
          </p:cNvSpPr>
          <p:nvPr>
            <p:ph type="body" idx="1"/>
          </p:nvPr>
        </p:nvSpPr>
        <p:spPr/>
        <p:txBody>
          <a:bodyPr/>
          <a:lstStyle/>
          <a:p>
            <a:r>
              <a:rPr lang="en-US" sz="2400" dirty="0">
                <a:latin typeface="+mn-lt"/>
              </a:rPr>
              <a:t>Go to </a:t>
            </a:r>
            <a:r>
              <a:rPr lang="en-US" sz="2400" dirty="0" err="1">
                <a:latin typeface="+mn-lt"/>
              </a:rPr>
              <a:t>Student.Desmos.com</a:t>
            </a:r>
            <a:r>
              <a:rPr lang="en-US" sz="2400" dirty="0">
                <a:latin typeface="+mn-lt"/>
              </a:rPr>
              <a:t> </a:t>
            </a:r>
          </a:p>
          <a:p>
            <a:r>
              <a:rPr lang="en-US" sz="2400" dirty="0">
                <a:latin typeface="+mn-lt"/>
              </a:rPr>
              <a:t>Enter the code:</a:t>
            </a:r>
          </a:p>
          <a:p>
            <a:r>
              <a:rPr lang="en-US" sz="2400" dirty="0">
                <a:latin typeface="+mn-lt"/>
              </a:rPr>
              <a:t>Complete the sort </a:t>
            </a:r>
          </a:p>
          <a:p>
            <a:r>
              <a:rPr lang="en-US" sz="2400" dirty="0">
                <a:latin typeface="+mn-lt"/>
              </a:rPr>
              <a:t>When you are finished – please stand </a:t>
            </a:r>
          </a:p>
          <a:p>
            <a:endParaRPr lang="en-US" dirty="0">
              <a:latin typeface="+mn-lt"/>
            </a:endParaRPr>
          </a:p>
          <a:p>
            <a:pPr indent="0">
              <a:buNone/>
            </a:pPr>
            <a:endParaRPr lang="en-US" dirty="0">
              <a:latin typeface="+mn-lt"/>
            </a:endParaRPr>
          </a:p>
        </p:txBody>
      </p:sp>
      <p:sp>
        <p:nvSpPr>
          <p:cNvPr id="4" name="Slide Number Placeholder 3">
            <a:extLst>
              <a:ext uri="{FF2B5EF4-FFF2-40B4-BE49-F238E27FC236}">
                <a16:creationId xmlns:a16="http://schemas.microsoft.com/office/drawing/2014/main" id="{3934B9A5-512F-C744-B073-322BEC840744}"/>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21</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1668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7DDD-FFC3-5E43-B6D0-A84BF773C6B6}"/>
              </a:ext>
            </a:extLst>
          </p:cNvPr>
          <p:cNvSpPr>
            <a:spLocks noGrp="1"/>
          </p:cNvSpPr>
          <p:nvPr>
            <p:ph type="title"/>
          </p:nvPr>
        </p:nvSpPr>
        <p:spPr>
          <a:xfrm>
            <a:off x="457200" y="677863"/>
            <a:ext cx="8229600" cy="1143000"/>
          </a:xfrm>
        </p:spPr>
        <p:txBody>
          <a:bodyPr/>
          <a:lstStyle/>
          <a:p>
            <a:r>
              <a:rPr lang="en-US" sz="3200" b="1" dirty="0">
                <a:latin typeface="+mj-lt"/>
              </a:rPr>
              <a:t>Desmos Barometer Sort Pair Up </a:t>
            </a:r>
          </a:p>
        </p:txBody>
      </p:sp>
      <p:sp>
        <p:nvSpPr>
          <p:cNvPr id="3" name="Text Placeholder 2">
            <a:extLst>
              <a:ext uri="{FF2B5EF4-FFF2-40B4-BE49-F238E27FC236}">
                <a16:creationId xmlns:a16="http://schemas.microsoft.com/office/drawing/2014/main" id="{4F16AE78-638C-5C47-A4F6-FF8C2AA9E9E7}"/>
              </a:ext>
            </a:extLst>
          </p:cNvPr>
          <p:cNvSpPr>
            <a:spLocks noGrp="1"/>
          </p:cNvSpPr>
          <p:nvPr>
            <p:ph type="body" idx="1"/>
          </p:nvPr>
        </p:nvSpPr>
        <p:spPr/>
        <p:txBody>
          <a:bodyPr/>
          <a:lstStyle/>
          <a:p>
            <a:r>
              <a:rPr lang="en-US" sz="2400" dirty="0">
                <a:latin typeface="+mn-lt"/>
              </a:rPr>
              <a:t>Find an eye contact partner </a:t>
            </a:r>
          </a:p>
          <a:p>
            <a:r>
              <a:rPr lang="en-US" sz="2400" dirty="0">
                <a:latin typeface="+mn-lt"/>
              </a:rPr>
              <a:t>Answer the following prompts: </a:t>
            </a:r>
          </a:p>
          <a:p>
            <a:pPr indent="0">
              <a:buNone/>
            </a:pPr>
            <a:endParaRPr lang="en-US" sz="2400" dirty="0">
              <a:latin typeface="+mn-lt"/>
            </a:endParaRPr>
          </a:p>
          <a:p>
            <a:pPr indent="0">
              <a:buNone/>
            </a:pPr>
            <a:r>
              <a:rPr lang="en-US" sz="2400" dirty="0">
                <a:latin typeface="+mn-lt"/>
              </a:rPr>
              <a:t>My name is … </a:t>
            </a:r>
          </a:p>
          <a:p>
            <a:pPr indent="0">
              <a:buNone/>
            </a:pPr>
            <a:r>
              <a:rPr lang="en-US" sz="2400" dirty="0">
                <a:latin typeface="+mn-lt"/>
              </a:rPr>
              <a:t>I am from…</a:t>
            </a:r>
          </a:p>
          <a:p>
            <a:pPr indent="0">
              <a:buNone/>
            </a:pPr>
            <a:r>
              <a:rPr lang="en-US" sz="2400" dirty="0">
                <a:latin typeface="+mn-lt"/>
              </a:rPr>
              <a:t>My familiarity with Hattie’s research is…</a:t>
            </a:r>
          </a:p>
          <a:p>
            <a:pPr indent="0">
              <a:buNone/>
            </a:pPr>
            <a:r>
              <a:rPr lang="en-US" sz="2400" dirty="0">
                <a:latin typeface="+mn-lt"/>
              </a:rPr>
              <a:t>My reaction to the sort is…</a:t>
            </a:r>
          </a:p>
        </p:txBody>
      </p:sp>
      <p:sp>
        <p:nvSpPr>
          <p:cNvPr id="4" name="Slide Number Placeholder 3">
            <a:extLst>
              <a:ext uri="{FF2B5EF4-FFF2-40B4-BE49-F238E27FC236}">
                <a16:creationId xmlns:a16="http://schemas.microsoft.com/office/drawing/2014/main" id="{3934B9A5-512F-C744-B073-322BEC840744}"/>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22</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220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1974" y="2894624"/>
            <a:ext cx="7772400" cy="1362075"/>
          </a:xfrm>
        </p:spPr>
        <p:txBody>
          <a:bodyPr/>
          <a:lstStyle/>
          <a:p>
            <a:r>
              <a:rPr lang="en-US" sz="3200" dirty="0">
                <a:latin typeface="+mj-lt"/>
              </a:rPr>
              <a:t>Effect Sizes of NCTM’s Mathematical Teaching Practices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23</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80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632"/>
            <a:ext cx="8229600" cy="675968"/>
          </a:xfrm>
        </p:spPr>
        <p:txBody>
          <a:bodyPr/>
          <a:lstStyle/>
          <a:p>
            <a:r>
              <a:rPr lang="en-US" sz="3200" b="1" dirty="0">
                <a:latin typeface="+mj-lt"/>
              </a:rPr>
              <a:t>Establish mathematics goals to focus learning.</a:t>
            </a:r>
            <a:r>
              <a:rPr lang="en-US" dirty="0"/>
              <a:t/>
            </a:r>
            <a:br>
              <a:rPr lang="en-US" dirty="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24</a:t>
            </a:fld>
            <a:endParaRPr lang="en-US" sz="1400" b="0" i="0" u="none" strike="noStrike" cap="none">
              <a:solidFill>
                <a:schemeClr val="dk1"/>
              </a:solidFill>
              <a:latin typeface="Arial"/>
              <a:ea typeface="Arial"/>
              <a:cs typeface="Arial"/>
              <a:sym typeface="Arial"/>
            </a:endParaRPr>
          </a:p>
        </p:txBody>
      </p:sp>
      <p:pic>
        <p:nvPicPr>
          <p:cNvPr id="6" name="Picture 5" title="Barometer Picture">
            <a:extLst>
              <a:ext uri="{FF2B5EF4-FFF2-40B4-BE49-F238E27FC236}">
                <a16:creationId xmlns:a16="http://schemas.microsoft.com/office/drawing/2014/main" id="{02AB898A-E37D-4980-963E-AE641CF9D720}"/>
              </a:ext>
            </a:extLst>
          </p:cNvPr>
          <p:cNvPicPr>
            <a:picLocks noChangeAspect="1"/>
          </p:cNvPicPr>
          <p:nvPr/>
        </p:nvPicPr>
        <p:blipFill>
          <a:blip r:embed="rId2"/>
          <a:stretch>
            <a:fillRect/>
          </a:stretch>
        </p:blipFill>
        <p:spPr>
          <a:xfrm>
            <a:off x="795728" y="1857093"/>
            <a:ext cx="7552543" cy="4834458"/>
          </a:xfrm>
          <a:prstGeom prst="rect">
            <a:avLst/>
          </a:prstGeom>
        </p:spPr>
      </p:pic>
    </p:spTree>
    <p:extLst>
      <p:ext uri="{BB962C8B-B14F-4D97-AF65-F5344CB8AC3E}">
        <p14:creationId xmlns:p14="http://schemas.microsoft.com/office/powerpoint/2010/main" val="34487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1096"/>
            <a:ext cx="8229600" cy="351503"/>
          </a:xfrm>
        </p:spPr>
        <p:txBody>
          <a:bodyPr/>
          <a:lstStyle/>
          <a:p>
            <a:r>
              <a:rPr lang="en-US" b="1" dirty="0" smtClean="0">
                <a:latin typeface="+mj-lt"/>
              </a:rPr>
              <a:t/>
            </a:r>
            <a:br>
              <a:rPr lang="en-US" b="1" dirty="0" smtClean="0">
                <a:latin typeface="+mj-lt"/>
              </a:rPr>
            </a:br>
            <a:r>
              <a:rPr lang="en-US" sz="3200" b="1" dirty="0" smtClean="0">
                <a:latin typeface="+mj-lt"/>
              </a:rPr>
              <a:t>Implement </a:t>
            </a:r>
            <a:r>
              <a:rPr lang="en-US" sz="3200" b="1" dirty="0">
                <a:latin typeface="+mj-lt"/>
              </a:rPr>
              <a:t>tasks that promote reasoning and problem solving.</a:t>
            </a:r>
            <a:r>
              <a:rPr lang="en-US" sz="3200" dirty="0">
                <a:latin typeface="+mj-lt"/>
              </a:rPr>
              <a:t/>
            </a:r>
            <a:br>
              <a:rPr lang="en-US" sz="3200" dirty="0">
                <a:latin typeface="+mj-lt"/>
              </a:rPr>
            </a:br>
            <a:r>
              <a:rPr lang="en-US" dirty="0"/>
              <a:t/>
            </a:r>
            <a:br>
              <a:rPr lang="en-US" dirty="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25</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0CFD2F14-3F23-4D56-9E08-A5146D0002BD}"/>
              </a:ext>
            </a:extLst>
          </p:cNvPr>
          <p:cNvPicPr>
            <a:picLocks noChangeAspect="1"/>
          </p:cNvPicPr>
          <p:nvPr/>
        </p:nvPicPr>
        <p:blipFill>
          <a:blip r:embed="rId2"/>
          <a:stretch>
            <a:fillRect/>
          </a:stretch>
        </p:blipFill>
        <p:spPr>
          <a:xfrm>
            <a:off x="832711" y="1823545"/>
            <a:ext cx="7478578" cy="4656084"/>
          </a:xfrm>
          <a:prstGeom prst="rect">
            <a:avLst/>
          </a:prstGeom>
        </p:spPr>
      </p:pic>
    </p:spTree>
    <p:extLst>
      <p:ext uri="{BB962C8B-B14F-4D97-AF65-F5344CB8AC3E}">
        <p14:creationId xmlns:p14="http://schemas.microsoft.com/office/powerpoint/2010/main" val="3498540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3328"/>
            <a:ext cx="8229600" cy="189271"/>
          </a:xfrm>
        </p:spPr>
        <p:txBody>
          <a:bodyPr/>
          <a:lstStyle/>
          <a:p>
            <a:r>
              <a:rPr lang="en-US" b="1" dirty="0" smtClean="0">
                <a:latin typeface="+mj-lt"/>
              </a:rPr>
              <a:t/>
            </a:r>
            <a:br>
              <a:rPr lang="en-US" b="1" dirty="0" smtClean="0">
                <a:latin typeface="+mj-lt"/>
              </a:rPr>
            </a:br>
            <a:r>
              <a:rPr lang="en-US" sz="3200" b="1" dirty="0">
                <a:latin typeface="+mj-lt"/>
              </a:rPr>
              <a:t>Facilitate meaningful mathematical discourse.</a:t>
            </a:r>
            <a:r>
              <a:rPr lang="en-US" sz="3200" dirty="0">
                <a:latin typeface="+mj-lt"/>
              </a:rPr>
              <a:t/>
            </a:r>
            <a:br>
              <a:rPr lang="en-US" sz="3200" dirty="0">
                <a:latin typeface="+mj-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26</a:t>
            </a:fld>
            <a:endParaRPr lang="en-US" sz="1400" b="0" i="0" u="none" strike="noStrike" cap="none">
              <a:solidFill>
                <a:schemeClr val="dk1"/>
              </a:solidFill>
              <a:latin typeface="Arial"/>
              <a:ea typeface="Arial"/>
              <a:cs typeface="Arial"/>
              <a:sym typeface="Arial"/>
            </a:endParaRPr>
          </a:p>
        </p:txBody>
      </p:sp>
      <p:pic>
        <p:nvPicPr>
          <p:cNvPr id="6" name="Picture 5" title="Barometer Picture">
            <a:extLst>
              <a:ext uri="{FF2B5EF4-FFF2-40B4-BE49-F238E27FC236}">
                <a16:creationId xmlns:a16="http://schemas.microsoft.com/office/drawing/2014/main" id="{3D47EBAA-8912-4826-AC52-83B321FF86B4}"/>
              </a:ext>
            </a:extLst>
          </p:cNvPr>
          <p:cNvPicPr>
            <a:picLocks noChangeAspect="1"/>
          </p:cNvPicPr>
          <p:nvPr/>
        </p:nvPicPr>
        <p:blipFill>
          <a:blip r:embed="rId2"/>
          <a:stretch>
            <a:fillRect/>
          </a:stretch>
        </p:blipFill>
        <p:spPr>
          <a:xfrm>
            <a:off x="726190" y="1935568"/>
            <a:ext cx="7839104" cy="4541432"/>
          </a:xfrm>
          <a:prstGeom prst="rect">
            <a:avLst/>
          </a:prstGeom>
        </p:spPr>
      </p:pic>
    </p:spTree>
    <p:extLst>
      <p:ext uri="{BB962C8B-B14F-4D97-AF65-F5344CB8AC3E}">
        <p14:creationId xmlns:p14="http://schemas.microsoft.com/office/powerpoint/2010/main" val="277948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3328"/>
            <a:ext cx="8229600" cy="189271"/>
          </a:xfrm>
        </p:spPr>
        <p:txBody>
          <a:bodyPr/>
          <a:lstStyle/>
          <a:p>
            <a:r>
              <a:rPr lang="en-US" b="1" dirty="0" smtClean="0">
                <a:latin typeface="+mj-lt"/>
              </a:rPr>
              <a:t/>
            </a:r>
            <a:br>
              <a:rPr lang="en-US" b="1" dirty="0" smtClean="0">
                <a:latin typeface="+mj-lt"/>
              </a:rPr>
            </a:br>
            <a:r>
              <a:rPr lang="en-US" sz="3200" b="1" dirty="0">
                <a:latin typeface="+mn-lt"/>
              </a:rPr>
              <a:t>Pose Purposeful Questions</a:t>
            </a:r>
            <a:r>
              <a:rPr lang="en-US" sz="3200" dirty="0">
                <a:latin typeface="+mn-lt"/>
              </a:rPr>
              <a:t/>
            </a:r>
            <a:br>
              <a:rPr lang="en-US" sz="3200" dirty="0">
                <a:latin typeface="+mn-lt"/>
              </a:rPr>
            </a:br>
            <a:r>
              <a:rPr lang="en-US" sz="3200" dirty="0">
                <a:latin typeface="+mn-lt"/>
              </a:rPr>
              <a:t/>
            </a:r>
            <a:br>
              <a:rPr lang="en-US" sz="3200" dirty="0">
                <a:latin typeface="+mn-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27</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36360DF8-893D-4709-B055-FB5DB49EC805}"/>
              </a:ext>
            </a:extLst>
          </p:cNvPr>
          <p:cNvPicPr>
            <a:picLocks noChangeAspect="1"/>
          </p:cNvPicPr>
          <p:nvPr/>
        </p:nvPicPr>
        <p:blipFill>
          <a:blip r:embed="rId2"/>
          <a:stretch>
            <a:fillRect/>
          </a:stretch>
        </p:blipFill>
        <p:spPr>
          <a:xfrm>
            <a:off x="489819" y="1523999"/>
            <a:ext cx="8164362" cy="5047922"/>
          </a:xfrm>
          <a:prstGeom prst="rect">
            <a:avLst/>
          </a:prstGeom>
        </p:spPr>
      </p:pic>
    </p:spTree>
    <p:extLst>
      <p:ext uri="{BB962C8B-B14F-4D97-AF65-F5344CB8AC3E}">
        <p14:creationId xmlns:p14="http://schemas.microsoft.com/office/powerpoint/2010/main" val="358562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9"/>
            <a:ext cx="8229600" cy="228600"/>
          </a:xfrm>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sz="3200" b="1" dirty="0" smtClean="0">
                <a:latin typeface="+mj-lt"/>
              </a:rPr>
              <a:t>Support </a:t>
            </a:r>
            <a:r>
              <a:rPr lang="en-US" sz="3200" b="1" dirty="0">
                <a:latin typeface="+mj-lt"/>
              </a:rPr>
              <a:t>productive struggle in learning mathematics.</a:t>
            </a:r>
            <a:r>
              <a:rPr lang="en-US" sz="3200" dirty="0">
                <a:latin typeface="+mj-lt"/>
              </a:rPr>
              <a:t/>
            </a:r>
            <a:br>
              <a:rPr lang="en-US" sz="3200" dirty="0">
                <a:latin typeface="+mj-lt"/>
              </a:rPr>
            </a:br>
            <a:r>
              <a:rPr lang="en-US" sz="3200" dirty="0">
                <a:latin typeface="+mn-lt"/>
              </a:rPr>
              <a:t/>
            </a:r>
            <a:br>
              <a:rPr lang="en-US" sz="3200" dirty="0">
                <a:latin typeface="+mn-lt"/>
              </a:rPr>
            </a:br>
            <a:r>
              <a:rPr lang="en-US" sz="3200" dirty="0">
                <a:latin typeface="+mn-lt"/>
              </a:rPr>
              <a:t/>
            </a:r>
            <a:br>
              <a:rPr lang="en-US" sz="3200" dirty="0">
                <a:latin typeface="+mn-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28</a:t>
            </a:fld>
            <a:endParaRPr lang="en-US" sz="1400" b="0" i="0" u="none" strike="noStrike" cap="none">
              <a:solidFill>
                <a:schemeClr val="dk1"/>
              </a:solidFill>
              <a:latin typeface="Arial"/>
              <a:ea typeface="Arial"/>
              <a:cs typeface="Arial"/>
              <a:sym typeface="Arial"/>
            </a:endParaRPr>
          </a:p>
        </p:txBody>
      </p:sp>
      <p:pic>
        <p:nvPicPr>
          <p:cNvPr id="6" name="Picture 5" title="Barometer Picture">
            <a:extLst>
              <a:ext uri="{FF2B5EF4-FFF2-40B4-BE49-F238E27FC236}">
                <a16:creationId xmlns:a16="http://schemas.microsoft.com/office/drawing/2014/main" id="{A89F1DC7-C219-4E09-80B2-3B59F300931F}"/>
              </a:ext>
            </a:extLst>
          </p:cNvPr>
          <p:cNvPicPr>
            <a:picLocks noChangeAspect="1"/>
          </p:cNvPicPr>
          <p:nvPr/>
        </p:nvPicPr>
        <p:blipFill>
          <a:blip r:embed="rId2"/>
          <a:stretch>
            <a:fillRect/>
          </a:stretch>
        </p:blipFill>
        <p:spPr>
          <a:xfrm>
            <a:off x="675764" y="1751778"/>
            <a:ext cx="7792472" cy="4806677"/>
          </a:xfrm>
          <a:prstGeom prst="rect">
            <a:avLst/>
          </a:prstGeom>
        </p:spPr>
      </p:pic>
    </p:spTree>
    <p:extLst>
      <p:ext uri="{BB962C8B-B14F-4D97-AF65-F5344CB8AC3E}">
        <p14:creationId xmlns:p14="http://schemas.microsoft.com/office/powerpoint/2010/main" val="3346000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9"/>
            <a:ext cx="8229600" cy="228600"/>
          </a:xfrm>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b="1" dirty="0" smtClean="0">
                <a:latin typeface="+mj-lt"/>
              </a:rPr>
              <a:t/>
            </a:r>
            <a:br>
              <a:rPr lang="en-US" b="1" dirty="0" smtClean="0">
                <a:latin typeface="+mj-lt"/>
              </a:rPr>
            </a:br>
            <a:r>
              <a:rPr lang="en-US" sz="3200" b="1" dirty="0" smtClean="0">
                <a:latin typeface="+mj-lt"/>
              </a:rPr>
              <a:t>Elicit </a:t>
            </a:r>
            <a:r>
              <a:rPr lang="en-US" sz="3200" b="1" dirty="0">
                <a:latin typeface="+mj-lt"/>
              </a:rPr>
              <a:t>and use evidence of student thinking.</a:t>
            </a:r>
            <a:r>
              <a:rPr lang="en-US" sz="3200" dirty="0">
                <a:latin typeface="+mj-lt"/>
              </a:rPr>
              <a:t/>
            </a:r>
            <a:br>
              <a:rPr lang="en-US" sz="3200" dirty="0">
                <a:latin typeface="+mj-lt"/>
              </a:rPr>
            </a:br>
            <a:r>
              <a:rPr lang="en-US" sz="3200" dirty="0">
                <a:latin typeface="+mj-lt"/>
              </a:rPr>
              <a:t/>
            </a:r>
            <a:br>
              <a:rPr lang="en-US" sz="3200" dirty="0">
                <a:latin typeface="+mj-lt"/>
              </a:rPr>
            </a:br>
            <a:r>
              <a:rPr lang="en-US" sz="3200" dirty="0">
                <a:latin typeface="+mn-lt"/>
              </a:rPr>
              <a:t/>
            </a:r>
            <a:br>
              <a:rPr lang="en-US" sz="3200" dirty="0">
                <a:latin typeface="+mn-lt"/>
              </a:rPr>
            </a:br>
            <a:r>
              <a:rPr lang="en-US" sz="3200" dirty="0">
                <a:latin typeface="+mn-lt"/>
              </a:rPr>
              <a:t/>
            </a:r>
            <a:br>
              <a:rPr lang="en-US" sz="3200" dirty="0">
                <a:latin typeface="+mn-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29</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3B00A214-F0CC-4889-AEE7-1791687EA5D4}"/>
              </a:ext>
            </a:extLst>
          </p:cNvPr>
          <p:cNvPicPr>
            <a:picLocks noChangeAspect="1"/>
          </p:cNvPicPr>
          <p:nvPr/>
        </p:nvPicPr>
        <p:blipFill>
          <a:blip r:embed="rId2"/>
          <a:stretch>
            <a:fillRect/>
          </a:stretch>
        </p:blipFill>
        <p:spPr>
          <a:xfrm>
            <a:off x="597876" y="1798942"/>
            <a:ext cx="7804339" cy="4366587"/>
          </a:xfrm>
          <a:prstGeom prst="rect">
            <a:avLst/>
          </a:prstGeom>
        </p:spPr>
      </p:pic>
    </p:spTree>
    <p:extLst>
      <p:ext uri="{BB962C8B-B14F-4D97-AF65-F5344CB8AC3E}">
        <p14:creationId xmlns:p14="http://schemas.microsoft.com/office/powerpoint/2010/main" val="177763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a:solidFill>
                  <a:schemeClr val="dk1"/>
                </a:solidFill>
                <a:latin typeface="Verdana"/>
                <a:ea typeface="Verdana"/>
                <a:cs typeface="Verdana"/>
                <a:sym typeface="Verdana"/>
              </a:rPr>
              <a:t>Community Builder</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n-lt"/>
              </a:rPr>
              <a:t>Stand up if:</a:t>
            </a:r>
            <a:endParaRPr lang="en-US" dirty="0">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a:t>
            </a:fld>
            <a:endParaRPr lang="en-US" sz="1400" b="0" i="0" u="none" strike="noStrike" cap="none">
              <a:solidFill>
                <a:schemeClr val="dk1"/>
              </a:solidFill>
              <a:latin typeface="Arial"/>
              <a:ea typeface="Arial"/>
              <a:cs typeface="Arial"/>
              <a:sym typeface="Arial"/>
            </a:endParaRPr>
          </a:p>
        </p:txBody>
      </p:sp>
      <p:pic>
        <p:nvPicPr>
          <p:cNvPr id="5" name="Picture 4" title="Just LIke me"/>
          <p:cNvPicPr>
            <a:picLocks noChangeAspect="1"/>
          </p:cNvPicPr>
          <p:nvPr/>
        </p:nvPicPr>
        <p:blipFill>
          <a:blip r:embed="rId2"/>
          <a:stretch>
            <a:fillRect/>
          </a:stretch>
        </p:blipFill>
        <p:spPr>
          <a:xfrm>
            <a:off x="2488434" y="2743200"/>
            <a:ext cx="4167131" cy="3044620"/>
          </a:xfrm>
          <a:prstGeom prst="rect">
            <a:avLst/>
          </a:prstGeom>
        </p:spPr>
      </p:pic>
    </p:spTree>
    <p:extLst>
      <p:ext uri="{BB962C8B-B14F-4D97-AF65-F5344CB8AC3E}">
        <p14:creationId xmlns:p14="http://schemas.microsoft.com/office/powerpoint/2010/main" val="394370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41" y="2808851"/>
            <a:ext cx="7772400" cy="1470023"/>
          </a:xfrm>
        </p:spPr>
        <p:txBody>
          <a:bodyPr/>
          <a:lstStyle/>
          <a:p>
            <a:pPr marL="69850" lvl="1"/>
            <a:r>
              <a:rPr lang="en-US" sz="2000" dirty="0">
                <a:latin typeface="Verdana" panose="020B0604030504040204" pitchFamily="34" charset="0"/>
                <a:ea typeface="Verdana" panose="020B0604030504040204" pitchFamily="34" charset="0"/>
                <a:cs typeface="Verdana" panose="020B0604030504040204" pitchFamily="34" charset="0"/>
              </a:rPr>
              <a:t>“We should not hold any influence, instructional strategy, action, or approach to teaching and learning in higher esteem than students’ learning.  Using the right approach at the right time increases our impact on student learning in the mathematics classroom.”</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i="1" dirty="0">
                <a:latin typeface="Verdana" panose="020B0604030504040204" pitchFamily="34" charset="0"/>
                <a:ea typeface="Verdana" panose="020B0604030504040204" pitchFamily="34" charset="0"/>
                <a:cs typeface="Verdana" panose="020B0604030504040204" pitchFamily="34" charset="0"/>
              </a:rPr>
              <a:t>-Teaching Mathematics in the Visible </a:t>
            </a:r>
            <a:br>
              <a:rPr lang="en-US" sz="2000" i="1" dirty="0">
                <a:latin typeface="Verdana" panose="020B0604030504040204" pitchFamily="34" charset="0"/>
                <a:ea typeface="Verdana" panose="020B0604030504040204" pitchFamily="34" charset="0"/>
                <a:cs typeface="Verdana" panose="020B0604030504040204" pitchFamily="34" charset="0"/>
              </a:rPr>
            </a:br>
            <a:r>
              <a:rPr lang="en-US" sz="2000" i="1" dirty="0">
                <a:latin typeface="Verdana" panose="020B0604030504040204" pitchFamily="34" charset="0"/>
                <a:ea typeface="Verdana" panose="020B0604030504040204" pitchFamily="34" charset="0"/>
                <a:cs typeface="Verdana" panose="020B0604030504040204" pitchFamily="34" charset="0"/>
              </a:rPr>
              <a:t>Learning Classroom: Grades 6-8</a:t>
            </a:r>
            <a:br>
              <a:rPr lang="en-US" sz="2000" i="1" dirty="0">
                <a:latin typeface="Verdana" panose="020B0604030504040204" pitchFamily="34" charset="0"/>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312267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Math Identity, Agency, and Equity</a:t>
            </a:r>
            <a:endParaRPr sz="3200" b="1"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31</a:t>
            </a:fld>
            <a:endParaRPr lang="en-US" dirty="0"/>
          </a:p>
        </p:txBody>
      </p:sp>
      <p:pic>
        <p:nvPicPr>
          <p:cNvPr id="2050" name="Picture 2" descr="Image result for math brain">
            <a:extLst>
              <a:ext uri="{FF2B5EF4-FFF2-40B4-BE49-F238E27FC236}">
                <a16:creationId xmlns:a16="http://schemas.microsoft.com/office/drawing/2014/main" id="{40CA7B27-D506-462A-ADA9-FA8F396B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844" y="2078831"/>
            <a:ext cx="5363006" cy="3568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759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Mathematics Identity Graph</a:t>
            </a:r>
          </a:p>
        </p:txBody>
      </p:sp>
      <p:sp>
        <p:nvSpPr>
          <p:cNvPr id="112" name="Shape 112"/>
          <p:cNvSpPr txBox="1">
            <a:spLocks noGrp="1"/>
          </p:cNvSpPr>
          <p:nvPr>
            <p:ph type="body" idx="1"/>
          </p:nvPr>
        </p:nvSpPr>
        <p:spPr>
          <a:xfrm>
            <a:off x="457200" y="1600201"/>
            <a:ext cx="8229600" cy="1028700"/>
          </a:xfrm>
        </p:spPr>
        <p:txBody>
          <a:bodyPr/>
          <a:lstStyle/>
          <a:p>
            <a:pPr lvl="1" indent="-730250">
              <a:buNone/>
            </a:pPr>
            <a:r>
              <a:rPr lang="en-US" dirty="0"/>
              <a:t>Draw a timeline of your mathematical experiences indicating 3-5 distinct high and low points.</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32</a:t>
            </a:fld>
            <a:endParaRPr lang="en-US" sz="1400" b="0" i="0" u="none" strike="noStrike" cap="none">
              <a:solidFill>
                <a:schemeClr val="dk1"/>
              </a:solidFill>
              <a:latin typeface="Arial"/>
              <a:ea typeface="Arial"/>
              <a:cs typeface="Arial"/>
              <a:sym typeface="Arial"/>
            </a:endParaRPr>
          </a:p>
        </p:txBody>
      </p:sp>
      <p:pic>
        <p:nvPicPr>
          <p:cNvPr id="5" name="Picture 4" descr="file:///var/folders/gr/ssr0szgs5kl0y4bhw5jjkrth0000gn/T/com.microsoft.Word/screenshot.png" title="Math Identity Graph">
            <a:extLst>
              <a:ext uri="{FF2B5EF4-FFF2-40B4-BE49-F238E27FC236}">
                <a16:creationId xmlns:a16="http://schemas.microsoft.com/office/drawing/2014/main" id="{7A5CBE26-4A63-4E41-A8A8-AA3320C3567A}"/>
              </a:ext>
            </a:extLst>
          </p:cNvPr>
          <p:cNvPicPr/>
          <p:nvPr/>
        </p:nvPicPr>
        <p:blipFill>
          <a:blip r:embed="rId3">
            <a:extLst>
              <a:ext uri="{28A0092B-C50C-407E-A947-70E740481C1C}">
                <a14:useLocalDpi xmlns:a14="http://schemas.microsoft.com/office/drawing/2010/main" val="0"/>
              </a:ext>
            </a:extLst>
          </a:blip>
          <a:stretch>
            <a:fillRect/>
          </a:stretch>
        </p:blipFill>
        <p:spPr>
          <a:xfrm>
            <a:off x="457200" y="2628901"/>
            <a:ext cx="7980947" cy="3147694"/>
          </a:xfrm>
          <a:prstGeom prst="rect">
            <a:avLst/>
          </a:prstGeom>
        </p:spPr>
      </p:pic>
      <p:sp>
        <p:nvSpPr>
          <p:cNvPr id="6" name="Explosion 1 6">
            <a:extLst>
              <a:ext uri="{FF2B5EF4-FFF2-40B4-BE49-F238E27FC236}">
                <a16:creationId xmlns:a16="http://schemas.microsoft.com/office/drawing/2014/main" id="{EE7AFF91-C94B-47D1-B6A4-611607FA5855}"/>
              </a:ext>
            </a:extLst>
          </p:cNvPr>
          <p:cNvSpPr/>
          <p:nvPr/>
        </p:nvSpPr>
        <p:spPr>
          <a:xfrm rot="640452">
            <a:off x="6667498" y="433859"/>
            <a:ext cx="2514600" cy="163227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See Handout</a:t>
            </a:r>
          </a:p>
        </p:txBody>
      </p:sp>
    </p:spTree>
    <p:extLst>
      <p:ext uri="{BB962C8B-B14F-4D97-AF65-F5344CB8AC3E}">
        <p14:creationId xmlns:p14="http://schemas.microsoft.com/office/powerpoint/2010/main" val="156083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Teacher </a:t>
            </a:r>
            <a:r>
              <a:rPr lang="en-US" sz="3200" b="1" dirty="0" err="1">
                <a:latin typeface="+mn-lt"/>
                <a:ea typeface="Verdana" panose="020B0604030504040204" pitchFamily="34" charset="0"/>
                <a:cs typeface="Verdana" panose="020B0604030504040204" pitchFamily="34" charset="0"/>
              </a:rPr>
              <a:t>Mindframes</a:t>
            </a:r>
            <a:r>
              <a:rPr lang="en-US" sz="3200" b="1" dirty="0">
                <a:latin typeface="+mn-lt"/>
                <a:ea typeface="Verdana" panose="020B0604030504040204" pitchFamily="34" charset="0"/>
                <a:cs typeface="Verdana" panose="020B0604030504040204" pitchFamily="34" charset="0"/>
              </a:rPr>
              <a:t> </a:t>
            </a:r>
            <a:endParaRPr lang="en-US" sz="3200" b="1" dirty="0">
              <a:latin typeface="+mn-lt"/>
              <a:ea typeface="Verdana" panose="020B0604030504040204" pitchFamily="34" charset="0"/>
              <a:cs typeface="Verdana" panose="020B0604030504040204" pitchFamily="34" charset="0"/>
              <a:sym typeface="Calibri"/>
            </a:endParaRPr>
          </a:p>
        </p:txBody>
      </p:sp>
      <p:sp>
        <p:nvSpPr>
          <p:cNvPr id="112" name="Shape 112"/>
          <p:cNvSpPr txBox="1">
            <a:spLocks noGrp="1"/>
          </p:cNvSpPr>
          <p:nvPr>
            <p:ph type="body" idx="1"/>
          </p:nvPr>
        </p:nvSpPr>
        <p:spPr>
          <a:xfrm>
            <a:off x="457200" y="1600200"/>
            <a:ext cx="8229600" cy="4056681"/>
          </a:xfrm>
        </p:spPr>
        <p:txBody>
          <a:bodyPr/>
          <a:lstStyle/>
          <a:p>
            <a:pPr marL="355600" lvl="1" indent="-285750"/>
            <a:r>
              <a:rPr lang="en-US" sz="2200" dirty="0">
                <a:latin typeface="Verdana" panose="020B0604030504040204" pitchFamily="34" charset="0"/>
                <a:ea typeface="Verdana" panose="020B0604030504040204" pitchFamily="34" charset="0"/>
                <a:cs typeface="Verdana" panose="020B0604030504040204" pitchFamily="34" charset="0"/>
              </a:rPr>
              <a:t>The teacher has the capacity to select and implement various teaching and learning strategies that enhance their adolescent learners in mathematics.</a:t>
            </a:r>
          </a:p>
          <a:p>
            <a:pPr marL="355600" lvl="1" indent="-285750"/>
            <a:r>
              <a:rPr lang="en-US" sz="2200" dirty="0">
                <a:latin typeface="Verdana" panose="020B0604030504040204" pitchFamily="34" charset="0"/>
                <a:ea typeface="Verdana" panose="020B0604030504040204" pitchFamily="34" charset="0"/>
                <a:cs typeface="Verdana" panose="020B0604030504040204" pitchFamily="34" charset="0"/>
              </a:rPr>
              <a:t>The decisions the teacher makes about their teaching have an impact on their students’ learning.</a:t>
            </a:r>
          </a:p>
          <a:p>
            <a:pPr marL="355600" lvl="1" indent="-285750"/>
            <a:r>
              <a:rPr lang="en-US" sz="2200" dirty="0">
                <a:latin typeface="Verdana" panose="020B0604030504040204" pitchFamily="34" charset="0"/>
                <a:ea typeface="Verdana" panose="020B0604030504040204" pitchFamily="34" charset="0"/>
                <a:cs typeface="Verdana" panose="020B0604030504040204" pitchFamily="34" charset="0"/>
              </a:rPr>
              <a:t>Each and every student can learn mathematics and the teacher takes responsibility to teach all learners in their middle school mathematics class.</a:t>
            </a:r>
          </a:p>
          <a:p>
            <a:pPr marL="355600" lvl="1" indent="-285750"/>
            <a:r>
              <a:rPr lang="en-US" sz="2200" dirty="0">
                <a:latin typeface="Verdana" panose="020B0604030504040204" pitchFamily="34" charset="0"/>
                <a:ea typeface="Verdana" panose="020B0604030504040204" pitchFamily="34" charset="0"/>
                <a:cs typeface="Verdana" panose="020B0604030504040204" pitchFamily="34" charset="0"/>
              </a:rPr>
              <a:t>The teacher must continuously question and monitor the impact of their teaching on student learning.</a:t>
            </a:r>
          </a:p>
          <a:p>
            <a:pPr marL="69850" lvl="1" indent="0">
              <a:buNone/>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33</a:t>
            </a:fld>
            <a:endParaRPr lang="en-US" sz="14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5C049D9A-5B2D-8747-BE99-1701E932DF95}"/>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1</a:t>
            </a:r>
            <a:endParaRPr lang="en-US" dirty="0"/>
          </a:p>
        </p:txBody>
      </p:sp>
      <p:sp>
        <p:nvSpPr>
          <p:cNvPr id="3" name="TextBox 2">
            <a:extLst>
              <a:ext uri="{FF2B5EF4-FFF2-40B4-BE49-F238E27FC236}">
                <a16:creationId xmlns:a16="http://schemas.microsoft.com/office/drawing/2014/main" id="{394A2D66-E51A-41B3-BA9A-52620E97A99F}"/>
              </a:ext>
            </a:extLst>
          </p:cNvPr>
          <p:cNvSpPr txBox="1"/>
          <p:nvPr/>
        </p:nvSpPr>
        <p:spPr>
          <a:xfrm>
            <a:off x="457200" y="5690527"/>
            <a:ext cx="7980947" cy="1107996"/>
          </a:xfrm>
          <a:prstGeom prst="rect">
            <a:avLst/>
          </a:prstGeom>
          <a:noFill/>
        </p:spPr>
        <p:txBody>
          <a:bodyPr wrap="square" rtlCol="0">
            <a:spAutoFit/>
          </a:bodyPr>
          <a:lstStyle/>
          <a:p>
            <a:r>
              <a:rPr lang="en-US" sz="2200" kern="1200" dirty="0">
                <a:solidFill>
                  <a:schemeClr val="dk1"/>
                </a:solidFill>
                <a:latin typeface="+mj-lt"/>
                <a:ea typeface="Calibri"/>
                <a:cs typeface="Calibri"/>
                <a:sym typeface="Calibri"/>
              </a:rPr>
              <a:t>How do the belief statements you wrote in last question from the Math Identity Graph handout connect to these </a:t>
            </a:r>
            <a:r>
              <a:rPr lang="en-US" sz="2200" kern="1200" dirty="0" err="1">
                <a:solidFill>
                  <a:schemeClr val="dk1"/>
                </a:solidFill>
                <a:latin typeface="+mj-lt"/>
                <a:ea typeface="Calibri"/>
                <a:cs typeface="Calibri"/>
                <a:sym typeface="Calibri"/>
              </a:rPr>
              <a:t>mindframes</a:t>
            </a:r>
            <a:r>
              <a:rPr lang="en-US" sz="2200" kern="1200" dirty="0">
                <a:solidFill>
                  <a:schemeClr val="dk1"/>
                </a:solidFill>
                <a:latin typeface="+mj-lt"/>
                <a:ea typeface="Calibri"/>
                <a:cs typeface="Calibri"/>
                <a:sym typeface="Calibri"/>
              </a:rPr>
              <a:t>?</a:t>
            </a:r>
            <a:endParaRPr lang="en-US" sz="2200" dirty="0">
              <a:latin typeface="+mj-lt"/>
            </a:endParaRPr>
          </a:p>
        </p:txBody>
      </p:sp>
    </p:spTree>
    <p:extLst>
      <p:ext uri="{BB962C8B-B14F-4D97-AF65-F5344CB8AC3E}">
        <p14:creationId xmlns:p14="http://schemas.microsoft.com/office/powerpoint/2010/main" val="34711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j-lt"/>
              </a:rPr>
              <a:t>Positive Mathematical Identity</a:t>
            </a:r>
            <a:br>
              <a:rPr lang="en-US" b="1" dirty="0">
                <a:solidFill>
                  <a:schemeClr val="tx1"/>
                </a:solidFill>
                <a:latin typeface="+mj-lt"/>
              </a:rPr>
            </a:br>
            <a:endParaRPr lang="en-US" dirty="0">
              <a:latin typeface="+mj-lt"/>
            </a:endParaRPr>
          </a:p>
        </p:txBody>
      </p:sp>
      <p:sp>
        <p:nvSpPr>
          <p:cNvPr id="3" name="Text Placeholder 2"/>
          <p:cNvSpPr>
            <a:spLocks noGrp="1"/>
          </p:cNvSpPr>
          <p:nvPr>
            <p:ph type="body" idx="1"/>
          </p:nvPr>
        </p:nvSpPr>
        <p:spPr>
          <a:xfrm>
            <a:off x="457200" y="1283561"/>
            <a:ext cx="8229600" cy="4525963"/>
          </a:xfrm>
        </p:spPr>
        <p:txBody>
          <a:bodyPr/>
          <a:lstStyle/>
          <a:p>
            <a:pPr indent="0">
              <a:buNone/>
            </a:pPr>
            <a:r>
              <a:rPr lang="en-US" sz="2400" dirty="0">
                <a:latin typeface="+mn-lt"/>
                <a:cs typeface="Calibri" panose="020F0502020204030204" pitchFamily="34" charset="0"/>
              </a:rPr>
              <a:t>Empowering students to see themselves as capable of participating in and being doers of mathematics – developed in a classroom where students:</a:t>
            </a:r>
          </a:p>
          <a:p>
            <a:pPr marL="914400" lvl="1" indent="-457200">
              <a:spcBef>
                <a:spcPts val="1200"/>
              </a:spcBef>
              <a:buFont typeface="Arial" panose="020B0604020202020204" pitchFamily="34" charset="0"/>
              <a:buChar char="•"/>
            </a:pPr>
            <a:r>
              <a:rPr lang="en-US" sz="2400" dirty="0">
                <a:latin typeface="+mn-lt"/>
                <a:cs typeface="Calibri" panose="020F0502020204030204" pitchFamily="34" charset="0"/>
              </a:rPr>
              <a:t>Are active participants;</a:t>
            </a:r>
          </a:p>
          <a:p>
            <a:pPr marL="914400" lvl="1" indent="-457200">
              <a:buFont typeface="Arial" panose="020B0604020202020204" pitchFamily="34" charset="0"/>
              <a:buChar char="•"/>
            </a:pPr>
            <a:r>
              <a:rPr lang="en-US" sz="2400" dirty="0">
                <a:latin typeface="+mn-lt"/>
                <a:cs typeface="Calibri" panose="020F0502020204030204" pitchFamily="34" charset="0"/>
              </a:rPr>
              <a:t>Engage in reasoning and sense making;</a:t>
            </a:r>
          </a:p>
          <a:p>
            <a:pPr marL="914400" lvl="1" indent="-457200">
              <a:buFont typeface="Arial" panose="020B0604020202020204" pitchFamily="34" charset="0"/>
              <a:buChar char="•"/>
            </a:pPr>
            <a:r>
              <a:rPr lang="en-US" sz="2400" dirty="0">
                <a:latin typeface="+mn-lt"/>
                <a:cs typeface="Calibri" panose="020F0502020204030204" pitchFamily="34" charset="0"/>
              </a:rPr>
              <a:t>Strive to make their thinking visible and intelligible to others; </a:t>
            </a:r>
          </a:p>
          <a:p>
            <a:pPr marL="914400" lvl="1" indent="-457200">
              <a:buFont typeface="Arial" panose="020B0604020202020204" pitchFamily="34" charset="0"/>
              <a:buChar char="•"/>
            </a:pPr>
            <a:r>
              <a:rPr lang="en-US" sz="2400" dirty="0">
                <a:latin typeface="+mn-lt"/>
                <a:cs typeface="Calibri" panose="020F0502020204030204" pitchFamily="34" charset="0"/>
              </a:rPr>
              <a:t>Use multiple forms of discourse; and</a:t>
            </a:r>
          </a:p>
          <a:p>
            <a:pPr marL="914400" lvl="1" indent="-457200">
              <a:buFont typeface="Arial" panose="020B0604020202020204" pitchFamily="34" charset="0"/>
              <a:buChar char="•"/>
            </a:pPr>
            <a:r>
              <a:rPr lang="en-US" sz="2400" dirty="0">
                <a:latin typeface="+mn-lt"/>
                <a:cs typeface="Calibri" panose="020F0502020204030204" pitchFamily="34" charset="0"/>
              </a:rPr>
              <a:t>Critique their world through using mathematics.</a:t>
            </a:r>
          </a:p>
          <a:p>
            <a:pPr marL="914400" lvl="1"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34</a:t>
            </a:fld>
            <a:endParaRPr lang="en-US" sz="1400" b="0" i="0" u="none" strike="noStrike" cap="none">
              <a:solidFill>
                <a:schemeClr val="dk1"/>
              </a:solidFill>
              <a:latin typeface="Arial"/>
              <a:ea typeface="Arial"/>
              <a:cs typeface="Arial"/>
              <a:sym typeface="Arial"/>
            </a:endParaRPr>
          </a:p>
        </p:txBody>
      </p:sp>
      <p:sp>
        <p:nvSpPr>
          <p:cNvPr id="5" name="TextBox 4"/>
          <p:cNvSpPr txBox="1"/>
          <p:nvPr/>
        </p:nvSpPr>
        <p:spPr>
          <a:xfrm>
            <a:off x="457200" y="6193433"/>
            <a:ext cx="8229600" cy="923330"/>
          </a:xfrm>
          <a:prstGeom prst="rect">
            <a:avLst/>
          </a:prstGeom>
          <a:noFill/>
          <a:ln>
            <a:noFill/>
          </a:ln>
        </p:spPr>
        <p:txBody>
          <a:bodyPr wrap="square" rtlCol="0">
            <a:spAutoFit/>
          </a:bodyPr>
          <a:lstStyle/>
          <a:p>
            <a:r>
              <a:rPr lang="en-US" dirty="0"/>
              <a:t>Adapted from </a:t>
            </a:r>
            <a:r>
              <a:rPr lang="en-US" i="1" dirty="0"/>
              <a:t>Catalyzing Change in High School Mathematics – Initiating Critical Conversations. </a:t>
            </a:r>
            <a:r>
              <a:rPr lang="en-US" dirty="0"/>
              <a:t>Reston, VA: NCTM, 2018.</a:t>
            </a:r>
          </a:p>
          <a:p>
            <a:endParaRPr lang="en-US" dirty="0"/>
          </a:p>
        </p:txBody>
      </p:sp>
    </p:spTree>
    <p:extLst>
      <p:ext uri="{BB962C8B-B14F-4D97-AF65-F5344CB8AC3E}">
        <p14:creationId xmlns:p14="http://schemas.microsoft.com/office/powerpoint/2010/main" val="3006087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body" idx="1"/>
          </p:nvPr>
        </p:nvSpPr>
        <p:spPr>
          <a:xfrm>
            <a:off x="317090" y="1504335"/>
            <a:ext cx="8229600" cy="436306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Verdana"/>
              <a:buChar char="•"/>
            </a:pPr>
            <a:r>
              <a:rPr lang="en-US" sz="2400" b="1" dirty="0">
                <a:latin typeface="+mn-lt"/>
              </a:rPr>
              <a:t>Mathematical identity </a:t>
            </a:r>
            <a:r>
              <a:rPr lang="en-US" sz="2400" dirty="0">
                <a:latin typeface="+mn-lt"/>
              </a:rPr>
              <a:t>– </a:t>
            </a:r>
            <a:r>
              <a:rPr lang="en-US" sz="2400" i="1" dirty="0">
                <a:latin typeface="+mn-lt"/>
              </a:rPr>
              <a:t>dispositions and deeply held belies that individuals develop about their ability to participate and perform effectively in mathematical contexts and to use mathematics to change the conditions of their lives. (Martin, 2012, p. 57-58)</a:t>
            </a:r>
            <a:endParaRPr sz="2400" dirty="0">
              <a:latin typeface="+mn-lt"/>
            </a:endParaRPr>
          </a:p>
          <a:p>
            <a:pPr marL="0" lvl="0" indent="0" algn="l" rtl="0">
              <a:spcBef>
                <a:spcPts val="480"/>
              </a:spcBef>
              <a:spcAft>
                <a:spcPts val="0"/>
              </a:spcAft>
              <a:buClr>
                <a:schemeClr val="dk1"/>
              </a:buClr>
              <a:buSzPts val="2400"/>
              <a:buFont typeface="Verdana"/>
              <a:buNone/>
            </a:pPr>
            <a:endParaRPr sz="2400" i="1" dirty="0">
              <a:latin typeface="+mn-lt"/>
            </a:endParaRPr>
          </a:p>
          <a:p>
            <a:pPr marL="342900" lvl="0" indent="-342900" algn="l" rtl="0">
              <a:spcBef>
                <a:spcPts val="480"/>
              </a:spcBef>
              <a:spcAft>
                <a:spcPts val="0"/>
              </a:spcAft>
              <a:buClr>
                <a:schemeClr val="dk1"/>
              </a:buClr>
              <a:buSzPts val="2400"/>
              <a:buFont typeface="Verdana"/>
              <a:buChar char="•"/>
            </a:pPr>
            <a:r>
              <a:rPr lang="en-US" sz="2400" b="1" dirty="0">
                <a:latin typeface="+mn-lt"/>
              </a:rPr>
              <a:t>Mathematical agency </a:t>
            </a:r>
            <a:r>
              <a:rPr lang="en-US" sz="2400" i="1" dirty="0">
                <a:latin typeface="+mn-lt"/>
              </a:rPr>
              <a:t>– students capacity and willingness to engage mathematically (Schoenfeld, 2014, p. 407)</a:t>
            </a:r>
            <a:endParaRPr sz="2400" dirty="0">
              <a:latin typeface="+mn-lt"/>
            </a:endParaRPr>
          </a:p>
          <a:p>
            <a:pPr marL="342900" lvl="0" indent="-165100" algn="l" rtl="0">
              <a:spcBef>
                <a:spcPts val="560"/>
              </a:spcBef>
              <a:spcAft>
                <a:spcPts val="0"/>
              </a:spcAft>
              <a:buClr>
                <a:schemeClr val="dk1"/>
              </a:buClr>
              <a:buSzPts val="2800"/>
              <a:buFont typeface="Verdana"/>
              <a:buNone/>
            </a:pPr>
            <a:endParaRPr sz="2800" i="1" dirty="0"/>
          </a:p>
        </p:txBody>
      </p:sp>
      <p:sp>
        <p:nvSpPr>
          <p:cNvPr id="227" name="Google Shape;227;p8"/>
          <p:cNvSpPr txBox="1">
            <a:spLocks noGrp="1"/>
          </p:cNvSpPr>
          <p:nvPr>
            <p:ph type="sldNum" idx="12"/>
          </p:nvPr>
        </p:nvSpPr>
        <p:spPr>
          <a:xfrm>
            <a:off x="6858000" y="6477000"/>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
        <p:nvSpPr>
          <p:cNvPr id="228" name="Google Shape;228;p8"/>
          <p:cNvSpPr txBox="1">
            <a:spLocks noGrp="1"/>
          </p:cNvSpPr>
          <p:nvPr>
            <p:ph type="title" idx="4294967295"/>
          </p:nvPr>
        </p:nvSpPr>
        <p:spPr>
          <a:xfrm>
            <a:off x="304800" y="381000"/>
            <a:ext cx="8534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Supporting Equitable Learning</a:t>
            </a:r>
            <a:endParaRPr sz="3200" b="1" dirty="0">
              <a:latin typeface="Verdana"/>
              <a:ea typeface="Verdana"/>
              <a:cs typeface="Verdana"/>
              <a:sym typeface="Verdana"/>
            </a:endParaRPr>
          </a:p>
        </p:txBody>
      </p:sp>
    </p:spTree>
    <p:extLst>
      <p:ext uri="{BB962C8B-B14F-4D97-AF65-F5344CB8AC3E}">
        <p14:creationId xmlns:p14="http://schemas.microsoft.com/office/powerpoint/2010/main" val="205124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j-lt"/>
              </a:rPr>
              <a:t>Identity and Agency</a:t>
            </a:r>
            <a:endParaRPr lang="en-US" sz="3200"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36</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909B58F4-9F6A-4975-8DEA-F5B33FDDDBE7}"/>
              </a:ext>
            </a:extLst>
          </p:cNvPr>
          <p:cNvPicPr>
            <a:picLocks noChangeAspect="1"/>
          </p:cNvPicPr>
          <p:nvPr/>
        </p:nvPicPr>
        <p:blipFill>
          <a:blip r:embed="rId2"/>
          <a:stretch>
            <a:fillRect/>
          </a:stretch>
        </p:blipFill>
        <p:spPr>
          <a:xfrm>
            <a:off x="372665" y="1523999"/>
            <a:ext cx="8398669" cy="4756152"/>
          </a:xfrm>
          <a:prstGeom prst="rect">
            <a:avLst/>
          </a:prstGeom>
        </p:spPr>
      </p:pic>
    </p:spTree>
    <p:extLst>
      <p:ext uri="{BB962C8B-B14F-4D97-AF65-F5344CB8AC3E}">
        <p14:creationId xmlns:p14="http://schemas.microsoft.com/office/powerpoint/2010/main" val="3583077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txBox="1">
            <a:spLocks noGrp="1"/>
          </p:cNvSpPr>
          <p:nvPr>
            <p:ph type="title"/>
          </p:nvPr>
        </p:nvSpPr>
        <p:spPr>
          <a:xfrm>
            <a:off x="0" y="457200"/>
            <a:ext cx="8991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 Visible Learning Classroom is...</a:t>
            </a:r>
            <a:endParaRPr sz="3200" b="1" dirty="0">
              <a:latin typeface="Verdana"/>
              <a:ea typeface="Verdana"/>
              <a:cs typeface="Verdana"/>
              <a:sym typeface="Verdana"/>
            </a:endParaRPr>
          </a:p>
        </p:txBody>
      </p:sp>
      <p:sp>
        <p:nvSpPr>
          <p:cNvPr id="495" name="Google Shape;495;p62"/>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dirty="0">
                <a:latin typeface="Verdana"/>
                <a:ea typeface="Verdana"/>
                <a:cs typeface="Verdana"/>
                <a:sym typeface="Verdana"/>
              </a:rPr>
              <a:t>Teachers</a:t>
            </a:r>
            <a:endParaRPr sz="2400" dirty="0">
              <a:latin typeface="Verdana"/>
              <a:ea typeface="Verdana"/>
              <a:cs typeface="Verdana"/>
              <a:sym typeface="Verdana"/>
            </a:endParaRPr>
          </a:p>
        </p:txBody>
      </p:sp>
      <p:sp>
        <p:nvSpPr>
          <p:cNvPr id="496" name="Google Shape;496;p62"/>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dirty="0">
                <a:latin typeface="Verdana"/>
                <a:ea typeface="Verdana"/>
                <a:cs typeface="Verdana"/>
                <a:sym typeface="Verdana"/>
              </a:rPr>
              <a:t>Learners</a:t>
            </a:r>
            <a:endParaRPr sz="2400" dirty="0">
              <a:latin typeface="Verdana"/>
              <a:ea typeface="Verdana"/>
              <a:cs typeface="Verdana"/>
              <a:sym typeface="Verdana"/>
            </a:endParaRPr>
          </a:p>
        </p:txBody>
      </p:sp>
      <p:sp>
        <p:nvSpPr>
          <p:cNvPr id="497" name="Google Shape;497;p62"/>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dirty="0"/>
          </a:p>
        </p:txBody>
      </p:sp>
      <p:sp>
        <p:nvSpPr>
          <p:cNvPr id="500" name="Google Shape;500;p62"/>
          <p:cNvSpPr txBox="1"/>
          <p:nvPr/>
        </p:nvSpPr>
        <p:spPr>
          <a:xfrm>
            <a:off x="376025" y="5228550"/>
            <a:ext cx="83919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Verdana"/>
                <a:ea typeface="Verdana"/>
                <a:cs typeface="Verdana"/>
                <a:sym typeface="Verdana"/>
              </a:rPr>
              <a:t>Predict:  </a:t>
            </a:r>
          </a:p>
          <a:p>
            <a:pPr marL="0" lvl="0" indent="0" algn="l" rtl="0">
              <a:spcBef>
                <a:spcPts val="0"/>
              </a:spcBef>
              <a:spcAft>
                <a:spcPts val="0"/>
              </a:spcAft>
              <a:buNone/>
            </a:pPr>
            <a:r>
              <a:rPr lang="en-US" sz="2400" dirty="0">
                <a:latin typeface="Verdana"/>
                <a:ea typeface="Verdana"/>
                <a:cs typeface="Verdana"/>
                <a:sym typeface="Verdana"/>
              </a:rPr>
              <a:t>What do you think visible teaching looks like?</a:t>
            </a:r>
          </a:p>
          <a:p>
            <a:pPr marL="0" lvl="0" indent="0" algn="l" rtl="0">
              <a:spcBef>
                <a:spcPts val="0"/>
              </a:spcBef>
              <a:spcAft>
                <a:spcPts val="0"/>
              </a:spcAft>
              <a:buNone/>
            </a:pPr>
            <a:r>
              <a:rPr lang="en-US" sz="2400" dirty="0">
                <a:latin typeface="Verdana"/>
                <a:ea typeface="Verdana"/>
                <a:cs typeface="Verdana"/>
                <a:sym typeface="Verdana"/>
              </a:rPr>
              <a:t>What do you think visible learning looks like?</a:t>
            </a:r>
            <a:endParaRPr sz="2400" dirty="0">
              <a:latin typeface="Verdana"/>
              <a:ea typeface="Verdana"/>
              <a:cs typeface="Verdana"/>
              <a:sym typeface="Verdana"/>
            </a:endParaRPr>
          </a:p>
        </p:txBody>
      </p:sp>
      <p:pic>
        <p:nvPicPr>
          <p:cNvPr id="1026" name="Picture 2" descr="Image result for teacher clipart">
            <a:extLst>
              <a:ext uri="{FF2B5EF4-FFF2-40B4-BE49-F238E27FC236}">
                <a16:creationId xmlns:a16="http://schemas.microsoft.com/office/drawing/2014/main" id="{24B1534F-7392-4E46-A705-F373EF5D9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386100"/>
            <a:ext cx="3418763" cy="259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arners clipart">
            <a:extLst>
              <a:ext uri="{FF2B5EF4-FFF2-40B4-BE49-F238E27FC236}">
                <a16:creationId xmlns:a16="http://schemas.microsoft.com/office/drawing/2014/main" id="{FE279FFA-ACC4-4F59-80D5-4C055CF35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606" y="214875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1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r>
              <a:rPr lang="en-US" b="1" i="1" dirty="0" smtClean="0"/>
              <a:t/>
            </a:r>
            <a:br>
              <a:rPr lang="en-US" b="1" i="1" dirty="0" smtClean="0"/>
            </a:br>
            <a:r>
              <a:rPr lang="en-US" b="1" dirty="0" smtClean="0">
                <a:latin typeface="+mj-lt"/>
              </a:rPr>
              <a:t>Creating Assessment-Capable Visible Learners</a:t>
            </a: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1362003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49053" y="499104"/>
            <a:ext cx="8645893" cy="1143000"/>
          </a:xfrm>
        </p:spPr>
        <p:txBody>
          <a:bodyPr/>
          <a:lstStyle/>
          <a:p>
            <a:pPr lvl="0"/>
            <a:r>
              <a:rPr lang="en-US" sz="3200" b="1" dirty="0">
                <a:latin typeface="+mn-lt"/>
                <a:ea typeface="Verdana" panose="020B0604030504040204" pitchFamily="34" charset="0"/>
                <a:cs typeface="Verdana" panose="020B0604030504040204" pitchFamily="34" charset="0"/>
                <a:sym typeface="Calibri"/>
                <a:hlinkClick r:id="rId3"/>
              </a:rPr>
              <a:t>Assessment-Capable Visible Learner</a:t>
            </a:r>
            <a:endParaRPr lang="en-US" sz="3200" b="1" dirty="0">
              <a:latin typeface="+mn-lt"/>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39</a:t>
            </a:fld>
            <a:endParaRPr lang="en-US" sz="1400" b="0" i="0" u="none" strike="noStrike" cap="none">
              <a:solidFill>
                <a:schemeClr val="dk1"/>
              </a:solidFill>
              <a:latin typeface="Arial"/>
              <a:ea typeface="Arial"/>
              <a:cs typeface="Arial"/>
              <a:sym typeface="Arial"/>
            </a:endParaRPr>
          </a:p>
        </p:txBody>
      </p:sp>
      <p:pic>
        <p:nvPicPr>
          <p:cNvPr id="3" name="Picture 2" title="Assessment Capable Learner">
            <a:extLst>
              <a:ext uri="{FF2B5EF4-FFF2-40B4-BE49-F238E27FC236}">
                <a16:creationId xmlns:a16="http://schemas.microsoft.com/office/drawing/2014/main" id="{A11BD5A0-9345-654C-AAAB-BE87D3FDBDB6}"/>
              </a:ext>
            </a:extLst>
          </p:cNvPr>
          <p:cNvPicPr>
            <a:picLocks noChangeAspect="1"/>
          </p:cNvPicPr>
          <p:nvPr/>
        </p:nvPicPr>
        <p:blipFill>
          <a:blip r:embed="rId4"/>
          <a:stretch>
            <a:fillRect/>
          </a:stretch>
        </p:blipFill>
        <p:spPr>
          <a:xfrm>
            <a:off x="0" y="1642104"/>
            <a:ext cx="9144000" cy="4516768"/>
          </a:xfrm>
          <a:prstGeom prst="rect">
            <a:avLst/>
          </a:prstGeom>
        </p:spPr>
      </p:pic>
      <p:sp>
        <p:nvSpPr>
          <p:cNvPr id="4" name="TextBox 3">
            <a:extLst>
              <a:ext uri="{FF2B5EF4-FFF2-40B4-BE49-F238E27FC236}">
                <a16:creationId xmlns:a16="http://schemas.microsoft.com/office/drawing/2014/main" id="{5DFCAE1C-12B1-6E4D-8E19-05296C4E8EA8}"/>
              </a:ext>
            </a:extLst>
          </p:cNvPr>
          <p:cNvSpPr txBox="1"/>
          <p:nvPr/>
        </p:nvSpPr>
        <p:spPr>
          <a:xfrm>
            <a:off x="0" y="6529388"/>
            <a:ext cx="6729727" cy="307777"/>
          </a:xfrm>
          <a:prstGeom prst="rect">
            <a:avLst/>
          </a:prstGeom>
          <a:noFill/>
        </p:spPr>
        <p:txBody>
          <a:bodyPr wrap="none" rtlCol="0">
            <a:spAutoFit/>
          </a:bodyPr>
          <a:lstStyle/>
          <a:p>
            <a:r>
              <a:rPr lang="en-US" dirty="0"/>
              <a:t>Adapted from Teaching Mathematics in the Visible Learning Classroom: Grade 6-8</a:t>
            </a:r>
          </a:p>
        </p:txBody>
      </p:sp>
      <p:sp>
        <p:nvSpPr>
          <p:cNvPr id="6" name="Rectangle 5">
            <a:extLst>
              <a:ext uri="{FF2B5EF4-FFF2-40B4-BE49-F238E27FC236}">
                <a16:creationId xmlns:a16="http://schemas.microsoft.com/office/drawing/2014/main" id="{8349766A-409B-8549-B956-5E2246649CC1}"/>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10</a:t>
            </a:r>
            <a:endParaRPr lang="en-US" dirty="0"/>
          </a:p>
        </p:txBody>
      </p:sp>
    </p:spTree>
    <p:extLst>
      <p:ext uri="{BB962C8B-B14F-4D97-AF65-F5344CB8AC3E}">
        <p14:creationId xmlns:p14="http://schemas.microsoft.com/office/powerpoint/2010/main" val="19463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are a pet owner</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dogs">
            <a:extLst>
              <a:ext uri="{FF2B5EF4-FFF2-40B4-BE49-F238E27FC236}">
                <a16:creationId xmlns:a16="http://schemas.microsoft.com/office/drawing/2014/main" id="{1FAEA2A4-0878-4E85-B421-1AC328CE9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359" y="2844414"/>
            <a:ext cx="4845281" cy="328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00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381000"/>
            <a:ext cx="8991600" cy="1143000"/>
          </a:xfrm>
        </p:spPr>
        <p:txBody>
          <a:bodyPr/>
          <a:lstStyle/>
          <a:p>
            <a:r>
              <a:rPr lang="en-US" sz="3200" b="1" dirty="0">
                <a:latin typeface="+mn-lt"/>
              </a:rPr>
              <a:t>Impact of Visible Teaching</a:t>
            </a:r>
          </a:p>
        </p:txBody>
      </p:sp>
      <p:sp>
        <p:nvSpPr>
          <p:cNvPr id="4" name="Text Placeholder 3"/>
          <p:cNvSpPr>
            <a:spLocks noGrp="1"/>
          </p:cNvSpPr>
          <p:nvPr>
            <p:ph type="body" idx="1"/>
          </p:nvPr>
        </p:nvSpPr>
        <p:spPr>
          <a:xfrm>
            <a:off x="122581" y="1184275"/>
            <a:ext cx="4040188" cy="487362"/>
          </a:xfrm>
          <a:solidFill>
            <a:srgbClr val="7030A0"/>
          </a:solidFill>
          <a:ln>
            <a:solidFill>
              <a:srgbClr val="7030A0"/>
            </a:solidFill>
          </a:ln>
        </p:spPr>
        <p:txBody>
          <a:bodyPr/>
          <a:lstStyle/>
          <a:p>
            <a:pPr algn="ctr">
              <a:spcBef>
                <a:spcPts val="0"/>
              </a:spcBef>
            </a:pPr>
            <a:r>
              <a:rPr lang="en-US" dirty="0">
                <a:solidFill>
                  <a:schemeClr val="bg1"/>
                </a:solidFill>
                <a:latin typeface="+mn-lt"/>
              </a:rPr>
              <a:t>Visible Teaching</a:t>
            </a:r>
          </a:p>
        </p:txBody>
      </p:sp>
      <p:sp>
        <p:nvSpPr>
          <p:cNvPr id="5" name="Content Placeholder 4"/>
          <p:cNvSpPr>
            <a:spLocks noGrp="1"/>
          </p:cNvSpPr>
          <p:nvPr>
            <p:ph sz="half" idx="2"/>
          </p:nvPr>
        </p:nvSpPr>
        <p:spPr>
          <a:xfrm>
            <a:off x="122581" y="1793874"/>
            <a:ext cx="3962400" cy="4683125"/>
          </a:xfrm>
        </p:spPr>
        <p:txBody>
          <a:bodyPr/>
          <a:lstStyle/>
          <a:p>
            <a:r>
              <a:rPr lang="en-US" sz="2000" dirty="0">
                <a:latin typeface="+mn-lt"/>
              </a:rPr>
              <a:t>Clearly communicates </a:t>
            </a:r>
            <a:br>
              <a:rPr lang="en-US" sz="2000" dirty="0">
                <a:latin typeface="+mn-lt"/>
              </a:rPr>
            </a:br>
            <a:r>
              <a:rPr lang="en-US" sz="2000" dirty="0">
                <a:latin typeface="+mn-lt"/>
              </a:rPr>
              <a:t>the learning intention</a:t>
            </a:r>
          </a:p>
          <a:p>
            <a:pPr marL="0" indent="0">
              <a:buNone/>
            </a:pPr>
            <a:endParaRPr lang="en-US" sz="2000" dirty="0">
              <a:latin typeface="+mn-lt"/>
            </a:endParaRPr>
          </a:p>
          <a:p>
            <a:r>
              <a:rPr lang="en-US" sz="2000" dirty="0">
                <a:latin typeface="+mn-lt"/>
              </a:rPr>
              <a:t>Identifies challenging success criteria</a:t>
            </a:r>
          </a:p>
          <a:p>
            <a:pPr marL="0" indent="0">
              <a:buNone/>
            </a:pPr>
            <a:endParaRPr lang="en-US" sz="1200" dirty="0">
              <a:latin typeface="+mn-lt"/>
            </a:endParaRPr>
          </a:p>
          <a:p>
            <a:r>
              <a:rPr lang="en-US" sz="2000" dirty="0">
                <a:latin typeface="+mn-lt"/>
              </a:rPr>
              <a:t>Utilizes a range of </a:t>
            </a:r>
            <a:br>
              <a:rPr lang="en-US" sz="2000" dirty="0">
                <a:latin typeface="+mn-lt"/>
              </a:rPr>
            </a:br>
            <a:r>
              <a:rPr lang="en-US" sz="2000" dirty="0">
                <a:latin typeface="+mn-lt"/>
              </a:rPr>
              <a:t>learning strategies</a:t>
            </a:r>
          </a:p>
          <a:p>
            <a:pPr marL="0" indent="0">
              <a:buNone/>
            </a:pPr>
            <a:endParaRPr lang="en-US" sz="1400" dirty="0">
              <a:latin typeface="+mn-lt"/>
            </a:endParaRPr>
          </a:p>
          <a:p>
            <a:r>
              <a:rPr lang="en-US" sz="2000" dirty="0">
                <a:latin typeface="+mn-lt"/>
              </a:rPr>
              <a:t>Continually monitors student learning</a:t>
            </a:r>
          </a:p>
          <a:p>
            <a:pPr marL="0" indent="0">
              <a:buNone/>
            </a:pPr>
            <a:endParaRPr lang="en-US" sz="2000" dirty="0">
              <a:latin typeface="+mn-lt"/>
            </a:endParaRPr>
          </a:p>
          <a:p>
            <a:r>
              <a:rPr lang="en-US" sz="2000" dirty="0">
                <a:latin typeface="+mn-lt"/>
              </a:rPr>
              <a:t>Provides feedback to learners</a:t>
            </a:r>
          </a:p>
        </p:txBody>
      </p:sp>
      <p:sp>
        <p:nvSpPr>
          <p:cNvPr id="6" name="Text Placeholder 5"/>
          <p:cNvSpPr>
            <a:spLocks noGrp="1"/>
          </p:cNvSpPr>
          <p:nvPr>
            <p:ph type="body" sz="quarter" idx="3"/>
          </p:nvPr>
        </p:nvSpPr>
        <p:spPr>
          <a:xfrm>
            <a:off x="4615206" y="1184275"/>
            <a:ext cx="4041775" cy="487362"/>
          </a:xfrm>
          <a:solidFill>
            <a:srgbClr val="7030A0"/>
          </a:solidFill>
          <a:ln>
            <a:solidFill>
              <a:srgbClr val="7030A0"/>
            </a:solidFill>
          </a:ln>
        </p:spPr>
        <p:txBody>
          <a:bodyPr/>
          <a:lstStyle/>
          <a:p>
            <a:pPr algn="ctr"/>
            <a:r>
              <a:rPr lang="en-US" dirty="0">
                <a:solidFill>
                  <a:schemeClr val="bg1"/>
                </a:solidFill>
                <a:latin typeface="+mn-lt"/>
              </a:rPr>
              <a:t>Visible Learning</a:t>
            </a:r>
          </a:p>
        </p:txBody>
      </p:sp>
      <p:sp>
        <p:nvSpPr>
          <p:cNvPr id="7" name="Content Placeholder 6"/>
          <p:cNvSpPr>
            <a:spLocks noGrp="1"/>
          </p:cNvSpPr>
          <p:nvPr>
            <p:ph sz="quarter" idx="4"/>
          </p:nvPr>
        </p:nvSpPr>
        <p:spPr>
          <a:xfrm>
            <a:off x="4615206" y="1793875"/>
            <a:ext cx="4346574" cy="4683125"/>
          </a:xfrm>
        </p:spPr>
        <p:txBody>
          <a:bodyPr/>
          <a:lstStyle/>
          <a:p>
            <a:pPr marL="0" indent="0">
              <a:buNone/>
            </a:pPr>
            <a:r>
              <a:rPr lang="en-US" sz="2000" dirty="0">
                <a:latin typeface="+mn-lt"/>
              </a:rPr>
              <a:t>So that learners understand  the intention of the learning experience.</a:t>
            </a:r>
          </a:p>
          <a:p>
            <a:pPr marL="0" indent="0">
              <a:buNone/>
            </a:pPr>
            <a:endParaRPr lang="en-US" sz="600" dirty="0">
              <a:latin typeface="+mn-lt"/>
            </a:endParaRPr>
          </a:p>
          <a:p>
            <a:pPr marL="0" indent="0">
              <a:buNone/>
            </a:pPr>
            <a:r>
              <a:rPr lang="en-US" sz="2000" dirty="0">
                <a:latin typeface="+mn-lt"/>
              </a:rPr>
              <a:t>So that learners know what success looks like.</a:t>
            </a:r>
          </a:p>
          <a:p>
            <a:pPr marL="0" indent="0">
              <a:buNone/>
            </a:pPr>
            <a:endParaRPr lang="en-US" sz="800" dirty="0">
              <a:latin typeface="+mn-lt"/>
            </a:endParaRPr>
          </a:p>
          <a:p>
            <a:pPr marL="0" indent="0">
              <a:buNone/>
            </a:pPr>
            <a:r>
              <a:rPr lang="en-US" sz="2000" dirty="0">
                <a:latin typeface="+mn-lt"/>
              </a:rPr>
              <a:t>So that learners develop a range of learning strategies.</a:t>
            </a:r>
          </a:p>
          <a:p>
            <a:pPr marL="0" indent="0">
              <a:buNone/>
            </a:pPr>
            <a:endParaRPr lang="en-US" sz="1000" dirty="0">
              <a:latin typeface="+mn-lt"/>
            </a:endParaRPr>
          </a:p>
          <a:p>
            <a:pPr marL="0" indent="0">
              <a:buNone/>
            </a:pPr>
            <a:r>
              <a:rPr lang="en-US" sz="2000" dirty="0">
                <a:latin typeface="+mn-lt"/>
              </a:rPr>
              <a:t>So that learners know when they are not progressing and can make adjustments.</a:t>
            </a:r>
          </a:p>
          <a:p>
            <a:pPr marL="0" indent="0">
              <a:buNone/>
            </a:pPr>
            <a:r>
              <a:rPr lang="en-US" sz="2000" dirty="0">
                <a:latin typeface="+mn-lt"/>
              </a:rPr>
              <a:t>So that learners can seek feedback about their learning.</a:t>
            </a:r>
          </a:p>
        </p:txBody>
      </p:sp>
      <p:sp>
        <p:nvSpPr>
          <p:cNvPr id="2" name="Slide Number Placeholder 1"/>
          <p:cNvSpPr>
            <a:spLocks noGrp="1"/>
          </p:cNvSpPr>
          <p:nvPr>
            <p:ph type="sldNum" sz="quarter" idx="12"/>
          </p:nvPr>
        </p:nvSpPr>
        <p:spPr/>
        <p:txBody>
          <a:bodyPr/>
          <a:lstStyle/>
          <a:p>
            <a:fld id="{AF3840E8-24AF-4D4E-B7FC-A43BF15D93F2}" type="slidenum">
              <a:rPr lang="en-US" altLang="en-US" smtClean="0"/>
              <a:pPr/>
              <a:t>40</a:t>
            </a:fld>
            <a:endParaRPr lang="en-US" altLang="en-US"/>
          </a:p>
        </p:txBody>
      </p:sp>
      <p:sp>
        <p:nvSpPr>
          <p:cNvPr id="8" name="Right Arrow 7" title="arrow"/>
          <p:cNvSpPr/>
          <p:nvPr/>
        </p:nvSpPr>
        <p:spPr>
          <a:xfrm>
            <a:off x="3934565" y="2052637"/>
            <a:ext cx="53022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a:off x="3934564" y="3149599"/>
            <a:ext cx="53022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arrow</a:t>
            </a:r>
          </a:p>
        </p:txBody>
      </p:sp>
      <p:sp>
        <p:nvSpPr>
          <p:cNvPr id="10" name="Right Arrow 9" title="arrow"/>
          <p:cNvSpPr/>
          <p:nvPr/>
        </p:nvSpPr>
        <p:spPr>
          <a:xfrm>
            <a:off x="3932578" y="4005262"/>
            <a:ext cx="53022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title="arrow"/>
          <p:cNvSpPr/>
          <p:nvPr/>
        </p:nvSpPr>
        <p:spPr>
          <a:xfrm>
            <a:off x="3932577" y="4879975"/>
            <a:ext cx="53022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ight Arrow 11" title="arrow"/>
          <p:cNvSpPr/>
          <p:nvPr/>
        </p:nvSpPr>
        <p:spPr>
          <a:xfrm>
            <a:off x="3913527" y="5824537"/>
            <a:ext cx="53022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319D14-4A1B-6047-B6CE-47EB5AE18028}"/>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20</a:t>
            </a:r>
            <a:endParaRPr lang="en-US" dirty="0"/>
          </a:p>
        </p:txBody>
      </p:sp>
      <p:sp>
        <p:nvSpPr>
          <p:cNvPr id="14" name="TextBox 13">
            <a:extLst>
              <a:ext uri="{FF2B5EF4-FFF2-40B4-BE49-F238E27FC236}">
                <a16:creationId xmlns:a16="http://schemas.microsoft.com/office/drawing/2014/main" id="{F738B64F-3BDF-8442-BB67-664BAA0E5F63}"/>
              </a:ext>
            </a:extLst>
          </p:cNvPr>
          <p:cNvSpPr txBox="1"/>
          <p:nvPr/>
        </p:nvSpPr>
        <p:spPr>
          <a:xfrm>
            <a:off x="76200" y="6388100"/>
            <a:ext cx="8109912" cy="523220"/>
          </a:xfrm>
          <a:prstGeom prst="rect">
            <a:avLst/>
          </a:prstGeom>
          <a:noFill/>
        </p:spPr>
        <p:txBody>
          <a:bodyPr wrap="none" rtlCol="0">
            <a:spAutoFit/>
          </a:bodyPr>
          <a:lstStyle/>
          <a:p>
            <a:r>
              <a:rPr lang="en-US" dirty="0"/>
              <a:t>Source: Teaching Mathematics in the Visible Learning Classroom: </a:t>
            </a:r>
          </a:p>
          <a:p>
            <a:r>
              <a:rPr lang="en-US" dirty="0"/>
              <a:t>https://</a:t>
            </a:r>
            <a:r>
              <a:rPr lang="en-US" dirty="0" err="1"/>
              <a:t>us.corwin.com</a:t>
            </a:r>
            <a:r>
              <a:rPr lang="en-US" dirty="0"/>
              <a:t>/</a:t>
            </a:r>
            <a:r>
              <a:rPr lang="en-US" dirty="0" err="1"/>
              <a:t>en</a:t>
            </a:r>
            <a:r>
              <a:rPr lang="en-US" dirty="0"/>
              <a:t>-us/</a:t>
            </a:r>
            <a:r>
              <a:rPr lang="en-US" dirty="0" err="1"/>
              <a:t>sam</a:t>
            </a:r>
            <a:r>
              <a:rPr lang="en-US" dirty="0"/>
              <a:t>/teaching-mathematics-in-the-visible-learning-classroom-grades-6-8</a:t>
            </a:r>
          </a:p>
        </p:txBody>
      </p:sp>
    </p:spTree>
    <p:extLst>
      <p:ext uri="{BB962C8B-B14F-4D97-AF65-F5344CB8AC3E}">
        <p14:creationId xmlns:p14="http://schemas.microsoft.com/office/powerpoint/2010/main" val="496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71334" cy="1143000"/>
          </a:xfrm>
        </p:spPr>
        <p:txBody>
          <a:bodyPr/>
          <a:lstStyle/>
          <a:p>
            <a:r>
              <a:rPr lang="en-US" sz="3200" b="1" dirty="0" smtClean="0">
                <a:latin typeface="+mj-lt"/>
              </a:rPr>
              <a:t>Assessment-Capable Visible Learners</a:t>
            </a:r>
            <a:endParaRPr lang="en-US" sz="3200"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41</a:t>
            </a:fld>
            <a:endParaRPr lang="en-US" sz="1400" b="0" i="0" u="none" strike="noStrike" cap="none">
              <a:solidFill>
                <a:schemeClr val="dk1"/>
              </a:solidFill>
              <a:latin typeface="Arial"/>
              <a:ea typeface="Arial"/>
              <a:cs typeface="Arial"/>
              <a:sym typeface="Arial"/>
            </a:endParaRPr>
          </a:p>
        </p:txBody>
      </p:sp>
      <p:grpSp>
        <p:nvGrpSpPr>
          <p:cNvPr id="6" name="Group 5" title="Barometer Picture"/>
          <p:cNvGrpSpPr/>
          <p:nvPr/>
        </p:nvGrpSpPr>
        <p:grpSpPr>
          <a:xfrm>
            <a:off x="744223" y="1600200"/>
            <a:ext cx="7470629" cy="4387267"/>
            <a:chOff x="1116163" y="1953061"/>
            <a:chExt cx="7674572" cy="4593858"/>
          </a:xfrm>
        </p:grpSpPr>
        <p:pic>
          <p:nvPicPr>
            <p:cNvPr id="7" name="Picture 6" title="arrow">
              <a:extLst>
                <a:ext uri="{FF2B5EF4-FFF2-40B4-BE49-F238E27FC236}">
                  <a16:creationId xmlns:a16="http://schemas.microsoft.com/office/drawing/2014/main" id="{8523E31A-6820-49D7-A970-A4B8960DDBBE}"/>
                </a:ext>
              </a:extLst>
            </p:cNvPr>
            <p:cNvPicPr>
              <a:picLocks noChangeAspect="1"/>
            </p:cNvPicPr>
            <p:nvPr/>
          </p:nvPicPr>
          <p:blipFill>
            <a:blip r:embed="rId2"/>
            <a:stretch>
              <a:fillRect/>
            </a:stretch>
          </p:blipFill>
          <p:spPr>
            <a:xfrm>
              <a:off x="1116163" y="1953061"/>
              <a:ext cx="7674572" cy="4593858"/>
            </a:xfrm>
            <a:prstGeom prst="rect">
              <a:avLst/>
            </a:prstGeom>
          </p:spPr>
        </p:pic>
        <p:sp>
          <p:nvSpPr>
            <p:cNvPr id="8" name="Explosion: 14 Points 3">
              <a:extLst>
                <a:ext uri="{FF2B5EF4-FFF2-40B4-BE49-F238E27FC236}">
                  <a16:creationId xmlns:a16="http://schemas.microsoft.com/office/drawing/2014/main" id="{E145043A-B173-475F-9572-F1D637F1F44F}"/>
                </a:ext>
              </a:extLst>
            </p:cNvPr>
            <p:cNvSpPr/>
            <p:nvPr/>
          </p:nvSpPr>
          <p:spPr>
            <a:xfrm>
              <a:off x="6149960" y="3698009"/>
              <a:ext cx="2585544" cy="21441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450E40A-EEEB-42A8-A422-54FEE8E72524}"/>
                </a:ext>
              </a:extLst>
            </p:cNvPr>
            <p:cNvSpPr/>
            <p:nvPr/>
          </p:nvSpPr>
          <p:spPr>
            <a:xfrm rot="19964875">
              <a:off x="6518764" y="4380464"/>
              <a:ext cx="1643888" cy="779201"/>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Wow!</a:t>
              </a:r>
            </a:p>
          </p:txBody>
        </p:sp>
      </p:grpSp>
    </p:spTree>
    <p:extLst>
      <p:ext uri="{BB962C8B-B14F-4D97-AF65-F5344CB8AC3E}">
        <p14:creationId xmlns:p14="http://schemas.microsoft.com/office/powerpoint/2010/main" val="4235680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Mistake-Friendly Classroom</a:t>
            </a:r>
            <a:endParaRPr sz="3200" b="1" dirty="0">
              <a:latin typeface="Verdana"/>
              <a:ea typeface="Verdana"/>
              <a:cs typeface="Verdana"/>
              <a:sym typeface="Verdana"/>
            </a:endParaRPr>
          </a:p>
        </p:txBody>
      </p:sp>
      <p:sp>
        <p:nvSpPr>
          <p:cNvPr id="543" name="Google Shape;543;p6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Mistakes are not only opportunities for learning, as students consider the mistakes, but also times when our brains grow. </a:t>
            </a: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Understanding the power of mistakes is critical, as children and adults everywhere often feel terrible when they make a mistake in math.</a:t>
            </a: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They think it means they are not a math person, because they have been brought up in a performance culture (see </a:t>
            </a:r>
            <a:r>
              <a:rPr lang="en-US" sz="2000" dirty="0" err="1">
                <a:solidFill>
                  <a:srgbClr val="000000"/>
                </a:solidFill>
                <a:highlight>
                  <a:srgbClr val="FFFFFF"/>
                </a:highlight>
                <a:latin typeface="Verdana"/>
                <a:ea typeface="Verdana"/>
                <a:cs typeface="Verdana"/>
                <a:sym typeface="Verdana"/>
              </a:rPr>
              <a:t>Boaler</a:t>
            </a:r>
            <a:r>
              <a:rPr lang="en-US" sz="2000" dirty="0">
                <a:solidFill>
                  <a:srgbClr val="000000"/>
                </a:solidFill>
                <a:highlight>
                  <a:srgbClr val="FFFFFF"/>
                </a:highlight>
                <a:latin typeface="Verdana"/>
                <a:ea typeface="Verdana"/>
                <a:cs typeface="Verdana"/>
                <a:sym typeface="Verdana"/>
              </a:rPr>
              <a:t>, 2014) in which mistakes are not valued—or worse, they are punished.</a:t>
            </a:r>
            <a:endParaRPr sz="2000" dirty="0">
              <a:solidFill>
                <a:srgbClr val="000000"/>
              </a:solidFill>
              <a:latin typeface="Verdana"/>
              <a:ea typeface="Verdana"/>
              <a:cs typeface="Verdana"/>
              <a:sym typeface="Verdana"/>
            </a:endParaRPr>
          </a:p>
          <a:p>
            <a:pPr marL="0" lvl="0" indent="0" algn="l" rtl="0">
              <a:spcBef>
                <a:spcPts val="640"/>
              </a:spcBef>
              <a:spcAft>
                <a:spcPts val="0"/>
              </a:spcAft>
              <a:buNone/>
            </a:pPr>
            <a:endParaRPr lang="en-US" sz="1400" dirty="0" smtClean="0">
              <a:solidFill>
                <a:srgbClr val="000000"/>
              </a:solidFill>
              <a:latin typeface="Verdana"/>
              <a:ea typeface="Verdana"/>
              <a:cs typeface="Verdana"/>
              <a:sym typeface="Verdana"/>
            </a:endParaRPr>
          </a:p>
          <a:p>
            <a:pPr marL="0" lvl="0" indent="0" algn="l" rtl="0">
              <a:spcBef>
                <a:spcPts val="640"/>
              </a:spcBef>
              <a:spcAft>
                <a:spcPts val="0"/>
              </a:spcAft>
              <a:buNone/>
            </a:pPr>
            <a:r>
              <a:rPr lang="en-US" sz="1400" dirty="0" smtClean="0">
                <a:solidFill>
                  <a:srgbClr val="000000"/>
                </a:solidFill>
                <a:latin typeface="Verdana"/>
                <a:ea typeface="Verdana"/>
                <a:cs typeface="Verdana"/>
                <a:sym typeface="Verdana"/>
                <a:hlinkClick r:id="rId3"/>
              </a:rPr>
              <a:t>You cubed</a:t>
            </a:r>
            <a:endParaRPr sz="1400" dirty="0">
              <a:solidFill>
                <a:srgbClr val="000000"/>
              </a:solidFill>
              <a:latin typeface="Verdana"/>
              <a:ea typeface="Verdana"/>
              <a:cs typeface="Verdana"/>
              <a:sym typeface="Verdana"/>
            </a:endParaRPr>
          </a:p>
        </p:txBody>
      </p:sp>
      <p:sp>
        <p:nvSpPr>
          <p:cNvPr id="544" name="Google Shape;544;p6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42</a:t>
            </a:fld>
            <a:endParaRPr/>
          </a:p>
        </p:txBody>
      </p:sp>
    </p:spTree>
    <p:extLst>
      <p:ext uri="{BB962C8B-B14F-4D97-AF65-F5344CB8AC3E}">
        <p14:creationId xmlns:p14="http://schemas.microsoft.com/office/powerpoint/2010/main" val="2584867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6"/>
          <p:cNvSpPr txBox="1">
            <a:spLocks noGrp="1"/>
          </p:cNvSpPr>
          <p:nvPr>
            <p:ph type="title" idx="4294967295"/>
          </p:nvPr>
        </p:nvSpPr>
        <p:spPr>
          <a:xfrm>
            <a:off x="125506" y="723362"/>
            <a:ext cx="8889839" cy="581771"/>
          </a:xfrm>
          <a:prstGeom prst="rect">
            <a:avLst/>
          </a:prstGeom>
          <a:noFill/>
          <a:ln>
            <a:noFill/>
          </a:ln>
        </p:spPr>
        <p:txBody>
          <a:bodyPr spcFirstLastPara="1" wrap="square" lIns="68569" tIns="68569" rIns="68569" bIns="68569" anchor="ctr" anchorCtr="0">
            <a:noAutofit/>
          </a:bodyPr>
          <a:lstStyle/>
          <a:p>
            <a:pPr algn="ctr">
              <a:buSzPts val="3200"/>
            </a:pPr>
            <a:r>
              <a:rPr lang="en-US" sz="3200" b="1" dirty="0">
                <a:latin typeface="Verdana" panose="020B0604030504040204" pitchFamily="34" charset="0"/>
                <a:ea typeface="Verdana" panose="020B0604030504040204" pitchFamily="34" charset="0"/>
                <a:cs typeface="Verdana" panose="020B0604030504040204" pitchFamily="34" charset="0"/>
              </a:rPr>
              <a:t>Focus of 2018 Mathematics Institutes</a:t>
            </a:r>
            <a:endParaRPr sz="3200" b="1" i="1" dirty="0">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467" name="Google Shape;467;p56" descr="Teaching Framework for Mathematics"/>
          <p:cNvPicPr preferRelativeResize="0"/>
          <p:nvPr/>
        </p:nvPicPr>
        <p:blipFill rotWithShape="1">
          <a:blip r:embed="rId3">
            <a:alphaModFix/>
          </a:blip>
          <a:srcRect/>
          <a:stretch/>
        </p:blipFill>
        <p:spPr>
          <a:xfrm>
            <a:off x="932329" y="1305134"/>
            <a:ext cx="7207624" cy="5131526"/>
          </a:xfrm>
          <a:prstGeom prst="rect">
            <a:avLst/>
          </a:prstGeom>
          <a:noFill/>
          <a:ln>
            <a:noFill/>
          </a:ln>
        </p:spPr>
      </p:pic>
      <p:sp>
        <p:nvSpPr>
          <p:cNvPr id="468" name="Google Shape;468;p56"/>
          <p:cNvSpPr txBox="1"/>
          <p:nvPr/>
        </p:nvSpPr>
        <p:spPr>
          <a:xfrm>
            <a:off x="1806179" y="6410698"/>
            <a:ext cx="6088788" cy="332801"/>
          </a:xfrm>
          <a:prstGeom prst="rect">
            <a:avLst/>
          </a:prstGeom>
          <a:noFill/>
          <a:ln>
            <a:noFill/>
          </a:ln>
        </p:spPr>
        <p:txBody>
          <a:bodyPr spcFirstLastPara="1" wrap="square" lIns="68569" tIns="34275" rIns="68569" bIns="34275" anchor="t" anchorCtr="0">
            <a:noAutofit/>
          </a:bodyPr>
          <a:lstStyle/>
          <a:p>
            <a:r>
              <a:rPr lang="en-US" sz="1200" dirty="0">
                <a:latin typeface="Calibri"/>
                <a:ea typeface="Calibri"/>
                <a:cs typeface="Calibri"/>
                <a:sym typeface="Calibri"/>
              </a:rPr>
              <a:t>Adapted from Smith, M. et al. (2017) Taking Action – Implementing Effective Mathematics Teaching Practices Series</a:t>
            </a:r>
            <a:r>
              <a:rPr lang="en-US" sz="1200" i="1" dirty="0">
                <a:latin typeface="Calibri"/>
                <a:ea typeface="Calibri"/>
                <a:cs typeface="Calibri"/>
                <a:sym typeface="Calibri"/>
              </a:rPr>
              <a:t>, </a:t>
            </a:r>
            <a:r>
              <a:rPr lang="en-US" sz="1200" dirty="0">
                <a:latin typeface="Calibri"/>
                <a:ea typeface="Calibri"/>
                <a:cs typeface="Calibri"/>
                <a:sym typeface="Calibri"/>
              </a:rPr>
              <a:t>National Council of Teachers of Mathematics. </a:t>
            </a:r>
            <a:endParaRPr sz="1200" dirty="0"/>
          </a:p>
        </p:txBody>
      </p:sp>
      <p:sp>
        <p:nvSpPr>
          <p:cNvPr id="2" name="Slide Number Placeholder 1"/>
          <p:cNvSpPr>
            <a:spLocks noGrp="1"/>
          </p:cNvSpPr>
          <p:nvPr>
            <p:ph type="sldNum" idx="12"/>
          </p:nvPr>
        </p:nvSpPr>
        <p:spPr/>
        <p:txBody>
          <a:bodyPr/>
          <a:lstStyle/>
          <a:p>
            <a:fld id="{00000000-1234-1234-1234-123412341234}" type="slidenum">
              <a:rPr lang="en-US" smtClean="0"/>
              <a:pPr/>
              <a:t>43</a:t>
            </a:fld>
            <a:endParaRPr lang="en-US"/>
          </a:p>
        </p:txBody>
      </p:sp>
    </p:spTree>
    <p:extLst>
      <p:ext uri="{BB962C8B-B14F-4D97-AF65-F5344CB8AC3E}">
        <p14:creationId xmlns:p14="http://schemas.microsoft.com/office/powerpoint/2010/main" val="3956260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1706" y="6476763"/>
            <a:ext cx="2133600" cy="476251"/>
          </a:xfrm>
        </p:spPr>
        <p:txBody>
          <a:bodyPr/>
          <a:lstStyle/>
          <a:p>
            <a:fld id="{0E35F3BA-FE8B-4E36-87EF-206F94BD42EB}" type="slidenum">
              <a:rPr lang="en-US" smtClean="0"/>
              <a:pPr/>
              <a:t>44</a:t>
            </a:fld>
            <a:endParaRPr lang="en-US" dirty="0"/>
          </a:p>
        </p:txBody>
      </p:sp>
      <p:sp>
        <p:nvSpPr>
          <p:cNvPr id="2" name="Title 1"/>
          <p:cNvSpPr>
            <a:spLocks noGrp="1"/>
          </p:cNvSpPr>
          <p:nvPr>
            <p:ph type="title" idx="4294967295"/>
          </p:nvPr>
        </p:nvSpPr>
        <p:spPr>
          <a:xfrm>
            <a:off x="0" y="460093"/>
            <a:ext cx="9002622" cy="775694"/>
          </a:xfrm>
        </p:spPr>
        <p:txBody>
          <a:bodyPr>
            <a:noAutofit/>
          </a:bodyPr>
          <a:lstStyle/>
          <a:p>
            <a:pPr algn="ctr"/>
            <a:r>
              <a:rPr lang="en-US" altLang="en-US" sz="3200" b="1" dirty="0">
                <a:latin typeface="+mn-lt"/>
                <a:ea typeface="Verdana" panose="020B0604030504040204" pitchFamily="34" charset="0"/>
                <a:cs typeface="Verdana" panose="020B0604030504040204" pitchFamily="34" charset="0"/>
              </a:rPr>
              <a:t>Focus of 2019 Mathematics Institutes</a:t>
            </a:r>
            <a:endParaRPr lang="en-US" sz="3200" b="1" i="1" dirty="0">
              <a:latin typeface="+mn-lt"/>
              <a:cs typeface="Calibri" panose="020F0502020204030204" pitchFamily="34" charset="0"/>
            </a:endParaRPr>
          </a:p>
        </p:txBody>
      </p:sp>
      <p:graphicFrame>
        <p:nvGraphicFramePr>
          <p:cNvPr id="5" name="Content Placeholder 4" title="Establish Goals"/>
          <p:cNvGraphicFramePr>
            <a:graphicFrameLocks noGrp="1"/>
          </p:cNvGraphicFramePr>
          <p:nvPr>
            <p:ph idx="4294967295"/>
            <p:extLst>
              <p:ext uri="{D42A27DB-BD31-4B8C-83A1-F6EECF244321}">
                <p14:modId xmlns:p14="http://schemas.microsoft.com/office/powerpoint/2010/main" val="1528570999"/>
              </p:ext>
            </p:extLst>
          </p:nvPr>
        </p:nvGraphicFramePr>
        <p:xfrm>
          <a:off x="2852307" y="1085257"/>
          <a:ext cx="3276600" cy="855088"/>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855088">
                <a:tc>
                  <a:txBody>
                    <a:bodyPr/>
                    <a:lstStyle/>
                    <a:p>
                      <a:pPr marL="0" marR="0" algn="ctr">
                        <a:spcBef>
                          <a:spcPts val="0"/>
                        </a:spcBef>
                        <a:spcAft>
                          <a:spcPts val="0"/>
                        </a:spcAft>
                        <a:tabLst>
                          <a:tab pos="1376363" algn="l"/>
                        </a:tabLs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Establish 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1006185" y="6434453"/>
            <a:ext cx="6857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Smith, M. et al. (2017) Taking Action – Implementing Effective Mathematics Teaching Practices Series</a:t>
            </a:r>
            <a:r>
              <a:rPr lang="en-US" altLang="en-US" sz="1200" i="1" dirty="0">
                <a:latin typeface="Calibri" panose="020F0502020204030204" pitchFamily="34" charset="0"/>
              </a:rPr>
              <a:t>, </a:t>
            </a:r>
            <a:r>
              <a:rPr lang="en-US" altLang="en-US" sz="1200" dirty="0">
                <a:latin typeface="Calibri" panose="020F0502020204030204" pitchFamily="34" charset="0"/>
              </a:rPr>
              <a:t>National Council of Teachers of Mathematics. </a:t>
            </a:r>
          </a:p>
        </p:txBody>
      </p:sp>
      <p:graphicFrame>
        <p:nvGraphicFramePr>
          <p:cNvPr id="6" name="Content Placeholder 4" title="Implement Tasks"/>
          <p:cNvGraphicFramePr>
            <a:graphicFrameLocks/>
          </p:cNvGraphicFramePr>
          <p:nvPr>
            <p:extLst>
              <p:ext uri="{D42A27DB-BD31-4B8C-83A1-F6EECF244321}">
                <p14:modId xmlns:p14="http://schemas.microsoft.com/office/powerpoint/2010/main" val="254530771"/>
              </p:ext>
            </p:extLst>
          </p:nvPr>
        </p:nvGraphicFramePr>
        <p:xfrm>
          <a:off x="858865" y="2163947"/>
          <a:ext cx="3276600" cy="822960"/>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457200">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Implement 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graphicFrame>
        <p:nvGraphicFramePr>
          <p:cNvPr id="10" name="Content Placeholder 4" title="Build Fluency"/>
          <p:cNvGraphicFramePr>
            <a:graphicFrameLocks/>
          </p:cNvGraphicFramePr>
          <p:nvPr>
            <p:extLst>
              <p:ext uri="{D42A27DB-BD31-4B8C-83A1-F6EECF244321}">
                <p14:modId xmlns:p14="http://schemas.microsoft.com/office/powerpoint/2010/main" val="1060541266"/>
              </p:ext>
            </p:extLst>
          </p:nvPr>
        </p:nvGraphicFramePr>
        <p:xfrm>
          <a:off x="4779916" y="2176336"/>
          <a:ext cx="3276600" cy="922844"/>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922844">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Build 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bl>
          </a:graphicData>
        </a:graphic>
      </p:graphicFrame>
      <p:cxnSp>
        <p:nvCxnSpPr>
          <p:cNvPr id="14" name="Straight Arrow Connector 13" title="arrow"/>
          <p:cNvCxnSpPr/>
          <p:nvPr/>
        </p:nvCxnSpPr>
        <p:spPr>
          <a:xfrm flipH="1">
            <a:off x="3816497" y="1947853"/>
            <a:ext cx="637936" cy="1630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title="arrow"/>
          <p:cNvCxnSpPr/>
          <p:nvPr/>
        </p:nvCxnSpPr>
        <p:spPr>
          <a:xfrm>
            <a:off x="4454433" y="1940345"/>
            <a:ext cx="650967" cy="17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title="arrow"/>
          <p:cNvCxnSpPr/>
          <p:nvPr/>
        </p:nvCxnSpPr>
        <p:spPr>
          <a:xfrm>
            <a:off x="2525851" y="3092307"/>
            <a:ext cx="0" cy="23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title="arrow"/>
          <p:cNvCxnSpPr/>
          <p:nvPr/>
        </p:nvCxnSpPr>
        <p:spPr>
          <a:xfrm>
            <a:off x="6397483" y="3088481"/>
            <a:ext cx="0" cy="23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title="arrow"/>
          <p:cNvCxnSpPr/>
          <p:nvPr/>
        </p:nvCxnSpPr>
        <p:spPr>
          <a:xfrm flipH="1" flipV="1">
            <a:off x="4135465" y="2653560"/>
            <a:ext cx="637936" cy="12357"/>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title="arrow"/>
          <p:cNvCxnSpPr>
            <a:stCxn id="11" idx="3"/>
            <a:endCxn id="7" idx="1"/>
          </p:cNvCxnSpPr>
          <p:nvPr/>
        </p:nvCxnSpPr>
        <p:spPr>
          <a:xfrm>
            <a:off x="4157236" y="4297418"/>
            <a:ext cx="724167" cy="2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title="arrow"/>
          <p:cNvCxnSpPr/>
          <p:nvPr/>
        </p:nvCxnSpPr>
        <p:spPr>
          <a:xfrm>
            <a:off x="4157235" y="5417537"/>
            <a:ext cx="724167" cy="2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title="arrow"/>
          <p:cNvCxnSpPr/>
          <p:nvPr/>
        </p:nvCxnSpPr>
        <p:spPr>
          <a:xfrm flipV="1">
            <a:off x="4157235" y="4731657"/>
            <a:ext cx="719565" cy="325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title="arrow"/>
          <p:cNvCxnSpPr/>
          <p:nvPr/>
        </p:nvCxnSpPr>
        <p:spPr>
          <a:xfrm>
            <a:off x="4135465" y="4754618"/>
            <a:ext cx="741335" cy="258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title="arrow"/>
          <p:cNvCxnSpPr>
            <a:stCxn id="9" idx="2"/>
          </p:cNvCxnSpPr>
          <p:nvPr/>
        </p:nvCxnSpPr>
        <p:spPr>
          <a:xfrm rot="5400000">
            <a:off x="2266451" y="4107323"/>
            <a:ext cx="240624" cy="4294277"/>
          </a:xfrm>
          <a:prstGeom prst="bentConnector2">
            <a:avLst/>
          </a:prstGeom>
          <a:ln w="381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Elbow Connector 55" title="arrow"/>
          <p:cNvCxnSpPr>
            <a:stCxn id="5" idx="1"/>
          </p:cNvCxnSpPr>
          <p:nvPr/>
        </p:nvCxnSpPr>
        <p:spPr>
          <a:xfrm rot="10800000" flipV="1">
            <a:off x="231963" y="1512800"/>
            <a:ext cx="2620345" cy="4872715"/>
          </a:xfrm>
          <a:prstGeom prst="bentConnector2">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2" title="Math Discourse"/>
          <p:cNvGrpSpPr/>
          <p:nvPr/>
        </p:nvGrpSpPr>
        <p:grpSpPr>
          <a:xfrm>
            <a:off x="381001" y="3318971"/>
            <a:ext cx="8305800" cy="2815178"/>
            <a:chOff x="347114" y="3402324"/>
            <a:chExt cx="7627416" cy="2815178"/>
          </a:xfrm>
          <a:solidFill>
            <a:srgbClr val="FFFF99"/>
          </a:solidFill>
        </p:grpSpPr>
        <p:graphicFrame>
          <p:nvGraphicFramePr>
            <p:cNvPr id="9" name="Content Placeholder 4"/>
            <p:cNvGraphicFramePr>
              <a:graphicFrameLocks/>
            </p:cNvGraphicFramePr>
            <p:nvPr/>
          </p:nvGraphicFramePr>
          <p:xfrm>
            <a:off x="347114" y="3402324"/>
            <a:ext cx="7627416" cy="2815178"/>
          </p:xfrm>
          <a:graphic>
            <a:graphicData uri="http://schemas.openxmlformats.org/drawingml/2006/table">
              <a:tbl>
                <a:tblPr firstRow="1" firstCol="1" bandRow="1"/>
                <a:tblGrid>
                  <a:gridCol w="8305800">
                    <a:extLst>
                      <a:ext uri="{9D8B030D-6E8A-4147-A177-3AD203B41FA5}">
                        <a16:colId xmlns:a16="http://schemas.microsoft.com/office/drawing/2014/main" val="20000"/>
                      </a:ext>
                    </a:extLst>
                  </a:gridCol>
                </a:tblGrid>
                <a:tr h="2815178">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Facilitate meaningful mathematical discourse.  </a:t>
                        </a: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 name="Content Placeholder 4"/>
            <p:cNvGraphicFramePr>
              <a:graphicFrameLocks/>
            </p:cNvGraphicFramePr>
            <p:nvPr/>
          </p:nvGraphicFramePr>
          <p:xfrm>
            <a:off x="4479941" y="3925857"/>
            <a:ext cx="2892457" cy="822960"/>
          </p:xfrm>
          <a:graphic>
            <a:graphicData uri="http://schemas.openxmlformats.org/drawingml/2006/table">
              <a:tbl>
                <a:tblPr firstRow="1" firstCol="1" bandRow="1"/>
                <a:tblGrid>
                  <a:gridCol w="3149713">
                    <a:extLst>
                      <a:ext uri="{9D8B030D-6E8A-4147-A177-3AD203B41FA5}">
                        <a16:colId xmlns:a16="http://schemas.microsoft.com/office/drawing/2014/main" val="20000"/>
                      </a:ext>
                    </a:extLst>
                  </a:gridCol>
                </a:tblGrid>
                <a:tr h="800963">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Use 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1" name="Content Placeholder 4"/>
            <p:cNvGraphicFramePr>
              <a:graphicFrameLocks/>
            </p:cNvGraphicFramePr>
            <p:nvPr/>
          </p:nvGraphicFramePr>
          <p:xfrm>
            <a:off x="818373" y="3913706"/>
            <a:ext cx="2996548" cy="934130"/>
          </p:xfrm>
          <a:graphic>
            <a:graphicData uri="http://schemas.openxmlformats.org/drawingml/2006/table">
              <a:tbl>
                <a:tblPr firstRow="1" firstCol="1" bandRow="1"/>
                <a:tblGrid>
                  <a:gridCol w="3263062">
                    <a:extLst>
                      <a:ext uri="{9D8B030D-6E8A-4147-A177-3AD203B41FA5}">
                        <a16:colId xmlns:a16="http://schemas.microsoft.com/office/drawing/2014/main" val="20000"/>
                      </a:ext>
                    </a:extLst>
                  </a:gridCol>
                </a:tblGrid>
                <a:tr h="934130">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Pose 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3" name="Content Placeholder 4"/>
            <p:cNvGraphicFramePr>
              <a:graphicFrameLocks/>
            </p:cNvGraphicFramePr>
            <p:nvPr/>
          </p:nvGraphicFramePr>
          <p:xfrm>
            <a:off x="805941" y="5121737"/>
            <a:ext cx="3008981" cy="821862"/>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821862">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Elicit 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2" name="Content Placeholder 4"/>
            <p:cNvGraphicFramePr>
              <a:graphicFrameLocks/>
            </p:cNvGraphicFramePr>
            <p:nvPr/>
          </p:nvGraphicFramePr>
          <p:xfrm>
            <a:off x="4497164" y="5089022"/>
            <a:ext cx="2902017" cy="854577"/>
          </p:xfrm>
          <a:graphic>
            <a:graphicData uri="http://schemas.openxmlformats.org/drawingml/2006/table">
              <a:tbl>
                <a:tblPr firstRow="1" firstCol="1" bandRow="1"/>
                <a:tblGrid>
                  <a:gridCol w="3160123">
                    <a:extLst>
                      <a:ext uri="{9D8B030D-6E8A-4147-A177-3AD203B41FA5}">
                        <a16:colId xmlns:a16="http://schemas.microsoft.com/office/drawing/2014/main" val="20000"/>
                      </a:ext>
                    </a:extLst>
                  </a:gridCol>
                </a:tblGrid>
                <a:tr h="854577">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Support 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pSp>
    </p:spTree>
    <p:extLst>
      <p:ext uri="{BB962C8B-B14F-4D97-AF65-F5344CB8AC3E}">
        <p14:creationId xmlns:p14="http://schemas.microsoft.com/office/powerpoint/2010/main" val="2923590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Reflection on Success Criteria</a:t>
            </a:r>
          </a:p>
        </p:txBody>
      </p:sp>
      <p:sp>
        <p:nvSpPr>
          <p:cNvPr id="112" name="Shape 112"/>
          <p:cNvSpPr txBox="1">
            <a:spLocks noGrp="1"/>
          </p:cNvSpPr>
          <p:nvPr>
            <p:ph type="body" idx="1"/>
          </p:nvPr>
        </p:nvSpPr>
        <p:spPr/>
        <p:txBody>
          <a:bodyPr/>
          <a:lstStyle/>
          <a:p>
            <a:pPr marL="17463" lvl="1" indent="0"/>
            <a:r>
              <a:rPr lang="en-US" sz="2400" dirty="0">
                <a:latin typeface="+mn-lt"/>
              </a:rPr>
              <a:t>I can recognize strategies in teaching and learning that have high impacts (effect size) on student achievement.</a:t>
            </a:r>
          </a:p>
          <a:p>
            <a:pPr marL="17463" lvl="1" indent="0"/>
            <a:r>
              <a:rPr lang="en-US" sz="2400" dirty="0">
                <a:latin typeface="+mn-lt"/>
              </a:rPr>
              <a:t>I can recognize and support equitable learning opportunities for all students that promote positive student mathematical identity and agency.</a:t>
            </a:r>
          </a:p>
          <a:p>
            <a:pPr marL="17463" lvl="1" indent="0"/>
            <a:r>
              <a:rPr lang="en-US" sz="2400" dirty="0">
                <a:latin typeface="+mn-lt"/>
              </a:rPr>
              <a:t>I can describe how to create a classroom environment that supports the development of assessment-capable mathematics learners.</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45</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0693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9"/>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Square, Circle, Triangle Reflection</a:t>
            </a:r>
            <a:endParaRPr sz="3200" b="1" dirty="0">
              <a:latin typeface="Verdana"/>
              <a:ea typeface="Verdana"/>
              <a:cs typeface="Verdana"/>
              <a:sym typeface="Verdana"/>
            </a:endParaRPr>
          </a:p>
        </p:txBody>
      </p:sp>
      <p:sp>
        <p:nvSpPr>
          <p:cNvPr id="592" name="Google Shape;592;p69"/>
          <p:cNvSpPr txBox="1">
            <a:spLocks noGrp="1"/>
          </p:cNvSpPr>
          <p:nvPr>
            <p:ph type="body" idx="1"/>
          </p:nvPr>
        </p:nvSpPr>
        <p:spPr>
          <a:xfrm>
            <a:off x="457200" y="4114800"/>
            <a:ext cx="27189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a:latin typeface="Verdana"/>
                <a:ea typeface="Verdana"/>
                <a:cs typeface="Verdana"/>
                <a:sym typeface="Verdana"/>
              </a:rPr>
              <a:t>What is one idea that squared with your thinking?</a:t>
            </a:r>
            <a:endParaRPr sz="2000">
              <a:latin typeface="Verdana"/>
              <a:ea typeface="Verdana"/>
              <a:cs typeface="Verdana"/>
              <a:sym typeface="Verdana"/>
            </a:endParaRPr>
          </a:p>
        </p:txBody>
      </p:sp>
      <p:sp>
        <p:nvSpPr>
          <p:cNvPr id="593" name="Google Shape;593;p6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46</a:t>
            </a:fld>
            <a:endParaRPr/>
          </a:p>
        </p:txBody>
      </p:sp>
      <p:pic>
        <p:nvPicPr>
          <p:cNvPr id="594" name="Google Shape;594;p69" title="circle"/>
          <p:cNvPicPr preferRelativeResize="0"/>
          <p:nvPr/>
        </p:nvPicPr>
        <p:blipFill>
          <a:blip r:embed="rId3">
            <a:alphaModFix/>
          </a:blip>
          <a:stretch>
            <a:fillRect/>
          </a:stretch>
        </p:blipFill>
        <p:spPr>
          <a:xfrm>
            <a:off x="3813325" y="2652300"/>
            <a:ext cx="1517344" cy="1462500"/>
          </a:xfrm>
          <a:prstGeom prst="rect">
            <a:avLst/>
          </a:prstGeom>
          <a:noFill/>
          <a:ln>
            <a:noFill/>
          </a:ln>
        </p:spPr>
      </p:pic>
      <p:pic>
        <p:nvPicPr>
          <p:cNvPr id="595" name="Google Shape;595;p69" title="triangle"/>
          <p:cNvPicPr preferRelativeResize="0"/>
          <p:nvPr/>
        </p:nvPicPr>
        <p:blipFill>
          <a:blip r:embed="rId4">
            <a:alphaModFix/>
          </a:blip>
          <a:stretch>
            <a:fillRect/>
          </a:stretch>
        </p:blipFill>
        <p:spPr>
          <a:xfrm>
            <a:off x="6571340" y="2652300"/>
            <a:ext cx="1785110" cy="1462500"/>
          </a:xfrm>
          <a:prstGeom prst="rect">
            <a:avLst/>
          </a:prstGeom>
          <a:noFill/>
          <a:ln>
            <a:noFill/>
          </a:ln>
        </p:spPr>
      </p:pic>
      <p:pic>
        <p:nvPicPr>
          <p:cNvPr id="596" name="Google Shape;596;p69" title="square"/>
          <p:cNvPicPr preferRelativeResize="0"/>
          <p:nvPr/>
        </p:nvPicPr>
        <p:blipFill>
          <a:blip r:embed="rId5">
            <a:alphaModFix/>
          </a:blip>
          <a:stretch>
            <a:fillRect/>
          </a:stretch>
        </p:blipFill>
        <p:spPr>
          <a:xfrm>
            <a:off x="947050" y="2652291"/>
            <a:ext cx="1739200" cy="1462509"/>
          </a:xfrm>
          <a:prstGeom prst="rect">
            <a:avLst/>
          </a:prstGeom>
          <a:noFill/>
          <a:ln>
            <a:noFill/>
          </a:ln>
        </p:spPr>
      </p:pic>
      <p:sp>
        <p:nvSpPr>
          <p:cNvPr id="597" name="Google Shape;597;p69"/>
          <p:cNvSpPr txBox="1">
            <a:spLocks noGrp="1"/>
          </p:cNvSpPr>
          <p:nvPr>
            <p:ph type="body" idx="1"/>
          </p:nvPr>
        </p:nvSpPr>
        <p:spPr>
          <a:xfrm>
            <a:off x="3212550" y="4114800"/>
            <a:ext cx="27189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rgbClr val="000000"/>
              </a:buClr>
              <a:buSzPts val="1100"/>
              <a:buFont typeface="Arial"/>
              <a:buNone/>
            </a:pPr>
            <a:r>
              <a:rPr lang="en-US" sz="2000">
                <a:latin typeface="Verdana"/>
                <a:ea typeface="Verdana"/>
                <a:cs typeface="Verdana"/>
                <a:sym typeface="Verdana"/>
              </a:rPr>
              <a:t>What is a question circling in your mind?</a:t>
            </a:r>
            <a:endParaRPr sz="2000">
              <a:latin typeface="Verdana"/>
              <a:ea typeface="Verdana"/>
              <a:cs typeface="Verdana"/>
              <a:sym typeface="Verdana"/>
            </a:endParaRPr>
          </a:p>
        </p:txBody>
      </p:sp>
      <p:sp>
        <p:nvSpPr>
          <p:cNvPr id="598" name="Google Shape;598;p69"/>
          <p:cNvSpPr txBox="1">
            <a:spLocks noGrp="1"/>
          </p:cNvSpPr>
          <p:nvPr>
            <p:ph type="body" idx="1"/>
          </p:nvPr>
        </p:nvSpPr>
        <p:spPr>
          <a:xfrm>
            <a:off x="5936150" y="4114800"/>
            <a:ext cx="30555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a:latin typeface="Verdana"/>
                <a:ea typeface="Verdana"/>
                <a:cs typeface="Verdana"/>
                <a:sym typeface="Verdana"/>
              </a:rPr>
              <a:t>What point(s) would you like to remember, that might impact your work?</a:t>
            </a:r>
            <a:endParaRPr sz="2000">
              <a:latin typeface="Verdana"/>
              <a:ea typeface="Verdana"/>
              <a:cs typeface="Verdana"/>
              <a:sym typeface="Verdana"/>
            </a:endParaRPr>
          </a:p>
        </p:txBody>
      </p:sp>
      <p:sp>
        <p:nvSpPr>
          <p:cNvPr id="599" name="Google Shape;599;p69"/>
          <p:cNvSpPr txBox="1"/>
          <p:nvPr/>
        </p:nvSpPr>
        <p:spPr>
          <a:xfrm>
            <a:off x="457200" y="1752600"/>
            <a:ext cx="4395300" cy="7353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2000">
                <a:solidFill>
                  <a:schemeClr val="dk1"/>
                </a:solidFill>
                <a:latin typeface="Verdana"/>
                <a:ea typeface="Verdana"/>
                <a:cs typeface="Verdana"/>
                <a:sym typeface="Verdana"/>
              </a:rPr>
              <a:t>Based on Module I...</a:t>
            </a:r>
            <a:endParaRPr sz="2000">
              <a:solidFill>
                <a:schemeClr val="dk1"/>
              </a:solidFill>
              <a:latin typeface="Verdana"/>
              <a:ea typeface="Verdana"/>
              <a:cs typeface="Verdana"/>
              <a:sym typeface="Verdana"/>
            </a:endParaRPr>
          </a:p>
        </p:txBody>
      </p:sp>
      <p:sp>
        <p:nvSpPr>
          <p:cNvPr id="11" name="Explosion 1 6">
            <a:extLst>
              <a:ext uri="{FF2B5EF4-FFF2-40B4-BE49-F238E27FC236}">
                <a16:creationId xmlns:a16="http://schemas.microsoft.com/office/drawing/2014/main" id="{5A05F273-09AE-423A-A460-5251E6657B8E}"/>
              </a:ext>
            </a:extLst>
          </p:cNvPr>
          <p:cNvSpPr/>
          <p:nvPr/>
        </p:nvSpPr>
        <p:spPr>
          <a:xfrm rot="640452">
            <a:off x="6667500" y="1399860"/>
            <a:ext cx="2514600" cy="1632279"/>
          </a:xfrm>
          <a:prstGeom prst="irregularSeal1">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See Reflection Sheet</a:t>
            </a:r>
          </a:p>
        </p:txBody>
      </p:sp>
    </p:spTree>
    <p:extLst>
      <p:ext uri="{BB962C8B-B14F-4D97-AF65-F5344CB8AC3E}">
        <p14:creationId xmlns:p14="http://schemas.microsoft.com/office/powerpoint/2010/main" val="302182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mj-lt"/>
              </a:rPr>
              <a:t>Module II</a:t>
            </a:r>
            <a:br>
              <a:rPr lang="en-US" b="1" dirty="0">
                <a:solidFill>
                  <a:schemeClr val="dk1"/>
                </a:solidFill>
                <a:latin typeface="+mj-lt"/>
              </a:rPr>
            </a:br>
            <a:r>
              <a:rPr lang="en-US" b="1" dirty="0">
                <a:solidFill>
                  <a:schemeClr val="dk1"/>
                </a:solidFill>
                <a:latin typeface="+mj-lt"/>
              </a:rPr>
              <a:t> Task Implementation (Before)</a:t>
            </a:r>
            <a:br>
              <a:rPr lang="en-US"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2328138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Success Criteria</a:t>
            </a:r>
          </a:p>
        </p:txBody>
      </p:sp>
      <p:sp>
        <p:nvSpPr>
          <p:cNvPr id="112" name="Shape 112"/>
          <p:cNvSpPr txBox="1">
            <a:spLocks noGrp="1"/>
          </p:cNvSpPr>
          <p:nvPr>
            <p:ph type="body" idx="1"/>
          </p:nvPr>
        </p:nvSpPr>
        <p:spPr/>
        <p:txBody>
          <a:bodyPr/>
          <a:lstStyle/>
          <a:p>
            <a:pPr lvl="0"/>
            <a:r>
              <a:rPr lang="en-US" sz="2000" dirty="0">
                <a:latin typeface="+mn-lt"/>
              </a:rPr>
              <a:t>I can identify how teacher clarity about learning intentions and success criteria contributes to student success.</a:t>
            </a:r>
          </a:p>
          <a:p>
            <a:pPr lvl="0"/>
            <a:r>
              <a:rPr lang="en-US" sz="2000" dirty="0">
                <a:latin typeface="+mn-lt"/>
              </a:rPr>
              <a:t>I can identify strategies, methods or approaches to meet the learning needs of individual students. </a:t>
            </a:r>
          </a:p>
          <a:p>
            <a:pPr lvl="0"/>
            <a:r>
              <a:rPr lang="en-US" sz="2000" dirty="0">
                <a:latin typeface="+mn-lt"/>
              </a:rPr>
              <a:t>I can distinguish between tasks that will engage students in higher levels of cognitive demand versus lower levels of cognitive demand.</a:t>
            </a:r>
          </a:p>
          <a:p>
            <a:pPr lvl="0"/>
            <a:r>
              <a:rPr lang="en-US" sz="2000" dirty="0">
                <a:latin typeface="+mn-lt"/>
              </a:rPr>
              <a:t>I can describe the factors associated with the decline or maintenance of the cognitive level of a rich mathematical task.</a:t>
            </a:r>
          </a:p>
          <a:p>
            <a:pPr lvl="0"/>
            <a:r>
              <a:rPr lang="en-US" sz="2000" dirty="0">
                <a:latin typeface="+mn-lt"/>
              </a:rPr>
              <a:t>I can anticipate student solution strategies and misconceptions associated with the implementation of a mathematical task.</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48</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2417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0474" y="637176"/>
            <a:ext cx="8783051" cy="963024"/>
          </a:xfrm>
        </p:spPr>
        <p:txBody>
          <a:bodyPr/>
          <a:lstStyle/>
          <a:p>
            <a:pPr lvl="0"/>
            <a:r>
              <a:rPr lang="en-US" sz="2800" b="1" dirty="0" smtClean="0">
                <a:latin typeface="+mn-lt"/>
                <a:ea typeface="Verdana" panose="020B0604030504040204" pitchFamily="34" charset="0"/>
                <a:cs typeface="Verdana" panose="020B0604030504040204" pitchFamily="34" charset="0"/>
                <a:sym typeface="Calibri"/>
              </a:rPr>
              <a:t>Ingredients for Progress Toward Mastery</a:t>
            </a:r>
            <a:endParaRPr lang="en-US" sz="2800" b="1" dirty="0">
              <a:latin typeface="+mn-lt"/>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49</a:t>
            </a:fld>
            <a:endParaRPr lang="en-US" sz="1400" b="0" i="0" u="none" strike="noStrike" cap="none">
              <a:solidFill>
                <a:schemeClr val="dk1"/>
              </a:solidFill>
              <a:latin typeface="Arial"/>
              <a:ea typeface="Arial"/>
              <a:cs typeface="Arial"/>
              <a:sym typeface="Arial"/>
            </a:endParaRPr>
          </a:p>
        </p:txBody>
      </p:sp>
      <p:pic>
        <p:nvPicPr>
          <p:cNvPr id="4" name="Picture 3" title="Progress Picture"/>
          <p:cNvPicPr>
            <a:picLocks noChangeAspect="1"/>
          </p:cNvPicPr>
          <p:nvPr/>
        </p:nvPicPr>
        <p:blipFill>
          <a:blip r:embed="rId3"/>
          <a:stretch>
            <a:fillRect/>
          </a:stretch>
        </p:blipFill>
        <p:spPr>
          <a:xfrm>
            <a:off x="1238643" y="1600200"/>
            <a:ext cx="6321654" cy="4698333"/>
          </a:xfrm>
          <a:prstGeom prst="rect">
            <a:avLst/>
          </a:prstGeom>
        </p:spPr>
      </p:pic>
    </p:spTree>
    <p:extLst>
      <p:ext uri="{BB962C8B-B14F-4D97-AF65-F5344CB8AC3E}">
        <p14:creationId xmlns:p14="http://schemas.microsoft.com/office/powerpoint/2010/main" val="35016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have used tasks in your classroom</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a:t>
            </a:fld>
            <a:endParaRPr lang="en-US" sz="1400" b="0" i="0" u="none" strike="noStrike" cap="none" dirty="0">
              <a:solidFill>
                <a:schemeClr val="dk1"/>
              </a:solidFill>
              <a:latin typeface="Arial"/>
              <a:ea typeface="Arial"/>
              <a:cs typeface="Arial"/>
              <a:sym typeface="Arial"/>
            </a:endParaRPr>
          </a:p>
        </p:txBody>
      </p:sp>
      <p:pic>
        <p:nvPicPr>
          <p:cNvPr id="7" name="Google Shape;327;p44" title="Classroom Picture"/>
          <p:cNvPicPr preferRelativeResize="0"/>
          <p:nvPr/>
        </p:nvPicPr>
        <p:blipFill>
          <a:blip r:embed="rId2">
            <a:alphaModFix/>
          </a:blip>
          <a:stretch>
            <a:fillRect/>
          </a:stretch>
        </p:blipFill>
        <p:spPr>
          <a:xfrm>
            <a:off x="1986988" y="3073600"/>
            <a:ext cx="5170027" cy="3446700"/>
          </a:xfrm>
          <a:prstGeom prst="rect">
            <a:avLst/>
          </a:prstGeom>
          <a:noFill/>
          <a:ln>
            <a:noFill/>
          </a:ln>
        </p:spPr>
      </p:pic>
    </p:spTree>
    <p:extLst>
      <p:ext uri="{BB962C8B-B14F-4D97-AF65-F5344CB8AC3E}">
        <p14:creationId xmlns:p14="http://schemas.microsoft.com/office/powerpoint/2010/main" val="3618289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Clear Learning </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Intentions</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50</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1893457811"/>
              </p:ext>
            </p:extLst>
          </p:nvPr>
        </p:nvGraphicFramePr>
        <p:xfrm>
          <a:off x="4051884" y="777875"/>
          <a:ext cx="5092116" cy="94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2DDAAA6-5AF1-3244-A842-2C68EF1337F5}"/>
              </a:ext>
            </a:extLst>
          </p:cNvPr>
          <p:cNvSpPr txBox="1"/>
          <p:nvPr/>
        </p:nvSpPr>
        <p:spPr>
          <a:xfrm>
            <a:off x="400051" y="1820863"/>
            <a:ext cx="8358188" cy="1631216"/>
          </a:xfrm>
          <a:prstGeom prst="rect">
            <a:avLst/>
          </a:prstGeom>
          <a:noFill/>
        </p:spPr>
        <p:txBody>
          <a:bodyPr wrap="square" rtlCol="0">
            <a:spAutoFit/>
          </a:bodyPr>
          <a:lstStyle/>
          <a:p>
            <a:pPr algn="ctr"/>
            <a:r>
              <a:rPr lang="en-US" sz="2000" dirty="0"/>
              <a:t>“</a:t>
            </a:r>
            <a:r>
              <a:rPr lang="en-US" sz="2000" dirty="0">
                <a:latin typeface="+mn-lt"/>
              </a:rPr>
              <a:t>Dividing learning intentions into content, language, and social varieties can provide teachers and students alike a clearer sense of the day’s expectations.”</a:t>
            </a:r>
          </a:p>
          <a:p>
            <a:r>
              <a:rPr lang="en-US" sz="2000" dirty="0">
                <a:latin typeface="+mn-lt"/>
              </a:rPr>
              <a:t>				</a:t>
            </a:r>
            <a:r>
              <a:rPr lang="en-US" sz="2000" i="1" dirty="0">
                <a:latin typeface="+mn-lt"/>
              </a:rPr>
              <a:t>-Teaching Mathematics in the          			    Visible Learning Classroom: Grades 6-8</a:t>
            </a:r>
          </a:p>
        </p:txBody>
      </p:sp>
      <p:graphicFrame>
        <p:nvGraphicFramePr>
          <p:cNvPr id="5" name="Diagram 4" title="Content, Language, Social">
            <a:extLst>
              <a:ext uri="{FF2B5EF4-FFF2-40B4-BE49-F238E27FC236}">
                <a16:creationId xmlns:a16="http://schemas.microsoft.com/office/drawing/2014/main" id="{343EA93D-3234-8C41-A801-0DD46F4D9231}"/>
              </a:ext>
            </a:extLst>
          </p:cNvPr>
          <p:cNvGraphicFramePr/>
          <p:nvPr>
            <p:extLst>
              <p:ext uri="{D42A27DB-BD31-4B8C-83A1-F6EECF244321}">
                <p14:modId xmlns:p14="http://schemas.microsoft.com/office/powerpoint/2010/main" val="2668263862"/>
              </p:ext>
            </p:extLst>
          </p:nvPr>
        </p:nvGraphicFramePr>
        <p:xfrm>
          <a:off x="400051" y="3359150"/>
          <a:ext cx="8358188" cy="311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F5BADF1F-9236-D044-B489-FC808DF50D50}"/>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47-48</a:t>
            </a:r>
            <a:endParaRPr lang="en-US" dirty="0"/>
          </a:p>
        </p:txBody>
      </p:sp>
    </p:spTree>
    <p:extLst>
      <p:ext uri="{BB962C8B-B14F-4D97-AF65-F5344CB8AC3E}">
        <p14:creationId xmlns:p14="http://schemas.microsoft.com/office/powerpoint/2010/main" val="5484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497150"/>
          </a:xfrm>
        </p:spPr>
        <p:txBody>
          <a:bodyPr/>
          <a:lstStyle/>
          <a:p>
            <a:pPr lvl="0"/>
            <a:r>
              <a:rPr lang="en-US" sz="3200" b="1" dirty="0">
                <a:latin typeface="+mn-lt"/>
                <a:ea typeface="Verdana" panose="020B0604030504040204" pitchFamily="34" charset="0"/>
                <a:cs typeface="Verdana" panose="020B0604030504040204" pitchFamily="34" charset="0"/>
                <a:sym typeface="Calibri"/>
              </a:rPr>
              <a:t>Writing Clear </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Learning</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Intentions</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51</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394715739"/>
              </p:ext>
            </p:extLst>
          </p:nvPr>
        </p:nvGraphicFramePr>
        <p:xfrm>
          <a:off x="4314824" y="777876"/>
          <a:ext cx="4829175" cy="92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2DDAAA6-5AF1-3244-A842-2C68EF1337F5}"/>
              </a:ext>
            </a:extLst>
          </p:cNvPr>
          <p:cNvSpPr txBox="1"/>
          <p:nvPr/>
        </p:nvSpPr>
        <p:spPr>
          <a:xfrm>
            <a:off x="400051" y="2175013"/>
            <a:ext cx="8358188" cy="707886"/>
          </a:xfrm>
          <a:prstGeom prst="rect">
            <a:avLst/>
          </a:prstGeom>
          <a:noFill/>
        </p:spPr>
        <p:txBody>
          <a:bodyPr wrap="square" rtlCol="0">
            <a:spAutoFit/>
          </a:bodyPr>
          <a:lstStyle/>
          <a:p>
            <a:r>
              <a:rPr lang="en-US" sz="2000" dirty="0">
                <a:latin typeface="+mn-lt"/>
              </a:rPr>
              <a:t>SOL 6.6b The student will solve practical problems involving operations with integers.</a:t>
            </a:r>
            <a:endParaRPr lang="en-US" sz="2000" i="1" dirty="0">
              <a:latin typeface="+mn-lt"/>
            </a:endParaRPr>
          </a:p>
        </p:txBody>
      </p:sp>
      <p:graphicFrame>
        <p:nvGraphicFramePr>
          <p:cNvPr id="7" name="Diagram 6" title="Content, Language, Social">
            <a:extLst>
              <a:ext uri="{FF2B5EF4-FFF2-40B4-BE49-F238E27FC236}">
                <a16:creationId xmlns:a16="http://schemas.microsoft.com/office/drawing/2014/main" id="{64ABF8DB-C11E-4C43-AAB5-A1ACD0D22C55}"/>
              </a:ext>
            </a:extLst>
          </p:cNvPr>
          <p:cNvGraphicFramePr/>
          <p:nvPr>
            <p:extLst>
              <p:ext uri="{D42A27DB-BD31-4B8C-83A1-F6EECF244321}">
                <p14:modId xmlns:p14="http://schemas.microsoft.com/office/powerpoint/2010/main" val="3949241098"/>
              </p:ext>
            </p:extLst>
          </p:nvPr>
        </p:nvGraphicFramePr>
        <p:xfrm>
          <a:off x="400051" y="3359150"/>
          <a:ext cx="8358188" cy="311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0907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Writing Clear </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Learning</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Intentions</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52</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1214384006"/>
              </p:ext>
            </p:extLst>
          </p:nvPr>
        </p:nvGraphicFramePr>
        <p:xfrm>
          <a:off x="4314824" y="777876"/>
          <a:ext cx="4829175" cy="92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2DDAAA6-5AF1-3244-A842-2C68EF1337F5}"/>
              </a:ext>
            </a:extLst>
          </p:cNvPr>
          <p:cNvSpPr txBox="1"/>
          <p:nvPr/>
        </p:nvSpPr>
        <p:spPr>
          <a:xfrm>
            <a:off x="400051" y="1820863"/>
            <a:ext cx="8358188" cy="707886"/>
          </a:xfrm>
          <a:prstGeom prst="rect">
            <a:avLst/>
          </a:prstGeom>
          <a:noFill/>
        </p:spPr>
        <p:txBody>
          <a:bodyPr wrap="square" rtlCol="0">
            <a:spAutoFit/>
          </a:bodyPr>
          <a:lstStyle/>
          <a:p>
            <a:r>
              <a:rPr lang="en-US" sz="2000" dirty="0">
                <a:latin typeface="+mn-lt"/>
              </a:rPr>
              <a:t>SOL 6.6b The student will solve practical problems involving operations with integers.</a:t>
            </a:r>
            <a:endParaRPr lang="en-US" sz="2000" i="1" dirty="0">
              <a:latin typeface="+mn-lt"/>
            </a:endParaRPr>
          </a:p>
        </p:txBody>
      </p:sp>
      <p:graphicFrame>
        <p:nvGraphicFramePr>
          <p:cNvPr id="4" name="Diagram 3" title="Content, Language, Social">
            <a:extLst>
              <a:ext uri="{FF2B5EF4-FFF2-40B4-BE49-F238E27FC236}">
                <a16:creationId xmlns:a16="http://schemas.microsoft.com/office/drawing/2014/main" id="{670A9E12-1A00-D343-B60A-4010A947C04C}"/>
              </a:ext>
            </a:extLst>
          </p:cNvPr>
          <p:cNvGraphicFramePr/>
          <p:nvPr>
            <p:extLst>
              <p:ext uri="{D42A27DB-BD31-4B8C-83A1-F6EECF244321}">
                <p14:modId xmlns:p14="http://schemas.microsoft.com/office/powerpoint/2010/main" val="1392457264"/>
              </p:ext>
            </p:extLst>
          </p:nvPr>
        </p:nvGraphicFramePr>
        <p:xfrm>
          <a:off x="400051" y="2528749"/>
          <a:ext cx="835818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F1733787-32A2-FD43-9B42-6096747A76FC}"/>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80-81</a:t>
            </a:r>
            <a:endParaRPr lang="en-US" dirty="0"/>
          </a:p>
        </p:txBody>
      </p:sp>
    </p:spTree>
    <p:extLst>
      <p:ext uri="{BB962C8B-B14F-4D97-AF65-F5344CB8AC3E}">
        <p14:creationId xmlns:p14="http://schemas.microsoft.com/office/powerpoint/2010/main" val="14835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777875"/>
            <a:ext cx="8229600" cy="1042987"/>
          </a:xfrm>
        </p:spPr>
        <p:txBody>
          <a:bodyPr/>
          <a:lstStyle/>
          <a:p>
            <a:pPr lvl="0"/>
            <a:r>
              <a:rPr lang="en-US" sz="3200" b="1" dirty="0">
                <a:latin typeface="+mn-lt"/>
                <a:ea typeface="Verdana" panose="020B0604030504040204" pitchFamily="34" charset="0"/>
                <a:cs typeface="Verdana" panose="020B0604030504040204" pitchFamily="34" charset="0"/>
                <a:sym typeface="Calibri"/>
              </a:rPr>
              <a:t>What Does</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Success</a:t>
            </a:r>
            <a:r>
              <a:rPr lang="en-US" sz="3200" b="1" dirty="0">
                <a:latin typeface="+mn-lt"/>
                <a:ea typeface="Verdana" panose="020B0604030504040204" pitchFamily="34" charset="0"/>
                <a:cs typeface="Verdana" panose="020B0604030504040204" pitchFamily="34" charset="0"/>
              </a:rPr>
              <a:t> </a:t>
            </a:r>
            <a:r>
              <a:rPr lang="en-US" sz="3200" b="1" dirty="0">
                <a:latin typeface="+mn-lt"/>
                <a:ea typeface="Verdana" panose="020B0604030504040204" pitchFamily="34" charset="0"/>
                <a:cs typeface="Verdana" panose="020B0604030504040204" pitchFamily="34" charset="0"/>
                <a:sym typeface="Calibri"/>
              </a:rPr>
              <a:t>Look </a:t>
            </a:r>
            <a:br>
              <a:rPr lang="en-US" sz="3200" b="1" dirty="0">
                <a:latin typeface="+mn-lt"/>
                <a:ea typeface="Verdana" panose="020B0604030504040204" pitchFamily="34" charset="0"/>
                <a:cs typeface="Verdana" panose="020B0604030504040204" pitchFamily="34" charset="0"/>
                <a:sym typeface="Calibri"/>
              </a:rPr>
            </a:br>
            <a:r>
              <a:rPr lang="en-US" sz="3200" b="1" dirty="0">
                <a:latin typeface="+mn-lt"/>
                <a:ea typeface="Verdana" panose="020B0604030504040204" pitchFamily="34" charset="0"/>
                <a:cs typeface="Verdana" panose="020B0604030504040204" pitchFamily="34" charset="0"/>
                <a:sym typeface="Calibri"/>
              </a:rPr>
              <a:t>Like?</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53</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668707058"/>
              </p:ext>
            </p:extLst>
          </p:nvPr>
        </p:nvGraphicFramePr>
        <p:xfrm>
          <a:off x="4314824" y="777876"/>
          <a:ext cx="4829175" cy="92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CE263C1-82CC-2041-895A-0FEFB341A657}"/>
              </a:ext>
            </a:extLst>
          </p:cNvPr>
          <p:cNvSpPr/>
          <p:nvPr/>
        </p:nvSpPr>
        <p:spPr>
          <a:xfrm>
            <a:off x="208547" y="2115563"/>
            <a:ext cx="8592553" cy="2677656"/>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Success Criteria:</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 can find and explain temperature relationships among the cities in the task.</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 can compute missing values accurately.</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 can explain the process used to figure out missing values.</a:t>
            </a:r>
            <a:endParaRPr lang="en-US" sz="2400" dirty="0"/>
          </a:p>
        </p:txBody>
      </p:sp>
    </p:spTree>
    <p:extLst>
      <p:ext uri="{BB962C8B-B14F-4D97-AF65-F5344CB8AC3E}">
        <p14:creationId xmlns:p14="http://schemas.microsoft.com/office/powerpoint/2010/main" val="949283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632"/>
            <a:ext cx="8229600" cy="675968"/>
          </a:xfrm>
        </p:spPr>
        <p:txBody>
          <a:bodyPr/>
          <a:lstStyle/>
          <a:p>
            <a:r>
              <a:rPr lang="en-US" sz="3200" b="1" dirty="0">
                <a:latin typeface="+mj-lt"/>
              </a:rPr>
              <a:t>Establish mathematics goals to focus learning.</a:t>
            </a:r>
            <a:r>
              <a:rPr lang="en-US" dirty="0"/>
              <a:t/>
            </a:r>
            <a:br>
              <a:rPr lang="en-US" dirty="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54</a:t>
            </a:fld>
            <a:endParaRPr lang="en-US" sz="1400" b="0" i="0" u="none" strike="noStrike" cap="none">
              <a:solidFill>
                <a:schemeClr val="dk1"/>
              </a:solidFill>
              <a:latin typeface="Arial"/>
              <a:ea typeface="Arial"/>
              <a:cs typeface="Arial"/>
              <a:sym typeface="Arial"/>
            </a:endParaRPr>
          </a:p>
        </p:txBody>
      </p:sp>
      <p:pic>
        <p:nvPicPr>
          <p:cNvPr id="6" name="Picture 5" title="Barometer Picture">
            <a:extLst>
              <a:ext uri="{FF2B5EF4-FFF2-40B4-BE49-F238E27FC236}">
                <a16:creationId xmlns:a16="http://schemas.microsoft.com/office/drawing/2014/main" id="{02AB898A-E37D-4980-963E-AE641CF9D720}"/>
              </a:ext>
            </a:extLst>
          </p:cNvPr>
          <p:cNvPicPr>
            <a:picLocks noChangeAspect="1"/>
          </p:cNvPicPr>
          <p:nvPr/>
        </p:nvPicPr>
        <p:blipFill>
          <a:blip r:embed="rId2"/>
          <a:stretch>
            <a:fillRect/>
          </a:stretch>
        </p:blipFill>
        <p:spPr>
          <a:xfrm>
            <a:off x="795728" y="1857093"/>
            <a:ext cx="7552543" cy="4834458"/>
          </a:xfrm>
          <a:prstGeom prst="rect">
            <a:avLst/>
          </a:prstGeom>
        </p:spPr>
      </p:pic>
    </p:spTree>
    <p:extLst>
      <p:ext uri="{BB962C8B-B14F-4D97-AF65-F5344CB8AC3E}">
        <p14:creationId xmlns:p14="http://schemas.microsoft.com/office/powerpoint/2010/main" val="441119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55</a:t>
            </a:fld>
            <a:endParaRPr lang="en-US" dirty="0"/>
          </a:p>
        </p:txBody>
      </p:sp>
      <p:sp>
        <p:nvSpPr>
          <p:cNvPr id="2" name="Title 1"/>
          <p:cNvSpPr>
            <a:spLocks noGrp="1"/>
          </p:cNvSpPr>
          <p:nvPr>
            <p:ph type="title" idx="4294967295"/>
          </p:nvPr>
        </p:nvSpPr>
        <p:spPr>
          <a:xfrm>
            <a:off x="0" y="685800"/>
            <a:ext cx="9144000" cy="1295400"/>
          </a:xfrm>
          <a:solidFill>
            <a:schemeClr val="bg1"/>
          </a:solidFill>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How do tasks and their implementation impact mathematics learning?</a:t>
            </a:r>
          </a:p>
        </p:txBody>
      </p:sp>
      <p:sp>
        <p:nvSpPr>
          <p:cNvPr id="5" name="TextBox 4"/>
          <p:cNvSpPr txBox="1"/>
          <p:nvPr/>
        </p:nvSpPr>
        <p:spPr>
          <a:xfrm>
            <a:off x="152400" y="2417565"/>
            <a:ext cx="8839200" cy="3416320"/>
          </a:xfrm>
          <a:prstGeom prst="rect">
            <a:avLst/>
          </a:prstGeom>
          <a:noFill/>
        </p:spPr>
        <p:txBody>
          <a:bodyPr wrap="square" rtlCol="0">
            <a:spAutoFit/>
          </a:bodyPr>
          <a:lstStyle/>
          <a:p>
            <a:pPr algn="ctr"/>
            <a:r>
              <a:rPr lang="en-US" sz="2400" i="1" dirty="0">
                <a:latin typeface="Verdana" panose="020B0604030504040204" pitchFamily="34" charset="0"/>
                <a:ea typeface="Verdana" panose="020B0604030504040204" pitchFamily="34" charset="0"/>
                <a:cs typeface="Verdana" panose="020B0604030504040204" pitchFamily="34" charset="0"/>
              </a:rPr>
              <a:t>Student learning is greatest in classrooms where the tasks consistently encourage high‐ level student thinking and reasoning and least in classrooms where the tasks are routinely procedural in nature.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a:latin typeface="Verdana" panose="020B0604030504040204" pitchFamily="34" charset="0"/>
                <a:ea typeface="Verdana" panose="020B0604030504040204" pitchFamily="34" charset="0"/>
                <a:cs typeface="Verdana" panose="020B0604030504040204" pitchFamily="34" charset="0"/>
              </a:rPr>
              <a:t>(Boaler and Staples 2009; Hieber and Wearne 1993; </a:t>
            </a:r>
          </a:p>
          <a:p>
            <a:pPr algn="ctr"/>
            <a:r>
              <a:rPr lang="en-US" sz="2400" dirty="0">
                <a:latin typeface="Verdana" panose="020B0604030504040204" pitchFamily="34" charset="0"/>
                <a:ea typeface="Verdana" panose="020B0604030504040204" pitchFamily="34" charset="0"/>
                <a:cs typeface="Verdana" panose="020B0604030504040204" pitchFamily="34" charset="0"/>
              </a:rPr>
              <a:t>Stein and Lane 1996)</a:t>
            </a:r>
          </a:p>
        </p:txBody>
      </p:sp>
    </p:spTree>
    <p:extLst>
      <p:ext uri="{BB962C8B-B14F-4D97-AF65-F5344CB8AC3E}">
        <p14:creationId xmlns:p14="http://schemas.microsoft.com/office/powerpoint/2010/main" val="883355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DEDA0-D140-44C9-B210-1D91E5243BB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6" name="Title 1"/>
          <p:cNvSpPr>
            <a:spLocks noGrp="1"/>
          </p:cNvSpPr>
          <p:nvPr>
            <p:ph type="title" idx="4294967295"/>
          </p:nvPr>
        </p:nvSpPr>
        <p:spPr>
          <a:xfrm>
            <a:off x="239485" y="574449"/>
            <a:ext cx="8613775" cy="914400"/>
          </a:xfrm>
        </p:spPr>
        <p:txBody>
          <a:bodyPr/>
          <a:lstStyle/>
          <a:p>
            <a:r>
              <a:rPr lang="en-US" altLang="en-US" sz="3200" b="1" dirty="0">
                <a:latin typeface="+mn-lt"/>
              </a:rPr>
              <a:t>Rich Mathematical Tasks - Definition</a:t>
            </a:r>
          </a:p>
        </p:txBody>
      </p:sp>
      <p:sp>
        <p:nvSpPr>
          <p:cNvPr id="26627" name="Content Placeholder 2"/>
          <p:cNvSpPr>
            <a:spLocks noGrp="1"/>
          </p:cNvSpPr>
          <p:nvPr>
            <p:ph idx="4294967295"/>
          </p:nvPr>
        </p:nvSpPr>
        <p:spPr>
          <a:xfrm>
            <a:off x="335528" y="1890055"/>
            <a:ext cx="8421687" cy="4525963"/>
          </a:xfrm>
        </p:spPr>
        <p:txBody>
          <a:bodyPr/>
          <a:lstStyle/>
          <a:p>
            <a:pPr marL="0" indent="0">
              <a:spcBef>
                <a:spcPts val="1800"/>
              </a:spcBef>
              <a:buNone/>
            </a:pPr>
            <a:r>
              <a:rPr lang="en-US" sz="2400" dirty="0">
                <a:latin typeface="+mn-lt"/>
              </a:rPr>
              <a:t>Rich mathematical tasks engage students in sense-making through deeper learning that require high levels of thinking, reasoning, and problem solving.</a:t>
            </a:r>
          </a:p>
          <a:p>
            <a:pPr marL="0" indent="0">
              <a:spcBef>
                <a:spcPts val="1800"/>
              </a:spcBef>
              <a:buNone/>
            </a:pPr>
            <a:endParaRPr lang="en-US" altLang="en-US" sz="1400" dirty="0"/>
          </a:p>
        </p:txBody>
      </p:sp>
    </p:spTree>
    <p:extLst>
      <p:ext uri="{BB962C8B-B14F-4D97-AF65-F5344CB8AC3E}">
        <p14:creationId xmlns:p14="http://schemas.microsoft.com/office/powerpoint/2010/main" val="3545503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DEDA0-D140-44C9-B210-1D91E5243BB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6" name="Title 1"/>
          <p:cNvSpPr>
            <a:spLocks noGrp="1"/>
          </p:cNvSpPr>
          <p:nvPr>
            <p:ph type="title" idx="4294967295"/>
          </p:nvPr>
        </p:nvSpPr>
        <p:spPr>
          <a:xfrm>
            <a:off x="239485" y="574449"/>
            <a:ext cx="8613775" cy="914400"/>
          </a:xfrm>
        </p:spPr>
        <p:txBody>
          <a:bodyPr/>
          <a:lstStyle/>
          <a:p>
            <a:pPr algn="ctr"/>
            <a:r>
              <a:rPr lang="en-US" altLang="en-US" sz="3200" b="1" dirty="0">
                <a:latin typeface="+mn-lt"/>
              </a:rPr>
              <a:t>Characteristics of Rich Tasks</a:t>
            </a:r>
          </a:p>
        </p:txBody>
      </p:sp>
      <p:sp>
        <p:nvSpPr>
          <p:cNvPr id="26627" name="Content Placeholder 2"/>
          <p:cNvSpPr>
            <a:spLocks noGrp="1"/>
          </p:cNvSpPr>
          <p:nvPr>
            <p:ph idx="4294967295"/>
          </p:nvPr>
        </p:nvSpPr>
        <p:spPr>
          <a:xfrm>
            <a:off x="381000" y="1447800"/>
            <a:ext cx="7970272" cy="5029200"/>
          </a:xfrm>
        </p:spPr>
        <p:txBody>
          <a:bodyPr/>
          <a:lstStyle/>
          <a:p>
            <a:pPr lvl="0">
              <a:lnSpc>
                <a:spcPct val="150000"/>
              </a:lnSpc>
              <a:spcBef>
                <a:spcPts val="0"/>
              </a:spcBef>
            </a:pPr>
            <a:r>
              <a:rPr lang="en-US" sz="2000" dirty="0">
                <a:latin typeface="+mn-lt"/>
              </a:rPr>
              <a:t>Promote high levels of cognitive demand</a:t>
            </a:r>
          </a:p>
          <a:p>
            <a:pPr lvl="0">
              <a:spcBef>
                <a:spcPts val="0"/>
              </a:spcBef>
            </a:pPr>
            <a:r>
              <a:rPr lang="en-US" sz="2000" dirty="0">
                <a:latin typeface="+mn-lt"/>
              </a:rPr>
              <a:t>Allow multiple entry points to students with a wide  range of skills and abilities</a:t>
            </a:r>
          </a:p>
          <a:p>
            <a:pPr lvl="0">
              <a:lnSpc>
                <a:spcPct val="150000"/>
              </a:lnSpc>
              <a:spcBef>
                <a:spcPts val="0"/>
              </a:spcBef>
            </a:pPr>
            <a:r>
              <a:rPr lang="en-US" sz="2000" dirty="0">
                <a:latin typeface="+mn-lt"/>
              </a:rPr>
              <a:t>Allow for multiple solution pathways</a:t>
            </a:r>
          </a:p>
          <a:p>
            <a:pPr lvl="0">
              <a:lnSpc>
                <a:spcPct val="150000"/>
              </a:lnSpc>
              <a:spcBef>
                <a:spcPts val="0"/>
              </a:spcBef>
            </a:pPr>
            <a:r>
              <a:rPr lang="en-US" sz="2000" dirty="0">
                <a:latin typeface="+mn-lt"/>
              </a:rPr>
              <a:t>Promote reasoning and sense making</a:t>
            </a:r>
          </a:p>
          <a:p>
            <a:pPr lvl="0">
              <a:lnSpc>
                <a:spcPct val="150000"/>
              </a:lnSpc>
              <a:spcBef>
                <a:spcPts val="0"/>
              </a:spcBef>
            </a:pPr>
            <a:r>
              <a:rPr lang="en-US" sz="2000" dirty="0">
                <a:latin typeface="+mn-lt"/>
              </a:rPr>
              <a:t>Encourage the use of varied representations </a:t>
            </a:r>
          </a:p>
          <a:p>
            <a:pPr lvl="0">
              <a:lnSpc>
                <a:spcPct val="150000"/>
              </a:lnSpc>
              <a:spcBef>
                <a:spcPts val="0"/>
              </a:spcBef>
            </a:pPr>
            <a:r>
              <a:rPr lang="en-US" sz="2000" dirty="0">
                <a:latin typeface="+mn-lt"/>
              </a:rPr>
              <a:t>Require justification or explanation </a:t>
            </a:r>
          </a:p>
          <a:p>
            <a:pPr lvl="0">
              <a:lnSpc>
                <a:spcPct val="150000"/>
              </a:lnSpc>
              <a:spcBef>
                <a:spcPts val="0"/>
              </a:spcBef>
            </a:pPr>
            <a:r>
              <a:rPr lang="en-US" sz="2000" dirty="0">
                <a:latin typeface="+mn-lt"/>
              </a:rPr>
              <a:t>Encourage connections among ideas</a:t>
            </a:r>
          </a:p>
          <a:p>
            <a:pPr lvl="0">
              <a:lnSpc>
                <a:spcPct val="150000"/>
              </a:lnSpc>
              <a:spcBef>
                <a:spcPts val="0"/>
              </a:spcBef>
            </a:pPr>
            <a:r>
              <a:rPr lang="en-US" sz="2000" dirty="0">
                <a:latin typeface="+mn-lt"/>
              </a:rPr>
              <a:t>Are authentic, relevant, or problem-based</a:t>
            </a:r>
          </a:p>
          <a:p>
            <a:pPr marL="0" lvl="0" indent="0">
              <a:lnSpc>
                <a:spcPct val="150000"/>
              </a:lnSpc>
              <a:spcBef>
                <a:spcPts val="0"/>
              </a:spcBef>
              <a:buNone/>
            </a:pPr>
            <a:endParaRPr lang="en-US" sz="1800" dirty="0"/>
          </a:p>
          <a:p>
            <a:pPr lvl="0">
              <a:lnSpc>
                <a:spcPct val="150000"/>
              </a:lnSpc>
              <a:spcBef>
                <a:spcPts val="0"/>
              </a:spcBef>
            </a:pPr>
            <a:endParaRPr lang="en-US" altLang="en-US" sz="1100" dirty="0"/>
          </a:p>
        </p:txBody>
      </p:sp>
    </p:spTree>
    <p:extLst>
      <p:ext uri="{BB962C8B-B14F-4D97-AF65-F5344CB8AC3E}">
        <p14:creationId xmlns:p14="http://schemas.microsoft.com/office/powerpoint/2010/main" val="4102633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1096"/>
            <a:ext cx="8229600" cy="351503"/>
          </a:xfrm>
        </p:spPr>
        <p:txBody>
          <a:bodyPr/>
          <a:lstStyle/>
          <a:p>
            <a:r>
              <a:rPr lang="en-US" b="1" dirty="0" smtClean="0">
                <a:latin typeface="+mj-lt"/>
              </a:rPr>
              <a:t/>
            </a:r>
            <a:br>
              <a:rPr lang="en-US" b="1" dirty="0" smtClean="0">
                <a:latin typeface="+mj-lt"/>
              </a:rPr>
            </a:br>
            <a:r>
              <a:rPr lang="en-US" sz="3200" b="1" dirty="0" smtClean="0">
                <a:latin typeface="+mj-lt"/>
              </a:rPr>
              <a:t>Implement </a:t>
            </a:r>
            <a:r>
              <a:rPr lang="en-US" sz="3200" b="1" dirty="0">
                <a:latin typeface="+mj-lt"/>
              </a:rPr>
              <a:t>tasks that promote reasoning and problem solving.</a:t>
            </a:r>
            <a:r>
              <a:rPr lang="en-US" sz="3200" dirty="0">
                <a:latin typeface="+mj-lt"/>
              </a:rPr>
              <a:t/>
            </a:r>
            <a:br>
              <a:rPr lang="en-US" sz="3200" dirty="0">
                <a:latin typeface="+mj-lt"/>
              </a:rPr>
            </a:br>
            <a:r>
              <a:rPr lang="en-US" dirty="0"/>
              <a:t/>
            </a:r>
            <a:br>
              <a:rPr lang="en-US" dirty="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58</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0CFD2F14-3F23-4D56-9E08-A5146D0002BD}"/>
              </a:ext>
            </a:extLst>
          </p:cNvPr>
          <p:cNvPicPr>
            <a:picLocks noChangeAspect="1"/>
          </p:cNvPicPr>
          <p:nvPr/>
        </p:nvPicPr>
        <p:blipFill>
          <a:blip r:embed="rId2"/>
          <a:stretch>
            <a:fillRect/>
          </a:stretch>
        </p:blipFill>
        <p:spPr>
          <a:xfrm>
            <a:off x="832711" y="1823545"/>
            <a:ext cx="7478578" cy="4656084"/>
          </a:xfrm>
          <a:prstGeom prst="rect">
            <a:avLst/>
          </a:prstGeom>
        </p:spPr>
      </p:pic>
    </p:spTree>
    <p:extLst>
      <p:ext uri="{BB962C8B-B14F-4D97-AF65-F5344CB8AC3E}">
        <p14:creationId xmlns:p14="http://schemas.microsoft.com/office/powerpoint/2010/main" val="400225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Task Launch</a:t>
            </a:r>
            <a:endParaRPr lang="en-US" sz="3200" b="1" dirty="0">
              <a:latin typeface="+mn-lt"/>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59</a:t>
            </a:fld>
            <a:endParaRPr lang="en-US" sz="1400" b="0" i="0" u="none" strike="noStrike" cap="none" dirty="0">
              <a:solidFill>
                <a:schemeClr val="dk1"/>
              </a:solidFill>
              <a:latin typeface="Arial"/>
              <a:ea typeface="Arial"/>
              <a:cs typeface="Arial"/>
              <a:sym typeface="Arial"/>
            </a:endParaRPr>
          </a:p>
        </p:txBody>
      </p:sp>
      <p:sp>
        <p:nvSpPr>
          <p:cNvPr id="9" name="Rectangle 8">
            <a:extLst>
              <a:ext uri="{FF2B5EF4-FFF2-40B4-BE49-F238E27FC236}">
                <a16:creationId xmlns:a16="http://schemas.microsoft.com/office/drawing/2014/main" id="{49AF1AE5-658B-C547-B1B4-D5BEBCD4336B}"/>
              </a:ext>
            </a:extLst>
          </p:cNvPr>
          <p:cNvSpPr/>
          <p:nvPr/>
        </p:nvSpPr>
        <p:spPr>
          <a:xfrm>
            <a:off x="208547" y="6407348"/>
            <a:ext cx="7278103" cy="307777"/>
          </a:xfrm>
          <a:prstGeom prst="rect">
            <a:avLst/>
          </a:prstGeom>
        </p:spPr>
        <p:txBody>
          <a:bodyPr wrap="square">
            <a:spAutoFit/>
          </a:bodyPr>
          <a:lstStyle/>
          <a:p>
            <a:pPr>
              <a:tabLst>
                <a:tab pos="2971800" algn="ctr"/>
                <a:tab pos="5943600" algn="r"/>
              </a:tabLst>
            </a:pPr>
            <a:r>
              <a:rPr lang="en-US" dirty="0">
                <a:latin typeface="Verdana" panose="020B0604030504040204" pitchFamily="34" charset="0"/>
                <a:ea typeface="Calibri" panose="020F0502020204030204" pitchFamily="34" charset="0"/>
                <a:cs typeface="Times New Roman" panose="02020603050405020304" pitchFamily="18" charset="0"/>
              </a:rPr>
              <a:t>Source: </a:t>
            </a:r>
            <a:r>
              <a:rPr lang="en-US" dirty="0">
                <a:latin typeface="Verdana" panose="020B0604030504040204" pitchFamily="34" charset="0"/>
                <a:ea typeface="Calibri" panose="020F0502020204030204" pitchFamily="34" charset="0"/>
                <a:cs typeface="Times New Roman" panose="02020603050405020304" pitchFamily="18" charset="0"/>
                <a:hlinkClick r:id="rId3"/>
              </a:rPr>
              <a:t>Adapted from 2015 MARS, Shell Center, University of Nottingham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title="Task Launch"/>
          <p:cNvPicPr>
            <a:picLocks noChangeAspect="1"/>
          </p:cNvPicPr>
          <p:nvPr/>
        </p:nvPicPr>
        <p:blipFill>
          <a:blip r:embed="rId4"/>
          <a:stretch>
            <a:fillRect/>
          </a:stretch>
        </p:blipFill>
        <p:spPr>
          <a:xfrm>
            <a:off x="1045587" y="1841791"/>
            <a:ext cx="6441063" cy="4049049"/>
          </a:xfrm>
          <a:prstGeom prst="rect">
            <a:avLst/>
          </a:prstGeom>
        </p:spPr>
      </p:pic>
    </p:spTree>
    <p:extLst>
      <p:ext uri="{BB962C8B-B14F-4D97-AF65-F5344CB8AC3E}">
        <p14:creationId xmlns:p14="http://schemas.microsoft.com/office/powerpoint/2010/main" val="348218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drove over an hour to get here today.</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car driving">
            <a:extLst>
              <a:ext uri="{FF2B5EF4-FFF2-40B4-BE49-F238E27FC236}">
                <a16:creationId xmlns:a16="http://schemas.microsoft.com/office/drawing/2014/main" id="{73E0160F-EEB7-4502-9F23-4BA4ADB8E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55" y="3114595"/>
            <a:ext cx="5277089" cy="34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02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The Task</a:t>
            </a:r>
            <a:endParaRPr lang="en-US" sz="3200" b="1" dirty="0">
              <a:latin typeface="+mn-lt"/>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60</a:t>
            </a:fld>
            <a:endParaRPr lang="en-US" sz="14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5C844421-3619-A24D-9186-E6F68C489B55}"/>
              </a:ext>
            </a:extLst>
          </p:cNvPr>
          <p:cNvSpPr txBox="1"/>
          <p:nvPr/>
        </p:nvSpPr>
        <p:spPr>
          <a:xfrm>
            <a:off x="208547" y="1820863"/>
            <a:ext cx="8606841" cy="4370427"/>
          </a:xfrm>
          <a:prstGeom prst="rect">
            <a:avLst/>
          </a:prstGeom>
          <a:noFill/>
        </p:spPr>
        <p:txBody>
          <a:bodyPr wrap="square" rtlCol="0">
            <a:spAutoFit/>
          </a:bodyPr>
          <a:lstStyle/>
          <a:p>
            <a:pPr marL="457200" lvl="0" indent="-457200">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Place all cards face up on the table.  </a:t>
            </a:r>
          </a:p>
          <a:p>
            <a:pPr marL="457200" lvl="0" indent="-457200">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When it is your turn, connect two </a:t>
            </a:r>
            <a:r>
              <a:rPr lang="en-US" sz="2400" i="1" dirty="0">
                <a:latin typeface="Verdana" panose="020B0604030504040204" pitchFamily="34" charset="0"/>
                <a:ea typeface="Verdana" panose="020B0604030504040204" pitchFamily="34" charset="0"/>
                <a:cs typeface="Verdana" panose="020B0604030504040204" pitchFamily="34" charset="0"/>
              </a:rPr>
              <a:t>City Temperature</a:t>
            </a:r>
            <a:r>
              <a:rPr lang="en-US" sz="2400" dirty="0">
                <a:latin typeface="Verdana" panose="020B0604030504040204" pitchFamily="34" charset="0"/>
                <a:ea typeface="Verdana" panose="020B0604030504040204" pitchFamily="34" charset="0"/>
                <a:cs typeface="Verdana" panose="020B0604030504040204" pitchFamily="34" charset="0"/>
              </a:rPr>
              <a:t> cards using a </a:t>
            </a:r>
            <a:r>
              <a:rPr lang="en-US" sz="2400" i="1" dirty="0">
                <a:latin typeface="Verdana" panose="020B0604030504040204" pitchFamily="34" charset="0"/>
                <a:ea typeface="Verdana" panose="020B0604030504040204" pitchFamily="34" charset="0"/>
                <a:cs typeface="Verdana" panose="020B0604030504040204" pitchFamily="34" charset="0"/>
              </a:rPr>
              <a:t>Changes in Temperature</a:t>
            </a:r>
            <a:r>
              <a:rPr lang="en-US" sz="2400" dirty="0">
                <a:latin typeface="Verdana" panose="020B0604030504040204" pitchFamily="34" charset="0"/>
                <a:ea typeface="Verdana" panose="020B0604030504040204" pitchFamily="34" charset="0"/>
                <a:cs typeface="Verdana" panose="020B0604030504040204" pitchFamily="34" charset="0"/>
              </a:rPr>
              <a:t> arrow card.</a:t>
            </a:r>
          </a:p>
          <a:p>
            <a:pPr marL="915988" lvl="0" indent="-4508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Figure out any missing temperatures.</a:t>
            </a:r>
          </a:p>
          <a:p>
            <a:pPr marL="915988" lvl="0" indent="-4508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Explain your calculations verbally to your group.</a:t>
            </a:r>
          </a:p>
          <a:p>
            <a:pPr marL="457200" lvl="0" indent="-457200">
              <a:buFont typeface="+mj-lt"/>
              <a:buAutoNum type="arabicPeriod" startAt="3"/>
            </a:pPr>
            <a:r>
              <a:rPr lang="en-US" sz="2400" dirty="0">
                <a:latin typeface="Verdana" panose="020B0604030504040204" pitchFamily="34" charset="0"/>
                <a:ea typeface="Verdana" panose="020B0604030504040204" pitchFamily="34" charset="0"/>
                <a:cs typeface="Verdana" panose="020B0604030504040204" pitchFamily="34" charset="0"/>
              </a:rPr>
              <a:t>If others in your group disagree, they should explain why.  Then as a group, figure out the answer together.</a:t>
            </a:r>
          </a:p>
          <a:p>
            <a:pPr marL="457200" lvl="0" indent="-457200">
              <a:buFont typeface="+mj-lt"/>
              <a:buAutoNum type="arabicPeriod" startAt="3"/>
            </a:pPr>
            <a:r>
              <a:rPr lang="en-US" sz="2400" dirty="0">
                <a:latin typeface="Verdana" panose="020B0604030504040204" pitchFamily="34" charset="0"/>
                <a:ea typeface="Verdana" panose="020B0604030504040204" pitchFamily="34" charset="0"/>
                <a:cs typeface="Verdana" panose="020B0604030504040204" pitchFamily="34" charset="0"/>
              </a:rPr>
              <a:t>When you have reached an agreement, record your strategy on the poster paper and write your solution in the box on the card.</a:t>
            </a:r>
          </a:p>
          <a:p>
            <a:endParaRPr lang="en-US" dirty="0"/>
          </a:p>
        </p:txBody>
      </p:sp>
      <p:sp>
        <p:nvSpPr>
          <p:cNvPr id="4" name="Rectangle 3">
            <a:extLst>
              <a:ext uri="{FF2B5EF4-FFF2-40B4-BE49-F238E27FC236}">
                <a16:creationId xmlns:a16="http://schemas.microsoft.com/office/drawing/2014/main" id="{7B30A7E8-28C3-664E-8DF6-92F17EB413BA}"/>
              </a:ext>
            </a:extLst>
          </p:cNvPr>
          <p:cNvSpPr/>
          <p:nvPr/>
        </p:nvSpPr>
        <p:spPr>
          <a:xfrm>
            <a:off x="208547" y="6407348"/>
            <a:ext cx="7278103" cy="307777"/>
          </a:xfrm>
          <a:prstGeom prst="rect">
            <a:avLst/>
          </a:prstGeom>
        </p:spPr>
        <p:txBody>
          <a:bodyPr wrap="square">
            <a:spAutoFit/>
          </a:bodyPr>
          <a:lstStyle/>
          <a:p>
            <a:pPr>
              <a:tabLst>
                <a:tab pos="2971800" algn="ctr"/>
                <a:tab pos="5943600" algn="r"/>
              </a:tabLst>
            </a:pPr>
            <a:r>
              <a:rPr lang="en-US" dirty="0">
                <a:latin typeface="Verdana" panose="020B0604030504040204" pitchFamily="34" charset="0"/>
                <a:ea typeface="Calibri" panose="020F0502020204030204" pitchFamily="34" charset="0"/>
                <a:cs typeface="Times New Roman" panose="02020603050405020304" pitchFamily="18" charset="0"/>
              </a:rPr>
              <a:t>Source: Adapted from 2015 MARS, Shell Center, University of Nottingham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xplosion 1 6">
            <a:extLst>
              <a:ext uri="{FF2B5EF4-FFF2-40B4-BE49-F238E27FC236}">
                <a16:creationId xmlns:a16="http://schemas.microsoft.com/office/drawing/2014/main" id="{6035AA2F-5C7C-4F00-9511-D97D7331F3BF}"/>
              </a:ext>
            </a:extLst>
          </p:cNvPr>
          <p:cNvSpPr/>
          <p:nvPr/>
        </p:nvSpPr>
        <p:spPr>
          <a:xfrm rot="640452">
            <a:off x="6239274" y="537215"/>
            <a:ext cx="2445223" cy="1641760"/>
          </a:xfrm>
          <a:prstGeom prst="irregularSeal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Cards on Table</a:t>
            </a:r>
          </a:p>
        </p:txBody>
      </p:sp>
    </p:spTree>
    <p:extLst>
      <p:ext uri="{BB962C8B-B14F-4D97-AF65-F5344CB8AC3E}">
        <p14:creationId xmlns:p14="http://schemas.microsoft.com/office/powerpoint/2010/main" val="980531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a:t>Stop and Reflect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p:txBody>
          <a:bodyPr/>
          <a:lstStyle/>
          <a:p>
            <a:r>
              <a:rPr lang="en-US" sz="2400" dirty="0">
                <a:latin typeface="+mn-lt"/>
              </a:rPr>
              <a:t>Why is it important to experience the task prior to implementing in class? </a:t>
            </a:r>
          </a:p>
          <a:p>
            <a:r>
              <a:rPr lang="en-US" sz="2400" dirty="0">
                <a:latin typeface="+mn-lt"/>
              </a:rPr>
              <a:t>What is the benefit of experiencing the task in a collaborative learning team? </a:t>
            </a:r>
          </a:p>
          <a:p>
            <a:r>
              <a:rPr lang="en-US" sz="2400" dirty="0">
                <a:latin typeface="+mn-lt"/>
              </a:rPr>
              <a:t>How could this task be scaffolded to support differing student needs?</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61</a:t>
            </a:fld>
            <a:endParaRPr lang="en-US" sz="1400" b="0" i="0" u="none" strike="noStrike" cap="none">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A15C2D52-4B8B-4B26-BE65-08590CD3FAA7}"/>
              </a:ext>
            </a:extLst>
          </p:cNvPr>
          <p:cNvSpPr/>
          <p:nvPr/>
        </p:nvSpPr>
        <p:spPr>
          <a:xfrm rot="640452">
            <a:off x="5473483" y="4275123"/>
            <a:ext cx="2514600" cy="1632279"/>
          </a:xfrm>
          <a:prstGeom prst="irregularSeal1">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See Reflection Sheet</a:t>
            </a:r>
          </a:p>
        </p:txBody>
      </p:sp>
    </p:spTree>
    <p:extLst>
      <p:ext uri="{BB962C8B-B14F-4D97-AF65-F5344CB8AC3E}">
        <p14:creationId xmlns:p14="http://schemas.microsoft.com/office/powerpoint/2010/main" val="3340609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Scaffolding</a:t>
            </a:r>
            <a:endParaRPr lang="en-US"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62</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50E2DB23-2486-457D-8A13-69733C6EF154}"/>
              </a:ext>
            </a:extLst>
          </p:cNvPr>
          <p:cNvPicPr>
            <a:picLocks noChangeAspect="1"/>
          </p:cNvPicPr>
          <p:nvPr/>
        </p:nvPicPr>
        <p:blipFill>
          <a:blip r:embed="rId2"/>
          <a:stretch>
            <a:fillRect/>
          </a:stretch>
        </p:blipFill>
        <p:spPr>
          <a:xfrm>
            <a:off x="457200" y="1600200"/>
            <a:ext cx="8204135" cy="4998467"/>
          </a:xfrm>
          <a:prstGeom prst="rect">
            <a:avLst/>
          </a:prstGeom>
        </p:spPr>
      </p:pic>
    </p:spTree>
    <p:extLst>
      <p:ext uri="{BB962C8B-B14F-4D97-AF65-F5344CB8AC3E}">
        <p14:creationId xmlns:p14="http://schemas.microsoft.com/office/powerpoint/2010/main" val="4019564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Effective Task Implementation Jigsaw</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63</a:t>
            </a:fld>
            <a:endParaRPr lang="en-US" sz="1400" b="0" i="0" u="none" strike="noStrike" cap="none">
              <a:solidFill>
                <a:schemeClr val="dk1"/>
              </a:solidFill>
              <a:latin typeface="Arial"/>
              <a:ea typeface="Arial"/>
              <a:cs typeface="Arial"/>
              <a:sym typeface="Arial"/>
            </a:endParaRPr>
          </a:p>
        </p:txBody>
      </p:sp>
      <p:graphicFrame>
        <p:nvGraphicFramePr>
          <p:cNvPr id="2" name="Diagram 1" title="Progress Toward Mastery">
            <a:extLst>
              <a:ext uri="{FF2B5EF4-FFF2-40B4-BE49-F238E27FC236}">
                <a16:creationId xmlns:a16="http://schemas.microsoft.com/office/drawing/2014/main" id="{48C015C0-E8DF-AA46-BB60-3B158899E90A}"/>
              </a:ext>
            </a:extLst>
          </p:cNvPr>
          <p:cNvGraphicFramePr/>
          <p:nvPr>
            <p:extLst>
              <p:ext uri="{D42A27DB-BD31-4B8C-83A1-F6EECF244321}">
                <p14:modId xmlns:p14="http://schemas.microsoft.com/office/powerpoint/2010/main" val="1837360801"/>
              </p:ext>
            </p:extLst>
          </p:nvPr>
        </p:nvGraphicFramePr>
        <p:xfrm>
          <a:off x="208547" y="5792787"/>
          <a:ext cx="4829175" cy="92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CE263C1-82CC-2041-895A-0FEFB341A657}"/>
              </a:ext>
            </a:extLst>
          </p:cNvPr>
          <p:cNvSpPr/>
          <p:nvPr/>
        </p:nvSpPr>
        <p:spPr>
          <a:xfrm>
            <a:off x="208547" y="2115563"/>
            <a:ext cx="8592553" cy="1569660"/>
          </a:xfrm>
          <a:prstGeom prst="rect">
            <a:avLst/>
          </a:prstGeom>
        </p:spPr>
        <p:txBody>
          <a:bodyPr wrap="square">
            <a:spAutoFit/>
          </a:bodyPr>
          <a:lstStyle/>
          <a:p>
            <a:pPr marL="457200" indent="-457200">
              <a:buAutoNum type="arabicPeriod"/>
            </a:pPr>
            <a:r>
              <a:rPr lang="en-US" sz="2400" dirty="0">
                <a:latin typeface="+mn-lt"/>
              </a:rPr>
              <a:t>Complete the sort for your group.</a:t>
            </a:r>
          </a:p>
          <a:p>
            <a:pPr marL="457200" indent="-457200">
              <a:buAutoNum type="arabicPeriod"/>
            </a:pPr>
            <a:r>
              <a:rPr lang="en-US" sz="2400" dirty="0">
                <a:latin typeface="+mn-lt"/>
              </a:rPr>
              <a:t>Identify key characteristics of the vocabulary assigned to your group.</a:t>
            </a:r>
          </a:p>
          <a:p>
            <a:pPr marL="457200" indent="-457200">
              <a:buAutoNum type="arabicPeriod"/>
            </a:pPr>
            <a:r>
              <a:rPr lang="en-US" sz="2400" dirty="0">
                <a:latin typeface="+mn-lt"/>
              </a:rPr>
              <a:t>Be prepared to share your findings!</a:t>
            </a:r>
          </a:p>
        </p:txBody>
      </p:sp>
      <p:sp>
        <p:nvSpPr>
          <p:cNvPr id="6" name="Explosion 1 6">
            <a:extLst>
              <a:ext uri="{FF2B5EF4-FFF2-40B4-BE49-F238E27FC236}">
                <a16:creationId xmlns:a16="http://schemas.microsoft.com/office/drawing/2014/main" id="{617604F4-4517-4B4F-B22B-2D7107822E3A}"/>
              </a:ext>
            </a:extLst>
          </p:cNvPr>
          <p:cNvSpPr/>
          <p:nvPr/>
        </p:nvSpPr>
        <p:spPr>
          <a:xfrm rot="640452">
            <a:off x="5969103" y="4294860"/>
            <a:ext cx="2652220" cy="1572503"/>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Handouts</a:t>
            </a:r>
          </a:p>
        </p:txBody>
      </p:sp>
    </p:spTree>
    <p:extLst>
      <p:ext uri="{BB962C8B-B14F-4D97-AF65-F5344CB8AC3E}">
        <p14:creationId xmlns:p14="http://schemas.microsoft.com/office/powerpoint/2010/main" val="3442199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Jigsaw</a:t>
            </a:r>
            <a:endParaRPr lang="en-US"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64</a:t>
            </a:fld>
            <a:endParaRPr lang="en-US" sz="1400" b="0" i="0" u="none" strike="noStrike" cap="none">
              <a:solidFill>
                <a:schemeClr val="dk1"/>
              </a:solidFill>
              <a:latin typeface="Arial"/>
              <a:ea typeface="Arial"/>
              <a:cs typeface="Arial"/>
              <a:sym typeface="Arial"/>
            </a:endParaRPr>
          </a:p>
        </p:txBody>
      </p:sp>
      <p:pic>
        <p:nvPicPr>
          <p:cNvPr id="6" name="Picture 5" title="Barometer Picture">
            <a:extLst>
              <a:ext uri="{FF2B5EF4-FFF2-40B4-BE49-F238E27FC236}">
                <a16:creationId xmlns:a16="http://schemas.microsoft.com/office/drawing/2014/main" id="{03AB5150-9F34-442C-965D-753E1EA326D4}"/>
              </a:ext>
            </a:extLst>
          </p:cNvPr>
          <p:cNvPicPr>
            <a:picLocks noChangeAspect="1"/>
          </p:cNvPicPr>
          <p:nvPr/>
        </p:nvPicPr>
        <p:blipFill>
          <a:blip r:embed="rId3"/>
          <a:stretch>
            <a:fillRect/>
          </a:stretch>
        </p:blipFill>
        <p:spPr>
          <a:xfrm>
            <a:off x="572628" y="1620715"/>
            <a:ext cx="7998744" cy="4625360"/>
          </a:xfrm>
          <a:prstGeom prst="rect">
            <a:avLst/>
          </a:prstGeom>
        </p:spPr>
      </p:pic>
    </p:spTree>
    <p:extLst>
      <p:ext uri="{BB962C8B-B14F-4D97-AF65-F5344CB8AC3E}">
        <p14:creationId xmlns:p14="http://schemas.microsoft.com/office/powerpoint/2010/main" val="1196422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570037"/>
          </a:xfrm>
        </p:spPr>
        <p:txBody>
          <a:bodyPr/>
          <a:lstStyle/>
          <a:p>
            <a:r>
              <a:rPr lang="en-US" sz="3200" b="1" dirty="0">
                <a:latin typeface="+mn-lt"/>
              </a:rPr>
              <a:t>Surface, Deep, and Transfer Learning in Mathematics </a:t>
            </a:r>
            <a:endParaRPr lang="en-US" sz="3200" dirty="0">
              <a:latin typeface="+mn-lt"/>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65</a:t>
            </a:fld>
            <a:endParaRPr lang="en-US" dirty="0"/>
          </a:p>
        </p:txBody>
      </p:sp>
      <p:pic>
        <p:nvPicPr>
          <p:cNvPr id="3" name="Picture 2" title="Surface, Deep, Transfer Learning"/>
          <p:cNvPicPr>
            <a:picLocks noChangeAspect="1"/>
          </p:cNvPicPr>
          <p:nvPr/>
        </p:nvPicPr>
        <p:blipFill>
          <a:blip r:embed="rId3"/>
          <a:stretch>
            <a:fillRect/>
          </a:stretch>
        </p:blipFill>
        <p:spPr>
          <a:xfrm>
            <a:off x="1912620" y="1645948"/>
            <a:ext cx="5318760" cy="3355346"/>
          </a:xfrm>
          <a:prstGeom prst="rect">
            <a:avLst/>
          </a:prstGeom>
        </p:spPr>
      </p:pic>
      <p:sp>
        <p:nvSpPr>
          <p:cNvPr id="6" name="TextBox 5"/>
          <p:cNvSpPr txBox="1"/>
          <p:nvPr/>
        </p:nvSpPr>
        <p:spPr>
          <a:xfrm>
            <a:off x="228600" y="5142732"/>
            <a:ext cx="8839200" cy="738664"/>
          </a:xfrm>
          <a:prstGeom prst="rect">
            <a:avLst/>
          </a:prstGeom>
          <a:solidFill>
            <a:schemeClr val="accent2">
              <a:lumMod val="40000"/>
              <a:lumOff val="60000"/>
            </a:schemeClr>
          </a:solidFill>
        </p:spPr>
        <p:txBody>
          <a:bodyPr wrap="square" rtlCol="0">
            <a:spAutoFit/>
          </a:bodyPr>
          <a:lstStyle/>
          <a:p>
            <a:r>
              <a:rPr lang="en-US" dirty="0">
                <a:latin typeface="+mn-lt"/>
                <a:cs typeface="Calibri" panose="020F0502020204030204" pitchFamily="34" charset="0"/>
              </a:rPr>
              <a:t>Ongoing assessments inform teachers that students are in various places along this path, and sometimes will move interchangeably between these phases of learning.  It is the teacher’s goal to provide interventions and strategies students need at the right time for the right reason.</a:t>
            </a:r>
          </a:p>
        </p:txBody>
      </p:sp>
      <p:sp>
        <p:nvSpPr>
          <p:cNvPr id="5" name="Rectangle 4"/>
          <p:cNvSpPr/>
          <p:nvPr/>
        </p:nvSpPr>
        <p:spPr>
          <a:xfrm>
            <a:off x="381000" y="6201623"/>
            <a:ext cx="6477000" cy="646331"/>
          </a:xfrm>
          <a:prstGeom prst="rect">
            <a:avLst/>
          </a:prstGeom>
        </p:spPr>
        <p:txBody>
          <a:bodyPr wrap="square">
            <a:spAutoFit/>
          </a:bodyPr>
          <a:lstStyle/>
          <a:p>
            <a:r>
              <a:rPr lang="en-US" sz="1200" dirty="0">
                <a:latin typeface="+mn-lt"/>
                <a:cs typeface="Calibri" panose="020F0502020204030204" pitchFamily="34" charset="0"/>
              </a:rPr>
              <a:t>Hattie, J. , Fisher, D., Frey, N. (2017) </a:t>
            </a:r>
            <a:r>
              <a:rPr lang="en-US" sz="1200" i="1" dirty="0">
                <a:latin typeface="+mn-lt"/>
                <a:cs typeface="Calibri" panose="020F0502020204030204" pitchFamily="34" charset="0"/>
              </a:rPr>
              <a:t>Visible Learning for Mathematics:  What Works  Best to Optimize Student Learning</a:t>
            </a:r>
            <a:r>
              <a:rPr lang="en-US" sz="1200" dirty="0">
                <a:latin typeface="+mn-lt"/>
                <a:cs typeface="Calibri" panose="020F0502020204030204" pitchFamily="34" charset="0"/>
              </a:rPr>
              <a:t>.  Thousand Oaks, CA:  Corwin.  </a:t>
            </a:r>
            <a:endParaRPr lang="en-US" sz="1200" dirty="0" smtClean="0">
              <a:latin typeface="+mn-lt"/>
              <a:cs typeface="Calibri" panose="020F0502020204030204" pitchFamily="34" charset="0"/>
            </a:endParaRPr>
          </a:p>
          <a:p>
            <a:r>
              <a:rPr lang="en-US" sz="1200" dirty="0" smtClean="0">
                <a:latin typeface="+mn-lt"/>
                <a:cs typeface="Calibri" panose="020F0502020204030204" pitchFamily="34" charset="0"/>
                <a:hlinkClick r:id="rId4"/>
              </a:rPr>
              <a:t>Corwin Website</a:t>
            </a:r>
            <a:endParaRPr lang="en-US" dirty="0"/>
          </a:p>
        </p:txBody>
      </p:sp>
    </p:spTree>
    <p:extLst>
      <p:ext uri="{BB962C8B-B14F-4D97-AF65-F5344CB8AC3E}">
        <p14:creationId xmlns:p14="http://schemas.microsoft.com/office/powerpoint/2010/main" val="2171442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84"/>
          <p:cNvSpPr txBox="1">
            <a:spLocks noGrp="1"/>
          </p:cNvSpPr>
          <p:nvPr>
            <p:ph type="title" idx="4294967295"/>
          </p:nvPr>
        </p:nvSpPr>
        <p:spPr>
          <a:xfrm>
            <a:off x="3" y="457200"/>
            <a:ext cx="8537575" cy="1143000"/>
          </a:xfrm>
          <a:prstGeom prst="rect">
            <a:avLst/>
          </a:prstGeom>
          <a:noFill/>
          <a:ln>
            <a:noFill/>
          </a:ln>
        </p:spPr>
        <p:txBody>
          <a:bodyPr spcFirstLastPara="1" vert="horz" wrap="square" lIns="91425" tIns="91425" rIns="91425" bIns="91425" numCol="1" anchor="ctr" anchorCtr="0" compatLnSpc="1">
            <a:prstTxWarp prst="textNoShape">
              <a:avLst/>
            </a:prstTxWarp>
            <a:noAutofit/>
          </a:bodyPr>
          <a:lstStyle/>
          <a:p>
            <a:pPr>
              <a:spcBef>
                <a:spcPts val="0"/>
              </a:spcBef>
              <a:spcAft>
                <a:spcPts val="0"/>
              </a:spcAft>
              <a:buClr>
                <a:schemeClr val="dk2"/>
              </a:buClr>
              <a:buSzPts val="3600"/>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sym typeface="Verdana"/>
              </a:rPr>
              <a:t>It’s not just about the task…..</a:t>
            </a:r>
            <a:endParaRPr sz="3200" b="1" dirty="0">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777" name="Google Shape;777;p84" title="It's not just about the Task"/>
          <p:cNvPicPr preferRelativeResize="0">
            <a:picLocks noGrp="1"/>
          </p:cNvPicPr>
          <p:nvPr>
            <p:ph type="body" idx="4294967295"/>
          </p:nvPr>
        </p:nvPicPr>
        <p:blipFill rotWithShape="1">
          <a:blip r:embed="rId3">
            <a:alphaModFix/>
          </a:blip>
          <a:srcRect/>
          <a:stretch/>
        </p:blipFill>
        <p:spPr>
          <a:xfrm>
            <a:off x="-12032" y="1600200"/>
            <a:ext cx="8991600" cy="4819651"/>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66</a:t>
            </a:fld>
            <a:endParaRPr lang="en-US"/>
          </a:p>
        </p:txBody>
      </p:sp>
      <p:grpSp>
        <p:nvGrpSpPr>
          <p:cNvPr id="5" name="Group 4" title="Moderate"/>
          <p:cNvGrpSpPr/>
          <p:nvPr/>
        </p:nvGrpSpPr>
        <p:grpSpPr>
          <a:xfrm>
            <a:off x="6613358" y="3493166"/>
            <a:ext cx="1981200" cy="866773"/>
            <a:chOff x="9296400" y="2819400"/>
            <a:chExt cx="1981200" cy="866773"/>
          </a:xfrm>
        </p:grpSpPr>
        <p:sp>
          <p:nvSpPr>
            <p:cNvPr id="3" name="Isosceles Triangle 2"/>
            <p:cNvSpPr/>
            <p:nvPr/>
          </p:nvSpPr>
          <p:spPr>
            <a:xfrm>
              <a:off x="9296400" y="2819400"/>
              <a:ext cx="1981200" cy="866773"/>
            </a:xfrm>
            <a:prstGeom prst="triangl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753600" y="3252786"/>
              <a:ext cx="1371600" cy="381000"/>
            </a:xfrm>
            <a:prstGeom prst="rect">
              <a:avLst/>
            </a:prstGeom>
            <a:noFill/>
            <a:ln>
              <a:noFill/>
            </a:ln>
          </p:spPr>
          <p:txBody>
            <a:bodyPr wrap="square" rtlCol="0">
              <a:spAutoFit/>
            </a:bodyPr>
            <a:lstStyle/>
            <a:p>
              <a:r>
                <a:rPr lang="en-US" dirty="0">
                  <a:solidFill>
                    <a:schemeClr val="tx1">
                      <a:lumMod val="65000"/>
                      <a:lumOff val="35000"/>
                    </a:schemeClr>
                  </a:solidFill>
                </a:rPr>
                <a:t>Moderate</a:t>
              </a:r>
            </a:p>
          </p:txBody>
        </p:sp>
      </p:grpSp>
    </p:spTree>
    <p:extLst>
      <p:ext uri="{BB962C8B-B14F-4D97-AF65-F5344CB8AC3E}">
        <p14:creationId xmlns:p14="http://schemas.microsoft.com/office/powerpoint/2010/main" val="4051744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DEDA0-D140-44C9-B210-1D91E5243BB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6" name="Title 1"/>
          <p:cNvSpPr>
            <a:spLocks noGrp="1"/>
          </p:cNvSpPr>
          <p:nvPr>
            <p:ph type="title" idx="4294967295"/>
          </p:nvPr>
        </p:nvSpPr>
        <p:spPr>
          <a:xfrm>
            <a:off x="239484" y="670798"/>
            <a:ext cx="8752114" cy="914400"/>
          </a:xfrm>
        </p:spPr>
        <p:txBody>
          <a:bodyPr/>
          <a:lstStyle/>
          <a:p>
            <a:pPr algn="ctr"/>
            <a:r>
              <a:rPr lang="en-US" altLang="en-US" sz="3200" b="1" dirty="0">
                <a:latin typeface="+mn-lt"/>
              </a:rPr>
              <a:t>Factors Associated with the Decline and Maintenance of High Level Tasks</a:t>
            </a:r>
          </a:p>
        </p:txBody>
      </p:sp>
      <p:sp>
        <p:nvSpPr>
          <p:cNvPr id="6" name="TextBox 5"/>
          <p:cNvSpPr txBox="1">
            <a:spLocks noChangeArrowheads="1"/>
          </p:cNvSpPr>
          <p:nvPr/>
        </p:nvSpPr>
        <p:spPr bwMode="auto">
          <a:xfrm>
            <a:off x="838200" y="6100851"/>
            <a:ext cx="6857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Calibri" panose="020F0502020204030204" pitchFamily="34" charset="0"/>
              </a:rPr>
              <a:t>Resource:  Smith, M. et al. (2017) Taking Action – Implementing Effective Mathematics Teaching Practices Series</a:t>
            </a:r>
            <a:r>
              <a:rPr lang="en-US" altLang="en-US" sz="1400" i="1" dirty="0">
                <a:latin typeface="Calibri" panose="020F0502020204030204" pitchFamily="34" charset="0"/>
              </a:rPr>
              <a:t>, </a:t>
            </a:r>
            <a:r>
              <a:rPr lang="en-US" altLang="en-US" sz="1400" dirty="0">
                <a:latin typeface="Calibri" panose="020F0502020204030204" pitchFamily="34" charset="0"/>
              </a:rPr>
              <a:t>National Council of Teachers of Mathematics. </a:t>
            </a:r>
          </a:p>
        </p:txBody>
      </p:sp>
      <p:graphicFrame>
        <p:nvGraphicFramePr>
          <p:cNvPr id="3" name="Table 2" title="Decline and Maintenance Table">
            <a:extLst>
              <a:ext uri="{FF2B5EF4-FFF2-40B4-BE49-F238E27FC236}">
                <a16:creationId xmlns:a16="http://schemas.microsoft.com/office/drawing/2014/main" id="{4F502C82-AF55-0E4A-8B8A-B0406834CE65}"/>
              </a:ext>
            </a:extLst>
          </p:cNvPr>
          <p:cNvGraphicFramePr>
            <a:graphicFrameLocks noGrp="1"/>
          </p:cNvGraphicFramePr>
          <p:nvPr>
            <p:extLst>
              <p:ext uri="{D42A27DB-BD31-4B8C-83A1-F6EECF244321}">
                <p14:modId xmlns:p14="http://schemas.microsoft.com/office/powerpoint/2010/main" val="747501793"/>
              </p:ext>
            </p:extLst>
          </p:nvPr>
        </p:nvGraphicFramePr>
        <p:xfrm>
          <a:off x="561236" y="1661398"/>
          <a:ext cx="7970272" cy="4486422"/>
        </p:xfrm>
        <a:graphic>
          <a:graphicData uri="http://schemas.openxmlformats.org/drawingml/2006/table">
            <a:tbl>
              <a:tblPr firstRow="1" bandRow="1">
                <a:tableStyleId>{EB7268D5-369C-4039-952E-EE28372D0244}</a:tableStyleId>
              </a:tblPr>
              <a:tblGrid>
                <a:gridCol w="3985136">
                  <a:extLst>
                    <a:ext uri="{9D8B030D-6E8A-4147-A177-3AD203B41FA5}">
                      <a16:colId xmlns:a16="http://schemas.microsoft.com/office/drawing/2014/main" val="2369377153"/>
                    </a:ext>
                  </a:extLst>
                </a:gridCol>
                <a:gridCol w="3985136">
                  <a:extLst>
                    <a:ext uri="{9D8B030D-6E8A-4147-A177-3AD203B41FA5}">
                      <a16:colId xmlns:a16="http://schemas.microsoft.com/office/drawing/2014/main" val="701692111"/>
                    </a:ext>
                  </a:extLst>
                </a:gridCol>
              </a:tblGrid>
              <a:tr h="399476">
                <a:tc>
                  <a:txBody>
                    <a:bodyPr/>
                    <a:lstStyle/>
                    <a:p>
                      <a:pPr algn="ctr"/>
                      <a:r>
                        <a:rPr lang="en-US" sz="2000" dirty="0"/>
                        <a:t>Decline</a:t>
                      </a:r>
                    </a:p>
                  </a:txBody>
                  <a:tcPr/>
                </a:tc>
                <a:tc>
                  <a:txBody>
                    <a:bodyPr/>
                    <a:lstStyle/>
                    <a:p>
                      <a:pPr algn="ctr"/>
                      <a:r>
                        <a:rPr lang="en-US" sz="2000" dirty="0"/>
                        <a:t>Maintenance</a:t>
                      </a:r>
                    </a:p>
                  </a:txBody>
                  <a:tcPr/>
                </a:tc>
                <a:extLst>
                  <a:ext uri="{0D108BD9-81ED-4DB2-BD59-A6C34878D82A}">
                    <a16:rowId xmlns:a16="http://schemas.microsoft.com/office/drawing/2014/main" val="2080057733"/>
                  </a:ext>
                </a:extLst>
              </a:tr>
              <a:tr h="4086946">
                <a:tc>
                  <a:txBody>
                    <a:bodyPr/>
                    <a:lstStyle/>
                    <a:p>
                      <a:pPr marL="342900" indent="-342900">
                        <a:buFont typeface="Arial" panose="020B0604020202020204" pitchFamily="34" charset="0"/>
                        <a:buChar char="•"/>
                      </a:pPr>
                      <a:r>
                        <a:rPr lang="en-US" sz="2000" dirty="0"/>
                        <a:t>Problematic aspects of the task become routinized</a:t>
                      </a:r>
                    </a:p>
                    <a:p>
                      <a:pPr marL="342900" indent="-342900">
                        <a:buFont typeface="Arial" panose="020B0604020202020204" pitchFamily="34" charset="0"/>
                        <a:buChar char="•"/>
                      </a:pPr>
                      <a:r>
                        <a:rPr lang="en-US" sz="2000" dirty="0"/>
                        <a:t>Emphasis is shifted to correctness or completeness</a:t>
                      </a:r>
                    </a:p>
                    <a:p>
                      <a:pPr marL="342900" indent="-342900">
                        <a:buFont typeface="Arial" panose="020B0604020202020204" pitchFamily="34" charset="0"/>
                        <a:buChar char="•"/>
                      </a:pPr>
                      <a:r>
                        <a:rPr lang="en-US" sz="2000" dirty="0"/>
                        <a:t>Not enough time is provided</a:t>
                      </a:r>
                    </a:p>
                    <a:p>
                      <a:pPr marL="342900" indent="-342900">
                        <a:buFont typeface="Arial" panose="020B0604020202020204" pitchFamily="34" charset="0"/>
                        <a:buChar char="•"/>
                      </a:pPr>
                      <a:r>
                        <a:rPr lang="en-US" sz="2000" dirty="0"/>
                        <a:t>Classroom management problems prevent engagement</a:t>
                      </a:r>
                    </a:p>
                    <a:p>
                      <a:pPr marL="342900" indent="-342900">
                        <a:buFont typeface="Arial" panose="020B0604020202020204" pitchFamily="34" charset="0"/>
                        <a:buChar char="•"/>
                      </a:pPr>
                      <a:r>
                        <a:rPr lang="en-US" sz="2000" dirty="0"/>
                        <a:t>Inappropriate task</a:t>
                      </a:r>
                    </a:p>
                    <a:p>
                      <a:pPr marL="342900" indent="-342900">
                        <a:buFont typeface="Arial" panose="020B0604020202020204" pitchFamily="34" charset="0"/>
                        <a:buChar char="•"/>
                      </a:pPr>
                      <a:r>
                        <a:rPr lang="en-US" sz="2000" dirty="0"/>
                        <a:t>Lack of accountability for high-level products</a:t>
                      </a:r>
                    </a:p>
                  </a:txBody>
                  <a:tcPr/>
                </a:tc>
                <a:tc>
                  <a:txBody>
                    <a:bodyPr/>
                    <a:lstStyle/>
                    <a:p>
                      <a:pPr marL="285750" indent="-285750">
                        <a:buFont typeface="Arial" panose="020B0604020202020204" pitchFamily="34" charset="0"/>
                        <a:buChar char="•"/>
                      </a:pPr>
                      <a:r>
                        <a:rPr lang="en-US" sz="2000" dirty="0"/>
                        <a:t>Scaffolding</a:t>
                      </a:r>
                    </a:p>
                    <a:p>
                      <a:pPr marL="285750" indent="-285750">
                        <a:buFont typeface="Arial" panose="020B0604020202020204" pitchFamily="34" charset="0"/>
                        <a:buChar char="•"/>
                      </a:pPr>
                      <a:r>
                        <a:rPr lang="en-US" sz="2000" dirty="0"/>
                        <a:t>Students provided way to monitor their progress</a:t>
                      </a:r>
                    </a:p>
                    <a:p>
                      <a:pPr marL="285750" indent="-285750">
                        <a:buFont typeface="Arial" panose="020B0604020202020204" pitchFamily="34" charset="0"/>
                        <a:buChar char="•"/>
                      </a:pPr>
                      <a:r>
                        <a:rPr lang="en-US" sz="2000" dirty="0"/>
                        <a:t>High-level of performance is modeled</a:t>
                      </a:r>
                    </a:p>
                    <a:p>
                      <a:pPr marL="285750" indent="-285750">
                        <a:buFont typeface="Arial" panose="020B0604020202020204" pitchFamily="34" charset="0"/>
                        <a:buChar char="•"/>
                      </a:pPr>
                      <a:r>
                        <a:rPr lang="en-US" sz="2000" dirty="0"/>
                        <a:t>Sustained justification, meaning, questioning, comments, and feedback</a:t>
                      </a:r>
                    </a:p>
                    <a:p>
                      <a:pPr marL="285750" indent="-285750">
                        <a:buFont typeface="Arial" panose="020B0604020202020204" pitchFamily="34" charset="0"/>
                        <a:buChar char="•"/>
                      </a:pPr>
                      <a:r>
                        <a:rPr lang="en-US" sz="2000" dirty="0"/>
                        <a:t>Tasks build on prior knowledge</a:t>
                      </a:r>
                    </a:p>
                    <a:p>
                      <a:pPr marL="285750" indent="-285750">
                        <a:buFont typeface="Arial" panose="020B0604020202020204" pitchFamily="34" charset="0"/>
                        <a:buChar char="•"/>
                      </a:pPr>
                      <a:r>
                        <a:rPr lang="en-US" sz="2000" dirty="0"/>
                        <a:t>Frequent conceptual connections</a:t>
                      </a:r>
                    </a:p>
                    <a:p>
                      <a:pPr marL="285750" indent="-285750">
                        <a:buFont typeface="Arial" panose="020B0604020202020204" pitchFamily="34" charset="0"/>
                        <a:buChar char="•"/>
                      </a:pPr>
                      <a:r>
                        <a:rPr lang="en-US" sz="2000" dirty="0"/>
                        <a:t>Sufficient time to explore</a:t>
                      </a:r>
                    </a:p>
                  </a:txBody>
                  <a:tcPr/>
                </a:tc>
                <a:extLst>
                  <a:ext uri="{0D108BD9-81ED-4DB2-BD59-A6C34878D82A}">
                    <a16:rowId xmlns:a16="http://schemas.microsoft.com/office/drawing/2014/main" val="1128539752"/>
                  </a:ext>
                </a:extLst>
              </a:tr>
            </a:tbl>
          </a:graphicData>
        </a:graphic>
      </p:graphicFrame>
    </p:spTree>
    <p:extLst>
      <p:ext uri="{BB962C8B-B14F-4D97-AF65-F5344CB8AC3E}">
        <p14:creationId xmlns:p14="http://schemas.microsoft.com/office/powerpoint/2010/main" val="2733690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DEDA0-D140-44C9-B210-1D91E5243BB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6" name="Title 1"/>
          <p:cNvSpPr>
            <a:spLocks noGrp="1"/>
          </p:cNvSpPr>
          <p:nvPr>
            <p:ph type="title" idx="4294967295"/>
          </p:nvPr>
        </p:nvSpPr>
        <p:spPr>
          <a:xfrm>
            <a:off x="239485" y="574449"/>
            <a:ext cx="8752113" cy="914400"/>
          </a:xfrm>
        </p:spPr>
        <p:txBody>
          <a:bodyPr/>
          <a:lstStyle/>
          <a:p>
            <a:r>
              <a:rPr lang="en-US" altLang="en-US" sz="3200" b="1" dirty="0">
                <a:latin typeface="+mn-lt"/>
              </a:rPr>
              <a:t>Checklist for Creating or Selecting Tasks that Promote Mastery</a:t>
            </a:r>
          </a:p>
        </p:txBody>
      </p:sp>
      <p:pic>
        <p:nvPicPr>
          <p:cNvPr id="3" name="Picture 2" title="Checklist for Creating Tasks">
            <a:extLst>
              <a:ext uri="{FF2B5EF4-FFF2-40B4-BE49-F238E27FC236}">
                <a16:creationId xmlns:a16="http://schemas.microsoft.com/office/drawing/2014/main" id="{2BDAC772-B9C0-204F-864C-4BCF18A16314}"/>
              </a:ext>
            </a:extLst>
          </p:cNvPr>
          <p:cNvPicPr>
            <a:picLocks noChangeAspect="1"/>
          </p:cNvPicPr>
          <p:nvPr/>
        </p:nvPicPr>
        <p:blipFill rotWithShape="1">
          <a:blip r:embed="rId3"/>
          <a:srcRect l="1492" t="16224"/>
          <a:stretch/>
        </p:blipFill>
        <p:spPr>
          <a:xfrm>
            <a:off x="239486" y="1488849"/>
            <a:ext cx="7747228" cy="4634950"/>
          </a:xfrm>
          <a:prstGeom prst="rect">
            <a:avLst/>
          </a:prstGeom>
        </p:spPr>
      </p:pic>
      <p:pic>
        <p:nvPicPr>
          <p:cNvPr id="6" name="Picture 5" title="Checklist">
            <a:extLst>
              <a:ext uri="{FF2B5EF4-FFF2-40B4-BE49-F238E27FC236}">
                <a16:creationId xmlns:a16="http://schemas.microsoft.com/office/drawing/2014/main" id="{7FE9B508-AAA3-214B-8DC3-1E33A591DD05}"/>
              </a:ext>
            </a:extLst>
          </p:cNvPr>
          <p:cNvPicPr>
            <a:picLocks noChangeAspect="1"/>
          </p:cNvPicPr>
          <p:nvPr/>
        </p:nvPicPr>
        <p:blipFill>
          <a:blip r:embed="rId4"/>
          <a:stretch>
            <a:fillRect/>
          </a:stretch>
        </p:blipFill>
        <p:spPr>
          <a:xfrm>
            <a:off x="986880" y="2403249"/>
            <a:ext cx="7759700" cy="3454400"/>
          </a:xfrm>
          <a:prstGeom prst="rect">
            <a:avLst/>
          </a:prstGeom>
        </p:spPr>
      </p:pic>
      <p:pic>
        <p:nvPicPr>
          <p:cNvPr id="8" name="Picture 7" title="Source">
            <a:extLst>
              <a:ext uri="{FF2B5EF4-FFF2-40B4-BE49-F238E27FC236}">
                <a16:creationId xmlns:a16="http://schemas.microsoft.com/office/drawing/2014/main" id="{37B2EBA0-5552-6741-90C9-1647A6C00ADE}"/>
              </a:ext>
            </a:extLst>
          </p:cNvPr>
          <p:cNvPicPr>
            <a:picLocks noChangeAspect="1"/>
          </p:cNvPicPr>
          <p:nvPr/>
        </p:nvPicPr>
        <p:blipFill>
          <a:blip r:embed="rId5"/>
          <a:stretch>
            <a:fillRect/>
          </a:stretch>
        </p:blipFill>
        <p:spPr>
          <a:xfrm>
            <a:off x="0" y="6226603"/>
            <a:ext cx="9144000" cy="183799"/>
          </a:xfrm>
          <a:prstGeom prst="rect">
            <a:avLst/>
          </a:prstGeom>
        </p:spPr>
      </p:pic>
      <p:pic>
        <p:nvPicPr>
          <p:cNvPr id="10" name="Picture 9" title="Source">
            <a:extLst>
              <a:ext uri="{FF2B5EF4-FFF2-40B4-BE49-F238E27FC236}">
                <a16:creationId xmlns:a16="http://schemas.microsoft.com/office/drawing/2014/main" id="{A50CF4EE-AAB0-F74D-9F1D-7BD46F01F851}"/>
              </a:ext>
            </a:extLst>
          </p:cNvPr>
          <p:cNvPicPr>
            <a:picLocks noChangeAspect="1"/>
          </p:cNvPicPr>
          <p:nvPr/>
        </p:nvPicPr>
        <p:blipFill>
          <a:blip r:embed="rId6"/>
          <a:stretch>
            <a:fillRect/>
          </a:stretch>
        </p:blipFill>
        <p:spPr>
          <a:xfrm>
            <a:off x="0" y="6410790"/>
            <a:ext cx="9144000" cy="417534"/>
          </a:xfrm>
          <a:prstGeom prst="rect">
            <a:avLst/>
          </a:prstGeom>
        </p:spPr>
      </p:pic>
      <p:sp>
        <p:nvSpPr>
          <p:cNvPr id="9" name="Rectangle 8">
            <a:extLst>
              <a:ext uri="{FF2B5EF4-FFF2-40B4-BE49-F238E27FC236}">
                <a16:creationId xmlns:a16="http://schemas.microsoft.com/office/drawing/2014/main" id="{883C6BF8-B8AC-364B-9A18-2DA1B8D09287}"/>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197</a:t>
            </a:r>
            <a:endParaRPr lang="en-US" dirty="0"/>
          </a:p>
        </p:txBody>
      </p:sp>
      <p:sp>
        <p:nvSpPr>
          <p:cNvPr id="11" name="Explosion 1 6">
            <a:extLst>
              <a:ext uri="{FF2B5EF4-FFF2-40B4-BE49-F238E27FC236}">
                <a16:creationId xmlns:a16="http://schemas.microsoft.com/office/drawing/2014/main" id="{2FCA2489-87A6-46E7-9EE4-3B5AECB3210D}"/>
              </a:ext>
            </a:extLst>
          </p:cNvPr>
          <p:cNvSpPr/>
          <p:nvPr/>
        </p:nvSpPr>
        <p:spPr>
          <a:xfrm rot="640452">
            <a:off x="6674515" y="5613282"/>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27511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Goldilocks Challenge</a:t>
            </a:r>
            <a:endParaRPr lang="en-US" sz="3200" b="1" dirty="0">
              <a:latin typeface="+mn-lt"/>
              <a:ea typeface="Verdana" panose="020B0604030504040204" pitchFamily="34" charset="0"/>
              <a:cs typeface="Verdana" panose="020B0604030504040204" pitchFamily="34" charset="0"/>
              <a:sym typeface="Calibri"/>
            </a:endParaRPr>
          </a:p>
        </p:txBody>
      </p:sp>
      <p:sp>
        <p:nvSpPr>
          <p:cNvPr id="112" name="Shape 112"/>
          <p:cNvSpPr txBox="1">
            <a:spLocks noGrp="1"/>
          </p:cNvSpPr>
          <p:nvPr>
            <p:ph type="body" idx="1"/>
          </p:nvPr>
        </p:nvSpPr>
        <p:spPr>
          <a:xfrm>
            <a:off x="381000" y="2072640"/>
            <a:ext cx="8229600" cy="4525963"/>
          </a:xfrm>
        </p:spPr>
        <p:txBody>
          <a:bodyPr/>
          <a:lstStyle/>
          <a:p>
            <a:pPr marL="69850" lvl="1" indent="0">
              <a:buNone/>
            </a:pPr>
            <a:r>
              <a:rPr lang="en-US" sz="2000" dirty="0">
                <a:latin typeface="Verdana" panose="020B0604030504040204" pitchFamily="34" charset="0"/>
                <a:ea typeface="Verdana" panose="020B0604030504040204" pitchFamily="34" charset="0"/>
                <a:cs typeface="Verdana" panose="020B0604030504040204" pitchFamily="34" charset="0"/>
              </a:rPr>
              <a:t>“… the task is challenging enough to provide a productive struggle for every student in the class.  Learners who are still mastering the content may not complete the entire task, but their reasoning and problem-solving skills are challenged by the parts of the task they complete.  Learners who are more advanced will progress further into the task and identify some of the more complex missing value calculations.”</a:t>
            </a:r>
          </a:p>
          <a:p>
            <a:pPr marL="69850" lvl="1" indent="0" algn="r">
              <a:buNone/>
            </a:pPr>
            <a:r>
              <a:rPr lang="en-US" sz="2000" i="1" dirty="0">
                <a:latin typeface="Verdana" panose="020B0604030504040204" pitchFamily="34" charset="0"/>
                <a:ea typeface="Verdana" panose="020B0604030504040204" pitchFamily="34" charset="0"/>
                <a:cs typeface="Verdana" panose="020B0604030504040204" pitchFamily="34" charset="0"/>
              </a:rPr>
              <a:t>-Teaching in the Visible Learning </a:t>
            </a:r>
          </a:p>
          <a:p>
            <a:pPr marL="69850" lvl="1" indent="0" algn="r">
              <a:buNone/>
            </a:pPr>
            <a:r>
              <a:rPr lang="en-US" sz="2000" i="1" dirty="0">
                <a:latin typeface="Verdana" panose="020B0604030504040204" pitchFamily="34" charset="0"/>
                <a:ea typeface="Verdana" panose="020B0604030504040204" pitchFamily="34" charset="0"/>
                <a:cs typeface="Verdana" panose="020B0604030504040204" pitchFamily="34" charset="0"/>
              </a:rPr>
              <a:t>Classroom: Grades 6-8, pg. 85</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49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scored student work with a rubric before.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a:t>
            </a:fld>
            <a:endParaRPr lang="en-US" sz="1400" b="0" i="0" u="none" strike="noStrike" cap="none" dirty="0">
              <a:solidFill>
                <a:schemeClr val="dk1"/>
              </a:solidFill>
              <a:latin typeface="Arial"/>
              <a:ea typeface="Arial"/>
              <a:cs typeface="Arial"/>
              <a:sym typeface="Arial"/>
            </a:endParaRPr>
          </a:p>
        </p:txBody>
      </p:sp>
      <p:pic>
        <p:nvPicPr>
          <p:cNvPr id="7" name="Google Shape;361;p48" title="Rubric"/>
          <p:cNvPicPr preferRelativeResize="0"/>
          <p:nvPr/>
        </p:nvPicPr>
        <p:blipFill>
          <a:blip r:embed="rId2">
            <a:alphaModFix/>
          </a:blip>
          <a:stretch>
            <a:fillRect/>
          </a:stretch>
        </p:blipFill>
        <p:spPr>
          <a:xfrm>
            <a:off x="2540625" y="3073600"/>
            <a:ext cx="3928148" cy="3403401"/>
          </a:xfrm>
          <a:prstGeom prst="rect">
            <a:avLst/>
          </a:prstGeom>
          <a:noFill/>
          <a:ln>
            <a:noFill/>
          </a:ln>
        </p:spPr>
      </p:pic>
    </p:spTree>
    <p:extLst>
      <p:ext uri="{BB962C8B-B14F-4D97-AF65-F5344CB8AC3E}">
        <p14:creationId xmlns:p14="http://schemas.microsoft.com/office/powerpoint/2010/main" val="726060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The “Goldilocks” effect </a:t>
            </a:r>
            <a:endParaRPr b="1" dirty="0">
              <a:latin typeface="Verdana"/>
              <a:ea typeface="Verdana"/>
              <a:cs typeface="Verdana"/>
              <a:sym typeface="Verdana"/>
            </a:endParaRPr>
          </a:p>
        </p:txBody>
      </p:sp>
      <p:sp>
        <p:nvSpPr>
          <p:cNvPr id="562" name="Google Shape;562;p66"/>
          <p:cNvSpPr txBox="1">
            <a:spLocks noGrp="1"/>
          </p:cNvSpPr>
          <p:nvPr>
            <p:ph type="body" idx="1"/>
          </p:nvPr>
        </p:nvSpPr>
        <p:spPr>
          <a:xfrm>
            <a:off x="457075" y="2018100"/>
            <a:ext cx="8064600" cy="3690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dirty="0">
                <a:latin typeface="Verdana"/>
                <a:ea typeface="Verdana"/>
                <a:cs typeface="Verdana"/>
                <a:sym typeface="Verdana"/>
              </a:rPr>
              <a:t>A Visible Learning classroom uses…</a:t>
            </a:r>
            <a:endParaRPr sz="20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a:p>
            <a:pPr marL="0" lvl="0" indent="457200" algn="l" rtl="0">
              <a:lnSpc>
                <a:spcPct val="150000"/>
              </a:lnSpc>
              <a:spcBef>
                <a:spcPts val="640"/>
              </a:spcBef>
              <a:spcAft>
                <a:spcPts val="0"/>
              </a:spcAft>
              <a:buNone/>
            </a:pPr>
            <a:r>
              <a:rPr lang="en-US" sz="2000" dirty="0">
                <a:latin typeface="Verdana"/>
                <a:ea typeface="Verdana"/>
                <a:cs typeface="Verdana"/>
                <a:sym typeface="Verdana"/>
              </a:rPr>
              <a:t>the </a:t>
            </a:r>
            <a:r>
              <a:rPr lang="en-US" sz="2000" u="sng" dirty="0">
                <a:latin typeface="Verdana"/>
                <a:ea typeface="Verdana"/>
                <a:cs typeface="Verdana"/>
                <a:sym typeface="Verdana"/>
              </a:rPr>
              <a:t>right</a:t>
            </a:r>
            <a:r>
              <a:rPr lang="en-US" sz="2000" dirty="0">
                <a:latin typeface="Verdana"/>
                <a:ea typeface="Verdana"/>
                <a:cs typeface="Verdana"/>
                <a:sym typeface="Verdana"/>
              </a:rPr>
              <a:t> strategy at the </a:t>
            </a:r>
            <a:r>
              <a:rPr lang="en-US" sz="2000" u="sng" dirty="0">
                <a:latin typeface="Verdana"/>
                <a:ea typeface="Verdana"/>
                <a:cs typeface="Verdana"/>
                <a:sym typeface="Verdana"/>
              </a:rPr>
              <a:t>right</a:t>
            </a:r>
            <a:r>
              <a:rPr lang="en-US" sz="2000" dirty="0">
                <a:latin typeface="Verdana"/>
                <a:ea typeface="Verdana"/>
                <a:cs typeface="Verdana"/>
                <a:sym typeface="Verdana"/>
              </a:rPr>
              <a:t> time,</a:t>
            </a:r>
            <a:endParaRPr sz="2000" dirty="0">
              <a:latin typeface="Verdana"/>
              <a:ea typeface="Verdana"/>
              <a:cs typeface="Verdana"/>
              <a:sym typeface="Verdana"/>
            </a:endParaRPr>
          </a:p>
          <a:p>
            <a:pPr marL="0" lvl="0" indent="0" algn="l" rtl="0">
              <a:lnSpc>
                <a:spcPct val="150000"/>
              </a:lnSpc>
              <a:spcBef>
                <a:spcPts val="640"/>
              </a:spcBef>
              <a:spcAft>
                <a:spcPts val="0"/>
              </a:spcAft>
              <a:buNone/>
            </a:pPr>
            <a:r>
              <a:rPr lang="en-US" sz="2000" dirty="0">
                <a:latin typeface="Verdana"/>
                <a:ea typeface="Verdana"/>
                <a:cs typeface="Verdana"/>
                <a:sym typeface="Verdana"/>
              </a:rPr>
              <a:t>		for the </a:t>
            </a:r>
            <a:r>
              <a:rPr lang="en-US" sz="2000" u="sng" dirty="0">
                <a:latin typeface="Verdana"/>
                <a:ea typeface="Verdana"/>
                <a:cs typeface="Verdana"/>
                <a:sym typeface="Verdana"/>
              </a:rPr>
              <a:t>right</a:t>
            </a:r>
            <a:r>
              <a:rPr lang="en-US" sz="2000" dirty="0">
                <a:latin typeface="Verdana"/>
                <a:ea typeface="Verdana"/>
                <a:cs typeface="Verdana"/>
                <a:sym typeface="Verdana"/>
              </a:rPr>
              <a:t> level of thinking,</a:t>
            </a:r>
            <a:endParaRPr sz="2000" dirty="0">
              <a:latin typeface="Verdana"/>
              <a:ea typeface="Verdana"/>
              <a:cs typeface="Verdana"/>
              <a:sym typeface="Verdana"/>
            </a:endParaRPr>
          </a:p>
          <a:p>
            <a:pPr marL="0" lvl="0" indent="0" algn="l" rtl="0">
              <a:lnSpc>
                <a:spcPct val="150000"/>
              </a:lnSpc>
              <a:spcBef>
                <a:spcPts val="640"/>
              </a:spcBef>
              <a:spcAft>
                <a:spcPts val="0"/>
              </a:spcAft>
              <a:buNone/>
            </a:pPr>
            <a:r>
              <a:rPr lang="en-US" sz="2000" dirty="0">
                <a:latin typeface="Verdana"/>
                <a:ea typeface="Verdana"/>
                <a:cs typeface="Verdana"/>
                <a:sym typeface="Verdana"/>
              </a:rPr>
              <a:t>			with the </a:t>
            </a:r>
            <a:r>
              <a:rPr lang="en-US" sz="2000" u="sng" dirty="0">
                <a:latin typeface="Verdana"/>
                <a:ea typeface="Verdana"/>
                <a:cs typeface="Verdana"/>
                <a:sym typeface="Verdana"/>
              </a:rPr>
              <a:t>right</a:t>
            </a:r>
            <a:r>
              <a:rPr lang="en-US" sz="2000" dirty="0">
                <a:latin typeface="Verdana"/>
                <a:ea typeface="Verdana"/>
                <a:cs typeface="Verdana"/>
                <a:sym typeface="Verdana"/>
              </a:rPr>
              <a:t> level of challenge.</a:t>
            </a:r>
            <a:endParaRPr sz="2000" dirty="0">
              <a:latin typeface="Verdana"/>
              <a:ea typeface="Verdana"/>
              <a:cs typeface="Verdana"/>
              <a:sym typeface="Verdana"/>
            </a:endParaRPr>
          </a:p>
        </p:txBody>
      </p:sp>
      <p:sp>
        <p:nvSpPr>
          <p:cNvPr id="563" name="Google Shape;563;p66"/>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70</a:t>
            </a:fld>
            <a:endParaRPr/>
          </a:p>
        </p:txBody>
      </p:sp>
      <p:pic>
        <p:nvPicPr>
          <p:cNvPr id="564" name="Google Shape;564;p66" title="Goldilocks"/>
          <p:cNvPicPr preferRelativeResize="0"/>
          <p:nvPr/>
        </p:nvPicPr>
        <p:blipFill>
          <a:blip r:embed="rId3">
            <a:alphaModFix/>
          </a:blip>
          <a:stretch>
            <a:fillRect/>
          </a:stretch>
        </p:blipFill>
        <p:spPr>
          <a:xfrm>
            <a:off x="6261775" y="1008650"/>
            <a:ext cx="2259900" cy="2854600"/>
          </a:xfrm>
          <a:prstGeom prst="rect">
            <a:avLst/>
          </a:prstGeom>
          <a:noFill/>
          <a:ln>
            <a:noFill/>
          </a:ln>
        </p:spPr>
      </p:pic>
    </p:spTree>
    <p:extLst>
      <p:ext uri="{BB962C8B-B14F-4D97-AF65-F5344CB8AC3E}">
        <p14:creationId xmlns:p14="http://schemas.microsoft.com/office/powerpoint/2010/main" val="3269853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hlinkClick r:id="rId3"/>
              </a:rPr>
              <a:t>Mathematics Assessment Project</a:t>
            </a:r>
            <a:endParaRPr lang="en-US" dirty="0">
              <a:latin typeface="+mj-lt"/>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71</a:t>
            </a:fld>
            <a:endParaRPr lang="en-US" sz="1400" b="0" i="0" u="none" strike="noStrike" cap="none">
              <a:solidFill>
                <a:schemeClr val="dk1"/>
              </a:solidFill>
              <a:latin typeface="Arial"/>
              <a:ea typeface="Arial"/>
              <a:cs typeface="Arial"/>
              <a:sym typeface="Arial"/>
            </a:endParaRPr>
          </a:p>
        </p:txBody>
      </p:sp>
      <p:pic>
        <p:nvPicPr>
          <p:cNvPr id="5" name="Picture 4" title="Math Assessment Project">
            <a:hlinkClick r:id="rId4"/>
            <a:extLst>
              <a:ext uri="{FF2B5EF4-FFF2-40B4-BE49-F238E27FC236}">
                <a16:creationId xmlns:a16="http://schemas.microsoft.com/office/drawing/2014/main" id="{D1AEBB62-C3ED-EE40-8DF4-70CC3521C5A0}"/>
              </a:ext>
            </a:extLst>
          </p:cNvPr>
          <p:cNvPicPr>
            <a:picLocks noChangeAspect="1"/>
          </p:cNvPicPr>
          <p:nvPr/>
        </p:nvPicPr>
        <p:blipFill>
          <a:blip r:embed="rId5"/>
          <a:stretch>
            <a:fillRect/>
          </a:stretch>
        </p:blipFill>
        <p:spPr>
          <a:xfrm>
            <a:off x="769866" y="1600200"/>
            <a:ext cx="6928792" cy="4468866"/>
          </a:xfrm>
          <a:prstGeom prst="rect">
            <a:avLst/>
          </a:prstGeom>
        </p:spPr>
      </p:pic>
    </p:spTree>
    <p:extLst>
      <p:ext uri="{BB962C8B-B14F-4D97-AF65-F5344CB8AC3E}">
        <p14:creationId xmlns:p14="http://schemas.microsoft.com/office/powerpoint/2010/main" val="2914257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hlinkClick r:id="rId3"/>
              </a:rPr>
              <a:t>VDOE Rich Mathematical Tasks</a:t>
            </a:r>
            <a:endParaRPr lang="en-US" sz="3200" b="1" dirty="0">
              <a:latin typeface="+mn-lt"/>
              <a:ea typeface="Verdana" panose="020B0604030504040204" pitchFamily="34" charset="0"/>
              <a:cs typeface="Verdana" panose="020B0604030504040204" pitchFamily="34" charset="0"/>
              <a:sym typeface="Calibri"/>
            </a:endParaRPr>
          </a:p>
        </p:txBody>
      </p:sp>
      <p:pic>
        <p:nvPicPr>
          <p:cNvPr id="2" name="Picture 1" title="Rich Task Website Picture"/>
          <p:cNvPicPr>
            <a:picLocks noChangeAspect="1"/>
          </p:cNvPicPr>
          <p:nvPr/>
        </p:nvPicPr>
        <p:blipFill>
          <a:blip r:embed="rId4"/>
          <a:stretch>
            <a:fillRect/>
          </a:stretch>
        </p:blipFill>
        <p:spPr>
          <a:xfrm>
            <a:off x="460417" y="2192358"/>
            <a:ext cx="7977730" cy="4131324"/>
          </a:xfrm>
          <a:prstGeom prst="rect">
            <a:avLst/>
          </a:prstGeom>
        </p:spPr>
      </p:pic>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0113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73</a:t>
            </a:fld>
            <a:endParaRPr lang="en-US" altLang="en-US" dirty="0"/>
          </a:p>
        </p:txBody>
      </p:sp>
      <p:sp>
        <p:nvSpPr>
          <p:cNvPr id="28674" name="Title 1"/>
          <p:cNvSpPr>
            <a:spLocks noGrp="1"/>
          </p:cNvSpPr>
          <p:nvPr>
            <p:ph type="title" idx="4294967295"/>
          </p:nvPr>
        </p:nvSpPr>
        <p:spPr>
          <a:xfrm>
            <a:off x="152400" y="685800"/>
            <a:ext cx="8686800" cy="914400"/>
          </a:xfrm>
        </p:spPr>
        <p:txBody>
          <a:bodyPr/>
          <a:lstStyle/>
          <a:p>
            <a:pPr lvl="1"/>
            <a:r>
              <a:rPr lang="en-US" sz="3200" b="1" dirty="0">
                <a:latin typeface="+mj-lt"/>
              </a:rPr>
              <a:t>Anticipating Student Responses</a:t>
            </a:r>
          </a:p>
        </p:txBody>
      </p:sp>
      <p:sp>
        <p:nvSpPr>
          <p:cNvPr id="4" name="Rectangle 3"/>
          <p:cNvSpPr/>
          <p:nvPr/>
        </p:nvSpPr>
        <p:spPr>
          <a:xfrm>
            <a:off x="381000" y="1741200"/>
            <a:ext cx="8153400" cy="4708981"/>
          </a:xfrm>
          <a:prstGeom prst="rect">
            <a:avLst/>
          </a:prstGeom>
        </p:spPr>
        <p:txBody>
          <a:bodyPr wrap="square">
            <a:spAutoFit/>
          </a:bodyPr>
          <a:lstStyle/>
          <a:p>
            <a:pPr marL="6350" lvl="1"/>
            <a:r>
              <a:rPr lang="en-US" sz="2000" dirty="0">
                <a:latin typeface="+mn-lt"/>
              </a:rPr>
              <a:t>“As math students ourselves, we are often trained to become more efficient and begin pruning what feel like unnecessary steps and computational deadweight.  The trouble with this path to efficiency is that these trimmings become expert blind spots when we run a classroom of our own.  Many of us have lived through educational experiences in which we were taught to seek the right answers as quickly as possible.  With a core shift to viewing mathematics as a process rather than a collection of products, it is important for us as educators to investigate our own problem-solving process and regrow any trimmed blind spots.  It helps to think about mathematics itself as an explanation, in which each individual step comes with purpose and justifiable legitimacy.”</a:t>
            </a:r>
          </a:p>
          <a:p>
            <a:pPr marL="6350" lvl="1" algn="r"/>
            <a:r>
              <a:rPr lang="en-US" sz="2000" i="1" dirty="0">
                <a:latin typeface="+mn-lt"/>
              </a:rPr>
              <a:t>-Teaching Mathematics in the Visible</a:t>
            </a:r>
          </a:p>
          <a:p>
            <a:pPr marL="6350" lvl="1" algn="r"/>
            <a:r>
              <a:rPr lang="en-US" sz="2000" i="1" dirty="0">
                <a:latin typeface="+mn-lt"/>
              </a:rPr>
              <a:t>Learning Classroom: High School</a:t>
            </a:r>
          </a:p>
        </p:txBody>
      </p:sp>
      <p:sp>
        <p:nvSpPr>
          <p:cNvPr id="7" name="Rectangle 6">
            <a:extLst>
              <a:ext uri="{FF2B5EF4-FFF2-40B4-BE49-F238E27FC236}">
                <a16:creationId xmlns:a16="http://schemas.microsoft.com/office/drawing/2014/main" id="{69781C0F-1EBE-D74B-98AE-01099D60DCB3}"/>
              </a:ext>
            </a:extLst>
          </p:cNvPr>
          <p:cNvSpPr/>
          <p:nvPr/>
        </p:nvSpPr>
        <p:spPr>
          <a:xfrm>
            <a:off x="331248" y="6550223"/>
            <a:ext cx="7278103" cy="307777"/>
          </a:xfrm>
          <a:prstGeom prst="rect">
            <a:avLst/>
          </a:prstGeom>
        </p:spPr>
        <p:txBody>
          <a:bodyPr wrap="square">
            <a:spAutoFit/>
          </a:bodyPr>
          <a:lstStyle/>
          <a:p>
            <a:pPr>
              <a:tabLst>
                <a:tab pos="2971800" algn="ctr"/>
                <a:tab pos="5943600" algn="r"/>
              </a:tabLst>
            </a:pPr>
            <a:r>
              <a:rPr lang="en-US" dirty="0">
                <a:latin typeface="Verdana" panose="020B0604030504040204" pitchFamily="34" charset="0"/>
                <a:ea typeface="Calibri" panose="020F0502020204030204" pitchFamily="34" charset="0"/>
                <a:cs typeface="Times New Roman" panose="02020603050405020304" pitchFamily="18" charset="0"/>
              </a:rPr>
              <a:t>Source: Adapted from Teaching Mathematics in the Visible Learning Classroom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xplosion 1 6">
            <a:extLst>
              <a:ext uri="{FF2B5EF4-FFF2-40B4-BE49-F238E27FC236}">
                <a16:creationId xmlns:a16="http://schemas.microsoft.com/office/drawing/2014/main" id="{C13AAC3F-5652-424B-8A82-6BD427A2CDDC}"/>
              </a:ext>
            </a:extLst>
          </p:cNvPr>
          <p:cNvSpPr/>
          <p:nvPr/>
        </p:nvSpPr>
        <p:spPr>
          <a:xfrm rot="640452">
            <a:off x="6750715" y="104587"/>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38239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DEDA0-D140-44C9-B210-1D91E5243BB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6" name="Title 1"/>
          <p:cNvSpPr>
            <a:spLocks noGrp="1"/>
          </p:cNvSpPr>
          <p:nvPr>
            <p:ph type="title" idx="4294967295"/>
          </p:nvPr>
        </p:nvSpPr>
        <p:spPr>
          <a:xfrm>
            <a:off x="239485" y="574449"/>
            <a:ext cx="8613775" cy="914400"/>
          </a:xfrm>
        </p:spPr>
        <p:txBody>
          <a:bodyPr/>
          <a:lstStyle/>
          <a:p>
            <a:pPr algn="ctr"/>
            <a:r>
              <a:rPr lang="en-US" altLang="en-US" sz="3200" b="1" dirty="0">
                <a:latin typeface="+mn-lt"/>
              </a:rPr>
              <a:t>Planning for Mathematical </a:t>
            </a:r>
            <a:br>
              <a:rPr lang="en-US" altLang="en-US" sz="3200" b="1" dirty="0">
                <a:latin typeface="+mn-lt"/>
              </a:rPr>
            </a:br>
            <a:r>
              <a:rPr lang="en-US" altLang="en-US" sz="3200" b="1" dirty="0">
                <a:latin typeface="+mn-lt"/>
              </a:rPr>
              <a:t>Discourse Chart</a:t>
            </a:r>
          </a:p>
        </p:txBody>
      </p:sp>
      <p:pic>
        <p:nvPicPr>
          <p:cNvPr id="11" name="Picture 10" title="Planning for Discourse Chart">
            <a:extLst>
              <a:ext uri="{FF2B5EF4-FFF2-40B4-BE49-F238E27FC236}">
                <a16:creationId xmlns:a16="http://schemas.microsoft.com/office/drawing/2014/main" id="{A1B27F82-12B8-204D-9F73-81E03EB41088}"/>
              </a:ext>
            </a:extLst>
          </p:cNvPr>
          <p:cNvPicPr>
            <a:picLocks noChangeAspect="1"/>
          </p:cNvPicPr>
          <p:nvPr/>
        </p:nvPicPr>
        <p:blipFill>
          <a:blip r:embed="rId3"/>
          <a:stretch>
            <a:fillRect/>
          </a:stretch>
        </p:blipFill>
        <p:spPr>
          <a:xfrm>
            <a:off x="0" y="1989174"/>
            <a:ext cx="9144000" cy="2879651"/>
          </a:xfrm>
          <a:prstGeom prst="rect">
            <a:avLst/>
          </a:prstGeom>
        </p:spPr>
      </p:pic>
    </p:spTree>
    <p:extLst>
      <p:ext uri="{BB962C8B-B14F-4D97-AF65-F5344CB8AC3E}">
        <p14:creationId xmlns:p14="http://schemas.microsoft.com/office/powerpoint/2010/main" val="1580105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aphicFrame>
        <p:nvGraphicFramePr>
          <p:cNvPr id="410" name="Google Shape;410;p51" descr="Assessing Questions and Advancing Questions"/>
          <p:cNvGraphicFramePr/>
          <p:nvPr>
            <p:extLst>
              <p:ext uri="{D42A27DB-BD31-4B8C-83A1-F6EECF244321}">
                <p14:modId xmlns:p14="http://schemas.microsoft.com/office/powerpoint/2010/main" val="3546000940"/>
              </p:ext>
            </p:extLst>
          </p:nvPr>
        </p:nvGraphicFramePr>
        <p:xfrm>
          <a:off x="165500" y="1295430"/>
          <a:ext cx="8826100" cy="5181570"/>
        </p:xfrm>
        <a:graphic>
          <a:graphicData uri="http://schemas.openxmlformats.org/drawingml/2006/table">
            <a:tbl>
              <a:tblPr firstRow="1">
                <a:noFill/>
              </a:tblPr>
              <a:tblGrid>
                <a:gridCol w="4413050">
                  <a:extLst>
                    <a:ext uri="{9D8B030D-6E8A-4147-A177-3AD203B41FA5}">
                      <a16:colId xmlns:a16="http://schemas.microsoft.com/office/drawing/2014/main" val="20000"/>
                    </a:ext>
                  </a:extLst>
                </a:gridCol>
                <a:gridCol w="4413050">
                  <a:extLst>
                    <a:ext uri="{9D8B030D-6E8A-4147-A177-3AD203B41FA5}">
                      <a16:colId xmlns:a16="http://schemas.microsoft.com/office/drawing/2014/main" val="20001"/>
                    </a:ext>
                  </a:extLst>
                </a:gridCol>
              </a:tblGrid>
              <a:tr h="4465291">
                <a:tc>
                  <a:txBody>
                    <a:bodyPr/>
                    <a:lstStyle/>
                    <a:p>
                      <a:pPr marL="0" lvl="0" indent="0">
                        <a:spcBef>
                          <a:spcPts val="0"/>
                        </a:spcBef>
                        <a:spcAft>
                          <a:spcPts val="0"/>
                        </a:spcAft>
                        <a:buNone/>
                      </a:pPr>
                      <a:r>
                        <a:rPr lang="en-US" sz="2800" dirty="0">
                          <a:latin typeface="Verdana"/>
                          <a:ea typeface="Verdana"/>
                          <a:cs typeface="Verdana"/>
                          <a:sym typeface="Verdana"/>
                        </a:rPr>
                        <a:t>Assessing Questions</a:t>
                      </a:r>
                      <a:endParaRPr sz="28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Are based closely on the work that the student has produced.</a:t>
                      </a:r>
                      <a:endParaRPr sz="20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Clarify what the student has done and understands about what s/he has done.</a:t>
                      </a:r>
                      <a:endParaRPr sz="20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Gives the teacher information about what the student understands</a:t>
                      </a:r>
                      <a:endParaRPr sz="2000" dirty="0">
                        <a:latin typeface="Verdana"/>
                        <a:ea typeface="Verdana"/>
                        <a:cs typeface="Verdana"/>
                        <a:sym typeface="Verdana"/>
                      </a:endParaRPr>
                    </a:p>
                    <a:p>
                      <a:pPr marL="0" lvl="0" indent="0" rtl="0">
                        <a:spcBef>
                          <a:spcPts val="0"/>
                        </a:spcBef>
                        <a:spcAft>
                          <a:spcPts val="0"/>
                        </a:spcAft>
                        <a:buNone/>
                      </a:pPr>
                      <a:endParaRPr sz="2000" dirty="0">
                        <a:latin typeface="Verdana"/>
                        <a:ea typeface="Verdana"/>
                        <a:cs typeface="Verdana"/>
                        <a:sym typeface="Verdana"/>
                      </a:endParaRPr>
                    </a:p>
                    <a:p>
                      <a:pPr marL="0" lvl="0" indent="0">
                        <a:spcBef>
                          <a:spcPts val="0"/>
                        </a:spcBef>
                        <a:spcAft>
                          <a:spcPts val="0"/>
                        </a:spcAft>
                        <a:buNone/>
                      </a:pPr>
                      <a:endParaRPr sz="2000" dirty="0">
                        <a:latin typeface="Verdana"/>
                        <a:ea typeface="Verdana"/>
                        <a:cs typeface="Verdana"/>
                        <a:sym typeface="Verdana"/>
                      </a:endParaRPr>
                    </a:p>
                    <a:p>
                      <a:pPr marL="0" lvl="0" indent="0" rtl="0">
                        <a:spcBef>
                          <a:spcPts val="0"/>
                        </a:spcBef>
                        <a:spcAft>
                          <a:spcPts val="0"/>
                        </a:spcAft>
                        <a:buNone/>
                      </a:pPr>
                      <a:endParaRPr sz="2000" dirty="0">
                        <a:latin typeface="Verdana"/>
                        <a:ea typeface="Verdana"/>
                        <a:cs typeface="Verdana"/>
                        <a:sym typeface="Verdana"/>
                      </a:endParaRPr>
                    </a:p>
                    <a:p>
                      <a:pPr marL="0" lvl="0" indent="0">
                        <a:spcBef>
                          <a:spcPts val="0"/>
                        </a:spcBef>
                        <a:spcAft>
                          <a:spcPts val="0"/>
                        </a:spcAft>
                        <a:buNone/>
                      </a:pPr>
                      <a:r>
                        <a:rPr lang="en-US" sz="2000" dirty="0">
                          <a:latin typeface="Verdana"/>
                          <a:ea typeface="Verdana"/>
                          <a:cs typeface="Verdana"/>
                          <a:sym typeface="Verdana"/>
                        </a:rPr>
                        <a:t>Teacher </a:t>
                      </a:r>
                      <a:r>
                        <a:rPr lang="en-US" sz="2000" b="1" u="sng" dirty="0">
                          <a:latin typeface="Verdana"/>
                          <a:ea typeface="Verdana"/>
                          <a:cs typeface="Verdana"/>
                          <a:sym typeface="Verdana"/>
                        </a:rPr>
                        <a:t>stays</a:t>
                      </a:r>
                      <a:r>
                        <a:rPr lang="en-US" sz="2000" dirty="0">
                          <a:latin typeface="Verdana"/>
                          <a:ea typeface="Verdana"/>
                          <a:cs typeface="Verdana"/>
                          <a:sym typeface="Verdana"/>
                        </a:rPr>
                        <a:t> to hear the answer to the question.</a:t>
                      </a:r>
                      <a:endParaRPr sz="2000" dirty="0">
                        <a:latin typeface="Verdana"/>
                        <a:ea typeface="Verdana"/>
                        <a:cs typeface="Verdana"/>
                        <a:sym typeface="Verdana"/>
                      </a:endParaRPr>
                    </a:p>
                  </a:txBody>
                  <a:tcPr marL="91425" marR="91425" marT="91425" marB="91425"/>
                </a:tc>
                <a:tc>
                  <a:txBody>
                    <a:bodyPr/>
                    <a:lstStyle/>
                    <a:p>
                      <a:pPr marL="0" lvl="0" indent="0">
                        <a:spcBef>
                          <a:spcPts val="0"/>
                        </a:spcBef>
                        <a:spcAft>
                          <a:spcPts val="0"/>
                        </a:spcAft>
                        <a:buNone/>
                      </a:pPr>
                      <a:r>
                        <a:rPr lang="en-US" sz="2800" dirty="0">
                          <a:latin typeface="Verdana"/>
                          <a:ea typeface="Verdana"/>
                          <a:cs typeface="Verdana"/>
                          <a:sym typeface="Verdana"/>
                        </a:rPr>
                        <a:t>Advancing Questions</a:t>
                      </a:r>
                      <a:endParaRPr sz="28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Use what students have produced as a basis for making progress toward the target goal of the lesson.</a:t>
                      </a:r>
                      <a:endParaRPr sz="20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Move students beyond their current thinking by pressing students to extend what they know to a new situation.</a:t>
                      </a:r>
                      <a:endParaRPr sz="2000" dirty="0">
                        <a:latin typeface="Verdana"/>
                        <a:ea typeface="Verdana"/>
                        <a:cs typeface="Verdana"/>
                        <a:sym typeface="Verdana"/>
                      </a:endParaRPr>
                    </a:p>
                    <a:p>
                      <a:pPr marL="457200" lvl="0" indent="-355600" rtl="0">
                        <a:spcBef>
                          <a:spcPts val="0"/>
                        </a:spcBef>
                        <a:spcAft>
                          <a:spcPts val="0"/>
                        </a:spcAft>
                        <a:buSzPts val="2000"/>
                        <a:buFont typeface="Verdana"/>
                        <a:buChar char="●"/>
                      </a:pPr>
                      <a:r>
                        <a:rPr lang="en-US" sz="2000" dirty="0">
                          <a:latin typeface="Verdana"/>
                          <a:ea typeface="Verdana"/>
                          <a:cs typeface="Verdana"/>
                          <a:sym typeface="Verdana"/>
                        </a:rPr>
                        <a:t>Press students to think about something they are not currently thinking about. </a:t>
                      </a:r>
                      <a:endParaRPr sz="2000" dirty="0">
                        <a:latin typeface="Verdana"/>
                        <a:ea typeface="Verdana"/>
                        <a:cs typeface="Verdana"/>
                        <a:sym typeface="Verdana"/>
                      </a:endParaRPr>
                    </a:p>
                    <a:p>
                      <a:pPr marL="0" lvl="0" indent="0" rtl="0">
                        <a:spcBef>
                          <a:spcPts val="0"/>
                        </a:spcBef>
                        <a:spcAft>
                          <a:spcPts val="0"/>
                        </a:spcAft>
                        <a:buNone/>
                      </a:pPr>
                      <a:endParaRPr sz="2000" dirty="0">
                        <a:latin typeface="Verdana"/>
                        <a:ea typeface="Verdana"/>
                        <a:cs typeface="Verdana"/>
                        <a:sym typeface="Verdana"/>
                      </a:endParaRPr>
                    </a:p>
                    <a:p>
                      <a:pPr marL="0" lvl="0" indent="0">
                        <a:spcBef>
                          <a:spcPts val="0"/>
                        </a:spcBef>
                        <a:spcAft>
                          <a:spcPts val="0"/>
                        </a:spcAft>
                        <a:buNone/>
                      </a:pPr>
                      <a:r>
                        <a:rPr lang="en-US" sz="2000" dirty="0">
                          <a:latin typeface="Verdana"/>
                          <a:ea typeface="Verdana"/>
                          <a:cs typeface="Verdana"/>
                          <a:sym typeface="Verdana"/>
                        </a:rPr>
                        <a:t>Teacher </a:t>
                      </a:r>
                      <a:r>
                        <a:rPr lang="en-US" sz="2000" b="1" u="sng" dirty="0">
                          <a:latin typeface="Verdana"/>
                          <a:ea typeface="Verdana"/>
                          <a:cs typeface="Verdana"/>
                          <a:sym typeface="Verdana"/>
                        </a:rPr>
                        <a:t>walks away</a:t>
                      </a:r>
                      <a:r>
                        <a:rPr lang="en-US" sz="2000" dirty="0">
                          <a:latin typeface="Verdana"/>
                          <a:ea typeface="Verdana"/>
                          <a:cs typeface="Verdana"/>
                          <a:sym typeface="Verdana"/>
                        </a:rPr>
                        <a:t>, leaving students to figure out how to proceed.</a:t>
                      </a:r>
                      <a:endParaRPr sz="2000"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bl>
          </a:graphicData>
        </a:graphic>
      </p:graphicFrame>
      <p:sp>
        <p:nvSpPr>
          <p:cNvPr id="408" name="Google Shape;408;p51"/>
          <p:cNvSpPr txBox="1">
            <a:spLocks noGrp="1"/>
          </p:cNvSpPr>
          <p:nvPr>
            <p:ph type="title"/>
          </p:nvPr>
        </p:nvSpPr>
        <p:spPr>
          <a:xfrm>
            <a:off x="0" y="457200"/>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b="1" dirty="0">
                <a:solidFill>
                  <a:schemeClr val="dk1"/>
                </a:solidFill>
                <a:latin typeface="Verdana"/>
                <a:ea typeface="Verdana"/>
                <a:cs typeface="Verdana"/>
                <a:sym typeface="Verdana"/>
              </a:rPr>
              <a:t>Classifying Questions</a:t>
            </a:r>
            <a:endParaRPr sz="3200" b="1" dirty="0">
              <a:latin typeface="Verdana"/>
              <a:ea typeface="Verdana"/>
              <a:cs typeface="Verdana"/>
              <a:sym typeface="Verdana"/>
            </a:endParaRPr>
          </a:p>
        </p:txBody>
      </p:sp>
      <p:sp>
        <p:nvSpPr>
          <p:cNvPr id="409" name="Google Shape;409;p51"/>
          <p:cNvSpPr txBox="1">
            <a:spLocks noGrp="1"/>
          </p:cNvSpPr>
          <p:nvPr>
            <p:ph type="sldNum" idx="12"/>
          </p:nvPr>
        </p:nvSpPr>
        <p:spPr>
          <a:xfrm>
            <a:off x="8661400" y="6489700"/>
            <a:ext cx="660400" cy="55372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350"/>
              <a:buFont typeface="Arial"/>
              <a:buNone/>
            </a:pPr>
            <a:fld id="{00000000-1234-1234-1234-123412341234}" type="slidenum">
              <a:rPr lang="en-US"/>
              <a:t>75</a:t>
            </a:fld>
            <a:endParaRPr dirty="0"/>
          </a:p>
        </p:txBody>
      </p:sp>
      <p:sp>
        <p:nvSpPr>
          <p:cNvPr id="6" name="Rectangle 5">
            <a:extLst>
              <a:ext uri="{FF2B5EF4-FFF2-40B4-BE49-F238E27FC236}">
                <a16:creationId xmlns:a16="http://schemas.microsoft.com/office/drawing/2014/main" id="{89FA6D03-18AC-F24A-984E-9C6941ED9E8E}"/>
              </a:ext>
            </a:extLst>
          </p:cNvPr>
          <p:cNvSpPr/>
          <p:nvPr/>
        </p:nvSpPr>
        <p:spPr>
          <a:xfrm>
            <a:off x="165500" y="6510020"/>
            <a:ext cx="7278103" cy="307777"/>
          </a:xfrm>
          <a:prstGeom prst="rect">
            <a:avLst/>
          </a:prstGeom>
        </p:spPr>
        <p:txBody>
          <a:bodyPr wrap="square">
            <a:spAutoFit/>
          </a:bodyPr>
          <a:lstStyle/>
          <a:p>
            <a:pPr>
              <a:tabLst>
                <a:tab pos="2971800" algn="ctr"/>
                <a:tab pos="5943600" algn="r"/>
              </a:tabLst>
            </a:pPr>
            <a:r>
              <a:rPr lang="en-US" dirty="0">
                <a:latin typeface="Verdana" panose="020B0604030504040204" pitchFamily="34" charset="0"/>
                <a:ea typeface="Calibri" panose="020F0502020204030204" pitchFamily="34" charset="0"/>
                <a:cs typeface="Times New Roman" panose="02020603050405020304" pitchFamily="18" charset="0"/>
              </a:rPr>
              <a:t>Source: Taking Action: Implementing Effective Mathematics Teaching Practices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909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3328"/>
            <a:ext cx="8229600" cy="189271"/>
          </a:xfrm>
        </p:spPr>
        <p:txBody>
          <a:bodyPr/>
          <a:lstStyle/>
          <a:p>
            <a:r>
              <a:rPr lang="en-US" b="1" dirty="0" smtClean="0">
                <a:latin typeface="+mj-lt"/>
              </a:rPr>
              <a:t/>
            </a:r>
            <a:br>
              <a:rPr lang="en-US" b="1" dirty="0" smtClean="0">
                <a:latin typeface="+mj-lt"/>
              </a:rPr>
            </a:br>
            <a:r>
              <a:rPr lang="en-US" sz="3200" b="1" dirty="0">
                <a:latin typeface="+mn-lt"/>
              </a:rPr>
              <a:t>Pose Purposeful Questions</a:t>
            </a:r>
            <a:r>
              <a:rPr lang="en-US" sz="3200" dirty="0">
                <a:latin typeface="+mn-lt"/>
              </a:rPr>
              <a:t/>
            </a:r>
            <a:br>
              <a:rPr lang="en-US" sz="3200" dirty="0">
                <a:latin typeface="+mn-lt"/>
              </a:rPr>
            </a:br>
            <a:r>
              <a:rPr lang="en-US" sz="3200" dirty="0">
                <a:latin typeface="+mn-lt"/>
              </a:rPr>
              <a:t/>
            </a:r>
            <a:br>
              <a:rPr lang="en-US" sz="3200" dirty="0">
                <a:latin typeface="+mn-lt"/>
              </a:rPr>
            </a:br>
            <a:r>
              <a:rPr lang="en-US" dirty="0" smtClean="0"/>
              <a:t/>
            </a:r>
            <a:br>
              <a:rPr lang="en-US" dirty="0" smtClean="0"/>
            </a:br>
            <a:r>
              <a:rPr lang="en-US" dirty="0" smtClean="0"/>
              <a:t/>
            </a:r>
            <a:br>
              <a:rPr lang="en-US" dirty="0" smtClean="0"/>
            </a:br>
            <a:endParaRPr lang="en-US" b="1"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76</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36360DF8-893D-4709-B055-FB5DB49EC805}"/>
              </a:ext>
            </a:extLst>
          </p:cNvPr>
          <p:cNvPicPr>
            <a:picLocks noChangeAspect="1"/>
          </p:cNvPicPr>
          <p:nvPr/>
        </p:nvPicPr>
        <p:blipFill>
          <a:blip r:embed="rId2"/>
          <a:stretch>
            <a:fillRect/>
          </a:stretch>
        </p:blipFill>
        <p:spPr>
          <a:xfrm>
            <a:off x="489819" y="1523999"/>
            <a:ext cx="8164362" cy="5047922"/>
          </a:xfrm>
          <a:prstGeom prst="rect">
            <a:avLst/>
          </a:prstGeom>
        </p:spPr>
      </p:pic>
    </p:spTree>
    <p:extLst>
      <p:ext uri="{BB962C8B-B14F-4D97-AF65-F5344CB8AC3E}">
        <p14:creationId xmlns:p14="http://schemas.microsoft.com/office/powerpoint/2010/main" val="3230725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Reflection on Success Criteria</a:t>
            </a:r>
          </a:p>
        </p:txBody>
      </p:sp>
      <p:sp>
        <p:nvSpPr>
          <p:cNvPr id="112" name="Shape 112"/>
          <p:cNvSpPr txBox="1">
            <a:spLocks noGrp="1"/>
          </p:cNvSpPr>
          <p:nvPr>
            <p:ph type="body" idx="1"/>
          </p:nvPr>
        </p:nvSpPr>
        <p:spPr/>
        <p:txBody>
          <a:bodyPr/>
          <a:lstStyle/>
          <a:p>
            <a:pPr lvl="0"/>
            <a:r>
              <a:rPr lang="en-US" sz="2000" dirty="0">
                <a:latin typeface="+mn-lt"/>
              </a:rPr>
              <a:t>I can identify how teacher clarity about learning intentions and success criteria contributes to student success.</a:t>
            </a:r>
          </a:p>
          <a:p>
            <a:pPr lvl="0"/>
            <a:r>
              <a:rPr lang="en-US" sz="2000" dirty="0">
                <a:latin typeface="+mn-lt"/>
              </a:rPr>
              <a:t>I can identify strategies, methods or approaches to meet the learning needs of individual students. </a:t>
            </a:r>
          </a:p>
          <a:p>
            <a:pPr lvl="0"/>
            <a:r>
              <a:rPr lang="en-US" sz="2000" dirty="0">
                <a:latin typeface="+mn-lt"/>
              </a:rPr>
              <a:t>I can distinguish between tasks that will engage students in higher levels of cognitive demand versus lower levels of cognitive demand.</a:t>
            </a:r>
          </a:p>
          <a:p>
            <a:pPr lvl="0"/>
            <a:r>
              <a:rPr lang="en-US" sz="2000" dirty="0">
                <a:latin typeface="+mn-lt"/>
              </a:rPr>
              <a:t>I can describe the factors associated with the decline or maintenance of the cognitive level of a rich mathematical task.</a:t>
            </a:r>
          </a:p>
          <a:p>
            <a:pPr lvl="0"/>
            <a:r>
              <a:rPr lang="en-US" sz="2000" dirty="0">
                <a:latin typeface="+mn-lt"/>
              </a:rPr>
              <a:t>I can anticipate student solution strategies and misconceptions associated with the implementation of a mathematical task.</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77</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9730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a:latin typeface="+mj-lt"/>
              </a:rPr>
              <a:t>Stop and Reflect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p:txBody>
          <a:bodyPr/>
          <a:lstStyle/>
          <a:p>
            <a:r>
              <a:rPr lang="en-US" dirty="0"/>
              <a:t>What was the most important point you would like to hold on to? </a:t>
            </a:r>
          </a:p>
          <a:p>
            <a:r>
              <a:rPr lang="en-US" dirty="0"/>
              <a:t>What is something you are most excited to share with your colleagues?  </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78</a:t>
            </a:fld>
            <a:endParaRPr lang="en-US" sz="1400" b="0" i="0" u="none" strike="noStrike" cap="none">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829F7785-A8C4-4C6A-92D2-28DC13C1CA79}"/>
              </a:ext>
            </a:extLst>
          </p:cNvPr>
          <p:cNvSpPr/>
          <p:nvPr/>
        </p:nvSpPr>
        <p:spPr>
          <a:xfrm rot="640452">
            <a:off x="6040013" y="5197461"/>
            <a:ext cx="2514600" cy="1632279"/>
          </a:xfrm>
          <a:prstGeom prst="irregularSeal1">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See Reflection Sheet</a:t>
            </a:r>
          </a:p>
        </p:txBody>
      </p:sp>
    </p:spTree>
    <p:extLst>
      <p:ext uri="{BB962C8B-B14F-4D97-AF65-F5344CB8AC3E}">
        <p14:creationId xmlns:p14="http://schemas.microsoft.com/office/powerpoint/2010/main" val="941665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mj-lt"/>
              </a:rPr>
              <a:t>Module III </a:t>
            </a:r>
            <a:br>
              <a:rPr lang="en-US" b="1" dirty="0">
                <a:solidFill>
                  <a:schemeClr val="dk1"/>
                </a:solidFill>
                <a:latin typeface="+mj-lt"/>
              </a:rPr>
            </a:br>
            <a:r>
              <a:rPr lang="en-US" b="1" dirty="0">
                <a:solidFill>
                  <a:schemeClr val="dk1"/>
                </a:solidFill>
                <a:latin typeface="+mj-lt"/>
              </a:rPr>
              <a:t>Task Implementation (During/After)</a:t>
            </a:r>
            <a:br>
              <a:rPr lang="en-US"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195021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have been teaching less than five years.</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a:t>
            </a:fld>
            <a:endParaRPr lang="en-US" sz="1400" b="0" i="0" u="none" strike="noStrike" cap="none" dirty="0">
              <a:solidFill>
                <a:schemeClr val="dk1"/>
              </a:solidFill>
              <a:latin typeface="Arial"/>
              <a:ea typeface="Arial"/>
              <a:cs typeface="Arial"/>
              <a:sym typeface="Arial"/>
            </a:endParaRPr>
          </a:p>
        </p:txBody>
      </p:sp>
      <p:pic>
        <p:nvPicPr>
          <p:cNvPr id="8" name="Picture 2" descr="Image result for teacher">
            <a:extLst>
              <a:ext uri="{FF2B5EF4-FFF2-40B4-BE49-F238E27FC236}">
                <a16:creationId xmlns:a16="http://schemas.microsoft.com/office/drawing/2014/main" id="{9711361C-25D5-4F61-B450-6087142FE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800" y="3114595"/>
            <a:ext cx="5114400" cy="340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00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a:latin typeface="+mj-lt"/>
              </a:rPr>
              <a:t>Welcome Back!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p:txBody>
          <a:bodyPr/>
          <a:lstStyle/>
          <a:p>
            <a:pPr indent="0">
              <a:buNone/>
            </a:pPr>
            <a:r>
              <a:rPr lang="en-US" sz="2800" dirty="0">
                <a:latin typeface="+mn-lt"/>
              </a:rPr>
              <a:t>Cut out the cards on your table.</a:t>
            </a:r>
          </a:p>
          <a:p>
            <a:pPr indent="0">
              <a:buNone/>
            </a:pPr>
            <a:r>
              <a:rPr lang="en-US" sz="2800" dirty="0">
                <a:latin typeface="+mn-lt"/>
              </a:rPr>
              <a:t>In groups, work to find two true equations. </a:t>
            </a:r>
          </a:p>
          <a:p>
            <a:pPr indent="0">
              <a:buNone/>
            </a:pPr>
            <a:r>
              <a:rPr lang="en-US" sz="2800" dirty="0">
                <a:latin typeface="+mn-lt"/>
              </a:rPr>
              <a:t>	Each card may only be used once.</a:t>
            </a:r>
          </a:p>
          <a:p>
            <a:pPr indent="0">
              <a:buNone/>
            </a:pPr>
            <a:r>
              <a:rPr lang="en-US" sz="2800" dirty="0">
                <a:latin typeface="+mn-lt"/>
              </a:rPr>
              <a:t>	One integer card will not be used.</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80</a:t>
            </a:fld>
            <a:endParaRPr lang="en-US" sz="1400" b="0" i="0" u="none" strike="noStrike" cap="none" dirty="0">
              <a:solidFill>
                <a:schemeClr val="dk1"/>
              </a:solidFill>
              <a:latin typeface="Arial"/>
              <a:ea typeface="Arial"/>
              <a:cs typeface="Arial"/>
              <a:sym typeface="Arial"/>
            </a:endParaRPr>
          </a:p>
        </p:txBody>
      </p:sp>
      <p:pic>
        <p:nvPicPr>
          <p:cNvPr id="12" name="Picture 11" title="Integer Cards">
            <a:extLst>
              <a:ext uri="{FF2B5EF4-FFF2-40B4-BE49-F238E27FC236}">
                <a16:creationId xmlns:a16="http://schemas.microsoft.com/office/drawing/2014/main" id="{197259D1-6D11-3447-9976-2EF5B5CBC30B}"/>
              </a:ext>
            </a:extLst>
          </p:cNvPr>
          <p:cNvPicPr>
            <a:picLocks noChangeAspect="1"/>
          </p:cNvPicPr>
          <p:nvPr/>
        </p:nvPicPr>
        <p:blipFill>
          <a:blip r:embed="rId3"/>
          <a:stretch>
            <a:fillRect/>
          </a:stretch>
        </p:blipFill>
        <p:spPr>
          <a:xfrm>
            <a:off x="2369712" y="4106896"/>
            <a:ext cx="4382307" cy="2236803"/>
          </a:xfrm>
          <a:prstGeom prst="rect">
            <a:avLst/>
          </a:prstGeom>
        </p:spPr>
      </p:pic>
      <p:sp>
        <p:nvSpPr>
          <p:cNvPr id="13" name="TextBox 12">
            <a:extLst>
              <a:ext uri="{FF2B5EF4-FFF2-40B4-BE49-F238E27FC236}">
                <a16:creationId xmlns:a16="http://schemas.microsoft.com/office/drawing/2014/main" id="{CBA063B9-0DEB-AF4A-B01C-B20275726A1F}"/>
              </a:ext>
            </a:extLst>
          </p:cNvPr>
          <p:cNvSpPr txBox="1"/>
          <p:nvPr/>
        </p:nvSpPr>
        <p:spPr>
          <a:xfrm>
            <a:off x="152402" y="6561236"/>
            <a:ext cx="5565947" cy="307777"/>
          </a:xfrm>
          <a:prstGeom prst="rect">
            <a:avLst/>
          </a:prstGeom>
          <a:noFill/>
        </p:spPr>
        <p:txBody>
          <a:bodyPr wrap="none" rtlCol="0">
            <a:spAutoFit/>
          </a:bodyPr>
          <a:lstStyle/>
          <a:p>
            <a:r>
              <a:rPr lang="en-US" dirty="0"/>
              <a:t>Source: https://</a:t>
            </a:r>
            <a:r>
              <a:rPr lang="en-US" dirty="0" err="1"/>
              <a:t>www.openmiddle.com</a:t>
            </a:r>
            <a:r>
              <a:rPr lang="en-US" dirty="0"/>
              <a:t>/integer-sums-and-differences/</a:t>
            </a:r>
          </a:p>
        </p:txBody>
      </p:sp>
    </p:spTree>
    <p:extLst>
      <p:ext uri="{BB962C8B-B14F-4D97-AF65-F5344CB8AC3E}">
        <p14:creationId xmlns:p14="http://schemas.microsoft.com/office/powerpoint/2010/main" val="30427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err="1">
                <a:latin typeface="+mj-lt"/>
              </a:rPr>
              <a:t>Synectics</a:t>
            </a:r>
            <a:r>
              <a:rPr lang="en-US" sz="3200" b="1" dirty="0">
                <a:latin typeface="+mj-lt"/>
              </a:rPr>
              <a:t>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a:xfrm>
            <a:off x="0" y="1600200"/>
            <a:ext cx="9144000" cy="4525963"/>
          </a:xfrm>
        </p:spPr>
        <p:txBody>
          <a:bodyPr/>
          <a:lstStyle/>
          <a:p>
            <a:pPr indent="0">
              <a:buNone/>
            </a:pPr>
            <a:r>
              <a:rPr lang="en-US" sz="2800" dirty="0">
                <a:latin typeface="+mn-lt"/>
              </a:rPr>
              <a:t>Rich Tasks are like ______ because _______.</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81</a:t>
            </a:fld>
            <a:endParaRPr lang="en-US" sz="1400" b="0" i="0" u="none" strike="noStrike" cap="none" dirty="0">
              <a:solidFill>
                <a:schemeClr val="dk1"/>
              </a:solidFill>
              <a:latin typeface="Arial"/>
              <a:ea typeface="Arial"/>
              <a:cs typeface="Arial"/>
              <a:sym typeface="Arial"/>
            </a:endParaRPr>
          </a:p>
        </p:txBody>
      </p:sp>
      <p:pic>
        <p:nvPicPr>
          <p:cNvPr id="8" name="Picture 7" title="Ice Cream Cone">
            <a:extLst>
              <a:ext uri="{FF2B5EF4-FFF2-40B4-BE49-F238E27FC236}">
                <a16:creationId xmlns:a16="http://schemas.microsoft.com/office/drawing/2014/main" id="{6D2426FC-92F9-4646-9944-4F2D4440561C}"/>
              </a:ext>
            </a:extLst>
          </p:cNvPr>
          <p:cNvPicPr>
            <a:picLocks noChangeAspect="1"/>
          </p:cNvPicPr>
          <p:nvPr/>
        </p:nvPicPr>
        <p:blipFill rotWithShape="1">
          <a:blip r:embed="rId3"/>
          <a:srcRect t="15750" b="16614"/>
          <a:stretch/>
        </p:blipFill>
        <p:spPr>
          <a:xfrm>
            <a:off x="758383" y="2209798"/>
            <a:ext cx="2324100" cy="2362201"/>
          </a:xfrm>
          <a:prstGeom prst="rect">
            <a:avLst/>
          </a:prstGeom>
        </p:spPr>
      </p:pic>
      <p:pic>
        <p:nvPicPr>
          <p:cNvPr id="9" name="Picture 8" title="Football">
            <a:extLst>
              <a:ext uri="{FF2B5EF4-FFF2-40B4-BE49-F238E27FC236}">
                <a16:creationId xmlns:a16="http://schemas.microsoft.com/office/drawing/2014/main" id="{7EFB7ABA-C7AD-734D-BDED-C8E94FB41657}"/>
              </a:ext>
            </a:extLst>
          </p:cNvPr>
          <p:cNvPicPr>
            <a:picLocks noChangeAspect="1"/>
          </p:cNvPicPr>
          <p:nvPr/>
        </p:nvPicPr>
        <p:blipFill rotWithShape="1">
          <a:blip r:embed="rId4"/>
          <a:srcRect l="3000" r="15768"/>
          <a:stretch/>
        </p:blipFill>
        <p:spPr>
          <a:xfrm rot="558118">
            <a:off x="4072949" y="2466322"/>
            <a:ext cx="2888619" cy="2286000"/>
          </a:xfrm>
          <a:prstGeom prst="rect">
            <a:avLst/>
          </a:prstGeom>
        </p:spPr>
      </p:pic>
      <p:pic>
        <p:nvPicPr>
          <p:cNvPr id="10" name="Picture 9" title="Horse">
            <a:extLst>
              <a:ext uri="{FF2B5EF4-FFF2-40B4-BE49-F238E27FC236}">
                <a16:creationId xmlns:a16="http://schemas.microsoft.com/office/drawing/2014/main" id="{DB2B5B8C-204E-3344-9B0E-1B7DCBDC5BC8}"/>
              </a:ext>
            </a:extLst>
          </p:cNvPr>
          <p:cNvPicPr>
            <a:picLocks noChangeAspect="1"/>
          </p:cNvPicPr>
          <p:nvPr/>
        </p:nvPicPr>
        <p:blipFill rotWithShape="1">
          <a:blip r:embed="rId5"/>
          <a:srcRect r="25500"/>
          <a:stretch/>
        </p:blipFill>
        <p:spPr>
          <a:xfrm>
            <a:off x="5944411" y="4458614"/>
            <a:ext cx="2513646" cy="2245257"/>
          </a:xfrm>
          <a:prstGeom prst="rect">
            <a:avLst/>
          </a:prstGeom>
        </p:spPr>
      </p:pic>
      <p:pic>
        <p:nvPicPr>
          <p:cNvPr id="11" name="Picture 10" title="Road">
            <a:extLst>
              <a:ext uri="{FF2B5EF4-FFF2-40B4-BE49-F238E27FC236}">
                <a16:creationId xmlns:a16="http://schemas.microsoft.com/office/drawing/2014/main" id="{094329F3-AF0D-9546-B5E2-574E58CEFEAA}"/>
              </a:ext>
            </a:extLst>
          </p:cNvPr>
          <p:cNvPicPr>
            <a:picLocks noChangeAspect="1"/>
          </p:cNvPicPr>
          <p:nvPr/>
        </p:nvPicPr>
        <p:blipFill rotWithShape="1">
          <a:blip r:embed="rId6"/>
          <a:srcRect l="13382" r="12330"/>
          <a:stretch/>
        </p:blipFill>
        <p:spPr>
          <a:xfrm rot="21165536">
            <a:off x="1598076" y="4445448"/>
            <a:ext cx="2695317" cy="2103120"/>
          </a:xfrm>
          <a:prstGeom prst="rect">
            <a:avLst/>
          </a:prstGeom>
        </p:spPr>
      </p:pic>
    </p:spTree>
    <p:extLst>
      <p:ext uri="{BB962C8B-B14F-4D97-AF65-F5344CB8AC3E}">
        <p14:creationId xmlns:p14="http://schemas.microsoft.com/office/powerpoint/2010/main" val="2392372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Success Criteria</a:t>
            </a:r>
          </a:p>
        </p:txBody>
      </p:sp>
      <p:sp>
        <p:nvSpPr>
          <p:cNvPr id="112" name="Shape 112"/>
          <p:cNvSpPr txBox="1">
            <a:spLocks noGrp="1"/>
          </p:cNvSpPr>
          <p:nvPr>
            <p:ph type="body" idx="1"/>
          </p:nvPr>
        </p:nvSpPr>
        <p:spPr>
          <a:xfrm>
            <a:off x="457200" y="1600201"/>
            <a:ext cx="8229600" cy="1657350"/>
          </a:xfrm>
        </p:spPr>
        <p:txBody>
          <a:bodyPr/>
          <a:lstStyle/>
          <a:p>
            <a:pPr marL="12700" lvl="0" indent="0">
              <a:spcBef>
                <a:spcPts val="0"/>
              </a:spcBef>
              <a:buSzPts val="2000"/>
              <a:buFont typeface="Verdana"/>
              <a:buChar char="●"/>
            </a:pPr>
            <a:r>
              <a:rPr lang="en-US" sz="2400" dirty="0">
                <a:latin typeface="Verdana"/>
                <a:ea typeface="Verdana"/>
                <a:cs typeface="Verdana"/>
                <a:sym typeface="Verdana"/>
              </a:rPr>
              <a:t>I can implement a rich mathematical task to support deeper learning for all students.</a:t>
            </a:r>
          </a:p>
          <a:p>
            <a:pPr marL="12700" lvl="0" indent="0">
              <a:spcBef>
                <a:spcPts val="0"/>
              </a:spcBef>
              <a:buSzPts val="2000"/>
              <a:buFont typeface="Verdana"/>
              <a:buChar char="●"/>
            </a:pPr>
            <a:endParaRPr lang="en-US" sz="2000" dirty="0">
              <a:latin typeface="+mn-lt"/>
              <a:ea typeface="Verdana"/>
              <a:cs typeface="Verdana"/>
              <a:sym typeface="Verdana"/>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82</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19053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Which One Doesn’t Belong?</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83</a:t>
            </a:fld>
            <a:endParaRPr lang="en-US" sz="1400" b="0" i="0" u="none" strike="noStrike" cap="none">
              <a:solidFill>
                <a:schemeClr val="dk1"/>
              </a:solidFill>
              <a:latin typeface="Arial"/>
              <a:ea typeface="Arial"/>
              <a:cs typeface="Arial"/>
              <a:sym typeface="Arial"/>
            </a:endParaRPr>
          </a:p>
        </p:txBody>
      </p:sp>
      <p:pic>
        <p:nvPicPr>
          <p:cNvPr id="4" name="Picture 3" title="LInking Cubes">
            <a:extLst>
              <a:ext uri="{FF2B5EF4-FFF2-40B4-BE49-F238E27FC236}">
                <a16:creationId xmlns:a16="http://schemas.microsoft.com/office/drawing/2014/main" id="{8A922619-D26E-724F-AFF2-19B8C2606949}"/>
              </a:ext>
            </a:extLst>
          </p:cNvPr>
          <p:cNvPicPr>
            <a:picLocks noChangeAspect="1"/>
          </p:cNvPicPr>
          <p:nvPr/>
        </p:nvPicPr>
        <p:blipFill>
          <a:blip r:embed="rId3"/>
          <a:stretch>
            <a:fillRect/>
          </a:stretch>
        </p:blipFill>
        <p:spPr>
          <a:xfrm>
            <a:off x="1540023" y="1600200"/>
            <a:ext cx="6384776" cy="5286167"/>
          </a:xfrm>
          <a:prstGeom prst="rect">
            <a:avLst/>
          </a:prstGeom>
        </p:spPr>
      </p:pic>
    </p:spTree>
    <p:extLst>
      <p:ext uri="{BB962C8B-B14F-4D97-AF65-F5344CB8AC3E}">
        <p14:creationId xmlns:p14="http://schemas.microsoft.com/office/powerpoint/2010/main" val="1936566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677863"/>
            <a:ext cx="9144000" cy="1143000"/>
          </a:xfrm>
        </p:spPr>
        <p:txBody>
          <a:bodyPr/>
          <a:lstStyle/>
          <a:p>
            <a:pPr lvl="0"/>
            <a:r>
              <a:rPr lang="en-US" sz="3200" b="1" dirty="0">
                <a:latin typeface="+mn-lt"/>
                <a:ea typeface="Verdana" panose="020B0604030504040204" pitchFamily="34" charset="0"/>
                <a:cs typeface="Verdana" panose="020B0604030504040204" pitchFamily="34" charset="0"/>
              </a:rPr>
              <a:t>Learning Intentions &amp; Success Criteria</a:t>
            </a:r>
            <a:endParaRPr lang="en-US" sz="3200" b="1" dirty="0">
              <a:latin typeface="+mn-lt"/>
              <a:ea typeface="Verdana" panose="020B0604030504040204" pitchFamily="34" charset="0"/>
              <a:cs typeface="Verdana" panose="020B0604030504040204" pitchFamily="34" charset="0"/>
              <a:sym typeface="Calibri"/>
            </a:endParaRPr>
          </a:p>
        </p:txBody>
      </p:sp>
      <p:sp>
        <p:nvSpPr>
          <p:cNvPr id="112" name="Shape 112"/>
          <p:cNvSpPr txBox="1">
            <a:spLocks noGrp="1"/>
          </p:cNvSpPr>
          <p:nvPr>
            <p:ph type="body" idx="1"/>
          </p:nvPr>
        </p:nvSpPr>
        <p:spPr>
          <a:xfrm>
            <a:off x="457200" y="1600200"/>
            <a:ext cx="8117457" cy="4586288"/>
          </a:xfrm>
        </p:spPr>
        <p:txBody>
          <a:bodyPr/>
          <a:lstStyle/>
          <a:p>
            <a:pPr marL="12700" lvl="1" indent="0">
              <a:buNone/>
            </a:pPr>
            <a:r>
              <a:rPr lang="en-US" sz="2000" dirty="0">
                <a:latin typeface="Verdana" panose="020B0604030504040204" pitchFamily="34" charset="0"/>
                <a:ea typeface="Verdana" panose="020B0604030504040204" pitchFamily="34" charset="0"/>
                <a:cs typeface="Verdana" panose="020B0604030504040204" pitchFamily="34" charset="0"/>
              </a:rPr>
              <a:t>Learning Intention(s):</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Content– I am learning about the relationship between area and perimeter of rectangles and the area and circumference of circles.</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Language- I am learning how to communicate about the relationships and patterns of area, perimeter, and circumference.</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Social – I am learning how to explain my strategy and work to others so I can refine my strategies for problem solving.</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84</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7283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677863"/>
            <a:ext cx="9144000" cy="1143000"/>
          </a:xfrm>
        </p:spPr>
        <p:txBody>
          <a:bodyPr/>
          <a:lstStyle/>
          <a:p>
            <a:pPr lvl="0"/>
            <a:r>
              <a:rPr lang="en-US" sz="3200" b="1" dirty="0">
                <a:latin typeface="+mn-lt"/>
                <a:ea typeface="Verdana" panose="020B0604030504040204" pitchFamily="34" charset="0"/>
                <a:cs typeface="Verdana" panose="020B0604030504040204" pitchFamily="34" charset="0"/>
              </a:rPr>
              <a:t>Learning Intentions &amp; Success Criteria</a:t>
            </a:r>
            <a:endParaRPr lang="en-US" sz="3200" b="1" dirty="0">
              <a:latin typeface="+mn-lt"/>
              <a:ea typeface="Verdana" panose="020B0604030504040204" pitchFamily="34" charset="0"/>
              <a:cs typeface="Verdana" panose="020B0604030504040204" pitchFamily="34" charset="0"/>
              <a:sym typeface="Calibri"/>
            </a:endParaRPr>
          </a:p>
        </p:txBody>
      </p:sp>
      <p:sp>
        <p:nvSpPr>
          <p:cNvPr id="112" name="Shape 112"/>
          <p:cNvSpPr txBox="1">
            <a:spLocks noGrp="1"/>
          </p:cNvSpPr>
          <p:nvPr>
            <p:ph type="body" idx="1"/>
          </p:nvPr>
        </p:nvSpPr>
        <p:spPr>
          <a:xfrm>
            <a:off x="457200" y="1600200"/>
            <a:ext cx="8117457" cy="4586288"/>
          </a:xfrm>
        </p:spPr>
        <p:txBody>
          <a:bodyPr/>
          <a:lstStyle/>
          <a:p>
            <a:pPr marL="12700" lvl="1" indent="0">
              <a:buNone/>
            </a:pPr>
            <a:r>
              <a:rPr lang="en-US" sz="2000" dirty="0">
                <a:latin typeface="Verdana" panose="020B0604030504040204" pitchFamily="34" charset="0"/>
                <a:ea typeface="Verdana" panose="020B0604030504040204" pitchFamily="34" charset="0"/>
                <a:cs typeface="Verdana" panose="020B0604030504040204" pitchFamily="34" charset="0"/>
              </a:rPr>
              <a:t>Success Criteria:</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I can determine the area and perimeter of rectangles and the area and circumference of circles in a practical problem.</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I can justify the relationships between area and perimeter using appropriate math language.</a:t>
            </a:r>
          </a:p>
          <a:p>
            <a:pPr marL="355600" lvl="1" indent="-342900"/>
            <a:r>
              <a:rPr lang="en-US" sz="2000" dirty="0">
                <a:latin typeface="Verdana" panose="020B0604030504040204" pitchFamily="34" charset="0"/>
                <a:ea typeface="Verdana" panose="020B0604030504040204" pitchFamily="34" charset="0"/>
                <a:cs typeface="Verdana" panose="020B0604030504040204" pitchFamily="34" charset="0"/>
              </a:rPr>
              <a:t>I can make suggestions and utilize suggestions made by my peers to make revisions to my work and thinking.</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85</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9047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922337"/>
          </a:xfrm>
        </p:spPr>
        <p:txBody>
          <a:bodyPr/>
          <a:lstStyle/>
          <a:p>
            <a:pPr lvl="0"/>
            <a:r>
              <a:rPr lang="en-US" sz="3200" b="1" dirty="0">
                <a:latin typeface="+mn-lt"/>
                <a:ea typeface="Verdana" panose="020B0604030504040204" pitchFamily="34" charset="0"/>
                <a:cs typeface="Verdana" panose="020B0604030504040204" pitchFamily="34" charset="0"/>
                <a:sym typeface="Calibri"/>
              </a:rPr>
              <a:t>Planning a Dog Park</a:t>
            </a:r>
          </a:p>
        </p:txBody>
      </p:sp>
      <p:sp>
        <p:nvSpPr>
          <p:cNvPr id="112" name="Shape 112"/>
          <p:cNvSpPr txBox="1">
            <a:spLocks noGrp="1"/>
          </p:cNvSpPr>
          <p:nvPr>
            <p:ph type="body" idx="1"/>
          </p:nvPr>
        </p:nvSpPr>
        <p:spPr>
          <a:xfrm>
            <a:off x="457200" y="1414463"/>
            <a:ext cx="8229600" cy="5062537"/>
          </a:xfrm>
        </p:spPr>
        <p:txBody>
          <a:bodyPr/>
          <a:lstStyle/>
          <a:p>
            <a:pPr marL="12700" indent="0">
              <a:buNone/>
            </a:pPr>
            <a:r>
              <a:rPr lang="en-US" sz="2000" dirty="0">
                <a:latin typeface="Verdana" panose="020B0604030504040204" pitchFamily="34" charset="0"/>
                <a:ea typeface="Verdana" panose="020B0604030504040204" pitchFamily="34" charset="0"/>
                <a:cs typeface="Verdana" panose="020B0604030504040204" pitchFamily="34" charset="0"/>
              </a:rPr>
              <a:t>Your parents have asked you to design an enclosed area in your backyard for your dog.  </a:t>
            </a:r>
          </a:p>
          <a:p>
            <a:pPr marL="355600" indent="-342900" fontAlgn="base"/>
            <a:r>
              <a:rPr lang="en-US" sz="2000" dirty="0">
                <a:latin typeface="Verdana" panose="020B0604030504040204" pitchFamily="34" charset="0"/>
                <a:ea typeface="Verdana" panose="020B0604030504040204" pitchFamily="34" charset="0"/>
                <a:cs typeface="Verdana" panose="020B0604030504040204" pitchFamily="34" charset="0"/>
              </a:rPr>
              <a:t>The enclosed area can be in the shape of a square or a rectangle.</a:t>
            </a:r>
          </a:p>
          <a:p>
            <a:pPr marL="355600" indent="-342900" fontAlgn="base"/>
            <a:r>
              <a:rPr lang="en-US" sz="2000" dirty="0">
                <a:latin typeface="Verdana" panose="020B0604030504040204" pitchFamily="34" charset="0"/>
                <a:ea typeface="Verdana" panose="020B0604030504040204" pitchFamily="34" charset="0"/>
                <a:cs typeface="Verdana" panose="020B0604030504040204" pitchFamily="34" charset="0"/>
              </a:rPr>
              <a:t>The area will be enclosed with a fence that cannot be attached to another structure (i.e., the house, shed, etc.).  </a:t>
            </a:r>
          </a:p>
          <a:p>
            <a:pPr marL="355600" indent="-342900" fontAlgn="base"/>
            <a:r>
              <a:rPr lang="en-US" sz="2000" dirty="0">
                <a:latin typeface="Verdana" panose="020B0604030504040204" pitchFamily="34" charset="0"/>
                <a:ea typeface="Verdana" panose="020B0604030504040204" pitchFamily="34" charset="0"/>
                <a:cs typeface="Verdana" panose="020B0604030504040204" pitchFamily="34" charset="0"/>
              </a:rPr>
              <a:t>There is 72 yards of fencing available.</a:t>
            </a:r>
          </a:p>
          <a:p>
            <a:pPr marL="355600" indent="-342900" fontAlgn="base"/>
            <a:r>
              <a:rPr lang="en-US" sz="2000" dirty="0">
                <a:latin typeface="Verdana" panose="020B0604030504040204" pitchFamily="34" charset="0"/>
                <a:ea typeface="Verdana" panose="020B0604030504040204" pitchFamily="34" charset="0"/>
                <a:cs typeface="Verdana" panose="020B0604030504040204" pitchFamily="34" charset="0"/>
              </a:rPr>
              <a:t>The dimensions of your rectangular backyard is 30 yards by 35 yards.</a:t>
            </a:r>
          </a:p>
          <a:p>
            <a:pPr marL="12700" indent="0">
              <a:buNone/>
            </a:pPr>
            <a:r>
              <a:rPr lang="en-US" sz="2000" dirty="0">
                <a:latin typeface="Verdana" panose="020B0604030504040204" pitchFamily="34" charset="0"/>
                <a:ea typeface="Verdana" panose="020B0604030504040204" pitchFamily="34" charset="0"/>
                <a:cs typeface="Verdana" panose="020B0604030504040204" pitchFamily="34" charset="0"/>
              </a:rPr>
              <a:t>What is the largest area in your backyard that can be enclosed for your dog?  What are the dimensions of this enclosed area?  Justify how you know that your design provides the largest area.</a:t>
            </a:r>
          </a:p>
          <a:p>
            <a:pPr marL="12700" indent="0">
              <a:buNone/>
            </a:pPr>
            <a:r>
              <a:rPr lang="en-US" sz="2000" dirty="0">
                <a:latin typeface="Verdana" panose="020B0604030504040204" pitchFamily="34" charset="0"/>
                <a:ea typeface="Verdana" panose="020B0604030504040204" pitchFamily="34" charset="0"/>
                <a:cs typeface="Verdana" panose="020B0604030504040204" pitchFamily="34" charset="0"/>
              </a:rPr>
              <a:t>Sequel: What is the largest area in your backyard for your dog if the enclosure can be a circle?  How does this change your answer?  </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86</a:t>
            </a:fld>
            <a:endParaRPr lang="en-US" sz="1400" b="0" i="0" u="none" strike="noStrike" cap="none">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B52B1379-E52E-4867-90B8-D2E7BE3F9C86}"/>
              </a:ext>
            </a:extLst>
          </p:cNvPr>
          <p:cNvSpPr/>
          <p:nvPr/>
        </p:nvSpPr>
        <p:spPr>
          <a:xfrm rot="640452">
            <a:off x="6750715" y="104587"/>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4534560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9E8C-5420-E549-893D-8AD37067EA6D}"/>
              </a:ext>
            </a:extLst>
          </p:cNvPr>
          <p:cNvSpPr>
            <a:spLocks noGrp="1"/>
          </p:cNvSpPr>
          <p:nvPr>
            <p:ph type="title"/>
          </p:nvPr>
        </p:nvSpPr>
        <p:spPr/>
        <p:txBody>
          <a:bodyPr/>
          <a:lstStyle/>
          <a:p>
            <a:r>
              <a:rPr lang="en-US" sz="3200" b="1" dirty="0">
                <a:latin typeface="+mj-lt"/>
              </a:rPr>
              <a:t>Debrief</a:t>
            </a:r>
          </a:p>
        </p:txBody>
      </p:sp>
      <p:sp>
        <p:nvSpPr>
          <p:cNvPr id="3" name="Text Placeholder 2">
            <a:extLst>
              <a:ext uri="{FF2B5EF4-FFF2-40B4-BE49-F238E27FC236}">
                <a16:creationId xmlns:a16="http://schemas.microsoft.com/office/drawing/2014/main" id="{0F3858B9-DCFC-234D-B187-ABC8825FD524}"/>
              </a:ext>
            </a:extLst>
          </p:cNvPr>
          <p:cNvSpPr>
            <a:spLocks noGrp="1"/>
          </p:cNvSpPr>
          <p:nvPr>
            <p:ph type="body" idx="1"/>
          </p:nvPr>
        </p:nvSpPr>
        <p:spPr/>
        <p:txBody>
          <a:bodyPr/>
          <a:lstStyle/>
          <a:p>
            <a:r>
              <a:rPr lang="en-US" dirty="0">
                <a:latin typeface="+mj-lt"/>
              </a:rPr>
              <a:t>What did you notice the facilitators were doing during the task?</a:t>
            </a:r>
          </a:p>
          <a:p>
            <a:r>
              <a:rPr lang="en-US" dirty="0">
                <a:latin typeface="+mj-lt"/>
              </a:rPr>
              <a:t>What scaffolds may you provide so that all students can meet success with this task?</a:t>
            </a:r>
          </a:p>
          <a:p>
            <a:endParaRPr lang="en-US" dirty="0"/>
          </a:p>
        </p:txBody>
      </p:sp>
      <p:sp>
        <p:nvSpPr>
          <p:cNvPr id="4" name="Slide Number Placeholder 3">
            <a:extLst>
              <a:ext uri="{FF2B5EF4-FFF2-40B4-BE49-F238E27FC236}">
                <a16:creationId xmlns:a16="http://schemas.microsoft.com/office/drawing/2014/main" id="{FE8DB7B1-F013-5A42-B9E8-91A1255BE0B5}"/>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87</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619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Scaffolding</a:t>
            </a:r>
            <a:endParaRPr lang="en-US" b="1" dirty="0">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88</a:t>
            </a:fld>
            <a:endParaRPr lang="en-US" sz="1400" b="0" i="0" u="none" strike="noStrike" cap="none">
              <a:solidFill>
                <a:schemeClr val="dk1"/>
              </a:solidFill>
              <a:latin typeface="Arial"/>
              <a:ea typeface="Arial"/>
              <a:cs typeface="Arial"/>
              <a:sym typeface="Arial"/>
            </a:endParaRPr>
          </a:p>
        </p:txBody>
      </p:sp>
      <p:pic>
        <p:nvPicPr>
          <p:cNvPr id="5" name="Picture 4" title="Barometer Picture">
            <a:extLst>
              <a:ext uri="{FF2B5EF4-FFF2-40B4-BE49-F238E27FC236}">
                <a16:creationId xmlns:a16="http://schemas.microsoft.com/office/drawing/2014/main" id="{50E2DB23-2486-457D-8A13-69733C6EF154}"/>
              </a:ext>
            </a:extLst>
          </p:cNvPr>
          <p:cNvPicPr>
            <a:picLocks noChangeAspect="1"/>
          </p:cNvPicPr>
          <p:nvPr/>
        </p:nvPicPr>
        <p:blipFill>
          <a:blip r:embed="rId2"/>
          <a:stretch>
            <a:fillRect/>
          </a:stretch>
        </p:blipFill>
        <p:spPr>
          <a:xfrm>
            <a:off x="457200" y="1600200"/>
            <a:ext cx="8204135" cy="4998467"/>
          </a:xfrm>
          <a:prstGeom prst="rect">
            <a:avLst/>
          </a:prstGeom>
        </p:spPr>
      </p:pic>
    </p:spTree>
    <p:extLst>
      <p:ext uri="{BB962C8B-B14F-4D97-AF65-F5344CB8AC3E}">
        <p14:creationId xmlns:p14="http://schemas.microsoft.com/office/powerpoint/2010/main" val="139066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71B00-B990-6340-8A01-4F829C83624F}"/>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89</a:t>
            </a:fld>
            <a:endParaRPr lang="en-US" sz="1400" b="0" i="0" u="none" strike="noStrike" cap="none">
              <a:solidFill>
                <a:schemeClr val="dk1"/>
              </a:solidFill>
              <a:latin typeface="Arial"/>
              <a:ea typeface="Arial"/>
              <a:cs typeface="Arial"/>
              <a:sym typeface="Arial"/>
            </a:endParaRPr>
          </a:p>
        </p:txBody>
      </p:sp>
      <p:pic>
        <p:nvPicPr>
          <p:cNvPr id="8" name="Picture 7" title="Implementation Checklist">
            <a:extLst>
              <a:ext uri="{FF2B5EF4-FFF2-40B4-BE49-F238E27FC236}">
                <a16:creationId xmlns:a16="http://schemas.microsoft.com/office/drawing/2014/main" id="{FF159C9E-235E-854A-84C4-2D4760A4F271}"/>
              </a:ext>
            </a:extLst>
          </p:cNvPr>
          <p:cNvPicPr>
            <a:picLocks noChangeAspect="1"/>
          </p:cNvPicPr>
          <p:nvPr/>
        </p:nvPicPr>
        <p:blipFill>
          <a:blip r:embed="rId3"/>
          <a:stretch>
            <a:fillRect/>
          </a:stretch>
        </p:blipFill>
        <p:spPr>
          <a:xfrm>
            <a:off x="1155940" y="1317428"/>
            <a:ext cx="7273684" cy="5137839"/>
          </a:xfrm>
          <a:prstGeom prst="rect">
            <a:avLst/>
          </a:prstGeom>
        </p:spPr>
      </p:pic>
      <p:sp>
        <p:nvSpPr>
          <p:cNvPr id="9" name="Shape 111">
            <a:extLst>
              <a:ext uri="{FF2B5EF4-FFF2-40B4-BE49-F238E27FC236}">
                <a16:creationId xmlns:a16="http://schemas.microsoft.com/office/drawing/2014/main" id="{B85495D0-7265-0547-AF9B-FEE2FE6AB0CF}"/>
              </a:ext>
            </a:extLst>
          </p:cNvPr>
          <p:cNvSpPr txBox="1">
            <a:spLocks noGrp="1"/>
          </p:cNvSpPr>
          <p:nvPr>
            <p:ph type="title"/>
          </p:nvPr>
        </p:nvSpPr>
        <p:spPr>
          <a:xfrm>
            <a:off x="208547" y="677863"/>
            <a:ext cx="8229600" cy="922337"/>
          </a:xfrm>
        </p:spPr>
        <p:txBody>
          <a:bodyPr/>
          <a:lstStyle/>
          <a:p>
            <a:pPr lvl="0"/>
            <a:r>
              <a:rPr lang="en-US" sz="3200" b="1" dirty="0">
                <a:latin typeface="+mn-lt"/>
                <a:ea typeface="Verdana" panose="020B0604030504040204" pitchFamily="34" charset="0"/>
                <a:cs typeface="Verdana" panose="020B0604030504040204" pitchFamily="34" charset="0"/>
                <a:sym typeface="Calibri"/>
              </a:rPr>
              <a:t>Task Implementation Checklist</a:t>
            </a:r>
          </a:p>
        </p:txBody>
      </p:sp>
      <p:sp>
        <p:nvSpPr>
          <p:cNvPr id="2" name="TextBox 1">
            <a:extLst>
              <a:ext uri="{FF2B5EF4-FFF2-40B4-BE49-F238E27FC236}">
                <a16:creationId xmlns:a16="http://schemas.microsoft.com/office/drawing/2014/main" id="{5F14D612-BC23-DB42-8736-83B6A3BEA5FF}"/>
              </a:ext>
            </a:extLst>
          </p:cNvPr>
          <p:cNvSpPr txBox="1"/>
          <p:nvPr/>
        </p:nvSpPr>
        <p:spPr>
          <a:xfrm>
            <a:off x="0" y="6410697"/>
            <a:ext cx="7054894" cy="523220"/>
          </a:xfrm>
          <a:prstGeom prst="rect">
            <a:avLst/>
          </a:prstGeom>
          <a:noFill/>
        </p:spPr>
        <p:txBody>
          <a:bodyPr wrap="square" rtlCol="0">
            <a:spAutoFit/>
          </a:bodyPr>
          <a:lstStyle/>
          <a:p>
            <a:r>
              <a:rPr lang="en-US" dirty="0"/>
              <a:t>Adapted from: The 5 Practices in Practice: </a:t>
            </a:r>
          </a:p>
          <a:p>
            <a:r>
              <a:rPr lang="en-US" dirty="0"/>
              <a:t>Successfully Orchestrating Mathematics Discussion in Your Middle School Classroom.</a:t>
            </a:r>
          </a:p>
        </p:txBody>
      </p:sp>
      <p:sp>
        <p:nvSpPr>
          <p:cNvPr id="6" name="Explosion 1 6">
            <a:extLst>
              <a:ext uri="{FF2B5EF4-FFF2-40B4-BE49-F238E27FC236}">
                <a16:creationId xmlns:a16="http://schemas.microsoft.com/office/drawing/2014/main" id="{362E6B14-F7D4-4330-B48F-2CBD728CDDAE}"/>
              </a:ext>
            </a:extLst>
          </p:cNvPr>
          <p:cNvSpPr/>
          <p:nvPr/>
        </p:nvSpPr>
        <p:spPr>
          <a:xfrm rot="640452">
            <a:off x="6750715" y="104587"/>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215732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mj-lt"/>
              </a:rPr>
              <a:t>Stand up if you have an administrative role.</a:t>
            </a: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a:t>
            </a:fld>
            <a:endParaRPr lang="en-US" sz="1400" b="0" i="0" u="none" strike="noStrike" cap="none" dirty="0">
              <a:solidFill>
                <a:schemeClr val="dk1"/>
              </a:solidFill>
              <a:latin typeface="Arial"/>
              <a:ea typeface="Arial"/>
              <a:cs typeface="Arial"/>
              <a:sym typeface="Arial"/>
            </a:endParaRPr>
          </a:p>
        </p:txBody>
      </p:sp>
      <p:pic>
        <p:nvPicPr>
          <p:cNvPr id="6" name="Picture 2" descr="action adult brainstorming business colleagues communication computer concentrated connection desk digital device discussing discussion diverse diversity entrepreneur expression facial expression friends group indoors laptop leader listening looking meeting network office people presentation room seat serious sit sitting table talking team teamwork technology together togetherness training vision women work working workplace workshop workspace public domain images">
            <a:extLst>
              <a:ext uri="{FF2B5EF4-FFF2-40B4-BE49-F238E27FC236}">
                <a16:creationId xmlns:a16="http://schemas.microsoft.com/office/drawing/2014/main" id="{30660381-FE6D-45A8-B35E-2CDDD4549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83" y="3143900"/>
            <a:ext cx="5712034" cy="339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024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6" y="677863"/>
            <a:ext cx="8935453" cy="922337"/>
          </a:xfrm>
        </p:spPr>
        <p:txBody>
          <a:bodyPr/>
          <a:lstStyle/>
          <a:p>
            <a:pPr lvl="0"/>
            <a:r>
              <a:rPr lang="en-US" sz="3200" b="1" dirty="0">
                <a:latin typeface="+mn-lt"/>
                <a:ea typeface="Verdana" panose="020B0604030504040204" pitchFamily="34" charset="0"/>
                <a:cs typeface="Verdana" panose="020B0604030504040204" pitchFamily="34" charset="0"/>
                <a:sym typeface="Calibri"/>
              </a:rPr>
              <a:t>Mathematics Process Goals in Action</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90</a:t>
            </a:fld>
            <a:endParaRPr lang="en-US" sz="1400" b="0" i="0" u="none" strike="noStrike" cap="none">
              <a:solidFill>
                <a:schemeClr val="dk1"/>
              </a:solidFill>
              <a:latin typeface="Arial"/>
              <a:ea typeface="Arial"/>
              <a:cs typeface="Arial"/>
              <a:sym typeface="Arial"/>
            </a:endParaRPr>
          </a:p>
        </p:txBody>
      </p:sp>
      <p:grpSp>
        <p:nvGrpSpPr>
          <p:cNvPr id="7" name="Google Shape;413;p59" title="Process Goals">
            <a:extLst>
              <a:ext uri="{FF2B5EF4-FFF2-40B4-BE49-F238E27FC236}">
                <a16:creationId xmlns:a16="http://schemas.microsoft.com/office/drawing/2014/main" id="{D8189E5F-A82D-8E4E-8944-7801ABD12FB6}"/>
              </a:ext>
            </a:extLst>
          </p:cNvPr>
          <p:cNvGrpSpPr/>
          <p:nvPr/>
        </p:nvGrpSpPr>
        <p:grpSpPr>
          <a:xfrm>
            <a:off x="1153534" y="1988890"/>
            <a:ext cx="6771265" cy="4099419"/>
            <a:chOff x="276712" y="765"/>
            <a:chExt cx="6304574" cy="3808468"/>
          </a:xfrm>
        </p:grpSpPr>
        <p:sp>
          <p:nvSpPr>
            <p:cNvPr id="8" name="Google Shape;414;p59">
              <a:extLst>
                <a:ext uri="{FF2B5EF4-FFF2-40B4-BE49-F238E27FC236}">
                  <a16:creationId xmlns:a16="http://schemas.microsoft.com/office/drawing/2014/main" id="{735B1590-DBC9-6149-99A9-5EA22585C577}"/>
                </a:ext>
              </a:extLst>
            </p:cNvPr>
            <p:cNvSpPr/>
            <p:nvPr/>
          </p:nvSpPr>
          <p:spPr>
            <a:xfrm>
              <a:off x="2618898" y="2189032"/>
              <a:ext cx="1620201" cy="1620201"/>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9" name="Google Shape;415;p59">
              <a:extLst>
                <a:ext uri="{FF2B5EF4-FFF2-40B4-BE49-F238E27FC236}">
                  <a16:creationId xmlns:a16="http://schemas.microsoft.com/office/drawing/2014/main" id="{7EE78AAD-53AE-EE43-BC39-8FFE6CF99428}"/>
                </a:ext>
              </a:extLst>
            </p:cNvPr>
            <p:cNvSpPr txBox="1"/>
            <p:nvPr/>
          </p:nvSpPr>
          <p:spPr>
            <a:xfrm>
              <a:off x="2629484" y="2426305"/>
              <a:ext cx="1579695" cy="1145654"/>
            </a:xfrm>
            <a:prstGeom prst="rect">
              <a:avLst/>
            </a:prstGeom>
            <a:noFill/>
            <a:ln>
              <a:noFill/>
            </a:ln>
          </p:spPr>
          <p:txBody>
            <a:bodyPr spcFirstLastPara="1" wrap="square" lIns="7600" tIns="7600" rIns="7600" bIns="7600" anchor="ctr" anchorCtr="0">
              <a:noAutofit/>
            </a:bodyPr>
            <a:lstStyle/>
            <a:p>
              <a:pPr algn="ctr">
                <a:lnSpc>
                  <a:spcPct val="90000"/>
                </a:lnSpc>
                <a:buClr>
                  <a:srgbClr val="000000"/>
                </a:buClr>
                <a:buSzPts val="450"/>
              </a:pPr>
              <a:r>
                <a:rPr lang="en-US" b="1">
                  <a:solidFill>
                    <a:srgbClr val="000000"/>
                  </a:solidFill>
                  <a:latin typeface="Arial"/>
                  <a:ea typeface="Arial"/>
                  <a:cs typeface="Arial"/>
                  <a:sym typeface="Arial"/>
                </a:rPr>
                <a:t>Mathematical Understanding</a:t>
              </a:r>
              <a:endParaRPr>
                <a:solidFill>
                  <a:srgbClr val="000000"/>
                </a:solidFill>
                <a:latin typeface="Arial"/>
              </a:endParaRPr>
            </a:p>
          </p:txBody>
        </p:sp>
        <p:sp>
          <p:nvSpPr>
            <p:cNvPr id="11" name="Google Shape;416;p59">
              <a:extLst>
                <a:ext uri="{FF2B5EF4-FFF2-40B4-BE49-F238E27FC236}">
                  <a16:creationId xmlns:a16="http://schemas.microsoft.com/office/drawing/2014/main" id="{75BD5D7A-6176-0149-B92C-EF6AC53DD73B}"/>
                </a:ext>
              </a:extLst>
            </p:cNvPr>
            <p:cNvSpPr/>
            <p:nvPr/>
          </p:nvSpPr>
          <p:spPr>
            <a:xfrm rot="10800000">
              <a:off x="1046308" y="2768252"/>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 name="Google Shape;417;p59">
              <a:extLst>
                <a:ext uri="{FF2B5EF4-FFF2-40B4-BE49-F238E27FC236}">
                  <a16:creationId xmlns:a16="http://schemas.microsoft.com/office/drawing/2014/main" id="{29FE0692-C490-9C48-8B48-322DB038CCB0}"/>
                </a:ext>
              </a:extLst>
            </p:cNvPr>
            <p:cNvSpPr/>
            <p:nvPr/>
          </p:nvSpPr>
          <p:spPr>
            <a:xfrm>
              <a:off x="276712" y="2383456"/>
              <a:ext cx="1539192" cy="1231352"/>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 name="Google Shape;418;p59">
              <a:extLst>
                <a:ext uri="{FF2B5EF4-FFF2-40B4-BE49-F238E27FC236}">
                  <a16:creationId xmlns:a16="http://schemas.microsoft.com/office/drawing/2014/main" id="{A4806CCC-DB2E-794D-92BF-4356458518F5}"/>
                </a:ext>
              </a:extLst>
            </p:cNvPr>
            <p:cNvSpPr txBox="1"/>
            <p:nvPr/>
          </p:nvSpPr>
          <p:spPr>
            <a:xfrm>
              <a:off x="312777" y="2419521"/>
              <a:ext cx="1467062" cy="1159223"/>
            </a:xfrm>
            <a:prstGeom prst="rect">
              <a:avLst/>
            </a:prstGeom>
            <a:noFill/>
            <a:ln>
              <a:noFill/>
            </a:ln>
          </p:spPr>
          <p:txBody>
            <a:bodyPr spcFirstLastPara="1" wrap="square" lIns="28575" tIns="28575" rIns="28575" bIns="28575" anchor="ctr" anchorCtr="0">
              <a:noAutofit/>
            </a:bodyPr>
            <a:lstStyle/>
            <a:p>
              <a:pPr algn="ctr">
                <a:lnSpc>
                  <a:spcPct val="90000"/>
                </a:lnSpc>
                <a:buClr>
                  <a:srgbClr val="000000"/>
                </a:buClr>
                <a:buSzPts val="375"/>
              </a:pPr>
              <a:r>
                <a:rPr lang="en-US" sz="1500" b="1">
                  <a:solidFill>
                    <a:srgbClr val="000000"/>
                  </a:solidFill>
                  <a:latin typeface="Arial"/>
                  <a:ea typeface="Arial"/>
                  <a:cs typeface="Arial"/>
                  <a:sym typeface="Arial"/>
                </a:rPr>
                <a:t>Problem Solving</a:t>
              </a:r>
              <a:endParaRPr>
                <a:solidFill>
                  <a:srgbClr val="000000"/>
                </a:solidFill>
                <a:latin typeface="Arial"/>
              </a:endParaRPr>
            </a:p>
          </p:txBody>
        </p:sp>
        <p:sp>
          <p:nvSpPr>
            <p:cNvPr id="14" name="Google Shape;419;p59">
              <a:extLst>
                <a:ext uri="{FF2B5EF4-FFF2-40B4-BE49-F238E27FC236}">
                  <a16:creationId xmlns:a16="http://schemas.microsoft.com/office/drawing/2014/main" id="{67C78973-D94D-7B45-BC5C-B0EA355ECE13}"/>
                </a:ext>
              </a:extLst>
            </p:cNvPr>
            <p:cNvSpPr/>
            <p:nvPr/>
          </p:nvSpPr>
          <p:spPr>
            <a:xfrm rot="-8100000">
              <a:off x="1526548" y="1608851"/>
              <a:ext cx="1486095"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 name="Google Shape;420;p59">
              <a:extLst>
                <a:ext uri="{FF2B5EF4-FFF2-40B4-BE49-F238E27FC236}">
                  <a16:creationId xmlns:a16="http://schemas.microsoft.com/office/drawing/2014/main" id="{891F4CC5-85BC-E041-891E-B47207286746}"/>
                </a:ext>
              </a:extLst>
            </p:cNvPr>
            <p:cNvSpPr/>
            <p:nvPr/>
          </p:nvSpPr>
          <p:spPr>
            <a:xfrm>
              <a:off x="974586" y="698639"/>
              <a:ext cx="1539192" cy="1231352"/>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 name="Google Shape;421;p59">
              <a:extLst>
                <a:ext uri="{FF2B5EF4-FFF2-40B4-BE49-F238E27FC236}">
                  <a16:creationId xmlns:a16="http://schemas.microsoft.com/office/drawing/2014/main" id="{FB3D1493-5E51-6B49-B770-B30FA871A40C}"/>
                </a:ext>
              </a:extLst>
            </p:cNvPr>
            <p:cNvSpPr txBox="1"/>
            <p:nvPr/>
          </p:nvSpPr>
          <p:spPr>
            <a:xfrm>
              <a:off x="1010650" y="734704"/>
              <a:ext cx="1467062" cy="1159223"/>
            </a:xfrm>
            <a:prstGeom prst="rect">
              <a:avLst/>
            </a:prstGeom>
            <a:noFill/>
            <a:ln>
              <a:noFill/>
            </a:ln>
          </p:spPr>
          <p:txBody>
            <a:bodyPr spcFirstLastPara="1" wrap="square" lIns="28575" tIns="28575" rIns="28575" bIns="28575" anchor="ctr" anchorCtr="0">
              <a:noAutofit/>
            </a:bodyPr>
            <a:lstStyle/>
            <a:p>
              <a:pPr algn="ctr">
                <a:lnSpc>
                  <a:spcPct val="90000"/>
                </a:lnSpc>
                <a:buClr>
                  <a:srgbClr val="000000"/>
                </a:buClr>
                <a:buSzPts val="375"/>
              </a:pPr>
              <a:r>
                <a:rPr lang="en-US" sz="1500" b="1">
                  <a:solidFill>
                    <a:srgbClr val="000000"/>
                  </a:solidFill>
                  <a:latin typeface="Arial"/>
                  <a:ea typeface="Arial"/>
                  <a:cs typeface="Arial"/>
                  <a:sym typeface="Arial"/>
                </a:rPr>
                <a:t>Connections</a:t>
              </a:r>
              <a:endParaRPr>
                <a:solidFill>
                  <a:srgbClr val="000000"/>
                </a:solidFill>
                <a:latin typeface="Arial"/>
              </a:endParaRPr>
            </a:p>
          </p:txBody>
        </p:sp>
        <p:sp>
          <p:nvSpPr>
            <p:cNvPr id="17" name="Google Shape;422;p59">
              <a:extLst>
                <a:ext uri="{FF2B5EF4-FFF2-40B4-BE49-F238E27FC236}">
                  <a16:creationId xmlns:a16="http://schemas.microsoft.com/office/drawing/2014/main" id="{31C251D9-7B5A-0648-85FF-4C88AE86FB73}"/>
                </a:ext>
              </a:extLst>
            </p:cNvPr>
            <p:cNvSpPr/>
            <p:nvPr/>
          </p:nvSpPr>
          <p:spPr>
            <a:xfrm rot="-5400000">
              <a:off x="2685950" y="1128611"/>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8" name="Google Shape;423;p59">
              <a:extLst>
                <a:ext uri="{FF2B5EF4-FFF2-40B4-BE49-F238E27FC236}">
                  <a16:creationId xmlns:a16="http://schemas.microsoft.com/office/drawing/2014/main" id="{995FD121-F47A-5349-B105-EC2588C27712}"/>
                </a:ext>
              </a:extLst>
            </p:cNvPr>
            <p:cNvSpPr/>
            <p:nvPr/>
          </p:nvSpPr>
          <p:spPr>
            <a:xfrm>
              <a:off x="2659401" y="765"/>
              <a:ext cx="1539192" cy="1231352"/>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9" name="Google Shape;424;p59">
              <a:extLst>
                <a:ext uri="{FF2B5EF4-FFF2-40B4-BE49-F238E27FC236}">
                  <a16:creationId xmlns:a16="http://schemas.microsoft.com/office/drawing/2014/main" id="{7AE8E73D-86B4-474E-9E7B-904B62C0EC50}"/>
                </a:ext>
              </a:extLst>
            </p:cNvPr>
            <p:cNvSpPr txBox="1"/>
            <p:nvPr/>
          </p:nvSpPr>
          <p:spPr>
            <a:xfrm>
              <a:off x="2695466" y="36829"/>
              <a:ext cx="1467062" cy="1159223"/>
            </a:xfrm>
            <a:prstGeom prst="rect">
              <a:avLst/>
            </a:prstGeom>
            <a:noFill/>
            <a:ln>
              <a:noFill/>
            </a:ln>
          </p:spPr>
          <p:txBody>
            <a:bodyPr spcFirstLastPara="1" wrap="square" lIns="28575" tIns="28575" rIns="28575" bIns="28575" anchor="ctr" anchorCtr="0">
              <a:noAutofit/>
            </a:bodyPr>
            <a:lstStyle/>
            <a:p>
              <a:pPr algn="ctr">
                <a:lnSpc>
                  <a:spcPct val="90000"/>
                </a:lnSpc>
                <a:buClr>
                  <a:srgbClr val="000000"/>
                </a:buClr>
                <a:buSzPts val="375"/>
              </a:pPr>
              <a:r>
                <a:rPr lang="en-US" sz="1500" b="1">
                  <a:solidFill>
                    <a:srgbClr val="000000"/>
                  </a:solidFill>
                  <a:latin typeface="Arial"/>
                  <a:ea typeface="Arial"/>
                  <a:cs typeface="Arial"/>
                  <a:sym typeface="Arial"/>
                </a:rPr>
                <a:t>Communication</a:t>
              </a:r>
              <a:endParaRPr>
                <a:solidFill>
                  <a:srgbClr val="000000"/>
                </a:solidFill>
                <a:latin typeface="Arial"/>
              </a:endParaRPr>
            </a:p>
          </p:txBody>
        </p:sp>
        <p:sp>
          <p:nvSpPr>
            <p:cNvPr id="20" name="Google Shape;425;p59">
              <a:extLst>
                <a:ext uri="{FF2B5EF4-FFF2-40B4-BE49-F238E27FC236}">
                  <a16:creationId xmlns:a16="http://schemas.microsoft.com/office/drawing/2014/main" id="{ED468156-B49C-1D4C-B87D-5E6DC7B6338C}"/>
                </a:ext>
              </a:extLst>
            </p:cNvPr>
            <p:cNvSpPr/>
            <p:nvPr/>
          </p:nvSpPr>
          <p:spPr>
            <a:xfrm rot="-2700000">
              <a:off x="3845352" y="1608852"/>
              <a:ext cx="1486095"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1" name="Google Shape;426;p59">
              <a:extLst>
                <a:ext uri="{FF2B5EF4-FFF2-40B4-BE49-F238E27FC236}">
                  <a16:creationId xmlns:a16="http://schemas.microsoft.com/office/drawing/2014/main" id="{96AC0DFD-7C11-F141-A383-638FD2C29E5A}"/>
                </a:ext>
              </a:extLst>
            </p:cNvPr>
            <p:cNvSpPr/>
            <p:nvPr/>
          </p:nvSpPr>
          <p:spPr>
            <a:xfrm>
              <a:off x="4344221" y="698639"/>
              <a:ext cx="1539192" cy="1231352"/>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 name="Google Shape;427;p59">
              <a:extLst>
                <a:ext uri="{FF2B5EF4-FFF2-40B4-BE49-F238E27FC236}">
                  <a16:creationId xmlns:a16="http://schemas.microsoft.com/office/drawing/2014/main" id="{8F6E419F-E0C9-284F-9D68-C5F15F8327F2}"/>
                </a:ext>
              </a:extLst>
            </p:cNvPr>
            <p:cNvSpPr txBox="1"/>
            <p:nvPr/>
          </p:nvSpPr>
          <p:spPr>
            <a:xfrm>
              <a:off x="4380285" y="734704"/>
              <a:ext cx="1467062" cy="1159223"/>
            </a:xfrm>
            <a:prstGeom prst="rect">
              <a:avLst/>
            </a:prstGeom>
            <a:noFill/>
            <a:ln>
              <a:noFill/>
            </a:ln>
          </p:spPr>
          <p:txBody>
            <a:bodyPr spcFirstLastPara="1" wrap="square" lIns="28575" tIns="28575" rIns="28575" bIns="28575" anchor="ctr" anchorCtr="0">
              <a:noAutofit/>
            </a:bodyPr>
            <a:lstStyle/>
            <a:p>
              <a:pPr algn="ctr">
                <a:lnSpc>
                  <a:spcPct val="90000"/>
                </a:lnSpc>
                <a:buClr>
                  <a:srgbClr val="000000"/>
                </a:buClr>
                <a:buSzPts val="375"/>
              </a:pPr>
              <a:r>
                <a:rPr lang="en-US" sz="1500" b="1">
                  <a:solidFill>
                    <a:srgbClr val="000000"/>
                  </a:solidFill>
                  <a:latin typeface="Arial"/>
                  <a:ea typeface="Arial"/>
                  <a:cs typeface="Arial"/>
                  <a:sym typeface="Arial"/>
                </a:rPr>
                <a:t>Representations</a:t>
              </a:r>
              <a:endParaRPr>
                <a:solidFill>
                  <a:srgbClr val="000000"/>
                </a:solidFill>
                <a:latin typeface="Arial"/>
              </a:endParaRPr>
            </a:p>
          </p:txBody>
        </p:sp>
        <p:sp>
          <p:nvSpPr>
            <p:cNvPr id="23" name="Google Shape;428;p59">
              <a:extLst>
                <a:ext uri="{FF2B5EF4-FFF2-40B4-BE49-F238E27FC236}">
                  <a16:creationId xmlns:a16="http://schemas.microsoft.com/office/drawing/2014/main" id="{8D8121BD-2728-2444-A06E-9E02880DAF5F}"/>
                </a:ext>
              </a:extLst>
            </p:cNvPr>
            <p:cNvSpPr/>
            <p:nvPr/>
          </p:nvSpPr>
          <p:spPr>
            <a:xfrm>
              <a:off x="4325592" y="2768252"/>
              <a:ext cx="1486097"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 name="Google Shape;429;p59">
              <a:extLst>
                <a:ext uri="{FF2B5EF4-FFF2-40B4-BE49-F238E27FC236}">
                  <a16:creationId xmlns:a16="http://schemas.microsoft.com/office/drawing/2014/main" id="{E91D9107-A220-A145-8B8A-A407D0861DF9}"/>
                </a:ext>
              </a:extLst>
            </p:cNvPr>
            <p:cNvSpPr/>
            <p:nvPr/>
          </p:nvSpPr>
          <p:spPr>
            <a:xfrm>
              <a:off x="5042094" y="2383456"/>
              <a:ext cx="1539192" cy="1231352"/>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 name="Google Shape;430;p59">
              <a:extLst>
                <a:ext uri="{FF2B5EF4-FFF2-40B4-BE49-F238E27FC236}">
                  <a16:creationId xmlns:a16="http://schemas.microsoft.com/office/drawing/2014/main" id="{16F57B4F-106C-1C4C-AC18-8CBA97CD7405}"/>
                </a:ext>
              </a:extLst>
            </p:cNvPr>
            <p:cNvSpPr txBox="1"/>
            <p:nvPr/>
          </p:nvSpPr>
          <p:spPr>
            <a:xfrm>
              <a:off x="5078160" y="2419521"/>
              <a:ext cx="1467062" cy="1159223"/>
            </a:xfrm>
            <a:prstGeom prst="rect">
              <a:avLst/>
            </a:prstGeom>
            <a:noFill/>
            <a:ln>
              <a:noFill/>
            </a:ln>
          </p:spPr>
          <p:txBody>
            <a:bodyPr spcFirstLastPara="1" wrap="square" lIns="28575" tIns="28575" rIns="28575" bIns="28575" anchor="ctr" anchorCtr="0">
              <a:noAutofit/>
            </a:bodyPr>
            <a:lstStyle/>
            <a:p>
              <a:pPr algn="ctr">
                <a:lnSpc>
                  <a:spcPct val="90000"/>
                </a:lnSpc>
                <a:buClr>
                  <a:srgbClr val="000000"/>
                </a:buClr>
                <a:buSzPts val="375"/>
              </a:pPr>
              <a:r>
                <a:rPr lang="en-US" sz="1500" b="1">
                  <a:solidFill>
                    <a:srgbClr val="000000"/>
                  </a:solidFill>
                  <a:latin typeface="Arial"/>
                  <a:ea typeface="Arial"/>
                  <a:cs typeface="Arial"/>
                  <a:sym typeface="Arial"/>
                </a:rPr>
                <a:t>Reasoning</a:t>
              </a:r>
              <a:endParaRPr>
                <a:solidFill>
                  <a:srgbClr val="000000"/>
                </a:solidFill>
                <a:latin typeface="Arial"/>
              </a:endParaRPr>
            </a:p>
          </p:txBody>
        </p:sp>
      </p:grpSp>
      <p:sp>
        <p:nvSpPr>
          <p:cNvPr id="26" name="Explosion 1 6">
            <a:extLst>
              <a:ext uri="{FF2B5EF4-FFF2-40B4-BE49-F238E27FC236}">
                <a16:creationId xmlns:a16="http://schemas.microsoft.com/office/drawing/2014/main" id="{5FF47BE1-D977-4CB5-B800-D847E55AE0A2}"/>
              </a:ext>
            </a:extLst>
          </p:cNvPr>
          <p:cNvSpPr/>
          <p:nvPr/>
        </p:nvSpPr>
        <p:spPr>
          <a:xfrm rot="640452">
            <a:off x="6803126" y="1647198"/>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3568919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Reflect on Success Criteria</a:t>
            </a:r>
          </a:p>
        </p:txBody>
      </p:sp>
      <p:sp>
        <p:nvSpPr>
          <p:cNvPr id="112" name="Shape 112"/>
          <p:cNvSpPr txBox="1">
            <a:spLocks noGrp="1"/>
          </p:cNvSpPr>
          <p:nvPr>
            <p:ph type="body" idx="1"/>
          </p:nvPr>
        </p:nvSpPr>
        <p:spPr/>
        <p:txBody>
          <a:bodyPr/>
          <a:lstStyle/>
          <a:p>
            <a:pPr marL="469900" lvl="1" indent="-457200">
              <a:buFont typeface="Arial" panose="020B0604020202020204" pitchFamily="34" charset="0"/>
              <a:buChar char="•"/>
            </a:pPr>
            <a:r>
              <a:rPr lang="en-US" dirty="0">
                <a:latin typeface="+mn-lt"/>
              </a:rPr>
              <a:t>I can use effective questioning strategies to assess and advance student thinking.</a:t>
            </a:r>
            <a:endParaRPr lang="en-US" sz="1600" dirty="0">
              <a:latin typeface="+mn-lt"/>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91</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0623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B04D-21FF-3B4E-A923-7EE7FEF87811}"/>
              </a:ext>
            </a:extLst>
          </p:cNvPr>
          <p:cNvSpPr>
            <a:spLocks noGrp="1"/>
          </p:cNvSpPr>
          <p:nvPr>
            <p:ph type="title"/>
          </p:nvPr>
        </p:nvSpPr>
        <p:spPr/>
        <p:txBody>
          <a:bodyPr/>
          <a:lstStyle/>
          <a:p>
            <a:r>
              <a:rPr lang="en-US" sz="3200" b="1" dirty="0">
                <a:latin typeface="+mj-lt"/>
              </a:rPr>
              <a:t>Stop and Reflect</a:t>
            </a:r>
            <a:r>
              <a:rPr lang="en-US" sz="3200" dirty="0"/>
              <a:t>	</a:t>
            </a:r>
          </a:p>
        </p:txBody>
      </p:sp>
      <p:sp>
        <p:nvSpPr>
          <p:cNvPr id="3" name="Text Placeholder 2">
            <a:extLst>
              <a:ext uri="{FF2B5EF4-FFF2-40B4-BE49-F238E27FC236}">
                <a16:creationId xmlns:a16="http://schemas.microsoft.com/office/drawing/2014/main" id="{2DEB478F-B45F-2D46-8159-B4C5CAABA424}"/>
              </a:ext>
            </a:extLst>
          </p:cNvPr>
          <p:cNvSpPr>
            <a:spLocks noGrp="1"/>
          </p:cNvSpPr>
          <p:nvPr>
            <p:ph type="body" idx="1"/>
          </p:nvPr>
        </p:nvSpPr>
        <p:spPr/>
        <p:txBody>
          <a:bodyPr/>
          <a:lstStyle/>
          <a:p>
            <a:pPr marL="469900" lvl="1" indent="-457200">
              <a:buFont typeface="Arial" panose="020B0604020202020204" pitchFamily="34" charset="0"/>
              <a:buChar char="•"/>
            </a:pPr>
            <a:r>
              <a:rPr lang="en-US" dirty="0">
                <a:latin typeface="+mn-lt"/>
              </a:rPr>
              <a:t>What are the benefits of monitoring, selecting, sequencing, and connecting?  </a:t>
            </a:r>
          </a:p>
          <a:p>
            <a:pPr marL="469900" lvl="1" indent="-457200">
              <a:buFont typeface="Arial" panose="020B0604020202020204" pitchFamily="34" charset="0"/>
              <a:buChar char="•"/>
            </a:pPr>
            <a:r>
              <a:rPr lang="en-US" dirty="0">
                <a:latin typeface="+mn-lt"/>
              </a:rPr>
              <a:t>How does anticipating help you to monitor, select, sequence, and connect during task implementation?  </a:t>
            </a:r>
          </a:p>
        </p:txBody>
      </p:sp>
      <p:sp>
        <p:nvSpPr>
          <p:cNvPr id="4" name="Slide Number Placeholder 3">
            <a:extLst>
              <a:ext uri="{FF2B5EF4-FFF2-40B4-BE49-F238E27FC236}">
                <a16:creationId xmlns:a16="http://schemas.microsoft.com/office/drawing/2014/main" id="{12E0EB20-4F82-E347-917A-B0FEEAEC0B6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92</a:t>
            </a:fld>
            <a:endParaRPr lang="en-US" sz="1400" b="0" i="0" u="none" strike="noStrike" cap="none">
              <a:solidFill>
                <a:schemeClr val="dk1"/>
              </a:solidFill>
              <a:latin typeface="Arial"/>
              <a:ea typeface="Arial"/>
              <a:cs typeface="Arial"/>
              <a:sym typeface="Arial"/>
            </a:endParaRPr>
          </a:p>
        </p:txBody>
      </p:sp>
      <p:sp>
        <p:nvSpPr>
          <p:cNvPr id="5" name="Explosion 1 6">
            <a:extLst>
              <a:ext uri="{FF2B5EF4-FFF2-40B4-BE49-F238E27FC236}">
                <a16:creationId xmlns:a16="http://schemas.microsoft.com/office/drawing/2014/main" id="{56D68025-2AB2-4E3B-ABA0-C61D32818775}"/>
              </a:ext>
            </a:extLst>
          </p:cNvPr>
          <p:cNvSpPr/>
          <p:nvPr/>
        </p:nvSpPr>
        <p:spPr>
          <a:xfrm rot="640452">
            <a:off x="6040013" y="5197461"/>
            <a:ext cx="2514600" cy="1632279"/>
          </a:xfrm>
          <a:prstGeom prst="irregularSeal1">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See Reflection Sheet</a:t>
            </a:r>
          </a:p>
        </p:txBody>
      </p:sp>
    </p:spTree>
    <p:extLst>
      <p:ext uri="{BB962C8B-B14F-4D97-AF65-F5344CB8AC3E}">
        <p14:creationId xmlns:p14="http://schemas.microsoft.com/office/powerpoint/2010/main" val="10900716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mj-lt"/>
              </a:rPr>
              <a:t>Module IV</a:t>
            </a:r>
            <a:br>
              <a:rPr lang="en-US" b="1" dirty="0">
                <a:solidFill>
                  <a:schemeClr val="dk1"/>
                </a:solidFill>
                <a:latin typeface="+mj-lt"/>
              </a:rPr>
            </a:br>
            <a:r>
              <a:rPr lang="en-US" b="1" dirty="0">
                <a:solidFill>
                  <a:schemeClr val="dk1"/>
                </a:solidFill>
                <a:latin typeface="+mj-lt"/>
              </a:rPr>
              <a:t>Assessing Student Understanding</a:t>
            </a:r>
            <a:r>
              <a:rPr lang="en-US" b="1" dirty="0">
                <a:solidFill>
                  <a:schemeClr val="dk1"/>
                </a:solidFill>
              </a:rPr>
              <a:t/>
            </a:r>
            <a:br>
              <a:rPr lang="en-US" b="1" dirty="0">
                <a:solidFill>
                  <a:schemeClr val="dk1"/>
                </a:solidFill>
              </a:rPr>
            </a:br>
            <a:r>
              <a:rPr lang="en-US" b="1" dirty="0">
                <a:solidFill>
                  <a:schemeClr val="dk1"/>
                </a:solidFill>
                <a:latin typeface="+mj-lt"/>
              </a:rPr>
              <a:t/>
            </a:r>
            <a:br>
              <a:rPr lang="en-US"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22318087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sym typeface="Calibri"/>
              </a:rPr>
              <a:t>Success Criteria</a:t>
            </a:r>
          </a:p>
        </p:txBody>
      </p:sp>
      <p:sp>
        <p:nvSpPr>
          <p:cNvPr id="112" name="Shape 112"/>
          <p:cNvSpPr txBox="1">
            <a:spLocks noGrp="1"/>
          </p:cNvSpPr>
          <p:nvPr>
            <p:ph type="body" idx="1"/>
          </p:nvPr>
        </p:nvSpPr>
        <p:spPr/>
        <p:txBody>
          <a:bodyPr/>
          <a:lstStyle/>
          <a:p>
            <a:pPr marL="12700" lvl="1" indent="0">
              <a:buFont typeface="Arial" panose="020B0604020202020204" pitchFamily="34" charset="0"/>
              <a:buChar char="•"/>
            </a:pPr>
            <a:r>
              <a:rPr lang="en-US" sz="2400" dirty="0">
                <a:latin typeface="+mn-lt"/>
              </a:rPr>
              <a:t>I can use success criteria to provide effective feedback to students to deepen student learning.</a:t>
            </a:r>
          </a:p>
          <a:p>
            <a:pPr marL="12700" lvl="1" indent="0">
              <a:buFont typeface="Arial" panose="020B0604020202020204" pitchFamily="34" charset="0"/>
              <a:buChar char="•"/>
            </a:pPr>
            <a:r>
              <a:rPr lang="en-US" sz="2400" dirty="0">
                <a:latin typeface="+mn-lt"/>
              </a:rPr>
              <a:t>I can use a rubric to score student work samples and work collaboratively to calibrate my scores.</a:t>
            </a:r>
          </a:p>
          <a:p>
            <a:pPr marL="12700" lvl="1" indent="0">
              <a:buFont typeface="Arial" panose="020B0604020202020204" pitchFamily="34" charset="0"/>
              <a:buChar char="•"/>
            </a:pPr>
            <a:r>
              <a:rPr lang="en-US" sz="2400" dirty="0">
                <a:latin typeface="+mn-lt"/>
              </a:rPr>
              <a:t>I can analyze student work to identify what students know and are able to do in order to plan instruction that moves all students forward as learners. </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94</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27646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209970-652C-4CB2-A070-406FF7B942F1}" type="slidenum">
              <a:rPr lang="en-US" altLang="en-US"/>
              <a:pPr eaLnBrk="1" hangingPunct="1"/>
              <a:t>95</a:t>
            </a:fld>
            <a:endParaRPr lang="en-US" altLang="en-US" dirty="0"/>
          </a:p>
        </p:txBody>
      </p:sp>
      <p:sp>
        <p:nvSpPr>
          <p:cNvPr id="28674" name="Title 1"/>
          <p:cNvSpPr>
            <a:spLocks noGrp="1"/>
          </p:cNvSpPr>
          <p:nvPr>
            <p:ph type="title" idx="4294967295"/>
          </p:nvPr>
        </p:nvSpPr>
        <p:spPr>
          <a:xfrm>
            <a:off x="57150" y="751368"/>
            <a:ext cx="6800850" cy="685800"/>
          </a:xfrm>
        </p:spPr>
        <p:txBody>
          <a:bodyPr/>
          <a:lstStyle/>
          <a:p>
            <a:pPr lvl="1"/>
            <a:r>
              <a:rPr lang="en-US" sz="3200" b="1" dirty="0">
                <a:latin typeface="+mj-lt"/>
              </a:rPr>
              <a:t>Calibration Protocol Purpose</a:t>
            </a:r>
          </a:p>
        </p:txBody>
      </p:sp>
      <p:sp>
        <p:nvSpPr>
          <p:cNvPr id="4" name="Rectangle 3"/>
          <p:cNvSpPr/>
          <p:nvPr/>
        </p:nvSpPr>
        <p:spPr>
          <a:xfrm>
            <a:off x="354563" y="1751605"/>
            <a:ext cx="8434873" cy="4780796"/>
          </a:xfrm>
          <a:prstGeom prst="rect">
            <a:avLst/>
          </a:prstGeom>
        </p:spPr>
        <p:txBody>
          <a:bodyPr wrap="square">
            <a:spAutoFit/>
          </a:bodyPr>
          <a:lstStyle/>
          <a:p>
            <a:pPr lvl="1">
              <a:spcAft>
                <a:spcPts val="450"/>
              </a:spcAft>
            </a:pPr>
            <a:r>
              <a:rPr lang="en-US" sz="2400" dirty="0">
                <a:latin typeface="+mn-lt"/>
              </a:rPr>
              <a:t>Provides a process whereby groups can discuss student work in order to reach consensus about how to score the work based on a rubric or scoring criteria.</a:t>
            </a:r>
          </a:p>
          <a:p>
            <a:pPr marL="600075" lvl="1" indent="-257175">
              <a:spcAft>
                <a:spcPts val="450"/>
              </a:spcAft>
              <a:buFont typeface="Arial" panose="020B0604020202020204" pitchFamily="34" charset="0"/>
              <a:buChar char="•"/>
            </a:pPr>
            <a:r>
              <a:rPr lang="en-US" sz="2400" dirty="0">
                <a:latin typeface="+mn-lt"/>
              </a:rPr>
              <a:t>Ensures equity in how each scorers contributions are considered</a:t>
            </a:r>
          </a:p>
          <a:p>
            <a:pPr marL="600075" lvl="1" indent="-257175">
              <a:spcAft>
                <a:spcPts val="450"/>
              </a:spcAft>
              <a:buFont typeface="Arial" panose="020B0604020202020204" pitchFamily="34" charset="0"/>
              <a:buChar char="•"/>
            </a:pPr>
            <a:r>
              <a:rPr lang="en-US" sz="2400" dirty="0">
                <a:latin typeface="+mn-lt"/>
              </a:rPr>
              <a:t>Provides a structure that makes it safe to challenge and question one another</a:t>
            </a:r>
          </a:p>
          <a:p>
            <a:pPr marL="600075" lvl="1" indent="-257175">
              <a:spcAft>
                <a:spcPts val="450"/>
              </a:spcAft>
              <a:buFont typeface="Arial" panose="020B0604020202020204" pitchFamily="34" charset="0"/>
              <a:buChar char="•"/>
            </a:pPr>
            <a:r>
              <a:rPr lang="en-US" sz="2400" dirty="0">
                <a:latin typeface="+mn-lt"/>
              </a:rPr>
              <a:t>Makes the most of time set aside for examining student work</a:t>
            </a:r>
          </a:p>
          <a:p>
            <a:pPr marL="600075" lvl="1" indent="-257175">
              <a:spcAft>
                <a:spcPts val="450"/>
              </a:spcAft>
              <a:buFont typeface="Arial" panose="020B0604020202020204" pitchFamily="34" charset="0"/>
              <a:buChar char="•"/>
            </a:pPr>
            <a:r>
              <a:rPr lang="en-US" sz="2400" dirty="0">
                <a:latin typeface="+mn-lt"/>
              </a:rPr>
              <a:t>Increases inter-rater reliability (providing for fair and consistent scoring of student work)</a:t>
            </a:r>
          </a:p>
        </p:txBody>
      </p:sp>
    </p:spTree>
    <p:extLst>
      <p:ext uri="{BB962C8B-B14F-4D97-AF65-F5344CB8AC3E}">
        <p14:creationId xmlns:p14="http://schemas.microsoft.com/office/powerpoint/2010/main" val="24585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10"/>
          <p:cNvSpPr txBox="1">
            <a:spLocks noGrp="1"/>
          </p:cNvSpPr>
          <p:nvPr>
            <p:ph type="sldNum" idx="12"/>
          </p:nvPr>
        </p:nvSpPr>
        <p:spPr>
          <a:xfrm>
            <a:off x="6858000" y="5715001"/>
            <a:ext cx="2133598" cy="357188"/>
          </a:xfrm>
          <a:prstGeom prst="rect">
            <a:avLst/>
          </a:prstGeom>
          <a:noFill/>
          <a:ln>
            <a:noFill/>
          </a:ln>
        </p:spPr>
        <p:txBody>
          <a:bodyPr spcFirstLastPara="1" wrap="square" lIns="68569" tIns="34275" rIns="68569" bIns="34275" numCol="1" anchor="t" anchorCtr="0">
            <a:noAutofit/>
          </a:bodyPr>
          <a:lstStyle/>
          <a:p>
            <a:fld id="{00000000-1234-1234-1234-123412341234}" type="slidenum">
              <a:rPr lang="en-US" sz="1050"/>
              <a:pPr/>
              <a:t>96</a:t>
            </a:fld>
            <a:endParaRPr sz="1050"/>
          </a:p>
        </p:txBody>
      </p:sp>
      <p:sp>
        <p:nvSpPr>
          <p:cNvPr id="1173" name="Google Shape;1173;p110"/>
          <p:cNvSpPr txBox="1">
            <a:spLocks noGrp="1"/>
          </p:cNvSpPr>
          <p:nvPr>
            <p:ph type="title" idx="2147483647"/>
          </p:nvPr>
        </p:nvSpPr>
        <p:spPr>
          <a:xfrm>
            <a:off x="1257300" y="1257300"/>
            <a:ext cx="6172200" cy="685800"/>
          </a:xfrm>
          <a:prstGeom prst="rect">
            <a:avLst/>
          </a:prstGeom>
          <a:noFill/>
          <a:ln>
            <a:noFill/>
          </a:ln>
        </p:spPr>
        <p:txBody>
          <a:bodyPr spcFirstLastPara="1" wrap="square" lIns="68569" tIns="68569" rIns="68569" bIns="68569" numCol="1" anchor="ctr" anchorCtr="0">
            <a:noAutofit/>
          </a:bodyPr>
          <a:lstStyle/>
          <a:p>
            <a:pPr lvl="1" algn="l" rtl="0">
              <a:buSzPts val="3600"/>
            </a:pPr>
            <a:r>
              <a:rPr lang="en-US" sz="3200" b="1" dirty="0">
                <a:latin typeface="Verdana"/>
                <a:ea typeface="Verdana"/>
                <a:cs typeface="Verdana"/>
                <a:sym typeface="Verdana"/>
              </a:rPr>
              <a:t>Calibration Protocol</a:t>
            </a:r>
            <a:endParaRPr sz="3200" dirty="0"/>
          </a:p>
        </p:txBody>
      </p:sp>
      <p:sp>
        <p:nvSpPr>
          <p:cNvPr id="1175" name="Google Shape;1175;p110"/>
          <p:cNvSpPr/>
          <p:nvPr/>
        </p:nvSpPr>
        <p:spPr>
          <a:xfrm>
            <a:off x="1085850" y="2241530"/>
            <a:ext cx="6629400" cy="2816156"/>
          </a:xfrm>
          <a:prstGeom prst="rect">
            <a:avLst/>
          </a:prstGeom>
          <a:noFill/>
          <a:ln>
            <a:noFill/>
          </a:ln>
        </p:spPr>
        <p:txBody>
          <a:bodyPr spcFirstLastPara="1" wrap="square" lIns="68569" tIns="34275" rIns="68569" bIns="34275" numCol="1" anchor="t" anchorCtr="0">
            <a:noAutofit/>
          </a:bodyPr>
          <a:lstStyle/>
          <a:p>
            <a:pPr marL="685800" lvl="1" indent="-342900">
              <a:buClr>
                <a:srgbClr val="000000"/>
              </a:buClr>
              <a:buSzPts val="2000"/>
              <a:buFont typeface="Verdana"/>
              <a:buAutoNum type="arabicPeriod"/>
            </a:pPr>
            <a:r>
              <a:rPr lang="en-US" sz="2400" dirty="0">
                <a:latin typeface="Verdana"/>
                <a:ea typeface="Verdana"/>
                <a:cs typeface="Verdana"/>
                <a:sym typeface="Verdana"/>
              </a:rPr>
              <a:t>Examination – work through task (individual)</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Discussion of proficient responses (small group)</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Read and place in groups (individual)</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Score student work (individual)</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Score Sharing (small group)</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Discussion (small group)</a:t>
            </a:r>
            <a:endParaRPr sz="2400" dirty="0"/>
          </a:p>
          <a:p>
            <a:pPr marL="685800" lvl="1" indent="-342900">
              <a:spcBef>
                <a:spcPts val="900"/>
              </a:spcBef>
              <a:buClr>
                <a:srgbClr val="000000"/>
              </a:buClr>
              <a:buSzPts val="2000"/>
              <a:buFont typeface="Verdana"/>
              <a:buAutoNum type="arabicPeriod"/>
            </a:pPr>
            <a:r>
              <a:rPr lang="en-US" sz="2400" dirty="0">
                <a:latin typeface="Verdana"/>
                <a:ea typeface="Verdana"/>
                <a:cs typeface="Verdana"/>
                <a:sym typeface="Verdana"/>
              </a:rPr>
              <a:t>Debrief Discussion (small group)</a:t>
            </a:r>
            <a:endParaRPr sz="2400" dirty="0"/>
          </a:p>
          <a:p>
            <a:pPr lvl="1">
              <a:spcBef>
                <a:spcPts val="900"/>
              </a:spcBef>
            </a:pPr>
            <a:endParaRPr sz="2100" dirty="0">
              <a:latin typeface="Verdana"/>
              <a:ea typeface="Verdana"/>
              <a:cs typeface="Verdana"/>
              <a:sym typeface="Verdana"/>
            </a:endParaRPr>
          </a:p>
        </p:txBody>
      </p:sp>
      <p:sp>
        <p:nvSpPr>
          <p:cNvPr id="1176" name="Google Shape;1176;p110"/>
          <p:cNvSpPr/>
          <p:nvPr/>
        </p:nvSpPr>
        <p:spPr>
          <a:xfrm rot="640452">
            <a:off x="6075140" y="1354921"/>
            <a:ext cx="1885950" cy="1224209"/>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numCol="1" anchor="ctr" anchorCtr="0">
            <a:noAutofit/>
          </a:bodyPr>
          <a:lstStyle/>
          <a:p>
            <a:pPr algn="ctr"/>
            <a:r>
              <a:rPr lang="en-US" sz="1500" b="1">
                <a:solidFill>
                  <a:srgbClr val="FFFFFF"/>
                </a:solidFill>
                <a:latin typeface="Verdana"/>
                <a:ea typeface="Verdana"/>
                <a:cs typeface="Verdana"/>
                <a:sym typeface="Verdana"/>
              </a:rPr>
              <a:t>See Handout</a:t>
            </a:r>
            <a:endParaRPr sz="1050"/>
          </a:p>
        </p:txBody>
      </p:sp>
    </p:spTree>
    <p:extLst>
      <p:ext uri="{BB962C8B-B14F-4D97-AF65-F5344CB8AC3E}">
        <p14:creationId xmlns:p14="http://schemas.microsoft.com/office/powerpoint/2010/main" val="40053392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11"/>
          <p:cNvSpPr txBox="1">
            <a:spLocks noGrp="1"/>
          </p:cNvSpPr>
          <p:nvPr>
            <p:ph type="title"/>
          </p:nvPr>
        </p:nvSpPr>
        <p:spPr>
          <a:xfrm>
            <a:off x="266700" y="1009650"/>
            <a:ext cx="8229600" cy="857250"/>
          </a:xfrm>
          <a:prstGeom prst="rect">
            <a:avLst/>
          </a:prstGeom>
          <a:noFill/>
          <a:ln>
            <a:noFill/>
          </a:ln>
        </p:spPr>
        <p:txBody>
          <a:bodyPr spcFirstLastPara="1" wrap="square" lIns="68569" tIns="68569" rIns="68569" bIns="68569" numCol="1" anchor="ctr" anchorCtr="0">
            <a:noAutofit/>
          </a:bodyPr>
          <a:lstStyle/>
          <a:p>
            <a:pPr>
              <a:buSzPts val="3600"/>
            </a:pPr>
            <a:r>
              <a:rPr lang="en-US" sz="3200" b="1" dirty="0">
                <a:latin typeface="Verdana"/>
                <a:ea typeface="Verdana"/>
                <a:cs typeface="Verdana"/>
                <a:sym typeface="Verdana"/>
              </a:rPr>
              <a:t>Group Roles</a:t>
            </a:r>
            <a:endParaRPr sz="3200" dirty="0"/>
          </a:p>
        </p:txBody>
      </p:sp>
      <p:sp>
        <p:nvSpPr>
          <p:cNvPr id="1183" name="Google Shape;1183;p111"/>
          <p:cNvSpPr txBox="1">
            <a:spLocks noGrp="1"/>
          </p:cNvSpPr>
          <p:nvPr>
            <p:ph type="body" idx="1"/>
          </p:nvPr>
        </p:nvSpPr>
        <p:spPr>
          <a:xfrm>
            <a:off x="1485900" y="2286001"/>
            <a:ext cx="6172200" cy="2480310"/>
          </a:xfrm>
          <a:prstGeom prst="rect">
            <a:avLst/>
          </a:prstGeom>
          <a:noFill/>
          <a:ln>
            <a:noFill/>
          </a:ln>
        </p:spPr>
        <p:txBody>
          <a:bodyPr spcFirstLastPara="1" wrap="square" lIns="68569" tIns="68569" rIns="68569" bIns="68569" numCol="1" anchor="t" anchorCtr="0">
            <a:noAutofit/>
          </a:bodyPr>
          <a:lstStyle/>
          <a:p>
            <a:pPr marL="257175" indent="0">
              <a:spcBef>
                <a:spcPts val="0"/>
              </a:spcBef>
              <a:buSzPts val="2000"/>
              <a:buNone/>
            </a:pPr>
            <a:r>
              <a:rPr lang="en-US" sz="2800" b="1" dirty="0">
                <a:latin typeface="Verdana"/>
                <a:ea typeface="Verdana"/>
                <a:cs typeface="Verdana"/>
                <a:sym typeface="Verdana"/>
              </a:rPr>
              <a:t>1. Identify the following roles within your group:</a:t>
            </a:r>
            <a:endParaRPr sz="2800" dirty="0"/>
          </a:p>
          <a:p>
            <a:pPr marL="304800" indent="-47625">
              <a:spcBef>
                <a:spcPts val="480"/>
              </a:spcBef>
              <a:buSzPts val="2000"/>
            </a:pPr>
            <a:r>
              <a:rPr lang="en-US" sz="2800" dirty="0">
                <a:latin typeface="Verdana"/>
                <a:ea typeface="Verdana"/>
                <a:cs typeface="Verdana"/>
                <a:sym typeface="Verdana"/>
              </a:rPr>
              <a:t>Recorder</a:t>
            </a:r>
            <a:endParaRPr sz="2800" dirty="0"/>
          </a:p>
          <a:p>
            <a:pPr marL="304800" indent="-47625">
              <a:spcBef>
                <a:spcPts val="480"/>
              </a:spcBef>
              <a:buSzPts val="2000"/>
            </a:pPr>
            <a:r>
              <a:rPr lang="en-US" sz="2800" dirty="0">
                <a:latin typeface="Verdana"/>
                <a:ea typeface="Verdana"/>
                <a:cs typeface="Verdana"/>
                <a:sym typeface="Verdana"/>
              </a:rPr>
              <a:t>Facilitator</a:t>
            </a:r>
            <a:endParaRPr sz="2800" dirty="0"/>
          </a:p>
          <a:p>
            <a:pPr marL="304800" indent="-47625">
              <a:spcBef>
                <a:spcPts val="480"/>
              </a:spcBef>
              <a:buSzPts val="2000"/>
            </a:pPr>
            <a:r>
              <a:rPr lang="en-US" sz="2800" dirty="0">
                <a:latin typeface="Verdana"/>
                <a:ea typeface="Verdana"/>
                <a:cs typeface="Verdana"/>
                <a:sym typeface="Verdana"/>
              </a:rPr>
              <a:t>Speaker</a:t>
            </a:r>
            <a:endParaRPr sz="2800" dirty="0"/>
          </a:p>
          <a:p>
            <a:pPr marL="304800" indent="-47625">
              <a:spcBef>
                <a:spcPts val="480"/>
              </a:spcBef>
              <a:buSzPts val="2000"/>
            </a:pPr>
            <a:r>
              <a:rPr lang="en-US" sz="2800" dirty="0">
                <a:latin typeface="Verdana"/>
                <a:ea typeface="Verdana"/>
                <a:cs typeface="Verdana"/>
                <a:sym typeface="Verdana"/>
              </a:rPr>
              <a:t>Time Keeper</a:t>
            </a:r>
            <a:endParaRPr sz="2800" dirty="0"/>
          </a:p>
        </p:txBody>
      </p:sp>
    </p:spTree>
    <p:extLst>
      <p:ext uri="{BB962C8B-B14F-4D97-AF65-F5344CB8AC3E}">
        <p14:creationId xmlns:p14="http://schemas.microsoft.com/office/powerpoint/2010/main" val="4186420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12"/>
          <p:cNvSpPr txBox="1">
            <a:spLocks noGrp="1"/>
          </p:cNvSpPr>
          <p:nvPr>
            <p:ph type="sldNum" idx="12"/>
          </p:nvPr>
        </p:nvSpPr>
        <p:spPr>
          <a:xfrm>
            <a:off x="6858000" y="5715001"/>
            <a:ext cx="2133598" cy="357188"/>
          </a:xfrm>
          <a:prstGeom prst="rect">
            <a:avLst/>
          </a:prstGeom>
          <a:noFill/>
          <a:ln>
            <a:noFill/>
          </a:ln>
        </p:spPr>
        <p:txBody>
          <a:bodyPr spcFirstLastPara="1" wrap="square" lIns="68569" tIns="34275" rIns="68569" bIns="34275" numCol="1" anchor="t" anchorCtr="0">
            <a:noAutofit/>
          </a:bodyPr>
          <a:lstStyle/>
          <a:p>
            <a:fld id="{00000000-1234-1234-1234-123412341234}" type="slidenum">
              <a:rPr lang="en-US" sz="1050"/>
              <a:pPr/>
              <a:t>98</a:t>
            </a:fld>
            <a:endParaRPr sz="1050"/>
          </a:p>
        </p:txBody>
      </p:sp>
      <p:sp>
        <p:nvSpPr>
          <p:cNvPr id="1193" name="Google Shape;1193;p112"/>
          <p:cNvSpPr txBox="1">
            <a:spLocks noGrp="1"/>
          </p:cNvSpPr>
          <p:nvPr>
            <p:ph type="title" idx="2147483647"/>
          </p:nvPr>
        </p:nvSpPr>
        <p:spPr>
          <a:xfrm>
            <a:off x="397565" y="883695"/>
            <a:ext cx="8133739" cy="685800"/>
          </a:xfrm>
          <a:prstGeom prst="rect">
            <a:avLst/>
          </a:prstGeom>
          <a:noFill/>
          <a:ln>
            <a:noFill/>
          </a:ln>
        </p:spPr>
        <p:txBody>
          <a:bodyPr spcFirstLastPara="1" wrap="square" lIns="68569" tIns="68569" rIns="68569" bIns="68569" numCol="1" anchor="ctr" anchorCtr="0">
            <a:noAutofit/>
          </a:bodyPr>
          <a:lstStyle/>
          <a:p>
            <a:pPr lvl="1" algn="l" rtl="0">
              <a:buSzPts val="3200"/>
            </a:pPr>
            <a:r>
              <a:rPr lang="en-US" sz="3200" b="1" dirty="0">
                <a:latin typeface="Verdana"/>
                <a:ea typeface="Verdana"/>
                <a:cs typeface="Verdana"/>
                <a:sym typeface="Verdana"/>
              </a:rPr>
              <a:t>Preparing to Score Student Work</a:t>
            </a:r>
            <a:endParaRPr sz="3200" dirty="0"/>
          </a:p>
        </p:txBody>
      </p:sp>
      <p:sp>
        <p:nvSpPr>
          <p:cNvPr id="1194" name="Google Shape;1194;p112"/>
          <p:cNvSpPr txBox="1">
            <a:spLocks noGrp="1"/>
          </p:cNvSpPr>
          <p:nvPr>
            <p:ph type="body" idx="2147483647"/>
          </p:nvPr>
        </p:nvSpPr>
        <p:spPr>
          <a:xfrm>
            <a:off x="397564" y="1290937"/>
            <a:ext cx="8133739" cy="4057650"/>
          </a:xfrm>
          <a:prstGeom prst="rect">
            <a:avLst/>
          </a:prstGeom>
          <a:noFill/>
          <a:ln>
            <a:noFill/>
          </a:ln>
        </p:spPr>
        <p:txBody>
          <a:bodyPr spcFirstLastPara="1" wrap="square" lIns="68569" tIns="68569" rIns="68569" bIns="68569" numCol="1" anchor="t" anchorCtr="0">
            <a:noAutofit/>
          </a:bodyPr>
          <a:lstStyle/>
          <a:p>
            <a:pPr>
              <a:buSzPts val="2000"/>
            </a:pPr>
            <a:endParaRPr sz="1500" b="1" dirty="0">
              <a:latin typeface="Verdana"/>
              <a:ea typeface="Verdana"/>
              <a:cs typeface="Verdana"/>
              <a:sym typeface="Verdana"/>
            </a:endParaRPr>
          </a:p>
          <a:p>
            <a:pPr>
              <a:spcBef>
                <a:spcPts val="480"/>
              </a:spcBef>
              <a:buSzPts val="2000"/>
            </a:pPr>
            <a:r>
              <a:rPr lang="en-US" sz="2800" b="1" dirty="0">
                <a:latin typeface="+mn-lt"/>
                <a:ea typeface="Verdana"/>
                <a:cs typeface="Verdana"/>
                <a:sym typeface="Verdana"/>
              </a:rPr>
              <a:t>2. Discuss proficient response (group) - 10 min.</a:t>
            </a:r>
            <a:endParaRPr sz="2800" dirty="0">
              <a:latin typeface="+mn-lt"/>
            </a:endParaRPr>
          </a:p>
          <a:p>
            <a:pPr>
              <a:spcBef>
                <a:spcPts val="480"/>
              </a:spcBef>
              <a:buSzPts val="2000"/>
            </a:pPr>
            <a:endParaRPr sz="1500" dirty="0"/>
          </a:p>
          <a:p>
            <a:pPr>
              <a:spcBef>
                <a:spcPts val="480"/>
              </a:spcBef>
              <a:buSzPts val="2000"/>
            </a:pPr>
            <a:endParaRPr sz="1500" dirty="0"/>
          </a:p>
        </p:txBody>
      </p:sp>
      <p:sp>
        <p:nvSpPr>
          <p:cNvPr id="1195" name="Google Shape;1195;p112"/>
          <p:cNvSpPr/>
          <p:nvPr/>
        </p:nvSpPr>
        <p:spPr>
          <a:xfrm>
            <a:off x="397565" y="2506050"/>
            <a:ext cx="8133739" cy="1200329"/>
          </a:xfrm>
          <a:prstGeom prst="rect">
            <a:avLst/>
          </a:prstGeom>
          <a:noFill/>
          <a:ln>
            <a:noFill/>
          </a:ln>
        </p:spPr>
        <p:txBody>
          <a:bodyPr spcFirstLastPara="1" wrap="square" lIns="68569" tIns="34275" rIns="68569" bIns="34275" numCol="1" anchor="t" anchorCtr="0">
            <a:noAutofit/>
          </a:bodyPr>
          <a:lstStyle/>
          <a:p>
            <a:pPr marL="342900"/>
            <a:r>
              <a:rPr lang="en-US" sz="2800" dirty="0">
                <a:latin typeface="+mn-lt"/>
                <a:ea typeface="Verdana"/>
                <a:cs typeface="Verdana"/>
                <a:sym typeface="Verdana"/>
              </a:rPr>
              <a:t>Discuss at your table what is expected for a proficient student response in holistic terms.</a:t>
            </a:r>
            <a:endParaRPr sz="2800" dirty="0">
              <a:latin typeface="+mn-lt"/>
            </a:endParaRPr>
          </a:p>
          <a:p>
            <a:pPr marL="342900">
              <a:spcBef>
                <a:spcPts val="900"/>
              </a:spcBef>
            </a:pPr>
            <a:r>
              <a:rPr lang="en-US" sz="2800" dirty="0">
                <a:latin typeface="+mn-lt"/>
                <a:ea typeface="Verdana"/>
                <a:cs typeface="Verdana"/>
                <a:sym typeface="Verdana"/>
              </a:rPr>
              <a:t>Use the Rich Mathematical Task Rubric as a guide.</a:t>
            </a:r>
            <a:endParaRPr sz="2800" dirty="0">
              <a:latin typeface="+mn-lt"/>
            </a:endParaRPr>
          </a:p>
          <a:p>
            <a:pPr marL="4763" lvl="1"/>
            <a:endParaRPr sz="2100" dirty="0">
              <a:latin typeface="Verdana"/>
              <a:ea typeface="Verdana"/>
              <a:cs typeface="Verdana"/>
              <a:sym typeface="Verdana"/>
            </a:endParaRPr>
          </a:p>
        </p:txBody>
      </p:sp>
      <p:pic>
        <p:nvPicPr>
          <p:cNvPr id="1196" name="Google Shape;1196;p112" title="Rubric Picture"/>
          <p:cNvPicPr preferRelativeResize="0"/>
          <p:nvPr/>
        </p:nvPicPr>
        <p:blipFill rotWithShape="1">
          <a:blip r:embed="rId3">
            <a:alphaModFix/>
          </a:blip>
          <a:srcRect/>
          <a:stretch/>
        </p:blipFill>
        <p:spPr>
          <a:xfrm>
            <a:off x="2495414" y="4405088"/>
            <a:ext cx="3625968" cy="2286603"/>
          </a:xfrm>
          <a:prstGeom prst="rect">
            <a:avLst/>
          </a:prstGeom>
          <a:noFill/>
          <a:ln>
            <a:noFill/>
          </a:ln>
        </p:spPr>
      </p:pic>
      <p:sp>
        <p:nvSpPr>
          <p:cNvPr id="1197" name="Google Shape;1197;p112"/>
          <p:cNvSpPr/>
          <p:nvPr/>
        </p:nvSpPr>
        <p:spPr>
          <a:xfrm rot="640452">
            <a:off x="6188358" y="4389096"/>
            <a:ext cx="1907476" cy="1159874"/>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numCol="1"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Tree>
    <p:extLst>
      <p:ext uri="{BB962C8B-B14F-4D97-AF65-F5344CB8AC3E}">
        <p14:creationId xmlns:p14="http://schemas.microsoft.com/office/powerpoint/2010/main" val="16534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5">
                                            <p:txEl>
                                              <p:pRg st="0" end="0"/>
                                            </p:txEl>
                                          </p:spTgt>
                                        </p:tgtEl>
                                        <p:attrNameLst>
                                          <p:attrName>style.visibility</p:attrName>
                                        </p:attrNameLst>
                                      </p:cBhvr>
                                      <p:to>
                                        <p:strVal val="visible"/>
                                      </p:to>
                                    </p:set>
                                    <p:anim calcmode="lin" valueType="num">
                                      <p:cBhvr additive="base">
                                        <p:cTn id="7" dur="500"/>
                                        <p:tgtEl>
                                          <p:spTgt spid="1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95">
                                            <p:txEl>
                                              <p:pRg st="1" end="1"/>
                                            </p:txEl>
                                          </p:spTgt>
                                        </p:tgtEl>
                                        <p:attrNameLst>
                                          <p:attrName>style.visibility</p:attrName>
                                        </p:attrNameLst>
                                      </p:cBhvr>
                                      <p:to>
                                        <p:strVal val="visible"/>
                                      </p:to>
                                    </p:set>
                                    <p:anim calcmode="lin" valueType="num">
                                      <p:cBhvr additive="base">
                                        <p:cTn id="12" dur="500"/>
                                        <p:tgtEl>
                                          <p:spTgt spid="1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14"/>
          <p:cNvSpPr txBox="1">
            <a:spLocks noGrp="1"/>
          </p:cNvSpPr>
          <p:nvPr>
            <p:ph type="title"/>
          </p:nvPr>
        </p:nvSpPr>
        <p:spPr>
          <a:xfrm>
            <a:off x="0" y="857250"/>
            <a:ext cx="8229600" cy="857250"/>
          </a:xfrm>
          <a:prstGeom prst="rect">
            <a:avLst/>
          </a:prstGeom>
          <a:noFill/>
          <a:ln>
            <a:noFill/>
          </a:ln>
        </p:spPr>
        <p:txBody>
          <a:bodyPr spcFirstLastPara="1" wrap="square" lIns="68569" tIns="68569" rIns="68569" bIns="68569" numCol="1" anchor="ctr" anchorCtr="0">
            <a:noAutofit/>
          </a:bodyPr>
          <a:lstStyle/>
          <a:p>
            <a:pPr>
              <a:buSzPts val="3600"/>
            </a:pPr>
            <a:r>
              <a:rPr lang="en-US" sz="3200" b="1" dirty="0">
                <a:latin typeface="Verdana"/>
                <a:ea typeface="Verdana"/>
                <a:cs typeface="Verdana"/>
                <a:sym typeface="Verdana"/>
              </a:rPr>
              <a:t>Scoring Student Work</a:t>
            </a:r>
            <a:endParaRPr sz="3200" dirty="0">
              <a:latin typeface="Verdana"/>
              <a:ea typeface="Verdana"/>
              <a:cs typeface="Verdana"/>
              <a:sym typeface="Verdana"/>
            </a:endParaRPr>
          </a:p>
        </p:txBody>
      </p:sp>
      <p:sp>
        <p:nvSpPr>
          <p:cNvPr id="1231" name="Google Shape;1231;p114"/>
          <p:cNvSpPr txBox="1">
            <a:spLocks noGrp="1"/>
          </p:cNvSpPr>
          <p:nvPr>
            <p:ph type="body" idx="1"/>
          </p:nvPr>
        </p:nvSpPr>
        <p:spPr>
          <a:xfrm>
            <a:off x="0" y="1714500"/>
            <a:ext cx="8965096" cy="3737373"/>
          </a:xfrm>
          <a:prstGeom prst="rect">
            <a:avLst/>
          </a:prstGeom>
          <a:noFill/>
          <a:ln>
            <a:noFill/>
          </a:ln>
        </p:spPr>
        <p:txBody>
          <a:bodyPr spcFirstLastPara="1" wrap="square" lIns="68569" tIns="68569" rIns="68569" bIns="68569" numCol="1" anchor="t" anchorCtr="0">
            <a:noAutofit/>
          </a:bodyPr>
          <a:lstStyle/>
          <a:p>
            <a:pPr indent="0">
              <a:spcBef>
                <a:spcPts val="0"/>
              </a:spcBef>
              <a:buSzPts val="2000"/>
              <a:buNone/>
            </a:pPr>
            <a:r>
              <a:rPr lang="en-US" sz="2400" b="1" dirty="0">
                <a:latin typeface="Verdana"/>
                <a:ea typeface="Verdana"/>
                <a:cs typeface="Verdana"/>
                <a:sym typeface="Verdana"/>
              </a:rPr>
              <a:t>3. Read and place in groups (individually) - 10 min</a:t>
            </a:r>
            <a:endParaRPr sz="2400" dirty="0"/>
          </a:p>
          <a:p>
            <a:pPr indent="0">
              <a:spcBef>
                <a:spcPts val="900"/>
              </a:spcBef>
              <a:buSzPts val="2000"/>
              <a:buNone/>
            </a:pPr>
            <a:r>
              <a:rPr lang="en-US" sz="2400" dirty="0">
                <a:latin typeface="Verdana"/>
                <a:ea typeface="Verdana"/>
                <a:cs typeface="Verdana"/>
                <a:sym typeface="Verdana"/>
              </a:rPr>
              <a:t>Sort student work into 3 piles - low, med, high based on overall impression.</a:t>
            </a:r>
            <a:endParaRPr sz="2400" dirty="0"/>
          </a:p>
          <a:p>
            <a:pPr indent="0">
              <a:spcBef>
                <a:spcPts val="900"/>
              </a:spcBef>
              <a:buSzPts val="2000"/>
              <a:buNone/>
            </a:pPr>
            <a:endParaRPr sz="2400" dirty="0">
              <a:latin typeface="Verdana"/>
              <a:ea typeface="Verdana"/>
              <a:cs typeface="Verdana"/>
              <a:sym typeface="Verdana"/>
            </a:endParaRPr>
          </a:p>
          <a:p>
            <a:pPr indent="0">
              <a:spcBef>
                <a:spcPts val="900"/>
              </a:spcBef>
              <a:buSzPts val="1100"/>
              <a:buNone/>
            </a:pPr>
            <a:r>
              <a:rPr lang="en-US" sz="2400" b="1" dirty="0">
                <a:latin typeface="Verdana"/>
                <a:ea typeface="Verdana"/>
                <a:cs typeface="Verdana"/>
                <a:sym typeface="Verdana"/>
              </a:rPr>
              <a:t>4. Score student work (individually) - 10 min.</a:t>
            </a:r>
            <a:endParaRPr sz="2400" dirty="0"/>
          </a:p>
          <a:p>
            <a:pPr indent="0">
              <a:spcBef>
                <a:spcPts val="900"/>
              </a:spcBef>
              <a:buSzPts val="2000"/>
              <a:buNone/>
            </a:pPr>
            <a:r>
              <a:rPr lang="en-US" sz="2400" dirty="0">
                <a:latin typeface="Verdana"/>
                <a:ea typeface="Verdana"/>
                <a:cs typeface="Verdana"/>
                <a:sym typeface="Verdana"/>
              </a:rPr>
              <a:t>Score each student work sample.</a:t>
            </a:r>
            <a:endParaRPr sz="2400" dirty="0"/>
          </a:p>
          <a:p>
            <a:pPr indent="0">
              <a:spcBef>
                <a:spcPts val="900"/>
              </a:spcBef>
              <a:buSzPts val="2000"/>
              <a:buNone/>
            </a:pPr>
            <a:r>
              <a:rPr lang="en-US" sz="2400" dirty="0">
                <a:latin typeface="Verdana"/>
                <a:ea typeface="Verdana"/>
                <a:cs typeface="Verdana"/>
                <a:sym typeface="Verdana"/>
              </a:rPr>
              <a:t>Record your scores on the Individual Scoring Notes sheet.</a:t>
            </a:r>
            <a:endParaRPr sz="2400" dirty="0"/>
          </a:p>
          <a:p>
            <a:pPr indent="0">
              <a:spcBef>
                <a:spcPts val="900"/>
              </a:spcBef>
              <a:buSzPts val="1100"/>
              <a:buNone/>
            </a:pPr>
            <a:r>
              <a:rPr lang="en-US" sz="2400" dirty="0">
                <a:latin typeface="Verdana"/>
                <a:ea typeface="Verdana"/>
                <a:cs typeface="Verdana"/>
                <a:sym typeface="Verdana"/>
              </a:rPr>
              <a:t>Use evidence from the work and the rubric to support your scores. </a:t>
            </a:r>
            <a:endParaRPr sz="2400" dirty="0"/>
          </a:p>
          <a:p>
            <a:pPr indent="0">
              <a:spcBef>
                <a:spcPts val="900"/>
              </a:spcBef>
              <a:buSzPts val="2000"/>
              <a:buNone/>
            </a:pPr>
            <a:endParaRPr sz="2400" dirty="0">
              <a:latin typeface="Verdana"/>
              <a:ea typeface="Verdana"/>
              <a:cs typeface="Verdana"/>
              <a:sym typeface="Verdana"/>
            </a:endParaRPr>
          </a:p>
          <a:p>
            <a:pPr marL="257175" indent="0">
              <a:spcBef>
                <a:spcPts val="480"/>
              </a:spcBef>
              <a:buSzPts val="2000"/>
              <a:buNone/>
            </a:pPr>
            <a:endParaRPr sz="1500" dirty="0"/>
          </a:p>
          <a:p>
            <a:pPr marL="304800" indent="104775">
              <a:spcBef>
                <a:spcPts val="480"/>
              </a:spcBef>
              <a:buSzPts val="3200"/>
              <a:buNone/>
            </a:pPr>
            <a:endParaRPr dirty="0"/>
          </a:p>
        </p:txBody>
      </p:sp>
      <p:sp>
        <p:nvSpPr>
          <p:cNvPr id="4" name="Explosion 1 6">
            <a:extLst>
              <a:ext uri="{FF2B5EF4-FFF2-40B4-BE49-F238E27FC236}">
                <a16:creationId xmlns:a16="http://schemas.microsoft.com/office/drawing/2014/main" id="{EF0272B6-9984-452F-B693-3613F8BB6EA0}"/>
              </a:ext>
            </a:extLst>
          </p:cNvPr>
          <p:cNvSpPr/>
          <p:nvPr/>
        </p:nvSpPr>
        <p:spPr>
          <a:xfrm rot="640452">
            <a:off x="6750715" y="104587"/>
            <a:ext cx="2370787" cy="12871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See Handout</a:t>
            </a:r>
          </a:p>
        </p:txBody>
      </p:sp>
    </p:spTree>
    <p:extLst>
      <p:ext uri="{BB962C8B-B14F-4D97-AF65-F5344CB8AC3E}">
        <p14:creationId xmlns:p14="http://schemas.microsoft.com/office/powerpoint/2010/main" val="2235151094"/>
      </p:ext>
    </p:extLst>
  </p:cSld>
  <p:clrMapOvr>
    <a:masterClrMapping/>
  </p:clrMapOvr>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6223</TotalTime>
  <Words>4408</Words>
  <Application>Microsoft Office PowerPoint</Application>
  <PresentationFormat>On-screen Show (4:3)</PresentationFormat>
  <Paragraphs>754</Paragraphs>
  <Slides>122</Slides>
  <Notes>80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122</vt:i4>
      </vt:variant>
    </vt:vector>
  </HeadingPairs>
  <TitlesOfParts>
    <vt:vector size="132" baseType="lpstr">
      <vt:lpstr>Arial</vt:lpstr>
      <vt:lpstr>Calibri</vt:lpstr>
      <vt:lpstr>Courier New</vt:lpstr>
      <vt:lpstr>Times New Roman</vt:lpstr>
      <vt:lpstr>Verdana</vt:lpstr>
      <vt:lpstr>Wingdings</vt:lpstr>
      <vt:lpstr>mathematics</vt:lpstr>
      <vt:lpstr>VDOE</vt:lpstr>
      <vt:lpstr>16_VDOE</vt:lpstr>
      <vt:lpstr>14_VDOE</vt:lpstr>
      <vt:lpstr> Developing Deeper Learning through Rich Mathematical Tasks  2019 Mathematics Institute 6-8 Session </vt:lpstr>
      <vt:lpstr> Welcome and Introductions </vt:lpstr>
      <vt:lpstr>Community Builder </vt:lpstr>
      <vt:lpstr>Just Like Me </vt:lpstr>
      <vt:lpstr>Just Like Me </vt:lpstr>
      <vt:lpstr>Just Like Me </vt:lpstr>
      <vt:lpstr>Just Like Me </vt:lpstr>
      <vt:lpstr>Just Like Me </vt:lpstr>
      <vt:lpstr>Just Like Me </vt:lpstr>
      <vt:lpstr>Just Like Me </vt:lpstr>
      <vt:lpstr>Just Like Me </vt:lpstr>
      <vt:lpstr>Turn and Talk </vt:lpstr>
      <vt:lpstr>Agenda</vt:lpstr>
      <vt:lpstr>Opening Video Message from VDOE</vt:lpstr>
      <vt:lpstr>Learning Intentions</vt:lpstr>
      <vt:lpstr>  Module I Overview – Visible Learning, Equity, and Identity   </vt:lpstr>
      <vt:lpstr>Success Criteria</vt:lpstr>
      <vt:lpstr>Barometer of Influence and Effect Size </vt:lpstr>
      <vt:lpstr>The Barometer of Influence</vt:lpstr>
      <vt:lpstr>Hinge Point</vt:lpstr>
      <vt:lpstr>Desmos Barometer Sort </vt:lpstr>
      <vt:lpstr>Desmos Barometer Sort Pair Up </vt:lpstr>
      <vt:lpstr>Effect Sizes of NCTM’s Mathematical Teaching Practices</vt:lpstr>
      <vt:lpstr>Establish mathematics goals to focus learning. </vt:lpstr>
      <vt:lpstr> Implement tasks that promote reasoning and problem solving.  </vt:lpstr>
      <vt:lpstr> Facilitate meaningful mathematical discourse.   </vt:lpstr>
      <vt:lpstr> Pose Purposeful Questions    </vt:lpstr>
      <vt:lpstr>   Support productive struggle in learning mathematics.     </vt:lpstr>
      <vt:lpstr>    Elicit and use evidence of student thinking.      </vt:lpstr>
      <vt:lpstr>“We should not hold any influence, instructional strategy, action, or approach to teaching and learning in higher esteem than students’ learning.  Using the right approach at the right time increases our impact on student learning in the mathematics classroom.”  -Teaching Mathematics in the Visible  Learning Classroom: Grades 6-8 </vt:lpstr>
      <vt:lpstr>Math Identity, Agency, and Equity</vt:lpstr>
      <vt:lpstr>Mathematics Identity Graph</vt:lpstr>
      <vt:lpstr>Teacher Mindframes </vt:lpstr>
      <vt:lpstr>Positive Mathematical Identity </vt:lpstr>
      <vt:lpstr>Supporting Equitable Learning</vt:lpstr>
      <vt:lpstr>Identity and Agency</vt:lpstr>
      <vt:lpstr>A Visible Learning Classroom is...</vt:lpstr>
      <vt:lpstr> Creating Assessment-Capable Visible Learners </vt:lpstr>
      <vt:lpstr>Assessment-Capable Visible Learner</vt:lpstr>
      <vt:lpstr>Impact of Visible Teaching</vt:lpstr>
      <vt:lpstr>Assessment-Capable Visible Learners</vt:lpstr>
      <vt:lpstr>Mistake-Friendly Classroom</vt:lpstr>
      <vt:lpstr>Focus of 2018 Mathematics Institutes</vt:lpstr>
      <vt:lpstr>Focus of 2019 Mathematics Institutes</vt:lpstr>
      <vt:lpstr>Reflection on Success Criteria</vt:lpstr>
      <vt:lpstr>Square, Circle, Triangle Reflection</vt:lpstr>
      <vt:lpstr> Module II  Task Implementation (Before) </vt:lpstr>
      <vt:lpstr>Success Criteria</vt:lpstr>
      <vt:lpstr>Ingredients for Progress Toward Mastery</vt:lpstr>
      <vt:lpstr>Clear Learning  Intentions</vt:lpstr>
      <vt:lpstr>Writing Clear  Learning Intentions</vt:lpstr>
      <vt:lpstr>Writing Clear  Learning Intentions</vt:lpstr>
      <vt:lpstr>What Does Success Look  Like?</vt:lpstr>
      <vt:lpstr>Establish mathematics goals to focus learning. </vt:lpstr>
      <vt:lpstr>How do tasks and their implementation impact mathematics learning?</vt:lpstr>
      <vt:lpstr>Rich Mathematical Tasks - Definition</vt:lpstr>
      <vt:lpstr>Characteristics of Rich Tasks</vt:lpstr>
      <vt:lpstr> Implement tasks that promote reasoning and problem solving.  </vt:lpstr>
      <vt:lpstr>Task Launch</vt:lpstr>
      <vt:lpstr>The Task</vt:lpstr>
      <vt:lpstr>Stop and Reflect </vt:lpstr>
      <vt:lpstr>Scaffolding</vt:lpstr>
      <vt:lpstr>Effective Task Implementation Jigsaw</vt:lpstr>
      <vt:lpstr>Jigsaw</vt:lpstr>
      <vt:lpstr>Surface, Deep, and Transfer Learning in Mathematics </vt:lpstr>
      <vt:lpstr> It’s not just about the task…..</vt:lpstr>
      <vt:lpstr>Factors Associated with the Decline and Maintenance of High Level Tasks</vt:lpstr>
      <vt:lpstr>Checklist for Creating or Selecting Tasks that Promote Mastery</vt:lpstr>
      <vt:lpstr>Goldilocks Challenge</vt:lpstr>
      <vt:lpstr>The “Goldilocks” effect </vt:lpstr>
      <vt:lpstr>Mathematics Assessment Project</vt:lpstr>
      <vt:lpstr>VDOE Rich Mathematical Tasks</vt:lpstr>
      <vt:lpstr>Anticipating Student Responses</vt:lpstr>
      <vt:lpstr>Planning for Mathematical  Discourse Chart</vt:lpstr>
      <vt:lpstr>Classifying Questions</vt:lpstr>
      <vt:lpstr> Pose Purposeful Questions    </vt:lpstr>
      <vt:lpstr>Reflection on Success Criteria</vt:lpstr>
      <vt:lpstr>Stop and Reflect </vt:lpstr>
      <vt:lpstr> Module III  Task Implementation (During/After) </vt:lpstr>
      <vt:lpstr>Welcome Back!  </vt:lpstr>
      <vt:lpstr>Synectics  </vt:lpstr>
      <vt:lpstr>Success Criteria</vt:lpstr>
      <vt:lpstr>Which One Doesn’t Belong?</vt:lpstr>
      <vt:lpstr>Learning Intentions &amp; Success Criteria</vt:lpstr>
      <vt:lpstr>Learning Intentions &amp; Success Criteria</vt:lpstr>
      <vt:lpstr>Planning a Dog Park</vt:lpstr>
      <vt:lpstr>Debrief</vt:lpstr>
      <vt:lpstr>Scaffolding</vt:lpstr>
      <vt:lpstr>Task Implementation Checklist</vt:lpstr>
      <vt:lpstr>Mathematics Process Goals in Action</vt:lpstr>
      <vt:lpstr>Reflect on Success Criteria</vt:lpstr>
      <vt:lpstr>Stop and Reflect </vt:lpstr>
      <vt:lpstr> Module IV Assessing Student Understanding  </vt:lpstr>
      <vt:lpstr>Success Criteria</vt:lpstr>
      <vt:lpstr>Calibration Protocol Purpose</vt:lpstr>
      <vt:lpstr>Calibration Protocol</vt:lpstr>
      <vt:lpstr>Group Roles</vt:lpstr>
      <vt:lpstr>Preparing to Score Student Work</vt:lpstr>
      <vt:lpstr>Scoring Student Work</vt:lpstr>
      <vt:lpstr>Sharing &amp; Discussing Student Work</vt:lpstr>
      <vt:lpstr>Think – Pair – Share </vt:lpstr>
      <vt:lpstr>Benefits of Calibration</vt:lpstr>
      <vt:lpstr>    Elicit and use evidence of student thinking.      </vt:lpstr>
      <vt:lpstr>Elements of  Effective  Feedback</vt:lpstr>
      <vt:lpstr>Feedback</vt:lpstr>
      <vt:lpstr>Feedback</vt:lpstr>
      <vt:lpstr>Anchor Paper Scoring and Rationales</vt:lpstr>
      <vt:lpstr>Identified Anchor Papers …</vt:lpstr>
      <vt:lpstr>Reflect on Success Criteria</vt:lpstr>
      <vt:lpstr>Stop and Reflect </vt:lpstr>
      <vt:lpstr>  Session Closure and Reflection   </vt:lpstr>
      <vt:lpstr>Potential Website Resources</vt:lpstr>
      <vt:lpstr>Strategy Catcher</vt:lpstr>
      <vt:lpstr>Assessment-Capable Visible Learner</vt:lpstr>
      <vt:lpstr>2016 Mathematics Standards of Learning  - Instructional Resources</vt:lpstr>
      <vt:lpstr>Desmos Classroom Activities Log (NEW)</vt:lpstr>
      <vt:lpstr>Teacher Direct</vt:lpstr>
      <vt:lpstr>Math Information Email</vt:lpstr>
      <vt:lpstr>Learning Intentions</vt:lpstr>
      <vt:lpstr>Traffic Light Exit Ticket</vt:lpstr>
      <vt:lpstr>   Give yourself “permission to spend more time developing student’s deep understanding of mathematics as a well-rounded discipline.” -Teaching Mathematics In the Visible Learning Classroom: Grades 6-8 </vt:lpstr>
      <vt:lpstr>Please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Fall Mathematics Institute</dc:title>
  <dc:subject>Mathematics</dc:subject>
  <dc:creator>Virginia Department of Education</dc:creator>
  <cp:lastModifiedBy>Williams, Kristin (DOE)</cp:lastModifiedBy>
  <cp:revision>343</cp:revision>
  <cp:lastPrinted>2017-03-04T04:38:24Z</cp:lastPrinted>
  <dcterms:modified xsi:type="dcterms:W3CDTF">2019-12-02T20:30:45Z</dcterms:modified>
</cp:coreProperties>
</file>