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376" r:id="rId2"/>
    <p:sldId id="375" r:id="rId3"/>
    <p:sldId id="377" r:id="rId4"/>
    <p:sldId id="378" r:id="rId5"/>
    <p:sldId id="314" r:id="rId6"/>
    <p:sldId id="315" r:id="rId7"/>
    <p:sldId id="316" r:id="rId8"/>
    <p:sldId id="329" r:id="rId9"/>
    <p:sldId id="366" r:id="rId10"/>
    <p:sldId id="367" r:id="rId11"/>
    <p:sldId id="345" r:id="rId12"/>
    <p:sldId id="368" r:id="rId13"/>
    <p:sldId id="369" r:id="rId14"/>
    <p:sldId id="379" r:id="rId15"/>
    <p:sldId id="388" r:id="rId16"/>
    <p:sldId id="336" r:id="rId17"/>
    <p:sldId id="353" r:id="rId18"/>
    <p:sldId id="373" r:id="rId19"/>
    <p:sldId id="313" r:id="rId20"/>
    <p:sldId id="319" r:id="rId21"/>
    <p:sldId id="320" r:id="rId22"/>
    <p:sldId id="330" r:id="rId23"/>
    <p:sldId id="332" r:id="rId24"/>
    <p:sldId id="370" r:id="rId25"/>
    <p:sldId id="333" r:id="rId26"/>
    <p:sldId id="371" r:id="rId27"/>
    <p:sldId id="380" r:id="rId28"/>
    <p:sldId id="381" r:id="rId29"/>
    <p:sldId id="382" r:id="rId30"/>
    <p:sldId id="342" r:id="rId31"/>
    <p:sldId id="344" r:id="rId32"/>
    <p:sldId id="355" r:id="rId33"/>
    <p:sldId id="356" r:id="rId34"/>
    <p:sldId id="357" r:id="rId35"/>
    <p:sldId id="358" r:id="rId36"/>
    <p:sldId id="359" r:id="rId37"/>
    <p:sldId id="374" r:id="rId38"/>
    <p:sldId id="361" r:id="rId39"/>
    <p:sldId id="362" r:id="rId40"/>
    <p:sldId id="372" r:id="rId41"/>
    <p:sldId id="363" r:id="rId42"/>
    <p:sldId id="365" r:id="rId43"/>
    <p:sldId id="383" r:id="rId44"/>
    <p:sldId id="384" r:id="rId45"/>
    <p:sldId id="385" r:id="rId46"/>
    <p:sldId id="386" r:id="rId47"/>
    <p:sldId id="387" r:id="rId48"/>
    <p:sldId id="354" r:id="rId4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ody Bushley" initials="MSB" lastIdx="19" clrIdx="0">
    <p:extLst>
      <p:ext uri="{19B8F6BF-5375-455C-9EA6-DF929625EA0E}">
        <p15:presenceInfo xmlns:p15="http://schemas.microsoft.com/office/powerpoint/2012/main" userId="Melody Bushley" providerId="None"/>
      </p:ext>
    </p:extLst>
  </p:cmAuthor>
  <p:cmAuthor id="2" name="Katherine Ringley" initials="KR" lastIdx="1" clrIdx="1">
    <p:extLst>
      <p:ext uri="{19B8F6BF-5375-455C-9EA6-DF929625EA0E}">
        <p15:presenceInfo xmlns:p15="http://schemas.microsoft.com/office/powerpoint/2012/main" userId="Katherine Ring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256" autoAdjust="0"/>
  </p:normalViewPr>
  <p:slideViewPr>
    <p:cSldViewPr>
      <p:cViewPr varScale="1">
        <p:scale>
          <a:sx n="90" d="100"/>
          <a:sy n="90" d="100"/>
        </p:scale>
        <p:origin x="798" y="84"/>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AF87B-1E59-43FE-9D4C-5A83B502C77E}" type="datetimeFigureOut">
              <a:rPr lang="en-US" smtClean="0"/>
              <a:t>10/21/2020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FBEA2-4504-465C-B12D-8B709E2A88A9}" type="slidenum">
              <a:rPr lang="en-US" smtClean="0"/>
              <a:t>‹#›</a:t>
            </a:fld>
            <a:endParaRPr lang="en-US"/>
          </a:p>
        </p:txBody>
      </p:sp>
    </p:spTree>
    <p:extLst>
      <p:ext uri="{BB962C8B-B14F-4D97-AF65-F5344CB8AC3E}">
        <p14:creationId xmlns:p14="http://schemas.microsoft.com/office/powerpoint/2010/main" val="1640025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a:t>
            </a:fld>
            <a:endParaRPr lang="en-US" dirty="0"/>
          </a:p>
        </p:txBody>
      </p:sp>
    </p:spTree>
    <p:extLst>
      <p:ext uri="{BB962C8B-B14F-4D97-AF65-F5344CB8AC3E}">
        <p14:creationId xmlns:p14="http://schemas.microsoft.com/office/powerpoint/2010/main" val="7042276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20</a:t>
            </a:fld>
            <a:endParaRPr lang="en-US"/>
          </a:p>
        </p:txBody>
      </p:sp>
    </p:spTree>
    <p:extLst>
      <p:ext uri="{BB962C8B-B14F-4D97-AF65-F5344CB8AC3E}">
        <p14:creationId xmlns:p14="http://schemas.microsoft.com/office/powerpoint/2010/main" val="2244025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21</a:t>
            </a:fld>
            <a:endParaRPr lang="en-US"/>
          </a:p>
        </p:txBody>
      </p:sp>
    </p:spTree>
    <p:extLst>
      <p:ext uri="{BB962C8B-B14F-4D97-AF65-F5344CB8AC3E}">
        <p14:creationId xmlns:p14="http://schemas.microsoft.com/office/powerpoint/2010/main" val="25370231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25</a:t>
            </a:fld>
            <a:endParaRPr lang="en-US"/>
          </a:p>
        </p:txBody>
      </p:sp>
    </p:spTree>
    <p:extLst>
      <p:ext uri="{BB962C8B-B14F-4D97-AF65-F5344CB8AC3E}">
        <p14:creationId xmlns:p14="http://schemas.microsoft.com/office/powerpoint/2010/main" val="3797446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26</a:t>
            </a:fld>
            <a:endParaRPr lang="en-US"/>
          </a:p>
        </p:txBody>
      </p:sp>
    </p:spTree>
    <p:extLst>
      <p:ext uri="{BB962C8B-B14F-4D97-AF65-F5344CB8AC3E}">
        <p14:creationId xmlns:p14="http://schemas.microsoft.com/office/powerpoint/2010/main" val="1813329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27</a:t>
            </a:fld>
            <a:endParaRPr lang="en-US" dirty="0"/>
          </a:p>
        </p:txBody>
      </p:sp>
    </p:spTree>
    <p:extLst>
      <p:ext uri="{BB962C8B-B14F-4D97-AF65-F5344CB8AC3E}">
        <p14:creationId xmlns:p14="http://schemas.microsoft.com/office/powerpoint/2010/main" val="1232621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28</a:t>
            </a:fld>
            <a:endParaRPr lang="en-US" dirty="0"/>
          </a:p>
        </p:txBody>
      </p:sp>
    </p:spTree>
    <p:extLst>
      <p:ext uri="{BB962C8B-B14F-4D97-AF65-F5344CB8AC3E}">
        <p14:creationId xmlns:p14="http://schemas.microsoft.com/office/powerpoint/2010/main" val="8387485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29</a:t>
            </a:fld>
            <a:endParaRPr lang="en-US" dirty="0"/>
          </a:p>
        </p:txBody>
      </p:sp>
    </p:spTree>
    <p:extLst>
      <p:ext uri="{BB962C8B-B14F-4D97-AF65-F5344CB8AC3E}">
        <p14:creationId xmlns:p14="http://schemas.microsoft.com/office/powerpoint/2010/main" val="3138192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30</a:t>
            </a:fld>
            <a:endParaRPr lang="en-US"/>
          </a:p>
        </p:txBody>
      </p:sp>
    </p:spTree>
    <p:extLst>
      <p:ext uri="{BB962C8B-B14F-4D97-AF65-F5344CB8AC3E}">
        <p14:creationId xmlns:p14="http://schemas.microsoft.com/office/powerpoint/2010/main" val="24736745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31</a:t>
            </a:fld>
            <a:endParaRPr lang="en-US"/>
          </a:p>
        </p:txBody>
      </p:sp>
    </p:spTree>
    <p:extLst>
      <p:ext uri="{BB962C8B-B14F-4D97-AF65-F5344CB8AC3E}">
        <p14:creationId xmlns:p14="http://schemas.microsoft.com/office/powerpoint/2010/main" val="58797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32</a:t>
            </a:fld>
            <a:endParaRPr lang="en-US"/>
          </a:p>
        </p:txBody>
      </p:sp>
    </p:spTree>
    <p:extLst>
      <p:ext uri="{BB962C8B-B14F-4D97-AF65-F5344CB8AC3E}">
        <p14:creationId xmlns:p14="http://schemas.microsoft.com/office/powerpoint/2010/main" val="3500631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e859bc9c3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e859bc9c3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28448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34</a:t>
            </a:fld>
            <a:endParaRPr lang="en-US"/>
          </a:p>
        </p:txBody>
      </p:sp>
    </p:spTree>
    <p:extLst>
      <p:ext uri="{BB962C8B-B14F-4D97-AF65-F5344CB8AC3E}">
        <p14:creationId xmlns:p14="http://schemas.microsoft.com/office/powerpoint/2010/main" val="9257715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35</a:t>
            </a:fld>
            <a:endParaRPr lang="en-US"/>
          </a:p>
        </p:txBody>
      </p:sp>
    </p:spTree>
    <p:extLst>
      <p:ext uri="{BB962C8B-B14F-4D97-AF65-F5344CB8AC3E}">
        <p14:creationId xmlns:p14="http://schemas.microsoft.com/office/powerpoint/2010/main" val="1182894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36</a:t>
            </a:fld>
            <a:endParaRPr lang="en-US"/>
          </a:p>
        </p:txBody>
      </p:sp>
    </p:spTree>
    <p:extLst>
      <p:ext uri="{BB962C8B-B14F-4D97-AF65-F5344CB8AC3E}">
        <p14:creationId xmlns:p14="http://schemas.microsoft.com/office/powerpoint/2010/main" val="27686071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37</a:t>
            </a:fld>
            <a:endParaRPr lang="en-US"/>
          </a:p>
        </p:txBody>
      </p:sp>
    </p:spTree>
    <p:extLst>
      <p:ext uri="{BB962C8B-B14F-4D97-AF65-F5344CB8AC3E}">
        <p14:creationId xmlns:p14="http://schemas.microsoft.com/office/powerpoint/2010/main" val="3387574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41</a:t>
            </a:fld>
            <a:endParaRPr lang="en-US"/>
          </a:p>
        </p:txBody>
      </p:sp>
    </p:spTree>
    <p:extLst>
      <p:ext uri="{BB962C8B-B14F-4D97-AF65-F5344CB8AC3E}">
        <p14:creationId xmlns:p14="http://schemas.microsoft.com/office/powerpoint/2010/main" val="22732407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42</a:t>
            </a:fld>
            <a:endParaRPr lang="en-US"/>
          </a:p>
        </p:txBody>
      </p:sp>
    </p:spTree>
    <p:extLst>
      <p:ext uri="{BB962C8B-B14F-4D97-AF65-F5344CB8AC3E}">
        <p14:creationId xmlns:p14="http://schemas.microsoft.com/office/powerpoint/2010/main" val="2025196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8</a:t>
            </a:fld>
            <a:endParaRPr lang="en-US"/>
          </a:p>
        </p:txBody>
      </p:sp>
    </p:spTree>
    <p:extLst>
      <p:ext uri="{BB962C8B-B14F-4D97-AF65-F5344CB8AC3E}">
        <p14:creationId xmlns:p14="http://schemas.microsoft.com/office/powerpoint/2010/main" val="416518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9</a:t>
            </a:fld>
            <a:endParaRPr lang="en-US"/>
          </a:p>
        </p:txBody>
      </p:sp>
    </p:spTree>
    <p:extLst>
      <p:ext uri="{BB962C8B-B14F-4D97-AF65-F5344CB8AC3E}">
        <p14:creationId xmlns:p14="http://schemas.microsoft.com/office/powerpoint/2010/main" val="4005073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62FBEA2-4504-465C-B12D-8B709E2A88A9}" type="slidenum">
              <a:rPr lang="en-US" smtClean="0"/>
              <a:t>10</a:t>
            </a:fld>
            <a:endParaRPr lang="en-US"/>
          </a:p>
        </p:txBody>
      </p:sp>
    </p:spTree>
    <p:extLst>
      <p:ext uri="{BB962C8B-B14F-4D97-AF65-F5344CB8AC3E}">
        <p14:creationId xmlns:p14="http://schemas.microsoft.com/office/powerpoint/2010/main" val="4151781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annotations were created by Virginia Department of Education staff from the Office of Humanities and the  Office of Student Assessment. VITA Program (Virginia Information Technologies Agency) is the author of the annotations.</a:t>
            </a:r>
            <a:endParaRPr lang="en-US" dirty="0" smtClean="0"/>
          </a:p>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15</a:t>
            </a:fld>
            <a:endParaRPr lang="en-US"/>
          </a:p>
        </p:txBody>
      </p:sp>
    </p:spTree>
    <p:extLst>
      <p:ext uri="{BB962C8B-B14F-4D97-AF65-F5344CB8AC3E}">
        <p14:creationId xmlns:p14="http://schemas.microsoft.com/office/powerpoint/2010/main" val="1070693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16</a:t>
            </a:fld>
            <a:endParaRPr lang="en-US"/>
          </a:p>
        </p:txBody>
      </p:sp>
    </p:spTree>
    <p:extLst>
      <p:ext uri="{BB962C8B-B14F-4D97-AF65-F5344CB8AC3E}">
        <p14:creationId xmlns:p14="http://schemas.microsoft.com/office/powerpoint/2010/main" val="3326668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18</a:t>
            </a:fld>
            <a:endParaRPr lang="en-US"/>
          </a:p>
        </p:txBody>
      </p:sp>
    </p:spTree>
    <p:extLst>
      <p:ext uri="{BB962C8B-B14F-4D97-AF65-F5344CB8AC3E}">
        <p14:creationId xmlns:p14="http://schemas.microsoft.com/office/powerpoint/2010/main" val="677646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FBEA2-4504-465C-B12D-8B709E2A88A9}" type="slidenum">
              <a:rPr lang="en-US" smtClean="0"/>
              <a:t>19</a:t>
            </a:fld>
            <a:endParaRPr lang="en-US"/>
          </a:p>
        </p:txBody>
      </p:sp>
    </p:spTree>
    <p:extLst>
      <p:ext uri="{BB962C8B-B14F-4D97-AF65-F5344CB8AC3E}">
        <p14:creationId xmlns:p14="http://schemas.microsoft.com/office/powerpoint/2010/main" val="1455685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rgbClr val="FFFFFF"/>
          </a:solid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099017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pic>
        <p:nvPicPr>
          <p:cNvPr id="4" name="Picture 3"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5" name="Title 1"/>
          <p:cNvSpPr>
            <a:spLocks noGrp="1"/>
          </p:cNvSpPr>
          <p:nvPr>
            <p:ph type="title"/>
          </p:nvPr>
        </p:nvSpPr>
        <p:spPr>
          <a:xfrm>
            <a:off x="0" y="1122"/>
            <a:ext cx="9144000" cy="818027"/>
          </a:xfrm>
          <a:prstGeom prst="rect">
            <a:avLst/>
          </a:prstGeom>
          <a:solidFill>
            <a:schemeClr val="tx1">
              <a:lumMod val="95000"/>
              <a:lumOff val="5000"/>
            </a:schemeClr>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95351"/>
            <a:ext cx="8927385" cy="342900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83976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solidFill>
            <a:schemeClr val="tx1"/>
          </a:solidFill>
        </p:spPr>
        <p:txBody>
          <a:bodyPr/>
          <a:lstStyle>
            <a:lvl1pPr>
              <a:defRPr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3751542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pic>
        <p:nvPicPr>
          <p:cNvPr id="5" name="Picture 4"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2323" t="39515" r="16456" b="-1"/>
          <a:stretch/>
        </p:blipFill>
        <p:spPr>
          <a:xfrm>
            <a:off x="0" y="0"/>
            <a:ext cx="9144000" cy="4456060"/>
          </a:xfrm>
          <a:prstGeom prst="rect">
            <a:avLst/>
          </a:prstGeom>
        </p:spPr>
      </p:pic>
      <p:sp>
        <p:nvSpPr>
          <p:cNvPr id="6" name="Rectangle 5"/>
          <p:cNvSpPr/>
          <p:nvPr userDrawn="1"/>
        </p:nvSpPr>
        <p:spPr>
          <a:xfrm>
            <a:off x="2" y="3"/>
            <a:ext cx="9144001" cy="4458884"/>
          </a:xfrm>
          <a:prstGeom prst="rect">
            <a:avLst/>
          </a:prstGeom>
          <a:solidFill>
            <a:schemeClr val="bg1">
              <a:alpha val="77000"/>
            </a:schemeClr>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8" name="Title 1"/>
          <p:cNvSpPr>
            <a:spLocks noGrp="1"/>
          </p:cNvSpPr>
          <p:nvPr>
            <p:ph type="title"/>
          </p:nvPr>
        </p:nvSpPr>
        <p:spPr>
          <a:xfrm>
            <a:off x="0" y="1121"/>
            <a:ext cx="9144000" cy="741829"/>
          </a:xfrm>
          <a:prstGeom prst="rect">
            <a:avLst/>
          </a:prstGeom>
          <a:noFill/>
        </p:spPr>
        <p:txBody>
          <a:bodyPr/>
          <a:lstStyle>
            <a:lvl1pPr>
              <a:defRPr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819150"/>
            <a:ext cx="8229600" cy="3505201"/>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24805418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33550"/>
            <a:ext cx="6400800" cy="1314450"/>
          </a:xfrm>
        </p:spPr>
        <p:txBody>
          <a:bodyPr/>
          <a:lstStyle>
            <a:lvl1pPr marL="0" indent="0" algn="ctr">
              <a:buNone/>
              <a:defRPr i="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
        <p:nvSpPr>
          <p:cNvPr id="11" name="Title 1"/>
          <p:cNvSpPr>
            <a:spLocks noGrp="1"/>
          </p:cNvSpPr>
          <p:nvPr>
            <p:ph type="title"/>
          </p:nvPr>
        </p:nvSpPr>
        <p:spPr>
          <a:xfrm>
            <a:off x="0" y="1121"/>
            <a:ext cx="9144000" cy="857250"/>
          </a:xfrm>
          <a:prstGeom prst="rect">
            <a:avLst/>
          </a:prstGeom>
          <a:solidFill>
            <a:schemeClr val="tx1"/>
          </a:solidFill>
        </p:spPr>
        <p:txBody>
          <a:bodyPr/>
          <a:lstStyle>
            <a:lvl1pPr>
              <a:defRPr>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7068535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571750"/>
            <a:ext cx="6400800" cy="1314450"/>
          </a:xfrm>
        </p:spPr>
        <p:txBody>
          <a:bodyPr/>
          <a:lstStyle>
            <a:lvl1pPr marL="0" indent="0" algn="ctr">
              <a:buNone/>
              <a:defRPr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title"/>
          </p:nvPr>
        </p:nvSpPr>
        <p:spPr>
          <a:xfrm>
            <a:off x="0" y="971551"/>
            <a:ext cx="9144000" cy="1371599"/>
          </a:xfrm>
          <a:prstGeom prst="rect">
            <a:avLst/>
          </a:prstGeom>
          <a:noFill/>
        </p:spPr>
        <p:txBody>
          <a:bodyPr anchor="b"/>
          <a:lstStyle>
            <a:lvl1pPr>
              <a:defRPr b="1">
                <a:solidFill>
                  <a:schemeClr val="tx1"/>
                </a:solidFill>
              </a:defRPr>
            </a:lvl1pPr>
          </a:lstStyle>
          <a:p>
            <a:r>
              <a:rPr lang="en-US" dirty="0" smtClean="0"/>
              <a:t>Click to edit Master title style</a:t>
            </a:r>
            <a:endParaRPr lang="en-US" dirty="0"/>
          </a:p>
        </p:txBody>
      </p:sp>
      <p:pic>
        <p:nvPicPr>
          <p:cNvPr id="9" name="Picture 8"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985344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pic>
        <p:nvPicPr>
          <p:cNvPr id="4" name="Picture 3" title="decorative"/>
          <p:cNvPicPr>
            <a:picLocks noChangeAspect="1"/>
          </p:cNvPicPr>
          <p:nvPr userDrawn="1"/>
        </p:nvPicPr>
        <p:blipFill rotWithShape="1">
          <a:blip r:embed="rId2" cstate="email">
            <a:extLst>
              <a:ext uri="{28A0092B-C50C-407E-A947-70E740481C1C}">
                <a14:useLocalDpi xmlns:a14="http://schemas.microsoft.com/office/drawing/2010/main" val="0"/>
              </a:ext>
            </a:extLst>
          </a:blip>
          <a:srcRect l="1489"/>
          <a:stretch/>
        </p:blipFill>
        <p:spPr>
          <a:xfrm>
            <a:off x="1" y="-115455"/>
            <a:ext cx="9167091" cy="4572000"/>
          </a:xfrm>
          <a:prstGeom prst="rect">
            <a:avLst/>
          </a:prstGeom>
        </p:spPr>
      </p:pic>
      <p:sp>
        <p:nvSpPr>
          <p:cNvPr id="9" name="Rectangle 8"/>
          <p:cNvSpPr/>
          <p:nvPr userDrawn="1"/>
        </p:nvSpPr>
        <p:spPr>
          <a:xfrm>
            <a:off x="384849" y="895351"/>
            <a:ext cx="4033212" cy="3483264"/>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10" name="Rectangle 9"/>
          <p:cNvSpPr/>
          <p:nvPr userDrawn="1"/>
        </p:nvSpPr>
        <p:spPr>
          <a:xfrm>
            <a:off x="4693614" y="895351"/>
            <a:ext cx="4033212" cy="3483263"/>
          </a:xfrm>
          <a:prstGeom prst="rect">
            <a:avLst/>
          </a:prstGeom>
          <a:solidFill>
            <a:schemeClr val="bg1"/>
          </a:solidFill>
          <a:ln>
            <a:noFill/>
          </a:ln>
          <a:effectLst>
            <a:outerShdw blurRad="50800" dist="38100" dir="9000000" algn="tl" rotWithShape="0">
              <a:srgbClr val="000000">
                <a:alpha val="18000"/>
              </a:srgbClr>
            </a:outerShdw>
          </a:effectLst>
        </p:spPr>
        <p:style>
          <a:lnRef idx="1">
            <a:schemeClr val="accent1"/>
          </a:lnRef>
          <a:fillRef idx="3">
            <a:schemeClr val="accent1"/>
          </a:fillRef>
          <a:effectRef idx="2">
            <a:schemeClr val="accent1"/>
          </a:effectRef>
          <a:fontRef idx="minor">
            <a:schemeClr val="lt1"/>
          </a:fontRef>
        </p:style>
        <p:txBody>
          <a:bodyPr lIns="274320" tIns="91440" rIns="274320" rtlCol="0" anchor="t" anchorCtr="0"/>
          <a:lstStyle/>
          <a:p>
            <a:pPr algn="l"/>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2" name="Title 1"/>
          <p:cNvSpPr>
            <a:spLocks noGrp="1"/>
          </p:cNvSpPr>
          <p:nvPr>
            <p:ph type="title"/>
          </p:nvPr>
        </p:nvSpPr>
        <p:spPr>
          <a:xfrm>
            <a:off x="0" y="-77355"/>
            <a:ext cx="9144000" cy="857250"/>
          </a:xfrm>
          <a:prstGeom prst="rect">
            <a:avLst/>
          </a:prstGeom>
          <a:noFill/>
        </p:spPr>
        <p:txBody>
          <a:bodyPr/>
          <a:lstStyle>
            <a:lvl1pPr>
              <a:defRPr b="1">
                <a:solidFill>
                  <a:schemeClr val="bg1"/>
                </a:solidFill>
              </a:defRPr>
            </a:lvl1pPr>
          </a:lstStyle>
          <a:p>
            <a:r>
              <a:rPr lang="en-US" dirty="0" smtClean="0"/>
              <a:t>Click to edit Master title style</a:t>
            </a:r>
            <a:endParaRPr lang="en-US" dirty="0"/>
          </a:p>
        </p:txBody>
      </p:sp>
      <p:sp>
        <p:nvSpPr>
          <p:cNvPr id="6" name="Content Placeholder 2"/>
          <p:cNvSpPr>
            <a:spLocks noGrp="1"/>
          </p:cNvSpPr>
          <p:nvPr>
            <p:ph sz="half" idx="1"/>
          </p:nvPr>
        </p:nvSpPr>
        <p:spPr>
          <a:xfrm>
            <a:off x="457200" y="1047750"/>
            <a:ext cx="38862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2"/>
          </p:nvPr>
        </p:nvSpPr>
        <p:spPr>
          <a:xfrm>
            <a:off x="4800600" y="1047750"/>
            <a:ext cx="3810000" cy="3200401"/>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2" name="Picture 11" title="Virginia Department of Education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326560806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a:prstGeom prst="rect">
            <a:avLst/>
          </a:prstGeo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2"/>
            <a:ext cx="4038600" cy="3124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title="Virginia Department of Education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562773" y="3826778"/>
            <a:ext cx="1517012" cy="654875"/>
          </a:xfrm>
          <a:prstGeom prst="rect">
            <a:avLst/>
          </a:prstGeom>
        </p:spPr>
      </p:pic>
    </p:spTree>
    <p:extLst>
      <p:ext uri="{BB962C8B-B14F-4D97-AF65-F5344CB8AC3E}">
        <p14:creationId xmlns:p14="http://schemas.microsoft.com/office/powerpoint/2010/main" val="9228878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0" y="6350"/>
            <a:ext cx="9144000" cy="7620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5902" y="895350"/>
            <a:ext cx="8825700" cy="3429000"/>
          </a:xfrm>
          <a:prstGeom prst="rect">
            <a:avLst/>
          </a:prstGeom>
          <a:noFill/>
          <a:ln>
            <a:noFill/>
          </a:ln>
        </p:spPr>
        <p:txBody>
          <a:bodyPr spcFirstLastPara="1" wrap="square" lIns="91425" tIns="45700" rIns="91425" bIns="45700" anchor="t" anchorCtr="0">
            <a:noAutofit/>
          </a:bodyPr>
          <a:lstStyle>
            <a:lvl1pPr marL="457200" lvl="0" indent="-342900" algn="l" rtl="0">
              <a:spcBef>
                <a:spcPts val="0"/>
              </a:spcBef>
              <a:spcAft>
                <a:spcPts val="0"/>
              </a:spcAft>
              <a:buClr>
                <a:schemeClr val="dk1"/>
              </a:buClr>
              <a:buSzPts val="1800"/>
              <a:buChar char="•"/>
              <a:defRPr/>
            </a:lvl1pPr>
            <a:lvl2pPr marL="914400" lvl="1" indent="-342900" algn="l" rtl="0">
              <a:spcBef>
                <a:spcPts val="0"/>
              </a:spcBef>
              <a:spcAft>
                <a:spcPts val="0"/>
              </a:spcAft>
              <a:buClr>
                <a:schemeClr val="dk1"/>
              </a:buClr>
              <a:buSzPts val="1800"/>
              <a:buChar char="–"/>
              <a:defRPr/>
            </a:lvl2pPr>
            <a:lvl3pPr marL="1371600" lvl="2" indent="-342900" algn="l" rtl="0">
              <a:spcBef>
                <a:spcPts val="0"/>
              </a:spcBef>
              <a:spcAft>
                <a:spcPts val="0"/>
              </a:spcAft>
              <a:buClr>
                <a:schemeClr val="dk1"/>
              </a:buClr>
              <a:buSzPts val="1800"/>
              <a:buChar char="•"/>
              <a:defRPr/>
            </a:lvl3pPr>
            <a:lvl4pPr marL="1828800" lvl="3" indent="-342900" algn="l" rtl="0">
              <a:spcBef>
                <a:spcPts val="0"/>
              </a:spcBef>
              <a:spcAft>
                <a:spcPts val="0"/>
              </a:spcAft>
              <a:buClr>
                <a:schemeClr val="dk1"/>
              </a:buClr>
              <a:buSzPts val="1800"/>
              <a:buChar char="–"/>
              <a:defRPr/>
            </a:lvl4pPr>
            <a:lvl5pPr marL="2286000" lvl="4" indent="-342900" algn="l" rtl="0">
              <a:spcBef>
                <a:spcPts val="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5" name="Google Shape;25;p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26" name="Google Shape;26;p4"/>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708216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5902" y="895350"/>
            <a:ext cx="8825697" cy="34290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1" y="4462415"/>
            <a:ext cx="9151305" cy="685800"/>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title="Virginia is for Learners logo"/>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7619062" y="4495087"/>
            <a:ext cx="1320709" cy="611267"/>
          </a:xfrm>
          <a:prstGeom prst="rect">
            <a:avLst/>
          </a:prstGeom>
        </p:spPr>
      </p:pic>
      <p:cxnSp>
        <p:nvCxnSpPr>
          <p:cNvPr id="9" name="Straight Connector 8"/>
          <p:cNvCxnSpPr/>
          <p:nvPr userDrawn="1"/>
        </p:nvCxnSpPr>
        <p:spPr>
          <a:xfrm>
            <a:off x="0" y="4462415"/>
            <a:ext cx="9144000" cy="0"/>
          </a:xfrm>
          <a:prstGeom prst="line">
            <a:avLst/>
          </a:prstGeom>
          <a:ln>
            <a:solidFill>
              <a:srgbClr val="E20D38"/>
            </a:solidFill>
          </a:ln>
        </p:spPr>
        <p:style>
          <a:lnRef idx="2">
            <a:schemeClr val="accent1"/>
          </a:lnRef>
          <a:fillRef idx="0">
            <a:schemeClr val="accent1"/>
          </a:fillRef>
          <a:effectRef idx="1">
            <a:schemeClr val="accent1"/>
          </a:effectRef>
          <a:fontRef idx="minor">
            <a:schemeClr val="tx1"/>
          </a:fontRef>
        </p:style>
      </p:cxnSp>
      <p:sp>
        <p:nvSpPr>
          <p:cNvPr id="10" name="Slide Number Placeholder 5"/>
          <p:cNvSpPr txBox="1">
            <a:spLocks/>
          </p:cNvSpPr>
          <p:nvPr userDrawn="1"/>
        </p:nvSpPr>
        <p:spPr>
          <a:xfrm>
            <a:off x="5777698" y="4654698"/>
            <a:ext cx="470702" cy="274637"/>
          </a:xfrm>
          <a:prstGeom prst="rect">
            <a:avLst/>
          </a:prstGeom>
          <a:noFill/>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A3BA662-FE18-4FD4-9A53-B2CA0A2E752A}" type="slidenum">
              <a:rPr lang="en-US" sz="1600" smtClean="0">
                <a:solidFill>
                  <a:schemeClr val="bg1"/>
                </a:solidFill>
              </a:rPr>
              <a:pPr algn="ctr"/>
              <a:t>‹#›</a:t>
            </a:fld>
            <a:endParaRPr lang="en-US" sz="2000" dirty="0">
              <a:solidFill>
                <a:schemeClr val="bg1"/>
              </a:solidFill>
            </a:endParaRPr>
          </a:p>
        </p:txBody>
      </p:sp>
      <p:sp>
        <p:nvSpPr>
          <p:cNvPr id="2" name="Title Placeholder 1"/>
          <p:cNvSpPr>
            <a:spLocks noGrp="1"/>
          </p:cNvSpPr>
          <p:nvPr>
            <p:ph type="title"/>
          </p:nvPr>
        </p:nvSpPr>
        <p:spPr>
          <a:xfrm>
            <a:off x="0" y="6350"/>
            <a:ext cx="9143999" cy="762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TextBox 3"/>
          <p:cNvSpPr txBox="1"/>
          <p:nvPr userDrawn="1"/>
        </p:nvSpPr>
        <p:spPr>
          <a:xfrm>
            <a:off x="25400" y="4561185"/>
            <a:ext cx="47752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solidFill>
                  <a:srgbClr val="FFFFFF"/>
                </a:solidFill>
              </a:rPr>
              <a:t>Department of Learning and Innovation</a:t>
            </a:r>
          </a:p>
          <a:p>
            <a:r>
              <a:rPr lang="en-US" sz="1200" baseline="0" dirty="0" smtClean="0">
                <a:solidFill>
                  <a:srgbClr val="FFFFFF"/>
                </a:solidFill>
              </a:rPr>
              <a:t>Department of Student Assessment, Accountability &amp; ESEA Programs</a:t>
            </a:r>
          </a:p>
        </p:txBody>
      </p:sp>
    </p:spTree>
    <p:extLst>
      <p:ext uri="{BB962C8B-B14F-4D97-AF65-F5344CB8AC3E}">
        <p14:creationId xmlns:p14="http://schemas.microsoft.com/office/powerpoint/2010/main" val="568153360"/>
      </p:ext>
    </p:extLst>
  </p:cSld>
  <p:clrMap bg1="lt1" tx1="dk1" bg2="lt2" tx2="dk2" accent1="accent1" accent2="accent2" accent3="accent3" accent4="accent4" accent5="accent5" accent6="accent6" hlink="hlink" folHlink="folHlink"/>
  <p:sldLayoutIdLst>
    <p:sldLayoutId id="2147483684" r:id="rId1"/>
    <p:sldLayoutId id="2147483695" r:id="rId2"/>
    <p:sldLayoutId id="2147483681" r:id="rId3"/>
    <p:sldLayoutId id="2147483696" r:id="rId4"/>
    <p:sldLayoutId id="2147483649" r:id="rId5"/>
    <p:sldLayoutId id="2147483661" r:id="rId6"/>
    <p:sldLayoutId id="2147483686" r:id="rId7"/>
    <p:sldLayoutId id="2147483652" r:id="rId8"/>
    <p:sldLayoutId id="2147483697" r:id="rId9"/>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doe.virginia.gov/testing/sol/blueprints/english_blueprints/2017/2017-blueprint-er.docx"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index.shtml"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hyperlink" Target="http://www.doe.virginia.gov/support/health_medical/covid-19/recover-redesign-restart-2020.pdf"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9-12/paired-passages-threat-of-conformity-9-1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nonfiction/9-12/critical-reading-nonfiction-11-1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www.doe.virginia.gov/testing/sol/standards_docs/english/2017/eng-instruct-plans/read/fiction/6-8/cause-effect-and-impact-on-plot-6-8.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www.doe.virginia.gov/testing/sol/blueprints/english_blueprints/2017/2017-blueprint-er.docx"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www.doe.virginia.gov/testing/sol/standards_docs/english/2017/eng-instruct-plans/read/word/9-12/vocabulary-authors-tone-8-9.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8" Type="http://schemas.openxmlformats.org/officeDocument/2006/relationships/hyperlink" Target="http://www.doe.virginia.gov/testing/sol/blueprints/english_blueprints/2017/2017-blueprint-8r.docx" TargetMode="External"/><Relationship Id="rId3" Type="http://schemas.openxmlformats.org/officeDocument/2006/relationships/hyperlink" Target="http://www.doe.virginia.gov/testing/sol/blueprints/english_blueprints/2017/2017-blueprint-3r.docx" TargetMode="External"/><Relationship Id="rId7" Type="http://schemas.openxmlformats.org/officeDocument/2006/relationships/hyperlink" Target="http://www.doe.virginia.gov/testing/sol/blueprints/english_blueprints/2017/2017-blueprint-7r.docx" TargetMode="External"/><Relationship Id="rId2" Type="http://schemas.openxmlformats.org/officeDocument/2006/relationships/hyperlink" Target="http://www.doe.virginia.gov/testing/sol/standards_docs/english/index.shtml" TargetMode="External"/><Relationship Id="rId1" Type="http://schemas.openxmlformats.org/officeDocument/2006/relationships/slideLayout" Target="../slideLayouts/slideLayout2.xml"/><Relationship Id="rId6" Type="http://schemas.openxmlformats.org/officeDocument/2006/relationships/hyperlink" Target="http://www.doe.virginia.gov/testing/sol/blueprints/english_blueprints/2017/2017-blueprint-6r.docx" TargetMode="External"/><Relationship Id="rId5" Type="http://schemas.openxmlformats.org/officeDocument/2006/relationships/hyperlink" Target="http://www.doe.virginia.gov/testing/sol/blueprints/english_blueprints/2017/2017-blueprint-5r.docx" TargetMode="External"/><Relationship Id="rId4" Type="http://schemas.openxmlformats.org/officeDocument/2006/relationships/hyperlink" Target="http://www.doe.virginia.gov/testing/sol/blueprints/english_blueprints/2017/2017-blueprint-4r.docx" TargetMode="External"/><Relationship Id="rId9" Type="http://schemas.openxmlformats.org/officeDocument/2006/relationships/hyperlink" Target="http://www.doe.virginia.gov/testing/sol/blueprints/english_blueprints/2017/2017-blueprint-er.doc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www.doe.virginia.gov/support/health_medical/covid-19/recover-redesign-restart.shtml" TargetMode="External"/><Relationship Id="rId3" Type="http://schemas.openxmlformats.org/officeDocument/2006/relationships/hyperlink" Target="http://www.doe.virginia.gov/testing/sol/standards_docs/english/2017/cf/english-cf-2017.docx" TargetMode="External"/><Relationship Id="rId7" Type="http://schemas.openxmlformats.org/officeDocument/2006/relationships/hyperlink" Target="http://www.doe.virginia.gov/instruction/english/assessment-supports-webinar-series.shtml" TargetMode="External"/><Relationship Id="rId2" Type="http://schemas.openxmlformats.org/officeDocument/2006/relationships/hyperlink" Target="http://www.doe.virginia.gov/testing/sol/standards_docs/english/2017/progression-chart/reading-progression-cht-2017.docx" TargetMode="External"/><Relationship Id="rId1" Type="http://schemas.openxmlformats.org/officeDocument/2006/relationships/slideLayout" Target="../slideLayouts/slideLayout2.xml"/><Relationship Id="rId6" Type="http://schemas.openxmlformats.org/officeDocument/2006/relationships/hyperlink" Target="http://www.doe.virginia.gov/testing/test_administration/cat/comparison-passage-based-cat-traditional-test.docx" TargetMode="External"/><Relationship Id="rId5" Type="http://schemas.openxmlformats.org/officeDocument/2006/relationships/hyperlink" Target="http://www.doe.virginia.gov/testing/test_administration/cat/index.shtml" TargetMode="External"/><Relationship Id="rId4" Type="http://schemas.openxmlformats.org/officeDocument/2006/relationships/hyperlink" Target="http://www.doe.virginia.gov/testing/sol/standards_docs/english/2017/stds-all-english-2017.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www.doe.virginia.gov/testing/sol/practice_items/testnav8.shtml" TargetMode="External"/><Relationship Id="rId7" Type="http://schemas.openxmlformats.org/officeDocument/2006/relationships/hyperlink" Target="http://www.doe.virginia.gov/administrators/superintendents_memos/2020/249-20.docx" TargetMode="External"/><Relationship Id="rId2" Type="http://schemas.openxmlformats.org/officeDocument/2006/relationships/hyperlink" Target="http://www.doe.virginia.gov/testing/test_administration/cat/passage-based-cat-faq.docx" TargetMode="External"/><Relationship Id="rId1" Type="http://schemas.openxmlformats.org/officeDocument/2006/relationships/slideLayout" Target="../slideLayouts/slideLayout2.xml"/><Relationship Id="rId6" Type="http://schemas.openxmlformats.org/officeDocument/2006/relationships/hyperlink" Target="http://www.doe.virginia.gov/testing/sol/standards_docs/english/2017/eng-instruct-plans/index.shtml" TargetMode="External"/><Relationship Id="rId5" Type="http://schemas.openxmlformats.org/officeDocument/2006/relationships/hyperlink" Target="http://www.doe.virginia.gov/instruction/english/professional_development/institutes/2018/index.shtml" TargetMode="External"/><Relationship Id="rId4" Type="http://schemas.openxmlformats.org/officeDocument/2006/relationships/hyperlink" Target="http://www.doe.virginia.gov/instruction/english/professional_development/2019-deeper-learning/index.shtml"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mailto:jill.nogueras@doe.virginia.gov" TargetMode="External"/><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2.xml"/><Relationship Id="rId5" Type="http://schemas.openxmlformats.org/officeDocument/2006/relationships/hyperlink" Target="mailto:colleen.cassada@doe.virginia.gov" TargetMode="External"/><Relationship Id="rId4" Type="http://schemas.openxmlformats.org/officeDocument/2006/relationships/hyperlink" Target="mailto:carmen.kurek@doe.virginia.gov"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Student_Assessment@doe.virginia.gov"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doe.virginia.gov/instruction/english/literacy-webinar-series.shtm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doe.virginia.gov/testing/sol/standards_docs/english/2017/cf/english-cf-2017.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95251"/>
            <a:ext cx="9144000" cy="1037225"/>
          </a:xfrm>
        </p:spPr>
        <p:txBody>
          <a:bodyPr>
            <a:noAutofit/>
          </a:bodyPr>
          <a:lstStyle/>
          <a:p>
            <a:r>
              <a:rPr lang="en-US" sz="3600" b="0" dirty="0" smtClean="0"/>
              <a:t>Assessment Supports for 2020-2021</a:t>
            </a:r>
            <a:br>
              <a:rPr lang="en-US" sz="3600" b="0" dirty="0" smtClean="0"/>
            </a:br>
            <a:r>
              <a:rPr lang="en-US" sz="3600" b="0" dirty="0" smtClean="0"/>
              <a:t> </a:t>
            </a:r>
            <a:r>
              <a:rPr lang="en-US" sz="2800" b="0" dirty="0" smtClean="0"/>
              <a:t>(End-of-Course)</a:t>
            </a:r>
            <a:endParaRPr lang="en-US" sz="2800" dirty="0"/>
          </a:p>
        </p:txBody>
      </p:sp>
      <p:pic>
        <p:nvPicPr>
          <p:cNvPr id="2" name="Picture 1" descr="K-12 English Language Arts Logo including: Communication, Reading, Research and Writing " title="K-12 English Language Arts Logo"/>
          <p:cNvPicPr>
            <a:picLocks noChangeAspect="1"/>
          </p:cNvPicPr>
          <p:nvPr/>
        </p:nvPicPr>
        <p:blipFill>
          <a:blip r:embed="rId3"/>
          <a:stretch>
            <a:fillRect/>
          </a:stretch>
        </p:blipFill>
        <p:spPr>
          <a:xfrm>
            <a:off x="6524387" y="1123950"/>
            <a:ext cx="2314813" cy="2286000"/>
          </a:xfrm>
          <a:prstGeom prst="rect">
            <a:avLst/>
          </a:prstGeom>
        </p:spPr>
      </p:pic>
      <p:pic>
        <p:nvPicPr>
          <p:cNvPr id="6" name="Google Shape;75;p14" title="decorative picture"/>
          <p:cNvPicPr preferRelativeResize="0"/>
          <p:nvPr/>
        </p:nvPicPr>
        <p:blipFill>
          <a:blip r:embed="rId4">
            <a:alphaModFix/>
          </a:blip>
          <a:stretch>
            <a:fillRect/>
          </a:stretch>
        </p:blipFill>
        <p:spPr>
          <a:xfrm>
            <a:off x="186845" y="1708800"/>
            <a:ext cx="1618325" cy="2433575"/>
          </a:xfrm>
          <a:prstGeom prst="rect">
            <a:avLst/>
          </a:prstGeom>
          <a:noFill/>
          <a:ln>
            <a:noFill/>
          </a:ln>
        </p:spPr>
      </p:pic>
      <p:pic>
        <p:nvPicPr>
          <p:cNvPr id="7" name="Google Shape;73;p14" title="decorative picture"/>
          <p:cNvPicPr preferRelativeResize="0"/>
          <p:nvPr/>
        </p:nvPicPr>
        <p:blipFill>
          <a:blip r:embed="rId5">
            <a:alphaModFix/>
          </a:blip>
          <a:stretch>
            <a:fillRect/>
          </a:stretch>
        </p:blipFill>
        <p:spPr>
          <a:xfrm>
            <a:off x="1981327" y="1009650"/>
            <a:ext cx="1895475" cy="1257300"/>
          </a:xfrm>
          <a:prstGeom prst="rect">
            <a:avLst/>
          </a:prstGeom>
          <a:noFill/>
          <a:ln>
            <a:noFill/>
          </a:ln>
        </p:spPr>
      </p:pic>
      <p:pic>
        <p:nvPicPr>
          <p:cNvPr id="8" name="Google Shape;77;p14" title="decorative picture"/>
          <p:cNvPicPr preferRelativeResize="0"/>
          <p:nvPr/>
        </p:nvPicPr>
        <p:blipFill>
          <a:blip r:embed="rId6">
            <a:alphaModFix/>
          </a:blip>
          <a:stretch>
            <a:fillRect/>
          </a:stretch>
        </p:blipFill>
        <p:spPr>
          <a:xfrm>
            <a:off x="3352800" y="2414644"/>
            <a:ext cx="2986325" cy="1985906"/>
          </a:xfrm>
          <a:prstGeom prst="rect">
            <a:avLst/>
          </a:prstGeom>
          <a:noFill/>
          <a:ln>
            <a:noFill/>
          </a:ln>
        </p:spPr>
      </p:pic>
    </p:spTree>
    <p:extLst>
      <p:ext uri="{BB962C8B-B14F-4D97-AF65-F5344CB8AC3E}">
        <p14:creationId xmlns:p14="http://schemas.microsoft.com/office/powerpoint/2010/main" val="3003870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
            <a:ext cx="9144000" cy="665628"/>
          </a:xfrm>
        </p:spPr>
        <p:txBody>
          <a:bodyPr>
            <a:normAutofit/>
          </a:bodyPr>
          <a:lstStyle/>
          <a:p>
            <a:r>
              <a:rPr lang="en-US" sz="3600" dirty="0"/>
              <a:t>Reading </a:t>
            </a:r>
            <a:r>
              <a:rPr lang="en-US" sz="3600" dirty="0" smtClean="0"/>
              <a:t>Instruction </a:t>
            </a:r>
            <a:r>
              <a:rPr lang="en-US" sz="2400" dirty="0" smtClean="0"/>
              <a:t>(3 of 3)</a:t>
            </a:r>
            <a:endParaRPr lang="en-US" sz="2400" dirty="0"/>
          </a:p>
        </p:txBody>
      </p:sp>
      <p:sp>
        <p:nvSpPr>
          <p:cNvPr id="3" name="Content Placeholder 2"/>
          <p:cNvSpPr>
            <a:spLocks noGrp="1"/>
          </p:cNvSpPr>
          <p:nvPr>
            <p:ph idx="1"/>
          </p:nvPr>
        </p:nvSpPr>
        <p:spPr>
          <a:xfrm>
            <a:off x="-76200" y="514350"/>
            <a:ext cx="8991599" cy="3733799"/>
          </a:xfrm>
        </p:spPr>
        <p:txBody>
          <a:bodyPr>
            <a:normAutofit fontScale="55000" lnSpcReduction="20000"/>
          </a:bodyPr>
          <a:lstStyle/>
          <a:p>
            <a:pPr lvl="1"/>
            <a:r>
              <a:rPr lang="en-US" sz="5100" dirty="0"/>
              <a:t>Step Three: Sample Question Starters</a:t>
            </a:r>
            <a:endParaRPr lang="en-US" sz="5100" strike="sngStrike" dirty="0"/>
          </a:p>
          <a:p>
            <a:pPr lvl="2"/>
            <a:r>
              <a:rPr lang="en-US" sz="4400" dirty="0"/>
              <a:t>Questions asked before, during, and after instruction should bring students back to the text and align with the progression of the skill, therefore supporting student mastery. These questions could be exemplified by having students write about what was read, answering questions, etc.</a:t>
            </a:r>
          </a:p>
          <a:p>
            <a:pPr lvl="1"/>
            <a:r>
              <a:rPr lang="en-US" sz="5100" dirty="0"/>
              <a:t>Step Four: Exploring Instructional Resources </a:t>
            </a:r>
          </a:p>
          <a:p>
            <a:pPr lvl="2"/>
            <a:r>
              <a:rPr lang="en-US" sz="4400" dirty="0"/>
              <a:t>Select additional grade-level text that is engaging and varying in genre. Introduce new skills and spiral previously taught skills.</a:t>
            </a:r>
          </a:p>
        </p:txBody>
      </p:sp>
    </p:spTree>
    <p:extLst>
      <p:ext uri="{BB962C8B-B14F-4D97-AF65-F5344CB8AC3E}">
        <p14:creationId xmlns:p14="http://schemas.microsoft.com/office/powerpoint/2010/main" val="4176579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(1 of 7)</a:t>
            </a:r>
            <a:endParaRPr lang="en-US" sz="2400" dirty="0"/>
          </a:p>
        </p:txBody>
      </p:sp>
      <p:sp>
        <p:nvSpPr>
          <p:cNvPr id="3" name="Content Placeholder 2"/>
          <p:cNvSpPr>
            <a:spLocks noGrp="1"/>
          </p:cNvSpPr>
          <p:nvPr>
            <p:ph idx="1"/>
          </p:nvPr>
        </p:nvSpPr>
        <p:spPr>
          <a:xfrm>
            <a:off x="-22167" y="666750"/>
            <a:ext cx="8991600" cy="3733800"/>
          </a:xfrm>
        </p:spPr>
        <p:txBody>
          <a:bodyPr>
            <a:normAutofit fontScale="85000" lnSpcReduction="20000"/>
          </a:bodyPr>
          <a:lstStyle/>
          <a:p>
            <a:r>
              <a:rPr lang="en-US" sz="2800" dirty="0"/>
              <a:t>When selecting a text, it is important </a:t>
            </a:r>
            <a:r>
              <a:rPr lang="en-US" sz="2800" dirty="0" smtClean="0"/>
              <a:t>to: </a:t>
            </a:r>
          </a:p>
          <a:p>
            <a:pPr lvl="1"/>
            <a:r>
              <a:rPr lang="en-US" dirty="0" smtClean="0"/>
              <a:t>Review to </a:t>
            </a:r>
            <a:r>
              <a:rPr lang="en-US" dirty="0"/>
              <a:t>ensure it supports the </a:t>
            </a:r>
            <a:r>
              <a:rPr lang="en-US" dirty="0" smtClean="0"/>
              <a:t>identified purpose for reading the passage. </a:t>
            </a:r>
          </a:p>
          <a:p>
            <a:pPr lvl="2"/>
            <a:r>
              <a:rPr lang="en-US" sz="2800" dirty="0" smtClean="0"/>
              <a:t>Setting </a:t>
            </a:r>
            <a:r>
              <a:rPr lang="en-US" sz="2800" dirty="0"/>
              <a:t>the purpose will </a:t>
            </a:r>
            <a:r>
              <a:rPr lang="en-US" sz="2800" dirty="0" smtClean="0"/>
              <a:t>focus on either:</a:t>
            </a:r>
          </a:p>
          <a:p>
            <a:pPr lvl="3"/>
            <a:r>
              <a:rPr lang="en-US" sz="2800" dirty="0" smtClean="0"/>
              <a:t>Identifying the skills that will </a:t>
            </a:r>
            <a:r>
              <a:rPr lang="en-US" sz="2800" dirty="0"/>
              <a:t>be </a:t>
            </a:r>
            <a:r>
              <a:rPr lang="en-US" sz="2800" dirty="0" smtClean="0"/>
              <a:t>introduced or reviewed for reading comprehension and then ensuring the passage supports the identified skills.</a:t>
            </a:r>
          </a:p>
          <a:p>
            <a:pPr lvl="3"/>
            <a:r>
              <a:rPr lang="en-US" sz="2800" dirty="0"/>
              <a:t>S</a:t>
            </a:r>
            <a:r>
              <a:rPr lang="en-US" sz="2800" dirty="0" smtClean="0"/>
              <a:t>electing a passage and then determining the skills that could be introduced or reviewed throughout the reading. </a:t>
            </a:r>
          </a:p>
          <a:p>
            <a:pPr lvl="1"/>
            <a:r>
              <a:rPr lang="en-US" dirty="0"/>
              <a:t>R</a:t>
            </a:r>
            <a:r>
              <a:rPr lang="en-US" dirty="0" smtClean="0"/>
              <a:t>ead to locate </a:t>
            </a:r>
            <a:r>
              <a:rPr lang="en-US" dirty="0"/>
              <a:t>examples </a:t>
            </a:r>
            <a:r>
              <a:rPr lang="en-US" dirty="0" smtClean="0"/>
              <a:t>of the skills that </a:t>
            </a:r>
            <a:r>
              <a:rPr lang="en-US" dirty="0"/>
              <a:t>support the purpose identified. </a:t>
            </a:r>
          </a:p>
          <a:p>
            <a:pPr marL="0" indent="0">
              <a:buNone/>
            </a:pPr>
            <a:endParaRPr lang="en-US" dirty="0"/>
          </a:p>
        </p:txBody>
      </p:sp>
    </p:spTree>
    <p:extLst>
      <p:ext uri="{BB962C8B-B14F-4D97-AF65-F5344CB8AC3E}">
        <p14:creationId xmlns:p14="http://schemas.microsoft.com/office/powerpoint/2010/main" val="520583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(2 </a:t>
            </a:r>
            <a:r>
              <a:rPr lang="en-US" sz="2400" dirty="0"/>
              <a:t>of </a:t>
            </a:r>
            <a:r>
              <a:rPr lang="en-US" sz="2400" dirty="0" smtClean="0"/>
              <a:t>7)</a:t>
            </a:r>
            <a:endParaRPr lang="en-US" sz="2400" dirty="0"/>
          </a:p>
        </p:txBody>
      </p:sp>
      <p:sp>
        <p:nvSpPr>
          <p:cNvPr id="3" name="Content Placeholder 2"/>
          <p:cNvSpPr>
            <a:spLocks noGrp="1"/>
          </p:cNvSpPr>
          <p:nvPr>
            <p:ph idx="1"/>
          </p:nvPr>
        </p:nvSpPr>
        <p:spPr>
          <a:xfrm>
            <a:off x="114300" y="742950"/>
            <a:ext cx="8915400" cy="3581399"/>
          </a:xfrm>
        </p:spPr>
        <p:txBody>
          <a:bodyPr>
            <a:normAutofit fontScale="77500" lnSpcReduction="20000"/>
          </a:bodyPr>
          <a:lstStyle/>
          <a:p>
            <a:r>
              <a:rPr lang="en-US" sz="3100" dirty="0" smtClean="0"/>
              <a:t>If </a:t>
            </a:r>
            <a:r>
              <a:rPr lang="en-US" sz="3100" dirty="0"/>
              <a:t>the passage supports the identified purpose and includes examples that focus on the desired skills, the passage should be used for instruction.</a:t>
            </a:r>
          </a:p>
          <a:p>
            <a:pPr lvl="1"/>
            <a:r>
              <a:rPr lang="en-US" sz="3100" dirty="0"/>
              <a:t>If other reading comprehension skills are found within the passage, apart from the determined purpose, teachers should use these skills to support instruction and reading comprehension. </a:t>
            </a:r>
          </a:p>
          <a:p>
            <a:pPr lvl="1"/>
            <a:r>
              <a:rPr lang="en-US" sz="3100" dirty="0"/>
              <a:t>It is important to ensure the passage supports the use of guiding questions to provide the necessary background information to support student comprehension, engagement, and application of skills. </a:t>
            </a:r>
          </a:p>
          <a:p>
            <a:pPr marL="0" indent="0">
              <a:buNone/>
            </a:pPr>
            <a:endParaRPr lang="en-US" dirty="0"/>
          </a:p>
        </p:txBody>
      </p:sp>
    </p:spTree>
    <p:extLst>
      <p:ext uri="{BB962C8B-B14F-4D97-AF65-F5344CB8AC3E}">
        <p14:creationId xmlns:p14="http://schemas.microsoft.com/office/powerpoint/2010/main" val="252586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1: Select Authentic Text </a:t>
            </a:r>
            <a:r>
              <a:rPr lang="en-US" sz="2400" dirty="0" smtClean="0"/>
              <a:t>(3 </a:t>
            </a:r>
            <a:r>
              <a:rPr lang="en-US" sz="2400" dirty="0"/>
              <a:t>of </a:t>
            </a:r>
            <a:r>
              <a:rPr lang="en-US" sz="2400" dirty="0" smtClean="0"/>
              <a:t>7)</a:t>
            </a:r>
            <a:endParaRPr lang="en-US" sz="2400" dirty="0"/>
          </a:p>
        </p:txBody>
      </p:sp>
      <p:sp>
        <p:nvSpPr>
          <p:cNvPr id="3" name="Content Placeholder 2"/>
          <p:cNvSpPr>
            <a:spLocks noGrp="1"/>
          </p:cNvSpPr>
          <p:nvPr>
            <p:ph idx="1"/>
          </p:nvPr>
        </p:nvSpPr>
        <p:spPr>
          <a:xfrm>
            <a:off x="76200" y="895351"/>
            <a:ext cx="8534399" cy="3429002"/>
          </a:xfrm>
        </p:spPr>
        <p:txBody>
          <a:bodyPr>
            <a:normAutofit/>
          </a:bodyPr>
          <a:lstStyle/>
          <a:p>
            <a:r>
              <a:rPr lang="en-US" sz="2800" dirty="0" smtClean="0"/>
              <a:t>If examples of the introduction or review of skills are not found:</a:t>
            </a:r>
          </a:p>
          <a:p>
            <a:pPr lvl="1"/>
            <a:r>
              <a:rPr lang="en-US" sz="2600" dirty="0" smtClean="0"/>
              <a:t>A new </a:t>
            </a:r>
            <a:r>
              <a:rPr lang="en-US" sz="2600" dirty="0"/>
              <a:t>passage should be selected </a:t>
            </a:r>
            <a:r>
              <a:rPr lang="en-US" sz="2600" dirty="0" smtClean="0"/>
              <a:t>to support the determined purpose, or</a:t>
            </a:r>
          </a:p>
          <a:p>
            <a:pPr lvl="1"/>
            <a:r>
              <a:rPr lang="en-US" sz="2600" dirty="0" smtClean="0"/>
              <a:t>New </a:t>
            </a:r>
            <a:r>
              <a:rPr lang="en-US" sz="2600" dirty="0"/>
              <a:t>skills </a:t>
            </a:r>
            <a:r>
              <a:rPr lang="en-US" sz="2600" dirty="0" smtClean="0"/>
              <a:t>should be identified </a:t>
            </a:r>
            <a:r>
              <a:rPr lang="en-US" sz="2600" dirty="0"/>
              <a:t>to support a </a:t>
            </a:r>
            <a:r>
              <a:rPr lang="en-US" sz="2600"/>
              <a:t>new </a:t>
            </a:r>
            <a:r>
              <a:rPr lang="en-US" sz="2600" smtClean="0"/>
              <a:t>purpose.</a:t>
            </a:r>
            <a:endParaRPr lang="en-US" sz="2600" dirty="0"/>
          </a:p>
          <a:p>
            <a:pPr marL="0" indent="0">
              <a:buNone/>
            </a:pPr>
            <a:endParaRPr lang="en-US" dirty="0"/>
          </a:p>
        </p:txBody>
      </p:sp>
    </p:spTree>
    <p:extLst>
      <p:ext uri="{BB962C8B-B14F-4D97-AF65-F5344CB8AC3E}">
        <p14:creationId xmlns:p14="http://schemas.microsoft.com/office/powerpoint/2010/main" val="1606989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Step 1: Select Authentic Text </a:t>
            </a:r>
            <a:r>
              <a:rPr lang="en-US" sz="2400" dirty="0" smtClean="0"/>
              <a:t>(4 </a:t>
            </a:r>
            <a:r>
              <a:rPr lang="en-US" sz="2400" dirty="0"/>
              <a:t>of </a:t>
            </a:r>
            <a:r>
              <a:rPr lang="en-US" sz="2400" dirty="0" smtClean="0"/>
              <a:t>7)</a:t>
            </a:r>
            <a:endParaRPr lang="en-US" sz="2400" dirty="0"/>
          </a:p>
        </p:txBody>
      </p:sp>
      <p:sp>
        <p:nvSpPr>
          <p:cNvPr id="3" name="Content Placeholder 2"/>
          <p:cNvSpPr>
            <a:spLocks noGrp="1"/>
          </p:cNvSpPr>
          <p:nvPr>
            <p:ph idx="1"/>
          </p:nvPr>
        </p:nvSpPr>
        <p:spPr/>
        <p:txBody>
          <a:bodyPr>
            <a:normAutofit/>
          </a:bodyPr>
          <a:lstStyle/>
          <a:p>
            <a:pPr marL="0" indent="0">
              <a:buNone/>
            </a:pPr>
            <a:r>
              <a:rPr lang="en-US" dirty="0" smtClean="0"/>
              <a:t>Throughout the provided grade-level authentic passages, annotations (a note of commentary or explanation) that include discussion points and guiding questions have been provided to support the introduction and review of skills.</a:t>
            </a:r>
          </a:p>
        </p:txBody>
      </p:sp>
    </p:spTree>
    <p:extLst>
      <p:ext uri="{BB962C8B-B14F-4D97-AF65-F5344CB8AC3E}">
        <p14:creationId xmlns:p14="http://schemas.microsoft.com/office/powerpoint/2010/main" val="3450078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1: Select Authentic Text </a:t>
            </a:r>
            <a:r>
              <a:rPr lang="en-US" sz="2400" dirty="0"/>
              <a:t>(5 of 7)</a:t>
            </a:r>
            <a:endParaRPr lang="en-US" dirty="0"/>
          </a:p>
        </p:txBody>
      </p:sp>
      <p:pic>
        <p:nvPicPr>
          <p:cNvPr id="4" name="Picture 3" descr="A screenshot of the passage &quot;Get the Job&quot; with annotations." title="An image"/>
          <p:cNvPicPr>
            <a:picLocks noChangeAspect="1"/>
          </p:cNvPicPr>
          <p:nvPr/>
        </p:nvPicPr>
        <p:blipFill>
          <a:blip r:embed="rId3"/>
          <a:stretch>
            <a:fillRect/>
          </a:stretch>
        </p:blipFill>
        <p:spPr>
          <a:xfrm>
            <a:off x="76200" y="1276350"/>
            <a:ext cx="8939212" cy="2172785"/>
          </a:xfrm>
          <a:prstGeom prst="rect">
            <a:avLst/>
          </a:prstGeom>
        </p:spPr>
      </p:pic>
    </p:spTree>
    <p:extLst>
      <p:ext uri="{BB962C8B-B14F-4D97-AF65-F5344CB8AC3E}">
        <p14:creationId xmlns:p14="http://schemas.microsoft.com/office/powerpoint/2010/main" val="2182631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 </a:t>
            </a:r>
            <a:r>
              <a:rPr lang="en-US" sz="2800" dirty="0" smtClean="0"/>
              <a:t>(6 </a:t>
            </a:r>
            <a:r>
              <a:rPr lang="en-US" sz="2800" dirty="0"/>
              <a:t>of </a:t>
            </a:r>
            <a:r>
              <a:rPr lang="en-US" sz="2800" dirty="0" smtClean="0"/>
              <a:t>7)</a:t>
            </a:r>
            <a:r>
              <a:rPr lang="en-US" dirty="0"/>
              <a:t/>
            </a:r>
            <a:br>
              <a:rPr lang="en-US" dirty="0"/>
            </a:br>
            <a:endParaRPr lang="en-US" dirty="0"/>
          </a:p>
        </p:txBody>
      </p:sp>
      <p:sp>
        <p:nvSpPr>
          <p:cNvPr id="4" name="Content Placeholder 3"/>
          <p:cNvSpPr>
            <a:spLocks noGrp="1"/>
          </p:cNvSpPr>
          <p:nvPr>
            <p:ph idx="1"/>
          </p:nvPr>
        </p:nvSpPr>
        <p:spPr>
          <a:xfrm>
            <a:off x="152400" y="895350"/>
            <a:ext cx="8229600" cy="3429002"/>
          </a:xfrm>
        </p:spPr>
        <p:txBody>
          <a:bodyPr>
            <a:normAutofit/>
          </a:bodyPr>
          <a:lstStyle/>
          <a:p>
            <a:pPr marL="0" indent="0" algn="ctr">
              <a:buNone/>
            </a:pPr>
            <a:endParaRPr lang="en-US" dirty="0"/>
          </a:p>
          <a:p>
            <a:pPr marL="0" indent="0" algn="ctr">
              <a:buNone/>
            </a:pPr>
            <a:r>
              <a:rPr lang="en-US" dirty="0" smtClean="0"/>
              <a:t>Technical Text: “Get the Job”</a:t>
            </a:r>
          </a:p>
          <a:p>
            <a:r>
              <a:rPr lang="en-US" sz="2400" dirty="0" smtClean="0"/>
              <a:t>This technical text example </a:t>
            </a:r>
            <a:r>
              <a:rPr lang="en-US" sz="2400" dirty="0"/>
              <a:t>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969443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(7 </a:t>
            </a:r>
            <a:r>
              <a:rPr lang="en-US" sz="2400" dirty="0"/>
              <a:t>of </a:t>
            </a:r>
            <a:r>
              <a:rPr lang="en-US" sz="2400" dirty="0" smtClean="0"/>
              <a:t>7)</a:t>
            </a:r>
            <a:endParaRPr lang="en-US" sz="2400" dirty="0"/>
          </a:p>
        </p:txBody>
      </p:sp>
      <p:sp>
        <p:nvSpPr>
          <p:cNvPr id="5" name="Content Placeholder 4"/>
          <p:cNvSpPr>
            <a:spLocks noGrp="1"/>
          </p:cNvSpPr>
          <p:nvPr>
            <p:ph idx="1"/>
          </p:nvPr>
        </p:nvSpPr>
        <p:spPr>
          <a:xfrm>
            <a:off x="76200" y="895347"/>
            <a:ext cx="8927385" cy="3581403"/>
          </a:xfrm>
        </p:spPr>
        <p:txBody>
          <a:bodyPr>
            <a:normAutofit/>
          </a:bodyPr>
          <a:lstStyle/>
          <a:p>
            <a:pPr marL="0" indent="0">
              <a:buNone/>
            </a:pPr>
            <a:r>
              <a:rPr lang="en-US" sz="2800" dirty="0" smtClean="0"/>
              <a:t>The selected technical text, “Get the Job”*, supports </a:t>
            </a:r>
            <a:r>
              <a:rPr lang="en-US" sz="2800" dirty="0"/>
              <a:t>the introduction and review </a:t>
            </a:r>
            <a:r>
              <a:rPr lang="en-US" sz="2800" dirty="0" smtClean="0"/>
              <a:t>of:</a:t>
            </a:r>
          </a:p>
          <a:p>
            <a:pPr lvl="1"/>
            <a:r>
              <a:rPr lang="en-US" dirty="0" smtClean="0"/>
              <a:t>Author’s Purpose</a:t>
            </a:r>
          </a:p>
          <a:p>
            <a:pPr lvl="1"/>
            <a:r>
              <a:rPr lang="en-US" dirty="0" smtClean="0"/>
              <a:t>Author’s Claims</a:t>
            </a:r>
          </a:p>
          <a:p>
            <a:pPr lvl="1"/>
            <a:r>
              <a:rPr lang="en-US" dirty="0" smtClean="0"/>
              <a:t>Synthesizing Information</a:t>
            </a:r>
            <a:endParaRPr lang="en-US" dirty="0"/>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690839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14400"/>
          </a:xfrm>
        </p:spPr>
        <p:txBody>
          <a:bodyPr>
            <a:noAutofit/>
          </a:bodyPr>
          <a:lstStyle/>
          <a:p>
            <a:pPr algn="l"/>
            <a:r>
              <a:rPr lang="en-US" sz="3600" dirty="0"/>
              <a:t>Step 2: Examine the Content and Progression of </a:t>
            </a:r>
            <a:r>
              <a:rPr lang="en-US" sz="3600" dirty="0" smtClean="0"/>
              <a:t>Standards</a:t>
            </a:r>
            <a:endParaRPr lang="en-US" sz="3600" dirty="0">
              <a:solidFill>
                <a:srgbClr val="FF0000"/>
              </a:solidFill>
            </a:endParaRPr>
          </a:p>
        </p:txBody>
      </p:sp>
      <p:sp>
        <p:nvSpPr>
          <p:cNvPr id="3" name="Content Placeholder 2"/>
          <p:cNvSpPr>
            <a:spLocks noGrp="1"/>
          </p:cNvSpPr>
          <p:nvPr>
            <p:ph idx="1"/>
          </p:nvPr>
        </p:nvSpPr>
        <p:spPr>
          <a:xfrm>
            <a:off x="76200" y="1428750"/>
            <a:ext cx="8763000" cy="3048001"/>
          </a:xfrm>
        </p:spPr>
        <p:txBody>
          <a:bodyPr>
            <a:normAutofit/>
          </a:bodyPr>
          <a:lstStyle/>
          <a:p>
            <a:pPr marL="457200" lvl="1" indent="0">
              <a:buNone/>
            </a:pPr>
            <a:r>
              <a:rPr lang="en-US" dirty="0" smtClean="0"/>
              <a:t>Please note, based </a:t>
            </a:r>
            <a:r>
              <a:rPr lang="en-US" dirty="0"/>
              <a:t>on the </a:t>
            </a:r>
            <a:r>
              <a:rPr lang="en-US" dirty="0">
                <a:hlinkClick r:id="rId3"/>
              </a:rPr>
              <a:t>2017 </a:t>
            </a:r>
            <a:r>
              <a:rPr lang="en-US" dirty="0" smtClean="0">
                <a:hlinkClick r:id="rId3"/>
              </a:rPr>
              <a:t>End-of-Course </a:t>
            </a:r>
            <a:r>
              <a:rPr lang="en-US" dirty="0">
                <a:hlinkClick r:id="rId3"/>
              </a:rPr>
              <a:t>Blueprint</a:t>
            </a:r>
            <a:r>
              <a:rPr lang="en-US" dirty="0"/>
              <a:t>, “All SOL listed in the blueprint are eligible for inclusion on each version of an SOL test. Some reading skills are repeated across grades 9, 10, and 11. Those SOL should be taught across all grades and will be assessed at the highest appropriate standard</a:t>
            </a:r>
            <a:r>
              <a:rPr lang="en-US" dirty="0" smtClean="0"/>
              <a:t>.”</a:t>
            </a:r>
            <a:endParaRPr lang="en-US" dirty="0"/>
          </a:p>
        </p:txBody>
      </p:sp>
    </p:spTree>
    <p:extLst>
      <p:ext uri="{BB962C8B-B14F-4D97-AF65-F5344CB8AC3E}">
        <p14:creationId xmlns:p14="http://schemas.microsoft.com/office/powerpoint/2010/main" val="1646998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906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11.5A</a:t>
            </a:r>
            <a:endParaRPr lang="en-US" sz="3600" dirty="0"/>
          </a:p>
        </p:txBody>
      </p:sp>
      <p:sp>
        <p:nvSpPr>
          <p:cNvPr id="5" name="Content Placeholder 4"/>
          <p:cNvSpPr>
            <a:spLocks noGrp="1"/>
          </p:cNvSpPr>
          <p:nvPr>
            <p:ph idx="1"/>
          </p:nvPr>
        </p:nvSpPr>
        <p:spPr>
          <a:xfrm>
            <a:off x="76200" y="1352550"/>
            <a:ext cx="8991600" cy="3200400"/>
          </a:xfrm>
        </p:spPr>
        <p:txBody>
          <a:bodyPr>
            <a:normAutofit/>
          </a:bodyPr>
          <a:lstStyle/>
          <a:p>
            <a:r>
              <a:rPr lang="en-US" sz="2800" dirty="0" smtClean="0"/>
              <a:t>9.5D- </a:t>
            </a:r>
            <a:r>
              <a:rPr lang="en-US" sz="2800" b="1" dirty="0"/>
              <a:t>Recognize</a:t>
            </a:r>
            <a:r>
              <a:rPr lang="en-US" sz="2800" dirty="0"/>
              <a:t> an </a:t>
            </a:r>
            <a:r>
              <a:rPr lang="en-US" sz="2800" u="sng" dirty="0"/>
              <a:t>author’s intended purpose</a:t>
            </a:r>
            <a:r>
              <a:rPr lang="en-US" sz="2800" dirty="0"/>
              <a:t> for writing and </a:t>
            </a:r>
            <a:r>
              <a:rPr lang="en-US" sz="2800" b="1" dirty="0"/>
              <a:t>identify</a:t>
            </a:r>
            <a:r>
              <a:rPr lang="en-US" sz="2800" dirty="0"/>
              <a:t> </a:t>
            </a:r>
            <a:r>
              <a:rPr lang="en-US" sz="2800" i="1" dirty="0"/>
              <a:t>the main idea</a:t>
            </a:r>
            <a:r>
              <a:rPr lang="en-US" sz="2800" dirty="0"/>
              <a:t>.</a:t>
            </a:r>
            <a:endParaRPr lang="en-US" sz="2800" dirty="0" smtClean="0"/>
          </a:p>
          <a:p>
            <a:r>
              <a:rPr lang="en-US" sz="2800" dirty="0" smtClean="0"/>
              <a:t>10.5B- </a:t>
            </a:r>
            <a:r>
              <a:rPr lang="en-US" sz="2800" b="1" dirty="0"/>
              <a:t>Recognize</a:t>
            </a:r>
            <a:r>
              <a:rPr lang="en-US" sz="2800" dirty="0"/>
              <a:t> </a:t>
            </a:r>
            <a:r>
              <a:rPr lang="en-US" sz="2800" i="1" dirty="0"/>
              <a:t>an author’s intended audience </a:t>
            </a:r>
            <a:r>
              <a:rPr lang="en-US" sz="2800" dirty="0"/>
              <a:t>and </a:t>
            </a:r>
            <a:r>
              <a:rPr lang="en-US" sz="2800" u="sng" dirty="0"/>
              <a:t>purpose for writing</a:t>
            </a:r>
            <a:r>
              <a:rPr lang="en-US" sz="2800" dirty="0"/>
              <a:t>.</a:t>
            </a:r>
            <a:endParaRPr lang="en-US" sz="2800" dirty="0" smtClean="0"/>
          </a:p>
          <a:p>
            <a:r>
              <a:rPr lang="en-US" sz="2800" dirty="0" smtClean="0"/>
              <a:t>11.5A- </a:t>
            </a:r>
            <a:r>
              <a:rPr lang="en-US" sz="2800" b="1" dirty="0"/>
              <a:t>Apply</a:t>
            </a:r>
            <a:r>
              <a:rPr lang="en-US" sz="2800" dirty="0"/>
              <a:t> </a:t>
            </a:r>
            <a:r>
              <a:rPr lang="en-US" sz="2800" u="sng" dirty="0"/>
              <a:t>information</a:t>
            </a:r>
            <a:r>
              <a:rPr lang="en-US" sz="2800" dirty="0"/>
              <a:t> </a:t>
            </a:r>
            <a:r>
              <a:rPr lang="en-US" sz="2800" i="1" dirty="0"/>
              <a:t>from texts to clarify understanding of concepts</a:t>
            </a:r>
            <a:r>
              <a:rPr lang="en-US" sz="2800" dirty="0" smtClean="0"/>
              <a:t>.</a:t>
            </a:r>
          </a:p>
          <a:p>
            <a:endParaRPr lang="en-US" dirty="0"/>
          </a:p>
        </p:txBody>
      </p:sp>
    </p:spTree>
    <p:extLst>
      <p:ext uri="{BB962C8B-B14F-4D97-AF65-F5344CB8AC3E}">
        <p14:creationId xmlns:p14="http://schemas.microsoft.com/office/powerpoint/2010/main" val="361194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Questions During the Webinar</a:t>
            </a:r>
          </a:p>
        </p:txBody>
      </p:sp>
      <p:sp>
        <p:nvSpPr>
          <p:cNvPr id="3" name="Content Placeholder 2"/>
          <p:cNvSpPr>
            <a:spLocks noGrp="1"/>
          </p:cNvSpPr>
          <p:nvPr>
            <p:ph idx="1"/>
          </p:nvPr>
        </p:nvSpPr>
        <p:spPr>
          <a:xfrm>
            <a:off x="571500" y="1504950"/>
            <a:ext cx="8001000" cy="1828799"/>
          </a:xfrm>
        </p:spPr>
        <p:txBody>
          <a:bodyPr>
            <a:normAutofit fontScale="92500"/>
          </a:bodyPr>
          <a:lstStyle/>
          <a:p>
            <a:r>
              <a:rPr lang="en-US" dirty="0"/>
              <a:t>Use </a:t>
            </a:r>
            <a:r>
              <a:rPr lang="en-US" dirty="0" smtClean="0"/>
              <a:t>the chat </a:t>
            </a:r>
            <a:r>
              <a:rPr lang="en-US" dirty="0"/>
              <a:t>feature to pose any questions to the group that arise during the webinar.</a:t>
            </a:r>
          </a:p>
          <a:p>
            <a:r>
              <a:rPr lang="en-US" dirty="0"/>
              <a:t>Please send your questions to </a:t>
            </a:r>
            <a:r>
              <a:rPr lang="en-US" dirty="0" smtClean="0"/>
              <a:t>“All Attendees.”</a:t>
            </a:r>
            <a:endParaRPr lang="en-US" dirty="0"/>
          </a:p>
        </p:txBody>
      </p:sp>
    </p:spTree>
    <p:extLst>
      <p:ext uri="{BB962C8B-B14F-4D97-AF65-F5344CB8AC3E}">
        <p14:creationId xmlns:p14="http://schemas.microsoft.com/office/powerpoint/2010/main" val="99841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10.5G</a:t>
            </a:r>
            <a:endParaRPr lang="en-US" sz="3600" strike="sngStrike" dirty="0"/>
          </a:p>
        </p:txBody>
      </p:sp>
      <p:sp>
        <p:nvSpPr>
          <p:cNvPr id="3" name="Content Placeholder 2"/>
          <p:cNvSpPr>
            <a:spLocks noGrp="1"/>
          </p:cNvSpPr>
          <p:nvPr>
            <p:ph idx="1"/>
          </p:nvPr>
        </p:nvSpPr>
        <p:spPr>
          <a:xfrm>
            <a:off x="152400" y="1200150"/>
            <a:ext cx="8534400" cy="3352800"/>
          </a:xfrm>
        </p:spPr>
        <p:txBody>
          <a:bodyPr>
            <a:normAutofit/>
          </a:bodyPr>
          <a:lstStyle/>
          <a:p>
            <a:r>
              <a:rPr lang="en-US" sz="2700" dirty="0" smtClean="0"/>
              <a:t>9.5G- </a:t>
            </a:r>
            <a:r>
              <a:rPr lang="en-US" sz="2700" b="1" dirty="0"/>
              <a:t>Identify</a:t>
            </a:r>
            <a:r>
              <a:rPr lang="en-US" sz="2700" dirty="0"/>
              <a:t> a </a:t>
            </a:r>
            <a:r>
              <a:rPr lang="en-US" sz="2700" u="sng" dirty="0"/>
              <a:t>position/argument</a:t>
            </a:r>
            <a:r>
              <a:rPr lang="en-US" sz="2700" dirty="0"/>
              <a:t> </a:t>
            </a:r>
            <a:r>
              <a:rPr lang="en-US" sz="2700" i="1" dirty="0"/>
              <a:t>to be confirmed, disproved, or modified</a:t>
            </a:r>
            <a:r>
              <a:rPr lang="en-US" sz="2700" dirty="0"/>
              <a:t>.</a:t>
            </a:r>
            <a:endParaRPr lang="en-US" sz="2700" dirty="0" smtClean="0"/>
          </a:p>
          <a:p>
            <a:r>
              <a:rPr lang="en-US" sz="2700" dirty="0"/>
              <a:t>10.5G- </a:t>
            </a:r>
            <a:r>
              <a:rPr lang="en-US" sz="2700" b="1" dirty="0"/>
              <a:t>Analyze</a:t>
            </a:r>
            <a:r>
              <a:rPr lang="en-US" sz="2700" dirty="0"/>
              <a:t> and </a:t>
            </a:r>
            <a:r>
              <a:rPr lang="en-US" sz="2700" b="1" dirty="0"/>
              <a:t>synthesize</a:t>
            </a:r>
            <a:r>
              <a:rPr lang="en-US" sz="2700" dirty="0"/>
              <a:t> </a:t>
            </a:r>
            <a:r>
              <a:rPr lang="en-US" sz="2700" u="sng" dirty="0"/>
              <a:t>information</a:t>
            </a:r>
            <a:r>
              <a:rPr lang="en-US" sz="2700" dirty="0"/>
              <a:t> in </a:t>
            </a:r>
            <a:r>
              <a:rPr lang="en-US" sz="2700" i="1" dirty="0"/>
              <a:t>order to solve problems, answer questions, and generate new knowledge</a:t>
            </a:r>
            <a:r>
              <a:rPr lang="en-US" sz="2700" dirty="0" smtClean="0"/>
              <a:t>. </a:t>
            </a:r>
          </a:p>
        </p:txBody>
      </p:sp>
    </p:spTree>
    <p:extLst>
      <p:ext uri="{BB962C8B-B14F-4D97-AF65-F5344CB8AC3E}">
        <p14:creationId xmlns:p14="http://schemas.microsoft.com/office/powerpoint/2010/main" val="4031112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14400"/>
          </a:xfrm>
        </p:spPr>
        <p:txBody>
          <a:bodyPr>
            <a:noAutofit/>
          </a:bodyPr>
          <a:lstStyle/>
          <a:p>
            <a:pPr algn="l"/>
            <a:r>
              <a:rPr lang="en-US" sz="3600" dirty="0"/>
              <a:t>Step 2: Examine the Content and Progression of Standards for </a:t>
            </a:r>
            <a:r>
              <a:rPr lang="en-US" sz="3600" dirty="0" smtClean="0"/>
              <a:t>SOL 11.5I</a:t>
            </a:r>
            <a:endParaRPr lang="en-US" sz="3600" dirty="0"/>
          </a:p>
        </p:txBody>
      </p:sp>
      <p:sp>
        <p:nvSpPr>
          <p:cNvPr id="3" name="Content Placeholder 2"/>
          <p:cNvSpPr>
            <a:spLocks noGrp="1"/>
          </p:cNvSpPr>
          <p:nvPr>
            <p:ph idx="1"/>
          </p:nvPr>
        </p:nvSpPr>
        <p:spPr>
          <a:xfrm>
            <a:off x="24984" y="1123950"/>
            <a:ext cx="8763000" cy="3276601"/>
          </a:xfrm>
        </p:spPr>
        <p:txBody>
          <a:bodyPr>
            <a:normAutofit lnSpcReduction="10000"/>
          </a:bodyPr>
          <a:lstStyle/>
          <a:p>
            <a:r>
              <a:rPr lang="en-US" sz="2600" dirty="0" smtClean="0"/>
              <a:t>9.5I- </a:t>
            </a:r>
            <a:r>
              <a:rPr lang="en-US" sz="2600" b="1" dirty="0"/>
              <a:t>Analyze, organize, and synthesize </a:t>
            </a:r>
            <a:r>
              <a:rPr lang="en-US" sz="2600" u="sng" dirty="0"/>
              <a:t>information</a:t>
            </a:r>
            <a:r>
              <a:rPr lang="en-US" sz="2600" dirty="0"/>
              <a:t> </a:t>
            </a:r>
            <a:r>
              <a:rPr lang="en-US" sz="2600" i="1" dirty="0"/>
              <a:t>in order to solve problems, answer questions, complete a task, or create a product</a:t>
            </a:r>
            <a:r>
              <a:rPr lang="en-US" sz="2600" dirty="0"/>
              <a:t>.</a:t>
            </a:r>
            <a:endParaRPr lang="en-US" sz="2600" dirty="0" smtClean="0"/>
          </a:p>
          <a:p>
            <a:r>
              <a:rPr lang="en-US" sz="2600" dirty="0" smtClean="0"/>
              <a:t>10.5G- </a:t>
            </a:r>
            <a:r>
              <a:rPr lang="en-US" sz="2600" b="1" dirty="0"/>
              <a:t>Analyze and synthesize </a:t>
            </a:r>
            <a:r>
              <a:rPr lang="en-US" sz="2600" u="sng" dirty="0"/>
              <a:t>information</a:t>
            </a:r>
            <a:r>
              <a:rPr lang="en-US" sz="2600" dirty="0"/>
              <a:t> </a:t>
            </a:r>
            <a:r>
              <a:rPr lang="en-US" sz="2600" i="1" dirty="0"/>
              <a:t>in order to solve problems, answer questions, and generate new knowledge</a:t>
            </a:r>
            <a:r>
              <a:rPr lang="en-US" sz="2600" dirty="0" smtClean="0"/>
              <a:t>.</a:t>
            </a:r>
          </a:p>
          <a:p>
            <a:r>
              <a:rPr lang="en-US" sz="2600" dirty="0" smtClean="0"/>
              <a:t>11.5I- </a:t>
            </a:r>
            <a:r>
              <a:rPr lang="en-US" sz="2600" b="1" dirty="0"/>
              <a:t>Generate and respond </a:t>
            </a:r>
            <a:r>
              <a:rPr lang="en-US" sz="2600" dirty="0"/>
              <a:t>logically </a:t>
            </a:r>
            <a:r>
              <a:rPr lang="en-US" sz="2600" u="sng" dirty="0"/>
              <a:t>to literal, inferential, evaluative, synthesizing, and critical thinking questions about the text(s)</a:t>
            </a:r>
            <a:r>
              <a:rPr lang="en-US" sz="2600" dirty="0"/>
              <a:t>. </a:t>
            </a:r>
            <a:endParaRPr lang="en-US" sz="2600" dirty="0" smtClean="0"/>
          </a:p>
        </p:txBody>
      </p:sp>
    </p:spTree>
    <p:extLst>
      <p:ext uri="{BB962C8B-B14F-4D97-AF65-F5344CB8AC3E}">
        <p14:creationId xmlns:p14="http://schemas.microsoft.com/office/powerpoint/2010/main" val="3058667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27385" cy="1066800"/>
          </a:xfrm>
        </p:spPr>
        <p:txBody>
          <a:bodyPr>
            <a:normAutofit fontScale="90000"/>
          </a:bodyPr>
          <a:lstStyle/>
          <a:p>
            <a:pPr algn="l"/>
            <a:r>
              <a:rPr lang="en-US" sz="4000" dirty="0" smtClean="0"/>
              <a:t>Step 3: </a:t>
            </a:r>
            <a:r>
              <a:rPr lang="en-US" sz="4000" dirty="0"/>
              <a:t>Sample Question Starters</a:t>
            </a:r>
            <a:r>
              <a:rPr lang="en-US" sz="4000" dirty="0" smtClean="0"/>
              <a:t> </a:t>
            </a:r>
            <a:r>
              <a:rPr lang="en-US" sz="4000" dirty="0"/>
              <a:t>for SOL </a:t>
            </a:r>
            <a:r>
              <a:rPr lang="en-US" sz="4000" dirty="0" smtClean="0"/>
              <a:t>11.5A </a:t>
            </a:r>
            <a:endParaRPr lang="en-US" sz="3000" dirty="0"/>
          </a:p>
        </p:txBody>
      </p:sp>
      <p:sp>
        <p:nvSpPr>
          <p:cNvPr id="3" name="Content Placeholder 2"/>
          <p:cNvSpPr>
            <a:spLocks noGrp="1"/>
          </p:cNvSpPr>
          <p:nvPr>
            <p:ph idx="1"/>
          </p:nvPr>
        </p:nvSpPr>
        <p:spPr>
          <a:xfrm>
            <a:off x="216615" y="1283533"/>
            <a:ext cx="8851185" cy="3276600"/>
          </a:xfrm>
        </p:spPr>
        <p:txBody>
          <a:bodyPr>
            <a:normAutofit fontScale="77500" lnSpcReduction="20000"/>
          </a:bodyPr>
          <a:lstStyle/>
          <a:p>
            <a:r>
              <a:rPr lang="en-US" dirty="0" smtClean="0"/>
              <a:t>How does the development of the main idea support the author’s purpose of this selection?</a:t>
            </a:r>
          </a:p>
          <a:p>
            <a:r>
              <a:rPr lang="en-US" dirty="0" smtClean="0"/>
              <a:t>The author’s purpose for writing this selection is most likely to [</a:t>
            </a:r>
            <a:r>
              <a:rPr lang="en-US" sz="3100" i="1" dirty="0" smtClean="0"/>
              <a:t>insert author’s purpose</a:t>
            </a:r>
            <a:r>
              <a:rPr lang="en-US" dirty="0" smtClean="0"/>
              <a:t>] the reader about-</a:t>
            </a:r>
          </a:p>
          <a:p>
            <a:r>
              <a:rPr lang="en-US" dirty="0" smtClean="0"/>
              <a:t>The author’s purpose for writing this selection is most likely to-</a:t>
            </a:r>
          </a:p>
          <a:p>
            <a:r>
              <a:rPr lang="en-US" dirty="0" smtClean="0"/>
              <a:t>Which sentence best expresses the main purpose of this selection?</a:t>
            </a:r>
          </a:p>
          <a:p>
            <a:r>
              <a:rPr lang="en-US" dirty="0" smtClean="0"/>
              <a:t>Identify the main purpose of this selection. </a:t>
            </a:r>
            <a:r>
              <a:rPr lang="en-US" dirty="0">
                <a:solidFill>
                  <a:srgbClr val="000000"/>
                </a:solidFill>
              </a:rPr>
              <a:t>Include specific details from the </a:t>
            </a:r>
            <a:r>
              <a:rPr lang="en-US" dirty="0" smtClean="0">
                <a:solidFill>
                  <a:srgbClr val="000000"/>
                </a:solidFill>
              </a:rPr>
              <a:t>selection </a:t>
            </a:r>
            <a:r>
              <a:rPr lang="en-US" dirty="0">
                <a:solidFill>
                  <a:srgbClr val="000000"/>
                </a:solidFill>
              </a:rPr>
              <a:t>to </a:t>
            </a:r>
            <a:r>
              <a:rPr lang="en-US" dirty="0" smtClean="0">
                <a:solidFill>
                  <a:srgbClr val="000000"/>
                </a:solidFill>
              </a:rPr>
              <a:t>justify </a:t>
            </a:r>
            <a:r>
              <a:rPr lang="en-US" dirty="0">
                <a:solidFill>
                  <a:srgbClr val="000000"/>
                </a:solidFill>
              </a:rPr>
              <a:t>your answer.</a:t>
            </a:r>
            <a:endParaRPr lang="en-US" dirty="0"/>
          </a:p>
          <a:p>
            <a:endParaRPr lang="en-US" dirty="0"/>
          </a:p>
        </p:txBody>
      </p:sp>
    </p:spTree>
    <p:extLst>
      <p:ext uri="{BB962C8B-B14F-4D97-AF65-F5344CB8AC3E}">
        <p14:creationId xmlns:p14="http://schemas.microsoft.com/office/powerpoint/2010/main" val="2036890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0"/>
            <a:ext cx="8991600" cy="13716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10.5G </a:t>
            </a:r>
            <a:r>
              <a:rPr lang="en-US" sz="2400" dirty="0" smtClean="0"/>
              <a:t>(1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0" y="1428750"/>
            <a:ext cx="9144000" cy="2743200"/>
          </a:xfrm>
        </p:spPr>
        <p:txBody>
          <a:bodyPr>
            <a:noAutofit/>
          </a:bodyPr>
          <a:lstStyle/>
          <a:p>
            <a:r>
              <a:rPr lang="en-US" sz="2500" dirty="0" smtClean="0"/>
              <a:t>What argument about [</a:t>
            </a:r>
            <a:r>
              <a:rPr lang="en-US" sz="2400" i="1" dirty="0" smtClean="0"/>
              <a:t>insert information</a:t>
            </a:r>
            <a:r>
              <a:rPr lang="en-US" sz="2500" dirty="0" smtClean="0"/>
              <a:t>] could be made based on this selection?</a:t>
            </a:r>
          </a:p>
          <a:p>
            <a:r>
              <a:rPr lang="en-US" sz="2500" dirty="0"/>
              <a:t>The information in [</a:t>
            </a:r>
            <a:r>
              <a:rPr lang="en-US" sz="2400" i="1" dirty="0"/>
              <a:t>insert location of selection</a:t>
            </a:r>
            <a:r>
              <a:rPr lang="en-US" sz="2500" dirty="0"/>
              <a:t>] suggests that [</a:t>
            </a:r>
            <a:r>
              <a:rPr lang="en-US" sz="2500" i="1" dirty="0"/>
              <a:t>insert </a:t>
            </a:r>
            <a:r>
              <a:rPr lang="en-US" sz="2500" i="1" dirty="0" smtClean="0"/>
              <a:t>claim, </a:t>
            </a:r>
            <a:r>
              <a:rPr lang="en-US" sz="2500" i="1" dirty="0"/>
              <a:t>problem to solve, question to answer, etc</a:t>
            </a:r>
            <a:r>
              <a:rPr lang="en-US" sz="2500" i="1" dirty="0" smtClean="0"/>
              <a:t>.</a:t>
            </a:r>
            <a:r>
              <a:rPr lang="en-US" sz="2500" dirty="0" smtClean="0"/>
              <a:t>]</a:t>
            </a:r>
          </a:p>
          <a:p>
            <a:r>
              <a:rPr lang="en-US" sz="2500" dirty="0" smtClean="0"/>
              <a:t>Which phrase from [</a:t>
            </a:r>
            <a:r>
              <a:rPr lang="en-US" sz="2400" i="1" dirty="0" smtClean="0"/>
              <a:t>insert title of selection</a:t>
            </a:r>
            <a:r>
              <a:rPr lang="en-US" sz="2500" dirty="0" smtClean="0"/>
              <a:t>] best reveals the main argument of the selection?</a:t>
            </a:r>
          </a:p>
        </p:txBody>
      </p:sp>
    </p:spTree>
    <p:extLst>
      <p:ext uri="{BB962C8B-B14F-4D97-AF65-F5344CB8AC3E}">
        <p14:creationId xmlns:p14="http://schemas.microsoft.com/office/powerpoint/2010/main" val="3446598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91600" cy="12954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10.5G</a:t>
            </a:r>
            <a:r>
              <a:rPr lang="en-US" sz="3600" dirty="0" smtClean="0">
                <a:solidFill>
                  <a:srgbClr val="FF0000"/>
                </a:solidFill>
              </a:rPr>
              <a:t> </a:t>
            </a:r>
            <a:r>
              <a:rPr lang="en-US" sz="2400" dirty="0" smtClean="0"/>
              <a:t>(2 of 2)</a:t>
            </a:r>
            <a:r>
              <a:rPr lang="en-US" sz="3000" dirty="0" smtClean="0"/>
              <a:t/>
            </a:r>
            <a:br>
              <a:rPr lang="en-US" sz="3000" dirty="0" smtClean="0"/>
            </a:br>
            <a:endParaRPr lang="en-US" sz="3000" dirty="0"/>
          </a:p>
        </p:txBody>
      </p:sp>
      <p:sp>
        <p:nvSpPr>
          <p:cNvPr id="3" name="Content Placeholder 2"/>
          <p:cNvSpPr>
            <a:spLocks noGrp="1"/>
          </p:cNvSpPr>
          <p:nvPr>
            <p:ph idx="1"/>
          </p:nvPr>
        </p:nvSpPr>
        <p:spPr>
          <a:xfrm>
            <a:off x="0" y="1276350"/>
            <a:ext cx="9144000" cy="2743200"/>
          </a:xfrm>
        </p:spPr>
        <p:txBody>
          <a:bodyPr>
            <a:noAutofit/>
          </a:bodyPr>
          <a:lstStyle/>
          <a:p>
            <a:r>
              <a:rPr lang="en-US" sz="2400" dirty="0" smtClean="0"/>
              <a:t>Which statement(s) best explain [</a:t>
            </a:r>
            <a:r>
              <a:rPr lang="en-US" sz="2400" i="1" dirty="0"/>
              <a:t>insert claim, problem to solve, </a:t>
            </a:r>
            <a:r>
              <a:rPr lang="en-US" sz="2400" i="1" dirty="0" smtClean="0"/>
              <a:t>question to answer, etc.</a:t>
            </a:r>
            <a:r>
              <a:rPr lang="en-US" sz="2400" dirty="0" smtClean="0"/>
              <a:t>]?</a:t>
            </a:r>
          </a:p>
          <a:p>
            <a:r>
              <a:rPr lang="en-US" sz="2400" dirty="0" smtClean="0"/>
              <a:t>Which [</a:t>
            </a:r>
            <a:r>
              <a:rPr lang="en-US" sz="2400" i="1" dirty="0" smtClean="0"/>
              <a:t>insert claim</a:t>
            </a:r>
            <a:r>
              <a:rPr lang="en-US" sz="2400" i="1" dirty="0"/>
              <a:t>, problem to solve, </a:t>
            </a:r>
            <a:r>
              <a:rPr lang="en-US" sz="2400" i="1" dirty="0" smtClean="0"/>
              <a:t>question to answer, etc.</a:t>
            </a:r>
            <a:r>
              <a:rPr lang="en-US" sz="2400" dirty="0" smtClean="0"/>
              <a:t>] is NOT supported by the selection?</a:t>
            </a:r>
          </a:p>
          <a:p>
            <a:r>
              <a:rPr lang="en-US" sz="2400" dirty="0" smtClean="0">
                <a:solidFill>
                  <a:srgbClr val="000000"/>
                </a:solidFill>
              </a:rPr>
              <a:t>Identify the main [</a:t>
            </a:r>
            <a:r>
              <a:rPr lang="en-US" sz="2400" i="1" dirty="0" smtClean="0"/>
              <a:t>insert desired skill focus</a:t>
            </a:r>
            <a:r>
              <a:rPr lang="en-US" sz="2400" dirty="0" smtClean="0"/>
              <a:t>] of</a:t>
            </a:r>
            <a:r>
              <a:rPr lang="en-US" sz="2400" dirty="0" smtClean="0">
                <a:solidFill>
                  <a:srgbClr val="000000"/>
                </a:solidFill>
              </a:rPr>
              <a:t> the selection. Include </a:t>
            </a:r>
            <a:r>
              <a:rPr lang="en-US" sz="2400" dirty="0">
                <a:solidFill>
                  <a:srgbClr val="000000"/>
                </a:solidFill>
              </a:rPr>
              <a:t>specific details from the selection to support your answer.</a:t>
            </a:r>
            <a:endParaRPr lang="en-US" sz="2400" dirty="0"/>
          </a:p>
        </p:txBody>
      </p:sp>
    </p:spTree>
    <p:extLst>
      <p:ext uri="{BB962C8B-B14F-4D97-AF65-F5344CB8AC3E}">
        <p14:creationId xmlns:p14="http://schemas.microsoft.com/office/powerpoint/2010/main" val="958324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9144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11.5I </a:t>
            </a:r>
            <a:r>
              <a:rPr lang="en-US" sz="2400" dirty="0" smtClean="0"/>
              <a:t>(1 of 2)</a:t>
            </a:r>
            <a:endParaRPr lang="en-US" sz="3000" dirty="0"/>
          </a:p>
        </p:txBody>
      </p:sp>
      <p:sp>
        <p:nvSpPr>
          <p:cNvPr id="3" name="Content Placeholder 2"/>
          <p:cNvSpPr>
            <a:spLocks noGrp="1"/>
          </p:cNvSpPr>
          <p:nvPr>
            <p:ph idx="1"/>
          </p:nvPr>
        </p:nvSpPr>
        <p:spPr>
          <a:xfrm>
            <a:off x="76201" y="1276350"/>
            <a:ext cx="8305800" cy="2971800"/>
          </a:xfrm>
        </p:spPr>
        <p:txBody>
          <a:bodyPr>
            <a:normAutofit fontScale="85000" lnSpcReduction="20000"/>
          </a:bodyPr>
          <a:lstStyle/>
          <a:p>
            <a:r>
              <a:rPr lang="en-US" dirty="0" smtClean="0"/>
              <a:t>Which question about [</a:t>
            </a:r>
            <a:r>
              <a:rPr lang="en-US" sz="2800" i="1" dirty="0" smtClean="0"/>
              <a:t>insert detail</a:t>
            </a:r>
            <a:r>
              <a:rPr lang="en-US" dirty="0" smtClean="0"/>
              <a:t>] is NOT answered in the selection?</a:t>
            </a:r>
          </a:p>
          <a:p>
            <a:r>
              <a:rPr lang="en-US" dirty="0" smtClean="0"/>
              <a:t>Which of these would be the best source of information for a [</a:t>
            </a:r>
            <a:r>
              <a:rPr lang="en-US" sz="2800" i="1" dirty="0"/>
              <a:t>insert another format, i.e. report, presentation, visual aid, </a:t>
            </a:r>
            <a:r>
              <a:rPr lang="en-US" sz="2800" i="1" dirty="0" smtClean="0"/>
              <a:t>etc</a:t>
            </a:r>
            <a:r>
              <a:rPr lang="en-US" sz="2800" dirty="0" smtClean="0"/>
              <a:t>.</a:t>
            </a:r>
            <a:r>
              <a:rPr lang="en-US" dirty="0" smtClean="0"/>
              <a:t>] about [</a:t>
            </a:r>
            <a:r>
              <a:rPr lang="en-US" sz="2800" i="1" dirty="0" smtClean="0"/>
              <a:t>insert detail</a:t>
            </a:r>
            <a:r>
              <a:rPr lang="en-US" dirty="0" smtClean="0"/>
              <a:t>]? [</a:t>
            </a:r>
            <a:r>
              <a:rPr lang="en-US" sz="2800" i="1" dirty="0" smtClean="0"/>
              <a:t>insert book titles, websites, etc. sources</a:t>
            </a:r>
            <a:r>
              <a:rPr lang="en-US" dirty="0" smtClean="0"/>
              <a:t>]</a:t>
            </a:r>
          </a:p>
          <a:p>
            <a:r>
              <a:rPr lang="en-US" dirty="0" smtClean="0"/>
              <a:t>Based on the selection, it is clear that [</a:t>
            </a:r>
            <a:r>
              <a:rPr lang="en-US" sz="2800" i="1" dirty="0" smtClean="0"/>
              <a:t>insert detail</a:t>
            </a:r>
            <a:r>
              <a:rPr lang="en-US" dirty="0" smtClean="0"/>
              <a:t>] because-</a:t>
            </a:r>
          </a:p>
        </p:txBody>
      </p:sp>
    </p:spTree>
    <p:extLst>
      <p:ext uri="{BB962C8B-B14F-4D97-AF65-F5344CB8AC3E}">
        <p14:creationId xmlns:p14="http://schemas.microsoft.com/office/powerpoint/2010/main" val="232662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9144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11.5I </a:t>
            </a:r>
            <a:r>
              <a:rPr lang="en-US" sz="2400" dirty="0" smtClean="0"/>
              <a:t>(2 of 2)</a:t>
            </a:r>
            <a:endParaRPr lang="en-US" sz="3000" dirty="0"/>
          </a:p>
        </p:txBody>
      </p:sp>
      <p:sp>
        <p:nvSpPr>
          <p:cNvPr id="3" name="Content Placeholder 2"/>
          <p:cNvSpPr>
            <a:spLocks noGrp="1"/>
          </p:cNvSpPr>
          <p:nvPr>
            <p:ph idx="1"/>
          </p:nvPr>
        </p:nvSpPr>
        <p:spPr>
          <a:xfrm>
            <a:off x="76201" y="1352550"/>
            <a:ext cx="8305800" cy="2971802"/>
          </a:xfrm>
        </p:spPr>
        <p:txBody>
          <a:bodyPr>
            <a:normAutofit/>
          </a:bodyPr>
          <a:lstStyle/>
          <a:p>
            <a:r>
              <a:rPr lang="en-US" sz="2800" dirty="0" smtClean="0"/>
              <a:t>What is the main reason [</a:t>
            </a:r>
            <a:r>
              <a:rPr lang="en-US" sz="2400" i="1" dirty="0" smtClean="0"/>
              <a:t>insert detail</a:t>
            </a:r>
            <a:r>
              <a:rPr lang="en-US" sz="2400" dirty="0" smtClean="0"/>
              <a:t>]?</a:t>
            </a:r>
          </a:p>
          <a:p>
            <a:r>
              <a:rPr lang="en-US" sz="2800" dirty="0" smtClean="0"/>
              <a:t>Based on information from the selection, what is the importance of [</a:t>
            </a:r>
            <a:r>
              <a:rPr lang="en-US" sz="2400" i="1" dirty="0" smtClean="0"/>
              <a:t>insert detail</a:t>
            </a:r>
            <a:r>
              <a:rPr lang="en-US" sz="2800" dirty="0" smtClean="0"/>
              <a:t>]?</a:t>
            </a:r>
          </a:p>
          <a:p>
            <a:r>
              <a:rPr lang="en-US" sz="2800" dirty="0" smtClean="0">
                <a:solidFill>
                  <a:srgbClr val="000000"/>
                </a:solidFill>
              </a:rPr>
              <a:t>What does this selection suggest about [</a:t>
            </a:r>
            <a:r>
              <a:rPr lang="en-US" sz="2400" i="1" dirty="0" smtClean="0">
                <a:solidFill>
                  <a:srgbClr val="000000"/>
                </a:solidFill>
              </a:rPr>
              <a:t>insert detail</a:t>
            </a:r>
            <a:r>
              <a:rPr lang="en-US" sz="2800" dirty="0" smtClean="0">
                <a:solidFill>
                  <a:srgbClr val="000000"/>
                </a:solidFill>
              </a:rPr>
              <a:t>]? Include </a:t>
            </a:r>
            <a:r>
              <a:rPr lang="en-US" sz="2800" dirty="0">
                <a:solidFill>
                  <a:srgbClr val="000000"/>
                </a:solidFill>
              </a:rPr>
              <a:t>specific details from the selection to support your answer.</a:t>
            </a:r>
            <a:endParaRPr lang="en-US" sz="2800" dirty="0"/>
          </a:p>
        </p:txBody>
      </p:sp>
    </p:spTree>
    <p:extLst>
      <p:ext uri="{BB962C8B-B14F-4D97-AF65-F5344CB8AC3E}">
        <p14:creationId xmlns:p14="http://schemas.microsoft.com/office/powerpoint/2010/main" val="2305135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3696"/>
            <a:ext cx="8915400" cy="643054"/>
          </a:xfrm>
        </p:spPr>
        <p:txBody>
          <a:bodyPr>
            <a:normAutofit fontScale="90000"/>
          </a:bodyPr>
          <a:lstStyle/>
          <a:p>
            <a:r>
              <a:rPr lang="en-US" sz="4000" dirty="0"/>
              <a:t>Step 4: Exploring Instructional Resources</a:t>
            </a:r>
            <a:r>
              <a:rPr lang="en-US" dirty="0"/>
              <a:t> </a:t>
            </a:r>
            <a:r>
              <a:rPr lang="en-US" sz="2700" dirty="0" smtClean="0"/>
              <a:t>(1 </a:t>
            </a:r>
            <a:r>
              <a:rPr lang="en-US" sz="2700" dirty="0"/>
              <a:t>of </a:t>
            </a:r>
            <a:r>
              <a:rPr lang="en-US" sz="2700" dirty="0" smtClean="0"/>
              <a:t>5)</a:t>
            </a:r>
            <a:endParaRPr lang="en-US" sz="2700" dirty="0"/>
          </a:p>
        </p:txBody>
      </p:sp>
      <p:sp>
        <p:nvSpPr>
          <p:cNvPr id="4" name="TextBox 3"/>
          <p:cNvSpPr txBox="1"/>
          <p:nvPr/>
        </p:nvSpPr>
        <p:spPr>
          <a:xfrm>
            <a:off x="609600" y="590550"/>
            <a:ext cx="6781800" cy="461665"/>
          </a:xfrm>
          <a:prstGeom prst="rect">
            <a:avLst/>
          </a:prstGeom>
          <a:noFill/>
        </p:spPr>
        <p:txBody>
          <a:bodyPr wrap="square" rtlCol="0">
            <a:spAutoFit/>
          </a:bodyPr>
          <a:lstStyle/>
          <a:p>
            <a:r>
              <a:rPr lang="en-US" sz="2400" dirty="0">
                <a:hlinkClick r:id="rId3"/>
              </a:rPr>
              <a:t>Comprehensive Literacy: English Instructional Plans</a:t>
            </a:r>
            <a:endParaRPr lang="en-US" sz="2400" dirty="0"/>
          </a:p>
        </p:txBody>
      </p:sp>
      <p:pic>
        <p:nvPicPr>
          <p:cNvPr id="3" name="Picture 2" descr="A screenshot of the Comprehensive Literacy: English Instructional Plans webpage." title="An image"/>
          <p:cNvPicPr>
            <a:picLocks noChangeAspect="1"/>
          </p:cNvPicPr>
          <p:nvPr/>
        </p:nvPicPr>
        <p:blipFill>
          <a:blip r:embed="rId4"/>
          <a:stretch>
            <a:fillRect/>
          </a:stretch>
        </p:blipFill>
        <p:spPr>
          <a:xfrm>
            <a:off x="255960" y="1047750"/>
            <a:ext cx="6906840" cy="3291840"/>
          </a:xfrm>
          <a:prstGeom prst="rect">
            <a:avLst/>
          </a:prstGeom>
        </p:spPr>
      </p:pic>
    </p:spTree>
    <p:extLst>
      <p:ext uri="{BB962C8B-B14F-4D97-AF65-F5344CB8AC3E}">
        <p14:creationId xmlns:p14="http://schemas.microsoft.com/office/powerpoint/2010/main" val="915284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15400" cy="857250"/>
          </a:xfrm>
        </p:spPr>
        <p:txBody>
          <a:bodyPr>
            <a:normAutofit fontScale="90000"/>
          </a:bodyPr>
          <a:lstStyle/>
          <a:p>
            <a:r>
              <a:rPr lang="en-US" sz="4000" dirty="0"/>
              <a:t>Step 4: Exploring Instructional Resources</a:t>
            </a:r>
            <a:r>
              <a:rPr lang="en-US" dirty="0"/>
              <a:t> </a:t>
            </a:r>
            <a:r>
              <a:rPr lang="en-US" sz="2700" dirty="0" smtClean="0"/>
              <a:t>(2 of 5)</a:t>
            </a:r>
            <a:endParaRPr lang="en-US" sz="2700" dirty="0"/>
          </a:p>
        </p:txBody>
      </p:sp>
      <p:pic>
        <p:nvPicPr>
          <p:cNvPr id="3" name="Picture 2" descr="A screenshot of the instructional resources on the comprehensive literacy webpage." title="An image"/>
          <p:cNvPicPr>
            <a:picLocks noChangeAspect="1"/>
          </p:cNvPicPr>
          <p:nvPr/>
        </p:nvPicPr>
        <p:blipFill>
          <a:blip r:embed="rId3"/>
          <a:stretch>
            <a:fillRect/>
          </a:stretch>
        </p:blipFill>
        <p:spPr>
          <a:xfrm>
            <a:off x="914400" y="742950"/>
            <a:ext cx="3847608" cy="3657600"/>
          </a:xfrm>
          <a:prstGeom prst="rect">
            <a:avLst/>
          </a:prstGeom>
        </p:spPr>
      </p:pic>
    </p:spTree>
    <p:extLst>
      <p:ext uri="{BB962C8B-B14F-4D97-AF65-F5344CB8AC3E}">
        <p14:creationId xmlns:p14="http://schemas.microsoft.com/office/powerpoint/2010/main" val="1606530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
            <a:ext cx="8991600" cy="857250"/>
          </a:xfrm>
        </p:spPr>
        <p:txBody>
          <a:bodyPr>
            <a:normAutofit fontScale="90000"/>
          </a:bodyPr>
          <a:lstStyle/>
          <a:p>
            <a:r>
              <a:rPr lang="en-US" sz="4000" dirty="0"/>
              <a:t>Step 4: Exploring Instructional Resources</a:t>
            </a:r>
            <a:r>
              <a:rPr lang="en-US" dirty="0"/>
              <a:t> </a:t>
            </a:r>
            <a:r>
              <a:rPr lang="en-US" sz="2700" dirty="0" smtClean="0"/>
              <a:t>(3 </a:t>
            </a:r>
            <a:r>
              <a:rPr lang="en-US" sz="2700" dirty="0"/>
              <a:t>of </a:t>
            </a:r>
            <a:r>
              <a:rPr lang="en-US" sz="2700" dirty="0" smtClean="0"/>
              <a:t>5)</a:t>
            </a:r>
            <a:endParaRPr lang="en-US" sz="2700" dirty="0"/>
          </a:p>
        </p:txBody>
      </p:sp>
      <p:pic>
        <p:nvPicPr>
          <p:cNvPr id="7" name="Content Placeholder 6" descr="An screenshot of an English Instructional plan." title="An image"/>
          <p:cNvPicPr>
            <a:picLocks noGrp="1" noChangeAspect="1"/>
          </p:cNvPicPr>
          <p:nvPr>
            <p:ph sz="half" idx="1"/>
          </p:nvPr>
        </p:nvPicPr>
        <p:blipFill>
          <a:blip r:embed="rId3"/>
          <a:stretch>
            <a:fillRect/>
          </a:stretch>
        </p:blipFill>
        <p:spPr>
          <a:xfrm>
            <a:off x="304800" y="895350"/>
            <a:ext cx="4038600" cy="2967984"/>
          </a:xfrm>
          <a:prstGeom prst="rect">
            <a:avLst/>
          </a:prstGeom>
        </p:spPr>
      </p:pic>
      <p:pic>
        <p:nvPicPr>
          <p:cNvPr id="8" name="Content Placeholder 7" descr="A screenshot of an English instructional plan." title="An image"/>
          <p:cNvPicPr>
            <a:picLocks noGrp="1" noChangeAspect="1"/>
          </p:cNvPicPr>
          <p:nvPr>
            <p:ph sz="half" idx="2"/>
          </p:nvPr>
        </p:nvPicPr>
        <p:blipFill>
          <a:blip r:embed="rId4"/>
          <a:stretch>
            <a:fillRect/>
          </a:stretch>
        </p:blipFill>
        <p:spPr>
          <a:xfrm>
            <a:off x="4114800" y="895350"/>
            <a:ext cx="4038600" cy="2801850"/>
          </a:xfrm>
          <a:prstGeom prst="rect">
            <a:avLst/>
          </a:prstGeom>
        </p:spPr>
      </p:pic>
    </p:spTree>
    <p:extLst>
      <p:ext uri="{BB962C8B-B14F-4D97-AF65-F5344CB8AC3E}">
        <p14:creationId xmlns:p14="http://schemas.microsoft.com/office/powerpoint/2010/main" val="3908566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0" y="57150"/>
            <a:ext cx="9144000" cy="762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 sz="3600" dirty="0"/>
              <a:t>Recover. Redesign. Restart. </a:t>
            </a:r>
            <a:r>
              <a:rPr lang="en" sz="3600" dirty="0" smtClean="0"/>
              <a:t>2020  </a:t>
            </a:r>
            <a:r>
              <a:rPr lang="en" sz="2400" dirty="0" smtClean="0"/>
              <a:t>(1 of 2)</a:t>
            </a:r>
            <a:endParaRPr sz="2400" dirty="0"/>
          </a:p>
        </p:txBody>
      </p:sp>
      <p:sp>
        <p:nvSpPr>
          <p:cNvPr id="96" name="Google Shape;96;p17"/>
          <p:cNvSpPr txBox="1">
            <a:spLocks noGrp="1"/>
          </p:cNvSpPr>
          <p:nvPr>
            <p:ph type="body" idx="1"/>
          </p:nvPr>
        </p:nvSpPr>
        <p:spPr>
          <a:xfrm>
            <a:off x="0" y="1352550"/>
            <a:ext cx="9144000" cy="35994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 sz="2800" dirty="0"/>
              <a:t>On June 9, 2020, Governor Northam announced a phased reopening plan for Virginia schools. </a:t>
            </a:r>
            <a:r>
              <a:rPr lang="en" sz="2800" dirty="0" smtClean="0"/>
              <a:t>During </a:t>
            </a:r>
            <a:r>
              <a:rPr lang="en" sz="2800" dirty="0"/>
              <a:t>this press conference, Dr. Lane, Superintendent of Schools, shared the guidance document </a:t>
            </a:r>
            <a:r>
              <a:rPr lang="en" sz="2800" u="sng" dirty="0">
                <a:hlinkClick r:id="rId3"/>
              </a:rPr>
              <a:t>Recover, Redesign, Restart 2020</a:t>
            </a:r>
            <a:r>
              <a:rPr lang="en" sz="2800" dirty="0"/>
              <a:t>.</a:t>
            </a:r>
            <a:endParaRPr sz="2800" dirty="0"/>
          </a:p>
          <a:p>
            <a:pPr marL="0" lvl="0" indent="0" algn="l" rtl="0">
              <a:spcBef>
                <a:spcPts val="0"/>
              </a:spcBef>
              <a:spcAft>
                <a:spcPts val="0"/>
              </a:spcAft>
              <a:buNone/>
            </a:pPr>
            <a:endParaRPr sz="800" dirty="0"/>
          </a:p>
        </p:txBody>
      </p:sp>
    </p:spTree>
    <p:extLst>
      <p:ext uri="{BB962C8B-B14F-4D97-AF65-F5344CB8AC3E}">
        <p14:creationId xmlns:p14="http://schemas.microsoft.com/office/powerpoint/2010/main" val="606921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Step 4: </a:t>
            </a:r>
            <a:r>
              <a:rPr lang="en-US" sz="3600" dirty="0"/>
              <a:t>Exploring Instructional Resources </a:t>
            </a:r>
            <a:r>
              <a:rPr lang="en-US" sz="2400" dirty="0" smtClean="0"/>
              <a:t>(4 </a:t>
            </a:r>
            <a:r>
              <a:rPr lang="en-US" sz="2400" dirty="0"/>
              <a:t>of </a:t>
            </a:r>
            <a:r>
              <a:rPr lang="en-US" sz="2400" dirty="0" smtClean="0"/>
              <a:t>5)</a:t>
            </a:r>
            <a:endParaRPr lang="en-US" sz="2400" dirty="0"/>
          </a:p>
        </p:txBody>
      </p:sp>
      <p:sp>
        <p:nvSpPr>
          <p:cNvPr id="3" name="Content Placeholder 2"/>
          <p:cNvSpPr>
            <a:spLocks noGrp="1"/>
          </p:cNvSpPr>
          <p:nvPr>
            <p:ph idx="1"/>
          </p:nvPr>
        </p:nvSpPr>
        <p:spPr>
          <a:xfrm>
            <a:off x="76200" y="895350"/>
            <a:ext cx="8991600" cy="3657600"/>
          </a:xfrm>
        </p:spPr>
        <p:txBody>
          <a:bodyPr>
            <a:normAutofit fontScale="92500" lnSpcReduction="20000"/>
          </a:bodyPr>
          <a:lstStyle/>
          <a:p>
            <a:r>
              <a:rPr lang="en-US" sz="2600" dirty="0" smtClean="0"/>
              <a:t>Comprehensive Literacy: English Instructional Plans</a:t>
            </a:r>
          </a:p>
          <a:p>
            <a:pPr lvl="1"/>
            <a:r>
              <a:rPr lang="en-US" sz="2600" dirty="0" smtClean="0">
                <a:hlinkClick r:id="rId3"/>
              </a:rPr>
              <a:t>Paired Passages- The Threat of Conformity and the Power of the Individual</a:t>
            </a:r>
            <a:r>
              <a:rPr lang="en-US" sz="2600" dirty="0" smtClean="0"/>
              <a:t> (11.5A)</a:t>
            </a:r>
          </a:p>
          <a:p>
            <a:r>
              <a:rPr lang="en-US" sz="2600" dirty="0"/>
              <a:t>This instructional plan was created by Virginia teachers to model how the skill can be introduced or reviewed.</a:t>
            </a:r>
          </a:p>
          <a:p>
            <a:pPr lvl="2"/>
            <a:r>
              <a:rPr lang="en-US" sz="2600" dirty="0" smtClean="0"/>
              <a:t>Please note: </a:t>
            </a:r>
            <a:r>
              <a:rPr lang="en-US" sz="2600" dirty="0"/>
              <a:t>text examples within the instructional plans can be changed based on grade level, genre, etc.  </a:t>
            </a:r>
            <a:endParaRPr lang="en-US" sz="2600" dirty="0" smtClean="0"/>
          </a:p>
          <a:p>
            <a:pPr lvl="2"/>
            <a:r>
              <a:rPr lang="en-US" sz="2600" dirty="0"/>
              <a:t>This plan models </a:t>
            </a:r>
            <a:r>
              <a:rPr lang="en-US" sz="2600" dirty="0" smtClean="0"/>
              <a:t>using paired passages to determine purpose; </a:t>
            </a:r>
            <a:r>
              <a:rPr lang="en-US" sz="2600" dirty="0"/>
              <a:t>however, if the text supports the spiraling </a:t>
            </a:r>
            <a:r>
              <a:rPr lang="en-US" sz="2600" dirty="0" smtClean="0"/>
              <a:t>of </a:t>
            </a:r>
            <a:r>
              <a:rPr lang="en-US" sz="2600" dirty="0"/>
              <a:t>additional </a:t>
            </a:r>
            <a:r>
              <a:rPr lang="en-US" sz="2600" dirty="0" smtClean="0"/>
              <a:t>skills, they </a:t>
            </a:r>
            <a:r>
              <a:rPr lang="en-US" sz="2600" dirty="0"/>
              <a:t>should be implemented to support reading comprehension </a:t>
            </a:r>
            <a:r>
              <a:rPr lang="en-US" sz="2600" dirty="0" smtClean="0"/>
              <a:t>           and </a:t>
            </a:r>
            <a:r>
              <a:rPr lang="en-US" sz="2600" dirty="0"/>
              <a:t>skill application.  </a:t>
            </a:r>
          </a:p>
        </p:txBody>
      </p:sp>
    </p:spTree>
    <p:extLst>
      <p:ext uri="{BB962C8B-B14F-4D97-AF65-F5344CB8AC3E}">
        <p14:creationId xmlns:p14="http://schemas.microsoft.com/office/powerpoint/2010/main" val="1706465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t>Step 4: </a:t>
            </a:r>
            <a:r>
              <a:rPr lang="en-US" sz="3600" dirty="0"/>
              <a:t>Exploring Instructional Resources </a:t>
            </a:r>
            <a:r>
              <a:rPr lang="en-US" sz="2400" dirty="0" smtClean="0"/>
              <a:t>(5</a:t>
            </a:r>
            <a:r>
              <a:rPr lang="en-US" sz="2400" dirty="0" smtClean="0">
                <a:solidFill>
                  <a:srgbClr val="FF0000"/>
                </a:solidFill>
              </a:rPr>
              <a:t> </a:t>
            </a:r>
            <a:r>
              <a:rPr lang="en-US" sz="2400" dirty="0"/>
              <a:t>of </a:t>
            </a:r>
            <a:r>
              <a:rPr lang="en-US" sz="2400" dirty="0" smtClean="0"/>
              <a:t>5)</a:t>
            </a:r>
            <a:endParaRPr lang="en-US" sz="2400" dirty="0"/>
          </a:p>
        </p:txBody>
      </p:sp>
      <p:sp>
        <p:nvSpPr>
          <p:cNvPr id="3" name="Content Placeholder 2"/>
          <p:cNvSpPr>
            <a:spLocks noGrp="1"/>
          </p:cNvSpPr>
          <p:nvPr>
            <p:ph idx="1"/>
          </p:nvPr>
        </p:nvSpPr>
        <p:spPr>
          <a:xfrm>
            <a:off x="108307" y="895350"/>
            <a:ext cx="8927385" cy="3429002"/>
          </a:xfrm>
        </p:spPr>
        <p:txBody>
          <a:bodyPr>
            <a:normAutofit fontScale="92500" lnSpcReduction="20000"/>
          </a:bodyPr>
          <a:lstStyle/>
          <a:p>
            <a:r>
              <a:rPr lang="en-US" sz="2800" dirty="0" smtClean="0"/>
              <a:t>Comprehensive Literacy: English Instructional Plans</a:t>
            </a:r>
          </a:p>
          <a:p>
            <a:pPr lvl="1"/>
            <a:r>
              <a:rPr lang="en-US" dirty="0" smtClean="0">
                <a:hlinkClick r:id="rId3"/>
              </a:rPr>
              <a:t>Critical Reading of Nonfiction</a:t>
            </a:r>
            <a:r>
              <a:rPr lang="en-US" dirty="0" smtClean="0"/>
              <a:t> (11.5I)</a:t>
            </a:r>
            <a:endParaRPr lang="en-US" dirty="0" smtClean="0">
              <a:hlinkClick r:id="rId4"/>
            </a:endParaRPr>
          </a:p>
          <a:p>
            <a:r>
              <a:rPr lang="en-US" sz="2600" dirty="0"/>
              <a:t>This instructional plan was created by Virginia teachers to model how the skill can be introduced or reviewed.</a:t>
            </a:r>
          </a:p>
          <a:p>
            <a:pPr lvl="2"/>
            <a:r>
              <a:rPr lang="en-US" sz="2600" dirty="0" smtClean="0"/>
              <a:t>Please note: text examples within the instructional plans can be changed based on grade level, genre, etc. </a:t>
            </a:r>
          </a:p>
          <a:p>
            <a:pPr lvl="2"/>
            <a:r>
              <a:rPr lang="en-US" sz="2600" dirty="0" smtClean="0"/>
              <a:t>This plan models critical reading of nonfiction with a focus on synthesizing information; however, if the text supports the spiraling of additional skills, they should be implemented     to support reading comprehension and skill application.  </a:t>
            </a:r>
            <a:endParaRPr lang="en-US" sz="2600" dirty="0"/>
          </a:p>
        </p:txBody>
      </p:sp>
    </p:spTree>
    <p:extLst>
      <p:ext uri="{BB962C8B-B14F-4D97-AF65-F5344CB8AC3E}">
        <p14:creationId xmlns:p14="http://schemas.microsoft.com/office/powerpoint/2010/main" val="2304168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03"/>
            <a:ext cx="9144000" cy="818027"/>
          </a:xfrm>
        </p:spPr>
        <p:txBody>
          <a:bodyPr>
            <a:normAutofit fontScale="90000"/>
          </a:bodyPr>
          <a:lstStyle/>
          <a:p>
            <a:r>
              <a:rPr lang="en-US" dirty="0" smtClean="0"/>
              <a:t/>
            </a:r>
            <a:br>
              <a:rPr lang="en-US" dirty="0" smtClean="0"/>
            </a:br>
            <a:r>
              <a:rPr lang="en-US" sz="4000" dirty="0" smtClean="0"/>
              <a:t>Step </a:t>
            </a:r>
            <a:r>
              <a:rPr lang="en-US" sz="4000" dirty="0"/>
              <a:t>1: Select Authentic </a:t>
            </a:r>
            <a:r>
              <a:rPr lang="en-US" sz="4000" dirty="0" smtClean="0"/>
              <a:t>Text</a:t>
            </a:r>
            <a:r>
              <a:rPr lang="en-US" dirty="0" smtClean="0"/>
              <a:t> </a:t>
            </a:r>
            <a:r>
              <a:rPr lang="en-US" sz="2700" dirty="0" smtClean="0"/>
              <a:t>(1 of 2)</a:t>
            </a:r>
            <a:r>
              <a:rPr lang="en-US" sz="2700" dirty="0"/>
              <a:t/>
            </a:r>
            <a:br>
              <a:rPr lang="en-US" sz="2700" dirty="0"/>
            </a:br>
            <a:endParaRPr lang="en-US" sz="2700" dirty="0"/>
          </a:p>
        </p:txBody>
      </p:sp>
      <p:sp>
        <p:nvSpPr>
          <p:cNvPr id="4" name="Content Placeholder 3"/>
          <p:cNvSpPr>
            <a:spLocks noGrp="1"/>
          </p:cNvSpPr>
          <p:nvPr>
            <p:ph idx="1"/>
          </p:nvPr>
        </p:nvSpPr>
        <p:spPr>
          <a:xfrm>
            <a:off x="533400" y="895350"/>
            <a:ext cx="8305800" cy="3429002"/>
          </a:xfrm>
        </p:spPr>
        <p:txBody>
          <a:bodyPr>
            <a:normAutofit/>
          </a:bodyPr>
          <a:lstStyle/>
          <a:p>
            <a:pPr marL="0" indent="0" algn="ctr">
              <a:buNone/>
            </a:pPr>
            <a:endParaRPr lang="en-US" dirty="0"/>
          </a:p>
          <a:p>
            <a:pPr marL="0" indent="0" algn="ctr">
              <a:buNone/>
            </a:pPr>
            <a:r>
              <a:rPr lang="en-US" dirty="0" smtClean="0"/>
              <a:t>Technical Text: “Lease Agreement For Room Use”</a:t>
            </a:r>
          </a:p>
          <a:p>
            <a:r>
              <a:rPr lang="en-US" sz="2400" dirty="0" smtClean="0"/>
              <a:t>This technical text example </a:t>
            </a:r>
            <a:r>
              <a:rPr lang="en-US" sz="2400" dirty="0"/>
              <a:t>will be used to demonstrate how </a:t>
            </a:r>
            <a:r>
              <a:rPr lang="en-US" sz="2400" dirty="0" smtClean="0"/>
              <a:t>the selection </a:t>
            </a:r>
            <a:r>
              <a:rPr lang="en-US" sz="2400" dirty="0"/>
              <a:t>of </a:t>
            </a:r>
            <a:r>
              <a:rPr lang="en-US" sz="2400" dirty="0" smtClean="0"/>
              <a:t>authentic text </a:t>
            </a:r>
            <a:r>
              <a:rPr lang="en-US" sz="2400" dirty="0"/>
              <a:t>supports the introduction and review of specific skills</a:t>
            </a:r>
            <a:r>
              <a:rPr lang="en-US" sz="2400" dirty="0" smtClean="0"/>
              <a:t>.</a:t>
            </a:r>
          </a:p>
          <a:p>
            <a:r>
              <a:rPr lang="en-US" sz="2400" dirty="0" smtClean="0"/>
              <a:t>Please see the annotated Word document for additional support. </a:t>
            </a:r>
            <a:endParaRPr lang="en-US" sz="2400" dirty="0"/>
          </a:p>
        </p:txBody>
      </p:sp>
    </p:spTree>
    <p:extLst>
      <p:ext uri="{BB962C8B-B14F-4D97-AF65-F5344CB8AC3E}">
        <p14:creationId xmlns:p14="http://schemas.microsoft.com/office/powerpoint/2010/main" val="954885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a:t>Step 1: Select Authentic Text </a:t>
            </a:r>
            <a:r>
              <a:rPr lang="en-US" sz="2400" dirty="0" smtClean="0"/>
              <a:t>(2 of 2)</a:t>
            </a:r>
            <a:endParaRPr lang="en-US" sz="2400" dirty="0"/>
          </a:p>
        </p:txBody>
      </p:sp>
      <p:sp>
        <p:nvSpPr>
          <p:cNvPr id="5" name="Content Placeholder 4"/>
          <p:cNvSpPr>
            <a:spLocks noGrp="1"/>
          </p:cNvSpPr>
          <p:nvPr>
            <p:ph idx="1"/>
          </p:nvPr>
        </p:nvSpPr>
        <p:spPr>
          <a:xfrm>
            <a:off x="76200" y="895350"/>
            <a:ext cx="8991600" cy="3429003"/>
          </a:xfrm>
        </p:spPr>
        <p:txBody>
          <a:bodyPr>
            <a:normAutofit/>
          </a:bodyPr>
          <a:lstStyle/>
          <a:p>
            <a:pPr marL="0" indent="0">
              <a:buNone/>
            </a:pPr>
            <a:r>
              <a:rPr lang="en-US" sz="2800" dirty="0" smtClean="0"/>
              <a:t>The selected technical text, “Lease Agreement for Room Use”*, supports </a:t>
            </a:r>
            <a:r>
              <a:rPr lang="en-US" sz="2800" dirty="0"/>
              <a:t>the introduction and review </a:t>
            </a:r>
            <a:r>
              <a:rPr lang="en-US" sz="2800" dirty="0" smtClean="0"/>
              <a:t>of:</a:t>
            </a:r>
          </a:p>
          <a:p>
            <a:pPr lvl="1"/>
            <a:r>
              <a:rPr lang="en-US" dirty="0" smtClean="0"/>
              <a:t>Vocabulary in Context</a:t>
            </a:r>
          </a:p>
          <a:p>
            <a:pPr lvl="1"/>
            <a:r>
              <a:rPr lang="en-US" dirty="0" smtClean="0"/>
              <a:t>Characteristics of Technical Text</a:t>
            </a:r>
          </a:p>
          <a:p>
            <a:pPr lvl="1"/>
            <a:r>
              <a:rPr lang="en-US" dirty="0" smtClean="0"/>
              <a:t>Skimming Text for Information</a:t>
            </a:r>
            <a:endParaRPr lang="en-US" dirty="0"/>
          </a:p>
          <a:p>
            <a:pPr marL="457200" lvl="1" indent="0">
              <a:buNone/>
            </a:pPr>
            <a:r>
              <a:rPr lang="en-US" sz="2400" dirty="0" smtClean="0"/>
              <a:t>*</a:t>
            </a:r>
            <a:r>
              <a:rPr lang="en-US" sz="2400" dirty="0"/>
              <a:t>Please see the annotated Word document for additional support. </a:t>
            </a:r>
          </a:p>
          <a:p>
            <a:pPr marL="457200" lvl="1" indent="0">
              <a:buNone/>
            </a:pPr>
            <a:endParaRPr lang="en-US" sz="2200" dirty="0" smtClean="0"/>
          </a:p>
        </p:txBody>
      </p:sp>
    </p:spTree>
    <p:extLst>
      <p:ext uri="{BB962C8B-B14F-4D97-AF65-F5344CB8AC3E}">
        <p14:creationId xmlns:p14="http://schemas.microsoft.com/office/powerpoint/2010/main" val="1423368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91600" cy="914400"/>
          </a:xfrm>
        </p:spPr>
        <p:txBody>
          <a:bodyPr>
            <a:noAutofit/>
          </a:bodyPr>
          <a:lstStyle/>
          <a:p>
            <a:pPr algn="l"/>
            <a:r>
              <a:rPr lang="en-US" sz="3600" dirty="0" smtClean="0"/>
              <a:t>Step 2: Examine </a:t>
            </a:r>
            <a:r>
              <a:rPr lang="en-US" sz="3600" dirty="0"/>
              <a:t>the </a:t>
            </a:r>
            <a:r>
              <a:rPr lang="en-US" sz="3600" dirty="0" smtClean="0"/>
              <a:t>Content </a:t>
            </a:r>
            <a:r>
              <a:rPr lang="en-US" sz="3600" dirty="0"/>
              <a:t>and </a:t>
            </a:r>
            <a:r>
              <a:rPr lang="en-US" sz="3600" dirty="0" smtClean="0"/>
              <a:t>Progression of Standards for SOL 11.3B</a:t>
            </a:r>
            <a:endParaRPr lang="en-US" sz="3600" dirty="0"/>
          </a:p>
        </p:txBody>
      </p:sp>
      <p:sp>
        <p:nvSpPr>
          <p:cNvPr id="5" name="Content Placeholder 4"/>
          <p:cNvSpPr>
            <a:spLocks noGrp="1"/>
          </p:cNvSpPr>
          <p:nvPr>
            <p:ph idx="1"/>
          </p:nvPr>
        </p:nvSpPr>
        <p:spPr>
          <a:xfrm>
            <a:off x="152400" y="1352550"/>
            <a:ext cx="8382000" cy="3276601"/>
          </a:xfrm>
        </p:spPr>
        <p:txBody>
          <a:bodyPr>
            <a:normAutofit/>
          </a:bodyPr>
          <a:lstStyle/>
          <a:p>
            <a:r>
              <a:rPr lang="en-US" sz="2800" dirty="0" smtClean="0"/>
              <a:t>9.3B- </a:t>
            </a:r>
            <a:r>
              <a:rPr lang="en-US" sz="2800" b="1" dirty="0"/>
              <a:t>Use</a:t>
            </a:r>
            <a:r>
              <a:rPr lang="en-US" sz="2800" dirty="0"/>
              <a:t> </a:t>
            </a:r>
            <a:r>
              <a:rPr lang="en-US" sz="2800" u="sng" dirty="0"/>
              <a:t>context, structure, and connotations</a:t>
            </a:r>
            <a:r>
              <a:rPr lang="en-US" sz="2800" dirty="0"/>
              <a:t> to </a:t>
            </a:r>
            <a:r>
              <a:rPr lang="en-US" sz="2800" i="1" dirty="0"/>
              <a:t>determine meanings of words and phrases</a:t>
            </a:r>
            <a:r>
              <a:rPr lang="en-US" sz="2800" dirty="0" smtClean="0"/>
              <a:t>.</a:t>
            </a:r>
          </a:p>
          <a:p>
            <a:r>
              <a:rPr lang="en-US" sz="2800" dirty="0" smtClean="0"/>
              <a:t>10.3B- </a:t>
            </a:r>
            <a:r>
              <a:rPr lang="en-US" sz="2800" b="1" dirty="0"/>
              <a:t>Use</a:t>
            </a:r>
            <a:r>
              <a:rPr lang="en-US" sz="2800" dirty="0"/>
              <a:t> </a:t>
            </a:r>
            <a:r>
              <a:rPr lang="en-US" sz="2800" u="sng" dirty="0"/>
              <a:t>context, structure, and connotations</a:t>
            </a:r>
            <a:r>
              <a:rPr lang="en-US" sz="2800" dirty="0"/>
              <a:t> to </a:t>
            </a:r>
            <a:r>
              <a:rPr lang="en-US" sz="2800" i="1" dirty="0"/>
              <a:t>determine meanings of words and phrases</a:t>
            </a:r>
            <a:r>
              <a:rPr lang="en-US" sz="2800" dirty="0" smtClean="0"/>
              <a:t>.</a:t>
            </a:r>
          </a:p>
          <a:p>
            <a:r>
              <a:rPr lang="en-US" sz="2800" dirty="0" smtClean="0"/>
              <a:t>11.3B- </a:t>
            </a:r>
            <a:r>
              <a:rPr lang="en-US" sz="2800" b="1" dirty="0"/>
              <a:t>Use</a:t>
            </a:r>
            <a:r>
              <a:rPr lang="en-US" sz="2800" dirty="0"/>
              <a:t> </a:t>
            </a:r>
            <a:r>
              <a:rPr lang="en-US" sz="2800" u="sng" dirty="0"/>
              <a:t>context, structure, and connotations</a:t>
            </a:r>
            <a:r>
              <a:rPr lang="en-US" sz="2800" dirty="0"/>
              <a:t> to </a:t>
            </a:r>
            <a:r>
              <a:rPr lang="en-US" sz="2800" i="1" dirty="0"/>
              <a:t>determine meanings of words and phrases</a:t>
            </a:r>
            <a:r>
              <a:rPr lang="en-US" sz="2800" dirty="0" smtClean="0"/>
              <a:t>.</a:t>
            </a:r>
          </a:p>
        </p:txBody>
      </p:sp>
    </p:spTree>
    <p:extLst>
      <p:ext uri="{BB962C8B-B14F-4D97-AF65-F5344CB8AC3E}">
        <p14:creationId xmlns:p14="http://schemas.microsoft.com/office/powerpoint/2010/main" val="3880574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61" y="209550"/>
            <a:ext cx="9144000" cy="914400"/>
          </a:xfrm>
        </p:spPr>
        <p:txBody>
          <a:bodyPr>
            <a:noAutofit/>
          </a:bodyPr>
          <a:lstStyle/>
          <a:p>
            <a:pPr algn="l"/>
            <a:r>
              <a:rPr lang="en-US" sz="3600" dirty="0"/>
              <a:t>Step 2: Examine the Content and Progression of Standards for </a:t>
            </a:r>
            <a:r>
              <a:rPr lang="en-US" sz="3600" dirty="0" smtClean="0"/>
              <a:t>SOL 11.5C</a:t>
            </a:r>
            <a:endParaRPr lang="en-US" sz="3600" dirty="0"/>
          </a:p>
        </p:txBody>
      </p:sp>
      <p:sp>
        <p:nvSpPr>
          <p:cNvPr id="3" name="Content Placeholder 2"/>
          <p:cNvSpPr>
            <a:spLocks noGrp="1"/>
          </p:cNvSpPr>
          <p:nvPr>
            <p:ph idx="1"/>
          </p:nvPr>
        </p:nvSpPr>
        <p:spPr>
          <a:xfrm>
            <a:off x="0" y="1581150"/>
            <a:ext cx="8686800" cy="2875430"/>
          </a:xfrm>
        </p:spPr>
        <p:txBody>
          <a:bodyPr>
            <a:normAutofit/>
          </a:bodyPr>
          <a:lstStyle/>
          <a:p>
            <a:r>
              <a:rPr lang="en-US" sz="2800" dirty="0" smtClean="0"/>
              <a:t>9.5F- </a:t>
            </a:r>
            <a:r>
              <a:rPr lang="en-US" sz="2800" b="1" dirty="0"/>
              <a:t>Identify</a:t>
            </a:r>
            <a:r>
              <a:rPr lang="en-US" sz="2800" dirty="0"/>
              <a:t> </a:t>
            </a:r>
            <a:r>
              <a:rPr lang="en-US" sz="2800" u="sng" dirty="0"/>
              <a:t>characteristics</a:t>
            </a:r>
            <a:r>
              <a:rPr lang="en-US" sz="2800" dirty="0"/>
              <a:t> of </a:t>
            </a:r>
            <a:r>
              <a:rPr lang="en-US" sz="2800" i="1" dirty="0"/>
              <a:t>expository</a:t>
            </a:r>
            <a:r>
              <a:rPr lang="en-US" sz="2800" dirty="0"/>
              <a:t>, </a:t>
            </a:r>
            <a:r>
              <a:rPr lang="en-US" sz="2800" u="sng" dirty="0"/>
              <a:t>technical</a:t>
            </a:r>
            <a:r>
              <a:rPr lang="en-US" sz="2800" dirty="0"/>
              <a:t>, and </a:t>
            </a:r>
            <a:r>
              <a:rPr lang="en-US" sz="2800" i="1" dirty="0"/>
              <a:t>persuasive</a:t>
            </a:r>
            <a:r>
              <a:rPr lang="en-US" sz="2800" dirty="0"/>
              <a:t> </a:t>
            </a:r>
            <a:r>
              <a:rPr lang="en-US" sz="2800" u="sng" dirty="0"/>
              <a:t>texts</a:t>
            </a:r>
            <a:r>
              <a:rPr lang="en-US" sz="2800" dirty="0"/>
              <a:t>.</a:t>
            </a:r>
            <a:endParaRPr lang="en-US" sz="2800" dirty="0" smtClean="0"/>
          </a:p>
          <a:p>
            <a:r>
              <a:rPr lang="en-US" sz="2800" dirty="0" smtClean="0"/>
              <a:t>10.5D- </a:t>
            </a:r>
            <a:r>
              <a:rPr lang="en-US" sz="2800" b="1" dirty="0"/>
              <a:t>Compare and contrast </a:t>
            </a:r>
            <a:r>
              <a:rPr lang="en-US" sz="2800" u="sng" dirty="0"/>
              <a:t>informational texts</a:t>
            </a:r>
            <a:r>
              <a:rPr lang="en-US" sz="2800" dirty="0"/>
              <a:t> </a:t>
            </a:r>
            <a:r>
              <a:rPr lang="en-US" sz="2800" dirty="0" smtClean="0"/>
              <a:t>for </a:t>
            </a:r>
            <a:r>
              <a:rPr lang="en-US" sz="2800" i="1" dirty="0" smtClean="0"/>
              <a:t>intent</a:t>
            </a:r>
            <a:r>
              <a:rPr lang="en-US" sz="2800" dirty="0" smtClean="0"/>
              <a:t> </a:t>
            </a:r>
            <a:r>
              <a:rPr lang="en-US" sz="2800" dirty="0"/>
              <a:t>and </a:t>
            </a:r>
            <a:r>
              <a:rPr lang="en-US" sz="2800" u="sng" dirty="0"/>
              <a:t>content</a:t>
            </a:r>
            <a:r>
              <a:rPr lang="en-US" sz="2800" dirty="0" smtClean="0"/>
              <a:t>.</a:t>
            </a:r>
          </a:p>
          <a:p>
            <a:r>
              <a:rPr lang="en-US" sz="2800" dirty="0" smtClean="0"/>
              <a:t>11.5C- </a:t>
            </a:r>
            <a:r>
              <a:rPr lang="en-US" sz="2800" b="1" dirty="0"/>
              <a:t>Analyze</a:t>
            </a:r>
            <a:r>
              <a:rPr lang="en-US" sz="2800" dirty="0"/>
              <a:t> </a:t>
            </a:r>
            <a:r>
              <a:rPr lang="en-US" sz="2800" u="sng" dirty="0"/>
              <a:t>technical writing for clarity</a:t>
            </a:r>
            <a:r>
              <a:rPr lang="en-US" sz="2800" dirty="0" smtClean="0"/>
              <a:t>.</a:t>
            </a:r>
          </a:p>
          <a:p>
            <a:pPr marL="457200" lvl="1" indent="0">
              <a:buNone/>
            </a:pPr>
            <a:endParaRPr lang="en-US" dirty="0" smtClean="0"/>
          </a:p>
          <a:p>
            <a:pPr marL="0" indent="0">
              <a:buNone/>
            </a:pPr>
            <a:endParaRPr lang="en-US" dirty="0"/>
          </a:p>
        </p:txBody>
      </p:sp>
    </p:spTree>
    <p:extLst>
      <p:ext uri="{BB962C8B-B14F-4D97-AF65-F5344CB8AC3E}">
        <p14:creationId xmlns:p14="http://schemas.microsoft.com/office/powerpoint/2010/main" val="122877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90600"/>
          </a:xfrm>
        </p:spPr>
        <p:txBody>
          <a:bodyPr>
            <a:noAutofit/>
          </a:bodyPr>
          <a:lstStyle/>
          <a:p>
            <a:pPr algn="l"/>
            <a:r>
              <a:rPr lang="en-US" sz="3600" dirty="0"/>
              <a:t>Step 2: Examine the Content and Progression of Standards for </a:t>
            </a:r>
            <a:r>
              <a:rPr lang="en-US" sz="3600" dirty="0" smtClean="0"/>
              <a:t>SOL 11.5D</a:t>
            </a:r>
            <a:endParaRPr lang="en-US" sz="3600" dirty="0"/>
          </a:p>
        </p:txBody>
      </p:sp>
      <p:sp>
        <p:nvSpPr>
          <p:cNvPr id="3" name="Content Placeholder 2"/>
          <p:cNvSpPr>
            <a:spLocks noGrp="1"/>
          </p:cNvSpPr>
          <p:nvPr>
            <p:ph idx="1"/>
          </p:nvPr>
        </p:nvSpPr>
        <p:spPr>
          <a:xfrm>
            <a:off x="76200" y="1428750"/>
            <a:ext cx="8534400" cy="3048001"/>
          </a:xfrm>
        </p:spPr>
        <p:txBody>
          <a:bodyPr>
            <a:normAutofit/>
          </a:bodyPr>
          <a:lstStyle/>
          <a:p>
            <a:r>
              <a:rPr lang="en-US" sz="2800" dirty="0" smtClean="0"/>
              <a:t>9.5H- </a:t>
            </a:r>
            <a:r>
              <a:rPr lang="en-US" sz="2800" b="1" dirty="0"/>
              <a:t>Evaluate</a:t>
            </a:r>
            <a:r>
              <a:rPr lang="en-US" sz="2800" dirty="0"/>
              <a:t> </a:t>
            </a:r>
            <a:r>
              <a:rPr lang="en-US" sz="2800" i="1" dirty="0"/>
              <a:t>clarity and accuracy </a:t>
            </a:r>
            <a:r>
              <a:rPr lang="en-US" sz="2800" dirty="0"/>
              <a:t>of </a:t>
            </a:r>
            <a:r>
              <a:rPr lang="en-US" sz="2800" u="sng" dirty="0"/>
              <a:t>information</a:t>
            </a:r>
            <a:r>
              <a:rPr lang="en-US" sz="2800" dirty="0" smtClean="0"/>
              <a:t>.</a:t>
            </a:r>
          </a:p>
          <a:p>
            <a:r>
              <a:rPr lang="en-US" sz="2800" dirty="0"/>
              <a:t>10.5C- </a:t>
            </a:r>
            <a:r>
              <a:rPr lang="en-US" sz="2800" b="1" dirty="0"/>
              <a:t>Skim</a:t>
            </a:r>
            <a:r>
              <a:rPr lang="en-US" sz="2800" dirty="0"/>
              <a:t> </a:t>
            </a:r>
            <a:r>
              <a:rPr lang="en-US" sz="2800" u="sng" dirty="0"/>
              <a:t>materials</a:t>
            </a:r>
            <a:r>
              <a:rPr lang="en-US" sz="2800" dirty="0"/>
              <a:t> </a:t>
            </a:r>
            <a:r>
              <a:rPr lang="en-US" sz="2800" i="1" dirty="0"/>
              <a:t>to develop an overview and locate information</a:t>
            </a:r>
            <a:r>
              <a:rPr lang="en-US" sz="2800" dirty="0"/>
              <a:t>.</a:t>
            </a:r>
          </a:p>
          <a:p>
            <a:r>
              <a:rPr lang="en-US" sz="2800" dirty="0" smtClean="0"/>
              <a:t>11.5D- </a:t>
            </a:r>
            <a:r>
              <a:rPr lang="en-US" sz="2800" b="1" dirty="0"/>
              <a:t>Paraphrase</a:t>
            </a:r>
            <a:r>
              <a:rPr lang="en-US" sz="2800" dirty="0"/>
              <a:t> and </a:t>
            </a:r>
            <a:r>
              <a:rPr lang="en-US" sz="2800" b="1" dirty="0"/>
              <a:t>synthesize</a:t>
            </a:r>
            <a:r>
              <a:rPr lang="en-US" sz="2800" dirty="0"/>
              <a:t> </a:t>
            </a:r>
            <a:r>
              <a:rPr lang="en-US" sz="2800" u="sng" dirty="0"/>
              <a:t>ideas</a:t>
            </a:r>
            <a:r>
              <a:rPr lang="en-US" sz="2800" dirty="0"/>
              <a:t> </a:t>
            </a:r>
            <a:r>
              <a:rPr lang="en-US" sz="2800" i="1" dirty="0"/>
              <a:t>within and between texts</a:t>
            </a:r>
            <a:r>
              <a:rPr lang="en-US" sz="2800" dirty="0" smtClean="0"/>
              <a:t>.</a:t>
            </a:r>
          </a:p>
        </p:txBody>
      </p:sp>
    </p:spTree>
    <p:extLst>
      <p:ext uri="{BB962C8B-B14F-4D97-AF65-F5344CB8AC3E}">
        <p14:creationId xmlns:p14="http://schemas.microsoft.com/office/powerpoint/2010/main" val="11248456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9144000" cy="914400"/>
          </a:xfrm>
        </p:spPr>
        <p:txBody>
          <a:bodyPr>
            <a:noAutofit/>
          </a:bodyPr>
          <a:lstStyle/>
          <a:p>
            <a:pPr algn="l"/>
            <a:r>
              <a:rPr lang="en-US" sz="3600" dirty="0"/>
              <a:t>Step 2: Examine the Content and Progression of </a:t>
            </a:r>
            <a:r>
              <a:rPr lang="en-US" sz="3600" dirty="0" smtClean="0"/>
              <a:t>Standards </a:t>
            </a:r>
            <a:endParaRPr lang="en-US" sz="3600" dirty="0"/>
          </a:p>
        </p:txBody>
      </p:sp>
      <p:sp>
        <p:nvSpPr>
          <p:cNvPr id="3" name="Content Placeholder 2"/>
          <p:cNvSpPr>
            <a:spLocks noGrp="1"/>
          </p:cNvSpPr>
          <p:nvPr>
            <p:ph idx="1"/>
          </p:nvPr>
        </p:nvSpPr>
        <p:spPr>
          <a:xfrm>
            <a:off x="76200" y="1276350"/>
            <a:ext cx="8763000" cy="3200401"/>
          </a:xfrm>
        </p:spPr>
        <p:txBody>
          <a:bodyPr>
            <a:normAutofit/>
          </a:bodyPr>
          <a:lstStyle/>
          <a:p>
            <a:pPr marL="457200" lvl="1" indent="0">
              <a:buNone/>
            </a:pPr>
            <a:r>
              <a:rPr lang="en-US" dirty="0" smtClean="0"/>
              <a:t>Please note, based </a:t>
            </a:r>
            <a:r>
              <a:rPr lang="en-US" dirty="0"/>
              <a:t>on the </a:t>
            </a:r>
            <a:r>
              <a:rPr lang="en-US" dirty="0">
                <a:hlinkClick r:id="rId3"/>
              </a:rPr>
              <a:t>2017 </a:t>
            </a:r>
            <a:r>
              <a:rPr lang="en-US" dirty="0" smtClean="0">
                <a:hlinkClick r:id="rId3"/>
              </a:rPr>
              <a:t>End-of-Course </a:t>
            </a:r>
            <a:r>
              <a:rPr lang="en-US" dirty="0">
                <a:hlinkClick r:id="rId3"/>
              </a:rPr>
              <a:t>Blueprint</a:t>
            </a:r>
            <a:r>
              <a:rPr lang="en-US" dirty="0"/>
              <a:t>, “All SOL listed in the blueprint are eligible for inclusion on each version of an SOL test. Some reading skills are repeated across grades 9, 10, and 11. Those SOL should be taught across all grades and will be assessed at the highest appropriate standard</a:t>
            </a:r>
            <a:r>
              <a:rPr lang="en-US" dirty="0" smtClean="0"/>
              <a:t>.”</a:t>
            </a:r>
            <a:endParaRPr lang="en-US" dirty="0"/>
          </a:p>
        </p:txBody>
      </p:sp>
    </p:spTree>
    <p:extLst>
      <p:ext uri="{BB962C8B-B14F-4D97-AF65-F5344CB8AC3E}">
        <p14:creationId xmlns:p14="http://schemas.microsoft.com/office/powerpoint/2010/main" val="39634291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8927385" cy="990600"/>
          </a:xfrm>
        </p:spPr>
        <p:txBody>
          <a:bodyPr>
            <a:noAutofit/>
          </a:bodyPr>
          <a:lstStyle/>
          <a:p>
            <a:pPr algn="l"/>
            <a:r>
              <a:rPr lang="en-US" sz="3600" dirty="0" smtClean="0"/>
              <a:t>Step 3: </a:t>
            </a:r>
            <a:r>
              <a:rPr lang="en-US" sz="3600" dirty="0"/>
              <a:t>Sample Question Starters</a:t>
            </a:r>
            <a:r>
              <a:rPr lang="en-US" sz="3600" dirty="0" smtClean="0"/>
              <a:t> </a:t>
            </a:r>
            <a:r>
              <a:rPr lang="en-US" sz="3600" dirty="0"/>
              <a:t>for SOL </a:t>
            </a:r>
            <a:r>
              <a:rPr lang="en-US" sz="3600" dirty="0" smtClean="0"/>
              <a:t>11.3B</a:t>
            </a:r>
            <a:endParaRPr lang="en-US" sz="3000" dirty="0"/>
          </a:p>
        </p:txBody>
      </p:sp>
      <p:sp>
        <p:nvSpPr>
          <p:cNvPr id="3" name="Content Placeholder 2"/>
          <p:cNvSpPr>
            <a:spLocks noGrp="1"/>
          </p:cNvSpPr>
          <p:nvPr>
            <p:ph idx="1"/>
          </p:nvPr>
        </p:nvSpPr>
        <p:spPr>
          <a:xfrm>
            <a:off x="76200" y="1200150"/>
            <a:ext cx="8927385" cy="3200400"/>
          </a:xfrm>
        </p:spPr>
        <p:txBody>
          <a:bodyPr>
            <a:normAutofit fontScale="77500" lnSpcReduction="20000"/>
          </a:bodyPr>
          <a:lstStyle/>
          <a:p>
            <a:r>
              <a:rPr lang="en-US" dirty="0" smtClean="0"/>
              <a:t>In [</a:t>
            </a:r>
            <a:r>
              <a:rPr lang="en-US" sz="3100" i="1" dirty="0" smtClean="0"/>
              <a:t>insert location</a:t>
            </a:r>
            <a:r>
              <a:rPr lang="en-US" dirty="0" smtClean="0"/>
              <a:t>], [</a:t>
            </a:r>
            <a:r>
              <a:rPr lang="en-US" sz="3100" i="1" dirty="0" smtClean="0"/>
              <a:t>insert word</a:t>
            </a:r>
            <a:r>
              <a:rPr lang="en-US" dirty="0" smtClean="0"/>
              <a:t>] means-</a:t>
            </a:r>
          </a:p>
          <a:p>
            <a:r>
              <a:rPr lang="en-US" dirty="0" smtClean="0"/>
              <a:t>Which word means the same as [</a:t>
            </a:r>
            <a:r>
              <a:rPr lang="en-US" sz="3100" i="1" dirty="0" smtClean="0"/>
              <a:t>insert word</a:t>
            </a:r>
            <a:r>
              <a:rPr lang="en-US" dirty="0" smtClean="0"/>
              <a:t>] as it is used in [</a:t>
            </a:r>
            <a:r>
              <a:rPr lang="en-US" sz="3100" i="1" dirty="0" smtClean="0"/>
              <a:t>insert location</a:t>
            </a:r>
            <a:r>
              <a:rPr lang="en-US" dirty="0" smtClean="0"/>
              <a:t>]?</a:t>
            </a:r>
          </a:p>
          <a:p>
            <a:r>
              <a:rPr lang="en-US" dirty="0" smtClean="0"/>
              <a:t>What is the meaning of [</a:t>
            </a:r>
            <a:r>
              <a:rPr lang="en-US" sz="3100" i="1" dirty="0" smtClean="0"/>
              <a:t>insert word</a:t>
            </a:r>
            <a:r>
              <a:rPr lang="en-US" dirty="0" smtClean="0"/>
              <a:t>] as it is used in [</a:t>
            </a:r>
            <a:r>
              <a:rPr lang="en-US" sz="3100" i="1" dirty="0" smtClean="0"/>
              <a:t>insert location</a:t>
            </a:r>
            <a:r>
              <a:rPr lang="en-US" dirty="0" smtClean="0"/>
              <a:t>]?</a:t>
            </a:r>
          </a:p>
          <a:p>
            <a:r>
              <a:rPr lang="en-US" dirty="0" smtClean="0"/>
              <a:t>Which definition of [</a:t>
            </a:r>
            <a:r>
              <a:rPr lang="en-US" sz="3100" i="1" dirty="0" smtClean="0"/>
              <a:t>insert word</a:t>
            </a:r>
            <a:r>
              <a:rPr lang="en-US" dirty="0" smtClean="0"/>
              <a:t>] is used in [</a:t>
            </a:r>
            <a:r>
              <a:rPr lang="en-US" sz="3100" i="1" dirty="0" smtClean="0"/>
              <a:t>insert location</a:t>
            </a:r>
            <a:r>
              <a:rPr lang="en-US" dirty="0" smtClean="0"/>
              <a:t>]?</a:t>
            </a:r>
          </a:p>
          <a:p>
            <a:r>
              <a:rPr lang="en-US" dirty="0" smtClean="0">
                <a:solidFill>
                  <a:srgbClr val="000000"/>
                </a:solidFill>
              </a:rPr>
              <a:t>Use the context of the selection to determine the meaning of [</a:t>
            </a:r>
            <a:r>
              <a:rPr lang="en-US" sz="3100" i="1" dirty="0" smtClean="0">
                <a:solidFill>
                  <a:srgbClr val="000000"/>
                </a:solidFill>
              </a:rPr>
              <a:t>insert word(s)</a:t>
            </a:r>
            <a:r>
              <a:rPr lang="en-US" dirty="0" smtClean="0">
                <a:solidFill>
                  <a:srgbClr val="000000"/>
                </a:solidFill>
              </a:rPr>
              <a:t>]. Include </a:t>
            </a:r>
            <a:r>
              <a:rPr lang="en-US" dirty="0">
                <a:solidFill>
                  <a:srgbClr val="000000"/>
                </a:solidFill>
              </a:rPr>
              <a:t>specific details from the selection to support your answer.</a:t>
            </a:r>
            <a:endParaRPr lang="en-US" dirty="0"/>
          </a:p>
          <a:p>
            <a:endParaRPr lang="en-US" dirty="0"/>
          </a:p>
        </p:txBody>
      </p:sp>
    </p:spTree>
    <p:extLst>
      <p:ext uri="{BB962C8B-B14F-4D97-AF65-F5344CB8AC3E}">
        <p14:creationId xmlns:p14="http://schemas.microsoft.com/office/powerpoint/2010/main" val="40381859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0"/>
            <a:ext cx="8991600" cy="11430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11.5C </a:t>
            </a:r>
            <a:r>
              <a:rPr lang="en-US" sz="2400" dirty="0" smtClean="0"/>
              <a:t>(1 of 2)</a:t>
            </a:r>
            <a:endParaRPr lang="en-US" sz="3000" dirty="0"/>
          </a:p>
        </p:txBody>
      </p:sp>
      <p:sp>
        <p:nvSpPr>
          <p:cNvPr id="3" name="Content Placeholder 2"/>
          <p:cNvSpPr>
            <a:spLocks noGrp="1"/>
          </p:cNvSpPr>
          <p:nvPr>
            <p:ph idx="1"/>
          </p:nvPr>
        </p:nvSpPr>
        <p:spPr>
          <a:xfrm>
            <a:off x="76200" y="1657350"/>
            <a:ext cx="8927385" cy="2667002"/>
          </a:xfrm>
        </p:spPr>
        <p:txBody>
          <a:bodyPr>
            <a:normAutofit/>
          </a:bodyPr>
          <a:lstStyle/>
          <a:p>
            <a:r>
              <a:rPr lang="en-US" sz="2800" dirty="0" smtClean="0"/>
              <a:t>Identify characteristics of technical texts.</a:t>
            </a:r>
          </a:p>
          <a:p>
            <a:r>
              <a:rPr lang="en-US" sz="2800" dirty="0" smtClean="0"/>
              <a:t>Which characteristic most clearly identifies this selection as a technical text?</a:t>
            </a:r>
          </a:p>
          <a:p>
            <a:r>
              <a:rPr lang="en-US" sz="2800" dirty="0" smtClean="0"/>
              <a:t>The reader can best describe this selection as technical text because-</a:t>
            </a:r>
          </a:p>
        </p:txBody>
      </p:sp>
    </p:spTree>
    <p:extLst>
      <p:ext uri="{BB962C8B-B14F-4D97-AF65-F5344CB8AC3E}">
        <p14:creationId xmlns:p14="http://schemas.microsoft.com/office/powerpoint/2010/main" val="2478390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 sz="3600" dirty="0" smtClean="0"/>
              <a:t>Recover</a:t>
            </a:r>
            <a:r>
              <a:rPr lang="en" sz="3600" dirty="0"/>
              <a:t>. Redesign. Restart. 2020  </a:t>
            </a:r>
            <a:r>
              <a:rPr lang="en" sz="2400" dirty="0" smtClean="0"/>
              <a:t>(2 </a:t>
            </a:r>
            <a:r>
              <a:rPr lang="en" sz="2400" dirty="0"/>
              <a:t>of 2)</a:t>
            </a:r>
            <a:endParaRPr lang="en-US" sz="2400" dirty="0"/>
          </a:p>
        </p:txBody>
      </p:sp>
      <p:sp>
        <p:nvSpPr>
          <p:cNvPr id="3" name="Text Placeholder 2"/>
          <p:cNvSpPr>
            <a:spLocks noGrp="1"/>
          </p:cNvSpPr>
          <p:nvPr>
            <p:ph type="body" idx="1"/>
          </p:nvPr>
        </p:nvSpPr>
        <p:spPr/>
        <p:txBody>
          <a:bodyPr/>
          <a:lstStyle/>
          <a:p>
            <a:pPr marL="114300" indent="0">
              <a:buNone/>
            </a:pPr>
            <a:r>
              <a:rPr lang="en-US" sz="2400" i="1" dirty="0"/>
              <a:t>Teachers should seek to design and implement authentic learning experiences. Authentic learning is a term used to describe instructional strategies that are designed to connect the subjects students are taught in school to the real world. Authentic learning can: prepare students for the real world; help students make informed career choices; bridge skill gaps; enhance critical thinking; improve creativity; increase engagement; motivate students; boost retention of information; provide multiple perspectives on issues; and help build 21st Century </a:t>
            </a:r>
            <a:r>
              <a:rPr lang="en-US" sz="2400" i="1" dirty="0" smtClean="0"/>
              <a:t>skills.</a:t>
            </a:r>
            <a:endParaRPr lang="en-US" sz="2400" i="1" dirty="0"/>
          </a:p>
        </p:txBody>
      </p:sp>
    </p:spTree>
    <p:extLst>
      <p:ext uri="{BB962C8B-B14F-4D97-AF65-F5344CB8AC3E}">
        <p14:creationId xmlns:p14="http://schemas.microsoft.com/office/powerpoint/2010/main" val="15415411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91600" cy="11430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11.5C </a:t>
            </a:r>
            <a:r>
              <a:rPr lang="en-US" sz="2400" dirty="0" smtClean="0"/>
              <a:t>(2 of 2)</a:t>
            </a:r>
            <a:endParaRPr lang="en-US" sz="3000" dirty="0"/>
          </a:p>
        </p:txBody>
      </p:sp>
      <p:sp>
        <p:nvSpPr>
          <p:cNvPr id="3" name="Content Placeholder 2"/>
          <p:cNvSpPr>
            <a:spLocks noGrp="1"/>
          </p:cNvSpPr>
          <p:nvPr>
            <p:ph idx="1"/>
          </p:nvPr>
        </p:nvSpPr>
        <p:spPr>
          <a:xfrm>
            <a:off x="76200" y="1504950"/>
            <a:ext cx="8927385" cy="2743200"/>
          </a:xfrm>
        </p:spPr>
        <p:txBody>
          <a:bodyPr>
            <a:normAutofit fontScale="85000" lnSpcReduction="10000"/>
          </a:bodyPr>
          <a:lstStyle/>
          <a:p>
            <a:r>
              <a:rPr lang="en-US" dirty="0" smtClean="0"/>
              <a:t>This selection is considered technical text because it includes all of these EXCEPT-</a:t>
            </a:r>
          </a:p>
          <a:p>
            <a:r>
              <a:rPr lang="en-US" dirty="0" smtClean="0"/>
              <a:t>The reader can tell this selection is NOT [</a:t>
            </a:r>
            <a:r>
              <a:rPr lang="en-US" sz="2800" i="1" dirty="0" smtClean="0"/>
              <a:t>insert persuasive, expository, etc.</a:t>
            </a:r>
            <a:r>
              <a:rPr lang="en-US" dirty="0" smtClean="0"/>
              <a:t>] because- </a:t>
            </a:r>
          </a:p>
          <a:p>
            <a:r>
              <a:rPr lang="en-US" dirty="0" smtClean="0">
                <a:solidFill>
                  <a:srgbClr val="000000"/>
                </a:solidFill>
              </a:rPr>
              <a:t>Why is this selection considered a technical text? Include </a:t>
            </a:r>
            <a:r>
              <a:rPr lang="en-US" dirty="0">
                <a:solidFill>
                  <a:srgbClr val="000000"/>
                </a:solidFill>
              </a:rPr>
              <a:t>specific details from the selection to support your answer.</a:t>
            </a:r>
            <a:endParaRPr lang="en-US" dirty="0"/>
          </a:p>
        </p:txBody>
      </p:sp>
    </p:spTree>
    <p:extLst>
      <p:ext uri="{BB962C8B-B14F-4D97-AF65-F5344CB8AC3E}">
        <p14:creationId xmlns:p14="http://schemas.microsoft.com/office/powerpoint/2010/main" val="4064327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09550"/>
            <a:ext cx="9035692" cy="1066800"/>
          </a:xfrm>
        </p:spPr>
        <p:txBody>
          <a:bodyPr>
            <a:noAutofit/>
          </a:bodyPr>
          <a:lstStyle/>
          <a:p>
            <a:pPr algn="l"/>
            <a:r>
              <a:rPr lang="en-US" sz="3600" dirty="0"/>
              <a:t>Step </a:t>
            </a:r>
            <a:r>
              <a:rPr lang="en-US" sz="3600" dirty="0" smtClean="0"/>
              <a:t>3: </a:t>
            </a:r>
            <a:r>
              <a:rPr lang="en-US" sz="3600" dirty="0"/>
              <a:t>Sample Question Starters </a:t>
            </a:r>
            <a:r>
              <a:rPr lang="en-US" sz="3600" dirty="0" smtClean="0"/>
              <a:t>for </a:t>
            </a:r>
            <a:r>
              <a:rPr lang="en-US" sz="3600" dirty="0"/>
              <a:t>SOL </a:t>
            </a:r>
            <a:r>
              <a:rPr lang="en-US" sz="3600" dirty="0" smtClean="0"/>
              <a:t>11.5D</a:t>
            </a:r>
            <a:r>
              <a:rPr lang="en-US" sz="3000" dirty="0" smtClean="0"/>
              <a:t/>
            </a:r>
            <a:br>
              <a:rPr lang="en-US" sz="3000" dirty="0" smtClean="0"/>
            </a:br>
            <a:endParaRPr lang="en-US" sz="3000" dirty="0"/>
          </a:p>
        </p:txBody>
      </p:sp>
      <p:sp>
        <p:nvSpPr>
          <p:cNvPr id="3" name="Content Placeholder 2"/>
          <p:cNvSpPr>
            <a:spLocks noGrp="1"/>
          </p:cNvSpPr>
          <p:nvPr>
            <p:ph idx="1"/>
          </p:nvPr>
        </p:nvSpPr>
        <p:spPr>
          <a:xfrm>
            <a:off x="76200" y="1047749"/>
            <a:ext cx="8839199" cy="3276603"/>
          </a:xfrm>
        </p:spPr>
        <p:txBody>
          <a:bodyPr>
            <a:normAutofit fontScale="77500" lnSpcReduction="20000"/>
          </a:bodyPr>
          <a:lstStyle/>
          <a:p>
            <a:r>
              <a:rPr lang="en-US" dirty="0" smtClean="0"/>
              <a:t>According to the selection, what is the primary reason [</a:t>
            </a:r>
            <a:r>
              <a:rPr lang="en-US" sz="3100" i="1" dirty="0" smtClean="0"/>
              <a:t>insert detail</a:t>
            </a:r>
            <a:r>
              <a:rPr lang="en-US" dirty="0" smtClean="0"/>
              <a:t>]?</a:t>
            </a:r>
          </a:p>
          <a:p>
            <a:r>
              <a:rPr lang="en-US" dirty="0" smtClean="0"/>
              <a:t>According to [</a:t>
            </a:r>
            <a:r>
              <a:rPr lang="en-US" sz="3100" i="1" dirty="0" smtClean="0"/>
              <a:t>insert title or location in selection</a:t>
            </a:r>
            <a:r>
              <a:rPr lang="en-US" dirty="0" smtClean="0"/>
              <a:t>], how/why did [</a:t>
            </a:r>
            <a:r>
              <a:rPr lang="en-US" sz="3100" i="1" dirty="0" smtClean="0"/>
              <a:t>insert detail</a:t>
            </a:r>
            <a:r>
              <a:rPr lang="en-US" dirty="0" smtClean="0"/>
              <a:t>]?</a:t>
            </a:r>
          </a:p>
          <a:p>
            <a:r>
              <a:rPr lang="en-US" dirty="0" smtClean="0"/>
              <a:t>According to the selection, what is [</a:t>
            </a:r>
            <a:r>
              <a:rPr lang="en-US" sz="3100" i="1" dirty="0" smtClean="0"/>
              <a:t>insert detail</a:t>
            </a:r>
            <a:r>
              <a:rPr lang="en-US" dirty="0" smtClean="0"/>
              <a:t>]?</a:t>
            </a:r>
          </a:p>
          <a:p>
            <a:r>
              <a:rPr lang="en-US" dirty="0" smtClean="0"/>
              <a:t>Which sentence from the selection would be easiest to verify as a fact?</a:t>
            </a:r>
          </a:p>
          <a:p>
            <a:r>
              <a:rPr lang="en-US" dirty="0" smtClean="0">
                <a:solidFill>
                  <a:srgbClr val="000000"/>
                </a:solidFill>
              </a:rPr>
              <a:t>According to the selection why [</a:t>
            </a:r>
            <a:r>
              <a:rPr lang="en-US" sz="3100" i="1" dirty="0" smtClean="0">
                <a:solidFill>
                  <a:srgbClr val="000000"/>
                </a:solidFill>
              </a:rPr>
              <a:t>insert detail</a:t>
            </a:r>
            <a:r>
              <a:rPr lang="en-US" dirty="0" smtClean="0">
                <a:solidFill>
                  <a:srgbClr val="000000"/>
                </a:solidFill>
              </a:rPr>
              <a:t>]? Include </a:t>
            </a:r>
            <a:r>
              <a:rPr lang="en-US" dirty="0">
                <a:solidFill>
                  <a:srgbClr val="000000"/>
                </a:solidFill>
              </a:rPr>
              <a:t>specific details from the selection to support your answer.</a:t>
            </a:r>
            <a:endParaRPr lang="en-US" dirty="0"/>
          </a:p>
        </p:txBody>
      </p:sp>
    </p:spTree>
    <p:extLst>
      <p:ext uri="{BB962C8B-B14F-4D97-AF65-F5344CB8AC3E}">
        <p14:creationId xmlns:p14="http://schemas.microsoft.com/office/powerpoint/2010/main" val="216499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2"/>
            <a:ext cx="9144000" cy="818028"/>
          </a:xfrm>
        </p:spPr>
        <p:txBody>
          <a:bodyPr>
            <a:noAutofit/>
          </a:bodyPr>
          <a:lstStyle/>
          <a:p>
            <a:pPr algn="l"/>
            <a:r>
              <a:rPr lang="en-US" sz="3600" dirty="0" smtClean="0"/>
              <a:t>Step 4: </a:t>
            </a:r>
            <a:r>
              <a:rPr lang="en-US" sz="3600" dirty="0"/>
              <a:t>Exploring Instructional </a:t>
            </a:r>
            <a:r>
              <a:rPr lang="en-US" sz="3600" dirty="0" smtClean="0"/>
              <a:t>Resources</a:t>
            </a:r>
            <a:endParaRPr lang="en-US" sz="3600" dirty="0"/>
          </a:p>
        </p:txBody>
      </p:sp>
      <p:sp>
        <p:nvSpPr>
          <p:cNvPr id="3" name="Content Placeholder 2"/>
          <p:cNvSpPr>
            <a:spLocks noGrp="1"/>
          </p:cNvSpPr>
          <p:nvPr>
            <p:ph idx="1"/>
          </p:nvPr>
        </p:nvSpPr>
        <p:spPr>
          <a:xfrm>
            <a:off x="76200" y="895351"/>
            <a:ext cx="8991600" cy="3581400"/>
          </a:xfrm>
        </p:spPr>
        <p:txBody>
          <a:bodyPr>
            <a:normAutofit fontScale="92500" lnSpcReduction="20000"/>
          </a:bodyPr>
          <a:lstStyle/>
          <a:p>
            <a:r>
              <a:rPr lang="en-US" sz="2600" dirty="0" smtClean="0"/>
              <a:t>Comprehensive Literacy: English Instructional Plans</a:t>
            </a:r>
          </a:p>
          <a:p>
            <a:pPr lvl="1"/>
            <a:r>
              <a:rPr lang="en-US" sz="2600" dirty="0" smtClean="0">
                <a:hlinkClick r:id="rId3"/>
              </a:rPr>
              <a:t>Vocabulary and Author’s Tone</a:t>
            </a:r>
            <a:r>
              <a:rPr lang="en-US" sz="2600" dirty="0" smtClean="0"/>
              <a:t> (11.3B)</a:t>
            </a:r>
          </a:p>
          <a:p>
            <a:r>
              <a:rPr lang="en-US" sz="2600" dirty="0" smtClean="0"/>
              <a:t>This instructional plan was created by Virginia teachers to model how a skill can be introduced or reviewed.</a:t>
            </a:r>
          </a:p>
          <a:p>
            <a:pPr lvl="2"/>
            <a:r>
              <a:rPr lang="en-US" sz="2600" dirty="0"/>
              <a:t>Please </a:t>
            </a:r>
            <a:r>
              <a:rPr lang="en-US" sz="2600" dirty="0" smtClean="0"/>
              <a:t>note: </a:t>
            </a:r>
            <a:r>
              <a:rPr lang="en-US" sz="2600" dirty="0"/>
              <a:t>text examples within the instructional plans can be changed based on grade level, genre, etc.  </a:t>
            </a:r>
            <a:endParaRPr lang="en-US" sz="2600" dirty="0" smtClean="0"/>
          </a:p>
          <a:p>
            <a:pPr lvl="2"/>
            <a:r>
              <a:rPr lang="en-US" sz="2600" dirty="0"/>
              <a:t>This plan models </a:t>
            </a:r>
            <a:r>
              <a:rPr lang="en-US" sz="2600" dirty="0" smtClean="0"/>
              <a:t>using context to determine meaning of unfamiliar words; </a:t>
            </a:r>
            <a:r>
              <a:rPr lang="en-US" sz="2600" dirty="0"/>
              <a:t>however, if the text supports the spiraling of  additional </a:t>
            </a:r>
            <a:r>
              <a:rPr lang="en-US" sz="2600" dirty="0" smtClean="0"/>
              <a:t>skills they </a:t>
            </a:r>
            <a:r>
              <a:rPr lang="en-US" sz="2600" dirty="0"/>
              <a:t>should be implemented to </a:t>
            </a:r>
            <a:r>
              <a:rPr lang="en-US" sz="2600" dirty="0" smtClean="0"/>
              <a:t>      support </a:t>
            </a:r>
            <a:r>
              <a:rPr lang="en-US" sz="2600" dirty="0"/>
              <a:t>reading comprehension and skill application.  </a:t>
            </a:r>
          </a:p>
        </p:txBody>
      </p:sp>
    </p:spTree>
    <p:extLst>
      <p:ext uri="{BB962C8B-B14F-4D97-AF65-F5344CB8AC3E}">
        <p14:creationId xmlns:p14="http://schemas.microsoft.com/office/powerpoint/2010/main" val="293130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(1 of 3)</a:t>
            </a:r>
            <a:endParaRPr lang="en-US" sz="2400" dirty="0"/>
          </a:p>
        </p:txBody>
      </p:sp>
      <p:sp>
        <p:nvSpPr>
          <p:cNvPr id="3" name="Content Placeholder 2"/>
          <p:cNvSpPr>
            <a:spLocks noGrp="1"/>
          </p:cNvSpPr>
          <p:nvPr>
            <p:ph idx="1"/>
          </p:nvPr>
        </p:nvSpPr>
        <p:spPr/>
        <p:txBody>
          <a:bodyPr>
            <a:noAutofit/>
          </a:bodyPr>
          <a:lstStyle/>
          <a:p>
            <a:r>
              <a:rPr lang="en-US" sz="2400" dirty="0">
                <a:hlinkClick r:id="rId2"/>
              </a:rPr>
              <a:t>Virginia Department of Education: </a:t>
            </a:r>
            <a:r>
              <a:rPr lang="en-US" sz="2400" dirty="0" smtClean="0">
                <a:hlinkClick r:id="rId2"/>
              </a:rPr>
              <a:t>English</a:t>
            </a:r>
            <a:endParaRPr lang="en-US" sz="2400" dirty="0" smtClean="0"/>
          </a:p>
          <a:p>
            <a:pPr lvl="1"/>
            <a:r>
              <a:rPr lang="en-US" sz="2400" dirty="0" smtClean="0">
                <a:hlinkClick r:id="rId3"/>
              </a:rPr>
              <a:t>Grade 3 Reading Blueprint</a:t>
            </a:r>
            <a:endParaRPr lang="en-US" sz="2400" dirty="0" smtClean="0"/>
          </a:p>
          <a:p>
            <a:pPr lvl="1"/>
            <a:r>
              <a:rPr lang="en-US" sz="2400" dirty="0" smtClean="0">
                <a:hlinkClick r:id="rId4"/>
              </a:rPr>
              <a:t>Grade 4 Reading Blueprint</a:t>
            </a:r>
            <a:endParaRPr lang="en-US" sz="2400" dirty="0" smtClean="0"/>
          </a:p>
          <a:p>
            <a:pPr lvl="1"/>
            <a:r>
              <a:rPr lang="en-US" sz="2400" dirty="0" smtClean="0">
                <a:hlinkClick r:id="rId5"/>
              </a:rPr>
              <a:t>Grade 5 Reading Blueprint</a:t>
            </a:r>
            <a:endParaRPr lang="en-US" sz="2400" dirty="0" smtClean="0"/>
          </a:p>
          <a:p>
            <a:pPr lvl="1"/>
            <a:r>
              <a:rPr lang="en-US" sz="2400" dirty="0" smtClean="0">
                <a:hlinkClick r:id="rId6"/>
              </a:rPr>
              <a:t>Grade 6 Reading Blueprint</a:t>
            </a:r>
            <a:endParaRPr lang="en-US" sz="2400" dirty="0" smtClean="0"/>
          </a:p>
          <a:p>
            <a:pPr lvl="1"/>
            <a:r>
              <a:rPr lang="en-US" sz="2400" dirty="0" smtClean="0">
                <a:hlinkClick r:id="rId7"/>
              </a:rPr>
              <a:t>Grade 7 Reading Blueprint</a:t>
            </a:r>
            <a:endParaRPr lang="en-US" sz="2400" dirty="0" smtClean="0"/>
          </a:p>
          <a:p>
            <a:pPr lvl="1"/>
            <a:r>
              <a:rPr lang="en-US" sz="2400" dirty="0" smtClean="0">
                <a:hlinkClick r:id="rId8"/>
              </a:rPr>
              <a:t>Grade 8 Reading Blueprint</a:t>
            </a:r>
            <a:endParaRPr lang="en-US" sz="2400" dirty="0" smtClean="0"/>
          </a:p>
          <a:p>
            <a:pPr lvl="1"/>
            <a:r>
              <a:rPr lang="en-US" sz="2400" dirty="0" smtClean="0">
                <a:hlinkClick r:id="rId9"/>
              </a:rPr>
              <a:t>End-of-Course Reading Blueprint</a:t>
            </a:r>
            <a:endParaRPr lang="en-US" sz="2400" dirty="0" smtClean="0"/>
          </a:p>
        </p:txBody>
      </p:sp>
    </p:spTree>
    <p:extLst>
      <p:ext uri="{BB962C8B-B14F-4D97-AF65-F5344CB8AC3E}">
        <p14:creationId xmlns:p14="http://schemas.microsoft.com/office/powerpoint/2010/main" val="20721876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(2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Reading Progression Charts</a:t>
            </a:r>
            <a:endParaRPr lang="en-US" sz="2800" dirty="0" smtClean="0"/>
          </a:p>
          <a:p>
            <a:r>
              <a:rPr lang="en-US" sz="2800" dirty="0" smtClean="0">
                <a:hlinkClick r:id="rId3"/>
              </a:rPr>
              <a:t>2017 Curriculum Framework</a:t>
            </a:r>
            <a:endParaRPr lang="en-US" sz="2800" dirty="0" smtClean="0"/>
          </a:p>
          <a:p>
            <a:r>
              <a:rPr lang="en-US" sz="2800" dirty="0" smtClean="0">
                <a:hlinkClick r:id="rId4"/>
              </a:rPr>
              <a:t>2017 Standards of Learning</a:t>
            </a:r>
            <a:endParaRPr lang="en-US" sz="2800" dirty="0" smtClean="0"/>
          </a:p>
          <a:p>
            <a:r>
              <a:rPr lang="en-US" sz="2800" dirty="0" smtClean="0">
                <a:hlinkClick r:id="rId5"/>
              </a:rPr>
              <a:t>Computer Adaptive Testing</a:t>
            </a:r>
            <a:endParaRPr lang="en-US" sz="2800" dirty="0" smtClean="0"/>
          </a:p>
          <a:p>
            <a:r>
              <a:rPr lang="en-US" sz="2800" dirty="0" smtClean="0">
                <a:hlinkClick r:id="rId6"/>
              </a:rPr>
              <a:t>Comparison of a Passage-Based CAT and a Traditional Test</a:t>
            </a:r>
            <a:endParaRPr lang="en-US" sz="2800" dirty="0" smtClean="0"/>
          </a:p>
          <a:p>
            <a:r>
              <a:rPr lang="en-US" sz="2800" dirty="0">
                <a:hlinkClick r:id="rId7"/>
              </a:rPr>
              <a:t>Assessment Supports for 2020-2021 Literacy Webinar Series</a:t>
            </a:r>
            <a:endParaRPr lang="en-US" sz="2800" dirty="0"/>
          </a:p>
          <a:p>
            <a:r>
              <a:rPr lang="en-US" sz="2800" dirty="0" smtClean="0">
                <a:hlinkClick r:id="rId8"/>
              </a:rPr>
              <a:t>Recover, Redesign, Restart 2020</a:t>
            </a:r>
            <a:endParaRPr lang="en-US" sz="2800" dirty="0" smtClean="0"/>
          </a:p>
        </p:txBody>
      </p:sp>
    </p:spTree>
    <p:extLst>
      <p:ext uri="{BB962C8B-B14F-4D97-AF65-F5344CB8AC3E}">
        <p14:creationId xmlns:p14="http://schemas.microsoft.com/office/powerpoint/2010/main" val="410999441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a:t>
            </a:r>
            <a:r>
              <a:rPr lang="en-US" dirty="0" smtClean="0"/>
              <a:t> </a:t>
            </a:r>
            <a:r>
              <a:rPr lang="en-US" sz="2400" dirty="0" smtClean="0"/>
              <a:t>(3 of 3)</a:t>
            </a:r>
            <a:endParaRPr lang="en-US" sz="2400" dirty="0"/>
          </a:p>
        </p:txBody>
      </p:sp>
      <p:sp>
        <p:nvSpPr>
          <p:cNvPr id="3" name="Content Placeholder 2"/>
          <p:cNvSpPr>
            <a:spLocks noGrp="1"/>
          </p:cNvSpPr>
          <p:nvPr>
            <p:ph idx="1"/>
          </p:nvPr>
        </p:nvSpPr>
        <p:spPr/>
        <p:txBody>
          <a:bodyPr>
            <a:normAutofit fontScale="92500"/>
          </a:bodyPr>
          <a:lstStyle/>
          <a:p>
            <a:r>
              <a:rPr lang="en-US" sz="2800" dirty="0" smtClean="0">
                <a:hlinkClick r:id="rId2"/>
              </a:rPr>
              <a:t>Frequently Asked Questions about Passage-Based CAT Testing</a:t>
            </a:r>
            <a:endParaRPr lang="en-US" sz="2800" dirty="0" smtClean="0"/>
          </a:p>
          <a:p>
            <a:r>
              <a:rPr lang="en-US" sz="2800" dirty="0" smtClean="0">
                <a:hlinkClick r:id="rId3"/>
              </a:rPr>
              <a:t>SOL Practice Items in TestNav 8 </a:t>
            </a:r>
            <a:endParaRPr lang="en-US" sz="2800" dirty="0" smtClean="0"/>
          </a:p>
          <a:p>
            <a:r>
              <a:rPr lang="en-US" sz="2800" dirty="0" smtClean="0">
                <a:hlinkClick r:id="rId4"/>
              </a:rPr>
              <a:t>2019 English Deeper Learning Conferences</a:t>
            </a:r>
            <a:endParaRPr lang="en-US" sz="2800" dirty="0" smtClean="0"/>
          </a:p>
          <a:p>
            <a:r>
              <a:rPr lang="en-US" sz="2800" dirty="0" smtClean="0">
                <a:hlinkClick r:id="rId5"/>
              </a:rPr>
              <a:t>2018 English Standards of Learning (SOL) Institutes</a:t>
            </a:r>
            <a:endParaRPr lang="en-US" sz="2800" dirty="0" smtClean="0"/>
          </a:p>
          <a:p>
            <a:r>
              <a:rPr lang="en-US" sz="2800" dirty="0" smtClean="0">
                <a:hlinkClick r:id="rId6"/>
              </a:rPr>
              <a:t>Comprehensive Literacy: English Instructional Plans</a:t>
            </a:r>
            <a:endParaRPr lang="en-US" sz="2800" dirty="0" smtClean="0"/>
          </a:p>
          <a:p>
            <a:r>
              <a:rPr lang="en-US" sz="2800" dirty="0" smtClean="0">
                <a:hlinkClick r:id="rId7"/>
              </a:rPr>
              <a:t>Superintendent’s Memo 249-20: Update on New Standards of Learning Tests in Reading and History and Social Science</a:t>
            </a:r>
            <a:endParaRPr lang="en-US" sz="2800" dirty="0" smtClean="0"/>
          </a:p>
        </p:txBody>
      </p:sp>
    </p:spTree>
    <p:extLst>
      <p:ext uri="{BB962C8B-B14F-4D97-AF65-F5344CB8AC3E}">
        <p14:creationId xmlns:p14="http://schemas.microsoft.com/office/powerpoint/2010/main" val="5429773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Stay Connected</a:t>
            </a:r>
          </a:p>
        </p:txBody>
      </p:sp>
      <p:sp>
        <p:nvSpPr>
          <p:cNvPr id="3" name="Content Placeholder 2"/>
          <p:cNvSpPr>
            <a:spLocks noGrp="1"/>
          </p:cNvSpPr>
          <p:nvPr>
            <p:ph idx="1"/>
          </p:nvPr>
        </p:nvSpPr>
        <p:spPr>
          <a:xfrm>
            <a:off x="76200" y="819151"/>
            <a:ext cx="8927385" cy="3733799"/>
          </a:xfrm>
        </p:spPr>
        <p:txBody>
          <a:bodyPr>
            <a:normAutofit fontScale="85000" lnSpcReduction="20000"/>
          </a:bodyPr>
          <a:lstStyle/>
          <a:p>
            <a:r>
              <a:rPr lang="en-US" sz="2800" dirty="0"/>
              <a:t>Office of Student Assessment</a:t>
            </a:r>
          </a:p>
          <a:p>
            <a:pPr lvl="1"/>
            <a:r>
              <a:rPr lang="en-US" dirty="0">
                <a:hlinkClick r:id="rId2"/>
              </a:rPr>
              <a:t>student_assessment@doe.virginia.gov</a:t>
            </a:r>
            <a:endParaRPr lang="en-US" dirty="0"/>
          </a:p>
          <a:p>
            <a:pPr lvl="1"/>
            <a:r>
              <a:rPr lang="en-US" dirty="0"/>
              <a:t>(804) 225-2102</a:t>
            </a:r>
          </a:p>
          <a:p>
            <a:r>
              <a:rPr lang="en-US" sz="2800" dirty="0"/>
              <a:t>Department of Learning and Innovation</a:t>
            </a:r>
          </a:p>
          <a:p>
            <a:pPr lvl="1"/>
            <a:r>
              <a:rPr lang="en-US" dirty="0"/>
              <a:t>Jill Nogueras, K-12 English Coordinator, </a:t>
            </a:r>
            <a:endParaRPr lang="en-US" dirty="0" smtClean="0"/>
          </a:p>
          <a:p>
            <a:pPr marL="457200" lvl="1" indent="0">
              <a:buNone/>
            </a:pPr>
            <a:r>
              <a:rPr lang="en-US" dirty="0" smtClean="0">
                <a:hlinkClick r:id="rId3"/>
              </a:rPr>
              <a:t>jill.nogueras@doe.virginia.gov</a:t>
            </a:r>
            <a:endParaRPr lang="en-US" dirty="0"/>
          </a:p>
          <a:p>
            <a:pPr lvl="1"/>
            <a:r>
              <a:rPr lang="en-US" dirty="0"/>
              <a:t>Carmen Kurek, Elementary English Specialist, </a:t>
            </a:r>
            <a:endParaRPr lang="en-US" dirty="0" smtClean="0"/>
          </a:p>
          <a:p>
            <a:pPr marL="457200" lvl="1" indent="0">
              <a:buNone/>
            </a:pPr>
            <a:r>
              <a:rPr lang="en-US" dirty="0" smtClean="0">
                <a:hlinkClick r:id="rId4"/>
              </a:rPr>
              <a:t>carmen.kurek@doe.virginia.gov</a:t>
            </a:r>
            <a:endParaRPr lang="en-US" dirty="0"/>
          </a:p>
          <a:p>
            <a:pPr lvl="1"/>
            <a:r>
              <a:rPr lang="en-US" dirty="0" smtClean="0"/>
              <a:t>Colleen Cassada, Middle School English Specialist, </a:t>
            </a:r>
          </a:p>
          <a:p>
            <a:pPr marL="514350" lvl="1" indent="0">
              <a:buNone/>
            </a:pPr>
            <a:r>
              <a:rPr lang="en-US" dirty="0">
                <a:hlinkClick r:id="rId5"/>
              </a:rPr>
              <a:t>c</a:t>
            </a:r>
            <a:r>
              <a:rPr lang="en-US" dirty="0" smtClean="0">
                <a:hlinkClick r:id="rId5"/>
              </a:rPr>
              <a:t>olleen.cassada@doe.virginia.gov</a:t>
            </a:r>
            <a:endParaRPr lang="en-US" dirty="0"/>
          </a:p>
          <a:p>
            <a:endParaRPr lang="en-US" dirty="0"/>
          </a:p>
        </p:txBody>
      </p:sp>
    </p:spTree>
    <p:extLst>
      <p:ext uri="{BB962C8B-B14F-4D97-AF65-F5344CB8AC3E}">
        <p14:creationId xmlns:p14="http://schemas.microsoft.com/office/powerpoint/2010/main" val="6638309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Disclaimer</a:t>
            </a:r>
            <a:endParaRPr lang="en-US" sz="3600" dirty="0"/>
          </a:p>
        </p:txBody>
      </p:sp>
      <p:sp>
        <p:nvSpPr>
          <p:cNvPr id="3" name="Content Placeholder 2"/>
          <p:cNvSpPr>
            <a:spLocks noGrp="1"/>
          </p:cNvSpPr>
          <p:nvPr>
            <p:ph idx="1"/>
          </p:nvPr>
        </p:nvSpPr>
        <p:spPr>
          <a:xfrm>
            <a:off x="76200" y="1123948"/>
            <a:ext cx="8927385" cy="3429002"/>
          </a:xfrm>
        </p:spPr>
        <p:txBody>
          <a:bodyPr>
            <a:normAutofit/>
          </a:bodyPr>
          <a:lstStyle/>
          <a:p>
            <a:pPr marL="0" indent="0">
              <a:buNone/>
            </a:pPr>
            <a:r>
              <a:rPr lang="en-US" sz="2800" dirty="0">
                <a:solidFill>
                  <a:srgbClr val="000000"/>
                </a:solidFill>
              </a:rPr>
              <a:t>Reference within this presentation to any specific commercial or non-commercial product, process, or service by trade name, trademark, manufacturer or otherwise does not constitute or imply an endorsement, recommendation, or favoring by the Virginia Department of Education.</a:t>
            </a:r>
          </a:p>
          <a:p>
            <a:pPr marL="0" indent="0">
              <a:buNone/>
            </a:pPr>
            <a:endParaRPr lang="en-US" sz="2800" dirty="0"/>
          </a:p>
        </p:txBody>
      </p:sp>
    </p:spTree>
    <p:extLst>
      <p:ext uri="{BB962C8B-B14F-4D97-AF65-F5344CB8AC3E}">
        <p14:creationId xmlns:p14="http://schemas.microsoft.com/office/powerpoint/2010/main" val="17822140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9144000" cy="2666999"/>
          </a:xfrm>
        </p:spPr>
        <p:txBody>
          <a:bodyPr>
            <a:normAutofit/>
          </a:bodyPr>
          <a:lstStyle/>
          <a:p>
            <a:pPr algn="l"/>
            <a:r>
              <a:rPr lang="en-US" altLang="en-US" sz="1800" b="0" dirty="0">
                <a:solidFill>
                  <a:srgbClr val="222222"/>
                </a:solidFill>
                <a:ea typeface="Calibri" panose="020F0502020204030204" pitchFamily="34" charset="0"/>
              </a:rPr>
              <a:t>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a:t>
            </a:r>
            <a:r>
              <a:rPr lang="en-US" altLang="en-US" sz="1800" b="0" dirty="0">
                <a:solidFill>
                  <a:srgbClr val="1155CC"/>
                </a:solidFill>
                <a:hlinkClick r:id="rId2"/>
              </a:rPr>
              <a:t>Student_Assessment@doe.virginia.gov</a:t>
            </a:r>
            <a:r>
              <a:rPr lang="en-US" altLang="en-US" sz="1800" b="0" dirty="0"/>
              <a:t>. </a:t>
            </a:r>
            <a:br>
              <a:rPr lang="en-US" altLang="en-US" sz="1800" b="0" dirty="0"/>
            </a:br>
            <a:endParaRPr lang="en-US" sz="1800" dirty="0"/>
          </a:p>
        </p:txBody>
      </p:sp>
    </p:spTree>
    <p:extLst>
      <p:ext uri="{BB962C8B-B14F-4D97-AF65-F5344CB8AC3E}">
        <p14:creationId xmlns:p14="http://schemas.microsoft.com/office/powerpoint/2010/main" val="1009726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a:t>
            </a:r>
            <a:r>
              <a:rPr lang="en-US" sz="3100" dirty="0" smtClean="0">
                <a:solidFill>
                  <a:schemeClr val="bg1"/>
                </a:solidFill>
              </a:rPr>
              <a:t> </a:t>
            </a:r>
            <a:r>
              <a:rPr lang="en-US" sz="2400" dirty="0" smtClean="0">
                <a:solidFill>
                  <a:schemeClr val="bg1"/>
                </a:solidFill>
              </a:rPr>
              <a:t>(1 of 3)</a:t>
            </a:r>
            <a:endParaRPr lang="en-US" sz="2400" dirty="0">
              <a:solidFill>
                <a:schemeClr val="bg1"/>
              </a:solidFill>
            </a:endParaRPr>
          </a:p>
        </p:txBody>
      </p:sp>
      <p:sp>
        <p:nvSpPr>
          <p:cNvPr id="3" name="Content Placeholder 2"/>
          <p:cNvSpPr>
            <a:spLocks noGrp="1"/>
          </p:cNvSpPr>
          <p:nvPr>
            <p:ph idx="1"/>
          </p:nvPr>
        </p:nvSpPr>
        <p:spPr>
          <a:xfrm>
            <a:off x="108307" y="1047750"/>
            <a:ext cx="8927385" cy="3429002"/>
          </a:xfrm>
        </p:spPr>
        <p:txBody>
          <a:bodyPr>
            <a:normAutofit lnSpcReduction="10000"/>
          </a:bodyPr>
          <a:lstStyle/>
          <a:p>
            <a:pPr marL="0" indent="0">
              <a:buNone/>
            </a:pPr>
            <a:r>
              <a:rPr lang="en-US" sz="2400" dirty="0"/>
              <a:t>In order to support instruction of the 2017 </a:t>
            </a:r>
            <a:r>
              <a:rPr lang="en-US" sz="2400" i="1" dirty="0"/>
              <a:t>English Standards of </a:t>
            </a:r>
            <a:r>
              <a:rPr lang="en-US" sz="2400" i="1" dirty="0" smtClean="0"/>
              <a:t>Learning</a:t>
            </a:r>
            <a:r>
              <a:rPr lang="en-US" sz="2400" dirty="0" smtClean="0"/>
              <a:t> (SOL), </a:t>
            </a:r>
            <a:r>
              <a:rPr lang="en-US" sz="2400" dirty="0"/>
              <a:t>this PowerPoint presentation has been developed to provide specific examples of SOL content and the progression of </a:t>
            </a:r>
            <a:r>
              <a:rPr lang="en-US" sz="2400" dirty="0" smtClean="0"/>
              <a:t>reading skills</a:t>
            </a:r>
            <a:r>
              <a:rPr lang="en-US" sz="2400" dirty="0"/>
              <a:t>. </a:t>
            </a:r>
            <a:endParaRPr lang="en-US" sz="1800" dirty="0"/>
          </a:p>
          <a:p>
            <a:pPr marL="0" indent="0">
              <a:buNone/>
            </a:pPr>
            <a:r>
              <a:rPr lang="en-US" sz="2400" dirty="0" smtClean="0"/>
              <a:t>Some of the information in this </a:t>
            </a:r>
            <a:r>
              <a:rPr lang="en-US" sz="2400" dirty="0"/>
              <a:t>PowerPoint </a:t>
            </a:r>
            <a:r>
              <a:rPr lang="en-US" sz="2400" dirty="0" smtClean="0"/>
              <a:t>originated from interviews with schools that maintained or went up in their 2018-2019 Standards of Learning (SOL) Reading data.  Please refer to these webinar materials: </a:t>
            </a:r>
            <a:r>
              <a:rPr lang="en-US" sz="2400" dirty="0" smtClean="0">
                <a:hlinkClick r:id="rId2"/>
              </a:rPr>
              <a:t>Sharing With School Divisions Lessons Learned from Divisions on Best Instructional Practices</a:t>
            </a:r>
            <a:r>
              <a:rPr lang="en-US" sz="2400" dirty="0" smtClean="0"/>
              <a:t>.  </a:t>
            </a:r>
            <a:endParaRPr lang="en-US" sz="2400" dirty="0"/>
          </a:p>
          <a:p>
            <a:endParaRPr lang="en-US" dirty="0"/>
          </a:p>
        </p:txBody>
      </p:sp>
    </p:spTree>
    <p:extLst>
      <p:ext uri="{BB962C8B-B14F-4D97-AF65-F5344CB8AC3E}">
        <p14:creationId xmlns:p14="http://schemas.microsoft.com/office/powerpoint/2010/main" val="2759322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 y="0"/>
            <a:ext cx="9144000" cy="741826"/>
          </a:xfrm>
          <a:solidFill>
            <a:schemeClr val="tx1"/>
          </a:solidFill>
        </p:spPr>
        <p:txBody>
          <a:bodyPr>
            <a:noAutofit/>
          </a:bodyPr>
          <a:lstStyle/>
          <a:p>
            <a:r>
              <a:rPr lang="en-US" sz="3600" dirty="0" smtClean="0">
                <a:solidFill>
                  <a:schemeClr val="bg1"/>
                </a:solidFill>
              </a:rPr>
              <a:t>Background</a:t>
            </a:r>
            <a:r>
              <a:rPr lang="en-US" sz="2800" dirty="0" smtClean="0">
                <a:solidFill>
                  <a:schemeClr val="bg1"/>
                </a:solidFill>
              </a:rPr>
              <a:t> </a:t>
            </a:r>
            <a:r>
              <a:rPr lang="en-US" sz="2400" dirty="0" smtClean="0">
                <a:solidFill>
                  <a:schemeClr val="bg1"/>
                </a:solidFill>
              </a:rPr>
              <a:t>(2 of 3)</a:t>
            </a:r>
            <a:endParaRPr lang="en-US" sz="2400" dirty="0">
              <a:solidFill>
                <a:schemeClr val="bg1"/>
              </a:solidFill>
            </a:endParaRPr>
          </a:p>
        </p:txBody>
      </p:sp>
      <p:sp>
        <p:nvSpPr>
          <p:cNvPr id="3" name="Content Placeholder 2"/>
          <p:cNvSpPr>
            <a:spLocks noGrp="1"/>
          </p:cNvSpPr>
          <p:nvPr>
            <p:ph idx="1"/>
          </p:nvPr>
        </p:nvSpPr>
        <p:spPr>
          <a:xfrm>
            <a:off x="63500" y="1123950"/>
            <a:ext cx="8927385" cy="3429002"/>
          </a:xfrm>
        </p:spPr>
        <p:txBody>
          <a:bodyPr/>
          <a:lstStyle/>
          <a:p>
            <a:pPr marL="0" indent="0">
              <a:buNone/>
            </a:pPr>
            <a:r>
              <a:rPr lang="en-US" sz="2400" dirty="0"/>
              <a:t>It should be noted that the assessment questions in this presentation are not meant to mimic SOL test questions. Instead, they are intended to provide reading educators with further insight into the 2017 </a:t>
            </a:r>
            <a:r>
              <a:rPr lang="en-US" sz="2400" i="1" dirty="0"/>
              <a:t>English Standards of Learning</a:t>
            </a:r>
            <a:r>
              <a:rPr lang="en-US" sz="2400" dirty="0"/>
              <a:t>.  </a:t>
            </a:r>
          </a:p>
          <a:p>
            <a:pPr marL="0" indent="0">
              <a:buNone/>
            </a:pPr>
            <a:endParaRPr lang="en-US" dirty="0"/>
          </a:p>
        </p:txBody>
      </p:sp>
    </p:spTree>
    <p:extLst>
      <p:ext uri="{BB962C8B-B14F-4D97-AF65-F5344CB8AC3E}">
        <p14:creationId xmlns:p14="http://schemas.microsoft.com/office/powerpoint/2010/main" val="18099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3600" dirty="0" smtClean="0">
                <a:solidFill>
                  <a:schemeClr val="bg1"/>
                </a:solidFill>
              </a:rPr>
              <a:t>Background</a:t>
            </a:r>
            <a:r>
              <a:rPr lang="en-US" sz="2800" dirty="0" smtClean="0">
                <a:solidFill>
                  <a:schemeClr val="bg1"/>
                </a:solidFill>
              </a:rPr>
              <a:t> </a:t>
            </a:r>
            <a:r>
              <a:rPr lang="en-US" sz="2400" dirty="0" smtClean="0">
                <a:solidFill>
                  <a:schemeClr val="bg1"/>
                </a:solidFill>
              </a:rPr>
              <a:t>(3 of 3)</a:t>
            </a:r>
            <a:endParaRPr lang="en-US" sz="2400" dirty="0">
              <a:solidFill>
                <a:schemeClr val="bg1"/>
              </a:solidFill>
            </a:endParaRPr>
          </a:p>
        </p:txBody>
      </p:sp>
      <p:sp>
        <p:nvSpPr>
          <p:cNvPr id="3" name="Content Placeholder 2"/>
          <p:cNvSpPr>
            <a:spLocks noGrp="1"/>
          </p:cNvSpPr>
          <p:nvPr>
            <p:ph idx="1"/>
          </p:nvPr>
        </p:nvSpPr>
        <p:spPr>
          <a:xfrm>
            <a:off x="108307" y="1123950"/>
            <a:ext cx="8927385" cy="3429002"/>
          </a:xfrm>
        </p:spPr>
        <p:txBody>
          <a:bodyPr/>
          <a:lstStyle/>
          <a:p>
            <a:pPr marL="0" indent="0">
              <a:buNone/>
            </a:pPr>
            <a:r>
              <a:rPr lang="en-US" sz="2400" dirty="0"/>
              <a:t>It is important to keep the content of this presentation in perspective. The information provided here should be used as supplemental information to support the implementation of the 2017 </a:t>
            </a:r>
            <a:r>
              <a:rPr lang="en-US" sz="2400" i="1" dirty="0"/>
              <a:t>English Standards of Learning</a:t>
            </a:r>
            <a:r>
              <a:rPr lang="en-US" sz="2400" dirty="0"/>
              <a:t>.  </a:t>
            </a:r>
          </a:p>
          <a:p>
            <a:pPr marL="0" indent="0">
              <a:buNone/>
            </a:pPr>
            <a:r>
              <a:rPr lang="en-US" sz="2400" dirty="0"/>
              <a:t>Instructional focus should remain on the standards as a whole, and the selection of authentic text should be used to support the introduction and review of skills.  </a:t>
            </a:r>
          </a:p>
          <a:p>
            <a:endParaRPr lang="en-US" dirty="0"/>
          </a:p>
        </p:txBody>
      </p:sp>
    </p:spTree>
    <p:extLst>
      <p:ext uri="{BB962C8B-B14F-4D97-AF65-F5344CB8AC3E}">
        <p14:creationId xmlns:p14="http://schemas.microsoft.com/office/powerpoint/2010/main" val="1864924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(1 of 3)</a:t>
            </a:r>
            <a:endParaRPr lang="en-US" sz="2400" dirty="0"/>
          </a:p>
        </p:txBody>
      </p:sp>
      <p:sp>
        <p:nvSpPr>
          <p:cNvPr id="3" name="Content Placeholder 2"/>
          <p:cNvSpPr>
            <a:spLocks noGrp="1"/>
          </p:cNvSpPr>
          <p:nvPr>
            <p:ph idx="1"/>
          </p:nvPr>
        </p:nvSpPr>
        <p:spPr>
          <a:xfrm>
            <a:off x="76201" y="742950"/>
            <a:ext cx="8991599" cy="3733800"/>
          </a:xfrm>
        </p:spPr>
        <p:txBody>
          <a:bodyPr>
            <a:normAutofit/>
          </a:bodyPr>
          <a:lstStyle/>
          <a:p>
            <a:r>
              <a:rPr lang="en-US" sz="2600" dirty="0" smtClean="0"/>
              <a:t>As noted in the 2017 English Standards of Learning </a:t>
            </a:r>
            <a:r>
              <a:rPr lang="en-US" sz="2600" dirty="0" smtClean="0">
                <a:hlinkClick r:id="rId3"/>
              </a:rPr>
              <a:t>Curriculum Framework</a:t>
            </a:r>
            <a:r>
              <a:rPr lang="en-US" sz="2600" dirty="0" smtClean="0"/>
              <a:t>, “The </a:t>
            </a:r>
            <a:r>
              <a:rPr lang="en-US" sz="2600" dirty="0"/>
              <a:t>concepts, skills, and content in English Language Arts spiral.  Teachers should note each grade level builds skills that carry to the following grades</a:t>
            </a:r>
            <a:r>
              <a:rPr lang="en-US" sz="2600" dirty="0" smtClean="0"/>
              <a:t>.” This presentation will support the spiraling, scaffolding, and progression of skills embedded in authentic text. </a:t>
            </a:r>
          </a:p>
        </p:txBody>
      </p:sp>
    </p:spTree>
    <p:extLst>
      <p:ext uri="{BB962C8B-B14F-4D97-AF65-F5344CB8AC3E}">
        <p14:creationId xmlns:p14="http://schemas.microsoft.com/office/powerpoint/2010/main" val="38332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Reading </a:t>
            </a:r>
            <a:r>
              <a:rPr lang="en-US" sz="3600" dirty="0" smtClean="0"/>
              <a:t>Instruction </a:t>
            </a:r>
            <a:r>
              <a:rPr lang="en-US" sz="2400" dirty="0" smtClean="0"/>
              <a:t>(2 of 3)</a:t>
            </a:r>
            <a:endParaRPr lang="en-US" sz="2400" dirty="0"/>
          </a:p>
        </p:txBody>
      </p:sp>
      <p:sp>
        <p:nvSpPr>
          <p:cNvPr id="3" name="Content Placeholder 2"/>
          <p:cNvSpPr>
            <a:spLocks noGrp="1"/>
          </p:cNvSpPr>
          <p:nvPr>
            <p:ph idx="1"/>
          </p:nvPr>
        </p:nvSpPr>
        <p:spPr>
          <a:xfrm>
            <a:off x="76201" y="742950"/>
            <a:ext cx="8991599" cy="3733800"/>
          </a:xfrm>
        </p:spPr>
        <p:txBody>
          <a:bodyPr>
            <a:normAutofit lnSpcReduction="10000"/>
          </a:bodyPr>
          <a:lstStyle/>
          <a:p>
            <a:pPr lvl="1"/>
            <a:r>
              <a:rPr lang="en-US" dirty="0" smtClean="0"/>
              <a:t>Step </a:t>
            </a:r>
            <a:r>
              <a:rPr lang="en-US" dirty="0"/>
              <a:t>One: Select Authentic Text</a:t>
            </a:r>
          </a:p>
          <a:p>
            <a:pPr lvl="2"/>
            <a:r>
              <a:rPr lang="en-US" sz="2600" dirty="0"/>
              <a:t>Ensure the passage(s) are </a:t>
            </a:r>
            <a:r>
              <a:rPr lang="en-US" sz="2600" dirty="0" smtClean="0"/>
              <a:t>grade-level </a:t>
            </a:r>
            <a:r>
              <a:rPr lang="en-US" sz="2600" dirty="0"/>
              <a:t>appropriate, provide instructional scaffolding to introduce and review skills, and provide opportunities for formative and summative review. </a:t>
            </a:r>
          </a:p>
          <a:p>
            <a:pPr lvl="1"/>
            <a:r>
              <a:rPr lang="en-US" dirty="0"/>
              <a:t>Step Two: Examine the Content and Progression of Standards </a:t>
            </a:r>
          </a:p>
          <a:p>
            <a:pPr lvl="2"/>
            <a:r>
              <a:rPr lang="en-US" sz="2600" dirty="0"/>
              <a:t>Review the SOL in the grades before and after to ensure scaffolding of the targeted skills</a:t>
            </a:r>
            <a:r>
              <a:rPr lang="en-US" sz="2600" dirty="0" smtClean="0"/>
              <a:t>.</a:t>
            </a:r>
            <a:endParaRPr lang="en-US" sz="2600" strike="sngStrike" dirty="0"/>
          </a:p>
        </p:txBody>
      </p:sp>
    </p:spTree>
    <p:extLst>
      <p:ext uri="{BB962C8B-B14F-4D97-AF65-F5344CB8AC3E}">
        <p14:creationId xmlns:p14="http://schemas.microsoft.com/office/powerpoint/2010/main" val="568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6838</TotalTime>
  <Words>3007</Words>
  <Application>Microsoft Office PowerPoint</Application>
  <PresentationFormat>On-screen Show (16:9)</PresentationFormat>
  <Paragraphs>222</Paragraphs>
  <Slides>48</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Office Theme</vt:lpstr>
      <vt:lpstr>Assessment Supports for 2020-2021  (End-of-Course)</vt:lpstr>
      <vt:lpstr>Questions During the Webinar</vt:lpstr>
      <vt:lpstr>Recover. Redesign. Restart. 2020  (1 of 2)</vt:lpstr>
      <vt:lpstr>Recover. Redesign. Restart. 2020  (2 of 2)</vt:lpstr>
      <vt:lpstr>Background (1 of 3)</vt:lpstr>
      <vt:lpstr>Background (2 of 3)</vt:lpstr>
      <vt:lpstr>Background (3 of 3)</vt:lpstr>
      <vt:lpstr>Reading Instruction (1 of 3)</vt:lpstr>
      <vt:lpstr>Reading Instruction (2 of 3)</vt:lpstr>
      <vt:lpstr>Reading Instruction (3 of 3)</vt:lpstr>
      <vt:lpstr>Step 1: Select Authentic Text (1 of 7)</vt:lpstr>
      <vt:lpstr>Step 1: Select Authentic Text (2 of 7)</vt:lpstr>
      <vt:lpstr>Step 1: Select Authentic Text (3 of 7)</vt:lpstr>
      <vt:lpstr>Step 1: Select Authentic Text (4 of 7)</vt:lpstr>
      <vt:lpstr>Step 1: Select Authentic Text (5 of 7)</vt:lpstr>
      <vt:lpstr> Step 1: Select Authentic Text (6 of 7) </vt:lpstr>
      <vt:lpstr>Step 1: Select Authentic Text (7 of 7)</vt:lpstr>
      <vt:lpstr>Step 2: Examine the Content and Progression of Standards</vt:lpstr>
      <vt:lpstr>Step 2: Examine the Content and Progression of Standards for SOL 11.5A</vt:lpstr>
      <vt:lpstr>Step 2: Examine the Content and Progression of Standards for SOL 10.5G</vt:lpstr>
      <vt:lpstr>Step 2: Examine the Content and Progression of Standards for SOL 11.5I</vt:lpstr>
      <vt:lpstr>Step 3: Sample Question Starters for SOL 11.5A </vt:lpstr>
      <vt:lpstr>Step 3: Sample Question Starters for SOL 10.5G (1 of 2) </vt:lpstr>
      <vt:lpstr>Step 3: Sample Question Starters for SOL 10.5G (2 of 2) </vt:lpstr>
      <vt:lpstr>Step 3: Sample Question Starters for SOL 11.5I (1 of 2)</vt:lpstr>
      <vt:lpstr>Step 3: Sample Question Starters for SOL 11.5I (2 of 2)</vt:lpstr>
      <vt:lpstr>Step 4: Exploring Instructional Resources (1 of 5)</vt:lpstr>
      <vt:lpstr>Step 4: Exploring Instructional Resources (2 of 5)</vt:lpstr>
      <vt:lpstr>Step 4: Exploring Instructional Resources (3 of 5)</vt:lpstr>
      <vt:lpstr>Step 4: Exploring Instructional Resources (4 of 5)</vt:lpstr>
      <vt:lpstr>Step 4: Exploring Instructional Resources (5 of 5)</vt:lpstr>
      <vt:lpstr> Step 1: Select Authentic Text (1 of 2) </vt:lpstr>
      <vt:lpstr>Step 1: Select Authentic Text (2 of 2)</vt:lpstr>
      <vt:lpstr>Step 2: Examine the Content and Progression of Standards for SOL 11.3B</vt:lpstr>
      <vt:lpstr>Step 2: Examine the Content and Progression of Standards for SOL 11.5C</vt:lpstr>
      <vt:lpstr>Step 2: Examine the Content and Progression of Standards for SOL 11.5D</vt:lpstr>
      <vt:lpstr>Step 2: Examine the Content and Progression of Standards </vt:lpstr>
      <vt:lpstr>Step 3: Sample Question Starters for SOL 11.3B</vt:lpstr>
      <vt:lpstr>Step 3: Sample Question Starters for SOL 11.5C (1 of 2)</vt:lpstr>
      <vt:lpstr>Step 3: Sample Question Starters for SOL 11.5C (2 of 2)</vt:lpstr>
      <vt:lpstr>Step 3: Sample Question Starters for SOL 11.5D </vt:lpstr>
      <vt:lpstr>Step 4: Exploring Instructional Resources</vt:lpstr>
      <vt:lpstr>Resources (1 of 3)</vt:lpstr>
      <vt:lpstr>Resources (2 of 3)</vt:lpstr>
      <vt:lpstr>Resources (3 of 3)</vt:lpstr>
      <vt:lpstr>Stay Connected</vt:lpstr>
      <vt:lpstr>Disclaimer</vt:lpstr>
      <vt:lpstr>Copyright ©2020 by the Commonwealth of Virginia, Department of Education, P.O. Box 2120, Richmond, Virginia 23218-2120. All rights reserved. Except as permitted by law, this material may not be reproduced or used in any form or by any means, electronic or mechanical, including photocopying or recording, or by any information storage or retrieval system, without written permission from the copyright owner. Commonwealth of Virginia public school educators may reproduce any portion of these items for non-commercial educational purposes without requesting permission. All others should direct their written requests to the Virginia Department of Education at the above address or by e-mail to Student_Assessment@doe.virginia.gov.  </vt:lpstr>
    </vt:vector>
  </TitlesOfParts>
  <Company>Virginia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End-of-Course Reading Assessment Supports 20-21</dc:title>
  <dc:creator>Virginia Department of Education</dc:creator>
  <cp:lastModifiedBy>Nogueras, Jill (DOE)</cp:lastModifiedBy>
  <cp:revision>251</cp:revision>
  <dcterms:created xsi:type="dcterms:W3CDTF">2019-02-13T14:37:28Z</dcterms:created>
  <dcterms:modified xsi:type="dcterms:W3CDTF">2020-10-21T17:17:46Z</dcterms:modified>
</cp:coreProperties>
</file>