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73" r:id="rId2"/>
    <p:sldId id="372" r:id="rId3"/>
    <p:sldId id="374" r:id="rId4"/>
    <p:sldId id="375" r:id="rId5"/>
    <p:sldId id="314" r:id="rId6"/>
    <p:sldId id="315" r:id="rId7"/>
    <p:sldId id="316" r:id="rId8"/>
    <p:sldId id="329" r:id="rId9"/>
    <p:sldId id="366" r:id="rId10"/>
    <p:sldId id="367" r:id="rId11"/>
    <p:sldId id="345" r:id="rId12"/>
    <p:sldId id="368" r:id="rId13"/>
    <p:sldId id="369" r:id="rId14"/>
    <p:sldId id="376" r:id="rId15"/>
    <p:sldId id="385" r:id="rId16"/>
    <p:sldId id="336" r:id="rId17"/>
    <p:sldId id="353" r:id="rId18"/>
    <p:sldId id="319" r:id="rId19"/>
    <p:sldId id="320" r:id="rId20"/>
    <p:sldId id="313" r:id="rId21"/>
    <p:sldId id="330" r:id="rId22"/>
    <p:sldId id="332" r:id="rId23"/>
    <p:sldId id="333" r:id="rId24"/>
    <p:sldId id="377" r:id="rId25"/>
    <p:sldId id="378" r:id="rId26"/>
    <p:sldId id="379" r:id="rId27"/>
    <p:sldId id="343" r:id="rId28"/>
    <p:sldId id="354" r:id="rId29"/>
    <p:sldId id="355" r:id="rId30"/>
    <p:sldId id="357" r:id="rId31"/>
    <p:sldId id="358" r:id="rId32"/>
    <p:sldId id="356" r:id="rId33"/>
    <p:sldId id="360" r:id="rId34"/>
    <p:sldId id="370" r:id="rId35"/>
    <p:sldId id="361" r:id="rId36"/>
    <p:sldId id="362" r:id="rId37"/>
    <p:sldId id="371" r:id="rId38"/>
    <p:sldId id="364" r:id="rId39"/>
    <p:sldId id="380" r:id="rId40"/>
    <p:sldId id="381" r:id="rId41"/>
    <p:sldId id="382" r:id="rId42"/>
    <p:sldId id="383" r:id="rId43"/>
    <p:sldId id="384" r:id="rId44"/>
    <p:sldId id="365" r:id="rId4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ody Bushley" initials="MSB" lastIdx="19" clrIdx="0">
    <p:extLst>
      <p:ext uri="{19B8F6BF-5375-455C-9EA6-DF929625EA0E}">
        <p15:presenceInfo xmlns:p15="http://schemas.microsoft.com/office/powerpoint/2012/main" userId="Melody Bushley" providerId="None"/>
      </p:ext>
    </p:extLst>
  </p:cmAuthor>
  <p:cmAuthor id="2" name="Katherine Ringley" initials="KR" lastIdx="8" clrIdx="1">
    <p:extLst>
      <p:ext uri="{19B8F6BF-5375-455C-9EA6-DF929625EA0E}">
        <p15:presenceInfo xmlns:p15="http://schemas.microsoft.com/office/powerpoint/2012/main" userId="Katherine Ring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3256" autoAdjust="0"/>
  </p:normalViewPr>
  <p:slideViewPr>
    <p:cSldViewPr>
      <p:cViewPr varScale="1">
        <p:scale>
          <a:sx n="55" d="100"/>
          <a:sy n="55" d="100"/>
        </p:scale>
        <p:origin x="930" y="54"/>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10/20/2020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dirty="0"/>
          </a:p>
        </p:txBody>
      </p:sp>
    </p:spTree>
    <p:extLst>
      <p:ext uri="{BB962C8B-B14F-4D97-AF65-F5344CB8AC3E}">
        <p14:creationId xmlns:p14="http://schemas.microsoft.com/office/powerpoint/2010/main" val="2890838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20</a:t>
            </a:fld>
            <a:endParaRPr lang="en-US"/>
          </a:p>
        </p:txBody>
      </p:sp>
    </p:spTree>
    <p:extLst>
      <p:ext uri="{BB962C8B-B14F-4D97-AF65-F5344CB8AC3E}">
        <p14:creationId xmlns:p14="http://schemas.microsoft.com/office/powerpoint/2010/main" val="14556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23</a:t>
            </a:fld>
            <a:endParaRPr lang="en-US"/>
          </a:p>
        </p:txBody>
      </p:sp>
    </p:spTree>
    <p:extLst>
      <p:ext uri="{BB962C8B-B14F-4D97-AF65-F5344CB8AC3E}">
        <p14:creationId xmlns:p14="http://schemas.microsoft.com/office/powerpoint/2010/main" val="3797446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24</a:t>
            </a:fld>
            <a:endParaRPr lang="en-US" dirty="0"/>
          </a:p>
        </p:txBody>
      </p:sp>
    </p:spTree>
    <p:extLst>
      <p:ext uri="{BB962C8B-B14F-4D97-AF65-F5344CB8AC3E}">
        <p14:creationId xmlns:p14="http://schemas.microsoft.com/office/powerpoint/2010/main" val="19840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25</a:t>
            </a:fld>
            <a:endParaRPr lang="en-US" dirty="0"/>
          </a:p>
        </p:txBody>
      </p:sp>
    </p:spTree>
    <p:extLst>
      <p:ext uri="{BB962C8B-B14F-4D97-AF65-F5344CB8AC3E}">
        <p14:creationId xmlns:p14="http://schemas.microsoft.com/office/powerpoint/2010/main" val="3699496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26</a:t>
            </a:fld>
            <a:endParaRPr lang="en-US" dirty="0"/>
          </a:p>
        </p:txBody>
      </p:sp>
    </p:spTree>
    <p:extLst>
      <p:ext uri="{BB962C8B-B14F-4D97-AF65-F5344CB8AC3E}">
        <p14:creationId xmlns:p14="http://schemas.microsoft.com/office/powerpoint/2010/main" val="615376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27</a:t>
            </a:fld>
            <a:endParaRPr lang="en-US"/>
          </a:p>
        </p:txBody>
      </p:sp>
    </p:spTree>
    <p:extLst>
      <p:ext uri="{BB962C8B-B14F-4D97-AF65-F5344CB8AC3E}">
        <p14:creationId xmlns:p14="http://schemas.microsoft.com/office/powerpoint/2010/main" val="590441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28</a:t>
            </a:fld>
            <a:endParaRPr lang="en-US"/>
          </a:p>
        </p:txBody>
      </p:sp>
    </p:spTree>
    <p:extLst>
      <p:ext uri="{BB962C8B-B14F-4D97-AF65-F5344CB8AC3E}">
        <p14:creationId xmlns:p14="http://schemas.microsoft.com/office/powerpoint/2010/main" val="288016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30</a:t>
            </a:fld>
            <a:endParaRPr lang="en-US"/>
          </a:p>
        </p:txBody>
      </p:sp>
    </p:spTree>
    <p:extLst>
      <p:ext uri="{BB962C8B-B14F-4D97-AF65-F5344CB8AC3E}">
        <p14:creationId xmlns:p14="http://schemas.microsoft.com/office/powerpoint/2010/main" val="902853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31</a:t>
            </a:fld>
            <a:endParaRPr lang="en-US"/>
          </a:p>
        </p:txBody>
      </p:sp>
    </p:spTree>
    <p:extLst>
      <p:ext uri="{BB962C8B-B14F-4D97-AF65-F5344CB8AC3E}">
        <p14:creationId xmlns:p14="http://schemas.microsoft.com/office/powerpoint/2010/main" val="3213578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a:p>
        </p:txBody>
      </p:sp>
    </p:spTree>
    <p:extLst>
      <p:ext uri="{BB962C8B-B14F-4D97-AF65-F5344CB8AC3E}">
        <p14:creationId xmlns:p14="http://schemas.microsoft.com/office/powerpoint/2010/main" val="1717687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e859bc9c3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e859bc9c3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96356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36</a:t>
            </a:fld>
            <a:endParaRPr lang="en-US"/>
          </a:p>
        </p:txBody>
      </p:sp>
    </p:spTree>
    <p:extLst>
      <p:ext uri="{BB962C8B-B14F-4D97-AF65-F5344CB8AC3E}">
        <p14:creationId xmlns:p14="http://schemas.microsoft.com/office/powerpoint/2010/main" val="285611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37</a:t>
            </a:fld>
            <a:endParaRPr lang="en-US"/>
          </a:p>
        </p:txBody>
      </p:sp>
    </p:spTree>
    <p:extLst>
      <p:ext uri="{BB962C8B-B14F-4D97-AF65-F5344CB8AC3E}">
        <p14:creationId xmlns:p14="http://schemas.microsoft.com/office/powerpoint/2010/main" val="14539627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38</a:t>
            </a:fld>
            <a:endParaRPr lang="en-US"/>
          </a:p>
        </p:txBody>
      </p:sp>
    </p:spTree>
    <p:extLst>
      <p:ext uri="{BB962C8B-B14F-4D97-AF65-F5344CB8AC3E}">
        <p14:creationId xmlns:p14="http://schemas.microsoft.com/office/powerpoint/2010/main" val="257201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8</a:t>
            </a:fld>
            <a:endParaRPr lang="en-US"/>
          </a:p>
        </p:txBody>
      </p:sp>
    </p:spTree>
    <p:extLst>
      <p:ext uri="{BB962C8B-B14F-4D97-AF65-F5344CB8AC3E}">
        <p14:creationId xmlns:p14="http://schemas.microsoft.com/office/powerpoint/2010/main" val="416518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9</a:t>
            </a:fld>
            <a:endParaRPr lang="en-US"/>
          </a:p>
        </p:txBody>
      </p:sp>
    </p:spTree>
    <p:extLst>
      <p:ext uri="{BB962C8B-B14F-4D97-AF65-F5344CB8AC3E}">
        <p14:creationId xmlns:p14="http://schemas.microsoft.com/office/powerpoint/2010/main" val="1371791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10</a:t>
            </a:fld>
            <a:endParaRPr lang="en-US"/>
          </a:p>
        </p:txBody>
      </p:sp>
    </p:spTree>
    <p:extLst>
      <p:ext uri="{BB962C8B-B14F-4D97-AF65-F5344CB8AC3E}">
        <p14:creationId xmlns:p14="http://schemas.microsoft.com/office/powerpoint/2010/main" val="2635497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annotations were created by Virginia Department of Education staff from the Office of Humanities and the  Office of Student Assessment. VITA Program (Virginia Information Technologies Agency) is the author of the annotations.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15</a:t>
            </a:fld>
            <a:endParaRPr lang="en-US"/>
          </a:p>
        </p:txBody>
      </p:sp>
    </p:spTree>
    <p:extLst>
      <p:ext uri="{BB962C8B-B14F-4D97-AF65-F5344CB8AC3E}">
        <p14:creationId xmlns:p14="http://schemas.microsoft.com/office/powerpoint/2010/main" val="3641846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16</a:t>
            </a:fld>
            <a:endParaRPr lang="en-US"/>
          </a:p>
        </p:txBody>
      </p:sp>
    </p:spTree>
    <p:extLst>
      <p:ext uri="{BB962C8B-B14F-4D97-AF65-F5344CB8AC3E}">
        <p14:creationId xmlns:p14="http://schemas.microsoft.com/office/powerpoint/2010/main" val="3326668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18</a:t>
            </a:fld>
            <a:endParaRPr lang="en-US"/>
          </a:p>
        </p:txBody>
      </p:sp>
    </p:spTree>
    <p:extLst>
      <p:ext uri="{BB962C8B-B14F-4D97-AF65-F5344CB8AC3E}">
        <p14:creationId xmlns:p14="http://schemas.microsoft.com/office/powerpoint/2010/main" val="2244025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19</a:t>
            </a:fld>
            <a:endParaRPr lang="en-US"/>
          </a:p>
        </p:txBody>
      </p:sp>
    </p:spTree>
    <p:extLst>
      <p:ext uri="{BB962C8B-B14F-4D97-AF65-F5344CB8AC3E}">
        <p14:creationId xmlns:p14="http://schemas.microsoft.com/office/powerpoint/2010/main" val="25370231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099017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83976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solidFill>
            <a:schemeClr val="tx1"/>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3751542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no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4805418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33550"/>
            <a:ext cx="6400800" cy="1314450"/>
          </a:xfrm>
        </p:spPr>
        <p:txBody>
          <a:bodyPr/>
          <a:lstStyle>
            <a:lvl1pPr marL="0" indent="0" algn="ctr">
              <a:buNone/>
              <a:defRPr i="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121"/>
            <a:ext cx="9144000" cy="857250"/>
          </a:xfrm>
          <a:prstGeom prst="rect">
            <a:avLst/>
          </a:prstGeo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068535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smtClean="0"/>
              <a:t>Click to edit Master title style</a:t>
            </a:r>
            <a:endParaRPr lang="en-US" dirty="0"/>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smtClean="0"/>
              <a:t>Click to edit Master title style</a:t>
            </a:r>
            <a:endParaRPr lang="en-US" dirty="0"/>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0" y="6350"/>
            <a:ext cx="9144000" cy="7620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5902" y="895350"/>
            <a:ext cx="8825700" cy="3429000"/>
          </a:xfrm>
          <a:prstGeom prst="rect">
            <a:avLst/>
          </a:prstGeom>
          <a:noFill/>
          <a:ln>
            <a:noFill/>
          </a:ln>
        </p:spPr>
        <p:txBody>
          <a:bodyPr spcFirstLastPara="1" wrap="square" lIns="91425" tIns="45700" rIns="91425" bIns="45700" anchor="t" anchorCtr="0">
            <a:noAutofit/>
          </a:bodyPr>
          <a:lstStyle>
            <a:lvl1pPr marL="457200" lvl="0" indent="-342900" algn="l" rtl="0">
              <a:spcBef>
                <a:spcPts val="0"/>
              </a:spcBef>
              <a:spcAft>
                <a:spcPts val="0"/>
              </a:spcAft>
              <a:buClr>
                <a:schemeClr val="dk1"/>
              </a:buClr>
              <a:buSzPts val="1800"/>
              <a:buChar char="•"/>
              <a:defRPr/>
            </a:lvl1pPr>
            <a:lvl2pPr marL="914400" lvl="1" indent="-342900" algn="l" rtl="0">
              <a:spcBef>
                <a:spcPts val="0"/>
              </a:spcBef>
              <a:spcAft>
                <a:spcPts val="0"/>
              </a:spcAft>
              <a:buClr>
                <a:schemeClr val="dk1"/>
              </a:buClr>
              <a:buSzPts val="1800"/>
              <a:buChar char="–"/>
              <a:defRPr/>
            </a:lvl2pPr>
            <a:lvl3pPr marL="1371600" lvl="2" indent="-342900" algn="l" rtl="0">
              <a:spcBef>
                <a:spcPts val="0"/>
              </a:spcBef>
              <a:spcAft>
                <a:spcPts val="0"/>
              </a:spcAft>
              <a:buClr>
                <a:schemeClr val="dk1"/>
              </a:buClr>
              <a:buSzPts val="1800"/>
              <a:buChar char="•"/>
              <a:defRPr/>
            </a:lvl3pPr>
            <a:lvl4pPr marL="1828800" lvl="3" indent="-342900" algn="l" rtl="0">
              <a:spcBef>
                <a:spcPts val="0"/>
              </a:spcBef>
              <a:spcAft>
                <a:spcPts val="0"/>
              </a:spcAft>
              <a:buClr>
                <a:schemeClr val="dk1"/>
              </a:buClr>
              <a:buSzPts val="1800"/>
              <a:buChar char="–"/>
              <a:defRPr/>
            </a:lvl4pPr>
            <a:lvl5pPr marL="2286000" lvl="4" indent="-342900" algn="l" rtl="0">
              <a:spcBef>
                <a:spcPts val="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5" name="Google Shape;25;p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6" name="Google Shape;26;p4"/>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55194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25400" y="4561185"/>
            <a:ext cx="4775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FFFF"/>
                </a:solidFill>
              </a:rPr>
              <a:t>Department of Learning and Innovation</a:t>
            </a:r>
          </a:p>
          <a:p>
            <a:r>
              <a:rPr lang="en-US" sz="1200" baseline="0" dirty="0" smtClean="0">
                <a:solidFill>
                  <a:srgbClr val="FFFFFF"/>
                </a:solidFill>
              </a:rPr>
              <a:t>Department of Student Assessment, Accountability &amp; ESEA Programs</a:t>
            </a: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5" r:id="rId2"/>
    <p:sldLayoutId id="2147483681" r:id="rId3"/>
    <p:sldLayoutId id="2147483696" r:id="rId4"/>
    <p:sldLayoutId id="2147483649" r:id="rId5"/>
    <p:sldLayoutId id="2147483661" r:id="rId6"/>
    <p:sldLayoutId id="2147483686" r:id="rId7"/>
    <p:sldLayoutId id="2147483652" r:id="rId8"/>
    <p:sldLayoutId id="2147483697" r:id="rId9"/>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index.shtml" TargetMode="External"/><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6-8/analyzing-tone-6-8.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doe.virginia.gov/support/health_medical/covid-19/recover-redesign-restart-2020.pdf"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6-8/main-idea-nonfiction-5-8.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doe.virginia.gov/testing/sol/blueprints/english_blueprints/2017/2017-blueprint-8r.docx" TargetMode="External"/><Relationship Id="rId3" Type="http://schemas.openxmlformats.org/officeDocument/2006/relationships/hyperlink" Target="http://www.doe.virginia.gov/testing/sol/blueprints/english_blueprints/2017/2017-blueprint-3r.docx" TargetMode="External"/><Relationship Id="rId7" Type="http://schemas.openxmlformats.org/officeDocument/2006/relationships/hyperlink" Target="http://www.doe.virginia.gov/testing/sol/blueprints/english_blueprints/2017/2017-blueprint-7r.docx" TargetMode="External"/><Relationship Id="rId2" Type="http://schemas.openxmlformats.org/officeDocument/2006/relationships/hyperlink" Target="http://www.doe.virginia.gov/testing/sol/standards_docs/english/index.shtml" TargetMode="External"/><Relationship Id="rId1" Type="http://schemas.openxmlformats.org/officeDocument/2006/relationships/slideLayout" Target="../slideLayouts/slideLayout2.xml"/><Relationship Id="rId6" Type="http://schemas.openxmlformats.org/officeDocument/2006/relationships/hyperlink" Target="http://www.doe.virginia.gov/testing/sol/blueprints/english_blueprints/2017/2017-blueprint-6r.docx" TargetMode="External"/><Relationship Id="rId5" Type="http://schemas.openxmlformats.org/officeDocument/2006/relationships/hyperlink" Target="http://www.doe.virginia.gov/testing/sol/blueprints/english_blueprints/2017/2017-blueprint-5r.docx" TargetMode="External"/><Relationship Id="rId4" Type="http://schemas.openxmlformats.org/officeDocument/2006/relationships/hyperlink" Target="http://www.doe.virginia.gov/testing/sol/blueprints/english_blueprints/2017/2017-blueprint-4r.docx" TargetMode="External"/><Relationship Id="rId9" Type="http://schemas.openxmlformats.org/officeDocument/2006/relationships/hyperlink" Target="http://www.doe.virginia.gov/testing/sol/blueprints/english_blueprints/2017/2017-blueprint-er.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8" Type="http://schemas.openxmlformats.org/officeDocument/2006/relationships/hyperlink" Target="http://www.doe.virginia.gov/support/health_medical/covid-19/recover-redesign-restart.shtml" TargetMode="External"/><Relationship Id="rId3" Type="http://schemas.openxmlformats.org/officeDocument/2006/relationships/hyperlink" Target="http://www.doe.virginia.gov/testing/sol/standards_docs/english/2017/cf/english-cf-2017.docx" TargetMode="External"/><Relationship Id="rId7" Type="http://schemas.openxmlformats.org/officeDocument/2006/relationships/hyperlink" Target="http://www.doe.virginia.gov/instruction/english/assessment-supports-webinar-series.shtml" TargetMode="External"/><Relationship Id="rId2" Type="http://schemas.openxmlformats.org/officeDocument/2006/relationships/hyperlink" Target="http://www.doe.virginia.gov/testing/sol/standards_docs/english/2017/progression-chart/reading-progression-cht-2017.docx" TargetMode="External"/><Relationship Id="rId1" Type="http://schemas.openxmlformats.org/officeDocument/2006/relationships/slideLayout" Target="../slideLayouts/slideLayout2.xml"/><Relationship Id="rId6" Type="http://schemas.openxmlformats.org/officeDocument/2006/relationships/hyperlink" Target="http://www.doe.virginia.gov/testing/test_administration/cat/comparison-passage-based-cat-traditional-test.docx" TargetMode="External"/><Relationship Id="rId5" Type="http://schemas.openxmlformats.org/officeDocument/2006/relationships/hyperlink" Target="http://www.doe.virginia.gov/testing/test_administration/cat/index.shtml" TargetMode="External"/><Relationship Id="rId4" Type="http://schemas.openxmlformats.org/officeDocument/2006/relationships/hyperlink" Target="http://www.doe.virginia.gov/testing/sol/standards_docs/english/2017/stds-all-english-201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doe.virginia.gov/testing/sol/practice_items/testnav8.shtml" TargetMode="External"/><Relationship Id="rId7" Type="http://schemas.openxmlformats.org/officeDocument/2006/relationships/hyperlink" Target="http://www.doe.virginia.gov/administrators/superintendents_memos/2020/249-20.docx" TargetMode="External"/><Relationship Id="rId2" Type="http://schemas.openxmlformats.org/officeDocument/2006/relationships/hyperlink" Target="http://www.doe.virginia.gov/testing/test_administration/cat/passage-based-cat-faq.docx" TargetMode="External"/><Relationship Id="rId1" Type="http://schemas.openxmlformats.org/officeDocument/2006/relationships/slideLayout" Target="../slideLayouts/slideLayout2.xml"/><Relationship Id="rId6" Type="http://schemas.openxmlformats.org/officeDocument/2006/relationships/hyperlink" Target="http://www.doe.virginia.gov/testing/sol/standards_docs/english/2017/eng-instruct-plans/index.shtml" TargetMode="External"/><Relationship Id="rId5" Type="http://schemas.openxmlformats.org/officeDocument/2006/relationships/hyperlink" Target="http://www.doe.virginia.gov/instruction/english/professional_development/institutes/2018/index.shtml" TargetMode="External"/><Relationship Id="rId4" Type="http://schemas.openxmlformats.org/officeDocument/2006/relationships/hyperlink" Target="http://www.doe.virginia.gov/instruction/english/professional_development/2019-deeper-learning/index.shtml"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doe.virginia.gov/instruction/english/literacy-webinar-series.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doe.virginia.gov/testing/sol/standards_docs/english/2017/cf/english-cf-2017.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5250"/>
            <a:ext cx="9144000" cy="857250"/>
          </a:xfrm>
        </p:spPr>
        <p:txBody>
          <a:bodyPr>
            <a:noAutofit/>
          </a:bodyPr>
          <a:lstStyle/>
          <a:p>
            <a:r>
              <a:rPr lang="en-US" sz="3600" b="0" dirty="0" smtClean="0"/>
              <a:t>Assessment Supports for 2020-2021 (Grade 7)</a:t>
            </a:r>
            <a:endParaRPr lang="en-US" sz="3600" dirty="0"/>
          </a:p>
        </p:txBody>
      </p:sp>
      <p:pic>
        <p:nvPicPr>
          <p:cNvPr id="2" name="Picture 1" descr="K-12 English Language Arts Logo including: Communication, Reading, Research and Writing " title="K-12 English Language Arts Logo"/>
          <p:cNvPicPr>
            <a:picLocks noChangeAspect="1"/>
          </p:cNvPicPr>
          <p:nvPr/>
        </p:nvPicPr>
        <p:blipFill>
          <a:blip r:embed="rId3"/>
          <a:stretch>
            <a:fillRect/>
          </a:stretch>
        </p:blipFill>
        <p:spPr>
          <a:xfrm>
            <a:off x="6400800" y="1123950"/>
            <a:ext cx="2314813" cy="2286000"/>
          </a:xfrm>
          <a:prstGeom prst="rect">
            <a:avLst/>
          </a:prstGeom>
        </p:spPr>
      </p:pic>
      <p:pic>
        <p:nvPicPr>
          <p:cNvPr id="6" name="Google Shape;75;p14" title="decorative picture"/>
          <p:cNvPicPr preferRelativeResize="0"/>
          <p:nvPr/>
        </p:nvPicPr>
        <p:blipFill>
          <a:blip r:embed="rId4">
            <a:alphaModFix/>
          </a:blip>
          <a:stretch>
            <a:fillRect/>
          </a:stretch>
        </p:blipFill>
        <p:spPr>
          <a:xfrm>
            <a:off x="186845" y="1708800"/>
            <a:ext cx="1618325" cy="2433575"/>
          </a:xfrm>
          <a:prstGeom prst="rect">
            <a:avLst/>
          </a:prstGeom>
          <a:noFill/>
          <a:ln>
            <a:noFill/>
          </a:ln>
        </p:spPr>
      </p:pic>
      <p:pic>
        <p:nvPicPr>
          <p:cNvPr id="7" name="Google Shape;73;p14" title="decorative picture"/>
          <p:cNvPicPr preferRelativeResize="0"/>
          <p:nvPr/>
        </p:nvPicPr>
        <p:blipFill>
          <a:blip r:embed="rId5">
            <a:alphaModFix/>
          </a:blip>
          <a:stretch>
            <a:fillRect/>
          </a:stretch>
        </p:blipFill>
        <p:spPr>
          <a:xfrm>
            <a:off x="1981327" y="899169"/>
            <a:ext cx="1895475" cy="1257300"/>
          </a:xfrm>
          <a:prstGeom prst="rect">
            <a:avLst/>
          </a:prstGeom>
          <a:noFill/>
          <a:ln>
            <a:noFill/>
          </a:ln>
        </p:spPr>
      </p:pic>
      <p:pic>
        <p:nvPicPr>
          <p:cNvPr id="8" name="Google Shape;77;p14" title="decorative picture"/>
          <p:cNvPicPr preferRelativeResize="0"/>
          <p:nvPr/>
        </p:nvPicPr>
        <p:blipFill>
          <a:blip r:embed="rId6">
            <a:alphaModFix/>
          </a:blip>
          <a:stretch>
            <a:fillRect/>
          </a:stretch>
        </p:blipFill>
        <p:spPr>
          <a:xfrm>
            <a:off x="3352800" y="2338444"/>
            <a:ext cx="2986325" cy="1985906"/>
          </a:xfrm>
          <a:prstGeom prst="rect">
            <a:avLst/>
          </a:prstGeom>
          <a:noFill/>
          <a:ln>
            <a:noFill/>
          </a:ln>
        </p:spPr>
      </p:pic>
    </p:spTree>
    <p:extLst>
      <p:ext uri="{BB962C8B-B14F-4D97-AF65-F5344CB8AC3E}">
        <p14:creationId xmlns:p14="http://schemas.microsoft.com/office/powerpoint/2010/main" val="2090808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(3 of 3)</a:t>
            </a:r>
            <a:endParaRPr lang="en-US" sz="2400" dirty="0"/>
          </a:p>
        </p:txBody>
      </p:sp>
      <p:sp>
        <p:nvSpPr>
          <p:cNvPr id="3" name="Content Placeholder 2"/>
          <p:cNvSpPr>
            <a:spLocks noGrp="1"/>
          </p:cNvSpPr>
          <p:nvPr>
            <p:ph idx="1"/>
          </p:nvPr>
        </p:nvSpPr>
        <p:spPr>
          <a:xfrm>
            <a:off x="0" y="666750"/>
            <a:ext cx="8915399" cy="3733800"/>
          </a:xfrm>
        </p:spPr>
        <p:txBody>
          <a:bodyPr>
            <a:normAutofit fontScale="55000" lnSpcReduction="20000"/>
          </a:bodyPr>
          <a:lstStyle/>
          <a:p>
            <a:pPr lvl="1"/>
            <a:r>
              <a:rPr lang="en-US" sz="5100" dirty="0"/>
              <a:t>Step Three: Sample Question Starters</a:t>
            </a:r>
            <a:endParaRPr lang="en-US" sz="5100" strike="sngStrike" dirty="0"/>
          </a:p>
          <a:p>
            <a:pPr lvl="2"/>
            <a:r>
              <a:rPr lang="en-US" sz="4400" dirty="0"/>
              <a:t>Questions asked before, during, and after instruction should bring students back to the text and align with the progression of the skill, therefore supporting student mastery. These questions could be exemplified by having students write about what was read, answering questions, etc.</a:t>
            </a:r>
          </a:p>
          <a:p>
            <a:pPr lvl="1"/>
            <a:r>
              <a:rPr lang="en-US" sz="5100" dirty="0"/>
              <a:t>Step Four: Exploring Instructional Resources </a:t>
            </a:r>
          </a:p>
          <a:p>
            <a:pPr lvl="2"/>
            <a:r>
              <a:rPr lang="en-US" sz="4400" dirty="0"/>
              <a:t>Select additional grade-level text that is engaging and varying in genre. Introduce new skills and spiral previously taught skills.</a:t>
            </a:r>
          </a:p>
          <a:p>
            <a:pPr lvl="2"/>
            <a:endParaRPr lang="en-US" dirty="0" smtClean="0"/>
          </a:p>
        </p:txBody>
      </p:sp>
    </p:spTree>
    <p:extLst>
      <p:ext uri="{BB962C8B-B14F-4D97-AF65-F5344CB8AC3E}">
        <p14:creationId xmlns:p14="http://schemas.microsoft.com/office/powerpoint/2010/main" val="3238403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(1 of 7)</a:t>
            </a:r>
            <a:endParaRPr lang="en-US" sz="2400" dirty="0"/>
          </a:p>
        </p:txBody>
      </p:sp>
      <p:sp>
        <p:nvSpPr>
          <p:cNvPr id="3" name="Content Placeholder 2"/>
          <p:cNvSpPr>
            <a:spLocks noGrp="1"/>
          </p:cNvSpPr>
          <p:nvPr>
            <p:ph idx="1"/>
          </p:nvPr>
        </p:nvSpPr>
        <p:spPr>
          <a:xfrm>
            <a:off x="76200" y="590550"/>
            <a:ext cx="8991600" cy="3886199"/>
          </a:xfrm>
        </p:spPr>
        <p:txBody>
          <a:bodyPr>
            <a:normAutofit fontScale="77500" lnSpcReduction="20000"/>
          </a:bodyPr>
          <a:lstStyle/>
          <a:p>
            <a:r>
              <a:rPr lang="en-US" sz="3100" dirty="0"/>
              <a:t>When selecting a text, it is important </a:t>
            </a:r>
            <a:r>
              <a:rPr lang="en-US" sz="3100" dirty="0" smtClean="0"/>
              <a:t>to: </a:t>
            </a:r>
          </a:p>
          <a:p>
            <a:pPr lvl="1"/>
            <a:r>
              <a:rPr lang="en-US" sz="3100" dirty="0" smtClean="0"/>
              <a:t>Review to </a:t>
            </a:r>
            <a:r>
              <a:rPr lang="en-US" sz="3100" dirty="0"/>
              <a:t>ensure it supports the </a:t>
            </a:r>
            <a:r>
              <a:rPr lang="en-US" sz="3100" dirty="0" smtClean="0"/>
              <a:t>identified purpose for reading the passage. </a:t>
            </a:r>
          </a:p>
          <a:p>
            <a:pPr lvl="2"/>
            <a:r>
              <a:rPr lang="en-US" sz="3100" dirty="0" smtClean="0"/>
              <a:t>Setting </a:t>
            </a:r>
            <a:r>
              <a:rPr lang="en-US" sz="3100" dirty="0"/>
              <a:t>the purpose will </a:t>
            </a:r>
            <a:r>
              <a:rPr lang="en-US" sz="3100" dirty="0" smtClean="0"/>
              <a:t>focus on either:</a:t>
            </a:r>
          </a:p>
          <a:p>
            <a:pPr lvl="3"/>
            <a:r>
              <a:rPr lang="en-US" sz="3100" dirty="0" smtClean="0"/>
              <a:t>Identifying the skills that will </a:t>
            </a:r>
            <a:r>
              <a:rPr lang="en-US" sz="3100" dirty="0"/>
              <a:t>be </a:t>
            </a:r>
            <a:r>
              <a:rPr lang="en-US" sz="3100" dirty="0" smtClean="0"/>
              <a:t>introduced or reviewed for reading comprehension and then ensuring the passage supports the identified skills.</a:t>
            </a:r>
          </a:p>
          <a:p>
            <a:pPr lvl="3"/>
            <a:r>
              <a:rPr lang="en-US" sz="3100" dirty="0"/>
              <a:t>S</a:t>
            </a:r>
            <a:r>
              <a:rPr lang="en-US" sz="3100" dirty="0" smtClean="0"/>
              <a:t>electing a passage and then determining the skills that could be introduced or reviewed throughout the reading. </a:t>
            </a:r>
          </a:p>
          <a:p>
            <a:pPr lvl="1"/>
            <a:r>
              <a:rPr lang="en-US" sz="3100" dirty="0"/>
              <a:t>R</a:t>
            </a:r>
            <a:r>
              <a:rPr lang="en-US" sz="3100" dirty="0" smtClean="0"/>
              <a:t>ead to locate </a:t>
            </a:r>
            <a:r>
              <a:rPr lang="en-US" sz="3100" dirty="0"/>
              <a:t>examples </a:t>
            </a:r>
            <a:r>
              <a:rPr lang="en-US" sz="3100" dirty="0" smtClean="0"/>
              <a:t>of the skills that </a:t>
            </a:r>
            <a:r>
              <a:rPr lang="en-US" sz="3100" dirty="0"/>
              <a:t>support the purpose identified. </a:t>
            </a:r>
          </a:p>
          <a:p>
            <a:pPr marL="0" indent="0">
              <a:buNone/>
            </a:pPr>
            <a:endParaRPr lang="en-US" dirty="0"/>
          </a:p>
        </p:txBody>
      </p:sp>
    </p:spTree>
    <p:extLst>
      <p:ext uri="{BB962C8B-B14F-4D97-AF65-F5344CB8AC3E}">
        <p14:creationId xmlns:p14="http://schemas.microsoft.com/office/powerpoint/2010/main" val="52058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(2 </a:t>
            </a:r>
            <a:r>
              <a:rPr lang="en-US" sz="2400" dirty="0"/>
              <a:t>of </a:t>
            </a:r>
            <a:r>
              <a:rPr lang="en-US" sz="2400" dirty="0" smtClean="0"/>
              <a:t>7)</a:t>
            </a:r>
            <a:endParaRPr lang="en-US" sz="2400" dirty="0"/>
          </a:p>
        </p:txBody>
      </p:sp>
      <p:sp>
        <p:nvSpPr>
          <p:cNvPr id="3" name="Content Placeholder 2"/>
          <p:cNvSpPr>
            <a:spLocks noGrp="1"/>
          </p:cNvSpPr>
          <p:nvPr>
            <p:ph idx="1"/>
          </p:nvPr>
        </p:nvSpPr>
        <p:spPr>
          <a:xfrm>
            <a:off x="76200" y="742950"/>
            <a:ext cx="8915400" cy="3657599"/>
          </a:xfrm>
        </p:spPr>
        <p:txBody>
          <a:bodyPr>
            <a:normAutofit fontScale="77500" lnSpcReduction="20000"/>
          </a:bodyPr>
          <a:lstStyle/>
          <a:p>
            <a:r>
              <a:rPr lang="en-US" sz="3100" dirty="0" smtClean="0"/>
              <a:t>If </a:t>
            </a:r>
            <a:r>
              <a:rPr lang="en-US" sz="3100" dirty="0"/>
              <a:t>the passage supports the identified purpose and includes examples that focus on the desired skills, the passage should be used for instruction.</a:t>
            </a:r>
          </a:p>
          <a:p>
            <a:pPr lvl="1"/>
            <a:r>
              <a:rPr lang="en-US" sz="3100" dirty="0"/>
              <a:t>If other reading comprehension skills are found within the passage, apart from the determined purpose, teachers should use these skills to support instruction and reading comprehension. </a:t>
            </a:r>
          </a:p>
          <a:p>
            <a:pPr lvl="1"/>
            <a:r>
              <a:rPr lang="en-US" sz="3100" dirty="0"/>
              <a:t>It is important to ensure the passage supports the use of guiding questions to provide the necessary background information to support student comprehension, engagement, and application of skills. </a:t>
            </a:r>
          </a:p>
          <a:p>
            <a:pPr marL="0" indent="0">
              <a:buNone/>
            </a:pPr>
            <a:endParaRPr lang="en-US" dirty="0"/>
          </a:p>
        </p:txBody>
      </p:sp>
    </p:spTree>
    <p:extLst>
      <p:ext uri="{BB962C8B-B14F-4D97-AF65-F5344CB8AC3E}">
        <p14:creationId xmlns:p14="http://schemas.microsoft.com/office/powerpoint/2010/main" val="220371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(3 of 7)</a:t>
            </a:r>
            <a:endParaRPr lang="en-US" sz="2400" dirty="0"/>
          </a:p>
        </p:txBody>
      </p:sp>
      <p:sp>
        <p:nvSpPr>
          <p:cNvPr id="3" name="Content Placeholder 2"/>
          <p:cNvSpPr>
            <a:spLocks noGrp="1"/>
          </p:cNvSpPr>
          <p:nvPr>
            <p:ph idx="1"/>
          </p:nvPr>
        </p:nvSpPr>
        <p:spPr>
          <a:xfrm>
            <a:off x="76200" y="895351"/>
            <a:ext cx="8534399" cy="3429002"/>
          </a:xfrm>
        </p:spPr>
        <p:txBody>
          <a:bodyPr>
            <a:normAutofit/>
          </a:bodyPr>
          <a:lstStyle/>
          <a:p>
            <a:r>
              <a:rPr lang="en-US" sz="2800" dirty="0" smtClean="0"/>
              <a:t>If examples of the introduction or review of skills are not found:</a:t>
            </a:r>
          </a:p>
          <a:p>
            <a:pPr lvl="1"/>
            <a:r>
              <a:rPr lang="en-US" sz="2600" dirty="0" smtClean="0"/>
              <a:t>A new </a:t>
            </a:r>
            <a:r>
              <a:rPr lang="en-US" sz="2600" dirty="0"/>
              <a:t>passage should be selected </a:t>
            </a:r>
            <a:r>
              <a:rPr lang="en-US" sz="2600" dirty="0" smtClean="0"/>
              <a:t>to support the determined purpose, or</a:t>
            </a:r>
          </a:p>
          <a:p>
            <a:pPr lvl="1"/>
            <a:r>
              <a:rPr lang="en-US" sz="2600" dirty="0" smtClean="0"/>
              <a:t>New </a:t>
            </a:r>
            <a:r>
              <a:rPr lang="en-US" sz="2600" dirty="0"/>
              <a:t>skills </a:t>
            </a:r>
            <a:r>
              <a:rPr lang="en-US" sz="2600" dirty="0" smtClean="0"/>
              <a:t>should be identified </a:t>
            </a:r>
            <a:r>
              <a:rPr lang="en-US" sz="2600" dirty="0"/>
              <a:t>to support a </a:t>
            </a:r>
            <a:r>
              <a:rPr lang="en-US" sz="2600"/>
              <a:t>new </a:t>
            </a:r>
            <a:r>
              <a:rPr lang="en-US" sz="2600" smtClean="0"/>
              <a:t>purpose.</a:t>
            </a:r>
            <a:endParaRPr lang="en-US" sz="2600" dirty="0"/>
          </a:p>
          <a:p>
            <a:pPr marL="0" indent="0">
              <a:buNone/>
            </a:pPr>
            <a:endParaRPr lang="en-US" dirty="0"/>
          </a:p>
        </p:txBody>
      </p:sp>
    </p:spTree>
    <p:extLst>
      <p:ext uri="{BB962C8B-B14F-4D97-AF65-F5344CB8AC3E}">
        <p14:creationId xmlns:p14="http://schemas.microsoft.com/office/powerpoint/2010/main" val="258811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(4 </a:t>
            </a:r>
            <a:r>
              <a:rPr lang="en-US" sz="2400" dirty="0"/>
              <a:t>of 7</a:t>
            </a:r>
            <a:r>
              <a:rPr lang="en-US" sz="2400" dirty="0" smtClean="0"/>
              <a:t>)</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Throughout the provided grade-level authentic passages, annotations (a note of commentary or explanation) that include discussion points and guiding questions have been provided to support the introduction and review of skills.</a:t>
            </a:r>
          </a:p>
        </p:txBody>
      </p:sp>
    </p:spTree>
    <p:extLst>
      <p:ext uri="{BB962C8B-B14F-4D97-AF65-F5344CB8AC3E}">
        <p14:creationId xmlns:p14="http://schemas.microsoft.com/office/powerpoint/2010/main" val="355101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Select Authentic Text </a:t>
            </a:r>
            <a:r>
              <a:rPr lang="en-US" sz="2400" dirty="0"/>
              <a:t>(5 of 7)</a:t>
            </a:r>
            <a:endParaRPr lang="en-US" dirty="0"/>
          </a:p>
        </p:txBody>
      </p:sp>
      <p:pic>
        <p:nvPicPr>
          <p:cNvPr id="4" name="Picture 3" descr="A screenshot of the poem &quot;Birds&quot; with annotations." title="An image"/>
          <p:cNvPicPr>
            <a:picLocks noChangeAspect="1"/>
          </p:cNvPicPr>
          <p:nvPr/>
        </p:nvPicPr>
        <p:blipFill>
          <a:blip r:embed="rId3"/>
          <a:stretch>
            <a:fillRect/>
          </a:stretch>
        </p:blipFill>
        <p:spPr>
          <a:xfrm>
            <a:off x="116681" y="1352550"/>
            <a:ext cx="8910637" cy="2186922"/>
          </a:xfrm>
          <a:prstGeom prst="rect">
            <a:avLst/>
          </a:prstGeom>
        </p:spPr>
      </p:pic>
    </p:spTree>
    <p:extLst>
      <p:ext uri="{BB962C8B-B14F-4D97-AF65-F5344CB8AC3E}">
        <p14:creationId xmlns:p14="http://schemas.microsoft.com/office/powerpoint/2010/main" val="4225863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(6 of 7)</a:t>
            </a:r>
            <a:r>
              <a:rPr lang="en-US" dirty="0"/>
              <a:t/>
            </a:r>
            <a:br>
              <a:rPr lang="en-US" dirty="0"/>
            </a:br>
            <a:endParaRPr lang="en-US" dirty="0"/>
          </a:p>
        </p:txBody>
      </p:sp>
      <p:sp>
        <p:nvSpPr>
          <p:cNvPr id="4" name="Content Placeholder 3"/>
          <p:cNvSpPr>
            <a:spLocks noGrp="1"/>
          </p:cNvSpPr>
          <p:nvPr>
            <p:ph idx="1"/>
          </p:nvPr>
        </p:nvSpPr>
        <p:spPr>
          <a:xfrm>
            <a:off x="152400" y="823630"/>
            <a:ext cx="8001000" cy="3348320"/>
          </a:xfrm>
        </p:spPr>
        <p:txBody>
          <a:bodyPr>
            <a:normAutofit lnSpcReduction="10000"/>
          </a:bodyPr>
          <a:lstStyle/>
          <a:p>
            <a:pPr marL="0" indent="0" algn="ctr">
              <a:buNone/>
            </a:pPr>
            <a:endParaRPr lang="en-US" dirty="0"/>
          </a:p>
          <a:p>
            <a:pPr marL="0" indent="0" algn="ctr">
              <a:buNone/>
            </a:pPr>
            <a:r>
              <a:rPr lang="en-US" dirty="0" smtClean="0"/>
              <a:t>Poem: “Birds”</a:t>
            </a:r>
            <a:r>
              <a:rPr lang="en-US" dirty="0"/>
              <a:t/>
            </a:r>
            <a:br>
              <a:rPr lang="en-US" dirty="0"/>
            </a:br>
            <a:endParaRPr lang="en-US" dirty="0" smtClean="0"/>
          </a:p>
          <a:p>
            <a:r>
              <a:rPr lang="en-US" sz="2400" dirty="0" smtClean="0"/>
              <a:t>This poem will </a:t>
            </a:r>
            <a:r>
              <a:rPr lang="en-US" sz="2400" dirty="0"/>
              <a:t>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96944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(7 of 7)</a:t>
            </a:r>
            <a:endParaRPr lang="en-US" sz="2400" dirty="0"/>
          </a:p>
        </p:txBody>
      </p:sp>
      <p:sp>
        <p:nvSpPr>
          <p:cNvPr id="5" name="Content Placeholder 4"/>
          <p:cNvSpPr>
            <a:spLocks noGrp="1"/>
          </p:cNvSpPr>
          <p:nvPr>
            <p:ph idx="1"/>
          </p:nvPr>
        </p:nvSpPr>
        <p:spPr>
          <a:xfrm>
            <a:off x="76200" y="742950"/>
            <a:ext cx="8927385" cy="3581403"/>
          </a:xfrm>
        </p:spPr>
        <p:txBody>
          <a:bodyPr>
            <a:normAutofit/>
          </a:bodyPr>
          <a:lstStyle/>
          <a:p>
            <a:pPr marL="0" indent="0">
              <a:buNone/>
            </a:pPr>
            <a:r>
              <a:rPr lang="en-US" dirty="0" smtClean="0"/>
              <a:t>The selected poem, “Birds”*, supports </a:t>
            </a:r>
            <a:r>
              <a:rPr lang="en-US" dirty="0"/>
              <a:t>the introduction and review </a:t>
            </a:r>
            <a:r>
              <a:rPr lang="en-US" dirty="0" smtClean="0"/>
              <a:t>of:</a:t>
            </a:r>
          </a:p>
          <a:p>
            <a:pPr lvl="1"/>
            <a:r>
              <a:rPr lang="en-US" dirty="0" smtClean="0"/>
              <a:t>Point of View</a:t>
            </a:r>
          </a:p>
          <a:p>
            <a:pPr lvl="1"/>
            <a:r>
              <a:rPr lang="en-US" dirty="0" smtClean="0"/>
              <a:t>Genre Characteristics</a:t>
            </a:r>
          </a:p>
          <a:p>
            <a:pPr lvl="1"/>
            <a:r>
              <a:rPr lang="en-US" dirty="0" smtClean="0"/>
              <a:t>Tone</a:t>
            </a:r>
            <a:endParaRPr lang="en-US" dirty="0"/>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690839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7.5D</a:t>
            </a:r>
            <a:endParaRPr lang="en-US" sz="3600" dirty="0"/>
          </a:p>
        </p:txBody>
      </p:sp>
      <p:sp>
        <p:nvSpPr>
          <p:cNvPr id="3" name="Content Placeholder 2"/>
          <p:cNvSpPr>
            <a:spLocks noGrp="1"/>
          </p:cNvSpPr>
          <p:nvPr>
            <p:ph idx="1"/>
          </p:nvPr>
        </p:nvSpPr>
        <p:spPr>
          <a:xfrm>
            <a:off x="457200" y="1200150"/>
            <a:ext cx="8229600" cy="3429001"/>
          </a:xfrm>
        </p:spPr>
        <p:txBody>
          <a:bodyPr>
            <a:normAutofit/>
          </a:bodyPr>
          <a:lstStyle/>
          <a:p>
            <a:r>
              <a:rPr lang="en-US" sz="2800" dirty="0" smtClean="0"/>
              <a:t>6.5D- </a:t>
            </a:r>
            <a:r>
              <a:rPr lang="en-US" sz="2800" b="1" dirty="0"/>
              <a:t>Differentiate</a:t>
            </a:r>
            <a:r>
              <a:rPr lang="en-US" sz="2800" dirty="0"/>
              <a:t> </a:t>
            </a:r>
            <a:r>
              <a:rPr lang="en-US" sz="2800" u="sng" dirty="0"/>
              <a:t>between </a:t>
            </a:r>
            <a:r>
              <a:rPr lang="en-US" sz="2800" u="sng" dirty="0" smtClean="0"/>
              <a:t>first- </a:t>
            </a:r>
            <a:r>
              <a:rPr lang="en-US" sz="2800" u="sng" dirty="0"/>
              <a:t>and </a:t>
            </a:r>
            <a:r>
              <a:rPr lang="en-US" sz="2800" u="sng" dirty="0" smtClean="0"/>
              <a:t>third- </a:t>
            </a:r>
            <a:r>
              <a:rPr lang="en-US" sz="2800" u="sng" dirty="0"/>
              <a:t>person </a:t>
            </a:r>
            <a:r>
              <a:rPr lang="en-US" sz="2800" u="sng" dirty="0" smtClean="0"/>
              <a:t>point of view</a:t>
            </a:r>
            <a:r>
              <a:rPr lang="en-US" sz="2800" dirty="0"/>
              <a:t>. </a:t>
            </a:r>
            <a:endParaRPr lang="en-US" sz="2800" dirty="0" smtClean="0"/>
          </a:p>
          <a:p>
            <a:r>
              <a:rPr lang="en-US" sz="2800" dirty="0" smtClean="0"/>
              <a:t>7.5D- </a:t>
            </a:r>
            <a:r>
              <a:rPr lang="en-US" sz="2800" b="1" dirty="0"/>
              <a:t>Differentiate</a:t>
            </a:r>
            <a:r>
              <a:rPr lang="en-US" sz="2800" dirty="0"/>
              <a:t> </a:t>
            </a:r>
            <a:r>
              <a:rPr lang="en-US" sz="2800" u="sng" dirty="0"/>
              <a:t>between </a:t>
            </a:r>
            <a:r>
              <a:rPr lang="en-US" sz="2800" u="sng" dirty="0" smtClean="0"/>
              <a:t>first- </a:t>
            </a:r>
            <a:r>
              <a:rPr lang="en-US" sz="2800" u="sng" dirty="0"/>
              <a:t>and </a:t>
            </a:r>
            <a:r>
              <a:rPr lang="en-US" sz="2800" u="sng" dirty="0" smtClean="0"/>
              <a:t>third- </a:t>
            </a:r>
            <a:r>
              <a:rPr lang="en-US" sz="2800" u="sng" dirty="0"/>
              <a:t>person </a:t>
            </a:r>
            <a:r>
              <a:rPr lang="en-US" sz="2800" u="sng" dirty="0" smtClean="0"/>
              <a:t>point of view</a:t>
            </a:r>
            <a:r>
              <a:rPr lang="en-US" sz="2800" dirty="0" smtClean="0"/>
              <a:t>.</a:t>
            </a:r>
          </a:p>
          <a:p>
            <a:r>
              <a:rPr lang="en-US" sz="2800" dirty="0" smtClean="0"/>
              <a:t>8.5A- </a:t>
            </a:r>
            <a:r>
              <a:rPr lang="en-US" sz="2800" b="1" dirty="0"/>
              <a:t>Analyze</a:t>
            </a:r>
            <a:r>
              <a:rPr lang="en-US" sz="2800" dirty="0"/>
              <a:t> how authors’ </a:t>
            </a:r>
            <a:r>
              <a:rPr lang="en-US" sz="2800" u="sng" dirty="0"/>
              <a:t>development of </a:t>
            </a:r>
            <a:r>
              <a:rPr lang="en-US" sz="2800" i="1" dirty="0"/>
              <a:t>characters, conflict</a:t>
            </a:r>
            <a:r>
              <a:rPr lang="en-US" sz="2800" dirty="0"/>
              <a:t>, </a:t>
            </a:r>
            <a:r>
              <a:rPr lang="en-US" sz="2800" u="sng" dirty="0"/>
              <a:t>point of view</a:t>
            </a:r>
            <a:r>
              <a:rPr lang="en-US" sz="2800" dirty="0"/>
              <a:t>, </a:t>
            </a:r>
            <a:r>
              <a:rPr lang="en-US" sz="2800" i="1" dirty="0"/>
              <a:t>voice, and tone </a:t>
            </a:r>
            <a:r>
              <a:rPr lang="en-US" sz="2800" u="sng" dirty="0"/>
              <a:t>convey meaning</a:t>
            </a:r>
            <a:r>
              <a:rPr lang="en-US" sz="2800" dirty="0"/>
              <a:t>.</a:t>
            </a:r>
          </a:p>
        </p:txBody>
      </p:sp>
    </p:spTree>
    <p:extLst>
      <p:ext uri="{BB962C8B-B14F-4D97-AF65-F5344CB8AC3E}">
        <p14:creationId xmlns:p14="http://schemas.microsoft.com/office/powerpoint/2010/main" val="4031112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7.5E</a:t>
            </a:r>
            <a:endParaRPr lang="en-US" sz="3600" dirty="0"/>
          </a:p>
        </p:txBody>
      </p:sp>
      <p:sp>
        <p:nvSpPr>
          <p:cNvPr id="3" name="Content Placeholder 2"/>
          <p:cNvSpPr>
            <a:spLocks noGrp="1"/>
          </p:cNvSpPr>
          <p:nvPr>
            <p:ph idx="1"/>
          </p:nvPr>
        </p:nvSpPr>
        <p:spPr>
          <a:xfrm>
            <a:off x="76200" y="1504950"/>
            <a:ext cx="8763000" cy="2971801"/>
          </a:xfrm>
        </p:spPr>
        <p:txBody>
          <a:bodyPr>
            <a:normAutofit/>
          </a:bodyPr>
          <a:lstStyle/>
          <a:p>
            <a:r>
              <a:rPr lang="en-US" sz="2800" dirty="0" smtClean="0"/>
              <a:t>6.5G- </a:t>
            </a:r>
            <a:r>
              <a:rPr lang="en-US" sz="2800" b="1" dirty="0"/>
              <a:t>Identify</a:t>
            </a:r>
            <a:r>
              <a:rPr lang="en-US" sz="2800" dirty="0"/>
              <a:t> the </a:t>
            </a:r>
            <a:r>
              <a:rPr lang="en-US" sz="2800" u="sng" dirty="0"/>
              <a:t>characteristics</a:t>
            </a:r>
            <a:r>
              <a:rPr lang="en-US" sz="2800" dirty="0"/>
              <a:t> of a </a:t>
            </a:r>
            <a:r>
              <a:rPr lang="en-US" sz="2800" u="sng" dirty="0"/>
              <a:t>variety of genres</a:t>
            </a:r>
            <a:r>
              <a:rPr lang="en-US" sz="2800" dirty="0"/>
              <a:t>.</a:t>
            </a:r>
            <a:endParaRPr lang="en-US" sz="2800" dirty="0" smtClean="0"/>
          </a:p>
          <a:p>
            <a:r>
              <a:rPr lang="en-US" sz="2800" dirty="0" smtClean="0"/>
              <a:t>7.5E- </a:t>
            </a:r>
            <a:r>
              <a:rPr lang="en-US" sz="2800" b="1" dirty="0"/>
              <a:t>Identify</a:t>
            </a:r>
            <a:r>
              <a:rPr lang="en-US" sz="2800" dirty="0"/>
              <a:t> </a:t>
            </a:r>
            <a:r>
              <a:rPr lang="en-US" sz="2800" u="sng" dirty="0"/>
              <a:t>elements and characteristics</a:t>
            </a:r>
            <a:r>
              <a:rPr lang="en-US" sz="2800" dirty="0"/>
              <a:t> of a </a:t>
            </a:r>
            <a:r>
              <a:rPr lang="en-US" sz="2800" u="sng" dirty="0"/>
              <a:t>variety of genres</a:t>
            </a:r>
            <a:r>
              <a:rPr lang="en-US" sz="2800" dirty="0"/>
              <a:t>.</a:t>
            </a:r>
            <a:endParaRPr lang="en-US" sz="2800" dirty="0" smtClean="0"/>
          </a:p>
          <a:p>
            <a:r>
              <a:rPr lang="en-US" sz="2800" dirty="0" smtClean="0"/>
              <a:t>8.5F- </a:t>
            </a:r>
            <a:r>
              <a:rPr lang="en-US" sz="2800" b="1" dirty="0"/>
              <a:t>Identify</a:t>
            </a:r>
            <a:r>
              <a:rPr lang="en-US" sz="2800" dirty="0"/>
              <a:t> and </a:t>
            </a:r>
            <a:r>
              <a:rPr lang="en-US" sz="2800" b="1" dirty="0"/>
              <a:t>analyze</a:t>
            </a:r>
            <a:r>
              <a:rPr lang="en-US" sz="2800" dirty="0"/>
              <a:t> </a:t>
            </a:r>
            <a:r>
              <a:rPr lang="en-US" sz="2800" u="sng" dirty="0" smtClean="0"/>
              <a:t>characteristics</a:t>
            </a:r>
            <a:r>
              <a:rPr lang="en-US" sz="2800" dirty="0" smtClean="0"/>
              <a:t> within </a:t>
            </a:r>
            <a:r>
              <a:rPr lang="en-US" sz="2800" dirty="0"/>
              <a:t>a </a:t>
            </a:r>
            <a:r>
              <a:rPr lang="en-US" sz="2800" u="sng" dirty="0"/>
              <a:t>variety of genres</a:t>
            </a:r>
            <a:r>
              <a:rPr lang="en-US" sz="2800" dirty="0" smtClean="0"/>
              <a:t>.</a:t>
            </a:r>
            <a:endParaRPr lang="en-US" sz="2800" dirty="0"/>
          </a:p>
        </p:txBody>
      </p:sp>
    </p:spTree>
    <p:extLst>
      <p:ext uri="{BB962C8B-B14F-4D97-AF65-F5344CB8AC3E}">
        <p14:creationId xmlns:p14="http://schemas.microsoft.com/office/powerpoint/2010/main" val="305866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Questions During the Webinar</a:t>
            </a:r>
          </a:p>
        </p:txBody>
      </p:sp>
      <p:sp>
        <p:nvSpPr>
          <p:cNvPr id="3" name="Content Placeholder 2"/>
          <p:cNvSpPr>
            <a:spLocks noGrp="1"/>
          </p:cNvSpPr>
          <p:nvPr>
            <p:ph idx="1"/>
          </p:nvPr>
        </p:nvSpPr>
        <p:spPr>
          <a:xfrm>
            <a:off x="571500" y="1504950"/>
            <a:ext cx="8001000" cy="1828799"/>
          </a:xfrm>
        </p:spPr>
        <p:txBody>
          <a:bodyPr>
            <a:normAutofit fontScale="92500"/>
          </a:bodyPr>
          <a:lstStyle/>
          <a:p>
            <a:r>
              <a:rPr lang="en-US" dirty="0"/>
              <a:t>Use </a:t>
            </a:r>
            <a:r>
              <a:rPr lang="en-US" dirty="0" smtClean="0"/>
              <a:t>the chat </a:t>
            </a:r>
            <a:r>
              <a:rPr lang="en-US" dirty="0"/>
              <a:t>feature to pose any questions to the group that arise during the webinar.</a:t>
            </a:r>
          </a:p>
          <a:p>
            <a:r>
              <a:rPr lang="en-US" dirty="0"/>
              <a:t>Please send your questions to </a:t>
            </a:r>
            <a:r>
              <a:rPr lang="en-US" dirty="0" smtClean="0"/>
              <a:t>“All Attendees.”</a:t>
            </a:r>
            <a:endParaRPr lang="en-US" dirty="0"/>
          </a:p>
        </p:txBody>
      </p:sp>
    </p:spTree>
    <p:extLst>
      <p:ext uri="{BB962C8B-B14F-4D97-AF65-F5344CB8AC3E}">
        <p14:creationId xmlns:p14="http://schemas.microsoft.com/office/powerpoint/2010/main" val="4290929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906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7.5G</a:t>
            </a:r>
            <a:endParaRPr lang="en-US" sz="3600" dirty="0"/>
          </a:p>
        </p:txBody>
      </p:sp>
      <p:sp>
        <p:nvSpPr>
          <p:cNvPr id="5" name="Content Placeholder 4"/>
          <p:cNvSpPr>
            <a:spLocks noGrp="1"/>
          </p:cNvSpPr>
          <p:nvPr>
            <p:ph idx="1"/>
          </p:nvPr>
        </p:nvSpPr>
        <p:spPr>
          <a:xfrm>
            <a:off x="152400" y="1200150"/>
            <a:ext cx="8229600" cy="3200400"/>
          </a:xfrm>
        </p:spPr>
        <p:txBody>
          <a:bodyPr>
            <a:normAutofit fontScale="92500"/>
          </a:bodyPr>
          <a:lstStyle/>
          <a:p>
            <a:r>
              <a:rPr lang="en-US" sz="2800" dirty="0" smtClean="0"/>
              <a:t>6.5E- </a:t>
            </a:r>
            <a:r>
              <a:rPr lang="en-US" sz="2800" b="1" dirty="0"/>
              <a:t>Describe</a:t>
            </a:r>
            <a:r>
              <a:rPr lang="en-US" sz="2800" dirty="0"/>
              <a:t> how </a:t>
            </a:r>
            <a:r>
              <a:rPr lang="en-US" sz="2800" u="sng" dirty="0"/>
              <a:t>word choice and imagery contribute to the meaning of a text</a:t>
            </a:r>
            <a:r>
              <a:rPr lang="en-US" sz="2800" dirty="0"/>
              <a:t>.</a:t>
            </a:r>
            <a:endParaRPr lang="en-US" sz="2800" dirty="0" smtClean="0"/>
          </a:p>
          <a:p>
            <a:r>
              <a:rPr lang="en-US" sz="2800" dirty="0" smtClean="0"/>
              <a:t>7.5G- </a:t>
            </a:r>
            <a:r>
              <a:rPr lang="en-US" sz="2800" b="1" dirty="0"/>
              <a:t>Describe</a:t>
            </a:r>
            <a:r>
              <a:rPr lang="en-US" sz="2800" dirty="0"/>
              <a:t> the </a:t>
            </a:r>
            <a:r>
              <a:rPr lang="en-US" sz="2800" u="sng" dirty="0"/>
              <a:t>impact of word choice, imagery</a:t>
            </a:r>
            <a:r>
              <a:rPr lang="en-US" sz="2800" dirty="0"/>
              <a:t>, </a:t>
            </a:r>
            <a:r>
              <a:rPr lang="en-US" sz="2800" i="1" dirty="0"/>
              <a:t>and literary devices including figurative language</a:t>
            </a:r>
            <a:r>
              <a:rPr lang="en-US" sz="2800" dirty="0"/>
              <a:t> </a:t>
            </a:r>
            <a:r>
              <a:rPr lang="en-US" sz="2800" i="1" dirty="0"/>
              <a:t>in</a:t>
            </a:r>
            <a:r>
              <a:rPr lang="en-US" sz="2800" dirty="0"/>
              <a:t> </a:t>
            </a:r>
            <a:r>
              <a:rPr lang="en-US" sz="2800" u="sng" dirty="0"/>
              <a:t>an author’s style</a:t>
            </a:r>
            <a:r>
              <a:rPr lang="en-US" sz="2800" dirty="0"/>
              <a:t>. </a:t>
            </a:r>
            <a:endParaRPr lang="en-US" sz="2800" dirty="0" smtClean="0"/>
          </a:p>
          <a:p>
            <a:r>
              <a:rPr lang="en-US" sz="2800" dirty="0" smtClean="0"/>
              <a:t>8.5A- </a:t>
            </a:r>
            <a:r>
              <a:rPr lang="en-US" sz="2800" b="1" dirty="0"/>
              <a:t>Analyze</a:t>
            </a:r>
            <a:r>
              <a:rPr lang="en-US" sz="2800" dirty="0"/>
              <a:t> how </a:t>
            </a:r>
            <a:r>
              <a:rPr lang="en-US" sz="2800" u="sng" dirty="0"/>
              <a:t>authors’ development of </a:t>
            </a:r>
            <a:r>
              <a:rPr lang="en-US" sz="2800" i="1" dirty="0"/>
              <a:t>characters, conflict, point of view, voice, and </a:t>
            </a:r>
            <a:r>
              <a:rPr lang="en-US" sz="2800" u="sng" dirty="0"/>
              <a:t>tone</a:t>
            </a:r>
            <a:r>
              <a:rPr lang="en-US" sz="2800" dirty="0"/>
              <a:t> </a:t>
            </a:r>
            <a:r>
              <a:rPr lang="en-US" sz="2800" u="sng" dirty="0"/>
              <a:t>convey meaning</a:t>
            </a:r>
            <a:r>
              <a:rPr lang="en-US" sz="2800" dirty="0"/>
              <a:t>.</a:t>
            </a:r>
          </a:p>
        </p:txBody>
      </p:sp>
    </p:spTree>
    <p:extLst>
      <p:ext uri="{BB962C8B-B14F-4D97-AF65-F5344CB8AC3E}">
        <p14:creationId xmlns:p14="http://schemas.microsoft.com/office/powerpoint/2010/main" val="3611948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7.5D</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742950"/>
            <a:ext cx="8991600" cy="4038600"/>
          </a:xfrm>
        </p:spPr>
        <p:txBody>
          <a:bodyPr>
            <a:normAutofit fontScale="92500" lnSpcReduction="20000"/>
          </a:bodyPr>
          <a:lstStyle/>
          <a:p>
            <a:r>
              <a:rPr lang="en-US" sz="2600" dirty="0" smtClean="0"/>
              <a:t>Define first- and third-person point of view.</a:t>
            </a:r>
          </a:p>
          <a:p>
            <a:r>
              <a:rPr lang="en-US" sz="2600" dirty="0" smtClean="0"/>
              <a:t>Identify the difference between first- and third-person point of view.</a:t>
            </a:r>
          </a:p>
          <a:p>
            <a:r>
              <a:rPr lang="en-US" sz="2600" dirty="0" smtClean="0"/>
              <a:t>How would the story be different if told from [</a:t>
            </a:r>
            <a:r>
              <a:rPr lang="en-US" sz="2600" i="1" dirty="0" smtClean="0"/>
              <a:t>insert name of character</a:t>
            </a:r>
            <a:r>
              <a:rPr lang="en-US" sz="2600" dirty="0" smtClean="0"/>
              <a:t>]’s point of view?</a:t>
            </a:r>
          </a:p>
          <a:p>
            <a:r>
              <a:rPr lang="en-US" sz="2600" dirty="0" smtClean="0"/>
              <a:t>The [</a:t>
            </a:r>
            <a:r>
              <a:rPr lang="en-US" sz="2600" i="1" dirty="0" smtClean="0"/>
              <a:t>insert point of view</a:t>
            </a:r>
            <a:r>
              <a:rPr lang="en-US" sz="2600" dirty="0" smtClean="0"/>
              <a:t>] in the story allows the reader to understand-- [</a:t>
            </a:r>
            <a:r>
              <a:rPr lang="en-US" sz="2600" i="1" dirty="0" smtClean="0"/>
              <a:t>insert statements</a:t>
            </a:r>
            <a:r>
              <a:rPr lang="en-US" sz="2600" dirty="0" smtClean="0"/>
              <a:t>]</a:t>
            </a:r>
          </a:p>
          <a:p>
            <a:r>
              <a:rPr lang="en-US" sz="2600" dirty="0" smtClean="0"/>
              <a:t>The author’s use of [</a:t>
            </a:r>
            <a:r>
              <a:rPr lang="en-US" sz="2600" i="1" dirty="0" smtClean="0"/>
              <a:t>insert point of view</a:t>
            </a:r>
            <a:r>
              <a:rPr lang="en-US" sz="2600" dirty="0" smtClean="0"/>
              <a:t>] mainly impacts the story by-- [</a:t>
            </a:r>
            <a:r>
              <a:rPr lang="en-US" sz="2600" i="1" dirty="0" smtClean="0"/>
              <a:t>insert statements</a:t>
            </a:r>
            <a:r>
              <a:rPr lang="en-US" sz="2600" dirty="0" smtClean="0"/>
              <a:t>]</a:t>
            </a:r>
          </a:p>
          <a:p>
            <a:r>
              <a:rPr lang="en-US" sz="2600" dirty="0" smtClean="0"/>
              <a:t>Explain the purpose of the story being told from [</a:t>
            </a:r>
            <a:r>
              <a:rPr lang="en-US" sz="2600" i="1" dirty="0" smtClean="0"/>
              <a:t>insert name of character</a:t>
            </a:r>
            <a:r>
              <a:rPr lang="en-US" sz="2600" dirty="0" smtClean="0"/>
              <a:t>]’s point of view. Use specific details from the </a:t>
            </a:r>
            <a:r>
              <a:rPr lang="en-US" sz="2600" dirty="0"/>
              <a:t>text </a:t>
            </a:r>
            <a:r>
              <a:rPr lang="en-US" sz="2600" dirty="0" smtClean="0"/>
              <a:t>to support your answer.</a:t>
            </a:r>
          </a:p>
          <a:p>
            <a:pPr marL="0" indent="0">
              <a:buNone/>
            </a:pPr>
            <a:endParaRPr lang="en-US" sz="3400" dirty="0"/>
          </a:p>
          <a:p>
            <a:endParaRPr lang="en-US" dirty="0"/>
          </a:p>
          <a:p>
            <a:endParaRPr lang="en-US" dirty="0"/>
          </a:p>
        </p:txBody>
      </p:sp>
    </p:spTree>
    <p:extLst>
      <p:ext uri="{BB962C8B-B14F-4D97-AF65-F5344CB8AC3E}">
        <p14:creationId xmlns:p14="http://schemas.microsoft.com/office/powerpoint/2010/main" val="2036890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91600"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7.5E</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895347"/>
            <a:ext cx="8927385" cy="3581403"/>
          </a:xfrm>
        </p:spPr>
        <p:txBody>
          <a:bodyPr>
            <a:normAutofit fontScale="77500" lnSpcReduction="20000"/>
          </a:bodyPr>
          <a:lstStyle/>
          <a:p>
            <a:r>
              <a:rPr lang="en-US" sz="3100" dirty="0" smtClean="0"/>
              <a:t>Identify characteristics of [</a:t>
            </a:r>
            <a:r>
              <a:rPr lang="en-US" sz="3100" i="1" dirty="0" smtClean="0"/>
              <a:t>insert genre</a:t>
            </a:r>
            <a:r>
              <a:rPr lang="en-US" sz="3100" dirty="0" smtClean="0"/>
              <a:t>].</a:t>
            </a:r>
          </a:p>
          <a:p>
            <a:r>
              <a:rPr lang="en-US" sz="3100" dirty="0" smtClean="0"/>
              <a:t>How does the reader know this story is NOT [</a:t>
            </a:r>
            <a:r>
              <a:rPr lang="en-US" sz="3100" i="1" dirty="0" smtClean="0"/>
              <a:t>insert genre</a:t>
            </a:r>
            <a:r>
              <a:rPr lang="en-US" sz="3100" dirty="0" smtClean="0"/>
              <a:t>]?</a:t>
            </a:r>
          </a:p>
          <a:p>
            <a:r>
              <a:rPr lang="en-US" sz="3100" dirty="0" smtClean="0"/>
              <a:t>Which characteristic does this story share with a [</a:t>
            </a:r>
            <a:r>
              <a:rPr lang="en-US" sz="3100" i="1" dirty="0" smtClean="0"/>
              <a:t>insert genre</a:t>
            </a:r>
            <a:r>
              <a:rPr lang="en-US" sz="3100" dirty="0" smtClean="0"/>
              <a:t>]?</a:t>
            </a:r>
          </a:p>
          <a:p>
            <a:r>
              <a:rPr lang="en-US" sz="3100" dirty="0" smtClean="0"/>
              <a:t>[</a:t>
            </a:r>
            <a:r>
              <a:rPr lang="en-US" sz="3100" i="1" dirty="0" smtClean="0"/>
              <a:t>Insert title of passage</a:t>
            </a:r>
            <a:r>
              <a:rPr lang="en-US" sz="3100" dirty="0" smtClean="0"/>
              <a:t>] is considered [</a:t>
            </a:r>
            <a:r>
              <a:rPr lang="en-US" sz="3100" i="1" dirty="0" smtClean="0"/>
              <a:t>insert genre</a:t>
            </a:r>
            <a:r>
              <a:rPr lang="en-US" sz="3100" dirty="0" smtClean="0"/>
              <a:t>] because-- [</a:t>
            </a:r>
            <a:r>
              <a:rPr lang="en-US" sz="3100" i="1" dirty="0" smtClean="0"/>
              <a:t>insert characteristics of genres</a:t>
            </a:r>
            <a:r>
              <a:rPr lang="en-US" sz="3100" dirty="0" smtClean="0"/>
              <a:t>]</a:t>
            </a:r>
          </a:p>
          <a:p>
            <a:r>
              <a:rPr lang="en-US" sz="3100" dirty="0" smtClean="0"/>
              <a:t>Which element best shows that [</a:t>
            </a:r>
            <a:r>
              <a:rPr lang="en-US" sz="3100" i="1" dirty="0" smtClean="0"/>
              <a:t>insert title</a:t>
            </a:r>
            <a:r>
              <a:rPr lang="en-US" sz="3100" dirty="0" smtClean="0"/>
              <a:t>] is a [</a:t>
            </a:r>
            <a:r>
              <a:rPr lang="en-US" sz="3100" i="1" dirty="0" smtClean="0"/>
              <a:t>insert genre</a:t>
            </a:r>
            <a:r>
              <a:rPr lang="en-US" sz="3100" dirty="0" smtClean="0"/>
              <a:t>]?</a:t>
            </a:r>
          </a:p>
          <a:p>
            <a:r>
              <a:rPr lang="en-US" sz="3100" dirty="0" smtClean="0"/>
              <a:t>Explain why this story can best be described as [</a:t>
            </a:r>
            <a:r>
              <a:rPr lang="en-US" sz="3100" i="1" dirty="0" smtClean="0"/>
              <a:t>insert genre</a:t>
            </a:r>
            <a:r>
              <a:rPr lang="en-US" sz="3100" dirty="0" smtClean="0"/>
              <a:t>]. Use specific details from the </a:t>
            </a:r>
            <a:r>
              <a:rPr lang="en-US" sz="3100" dirty="0"/>
              <a:t>text </a:t>
            </a:r>
            <a:r>
              <a:rPr lang="en-US" sz="3100" dirty="0" smtClean="0"/>
              <a:t>to support your answer.</a:t>
            </a:r>
          </a:p>
          <a:p>
            <a:endParaRPr lang="en-US" dirty="0"/>
          </a:p>
        </p:txBody>
      </p:sp>
    </p:spTree>
    <p:extLst>
      <p:ext uri="{BB962C8B-B14F-4D97-AF65-F5344CB8AC3E}">
        <p14:creationId xmlns:p14="http://schemas.microsoft.com/office/powerpoint/2010/main" val="3446598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1"/>
            <a:ext cx="9035692" cy="3810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7.5G</a:t>
            </a:r>
            <a:endParaRPr lang="en-US" sz="3000" dirty="0"/>
          </a:p>
        </p:txBody>
      </p:sp>
      <p:sp>
        <p:nvSpPr>
          <p:cNvPr id="3" name="Content Placeholder 2"/>
          <p:cNvSpPr>
            <a:spLocks noGrp="1"/>
          </p:cNvSpPr>
          <p:nvPr>
            <p:ph idx="1"/>
          </p:nvPr>
        </p:nvSpPr>
        <p:spPr>
          <a:xfrm>
            <a:off x="76201" y="666750"/>
            <a:ext cx="8991599" cy="3810000"/>
          </a:xfrm>
        </p:spPr>
        <p:txBody>
          <a:bodyPr>
            <a:normAutofit fontScale="62500" lnSpcReduction="20000"/>
          </a:bodyPr>
          <a:lstStyle/>
          <a:p>
            <a:r>
              <a:rPr lang="en-US" sz="3800" dirty="0" smtClean="0"/>
              <a:t>Define tone.</a:t>
            </a:r>
          </a:p>
          <a:p>
            <a:r>
              <a:rPr lang="en-US" sz="3800" dirty="0" smtClean="0"/>
              <a:t>Explain how tone impacts a passage.</a:t>
            </a:r>
          </a:p>
          <a:p>
            <a:r>
              <a:rPr lang="en-US" sz="3800" dirty="0" smtClean="0"/>
              <a:t>The author conveys the tone in the story by-- [</a:t>
            </a:r>
            <a:r>
              <a:rPr lang="en-US" sz="3800" i="1" dirty="0" smtClean="0"/>
              <a:t>insert statements</a:t>
            </a:r>
            <a:r>
              <a:rPr lang="en-US" sz="3800" dirty="0" smtClean="0"/>
              <a:t>]</a:t>
            </a:r>
          </a:p>
          <a:p>
            <a:r>
              <a:rPr lang="en-US" sz="3800" dirty="0" smtClean="0"/>
              <a:t>The tone of the passage can be described as-- [</a:t>
            </a:r>
            <a:r>
              <a:rPr lang="en-US" sz="3800" i="1" dirty="0" smtClean="0"/>
              <a:t>insert tone words</a:t>
            </a:r>
            <a:r>
              <a:rPr lang="en-US" sz="3800" dirty="0" smtClean="0"/>
              <a:t>]</a:t>
            </a:r>
          </a:p>
          <a:p>
            <a:r>
              <a:rPr lang="en-US" sz="3800" dirty="0" smtClean="0"/>
              <a:t>The tone of [</a:t>
            </a:r>
            <a:r>
              <a:rPr lang="en-US" sz="3800" i="1" dirty="0" smtClean="0"/>
              <a:t>insert location(s) from text</a:t>
            </a:r>
            <a:r>
              <a:rPr lang="en-US" sz="3800" dirty="0" smtClean="0"/>
              <a:t>] can best be described as-- [</a:t>
            </a:r>
            <a:r>
              <a:rPr lang="en-US" sz="3800" i="1" dirty="0" smtClean="0"/>
              <a:t>insert tone words</a:t>
            </a:r>
            <a:r>
              <a:rPr lang="en-US" sz="3800" dirty="0" smtClean="0"/>
              <a:t>]</a:t>
            </a:r>
          </a:p>
          <a:p>
            <a:r>
              <a:rPr lang="en-US" sz="3800" dirty="0" smtClean="0"/>
              <a:t>The descriptive language in [</a:t>
            </a:r>
            <a:r>
              <a:rPr lang="en-US" sz="3800" i="1" dirty="0" smtClean="0"/>
              <a:t>insert location(s)</a:t>
            </a:r>
            <a:r>
              <a:rPr lang="en-US" sz="3800" dirty="0" smtClean="0"/>
              <a:t>] creates a tone of-- [</a:t>
            </a:r>
            <a:r>
              <a:rPr lang="en-US" sz="3800" i="1" dirty="0" smtClean="0"/>
              <a:t>insert tone words</a:t>
            </a:r>
            <a:r>
              <a:rPr lang="en-US" sz="3800" dirty="0" smtClean="0"/>
              <a:t>]</a:t>
            </a:r>
          </a:p>
          <a:p>
            <a:r>
              <a:rPr lang="en-US" sz="3800" dirty="0" smtClean="0"/>
              <a:t>Explain how the tone of the passage helps the reader understand [</a:t>
            </a:r>
            <a:r>
              <a:rPr lang="en-US" sz="3800" i="1" dirty="0" smtClean="0"/>
              <a:t>insert literary, character name, plot element, etc.</a:t>
            </a:r>
            <a:r>
              <a:rPr lang="en-US" sz="3800" dirty="0" smtClean="0"/>
              <a:t>]. Use specific details from the </a:t>
            </a:r>
            <a:r>
              <a:rPr lang="en-US" sz="3800" dirty="0"/>
              <a:t>text </a:t>
            </a:r>
            <a:r>
              <a:rPr lang="en-US" sz="3800" dirty="0" smtClean="0"/>
              <a:t>to support your answer. </a:t>
            </a:r>
            <a:endParaRPr lang="en-US" sz="3800" dirty="0"/>
          </a:p>
          <a:p>
            <a:endParaRPr lang="en-US" dirty="0"/>
          </a:p>
        </p:txBody>
      </p:sp>
    </p:spTree>
    <p:extLst>
      <p:ext uri="{BB962C8B-B14F-4D97-AF65-F5344CB8AC3E}">
        <p14:creationId xmlns:p14="http://schemas.microsoft.com/office/powerpoint/2010/main" val="232662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696"/>
            <a:ext cx="8915400" cy="643054"/>
          </a:xfrm>
        </p:spPr>
        <p:txBody>
          <a:bodyPr>
            <a:normAutofit fontScale="90000"/>
          </a:bodyPr>
          <a:lstStyle/>
          <a:p>
            <a:r>
              <a:rPr lang="en-US" sz="4000" dirty="0"/>
              <a:t>Step 4: Exploring Instructional Resources</a:t>
            </a:r>
            <a:r>
              <a:rPr lang="en-US" dirty="0"/>
              <a:t> </a:t>
            </a:r>
            <a:r>
              <a:rPr lang="en-US" sz="2700" dirty="0" smtClean="0"/>
              <a:t>(1 </a:t>
            </a:r>
            <a:r>
              <a:rPr lang="en-US" sz="2700" dirty="0"/>
              <a:t>of </a:t>
            </a:r>
            <a:r>
              <a:rPr lang="en-US" sz="2700" dirty="0" smtClean="0"/>
              <a:t>4)</a:t>
            </a:r>
            <a:endParaRPr lang="en-US" sz="2700" dirty="0"/>
          </a:p>
        </p:txBody>
      </p:sp>
      <p:sp>
        <p:nvSpPr>
          <p:cNvPr id="4" name="TextBox 3"/>
          <p:cNvSpPr txBox="1"/>
          <p:nvPr/>
        </p:nvSpPr>
        <p:spPr>
          <a:xfrm>
            <a:off x="609600" y="702618"/>
            <a:ext cx="6781800" cy="461665"/>
          </a:xfrm>
          <a:prstGeom prst="rect">
            <a:avLst/>
          </a:prstGeom>
          <a:noFill/>
        </p:spPr>
        <p:txBody>
          <a:bodyPr wrap="square" rtlCol="0">
            <a:spAutoFit/>
          </a:bodyPr>
          <a:lstStyle/>
          <a:p>
            <a:r>
              <a:rPr lang="en-US" sz="2400" dirty="0">
                <a:hlinkClick r:id="rId3"/>
              </a:rPr>
              <a:t>Comprehensive Literacy: English Instructional Plans</a:t>
            </a:r>
            <a:endParaRPr lang="en-US" sz="2400" dirty="0"/>
          </a:p>
        </p:txBody>
      </p:sp>
      <p:pic>
        <p:nvPicPr>
          <p:cNvPr id="7" name="Picture 6" descr="An image of the Engllsh Comprehensive Literacy: English Instructional Plans webpage." title="An image "/>
          <p:cNvPicPr>
            <a:picLocks noChangeAspect="1"/>
          </p:cNvPicPr>
          <p:nvPr/>
        </p:nvPicPr>
        <p:blipFill>
          <a:blip r:embed="rId4"/>
          <a:stretch>
            <a:fillRect/>
          </a:stretch>
        </p:blipFill>
        <p:spPr>
          <a:xfrm>
            <a:off x="304800" y="1152939"/>
            <a:ext cx="7162800" cy="3171411"/>
          </a:xfrm>
          <a:prstGeom prst="rect">
            <a:avLst/>
          </a:prstGeom>
        </p:spPr>
      </p:pic>
    </p:spTree>
    <p:extLst>
      <p:ext uri="{BB962C8B-B14F-4D97-AF65-F5344CB8AC3E}">
        <p14:creationId xmlns:p14="http://schemas.microsoft.com/office/powerpoint/2010/main" val="2014107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15400" cy="857250"/>
          </a:xfrm>
        </p:spPr>
        <p:txBody>
          <a:bodyPr>
            <a:normAutofit fontScale="90000"/>
          </a:bodyPr>
          <a:lstStyle/>
          <a:p>
            <a:r>
              <a:rPr lang="en-US" sz="4000" dirty="0"/>
              <a:t>Step 4: Exploring Instructional Resources</a:t>
            </a:r>
            <a:r>
              <a:rPr lang="en-US" dirty="0"/>
              <a:t> </a:t>
            </a:r>
            <a:r>
              <a:rPr lang="en-US" sz="2700" dirty="0" smtClean="0"/>
              <a:t>(2 </a:t>
            </a:r>
            <a:r>
              <a:rPr lang="en-US" sz="2700" dirty="0"/>
              <a:t>of </a:t>
            </a:r>
            <a:r>
              <a:rPr lang="en-US" sz="2700" dirty="0" smtClean="0"/>
              <a:t>4)</a:t>
            </a:r>
            <a:endParaRPr lang="en-US" sz="2700" dirty="0"/>
          </a:p>
        </p:txBody>
      </p:sp>
      <p:pic>
        <p:nvPicPr>
          <p:cNvPr id="4" name="Content Placeholder 4" descr="a screenshot of the instructional resources on the comprehensive literacy webpage." title="An image"/>
          <p:cNvPicPr>
            <a:picLocks noGrp="1" noChangeAspect="1"/>
          </p:cNvPicPr>
          <p:nvPr>
            <p:ph idx="1"/>
          </p:nvPr>
        </p:nvPicPr>
        <p:blipFill>
          <a:blip r:embed="rId3"/>
          <a:stretch>
            <a:fillRect/>
          </a:stretch>
        </p:blipFill>
        <p:spPr>
          <a:xfrm>
            <a:off x="533400" y="895350"/>
            <a:ext cx="6469580" cy="3429000"/>
          </a:xfrm>
          <a:prstGeom prst="rect">
            <a:avLst/>
          </a:prstGeom>
        </p:spPr>
      </p:pic>
    </p:spTree>
    <p:extLst>
      <p:ext uri="{BB962C8B-B14F-4D97-AF65-F5344CB8AC3E}">
        <p14:creationId xmlns:p14="http://schemas.microsoft.com/office/powerpoint/2010/main" val="3284110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91600" cy="857250"/>
          </a:xfrm>
        </p:spPr>
        <p:txBody>
          <a:bodyPr>
            <a:normAutofit fontScale="90000"/>
          </a:bodyPr>
          <a:lstStyle/>
          <a:p>
            <a:r>
              <a:rPr lang="en-US" sz="4000" dirty="0"/>
              <a:t>Step 4: Exploring Instructional Resources</a:t>
            </a:r>
            <a:r>
              <a:rPr lang="en-US" dirty="0"/>
              <a:t> </a:t>
            </a:r>
            <a:r>
              <a:rPr lang="en-US" sz="2700" dirty="0" smtClean="0"/>
              <a:t>(3 </a:t>
            </a:r>
            <a:r>
              <a:rPr lang="en-US" sz="2700" dirty="0"/>
              <a:t>of </a:t>
            </a:r>
            <a:r>
              <a:rPr lang="en-US" sz="2700" dirty="0" smtClean="0"/>
              <a:t>4)</a:t>
            </a:r>
            <a:endParaRPr lang="en-US" sz="2700" dirty="0"/>
          </a:p>
        </p:txBody>
      </p:sp>
      <p:pic>
        <p:nvPicPr>
          <p:cNvPr id="7" name="Content Placeholder 6" descr="An screenshot of an English Instructional plan." title="An image"/>
          <p:cNvPicPr>
            <a:picLocks noGrp="1" noChangeAspect="1"/>
          </p:cNvPicPr>
          <p:nvPr>
            <p:ph sz="half" idx="1"/>
          </p:nvPr>
        </p:nvPicPr>
        <p:blipFill>
          <a:blip r:embed="rId3"/>
          <a:stretch>
            <a:fillRect/>
          </a:stretch>
        </p:blipFill>
        <p:spPr>
          <a:xfrm>
            <a:off x="304800" y="895350"/>
            <a:ext cx="4038600" cy="2967984"/>
          </a:xfrm>
          <a:prstGeom prst="rect">
            <a:avLst/>
          </a:prstGeom>
        </p:spPr>
      </p:pic>
      <p:pic>
        <p:nvPicPr>
          <p:cNvPr id="8" name="Content Placeholder 7" descr="A screenshot of an English instructional plan." title="An image"/>
          <p:cNvPicPr>
            <a:picLocks noGrp="1" noChangeAspect="1"/>
          </p:cNvPicPr>
          <p:nvPr>
            <p:ph sz="half" idx="2"/>
          </p:nvPr>
        </p:nvPicPr>
        <p:blipFill>
          <a:blip r:embed="rId4"/>
          <a:stretch>
            <a:fillRect/>
          </a:stretch>
        </p:blipFill>
        <p:spPr>
          <a:xfrm>
            <a:off x="4114800" y="1276350"/>
            <a:ext cx="4038600" cy="2801850"/>
          </a:xfrm>
          <a:prstGeom prst="rect">
            <a:avLst/>
          </a:prstGeom>
        </p:spPr>
      </p:pic>
    </p:spTree>
    <p:extLst>
      <p:ext uri="{BB962C8B-B14F-4D97-AF65-F5344CB8AC3E}">
        <p14:creationId xmlns:p14="http://schemas.microsoft.com/office/powerpoint/2010/main" val="2281592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970428"/>
          </a:xfrm>
        </p:spPr>
        <p:txBody>
          <a:bodyPr>
            <a:noAutofit/>
          </a:bodyPr>
          <a:lstStyle/>
          <a:p>
            <a:pPr algn="l"/>
            <a:r>
              <a:rPr lang="en-US" sz="3600" dirty="0" smtClean="0"/>
              <a:t>Step 4: </a:t>
            </a:r>
            <a:r>
              <a:rPr lang="en-US" sz="3600" dirty="0"/>
              <a:t>Exploring Instructional Resources </a:t>
            </a:r>
            <a:r>
              <a:rPr lang="en-US" sz="2400" dirty="0" smtClean="0"/>
              <a:t>(4 </a:t>
            </a:r>
            <a:r>
              <a:rPr lang="en-US" sz="2400" dirty="0"/>
              <a:t>of 4)</a:t>
            </a:r>
          </a:p>
        </p:txBody>
      </p:sp>
      <p:sp>
        <p:nvSpPr>
          <p:cNvPr id="3" name="Content Placeholder 2"/>
          <p:cNvSpPr>
            <a:spLocks noGrp="1"/>
          </p:cNvSpPr>
          <p:nvPr>
            <p:ph idx="1"/>
          </p:nvPr>
        </p:nvSpPr>
        <p:spPr>
          <a:xfrm>
            <a:off x="24493" y="971550"/>
            <a:ext cx="8927385" cy="3429002"/>
          </a:xfrm>
        </p:spPr>
        <p:txBody>
          <a:bodyPr>
            <a:normAutofit fontScale="92500" lnSpcReduction="20000"/>
          </a:bodyPr>
          <a:lstStyle/>
          <a:p>
            <a:r>
              <a:rPr lang="en-US" sz="2800" dirty="0" smtClean="0"/>
              <a:t>Comprehensive Literacy: English Instructional Plans</a:t>
            </a:r>
          </a:p>
          <a:p>
            <a:pPr lvl="1"/>
            <a:r>
              <a:rPr lang="en-US" sz="2600" dirty="0">
                <a:hlinkClick r:id="rId3"/>
              </a:rPr>
              <a:t>Analyzing </a:t>
            </a:r>
            <a:r>
              <a:rPr lang="en-US" sz="2600" dirty="0" smtClean="0">
                <a:hlinkClick r:id="rId3"/>
              </a:rPr>
              <a:t>Tone</a:t>
            </a:r>
            <a:r>
              <a:rPr lang="en-US" sz="2600" dirty="0" smtClean="0"/>
              <a:t> (7.5G)</a:t>
            </a:r>
            <a:endParaRPr lang="en-US" sz="2600" dirty="0"/>
          </a:p>
          <a:p>
            <a:r>
              <a:rPr lang="en-US" sz="2600" dirty="0" smtClean="0"/>
              <a:t>This </a:t>
            </a:r>
            <a:r>
              <a:rPr lang="en-US" sz="2600" dirty="0"/>
              <a:t>instructional plan was created by Virginia teachers to model how the skill can be introduced or reviewed.</a:t>
            </a:r>
          </a:p>
          <a:p>
            <a:pPr lvl="2"/>
            <a:r>
              <a:rPr lang="en-US" sz="2600" dirty="0" smtClean="0"/>
              <a:t>Please note: </a:t>
            </a:r>
            <a:r>
              <a:rPr lang="en-US" sz="2600" dirty="0"/>
              <a:t>text examples within the instructional plans can be changed based on grade level, genre, etc.  </a:t>
            </a:r>
            <a:endParaRPr lang="en-US" sz="2600" dirty="0" smtClean="0"/>
          </a:p>
          <a:p>
            <a:pPr lvl="2"/>
            <a:r>
              <a:rPr lang="en-US" sz="2600" dirty="0"/>
              <a:t>This plan models </a:t>
            </a:r>
            <a:r>
              <a:rPr lang="en-US" sz="2600" dirty="0" smtClean="0"/>
              <a:t>analyzing tone; </a:t>
            </a:r>
            <a:r>
              <a:rPr lang="en-US" sz="2600" dirty="0"/>
              <a:t>however, if the text supports the spiraling of </a:t>
            </a:r>
            <a:r>
              <a:rPr lang="en-US" sz="2600" dirty="0" smtClean="0"/>
              <a:t>additional skills, they should </a:t>
            </a:r>
            <a:r>
              <a:rPr lang="en-US" sz="2600" dirty="0"/>
              <a:t>be implemented to support reading comprehension and skill application.  </a:t>
            </a:r>
          </a:p>
        </p:txBody>
      </p:sp>
    </p:spTree>
    <p:extLst>
      <p:ext uri="{BB962C8B-B14F-4D97-AF65-F5344CB8AC3E}">
        <p14:creationId xmlns:p14="http://schemas.microsoft.com/office/powerpoint/2010/main" val="3207938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(1 of 2)</a:t>
            </a:r>
            <a:r>
              <a:rPr lang="en-US" dirty="0"/>
              <a:t/>
            </a:r>
            <a:br>
              <a:rPr lang="en-US" dirty="0"/>
            </a:br>
            <a:endParaRPr lang="en-US" dirty="0"/>
          </a:p>
        </p:txBody>
      </p:sp>
      <p:sp>
        <p:nvSpPr>
          <p:cNvPr id="4" name="Content Placeholder 3"/>
          <p:cNvSpPr>
            <a:spLocks noGrp="1"/>
          </p:cNvSpPr>
          <p:nvPr>
            <p:ph idx="1"/>
          </p:nvPr>
        </p:nvSpPr>
        <p:spPr>
          <a:xfrm>
            <a:off x="152400" y="895350"/>
            <a:ext cx="8153400" cy="3429002"/>
          </a:xfrm>
        </p:spPr>
        <p:txBody>
          <a:bodyPr>
            <a:normAutofit lnSpcReduction="10000"/>
          </a:bodyPr>
          <a:lstStyle/>
          <a:p>
            <a:pPr marL="0" indent="0" algn="ctr">
              <a:buNone/>
            </a:pPr>
            <a:endParaRPr lang="en-US" dirty="0"/>
          </a:p>
          <a:p>
            <a:pPr marL="0" indent="0" algn="ctr">
              <a:buNone/>
            </a:pPr>
            <a:r>
              <a:rPr lang="en-US" dirty="0" smtClean="0"/>
              <a:t>Biography: “Wheat for the World”</a:t>
            </a:r>
            <a:r>
              <a:rPr lang="en-US" dirty="0"/>
              <a:t/>
            </a:r>
            <a:br>
              <a:rPr lang="en-US" dirty="0"/>
            </a:br>
            <a:endParaRPr lang="en-US" dirty="0" smtClean="0"/>
          </a:p>
          <a:p>
            <a:r>
              <a:rPr lang="en-US" sz="2400" dirty="0" smtClean="0"/>
              <a:t>This biography will </a:t>
            </a:r>
            <a:r>
              <a:rPr lang="en-US" sz="2400" dirty="0"/>
              <a:t>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3482364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(2 of 2)</a:t>
            </a:r>
            <a:endParaRPr lang="en-US" sz="2400" dirty="0"/>
          </a:p>
        </p:txBody>
      </p:sp>
      <p:sp>
        <p:nvSpPr>
          <p:cNvPr id="5" name="Content Placeholder 4"/>
          <p:cNvSpPr>
            <a:spLocks noGrp="1"/>
          </p:cNvSpPr>
          <p:nvPr>
            <p:ph idx="1"/>
          </p:nvPr>
        </p:nvSpPr>
        <p:spPr>
          <a:xfrm>
            <a:off x="76200" y="742950"/>
            <a:ext cx="8927385" cy="3581403"/>
          </a:xfrm>
        </p:spPr>
        <p:txBody>
          <a:bodyPr>
            <a:normAutofit/>
          </a:bodyPr>
          <a:lstStyle/>
          <a:p>
            <a:pPr marL="0" indent="0">
              <a:buNone/>
            </a:pPr>
            <a:r>
              <a:rPr lang="en-US" dirty="0" smtClean="0"/>
              <a:t>The selected biography, “Wheat for the World”*, supports </a:t>
            </a:r>
            <a:r>
              <a:rPr lang="en-US" dirty="0"/>
              <a:t>the introduction and review </a:t>
            </a:r>
            <a:r>
              <a:rPr lang="en-US" dirty="0" smtClean="0"/>
              <a:t>of:</a:t>
            </a:r>
          </a:p>
          <a:p>
            <a:pPr lvl="1"/>
            <a:r>
              <a:rPr lang="en-US" dirty="0" smtClean="0"/>
              <a:t>Fact and Opinion</a:t>
            </a:r>
          </a:p>
          <a:p>
            <a:pPr lvl="1"/>
            <a:r>
              <a:rPr lang="en-US" dirty="0" smtClean="0"/>
              <a:t>Viewpoint</a:t>
            </a:r>
          </a:p>
          <a:p>
            <a:pPr lvl="1"/>
            <a:r>
              <a:rPr lang="en-US" dirty="0"/>
              <a:t>Main </a:t>
            </a:r>
            <a:r>
              <a:rPr lang="en-US" dirty="0" smtClean="0"/>
              <a:t>Idea</a:t>
            </a:r>
            <a:endParaRPr lang="en-US" dirty="0"/>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2786954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0" y="57150"/>
            <a:ext cx="9144000" cy="762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dirty="0"/>
              <a:t>Recover. Redesign. Restart. </a:t>
            </a:r>
            <a:r>
              <a:rPr lang="en" sz="3600" dirty="0" smtClean="0"/>
              <a:t>2020  </a:t>
            </a:r>
            <a:r>
              <a:rPr lang="en" sz="2400" dirty="0" smtClean="0"/>
              <a:t>(1 of 2)</a:t>
            </a:r>
            <a:endParaRPr sz="2400" dirty="0"/>
          </a:p>
        </p:txBody>
      </p:sp>
      <p:sp>
        <p:nvSpPr>
          <p:cNvPr id="96" name="Google Shape;96;p17"/>
          <p:cNvSpPr txBox="1">
            <a:spLocks noGrp="1"/>
          </p:cNvSpPr>
          <p:nvPr>
            <p:ph type="body" idx="1"/>
          </p:nvPr>
        </p:nvSpPr>
        <p:spPr>
          <a:xfrm>
            <a:off x="0" y="1352550"/>
            <a:ext cx="9144000" cy="3599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800" dirty="0"/>
              <a:t>On June 9, 2020, Governor Northam announced a phased reopening plan for Virginia schools. </a:t>
            </a:r>
            <a:r>
              <a:rPr lang="en" sz="2800" dirty="0" smtClean="0"/>
              <a:t>During </a:t>
            </a:r>
            <a:r>
              <a:rPr lang="en" sz="2800" dirty="0"/>
              <a:t>this press conference, Dr. Lane, Superintendent of Schools, shared the guidance document </a:t>
            </a:r>
            <a:r>
              <a:rPr lang="en" sz="2800" u="sng" dirty="0">
                <a:hlinkClick r:id="rId3"/>
              </a:rPr>
              <a:t>Recover, Redesign, Restart 2020</a:t>
            </a:r>
            <a:r>
              <a:rPr lang="en" sz="2800" dirty="0"/>
              <a:t>.</a:t>
            </a:r>
            <a:endParaRPr sz="2800" dirty="0"/>
          </a:p>
          <a:p>
            <a:pPr marL="0" lvl="0" indent="0" algn="l" rtl="0">
              <a:spcBef>
                <a:spcPts val="0"/>
              </a:spcBef>
              <a:spcAft>
                <a:spcPts val="0"/>
              </a:spcAft>
              <a:buNone/>
            </a:pPr>
            <a:endParaRPr sz="800" dirty="0"/>
          </a:p>
        </p:txBody>
      </p:sp>
    </p:spTree>
    <p:extLst>
      <p:ext uri="{BB962C8B-B14F-4D97-AF65-F5344CB8AC3E}">
        <p14:creationId xmlns:p14="http://schemas.microsoft.com/office/powerpoint/2010/main" val="3866687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7.6D</a:t>
            </a:r>
            <a:endParaRPr lang="en-US" sz="3600" dirty="0"/>
          </a:p>
        </p:txBody>
      </p:sp>
      <p:sp>
        <p:nvSpPr>
          <p:cNvPr id="3" name="Content Placeholder 2"/>
          <p:cNvSpPr>
            <a:spLocks noGrp="1"/>
          </p:cNvSpPr>
          <p:nvPr>
            <p:ph idx="1"/>
          </p:nvPr>
        </p:nvSpPr>
        <p:spPr>
          <a:xfrm>
            <a:off x="457200" y="1504951"/>
            <a:ext cx="8229600" cy="2514600"/>
          </a:xfrm>
        </p:spPr>
        <p:txBody>
          <a:bodyPr/>
          <a:lstStyle/>
          <a:p>
            <a:r>
              <a:rPr lang="en-US" dirty="0" smtClean="0"/>
              <a:t>6.6H- </a:t>
            </a:r>
            <a:r>
              <a:rPr lang="en-US" b="1" dirty="0"/>
              <a:t>Differentiate</a:t>
            </a:r>
            <a:r>
              <a:rPr lang="en-US" dirty="0"/>
              <a:t> </a:t>
            </a:r>
            <a:r>
              <a:rPr lang="en-US" u="sng" dirty="0"/>
              <a:t>between fact and opinion</a:t>
            </a:r>
            <a:r>
              <a:rPr lang="en-US" dirty="0"/>
              <a:t>. </a:t>
            </a:r>
            <a:endParaRPr lang="en-US" dirty="0" smtClean="0"/>
          </a:p>
          <a:p>
            <a:r>
              <a:rPr lang="en-US" dirty="0" smtClean="0"/>
              <a:t>7.6D- </a:t>
            </a:r>
            <a:r>
              <a:rPr lang="en-US" b="1" dirty="0"/>
              <a:t>Differentiate</a:t>
            </a:r>
            <a:r>
              <a:rPr lang="en-US" dirty="0"/>
              <a:t> </a:t>
            </a:r>
            <a:r>
              <a:rPr lang="en-US" u="sng" dirty="0"/>
              <a:t>between fact and opinion</a:t>
            </a:r>
            <a:r>
              <a:rPr lang="en-US" dirty="0" smtClean="0"/>
              <a:t>.</a:t>
            </a:r>
          </a:p>
          <a:p>
            <a:r>
              <a:rPr lang="en-US" dirty="0" smtClean="0"/>
              <a:t>8.6G- </a:t>
            </a:r>
            <a:r>
              <a:rPr lang="en-US" b="1" dirty="0"/>
              <a:t>Differentiate</a:t>
            </a:r>
            <a:r>
              <a:rPr lang="en-US" dirty="0"/>
              <a:t> </a:t>
            </a:r>
            <a:r>
              <a:rPr lang="en-US" u="sng" dirty="0"/>
              <a:t>between fact and opinion</a:t>
            </a:r>
            <a:r>
              <a:rPr lang="en-US" dirty="0"/>
              <a:t>.</a:t>
            </a:r>
          </a:p>
        </p:txBody>
      </p:sp>
    </p:spTree>
    <p:extLst>
      <p:ext uri="{BB962C8B-B14F-4D97-AF65-F5344CB8AC3E}">
        <p14:creationId xmlns:p14="http://schemas.microsoft.com/office/powerpoint/2010/main" val="4270638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7.6E</a:t>
            </a:r>
            <a:endParaRPr lang="en-US" sz="3600" dirty="0"/>
          </a:p>
        </p:txBody>
      </p:sp>
      <p:sp>
        <p:nvSpPr>
          <p:cNvPr id="3" name="Content Placeholder 2"/>
          <p:cNvSpPr>
            <a:spLocks noGrp="1"/>
          </p:cNvSpPr>
          <p:nvPr>
            <p:ph idx="1"/>
          </p:nvPr>
        </p:nvSpPr>
        <p:spPr>
          <a:xfrm>
            <a:off x="76200" y="1276350"/>
            <a:ext cx="8763000" cy="3200401"/>
          </a:xfrm>
        </p:spPr>
        <p:txBody>
          <a:bodyPr>
            <a:normAutofit/>
          </a:bodyPr>
          <a:lstStyle/>
          <a:p>
            <a:r>
              <a:rPr lang="en-US" sz="3000" dirty="0" smtClean="0"/>
              <a:t>6.6E- </a:t>
            </a:r>
            <a:r>
              <a:rPr lang="en-US" sz="3000" b="1" dirty="0"/>
              <a:t>Draw</a:t>
            </a:r>
            <a:r>
              <a:rPr lang="en-US" sz="3000" dirty="0"/>
              <a:t> </a:t>
            </a:r>
            <a:r>
              <a:rPr lang="en-US" sz="3000" u="sng" dirty="0"/>
              <a:t>conclusions</a:t>
            </a:r>
            <a:r>
              <a:rPr lang="en-US" sz="3000" dirty="0"/>
              <a:t> and </a:t>
            </a:r>
            <a:r>
              <a:rPr lang="en-US" sz="3000" b="1" dirty="0"/>
              <a:t>make</a:t>
            </a:r>
            <a:r>
              <a:rPr lang="en-US" sz="3000" dirty="0"/>
              <a:t> </a:t>
            </a:r>
            <a:r>
              <a:rPr lang="en-US" sz="3000" u="sng" dirty="0"/>
              <a:t>inferences</a:t>
            </a:r>
            <a:r>
              <a:rPr lang="en-US" sz="3000" dirty="0"/>
              <a:t> </a:t>
            </a:r>
            <a:r>
              <a:rPr lang="en-US" sz="3000" i="1" dirty="0"/>
              <a:t>based on explicit and implied information</a:t>
            </a:r>
            <a:r>
              <a:rPr lang="en-US" sz="3000" dirty="0" smtClean="0"/>
              <a:t>.</a:t>
            </a:r>
            <a:endParaRPr lang="en-US" sz="3000" dirty="0"/>
          </a:p>
          <a:p>
            <a:r>
              <a:rPr lang="en-US" sz="3000" dirty="0" smtClean="0"/>
              <a:t>7.6E- </a:t>
            </a:r>
            <a:r>
              <a:rPr lang="en-US" sz="3000" b="1" dirty="0"/>
              <a:t>Identify</a:t>
            </a:r>
            <a:r>
              <a:rPr lang="en-US" sz="3000" dirty="0"/>
              <a:t> </a:t>
            </a:r>
            <a:r>
              <a:rPr lang="en-US" sz="3000" i="1" dirty="0"/>
              <a:t>the source</a:t>
            </a:r>
            <a:r>
              <a:rPr lang="en-US" sz="3000" dirty="0"/>
              <a:t>, </a:t>
            </a:r>
            <a:r>
              <a:rPr lang="en-US" sz="3000" u="sng" dirty="0"/>
              <a:t>viewpoint</a:t>
            </a:r>
            <a:r>
              <a:rPr lang="en-US" sz="3000" dirty="0"/>
              <a:t>, </a:t>
            </a:r>
            <a:r>
              <a:rPr lang="en-US" sz="3000" i="1" dirty="0"/>
              <a:t>and purpose </a:t>
            </a:r>
            <a:r>
              <a:rPr lang="en-US" sz="3000" u="sng" dirty="0"/>
              <a:t>of texts</a:t>
            </a:r>
            <a:r>
              <a:rPr lang="en-US" sz="3000" dirty="0"/>
              <a:t>.</a:t>
            </a:r>
            <a:endParaRPr lang="en-US" sz="3000" dirty="0" smtClean="0"/>
          </a:p>
          <a:p>
            <a:r>
              <a:rPr lang="en-US" sz="3000" dirty="0" smtClean="0"/>
              <a:t>8.6E- </a:t>
            </a:r>
            <a:r>
              <a:rPr lang="en-US" sz="3000" b="1" dirty="0"/>
              <a:t>Analyze</a:t>
            </a:r>
            <a:r>
              <a:rPr lang="en-US" sz="3000" dirty="0"/>
              <a:t> </a:t>
            </a:r>
            <a:r>
              <a:rPr lang="en-US" sz="3000" i="1" dirty="0"/>
              <a:t>the author’s qualifications</a:t>
            </a:r>
            <a:r>
              <a:rPr lang="en-US" sz="3000" dirty="0"/>
              <a:t>, </a:t>
            </a:r>
            <a:r>
              <a:rPr lang="en-US" sz="3000" u="sng" dirty="0"/>
              <a:t>viewpoint</a:t>
            </a:r>
            <a:r>
              <a:rPr lang="en-US" sz="3000" dirty="0"/>
              <a:t>, </a:t>
            </a:r>
            <a:r>
              <a:rPr lang="en-US" sz="3000" i="1" dirty="0"/>
              <a:t>word choice</a:t>
            </a:r>
            <a:r>
              <a:rPr lang="en-US" sz="3000" dirty="0"/>
              <a:t>, </a:t>
            </a:r>
            <a:r>
              <a:rPr lang="en-US" sz="3000" i="1" dirty="0"/>
              <a:t>and impact</a:t>
            </a:r>
            <a:r>
              <a:rPr lang="en-US" sz="3000" dirty="0"/>
              <a:t>.</a:t>
            </a:r>
            <a:r>
              <a:rPr lang="en-US" dirty="0"/>
              <a:t>	</a:t>
            </a:r>
          </a:p>
        </p:txBody>
      </p:sp>
    </p:spTree>
    <p:extLst>
      <p:ext uri="{BB962C8B-B14F-4D97-AF65-F5344CB8AC3E}">
        <p14:creationId xmlns:p14="http://schemas.microsoft.com/office/powerpoint/2010/main" val="1724627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906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7.6G</a:t>
            </a:r>
            <a:endParaRPr lang="en-US" sz="3600" dirty="0"/>
          </a:p>
        </p:txBody>
      </p:sp>
      <p:sp>
        <p:nvSpPr>
          <p:cNvPr id="5" name="Content Placeholder 4"/>
          <p:cNvSpPr>
            <a:spLocks noGrp="1"/>
          </p:cNvSpPr>
          <p:nvPr>
            <p:ph idx="1"/>
          </p:nvPr>
        </p:nvSpPr>
        <p:spPr>
          <a:xfrm>
            <a:off x="152400" y="1504951"/>
            <a:ext cx="8382000" cy="2514600"/>
          </a:xfrm>
        </p:spPr>
        <p:txBody>
          <a:bodyPr>
            <a:normAutofit/>
          </a:bodyPr>
          <a:lstStyle/>
          <a:p>
            <a:r>
              <a:rPr lang="en-US" dirty="0" smtClean="0"/>
              <a:t>6.6B- </a:t>
            </a:r>
            <a:r>
              <a:rPr lang="en-US" b="1" dirty="0"/>
              <a:t>Identify</a:t>
            </a:r>
            <a:r>
              <a:rPr lang="en-US" dirty="0"/>
              <a:t> </a:t>
            </a:r>
            <a:r>
              <a:rPr lang="en-US" u="sng" dirty="0"/>
              <a:t>main idea</a:t>
            </a:r>
            <a:r>
              <a:rPr lang="en-US" dirty="0"/>
              <a:t>.</a:t>
            </a:r>
            <a:endParaRPr lang="en-US" dirty="0" smtClean="0"/>
          </a:p>
          <a:p>
            <a:r>
              <a:rPr lang="en-US" dirty="0" smtClean="0"/>
              <a:t>7.6G- </a:t>
            </a:r>
            <a:r>
              <a:rPr lang="en-US" b="1" dirty="0"/>
              <a:t>Identify</a:t>
            </a:r>
            <a:r>
              <a:rPr lang="en-US" dirty="0"/>
              <a:t> </a:t>
            </a:r>
            <a:r>
              <a:rPr lang="en-US" u="sng" dirty="0"/>
              <a:t>the main idea</a:t>
            </a:r>
            <a:r>
              <a:rPr lang="en-US" dirty="0"/>
              <a:t>.</a:t>
            </a:r>
            <a:endParaRPr lang="en-US" dirty="0" smtClean="0"/>
          </a:p>
          <a:p>
            <a:r>
              <a:rPr lang="en-US" dirty="0" smtClean="0"/>
              <a:t>8.6H- </a:t>
            </a:r>
            <a:r>
              <a:rPr lang="en-US" b="1" dirty="0"/>
              <a:t>Identify</a:t>
            </a:r>
            <a:r>
              <a:rPr lang="en-US" dirty="0"/>
              <a:t> </a:t>
            </a:r>
            <a:r>
              <a:rPr lang="en-US" u="sng" dirty="0"/>
              <a:t>the main idea</a:t>
            </a:r>
            <a:r>
              <a:rPr lang="en-US" dirty="0"/>
              <a:t>. </a:t>
            </a:r>
          </a:p>
        </p:txBody>
      </p:sp>
    </p:spTree>
    <p:extLst>
      <p:ext uri="{BB962C8B-B14F-4D97-AF65-F5344CB8AC3E}">
        <p14:creationId xmlns:p14="http://schemas.microsoft.com/office/powerpoint/2010/main" val="2009892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27385" cy="10668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7.6D </a:t>
            </a:r>
            <a:r>
              <a:rPr lang="en-US" sz="2400" dirty="0" smtClean="0"/>
              <a:t>(1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276350"/>
            <a:ext cx="8927385" cy="2971800"/>
          </a:xfrm>
        </p:spPr>
        <p:txBody>
          <a:bodyPr>
            <a:normAutofit/>
          </a:bodyPr>
          <a:lstStyle/>
          <a:p>
            <a:r>
              <a:rPr lang="en-US" sz="2800" dirty="0" smtClean="0"/>
              <a:t>Define the terms fact and opinion.</a:t>
            </a:r>
          </a:p>
          <a:p>
            <a:r>
              <a:rPr lang="en-US" sz="2800" dirty="0" smtClean="0"/>
              <a:t>Explain the difference between a fact and an opinion.</a:t>
            </a:r>
          </a:p>
          <a:p>
            <a:r>
              <a:rPr lang="en-US" sz="2800" dirty="0" smtClean="0"/>
              <a:t>Which statement from </a:t>
            </a:r>
            <a:r>
              <a:rPr lang="en-US" dirty="0" smtClean="0"/>
              <a:t>[</a:t>
            </a:r>
            <a:r>
              <a:rPr lang="en-US" sz="2400" i="1" dirty="0" smtClean="0"/>
              <a:t>insert title of text</a:t>
            </a:r>
            <a:r>
              <a:rPr lang="en-US" dirty="0" smtClean="0"/>
              <a:t>] </a:t>
            </a:r>
            <a:r>
              <a:rPr lang="en-US" sz="2800" dirty="0" smtClean="0"/>
              <a:t>is an opinion?</a:t>
            </a:r>
          </a:p>
          <a:p>
            <a:r>
              <a:rPr lang="en-US" sz="2800" dirty="0" smtClean="0"/>
              <a:t>Which statement from </a:t>
            </a:r>
            <a:r>
              <a:rPr lang="en-US" dirty="0" smtClean="0"/>
              <a:t>[</a:t>
            </a:r>
            <a:r>
              <a:rPr lang="en-US" sz="2400" i="1" dirty="0" smtClean="0"/>
              <a:t>insert title of text</a:t>
            </a:r>
            <a:r>
              <a:rPr lang="en-US" dirty="0" smtClean="0"/>
              <a:t>] </a:t>
            </a:r>
            <a:r>
              <a:rPr lang="en-US" sz="2800" dirty="0" smtClean="0"/>
              <a:t>is a fact?</a:t>
            </a:r>
          </a:p>
        </p:txBody>
      </p:sp>
    </p:spTree>
    <p:extLst>
      <p:ext uri="{BB962C8B-B14F-4D97-AF65-F5344CB8AC3E}">
        <p14:creationId xmlns:p14="http://schemas.microsoft.com/office/powerpoint/2010/main" val="1859368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27385" cy="10668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7.6D </a:t>
            </a:r>
            <a:r>
              <a:rPr lang="en-US" sz="2400" dirty="0" smtClean="0"/>
              <a:t>(2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027577"/>
            <a:ext cx="8927385" cy="3372973"/>
          </a:xfrm>
        </p:spPr>
        <p:txBody>
          <a:bodyPr>
            <a:normAutofit fontScale="92500" lnSpcReduction="10000"/>
          </a:bodyPr>
          <a:lstStyle/>
          <a:p>
            <a:r>
              <a:rPr lang="en-US" sz="2800" dirty="0" smtClean="0"/>
              <a:t>Which statement from [</a:t>
            </a:r>
            <a:r>
              <a:rPr lang="en-US" sz="2600" i="1" dirty="0" smtClean="0"/>
              <a:t>insert title of text</a:t>
            </a:r>
            <a:r>
              <a:rPr lang="en-US" sz="2800" dirty="0" smtClean="0"/>
              <a:t>] contains both a fact and opinion?</a:t>
            </a:r>
          </a:p>
          <a:p>
            <a:r>
              <a:rPr lang="en-US" sz="2800" dirty="0" smtClean="0"/>
              <a:t>Which statement is a/an [</a:t>
            </a:r>
            <a:r>
              <a:rPr lang="en-US" sz="2600" i="1" dirty="0" smtClean="0"/>
              <a:t>insert fact or opinion</a:t>
            </a:r>
            <a:r>
              <a:rPr lang="en-US" sz="2800" dirty="0" smtClean="0"/>
              <a:t>] about [</a:t>
            </a:r>
            <a:r>
              <a:rPr lang="en-US" sz="2600" i="1" dirty="0" smtClean="0"/>
              <a:t>insert person, location, etc</a:t>
            </a:r>
            <a:r>
              <a:rPr lang="en-US" sz="2800" i="1" dirty="0" smtClean="0"/>
              <a:t>.</a:t>
            </a:r>
            <a:r>
              <a:rPr lang="en-US" sz="2800" dirty="0" smtClean="0"/>
              <a:t>]?</a:t>
            </a:r>
          </a:p>
          <a:p>
            <a:r>
              <a:rPr lang="en-US" sz="2800" dirty="0" smtClean="0"/>
              <a:t>Identify [</a:t>
            </a:r>
            <a:r>
              <a:rPr lang="en-US" sz="2600" i="1" dirty="0" smtClean="0"/>
              <a:t>insert number</a:t>
            </a:r>
            <a:r>
              <a:rPr lang="en-US" sz="2800" dirty="0" smtClean="0"/>
              <a:t>] facts and [</a:t>
            </a:r>
            <a:r>
              <a:rPr lang="en-US" sz="2400" i="1" dirty="0" smtClean="0"/>
              <a:t>insert number</a:t>
            </a:r>
            <a:r>
              <a:rPr lang="en-US" sz="2800" dirty="0" smtClean="0"/>
              <a:t>] of opinions from [</a:t>
            </a:r>
            <a:r>
              <a:rPr lang="en-US" sz="2600" i="1" dirty="0" smtClean="0"/>
              <a:t>insert title of text</a:t>
            </a:r>
            <a:r>
              <a:rPr lang="en-US" sz="2800" dirty="0" smtClean="0"/>
              <a:t>] and explain why the statements are a fact or an opinion. Use specific details from the text to support your answer.</a:t>
            </a:r>
            <a:endParaRPr lang="en-US" sz="2800" dirty="0"/>
          </a:p>
        </p:txBody>
      </p:sp>
    </p:spTree>
    <p:extLst>
      <p:ext uri="{BB962C8B-B14F-4D97-AF65-F5344CB8AC3E}">
        <p14:creationId xmlns:p14="http://schemas.microsoft.com/office/powerpoint/2010/main" val="3783736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6265"/>
            <a:ext cx="8991600"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7.6E</a:t>
            </a:r>
            <a:endParaRPr lang="en-US" sz="3000" dirty="0"/>
          </a:p>
        </p:txBody>
      </p:sp>
      <p:sp>
        <p:nvSpPr>
          <p:cNvPr id="3" name="Content Placeholder 2"/>
          <p:cNvSpPr>
            <a:spLocks noGrp="1"/>
          </p:cNvSpPr>
          <p:nvPr>
            <p:ph idx="1"/>
          </p:nvPr>
        </p:nvSpPr>
        <p:spPr>
          <a:xfrm>
            <a:off x="19987" y="742950"/>
            <a:ext cx="8927385" cy="3810000"/>
          </a:xfrm>
        </p:spPr>
        <p:txBody>
          <a:bodyPr>
            <a:normAutofit lnSpcReduction="10000"/>
          </a:bodyPr>
          <a:lstStyle/>
          <a:p>
            <a:r>
              <a:rPr lang="en-US" sz="2400" dirty="0" smtClean="0"/>
              <a:t>Based on [</a:t>
            </a:r>
            <a:r>
              <a:rPr lang="en-US" sz="2400" i="1" dirty="0" smtClean="0"/>
              <a:t>insert location or title of text</a:t>
            </a:r>
            <a:r>
              <a:rPr lang="en-US" sz="2400" dirty="0" smtClean="0"/>
              <a:t>], what does the author believe about [</a:t>
            </a:r>
            <a:r>
              <a:rPr lang="en-US" sz="2400" i="1" dirty="0" smtClean="0"/>
              <a:t>insert statement</a:t>
            </a:r>
            <a:r>
              <a:rPr lang="en-US" sz="2400" dirty="0" smtClean="0"/>
              <a:t>]?</a:t>
            </a:r>
          </a:p>
          <a:p>
            <a:r>
              <a:rPr lang="en-US" sz="2400" dirty="0" smtClean="0"/>
              <a:t>Based on the information in [</a:t>
            </a:r>
            <a:r>
              <a:rPr lang="en-US" sz="2400" i="1" dirty="0" smtClean="0"/>
              <a:t>insert title of text</a:t>
            </a:r>
            <a:r>
              <a:rPr lang="en-US" sz="2400" dirty="0" smtClean="0"/>
              <a:t>], the author most likely want to convince the reader that-- [</a:t>
            </a:r>
            <a:r>
              <a:rPr lang="en-US" sz="2400" i="1" dirty="0" smtClean="0"/>
              <a:t>insert statements</a:t>
            </a:r>
            <a:r>
              <a:rPr lang="en-US" sz="2400" dirty="0" smtClean="0"/>
              <a:t>]</a:t>
            </a:r>
          </a:p>
          <a:p>
            <a:r>
              <a:rPr lang="en-US" sz="2400" dirty="0" smtClean="0"/>
              <a:t>The author conveys a viewpoint about [</a:t>
            </a:r>
            <a:r>
              <a:rPr lang="en-US" sz="2400" i="1" dirty="0" smtClean="0"/>
              <a:t>insert location, person, etc.</a:t>
            </a:r>
            <a:r>
              <a:rPr lang="en-US" sz="2400" dirty="0" smtClean="0"/>
              <a:t>] by emphasizing-- [</a:t>
            </a:r>
            <a:r>
              <a:rPr lang="en-US" sz="2400" i="1" dirty="0" smtClean="0"/>
              <a:t>insert statements</a:t>
            </a:r>
            <a:r>
              <a:rPr lang="en-US" sz="2400" dirty="0" smtClean="0"/>
              <a:t>]</a:t>
            </a:r>
          </a:p>
          <a:p>
            <a:r>
              <a:rPr lang="en-US" sz="2400" dirty="0" smtClean="0"/>
              <a:t>[</a:t>
            </a:r>
            <a:r>
              <a:rPr lang="en-US" sz="2400" i="1" dirty="0" smtClean="0"/>
              <a:t>Insert sentence(s) from the text</a:t>
            </a:r>
            <a:r>
              <a:rPr lang="en-US" sz="2400" dirty="0" smtClean="0"/>
              <a:t>] Explain how the sentence(s) provided demonstrate(s) the author’s belief that [</a:t>
            </a:r>
            <a:r>
              <a:rPr lang="en-US" sz="2400" i="1" dirty="0" smtClean="0"/>
              <a:t>insert author’s viewpoint</a:t>
            </a:r>
            <a:r>
              <a:rPr lang="en-US" sz="2400" dirty="0" smtClean="0"/>
              <a:t>]. Use specific details from the </a:t>
            </a:r>
            <a:r>
              <a:rPr lang="en-US" sz="2400" dirty="0"/>
              <a:t>text </a:t>
            </a:r>
            <a:r>
              <a:rPr lang="en-US" sz="2400" dirty="0" smtClean="0"/>
              <a:t>to support your answer.</a:t>
            </a:r>
            <a:endParaRPr lang="en-US" sz="2400" dirty="0"/>
          </a:p>
        </p:txBody>
      </p:sp>
    </p:spTree>
    <p:extLst>
      <p:ext uri="{BB962C8B-B14F-4D97-AF65-F5344CB8AC3E}">
        <p14:creationId xmlns:p14="http://schemas.microsoft.com/office/powerpoint/2010/main" val="2292240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7.6G </a:t>
            </a:r>
            <a:r>
              <a:rPr lang="en-US" sz="2400" dirty="0" smtClean="0"/>
              <a:t>(1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030939"/>
            <a:ext cx="8839200" cy="3581402"/>
          </a:xfrm>
        </p:spPr>
        <p:txBody>
          <a:bodyPr>
            <a:normAutofit/>
          </a:bodyPr>
          <a:lstStyle/>
          <a:p>
            <a:r>
              <a:rPr lang="en-US" sz="2800" dirty="0" smtClean="0"/>
              <a:t>Define a main idea.</a:t>
            </a:r>
          </a:p>
          <a:p>
            <a:r>
              <a:rPr lang="en-US" sz="2800" dirty="0" smtClean="0"/>
              <a:t>Explain the purpose of a main idea in a text or section of text.</a:t>
            </a:r>
          </a:p>
          <a:p>
            <a:r>
              <a:rPr lang="en-US" sz="2800" dirty="0" smtClean="0"/>
              <a:t>What is the main idea of [</a:t>
            </a:r>
            <a:r>
              <a:rPr lang="en-US" sz="2400" i="1" dirty="0" smtClean="0"/>
              <a:t>insert location(s) or title of text</a:t>
            </a:r>
            <a:r>
              <a:rPr lang="en-US" sz="2800" dirty="0" smtClean="0"/>
              <a:t>]?</a:t>
            </a:r>
          </a:p>
          <a:p>
            <a:r>
              <a:rPr lang="en-US" sz="2800" dirty="0" smtClean="0"/>
              <a:t>[</a:t>
            </a:r>
            <a:r>
              <a:rPr lang="en-US" sz="2400" i="1" dirty="0" smtClean="0"/>
              <a:t>Insert heading to support the main idea of a section(s) of text</a:t>
            </a:r>
            <a:r>
              <a:rPr lang="en-US" sz="2800" dirty="0" smtClean="0"/>
              <a:t>]</a:t>
            </a:r>
            <a:r>
              <a:rPr lang="en-US" dirty="0" smtClean="0"/>
              <a:t> </a:t>
            </a:r>
            <a:r>
              <a:rPr lang="en-US" sz="2800" dirty="0" smtClean="0"/>
              <a:t>would be the best heading for-- [</a:t>
            </a:r>
            <a:r>
              <a:rPr lang="en-US" sz="2400" i="1" dirty="0" smtClean="0"/>
              <a:t>insert locations</a:t>
            </a:r>
            <a:r>
              <a:rPr lang="en-US" sz="2800" dirty="0" smtClean="0"/>
              <a:t>]</a:t>
            </a:r>
          </a:p>
          <a:p>
            <a:endParaRPr lang="en-US" dirty="0"/>
          </a:p>
        </p:txBody>
      </p:sp>
    </p:spTree>
    <p:extLst>
      <p:ext uri="{BB962C8B-B14F-4D97-AF65-F5344CB8AC3E}">
        <p14:creationId xmlns:p14="http://schemas.microsoft.com/office/powerpoint/2010/main" val="3100820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7.6G </a:t>
            </a:r>
            <a:r>
              <a:rPr lang="en-US" sz="2400" dirty="0" smtClean="0"/>
              <a:t>(2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030939"/>
            <a:ext cx="8305800" cy="3581402"/>
          </a:xfrm>
        </p:spPr>
        <p:txBody>
          <a:bodyPr>
            <a:normAutofit fontScale="92500"/>
          </a:bodyPr>
          <a:lstStyle/>
          <a:p>
            <a:r>
              <a:rPr lang="en-US" sz="3000" dirty="0" smtClean="0"/>
              <a:t>[</a:t>
            </a:r>
            <a:r>
              <a:rPr lang="en-US" sz="2600" i="1" dirty="0" smtClean="0"/>
              <a:t>Insert location(s)</a:t>
            </a:r>
            <a:r>
              <a:rPr lang="en-US" sz="3000" dirty="0" smtClean="0"/>
              <a:t>]</a:t>
            </a:r>
            <a:r>
              <a:rPr lang="en-US" dirty="0" smtClean="0"/>
              <a:t> </a:t>
            </a:r>
            <a:r>
              <a:rPr lang="en-US" sz="3000" dirty="0" smtClean="0"/>
              <a:t>mainly discusses-- [</a:t>
            </a:r>
            <a:r>
              <a:rPr lang="en-US" sz="2600" i="1" dirty="0" smtClean="0"/>
              <a:t>insert statements</a:t>
            </a:r>
            <a:r>
              <a:rPr lang="en-US" sz="3000" dirty="0" smtClean="0"/>
              <a:t>]</a:t>
            </a:r>
          </a:p>
          <a:p>
            <a:r>
              <a:rPr lang="en-US" sz="3000" dirty="0"/>
              <a:t>Based on information from [</a:t>
            </a:r>
            <a:r>
              <a:rPr lang="en-US" sz="2600" i="1" dirty="0"/>
              <a:t>insert </a:t>
            </a:r>
            <a:r>
              <a:rPr lang="en-US" sz="2600" i="1" dirty="0" smtClean="0"/>
              <a:t>title </a:t>
            </a:r>
            <a:r>
              <a:rPr lang="en-US" sz="2600" i="1" dirty="0"/>
              <a:t>of text</a:t>
            </a:r>
            <a:r>
              <a:rPr lang="en-US" sz="3000" dirty="0"/>
              <a:t>],</a:t>
            </a:r>
            <a:r>
              <a:rPr lang="en-US" dirty="0"/>
              <a:t> </a:t>
            </a:r>
            <a:r>
              <a:rPr lang="en-US" sz="3000" dirty="0"/>
              <a:t>which</a:t>
            </a:r>
            <a:r>
              <a:rPr lang="en-US" dirty="0"/>
              <a:t> </a:t>
            </a:r>
            <a:r>
              <a:rPr lang="en-US" sz="3000" dirty="0"/>
              <a:t>[</a:t>
            </a:r>
            <a:r>
              <a:rPr lang="en-US" sz="2600" i="1" dirty="0"/>
              <a:t>insert text feature</a:t>
            </a:r>
            <a:r>
              <a:rPr lang="en-US" sz="3000" dirty="0"/>
              <a:t>]</a:t>
            </a:r>
            <a:r>
              <a:rPr lang="en-US" dirty="0"/>
              <a:t> </a:t>
            </a:r>
            <a:r>
              <a:rPr lang="en-US" sz="3000" dirty="0"/>
              <a:t>could be added to [</a:t>
            </a:r>
            <a:r>
              <a:rPr lang="en-US" sz="2600" i="1" dirty="0"/>
              <a:t>insert location(s) from the text</a:t>
            </a:r>
            <a:r>
              <a:rPr lang="en-US" sz="3000" dirty="0"/>
              <a:t>]. Use specific details from the text to support your answer</a:t>
            </a:r>
            <a:r>
              <a:rPr lang="en-US" sz="3000" dirty="0" smtClean="0"/>
              <a:t>.</a:t>
            </a:r>
          </a:p>
          <a:p>
            <a:r>
              <a:rPr lang="en-US" sz="3000" dirty="0"/>
              <a:t>Identify an alternate title for [</a:t>
            </a:r>
            <a:r>
              <a:rPr lang="en-US" sz="2600" i="1" dirty="0"/>
              <a:t>insert title of text</a:t>
            </a:r>
            <a:r>
              <a:rPr lang="en-US" sz="3000" dirty="0"/>
              <a:t>]. Use specific details from the text to support your answer.</a:t>
            </a:r>
          </a:p>
          <a:p>
            <a:endParaRPr lang="en-US" dirty="0"/>
          </a:p>
        </p:txBody>
      </p:sp>
    </p:spTree>
    <p:extLst>
      <p:ext uri="{BB962C8B-B14F-4D97-AF65-F5344CB8AC3E}">
        <p14:creationId xmlns:p14="http://schemas.microsoft.com/office/powerpoint/2010/main" val="1863251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1046628"/>
          </a:xfrm>
        </p:spPr>
        <p:txBody>
          <a:bodyPr>
            <a:noAutofit/>
          </a:bodyPr>
          <a:lstStyle/>
          <a:p>
            <a:pPr algn="l"/>
            <a:r>
              <a:rPr lang="en-US" sz="3600" dirty="0" smtClean="0"/>
              <a:t>Step 4: </a:t>
            </a:r>
            <a:r>
              <a:rPr lang="en-US" sz="3600" dirty="0"/>
              <a:t>Exploring Instructional </a:t>
            </a:r>
            <a:r>
              <a:rPr lang="en-US" sz="3600" dirty="0" smtClean="0"/>
              <a:t>Resources</a:t>
            </a:r>
            <a:endParaRPr lang="en-US" sz="3600" dirty="0"/>
          </a:p>
        </p:txBody>
      </p:sp>
      <p:sp>
        <p:nvSpPr>
          <p:cNvPr id="3" name="Content Placeholder 2"/>
          <p:cNvSpPr>
            <a:spLocks noGrp="1"/>
          </p:cNvSpPr>
          <p:nvPr>
            <p:ph idx="1"/>
          </p:nvPr>
        </p:nvSpPr>
        <p:spPr>
          <a:xfrm>
            <a:off x="0" y="1047750"/>
            <a:ext cx="9067800" cy="3429000"/>
          </a:xfrm>
        </p:spPr>
        <p:txBody>
          <a:bodyPr>
            <a:normAutofit fontScale="92500" lnSpcReduction="20000"/>
          </a:bodyPr>
          <a:lstStyle/>
          <a:p>
            <a:r>
              <a:rPr lang="en-US" sz="2600" dirty="0" smtClean="0"/>
              <a:t>Comprehensive Literacy: English Instructional Plans</a:t>
            </a:r>
          </a:p>
          <a:p>
            <a:pPr lvl="1"/>
            <a:r>
              <a:rPr lang="en-US" sz="2600" dirty="0" smtClean="0">
                <a:hlinkClick r:id="rId3"/>
              </a:rPr>
              <a:t>Main Idea Nonfiction</a:t>
            </a:r>
            <a:r>
              <a:rPr lang="en-US" sz="2600" dirty="0" smtClean="0"/>
              <a:t> (7.6D)</a:t>
            </a:r>
          </a:p>
          <a:p>
            <a:r>
              <a:rPr lang="en-US" sz="2600" dirty="0" smtClean="0"/>
              <a:t>This instructional plan was created by Virginia teachers to model how a skill can be introduced or reviewed.</a:t>
            </a:r>
          </a:p>
          <a:p>
            <a:pPr lvl="2"/>
            <a:r>
              <a:rPr lang="en-US" sz="2600" dirty="0"/>
              <a:t>Please </a:t>
            </a:r>
            <a:r>
              <a:rPr lang="en-US" sz="2600" dirty="0" smtClean="0"/>
              <a:t>note: </a:t>
            </a:r>
            <a:r>
              <a:rPr lang="en-US" sz="2600" dirty="0"/>
              <a:t>text examples within the instructional plans can be changed based on grade level, genre, etc.  </a:t>
            </a:r>
            <a:endParaRPr lang="en-US" sz="2600" dirty="0" smtClean="0"/>
          </a:p>
          <a:p>
            <a:pPr lvl="2"/>
            <a:r>
              <a:rPr lang="en-US" sz="2600" dirty="0"/>
              <a:t>This plan models </a:t>
            </a:r>
            <a:r>
              <a:rPr lang="en-US" sz="2600" dirty="0" smtClean="0"/>
              <a:t>main idea in nonfiction texts; </a:t>
            </a:r>
            <a:r>
              <a:rPr lang="en-US" sz="2600" dirty="0"/>
              <a:t>however, if the text supports the spiraling of  additional </a:t>
            </a:r>
            <a:r>
              <a:rPr lang="en-US" sz="2600" dirty="0" smtClean="0"/>
              <a:t>skills they </a:t>
            </a:r>
            <a:r>
              <a:rPr lang="en-US" sz="2600" dirty="0"/>
              <a:t>should be implemented to support reading comprehension and skill application.  </a:t>
            </a:r>
          </a:p>
        </p:txBody>
      </p:sp>
    </p:spTree>
    <p:extLst>
      <p:ext uri="{BB962C8B-B14F-4D97-AF65-F5344CB8AC3E}">
        <p14:creationId xmlns:p14="http://schemas.microsoft.com/office/powerpoint/2010/main" val="13779570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(1 of 3)</a:t>
            </a:r>
            <a:endParaRPr lang="en-US" sz="2400" dirty="0"/>
          </a:p>
        </p:txBody>
      </p:sp>
      <p:sp>
        <p:nvSpPr>
          <p:cNvPr id="3" name="Content Placeholder 2"/>
          <p:cNvSpPr>
            <a:spLocks noGrp="1"/>
          </p:cNvSpPr>
          <p:nvPr>
            <p:ph idx="1"/>
          </p:nvPr>
        </p:nvSpPr>
        <p:spPr/>
        <p:txBody>
          <a:bodyPr>
            <a:noAutofit/>
          </a:bodyPr>
          <a:lstStyle/>
          <a:p>
            <a:r>
              <a:rPr lang="en-US" sz="2400" dirty="0">
                <a:hlinkClick r:id="rId2"/>
              </a:rPr>
              <a:t>Virginia Department of Education: </a:t>
            </a:r>
            <a:r>
              <a:rPr lang="en-US" sz="2400" dirty="0" smtClean="0">
                <a:hlinkClick r:id="rId2"/>
              </a:rPr>
              <a:t>English</a:t>
            </a:r>
            <a:endParaRPr lang="en-US" sz="2400" dirty="0" smtClean="0"/>
          </a:p>
          <a:p>
            <a:pPr lvl="1"/>
            <a:r>
              <a:rPr lang="en-US" sz="2400" dirty="0" smtClean="0">
                <a:hlinkClick r:id="rId3"/>
              </a:rPr>
              <a:t>Grade 3 Reading Blueprint</a:t>
            </a:r>
            <a:endParaRPr lang="en-US" sz="2400" dirty="0" smtClean="0"/>
          </a:p>
          <a:p>
            <a:pPr lvl="1"/>
            <a:r>
              <a:rPr lang="en-US" sz="2400" dirty="0" smtClean="0">
                <a:hlinkClick r:id="rId4"/>
              </a:rPr>
              <a:t>Grade 4 Reading Blueprint</a:t>
            </a:r>
            <a:endParaRPr lang="en-US" sz="2400" dirty="0" smtClean="0"/>
          </a:p>
          <a:p>
            <a:pPr lvl="1"/>
            <a:r>
              <a:rPr lang="en-US" sz="2400" dirty="0" smtClean="0">
                <a:hlinkClick r:id="rId5"/>
              </a:rPr>
              <a:t>Grade 5 Reading Blueprint</a:t>
            </a:r>
            <a:endParaRPr lang="en-US" sz="2400" dirty="0" smtClean="0"/>
          </a:p>
          <a:p>
            <a:pPr lvl="1"/>
            <a:r>
              <a:rPr lang="en-US" sz="2400" dirty="0" smtClean="0">
                <a:hlinkClick r:id="rId6"/>
              </a:rPr>
              <a:t>Grade 6 Reading Blueprint</a:t>
            </a:r>
            <a:endParaRPr lang="en-US" sz="2400" dirty="0" smtClean="0"/>
          </a:p>
          <a:p>
            <a:pPr lvl="1"/>
            <a:r>
              <a:rPr lang="en-US" sz="2400" dirty="0" smtClean="0">
                <a:hlinkClick r:id="rId7"/>
              </a:rPr>
              <a:t>Grade 7 Reading Blueprint</a:t>
            </a:r>
            <a:endParaRPr lang="en-US" sz="2400" dirty="0" smtClean="0"/>
          </a:p>
          <a:p>
            <a:pPr lvl="1"/>
            <a:r>
              <a:rPr lang="en-US" sz="2400" dirty="0" smtClean="0">
                <a:hlinkClick r:id="rId8"/>
              </a:rPr>
              <a:t>Grade 8 Reading Blueprint</a:t>
            </a:r>
            <a:endParaRPr lang="en-US" sz="2400" dirty="0" smtClean="0"/>
          </a:p>
          <a:p>
            <a:pPr lvl="1"/>
            <a:r>
              <a:rPr lang="en-US" sz="2400" dirty="0" smtClean="0">
                <a:hlinkClick r:id="rId9"/>
              </a:rPr>
              <a:t>End-of-Course Reading Blueprint</a:t>
            </a:r>
            <a:endParaRPr lang="en-US" sz="2400" dirty="0" smtClean="0"/>
          </a:p>
        </p:txBody>
      </p:sp>
    </p:spTree>
    <p:extLst>
      <p:ext uri="{BB962C8B-B14F-4D97-AF65-F5344CB8AC3E}">
        <p14:creationId xmlns:p14="http://schemas.microsoft.com/office/powerpoint/2010/main" val="145556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sz="3600" dirty="0" smtClean="0"/>
              <a:t>Recover</a:t>
            </a:r>
            <a:r>
              <a:rPr lang="en" sz="3600" dirty="0"/>
              <a:t>. Redesign. Restart. 2020  </a:t>
            </a:r>
            <a:r>
              <a:rPr lang="en" sz="2400" dirty="0" smtClean="0"/>
              <a:t>(2 </a:t>
            </a:r>
            <a:r>
              <a:rPr lang="en" sz="2400" dirty="0"/>
              <a:t>of 2)</a:t>
            </a:r>
            <a:endParaRPr lang="en-US" sz="2400" dirty="0"/>
          </a:p>
        </p:txBody>
      </p:sp>
      <p:sp>
        <p:nvSpPr>
          <p:cNvPr id="3" name="Text Placeholder 2"/>
          <p:cNvSpPr>
            <a:spLocks noGrp="1"/>
          </p:cNvSpPr>
          <p:nvPr>
            <p:ph type="body" idx="1"/>
          </p:nvPr>
        </p:nvSpPr>
        <p:spPr/>
        <p:txBody>
          <a:bodyPr/>
          <a:lstStyle/>
          <a:p>
            <a:pPr marL="114300" indent="0">
              <a:buNone/>
            </a:pPr>
            <a:r>
              <a:rPr lang="en-US" sz="2400" i="1" dirty="0"/>
              <a:t>Teachers should seek to design and implement authentic learning experiences. Authentic learning is a term used to describe instructional strategies that are designed to connect the subjects students are taught in school to the real world. Authentic learning can: prepare students for the real world; help students make informed career choices; bridge skill gaps; enhance critical thinking; improve creativity; increase engagement; motivate students; boost retention of information; provide multiple perspectives on issues; and help build 21st Century </a:t>
            </a:r>
            <a:r>
              <a:rPr lang="en-US" sz="2400" i="1" dirty="0" smtClean="0"/>
              <a:t>skills.</a:t>
            </a:r>
            <a:endParaRPr lang="en-US" sz="2400" i="1" dirty="0"/>
          </a:p>
        </p:txBody>
      </p:sp>
    </p:spTree>
    <p:extLst>
      <p:ext uri="{BB962C8B-B14F-4D97-AF65-F5344CB8AC3E}">
        <p14:creationId xmlns:p14="http://schemas.microsoft.com/office/powerpoint/2010/main" val="2426864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(2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Reading Progression Charts</a:t>
            </a:r>
            <a:endParaRPr lang="en-US" sz="2800" dirty="0" smtClean="0"/>
          </a:p>
          <a:p>
            <a:r>
              <a:rPr lang="en-US" sz="2800" dirty="0" smtClean="0">
                <a:hlinkClick r:id="rId3"/>
              </a:rPr>
              <a:t>2017 Curriculum Framework</a:t>
            </a:r>
            <a:endParaRPr lang="en-US" sz="2800" dirty="0" smtClean="0"/>
          </a:p>
          <a:p>
            <a:r>
              <a:rPr lang="en-US" sz="2800" dirty="0" smtClean="0">
                <a:hlinkClick r:id="rId4"/>
              </a:rPr>
              <a:t>2017 Standards of Learning</a:t>
            </a:r>
            <a:endParaRPr lang="en-US" sz="2800" dirty="0" smtClean="0"/>
          </a:p>
          <a:p>
            <a:r>
              <a:rPr lang="en-US" sz="2800" dirty="0" smtClean="0">
                <a:hlinkClick r:id="rId5"/>
              </a:rPr>
              <a:t>Computer Adaptive Testing</a:t>
            </a:r>
            <a:endParaRPr lang="en-US" sz="2800" dirty="0" smtClean="0"/>
          </a:p>
          <a:p>
            <a:r>
              <a:rPr lang="en-US" sz="2800" dirty="0" smtClean="0">
                <a:hlinkClick r:id="rId6"/>
              </a:rPr>
              <a:t>Comparison of a Passage-Based CAT and a Traditional Test</a:t>
            </a:r>
            <a:endParaRPr lang="en-US" sz="2800" dirty="0" smtClean="0"/>
          </a:p>
          <a:p>
            <a:r>
              <a:rPr lang="en-US" sz="2800" dirty="0">
                <a:hlinkClick r:id="rId7"/>
              </a:rPr>
              <a:t>Assessment Supports for 2020-2021 Literacy Webinar Series</a:t>
            </a:r>
            <a:endParaRPr lang="en-US" sz="2800" dirty="0"/>
          </a:p>
          <a:p>
            <a:r>
              <a:rPr lang="en-US" sz="2800" dirty="0" smtClean="0">
                <a:hlinkClick r:id="rId8"/>
              </a:rPr>
              <a:t>Recover, Redesign, Restart 2020</a:t>
            </a:r>
            <a:endParaRPr lang="en-US" sz="2800" dirty="0" smtClean="0"/>
          </a:p>
        </p:txBody>
      </p:sp>
    </p:spTree>
    <p:extLst>
      <p:ext uri="{BB962C8B-B14F-4D97-AF65-F5344CB8AC3E}">
        <p14:creationId xmlns:p14="http://schemas.microsoft.com/office/powerpoint/2010/main" val="39214649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(3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Frequently Asked Questions about Passage-Based CAT Testing</a:t>
            </a:r>
            <a:endParaRPr lang="en-US" sz="2800" dirty="0" smtClean="0"/>
          </a:p>
          <a:p>
            <a:r>
              <a:rPr lang="en-US" sz="2800" dirty="0" smtClean="0">
                <a:hlinkClick r:id="rId3"/>
              </a:rPr>
              <a:t>SOL Practice Items in TestNav 8 </a:t>
            </a:r>
            <a:endParaRPr lang="en-US" sz="2800" dirty="0" smtClean="0"/>
          </a:p>
          <a:p>
            <a:r>
              <a:rPr lang="en-US" sz="2800" dirty="0" smtClean="0">
                <a:hlinkClick r:id="rId4"/>
              </a:rPr>
              <a:t>2019 English Deeper Learning Conferences</a:t>
            </a:r>
            <a:endParaRPr lang="en-US" sz="2800" dirty="0" smtClean="0"/>
          </a:p>
          <a:p>
            <a:r>
              <a:rPr lang="en-US" sz="2800" dirty="0" smtClean="0">
                <a:hlinkClick r:id="rId5"/>
              </a:rPr>
              <a:t>2018 English Standards of Learning (SOL) Institutes</a:t>
            </a:r>
            <a:endParaRPr lang="en-US" sz="2800" dirty="0" smtClean="0"/>
          </a:p>
          <a:p>
            <a:r>
              <a:rPr lang="en-US" sz="2800" smtClean="0">
                <a:hlinkClick r:id="rId6"/>
              </a:rPr>
              <a:t>Comprehensive Literacy: English Instructional Plans</a:t>
            </a:r>
            <a:endParaRPr lang="en-US" sz="2800" dirty="0" smtClean="0"/>
          </a:p>
          <a:p>
            <a:r>
              <a:rPr lang="en-US" sz="2800" dirty="0" smtClean="0">
                <a:hlinkClick r:id="rId7"/>
              </a:rPr>
              <a:t>Superintendent’s Memo 249-20: Update on New Standards of Learning Tests in Reading and History and Social Science</a:t>
            </a:r>
            <a:endParaRPr lang="en-US" sz="2800" dirty="0" smtClean="0"/>
          </a:p>
        </p:txBody>
      </p:sp>
    </p:spTree>
    <p:extLst>
      <p:ext uri="{BB962C8B-B14F-4D97-AF65-F5344CB8AC3E}">
        <p14:creationId xmlns:p14="http://schemas.microsoft.com/office/powerpoint/2010/main" val="19577025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Stay Connected</a:t>
            </a:r>
          </a:p>
        </p:txBody>
      </p:sp>
      <p:sp>
        <p:nvSpPr>
          <p:cNvPr id="3" name="Content Placeholder 2"/>
          <p:cNvSpPr>
            <a:spLocks noGrp="1"/>
          </p:cNvSpPr>
          <p:nvPr>
            <p:ph idx="1"/>
          </p:nvPr>
        </p:nvSpPr>
        <p:spPr>
          <a:xfrm>
            <a:off x="76200" y="819151"/>
            <a:ext cx="8927385" cy="3733799"/>
          </a:xfrm>
        </p:spPr>
        <p:txBody>
          <a:bodyPr>
            <a:normAutofit fontScale="85000" lnSpcReduction="20000"/>
          </a:bodyPr>
          <a:lstStyle/>
          <a:p>
            <a:r>
              <a:rPr lang="en-US" sz="2800" dirty="0"/>
              <a:t>Office of Student Assessment</a:t>
            </a:r>
          </a:p>
          <a:p>
            <a:pPr lvl="1"/>
            <a:r>
              <a:rPr lang="en-US" dirty="0">
                <a:hlinkClick r:id="rId2"/>
              </a:rPr>
              <a:t>student_assessment@doe.virginia.gov</a:t>
            </a:r>
            <a:endParaRPr lang="en-US" dirty="0"/>
          </a:p>
          <a:p>
            <a:pPr lvl="1"/>
            <a:r>
              <a:rPr lang="en-US" dirty="0"/>
              <a:t>(804) 225-2102</a:t>
            </a:r>
          </a:p>
          <a:p>
            <a:r>
              <a:rPr lang="en-US" sz="2800" dirty="0"/>
              <a:t>Department of Learning and Innovation</a:t>
            </a:r>
          </a:p>
          <a:p>
            <a:pPr lvl="1"/>
            <a:r>
              <a:rPr lang="en-US" dirty="0"/>
              <a:t>Jill Nogueras, K-12 English Coordinator, </a:t>
            </a:r>
            <a:endParaRPr lang="en-US" dirty="0" smtClean="0"/>
          </a:p>
          <a:p>
            <a:pPr marL="457200" lvl="1" indent="0">
              <a:buNone/>
            </a:pPr>
            <a:r>
              <a:rPr lang="en-US" dirty="0" smtClean="0">
                <a:hlinkClick r:id="rId3"/>
              </a:rPr>
              <a:t>jill.nogueras@doe.virginia.gov</a:t>
            </a:r>
            <a:endParaRPr lang="en-US" dirty="0"/>
          </a:p>
          <a:p>
            <a:pPr lvl="1"/>
            <a:r>
              <a:rPr lang="en-US" dirty="0"/>
              <a:t>Carmen Kurek, Elementary English Specialist, </a:t>
            </a:r>
            <a:endParaRPr lang="en-US" dirty="0" smtClean="0"/>
          </a:p>
          <a:p>
            <a:pPr marL="457200" lvl="1" indent="0">
              <a:buNone/>
            </a:pPr>
            <a:r>
              <a:rPr lang="en-US" dirty="0" smtClean="0">
                <a:hlinkClick r:id="rId4"/>
              </a:rPr>
              <a:t>carmen.kurek@doe.virginia.gov</a:t>
            </a:r>
            <a:endParaRPr lang="en-US" dirty="0"/>
          </a:p>
          <a:p>
            <a:pPr lvl="1"/>
            <a:r>
              <a:rPr lang="en-US" dirty="0" smtClean="0"/>
              <a:t>Colleen Cassada, Middle School English Specialist, </a:t>
            </a:r>
          </a:p>
          <a:p>
            <a:pPr marL="514350" lvl="1" indent="0">
              <a:buNone/>
            </a:pPr>
            <a:r>
              <a:rPr lang="en-US" dirty="0">
                <a:hlinkClick r:id="rId5"/>
              </a:rPr>
              <a:t>c</a:t>
            </a:r>
            <a:r>
              <a:rPr lang="en-US" dirty="0" smtClean="0">
                <a:hlinkClick r:id="rId5"/>
              </a:rPr>
              <a:t>olleen.cassada@doe.virginia.gov</a:t>
            </a:r>
            <a:endParaRPr lang="en-US" dirty="0"/>
          </a:p>
          <a:p>
            <a:endParaRPr lang="en-US" dirty="0"/>
          </a:p>
        </p:txBody>
      </p:sp>
    </p:spTree>
    <p:extLst>
      <p:ext uri="{BB962C8B-B14F-4D97-AF65-F5344CB8AC3E}">
        <p14:creationId xmlns:p14="http://schemas.microsoft.com/office/powerpoint/2010/main" val="42625132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Disclaimer</a:t>
            </a:r>
            <a:endParaRPr lang="en-US" sz="3600" dirty="0"/>
          </a:p>
        </p:txBody>
      </p:sp>
      <p:sp>
        <p:nvSpPr>
          <p:cNvPr id="3" name="Content Placeholder 2"/>
          <p:cNvSpPr>
            <a:spLocks noGrp="1"/>
          </p:cNvSpPr>
          <p:nvPr>
            <p:ph idx="1"/>
          </p:nvPr>
        </p:nvSpPr>
        <p:spPr/>
        <p:txBody>
          <a:bodyPr>
            <a:normAutofit/>
          </a:bodyPr>
          <a:lstStyle/>
          <a:p>
            <a:pPr marL="0" indent="0">
              <a:buNone/>
            </a:pPr>
            <a:r>
              <a:rPr lang="en-US" sz="2800" dirty="0">
                <a:solidFill>
                  <a:srgbClr val="000000"/>
                </a:solidFill>
              </a:rPr>
              <a:t>Reference within this presentation to any specific commercial or non-commercial product, process, or service by trade name, trademark, manufacturer or otherwise does not constitute or imply an endorsement, recommendation, or favoring by the Virginia Department of Education.</a:t>
            </a:r>
          </a:p>
          <a:p>
            <a:pPr marL="0" indent="0">
              <a:buNone/>
            </a:pPr>
            <a:endParaRPr lang="en-US" sz="2800" dirty="0"/>
          </a:p>
        </p:txBody>
      </p:sp>
    </p:spTree>
    <p:extLst>
      <p:ext uri="{BB962C8B-B14F-4D97-AF65-F5344CB8AC3E}">
        <p14:creationId xmlns:p14="http://schemas.microsoft.com/office/powerpoint/2010/main" val="2384401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5350"/>
            <a:ext cx="9144000" cy="3124199"/>
          </a:xfrm>
        </p:spPr>
        <p:txBody>
          <a:bodyPr>
            <a:normAutofit fontScale="90000"/>
          </a:bodyPr>
          <a:lstStyle/>
          <a:p>
            <a:pPr algn="l"/>
            <a:r>
              <a:rPr lang="en-US" altLang="en-US" sz="2000" b="0" dirty="0">
                <a:solidFill>
                  <a:srgbClr val="222222"/>
                </a:solidFill>
                <a:latin typeface="+mn-lt"/>
                <a:ea typeface="Calibri" panose="020F0502020204030204" pitchFamily="34" charset="0"/>
              </a:rPr>
              <a:t>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a:t>
            </a:r>
            <a:r>
              <a:rPr lang="en-US" altLang="en-US" sz="2000" b="0" dirty="0">
                <a:solidFill>
                  <a:srgbClr val="1155CC"/>
                </a:solidFill>
                <a:latin typeface="+mn-lt"/>
                <a:hlinkClick r:id="rId2"/>
              </a:rPr>
              <a:t>Student_Assessment@doe.virginia.gov</a:t>
            </a:r>
            <a:r>
              <a:rPr lang="en-US" altLang="en-US" sz="2000" b="0" dirty="0">
                <a:latin typeface="+mn-lt"/>
              </a:rPr>
              <a:t>. </a:t>
            </a:r>
            <a:r>
              <a:rPr lang="en-US" altLang="en-US" b="0" dirty="0">
                <a:latin typeface="Arial" panose="020B0604020202020204" pitchFamily="34" charset="0"/>
              </a:rPr>
              <a:t/>
            </a:r>
            <a:br>
              <a:rPr lang="en-US" altLang="en-US" b="0" dirty="0">
                <a:latin typeface="Arial" panose="020B0604020202020204" pitchFamily="34" charset="0"/>
              </a:rPr>
            </a:br>
            <a:endParaRPr lang="en-US" dirty="0"/>
          </a:p>
        </p:txBody>
      </p:sp>
    </p:spTree>
    <p:extLst>
      <p:ext uri="{BB962C8B-B14F-4D97-AF65-F5344CB8AC3E}">
        <p14:creationId xmlns:p14="http://schemas.microsoft.com/office/powerpoint/2010/main" val="388503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 </a:t>
            </a:r>
            <a:r>
              <a:rPr lang="en-US" sz="2400" dirty="0" smtClean="0">
                <a:solidFill>
                  <a:schemeClr val="bg1"/>
                </a:solidFill>
              </a:rPr>
              <a:t>(1 of 3)</a:t>
            </a:r>
            <a:endParaRPr lang="en-US" sz="2400" dirty="0">
              <a:solidFill>
                <a:schemeClr val="bg1"/>
              </a:solidFill>
            </a:endParaRPr>
          </a:p>
        </p:txBody>
      </p:sp>
      <p:sp>
        <p:nvSpPr>
          <p:cNvPr id="3" name="Content Placeholder 2"/>
          <p:cNvSpPr>
            <a:spLocks noGrp="1"/>
          </p:cNvSpPr>
          <p:nvPr>
            <p:ph idx="1"/>
          </p:nvPr>
        </p:nvSpPr>
        <p:spPr>
          <a:xfrm>
            <a:off x="108307" y="1047750"/>
            <a:ext cx="8927385" cy="3429002"/>
          </a:xfrm>
        </p:spPr>
        <p:txBody>
          <a:bodyPr>
            <a:normAutofit lnSpcReduction="10000"/>
          </a:bodyPr>
          <a:lstStyle/>
          <a:p>
            <a:pPr marL="0" indent="0">
              <a:buNone/>
            </a:pPr>
            <a:r>
              <a:rPr lang="en-US" sz="2400" dirty="0"/>
              <a:t>In order to support instruction of the 2017 </a:t>
            </a:r>
            <a:r>
              <a:rPr lang="en-US" sz="2400" i="1" dirty="0"/>
              <a:t>English Standards of </a:t>
            </a:r>
            <a:r>
              <a:rPr lang="en-US" sz="2400" i="1" dirty="0" smtClean="0"/>
              <a:t>Learning</a:t>
            </a:r>
            <a:r>
              <a:rPr lang="en-US" sz="2400" dirty="0" smtClean="0"/>
              <a:t> (SOL), </a:t>
            </a:r>
            <a:r>
              <a:rPr lang="en-US" sz="2400" dirty="0"/>
              <a:t>this PowerPoint presentation has been developed to provide specific examples of SOL content and the progression of </a:t>
            </a:r>
            <a:r>
              <a:rPr lang="en-US" sz="2400" dirty="0" smtClean="0"/>
              <a:t>reading skills</a:t>
            </a:r>
            <a:r>
              <a:rPr lang="en-US" sz="2400" dirty="0"/>
              <a:t>. </a:t>
            </a:r>
            <a:endParaRPr lang="en-US" sz="1800" dirty="0"/>
          </a:p>
          <a:p>
            <a:pPr marL="0" indent="0">
              <a:buNone/>
            </a:pPr>
            <a:r>
              <a:rPr lang="en-US" sz="2400" dirty="0" smtClean="0"/>
              <a:t>Some of the information in this </a:t>
            </a:r>
            <a:r>
              <a:rPr lang="en-US" sz="2400" dirty="0"/>
              <a:t>PowerPoint </a:t>
            </a:r>
            <a:r>
              <a:rPr lang="en-US" sz="2400" dirty="0" smtClean="0"/>
              <a:t>originated from interviews with schools that maintained or went up in their 2018-2019 Standards of Learning (SOL) Reading data.  Please refer to these webinar materials: </a:t>
            </a:r>
            <a:r>
              <a:rPr lang="en-US" sz="2400" dirty="0" smtClean="0">
                <a:hlinkClick r:id="rId2"/>
              </a:rPr>
              <a:t>Sharing With School Divisions Lessons Learned from Divisions on Best Instructional Practices</a:t>
            </a:r>
            <a:r>
              <a:rPr lang="en-US" sz="2400" dirty="0" smtClean="0"/>
              <a:t>.  </a:t>
            </a:r>
            <a:endParaRPr lang="en-US" sz="2400" dirty="0"/>
          </a:p>
          <a:p>
            <a:endParaRPr lang="en-US" dirty="0"/>
          </a:p>
        </p:txBody>
      </p:sp>
    </p:spTree>
    <p:extLst>
      <p:ext uri="{BB962C8B-B14F-4D97-AF65-F5344CB8AC3E}">
        <p14:creationId xmlns:p14="http://schemas.microsoft.com/office/powerpoint/2010/main" val="275932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3600" dirty="0" smtClean="0">
                <a:solidFill>
                  <a:schemeClr val="bg1"/>
                </a:solidFill>
              </a:rPr>
              <a:t>Background </a:t>
            </a:r>
            <a:r>
              <a:rPr lang="en-US" sz="2400" dirty="0" smtClean="0">
                <a:solidFill>
                  <a:schemeClr val="bg1"/>
                </a:solidFill>
              </a:rPr>
              <a:t>(2 of 3)</a:t>
            </a:r>
            <a:endParaRPr lang="en-US" sz="2400" dirty="0">
              <a:solidFill>
                <a:schemeClr val="bg1"/>
              </a:solidFill>
            </a:endParaRPr>
          </a:p>
        </p:txBody>
      </p:sp>
      <p:sp>
        <p:nvSpPr>
          <p:cNvPr id="3" name="Content Placeholder 2"/>
          <p:cNvSpPr>
            <a:spLocks noGrp="1"/>
          </p:cNvSpPr>
          <p:nvPr>
            <p:ph idx="1"/>
          </p:nvPr>
        </p:nvSpPr>
        <p:spPr>
          <a:xfrm>
            <a:off x="63500" y="1123950"/>
            <a:ext cx="8927385" cy="3429002"/>
          </a:xfrm>
        </p:spPr>
        <p:txBody>
          <a:bodyPr/>
          <a:lstStyle/>
          <a:p>
            <a:pPr marL="0" indent="0">
              <a:buNone/>
            </a:pPr>
            <a:r>
              <a:rPr lang="en-US" sz="2400" dirty="0"/>
              <a:t>It should be noted that the assessment questions in this presentation are not meant to mimic SOL test questions. Instead, they are intended to provide reading educators with further insight into the 2017 </a:t>
            </a:r>
            <a:r>
              <a:rPr lang="en-US" sz="2400" i="1" dirty="0"/>
              <a:t>English Standards of Learning</a:t>
            </a:r>
            <a:r>
              <a:rPr lang="en-US" sz="2400" dirty="0"/>
              <a:t>.  </a:t>
            </a:r>
          </a:p>
          <a:p>
            <a:pPr marL="0" indent="0">
              <a:buNone/>
            </a:pPr>
            <a:endParaRPr lang="en-US" dirty="0"/>
          </a:p>
        </p:txBody>
      </p:sp>
    </p:spTree>
    <p:extLst>
      <p:ext uri="{BB962C8B-B14F-4D97-AF65-F5344CB8AC3E}">
        <p14:creationId xmlns:p14="http://schemas.microsoft.com/office/powerpoint/2010/main" val="18099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 </a:t>
            </a:r>
            <a:r>
              <a:rPr lang="en-US" sz="2400" dirty="0" smtClean="0">
                <a:solidFill>
                  <a:schemeClr val="bg1"/>
                </a:solidFill>
              </a:rPr>
              <a:t>(3 of 3)</a:t>
            </a:r>
            <a:endParaRPr lang="en-US" sz="2400" dirty="0">
              <a:solidFill>
                <a:schemeClr val="bg1"/>
              </a:solidFill>
            </a:endParaRPr>
          </a:p>
        </p:txBody>
      </p:sp>
      <p:sp>
        <p:nvSpPr>
          <p:cNvPr id="3" name="Content Placeholder 2"/>
          <p:cNvSpPr>
            <a:spLocks noGrp="1"/>
          </p:cNvSpPr>
          <p:nvPr>
            <p:ph idx="1"/>
          </p:nvPr>
        </p:nvSpPr>
        <p:spPr>
          <a:xfrm>
            <a:off x="108307" y="1123950"/>
            <a:ext cx="8927385" cy="3429002"/>
          </a:xfrm>
        </p:spPr>
        <p:txBody>
          <a:bodyPr/>
          <a:lstStyle/>
          <a:p>
            <a:pPr marL="0" indent="0">
              <a:buNone/>
            </a:pPr>
            <a:r>
              <a:rPr lang="en-US" sz="2400" dirty="0"/>
              <a:t>It is important to keep the content of this presentation in perspective. The information provided here should be used as supplemental information to support the implementation of the 2017 </a:t>
            </a:r>
            <a:r>
              <a:rPr lang="en-US" sz="2400" i="1" dirty="0"/>
              <a:t>English Standards of Learning</a:t>
            </a:r>
            <a:r>
              <a:rPr lang="en-US" sz="2400" dirty="0"/>
              <a:t>.  </a:t>
            </a:r>
          </a:p>
          <a:p>
            <a:pPr marL="0" indent="0">
              <a:buNone/>
            </a:pPr>
            <a:r>
              <a:rPr lang="en-US" sz="2400" dirty="0"/>
              <a:t>Instructional focus should remain on the standards as a whole, and the selection of authentic text should be used to support the introduction and review of skills.  </a:t>
            </a:r>
          </a:p>
          <a:p>
            <a:endParaRPr lang="en-US" dirty="0"/>
          </a:p>
        </p:txBody>
      </p:sp>
    </p:spTree>
    <p:extLst>
      <p:ext uri="{BB962C8B-B14F-4D97-AF65-F5344CB8AC3E}">
        <p14:creationId xmlns:p14="http://schemas.microsoft.com/office/powerpoint/2010/main" val="186492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(1 of 3)</a:t>
            </a:r>
            <a:endParaRPr lang="en-US" sz="2400" dirty="0"/>
          </a:p>
        </p:txBody>
      </p:sp>
      <p:sp>
        <p:nvSpPr>
          <p:cNvPr id="3" name="Content Placeholder 2"/>
          <p:cNvSpPr>
            <a:spLocks noGrp="1"/>
          </p:cNvSpPr>
          <p:nvPr>
            <p:ph idx="1"/>
          </p:nvPr>
        </p:nvSpPr>
        <p:spPr>
          <a:xfrm>
            <a:off x="76201" y="742950"/>
            <a:ext cx="8991599" cy="3733800"/>
          </a:xfrm>
        </p:spPr>
        <p:txBody>
          <a:bodyPr>
            <a:normAutofit/>
          </a:bodyPr>
          <a:lstStyle/>
          <a:p>
            <a:r>
              <a:rPr lang="en-US" sz="2600" dirty="0" smtClean="0"/>
              <a:t>As noted in the 2017 English Standards of Learning </a:t>
            </a:r>
            <a:r>
              <a:rPr lang="en-US" sz="2600" dirty="0" smtClean="0">
                <a:hlinkClick r:id="rId3"/>
              </a:rPr>
              <a:t>Curriculum Framework</a:t>
            </a:r>
            <a:r>
              <a:rPr lang="en-US" sz="2600" dirty="0" smtClean="0"/>
              <a:t>, “The </a:t>
            </a:r>
            <a:r>
              <a:rPr lang="en-US" sz="2600" dirty="0"/>
              <a:t>concepts, skills, and content in English Language Arts spiral.  Teachers should note each grade level builds skills that carry to the following grades</a:t>
            </a:r>
            <a:r>
              <a:rPr lang="en-US" sz="2600" dirty="0" smtClean="0"/>
              <a:t>.” This presentation will support the spiraling, scaffolding, and progression of skills embedded in authentic text. </a:t>
            </a:r>
          </a:p>
          <a:p>
            <a:pPr lvl="2"/>
            <a:endParaRPr lang="en-US" dirty="0" smtClean="0"/>
          </a:p>
        </p:txBody>
      </p:sp>
    </p:spTree>
    <p:extLst>
      <p:ext uri="{BB962C8B-B14F-4D97-AF65-F5344CB8AC3E}">
        <p14:creationId xmlns:p14="http://schemas.microsoft.com/office/powerpoint/2010/main" val="38332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(2 of 3)</a:t>
            </a:r>
            <a:endParaRPr lang="en-US" sz="2400" dirty="0"/>
          </a:p>
        </p:txBody>
      </p:sp>
      <p:sp>
        <p:nvSpPr>
          <p:cNvPr id="3" name="Content Placeholder 2"/>
          <p:cNvSpPr>
            <a:spLocks noGrp="1"/>
          </p:cNvSpPr>
          <p:nvPr>
            <p:ph idx="1"/>
          </p:nvPr>
        </p:nvSpPr>
        <p:spPr>
          <a:xfrm>
            <a:off x="76201" y="742950"/>
            <a:ext cx="8686799" cy="3733800"/>
          </a:xfrm>
        </p:spPr>
        <p:txBody>
          <a:bodyPr>
            <a:normAutofit lnSpcReduction="10000"/>
          </a:bodyPr>
          <a:lstStyle/>
          <a:p>
            <a:pPr lvl="1"/>
            <a:r>
              <a:rPr lang="en-US" dirty="0" smtClean="0"/>
              <a:t>Step One: Select </a:t>
            </a:r>
            <a:r>
              <a:rPr lang="en-US" dirty="0"/>
              <a:t>A</a:t>
            </a:r>
            <a:r>
              <a:rPr lang="en-US" dirty="0" smtClean="0"/>
              <a:t>uthentic </a:t>
            </a:r>
            <a:r>
              <a:rPr lang="en-US" dirty="0"/>
              <a:t>T</a:t>
            </a:r>
            <a:r>
              <a:rPr lang="en-US" dirty="0" smtClean="0"/>
              <a:t>ext</a:t>
            </a:r>
          </a:p>
          <a:p>
            <a:pPr lvl="2"/>
            <a:r>
              <a:rPr lang="en-US" sz="2600" dirty="0" smtClean="0"/>
              <a:t>Ensure the passage(s) are grade-level appropriate, provide instructional scaffolding to introduce and review skills, and provide opportunities for formative and summative review. </a:t>
            </a:r>
          </a:p>
          <a:p>
            <a:pPr lvl="1"/>
            <a:r>
              <a:rPr lang="en-US" dirty="0" smtClean="0"/>
              <a:t>Step Two: Examine </a:t>
            </a:r>
            <a:r>
              <a:rPr lang="en-US" dirty="0"/>
              <a:t>the Content and Progression of Standards </a:t>
            </a:r>
            <a:endParaRPr lang="en-US" dirty="0" smtClean="0"/>
          </a:p>
          <a:p>
            <a:pPr lvl="2"/>
            <a:r>
              <a:rPr lang="en-US" sz="2600" dirty="0" smtClean="0"/>
              <a:t>Review the SOL in the grades before and after to ensure scaffolding of the targeted skills.</a:t>
            </a:r>
            <a:endParaRPr lang="en-US" sz="2600" strike="sngStrike" dirty="0" smtClean="0"/>
          </a:p>
          <a:p>
            <a:pPr lvl="2"/>
            <a:endParaRPr lang="en-US" dirty="0" smtClean="0"/>
          </a:p>
        </p:txBody>
      </p:sp>
    </p:spTree>
    <p:extLst>
      <p:ext uri="{BB962C8B-B14F-4D97-AF65-F5344CB8AC3E}">
        <p14:creationId xmlns:p14="http://schemas.microsoft.com/office/powerpoint/2010/main" val="3362253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6539</TotalTime>
  <Words>2790</Words>
  <Application>Microsoft Office PowerPoint</Application>
  <PresentationFormat>On-screen Show (16:9)</PresentationFormat>
  <Paragraphs>214</Paragraphs>
  <Slides>44</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Assessment Supports for 2020-2021 (Grade 7)</vt:lpstr>
      <vt:lpstr>Questions During the Webinar</vt:lpstr>
      <vt:lpstr>Recover. Redesign. Restart. 2020  (1 of 2)</vt:lpstr>
      <vt:lpstr>Recover. Redesign. Restart. 2020  (2 of 2)</vt:lpstr>
      <vt:lpstr>Background (1 of 3)</vt:lpstr>
      <vt:lpstr>Background (2 of 3)</vt:lpstr>
      <vt:lpstr>Background (3 of 3)</vt:lpstr>
      <vt:lpstr>Reading Instruction (1 of 3)</vt:lpstr>
      <vt:lpstr>Reading Instruction (2 of 3)</vt:lpstr>
      <vt:lpstr>Reading Instruction (3 of 3)</vt:lpstr>
      <vt:lpstr>Step 1: Select Authentic Text (1 of 7)</vt:lpstr>
      <vt:lpstr>Step 1: Select Authentic Text (2 of 7)</vt:lpstr>
      <vt:lpstr>Step 1: Select Authentic Text (3 of 7)</vt:lpstr>
      <vt:lpstr>Step 1: Select Authentic Text (4 of 7)</vt:lpstr>
      <vt:lpstr>Step 1: Select Authentic Text (5 of 7)</vt:lpstr>
      <vt:lpstr> Step 1: Select Authentic Text (6 of 7) </vt:lpstr>
      <vt:lpstr>Step 1: Select Authentic Text (7 of 7)</vt:lpstr>
      <vt:lpstr>Step 2: Examine the Content and Progression of Standards for SOL 7.5D</vt:lpstr>
      <vt:lpstr>Step 2: Examine the Content and Progression of Standards for SOL 7.5E</vt:lpstr>
      <vt:lpstr>Step 2: Examine the Content and Progression of Standards for SOL 7.5G</vt:lpstr>
      <vt:lpstr>Step 3: Sample Question Starters for SOL 7.5D </vt:lpstr>
      <vt:lpstr>Step 3: Sample Question Starters for SOL 7.5E </vt:lpstr>
      <vt:lpstr>Step 3: Sample Question Starters for SOL 7.5G</vt:lpstr>
      <vt:lpstr>Step 4: Exploring Instructional Resources (1 of 4)</vt:lpstr>
      <vt:lpstr>Step 4: Exploring Instructional Resources (2 of 4)</vt:lpstr>
      <vt:lpstr>Step 4: Exploring Instructional Resources (3 of 4)</vt:lpstr>
      <vt:lpstr>Step 4: Exploring Instructional Resources (4 of 4)</vt:lpstr>
      <vt:lpstr> Step 1: Select Authentic Text (1 of 2) </vt:lpstr>
      <vt:lpstr>Step 1: Select Authentic Text (2 of 2)</vt:lpstr>
      <vt:lpstr>Step 2: Examine the Content and Progression of Standards for SOL 7.6D</vt:lpstr>
      <vt:lpstr>Step 2: Examine the Content and Progression of Standards for SOL 7.6E</vt:lpstr>
      <vt:lpstr>Step 2: Examine the Content and Progression of Standards for SOL 7.6G</vt:lpstr>
      <vt:lpstr>Step 3: Sample Question Starters for SOL 7.6D (1 of 2) </vt:lpstr>
      <vt:lpstr>Step 3: Sample Question Starters for SOL 7.6D (2 of 2) </vt:lpstr>
      <vt:lpstr>Step 3: Sample Question Starters for SOL 7.6E</vt:lpstr>
      <vt:lpstr>Step 3: Sample Question Starters for SOL 7.6G (1 of 2) </vt:lpstr>
      <vt:lpstr>Step 3: Sample Question Starters for SOL 7.6G (2 of 2) </vt:lpstr>
      <vt:lpstr>Step 4: Exploring Instructional Resources</vt:lpstr>
      <vt:lpstr>Resources (1 of 3)</vt:lpstr>
      <vt:lpstr>Resources (2 of 3)</vt:lpstr>
      <vt:lpstr>Resources (3 of 3)</vt:lpstr>
      <vt:lpstr>Stay Connected</vt:lpstr>
      <vt:lpstr>Disclaimer</vt:lpstr>
      <vt:lpstr>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Student_Assessment@doe.virginia.gov.  </vt:lpstr>
    </vt:vector>
  </TitlesOfParts>
  <Company>Virginia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Grade 7 Reading Assessment Supports</dc:title>
  <dc:creator>Virginia Department of Education</dc:creator>
  <cp:lastModifiedBy>Nogueras, Jill (DOE)</cp:lastModifiedBy>
  <cp:revision>252</cp:revision>
  <dcterms:created xsi:type="dcterms:W3CDTF">2019-02-13T14:37:28Z</dcterms:created>
  <dcterms:modified xsi:type="dcterms:W3CDTF">2020-10-20T20:07:16Z</dcterms:modified>
</cp:coreProperties>
</file>