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65" r:id="rId2"/>
    <p:sldId id="364" r:id="rId3"/>
    <p:sldId id="366" r:id="rId4"/>
    <p:sldId id="367" r:id="rId5"/>
    <p:sldId id="314" r:id="rId6"/>
    <p:sldId id="315" r:id="rId7"/>
    <p:sldId id="316" r:id="rId8"/>
    <p:sldId id="329" r:id="rId9"/>
    <p:sldId id="355" r:id="rId10"/>
    <p:sldId id="356" r:id="rId11"/>
    <p:sldId id="345" r:id="rId12"/>
    <p:sldId id="358" r:id="rId13"/>
    <p:sldId id="359" r:id="rId14"/>
    <p:sldId id="368" r:id="rId15"/>
    <p:sldId id="377" r:id="rId16"/>
    <p:sldId id="336" r:id="rId17"/>
    <p:sldId id="353" r:id="rId18"/>
    <p:sldId id="313" r:id="rId19"/>
    <p:sldId id="319" r:id="rId20"/>
    <p:sldId id="320" r:id="rId21"/>
    <p:sldId id="321" r:id="rId22"/>
    <p:sldId id="330" r:id="rId23"/>
    <p:sldId id="360" r:id="rId24"/>
    <p:sldId id="332" r:id="rId25"/>
    <p:sldId id="361" r:id="rId26"/>
    <p:sldId id="333" r:id="rId27"/>
    <p:sldId id="362" r:id="rId28"/>
    <p:sldId id="334" r:id="rId29"/>
    <p:sldId id="363" r:id="rId30"/>
    <p:sldId id="369" r:id="rId31"/>
    <p:sldId id="370" r:id="rId32"/>
    <p:sldId id="371" r:id="rId33"/>
    <p:sldId id="340" r:id="rId34"/>
    <p:sldId id="342" r:id="rId35"/>
    <p:sldId id="343" r:id="rId36"/>
    <p:sldId id="344" r:id="rId37"/>
    <p:sldId id="372" r:id="rId38"/>
    <p:sldId id="373" r:id="rId39"/>
    <p:sldId id="374" r:id="rId40"/>
    <p:sldId id="375" r:id="rId41"/>
    <p:sldId id="376" r:id="rId42"/>
    <p:sldId id="354" r:id="rId4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ody Bushley" initials="MSB" lastIdx="19" clrIdx="0">
    <p:extLst>
      <p:ext uri="{19B8F6BF-5375-455C-9EA6-DF929625EA0E}">
        <p15:presenceInfo xmlns:p15="http://schemas.microsoft.com/office/powerpoint/2012/main" userId="Melody Bushley" providerId="None"/>
      </p:ext>
    </p:extLst>
  </p:cmAuthor>
  <p:cmAuthor id="2" name="Cassada, Colleen (DOE)" initials="CC(" lastIdx="5" clrIdx="1">
    <p:extLst>
      <p:ext uri="{19B8F6BF-5375-455C-9EA6-DF929625EA0E}">
        <p15:presenceInfo xmlns:p15="http://schemas.microsoft.com/office/powerpoint/2012/main" userId="S-1-5-21-3102109963-2641124013-111641105-1021579" providerId="AD"/>
      </p:ext>
    </p:extLst>
  </p:cmAuthor>
  <p:cmAuthor id="3" name="Nogueras, Jill (DOE)" initials="NJ(" lastIdx="2" clrIdx="2">
    <p:extLst>
      <p:ext uri="{19B8F6BF-5375-455C-9EA6-DF929625EA0E}">
        <p15:presenceInfo xmlns:p15="http://schemas.microsoft.com/office/powerpoint/2012/main" userId="S-1-5-21-3102109963-2641124013-111641105-833032" providerId="AD"/>
      </p:ext>
    </p:extLst>
  </p:cmAuthor>
  <p:cmAuthor id="4" name="VITA Program" initials="VP" lastIdx="8" clrIdx="3">
    <p:extLst>
      <p:ext uri="{19B8F6BF-5375-455C-9EA6-DF929625EA0E}">
        <p15:presenceInfo xmlns:p15="http://schemas.microsoft.com/office/powerpoint/2012/main" userId="VITA Progr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93256" autoAdjust="0"/>
  </p:normalViewPr>
  <p:slideViewPr>
    <p:cSldViewPr>
      <p:cViewPr varScale="1">
        <p:scale>
          <a:sx n="67" d="100"/>
          <a:sy n="67" d="100"/>
        </p:scale>
        <p:origin x="66" y="1248"/>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10/9/2020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dirty="0"/>
          </a:p>
        </p:txBody>
      </p:sp>
    </p:spTree>
    <p:extLst>
      <p:ext uri="{BB962C8B-B14F-4D97-AF65-F5344CB8AC3E}">
        <p14:creationId xmlns:p14="http://schemas.microsoft.com/office/powerpoint/2010/main" val="4242463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22</a:t>
            </a:fld>
            <a:endParaRPr lang="en-US"/>
          </a:p>
        </p:txBody>
      </p:sp>
    </p:spTree>
    <p:extLst>
      <p:ext uri="{BB962C8B-B14F-4D97-AF65-F5344CB8AC3E}">
        <p14:creationId xmlns:p14="http://schemas.microsoft.com/office/powerpoint/2010/main" val="2625631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23</a:t>
            </a:fld>
            <a:endParaRPr lang="en-US"/>
          </a:p>
        </p:txBody>
      </p:sp>
    </p:spTree>
    <p:extLst>
      <p:ext uri="{BB962C8B-B14F-4D97-AF65-F5344CB8AC3E}">
        <p14:creationId xmlns:p14="http://schemas.microsoft.com/office/powerpoint/2010/main" val="2223064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26</a:t>
            </a:fld>
            <a:endParaRPr lang="en-US"/>
          </a:p>
        </p:txBody>
      </p:sp>
    </p:spTree>
    <p:extLst>
      <p:ext uri="{BB962C8B-B14F-4D97-AF65-F5344CB8AC3E}">
        <p14:creationId xmlns:p14="http://schemas.microsoft.com/office/powerpoint/2010/main" val="3797446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27</a:t>
            </a:fld>
            <a:endParaRPr lang="en-US"/>
          </a:p>
        </p:txBody>
      </p:sp>
    </p:spTree>
    <p:extLst>
      <p:ext uri="{BB962C8B-B14F-4D97-AF65-F5344CB8AC3E}">
        <p14:creationId xmlns:p14="http://schemas.microsoft.com/office/powerpoint/2010/main" val="600178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28</a:t>
            </a:fld>
            <a:endParaRPr lang="en-US"/>
          </a:p>
        </p:txBody>
      </p:sp>
    </p:spTree>
    <p:extLst>
      <p:ext uri="{BB962C8B-B14F-4D97-AF65-F5344CB8AC3E}">
        <p14:creationId xmlns:p14="http://schemas.microsoft.com/office/powerpoint/2010/main" val="4055483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29</a:t>
            </a:fld>
            <a:endParaRPr lang="en-US"/>
          </a:p>
        </p:txBody>
      </p:sp>
    </p:spTree>
    <p:extLst>
      <p:ext uri="{BB962C8B-B14F-4D97-AF65-F5344CB8AC3E}">
        <p14:creationId xmlns:p14="http://schemas.microsoft.com/office/powerpoint/2010/main" val="1850112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30</a:t>
            </a:fld>
            <a:endParaRPr lang="en-US" dirty="0"/>
          </a:p>
        </p:txBody>
      </p:sp>
    </p:spTree>
    <p:extLst>
      <p:ext uri="{BB962C8B-B14F-4D97-AF65-F5344CB8AC3E}">
        <p14:creationId xmlns:p14="http://schemas.microsoft.com/office/powerpoint/2010/main" val="4383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31</a:t>
            </a:fld>
            <a:endParaRPr lang="en-US" dirty="0"/>
          </a:p>
        </p:txBody>
      </p:sp>
    </p:spTree>
    <p:extLst>
      <p:ext uri="{BB962C8B-B14F-4D97-AF65-F5344CB8AC3E}">
        <p14:creationId xmlns:p14="http://schemas.microsoft.com/office/powerpoint/2010/main" val="3103044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dirty="0"/>
          </a:p>
        </p:txBody>
      </p:sp>
    </p:spTree>
    <p:extLst>
      <p:ext uri="{BB962C8B-B14F-4D97-AF65-F5344CB8AC3E}">
        <p14:creationId xmlns:p14="http://schemas.microsoft.com/office/powerpoint/2010/main" val="14322900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33</a:t>
            </a:fld>
            <a:endParaRPr lang="en-US"/>
          </a:p>
        </p:txBody>
      </p:sp>
    </p:spTree>
    <p:extLst>
      <p:ext uri="{BB962C8B-B14F-4D97-AF65-F5344CB8AC3E}">
        <p14:creationId xmlns:p14="http://schemas.microsoft.com/office/powerpoint/2010/main" val="147881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e859bc9c3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e859bc9c3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75348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34</a:t>
            </a:fld>
            <a:endParaRPr lang="en-US"/>
          </a:p>
        </p:txBody>
      </p:sp>
    </p:spTree>
    <p:extLst>
      <p:ext uri="{BB962C8B-B14F-4D97-AF65-F5344CB8AC3E}">
        <p14:creationId xmlns:p14="http://schemas.microsoft.com/office/powerpoint/2010/main" val="2473674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35</a:t>
            </a:fld>
            <a:endParaRPr lang="en-US"/>
          </a:p>
        </p:txBody>
      </p:sp>
    </p:spTree>
    <p:extLst>
      <p:ext uri="{BB962C8B-B14F-4D97-AF65-F5344CB8AC3E}">
        <p14:creationId xmlns:p14="http://schemas.microsoft.com/office/powerpoint/2010/main" val="590441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36</a:t>
            </a:fld>
            <a:endParaRPr lang="en-US"/>
          </a:p>
        </p:txBody>
      </p:sp>
    </p:spTree>
    <p:extLst>
      <p:ext uri="{BB962C8B-B14F-4D97-AF65-F5344CB8AC3E}">
        <p14:creationId xmlns:p14="http://schemas.microsoft.com/office/powerpoint/2010/main" val="58797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8</a:t>
            </a:fld>
            <a:endParaRPr lang="en-US"/>
          </a:p>
        </p:txBody>
      </p:sp>
    </p:spTree>
    <p:extLst>
      <p:ext uri="{BB962C8B-B14F-4D97-AF65-F5344CB8AC3E}">
        <p14:creationId xmlns:p14="http://schemas.microsoft.com/office/powerpoint/2010/main" val="416518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annotations were created by Virginia Department of Education staff from the Office of Humanities and the  Office of Student Assessment. VITA Program (Virginia Information Technologies Agency) is the author of the annotations.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15</a:t>
            </a:fld>
            <a:endParaRPr lang="en-US"/>
          </a:p>
        </p:txBody>
      </p:sp>
    </p:spTree>
    <p:extLst>
      <p:ext uri="{BB962C8B-B14F-4D97-AF65-F5344CB8AC3E}">
        <p14:creationId xmlns:p14="http://schemas.microsoft.com/office/powerpoint/2010/main" val="3418592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16</a:t>
            </a:fld>
            <a:endParaRPr lang="en-US"/>
          </a:p>
        </p:txBody>
      </p:sp>
    </p:spTree>
    <p:extLst>
      <p:ext uri="{BB962C8B-B14F-4D97-AF65-F5344CB8AC3E}">
        <p14:creationId xmlns:p14="http://schemas.microsoft.com/office/powerpoint/2010/main" val="3326668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18</a:t>
            </a:fld>
            <a:endParaRPr lang="en-US"/>
          </a:p>
        </p:txBody>
      </p:sp>
    </p:spTree>
    <p:extLst>
      <p:ext uri="{BB962C8B-B14F-4D97-AF65-F5344CB8AC3E}">
        <p14:creationId xmlns:p14="http://schemas.microsoft.com/office/powerpoint/2010/main" val="1455685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19</a:t>
            </a:fld>
            <a:endParaRPr lang="en-US"/>
          </a:p>
        </p:txBody>
      </p:sp>
    </p:spTree>
    <p:extLst>
      <p:ext uri="{BB962C8B-B14F-4D97-AF65-F5344CB8AC3E}">
        <p14:creationId xmlns:p14="http://schemas.microsoft.com/office/powerpoint/2010/main" val="2244025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20</a:t>
            </a:fld>
            <a:endParaRPr lang="en-US"/>
          </a:p>
        </p:txBody>
      </p:sp>
    </p:spTree>
    <p:extLst>
      <p:ext uri="{BB962C8B-B14F-4D97-AF65-F5344CB8AC3E}">
        <p14:creationId xmlns:p14="http://schemas.microsoft.com/office/powerpoint/2010/main" val="2537023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21</a:t>
            </a:fld>
            <a:endParaRPr lang="en-US"/>
          </a:p>
        </p:txBody>
      </p:sp>
    </p:spTree>
    <p:extLst>
      <p:ext uri="{BB962C8B-B14F-4D97-AF65-F5344CB8AC3E}">
        <p14:creationId xmlns:p14="http://schemas.microsoft.com/office/powerpoint/2010/main" val="1992710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099017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83976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solidFill>
            <a:schemeClr val="tx1"/>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3751542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no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4805418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33550"/>
            <a:ext cx="6400800" cy="1314450"/>
          </a:xfrm>
        </p:spPr>
        <p:txBody>
          <a:bodyPr/>
          <a:lstStyle>
            <a:lvl1pPr marL="0" indent="0" algn="ctr">
              <a:buNone/>
              <a:defRPr i="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121"/>
            <a:ext cx="9144000" cy="857250"/>
          </a:xfrm>
          <a:prstGeom prst="rect">
            <a:avLst/>
          </a:prstGeo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068535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smtClean="0"/>
              <a:t>Click to edit Master title style</a:t>
            </a:r>
            <a:endParaRPr lang="en-US" dirty="0"/>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smtClean="0"/>
              <a:t>Click to edit Master title style</a:t>
            </a:r>
            <a:endParaRPr lang="en-US" dirty="0"/>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0" y="6350"/>
            <a:ext cx="9144000" cy="7620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5902" y="895350"/>
            <a:ext cx="8825700" cy="3429000"/>
          </a:xfrm>
          <a:prstGeom prst="rect">
            <a:avLst/>
          </a:prstGeom>
          <a:noFill/>
          <a:ln>
            <a:noFill/>
          </a:ln>
        </p:spPr>
        <p:txBody>
          <a:bodyPr spcFirstLastPara="1" wrap="square" lIns="91425" tIns="45700" rIns="91425" bIns="45700" anchor="t" anchorCtr="0">
            <a:noAutofit/>
          </a:bodyPr>
          <a:lstStyle>
            <a:lvl1pPr marL="457200" lvl="0" indent="-342900" algn="l" rtl="0">
              <a:spcBef>
                <a:spcPts val="0"/>
              </a:spcBef>
              <a:spcAft>
                <a:spcPts val="0"/>
              </a:spcAft>
              <a:buClr>
                <a:schemeClr val="dk1"/>
              </a:buClr>
              <a:buSzPts val="1800"/>
              <a:buChar char="•"/>
              <a:defRPr/>
            </a:lvl1pPr>
            <a:lvl2pPr marL="914400" lvl="1" indent="-342900" algn="l" rtl="0">
              <a:spcBef>
                <a:spcPts val="0"/>
              </a:spcBef>
              <a:spcAft>
                <a:spcPts val="0"/>
              </a:spcAft>
              <a:buClr>
                <a:schemeClr val="dk1"/>
              </a:buClr>
              <a:buSzPts val="1800"/>
              <a:buChar char="–"/>
              <a:defRPr/>
            </a:lvl2pPr>
            <a:lvl3pPr marL="1371600" lvl="2" indent="-342900" algn="l" rtl="0">
              <a:spcBef>
                <a:spcPts val="0"/>
              </a:spcBef>
              <a:spcAft>
                <a:spcPts val="0"/>
              </a:spcAft>
              <a:buClr>
                <a:schemeClr val="dk1"/>
              </a:buClr>
              <a:buSzPts val="1800"/>
              <a:buChar char="•"/>
              <a:defRPr/>
            </a:lvl3pPr>
            <a:lvl4pPr marL="1828800" lvl="3" indent="-342900" algn="l" rtl="0">
              <a:spcBef>
                <a:spcPts val="0"/>
              </a:spcBef>
              <a:spcAft>
                <a:spcPts val="0"/>
              </a:spcAft>
              <a:buClr>
                <a:schemeClr val="dk1"/>
              </a:buClr>
              <a:buSzPts val="1800"/>
              <a:buChar char="–"/>
              <a:defRPr/>
            </a:lvl4pPr>
            <a:lvl5pPr marL="2286000" lvl="4" indent="-342900" algn="l" rtl="0">
              <a:spcBef>
                <a:spcPts val="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5" name="Google Shape;25;p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6" name="Google Shape;26;p4"/>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413369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25400" y="4561185"/>
            <a:ext cx="4775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FFFF"/>
                </a:solidFill>
              </a:rPr>
              <a:t>Department of Learning and Innovation</a:t>
            </a:r>
          </a:p>
          <a:p>
            <a:r>
              <a:rPr lang="en-US" sz="1200" baseline="0" dirty="0" smtClean="0">
                <a:solidFill>
                  <a:srgbClr val="FFFFFF"/>
                </a:solidFill>
              </a:rPr>
              <a:t>Department of Student Assessment, Accountability &amp; ESEA Programs</a:t>
            </a: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5" r:id="rId2"/>
    <p:sldLayoutId id="2147483681" r:id="rId3"/>
    <p:sldLayoutId id="2147483696" r:id="rId4"/>
    <p:sldLayoutId id="2147483649" r:id="rId5"/>
    <p:sldLayoutId id="2147483661" r:id="rId6"/>
    <p:sldLayoutId id="2147483686" r:id="rId7"/>
    <p:sldLayoutId id="2147483652" r:id="rId8"/>
    <p:sldLayoutId id="2147483697" r:id="rId9"/>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doe.virginia.gov/support/health_medical/covid-19/recover-redesign-restart-2020.pdf"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index.shtml"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word/k-5/using-context-to-determine-meaning-3-5.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6-8/comparing-and-contrasting-details-6.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3-5/using-text-features-4-5.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6-8/cause-effect-and-impact-on-plot-6-8.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http://www.doe.virginia.gov/testing/sol/blueprints/english_blueprints/2017/2017-blueprint-8r.docx" TargetMode="External"/><Relationship Id="rId3" Type="http://schemas.openxmlformats.org/officeDocument/2006/relationships/hyperlink" Target="http://www.doe.virginia.gov/testing/sol/blueprints/english_blueprints/2017/2017-blueprint-3r.docx" TargetMode="External"/><Relationship Id="rId7" Type="http://schemas.openxmlformats.org/officeDocument/2006/relationships/hyperlink" Target="http://www.doe.virginia.gov/testing/sol/blueprints/english_blueprints/2017/2017-blueprint-7r.docx" TargetMode="External"/><Relationship Id="rId2" Type="http://schemas.openxmlformats.org/officeDocument/2006/relationships/hyperlink" Target="http://www.doe.virginia.gov/testing/sol/standards_docs/english/index.shtml" TargetMode="External"/><Relationship Id="rId1" Type="http://schemas.openxmlformats.org/officeDocument/2006/relationships/slideLayout" Target="../slideLayouts/slideLayout2.xml"/><Relationship Id="rId6" Type="http://schemas.openxmlformats.org/officeDocument/2006/relationships/hyperlink" Target="http://www.doe.virginia.gov/testing/sol/blueprints/english_blueprints/2017/2017-blueprint-6r.docx" TargetMode="External"/><Relationship Id="rId5" Type="http://schemas.openxmlformats.org/officeDocument/2006/relationships/hyperlink" Target="http://www.doe.virginia.gov/testing/sol/blueprints/english_blueprints/2017/2017-blueprint-5r.docx" TargetMode="External"/><Relationship Id="rId4" Type="http://schemas.openxmlformats.org/officeDocument/2006/relationships/hyperlink" Target="http://www.doe.virginia.gov/testing/sol/blueprints/english_blueprints/2017/2017-blueprint-4r.docx" TargetMode="External"/><Relationship Id="rId9" Type="http://schemas.openxmlformats.org/officeDocument/2006/relationships/hyperlink" Target="http://www.doe.virginia.gov/testing/sol/blueprints/english_blueprints/2017/2017-blueprint-er.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www.doe.virginia.gov/support/health_medical/covid-19/recover-redesign-restart.shtml" TargetMode="External"/><Relationship Id="rId3" Type="http://schemas.openxmlformats.org/officeDocument/2006/relationships/hyperlink" Target="http://www.doe.virginia.gov/testing/sol/standards_docs/english/2017/cf/english-cf-2017.docx" TargetMode="External"/><Relationship Id="rId7" Type="http://schemas.openxmlformats.org/officeDocument/2006/relationships/hyperlink" Target="http://www.doe.virginia.gov/instruction/english/assessment-supports-webinar-series.shtml" TargetMode="External"/><Relationship Id="rId2" Type="http://schemas.openxmlformats.org/officeDocument/2006/relationships/hyperlink" Target="http://www.doe.virginia.gov/testing/sol/standards_docs/english/2017/progression-chart/reading-progression-cht-2017.docx" TargetMode="External"/><Relationship Id="rId1" Type="http://schemas.openxmlformats.org/officeDocument/2006/relationships/slideLayout" Target="../slideLayouts/slideLayout2.xml"/><Relationship Id="rId6" Type="http://schemas.openxmlformats.org/officeDocument/2006/relationships/hyperlink" Target="http://www.doe.virginia.gov/testing/test_administration/cat/comparison-passage-based-cat-traditional-test.docx" TargetMode="External"/><Relationship Id="rId5" Type="http://schemas.openxmlformats.org/officeDocument/2006/relationships/hyperlink" Target="http://www.doe.virginia.gov/testing/test_administration/cat/index.shtml" TargetMode="External"/><Relationship Id="rId4" Type="http://schemas.openxmlformats.org/officeDocument/2006/relationships/hyperlink" Target="http://www.doe.virginia.gov/testing/sol/standards_docs/english/2017/stds-all-english-2017.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www.doe.virginia.gov/testing/sol/practice_items/testnav8.shtml" TargetMode="External"/><Relationship Id="rId7" Type="http://schemas.openxmlformats.org/officeDocument/2006/relationships/hyperlink" Target="http://www.doe.virginia.gov/administrators/superintendents_memos/2020/249-20.docx" TargetMode="External"/><Relationship Id="rId2" Type="http://schemas.openxmlformats.org/officeDocument/2006/relationships/hyperlink" Target="http://www.doe.virginia.gov/testing/test_administration/cat/passage-based-cat-faq.docx" TargetMode="External"/><Relationship Id="rId1" Type="http://schemas.openxmlformats.org/officeDocument/2006/relationships/slideLayout" Target="../slideLayouts/slideLayout2.xml"/><Relationship Id="rId6" Type="http://schemas.openxmlformats.org/officeDocument/2006/relationships/hyperlink" Target="http://www.doe.virginia.gov/testing/sol/standards_docs/english/2017/eng-instruct-plans/index.shtml" TargetMode="External"/><Relationship Id="rId5" Type="http://schemas.openxmlformats.org/officeDocument/2006/relationships/hyperlink" Target="http://www.doe.virginia.gov/instruction/english/professional_development/institutes/2018/index.shtml" TargetMode="External"/><Relationship Id="rId4" Type="http://schemas.openxmlformats.org/officeDocument/2006/relationships/hyperlink" Target="http://www.doe.virginia.gov/instruction/english/professional_development/2019-deeper-learning/index.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doe.virginia.gov/instruction/english/literacy-webinar-series.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doe.virginia.gov/testing/sol/standards_docs/english/2017/cf/english-cf-2017.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5250"/>
            <a:ext cx="9144000" cy="857250"/>
          </a:xfrm>
        </p:spPr>
        <p:txBody>
          <a:bodyPr>
            <a:noAutofit/>
          </a:bodyPr>
          <a:lstStyle/>
          <a:p>
            <a:r>
              <a:rPr lang="en-US" sz="3600" b="0" dirty="0" smtClean="0"/>
              <a:t>Assessment Supports for 2020-2021</a:t>
            </a:r>
            <a:endParaRPr lang="en-US" sz="3600" dirty="0"/>
          </a:p>
        </p:txBody>
      </p:sp>
      <p:pic>
        <p:nvPicPr>
          <p:cNvPr id="2" name="Picture 1" descr="K-12 English Language Arts Logo including: Communication, Reading, Research and Writing " title="K-12 English Language Arts Logo"/>
          <p:cNvPicPr>
            <a:picLocks noChangeAspect="1"/>
          </p:cNvPicPr>
          <p:nvPr/>
        </p:nvPicPr>
        <p:blipFill>
          <a:blip r:embed="rId3"/>
          <a:stretch>
            <a:fillRect/>
          </a:stretch>
        </p:blipFill>
        <p:spPr>
          <a:xfrm>
            <a:off x="6400800" y="1123950"/>
            <a:ext cx="2314813" cy="2286000"/>
          </a:xfrm>
          <a:prstGeom prst="rect">
            <a:avLst/>
          </a:prstGeom>
        </p:spPr>
      </p:pic>
      <p:pic>
        <p:nvPicPr>
          <p:cNvPr id="6" name="Google Shape;75;p14" title="decorative picture"/>
          <p:cNvPicPr preferRelativeResize="0"/>
          <p:nvPr/>
        </p:nvPicPr>
        <p:blipFill>
          <a:blip r:embed="rId4">
            <a:alphaModFix/>
          </a:blip>
          <a:stretch>
            <a:fillRect/>
          </a:stretch>
        </p:blipFill>
        <p:spPr>
          <a:xfrm>
            <a:off x="186845" y="1708800"/>
            <a:ext cx="1618325" cy="2433575"/>
          </a:xfrm>
          <a:prstGeom prst="rect">
            <a:avLst/>
          </a:prstGeom>
          <a:noFill/>
          <a:ln>
            <a:noFill/>
          </a:ln>
        </p:spPr>
      </p:pic>
      <p:pic>
        <p:nvPicPr>
          <p:cNvPr id="7" name="Google Shape;73;p14" title="decorative picture"/>
          <p:cNvPicPr preferRelativeResize="0"/>
          <p:nvPr/>
        </p:nvPicPr>
        <p:blipFill>
          <a:blip r:embed="rId5">
            <a:alphaModFix/>
          </a:blip>
          <a:stretch>
            <a:fillRect/>
          </a:stretch>
        </p:blipFill>
        <p:spPr>
          <a:xfrm>
            <a:off x="1981327" y="899169"/>
            <a:ext cx="1895475" cy="1257300"/>
          </a:xfrm>
          <a:prstGeom prst="rect">
            <a:avLst/>
          </a:prstGeom>
          <a:noFill/>
          <a:ln>
            <a:noFill/>
          </a:ln>
        </p:spPr>
      </p:pic>
      <p:pic>
        <p:nvPicPr>
          <p:cNvPr id="8" name="Google Shape;77;p14" title="decorative picture"/>
          <p:cNvPicPr preferRelativeResize="0"/>
          <p:nvPr/>
        </p:nvPicPr>
        <p:blipFill>
          <a:blip r:embed="rId6">
            <a:alphaModFix/>
          </a:blip>
          <a:stretch>
            <a:fillRect/>
          </a:stretch>
        </p:blipFill>
        <p:spPr>
          <a:xfrm>
            <a:off x="3352800" y="2338444"/>
            <a:ext cx="2986325" cy="1985906"/>
          </a:xfrm>
          <a:prstGeom prst="rect">
            <a:avLst/>
          </a:prstGeom>
          <a:noFill/>
          <a:ln>
            <a:noFill/>
          </a:ln>
        </p:spPr>
      </p:pic>
    </p:spTree>
    <p:extLst>
      <p:ext uri="{BB962C8B-B14F-4D97-AF65-F5344CB8AC3E}">
        <p14:creationId xmlns:p14="http://schemas.microsoft.com/office/powerpoint/2010/main" val="3186661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Instruction </a:t>
            </a:r>
            <a:r>
              <a:rPr lang="en-US" sz="2400" dirty="0" smtClean="0"/>
              <a:t>(3 </a:t>
            </a:r>
            <a:r>
              <a:rPr lang="en-US" sz="2400" dirty="0"/>
              <a:t>of 3)</a:t>
            </a:r>
          </a:p>
        </p:txBody>
      </p:sp>
      <p:sp>
        <p:nvSpPr>
          <p:cNvPr id="3" name="Content Placeholder 2"/>
          <p:cNvSpPr>
            <a:spLocks noGrp="1"/>
          </p:cNvSpPr>
          <p:nvPr>
            <p:ph idx="1"/>
          </p:nvPr>
        </p:nvSpPr>
        <p:spPr>
          <a:xfrm>
            <a:off x="76200" y="819149"/>
            <a:ext cx="8927385" cy="3505204"/>
          </a:xfrm>
        </p:spPr>
        <p:txBody>
          <a:bodyPr>
            <a:normAutofit fontScale="55000" lnSpcReduction="20000"/>
          </a:bodyPr>
          <a:lstStyle/>
          <a:p>
            <a:pPr lvl="1"/>
            <a:r>
              <a:rPr lang="en-US" sz="5100" dirty="0"/>
              <a:t>Step Three: Sample Question Starters</a:t>
            </a:r>
            <a:endParaRPr lang="en-US" sz="5100" strike="sngStrike" dirty="0"/>
          </a:p>
          <a:p>
            <a:pPr lvl="2"/>
            <a:r>
              <a:rPr lang="en-US" sz="4400" dirty="0"/>
              <a:t>Questions asked before, during, and after instruction should bring students back to the text and align with the progression of the skill, therefore supporting student mastery. These questions could be exemplified by having students write about what was read, answering questions, etc.</a:t>
            </a:r>
          </a:p>
          <a:p>
            <a:pPr lvl="1"/>
            <a:r>
              <a:rPr lang="en-US" sz="5100" dirty="0"/>
              <a:t>Step Four: Exploring Instructional Resources </a:t>
            </a:r>
          </a:p>
          <a:p>
            <a:pPr lvl="2"/>
            <a:r>
              <a:rPr lang="en-US" sz="4400" dirty="0"/>
              <a:t>Select additional grade-level text that is engaging and varying in genre. Introduce new skills and spiral previously taught skills.</a:t>
            </a:r>
          </a:p>
          <a:p>
            <a:endParaRPr lang="en-US" dirty="0"/>
          </a:p>
        </p:txBody>
      </p:sp>
    </p:spTree>
    <p:extLst>
      <p:ext uri="{BB962C8B-B14F-4D97-AF65-F5344CB8AC3E}">
        <p14:creationId xmlns:p14="http://schemas.microsoft.com/office/powerpoint/2010/main" val="4023899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(1 of </a:t>
            </a:r>
            <a:r>
              <a:rPr lang="en-US" sz="2400" dirty="0" smtClean="0"/>
              <a:t>7)</a:t>
            </a:r>
            <a:endParaRPr lang="en-US" sz="2400" dirty="0"/>
          </a:p>
        </p:txBody>
      </p:sp>
      <p:sp>
        <p:nvSpPr>
          <p:cNvPr id="3" name="Content Placeholder 2"/>
          <p:cNvSpPr>
            <a:spLocks noGrp="1"/>
          </p:cNvSpPr>
          <p:nvPr>
            <p:ph idx="1"/>
          </p:nvPr>
        </p:nvSpPr>
        <p:spPr>
          <a:xfrm>
            <a:off x="76200" y="590550"/>
            <a:ext cx="8915400" cy="3886200"/>
          </a:xfrm>
        </p:spPr>
        <p:txBody>
          <a:bodyPr>
            <a:normAutofit fontScale="70000" lnSpcReduction="20000"/>
          </a:bodyPr>
          <a:lstStyle/>
          <a:p>
            <a:r>
              <a:rPr lang="en-US" sz="3400" dirty="0"/>
              <a:t>When selecting a text, it is important </a:t>
            </a:r>
            <a:r>
              <a:rPr lang="en-US" sz="3400" dirty="0" smtClean="0"/>
              <a:t>to: </a:t>
            </a:r>
          </a:p>
          <a:p>
            <a:pPr lvl="1"/>
            <a:r>
              <a:rPr lang="en-US" sz="3400" dirty="0" smtClean="0"/>
              <a:t>Review to </a:t>
            </a:r>
            <a:r>
              <a:rPr lang="en-US" sz="3400" dirty="0"/>
              <a:t>ensure it supports the </a:t>
            </a:r>
            <a:r>
              <a:rPr lang="en-US" sz="3400" dirty="0" smtClean="0"/>
              <a:t>identified purpose for reading the passage. </a:t>
            </a:r>
          </a:p>
          <a:p>
            <a:pPr lvl="2"/>
            <a:r>
              <a:rPr lang="en-US" sz="3400" dirty="0" smtClean="0"/>
              <a:t>Setting </a:t>
            </a:r>
            <a:r>
              <a:rPr lang="en-US" sz="3400" dirty="0"/>
              <a:t>the purpose will </a:t>
            </a:r>
            <a:r>
              <a:rPr lang="en-US" sz="3400" dirty="0" smtClean="0"/>
              <a:t>focus on either:</a:t>
            </a:r>
          </a:p>
          <a:p>
            <a:pPr lvl="3"/>
            <a:r>
              <a:rPr lang="en-US" sz="3400" dirty="0" smtClean="0"/>
              <a:t>Identifying the skills that will </a:t>
            </a:r>
            <a:r>
              <a:rPr lang="en-US" sz="3400" dirty="0"/>
              <a:t>be </a:t>
            </a:r>
            <a:r>
              <a:rPr lang="en-US" sz="3400" dirty="0" smtClean="0"/>
              <a:t>introduced or reviewed for reading comprehension and then ensuring the passage supports the identified skills. </a:t>
            </a:r>
          </a:p>
          <a:p>
            <a:pPr lvl="3"/>
            <a:r>
              <a:rPr lang="en-US" sz="3400" dirty="0"/>
              <a:t>S</a:t>
            </a:r>
            <a:r>
              <a:rPr lang="en-US" sz="3400" dirty="0" smtClean="0"/>
              <a:t>electing a passage and then determining the skills that could be introduced or reviewed throughout the reading. </a:t>
            </a:r>
          </a:p>
          <a:p>
            <a:pPr lvl="1"/>
            <a:r>
              <a:rPr lang="en-US" sz="3400" dirty="0" smtClean="0"/>
              <a:t>Read </a:t>
            </a:r>
            <a:r>
              <a:rPr lang="en-US" sz="3400" dirty="0"/>
              <a:t>to locate examples of the skills that support the purpose identified.</a:t>
            </a:r>
          </a:p>
          <a:p>
            <a:pPr marL="0" indent="0">
              <a:buNone/>
            </a:pPr>
            <a:endParaRPr lang="en-US" dirty="0"/>
          </a:p>
        </p:txBody>
      </p:sp>
    </p:spTree>
    <p:extLst>
      <p:ext uri="{BB962C8B-B14F-4D97-AF65-F5344CB8AC3E}">
        <p14:creationId xmlns:p14="http://schemas.microsoft.com/office/powerpoint/2010/main" val="52058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(2 </a:t>
            </a:r>
            <a:r>
              <a:rPr lang="en-US" sz="2400" dirty="0"/>
              <a:t>of </a:t>
            </a:r>
            <a:r>
              <a:rPr lang="en-US" sz="2400" dirty="0" smtClean="0"/>
              <a:t>7)</a:t>
            </a:r>
            <a:endParaRPr lang="en-US" sz="2400" dirty="0"/>
          </a:p>
        </p:txBody>
      </p:sp>
      <p:sp>
        <p:nvSpPr>
          <p:cNvPr id="3" name="Content Placeholder 2"/>
          <p:cNvSpPr>
            <a:spLocks noGrp="1"/>
          </p:cNvSpPr>
          <p:nvPr>
            <p:ph idx="1"/>
          </p:nvPr>
        </p:nvSpPr>
        <p:spPr>
          <a:xfrm>
            <a:off x="76200" y="742950"/>
            <a:ext cx="8927385" cy="3581403"/>
          </a:xfrm>
        </p:spPr>
        <p:txBody>
          <a:bodyPr>
            <a:normAutofit fontScale="77500" lnSpcReduction="20000"/>
          </a:bodyPr>
          <a:lstStyle/>
          <a:p>
            <a:r>
              <a:rPr lang="en-US" sz="3100" dirty="0"/>
              <a:t>If the passage supports the identified purpose and includes examples that focus on the desired skills, the passage should be used for instruction.</a:t>
            </a:r>
          </a:p>
          <a:p>
            <a:pPr lvl="1"/>
            <a:r>
              <a:rPr lang="en-US" sz="3100" dirty="0"/>
              <a:t>If other reading comprehension skills are found within the passage, apart from the determined purpose, teachers should use these skills to support instruction and reading comprehension. </a:t>
            </a:r>
          </a:p>
          <a:p>
            <a:pPr lvl="1"/>
            <a:r>
              <a:rPr lang="en-US" sz="3100" dirty="0"/>
              <a:t>It is important to ensure the passage supports the use of guiding questions to provide the necessary background information to support student comprehension, engagement, and application of skills. </a:t>
            </a:r>
          </a:p>
          <a:p>
            <a:endParaRPr lang="en-US" dirty="0"/>
          </a:p>
        </p:txBody>
      </p:sp>
    </p:spTree>
    <p:extLst>
      <p:ext uri="{BB962C8B-B14F-4D97-AF65-F5344CB8AC3E}">
        <p14:creationId xmlns:p14="http://schemas.microsoft.com/office/powerpoint/2010/main" val="236652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(3 </a:t>
            </a:r>
            <a:r>
              <a:rPr lang="en-US" sz="2400" dirty="0"/>
              <a:t>of </a:t>
            </a:r>
            <a:r>
              <a:rPr lang="en-US" sz="2400" dirty="0" smtClean="0"/>
              <a:t>7)</a:t>
            </a:r>
            <a:endParaRPr lang="en-US" sz="2400" dirty="0"/>
          </a:p>
        </p:txBody>
      </p:sp>
      <p:sp>
        <p:nvSpPr>
          <p:cNvPr id="3" name="Content Placeholder 2"/>
          <p:cNvSpPr>
            <a:spLocks noGrp="1"/>
          </p:cNvSpPr>
          <p:nvPr>
            <p:ph idx="1"/>
          </p:nvPr>
        </p:nvSpPr>
        <p:spPr/>
        <p:txBody>
          <a:bodyPr/>
          <a:lstStyle/>
          <a:p>
            <a:r>
              <a:rPr lang="en-US" sz="2800" dirty="0"/>
              <a:t>If examples of the introduction or review of skills are not found:</a:t>
            </a:r>
          </a:p>
          <a:p>
            <a:pPr lvl="1"/>
            <a:r>
              <a:rPr lang="en-US" sz="2600" dirty="0"/>
              <a:t>A new passage should be selected to support the determined purpose, or</a:t>
            </a:r>
          </a:p>
          <a:p>
            <a:pPr lvl="1"/>
            <a:r>
              <a:rPr lang="en-US" sz="2600" dirty="0"/>
              <a:t>New skills should be identified to support a </a:t>
            </a:r>
            <a:r>
              <a:rPr lang="en-US" sz="2600"/>
              <a:t>new </a:t>
            </a:r>
            <a:r>
              <a:rPr lang="en-US" sz="2600" smtClean="0"/>
              <a:t>purpose.</a:t>
            </a:r>
            <a:endParaRPr lang="en-US" sz="2600" dirty="0"/>
          </a:p>
          <a:p>
            <a:pPr marL="0" indent="0">
              <a:buNone/>
            </a:pPr>
            <a:endParaRPr lang="en-US" dirty="0"/>
          </a:p>
        </p:txBody>
      </p:sp>
    </p:spTree>
    <p:extLst>
      <p:ext uri="{BB962C8B-B14F-4D97-AF65-F5344CB8AC3E}">
        <p14:creationId xmlns:p14="http://schemas.microsoft.com/office/powerpoint/2010/main" val="1682385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(4 </a:t>
            </a:r>
            <a:r>
              <a:rPr lang="en-US" sz="2400" dirty="0"/>
              <a:t>of </a:t>
            </a:r>
            <a:r>
              <a:rPr lang="en-US" sz="2400" dirty="0"/>
              <a:t>7</a:t>
            </a:r>
            <a:r>
              <a:rPr lang="en-US" sz="2400" dirty="0" smtClean="0"/>
              <a:t>)</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Throughout the provided grade-level authentic passages, annotations (a note of commentary or explanation) that include discussion points and guiding questions have been provided to support the introduction and review of skills.</a:t>
            </a:r>
          </a:p>
        </p:txBody>
      </p:sp>
    </p:spTree>
    <p:extLst>
      <p:ext uri="{BB962C8B-B14F-4D97-AF65-F5344CB8AC3E}">
        <p14:creationId xmlns:p14="http://schemas.microsoft.com/office/powerpoint/2010/main" val="443262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 shot of the text &quot;Through the Eyes of Nellie Bly&quot; with annotations." title="An image"/>
          <p:cNvPicPr>
            <a:picLocks noChangeAspect="1"/>
          </p:cNvPicPr>
          <p:nvPr/>
        </p:nvPicPr>
        <p:blipFill>
          <a:blip r:embed="rId3"/>
          <a:stretch>
            <a:fillRect/>
          </a:stretch>
        </p:blipFill>
        <p:spPr>
          <a:xfrm>
            <a:off x="80963" y="1123950"/>
            <a:ext cx="8910637" cy="2452784"/>
          </a:xfrm>
          <a:prstGeom prst="rect">
            <a:avLst/>
          </a:prstGeom>
        </p:spPr>
      </p:pic>
      <p:sp>
        <p:nvSpPr>
          <p:cNvPr id="6" name="Title 1"/>
          <p:cNvSpPr>
            <a:spLocks noGrp="1"/>
          </p:cNvSpPr>
          <p:nvPr>
            <p:ph type="title"/>
          </p:nvPr>
        </p:nvSpPr>
        <p:spPr/>
        <p:txBody>
          <a:bodyPr/>
          <a:lstStyle/>
          <a:p>
            <a:r>
              <a:rPr lang="en-US" dirty="0"/>
              <a:t>Step 1: Select Authentic Text </a:t>
            </a:r>
            <a:r>
              <a:rPr lang="en-US" sz="2400" dirty="0" smtClean="0"/>
              <a:t>(5 </a:t>
            </a:r>
            <a:r>
              <a:rPr lang="en-US" sz="2400" dirty="0"/>
              <a:t>of 7)</a:t>
            </a:r>
          </a:p>
        </p:txBody>
      </p:sp>
    </p:spTree>
    <p:extLst>
      <p:ext uri="{BB962C8B-B14F-4D97-AF65-F5344CB8AC3E}">
        <p14:creationId xmlns:p14="http://schemas.microsoft.com/office/powerpoint/2010/main" val="1947195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a:t>
            </a:r>
            <a:r>
              <a:rPr lang="en-US" dirty="0" smtClean="0"/>
              <a:t> </a:t>
            </a:r>
            <a:r>
              <a:rPr lang="en-US" sz="2700" dirty="0" smtClean="0"/>
              <a:t>(6 </a:t>
            </a:r>
            <a:r>
              <a:rPr lang="en-US" sz="2700" dirty="0" smtClean="0"/>
              <a:t>of </a:t>
            </a:r>
            <a:r>
              <a:rPr lang="en-US" sz="2700" dirty="0" smtClean="0"/>
              <a:t>7)</a:t>
            </a:r>
            <a:r>
              <a:rPr lang="en-US" dirty="0"/>
              <a:t/>
            </a:r>
            <a:br>
              <a:rPr lang="en-US" dirty="0"/>
            </a:br>
            <a:endParaRPr lang="en-US" dirty="0"/>
          </a:p>
        </p:txBody>
      </p:sp>
      <p:sp>
        <p:nvSpPr>
          <p:cNvPr id="4" name="Content Placeholder 3"/>
          <p:cNvSpPr>
            <a:spLocks noGrp="1"/>
          </p:cNvSpPr>
          <p:nvPr>
            <p:ph idx="1"/>
          </p:nvPr>
        </p:nvSpPr>
        <p:spPr>
          <a:xfrm>
            <a:off x="152400" y="971550"/>
            <a:ext cx="8763000" cy="3352802"/>
          </a:xfrm>
        </p:spPr>
        <p:txBody>
          <a:bodyPr>
            <a:normAutofit/>
          </a:bodyPr>
          <a:lstStyle/>
          <a:p>
            <a:pPr marL="0" indent="0" algn="ctr">
              <a:buNone/>
            </a:pPr>
            <a:r>
              <a:rPr lang="en-US" sz="2800" dirty="0" smtClean="0"/>
              <a:t>Article: “Through </a:t>
            </a:r>
            <a:r>
              <a:rPr lang="en-US" sz="2800" dirty="0"/>
              <a:t>the Eyes of Nellie Bly”</a:t>
            </a:r>
            <a:br>
              <a:rPr lang="en-US" sz="2800" dirty="0"/>
            </a:br>
            <a:r>
              <a:rPr lang="en-US" sz="2800" dirty="0"/>
              <a:t>paired with</a:t>
            </a:r>
            <a:br>
              <a:rPr lang="en-US" sz="2800" dirty="0"/>
            </a:br>
            <a:r>
              <a:rPr lang="en-US" sz="2800" dirty="0" smtClean="0"/>
              <a:t>Poem: “Around </a:t>
            </a:r>
            <a:r>
              <a:rPr lang="en-US" sz="2800" dirty="0"/>
              <a:t>the World in 72 Days</a:t>
            </a:r>
            <a:r>
              <a:rPr lang="en-US" sz="2800" dirty="0" smtClean="0"/>
              <a:t>”</a:t>
            </a:r>
          </a:p>
          <a:p>
            <a:r>
              <a:rPr lang="en-US" sz="2400" dirty="0" smtClean="0"/>
              <a:t>This </a:t>
            </a:r>
            <a:r>
              <a:rPr lang="en-US" sz="2400" dirty="0"/>
              <a:t>paired passage example 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96944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(7 </a:t>
            </a:r>
            <a:r>
              <a:rPr lang="en-US" sz="2400" dirty="0" smtClean="0"/>
              <a:t>of </a:t>
            </a:r>
            <a:r>
              <a:rPr lang="en-US" sz="2400" dirty="0" smtClean="0"/>
              <a:t>7)</a:t>
            </a:r>
            <a:endParaRPr lang="en-US" sz="2400" dirty="0"/>
          </a:p>
        </p:txBody>
      </p:sp>
      <p:sp>
        <p:nvSpPr>
          <p:cNvPr id="5" name="Content Placeholder 4"/>
          <p:cNvSpPr>
            <a:spLocks noGrp="1"/>
          </p:cNvSpPr>
          <p:nvPr>
            <p:ph idx="1"/>
          </p:nvPr>
        </p:nvSpPr>
        <p:spPr>
          <a:xfrm>
            <a:off x="108307" y="666750"/>
            <a:ext cx="8927385" cy="3581403"/>
          </a:xfrm>
        </p:spPr>
        <p:txBody>
          <a:bodyPr>
            <a:normAutofit/>
          </a:bodyPr>
          <a:lstStyle/>
          <a:p>
            <a:pPr marL="0" indent="0">
              <a:buNone/>
            </a:pPr>
            <a:r>
              <a:rPr lang="en-US" sz="2800" dirty="0" smtClean="0"/>
              <a:t>The selected article and poem about Nellie Bly* support </a:t>
            </a:r>
            <a:r>
              <a:rPr lang="en-US" sz="2800" dirty="0"/>
              <a:t>the introduction and review </a:t>
            </a:r>
            <a:r>
              <a:rPr lang="en-US" sz="2800" dirty="0" smtClean="0"/>
              <a:t>of:</a:t>
            </a:r>
          </a:p>
          <a:p>
            <a:pPr lvl="1"/>
            <a:r>
              <a:rPr lang="en-US" sz="2600" dirty="0"/>
              <a:t>U</a:t>
            </a:r>
            <a:r>
              <a:rPr lang="en-US" sz="2600" dirty="0" smtClean="0"/>
              <a:t>sing </a:t>
            </a:r>
            <a:r>
              <a:rPr lang="en-US" sz="2600" dirty="0"/>
              <a:t>context to determine meaning, </a:t>
            </a:r>
            <a:endParaRPr lang="en-US" sz="2600" dirty="0" smtClean="0"/>
          </a:p>
          <a:p>
            <a:pPr lvl="1"/>
            <a:r>
              <a:rPr lang="en-US" sz="2600" dirty="0"/>
              <a:t>C</a:t>
            </a:r>
            <a:r>
              <a:rPr lang="en-US" sz="2600" dirty="0" smtClean="0"/>
              <a:t>omparing </a:t>
            </a:r>
            <a:r>
              <a:rPr lang="en-US" sz="2600" dirty="0"/>
              <a:t>and contrasting details between texts, </a:t>
            </a:r>
            <a:endParaRPr lang="en-US" sz="2600" dirty="0" smtClean="0"/>
          </a:p>
          <a:p>
            <a:pPr lvl="1"/>
            <a:r>
              <a:rPr lang="en-US" sz="2600" dirty="0"/>
              <a:t>U</a:t>
            </a:r>
            <a:r>
              <a:rPr lang="en-US" sz="2600" dirty="0" smtClean="0"/>
              <a:t>sing </a:t>
            </a:r>
            <a:r>
              <a:rPr lang="en-US" sz="2600" dirty="0"/>
              <a:t>text features to predict and categorize information, </a:t>
            </a:r>
          </a:p>
          <a:p>
            <a:pPr lvl="1"/>
            <a:r>
              <a:rPr lang="en-US" sz="2600" dirty="0"/>
              <a:t>I</a:t>
            </a:r>
            <a:r>
              <a:rPr lang="en-US" sz="2600" dirty="0" smtClean="0"/>
              <a:t>dentifying </a:t>
            </a:r>
            <a:r>
              <a:rPr lang="en-US" sz="2600" dirty="0"/>
              <a:t>cause and effect </a:t>
            </a:r>
            <a:r>
              <a:rPr lang="en-US" sz="2600" dirty="0" smtClean="0"/>
              <a:t>relationships</a:t>
            </a:r>
            <a:endParaRPr lang="en-US" sz="2600" dirty="0"/>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690839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144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5.4A</a:t>
            </a:r>
            <a:endParaRPr lang="en-US" sz="3600" dirty="0"/>
          </a:p>
        </p:txBody>
      </p:sp>
      <p:sp>
        <p:nvSpPr>
          <p:cNvPr id="5" name="Content Placeholder 4"/>
          <p:cNvSpPr>
            <a:spLocks noGrp="1"/>
          </p:cNvSpPr>
          <p:nvPr>
            <p:ph idx="1"/>
          </p:nvPr>
        </p:nvSpPr>
        <p:spPr>
          <a:xfrm>
            <a:off x="152400" y="1123951"/>
            <a:ext cx="8382000" cy="3276600"/>
          </a:xfrm>
        </p:spPr>
        <p:txBody>
          <a:bodyPr>
            <a:normAutofit/>
          </a:bodyPr>
          <a:lstStyle/>
          <a:p>
            <a:r>
              <a:rPr lang="en-US" sz="2800" dirty="0" smtClean="0"/>
              <a:t>4.4A- </a:t>
            </a:r>
            <a:r>
              <a:rPr lang="en-US" sz="2800" u="sng" dirty="0"/>
              <a:t>Use</a:t>
            </a:r>
            <a:r>
              <a:rPr lang="en-US" sz="2800" dirty="0"/>
              <a:t> </a:t>
            </a:r>
            <a:r>
              <a:rPr lang="en-US" sz="2800" b="1" dirty="0"/>
              <a:t>context</a:t>
            </a:r>
            <a:r>
              <a:rPr lang="en-US" sz="2800" dirty="0"/>
              <a:t> </a:t>
            </a:r>
            <a:r>
              <a:rPr lang="en-US" sz="2800" i="1" dirty="0"/>
              <a:t>to clarify meanings of unfamiliar words</a:t>
            </a:r>
            <a:r>
              <a:rPr lang="en-US" sz="2800" dirty="0"/>
              <a:t>.</a:t>
            </a:r>
            <a:endParaRPr lang="en-US" sz="2800" dirty="0" smtClean="0"/>
          </a:p>
          <a:p>
            <a:r>
              <a:rPr lang="en-US" sz="2800" dirty="0" smtClean="0"/>
              <a:t>5.4A- </a:t>
            </a:r>
            <a:r>
              <a:rPr lang="en-US" sz="2800" u="sng" dirty="0"/>
              <a:t>Use</a:t>
            </a:r>
            <a:r>
              <a:rPr lang="en-US" sz="2800" dirty="0"/>
              <a:t> </a:t>
            </a:r>
            <a:r>
              <a:rPr lang="en-US" sz="2800" b="1" dirty="0"/>
              <a:t>context</a:t>
            </a:r>
            <a:r>
              <a:rPr lang="en-US" sz="2800" dirty="0"/>
              <a:t> </a:t>
            </a:r>
            <a:r>
              <a:rPr lang="en-US" sz="2800" i="1" dirty="0"/>
              <a:t>to clarify meaning of unfamiliar words and phrases</a:t>
            </a:r>
            <a:r>
              <a:rPr lang="en-US" sz="2800" dirty="0" smtClean="0"/>
              <a:t>.</a:t>
            </a:r>
          </a:p>
          <a:p>
            <a:r>
              <a:rPr lang="en-US" sz="2800" dirty="0" smtClean="0"/>
              <a:t>6.4C- </a:t>
            </a:r>
            <a:r>
              <a:rPr lang="en-US" sz="2800" u="sng" dirty="0"/>
              <a:t>Use</a:t>
            </a:r>
            <a:r>
              <a:rPr lang="en-US" sz="2800" dirty="0"/>
              <a:t> </a:t>
            </a:r>
            <a:r>
              <a:rPr lang="en-US" sz="2800" b="1" dirty="0"/>
              <a:t>context</a:t>
            </a:r>
            <a:r>
              <a:rPr lang="en-US" sz="2800" dirty="0"/>
              <a:t> </a:t>
            </a:r>
            <a:r>
              <a:rPr lang="en-US" sz="2800" b="1" dirty="0"/>
              <a:t>and sentence structure </a:t>
            </a:r>
            <a:r>
              <a:rPr lang="en-US" sz="2800" i="1" dirty="0"/>
              <a:t>to </a:t>
            </a:r>
            <a:r>
              <a:rPr lang="en-US" sz="2800" i="1" u="sng" dirty="0"/>
              <a:t>determine meanings and differentiate among multiple meanings</a:t>
            </a:r>
            <a:r>
              <a:rPr lang="en-US" sz="2800" i="1" dirty="0"/>
              <a:t> of words</a:t>
            </a:r>
            <a:r>
              <a:rPr lang="en-US" sz="2800" dirty="0"/>
              <a:t>.</a:t>
            </a:r>
          </a:p>
        </p:txBody>
      </p:sp>
    </p:spTree>
    <p:extLst>
      <p:ext uri="{BB962C8B-B14F-4D97-AF65-F5344CB8AC3E}">
        <p14:creationId xmlns:p14="http://schemas.microsoft.com/office/powerpoint/2010/main" val="3611948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5.5L</a:t>
            </a:r>
            <a:endParaRPr lang="en-US" sz="3600" dirty="0"/>
          </a:p>
        </p:txBody>
      </p:sp>
      <p:sp>
        <p:nvSpPr>
          <p:cNvPr id="3" name="Content Placeholder 2"/>
          <p:cNvSpPr>
            <a:spLocks noGrp="1"/>
          </p:cNvSpPr>
          <p:nvPr>
            <p:ph idx="1"/>
          </p:nvPr>
        </p:nvSpPr>
        <p:spPr>
          <a:xfrm>
            <a:off x="457200" y="1276351"/>
            <a:ext cx="8229600" cy="2971800"/>
          </a:xfrm>
        </p:spPr>
        <p:txBody>
          <a:bodyPr>
            <a:normAutofit/>
          </a:bodyPr>
          <a:lstStyle/>
          <a:p>
            <a:r>
              <a:rPr lang="en-US" sz="2800" dirty="0" smtClean="0"/>
              <a:t>4.5I- </a:t>
            </a:r>
            <a:r>
              <a:rPr lang="en-US" sz="2800" b="1" dirty="0"/>
              <a:t>Compare/contrast</a:t>
            </a:r>
            <a:r>
              <a:rPr lang="en-US" sz="2800" dirty="0"/>
              <a:t> </a:t>
            </a:r>
            <a:r>
              <a:rPr lang="en-US" sz="2800" u="sng" dirty="0"/>
              <a:t>details</a:t>
            </a:r>
            <a:r>
              <a:rPr lang="en-US" sz="2800" dirty="0"/>
              <a:t> in </a:t>
            </a:r>
            <a:r>
              <a:rPr lang="en-US" sz="2800" u="sng" dirty="0"/>
              <a:t>literary and informational nonfiction texts</a:t>
            </a:r>
            <a:r>
              <a:rPr lang="en-US" sz="2800" dirty="0"/>
              <a:t>.</a:t>
            </a:r>
          </a:p>
          <a:p>
            <a:r>
              <a:rPr lang="en-US" sz="2800" dirty="0"/>
              <a:t>5.5L- </a:t>
            </a:r>
            <a:r>
              <a:rPr lang="en-US" sz="2800" b="1" dirty="0"/>
              <a:t>Compare/contrast</a:t>
            </a:r>
            <a:r>
              <a:rPr lang="en-US" sz="2800" dirty="0"/>
              <a:t> </a:t>
            </a:r>
            <a:r>
              <a:rPr lang="en-US" sz="2800" u="sng" dirty="0"/>
              <a:t>details</a:t>
            </a:r>
            <a:r>
              <a:rPr lang="en-US" sz="2800" dirty="0"/>
              <a:t> in </a:t>
            </a:r>
            <a:r>
              <a:rPr lang="en-US" sz="2800" u="sng" dirty="0"/>
              <a:t>literary and </a:t>
            </a:r>
            <a:r>
              <a:rPr lang="en-US" sz="2800" u="sng" dirty="0" smtClean="0"/>
              <a:t>informational </a:t>
            </a:r>
            <a:r>
              <a:rPr lang="en-US" sz="2800" u="sng" dirty="0"/>
              <a:t>nonfiction texts</a:t>
            </a:r>
            <a:r>
              <a:rPr lang="en-US" sz="2800" dirty="0" smtClean="0"/>
              <a:t>.</a:t>
            </a:r>
          </a:p>
          <a:p>
            <a:r>
              <a:rPr lang="en-US" sz="2800" dirty="0" smtClean="0"/>
              <a:t>6.5I- </a:t>
            </a:r>
            <a:r>
              <a:rPr lang="en-US" sz="2800" b="1" dirty="0"/>
              <a:t>Compare/contrast</a:t>
            </a:r>
            <a:r>
              <a:rPr lang="en-US" sz="2800" dirty="0"/>
              <a:t> </a:t>
            </a:r>
            <a:r>
              <a:rPr lang="en-US" sz="2800" u="sng" dirty="0"/>
              <a:t>details</a:t>
            </a:r>
            <a:r>
              <a:rPr lang="en-US" sz="2800" dirty="0"/>
              <a:t> in </a:t>
            </a:r>
            <a:r>
              <a:rPr lang="en-US" sz="2800" u="sng" dirty="0"/>
              <a:t>literary and informational nonfiction texts</a:t>
            </a:r>
            <a:r>
              <a:rPr lang="en-US" sz="2800" dirty="0"/>
              <a:t>.</a:t>
            </a:r>
          </a:p>
        </p:txBody>
      </p:sp>
    </p:spTree>
    <p:extLst>
      <p:ext uri="{BB962C8B-B14F-4D97-AF65-F5344CB8AC3E}">
        <p14:creationId xmlns:p14="http://schemas.microsoft.com/office/powerpoint/2010/main" val="403111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Questions During the Webinar</a:t>
            </a:r>
          </a:p>
        </p:txBody>
      </p:sp>
      <p:sp>
        <p:nvSpPr>
          <p:cNvPr id="3" name="Content Placeholder 2"/>
          <p:cNvSpPr>
            <a:spLocks noGrp="1"/>
          </p:cNvSpPr>
          <p:nvPr>
            <p:ph idx="1"/>
          </p:nvPr>
        </p:nvSpPr>
        <p:spPr>
          <a:xfrm>
            <a:off x="571500" y="1504950"/>
            <a:ext cx="8001000" cy="1828799"/>
          </a:xfrm>
        </p:spPr>
        <p:txBody>
          <a:bodyPr>
            <a:normAutofit fontScale="92500"/>
          </a:bodyPr>
          <a:lstStyle/>
          <a:p>
            <a:r>
              <a:rPr lang="en-US" dirty="0"/>
              <a:t>Use </a:t>
            </a:r>
            <a:r>
              <a:rPr lang="en-US" dirty="0" smtClean="0"/>
              <a:t>the chat </a:t>
            </a:r>
            <a:r>
              <a:rPr lang="en-US" dirty="0"/>
              <a:t>feature to pose any questions to the group that arise during the webinar.</a:t>
            </a:r>
          </a:p>
          <a:p>
            <a:r>
              <a:rPr lang="en-US" dirty="0"/>
              <a:t>Please send your questions to </a:t>
            </a:r>
            <a:r>
              <a:rPr lang="en-US" dirty="0" smtClean="0"/>
              <a:t>“All Attendees.”</a:t>
            </a:r>
            <a:endParaRPr lang="en-US" dirty="0"/>
          </a:p>
        </p:txBody>
      </p:sp>
    </p:spTree>
    <p:extLst>
      <p:ext uri="{BB962C8B-B14F-4D97-AF65-F5344CB8AC3E}">
        <p14:creationId xmlns:p14="http://schemas.microsoft.com/office/powerpoint/2010/main" val="2858577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14400"/>
          </a:xfrm>
        </p:spPr>
        <p:txBody>
          <a:bodyPr>
            <a:noAutofit/>
          </a:bodyPr>
          <a:lstStyle/>
          <a:p>
            <a:pPr algn="l"/>
            <a:r>
              <a:rPr lang="en-US" sz="3600" dirty="0"/>
              <a:t>Step 2: Examine the Content and Progression of Standards for </a:t>
            </a:r>
            <a:r>
              <a:rPr lang="en-US" sz="3600" dirty="0" smtClean="0"/>
              <a:t>SOL 5.6A</a:t>
            </a:r>
            <a:endParaRPr lang="en-US" sz="3600" dirty="0"/>
          </a:p>
        </p:txBody>
      </p:sp>
      <p:sp>
        <p:nvSpPr>
          <p:cNvPr id="3" name="Content Placeholder 2"/>
          <p:cNvSpPr>
            <a:spLocks noGrp="1"/>
          </p:cNvSpPr>
          <p:nvPr>
            <p:ph idx="1"/>
          </p:nvPr>
        </p:nvSpPr>
        <p:spPr>
          <a:xfrm>
            <a:off x="76200" y="1123950"/>
            <a:ext cx="8763000" cy="3352801"/>
          </a:xfrm>
        </p:spPr>
        <p:txBody>
          <a:bodyPr>
            <a:normAutofit/>
          </a:bodyPr>
          <a:lstStyle/>
          <a:p>
            <a:r>
              <a:rPr lang="en-US" sz="2800" dirty="0" smtClean="0"/>
              <a:t>4.6A- </a:t>
            </a:r>
            <a:r>
              <a:rPr lang="en-US" sz="2800" b="1" dirty="0"/>
              <a:t>Use</a:t>
            </a:r>
            <a:r>
              <a:rPr lang="en-US" sz="2800" dirty="0"/>
              <a:t> </a:t>
            </a:r>
            <a:r>
              <a:rPr lang="en-US" sz="2800" u="sng" dirty="0"/>
              <a:t>text features </a:t>
            </a:r>
            <a:r>
              <a:rPr lang="en-US" sz="2800" i="1" dirty="0"/>
              <a:t>such as type, </a:t>
            </a:r>
            <a:r>
              <a:rPr lang="en-US" sz="2800" i="1" dirty="0" smtClean="0"/>
              <a:t>headings, </a:t>
            </a:r>
            <a:r>
              <a:rPr lang="en-US" sz="2800" i="1" dirty="0"/>
              <a:t>and graphics</a:t>
            </a:r>
            <a:r>
              <a:rPr lang="en-US" sz="2800" dirty="0"/>
              <a:t>, </a:t>
            </a:r>
            <a:r>
              <a:rPr lang="en-US" sz="2800" u="sng" dirty="0"/>
              <a:t>to </a:t>
            </a:r>
            <a:r>
              <a:rPr lang="en-US" sz="2800" b="1" u="sng" dirty="0"/>
              <a:t>predict</a:t>
            </a:r>
            <a:r>
              <a:rPr lang="en-US" sz="2800" u="sng" dirty="0"/>
              <a:t> and </a:t>
            </a:r>
            <a:r>
              <a:rPr lang="en-US" sz="2800" b="1" u="sng" dirty="0"/>
              <a:t>categorize</a:t>
            </a:r>
            <a:r>
              <a:rPr lang="en-US" sz="2800" u="sng" dirty="0"/>
              <a:t> information</a:t>
            </a:r>
            <a:r>
              <a:rPr lang="en-US" sz="2800" dirty="0"/>
              <a:t>.</a:t>
            </a:r>
          </a:p>
          <a:p>
            <a:r>
              <a:rPr lang="en-US" sz="2800" dirty="0"/>
              <a:t>5.6A- </a:t>
            </a:r>
            <a:r>
              <a:rPr lang="en-US" sz="2800" b="1" dirty="0"/>
              <a:t>Use</a:t>
            </a:r>
            <a:r>
              <a:rPr lang="en-US" sz="2800" dirty="0"/>
              <a:t> </a:t>
            </a:r>
            <a:r>
              <a:rPr lang="en-US" sz="2800" u="sng" dirty="0"/>
              <a:t>text features </a:t>
            </a:r>
            <a:r>
              <a:rPr lang="en-US" sz="2800" i="1" dirty="0"/>
              <a:t>such as type, headings, and graphics</a:t>
            </a:r>
            <a:r>
              <a:rPr lang="en-US" sz="2800" dirty="0"/>
              <a:t> </a:t>
            </a:r>
            <a:r>
              <a:rPr lang="en-US" sz="2800" u="sng" dirty="0"/>
              <a:t>to </a:t>
            </a:r>
            <a:r>
              <a:rPr lang="en-US" sz="2800" b="1" u="sng" dirty="0"/>
              <a:t>predict</a:t>
            </a:r>
            <a:r>
              <a:rPr lang="en-US" sz="2800" u="sng" dirty="0"/>
              <a:t> and </a:t>
            </a:r>
            <a:r>
              <a:rPr lang="en-US" sz="2800" b="1" u="sng" dirty="0"/>
              <a:t>categorize</a:t>
            </a:r>
            <a:r>
              <a:rPr lang="en-US" sz="2800" u="sng" dirty="0"/>
              <a:t> information</a:t>
            </a:r>
            <a:r>
              <a:rPr lang="en-US" sz="2800" dirty="0" smtClean="0"/>
              <a:t>.</a:t>
            </a:r>
          </a:p>
          <a:p>
            <a:r>
              <a:rPr lang="en-US" sz="2800" dirty="0" smtClean="0"/>
              <a:t>6.6A- </a:t>
            </a:r>
            <a:r>
              <a:rPr lang="en-US" sz="2800" b="1" dirty="0"/>
              <a:t>Skim</a:t>
            </a:r>
            <a:r>
              <a:rPr lang="en-US" sz="2800" dirty="0"/>
              <a:t> materials </a:t>
            </a:r>
            <a:r>
              <a:rPr lang="en-US" sz="2800" u="sng" dirty="0"/>
              <a:t>using text features </a:t>
            </a:r>
            <a:r>
              <a:rPr lang="en-US" sz="2800" i="1" dirty="0"/>
              <a:t>such as type, headings, and graphics</a:t>
            </a:r>
            <a:r>
              <a:rPr lang="en-US" sz="2800" dirty="0"/>
              <a:t> </a:t>
            </a:r>
            <a:r>
              <a:rPr lang="en-US" sz="2800" u="sng" dirty="0"/>
              <a:t>to </a:t>
            </a:r>
            <a:r>
              <a:rPr lang="en-US" sz="2800" b="1" u="sng" dirty="0"/>
              <a:t>predict</a:t>
            </a:r>
            <a:r>
              <a:rPr lang="en-US" sz="2800" u="sng" dirty="0"/>
              <a:t> and </a:t>
            </a:r>
            <a:r>
              <a:rPr lang="en-US" sz="2800" b="1" u="sng" dirty="0"/>
              <a:t>categorize</a:t>
            </a:r>
            <a:r>
              <a:rPr lang="en-US" sz="2800" u="sng" dirty="0"/>
              <a:t> information</a:t>
            </a:r>
            <a:r>
              <a:rPr lang="en-US" sz="2800" dirty="0"/>
              <a:t>. </a:t>
            </a:r>
          </a:p>
        </p:txBody>
      </p:sp>
    </p:spTree>
    <p:extLst>
      <p:ext uri="{BB962C8B-B14F-4D97-AF65-F5344CB8AC3E}">
        <p14:creationId xmlns:p14="http://schemas.microsoft.com/office/powerpoint/2010/main" val="3058667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5.6H</a:t>
            </a:r>
            <a:endParaRPr lang="en-US" sz="3600" dirty="0"/>
          </a:p>
        </p:txBody>
      </p:sp>
      <p:sp>
        <p:nvSpPr>
          <p:cNvPr id="6" name="Content Placeholder 5"/>
          <p:cNvSpPr>
            <a:spLocks noGrp="1"/>
          </p:cNvSpPr>
          <p:nvPr>
            <p:ph idx="1"/>
          </p:nvPr>
        </p:nvSpPr>
        <p:spPr>
          <a:xfrm>
            <a:off x="457200" y="1352550"/>
            <a:ext cx="8229600" cy="2971801"/>
          </a:xfrm>
        </p:spPr>
        <p:txBody>
          <a:bodyPr/>
          <a:lstStyle/>
          <a:p>
            <a:r>
              <a:rPr lang="en-US" dirty="0"/>
              <a:t>4.6F- </a:t>
            </a:r>
            <a:r>
              <a:rPr lang="en-US" b="1" dirty="0"/>
              <a:t>Distinguish</a:t>
            </a:r>
            <a:r>
              <a:rPr lang="en-US" dirty="0"/>
              <a:t> </a:t>
            </a:r>
            <a:r>
              <a:rPr lang="en-US" u="sng" dirty="0"/>
              <a:t>between cause and effect</a:t>
            </a:r>
            <a:r>
              <a:rPr lang="en-US" dirty="0"/>
              <a:t>.</a:t>
            </a:r>
          </a:p>
          <a:p>
            <a:r>
              <a:rPr lang="en-US" dirty="0"/>
              <a:t>5.6H- </a:t>
            </a:r>
            <a:r>
              <a:rPr lang="en-US" b="1" dirty="0"/>
              <a:t>Identify</a:t>
            </a:r>
            <a:r>
              <a:rPr lang="en-US" dirty="0"/>
              <a:t> </a:t>
            </a:r>
            <a:r>
              <a:rPr lang="en-US" u="sng" dirty="0"/>
              <a:t>cause and effect relationships</a:t>
            </a:r>
            <a:r>
              <a:rPr lang="en-US" dirty="0"/>
              <a:t>.</a:t>
            </a:r>
          </a:p>
          <a:p>
            <a:r>
              <a:rPr lang="en-US" dirty="0"/>
              <a:t>6.6I- </a:t>
            </a:r>
            <a:r>
              <a:rPr lang="en-US" b="1" dirty="0"/>
              <a:t>Identify</a:t>
            </a:r>
            <a:r>
              <a:rPr lang="en-US" dirty="0"/>
              <a:t> </a:t>
            </a:r>
            <a:r>
              <a:rPr lang="en-US" u="sng" dirty="0"/>
              <a:t>cause and effect </a:t>
            </a:r>
            <a:r>
              <a:rPr lang="en-US" u="sng" dirty="0" smtClean="0"/>
              <a:t>relationships.</a:t>
            </a:r>
            <a:endParaRPr lang="en-US" dirty="0"/>
          </a:p>
        </p:txBody>
      </p:sp>
    </p:spTree>
    <p:extLst>
      <p:ext uri="{BB962C8B-B14F-4D97-AF65-F5344CB8AC3E}">
        <p14:creationId xmlns:p14="http://schemas.microsoft.com/office/powerpoint/2010/main" val="4230779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1"/>
            <a:ext cx="8927385" cy="9906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5.4A</a:t>
            </a:r>
            <a:r>
              <a:rPr lang="en-US" sz="3000" dirty="0" smtClean="0"/>
              <a:t/>
            </a:r>
            <a:br>
              <a:rPr lang="en-US" sz="3000" dirty="0" smtClean="0"/>
            </a:br>
            <a:r>
              <a:rPr lang="en-US" sz="2400" dirty="0" smtClean="0"/>
              <a:t>(1 of 2)</a:t>
            </a:r>
            <a:endParaRPr lang="en-US" sz="2400" dirty="0"/>
          </a:p>
        </p:txBody>
      </p:sp>
      <p:sp>
        <p:nvSpPr>
          <p:cNvPr id="3" name="Content Placeholder 2"/>
          <p:cNvSpPr>
            <a:spLocks noGrp="1"/>
          </p:cNvSpPr>
          <p:nvPr>
            <p:ph idx="1"/>
          </p:nvPr>
        </p:nvSpPr>
        <p:spPr>
          <a:xfrm>
            <a:off x="76201" y="1200149"/>
            <a:ext cx="8991599" cy="3200401"/>
          </a:xfrm>
        </p:spPr>
        <p:txBody>
          <a:bodyPr>
            <a:normAutofit fontScale="40000" lnSpcReduction="20000"/>
          </a:bodyPr>
          <a:lstStyle/>
          <a:p>
            <a:r>
              <a:rPr lang="en-US" sz="7000" dirty="0"/>
              <a:t>Identify [</a:t>
            </a:r>
            <a:r>
              <a:rPr lang="en-US" sz="7000" i="1" dirty="0"/>
              <a:t>insert number of words</a:t>
            </a:r>
            <a:r>
              <a:rPr lang="en-US" sz="7000" dirty="0"/>
              <a:t>] unfamiliar words from the </a:t>
            </a:r>
            <a:r>
              <a:rPr lang="en-US" sz="7000" dirty="0" smtClean="0"/>
              <a:t>passage.</a:t>
            </a:r>
          </a:p>
          <a:p>
            <a:r>
              <a:rPr lang="en-US" sz="7000" dirty="0" smtClean="0"/>
              <a:t>What does [</a:t>
            </a:r>
            <a:r>
              <a:rPr lang="en-US" sz="7000" i="1" dirty="0" smtClean="0"/>
              <a:t>insert word from the text</a:t>
            </a:r>
            <a:r>
              <a:rPr lang="en-US" sz="7000" dirty="0" smtClean="0"/>
              <a:t>] mean? </a:t>
            </a:r>
          </a:p>
          <a:p>
            <a:r>
              <a:rPr lang="en-US" sz="7000" dirty="0" smtClean="0"/>
              <a:t>Which </a:t>
            </a:r>
            <a:r>
              <a:rPr lang="en-US" sz="7000" dirty="0"/>
              <a:t>word </a:t>
            </a:r>
            <a:r>
              <a:rPr lang="en-US" sz="7000" dirty="0" smtClean="0"/>
              <a:t>or phrase from [</a:t>
            </a:r>
            <a:r>
              <a:rPr lang="en-US" sz="7000" i="1" dirty="0" smtClean="0"/>
              <a:t>insert location from the text</a:t>
            </a:r>
            <a:r>
              <a:rPr lang="en-US" sz="7000" dirty="0" smtClean="0"/>
              <a:t>] helps to define [</a:t>
            </a:r>
            <a:r>
              <a:rPr lang="en-US" sz="7000" i="1" dirty="0" smtClean="0"/>
              <a:t>insert word from the text</a:t>
            </a:r>
            <a:r>
              <a:rPr lang="en-US" sz="7000" dirty="0" smtClean="0"/>
              <a:t>]?</a:t>
            </a:r>
          </a:p>
          <a:p>
            <a:r>
              <a:rPr lang="en-US" sz="7000" dirty="0" smtClean="0"/>
              <a:t>In [</a:t>
            </a:r>
            <a:r>
              <a:rPr lang="en-US" sz="7000" i="1" dirty="0" smtClean="0"/>
              <a:t>insert location from the text</a:t>
            </a:r>
            <a:r>
              <a:rPr lang="en-US" sz="7000" dirty="0" smtClean="0"/>
              <a:t>], [</a:t>
            </a:r>
            <a:r>
              <a:rPr lang="en-US" sz="7000" i="1" dirty="0" smtClean="0"/>
              <a:t>insert word from the text</a:t>
            </a:r>
            <a:r>
              <a:rPr lang="en-US" sz="7000" dirty="0" smtClean="0"/>
              <a:t>] means--</a:t>
            </a:r>
          </a:p>
          <a:p>
            <a:endParaRPr lang="en-US" sz="3600" dirty="0"/>
          </a:p>
          <a:p>
            <a:endParaRPr lang="en-US" dirty="0"/>
          </a:p>
        </p:txBody>
      </p:sp>
    </p:spTree>
    <p:extLst>
      <p:ext uri="{BB962C8B-B14F-4D97-AF65-F5344CB8AC3E}">
        <p14:creationId xmlns:p14="http://schemas.microsoft.com/office/powerpoint/2010/main" val="2036890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49"/>
            <a:ext cx="8927385" cy="914401"/>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5.4A </a:t>
            </a:r>
            <a:r>
              <a:rPr lang="en-US" sz="2400" dirty="0" smtClean="0"/>
              <a:t>(2 of 2)</a:t>
            </a:r>
            <a:endParaRPr lang="en-US" sz="3000" dirty="0"/>
          </a:p>
        </p:txBody>
      </p:sp>
      <p:sp>
        <p:nvSpPr>
          <p:cNvPr id="3" name="Content Placeholder 2"/>
          <p:cNvSpPr>
            <a:spLocks noGrp="1"/>
          </p:cNvSpPr>
          <p:nvPr>
            <p:ph idx="1"/>
          </p:nvPr>
        </p:nvSpPr>
        <p:spPr>
          <a:xfrm>
            <a:off x="76201" y="1123949"/>
            <a:ext cx="8991599" cy="3276601"/>
          </a:xfrm>
        </p:spPr>
        <p:txBody>
          <a:bodyPr>
            <a:normAutofit fontScale="55000" lnSpcReduction="20000"/>
          </a:bodyPr>
          <a:lstStyle/>
          <a:p>
            <a:r>
              <a:rPr lang="en-US" sz="5100" dirty="0" smtClean="0"/>
              <a:t>Which meaning of [</a:t>
            </a:r>
            <a:r>
              <a:rPr lang="en-US" sz="5100" i="1" dirty="0" smtClean="0"/>
              <a:t>insert word from the text</a:t>
            </a:r>
            <a:r>
              <a:rPr lang="en-US" sz="5100" dirty="0" smtClean="0"/>
              <a:t>] is used in [</a:t>
            </a:r>
            <a:r>
              <a:rPr lang="en-US" sz="5100" i="1" dirty="0" smtClean="0"/>
              <a:t>insert location from the text</a:t>
            </a:r>
            <a:r>
              <a:rPr lang="en-US" sz="5100" dirty="0" smtClean="0"/>
              <a:t>]?</a:t>
            </a:r>
          </a:p>
          <a:p>
            <a:r>
              <a:rPr lang="en-US" sz="5100" dirty="0"/>
              <a:t>What context clues support the definition of [</a:t>
            </a:r>
            <a:r>
              <a:rPr lang="en-US" sz="5100" i="1" dirty="0"/>
              <a:t>insert word</a:t>
            </a:r>
            <a:r>
              <a:rPr lang="en-US" sz="5100" dirty="0"/>
              <a:t>] from [</a:t>
            </a:r>
            <a:r>
              <a:rPr lang="en-US" sz="5100" i="1" dirty="0"/>
              <a:t>insert location from the text</a:t>
            </a:r>
            <a:r>
              <a:rPr lang="en-US" sz="5100" dirty="0"/>
              <a:t>]? Use specific details from the text to support your answer. </a:t>
            </a:r>
            <a:endParaRPr lang="en-US" sz="5100" dirty="0" smtClean="0"/>
          </a:p>
          <a:p>
            <a:r>
              <a:rPr lang="en-US" sz="5100" dirty="0" smtClean="0"/>
              <a:t>Create </a:t>
            </a:r>
            <a:r>
              <a:rPr lang="en-US" sz="5100" dirty="0"/>
              <a:t>an original sentence for each unfamiliar word using the word correctly in context</a:t>
            </a:r>
            <a:r>
              <a:rPr lang="en-US" sz="5100" dirty="0" smtClean="0"/>
              <a:t>.</a:t>
            </a:r>
          </a:p>
          <a:p>
            <a:endParaRPr lang="en-US" sz="3600" dirty="0"/>
          </a:p>
          <a:p>
            <a:endParaRPr lang="en-US" dirty="0"/>
          </a:p>
        </p:txBody>
      </p:sp>
    </p:spTree>
    <p:extLst>
      <p:ext uri="{BB962C8B-B14F-4D97-AF65-F5344CB8AC3E}">
        <p14:creationId xmlns:p14="http://schemas.microsoft.com/office/powerpoint/2010/main" val="6340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71551"/>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5.5L </a:t>
            </a:r>
            <a:r>
              <a:rPr lang="en-US" sz="2400" dirty="0" smtClean="0"/>
              <a:t>(1 of 2) </a:t>
            </a:r>
            <a:endParaRPr lang="en-US" sz="3000" dirty="0"/>
          </a:p>
        </p:txBody>
      </p:sp>
      <p:sp>
        <p:nvSpPr>
          <p:cNvPr id="3" name="Content Placeholder 2"/>
          <p:cNvSpPr>
            <a:spLocks noGrp="1"/>
          </p:cNvSpPr>
          <p:nvPr>
            <p:ph idx="1"/>
          </p:nvPr>
        </p:nvSpPr>
        <p:spPr>
          <a:xfrm>
            <a:off x="76200" y="1047750"/>
            <a:ext cx="8763000" cy="3200400"/>
          </a:xfrm>
        </p:spPr>
        <p:txBody>
          <a:bodyPr>
            <a:normAutofit lnSpcReduction="10000"/>
          </a:bodyPr>
          <a:lstStyle/>
          <a:p>
            <a:r>
              <a:rPr lang="en-US" sz="2800" dirty="0" smtClean="0"/>
              <a:t>Complete </a:t>
            </a:r>
            <a:r>
              <a:rPr lang="en-US" sz="2800" dirty="0"/>
              <a:t>a diagram comparing </a:t>
            </a:r>
            <a:r>
              <a:rPr lang="en-US" sz="2800" dirty="0" smtClean="0"/>
              <a:t>or </a:t>
            </a:r>
            <a:r>
              <a:rPr lang="en-US" sz="2800" dirty="0"/>
              <a:t>contrasting </a:t>
            </a:r>
            <a:r>
              <a:rPr lang="en-US" sz="2800" dirty="0" smtClean="0"/>
              <a:t>[</a:t>
            </a:r>
            <a:r>
              <a:rPr lang="en-US" sz="2800" i="1" dirty="0"/>
              <a:t>insert name, person, event, etc. from the text</a:t>
            </a:r>
            <a:r>
              <a:rPr lang="en-US" sz="2800" dirty="0" smtClean="0"/>
              <a:t>] </a:t>
            </a:r>
            <a:r>
              <a:rPr lang="en-US" sz="2800" dirty="0"/>
              <a:t>from [</a:t>
            </a:r>
            <a:r>
              <a:rPr lang="en-US" sz="2800" i="1" dirty="0"/>
              <a:t>name of passage or genre of passage</a:t>
            </a:r>
            <a:r>
              <a:rPr lang="en-US" sz="2800" dirty="0"/>
              <a:t>].</a:t>
            </a:r>
          </a:p>
          <a:p>
            <a:r>
              <a:rPr lang="en-US" sz="2800" dirty="0"/>
              <a:t>Complete a diagram comparing and contrasting both passages</a:t>
            </a:r>
            <a:r>
              <a:rPr lang="en-US" sz="2800" dirty="0" smtClean="0"/>
              <a:t>.</a:t>
            </a:r>
          </a:p>
          <a:p>
            <a:r>
              <a:rPr lang="en-US" sz="2800" dirty="0"/>
              <a:t>Which statement best describes how the [</a:t>
            </a:r>
            <a:r>
              <a:rPr lang="en-US" sz="2800" i="1" dirty="0"/>
              <a:t>insert genres</a:t>
            </a:r>
            <a:r>
              <a:rPr lang="en-US" sz="2800" dirty="0"/>
              <a:t>] are related? [</a:t>
            </a:r>
            <a:r>
              <a:rPr lang="en-US" sz="2800" i="1" dirty="0"/>
              <a:t>insert statements</a:t>
            </a:r>
            <a:r>
              <a:rPr lang="en-US" sz="2800" dirty="0" smtClean="0"/>
              <a:t>]</a:t>
            </a:r>
            <a:endParaRPr lang="en-US" sz="2800" dirty="0"/>
          </a:p>
          <a:p>
            <a:endParaRPr lang="en-US" dirty="0"/>
          </a:p>
        </p:txBody>
      </p:sp>
    </p:spTree>
    <p:extLst>
      <p:ext uri="{BB962C8B-B14F-4D97-AF65-F5344CB8AC3E}">
        <p14:creationId xmlns:p14="http://schemas.microsoft.com/office/powerpoint/2010/main" val="3446598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71551"/>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5.5L </a:t>
            </a:r>
            <a:r>
              <a:rPr lang="en-US" sz="2400" dirty="0" smtClean="0"/>
              <a:t>(2 of 2) </a:t>
            </a:r>
            <a:endParaRPr lang="en-US" sz="3000" dirty="0"/>
          </a:p>
        </p:txBody>
      </p:sp>
      <p:sp>
        <p:nvSpPr>
          <p:cNvPr id="3" name="Content Placeholder 2"/>
          <p:cNvSpPr>
            <a:spLocks noGrp="1"/>
          </p:cNvSpPr>
          <p:nvPr>
            <p:ph idx="1"/>
          </p:nvPr>
        </p:nvSpPr>
        <p:spPr>
          <a:xfrm>
            <a:off x="76200" y="971550"/>
            <a:ext cx="8763000" cy="3276599"/>
          </a:xfrm>
        </p:spPr>
        <p:txBody>
          <a:bodyPr>
            <a:normAutofit fontScale="92500" lnSpcReduction="20000"/>
          </a:bodyPr>
          <a:lstStyle/>
          <a:p>
            <a:r>
              <a:rPr lang="en-US" sz="3000" dirty="0" smtClean="0"/>
              <a:t>With which </a:t>
            </a:r>
            <a:r>
              <a:rPr lang="en-US" sz="3000" dirty="0"/>
              <a:t>idea would the author of the article and </a:t>
            </a:r>
            <a:r>
              <a:rPr lang="en-US" sz="3000" dirty="0" smtClean="0"/>
              <a:t>the speaker </a:t>
            </a:r>
            <a:r>
              <a:rPr lang="en-US" sz="3000" dirty="0"/>
              <a:t>of the poem NOT agree? [</a:t>
            </a:r>
            <a:r>
              <a:rPr lang="en-US" sz="3000" i="1" dirty="0"/>
              <a:t>insert </a:t>
            </a:r>
            <a:r>
              <a:rPr lang="en-US" sz="3000" i="1" dirty="0" smtClean="0"/>
              <a:t>statements</a:t>
            </a:r>
            <a:r>
              <a:rPr lang="en-US" sz="3000" dirty="0" smtClean="0"/>
              <a:t>]</a:t>
            </a:r>
          </a:p>
          <a:p>
            <a:r>
              <a:rPr lang="en-US" sz="3000" dirty="0" smtClean="0"/>
              <a:t>Which [</a:t>
            </a:r>
            <a:r>
              <a:rPr lang="en-US" sz="3000" i="1" dirty="0" smtClean="0"/>
              <a:t>insert literary element</a:t>
            </a:r>
            <a:r>
              <a:rPr lang="en-US" sz="3000" dirty="0" smtClean="0"/>
              <a:t>] is used in both the [</a:t>
            </a:r>
            <a:r>
              <a:rPr lang="en-US" sz="3000" i="1" dirty="0" smtClean="0"/>
              <a:t>insert appropriate genres of the texts</a:t>
            </a:r>
            <a:r>
              <a:rPr lang="en-US" sz="3000" dirty="0" smtClean="0"/>
              <a:t>]?</a:t>
            </a:r>
          </a:p>
          <a:p>
            <a:r>
              <a:rPr lang="en-US" sz="3000" dirty="0" smtClean="0"/>
              <a:t>Write </a:t>
            </a:r>
            <a:r>
              <a:rPr lang="en-US" sz="3000" dirty="0"/>
              <a:t>a response explaining how the word choice from </a:t>
            </a:r>
            <a:r>
              <a:rPr lang="en-US" sz="3000" dirty="0" smtClean="0"/>
              <a:t>[</a:t>
            </a:r>
            <a:r>
              <a:rPr lang="en-US" sz="3000" i="1" dirty="0" smtClean="0"/>
              <a:t>insert genres or titles of text</a:t>
            </a:r>
            <a:r>
              <a:rPr lang="en-US" sz="3000" dirty="0" smtClean="0"/>
              <a:t>] impacts [</a:t>
            </a:r>
            <a:r>
              <a:rPr lang="en-US" sz="3000" i="1" dirty="0"/>
              <a:t>insert name, person, event, etc. from the text</a:t>
            </a:r>
            <a:r>
              <a:rPr lang="en-US" sz="3000" dirty="0" smtClean="0"/>
              <a:t>]. Use specific details from the text to support your answer.</a:t>
            </a:r>
            <a:endParaRPr lang="en-US" sz="3000" dirty="0"/>
          </a:p>
          <a:p>
            <a:endParaRPr lang="en-US" dirty="0"/>
          </a:p>
        </p:txBody>
      </p:sp>
    </p:spTree>
    <p:extLst>
      <p:ext uri="{BB962C8B-B14F-4D97-AF65-F5344CB8AC3E}">
        <p14:creationId xmlns:p14="http://schemas.microsoft.com/office/powerpoint/2010/main" val="1877515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6096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5.6A </a:t>
            </a:r>
            <a:r>
              <a:rPr lang="en-US" sz="2400" dirty="0" smtClean="0"/>
              <a:t>(1 of 2)</a:t>
            </a:r>
            <a:endParaRPr lang="en-US" sz="3000" dirty="0"/>
          </a:p>
        </p:txBody>
      </p:sp>
      <p:sp>
        <p:nvSpPr>
          <p:cNvPr id="3" name="Content Placeholder 2"/>
          <p:cNvSpPr>
            <a:spLocks noGrp="1"/>
          </p:cNvSpPr>
          <p:nvPr>
            <p:ph idx="1"/>
          </p:nvPr>
        </p:nvSpPr>
        <p:spPr>
          <a:xfrm>
            <a:off x="76200" y="1200149"/>
            <a:ext cx="8991599" cy="3124203"/>
          </a:xfrm>
        </p:spPr>
        <p:txBody>
          <a:bodyPr>
            <a:noAutofit/>
          </a:bodyPr>
          <a:lstStyle/>
          <a:p>
            <a:r>
              <a:rPr lang="en-US" sz="2800" dirty="0"/>
              <a:t>Identify the text </a:t>
            </a:r>
            <a:r>
              <a:rPr lang="en-US" sz="2800" dirty="0" smtClean="0"/>
              <a:t>feature(s) in [</a:t>
            </a:r>
            <a:r>
              <a:rPr lang="en-US" sz="2800" i="1" dirty="0" smtClean="0"/>
              <a:t>insert genre or title of text</a:t>
            </a:r>
            <a:r>
              <a:rPr lang="en-US" sz="2800" dirty="0" smtClean="0"/>
              <a:t>].</a:t>
            </a:r>
          </a:p>
          <a:p>
            <a:r>
              <a:rPr lang="en-US" sz="2800" dirty="0" smtClean="0"/>
              <a:t>What </a:t>
            </a:r>
            <a:r>
              <a:rPr lang="en-US" sz="2800" dirty="0"/>
              <a:t>is the purpose of the [</a:t>
            </a:r>
            <a:r>
              <a:rPr lang="en-US" sz="2800" i="1" dirty="0"/>
              <a:t>insert text feature</a:t>
            </a:r>
            <a:r>
              <a:rPr lang="en-US" sz="2800" dirty="0"/>
              <a:t>] from [</a:t>
            </a:r>
            <a:r>
              <a:rPr lang="en-US" sz="2800" i="1" dirty="0"/>
              <a:t>insert appropriate genre or location from the text</a:t>
            </a:r>
            <a:r>
              <a:rPr lang="en-US" sz="2800" dirty="0" smtClean="0"/>
              <a:t>]?</a:t>
            </a:r>
          </a:p>
          <a:p>
            <a:r>
              <a:rPr lang="en-US" sz="2800" dirty="0" smtClean="0"/>
              <a:t>What text feature does the author use to help categorize [</a:t>
            </a:r>
            <a:r>
              <a:rPr lang="en-US" sz="2800" i="1" dirty="0"/>
              <a:t>insert name, person, event, etc. from the text</a:t>
            </a:r>
            <a:r>
              <a:rPr lang="en-US" sz="2800" dirty="0" smtClean="0"/>
              <a:t>]?</a:t>
            </a:r>
          </a:p>
        </p:txBody>
      </p:sp>
    </p:spTree>
    <p:extLst>
      <p:ext uri="{BB962C8B-B14F-4D97-AF65-F5344CB8AC3E}">
        <p14:creationId xmlns:p14="http://schemas.microsoft.com/office/powerpoint/2010/main" val="232662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9035692" cy="4572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5.6A </a:t>
            </a:r>
            <a:r>
              <a:rPr lang="en-US" sz="2400" dirty="0" smtClean="0"/>
              <a:t>(2 of 2)</a:t>
            </a:r>
            <a:endParaRPr lang="en-US" sz="3000" dirty="0"/>
          </a:p>
        </p:txBody>
      </p:sp>
      <p:sp>
        <p:nvSpPr>
          <p:cNvPr id="3" name="Content Placeholder 2"/>
          <p:cNvSpPr>
            <a:spLocks noGrp="1"/>
          </p:cNvSpPr>
          <p:nvPr>
            <p:ph idx="1"/>
          </p:nvPr>
        </p:nvSpPr>
        <p:spPr>
          <a:xfrm>
            <a:off x="76200" y="1276349"/>
            <a:ext cx="8991599" cy="2819401"/>
          </a:xfrm>
        </p:spPr>
        <p:txBody>
          <a:bodyPr>
            <a:noAutofit/>
          </a:bodyPr>
          <a:lstStyle/>
          <a:p>
            <a:r>
              <a:rPr lang="en-US" sz="2800" dirty="0" smtClean="0"/>
              <a:t>How does the author use [</a:t>
            </a:r>
            <a:r>
              <a:rPr lang="en-US" sz="2800" i="1" dirty="0" smtClean="0"/>
              <a:t>insert text feature(s)</a:t>
            </a:r>
            <a:r>
              <a:rPr lang="en-US" sz="2800" dirty="0" smtClean="0"/>
              <a:t>]</a:t>
            </a:r>
            <a:r>
              <a:rPr lang="en-US" sz="2800" i="1" dirty="0" smtClean="0"/>
              <a:t> </a:t>
            </a:r>
            <a:r>
              <a:rPr lang="en-US" sz="2800" dirty="0" smtClean="0"/>
              <a:t>to categorize [</a:t>
            </a:r>
            <a:r>
              <a:rPr lang="en-US" sz="2800" i="1" dirty="0"/>
              <a:t>insert name, person, event, etc. from the text</a:t>
            </a:r>
            <a:r>
              <a:rPr lang="en-US" sz="2800" dirty="0" smtClean="0"/>
              <a:t>]?</a:t>
            </a:r>
          </a:p>
          <a:p>
            <a:r>
              <a:rPr lang="en-US" sz="2800" dirty="0" smtClean="0"/>
              <a:t>Which additional [</a:t>
            </a:r>
            <a:r>
              <a:rPr lang="en-US" sz="2800" i="1" dirty="0" smtClean="0"/>
              <a:t>insert text feature</a:t>
            </a:r>
            <a:r>
              <a:rPr lang="en-US" sz="2800" dirty="0" smtClean="0"/>
              <a:t>] could the author include to support [</a:t>
            </a:r>
            <a:r>
              <a:rPr lang="en-US" sz="2800" i="1" dirty="0"/>
              <a:t>insert name, person, event, etc. from the text</a:t>
            </a:r>
            <a:r>
              <a:rPr lang="en-US" sz="2800" dirty="0" smtClean="0"/>
              <a:t>]? </a:t>
            </a:r>
            <a:r>
              <a:rPr lang="en-US" sz="2800" dirty="0"/>
              <a:t>Use specific details from the text to support your answer.</a:t>
            </a:r>
          </a:p>
        </p:txBody>
      </p:sp>
    </p:spTree>
    <p:extLst>
      <p:ext uri="{BB962C8B-B14F-4D97-AF65-F5344CB8AC3E}">
        <p14:creationId xmlns:p14="http://schemas.microsoft.com/office/powerpoint/2010/main" val="3409790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5.6H</a:t>
            </a:r>
            <a:r>
              <a:rPr lang="en-US" sz="3000" dirty="0" smtClean="0"/>
              <a:t/>
            </a:r>
            <a:br>
              <a:rPr lang="en-US" sz="3000" dirty="0" smtClean="0"/>
            </a:br>
            <a:r>
              <a:rPr lang="en-US" sz="2400" dirty="0" smtClean="0"/>
              <a:t>(1 of 2)</a:t>
            </a:r>
            <a:endParaRPr lang="en-US" sz="3000" dirty="0"/>
          </a:p>
        </p:txBody>
      </p:sp>
      <p:sp>
        <p:nvSpPr>
          <p:cNvPr id="3" name="Content Placeholder 2"/>
          <p:cNvSpPr>
            <a:spLocks noGrp="1"/>
          </p:cNvSpPr>
          <p:nvPr>
            <p:ph idx="1"/>
          </p:nvPr>
        </p:nvSpPr>
        <p:spPr>
          <a:xfrm>
            <a:off x="76200" y="1352550"/>
            <a:ext cx="8927385" cy="2971802"/>
          </a:xfrm>
        </p:spPr>
        <p:txBody>
          <a:bodyPr>
            <a:normAutofit/>
          </a:bodyPr>
          <a:lstStyle/>
          <a:p>
            <a:r>
              <a:rPr lang="en-US" sz="2600" dirty="0" smtClean="0"/>
              <a:t>Define cause and effect.</a:t>
            </a:r>
          </a:p>
          <a:p>
            <a:r>
              <a:rPr lang="en-US" sz="2600" dirty="0" smtClean="0"/>
              <a:t>Identify a cause from </a:t>
            </a:r>
            <a:r>
              <a:rPr lang="en-US" sz="2400" dirty="0" smtClean="0"/>
              <a:t>[</a:t>
            </a:r>
            <a:r>
              <a:rPr lang="en-US" sz="2400" i="1" dirty="0" smtClean="0"/>
              <a:t>insert genre or title of text</a:t>
            </a:r>
            <a:r>
              <a:rPr lang="en-US" sz="2400" dirty="0" smtClean="0"/>
              <a:t>].</a:t>
            </a:r>
          </a:p>
          <a:p>
            <a:r>
              <a:rPr lang="en-US" sz="2600" dirty="0" smtClean="0"/>
              <a:t>Identify an effect from </a:t>
            </a:r>
            <a:r>
              <a:rPr lang="en-US" sz="2400" dirty="0" smtClean="0"/>
              <a:t>[</a:t>
            </a:r>
            <a:r>
              <a:rPr lang="en-US" sz="2400" i="1" dirty="0" smtClean="0"/>
              <a:t>insert genre or title of text</a:t>
            </a:r>
            <a:r>
              <a:rPr lang="en-US" sz="2400" dirty="0" smtClean="0"/>
              <a:t>].</a:t>
            </a:r>
            <a:endParaRPr lang="en-US" sz="2400" dirty="0"/>
          </a:p>
          <a:p>
            <a:r>
              <a:rPr lang="en-US" sz="2600" dirty="0" smtClean="0"/>
              <a:t>According to </a:t>
            </a:r>
            <a:r>
              <a:rPr lang="en-US" sz="2400" dirty="0" smtClean="0"/>
              <a:t>[</a:t>
            </a:r>
            <a:r>
              <a:rPr lang="en-US" sz="2400" i="1" dirty="0" smtClean="0"/>
              <a:t>insert location from text</a:t>
            </a:r>
            <a:r>
              <a:rPr lang="en-US" sz="2400" dirty="0" smtClean="0"/>
              <a:t>], </a:t>
            </a:r>
            <a:r>
              <a:rPr lang="en-US" sz="2600" dirty="0" smtClean="0"/>
              <a:t>what was one effect of </a:t>
            </a:r>
            <a:r>
              <a:rPr lang="en-US" sz="2400" dirty="0" smtClean="0"/>
              <a:t>[</a:t>
            </a:r>
            <a:r>
              <a:rPr lang="en-US" sz="2400" i="1" dirty="0"/>
              <a:t>insert </a:t>
            </a:r>
            <a:r>
              <a:rPr lang="en-US" sz="2400" i="1" dirty="0" smtClean="0"/>
              <a:t>event from </a:t>
            </a:r>
            <a:r>
              <a:rPr lang="en-US" sz="2400" i="1" dirty="0"/>
              <a:t>the text</a:t>
            </a:r>
            <a:r>
              <a:rPr lang="en-US" sz="2400" dirty="0" smtClean="0"/>
              <a:t>]? </a:t>
            </a:r>
          </a:p>
          <a:p>
            <a:endParaRPr lang="en-US" dirty="0"/>
          </a:p>
        </p:txBody>
      </p:sp>
    </p:spTree>
    <p:extLst>
      <p:ext uri="{BB962C8B-B14F-4D97-AF65-F5344CB8AC3E}">
        <p14:creationId xmlns:p14="http://schemas.microsoft.com/office/powerpoint/2010/main" val="1878293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9144000" cy="818027"/>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5.6H</a:t>
            </a:r>
            <a:r>
              <a:rPr lang="en-US" sz="3000" dirty="0" smtClean="0"/>
              <a:t/>
            </a:r>
            <a:br>
              <a:rPr lang="en-US" sz="3000" dirty="0" smtClean="0"/>
            </a:br>
            <a:r>
              <a:rPr lang="en-US" sz="2400" dirty="0" smtClean="0"/>
              <a:t>(2 of 2)</a:t>
            </a:r>
            <a:endParaRPr lang="en-US" sz="3000" dirty="0"/>
          </a:p>
        </p:txBody>
      </p:sp>
      <p:sp>
        <p:nvSpPr>
          <p:cNvPr id="3" name="Content Placeholder 2"/>
          <p:cNvSpPr>
            <a:spLocks noGrp="1"/>
          </p:cNvSpPr>
          <p:nvPr>
            <p:ph idx="1"/>
          </p:nvPr>
        </p:nvSpPr>
        <p:spPr>
          <a:xfrm>
            <a:off x="76200" y="1352550"/>
            <a:ext cx="8927385" cy="2971802"/>
          </a:xfrm>
        </p:spPr>
        <p:txBody>
          <a:bodyPr>
            <a:normAutofit fontScale="85000" lnSpcReduction="10000"/>
          </a:bodyPr>
          <a:lstStyle/>
          <a:p>
            <a:r>
              <a:rPr lang="en-US" sz="3100" dirty="0" smtClean="0"/>
              <a:t>Based </a:t>
            </a:r>
            <a:r>
              <a:rPr lang="en-US" sz="3100" dirty="0"/>
              <a:t>on the article, what was an effect of </a:t>
            </a:r>
            <a:r>
              <a:rPr lang="en-US" sz="2800" dirty="0"/>
              <a:t>[</a:t>
            </a:r>
            <a:r>
              <a:rPr lang="en-US" sz="2800" i="1" dirty="0"/>
              <a:t>insert event from the </a:t>
            </a:r>
            <a:r>
              <a:rPr lang="en-US" sz="2800" i="1" dirty="0" smtClean="0"/>
              <a:t>text</a:t>
            </a:r>
            <a:r>
              <a:rPr lang="en-US" sz="2800" dirty="0" smtClean="0"/>
              <a:t>] </a:t>
            </a:r>
            <a:r>
              <a:rPr lang="en-US" sz="3100" dirty="0"/>
              <a:t>on</a:t>
            </a:r>
            <a:r>
              <a:rPr lang="en-US" dirty="0"/>
              <a:t> </a:t>
            </a:r>
            <a:r>
              <a:rPr lang="en-US" sz="2800" dirty="0"/>
              <a:t>[</a:t>
            </a:r>
            <a:r>
              <a:rPr lang="en-US" sz="2800" i="1" dirty="0"/>
              <a:t>insert name of person, event, etc. from the </a:t>
            </a:r>
            <a:r>
              <a:rPr lang="en-US" sz="2800" i="1" dirty="0" smtClean="0"/>
              <a:t>text</a:t>
            </a:r>
            <a:r>
              <a:rPr lang="en-US" sz="2800" dirty="0" smtClean="0"/>
              <a:t>]?</a:t>
            </a:r>
          </a:p>
          <a:p>
            <a:r>
              <a:rPr lang="en-US" sz="3100" dirty="0" smtClean="0"/>
              <a:t>What caused </a:t>
            </a:r>
            <a:r>
              <a:rPr lang="en-US" sz="2800" dirty="0" smtClean="0"/>
              <a:t>[</a:t>
            </a:r>
            <a:r>
              <a:rPr lang="en-US" sz="2800" i="1" dirty="0" smtClean="0"/>
              <a:t>insert idea from the text</a:t>
            </a:r>
            <a:r>
              <a:rPr lang="en-US" sz="2800" dirty="0" smtClean="0"/>
              <a:t>] </a:t>
            </a:r>
            <a:r>
              <a:rPr lang="en-US" sz="3100" dirty="0" smtClean="0"/>
              <a:t>to happen in the text?</a:t>
            </a:r>
          </a:p>
          <a:p>
            <a:r>
              <a:rPr lang="en-US" sz="3100" dirty="0"/>
              <a:t>Using</a:t>
            </a:r>
            <a:r>
              <a:rPr lang="en-US" dirty="0"/>
              <a:t> </a:t>
            </a:r>
            <a:r>
              <a:rPr lang="en-US" sz="2800" dirty="0" smtClean="0"/>
              <a:t>[</a:t>
            </a:r>
            <a:r>
              <a:rPr lang="en-US" sz="2800" i="1" dirty="0" smtClean="0"/>
              <a:t>insert genre(s) or titles of text</a:t>
            </a:r>
            <a:r>
              <a:rPr lang="en-US" sz="2800" dirty="0" smtClean="0"/>
              <a:t>], </a:t>
            </a:r>
            <a:r>
              <a:rPr lang="en-US" sz="3100" dirty="0"/>
              <a:t>write a response discussing the cause-and-effect relationships that </a:t>
            </a:r>
            <a:r>
              <a:rPr lang="en-US" sz="2800" dirty="0" smtClean="0"/>
              <a:t>[</a:t>
            </a:r>
            <a:r>
              <a:rPr lang="en-US" sz="2800" i="1" dirty="0" smtClean="0"/>
              <a:t>insert name, person, event, etc. from the text</a:t>
            </a:r>
            <a:r>
              <a:rPr lang="en-US" sz="2800" dirty="0"/>
              <a:t>]. </a:t>
            </a:r>
            <a:r>
              <a:rPr lang="en-US" sz="3100" dirty="0"/>
              <a:t>Use specific details from the text to support your answer.</a:t>
            </a:r>
            <a:endParaRPr lang="en-US" sz="3100" dirty="0" smtClean="0"/>
          </a:p>
          <a:p>
            <a:endParaRPr lang="en-US" dirty="0"/>
          </a:p>
          <a:p>
            <a:endParaRPr lang="en-US" dirty="0"/>
          </a:p>
        </p:txBody>
      </p:sp>
    </p:spTree>
    <p:extLst>
      <p:ext uri="{BB962C8B-B14F-4D97-AF65-F5344CB8AC3E}">
        <p14:creationId xmlns:p14="http://schemas.microsoft.com/office/powerpoint/2010/main" val="304239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0" y="57150"/>
            <a:ext cx="9144000" cy="762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dirty="0"/>
              <a:t>Recover. Redesign. Restart. </a:t>
            </a:r>
            <a:r>
              <a:rPr lang="en" sz="3600" dirty="0" smtClean="0"/>
              <a:t>2020  </a:t>
            </a:r>
            <a:r>
              <a:rPr lang="en" sz="2400" dirty="0" smtClean="0"/>
              <a:t>(1 of 2)</a:t>
            </a:r>
            <a:endParaRPr sz="2400" dirty="0"/>
          </a:p>
        </p:txBody>
      </p:sp>
      <p:sp>
        <p:nvSpPr>
          <p:cNvPr id="96" name="Google Shape;96;p17"/>
          <p:cNvSpPr txBox="1">
            <a:spLocks noGrp="1"/>
          </p:cNvSpPr>
          <p:nvPr>
            <p:ph type="body" idx="1"/>
          </p:nvPr>
        </p:nvSpPr>
        <p:spPr>
          <a:xfrm>
            <a:off x="228600" y="1352550"/>
            <a:ext cx="8686800" cy="3599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800" dirty="0"/>
              <a:t>On June 9, 2020, Governor Northam announced a phased reopening plan for Virginia schools. </a:t>
            </a:r>
            <a:r>
              <a:rPr lang="en" sz="2800" dirty="0" smtClean="0"/>
              <a:t>During </a:t>
            </a:r>
            <a:r>
              <a:rPr lang="en" sz="2800" dirty="0"/>
              <a:t>this press conference, Dr. Lane, Superintendent of Schools, shared the guidance document </a:t>
            </a:r>
            <a:r>
              <a:rPr lang="en" sz="2800" u="sng" dirty="0">
                <a:hlinkClick r:id="rId3"/>
              </a:rPr>
              <a:t>Recover, Redesign, Restart 2020</a:t>
            </a:r>
            <a:r>
              <a:rPr lang="en" sz="2800" dirty="0"/>
              <a:t>.</a:t>
            </a:r>
            <a:endParaRPr sz="2800" dirty="0"/>
          </a:p>
          <a:p>
            <a:pPr marL="0" lvl="0" indent="0" algn="l" rtl="0">
              <a:spcBef>
                <a:spcPts val="0"/>
              </a:spcBef>
              <a:spcAft>
                <a:spcPts val="0"/>
              </a:spcAft>
              <a:buNone/>
            </a:pPr>
            <a:endParaRPr sz="800" dirty="0"/>
          </a:p>
        </p:txBody>
      </p:sp>
    </p:spTree>
    <p:extLst>
      <p:ext uri="{BB962C8B-B14F-4D97-AF65-F5344CB8AC3E}">
        <p14:creationId xmlns:p14="http://schemas.microsoft.com/office/powerpoint/2010/main" val="1699769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696"/>
            <a:ext cx="8915400" cy="643054"/>
          </a:xfrm>
        </p:spPr>
        <p:txBody>
          <a:bodyPr>
            <a:normAutofit fontScale="90000"/>
          </a:bodyPr>
          <a:lstStyle/>
          <a:p>
            <a:r>
              <a:rPr lang="en-US" sz="4000" dirty="0"/>
              <a:t>Step 4: Exploring Instructional Resources</a:t>
            </a:r>
            <a:r>
              <a:rPr lang="en-US" dirty="0"/>
              <a:t> </a:t>
            </a:r>
            <a:r>
              <a:rPr lang="en-US" sz="2700" dirty="0" smtClean="0"/>
              <a:t>(1 </a:t>
            </a:r>
            <a:r>
              <a:rPr lang="en-US" sz="2700" dirty="0"/>
              <a:t>of 7</a:t>
            </a:r>
            <a:r>
              <a:rPr lang="en-US" sz="2700" dirty="0" smtClean="0"/>
              <a:t>)</a:t>
            </a:r>
            <a:endParaRPr lang="en-US" sz="2700" dirty="0"/>
          </a:p>
        </p:txBody>
      </p:sp>
      <p:sp>
        <p:nvSpPr>
          <p:cNvPr id="4" name="TextBox 3"/>
          <p:cNvSpPr txBox="1"/>
          <p:nvPr/>
        </p:nvSpPr>
        <p:spPr>
          <a:xfrm>
            <a:off x="609600" y="702618"/>
            <a:ext cx="6781800" cy="461665"/>
          </a:xfrm>
          <a:prstGeom prst="rect">
            <a:avLst/>
          </a:prstGeom>
          <a:noFill/>
        </p:spPr>
        <p:txBody>
          <a:bodyPr wrap="square" rtlCol="0">
            <a:spAutoFit/>
          </a:bodyPr>
          <a:lstStyle/>
          <a:p>
            <a:r>
              <a:rPr lang="en-US" sz="2400" dirty="0">
                <a:hlinkClick r:id="rId3"/>
              </a:rPr>
              <a:t>Comprehensive Literacy: English Instructional Plans</a:t>
            </a:r>
            <a:endParaRPr lang="en-US" sz="2400" dirty="0"/>
          </a:p>
        </p:txBody>
      </p:sp>
      <p:pic>
        <p:nvPicPr>
          <p:cNvPr id="7" name="Picture 6" descr="An image of the Engllsh Comprehensive Literacy: English Instructional Plans webpage." title="An image "/>
          <p:cNvPicPr>
            <a:picLocks noChangeAspect="1"/>
          </p:cNvPicPr>
          <p:nvPr/>
        </p:nvPicPr>
        <p:blipFill>
          <a:blip r:embed="rId4"/>
          <a:stretch>
            <a:fillRect/>
          </a:stretch>
        </p:blipFill>
        <p:spPr>
          <a:xfrm>
            <a:off x="304800" y="1229139"/>
            <a:ext cx="7162800" cy="3171411"/>
          </a:xfrm>
          <a:prstGeom prst="rect">
            <a:avLst/>
          </a:prstGeom>
        </p:spPr>
      </p:pic>
    </p:spTree>
    <p:extLst>
      <p:ext uri="{BB962C8B-B14F-4D97-AF65-F5344CB8AC3E}">
        <p14:creationId xmlns:p14="http://schemas.microsoft.com/office/powerpoint/2010/main" val="2932536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15400" cy="857250"/>
          </a:xfrm>
        </p:spPr>
        <p:txBody>
          <a:bodyPr>
            <a:normAutofit fontScale="90000"/>
          </a:bodyPr>
          <a:lstStyle/>
          <a:p>
            <a:r>
              <a:rPr lang="en-US" sz="4000" dirty="0"/>
              <a:t>Step 4: Exploring Instructional Resources</a:t>
            </a:r>
            <a:r>
              <a:rPr lang="en-US" dirty="0"/>
              <a:t> </a:t>
            </a:r>
            <a:r>
              <a:rPr lang="en-US" sz="2700" dirty="0" smtClean="0"/>
              <a:t>(2 </a:t>
            </a:r>
            <a:r>
              <a:rPr lang="en-US" sz="2700" dirty="0"/>
              <a:t>of 7</a:t>
            </a:r>
            <a:r>
              <a:rPr lang="en-US" sz="2700" dirty="0" smtClean="0"/>
              <a:t>)</a:t>
            </a:r>
            <a:endParaRPr lang="en-US" sz="2700" dirty="0"/>
          </a:p>
        </p:txBody>
      </p:sp>
      <p:pic>
        <p:nvPicPr>
          <p:cNvPr id="4" name="Content Placeholder 4" descr="a screenshot of the instructional resources on the comprehensive literacy webpage." title="An image"/>
          <p:cNvPicPr>
            <a:picLocks noGrp="1" noChangeAspect="1"/>
          </p:cNvPicPr>
          <p:nvPr>
            <p:ph idx="1"/>
          </p:nvPr>
        </p:nvPicPr>
        <p:blipFill>
          <a:blip r:embed="rId3"/>
          <a:stretch>
            <a:fillRect/>
          </a:stretch>
        </p:blipFill>
        <p:spPr>
          <a:xfrm>
            <a:off x="533400" y="895350"/>
            <a:ext cx="6469580" cy="3429000"/>
          </a:xfrm>
          <a:prstGeom prst="rect">
            <a:avLst/>
          </a:prstGeom>
        </p:spPr>
      </p:pic>
    </p:spTree>
    <p:extLst>
      <p:ext uri="{BB962C8B-B14F-4D97-AF65-F5344CB8AC3E}">
        <p14:creationId xmlns:p14="http://schemas.microsoft.com/office/powerpoint/2010/main" val="4057988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91600" cy="857250"/>
          </a:xfrm>
        </p:spPr>
        <p:txBody>
          <a:bodyPr>
            <a:normAutofit fontScale="90000"/>
          </a:bodyPr>
          <a:lstStyle/>
          <a:p>
            <a:r>
              <a:rPr lang="en-US" sz="4000" dirty="0"/>
              <a:t>Step 4: Exploring Instructional Resources</a:t>
            </a:r>
            <a:r>
              <a:rPr lang="en-US" dirty="0"/>
              <a:t> </a:t>
            </a:r>
            <a:r>
              <a:rPr lang="en-US" sz="2700" dirty="0" smtClean="0"/>
              <a:t>(3 </a:t>
            </a:r>
            <a:r>
              <a:rPr lang="en-US" sz="2700" dirty="0"/>
              <a:t>of 7</a:t>
            </a:r>
            <a:r>
              <a:rPr lang="en-US" sz="2700" dirty="0" smtClean="0"/>
              <a:t>)</a:t>
            </a:r>
            <a:endParaRPr lang="en-US" sz="2700" dirty="0"/>
          </a:p>
        </p:txBody>
      </p:sp>
      <p:pic>
        <p:nvPicPr>
          <p:cNvPr id="7" name="Content Placeholder 6" descr="An screenshot of an English Instructional plan." title="An image"/>
          <p:cNvPicPr>
            <a:picLocks noGrp="1" noChangeAspect="1"/>
          </p:cNvPicPr>
          <p:nvPr>
            <p:ph sz="half" idx="1"/>
          </p:nvPr>
        </p:nvPicPr>
        <p:blipFill>
          <a:blip r:embed="rId3"/>
          <a:stretch>
            <a:fillRect/>
          </a:stretch>
        </p:blipFill>
        <p:spPr>
          <a:xfrm>
            <a:off x="304800" y="895350"/>
            <a:ext cx="4038600" cy="2967984"/>
          </a:xfrm>
          <a:prstGeom prst="rect">
            <a:avLst/>
          </a:prstGeom>
        </p:spPr>
      </p:pic>
      <p:pic>
        <p:nvPicPr>
          <p:cNvPr id="8" name="Content Placeholder 7" descr="A screenshot of an English instructional plan." title="An image"/>
          <p:cNvPicPr>
            <a:picLocks noGrp="1" noChangeAspect="1"/>
          </p:cNvPicPr>
          <p:nvPr>
            <p:ph sz="half" idx="2"/>
          </p:nvPr>
        </p:nvPicPr>
        <p:blipFill>
          <a:blip r:embed="rId4"/>
          <a:stretch>
            <a:fillRect/>
          </a:stretch>
        </p:blipFill>
        <p:spPr>
          <a:xfrm>
            <a:off x="4114800" y="1276350"/>
            <a:ext cx="4038600" cy="2801850"/>
          </a:xfrm>
          <a:prstGeom prst="rect">
            <a:avLst/>
          </a:prstGeom>
        </p:spPr>
      </p:pic>
    </p:spTree>
    <p:extLst>
      <p:ext uri="{BB962C8B-B14F-4D97-AF65-F5344CB8AC3E}">
        <p14:creationId xmlns:p14="http://schemas.microsoft.com/office/powerpoint/2010/main" val="447147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pPr algn="l"/>
            <a:r>
              <a:rPr lang="en-US" sz="3600" dirty="0" smtClean="0"/>
              <a:t>Step 4: </a:t>
            </a:r>
            <a:r>
              <a:rPr lang="en-US" sz="3600" dirty="0"/>
              <a:t>Exploring Instructional </a:t>
            </a:r>
            <a:r>
              <a:rPr lang="en-US" sz="3600" dirty="0" smtClean="0"/>
              <a:t>Resources </a:t>
            </a:r>
            <a:r>
              <a:rPr lang="en-US" sz="2400" dirty="0" smtClean="0"/>
              <a:t>(4 of 7)</a:t>
            </a:r>
            <a:endParaRPr lang="en-US" sz="2400" dirty="0"/>
          </a:p>
        </p:txBody>
      </p:sp>
      <p:sp>
        <p:nvSpPr>
          <p:cNvPr id="3" name="Content Placeholder 2"/>
          <p:cNvSpPr>
            <a:spLocks noGrp="1"/>
          </p:cNvSpPr>
          <p:nvPr>
            <p:ph idx="1"/>
          </p:nvPr>
        </p:nvSpPr>
        <p:spPr/>
        <p:txBody>
          <a:bodyPr>
            <a:normAutofit fontScale="85000" lnSpcReduction="20000"/>
          </a:bodyPr>
          <a:lstStyle/>
          <a:p>
            <a:r>
              <a:rPr lang="en-US" sz="3100" dirty="0" smtClean="0"/>
              <a:t>Comprehensive Literacy: English Instructional Plans</a:t>
            </a:r>
          </a:p>
          <a:p>
            <a:pPr lvl="1"/>
            <a:r>
              <a:rPr lang="en-US" dirty="0" smtClean="0">
                <a:hlinkClick r:id="rId3"/>
              </a:rPr>
              <a:t>Using Context to Determine Meaning of Unfamiliar Words</a:t>
            </a:r>
            <a:r>
              <a:rPr lang="en-US" dirty="0" smtClean="0"/>
              <a:t> (5.4A)</a:t>
            </a:r>
          </a:p>
          <a:p>
            <a:r>
              <a:rPr lang="en-US" sz="3100" dirty="0" smtClean="0"/>
              <a:t>This instructional plan was created by Virginia teachers to model how a skill can be introduced or reviewed.</a:t>
            </a:r>
          </a:p>
          <a:p>
            <a:pPr lvl="2"/>
            <a:r>
              <a:rPr lang="en-US" sz="2800" dirty="0"/>
              <a:t>Please </a:t>
            </a:r>
            <a:r>
              <a:rPr lang="en-US" sz="2800" dirty="0" smtClean="0"/>
              <a:t>note: </a:t>
            </a:r>
            <a:r>
              <a:rPr lang="en-US" sz="2800" dirty="0"/>
              <a:t>text examples within the instructional plans can be changed based on grade level, genre, etc.  </a:t>
            </a:r>
            <a:endParaRPr lang="en-US" sz="2800" dirty="0" smtClean="0"/>
          </a:p>
          <a:p>
            <a:pPr lvl="2"/>
            <a:r>
              <a:rPr lang="en-US" sz="2800" dirty="0"/>
              <a:t>This plan models </a:t>
            </a:r>
            <a:r>
              <a:rPr lang="en-US" sz="2800" dirty="0" smtClean="0"/>
              <a:t>using context to determine meaning of unfamiliar words; </a:t>
            </a:r>
            <a:r>
              <a:rPr lang="en-US" sz="2800" dirty="0"/>
              <a:t>however, if the text supports the spiraling of  additional </a:t>
            </a:r>
            <a:r>
              <a:rPr lang="en-US" sz="2800" dirty="0" smtClean="0"/>
              <a:t>skills they </a:t>
            </a:r>
            <a:r>
              <a:rPr lang="en-US" sz="2800" dirty="0"/>
              <a:t>should be implemented to </a:t>
            </a:r>
            <a:r>
              <a:rPr lang="en-US" sz="2800" dirty="0" smtClean="0"/>
              <a:t>     support </a:t>
            </a:r>
            <a:r>
              <a:rPr lang="en-US" sz="2800" dirty="0"/>
              <a:t>reading comprehension and skill application.  </a:t>
            </a:r>
          </a:p>
        </p:txBody>
      </p:sp>
    </p:spTree>
    <p:extLst>
      <p:ext uri="{BB962C8B-B14F-4D97-AF65-F5344CB8AC3E}">
        <p14:creationId xmlns:p14="http://schemas.microsoft.com/office/powerpoint/2010/main" val="66604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970428"/>
          </a:xfrm>
        </p:spPr>
        <p:txBody>
          <a:bodyPr>
            <a:noAutofit/>
          </a:bodyPr>
          <a:lstStyle/>
          <a:p>
            <a:pPr algn="l"/>
            <a:r>
              <a:rPr lang="en-US" sz="3600" dirty="0" smtClean="0"/>
              <a:t>Step 4: </a:t>
            </a:r>
            <a:r>
              <a:rPr lang="en-US" sz="3600" dirty="0"/>
              <a:t>Exploring Instructional Resources </a:t>
            </a:r>
            <a:r>
              <a:rPr lang="en-US" sz="2400" dirty="0" smtClean="0"/>
              <a:t>(5 </a:t>
            </a:r>
            <a:r>
              <a:rPr lang="en-US" sz="2400" dirty="0"/>
              <a:t>of 7)</a:t>
            </a:r>
            <a:endParaRPr lang="en-US" sz="3600" dirty="0"/>
          </a:p>
        </p:txBody>
      </p:sp>
      <p:sp>
        <p:nvSpPr>
          <p:cNvPr id="3" name="Content Placeholder 2"/>
          <p:cNvSpPr>
            <a:spLocks noGrp="1"/>
          </p:cNvSpPr>
          <p:nvPr>
            <p:ph idx="1"/>
          </p:nvPr>
        </p:nvSpPr>
        <p:spPr>
          <a:xfrm>
            <a:off x="76200" y="971550"/>
            <a:ext cx="8927385" cy="3428999"/>
          </a:xfrm>
        </p:spPr>
        <p:txBody>
          <a:bodyPr>
            <a:normAutofit fontScale="77500" lnSpcReduction="20000"/>
          </a:bodyPr>
          <a:lstStyle/>
          <a:p>
            <a:r>
              <a:rPr lang="en-US" sz="3400" dirty="0" smtClean="0"/>
              <a:t>Comprehensive Literacy: English Instructional Plans</a:t>
            </a:r>
          </a:p>
          <a:p>
            <a:pPr lvl="1"/>
            <a:r>
              <a:rPr lang="en-US" dirty="0" smtClean="0">
                <a:hlinkClick r:id="rId3"/>
              </a:rPr>
              <a:t>Comparing and Contrasting Details in Text</a:t>
            </a:r>
            <a:r>
              <a:rPr lang="en-US" dirty="0" smtClean="0"/>
              <a:t> (5.5L)</a:t>
            </a:r>
          </a:p>
          <a:p>
            <a:r>
              <a:rPr lang="en-US" sz="3400" dirty="0"/>
              <a:t>This instructional plan was created by Virginia teachers to model how the skill can be introduced or reviewed.</a:t>
            </a:r>
          </a:p>
          <a:p>
            <a:pPr lvl="2"/>
            <a:r>
              <a:rPr lang="en-US" sz="3100" dirty="0" smtClean="0"/>
              <a:t>Please note: </a:t>
            </a:r>
            <a:r>
              <a:rPr lang="en-US" sz="3100" dirty="0"/>
              <a:t>text examples within the instructional plans can be changed based on grade level, genre, etc.  </a:t>
            </a:r>
            <a:endParaRPr lang="en-US" sz="3100" dirty="0" smtClean="0"/>
          </a:p>
          <a:p>
            <a:pPr lvl="2"/>
            <a:r>
              <a:rPr lang="en-US" sz="3100" dirty="0"/>
              <a:t>This plan models </a:t>
            </a:r>
            <a:r>
              <a:rPr lang="en-US" sz="3100" dirty="0" smtClean="0"/>
              <a:t>comparing and contrasting details; </a:t>
            </a:r>
            <a:r>
              <a:rPr lang="en-US" sz="3100" dirty="0"/>
              <a:t>however, if the text supports the spiraling of  additional </a:t>
            </a:r>
            <a:r>
              <a:rPr lang="en-US" sz="3100" dirty="0" smtClean="0"/>
              <a:t>skills, they </a:t>
            </a:r>
            <a:r>
              <a:rPr lang="en-US" sz="3100" dirty="0"/>
              <a:t>should be implemented to support reading comprehension and skill application.  </a:t>
            </a:r>
          </a:p>
        </p:txBody>
      </p:sp>
    </p:spTree>
    <p:extLst>
      <p:ext uri="{BB962C8B-B14F-4D97-AF65-F5344CB8AC3E}">
        <p14:creationId xmlns:p14="http://schemas.microsoft.com/office/powerpoint/2010/main" val="1706465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pPr algn="l"/>
            <a:r>
              <a:rPr lang="en-US" sz="3600" dirty="0" smtClean="0"/>
              <a:t>Step 4: </a:t>
            </a:r>
            <a:r>
              <a:rPr lang="en-US" sz="3600" dirty="0"/>
              <a:t>Exploring Instructional Resources </a:t>
            </a:r>
            <a:r>
              <a:rPr lang="en-US" sz="2400" dirty="0" smtClean="0"/>
              <a:t>(6 </a:t>
            </a:r>
            <a:r>
              <a:rPr lang="en-US" sz="2400" dirty="0"/>
              <a:t>of 7)</a:t>
            </a:r>
          </a:p>
        </p:txBody>
      </p:sp>
      <p:sp>
        <p:nvSpPr>
          <p:cNvPr id="3" name="Content Placeholder 2"/>
          <p:cNvSpPr>
            <a:spLocks noGrp="1"/>
          </p:cNvSpPr>
          <p:nvPr>
            <p:ph idx="1"/>
          </p:nvPr>
        </p:nvSpPr>
        <p:spPr>
          <a:xfrm>
            <a:off x="0" y="895351"/>
            <a:ext cx="9067800" cy="3505198"/>
          </a:xfrm>
        </p:spPr>
        <p:txBody>
          <a:bodyPr>
            <a:normAutofit fontScale="92500" lnSpcReduction="10000"/>
          </a:bodyPr>
          <a:lstStyle/>
          <a:p>
            <a:r>
              <a:rPr lang="en-US" sz="2600" dirty="0" smtClean="0"/>
              <a:t>Comprehensive Literacy: English Instructional Plans</a:t>
            </a:r>
          </a:p>
          <a:p>
            <a:pPr lvl="1"/>
            <a:r>
              <a:rPr lang="en-US" sz="2600" dirty="0" smtClean="0">
                <a:hlinkClick r:id="rId3"/>
              </a:rPr>
              <a:t>Using and Gathering Information with Text Features</a:t>
            </a:r>
            <a:r>
              <a:rPr lang="en-US" sz="2600" dirty="0" smtClean="0"/>
              <a:t> (5.6A)</a:t>
            </a:r>
          </a:p>
          <a:p>
            <a:r>
              <a:rPr lang="en-US" sz="2600" dirty="0"/>
              <a:t>This instructional plan was created by Virginia teachers to model how the skill can be introduced or reviewed.</a:t>
            </a:r>
          </a:p>
          <a:p>
            <a:pPr lvl="2"/>
            <a:r>
              <a:rPr lang="en-US" sz="2600" dirty="0" smtClean="0"/>
              <a:t>Please note: </a:t>
            </a:r>
            <a:r>
              <a:rPr lang="en-US" sz="2600" dirty="0"/>
              <a:t>text examples within the instructional plans can be changed based on grade level, genre, etc.  </a:t>
            </a:r>
            <a:endParaRPr lang="en-US" sz="2600" dirty="0" smtClean="0"/>
          </a:p>
          <a:p>
            <a:pPr lvl="2"/>
            <a:r>
              <a:rPr lang="en-US" sz="2600" dirty="0"/>
              <a:t>This plan models </a:t>
            </a:r>
            <a:r>
              <a:rPr lang="en-US" sz="2600" dirty="0" smtClean="0"/>
              <a:t>text features; </a:t>
            </a:r>
            <a:r>
              <a:rPr lang="en-US" sz="2600" dirty="0"/>
              <a:t>however, if the text supports the spiraling of </a:t>
            </a:r>
            <a:r>
              <a:rPr lang="en-US" sz="2600" dirty="0" smtClean="0"/>
              <a:t>additional skills, they should </a:t>
            </a:r>
            <a:r>
              <a:rPr lang="en-US" sz="2600" dirty="0"/>
              <a:t>be implemented to support reading comprehension and skill application.  </a:t>
            </a:r>
          </a:p>
        </p:txBody>
      </p:sp>
    </p:spTree>
    <p:extLst>
      <p:ext uri="{BB962C8B-B14F-4D97-AF65-F5344CB8AC3E}">
        <p14:creationId xmlns:p14="http://schemas.microsoft.com/office/powerpoint/2010/main" val="3207938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94229"/>
          </a:xfrm>
        </p:spPr>
        <p:txBody>
          <a:bodyPr>
            <a:noAutofit/>
          </a:bodyPr>
          <a:lstStyle/>
          <a:p>
            <a:pPr algn="l"/>
            <a:r>
              <a:rPr lang="en-US" sz="3600" dirty="0" smtClean="0"/>
              <a:t>Step 4: </a:t>
            </a:r>
            <a:r>
              <a:rPr lang="en-US" sz="3600" dirty="0"/>
              <a:t>Exploring Instructional Resources </a:t>
            </a:r>
            <a:r>
              <a:rPr lang="en-US" sz="2400" dirty="0" smtClean="0"/>
              <a:t>(7 </a:t>
            </a:r>
            <a:r>
              <a:rPr lang="en-US" sz="2400" dirty="0"/>
              <a:t>of 7)</a:t>
            </a:r>
          </a:p>
        </p:txBody>
      </p:sp>
      <p:sp>
        <p:nvSpPr>
          <p:cNvPr id="3" name="Content Placeholder 2"/>
          <p:cNvSpPr>
            <a:spLocks noGrp="1"/>
          </p:cNvSpPr>
          <p:nvPr>
            <p:ph idx="1"/>
          </p:nvPr>
        </p:nvSpPr>
        <p:spPr>
          <a:xfrm>
            <a:off x="0" y="819151"/>
            <a:ext cx="9067800" cy="3429000"/>
          </a:xfrm>
        </p:spPr>
        <p:txBody>
          <a:bodyPr>
            <a:normAutofit lnSpcReduction="10000"/>
          </a:bodyPr>
          <a:lstStyle/>
          <a:p>
            <a:r>
              <a:rPr lang="en-US" sz="2400" spc="-100" dirty="0" smtClean="0"/>
              <a:t>Comprehensive Literacy: English Instructional Plans</a:t>
            </a:r>
          </a:p>
          <a:p>
            <a:pPr lvl="1"/>
            <a:r>
              <a:rPr lang="en-US" sz="2400" spc="-100" dirty="0" smtClean="0">
                <a:hlinkClick r:id="rId3"/>
              </a:rPr>
              <a:t>Cause and Effect and its Impact on Plot </a:t>
            </a:r>
            <a:r>
              <a:rPr lang="en-US" sz="2400" spc="-100" dirty="0" smtClean="0"/>
              <a:t>(5.6H)</a:t>
            </a:r>
            <a:endParaRPr lang="en-US" sz="2400" spc="-100" dirty="0" smtClean="0">
              <a:hlinkClick r:id="rId3"/>
            </a:endParaRPr>
          </a:p>
          <a:p>
            <a:r>
              <a:rPr lang="en-US" sz="2400" spc="-100" dirty="0"/>
              <a:t>This instructional plan was created by Virginia teachers to model how the skill can be introduced or reviewed.</a:t>
            </a:r>
          </a:p>
          <a:p>
            <a:pPr lvl="2"/>
            <a:r>
              <a:rPr lang="en-US" kern="1000" spc="-100" dirty="0" smtClean="0"/>
              <a:t>Please note: text examples within the instructional plans can be changed based on grade level, genre, etc. </a:t>
            </a:r>
          </a:p>
          <a:p>
            <a:pPr lvl="2"/>
            <a:r>
              <a:rPr lang="en-US" kern="1000" spc="-100" dirty="0" smtClean="0"/>
              <a:t>This plan models cause and effect; however, if the text supports the spiraling of additional skills, they should be implemented to support reading comprehension and skill application.  </a:t>
            </a:r>
            <a:endParaRPr lang="en-US" kern="1000" spc="-100" dirty="0"/>
          </a:p>
        </p:txBody>
      </p:sp>
    </p:spTree>
    <p:extLst>
      <p:ext uri="{BB962C8B-B14F-4D97-AF65-F5344CB8AC3E}">
        <p14:creationId xmlns:p14="http://schemas.microsoft.com/office/powerpoint/2010/main" val="2304168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(1 of 3)</a:t>
            </a:r>
            <a:endParaRPr lang="en-US" sz="2400" dirty="0"/>
          </a:p>
        </p:txBody>
      </p:sp>
      <p:sp>
        <p:nvSpPr>
          <p:cNvPr id="3" name="Content Placeholder 2"/>
          <p:cNvSpPr>
            <a:spLocks noGrp="1"/>
          </p:cNvSpPr>
          <p:nvPr>
            <p:ph idx="1"/>
          </p:nvPr>
        </p:nvSpPr>
        <p:spPr/>
        <p:txBody>
          <a:bodyPr>
            <a:noAutofit/>
          </a:bodyPr>
          <a:lstStyle/>
          <a:p>
            <a:r>
              <a:rPr lang="en-US" sz="2400" dirty="0">
                <a:hlinkClick r:id="rId2"/>
              </a:rPr>
              <a:t>Virginia Department of Education: </a:t>
            </a:r>
            <a:r>
              <a:rPr lang="en-US" sz="2400" dirty="0" smtClean="0">
                <a:hlinkClick r:id="rId2"/>
              </a:rPr>
              <a:t>English</a:t>
            </a:r>
            <a:endParaRPr lang="en-US" sz="2400" dirty="0" smtClean="0"/>
          </a:p>
          <a:p>
            <a:pPr lvl="1"/>
            <a:r>
              <a:rPr lang="en-US" sz="2400" dirty="0" smtClean="0">
                <a:hlinkClick r:id="rId3"/>
              </a:rPr>
              <a:t>Grade 3 Reading Blueprint</a:t>
            </a:r>
            <a:endParaRPr lang="en-US" sz="2400" dirty="0" smtClean="0"/>
          </a:p>
          <a:p>
            <a:pPr lvl="1"/>
            <a:r>
              <a:rPr lang="en-US" sz="2400" dirty="0" smtClean="0">
                <a:hlinkClick r:id="rId4"/>
              </a:rPr>
              <a:t>Grade 4 Reading Blueprint</a:t>
            </a:r>
            <a:endParaRPr lang="en-US" sz="2400" dirty="0" smtClean="0"/>
          </a:p>
          <a:p>
            <a:pPr lvl="1"/>
            <a:r>
              <a:rPr lang="en-US" sz="2400" dirty="0" smtClean="0">
                <a:hlinkClick r:id="rId5"/>
              </a:rPr>
              <a:t>Grade 5 Reading Blueprint</a:t>
            </a:r>
            <a:endParaRPr lang="en-US" sz="2400" dirty="0" smtClean="0"/>
          </a:p>
          <a:p>
            <a:pPr lvl="1"/>
            <a:r>
              <a:rPr lang="en-US" sz="2400" dirty="0" smtClean="0">
                <a:hlinkClick r:id="rId6"/>
              </a:rPr>
              <a:t>Grade 6 Reading Blueprint</a:t>
            </a:r>
            <a:endParaRPr lang="en-US" sz="2400" dirty="0" smtClean="0"/>
          </a:p>
          <a:p>
            <a:pPr lvl="1"/>
            <a:r>
              <a:rPr lang="en-US" sz="2400" dirty="0" smtClean="0">
                <a:hlinkClick r:id="rId7"/>
              </a:rPr>
              <a:t>Grade 7 Reading Blueprint</a:t>
            </a:r>
            <a:endParaRPr lang="en-US" sz="2400" dirty="0" smtClean="0"/>
          </a:p>
          <a:p>
            <a:pPr lvl="1"/>
            <a:r>
              <a:rPr lang="en-US" sz="2400" dirty="0" smtClean="0">
                <a:hlinkClick r:id="rId8"/>
              </a:rPr>
              <a:t>Grade 8 Reading Blueprint</a:t>
            </a:r>
            <a:endParaRPr lang="en-US" sz="2400" dirty="0" smtClean="0"/>
          </a:p>
          <a:p>
            <a:pPr lvl="1"/>
            <a:r>
              <a:rPr lang="en-US" sz="2400" dirty="0" smtClean="0">
                <a:hlinkClick r:id="rId9"/>
              </a:rPr>
              <a:t>End-of-Course Reading Blueprint</a:t>
            </a:r>
            <a:endParaRPr lang="en-US" sz="2400" dirty="0" smtClean="0"/>
          </a:p>
        </p:txBody>
      </p:sp>
    </p:spTree>
    <p:extLst>
      <p:ext uri="{BB962C8B-B14F-4D97-AF65-F5344CB8AC3E}">
        <p14:creationId xmlns:p14="http://schemas.microsoft.com/office/powerpoint/2010/main" val="3893053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(2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Reading Progression Charts</a:t>
            </a:r>
            <a:endParaRPr lang="en-US" sz="2800" dirty="0" smtClean="0"/>
          </a:p>
          <a:p>
            <a:r>
              <a:rPr lang="en-US" sz="2800" dirty="0" smtClean="0">
                <a:hlinkClick r:id="rId3"/>
              </a:rPr>
              <a:t>2017 Curriculum Framework</a:t>
            </a:r>
            <a:endParaRPr lang="en-US" sz="2800" dirty="0" smtClean="0"/>
          </a:p>
          <a:p>
            <a:r>
              <a:rPr lang="en-US" sz="2800" dirty="0" smtClean="0">
                <a:hlinkClick r:id="rId4"/>
              </a:rPr>
              <a:t>2017 Standards of Learning</a:t>
            </a:r>
            <a:endParaRPr lang="en-US" sz="2800" dirty="0" smtClean="0"/>
          </a:p>
          <a:p>
            <a:r>
              <a:rPr lang="en-US" sz="2800" dirty="0" smtClean="0">
                <a:hlinkClick r:id="rId5"/>
              </a:rPr>
              <a:t>Computer Adaptive Testing</a:t>
            </a:r>
            <a:endParaRPr lang="en-US" sz="2800" dirty="0" smtClean="0"/>
          </a:p>
          <a:p>
            <a:r>
              <a:rPr lang="en-US" sz="2800" dirty="0" smtClean="0">
                <a:hlinkClick r:id="rId6"/>
              </a:rPr>
              <a:t>Comparison of a Passage-Based CAT and a Traditional Test</a:t>
            </a:r>
            <a:endParaRPr lang="en-US" sz="2800" dirty="0" smtClean="0"/>
          </a:p>
          <a:p>
            <a:r>
              <a:rPr lang="en-US" sz="2800" dirty="0">
                <a:hlinkClick r:id="rId7"/>
              </a:rPr>
              <a:t>Assessment Supports for 2020-2021 Literacy Webinar Series</a:t>
            </a:r>
            <a:endParaRPr lang="en-US" sz="2800" dirty="0"/>
          </a:p>
          <a:p>
            <a:r>
              <a:rPr lang="en-US" sz="2800" dirty="0" smtClean="0">
                <a:hlinkClick r:id="rId8"/>
              </a:rPr>
              <a:t>Recover, Redesign, Restart 2020</a:t>
            </a:r>
            <a:endParaRPr lang="en-US" sz="2800" dirty="0" smtClean="0"/>
          </a:p>
        </p:txBody>
      </p:sp>
    </p:spTree>
    <p:extLst>
      <p:ext uri="{BB962C8B-B14F-4D97-AF65-F5344CB8AC3E}">
        <p14:creationId xmlns:p14="http://schemas.microsoft.com/office/powerpoint/2010/main" val="2956742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(3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Frequently Asked Questions about Passage-Based CAT Testing</a:t>
            </a:r>
            <a:endParaRPr lang="en-US" sz="2800" dirty="0" smtClean="0"/>
          </a:p>
          <a:p>
            <a:r>
              <a:rPr lang="en-US" sz="2800" dirty="0" smtClean="0">
                <a:hlinkClick r:id="rId3"/>
              </a:rPr>
              <a:t>SOL Practice Items in TestNav 8 </a:t>
            </a:r>
            <a:endParaRPr lang="en-US" sz="2800" dirty="0" smtClean="0"/>
          </a:p>
          <a:p>
            <a:r>
              <a:rPr lang="en-US" sz="2800" dirty="0" smtClean="0">
                <a:hlinkClick r:id="rId4"/>
              </a:rPr>
              <a:t>2019 English Deeper Learning Conferences</a:t>
            </a:r>
            <a:endParaRPr lang="en-US" sz="2800" dirty="0" smtClean="0"/>
          </a:p>
          <a:p>
            <a:r>
              <a:rPr lang="en-US" sz="2800" dirty="0" smtClean="0">
                <a:hlinkClick r:id="rId5"/>
              </a:rPr>
              <a:t>2018 English Standards of Learning (SOL) Institutes</a:t>
            </a:r>
            <a:endParaRPr lang="en-US" sz="2800" dirty="0" smtClean="0"/>
          </a:p>
          <a:p>
            <a:r>
              <a:rPr lang="en-US" sz="2800" dirty="0" smtClean="0">
                <a:hlinkClick r:id="rId6"/>
              </a:rPr>
              <a:t>Comprehensive Literary: English Instructional Plans</a:t>
            </a:r>
            <a:endParaRPr lang="en-US" sz="2800" dirty="0" smtClean="0"/>
          </a:p>
          <a:p>
            <a:r>
              <a:rPr lang="en-US" sz="2800" dirty="0" smtClean="0">
                <a:hlinkClick r:id="rId7"/>
              </a:rPr>
              <a:t>Superintendent’s Memo 249-20: Update on New Standards of Learning Tests in Reading and History and Social Science</a:t>
            </a:r>
            <a:endParaRPr lang="en-US" sz="2800" dirty="0" smtClean="0"/>
          </a:p>
        </p:txBody>
      </p:sp>
    </p:spTree>
    <p:extLst>
      <p:ext uri="{BB962C8B-B14F-4D97-AF65-F5344CB8AC3E}">
        <p14:creationId xmlns:p14="http://schemas.microsoft.com/office/powerpoint/2010/main" val="268362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sz="3600" dirty="0" smtClean="0"/>
              <a:t>Recover</a:t>
            </a:r>
            <a:r>
              <a:rPr lang="en" sz="3600" dirty="0"/>
              <a:t>. Redesign. Restart. 2020  </a:t>
            </a:r>
            <a:r>
              <a:rPr lang="en" sz="2400" dirty="0" smtClean="0"/>
              <a:t>(2 </a:t>
            </a:r>
            <a:r>
              <a:rPr lang="en" sz="2400" dirty="0"/>
              <a:t>of 2)</a:t>
            </a:r>
            <a:endParaRPr lang="en-US" sz="2400" dirty="0"/>
          </a:p>
        </p:txBody>
      </p:sp>
      <p:sp>
        <p:nvSpPr>
          <p:cNvPr id="3" name="Text Placeholder 2"/>
          <p:cNvSpPr>
            <a:spLocks noGrp="1"/>
          </p:cNvSpPr>
          <p:nvPr>
            <p:ph type="body" idx="1"/>
          </p:nvPr>
        </p:nvSpPr>
        <p:spPr/>
        <p:txBody>
          <a:bodyPr/>
          <a:lstStyle/>
          <a:p>
            <a:pPr marL="114300" indent="0">
              <a:buNone/>
            </a:pPr>
            <a:r>
              <a:rPr lang="en-US" sz="2400" i="1" dirty="0"/>
              <a:t>Teachers should seek to design and implement authentic learning experiences. Authentic learning is a term used to describe instructional strategies that are designed to connect the subjects students are taught in school to the real world. Authentic learning can: prepare students for the real world; help students make informed career choices; bridge skill gaps; enhance critical thinking; improve creativity; increase engagement; motivate students; boost retention of information; provide multiple perspectives on issues; and help build 21st Century </a:t>
            </a:r>
            <a:r>
              <a:rPr lang="en-US" sz="2400" i="1" dirty="0" smtClean="0"/>
              <a:t>skills.</a:t>
            </a:r>
            <a:endParaRPr lang="en-US" sz="2400" i="1" dirty="0"/>
          </a:p>
        </p:txBody>
      </p:sp>
    </p:spTree>
    <p:extLst>
      <p:ext uri="{BB962C8B-B14F-4D97-AF65-F5344CB8AC3E}">
        <p14:creationId xmlns:p14="http://schemas.microsoft.com/office/powerpoint/2010/main" val="651397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Stay Connected</a:t>
            </a:r>
          </a:p>
        </p:txBody>
      </p:sp>
      <p:sp>
        <p:nvSpPr>
          <p:cNvPr id="3" name="Content Placeholder 2"/>
          <p:cNvSpPr>
            <a:spLocks noGrp="1"/>
          </p:cNvSpPr>
          <p:nvPr>
            <p:ph idx="1"/>
          </p:nvPr>
        </p:nvSpPr>
        <p:spPr>
          <a:xfrm>
            <a:off x="76200" y="819151"/>
            <a:ext cx="8927385" cy="3733799"/>
          </a:xfrm>
        </p:spPr>
        <p:txBody>
          <a:bodyPr>
            <a:normAutofit fontScale="85000" lnSpcReduction="20000"/>
          </a:bodyPr>
          <a:lstStyle/>
          <a:p>
            <a:r>
              <a:rPr lang="en-US" sz="2800" dirty="0"/>
              <a:t>Office of Student Assessment</a:t>
            </a:r>
          </a:p>
          <a:p>
            <a:pPr lvl="1"/>
            <a:r>
              <a:rPr lang="en-US" dirty="0">
                <a:hlinkClick r:id="rId2"/>
              </a:rPr>
              <a:t>student_assessment@doe.virginia.gov</a:t>
            </a:r>
            <a:endParaRPr lang="en-US" dirty="0"/>
          </a:p>
          <a:p>
            <a:pPr lvl="1"/>
            <a:r>
              <a:rPr lang="en-US" dirty="0"/>
              <a:t>(804) 225-2102</a:t>
            </a:r>
          </a:p>
          <a:p>
            <a:r>
              <a:rPr lang="en-US" sz="2800" dirty="0"/>
              <a:t>Department of Learning and Innovation</a:t>
            </a:r>
          </a:p>
          <a:p>
            <a:pPr lvl="1"/>
            <a:r>
              <a:rPr lang="en-US" dirty="0"/>
              <a:t>Jill Nogueras, K-12 English Coordinator, </a:t>
            </a:r>
            <a:endParaRPr lang="en-US" dirty="0" smtClean="0"/>
          </a:p>
          <a:p>
            <a:pPr marL="457200" lvl="1" indent="0">
              <a:buNone/>
            </a:pPr>
            <a:r>
              <a:rPr lang="en-US" dirty="0" smtClean="0">
                <a:hlinkClick r:id="rId3"/>
              </a:rPr>
              <a:t>jill.nogueras@doe.virginia.gov</a:t>
            </a:r>
            <a:endParaRPr lang="en-US" dirty="0"/>
          </a:p>
          <a:p>
            <a:pPr lvl="1"/>
            <a:r>
              <a:rPr lang="en-US" dirty="0"/>
              <a:t>Carmen Kurek, Elementary English Specialist, </a:t>
            </a:r>
            <a:endParaRPr lang="en-US" dirty="0" smtClean="0"/>
          </a:p>
          <a:p>
            <a:pPr marL="457200" lvl="1" indent="0">
              <a:buNone/>
            </a:pPr>
            <a:r>
              <a:rPr lang="en-US" dirty="0" smtClean="0">
                <a:hlinkClick r:id="rId4"/>
              </a:rPr>
              <a:t>carmen.kurek@doe.virginia.gov</a:t>
            </a:r>
            <a:endParaRPr lang="en-US" dirty="0"/>
          </a:p>
          <a:p>
            <a:pPr lvl="1"/>
            <a:r>
              <a:rPr lang="en-US" dirty="0" smtClean="0"/>
              <a:t>Colleen Cassada, Middle School English Specialist, </a:t>
            </a:r>
          </a:p>
          <a:p>
            <a:pPr marL="514350" lvl="1" indent="0">
              <a:buNone/>
            </a:pPr>
            <a:r>
              <a:rPr lang="en-US" dirty="0">
                <a:hlinkClick r:id="rId5"/>
              </a:rPr>
              <a:t>c</a:t>
            </a:r>
            <a:r>
              <a:rPr lang="en-US" dirty="0" smtClean="0">
                <a:hlinkClick r:id="rId5"/>
              </a:rPr>
              <a:t>olleen.cassada@doe.virginia.gov</a:t>
            </a:r>
            <a:endParaRPr lang="en-US" dirty="0"/>
          </a:p>
          <a:p>
            <a:endParaRPr lang="en-US" dirty="0"/>
          </a:p>
        </p:txBody>
      </p:sp>
    </p:spTree>
    <p:extLst>
      <p:ext uri="{BB962C8B-B14F-4D97-AF65-F5344CB8AC3E}">
        <p14:creationId xmlns:p14="http://schemas.microsoft.com/office/powerpoint/2010/main" val="33321866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Disclaimer</a:t>
            </a:r>
            <a:endParaRPr lang="en-US" sz="3600" dirty="0"/>
          </a:p>
        </p:txBody>
      </p:sp>
      <p:sp>
        <p:nvSpPr>
          <p:cNvPr id="3" name="Content Placeholder 2"/>
          <p:cNvSpPr>
            <a:spLocks noGrp="1"/>
          </p:cNvSpPr>
          <p:nvPr>
            <p:ph idx="1"/>
          </p:nvPr>
        </p:nvSpPr>
        <p:spPr/>
        <p:txBody>
          <a:bodyPr/>
          <a:lstStyle/>
          <a:p>
            <a:pPr marL="0" indent="0">
              <a:buNone/>
            </a:pPr>
            <a:r>
              <a:rPr lang="en-US" dirty="0">
                <a:solidFill>
                  <a:srgbClr val="000000"/>
                </a:solidFill>
              </a:rPr>
              <a:t>Reference within this presentation to any specific commercial or non-commercial product, process, or service by trade name, trademark, manufacturer or otherwise does not constitute or imply an endorsement, recommendation, or favoring by the Virginia Department of Education.</a:t>
            </a:r>
          </a:p>
          <a:p>
            <a:pPr marL="0" indent="0">
              <a:buNone/>
            </a:pPr>
            <a:endParaRPr lang="en-US" dirty="0"/>
          </a:p>
        </p:txBody>
      </p:sp>
    </p:spTree>
    <p:extLst>
      <p:ext uri="{BB962C8B-B14F-4D97-AF65-F5344CB8AC3E}">
        <p14:creationId xmlns:p14="http://schemas.microsoft.com/office/powerpoint/2010/main" val="11549584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47750"/>
            <a:ext cx="8915400" cy="2265828"/>
          </a:xfrm>
        </p:spPr>
        <p:txBody>
          <a:bodyPr>
            <a:noAutofit/>
          </a:bodyPr>
          <a:lstStyle/>
          <a:p>
            <a:pPr lvl="0" algn="l" eaLnBrk="0" fontAlgn="base" hangingPunct="0">
              <a:spcAft>
                <a:spcPct val="0"/>
              </a:spcAft>
            </a:pPr>
            <a:r>
              <a:rPr lang="en-US" altLang="en-US" sz="1800" b="0" dirty="0">
                <a:solidFill>
                  <a:srgbClr val="222222"/>
                </a:solidFill>
                <a:ea typeface="Calibri" panose="020F0502020204030204" pitchFamily="34" charset="0"/>
              </a:rPr>
              <a:t>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a:t>
            </a:r>
            <a:r>
              <a:rPr lang="en-US" altLang="en-US" sz="1800" b="0" dirty="0">
                <a:solidFill>
                  <a:srgbClr val="1155CC"/>
                </a:solidFill>
                <a:hlinkClick r:id="rId2"/>
              </a:rPr>
              <a:t>Student_Assessment@doe.virginia.gov</a:t>
            </a:r>
            <a:r>
              <a:rPr lang="en-US" altLang="en-US" sz="1800" b="0" dirty="0"/>
              <a:t>. </a:t>
            </a:r>
          </a:p>
        </p:txBody>
      </p:sp>
    </p:spTree>
    <p:extLst>
      <p:ext uri="{BB962C8B-B14F-4D97-AF65-F5344CB8AC3E}">
        <p14:creationId xmlns:p14="http://schemas.microsoft.com/office/powerpoint/2010/main" val="2667241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 </a:t>
            </a:r>
            <a:r>
              <a:rPr lang="en-US" sz="2400" dirty="0" smtClean="0">
                <a:solidFill>
                  <a:schemeClr val="bg1"/>
                </a:solidFill>
              </a:rPr>
              <a:t>(1 of 3)</a:t>
            </a:r>
            <a:endParaRPr lang="en-US" sz="2400" dirty="0">
              <a:solidFill>
                <a:schemeClr val="bg1"/>
              </a:solidFill>
            </a:endParaRPr>
          </a:p>
        </p:txBody>
      </p:sp>
      <p:sp>
        <p:nvSpPr>
          <p:cNvPr id="3" name="Content Placeholder 2"/>
          <p:cNvSpPr>
            <a:spLocks noGrp="1"/>
          </p:cNvSpPr>
          <p:nvPr>
            <p:ph idx="1"/>
          </p:nvPr>
        </p:nvSpPr>
        <p:spPr>
          <a:xfrm>
            <a:off x="108307" y="1047750"/>
            <a:ext cx="8927385" cy="3429002"/>
          </a:xfrm>
        </p:spPr>
        <p:txBody>
          <a:bodyPr>
            <a:normAutofit lnSpcReduction="10000"/>
          </a:bodyPr>
          <a:lstStyle/>
          <a:p>
            <a:pPr marL="0" indent="0">
              <a:buNone/>
            </a:pPr>
            <a:r>
              <a:rPr lang="en-US" sz="2400" dirty="0"/>
              <a:t>In order to support instruction of the 2017 </a:t>
            </a:r>
            <a:r>
              <a:rPr lang="en-US" sz="2400" i="1" dirty="0"/>
              <a:t>English Standards of </a:t>
            </a:r>
            <a:r>
              <a:rPr lang="en-US" sz="2400" i="1" dirty="0" smtClean="0"/>
              <a:t>Learning</a:t>
            </a:r>
            <a:r>
              <a:rPr lang="en-US" sz="2400" dirty="0" smtClean="0"/>
              <a:t> (SOL), </a:t>
            </a:r>
            <a:r>
              <a:rPr lang="en-US" sz="2400" dirty="0"/>
              <a:t>this PowerPoint presentation has been developed to provide specific examples of SOL content and the progression of </a:t>
            </a:r>
            <a:r>
              <a:rPr lang="en-US" sz="2400" dirty="0" smtClean="0"/>
              <a:t>reading skills</a:t>
            </a:r>
            <a:r>
              <a:rPr lang="en-US" sz="2400" dirty="0"/>
              <a:t>. </a:t>
            </a:r>
            <a:endParaRPr lang="en-US" sz="1800" dirty="0"/>
          </a:p>
          <a:p>
            <a:pPr marL="0" indent="0">
              <a:buNone/>
            </a:pPr>
            <a:r>
              <a:rPr lang="en-US" sz="2400" dirty="0" smtClean="0"/>
              <a:t>Some of the information in this </a:t>
            </a:r>
            <a:r>
              <a:rPr lang="en-US" sz="2400" dirty="0"/>
              <a:t>PowerPoint </a:t>
            </a:r>
            <a:r>
              <a:rPr lang="en-US" sz="2400" dirty="0" smtClean="0"/>
              <a:t>originated from interviews with schools that maintained or went up in their 2018-2019 Standards of Learning (SOL) Reading data.  Please refer to these webinar materials: </a:t>
            </a:r>
            <a:r>
              <a:rPr lang="en-US" sz="2400" dirty="0" smtClean="0">
                <a:hlinkClick r:id="rId2"/>
              </a:rPr>
              <a:t>Sharing With School Divisions Lessons Learned from Divisions on Best Instructional Practices</a:t>
            </a:r>
            <a:r>
              <a:rPr lang="en-US" sz="2400" dirty="0" smtClean="0"/>
              <a:t>.  </a:t>
            </a:r>
            <a:endParaRPr lang="en-US" sz="2400" dirty="0"/>
          </a:p>
          <a:p>
            <a:endParaRPr lang="en-US" dirty="0"/>
          </a:p>
        </p:txBody>
      </p:sp>
    </p:spTree>
    <p:extLst>
      <p:ext uri="{BB962C8B-B14F-4D97-AF65-F5344CB8AC3E}">
        <p14:creationId xmlns:p14="http://schemas.microsoft.com/office/powerpoint/2010/main" val="275932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3600" dirty="0" smtClean="0">
                <a:solidFill>
                  <a:schemeClr val="bg1"/>
                </a:solidFill>
              </a:rPr>
              <a:t>Background </a:t>
            </a:r>
            <a:r>
              <a:rPr lang="en-US" sz="2400" dirty="0" smtClean="0">
                <a:solidFill>
                  <a:schemeClr val="bg1"/>
                </a:solidFill>
              </a:rPr>
              <a:t>(2 of 3)</a:t>
            </a:r>
            <a:endParaRPr lang="en-US" sz="2400" dirty="0">
              <a:solidFill>
                <a:schemeClr val="bg1"/>
              </a:solidFill>
            </a:endParaRPr>
          </a:p>
        </p:txBody>
      </p:sp>
      <p:sp>
        <p:nvSpPr>
          <p:cNvPr id="3" name="Content Placeholder 2"/>
          <p:cNvSpPr>
            <a:spLocks noGrp="1"/>
          </p:cNvSpPr>
          <p:nvPr>
            <p:ph idx="1"/>
          </p:nvPr>
        </p:nvSpPr>
        <p:spPr>
          <a:xfrm>
            <a:off x="762000" y="1276348"/>
            <a:ext cx="8152685" cy="3429002"/>
          </a:xfrm>
        </p:spPr>
        <p:txBody>
          <a:bodyPr/>
          <a:lstStyle/>
          <a:p>
            <a:pPr marL="0" indent="0">
              <a:buNone/>
            </a:pPr>
            <a:r>
              <a:rPr lang="en-US" sz="2400" dirty="0"/>
              <a:t>It should be noted that the assessment questions in this presentation are not meant to mimic SOL test questions. Instead, they are intended to provide reading educators with further insight into the 2017 </a:t>
            </a:r>
            <a:r>
              <a:rPr lang="en-US" sz="2400" i="1" dirty="0"/>
              <a:t>English Standards of Learning</a:t>
            </a:r>
            <a:r>
              <a:rPr lang="en-US" sz="2400" dirty="0"/>
              <a:t>.  </a:t>
            </a:r>
          </a:p>
          <a:p>
            <a:pPr marL="0" indent="0">
              <a:buNone/>
            </a:pPr>
            <a:endParaRPr lang="en-US" dirty="0"/>
          </a:p>
        </p:txBody>
      </p:sp>
    </p:spTree>
    <p:extLst>
      <p:ext uri="{BB962C8B-B14F-4D97-AF65-F5344CB8AC3E}">
        <p14:creationId xmlns:p14="http://schemas.microsoft.com/office/powerpoint/2010/main" val="18099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smtClean="0">
                <a:solidFill>
                  <a:schemeClr val="bg1"/>
                </a:solidFill>
              </a:rPr>
              <a:t>Background </a:t>
            </a:r>
            <a:r>
              <a:rPr lang="en-US" sz="2400" smtClean="0">
                <a:solidFill>
                  <a:schemeClr val="bg1"/>
                </a:solidFill>
              </a:rPr>
              <a:t>(3 </a:t>
            </a:r>
            <a:r>
              <a:rPr lang="en-US" sz="2400" dirty="0" smtClean="0">
                <a:solidFill>
                  <a:schemeClr val="bg1"/>
                </a:solidFill>
              </a:rPr>
              <a:t>of 3)</a:t>
            </a:r>
            <a:endParaRPr lang="en-US" sz="2400" dirty="0">
              <a:solidFill>
                <a:schemeClr val="bg1"/>
              </a:solidFill>
            </a:endParaRPr>
          </a:p>
        </p:txBody>
      </p:sp>
      <p:sp>
        <p:nvSpPr>
          <p:cNvPr id="3" name="Content Placeholder 2"/>
          <p:cNvSpPr>
            <a:spLocks noGrp="1"/>
          </p:cNvSpPr>
          <p:nvPr>
            <p:ph idx="1"/>
          </p:nvPr>
        </p:nvSpPr>
        <p:spPr>
          <a:xfrm>
            <a:off x="108307" y="1123950"/>
            <a:ext cx="8927385" cy="3429002"/>
          </a:xfrm>
        </p:spPr>
        <p:txBody>
          <a:bodyPr/>
          <a:lstStyle/>
          <a:p>
            <a:pPr marL="0" indent="0">
              <a:buNone/>
            </a:pPr>
            <a:r>
              <a:rPr lang="en-US" sz="2400" dirty="0"/>
              <a:t>It is important to keep the content of this presentation in perspective. The information provided here should be used as supplemental information to support the implementation of the 2017 </a:t>
            </a:r>
            <a:r>
              <a:rPr lang="en-US" sz="2400" i="1" dirty="0"/>
              <a:t>English Standards of Learning</a:t>
            </a:r>
            <a:r>
              <a:rPr lang="en-US" sz="2400" dirty="0"/>
              <a:t>.  </a:t>
            </a:r>
          </a:p>
          <a:p>
            <a:pPr marL="0" indent="0">
              <a:buNone/>
            </a:pPr>
            <a:r>
              <a:rPr lang="en-US" sz="2400" dirty="0"/>
              <a:t>Instructional focus should remain on the standards as a whole, and the selection of authentic text should be used to support the introduction and review of skills.  </a:t>
            </a:r>
          </a:p>
          <a:p>
            <a:endParaRPr lang="en-US" dirty="0"/>
          </a:p>
        </p:txBody>
      </p:sp>
    </p:spTree>
    <p:extLst>
      <p:ext uri="{BB962C8B-B14F-4D97-AF65-F5344CB8AC3E}">
        <p14:creationId xmlns:p14="http://schemas.microsoft.com/office/powerpoint/2010/main" val="186492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(1 of 3)</a:t>
            </a:r>
            <a:endParaRPr lang="en-US" sz="3600" dirty="0"/>
          </a:p>
        </p:txBody>
      </p:sp>
      <p:sp>
        <p:nvSpPr>
          <p:cNvPr id="3" name="Content Placeholder 2"/>
          <p:cNvSpPr>
            <a:spLocks noGrp="1"/>
          </p:cNvSpPr>
          <p:nvPr>
            <p:ph idx="1"/>
          </p:nvPr>
        </p:nvSpPr>
        <p:spPr>
          <a:xfrm>
            <a:off x="76201" y="742950"/>
            <a:ext cx="8000999" cy="3733800"/>
          </a:xfrm>
        </p:spPr>
        <p:txBody>
          <a:bodyPr>
            <a:normAutofit/>
          </a:bodyPr>
          <a:lstStyle/>
          <a:p>
            <a:r>
              <a:rPr lang="en-US" sz="2600" dirty="0" smtClean="0"/>
              <a:t>As noted in the 2017 English Standards of Learning </a:t>
            </a:r>
            <a:r>
              <a:rPr lang="en-US" sz="2600" dirty="0" smtClean="0">
                <a:hlinkClick r:id="rId3"/>
              </a:rPr>
              <a:t>Curriculum Framework</a:t>
            </a:r>
            <a:r>
              <a:rPr lang="en-US" sz="2600" dirty="0" smtClean="0"/>
              <a:t>, “The </a:t>
            </a:r>
            <a:r>
              <a:rPr lang="en-US" sz="2600" dirty="0"/>
              <a:t>concepts, skills, and content in English Language Arts spiral.  Teachers should note each grade level builds skills that carry to the following grades</a:t>
            </a:r>
            <a:r>
              <a:rPr lang="en-US" sz="2600" dirty="0" smtClean="0"/>
              <a:t>.” This presentation will support the spiraling, scaffolding, and progression of skills embedded in authentic text. </a:t>
            </a:r>
          </a:p>
        </p:txBody>
      </p:sp>
    </p:spTree>
    <p:extLst>
      <p:ext uri="{BB962C8B-B14F-4D97-AF65-F5344CB8AC3E}">
        <p14:creationId xmlns:p14="http://schemas.microsoft.com/office/powerpoint/2010/main" val="38332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Instruction </a:t>
            </a:r>
            <a:r>
              <a:rPr lang="en-US" sz="2400" dirty="0" smtClean="0"/>
              <a:t>(2 </a:t>
            </a:r>
            <a:r>
              <a:rPr lang="en-US" sz="2400" dirty="0"/>
              <a:t>of 3)</a:t>
            </a:r>
          </a:p>
        </p:txBody>
      </p:sp>
      <p:sp>
        <p:nvSpPr>
          <p:cNvPr id="3" name="Content Placeholder 2"/>
          <p:cNvSpPr>
            <a:spLocks noGrp="1"/>
          </p:cNvSpPr>
          <p:nvPr>
            <p:ph idx="1"/>
          </p:nvPr>
        </p:nvSpPr>
        <p:spPr/>
        <p:txBody>
          <a:bodyPr>
            <a:normAutofit lnSpcReduction="10000"/>
          </a:bodyPr>
          <a:lstStyle/>
          <a:p>
            <a:pPr lvl="1"/>
            <a:r>
              <a:rPr lang="en-US" dirty="0"/>
              <a:t>Step One: Select Authentic Text</a:t>
            </a:r>
          </a:p>
          <a:p>
            <a:pPr lvl="2"/>
            <a:r>
              <a:rPr lang="en-US" dirty="0"/>
              <a:t>Ensure the passage(s) are </a:t>
            </a:r>
            <a:r>
              <a:rPr lang="en-US" dirty="0" smtClean="0"/>
              <a:t>grade-level </a:t>
            </a:r>
            <a:r>
              <a:rPr lang="en-US" dirty="0"/>
              <a:t>appropriate, provide instructional scaffolding to introduce and review skills, and provide opportunities for formative and summative review. </a:t>
            </a:r>
          </a:p>
          <a:p>
            <a:pPr lvl="1"/>
            <a:r>
              <a:rPr lang="en-US" dirty="0"/>
              <a:t>Step Two: Examine the Content and Progression of Standards </a:t>
            </a:r>
          </a:p>
          <a:p>
            <a:pPr lvl="2"/>
            <a:r>
              <a:rPr lang="en-US" dirty="0"/>
              <a:t>Review the SOL in the grades before and after to ensure scaffolding of the targeted skills.</a:t>
            </a:r>
            <a:endParaRPr lang="en-US" strike="sngStrike" dirty="0"/>
          </a:p>
          <a:p>
            <a:endParaRPr lang="en-US" dirty="0"/>
          </a:p>
        </p:txBody>
      </p:sp>
    </p:spTree>
    <p:extLst>
      <p:ext uri="{BB962C8B-B14F-4D97-AF65-F5344CB8AC3E}">
        <p14:creationId xmlns:p14="http://schemas.microsoft.com/office/powerpoint/2010/main" val="341564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6520</TotalTime>
  <Words>2731</Words>
  <Application>Microsoft Office PowerPoint</Application>
  <PresentationFormat>On-screen Show (16:9)</PresentationFormat>
  <Paragraphs>194</Paragraphs>
  <Slides>42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Assessment Supports for 2020-2021</vt:lpstr>
      <vt:lpstr>Questions During the Webinar</vt:lpstr>
      <vt:lpstr>Recover. Redesign. Restart. 2020  (1 of 2)</vt:lpstr>
      <vt:lpstr>Recover. Redesign. Restart. 2020  (2 of 2)</vt:lpstr>
      <vt:lpstr>Background (1 of 3)</vt:lpstr>
      <vt:lpstr>Background (2 of 3)</vt:lpstr>
      <vt:lpstr>Background (3 of 3)</vt:lpstr>
      <vt:lpstr>Reading Instruction (1 of 3)</vt:lpstr>
      <vt:lpstr>Reading Instruction (2 of 3)</vt:lpstr>
      <vt:lpstr>Reading Instruction (3 of 3)</vt:lpstr>
      <vt:lpstr>Step 1: Select Authentic Text (1 of 7)</vt:lpstr>
      <vt:lpstr>Step 1: Select Authentic Text (2 of 7)</vt:lpstr>
      <vt:lpstr>Step 1: Select Authentic Text (3 of 7)</vt:lpstr>
      <vt:lpstr>Step 1: Select Authentic Text (4 of 7)</vt:lpstr>
      <vt:lpstr>Step 1: Select Authentic Text (5 of 7)</vt:lpstr>
      <vt:lpstr> Step 1: Select Authentic Text (6 of 7) </vt:lpstr>
      <vt:lpstr>Step 1: Select Authentic Text (7 of 7)</vt:lpstr>
      <vt:lpstr>Step 2: Examine the Content and Progression of Standards for SOL 5.4A</vt:lpstr>
      <vt:lpstr>Step 2: Examine the Content and Progression of Standards for SOL 5.5L</vt:lpstr>
      <vt:lpstr>Step 2: Examine the Content and Progression of Standards for SOL 5.6A</vt:lpstr>
      <vt:lpstr>Step 2: Examine the Content and Progression of Standards for SOL 5.6H</vt:lpstr>
      <vt:lpstr>Step 3: Sample Question Starters for SOL 5.4A (1 of 2)</vt:lpstr>
      <vt:lpstr>Step 3: Sample Question Starters for SOL 5.4A (2 of 2)</vt:lpstr>
      <vt:lpstr>Step 3: Sample Question Starters for SOL 5.5L (1 of 2) </vt:lpstr>
      <vt:lpstr>Step 3: Sample Question Starters for SOL 5.5L (2 of 2) </vt:lpstr>
      <vt:lpstr>Step 3: Sample Question Starters for SOL 5.6A (1 of 2)</vt:lpstr>
      <vt:lpstr>Step 3: Sample Question Starters for SOL 5.6A (2 of 2)</vt:lpstr>
      <vt:lpstr>Step 3: Sample Question Starters for SOL 5.6H (1 of 2)</vt:lpstr>
      <vt:lpstr>Step 3: Sample Question Starters for SOL 5.6H (2 of 2)</vt:lpstr>
      <vt:lpstr>Step 4: Exploring Instructional Resources (1 of 7)</vt:lpstr>
      <vt:lpstr>Step 4: Exploring Instructional Resources (2 of 7)</vt:lpstr>
      <vt:lpstr>Step 4: Exploring Instructional Resources (3 of 7)</vt:lpstr>
      <vt:lpstr>Step 4: Exploring Instructional Resources (4 of 7)</vt:lpstr>
      <vt:lpstr>Step 4: Exploring Instructional Resources (5 of 7)</vt:lpstr>
      <vt:lpstr>Step 4: Exploring Instructional Resources (6 of 7)</vt:lpstr>
      <vt:lpstr>Step 4: Exploring Instructional Resources (7 of 7)</vt:lpstr>
      <vt:lpstr>Resources (1 of 3)</vt:lpstr>
      <vt:lpstr>Resources (2 of 3)</vt:lpstr>
      <vt:lpstr>Resources (3 of 3)</vt:lpstr>
      <vt:lpstr>Stay Connected</vt:lpstr>
      <vt:lpstr>Disclaimer</vt:lpstr>
      <vt:lpstr>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Student_Assessment@doe.virginia.gov. </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Melody Bushley</cp:lastModifiedBy>
  <cp:revision>245</cp:revision>
  <dcterms:created xsi:type="dcterms:W3CDTF">2019-02-13T14:37:28Z</dcterms:created>
  <dcterms:modified xsi:type="dcterms:W3CDTF">2020-10-09T19:19:36Z</dcterms:modified>
</cp:coreProperties>
</file>