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350" r:id="rId2"/>
    <p:sldId id="349" r:id="rId3"/>
    <p:sldId id="351" r:id="rId4"/>
    <p:sldId id="352" r:id="rId5"/>
    <p:sldId id="320" r:id="rId6"/>
    <p:sldId id="315" r:id="rId7"/>
    <p:sldId id="316" r:id="rId8"/>
    <p:sldId id="321" r:id="rId9"/>
    <p:sldId id="347" r:id="rId10"/>
    <p:sldId id="348" r:id="rId11"/>
    <p:sldId id="322" r:id="rId12"/>
    <p:sldId id="343" r:id="rId13"/>
    <p:sldId id="344" r:id="rId14"/>
    <p:sldId id="353" r:id="rId15"/>
    <p:sldId id="362" r:id="rId16"/>
    <p:sldId id="323" r:id="rId17"/>
    <p:sldId id="324" r:id="rId18"/>
    <p:sldId id="327" r:id="rId19"/>
    <p:sldId id="328" r:id="rId20"/>
    <p:sldId id="329" r:id="rId21"/>
    <p:sldId id="333" r:id="rId22"/>
    <p:sldId id="334" r:id="rId23"/>
    <p:sldId id="337" r:id="rId24"/>
    <p:sldId id="354" r:id="rId25"/>
    <p:sldId id="355" r:id="rId26"/>
    <p:sldId id="356" r:id="rId27"/>
    <p:sldId id="336" r:id="rId28"/>
    <p:sldId id="325" r:id="rId29"/>
    <p:sldId id="326" r:id="rId30"/>
    <p:sldId id="330" r:id="rId31"/>
    <p:sldId id="331" r:id="rId32"/>
    <p:sldId id="332" r:id="rId33"/>
    <p:sldId id="335" r:id="rId34"/>
    <p:sldId id="346" r:id="rId35"/>
    <p:sldId id="338" r:id="rId36"/>
    <p:sldId id="339" r:id="rId37"/>
    <p:sldId id="340" r:id="rId38"/>
    <p:sldId id="357" r:id="rId39"/>
    <p:sldId id="358" r:id="rId40"/>
    <p:sldId id="361" r:id="rId41"/>
    <p:sldId id="359" r:id="rId42"/>
    <p:sldId id="360" r:id="rId43"/>
    <p:sldId id="342" r:id="rId4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Ringley" initials="KR" lastIdx="1" clrIdx="0">
    <p:extLst>
      <p:ext uri="{19B8F6BF-5375-455C-9EA6-DF929625EA0E}">
        <p15:presenceInfo xmlns:p15="http://schemas.microsoft.com/office/powerpoint/2012/main" userId="Katherine Ringl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84852" autoAdjust="0"/>
  </p:normalViewPr>
  <p:slideViewPr>
    <p:cSldViewPr>
      <p:cViewPr varScale="1">
        <p:scale>
          <a:sx n="102" d="100"/>
          <a:sy n="102" d="100"/>
        </p:scale>
        <p:origin x="102" y="474"/>
      </p:cViewPr>
      <p:guideLst>
        <p:guide orient="horz" pos="1620"/>
        <p:guide pos="2880"/>
      </p:guideLst>
    </p:cSldViewPr>
  </p:slideViewPr>
  <p:notesTextViewPr>
    <p:cViewPr>
      <p:scale>
        <a:sx n="3" d="2"/>
        <a:sy n="3" d="2"/>
      </p:scale>
      <p:origin x="0" y="0"/>
    </p:cViewPr>
  </p:notesTextViewPr>
  <p:sorterViewPr>
    <p:cViewPr>
      <p:scale>
        <a:sx n="100" d="100"/>
        <a:sy n="100" d="100"/>
      </p:scale>
      <p:origin x="0" y="-38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5AF87B-1E59-43FE-9D4C-5A83B502C77E}" type="datetimeFigureOut">
              <a:rPr lang="en-US" smtClean="0"/>
              <a:t>10/8/2020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2FBEA2-4504-465C-B12D-8B709E2A88A9}" type="slidenum">
              <a:rPr lang="en-US" smtClean="0"/>
              <a:t>‹#›</a:t>
            </a:fld>
            <a:endParaRPr lang="en-US"/>
          </a:p>
        </p:txBody>
      </p:sp>
    </p:spTree>
    <p:extLst>
      <p:ext uri="{BB962C8B-B14F-4D97-AF65-F5344CB8AC3E}">
        <p14:creationId xmlns:p14="http://schemas.microsoft.com/office/powerpoint/2010/main" val="1640025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a:t>
            </a:fld>
            <a:endParaRPr lang="en-US" dirty="0"/>
          </a:p>
        </p:txBody>
      </p:sp>
    </p:spTree>
    <p:extLst>
      <p:ext uri="{BB962C8B-B14F-4D97-AF65-F5344CB8AC3E}">
        <p14:creationId xmlns:p14="http://schemas.microsoft.com/office/powerpoint/2010/main" val="2275927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23</a:t>
            </a:fld>
            <a:endParaRPr lang="en-US"/>
          </a:p>
        </p:txBody>
      </p:sp>
    </p:spTree>
    <p:extLst>
      <p:ext uri="{BB962C8B-B14F-4D97-AF65-F5344CB8AC3E}">
        <p14:creationId xmlns:p14="http://schemas.microsoft.com/office/powerpoint/2010/main" val="16212225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24</a:t>
            </a:fld>
            <a:endParaRPr lang="en-US" dirty="0"/>
          </a:p>
        </p:txBody>
      </p:sp>
    </p:spTree>
    <p:extLst>
      <p:ext uri="{BB962C8B-B14F-4D97-AF65-F5344CB8AC3E}">
        <p14:creationId xmlns:p14="http://schemas.microsoft.com/office/powerpoint/2010/main" val="3689071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25</a:t>
            </a:fld>
            <a:endParaRPr lang="en-US" dirty="0"/>
          </a:p>
        </p:txBody>
      </p:sp>
    </p:spTree>
    <p:extLst>
      <p:ext uri="{BB962C8B-B14F-4D97-AF65-F5344CB8AC3E}">
        <p14:creationId xmlns:p14="http://schemas.microsoft.com/office/powerpoint/2010/main" val="1903474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26</a:t>
            </a:fld>
            <a:endParaRPr lang="en-US" dirty="0"/>
          </a:p>
        </p:txBody>
      </p:sp>
    </p:spTree>
    <p:extLst>
      <p:ext uri="{BB962C8B-B14F-4D97-AF65-F5344CB8AC3E}">
        <p14:creationId xmlns:p14="http://schemas.microsoft.com/office/powerpoint/2010/main" val="29177683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27</a:t>
            </a:fld>
            <a:endParaRPr lang="en-US"/>
          </a:p>
        </p:txBody>
      </p:sp>
    </p:spTree>
    <p:extLst>
      <p:ext uri="{BB962C8B-B14F-4D97-AF65-F5344CB8AC3E}">
        <p14:creationId xmlns:p14="http://schemas.microsoft.com/office/powerpoint/2010/main" val="23740335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28</a:t>
            </a:fld>
            <a:endParaRPr lang="en-US"/>
          </a:p>
        </p:txBody>
      </p:sp>
    </p:spTree>
    <p:extLst>
      <p:ext uri="{BB962C8B-B14F-4D97-AF65-F5344CB8AC3E}">
        <p14:creationId xmlns:p14="http://schemas.microsoft.com/office/powerpoint/2010/main" val="15019125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30</a:t>
            </a:fld>
            <a:endParaRPr lang="en-US"/>
          </a:p>
        </p:txBody>
      </p:sp>
    </p:spTree>
    <p:extLst>
      <p:ext uri="{BB962C8B-B14F-4D97-AF65-F5344CB8AC3E}">
        <p14:creationId xmlns:p14="http://schemas.microsoft.com/office/powerpoint/2010/main" val="4866093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31</a:t>
            </a:fld>
            <a:endParaRPr lang="en-US"/>
          </a:p>
        </p:txBody>
      </p:sp>
    </p:spTree>
    <p:extLst>
      <p:ext uri="{BB962C8B-B14F-4D97-AF65-F5344CB8AC3E}">
        <p14:creationId xmlns:p14="http://schemas.microsoft.com/office/powerpoint/2010/main" val="30051333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32</a:t>
            </a:fld>
            <a:endParaRPr lang="en-US"/>
          </a:p>
        </p:txBody>
      </p:sp>
    </p:spTree>
    <p:extLst>
      <p:ext uri="{BB962C8B-B14F-4D97-AF65-F5344CB8AC3E}">
        <p14:creationId xmlns:p14="http://schemas.microsoft.com/office/powerpoint/2010/main" val="3734622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37</a:t>
            </a:fld>
            <a:endParaRPr lang="en-US"/>
          </a:p>
        </p:txBody>
      </p:sp>
    </p:spTree>
    <p:extLst>
      <p:ext uri="{BB962C8B-B14F-4D97-AF65-F5344CB8AC3E}">
        <p14:creationId xmlns:p14="http://schemas.microsoft.com/office/powerpoint/2010/main" val="1970023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a:t>
            </a:fld>
            <a:endParaRPr lang="en-US"/>
          </a:p>
        </p:txBody>
      </p:sp>
    </p:spTree>
    <p:extLst>
      <p:ext uri="{BB962C8B-B14F-4D97-AF65-F5344CB8AC3E}">
        <p14:creationId xmlns:p14="http://schemas.microsoft.com/office/powerpoint/2010/main" val="941413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e859bc9c3_0_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e859bc9c3_0_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74490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62FBEA2-4504-465C-B12D-8B709E2A88A9}" type="slidenum">
              <a:rPr lang="en-US" smtClean="0"/>
              <a:t>8</a:t>
            </a:fld>
            <a:endParaRPr lang="en-US"/>
          </a:p>
        </p:txBody>
      </p:sp>
    </p:spTree>
    <p:extLst>
      <p:ext uri="{BB962C8B-B14F-4D97-AF65-F5344CB8AC3E}">
        <p14:creationId xmlns:p14="http://schemas.microsoft.com/office/powerpoint/2010/main" val="1563186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annotations were created by Virginia Department of Education staff from the Office of Humanities and the  Office of Student Assessment. VITA Program (Virginia Information Technologies Agency) is the author of the annotations.</a:t>
            </a:r>
            <a:endParaRPr lang="en-US" dirty="0" smtClean="0"/>
          </a:p>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15</a:t>
            </a:fld>
            <a:endParaRPr lang="en-US"/>
          </a:p>
        </p:txBody>
      </p:sp>
    </p:spTree>
    <p:extLst>
      <p:ext uri="{BB962C8B-B14F-4D97-AF65-F5344CB8AC3E}">
        <p14:creationId xmlns:p14="http://schemas.microsoft.com/office/powerpoint/2010/main" val="2575349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16</a:t>
            </a:fld>
            <a:endParaRPr lang="en-US"/>
          </a:p>
        </p:txBody>
      </p:sp>
    </p:spTree>
    <p:extLst>
      <p:ext uri="{BB962C8B-B14F-4D97-AF65-F5344CB8AC3E}">
        <p14:creationId xmlns:p14="http://schemas.microsoft.com/office/powerpoint/2010/main" val="3992228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18</a:t>
            </a:fld>
            <a:endParaRPr lang="en-US"/>
          </a:p>
        </p:txBody>
      </p:sp>
    </p:spTree>
    <p:extLst>
      <p:ext uri="{BB962C8B-B14F-4D97-AF65-F5344CB8AC3E}">
        <p14:creationId xmlns:p14="http://schemas.microsoft.com/office/powerpoint/2010/main" val="2397977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19</a:t>
            </a:fld>
            <a:endParaRPr lang="en-US"/>
          </a:p>
        </p:txBody>
      </p:sp>
    </p:spTree>
    <p:extLst>
      <p:ext uri="{BB962C8B-B14F-4D97-AF65-F5344CB8AC3E}">
        <p14:creationId xmlns:p14="http://schemas.microsoft.com/office/powerpoint/2010/main" val="39250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20</a:t>
            </a:fld>
            <a:endParaRPr lang="en-US"/>
          </a:p>
        </p:txBody>
      </p:sp>
    </p:spTree>
    <p:extLst>
      <p:ext uri="{BB962C8B-B14F-4D97-AF65-F5344CB8AC3E}">
        <p14:creationId xmlns:p14="http://schemas.microsoft.com/office/powerpoint/2010/main" val="29943971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rgbClr val="FFFFFF"/>
          </a:solidFill>
        </p:spPr>
        <p:txBody>
          <a:bodyPr/>
          <a:lstStyle>
            <a:lvl1pPr>
              <a:defRPr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95351"/>
            <a:ext cx="8927385" cy="342900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099017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chemeClr val="tx1">
              <a:lumMod val="95000"/>
              <a:lumOff val="5000"/>
            </a:schemeClr>
          </a:solidFill>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95351"/>
            <a:ext cx="8927385" cy="342900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83976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pic>
        <p:nvPicPr>
          <p:cNvPr id="5" name="Picture 4"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2323" t="39515" r="16456" b="-1"/>
          <a:stretch/>
        </p:blipFill>
        <p:spPr>
          <a:xfrm>
            <a:off x="0" y="0"/>
            <a:ext cx="9144000" cy="4456060"/>
          </a:xfrm>
          <a:prstGeom prst="rect">
            <a:avLst/>
          </a:prstGeom>
        </p:spPr>
      </p:pic>
      <p:sp>
        <p:nvSpPr>
          <p:cNvPr id="6" name="Rectangle 5"/>
          <p:cNvSpPr/>
          <p:nvPr userDrawn="1"/>
        </p:nvSpPr>
        <p:spPr>
          <a:xfrm>
            <a:off x="2" y="3"/>
            <a:ext cx="9144001" cy="4458884"/>
          </a:xfrm>
          <a:prstGeom prst="rect">
            <a:avLst/>
          </a:prstGeom>
          <a:solidFill>
            <a:schemeClr val="bg1">
              <a:alpha val="77000"/>
            </a:schemeClr>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8" name="Title 1"/>
          <p:cNvSpPr>
            <a:spLocks noGrp="1"/>
          </p:cNvSpPr>
          <p:nvPr>
            <p:ph type="title"/>
          </p:nvPr>
        </p:nvSpPr>
        <p:spPr>
          <a:xfrm>
            <a:off x="0" y="1121"/>
            <a:ext cx="9144000" cy="741829"/>
          </a:xfrm>
          <a:prstGeom prst="rect">
            <a:avLst/>
          </a:prstGeom>
          <a:solidFill>
            <a:schemeClr val="tx1"/>
          </a:solidFill>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819150"/>
            <a:ext cx="8229600" cy="35052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23751542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pic>
        <p:nvPicPr>
          <p:cNvPr id="5" name="Picture 4"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2323" t="39515" r="16456" b="-1"/>
          <a:stretch/>
        </p:blipFill>
        <p:spPr>
          <a:xfrm>
            <a:off x="0" y="0"/>
            <a:ext cx="9144000" cy="4456060"/>
          </a:xfrm>
          <a:prstGeom prst="rect">
            <a:avLst/>
          </a:prstGeom>
        </p:spPr>
      </p:pic>
      <p:sp>
        <p:nvSpPr>
          <p:cNvPr id="6" name="Rectangle 5"/>
          <p:cNvSpPr/>
          <p:nvPr userDrawn="1"/>
        </p:nvSpPr>
        <p:spPr>
          <a:xfrm>
            <a:off x="2" y="3"/>
            <a:ext cx="9144001" cy="4458884"/>
          </a:xfrm>
          <a:prstGeom prst="rect">
            <a:avLst/>
          </a:prstGeom>
          <a:solidFill>
            <a:schemeClr val="bg1">
              <a:alpha val="77000"/>
            </a:schemeClr>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8" name="Title 1"/>
          <p:cNvSpPr>
            <a:spLocks noGrp="1"/>
          </p:cNvSpPr>
          <p:nvPr>
            <p:ph type="title"/>
          </p:nvPr>
        </p:nvSpPr>
        <p:spPr>
          <a:xfrm>
            <a:off x="0" y="1121"/>
            <a:ext cx="9144000" cy="741829"/>
          </a:xfrm>
          <a:prstGeom prst="rect">
            <a:avLst/>
          </a:prstGeom>
          <a:noFill/>
        </p:spPr>
        <p:txBody>
          <a:bodyPr/>
          <a:lstStyle>
            <a:lvl1pPr>
              <a:defRPr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819150"/>
            <a:ext cx="8229600" cy="35052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24805418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733550"/>
            <a:ext cx="6400800" cy="1314450"/>
          </a:xfrm>
        </p:spPr>
        <p:txBody>
          <a:bodyPr/>
          <a:lstStyle>
            <a:lvl1pPr marL="0" indent="0" algn="ctr">
              <a:buNone/>
              <a:defRPr i="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11" name="Title 1"/>
          <p:cNvSpPr>
            <a:spLocks noGrp="1"/>
          </p:cNvSpPr>
          <p:nvPr>
            <p:ph type="title"/>
          </p:nvPr>
        </p:nvSpPr>
        <p:spPr>
          <a:xfrm>
            <a:off x="0" y="1121"/>
            <a:ext cx="9144000" cy="857250"/>
          </a:xfrm>
          <a:prstGeom prst="rect">
            <a:avLst/>
          </a:prstGeom>
          <a:solidFill>
            <a:schemeClr val="tx1"/>
          </a:solidFill>
        </p:spPr>
        <p:txBody>
          <a:bodyPr/>
          <a:lstStyle>
            <a:lvl1pPr>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7068535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571750"/>
            <a:ext cx="6400800" cy="1314450"/>
          </a:xfrm>
        </p:spPr>
        <p:txBody>
          <a:bodyPr/>
          <a:lstStyle>
            <a:lvl1pPr marL="0" indent="0" algn="ctr">
              <a:buNone/>
              <a:defRPr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title"/>
          </p:nvPr>
        </p:nvSpPr>
        <p:spPr>
          <a:xfrm>
            <a:off x="0" y="971551"/>
            <a:ext cx="9144000" cy="1371599"/>
          </a:xfrm>
          <a:prstGeom prst="rect">
            <a:avLst/>
          </a:prstGeom>
          <a:noFill/>
        </p:spPr>
        <p:txBody>
          <a:bodyPr anchor="b"/>
          <a:lstStyle>
            <a:lvl1pPr>
              <a:defRPr b="1">
                <a:solidFill>
                  <a:schemeClr val="tx1"/>
                </a:solidFill>
              </a:defRPr>
            </a:lvl1pPr>
          </a:lstStyle>
          <a:p>
            <a:r>
              <a:rPr lang="en-US" dirty="0" smtClean="0"/>
              <a:t>Click to edit Master title style</a:t>
            </a:r>
            <a:endParaRPr lang="en-US" dirty="0"/>
          </a:p>
        </p:txBody>
      </p:sp>
      <p:pic>
        <p:nvPicPr>
          <p:cNvPr id="9" name="Picture 8"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985344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pic>
        <p:nvPicPr>
          <p:cNvPr id="4" name="Picture 3"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1489"/>
          <a:stretch/>
        </p:blipFill>
        <p:spPr>
          <a:xfrm>
            <a:off x="1" y="-115455"/>
            <a:ext cx="9167091" cy="4572000"/>
          </a:xfrm>
          <a:prstGeom prst="rect">
            <a:avLst/>
          </a:prstGeom>
        </p:spPr>
      </p:pic>
      <p:sp>
        <p:nvSpPr>
          <p:cNvPr id="9" name="Rectangle 8"/>
          <p:cNvSpPr/>
          <p:nvPr userDrawn="1"/>
        </p:nvSpPr>
        <p:spPr>
          <a:xfrm>
            <a:off x="384849" y="895351"/>
            <a:ext cx="4033212" cy="3483264"/>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10" name="Rectangle 9"/>
          <p:cNvSpPr/>
          <p:nvPr userDrawn="1"/>
        </p:nvSpPr>
        <p:spPr>
          <a:xfrm>
            <a:off x="4693614" y="895351"/>
            <a:ext cx="4033212" cy="3483263"/>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2" name="Title 1"/>
          <p:cNvSpPr>
            <a:spLocks noGrp="1"/>
          </p:cNvSpPr>
          <p:nvPr>
            <p:ph type="title"/>
          </p:nvPr>
        </p:nvSpPr>
        <p:spPr>
          <a:xfrm>
            <a:off x="0" y="-77355"/>
            <a:ext cx="9144000" cy="857250"/>
          </a:xfrm>
          <a:prstGeom prst="rect">
            <a:avLst/>
          </a:prstGeom>
          <a:noFill/>
        </p:spPr>
        <p:txBody>
          <a:bodyPr/>
          <a:lstStyle>
            <a:lvl1pPr>
              <a:defRPr b="1">
                <a:solidFill>
                  <a:schemeClr val="bg1"/>
                </a:solidFill>
              </a:defRPr>
            </a:lvl1pPr>
          </a:lstStyle>
          <a:p>
            <a:r>
              <a:rPr lang="en-US" dirty="0" smtClean="0"/>
              <a:t>Click to edit Master title style</a:t>
            </a:r>
            <a:endParaRPr lang="en-US" dirty="0"/>
          </a:p>
        </p:txBody>
      </p:sp>
      <p:sp>
        <p:nvSpPr>
          <p:cNvPr id="6" name="Content Placeholder 2"/>
          <p:cNvSpPr>
            <a:spLocks noGrp="1"/>
          </p:cNvSpPr>
          <p:nvPr>
            <p:ph sz="half" idx="1"/>
          </p:nvPr>
        </p:nvSpPr>
        <p:spPr>
          <a:xfrm>
            <a:off x="457200" y="1047750"/>
            <a:ext cx="38862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3"/>
          <p:cNvSpPr>
            <a:spLocks noGrp="1"/>
          </p:cNvSpPr>
          <p:nvPr>
            <p:ph sz="half" idx="2"/>
          </p:nvPr>
        </p:nvSpPr>
        <p:spPr>
          <a:xfrm>
            <a:off x="4800600" y="1047750"/>
            <a:ext cx="38100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2" name="Picture 11"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656080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a:prstGeom prst="rect">
            <a:avLst/>
          </a:prstGeom>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9228878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0" y="6350"/>
            <a:ext cx="9144000" cy="7620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165902" y="895350"/>
            <a:ext cx="8825700" cy="3429000"/>
          </a:xfrm>
          <a:prstGeom prst="rect">
            <a:avLst/>
          </a:prstGeom>
          <a:noFill/>
          <a:ln>
            <a:noFill/>
          </a:ln>
        </p:spPr>
        <p:txBody>
          <a:bodyPr spcFirstLastPara="1" wrap="square" lIns="91425" tIns="45700" rIns="91425" bIns="45700" anchor="t" anchorCtr="0">
            <a:noAutofit/>
          </a:bodyPr>
          <a:lstStyle>
            <a:lvl1pPr marL="457200" lvl="0" indent="-342900" algn="l" rtl="0">
              <a:spcBef>
                <a:spcPts val="0"/>
              </a:spcBef>
              <a:spcAft>
                <a:spcPts val="0"/>
              </a:spcAft>
              <a:buClr>
                <a:schemeClr val="dk1"/>
              </a:buClr>
              <a:buSzPts val="1800"/>
              <a:buChar char="•"/>
              <a:defRPr/>
            </a:lvl1pPr>
            <a:lvl2pPr marL="914400" lvl="1" indent="-342900" algn="l" rtl="0">
              <a:spcBef>
                <a:spcPts val="0"/>
              </a:spcBef>
              <a:spcAft>
                <a:spcPts val="0"/>
              </a:spcAft>
              <a:buClr>
                <a:schemeClr val="dk1"/>
              </a:buClr>
              <a:buSzPts val="1800"/>
              <a:buChar char="–"/>
              <a:defRPr/>
            </a:lvl2pPr>
            <a:lvl3pPr marL="1371600" lvl="2" indent="-342900" algn="l" rtl="0">
              <a:spcBef>
                <a:spcPts val="0"/>
              </a:spcBef>
              <a:spcAft>
                <a:spcPts val="0"/>
              </a:spcAft>
              <a:buClr>
                <a:schemeClr val="dk1"/>
              </a:buClr>
              <a:buSzPts val="1800"/>
              <a:buChar char="•"/>
              <a:defRPr/>
            </a:lvl3pPr>
            <a:lvl4pPr marL="1828800" lvl="3" indent="-342900" algn="l" rtl="0">
              <a:spcBef>
                <a:spcPts val="0"/>
              </a:spcBef>
              <a:spcAft>
                <a:spcPts val="0"/>
              </a:spcAft>
              <a:buClr>
                <a:schemeClr val="dk1"/>
              </a:buClr>
              <a:buSzPts val="1800"/>
              <a:buChar char="–"/>
              <a:defRPr/>
            </a:lvl4pPr>
            <a:lvl5pPr marL="2286000" lvl="4" indent="-342900" algn="l" rtl="0">
              <a:spcBef>
                <a:spcPts val="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5" name="Google Shape;25;p4"/>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6" name="Google Shape;26;p4"/>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dirty="0"/>
          </a:p>
        </p:txBody>
      </p:sp>
    </p:spTree>
    <p:extLst>
      <p:ext uri="{BB962C8B-B14F-4D97-AF65-F5344CB8AC3E}">
        <p14:creationId xmlns:p14="http://schemas.microsoft.com/office/powerpoint/2010/main" val="4031142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5902" y="895350"/>
            <a:ext cx="8825697" cy="34290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1" y="4462415"/>
            <a:ext cx="9151305" cy="6858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title="Virginia is for Learners logo"/>
          <p:cNvPicPr>
            <a:picLocks noChangeAspect="1"/>
          </p:cNvPicPr>
          <p:nvPr userDrawn="1"/>
        </p:nvPicPr>
        <p:blipFill>
          <a:blip r:embed="rId11" cstate="email">
            <a:extLst>
              <a:ext uri="{28A0092B-C50C-407E-A947-70E740481C1C}">
                <a14:useLocalDpi xmlns:a14="http://schemas.microsoft.com/office/drawing/2010/main" val="0"/>
              </a:ext>
            </a:extLst>
          </a:blip>
          <a:stretch>
            <a:fillRect/>
          </a:stretch>
        </p:blipFill>
        <p:spPr>
          <a:xfrm>
            <a:off x="7619062" y="4495087"/>
            <a:ext cx="1320709" cy="611267"/>
          </a:xfrm>
          <a:prstGeom prst="rect">
            <a:avLst/>
          </a:prstGeom>
        </p:spPr>
      </p:pic>
      <p:cxnSp>
        <p:nvCxnSpPr>
          <p:cNvPr id="9" name="Straight Connector 8"/>
          <p:cNvCxnSpPr/>
          <p:nvPr userDrawn="1"/>
        </p:nvCxnSpPr>
        <p:spPr>
          <a:xfrm>
            <a:off x="0" y="4462415"/>
            <a:ext cx="9144000" cy="0"/>
          </a:xfrm>
          <a:prstGeom prst="line">
            <a:avLst/>
          </a:prstGeom>
          <a:ln>
            <a:solidFill>
              <a:srgbClr val="E20D38"/>
            </a:solidFill>
          </a:ln>
        </p:spPr>
        <p:style>
          <a:lnRef idx="2">
            <a:schemeClr val="accent1"/>
          </a:lnRef>
          <a:fillRef idx="0">
            <a:schemeClr val="accent1"/>
          </a:fillRef>
          <a:effectRef idx="1">
            <a:schemeClr val="accent1"/>
          </a:effectRef>
          <a:fontRef idx="minor">
            <a:schemeClr val="tx1"/>
          </a:fontRef>
        </p:style>
      </p:cxnSp>
      <p:sp>
        <p:nvSpPr>
          <p:cNvPr id="10" name="Slide Number Placeholder 5"/>
          <p:cNvSpPr txBox="1">
            <a:spLocks/>
          </p:cNvSpPr>
          <p:nvPr userDrawn="1"/>
        </p:nvSpPr>
        <p:spPr>
          <a:xfrm>
            <a:off x="5777698" y="4654698"/>
            <a:ext cx="470702" cy="274637"/>
          </a:xfrm>
          <a:prstGeom prst="rect">
            <a:avLst/>
          </a:prstGeom>
          <a:no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A3BA662-FE18-4FD4-9A53-B2CA0A2E752A}" type="slidenum">
              <a:rPr lang="en-US" sz="1600" smtClean="0">
                <a:solidFill>
                  <a:schemeClr val="bg1"/>
                </a:solidFill>
              </a:rPr>
              <a:pPr algn="ctr"/>
              <a:t>‹#›</a:t>
            </a:fld>
            <a:endParaRPr lang="en-US" sz="2000" dirty="0">
              <a:solidFill>
                <a:schemeClr val="bg1"/>
              </a:solidFill>
            </a:endParaRPr>
          </a:p>
        </p:txBody>
      </p:sp>
      <p:sp>
        <p:nvSpPr>
          <p:cNvPr id="2" name="Title Placeholder 1"/>
          <p:cNvSpPr>
            <a:spLocks noGrp="1"/>
          </p:cNvSpPr>
          <p:nvPr>
            <p:ph type="title"/>
          </p:nvPr>
        </p:nvSpPr>
        <p:spPr>
          <a:xfrm>
            <a:off x="0" y="6350"/>
            <a:ext cx="9143999"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4" name="TextBox 3"/>
          <p:cNvSpPr txBox="1"/>
          <p:nvPr userDrawn="1"/>
        </p:nvSpPr>
        <p:spPr>
          <a:xfrm>
            <a:off x="25400" y="4561185"/>
            <a:ext cx="4775200" cy="461665"/>
          </a:xfrm>
          <a:prstGeom prst="rect">
            <a:avLst/>
          </a:prstGeom>
          <a:noFill/>
        </p:spPr>
        <p:txBody>
          <a:bodyPr wrap="square" rtlCol="0">
            <a:spAutoFit/>
          </a:bodyPr>
          <a:lstStyle/>
          <a:p>
            <a:r>
              <a:rPr lang="en-US" sz="1200" baseline="0" dirty="0" smtClean="0">
                <a:solidFill>
                  <a:srgbClr val="FFFFFF"/>
                </a:solidFill>
              </a:rPr>
              <a:t>Department of Student Assessment, Accountability &amp; ESEA Programs</a:t>
            </a:r>
          </a:p>
          <a:p>
            <a:r>
              <a:rPr lang="en-US" sz="1200" baseline="0" dirty="0" smtClean="0">
                <a:solidFill>
                  <a:srgbClr val="FFFFFF"/>
                </a:solidFill>
              </a:rPr>
              <a:t>Department of Learning </a:t>
            </a:r>
            <a:r>
              <a:rPr lang="en-US" sz="1200" baseline="0" smtClean="0">
                <a:solidFill>
                  <a:srgbClr val="FFFFFF"/>
                </a:solidFill>
              </a:rPr>
              <a:t>and Innovation</a:t>
            </a:r>
            <a:endParaRPr lang="en-US" sz="1200" baseline="0" dirty="0" smtClean="0">
              <a:solidFill>
                <a:srgbClr val="FFFFFF"/>
              </a:solidFill>
            </a:endParaRPr>
          </a:p>
        </p:txBody>
      </p:sp>
    </p:spTree>
    <p:extLst>
      <p:ext uri="{BB962C8B-B14F-4D97-AF65-F5344CB8AC3E}">
        <p14:creationId xmlns:p14="http://schemas.microsoft.com/office/powerpoint/2010/main" val="568153360"/>
      </p:ext>
    </p:extLst>
  </p:cSld>
  <p:clrMap bg1="lt1" tx1="dk1" bg2="lt2" tx2="dk2" accent1="accent1" accent2="accent2" accent3="accent3" accent4="accent4" accent5="accent5" accent6="accent6" hlink="hlink" folHlink="folHlink"/>
  <p:sldLayoutIdLst>
    <p:sldLayoutId id="2147483684" r:id="rId1"/>
    <p:sldLayoutId id="2147483695" r:id="rId2"/>
    <p:sldLayoutId id="2147483681" r:id="rId3"/>
    <p:sldLayoutId id="2147483696" r:id="rId4"/>
    <p:sldLayoutId id="2147483649" r:id="rId5"/>
    <p:sldLayoutId id="2147483661" r:id="rId6"/>
    <p:sldLayoutId id="2147483686" r:id="rId7"/>
    <p:sldLayoutId id="2147483652" r:id="rId8"/>
    <p:sldLayoutId id="2147483697" r:id="rId9"/>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index.shtml" TargetMode="External"/><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13.png"/></Relationships>
</file>

<file path=ppt/slides/_rels/slide27.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fiction/2-5/story-elements-plot-4-5.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doe.virginia.gov/support/health_medical/covid-19/recover-redesign-restart-2020.pdf"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nonfiction/3-5/using-details-to-determine-main-idea-3-5.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8" Type="http://schemas.openxmlformats.org/officeDocument/2006/relationships/hyperlink" Target="http://www.doe.virginia.gov/testing/sol/blueprints/english_blueprints/2017/2017-blueprint-8r.docx" TargetMode="External"/><Relationship Id="rId3" Type="http://schemas.openxmlformats.org/officeDocument/2006/relationships/hyperlink" Target="http://www.doe.virginia.gov/testing/sol/blueprints/english_blueprints/2017/2017-blueprint-3r.docx" TargetMode="External"/><Relationship Id="rId7" Type="http://schemas.openxmlformats.org/officeDocument/2006/relationships/hyperlink" Target="http://www.doe.virginia.gov/testing/sol/blueprints/english_blueprints/2017/2017-blueprint-7r.docx" TargetMode="External"/><Relationship Id="rId2" Type="http://schemas.openxmlformats.org/officeDocument/2006/relationships/hyperlink" Target="http://www.doe.virginia.gov/testing/sol/standards_docs/english/index.shtml" TargetMode="External"/><Relationship Id="rId1" Type="http://schemas.openxmlformats.org/officeDocument/2006/relationships/slideLayout" Target="../slideLayouts/slideLayout2.xml"/><Relationship Id="rId6" Type="http://schemas.openxmlformats.org/officeDocument/2006/relationships/hyperlink" Target="http://www.doe.virginia.gov/testing/sol/blueprints/english_blueprints/2017/2017-blueprint-6r.docx" TargetMode="External"/><Relationship Id="rId5" Type="http://schemas.openxmlformats.org/officeDocument/2006/relationships/hyperlink" Target="http://www.doe.virginia.gov/testing/sol/blueprints/english_blueprints/2017/2017-blueprint-5r.docx" TargetMode="External"/><Relationship Id="rId4" Type="http://schemas.openxmlformats.org/officeDocument/2006/relationships/hyperlink" Target="http://www.doe.virginia.gov/testing/sol/blueprints/english_blueprints/2017/2017-blueprint-4r.docx" TargetMode="External"/><Relationship Id="rId9" Type="http://schemas.openxmlformats.org/officeDocument/2006/relationships/hyperlink" Target="http://www.doe.virginia.gov/testing/sol/blueprints/english_blueprints/2017/2017-blueprint-er.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www.doe.virginia.gov/support/health_medical/covid-19/recover-redesign-restart.shtml" TargetMode="External"/><Relationship Id="rId3" Type="http://schemas.openxmlformats.org/officeDocument/2006/relationships/hyperlink" Target="http://www.doe.virginia.gov/testing/sol/standards_docs/english/2017/cf/english-cf-2017.docx" TargetMode="External"/><Relationship Id="rId7" Type="http://schemas.openxmlformats.org/officeDocument/2006/relationships/hyperlink" Target="http://www.doe.virginia.gov/instruction/english/assessment-supports-webinar-series.shtml" TargetMode="External"/><Relationship Id="rId2" Type="http://schemas.openxmlformats.org/officeDocument/2006/relationships/hyperlink" Target="http://www.doe.virginia.gov/testing/sol/standards_docs/english/2017/progression-chart/reading-progression-cht-2017.docx" TargetMode="External"/><Relationship Id="rId1" Type="http://schemas.openxmlformats.org/officeDocument/2006/relationships/slideLayout" Target="../slideLayouts/slideLayout2.xml"/><Relationship Id="rId6" Type="http://schemas.openxmlformats.org/officeDocument/2006/relationships/hyperlink" Target="http://www.doe.virginia.gov/testing/test_administration/cat/comparison-passage-based-cat-traditional-test.docx" TargetMode="External"/><Relationship Id="rId5" Type="http://schemas.openxmlformats.org/officeDocument/2006/relationships/hyperlink" Target="http://www.doe.virginia.gov/testing/test_administration/cat/index.shtml" TargetMode="External"/><Relationship Id="rId4" Type="http://schemas.openxmlformats.org/officeDocument/2006/relationships/hyperlink" Target="http://www.doe.virginia.gov/testing/sol/standards_docs/english/2017/stds-all-english-2017.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hyperlink" Target="http://www.doe.virginia.gov/testing/sol/practice_items/testnav8.shtml" TargetMode="External"/><Relationship Id="rId7" Type="http://schemas.openxmlformats.org/officeDocument/2006/relationships/hyperlink" Target="http://www.doe.virginia.gov/administrators/superintendents_memos/2020/249-20.docx" TargetMode="External"/><Relationship Id="rId2" Type="http://schemas.openxmlformats.org/officeDocument/2006/relationships/hyperlink" Target="http://www.doe.virginia.gov/testing/test_administration/cat/passage-based-cat-faq.docx" TargetMode="External"/><Relationship Id="rId1" Type="http://schemas.openxmlformats.org/officeDocument/2006/relationships/slideLayout" Target="../slideLayouts/slideLayout2.xml"/><Relationship Id="rId6" Type="http://schemas.openxmlformats.org/officeDocument/2006/relationships/hyperlink" Target="http://www.doe.virginia.gov/testing/sol/standards_docs/english/2017/eng-instruct-plans/index.shtml" TargetMode="External"/><Relationship Id="rId5" Type="http://schemas.openxmlformats.org/officeDocument/2006/relationships/hyperlink" Target="http://www.doe.virginia.gov/instruction/english/professional_development/institutes/2018/index.shtml" TargetMode="External"/><Relationship Id="rId4" Type="http://schemas.openxmlformats.org/officeDocument/2006/relationships/hyperlink" Target="http://www.doe.virginia.gov/instruction/english/professional_development/2019-deeper-learning/index.shtml"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mailto:jill.nogueras@doe.virginia.gov" TargetMode="External"/><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2.xml"/><Relationship Id="rId5" Type="http://schemas.openxmlformats.org/officeDocument/2006/relationships/hyperlink" Target="mailto:colleen.cassada@doe.virginia.gov" TargetMode="External"/><Relationship Id="rId4" Type="http://schemas.openxmlformats.org/officeDocument/2006/relationships/hyperlink" Target="mailto:carmen.kurek@doe.virginia.gov"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doe.virginia.gov/instruction/english/literacy-webinar-series.shtm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doe.virginia.gov/testing/sol/standards_docs/english/2017/cf/english-cf-2017.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5250"/>
            <a:ext cx="9144000" cy="857250"/>
          </a:xfrm>
        </p:spPr>
        <p:txBody>
          <a:bodyPr>
            <a:noAutofit/>
          </a:bodyPr>
          <a:lstStyle/>
          <a:p>
            <a:r>
              <a:rPr lang="en-US" sz="3600" b="0" dirty="0" smtClean="0"/>
              <a:t>Assessment Supports for 2020-2021</a:t>
            </a:r>
            <a:endParaRPr lang="en-US" sz="3600" dirty="0"/>
          </a:p>
        </p:txBody>
      </p:sp>
      <p:pic>
        <p:nvPicPr>
          <p:cNvPr id="2" name="Picture 1" descr="K-12 English Language Arts Logo including: Communication, Reading, Research and Writing " title="K-12 English Language Arts Logo"/>
          <p:cNvPicPr>
            <a:picLocks noChangeAspect="1"/>
          </p:cNvPicPr>
          <p:nvPr/>
        </p:nvPicPr>
        <p:blipFill>
          <a:blip r:embed="rId3"/>
          <a:stretch>
            <a:fillRect/>
          </a:stretch>
        </p:blipFill>
        <p:spPr>
          <a:xfrm>
            <a:off x="6400800" y="1123950"/>
            <a:ext cx="2314813" cy="2286000"/>
          </a:xfrm>
          <a:prstGeom prst="rect">
            <a:avLst/>
          </a:prstGeom>
        </p:spPr>
      </p:pic>
      <p:pic>
        <p:nvPicPr>
          <p:cNvPr id="6" name="Google Shape;75;p14" title="decorative picture"/>
          <p:cNvPicPr preferRelativeResize="0"/>
          <p:nvPr/>
        </p:nvPicPr>
        <p:blipFill>
          <a:blip r:embed="rId4">
            <a:alphaModFix/>
          </a:blip>
          <a:stretch>
            <a:fillRect/>
          </a:stretch>
        </p:blipFill>
        <p:spPr>
          <a:xfrm>
            <a:off x="186845" y="1708800"/>
            <a:ext cx="1618325" cy="2433575"/>
          </a:xfrm>
          <a:prstGeom prst="rect">
            <a:avLst/>
          </a:prstGeom>
          <a:noFill/>
          <a:ln>
            <a:noFill/>
          </a:ln>
        </p:spPr>
      </p:pic>
      <p:pic>
        <p:nvPicPr>
          <p:cNvPr id="7" name="Google Shape;73;p14" title="decorative picture"/>
          <p:cNvPicPr preferRelativeResize="0"/>
          <p:nvPr/>
        </p:nvPicPr>
        <p:blipFill>
          <a:blip r:embed="rId5">
            <a:alphaModFix/>
          </a:blip>
          <a:stretch>
            <a:fillRect/>
          </a:stretch>
        </p:blipFill>
        <p:spPr>
          <a:xfrm>
            <a:off x="1981327" y="899169"/>
            <a:ext cx="1895475" cy="1257300"/>
          </a:xfrm>
          <a:prstGeom prst="rect">
            <a:avLst/>
          </a:prstGeom>
          <a:noFill/>
          <a:ln>
            <a:noFill/>
          </a:ln>
        </p:spPr>
      </p:pic>
      <p:pic>
        <p:nvPicPr>
          <p:cNvPr id="8" name="Google Shape;77;p14" title="decorative picture"/>
          <p:cNvPicPr preferRelativeResize="0"/>
          <p:nvPr/>
        </p:nvPicPr>
        <p:blipFill>
          <a:blip r:embed="rId6">
            <a:alphaModFix/>
          </a:blip>
          <a:stretch>
            <a:fillRect/>
          </a:stretch>
        </p:blipFill>
        <p:spPr>
          <a:xfrm>
            <a:off x="3352800" y="2338444"/>
            <a:ext cx="2986325" cy="1985906"/>
          </a:xfrm>
          <a:prstGeom prst="rect">
            <a:avLst/>
          </a:prstGeom>
          <a:noFill/>
          <a:ln>
            <a:noFill/>
          </a:ln>
        </p:spPr>
      </p:pic>
    </p:spTree>
    <p:extLst>
      <p:ext uri="{BB962C8B-B14F-4D97-AF65-F5344CB8AC3E}">
        <p14:creationId xmlns:p14="http://schemas.microsoft.com/office/powerpoint/2010/main" val="310038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Reading Instruction </a:t>
            </a:r>
            <a:r>
              <a:rPr lang="en-US" sz="2400" dirty="0" smtClean="0"/>
              <a:t>(3 </a:t>
            </a:r>
            <a:r>
              <a:rPr lang="en-US" sz="2400" dirty="0"/>
              <a:t>of </a:t>
            </a:r>
            <a:r>
              <a:rPr lang="en-US" sz="2400" dirty="0" smtClean="0"/>
              <a:t>3)</a:t>
            </a:r>
            <a:endParaRPr lang="en-US" sz="2400" dirty="0"/>
          </a:p>
        </p:txBody>
      </p:sp>
      <p:sp>
        <p:nvSpPr>
          <p:cNvPr id="3" name="Content Placeholder 2"/>
          <p:cNvSpPr>
            <a:spLocks noGrp="1"/>
          </p:cNvSpPr>
          <p:nvPr>
            <p:ph idx="1"/>
          </p:nvPr>
        </p:nvSpPr>
        <p:spPr>
          <a:xfrm>
            <a:off x="76200" y="742950"/>
            <a:ext cx="8927385" cy="3657600"/>
          </a:xfrm>
        </p:spPr>
        <p:txBody>
          <a:bodyPr>
            <a:normAutofit fontScale="55000" lnSpcReduction="20000"/>
          </a:bodyPr>
          <a:lstStyle/>
          <a:p>
            <a:pPr lvl="1"/>
            <a:r>
              <a:rPr lang="en-US" sz="5100" dirty="0"/>
              <a:t>Step Three: Sample Question Starters</a:t>
            </a:r>
            <a:endParaRPr lang="en-US" sz="5100" strike="sngStrike" dirty="0"/>
          </a:p>
          <a:p>
            <a:pPr lvl="2"/>
            <a:r>
              <a:rPr lang="en-US" sz="4400" dirty="0"/>
              <a:t>Questions asked before, during, and after instruction should bring students back to the text and align with the progression of the skill, therefore supporting student mastery. These questions could be exemplified by having students write about what was read, answering questions, etc.</a:t>
            </a:r>
          </a:p>
          <a:p>
            <a:pPr lvl="1"/>
            <a:r>
              <a:rPr lang="en-US" sz="5100" dirty="0"/>
              <a:t>Step Four: Exploring Instructional Resources </a:t>
            </a:r>
          </a:p>
          <a:p>
            <a:pPr lvl="2"/>
            <a:r>
              <a:rPr lang="en-US" sz="4400" dirty="0"/>
              <a:t>Select additional grade-level text that is engaging and varying in genre. Introduce new skills and spiral previously taught skills</a:t>
            </a:r>
            <a:r>
              <a:rPr lang="en-US" sz="4400" dirty="0" smtClean="0"/>
              <a:t>.</a:t>
            </a:r>
            <a:endParaRPr lang="en-US" sz="4400" dirty="0"/>
          </a:p>
        </p:txBody>
      </p:sp>
    </p:spTree>
    <p:extLst>
      <p:ext uri="{BB962C8B-B14F-4D97-AF65-F5344CB8AC3E}">
        <p14:creationId xmlns:p14="http://schemas.microsoft.com/office/powerpoint/2010/main" val="2541651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1: Select Authentic Text </a:t>
            </a:r>
            <a:r>
              <a:rPr lang="en-US" sz="2400" dirty="0" smtClean="0"/>
              <a:t>(1 of 7)</a:t>
            </a:r>
            <a:endParaRPr lang="en-US" sz="2400" dirty="0"/>
          </a:p>
        </p:txBody>
      </p:sp>
      <p:sp>
        <p:nvSpPr>
          <p:cNvPr id="3" name="Content Placeholder 2"/>
          <p:cNvSpPr>
            <a:spLocks noGrp="1"/>
          </p:cNvSpPr>
          <p:nvPr>
            <p:ph idx="1"/>
          </p:nvPr>
        </p:nvSpPr>
        <p:spPr>
          <a:xfrm>
            <a:off x="0" y="666750"/>
            <a:ext cx="8991600" cy="3810000"/>
          </a:xfrm>
        </p:spPr>
        <p:txBody>
          <a:bodyPr>
            <a:normAutofit fontScale="92500" lnSpcReduction="20000"/>
          </a:bodyPr>
          <a:lstStyle/>
          <a:p>
            <a:r>
              <a:rPr lang="en-US" sz="2600" dirty="0"/>
              <a:t>When selecting a </a:t>
            </a:r>
            <a:r>
              <a:rPr lang="en-US" sz="2600" dirty="0" smtClean="0"/>
              <a:t>text, </a:t>
            </a:r>
            <a:r>
              <a:rPr lang="en-US" sz="2600" dirty="0"/>
              <a:t>it is important </a:t>
            </a:r>
            <a:r>
              <a:rPr lang="en-US" sz="2600" dirty="0" smtClean="0"/>
              <a:t>to: </a:t>
            </a:r>
          </a:p>
          <a:p>
            <a:pPr lvl="1"/>
            <a:r>
              <a:rPr lang="en-US" sz="2600" dirty="0" smtClean="0"/>
              <a:t>Review to </a:t>
            </a:r>
            <a:r>
              <a:rPr lang="en-US" sz="2600" dirty="0"/>
              <a:t>ensure it supports the </a:t>
            </a:r>
            <a:r>
              <a:rPr lang="en-US" sz="2600" dirty="0" smtClean="0"/>
              <a:t>identified purpose for reading the passage. </a:t>
            </a:r>
          </a:p>
          <a:p>
            <a:pPr lvl="2"/>
            <a:r>
              <a:rPr lang="en-US" sz="2600" dirty="0" smtClean="0"/>
              <a:t>Setting </a:t>
            </a:r>
            <a:r>
              <a:rPr lang="en-US" sz="2600" dirty="0"/>
              <a:t>the purpose will </a:t>
            </a:r>
            <a:r>
              <a:rPr lang="en-US" sz="2600" dirty="0" smtClean="0"/>
              <a:t>focus on either:</a:t>
            </a:r>
          </a:p>
          <a:p>
            <a:pPr lvl="3"/>
            <a:r>
              <a:rPr lang="en-US" sz="2600" dirty="0" smtClean="0"/>
              <a:t>Identifying the skills that will </a:t>
            </a:r>
            <a:r>
              <a:rPr lang="en-US" sz="2600" dirty="0"/>
              <a:t>be </a:t>
            </a:r>
            <a:r>
              <a:rPr lang="en-US" sz="2600" dirty="0" smtClean="0"/>
              <a:t>introduced or reviewed for reading comprehension and then ensuring the passage supports the identified skills.</a:t>
            </a:r>
          </a:p>
          <a:p>
            <a:pPr lvl="3"/>
            <a:r>
              <a:rPr lang="en-US" sz="2600" dirty="0"/>
              <a:t>S</a:t>
            </a:r>
            <a:r>
              <a:rPr lang="en-US" sz="2600" dirty="0" smtClean="0"/>
              <a:t>electing a passage and then determining the skills that could be introduced or reviewed throughout the reading. </a:t>
            </a:r>
          </a:p>
          <a:p>
            <a:pPr lvl="1"/>
            <a:r>
              <a:rPr lang="en-US" sz="2600" dirty="0"/>
              <a:t>Read to locate examples of the skills that support the purpose identified. </a:t>
            </a:r>
          </a:p>
          <a:p>
            <a:pPr marL="0" indent="0">
              <a:buNone/>
            </a:pPr>
            <a:endParaRPr lang="en-US" dirty="0"/>
          </a:p>
        </p:txBody>
      </p:sp>
    </p:spTree>
    <p:extLst>
      <p:ext uri="{BB962C8B-B14F-4D97-AF65-F5344CB8AC3E}">
        <p14:creationId xmlns:p14="http://schemas.microsoft.com/office/powerpoint/2010/main" val="3153617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Step 1: Select Authentic Text </a:t>
            </a:r>
            <a:r>
              <a:rPr lang="en-US" sz="2800" dirty="0" smtClean="0"/>
              <a:t>(2 </a:t>
            </a:r>
            <a:r>
              <a:rPr lang="en-US" sz="2800" dirty="0"/>
              <a:t>of 7</a:t>
            </a:r>
            <a:r>
              <a:rPr lang="en-US" sz="2800" dirty="0" smtClean="0"/>
              <a:t>)</a:t>
            </a:r>
            <a:endParaRPr lang="en-US" dirty="0"/>
          </a:p>
        </p:txBody>
      </p:sp>
      <p:sp>
        <p:nvSpPr>
          <p:cNvPr id="3" name="Content Placeholder 2"/>
          <p:cNvSpPr>
            <a:spLocks noGrp="1"/>
          </p:cNvSpPr>
          <p:nvPr>
            <p:ph idx="1"/>
          </p:nvPr>
        </p:nvSpPr>
        <p:spPr>
          <a:xfrm>
            <a:off x="108307" y="762399"/>
            <a:ext cx="8927385" cy="3581399"/>
          </a:xfrm>
        </p:spPr>
        <p:txBody>
          <a:bodyPr>
            <a:normAutofit fontScale="40000" lnSpcReduction="20000"/>
          </a:bodyPr>
          <a:lstStyle/>
          <a:p>
            <a:r>
              <a:rPr lang="en-US" sz="6000" dirty="0"/>
              <a:t>If the passage supports the identified purpose and includes examples that focus on the desired skills, the passage should be used for instruction.</a:t>
            </a:r>
          </a:p>
          <a:p>
            <a:pPr lvl="1"/>
            <a:r>
              <a:rPr lang="en-US" sz="6000" dirty="0"/>
              <a:t>If other reading comprehension skills are found within the passage, apart from the determined purpose, teachers should use these skills to support instruction and reading comprehension. </a:t>
            </a:r>
          </a:p>
          <a:p>
            <a:pPr lvl="1"/>
            <a:r>
              <a:rPr lang="en-US" sz="6000" dirty="0"/>
              <a:t>It is important to ensure the passage supports the use of guiding questions to provide the necessary background information to support student comprehension, engagement, and application of skills. </a:t>
            </a:r>
          </a:p>
          <a:p>
            <a:endParaRPr lang="en-US" dirty="0"/>
          </a:p>
        </p:txBody>
      </p:sp>
    </p:spTree>
    <p:extLst>
      <p:ext uri="{BB962C8B-B14F-4D97-AF65-F5344CB8AC3E}">
        <p14:creationId xmlns:p14="http://schemas.microsoft.com/office/powerpoint/2010/main" val="60516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Step 1: Select Authentic Text </a:t>
            </a:r>
            <a:r>
              <a:rPr lang="en-US" sz="2400" dirty="0" smtClean="0"/>
              <a:t>(3 </a:t>
            </a:r>
            <a:r>
              <a:rPr lang="en-US" sz="2400" dirty="0"/>
              <a:t>of </a:t>
            </a:r>
            <a:r>
              <a:rPr lang="en-US" sz="2400" dirty="0" smtClean="0"/>
              <a:t>7)</a:t>
            </a:r>
            <a:endParaRPr lang="en-US" sz="4000" dirty="0"/>
          </a:p>
        </p:txBody>
      </p:sp>
      <p:sp>
        <p:nvSpPr>
          <p:cNvPr id="3" name="Content Placeholder 2"/>
          <p:cNvSpPr>
            <a:spLocks noGrp="1"/>
          </p:cNvSpPr>
          <p:nvPr>
            <p:ph idx="1"/>
          </p:nvPr>
        </p:nvSpPr>
        <p:spPr/>
        <p:txBody>
          <a:bodyPr/>
          <a:lstStyle/>
          <a:p>
            <a:r>
              <a:rPr lang="en-US" sz="2800" dirty="0"/>
              <a:t>If examples of the introduction or review of skills are not found:</a:t>
            </a:r>
          </a:p>
          <a:p>
            <a:pPr lvl="1"/>
            <a:r>
              <a:rPr lang="en-US" sz="2600" dirty="0"/>
              <a:t>A new passage should be selected to support the determined purpose, or</a:t>
            </a:r>
          </a:p>
          <a:p>
            <a:pPr lvl="1"/>
            <a:r>
              <a:rPr lang="en-US" sz="2600" dirty="0"/>
              <a:t>New skills should be identified to support a </a:t>
            </a:r>
            <a:r>
              <a:rPr lang="en-US" sz="2600"/>
              <a:t>new </a:t>
            </a:r>
            <a:r>
              <a:rPr lang="en-US" sz="2600" smtClean="0"/>
              <a:t>purpose.</a:t>
            </a:r>
            <a:endParaRPr lang="en-US" sz="2600" dirty="0"/>
          </a:p>
          <a:p>
            <a:endParaRPr lang="en-US" dirty="0"/>
          </a:p>
        </p:txBody>
      </p:sp>
    </p:spTree>
    <p:extLst>
      <p:ext uri="{BB962C8B-B14F-4D97-AF65-F5344CB8AC3E}">
        <p14:creationId xmlns:p14="http://schemas.microsoft.com/office/powerpoint/2010/main" val="644949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Step 1: Select Authentic Text </a:t>
            </a:r>
            <a:r>
              <a:rPr lang="en-US" sz="2400" dirty="0" smtClean="0"/>
              <a:t>(4 </a:t>
            </a:r>
            <a:r>
              <a:rPr lang="en-US" sz="2400" dirty="0"/>
              <a:t>of 7</a:t>
            </a:r>
            <a:r>
              <a:rPr lang="en-US" sz="2400" dirty="0" smtClean="0"/>
              <a:t>)</a:t>
            </a:r>
            <a:endParaRPr lang="en-US" sz="2400" dirty="0"/>
          </a:p>
        </p:txBody>
      </p:sp>
      <p:sp>
        <p:nvSpPr>
          <p:cNvPr id="3" name="Content Placeholder 2"/>
          <p:cNvSpPr>
            <a:spLocks noGrp="1"/>
          </p:cNvSpPr>
          <p:nvPr>
            <p:ph idx="1"/>
          </p:nvPr>
        </p:nvSpPr>
        <p:spPr/>
        <p:txBody>
          <a:bodyPr>
            <a:normAutofit/>
          </a:bodyPr>
          <a:lstStyle/>
          <a:p>
            <a:pPr marL="0" indent="0">
              <a:buNone/>
            </a:pPr>
            <a:r>
              <a:rPr lang="en-US" dirty="0" smtClean="0"/>
              <a:t>Throughout the provided grade-level authentic passages, annotations (a note of commentary or explanation) that include discussion points and guiding questions have been provided to support the introduction and review of skills.</a:t>
            </a:r>
          </a:p>
        </p:txBody>
      </p:sp>
    </p:spTree>
    <p:extLst>
      <p:ext uri="{BB962C8B-B14F-4D97-AF65-F5344CB8AC3E}">
        <p14:creationId xmlns:p14="http://schemas.microsoft.com/office/powerpoint/2010/main" val="1502130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Select Authentic Text </a:t>
            </a:r>
            <a:r>
              <a:rPr lang="en-US" sz="3200" dirty="0" smtClean="0"/>
              <a:t>(5 </a:t>
            </a:r>
            <a:r>
              <a:rPr lang="en-US" sz="3200" dirty="0"/>
              <a:t>of 7)</a:t>
            </a:r>
            <a:endParaRPr lang="en-US" dirty="0"/>
          </a:p>
        </p:txBody>
      </p:sp>
      <p:pic>
        <p:nvPicPr>
          <p:cNvPr id="4" name="Picture 3" descr="A screenshot of the text &quot;The Right Step&quot; with annotations." title="An image"/>
          <p:cNvPicPr>
            <a:picLocks noChangeAspect="1"/>
          </p:cNvPicPr>
          <p:nvPr/>
        </p:nvPicPr>
        <p:blipFill>
          <a:blip r:embed="rId3"/>
          <a:stretch>
            <a:fillRect/>
          </a:stretch>
        </p:blipFill>
        <p:spPr>
          <a:xfrm>
            <a:off x="450056" y="1200150"/>
            <a:ext cx="8243887" cy="2268452"/>
          </a:xfrm>
          <a:prstGeom prst="rect">
            <a:avLst/>
          </a:prstGeom>
        </p:spPr>
      </p:pic>
    </p:spTree>
    <p:extLst>
      <p:ext uri="{BB962C8B-B14F-4D97-AF65-F5344CB8AC3E}">
        <p14:creationId xmlns:p14="http://schemas.microsoft.com/office/powerpoint/2010/main" val="2375752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03"/>
            <a:ext cx="9144000" cy="818027"/>
          </a:xfrm>
        </p:spPr>
        <p:txBody>
          <a:bodyPr>
            <a:normAutofit fontScale="90000"/>
          </a:bodyPr>
          <a:lstStyle/>
          <a:p>
            <a:r>
              <a:rPr lang="en-US" dirty="0" smtClean="0"/>
              <a:t/>
            </a:r>
            <a:br>
              <a:rPr lang="en-US" dirty="0" smtClean="0"/>
            </a:br>
            <a:r>
              <a:rPr lang="en-US" sz="4000" dirty="0" smtClean="0"/>
              <a:t>Step </a:t>
            </a:r>
            <a:r>
              <a:rPr lang="en-US" sz="4000" dirty="0"/>
              <a:t>1: Select Authentic </a:t>
            </a:r>
            <a:r>
              <a:rPr lang="en-US" sz="4000" dirty="0" smtClean="0"/>
              <a:t>Text </a:t>
            </a:r>
            <a:r>
              <a:rPr lang="en-US" sz="2700" dirty="0" smtClean="0"/>
              <a:t>(6 of </a:t>
            </a:r>
            <a:r>
              <a:rPr lang="en-US" sz="2700" dirty="0"/>
              <a:t>7</a:t>
            </a:r>
            <a:r>
              <a:rPr lang="en-US" sz="2700" dirty="0" smtClean="0"/>
              <a:t>)</a:t>
            </a:r>
            <a:r>
              <a:rPr lang="en-US" dirty="0"/>
              <a:t/>
            </a:r>
            <a:br>
              <a:rPr lang="en-US" dirty="0"/>
            </a:br>
            <a:endParaRPr lang="en-US" dirty="0"/>
          </a:p>
        </p:txBody>
      </p:sp>
      <p:sp>
        <p:nvSpPr>
          <p:cNvPr id="4" name="Content Placeholder 3"/>
          <p:cNvSpPr>
            <a:spLocks noGrp="1"/>
          </p:cNvSpPr>
          <p:nvPr>
            <p:ph idx="1"/>
          </p:nvPr>
        </p:nvSpPr>
        <p:spPr>
          <a:xfrm>
            <a:off x="152400" y="1428750"/>
            <a:ext cx="8001000" cy="2895602"/>
          </a:xfrm>
        </p:spPr>
        <p:txBody>
          <a:bodyPr>
            <a:normAutofit/>
          </a:bodyPr>
          <a:lstStyle/>
          <a:p>
            <a:pPr marL="0" indent="0" algn="ctr">
              <a:buNone/>
            </a:pPr>
            <a:r>
              <a:rPr lang="en-US" dirty="0" smtClean="0"/>
              <a:t>Passage: The Right Step</a:t>
            </a:r>
          </a:p>
          <a:p>
            <a:r>
              <a:rPr lang="en-US" sz="2400" dirty="0" smtClean="0"/>
              <a:t>This fiction </a:t>
            </a:r>
            <a:r>
              <a:rPr lang="en-US" sz="2400" dirty="0"/>
              <a:t>passage example will be used to demonstrate how </a:t>
            </a:r>
            <a:r>
              <a:rPr lang="en-US" sz="2400" dirty="0" smtClean="0"/>
              <a:t>the selection </a:t>
            </a:r>
            <a:r>
              <a:rPr lang="en-US" sz="2400" dirty="0"/>
              <a:t>of </a:t>
            </a:r>
            <a:r>
              <a:rPr lang="en-US" sz="2400" dirty="0" smtClean="0"/>
              <a:t>authentic text </a:t>
            </a:r>
            <a:r>
              <a:rPr lang="en-US" sz="2400" dirty="0"/>
              <a:t>supports the introduction and review of specific skills</a:t>
            </a:r>
            <a:r>
              <a:rPr lang="en-US" sz="2400" dirty="0" smtClean="0"/>
              <a:t>.</a:t>
            </a:r>
          </a:p>
          <a:p>
            <a:r>
              <a:rPr lang="en-US" sz="2400" dirty="0" smtClean="0"/>
              <a:t>Please see the annotated Word document for additional support. </a:t>
            </a:r>
            <a:endParaRPr lang="en-US" sz="2400" dirty="0"/>
          </a:p>
        </p:txBody>
      </p:sp>
    </p:spTree>
    <p:extLst>
      <p:ext uri="{BB962C8B-B14F-4D97-AF65-F5344CB8AC3E}">
        <p14:creationId xmlns:p14="http://schemas.microsoft.com/office/powerpoint/2010/main" val="3637770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Step 1: Select Authentic Text </a:t>
            </a:r>
            <a:r>
              <a:rPr lang="en-US" sz="2400" dirty="0" smtClean="0"/>
              <a:t>(7 of 7)</a:t>
            </a:r>
            <a:endParaRPr lang="en-US" sz="2400" dirty="0"/>
          </a:p>
        </p:txBody>
      </p:sp>
      <p:sp>
        <p:nvSpPr>
          <p:cNvPr id="5" name="Content Placeholder 4"/>
          <p:cNvSpPr>
            <a:spLocks noGrp="1"/>
          </p:cNvSpPr>
          <p:nvPr>
            <p:ph idx="1"/>
          </p:nvPr>
        </p:nvSpPr>
        <p:spPr/>
        <p:txBody>
          <a:bodyPr>
            <a:normAutofit/>
          </a:bodyPr>
          <a:lstStyle/>
          <a:p>
            <a:pPr marL="0" indent="0">
              <a:buNone/>
            </a:pPr>
            <a:r>
              <a:rPr lang="en-US" dirty="0" smtClean="0"/>
              <a:t>The selected fiction passage, “The Right Step”*, supports </a:t>
            </a:r>
            <a:r>
              <a:rPr lang="en-US" dirty="0"/>
              <a:t>the introduction and review </a:t>
            </a:r>
            <a:r>
              <a:rPr lang="en-US" dirty="0" smtClean="0"/>
              <a:t>of:</a:t>
            </a:r>
          </a:p>
          <a:p>
            <a:pPr lvl="1"/>
            <a:r>
              <a:rPr lang="en-US" dirty="0" smtClean="0">
                <a:solidFill>
                  <a:srgbClr val="000000"/>
                </a:solidFill>
              </a:rPr>
              <a:t>Conflict and Resolution</a:t>
            </a:r>
          </a:p>
          <a:p>
            <a:pPr lvl="1"/>
            <a:r>
              <a:rPr lang="en-US" dirty="0" smtClean="0">
                <a:solidFill>
                  <a:srgbClr val="000000"/>
                </a:solidFill>
              </a:rPr>
              <a:t>Sensory Words</a:t>
            </a:r>
          </a:p>
          <a:p>
            <a:pPr lvl="1"/>
            <a:r>
              <a:rPr lang="en-US" dirty="0" smtClean="0">
                <a:solidFill>
                  <a:srgbClr val="000000"/>
                </a:solidFill>
              </a:rPr>
              <a:t>Compare and Contrast Details</a:t>
            </a:r>
          </a:p>
          <a:p>
            <a:pPr marL="457200" lvl="1" indent="0">
              <a:buNone/>
            </a:pPr>
            <a:r>
              <a:rPr lang="en-US" sz="2200" dirty="0" smtClean="0"/>
              <a:t>*</a:t>
            </a:r>
            <a:r>
              <a:rPr lang="en-US" sz="2400" dirty="0" smtClean="0"/>
              <a:t>Please </a:t>
            </a:r>
            <a:r>
              <a:rPr lang="en-US" sz="2400" dirty="0"/>
              <a:t>see the annotated Word document for additional support. </a:t>
            </a:r>
          </a:p>
          <a:p>
            <a:pPr marL="457200" lvl="1" indent="0">
              <a:buNone/>
            </a:pPr>
            <a:endParaRPr lang="en-US" sz="2200" dirty="0" smtClean="0"/>
          </a:p>
        </p:txBody>
      </p:sp>
    </p:spTree>
    <p:extLst>
      <p:ext uri="{BB962C8B-B14F-4D97-AF65-F5344CB8AC3E}">
        <p14:creationId xmlns:p14="http://schemas.microsoft.com/office/powerpoint/2010/main" val="16629447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91600" cy="990600"/>
          </a:xfrm>
        </p:spPr>
        <p:txBody>
          <a:bodyPr>
            <a:noAutofit/>
          </a:bodyPr>
          <a:lstStyle/>
          <a:p>
            <a:pPr algn="l"/>
            <a:r>
              <a:rPr lang="en-US" sz="3600" dirty="0" smtClean="0"/>
              <a:t>Step 2: Examine </a:t>
            </a:r>
            <a:r>
              <a:rPr lang="en-US" sz="3600" dirty="0"/>
              <a:t>the </a:t>
            </a:r>
            <a:r>
              <a:rPr lang="en-US" sz="3600" dirty="0" smtClean="0"/>
              <a:t>Content </a:t>
            </a:r>
            <a:r>
              <a:rPr lang="en-US" sz="3600" dirty="0"/>
              <a:t>and </a:t>
            </a:r>
            <a:r>
              <a:rPr lang="en-US" sz="3600" dirty="0" smtClean="0"/>
              <a:t>Progression of Standards for SOL 4.5F </a:t>
            </a:r>
            <a:endParaRPr lang="en-US" sz="3600" dirty="0"/>
          </a:p>
        </p:txBody>
      </p:sp>
      <p:sp>
        <p:nvSpPr>
          <p:cNvPr id="5" name="Content Placeholder 4"/>
          <p:cNvSpPr>
            <a:spLocks noGrp="1"/>
          </p:cNvSpPr>
          <p:nvPr>
            <p:ph idx="1"/>
          </p:nvPr>
        </p:nvSpPr>
        <p:spPr>
          <a:xfrm>
            <a:off x="152400" y="1504951"/>
            <a:ext cx="8382000" cy="2362200"/>
          </a:xfrm>
        </p:spPr>
        <p:txBody>
          <a:bodyPr>
            <a:normAutofit/>
          </a:bodyPr>
          <a:lstStyle/>
          <a:p>
            <a:r>
              <a:rPr lang="en-US" dirty="0" smtClean="0"/>
              <a:t>3.5I- </a:t>
            </a:r>
            <a:r>
              <a:rPr lang="en-US" b="1" dirty="0" smtClean="0"/>
              <a:t>Identify </a:t>
            </a:r>
            <a:r>
              <a:rPr lang="en-US" dirty="0" smtClean="0"/>
              <a:t>the </a:t>
            </a:r>
            <a:r>
              <a:rPr lang="en-US" u="sng" dirty="0" smtClean="0"/>
              <a:t>conflict and resolution</a:t>
            </a:r>
            <a:r>
              <a:rPr lang="en-US" dirty="0" smtClean="0"/>
              <a:t>.</a:t>
            </a:r>
          </a:p>
          <a:p>
            <a:r>
              <a:rPr lang="en-US" dirty="0" smtClean="0"/>
              <a:t>4.5F- </a:t>
            </a:r>
            <a:r>
              <a:rPr lang="en-US" b="1" dirty="0"/>
              <a:t>Identify</a:t>
            </a:r>
            <a:r>
              <a:rPr lang="en-US" dirty="0"/>
              <a:t> the </a:t>
            </a:r>
            <a:r>
              <a:rPr lang="en-US" u="sng" dirty="0" smtClean="0"/>
              <a:t>conflict and resolution</a:t>
            </a:r>
            <a:r>
              <a:rPr lang="en-US" dirty="0" smtClean="0"/>
              <a:t>. </a:t>
            </a:r>
          </a:p>
          <a:p>
            <a:r>
              <a:rPr lang="en-US" dirty="0" smtClean="0"/>
              <a:t>5.5E- </a:t>
            </a:r>
            <a:r>
              <a:rPr lang="en-US" b="1" dirty="0" smtClean="0"/>
              <a:t>Explain </a:t>
            </a:r>
            <a:r>
              <a:rPr lang="en-US" dirty="0" smtClean="0"/>
              <a:t>the </a:t>
            </a:r>
            <a:r>
              <a:rPr lang="en-US" u="sng" dirty="0" smtClean="0"/>
              <a:t>resolution of conflicts</a:t>
            </a:r>
            <a:r>
              <a:rPr lang="en-US" dirty="0" smtClean="0"/>
              <a:t>.</a:t>
            </a:r>
            <a:endParaRPr lang="en-US" dirty="0"/>
          </a:p>
        </p:txBody>
      </p:sp>
    </p:spTree>
    <p:extLst>
      <p:ext uri="{BB962C8B-B14F-4D97-AF65-F5344CB8AC3E}">
        <p14:creationId xmlns:p14="http://schemas.microsoft.com/office/powerpoint/2010/main" val="3978471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61" y="209550"/>
            <a:ext cx="9144000" cy="990600"/>
          </a:xfrm>
        </p:spPr>
        <p:txBody>
          <a:bodyPr>
            <a:noAutofit/>
          </a:bodyPr>
          <a:lstStyle/>
          <a:p>
            <a:pPr algn="l"/>
            <a:r>
              <a:rPr lang="en-US" sz="3600" dirty="0"/>
              <a:t>Step 2: Examine the Content and Progression of Standards for </a:t>
            </a:r>
            <a:r>
              <a:rPr lang="en-US" sz="3600" dirty="0" smtClean="0"/>
              <a:t>SOL 4.5G </a:t>
            </a:r>
            <a:endParaRPr lang="en-US" sz="3600" dirty="0"/>
          </a:p>
        </p:txBody>
      </p:sp>
      <p:sp>
        <p:nvSpPr>
          <p:cNvPr id="3" name="Content Placeholder 2"/>
          <p:cNvSpPr>
            <a:spLocks noGrp="1"/>
          </p:cNvSpPr>
          <p:nvPr>
            <p:ph idx="1"/>
          </p:nvPr>
        </p:nvSpPr>
        <p:spPr>
          <a:xfrm>
            <a:off x="457200" y="1352549"/>
            <a:ext cx="8229600" cy="3505201"/>
          </a:xfrm>
        </p:spPr>
        <p:txBody>
          <a:bodyPr/>
          <a:lstStyle/>
          <a:p>
            <a:r>
              <a:rPr lang="en-US" dirty="0" smtClean="0">
                <a:solidFill>
                  <a:srgbClr val="000000"/>
                </a:solidFill>
              </a:rPr>
              <a:t>Grade 3 – Introduced in Grade 4</a:t>
            </a:r>
          </a:p>
          <a:p>
            <a:r>
              <a:rPr lang="en-US" dirty="0" smtClean="0"/>
              <a:t>4.5G- </a:t>
            </a:r>
            <a:r>
              <a:rPr lang="en-US" b="1" dirty="0"/>
              <a:t>Identify</a:t>
            </a:r>
            <a:r>
              <a:rPr lang="en-US" dirty="0"/>
              <a:t> </a:t>
            </a:r>
            <a:r>
              <a:rPr lang="en-US" u="sng" dirty="0" smtClean="0"/>
              <a:t>sensory words</a:t>
            </a:r>
            <a:r>
              <a:rPr lang="en-US" dirty="0" smtClean="0"/>
              <a:t>. </a:t>
            </a:r>
          </a:p>
          <a:p>
            <a:r>
              <a:rPr lang="en-US" dirty="0" smtClean="0">
                <a:solidFill>
                  <a:srgbClr val="000000"/>
                </a:solidFill>
              </a:rPr>
              <a:t>5.5I </a:t>
            </a:r>
            <a:r>
              <a:rPr lang="en-US" dirty="0">
                <a:solidFill>
                  <a:srgbClr val="000000"/>
                </a:solidFill>
              </a:rPr>
              <a:t>- </a:t>
            </a:r>
            <a:r>
              <a:rPr lang="en-US" b="1" dirty="0">
                <a:solidFill>
                  <a:srgbClr val="000000"/>
                </a:solidFill>
              </a:rPr>
              <a:t>Explain</a:t>
            </a:r>
            <a:r>
              <a:rPr lang="en-US" dirty="0">
                <a:solidFill>
                  <a:srgbClr val="000000"/>
                </a:solidFill>
              </a:rPr>
              <a:t> how an </a:t>
            </a:r>
            <a:r>
              <a:rPr lang="en-US" u="sng" dirty="0">
                <a:solidFill>
                  <a:srgbClr val="000000"/>
                </a:solidFill>
              </a:rPr>
              <a:t>author’s</a:t>
            </a:r>
            <a:r>
              <a:rPr lang="en-US" dirty="0">
                <a:solidFill>
                  <a:srgbClr val="000000"/>
                </a:solidFill>
              </a:rPr>
              <a:t> choice of </a:t>
            </a:r>
            <a:r>
              <a:rPr lang="en-US" u="sng" dirty="0">
                <a:solidFill>
                  <a:srgbClr val="000000"/>
                </a:solidFill>
              </a:rPr>
              <a:t>vocabulary</a:t>
            </a:r>
            <a:r>
              <a:rPr lang="en-US" dirty="0">
                <a:solidFill>
                  <a:srgbClr val="000000"/>
                </a:solidFill>
              </a:rPr>
              <a:t> </a:t>
            </a:r>
            <a:r>
              <a:rPr lang="en-US" i="1" dirty="0">
                <a:solidFill>
                  <a:srgbClr val="000000"/>
                </a:solidFill>
              </a:rPr>
              <a:t>contributes to the author’s style</a:t>
            </a:r>
            <a:r>
              <a:rPr lang="en-US" dirty="0">
                <a:solidFill>
                  <a:srgbClr val="000000"/>
                </a:solidFill>
              </a:rPr>
              <a:t>.</a:t>
            </a:r>
            <a:r>
              <a:rPr lang="en-US" dirty="0" smtClean="0">
                <a:solidFill>
                  <a:srgbClr val="000000"/>
                </a:solidFill>
              </a:rPr>
              <a:t> </a:t>
            </a:r>
            <a:endParaRPr lang="en-US" dirty="0">
              <a:solidFill>
                <a:srgbClr val="000000"/>
              </a:solidFill>
            </a:endParaRPr>
          </a:p>
        </p:txBody>
      </p:sp>
    </p:spTree>
    <p:extLst>
      <p:ext uri="{BB962C8B-B14F-4D97-AF65-F5344CB8AC3E}">
        <p14:creationId xmlns:p14="http://schemas.microsoft.com/office/powerpoint/2010/main" val="1603580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Questions During the Webinar</a:t>
            </a:r>
          </a:p>
        </p:txBody>
      </p:sp>
      <p:sp>
        <p:nvSpPr>
          <p:cNvPr id="3" name="Content Placeholder 2"/>
          <p:cNvSpPr>
            <a:spLocks noGrp="1"/>
          </p:cNvSpPr>
          <p:nvPr>
            <p:ph idx="1"/>
          </p:nvPr>
        </p:nvSpPr>
        <p:spPr>
          <a:xfrm>
            <a:off x="571500" y="1504950"/>
            <a:ext cx="8001000" cy="1828799"/>
          </a:xfrm>
        </p:spPr>
        <p:txBody>
          <a:bodyPr>
            <a:normAutofit fontScale="92500"/>
          </a:bodyPr>
          <a:lstStyle/>
          <a:p>
            <a:r>
              <a:rPr lang="en-US" dirty="0"/>
              <a:t>Use </a:t>
            </a:r>
            <a:r>
              <a:rPr lang="en-US" dirty="0" smtClean="0"/>
              <a:t>the chat </a:t>
            </a:r>
            <a:r>
              <a:rPr lang="en-US" dirty="0"/>
              <a:t>feature to pose any questions to the group that arise during the webinar.</a:t>
            </a:r>
          </a:p>
          <a:p>
            <a:r>
              <a:rPr lang="en-US" dirty="0"/>
              <a:t>Please send your questions to </a:t>
            </a:r>
            <a:r>
              <a:rPr lang="en-US" dirty="0" smtClean="0"/>
              <a:t>“All Attendees.”</a:t>
            </a:r>
            <a:endParaRPr lang="en-US" dirty="0"/>
          </a:p>
        </p:txBody>
      </p:sp>
    </p:spTree>
    <p:extLst>
      <p:ext uri="{BB962C8B-B14F-4D97-AF65-F5344CB8AC3E}">
        <p14:creationId xmlns:p14="http://schemas.microsoft.com/office/powerpoint/2010/main" val="2431875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90600"/>
          </a:xfrm>
        </p:spPr>
        <p:txBody>
          <a:bodyPr>
            <a:noAutofit/>
          </a:bodyPr>
          <a:lstStyle/>
          <a:p>
            <a:pPr algn="l"/>
            <a:r>
              <a:rPr lang="en-US" sz="3600" dirty="0"/>
              <a:t>Step 2: Examine the Content and Progression of Standards for </a:t>
            </a:r>
            <a:r>
              <a:rPr lang="en-US" sz="3600" dirty="0" smtClean="0"/>
              <a:t>SOL </a:t>
            </a:r>
            <a:r>
              <a:rPr lang="en-US" sz="3600" dirty="0" smtClean="0">
                <a:solidFill>
                  <a:srgbClr val="000000"/>
                </a:solidFill>
              </a:rPr>
              <a:t>4.5I</a:t>
            </a:r>
            <a:endParaRPr lang="en-US" sz="3600" dirty="0">
              <a:solidFill>
                <a:srgbClr val="000000"/>
              </a:solidFill>
            </a:endParaRPr>
          </a:p>
        </p:txBody>
      </p:sp>
      <p:sp>
        <p:nvSpPr>
          <p:cNvPr id="3" name="Content Placeholder 2"/>
          <p:cNvSpPr>
            <a:spLocks noGrp="1"/>
          </p:cNvSpPr>
          <p:nvPr>
            <p:ph idx="1"/>
          </p:nvPr>
        </p:nvSpPr>
        <p:spPr>
          <a:xfrm>
            <a:off x="76200" y="1276350"/>
            <a:ext cx="8763000" cy="3200401"/>
          </a:xfrm>
        </p:spPr>
        <p:txBody>
          <a:bodyPr>
            <a:normAutofit/>
          </a:bodyPr>
          <a:lstStyle/>
          <a:p>
            <a:r>
              <a:rPr lang="en-US" dirty="0" smtClean="0">
                <a:solidFill>
                  <a:srgbClr val="000000"/>
                </a:solidFill>
              </a:rPr>
              <a:t>Grade 3 – Introduced in Grade 4</a:t>
            </a:r>
          </a:p>
          <a:p>
            <a:r>
              <a:rPr lang="en-US" dirty="0">
                <a:solidFill>
                  <a:srgbClr val="000000"/>
                </a:solidFill>
              </a:rPr>
              <a:t>4.5I - </a:t>
            </a:r>
            <a:r>
              <a:rPr lang="en-US" b="1" dirty="0">
                <a:solidFill>
                  <a:srgbClr val="000000"/>
                </a:solidFill>
              </a:rPr>
              <a:t>Compare/contrast</a:t>
            </a:r>
            <a:r>
              <a:rPr lang="en-US" dirty="0">
                <a:solidFill>
                  <a:srgbClr val="000000"/>
                </a:solidFill>
              </a:rPr>
              <a:t> </a:t>
            </a:r>
            <a:r>
              <a:rPr lang="en-US" u="sng" dirty="0">
                <a:solidFill>
                  <a:srgbClr val="000000"/>
                </a:solidFill>
              </a:rPr>
              <a:t>details</a:t>
            </a:r>
            <a:r>
              <a:rPr lang="en-US" dirty="0">
                <a:solidFill>
                  <a:srgbClr val="000000"/>
                </a:solidFill>
              </a:rPr>
              <a:t> </a:t>
            </a:r>
            <a:r>
              <a:rPr lang="en-US" i="1" dirty="0">
                <a:solidFill>
                  <a:srgbClr val="000000"/>
                </a:solidFill>
              </a:rPr>
              <a:t>in literary and informational nonfiction texts</a:t>
            </a:r>
            <a:r>
              <a:rPr lang="en-US" dirty="0">
                <a:solidFill>
                  <a:srgbClr val="000000"/>
                </a:solidFill>
              </a:rPr>
              <a:t>.</a:t>
            </a:r>
            <a:endParaRPr lang="en-US" dirty="0" smtClean="0">
              <a:solidFill>
                <a:srgbClr val="000000"/>
              </a:solidFill>
            </a:endParaRPr>
          </a:p>
          <a:p>
            <a:r>
              <a:rPr lang="en-US" dirty="0">
                <a:solidFill>
                  <a:srgbClr val="000000"/>
                </a:solidFill>
              </a:rPr>
              <a:t>5.5L-</a:t>
            </a:r>
            <a:r>
              <a:rPr lang="en-US" dirty="0">
                <a:solidFill>
                  <a:srgbClr val="FF0000"/>
                </a:solidFill>
              </a:rPr>
              <a:t> </a:t>
            </a:r>
            <a:r>
              <a:rPr lang="en-US" b="1" dirty="0">
                <a:solidFill>
                  <a:srgbClr val="000000"/>
                </a:solidFill>
              </a:rPr>
              <a:t>Compare/contrast </a:t>
            </a:r>
            <a:r>
              <a:rPr lang="en-US" u="sng" dirty="0">
                <a:solidFill>
                  <a:srgbClr val="000000"/>
                </a:solidFill>
              </a:rPr>
              <a:t>details</a:t>
            </a:r>
            <a:r>
              <a:rPr lang="en-US" b="1" dirty="0">
                <a:solidFill>
                  <a:srgbClr val="000000"/>
                </a:solidFill>
              </a:rPr>
              <a:t> </a:t>
            </a:r>
            <a:r>
              <a:rPr lang="en-US" i="1" dirty="0">
                <a:solidFill>
                  <a:srgbClr val="000000"/>
                </a:solidFill>
              </a:rPr>
              <a:t>in literary and informational nonfiction texts</a:t>
            </a:r>
            <a:r>
              <a:rPr lang="en-US" dirty="0">
                <a:solidFill>
                  <a:srgbClr val="000000"/>
                </a:solidFill>
              </a:rPr>
              <a:t>.</a:t>
            </a:r>
          </a:p>
        </p:txBody>
      </p:sp>
    </p:spTree>
    <p:extLst>
      <p:ext uri="{BB962C8B-B14F-4D97-AF65-F5344CB8AC3E}">
        <p14:creationId xmlns:p14="http://schemas.microsoft.com/office/powerpoint/2010/main" val="9682552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8927385" cy="818027"/>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4.5F</a:t>
            </a:r>
            <a:r>
              <a:rPr lang="en-US" sz="3000" dirty="0" smtClean="0"/>
              <a:t> </a:t>
            </a:r>
            <a:br>
              <a:rPr lang="en-US" sz="3000" dirty="0" smtClean="0"/>
            </a:br>
            <a:endParaRPr lang="en-US" sz="3000" dirty="0"/>
          </a:p>
        </p:txBody>
      </p:sp>
      <p:sp>
        <p:nvSpPr>
          <p:cNvPr id="3" name="Content Placeholder 2"/>
          <p:cNvSpPr>
            <a:spLocks noGrp="1"/>
          </p:cNvSpPr>
          <p:nvPr>
            <p:ph idx="1"/>
          </p:nvPr>
        </p:nvSpPr>
        <p:spPr>
          <a:xfrm>
            <a:off x="76200" y="1027577"/>
            <a:ext cx="8927385" cy="3220573"/>
          </a:xfrm>
        </p:spPr>
        <p:txBody>
          <a:bodyPr>
            <a:normAutofit fontScale="70000" lnSpcReduction="20000"/>
          </a:bodyPr>
          <a:lstStyle/>
          <a:p>
            <a:r>
              <a:rPr lang="en-US" sz="3400" dirty="0" smtClean="0"/>
              <a:t>What is a conflict?</a:t>
            </a:r>
          </a:p>
          <a:p>
            <a:r>
              <a:rPr lang="en-US" sz="3400" dirty="0" smtClean="0"/>
              <a:t>What is another word for when the conflict is solved?</a:t>
            </a:r>
          </a:p>
          <a:p>
            <a:r>
              <a:rPr lang="en-US" sz="3400" dirty="0" smtClean="0"/>
              <a:t>Identify the conflict from [</a:t>
            </a:r>
            <a:r>
              <a:rPr lang="en-US" sz="3400" i="1" dirty="0" smtClean="0"/>
              <a:t>insert title of text</a:t>
            </a:r>
            <a:r>
              <a:rPr lang="en-US" sz="3400" dirty="0" smtClean="0"/>
              <a:t>].</a:t>
            </a:r>
          </a:p>
          <a:p>
            <a:r>
              <a:rPr lang="en-US" sz="3400" dirty="0" smtClean="0"/>
              <a:t>Identify the resolution from [</a:t>
            </a:r>
            <a:r>
              <a:rPr lang="en-US" sz="3400" i="1" dirty="0" smtClean="0"/>
              <a:t>insert title of text</a:t>
            </a:r>
            <a:r>
              <a:rPr lang="en-US" sz="3400" dirty="0" smtClean="0"/>
              <a:t>].</a:t>
            </a:r>
          </a:p>
          <a:p>
            <a:r>
              <a:rPr lang="en-US" sz="3400" dirty="0" smtClean="0"/>
              <a:t>What is the main conflict in [</a:t>
            </a:r>
            <a:r>
              <a:rPr lang="en-US" sz="3400" i="1" dirty="0" smtClean="0"/>
              <a:t>insert location or title of text</a:t>
            </a:r>
            <a:r>
              <a:rPr lang="en-US" sz="3400" dirty="0" smtClean="0"/>
              <a:t>]?</a:t>
            </a:r>
          </a:p>
          <a:p>
            <a:r>
              <a:rPr lang="en-US" sz="3400" dirty="0" smtClean="0">
                <a:solidFill>
                  <a:srgbClr val="000000"/>
                </a:solidFill>
              </a:rPr>
              <a:t>Which paragraph shows the conflict has been resolved?</a:t>
            </a:r>
          </a:p>
          <a:p>
            <a:r>
              <a:rPr lang="en-US" sz="3400" dirty="0" smtClean="0">
                <a:solidFill>
                  <a:srgbClr val="000000"/>
                </a:solidFill>
              </a:rPr>
              <a:t>Identify and explain the conflict and resolution from [</a:t>
            </a:r>
            <a:r>
              <a:rPr lang="en-US" sz="3400" i="1" dirty="0" smtClean="0">
                <a:solidFill>
                  <a:srgbClr val="000000"/>
                </a:solidFill>
              </a:rPr>
              <a:t>insert title of text</a:t>
            </a:r>
            <a:r>
              <a:rPr lang="en-US" sz="3400" dirty="0" smtClean="0">
                <a:solidFill>
                  <a:srgbClr val="000000"/>
                </a:solidFill>
              </a:rPr>
              <a:t>]. Include specific details from the text to support your answer.</a:t>
            </a:r>
          </a:p>
          <a:p>
            <a:endParaRPr lang="en-US" dirty="0"/>
          </a:p>
          <a:p>
            <a:endParaRPr lang="en-US" dirty="0"/>
          </a:p>
        </p:txBody>
      </p:sp>
    </p:spTree>
    <p:extLst>
      <p:ext uri="{BB962C8B-B14F-4D97-AF65-F5344CB8AC3E}">
        <p14:creationId xmlns:p14="http://schemas.microsoft.com/office/powerpoint/2010/main" val="11955950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52" y="361950"/>
            <a:ext cx="8927385" cy="818027"/>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4.5G</a:t>
            </a:r>
            <a:r>
              <a:rPr lang="en-US" sz="3000" dirty="0" smtClean="0"/>
              <a:t/>
            </a:r>
            <a:br>
              <a:rPr lang="en-US" sz="3000" dirty="0" smtClean="0"/>
            </a:br>
            <a:endParaRPr lang="en-US" sz="3000" dirty="0"/>
          </a:p>
        </p:txBody>
      </p:sp>
      <p:sp>
        <p:nvSpPr>
          <p:cNvPr id="3" name="Content Placeholder 2"/>
          <p:cNvSpPr>
            <a:spLocks noGrp="1"/>
          </p:cNvSpPr>
          <p:nvPr>
            <p:ph idx="1"/>
          </p:nvPr>
        </p:nvSpPr>
        <p:spPr>
          <a:xfrm>
            <a:off x="76201" y="819151"/>
            <a:ext cx="8922836" cy="3429000"/>
          </a:xfrm>
        </p:spPr>
        <p:txBody>
          <a:bodyPr>
            <a:normAutofit fontScale="47500" lnSpcReduction="20000"/>
          </a:bodyPr>
          <a:lstStyle/>
          <a:p>
            <a:pPr marL="0" indent="0">
              <a:buNone/>
            </a:pPr>
            <a:endParaRPr lang="en-US" dirty="0" smtClean="0"/>
          </a:p>
          <a:p>
            <a:r>
              <a:rPr lang="en-US" sz="5100" dirty="0" smtClean="0"/>
              <a:t>What are sensory words?</a:t>
            </a:r>
          </a:p>
          <a:p>
            <a:r>
              <a:rPr lang="en-US" sz="5100" dirty="0" smtClean="0"/>
              <a:t>What are some words/phrases that appeal to your senses?</a:t>
            </a:r>
          </a:p>
          <a:p>
            <a:r>
              <a:rPr lang="en-US" sz="5100" dirty="0" smtClean="0"/>
              <a:t>Explain why sensory words are used.</a:t>
            </a:r>
          </a:p>
          <a:p>
            <a:r>
              <a:rPr lang="en-US" sz="5100" dirty="0" smtClean="0"/>
              <a:t>Identify the sensory words from [</a:t>
            </a:r>
            <a:r>
              <a:rPr lang="en-US" sz="5100" i="1" dirty="0" smtClean="0"/>
              <a:t>insert title or location of text </a:t>
            </a:r>
            <a:r>
              <a:rPr lang="en-US" sz="5100" dirty="0" smtClean="0"/>
              <a:t>].</a:t>
            </a:r>
          </a:p>
          <a:p>
            <a:r>
              <a:rPr lang="en-US" sz="5100" dirty="0" smtClean="0"/>
              <a:t>Why are sensory words used in [</a:t>
            </a:r>
            <a:r>
              <a:rPr lang="en-US" sz="5100" i="1" dirty="0" smtClean="0"/>
              <a:t>insert title or location of the text</a:t>
            </a:r>
            <a:r>
              <a:rPr lang="en-US" sz="5100" dirty="0" smtClean="0"/>
              <a:t>]?</a:t>
            </a:r>
          </a:p>
          <a:p>
            <a:r>
              <a:rPr lang="en-US" sz="5100" dirty="0" smtClean="0"/>
              <a:t>Which paragraph(s) use sensory words in [</a:t>
            </a:r>
            <a:r>
              <a:rPr lang="en-US" sz="5100" i="1" dirty="0" smtClean="0"/>
              <a:t>insert title of the text</a:t>
            </a:r>
            <a:r>
              <a:rPr lang="en-US" sz="5100" dirty="0" smtClean="0"/>
              <a:t>]?</a:t>
            </a:r>
          </a:p>
          <a:p>
            <a:r>
              <a:rPr lang="en-US" sz="5100" dirty="0" smtClean="0">
                <a:solidFill>
                  <a:srgbClr val="000000"/>
                </a:solidFill>
              </a:rPr>
              <a:t>Explain how sensory words</a:t>
            </a:r>
            <a:r>
              <a:rPr lang="en-US" sz="5100" dirty="0">
                <a:solidFill>
                  <a:srgbClr val="000000"/>
                </a:solidFill>
              </a:rPr>
              <a:t> </a:t>
            </a:r>
            <a:r>
              <a:rPr lang="en-US" sz="5100" dirty="0" smtClean="0">
                <a:solidFill>
                  <a:srgbClr val="000000"/>
                </a:solidFill>
              </a:rPr>
              <a:t>help the reader understand [</a:t>
            </a:r>
            <a:r>
              <a:rPr lang="en-US" sz="5100" i="1" dirty="0" smtClean="0">
                <a:solidFill>
                  <a:srgbClr val="000000"/>
                </a:solidFill>
              </a:rPr>
              <a:t>insert statement from the text</a:t>
            </a:r>
            <a:r>
              <a:rPr lang="en-US" sz="5100" dirty="0" smtClean="0">
                <a:solidFill>
                  <a:srgbClr val="000000"/>
                </a:solidFill>
              </a:rPr>
              <a:t>]. </a:t>
            </a:r>
            <a:r>
              <a:rPr lang="en-US" sz="5100" dirty="0"/>
              <a:t>Use specific details from the text to support your answer.</a:t>
            </a:r>
          </a:p>
          <a:p>
            <a:endParaRPr lang="en-US" dirty="0"/>
          </a:p>
        </p:txBody>
      </p:sp>
    </p:spTree>
    <p:extLst>
      <p:ext uri="{BB962C8B-B14F-4D97-AF65-F5344CB8AC3E}">
        <p14:creationId xmlns:p14="http://schemas.microsoft.com/office/powerpoint/2010/main" val="16498408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1"/>
            <a:ext cx="8927385" cy="685800"/>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4.5I</a:t>
            </a:r>
            <a:r>
              <a:rPr lang="en-US" sz="3000" dirty="0" smtClean="0"/>
              <a:t/>
            </a:r>
            <a:br>
              <a:rPr lang="en-US" sz="3000" dirty="0" smtClean="0"/>
            </a:br>
            <a:endParaRPr lang="en-US" sz="3000" dirty="0"/>
          </a:p>
        </p:txBody>
      </p:sp>
      <p:sp>
        <p:nvSpPr>
          <p:cNvPr id="3" name="Content Placeholder 2"/>
          <p:cNvSpPr>
            <a:spLocks noGrp="1"/>
          </p:cNvSpPr>
          <p:nvPr>
            <p:ph idx="1"/>
          </p:nvPr>
        </p:nvSpPr>
        <p:spPr>
          <a:xfrm>
            <a:off x="76200" y="895350"/>
            <a:ext cx="8458200" cy="3581400"/>
          </a:xfrm>
        </p:spPr>
        <p:txBody>
          <a:bodyPr>
            <a:normAutofit fontScale="85000" lnSpcReduction="20000"/>
          </a:bodyPr>
          <a:lstStyle/>
          <a:p>
            <a:r>
              <a:rPr lang="en-US" sz="2800" dirty="0" smtClean="0"/>
              <a:t>What does it mean to compare and contrast details?</a:t>
            </a:r>
          </a:p>
          <a:p>
            <a:r>
              <a:rPr lang="en-US" sz="2800" dirty="0" smtClean="0"/>
              <a:t>How are [</a:t>
            </a:r>
            <a:r>
              <a:rPr lang="en-US" sz="2800" i="1" dirty="0" smtClean="0"/>
              <a:t>insert character name</a:t>
            </a:r>
            <a:r>
              <a:rPr lang="en-US" sz="2800" dirty="0" smtClean="0"/>
              <a:t>] and [</a:t>
            </a:r>
            <a:r>
              <a:rPr lang="en-US" sz="2800" i="1" dirty="0" smtClean="0"/>
              <a:t>insert character name</a:t>
            </a:r>
            <a:r>
              <a:rPr lang="en-US" sz="2800" dirty="0" smtClean="0"/>
              <a:t>] the same?</a:t>
            </a:r>
          </a:p>
          <a:p>
            <a:r>
              <a:rPr lang="en-US" sz="2800" dirty="0" smtClean="0"/>
              <a:t>One difference between [</a:t>
            </a:r>
            <a:r>
              <a:rPr lang="en-US" sz="2800" i="1" dirty="0" smtClean="0"/>
              <a:t>insert </a:t>
            </a:r>
            <a:r>
              <a:rPr lang="en-US" sz="2800" i="1" dirty="0"/>
              <a:t>character name</a:t>
            </a:r>
            <a:r>
              <a:rPr lang="en-US" sz="2800" dirty="0"/>
              <a:t>] and [</a:t>
            </a:r>
            <a:r>
              <a:rPr lang="en-US" sz="2800" i="1" dirty="0"/>
              <a:t>insert character name</a:t>
            </a:r>
            <a:r>
              <a:rPr lang="en-US" sz="2800" dirty="0"/>
              <a:t>] </a:t>
            </a:r>
            <a:r>
              <a:rPr lang="en-US" sz="2800" dirty="0" smtClean="0"/>
              <a:t>is that-- [</a:t>
            </a:r>
            <a:r>
              <a:rPr lang="en-US" sz="2800" i="1" dirty="0" smtClean="0"/>
              <a:t>insert statements</a:t>
            </a:r>
            <a:r>
              <a:rPr lang="en-US" sz="2800" dirty="0" smtClean="0"/>
              <a:t>]</a:t>
            </a:r>
          </a:p>
          <a:p>
            <a:r>
              <a:rPr lang="en-US" sz="2800" dirty="0" smtClean="0"/>
              <a:t>[</a:t>
            </a:r>
            <a:r>
              <a:rPr lang="en-US" sz="2800" i="1" dirty="0" smtClean="0"/>
              <a:t>Insert location from text</a:t>
            </a:r>
            <a:r>
              <a:rPr lang="en-US" sz="2800" dirty="0" smtClean="0"/>
              <a:t>] and [</a:t>
            </a:r>
            <a:r>
              <a:rPr lang="en-US" sz="2800" i="1" dirty="0" smtClean="0"/>
              <a:t>insert location from text</a:t>
            </a:r>
            <a:r>
              <a:rPr lang="en-US" sz="2800" dirty="0" smtClean="0"/>
              <a:t>] both suggest that-- [</a:t>
            </a:r>
            <a:r>
              <a:rPr lang="en-US" sz="2800" i="1" dirty="0" smtClean="0"/>
              <a:t>insert statements</a:t>
            </a:r>
            <a:r>
              <a:rPr lang="en-US" sz="2800" dirty="0" smtClean="0"/>
              <a:t>]</a:t>
            </a:r>
          </a:p>
          <a:p>
            <a:r>
              <a:rPr lang="en-US" sz="2800" dirty="0" smtClean="0"/>
              <a:t>Explain why [</a:t>
            </a:r>
            <a:r>
              <a:rPr lang="en-US" sz="2800" i="1" dirty="0" smtClean="0"/>
              <a:t>insert character name</a:t>
            </a:r>
            <a:r>
              <a:rPr lang="en-US" sz="2800" dirty="0" smtClean="0"/>
              <a:t>] would agree or disagree with [</a:t>
            </a:r>
            <a:r>
              <a:rPr lang="en-US" sz="2800" i="1" dirty="0" smtClean="0"/>
              <a:t>insert statement from </a:t>
            </a:r>
            <a:r>
              <a:rPr lang="en-US" sz="2800" i="1" dirty="0"/>
              <a:t>the </a:t>
            </a:r>
            <a:r>
              <a:rPr lang="en-US" sz="2800" i="1" dirty="0" smtClean="0"/>
              <a:t>text</a:t>
            </a:r>
            <a:r>
              <a:rPr lang="en-US" sz="2800" dirty="0" smtClean="0"/>
              <a:t>]. Use specific details from the text to support your answer.   </a:t>
            </a:r>
            <a:endParaRPr lang="en-US" sz="2800" dirty="0"/>
          </a:p>
          <a:p>
            <a:endParaRPr lang="en-US" dirty="0" smtClean="0"/>
          </a:p>
          <a:p>
            <a:endParaRPr lang="en-US" dirty="0" smtClean="0"/>
          </a:p>
          <a:p>
            <a:endParaRPr lang="en-US" sz="2000" dirty="0"/>
          </a:p>
          <a:p>
            <a:endParaRPr lang="en-US" dirty="0"/>
          </a:p>
        </p:txBody>
      </p:sp>
    </p:spTree>
    <p:extLst>
      <p:ext uri="{BB962C8B-B14F-4D97-AF65-F5344CB8AC3E}">
        <p14:creationId xmlns:p14="http://schemas.microsoft.com/office/powerpoint/2010/main" val="1295306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3696"/>
            <a:ext cx="8915400" cy="643054"/>
          </a:xfrm>
        </p:spPr>
        <p:txBody>
          <a:bodyPr>
            <a:normAutofit fontScale="90000"/>
          </a:bodyPr>
          <a:lstStyle/>
          <a:p>
            <a:r>
              <a:rPr lang="en-US" sz="4000" dirty="0"/>
              <a:t>Step 4: Exploring Instructional Resources</a:t>
            </a:r>
            <a:r>
              <a:rPr lang="en-US" dirty="0"/>
              <a:t> </a:t>
            </a:r>
            <a:r>
              <a:rPr lang="en-US" sz="2700" dirty="0" smtClean="0"/>
              <a:t>(1 </a:t>
            </a:r>
            <a:r>
              <a:rPr lang="en-US" sz="2700" dirty="0"/>
              <a:t>of </a:t>
            </a:r>
            <a:r>
              <a:rPr lang="en-US" sz="2700" dirty="0" smtClean="0"/>
              <a:t>4)</a:t>
            </a:r>
            <a:endParaRPr lang="en-US" sz="2700" dirty="0"/>
          </a:p>
        </p:txBody>
      </p:sp>
      <p:sp>
        <p:nvSpPr>
          <p:cNvPr id="4" name="TextBox 3"/>
          <p:cNvSpPr txBox="1"/>
          <p:nvPr/>
        </p:nvSpPr>
        <p:spPr>
          <a:xfrm>
            <a:off x="609600" y="702618"/>
            <a:ext cx="6781800" cy="461665"/>
          </a:xfrm>
          <a:prstGeom prst="rect">
            <a:avLst/>
          </a:prstGeom>
          <a:noFill/>
        </p:spPr>
        <p:txBody>
          <a:bodyPr wrap="square" rtlCol="0">
            <a:spAutoFit/>
          </a:bodyPr>
          <a:lstStyle/>
          <a:p>
            <a:r>
              <a:rPr lang="en-US" sz="2400" dirty="0">
                <a:hlinkClick r:id="rId3"/>
              </a:rPr>
              <a:t>Comprehensive Literacy: English Instructional Plans</a:t>
            </a:r>
            <a:endParaRPr lang="en-US" sz="2400" dirty="0"/>
          </a:p>
        </p:txBody>
      </p:sp>
      <p:pic>
        <p:nvPicPr>
          <p:cNvPr id="7" name="Picture 6" descr="An image of the Engllsh Comprehensive Literacy: English Instructional Plans webpage." title="An image "/>
          <p:cNvPicPr>
            <a:picLocks noChangeAspect="1"/>
          </p:cNvPicPr>
          <p:nvPr/>
        </p:nvPicPr>
        <p:blipFill>
          <a:blip r:embed="rId4"/>
          <a:stretch>
            <a:fillRect/>
          </a:stretch>
        </p:blipFill>
        <p:spPr>
          <a:xfrm>
            <a:off x="304800" y="1229139"/>
            <a:ext cx="7162800" cy="3171411"/>
          </a:xfrm>
          <a:prstGeom prst="rect">
            <a:avLst/>
          </a:prstGeom>
        </p:spPr>
      </p:pic>
    </p:spTree>
    <p:extLst>
      <p:ext uri="{BB962C8B-B14F-4D97-AF65-F5344CB8AC3E}">
        <p14:creationId xmlns:p14="http://schemas.microsoft.com/office/powerpoint/2010/main" val="27052606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
            <a:ext cx="8915400" cy="857250"/>
          </a:xfrm>
        </p:spPr>
        <p:txBody>
          <a:bodyPr>
            <a:normAutofit fontScale="90000"/>
          </a:bodyPr>
          <a:lstStyle/>
          <a:p>
            <a:r>
              <a:rPr lang="en-US" sz="4000" dirty="0"/>
              <a:t>Step 4: Exploring Instructional Resources</a:t>
            </a:r>
            <a:r>
              <a:rPr lang="en-US" dirty="0"/>
              <a:t> </a:t>
            </a:r>
            <a:r>
              <a:rPr lang="en-US" sz="2700" dirty="0" smtClean="0"/>
              <a:t>(2 </a:t>
            </a:r>
            <a:r>
              <a:rPr lang="en-US" sz="2700" dirty="0"/>
              <a:t>of </a:t>
            </a:r>
            <a:r>
              <a:rPr lang="en-US" sz="2700" dirty="0" smtClean="0"/>
              <a:t>4)</a:t>
            </a:r>
            <a:endParaRPr lang="en-US" sz="2700" dirty="0"/>
          </a:p>
        </p:txBody>
      </p:sp>
      <p:pic>
        <p:nvPicPr>
          <p:cNvPr id="4" name="Content Placeholder 4" descr="a screenshot of the instructional resources on the comprehensive literacy webpage." title="An image"/>
          <p:cNvPicPr>
            <a:picLocks noGrp="1" noChangeAspect="1"/>
          </p:cNvPicPr>
          <p:nvPr>
            <p:ph idx="1"/>
          </p:nvPr>
        </p:nvPicPr>
        <p:blipFill>
          <a:blip r:embed="rId3"/>
          <a:stretch>
            <a:fillRect/>
          </a:stretch>
        </p:blipFill>
        <p:spPr>
          <a:xfrm>
            <a:off x="533400" y="895350"/>
            <a:ext cx="6469580" cy="3429000"/>
          </a:xfrm>
          <a:prstGeom prst="rect">
            <a:avLst/>
          </a:prstGeom>
        </p:spPr>
      </p:pic>
    </p:spTree>
    <p:extLst>
      <p:ext uri="{BB962C8B-B14F-4D97-AF65-F5344CB8AC3E}">
        <p14:creationId xmlns:p14="http://schemas.microsoft.com/office/powerpoint/2010/main" val="42662188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
            <a:ext cx="8991600" cy="857250"/>
          </a:xfrm>
        </p:spPr>
        <p:txBody>
          <a:bodyPr>
            <a:normAutofit fontScale="90000"/>
          </a:bodyPr>
          <a:lstStyle/>
          <a:p>
            <a:r>
              <a:rPr lang="en-US" sz="4000" dirty="0"/>
              <a:t>Step 4: Exploring Instructional Resources</a:t>
            </a:r>
            <a:r>
              <a:rPr lang="en-US" dirty="0"/>
              <a:t> </a:t>
            </a:r>
            <a:r>
              <a:rPr lang="en-US" sz="2700" dirty="0" smtClean="0"/>
              <a:t>(3 </a:t>
            </a:r>
            <a:r>
              <a:rPr lang="en-US" sz="2700" dirty="0"/>
              <a:t>of </a:t>
            </a:r>
            <a:r>
              <a:rPr lang="en-US" sz="2700" dirty="0" smtClean="0"/>
              <a:t>4)</a:t>
            </a:r>
            <a:endParaRPr lang="en-US" sz="2700" dirty="0"/>
          </a:p>
        </p:txBody>
      </p:sp>
      <p:pic>
        <p:nvPicPr>
          <p:cNvPr id="7" name="Content Placeholder 6" descr="An screenshot of an English Instructional plan." title="An image"/>
          <p:cNvPicPr>
            <a:picLocks noGrp="1" noChangeAspect="1"/>
          </p:cNvPicPr>
          <p:nvPr>
            <p:ph sz="half" idx="1"/>
          </p:nvPr>
        </p:nvPicPr>
        <p:blipFill>
          <a:blip r:embed="rId3"/>
          <a:stretch>
            <a:fillRect/>
          </a:stretch>
        </p:blipFill>
        <p:spPr>
          <a:xfrm>
            <a:off x="304800" y="895350"/>
            <a:ext cx="4038600" cy="2967984"/>
          </a:xfrm>
          <a:prstGeom prst="rect">
            <a:avLst/>
          </a:prstGeom>
        </p:spPr>
      </p:pic>
      <p:pic>
        <p:nvPicPr>
          <p:cNvPr id="8" name="Content Placeholder 7" descr="A screenshot of an English instructional plan." title="An image"/>
          <p:cNvPicPr>
            <a:picLocks noGrp="1" noChangeAspect="1"/>
          </p:cNvPicPr>
          <p:nvPr>
            <p:ph sz="half" idx="2"/>
          </p:nvPr>
        </p:nvPicPr>
        <p:blipFill>
          <a:blip r:embed="rId4"/>
          <a:stretch>
            <a:fillRect/>
          </a:stretch>
        </p:blipFill>
        <p:spPr>
          <a:xfrm>
            <a:off x="4114800" y="1276350"/>
            <a:ext cx="4038600" cy="2801850"/>
          </a:xfrm>
          <a:prstGeom prst="rect">
            <a:avLst/>
          </a:prstGeom>
        </p:spPr>
      </p:pic>
    </p:spTree>
    <p:extLst>
      <p:ext uri="{BB962C8B-B14F-4D97-AF65-F5344CB8AC3E}">
        <p14:creationId xmlns:p14="http://schemas.microsoft.com/office/powerpoint/2010/main" val="1966726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1122828"/>
          </a:xfrm>
        </p:spPr>
        <p:txBody>
          <a:bodyPr>
            <a:noAutofit/>
          </a:bodyPr>
          <a:lstStyle/>
          <a:p>
            <a:pPr algn="l"/>
            <a:r>
              <a:rPr lang="en-US" sz="3600" dirty="0" smtClean="0"/>
              <a:t>Step 4: Exploring Instructional Resources </a:t>
            </a:r>
            <a:r>
              <a:rPr lang="en-US" sz="2400" dirty="0" smtClean="0"/>
              <a:t>(4 of 4)</a:t>
            </a:r>
            <a:endParaRPr lang="en-US" sz="2400" dirty="0">
              <a:solidFill>
                <a:srgbClr val="FF0000"/>
              </a:solidFill>
            </a:endParaRPr>
          </a:p>
        </p:txBody>
      </p:sp>
      <p:sp>
        <p:nvSpPr>
          <p:cNvPr id="3" name="Content Placeholder 2"/>
          <p:cNvSpPr>
            <a:spLocks noGrp="1"/>
          </p:cNvSpPr>
          <p:nvPr>
            <p:ph idx="1"/>
          </p:nvPr>
        </p:nvSpPr>
        <p:spPr>
          <a:xfrm>
            <a:off x="-12469" y="1047750"/>
            <a:ext cx="9080269" cy="3352800"/>
          </a:xfrm>
        </p:spPr>
        <p:txBody>
          <a:bodyPr>
            <a:normAutofit fontScale="77500" lnSpcReduction="20000"/>
          </a:bodyPr>
          <a:lstStyle/>
          <a:p>
            <a:r>
              <a:rPr lang="en-US" dirty="0" smtClean="0"/>
              <a:t>Comprehensive Literacy: English Instructional Plans</a:t>
            </a:r>
          </a:p>
          <a:p>
            <a:pPr lvl="1"/>
            <a:r>
              <a:rPr lang="en-US" sz="3100" dirty="0" smtClean="0">
                <a:hlinkClick r:id="rId3"/>
              </a:rPr>
              <a:t>Story Elements and Plot</a:t>
            </a:r>
            <a:r>
              <a:rPr lang="en-US" sz="3100" dirty="0" smtClean="0"/>
              <a:t> (4.5F)</a:t>
            </a:r>
          </a:p>
          <a:p>
            <a:r>
              <a:rPr lang="en-US" dirty="0" smtClean="0"/>
              <a:t>This instructional plan was created by Virginia teachers to model how a skill can be introduced or reviewed.</a:t>
            </a:r>
          </a:p>
          <a:p>
            <a:pPr lvl="1"/>
            <a:r>
              <a:rPr lang="en-US" sz="3100" dirty="0" smtClean="0"/>
              <a:t>Please note: </a:t>
            </a:r>
            <a:r>
              <a:rPr lang="en-US" sz="3100" dirty="0"/>
              <a:t>text examples within the instructional plans can be changed based on grade level, genre, etc.  </a:t>
            </a:r>
          </a:p>
          <a:p>
            <a:pPr lvl="1"/>
            <a:r>
              <a:rPr lang="en-US" sz="3100" dirty="0" smtClean="0">
                <a:solidFill>
                  <a:srgbClr val="000000"/>
                </a:solidFill>
              </a:rPr>
              <a:t>This </a:t>
            </a:r>
            <a:r>
              <a:rPr lang="en-US" sz="3100" dirty="0">
                <a:solidFill>
                  <a:srgbClr val="000000"/>
                </a:solidFill>
              </a:rPr>
              <a:t>plan models </a:t>
            </a:r>
            <a:r>
              <a:rPr lang="en-US" sz="3100" dirty="0" smtClean="0">
                <a:solidFill>
                  <a:srgbClr val="000000"/>
                </a:solidFill>
              </a:rPr>
              <a:t>story elements including conflict and resolution; </a:t>
            </a:r>
            <a:r>
              <a:rPr lang="en-US" sz="3100" dirty="0">
                <a:solidFill>
                  <a:srgbClr val="000000"/>
                </a:solidFill>
              </a:rPr>
              <a:t>however, if the text supports the spiraling of </a:t>
            </a:r>
            <a:r>
              <a:rPr lang="en-US" sz="3100" dirty="0" smtClean="0">
                <a:solidFill>
                  <a:srgbClr val="000000"/>
                </a:solidFill>
              </a:rPr>
              <a:t>additional skills they </a:t>
            </a:r>
            <a:r>
              <a:rPr lang="en-US" sz="3100" dirty="0">
                <a:solidFill>
                  <a:srgbClr val="000000"/>
                </a:solidFill>
              </a:rPr>
              <a:t>should be implemented to support reading comprehension </a:t>
            </a:r>
            <a:r>
              <a:rPr lang="en-US" sz="3100" dirty="0" smtClean="0">
                <a:solidFill>
                  <a:srgbClr val="000000"/>
                </a:solidFill>
              </a:rPr>
              <a:t>     and </a:t>
            </a:r>
            <a:r>
              <a:rPr lang="en-US" sz="3100" dirty="0">
                <a:solidFill>
                  <a:srgbClr val="000000"/>
                </a:solidFill>
              </a:rPr>
              <a:t>skill application.  </a:t>
            </a:r>
          </a:p>
        </p:txBody>
      </p:sp>
    </p:spTree>
    <p:extLst>
      <p:ext uri="{BB962C8B-B14F-4D97-AF65-F5344CB8AC3E}">
        <p14:creationId xmlns:p14="http://schemas.microsoft.com/office/powerpoint/2010/main" val="2930620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03"/>
            <a:ext cx="9144000" cy="818027"/>
          </a:xfrm>
        </p:spPr>
        <p:txBody>
          <a:bodyPr>
            <a:normAutofit fontScale="90000"/>
          </a:bodyPr>
          <a:lstStyle/>
          <a:p>
            <a:r>
              <a:rPr lang="en-US" dirty="0" smtClean="0"/>
              <a:t/>
            </a:r>
            <a:br>
              <a:rPr lang="en-US" dirty="0" smtClean="0"/>
            </a:br>
            <a:r>
              <a:rPr lang="en-US" sz="4000" dirty="0" smtClean="0"/>
              <a:t>Step </a:t>
            </a:r>
            <a:r>
              <a:rPr lang="en-US" sz="4000" dirty="0"/>
              <a:t>1: Select Authentic </a:t>
            </a:r>
            <a:r>
              <a:rPr lang="en-US" sz="4000" dirty="0" smtClean="0"/>
              <a:t>Text </a:t>
            </a:r>
            <a:r>
              <a:rPr lang="en-US" sz="2700" dirty="0" smtClean="0"/>
              <a:t>(1 of 2)</a:t>
            </a:r>
            <a:r>
              <a:rPr lang="en-US" dirty="0"/>
              <a:t/>
            </a:r>
            <a:br>
              <a:rPr lang="en-US" dirty="0"/>
            </a:br>
            <a:endParaRPr lang="en-US" dirty="0"/>
          </a:p>
        </p:txBody>
      </p:sp>
      <p:sp>
        <p:nvSpPr>
          <p:cNvPr id="4" name="Content Placeholder 3"/>
          <p:cNvSpPr>
            <a:spLocks noGrp="1"/>
          </p:cNvSpPr>
          <p:nvPr>
            <p:ph idx="1"/>
          </p:nvPr>
        </p:nvSpPr>
        <p:spPr>
          <a:xfrm>
            <a:off x="304800" y="895350"/>
            <a:ext cx="8001000" cy="2895602"/>
          </a:xfrm>
        </p:spPr>
        <p:txBody>
          <a:bodyPr>
            <a:normAutofit lnSpcReduction="10000"/>
          </a:bodyPr>
          <a:lstStyle/>
          <a:p>
            <a:pPr marL="0" indent="0" algn="ctr">
              <a:buNone/>
            </a:pPr>
            <a:endParaRPr lang="en-US" dirty="0"/>
          </a:p>
          <a:p>
            <a:pPr marL="0" indent="0" algn="ctr">
              <a:buNone/>
            </a:pPr>
            <a:r>
              <a:rPr lang="en-US" dirty="0" smtClean="0"/>
              <a:t>Informational: Coconut Crabs</a:t>
            </a:r>
          </a:p>
          <a:p>
            <a:r>
              <a:rPr lang="en-US" sz="2400" dirty="0" smtClean="0"/>
              <a:t>This nonfiction </a:t>
            </a:r>
            <a:r>
              <a:rPr lang="en-US" sz="2400" dirty="0"/>
              <a:t>passage example will be used to demonstrate how </a:t>
            </a:r>
            <a:r>
              <a:rPr lang="en-US" sz="2400" dirty="0" smtClean="0"/>
              <a:t>the selection </a:t>
            </a:r>
            <a:r>
              <a:rPr lang="en-US" sz="2400" dirty="0"/>
              <a:t>of </a:t>
            </a:r>
            <a:r>
              <a:rPr lang="en-US" sz="2400" dirty="0" smtClean="0"/>
              <a:t>authentic text </a:t>
            </a:r>
            <a:r>
              <a:rPr lang="en-US" sz="2400" dirty="0"/>
              <a:t>supports the introduction and review of specific skills</a:t>
            </a:r>
            <a:r>
              <a:rPr lang="en-US" sz="2400" dirty="0" smtClean="0"/>
              <a:t>.</a:t>
            </a:r>
          </a:p>
          <a:p>
            <a:r>
              <a:rPr lang="en-US" sz="2400" dirty="0" smtClean="0"/>
              <a:t>Please see the annotated Word document for additional support. </a:t>
            </a:r>
            <a:endParaRPr lang="en-US" sz="2400" dirty="0"/>
          </a:p>
        </p:txBody>
      </p:sp>
    </p:spTree>
    <p:extLst>
      <p:ext uri="{BB962C8B-B14F-4D97-AF65-F5344CB8AC3E}">
        <p14:creationId xmlns:p14="http://schemas.microsoft.com/office/powerpoint/2010/main" val="7820973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Step 1: Select Authentic Text </a:t>
            </a:r>
            <a:r>
              <a:rPr lang="en-US" sz="2400" dirty="0" smtClean="0"/>
              <a:t>(2 of 2)</a:t>
            </a:r>
            <a:endParaRPr lang="en-US" sz="2400" dirty="0"/>
          </a:p>
        </p:txBody>
      </p:sp>
      <p:sp>
        <p:nvSpPr>
          <p:cNvPr id="5" name="Content Placeholder 4"/>
          <p:cNvSpPr>
            <a:spLocks noGrp="1"/>
          </p:cNvSpPr>
          <p:nvPr>
            <p:ph idx="1"/>
          </p:nvPr>
        </p:nvSpPr>
        <p:spPr>
          <a:xfrm>
            <a:off x="76200" y="742950"/>
            <a:ext cx="8927385" cy="3581403"/>
          </a:xfrm>
        </p:spPr>
        <p:txBody>
          <a:bodyPr>
            <a:normAutofit/>
          </a:bodyPr>
          <a:lstStyle/>
          <a:p>
            <a:pPr marL="0" indent="0">
              <a:buNone/>
            </a:pPr>
            <a:r>
              <a:rPr lang="en-US" dirty="0" smtClean="0"/>
              <a:t>The selected article, “Coconut Crabs”*, supports </a:t>
            </a:r>
            <a:r>
              <a:rPr lang="en-US" dirty="0"/>
              <a:t>the introduction and review </a:t>
            </a:r>
            <a:r>
              <a:rPr lang="en-US" dirty="0" smtClean="0"/>
              <a:t>of:</a:t>
            </a:r>
          </a:p>
          <a:p>
            <a:pPr lvl="1"/>
            <a:r>
              <a:rPr lang="en-US" dirty="0" smtClean="0">
                <a:solidFill>
                  <a:srgbClr val="000000"/>
                </a:solidFill>
              </a:rPr>
              <a:t>Author’s Purpose</a:t>
            </a:r>
          </a:p>
          <a:p>
            <a:pPr lvl="1"/>
            <a:r>
              <a:rPr lang="en-US" dirty="0" smtClean="0">
                <a:solidFill>
                  <a:srgbClr val="000000"/>
                </a:solidFill>
              </a:rPr>
              <a:t>Summarize Supporting Details</a:t>
            </a:r>
          </a:p>
          <a:p>
            <a:pPr lvl="1"/>
            <a:r>
              <a:rPr lang="en-US" dirty="0" smtClean="0">
                <a:solidFill>
                  <a:srgbClr val="000000"/>
                </a:solidFill>
              </a:rPr>
              <a:t>Fact and Opinion</a:t>
            </a:r>
            <a:endParaRPr lang="en-US" dirty="0">
              <a:solidFill>
                <a:srgbClr val="000000"/>
              </a:solidFill>
            </a:endParaRPr>
          </a:p>
          <a:p>
            <a:pPr marL="457200" lvl="1" indent="0">
              <a:buNone/>
            </a:pPr>
            <a:r>
              <a:rPr lang="en-US" sz="2400" dirty="0" smtClean="0"/>
              <a:t>*</a:t>
            </a:r>
            <a:r>
              <a:rPr lang="en-US" sz="2400" dirty="0"/>
              <a:t>Please see the annotated Word document for additional support. </a:t>
            </a:r>
          </a:p>
          <a:p>
            <a:pPr marL="457200" lvl="1" indent="0">
              <a:buNone/>
            </a:pPr>
            <a:endParaRPr lang="en-US" sz="2200" dirty="0" smtClean="0"/>
          </a:p>
        </p:txBody>
      </p:sp>
    </p:spTree>
    <p:extLst>
      <p:ext uri="{BB962C8B-B14F-4D97-AF65-F5344CB8AC3E}">
        <p14:creationId xmlns:p14="http://schemas.microsoft.com/office/powerpoint/2010/main" val="3160837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0" y="57150"/>
            <a:ext cx="9144000" cy="762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3600" dirty="0"/>
              <a:t>Recover. Redesign. Restart. </a:t>
            </a:r>
            <a:r>
              <a:rPr lang="en" sz="3600" dirty="0" smtClean="0"/>
              <a:t>2020  </a:t>
            </a:r>
            <a:r>
              <a:rPr lang="en" sz="2400" dirty="0" smtClean="0"/>
              <a:t>(1 of 2)</a:t>
            </a:r>
            <a:endParaRPr sz="2400" dirty="0"/>
          </a:p>
        </p:txBody>
      </p:sp>
      <p:sp>
        <p:nvSpPr>
          <p:cNvPr id="96" name="Google Shape;96;p17"/>
          <p:cNvSpPr txBox="1">
            <a:spLocks noGrp="1"/>
          </p:cNvSpPr>
          <p:nvPr>
            <p:ph type="body" idx="1"/>
          </p:nvPr>
        </p:nvSpPr>
        <p:spPr>
          <a:xfrm>
            <a:off x="304800" y="1352550"/>
            <a:ext cx="8610600" cy="3599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 sz="2800" dirty="0"/>
              <a:t>On June 9, 2020, Governor Northam announced a phased reopening plan for Virginia schools. </a:t>
            </a:r>
            <a:r>
              <a:rPr lang="en" sz="2800" dirty="0" smtClean="0"/>
              <a:t>During </a:t>
            </a:r>
            <a:r>
              <a:rPr lang="en" sz="2800" dirty="0"/>
              <a:t>this press conference, Dr. Lane, Superintendent of Schools, shared the guidance document </a:t>
            </a:r>
            <a:r>
              <a:rPr lang="en" sz="2800" u="sng" dirty="0">
                <a:hlinkClick r:id="rId3"/>
              </a:rPr>
              <a:t>Recover, Redesign, Restart 2020</a:t>
            </a:r>
            <a:r>
              <a:rPr lang="en" sz="2800" dirty="0"/>
              <a:t>.</a:t>
            </a:r>
            <a:endParaRPr sz="2800" dirty="0"/>
          </a:p>
          <a:p>
            <a:pPr marL="0" lvl="0" indent="0" algn="l" rtl="0">
              <a:spcBef>
                <a:spcPts val="0"/>
              </a:spcBef>
              <a:spcAft>
                <a:spcPts val="0"/>
              </a:spcAft>
              <a:buNone/>
            </a:pPr>
            <a:endParaRPr sz="800" dirty="0"/>
          </a:p>
        </p:txBody>
      </p:sp>
    </p:spTree>
    <p:extLst>
      <p:ext uri="{BB962C8B-B14F-4D97-AF65-F5344CB8AC3E}">
        <p14:creationId xmlns:p14="http://schemas.microsoft.com/office/powerpoint/2010/main" val="27222523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91600" cy="990600"/>
          </a:xfrm>
        </p:spPr>
        <p:txBody>
          <a:bodyPr>
            <a:noAutofit/>
          </a:bodyPr>
          <a:lstStyle/>
          <a:p>
            <a:pPr algn="l"/>
            <a:r>
              <a:rPr lang="en-US" sz="3600" dirty="0" smtClean="0"/>
              <a:t>Step 2: Examine </a:t>
            </a:r>
            <a:r>
              <a:rPr lang="en-US" sz="3600" dirty="0"/>
              <a:t>the </a:t>
            </a:r>
            <a:r>
              <a:rPr lang="en-US" sz="3600" dirty="0" smtClean="0"/>
              <a:t>Content </a:t>
            </a:r>
            <a:r>
              <a:rPr lang="en-US" sz="3600" dirty="0"/>
              <a:t>and </a:t>
            </a:r>
            <a:r>
              <a:rPr lang="en-US" sz="3600" dirty="0" smtClean="0"/>
              <a:t>Progression of Standards for SOL 4.6 B </a:t>
            </a:r>
            <a:endParaRPr lang="en-US" sz="3600" dirty="0"/>
          </a:p>
        </p:txBody>
      </p:sp>
      <p:sp>
        <p:nvSpPr>
          <p:cNvPr id="5" name="Content Placeholder 4"/>
          <p:cNvSpPr>
            <a:spLocks noGrp="1"/>
          </p:cNvSpPr>
          <p:nvPr>
            <p:ph idx="1"/>
          </p:nvPr>
        </p:nvSpPr>
        <p:spPr>
          <a:xfrm>
            <a:off x="152400" y="1352550"/>
            <a:ext cx="8382000" cy="3276601"/>
          </a:xfrm>
        </p:spPr>
        <p:txBody>
          <a:bodyPr>
            <a:normAutofit/>
          </a:bodyPr>
          <a:lstStyle/>
          <a:p>
            <a:r>
              <a:rPr lang="en-US" dirty="0" smtClean="0"/>
              <a:t>3.6A- </a:t>
            </a:r>
            <a:r>
              <a:rPr lang="en-US" b="1" dirty="0"/>
              <a:t>Identify</a:t>
            </a:r>
            <a:r>
              <a:rPr lang="en-US" dirty="0"/>
              <a:t> the </a:t>
            </a:r>
            <a:r>
              <a:rPr lang="en-US" u="sng" dirty="0" smtClean="0"/>
              <a:t>author’s purpose</a:t>
            </a:r>
            <a:r>
              <a:rPr lang="en-US" dirty="0" smtClean="0"/>
              <a:t>.</a:t>
            </a:r>
          </a:p>
          <a:p>
            <a:r>
              <a:rPr lang="en-US" dirty="0" smtClean="0"/>
              <a:t>4.6B- </a:t>
            </a:r>
            <a:r>
              <a:rPr lang="en-US" b="1" dirty="0" smtClean="0"/>
              <a:t>Explain </a:t>
            </a:r>
            <a:r>
              <a:rPr lang="en-US" dirty="0" smtClean="0"/>
              <a:t>the </a:t>
            </a:r>
            <a:r>
              <a:rPr lang="en-US" u="sng" dirty="0" smtClean="0"/>
              <a:t>author’s purpose</a:t>
            </a:r>
            <a:r>
              <a:rPr lang="en-US" dirty="0" smtClean="0"/>
              <a:t>.</a:t>
            </a:r>
          </a:p>
          <a:p>
            <a:r>
              <a:rPr lang="en-US" dirty="0" smtClean="0">
                <a:solidFill>
                  <a:srgbClr val="000000"/>
                </a:solidFill>
              </a:rPr>
              <a:t>5.6G- </a:t>
            </a:r>
            <a:r>
              <a:rPr lang="en-US" b="1" dirty="0">
                <a:solidFill>
                  <a:srgbClr val="000000"/>
                </a:solidFill>
              </a:rPr>
              <a:t>Locate</a:t>
            </a:r>
            <a:r>
              <a:rPr lang="en-US" dirty="0">
                <a:solidFill>
                  <a:srgbClr val="000000"/>
                </a:solidFill>
              </a:rPr>
              <a:t> </a:t>
            </a:r>
            <a:r>
              <a:rPr lang="en-US" u="sng" dirty="0">
                <a:solidFill>
                  <a:srgbClr val="000000"/>
                </a:solidFill>
              </a:rPr>
              <a:t>information from the text to support opinions</a:t>
            </a:r>
            <a:r>
              <a:rPr lang="en-US" dirty="0">
                <a:solidFill>
                  <a:srgbClr val="000000"/>
                </a:solidFill>
              </a:rPr>
              <a:t>, </a:t>
            </a:r>
            <a:r>
              <a:rPr lang="en-US" i="1" dirty="0">
                <a:solidFill>
                  <a:srgbClr val="000000"/>
                </a:solidFill>
              </a:rPr>
              <a:t>inferences, and conclusions</a:t>
            </a:r>
            <a:r>
              <a:rPr lang="en-US" dirty="0">
                <a:solidFill>
                  <a:srgbClr val="000000"/>
                </a:solidFill>
              </a:rPr>
              <a:t>.</a:t>
            </a:r>
          </a:p>
        </p:txBody>
      </p:sp>
    </p:spTree>
    <p:extLst>
      <p:ext uri="{BB962C8B-B14F-4D97-AF65-F5344CB8AC3E}">
        <p14:creationId xmlns:p14="http://schemas.microsoft.com/office/powerpoint/2010/main" val="3509004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61" y="209550"/>
            <a:ext cx="9144000" cy="914400"/>
          </a:xfrm>
        </p:spPr>
        <p:txBody>
          <a:bodyPr>
            <a:noAutofit/>
          </a:bodyPr>
          <a:lstStyle/>
          <a:p>
            <a:pPr algn="l"/>
            <a:r>
              <a:rPr lang="en-US" sz="3600" dirty="0"/>
              <a:t>Step 2: Examine the Content and Progression of Standards for </a:t>
            </a:r>
            <a:r>
              <a:rPr lang="en-US" sz="3600" dirty="0" smtClean="0"/>
              <a:t>SOL 4.6D </a:t>
            </a:r>
            <a:endParaRPr lang="en-US" sz="3600" dirty="0"/>
          </a:p>
        </p:txBody>
      </p:sp>
      <p:sp>
        <p:nvSpPr>
          <p:cNvPr id="3" name="Content Placeholder 2"/>
          <p:cNvSpPr>
            <a:spLocks noGrp="1"/>
          </p:cNvSpPr>
          <p:nvPr>
            <p:ph idx="1"/>
          </p:nvPr>
        </p:nvSpPr>
        <p:spPr>
          <a:xfrm>
            <a:off x="457200" y="1428750"/>
            <a:ext cx="8229600" cy="3200401"/>
          </a:xfrm>
        </p:spPr>
        <p:txBody>
          <a:bodyPr/>
          <a:lstStyle/>
          <a:p>
            <a:r>
              <a:rPr lang="en-US" dirty="0">
                <a:solidFill>
                  <a:srgbClr val="000000"/>
                </a:solidFill>
              </a:rPr>
              <a:t>3.6F-  </a:t>
            </a:r>
            <a:r>
              <a:rPr lang="en-US" b="1" dirty="0" smtClean="0">
                <a:solidFill>
                  <a:srgbClr val="000000"/>
                </a:solidFill>
              </a:rPr>
              <a:t>Summarize </a:t>
            </a:r>
            <a:r>
              <a:rPr lang="en-US" u="sng" dirty="0" smtClean="0">
                <a:solidFill>
                  <a:srgbClr val="000000"/>
                </a:solidFill>
              </a:rPr>
              <a:t>information</a:t>
            </a:r>
            <a:r>
              <a:rPr lang="en-US" dirty="0" smtClean="0">
                <a:solidFill>
                  <a:srgbClr val="000000"/>
                </a:solidFill>
              </a:rPr>
              <a:t> </a:t>
            </a:r>
            <a:r>
              <a:rPr lang="en-US" i="1" dirty="0">
                <a:solidFill>
                  <a:srgbClr val="000000"/>
                </a:solidFill>
              </a:rPr>
              <a:t>found in nonfiction texts</a:t>
            </a:r>
            <a:r>
              <a:rPr lang="en-US" dirty="0">
                <a:solidFill>
                  <a:srgbClr val="000000"/>
                </a:solidFill>
              </a:rPr>
              <a:t>.</a:t>
            </a:r>
            <a:endParaRPr lang="en-US" dirty="0" smtClean="0">
              <a:solidFill>
                <a:srgbClr val="000000"/>
              </a:solidFill>
            </a:endParaRPr>
          </a:p>
          <a:p>
            <a:r>
              <a:rPr lang="en-US" dirty="0" smtClean="0"/>
              <a:t>4.6D- </a:t>
            </a:r>
            <a:r>
              <a:rPr lang="en-US" b="1" dirty="0"/>
              <a:t>Summarize</a:t>
            </a:r>
            <a:r>
              <a:rPr lang="en-US" dirty="0"/>
              <a:t> </a:t>
            </a:r>
            <a:r>
              <a:rPr lang="en-US" u="sng" dirty="0"/>
              <a:t>supporting </a:t>
            </a:r>
            <a:r>
              <a:rPr lang="en-US" u="sng" dirty="0" smtClean="0"/>
              <a:t>details</a:t>
            </a:r>
            <a:r>
              <a:rPr lang="en-US" dirty="0" smtClean="0"/>
              <a:t>.</a:t>
            </a:r>
          </a:p>
          <a:p>
            <a:r>
              <a:rPr lang="en-US" dirty="0"/>
              <a:t>5.6D- </a:t>
            </a:r>
            <a:r>
              <a:rPr lang="en-US" b="1" dirty="0"/>
              <a:t>Summarize</a:t>
            </a:r>
            <a:r>
              <a:rPr lang="en-US" dirty="0"/>
              <a:t> </a:t>
            </a:r>
            <a:r>
              <a:rPr lang="en-US" u="sng" dirty="0"/>
              <a:t>supporting details</a:t>
            </a:r>
            <a:r>
              <a:rPr lang="en-US" dirty="0"/>
              <a:t>.</a:t>
            </a:r>
          </a:p>
          <a:p>
            <a:endParaRPr lang="en-US" dirty="0" smtClean="0"/>
          </a:p>
          <a:p>
            <a:endParaRPr lang="en-US" dirty="0" smtClean="0"/>
          </a:p>
        </p:txBody>
      </p:sp>
    </p:spTree>
    <p:extLst>
      <p:ext uri="{BB962C8B-B14F-4D97-AF65-F5344CB8AC3E}">
        <p14:creationId xmlns:p14="http://schemas.microsoft.com/office/powerpoint/2010/main" val="13711026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90600"/>
          </a:xfrm>
        </p:spPr>
        <p:txBody>
          <a:bodyPr>
            <a:noAutofit/>
          </a:bodyPr>
          <a:lstStyle/>
          <a:p>
            <a:pPr algn="l"/>
            <a:r>
              <a:rPr lang="en-US" sz="3600" dirty="0"/>
              <a:t>Step 2: Examine the Content and Progression of Standards for </a:t>
            </a:r>
            <a:r>
              <a:rPr lang="en-US" sz="3600" dirty="0" smtClean="0"/>
              <a:t>SOL 4.6 G </a:t>
            </a:r>
            <a:endParaRPr lang="en-US" sz="3600" dirty="0"/>
          </a:p>
        </p:txBody>
      </p:sp>
      <p:sp>
        <p:nvSpPr>
          <p:cNvPr id="3" name="Content Placeholder 2"/>
          <p:cNvSpPr>
            <a:spLocks noGrp="1"/>
          </p:cNvSpPr>
          <p:nvPr>
            <p:ph idx="1"/>
          </p:nvPr>
        </p:nvSpPr>
        <p:spPr>
          <a:xfrm>
            <a:off x="76200" y="1581150"/>
            <a:ext cx="8763000" cy="2895601"/>
          </a:xfrm>
        </p:spPr>
        <p:txBody>
          <a:bodyPr>
            <a:normAutofit/>
          </a:bodyPr>
          <a:lstStyle/>
          <a:p>
            <a:r>
              <a:rPr lang="en-US" dirty="0" smtClean="0">
                <a:solidFill>
                  <a:srgbClr val="000000"/>
                </a:solidFill>
              </a:rPr>
              <a:t>Grade 3 – Introduced in grade 4. </a:t>
            </a:r>
          </a:p>
          <a:p>
            <a:r>
              <a:rPr lang="en-US" dirty="0" smtClean="0"/>
              <a:t>4.6G- </a:t>
            </a:r>
            <a:r>
              <a:rPr lang="en-US" b="1" dirty="0" smtClean="0"/>
              <a:t>Distinguish</a:t>
            </a:r>
            <a:r>
              <a:rPr lang="en-US" dirty="0" smtClean="0"/>
              <a:t> </a:t>
            </a:r>
            <a:r>
              <a:rPr lang="en-US" u="sng" dirty="0" smtClean="0"/>
              <a:t>between fact and opinion</a:t>
            </a:r>
            <a:r>
              <a:rPr lang="en-US" dirty="0" smtClean="0"/>
              <a:t>.</a:t>
            </a:r>
          </a:p>
          <a:p>
            <a:r>
              <a:rPr lang="en-US" dirty="0" smtClean="0"/>
              <a:t>5.6I – </a:t>
            </a:r>
            <a:r>
              <a:rPr lang="en-US" b="1" dirty="0" smtClean="0"/>
              <a:t>Differentiate</a:t>
            </a:r>
            <a:r>
              <a:rPr lang="en-US" dirty="0" smtClean="0"/>
              <a:t> </a:t>
            </a:r>
            <a:r>
              <a:rPr lang="en-US" u="sng" dirty="0" smtClean="0"/>
              <a:t>between fact and opinion</a:t>
            </a:r>
            <a:r>
              <a:rPr lang="en-US" dirty="0" smtClean="0"/>
              <a:t>.</a:t>
            </a:r>
          </a:p>
        </p:txBody>
      </p:sp>
    </p:spTree>
    <p:extLst>
      <p:ext uri="{BB962C8B-B14F-4D97-AF65-F5344CB8AC3E}">
        <p14:creationId xmlns:p14="http://schemas.microsoft.com/office/powerpoint/2010/main" val="36900077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38150"/>
            <a:ext cx="8927385" cy="437027"/>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4.6B </a:t>
            </a:r>
            <a:r>
              <a:rPr lang="en-US" sz="2400" dirty="0" smtClean="0"/>
              <a:t>(1 of 2)  </a:t>
            </a:r>
            <a:r>
              <a:rPr lang="en-US" sz="3000" dirty="0" smtClean="0"/>
              <a:t/>
            </a:r>
            <a:br>
              <a:rPr lang="en-US" sz="3000" dirty="0" smtClean="0"/>
            </a:br>
            <a:endParaRPr lang="en-US" sz="3000" dirty="0"/>
          </a:p>
        </p:txBody>
      </p:sp>
      <p:sp>
        <p:nvSpPr>
          <p:cNvPr id="3" name="Content Placeholder 2"/>
          <p:cNvSpPr>
            <a:spLocks noGrp="1"/>
          </p:cNvSpPr>
          <p:nvPr>
            <p:ph idx="1"/>
          </p:nvPr>
        </p:nvSpPr>
        <p:spPr>
          <a:xfrm>
            <a:off x="76200" y="1047749"/>
            <a:ext cx="8927385" cy="3200401"/>
          </a:xfrm>
        </p:spPr>
        <p:txBody>
          <a:bodyPr>
            <a:noAutofit/>
          </a:bodyPr>
          <a:lstStyle/>
          <a:p>
            <a:r>
              <a:rPr lang="en-US" sz="2600" dirty="0" smtClean="0"/>
              <a:t>What does the author want us to know about the text</a:t>
            </a:r>
            <a:r>
              <a:rPr lang="en-US" sz="2600" dirty="0"/>
              <a:t>?</a:t>
            </a:r>
            <a:endParaRPr lang="en-US" sz="2600" dirty="0" smtClean="0"/>
          </a:p>
          <a:p>
            <a:r>
              <a:rPr lang="en-US" sz="2600" dirty="0" smtClean="0"/>
              <a:t>The author wrote [</a:t>
            </a:r>
            <a:r>
              <a:rPr lang="en-US" sz="2600" i="1" dirty="0" smtClean="0"/>
              <a:t>insert title of text</a:t>
            </a:r>
            <a:r>
              <a:rPr lang="en-US" sz="2600" dirty="0" smtClean="0"/>
              <a:t>] most likely to-- [</a:t>
            </a:r>
            <a:r>
              <a:rPr lang="en-US" sz="2600" i="1" dirty="0" smtClean="0"/>
              <a:t>insert statements</a:t>
            </a:r>
            <a:r>
              <a:rPr lang="en-US" sz="2600" dirty="0" smtClean="0"/>
              <a:t>]</a:t>
            </a:r>
          </a:p>
          <a:p>
            <a:r>
              <a:rPr lang="en-US" sz="2600" dirty="0" smtClean="0"/>
              <a:t>The </a:t>
            </a:r>
            <a:r>
              <a:rPr lang="en-US" sz="2600" dirty="0"/>
              <a:t>main purpose of [</a:t>
            </a:r>
            <a:r>
              <a:rPr lang="en-US" sz="2600" i="1" dirty="0"/>
              <a:t>insert title or location from text</a:t>
            </a:r>
            <a:r>
              <a:rPr lang="en-US" sz="2600" dirty="0"/>
              <a:t>] is </a:t>
            </a:r>
            <a:r>
              <a:rPr lang="en-US" sz="2600" dirty="0" smtClean="0"/>
              <a:t>to--</a:t>
            </a:r>
          </a:p>
          <a:p>
            <a:r>
              <a:rPr lang="en-US" sz="2600" dirty="0" smtClean="0">
                <a:solidFill>
                  <a:srgbClr val="000000"/>
                </a:solidFill>
              </a:rPr>
              <a:t>Why did the author include [</a:t>
            </a:r>
            <a:r>
              <a:rPr lang="en-US" sz="2600" i="1" dirty="0" smtClean="0">
                <a:solidFill>
                  <a:srgbClr val="000000"/>
                </a:solidFill>
              </a:rPr>
              <a:t>insert location from text</a:t>
            </a:r>
            <a:r>
              <a:rPr lang="en-US" sz="2600" dirty="0" smtClean="0">
                <a:solidFill>
                  <a:srgbClr val="000000"/>
                </a:solidFill>
              </a:rPr>
              <a:t>]?</a:t>
            </a:r>
          </a:p>
        </p:txBody>
      </p:sp>
    </p:spTree>
    <p:extLst>
      <p:ext uri="{BB962C8B-B14F-4D97-AF65-F5344CB8AC3E}">
        <p14:creationId xmlns:p14="http://schemas.microsoft.com/office/powerpoint/2010/main" val="39449439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a:t>Step 3: Sample Question Starters for SOL 4.6B </a:t>
            </a:r>
            <a:r>
              <a:rPr lang="en-US" sz="2700" dirty="0" smtClean="0"/>
              <a:t>(2 </a:t>
            </a:r>
            <a:r>
              <a:rPr lang="en-US" sz="2700" dirty="0"/>
              <a:t>of 2)</a:t>
            </a:r>
          </a:p>
        </p:txBody>
      </p:sp>
      <p:sp>
        <p:nvSpPr>
          <p:cNvPr id="3" name="Content Placeholder 2"/>
          <p:cNvSpPr>
            <a:spLocks noGrp="1"/>
          </p:cNvSpPr>
          <p:nvPr>
            <p:ph idx="1"/>
          </p:nvPr>
        </p:nvSpPr>
        <p:spPr/>
        <p:txBody>
          <a:bodyPr>
            <a:normAutofit/>
          </a:bodyPr>
          <a:lstStyle/>
          <a:p>
            <a:r>
              <a:rPr lang="en-US" sz="2600" dirty="0">
                <a:solidFill>
                  <a:srgbClr val="000000"/>
                </a:solidFill>
              </a:rPr>
              <a:t>The author [</a:t>
            </a:r>
            <a:r>
              <a:rPr lang="en-US" sz="2600" i="1" dirty="0">
                <a:solidFill>
                  <a:srgbClr val="000000"/>
                </a:solidFill>
              </a:rPr>
              <a:t>insert technique used i.e., question asked, descriptive language, figurative language, etc.</a:t>
            </a:r>
            <a:r>
              <a:rPr lang="en-US" sz="2600" dirty="0">
                <a:solidFill>
                  <a:srgbClr val="000000"/>
                </a:solidFill>
              </a:rPr>
              <a:t>] in [</a:t>
            </a:r>
            <a:r>
              <a:rPr lang="en-US" sz="2600" i="1" dirty="0">
                <a:solidFill>
                  <a:srgbClr val="000000"/>
                </a:solidFill>
              </a:rPr>
              <a:t>insert location from text</a:t>
            </a:r>
            <a:r>
              <a:rPr lang="en-US" sz="2600" dirty="0">
                <a:solidFill>
                  <a:srgbClr val="000000"/>
                </a:solidFill>
              </a:rPr>
              <a:t>] </a:t>
            </a:r>
            <a:r>
              <a:rPr lang="en-US" sz="2600" dirty="0" smtClean="0">
                <a:solidFill>
                  <a:srgbClr val="000000"/>
                </a:solidFill>
              </a:rPr>
              <a:t>to--</a:t>
            </a:r>
            <a:endParaRPr lang="en-US" sz="2600" dirty="0">
              <a:solidFill>
                <a:srgbClr val="000000"/>
              </a:solidFill>
            </a:endParaRPr>
          </a:p>
          <a:p>
            <a:r>
              <a:rPr lang="en-US" sz="2600" dirty="0">
                <a:solidFill>
                  <a:srgbClr val="000000"/>
                </a:solidFill>
              </a:rPr>
              <a:t>The author’s use of [</a:t>
            </a:r>
            <a:r>
              <a:rPr lang="en-US" sz="2600" i="1" dirty="0">
                <a:solidFill>
                  <a:srgbClr val="000000"/>
                </a:solidFill>
              </a:rPr>
              <a:t>insert word or phrase</a:t>
            </a:r>
            <a:r>
              <a:rPr lang="en-US" sz="2600" dirty="0">
                <a:solidFill>
                  <a:srgbClr val="000000"/>
                </a:solidFill>
              </a:rPr>
              <a:t>] suggests </a:t>
            </a:r>
            <a:r>
              <a:rPr lang="en-US" sz="2600" dirty="0" smtClean="0">
                <a:solidFill>
                  <a:srgbClr val="000000"/>
                </a:solidFill>
              </a:rPr>
              <a:t>that-- </a:t>
            </a:r>
            <a:r>
              <a:rPr lang="en-US" sz="2600" dirty="0">
                <a:solidFill>
                  <a:srgbClr val="000000"/>
                </a:solidFill>
              </a:rPr>
              <a:t>[</a:t>
            </a:r>
            <a:r>
              <a:rPr lang="en-US" sz="2600" i="1" dirty="0">
                <a:solidFill>
                  <a:srgbClr val="000000"/>
                </a:solidFill>
              </a:rPr>
              <a:t>insert statements</a:t>
            </a:r>
            <a:r>
              <a:rPr lang="en-US" sz="2600" dirty="0">
                <a:solidFill>
                  <a:srgbClr val="000000"/>
                </a:solidFill>
              </a:rPr>
              <a:t>]</a:t>
            </a:r>
          </a:p>
          <a:p>
            <a:r>
              <a:rPr lang="en-US" sz="2600" dirty="0">
                <a:solidFill>
                  <a:srgbClr val="000000"/>
                </a:solidFill>
              </a:rPr>
              <a:t>Explain the main purpose of [</a:t>
            </a:r>
            <a:r>
              <a:rPr lang="en-US" sz="2600" i="1" dirty="0">
                <a:solidFill>
                  <a:srgbClr val="000000"/>
                </a:solidFill>
              </a:rPr>
              <a:t>insert title of text</a:t>
            </a:r>
            <a:r>
              <a:rPr lang="en-US" sz="2600" dirty="0">
                <a:solidFill>
                  <a:srgbClr val="000000"/>
                </a:solidFill>
              </a:rPr>
              <a:t>]. Use specific details from the text to support your answer.</a:t>
            </a:r>
          </a:p>
          <a:p>
            <a:endParaRPr lang="en-US" dirty="0"/>
          </a:p>
        </p:txBody>
      </p:sp>
    </p:spTree>
    <p:extLst>
      <p:ext uri="{BB962C8B-B14F-4D97-AF65-F5344CB8AC3E}">
        <p14:creationId xmlns:p14="http://schemas.microsoft.com/office/powerpoint/2010/main" val="24714667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27385" cy="818027"/>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4.6D</a:t>
            </a:r>
            <a:r>
              <a:rPr lang="en-US" sz="3000" dirty="0" smtClean="0"/>
              <a:t> </a:t>
            </a:r>
            <a:endParaRPr lang="en-US" sz="3000" dirty="0"/>
          </a:p>
        </p:txBody>
      </p:sp>
      <p:sp>
        <p:nvSpPr>
          <p:cNvPr id="3" name="Content Placeholder 2"/>
          <p:cNvSpPr>
            <a:spLocks noGrp="1"/>
          </p:cNvSpPr>
          <p:nvPr>
            <p:ph idx="1"/>
          </p:nvPr>
        </p:nvSpPr>
        <p:spPr>
          <a:xfrm>
            <a:off x="76200" y="1027577"/>
            <a:ext cx="8927385" cy="3220573"/>
          </a:xfrm>
        </p:spPr>
        <p:txBody>
          <a:bodyPr>
            <a:noAutofit/>
          </a:bodyPr>
          <a:lstStyle/>
          <a:p>
            <a:r>
              <a:rPr lang="en-US" sz="2400" dirty="0" smtClean="0">
                <a:solidFill>
                  <a:srgbClr val="000000"/>
                </a:solidFill>
              </a:rPr>
              <a:t>Which question is answered in [</a:t>
            </a:r>
            <a:r>
              <a:rPr lang="en-US" sz="2400" i="1" dirty="0" smtClean="0">
                <a:solidFill>
                  <a:srgbClr val="000000"/>
                </a:solidFill>
              </a:rPr>
              <a:t>insert location or title of text</a:t>
            </a:r>
            <a:r>
              <a:rPr lang="en-US" sz="2400" dirty="0" smtClean="0">
                <a:solidFill>
                  <a:srgbClr val="000000"/>
                </a:solidFill>
              </a:rPr>
              <a:t>]?</a:t>
            </a:r>
          </a:p>
          <a:p>
            <a:r>
              <a:rPr lang="en-US" sz="2400" dirty="0" smtClean="0">
                <a:solidFill>
                  <a:srgbClr val="000000"/>
                </a:solidFill>
              </a:rPr>
              <a:t>Which of these details should NOT be included in a summary of [</a:t>
            </a:r>
            <a:r>
              <a:rPr lang="en-US" sz="2400" i="1" dirty="0" smtClean="0">
                <a:solidFill>
                  <a:srgbClr val="000000"/>
                </a:solidFill>
              </a:rPr>
              <a:t>insert location or title of text</a:t>
            </a:r>
            <a:r>
              <a:rPr lang="en-US" sz="2400" dirty="0" smtClean="0">
                <a:solidFill>
                  <a:srgbClr val="000000"/>
                </a:solidFill>
              </a:rPr>
              <a:t>]? </a:t>
            </a:r>
          </a:p>
          <a:p>
            <a:r>
              <a:rPr lang="en-US" sz="2400" dirty="0" smtClean="0">
                <a:solidFill>
                  <a:srgbClr val="000000"/>
                </a:solidFill>
              </a:rPr>
              <a:t>Which paragraph answers [</a:t>
            </a:r>
            <a:r>
              <a:rPr lang="en-US" sz="2400" i="1" dirty="0" smtClean="0">
                <a:solidFill>
                  <a:srgbClr val="000000"/>
                </a:solidFill>
              </a:rPr>
              <a:t>insert question</a:t>
            </a:r>
            <a:r>
              <a:rPr lang="en-US" sz="2400" dirty="0" smtClean="0">
                <a:solidFill>
                  <a:srgbClr val="000000"/>
                </a:solidFill>
              </a:rPr>
              <a:t>]? </a:t>
            </a:r>
            <a:endParaRPr lang="en-US" sz="2400" dirty="0">
              <a:solidFill>
                <a:srgbClr val="000000"/>
              </a:solidFill>
            </a:endParaRPr>
          </a:p>
          <a:p>
            <a:r>
              <a:rPr lang="en-US" sz="2400" dirty="0" smtClean="0"/>
              <a:t>The author included [</a:t>
            </a:r>
            <a:r>
              <a:rPr lang="en-US" sz="2400" i="1" dirty="0" smtClean="0"/>
              <a:t>insert detail from text</a:t>
            </a:r>
            <a:r>
              <a:rPr lang="en-US" sz="2400" dirty="0" smtClean="0"/>
              <a:t>] to -- </a:t>
            </a:r>
          </a:p>
          <a:p>
            <a:r>
              <a:rPr lang="en-US" sz="2400" dirty="0" smtClean="0"/>
              <a:t>Explain why adding [</a:t>
            </a:r>
            <a:r>
              <a:rPr lang="en-US" sz="2400" i="1" dirty="0" smtClean="0"/>
              <a:t>insert new detail</a:t>
            </a:r>
            <a:r>
              <a:rPr lang="en-US" sz="2400" dirty="0" smtClean="0"/>
              <a:t>] supports [</a:t>
            </a:r>
            <a:r>
              <a:rPr lang="en-US" sz="2400" i="1" dirty="0" smtClean="0"/>
              <a:t>insert location or title of text</a:t>
            </a:r>
            <a:r>
              <a:rPr lang="en-US" sz="2400" dirty="0" smtClean="0"/>
              <a:t>]. Use </a:t>
            </a:r>
            <a:r>
              <a:rPr lang="en-US" sz="2400" dirty="0"/>
              <a:t>specific details from the text to support your answer</a:t>
            </a:r>
            <a:r>
              <a:rPr lang="en-US" sz="2400" dirty="0" smtClean="0"/>
              <a:t>.</a:t>
            </a:r>
            <a:endParaRPr lang="en-US" sz="2400" dirty="0"/>
          </a:p>
        </p:txBody>
      </p:sp>
    </p:spTree>
    <p:extLst>
      <p:ext uri="{BB962C8B-B14F-4D97-AF65-F5344CB8AC3E}">
        <p14:creationId xmlns:p14="http://schemas.microsoft.com/office/powerpoint/2010/main" val="3833785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27385" cy="818027"/>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4.6G </a:t>
            </a:r>
            <a:r>
              <a:rPr lang="en-US" sz="3000" dirty="0" smtClean="0"/>
              <a:t/>
            </a:r>
            <a:br>
              <a:rPr lang="en-US" sz="3000" dirty="0" smtClean="0"/>
            </a:br>
            <a:endParaRPr lang="en-US" sz="3000" dirty="0"/>
          </a:p>
        </p:txBody>
      </p:sp>
      <p:sp>
        <p:nvSpPr>
          <p:cNvPr id="3" name="Content Placeholder 2"/>
          <p:cNvSpPr>
            <a:spLocks noGrp="1"/>
          </p:cNvSpPr>
          <p:nvPr>
            <p:ph idx="1"/>
          </p:nvPr>
        </p:nvSpPr>
        <p:spPr>
          <a:xfrm>
            <a:off x="76200" y="514350"/>
            <a:ext cx="8991600" cy="3962400"/>
          </a:xfrm>
        </p:spPr>
        <p:txBody>
          <a:bodyPr>
            <a:noAutofit/>
          </a:bodyPr>
          <a:lstStyle/>
          <a:p>
            <a:r>
              <a:rPr lang="en-US" sz="2400" dirty="0" smtClean="0"/>
              <a:t>How are facts and opinions different?</a:t>
            </a:r>
          </a:p>
          <a:p>
            <a:r>
              <a:rPr lang="en-US" sz="2400" dirty="0" smtClean="0"/>
              <a:t>Which sentence from [</a:t>
            </a:r>
            <a:r>
              <a:rPr lang="en-US" sz="2400" i="1" dirty="0" smtClean="0"/>
              <a:t>insert location or title of text</a:t>
            </a:r>
            <a:r>
              <a:rPr lang="en-US" sz="2400" dirty="0" smtClean="0"/>
              <a:t>] is a fact? [</a:t>
            </a:r>
            <a:r>
              <a:rPr lang="en-US" sz="2400" i="1" dirty="0" smtClean="0"/>
              <a:t>insert statements from text</a:t>
            </a:r>
            <a:r>
              <a:rPr lang="en-US" sz="2400" dirty="0" smtClean="0"/>
              <a:t>]</a:t>
            </a:r>
          </a:p>
          <a:p>
            <a:r>
              <a:rPr lang="en-US" sz="2400" dirty="0" smtClean="0">
                <a:solidFill>
                  <a:srgbClr val="000000"/>
                </a:solidFill>
              </a:rPr>
              <a:t>Which word makes this sentence an opinion? [</a:t>
            </a:r>
            <a:r>
              <a:rPr lang="en-US" sz="2400" i="1" dirty="0" smtClean="0">
                <a:solidFill>
                  <a:srgbClr val="000000"/>
                </a:solidFill>
              </a:rPr>
              <a:t>insert sentence</a:t>
            </a:r>
            <a:r>
              <a:rPr lang="en-US" sz="2400" dirty="0" smtClean="0">
                <a:solidFill>
                  <a:srgbClr val="000000"/>
                </a:solidFill>
              </a:rPr>
              <a:t>]</a:t>
            </a:r>
          </a:p>
          <a:p>
            <a:r>
              <a:rPr lang="en-US" sz="2400" dirty="0" smtClean="0">
                <a:solidFill>
                  <a:srgbClr val="000000"/>
                </a:solidFill>
              </a:rPr>
              <a:t>Which statement about [</a:t>
            </a:r>
            <a:r>
              <a:rPr lang="en-US" sz="2400" i="1" dirty="0"/>
              <a:t>insert name, person, event, etc. from the </a:t>
            </a:r>
            <a:r>
              <a:rPr lang="en-US" sz="2400" i="1" dirty="0" smtClean="0"/>
              <a:t>text</a:t>
            </a:r>
            <a:r>
              <a:rPr lang="en-US" sz="2400" dirty="0" smtClean="0"/>
              <a:t>] is a fact?</a:t>
            </a:r>
          </a:p>
          <a:p>
            <a:r>
              <a:rPr lang="en-US" sz="2400" dirty="0" smtClean="0">
                <a:solidFill>
                  <a:srgbClr val="000000"/>
                </a:solidFill>
              </a:rPr>
              <a:t>[</a:t>
            </a:r>
            <a:r>
              <a:rPr lang="en-US" sz="2400" i="1" dirty="0" smtClean="0">
                <a:solidFill>
                  <a:srgbClr val="000000"/>
                </a:solidFill>
              </a:rPr>
              <a:t>Insert two sentences, one fact and one opinion, from the text</a:t>
            </a:r>
            <a:r>
              <a:rPr lang="en-US" sz="2400" dirty="0" smtClean="0">
                <a:solidFill>
                  <a:srgbClr val="000000"/>
                </a:solidFill>
              </a:rPr>
              <a:t>]. Identify and explain which sentence is a fact and which is an opinion. Use specific details from the </a:t>
            </a:r>
            <a:r>
              <a:rPr lang="en-US" sz="2400" dirty="0"/>
              <a:t>text</a:t>
            </a:r>
            <a:r>
              <a:rPr lang="en-US" sz="2400" dirty="0" smtClean="0">
                <a:solidFill>
                  <a:srgbClr val="000000"/>
                </a:solidFill>
              </a:rPr>
              <a:t> to support your </a:t>
            </a:r>
            <a:r>
              <a:rPr lang="en-US" sz="2400" dirty="0">
                <a:solidFill>
                  <a:srgbClr val="000000"/>
                </a:solidFill>
              </a:rPr>
              <a:t> </a:t>
            </a:r>
            <a:r>
              <a:rPr lang="en-US" sz="2400" dirty="0" smtClean="0">
                <a:solidFill>
                  <a:srgbClr val="000000"/>
                </a:solidFill>
              </a:rPr>
              <a:t>     answer.</a:t>
            </a:r>
            <a:endParaRPr lang="en-US" sz="2400" dirty="0">
              <a:solidFill>
                <a:srgbClr val="000000"/>
              </a:solidFill>
            </a:endParaRPr>
          </a:p>
        </p:txBody>
      </p:sp>
    </p:spTree>
    <p:extLst>
      <p:ext uri="{BB962C8B-B14F-4D97-AF65-F5344CB8AC3E}">
        <p14:creationId xmlns:p14="http://schemas.microsoft.com/office/powerpoint/2010/main" val="3469345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1122828"/>
          </a:xfrm>
        </p:spPr>
        <p:txBody>
          <a:bodyPr>
            <a:noAutofit/>
          </a:bodyPr>
          <a:lstStyle/>
          <a:p>
            <a:pPr algn="l"/>
            <a:r>
              <a:rPr lang="en-US" sz="3600" dirty="0" smtClean="0"/>
              <a:t>Step 4: Exploring Instructional Resources</a:t>
            </a:r>
            <a:endParaRPr lang="en-US" sz="3600" dirty="0">
              <a:solidFill>
                <a:srgbClr val="FF0000"/>
              </a:solidFill>
            </a:endParaRPr>
          </a:p>
        </p:txBody>
      </p:sp>
      <p:sp>
        <p:nvSpPr>
          <p:cNvPr id="3" name="Content Placeholder 2"/>
          <p:cNvSpPr>
            <a:spLocks noGrp="1"/>
          </p:cNvSpPr>
          <p:nvPr>
            <p:ph idx="1"/>
          </p:nvPr>
        </p:nvSpPr>
        <p:spPr>
          <a:xfrm>
            <a:off x="-12469" y="1047750"/>
            <a:ext cx="8775469" cy="3352800"/>
          </a:xfrm>
        </p:spPr>
        <p:txBody>
          <a:bodyPr>
            <a:normAutofit fontScale="77500" lnSpcReduction="20000"/>
          </a:bodyPr>
          <a:lstStyle/>
          <a:p>
            <a:r>
              <a:rPr lang="en-US" dirty="0" smtClean="0"/>
              <a:t>Comprehensive Literacy: English Instructional Plans</a:t>
            </a:r>
          </a:p>
          <a:p>
            <a:pPr lvl="1"/>
            <a:r>
              <a:rPr lang="en-US" sz="3100" dirty="0" smtClean="0">
                <a:hlinkClick r:id="rId3"/>
              </a:rPr>
              <a:t>Using Details to Determine Main Idea: Grades 3-5</a:t>
            </a:r>
            <a:r>
              <a:rPr lang="en-US" sz="3100" dirty="0" smtClean="0"/>
              <a:t> (4.6D)</a:t>
            </a:r>
          </a:p>
          <a:p>
            <a:r>
              <a:rPr lang="en-US" dirty="0" smtClean="0"/>
              <a:t>This instructional plan was created by Virginia teachers to model how a skill can be introduced or reviewed.</a:t>
            </a:r>
          </a:p>
          <a:p>
            <a:pPr lvl="1"/>
            <a:r>
              <a:rPr lang="en-US" sz="3100" dirty="0" smtClean="0"/>
              <a:t>Please note: </a:t>
            </a:r>
            <a:r>
              <a:rPr lang="en-US" sz="3100" dirty="0"/>
              <a:t>text examples within the instructional plans can be changed based on grade level, genre, etc.  </a:t>
            </a:r>
          </a:p>
          <a:p>
            <a:pPr lvl="1"/>
            <a:r>
              <a:rPr lang="en-US" sz="3100" dirty="0" smtClean="0">
                <a:solidFill>
                  <a:srgbClr val="000000"/>
                </a:solidFill>
              </a:rPr>
              <a:t>This </a:t>
            </a:r>
            <a:r>
              <a:rPr lang="en-US" sz="3100" dirty="0">
                <a:solidFill>
                  <a:srgbClr val="000000"/>
                </a:solidFill>
              </a:rPr>
              <a:t>plan models </a:t>
            </a:r>
            <a:r>
              <a:rPr lang="en-US" sz="3100" dirty="0" smtClean="0">
                <a:solidFill>
                  <a:srgbClr val="000000"/>
                </a:solidFill>
              </a:rPr>
              <a:t>using details to arrive at the main idea; </a:t>
            </a:r>
            <a:r>
              <a:rPr lang="en-US" sz="3100" dirty="0">
                <a:solidFill>
                  <a:srgbClr val="000000"/>
                </a:solidFill>
              </a:rPr>
              <a:t>however, if the text supports the spiraling </a:t>
            </a:r>
            <a:r>
              <a:rPr lang="en-US" sz="3100" dirty="0" smtClean="0">
                <a:solidFill>
                  <a:srgbClr val="000000"/>
                </a:solidFill>
              </a:rPr>
              <a:t>of </a:t>
            </a:r>
            <a:r>
              <a:rPr lang="en-US" sz="3100" dirty="0">
                <a:solidFill>
                  <a:srgbClr val="000000"/>
                </a:solidFill>
              </a:rPr>
              <a:t>additional </a:t>
            </a:r>
            <a:r>
              <a:rPr lang="en-US" sz="3100" dirty="0" smtClean="0">
                <a:solidFill>
                  <a:srgbClr val="000000"/>
                </a:solidFill>
              </a:rPr>
              <a:t>skills they </a:t>
            </a:r>
            <a:r>
              <a:rPr lang="en-US" sz="3100" dirty="0">
                <a:solidFill>
                  <a:srgbClr val="000000"/>
                </a:solidFill>
              </a:rPr>
              <a:t>should be implemented to support reading comprehension and skill application.  </a:t>
            </a:r>
          </a:p>
        </p:txBody>
      </p:sp>
    </p:spTree>
    <p:extLst>
      <p:ext uri="{BB962C8B-B14F-4D97-AF65-F5344CB8AC3E}">
        <p14:creationId xmlns:p14="http://schemas.microsoft.com/office/powerpoint/2010/main" val="18106498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(1 of 2)</a:t>
            </a:r>
            <a:endParaRPr lang="en-US" sz="2400" dirty="0"/>
          </a:p>
        </p:txBody>
      </p:sp>
      <p:sp>
        <p:nvSpPr>
          <p:cNvPr id="3" name="Content Placeholder 2"/>
          <p:cNvSpPr>
            <a:spLocks noGrp="1"/>
          </p:cNvSpPr>
          <p:nvPr>
            <p:ph idx="1"/>
          </p:nvPr>
        </p:nvSpPr>
        <p:spPr/>
        <p:txBody>
          <a:bodyPr>
            <a:noAutofit/>
          </a:bodyPr>
          <a:lstStyle/>
          <a:p>
            <a:r>
              <a:rPr lang="en-US" sz="2400" dirty="0">
                <a:hlinkClick r:id="rId2"/>
              </a:rPr>
              <a:t>Virginia Department of Education: </a:t>
            </a:r>
            <a:r>
              <a:rPr lang="en-US" sz="2400" dirty="0" smtClean="0">
                <a:hlinkClick r:id="rId2"/>
              </a:rPr>
              <a:t>English</a:t>
            </a:r>
            <a:endParaRPr lang="en-US" sz="2400" dirty="0" smtClean="0"/>
          </a:p>
          <a:p>
            <a:pPr lvl="1"/>
            <a:r>
              <a:rPr lang="en-US" sz="2400" dirty="0" smtClean="0">
                <a:hlinkClick r:id="rId3"/>
              </a:rPr>
              <a:t>Grade 3 Reading Blueprint</a:t>
            </a:r>
            <a:endParaRPr lang="en-US" sz="2400" dirty="0" smtClean="0"/>
          </a:p>
          <a:p>
            <a:pPr lvl="1"/>
            <a:r>
              <a:rPr lang="en-US" sz="2400" dirty="0" smtClean="0">
                <a:hlinkClick r:id="rId4"/>
              </a:rPr>
              <a:t>Grade 4 Reading Blueprint</a:t>
            </a:r>
            <a:endParaRPr lang="en-US" sz="2400" dirty="0" smtClean="0"/>
          </a:p>
          <a:p>
            <a:pPr lvl="1"/>
            <a:r>
              <a:rPr lang="en-US" sz="2400" dirty="0" smtClean="0">
                <a:hlinkClick r:id="rId5"/>
              </a:rPr>
              <a:t>Grade 5 Reading Blueprint</a:t>
            </a:r>
            <a:endParaRPr lang="en-US" sz="2400" dirty="0" smtClean="0"/>
          </a:p>
          <a:p>
            <a:pPr lvl="1"/>
            <a:r>
              <a:rPr lang="en-US" sz="2400" dirty="0" smtClean="0">
                <a:hlinkClick r:id="rId6"/>
              </a:rPr>
              <a:t>Grade 6 Reading Blueprint</a:t>
            </a:r>
            <a:endParaRPr lang="en-US" sz="2400" dirty="0" smtClean="0"/>
          </a:p>
          <a:p>
            <a:pPr lvl="1"/>
            <a:r>
              <a:rPr lang="en-US" sz="2400" dirty="0" smtClean="0">
                <a:hlinkClick r:id="rId7"/>
              </a:rPr>
              <a:t>Grade 7 Reading Blueprint</a:t>
            </a:r>
            <a:endParaRPr lang="en-US" sz="2400" dirty="0" smtClean="0"/>
          </a:p>
          <a:p>
            <a:pPr lvl="1"/>
            <a:r>
              <a:rPr lang="en-US" sz="2400" dirty="0" smtClean="0">
                <a:hlinkClick r:id="rId8"/>
              </a:rPr>
              <a:t>Grade 8 Reading Blueprint</a:t>
            </a:r>
            <a:endParaRPr lang="en-US" sz="2400" dirty="0" smtClean="0"/>
          </a:p>
          <a:p>
            <a:pPr lvl="1"/>
            <a:r>
              <a:rPr lang="en-US" sz="2400" dirty="0" smtClean="0">
                <a:hlinkClick r:id="rId9"/>
              </a:rPr>
              <a:t>End-of-Course Reading Blueprint</a:t>
            </a:r>
            <a:endParaRPr lang="en-US" sz="2400" dirty="0" smtClean="0"/>
          </a:p>
        </p:txBody>
      </p:sp>
    </p:spTree>
    <p:extLst>
      <p:ext uri="{BB962C8B-B14F-4D97-AF65-F5344CB8AC3E}">
        <p14:creationId xmlns:p14="http://schemas.microsoft.com/office/powerpoint/2010/main" val="9999583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(2 of 2)</a:t>
            </a:r>
            <a:endParaRPr lang="en-US" sz="2400" dirty="0"/>
          </a:p>
        </p:txBody>
      </p:sp>
      <p:sp>
        <p:nvSpPr>
          <p:cNvPr id="3" name="Content Placeholder 2"/>
          <p:cNvSpPr>
            <a:spLocks noGrp="1"/>
          </p:cNvSpPr>
          <p:nvPr>
            <p:ph idx="1"/>
          </p:nvPr>
        </p:nvSpPr>
        <p:spPr/>
        <p:txBody>
          <a:bodyPr>
            <a:normAutofit fontScale="92500"/>
          </a:bodyPr>
          <a:lstStyle/>
          <a:p>
            <a:r>
              <a:rPr lang="en-US" sz="2800" dirty="0" smtClean="0">
                <a:hlinkClick r:id="rId2"/>
              </a:rPr>
              <a:t>Reading Progression Charts</a:t>
            </a:r>
            <a:endParaRPr lang="en-US" sz="2800" dirty="0" smtClean="0"/>
          </a:p>
          <a:p>
            <a:r>
              <a:rPr lang="en-US" sz="2800" dirty="0" smtClean="0">
                <a:hlinkClick r:id="rId3"/>
              </a:rPr>
              <a:t>2017 Curriculum Framework</a:t>
            </a:r>
            <a:endParaRPr lang="en-US" sz="2800" dirty="0" smtClean="0"/>
          </a:p>
          <a:p>
            <a:r>
              <a:rPr lang="en-US" sz="2800" dirty="0" smtClean="0">
                <a:hlinkClick r:id="rId4"/>
              </a:rPr>
              <a:t>2017 Standards of Learning</a:t>
            </a:r>
            <a:endParaRPr lang="en-US" sz="2800" dirty="0" smtClean="0"/>
          </a:p>
          <a:p>
            <a:r>
              <a:rPr lang="en-US" sz="2800" dirty="0" smtClean="0">
                <a:hlinkClick r:id="rId5"/>
              </a:rPr>
              <a:t>Computer Adaptive Testing</a:t>
            </a:r>
            <a:endParaRPr lang="en-US" sz="2800" dirty="0" smtClean="0"/>
          </a:p>
          <a:p>
            <a:r>
              <a:rPr lang="en-US" sz="2800" dirty="0" smtClean="0">
                <a:hlinkClick r:id="rId6"/>
              </a:rPr>
              <a:t>Comparison of a Passage-Based CAT and a Traditional Test</a:t>
            </a:r>
            <a:endParaRPr lang="en-US" sz="2800" dirty="0" smtClean="0"/>
          </a:p>
          <a:p>
            <a:r>
              <a:rPr lang="en-US" sz="2800" dirty="0">
                <a:hlinkClick r:id="rId7"/>
              </a:rPr>
              <a:t>Assessment Supports for 2020-2021 Literacy Webinar Series</a:t>
            </a:r>
            <a:endParaRPr lang="en-US" sz="2800" dirty="0"/>
          </a:p>
          <a:p>
            <a:r>
              <a:rPr lang="en-US" sz="2800" dirty="0" smtClean="0">
                <a:hlinkClick r:id="rId8"/>
              </a:rPr>
              <a:t>Recover, Redesign, Restart 2020</a:t>
            </a:r>
            <a:endParaRPr lang="en-US" sz="2800" dirty="0" smtClean="0"/>
          </a:p>
        </p:txBody>
      </p:sp>
    </p:spTree>
    <p:extLst>
      <p:ext uri="{BB962C8B-B14F-4D97-AF65-F5344CB8AC3E}">
        <p14:creationId xmlns:p14="http://schemas.microsoft.com/office/powerpoint/2010/main" val="340779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 sz="3600" dirty="0" smtClean="0"/>
              <a:t>Recover</a:t>
            </a:r>
            <a:r>
              <a:rPr lang="en" sz="3600" dirty="0"/>
              <a:t>. Redesign. Restart. 2020  </a:t>
            </a:r>
            <a:r>
              <a:rPr lang="en" sz="2400" dirty="0" smtClean="0"/>
              <a:t>(2 </a:t>
            </a:r>
            <a:r>
              <a:rPr lang="en" sz="2400" dirty="0"/>
              <a:t>of 2)</a:t>
            </a:r>
            <a:endParaRPr lang="en-US" sz="2400" dirty="0"/>
          </a:p>
        </p:txBody>
      </p:sp>
      <p:sp>
        <p:nvSpPr>
          <p:cNvPr id="3" name="Text Placeholder 2"/>
          <p:cNvSpPr>
            <a:spLocks noGrp="1"/>
          </p:cNvSpPr>
          <p:nvPr>
            <p:ph type="body" idx="1"/>
          </p:nvPr>
        </p:nvSpPr>
        <p:spPr/>
        <p:txBody>
          <a:bodyPr/>
          <a:lstStyle/>
          <a:p>
            <a:pPr marL="114300" indent="0">
              <a:buNone/>
            </a:pPr>
            <a:r>
              <a:rPr lang="en-US" sz="2400" i="1" dirty="0"/>
              <a:t>Teachers should seek to design and implement authentic learning experiences. Authentic learning is a term used to describe instructional strategies that are designed to connect the subjects students are taught in school to the real world. Authentic learning can: prepare students for the real world; help students make informed career choices; bridge skill gaps; enhance critical thinking; improve creativity; increase engagement; motivate students; boost retention of information; provide multiple perspectives on issues; and help build 21st Century </a:t>
            </a:r>
            <a:r>
              <a:rPr lang="en-US" sz="2400" i="1" dirty="0" smtClean="0"/>
              <a:t>skills.</a:t>
            </a:r>
            <a:endParaRPr lang="en-US" sz="2400" i="1" dirty="0"/>
          </a:p>
        </p:txBody>
      </p:sp>
    </p:spTree>
    <p:extLst>
      <p:ext uri="{BB962C8B-B14F-4D97-AF65-F5344CB8AC3E}">
        <p14:creationId xmlns:p14="http://schemas.microsoft.com/office/powerpoint/2010/main" val="37643052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(3 of 3)</a:t>
            </a:r>
            <a:endParaRPr lang="en-US" sz="2400" dirty="0"/>
          </a:p>
        </p:txBody>
      </p:sp>
      <p:sp>
        <p:nvSpPr>
          <p:cNvPr id="3" name="Content Placeholder 2"/>
          <p:cNvSpPr>
            <a:spLocks noGrp="1"/>
          </p:cNvSpPr>
          <p:nvPr>
            <p:ph idx="1"/>
          </p:nvPr>
        </p:nvSpPr>
        <p:spPr/>
        <p:txBody>
          <a:bodyPr>
            <a:normAutofit fontScale="92500"/>
          </a:bodyPr>
          <a:lstStyle/>
          <a:p>
            <a:r>
              <a:rPr lang="en-US" sz="2800" dirty="0" smtClean="0">
                <a:hlinkClick r:id="rId2"/>
              </a:rPr>
              <a:t>Frequently Asked Questions about Passage-Based CAT Testing</a:t>
            </a:r>
            <a:endParaRPr lang="en-US" sz="2800" dirty="0" smtClean="0"/>
          </a:p>
          <a:p>
            <a:r>
              <a:rPr lang="en-US" sz="2800" dirty="0" smtClean="0">
                <a:hlinkClick r:id="rId3"/>
              </a:rPr>
              <a:t>SOL Practice Items in TestNav 8 </a:t>
            </a:r>
            <a:endParaRPr lang="en-US" sz="2800" dirty="0" smtClean="0"/>
          </a:p>
          <a:p>
            <a:r>
              <a:rPr lang="en-US" sz="2800" dirty="0" smtClean="0">
                <a:hlinkClick r:id="rId4"/>
              </a:rPr>
              <a:t>2019 English Deeper Learning Conferences</a:t>
            </a:r>
            <a:endParaRPr lang="en-US" sz="2800" dirty="0" smtClean="0"/>
          </a:p>
          <a:p>
            <a:r>
              <a:rPr lang="en-US" sz="2800" dirty="0" smtClean="0">
                <a:hlinkClick r:id="rId5"/>
              </a:rPr>
              <a:t>2018 English Standards of Learning (SOL) Institutes</a:t>
            </a:r>
            <a:endParaRPr lang="en-US" sz="2800" dirty="0" smtClean="0"/>
          </a:p>
          <a:p>
            <a:r>
              <a:rPr lang="en-US" sz="2800" dirty="0" smtClean="0">
                <a:hlinkClick r:id="rId6"/>
              </a:rPr>
              <a:t>Comprehensive Literary: English Instructional Plans</a:t>
            </a:r>
            <a:endParaRPr lang="en-US" sz="2800" dirty="0" smtClean="0"/>
          </a:p>
          <a:p>
            <a:r>
              <a:rPr lang="en-US" sz="2800" dirty="0" smtClean="0">
                <a:hlinkClick r:id="rId7"/>
              </a:rPr>
              <a:t>Superintendent’s Memo 249-20: Update on New Standards of Learning Tests in Reading and History and Social Science</a:t>
            </a:r>
            <a:endParaRPr lang="en-US" sz="2800" dirty="0" smtClean="0"/>
          </a:p>
        </p:txBody>
      </p:sp>
    </p:spTree>
    <p:extLst>
      <p:ext uri="{BB962C8B-B14F-4D97-AF65-F5344CB8AC3E}">
        <p14:creationId xmlns:p14="http://schemas.microsoft.com/office/powerpoint/2010/main" val="34982648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Stay Connected</a:t>
            </a:r>
          </a:p>
        </p:txBody>
      </p:sp>
      <p:sp>
        <p:nvSpPr>
          <p:cNvPr id="3" name="Content Placeholder 2"/>
          <p:cNvSpPr>
            <a:spLocks noGrp="1"/>
          </p:cNvSpPr>
          <p:nvPr>
            <p:ph idx="1"/>
          </p:nvPr>
        </p:nvSpPr>
        <p:spPr>
          <a:xfrm>
            <a:off x="76200" y="819151"/>
            <a:ext cx="8927385" cy="3733799"/>
          </a:xfrm>
        </p:spPr>
        <p:txBody>
          <a:bodyPr>
            <a:normAutofit fontScale="85000" lnSpcReduction="20000"/>
          </a:bodyPr>
          <a:lstStyle/>
          <a:p>
            <a:r>
              <a:rPr lang="en-US" sz="2800" dirty="0"/>
              <a:t>Office of Student Assessment</a:t>
            </a:r>
          </a:p>
          <a:p>
            <a:pPr lvl="1"/>
            <a:r>
              <a:rPr lang="en-US" dirty="0">
                <a:hlinkClick r:id="rId2"/>
              </a:rPr>
              <a:t>student_assessment@doe.virginia.gov</a:t>
            </a:r>
            <a:endParaRPr lang="en-US" dirty="0"/>
          </a:p>
          <a:p>
            <a:pPr lvl="1"/>
            <a:r>
              <a:rPr lang="en-US" dirty="0"/>
              <a:t>(804) 225-2102</a:t>
            </a:r>
          </a:p>
          <a:p>
            <a:r>
              <a:rPr lang="en-US" sz="2800" dirty="0"/>
              <a:t>Department of Learning and Innovation</a:t>
            </a:r>
          </a:p>
          <a:p>
            <a:pPr lvl="1"/>
            <a:r>
              <a:rPr lang="en-US" dirty="0"/>
              <a:t>Jill Nogueras, K-12 English Coordinator, </a:t>
            </a:r>
            <a:endParaRPr lang="en-US" dirty="0" smtClean="0"/>
          </a:p>
          <a:p>
            <a:pPr marL="457200" lvl="1" indent="0">
              <a:buNone/>
            </a:pPr>
            <a:r>
              <a:rPr lang="en-US" dirty="0" smtClean="0">
                <a:hlinkClick r:id="rId3"/>
              </a:rPr>
              <a:t>jill.nogueras@doe.virginia.gov</a:t>
            </a:r>
            <a:endParaRPr lang="en-US" dirty="0"/>
          </a:p>
          <a:p>
            <a:pPr lvl="1"/>
            <a:r>
              <a:rPr lang="en-US" dirty="0"/>
              <a:t>Carmen Kurek, Elementary English Specialist, </a:t>
            </a:r>
            <a:endParaRPr lang="en-US" dirty="0" smtClean="0"/>
          </a:p>
          <a:p>
            <a:pPr marL="457200" lvl="1" indent="0">
              <a:buNone/>
            </a:pPr>
            <a:r>
              <a:rPr lang="en-US" dirty="0" smtClean="0">
                <a:hlinkClick r:id="rId4"/>
              </a:rPr>
              <a:t>carmen.kurek@doe.virginia.gov</a:t>
            </a:r>
            <a:endParaRPr lang="en-US" dirty="0"/>
          </a:p>
          <a:p>
            <a:pPr lvl="1"/>
            <a:r>
              <a:rPr lang="en-US" dirty="0" smtClean="0"/>
              <a:t>Colleen Cassada, Middle School English Specialist, </a:t>
            </a:r>
          </a:p>
          <a:p>
            <a:pPr marL="514350" lvl="1" indent="0">
              <a:buNone/>
            </a:pPr>
            <a:r>
              <a:rPr lang="en-US" dirty="0">
                <a:hlinkClick r:id="rId5"/>
              </a:rPr>
              <a:t>c</a:t>
            </a:r>
            <a:r>
              <a:rPr lang="en-US" dirty="0" smtClean="0">
                <a:hlinkClick r:id="rId5"/>
              </a:rPr>
              <a:t>olleen.cassada@doe.virginia.gov</a:t>
            </a:r>
            <a:endParaRPr lang="en-US" dirty="0"/>
          </a:p>
          <a:p>
            <a:endParaRPr lang="en-US" dirty="0"/>
          </a:p>
        </p:txBody>
      </p:sp>
    </p:spTree>
    <p:extLst>
      <p:ext uri="{BB962C8B-B14F-4D97-AF65-F5344CB8AC3E}">
        <p14:creationId xmlns:p14="http://schemas.microsoft.com/office/powerpoint/2010/main" val="7901201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Disclaimer</a:t>
            </a:r>
            <a:endParaRPr lang="en-US" sz="3600" dirty="0"/>
          </a:p>
        </p:txBody>
      </p:sp>
      <p:sp>
        <p:nvSpPr>
          <p:cNvPr id="3" name="Content Placeholder 2"/>
          <p:cNvSpPr>
            <a:spLocks noGrp="1"/>
          </p:cNvSpPr>
          <p:nvPr>
            <p:ph idx="1"/>
          </p:nvPr>
        </p:nvSpPr>
        <p:spPr/>
        <p:txBody>
          <a:bodyPr/>
          <a:lstStyle/>
          <a:p>
            <a:pPr marL="0" indent="0">
              <a:buNone/>
            </a:pPr>
            <a:r>
              <a:rPr lang="en-US" dirty="0">
                <a:solidFill>
                  <a:srgbClr val="000000"/>
                </a:solidFill>
              </a:rPr>
              <a:t>Reference within this presentation to any specific commercial or non-commercial product, process, or service by trade name, trademark, manufacturer or otherwise does not constitute or imply an endorsement, recommendation, or favoring by the Virginia Department of Education.</a:t>
            </a:r>
          </a:p>
          <a:p>
            <a:pPr marL="0" indent="0">
              <a:buNone/>
            </a:pPr>
            <a:endParaRPr lang="en-US" dirty="0"/>
          </a:p>
        </p:txBody>
      </p:sp>
    </p:spTree>
    <p:extLst>
      <p:ext uri="{BB962C8B-B14F-4D97-AF65-F5344CB8AC3E}">
        <p14:creationId xmlns:p14="http://schemas.microsoft.com/office/powerpoint/2010/main" val="20930857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122"/>
            <a:ext cx="9144000" cy="3561228"/>
          </a:xfrm>
        </p:spPr>
        <p:txBody>
          <a:bodyPr>
            <a:noAutofit/>
          </a:bodyPr>
          <a:lstStyle/>
          <a:p>
            <a:pPr marL="0" lvl="0" indent="0" algn="l"/>
            <a:r>
              <a:rPr lang="en-US" altLang="en-US" sz="1800" b="0" dirty="0"/>
              <a:t>Copyright ©2020 by the Commonwealth of Virginia, Department of Education, P.O. Box 2120, Richmond, Virginia 23218-2120. All rights reserved. Except as permitted by law, this material may not be reproduced or used in any form or by any means, electronic or mechanical, including photocopying or recording, or by any information storage or retrieval system, without written permission from the copyright owner. Commonwealth of Virginia public school educators may reproduce any portion of these items for non-commercial educational purposes without requesting permission. All others should direct their written requests to the Virginia Department of Education at the above address or by e-mail to </a:t>
            </a:r>
            <a:r>
              <a:rPr lang="en-US" altLang="en-US" sz="1800" b="0" dirty="0">
                <a:hlinkClick r:id="rId2"/>
              </a:rPr>
              <a:t>Student_Assessment@doe.virginia.gov</a:t>
            </a:r>
            <a:r>
              <a:rPr lang="en-US" altLang="en-US" sz="1800" b="0" dirty="0"/>
              <a:t>. </a:t>
            </a:r>
          </a:p>
        </p:txBody>
      </p:sp>
    </p:spTree>
    <p:extLst>
      <p:ext uri="{BB962C8B-B14F-4D97-AF65-F5344CB8AC3E}">
        <p14:creationId xmlns:p14="http://schemas.microsoft.com/office/powerpoint/2010/main" val="2059154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3600" dirty="0" smtClean="0">
                <a:solidFill>
                  <a:schemeClr val="bg1"/>
                </a:solidFill>
              </a:rPr>
              <a:t>Background </a:t>
            </a:r>
            <a:r>
              <a:rPr lang="en-US" sz="2400" dirty="0" smtClean="0">
                <a:solidFill>
                  <a:schemeClr val="bg1"/>
                </a:solidFill>
              </a:rPr>
              <a:t>(1 of 3)</a:t>
            </a:r>
            <a:endParaRPr lang="en-US" sz="2400" dirty="0">
              <a:solidFill>
                <a:schemeClr val="bg1"/>
              </a:solidFill>
            </a:endParaRPr>
          </a:p>
        </p:txBody>
      </p:sp>
      <p:sp>
        <p:nvSpPr>
          <p:cNvPr id="3" name="Content Placeholder 2"/>
          <p:cNvSpPr>
            <a:spLocks noGrp="1"/>
          </p:cNvSpPr>
          <p:nvPr>
            <p:ph idx="1"/>
          </p:nvPr>
        </p:nvSpPr>
        <p:spPr>
          <a:xfrm>
            <a:off x="108307" y="1047750"/>
            <a:ext cx="8927385" cy="3429002"/>
          </a:xfrm>
        </p:spPr>
        <p:txBody>
          <a:bodyPr>
            <a:normAutofit lnSpcReduction="10000"/>
          </a:bodyPr>
          <a:lstStyle/>
          <a:p>
            <a:pPr marL="0" indent="0">
              <a:buNone/>
            </a:pPr>
            <a:r>
              <a:rPr lang="en-US" sz="2400" dirty="0"/>
              <a:t>In order to support instruction of the 2017 </a:t>
            </a:r>
            <a:r>
              <a:rPr lang="en-US" sz="2400" i="1" dirty="0"/>
              <a:t>English Standards of </a:t>
            </a:r>
            <a:r>
              <a:rPr lang="en-US" sz="2400" i="1" dirty="0" smtClean="0"/>
              <a:t>Learning</a:t>
            </a:r>
            <a:r>
              <a:rPr lang="en-US" sz="2400" dirty="0" smtClean="0"/>
              <a:t> (SOL), </a:t>
            </a:r>
            <a:r>
              <a:rPr lang="en-US" sz="2400" dirty="0"/>
              <a:t>this PowerPoint presentation has been developed to provide specific examples of SOL content and the progression of </a:t>
            </a:r>
            <a:r>
              <a:rPr lang="en-US" sz="2400" dirty="0" smtClean="0"/>
              <a:t>reading skills</a:t>
            </a:r>
            <a:r>
              <a:rPr lang="en-US" sz="2400" dirty="0"/>
              <a:t>. </a:t>
            </a:r>
            <a:endParaRPr lang="en-US" sz="1800" dirty="0"/>
          </a:p>
          <a:p>
            <a:pPr marL="0" indent="0">
              <a:buNone/>
            </a:pPr>
            <a:r>
              <a:rPr lang="en-US" sz="2400" dirty="0" smtClean="0"/>
              <a:t>Some of the information in this </a:t>
            </a:r>
            <a:r>
              <a:rPr lang="en-US" sz="2400" dirty="0"/>
              <a:t>PowerPoint </a:t>
            </a:r>
            <a:r>
              <a:rPr lang="en-US" sz="2400" dirty="0" smtClean="0"/>
              <a:t>originated from interviews with schools that maintained or went up in their 2018-2019 Standards of Learning (SOL) Reading data. Please refer to these webinar materials: </a:t>
            </a:r>
            <a:r>
              <a:rPr lang="en-US" sz="2400" dirty="0" smtClean="0">
                <a:hlinkClick r:id="rId2"/>
              </a:rPr>
              <a:t>Sharing With School Divisions Lessons Learned from Divisions on Best Instructional Practices</a:t>
            </a:r>
            <a:r>
              <a:rPr lang="en-US" sz="2400" dirty="0" smtClean="0"/>
              <a:t>.  </a:t>
            </a:r>
            <a:endParaRPr lang="en-US" sz="2400" dirty="0"/>
          </a:p>
          <a:p>
            <a:endParaRPr lang="en-US" dirty="0"/>
          </a:p>
        </p:txBody>
      </p:sp>
    </p:spTree>
    <p:extLst>
      <p:ext uri="{BB962C8B-B14F-4D97-AF65-F5344CB8AC3E}">
        <p14:creationId xmlns:p14="http://schemas.microsoft.com/office/powerpoint/2010/main" val="449816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4" y="0"/>
            <a:ext cx="9144000" cy="741826"/>
          </a:xfrm>
          <a:solidFill>
            <a:schemeClr val="tx1"/>
          </a:solidFill>
        </p:spPr>
        <p:txBody>
          <a:bodyPr>
            <a:noAutofit/>
          </a:bodyPr>
          <a:lstStyle/>
          <a:p>
            <a:r>
              <a:rPr lang="en-US" sz="3600" dirty="0" smtClean="0">
                <a:solidFill>
                  <a:schemeClr val="bg1"/>
                </a:solidFill>
              </a:rPr>
              <a:t>Background </a:t>
            </a:r>
            <a:r>
              <a:rPr lang="en-US" sz="2400" dirty="0" smtClean="0">
                <a:solidFill>
                  <a:schemeClr val="bg1"/>
                </a:solidFill>
              </a:rPr>
              <a:t>(2 of 3)</a:t>
            </a:r>
            <a:endParaRPr lang="en-US" sz="2400" dirty="0">
              <a:solidFill>
                <a:schemeClr val="bg1"/>
              </a:solidFill>
            </a:endParaRPr>
          </a:p>
        </p:txBody>
      </p:sp>
      <p:sp>
        <p:nvSpPr>
          <p:cNvPr id="3" name="Content Placeholder 2"/>
          <p:cNvSpPr>
            <a:spLocks noGrp="1"/>
          </p:cNvSpPr>
          <p:nvPr>
            <p:ph idx="1"/>
          </p:nvPr>
        </p:nvSpPr>
        <p:spPr>
          <a:xfrm>
            <a:off x="381001" y="1123950"/>
            <a:ext cx="8382000" cy="3429002"/>
          </a:xfrm>
        </p:spPr>
        <p:txBody>
          <a:bodyPr/>
          <a:lstStyle/>
          <a:p>
            <a:pPr marL="0" indent="0">
              <a:buNone/>
            </a:pPr>
            <a:r>
              <a:rPr lang="en-US" sz="2400" dirty="0"/>
              <a:t>It should be noted that the assessment questions in this presentation are not meant to mimic SOL test questions. Instead, they are intended to provide reading educators with further insight into the 2017 </a:t>
            </a:r>
            <a:r>
              <a:rPr lang="en-US" sz="2400" i="1" dirty="0"/>
              <a:t>English Standards of Learning</a:t>
            </a:r>
            <a:r>
              <a:rPr lang="en-US" sz="2400" dirty="0"/>
              <a:t>.  </a:t>
            </a:r>
          </a:p>
          <a:p>
            <a:pPr marL="0" indent="0">
              <a:buNone/>
            </a:pPr>
            <a:endParaRPr lang="en-US" dirty="0"/>
          </a:p>
        </p:txBody>
      </p:sp>
    </p:spTree>
    <p:extLst>
      <p:ext uri="{BB962C8B-B14F-4D97-AF65-F5344CB8AC3E}">
        <p14:creationId xmlns:p14="http://schemas.microsoft.com/office/powerpoint/2010/main" val="180997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3600" smtClean="0">
                <a:solidFill>
                  <a:schemeClr val="bg1"/>
                </a:solidFill>
              </a:rPr>
              <a:t>Background </a:t>
            </a:r>
            <a:r>
              <a:rPr lang="en-US" sz="2400" smtClean="0">
                <a:solidFill>
                  <a:schemeClr val="bg1"/>
                </a:solidFill>
              </a:rPr>
              <a:t>(3 </a:t>
            </a:r>
            <a:r>
              <a:rPr lang="en-US" sz="2400" dirty="0" smtClean="0">
                <a:solidFill>
                  <a:schemeClr val="bg1"/>
                </a:solidFill>
              </a:rPr>
              <a:t>of 3)</a:t>
            </a:r>
            <a:endParaRPr lang="en-US" sz="2400" dirty="0">
              <a:solidFill>
                <a:schemeClr val="bg1"/>
              </a:solidFill>
            </a:endParaRPr>
          </a:p>
        </p:txBody>
      </p:sp>
      <p:sp>
        <p:nvSpPr>
          <p:cNvPr id="3" name="Content Placeholder 2"/>
          <p:cNvSpPr>
            <a:spLocks noGrp="1"/>
          </p:cNvSpPr>
          <p:nvPr>
            <p:ph idx="1"/>
          </p:nvPr>
        </p:nvSpPr>
        <p:spPr>
          <a:xfrm>
            <a:off x="533400" y="1123950"/>
            <a:ext cx="8153400" cy="3429002"/>
          </a:xfrm>
        </p:spPr>
        <p:txBody>
          <a:bodyPr/>
          <a:lstStyle/>
          <a:p>
            <a:pPr marL="0" indent="0">
              <a:buNone/>
            </a:pPr>
            <a:r>
              <a:rPr lang="en-US" sz="2400" dirty="0"/>
              <a:t>It is important to keep the content of this presentation in perspective. The information provided here should be used as supplemental information to support the implementation of the 2017 </a:t>
            </a:r>
            <a:r>
              <a:rPr lang="en-US" sz="2400" i="1" dirty="0"/>
              <a:t>English Standards of Learning</a:t>
            </a:r>
            <a:r>
              <a:rPr lang="en-US" sz="2400" dirty="0"/>
              <a:t>.  </a:t>
            </a:r>
          </a:p>
          <a:p>
            <a:pPr marL="0" indent="0">
              <a:buNone/>
            </a:pPr>
            <a:r>
              <a:rPr lang="en-US" sz="2400" dirty="0"/>
              <a:t>Instructional focus should remain on the standards as a whole, and the selection of authentic text should be used to support the introduction and review of skills.  </a:t>
            </a:r>
          </a:p>
          <a:p>
            <a:endParaRPr lang="en-US" dirty="0"/>
          </a:p>
        </p:txBody>
      </p:sp>
    </p:spTree>
    <p:extLst>
      <p:ext uri="{BB962C8B-B14F-4D97-AF65-F5344CB8AC3E}">
        <p14:creationId xmlns:p14="http://schemas.microsoft.com/office/powerpoint/2010/main" val="1864924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Reading Instruction </a:t>
            </a:r>
            <a:r>
              <a:rPr lang="en-US" sz="2400" dirty="0" smtClean="0"/>
              <a:t>(1 of 3)</a:t>
            </a:r>
            <a:endParaRPr lang="en-US" sz="2400" dirty="0"/>
          </a:p>
        </p:txBody>
      </p:sp>
      <p:sp>
        <p:nvSpPr>
          <p:cNvPr id="3" name="Content Placeholder 2"/>
          <p:cNvSpPr>
            <a:spLocks noGrp="1"/>
          </p:cNvSpPr>
          <p:nvPr>
            <p:ph idx="1"/>
          </p:nvPr>
        </p:nvSpPr>
        <p:spPr>
          <a:xfrm>
            <a:off x="381001" y="895350"/>
            <a:ext cx="8305799" cy="3733800"/>
          </a:xfrm>
        </p:spPr>
        <p:txBody>
          <a:bodyPr>
            <a:normAutofit/>
          </a:bodyPr>
          <a:lstStyle/>
          <a:p>
            <a:pPr marL="0" indent="0">
              <a:buNone/>
            </a:pPr>
            <a:r>
              <a:rPr lang="en-US" sz="2600" dirty="0" smtClean="0"/>
              <a:t>As noted in the 2017 English Standards of Learning </a:t>
            </a:r>
            <a:r>
              <a:rPr lang="en-US" sz="2600" dirty="0" smtClean="0">
                <a:hlinkClick r:id="rId3"/>
              </a:rPr>
              <a:t>Curriculum Framework</a:t>
            </a:r>
            <a:r>
              <a:rPr lang="en-US" sz="2600" dirty="0" smtClean="0"/>
              <a:t>, “The concepts, skills, and content in English Language Arts spiral.  Teachers should note each grade level builds skills that carry to the following grades.” This presentation will support the spiraling, scaffolding, and progression of skills embedded in authentic text. </a:t>
            </a:r>
          </a:p>
        </p:txBody>
      </p:sp>
    </p:spTree>
    <p:extLst>
      <p:ext uri="{BB962C8B-B14F-4D97-AF65-F5344CB8AC3E}">
        <p14:creationId xmlns:p14="http://schemas.microsoft.com/office/powerpoint/2010/main" val="3101420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Reading Instruction </a:t>
            </a:r>
            <a:r>
              <a:rPr lang="en-US" sz="2400" dirty="0" smtClean="0"/>
              <a:t>(2 </a:t>
            </a:r>
            <a:r>
              <a:rPr lang="en-US" sz="2400" dirty="0"/>
              <a:t>of </a:t>
            </a:r>
            <a:r>
              <a:rPr lang="en-US" sz="2400" dirty="0" smtClean="0"/>
              <a:t>3)</a:t>
            </a:r>
            <a:endParaRPr lang="en-US" sz="2400" dirty="0"/>
          </a:p>
        </p:txBody>
      </p:sp>
      <p:sp>
        <p:nvSpPr>
          <p:cNvPr id="3" name="Content Placeholder 2"/>
          <p:cNvSpPr>
            <a:spLocks noGrp="1"/>
          </p:cNvSpPr>
          <p:nvPr>
            <p:ph idx="1"/>
          </p:nvPr>
        </p:nvSpPr>
        <p:spPr>
          <a:xfrm>
            <a:off x="76200" y="666750"/>
            <a:ext cx="8991600" cy="3733800"/>
          </a:xfrm>
        </p:spPr>
        <p:txBody>
          <a:bodyPr>
            <a:normAutofit lnSpcReduction="10000"/>
          </a:bodyPr>
          <a:lstStyle/>
          <a:p>
            <a:pPr lvl="1"/>
            <a:r>
              <a:rPr lang="en-US" dirty="0"/>
              <a:t>Step One: Select Authentic Text</a:t>
            </a:r>
          </a:p>
          <a:p>
            <a:pPr lvl="2"/>
            <a:r>
              <a:rPr lang="en-US" sz="2600" dirty="0"/>
              <a:t>Ensure the passage(s) are </a:t>
            </a:r>
            <a:r>
              <a:rPr lang="en-US" sz="2600" dirty="0" smtClean="0"/>
              <a:t>grade-level </a:t>
            </a:r>
            <a:r>
              <a:rPr lang="en-US" sz="2600" dirty="0"/>
              <a:t>appropriate, provide instructional scaffolding to introduce and review skills, and provide opportunities for formative and summative </a:t>
            </a:r>
            <a:r>
              <a:rPr lang="en-US" sz="2600" dirty="0" smtClean="0"/>
              <a:t>review</a:t>
            </a:r>
            <a:r>
              <a:rPr lang="en-US" sz="2600" dirty="0"/>
              <a:t>. </a:t>
            </a:r>
          </a:p>
          <a:p>
            <a:pPr lvl="1"/>
            <a:r>
              <a:rPr lang="en-US" dirty="0" smtClean="0"/>
              <a:t>Step </a:t>
            </a:r>
            <a:r>
              <a:rPr lang="en-US" dirty="0"/>
              <a:t>Two: Examine the Content and Progression of Standards </a:t>
            </a:r>
          </a:p>
          <a:p>
            <a:pPr lvl="2"/>
            <a:r>
              <a:rPr lang="en-US" sz="2600" dirty="0"/>
              <a:t>Review the SOL in the grades before and after to ensure scaffolding of the targeted skills.</a:t>
            </a:r>
            <a:endParaRPr lang="en-US" sz="2600" strike="sngStrike" dirty="0"/>
          </a:p>
          <a:p>
            <a:endParaRPr lang="en-US" dirty="0"/>
          </a:p>
        </p:txBody>
      </p:sp>
    </p:spTree>
    <p:extLst>
      <p:ext uri="{BB962C8B-B14F-4D97-AF65-F5344CB8AC3E}">
        <p14:creationId xmlns:p14="http://schemas.microsoft.com/office/powerpoint/2010/main" val="11536269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4916</TotalTime>
  <Words>2618</Words>
  <Application>Microsoft Office PowerPoint</Application>
  <PresentationFormat>On-screen Show (16:9)</PresentationFormat>
  <Paragraphs>210</Paragraphs>
  <Slides>43</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Calibri</vt:lpstr>
      <vt:lpstr>Office Theme</vt:lpstr>
      <vt:lpstr>Assessment Supports for 2020-2021</vt:lpstr>
      <vt:lpstr>Questions During the Webinar</vt:lpstr>
      <vt:lpstr>Recover. Redesign. Restart. 2020  (1 of 2)</vt:lpstr>
      <vt:lpstr>Recover. Redesign. Restart. 2020  (2 of 2)</vt:lpstr>
      <vt:lpstr>Background (1 of 3)</vt:lpstr>
      <vt:lpstr>Background (2 of 3)</vt:lpstr>
      <vt:lpstr>Background (3 of 3)</vt:lpstr>
      <vt:lpstr>Reading Instruction (1 of 3)</vt:lpstr>
      <vt:lpstr>Reading Instruction (2 of 3)</vt:lpstr>
      <vt:lpstr>Reading Instruction (3 of 3)</vt:lpstr>
      <vt:lpstr>Step 1: Select Authentic Text (1 of 7)</vt:lpstr>
      <vt:lpstr>Step 1: Select Authentic Text (2 of 7)</vt:lpstr>
      <vt:lpstr>Step 1: Select Authentic Text (3 of 7)</vt:lpstr>
      <vt:lpstr>Step 1: Select Authentic Text (4 of 7)</vt:lpstr>
      <vt:lpstr>Step 1: Select Authentic Text (5 of 7)</vt:lpstr>
      <vt:lpstr> Step 1: Select Authentic Text (6 of 7) </vt:lpstr>
      <vt:lpstr>Step 1: Select Authentic Text (7 of 7)</vt:lpstr>
      <vt:lpstr>Step 2: Examine the Content and Progression of Standards for SOL 4.5F </vt:lpstr>
      <vt:lpstr>Step 2: Examine the Content and Progression of Standards for SOL 4.5G </vt:lpstr>
      <vt:lpstr>Step 2: Examine the Content and Progression of Standards for SOL 4.5I</vt:lpstr>
      <vt:lpstr>Step 3: Sample Question Starters for SOL 4.5F  </vt:lpstr>
      <vt:lpstr>Step 3: Sample Question Starters for SOL 4.5G </vt:lpstr>
      <vt:lpstr>Step 3: Sample Question Starters for SOL 4.5I </vt:lpstr>
      <vt:lpstr>Step 4: Exploring Instructional Resources (1 of 4)</vt:lpstr>
      <vt:lpstr>Step 4: Exploring Instructional Resources (2 of 4)</vt:lpstr>
      <vt:lpstr>Step 4: Exploring Instructional Resources (3 of 4)</vt:lpstr>
      <vt:lpstr>Step 4: Exploring Instructional Resources (4 of 4)</vt:lpstr>
      <vt:lpstr> Step 1: Select Authentic Text (1 of 2) </vt:lpstr>
      <vt:lpstr>Step 1: Select Authentic Text (2 of 2)</vt:lpstr>
      <vt:lpstr>Step 2: Examine the Content and Progression of Standards for SOL 4.6 B </vt:lpstr>
      <vt:lpstr>Step 2: Examine the Content and Progression of Standards for SOL 4.6D </vt:lpstr>
      <vt:lpstr>Step 2: Examine the Content and Progression of Standards for SOL 4.6 G </vt:lpstr>
      <vt:lpstr>Step 3: Sample Question Starters for SOL 4.6B (1 of 2)   </vt:lpstr>
      <vt:lpstr>Step 3: Sample Question Starters for SOL 4.6B (2 of 2)</vt:lpstr>
      <vt:lpstr>Step 3: Sample Question Starters for SOL 4.6D </vt:lpstr>
      <vt:lpstr>Step 3: Sample Question Starters for SOL 4.6G  </vt:lpstr>
      <vt:lpstr>Step 4: Exploring Instructional Resources</vt:lpstr>
      <vt:lpstr>Resources (1 of 2)</vt:lpstr>
      <vt:lpstr>Resources (2 of 2)</vt:lpstr>
      <vt:lpstr>Resources (3 of 3)</vt:lpstr>
      <vt:lpstr>Stay Connected</vt:lpstr>
      <vt:lpstr>Disclaimer</vt:lpstr>
      <vt:lpstr>Copyright ©2020 by the Commonwealth of Virginia, Department of Education, P.O. Box 2120, Richmond, Virginia 23218-2120. All rights reserved. Except as permitted by law, this material may not be reproduced or used in any form or by any means, electronic or mechanical, including photocopying or recording, or by any information storage or retrieval system, without written permission from the copyright owner. Commonwealth of Virginia public school educators may reproduce any portion of these items for non-commercial educational purposes without requesting permission. All others should direct their written requests to the Virginia Department of Education at the above address or by e-mail to Student_Assessment@doe.virginia.gov. </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crb29104</dc:creator>
  <cp:lastModifiedBy>Melody Bushley</cp:lastModifiedBy>
  <cp:revision>141</cp:revision>
  <dcterms:created xsi:type="dcterms:W3CDTF">2019-02-13T14:37:28Z</dcterms:created>
  <dcterms:modified xsi:type="dcterms:W3CDTF">2020-10-08T19:36:10Z</dcterms:modified>
</cp:coreProperties>
</file>