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6"/>
  </p:notesMasterIdLst>
  <p:sldIdLst>
    <p:sldId id="350" r:id="rId2"/>
    <p:sldId id="349" r:id="rId3"/>
    <p:sldId id="351" r:id="rId4"/>
    <p:sldId id="352" r:id="rId5"/>
    <p:sldId id="320" r:id="rId6"/>
    <p:sldId id="315" r:id="rId7"/>
    <p:sldId id="316" r:id="rId8"/>
    <p:sldId id="321" r:id="rId9"/>
    <p:sldId id="346" r:id="rId10"/>
    <p:sldId id="345" r:id="rId11"/>
    <p:sldId id="322" r:id="rId12"/>
    <p:sldId id="347" r:id="rId13"/>
    <p:sldId id="348" r:id="rId14"/>
    <p:sldId id="353" r:id="rId15"/>
    <p:sldId id="366" r:id="rId16"/>
    <p:sldId id="323" r:id="rId17"/>
    <p:sldId id="324" r:id="rId18"/>
    <p:sldId id="327" r:id="rId19"/>
    <p:sldId id="328" r:id="rId20"/>
    <p:sldId id="329" r:id="rId21"/>
    <p:sldId id="333" r:id="rId22"/>
    <p:sldId id="334" r:id="rId23"/>
    <p:sldId id="337" r:id="rId24"/>
    <p:sldId id="363" r:id="rId25"/>
    <p:sldId id="364" r:id="rId26"/>
    <p:sldId id="365" r:id="rId27"/>
    <p:sldId id="336" r:id="rId28"/>
    <p:sldId id="343" r:id="rId29"/>
    <p:sldId id="325" r:id="rId30"/>
    <p:sldId id="326" r:id="rId31"/>
    <p:sldId id="330" r:id="rId32"/>
    <p:sldId id="331" r:id="rId33"/>
    <p:sldId id="332" r:id="rId34"/>
    <p:sldId id="335" r:id="rId35"/>
    <p:sldId id="338" r:id="rId36"/>
    <p:sldId id="339" r:id="rId37"/>
    <p:sldId id="340" r:id="rId38"/>
    <p:sldId id="344" r:id="rId39"/>
    <p:sldId id="357" r:id="rId40"/>
    <p:sldId id="358" r:id="rId41"/>
    <p:sldId id="359" r:id="rId42"/>
    <p:sldId id="361" r:id="rId43"/>
    <p:sldId id="362" r:id="rId44"/>
    <p:sldId id="342" r:id="rId45"/>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elody Bushley" initials="MSB" lastIdx="4" clrIdx="0">
    <p:extLst>
      <p:ext uri="{19B8F6BF-5375-455C-9EA6-DF929625EA0E}">
        <p15:presenceInfo xmlns:p15="http://schemas.microsoft.com/office/powerpoint/2012/main" userId="Melody Bushley"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00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80" autoAdjust="0"/>
    <p:restoredTop sz="84852" autoAdjust="0"/>
  </p:normalViewPr>
  <p:slideViewPr>
    <p:cSldViewPr>
      <p:cViewPr varScale="1">
        <p:scale>
          <a:sx n="124" d="100"/>
          <a:sy n="124" d="100"/>
        </p:scale>
        <p:origin x="1266" y="90"/>
      </p:cViewPr>
      <p:guideLst>
        <p:guide orient="horz" pos="1620"/>
        <p:guide pos="2880"/>
      </p:guideLst>
    </p:cSldViewPr>
  </p:slideViewPr>
  <p:notesTextViewPr>
    <p:cViewPr>
      <p:scale>
        <a:sx n="1" d="1"/>
        <a:sy n="1" d="1"/>
      </p:scale>
      <p:origin x="0" y="0"/>
    </p:cViewPr>
  </p:notesTextViewPr>
  <p:sorterViewPr>
    <p:cViewPr>
      <p:scale>
        <a:sx n="100" d="100"/>
        <a:sy n="100" d="100"/>
      </p:scale>
      <p:origin x="0" y="-3836"/>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commentAuthors" Target="commentAuthors.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5AF87B-1E59-43FE-9D4C-5A83B502C77E}" type="datetimeFigureOut">
              <a:rPr lang="en-US" smtClean="0"/>
              <a:t>10/7/2020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62FBEA2-4504-465C-B12D-8B709E2A88A9}" type="slidenum">
              <a:rPr lang="en-US" smtClean="0"/>
              <a:t>‹#›</a:t>
            </a:fld>
            <a:endParaRPr lang="en-US"/>
          </a:p>
        </p:txBody>
      </p:sp>
    </p:spTree>
    <p:extLst>
      <p:ext uri="{BB962C8B-B14F-4D97-AF65-F5344CB8AC3E}">
        <p14:creationId xmlns:p14="http://schemas.microsoft.com/office/powerpoint/2010/main" val="16400258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1</a:t>
            </a:fld>
            <a:endParaRPr lang="en-US" dirty="0"/>
          </a:p>
        </p:txBody>
      </p:sp>
    </p:spTree>
    <p:extLst>
      <p:ext uri="{BB962C8B-B14F-4D97-AF65-F5344CB8AC3E}">
        <p14:creationId xmlns:p14="http://schemas.microsoft.com/office/powerpoint/2010/main" val="18367064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20</a:t>
            </a:fld>
            <a:endParaRPr lang="en-US"/>
          </a:p>
        </p:txBody>
      </p:sp>
    </p:spTree>
    <p:extLst>
      <p:ext uri="{BB962C8B-B14F-4D97-AF65-F5344CB8AC3E}">
        <p14:creationId xmlns:p14="http://schemas.microsoft.com/office/powerpoint/2010/main" val="29943971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23</a:t>
            </a:fld>
            <a:endParaRPr lang="en-US"/>
          </a:p>
        </p:txBody>
      </p:sp>
    </p:spTree>
    <p:extLst>
      <p:ext uri="{BB962C8B-B14F-4D97-AF65-F5344CB8AC3E}">
        <p14:creationId xmlns:p14="http://schemas.microsoft.com/office/powerpoint/2010/main" val="16212225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24</a:t>
            </a:fld>
            <a:endParaRPr lang="en-US" dirty="0"/>
          </a:p>
        </p:txBody>
      </p:sp>
    </p:spTree>
    <p:extLst>
      <p:ext uri="{BB962C8B-B14F-4D97-AF65-F5344CB8AC3E}">
        <p14:creationId xmlns:p14="http://schemas.microsoft.com/office/powerpoint/2010/main" val="10983162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25</a:t>
            </a:fld>
            <a:endParaRPr lang="en-US" dirty="0"/>
          </a:p>
        </p:txBody>
      </p:sp>
    </p:spTree>
    <p:extLst>
      <p:ext uri="{BB962C8B-B14F-4D97-AF65-F5344CB8AC3E}">
        <p14:creationId xmlns:p14="http://schemas.microsoft.com/office/powerpoint/2010/main" val="21096664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26</a:t>
            </a:fld>
            <a:endParaRPr lang="en-US" dirty="0"/>
          </a:p>
        </p:txBody>
      </p:sp>
    </p:spTree>
    <p:extLst>
      <p:ext uri="{BB962C8B-B14F-4D97-AF65-F5344CB8AC3E}">
        <p14:creationId xmlns:p14="http://schemas.microsoft.com/office/powerpoint/2010/main" val="42496721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27</a:t>
            </a:fld>
            <a:endParaRPr lang="en-US"/>
          </a:p>
        </p:txBody>
      </p:sp>
    </p:spTree>
    <p:extLst>
      <p:ext uri="{BB962C8B-B14F-4D97-AF65-F5344CB8AC3E}">
        <p14:creationId xmlns:p14="http://schemas.microsoft.com/office/powerpoint/2010/main" val="23740335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28</a:t>
            </a:fld>
            <a:endParaRPr lang="en-US"/>
          </a:p>
        </p:txBody>
      </p:sp>
    </p:spTree>
    <p:extLst>
      <p:ext uri="{BB962C8B-B14F-4D97-AF65-F5344CB8AC3E}">
        <p14:creationId xmlns:p14="http://schemas.microsoft.com/office/powerpoint/2010/main" val="37368097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29</a:t>
            </a:fld>
            <a:endParaRPr lang="en-US"/>
          </a:p>
        </p:txBody>
      </p:sp>
    </p:spTree>
    <p:extLst>
      <p:ext uri="{BB962C8B-B14F-4D97-AF65-F5344CB8AC3E}">
        <p14:creationId xmlns:p14="http://schemas.microsoft.com/office/powerpoint/2010/main" val="150191254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31</a:t>
            </a:fld>
            <a:endParaRPr lang="en-US"/>
          </a:p>
        </p:txBody>
      </p:sp>
    </p:spTree>
    <p:extLst>
      <p:ext uri="{BB962C8B-B14F-4D97-AF65-F5344CB8AC3E}">
        <p14:creationId xmlns:p14="http://schemas.microsoft.com/office/powerpoint/2010/main" val="48660936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32</a:t>
            </a:fld>
            <a:endParaRPr lang="en-US"/>
          </a:p>
        </p:txBody>
      </p:sp>
    </p:spTree>
    <p:extLst>
      <p:ext uri="{BB962C8B-B14F-4D97-AF65-F5344CB8AC3E}">
        <p14:creationId xmlns:p14="http://schemas.microsoft.com/office/powerpoint/2010/main" val="30051333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g8e859bc9c3_0_47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3" name="Google Shape;93;g8e859bc9c3_0_47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79983573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33</a:t>
            </a:fld>
            <a:endParaRPr lang="en-US"/>
          </a:p>
        </p:txBody>
      </p:sp>
    </p:spTree>
    <p:extLst>
      <p:ext uri="{BB962C8B-B14F-4D97-AF65-F5344CB8AC3E}">
        <p14:creationId xmlns:p14="http://schemas.microsoft.com/office/powerpoint/2010/main" val="373462231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37</a:t>
            </a:fld>
            <a:endParaRPr lang="en-US"/>
          </a:p>
        </p:txBody>
      </p:sp>
    </p:spTree>
    <p:extLst>
      <p:ext uri="{BB962C8B-B14F-4D97-AF65-F5344CB8AC3E}">
        <p14:creationId xmlns:p14="http://schemas.microsoft.com/office/powerpoint/2010/main" val="197002389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38</a:t>
            </a:fld>
            <a:endParaRPr lang="en-US"/>
          </a:p>
        </p:txBody>
      </p:sp>
    </p:spTree>
    <p:extLst>
      <p:ext uri="{BB962C8B-B14F-4D97-AF65-F5344CB8AC3E}">
        <p14:creationId xmlns:p14="http://schemas.microsoft.com/office/powerpoint/2010/main" val="14273953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162FBEA2-4504-465C-B12D-8B709E2A88A9}" type="slidenum">
              <a:rPr lang="en-US" smtClean="0"/>
              <a:t>8</a:t>
            </a:fld>
            <a:endParaRPr lang="en-US"/>
          </a:p>
        </p:txBody>
      </p:sp>
    </p:spTree>
    <p:extLst>
      <p:ext uri="{BB962C8B-B14F-4D97-AF65-F5344CB8AC3E}">
        <p14:creationId xmlns:p14="http://schemas.microsoft.com/office/powerpoint/2010/main" val="15631863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162FBEA2-4504-465C-B12D-8B709E2A88A9}" type="slidenum">
              <a:rPr lang="en-US" smtClean="0"/>
              <a:t>9</a:t>
            </a:fld>
            <a:endParaRPr lang="en-US"/>
          </a:p>
        </p:txBody>
      </p:sp>
    </p:spTree>
    <p:extLst>
      <p:ext uri="{BB962C8B-B14F-4D97-AF65-F5344CB8AC3E}">
        <p14:creationId xmlns:p14="http://schemas.microsoft.com/office/powerpoint/2010/main" val="4191148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162FBEA2-4504-465C-B12D-8B709E2A88A9}" type="slidenum">
              <a:rPr lang="en-US" smtClean="0"/>
              <a:t>10</a:t>
            </a:fld>
            <a:endParaRPr lang="en-US"/>
          </a:p>
        </p:txBody>
      </p:sp>
    </p:spTree>
    <p:extLst>
      <p:ext uri="{BB962C8B-B14F-4D97-AF65-F5344CB8AC3E}">
        <p14:creationId xmlns:p14="http://schemas.microsoft.com/office/powerpoint/2010/main" val="32529894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annotations were created by Virginia Department of Education staff from the Office of Humanities and the  Office of Student Assessment. VITA Program (Virginia Information Technologies Agency) is the author of the annotations.</a:t>
            </a:r>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15</a:t>
            </a:fld>
            <a:endParaRPr lang="en-US"/>
          </a:p>
        </p:txBody>
      </p:sp>
    </p:spTree>
    <p:extLst>
      <p:ext uri="{BB962C8B-B14F-4D97-AF65-F5344CB8AC3E}">
        <p14:creationId xmlns:p14="http://schemas.microsoft.com/office/powerpoint/2010/main" val="18287904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16</a:t>
            </a:fld>
            <a:endParaRPr lang="en-US"/>
          </a:p>
        </p:txBody>
      </p:sp>
    </p:spTree>
    <p:extLst>
      <p:ext uri="{BB962C8B-B14F-4D97-AF65-F5344CB8AC3E}">
        <p14:creationId xmlns:p14="http://schemas.microsoft.com/office/powerpoint/2010/main" val="39922283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18</a:t>
            </a:fld>
            <a:endParaRPr lang="en-US"/>
          </a:p>
        </p:txBody>
      </p:sp>
    </p:spTree>
    <p:extLst>
      <p:ext uri="{BB962C8B-B14F-4D97-AF65-F5344CB8AC3E}">
        <p14:creationId xmlns:p14="http://schemas.microsoft.com/office/powerpoint/2010/main" val="23979771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19</a:t>
            </a:fld>
            <a:endParaRPr lang="en-US"/>
          </a:p>
        </p:txBody>
      </p:sp>
    </p:spTree>
    <p:extLst>
      <p:ext uri="{BB962C8B-B14F-4D97-AF65-F5344CB8AC3E}">
        <p14:creationId xmlns:p14="http://schemas.microsoft.com/office/powerpoint/2010/main" val="3925063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8_Title and Content">
    <p:spTree>
      <p:nvGrpSpPr>
        <p:cNvPr id="1" name=""/>
        <p:cNvGrpSpPr/>
        <p:nvPr/>
      </p:nvGrpSpPr>
      <p:grpSpPr>
        <a:xfrm>
          <a:off x="0" y="0"/>
          <a:ext cx="0" cy="0"/>
          <a:chOff x="0" y="0"/>
          <a:chExt cx="0" cy="0"/>
        </a:xfrm>
      </p:grpSpPr>
      <p:pic>
        <p:nvPicPr>
          <p:cNvPr id="4" name="Picture 3" title="Virginia Department of Education logo"/>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562773" y="3826778"/>
            <a:ext cx="1517012" cy="654875"/>
          </a:xfrm>
          <a:prstGeom prst="rect">
            <a:avLst/>
          </a:prstGeom>
        </p:spPr>
      </p:pic>
      <p:sp>
        <p:nvSpPr>
          <p:cNvPr id="5" name="Title 1"/>
          <p:cNvSpPr>
            <a:spLocks noGrp="1"/>
          </p:cNvSpPr>
          <p:nvPr>
            <p:ph type="title"/>
          </p:nvPr>
        </p:nvSpPr>
        <p:spPr>
          <a:xfrm>
            <a:off x="0" y="1122"/>
            <a:ext cx="9144000" cy="818027"/>
          </a:xfrm>
          <a:prstGeom prst="rect">
            <a:avLst/>
          </a:prstGeom>
          <a:solidFill>
            <a:srgbClr val="FFFFFF"/>
          </a:solidFill>
        </p:spPr>
        <p:txBody>
          <a:bodyPr/>
          <a:lstStyle>
            <a:lvl1pPr>
              <a:defRPr b="1">
                <a:solidFill>
                  <a:schemeClr val="tx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76200" y="895351"/>
            <a:ext cx="8927385" cy="3429002"/>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400990176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9_Title and Content">
    <p:spTree>
      <p:nvGrpSpPr>
        <p:cNvPr id="1" name=""/>
        <p:cNvGrpSpPr/>
        <p:nvPr/>
      </p:nvGrpSpPr>
      <p:grpSpPr>
        <a:xfrm>
          <a:off x="0" y="0"/>
          <a:ext cx="0" cy="0"/>
          <a:chOff x="0" y="0"/>
          <a:chExt cx="0" cy="0"/>
        </a:xfrm>
      </p:grpSpPr>
      <p:pic>
        <p:nvPicPr>
          <p:cNvPr id="4" name="Picture 3" title="Virginia Department of Education logo"/>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562773" y="3826778"/>
            <a:ext cx="1517012" cy="654875"/>
          </a:xfrm>
          <a:prstGeom prst="rect">
            <a:avLst/>
          </a:prstGeom>
        </p:spPr>
      </p:pic>
      <p:sp>
        <p:nvSpPr>
          <p:cNvPr id="5" name="Title 1"/>
          <p:cNvSpPr>
            <a:spLocks noGrp="1"/>
          </p:cNvSpPr>
          <p:nvPr>
            <p:ph type="title"/>
          </p:nvPr>
        </p:nvSpPr>
        <p:spPr>
          <a:xfrm>
            <a:off x="0" y="1122"/>
            <a:ext cx="9144000" cy="818027"/>
          </a:xfrm>
          <a:prstGeom prst="rect">
            <a:avLst/>
          </a:prstGeom>
          <a:solidFill>
            <a:schemeClr val="tx1">
              <a:lumMod val="95000"/>
              <a:lumOff val="5000"/>
            </a:schemeClr>
          </a:solidFill>
        </p:spPr>
        <p:txBody>
          <a:bodyPr/>
          <a:lstStyle>
            <a:lvl1pPr>
              <a:defRPr b="1">
                <a:solidFill>
                  <a:schemeClr val="bg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76200" y="895351"/>
            <a:ext cx="8927385" cy="3429002"/>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783976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7_Title and Content">
    <p:spTree>
      <p:nvGrpSpPr>
        <p:cNvPr id="1" name=""/>
        <p:cNvGrpSpPr/>
        <p:nvPr/>
      </p:nvGrpSpPr>
      <p:grpSpPr>
        <a:xfrm>
          <a:off x="0" y="0"/>
          <a:ext cx="0" cy="0"/>
          <a:chOff x="0" y="0"/>
          <a:chExt cx="0" cy="0"/>
        </a:xfrm>
      </p:grpSpPr>
      <p:pic>
        <p:nvPicPr>
          <p:cNvPr id="5" name="Picture 4" title="decorative"/>
          <p:cNvPicPr>
            <a:picLocks noChangeAspect="1"/>
          </p:cNvPicPr>
          <p:nvPr userDrawn="1"/>
        </p:nvPicPr>
        <p:blipFill rotWithShape="1">
          <a:blip r:embed="rId2" cstate="email">
            <a:extLst>
              <a:ext uri="{28A0092B-C50C-407E-A947-70E740481C1C}">
                <a14:useLocalDpi xmlns:a14="http://schemas.microsoft.com/office/drawing/2010/main" val="0"/>
              </a:ext>
            </a:extLst>
          </a:blip>
          <a:srcRect l="2323" t="39515" r="16456" b="-1"/>
          <a:stretch/>
        </p:blipFill>
        <p:spPr>
          <a:xfrm>
            <a:off x="0" y="0"/>
            <a:ext cx="9144000" cy="4456060"/>
          </a:xfrm>
          <a:prstGeom prst="rect">
            <a:avLst/>
          </a:prstGeom>
        </p:spPr>
      </p:pic>
      <p:sp>
        <p:nvSpPr>
          <p:cNvPr id="6" name="Rectangle 5"/>
          <p:cNvSpPr/>
          <p:nvPr userDrawn="1"/>
        </p:nvSpPr>
        <p:spPr>
          <a:xfrm>
            <a:off x="2" y="3"/>
            <a:ext cx="9144001" cy="4458884"/>
          </a:xfrm>
          <a:prstGeom prst="rect">
            <a:avLst/>
          </a:prstGeom>
          <a:solidFill>
            <a:schemeClr val="bg1">
              <a:alpha val="77000"/>
            </a:schemeClr>
          </a:solidFill>
          <a:ln>
            <a:noFill/>
          </a:ln>
          <a:effectLst>
            <a:outerShdw blurRad="50800" dist="38100" dir="9000000" algn="tl" rotWithShape="0">
              <a:srgbClr val="000000">
                <a:alpha val="18000"/>
              </a:srgbClr>
            </a:outerShdw>
          </a:effectLst>
        </p:spPr>
        <p:style>
          <a:lnRef idx="1">
            <a:schemeClr val="accent1"/>
          </a:lnRef>
          <a:fillRef idx="3">
            <a:schemeClr val="accent1"/>
          </a:fillRef>
          <a:effectRef idx="2">
            <a:schemeClr val="accent1"/>
          </a:effectRef>
          <a:fontRef idx="minor">
            <a:schemeClr val="lt1"/>
          </a:fontRef>
        </p:style>
        <p:txBody>
          <a:bodyPr lIns="274320" tIns="91440" rIns="274320" rtlCol="0" anchor="t" anchorCtr="0"/>
          <a:lstStyle/>
          <a:p>
            <a:pPr algn="l"/>
            <a:r>
              <a:rPr lang="en-US" sz="1400" dirty="0" smtClean="0">
                <a:solidFill>
                  <a:schemeClr val="tx1"/>
                </a:solidFill>
              </a:rPr>
              <a:t/>
            </a:r>
            <a:br>
              <a:rPr lang="en-US" sz="1400" dirty="0" smtClean="0">
                <a:solidFill>
                  <a:schemeClr val="tx1"/>
                </a:solidFill>
              </a:rPr>
            </a:br>
            <a:endParaRPr lang="en-US" sz="1400" dirty="0">
              <a:solidFill>
                <a:schemeClr val="tx1"/>
              </a:solidFill>
            </a:endParaRPr>
          </a:p>
        </p:txBody>
      </p:sp>
      <p:sp>
        <p:nvSpPr>
          <p:cNvPr id="8" name="Title 1"/>
          <p:cNvSpPr>
            <a:spLocks noGrp="1"/>
          </p:cNvSpPr>
          <p:nvPr>
            <p:ph type="title"/>
          </p:nvPr>
        </p:nvSpPr>
        <p:spPr>
          <a:xfrm>
            <a:off x="0" y="1121"/>
            <a:ext cx="9144000" cy="741829"/>
          </a:xfrm>
          <a:prstGeom prst="rect">
            <a:avLst/>
          </a:prstGeom>
          <a:solidFill>
            <a:schemeClr val="tx1"/>
          </a:solidFill>
        </p:spPr>
        <p:txBody>
          <a:bodyPr/>
          <a:lstStyle>
            <a:lvl1pPr>
              <a:defRPr b="1">
                <a:solidFill>
                  <a:schemeClr val="bg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819150"/>
            <a:ext cx="8229600" cy="3505201"/>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7" name="Picture 6" title="Virginia Department of Education logo"/>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7562773" y="3826778"/>
            <a:ext cx="1517012" cy="654875"/>
          </a:xfrm>
          <a:prstGeom prst="rect">
            <a:avLst/>
          </a:prstGeom>
        </p:spPr>
      </p:pic>
    </p:spTree>
    <p:extLst>
      <p:ext uri="{BB962C8B-B14F-4D97-AF65-F5344CB8AC3E}">
        <p14:creationId xmlns:p14="http://schemas.microsoft.com/office/powerpoint/2010/main" val="237515421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1_Title and Content">
    <p:spTree>
      <p:nvGrpSpPr>
        <p:cNvPr id="1" name=""/>
        <p:cNvGrpSpPr/>
        <p:nvPr/>
      </p:nvGrpSpPr>
      <p:grpSpPr>
        <a:xfrm>
          <a:off x="0" y="0"/>
          <a:ext cx="0" cy="0"/>
          <a:chOff x="0" y="0"/>
          <a:chExt cx="0" cy="0"/>
        </a:xfrm>
      </p:grpSpPr>
      <p:pic>
        <p:nvPicPr>
          <p:cNvPr id="5" name="Picture 4" title="decorative"/>
          <p:cNvPicPr>
            <a:picLocks noChangeAspect="1"/>
          </p:cNvPicPr>
          <p:nvPr userDrawn="1"/>
        </p:nvPicPr>
        <p:blipFill rotWithShape="1">
          <a:blip r:embed="rId2" cstate="email">
            <a:extLst>
              <a:ext uri="{28A0092B-C50C-407E-A947-70E740481C1C}">
                <a14:useLocalDpi xmlns:a14="http://schemas.microsoft.com/office/drawing/2010/main" val="0"/>
              </a:ext>
            </a:extLst>
          </a:blip>
          <a:srcRect l="2323" t="39515" r="16456" b="-1"/>
          <a:stretch/>
        </p:blipFill>
        <p:spPr>
          <a:xfrm>
            <a:off x="0" y="0"/>
            <a:ext cx="9144000" cy="4456060"/>
          </a:xfrm>
          <a:prstGeom prst="rect">
            <a:avLst/>
          </a:prstGeom>
        </p:spPr>
      </p:pic>
      <p:sp>
        <p:nvSpPr>
          <p:cNvPr id="6" name="Rectangle 5"/>
          <p:cNvSpPr/>
          <p:nvPr userDrawn="1"/>
        </p:nvSpPr>
        <p:spPr>
          <a:xfrm>
            <a:off x="2" y="3"/>
            <a:ext cx="9144001" cy="4458884"/>
          </a:xfrm>
          <a:prstGeom prst="rect">
            <a:avLst/>
          </a:prstGeom>
          <a:solidFill>
            <a:schemeClr val="bg1">
              <a:alpha val="77000"/>
            </a:schemeClr>
          </a:solidFill>
          <a:ln>
            <a:noFill/>
          </a:ln>
          <a:effectLst>
            <a:outerShdw blurRad="50800" dist="38100" dir="9000000" algn="tl" rotWithShape="0">
              <a:srgbClr val="000000">
                <a:alpha val="18000"/>
              </a:srgbClr>
            </a:outerShdw>
          </a:effectLst>
        </p:spPr>
        <p:style>
          <a:lnRef idx="1">
            <a:schemeClr val="accent1"/>
          </a:lnRef>
          <a:fillRef idx="3">
            <a:schemeClr val="accent1"/>
          </a:fillRef>
          <a:effectRef idx="2">
            <a:schemeClr val="accent1"/>
          </a:effectRef>
          <a:fontRef idx="minor">
            <a:schemeClr val="lt1"/>
          </a:fontRef>
        </p:style>
        <p:txBody>
          <a:bodyPr lIns="274320" tIns="91440" rIns="274320" rtlCol="0" anchor="t" anchorCtr="0"/>
          <a:lstStyle/>
          <a:p>
            <a:pPr algn="l"/>
            <a:r>
              <a:rPr lang="en-US" sz="1400" dirty="0" smtClean="0">
                <a:solidFill>
                  <a:schemeClr val="tx1"/>
                </a:solidFill>
              </a:rPr>
              <a:t/>
            </a:r>
            <a:br>
              <a:rPr lang="en-US" sz="1400" dirty="0" smtClean="0">
                <a:solidFill>
                  <a:schemeClr val="tx1"/>
                </a:solidFill>
              </a:rPr>
            </a:br>
            <a:endParaRPr lang="en-US" sz="1400" dirty="0">
              <a:solidFill>
                <a:schemeClr val="tx1"/>
              </a:solidFill>
            </a:endParaRPr>
          </a:p>
        </p:txBody>
      </p:sp>
      <p:sp>
        <p:nvSpPr>
          <p:cNvPr id="8" name="Title 1"/>
          <p:cNvSpPr>
            <a:spLocks noGrp="1"/>
          </p:cNvSpPr>
          <p:nvPr>
            <p:ph type="title"/>
          </p:nvPr>
        </p:nvSpPr>
        <p:spPr>
          <a:xfrm>
            <a:off x="0" y="1121"/>
            <a:ext cx="9144000" cy="741829"/>
          </a:xfrm>
          <a:prstGeom prst="rect">
            <a:avLst/>
          </a:prstGeom>
          <a:noFill/>
        </p:spPr>
        <p:txBody>
          <a:bodyPr/>
          <a:lstStyle>
            <a:lvl1pPr>
              <a:defRPr b="1">
                <a:solidFill>
                  <a:schemeClr val="tx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819150"/>
            <a:ext cx="8229600" cy="3505201"/>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7" name="Picture 6" title="Virginia Department of Education logo"/>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7562773" y="3826778"/>
            <a:ext cx="1517012" cy="654875"/>
          </a:xfrm>
          <a:prstGeom prst="rect">
            <a:avLst/>
          </a:prstGeom>
        </p:spPr>
      </p:pic>
    </p:spTree>
    <p:extLst>
      <p:ext uri="{BB962C8B-B14F-4D97-AF65-F5344CB8AC3E}">
        <p14:creationId xmlns:p14="http://schemas.microsoft.com/office/powerpoint/2010/main" val="248054185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1733550"/>
            <a:ext cx="6400800" cy="1314450"/>
          </a:xfrm>
        </p:spPr>
        <p:txBody>
          <a:bodyPr/>
          <a:lstStyle>
            <a:lvl1pPr marL="0" indent="0" algn="ctr">
              <a:buNone/>
              <a:defRPr i="1">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pic>
        <p:nvPicPr>
          <p:cNvPr id="8" name="Picture 7" title="Virginia Department of Education logo"/>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562773" y="3826778"/>
            <a:ext cx="1517012" cy="654875"/>
          </a:xfrm>
          <a:prstGeom prst="rect">
            <a:avLst/>
          </a:prstGeom>
        </p:spPr>
      </p:pic>
      <p:sp>
        <p:nvSpPr>
          <p:cNvPr id="11" name="Title 1"/>
          <p:cNvSpPr>
            <a:spLocks noGrp="1"/>
          </p:cNvSpPr>
          <p:nvPr>
            <p:ph type="title"/>
          </p:nvPr>
        </p:nvSpPr>
        <p:spPr>
          <a:xfrm>
            <a:off x="0" y="1121"/>
            <a:ext cx="9144000" cy="857250"/>
          </a:xfrm>
          <a:prstGeom prst="rect">
            <a:avLst/>
          </a:prstGeom>
          <a:solidFill>
            <a:schemeClr val="tx1"/>
          </a:solidFill>
        </p:spPr>
        <p:txBody>
          <a:bodyPr/>
          <a:lstStyle>
            <a:lvl1pPr>
              <a:defRPr>
                <a:solidFill>
                  <a:schemeClr val="bg1"/>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270685355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2571750"/>
            <a:ext cx="6400800" cy="1314450"/>
          </a:xfrm>
        </p:spPr>
        <p:txBody>
          <a:bodyPr/>
          <a:lstStyle>
            <a:lvl1pPr marL="0" indent="0" algn="ctr">
              <a:buNone/>
              <a:defRPr i="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10" name="Title 1"/>
          <p:cNvSpPr>
            <a:spLocks noGrp="1"/>
          </p:cNvSpPr>
          <p:nvPr>
            <p:ph type="title"/>
          </p:nvPr>
        </p:nvSpPr>
        <p:spPr>
          <a:xfrm>
            <a:off x="0" y="971551"/>
            <a:ext cx="9144000" cy="1371599"/>
          </a:xfrm>
          <a:prstGeom prst="rect">
            <a:avLst/>
          </a:prstGeom>
          <a:noFill/>
        </p:spPr>
        <p:txBody>
          <a:bodyPr anchor="b"/>
          <a:lstStyle>
            <a:lvl1pPr>
              <a:defRPr b="1">
                <a:solidFill>
                  <a:schemeClr val="tx1"/>
                </a:solidFill>
              </a:defRPr>
            </a:lvl1pPr>
          </a:lstStyle>
          <a:p>
            <a:r>
              <a:rPr lang="en-US" dirty="0" smtClean="0"/>
              <a:t>Click to edit Master title style</a:t>
            </a:r>
            <a:endParaRPr lang="en-US" dirty="0"/>
          </a:p>
        </p:txBody>
      </p:sp>
      <p:pic>
        <p:nvPicPr>
          <p:cNvPr id="9" name="Picture 8" title="Virginia Department of Education logo"/>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562773" y="3826778"/>
            <a:ext cx="1517012" cy="654875"/>
          </a:xfrm>
          <a:prstGeom prst="rect">
            <a:avLst/>
          </a:prstGeom>
        </p:spPr>
      </p:pic>
    </p:spTree>
    <p:extLst>
      <p:ext uri="{BB962C8B-B14F-4D97-AF65-F5344CB8AC3E}">
        <p14:creationId xmlns:p14="http://schemas.microsoft.com/office/powerpoint/2010/main" val="329853444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0_Title and Content">
    <p:spTree>
      <p:nvGrpSpPr>
        <p:cNvPr id="1" name=""/>
        <p:cNvGrpSpPr/>
        <p:nvPr/>
      </p:nvGrpSpPr>
      <p:grpSpPr>
        <a:xfrm>
          <a:off x="0" y="0"/>
          <a:ext cx="0" cy="0"/>
          <a:chOff x="0" y="0"/>
          <a:chExt cx="0" cy="0"/>
        </a:xfrm>
      </p:grpSpPr>
      <p:pic>
        <p:nvPicPr>
          <p:cNvPr id="4" name="Picture 3" title="decorative"/>
          <p:cNvPicPr>
            <a:picLocks noChangeAspect="1"/>
          </p:cNvPicPr>
          <p:nvPr userDrawn="1"/>
        </p:nvPicPr>
        <p:blipFill rotWithShape="1">
          <a:blip r:embed="rId2" cstate="email">
            <a:extLst>
              <a:ext uri="{28A0092B-C50C-407E-A947-70E740481C1C}">
                <a14:useLocalDpi xmlns:a14="http://schemas.microsoft.com/office/drawing/2010/main" val="0"/>
              </a:ext>
            </a:extLst>
          </a:blip>
          <a:srcRect l="1489"/>
          <a:stretch/>
        </p:blipFill>
        <p:spPr>
          <a:xfrm>
            <a:off x="1" y="-115455"/>
            <a:ext cx="9167091" cy="4572000"/>
          </a:xfrm>
          <a:prstGeom prst="rect">
            <a:avLst/>
          </a:prstGeom>
        </p:spPr>
      </p:pic>
      <p:sp>
        <p:nvSpPr>
          <p:cNvPr id="9" name="Rectangle 8"/>
          <p:cNvSpPr/>
          <p:nvPr userDrawn="1"/>
        </p:nvSpPr>
        <p:spPr>
          <a:xfrm>
            <a:off x="384849" y="895351"/>
            <a:ext cx="4033212" cy="3483264"/>
          </a:xfrm>
          <a:prstGeom prst="rect">
            <a:avLst/>
          </a:prstGeom>
          <a:solidFill>
            <a:schemeClr val="bg1"/>
          </a:solidFill>
          <a:ln>
            <a:noFill/>
          </a:ln>
          <a:effectLst>
            <a:outerShdw blurRad="50800" dist="38100" dir="9000000" algn="tl" rotWithShape="0">
              <a:srgbClr val="000000">
                <a:alpha val="18000"/>
              </a:srgbClr>
            </a:outerShdw>
          </a:effectLst>
        </p:spPr>
        <p:style>
          <a:lnRef idx="1">
            <a:schemeClr val="accent1"/>
          </a:lnRef>
          <a:fillRef idx="3">
            <a:schemeClr val="accent1"/>
          </a:fillRef>
          <a:effectRef idx="2">
            <a:schemeClr val="accent1"/>
          </a:effectRef>
          <a:fontRef idx="minor">
            <a:schemeClr val="lt1"/>
          </a:fontRef>
        </p:style>
        <p:txBody>
          <a:bodyPr lIns="274320" tIns="91440" rIns="274320" rtlCol="0" anchor="t" anchorCtr="0"/>
          <a:lstStyle/>
          <a:p>
            <a:pPr algn="l"/>
            <a:r>
              <a:rPr lang="en-US" sz="1400" dirty="0" smtClean="0">
                <a:solidFill>
                  <a:schemeClr val="tx1"/>
                </a:solidFill>
              </a:rPr>
              <a:t/>
            </a:r>
            <a:br>
              <a:rPr lang="en-US" sz="1400" dirty="0" smtClean="0">
                <a:solidFill>
                  <a:schemeClr val="tx1"/>
                </a:solidFill>
              </a:rPr>
            </a:br>
            <a:endParaRPr lang="en-US" sz="1400" dirty="0">
              <a:solidFill>
                <a:schemeClr val="tx1"/>
              </a:solidFill>
            </a:endParaRPr>
          </a:p>
        </p:txBody>
      </p:sp>
      <p:sp>
        <p:nvSpPr>
          <p:cNvPr id="10" name="Rectangle 9"/>
          <p:cNvSpPr/>
          <p:nvPr userDrawn="1"/>
        </p:nvSpPr>
        <p:spPr>
          <a:xfrm>
            <a:off x="4693614" y="895351"/>
            <a:ext cx="4033212" cy="3483263"/>
          </a:xfrm>
          <a:prstGeom prst="rect">
            <a:avLst/>
          </a:prstGeom>
          <a:solidFill>
            <a:schemeClr val="bg1"/>
          </a:solidFill>
          <a:ln>
            <a:noFill/>
          </a:ln>
          <a:effectLst>
            <a:outerShdw blurRad="50800" dist="38100" dir="9000000" algn="tl" rotWithShape="0">
              <a:srgbClr val="000000">
                <a:alpha val="18000"/>
              </a:srgbClr>
            </a:outerShdw>
          </a:effectLst>
        </p:spPr>
        <p:style>
          <a:lnRef idx="1">
            <a:schemeClr val="accent1"/>
          </a:lnRef>
          <a:fillRef idx="3">
            <a:schemeClr val="accent1"/>
          </a:fillRef>
          <a:effectRef idx="2">
            <a:schemeClr val="accent1"/>
          </a:effectRef>
          <a:fontRef idx="minor">
            <a:schemeClr val="lt1"/>
          </a:fontRef>
        </p:style>
        <p:txBody>
          <a:bodyPr lIns="274320" tIns="91440" rIns="274320" rtlCol="0" anchor="t" anchorCtr="0"/>
          <a:lstStyle/>
          <a:p>
            <a:pPr algn="l"/>
            <a:r>
              <a:rPr lang="en-US" sz="1400" dirty="0" smtClean="0">
                <a:solidFill>
                  <a:schemeClr val="tx1"/>
                </a:solidFill>
              </a:rPr>
              <a:t/>
            </a:r>
            <a:br>
              <a:rPr lang="en-US" sz="1400" dirty="0" smtClean="0">
                <a:solidFill>
                  <a:schemeClr val="tx1"/>
                </a:solidFill>
              </a:rPr>
            </a:br>
            <a:endParaRPr lang="en-US" sz="1400" dirty="0">
              <a:solidFill>
                <a:schemeClr val="tx1"/>
              </a:solidFill>
            </a:endParaRPr>
          </a:p>
        </p:txBody>
      </p:sp>
      <p:sp>
        <p:nvSpPr>
          <p:cNvPr id="2" name="Title 1"/>
          <p:cNvSpPr>
            <a:spLocks noGrp="1"/>
          </p:cNvSpPr>
          <p:nvPr>
            <p:ph type="title"/>
          </p:nvPr>
        </p:nvSpPr>
        <p:spPr>
          <a:xfrm>
            <a:off x="0" y="-77355"/>
            <a:ext cx="9144000" cy="857250"/>
          </a:xfrm>
          <a:prstGeom prst="rect">
            <a:avLst/>
          </a:prstGeom>
          <a:noFill/>
        </p:spPr>
        <p:txBody>
          <a:bodyPr/>
          <a:lstStyle>
            <a:lvl1pPr>
              <a:defRPr b="1">
                <a:solidFill>
                  <a:schemeClr val="bg1"/>
                </a:solidFill>
              </a:defRPr>
            </a:lvl1pPr>
          </a:lstStyle>
          <a:p>
            <a:r>
              <a:rPr lang="en-US" dirty="0" smtClean="0"/>
              <a:t>Click to edit Master title style</a:t>
            </a:r>
            <a:endParaRPr lang="en-US" dirty="0"/>
          </a:p>
        </p:txBody>
      </p:sp>
      <p:sp>
        <p:nvSpPr>
          <p:cNvPr id="6" name="Content Placeholder 2"/>
          <p:cNvSpPr>
            <a:spLocks noGrp="1"/>
          </p:cNvSpPr>
          <p:nvPr>
            <p:ph sz="half" idx="1"/>
          </p:nvPr>
        </p:nvSpPr>
        <p:spPr>
          <a:xfrm>
            <a:off x="457200" y="1047750"/>
            <a:ext cx="3886200" cy="3200401"/>
          </a:xfrm>
        </p:spPr>
        <p:txBody>
          <a:bodyPr/>
          <a:lstStyle>
            <a:lvl1pPr>
              <a:defRPr sz="2800">
                <a:solidFill>
                  <a:schemeClr val="tx1"/>
                </a:solidFill>
              </a:defRPr>
            </a:lvl1pPr>
            <a:lvl2pPr>
              <a:defRPr sz="2400">
                <a:solidFill>
                  <a:schemeClr val="tx1"/>
                </a:solidFill>
              </a:defRPr>
            </a:lvl2pPr>
            <a:lvl3pPr>
              <a:defRPr sz="2000">
                <a:solidFill>
                  <a:schemeClr val="tx1"/>
                </a:solidFill>
              </a:defRPr>
            </a:lvl3pPr>
            <a:lvl4pPr>
              <a:defRPr sz="1800">
                <a:solidFill>
                  <a:schemeClr val="tx1"/>
                </a:solidFill>
              </a:defRPr>
            </a:lvl4pPr>
            <a:lvl5pPr>
              <a:defRPr sz="1800">
                <a:solidFill>
                  <a:schemeClr val="tx1"/>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Content Placeholder 3"/>
          <p:cNvSpPr>
            <a:spLocks noGrp="1"/>
          </p:cNvSpPr>
          <p:nvPr>
            <p:ph sz="half" idx="2"/>
          </p:nvPr>
        </p:nvSpPr>
        <p:spPr>
          <a:xfrm>
            <a:off x="4800600" y="1047750"/>
            <a:ext cx="3810000" cy="3200401"/>
          </a:xfrm>
        </p:spPr>
        <p:txBody>
          <a:bodyPr/>
          <a:lstStyle>
            <a:lvl1pPr>
              <a:defRPr sz="2800">
                <a:solidFill>
                  <a:schemeClr val="tx1"/>
                </a:solidFill>
              </a:defRPr>
            </a:lvl1pPr>
            <a:lvl2pPr>
              <a:defRPr sz="2400">
                <a:solidFill>
                  <a:schemeClr val="tx1"/>
                </a:solidFill>
              </a:defRPr>
            </a:lvl2pPr>
            <a:lvl3pPr>
              <a:defRPr sz="2000">
                <a:solidFill>
                  <a:schemeClr val="tx1"/>
                </a:solidFill>
              </a:defRPr>
            </a:lvl3pPr>
            <a:lvl4pPr>
              <a:defRPr sz="1800">
                <a:solidFill>
                  <a:schemeClr val="tx1"/>
                </a:solidFill>
              </a:defRPr>
            </a:lvl4pPr>
            <a:lvl5pPr>
              <a:defRPr sz="1800">
                <a:solidFill>
                  <a:schemeClr val="tx1"/>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12" name="Picture 11" title="Virginia Department of Education logo"/>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7562773" y="3826778"/>
            <a:ext cx="1517012" cy="654875"/>
          </a:xfrm>
          <a:prstGeom prst="rect">
            <a:avLst/>
          </a:prstGeom>
        </p:spPr>
      </p:pic>
    </p:spTree>
    <p:extLst>
      <p:ext uri="{BB962C8B-B14F-4D97-AF65-F5344CB8AC3E}">
        <p14:creationId xmlns:p14="http://schemas.microsoft.com/office/powerpoint/2010/main" val="326560806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8"/>
            <a:ext cx="8229600" cy="857250"/>
          </a:xfrm>
          <a:prstGeom prst="rect">
            <a:avLst/>
          </a:prstGeom>
        </p:spPr>
        <p:txBody>
          <a:bodyPr/>
          <a:lstStyle>
            <a:lvl1pPr>
              <a:defRPr b="1"/>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200152"/>
            <a:ext cx="4038600" cy="312419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200152"/>
            <a:ext cx="4038600" cy="312419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8" name="Picture 7" title="Virginia Department of Education logo"/>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562773" y="3826778"/>
            <a:ext cx="1517012" cy="654875"/>
          </a:xfrm>
          <a:prstGeom prst="rect">
            <a:avLst/>
          </a:prstGeom>
        </p:spPr>
      </p:pic>
    </p:spTree>
    <p:extLst>
      <p:ext uri="{BB962C8B-B14F-4D97-AF65-F5344CB8AC3E}">
        <p14:creationId xmlns:p14="http://schemas.microsoft.com/office/powerpoint/2010/main" val="92288782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Content" type="obj">
  <p:cSld name="Title and Content">
    <p:spTree>
      <p:nvGrpSpPr>
        <p:cNvPr id="1" name="Shape 21"/>
        <p:cNvGrpSpPr/>
        <p:nvPr/>
      </p:nvGrpSpPr>
      <p:grpSpPr>
        <a:xfrm>
          <a:off x="0" y="0"/>
          <a:ext cx="0" cy="0"/>
          <a:chOff x="0" y="0"/>
          <a:chExt cx="0" cy="0"/>
        </a:xfrm>
      </p:grpSpPr>
      <p:sp>
        <p:nvSpPr>
          <p:cNvPr id="22" name="Google Shape;22;p4"/>
          <p:cNvSpPr txBox="1">
            <a:spLocks noGrp="1"/>
          </p:cNvSpPr>
          <p:nvPr>
            <p:ph type="title"/>
          </p:nvPr>
        </p:nvSpPr>
        <p:spPr>
          <a:xfrm>
            <a:off x="0" y="6350"/>
            <a:ext cx="9144000" cy="7620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23" name="Google Shape;23;p4"/>
          <p:cNvSpPr txBox="1">
            <a:spLocks noGrp="1"/>
          </p:cNvSpPr>
          <p:nvPr>
            <p:ph type="body" idx="1"/>
          </p:nvPr>
        </p:nvSpPr>
        <p:spPr>
          <a:xfrm>
            <a:off x="165902" y="895350"/>
            <a:ext cx="8825700" cy="3429000"/>
          </a:xfrm>
          <a:prstGeom prst="rect">
            <a:avLst/>
          </a:prstGeom>
          <a:noFill/>
          <a:ln>
            <a:noFill/>
          </a:ln>
        </p:spPr>
        <p:txBody>
          <a:bodyPr spcFirstLastPara="1" wrap="square" lIns="91425" tIns="45700" rIns="91425" bIns="45700" anchor="t" anchorCtr="0">
            <a:noAutofit/>
          </a:bodyPr>
          <a:lstStyle>
            <a:lvl1pPr marL="457200" lvl="0" indent="-342900" algn="l" rtl="0">
              <a:spcBef>
                <a:spcPts val="0"/>
              </a:spcBef>
              <a:spcAft>
                <a:spcPts val="0"/>
              </a:spcAft>
              <a:buClr>
                <a:schemeClr val="dk1"/>
              </a:buClr>
              <a:buSzPts val="1800"/>
              <a:buChar char="•"/>
              <a:defRPr/>
            </a:lvl1pPr>
            <a:lvl2pPr marL="914400" lvl="1" indent="-342900" algn="l" rtl="0">
              <a:spcBef>
                <a:spcPts val="0"/>
              </a:spcBef>
              <a:spcAft>
                <a:spcPts val="0"/>
              </a:spcAft>
              <a:buClr>
                <a:schemeClr val="dk1"/>
              </a:buClr>
              <a:buSzPts val="1800"/>
              <a:buChar char="–"/>
              <a:defRPr/>
            </a:lvl2pPr>
            <a:lvl3pPr marL="1371600" lvl="2" indent="-342900" algn="l" rtl="0">
              <a:spcBef>
                <a:spcPts val="0"/>
              </a:spcBef>
              <a:spcAft>
                <a:spcPts val="0"/>
              </a:spcAft>
              <a:buClr>
                <a:schemeClr val="dk1"/>
              </a:buClr>
              <a:buSzPts val="1800"/>
              <a:buChar char="•"/>
              <a:defRPr/>
            </a:lvl3pPr>
            <a:lvl4pPr marL="1828800" lvl="3" indent="-342900" algn="l" rtl="0">
              <a:spcBef>
                <a:spcPts val="0"/>
              </a:spcBef>
              <a:spcAft>
                <a:spcPts val="0"/>
              </a:spcAft>
              <a:buClr>
                <a:schemeClr val="dk1"/>
              </a:buClr>
              <a:buSzPts val="1800"/>
              <a:buChar char="–"/>
              <a:defRPr/>
            </a:lvl4pPr>
            <a:lvl5pPr marL="2286000" lvl="4" indent="-342900" algn="l" rtl="0">
              <a:spcBef>
                <a:spcPts val="0"/>
              </a:spcBef>
              <a:spcAft>
                <a:spcPts val="0"/>
              </a:spcAft>
              <a:buClr>
                <a:schemeClr val="dk1"/>
              </a:buClr>
              <a:buSzPts val="1800"/>
              <a:buChar char="»"/>
              <a:defRPr/>
            </a:lvl5pPr>
            <a:lvl6pPr marL="2743200" lvl="5" indent="-342900" algn="l" rtl="0">
              <a:spcBef>
                <a:spcPts val="360"/>
              </a:spcBef>
              <a:spcAft>
                <a:spcPts val="0"/>
              </a:spcAft>
              <a:buClr>
                <a:schemeClr val="dk1"/>
              </a:buClr>
              <a:buSzPts val="1800"/>
              <a:buChar char="•"/>
              <a:defRPr/>
            </a:lvl6pPr>
            <a:lvl7pPr marL="3200400" lvl="6" indent="-342900" algn="l" rtl="0">
              <a:spcBef>
                <a:spcPts val="360"/>
              </a:spcBef>
              <a:spcAft>
                <a:spcPts val="0"/>
              </a:spcAft>
              <a:buClr>
                <a:schemeClr val="dk1"/>
              </a:buClr>
              <a:buSzPts val="1800"/>
              <a:buChar char="•"/>
              <a:defRPr/>
            </a:lvl7pPr>
            <a:lvl8pPr marL="3657600" lvl="7" indent="-342900" algn="l" rtl="0">
              <a:spcBef>
                <a:spcPts val="360"/>
              </a:spcBef>
              <a:spcAft>
                <a:spcPts val="0"/>
              </a:spcAft>
              <a:buClr>
                <a:schemeClr val="dk1"/>
              </a:buClr>
              <a:buSzPts val="1800"/>
              <a:buChar char="•"/>
              <a:defRPr/>
            </a:lvl8pPr>
            <a:lvl9pPr marL="4114800" lvl="8" indent="-342900" algn="l" rtl="0">
              <a:spcBef>
                <a:spcPts val="360"/>
              </a:spcBef>
              <a:spcAft>
                <a:spcPts val="0"/>
              </a:spcAft>
              <a:buClr>
                <a:schemeClr val="dk1"/>
              </a:buClr>
              <a:buSzPts val="1800"/>
              <a:buChar char="•"/>
              <a:defRPr/>
            </a:lvl9pPr>
          </a:lstStyle>
          <a:p>
            <a:endParaRPr/>
          </a:p>
        </p:txBody>
      </p:sp>
      <p:sp>
        <p:nvSpPr>
          <p:cNvPr id="24" name="Google Shape;24;p4"/>
          <p:cNvSpPr txBox="1">
            <a:spLocks noGrp="1"/>
          </p:cNvSpPr>
          <p:nvPr>
            <p:ph type="dt" idx="10"/>
          </p:nvPr>
        </p:nvSpPr>
        <p:spPr>
          <a:xfrm>
            <a:off x="0" y="0"/>
            <a:ext cx="3000000" cy="30000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25" name="Google Shape;25;p4"/>
          <p:cNvSpPr txBox="1">
            <a:spLocks noGrp="1"/>
          </p:cNvSpPr>
          <p:nvPr>
            <p:ph type="ftr" idx="11"/>
          </p:nvPr>
        </p:nvSpPr>
        <p:spPr>
          <a:xfrm>
            <a:off x="0" y="0"/>
            <a:ext cx="3000000" cy="30000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26" name="Google Shape;26;p4"/>
          <p:cNvSpPr txBox="1">
            <a:spLocks noGrp="1"/>
          </p:cNvSpPr>
          <p:nvPr>
            <p:ph type="sldNum" idx="12"/>
          </p:nvPr>
        </p:nvSpPr>
        <p:spPr>
          <a:xfrm>
            <a:off x="0" y="0"/>
            <a:ext cx="3000000" cy="3000000"/>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Calibri"/>
                <a:ea typeface="Calibri"/>
                <a:cs typeface="Calibri"/>
                <a:sym typeface="Calibri"/>
              </a:defRPr>
            </a:lvl1pPr>
            <a:lvl2pPr marL="0" marR="0" lvl="1" indent="0" algn="l" rtl="0">
              <a:spcBef>
                <a:spcPts val="0"/>
              </a:spcBef>
              <a:buNone/>
              <a:defRPr sz="1800">
                <a:solidFill>
                  <a:schemeClr val="dk1"/>
                </a:solidFill>
                <a:latin typeface="Calibri"/>
                <a:ea typeface="Calibri"/>
                <a:cs typeface="Calibri"/>
                <a:sym typeface="Calibri"/>
              </a:defRPr>
            </a:lvl2pPr>
            <a:lvl3pPr marL="0" marR="0" lvl="2" indent="0" algn="l" rtl="0">
              <a:spcBef>
                <a:spcPts val="0"/>
              </a:spcBef>
              <a:buNone/>
              <a:defRPr sz="1800">
                <a:solidFill>
                  <a:schemeClr val="dk1"/>
                </a:solidFill>
                <a:latin typeface="Calibri"/>
                <a:ea typeface="Calibri"/>
                <a:cs typeface="Calibri"/>
                <a:sym typeface="Calibri"/>
              </a:defRPr>
            </a:lvl3pPr>
            <a:lvl4pPr marL="0" marR="0" lvl="3" indent="0" algn="l" rtl="0">
              <a:spcBef>
                <a:spcPts val="0"/>
              </a:spcBef>
              <a:buNone/>
              <a:defRPr sz="1800">
                <a:solidFill>
                  <a:schemeClr val="dk1"/>
                </a:solidFill>
                <a:latin typeface="Calibri"/>
                <a:ea typeface="Calibri"/>
                <a:cs typeface="Calibri"/>
                <a:sym typeface="Calibri"/>
              </a:defRPr>
            </a:lvl4pPr>
            <a:lvl5pPr marL="0" marR="0" lvl="4" indent="0" algn="l" rtl="0">
              <a:spcBef>
                <a:spcPts val="0"/>
              </a:spcBef>
              <a:buNone/>
              <a:defRPr sz="1800">
                <a:solidFill>
                  <a:schemeClr val="dk1"/>
                </a:solidFill>
                <a:latin typeface="Calibri"/>
                <a:ea typeface="Calibri"/>
                <a:cs typeface="Calibri"/>
                <a:sym typeface="Calibri"/>
              </a:defRPr>
            </a:lvl5pPr>
            <a:lvl6pPr marL="0" marR="0" lvl="5" indent="0" algn="l" rtl="0">
              <a:spcBef>
                <a:spcPts val="0"/>
              </a:spcBef>
              <a:buNone/>
              <a:defRPr sz="1800">
                <a:solidFill>
                  <a:schemeClr val="dk1"/>
                </a:solidFill>
                <a:latin typeface="Calibri"/>
                <a:ea typeface="Calibri"/>
                <a:cs typeface="Calibri"/>
                <a:sym typeface="Calibri"/>
              </a:defRPr>
            </a:lvl6pPr>
            <a:lvl7pPr marL="0" marR="0" lvl="6" indent="0" algn="l" rtl="0">
              <a:spcBef>
                <a:spcPts val="0"/>
              </a:spcBef>
              <a:buNone/>
              <a:defRPr sz="1800">
                <a:solidFill>
                  <a:schemeClr val="dk1"/>
                </a:solidFill>
                <a:latin typeface="Calibri"/>
                <a:ea typeface="Calibri"/>
                <a:cs typeface="Calibri"/>
                <a:sym typeface="Calibri"/>
              </a:defRPr>
            </a:lvl7pPr>
            <a:lvl8pPr marL="0" marR="0" lvl="7" indent="0" algn="l" rtl="0">
              <a:spcBef>
                <a:spcPts val="0"/>
              </a:spcBef>
              <a:buNone/>
              <a:defRPr sz="1800">
                <a:solidFill>
                  <a:schemeClr val="dk1"/>
                </a:solidFill>
                <a:latin typeface="Calibri"/>
                <a:ea typeface="Calibri"/>
                <a:cs typeface="Calibri"/>
                <a:sym typeface="Calibri"/>
              </a:defRPr>
            </a:lvl8pPr>
            <a:lvl9pPr marL="0" marR="0" lvl="8" indent="0" algn="l" rtl="0">
              <a:spcBef>
                <a:spcPts val="0"/>
              </a:spcBef>
              <a:buNone/>
              <a:defRPr sz="1800">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
              <a:t>‹#›</a:t>
            </a:fld>
            <a:endParaRPr dirty="0"/>
          </a:p>
        </p:txBody>
      </p:sp>
    </p:spTree>
    <p:extLst>
      <p:ext uri="{BB962C8B-B14F-4D97-AF65-F5344CB8AC3E}">
        <p14:creationId xmlns:p14="http://schemas.microsoft.com/office/powerpoint/2010/main" val="34517915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65902" y="895350"/>
            <a:ext cx="8825697" cy="3429001"/>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1" y="4462415"/>
            <a:ext cx="9151305" cy="685800"/>
          </a:xfrm>
          <a:prstGeom prst="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8" name="Picture 7" title="Virginia is for Learners logo"/>
          <p:cNvPicPr>
            <a:picLocks noChangeAspect="1"/>
          </p:cNvPicPr>
          <p:nvPr userDrawn="1"/>
        </p:nvPicPr>
        <p:blipFill>
          <a:blip r:embed="rId11" cstate="email">
            <a:extLst>
              <a:ext uri="{28A0092B-C50C-407E-A947-70E740481C1C}">
                <a14:useLocalDpi xmlns:a14="http://schemas.microsoft.com/office/drawing/2010/main" val="0"/>
              </a:ext>
            </a:extLst>
          </a:blip>
          <a:stretch>
            <a:fillRect/>
          </a:stretch>
        </p:blipFill>
        <p:spPr>
          <a:xfrm>
            <a:off x="7619062" y="4495087"/>
            <a:ext cx="1320709" cy="611267"/>
          </a:xfrm>
          <a:prstGeom prst="rect">
            <a:avLst/>
          </a:prstGeom>
        </p:spPr>
      </p:pic>
      <p:cxnSp>
        <p:nvCxnSpPr>
          <p:cNvPr id="9" name="Straight Connector 8"/>
          <p:cNvCxnSpPr/>
          <p:nvPr userDrawn="1"/>
        </p:nvCxnSpPr>
        <p:spPr>
          <a:xfrm>
            <a:off x="0" y="4462415"/>
            <a:ext cx="9144000" cy="0"/>
          </a:xfrm>
          <a:prstGeom prst="line">
            <a:avLst/>
          </a:prstGeom>
          <a:ln>
            <a:solidFill>
              <a:srgbClr val="E20D38"/>
            </a:solidFill>
          </a:ln>
        </p:spPr>
        <p:style>
          <a:lnRef idx="2">
            <a:schemeClr val="accent1"/>
          </a:lnRef>
          <a:fillRef idx="0">
            <a:schemeClr val="accent1"/>
          </a:fillRef>
          <a:effectRef idx="1">
            <a:schemeClr val="accent1"/>
          </a:effectRef>
          <a:fontRef idx="minor">
            <a:schemeClr val="tx1"/>
          </a:fontRef>
        </p:style>
      </p:cxnSp>
      <p:sp>
        <p:nvSpPr>
          <p:cNvPr id="10" name="Slide Number Placeholder 5"/>
          <p:cNvSpPr txBox="1">
            <a:spLocks/>
          </p:cNvSpPr>
          <p:nvPr userDrawn="1"/>
        </p:nvSpPr>
        <p:spPr>
          <a:xfrm>
            <a:off x="5777698" y="4654698"/>
            <a:ext cx="470702" cy="274637"/>
          </a:xfrm>
          <a:prstGeom prst="rect">
            <a:avLst/>
          </a:prstGeom>
          <a:noFill/>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4A3BA662-FE18-4FD4-9A53-B2CA0A2E752A}" type="slidenum">
              <a:rPr lang="en-US" sz="1600" smtClean="0">
                <a:solidFill>
                  <a:schemeClr val="bg1"/>
                </a:solidFill>
              </a:rPr>
              <a:pPr algn="ctr"/>
              <a:t>‹#›</a:t>
            </a:fld>
            <a:endParaRPr lang="en-US" sz="2000" dirty="0">
              <a:solidFill>
                <a:schemeClr val="bg1"/>
              </a:solidFill>
            </a:endParaRPr>
          </a:p>
        </p:txBody>
      </p:sp>
      <p:sp>
        <p:nvSpPr>
          <p:cNvPr id="2" name="Title Placeholder 1"/>
          <p:cNvSpPr>
            <a:spLocks noGrp="1"/>
          </p:cNvSpPr>
          <p:nvPr>
            <p:ph type="title"/>
          </p:nvPr>
        </p:nvSpPr>
        <p:spPr>
          <a:xfrm>
            <a:off x="0" y="6350"/>
            <a:ext cx="9143999" cy="762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4" name="TextBox 3"/>
          <p:cNvSpPr txBox="1"/>
          <p:nvPr userDrawn="1"/>
        </p:nvSpPr>
        <p:spPr>
          <a:xfrm>
            <a:off x="25400" y="4561185"/>
            <a:ext cx="4775200" cy="461665"/>
          </a:xfrm>
          <a:prstGeom prst="rect">
            <a:avLst/>
          </a:prstGeom>
          <a:noFill/>
        </p:spPr>
        <p:txBody>
          <a:bodyPr wrap="square" rtlCol="0">
            <a:spAutoFit/>
          </a:bodyPr>
          <a:lstStyle/>
          <a:p>
            <a:r>
              <a:rPr lang="en-US" sz="1200" baseline="0" dirty="0" smtClean="0">
                <a:solidFill>
                  <a:srgbClr val="FFFFFF"/>
                </a:solidFill>
              </a:rPr>
              <a:t>Department of Student Assessment, Accountability &amp; ESEA Programs</a:t>
            </a:r>
          </a:p>
          <a:p>
            <a:r>
              <a:rPr lang="en-US" sz="1200" baseline="0" dirty="0" smtClean="0">
                <a:solidFill>
                  <a:srgbClr val="FFFFFF"/>
                </a:solidFill>
              </a:rPr>
              <a:t>Department of Learning </a:t>
            </a:r>
            <a:r>
              <a:rPr lang="en-US" sz="1200" baseline="0" smtClean="0">
                <a:solidFill>
                  <a:srgbClr val="FFFFFF"/>
                </a:solidFill>
              </a:rPr>
              <a:t>and Innovation</a:t>
            </a:r>
            <a:endParaRPr lang="en-US" sz="1200" baseline="0" dirty="0" smtClean="0">
              <a:solidFill>
                <a:srgbClr val="FFFFFF"/>
              </a:solidFill>
            </a:endParaRPr>
          </a:p>
        </p:txBody>
      </p:sp>
    </p:spTree>
    <p:extLst>
      <p:ext uri="{BB962C8B-B14F-4D97-AF65-F5344CB8AC3E}">
        <p14:creationId xmlns:p14="http://schemas.microsoft.com/office/powerpoint/2010/main" val="568153360"/>
      </p:ext>
    </p:extLst>
  </p:cSld>
  <p:clrMap bg1="lt1" tx1="dk1" bg2="lt2" tx2="dk2" accent1="accent1" accent2="accent2" accent3="accent3" accent4="accent4" accent5="accent5" accent6="accent6" hlink="hlink" folHlink="folHlink"/>
  <p:sldLayoutIdLst>
    <p:sldLayoutId id="2147483684" r:id="rId1"/>
    <p:sldLayoutId id="2147483695" r:id="rId2"/>
    <p:sldLayoutId id="2147483681" r:id="rId3"/>
    <p:sldLayoutId id="2147483696" r:id="rId4"/>
    <p:sldLayoutId id="2147483649" r:id="rId5"/>
    <p:sldLayoutId id="2147483661" r:id="rId6"/>
    <p:sldLayoutId id="2147483686" r:id="rId7"/>
    <p:sldLayoutId id="2147483652" r:id="rId8"/>
    <p:sldLayoutId id="2147483697" r:id="rId9"/>
  </p:sldLayoutIdLst>
  <p:timing>
    <p:tnLst>
      <p:par>
        <p:cTn id="1" dur="indefinite" restart="never" nodeType="tmRoot"/>
      </p:par>
    </p:tnLst>
  </p:timing>
  <p:txStyles>
    <p:titleStyle>
      <a:lvl1pPr algn="ctr" defTabSz="914400" rtl="0" eaLnBrk="1" latinLnBrk="0" hangingPunct="1">
        <a:spcBef>
          <a:spcPct val="0"/>
        </a:spcBef>
        <a:buNone/>
        <a:defRPr sz="44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www.doe.virginia.gov/testing/sol/standards_docs/english/2017/eng-instruct-plans/index.shtml" TargetMode="External"/><Relationship Id="rId2" Type="http://schemas.openxmlformats.org/officeDocument/2006/relationships/notesSlide" Target="../notesSlides/notesSlide12.xml"/><Relationship Id="rId1" Type="http://schemas.openxmlformats.org/officeDocument/2006/relationships/slideLayout" Target="../slideLayouts/slideLayout8.xml"/><Relationship Id="rId4" Type="http://schemas.openxmlformats.org/officeDocument/2006/relationships/image" Target="../media/image10.png"/></Relationships>
</file>

<file path=ppt/slides/_rels/slide2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4.xml"/><Relationship Id="rId1" Type="http://schemas.openxmlformats.org/officeDocument/2006/relationships/slideLayout" Target="../slideLayouts/slideLayout8.xml"/><Relationship Id="rId4" Type="http://schemas.openxmlformats.org/officeDocument/2006/relationships/image" Target="../media/image13.png"/></Relationships>
</file>

<file path=ppt/slides/_rels/slide27.xml.rels><?xml version="1.0" encoding="UTF-8" standalone="yes"?>
<Relationships xmlns="http://schemas.openxmlformats.org/package/2006/relationships"><Relationship Id="rId3" Type="http://schemas.openxmlformats.org/officeDocument/2006/relationships/hyperlink" Target="http://www.doe.virginia.gov/testing/sol/standards_docs/english/2017/eng-instruct-plans/read/fiction/2-5/predictions-3.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www.doe.virginia.gov/testing/sol/standards_docs/english/2017/eng-instruct-plans/read/fiction/k-2/ask-answer-questions-fiction-k-2.docx"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doe.virginia.gov/support/health_medical/covid-19/recover-redesign-restart-2020.pdf" TargetMode="External"/><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hyperlink" Target="http://www.doe.virginia.gov/testing/sol/standards_docs/english/2017/eng-instruct-plans/read/nonfiction/3-5/using-text-features-in-nonfiction-3.docx"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hyperlink" Target="http://www.doe.virginia.gov/testing/sol/standards_docs/english/2017/eng-instruct-plans/read/nonfiction/3-5/using-details-to-determine-main-idea-3-5.docx"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8" Type="http://schemas.openxmlformats.org/officeDocument/2006/relationships/hyperlink" Target="http://www.doe.virginia.gov/testing/sol/blueprints/english_blueprints/2017/2017-blueprint-8r.docx" TargetMode="External"/><Relationship Id="rId3" Type="http://schemas.openxmlformats.org/officeDocument/2006/relationships/hyperlink" Target="http://www.doe.virginia.gov/testing/sol/blueprints/english_blueprints/2017/2017-blueprint-3r.docx" TargetMode="External"/><Relationship Id="rId7" Type="http://schemas.openxmlformats.org/officeDocument/2006/relationships/hyperlink" Target="http://www.doe.virginia.gov/testing/sol/blueprints/english_blueprints/2017/2017-blueprint-7r.docx" TargetMode="External"/><Relationship Id="rId2" Type="http://schemas.openxmlformats.org/officeDocument/2006/relationships/hyperlink" Target="http://www.doe.virginia.gov/testing/sol/standards_docs/english/index.shtml" TargetMode="External"/><Relationship Id="rId1" Type="http://schemas.openxmlformats.org/officeDocument/2006/relationships/slideLayout" Target="../slideLayouts/slideLayout2.xml"/><Relationship Id="rId6" Type="http://schemas.openxmlformats.org/officeDocument/2006/relationships/hyperlink" Target="http://www.doe.virginia.gov/testing/sol/blueprints/english_blueprints/2017/2017-blueprint-6r.docx" TargetMode="External"/><Relationship Id="rId5" Type="http://schemas.openxmlformats.org/officeDocument/2006/relationships/hyperlink" Target="http://www.doe.virginia.gov/testing/sol/blueprints/english_blueprints/2017/2017-blueprint-5r.docx" TargetMode="External"/><Relationship Id="rId4" Type="http://schemas.openxmlformats.org/officeDocument/2006/relationships/hyperlink" Target="http://www.doe.virginia.gov/testing/sol/blueprints/english_blueprints/2017/2017-blueprint-4r.docx" TargetMode="External"/><Relationship Id="rId9" Type="http://schemas.openxmlformats.org/officeDocument/2006/relationships/hyperlink" Target="http://www.doe.virginia.gov/testing/sol/blueprints/english_blueprints/2017/2017-blueprint-er.docx"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0.xml.rels><?xml version="1.0" encoding="UTF-8" standalone="yes"?>
<Relationships xmlns="http://schemas.openxmlformats.org/package/2006/relationships"><Relationship Id="rId8" Type="http://schemas.openxmlformats.org/officeDocument/2006/relationships/hyperlink" Target="http://www.doe.virginia.gov/support/health_medical/covid-19/recover-redesign-restart.shtml" TargetMode="External"/><Relationship Id="rId3" Type="http://schemas.openxmlformats.org/officeDocument/2006/relationships/hyperlink" Target="http://www.doe.virginia.gov/testing/sol/standards_docs/english/2017/cf/english-cf-2017.docx" TargetMode="External"/><Relationship Id="rId7" Type="http://schemas.openxmlformats.org/officeDocument/2006/relationships/hyperlink" Target="http://www.doe.virginia.gov/instruction/english/assessment-supports-webinar-series.shtml" TargetMode="External"/><Relationship Id="rId2" Type="http://schemas.openxmlformats.org/officeDocument/2006/relationships/hyperlink" Target="http://www.doe.virginia.gov/testing/sol/standards_docs/english/2017/progression-chart/reading-progression-cht-2017.docx" TargetMode="External"/><Relationship Id="rId1" Type="http://schemas.openxmlformats.org/officeDocument/2006/relationships/slideLayout" Target="../slideLayouts/slideLayout2.xml"/><Relationship Id="rId6" Type="http://schemas.openxmlformats.org/officeDocument/2006/relationships/hyperlink" Target="http://www.doe.virginia.gov/testing/test_administration/cat/comparison-passage-based-cat-traditional-test.docx" TargetMode="External"/><Relationship Id="rId5" Type="http://schemas.openxmlformats.org/officeDocument/2006/relationships/hyperlink" Target="http://www.doe.virginia.gov/testing/test_administration/cat/index.shtml" TargetMode="External"/><Relationship Id="rId4" Type="http://schemas.openxmlformats.org/officeDocument/2006/relationships/hyperlink" Target="http://www.doe.virginia.gov/testing/sol/standards_docs/english/2017/stds-all-english-2017.docx"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www.doe.virginia.gov/testing/sol/practice_items/testnav8.shtml" TargetMode="External"/><Relationship Id="rId7" Type="http://schemas.openxmlformats.org/officeDocument/2006/relationships/hyperlink" Target="http://www.doe.virginia.gov/administrators/superintendents_memos/2020/249-20.docx" TargetMode="External"/><Relationship Id="rId2" Type="http://schemas.openxmlformats.org/officeDocument/2006/relationships/hyperlink" Target="http://www.doe.virginia.gov/testing/test_administration/cat/passage-based-cat-faq.docx" TargetMode="External"/><Relationship Id="rId1" Type="http://schemas.openxmlformats.org/officeDocument/2006/relationships/slideLayout" Target="../slideLayouts/slideLayout2.xml"/><Relationship Id="rId6" Type="http://schemas.openxmlformats.org/officeDocument/2006/relationships/hyperlink" Target="http://www.doe.virginia.gov/testing/sol/standards_docs/english/2017/eng-instruct-plans/index.shtml" TargetMode="External"/><Relationship Id="rId5" Type="http://schemas.openxmlformats.org/officeDocument/2006/relationships/hyperlink" Target="http://www.doe.virginia.gov/instruction/english/professional_development/institutes/2018/index.shtml" TargetMode="External"/><Relationship Id="rId4" Type="http://schemas.openxmlformats.org/officeDocument/2006/relationships/hyperlink" Target="http://www.doe.virginia.gov/instruction/english/professional_development/2019-deeper-learning/index.shtml"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mailto:jill.nogueras@doe.virginia.gov" TargetMode="External"/><Relationship Id="rId2" Type="http://schemas.openxmlformats.org/officeDocument/2006/relationships/hyperlink" Target="mailto:student_assessment@doe.virginia.gov" TargetMode="External"/><Relationship Id="rId1" Type="http://schemas.openxmlformats.org/officeDocument/2006/relationships/slideLayout" Target="../slideLayouts/slideLayout2.xml"/><Relationship Id="rId5" Type="http://schemas.openxmlformats.org/officeDocument/2006/relationships/hyperlink" Target="mailto:colleen.cassada@doe.virginia.gov" TargetMode="External"/><Relationship Id="rId4" Type="http://schemas.openxmlformats.org/officeDocument/2006/relationships/hyperlink" Target="mailto:carmen.kurek@doe.virginia.gov" TargetMode="Externa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mailto:Student_Assessment@doe.virginia.gov"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www.doe.virginia.gov/instruction/english/literacy-webinar-series.shtml"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www.doe.virginia.gov/testing/sol/standards_docs/english/2017/cf/english-cf-2017.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38100"/>
            <a:ext cx="9144000" cy="857250"/>
          </a:xfrm>
        </p:spPr>
        <p:txBody>
          <a:bodyPr>
            <a:noAutofit/>
          </a:bodyPr>
          <a:lstStyle/>
          <a:p>
            <a:r>
              <a:rPr lang="en-US" sz="3600" b="0" dirty="0" smtClean="0"/>
              <a:t>Assessment Supports for 2020-2021</a:t>
            </a:r>
            <a:endParaRPr lang="en-US" sz="3600" dirty="0"/>
          </a:p>
        </p:txBody>
      </p:sp>
      <p:pic>
        <p:nvPicPr>
          <p:cNvPr id="2" name="Picture 1" descr="K-12 English Language Arts Logo including: Communication, Reading, Research and Writing " title="K-12 English Language Arts Logo"/>
          <p:cNvPicPr>
            <a:picLocks noChangeAspect="1"/>
          </p:cNvPicPr>
          <p:nvPr/>
        </p:nvPicPr>
        <p:blipFill>
          <a:blip r:embed="rId3"/>
          <a:stretch>
            <a:fillRect/>
          </a:stretch>
        </p:blipFill>
        <p:spPr>
          <a:xfrm>
            <a:off x="6400800" y="1123950"/>
            <a:ext cx="2314813" cy="2286000"/>
          </a:xfrm>
          <a:prstGeom prst="rect">
            <a:avLst/>
          </a:prstGeom>
        </p:spPr>
      </p:pic>
      <p:pic>
        <p:nvPicPr>
          <p:cNvPr id="6" name="Google Shape;75;p14" descr="An image of a student and teacher." title="decorative picture"/>
          <p:cNvPicPr preferRelativeResize="0"/>
          <p:nvPr/>
        </p:nvPicPr>
        <p:blipFill>
          <a:blip r:embed="rId4">
            <a:alphaModFix/>
          </a:blip>
          <a:stretch>
            <a:fillRect/>
          </a:stretch>
        </p:blipFill>
        <p:spPr>
          <a:xfrm>
            <a:off x="186845" y="1708800"/>
            <a:ext cx="1618325" cy="2433575"/>
          </a:xfrm>
          <a:prstGeom prst="rect">
            <a:avLst/>
          </a:prstGeom>
          <a:noFill/>
          <a:ln>
            <a:noFill/>
          </a:ln>
        </p:spPr>
      </p:pic>
      <p:pic>
        <p:nvPicPr>
          <p:cNvPr id="7" name="Google Shape;73;p14" descr="A picture of a student." title="decorative picture"/>
          <p:cNvPicPr preferRelativeResize="0"/>
          <p:nvPr/>
        </p:nvPicPr>
        <p:blipFill>
          <a:blip r:embed="rId5">
            <a:alphaModFix/>
          </a:blip>
          <a:stretch>
            <a:fillRect/>
          </a:stretch>
        </p:blipFill>
        <p:spPr>
          <a:xfrm>
            <a:off x="1981327" y="899169"/>
            <a:ext cx="1895475" cy="1257300"/>
          </a:xfrm>
          <a:prstGeom prst="rect">
            <a:avLst/>
          </a:prstGeom>
          <a:noFill/>
          <a:ln>
            <a:noFill/>
          </a:ln>
        </p:spPr>
      </p:pic>
      <p:pic>
        <p:nvPicPr>
          <p:cNvPr id="8" name="Google Shape;77;p14" descr="A picture of a teacher with a group of students." title="decorative picture"/>
          <p:cNvPicPr preferRelativeResize="0"/>
          <p:nvPr/>
        </p:nvPicPr>
        <p:blipFill>
          <a:blip r:embed="rId6">
            <a:alphaModFix/>
          </a:blip>
          <a:stretch>
            <a:fillRect/>
          </a:stretch>
        </p:blipFill>
        <p:spPr>
          <a:xfrm>
            <a:off x="3352800" y="2338444"/>
            <a:ext cx="2986325" cy="1985906"/>
          </a:xfrm>
          <a:prstGeom prst="rect">
            <a:avLst/>
          </a:prstGeom>
          <a:noFill/>
          <a:ln>
            <a:noFill/>
          </a:ln>
        </p:spPr>
      </p:pic>
    </p:spTree>
    <p:extLst>
      <p:ext uri="{BB962C8B-B14F-4D97-AF65-F5344CB8AC3E}">
        <p14:creationId xmlns:p14="http://schemas.microsoft.com/office/powerpoint/2010/main" val="26375919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Reading Instruction </a:t>
            </a:r>
            <a:r>
              <a:rPr lang="en-US" sz="2400" dirty="0" smtClean="0"/>
              <a:t>(3 of 3)</a:t>
            </a:r>
            <a:endParaRPr lang="en-US" sz="2400" dirty="0"/>
          </a:p>
        </p:txBody>
      </p:sp>
      <p:sp>
        <p:nvSpPr>
          <p:cNvPr id="3" name="Content Placeholder 2"/>
          <p:cNvSpPr>
            <a:spLocks noGrp="1"/>
          </p:cNvSpPr>
          <p:nvPr>
            <p:ph idx="1"/>
          </p:nvPr>
        </p:nvSpPr>
        <p:spPr>
          <a:xfrm>
            <a:off x="76200" y="666750"/>
            <a:ext cx="8991599" cy="3657600"/>
          </a:xfrm>
        </p:spPr>
        <p:txBody>
          <a:bodyPr>
            <a:normAutofit fontScale="55000" lnSpcReduction="20000"/>
          </a:bodyPr>
          <a:lstStyle/>
          <a:p>
            <a:pPr lvl="1"/>
            <a:r>
              <a:rPr lang="en-US" sz="5100" dirty="0"/>
              <a:t>Step Three: Sample Question Starters</a:t>
            </a:r>
            <a:endParaRPr lang="en-US" sz="5100" strike="sngStrike" dirty="0"/>
          </a:p>
          <a:p>
            <a:pPr lvl="2"/>
            <a:r>
              <a:rPr lang="en-US" sz="4400" dirty="0"/>
              <a:t>Questions asked before, during, and after instruction should bring students back to the text and align with the progression of the skill, therefore supporting student mastery. These questions could be exemplified by having students write about what was read, answering questions, etc.</a:t>
            </a:r>
          </a:p>
          <a:p>
            <a:pPr lvl="1"/>
            <a:r>
              <a:rPr lang="en-US" sz="5100" dirty="0"/>
              <a:t>Step Four: Exploring Instructional Resources </a:t>
            </a:r>
          </a:p>
          <a:p>
            <a:pPr lvl="2"/>
            <a:r>
              <a:rPr lang="en-US" sz="4400" dirty="0"/>
              <a:t>Select additional grade-level text that is engaging and varying in genre. Introduce new skills and spiral previously taught skills.</a:t>
            </a:r>
          </a:p>
        </p:txBody>
      </p:sp>
    </p:spTree>
    <p:extLst>
      <p:ext uri="{BB962C8B-B14F-4D97-AF65-F5344CB8AC3E}">
        <p14:creationId xmlns:p14="http://schemas.microsoft.com/office/powerpoint/2010/main" val="7337963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Step 1: Select Authentic Text </a:t>
            </a:r>
            <a:r>
              <a:rPr lang="en-US" sz="2400" dirty="0" smtClean="0"/>
              <a:t>(1 of 7)</a:t>
            </a:r>
            <a:endParaRPr lang="en-US" sz="2400" dirty="0"/>
          </a:p>
        </p:txBody>
      </p:sp>
      <p:sp>
        <p:nvSpPr>
          <p:cNvPr id="3" name="Content Placeholder 2"/>
          <p:cNvSpPr>
            <a:spLocks noGrp="1"/>
          </p:cNvSpPr>
          <p:nvPr>
            <p:ph idx="1"/>
          </p:nvPr>
        </p:nvSpPr>
        <p:spPr>
          <a:xfrm>
            <a:off x="0" y="666750"/>
            <a:ext cx="8915400" cy="3733800"/>
          </a:xfrm>
        </p:spPr>
        <p:txBody>
          <a:bodyPr>
            <a:normAutofit fontScale="85000" lnSpcReduction="20000"/>
          </a:bodyPr>
          <a:lstStyle/>
          <a:p>
            <a:r>
              <a:rPr lang="en-US" sz="2800" dirty="0"/>
              <a:t>When selecting a text, it is important </a:t>
            </a:r>
            <a:r>
              <a:rPr lang="en-US" sz="2800" dirty="0" smtClean="0"/>
              <a:t>to: </a:t>
            </a:r>
          </a:p>
          <a:p>
            <a:pPr lvl="1"/>
            <a:r>
              <a:rPr lang="en-US" dirty="0" smtClean="0"/>
              <a:t>Review to </a:t>
            </a:r>
            <a:r>
              <a:rPr lang="en-US" dirty="0"/>
              <a:t>ensure it supports the </a:t>
            </a:r>
            <a:r>
              <a:rPr lang="en-US" dirty="0" smtClean="0"/>
              <a:t>identified purpose for reading the passage. </a:t>
            </a:r>
          </a:p>
          <a:p>
            <a:pPr lvl="2"/>
            <a:r>
              <a:rPr lang="en-US" sz="2800" dirty="0" smtClean="0"/>
              <a:t>Setting </a:t>
            </a:r>
            <a:r>
              <a:rPr lang="en-US" sz="2800" dirty="0"/>
              <a:t>the purpose will </a:t>
            </a:r>
            <a:r>
              <a:rPr lang="en-US" sz="2800" dirty="0" smtClean="0"/>
              <a:t>focus on either:</a:t>
            </a:r>
          </a:p>
          <a:p>
            <a:pPr lvl="3"/>
            <a:r>
              <a:rPr lang="en-US" sz="2800" dirty="0" smtClean="0"/>
              <a:t>Identifying the skills that will </a:t>
            </a:r>
            <a:r>
              <a:rPr lang="en-US" sz="2800" dirty="0"/>
              <a:t>be </a:t>
            </a:r>
            <a:r>
              <a:rPr lang="en-US" sz="2800" dirty="0" smtClean="0"/>
              <a:t>introduced or reviewed for reading comprehension and then ensuring the passage supports the identified skills.</a:t>
            </a:r>
          </a:p>
          <a:p>
            <a:pPr lvl="3"/>
            <a:r>
              <a:rPr lang="en-US" sz="2800" dirty="0"/>
              <a:t>S</a:t>
            </a:r>
            <a:r>
              <a:rPr lang="en-US" sz="2800" dirty="0" smtClean="0"/>
              <a:t>electing a passage and then determining the skills that could be introduced or reviewed throughout the reading. </a:t>
            </a:r>
          </a:p>
          <a:p>
            <a:pPr lvl="1"/>
            <a:r>
              <a:rPr lang="en-US" dirty="0"/>
              <a:t>R</a:t>
            </a:r>
            <a:r>
              <a:rPr lang="en-US" dirty="0" smtClean="0"/>
              <a:t>ead to locate </a:t>
            </a:r>
            <a:r>
              <a:rPr lang="en-US" dirty="0"/>
              <a:t>examples </a:t>
            </a:r>
            <a:r>
              <a:rPr lang="en-US" dirty="0" smtClean="0"/>
              <a:t>of the skills that </a:t>
            </a:r>
            <a:r>
              <a:rPr lang="en-US" dirty="0"/>
              <a:t>support the purpose identified. </a:t>
            </a:r>
          </a:p>
          <a:p>
            <a:pPr marL="0" indent="0">
              <a:buNone/>
            </a:pPr>
            <a:endParaRPr lang="en-US" dirty="0"/>
          </a:p>
        </p:txBody>
      </p:sp>
    </p:spTree>
    <p:extLst>
      <p:ext uri="{BB962C8B-B14F-4D97-AF65-F5344CB8AC3E}">
        <p14:creationId xmlns:p14="http://schemas.microsoft.com/office/powerpoint/2010/main" val="31536174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Step 1: Select Authentic Text </a:t>
            </a:r>
            <a:r>
              <a:rPr lang="en-US" sz="2400" dirty="0" smtClean="0"/>
              <a:t>(2 of 7)</a:t>
            </a:r>
            <a:endParaRPr lang="en-US" sz="2400" dirty="0"/>
          </a:p>
        </p:txBody>
      </p:sp>
      <p:sp>
        <p:nvSpPr>
          <p:cNvPr id="3" name="Content Placeholder 2"/>
          <p:cNvSpPr>
            <a:spLocks noGrp="1"/>
          </p:cNvSpPr>
          <p:nvPr>
            <p:ph idx="1"/>
          </p:nvPr>
        </p:nvSpPr>
        <p:spPr>
          <a:xfrm>
            <a:off x="76200" y="742950"/>
            <a:ext cx="8915400" cy="3657599"/>
          </a:xfrm>
        </p:spPr>
        <p:txBody>
          <a:bodyPr>
            <a:normAutofit fontScale="70000" lnSpcReduction="20000"/>
          </a:bodyPr>
          <a:lstStyle/>
          <a:p>
            <a:r>
              <a:rPr lang="en-US" sz="3400" dirty="0" smtClean="0"/>
              <a:t>If </a:t>
            </a:r>
            <a:r>
              <a:rPr lang="en-US" sz="3400" dirty="0"/>
              <a:t>the passage supports the identified purpose and includes examples that focus on the desired skills, the passage should be used for instruction.</a:t>
            </a:r>
          </a:p>
          <a:p>
            <a:pPr lvl="1"/>
            <a:r>
              <a:rPr lang="en-US" sz="3400" dirty="0"/>
              <a:t>I</a:t>
            </a:r>
            <a:r>
              <a:rPr lang="en-US" sz="3400" dirty="0" smtClean="0"/>
              <a:t>f other reading comprehension skills are found within the passage, apart from the determined purpose, teachers should use these skills to support instruction and reading comprehension. </a:t>
            </a:r>
          </a:p>
          <a:p>
            <a:pPr lvl="1"/>
            <a:r>
              <a:rPr lang="en-US" sz="3400" dirty="0"/>
              <a:t>I</a:t>
            </a:r>
            <a:r>
              <a:rPr lang="en-US" sz="3400" dirty="0" smtClean="0"/>
              <a:t>t </a:t>
            </a:r>
            <a:r>
              <a:rPr lang="en-US" sz="3400" dirty="0"/>
              <a:t>is </a:t>
            </a:r>
            <a:r>
              <a:rPr lang="en-US" sz="3400" dirty="0" smtClean="0"/>
              <a:t>important </a:t>
            </a:r>
            <a:r>
              <a:rPr lang="en-US" sz="3400" dirty="0"/>
              <a:t>to ensure the passage supports the use of guiding questions to provide the necessary background information to support student comprehension, engagement, and application of skills. </a:t>
            </a:r>
            <a:endParaRPr lang="en-US" sz="3400" dirty="0" smtClean="0"/>
          </a:p>
          <a:p>
            <a:pPr marL="0" indent="0">
              <a:buNone/>
            </a:pPr>
            <a:endParaRPr lang="en-US" dirty="0"/>
          </a:p>
        </p:txBody>
      </p:sp>
    </p:spTree>
    <p:extLst>
      <p:ext uri="{BB962C8B-B14F-4D97-AF65-F5344CB8AC3E}">
        <p14:creationId xmlns:p14="http://schemas.microsoft.com/office/powerpoint/2010/main" val="18269528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Step 1: Select Authentic Text </a:t>
            </a:r>
            <a:r>
              <a:rPr lang="en-US" sz="2400" dirty="0" smtClean="0"/>
              <a:t>(3 of 7)</a:t>
            </a:r>
            <a:endParaRPr lang="en-US" sz="2400" dirty="0"/>
          </a:p>
        </p:txBody>
      </p:sp>
      <p:sp>
        <p:nvSpPr>
          <p:cNvPr id="3" name="Content Placeholder 2"/>
          <p:cNvSpPr>
            <a:spLocks noGrp="1"/>
          </p:cNvSpPr>
          <p:nvPr>
            <p:ph idx="1"/>
          </p:nvPr>
        </p:nvSpPr>
        <p:spPr>
          <a:xfrm>
            <a:off x="76200" y="895351"/>
            <a:ext cx="8534399" cy="3429002"/>
          </a:xfrm>
        </p:spPr>
        <p:txBody>
          <a:bodyPr>
            <a:normAutofit/>
          </a:bodyPr>
          <a:lstStyle/>
          <a:p>
            <a:r>
              <a:rPr lang="en-US" sz="2800" dirty="0" smtClean="0"/>
              <a:t>If examples of the introduction or review of skills are not found:</a:t>
            </a:r>
          </a:p>
          <a:p>
            <a:pPr lvl="1"/>
            <a:r>
              <a:rPr lang="en-US" sz="2600" dirty="0" smtClean="0"/>
              <a:t>A new </a:t>
            </a:r>
            <a:r>
              <a:rPr lang="en-US" sz="2600" dirty="0"/>
              <a:t>passage should be selected </a:t>
            </a:r>
            <a:r>
              <a:rPr lang="en-US" sz="2600" dirty="0" smtClean="0"/>
              <a:t>to support the determined purpose, or</a:t>
            </a:r>
          </a:p>
          <a:p>
            <a:pPr lvl="1"/>
            <a:r>
              <a:rPr lang="en-US" sz="2600" dirty="0" smtClean="0"/>
              <a:t>New </a:t>
            </a:r>
            <a:r>
              <a:rPr lang="en-US" sz="2600" dirty="0"/>
              <a:t>skills </a:t>
            </a:r>
            <a:r>
              <a:rPr lang="en-US" sz="2600" dirty="0" smtClean="0"/>
              <a:t>should be identified </a:t>
            </a:r>
            <a:r>
              <a:rPr lang="en-US" sz="2600" dirty="0"/>
              <a:t>to support a </a:t>
            </a:r>
            <a:r>
              <a:rPr lang="en-US" sz="2600"/>
              <a:t>new </a:t>
            </a:r>
            <a:r>
              <a:rPr lang="en-US" sz="2600" smtClean="0"/>
              <a:t>purpose.</a:t>
            </a:r>
            <a:endParaRPr lang="en-US" sz="2600" dirty="0"/>
          </a:p>
          <a:p>
            <a:pPr marL="0" indent="0">
              <a:buNone/>
            </a:pPr>
            <a:endParaRPr lang="en-US" dirty="0"/>
          </a:p>
        </p:txBody>
      </p:sp>
    </p:spTree>
    <p:extLst>
      <p:ext uri="{BB962C8B-B14F-4D97-AF65-F5344CB8AC3E}">
        <p14:creationId xmlns:p14="http://schemas.microsoft.com/office/powerpoint/2010/main" val="41197754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Step 1: Select Authentic Text </a:t>
            </a:r>
            <a:r>
              <a:rPr lang="en-US" sz="2400" dirty="0" smtClean="0"/>
              <a:t>(4 </a:t>
            </a:r>
            <a:r>
              <a:rPr lang="en-US" sz="2400" dirty="0"/>
              <a:t>of 7</a:t>
            </a:r>
            <a:r>
              <a:rPr lang="en-US" sz="2400" dirty="0" smtClean="0"/>
              <a:t>)</a:t>
            </a:r>
            <a:endParaRPr lang="en-US" sz="2400" dirty="0"/>
          </a:p>
        </p:txBody>
      </p:sp>
      <p:sp>
        <p:nvSpPr>
          <p:cNvPr id="3" name="Content Placeholder 2"/>
          <p:cNvSpPr>
            <a:spLocks noGrp="1"/>
          </p:cNvSpPr>
          <p:nvPr>
            <p:ph idx="1"/>
          </p:nvPr>
        </p:nvSpPr>
        <p:spPr/>
        <p:txBody>
          <a:bodyPr>
            <a:normAutofit/>
          </a:bodyPr>
          <a:lstStyle/>
          <a:p>
            <a:pPr marL="0" indent="0">
              <a:buNone/>
            </a:pPr>
            <a:r>
              <a:rPr lang="en-US" dirty="0" smtClean="0"/>
              <a:t>Throughout the provided grade-level authentic passages, annotations (a note of commentary or explanation) that include discussion points and guiding questions have been provided to support the introduction and review of skills.</a:t>
            </a:r>
          </a:p>
        </p:txBody>
      </p:sp>
    </p:spTree>
    <p:extLst>
      <p:ext uri="{BB962C8B-B14F-4D97-AF65-F5344CB8AC3E}">
        <p14:creationId xmlns:p14="http://schemas.microsoft.com/office/powerpoint/2010/main" val="37108297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 1: Select Authentic Text </a:t>
            </a:r>
            <a:r>
              <a:rPr lang="en-US" sz="2400" dirty="0" smtClean="0"/>
              <a:t>(5 </a:t>
            </a:r>
            <a:r>
              <a:rPr lang="en-US" sz="2400" dirty="0"/>
              <a:t>of 7)</a:t>
            </a:r>
          </a:p>
        </p:txBody>
      </p:sp>
      <p:pic>
        <p:nvPicPr>
          <p:cNvPr id="4" name="Picture 3" descr="A screenshot of the text &quot;Exploring South Island&quot; with annotations." title="An image"/>
          <p:cNvPicPr>
            <a:picLocks noChangeAspect="1"/>
          </p:cNvPicPr>
          <p:nvPr/>
        </p:nvPicPr>
        <p:blipFill>
          <a:blip r:embed="rId3"/>
          <a:stretch>
            <a:fillRect/>
          </a:stretch>
        </p:blipFill>
        <p:spPr>
          <a:xfrm>
            <a:off x="75164" y="1352550"/>
            <a:ext cx="8916438" cy="2190750"/>
          </a:xfrm>
          <a:prstGeom prst="rect">
            <a:avLst/>
          </a:prstGeom>
        </p:spPr>
      </p:pic>
    </p:spTree>
    <p:extLst>
      <p:ext uri="{BB962C8B-B14F-4D97-AF65-F5344CB8AC3E}">
        <p14:creationId xmlns:p14="http://schemas.microsoft.com/office/powerpoint/2010/main" val="9527974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603"/>
            <a:ext cx="9144000" cy="818027"/>
          </a:xfrm>
        </p:spPr>
        <p:txBody>
          <a:bodyPr>
            <a:normAutofit fontScale="90000"/>
          </a:bodyPr>
          <a:lstStyle/>
          <a:p>
            <a:r>
              <a:rPr lang="en-US" dirty="0" smtClean="0"/>
              <a:t/>
            </a:r>
            <a:br>
              <a:rPr lang="en-US" dirty="0" smtClean="0"/>
            </a:br>
            <a:r>
              <a:rPr lang="en-US" sz="4000" dirty="0" smtClean="0"/>
              <a:t>Step </a:t>
            </a:r>
            <a:r>
              <a:rPr lang="en-US" sz="4000" dirty="0"/>
              <a:t>1: Select Authentic </a:t>
            </a:r>
            <a:r>
              <a:rPr lang="en-US" sz="4000" dirty="0" smtClean="0"/>
              <a:t>Text </a:t>
            </a:r>
            <a:r>
              <a:rPr lang="en-US" sz="2700" dirty="0" smtClean="0"/>
              <a:t>(6 of 7)</a:t>
            </a:r>
            <a:r>
              <a:rPr lang="en-US" dirty="0"/>
              <a:t/>
            </a:r>
            <a:br>
              <a:rPr lang="en-US" dirty="0"/>
            </a:br>
            <a:endParaRPr lang="en-US" dirty="0"/>
          </a:p>
        </p:txBody>
      </p:sp>
      <p:sp>
        <p:nvSpPr>
          <p:cNvPr id="4" name="Content Placeholder 3"/>
          <p:cNvSpPr>
            <a:spLocks noGrp="1"/>
          </p:cNvSpPr>
          <p:nvPr>
            <p:ph idx="1"/>
          </p:nvPr>
        </p:nvSpPr>
        <p:spPr>
          <a:xfrm>
            <a:off x="152400" y="1352550"/>
            <a:ext cx="8001000" cy="2971800"/>
          </a:xfrm>
        </p:spPr>
        <p:txBody>
          <a:bodyPr>
            <a:normAutofit/>
          </a:bodyPr>
          <a:lstStyle/>
          <a:p>
            <a:pPr marL="0" indent="0" algn="ctr">
              <a:buNone/>
            </a:pPr>
            <a:r>
              <a:rPr lang="en-US" dirty="0" smtClean="0"/>
              <a:t>Passage: Exploring South Island</a:t>
            </a:r>
          </a:p>
          <a:p>
            <a:r>
              <a:rPr lang="en-US" sz="2400" dirty="0" smtClean="0"/>
              <a:t>This fiction </a:t>
            </a:r>
            <a:r>
              <a:rPr lang="en-US" sz="2400" dirty="0"/>
              <a:t>passage example will be used to demonstrate how </a:t>
            </a:r>
            <a:r>
              <a:rPr lang="en-US" sz="2400" dirty="0" smtClean="0"/>
              <a:t>the selection </a:t>
            </a:r>
            <a:r>
              <a:rPr lang="en-US" sz="2400" dirty="0"/>
              <a:t>of </a:t>
            </a:r>
            <a:r>
              <a:rPr lang="en-US" sz="2400" dirty="0" smtClean="0"/>
              <a:t>authentic text </a:t>
            </a:r>
            <a:r>
              <a:rPr lang="en-US" sz="2400" dirty="0"/>
              <a:t>supports the introduction and review of specific skills</a:t>
            </a:r>
            <a:r>
              <a:rPr lang="en-US" sz="2400" dirty="0" smtClean="0"/>
              <a:t>.</a:t>
            </a:r>
          </a:p>
          <a:p>
            <a:r>
              <a:rPr lang="en-US" sz="2400" dirty="0" smtClean="0"/>
              <a:t>Please see the annotated Word document for additional support. </a:t>
            </a:r>
            <a:endParaRPr lang="en-US" sz="2400" dirty="0"/>
          </a:p>
        </p:txBody>
      </p:sp>
    </p:spTree>
    <p:extLst>
      <p:ext uri="{BB962C8B-B14F-4D97-AF65-F5344CB8AC3E}">
        <p14:creationId xmlns:p14="http://schemas.microsoft.com/office/powerpoint/2010/main" val="3637770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3600" dirty="0"/>
              <a:t>Step 1: Select Authentic Text </a:t>
            </a:r>
            <a:r>
              <a:rPr lang="en-US" sz="2400" dirty="0" smtClean="0"/>
              <a:t>(7 of 7)</a:t>
            </a:r>
            <a:endParaRPr lang="en-US" sz="2400" dirty="0"/>
          </a:p>
        </p:txBody>
      </p:sp>
      <p:sp>
        <p:nvSpPr>
          <p:cNvPr id="5" name="Content Placeholder 4"/>
          <p:cNvSpPr>
            <a:spLocks noGrp="1"/>
          </p:cNvSpPr>
          <p:nvPr>
            <p:ph idx="1"/>
          </p:nvPr>
        </p:nvSpPr>
        <p:spPr>
          <a:xfrm>
            <a:off x="76200" y="895350"/>
            <a:ext cx="8927385" cy="3429003"/>
          </a:xfrm>
        </p:spPr>
        <p:txBody>
          <a:bodyPr>
            <a:normAutofit/>
          </a:bodyPr>
          <a:lstStyle/>
          <a:p>
            <a:pPr marL="0" indent="0">
              <a:buNone/>
            </a:pPr>
            <a:r>
              <a:rPr lang="en-US" dirty="0" smtClean="0"/>
              <a:t>The selected fiction passage, “Exploring South Island”*, supports </a:t>
            </a:r>
            <a:r>
              <a:rPr lang="en-US" dirty="0"/>
              <a:t>the introduction and review </a:t>
            </a:r>
            <a:r>
              <a:rPr lang="en-US" dirty="0" smtClean="0"/>
              <a:t>of:</a:t>
            </a:r>
          </a:p>
          <a:p>
            <a:pPr lvl="1"/>
            <a:r>
              <a:rPr lang="en-US" dirty="0" smtClean="0">
                <a:solidFill>
                  <a:srgbClr val="000000"/>
                </a:solidFill>
              </a:rPr>
              <a:t>Making, confirming, and revising predictions</a:t>
            </a:r>
          </a:p>
          <a:p>
            <a:pPr lvl="1"/>
            <a:r>
              <a:rPr lang="en-US" dirty="0" smtClean="0">
                <a:solidFill>
                  <a:srgbClr val="000000"/>
                </a:solidFill>
              </a:rPr>
              <a:t>Identifying the narrator</a:t>
            </a:r>
          </a:p>
          <a:p>
            <a:pPr lvl="1"/>
            <a:r>
              <a:rPr lang="en-US" dirty="0" smtClean="0">
                <a:solidFill>
                  <a:srgbClr val="000000"/>
                </a:solidFill>
              </a:rPr>
              <a:t>Asking and answering questions</a:t>
            </a:r>
          </a:p>
          <a:p>
            <a:pPr marL="457200" lvl="1" indent="0">
              <a:buNone/>
            </a:pPr>
            <a:r>
              <a:rPr lang="en-US" sz="2400" dirty="0" smtClean="0"/>
              <a:t>*Please </a:t>
            </a:r>
            <a:r>
              <a:rPr lang="en-US" sz="2400" dirty="0"/>
              <a:t>see the annotated Word document for additional support. </a:t>
            </a:r>
          </a:p>
          <a:p>
            <a:pPr marL="457200" lvl="1" indent="0">
              <a:buNone/>
            </a:pPr>
            <a:endParaRPr lang="en-US" sz="2200" dirty="0" smtClean="0"/>
          </a:p>
        </p:txBody>
      </p:sp>
    </p:spTree>
    <p:extLst>
      <p:ext uri="{BB962C8B-B14F-4D97-AF65-F5344CB8AC3E}">
        <p14:creationId xmlns:p14="http://schemas.microsoft.com/office/powerpoint/2010/main" val="16629447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6200" y="133350"/>
            <a:ext cx="8991600" cy="1066800"/>
          </a:xfrm>
        </p:spPr>
        <p:txBody>
          <a:bodyPr>
            <a:noAutofit/>
          </a:bodyPr>
          <a:lstStyle/>
          <a:p>
            <a:pPr algn="l"/>
            <a:r>
              <a:rPr lang="en-US" sz="3600" dirty="0" smtClean="0"/>
              <a:t>Step 2: Examine </a:t>
            </a:r>
            <a:r>
              <a:rPr lang="en-US" sz="3600" dirty="0"/>
              <a:t>the </a:t>
            </a:r>
            <a:r>
              <a:rPr lang="en-US" sz="3600" dirty="0" smtClean="0"/>
              <a:t>Content </a:t>
            </a:r>
            <a:r>
              <a:rPr lang="en-US" sz="3600" dirty="0"/>
              <a:t>and </a:t>
            </a:r>
            <a:r>
              <a:rPr lang="en-US" sz="3600" dirty="0" smtClean="0"/>
              <a:t>Progression of Standards for SOL 3.5C </a:t>
            </a:r>
            <a:endParaRPr lang="en-US" sz="3600" dirty="0"/>
          </a:p>
        </p:txBody>
      </p:sp>
      <p:sp>
        <p:nvSpPr>
          <p:cNvPr id="5" name="Content Placeholder 4"/>
          <p:cNvSpPr>
            <a:spLocks noGrp="1"/>
          </p:cNvSpPr>
          <p:nvPr>
            <p:ph idx="1"/>
          </p:nvPr>
        </p:nvSpPr>
        <p:spPr>
          <a:xfrm>
            <a:off x="152400" y="1504950"/>
            <a:ext cx="8382000" cy="3124201"/>
          </a:xfrm>
        </p:spPr>
        <p:txBody>
          <a:bodyPr>
            <a:normAutofit/>
          </a:bodyPr>
          <a:lstStyle/>
          <a:p>
            <a:r>
              <a:rPr lang="en-US" dirty="0" smtClean="0"/>
              <a:t>2.7A- </a:t>
            </a:r>
            <a:r>
              <a:rPr lang="en-US" b="1" dirty="0"/>
              <a:t>Make</a:t>
            </a:r>
            <a:r>
              <a:rPr lang="en-US" dirty="0"/>
              <a:t> and </a:t>
            </a:r>
            <a:r>
              <a:rPr lang="en-US" b="1" dirty="0"/>
              <a:t>confirm</a:t>
            </a:r>
            <a:r>
              <a:rPr lang="en-US" dirty="0"/>
              <a:t> </a:t>
            </a:r>
            <a:r>
              <a:rPr lang="en-US" u="sng" dirty="0"/>
              <a:t>predictions</a:t>
            </a:r>
            <a:r>
              <a:rPr lang="en-US" dirty="0"/>
              <a:t>.</a:t>
            </a:r>
            <a:endParaRPr lang="en-US" dirty="0" smtClean="0"/>
          </a:p>
          <a:p>
            <a:r>
              <a:rPr lang="en-US" dirty="0" smtClean="0"/>
              <a:t>3.5C- </a:t>
            </a:r>
            <a:r>
              <a:rPr lang="en-US" b="1" dirty="0"/>
              <a:t>Make</a:t>
            </a:r>
            <a:r>
              <a:rPr lang="en-US" dirty="0"/>
              <a:t>, </a:t>
            </a:r>
            <a:r>
              <a:rPr lang="en-US" b="1" dirty="0"/>
              <a:t>confirm</a:t>
            </a:r>
            <a:r>
              <a:rPr lang="en-US" dirty="0"/>
              <a:t>, and </a:t>
            </a:r>
            <a:r>
              <a:rPr lang="en-US" b="1" dirty="0"/>
              <a:t>revise</a:t>
            </a:r>
            <a:r>
              <a:rPr lang="en-US" dirty="0"/>
              <a:t> </a:t>
            </a:r>
            <a:r>
              <a:rPr lang="en-US" u="sng" dirty="0"/>
              <a:t>predictions</a:t>
            </a:r>
            <a:r>
              <a:rPr lang="en-US" dirty="0" smtClean="0"/>
              <a:t>.</a:t>
            </a:r>
          </a:p>
          <a:p>
            <a:r>
              <a:rPr lang="en-US" dirty="0" smtClean="0"/>
              <a:t>4.5H- </a:t>
            </a:r>
            <a:r>
              <a:rPr lang="en-US" b="1" dirty="0"/>
              <a:t>Draw</a:t>
            </a:r>
            <a:r>
              <a:rPr lang="en-US" dirty="0"/>
              <a:t> </a:t>
            </a:r>
            <a:r>
              <a:rPr lang="en-US" u="sng" dirty="0" smtClean="0"/>
              <a:t>conclusions</a:t>
            </a:r>
            <a:r>
              <a:rPr lang="en-US" dirty="0" smtClean="0"/>
              <a:t>/</a:t>
            </a:r>
            <a:r>
              <a:rPr lang="en-US" b="1" dirty="0" smtClean="0"/>
              <a:t>make</a:t>
            </a:r>
            <a:r>
              <a:rPr lang="en-US" dirty="0" smtClean="0"/>
              <a:t> </a:t>
            </a:r>
            <a:r>
              <a:rPr lang="en-US" u="sng" dirty="0" smtClean="0"/>
              <a:t>inferences</a:t>
            </a:r>
            <a:r>
              <a:rPr lang="en-US" dirty="0" smtClean="0"/>
              <a:t> </a:t>
            </a:r>
            <a:r>
              <a:rPr lang="en-US" dirty="0"/>
              <a:t>about </a:t>
            </a:r>
            <a:r>
              <a:rPr lang="en-US" i="1" dirty="0"/>
              <a:t>text using the text as </a:t>
            </a:r>
            <a:r>
              <a:rPr lang="en-US" i="1" dirty="0" smtClean="0"/>
              <a:t>support</a:t>
            </a:r>
            <a:r>
              <a:rPr lang="en-US" dirty="0"/>
              <a:t>.</a:t>
            </a:r>
          </a:p>
        </p:txBody>
      </p:sp>
    </p:spTree>
    <p:extLst>
      <p:ext uri="{BB962C8B-B14F-4D97-AF65-F5344CB8AC3E}">
        <p14:creationId xmlns:p14="http://schemas.microsoft.com/office/powerpoint/2010/main" val="39784713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61" y="209550"/>
            <a:ext cx="9144000" cy="914400"/>
          </a:xfrm>
        </p:spPr>
        <p:txBody>
          <a:bodyPr>
            <a:noAutofit/>
          </a:bodyPr>
          <a:lstStyle/>
          <a:p>
            <a:pPr algn="l"/>
            <a:r>
              <a:rPr lang="en-US" sz="3600" dirty="0"/>
              <a:t>Step 2: Examine the Content and Progression of Standards for </a:t>
            </a:r>
            <a:r>
              <a:rPr lang="en-US" sz="3600" dirty="0" smtClean="0"/>
              <a:t>SOL 3.5F </a:t>
            </a:r>
            <a:endParaRPr lang="en-US" sz="3600" dirty="0"/>
          </a:p>
        </p:txBody>
      </p:sp>
      <p:sp>
        <p:nvSpPr>
          <p:cNvPr id="3" name="Content Placeholder 2"/>
          <p:cNvSpPr>
            <a:spLocks noGrp="1"/>
          </p:cNvSpPr>
          <p:nvPr>
            <p:ph idx="1"/>
          </p:nvPr>
        </p:nvSpPr>
        <p:spPr>
          <a:xfrm>
            <a:off x="457200" y="1504950"/>
            <a:ext cx="8229600" cy="3124201"/>
          </a:xfrm>
        </p:spPr>
        <p:txBody>
          <a:bodyPr/>
          <a:lstStyle/>
          <a:p>
            <a:r>
              <a:rPr lang="en-US" dirty="0" smtClean="0">
                <a:solidFill>
                  <a:srgbClr val="000000"/>
                </a:solidFill>
              </a:rPr>
              <a:t>Grade 2- Introduced in Grade 3</a:t>
            </a:r>
          </a:p>
          <a:p>
            <a:r>
              <a:rPr lang="en-US" dirty="0" smtClean="0">
                <a:solidFill>
                  <a:srgbClr val="000000"/>
                </a:solidFill>
              </a:rPr>
              <a:t>3.5F- </a:t>
            </a:r>
            <a:r>
              <a:rPr lang="en-US" b="1" dirty="0"/>
              <a:t>Identify</a:t>
            </a:r>
            <a:r>
              <a:rPr lang="en-US" dirty="0"/>
              <a:t> the </a:t>
            </a:r>
            <a:r>
              <a:rPr lang="en-US" u="sng" dirty="0"/>
              <a:t>narrator</a:t>
            </a:r>
            <a:r>
              <a:rPr lang="en-US" dirty="0"/>
              <a:t> </a:t>
            </a:r>
            <a:r>
              <a:rPr lang="en-US" i="1" dirty="0"/>
              <a:t>of a story</a:t>
            </a:r>
            <a:r>
              <a:rPr lang="en-US" dirty="0" smtClean="0"/>
              <a:t>.</a:t>
            </a:r>
          </a:p>
          <a:p>
            <a:r>
              <a:rPr lang="en-US" dirty="0" smtClean="0">
                <a:solidFill>
                  <a:srgbClr val="000000"/>
                </a:solidFill>
              </a:rPr>
              <a:t>4.5E- </a:t>
            </a:r>
            <a:r>
              <a:rPr lang="en-US" b="1" dirty="0"/>
              <a:t>Identify</a:t>
            </a:r>
            <a:r>
              <a:rPr lang="en-US" dirty="0"/>
              <a:t> the </a:t>
            </a:r>
            <a:r>
              <a:rPr lang="en-US" u="sng" dirty="0"/>
              <a:t>narrator</a:t>
            </a:r>
            <a:r>
              <a:rPr lang="en-US" dirty="0"/>
              <a:t> </a:t>
            </a:r>
            <a:r>
              <a:rPr lang="en-US" i="1" dirty="0"/>
              <a:t>of a story and the speaker of a poem</a:t>
            </a:r>
            <a:r>
              <a:rPr lang="en-US" dirty="0"/>
              <a:t>.</a:t>
            </a:r>
            <a:r>
              <a:rPr lang="en-US" dirty="0" smtClean="0">
                <a:solidFill>
                  <a:srgbClr val="000000"/>
                </a:solidFill>
              </a:rPr>
              <a:t> </a:t>
            </a:r>
            <a:endParaRPr lang="en-US" dirty="0">
              <a:solidFill>
                <a:srgbClr val="000000"/>
              </a:solidFill>
            </a:endParaRPr>
          </a:p>
        </p:txBody>
      </p:sp>
    </p:spTree>
    <p:extLst>
      <p:ext uri="{BB962C8B-B14F-4D97-AF65-F5344CB8AC3E}">
        <p14:creationId xmlns:p14="http://schemas.microsoft.com/office/powerpoint/2010/main" val="16035809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Questions During the Webinar</a:t>
            </a:r>
          </a:p>
        </p:txBody>
      </p:sp>
      <p:sp>
        <p:nvSpPr>
          <p:cNvPr id="3" name="Content Placeholder 2"/>
          <p:cNvSpPr>
            <a:spLocks noGrp="1"/>
          </p:cNvSpPr>
          <p:nvPr>
            <p:ph idx="1"/>
          </p:nvPr>
        </p:nvSpPr>
        <p:spPr>
          <a:xfrm>
            <a:off x="571500" y="1504950"/>
            <a:ext cx="8001000" cy="1828799"/>
          </a:xfrm>
        </p:spPr>
        <p:txBody>
          <a:bodyPr>
            <a:normAutofit fontScale="92500"/>
          </a:bodyPr>
          <a:lstStyle/>
          <a:p>
            <a:r>
              <a:rPr lang="en-US" dirty="0"/>
              <a:t>Use </a:t>
            </a:r>
            <a:r>
              <a:rPr lang="en-US" dirty="0" smtClean="0"/>
              <a:t>the chat </a:t>
            </a:r>
            <a:r>
              <a:rPr lang="en-US" dirty="0"/>
              <a:t>feature to pose any questions to the group that arise during the webinar.</a:t>
            </a:r>
          </a:p>
          <a:p>
            <a:r>
              <a:rPr lang="en-US" dirty="0"/>
              <a:t>Please send your questions to </a:t>
            </a:r>
            <a:r>
              <a:rPr lang="en-US" dirty="0" smtClean="0"/>
              <a:t>“All Attendees.”</a:t>
            </a:r>
            <a:endParaRPr lang="en-US" dirty="0"/>
          </a:p>
        </p:txBody>
      </p:sp>
    </p:spTree>
    <p:extLst>
      <p:ext uri="{BB962C8B-B14F-4D97-AF65-F5344CB8AC3E}">
        <p14:creationId xmlns:p14="http://schemas.microsoft.com/office/powerpoint/2010/main" val="400743758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33350"/>
            <a:ext cx="9144000" cy="914400"/>
          </a:xfrm>
        </p:spPr>
        <p:txBody>
          <a:bodyPr>
            <a:noAutofit/>
          </a:bodyPr>
          <a:lstStyle/>
          <a:p>
            <a:pPr algn="l"/>
            <a:r>
              <a:rPr lang="en-US" sz="3600" dirty="0"/>
              <a:t>Step 2: Examine the Content and Progression of Standards for </a:t>
            </a:r>
            <a:r>
              <a:rPr lang="en-US" sz="3600" dirty="0" smtClean="0"/>
              <a:t>SOL </a:t>
            </a:r>
            <a:r>
              <a:rPr lang="en-US" sz="3600" dirty="0" smtClean="0">
                <a:solidFill>
                  <a:srgbClr val="000000"/>
                </a:solidFill>
              </a:rPr>
              <a:t>3.5G</a:t>
            </a:r>
            <a:endParaRPr lang="en-US" sz="3600" dirty="0">
              <a:solidFill>
                <a:srgbClr val="000000"/>
              </a:solidFill>
            </a:endParaRPr>
          </a:p>
        </p:txBody>
      </p:sp>
      <p:sp>
        <p:nvSpPr>
          <p:cNvPr id="3" name="Content Placeholder 2"/>
          <p:cNvSpPr>
            <a:spLocks noGrp="1"/>
          </p:cNvSpPr>
          <p:nvPr>
            <p:ph idx="1"/>
          </p:nvPr>
        </p:nvSpPr>
        <p:spPr>
          <a:xfrm>
            <a:off x="76200" y="1276350"/>
            <a:ext cx="8763000" cy="3200401"/>
          </a:xfrm>
        </p:spPr>
        <p:txBody>
          <a:bodyPr>
            <a:normAutofit/>
          </a:bodyPr>
          <a:lstStyle/>
          <a:p>
            <a:r>
              <a:rPr lang="en-US" dirty="0" smtClean="0">
                <a:solidFill>
                  <a:srgbClr val="000000"/>
                </a:solidFill>
              </a:rPr>
              <a:t>2.7C- </a:t>
            </a:r>
            <a:r>
              <a:rPr lang="en-US" b="1" dirty="0"/>
              <a:t>Ask and answer </a:t>
            </a:r>
            <a:r>
              <a:rPr lang="en-US" u="sng" dirty="0"/>
              <a:t>questions</a:t>
            </a:r>
            <a:r>
              <a:rPr lang="en-US" dirty="0"/>
              <a:t> </a:t>
            </a:r>
            <a:r>
              <a:rPr lang="en-US" i="1" dirty="0"/>
              <a:t>using the text for support</a:t>
            </a:r>
            <a:r>
              <a:rPr lang="en-US" dirty="0" smtClean="0"/>
              <a:t>.</a:t>
            </a:r>
          </a:p>
          <a:p>
            <a:r>
              <a:rPr lang="en-US" dirty="0" smtClean="0">
                <a:solidFill>
                  <a:srgbClr val="000000"/>
                </a:solidFill>
              </a:rPr>
              <a:t>3.5G- </a:t>
            </a:r>
            <a:r>
              <a:rPr lang="en-US" b="1" dirty="0"/>
              <a:t>Ask and answer </a:t>
            </a:r>
            <a:r>
              <a:rPr lang="en-US" u="sng" dirty="0"/>
              <a:t>questions</a:t>
            </a:r>
            <a:r>
              <a:rPr lang="en-US" dirty="0"/>
              <a:t> </a:t>
            </a:r>
            <a:r>
              <a:rPr lang="en-US" i="1" dirty="0"/>
              <a:t>about what is read</a:t>
            </a:r>
            <a:r>
              <a:rPr lang="en-US" dirty="0" smtClean="0"/>
              <a:t>.</a:t>
            </a:r>
          </a:p>
          <a:p>
            <a:r>
              <a:rPr lang="en-US" dirty="0" smtClean="0"/>
              <a:t>4.5C- </a:t>
            </a:r>
            <a:r>
              <a:rPr lang="en-US" b="1" dirty="0"/>
              <a:t>Summarize</a:t>
            </a:r>
            <a:r>
              <a:rPr lang="en-US" dirty="0"/>
              <a:t> </a:t>
            </a:r>
            <a:r>
              <a:rPr lang="en-US" u="sng" dirty="0"/>
              <a:t>events</a:t>
            </a:r>
            <a:r>
              <a:rPr lang="en-US" dirty="0"/>
              <a:t> </a:t>
            </a:r>
            <a:r>
              <a:rPr lang="en-US" i="1" dirty="0"/>
              <a:t>in the plot</a:t>
            </a:r>
            <a:r>
              <a:rPr lang="en-US" dirty="0"/>
              <a:t>.</a:t>
            </a:r>
          </a:p>
          <a:p>
            <a:endParaRPr lang="en-US" dirty="0">
              <a:solidFill>
                <a:srgbClr val="000000"/>
              </a:solidFill>
            </a:endParaRPr>
          </a:p>
        </p:txBody>
      </p:sp>
    </p:spTree>
    <p:extLst>
      <p:ext uri="{BB962C8B-B14F-4D97-AF65-F5344CB8AC3E}">
        <p14:creationId xmlns:p14="http://schemas.microsoft.com/office/powerpoint/2010/main" val="9682552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199" y="55334"/>
            <a:ext cx="8927385" cy="990600"/>
          </a:xfrm>
        </p:spPr>
        <p:txBody>
          <a:bodyPr>
            <a:noAutofit/>
          </a:bodyPr>
          <a:lstStyle/>
          <a:p>
            <a:pPr algn="l"/>
            <a:r>
              <a:rPr lang="en-US" sz="3600" dirty="0" smtClean="0"/>
              <a:t>Step 3: </a:t>
            </a:r>
            <a:r>
              <a:rPr lang="en-US" sz="3600" dirty="0"/>
              <a:t>Sample Question Starters</a:t>
            </a:r>
            <a:r>
              <a:rPr lang="en-US" sz="3600" dirty="0" smtClean="0"/>
              <a:t> </a:t>
            </a:r>
            <a:r>
              <a:rPr lang="en-US" sz="3600" dirty="0"/>
              <a:t>for SOL </a:t>
            </a:r>
            <a:r>
              <a:rPr lang="en-US" sz="3600" dirty="0" smtClean="0"/>
              <a:t>3.5C</a:t>
            </a:r>
            <a:r>
              <a:rPr lang="en-US" sz="3000" dirty="0" smtClean="0"/>
              <a:t> </a:t>
            </a:r>
            <a:endParaRPr lang="en-US" sz="3000" dirty="0"/>
          </a:p>
        </p:txBody>
      </p:sp>
      <p:sp>
        <p:nvSpPr>
          <p:cNvPr id="3" name="Content Placeholder 2"/>
          <p:cNvSpPr>
            <a:spLocks noGrp="1"/>
          </p:cNvSpPr>
          <p:nvPr>
            <p:ph idx="1"/>
          </p:nvPr>
        </p:nvSpPr>
        <p:spPr>
          <a:xfrm>
            <a:off x="76200" y="1027577"/>
            <a:ext cx="8927385" cy="3220573"/>
          </a:xfrm>
        </p:spPr>
        <p:txBody>
          <a:bodyPr>
            <a:normAutofit fontScale="77500" lnSpcReduction="20000"/>
          </a:bodyPr>
          <a:lstStyle/>
          <a:p>
            <a:r>
              <a:rPr lang="en-US" sz="3100" dirty="0" smtClean="0"/>
              <a:t>What is a prediction?</a:t>
            </a:r>
          </a:p>
          <a:p>
            <a:r>
              <a:rPr lang="en-US" sz="3100" dirty="0" smtClean="0"/>
              <a:t>Based on the story, what will [</a:t>
            </a:r>
            <a:r>
              <a:rPr lang="en-US" sz="3100" i="1" dirty="0" smtClean="0"/>
              <a:t>insert character(s) name</a:t>
            </a:r>
            <a:r>
              <a:rPr lang="en-US" sz="3100" dirty="0" smtClean="0"/>
              <a:t>] most likely do next?</a:t>
            </a:r>
          </a:p>
          <a:p>
            <a:r>
              <a:rPr lang="en-US" sz="3100" dirty="0" smtClean="0"/>
              <a:t>In the future, [</a:t>
            </a:r>
            <a:r>
              <a:rPr lang="en-US" sz="3100" i="1" dirty="0" smtClean="0"/>
              <a:t>insert character(s) name</a:t>
            </a:r>
            <a:r>
              <a:rPr lang="en-US" sz="3100" dirty="0" smtClean="0"/>
              <a:t>] will most likely-</a:t>
            </a:r>
          </a:p>
          <a:p>
            <a:r>
              <a:rPr lang="en-US" sz="3100" dirty="0" smtClean="0"/>
              <a:t>Based on [</a:t>
            </a:r>
            <a:r>
              <a:rPr lang="en-US" sz="3100" i="1" dirty="0" smtClean="0"/>
              <a:t>insert location or title of text</a:t>
            </a:r>
            <a:r>
              <a:rPr lang="en-US" sz="3100" dirty="0" smtClean="0"/>
              <a:t>], what will most likely happen next?</a:t>
            </a:r>
          </a:p>
          <a:p>
            <a:r>
              <a:rPr lang="en-US" sz="3100" dirty="0" smtClean="0"/>
              <a:t>After reading the passage, what will [</a:t>
            </a:r>
            <a:r>
              <a:rPr lang="en-US" sz="3100" i="1" dirty="0" smtClean="0"/>
              <a:t>insert character(s) name</a:t>
            </a:r>
            <a:r>
              <a:rPr lang="en-US" sz="3100" dirty="0" smtClean="0"/>
              <a:t>] most likely do the next time [</a:t>
            </a:r>
            <a:r>
              <a:rPr lang="en-US" sz="3100" i="1" dirty="0" smtClean="0"/>
              <a:t>insert detail from passage</a:t>
            </a:r>
            <a:r>
              <a:rPr lang="en-US" sz="3100" dirty="0" smtClean="0"/>
              <a:t>]? </a:t>
            </a:r>
            <a:r>
              <a:rPr lang="en-US" sz="3100" dirty="0">
                <a:solidFill>
                  <a:srgbClr val="000000"/>
                </a:solidFill>
              </a:rPr>
              <a:t>Include specific details from the text to support your answer.</a:t>
            </a:r>
          </a:p>
          <a:p>
            <a:endParaRPr lang="en-US" dirty="0"/>
          </a:p>
        </p:txBody>
      </p:sp>
    </p:spTree>
    <p:extLst>
      <p:ext uri="{BB962C8B-B14F-4D97-AF65-F5344CB8AC3E}">
        <p14:creationId xmlns:p14="http://schemas.microsoft.com/office/powerpoint/2010/main" val="119559502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1" y="57150"/>
            <a:ext cx="8927385" cy="818027"/>
          </a:xfrm>
        </p:spPr>
        <p:txBody>
          <a:bodyPr>
            <a:noAutofit/>
          </a:bodyPr>
          <a:lstStyle/>
          <a:p>
            <a:pPr algn="l"/>
            <a:r>
              <a:rPr lang="en-US" sz="3600" dirty="0" smtClean="0"/>
              <a:t>Step 3: </a:t>
            </a:r>
            <a:r>
              <a:rPr lang="en-US" sz="3600" dirty="0"/>
              <a:t>Sample Question Starters</a:t>
            </a:r>
            <a:r>
              <a:rPr lang="en-US" sz="3600" dirty="0" smtClean="0"/>
              <a:t> </a:t>
            </a:r>
            <a:r>
              <a:rPr lang="en-US" sz="3600" dirty="0"/>
              <a:t>for SOL </a:t>
            </a:r>
            <a:r>
              <a:rPr lang="en-US" sz="3600" dirty="0" smtClean="0"/>
              <a:t>3.5F</a:t>
            </a:r>
            <a:endParaRPr lang="en-US" sz="3600" dirty="0"/>
          </a:p>
        </p:txBody>
      </p:sp>
      <p:sp>
        <p:nvSpPr>
          <p:cNvPr id="3" name="Content Placeholder 2"/>
          <p:cNvSpPr>
            <a:spLocks noGrp="1"/>
          </p:cNvSpPr>
          <p:nvPr>
            <p:ph idx="1"/>
          </p:nvPr>
        </p:nvSpPr>
        <p:spPr>
          <a:xfrm>
            <a:off x="76201" y="875177"/>
            <a:ext cx="8534400" cy="3525372"/>
          </a:xfrm>
        </p:spPr>
        <p:txBody>
          <a:bodyPr>
            <a:normAutofit fontScale="85000" lnSpcReduction="10000"/>
          </a:bodyPr>
          <a:lstStyle/>
          <a:p>
            <a:r>
              <a:rPr lang="en-US" dirty="0" smtClean="0"/>
              <a:t>What does a narrator do in a story?</a:t>
            </a:r>
          </a:p>
          <a:p>
            <a:r>
              <a:rPr lang="en-US" dirty="0" smtClean="0"/>
              <a:t>Who is telling this story?</a:t>
            </a:r>
          </a:p>
          <a:p>
            <a:r>
              <a:rPr lang="en-US" dirty="0" smtClean="0"/>
              <a:t>Which phrase from [</a:t>
            </a:r>
            <a:r>
              <a:rPr lang="en-US" sz="2800" i="1" dirty="0" smtClean="0"/>
              <a:t>insert location from passage</a:t>
            </a:r>
            <a:r>
              <a:rPr lang="en-US" dirty="0" smtClean="0"/>
              <a:t>] tells the reader the narrator is one of the characters in the story?</a:t>
            </a:r>
          </a:p>
          <a:p>
            <a:r>
              <a:rPr lang="en-US" dirty="0" smtClean="0"/>
              <a:t>Which detail from the story shows that the narrator is a character in the story? [</a:t>
            </a:r>
            <a:r>
              <a:rPr lang="en-US" sz="2800" i="1" dirty="0" smtClean="0"/>
              <a:t>insert details from passage</a:t>
            </a:r>
            <a:r>
              <a:rPr lang="en-US" dirty="0" smtClean="0"/>
              <a:t>]</a:t>
            </a:r>
          </a:p>
          <a:p>
            <a:r>
              <a:rPr lang="en-US" dirty="0" smtClean="0"/>
              <a:t>Explain who is the narrator of the story. </a:t>
            </a:r>
            <a:r>
              <a:rPr lang="en-US" dirty="0">
                <a:solidFill>
                  <a:srgbClr val="000000"/>
                </a:solidFill>
              </a:rPr>
              <a:t>Include specific details from the text to support your answer</a:t>
            </a:r>
            <a:r>
              <a:rPr lang="en-US" dirty="0" smtClean="0">
                <a:solidFill>
                  <a:srgbClr val="000000"/>
                </a:solidFill>
              </a:rPr>
              <a:t>.</a:t>
            </a:r>
            <a:endParaRPr lang="en-US" dirty="0">
              <a:solidFill>
                <a:srgbClr val="000000"/>
              </a:solidFill>
            </a:endParaRPr>
          </a:p>
        </p:txBody>
      </p:sp>
    </p:spTree>
    <p:extLst>
      <p:ext uri="{BB962C8B-B14F-4D97-AF65-F5344CB8AC3E}">
        <p14:creationId xmlns:p14="http://schemas.microsoft.com/office/powerpoint/2010/main" val="164984082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199" y="112306"/>
            <a:ext cx="8927385" cy="818027"/>
          </a:xfrm>
        </p:spPr>
        <p:txBody>
          <a:bodyPr>
            <a:noAutofit/>
          </a:bodyPr>
          <a:lstStyle/>
          <a:p>
            <a:pPr algn="l"/>
            <a:r>
              <a:rPr lang="en-US" sz="3600" dirty="0" smtClean="0"/>
              <a:t>Step 3: </a:t>
            </a:r>
            <a:r>
              <a:rPr lang="en-US" sz="3600" dirty="0"/>
              <a:t>Sample Question Starters</a:t>
            </a:r>
            <a:r>
              <a:rPr lang="en-US" sz="3600" dirty="0" smtClean="0"/>
              <a:t> </a:t>
            </a:r>
            <a:r>
              <a:rPr lang="en-US" sz="3600" dirty="0"/>
              <a:t>for SOL </a:t>
            </a:r>
            <a:r>
              <a:rPr lang="en-US" sz="3600" dirty="0" smtClean="0"/>
              <a:t>3.5G</a:t>
            </a:r>
            <a:endParaRPr lang="en-US" sz="3000" dirty="0"/>
          </a:p>
        </p:txBody>
      </p:sp>
      <p:sp>
        <p:nvSpPr>
          <p:cNvPr id="3" name="Content Placeholder 2"/>
          <p:cNvSpPr>
            <a:spLocks noGrp="1"/>
          </p:cNvSpPr>
          <p:nvPr>
            <p:ph idx="1"/>
          </p:nvPr>
        </p:nvSpPr>
        <p:spPr>
          <a:xfrm>
            <a:off x="76199" y="895350"/>
            <a:ext cx="8927385" cy="3581400"/>
          </a:xfrm>
        </p:spPr>
        <p:txBody>
          <a:bodyPr>
            <a:normAutofit fontScale="92500" lnSpcReduction="20000"/>
          </a:bodyPr>
          <a:lstStyle/>
          <a:p>
            <a:r>
              <a:rPr lang="en-US" dirty="0" smtClean="0"/>
              <a:t>Which </a:t>
            </a:r>
            <a:r>
              <a:rPr lang="en-US" dirty="0" smtClean="0"/>
              <a:t>question does [</a:t>
            </a:r>
            <a:r>
              <a:rPr lang="en-US" sz="2800" i="1" dirty="0" smtClean="0"/>
              <a:t>insert location from passage</a:t>
            </a:r>
            <a:r>
              <a:rPr lang="en-US" dirty="0" smtClean="0"/>
              <a:t>] answer</a:t>
            </a:r>
            <a:r>
              <a:rPr lang="en-US" dirty="0" smtClean="0"/>
              <a:t>?</a:t>
            </a:r>
          </a:p>
          <a:p>
            <a:r>
              <a:rPr lang="en-US" dirty="0"/>
              <a:t>What question(s) is answered in the story? </a:t>
            </a:r>
          </a:p>
          <a:p>
            <a:r>
              <a:rPr lang="en-US" dirty="0" smtClean="0"/>
              <a:t>Which </a:t>
            </a:r>
            <a:r>
              <a:rPr lang="en-US" dirty="0" smtClean="0"/>
              <a:t>line from the poem best shows [</a:t>
            </a:r>
            <a:r>
              <a:rPr lang="en-US" sz="2800" i="1" dirty="0" smtClean="0"/>
              <a:t>insert detail from the poem</a:t>
            </a:r>
            <a:r>
              <a:rPr lang="en-US" dirty="0" smtClean="0"/>
              <a:t>]?</a:t>
            </a:r>
          </a:p>
          <a:p>
            <a:r>
              <a:rPr lang="en-US" dirty="0" smtClean="0"/>
              <a:t>Which paragraph answers the following question: [</a:t>
            </a:r>
            <a:r>
              <a:rPr lang="en-US" sz="2800" i="1" dirty="0" smtClean="0"/>
              <a:t>insert question</a:t>
            </a:r>
            <a:r>
              <a:rPr lang="en-US" dirty="0" smtClean="0"/>
              <a:t>]. </a:t>
            </a:r>
            <a:r>
              <a:rPr lang="en-US" dirty="0">
                <a:solidFill>
                  <a:srgbClr val="000000"/>
                </a:solidFill>
              </a:rPr>
              <a:t>Include specific details from the text to support your answer.</a:t>
            </a:r>
          </a:p>
          <a:p>
            <a:pPr marL="0" indent="0">
              <a:buNone/>
            </a:pPr>
            <a:endParaRPr lang="en-US" dirty="0" smtClean="0"/>
          </a:p>
          <a:p>
            <a:endParaRPr lang="en-US" sz="2000" dirty="0"/>
          </a:p>
          <a:p>
            <a:endParaRPr lang="en-US" dirty="0"/>
          </a:p>
        </p:txBody>
      </p:sp>
    </p:spTree>
    <p:extLst>
      <p:ext uri="{BB962C8B-B14F-4D97-AF65-F5344CB8AC3E}">
        <p14:creationId xmlns:p14="http://schemas.microsoft.com/office/powerpoint/2010/main" val="12953060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14300"/>
            <a:ext cx="8915400" cy="628650"/>
          </a:xfrm>
        </p:spPr>
        <p:txBody>
          <a:bodyPr>
            <a:normAutofit fontScale="90000"/>
          </a:bodyPr>
          <a:lstStyle/>
          <a:p>
            <a:r>
              <a:rPr lang="en-US" sz="4000" dirty="0"/>
              <a:t>Step 4: Exploring Instructional Resources</a:t>
            </a:r>
            <a:r>
              <a:rPr lang="en-US" dirty="0"/>
              <a:t> </a:t>
            </a:r>
            <a:r>
              <a:rPr lang="en-US" sz="2700" dirty="0" smtClean="0"/>
              <a:t>(1 </a:t>
            </a:r>
            <a:r>
              <a:rPr lang="en-US" sz="2700" dirty="0"/>
              <a:t>of 5</a:t>
            </a:r>
            <a:r>
              <a:rPr lang="en-US" sz="2700" dirty="0" smtClean="0"/>
              <a:t>)</a:t>
            </a:r>
            <a:br>
              <a:rPr lang="en-US" sz="2700" dirty="0" smtClean="0"/>
            </a:br>
            <a:endParaRPr lang="en-US" sz="2700" dirty="0"/>
          </a:p>
        </p:txBody>
      </p:sp>
      <p:sp>
        <p:nvSpPr>
          <p:cNvPr id="3" name="TextBox 2"/>
          <p:cNvSpPr txBox="1"/>
          <p:nvPr/>
        </p:nvSpPr>
        <p:spPr>
          <a:xfrm>
            <a:off x="609600" y="702618"/>
            <a:ext cx="6781800" cy="461665"/>
          </a:xfrm>
          <a:prstGeom prst="rect">
            <a:avLst/>
          </a:prstGeom>
          <a:noFill/>
        </p:spPr>
        <p:txBody>
          <a:bodyPr wrap="square" rtlCol="0">
            <a:spAutoFit/>
          </a:bodyPr>
          <a:lstStyle/>
          <a:p>
            <a:r>
              <a:rPr lang="en-US" sz="2400" dirty="0">
                <a:hlinkClick r:id="rId3"/>
              </a:rPr>
              <a:t>Comprehensive Literacy: English Instructional Plans</a:t>
            </a:r>
            <a:endParaRPr lang="en-US" sz="2400" dirty="0"/>
          </a:p>
        </p:txBody>
      </p:sp>
      <p:pic>
        <p:nvPicPr>
          <p:cNvPr id="7" name="Picture 6" descr="A screenshot of the Comprehensive Literacy English Instructional Plans web page." title="An image"/>
          <p:cNvPicPr>
            <a:picLocks noChangeAspect="1"/>
          </p:cNvPicPr>
          <p:nvPr/>
        </p:nvPicPr>
        <p:blipFill>
          <a:blip r:embed="rId4"/>
          <a:stretch>
            <a:fillRect/>
          </a:stretch>
        </p:blipFill>
        <p:spPr>
          <a:xfrm>
            <a:off x="304800" y="1123950"/>
            <a:ext cx="7162800" cy="3200400"/>
          </a:xfrm>
          <a:prstGeom prst="rect">
            <a:avLst/>
          </a:prstGeom>
        </p:spPr>
      </p:pic>
    </p:spTree>
    <p:extLst>
      <p:ext uri="{BB962C8B-B14F-4D97-AF65-F5344CB8AC3E}">
        <p14:creationId xmlns:p14="http://schemas.microsoft.com/office/powerpoint/2010/main" val="29649364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38100"/>
            <a:ext cx="8915400" cy="857250"/>
          </a:xfrm>
        </p:spPr>
        <p:txBody>
          <a:bodyPr>
            <a:normAutofit fontScale="90000"/>
          </a:bodyPr>
          <a:lstStyle/>
          <a:p>
            <a:r>
              <a:rPr lang="en-US" sz="4000" dirty="0"/>
              <a:t>Step 4: Exploring Instructional Resources</a:t>
            </a:r>
            <a:r>
              <a:rPr lang="en-US" dirty="0"/>
              <a:t> </a:t>
            </a:r>
            <a:r>
              <a:rPr lang="en-US" sz="2700" dirty="0" smtClean="0"/>
              <a:t>(2 </a:t>
            </a:r>
            <a:r>
              <a:rPr lang="en-US" sz="2700" dirty="0"/>
              <a:t>of 5</a:t>
            </a:r>
            <a:r>
              <a:rPr lang="en-US" sz="2700" dirty="0" smtClean="0"/>
              <a:t>)</a:t>
            </a:r>
            <a:endParaRPr lang="en-US" sz="2700" dirty="0"/>
          </a:p>
        </p:txBody>
      </p:sp>
      <p:pic>
        <p:nvPicPr>
          <p:cNvPr id="4" name="Content Placeholder 4" descr="A screenshot of the Comprehensive Literacy Instructional Resources." title="An image"/>
          <p:cNvPicPr>
            <a:picLocks noGrp="1" noChangeAspect="1"/>
          </p:cNvPicPr>
          <p:nvPr>
            <p:ph idx="1"/>
          </p:nvPr>
        </p:nvPicPr>
        <p:blipFill>
          <a:blip r:embed="rId3"/>
          <a:stretch>
            <a:fillRect/>
          </a:stretch>
        </p:blipFill>
        <p:spPr>
          <a:xfrm>
            <a:off x="533400" y="895350"/>
            <a:ext cx="6469580" cy="3429000"/>
          </a:xfrm>
          <a:prstGeom prst="rect">
            <a:avLst/>
          </a:prstGeom>
        </p:spPr>
      </p:pic>
    </p:spTree>
    <p:extLst>
      <p:ext uri="{BB962C8B-B14F-4D97-AF65-F5344CB8AC3E}">
        <p14:creationId xmlns:p14="http://schemas.microsoft.com/office/powerpoint/2010/main" val="26844967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57150"/>
            <a:ext cx="8991600" cy="685800"/>
          </a:xfrm>
        </p:spPr>
        <p:txBody>
          <a:bodyPr>
            <a:normAutofit fontScale="90000"/>
          </a:bodyPr>
          <a:lstStyle/>
          <a:p>
            <a:r>
              <a:rPr lang="en-US" sz="4000" dirty="0"/>
              <a:t>Step 4: Exploring Instructional Resources</a:t>
            </a:r>
            <a:r>
              <a:rPr lang="en-US" dirty="0"/>
              <a:t> </a:t>
            </a:r>
            <a:r>
              <a:rPr lang="en-US" sz="2700" dirty="0" smtClean="0"/>
              <a:t>(3 </a:t>
            </a:r>
            <a:r>
              <a:rPr lang="en-US" sz="2700" dirty="0"/>
              <a:t>of 5</a:t>
            </a:r>
            <a:r>
              <a:rPr lang="en-US" sz="2700" dirty="0" smtClean="0"/>
              <a:t>)</a:t>
            </a:r>
            <a:endParaRPr lang="en-US" sz="2700" dirty="0"/>
          </a:p>
        </p:txBody>
      </p:sp>
      <p:pic>
        <p:nvPicPr>
          <p:cNvPr id="7" name="Content Placeholder 6" descr="A screenshot of the Comprehenisve Literacy Instructional Plans resources." title="An image"/>
          <p:cNvPicPr>
            <a:picLocks noGrp="1" noChangeAspect="1"/>
          </p:cNvPicPr>
          <p:nvPr>
            <p:ph sz="half" idx="1"/>
          </p:nvPr>
        </p:nvPicPr>
        <p:blipFill>
          <a:blip r:embed="rId3"/>
          <a:stretch>
            <a:fillRect/>
          </a:stretch>
        </p:blipFill>
        <p:spPr>
          <a:xfrm>
            <a:off x="304800" y="895350"/>
            <a:ext cx="4038600" cy="2967984"/>
          </a:xfrm>
          <a:prstGeom prst="rect">
            <a:avLst/>
          </a:prstGeom>
        </p:spPr>
      </p:pic>
      <p:pic>
        <p:nvPicPr>
          <p:cNvPr id="8" name="Content Placeholder 7" descr="A screenshot of the Comprehenisve Literacy Instructional Plans resources." title="An image"/>
          <p:cNvPicPr>
            <a:picLocks noGrp="1" noChangeAspect="1"/>
          </p:cNvPicPr>
          <p:nvPr>
            <p:ph sz="half" idx="2"/>
          </p:nvPr>
        </p:nvPicPr>
        <p:blipFill>
          <a:blip r:embed="rId4"/>
          <a:stretch>
            <a:fillRect/>
          </a:stretch>
        </p:blipFill>
        <p:spPr>
          <a:xfrm>
            <a:off x="4114800" y="1276350"/>
            <a:ext cx="4038600" cy="2801850"/>
          </a:xfrm>
          <a:prstGeom prst="rect">
            <a:avLst/>
          </a:prstGeom>
        </p:spPr>
      </p:pic>
    </p:spTree>
    <p:extLst>
      <p:ext uri="{BB962C8B-B14F-4D97-AF65-F5344CB8AC3E}">
        <p14:creationId xmlns:p14="http://schemas.microsoft.com/office/powerpoint/2010/main" val="31708962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3600" dirty="0" smtClean="0"/>
              <a:t>Step 4: Exploring Instructional Resources </a:t>
            </a:r>
            <a:r>
              <a:rPr lang="en-US" sz="2400" dirty="0" smtClean="0"/>
              <a:t>(4 of 5)</a:t>
            </a:r>
            <a:endParaRPr lang="en-US" sz="2400" dirty="0">
              <a:solidFill>
                <a:srgbClr val="FF0000"/>
              </a:solidFill>
            </a:endParaRPr>
          </a:p>
        </p:txBody>
      </p:sp>
      <p:sp>
        <p:nvSpPr>
          <p:cNvPr id="3" name="Content Placeholder 2"/>
          <p:cNvSpPr>
            <a:spLocks noGrp="1"/>
          </p:cNvSpPr>
          <p:nvPr>
            <p:ph idx="1"/>
          </p:nvPr>
        </p:nvSpPr>
        <p:spPr>
          <a:xfrm>
            <a:off x="-12469" y="895350"/>
            <a:ext cx="8927385" cy="3505200"/>
          </a:xfrm>
        </p:spPr>
        <p:txBody>
          <a:bodyPr>
            <a:normAutofit fontScale="85000" lnSpcReduction="20000"/>
          </a:bodyPr>
          <a:lstStyle/>
          <a:p>
            <a:r>
              <a:rPr lang="en-US" sz="2800" dirty="0" smtClean="0"/>
              <a:t>Comprehensive Literacy: English Instructional Plans</a:t>
            </a:r>
          </a:p>
          <a:p>
            <a:pPr lvl="1"/>
            <a:r>
              <a:rPr lang="en-US" dirty="0" smtClean="0">
                <a:hlinkClick r:id="rId3"/>
              </a:rPr>
              <a:t>Making, Confirming, and Revising Predictions</a:t>
            </a:r>
            <a:r>
              <a:rPr lang="en-US" dirty="0" smtClean="0"/>
              <a:t> (3.5C)</a:t>
            </a:r>
          </a:p>
          <a:p>
            <a:r>
              <a:rPr lang="en-US" sz="2800" dirty="0" smtClean="0"/>
              <a:t>This instructional plan was created by Virginia teachers to model how a skill can be introduced or reviewed.</a:t>
            </a:r>
          </a:p>
          <a:p>
            <a:pPr lvl="1"/>
            <a:r>
              <a:rPr lang="en-US" dirty="0" smtClean="0"/>
              <a:t>Please note: </a:t>
            </a:r>
            <a:r>
              <a:rPr lang="en-US" dirty="0"/>
              <a:t>text examples within the instructional plans can be changed based on grade level, genre, etc.  </a:t>
            </a:r>
          </a:p>
          <a:p>
            <a:pPr lvl="1"/>
            <a:r>
              <a:rPr lang="en-US" dirty="0" smtClean="0">
                <a:solidFill>
                  <a:srgbClr val="000000"/>
                </a:solidFill>
              </a:rPr>
              <a:t>This </a:t>
            </a:r>
            <a:r>
              <a:rPr lang="en-US" dirty="0">
                <a:solidFill>
                  <a:srgbClr val="000000"/>
                </a:solidFill>
              </a:rPr>
              <a:t>plan models </a:t>
            </a:r>
            <a:r>
              <a:rPr lang="en-US" dirty="0" smtClean="0"/>
              <a:t>making, confirming, and revising predictions</a:t>
            </a:r>
            <a:r>
              <a:rPr lang="en-US" dirty="0" smtClean="0">
                <a:solidFill>
                  <a:srgbClr val="000000"/>
                </a:solidFill>
              </a:rPr>
              <a:t>; </a:t>
            </a:r>
            <a:r>
              <a:rPr lang="en-US" dirty="0">
                <a:solidFill>
                  <a:srgbClr val="000000"/>
                </a:solidFill>
              </a:rPr>
              <a:t>however, if the text supports the spiraling of </a:t>
            </a:r>
            <a:r>
              <a:rPr lang="en-US" dirty="0" smtClean="0">
                <a:solidFill>
                  <a:srgbClr val="000000"/>
                </a:solidFill>
              </a:rPr>
              <a:t>additional skills they </a:t>
            </a:r>
            <a:r>
              <a:rPr lang="en-US" dirty="0">
                <a:solidFill>
                  <a:srgbClr val="000000"/>
                </a:solidFill>
              </a:rPr>
              <a:t>should be implemented to support reading comprehension and skill application.  </a:t>
            </a:r>
          </a:p>
        </p:txBody>
      </p:sp>
    </p:spTree>
    <p:extLst>
      <p:ext uri="{BB962C8B-B14F-4D97-AF65-F5344CB8AC3E}">
        <p14:creationId xmlns:p14="http://schemas.microsoft.com/office/powerpoint/2010/main" val="293062072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3600" dirty="0" smtClean="0"/>
              <a:t>Step 4: Exploring Instructional Resources </a:t>
            </a:r>
            <a:r>
              <a:rPr lang="en-US" sz="2400" dirty="0" smtClean="0"/>
              <a:t>(5 of 5)</a:t>
            </a:r>
            <a:endParaRPr lang="en-US" sz="2400" dirty="0">
              <a:solidFill>
                <a:srgbClr val="FF0000"/>
              </a:solidFill>
            </a:endParaRPr>
          </a:p>
        </p:txBody>
      </p:sp>
      <p:sp>
        <p:nvSpPr>
          <p:cNvPr id="3" name="Content Placeholder 2"/>
          <p:cNvSpPr>
            <a:spLocks noGrp="1"/>
          </p:cNvSpPr>
          <p:nvPr>
            <p:ph idx="1"/>
          </p:nvPr>
        </p:nvSpPr>
        <p:spPr>
          <a:xfrm>
            <a:off x="-12469" y="895350"/>
            <a:ext cx="8927385" cy="3505200"/>
          </a:xfrm>
        </p:spPr>
        <p:txBody>
          <a:bodyPr>
            <a:normAutofit fontScale="92500" lnSpcReduction="20000"/>
          </a:bodyPr>
          <a:lstStyle/>
          <a:p>
            <a:r>
              <a:rPr lang="en-US" sz="2800" dirty="0" smtClean="0"/>
              <a:t>Comprehensive Literacy: English Instructional Plans</a:t>
            </a:r>
          </a:p>
          <a:p>
            <a:pPr lvl="1"/>
            <a:r>
              <a:rPr lang="en-US" dirty="0" smtClean="0">
                <a:hlinkClick r:id="rId3"/>
              </a:rPr>
              <a:t>Asking and Answering Questions in Fiction</a:t>
            </a:r>
            <a:r>
              <a:rPr lang="en-US" dirty="0" smtClean="0"/>
              <a:t> (3.5G)</a:t>
            </a:r>
          </a:p>
          <a:p>
            <a:r>
              <a:rPr lang="en-US" sz="2600" dirty="0" smtClean="0"/>
              <a:t>This instructional plan was created by Virginia teachers to model how a skill can be introduced or reviewed.</a:t>
            </a:r>
          </a:p>
          <a:p>
            <a:pPr lvl="1"/>
            <a:r>
              <a:rPr lang="en-US" sz="2600" dirty="0" smtClean="0"/>
              <a:t>Please note: </a:t>
            </a:r>
            <a:r>
              <a:rPr lang="en-US" sz="2600" dirty="0"/>
              <a:t>text examples within the instructional plans can be changed based on grade level, genre, etc.  </a:t>
            </a:r>
          </a:p>
          <a:p>
            <a:pPr lvl="1"/>
            <a:r>
              <a:rPr lang="en-US" sz="2600" dirty="0" smtClean="0">
                <a:solidFill>
                  <a:srgbClr val="000000"/>
                </a:solidFill>
              </a:rPr>
              <a:t>This </a:t>
            </a:r>
            <a:r>
              <a:rPr lang="en-US" sz="2600" dirty="0">
                <a:solidFill>
                  <a:srgbClr val="000000"/>
                </a:solidFill>
              </a:rPr>
              <a:t>plan models </a:t>
            </a:r>
            <a:r>
              <a:rPr lang="en-US" sz="2600" dirty="0" smtClean="0"/>
              <a:t>asking and answering questions</a:t>
            </a:r>
            <a:r>
              <a:rPr lang="en-US" sz="2600" dirty="0" smtClean="0">
                <a:solidFill>
                  <a:srgbClr val="000000"/>
                </a:solidFill>
              </a:rPr>
              <a:t>; </a:t>
            </a:r>
            <a:r>
              <a:rPr lang="en-US" sz="2600" dirty="0">
                <a:solidFill>
                  <a:srgbClr val="000000"/>
                </a:solidFill>
              </a:rPr>
              <a:t>however, if the text supports the spiraling </a:t>
            </a:r>
            <a:r>
              <a:rPr lang="en-US" sz="2600" dirty="0" smtClean="0">
                <a:solidFill>
                  <a:srgbClr val="000000"/>
                </a:solidFill>
              </a:rPr>
              <a:t>of </a:t>
            </a:r>
            <a:r>
              <a:rPr lang="en-US" sz="2600" dirty="0">
                <a:solidFill>
                  <a:srgbClr val="000000"/>
                </a:solidFill>
              </a:rPr>
              <a:t>additional </a:t>
            </a:r>
            <a:r>
              <a:rPr lang="en-US" sz="2600" dirty="0" smtClean="0">
                <a:solidFill>
                  <a:srgbClr val="000000"/>
                </a:solidFill>
              </a:rPr>
              <a:t>skills they </a:t>
            </a:r>
            <a:r>
              <a:rPr lang="en-US" sz="2600" dirty="0">
                <a:solidFill>
                  <a:srgbClr val="000000"/>
                </a:solidFill>
              </a:rPr>
              <a:t>should be implemented to support reading comprehension and skill application.  </a:t>
            </a:r>
          </a:p>
        </p:txBody>
      </p:sp>
    </p:spTree>
    <p:extLst>
      <p:ext uri="{BB962C8B-B14F-4D97-AF65-F5344CB8AC3E}">
        <p14:creationId xmlns:p14="http://schemas.microsoft.com/office/powerpoint/2010/main" val="308231642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603"/>
            <a:ext cx="9144000" cy="818027"/>
          </a:xfrm>
        </p:spPr>
        <p:txBody>
          <a:bodyPr>
            <a:normAutofit fontScale="90000"/>
          </a:bodyPr>
          <a:lstStyle/>
          <a:p>
            <a:r>
              <a:rPr lang="en-US" dirty="0" smtClean="0"/>
              <a:t/>
            </a:r>
            <a:br>
              <a:rPr lang="en-US" dirty="0" smtClean="0"/>
            </a:br>
            <a:r>
              <a:rPr lang="en-US" sz="4000" dirty="0" smtClean="0"/>
              <a:t>Step </a:t>
            </a:r>
            <a:r>
              <a:rPr lang="en-US" sz="4000" dirty="0"/>
              <a:t>1: Select Authentic </a:t>
            </a:r>
            <a:r>
              <a:rPr lang="en-US" sz="4000" dirty="0" smtClean="0"/>
              <a:t>Text </a:t>
            </a:r>
            <a:r>
              <a:rPr lang="en-US" sz="2700" dirty="0" smtClean="0"/>
              <a:t>(1 of 2)</a:t>
            </a:r>
            <a:r>
              <a:rPr lang="en-US" dirty="0"/>
              <a:t/>
            </a:r>
            <a:br>
              <a:rPr lang="en-US" dirty="0"/>
            </a:br>
            <a:endParaRPr lang="en-US" dirty="0"/>
          </a:p>
        </p:txBody>
      </p:sp>
      <p:sp>
        <p:nvSpPr>
          <p:cNvPr id="4" name="Content Placeholder 3"/>
          <p:cNvSpPr>
            <a:spLocks noGrp="1"/>
          </p:cNvSpPr>
          <p:nvPr>
            <p:ph idx="1"/>
          </p:nvPr>
        </p:nvSpPr>
        <p:spPr>
          <a:xfrm>
            <a:off x="571500" y="1276350"/>
            <a:ext cx="8001000" cy="2895602"/>
          </a:xfrm>
        </p:spPr>
        <p:txBody>
          <a:bodyPr>
            <a:normAutofit/>
          </a:bodyPr>
          <a:lstStyle/>
          <a:p>
            <a:pPr marL="0" indent="0" algn="ctr">
              <a:buNone/>
            </a:pPr>
            <a:r>
              <a:rPr lang="en-US" dirty="0" smtClean="0"/>
              <a:t>Informational: An Ocean Farm</a:t>
            </a:r>
          </a:p>
          <a:p>
            <a:r>
              <a:rPr lang="en-US" sz="2400" dirty="0" smtClean="0"/>
              <a:t>This nonfiction </a:t>
            </a:r>
            <a:r>
              <a:rPr lang="en-US" sz="2400" dirty="0"/>
              <a:t>passage example will be used to demonstrate how </a:t>
            </a:r>
            <a:r>
              <a:rPr lang="en-US" sz="2400" dirty="0" smtClean="0"/>
              <a:t>the selection </a:t>
            </a:r>
            <a:r>
              <a:rPr lang="en-US" sz="2400" dirty="0"/>
              <a:t>of </a:t>
            </a:r>
            <a:r>
              <a:rPr lang="en-US" sz="2400" dirty="0" smtClean="0"/>
              <a:t>authentic text </a:t>
            </a:r>
            <a:r>
              <a:rPr lang="en-US" sz="2400" dirty="0"/>
              <a:t>supports the introduction and review of specific skills</a:t>
            </a:r>
            <a:r>
              <a:rPr lang="en-US" sz="2400" dirty="0" smtClean="0"/>
              <a:t>.</a:t>
            </a:r>
          </a:p>
          <a:p>
            <a:r>
              <a:rPr lang="en-US" sz="2400" dirty="0" smtClean="0"/>
              <a:t>Please see the annotated Word document for additional support. </a:t>
            </a:r>
            <a:endParaRPr lang="en-US" sz="2400" dirty="0"/>
          </a:p>
        </p:txBody>
      </p:sp>
    </p:spTree>
    <p:extLst>
      <p:ext uri="{BB962C8B-B14F-4D97-AF65-F5344CB8AC3E}">
        <p14:creationId xmlns:p14="http://schemas.microsoft.com/office/powerpoint/2010/main" val="7820973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17"/>
          <p:cNvSpPr txBox="1">
            <a:spLocks noGrp="1"/>
          </p:cNvSpPr>
          <p:nvPr>
            <p:ph type="title"/>
          </p:nvPr>
        </p:nvSpPr>
        <p:spPr>
          <a:xfrm>
            <a:off x="0" y="57150"/>
            <a:ext cx="9144000" cy="762000"/>
          </a:xfrm>
          <a:prstGeom prst="rect">
            <a:avLst/>
          </a:prstGeom>
        </p:spPr>
        <p:txBody>
          <a:bodyPr spcFirstLastPara="1" wrap="square" lIns="91425" tIns="45700" rIns="91425" bIns="45700" anchor="ctr" anchorCtr="0">
            <a:noAutofit/>
          </a:bodyPr>
          <a:lstStyle/>
          <a:p>
            <a:pPr marL="0" lvl="0" indent="0" algn="ctr" rtl="0">
              <a:spcBef>
                <a:spcPts val="0"/>
              </a:spcBef>
              <a:spcAft>
                <a:spcPts val="0"/>
              </a:spcAft>
              <a:buNone/>
            </a:pPr>
            <a:r>
              <a:rPr lang="en" sz="3600" dirty="0"/>
              <a:t>Recover. Redesign. Restart. </a:t>
            </a:r>
            <a:r>
              <a:rPr lang="en" sz="3600" dirty="0" smtClean="0"/>
              <a:t>2020  </a:t>
            </a:r>
            <a:r>
              <a:rPr lang="en" sz="2400" dirty="0" smtClean="0"/>
              <a:t>(1 of 2)</a:t>
            </a:r>
            <a:endParaRPr sz="2400" dirty="0"/>
          </a:p>
        </p:txBody>
      </p:sp>
      <p:sp>
        <p:nvSpPr>
          <p:cNvPr id="96" name="Google Shape;96;p17"/>
          <p:cNvSpPr txBox="1">
            <a:spLocks noGrp="1"/>
          </p:cNvSpPr>
          <p:nvPr>
            <p:ph type="body" idx="1"/>
          </p:nvPr>
        </p:nvSpPr>
        <p:spPr>
          <a:xfrm>
            <a:off x="152400" y="1352550"/>
            <a:ext cx="8839200" cy="35994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 sz="2800" dirty="0"/>
              <a:t>On June 9, 2020, Governor Northam announced a phased reopening plan for Virginia schools. </a:t>
            </a:r>
            <a:r>
              <a:rPr lang="en" sz="2800" dirty="0" smtClean="0"/>
              <a:t>During </a:t>
            </a:r>
            <a:r>
              <a:rPr lang="en" sz="2800" dirty="0"/>
              <a:t>this press conference, Dr. Lane, Superintendent of Schools, shared the guidance document </a:t>
            </a:r>
            <a:r>
              <a:rPr lang="en" sz="2800" u="sng" dirty="0">
                <a:hlinkClick r:id="rId3"/>
              </a:rPr>
              <a:t>Recover, Redesign, Restart 2020</a:t>
            </a:r>
            <a:r>
              <a:rPr lang="en" sz="2800" dirty="0"/>
              <a:t>.</a:t>
            </a:r>
            <a:endParaRPr sz="2800" dirty="0"/>
          </a:p>
          <a:p>
            <a:pPr marL="0" lvl="0" indent="0" algn="l" rtl="0">
              <a:spcBef>
                <a:spcPts val="0"/>
              </a:spcBef>
              <a:spcAft>
                <a:spcPts val="0"/>
              </a:spcAft>
              <a:buNone/>
            </a:pPr>
            <a:endParaRPr sz="800" dirty="0"/>
          </a:p>
        </p:txBody>
      </p:sp>
    </p:spTree>
    <p:extLst>
      <p:ext uri="{BB962C8B-B14F-4D97-AF65-F5344CB8AC3E}">
        <p14:creationId xmlns:p14="http://schemas.microsoft.com/office/powerpoint/2010/main" val="252640930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3600" dirty="0"/>
              <a:t>Step 1: Select Authentic Text </a:t>
            </a:r>
            <a:r>
              <a:rPr lang="en-US" sz="2400" dirty="0" smtClean="0"/>
              <a:t>(2 of 2)</a:t>
            </a:r>
            <a:endParaRPr lang="en-US" sz="2400" dirty="0"/>
          </a:p>
        </p:txBody>
      </p:sp>
      <p:sp>
        <p:nvSpPr>
          <p:cNvPr id="5" name="Content Placeholder 4"/>
          <p:cNvSpPr>
            <a:spLocks noGrp="1"/>
          </p:cNvSpPr>
          <p:nvPr>
            <p:ph idx="1"/>
          </p:nvPr>
        </p:nvSpPr>
        <p:spPr>
          <a:xfrm>
            <a:off x="76200" y="742950"/>
            <a:ext cx="8927385" cy="3581403"/>
          </a:xfrm>
        </p:spPr>
        <p:txBody>
          <a:bodyPr>
            <a:normAutofit/>
          </a:bodyPr>
          <a:lstStyle/>
          <a:p>
            <a:pPr marL="0" indent="0">
              <a:buNone/>
            </a:pPr>
            <a:r>
              <a:rPr lang="en-US" dirty="0" smtClean="0"/>
              <a:t>The selected article, “An Ocean Farm”*, supports </a:t>
            </a:r>
            <a:r>
              <a:rPr lang="en-US" dirty="0"/>
              <a:t>the introduction and review </a:t>
            </a:r>
            <a:r>
              <a:rPr lang="en-US" dirty="0" smtClean="0"/>
              <a:t>of:</a:t>
            </a:r>
          </a:p>
          <a:p>
            <a:pPr lvl="1"/>
            <a:r>
              <a:rPr lang="en-US" dirty="0" smtClean="0">
                <a:solidFill>
                  <a:srgbClr val="000000"/>
                </a:solidFill>
              </a:rPr>
              <a:t>Text Features</a:t>
            </a:r>
          </a:p>
          <a:p>
            <a:pPr lvl="1"/>
            <a:r>
              <a:rPr lang="en-US" dirty="0" smtClean="0">
                <a:solidFill>
                  <a:srgbClr val="000000"/>
                </a:solidFill>
              </a:rPr>
              <a:t>Inference</a:t>
            </a:r>
          </a:p>
          <a:p>
            <a:pPr lvl="1"/>
            <a:r>
              <a:rPr lang="en-US" dirty="0" smtClean="0">
                <a:solidFill>
                  <a:srgbClr val="000000"/>
                </a:solidFill>
              </a:rPr>
              <a:t>Main Idea</a:t>
            </a:r>
            <a:endParaRPr lang="en-US" dirty="0">
              <a:solidFill>
                <a:srgbClr val="000000"/>
              </a:solidFill>
            </a:endParaRPr>
          </a:p>
          <a:p>
            <a:pPr marL="457200" lvl="1" indent="0">
              <a:buNone/>
            </a:pPr>
            <a:r>
              <a:rPr lang="en-US" sz="2400" dirty="0" smtClean="0"/>
              <a:t>*</a:t>
            </a:r>
            <a:r>
              <a:rPr lang="en-US" sz="2400" dirty="0"/>
              <a:t>Please see the annotated Word document for additional support. </a:t>
            </a:r>
          </a:p>
          <a:p>
            <a:pPr marL="457200" lvl="1" indent="0">
              <a:buNone/>
            </a:pPr>
            <a:endParaRPr lang="en-US" sz="2200" dirty="0" smtClean="0"/>
          </a:p>
        </p:txBody>
      </p:sp>
    </p:spTree>
    <p:extLst>
      <p:ext uri="{BB962C8B-B14F-4D97-AF65-F5344CB8AC3E}">
        <p14:creationId xmlns:p14="http://schemas.microsoft.com/office/powerpoint/2010/main" val="31608377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6200" y="133350"/>
            <a:ext cx="8991600" cy="914400"/>
          </a:xfrm>
        </p:spPr>
        <p:txBody>
          <a:bodyPr>
            <a:noAutofit/>
          </a:bodyPr>
          <a:lstStyle/>
          <a:p>
            <a:pPr algn="l"/>
            <a:r>
              <a:rPr lang="en-US" sz="3600" dirty="0" smtClean="0"/>
              <a:t>Step 2: Examine </a:t>
            </a:r>
            <a:r>
              <a:rPr lang="en-US" sz="3600" dirty="0"/>
              <a:t>the </a:t>
            </a:r>
            <a:r>
              <a:rPr lang="en-US" sz="3600" dirty="0" smtClean="0"/>
              <a:t>Content </a:t>
            </a:r>
            <a:r>
              <a:rPr lang="en-US" sz="3600" dirty="0"/>
              <a:t>and </a:t>
            </a:r>
            <a:r>
              <a:rPr lang="en-US" sz="3600" dirty="0" smtClean="0"/>
              <a:t>Progression of Standards for SOL 3.6C </a:t>
            </a:r>
            <a:endParaRPr lang="en-US" sz="3600" dirty="0"/>
          </a:p>
        </p:txBody>
      </p:sp>
      <p:sp>
        <p:nvSpPr>
          <p:cNvPr id="5" name="Content Placeholder 4"/>
          <p:cNvSpPr>
            <a:spLocks noGrp="1"/>
          </p:cNvSpPr>
          <p:nvPr>
            <p:ph idx="1"/>
          </p:nvPr>
        </p:nvSpPr>
        <p:spPr>
          <a:xfrm>
            <a:off x="76200" y="1200150"/>
            <a:ext cx="8305800" cy="3352801"/>
          </a:xfrm>
        </p:spPr>
        <p:txBody>
          <a:bodyPr>
            <a:normAutofit fontScale="85000" lnSpcReduction="10000"/>
          </a:bodyPr>
          <a:lstStyle/>
          <a:p>
            <a:r>
              <a:rPr lang="en-US" dirty="0" smtClean="0"/>
              <a:t>2.8A- </a:t>
            </a:r>
            <a:r>
              <a:rPr lang="en-US" b="1" dirty="0"/>
              <a:t>Preview</a:t>
            </a:r>
            <a:r>
              <a:rPr lang="en-US" dirty="0"/>
              <a:t> the selection </a:t>
            </a:r>
            <a:r>
              <a:rPr lang="en-US" u="sng" dirty="0"/>
              <a:t>using text features </a:t>
            </a:r>
            <a:r>
              <a:rPr lang="en-US" i="1" dirty="0"/>
              <a:t>including table of contents, headings, pictures, captions, and maps</a:t>
            </a:r>
            <a:r>
              <a:rPr lang="en-US" dirty="0"/>
              <a:t>.</a:t>
            </a:r>
            <a:r>
              <a:rPr lang="en-US" strike="sngStrike" dirty="0"/>
              <a:t> </a:t>
            </a:r>
            <a:endParaRPr lang="en-US" dirty="0" smtClean="0"/>
          </a:p>
          <a:p>
            <a:r>
              <a:rPr lang="en-US" dirty="0" smtClean="0"/>
              <a:t>3.6C- </a:t>
            </a:r>
            <a:r>
              <a:rPr lang="en-US" b="1" dirty="0"/>
              <a:t>Preview</a:t>
            </a:r>
            <a:r>
              <a:rPr lang="en-US" dirty="0"/>
              <a:t> and </a:t>
            </a:r>
            <a:r>
              <a:rPr lang="en-US" b="1" dirty="0"/>
              <a:t>use</a:t>
            </a:r>
            <a:r>
              <a:rPr lang="en-US" dirty="0"/>
              <a:t> </a:t>
            </a:r>
            <a:r>
              <a:rPr lang="en-US" u="sng" dirty="0"/>
              <a:t>text features</a:t>
            </a:r>
            <a:r>
              <a:rPr lang="en-US" dirty="0"/>
              <a:t> </a:t>
            </a:r>
            <a:r>
              <a:rPr lang="en-US" i="1" dirty="0"/>
              <a:t>including table of contents, headings, pictures, captions, maps, indices, and charts</a:t>
            </a:r>
            <a:r>
              <a:rPr lang="en-US" dirty="0" smtClean="0"/>
              <a:t>.</a:t>
            </a:r>
          </a:p>
          <a:p>
            <a:r>
              <a:rPr lang="en-US" dirty="0" smtClean="0">
                <a:solidFill>
                  <a:srgbClr val="000000"/>
                </a:solidFill>
              </a:rPr>
              <a:t>4.6A- </a:t>
            </a:r>
            <a:r>
              <a:rPr lang="en-US" b="1" dirty="0"/>
              <a:t>Use</a:t>
            </a:r>
            <a:r>
              <a:rPr lang="en-US" dirty="0"/>
              <a:t> </a:t>
            </a:r>
            <a:r>
              <a:rPr lang="en-US" u="sng" dirty="0"/>
              <a:t>text features</a:t>
            </a:r>
            <a:r>
              <a:rPr lang="en-US" dirty="0"/>
              <a:t> </a:t>
            </a:r>
            <a:r>
              <a:rPr lang="en-US" i="1" dirty="0"/>
              <a:t>such as type, headings, and graphics</a:t>
            </a:r>
            <a:r>
              <a:rPr lang="en-US" dirty="0"/>
              <a:t>, to </a:t>
            </a:r>
            <a:r>
              <a:rPr lang="en-US" b="1" dirty="0"/>
              <a:t>predict and categorize </a:t>
            </a:r>
            <a:r>
              <a:rPr lang="en-US" u="sng" dirty="0"/>
              <a:t>information</a:t>
            </a:r>
            <a:r>
              <a:rPr lang="en-US" dirty="0"/>
              <a:t>.</a:t>
            </a:r>
          </a:p>
          <a:p>
            <a:endParaRPr lang="en-US" dirty="0">
              <a:solidFill>
                <a:srgbClr val="000000"/>
              </a:solidFill>
            </a:endParaRPr>
          </a:p>
        </p:txBody>
      </p:sp>
    </p:spTree>
    <p:extLst>
      <p:ext uri="{BB962C8B-B14F-4D97-AF65-F5344CB8AC3E}">
        <p14:creationId xmlns:p14="http://schemas.microsoft.com/office/powerpoint/2010/main" val="350900497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61" y="209550"/>
            <a:ext cx="9144000" cy="914400"/>
          </a:xfrm>
        </p:spPr>
        <p:txBody>
          <a:bodyPr>
            <a:noAutofit/>
          </a:bodyPr>
          <a:lstStyle/>
          <a:p>
            <a:pPr algn="l"/>
            <a:r>
              <a:rPr lang="en-US" sz="3600" dirty="0"/>
              <a:t>Step 2: Examine the Content and Progression of Standards for </a:t>
            </a:r>
            <a:r>
              <a:rPr lang="en-US" sz="3600" dirty="0" smtClean="0"/>
              <a:t>SOL 3.6E </a:t>
            </a:r>
            <a:endParaRPr lang="en-US" sz="3600" dirty="0"/>
          </a:p>
        </p:txBody>
      </p:sp>
      <p:sp>
        <p:nvSpPr>
          <p:cNvPr id="3" name="Content Placeholder 2"/>
          <p:cNvSpPr>
            <a:spLocks noGrp="1"/>
          </p:cNvSpPr>
          <p:nvPr>
            <p:ph idx="1"/>
          </p:nvPr>
        </p:nvSpPr>
        <p:spPr>
          <a:xfrm>
            <a:off x="457200" y="1352550"/>
            <a:ext cx="8229600" cy="3276601"/>
          </a:xfrm>
        </p:spPr>
        <p:txBody>
          <a:bodyPr/>
          <a:lstStyle/>
          <a:p>
            <a:r>
              <a:rPr lang="en-US" dirty="0" smtClean="0">
                <a:solidFill>
                  <a:srgbClr val="000000"/>
                </a:solidFill>
              </a:rPr>
              <a:t>2.8G- </a:t>
            </a:r>
            <a:r>
              <a:rPr lang="en-US" b="1" dirty="0"/>
              <a:t>Draw</a:t>
            </a:r>
            <a:r>
              <a:rPr lang="en-US" dirty="0"/>
              <a:t> </a:t>
            </a:r>
            <a:r>
              <a:rPr lang="en-US" u="sng" dirty="0"/>
              <a:t>conclusions</a:t>
            </a:r>
            <a:r>
              <a:rPr lang="en-US" dirty="0"/>
              <a:t> </a:t>
            </a:r>
            <a:r>
              <a:rPr lang="en-US" i="1" dirty="0"/>
              <a:t>based on the text</a:t>
            </a:r>
            <a:r>
              <a:rPr lang="en-US" dirty="0"/>
              <a:t>. </a:t>
            </a:r>
            <a:endParaRPr lang="en-US" dirty="0" smtClean="0">
              <a:solidFill>
                <a:srgbClr val="000000"/>
              </a:solidFill>
            </a:endParaRPr>
          </a:p>
          <a:p>
            <a:r>
              <a:rPr lang="en-US" dirty="0" smtClean="0">
                <a:solidFill>
                  <a:srgbClr val="000000"/>
                </a:solidFill>
              </a:rPr>
              <a:t>3.6E- </a:t>
            </a:r>
            <a:r>
              <a:rPr lang="en-US" b="1" dirty="0"/>
              <a:t>Draw</a:t>
            </a:r>
            <a:r>
              <a:rPr lang="en-US" dirty="0"/>
              <a:t> </a:t>
            </a:r>
            <a:r>
              <a:rPr lang="en-US" u="sng" dirty="0"/>
              <a:t>conclusions</a:t>
            </a:r>
            <a:r>
              <a:rPr lang="en-US" dirty="0"/>
              <a:t> </a:t>
            </a:r>
            <a:r>
              <a:rPr lang="en-US" i="1" dirty="0"/>
              <a:t>using the text for support</a:t>
            </a:r>
            <a:r>
              <a:rPr lang="en-US" dirty="0"/>
              <a:t>. </a:t>
            </a:r>
            <a:endParaRPr lang="en-US" dirty="0" smtClean="0"/>
          </a:p>
          <a:p>
            <a:r>
              <a:rPr lang="en-US" dirty="0" smtClean="0"/>
              <a:t>4.6E- </a:t>
            </a:r>
            <a:r>
              <a:rPr lang="en-US" b="1" dirty="0"/>
              <a:t>Draw</a:t>
            </a:r>
            <a:r>
              <a:rPr lang="en-US" dirty="0"/>
              <a:t> </a:t>
            </a:r>
            <a:r>
              <a:rPr lang="en-US" u="sng" dirty="0"/>
              <a:t>conclusions</a:t>
            </a:r>
            <a:r>
              <a:rPr lang="en-US" dirty="0"/>
              <a:t> and </a:t>
            </a:r>
            <a:r>
              <a:rPr lang="en-US" b="1" dirty="0"/>
              <a:t>make</a:t>
            </a:r>
            <a:r>
              <a:rPr lang="en-US" dirty="0"/>
              <a:t> </a:t>
            </a:r>
            <a:r>
              <a:rPr lang="en-US" u="sng" dirty="0"/>
              <a:t>inferences</a:t>
            </a:r>
            <a:r>
              <a:rPr lang="en-US" dirty="0"/>
              <a:t> </a:t>
            </a:r>
            <a:r>
              <a:rPr lang="en-US" i="1" dirty="0"/>
              <a:t>using textual information as support</a:t>
            </a:r>
            <a:r>
              <a:rPr lang="en-US" dirty="0"/>
              <a:t>. </a:t>
            </a:r>
            <a:endParaRPr lang="en-US" dirty="0" smtClean="0"/>
          </a:p>
          <a:p>
            <a:endParaRPr lang="en-US" dirty="0" smtClean="0"/>
          </a:p>
        </p:txBody>
      </p:sp>
    </p:spTree>
    <p:extLst>
      <p:ext uri="{BB962C8B-B14F-4D97-AF65-F5344CB8AC3E}">
        <p14:creationId xmlns:p14="http://schemas.microsoft.com/office/powerpoint/2010/main" val="13711026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33350"/>
            <a:ext cx="9144000" cy="990600"/>
          </a:xfrm>
        </p:spPr>
        <p:txBody>
          <a:bodyPr>
            <a:noAutofit/>
          </a:bodyPr>
          <a:lstStyle/>
          <a:p>
            <a:pPr algn="l"/>
            <a:r>
              <a:rPr lang="en-US" sz="3600" dirty="0"/>
              <a:t>Step 2: Examine the Content and Progression of Standards for </a:t>
            </a:r>
            <a:r>
              <a:rPr lang="en-US" sz="3600" dirty="0" smtClean="0"/>
              <a:t>SOL 3.6G  </a:t>
            </a:r>
            <a:endParaRPr lang="en-US" sz="3600" dirty="0"/>
          </a:p>
        </p:txBody>
      </p:sp>
      <p:sp>
        <p:nvSpPr>
          <p:cNvPr id="3" name="Content Placeholder 2"/>
          <p:cNvSpPr>
            <a:spLocks noGrp="1"/>
          </p:cNvSpPr>
          <p:nvPr>
            <p:ph idx="1"/>
          </p:nvPr>
        </p:nvSpPr>
        <p:spPr>
          <a:xfrm>
            <a:off x="76200" y="1504950"/>
            <a:ext cx="8763000" cy="2971801"/>
          </a:xfrm>
        </p:spPr>
        <p:txBody>
          <a:bodyPr>
            <a:normAutofit/>
          </a:bodyPr>
          <a:lstStyle/>
          <a:p>
            <a:r>
              <a:rPr lang="en-US" dirty="0" smtClean="0"/>
              <a:t>2.8F- </a:t>
            </a:r>
            <a:r>
              <a:rPr lang="en-US" b="1" dirty="0" smtClean="0"/>
              <a:t>Identify</a:t>
            </a:r>
            <a:r>
              <a:rPr lang="en-US" dirty="0" smtClean="0"/>
              <a:t> </a:t>
            </a:r>
            <a:r>
              <a:rPr lang="en-US" dirty="0"/>
              <a:t>the </a:t>
            </a:r>
            <a:r>
              <a:rPr lang="en-US" u="sng" dirty="0"/>
              <a:t>main idea</a:t>
            </a:r>
            <a:r>
              <a:rPr lang="en-US" dirty="0"/>
              <a:t>.</a:t>
            </a:r>
            <a:endParaRPr lang="en-US" dirty="0" smtClean="0">
              <a:solidFill>
                <a:srgbClr val="000000"/>
              </a:solidFill>
            </a:endParaRPr>
          </a:p>
          <a:p>
            <a:r>
              <a:rPr lang="en-US" dirty="0" smtClean="0">
                <a:solidFill>
                  <a:srgbClr val="000000"/>
                </a:solidFill>
              </a:rPr>
              <a:t>3.6G- </a:t>
            </a:r>
            <a:r>
              <a:rPr lang="en-US" b="1" dirty="0"/>
              <a:t>Identify</a:t>
            </a:r>
            <a:r>
              <a:rPr lang="en-US" dirty="0"/>
              <a:t> the </a:t>
            </a:r>
            <a:r>
              <a:rPr lang="en-US" u="sng" dirty="0"/>
              <a:t>main idea</a:t>
            </a:r>
            <a:r>
              <a:rPr lang="en-US" dirty="0"/>
              <a:t>.</a:t>
            </a:r>
            <a:endParaRPr lang="en-US" dirty="0" smtClean="0"/>
          </a:p>
          <a:p>
            <a:r>
              <a:rPr lang="en-US" dirty="0" smtClean="0"/>
              <a:t>4.6C- </a:t>
            </a:r>
            <a:r>
              <a:rPr lang="en-US" b="1" dirty="0"/>
              <a:t>Identify</a:t>
            </a:r>
            <a:r>
              <a:rPr lang="en-US" dirty="0"/>
              <a:t> the </a:t>
            </a:r>
            <a:r>
              <a:rPr lang="en-US" u="sng" dirty="0"/>
              <a:t>main idea</a:t>
            </a:r>
            <a:r>
              <a:rPr lang="en-US" dirty="0"/>
              <a:t>.</a:t>
            </a:r>
            <a:endParaRPr lang="en-US" dirty="0" smtClean="0"/>
          </a:p>
        </p:txBody>
      </p:sp>
    </p:spTree>
    <p:extLst>
      <p:ext uri="{BB962C8B-B14F-4D97-AF65-F5344CB8AC3E}">
        <p14:creationId xmlns:p14="http://schemas.microsoft.com/office/powerpoint/2010/main" val="369000770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199" y="57150"/>
            <a:ext cx="8927385" cy="838200"/>
          </a:xfrm>
        </p:spPr>
        <p:txBody>
          <a:bodyPr>
            <a:noAutofit/>
          </a:bodyPr>
          <a:lstStyle/>
          <a:p>
            <a:pPr algn="l"/>
            <a:r>
              <a:rPr lang="en-US" sz="3600" dirty="0" smtClean="0"/>
              <a:t>Step 3: </a:t>
            </a:r>
            <a:r>
              <a:rPr lang="en-US" sz="3600" dirty="0"/>
              <a:t>Sample Question Starters</a:t>
            </a:r>
            <a:r>
              <a:rPr lang="en-US" sz="3600" dirty="0" smtClean="0"/>
              <a:t> </a:t>
            </a:r>
            <a:r>
              <a:rPr lang="en-US" sz="3600" dirty="0"/>
              <a:t>for SOL </a:t>
            </a:r>
            <a:r>
              <a:rPr lang="en-US" sz="3600" dirty="0" smtClean="0"/>
              <a:t>3.6C</a:t>
            </a:r>
            <a:r>
              <a:rPr lang="en-US" sz="3000" dirty="0" smtClean="0"/>
              <a:t> </a:t>
            </a:r>
            <a:endParaRPr lang="en-US" sz="3000" dirty="0"/>
          </a:p>
        </p:txBody>
      </p:sp>
      <p:sp>
        <p:nvSpPr>
          <p:cNvPr id="3" name="Content Placeholder 2"/>
          <p:cNvSpPr>
            <a:spLocks noGrp="1"/>
          </p:cNvSpPr>
          <p:nvPr>
            <p:ph idx="1"/>
          </p:nvPr>
        </p:nvSpPr>
        <p:spPr>
          <a:xfrm>
            <a:off x="76199" y="971550"/>
            <a:ext cx="8927385" cy="3429000"/>
          </a:xfrm>
        </p:spPr>
        <p:txBody>
          <a:bodyPr>
            <a:normAutofit fontScale="77500" lnSpcReduction="20000"/>
          </a:bodyPr>
          <a:lstStyle/>
          <a:p>
            <a:r>
              <a:rPr lang="en-US" dirty="0" smtClean="0">
                <a:solidFill>
                  <a:srgbClr val="000000"/>
                </a:solidFill>
              </a:rPr>
              <a:t>Identify the text features in the selection.</a:t>
            </a:r>
          </a:p>
          <a:p>
            <a:r>
              <a:rPr lang="en-US" dirty="0"/>
              <a:t>Why are different text features used in the selection</a:t>
            </a:r>
            <a:r>
              <a:rPr lang="en-US" dirty="0" smtClean="0"/>
              <a:t>?</a:t>
            </a:r>
            <a:endParaRPr lang="en-US" dirty="0" smtClean="0">
              <a:solidFill>
                <a:srgbClr val="000000"/>
              </a:solidFill>
            </a:endParaRPr>
          </a:p>
          <a:p>
            <a:r>
              <a:rPr lang="en-US" dirty="0" smtClean="0">
                <a:solidFill>
                  <a:srgbClr val="000000"/>
                </a:solidFill>
              </a:rPr>
              <a:t>Which idea does the [</a:t>
            </a:r>
            <a:r>
              <a:rPr lang="en-US" sz="3100" i="1" dirty="0" smtClean="0">
                <a:solidFill>
                  <a:srgbClr val="000000"/>
                </a:solidFill>
              </a:rPr>
              <a:t>insert text feature</a:t>
            </a:r>
            <a:r>
              <a:rPr lang="en-US" dirty="0" smtClean="0">
                <a:solidFill>
                  <a:srgbClr val="000000"/>
                </a:solidFill>
              </a:rPr>
              <a:t>] in the article support?</a:t>
            </a:r>
          </a:p>
          <a:p>
            <a:r>
              <a:rPr lang="en-US" dirty="0" smtClean="0">
                <a:solidFill>
                  <a:srgbClr val="000000"/>
                </a:solidFill>
              </a:rPr>
              <a:t>The title [</a:t>
            </a:r>
            <a:r>
              <a:rPr lang="en-US" sz="3100" i="1" dirty="0" smtClean="0">
                <a:solidFill>
                  <a:srgbClr val="000000"/>
                </a:solidFill>
              </a:rPr>
              <a:t>insert title</a:t>
            </a:r>
            <a:r>
              <a:rPr lang="en-US" dirty="0" smtClean="0">
                <a:solidFill>
                  <a:srgbClr val="000000"/>
                </a:solidFill>
              </a:rPr>
              <a:t>] helps the reader understand that-</a:t>
            </a:r>
          </a:p>
          <a:p>
            <a:r>
              <a:rPr lang="en-US" dirty="0" smtClean="0">
                <a:solidFill>
                  <a:srgbClr val="000000"/>
                </a:solidFill>
              </a:rPr>
              <a:t>The [</a:t>
            </a:r>
            <a:r>
              <a:rPr lang="en-US" sz="3100" i="1" dirty="0" smtClean="0">
                <a:solidFill>
                  <a:srgbClr val="000000"/>
                </a:solidFill>
              </a:rPr>
              <a:t>insert text feature</a:t>
            </a:r>
            <a:r>
              <a:rPr lang="en-US" dirty="0" smtClean="0">
                <a:solidFill>
                  <a:srgbClr val="000000"/>
                </a:solidFill>
              </a:rPr>
              <a:t>] are included in the article most likely to show- </a:t>
            </a:r>
          </a:p>
          <a:p>
            <a:r>
              <a:rPr lang="en-US" dirty="0" smtClean="0">
                <a:solidFill>
                  <a:srgbClr val="000000"/>
                </a:solidFill>
              </a:rPr>
              <a:t>[</a:t>
            </a:r>
            <a:r>
              <a:rPr lang="en-US" sz="3100" i="1" dirty="0"/>
              <a:t>I</a:t>
            </a:r>
            <a:r>
              <a:rPr lang="en-US" sz="3100" i="1" dirty="0" smtClean="0"/>
              <a:t>nsert inference about name</a:t>
            </a:r>
            <a:r>
              <a:rPr lang="en-US" sz="3100" i="1" dirty="0"/>
              <a:t>, person, event, etc. from the </a:t>
            </a:r>
            <a:r>
              <a:rPr lang="en-US" sz="3100" i="1" dirty="0" smtClean="0"/>
              <a:t>text</a:t>
            </a:r>
            <a:r>
              <a:rPr lang="en-US" dirty="0" smtClean="0"/>
              <a:t>]. Explain how the selection supports this inference. </a:t>
            </a:r>
            <a:r>
              <a:rPr lang="en-US" dirty="0">
                <a:solidFill>
                  <a:srgbClr val="000000"/>
                </a:solidFill>
              </a:rPr>
              <a:t>Include specific details from the text to support your answer</a:t>
            </a:r>
            <a:r>
              <a:rPr lang="en-US" dirty="0" smtClean="0">
                <a:solidFill>
                  <a:srgbClr val="000000"/>
                </a:solidFill>
              </a:rPr>
              <a:t>. </a:t>
            </a:r>
            <a:endParaRPr lang="en-US" dirty="0">
              <a:solidFill>
                <a:srgbClr val="000000"/>
              </a:solidFill>
            </a:endParaRPr>
          </a:p>
        </p:txBody>
      </p:sp>
    </p:spTree>
    <p:extLst>
      <p:ext uri="{BB962C8B-B14F-4D97-AF65-F5344CB8AC3E}">
        <p14:creationId xmlns:p14="http://schemas.microsoft.com/office/powerpoint/2010/main" val="39449439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57150"/>
            <a:ext cx="8927385" cy="818027"/>
          </a:xfrm>
        </p:spPr>
        <p:txBody>
          <a:bodyPr>
            <a:noAutofit/>
          </a:bodyPr>
          <a:lstStyle/>
          <a:p>
            <a:pPr algn="l"/>
            <a:r>
              <a:rPr lang="en-US" sz="3600" dirty="0" smtClean="0"/>
              <a:t>Step 3: </a:t>
            </a:r>
            <a:r>
              <a:rPr lang="en-US" sz="3600" dirty="0"/>
              <a:t>Sample Question Starters</a:t>
            </a:r>
            <a:r>
              <a:rPr lang="en-US" sz="3600" dirty="0" smtClean="0"/>
              <a:t> </a:t>
            </a:r>
            <a:r>
              <a:rPr lang="en-US" sz="3600" dirty="0"/>
              <a:t>for SOL </a:t>
            </a:r>
            <a:r>
              <a:rPr lang="en-US" sz="3600" dirty="0" smtClean="0"/>
              <a:t>3.6E </a:t>
            </a:r>
            <a:endParaRPr lang="en-US" sz="3000" dirty="0"/>
          </a:p>
        </p:txBody>
      </p:sp>
      <p:sp>
        <p:nvSpPr>
          <p:cNvPr id="3" name="Content Placeholder 2"/>
          <p:cNvSpPr>
            <a:spLocks noGrp="1"/>
          </p:cNvSpPr>
          <p:nvPr>
            <p:ph idx="1"/>
          </p:nvPr>
        </p:nvSpPr>
        <p:spPr>
          <a:xfrm>
            <a:off x="0" y="1047750"/>
            <a:ext cx="9143999" cy="3429000"/>
          </a:xfrm>
        </p:spPr>
        <p:txBody>
          <a:bodyPr>
            <a:normAutofit fontScale="70000" lnSpcReduction="20000"/>
          </a:bodyPr>
          <a:lstStyle/>
          <a:p>
            <a:r>
              <a:rPr lang="en-US" sz="3400" dirty="0" smtClean="0"/>
              <a:t>Which of these is most likely the reason that [</a:t>
            </a:r>
            <a:r>
              <a:rPr lang="en-US" sz="3400" i="1" dirty="0" smtClean="0"/>
              <a:t>insert detail from text</a:t>
            </a:r>
            <a:r>
              <a:rPr lang="en-US" sz="3400" dirty="0" smtClean="0"/>
              <a:t>]?</a:t>
            </a:r>
          </a:p>
          <a:p>
            <a:r>
              <a:rPr lang="en-US" sz="3400" dirty="0" smtClean="0"/>
              <a:t>Based on the passage, what is the reason for [</a:t>
            </a:r>
            <a:r>
              <a:rPr lang="en-US" sz="3400" i="1" dirty="0" smtClean="0"/>
              <a:t>insert detail from text</a:t>
            </a:r>
            <a:r>
              <a:rPr lang="en-US" sz="3400" dirty="0" smtClean="0"/>
              <a:t>]?</a:t>
            </a:r>
          </a:p>
          <a:p>
            <a:r>
              <a:rPr lang="en-US" sz="3400" dirty="0" smtClean="0"/>
              <a:t>Based on the passage, what may happen if [</a:t>
            </a:r>
            <a:r>
              <a:rPr lang="en-US" sz="3400" i="1" dirty="0" smtClean="0"/>
              <a:t>insert detail from text</a:t>
            </a:r>
            <a:r>
              <a:rPr lang="en-US" sz="3400" dirty="0" smtClean="0"/>
              <a:t>]?</a:t>
            </a:r>
          </a:p>
          <a:p>
            <a:r>
              <a:rPr lang="en-US" sz="3400" dirty="0" smtClean="0"/>
              <a:t>[</a:t>
            </a:r>
            <a:r>
              <a:rPr lang="en-US" sz="3400" i="1" dirty="0" smtClean="0"/>
              <a:t>Insert detail from text</a:t>
            </a:r>
            <a:r>
              <a:rPr lang="en-US" sz="3400" dirty="0" smtClean="0"/>
              <a:t>] happened mostly likely because-</a:t>
            </a:r>
          </a:p>
          <a:p>
            <a:r>
              <a:rPr lang="en-US" sz="3400" dirty="0" smtClean="0"/>
              <a:t>[</a:t>
            </a:r>
            <a:r>
              <a:rPr lang="en-US" sz="3400" i="1" dirty="0" smtClean="0"/>
              <a:t>Insert location or title of text</a:t>
            </a:r>
            <a:r>
              <a:rPr lang="en-US" sz="3400" dirty="0" smtClean="0"/>
              <a:t>] explains that [</a:t>
            </a:r>
            <a:r>
              <a:rPr lang="en-US" sz="3400" i="1" dirty="0" smtClean="0"/>
              <a:t>insert detail from text</a:t>
            </a:r>
            <a:r>
              <a:rPr lang="en-US" sz="3400" dirty="0" smtClean="0"/>
              <a:t>] because-</a:t>
            </a:r>
          </a:p>
          <a:p>
            <a:r>
              <a:rPr lang="en-US" sz="3400" dirty="0" smtClean="0"/>
              <a:t>Based on the passage, what can be inferred about </a:t>
            </a:r>
            <a:r>
              <a:rPr lang="en-US" sz="3400" dirty="0">
                <a:solidFill>
                  <a:srgbClr val="000000"/>
                </a:solidFill>
              </a:rPr>
              <a:t>[</a:t>
            </a:r>
            <a:r>
              <a:rPr lang="en-US" sz="3400" i="1" dirty="0"/>
              <a:t>insert name, person, event, etc. from the text</a:t>
            </a:r>
            <a:r>
              <a:rPr lang="en-US" sz="3400" dirty="0" smtClean="0"/>
              <a:t>]? </a:t>
            </a:r>
            <a:r>
              <a:rPr lang="en-US" sz="3400" dirty="0">
                <a:solidFill>
                  <a:srgbClr val="000000"/>
                </a:solidFill>
              </a:rPr>
              <a:t>Include specific details from the text to support your answer.</a:t>
            </a:r>
            <a:endParaRPr lang="en-US" sz="3400" dirty="0"/>
          </a:p>
        </p:txBody>
      </p:sp>
    </p:spTree>
    <p:extLst>
      <p:ext uri="{BB962C8B-B14F-4D97-AF65-F5344CB8AC3E}">
        <p14:creationId xmlns:p14="http://schemas.microsoft.com/office/powerpoint/2010/main" val="383378573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57150"/>
            <a:ext cx="8927385" cy="818027"/>
          </a:xfrm>
        </p:spPr>
        <p:txBody>
          <a:bodyPr>
            <a:noAutofit/>
          </a:bodyPr>
          <a:lstStyle/>
          <a:p>
            <a:pPr algn="l"/>
            <a:r>
              <a:rPr lang="en-US" sz="3600" dirty="0" smtClean="0"/>
              <a:t>Step 3: </a:t>
            </a:r>
            <a:r>
              <a:rPr lang="en-US" sz="3600" dirty="0"/>
              <a:t>Sample Question Starters</a:t>
            </a:r>
            <a:r>
              <a:rPr lang="en-US" sz="3600" dirty="0" smtClean="0"/>
              <a:t> </a:t>
            </a:r>
            <a:r>
              <a:rPr lang="en-US" sz="3600" dirty="0"/>
              <a:t>for SOL </a:t>
            </a:r>
            <a:r>
              <a:rPr lang="en-US" sz="3600" dirty="0" smtClean="0"/>
              <a:t>3.6G</a:t>
            </a:r>
            <a:endParaRPr lang="en-US" sz="3000" dirty="0"/>
          </a:p>
        </p:txBody>
      </p:sp>
      <p:sp>
        <p:nvSpPr>
          <p:cNvPr id="3" name="Content Placeholder 2"/>
          <p:cNvSpPr>
            <a:spLocks noGrp="1"/>
          </p:cNvSpPr>
          <p:nvPr>
            <p:ph idx="1"/>
          </p:nvPr>
        </p:nvSpPr>
        <p:spPr>
          <a:xfrm>
            <a:off x="76200" y="1123950"/>
            <a:ext cx="8927385" cy="3124200"/>
          </a:xfrm>
        </p:spPr>
        <p:txBody>
          <a:bodyPr>
            <a:normAutofit fontScale="77500" lnSpcReduction="20000"/>
          </a:bodyPr>
          <a:lstStyle/>
          <a:p>
            <a:r>
              <a:rPr lang="en-US" dirty="0" smtClean="0"/>
              <a:t>What is a main idea?</a:t>
            </a:r>
          </a:p>
          <a:p>
            <a:r>
              <a:rPr lang="en-US" dirty="0" smtClean="0"/>
              <a:t>[</a:t>
            </a:r>
            <a:r>
              <a:rPr lang="en-US" sz="3100" i="1" dirty="0" smtClean="0"/>
              <a:t>Insert location or title of text</a:t>
            </a:r>
            <a:r>
              <a:rPr lang="en-US" dirty="0" smtClean="0"/>
              <a:t>] is mainly about-</a:t>
            </a:r>
          </a:p>
          <a:p>
            <a:r>
              <a:rPr lang="en-US" dirty="0" smtClean="0"/>
              <a:t>The main idea of [</a:t>
            </a:r>
            <a:r>
              <a:rPr lang="en-US" sz="3100" i="1" dirty="0" smtClean="0"/>
              <a:t>insert location or title of text</a:t>
            </a:r>
            <a:r>
              <a:rPr lang="en-US" dirty="0" smtClean="0"/>
              <a:t>] is that- </a:t>
            </a:r>
          </a:p>
          <a:p>
            <a:r>
              <a:rPr lang="en-US" dirty="0" smtClean="0"/>
              <a:t>Which heading best explains the information in [</a:t>
            </a:r>
            <a:r>
              <a:rPr lang="en-US" sz="3100" i="1" dirty="0" smtClean="0"/>
              <a:t>insert location</a:t>
            </a:r>
            <a:r>
              <a:rPr lang="en-US" dirty="0" smtClean="0"/>
              <a:t>]?</a:t>
            </a:r>
          </a:p>
          <a:p>
            <a:r>
              <a:rPr lang="en-US" dirty="0" smtClean="0"/>
              <a:t>Which sentence from [</a:t>
            </a:r>
            <a:r>
              <a:rPr lang="en-US" sz="3100" i="1" dirty="0" smtClean="0"/>
              <a:t>insert title of text</a:t>
            </a:r>
            <a:r>
              <a:rPr lang="en-US" dirty="0" smtClean="0"/>
              <a:t>] best describes the main idea?</a:t>
            </a:r>
          </a:p>
          <a:p>
            <a:r>
              <a:rPr lang="en-US" dirty="0" smtClean="0"/>
              <a:t>What is the main idea of [</a:t>
            </a:r>
            <a:r>
              <a:rPr lang="en-US" sz="3100" i="1" dirty="0" smtClean="0"/>
              <a:t>insert location or title of text</a:t>
            </a:r>
            <a:r>
              <a:rPr lang="en-US" dirty="0" smtClean="0"/>
              <a:t>]? </a:t>
            </a:r>
            <a:r>
              <a:rPr lang="en-US" dirty="0">
                <a:solidFill>
                  <a:srgbClr val="000000"/>
                </a:solidFill>
              </a:rPr>
              <a:t>Include specific details from the text to support your answer.</a:t>
            </a:r>
            <a:endParaRPr lang="en-US" dirty="0" smtClean="0"/>
          </a:p>
          <a:p>
            <a:endParaRPr lang="en-US" dirty="0">
              <a:solidFill>
                <a:srgbClr val="000000"/>
              </a:solidFill>
            </a:endParaRPr>
          </a:p>
        </p:txBody>
      </p:sp>
    </p:spTree>
    <p:extLst>
      <p:ext uri="{BB962C8B-B14F-4D97-AF65-F5344CB8AC3E}">
        <p14:creationId xmlns:p14="http://schemas.microsoft.com/office/powerpoint/2010/main" val="346934576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7150"/>
            <a:ext cx="9144000" cy="609599"/>
          </a:xfrm>
        </p:spPr>
        <p:txBody>
          <a:bodyPr>
            <a:noAutofit/>
          </a:bodyPr>
          <a:lstStyle/>
          <a:p>
            <a:pPr algn="l"/>
            <a:r>
              <a:rPr lang="en-US" sz="3600" dirty="0" smtClean="0"/>
              <a:t>Step 4: Exploring Instructional Resources </a:t>
            </a:r>
            <a:r>
              <a:rPr lang="en-US" sz="2400" dirty="0" smtClean="0"/>
              <a:t>(1 of 2)</a:t>
            </a:r>
            <a:endParaRPr lang="en-US" sz="3600" dirty="0">
              <a:solidFill>
                <a:srgbClr val="FF0000"/>
              </a:solidFill>
            </a:endParaRPr>
          </a:p>
        </p:txBody>
      </p:sp>
      <p:sp>
        <p:nvSpPr>
          <p:cNvPr id="3" name="Content Placeholder 2"/>
          <p:cNvSpPr>
            <a:spLocks noGrp="1"/>
          </p:cNvSpPr>
          <p:nvPr>
            <p:ph idx="1"/>
          </p:nvPr>
        </p:nvSpPr>
        <p:spPr>
          <a:xfrm>
            <a:off x="-12469" y="1047750"/>
            <a:ext cx="9080269" cy="3200400"/>
          </a:xfrm>
        </p:spPr>
        <p:txBody>
          <a:bodyPr>
            <a:normAutofit fontScale="92500" lnSpcReduction="20000"/>
          </a:bodyPr>
          <a:lstStyle/>
          <a:p>
            <a:r>
              <a:rPr lang="en-US" sz="2700" dirty="0" smtClean="0"/>
              <a:t>Comprehensive Literacy: English Instructional Plans</a:t>
            </a:r>
          </a:p>
          <a:p>
            <a:pPr lvl="1"/>
            <a:r>
              <a:rPr lang="en-US" sz="2700" dirty="0" smtClean="0">
                <a:hlinkClick r:id="rId3"/>
              </a:rPr>
              <a:t>Using Text Features in Nonfiction</a:t>
            </a:r>
            <a:r>
              <a:rPr lang="en-US" sz="2700" dirty="0" smtClean="0"/>
              <a:t> (3.6C)</a:t>
            </a:r>
          </a:p>
          <a:p>
            <a:r>
              <a:rPr lang="en-US" sz="2700" dirty="0" smtClean="0"/>
              <a:t>This instructional plan was created by Virginia teachers to model how a skill can be introduced or reviewed.</a:t>
            </a:r>
          </a:p>
          <a:p>
            <a:pPr lvl="1"/>
            <a:r>
              <a:rPr lang="en-US" sz="2600" dirty="0" smtClean="0"/>
              <a:t>Please note: </a:t>
            </a:r>
            <a:r>
              <a:rPr lang="en-US" sz="2600" dirty="0"/>
              <a:t>text examples within the instructional plans can be changed based on grade level, genre, etc.  </a:t>
            </a:r>
          </a:p>
          <a:p>
            <a:pPr lvl="1"/>
            <a:r>
              <a:rPr lang="en-US" sz="2600" dirty="0" smtClean="0">
                <a:solidFill>
                  <a:srgbClr val="000000"/>
                </a:solidFill>
              </a:rPr>
              <a:t>This plan models </a:t>
            </a:r>
            <a:r>
              <a:rPr lang="en-US" sz="2600" dirty="0" smtClean="0"/>
              <a:t>using text features</a:t>
            </a:r>
            <a:r>
              <a:rPr lang="en-US" sz="2600" dirty="0" smtClean="0">
                <a:solidFill>
                  <a:srgbClr val="000000"/>
                </a:solidFill>
              </a:rPr>
              <a:t>; </a:t>
            </a:r>
            <a:r>
              <a:rPr lang="en-US" sz="2600" dirty="0">
                <a:solidFill>
                  <a:srgbClr val="000000"/>
                </a:solidFill>
              </a:rPr>
              <a:t>however, if the text supports the spiraling </a:t>
            </a:r>
            <a:r>
              <a:rPr lang="en-US" sz="2600" dirty="0" smtClean="0">
                <a:solidFill>
                  <a:srgbClr val="000000"/>
                </a:solidFill>
              </a:rPr>
              <a:t>of </a:t>
            </a:r>
            <a:r>
              <a:rPr lang="en-US" sz="2600" dirty="0">
                <a:solidFill>
                  <a:srgbClr val="000000"/>
                </a:solidFill>
              </a:rPr>
              <a:t>additional </a:t>
            </a:r>
            <a:r>
              <a:rPr lang="en-US" sz="2600" dirty="0" smtClean="0">
                <a:solidFill>
                  <a:srgbClr val="000000"/>
                </a:solidFill>
              </a:rPr>
              <a:t>skills they </a:t>
            </a:r>
            <a:r>
              <a:rPr lang="en-US" sz="2600" dirty="0">
                <a:solidFill>
                  <a:srgbClr val="000000"/>
                </a:solidFill>
              </a:rPr>
              <a:t>should be implemented to support reading comprehension and skill application.  </a:t>
            </a:r>
          </a:p>
        </p:txBody>
      </p:sp>
    </p:spTree>
    <p:extLst>
      <p:ext uri="{BB962C8B-B14F-4D97-AF65-F5344CB8AC3E}">
        <p14:creationId xmlns:p14="http://schemas.microsoft.com/office/powerpoint/2010/main" val="181064981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3600" dirty="0" smtClean="0"/>
              <a:t>Step 4: Exploring Instructional Resources </a:t>
            </a:r>
            <a:r>
              <a:rPr lang="en-US" sz="2400" dirty="0" smtClean="0"/>
              <a:t>(2 of 2)</a:t>
            </a:r>
            <a:endParaRPr lang="en-US" sz="3600" dirty="0">
              <a:solidFill>
                <a:srgbClr val="FF0000"/>
              </a:solidFill>
            </a:endParaRPr>
          </a:p>
        </p:txBody>
      </p:sp>
      <p:sp>
        <p:nvSpPr>
          <p:cNvPr id="3" name="Content Placeholder 2"/>
          <p:cNvSpPr>
            <a:spLocks noGrp="1"/>
          </p:cNvSpPr>
          <p:nvPr>
            <p:ph idx="1"/>
          </p:nvPr>
        </p:nvSpPr>
        <p:spPr>
          <a:xfrm>
            <a:off x="-12469" y="895350"/>
            <a:ext cx="8775469" cy="3352800"/>
          </a:xfrm>
        </p:spPr>
        <p:txBody>
          <a:bodyPr>
            <a:normAutofit fontScale="92500" lnSpcReduction="20000"/>
          </a:bodyPr>
          <a:lstStyle/>
          <a:p>
            <a:r>
              <a:rPr lang="en-US" sz="2800" dirty="0" smtClean="0"/>
              <a:t>Comprehensive Literacy: English Instructional Plans</a:t>
            </a:r>
          </a:p>
          <a:p>
            <a:pPr lvl="1"/>
            <a:r>
              <a:rPr lang="en-US" dirty="0" smtClean="0">
                <a:hlinkClick r:id="rId3"/>
              </a:rPr>
              <a:t>Using Details to Determine Main Idea: Grades 3-5</a:t>
            </a:r>
            <a:r>
              <a:rPr lang="en-US" dirty="0" smtClean="0"/>
              <a:t> (3.6G)</a:t>
            </a:r>
          </a:p>
          <a:p>
            <a:r>
              <a:rPr lang="en-US" sz="2600" dirty="0" smtClean="0"/>
              <a:t>This instructional plan was created by Virginia teachers to model how a skill can be introduced or reviewed.</a:t>
            </a:r>
          </a:p>
          <a:p>
            <a:pPr lvl="1"/>
            <a:r>
              <a:rPr lang="en-US" sz="2600" dirty="0" smtClean="0"/>
              <a:t>Please note: </a:t>
            </a:r>
            <a:r>
              <a:rPr lang="en-US" sz="2600" dirty="0"/>
              <a:t>text examples within the instructional plans can be changed based on grade level, genre, etc.  </a:t>
            </a:r>
          </a:p>
          <a:p>
            <a:pPr lvl="1"/>
            <a:r>
              <a:rPr lang="en-US" sz="2600" dirty="0" smtClean="0">
                <a:solidFill>
                  <a:srgbClr val="000000"/>
                </a:solidFill>
              </a:rPr>
              <a:t>This </a:t>
            </a:r>
            <a:r>
              <a:rPr lang="en-US" sz="2600" dirty="0">
                <a:solidFill>
                  <a:srgbClr val="000000"/>
                </a:solidFill>
              </a:rPr>
              <a:t>plan models </a:t>
            </a:r>
            <a:r>
              <a:rPr lang="en-US" sz="2600" dirty="0" smtClean="0"/>
              <a:t>main idea</a:t>
            </a:r>
            <a:r>
              <a:rPr lang="en-US" sz="2600" dirty="0" smtClean="0">
                <a:solidFill>
                  <a:srgbClr val="000000"/>
                </a:solidFill>
              </a:rPr>
              <a:t>; </a:t>
            </a:r>
            <a:r>
              <a:rPr lang="en-US" sz="2600" dirty="0">
                <a:solidFill>
                  <a:srgbClr val="000000"/>
                </a:solidFill>
              </a:rPr>
              <a:t>however, if the text supports the spiraling of </a:t>
            </a:r>
            <a:r>
              <a:rPr lang="en-US" sz="2600" dirty="0" smtClean="0">
                <a:solidFill>
                  <a:srgbClr val="000000"/>
                </a:solidFill>
              </a:rPr>
              <a:t>additional skills they </a:t>
            </a:r>
            <a:r>
              <a:rPr lang="en-US" sz="2600" dirty="0">
                <a:solidFill>
                  <a:srgbClr val="000000"/>
                </a:solidFill>
              </a:rPr>
              <a:t>should be implemented to support reading comprehension and skill application.  </a:t>
            </a:r>
          </a:p>
        </p:txBody>
      </p:sp>
    </p:spTree>
    <p:extLst>
      <p:ext uri="{BB962C8B-B14F-4D97-AF65-F5344CB8AC3E}">
        <p14:creationId xmlns:p14="http://schemas.microsoft.com/office/powerpoint/2010/main" val="167100488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Resources</a:t>
            </a:r>
            <a:r>
              <a:rPr lang="en-US" dirty="0" smtClean="0"/>
              <a:t> </a:t>
            </a:r>
            <a:r>
              <a:rPr lang="en-US" sz="2400" dirty="0" smtClean="0"/>
              <a:t>(1 of 3)</a:t>
            </a:r>
            <a:endParaRPr lang="en-US" sz="2400" dirty="0"/>
          </a:p>
        </p:txBody>
      </p:sp>
      <p:sp>
        <p:nvSpPr>
          <p:cNvPr id="3" name="Content Placeholder 2"/>
          <p:cNvSpPr>
            <a:spLocks noGrp="1"/>
          </p:cNvSpPr>
          <p:nvPr>
            <p:ph idx="1"/>
          </p:nvPr>
        </p:nvSpPr>
        <p:spPr/>
        <p:txBody>
          <a:bodyPr>
            <a:noAutofit/>
          </a:bodyPr>
          <a:lstStyle/>
          <a:p>
            <a:r>
              <a:rPr lang="en-US" sz="2400" dirty="0">
                <a:hlinkClick r:id="rId2"/>
              </a:rPr>
              <a:t>Virginia Department of Education: </a:t>
            </a:r>
            <a:r>
              <a:rPr lang="en-US" sz="2400" dirty="0" smtClean="0">
                <a:hlinkClick r:id="rId2"/>
              </a:rPr>
              <a:t>English</a:t>
            </a:r>
            <a:endParaRPr lang="en-US" sz="2400" dirty="0" smtClean="0"/>
          </a:p>
          <a:p>
            <a:pPr lvl="1"/>
            <a:r>
              <a:rPr lang="en-US" sz="2400" dirty="0" smtClean="0">
                <a:hlinkClick r:id="rId3"/>
              </a:rPr>
              <a:t>Grade 3 Reading Blueprint</a:t>
            </a:r>
            <a:endParaRPr lang="en-US" sz="2400" dirty="0" smtClean="0"/>
          </a:p>
          <a:p>
            <a:pPr lvl="1"/>
            <a:r>
              <a:rPr lang="en-US" sz="2400" dirty="0" smtClean="0">
                <a:hlinkClick r:id="rId4"/>
              </a:rPr>
              <a:t>Grade 4 Reading Blueprint</a:t>
            </a:r>
            <a:endParaRPr lang="en-US" sz="2400" dirty="0" smtClean="0"/>
          </a:p>
          <a:p>
            <a:pPr lvl="1"/>
            <a:r>
              <a:rPr lang="en-US" sz="2400" dirty="0" smtClean="0">
                <a:hlinkClick r:id="rId5"/>
              </a:rPr>
              <a:t>Grade 5 Reading Blueprint</a:t>
            </a:r>
            <a:endParaRPr lang="en-US" sz="2400" dirty="0" smtClean="0"/>
          </a:p>
          <a:p>
            <a:pPr lvl="1"/>
            <a:r>
              <a:rPr lang="en-US" sz="2400" dirty="0" smtClean="0">
                <a:hlinkClick r:id="rId6"/>
              </a:rPr>
              <a:t>Grade 6 Reading Blueprint</a:t>
            </a:r>
            <a:endParaRPr lang="en-US" sz="2400" dirty="0" smtClean="0"/>
          </a:p>
          <a:p>
            <a:pPr lvl="1"/>
            <a:r>
              <a:rPr lang="en-US" sz="2400" dirty="0" smtClean="0">
                <a:hlinkClick r:id="rId7"/>
              </a:rPr>
              <a:t>Grade 7 Reading Blueprint</a:t>
            </a:r>
            <a:endParaRPr lang="en-US" sz="2400" dirty="0" smtClean="0"/>
          </a:p>
          <a:p>
            <a:pPr lvl="1"/>
            <a:r>
              <a:rPr lang="en-US" sz="2400" dirty="0" smtClean="0">
                <a:hlinkClick r:id="rId8"/>
              </a:rPr>
              <a:t>Grade 8 Reading Blueprint</a:t>
            </a:r>
            <a:endParaRPr lang="en-US" sz="2400" dirty="0" smtClean="0"/>
          </a:p>
          <a:p>
            <a:pPr lvl="1"/>
            <a:r>
              <a:rPr lang="en-US" sz="2400" dirty="0" smtClean="0">
                <a:hlinkClick r:id="rId9"/>
              </a:rPr>
              <a:t>End-of-Course Reading Blueprint</a:t>
            </a:r>
            <a:endParaRPr lang="en-US" sz="2400" dirty="0" smtClean="0"/>
          </a:p>
        </p:txBody>
      </p:sp>
    </p:spTree>
    <p:extLst>
      <p:ext uri="{BB962C8B-B14F-4D97-AF65-F5344CB8AC3E}">
        <p14:creationId xmlns:p14="http://schemas.microsoft.com/office/powerpoint/2010/main" val="41334807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 sz="3600" dirty="0" smtClean="0"/>
              <a:t>Recover</a:t>
            </a:r>
            <a:r>
              <a:rPr lang="en" sz="3600" dirty="0"/>
              <a:t>. Redesign. Restart. 2020  </a:t>
            </a:r>
            <a:r>
              <a:rPr lang="en" sz="2400" dirty="0" smtClean="0"/>
              <a:t>(2 </a:t>
            </a:r>
            <a:r>
              <a:rPr lang="en" sz="2400" dirty="0"/>
              <a:t>of 2)</a:t>
            </a:r>
            <a:endParaRPr lang="en-US" sz="2400" dirty="0"/>
          </a:p>
        </p:txBody>
      </p:sp>
      <p:sp>
        <p:nvSpPr>
          <p:cNvPr id="3" name="Text Placeholder 2"/>
          <p:cNvSpPr>
            <a:spLocks noGrp="1"/>
          </p:cNvSpPr>
          <p:nvPr>
            <p:ph type="body" idx="1"/>
          </p:nvPr>
        </p:nvSpPr>
        <p:spPr/>
        <p:txBody>
          <a:bodyPr/>
          <a:lstStyle/>
          <a:p>
            <a:pPr marL="114300" indent="0">
              <a:buNone/>
            </a:pPr>
            <a:r>
              <a:rPr lang="en-US" sz="2400" i="1" dirty="0"/>
              <a:t>Teachers should seek to design and implement authentic learning experiences. Authentic learning is a term used to describe instructional strategies that are designed to connect the subjects students are taught in school to the real world. Authentic learning can: prepare students for the real world; help students make informed career choices; bridge skill gaps; enhance critical thinking; improve creativity; increase engagement; motivate students; boost retention of information; provide multiple perspectives on issues; and help build 21st Century </a:t>
            </a:r>
            <a:r>
              <a:rPr lang="en-US" sz="2400" i="1" dirty="0" smtClean="0"/>
              <a:t>skills.</a:t>
            </a:r>
            <a:endParaRPr lang="en-US" sz="2400" i="1" dirty="0"/>
          </a:p>
        </p:txBody>
      </p:sp>
    </p:spTree>
    <p:extLst>
      <p:ext uri="{BB962C8B-B14F-4D97-AF65-F5344CB8AC3E}">
        <p14:creationId xmlns:p14="http://schemas.microsoft.com/office/powerpoint/2010/main" val="325272077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Resources</a:t>
            </a:r>
            <a:r>
              <a:rPr lang="en-US" dirty="0" smtClean="0"/>
              <a:t> </a:t>
            </a:r>
            <a:r>
              <a:rPr lang="en-US" sz="2400" dirty="0" smtClean="0"/>
              <a:t>(2 of 3)</a:t>
            </a:r>
            <a:endParaRPr lang="en-US" sz="2400" dirty="0"/>
          </a:p>
        </p:txBody>
      </p:sp>
      <p:sp>
        <p:nvSpPr>
          <p:cNvPr id="3" name="Content Placeholder 2"/>
          <p:cNvSpPr>
            <a:spLocks noGrp="1"/>
          </p:cNvSpPr>
          <p:nvPr>
            <p:ph idx="1"/>
          </p:nvPr>
        </p:nvSpPr>
        <p:spPr/>
        <p:txBody>
          <a:bodyPr>
            <a:normAutofit fontScale="92500"/>
          </a:bodyPr>
          <a:lstStyle/>
          <a:p>
            <a:r>
              <a:rPr lang="en-US" sz="2800" dirty="0" smtClean="0">
                <a:hlinkClick r:id="rId2"/>
              </a:rPr>
              <a:t>Reading Progression Charts</a:t>
            </a:r>
            <a:endParaRPr lang="en-US" sz="2800" dirty="0" smtClean="0"/>
          </a:p>
          <a:p>
            <a:r>
              <a:rPr lang="en-US" sz="2800" dirty="0" smtClean="0">
                <a:hlinkClick r:id="rId3"/>
              </a:rPr>
              <a:t>2017 Curriculum Framework</a:t>
            </a:r>
            <a:endParaRPr lang="en-US" sz="2800" dirty="0" smtClean="0"/>
          </a:p>
          <a:p>
            <a:r>
              <a:rPr lang="en-US" sz="2800" dirty="0" smtClean="0">
                <a:hlinkClick r:id="rId4"/>
              </a:rPr>
              <a:t>2017 Standards of Learning</a:t>
            </a:r>
            <a:endParaRPr lang="en-US" sz="2800" dirty="0" smtClean="0"/>
          </a:p>
          <a:p>
            <a:r>
              <a:rPr lang="en-US" sz="2800" dirty="0" smtClean="0">
                <a:hlinkClick r:id="rId5"/>
              </a:rPr>
              <a:t>Computer Adaptive Testing</a:t>
            </a:r>
            <a:endParaRPr lang="en-US" sz="2800" dirty="0" smtClean="0"/>
          </a:p>
          <a:p>
            <a:r>
              <a:rPr lang="en-US" sz="2800" dirty="0" smtClean="0">
                <a:hlinkClick r:id="rId6"/>
              </a:rPr>
              <a:t>Comparison of a Passage-Based CAT and a Traditional Test</a:t>
            </a:r>
            <a:endParaRPr lang="en-US" sz="2800" dirty="0" smtClean="0"/>
          </a:p>
          <a:p>
            <a:r>
              <a:rPr lang="en-US" sz="2800" dirty="0" smtClean="0">
                <a:hlinkClick r:id="rId7"/>
              </a:rPr>
              <a:t>Assessment Supports for 2020-2021 Literacy Webinar Series</a:t>
            </a:r>
            <a:endParaRPr lang="en-US" sz="2800" dirty="0" smtClean="0"/>
          </a:p>
          <a:p>
            <a:r>
              <a:rPr lang="en-US" sz="2800" dirty="0" smtClean="0">
                <a:hlinkClick r:id="rId8"/>
              </a:rPr>
              <a:t>Recover, Redesign, Restart 2020</a:t>
            </a:r>
            <a:endParaRPr lang="en-US" sz="2800" dirty="0" smtClean="0"/>
          </a:p>
        </p:txBody>
      </p:sp>
    </p:spTree>
    <p:extLst>
      <p:ext uri="{BB962C8B-B14F-4D97-AF65-F5344CB8AC3E}">
        <p14:creationId xmlns:p14="http://schemas.microsoft.com/office/powerpoint/2010/main" val="292835915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Resources</a:t>
            </a:r>
            <a:r>
              <a:rPr lang="en-US" dirty="0" smtClean="0"/>
              <a:t> </a:t>
            </a:r>
            <a:r>
              <a:rPr lang="en-US" sz="2400" dirty="0" smtClean="0"/>
              <a:t>(3 of 3)</a:t>
            </a:r>
            <a:endParaRPr lang="en-US" sz="2400" dirty="0"/>
          </a:p>
        </p:txBody>
      </p:sp>
      <p:sp>
        <p:nvSpPr>
          <p:cNvPr id="3" name="Content Placeholder 2"/>
          <p:cNvSpPr>
            <a:spLocks noGrp="1"/>
          </p:cNvSpPr>
          <p:nvPr>
            <p:ph idx="1"/>
          </p:nvPr>
        </p:nvSpPr>
        <p:spPr/>
        <p:txBody>
          <a:bodyPr>
            <a:normAutofit fontScale="92500"/>
          </a:bodyPr>
          <a:lstStyle/>
          <a:p>
            <a:r>
              <a:rPr lang="en-US" sz="2800" dirty="0" smtClean="0">
                <a:hlinkClick r:id="rId2"/>
              </a:rPr>
              <a:t>Frequently Asked Questions about Passage-Based CAT Testing</a:t>
            </a:r>
            <a:endParaRPr lang="en-US" sz="2800" dirty="0" smtClean="0"/>
          </a:p>
          <a:p>
            <a:r>
              <a:rPr lang="en-US" sz="2800" dirty="0" smtClean="0">
                <a:hlinkClick r:id="rId3"/>
              </a:rPr>
              <a:t>SOL Practice Items in TestNav 8 </a:t>
            </a:r>
            <a:endParaRPr lang="en-US" sz="2800" dirty="0" smtClean="0"/>
          </a:p>
          <a:p>
            <a:r>
              <a:rPr lang="en-US" sz="2800" dirty="0" smtClean="0">
                <a:hlinkClick r:id="rId4"/>
              </a:rPr>
              <a:t>2019 English Deeper Learning Conferences</a:t>
            </a:r>
            <a:endParaRPr lang="en-US" sz="2800" dirty="0" smtClean="0"/>
          </a:p>
          <a:p>
            <a:r>
              <a:rPr lang="en-US" sz="2800" dirty="0" smtClean="0">
                <a:hlinkClick r:id="rId5"/>
              </a:rPr>
              <a:t>2018 English Standards of Learning (SOL) Institutes</a:t>
            </a:r>
            <a:endParaRPr lang="en-US" sz="2800" dirty="0" smtClean="0"/>
          </a:p>
          <a:p>
            <a:r>
              <a:rPr lang="en-US" sz="2800" dirty="0" smtClean="0">
                <a:hlinkClick r:id="rId6"/>
              </a:rPr>
              <a:t>Comprehensive Literary: English Instructional Plans</a:t>
            </a:r>
            <a:endParaRPr lang="en-US" sz="2800" dirty="0" smtClean="0"/>
          </a:p>
          <a:p>
            <a:r>
              <a:rPr lang="en-US" sz="2800" dirty="0" smtClean="0">
                <a:hlinkClick r:id="rId7"/>
              </a:rPr>
              <a:t>Superintendent’s Memo 249-20: Update on New Standards of Learning Tests in Reading and History and Social Science</a:t>
            </a:r>
            <a:endParaRPr lang="en-US" sz="2800" dirty="0" smtClean="0"/>
          </a:p>
        </p:txBody>
      </p:sp>
    </p:spTree>
    <p:extLst>
      <p:ext uri="{BB962C8B-B14F-4D97-AF65-F5344CB8AC3E}">
        <p14:creationId xmlns:p14="http://schemas.microsoft.com/office/powerpoint/2010/main" val="324006269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Stay Connected</a:t>
            </a:r>
          </a:p>
        </p:txBody>
      </p:sp>
      <p:sp>
        <p:nvSpPr>
          <p:cNvPr id="3" name="Content Placeholder 2"/>
          <p:cNvSpPr>
            <a:spLocks noGrp="1"/>
          </p:cNvSpPr>
          <p:nvPr>
            <p:ph idx="1"/>
          </p:nvPr>
        </p:nvSpPr>
        <p:spPr>
          <a:xfrm>
            <a:off x="76200" y="819151"/>
            <a:ext cx="8927385" cy="3733799"/>
          </a:xfrm>
        </p:spPr>
        <p:txBody>
          <a:bodyPr>
            <a:normAutofit fontScale="85000" lnSpcReduction="20000"/>
          </a:bodyPr>
          <a:lstStyle/>
          <a:p>
            <a:r>
              <a:rPr lang="en-US" sz="2800" dirty="0"/>
              <a:t>Office of Student Assessment</a:t>
            </a:r>
          </a:p>
          <a:p>
            <a:pPr lvl="1"/>
            <a:r>
              <a:rPr lang="en-US" dirty="0">
                <a:hlinkClick r:id="rId2"/>
              </a:rPr>
              <a:t>student_assessment@doe.virginia.gov</a:t>
            </a:r>
            <a:endParaRPr lang="en-US" dirty="0"/>
          </a:p>
          <a:p>
            <a:pPr lvl="1"/>
            <a:r>
              <a:rPr lang="en-US" dirty="0"/>
              <a:t>(804) 225-2102</a:t>
            </a:r>
          </a:p>
          <a:p>
            <a:r>
              <a:rPr lang="en-US" sz="2800" dirty="0"/>
              <a:t>Department of Learning and Innovation</a:t>
            </a:r>
          </a:p>
          <a:p>
            <a:pPr lvl="1"/>
            <a:r>
              <a:rPr lang="en-US" dirty="0"/>
              <a:t>Jill Nogueras, K-12 English Coordinator, </a:t>
            </a:r>
            <a:endParaRPr lang="en-US" dirty="0" smtClean="0"/>
          </a:p>
          <a:p>
            <a:pPr marL="457200" lvl="1" indent="0">
              <a:buNone/>
            </a:pPr>
            <a:r>
              <a:rPr lang="en-US" dirty="0" smtClean="0">
                <a:hlinkClick r:id="rId3"/>
              </a:rPr>
              <a:t>jill.nogueras@doe.virginia.gov</a:t>
            </a:r>
            <a:endParaRPr lang="en-US" dirty="0"/>
          </a:p>
          <a:p>
            <a:pPr lvl="1"/>
            <a:r>
              <a:rPr lang="en-US" dirty="0"/>
              <a:t>Carmen Kurek, Elementary English Specialist, </a:t>
            </a:r>
            <a:endParaRPr lang="en-US" dirty="0" smtClean="0"/>
          </a:p>
          <a:p>
            <a:pPr marL="457200" lvl="1" indent="0">
              <a:buNone/>
            </a:pPr>
            <a:r>
              <a:rPr lang="en-US" dirty="0" smtClean="0">
                <a:hlinkClick r:id="rId4"/>
              </a:rPr>
              <a:t>carmen.kurek@doe.virginia.gov</a:t>
            </a:r>
            <a:endParaRPr lang="en-US" dirty="0"/>
          </a:p>
          <a:p>
            <a:pPr lvl="1"/>
            <a:r>
              <a:rPr lang="en-US" dirty="0" smtClean="0"/>
              <a:t>Colleen Cassada, Middle School English Specialist, </a:t>
            </a:r>
          </a:p>
          <a:p>
            <a:pPr marL="514350" lvl="1" indent="0">
              <a:buNone/>
            </a:pPr>
            <a:r>
              <a:rPr lang="en-US" dirty="0">
                <a:hlinkClick r:id="rId5"/>
              </a:rPr>
              <a:t>c</a:t>
            </a:r>
            <a:r>
              <a:rPr lang="en-US" dirty="0" smtClean="0">
                <a:hlinkClick r:id="rId5"/>
              </a:rPr>
              <a:t>olleen.cassada@doe.virginia.gov</a:t>
            </a:r>
            <a:endParaRPr lang="en-US" dirty="0"/>
          </a:p>
          <a:p>
            <a:endParaRPr lang="en-US" dirty="0"/>
          </a:p>
        </p:txBody>
      </p:sp>
    </p:spTree>
    <p:extLst>
      <p:ext uri="{BB962C8B-B14F-4D97-AF65-F5344CB8AC3E}">
        <p14:creationId xmlns:p14="http://schemas.microsoft.com/office/powerpoint/2010/main" val="11385810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Disclaimer</a:t>
            </a:r>
            <a:endParaRPr lang="en-US" sz="3600" dirty="0"/>
          </a:p>
        </p:txBody>
      </p:sp>
      <p:sp>
        <p:nvSpPr>
          <p:cNvPr id="3" name="Content Placeholder 2"/>
          <p:cNvSpPr>
            <a:spLocks noGrp="1"/>
          </p:cNvSpPr>
          <p:nvPr>
            <p:ph idx="1"/>
          </p:nvPr>
        </p:nvSpPr>
        <p:spPr/>
        <p:txBody>
          <a:bodyPr/>
          <a:lstStyle/>
          <a:p>
            <a:pPr marL="0" indent="0">
              <a:buNone/>
            </a:pPr>
            <a:r>
              <a:rPr lang="en-US" dirty="0">
                <a:solidFill>
                  <a:srgbClr val="000000"/>
                </a:solidFill>
              </a:rPr>
              <a:t>Reference within this presentation to any specific commercial or non-commercial product, process, or service by trade name, trademark, manufacturer or otherwise does not constitute or imply an endorsement, recommendation, or favoring by the Virginia Department of Education.</a:t>
            </a:r>
          </a:p>
          <a:p>
            <a:pPr marL="0" indent="0">
              <a:buNone/>
            </a:pPr>
            <a:endParaRPr lang="en-US" dirty="0"/>
          </a:p>
        </p:txBody>
      </p:sp>
    </p:spTree>
    <p:extLst>
      <p:ext uri="{BB962C8B-B14F-4D97-AF65-F5344CB8AC3E}">
        <p14:creationId xmlns:p14="http://schemas.microsoft.com/office/powerpoint/2010/main" val="393053357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27" y="14201"/>
            <a:ext cx="9144000" cy="3733800"/>
          </a:xfrm>
        </p:spPr>
        <p:txBody>
          <a:bodyPr>
            <a:normAutofit/>
          </a:bodyPr>
          <a:lstStyle/>
          <a:p>
            <a:pPr algn="l"/>
            <a:r>
              <a:rPr lang="en-US" altLang="en-US" sz="1800" b="0" dirty="0">
                <a:solidFill>
                  <a:srgbClr val="222222"/>
                </a:solidFill>
                <a:ea typeface="Calibri" panose="020F0502020204030204" pitchFamily="34" charset="0"/>
              </a:rPr>
              <a:t>Copyright ©2020 by the Commonwealth of Virginia, Department of Education, P.O. Box 2120, Richmond, Virginia 23218-2120. All rights reserved. Except as permitted by law, this material may not be reproduced or used in any form or by any means, electronic or mechanical, including photocopying or recording, or by any information storage or retrieval system, without written permission from the copyright owner. Commonwealth of Virginia public school educators may reproduce any portion of these items for non-commercial educational purposes without requesting permission. All others should direct their written requests to the Virginia Department of Education at the above address or by e-mail to </a:t>
            </a:r>
            <a:r>
              <a:rPr lang="en-US" altLang="en-US" sz="1800" b="0" dirty="0">
                <a:solidFill>
                  <a:srgbClr val="1155CC"/>
                </a:solidFill>
                <a:hlinkClick r:id="rId2"/>
              </a:rPr>
              <a:t>Student_Assessment@doe.virginia.gov</a:t>
            </a:r>
            <a:r>
              <a:rPr lang="en-US" altLang="en-US" sz="1800" b="0" dirty="0"/>
              <a:t>. </a:t>
            </a:r>
            <a:endParaRPr lang="en-US" sz="1800" dirty="0"/>
          </a:p>
        </p:txBody>
      </p:sp>
    </p:spTree>
    <p:extLst>
      <p:ext uri="{BB962C8B-B14F-4D97-AF65-F5344CB8AC3E}">
        <p14:creationId xmlns:p14="http://schemas.microsoft.com/office/powerpoint/2010/main" val="20591541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1"/>
          </a:solidFill>
        </p:spPr>
        <p:txBody>
          <a:bodyPr>
            <a:normAutofit/>
          </a:bodyPr>
          <a:lstStyle/>
          <a:p>
            <a:r>
              <a:rPr lang="en-US" sz="3600" dirty="0" smtClean="0">
                <a:solidFill>
                  <a:schemeClr val="bg1"/>
                </a:solidFill>
              </a:rPr>
              <a:t>Background </a:t>
            </a:r>
            <a:r>
              <a:rPr lang="en-US" sz="2400" dirty="0" smtClean="0">
                <a:solidFill>
                  <a:schemeClr val="bg1"/>
                </a:solidFill>
              </a:rPr>
              <a:t>(1 of 3)</a:t>
            </a:r>
            <a:endParaRPr lang="en-US" sz="2400" dirty="0">
              <a:solidFill>
                <a:schemeClr val="bg1"/>
              </a:solidFill>
            </a:endParaRPr>
          </a:p>
        </p:txBody>
      </p:sp>
      <p:sp>
        <p:nvSpPr>
          <p:cNvPr id="3" name="Content Placeholder 2"/>
          <p:cNvSpPr>
            <a:spLocks noGrp="1"/>
          </p:cNvSpPr>
          <p:nvPr>
            <p:ph idx="1"/>
          </p:nvPr>
        </p:nvSpPr>
        <p:spPr>
          <a:xfrm>
            <a:off x="108307" y="1047750"/>
            <a:ext cx="8927385" cy="3429002"/>
          </a:xfrm>
        </p:spPr>
        <p:txBody>
          <a:bodyPr>
            <a:normAutofit lnSpcReduction="10000"/>
          </a:bodyPr>
          <a:lstStyle/>
          <a:p>
            <a:pPr marL="0" indent="0">
              <a:buNone/>
            </a:pPr>
            <a:r>
              <a:rPr lang="en-US" sz="2400" dirty="0"/>
              <a:t>In order to support instruction of the 2017 </a:t>
            </a:r>
            <a:r>
              <a:rPr lang="en-US" sz="2400" i="1" dirty="0"/>
              <a:t>English Standards of </a:t>
            </a:r>
            <a:r>
              <a:rPr lang="en-US" sz="2400" i="1" dirty="0" smtClean="0"/>
              <a:t>Learning</a:t>
            </a:r>
            <a:r>
              <a:rPr lang="en-US" sz="2400" dirty="0" smtClean="0"/>
              <a:t> (SOL), </a:t>
            </a:r>
            <a:r>
              <a:rPr lang="en-US" sz="2400" dirty="0"/>
              <a:t>this PowerPoint presentation has been developed to provide specific examples of SOL content and the progression of </a:t>
            </a:r>
            <a:r>
              <a:rPr lang="en-US" sz="2400" dirty="0" smtClean="0"/>
              <a:t>reading skills</a:t>
            </a:r>
            <a:r>
              <a:rPr lang="en-US" sz="2400" dirty="0"/>
              <a:t>. </a:t>
            </a:r>
            <a:endParaRPr lang="en-US" sz="1800" dirty="0"/>
          </a:p>
          <a:p>
            <a:pPr marL="0" indent="0">
              <a:buNone/>
            </a:pPr>
            <a:r>
              <a:rPr lang="en-US" sz="2400" dirty="0" smtClean="0"/>
              <a:t>Some of the information in this </a:t>
            </a:r>
            <a:r>
              <a:rPr lang="en-US" sz="2400" dirty="0"/>
              <a:t>PowerPoint </a:t>
            </a:r>
            <a:r>
              <a:rPr lang="en-US" sz="2400" dirty="0" smtClean="0"/>
              <a:t>originated from interviews with schools that maintained or went up in their 2018-2019 Standards of Learning (SOL) Reading data. Please refer to these webinar materials: </a:t>
            </a:r>
            <a:r>
              <a:rPr lang="en-US" sz="2400" dirty="0" smtClean="0">
                <a:hlinkClick r:id="rId2"/>
              </a:rPr>
              <a:t>Sharing With School Divisions Lessons Learned from Divisions on Best Instructional Practices</a:t>
            </a:r>
            <a:r>
              <a:rPr lang="en-US" sz="2400" dirty="0" smtClean="0"/>
              <a:t>.  </a:t>
            </a:r>
            <a:endParaRPr lang="en-US" sz="2400" dirty="0"/>
          </a:p>
          <a:p>
            <a:endParaRPr lang="en-US" dirty="0"/>
          </a:p>
        </p:txBody>
      </p:sp>
    </p:spTree>
    <p:extLst>
      <p:ext uri="{BB962C8B-B14F-4D97-AF65-F5344CB8AC3E}">
        <p14:creationId xmlns:p14="http://schemas.microsoft.com/office/powerpoint/2010/main" val="4498160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84" y="0"/>
            <a:ext cx="9144000" cy="741826"/>
          </a:xfrm>
          <a:solidFill>
            <a:schemeClr val="tx1"/>
          </a:solidFill>
        </p:spPr>
        <p:txBody>
          <a:bodyPr>
            <a:noAutofit/>
          </a:bodyPr>
          <a:lstStyle/>
          <a:p>
            <a:r>
              <a:rPr lang="en-US" sz="3600" dirty="0" smtClean="0">
                <a:solidFill>
                  <a:schemeClr val="bg1"/>
                </a:solidFill>
              </a:rPr>
              <a:t>Background</a:t>
            </a:r>
            <a:r>
              <a:rPr lang="en-US" sz="2800" dirty="0" smtClean="0">
                <a:solidFill>
                  <a:schemeClr val="bg1"/>
                </a:solidFill>
              </a:rPr>
              <a:t> </a:t>
            </a:r>
            <a:r>
              <a:rPr lang="en-US" sz="2400" dirty="0" smtClean="0">
                <a:solidFill>
                  <a:schemeClr val="bg1"/>
                </a:solidFill>
              </a:rPr>
              <a:t>(2 of 3)</a:t>
            </a:r>
            <a:endParaRPr lang="en-US" sz="2400" dirty="0">
              <a:solidFill>
                <a:schemeClr val="bg1"/>
              </a:solidFill>
            </a:endParaRPr>
          </a:p>
        </p:txBody>
      </p:sp>
      <p:sp>
        <p:nvSpPr>
          <p:cNvPr id="3" name="Content Placeholder 2"/>
          <p:cNvSpPr>
            <a:spLocks noGrp="1"/>
          </p:cNvSpPr>
          <p:nvPr>
            <p:ph idx="1"/>
          </p:nvPr>
        </p:nvSpPr>
        <p:spPr>
          <a:xfrm>
            <a:off x="228601" y="1123950"/>
            <a:ext cx="8686800" cy="3429002"/>
          </a:xfrm>
        </p:spPr>
        <p:txBody>
          <a:bodyPr/>
          <a:lstStyle/>
          <a:p>
            <a:pPr marL="0" indent="0">
              <a:buNone/>
            </a:pPr>
            <a:r>
              <a:rPr lang="en-US" sz="2400" dirty="0"/>
              <a:t>It should be noted that the assessment questions in this presentation are not meant to mimic SOL test questions. Instead, they are intended to provide reading educators with further insight into the 2017 </a:t>
            </a:r>
            <a:r>
              <a:rPr lang="en-US" sz="2400" i="1" dirty="0"/>
              <a:t>English Standards of Learning</a:t>
            </a:r>
            <a:r>
              <a:rPr lang="en-US" sz="2400" dirty="0"/>
              <a:t>.  </a:t>
            </a:r>
          </a:p>
          <a:p>
            <a:pPr marL="0" indent="0">
              <a:buNone/>
            </a:pPr>
            <a:endParaRPr lang="en-US" dirty="0"/>
          </a:p>
        </p:txBody>
      </p:sp>
    </p:spTree>
    <p:extLst>
      <p:ext uri="{BB962C8B-B14F-4D97-AF65-F5344CB8AC3E}">
        <p14:creationId xmlns:p14="http://schemas.microsoft.com/office/powerpoint/2010/main" val="1809977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1"/>
          </a:solidFill>
        </p:spPr>
        <p:txBody>
          <a:bodyPr>
            <a:normAutofit/>
          </a:bodyPr>
          <a:lstStyle/>
          <a:p>
            <a:r>
              <a:rPr lang="en-US" sz="2800" dirty="0" smtClean="0">
                <a:solidFill>
                  <a:schemeClr val="bg1"/>
                </a:solidFill>
              </a:rPr>
              <a:t>Background </a:t>
            </a:r>
            <a:r>
              <a:rPr lang="en-US" sz="2000" dirty="0" smtClean="0">
                <a:solidFill>
                  <a:schemeClr val="bg1"/>
                </a:solidFill>
              </a:rPr>
              <a:t>(3 of 3)</a:t>
            </a:r>
            <a:endParaRPr lang="en-US" sz="2800" dirty="0">
              <a:solidFill>
                <a:schemeClr val="bg1"/>
              </a:solidFill>
            </a:endParaRPr>
          </a:p>
        </p:txBody>
      </p:sp>
      <p:sp>
        <p:nvSpPr>
          <p:cNvPr id="3" name="Content Placeholder 2"/>
          <p:cNvSpPr>
            <a:spLocks noGrp="1"/>
          </p:cNvSpPr>
          <p:nvPr>
            <p:ph idx="1"/>
          </p:nvPr>
        </p:nvSpPr>
        <p:spPr>
          <a:xfrm>
            <a:off x="108307" y="1123950"/>
            <a:ext cx="8927385" cy="3429002"/>
          </a:xfrm>
        </p:spPr>
        <p:txBody>
          <a:bodyPr/>
          <a:lstStyle/>
          <a:p>
            <a:pPr marL="0" indent="0">
              <a:buNone/>
            </a:pPr>
            <a:r>
              <a:rPr lang="en-US" sz="2400" dirty="0"/>
              <a:t>It is important to keep the content of this </a:t>
            </a:r>
            <a:r>
              <a:rPr lang="en-US" sz="2400" dirty="0" smtClean="0"/>
              <a:t>presentation in </a:t>
            </a:r>
            <a:r>
              <a:rPr lang="en-US" sz="2400" dirty="0"/>
              <a:t>perspective. The information provided here should be used as supplemental </a:t>
            </a:r>
            <a:r>
              <a:rPr lang="en-US" sz="2400" dirty="0" smtClean="0"/>
              <a:t>information to support the implementation of the 2017 </a:t>
            </a:r>
            <a:r>
              <a:rPr lang="en-US" sz="2400" i="1" dirty="0" smtClean="0"/>
              <a:t>English Standards of Learning</a:t>
            </a:r>
            <a:r>
              <a:rPr lang="en-US" sz="2400" dirty="0" smtClean="0"/>
              <a:t>.  </a:t>
            </a:r>
          </a:p>
          <a:p>
            <a:pPr marL="0" indent="0">
              <a:buNone/>
            </a:pPr>
            <a:r>
              <a:rPr lang="en-US" sz="2400" dirty="0"/>
              <a:t>Instructional focus should remain on the standards as a whole, and the selection of authentic text should be used to support the introduction and review of skills.  </a:t>
            </a:r>
          </a:p>
          <a:p>
            <a:endParaRPr lang="en-US" dirty="0"/>
          </a:p>
        </p:txBody>
      </p:sp>
    </p:spTree>
    <p:extLst>
      <p:ext uri="{BB962C8B-B14F-4D97-AF65-F5344CB8AC3E}">
        <p14:creationId xmlns:p14="http://schemas.microsoft.com/office/powerpoint/2010/main" val="18649248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Reading Instruction </a:t>
            </a:r>
            <a:r>
              <a:rPr lang="en-US" sz="2400" dirty="0" smtClean="0"/>
              <a:t>(1 of 3)</a:t>
            </a:r>
            <a:endParaRPr lang="en-US" sz="2400" dirty="0"/>
          </a:p>
        </p:txBody>
      </p:sp>
      <p:sp>
        <p:nvSpPr>
          <p:cNvPr id="3" name="Content Placeholder 2"/>
          <p:cNvSpPr>
            <a:spLocks noGrp="1"/>
          </p:cNvSpPr>
          <p:nvPr>
            <p:ph idx="1"/>
          </p:nvPr>
        </p:nvSpPr>
        <p:spPr>
          <a:xfrm>
            <a:off x="76201" y="742950"/>
            <a:ext cx="8991599" cy="3733800"/>
          </a:xfrm>
        </p:spPr>
        <p:txBody>
          <a:bodyPr>
            <a:normAutofit/>
          </a:bodyPr>
          <a:lstStyle/>
          <a:p>
            <a:r>
              <a:rPr lang="en-US" sz="2600" dirty="0" smtClean="0"/>
              <a:t>As noted in the 2017 English Standards of Learning </a:t>
            </a:r>
            <a:r>
              <a:rPr lang="en-US" sz="2600" dirty="0" smtClean="0">
                <a:hlinkClick r:id="rId3"/>
              </a:rPr>
              <a:t>Curriculum Framework</a:t>
            </a:r>
            <a:r>
              <a:rPr lang="en-US" sz="2600" dirty="0" smtClean="0"/>
              <a:t>, “The </a:t>
            </a:r>
            <a:r>
              <a:rPr lang="en-US" sz="2600" dirty="0"/>
              <a:t>concepts, skills, and content in English Language Arts spiral.  Teachers should note each grade level builds skills that carry to the following grades</a:t>
            </a:r>
            <a:r>
              <a:rPr lang="en-US" sz="2600" dirty="0" smtClean="0"/>
              <a:t>.” This presentation will support the spiraling, scaffolding, and progression of skills embedded in authentic text. </a:t>
            </a:r>
          </a:p>
        </p:txBody>
      </p:sp>
    </p:spTree>
    <p:extLst>
      <p:ext uri="{BB962C8B-B14F-4D97-AF65-F5344CB8AC3E}">
        <p14:creationId xmlns:p14="http://schemas.microsoft.com/office/powerpoint/2010/main" val="31014202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Reading Instruction </a:t>
            </a:r>
            <a:r>
              <a:rPr lang="en-US" sz="2400" dirty="0" smtClean="0"/>
              <a:t>(2 of 3)</a:t>
            </a:r>
            <a:endParaRPr lang="en-US" sz="2400" dirty="0"/>
          </a:p>
        </p:txBody>
      </p:sp>
      <p:sp>
        <p:nvSpPr>
          <p:cNvPr id="3" name="Content Placeholder 2"/>
          <p:cNvSpPr>
            <a:spLocks noGrp="1"/>
          </p:cNvSpPr>
          <p:nvPr>
            <p:ph idx="1"/>
          </p:nvPr>
        </p:nvSpPr>
        <p:spPr>
          <a:xfrm>
            <a:off x="76201" y="742950"/>
            <a:ext cx="8000999" cy="3733800"/>
          </a:xfrm>
        </p:spPr>
        <p:txBody>
          <a:bodyPr>
            <a:normAutofit lnSpcReduction="10000"/>
          </a:bodyPr>
          <a:lstStyle/>
          <a:p>
            <a:pPr lvl="1"/>
            <a:r>
              <a:rPr lang="en-US" dirty="0" smtClean="0"/>
              <a:t>Step </a:t>
            </a:r>
            <a:r>
              <a:rPr lang="en-US" dirty="0"/>
              <a:t>One: Select Authentic Text</a:t>
            </a:r>
          </a:p>
          <a:p>
            <a:pPr lvl="2"/>
            <a:r>
              <a:rPr lang="en-US" dirty="0"/>
              <a:t>Ensure the passage(s) are </a:t>
            </a:r>
            <a:r>
              <a:rPr lang="en-US" dirty="0" smtClean="0"/>
              <a:t>grade-level </a:t>
            </a:r>
            <a:r>
              <a:rPr lang="en-US" dirty="0"/>
              <a:t>appropriate, provide instructional scaffolding to introduce and review skills, and provide opportunities for formative and summative review. </a:t>
            </a:r>
          </a:p>
          <a:p>
            <a:pPr lvl="1"/>
            <a:r>
              <a:rPr lang="en-US" dirty="0"/>
              <a:t>Step Two: Examine the Content and Progression of Standards </a:t>
            </a:r>
          </a:p>
          <a:p>
            <a:pPr lvl="2"/>
            <a:r>
              <a:rPr lang="en-US" dirty="0"/>
              <a:t>Review the SOL in the grades before and after to ensure scaffolding of the targeted skills</a:t>
            </a:r>
            <a:r>
              <a:rPr lang="en-US" dirty="0" smtClean="0"/>
              <a:t>.</a:t>
            </a:r>
            <a:endParaRPr lang="en-US" strike="sngStrike" dirty="0"/>
          </a:p>
        </p:txBody>
      </p:sp>
    </p:spTree>
    <p:extLst>
      <p:ext uri="{BB962C8B-B14F-4D97-AF65-F5344CB8AC3E}">
        <p14:creationId xmlns:p14="http://schemas.microsoft.com/office/powerpoint/2010/main" val="61068575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5323</TotalTime>
  <Words>2779</Words>
  <Application>Microsoft Office PowerPoint</Application>
  <PresentationFormat>On-screen Show (16:9)</PresentationFormat>
  <Paragraphs>217</Paragraphs>
  <Slides>44</Slides>
  <Notes>22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44</vt:i4>
      </vt:variant>
    </vt:vector>
  </HeadingPairs>
  <TitlesOfParts>
    <vt:vector size="47" baseType="lpstr">
      <vt:lpstr>Arial</vt:lpstr>
      <vt:lpstr>Calibri</vt:lpstr>
      <vt:lpstr>Office Theme</vt:lpstr>
      <vt:lpstr>Assessment Supports for 2020-2021</vt:lpstr>
      <vt:lpstr>Questions During the Webinar</vt:lpstr>
      <vt:lpstr>Recover. Redesign. Restart. 2020  (1 of 2)</vt:lpstr>
      <vt:lpstr>Recover. Redesign. Restart. 2020  (2 of 2)</vt:lpstr>
      <vt:lpstr>Background (1 of 3)</vt:lpstr>
      <vt:lpstr>Background (2 of 3)</vt:lpstr>
      <vt:lpstr>Background (3 of 3)</vt:lpstr>
      <vt:lpstr>Reading Instruction (1 of 3)</vt:lpstr>
      <vt:lpstr>Reading Instruction (2 of 3)</vt:lpstr>
      <vt:lpstr>Reading Instruction (3 of 3)</vt:lpstr>
      <vt:lpstr>Step 1: Select Authentic Text (1 of 7)</vt:lpstr>
      <vt:lpstr>Step 1: Select Authentic Text (2 of 7)</vt:lpstr>
      <vt:lpstr>Step 1: Select Authentic Text (3 of 7)</vt:lpstr>
      <vt:lpstr>Step 1: Select Authentic Text (4 of 7)</vt:lpstr>
      <vt:lpstr>Step 1: Select Authentic Text (5 of 7)</vt:lpstr>
      <vt:lpstr> Step 1: Select Authentic Text (6 of 7) </vt:lpstr>
      <vt:lpstr>Step 1: Select Authentic Text (7 of 7)</vt:lpstr>
      <vt:lpstr>Step 2: Examine the Content and Progression of Standards for SOL 3.5C </vt:lpstr>
      <vt:lpstr>Step 2: Examine the Content and Progression of Standards for SOL 3.5F </vt:lpstr>
      <vt:lpstr>Step 2: Examine the Content and Progression of Standards for SOL 3.5G</vt:lpstr>
      <vt:lpstr>Step 3: Sample Question Starters for SOL 3.5C </vt:lpstr>
      <vt:lpstr>Step 3: Sample Question Starters for SOL 3.5F</vt:lpstr>
      <vt:lpstr>Step 3: Sample Question Starters for SOL 3.5G</vt:lpstr>
      <vt:lpstr>Step 4: Exploring Instructional Resources (1 of 5) </vt:lpstr>
      <vt:lpstr>Step 4: Exploring Instructional Resources (2 of 5)</vt:lpstr>
      <vt:lpstr>Step 4: Exploring Instructional Resources (3 of 5)</vt:lpstr>
      <vt:lpstr>Step 4: Exploring Instructional Resources (4 of 5)</vt:lpstr>
      <vt:lpstr>Step 4: Exploring Instructional Resources (5 of 5)</vt:lpstr>
      <vt:lpstr> Step 1: Select Authentic Text (1 of 2) </vt:lpstr>
      <vt:lpstr>Step 1: Select Authentic Text (2 of 2)</vt:lpstr>
      <vt:lpstr>Step 2: Examine the Content and Progression of Standards for SOL 3.6C </vt:lpstr>
      <vt:lpstr>Step 2: Examine the Content and Progression of Standards for SOL 3.6E </vt:lpstr>
      <vt:lpstr>Step 2: Examine the Content and Progression of Standards for SOL 3.6G  </vt:lpstr>
      <vt:lpstr>Step 3: Sample Question Starters for SOL 3.6C </vt:lpstr>
      <vt:lpstr>Step 3: Sample Question Starters for SOL 3.6E </vt:lpstr>
      <vt:lpstr>Step 3: Sample Question Starters for SOL 3.6G</vt:lpstr>
      <vt:lpstr>Step 4: Exploring Instructional Resources (1 of 2)</vt:lpstr>
      <vt:lpstr>Step 4: Exploring Instructional Resources (2 of 2)</vt:lpstr>
      <vt:lpstr>Resources (1 of 3)</vt:lpstr>
      <vt:lpstr>Resources (2 of 3)</vt:lpstr>
      <vt:lpstr>Resources (3 of 3)</vt:lpstr>
      <vt:lpstr>Stay Connected</vt:lpstr>
      <vt:lpstr>Disclaimer</vt:lpstr>
      <vt:lpstr>Copyright ©2020 by the Commonwealth of Virginia, Department of Education, P.O. Box 2120, Richmond, Virginia 23218-2120. All rights reserved. Except as permitted by law, this material may not be reproduced or used in any form or by any means, electronic or mechanical, including photocopying or recording, or by any information storage or retrieval system, without written permission from the copyright owner. Commonwealth of Virginia public school educators may reproduce any portion of these items for non-commercial educational purposes without requesting permission. All others should direct their written requests to the Virginia Department of Education at the above address or by e-mail to Student_Assessment@doe.virginia.gov. </vt:lpstr>
    </vt:vector>
  </TitlesOfParts>
  <Company>Virginia IT Infrastructure Partnership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crb29104</dc:creator>
  <cp:lastModifiedBy>Melody Bushley</cp:lastModifiedBy>
  <cp:revision>158</cp:revision>
  <dcterms:created xsi:type="dcterms:W3CDTF">2019-02-13T14:37:28Z</dcterms:created>
  <dcterms:modified xsi:type="dcterms:W3CDTF">2020-10-07T19:52:01Z</dcterms:modified>
</cp:coreProperties>
</file>