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0"/>
  </p:notesMasterIdLst>
  <p:sldIdLst>
    <p:sldId id="263" r:id="rId2"/>
    <p:sldId id="296" r:id="rId3"/>
    <p:sldId id="281" r:id="rId4"/>
    <p:sldId id="297" r:id="rId5"/>
    <p:sldId id="305" r:id="rId6"/>
    <p:sldId id="304" r:id="rId7"/>
    <p:sldId id="306" r:id="rId8"/>
    <p:sldId id="298" r:id="rId9"/>
    <p:sldId id="299" r:id="rId10"/>
    <p:sldId id="300" r:id="rId11"/>
    <p:sldId id="301" r:id="rId12"/>
    <p:sldId id="302" r:id="rId13"/>
    <p:sldId id="303" r:id="rId14"/>
    <p:sldId id="292" r:id="rId15"/>
    <p:sldId id="295" r:id="rId16"/>
    <p:sldId id="307" r:id="rId17"/>
    <p:sldId id="308" r:id="rId18"/>
    <p:sldId id="309" r:id="rId19"/>
    <p:sldId id="310" r:id="rId20"/>
    <p:sldId id="311" r:id="rId21"/>
    <p:sldId id="312" r:id="rId22"/>
    <p:sldId id="313" r:id="rId23"/>
    <p:sldId id="314" r:id="rId24"/>
    <p:sldId id="315" r:id="rId25"/>
    <p:sldId id="316" r:id="rId26"/>
    <p:sldId id="329" r:id="rId27"/>
    <p:sldId id="275" r:id="rId28"/>
    <p:sldId id="317" r:id="rId29"/>
    <p:sldId id="318" r:id="rId30"/>
    <p:sldId id="319" r:id="rId31"/>
    <p:sldId id="320" r:id="rId32"/>
    <p:sldId id="321" r:id="rId33"/>
    <p:sldId id="322" r:id="rId34"/>
    <p:sldId id="331" r:id="rId35"/>
    <p:sldId id="323" r:id="rId36"/>
    <p:sldId id="330" r:id="rId37"/>
    <p:sldId id="325" r:id="rId38"/>
    <p:sldId id="326" r:id="rId39"/>
    <p:sldId id="327" r:id="rId40"/>
    <p:sldId id="328" r:id="rId41"/>
    <p:sldId id="276" r:id="rId42"/>
    <p:sldId id="277" r:id="rId43"/>
    <p:sldId id="278" r:id="rId44"/>
    <p:sldId id="279" r:id="rId45"/>
    <p:sldId id="283" r:id="rId46"/>
    <p:sldId id="274" r:id="rId47"/>
    <p:sldId id="333" r:id="rId48"/>
    <p:sldId id="33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ada, Colleen (DOE)" initials="CC(" lastIdx="2" clrIdx="0">
    <p:extLst>
      <p:ext uri="{19B8F6BF-5375-455C-9EA6-DF929625EA0E}">
        <p15:presenceInfo xmlns:p15="http://schemas.microsoft.com/office/powerpoint/2012/main" userId="S-1-5-21-3102109963-2641124013-111641105-1021579" providerId="AD"/>
      </p:ext>
    </p:extLst>
  </p:cmAuthor>
  <p:cmAuthor id="2" name="VITA Program" initials="VP" lastIdx="2" clrIdx="1">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C9261-8E44-44C3-B1DF-3B4006BEED1A}"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17FF-8DEA-4ADB-9CEF-6C8939C1FA08}" type="slidenum">
              <a:rPr lang="en-US" smtClean="0"/>
              <a:t>‹#›</a:t>
            </a:fld>
            <a:endParaRPr lang="en-US"/>
          </a:p>
        </p:txBody>
      </p:sp>
    </p:spTree>
    <p:extLst>
      <p:ext uri="{BB962C8B-B14F-4D97-AF65-F5344CB8AC3E}">
        <p14:creationId xmlns:p14="http://schemas.microsoft.com/office/powerpoint/2010/main" val="31533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dirty="0"/>
          </a:p>
        </p:txBody>
      </p:sp>
    </p:spTree>
    <p:extLst>
      <p:ext uri="{BB962C8B-B14F-4D97-AF65-F5344CB8AC3E}">
        <p14:creationId xmlns:p14="http://schemas.microsoft.com/office/powerpoint/2010/main" val="80196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1-6, 27-30, </a:t>
            </a:r>
            <a:r>
              <a:rPr lang="en-US" smtClean="0"/>
              <a:t>41-47 </a:t>
            </a:r>
            <a:endParaRPr lang="en-US" dirty="0" smtClean="0"/>
          </a:p>
          <a:p>
            <a:r>
              <a:rPr lang="en-US" dirty="0" smtClean="0"/>
              <a:t>Carmen:</a:t>
            </a:r>
            <a:r>
              <a:rPr lang="en-US" baseline="0" dirty="0" smtClean="0"/>
              <a:t> 7-13, 23-26</a:t>
            </a:r>
          </a:p>
          <a:p>
            <a:r>
              <a:rPr lang="en-US" baseline="0" dirty="0" smtClean="0"/>
              <a:t>Colleen: 14-22, 31-40</a:t>
            </a:r>
            <a:endParaRPr lang="en-US" dirty="0"/>
          </a:p>
        </p:txBody>
      </p:sp>
      <p:sp>
        <p:nvSpPr>
          <p:cNvPr id="4" name="Slide Number Placeholder 3"/>
          <p:cNvSpPr>
            <a:spLocks noGrp="1"/>
          </p:cNvSpPr>
          <p:nvPr>
            <p:ph type="sldNum" sz="quarter" idx="10"/>
          </p:nvPr>
        </p:nvSpPr>
        <p:spPr/>
        <p:txBody>
          <a:bodyPr/>
          <a:lstStyle/>
          <a:p>
            <a:fld id="{474317FF-8DEA-4ADB-9CEF-6C8939C1FA08}" type="slidenum">
              <a:rPr lang="en-US" smtClean="0"/>
              <a:t>45</a:t>
            </a:fld>
            <a:endParaRPr lang="en-US"/>
          </a:p>
        </p:txBody>
      </p:sp>
    </p:spTree>
    <p:extLst>
      <p:ext uri="{BB962C8B-B14F-4D97-AF65-F5344CB8AC3E}">
        <p14:creationId xmlns:p14="http://schemas.microsoft.com/office/powerpoint/2010/main" val="2690862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78326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79610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29683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5511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2825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9477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9382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311400"/>
            <a:ext cx="8534400" cy="1752600"/>
          </a:xfrm>
        </p:spPr>
        <p:txBody>
          <a:bodyPr/>
          <a:lstStyle>
            <a:lvl1pPr marL="0" indent="0" algn="ctr">
              <a:buNone/>
              <a:defRPr i="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
        <p:nvSpPr>
          <p:cNvPr id="11"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3238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solidFill>
                  <a:srgbClr val="D50032"/>
                </a:solidFill>
              </a:defRPr>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119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42988783"/>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985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rgbClr val="D5003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196884561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28841691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3200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0873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9/4/2020</a:t>
            </a:fld>
            <a:endParaRPr lang="en-US"/>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9024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 xmlns:adec="http://schemas.microsoft.com/office/drawing/2017/decorative" val="1"/>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9/4/2020</a:t>
            </a:fld>
            <a:endParaRPr lang="en-US"/>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a:p>
        </p:txBody>
      </p:sp>
    </p:spTree>
    <p:extLst>
      <p:ext uri="{BB962C8B-B14F-4D97-AF65-F5344CB8AC3E}">
        <p14:creationId xmlns:p14="http://schemas.microsoft.com/office/powerpoint/2010/main" val="22389329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914400" rtl="0" eaLnBrk="1" latinLnBrk="0" hangingPunct="1">
        <a:lnSpc>
          <a:spcPct val="90000"/>
        </a:lnSpc>
        <a:spcBef>
          <a:spcPct val="0"/>
        </a:spcBef>
        <a:buNone/>
        <a:defRPr sz="4400" kern="1200">
          <a:solidFill>
            <a:srgbClr val="D500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500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virginia.gov/support/health_medical/office/covid-19-parent-guide.shtml" TargetMode="External"/><Relationship Id="rId2" Type="http://schemas.openxmlformats.org/officeDocument/2006/relationships/hyperlink" Target="http://www.doe.virginia.gov/support/health_medical/covid-19/covid-19-family-resources.docx" TargetMode="External"/><Relationship Id="rId1" Type="http://schemas.openxmlformats.org/officeDocument/2006/relationships/slideLayout" Target="../slideLayouts/slideLayout16.xml"/><Relationship Id="rId5" Type="http://schemas.openxmlformats.org/officeDocument/2006/relationships/hyperlink" Target="http://www.doe.virginia.gov/support/student_family/military/resources/covid-19-guidance-related-to-military-families.docx" TargetMode="External"/><Relationship Id="rId4" Type="http://schemas.openxmlformats.org/officeDocument/2006/relationships/hyperlink" Target="http://www.doe.virginia.gov/support/health_medical/covid-19/joint-statement-dss-vdoe-foster-care.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support/health_medical/covid-19/guidance_on_recovery_services.docx" TargetMode="External"/><Relationship Id="rId2" Type="http://schemas.openxmlformats.org/officeDocument/2006/relationships/hyperlink" Target="http://www.doe.virginia.gov/support/health_medical/office/covid-19-sess-faq.shtml" TargetMode="External"/><Relationship Id="rId1" Type="http://schemas.openxmlformats.org/officeDocument/2006/relationships/slideLayout" Target="../slideLayouts/slideLayout16.xml"/><Relationship Id="rId5" Type="http://schemas.openxmlformats.org/officeDocument/2006/relationships/hyperlink" Target="http://www.doe.virginia.gov/support/health_medical/covid-19/sustaining_inclusive_practices_for_virtual_learning_for_swds.docx" TargetMode="External"/><Relationship Id="rId4" Type="http://schemas.openxmlformats.org/officeDocument/2006/relationships/hyperlink" Target="http://www.doe.virginia.gov/support/health_medical/covid-19/special_education_students_after_covid_key_considerations.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ildmind.org/coping-during-covid-19-resources-for-parents/" TargetMode="External"/><Relationship Id="rId2" Type="http://schemas.openxmlformats.org/officeDocument/2006/relationships/hyperlink" Target="https://casel.org/covid-resource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oe.virginia.gov/support/health_medical/office/covid-19-resources-families.shtml"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doe.virginia.gov/instruction/cross-curricular_instruction/science/animals_habitats/index.shtml" TargetMode="External"/><Relationship Id="rId13" Type="http://schemas.openxmlformats.org/officeDocument/2006/relationships/hyperlink" Target="http://www.doe.virginia.gov/instruction/history/virginias-first-people/index.shtml" TargetMode="External"/><Relationship Id="rId3" Type="http://schemas.openxmlformats.org/officeDocument/2006/relationships/hyperlink" Target="http://www.doe.virginia.gov/instruction/history/elementary/va_regions_outlinemap.pdf" TargetMode="External"/><Relationship Id="rId7" Type="http://schemas.openxmlformats.org/officeDocument/2006/relationships/hyperlink" Target="http://www.doe.virginia.gov/testing/sol/standards_docs/history_socialscience/resources/documents_american_history.pdf" TargetMode="External"/><Relationship Id="rId12" Type="http://schemas.openxmlformats.org/officeDocument/2006/relationships/hyperlink" Target="http://www.doe.virginia.gov/instruction/history/mali/index.shtml" TargetMode="External"/><Relationship Id="rId2" Type="http://schemas.openxmlformats.org/officeDocument/2006/relationships/hyperlink" Target="http://www.doe.virginia.gov/instruction/history/elementary/economy_at_work.pdf" TargetMode="External"/><Relationship Id="rId1" Type="http://schemas.openxmlformats.org/officeDocument/2006/relationships/slideLayout" Target="../slideLayouts/slideLayout4.xml"/><Relationship Id="rId6" Type="http://schemas.openxmlformats.org/officeDocument/2006/relationships/hyperlink" Target="http://www.doe.virginia.gov/instruction/history/elementary/northamerica_regions.pdf" TargetMode="External"/><Relationship Id="rId11" Type="http://schemas.openxmlformats.org/officeDocument/2006/relationships/hyperlink" Target="http://www.doe.virginia.gov/instruction/history/ice-age/index.shtml" TargetMode="External"/><Relationship Id="rId5" Type="http://schemas.openxmlformats.org/officeDocument/2006/relationships/hyperlink" Target="http://www.doe.virginia.gov/instruction/history/elementary/va_regions_map.pdf" TargetMode="External"/><Relationship Id="rId10" Type="http://schemas.openxmlformats.org/officeDocument/2006/relationships/hyperlink" Target="http://www.doe.virginia.gov/instruction/history/everyday-civics/index.shtml" TargetMode="External"/><Relationship Id="rId4" Type="http://schemas.openxmlformats.org/officeDocument/2006/relationships/hyperlink" Target="http://www.doe.virginia.gov/instruction/history/elementary/va_regions_counties_map.pdf" TargetMode="External"/><Relationship Id="rId9" Type="http://schemas.openxmlformats.org/officeDocument/2006/relationships/hyperlink" Target="http://www.doe.virginia.gov/instruction/history/resources.shtml#civilright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doe.virginia.gov/instruction/history/mali/index.shtml" TargetMode="External"/><Relationship Id="rId3" Type="http://schemas.openxmlformats.org/officeDocument/2006/relationships/hyperlink" Target="http://www.doe.virginia.gov/instruction/history/middle/selected_geo_regions.pdf" TargetMode="External"/><Relationship Id="rId7" Type="http://schemas.openxmlformats.org/officeDocument/2006/relationships/hyperlink" Target="http://www.doe.virginia.gov/instruction/history/ice-age/index.shtml" TargetMode="External"/><Relationship Id="rId2" Type="http://schemas.openxmlformats.org/officeDocument/2006/relationships/hyperlink" Target="http://www.doe.virginia.gov/instruction/economics_personal_finance/index.shtml" TargetMode="External"/><Relationship Id="rId1" Type="http://schemas.openxmlformats.org/officeDocument/2006/relationships/slideLayout" Target="../slideLayouts/slideLayout4.xml"/><Relationship Id="rId6" Type="http://schemas.openxmlformats.org/officeDocument/2006/relationships/hyperlink" Target="http://www.doe.virginia.gov/instruction/history/everyday-civics/index.shtml" TargetMode="External"/><Relationship Id="rId5" Type="http://schemas.openxmlformats.org/officeDocument/2006/relationships/hyperlink" Target="http://www.doe.virginia.gov/instruction/history/resources.shtml#civilrights" TargetMode="External"/><Relationship Id="rId4" Type="http://schemas.openxmlformats.org/officeDocument/2006/relationships/hyperlink" Target="http://www.doe.virginia.gov/testing/sol/standards_docs/history_socialscience/resources/documents_american_history.pdf" TargetMode="External"/><Relationship Id="rId9" Type="http://schemas.openxmlformats.org/officeDocument/2006/relationships/hyperlink" Target="http://www.doe.virginia.gov/instruction/history/virginias-first-people/index.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doe.virginia.gov/instruction/history/virginias-first-people/index.shtml" TargetMode="External"/><Relationship Id="rId3" Type="http://schemas.openxmlformats.org/officeDocument/2006/relationships/hyperlink" Target="http://www.doe.virginia.gov/testing/sol/standards_docs/history_socialscience/resources/documents_american_history.pdf" TargetMode="External"/><Relationship Id="rId7" Type="http://schemas.openxmlformats.org/officeDocument/2006/relationships/hyperlink" Target="http://www.doe.virginia.gov/instruction/history/mali/index.shtml" TargetMode="External"/><Relationship Id="rId2" Type="http://schemas.openxmlformats.org/officeDocument/2006/relationships/hyperlink" Target="http://www.doe.virginia.gov/instruction/history/high/postwar_germany/complete_guide.pdf" TargetMode="External"/><Relationship Id="rId1" Type="http://schemas.openxmlformats.org/officeDocument/2006/relationships/slideLayout" Target="../slideLayouts/slideLayout4.xml"/><Relationship Id="rId6" Type="http://schemas.openxmlformats.org/officeDocument/2006/relationships/hyperlink" Target="http://www.doe.virginia.gov/instruction/history/ice-age/index.shtml" TargetMode="External"/><Relationship Id="rId5" Type="http://schemas.openxmlformats.org/officeDocument/2006/relationships/hyperlink" Target="http://www.doe.virginia.gov/instruction/history/everyday-civics/index.shtml" TargetMode="External"/><Relationship Id="rId4" Type="http://schemas.openxmlformats.org/officeDocument/2006/relationships/hyperlink" Target="http://www.doe.virginia.gov/instruction/history/resources.shtml#civilrigh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9-3-2020%20Webinar-Routines%20and%20Structures%20for%20Learning%20In%20Place.pptx" TargetMode="External"/><Relationship Id="rId2" Type="http://schemas.openxmlformats.org/officeDocument/2006/relationships/hyperlink" Target="http://www.doe.virginia.gov/instruction/c4l/virginia-learns-anywhere.s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doe.virginia.gov/support/prevention/social-emotional/index.shtml" TargetMode="External"/><Relationship Id="rId2" Type="http://schemas.openxmlformats.org/officeDocument/2006/relationships/hyperlink" Target="http://www.doe.virginia.gov/support/nutrition/approved-meal-sites.xlsx"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9-3-2020%20Webinar-Routines%20and%20Structures%20for%20Learning%20In%20Place.pptx"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s://blog.nise.institute/online-classroom-routines-making-online-instruction-work-now"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hyperlink" Target="https://blog.nise.institute/online-classroom-routines-making-online-instruction-work-now"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www.kindergartenkindergarten.com/2010/07/reading-workshop-journals.html" TargetMode="External"/><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doe.virginia.gov/testing/sol/standards_docs/english/2017/text-dependent/index.shtml" TargetMode="Externa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www.ohsd.net/Page/7925" TargetMode="External"/><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blog.prepscholar.com/daily-schedule-distance-learning" TargetMode="External"/><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edutopia.org/article/lessons-summer-teaching-hybrid-classroom?utm_content=linkpos4&amp;utm_source=edu-newsletter&amp;utm_medium=email&amp;utm_campaign=weekly-2020-08-12" TargetMode="External"/><Relationship Id="rId2" Type="http://schemas.openxmlformats.org/officeDocument/2006/relationships/hyperlink" Target="https://www.nytimes.com/wirecutter/blog/remote-learning-space-set-up/" TargetMode="External"/><Relationship Id="rId1" Type="http://schemas.openxmlformats.org/officeDocument/2006/relationships/slideLayout" Target="../slideLayouts/slideLayout5.xml"/><Relationship Id="rId6" Type="http://schemas.openxmlformats.org/officeDocument/2006/relationships/hyperlink" Target="https://www.pbs.org/parents/thrive/schools-closed-how-to-make-a-new-home-routine" TargetMode="External"/><Relationship Id="rId5" Type="http://schemas.openxmlformats.org/officeDocument/2006/relationships/hyperlink" Target="https://www.childrenandscreens.com/media/press-releases/covid-19-and-at-home-learning/" TargetMode="External"/><Relationship Id="rId4" Type="http://schemas.openxmlformats.org/officeDocument/2006/relationships/hyperlink" Target="https://www.apa.org/topics/covid-19/children-self-regulati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7.xml"/><Relationship Id="rId4" Type="http://schemas.openxmlformats.org/officeDocument/2006/relationships/hyperlink" Target="mailto:Colleen.Cassada@doe.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parents/essentials/structure/building.html"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pbs.org/parents/thrive/schools-closed-how-to-make-a-new-home-routine"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smtClean="0"/>
              <a:t>Routines and Structures for </a:t>
            </a:r>
            <a:br>
              <a:rPr lang="en-US" dirty="0" smtClean="0"/>
            </a:br>
            <a:r>
              <a:rPr lang="en-US" dirty="0" smtClean="0"/>
              <a:t>Learning in Place</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dirty="0" smtClean="0"/>
              <a:t>September 3, 2020</a:t>
            </a:r>
            <a:endParaRPr lang="en-US" dirty="0"/>
          </a:p>
        </p:txBody>
      </p:sp>
    </p:spTree>
    <p:extLst>
      <p:ext uri="{BB962C8B-B14F-4D97-AF65-F5344CB8AC3E}">
        <p14:creationId xmlns:p14="http://schemas.microsoft.com/office/powerpoint/2010/main" val="385754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1891" y="1496291"/>
            <a:ext cx="11166763" cy="4793673"/>
          </a:xfrm>
        </p:spPr>
        <p:txBody>
          <a:bodyPr>
            <a:normAutofit fontScale="92500"/>
          </a:bodyPr>
          <a:lstStyle/>
          <a:p>
            <a:pPr algn="l"/>
            <a:r>
              <a:rPr lang="en-US" dirty="0" smtClean="0">
                <a:hlinkClick r:id="rId2"/>
              </a:rPr>
              <a:t>Covid-19 Family Resources</a:t>
            </a:r>
            <a:r>
              <a:rPr lang="en-US" dirty="0" smtClean="0"/>
              <a:t>: </a:t>
            </a:r>
            <a:r>
              <a:rPr lang="en-US" i="0" dirty="0"/>
              <a:t> This document provides a “one-stop” resource for parents to access information by bringing all of the COVID-19 resources specific to </a:t>
            </a:r>
            <a:r>
              <a:rPr lang="en-US" i="0" dirty="0" smtClean="0"/>
              <a:t>parents </a:t>
            </a:r>
            <a:r>
              <a:rPr lang="en-US" i="0" dirty="0"/>
              <a:t>together in one place</a:t>
            </a:r>
            <a:r>
              <a:rPr lang="en-US" i="0" dirty="0" smtClean="0"/>
              <a:t>.</a:t>
            </a:r>
          </a:p>
          <a:p>
            <a:pPr algn="l"/>
            <a:r>
              <a:rPr lang="en-US" dirty="0" smtClean="0">
                <a:hlinkClick r:id="rId3"/>
              </a:rPr>
              <a:t>Covid-19 Parent Guide for School-Age Children</a:t>
            </a:r>
            <a:r>
              <a:rPr lang="en-US" dirty="0" smtClean="0"/>
              <a:t>:</a:t>
            </a:r>
            <a:r>
              <a:rPr lang="en-US" i="0" dirty="0"/>
              <a:t> The VDOE has created this guide to serve as a resource for parents, families and caregivers on a variety of topics related to COVID-19 and their students</a:t>
            </a:r>
            <a:r>
              <a:rPr lang="en-US" i="0" dirty="0" smtClean="0"/>
              <a:t>.</a:t>
            </a:r>
          </a:p>
          <a:p>
            <a:pPr algn="l"/>
            <a:r>
              <a:rPr lang="en-US" dirty="0" smtClean="0">
                <a:hlinkClick r:id="rId4"/>
              </a:rPr>
              <a:t>Youth in Foster Care During School Closure</a:t>
            </a:r>
            <a:r>
              <a:rPr lang="en-US" dirty="0" smtClean="0"/>
              <a:t>: </a:t>
            </a:r>
            <a:r>
              <a:rPr lang="en-US" i="0" dirty="0" smtClean="0"/>
              <a:t>Joint statement </a:t>
            </a:r>
            <a:r>
              <a:rPr lang="en-US" i="0" dirty="0"/>
              <a:t>from the VDSS and the VDOE on educational stability </a:t>
            </a:r>
            <a:r>
              <a:rPr lang="en-US" i="0" dirty="0" smtClean="0"/>
              <a:t>for children </a:t>
            </a:r>
            <a:r>
              <a:rPr lang="en-US" i="0" dirty="0"/>
              <a:t>and youth in foster care during school closures due to COVID-19 </a:t>
            </a:r>
            <a:endParaRPr lang="en-US" i="0" dirty="0" smtClean="0"/>
          </a:p>
          <a:p>
            <a:pPr algn="l"/>
            <a:r>
              <a:rPr lang="en-US" dirty="0">
                <a:hlinkClick r:id="rId5"/>
              </a:rPr>
              <a:t>Covid-19 Guidelines for Military Families</a:t>
            </a:r>
            <a:r>
              <a:rPr lang="en-US" dirty="0"/>
              <a:t>: </a:t>
            </a:r>
            <a:r>
              <a:rPr lang="en-US" i="0" dirty="0"/>
              <a:t>This document was developed to assist school personnel on how to support military-connected students and their families during the pandemic.</a:t>
            </a:r>
          </a:p>
          <a:p>
            <a:pPr algn="l"/>
            <a:endParaRPr lang="en-US" i="0" dirty="0"/>
          </a:p>
        </p:txBody>
      </p:sp>
      <p:sp>
        <p:nvSpPr>
          <p:cNvPr id="3" name="Title 2"/>
          <p:cNvSpPr>
            <a:spLocks noGrp="1"/>
          </p:cNvSpPr>
          <p:nvPr>
            <p:ph type="title"/>
          </p:nvPr>
        </p:nvSpPr>
        <p:spPr/>
        <p:txBody>
          <a:bodyPr/>
          <a:lstStyle/>
          <a:p>
            <a:r>
              <a:rPr lang="en-US" dirty="0" smtClean="0"/>
              <a:t>Available Resources from VDOE (3 of 6)</a:t>
            </a:r>
            <a:endParaRPr lang="en-US" dirty="0"/>
          </a:p>
        </p:txBody>
      </p:sp>
    </p:spTree>
    <p:extLst>
      <p:ext uri="{BB962C8B-B14F-4D97-AF65-F5344CB8AC3E}">
        <p14:creationId xmlns:p14="http://schemas.microsoft.com/office/powerpoint/2010/main" val="2435924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2510" y="1368569"/>
            <a:ext cx="11443854" cy="4987636"/>
          </a:xfrm>
        </p:spPr>
        <p:txBody>
          <a:bodyPr>
            <a:normAutofit fontScale="85000" lnSpcReduction="20000"/>
          </a:bodyPr>
          <a:lstStyle/>
          <a:p>
            <a:pPr algn="l"/>
            <a:r>
              <a:rPr lang="en-US" i="0" dirty="0">
                <a:solidFill>
                  <a:srgbClr val="000000"/>
                </a:solidFill>
                <a:latin typeface="Arial" panose="020B0604020202020204" pitchFamily="34" charset="0"/>
              </a:rPr>
              <a:t>Guidance from the Department of Special Education &amp; Student Services</a:t>
            </a:r>
          </a:p>
          <a:p>
            <a:pPr algn="l"/>
            <a:r>
              <a:rPr lang="en-US" i="0" dirty="0" smtClean="0">
                <a:solidFill>
                  <a:srgbClr val="0000FF"/>
                </a:solidFill>
                <a:latin typeface="Arial" panose="020B0604020202020204" pitchFamily="34" charset="0"/>
                <a:hlinkClick r:id="rId2"/>
              </a:rPr>
              <a:t>VDOE </a:t>
            </a:r>
            <a:r>
              <a:rPr lang="en-US" i="0" dirty="0">
                <a:solidFill>
                  <a:srgbClr val="0000FF"/>
                </a:solidFill>
                <a:latin typeface="Arial" panose="020B0604020202020204" pitchFamily="34" charset="0"/>
                <a:hlinkClick r:id="rId2"/>
              </a:rPr>
              <a:t>Special Education and Student Services Frequently Asked Questions</a:t>
            </a:r>
            <a:r>
              <a:rPr lang="en-US" i="0" dirty="0">
                <a:solidFill>
                  <a:srgbClr val="000000"/>
                </a:solidFill>
                <a:latin typeface="Arial" panose="020B0604020202020204" pitchFamily="34" charset="0"/>
              </a:rPr>
              <a:t> – The goal of this document is to provide school divisions and stakeholders with information and solutions around the provision of services for special education and student services.</a:t>
            </a:r>
          </a:p>
          <a:p>
            <a:pPr algn="l"/>
            <a:r>
              <a:rPr lang="en-US" i="0" dirty="0" smtClean="0">
                <a:solidFill>
                  <a:srgbClr val="0000FF"/>
                </a:solidFill>
                <a:latin typeface="Arial" panose="020B0604020202020204" pitchFamily="34" charset="0"/>
                <a:hlinkClick r:id="rId3"/>
              </a:rPr>
              <a:t>VDOE </a:t>
            </a:r>
            <a:r>
              <a:rPr lang="en-US" i="0" dirty="0">
                <a:solidFill>
                  <a:srgbClr val="0000FF"/>
                </a:solidFill>
                <a:latin typeface="Arial" panose="020B0604020202020204" pitchFamily="34" charset="0"/>
                <a:hlinkClick r:id="rId3"/>
              </a:rPr>
              <a:t>Considerations for COVID Recovery Services for Students with Disabilities</a:t>
            </a:r>
            <a:r>
              <a:rPr lang="en-US" i="0" dirty="0">
                <a:solidFill>
                  <a:srgbClr val="000000"/>
                </a:solidFill>
                <a:latin typeface="Arial" panose="020B0604020202020204" pitchFamily="34" charset="0"/>
              </a:rPr>
              <a:t> (Word) – This document highlights information related to compliance, documentation and progress monitoring, and IEP Team considerations that are necessary in order to make decisions about and address requests for COVID recovery services for students with disabilities.</a:t>
            </a:r>
          </a:p>
          <a:p>
            <a:pPr algn="l"/>
            <a:r>
              <a:rPr lang="en-US" i="0" dirty="0">
                <a:solidFill>
                  <a:srgbClr val="0000FF"/>
                </a:solidFill>
                <a:latin typeface="Arial" panose="020B0604020202020204" pitchFamily="34" charset="0"/>
                <a:hlinkClick r:id="rId4"/>
              </a:rPr>
              <a:t>Special Education Students After COVID-19 Key Considerations</a:t>
            </a:r>
            <a:r>
              <a:rPr lang="en-US" i="0" dirty="0">
                <a:solidFill>
                  <a:srgbClr val="000000"/>
                </a:solidFill>
                <a:latin typeface="Arial" panose="020B0604020202020204" pitchFamily="34" charset="0"/>
              </a:rPr>
              <a:t> (Word) – A document to help support decision making surrounding potential issues regarding school reopening and supports for students, families and staff. </a:t>
            </a:r>
          </a:p>
          <a:p>
            <a:pPr algn="l"/>
            <a:r>
              <a:rPr lang="en-US" i="0" dirty="0">
                <a:solidFill>
                  <a:srgbClr val="0000FF"/>
                </a:solidFill>
                <a:latin typeface="Arial" panose="020B0604020202020204" pitchFamily="34" charset="0"/>
                <a:hlinkClick r:id="rId5"/>
              </a:rPr>
              <a:t>Sustaining Inclusive Practices for Virtual Learning for Students with Disabilities</a:t>
            </a:r>
            <a:r>
              <a:rPr lang="en-US" i="0" dirty="0">
                <a:solidFill>
                  <a:srgbClr val="000000"/>
                </a:solidFill>
                <a:latin typeface="Arial" panose="020B0604020202020204" pitchFamily="34" charset="0"/>
              </a:rPr>
              <a:t> (Word) – This document offers guidance, suggestions, and resources for sustaining inclusionary practices for students with disabilities through continuous learning opportunities using a virtual platform.</a:t>
            </a:r>
          </a:p>
          <a:p>
            <a:pPr algn="l"/>
            <a:endParaRPr lang="en-US" dirty="0"/>
          </a:p>
        </p:txBody>
      </p:sp>
      <p:sp>
        <p:nvSpPr>
          <p:cNvPr id="3" name="Title 2"/>
          <p:cNvSpPr>
            <a:spLocks noGrp="1"/>
          </p:cNvSpPr>
          <p:nvPr>
            <p:ph type="title"/>
          </p:nvPr>
        </p:nvSpPr>
        <p:spPr/>
        <p:txBody>
          <a:bodyPr/>
          <a:lstStyle/>
          <a:p>
            <a:pPr algn="ctr"/>
            <a:r>
              <a:rPr lang="en-US" dirty="0" smtClean="0"/>
              <a:t>Available Resources from VDOE (4 of 6)</a:t>
            </a:r>
            <a:endParaRPr lang="en-US" dirty="0"/>
          </a:p>
        </p:txBody>
      </p:sp>
    </p:spTree>
    <p:extLst>
      <p:ext uri="{BB962C8B-B14F-4D97-AF65-F5344CB8AC3E}">
        <p14:creationId xmlns:p14="http://schemas.microsoft.com/office/powerpoint/2010/main" val="205995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8037" y="1454727"/>
            <a:ext cx="10778836" cy="4793673"/>
          </a:xfrm>
        </p:spPr>
        <p:txBody>
          <a:bodyPr/>
          <a:lstStyle/>
          <a:p>
            <a:pPr algn="l"/>
            <a:r>
              <a:rPr lang="en-US" dirty="0" smtClean="0">
                <a:hlinkClick r:id="rId2"/>
              </a:rPr>
              <a:t>CASEL Resources for Parents and Families</a:t>
            </a:r>
            <a:r>
              <a:rPr lang="en-US" dirty="0" smtClean="0"/>
              <a:t>: </a:t>
            </a:r>
            <a:r>
              <a:rPr lang="en-US" i="0" dirty="0"/>
              <a:t>Social Emotional Learning (SEL) offers a powerful means to explore and express our emotions, build relationships, and support each other. CASEL provides resources to attend to the social and emotional needs that arise during stressful times like these. This site also provides school resources for K-12 lessons at home</a:t>
            </a:r>
            <a:r>
              <a:rPr lang="en-US" i="0" dirty="0" smtClean="0"/>
              <a:t>.</a:t>
            </a:r>
          </a:p>
          <a:p>
            <a:pPr algn="l"/>
            <a:r>
              <a:rPr lang="en-US" dirty="0" smtClean="0">
                <a:hlinkClick r:id="rId3"/>
              </a:rPr>
              <a:t>The Child Mind </a:t>
            </a:r>
            <a:r>
              <a:rPr lang="en-US" dirty="0" err="1" smtClean="0">
                <a:hlinkClick r:id="rId3"/>
              </a:rPr>
              <a:t>Institute</a:t>
            </a:r>
            <a:r>
              <a:rPr lang="en-US" dirty="0" err="1" smtClean="0"/>
              <a:t>:</a:t>
            </a:r>
            <a:r>
              <a:rPr lang="en-US" i="0" dirty="0" err="1"/>
              <a:t>Parents</a:t>
            </a:r>
            <a:r>
              <a:rPr lang="en-US" i="0" dirty="0"/>
              <a:t> may struggle to balance work, child care and self-care while keeping worries — both your children’s and your own — under control. This site offers resources to help children, teenagers, and parents cope with the increased stress of being at home and managing anxiety.</a:t>
            </a:r>
            <a:endParaRPr lang="en-US" dirty="0"/>
          </a:p>
        </p:txBody>
      </p:sp>
      <p:sp>
        <p:nvSpPr>
          <p:cNvPr id="3" name="Title 2"/>
          <p:cNvSpPr>
            <a:spLocks noGrp="1"/>
          </p:cNvSpPr>
          <p:nvPr>
            <p:ph type="title"/>
          </p:nvPr>
        </p:nvSpPr>
        <p:spPr>
          <a:xfrm>
            <a:off x="0" y="0"/>
            <a:ext cx="12192000" cy="1143000"/>
          </a:xfrm>
        </p:spPr>
        <p:txBody>
          <a:bodyPr/>
          <a:lstStyle/>
          <a:p>
            <a:pPr algn="ctr"/>
            <a:r>
              <a:rPr lang="en-US" dirty="0" smtClean="0"/>
              <a:t>Available Resources from VDOE (5 of 6)</a:t>
            </a:r>
            <a:endParaRPr lang="en-US" dirty="0"/>
          </a:p>
        </p:txBody>
      </p:sp>
    </p:spTree>
    <p:extLst>
      <p:ext uri="{BB962C8B-B14F-4D97-AF65-F5344CB8AC3E}">
        <p14:creationId xmlns:p14="http://schemas.microsoft.com/office/powerpoint/2010/main" val="2849305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7928" y="1381702"/>
            <a:ext cx="11360726" cy="4793673"/>
          </a:xfrm>
        </p:spPr>
        <p:txBody>
          <a:bodyPr>
            <a:normAutofit/>
          </a:bodyPr>
          <a:lstStyle/>
          <a:p>
            <a:pPr algn="l"/>
            <a:r>
              <a:rPr lang="en-US" dirty="0" smtClean="0">
                <a:hlinkClick r:id="rId2"/>
              </a:rPr>
              <a:t>Covid-19 Resources for Parents, Families, and Caregivers</a:t>
            </a:r>
            <a:r>
              <a:rPr lang="en-US" dirty="0" smtClean="0"/>
              <a:t>: This link will direct you to additional resources and supports</a:t>
            </a:r>
            <a:r>
              <a:rPr lang="en-US" sz="3600" dirty="0" smtClean="0"/>
              <a:t>.</a:t>
            </a:r>
          </a:p>
          <a:p>
            <a:pPr algn="l"/>
            <a:endParaRPr lang="en-US" sz="3600" dirty="0"/>
          </a:p>
        </p:txBody>
      </p:sp>
      <p:sp>
        <p:nvSpPr>
          <p:cNvPr id="3" name="Title 2"/>
          <p:cNvSpPr>
            <a:spLocks noGrp="1"/>
          </p:cNvSpPr>
          <p:nvPr>
            <p:ph type="title"/>
          </p:nvPr>
        </p:nvSpPr>
        <p:spPr/>
        <p:txBody>
          <a:bodyPr/>
          <a:lstStyle/>
          <a:p>
            <a:pPr algn="ctr"/>
            <a:r>
              <a:rPr lang="en-US" dirty="0" smtClean="0"/>
              <a:t>Available Resources from VDOE (6 of 6)</a:t>
            </a:r>
            <a:endParaRPr lang="en-US" dirty="0"/>
          </a:p>
        </p:txBody>
      </p:sp>
      <p:pic>
        <p:nvPicPr>
          <p:cNvPr id="2050" name="Picture 2" descr="Parent working at home while children do school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65" y="2405154"/>
            <a:ext cx="5429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784080"/>
          </a:xfrm>
        </p:spPr>
        <p:txBody>
          <a:bodyPr/>
          <a:lstStyle/>
          <a:p>
            <a:r>
              <a:rPr lang="en-US" dirty="0" smtClean="0"/>
              <a:t>VDOE Resources</a:t>
            </a:r>
            <a:endParaRPr lang="en-US" dirty="0"/>
          </a:p>
        </p:txBody>
      </p:sp>
      <p:sp>
        <p:nvSpPr>
          <p:cNvPr id="4"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(1 of 8)</a:t>
            </a:r>
            <a:endParaRPr lang="en-US" sz="4000" b="1" dirty="0">
              <a:solidFill>
                <a:schemeClr val="bg1"/>
              </a:solidFill>
            </a:endParaRPr>
          </a:p>
        </p:txBody>
      </p:sp>
      <p:pic>
        <p:nvPicPr>
          <p:cNvPr id="14" name="Picture 13" descr="Learning In Place Resources for Kindergarten-Grade Two"/>
          <p:cNvPicPr>
            <a:picLocks noChangeAspect="1"/>
          </p:cNvPicPr>
          <p:nvPr/>
        </p:nvPicPr>
        <p:blipFill>
          <a:blip r:embed="rId2"/>
          <a:stretch>
            <a:fillRect/>
          </a:stretch>
        </p:blipFill>
        <p:spPr>
          <a:xfrm>
            <a:off x="0" y="2485349"/>
            <a:ext cx="6040580" cy="3629889"/>
          </a:xfrm>
          <a:prstGeom prst="rect">
            <a:avLst/>
          </a:prstGeom>
        </p:spPr>
      </p:pic>
      <p:pic>
        <p:nvPicPr>
          <p:cNvPr id="15" name="Picture 14" descr="Additional Learning In Place Resources for Kindergarten-Grade Two screenshot&#10;"/>
          <p:cNvPicPr>
            <a:picLocks noChangeAspect="1"/>
          </p:cNvPicPr>
          <p:nvPr/>
        </p:nvPicPr>
        <p:blipFill>
          <a:blip r:embed="rId3"/>
          <a:stretch>
            <a:fillRect/>
          </a:stretch>
        </p:blipFill>
        <p:spPr>
          <a:xfrm>
            <a:off x="5890563" y="3061855"/>
            <a:ext cx="6301437" cy="3053383"/>
          </a:xfrm>
          <a:prstGeom prst="rect">
            <a:avLst/>
          </a:prstGeom>
        </p:spPr>
      </p:pic>
      <p:sp>
        <p:nvSpPr>
          <p:cNvPr id="16" name="TextBox 15"/>
          <p:cNvSpPr txBox="1"/>
          <p:nvPr/>
        </p:nvSpPr>
        <p:spPr>
          <a:xfrm>
            <a:off x="2302236" y="1454972"/>
            <a:ext cx="7176654" cy="584775"/>
          </a:xfrm>
          <a:prstGeom prst="rect">
            <a:avLst/>
          </a:prstGeom>
          <a:noFill/>
        </p:spPr>
        <p:txBody>
          <a:bodyPr wrap="square" rtlCol="0">
            <a:spAutoFit/>
          </a:bodyPr>
          <a:lstStyle/>
          <a:p>
            <a:r>
              <a:rPr lang="en-US" sz="3200" b="1" dirty="0" smtClean="0">
                <a:ln w="0"/>
                <a:solidFill>
                  <a:schemeClr val="accent4">
                    <a:lumMod val="60000"/>
                    <a:lumOff val="40000"/>
                  </a:schemeClr>
                </a:solidFill>
                <a:effectLst>
                  <a:outerShdw blurRad="38100" dist="25400" dir="5400000" algn="ctr" rotWithShape="0">
                    <a:srgbClr val="6E747A">
                      <a:alpha val="43000"/>
                    </a:srgbClr>
                  </a:outerShdw>
                </a:effectLst>
              </a:rPr>
              <a:t>ENGLISH AND READING ELEMENTARY</a:t>
            </a:r>
            <a:endParaRPr lang="en-US" sz="3200" b="1" dirty="0">
              <a:ln w="0"/>
              <a:solidFill>
                <a:schemeClr val="accent4">
                  <a:lumMod val="60000"/>
                  <a:lumOff val="4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12568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(2 of 8)</a:t>
            </a:r>
            <a:endParaRPr lang="en-US" sz="4000" b="1" dirty="0">
              <a:solidFill>
                <a:schemeClr val="bg1"/>
              </a:solidFill>
            </a:endParaRPr>
          </a:p>
        </p:txBody>
      </p:sp>
      <p:pic>
        <p:nvPicPr>
          <p:cNvPr id="6" name="Picture 5" descr="Learning In Place Resources for Grades 6-8 screenshot&#10;"/>
          <p:cNvPicPr>
            <a:picLocks noChangeAspect="1"/>
          </p:cNvPicPr>
          <p:nvPr/>
        </p:nvPicPr>
        <p:blipFill>
          <a:blip r:embed="rId2"/>
          <a:stretch>
            <a:fillRect/>
          </a:stretch>
        </p:blipFill>
        <p:spPr>
          <a:xfrm>
            <a:off x="1122218" y="1916210"/>
            <a:ext cx="9081940" cy="4498444"/>
          </a:xfrm>
          <a:prstGeom prst="rect">
            <a:avLst/>
          </a:prstGeom>
        </p:spPr>
      </p:pic>
      <p:sp>
        <p:nvSpPr>
          <p:cNvPr id="3" name="TextBox 2"/>
          <p:cNvSpPr txBox="1"/>
          <p:nvPr/>
        </p:nvSpPr>
        <p:spPr>
          <a:xfrm>
            <a:off x="2355273" y="1302327"/>
            <a:ext cx="7481454" cy="523220"/>
          </a:xfrm>
          <a:prstGeom prst="rect">
            <a:avLst/>
          </a:prstGeom>
          <a:noFill/>
        </p:spPr>
        <p:txBody>
          <a:bodyPr wrap="square" rtlCol="0">
            <a:spAutoFit/>
          </a:bodyPr>
          <a:lstStyle/>
          <a:p>
            <a:r>
              <a:rPr lang="en-US" sz="2800" dirty="0" smtClean="0">
                <a:ln w="0"/>
                <a:solidFill>
                  <a:schemeClr val="accent4">
                    <a:lumMod val="60000"/>
                    <a:lumOff val="40000"/>
                  </a:schemeClr>
                </a:solidFill>
                <a:effectLst>
                  <a:outerShdw blurRad="38100" dist="19050" dir="2700000" algn="tl" rotWithShape="0">
                    <a:schemeClr val="dk1">
                      <a:alpha val="40000"/>
                    </a:schemeClr>
                  </a:outerShdw>
                </a:effectLst>
              </a:rPr>
              <a:t>ENGLISH  AND READING MIDDLE SCHOOL</a:t>
            </a:r>
            <a:endParaRPr lang="en-US" sz="2800" dirty="0">
              <a:ln w="0"/>
              <a:solidFill>
                <a:schemeClr val="accent4">
                  <a:lumMod val="60000"/>
                  <a:lumOff val="4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6640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(3 of 8)</a:t>
            </a:r>
            <a:endParaRPr lang="en-US" sz="4000" b="1" dirty="0">
              <a:solidFill>
                <a:schemeClr val="bg1"/>
              </a:solidFill>
            </a:endParaRPr>
          </a:p>
        </p:txBody>
      </p:sp>
      <p:sp>
        <p:nvSpPr>
          <p:cNvPr id="3" name="TextBox 2"/>
          <p:cNvSpPr txBox="1"/>
          <p:nvPr/>
        </p:nvSpPr>
        <p:spPr>
          <a:xfrm>
            <a:off x="2355273" y="1302327"/>
            <a:ext cx="7481454" cy="523220"/>
          </a:xfrm>
          <a:prstGeom prst="rect">
            <a:avLst/>
          </a:prstGeom>
          <a:noFill/>
        </p:spPr>
        <p:txBody>
          <a:bodyPr wrap="square" rtlCol="0">
            <a:spAutoFit/>
          </a:bodyPr>
          <a:lstStyle/>
          <a:p>
            <a:r>
              <a:rPr lang="en-US" sz="2800" dirty="0" smtClean="0">
                <a:ln w="0"/>
                <a:solidFill>
                  <a:schemeClr val="accent4">
                    <a:lumMod val="60000"/>
                    <a:lumOff val="40000"/>
                  </a:schemeClr>
                </a:solidFill>
                <a:effectLst>
                  <a:outerShdw blurRad="38100" dist="19050" dir="2700000" algn="tl" rotWithShape="0">
                    <a:schemeClr val="dk1">
                      <a:alpha val="40000"/>
                    </a:schemeClr>
                  </a:outerShdw>
                </a:effectLst>
              </a:rPr>
              <a:t>ENGLISH AND READING GRADES 9-12</a:t>
            </a:r>
            <a:endParaRPr lang="en-US" sz="2800" dirty="0">
              <a:ln w="0"/>
              <a:solidFill>
                <a:schemeClr val="accent4">
                  <a:lumMod val="60000"/>
                  <a:lumOff val="40000"/>
                </a:schemeClr>
              </a:solidFill>
              <a:effectLst>
                <a:outerShdw blurRad="38100" dist="19050" dir="2700000" algn="tl" rotWithShape="0">
                  <a:schemeClr val="dk1">
                    <a:alpha val="40000"/>
                  </a:schemeClr>
                </a:outerShdw>
              </a:effectLst>
            </a:endParaRPr>
          </a:p>
        </p:txBody>
      </p:sp>
      <p:pic>
        <p:nvPicPr>
          <p:cNvPr id="7" name="Picture 6" descr="Learning In Place Resources for Grades 9-12 screenshot&#10;"/>
          <p:cNvPicPr>
            <a:picLocks noChangeAspect="1"/>
          </p:cNvPicPr>
          <p:nvPr/>
        </p:nvPicPr>
        <p:blipFill>
          <a:blip r:embed="rId2"/>
          <a:stretch>
            <a:fillRect/>
          </a:stretch>
        </p:blipFill>
        <p:spPr>
          <a:xfrm>
            <a:off x="942110" y="1825547"/>
            <a:ext cx="9504794" cy="4667720"/>
          </a:xfrm>
          <a:prstGeom prst="rect">
            <a:avLst/>
          </a:prstGeom>
        </p:spPr>
      </p:pic>
    </p:spTree>
    <p:extLst>
      <p:ext uri="{BB962C8B-B14F-4D97-AF65-F5344CB8AC3E}">
        <p14:creationId xmlns:p14="http://schemas.microsoft.com/office/powerpoint/2010/main" val="356851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(4 of 8)</a:t>
            </a:r>
            <a:endParaRPr lang="en-US" sz="4000" b="1" dirty="0">
              <a:solidFill>
                <a:schemeClr val="bg1"/>
              </a:solidFill>
            </a:endParaRPr>
          </a:p>
        </p:txBody>
      </p:sp>
      <p:sp>
        <p:nvSpPr>
          <p:cNvPr id="3" name="TextBox 2"/>
          <p:cNvSpPr txBox="1"/>
          <p:nvPr/>
        </p:nvSpPr>
        <p:spPr>
          <a:xfrm>
            <a:off x="2660072" y="980374"/>
            <a:ext cx="7481454" cy="523220"/>
          </a:xfrm>
          <a:prstGeom prst="rect">
            <a:avLst/>
          </a:prstGeom>
          <a:noFill/>
        </p:spPr>
        <p:txBody>
          <a:bodyPr wrap="square" rtlCol="0">
            <a:spAutoFit/>
          </a:bodyPr>
          <a:lstStyle/>
          <a:p>
            <a:r>
              <a:rPr lang="en-US" sz="2800" dirty="0" smtClean="0">
                <a:ln w="0"/>
                <a:solidFill>
                  <a:schemeClr val="accent5">
                    <a:lumMod val="60000"/>
                    <a:lumOff val="40000"/>
                  </a:schemeClr>
                </a:solidFill>
                <a:effectLst>
                  <a:outerShdw blurRad="38100" dist="19050" dir="2700000" algn="tl" rotWithShape="0">
                    <a:schemeClr val="dk1">
                      <a:alpha val="40000"/>
                    </a:schemeClr>
                  </a:outerShdw>
                </a:effectLst>
              </a:rPr>
              <a:t>HISTORY AND SOCIAL SCIENCE ELEMENTARY </a:t>
            </a:r>
            <a:endParaRPr lang="en-US" sz="2800" dirty="0">
              <a:ln w="0"/>
              <a:solidFill>
                <a:schemeClr val="accent5">
                  <a:lumMod val="60000"/>
                  <a:lumOff val="40000"/>
                </a:schemeClr>
              </a:solidFill>
              <a:effectLst>
                <a:outerShdw blurRad="38100" dist="19050" dir="2700000" algn="tl" rotWithShape="0">
                  <a:schemeClr val="dk1">
                    <a:alpha val="40000"/>
                  </a:schemeClr>
                </a:outerShdw>
              </a:effectLst>
            </a:endParaRPr>
          </a:p>
        </p:txBody>
      </p:sp>
      <p:sp>
        <p:nvSpPr>
          <p:cNvPr id="4" name="Rectangle 3"/>
          <p:cNvSpPr/>
          <p:nvPr/>
        </p:nvSpPr>
        <p:spPr>
          <a:xfrm>
            <a:off x="374650" y="1330035"/>
            <a:ext cx="11415569" cy="5262979"/>
          </a:xfrm>
          <a:prstGeom prst="rect">
            <a:avLst/>
          </a:prstGeom>
        </p:spPr>
        <p:txBody>
          <a:bodyPr wrap="square">
            <a:spAutoFit/>
          </a:bodyPr>
          <a:lstStyle/>
          <a:p>
            <a:endParaRPr lang="en-US" sz="1600" dirty="0">
              <a:solidFill>
                <a:srgbClr val="000000"/>
              </a:solidFill>
              <a:latin typeface="Arial" panose="020B0604020202020204" pitchFamily="34" charset="0"/>
            </a:endParaRPr>
          </a:p>
          <a:p>
            <a:pPr>
              <a:buFont typeface="Arial" panose="020B0604020202020204" pitchFamily="34" charset="0"/>
              <a:buChar char="•"/>
            </a:pPr>
            <a:r>
              <a:rPr lang="en-US" sz="1600" dirty="0">
                <a:solidFill>
                  <a:srgbClr val="0000FF"/>
                </a:solidFill>
                <a:latin typeface="Arial" panose="020B0604020202020204" pitchFamily="34" charset="0"/>
                <a:hlinkClick r:id="rId2"/>
              </a:rPr>
              <a:t>An Economy at Work: The Production and Consumption of Goods and Services</a:t>
            </a:r>
            <a:r>
              <a:rPr lang="en-US" sz="1600" dirty="0">
                <a:solidFill>
                  <a:srgbClr val="000000"/>
                </a:solidFill>
                <a:latin typeface="Arial" panose="020B0604020202020204" pitchFamily="34" charset="0"/>
              </a:rPr>
              <a:t> (PDF) – staff development and teaching module for elementary and middle school teachers on SOL-based economics concepts</a:t>
            </a:r>
          </a:p>
          <a:p>
            <a:pPr>
              <a:buFont typeface="Arial" panose="020B0604020202020204" pitchFamily="34" charset="0"/>
              <a:buChar char="•"/>
            </a:pPr>
            <a:r>
              <a:rPr lang="en-US" sz="1600" dirty="0">
                <a:solidFill>
                  <a:srgbClr val="000000"/>
                </a:solidFill>
                <a:latin typeface="Arial" panose="020B0604020202020204" pitchFamily="34" charset="0"/>
              </a:rPr>
              <a:t>Virginia Maps of the Five Geographic Regions (2001)</a:t>
            </a:r>
          </a:p>
          <a:p>
            <a:pPr marL="742950" lvl="1" indent="-285750">
              <a:buFont typeface="Arial" panose="020B0604020202020204" pitchFamily="34" charset="0"/>
              <a:buChar char="•"/>
            </a:pPr>
            <a:r>
              <a:rPr lang="en-US" sz="1600" dirty="0">
                <a:solidFill>
                  <a:srgbClr val="0000FF"/>
                </a:solidFill>
                <a:latin typeface="Arial" panose="020B0604020202020204" pitchFamily="34" charset="0"/>
                <a:hlinkClick r:id="rId3"/>
              </a:rPr>
              <a:t>Outline Map</a:t>
            </a:r>
            <a:r>
              <a:rPr lang="en-US" sz="1600" dirty="0">
                <a:solidFill>
                  <a:srgbClr val="000000"/>
                </a:solidFill>
                <a:latin typeface="Arial" panose="020B0604020202020204" pitchFamily="34" charset="0"/>
              </a:rPr>
              <a:t> (PDF)</a:t>
            </a:r>
          </a:p>
          <a:p>
            <a:pPr marL="742950" lvl="1" indent="-285750">
              <a:buFont typeface="Arial" panose="020B0604020202020204" pitchFamily="34" charset="0"/>
              <a:buChar char="•"/>
            </a:pPr>
            <a:r>
              <a:rPr lang="en-US" sz="1600" dirty="0">
                <a:solidFill>
                  <a:srgbClr val="0000FF"/>
                </a:solidFill>
                <a:latin typeface="Arial" panose="020B0604020202020204" pitchFamily="34" charset="0"/>
                <a:hlinkClick r:id="rId4"/>
              </a:rPr>
              <a:t>Map with Counties</a:t>
            </a:r>
            <a:r>
              <a:rPr lang="en-US" sz="1600" dirty="0">
                <a:solidFill>
                  <a:srgbClr val="000000"/>
                </a:solidFill>
                <a:latin typeface="Arial" panose="020B0604020202020204" pitchFamily="34" charset="0"/>
              </a:rPr>
              <a:t> (PDF)</a:t>
            </a:r>
          </a:p>
          <a:p>
            <a:pPr marL="742950" lvl="1" indent="-285750">
              <a:buFont typeface="Arial" panose="020B0604020202020204" pitchFamily="34" charset="0"/>
              <a:buChar char="•"/>
            </a:pPr>
            <a:r>
              <a:rPr lang="en-US" sz="1600" dirty="0">
                <a:solidFill>
                  <a:srgbClr val="0000FF"/>
                </a:solidFill>
                <a:latin typeface="Arial" panose="020B0604020202020204" pitchFamily="34" charset="0"/>
                <a:hlinkClick r:id="rId5"/>
              </a:rPr>
              <a:t>Map without Counties</a:t>
            </a:r>
            <a:r>
              <a:rPr lang="en-US" sz="1600" dirty="0">
                <a:solidFill>
                  <a:srgbClr val="000000"/>
                </a:solidFill>
                <a:latin typeface="Arial" panose="020B0604020202020204" pitchFamily="34" charset="0"/>
              </a:rPr>
              <a:t> (PDF)</a:t>
            </a:r>
          </a:p>
          <a:p>
            <a:pPr>
              <a:buFont typeface="Arial" panose="020B0604020202020204" pitchFamily="34" charset="0"/>
              <a:buChar char="•"/>
            </a:pPr>
            <a:r>
              <a:rPr lang="en-US" sz="1600" dirty="0">
                <a:solidFill>
                  <a:srgbClr val="0000FF"/>
                </a:solidFill>
                <a:latin typeface="Arial" panose="020B0604020202020204" pitchFamily="34" charset="0"/>
                <a:hlinkClick r:id="rId6"/>
              </a:rPr>
              <a:t>North American Map of Selected Geographic Regions</a:t>
            </a:r>
            <a:r>
              <a:rPr lang="en-US" sz="1600" dirty="0">
                <a:solidFill>
                  <a:srgbClr val="000000"/>
                </a:solidFill>
                <a:latin typeface="Arial" panose="020B0604020202020204" pitchFamily="34" charset="0"/>
              </a:rPr>
              <a:t> (PDF) – correlates with Standard USI.2b</a:t>
            </a:r>
          </a:p>
          <a:p>
            <a:pPr>
              <a:buFont typeface="Arial" panose="020B0604020202020204" pitchFamily="34" charset="0"/>
              <a:buChar char="•"/>
            </a:pPr>
            <a:r>
              <a:rPr lang="en-US" sz="1600" dirty="0">
                <a:solidFill>
                  <a:srgbClr val="0000FF"/>
                </a:solidFill>
                <a:latin typeface="Arial" panose="020B0604020202020204" pitchFamily="34" charset="0"/>
                <a:hlinkClick r:id="rId7"/>
              </a:rPr>
              <a:t>Documents of American History</a:t>
            </a:r>
            <a:r>
              <a:rPr lang="en-US" sz="1600" dirty="0">
                <a:solidFill>
                  <a:srgbClr val="000000"/>
                </a:solidFill>
                <a:latin typeface="Arial" panose="020B0604020202020204" pitchFamily="34" charset="0"/>
              </a:rPr>
              <a:t> (PDF) – text of the Constitution of Virginia, Virginia Statute for Religious Freedom, Declaration of Independence, Constitution of the United States of America with Amendments and the Virginia Charters</a:t>
            </a:r>
          </a:p>
          <a:p>
            <a:pPr>
              <a:buFont typeface="Arial" panose="020B0604020202020204" pitchFamily="34" charset="0"/>
              <a:buChar char="•"/>
            </a:pPr>
            <a:r>
              <a:rPr lang="en-US" sz="1600" dirty="0">
                <a:solidFill>
                  <a:srgbClr val="0000FF"/>
                </a:solidFill>
                <a:latin typeface="Arial" panose="020B0604020202020204" pitchFamily="34" charset="0"/>
                <a:hlinkClick r:id="rId8"/>
              </a:rPr>
              <a:t>Virginia Animals and their Habitats </a:t>
            </a:r>
            <a:r>
              <a:rPr lang="en-US" sz="1600" dirty="0">
                <a:solidFill>
                  <a:srgbClr val="000000"/>
                </a:solidFill>
                <a:latin typeface="Arial" panose="020B0604020202020204" pitchFamily="34" charset="0"/>
              </a:rPr>
              <a:t>– a model comprehensive, cross-curricular second-grade unit that addresses 40 grade-two Virginia Standards of Learning (SOL) in science, mathematics, English, and history and social science.</a:t>
            </a:r>
          </a:p>
          <a:p>
            <a:pPr>
              <a:buFont typeface="Arial" panose="020B0604020202020204" pitchFamily="34" charset="0"/>
              <a:buChar char="•"/>
            </a:pPr>
            <a:r>
              <a:rPr lang="en-US" sz="1600" dirty="0">
                <a:solidFill>
                  <a:srgbClr val="0000FF"/>
                </a:solidFill>
                <a:latin typeface="Arial" panose="020B0604020202020204" pitchFamily="34" charset="0"/>
                <a:hlinkClick r:id="rId9"/>
              </a:rPr>
              <a:t>Civil Rights Education</a:t>
            </a:r>
            <a:r>
              <a:rPr lang="en-US" sz="1600" dirty="0">
                <a:solidFill>
                  <a:srgbClr val="000000"/>
                </a:solidFill>
                <a:latin typeface="Arial" panose="020B0604020202020204" pitchFamily="34" charset="0"/>
              </a:rPr>
              <a:t> – resources and information from the Brown v. Board of Education Scholarship Committee, as well as the Dr. Martin Luther King Jr. Memorial Commission</a:t>
            </a:r>
          </a:p>
          <a:p>
            <a:pPr>
              <a:buFont typeface="Arial" panose="020B0604020202020204" pitchFamily="34" charset="0"/>
              <a:buChar char="•"/>
            </a:pPr>
            <a:r>
              <a:rPr lang="en-US" sz="1600" dirty="0">
                <a:solidFill>
                  <a:srgbClr val="0000FF"/>
                </a:solidFill>
                <a:latin typeface="Arial" panose="020B0604020202020204" pitchFamily="34" charset="0"/>
                <a:hlinkClick r:id="rId10"/>
              </a:rPr>
              <a:t>Everyday Civics</a:t>
            </a:r>
            <a:r>
              <a:rPr lang="en-US" sz="1600" dirty="0">
                <a:solidFill>
                  <a:srgbClr val="000000"/>
                </a:solidFill>
                <a:latin typeface="Arial" panose="020B0604020202020204" pitchFamily="34" charset="0"/>
              </a:rPr>
              <a:t> – classroom resources including lesson plans, discussion boards, primary documents, Internet links and media Partnership Resources</a:t>
            </a:r>
          </a:p>
          <a:p>
            <a:pPr>
              <a:buFont typeface="Arial" panose="020B0604020202020204" pitchFamily="34" charset="0"/>
              <a:buChar char="•"/>
            </a:pPr>
            <a:r>
              <a:rPr lang="en-US" sz="1600" dirty="0">
                <a:solidFill>
                  <a:srgbClr val="0000FF"/>
                </a:solidFill>
                <a:latin typeface="Arial" panose="020B0604020202020204" pitchFamily="34" charset="0"/>
                <a:hlinkClick r:id="rId11"/>
              </a:rPr>
              <a:t>Ice Age Discoveries</a:t>
            </a:r>
            <a:r>
              <a:rPr lang="en-US" sz="1600" dirty="0">
                <a:solidFill>
                  <a:srgbClr val="000000"/>
                </a:solidFill>
                <a:latin typeface="Arial" panose="020B0604020202020204" pitchFamily="34" charset="0"/>
              </a:rPr>
              <a:t> – recent archaeological digs have provided compelling evidence that humans inhabited Virginia at least 18,000 years ago</a:t>
            </a:r>
          </a:p>
          <a:p>
            <a:pPr>
              <a:buFont typeface="Arial" panose="020B0604020202020204" pitchFamily="34" charset="0"/>
              <a:buChar char="•"/>
            </a:pPr>
            <a:r>
              <a:rPr lang="en-US" sz="1600" dirty="0">
                <a:solidFill>
                  <a:srgbClr val="0000FF"/>
                </a:solidFill>
                <a:latin typeface="Arial" panose="020B0604020202020204" pitchFamily="34" charset="0"/>
                <a:hlinkClick r:id="rId12"/>
              </a:rPr>
              <a:t>Mali: Ancient Crossroads of Africa</a:t>
            </a:r>
            <a:r>
              <a:rPr lang="en-US" sz="1600" dirty="0">
                <a:solidFill>
                  <a:srgbClr val="000000"/>
                </a:solidFill>
                <a:latin typeface="Arial" panose="020B0604020202020204" pitchFamily="34" charset="0"/>
              </a:rPr>
              <a:t> – lesson plans, literature links and online resources on the West African empire of Mali</a:t>
            </a:r>
          </a:p>
          <a:p>
            <a:pPr>
              <a:buFont typeface="Arial" panose="020B0604020202020204" pitchFamily="34" charset="0"/>
              <a:buChar char="•"/>
            </a:pPr>
            <a:r>
              <a:rPr lang="en-US" sz="1600" dirty="0">
                <a:solidFill>
                  <a:srgbClr val="0000FF"/>
                </a:solidFill>
                <a:latin typeface="Arial" panose="020B0604020202020204" pitchFamily="34" charset="0"/>
                <a:hlinkClick r:id="rId13"/>
              </a:rPr>
              <a:t>Virginia's First People Past and Present</a:t>
            </a:r>
            <a:r>
              <a:rPr lang="en-US" sz="1600" dirty="0">
                <a:solidFill>
                  <a:srgbClr val="000000"/>
                </a:solidFill>
                <a:latin typeface="Arial" panose="020B0604020202020204" pitchFamily="34" charset="0"/>
              </a:rPr>
              <a:t> – guide for teaching the history, geography and economic systems of Virginia Indians, both past and present, with links to Virginia's eleven state-recognized tribes</a:t>
            </a:r>
            <a:endParaRPr lang="en-US"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0156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(5 of 8)</a:t>
            </a:r>
            <a:endParaRPr lang="en-US" sz="4000" b="1" dirty="0">
              <a:solidFill>
                <a:schemeClr val="bg1"/>
              </a:solidFill>
            </a:endParaRPr>
          </a:p>
        </p:txBody>
      </p:sp>
      <p:sp>
        <p:nvSpPr>
          <p:cNvPr id="3" name="TextBox 2"/>
          <p:cNvSpPr txBox="1"/>
          <p:nvPr/>
        </p:nvSpPr>
        <p:spPr>
          <a:xfrm>
            <a:off x="2216727" y="1035792"/>
            <a:ext cx="7481454" cy="523220"/>
          </a:xfrm>
          <a:prstGeom prst="rect">
            <a:avLst/>
          </a:prstGeom>
          <a:noFill/>
        </p:spPr>
        <p:txBody>
          <a:bodyPr wrap="square" rtlCol="0">
            <a:spAutoFit/>
          </a:bodyPr>
          <a:lstStyle/>
          <a:p>
            <a:r>
              <a:rPr lang="en-US" sz="2800" dirty="0" smtClean="0">
                <a:ln w="0"/>
                <a:solidFill>
                  <a:schemeClr val="accent5">
                    <a:lumMod val="60000"/>
                    <a:lumOff val="40000"/>
                  </a:schemeClr>
                </a:solidFill>
                <a:effectLst>
                  <a:outerShdw blurRad="38100" dist="19050" dir="2700000" algn="tl" rotWithShape="0">
                    <a:schemeClr val="dk1">
                      <a:alpha val="40000"/>
                    </a:schemeClr>
                  </a:outerShdw>
                </a:effectLst>
              </a:rPr>
              <a:t>HISTORY AND SOCIAL SCIENCE MIDDLE SCHOOL </a:t>
            </a:r>
            <a:endParaRPr lang="en-US" sz="2800" dirty="0">
              <a:ln w="0"/>
              <a:solidFill>
                <a:schemeClr val="accent5">
                  <a:lumMod val="60000"/>
                  <a:lumOff val="40000"/>
                </a:schemeClr>
              </a:solidFill>
              <a:effectLst>
                <a:outerShdw blurRad="38100" dist="19050" dir="2700000" algn="tl" rotWithShape="0">
                  <a:schemeClr val="dk1">
                    <a:alpha val="40000"/>
                  </a:schemeClr>
                </a:outerShdw>
              </a:effectLst>
            </a:endParaRPr>
          </a:p>
        </p:txBody>
      </p:sp>
      <p:sp>
        <p:nvSpPr>
          <p:cNvPr id="6" name="Rectangle 5"/>
          <p:cNvSpPr/>
          <p:nvPr/>
        </p:nvSpPr>
        <p:spPr>
          <a:xfrm>
            <a:off x="249381" y="1688871"/>
            <a:ext cx="11416145" cy="4524315"/>
          </a:xfrm>
          <a:prstGeom prst="rect">
            <a:avLst/>
          </a:prstGeom>
        </p:spPr>
        <p:txBody>
          <a:bodyPr wrap="square">
            <a:spAutoFit/>
          </a:bodyPr>
          <a:lstStyle/>
          <a:p>
            <a:pPr>
              <a:buFont typeface="Arial" panose="020B0604020202020204" pitchFamily="34" charset="0"/>
              <a:buChar char="•"/>
            </a:pPr>
            <a:r>
              <a:rPr lang="en-US" dirty="0">
                <a:solidFill>
                  <a:srgbClr val="0000FF"/>
                </a:solidFill>
                <a:latin typeface="Arial" panose="020B0604020202020204" pitchFamily="34" charset="0"/>
                <a:hlinkClick r:id="rId2"/>
              </a:rPr>
              <a:t>Economics and Financial Literacy</a:t>
            </a:r>
            <a:r>
              <a:rPr lang="en-US" dirty="0">
                <a:solidFill>
                  <a:srgbClr val="000000"/>
                </a:solidFill>
                <a:latin typeface="Arial" panose="020B0604020202020204" pitchFamily="34" charset="0"/>
              </a:rPr>
              <a:t> – instructional resources to assist in meeting the requirements economics education and financial literacy requirements for all middle and high school students</a:t>
            </a:r>
          </a:p>
          <a:p>
            <a:pPr>
              <a:buFont typeface="Arial" panose="020B0604020202020204" pitchFamily="34" charset="0"/>
              <a:buChar char="•"/>
            </a:pPr>
            <a:r>
              <a:rPr lang="en-US" dirty="0">
                <a:solidFill>
                  <a:srgbClr val="0000FF"/>
                </a:solidFill>
                <a:latin typeface="Arial" panose="020B0604020202020204" pitchFamily="34" charset="0"/>
                <a:hlinkClick r:id="rId3"/>
              </a:rPr>
              <a:t>North American Map of Selected Geographic Regions (2001)</a:t>
            </a:r>
            <a:r>
              <a:rPr lang="en-US" dirty="0">
                <a:solidFill>
                  <a:srgbClr val="000000"/>
                </a:solidFill>
                <a:latin typeface="Arial" panose="020B0604020202020204" pitchFamily="34" charset="0"/>
              </a:rPr>
              <a:t> (PDF) – correlates to Standard USI.2b</a:t>
            </a:r>
          </a:p>
          <a:p>
            <a:pPr>
              <a:buFont typeface="Arial" panose="020B0604020202020204" pitchFamily="34" charset="0"/>
              <a:buChar char="•"/>
            </a:pPr>
            <a:r>
              <a:rPr lang="en-US" dirty="0">
                <a:solidFill>
                  <a:srgbClr val="0000FF"/>
                </a:solidFill>
                <a:latin typeface="Arial" panose="020B0604020202020204" pitchFamily="34" charset="0"/>
                <a:hlinkClick r:id="rId4"/>
              </a:rPr>
              <a:t>Documents of American History</a:t>
            </a:r>
            <a:r>
              <a:rPr lang="en-US" dirty="0">
                <a:solidFill>
                  <a:srgbClr val="000000"/>
                </a:solidFill>
                <a:latin typeface="Arial" panose="020B0604020202020204" pitchFamily="34" charset="0"/>
              </a:rPr>
              <a:t> (PDF) – text of the Constitution of Virginia, Virginia Statute for Religious Freedom, Declaration of Independence, Constitution of the United States of America with Amendments and the Virginia Charters</a:t>
            </a:r>
          </a:p>
          <a:p>
            <a:pPr>
              <a:buFont typeface="Arial" panose="020B0604020202020204" pitchFamily="34" charset="0"/>
              <a:buChar char="•"/>
            </a:pPr>
            <a:r>
              <a:rPr lang="en-US" dirty="0">
                <a:solidFill>
                  <a:srgbClr val="0000FF"/>
                </a:solidFill>
                <a:latin typeface="Arial" panose="020B0604020202020204" pitchFamily="34" charset="0"/>
                <a:hlinkClick r:id="rId5"/>
              </a:rPr>
              <a:t>Civil Rights Education</a:t>
            </a:r>
            <a:r>
              <a:rPr lang="en-US" dirty="0">
                <a:solidFill>
                  <a:srgbClr val="000000"/>
                </a:solidFill>
                <a:latin typeface="Arial" panose="020B0604020202020204" pitchFamily="34" charset="0"/>
              </a:rPr>
              <a:t> – resources and information from the Brown v. Board of Education Scholarship Committee, as well as the Dr. Martin Luther King Jr. Memorial Commission</a:t>
            </a:r>
          </a:p>
          <a:p>
            <a:pPr>
              <a:buFont typeface="Arial" panose="020B0604020202020204" pitchFamily="34" charset="0"/>
              <a:buChar char="•"/>
            </a:pPr>
            <a:r>
              <a:rPr lang="en-US" dirty="0">
                <a:solidFill>
                  <a:srgbClr val="0000FF"/>
                </a:solidFill>
                <a:latin typeface="Arial" panose="020B0604020202020204" pitchFamily="34" charset="0"/>
                <a:hlinkClick r:id="rId6"/>
              </a:rPr>
              <a:t>Everyday Civics</a:t>
            </a:r>
            <a:r>
              <a:rPr lang="en-US" dirty="0">
                <a:solidFill>
                  <a:srgbClr val="000000"/>
                </a:solidFill>
                <a:latin typeface="Arial" panose="020B0604020202020204" pitchFamily="34" charset="0"/>
              </a:rPr>
              <a:t> – classroom resources including lesson plans, discussion boards, primary documents, Internet links and media Partnership Resources</a:t>
            </a:r>
          </a:p>
          <a:p>
            <a:pPr>
              <a:buFont typeface="Arial" panose="020B0604020202020204" pitchFamily="34" charset="0"/>
              <a:buChar char="•"/>
            </a:pPr>
            <a:r>
              <a:rPr lang="en-US" dirty="0">
                <a:solidFill>
                  <a:srgbClr val="0000FF"/>
                </a:solidFill>
                <a:latin typeface="Arial" panose="020B0604020202020204" pitchFamily="34" charset="0"/>
                <a:hlinkClick r:id="rId7"/>
              </a:rPr>
              <a:t>Ice Age Discoveries</a:t>
            </a:r>
            <a:r>
              <a:rPr lang="en-US" dirty="0">
                <a:solidFill>
                  <a:srgbClr val="000000"/>
                </a:solidFill>
                <a:latin typeface="Arial" panose="020B0604020202020204" pitchFamily="34" charset="0"/>
              </a:rPr>
              <a:t> – recent archaeological digs have provided compelling evidence that humans inhabited Virginia at least 18,000 years ago</a:t>
            </a:r>
          </a:p>
          <a:p>
            <a:pPr>
              <a:buFont typeface="Arial" panose="020B0604020202020204" pitchFamily="34" charset="0"/>
              <a:buChar char="•"/>
            </a:pPr>
            <a:r>
              <a:rPr lang="en-US" dirty="0">
                <a:solidFill>
                  <a:srgbClr val="0000FF"/>
                </a:solidFill>
                <a:latin typeface="Arial" panose="020B0604020202020204" pitchFamily="34" charset="0"/>
                <a:hlinkClick r:id="rId8"/>
              </a:rPr>
              <a:t>Mali: Ancient Crossroads of Africa</a:t>
            </a:r>
            <a:r>
              <a:rPr lang="en-US" dirty="0">
                <a:solidFill>
                  <a:srgbClr val="000000"/>
                </a:solidFill>
                <a:latin typeface="Arial" panose="020B0604020202020204" pitchFamily="34" charset="0"/>
              </a:rPr>
              <a:t> – lesson plans, literature links and online resources on the West African empire of Mali</a:t>
            </a:r>
          </a:p>
          <a:p>
            <a:pPr>
              <a:buFont typeface="Arial" panose="020B0604020202020204" pitchFamily="34" charset="0"/>
              <a:buChar char="•"/>
            </a:pPr>
            <a:r>
              <a:rPr lang="en-US" dirty="0">
                <a:solidFill>
                  <a:srgbClr val="0000FF"/>
                </a:solidFill>
                <a:latin typeface="Arial" panose="020B0604020202020204" pitchFamily="34" charset="0"/>
                <a:hlinkClick r:id="rId9"/>
              </a:rPr>
              <a:t>Virginia's First People Past and Present</a:t>
            </a:r>
            <a:r>
              <a:rPr lang="en-US" dirty="0">
                <a:solidFill>
                  <a:srgbClr val="000000"/>
                </a:solidFill>
                <a:latin typeface="Arial" panose="020B0604020202020204" pitchFamily="34" charset="0"/>
              </a:rPr>
              <a:t> – guide for teaching the history, geography and economic systems of Virginia Indians, both past and present, with links to Virginia's eleven state-recognized tribes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39235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(6 of 8)</a:t>
            </a:r>
            <a:endParaRPr lang="en-US" sz="4000" b="1" dirty="0">
              <a:solidFill>
                <a:schemeClr val="bg1"/>
              </a:solidFill>
            </a:endParaRPr>
          </a:p>
        </p:txBody>
      </p:sp>
      <p:sp>
        <p:nvSpPr>
          <p:cNvPr id="3" name="TextBox 2"/>
          <p:cNvSpPr txBox="1"/>
          <p:nvPr/>
        </p:nvSpPr>
        <p:spPr>
          <a:xfrm>
            <a:off x="2494395" y="1164025"/>
            <a:ext cx="7481454" cy="523220"/>
          </a:xfrm>
          <a:prstGeom prst="rect">
            <a:avLst/>
          </a:prstGeom>
          <a:noFill/>
        </p:spPr>
        <p:txBody>
          <a:bodyPr wrap="square" rtlCol="0">
            <a:spAutoFit/>
          </a:bodyPr>
          <a:lstStyle/>
          <a:p>
            <a:r>
              <a:rPr lang="en-US" sz="2800" dirty="0" smtClean="0">
                <a:ln w="0"/>
                <a:solidFill>
                  <a:schemeClr val="accent5">
                    <a:lumMod val="60000"/>
                    <a:lumOff val="40000"/>
                  </a:schemeClr>
                </a:solidFill>
                <a:effectLst>
                  <a:outerShdw blurRad="38100" dist="19050" dir="2700000" algn="tl" rotWithShape="0">
                    <a:schemeClr val="dk1">
                      <a:alpha val="40000"/>
                    </a:schemeClr>
                  </a:outerShdw>
                </a:effectLst>
              </a:rPr>
              <a:t>HISTORY AND SOCIAL SCIENCE HIGH SCHOOL </a:t>
            </a:r>
            <a:endParaRPr lang="en-US" sz="2800" dirty="0">
              <a:ln w="0"/>
              <a:solidFill>
                <a:schemeClr val="accent5">
                  <a:lumMod val="60000"/>
                  <a:lumOff val="40000"/>
                </a:schemeClr>
              </a:solidFill>
              <a:effectLst>
                <a:outerShdw blurRad="38100" dist="19050" dir="2700000" algn="tl" rotWithShape="0">
                  <a:schemeClr val="dk1">
                    <a:alpha val="40000"/>
                  </a:schemeClr>
                </a:outerShdw>
              </a:effectLst>
            </a:endParaRPr>
          </a:p>
        </p:txBody>
      </p:sp>
      <p:sp>
        <p:nvSpPr>
          <p:cNvPr id="4" name="Rectangle 3"/>
          <p:cNvSpPr/>
          <p:nvPr/>
        </p:nvSpPr>
        <p:spPr>
          <a:xfrm>
            <a:off x="540904" y="1804611"/>
            <a:ext cx="11388437" cy="4247317"/>
          </a:xfrm>
          <a:prstGeom prst="rect">
            <a:avLst/>
          </a:prstGeom>
        </p:spPr>
        <p:txBody>
          <a:bodyPr wrap="square">
            <a:spAutoFit/>
          </a:bodyPr>
          <a:lstStyle/>
          <a:p>
            <a:pPr>
              <a:buFont typeface="Arial" panose="020B0604020202020204" pitchFamily="34" charset="0"/>
              <a:buChar char="•"/>
            </a:pPr>
            <a:r>
              <a:rPr lang="en-US" dirty="0">
                <a:solidFill>
                  <a:srgbClr val="0000FF"/>
                </a:solidFill>
                <a:latin typeface="Arial" panose="020B0604020202020204" pitchFamily="34" charset="0"/>
                <a:hlinkClick r:id="rId2"/>
              </a:rPr>
              <a:t>Postwar Germany and the Growth of Democracy – A Resource Guide</a:t>
            </a:r>
            <a:r>
              <a:rPr lang="en-US" dirty="0">
                <a:solidFill>
                  <a:srgbClr val="000000"/>
                </a:solidFill>
                <a:latin typeface="Arial" panose="020B0604020202020204" pitchFamily="34" charset="0"/>
              </a:rPr>
              <a:t> (PDF) – lessons and resources to assist teachers and students to explore Germany's social, political and economic experiences since 1945</a:t>
            </a:r>
          </a:p>
          <a:p>
            <a:pPr>
              <a:buFont typeface="Arial" panose="020B0604020202020204" pitchFamily="34" charset="0"/>
              <a:buChar char="•"/>
            </a:pPr>
            <a:r>
              <a:rPr lang="en-US" dirty="0">
                <a:solidFill>
                  <a:srgbClr val="0000FF"/>
                </a:solidFill>
                <a:latin typeface="Arial" panose="020B0604020202020204" pitchFamily="34" charset="0"/>
                <a:hlinkClick r:id="rId3"/>
              </a:rPr>
              <a:t>Documents of American History</a:t>
            </a:r>
            <a:r>
              <a:rPr lang="en-US" dirty="0">
                <a:solidFill>
                  <a:srgbClr val="000000"/>
                </a:solidFill>
                <a:latin typeface="Arial" panose="020B0604020202020204" pitchFamily="34" charset="0"/>
              </a:rPr>
              <a:t> (PDF) – text of the Constitution of Virginia, Virginia Statute for Religious Freedom, Declaration of Independence, Constitution of the United States of America with Amendments and the Virginia Charters</a:t>
            </a:r>
          </a:p>
          <a:p>
            <a:pPr>
              <a:buFont typeface="Arial" panose="020B0604020202020204" pitchFamily="34" charset="0"/>
              <a:buChar char="•"/>
            </a:pPr>
            <a:r>
              <a:rPr lang="en-US" dirty="0">
                <a:solidFill>
                  <a:srgbClr val="0000FF"/>
                </a:solidFill>
                <a:latin typeface="Arial" panose="020B0604020202020204" pitchFamily="34" charset="0"/>
                <a:hlinkClick r:id="rId4"/>
              </a:rPr>
              <a:t>Civil Rights Education</a:t>
            </a:r>
            <a:r>
              <a:rPr lang="en-US" dirty="0">
                <a:solidFill>
                  <a:srgbClr val="000000"/>
                </a:solidFill>
                <a:latin typeface="Arial" panose="020B0604020202020204" pitchFamily="34" charset="0"/>
              </a:rPr>
              <a:t> – resources and information from the Brown v. Board of Education Scholarship Committee, as well as the Dr. Martin Luther King Jr. Memorial Commission</a:t>
            </a:r>
          </a:p>
          <a:p>
            <a:pPr>
              <a:buFont typeface="Arial" panose="020B0604020202020204" pitchFamily="34" charset="0"/>
              <a:buChar char="•"/>
            </a:pPr>
            <a:r>
              <a:rPr lang="en-US" dirty="0">
                <a:solidFill>
                  <a:srgbClr val="0000FF"/>
                </a:solidFill>
                <a:latin typeface="Arial" panose="020B0604020202020204" pitchFamily="34" charset="0"/>
                <a:hlinkClick r:id="rId5"/>
              </a:rPr>
              <a:t>Everyday Civics</a:t>
            </a:r>
            <a:r>
              <a:rPr lang="en-US" dirty="0">
                <a:solidFill>
                  <a:srgbClr val="000000"/>
                </a:solidFill>
                <a:latin typeface="Arial" panose="020B0604020202020204" pitchFamily="34" charset="0"/>
              </a:rPr>
              <a:t> – classroom resources including lesson plans, discussion boards, primary documents, Internet links and media Partnership Resources</a:t>
            </a:r>
          </a:p>
          <a:p>
            <a:pPr>
              <a:buFont typeface="Arial" panose="020B0604020202020204" pitchFamily="34" charset="0"/>
              <a:buChar char="•"/>
            </a:pPr>
            <a:r>
              <a:rPr lang="en-US" dirty="0">
                <a:solidFill>
                  <a:srgbClr val="0000FF"/>
                </a:solidFill>
                <a:latin typeface="Arial" panose="020B0604020202020204" pitchFamily="34" charset="0"/>
                <a:hlinkClick r:id="rId6"/>
              </a:rPr>
              <a:t>Ice Age Discoveries</a:t>
            </a:r>
            <a:r>
              <a:rPr lang="en-US" dirty="0">
                <a:solidFill>
                  <a:srgbClr val="000000"/>
                </a:solidFill>
                <a:latin typeface="Arial" panose="020B0604020202020204" pitchFamily="34" charset="0"/>
              </a:rPr>
              <a:t> – recent archaeological digs have provided compelling evidence that humans inhabited Virginia at least 18,000 years ago</a:t>
            </a:r>
          </a:p>
          <a:p>
            <a:pPr>
              <a:buFont typeface="Arial" panose="020B0604020202020204" pitchFamily="34" charset="0"/>
              <a:buChar char="•"/>
            </a:pPr>
            <a:r>
              <a:rPr lang="en-US" dirty="0">
                <a:solidFill>
                  <a:srgbClr val="0000FF"/>
                </a:solidFill>
                <a:latin typeface="Arial" panose="020B0604020202020204" pitchFamily="34" charset="0"/>
                <a:hlinkClick r:id="rId7"/>
              </a:rPr>
              <a:t>Mali: Ancient Crossroads of Africa</a:t>
            </a:r>
            <a:r>
              <a:rPr lang="en-US" dirty="0">
                <a:solidFill>
                  <a:srgbClr val="000000"/>
                </a:solidFill>
                <a:latin typeface="Arial" panose="020B0604020202020204" pitchFamily="34" charset="0"/>
              </a:rPr>
              <a:t> – lesson plans, literature links and online resources on the West African empire of Mali</a:t>
            </a:r>
          </a:p>
          <a:p>
            <a:pPr>
              <a:buFont typeface="Arial" panose="020B0604020202020204" pitchFamily="34" charset="0"/>
              <a:buChar char="•"/>
            </a:pPr>
            <a:r>
              <a:rPr lang="en-US" dirty="0">
                <a:solidFill>
                  <a:srgbClr val="0000FF"/>
                </a:solidFill>
                <a:latin typeface="Arial" panose="020B0604020202020204" pitchFamily="34" charset="0"/>
                <a:hlinkClick r:id="rId8"/>
              </a:rPr>
              <a:t>Virginia's First People Past and Present</a:t>
            </a:r>
            <a:r>
              <a:rPr lang="en-US" dirty="0">
                <a:solidFill>
                  <a:srgbClr val="000000"/>
                </a:solidFill>
                <a:latin typeface="Arial" panose="020B0604020202020204" pitchFamily="34" charset="0"/>
              </a:rPr>
              <a:t> – guide for teaching the history, geography and economic systems of Virginia Indians, both past and present, with links to Virginia's eleven state-recognized tribes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0841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title"/>
          </p:nvPr>
        </p:nvSpPr>
        <p:spPr/>
        <p:txBody>
          <a:bodyPr/>
          <a:lstStyle/>
          <a:p>
            <a:pPr algn="ctr"/>
            <a:r>
              <a:rPr lang="en-US" dirty="0" smtClean="0">
                <a:solidFill>
                  <a:srgbClr val="D50032"/>
                </a:solidFill>
              </a:rPr>
              <a:t>Agenda</a:t>
            </a:r>
            <a:endParaRPr lang="en-US" dirty="0">
              <a:solidFill>
                <a:srgbClr val="D50032"/>
              </a:solidFill>
            </a:endParaRPr>
          </a:p>
        </p:txBody>
      </p:sp>
      <p:sp>
        <p:nvSpPr>
          <p:cNvPr id="3" name="Subtitle 2">
            <a:extLst>
              <a:ext uri="{FF2B5EF4-FFF2-40B4-BE49-F238E27FC236}">
                <a16:creationId xmlns:a16="http://schemas.microsoft.com/office/drawing/2014/main" id="{56B9AC50-2ABC-F04E-A1B5-771F39CCBCF5}"/>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sz="4400" dirty="0" smtClean="0"/>
              <a:t>Welcome </a:t>
            </a:r>
            <a:endParaRPr lang="en-US" sz="4400" dirty="0"/>
          </a:p>
          <a:p>
            <a:pPr>
              <a:buFont typeface="Wingdings" panose="05000000000000000000" pitchFamily="2" charset="2"/>
              <a:buChar char="q"/>
            </a:pPr>
            <a:r>
              <a:rPr lang="en-US" sz="4400" dirty="0"/>
              <a:t>Available </a:t>
            </a:r>
            <a:r>
              <a:rPr lang="en-US" sz="4400" dirty="0" smtClean="0"/>
              <a:t>Resources </a:t>
            </a:r>
          </a:p>
          <a:p>
            <a:pPr>
              <a:buFont typeface="Wingdings" panose="05000000000000000000" pitchFamily="2" charset="2"/>
              <a:buChar char="q"/>
            </a:pPr>
            <a:r>
              <a:rPr lang="en-US" sz="4400" dirty="0" smtClean="0"/>
              <a:t>Learning Spaces at Home</a:t>
            </a:r>
          </a:p>
          <a:p>
            <a:pPr>
              <a:buFont typeface="Wingdings" panose="05000000000000000000" pitchFamily="2" charset="2"/>
              <a:buChar char="q"/>
            </a:pPr>
            <a:r>
              <a:rPr lang="en-US" sz="4400" dirty="0" smtClean="0"/>
              <a:t>Routines and Habits</a:t>
            </a:r>
            <a:endParaRPr lang="en-US" sz="4400" dirty="0"/>
          </a:p>
          <a:p>
            <a:pPr>
              <a:buFont typeface="Wingdings" panose="05000000000000000000" pitchFamily="2" charset="2"/>
              <a:buChar char="q"/>
            </a:pPr>
            <a:r>
              <a:rPr lang="en-US" sz="4400" dirty="0" smtClean="0"/>
              <a:t>Structures for Success</a:t>
            </a:r>
            <a:endParaRPr lang="en-US" sz="4400" dirty="0"/>
          </a:p>
          <a:p>
            <a:pPr>
              <a:buFont typeface="Wingdings" panose="05000000000000000000" pitchFamily="2" charset="2"/>
              <a:buChar char="q"/>
            </a:pPr>
            <a:r>
              <a:rPr lang="en-US" sz="4400" dirty="0"/>
              <a:t>Next </a:t>
            </a:r>
            <a:r>
              <a:rPr lang="en-US" sz="4400" dirty="0" smtClean="0"/>
              <a:t>Steps </a:t>
            </a:r>
          </a:p>
          <a:p>
            <a:pPr>
              <a:buFont typeface="Wingdings" panose="05000000000000000000" pitchFamily="2" charset="2"/>
              <a:buChar char="q"/>
            </a:pPr>
            <a:r>
              <a:rPr lang="en-US" sz="4400" dirty="0" smtClean="0"/>
              <a:t>Stay connected</a:t>
            </a:r>
            <a:endParaRPr lang="en-US" sz="4400" dirty="0"/>
          </a:p>
          <a:p>
            <a:pPr marL="0" indent="0">
              <a:buNone/>
            </a:pPr>
            <a:endParaRPr lang="en-US" dirty="0"/>
          </a:p>
        </p:txBody>
      </p:sp>
    </p:spTree>
    <p:extLst>
      <p:ext uri="{BB962C8B-B14F-4D97-AF65-F5344CB8AC3E}">
        <p14:creationId xmlns:p14="http://schemas.microsoft.com/office/powerpoint/2010/main" val="111235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(7 of 8)</a:t>
            </a:r>
            <a:endParaRPr lang="en-US" sz="4000" b="1" dirty="0">
              <a:solidFill>
                <a:schemeClr val="bg1"/>
              </a:solidFill>
            </a:endParaRPr>
          </a:p>
        </p:txBody>
      </p:sp>
      <p:sp>
        <p:nvSpPr>
          <p:cNvPr id="3" name="TextBox 2"/>
          <p:cNvSpPr txBox="1"/>
          <p:nvPr/>
        </p:nvSpPr>
        <p:spPr>
          <a:xfrm>
            <a:off x="2216727" y="1035792"/>
            <a:ext cx="7481454" cy="523220"/>
          </a:xfrm>
          <a:prstGeom prst="rect">
            <a:avLst/>
          </a:prstGeom>
          <a:noFill/>
        </p:spPr>
        <p:txBody>
          <a:bodyPr wrap="square" rtlCol="0">
            <a:spAutoFit/>
          </a:bodyPr>
          <a:lstStyle/>
          <a:p>
            <a:r>
              <a:rPr lang="en-US" sz="2800" dirty="0" smtClean="0">
                <a:ln w="0"/>
                <a:solidFill>
                  <a:srgbClr val="7030A0"/>
                </a:solidFill>
                <a:effectLst>
                  <a:outerShdw blurRad="38100" dist="19050" dir="2700000" algn="tl" rotWithShape="0">
                    <a:schemeClr val="dk1">
                      <a:alpha val="40000"/>
                    </a:schemeClr>
                  </a:outerShdw>
                </a:effectLst>
              </a:rPr>
              <a:t>   MATHEMATICS ELEMENATARY SCHOOL </a:t>
            </a:r>
            <a:endParaRPr lang="en-US" sz="2800" dirty="0">
              <a:ln w="0"/>
              <a:solidFill>
                <a:srgbClr val="7030A0"/>
              </a:solidFill>
              <a:effectLst>
                <a:outerShdw blurRad="38100" dist="19050" dir="2700000" algn="tl" rotWithShape="0">
                  <a:schemeClr val="dk1">
                    <a:alpha val="40000"/>
                  </a:schemeClr>
                </a:outerShdw>
              </a:effectLst>
            </a:endParaRPr>
          </a:p>
        </p:txBody>
      </p:sp>
      <p:pic>
        <p:nvPicPr>
          <p:cNvPr id="10" name="Picture 9" descr="Learning in Place Resources for Mathematics Elementary School screenshot&#10;"/>
          <p:cNvPicPr>
            <a:picLocks noChangeAspect="1"/>
          </p:cNvPicPr>
          <p:nvPr/>
        </p:nvPicPr>
        <p:blipFill>
          <a:blip r:embed="rId2"/>
          <a:stretch>
            <a:fillRect/>
          </a:stretch>
        </p:blipFill>
        <p:spPr>
          <a:xfrm>
            <a:off x="327240" y="1688871"/>
            <a:ext cx="10942927" cy="4581525"/>
          </a:xfrm>
          <a:prstGeom prst="rect">
            <a:avLst/>
          </a:prstGeom>
        </p:spPr>
      </p:pic>
    </p:spTree>
    <p:extLst>
      <p:ext uri="{BB962C8B-B14F-4D97-AF65-F5344CB8AC3E}">
        <p14:creationId xmlns:p14="http://schemas.microsoft.com/office/powerpoint/2010/main" val="2206881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4000" b="1" dirty="0" smtClean="0">
                <a:solidFill>
                  <a:schemeClr val="bg1"/>
                </a:solidFill>
              </a:rPr>
              <a:t>Learning in Place Resources from VDOE (8 of 8)</a:t>
            </a:r>
            <a:endParaRPr lang="en-US" sz="4000" b="1" dirty="0">
              <a:solidFill>
                <a:schemeClr val="bg1"/>
              </a:solidFill>
            </a:endParaRPr>
          </a:p>
        </p:txBody>
      </p:sp>
      <p:sp>
        <p:nvSpPr>
          <p:cNvPr id="3" name="TextBox 2"/>
          <p:cNvSpPr txBox="1"/>
          <p:nvPr/>
        </p:nvSpPr>
        <p:spPr>
          <a:xfrm>
            <a:off x="3158836" y="1063501"/>
            <a:ext cx="7481454" cy="523220"/>
          </a:xfrm>
          <a:prstGeom prst="rect">
            <a:avLst/>
          </a:prstGeom>
          <a:noFill/>
        </p:spPr>
        <p:txBody>
          <a:bodyPr wrap="square" rtlCol="0">
            <a:spAutoFit/>
          </a:bodyPr>
          <a:lstStyle/>
          <a:p>
            <a:r>
              <a:rPr lang="en-US" sz="2800" dirty="0" smtClean="0">
                <a:ln w="0"/>
                <a:solidFill>
                  <a:srgbClr val="7030A0"/>
                </a:solidFill>
                <a:effectLst>
                  <a:outerShdw blurRad="38100" dist="19050" dir="2700000" algn="tl" rotWithShape="0">
                    <a:schemeClr val="dk1">
                      <a:alpha val="40000"/>
                    </a:schemeClr>
                  </a:outerShdw>
                </a:effectLst>
              </a:rPr>
              <a:t>   MATHEMATICS GRADES 6-8</a:t>
            </a:r>
            <a:endParaRPr lang="en-US" sz="2800" dirty="0">
              <a:ln w="0"/>
              <a:solidFill>
                <a:srgbClr val="7030A0"/>
              </a:solidFill>
              <a:effectLst>
                <a:outerShdw blurRad="38100" dist="19050" dir="2700000" algn="tl" rotWithShape="0">
                  <a:schemeClr val="dk1">
                    <a:alpha val="40000"/>
                  </a:schemeClr>
                </a:outerShdw>
              </a:effectLst>
            </a:endParaRPr>
          </a:p>
        </p:txBody>
      </p:sp>
      <p:pic>
        <p:nvPicPr>
          <p:cNvPr id="4" name="Picture 3" descr="Screenshot of Learning In Place Resources Mathematice Grades 6-8 Resources"/>
          <p:cNvPicPr>
            <a:picLocks noChangeAspect="1"/>
          </p:cNvPicPr>
          <p:nvPr/>
        </p:nvPicPr>
        <p:blipFill>
          <a:blip r:embed="rId2"/>
          <a:stretch>
            <a:fillRect/>
          </a:stretch>
        </p:blipFill>
        <p:spPr>
          <a:xfrm>
            <a:off x="540904" y="1988501"/>
            <a:ext cx="11152331" cy="3622589"/>
          </a:xfrm>
          <a:prstGeom prst="rect">
            <a:avLst/>
          </a:prstGeom>
        </p:spPr>
      </p:pic>
    </p:spTree>
    <p:extLst>
      <p:ext uri="{BB962C8B-B14F-4D97-AF65-F5344CB8AC3E}">
        <p14:creationId xmlns:p14="http://schemas.microsoft.com/office/powerpoint/2010/main" val="266533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4" y="255011"/>
            <a:ext cx="10515600" cy="645536"/>
          </a:xfrm>
        </p:spPr>
        <p:txBody>
          <a:bodyPr>
            <a:normAutofit fontScale="90000"/>
          </a:bodyPr>
          <a:lstStyle/>
          <a:p>
            <a:r>
              <a:rPr lang="en-US" dirty="0" smtClean="0"/>
              <a:t>VDOE Resources</a:t>
            </a:r>
            <a:endParaRPr lang="en-US" dirty="0"/>
          </a:p>
        </p:txBody>
      </p:sp>
      <p:sp>
        <p:nvSpPr>
          <p:cNvPr id="5" name="Subtitle 1"/>
          <p:cNvSpPr txBox="1">
            <a:spLocks/>
          </p:cNvSpPr>
          <p:nvPr/>
        </p:nvSpPr>
        <p:spPr>
          <a:xfrm>
            <a:off x="0" y="-8467"/>
            <a:ext cx="12192000" cy="914400"/>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ln>
                  <a:solidFill>
                    <a:schemeClr val="bg2">
                      <a:lumMod val="50000"/>
                    </a:schemeClr>
                  </a:solidFill>
                </a:ln>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Bef>
                <a:spcPts val="0"/>
              </a:spcBef>
            </a:pPr>
            <a:r>
              <a:rPr lang="en-US" sz="5000" b="1" dirty="0" smtClean="0">
                <a:solidFill>
                  <a:schemeClr val="bg1"/>
                </a:solidFill>
              </a:rPr>
              <a:t>Additional Resources and Supports</a:t>
            </a:r>
            <a:endParaRPr lang="en-US" sz="5000" b="1" dirty="0">
              <a:solidFill>
                <a:schemeClr val="bg1"/>
              </a:solidFill>
            </a:endParaRPr>
          </a:p>
        </p:txBody>
      </p:sp>
      <p:sp>
        <p:nvSpPr>
          <p:cNvPr id="6" name="Rectangle 5"/>
          <p:cNvSpPr/>
          <p:nvPr/>
        </p:nvSpPr>
        <p:spPr>
          <a:xfrm>
            <a:off x="554181" y="1609544"/>
            <a:ext cx="11083637" cy="4031873"/>
          </a:xfrm>
          <a:prstGeom prst="rect">
            <a:avLst/>
          </a:prstGeom>
        </p:spPr>
        <p:txBody>
          <a:bodyPr wrap="square">
            <a:spAutoFit/>
          </a:bodyPr>
          <a:lstStyle/>
          <a:p>
            <a:r>
              <a:rPr lang="en-US" sz="3200" dirty="0" smtClean="0">
                <a:hlinkClick r:id="rId2"/>
              </a:rPr>
              <a:t>Virginia Learns Anywhere</a:t>
            </a:r>
            <a:r>
              <a:rPr lang="en-US" sz="3200" dirty="0" smtClean="0"/>
              <a:t>: </a:t>
            </a:r>
            <a:r>
              <a:rPr lang="en-US" sz="3200" b="1" dirty="0"/>
              <a:t>Learning in Place</a:t>
            </a:r>
            <a:r>
              <a:rPr lang="en-US" sz="3200" dirty="0"/>
              <a:t>. The VDOE Department of Learning and Innovation has compiled several </a:t>
            </a:r>
            <a:r>
              <a:rPr lang="en-US" sz="3200" b="1" dirty="0"/>
              <a:t>Learning in Place</a:t>
            </a:r>
            <a:r>
              <a:rPr lang="en-US" sz="3200" dirty="0"/>
              <a:t> Resources to assist teachers, parents, and students</a:t>
            </a:r>
            <a:r>
              <a:rPr lang="en-US" sz="3200" dirty="0" smtClean="0"/>
              <a:t> </a:t>
            </a:r>
          </a:p>
          <a:p>
            <a:endParaRPr lang="en-US" sz="3200" dirty="0" smtClean="0">
              <a:hlinkClick r:id="rId3" action="ppaction://hlinkpres?slideindex=1&amp;slidetitle="/>
            </a:endParaRPr>
          </a:p>
          <a:p>
            <a:r>
              <a:rPr lang="en-US" sz="3200" dirty="0" err="1" smtClean="0">
                <a:hlinkClick r:id="rId3" action="ppaction://hlinkpres?slideindex=1&amp;slidetitle="/>
              </a:rPr>
              <a:t>eMediaVA</a:t>
            </a:r>
            <a:r>
              <a:rPr lang="en-US" sz="3200" dirty="0" smtClean="0"/>
              <a:t>: Free online learning resources </a:t>
            </a:r>
          </a:p>
          <a:p>
            <a:endParaRPr lang="en-US" sz="3200" dirty="0"/>
          </a:p>
          <a:p>
            <a:r>
              <a:rPr lang="en-US" sz="3200" dirty="0" smtClean="0">
                <a:hlinkClick r:id="rId3" action="ppaction://hlinkpres?slideindex=1&amp;slidetitle="/>
              </a:rPr>
              <a:t>Virtual Virginia</a:t>
            </a:r>
            <a:endParaRPr lang="en-US" sz="3200" dirty="0"/>
          </a:p>
        </p:txBody>
      </p:sp>
    </p:spTree>
    <p:extLst>
      <p:ext uri="{BB962C8B-B14F-4D97-AF65-F5344CB8AC3E}">
        <p14:creationId xmlns:p14="http://schemas.microsoft.com/office/powerpoint/2010/main" val="32209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7927" y="1413163"/>
            <a:ext cx="11623964" cy="4918363"/>
          </a:xfrm>
        </p:spPr>
        <p:txBody>
          <a:bodyPr/>
          <a:lstStyle/>
          <a:p>
            <a:pPr marL="457200" lvl="0" indent="-457200" algn="l">
              <a:buFont typeface="Arial" panose="020B0604020202020204" pitchFamily="34" charset="0"/>
              <a:buChar char="•"/>
            </a:pPr>
            <a:r>
              <a:rPr lang="en-US" sz="3600" i="0" dirty="0">
                <a:solidFill>
                  <a:srgbClr val="0F150D"/>
                </a:solidFill>
              </a:rPr>
              <a:t>De-clutter and clear a quiet </a:t>
            </a:r>
            <a:r>
              <a:rPr lang="en-US" sz="3600" i="0" dirty="0" smtClean="0">
                <a:solidFill>
                  <a:srgbClr val="0F150D"/>
                </a:solidFill>
              </a:rPr>
              <a:t>space</a:t>
            </a:r>
          </a:p>
          <a:p>
            <a:pPr lvl="0" algn="l"/>
            <a:endParaRPr lang="en-US" sz="3600" i="0" dirty="0" smtClean="0">
              <a:solidFill>
                <a:srgbClr val="0F150D"/>
              </a:solidFill>
            </a:endParaRPr>
          </a:p>
          <a:p>
            <a:pPr marL="457200" lvl="0" indent="-457200" algn="l">
              <a:buFont typeface="Arial" panose="020B0604020202020204" pitchFamily="34" charset="0"/>
              <a:buChar char="•"/>
            </a:pPr>
            <a:r>
              <a:rPr lang="en-US" sz="3600" i="0" dirty="0" smtClean="0">
                <a:solidFill>
                  <a:srgbClr val="0F150D"/>
                </a:solidFill>
              </a:rPr>
              <a:t>Have </a:t>
            </a:r>
            <a:r>
              <a:rPr lang="en-US" sz="3600" i="0" dirty="0">
                <a:solidFill>
                  <a:srgbClr val="0F150D"/>
                </a:solidFill>
              </a:rPr>
              <a:t>supplies and organize </a:t>
            </a:r>
            <a:r>
              <a:rPr lang="en-US" sz="3600" i="0" dirty="0" smtClean="0">
                <a:solidFill>
                  <a:srgbClr val="0F150D"/>
                </a:solidFill>
              </a:rPr>
              <a:t>them</a:t>
            </a:r>
          </a:p>
          <a:p>
            <a:pPr marL="457200" lvl="0" indent="-457200" algn="l">
              <a:buFont typeface="Arial" panose="020B0604020202020204" pitchFamily="34" charset="0"/>
              <a:buChar char="•"/>
            </a:pPr>
            <a:endParaRPr lang="en-US" sz="3600" i="0" dirty="0">
              <a:solidFill>
                <a:srgbClr val="0F150D"/>
              </a:solidFill>
            </a:endParaRPr>
          </a:p>
          <a:p>
            <a:pPr marL="457200" lvl="0" indent="-457200" algn="l">
              <a:buFont typeface="Arial" panose="020B0604020202020204" pitchFamily="34" charset="0"/>
              <a:buChar char="•"/>
            </a:pPr>
            <a:r>
              <a:rPr lang="en-US" sz="3600" i="0" dirty="0">
                <a:solidFill>
                  <a:srgbClr val="0F150D"/>
                </a:solidFill>
              </a:rPr>
              <a:t>Find age appropriate reading materials to fill the </a:t>
            </a:r>
            <a:r>
              <a:rPr lang="en-US" sz="3600" i="0" dirty="0" smtClean="0">
                <a:solidFill>
                  <a:srgbClr val="0F150D"/>
                </a:solidFill>
              </a:rPr>
              <a:t>space</a:t>
            </a:r>
          </a:p>
          <a:p>
            <a:pPr marL="457200" lvl="0" indent="-457200" algn="l">
              <a:buFont typeface="Arial" panose="020B0604020202020204" pitchFamily="34" charset="0"/>
              <a:buChar char="•"/>
            </a:pPr>
            <a:endParaRPr lang="en-US" sz="3600" i="0" dirty="0">
              <a:solidFill>
                <a:srgbClr val="0F150D"/>
              </a:solidFill>
            </a:endParaRPr>
          </a:p>
          <a:p>
            <a:pPr marL="457200" lvl="0" indent="-457200" algn="l">
              <a:buFont typeface="Arial" panose="020B0604020202020204" pitchFamily="34" charset="0"/>
              <a:buChar char="•"/>
            </a:pPr>
            <a:r>
              <a:rPr lang="en-US" sz="3600" i="0" dirty="0">
                <a:solidFill>
                  <a:srgbClr val="0F150D"/>
                </a:solidFill>
              </a:rPr>
              <a:t>Use what you already have!</a:t>
            </a:r>
          </a:p>
          <a:p>
            <a:endParaRPr lang="en-US" dirty="0"/>
          </a:p>
        </p:txBody>
      </p:sp>
      <p:sp>
        <p:nvSpPr>
          <p:cNvPr id="3" name="Title 2"/>
          <p:cNvSpPr>
            <a:spLocks noGrp="1"/>
          </p:cNvSpPr>
          <p:nvPr>
            <p:ph type="title"/>
          </p:nvPr>
        </p:nvSpPr>
        <p:spPr/>
        <p:txBody>
          <a:bodyPr>
            <a:normAutofit fontScale="90000"/>
          </a:bodyPr>
          <a:lstStyle/>
          <a:p>
            <a:pPr algn="ctr"/>
            <a:r>
              <a:rPr lang="en-US" dirty="0" smtClean="0"/>
              <a:t>Tips for Creating a Learning Space at Home (1 of 4)</a:t>
            </a:r>
            <a:endParaRPr lang="en-US" dirty="0"/>
          </a:p>
        </p:txBody>
      </p:sp>
    </p:spTree>
    <p:extLst>
      <p:ext uri="{BB962C8B-B14F-4D97-AF65-F5344CB8AC3E}">
        <p14:creationId xmlns:p14="http://schemas.microsoft.com/office/powerpoint/2010/main" val="3545440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9491" y="1577108"/>
            <a:ext cx="11388436" cy="4712855"/>
          </a:xfrm>
        </p:spPr>
        <p:txBody>
          <a:bodyPr/>
          <a:lstStyle/>
          <a:p>
            <a:pPr marL="342900" lvl="0" indent="-342900" algn="l">
              <a:buFont typeface="Arial" panose="020B0604020202020204" pitchFamily="34" charset="0"/>
              <a:buChar char="•"/>
            </a:pPr>
            <a:r>
              <a:rPr lang="en-US" sz="2400" i="0" dirty="0">
                <a:solidFill>
                  <a:srgbClr val="0F150D"/>
                </a:solidFill>
              </a:rPr>
              <a:t>Younger children should be in a central location </a:t>
            </a:r>
          </a:p>
          <a:p>
            <a:pPr marL="342900" lvl="0" indent="-342900" algn="l">
              <a:buFont typeface="Arial" panose="020B0604020202020204" pitchFamily="34" charset="0"/>
              <a:buChar char="•"/>
            </a:pPr>
            <a:r>
              <a:rPr lang="en-US" sz="2400" i="0" dirty="0">
                <a:solidFill>
                  <a:srgbClr val="0F150D"/>
                </a:solidFill>
              </a:rPr>
              <a:t>Older students (grades 7-12) should have the option of a more closed-off space for online learning and longer periods of concentrated study. </a:t>
            </a:r>
          </a:p>
          <a:p>
            <a:pPr marL="342900" lvl="0" indent="-342900" algn="l">
              <a:buFont typeface="Arial" panose="020B0604020202020204" pitchFamily="34" charset="0"/>
              <a:buChar char="•"/>
            </a:pPr>
            <a:r>
              <a:rPr lang="en-US" sz="2400" i="0" dirty="0">
                <a:solidFill>
                  <a:srgbClr val="0F150D"/>
                </a:solidFill>
              </a:rPr>
              <a:t>Think about your child’s learning style-</a:t>
            </a:r>
          </a:p>
          <a:p>
            <a:pPr marL="800100" lvl="1" indent="-342900" algn="l">
              <a:buFont typeface="Arial" panose="020B0604020202020204" pitchFamily="34" charset="0"/>
              <a:buChar char="•"/>
            </a:pPr>
            <a:r>
              <a:rPr lang="en-US" sz="2000" dirty="0">
                <a:solidFill>
                  <a:srgbClr val="0F150D"/>
                </a:solidFill>
              </a:rPr>
              <a:t>Does he or she focus best in quiet or around other people?</a:t>
            </a:r>
          </a:p>
          <a:p>
            <a:pPr marL="342900" lvl="0" indent="-342900" algn="l">
              <a:buFont typeface="Arial" panose="020B0604020202020204" pitchFamily="34" charset="0"/>
              <a:buChar char="•"/>
            </a:pPr>
            <a:r>
              <a:rPr lang="en-US" sz="2400" i="0" dirty="0">
                <a:solidFill>
                  <a:srgbClr val="0F150D"/>
                </a:solidFill>
              </a:rPr>
              <a:t>A physical reminder of a child’s daily schedule can be helpful.</a:t>
            </a:r>
          </a:p>
          <a:p>
            <a:pPr marL="800100" lvl="1" indent="-342900" algn="l">
              <a:buFont typeface="Arial" panose="020B0604020202020204" pitchFamily="34" charset="0"/>
              <a:buChar char="•"/>
            </a:pPr>
            <a:r>
              <a:rPr lang="en-US" sz="2000" dirty="0">
                <a:solidFill>
                  <a:srgbClr val="0F150D"/>
                </a:solidFill>
              </a:rPr>
              <a:t>whether you have an early learner or a student in high school</a:t>
            </a:r>
            <a:r>
              <a:rPr lang="en-US" sz="2000" dirty="0">
                <a:solidFill>
                  <a:srgbClr val="0F150D">
                    <a:tint val="75000"/>
                  </a:srgbClr>
                </a:solidFill>
              </a:rPr>
              <a:t>.</a:t>
            </a:r>
          </a:p>
          <a:p>
            <a:pPr marL="800100" lvl="1" indent="-342900" algn="l">
              <a:buFont typeface="Arial" panose="020B0604020202020204" pitchFamily="34" charset="0"/>
              <a:buChar char="•"/>
            </a:pPr>
            <a:r>
              <a:rPr lang="en-US" sz="2000" dirty="0">
                <a:solidFill>
                  <a:srgbClr val="0F150D"/>
                </a:solidFill>
              </a:rPr>
              <a:t>printed out or on a white board-visible in the learning space for reference</a:t>
            </a:r>
          </a:p>
          <a:p>
            <a:pPr marL="342900" lvl="0" indent="-342900" algn="l">
              <a:buFont typeface="Arial" panose="020B0604020202020204" pitchFamily="34" charset="0"/>
              <a:buChar char="•"/>
            </a:pPr>
            <a:r>
              <a:rPr lang="en-US" sz="2400" i="0" dirty="0">
                <a:solidFill>
                  <a:srgbClr val="0F150D"/>
                </a:solidFill>
              </a:rPr>
              <a:t>If you have more than one child who’s in school at home, </a:t>
            </a:r>
          </a:p>
          <a:p>
            <a:pPr marL="800100" lvl="1" indent="-342900" algn="l">
              <a:buFont typeface="Arial" panose="020B0604020202020204" pitchFamily="34" charset="0"/>
              <a:buChar char="•"/>
            </a:pPr>
            <a:r>
              <a:rPr lang="en-US" sz="2000" dirty="0">
                <a:solidFill>
                  <a:srgbClr val="0F150D"/>
                </a:solidFill>
              </a:rPr>
              <a:t>color-coded labels or stickers can help everyone manage what belongs to whom, avoiding distractions and conflict when siblings have to share a space</a:t>
            </a:r>
            <a:r>
              <a:rPr lang="en-US" sz="2000" dirty="0">
                <a:solidFill>
                  <a:srgbClr val="0F150D">
                    <a:tint val="75000"/>
                  </a:srgbClr>
                </a:solidFill>
              </a:rPr>
              <a:t>.</a:t>
            </a:r>
            <a:endParaRPr lang="en-US" sz="2000" dirty="0">
              <a:solidFill>
                <a:srgbClr val="0F150D"/>
              </a:solidFill>
            </a:endParaRPr>
          </a:p>
          <a:p>
            <a:pPr algn="l"/>
            <a:endParaRPr lang="en-US" dirty="0"/>
          </a:p>
        </p:txBody>
      </p:sp>
      <p:sp>
        <p:nvSpPr>
          <p:cNvPr id="3" name="Title 2"/>
          <p:cNvSpPr>
            <a:spLocks noGrp="1"/>
          </p:cNvSpPr>
          <p:nvPr>
            <p:ph type="title"/>
          </p:nvPr>
        </p:nvSpPr>
        <p:spPr/>
        <p:txBody>
          <a:bodyPr>
            <a:normAutofit fontScale="90000"/>
          </a:bodyPr>
          <a:lstStyle/>
          <a:p>
            <a:pPr algn="ctr"/>
            <a:r>
              <a:rPr lang="en-US" dirty="0" smtClean="0"/>
              <a:t>Tips for Creating a Learning Space at Home (2 of 4)</a:t>
            </a:r>
            <a:endParaRPr lang="en-US" dirty="0"/>
          </a:p>
        </p:txBody>
      </p:sp>
    </p:spTree>
    <p:extLst>
      <p:ext uri="{BB962C8B-B14F-4D97-AF65-F5344CB8AC3E}">
        <p14:creationId xmlns:p14="http://schemas.microsoft.com/office/powerpoint/2010/main" val="584618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3455" y="1427017"/>
            <a:ext cx="10931235" cy="4987637"/>
          </a:xfrm>
        </p:spPr>
        <p:txBody>
          <a:bodyPr>
            <a:normAutofit fontScale="92500" lnSpcReduction="10000"/>
          </a:bodyPr>
          <a:lstStyle/>
          <a:p>
            <a:pPr marL="457200" indent="-457200" algn="l">
              <a:buFont typeface="Arial" panose="020B0604020202020204" pitchFamily="34" charset="0"/>
              <a:buChar char="•"/>
            </a:pPr>
            <a:r>
              <a:rPr lang="en-US" i="0" dirty="0" smtClean="0"/>
              <a:t>Encourage students to take pride in their work space.</a:t>
            </a:r>
          </a:p>
          <a:p>
            <a:pPr marL="457200" indent="-457200" algn="l">
              <a:buFont typeface="Arial" panose="020B0604020202020204" pitchFamily="34" charset="0"/>
              <a:buChar char="•"/>
            </a:pPr>
            <a:r>
              <a:rPr lang="en-US" i="0" dirty="0" smtClean="0"/>
              <a:t>Teachers can provide support by </a:t>
            </a:r>
          </a:p>
          <a:p>
            <a:pPr marL="1066785" lvl="1" indent="-457200" algn="l">
              <a:buFont typeface="Arial" panose="020B0604020202020204" pitchFamily="34" charset="0"/>
              <a:buChar char="•"/>
            </a:pPr>
            <a:r>
              <a:rPr lang="en-US" dirty="0" smtClean="0"/>
              <a:t>S</a:t>
            </a:r>
            <a:r>
              <a:rPr lang="en-US" i="0" dirty="0" smtClean="0"/>
              <a:t>etting up a mini-lesson about learning spaces</a:t>
            </a:r>
          </a:p>
          <a:p>
            <a:pPr marL="1066785" lvl="1" indent="-457200" algn="l">
              <a:buFont typeface="Arial" panose="020B0604020202020204" pitchFamily="34" charset="0"/>
              <a:buChar char="•"/>
            </a:pPr>
            <a:r>
              <a:rPr lang="en-US" dirty="0" smtClean="0"/>
              <a:t>Sharing a picture or video of his or her at-home learning space</a:t>
            </a:r>
          </a:p>
          <a:p>
            <a:pPr marL="1066785" lvl="1" indent="-457200" algn="l">
              <a:buFont typeface="Arial" panose="020B0604020202020204" pitchFamily="34" charset="0"/>
              <a:buChar char="•"/>
            </a:pPr>
            <a:r>
              <a:rPr lang="en-US" dirty="0" smtClean="0"/>
              <a:t>Allow students to describe or show their learning spaces</a:t>
            </a:r>
          </a:p>
          <a:p>
            <a:pPr marL="457200" indent="-457200" algn="l">
              <a:buFont typeface="Arial" panose="020B0604020202020204" pitchFamily="34" charset="0"/>
              <a:buChar char="•"/>
            </a:pPr>
            <a:r>
              <a:rPr lang="en-US" i="0" dirty="0" smtClean="0"/>
              <a:t>Parents and families can provide support by</a:t>
            </a:r>
          </a:p>
          <a:p>
            <a:pPr marL="1066785" lvl="1" indent="-457200" algn="l">
              <a:buFont typeface="Arial" panose="020B0604020202020204" pitchFamily="34" charset="0"/>
              <a:buChar char="•"/>
            </a:pPr>
            <a:r>
              <a:rPr lang="en-US" dirty="0" smtClean="0"/>
              <a:t>Getting their students involved in setup</a:t>
            </a:r>
          </a:p>
          <a:p>
            <a:pPr marL="1066785" lvl="1" indent="-457200" algn="l">
              <a:buFont typeface="Arial" panose="020B0604020202020204" pitchFamily="34" charset="0"/>
              <a:buChar char="•"/>
            </a:pPr>
            <a:r>
              <a:rPr lang="en-US" dirty="0" smtClean="0"/>
              <a:t>Talking about expectations for using the learning space</a:t>
            </a:r>
          </a:p>
          <a:p>
            <a:pPr marL="1066785" lvl="1" indent="-457200" algn="l">
              <a:buFont typeface="Arial" panose="020B0604020202020204" pitchFamily="34" charset="0"/>
              <a:buChar char="•"/>
            </a:pPr>
            <a:r>
              <a:rPr lang="en-US" dirty="0" smtClean="0"/>
              <a:t>Making the experience as fun as possible</a:t>
            </a:r>
          </a:p>
          <a:p>
            <a:pPr marL="457200" indent="-457200" algn="l">
              <a:buFont typeface="Arial" panose="020B0604020202020204" pitchFamily="34" charset="0"/>
              <a:buChar char="•"/>
            </a:pPr>
            <a:r>
              <a:rPr lang="en-US" i="0" dirty="0" smtClean="0"/>
              <a:t>It’s important to distinguish the learning space from recreational space so that students can spend downtime in a different area, even just pushing in a chair and leaving the table is helpful for brain breaks.</a:t>
            </a:r>
          </a:p>
          <a:p>
            <a:pPr marL="1066785" lvl="1" indent="-457200" algn="l">
              <a:buFont typeface="Arial" panose="020B0604020202020204" pitchFamily="34" charset="0"/>
              <a:buChar char="•"/>
            </a:pPr>
            <a:endParaRPr lang="en-US" i="0" dirty="0"/>
          </a:p>
        </p:txBody>
      </p:sp>
      <p:sp>
        <p:nvSpPr>
          <p:cNvPr id="3" name="Title 2"/>
          <p:cNvSpPr>
            <a:spLocks noGrp="1"/>
          </p:cNvSpPr>
          <p:nvPr>
            <p:ph type="title"/>
          </p:nvPr>
        </p:nvSpPr>
        <p:spPr/>
        <p:txBody>
          <a:bodyPr>
            <a:normAutofit fontScale="90000"/>
          </a:bodyPr>
          <a:lstStyle/>
          <a:p>
            <a:pPr algn="ctr"/>
            <a:r>
              <a:rPr lang="en-US" dirty="0" smtClean="0"/>
              <a:t>Tips for Creating a Learning Space at Home (3 of 4)</a:t>
            </a:r>
            <a:endParaRPr lang="en-US" dirty="0"/>
          </a:p>
        </p:txBody>
      </p:sp>
    </p:spTree>
    <p:extLst>
      <p:ext uri="{BB962C8B-B14F-4D97-AF65-F5344CB8AC3E}">
        <p14:creationId xmlns:p14="http://schemas.microsoft.com/office/powerpoint/2010/main" val="201796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1475" y="1500187"/>
            <a:ext cx="11258550" cy="4986337"/>
          </a:xfrm>
        </p:spPr>
        <p:txBody>
          <a:bodyPr/>
          <a:lstStyle/>
          <a:p>
            <a:pPr marL="457200" indent="-457200" algn="l">
              <a:buFont typeface="Arial" panose="020B0604020202020204" pitchFamily="34" charset="0"/>
              <a:buChar char="•"/>
            </a:pPr>
            <a:r>
              <a:rPr lang="en-US" i="0" dirty="0" smtClean="0"/>
              <a:t>Reading spaces should be separate from writing activities and virtual meetings.</a:t>
            </a:r>
          </a:p>
          <a:p>
            <a:pPr marL="457200" indent="-457200" algn="l">
              <a:buFont typeface="Arial" panose="020B0604020202020204" pitchFamily="34" charset="0"/>
              <a:buChar char="•"/>
            </a:pPr>
            <a:r>
              <a:rPr lang="en-US" i="0" dirty="0" smtClean="0"/>
              <a:t>Designate a special place for reading time</a:t>
            </a:r>
          </a:p>
          <a:p>
            <a:pPr marL="457200" indent="-457200" algn="l">
              <a:buFont typeface="Arial" panose="020B0604020202020204" pitchFamily="34" charset="0"/>
              <a:buChar char="•"/>
            </a:pPr>
            <a:r>
              <a:rPr lang="en-US" i="0" dirty="0" smtClean="0"/>
              <a:t>Families can support readers by talking about what kind of space is better for reading versus when he or she writes or meets with the class.</a:t>
            </a:r>
          </a:p>
          <a:p>
            <a:pPr marL="457200" indent="-457200" algn="l">
              <a:buFont typeface="Arial" panose="020B0604020202020204" pitchFamily="34" charset="0"/>
              <a:buChar char="•"/>
            </a:pPr>
            <a:r>
              <a:rPr lang="en-US" i="0" dirty="0" smtClean="0"/>
              <a:t>Consider</a:t>
            </a:r>
          </a:p>
          <a:p>
            <a:pPr marL="1066785" lvl="1" indent="-457200" algn="l">
              <a:buFont typeface="Arial" panose="020B0604020202020204" pitchFamily="34" charset="0"/>
              <a:buChar char="•"/>
            </a:pPr>
            <a:r>
              <a:rPr lang="en-US" dirty="0" smtClean="0"/>
              <a:t>Comfort </a:t>
            </a:r>
          </a:p>
          <a:p>
            <a:pPr marL="1066785" lvl="1" indent="-457200" algn="l">
              <a:buFont typeface="Arial" panose="020B0604020202020204" pitchFamily="34" charset="0"/>
              <a:buChar char="•"/>
            </a:pPr>
            <a:r>
              <a:rPr lang="en-US" i="0" dirty="0" smtClean="0"/>
              <a:t>Lighting</a:t>
            </a:r>
          </a:p>
          <a:p>
            <a:pPr marL="1066785" lvl="1" indent="-457200" algn="l">
              <a:buFont typeface="Arial" panose="020B0604020202020204" pitchFamily="34" charset="0"/>
              <a:buChar char="•"/>
            </a:pPr>
            <a:r>
              <a:rPr lang="en-US" dirty="0" smtClean="0"/>
              <a:t>Noise level</a:t>
            </a:r>
          </a:p>
          <a:p>
            <a:pPr marL="1066785" lvl="1" indent="-457200" algn="l">
              <a:buFont typeface="Arial" panose="020B0604020202020204" pitchFamily="34" charset="0"/>
              <a:buChar char="•"/>
            </a:pPr>
            <a:r>
              <a:rPr lang="en-US" dirty="0" smtClean="0"/>
              <a:t>Personalized, fun, and inviting</a:t>
            </a:r>
            <a:endParaRPr lang="en-US" i="0" dirty="0" smtClean="0"/>
          </a:p>
          <a:p>
            <a:pPr marL="1066785" lvl="1" indent="-457200" algn="l">
              <a:buFont typeface="Arial" panose="020B0604020202020204" pitchFamily="34" charset="0"/>
              <a:buChar char="•"/>
            </a:pPr>
            <a:endParaRPr lang="en-US" i="0" dirty="0" smtClean="0"/>
          </a:p>
          <a:p>
            <a:pPr marL="1066785" lvl="1" indent="-457200" algn="l">
              <a:buFont typeface="Arial" panose="020B0604020202020204" pitchFamily="34" charset="0"/>
              <a:buChar char="•"/>
            </a:pPr>
            <a:endParaRPr lang="en-US" i="0" dirty="0"/>
          </a:p>
        </p:txBody>
      </p:sp>
      <p:sp>
        <p:nvSpPr>
          <p:cNvPr id="3" name="Title 2"/>
          <p:cNvSpPr>
            <a:spLocks noGrp="1"/>
          </p:cNvSpPr>
          <p:nvPr>
            <p:ph type="title"/>
          </p:nvPr>
        </p:nvSpPr>
        <p:spPr/>
        <p:txBody>
          <a:bodyPr>
            <a:normAutofit fontScale="90000"/>
          </a:bodyPr>
          <a:lstStyle/>
          <a:p>
            <a:pPr algn="ctr"/>
            <a:r>
              <a:rPr lang="en-US" dirty="0" smtClean="0"/>
              <a:t>Tips for Creating a Reading Space at Home (4 of 4)</a:t>
            </a:r>
            <a:endParaRPr lang="en-US" dirty="0"/>
          </a:p>
        </p:txBody>
      </p:sp>
    </p:spTree>
    <p:extLst>
      <p:ext uri="{BB962C8B-B14F-4D97-AF65-F5344CB8AC3E}">
        <p14:creationId xmlns:p14="http://schemas.microsoft.com/office/powerpoint/2010/main" val="2538725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a:xfrm>
            <a:off x="0" y="0"/>
            <a:ext cx="12192000" cy="1066800"/>
          </a:xfrm>
          <a:solidFill>
            <a:srgbClr val="C00000"/>
          </a:solidFill>
        </p:spPr>
        <p:txBody>
          <a:bodyPr/>
          <a:lstStyle/>
          <a:p>
            <a:pPr algn="ctr"/>
            <a:r>
              <a:rPr lang="en-US" dirty="0" smtClean="0">
                <a:solidFill>
                  <a:schemeClr val="bg1"/>
                </a:solidFill>
              </a:rPr>
              <a:t>Establishing Routines for Learning</a:t>
            </a:r>
            <a:endParaRPr lang="en-US" dirty="0">
              <a:solidFill>
                <a:schemeClr val="bg1"/>
              </a:solidFill>
            </a:endParaRPr>
          </a:p>
        </p:txBody>
      </p:sp>
      <p:sp>
        <p:nvSpPr>
          <p:cNvPr id="3" name="Text Placeholder 2">
            <a:extLst>
              <a:ext uri="{FF2B5EF4-FFF2-40B4-BE49-F238E27FC236}">
                <a16:creationId xmlns:a16="http://schemas.microsoft.com/office/drawing/2014/main" id="{F940E93F-E1B0-A044-B7EF-705D6396C41A}"/>
              </a:ext>
            </a:extLst>
          </p:cNvPr>
          <p:cNvSpPr>
            <a:spLocks noGrp="1"/>
          </p:cNvSpPr>
          <p:nvPr>
            <p:ph type="body" idx="1"/>
          </p:nvPr>
        </p:nvSpPr>
        <p:spPr>
          <a:xfrm>
            <a:off x="692726" y="1319790"/>
            <a:ext cx="11014364" cy="1500187"/>
          </a:xfrm>
        </p:spPr>
        <p:txBody>
          <a:bodyPr/>
          <a:lstStyle/>
          <a:p>
            <a:r>
              <a:rPr lang="en-US" dirty="0" smtClean="0"/>
              <a:t>Once a learning space has been created, it’s time to put routines into action! </a:t>
            </a:r>
            <a:endParaRPr lang="en-US" dirty="0"/>
          </a:p>
        </p:txBody>
      </p:sp>
      <p:pic>
        <p:nvPicPr>
          <p:cNvPr id="4" name="Picture 3" descr="Advice for a New Children's Ministry Jo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2819977"/>
            <a:ext cx="5715000" cy="2724150"/>
          </a:xfrm>
          <a:prstGeom prst="rect">
            <a:avLst/>
          </a:prstGeom>
        </p:spPr>
      </p:pic>
    </p:spTree>
    <p:extLst>
      <p:ext uri="{BB962C8B-B14F-4D97-AF65-F5344CB8AC3E}">
        <p14:creationId xmlns:p14="http://schemas.microsoft.com/office/powerpoint/2010/main" val="301560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 y="2867890"/>
            <a:ext cx="12191999" cy="1565564"/>
          </a:xfrm>
        </p:spPr>
        <p:txBody>
          <a:bodyPr>
            <a:normAutofit fontScale="32500" lnSpcReduction="20000"/>
          </a:bodyPr>
          <a:lstStyle/>
          <a:p>
            <a:r>
              <a:rPr lang="en-US" sz="12800" i="0" dirty="0"/>
              <a:t>“In addition to supporting student learning, routines build efficiency in the classroom, both on-site and online</a:t>
            </a:r>
            <a:r>
              <a:rPr lang="en-US" sz="9200" i="0" dirty="0"/>
              <a:t>” (Judy Zimmy, E.Ed</a:t>
            </a:r>
            <a:r>
              <a:rPr lang="en-US" sz="9200" i="0" dirty="0" smtClean="0"/>
              <a:t>).</a:t>
            </a:r>
          </a:p>
          <a:p>
            <a:endParaRPr lang="en-US" sz="7600" i="0" dirty="0" smtClean="0"/>
          </a:p>
          <a:p>
            <a:pPr marL="952485" lvl="1" indent="-342900">
              <a:buFont typeface="Arial" panose="020B0604020202020204" pitchFamily="34" charset="0"/>
              <a:buChar char="•"/>
            </a:pPr>
            <a:endParaRPr lang="en-US" sz="2000" i="0" dirty="0" smtClean="0"/>
          </a:p>
          <a:p>
            <a:pPr marL="342900" indent="-342900">
              <a:buFont typeface="Arial" panose="020B0604020202020204" pitchFamily="34" charset="0"/>
              <a:buChar char="•"/>
            </a:pPr>
            <a:endParaRPr lang="en-US" sz="2400" i="0" dirty="0"/>
          </a:p>
          <a:p>
            <a:endParaRPr lang="en-US" i="0" dirty="0"/>
          </a:p>
        </p:txBody>
      </p:sp>
      <p:sp>
        <p:nvSpPr>
          <p:cNvPr id="3" name="Title 2"/>
          <p:cNvSpPr>
            <a:spLocks noGrp="1"/>
          </p:cNvSpPr>
          <p:nvPr>
            <p:ph type="title"/>
          </p:nvPr>
        </p:nvSpPr>
        <p:spPr/>
        <p:txBody>
          <a:bodyPr/>
          <a:lstStyle/>
          <a:p>
            <a:pPr algn="ctr"/>
            <a:r>
              <a:rPr lang="en-US" dirty="0" smtClean="0"/>
              <a:t>Establishing Routines and Good Habits (1 of 3)</a:t>
            </a:r>
            <a:endParaRPr lang="en-US" dirty="0"/>
          </a:p>
        </p:txBody>
      </p:sp>
    </p:spTree>
    <p:extLst>
      <p:ext uri="{BB962C8B-B14F-4D97-AF65-F5344CB8AC3E}">
        <p14:creationId xmlns:p14="http://schemas.microsoft.com/office/powerpoint/2010/main" val="4126817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3964" y="1330037"/>
            <a:ext cx="11817927" cy="4849090"/>
          </a:xfrm>
        </p:spPr>
        <p:txBody>
          <a:bodyPr/>
          <a:lstStyle/>
          <a:p>
            <a:pPr marL="342900" indent="-342900" algn="l">
              <a:buFont typeface="Arial" panose="020B0604020202020204" pitchFamily="34" charset="0"/>
              <a:buChar char="•"/>
            </a:pPr>
            <a:r>
              <a:rPr lang="en-US" i="0" dirty="0" smtClean="0"/>
              <a:t>Set </a:t>
            </a:r>
            <a:r>
              <a:rPr lang="en-US" i="0" dirty="0"/>
              <a:t>up at-home </a:t>
            </a:r>
            <a:r>
              <a:rPr lang="en-US" i="0" dirty="0" smtClean="0"/>
              <a:t>expectations:</a:t>
            </a:r>
            <a:endParaRPr lang="en-US" i="0" dirty="0"/>
          </a:p>
          <a:p>
            <a:pPr marL="952485" lvl="1" indent="-342900" algn="l">
              <a:buFont typeface="Arial" panose="020B0604020202020204" pitchFamily="34" charset="0"/>
              <a:buChar char="•"/>
            </a:pPr>
            <a:r>
              <a:rPr lang="en-US" dirty="0"/>
              <a:t>Get dressed as if you were going to the actual school building</a:t>
            </a:r>
          </a:p>
          <a:p>
            <a:pPr marL="952485" lvl="1" indent="-342900" algn="l">
              <a:buFont typeface="Arial" panose="020B0604020202020204" pitchFamily="34" charset="0"/>
              <a:buChar char="•"/>
            </a:pPr>
            <a:r>
              <a:rPr lang="en-US" dirty="0"/>
              <a:t>Have breakfast </a:t>
            </a:r>
          </a:p>
          <a:p>
            <a:pPr marL="952485" lvl="1" indent="-342900" algn="l">
              <a:buFont typeface="Arial" panose="020B0604020202020204" pitchFamily="34" charset="0"/>
              <a:buChar char="•"/>
            </a:pPr>
            <a:r>
              <a:rPr lang="en-US" dirty="0"/>
              <a:t>Prepare lunch or know what you’re having for lunch to avoid additional stress</a:t>
            </a:r>
          </a:p>
          <a:p>
            <a:pPr marL="1562070" lvl="2" indent="-342900" algn="l">
              <a:buFont typeface="Arial" panose="020B0604020202020204" pitchFamily="34" charset="0"/>
              <a:buChar char="•"/>
            </a:pPr>
            <a:r>
              <a:rPr lang="en-US" sz="2400" dirty="0">
                <a:solidFill>
                  <a:schemeClr val="accent2"/>
                </a:solidFill>
                <a:hlinkClick r:id="rId2"/>
              </a:rPr>
              <a:t>VDOE School Nutrition </a:t>
            </a:r>
            <a:r>
              <a:rPr lang="en-US" sz="2400" dirty="0" smtClean="0">
                <a:solidFill>
                  <a:schemeClr val="accent2"/>
                </a:solidFill>
                <a:hlinkClick r:id="rId2"/>
              </a:rPr>
              <a:t>Updates</a:t>
            </a:r>
            <a:endParaRPr lang="en-US" sz="2400" dirty="0">
              <a:solidFill>
                <a:schemeClr val="accent2"/>
              </a:solidFill>
            </a:endParaRPr>
          </a:p>
          <a:p>
            <a:pPr marL="342900" indent="-342900" algn="l">
              <a:buFont typeface="Arial" panose="020B0604020202020204" pitchFamily="34" charset="0"/>
              <a:buChar char="•"/>
            </a:pPr>
            <a:r>
              <a:rPr lang="en-US" i="0" dirty="0" smtClean="0"/>
              <a:t>Create </a:t>
            </a:r>
            <a:r>
              <a:rPr lang="en-US" i="0" dirty="0"/>
              <a:t>a weekly “to-do” list to stay </a:t>
            </a:r>
            <a:r>
              <a:rPr lang="en-US" i="0" dirty="0" smtClean="0"/>
              <a:t>organized</a:t>
            </a:r>
          </a:p>
          <a:p>
            <a:pPr marL="952485" lvl="1" indent="-342900" algn="l">
              <a:buFont typeface="Arial" panose="020B0604020202020204" pitchFamily="34" charset="0"/>
              <a:buChar char="•"/>
            </a:pPr>
            <a:r>
              <a:rPr lang="en-US" dirty="0" smtClean="0"/>
              <a:t>Keep track of assignments and due dates</a:t>
            </a:r>
            <a:endParaRPr lang="en-US" i="0" dirty="0"/>
          </a:p>
          <a:p>
            <a:pPr marL="342900" indent="-342900" algn="l">
              <a:buFont typeface="Arial" panose="020B0604020202020204" pitchFamily="34" charset="0"/>
              <a:buChar char="•"/>
            </a:pPr>
            <a:r>
              <a:rPr lang="en-US" i="0" dirty="0"/>
              <a:t>Include time to share highlights and concerns with someone to help with </a:t>
            </a:r>
            <a:r>
              <a:rPr lang="en-US" i="0" dirty="0" smtClean="0"/>
              <a:t>SEL</a:t>
            </a:r>
            <a:endParaRPr lang="en-US" i="0" dirty="0"/>
          </a:p>
          <a:p>
            <a:pPr marL="1562070" lvl="2" indent="-342900" algn="l">
              <a:buFont typeface="Arial" panose="020B0604020202020204" pitchFamily="34" charset="0"/>
              <a:buChar char="•"/>
            </a:pPr>
            <a:r>
              <a:rPr lang="en-US" sz="2400" dirty="0">
                <a:hlinkClick r:id="rId3"/>
              </a:rPr>
              <a:t>VDOE SEL Supports and Updates</a:t>
            </a:r>
            <a:endParaRPr lang="en-US" sz="2400" dirty="0"/>
          </a:p>
          <a:p>
            <a:pPr algn="l"/>
            <a:endParaRPr lang="en-US" dirty="0"/>
          </a:p>
        </p:txBody>
      </p:sp>
      <p:sp>
        <p:nvSpPr>
          <p:cNvPr id="3" name="Title 2"/>
          <p:cNvSpPr>
            <a:spLocks noGrp="1"/>
          </p:cNvSpPr>
          <p:nvPr>
            <p:ph type="title"/>
          </p:nvPr>
        </p:nvSpPr>
        <p:spPr/>
        <p:txBody>
          <a:bodyPr/>
          <a:lstStyle/>
          <a:p>
            <a:pPr algn="ctr"/>
            <a:r>
              <a:rPr lang="en-US" dirty="0" smtClean="0"/>
              <a:t>Establishing Routines and Good Habits (2 of 3)</a:t>
            </a:r>
            <a:endParaRPr lang="en-US" dirty="0"/>
          </a:p>
        </p:txBody>
      </p:sp>
    </p:spTree>
    <p:extLst>
      <p:ext uri="{BB962C8B-B14F-4D97-AF65-F5344CB8AC3E}">
        <p14:creationId xmlns:p14="http://schemas.microsoft.com/office/powerpoint/2010/main" val="236442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p:txBody>
          <a:bodyPr>
            <a:normAutofit/>
          </a:bodyPr>
          <a:lstStyle/>
          <a:p>
            <a:r>
              <a:rPr lang="en-US" sz="6600" dirty="0" smtClean="0"/>
              <a:t>Welcome!</a:t>
            </a:r>
            <a:endParaRPr lang="en-US" sz="6600" dirty="0"/>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p:txBody>
          <a:bodyPr/>
          <a:lstStyle/>
          <a:p>
            <a:r>
              <a:rPr lang="en-US" dirty="0"/>
              <a:t>This </a:t>
            </a:r>
            <a:r>
              <a:rPr lang="en-US" dirty="0" smtClean="0"/>
              <a:t>webinar is intended to provide support and resources to students, families, and local school division communities. </a:t>
            </a:r>
            <a:endParaRPr lang="en-US" dirty="0"/>
          </a:p>
        </p:txBody>
      </p:sp>
    </p:spTree>
    <p:extLst>
      <p:ext uri="{BB962C8B-B14F-4D97-AF65-F5344CB8AC3E}">
        <p14:creationId xmlns:p14="http://schemas.microsoft.com/office/powerpoint/2010/main" val="1987910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982" y="1302328"/>
            <a:ext cx="11998036" cy="5195454"/>
          </a:xfrm>
        </p:spPr>
        <p:txBody>
          <a:bodyPr>
            <a:normAutofit lnSpcReduction="10000"/>
          </a:bodyPr>
          <a:lstStyle/>
          <a:p>
            <a:pPr algn="l"/>
            <a:r>
              <a:rPr lang="en-US" sz="3200" i="0" dirty="0" smtClean="0"/>
              <a:t>Teachers can support routines and good habits by:</a:t>
            </a:r>
          </a:p>
          <a:p>
            <a:pPr marL="285750" indent="-285750" algn="l">
              <a:buFont typeface="Arial" panose="020B0604020202020204" pitchFamily="34" charset="0"/>
              <a:buChar char="•"/>
            </a:pPr>
            <a:r>
              <a:rPr lang="en-US" i="0" dirty="0" smtClean="0">
                <a:ln>
                  <a:noFill/>
                </a:ln>
                <a:solidFill>
                  <a:srgbClr val="0F150D"/>
                </a:solidFill>
              </a:rPr>
              <a:t>Keeping </a:t>
            </a:r>
            <a:r>
              <a:rPr lang="en-US" i="0" dirty="0">
                <a:ln>
                  <a:noFill/>
                </a:ln>
                <a:solidFill>
                  <a:srgbClr val="0F150D"/>
                </a:solidFill>
              </a:rPr>
              <a:t>routines that make students feel cared for and valued—always make time for </a:t>
            </a:r>
            <a:r>
              <a:rPr lang="en-US" i="0" dirty="0" smtClean="0">
                <a:ln>
                  <a:noFill/>
                </a:ln>
                <a:solidFill>
                  <a:srgbClr val="0F150D"/>
                </a:solidFill>
              </a:rPr>
              <a:t>these</a:t>
            </a:r>
          </a:p>
          <a:p>
            <a:pPr marL="285750" indent="-285750" algn="l">
              <a:buFont typeface="Arial" panose="020B0604020202020204" pitchFamily="34" charset="0"/>
              <a:buChar char="•"/>
            </a:pPr>
            <a:r>
              <a:rPr lang="en-US" i="0" dirty="0" smtClean="0">
                <a:solidFill>
                  <a:srgbClr val="0F150D"/>
                </a:solidFill>
              </a:rPr>
              <a:t>Being</a:t>
            </a:r>
            <a:r>
              <a:rPr lang="en-US" i="0" dirty="0" smtClean="0">
                <a:ln>
                  <a:noFill/>
                </a:ln>
                <a:solidFill>
                  <a:srgbClr val="0F150D"/>
                </a:solidFill>
              </a:rPr>
              <a:t> </a:t>
            </a:r>
            <a:r>
              <a:rPr lang="en-US" i="0" dirty="0">
                <a:solidFill>
                  <a:srgbClr val="0F150D"/>
                </a:solidFill>
              </a:rPr>
              <a:t>c</a:t>
            </a:r>
            <a:r>
              <a:rPr lang="en-US" i="0" dirty="0" smtClean="0">
                <a:ln>
                  <a:noFill/>
                </a:ln>
                <a:solidFill>
                  <a:srgbClr val="0F150D"/>
                </a:solidFill>
              </a:rPr>
              <a:t>lear </a:t>
            </a:r>
            <a:r>
              <a:rPr lang="en-US" i="0" dirty="0">
                <a:ln>
                  <a:noFill/>
                </a:ln>
                <a:solidFill>
                  <a:srgbClr val="0F150D"/>
                </a:solidFill>
              </a:rPr>
              <a:t>and </a:t>
            </a:r>
            <a:r>
              <a:rPr lang="en-US" i="0" dirty="0" smtClean="0">
                <a:ln>
                  <a:noFill/>
                </a:ln>
                <a:solidFill>
                  <a:srgbClr val="0F150D"/>
                </a:solidFill>
              </a:rPr>
              <a:t>concise </a:t>
            </a:r>
            <a:r>
              <a:rPr lang="en-US" i="0" dirty="0">
                <a:ln>
                  <a:noFill/>
                </a:ln>
                <a:solidFill>
                  <a:srgbClr val="0F150D"/>
                </a:solidFill>
              </a:rPr>
              <a:t>with </a:t>
            </a:r>
            <a:r>
              <a:rPr lang="en-US" i="0" dirty="0">
                <a:solidFill>
                  <a:srgbClr val="0F150D"/>
                </a:solidFill>
              </a:rPr>
              <a:t>e</a:t>
            </a:r>
            <a:r>
              <a:rPr lang="en-US" i="0" dirty="0" smtClean="0">
                <a:ln>
                  <a:noFill/>
                </a:ln>
                <a:solidFill>
                  <a:srgbClr val="0F150D"/>
                </a:solidFill>
              </a:rPr>
              <a:t>xpectations</a:t>
            </a:r>
          </a:p>
          <a:p>
            <a:pPr marL="285750" indent="-285750" algn="l">
              <a:buFont typeface="Arial" panose="020B0604020202020204" pitchFamily="34" charset="0"/>
              <a:buChar char="•"/>
            </a:pPr>
            <a:r>
              <a:rPr lang="en-US" i="0" dirty="0" smtClean="0">
                <a:ln>
                  <a:noFill/>
                </a:ln>
                <a:solidFill>
                  <a:srgbClr val="0F150D"/>
                </a:solidFill>
              </a:rPr>
              <a:t>Keeping </a:t>
            </a:r>
            <a:r>
              <a:rPr lang="en-US" i="0" dirty="0">
                <a:ln>
                  <a:noFill/>
                </a:ln>
                <a:solidFill>
                  <a:srgbClr val="0F150D"/>
                </a:solidFill>
              </a:rPr>
              <a:t>everything in one spot; try to limit where students and families go for </a:t>
            </a:r>
            <a:r>
              <a:rPr lang="en-US" i="0" dirty="0" smtClean="0">
                <a:ln>
                  <a:noFill/>
                </a:ln>
                <a:solidFill>
                  <a:srgbClr val="0F150D"/>
                </a:solidFill>
              </a:rPr>
              <a:t>information</a:t>
            </a:r>
          </a:p>
          <a:p>
            <a:pPr marL="285750" indent="-285750" algn="l">
              <a:buFont typeface="Arial" panose="020B0604020202020204" pitchFamily="34" charset="0"/>
              <a:buChar char="•"/>
            </a:pPr>
            <a:r>
              <a:rPr lang="en-US" i="0" dirty="0" smtClean="0">
                <a:ln>
                  <a:noFill/>
                </a:ln>
                <a:solidFill>
                  <a:srgbClr val="0F150D"/>
                </a:solidFill>
              </a:rPr>
              <a:t>Providing </a:t>
            </a:r>
            <a:r>
              <a:rPr lang="en-US" i="0" dirty="0">
                <a:ln>
                  <a:noFill/>
                </a:ln>
                <a:solidFill>
                  <a:srgbClr val="0F150D"/>
                </a:solidFill>
              </a:rPr>
              <a:t>check-lists for families to use as a guide whenever possible</a:t>
            </a:r>
          </a:p>
          <a:p>
            <a:pPr algn="l"/>
            <a:endParaRPr lang="en-US" sz="2400" i="0" dirty="0" smtClean="0"/>
          </a:p>
          <a:p>
            <a:pPr algn="l"/>
            <a:r>
              <a:rPr lang="en-US" sz="2400" i="0" dirty="0" smtClean="0"/>
              <a:t>Think </a:t>
            </a:r>
            <a:r>
              <a:rPr lang="en-US" sz="2400" i="0" dirty="0"/>
              <a:t>of it this way: “This is the way we turn in papers in our physical classroom… This is how we turn in papers in our distance or online classroom…”</a:t>
            </a:r>
          </a:p>
          <a:p>
            <a:pPr algn="l"/>
            <a:endParaRPr lang="en-US" sz="1600" dirty="0" smtClean="0"/>
          </a:p>
          <a:p>
            <a:pPr algn="l"/>
            <a:r>
              <a:rPr lang="en-US" sz="1600" dirty="0" smtClean="0">
                <a:hlinkClick r:id="rId2" action="ppaction://hlinkpres?slideindex=1&amp;slidetitle="/>
              </a:rPr>
              <a:t>https</a:t>
            </a:r>
            <a:r>
              <a:rPr lang="en-US" sz="1600" dirty="0">
                <a:hlinkClick r:id="rId2" action="ppaction://hlinkpres?slideindex=1&amp;slidetitle="/>
              </a:rPr>
              <a:t>://blog.nise.institute/online-classroom-routines-making-online-instruction-work-now</a:t>
            </a:r>
            <a:endParaRPr lang="en-US" sz="1600" dirty="0"/>
          </a:p>
          <a:p>
            <a:pPr algn="l"/>
            <a:endParaRPr lang="en-US" i="0" dirty="0"/>
          </a:p>
        </p:txBody>
      </p:sp>
      <p:sp>
        <p:nvSpPr>
          <p:cNvPr id="3" name="Title 2"/>
          <p:cNvSpPr>
            <a:spLocks noGrp="1"/>
          </p:cNvSpPr>
          <p:nvPr>
            <p:ph type="title"/>
          </p:nvPr>
        </p:nvSpPr>
        <p:spPr/>
        <p:txBody>
          <a:bodyPr/>
          <a:lstStyle/>
          <a:p>
            <a:pPr algn="ctr"/>
            <a:r>
              <a:rPr lang="en-US" dirty="0" smtClean="0"/>
              <a:t>Establishing Routines and Good Habits (3 of 3)</a:t>
            </a:r>
            <a:endParaRPr lang="en-US" dirty="0"/>
          </a:p>
        </p:txBody>
      </p:sp>
    </p:spTree>
    <p:extLst>
      <p:ext uri="{BB962C8B-B14F-4D97-AF65-F5344CB8AC3E}">
        <p14:creationId xmlns:p14="http://schemas.microsoft.com/office/powerpoint/2010/main" val="2074769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0945" y="1438563"/>
            <a:ext cx="11208328" cy="5267037"/>
          </a:xfrm>
        </p:spPr>
        <p:txBody>
          <a:bodyPr/>
          <a:lstStyle/>
          <a:p>
            <a:pPr algn="l"/>
            <a:r>
              <a:rPr lang="en-US" i="0" dirty="0"/>
              <a:t>Introductions Should be a </a:t>
            </a:r>
            <a:r>
              <a:rPr lang="en-US" i="0" dirty="0" smtClean="0"/>
              <a:t>Priority</a:t>
            </a:r>
          </a:p>
          <a:p>
            <a:pPr algn="l"/>
            <a:r>
              <a:rPr lang="en-US" i="0" dirty="0" smtClean="0"/>
              <a:t>Teachers can support building normalcy around routines by:</a:t>
            </a:r>
          </a:p>
          <a:p>
            <a:pPr marL="1066785" lvl="1" indent="-457200" algn="l">
              <a:buFont typeface="Arial" panose="020B0604020202020204" pitchFamily="34" charset="0"/>
              <a:buChar char="•"/>
            </a:pPr>
            <a:r>
              <a:rPr lang="en-US" dirty="0"/>
              <a:t>r</a:t>
            </a:r>
            <a:r>
              <a:rPr lang="en-US" i="0" dirty="0" smtClean="0"/>
              <a:t>ecording </a:t>
            </a:r>
            <a:r>
              <a:rPr lang="en-US" i="0" dirty="0"/>
              <a:t>an introduction video </a:t>
            </a:r>
            <a:endParaRPr lang="en-US" i="0" dirty="0" smtClean="0"/>
          </a:p>
          <a:p>
            <a:pPr marL="1066785" lvl="1" indent="-457200" algn="l">
              <a:buFont typeface="Arial" panose="020B0604020202020204" pitchFamily="34" charset="0"/>
              <a:buChar char="•"/>
            </a:pPr>
            <a:r>
              <a:rPr lang="en-US" dirty="0"/>
              <a:t>w</a:t>
            </a:r>
            <a:r>
              <a:rPr lang="en-US" i="0" dirty="0" smtClean="0"/>
              <a:t>elcoming </a:t>
            </a:r>
            <a:r>
              <a:rPr lang="en-US" i="0" dirty="0"/>
              <a:t>students and families </a:t>
            </a:r>
            <a:r>
              <a:rPr lang="en-US" i="0" dirty="0" smtClean="0"/>
              <a:t>and letting </a:t>
            </a:r>
            <a:r>
              <a:rPr lang="en-US" i="0" dirty="0"/>
              <a:t>them know who you </a:t>
            </a:r>
            <a:r>
              <a:rPr lang="en-US" i="0" dirty="0" smtClean="0"/>
              <a:t>are</a:t>
            </a:r>
          </a:p>
          <a:p>
            <a:pPr marL="1066785" lvl="1" indent="-457200" algn="l">
              <a:buFont typeface="Arial" panose="020B0604020202020204" pitchFamily="34" charset="0"/>
              <a:buChar char="•"/>
            </a:pPr>
            <a:r>
              <a:rPr lang="en-US" dirty="0"/>
              <a:t>p</a:t>
            </a:r>
            <a:r>
              <a:rPr lang="en-US" i="0" dirty="0" smtClean="0"/>
              <a:t>roviding </a:t>
            </a:r>
            <a:r>
              <a:rPr lang="en-US" i="0" dirty="0"/>
              <a:t>a tour of the available resources and virtual work spaces you’ll be </a:t>
            </a:r>
            <a:r>
              <a:rPr lang="en-US" i="0" dirty="0" smtClean="0"/>
              <a:t>using</a:t>
            </a:r>
          </a:p>
          <a:p>
            <a:pPr marL="1066785" lvl="1" indent="-457200" algn="l">
              <a:buFont typeface="Arial" panose="020B0604020202020204" pitchFamily="34" charset="0"/>
              <a:buChar char="•"/>
            </a:pPr>
            <a:r>
              <a:rPr lang="en-US" dirty="0"/>
              <a:t>t</a:t>
            </a:r>
            <a:r>
              <a:rPr lang="en-US" i="0" dirty="0" smtClean="0"/>
              <a:t>aking </a:t>
            </a:r>
            <a:r>
              <a:rPr lang="en-US" i="0" dirty="0"/>
              <a:t>time to explain schedules and </a:t>
            </a:r>
            <a:r>
              <a:rPr lang="en-US" i="0" dirty="0" smtClean="0"/>
              <a:t>routines</a:t>
            </a:r>
          </a:p>
          <a:p>
            <a:pPr marL="1066785" lvl="1" indent="-457200" algn="l">
              <a:buFont typeface="Arial" panose="020B0604020202020204" pitchFamily="34" charset="0"/>
              <a:buChar char="•"/>
            </a:pPr>
            <a:r>
              <a:rPr lang="en-US" dirty="0"/>
              <a:t>r</a:t>
            </a:r>
            <a:r>
              <a:rPr lang="en-US" i="0" dirty="0" smtClean="0"/>
              <a:t>ecording </a:t>
            </a:r>
            <a:r>
              <a:rPr lang="en-US" i="0" dirty="0"/>
              <a:t>key instructions so that students and families </a:t>
            </a:r>
            <a:r>
              <a:rPr lang="en-US" i="0" dirty="0" smtClean="0"/>
              <a:t>can </a:t>
            </a:r>
            <a:r>
              <a:rPr lang="en-US" i="0" dirty="0"/>
              <a:t>return to them for support anytime</a:t>
            </a:r>
            <a:r>
              <a:rPr lang="en-US" i="0" dirty="0" smtClean="0"/>
              <a:t>.</a:t>
            </a:r>
          </a:p>
          <a:p>
            <a:pPr marL="1066785" lvl="1" indent="-457200" algn="l">
              <a:buFont typeface="Arial" panose="020B0604020202020204" pitchFamily="34" charset="0"/>
              <a:buChar char="•"/>
            </a:pPr>
            <a:r>
              <a:rPr lang="en-US" dirty="0"/>
              <a:t>h</a:t>
            </a:r>
            <a:r>
              <a:rPr lang="en-US" dirty="0" smtClean="0"/>
              <a:t>aving students create introduction messages or videos</a:t>
            </a:r>
            <a:endParaRPr lang="en-US" i="0" dirty="0"/>
          </a:p>
          <a:p>
            <a:pPr algn="l"/>
            <a:endParaRPr lang="en-US" sz="1400" dirty="0" smtClean="0">
              <a:hlinkClick r:id="rId2"/>
            </a:endParaRPr>
          </a:p>
          <a:p>
            <a:pPr algn="l"/>
            <a:endParaRPr lang="en-US" sz="1400" dirty="0">
              <a:hlinkClick r:id="rId2"/>
            </a:endParaRPr>
          </a:p>
          <a:p>
            <a:pPr algn="l"/>
            <a:r>
              <a:rPr lang="en-US" sz="1400" dirty="0" smtClean="0">
                <a:hlinkClick r:id="rId2"/>
              </a:rPr>
              <a:t>https</a:t>
            </a:r>
            <a:r>
              <a:rPr lang="en-US" sz="1400" dirty="0">
                <a:hlinkClick r:id="rId2"/>
              </a:rPr>
              <a:t>://blog.nise.institute/online-classroom-routines-making-online-instruction-work-now</a:t>
            </a:r>
            <a:endParaRPr lang="en-US" sz="1400" i="0" dirty="0"/>
          </a:p>
        </p:txBody>
      </p:sp>
      <p:sp>
        <p:nvSpPr>
          <p:cNvPr id="3" name="Title 2"/>
          <p:cNvSpPr>
            <a:spLocks noGrp="1"/>
          </p:cNvSpPr>
          <p:nvPr>
            <p:ph type="title"/>
          </p:nvPr>
        </p:nvSpPr>
        <p:spPr/>
        <p:txBody>
          <a:bodyPr>
            <a:normAutofit/>
          </a:bodyPr>
          <a:lstStyle/>
          <a:p>
            <a:pPr algn="ctr"/>
            <a:r>
              <a:rPr lang="en-US" sz="3600" dirty="0" smtClean="0"/>
              <a:t>Successful Routines from the Classroom to Home (1 of 7)</a:t>
            </a:r>
            <a:endParaRPr lang="en-US" sz="3600" dirty="0"/>
          </a:p>
        </p:txBody>
      </p:sp>
    </p:spTree>
    <p:extLst>
      <p:ext uri="{BB962C8B-B14F-4D97-AF65-F5344CB8AC3E}">
        <p14:creationId xmlns:p14="http://schemas.microsoft.com/office/powerpoint/2010/main" val="3958165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3454" y="1524000"/>
            <a:ext cx="10945091" cy="5140036"/>
          </a:xfrm>
        </p:spPr>
        <p:txBody>
          <a:bodyPr/>
          <a:lstStyle/>
          <a:p>
            <a:pPr marL="457200" lvl="0" indent="-457200" algn="l">
              <a:buFont typeface="Arial" panose="020B0604020202020204" pitchFamily="34" charset="0"/>
              <a:buChar char="•"/>
            </a:pPr>
            <a:r>
              <a:rPr lang="en-US" i="0" dirty="0">
                <a:solidFill>
                  <a:srgbClr val="0F150D"/>
                </a:solidFill>
              </a:rPr>
              <a:t>Build in deadlines, goals, and rewards</a:t>
            </a:r>
          </a:p>
          <a:p>
            <a:pPr marL="914400" lvl="1" indent="-457200" algn="l">
              <a:buFont typeface="Arial" panose="020B0604020202020204" pitchFamily="34" charset="0"/>
              <a:buChar char="•"/>
            </a:pPr>
            <a:r>
              <a:rPr lang="en-US" dirty="0">
                <a:solidFill>
                  <a:schemeClr val="tx1"/>
                </a:solidFill>
              </a:rPr>
              <a:t>K</a:t>
            </a:r>
            <a:r>
              <a:rPr lang="en-US" dirty="0" smtClean="0">
                <a:solidFill>
                  <a:schemeClr val="tx1"/>
                </a:solidFill>
              </a:rPr>
              <a:t>eep </a:t>
            </a:r>
            <a:r>
              <a:rPr lang="en-US" dirty="0">
                <a:solidFill>
                  <a:schemeClr val="tx1"/>
                </a:solidFill>
              </a:rPr>
              <a:t>track of long term assignments and quick turn-around assignments</a:t>
            </a:r>
          </a:p>
          <a:p>
            <a:pPr marL="914400" lvl="1" indent="-457200" algn="l">
              <a:buFont typeface="Arial" panose="020B0604020202020204" pitchFamily="34" charset="0"/>
              <a:buChar char="•"/>
            </a:pPr>
            <a:r>
              <a:rPr lang="en-US" dirty="0" smtClean="0">
                <a:solidFill>
                  <a:schemeClr val="tx1"/>
                </a:solidFill>
              </a:rPr>
              <a:t>Make </a:t>
            </a:r>
            <a:r>
              <a:rPr lang="en-US" dirty="0">
                <a:solidFill>
                  <a:schemeClr val="tx1"/>
                </a:solidFill>
              </a:rPr>
              <a:t>a checklist or </a:t>
            </a:r>
            <a:r>
              <a:rPr lang="en-US" dirty="0" smtClean="0">
                <a:solidFill>
                  <a:schemeClr val="tx1"/>
                </a:solidFill>
              </a:rPr>
              <a:t>“To Do” </a:t>
            </a:r>
            <a:r>
              <a:rPr lang="en-US" dirty="0">
                <a:solidFill>
                  <a:schemeClr val="tx1"/>
                </a:solidFill>
              </a:rPr>
              <a:t>list so you can physically check off assignments as they are finished.</a:t>
            </a:r>
          </a:p>
          <a:p>
            <a:pPr marL="914400" lvl="1" indent="-457200" algn="l">
              <a:buFont typeface="Arial" panose="020B0604020202020204" pitchFamily="34" charset="0"/>
              <a:buChar char="•"/>
            </a:pPr>
            <a:r>
              <a:rPr lang="en-US" dirty="0">
                <a:solidFill>
                  <a:schemeClr val="tx1"/>
                </a:solidFill>
              </a:rPr>
              <a:t>Give yourself time to reflect on your hard work</a:t>
            </a:r>
          </a:p>
          <a:p>
            <a:pPr marL="1371600" lvl="2" indent="-457200" algn="l">
              <a:buFont typeface="Arial" panose="020B0604020202020204" pitchFamily="34" charset="0"/>
              <a:buChar char="•"/>
            </a:pPr>
            <a:r>
              <a:rPr lang="en-US" sz="2400" dirty="0">
                <a:ln>
                  <a:solidFill>
                    <a:srgbClr val="CDCDCD">
                      <a:lumMod val="50000"/>
                    </a:srgbClr>
                  </a:solidFill>
                </a:ln>
                <a:solidFill>
                  <a:schemeClr val="tx1"/>
                </a:solidFill>
              </a:rPr>
              <a:t>Take a 10 minute brain break </a:t>
            </a:r>
          </a:p>
          <a:p>
            <a:pPr marL="1371600" lvl="2" indent="-457200" algn="l">
              <a:buFont typeface="Arial" panose="020B0604020202020204" pitchFamily="34" charset="0"/>
              <a:buChar char="•"/>
            </a:pPr>
            <a:r>
              <a:rPr lang="en-US" sz="2400" dirty="0">
                <a:ln>
                  <a:solidFill>
                    <a:srgbClr val="CDCDCD">
                      <a:lumMod val="50000"/>
                    </a:srgbClr>
                  </a:solidFill>
                </a:ln>
                <a:solidFill>
                  <a:schemeClr val="tx1"/>
                </a:solidFill>
              </a:rPr>
              <a:t>Close  your eyes for 1 minute</a:t>
            </a:r>
          </a:p>
          <a:p>
            <a:pPr marL="1371600" lvl="2" indent="-457200" algn="l">
              <a:buFont typeface="Arial" panose="020B0604020202020204" pitchFamily="34" charset="0"/>
              <a:buChar char="•"/>
            </a:pPr>
            <a:r>
              <a:rPr lang="en-US" sz="2400" dirty="0">
                <a:ln>
                  <a:solidFill>
                    <a:srgbClr val="CDCDCD">
                      <a:lumMod val="50000"/>
                    </a:srgbClr>
                  </a:solidFill>
                </a:ln>
                <a:solidFill>
                  <a:schemeClr val="tx1"/>
                </a:solidFill>
              </a:rPr>
              <a:t>Share your accomplishment (big or small) with someone- a family member or your teacher</a:t>
            </a:r>
          </a:p>
          <a:p>
            <a:pPr algn="l"/>
            <a:endParaRPr lang="en-US" sz="1400" dirty="0" smtClean="0">
              <a:hlinkClick r:id="rId2"/>
            </a:endParaRPr>
          </a:p>
          <a:p>
            <a:pPr algn="l"/>
            <a:endParaRPr lang="en-US" sz="1400" dirty="0">
              <a:hlinkClick r:id="rId2"/>
            </a:endParaRPr>
          </a:p>
          <a:p>
            <a:pPr algn="l"/>
            <a:r>
              <a:rPr lang="en-US" sz="1400" dirty="0" smtClean="0">
                <a:hlinkClick r:id="rId2"/>
              </a:rPr>
              <a:t>https</a:t>
            </a:r>
            <a:r>
              <a:rPr lang="en-US" sz="1400" dirty="0">
                <a:hlinkClick r:id="rId2"/>
              </a:rPr>
              <a:t>://blog.nise.institute/online-classroom-routines-making-online-instruction-work-now</a:t>
            </a:r>
            <a:endParaRPr lang="en-US" sz="1400" i="0" dirty="0"/>
          </a:p>
        </p:txBody>
      </p:sp>
      <p:sp>
        <p:nvSpPr>
          <p:cNvPr id="3" name="Title 2"/>
          <p:cNvSpPr>
            <a:spLocks noGrp="1"/>
          </p:cNvSpPr>
          <p:nvPr>
            <p:ph type="title"/>
          </p:nvPr>
        </p:nvSpPr>
        <p:spPr/>
        <p:txBody>
          <a:bodyPr>
            <a:normAutofit/>
          </a:bodyPr>
          <a:lstStyle/>
          <a:p>
            <a:pPr algn="ctr"/>
            <a:r>
              <a:rPr lang="en-US" sz="3600" dirty="0" smtClean="0"/>
              <a:t>Successful Routines from the Classroom to Home (2 of 7)</a:t>
            </a:r>
            <a:endParaRPr lang="en-US" sz="3600" dirty="0"/>
          </a:p>
        </p:txBody>
      </p:sp>
    </p:spTree>
    <p:extLst>
      <p:ext uri="{BB962C8B-B14F-4D97-AF65-F5344CB8AC3E}">
        <p14:creationId xmlns:p14="http://schemas.microsoft.com/office/powerpoint/2010/main" val="604365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3454" y="1524000"/>
            <a:ext cx="10945091" cy="4350327"/>
          </a:xfrm>
        </p:spPr>
        <p:txBody>
          <a:bodyPr/>
          <a:lstStyle/>
          <a:p>
            <a:pPr marL="457200" indent="-457200" algn="l">
              <a:buFont typeface="Arial" panose="020B0604020202020204" pitchFamily="34" charset="0"/>
              <a:buChar char="•"/>
            </a:pPr>
            <a:r>
              <a:rPr lang="en-US" i="0" dirty="0"/>
              <a:t>W</a:t>
            </a:r>
            <a:r>
              <a:rPr lang="en-US" i="0" dirty="0" smtClean="0"/>
              <a:t>hat times </a:t>
            </a:r>
            <a:r>
              <a:rPr lang="en-US" i="0" dirty="0"/>
              <a:t>of </a:t>
            </a:r>
            <a:r>
              <a:rPr lang="en-US" i="0" dirty="0" smtClean="0"/>
              <a:t>day do </a:t>
            </a:r>
            <a:r>
              <a:rPr lang="en-US" i="0" dirty="0"/>
              <a:t>you work </a:t>
            </a:r>
            <a:r>
              <a:rPr lang="en-US" i="0" dirty="0" smtClean="0"/>
              <a:t>best?</a:t>
            </a:r>
          </a:p>
          <a:p>
            <a:pPr marL="1066785" lvl="1" indent="-457200" algn="l">
              <a:buFont typeface="Arial" panose="020B0604020202020204" pitchFamily="34" charset="0"/>
              <a:buChar char="•"/>
            </a:pPr>
            <a:r>
              <a:rPr lang="en-US" i="0" dirty="0" smtClean="0"/>
              <a:t>During </a:t>
            </a:r>
            <a:r>
              <a:rPr lang="en-US" i="0" dirty="0"/>
              <a:t>these </a:t>
            </a:r>
            <a:r>
              <a:rPr lang="en-US" i="0" dirty="0" smtClean="0"/>
              <a:t>times, </a:t>
            </a:r>
            <a:r>
              <a:rPr lang="en-US" dirty="0" smtClean="0"/>
              <a:t>tackle </a:t>
            </a:r>
            <a:r>
              <a:rPr lang="en-US" i="0" dirty="0" smtClean="0"/>
              <a:t>your </a:t>
            </a:r>
            <a:r>
              <a:rPr lang="en-US" i="0" dirty="0"/>
              <a:t>most challenging assignments or subjects.</a:t>
            </a:r>
          </a:p>
          <a:p>
            <a:pPr marL="457200" indent="-457200" algn="l">
              <a:buFont typeface="Arial" panose="020B0604020202020204" pitchFamily="34" charset="0"/>
              <a:buChar char="•"/>
            </a:pPr>
            <a:r>
              <a:rPr lang="en-US" i="0" dirty="0"/>
              <a:t>When are you most </a:t>
            </a:r>
            <a:r>
              <a:rPr lang="en-US" i="0" dirty="0" smtClean="0"/>
              <a:t>productive?</a:t>
            </a:r>
          </a:p>
          <a:p>
            <a:pPr marL="1066785" lvl="1" indent="-457200" algn="l">
              <a:buFont typeface="Arial" panose="020B0604020202020204" pitchFamily="34" charset="0"/>
              <a:buChar char="•"/>
            </a:pPr>
            <a:r>
              <a:rPr lang="en-US" i="0" dirty="0" smtClean="0"/>
              <a:t>During </a:t>
            </a:r>
            <a:r>
              <a:rPr lang="en-US" i="0" dirty="0"/>
              <a:t>these </a:t>
            </a:r>
            <a:r>
              <a:rPr lang="en-US" i="0" dirty="0" smtClean="0"/>
              <a:t>times, consider </a:t>
            </a:r>
            <a:r>
              <a:rPr lang="en-US" i="0" dirty="0"/>
              <a:t>working on longer tasks that require focus</a:t>
            </a:r>
            <a:r>
              <a:rPr lang="en-US" i="0" dirty="0" smtClean="0"/>
              <a:t>.</a:t>
            </a:r>
          </a:p>
          <a:p>
            <a:pPr marL="457200" indent="-457200" algn="l">
              <a:buFont typeface="Arial" panose="020B0604020202020204" pitchFamily="34" charset="0"/>
              <a:buChar char="•"/>
            </a:pPr>
            <a:r>
              <a:rPr lang="en-US" i="0" dirty="0" smtClean="0"/>
              <a:t>How do you ask for support or help?</a:t>
            </a:r>
          </a:p>
          <a:p>
            <a:pPr marL="1066785" lvl="1" indent="-457200" algn="l">
              <a:buFont typeface="Arial" panose="020B0604020202020204" pitchFamily="34" charset="0"/>
              <a:buChar char="•"/>
            </a:pPr>
            <a:r>
              <a:rPr lang="en-US" dirty="0" smtClean="0"/>
              <a:t>Ask your teacher(s) when one-on-one time is available; include it in your schedule and routine</a:t>
            </a:r>
          </a:p>
          <a:p>
            <a:pPr marL="1066785" lvl="1" indent="-457200" algn="l">
              <a:buFont typeface="Arial" panose="020B0604020202020204" pitchFamily="34" charset="0"/>
              <a:buChar char="•"/>
            </a:pPr>
            <a:r>
              <a:rPr lang="en-US" i="0" dirty="0" smtClean="0"/>
              <a:t>Build time in your at-home routine for support from a family member</a:t>
            </a:r>
            <a:endParaRPr lang="en-US" i="0" dirty="0"/>
          </a:p>
          <a:p>
            <a:pPr algn="l"/>
            <a:endParaRPr lang="en-US" i="0" dirty="0"/>
          </a:p>
        </p:txBody>
      </p:sp>
      <p:sp>
        <p:nvSpPr>
          <p:cNvPr id="3" name="Title 2"/>
          <p:cNvSpPr>
            <a:spLocks noGrp="1"/>
          </p:cNvSpPr>
          <p:nvPr>
            <p:ph type="title"/>
          </p:nvPr>
        </p:nvSpPr>
        <p:spPr/>
        <p:txBody>
          <a:bodyPr>
            <a:normAutofit/>
          </a:bodyPr>
          <a:lstStyle/>
          <a:p>
            <a:pPr algn="ctr"/>
            <a:r>
              <a:rPr lang="en-US" sz="3600" dirty="0" smtClean="0"/>
              <a:t>Successful Routines from the Classroom to Home (3 of 7)</a:t>
            </a:r>
            <a:endParaRPr lang="en-US" sz="3600" dirty="0"/>
          </a:p>
        </p:txBody>
      </p:sp>
    </p:spTree>
    <p:extLst>
      <p:ext uri="{BB962C8B-B14F-4D97-AF65-F5344CB8AC3E}">
        <p14:creationId xmlns:p14="http://schemas.microsoft.com/office/powerpoint/2010/main" val="1344981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144495"/>
            <a:ext cx="11125200" cy="4475019"/>
          </a:xfrm>
        </p:spPr>
        <p:txBody>
          <a:bodyPr>
            <a:normAutofit/>
          </a:bodyPr>
          <a:lstStyle/>
          <a:p>
            <a:pPr algn="l"/>
            <a:r>
              <a:rPr lang="en-US" i="0" dirty="0" smtClean="0"/>
              <a:t>Reading Routines are Essential</a:t>
            </a:r>
          </a:p>
        </p:txBody>
      </p:sp>
      <p:sp>
        <p:nvSpPr>
          <p:cNvPr id="3" name="Title 2"/>
          <p:cNvSpPr>
            <a:spLocks noGrp="1"/>
          </p:cNvSpPr>
          <p:nvPr>
            <p:ph type="title"/>
          </p:nvPr>
        </p:nvSpPr>
        <p:spPr/>
        <p:txBody>
          <a:bodyPr>
            <a:normAutofit/>
          </a:bodyPr>
          <a:lstStyle/>
          <a:p>
            <a:pPr algn="ctr"/>
            <a:r>
              <a:rPr lang="en-US" sz="3600" dirty="0" smtClean="0"/>
              <a:t>Successful Routines from the Classroom to Home (4 of 7)</a:t>
            </a:r>
            <a:endParaRPr lang="en-US" sz="3600" dirty="0"/>
          </a:p>
        </p:txBody>
      </p:sp>
      <p:pic>
        <p:nvPicPr>
          <p:cNvPr id="5" name="Picture 4" descr="Screenshot of graph from Disrupting Thinking by Beers and Probst, p. 1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43124"/>
            <a:ext cx="6941127" cy="5214876"/>
          </a:xfrm>
          <a:prstGeom prst="rect">
            <a:avLst/>
          </a:prstGeom>
        </p:spPr>
      </p:pic>
    </p:spTree>
    <p:extLst>
      <p:ext uri="{BB962C8B-B14F-4D97-AF65-F5344CB8AC3E}">
        <p14:creationId xmlns:p14="http://schemas.microsoft.com/office/powerpoint/2010/main" val="1350258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7817" y="1565564"/>
            <a:ext cx="11374582" cy="4378036"/>
          </a:xfrm>
        </p:spPr>
        <p:txBody>
          <a:bodyPr>
            <a:normAutofit lnSpcReduction="10000"/>
          </a:bodyPr>
          <a:lstStyle/>
          <a:p>
            <a:pPr marL="457200" indent="-457200" algn="l">
              <a:buFont typeface="Arial" panose="020B0604020202020204" pitchFamily="34" charset="0"/>
              <a:buChar char="•"/>
            </a:pPr>
            <a:r>
              <a:rPr lang="en-US" i="0" dirty="0" smtClean="0"/>
              <a:t>Build time into your day to read</a:t>
            </a:r>
          </a:p>
          <a:p>
            <a:pPr marL="1066785" lvl="1" indent="-457200" algn="l">
              <a:buFont typeface="Arial" panose="020B0604020202020204" pitchFamily="34" charset="0"/>
              <a:buChar char="•"/>
            </a:pPr>
            <a:r>
              <a:rPr lang="en-US" dirty="0" smtClean="0"/>
              <a:t>Every </a:t>
            </a:r>
            <a:r>
              <a:rPr lang="en-US" dirty="0"/>
              <a:t>day, students should be reading a self-selected text for a minimum of 20 minutes </a:t>
            </a:r>
            <a:endParaRPr lang="en-US" dirty="0" smtClean="0"/>
          </a:p>
          <a:p>
            <a:pPr marL="1676370" lvl="2" indent="-457200" algn="l">
              <a:buFont typeface="Arial" panose="020B0604020202020204" pitchFamily="34" charset="0"/>
              <a:buChar char="•"/>
            </a:pPr>
            <a:r>
              <a:rPr lang="en-US" dirty="0" smtClean="0"/>
              <a:t>i.e</a:t>
            </a:r>
            <a:r>
              <a:rPr lang="en-US" dirty="0"/>
              <a:t>. independent </a:t>
            </a:r>
            <a:r>
              <a:rPr lang="en-US" dirty="0" smtClean="0"/>
              <a:t>reading</a:t>
            </a:r>
          </a:p>
          <a:p>
            <a:pPr marL="1676370" lvl="2" indent="-457200" algn="l">
              <a:buFont typeface="Arial" panose="020B0604020202020204" pitchFamily="34" charset="0"/>
              <a:buChar char="•"/>
            </a:pPr>
            <a:r>
              <a:rPr lang="en-US" dirty="0" smtClean="0"/>
              <a:t>read aloud</a:t>
            </a:r>
          </a:p>
          <a:p>
            <a:pPr marL="1676370" lvl="2" indent="-457200" algn="l">
              <a:buFont typeface="Arial" panose="020B0604020202020204" pitchFamily="34" charset="0"/>
              <a:buChar char="•"/>
            </a:pPr>
            <a:r>
              <a:rPr lang="en-US" dirty="0" smtClean="0"/>
              <a:t>read </a:t>
            </a:r>
            <a:r>
              <a:rPr lang="en-US" dirty="0"/>
              <a:t>with </a:t>
            </a:r>
            <a:r>
              <a:rPr lang="en-US" dirty="0" smtClean="0"/>
              <a:t>someone</a:t>
            </a:r>
          </a:p>
          <a:p>
            <a:pPr marL="457200" indent="-457200" algn="l">
              <a:buFont typeface="Arial" panose="020B0604020202020204" pitchFamily="34" charset="0"/>
              <a:buChar char="•"/>
            </a:pPr>
            <a:r>
              <a:rPr lang="en-US" i="0" dirty="0" smtClean="0"/>
              <a:t>Establish reading habits as early as possible</a:t>
            </a:r>
          </a:p>
          <a:p>
            <a:pPr marL="1066785" lvl="1" indent="-457200" algn="l">
              <a:buFont typeface="Arial" panose="020B0604020202020204" pitchFamily="34" charset="0"/>
              <a:buChar char="•"/>
            </a:pPr>
            <a:r>
              <a:rPr lang="en-US" dirty="0" smtClean="0"/>
              <a:t>Kindergarten: 10 minutes a day</a:t>
            </a:r>
          </a:p>
          <a:p>
            <a:pPr marL="1066785" lvl="1" indent="-457200" algn="l">
              <a:buFont typeface="Arial" panose="020B0604020202020204" pitchFamily="34" charset="0"/>
              <a:buChar char="•"/>
            </a:pPr>
            <a:r>
              <a:rPr lang="en-US" i="0" dirty="0" smtClean="0"/>
              <a:t>1</a:t>
            </a:r>
            <a:r>
              <a:rPr lang="en-US" i="0" baseline="30000" dirty="0" smtClean="0"/>
              <a:t>st</a:t>
            </a:r>
            <a:r>
              <a:rPr lang="en-US" i="0" dirty="0" smtClean="0"/>
              <a:t> Grade: 15 minutes a day</a:t>
            </a:r>
          </a:p>
          <a:p>
            <a:pPr marL="1066785" lvl="1" indent="-457200" algn="l">
              <a:buFont typeface="Arial" panose="020B0604020202020204" pitchFamily="34" charset="0"/>
              <a:buChar char="•"/>
            </a:pPr>
            <a:r>
              <a:rPr lang="en-US" dirty="0" smtClean="0"/>
              <a:t>2</a:t>
            </a:r>
            <a:r>
              <a:rPr lang="en-US" baseline="30000" dirty="0" smtClean="0"/>
              <a:t>nd</a:t>
            </a:r>
            <a:r>
              <a:rPr lang="en-US" dirty="0" smtClean="0"/>
              <a:t> Grade: 20 minutes a day</a:t>
            </a:r>
          </a:p>
          <a:p>
            <a:pPr algn="l"/>
            <a:r>
              <a:rPr lang="en-US" dirty="0" smtClean="0"/>
              <a:t>*</a:t>
            </a:r>
            <a:r>
              <a:rPr lang="en-US" i="0" dirty="0" smtClean="0"/>
              <a:t>minutes include time being read to as well as independent reading</a:t>
            </a:r>
          </a:p>
          <a:p>
            <a:pPr lvl="1" algn="l"/>
            <a:r>
              <a:rPr lang="en-US" dirty="0" smtClean="0"/>
              <a:t>		</a:t>
            </a:r>
            <a:endParaRPr lang="en-US" i="0" dirty="0" smtClean="0"/>
          </a:p>
          <a:p>
            <a:pPr lvl="2" algn="l"/>
            <a:endParaRPr lang="en-US" i="0" dirty="0" smtClean="0"/>
          </a:p>
        </p:txBody>
      </p:sp>
      <p:sp>
        <p:nvSpPr>
          <p:cNvPr id="3" name="Title 2"/>
          <p:cNvSpPr>
            <a:spLocks noGrp="1"/>
          </p:cNvSpPr>
          <p:nvPr>
            <p:ph type="title"/>
          </p:nvPr>
        </p:nvSpPr>
        <p:spPr/>
        <p:txBody>
          <a:bodyPr>
            <a:normAutofit/>
          </a:bodyPr>
          <a:lstStyle/>
          <a:p>
            <a:pPr algn="ctr"/>
            <a:r>
              <a:rPr lang="en-US" sz="3600" dirty="0" smtClean="0"/>
              <a:t>Successful Routines from the Classroom to Home (5 of 7)</a:t>
            </a:r>
            <a:endParaRPr lang="en-US" sz="3600" dirty="0"/>
          </a:p>
        </p:txBody>
      </p:sp>
    </p:spTree>
    <p:extLst>
      <p:ext uri="{BB962C8B-B14F-4D97-AF65-F5344CB8AC3E}">
        <p14:creationId xmlns:p14="http://schemas.microsoft.com/office/powerpoint/2010/main" val="726608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625" y="1614488"/>
            <a:ext cx="11458575" cy="4686300"/>
          </a:xfrm>
        </p:spPr>
        <p:txBody>
          <a:bodyPr/>
          <a:lstStyle/>
          <a:p>
            <a:pPr marL="457200" indent="-457200" algn="l">
              <a:buFont typeface="Arial" panose="020B0604020202020204" pitchFamily="34" charset="0"/>
              <a:buChar char="•"/>
            </a:pPr>
            <a:r>
              <a:rPr lang="en-US" i="0" dirty="0"/>
              <a:t>Reflect on what you read </a:t>
            </a:r>
          </a:p>
          <a:p>
            <a:pPr marL="1066785" lvl="1" indent="-457200" algn="l">
              <a:buFont typeface="Arial" panose="020B0604020202020204" pitchFamily="34" charset="0"/>
              <a:buChar char="•"/>
            </a:pPr>
            <a:r>
              <a:rPr lang="en-US" dirty="0"/>
              <a:t>Draw a picture of what you read</a:t>
            </a:r>
          </a:p>
          <a:p>
            <a:pPr marL="1066785" lvl="1" indent="-457200" algn="l">
              <a:buFont typeface="Arial" panose="020B0604020202020204" pitchFamily="34" charset="0"/>
              <a:buChar char="•"/>
            </a:pPr>
            <a:r>
              <a:rPr lang="en-US" dirty="0"/>
              <a:t>Record new words that you discover</a:t>
            </a:r>
          </a:p>
          <a:p>
            <a:pPr marL="1066785" lvl="1" indent="-457200" algn="l">
              <a:buFont typeface="Arial" panose="020B0604020202020204" pitchFamily="34" charset="0"/>
              <a:buChar char="•"/>
            </a:pPr>
            <a:r>
              <a:rPr lang="en-US" dirty="0"/>
              <a:t>Track how much you read each day</a:t>
            </a:r>
          </a:p>
          <a:p>
            <a:pPr marL="1066785" lvl="1" indent="-457200" algn="l">
              <a:buFont typeface="Arial" panose="020B0604020202020204" pitchFamily="34" charset="0"/>
              <a:buChar char="•"/>
            </a:pPr>
            <a:r>
              <a:rPr lang="en-US" dirty="0"/>
              <a:t>Use a choice board or reading BINGO for after-reading activities</a:t>
            </a:r>
          </a:p>
          <a:p>
            <a:pPr algn="l"/>
            <a:endParaRPr lang="en-US" i="0" dirty="0"/>
          </a:p>
        </p:txBody>
      </p:sp>
      <p:sp>
        <p:nvSpPr>
          <p:cNvPr id="3" name="Title 2"/>
          <p:cNvSpPr>
            <a:spLocks noGrp="1"/>
          </p:cNvSpPr>
          <p:nvPr>
            <p:ph type="title"/>
          </p:nvPr>
        </p:nvSpPr>
        <p:spPr/>
        <p:txBody>
          <a:bodyPr>
            <a:normAutofit/>
          </a:bodyPr>
          <a:lstStyle/>
          <a:p>
            <a:pPr algn="ctr"/>
            <a:r>
              <a:rPr lang="en-US" sz="3600" dirty="0" smtClean="0"/>
              <a:t>Successful Routines from the Classroom to Home (6 of 7) </a:t>
            </a:r>
            <a:endParaRPr lang="en-US" sz="3600" dirty="0"/>
          </a:p>
        </p:txBody>
      </p:sp>
      <p:pic>
        <p:nvPicPr>
          <p:cNvPr id="2052" name="Picture 4" descr="Reading Workshop Journals - Kindergarten Kindergar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779" y="3633788"/>
            <a:ext cx="3810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35436"/>
            <a:ext cx="6669482" cy="276999"/>
          </a:xfrm>
          <a:prstGeom prst="rect">
            <a:avLst/>
          </a:prstGeom>
          <a:noFill/>
        </p:spPr>
        <p:txBody>
          <a:bodyPr wrap="square" rtlCol="0">
            <a:spAutoFit/>
          </a:bodyPr>
          <a:lstStyle/>
          <a:p>
            <a:r>
              <a:rPr lang="en-US" sz="1200" dirty="0" smtClean="0"/>
              <a:t>Picture Source: </a:t>
            </a:r>
            <a:r>
              <a:rPr lang="en-US" sz="1200" dirty="0">
                <a:hlinkClick r:id="rId3"/>
              </a:rPr>
              <a:t>https://</a:t>
            </a:r>
            <a:r>
              <a:rPr lang="en-US" sz="1000" dirty="0">
                <a:hlinkClick r:id="rId3"/>
              </a:rPr>
              <a:t>www.kindergartenkindergarten.com/2010/07/reading-workshop-journals.html</a:t>
            </a:r>
            <a:endParaRPr lang="en-US" sz="1000" dirty="0"/>
          </a:p>
        </p:txBody>
      </p:sp>
    </p:spTree>
    <p:extLst>
      <p:ext uri="{BB962C8B-B14F-4D97-AF65-F5344CB8AC3E}">
        <p14:creationId xmlns:p14="http://schemas.microsoft.com/office/powerpoint/2010/main" val="3836847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382" y="1300839"/>
            <a:ext cx="11083636" cy="4795161"/>
          </a:xfrm>
        </p:spPr>
        <p:txBody>
          <a:bodyPr/>
          <a:lstStyle/>
          <a:p>
            <a:pPr algn="l"/>
            <a:r>
              <a:rPr lang="en-US" i="0" dirty="0" smtClean="0"/>
              <a:t>Question Stems are a great resource for starting a conversation about reading:</a:t>
            </a:r>
            <a:endParaRPr lang="en-US" i="0" dirty="0"/>
          </a:p>
        </p:txBody>
      </p:sp>
      <p:sp>
        <p:nvSpPr>
          <p:cNvPr id="3" name="Title 2"/>
          <p:cNvSpPr>
            <a:spLocks noGrp="1"/>
          </p:cNvSpPr>
          <p:nvPr>
            <p:ph type="title"/>
          </p:nvPr>
        </p:nvSpPr>
        <p:spPr/>
        <p:txBody>
          <a:bodyPr>
            <a:normAutofit/>
          </a:bodyPr>
          <a:lstStyle/>
          <a:p>
            <a:pPr algn="ctr"/>
            <a:r>
              <a:rPr lang="en-US" sz="3600" dirty="0"/>
              <a:t>Successful Routines from the Classroom to </a:t>
            </a:r>
            <a:r>
              <a:rPr lang="en-US" sz="3600" dirty="0" smtClean="0"/>
              <a:t>Home (7 of 7)</a:t>
            </a:r>
            <a:endParaRPr lang="en-US" sz="3600" dirty="0"/>
          </a:p>
        </p:txBody>
      </p:sp>
      <p:sp>
        <p:nvSpPr>
          <p:cNvPr id="5" name="Rectangle 4"/>
          <p:cNvSpPr/>
          <p:nvPr/>
        </p:nvSpPr>
        <p:spPr>
          <a:xfrm>
            <a:off x="803563" y="6403256"/>
            <a:ext cx="8950037" cy="307777"/>
          </a:xfrm>
          <a:prstGeom prst="rect">
            <a:avLst/>
          </a:prstGeom>
        </p:spPr>
        <p:txBody>
          <a:bodyPr wrap="square">
            <a:spAutoFit/>
          </a:bodyPr>
          <a:lstStyle/>
          <a:p>
            <a:r>
              <a:rPr lang="en-US" sz="1400" dirty="0">
                <a:hlinkClick r:id="rId2"/>
              </a:rPr>
              <a:t>http://www.doe.virginia.gov/testing/sol/standards_docs/english/2017/text-dependent/index.shtml</a:t>
            </a:r>
            <a:endParaRPr lang="en-US" sz="1400" dirty="0"/>
          </a:p>
        </p:txBody>
      </p:sp>
      <p:pic>
        <p:nvPicPr>
          <p:cNvPr id="6" name="Picture 5" descr="sample text dependent questions from link below"/>
          <p:cNvPicPr>
            <a:picLocks noChangeAspect="1"/>
          </p:cNvPicPr>
          <p:nvPr/>
        </p:nvPicPr>
        <p:blipFill>
          <a:blip r:embed="rId3"/>
          <a:stretch>
            <a:fillRect/>
          </a:stretch>
        </p:blipFill>
        <p:spPr>
          <a:xfrm>
            <a:off x="249382" y="2136056"/>
            <a:ext cx="10044545" cy="4267200"/>
          </a:xfrm>
          <a:prstGeom prst="rect">
            <a:avLst/>
          </a:prstGeom>
        </p:spPr>
      </p:pic>
    </p:spTree>
    <p:extLst>
      <p:ext uri="{BB962C8B-B14F-4D97-AF65-F5344CB8AC3E}">
        <p14:creationId xmlns:p14="http://schemas.microsoft.com/office/powerpoint/2010/main" val="2129883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sample Routine for Elementary School&#10;9-9:20 Morning Movement/Exercise&#10;9:30-10:30- Academic Time&#10;10:30-11:00- Creative Time&#10;11:00-Noon- Family Free Choice&#10;Noon-12:30- Lunch&#10;12:30-1:30p.m.- Academic Time&#10;1:30-2p.m.- Chores/Quiet Time/Independent Time&#10;2-2:30- Academic Time&#10;2:30-3:00- Creativity Time&#10;3-4p.m.-Afternoon Fresh Air&#10;4-5p.m.- Free Choice&#10;"/>
          <p:cNvPicPr>
            <a:picLocks noChangeAspect="1"/>
          </p:cNvPicPr>
          <p:nvPr/>
        </p:nvPicPr>
        <p:blipFill>
          <a:blip r:embed="rId2"/>
          <a:stretch>
            <a:fillRect/>
          </a:stretch>
        </p:blipFill>
        <p:spPr>
          <a:xfrm>
            <a:off x="1662545" y="1440874"/>
            <a:ext cx="8617528" cy="4849090"/>
          </a:xfrm>
          <a:prstGeom prst="rect">
            <a:avLst/>
          </a:prstGeom>
        </p:spPr>
      </p:pic>
      <p:sp>
        <p:nvSpPr>
          <p:cNvPr id="3" name="Title 2"/>
          <p:cNvSpPr>
            <a:spLocks noGrp="1"/>
          </p:cNvSpPr>
          <p:nvPr>
            <p:ph type="title"/>
          </p:nvPr>
        </p:nvSpPr>
        <p:spPr/>
        <p:txBody>
          <a:bodyPr/>
          <a:lstStyle/>
          <a:p>
            <a:pPr algn="ctr"/>
            <a:r>
              <a:rPr lang="en-US" dirty="0" smtClean="0"/>
              <a:t>Sample Routine for Elementary</a:t>
            </a:r>
            <a:endParaRPr lang="en-US" dirty="0"/>
          </a:p>
        </p:txBody>
      </p:sp>
      <p:sp>
        <p:nvSpPr>
          <p:cNvPr id="7" name="Rectangle 6"/>
          <p:cNvSpPr/>
          <p:nvPr/>
        </p:nvSpPr>
        <p:spPr>
          <a:xfrm>
            <a:off x="1805398" y="6401677"/>
            <a:ext cx="2933624" cy="307777"/>
          </a:xfrm>
          <a:prstGeom prst="rect">
            <a:avLst/>
          </a:prstGeom>
        </p:spPr>
        <p:txBody>
          <a:bodyPr wrap="none">
            <a:spAutoFit/>
          </a:bodyPr>
          <a:lstStyle/>
          <a:p>
            <a:r>
              <a:rPr lang="en-US" sz="1400" dirty="0">
                <a:hlinkClick r:id="rId3"/>
              </a:rPr>
              <a:t>https://www.ohsd.net/Page/7925</a:t>
            </a:r>
            <a:endParaRPr lang="en-US" sz="1400" dirty="0"/>
          </a:p>
        </p:txBody>
      </p:sp>
    </p:spTree>
    <p:extLst>
      <p:ext uri="{BB962C8B-B14F-4D97-AF65-F5344CB8AC3E}">
        <p14:creationId xmlns:p14="http://schemas.microsoft.com/office/powerpoint/2010/main" val="3189205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Sample Routine for Secondary</a:t>
            </a:r>
            <a:endParaRPr lang="en-US" dirty="0"/>
          </a:p>
        </p:txBody>
      </p:sp>
      <p:pic>
        <p:nvPicPr>
          <p:cNvPr id="4" name="Picture 3" descr="Sample Routine for Secondary &#10;See https://blog.prepscholar.com/daily-schedule-distance-learning for details"/>
          <p:cNvPicPr>
            <a:picLocks noChangeAspect="1"/>
          </p:cNvPicPr>
          <p:nvPr/>
        </p:nvPicPr>
        <p:blipFill>
          <a:blip r:embed="rId2"/>
          <a:stretch>
            <a:fillRect/>
          </a:stretch>
        </p:blipFill>
        <p:spPr>
          <a:xfrm>
            <a:off x="1191491" y="1555653"/>
            <a:ext cx="9393381" cy="5016694"/>
          </a:xfrm>
          <a:prstGeom prst="rect">
            <a:avLst/>
          </a:prstGeom>
        </p:spPr>
      </p:pic>
      <p:sp>
        <p:nvSpPr>
          <p:cNvPr id="5" name="Rectangle 4"/>
          <p:cNvSpPr/>
          <p:nvPr/>
        </p:nvSpPr>
        <p:spPr>
          <a:xfrm>
            <a:off x="1427017" y="6418458"/>
            <a:ext cx="7481455" cy="307777"/>
          </a:xfrm>
          <a:prstGeom prst="rect">
            <a:avLst/>
          </a:prstGeom>
        </p:spPr>
        <p:txBody>
          <a:bodyPr wrap="square">
            <a:spAutoFit/>
          </a:bodyPr>
          <a:lstStyle/>
          <a:p>
            <a:r>
              <a:rPr lang="en-US" sz="1400" dirty="0">
                <a:hlinkClick r:id="rId3"/>
              </a:rPr>
              <a:t>https://blog.prepscholar.com/daily-schedule-distance-learning</a:t>
            </a:r>
            <a:endParaRPr lang="en-US" sz="1400" dirty="0"/>
          </a:p>
        </p:txBody>
      </p:sp>
    </p:spTree>
    <p:extLst>
      <p:ext uri="{BB962C8B-B14F-4D97-AF65-F5344CB8AC3E}">
        <p14:creationId xmlns:p14="http://schemas.microsoft.com/office/powerpoint/2010/main" val="116786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Starting the 2020-2021 School Year</a:t>
            </a:r>
            <a:endParaRPr lang="en-US" dirty="0"/>
          </a:p>
        </p:txBody>
      </p:sp>
      <p:sp>
        <p:nvSpPr>
          <p:cNvPr id="3" name="TextBox 2"/>
          <p:cNvSpPr txBox="1"/>
          <p:nvPr/>
        </p:nvSpPr>
        <p:spPr>
          <a:xfrm>
            <a:off x="3810000" y="2380159"/>
            <a:ext cx="4572000" cy="1241237"/>
          </a:xfrm>
          <a:prstGeom prst="rect">
            <a:avLst/>
          </a:prstGeom>
          <a:noFill/>
        </p:spPr>
        <p:txBody>
          <a:bodyPr wrap="square" rtlCol="0">
            <a:spAutoFit/>
          </a:bodyPr>
          <a:lstStyle/>
          <a:p>
            <a:pPr algn="ctr"/>
            <a:r>
              <a:rPr lang="en-US" sz="3733" b="1" dirty="0" smtClean="0">
                <a:solidFill>
                  <a:srgbClr val="FF0000"/>
                </a:solidFill>
              </a:rPr>
              <a:t>Student Success </a:t>
            </a:r>
          </a:p>
          <a:p>
            <a:pPr algn="ctr"/>
            <a:r>
              <a:rPr lang="en-US" sz="3733" b="1" dirty="0" smtClean="0">
                <a:solidFill>
                  <a:srgbClr val="FF0000"/>
                </a:solidFill>
              </a:rPr>
              <a:t>&amp; Growth</a:t>
            </a:r>
            <a:endParaRPr lang="en-US" sz="3733" b="1" dirty="0">
              <a:solidFill>
                <a:srgbClr val="FF0000"/>
              </a:solidFill>
            </a:endParaRPr>
          </a:p>
        </p:txBody>
      </p:sp>
      <p:sp>
        <p:nvSpPr>
          <p:cNvPr id="4" name="TextBox 3"/>
          <p:cNvSpPr txBox="1"/>
          <p:nvPr/>
        </p:nvSpPr>
        <p:spPr>
          <a:xfrm>
            <a:off x="7518400" y="3474309"/>
            <a:ext cx="3860800" cy="1077218"/>
          </a:xfrm>
          <a:prstGeom prst="rect">
            <a:avLst/>
          </a:prstGeom>
          <a:noFill/>
        </p:spPr>
        <p:txBody>
          <a:bodyPr wrap="square" rtlCol="0">
            <a:spAutoFit/>
          </a:bodyPr>
          <a:lstStyle/>
          <a:p>
            <a:pPr algn="ctr"/>
            <a:r>
              <a:rPr lang="en-US" sz="3200" b="1" dirty="0">
                <a:solidFill>
                  <a:schemeClr val="accent4">
                    <a:lumMod val="75000"/>
                  </a:schemeClr>
                </a:solidFill>
              </a:rPr>
              <a:t>Social and Emotional Needs</a:t>
            </a:r>
          </a:p>
        </p:txBody>
      </p:sp>
      <p:sp>
        <p:nvSpPr>
          <p:cNvPr id="5" name="TextBox 4"/>
          <p:cNvSpPr txBox="1"/>
          <p:nvPr/>
        </p:nvSpPr>
        <p:spPr>
          <a:xfrm>
            <a:off x="8128000" y="1398376"/>
            <a:ext cx="3860800" cy="584775"/>
          </a:xfrm>
          <a:prstGeom prst="rect">
            <a:avLst/>
          </a:prstGeom>
          <a:noFill/>
        </p:spPr>
        <p:txBody>
          <a:bodyPr wrap="square" rtlCol="0">
            <a:spAutoFit/>
          </a:bodyPr>
          <a:lstStyle/>
          <a:p>
            <a:pPr algn="ctr"/>
            <a:r>
              <a:rPr lang="en-US" sz="3200" b="1" dirty="0">
                <a:solidFill>
                  <a:schemeClr val="accent1"/>
                </a:solidFill>
              </a:rPr>
              <a:t>Health and Safety</a:t>
            </a:r>
          </a:p>
        </p:txBody>
      </p:sp>
      <p:sp>
        <p:nvSpPr>
          <p:cNvPr id="6" name="TextBox 5"/>
          <p:cNvSpPr txBox="1"/>
          <p:nvPr/>
        </p:nvSpPr>
        <p:spPr>
          <a:xfrm>
            <a:off x="660400" y="3540100"/>
            <a:ext cx="3860800" cy="584775"/>
          </a:xfrm>
          <a:prstGeom prst="rect">
            <a:avLst/>
          </a:prstGeom>
          <a:noFill/>
        </p:spPr>
        <p:txBody>
          <a:bodyPr wrap="square" rtlCol="0">
            <a:spAutoFit/>
          </a:bodyPr>
          <a:lstStyle/>
          <a:p>
            <a:pPr algn="ctr"/>
            <a:r>
              <a:rPr lang="en-US" sz="3200" b="1" dirty="0" smtClean="0">
                <a:solidFill>
                  <a:srgbClr val="FFC000"/>
                </a:solidFill>
              </a:rPr>
              <a:t> </a:t>
            </a:r>
            <a:r>
              <a:rPr lang="en-US" sz="3200" b="1" dirty="0">
                <a:solidFill>
                  <a:srgbClr val="FFC000"/>
                </a:solidFill>
              </a:rPr>
              <a:t>Communication</a:t>
            </a:r>
          </a:p>
        </p:txBody>
      </p:sp>
      <p:sp>
        <p:nvSpPr>
          <p:cNvPr id="7" name="TextBox 6"/>
          <p:cNvSpPr txBox="1"/>
          <p:nvPr/>
        </p:nvSpPr>
        <p:spPr>
          <a:xfrm>
            <a:off x="948267" y="1368623"/>
            <a:ext cx="3860800" cy="584775"/>
          </a:xfrm>
          <a:prstGeom prst="rect">
            <a:avLst/>
          </a:prstGeom>
          <a:noFill/>
        </p:spPr>
        <p:txBody>
          <a:bodyPr wrap="square" rtlCol="0">
            <a:spAutoFit/>
          </a:bodyPr>
          <a:lstStyle/>
          <a:p>
            <a:pPr algn="ctr"/>
            <a:r>
              <a:rPr lang="en-US" sz="3200" b="1" dirty="0">
                <a:solidFill>
                  <a:schemeClr val="tx1">
                    <a:lumMod val="85000"/>
                    <a:lumOff val="15000"/>
                  </a:schemeClr>
                </a:solidFill>
              </a:rPr>
              <a:t>Social Distancing</a:t>
            </a:r>
          </a:p>
        </p:txBody>
      </p:sp>
      <p:sp>
        <p:nvSpPr>
          <p:cNvPr id="8" name="TextBox 7"/>
          <p:cNvSpPr txBox="1"/>
          <p:nvPr/>
        </p:nvSpPr>
        <p:spPr>
          <a:xfrm>
            <a:off x="3962400" y="4762619"/>
            <a:ext cx="4572000" cy="1077218"/>
          </a:xfrm>
          <a:prstGeom prst="rect">
            <a:avLst/>
          </a:prstGeom>
          <a:noFill/>
        </p:spPr>
        <p:txBody>
          <a:bodyPr wrap="square" rtlCol="0">
            <a:spAutoFit/>
          </a:bodyPr>
          <a:lstStyle/>
          <a:p>
            <a:pPr algn="ctr"/>
            <a:r>
              <a:rPr lang="en-US" sz="3200" b="1" dirty="0">
                <a:solidFill>
                  <a:srgbClr val="00B050"/>
                </a:solidFill>
              </a:rPr>
              <a:t>Learning (and Working) from Home</a:t>
            </a:r>
          </a:p>
        </p:txBody>
      </p:sp>
    </p:spTree>
    <p:extLst>
      <p:ext uri="{BB962C8B-B14F-4D97-AF65-F5344CB8AC3E}">
        <p14:creationId xmlns:p14="http://schemas.microsoft.com/office/powerpoint/2010/main" val="111306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ep up with traditions: If you and your child do something special each year to celebrate the first day of the new school year, make sure you keep that tradition alive.&#10;Check in: Check in with your child on how they feel about going back to school virtually. Encourage your child to express their feelings and communicate how they feel about back to school changes.&#10;Make a schedule: This will change based on their age and grade level, but it’s important to lay out a plan and expectations on the first day. Their schedule should include meals, brain breaks, mindfulness breaks, fitness and social time.&#10;Make sure you have WiFi: If your school district is providing you with a WiFi hot spot, make sure it works and establish a connection with the device being used for online learning prior to the first day of school.&#10;Pack your lunch: Packing your lunch the day before can help minimize the stress during the school day. If your child will be participating in the school meal program, make sure they know when and where the meals will be distributed.&#10;Back to school shopping: If you don’t have a designated area for your child to learn or study, this should be a priority when back to school shopping. Your student will also need to keep their notes and school work organized so don’t forget to grab some organizational items like agendas, highlighters, folders, binders or bins.&#10;Set up your learning area: The week before school starts, establish an area where your child will do their virtual lessons and school work.&#10;Plan after school activities: Socialization is key during this time! Contact your school system to find out what extracurricular activities are available.&#10;Connect with other students: If your child’s health permits it, plan socially-distant play dates or field trips to help your child’s emotional well being.&#10;Self care: Encourage your child to practice self care by taking breaks, eating well, getting plenty of sleep and meditating.&#10;&#10;"/>
          <p:cNvPicPr>
            <a:picLocks noChangeAspect="1"/>
          </p:cNvPicPr>
          <p:nvPr/>
        </p:nvPicPr>
        <p:blipFill>
          <a:blip r:embed="rId2"/>
          <a:stretch>
            <a:fillRect/>
          </a:stretch>
        </p:blipFill>
        <p:spPr>
          <a:xfrm>
            <a:off x="96982" y="1096781"/>
            <a:ext cx="10640291" cy="5761219"/>
          </a:xfrm>
          <a:prstGeom prst="rect">
            <a:avLst/>
          </a:prstGeom>
        </p:spPr>
      </p:pic>
      <p:sp>
        <p:nvSpPr>
          <p:cNvPr id="3" name="Title 2"/>
          <p:cNvSpPr>
            <a:spLocks noGrp="1"/>
          </p:cNvSpPr>
          <p:nvPr>
            <p:ph type="title"/>
          </p:nvPr>
        </p:nvSpPr>
        <p:spPr/>
        <p:txBody>
          <a:bodyPr/>
          <a:lstStyle/>
          <a:p>
            <a:pPr algn="ctr"/>
            <a:r>
              <a:rPr lang="en-US" dirty="0" smtClean="0"/>
              <a:t>Tips to Prepare for the First Day</a:t>
            </a:r>
            <a:endParaRPr lang="en-US" dirty="0"/>
          </a:p>
        </p:txBody>
      </p:sp>
    </p:spTree>
    <p:extLst>
      <p:ext uri="{BB962C8B-B14F-4D97-AF65-F5344CB8AC3E}">
        <p14:creationId xmlns:p14="http://schemas.microsoft.com/office/powerpoint/2010/main" val="3169572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a:xfrm>
            <a:off x="0" y="0"/>
            <a:ext cx="12192000" cy="964189"/>
          </a:xfrm>
          <a:solidFill>
            <a:schemeClr val="accent2"/>
          </a:solidFill>
        </p:spPr>
        <p:txBody>
          <a:bodyPr/>
          <a:lstStyle/>
          <a:p>
            <a:pPr algn="ctr"/>
            <a:r>
              <a:rPr lang="en-US" dirty="0" smtClean="0">
                <a:solidFill>
                  <a:schemeClr val="bg1"/>
                </a:solidFill>
              </a:rPr>
              <a:t>Structures for Success </a:t>
            </a:r>
            <a:endParaRPr lang="en-US" dirty="0">
              <a:solidFill>
                <a:schemeClr val="bg1"/>
              </a:solidFill>
            </a:endParaRPr>
          </a:p>
        </p:txBody>
      </p:sp>
      <p:pic>
        <p:nvPicPr>
          <p:cNvPr id="4" name="Picture 3" descr="File:Thumb up icon.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454" y="2223654"/>
            <a:ext cx="3179619" cy="3179619"/>
          </a:xfrm>
          <a:prstGeom prst="rect">
            <a:avLst/>
          </a:prstGeom>
        </p:spPr>
      </p:pic>
    </p:spTree>
    <p:extLst>
      <p:ext uri="{BB962C8B-B14F-4D97-AF65-F5344CB8AC3E}">
        <p14:creationId xmlns:p14="http://schemas.microsoft.com/office/powerpoint/2010/main" val="1839255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 Learning Can be as Effective as In-Person Learning (1 of 3) </a:t>
            </a:r>
            <a:endParaRPr lang="en-US" dirty="0"/>
          </a:p>
        </p:txBody>
      </p:sp>
      <p:pic>
        <p:nvPicPr>
          <p:cNvPr id="6" name="Content Placeholder 5" descr="John Hattie effect size of distance education screenshot"/>
          <p:cNvPicPr>
            <a:picLocks noGrp="1" noChangeAspect="1"/>
          </p:cNvPicPr>
          <p:nvPr>
            <p:ph idx="1"/>
          </p:nvPr>
        </p:nvPicPr>
        <p:blipFill>
          <a:blip r:embed="rId2"/>
          <a:stretch>
            <a:fillRect/>
          </a:stretch>
        </p:blipFill>
        <p:spPr>
          <a:xfrm>
            <a:off x="2600717" y="1803738"/>
            <a:ext cx="6990566" cy="4645722"/>
          </a:xfrm>
          <a:prstGeom prst="rect">
            <a:avLst/>
          </a:prstGeom>
        </p:spPr>
      </p:pic>
    </p:spTree>
    <p:extLst>
      <p:ext uri="{BB962C8B-B14F-4D97-AF65-F5344CB8AC3E}">
        <p14:creationId xmlns:p14="http://schemas.microsoft.com/office/powerpoint/2010/main" val="664621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 Learning Can be as Effective as In-Person Learning (2 of 3) </a:t>
            </a:r>
            <a:endParaRPr lang="en-US" dirty="0"/>
          </a:p>
        </p:txBody>
      </p:sp>
      <p:sp>
        <p:nvSpPr>
          <p:cNvPr id="2" name="Content Placeholder 1"/>
          <p:cNvSpPr>
            <a:spLocks noGrp="1"/>
          </p:cNvSpPr>
          <p:nvPr>
            <p:ph idx="1"/>
          </p:nvPr>
        </p:nvSpPr>
        <p:spPr/>
        <p:txBody>
          <a:bodyPr/>
          <a:lstStyle/>
          <a:p>
            <a:r>
              <a:rPr lang="en-US" dirty="0" smtClean="0"/>
              <a:t>It is important to establish credibility in the way that it may have been your very first day in the profession. Your in-person reputation is not the same as your distance-learning reputation</a:t>
            </a:r>
          </a:p>
          <a:p>
            <a:pPr marL="0" indent="0">
              <a:buNone/>
            </a:pPr>
            <a:endParaRPr lang="en-US" dirty="0"/>
          </a:p>
        </p:txBody>
      </p:sp>
      <p:pic>
        <p:nvPicPr>
          <p:cNvPr id="102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451" y="3297367"/>
            <a:ext cx="5744183" cy="330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33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 Learning Can be as Effective as In-Person Learning (3 of 3) </a:t>
            </a:r>
            <a:endParaRPr lang="en-US" dirty="0"/>
          </a:p>
        </p:txBody>
      </p:sp>
      <p:sp>
        <p:nvSpPr>
          <p:cNvPr id="2" name="Content Placeholder 1"/>
          <p:cNvSpPr>
            <a:spLocks noGrp="1"/>
          </p:cNvSpPr>
          <p:nvPr>
            <p:ph idx="1"/>
          </p:nvPr>
        </p:nvSpPr>
        <p:spPr/>
        <p:txBody>
          <a:bodyPr/>
          <a:lstStyle/>
          <a:p>
            <a:r>
              <a:rPr lang="en-US" dirty="0" smtClean="0"/>
              <a:t>We know that good feedback has ALWAYS been one of the most important factors in student academic growth… Consider the opportunities for effective feedback that virtual learning presents</a:t>
            </a:r>
          </a:p>
          <a:p>
            <a:pPr marL="0" indent="0">
              <a:buNone/>
            </a:pPr>
            <a:endParaRPr lang="en-US" dirty="0"/>
          </a:p>
        </p:txBody>
      </p:sp>
      <p:pic>
        <p:nvPicPr>
          <p:cNvPr id="2050" name="Picture 2" descr="Bill Gates: Teachers Need Real Feedback - Standard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572" y="3347278"/>
            <a:ext cx="5800855" cy="282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53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Minor Alterations go a Long Way</a:t>
            </a:r>
            <a:endParaRPr lang="en-US" dirty="0"/>
          </a:p>
        </p:txBody>
      </p:sp>
      <p:sp>
        <p:nvSpPr>
          <p:cNvPr id="2" name="Content Placeholder 1"/>
          <p:cNvSpPr>
            <a:spLocks noGrp="1"/>
          </p:cNvSpPr>
          <p:nvPr>
            <p:ph idx="1"/>
          </p:nvPr>
        </p:nvSpPr>
        <p:spPr/>
        <p:txBody>
          <a:bodyPr/>
          <a:lstStyle/>
          <a:p>
            <a:pPr marL="0" indent="0">
              <a:buNone/>
            </a:pPr>
            <a:r>
              <a:rPr lang="en-US" dirty="0"/>
              <a:t>In interviews with 40 teachers about their experiences teaching remotely this past spring, the Teaching Systems Lab found that some teachers said students were self-conscious about turning on their video in whole-class settings. </a:t>
            </a:r>
            <a:endParaRPr lang="en-US" dirty="0" smtClean="0"/>
          </a:p>
          <a:p>
            <a:pPr marL="0" indent="0">
              <a:buNone/>
            </a:pPr>
            <a:endParaRPr lang="en-US" dirty="0" smtClean="0"/>
          </a:p>
          <a:p>
            <a:pPr marL="0" indent="0">
              <a:buNone/>
            </a:pPr>
            <a:r>
              <a:rPr lang="en-US" dirty="0" smtClean="0"/>
              <a:t>Other </a:t>
            </a:r>
            <a:r>
              <a:rPr lang="en-US" dirty="0"/>
              <a:t>teachers had more success in smaller groups—either splitting the class into smaller synchronous meeting times or circulating between simultaneous breakout sessions.</a:t>
            </a:r>
          </a:p>
        </p:txBody>
      </p:sp>
      <p:sp>
        <p:nvSpPr>
          <p:cNvPr id="6" name="Rectangle 5"/>
          <p:cNvSpPr/>
          <p:nvPr/>
        </p:nvSpPr>
        <p:spPr>
          <a:xfrm>
            <a:off x="942108" y="5988418"/>
            <a:ext cx="8201891" cy="246221"/>
          </a:xfrm>
          <a:prstGeom prst="rect">
            <a:avLst/>
          </a:prstGeom>
        </p:spPr>
        <p:txBody>
          <a:bodyPr wrap="square">
            <a:spAutoFit/>
          </a:bodyPr>
          <a:lstStyle/>
          <a:p>
            <a:r>
              <a:rPr lang="en-US" sz="1000" dirty="0"/>
              <a:t>https://www.edweek.org/ew/articles/2020/08/06/classroom-routines-have-to-change-heres-what.html</a:t>
            </a:r>
          </a:p>
        </p:txBody>
      </p:sp>
    </p:spTree>
    <p:extLst>
      <p:ext uri="{BB962C8B-B14F-4D97-AF65-F5344CB8AC3E}">
        <p14:creationId xmlns:p14="http://schemas.microsoft.com/office/powerpoint/2010/main" val="2266866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EACD-43D9-D743-849D-DBB499C54EFD}"/>
              </a:ext>
            </a:extLst>
          </p:cNvPr>
          <p:cNvSpPr>
            <a:spLocks noGrp="1"/>
          </p:cNvSpPr>
          <p:nvPr>
            <p:ph type="title"/>
          </p:nvPr>
        </p:nvSpPr>
        <p:spPr>
          <a:xfrm>
            <a:off x="0" y="0"/>
            <a:ext cx="12192000" cy="770226"/>
          </a:xfrm>
          <a:solidFill>
            <a:schemeClr val="accent2"/>
          </a:solidFill>
        </p:spPr>
        <p:txBody>
          <a:bodyPr>
            <a:normAutofit fontScale="90000"/>
          </a:bodyPr>
          <a:lstStyle/>
          <a:p>
            <a:r>
              <a:rPr lang="en-US" dirty="0" smtClean="0">
                <a:solidFill>
                  <a:schemeClr val="tx1"/>
                </a:solidFill>
              </a:rPr>
              <a:t>  References</a:t>
            </a:r>
            <a:endParaRPr lang="en-US" dirty="0">
              <a:solidFill>
                <a:schemeClr val="tx1"/>
              </a:solidFill>
            </a:endParaRPr>
          </a:p>
        </p:txBody>
      </p:sp>
      <p:sp>
        <p:nvSpPr>
          <p:cNvPr id="3" name="Text Placeholder 2">
            <a:extLst>
              <a:ext uri="{FF2B5EF4-FFF2-40B4-BE49-F238E27FC236}">
                <a16:creationId xmlns:a16="http://schemas.microsoft.com/office/drawing/2014/main" id="{577D354E-0C3D-0E49-8B1A-2B49261C60E2}"/>
              </a:ext>
            </a:extLst>
          </p:cNvPr>
          <p:cNvSpPr>
            <a:spLocks noGrp="1"/>
          </p:cNvSpPr>
          <p:nvPr>
            <p:ph type="body" idx="1"/>
          </p:nvPr>
        </p:nvSpPr>
        <p:spPr>
          <a:xfrm>
            <a:off x="831850" y="1149929"/>
            <a:ext cx="10515600" cy="4939722"/>
          </a:xfrm>
        </p:spPr>
        <p:txBody>
          <a:bodyPr>
            <a:normAutofit fontScale="92500" lnSpcReduction="10000"/>
          </a:bodyPr>
          <a:lstStyle/>
          <a:p>
            <a:pPr marL="285750" indent="-285750">
              <a:buFont typeface="Arial" panose="020B0604020202020204" pitchFamily="34" charset="0"/>
              <a:buChar char="•"/>
            </a:pPr>
            <a:r>
              <a:rPr lang="en-US" dirty="0" smtClean="0">
                <a:solidFill>
                  <a:schemeClr val="tx1"/>
                </a:solidFill>
              </a:rPr>
              <a:t>Learnmore.uncg.org</a:t>
            </a:r>
            <a:r>
              <a:rPr lang="en-US" dirty="0">
                <a:solidFill>
                  <a:schemeClr val="tx1"/>
                </a:solidFill>
              </a:rPr>
              <a:t>: Tips for Setting up your Learning Space</a:t>
            </a:r>
          </a:p>
          <a:p>
            <a:pPr marL="285750" indent="-285750">
              <a:buFont typeface="Arial" panose="020B0604020202020204" pitchFamily="34" charset="0"/>
              <a:buChar char="•"/>
            </a:pPr>
            <a:r>
              <a:rPr lang="en-US" dirty="0" err="1">
                <a:solidFill>
                  <a:schemeClr val="tx1"/>
                </a:solidFill>
              </a:rPr>
              <a:t>Kariippanon</a:t>
            </a:r>
            <a:r>
              <a:rPr lang="en-US" dirty="0">
                <a:solidFill>
                  <a:schemeClr val="tx1"/>
                </a:solidFill>
              </a:rPr>
              <a:t>, Katharina &amp; Cliff, Dylan &amp; Lancaster, Sarah &amp; Parrish, Anne-Maree. (2017). Perceived interplay between flexible learning spaces and teaching, learning and student wellbeing. Learning Environments Research. 10.1007/s10984–017–9254–9</a:t>
            </a:r>
            <a:r>
              <a:rPr lang="en-US" dirty="0" smtClean="0">
                <a:solidFill>
                  <a:schemeClr val="tx1"/>
                </a:solidFill>
              </a:rPr>
              <a:t>.</a:t>
            </a:r>
          </a:p>
          <a:p>
            <a:pPr marL="285750" indent="-285750">
              <a:buFont typeface="Arial" panose="020B0604020202020204" pitchFamily="34" charset="0"/>
              <a:buChar char="•"/>
            </a:pPr>
            <a:r>
              <a:rPr lang="en-US" dirty="0">
                <a:solidFill>
                  <a:schemeClr val="tx1"/>
                </a:solidFill>
                <a:hlinkClick r:id="rId2"/>
              </a:rPr>
              <a:t>https://www.nytimes.com/wirecutter/blog/remote-learning-space-set-up</a:t>
            </a:r>
            <a:r>
              <a:rPr lang="en-US" dirty="0" smtClean="0">
                <a:solidFill>
                  <a:schemeClr val="tx1"/>
                </a:solidFill>
                <a:hlinkClick r:id="rId2"/>
              </a:rPr>
              <a:t>/</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hlinkClick r:id="rId3"/>
              </a:rPr>
              <a:t>https://</a:t>
            </a:r>
            <a:r>
              <a:rPr lang="en-US" dirty="0" smtClean="0">
                <a:solidFill>
                  <a:schemeClr val="tx1"/>
                </a:solidFill>
                <a:hlinkClick r:id="rId3"/>
              </a:rPr>
              <a:t>www.edutopia.org/article/lessons-summer-teaching-hybrid-classroom?utm_content=linkpos4&amp;utm_source=edu-newsletter&amp;utm_medium=email&amp;utm_campaign=weekly-2020-08-12</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hlinkClick r:id="rId4"/>
              </a:rPr>
              <a:t>https://</a:t>
            </a:r>
            <a:r>
              <a:rPr lang="en-US" dirty="0" smtClean="0">
                <a:solidFill>
                  <a:schemeClr val="tx1"/>
                </a:solidFill>
                <a:hlinkClick r:id="rId4"/>
              </a:rPr>
              <a:t>www.apa.org/topics/covid-19/children-self-regulation</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hlinkClick r:id="rId5"/>
              </a:rPr>
              <a:t>https://www.childrenandscreens.com/media/press-releases/covid-19-and-at-home-learning</a:t>
            </a:r>
            <a:r>
              <a:rPr lang="en-US" dirty="0" smtClean="0">
                <a:solidFill>
                  <a:schemeClr val="tx1"/>
                </a:solidFill>
                <a:hlinkClick r:id="rId5"/>
              </a:rPr>
              <a:t>/</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hlinkClick r:id="rId6"/>
              </a:rPr>
              <a:t>https://www.pbs.org/parents/thrive/schools-closed-how-to-make-a-new-home-routine</a:t>
            </a:r>
            <a:r>
              <a:rPr lang="en-US" dirty="0">
                <a:solidFill>
                  <a:schemeClr val="tx1"/>
                </a:solidFill>
              </a:rPr>
              <a:t/>
            </a:r>
            <a:br>
              <a:rPr lang="en-US" dirty="0">
                <a:solidFill>
                  <a:schemeClr val="tx1"/>
                </a:solidFill>
              </a:rPr>
            </a:br>
            <a:endParaRPr lang="en-US" dirty="0">
              <a:solidFill>
                <a:schemeClr val="tx1"/>
              </a:solidFill>
            </a:endParaRPr>
          </a:p>
          <a:p>
            <a:endParaRPr lang="en-US" dirty="0"/>
          </a:p>
        </p:txBody>
      </p:sp>
    </p:spTree>
    <p:extLst>
      <p:ext uri="{BB962C8B-B14F-4D97-AF65-F5344CB8AC3E}">
        <p14:creationId xmlns:p14="http://schemas.microsoft.com/office/powerpoint/2010/main" val="962494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2020 Literacy Supply List</a:t>
            </a:r>
            <a:endParaRPr lang="en-US" dirty="0"/>
          </a:p>
        </p:txBody>
      </p:sp>
      <p:sp>
        <p:nvSpPr>
          <p:cNvPr id="10" name="Content Placeholder 9"/>
          <p:cNvSpPr>
            <a:spLocks noGrp="1"/>
          </p:cNvSpPr>
          <p:nvPr>
            <p:ph sz="half" idx="1"/>
          </p:nvPr>
        </p:nvSpPr>
        <p:spPr>
          <a:xfrm>
            <a:off x="1103086" y="1691004"/>
            <a:ext cx="5431971" cy="4811396"/>
          </a:xfrm>
        </p:spPr>
        <p:txBody>
          <a:bodyPr>
            <a:normAutofit fontScale="85000" lnSpcReduction="20000"/>
          </a:bodyPr>
          <a:lstStyle/>
          <a:p>
            <a:pPr marL="0" indent="0">
              <a:buNone/>
            </a:pPr>
            <a:r>
              <a:rPr lang="en-US" sz="4600" b="1" dirty="0" smtClean="0"/>
              <a:t>Books</a:t>
            </a:r>
          </a:p>
          <a:p>
            <a:pPr>
              <a:buFont typeface="Wingdings" panose="05000000000000000000" pitchFamily="2" charset="2"/>
              <a:buChar char="Ø"/>
            </a:pPr>
            <a:r>
              <a:rPr lang="en-US" sz="3100" dirty="0" smtClean="0"/>
              <a:t>Books that teach</a:t>
            </a:r>
          </a:p>
          <a:p>
            <a:pPr>
              <a:buFont typeface="Wingdings" panose="05000000000000000000" pitchFamily="2" charset="2"/>
              <a:buChar char="Ø"/>
            </a:pPr>
            <a:r>
              <a:rPr lang="en-US" sz="3100" dirty="0" smtClean="0"/>
              <a:t>Books that help us feel</a:t>
            </a:r>
          </a:p>
          <a:p>
            <a:pPr>
              <a:buFont typeface="Wingdings" panose="05000000000000000000" pitchFamily="2" charset="2"/>
              <a:buChar char="Ø"/>
            </a:pPr>
            <a:r>
              <a:rPr lang="en-US" sz="3100" dirty="0" smtClean="0"/>
              <a:t>Books that make us laugh</a:t>
            </a:r>
          </a:p>
          <a:p>
            <a:pPr>
              <a:buFont typeface="Wingdings" panose="05000000000000000000" pitchFamily="2" charset="2"/>
              <a:buChar char="Ø"/>
            </a:pPr>
            <a:r>
              <a:rPr lang="en-US" sz="3100" dirty="0" smtClean="0"/>
              <a:t>Books that you love</a:t>
            </a:r>
          </a:p>
          <a:p>
            <a:pPr marL="0" indent="0">
              <a:buNone/>
            </a:pPr>
            <a:endParaRPr lang="en-US" dirty="0" smtClean="0"/>
          </a:p>
          <a:p>
            <a:pPr marL="0" indent="0">
              <a:buNone/>
            </a:pPr>
            <a:r>
              <a:rPr lang="en-US" sz="5200" b="1" dirty="0" smtClean="0"/>
              <a:t>Love</a:t>
            </a:r>
          </a:p>
          <a:p>
            <a:pPr>
              <a:buFont typeface="Wingdings" panose="05000000000000000000" pitchFamily="2" charset="2"/>
              <a:buChar char="Ø"/>
            </a:pPr>
            <a:r>
              <a:rPr lang="en-US" sz="3300" dirty="0" smtClean="0"/>
              <a:t>Books</a:t>
            </a:r>
          </a:p>
          <a:p>
            <a:pPr>
              <a:buFont typeface="Wingdings" panose="05000000000000000000" pitchFamily="2" charset="2"/>
              <a:buChar char="Ø"/>
            </a:pPr>
            <a:r>
              <a:rPr lang="en-US" sz="3300" dirty="0" smtClean="0"/>
              <a:t>Students</a:t>
            </a:r>
          </a:p>
          <a:p>
            <a:pPr>
              <a:buFont typeface="Wingdings" panose="05000000000000000000" pitchFamily="2" charset="2"/>
              <a:buChar char="Ø"/>
            </a:pPr>
            <a:r>
              <a:rPr lang="en-US" sz="3300" dirty="0" smtClean="0"/>
              <a:t>Families</a:t>
            </a:r>
          </a:p>
          <a:p>
            <a:pPr>
              <a:buFont typeface="Wingdings" panose="05000000000000000000" pitchFamily="2" charset="2"/>
              <a:buChar char="Ø"/>
            </a:pPr>
            <a:r>
              <a:rPr lang="en-US" sz="3300" dirty="0" smtClean="0"/>
              <a:t>Yourself</a:t>
            </a:r>
          </a:p>
        </p:txBody>
      </p:sp>
      <p:sp>
        <p:nvSpPr>
          <p:cNvPr id="12" name="Content Placeholder 11"/>
          <p:cNvSpPr>
            <a:spLocks noGrp="1"/>
          </p:cNvSpPr>
          <p:nvPr>
            <p:ph sz="half" idx="2"/>
          </p:nvPr>
        </p:nvSpPr>
        <p:spPr>
          <a:xfrm>
            <a:off x="6535057" y="2342469"/>
            <a:ext cx="5181600" cy="3739017"/>
          </a:xfrm>
        </p:spPr>
        <p:txBody>
          <a:bodyPr>
            <a:normAutofit fontScale="85000" lnSpcReduction="20000"/>
          </a:bodyPr>
          <a:lstStyle/>
          <a:p>
            <a:pPr marL="0" indent="0">
              <a:buNone/>
            </a:pPr>
            <a:r>
              <a:rPr lang="en-US" sz="4600" b="1" dirty="0"/>
              <a:t>Flexibility</a:t>
            </a:r>
          </a:p>
          <a:p>
            <a:pPr>
              <a:buFont typeface="Wingdings" panose="05000000000000000000" pitchFamily="2" charset="2"/>
              <a:buChar char="Ø"/>
            </a:pPr>
            <a:r>
              <a:rPr lang="en-US" smtClean="0"/>
              <a:t> </a:t>
            </a:r>
            <a:r>
              <a:rPr lang="en-US" sz="3300"/>
              <a:t>B</a:t>
            </a:r>
            <a:r>
              <a:rPr lang="en-US" sz="3300" smtClean="0"/>
              <a:t>ooks/materials</a:t>
            </a:r>
            <a:endParaRPr lang="en-US" sz="3300" dirty="0" smtClean="0"/>
          </a:p>
          <a:p>
            <a:pPr>
              <a:buFont typeface="Wingdings" panose="05000000000000000000" pitchFamily="2" charset="2"/>
              <a:buChar char="Ø"/>
            </a:pPr>
            <a:r>
              <a:rPr lang="en-US" sz="3300" dirty="0" smtClean="0"/>
              <a:t>Technology</a:t>
            </a:r>
          </a:p>
          <a:p>
            <a:pPr>
              <a:buFont typeface="Wingdings" panose="05000000000000000000" pitchFamily="2" charset="2"/>
              <a:buChar char="Ø"/>
            </a:pPr>
            <a:r>
              <a:rPr lang="en-US" sz="3300" dirty="0" smtClean="0"/>
              <a:t>Students</a:t>
            </a:r>
          </a:p>
          <a:p>
            <a:pPr>
              <a:buFont typeface="Wingdings" panose="05000000000000000000" pitchFamily="2" charset="2"/>
              <a:buChar char="Ø"/>
            </a:pPr>
            <a:r>
              <a:rPr lang="en-US" sz="3300" dirty="0"/>
              <a:t>F</a:t>
            </a:r>
            <a:r>
              <a:rPr lang="en-US" sz="3300" dirty="0" smtClean="0"/>
              <a:t>amilies</a:t>
            </a:r>
          </a:p>
          <a:p>
            <a:pPr>
              <a:buFont typeface="Wingdings" panose="05000000000000000000" pitchFamily="2" charset="2"/>
              <a:buChar char="Ø"/>
            </a:pPr>
            <a:r>
              <a:rPr lang="en-US" sz="3300" dirty="0" smtClean="0"/>
              <a:t>Leaders</a:t>
            </a:r>
          </a:p>
          <a:p>
            <a:pPr>
              <a:buFont typeface="Wingdings" panose="05000000000000000000" pitchFamily="2" charset="2"/>
              <a:buChar char="Ø"/>
            </a:pPr>
            <a:r>
              <a:rPr lang="en-US" sz="3300" dirty="0" smtClean="0"/>
              <a:t>Teams</a:t>
            </a:r>
          </a:p>
          <a:p>
            <a:pPr>
              <a:buFont typeface="Wingdings" panose="05000000000000000000" pitchFamily="2" charset="2"/>
              <a:buChar char="Ø"/>
            </a:pPr>
            <a:r>
              <a:rPr lang="en-US" sz="3300" dirty="0" smtClean="0"/>
              <a:t>Yourself</a:t>
            </a:r>
            <a:endParaRPr lang="en-US" sz="3300" dirty="0"/>
          </a:p>
        </p:txBody>
      </p:sp>
    </p:spTree>
    <p:extLst>
      <p:ext uri="{BB962C8B-B14F-4D97-AF65-F5344CB8AC3E}">
        <p14:creationId xmlns:p14="http://schemas.microsoft.com/office/powerpoint/2010/main" val="3583099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0A18-1FC5-5343-B3F4-704A796F0F80}"/>
              </a:ext>
            </a:extLst>
          </p:cNvPr>
          <p:cNvSpPr>
            <a:spLocks noGrp="1"/>
          </p:cNvSpPr>
          <p:nvPr>
            <p:ph type="title"/>
          </p:nvPr>
        </p:nvSpPr>
        <p:spPr>
          <a:xfrm>
            <a:off x="762000" y="143451"/>
            <a:ext cx="10515600" cy="715531"/>
          </a:xfrm>
        </p:spPr>
        <p:txBody>
          <a:bodyPr/>
          <a:lstStyle/>
          <a:p>
            <a:r>
              <a:rPr lang="en-US" dirty="0" smtClean="0"/>
              <a:t>Stay in Touch</a:t>
            </a:r>
            <a:endParaRPr lang="en-US" dirty="0"/>
          </a:p>
        </p:txBody>
      </p:sp>
      <p:sp>
        <p:nvSpPr>
          <p:cNvPr id="3" name="Content Placeholder 2">
            <a:extLst>
              <a:ext uri="{FF2B5EF4-FFF2-40B4-BE49-F238E27FC236}">
                <a16:creationId xmlns:a16="http://schemas.microsoft.com/office/drawing/2014/main" id="{3555D772-F556-4943-BA7B-A06F147C9F88}"/>
              </a:ext>
            </a:extLst>
          </p:cNvPr>
          <p:cNvSpPr>
            <a:spLocks noGrp="1"/>
          </p:cNvSpPr>
          <p:nvPr>
            <p:ph sz="half" idx="1"/>
          </p:nvPr>
        </p:nvSpPr>
        <p:spPr>
          <a:xfrm>
            <a:off x="2957945" y="1039091"/>
            <a:ext cx="5756564" cy="5557583"/>
          </a:xfrm>
        </p:spPr>
        <p:txBody>
          <a:bodyPr>
            <a:normAutofit fontScale="92500" lnSpcReduction="10000"/>
          </a:bodyPr>
          <a:lstStyle/>
          <a:p>
            <a:pPr marL="0" indent="0" algn="ctr">
              <a:lnSpc>
                <a:spcPct val="120000"/>
              </a:lnSpc>
              <a:spcBef>
                <a:spcPts val="0"/>
              </a:spcBef>
              <a:buNone/>
            </a:pPr>
            <a:r>
              <a:rPr lang="en-US" b="1" dirty="0">
                <a:effectLst>
                  <a:outerShdw blurRad="38100" dist="38100" dir="2700000" algn="tl">
                    <a:srgbClr val="000000">
                      <a:alpha val="43137"/>
                    </a:srgbClr>
                  </a:outerShdw>
                </a:effectLst>
              </a:rPr>
              <a:t>Jill </a:t>
            </a:r>
            <a:r>
              <a:rPr lang="en-US" b="1" dirty="0" err="1">
                <a:effectLst>
                  <a:outerShdw blurRad="38100" dist="38100" dir="2700000" algn="tl">
                    <a:srgbClr val="000000">
                      <a:alpha val="43137"/>
                    </a:srgbClr>
                  </a:outerShdw>
                </a:effectLst>
              </a:rPr>
              <a:t>Nogueras</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K-12 English Coordinator</a:t>
            </a:r>
          </a:p>
          <a:p>
            <a:pPr marL="0" indent="0" algn="ctr">
              <a:lnSpc>
                <a:spcPct val="120000"/>
              </a:lnSpc>
              <a:spcBef>
                <a:spcPts val="0"/>
              </a:spcBef>
              <a:buNone/>
            </a:pPr>
            <a:r>
              <a:rPr lang="en-US" dirty="0">
                <a:hlinkClick r:id="rId2"/>
              </a:rPr>
              <a:t>Jill.Nogueras@doe.virginia.gov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Carmen </a:t>
            </a:r>
            <a:r>
              <a:rPr lang="en-US" b="1" dirty="0" err="1">
                <a:effectLst>
                  <a:outerShdw blurRad="38100" dist="38100" dir="2700000" algn="tl">
                    <a:srgbClr val="000000">
                      <a:alpha val="43137"/>
                    </a:srgbClr>
                  </a:outerShdw>
                </a:effectLst>
              </a:rPr>
              <a:t>Kurek</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Elementary English/Reading Specialist</a:t>
            </a:r>
          </a:p>
          <a:p>
            <a:pPr marL="0" indent="0" algn="ctr">
              <a:lnSpc>
                <a:spcPct val="120000"/>
              </a:lnSpc>
              <a:spcBef>
                <a:spcPts val="0"/>
              </a:spcBef>
              <a:buNone/>
            </a:pPr>
            <a:r>
              <a:rPr lang="en-US" dirty="0">
                <a:hlinkClick r:id="rId3"/>
              </a:rPr>
              <a:t>Carmen.Kurek@doe.virginia.gov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r>
              <a:rPr lang="en-US" b="1" dirty="0">
                <a:effectLst>
                  <a:outerShdw blurRad="38100" dist="38100" dir="2700000" algn="tl">
                    <a:srgbClr val="000000">
                      <a:alpha val="43137"/>
                    </a:srgbClr>
                  </a:outerShdw>
                </a:effectLst>
              </a:rPr>
              <a:t>Colleen </a:t>
            </a:r>
            <a:r>
              <a:rPr lang="en-US" b="1" dirty="0" err="1">
                <a:effectLst>
                  <a:outerShdw blurRad="38100" dist="38100" dir="2700000" algn="tl">
                    <a:srgbClr val="000000">
                      <a:alpha val="43137"/>
                    </a:srgbClr>
                  </a:outerShdw>
                </a:effectLst>
              </a:rPr>
              <a:t>Cassada</a:t>
            </a:r>
            <a:endParaRPr lang="en-US" b="1" dirty="0">
              <a:effectLst>
                <a:outerShdw blurRad="38100" dist="38100" dir="2700000" algn="tl">
                  <a:srgbClr val="000000">
                    <a:alpha val="43137"/>
                  </a:srgbClr>
                </a:outerShdw>
              </a:effectLst>
            </a:endParaRPr>
          </a:p>
          <a:p>
            <a:pPr marL="0" indent="0" algn="ctr">
              <a:lnSpc>
                <a:spcPct val="120000"/>
              </a:lnSpc>
              <a:spcBef>
                <a:spcPts val="0"/>
              </a:spcBef>
              <a:buNone/>
            </a:pPr>
            <a:r>
              <a:rPr lang="en-US" b="1" dirty="0"/>
              <a:t>Middle School English Specialist</a:t>
            </a:r>
          </a:p>
          <a:p>
            <a:pPr marL="0" indent="0" algn="ctr">
              <a:lnSpc>
                <a:spcPct val="120000"/>
              </a:lnSpc>
              <a:spcBef>
                <a:spcPts val="0"/>
              </a:spcBef>
              <a:buNone/>
            </a:pPr>
            <a:r>
              <a:rPr lang="en-US" dirty="0">
                <a:hlinkClick r:id="rId4"/>
              </a:rPr>
              <a:t>Colleen.Cassada@doe.Virginia.gov</a:t>
            </a:r>
            <a:endParaRPr lang="en-US" dirty="0"/>
          </a:p>
          <a:p>
            <a:pPr marL="0" indent="0" algn="ctr">
              <a:lnSpc>
                <a:spcPct val="120000"/>
              </a:lnSpc>
              <a:spcBef>
                <a:spcPts val="0"/>
              </a:spcBef>
              <a:buNone/>
            </a:pPr>
            <a:endParaRPr lang="en-US" dirty="0"/>
          </a:p>
          <a:p>
            <a:pPr marL="0" indent="0" algn="ctr">
              <a:lnSpc>
                <a:spcPct val="120000"/>
              </a:lnSpc>
              <a:spcBef>
                <a:spcPts val="0"/>
              </a:spcBef>
              <a:buNone/>
            </a:pPr>
            <a:endParaRPr lang="en-US" dirty="0"/>
          </a:p>
          <a:p>
            <a:pPr lvl="4"/>
            <a:endParaRPr lang="en-US" dirty="0"/>
          </a:p>
        </p:txBody>
      </p:sp>
    </p:spTree>
    <p:extLst>
      <p:ext uri="{BB962C8B-B14F-4D97-AF65-F5344CB8AC3E}">
        <p14:creationId xmlns:p14="http://schemas.microsoft.com/office/powerpoint/2010/main" val="427058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6364" y="1385455"/>
            <a:ext cx="11540836" cy="5015345"/>
          </a:xfrm>
        </p:spPr>
        <p:txBody>
          <a:bodyPr>
            <a:normAutofit fontScale="77500" lnSpcReduction="20000"/>
          </a:bodyPr>
          <a:lstStyle/>
          <a:p>
            <a:pPr algn="l"/>
            <a:r>
              <a:rPr lang="en-US" sz="3800" i="0" dirty="0" smtClean="0"/>
              <a:t>“It’s </a:t>
            </a:r>
            <a:r>
              <a:rPr lang="en-US" sz="3800" i="0" dirty="0"/>
              <a:t>normal for young children to test the limits. That’s how they learn what is right and wrong. But, it can be frustrating and really test our patience as parents! One way to keep control and help children learn is to create </a:t>
            </a:r>
            <a:r>
              <a:rPr lang="en-US" sz="3800" i="0" dirty="0" smtClean="0"/>
              <a:t>structure. Structure </a:t>
            </a:r>
            <a:r>
              <a:rPr lang="en-US" sz="3800" i="0" dirty="0"/>
              <a:t>is created by consistent routines and </a:t>
            </a:r>
            <a:r>
              <a:rPr lang="en-US" sz="3800" i="0" dirty="0" smtClean="0"/>
              <a:t>rules” </a:t>
            </a:r>
            <a:r>
              <a:rPr lang="en-US" sz="3100" i="0" dirty="0" smtClean="0"/>
              <a:t>(Center for Disease Control and Prevention)</a:t>
            </a:r>
          </a:p>
          <a:p>
            <a:pPr algn="l"/>
            <a:endParaRPr lang="en-US" sz="2400" i="0" dirty="0" smtClean="0">
              <a:solidFill>
                <a:srgbClr val="000000"/>
              </a:solidFill>
              <a:latin typeface="Merriweather"/>
            </a:endParaRPr>
          </a:p>
          <a:p>
            <a:pPr algn="l"/>
            <a:endParaRPr lang="en-US" sz="2400" i="0" dirty="0">
              <a:solidFill>
                <a:srgbClr val="000000"/>
              </a:solidFill>
              <a:latin typeface="Merriweather"/>
            </a:endParaRPr>
          </a:p>
          <a:p>
            <a:pPr algn="l"/>
            <a:r>
              <a:rPr lang="en-US" sz="3400" i="0" dirty="0" smtClean="0">
                <a:solidFill>
                  <a:srgbClr val="000000"/>
                </a:solidFill>
                <a:latin typeface="Merriweather"/>
              </a:rPr>
              <a:t>Three </a:t>
            </a:r>
            <a:r>
              <a:rPr lang="en-US" sz="3400" i="0" dirty="0">
                <a:solidFill>
                  <a:srgbClr val="000000"/>
                </a:solidFill>
                <a:latin typeface="Merriweather"/>
              </a:rPr>
              <a:t>key ingredients to building structure </a:t>
            </a:r>
            <a:r>
              <a:rPr lang="en-US" sz="3400" i="0" dirty="0" smtClean="0">
                <a:solidFill>
                  <a:srgbClr val="000000"/>
                </a:solidFill>
                <a:latin typeface="Merriweather"/>
              </a:rPr>
              <a:t>at home</a:t>
            </a:r>
            <a:r>
              <a:rPr lang="en-US" sz="3400" i="0" dirty="0">
                <a:solidFill>
                  <a:srgbClr val="000000"/>
                </a:solidFill>
                <a:latin typeface="Merriweather"/>
              </a:rPr>
              <a:t>:</a:t>
            </a:r>
          </a:p>
          <a:p>
            <a:pPr algn="l">
              <a:buFont typeface="+mj-lt"/>
              <a:buAutoNum type="arabicPeriod"/>
            </a:pPr>
            <a:r>
              <a:rPr lang="en-US" sz="3400" b="1" i="0" dirty="0" smtClean="0">
                <a:solidFill>
                  <a:srgbClr val="000000"/>
                </a:solidFill>
                <a:latin typeface="Open Sans"/>
              </a:rPr>
              <a:t>Consistency</a:t>
            </a:r>
            <a:endParaRPr lang="en-US" sz="3400" i="0" dirty="0">
              <a:solidFill>
                <a:srgbClr val="000000"/>
              </a:solidFill>
              <a:latin typeface="Open Sans"/>
            </a:endParaRPr>
          </a:p>
          <a:p>
            <a:pPr algn="l"/>
            <a:r>
              <a:rPr lang="en-US" sz="3400" b="1" i="0" dirty="0" smtClean="0">
                <a:solidFill>
                  <a:srgbClr val="000000"/>
                </a:solidFill>
                <a:latin typeface="Open Sans"/>
              </a:rPr>
              <a:t>2.Predictability</a:t>
            </a:r>
            <a:endParaRPr lang="en-US" sz="3400" i="0" dirty="0">
              <a:solidFill>
                <a:srgbClr val="000000"/>
              </a:solidFill>
              <a:latin typeface="Open Sans"/>
            </a:endParaRPr>
          </a:p>
          <a:p>
            <a:pPr algn="l"/>
            <a:r>
              <a:rPr lang="en-US" sz="3400" b="1" i="0" dirty="0" smtClean="0">
                <a:solidFill>
                  <a:srgbClr val="000000"/>
                </a:solidFill>
                <a:latin typeface="Open Sans"/>
              </a:rPr>
              <a:t>3.Follow-through</a:t>
            </a:r>
            <a:endParaRPr lang="en-US" i="0" dirty="0" smtClean="0"/>
          </a:p>
          <a:p>
            <a:pPr marL="457200" indent="-457200" algn="l">
              <a:buFont typeface="Arial" panose="020B0604020202020204" pitchFamily="34" charset="0"/>
              <a:buChar char="•"/>
            </a:pPr>
            <a:endParaRPr lang="en-US" i="0" dirty="0"/>
          </a:p>
          <a:p>
            <a:pPr algn="l"/>
            <a:r>
              <a:rPr lang="en-US" sz="1600" dirty="0">
                <a:hlinkClick r:id="rId2"/>
              </a:rPr>
              <a:t>https://www.cdc.gov/parents/essentials/structure/building.html</a:t>
            </a:r>
            <a:endParaRPr lang="en-US" sz="1600" dirty="0"/>
          </a:p>
        </p:txBody>
      </p:sp>
      <p:sp>
        <p:nvSpPr>
          <p:cNvPr id="3" name="Title 2"/>
          <p:cNvSpPr>
            <a:spLocks noGrp="1"/>
          </p:cNvSpPr>
          <p:nvPr>
            <p:ph type="title"/>
          </p:nvPr>
        </p:nvSpPr>
        <p:spPr/>
        <p:txBody>
          <a:bodyPr/>
          <a:lstStyle/>
          <a:p>
            <a:pPr algn="ctr"/>
            <a:r>
              <a:rPr lang="en-US" dirty="0" smtClean="0"/>
              <a:t>Why Are Structures and Rules Important?</a:t>
            </a:r>
            <a:endParaRPr lang="en-US" dirty="0"/>
          </a:p>
        </p:txBody>
      </p:sp>
    </p:spTree>
    <p:extLst>
      <p:ext uri="{BB962C8B-B14F-4D97-AF65-F5344CB8AC3E}">
        <p14:creationId xmlns:p14="http://schemas.microsoft.com/office/powerpoint/2010/main" val="109130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2618" y="1454727"/>
            <a:ext cx="10917382" cy="4793673"/>
          </a:xfrm>
        </p:spPr>
        <p:txBody>
          <a:bodyPr>
            <a:normAutofit lnSpcReduction="10000"/>
          </a:bodyPr>
          <a:lstStyle/>
          <a:p>
            <a:pPr marL="457200" indent="-457200" algn="l">
              <a:buFont typeface="Arial" panose="020B0604020202020204" pitchFamily="34" charset="0"/>
              <a:buChar char="•"/>
            </a:pPr>
            <a:r>
              <a:rPr lang="en-US" dirty="0" smtClean="0"/>
              <a:t>Children thrive on routine.</a:t>
            </a:r>
          </a:p>
          <a:p>
            <a:pPr algn="l"/>
            <a:endParaRPr lang="en-US" dirty="0" smtClean="0"/>
          </a:p>
          <a:p>
            <a:pPr marL="457200" indent="-457200" algn="l">
              <a:buFont typeface="Arial" panose="020B0604020202020204" pitchFamily="34" charset="0"/>
              <a:buChar char="•"/>
            </a:pPr>
            <a:r>
              <a:rPr lang="en-US" dirty="0" smtClean="0"/>
              <a:t>Routines makes us feel safe and help to reassure expectations.</a:t>
            </a:r>
          </a:p>
          <a:p>
            <a:pPr algn="l"/>
            <a:endParaRPr lang="en-US" dirty="0" smtClean="0"/>
          </a:p>
          <a:p>
            <a:pPr marL="457200" indent="-457200" algn="l">
              <a:buFont typeface="Arial" panose="020B0604020202020204" pitchFamily="34" charset="0"/>
              <a:buChar char="•"/>
            </a:pPr>
            <a:r>
              <a:rPr lang="en-US" i="0" dirty="0" smtClean="0"/>
              <a:t>“With </a:t>
            </a:r>
            <a:r>
              <a:rPr lang="en-US" i="0" dirty="0"/>
              <a:t>many schools cancelled and people limiting their exposure to others, it’s up to us as parents to make new routines so our children feel safe and cared for. Those routines are probably going to look different than what we’re used to, but that’s okay. We just need to make them </a:t>
            </a:r>
            <a:r>
              <a:rPr lang="en-US" i="0" dirty="0" smtClean="0"/>
              <a:t>consistent” (</a:t>
            </a:r>
            <a:r>
              <a:rPr lang="en-US" sz="2400" i="0" dirty="0" smtClean="0"/>
              <a:t>Dr. Suzanne Bouffard, Developmental Psychologist)</a:t>
            </a:r>
          </a:p>
          <a:p>
            <a:pPr algn="l"/>
            <a:endParaRPr lang="en-US" sz="1600" dirty="0" smtClean="0"/>
          </a:p>
          <a:p>
            <a:pPr algn="l"/>
            <a:r>
              <a:rPr lang="en-US" sz="1600" dirty="0">
                <a:hlinkClick r:id="rId2"/>
              </a:rPr>
              <a:t>https://www.pbs.org/parents/thrive/schools-closed-how-to-make-a-new-home-routine</a:t>
            </a:r>
            <a:endParaRPr lang="en-US" sz="1600" dirty="0"/>
          </a:p>
        </p:txBody>
      </p:sp>
      <p:sp>
        <p:nvSpPr>
          <p:cNvPr id="3" name="Title 2"/>
          <p:cNvSpPr>
            <a:spLocks noGrp="1"/>
          </p:cNvSpPr>
          <p:nvPr>
            <p:ph type="title"/>
          </p:nvPr>
        </p:nvSpPr>
        <p:spPr/>
        <p:txBody>
          <a:bodyPr/>
          <a:lstStyle/>
          <a:p>
            <a:pPr algn="ctr"/>
            <a:r>
              <a:rPr lang="en-US" dirty="0" smtClean="0"/>
              <a:t>Why Are Routines Important for Students?</a:t>
            </a:r>
            <a:endParaRPr lang="en-US" dirty="0"/>
          </a:p>
        </p:txBody>
      </p:sp>
    </p:spTree>
    <p:extLst>
      <p:ext uri="{BB962C8B-B14F-4D97-AF65-F5344CB8AC3E}">
        <p14:creationId xmlns:p14="http://schemas.microsoft.com/office/powerpoint/2010/main" val="368520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8467"/>
            <a:ext cx="12192000" cy="914400"/>
          </a:xfrm>
          <a:solidFill>
            <a:schemeClr val="accent2"/>
          </a:solidFill>
        </p:spPr>
        <p:txBody>
          <a:bodyPr>
            <a:noAutofit/>
          </a:bodyPr>
          <a:lstStyle/>
          <a:p>
            <a:pPr>
              <a:lnSpc>
                <a:spcPct val="120000"/>
              </a:lnSpc>
              <a:spcBef>
                <a:spcPts val="0"/>
              </a:spcBef>
            </a:pPr>
            <a:r>
              <a:rPr lang="en-US" sz="5000" b="1" dirty="0" smtClean="0">
                <a:solidFill>
                  <a:schemeClr val="bg1"/>
                </a:solidFill>
              </a:rPr>
              <a:t>Starting the 2020-2021 School Year</a:t>
            </a:r>
            <a:endParaRPr lang="en-US" sz="5000" b="1" dirty="0">
              <a:solidFill>
                <a:schemeClr val="bg1"/>
              </a:solidFill>
            </a:endParaRPr>
          </a:p>
        </p:txBody>
      </p:sp>
      <p:sp>
        <p:nvSpPr>
          <p:cNvPr id="9" name="Title 2"/>
          <p:cNvSpPr>
            <a:spLocks noGrp="1"/>
          </p:cNvSpPr>
          <p:nvPr>
            <p:ph type="title"/>
          </p:nvPr>
        </p:nvSpPr>
        <p:spPr>
          <a:xfrm>
            <a:off x="0" y="-22322"/>
            <a:ext cx="12192000" cy="1143000"/>
          </a:xfrm>
        </p:spPr>
        <p:txBody>
          <a:bodyPr/>
          <a:lstStyle/>
          <a:p>
            <a:pPr algn="ctr"/>
            <a:r>
              <a:rPr lang="en-US" dirty="0" smtClean="0"/>
              <a:t>What resources and supports are available?</a:t>
            </a:r>
            <a:endParaRPr lang="en-US" dirty="0"/>
          </a:p>
        </p:txBody>
      </p:sp>
      <p:pic>
        <p:nvPicPr>
          <p:cNvPr id="10" name="Picture 9" descr="Department of Communities, Disability Services and Senio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 y="2465607"/>
            <a:ext cx="10058400" cy="2915478"/>
          </a:xfrm>
          <a:prstGeom prst="rect">
            <a:avLst/>
          </a:prstGeom>
        </p:spPr>
      </p:pic>
    </p:spTree>
    <p:extLst>
      <p:ext uri="{BB962C8B-B14F-4D97-AF65-F5344CB8AC3E}">
        <p14:creationId xmlns:p14="http://schemas.microsoft.com/office/powerpoint/2010/main" val="3328331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School Reopening FAQ screenshot"/>
          <p:cNvPicPr>
            <a:picLocks noChangeAspect="1"/>
          </p:cNvPicPr>
          <p:nvPr/>
        </p:nvPicPr>
        <p:blipFill>
          <a:blip r:embed="rId3"/>
          <a:stretch>
            <a:fillRect/>
          </a:stretch>
        </p:blipFill>
        <p:spPr>
          <a:xfrm>
            <a:off x="762000" y="1440873"/>
            <a:ext cx="4369740" cy="3754582"/>
          </a:xfrm>
          <a:prstGeom prst="rect">
            <a:avLst/>
          </a:prstGeom>
        </p:spPr>
      </p:pic>
      <p:pic>
        <p:nvPicPr>
          <p:cNvPr id="5" name="Picture 4" descr="VDOE State Snapshot screenshot&#10;"/>
          <p:cNvPicPr>
            <a:picLocks noChangeAspect="1"/>
          </p:cNvPicPr>
          <p:nvPr/>
        </p:nvPicPr>
        <p:blipFill>
          <a:blip r:embed="rId4"/>
          <a:stretch>
            <a:fillRect/>
          </a:stretch>
        </p:blipFill>
        <p:spPr>
          <a:xfrm>
            <a:off x="6816437" y="1440873"/>
            <a:ext cx="4364182" cy="3754582"/>
          </a:xfrm>
          <a:prstGeom prst="rect">
            <a:avLst/>
          </a:prstGeom>
        </p:spPr>
      </p:pic>
      <p:sp>
        <p:nvSpPr>
          <p:cNvPr id="3" name="Title 2"/>
          <p:cNvSpPr>
            <a:spLocks noGrp="1"/>
          </p:cNvSpPr>
          <p:nvPr>
            <p:ph type="title"/>
          </p:nvPr>
        </p:nvSpPr>
        <p:spPr>
          <a:xfrm>
            <a:off x="0" y="0"/>
            <a:ext cx="12192000" cy="1090707"/>
          </a:xfrm>
        </p:spPr>
        <p:txBody>
          <a:bodyPr>
            <a:normAutofit/>
          </a:bodyPr>
          <a:lstStyle/>
          <a:p>
            <a:pPr algn="ctr"/>
            <a:r>
              <a:rPr lang="en-US" dirty="0" smtClean="0"/>
              <a:t>Available Resources from VDOE (1 of 6)</a:t>
            </a:r>
            <a:endParaRPr lang="en-US" dirty="0"/>
          </a:p>
        </p:txBody>
      </p:sp>
    </p:spTree>
    <p:extLst>
      <p:ext uri="{BB962C8B-B14F-4D97-AF65-F5344CB8AC3E}">
        <p14:creationId xmlns:p14="http://schemas.microsoft.com/office/powerpoint/2010/main" val="366002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Available Resources from VDOE (2 of 6)</a:t>
            </a:r>
            <a:endParaRPr lang="en-US" dirty="0"/>
          </a:p>
        </p:txBody>
      </p:sp>
      <p:pic>
        <p:nvPicPr>
          <p:cNvPr id="4" name="Picture 3" descr="Screenshot of VDOE Resources to Support Schools image&#10;"/>
          <p:cNvPicPr>
            <a:picLocks noChangeAspect="1"/>
          </p:cNvPicPr>
          <p:nvPr/>
        </p:nvPicPr>
        <p:blipFill>
          <a:blip r:embed="rId2"/>
          <a:stretch>
            <a:fillRect/>
          </a:stretch>
        </p:blipFill>
        <p:spPr>
          <a:xfrm>
            <a:off x="1252104" y="1244744"/>
            <a:ext cx="9105900" cy="5476875"/>
          </a:xfrm>
          <a:prstGeom prst="rect">
            <a:avLst/>
          </a:prstGeom>
        </p:spPr>
      </p:pic>
      <p:sp>
        <p:nvSpPr>
          <p:cNvPr id="5" name="Oval 4" descr="Oval around the &quot;For Parents, Families, and Caregivers&quot; image on the Resources to Support Schools webpage"/>
          <p:cNvSpPr/>
          <p:nvPr/>
        </p:nvSpPr>
        <p:spPr>
          <a:xfrm>
            <a:off x="7620000" y="4646079"/>
            <a:ext cx="2327564" cy="20942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07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F150D"/>
      </a:dk1>
      <a:lt1>
        <a:srgbClr val="FFFFFF"/>
      </a:lt1>
      <a:dk2>
        <a:srgbClr val="2F3E46"/>
      </a:dk2>
      <a:lt2>
        <a:srgbClr val="CDCDCD"/>
      </a:lt2>
      <a:accent1>
        <a:srgbClr val="101517"/>
      </a:accent1>
      <a:accent2>
        <a:srgbClr val="D50032"/>
      </a:accent2>
      <a:accent3>
        <a:srgbClr val="A5A5A5"/>
      </a:accent3>
      <a:accent4>
        <a:srgbClr val="FFC005"/>
      </a:accent4>
      <a:accent5>
        <a:srgbClr val="14C8E6"/>
      </a:accent5>
      <a:accent6>
        <a:srgbClr val="50E269"/>
      </a:accent6>
      <a:hlink>
        <a:srgbClr val="D40032"/>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PT TEMPLATE" id="{9D197B78-33BA-3542-89E2-437BF75D1EE1}" vid="{9F0E5C0B-5C89-3D4B-9E1D-A71D2EB9AE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9304</TotalTime>
  <Words>3088</Words>
  <Application>Microsoft Office PowerPoint</Application>
  <PresentationFormat>Widescreen</PresentationFormat>
  <Paragraphs>299</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Merriweather</vt:lpstr>
      <vt:lpstr>Open Sans</vt:lpstr>
      <vt:lpstr>Trebuchet MS</vt:lpstr>
      <vt:lpstr>Wingdings</vt:lpstr>
      <vt:lpstr>Office Theme</vt:lpstr>
      <vt:lpstr>Routines and Structures for  Learning in Place</vt:lpstr>
      <vt:lpstr>Agenda</vt:lpstr>
      <vt:lpstr>Welcome!</vt:lpstr>
      <vt:lpstr>Starting the 2020-2021 School Year</vt:lpstr>
      <vt:lpstr>Why Are Structures and Rules Important?</vt:lpstr>
      <vt:lpstr>Why Are Routines Important for Students?</vt:lpstr>
      <vt:lpstr>What resources and supports are available?</vt:lpstr>
      <vt:lpstr>Available Resources from VDOE (1 of 6)</vt:lpstr>
      <vt:lpstr>Available Resources from VDOE (2 of 6)</vt:lpstr>
      <vt:lpstr>Available Resources from VDOE (3 of 6)</vt:lpstr>
      <vt:lpstr>Available Resources from VDOE (4 of 6)</vt:lpstr>
      <vt:lpstr>Available Resources from VDOE (5 of 6)</vt:lpstr>
      <vt:lpstr>Available Resources from VDOE (6 of 6)</vt:lpstr>
      <vt:lpstr>VDOE Resources</vt:lpstr>
      <vt:lpstr>VDOE Resources</vt:lpstr>
      <vt:lpstr>VDOE Resources</vt:lpstr>
      <vt:lpstr>VDOE Resources</vt:lpstr>
      <vt:lpstr>VDOE Resources</vt:lpstr>
      <vt:lpstr>VDOE Resources</vt:lpstr>
      <vt:lpstr>VDOE Resources</vt:lpstr>
      <vt:lpstr>VDOE Resources</vt:lpstr>
      <vt:lpstr>VDOE Resources</vt:lpstr>
      <vt:lpstr>Tips for Creating a Learning Space at Home (1 of 4)</vt:lpstr>
      <vt:lpstr>Tips for Creating a Learning Space at Home (2 of 4)</vt:lpstr>
      <vt:lpstr>Tips for Creating a Learning Space at Home (3 of 4)</vt:lpstr>
      <vt:lpstr>Tips for Creating a Reading Space at Home (4 of 4)</vt:lpstr>
      <vt:lpstr>Establishing Routines for Learning</vt:lpstr>
      <vt:lpstr>Establishing Routines and Good Habits (1 of 3)</vt:lpstr>
      <vt:lpstr>Establishing Routines and Good Habits (2 of 3)</vt:lpstr>
      <vt:lpstr>Establishing Routines and Good Habits (3 of 3)</vt:lpstr>
      <vt:lpstr>Successful Routines from the Classroom to Home (1 of 7)</vt:lpstr>
      <vt:lpstr>Successful Routines from the Classroom to Home (2 of 7)</vt:lpstr>
      <vt:lpstr>Successful Routines from the Classroom to Home (3 of 7)</vt:lpstr>
      <vt:lpstr>Successful Routines from the Classroom to Home (4 of 7)</vt:lpstr>
      <vt:lpstr>Successful Routines from the Classroom to Home (5 of 7)</vt:lpstr>
      <vt:lpstr>Successful Routines from the Classroom to Home (6 of 7) </vt:lpstr>
      <vt:lpstr>Successful Routines from the Classroom to Home (7 of 7)</vt:lpstr>
      <vt:lpstr>Sample Routine for Elementary</vt:lpstr>
      <vt:lpstr>Sample Routine for Secondary</vt:lpstr>
      <vt:lpstr>Tips to Prepare for the First Day</vt:lpstr>
      <vt:lpstr>Structures for Success </vt:lpstr>
      <vt:lpstr>Distance Learning Can be as Effective as In-Person Learning (1 of 3) </vt:lpstr>
      <vt:lpstr>Distance Learning Can be as Effective as In-Person Learning (2 of 3) </vt:lpstr>
      <vt:lpstr>Distance Learning Can be as Effective as In-Person Learning (3 of 3) </vt:lpstr>
      <vt:lpstr>Minor Alterations go a Long Way</vt:lpstr>
      <vt:lpstr>  References</vt:lpstr>
      <vt:lpstr>2020 Literacy Supply List</vt:lpstr>
      <vt:lpstr>Stay in Touch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Nogueras, Jill (DOE)</cp:lastModifiedBy>
  <cp:revision>169</cp:revision>
  <dcterms:created xsi:type="dcterms:W3CDTF">2020-08-03T15:17:26Z</dcterms:created>
  <dcterms:modified xsi:type="dcterms:W3CDTF">2020-09-04T12:48:00Z</dcterms:modified>
</cp:coreProperties>
</file>