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258" r:id="rId2"/>
    <p:sldId id="256" r:id="rId3"/>
    <p:sldId id="311" r:id="rId4"/>
    <p:sldId id="304" r:id="rId5"/>
    <p:sldId id="309" r:id="rId6"/>
    <p:sldId id="274" r:id="rId7"/>
    <p:sldId id="276" r:id="rId8"/>
    <p:sldId id="277" r:id="rId9"/>
    <p:sldId id="279" r:id="rId10"/>
    <p:sldId id="280" r:id="rId11"/>
    <p:sldId id="281" r:id="rId12"/>
    <p:sldId id="282" r:id="rId13"/>
    <p:sldId id="283" r:id="rId14"/>
    <p:sldId id="284" r:id="rId15"/>
    <p:sldId id="285" r:id="rId16"/>
    <p:sldId id="286" r:id="rId17"/>
    <p:sldId id="287" r:id="rId18"/>
    <p:sldId id="288" r:id="rId19"/>
    <p:sldId id="289" r:id="rId20"/>
    <p:sldId id="292" r:id="rId21"/>
    <p:sldId id="278" r:id="rId22"/>
    <p:sldId id="293" r:id="rId23"/>
    <p:sldId id="310" r:id="rId24"/>
    <p:sldId id="295" r:id="rId25"/>
    <p:sldId id="296" r:id="rId26"/>
    <p:sldId id="297" r:id="rId27"/>
    <p:sldId id="298" r:id="rId28"/>
    <p:sldId id="299" r:id="rId29"/>
    <p:sldId id="303" r:id="rId30"/>
    <p:sldId id="316" r:id="rId31"/>
    <p:sldId id="271" r:id="rId32"/>
    <p:sldId id="262" r:id="rId33"/>
    <p:sldId id="325" r:id="rId34"/>
    <p:sldId id="326" r:id="rId35"/>
    <p:sldId id="328" r:id="rId36"/>
    <p:sldId id="330" r:id="rId37"/>
    <p:sldId id="331" r:id="rId38"/>
    <p:sldId id="337" r:id="rId39"/>
    <p:sldId id="338" r:id="rId40"/>
    <p:sldId id="339" r:id="rId41"/>
    <p:sldId id="340" r:id="rId42"/>
    <p:sldId id="341" r:id="rId43"/>
    <p:sldId id="343" r:id="rId44"/>
    <p:sldId id="344" r:id="rId45"/>
    <p:sldId id="345" r:id="rId46"/>
    <p:sldId id="349" r:id="rId47"/>
    <p:sldId id="350" r:id="rId48"/>
    <p:sldId id="351" r:id="rId49"/>
    <p:sldId id="352" r:id="rId50"/>
    <p:sldId id="353" r:id="rId51"/>
    <p:sldId id="354" r:id="rId52"/>
    <p:sldId id="301" r:id="rId53"/>
    <p:sldId id="315" r:id="rId54"/>
    <p:sldId id="308" r:id="rId55"/>
    <p:sldId id="307" r:id="rId56"/>
    <p:sldId id="314" r:id="rId57"/>
    <p:sldId id="302" r:id="rId58"/>
    <p:sldId id="305" r:id="rId59"/>
    <p:sldId id="306" r:id="rId60"/>
    <p:sldId id="275" r:id="rId61"/>
    <p:sldId id="261" r:id="rId62"/>
    <p:sldId id="312" r:id="rId63"/>
    <p:sldId id="355" r:id="rId64"/>
    <p:sldId id="313" r:id="rId65"/>
    <p:sldId id="270" r:id="rId66"/>
    <p:sldId id="26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D9213B"/>
    <a:srgbClr val="0F150D"/>
    <a:srgbClr val="C2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17" autoAdjust="0"/>
    <p:restoredTop sz="73188" autoAdjust="0"/>
  </p:normalViewPr>
  <p:slideViewPr>
    <p:cSldViewPr snapToGrid="0" snapToObjects="1">
      <p:cViewPr varScale="1">
        <p:scale>
          <a:sx n="53" d="100"/>
          <a:sy n="53" d="100"/>
        </p:scale>
        <p:origin x="17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518"/>
    </p:cViewPr>
  </p:sorter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9/10/2020</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9/10/2020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a:t>
            </a:fld>
            <a:endParaRPr lang="en-US"/>
          </a:p>
        </p:txBody>
      </p:sp>
    </p:spTree>
    <p:extLst>
      <p:ext uri="{BB962C8B-B14F-4D97-AF65-F5344CB8AC3E}">
        <p14:creationId xmlns:p14="http://schemas.microsoft.com/office/powerpoint/2010/main" val="3817618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08713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535356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17</a:t>
            </a:fld>
            <a:endParaRPr lang="en-US"/>
          </a:p>
        </p:txBody>
      </p:sp>
    </p:spTree>
    <p:extLst>
      <p:ext uri="{BB962C8B-B14F-4D97-AF65-F5344CB8AC3E}">
        <p14:creationId xmlns:p14="http://schemas.microsoft.com/office/powerpoint/2010/main" val="3759833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Supporting</a:t>
            </a:r>
            <a:r>
              <a:rPr lang="en-US" baseline="0" dirty="0" smtClean="0"/>
              <a:t> Vocabulary: re-format the text (visual cues, chunk, print size), student friendly glossaries, picture cues (story, strategy), pre-teach vocabulary, </a:t>
            </a:r>
          </a:p>
          <a:p>
            <a:r>
              <a:rPr lang="en-US" baseline="0" dirty="0" smtClean="0"/>
              <a:t>Annotation: number lines of text, pre-annotating texts with a purpose, Key ideas, providing overviews</a:t>
            </a:r>
          </a:p>
          <a:p>
            <a:r>
              <a:rPr lang="en-US" baseline="0" dirty="0" smtClean="0"/>
              <a:t>Questions: strong series of questions planned systematically, Build from basic comprehension to inferential, hint cards to direct them, using paragraph lines or numbers, or section headings</a:t>
            </a:r>
          </a:p>
          <a:p>
            <a:r>
              <a:rPr lang="en-US" baseline="0" dirty="0" smtClean="0"/>
              <a:t>Reflection: writing in order to prepare for oral, or oral to prepare for writing, talk time with peers (models), </a:t>
            </a:r>
          </a:p>
          <a:p>
            <a:r>
              <a:rPr lang="en-US" baseline="0" dirty="0" smtClean="0"/>
              <a:t>Time for independent reading-hours planned each week to read at their independent level, time to apply what they are learning from higher level texts.</a:t>
            </a:r>
          </a:p>
          <a:p>
            <a:r>
              <a:rPr lang="en-US" baseline="0" dirty="0" smtClean="0"/>
              <a:t>Access to grade level text: planning close reading lessons, short chunks of text, </a:t>
            </a:r>
          </a:p>
          <a:p>
            <a:r>
              <a:rPr lang="en-US" baseline="0" dirty="0" smtClean="0"/>
              <a:t>Sentence structures-identify and incorporate into discussion</a:t>
            </a:r>
          </a:p>
          <a:p>
            <a:r>
              <a:rPr lang="en-US" baseline="0" dirty="0" smtClean="0"/>
              <a:t>Explicit-tell them when a text may be more challenging, teaching-tell them what the pronouns and referring to</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19</a:t>
            </a:fld>
            <a:endParaRPr lang="en-US"/>
          </a:p>
        </p:txBody>
      </p:sp>
    </p:spTree>
    <p:extLst>
      <p:ext uri="{BB962C8B-B14F-4D97-AF65-F5344CB8AC3E}">
        <p14:creationId xmlns:p14="http://schemas.microsoft.com/office/powerpoint/2010/main" val="2732419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970899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practice guides published by What Works Clearinghouse and the Institute of Education Sciences examine studies and make recommendations based on the evidence of the studies. The recommendations are ranked in order of strongest evidence to minimal. </a:t>
            </a:r>
          </a:p>
          <a:p>
            <a:endParaRPr lang="en-US" baseline="0" dirty="0" smtClean="0"/>
          </a:p>
          <a:p>
            <a:r>
              <a:rPr lang="en-US" b="1" dirty="0" smtClean="0"/>
              <a:t>Recommendation 1</a:t>
            </a:r>
            <a:r>
              <a:rPr lang="en-US" dirty="0" smtClean="0"/>
              <a:t>-The guide recommends</a:t>
            </a:r>
            <a:r>
              <a:rPr lang="en-US" baseline="0" dirty="0" smtClean="0"/>
              <a:t> at least 30 minutes a day in Kindergarten for teaching skills, strategies and processes for writing, as well as an hour a day for older elementary students. 30 minutes of that for instruction, and 30 minutes for student writing. It also suggests that some of that student writing time could also occur within other content domains such as writing a lab report for Science.</a:t>
            </a:r>
          </a:p>
          <a:p>
            <a:endParaRPr lang="en-US" baseline="0" dirty="0" smtClean="0"/>
          </a:p>
          <a:p>
            <a:r>
              <a:rPr lang="en-US" b="1" baseline="0" dirty="0" smtClean="0"/>
              <a:t>Recommendation 2</a:t>
            </a:r>
            <a:r>
              <a:rPr lang="en-US" baseline="0" dirty="0" smtClean="0"/>
              <a:t>-This recommendation shares many strategies for engaging students within the writing process, from picking ideas and organizing all the way to sharing as well as strategies for writing for different purposes.</a:t>
            </a:r>
          </a:p>
          <a:p>
            <a:endParaRPr lang="en-US" baseline="0" dirty="0" smtClean="0"/>
          </a:p>
          <a:p>
            <a:r>
              <a:rPr lang="en-US" b="1" baseline="0" dirty="0" smtClean="0"/>
              <a:t>Recommendation 3</a:t>
            </a:r>
            <a:r>
              <a:rPr lang="en-US" baseline="0" dirty="0" smtClean="0"/>
              <a:t>-When young students begin to write, they scribble and will tell you a whole story for what that scribble means. They have learned that </a:t>
            </a:r>
            <a:r>
              <a:rPr lang="en-US" i="1" baseline="0" dirty="0" smtClean="0"/>
              <a:t>what I write stands for what I think. </a:t>
            </a:r>
            <a:r>
              <a:rPr lang="en-US" i="0" baseline="0" dirty="0" smtClean="0"/>
              <a:t>As</a:t>
            </a:r>
            <a:r>
              <a:rPr lang="en-US" i="1" baseline="0" dirty="0" smtClean="0"/>
              <a:t> </a:t>
            </a:r>
            <a:r>
              <a:rPr lang="en-US" baseline="0" dirty="0" smtClean="0"/>
              <a:t>they get older they are working to express their stories and ideas on paper as well as use their developing spelling knowledge to identify the sounds they need to express those ideas. They have two jobs. If students have not developed fluency with their letter formation then the ideas they want to express begin to change and adapt and their print no longer acts as the symbol for those ideas. Handwriting is not only essential for letter learning, but fluency with this is essential for expressing ideas. As students grow and begin to express their ideas in a variety of modes, these practices need to be implemented daily, such as word processing and utilizing technology for communication. It is important that this is intentional and not as time allows.</a:t>
            </a:r>
          </a:p>
          <a:p>
            <a:endParaRPr lang="en-US" baseline="0" dirty="0" smtClean="0"/>
          </a:p>
          <a:p>
            <a:r>
              <a:rPr lang="en-US" b="1" baseline="0" dirty="0" smtClean="0"/>
              <a:t>Recommendation 4-</a:t>
            </a:r>
            <a:r>
              <a:rPr lang="en-US" b="0" baseline="0" dirty="0" smtClean="0"/>
              <a:t>This recommendation shares some ways to create a strong community such as the</a:t>
            </a:r>
            <a:r>
              <a:rPr lang="en-US" b="1" baseline="0" dirty="0" smtClean="0"/>
              <a:t> teacher acting as a writer </a:t>
            </a:r>
            <a:r>
              <a:rPr lang="en-US" b="0" baseline="0" dirty="0" smtClean="0"/>
              <a:t>within the community, </a:t>
            </a:r>
            <a:r>
              <a:rPr lang="en-US" b="1" baseline="0" dirty="0" smtClean="0"/>
              <a:t>providing choices</a:t>
            </a:r>
            <a:r>
              <a:rPr lang="en-US" b="0" baseline="0" dirty="0" smtClean="0"/>
              <a:t>, providing opportunities for </a:t>
            </a:r>
            <a:r>
              <a:rPr lang="en-US" b="1" baseline="0" dirty="0" smtClean="0"/>
              <a:t>students to collaborate as writers</a:t>
            </a:r>
            <a:r>
              <a:rPr lang="en-US" b="0" baseline="0" dirty="0" smtClean="0"/>
              <a:t>, effective </a:t>
            </a:r>
            <a:r>
              <a:rPr lang="en-US" b="1" baseline="0" dirty="0" smtClean="0"/>
              <a:t>ways to publish student writings </a:t>
            </a:r>
            <a:r>
              <a:rPr lang="en-US" b="0" baseline="0" dirty="0" smtClean="0"/>
              <a:t>and </a:t>
            </a:r>
            <a:r>
              <a:rPr lang="en-US" b="1" baseline="0" dirty="0" smtClean="0"/>
              <a:t>providing continuous feedback</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793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There is a great difference between assigning writing and teaching writing.   Although all students can write,  direct instruction by the teacher is needed to  develop an awareness of good writing and the skills needed to create it.</a:t>
            </a:r>
          </a:p>
          <a:p>
            <a:endParaRPr lang="en-US" sz="1700" dirty="0"/>
          </a:p>
          <a:p>
            <a:r>
              <a:rPr lang="en-US" sz="1700" dirty="0"/>
              <a:t>Direct instruction of concepts such as audience and purpose  and skills such as revision can be followed by student choice and reflection.  Then as the writing begins, the instruction continues with teacher modeling.</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250581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Academic reading requires specialized</a:t>
            </a:r>
            <a:r>
              <a:rPr lang="en-US" baseline="0" dirty="0" smtClean="0"/>
              <a:t> reading strategies to access complex texts. Teachers must model and show students how to read within different academic disciplines. When authors write for different audiences and purposes, their structures and styles change.  It is important for content area teachers to model for students how to read and analyze text written for different content purposes.</a:t>
            </a:r>
          </a:p>
          <a:p>
            <a:pPr marL="228600" indent="-228600">
              <a:buAutoNum type="arabicParenR"/>
            </a:pPr>
            <a:r>
              <a:rPr lang="en-US" baseline="0" dirty="0" smtClean="0"/>
              <a:t>Technology and social media has drastically changed the definition of literacy in the last few decades.  “Text” comes in such a variety forms and we need to show students how to interact with all forms, to include bias, validity, credibility and also how to put different texts together to strengthen an argument or point.  </a:t>
            </a:r>
          </a:p>
          <a:p>
            <a:pPr marL="228600" indent="-228600">
              <a:buAutoNum type="arabicParenR"/>
            </a:pPr>
            <a:r>
              <a:rPr lang="en-US" baseline="0" dirty="0" smtClean="0"/>
              <a:t>Adolescent readers need sustained experiences with diverse texts in a variety of genres and structures.   Opportunities for student choice and voice in independent reading and class reading increase motivation and engagement in text.  This is something you will hear over and over again during today’s webinar- students need choice and voice in what they read in order to become lifelong readers.</a:t>
            </a:r>
          </a:p>
          <a:p>
            <a:pPr marL="228600" indent="-228600">
              <a:buAutoNum type="arabicParenR"/>
            </a:pPr>
            <a:r>
              <a:rPr lang="en-US" sz="1200" b="0" i="0" kern="1200" dirty="0" smtClean="0">
                <a:solidFill>
                  <a:schemeClr val="tx1"/>
                </a:solidFill>
                <a:effectLst/>
                <a:latin typeface="+mn-lt"/>
                <a:ea typeface="+mn-ea"/>
                <a:cs typeface="+mn-cs"/>
              </a:rPr>
              <a:t>Multicultural literacy is seeing, thinking, reading, writing, listening, and discussing in ways that critically confront and bridge social, cultural, and personal differences. </a:t>
            </a:r>
            <a:r>
              <a:rPr lang="en-US" dirty="0" smtClean="0"/>
              <a:t>Inclusion of culturally diverse texts allows</a:t>
            </a:r>
            <a:r>
              <a:rPr lang="en-US" baseline="0" dirty="0" smtClean="0"/>
              <a:t> for students to see themselves in text and embrace the similarities and differences of those around them.  It is imperative that we offer students depth and breadth in their literacy development. Many of you have heard of the concept of texts as “mirrors, windows, and sliding glass doors.”  How do students see themselves, identify and have empathy with others, and how can these texts act as bridges and doorways to access worlds that are different from our own?</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24</a:t>
            </a:fld>
            <a:endParaRPr lang="en-US"/>
          </a:p>
        </p:txBody>
      </p:sp>
    </p:spTree>
    <p:extLst>
      <p:ext uri="{BB962C8B-B14F-4D97-AF65-F5344CB8AC3E}">
        <p14:creationId xmlns:p14="http://schemas.microsoft.com/office/powerpoint/2010/main" val="1239566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about thinking-</a:t>
            </a:r>
            <a:r>
              <a:rPr lang="en-US" baseline="0" dirty="0" smtClean="0"/>
              <a:t> how often do we ask students to synthesize and determine which strategies will help them engage with and tackle a piece of text?  We will only see this transfer happen when we ask students to think about a text on their own- not when their only experience with text is determined and dictated by the adults.  </a:t>
            </a:r>
          </a:p>
          <a:p>
            <a:r>
              <a:rPr lang="en-US" baseline="0" dirty="0" smtClean="0"/>
              <a:t>-To be successful community members, students need the space and time to learn how to recognize bias, credible sources, and how to determine when to believe what they read.</a:t>
            </a:r>
          </a:p>
          <a:p>
            <a:endParaRPr lang="en-US" baseline="0" dirty="0" smtClean="0"/>
          </a:p>
          <a:p>
            <a:r>
              <a:rPr lang="en-US" baseline="0" dirty="0" smtClean="0"/>
              <a:t>-text structure goes hand in hand with writing instruction.  Again- writing instruction impacts reading comprehension.</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25</a:t>
            </a:fld>
            <a:endParaRPr lang="en-US"/>
          </a:p>
        </p:txBody>
      </p:sp>
    </p:spTree>
    <p:extLst>
      <p:ext uri="{BB962C8B-B14F-4D97-AF65-F5344CB8AC3E}">
        <p14:creationId xmlns:p14="http://schemas.microsoft.com/office/powerpoint/2010/main" val="3009946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books- at school, at home, in the community.  What does this look like?  What opportunities do we have to increase access or get the word out about the importance of access to books?  </a:t>
            </a:r>
          </a:p>
          <a:p>
            <a:endParaRPr lang="en-US" baseline="0" dirty="0" smtClean="0"/>
          </a:p>
          <a:p>
            <a:r>
              <a:rPr lang="en-US" baseline="0" dirty="0" smtClean="0"/>
              <a:t>-Dedicated time to read in school every day.  </a:t>
            </a:r>
            <a:r>
              <a:rPr lang="en-US" baseline="0" dirty="0" err="1" smtClean="0"/>
              <a:t>Donalyn</a:t>
            </a:r>
            <a:r>
              <a:rPr lang="en-US" baseline="0" dirty="0" smtClean="0"/>
              <a:t> Miller reminded us just this weekend that students are not going to go home and suddenly decide to read on their own if it isn’t something they are doing at school.  We need to promote time for students to be in text of their choosing daily.</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26</a:t>
            </a:fld>
            <a:endParaRPr lang="en-US"/>
          </a:p>
        </p:txBody>
      </p:sp>
    </p:spTree>
    <p:extLst>
      <p:ext uri="{BB962C8B-B14F-4D97-AF65-F5344CB8AC3E}">
        <p14:creationId xmlns:p14="http://schemas.microsoft.com/office/powerpoint/2010/main" val="163665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a:t>
            </a:fld>
            <a:endParaRPr lang="en-US" dirty="0"/>
          </a:p>
        </p:txBody>
      </p:sp>
    </p:spTree>
    <p:extLst>
      <p:ext uri="{BB962C8B-B14F-4D97-AF65-F5344CB8AC3E}">
        <p14:creationId xmlns:p14="http://schemas.microsoft.com/office/powerpoint/2010/main" val="2892334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Skills based course- we have the opportunity to build units</a:t>
            </a:r>
            <a:r>
              <a:rPr lang="en-US" baseline="0" dirty="0" smtClean="0"/>
              <a:t> of study around essential questions that require students to critically think about a topic that resonates with them.  They can learn to summarize, draw conclusions, analyze text structure, organization and author’s purpose from any text.  Variety is the key- we can always include whole class selections- a poem, an article, a chunk of a book- but what are they in when they read independently in our classes and how can we tap into their natural curiosity to help scaffold and support their learning and independence?</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28</a:t>
            </a:fld>
            <a:endParaRPr lang="en-US"/>
          </a:p>
        </p:txBody>
      </p:sp>
    </p:spTree>
    <p:extLst>
      <p:ext uri="{BB962C8B-B14F-4D97-AF65-F5344CB8AC3E}">
        <p14:creationId xmlns:p14="http://schemas.microsoft.com/office/powerpoint/2010/main" val="166949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virtual learning web page linked here-mention</a:t>
            </a:r>
            <a:r>
              <a:rPr lang="en-US" baseline="0" dirty="0" smtClean="0"/>
              <a:t> this to participants</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31</a:t>
            </a:fld>
            <a:endParaRPr lang="en-US"/>
          </a:p>
        </p:txBody>
      </p:sp>
    </p:spTree>
    <p:extLst>
      <p:ext uri="{BB962C8B-B14F-4D97-AF65-F5344CB8AC3E}">
        <p14:creationId xmlns:p14="http://schemas.microsoft.com/office/powerpoint/2010/main" val="2806525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8b33594fb_0_12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88b33594fb_0_1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874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9d880cfda_1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89d880cfda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7122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89d880cfda_1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g89d880cfda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002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89d880cfda_1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g89d880cfda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0641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80925b69a3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g80925b69a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44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53</a:t>
            </a:fld>
            <a:endParaRPr lang="en-US" dirty="0"/>
          </a:p>
        </p:txBody>
      </p:sp>
    </p:spTree>
    <p:extLst>
      <p:ext uri="{BB962C8B-B14F-4D97-AF65-F5344CB8AC3E}">
        <p14:creationId xmlns:p14="http://schemas.microsoft.com/office/powerpoint/2010/main" val="1024486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r>
              <a:rPr lang="en-US" baseline="0" dirty="0" smtClean="0"/>
              <a:t> of Virginia-</a:t>
            </a:r>
            <a:r>
              <a:rPr lang="en-US" dirty="0" smtClean="0"/>
              <a:t>Standards</a:t>
            </a:r>
            <a:r>
              <a:rPr lang="en-US" baseline="0" dirty="0" smtClean="0"/>
              <a:t> of Accreditation</a:t>
            </a:r>
          </a:p>
          <a:p>
            <a:r>
              <a:rPr lang="en-US" baseline="0" dirty="0" smtClean="0"/>
              <a:t>For a 6 hour school day, this is about 3.8 hours per day across the 4 disciplines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691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of Virginia</a:t>
            </a:r>
            <a:r>
              <a:rPr lang="en-US" baseline="0" dirty="0" smtClean="0"/>
              <a:t>-</a:t>
            </a:r>
            <a:r>
              <a:rPr lang="en-US" dirty="0" smtClean="0"/>
              <a:t>Standards of Quality</a:t>
            </a:r>
          </a:p>
          <a:p>
            <a:endParaRPr lang="en-US" dirty="0" smtClean="0"/>
          </a:p>
          <a:p>
            <a:r>
              <a:rPr lang="en-US" dirty="0" smtClean="0"/>
              <a:t>As</a:t>
            </a:r>
            <a:r>
              <a:rPr lang="en-US" baseline="0" dirty="0" smtClean="0"/>
              <a:t> you listen today, you may hear practices that sound familiar and are not entirely new. The action step after this webinar is to reflect on the implementation of these practices. What does daily implementation look like? Is it explicit? Is it systematic? Is it daily?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49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34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smtClean="0">
                <a:solidFill>
                  <a:srgbClr val="FF0000"/>
                </a:solidFill>
              </a:rPr>
              <a:t>What does explicit and systematic mean? Explicit</a:t>
            </a:r>
            <a:r>
              <a:rPr lang="en-US" sz="1200" baseline="0" dirty="0" smtClean="0">
                <a:solidFill>
                  <a:srgbClr val="FF0000"/>
                </a:solidFill>
              </a:rPr>
              <a:t> phonics instruction means that the letter(s)-sound relationship or skill is directly stated to the students “the /s/ sound is represented by the letter </a:t>
            </a:r>
            <a:r>
              <a:rPr lang="en-US" sz="1200" i="1" baseline="0" dirty="0" smtClean="0">
                <a:solidFill>
                  <a:srgbClr val="FF0000"/>
                </a:solidFill>
              </a:rPr>
              <a:t>s</a:t>
            </a:r>
            <a:r>
              <a:rPr lang="en-US" sz="1200" i="0" baseline="0" dirty="0" smtClean="0">
                <a:solidFill>
                  <a:srgbClr val="FF0000"/>
                </a:solidFill>
              </a:rPr>
              <a:t>.”</a:t>
            </a:r>
            <a:r>
              <a:rPr lang="en-US" sz="1200" dirty="0" smtClean="0">
                <a:solidFill>
                  <a:srgbClr val="FF0000"/>
                </a:solidFill>
              </a:rPr>
              <a:t> </a:t>
            </a:r>
            <a:r>
              <a:rPr lang="en-US" sz="1200" b="1" dirty="0" smtClean="0">
                <a:solidFill>
                  <a:srgbClr val="FF0000"/>
                </a:solidFill>
              </a:rPr>
              <a:t>Systematic</a:t>
            </a:r>
            <a:r>
              <a:rPr lang="en-US" sz="1200" baseline="0" dirty="0" smtClean="0">
                <a:solidFill>
                  <a:srgbClr val="FF0000"/>
                </a:solidFill>
              </a:rPr>
              <a:t> means that the instruction follows a continuum that moves from easier to more complex skills.</a:t>
            </a:r>
            <a:endParaRPr lang="en-US" sz="1200" dirty="0" smtClean="0">
              <a:solidFill>
                <a:srgbClr val="FF0000"/>
              </a:solidFill>
            </a:endParaRPr>
          </a:p>
          <a:p>
            <a:pPr marL="0" indent="0">
              <a:buFont typeface="Arial" panose="020B0604020202020204" pitchFamily="34" charset="0"/>
              <a:buNone/>
            </a:pPr>
            <a:r>
              <a:rPr lang="en-US" sz="1200" dirty="0" smtClean="0">
                <a:solidFill>
                  <a:srgbClr val="FF0000"/>
                </a:solidFill>
              </a:rPr>
              <a:t/>
            </a:r>
            <a:br>
              <a:rPr lang="en-US" sz="1200" dirty="0" smtClean="0">
                <a:solidFill>
                  <a:srgbClr val="FF0000"/>
                </a:solidFill>
              </a:rPr>
            </a:br>
            <a:r>
              <a:rPr lang="en-US" sz="1200" b="0" baseline="0" dirty="0" smtClean="0">
                <a:solidFill>
                  <a:srgbClr val="FF0000"/>
                </a:solidFill>
              </a:rPr>
              <a:t>Strong alphabet recognition and phonemic awareness are </a:t>
            </a:r>
            <a:r>
              <a:rPr lang="en-US" sz="1200" b="1" baseline="0" dirty="0" smtClean="0">
                <a:solidFill>
                  <a:srgbClr val="FF0000"/>
                </a:solidFill>
              </a:rPr>
              <a:t>r</a:t>
            </a:r>
            <a:r>
              <a:rPr lang="en-US" sz="1200" b="1" dirty="0" smtClean="0">
                <a:solidFill>
                  <a:srgbClr val="FF0000"/>
                </a:solidFill>
              </a:rPr>
              <a:t>eadiness skills </a:t>
            </a:r>
            <a:r>
              <a:rPr lang="en-US" sz="1200" b="0" dirty="0" smtClean="0">
                <a:solidFill>
                  <a:srgbClr val="FF0000"/>
                </a:solidFill>
              </a:rPr>
              <a:t>needed for success</a:t>
            </a:r>
            <a:r>
              <a:rPr lang="en-US" sz="1200" b="0" baseline="0" dirty="0" smtClean="0">
                <a:solidFill>
                  <a:srgbClr val="FF0000"/>
                </a:solidFill>
              </a:rPr>
              <a:t> in reading</a:t>
            </a:r>
            <a:r>
              <a:rPr lang="en-US" sz="1200" b="1" baseline="0" dirty="0" smtClean="0">
                <a:solidFill>
                  <a:srgbClr val="FF0000"/>
                </a:solidFill>
              </a:rPr>
              <a:t>.</a:t>
            </a:r>
            <a:r>
              <a:rPr lang="en-US" sz="1200" b="0" baseline="0" dirty="0" smtClean="0">
                <a:solidFill>
                  <a:srgbClr val="FF0000"/>
                </a:solidFill>
              </a:rPr>
              <a:t> Knowing the names and sounds of letters with fluency and being able to orally blend, segment, and manipulate sounds in words from Kindergarten moving up to grade 3 will be the biggest predictor of early reading success.</a:t>
            </a:r>
            <a:endParaRPr lang="en-US" sz="1200" b="1" baseline="0" dirty="0" smtClean="0">
              <a:solidFill>
                <a:srgbClr val="FF0000"/>
              </a:solidFill>
            </a:endParaRPr>
          </a:p>
          <a:p>
            <a:pPr marL="0" indent="0">
              <a:buFont typeface="Arial" panose="020B0604020202020204" pitchFamily="34" charset="0"/>
              <a:buNone/>
            </a:pPr>
            <a:endParaRPr lang="en-US" sz="1200" b="1" baseline="0" dirty="0" smtClean="0">
              <a:solidFill>
                <a:srgbClr val="FF0000"/>
              </a:solidFill>
            </a:endParaRPr>
          </a:p>
          <a:p>
            <a:pPr marL="0" indent="0">
              <a:buFont typeface="Arial" panose="020B0604020202020204" pitchFamily="34" charset="0"/>
              <a:buNone/>
            </a:pPr>
            <a:r>
              <a:rPr lang="en-US" sz="1200" dirty="0" smtClean="0">
                <a:solidFill>
                  <a:srgbClr val="FF0000"/>
                </a:solidFill>
              </a:rPr>
              <a:t>A</a:t>
            </a:r>
            <a:r>
              <a:rPr lang="en-US" sz="1200" baseline="0" dirty="0" smtClean="0">
                <a:solidFill>
                  <a:srgbClr val="FF0000"/>
                </a:solidFill>
              </a:rPr>
              <a:t> strong </a:t>
            </a:r>
            <a:r>
              <a:rPr lang="en-US" sz="1200" b="1" baseline="0" dirty="0" smtClean="0">
                <a:solidFill>
                  <a:srgbClr val="FF0000"/>
                </a:solidFill>
              </a:rPr>
              <a:t>scope and sequence </a:t>
            </a:r>
            <a:r>
              <a:rPr lang="en-US" sz="1200" baseline="0" dirty="0" smtClean="0">
                <a:solidFill>
                  <a:srgbClr val="FF0000"/>
                </a:solidFill>
              </a:rPr>
              <a:t>moves from easier to more complex skills and builds on previous learning.</a:t>
            </a:r>
          </a:p>
          <a:p>
            <a:pPr marL="0" indent="0">
              <a:buFont typeface="Arial" panose="020B0604020202020204" pitchFamily="34" charset="0"/>
              <a:buNone/>
            </a:pPr>
            <a:endParaRPr lang="en-US" sz="1200" dirty="0" smtClean="0">
              <a:solidFill>
                <a:srgbClr val="FF0000"/>
              </a:solidFill>
            </a:endParaRPr>
          </a:p>
          <a:p>
            <a:pPr marL="0" indent="0">
              <a:buFont typeface="Arial" panose="020B0604020202020204" pitchFamily="34" charset="0"/>
              <a:buNone/>
            </a:pPr>
            <a:r>
              <a:rPr lang="en-US" sz="1200" b="1" dirty="0" smtClean="0">
                <a:solidFill>
                  <a:srgbClr val="FF0000"/>
                </a:solidFill>
              </a:rPr>
              <a:t>Blending</a:t>
            </a:r>
            <a:r>
              <a:rPr lang="en-US" sz="1200" dirty="0" smtClean="0">
                <a:solidFill>
                  <a:srgbClr val="FF0000"/>
                </a:solidFill>
              </a:rPr>
              <a:t>-We teach</a:t>
            </a:r>
            <a:r>
              <a:rPr lang="en-US" sz="1200" baseline="0" dirty="0" smtClean="0">
                <a:solidFill>
                  <a:srgbClr val="FF0000"/>
                </a:solidFill>
              </a:rPr>
              <a:t> students to segment or sounds in order to decode words, but students must be proficient in blending those sounds together in order to sound out words. Students must be proficient with blending orally before using it in text. Blending is used with early readers but should continue as students transition into multisyllabic words.</a:t>
            </a:r>
            <a:endParaRPr lang="en-US" sz="1200" dirty="0" smtClean="0">
              <a:solidFill>
                <a:srgbClr val="FF0000"/>
              </a:solidFill>
            </a:endParaRPr>
          </a:p>
          <a:p>
            <a:pPr marL="0" indent="0">
              <a:buFont typeface="Arial" panose="020B0604020202020204" pitchFamily="34" charset="0"/>
              <a:buNone/>
            </a:pPr>
            <a:endParaRPr lang="en-US" sz="1200" dirty="0" smtClean="0">
              <a:solidFill>
                <a:srgbClr val="FF0000"/>
              </a:solidFill>
            </a:endParaRPr>
          </a:p>
          <a:p>
            <a:pPr marL="0" indent="0">
              <a:buFont typeface="Arial" panose="020B0604020202020204" pitchFamily="34" charset="0"/>
              <a:buNone/>
            </a:pPr>
            <a:r>
              <a:rPr lang="en-US" sz="1200" b="1" dirty="0" smtClean="0">
                <a:solidFill>
                  <a:srgbClr val="FF0000"/>
                </a:solidFill>
              </a:rPr>
              <a:t>Dictation</a:t>
            </a:r>
            <a:r>
              <a:rPr lang="en-US" sz="1200" dirty="0" smtClean="0">
                <a:solidFill>
                  <a:srgbClr val="FF0000"/>
                </a:solidFill>
              </a:rPr>
              <a:t>-Students</a:t>
            </a:r>
            <a:r>
              <a:rPr lang="en-US" sz="1200" baseline="0" dirty="0" smtClean="0">
                <a:solidFill>
                  <a:srgbClr val="FF0000"/>
                </a:solidFill>
              </a:rPr>
              <a:t> must be provided opportunities to “try out” or apply their phonics skills with teacher support, just like the IES Guide discusses </a:t>
            </a:r>
            <a:r>
              <a:rPr lang="en-US" sz="1200" baseline="0" dirty="0" err="1" smtClean="0">
                <a:solidFill>
                  <a:srgbClr val="FF0000"/>
                </a:solidFill>
              </a:rPr>
              <a:t>practciing</a:t>
            </a:r>
            <a:r>
              <a:rPr lang="en-US" sz="1200" baseline="0" dirty="0" smtClean="0">
                <a:solidFill>
                  <a:srgbClr val="FF0000"/>
                </a:solidFill>
              </a:rPr>
              <a:t> phonics skills in connected text.</a:t>
            </a:r>
            <a:endParaRPr lang="en-US" sz="1200" dirty="0" smtClean="0">
              <a:solidFill>
                <a:srgbClr val="FF0000"/>
              </a:solidFill>
            </a:endParaRPr>
          </a:p>
          <a:p>
            <a:pPr marL="0" indent="0">
              <a:buFont typeface="Arial" panose="020B0604020202020204" pitchFamily="34" charset="0"/>
              <a:buNone/>
            </a:pPr>
            <a:endParaRPr lang="en-US" sz="1200" dirty="0" smtClean="0">
              <a:solidFill>
                <a:srgbClr val="FF0000"/>
              </a:solidFill>
            </a:endParaRPr>
          </a:p>
          <a:p>
            <a:pPr marL="0" indent="0">
              <a:buFont typeface="Arial" panose="020B0604020202020204" pitchFamily="34" charset="0"/>
              <a:buNone/>
            </a:pPr>
            <a:r>
              <a:rPr lang="en-US" sz="1200" b="1" dirty="0" smtClean="0">
                <a:solidFill>
                  <a:srgbClr val="FF0000"/>
                </a:solidFill>
              </a:rPr>
              <a:t>Word Awareness</a:t>
            </a:r>
            <a:r>
              <a:rPr lang="en-US" sz="1200" dirty="0" smtClean="0">
                <a:solidFill>
                  <a:srgbClr val="FF0000"/>
                </a:solidFill>
              </a:rPr>
              <a:t>-Literacy</a:t>
            </a:r>
            <a:r>
              <a:rPr lang="en-US" sz="1200" baseline="0" dirty="0" smtClean="0">
                <a:solidFill>
                  <a:srgbClr val="FF0000"/>
                </a:solidFill>
              </a:rPr>
              <a:t> blocks should consist of opportunities for students to analyze and notice patterns in word through tasks that require students to manipulate words to increase students’ ability to notice larger chunks in monosyllabic and multisyllabic words. Word building and word sorting are two examples of these tasks.</a:t>
            </a:r>
            <a:endParaRPr lang="en-US" sz="1200" dirty="0" smtClean="0">
              <a:solidFill>
                <a:srgbClr val="FF0000"/>
              </a:solidFill>
            </a:endParaRPr>
          </a:p>
          <a:p>
            <a:pPr marL="0" indent="0">
              <a:buFont typeface="Arial" panose="020B0604020202020204" pitchFamily="34" charset="0"/>
              <a:buNone/>
            </a:pPr>
            <a:endParaRPr lang="en-US" sz="1200" dirty="0" smtClean="0">
              <a:solidFill>
                <a:srgbClr val="FF0000"/>
              </a:solidFill>
            </a:endParaRPr>
          </a:p>
          <a:p>
            <a:pPr marL="0" indent="0">
              <a:buFont typeface="Arial" panose="020B0604020202020204" pitchFamily="34" charset="0"/>
              <a:buNone/>
            </a:pPr>
            <a:r>
              <a:rPr lang="en-US" sz="1200" b="1" dirty="0" smtClean="0">
                <a:solidFill>
                  <a:srgbClr val="FF0000"/>
                </a:solidFill>
              </a:rPr>
              <a:t>High-Frequency Words-</a:t>
            </a:r>
            <a:r>
              <a:rPr lang="en-US" sz="1200" b="0" dirty="0" smtClean="0">
                <a:solidFill>
                  <a:srgbClr val="FF0000"/>
                </a:solidFill>
              </a:rPr>
              <a:t>Known as the most common</a:t>
            </a:r>
            <a:r>
              <a:rPr lang="en-US" sz="1200" b="0" baseline="0" dirty="0" smtClean="0">
                <a:solidFill>
                  <a:srgbClr val="FF0000"/>
                </a:solidFill>
              </a:rPr>
              <a:t> words in English. Words that follow regular sound-spellings can be learned and applied during the normal phonics scope and sequence. Word do not, need to be explicitly taught to students.</a:t>
            </a:r>
            <a:endParaRPr lang="en-US" sz="1200" b="1" dirty="0" smtClean="0">
              <a:solidFill>
                <a:srgbClr val="FF0000"/>
              </a:solidFill>
            </a:endParaRPr>
          </a:p>
          <a:p>
            <a:pPr marL="0" indent="0">
              <a:buFont typeface="Arial" panose="020B0604020202020204" pitchFamily="34" charset="0"/>
              <a:buNone/>
            </a:pPr>
            <a:endParaRPr lang="en-US" sz="1200" dirty="0" smtClean="0">
              <a:solidFill>
                <a:srgbClr val="FF0000"/>
              </a:solidFill>
            </a:endParaRPr>
          </a:p>
          <a:p>
            <a:pPr marL="0" indent="0">
              <a:buFont typeface="Arial" panose="020B0604020202020204" pitchFamily="34" charset="0"/>
              <a:buNone/>
            </a:pPr>
            <a:r>
              <a:rPr lang="en-US" sz="1200" b="1" dirty="0" smtClean="0">
                <a:solidFill>
                  <a:srgbClr val="FF0000"/>
                </a:solidFill>
              </a:rPr>
              <a:t>Reading Connected Text-</a:t>
            </a:r>
            <a:r>
              <a:rPr lang="en-US" sz="1200" b="0" dirty="0" smtClean="0">
                <a:solidFill>
                  <a:srgbClr val="FF0000"/>
                </a:solidFill>
              </a:rPr>
              <a:t>Students should</a:t>
            </a:r>
            <a:r>
              <a:rPr lang="en-US" sz="1200" b="0" baseline="0" dirty="0" smtClean="0">
                <a:solidFill>
                  <a:srgbClr val="FF0000"/>
                </a:solidFill>
              </a:rPr>
              <a:t> have opportunities to practice and apply phonics instruction in decodable text.</a:t>
            </a:r>
          </a:p>
          <a:p>
            <a:pPr marL="0" indent="0">
              <a:buFont typeface="Arial" panose="020B0604020202020204" pitchFamily="34" charset="0"/>
              <a:buNone/>
            </a:pPr>
            <a:endParaRPr lang="en-US" sz="1200" b="1" dirty="0" smtClean="0">
              <a:solidFill>
                <a:srgbClr val="FF0000"/>
              </a:solidFill>
            </a:endParaRPr>
          </a:p>
          <a:p>
            <a:pPr marL="0" indent="0">
              <a:buFont typeface="Arial" panose="020B0604020202020204" pitchFamily="34" charset="0"/>
              <a:buNone/>
            </a:pPr>
            <a:r>
              <a:rPr lang="en-US" sz="1200" b="1" dirty="0" smtClean="0">
                <a:solidFill>
                  <a:srgbClr val="FF0000"/>
                </a:solidFill>
              </a:rPr>
              <a:t>Building vocabulary and background knowledge-</a:t>
            </a:r>
            <a:r>
              <a:rPr lang="en-US" sz="1200" b="0" dirty="0" smtClean="0">
                <a:solidFill>
                  <a:srgbClr val="FF0000"/>
                </a:solidFill>
              </a:rPr>
              <a:t>As older elementary students encounter more complex texts</a:t>
            </a:r>
            <a:r>
              <a:rPr lang="en-US" sz="1200" b="0" baseline="0" dirty="0" smtClean="0">
                <a:solidFill>
                  <a:srgbClr val="FF0000"/>
                </a:solidFill>
              </a:rPr>
              <a:t> and vocabulary, providing a balance of phonics instruction with best practices with vocabulary acquisition and expanding background knowledge is essential.</a:t>
            </a:r>
            <a:endParaRPr lang="en-US" sz="1200" b="0" dirty="0" smtClean="0">
              <a:solidFill>
                <a:srgbClr val="FF0000"/>
              </a:solidFill>
            </a:endParaRPr>
          </a:p>
          <a:p>
            <a:pPr marL="342900" indent="-342900">
              <a:buFont typeface="Arial" panose="020B0604020202020204" pitchFamily="34" charset="0"/>
              <a:buChar char="•"/>
            </a:pPr>
            <a:endParaRPr lang="en-US" sz="1200" dirty="0" smtClean="0">
              <a:solidFill>
                <a:srgbClr val="FF0000"/>
              </a:solidFill>
            </a:endParaRPr>
          </a:p>
          <a:p>
            <a:r>
              <a:rPr lang="en-US" dirty="0" smtClean="0"/>
              <a:t>So as you are reflecting</a:t>
            </a:r>
            <a:r>
              <a:rPr lang="en-US" baseline="0" dirty="0" smtClean="0"/>
              <a:t> on the practices in your literacy block, continue to think about the implementation of these characteristics. Do you do these daily? Do you see these daily?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2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practice guides published by What Works Clearinghouse and the Institute of Education Sciences examine studies and make recommendations based on the evidence of the studies. The recommendations are ranked in order of strongest evidence to minimal. </a:t>
            </a:r>
          </a:p>
          <a:p>
            <a:endParaRPr lang="en-US" baseline="0" dirty="0" smtClean="0"/>
          </a:p>
          <a:p>
            <a:r>
              <a:rPr lang="en-US" b="1" baseline="0" dirty="0" smtClean="0"/>
              <a:t>Recommendation 1</a:t>
            </a:r>
            <a:r>
              <a:rPr lang="en-US" baseline="0" dirty="0" smtClean="0"/>
              <a:t>-Supporting the development of specific academic, inferential, and narrative language skills will broaden students’ listening comprehension skills which will prepare them for better reading comprehension. It also expands their vocabulary knowledge and syntax within the English language.</a:t>
            </a:r>
          </a:p>
          <a:p>
            <a:endParaRPr lang="en-US" baseline="0" dirty="0" smtClean="0"/>
          </a:p>
          <a:p>
            <a:r>
              <a:rPr lang="en-US" b="1" baseline="0" dirty="0" smtClean="0"/>
              <a:t>Recommendation 2</a:t>
            </a:r>
            <a:r>
              <a:rPr lang="en-US" baseline="0" dirty="0" smtClean="0"/>
              <a:t>-</a:t>
            </a:r>
            <a:r>
              <a:rPr lang="en-US" dirty="0" smtClean="0"/>
              <a:t>To effectively decode (convert from print to speech) and encode (convert from speech to print) words, students must be able to identify the individual sounds, or phonemes, that make up the words they hear in speech, name the letters of the alphabet as they appear in print,</a:t>
            </a:r>
            <a:r>
              <a:rPr lang="en-US" baseline="0" dirty="0" smtClean="0"/>
              <a:t> and </a:t>
            </a:r>
            <a:r>
              <a:rPr lang="en-US" dirty="0" smtClean="0"/>
              <a:t>identify each letter’s corresponding sound(s)</a:t>
            </a:r>
            <a:r>
              <a:rPr lang="en-US" baseline="0" dirty="0" smtClean="0"/>
              <a:t>. This recommendation presents ways to support these skills such as; </a:t>
            </a:r>
            <a:r>
              <a:rPr lang="en-US" dirty="0" smtClean="0"/>
              <a:t>1. Teaching students to recognize and manipulate segments of sound in speech. 2) Teaching students letter–sound relations.</a:t>
            </a:r>
            <a:r>
              <a:rPr lang="en-US" baseline="0" dirty="0" smtClean="0"/>
              <a:t> And 3. </a:t>
            </a:r>
            <a:r>
              <a:rPr lang="en-US" dirty="0" smtClean="0"/>
              <a:t>Using word-building and other activities to link students’ knowledge of letter–sound relationships with phonemic awareness.</a:t>
            </a:r>
            <a:endParaRPr lang="en-US" baseline="0" dirty="0" smtClean="0"/>
          </a:p>
          <a:p>
            <a:endParaRPr lang="en-US" baseline="0" dirty="0" smtClean="0"/>
          </a:p>
          <a:p>
            <a:r>
              <a:rPr lang="en-US" b="1" baseline="0" dirty="0" smtClean="0"/>
              <a:t>Recommendation 3</a:t>
            </a:r>
            <a:r>
              <a:rPr lang="en-US" baseline="0" dirty="0" smtClean="0"/>
              <a:t>-This recommendation presents several ways to implement decoding and analyzing word parts. The first way is blending sounds with spelling patterns from left to right to produce a recognizable word. The next is providing instruction on common sound-spelling patterns. Is it explicit and systematic? Also continuing this instruction even as students move into learning syllables</a:t>
            </a:r>
          </a:p>
          <a:p>
            <a:endParaRPr lang="en-US" baseline="0" dirty="0" smtClean="0"/>
          </a:p>
          <a:p>
            <a:r>
              <a:rPr lang="en-US" b="1" baseline="0" dirty="0" smtClean="0"/>
              <a:t>Recommendation 4</a:t>
            </a:r>
            <a:r>
              <a:rPr lang="en-US" baseline="0" dirty="0" smtClean="0"/>
              <a:t>-The recommendation states that students should be reading a wide variety of connected text daily, with and without constructive feedback. As students are beginning to apply the alphabetic principal, text should provide examples of recently taught spelling patterns with support and feedback from teachers on applying decoding strategies learned. This recommendation also shares some suggested strategies for supporting students in reading more fluently.</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78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practice guides published by What Works Clearinghouse and the Institute of Education Sciences examine studies and make recommendations based on the evidence of the studies. </a:t>
            </a:r>
          </a:p>
          <a:p>
            <a:endParaRPr lang="en-US" baseline="0" dirty="0" smtClean="0"/>
          </a:p>
          <a:p>
            <a:r>
              <a:rPr lang="en-US" b="1" baseline="0" dirty="0" smtClean="0"/>
              <a:t>Recommendation 1</a:t>
            </a:r>
            <a:r>
              <a:rPr lang="en-US" baseline="0" dirty="0" smtClean="0"/>
              <a:t>-</a:t>
            </a:r>
          </a:p>
          <a:p>
            <a:r>
              <a:rPr lang="en-US" dirty="0" smtClean="0"/>
              <a:t>• Teach students how to use several research-based reading comprehension strategies. • Teach reading comprehension strategies individually or in combination. • Teach reading comprehension strategies by using a gradual release of responsibility. </a:t>
            </a:r>
          </a:p>
          <a:p>
            <a:endParaRPr lang="en-US" baseline="0" dirty="0" smtClean="0"/>
          </a:p>
          <a:p>
            <a:r>
              <a:rPr lang="en-US" b="1" baseline="0" dirty="0" smtClean="0"/>
              <a:t>Recommendation 2</a:t>
            </a:r>
            <a:r>
              <a:rPr lang="en-US" baseline="0" dirty="0" smtClean="0"/>
              <a:t>-</a:t>
            </a:r>
            <a:r>
              <a:rPr lang="en-US" dirty="0" smtClean="0"/>
              <a:t>• Explain how to identify and connect the parts of narrative texts. • Provide instruction on common structures of informational texts</a:t>
            </a:r>
            <a:endParaRPr lang="en-US" baseline="0" dirty="0" smtClean="0"/>
          </a:p>
          <a:p>
            <a:r>
              <a:rPr lang="en-US" b="1" baseline="0" dirty="0" smtClean="0"/>
              <a:t>Recommendation 3</a:t>
            </a:r>
            <a:r>
              <a:rPr lang="en-US" baseline="0" dirty="0" smtClean="0"/>
              <a:t>-</a:t>
            </a:r>
            <a:r>
              <a:rPr lang="en-US" dirty="0" smtClean="0"/>
              <a:t>• Structure the discussion to complement the text, the instructional purpose, and the readers’ ability and grade level. • Develop discussion questions that require students to think deeply about text. • Ask follow-up questions to encourage and facilitate discussion. • Have students lead structured small-group discussions. </a:t>
            </a:r>
            <a:endParaRPr lang="en-US" baseline="0" dirty="0" smtClean="0"/>
          </a:p>
          <a:p>
            <a:endParaRPr lang="en-US" b="1" baseline="0" dirty="0" smtClean="0"/>
          </a:p>
          <a:p>
            <a:r>
              <a:rPr lang="en-US" b="1" baseline="0" dirty="0" smtClean="0"/>
              <a:t>Recommendation 4</a:t>
            </a:r>
            <a:r>
              <a:rPr lang="en-US" baseline="0" dirty="0" smtClean="0"/>
              <a:t>-</a:t>
            </a:r>
            <a:r>
              <a:rPr lang="en-US" dirty="0" smtClean="0"/>
              <a:t>• Teach reading comprehension with multiple genres of text. • Choose texts of high quality with richness and depth of ideas and information. • Choose texts with word recognition and comprehension difficulty appropriate for the students’ reading ability and the instructional activity. • Use texts that support the purpose of instruction. </a:t>
            </a:r>
          </a:p>
          <a:p>
            <a:endParaRPr lang="en-US" baseline="0" dirty="0" smtClean="0"/>
          </a:p>
          <a:p>
            <a:r>
              <a:rPr lang="en-US" b="1" baseline="0" dirty="0" smtClean="0"/>
              <a:t>Recommendation 5-</a:t>
            </a:r>
            <a:r>
              <a:rPr lang="en-US" dirty="0" smtClean="0"/>
              <a:t>• Help students discover the purpose and benefits of reading. • Create opportunities for students to see themselves as successful readers. • Give students reading choices. • Give students the opportunity to learn by collaborating with their peers. </a:t>
            </a:r>
            <a:endParaRPr lang="en-US" b="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56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Recommendation 3-</a:t>
            </a:r>
          </a:p>
          <a:p>
            <a:r>
              <a:rPr lang="en-US" b="1" dirty="0" smtClean="0"/>
              <a:t>Locate and recall-</a:t>
            </a:r>
            <a:r>
              <a:rPr lang="en-US" b="0" dirty="0" smtClean="0"/>
              <a:t>identify </a:t>
            </a:r>
            <a:r>
              <a:rPr lang="en-US" dirty="0" smtClean="0"/>
              <a:t>the main ideas and supporting details,</a:t>
            </a:r>
            <a:r>
              <a:rPr lang="en-US" baseline="0" dirty="0" smtClean="0"/>
              <a:t> find elements of a story; focus on small amounts of text</a:t>
            </a:r>
          </a:p>
          <a:p>
            <a:r>
              <a:rPr lang="en-US" b="1" baseline="0" dirty="0" smtClean="0"/>
              <a:t>Integrate and interpret</a:t>
            </a:r>
            <a:r>
              <a:rPr lang="en-US" baseline="0" dirty="0" smtClean="0"/>
              <a:t>-compare and contrast information or actions by characters; examine connections across parts of text; consider alternatives to what is presented in the text; use mental images</a:t>
            </a:r>
          </a:p>
          <a:p>
            <a:r>
              <a:rPr lang="en-US" b="1" baseline="0" dirty="0" smtClean="0"/>
              <a:t>Critique and evaluate-</a:t>
            </a:r>
            <a:r>
              <a:rPr lang="en-US" b="0" baseline="0" dirty="0" smtClean="0"/>
              <a:t>assess</a:t>
            </a:r>
            <a:r>
              <a:rPr lang="en-US" b="1" baseline="0" dirty="0" smtClean="0"/>
              <a:t> </a:t>
            </a:r>
            <a:r>
              <a:rPr lang="en-US" baseline="0" dirty="0" smtClean="0"/>
              <a:t>from numerous perspectives, synthesizing what is read with other texts and other experiences; determine what is most significant in a passage; judge whether and the extent to which certain features in the text accomplish the purpose of the text; judge either the likelihood that an event could actually occur or the adequacy of an explanation in the text </a:t>
            </a:r>
          </a:p>
          <a:p>
            <a:endParaRPr lang="en-US" baseline="0" dirty="0" smtClean="0"/>
          </a:p>
          <a:p>
            <a:r>
              <a:rPr lang="en-US" sz="1200" b="1" dirty="0" smtClean="0"/>
              <a:t>Recommendation 4- </a:t>
            </a:r>
          </a:p>
          <a:p>
            <a:r>
              <a:rPr lang="en-US" sz="1200" b="0" dirty="0" smtClean="0"/>
              <a:t>Broad</a:t>
            </a:r>
            <a:r>
              <a:rPr lang="en-US" sz="1200" b="0" baseline="0" dirty="0" smtClean="0"/>
              <a:t> types of literary and informational</a:t>
            </a:r>
          </a:p>
          <a:p>
            <a:r>
              <a:rPr lang="en-US" sz="1200" b="0" baseline="0" dirty="0" smtClean="0"/>
              <a:t>Rich content (character development, elaborate detail)</a:t>
            </a:r>
          </a:p>
          <a:p>
            <a:r>
              <a:rPr lang="en-US" sz="1200" b="0" baseline="0" dirty="0" smtClean="0"/>
              <a:t>Strong organization</a:t>
            </a:r>
          </a:p>
          <a:p>
            <a:r>
              <a:rPr lang="en-US" sz="1200" b="0" baseline="0" dirty="0" smtClean="0"/>
              <a:t>Variation and richness in word choice and sentence structure</a:t>
            </a:r>
          </a:p>
          <a:p>
            <a:r>
              <a:rPr lang="en-US" sz="1200" b="0" baseline="0" dirty="0" smtClean="0"/>
              <a:t>Supports the purpose of instruction-text where strategy can easily be applied, well above their reading level but at listening comprehension level, just above their reading level and support though big books, or digitally projecting text</a:t>
            </a:r>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a:p>
        </p:txBody>
      </p:sp>
    </p:spTree>
    <p:extLst>
      <p:ext uri="{BB962C8B-B14F-4D97-AF65-F5344CB8AC3E}">
        <p14:creationId xmlns:p14="http://schemas.microsoft.com/office/powerpoint/2010/main" val="249074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Recommendation 5- Establish an engaging and motivating context in which to teach reading comprehension.</a:t>
            </a:r>
          </a:p>
          <a:p>
            <a:pPr marL="171450" indent="-171450">
              <a:buFont typeface="Arial" panose="020B0604020202020204" pitchFamily="34" charset="0"/>
              <a:buChar char="•"/>
            </a:pPr>
            <a:r>
              <a:rPr lang="en-US" dirty="0" smtClean="0"/>
              <a:t>Help students discover the purpose</a:t>
            </a:r>
            <a:r>
              <a:rPr lang="en-US" baseline="0" dirty="0" smtClean="0"/>
              <a:t> and benefits of reading.- modeling, choose texts with relevant themes</a:t>
            </a:r>
          </a:p>
          <a:p>
            <a:pPr marL="171450" indent="-171450">
              <a:buFont typeface="Arial" panose="020B0604020202020204" pitchFamily="34" charset="0"/>
              <a:buChar char="•"/>
            </a:pPr>
            <a:r>
              <a:rPr lang="en-US" baseline="0" dirty="0" smtClean="0"/>
              <a:t>Create opportunities for students to see themselves as successful readers.-feedback, chunking text, low risk opportunities</a:t>
            </a:r>
          </a:p>
          <a:p>
            <a:pPr marL="171450" indent="-171450">
              <a:buFont typeface="Arial" panose="020B0604020202020204" pitchFamily="34" charset="0"/>
              <a:buChar char="•"/>
            </a:pPr>
            <a:r>
              <a:rPr lang="en-US" baseline="0" dirty="0" smtClean="0"/>
              <a:t>Give students reading choices.-activities, order of completion, questions that lead to interesting texts, text response, where they can read, text choice.</a:t>
            </a:r>
          </a:p>
          <a:p>
            <a:pPr marL="171450" indent="-171450">
              <a:buFont typeface="Arial" panose="020B0604020202020204" pitchFamily="34" charset="0"/>
              <a:buChar char="•"/>
            </a:pPr>
            <a:r>
              <a:rPr lang="en-US" baseline="0" dirty="0" smtClean="0"/>
              <a:t>Give students the opportunity to learn by collaborating with peers.-partners read the same text and discuss, partners at different levels reading a higher level book alternating pages, sentences, paragraphs, retelling, dramatization, grouping.</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12</a:t>
            </a:fld>
            <a:endParaRPr lang="en-US"/>
          </a:p>
        </p:txBody>
      </p:sp>
    </p:spTree>
    <p:extLst>
      <p:ext uri="{BB962C8B-B14F-4D97-AF65-F5344CB8AC3E}">
        <p14:creationId xmlns:p14="http://schemas.microsoft.com/office/powerpoint/2010/main" val="236508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141928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lai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E310-B2A3-6647-965A-0672E5ACD3F9}"/>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7A8242C-4802-014C-B7DB-0EB13E7D1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0A80A98C-80CC-0D41-9984-BCB90EBA09DD}"/>
              </a:ext>
            </a:extLst>
          </p:cNvPr>
          <p:cNvSpPr>
            <a:spLocks noGrp="1"/>
          </p:cNvSpPr>
          <p:nvPr>
            <p:ph type="dt" sz="half" idx="10"/>
          </p:nvPr>
        </p:nvSpPr>
        <p:spPr/>
        <p:txBody>
          <a:bodyPr/>
          <a:lstStyle/>
          <a:p>
            <a:fld id="{60D43C1D-525C-4B48-A8BF-8449553F6BCB}" type="datetimeFigureOut">
              <a:rPr lang="en-US" smtClean="0"/>
              <a:t>9/10/2020</a:t>
            </a:fld>
            <a:endParaRPr lang="en-US"/>
          </a:p>
        </p:txBody>
      </p:sp>
      <p:sp>
        <p:nvSpPr>
          <p:cNvPr id="5" name="Footer Placeholder 4">
            <a:extLst>
              <a:ext uri="{FF2B5EF4-FFF2-40B4-BE49-F238E27FC236}">
                <a16:creationId xmlns:a16="http://schemas.microsoft.com/office/drawing/2014/main" id="{176EB225-67A7-7441-A763-F6EA0D53C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D539D-A897-6B49-ABFF-326C0DF1032F}"/>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8" name="Picture 7" descr="VDOE Logo&#10;">
            <a:extLst>
              <a:ext uri="{FF2B5EF4-FFF2-40B4-BE49-F238E27FC236}">
                <a16:creationId xmlns:a16="http://schemas.microsoft.com/office/drawing/2014/main" id="{399D15A6-7F28-8540-BB2C-B16B13EDDC9B}"/>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74370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F960C6-7F4A-744C-BF8F-8A2C51F8F9CC}"/>
              </a:ext>
            </a:extLst>
          </p:cNvPr>
          <p:cNvSpPr>
            <a:spLocks noGrp="1"/>
          </p:cNvSpPr>
          <p:nvPr>
            <p:ph type="dt" sz="half" idx="10"/>
          </p:nvPr>
        </p:nvSpPr>
        <p:spPr/>
        <p:txBody>
          <a:bodyPr/>
          <a:lstStyle/>
          <a:p>
            <a:fld id="{60D43C1D-525C-4B48-A8BF-8449553F6BCB}" type="datetimeFigureOut">
              <a:rPr lang="en-US" smtClean="0"/>
              <a:t>9/10/2020</a:t>
            </a:fld>
            <a:endParaRPr lang="en-US"/>
          </a:p>
        </p:txBody>
      </p:sp>
      <p:sp>
        <p:nvSpPr>
          <p:cNvPr id="3" name="Footer Placeholder 2">
            <a:extLst>
              <a:ext uri="{FF2B5EF4-FFF2-40B4-BE49-F238E27FC236}">
                <a16:creationId xmlns:a16="http://schemas.microsoft.com/office/drawing/2014/main" id="{3C09D876-0C7E-B749-BD85-0976334DB6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E3A808-8322-C440-8203-47F849A789EE}"/>
              </a:ext>
            </a:extLst>
          </p:cNvPr>
          <p:cNvSpPr>
            <a:spLocks noGrp="1"/>
          </p:cNvSpPr>
          <p:nvPr>
            <p:ph type="sldNum" sz="quarter" idx="12"/>
          </p:nvPr>
        </p:nvSpPr>
        <p:spPr>
          <a:xfrm>
            <a:off x="8610600" y="6356350"/>
            <a:ext cx="1093839" cy="365125"/>
          </a:xfrm>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33516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1A88-AFE8-A54C-B51A-2D647978F1B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FC7F50-58AA-DF45-B32D-87AE2232A74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7BEC63D-5DB8-2549-A6DC-3AE4FFC82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25EBDF3F-63C7-194E-90BB-2FFE901799F1}"/>
              </a:ext>
            </a:extLst>
          </p:cNvPr>
          <p:cNvSpPr>
            <a:spLocks noGrp="1"/>
          </p:cNvSpPr>
          <p:nvPr>
            <p:ph type="dt" sz="half" idx="10"/>
          </p:nvPr>
        </p:nvSpPr>
        <p:spPr/>
        <p:txBody>
          <a:bodyPr/>
          <a:lstStyle/>
          <a:p>
            <a:fld id="{60D43C1D-525C-4B48-A8BF-8449553F6BCB}" type="datetimeFigureOut">
              <a:rPr lang="en-US" smtClean="0"/>
              <a:t>9/10/2020</a:t>
            </a:fld>
            <a:endParaRPr lang="en-US"/>
          </a:p>
        </p:txBody>
      </p:sp>
      <p:sp>
        <p:nvSpPr>
          <p:cNvPr id="6" name="Footer Placeholder 5">
            <a:extLst>
              <a:ext uri="{FF2B5EF4-FFF2-40B4-BE49-F238E27FC236}">
                <a16:creationId xmlns:a16="http://schemas.microsoft.com/office/drawing/2014/main" id="{B3B007A3-0D7A-FE4A-BD36-A3814A977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823BB4-D04E-4D47-AE43-AC43E4893AF5}"/>
              </a:ext>
            </a:extLst>
          </p:cNvPr>
          <p:cNvSpPr>
            <a:spLocks noGrp="1"/>
          </p:cNvSpPr>
          <p:nvPr>
            <p:ph type="sldNum" sz="quarter" idx="12"/>
          </p:nvPr>
        </p:nvSpPr>
        <p:spPr>
          <a:xfrm>
            <a:off x="8610601" y="6356350"/>
            <a:ext cx="1011740" cy="365125"/>
          </a:xfrm>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75325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0FAC-A966-EB40-B718-B36C3AA431C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0CA688B-0B10-5347-AC86-08C5918FC0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5F3FAED0-9BFB-F945-9335-961186608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7F80F83F-0B12-314D-A137-CCE170591F6F}"/>
              </a:ext>
            </a:extLst>
          </p:cNvPr>
          <p:cNvSpPr>
            <a:spLocks noGrp="1"/>
          </p:cNvSpPr>
          <p:nvPr>
            <p:ph type="dt" sz="half" idx="10"/>
          </p:nvPr>
        </p:nvSpPr>
        <p:spPr/>
        <p:txBody>
          <a:bodyPr/>
          <a:lstStyle/>
          <a:p>
            <a:fld id="{60D43C1D-525C-4B48-A8BF-8449553F6BCB}" type="datetimeFigureOut">
              <a:rPr lang="en-US" smtClean="0"/>
              <a:t>9/10/2020</a:t>
            </a:fld>
            <a:endParaRPr lang="en-US"/>
          </a:p>
        </p:txBody>
      </p:sp>
      <p:sp>
        <p:nvSpPr>
          <p:cNvPr id="6" name="Footer Placeholder 5">
            <a:extLst>
              <a:ext uri="{FF2B5EF4-FFF2-40B4-BE49-F238E27FC236}">
                <a16:creationId xmlns:a16="http://schemas.microsoft.com/office/drawing/2014/main" id="{ABB1EA84-6206-0348-B9EE-477BCC9EE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C2C83-7EB9-B04A-A394-EB1EDAC2F4F3}"/>
              </a:ext>
            </a:extLst>
          </p:cNvPr>
          <p:cNvSpPr>
            <a:spLocks noGrp="1"/>
          </p:cNvSpPr>
          <p:nvPr>
            <p:ph type="sldNum" sz="quarter" idx="12"/>
          </p:nvPr>
        </p:nvSpPr>
        <p:spPr>
          <a:xfrm>
            <a:off x="8610600" y="6356350"/>
            <a:ext cx="1113503" cy="365125"/>
          </a:xfrm>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28449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7536-2E25-2F45-9661-BB75AE31D1F6}"/>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C2D02BC5-43A8-0F44-A88C-BAC7C865BCCD}"/>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F76A541D-046D-E646-8667-7861921E09CE}"/>
              </a:ext>
            </a:extLst>
          </p:cNvPr>
          <p:cNvSpPr>
            <a:spLocks noGrp="1"/>
          </p:cNvSpPr>
          <p:nvPr>
            <p:ph type="dt" sz="half" idx="10"/>
          </p:nvPr>
        </p:nvSpPr>
        <p:spPr/>
        <p:txBody>
          <a:bodyPr/>
          <a:lstStyle/>
          <a:p>
            <a:fld id="{60D43C1D-525C-4B48-A8BF-8449553F6BCB}" type="datetimeFigureOut">
              <a:rPr lang="en-US" smtClean="0"/>
              <a:t>9/10/2020</a:t>
            </a:fld>
            <a:endParaRPr lang="en-US"/>
          </a:p>
        </p:txBody>
      </p:sp>
      <p:sp>
        <p:nvSpPr>
          <p:cNvPr id="5" name="Footer Placeholder 4">
            <a:extLst>
              <a:ext uri="{FF2B5EF4-FFF2-40B4-BE49-F238E27FC236}">
                <a16:creationId xmlns:a16="http://schemas.microsoft.com/office/drawing/2014/main" id="{7BE8590C-D18E-7C45-B268-C1357BA4E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12B81-246B-EE4E-9D91-3137518F6F2D}"/>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65691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CCD4F-E8A2-CD4A-8502-87185309A2B5}"/>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6AF95DD-0E52-554A-BB8B-00B1FD99586E}"/>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DF7471DC-CACF-994C-A9F6-F80360817877}"/>
              </a:ext>
            </a:extLst>
          </p:cNvPr>
          <p:cNvSpPr>
            <a:spLocks noGrp="1"/>
          </p:cNvSpPr>
          <p:nvPr>
            <p:ph type="dt" sz="half" idx="10"/>
          </p:nvPr>
        </p:nvSpPr>
        <p:spPr/>
        <p:txBody>
          <a:bodyPr/>
          <a:lstStyle/>
          <a:p>
            <a:fld id="{60D43C1D-525C-4B48-A8BF-8449553F6BCB}" type="datetimeFigureOut">
              <a:rPr lang="en-US" smtClean="0"/>
              <a:t>9/10/2020</a:t>
            </a:fld>
            <a:endParaRPr lang="en-US"/>
          </a:p>
        </p:txBody>
      </p:sp>
      <p:sp>
        <p:nvSpPr>
          <p:cNvPr id="5" name="Footer Placeholder 4">
            <a:extLst>
              <a:ext uri="{FF2B5EF4-FFF2-40B4-BE49-F238E27FC236}">
                <a16:creationId xmlns:a16="http://schemas.microsoft.com/office/drawing/2014/main" id="{B07BC845-AD43-F143-AD7E-C9DCC6461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A7573-B410-BF4A-9E0C-4619F1313732}"/>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7564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645824"/>
            <a:ext cx="12192000" cy="7591007"/>
          </a:xfrm>
          <a:prstGeom prst="rect">
            <a:avLst/>
          </a:prstGeom>
        </p:spPr>
      </p:pic>
      <p:sp>
        <p:nvSpPr>
          <p:cNvPr id="8" name="Rectangle 7"/>
          <p:cNvSpPr/>
          <p:nvPr userDrawn="1"/>
        </p:nvSpPr>
        <p:spPr>
          <a:xfrm>
            <a:off x="0" y="-1560204"/>
            <a:ext cx="12510141" cy="749768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9" name="Content Placeholder 2"/>
          <p:cNvSpPr>
            <a:spLocks noGrp="1"/>
          </p:cNvSpPr>
          <p:nvPr>
            <p:ph idx="1"/>
          </p:nvPr>
        </p:nvSpPr>
        <p:spPr>
          <a:xfrm>
            <a:off x="299598" y="371473"/>
            <a:ext cx="11566769" cy="1865683"/>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0"/>
          </p:nvPr>
        </p:nvSpPr>
        <p:spPr>
          <a:xfrm>
            <a:off x="299598" y="2376640"/>
            <a:ext cx="5809436"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6500705" y="2376643"/>
            <a:ext cx="5365657" cy="3364436"/>
          </a:xfrm>
          <a:prstGeom prst="rect">
            <a:avLst/>
          </a:prstGeo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1"/>
            <a:ext cx="2022683" cy="873167"/>
          </a:xfrm>
          <a:prstGeom prst="rect">
            <a:avLst/>
          </a:prstGeom>
        </p:spPr>
      </p:pic>
    </p:spTree>
    <p:extLst>
      <p:ext uri="{BB962C8B-B14F-4D97-AF65-F5344CB8AC3E}">
        <p14:creationId xmlns:p14="http://schemas.microsoft.com/office/powerpoint/2010/main" val="141019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9"/>
            <a:ext cx="12400411" cy="510180"/>
          </a:xfrm>
          <a:prstGeom prst="rect">
            <a:avLst/>
          </a:prstGeom>
          <a:solidFill>
            <a:schemeClr val="tx1">
              <a:alpha val="49000"/>
            </a:schemeClr>
          </a:solidFill>
        </p:spPr>
        <p:txBody>
          <a:bodyPr/>
          <a:lstStyle>
            <a:lvl1pPr marL="0" indent="0" algn="ctr">
              <a:buNone/>
              <a:defRPr sz="2667">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1"/>
            <a:ext cx="2022683" cy="873167"/>
          </a:xfrm>
          <a:prstGeom prst="rect">
            <a:avLst/>
          </a:prstGeom>
        </p:spPr>
      </p:pic>
    </p:spTree>
    <p:extLst>
      <p:ext uri="{BB962C8B-B14F-4D97-AF65-F5344CB8AC3E}">
        <p14:creationId xmlns:p14="http://schemas.microsoft.com/office/powerpoint/2010/main" val="374052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1"/>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Rectangle 7"/>
          <p:cNvSpPr/>
          <p:nvPr userDrawn="1"/>
        </p:nvSpPr>
        <p:spPr>
          <a:xfrm>
            <a:off x="6258152" y="384851"/>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20" y="5218546"/>
            <a:ext cx="2315643" cy="749727"/>
          </a:xfrm>
          <a:prstGeom prst="rect">
            <a:avLst/>
          </a:prstGeom>
        </p:spPr>
      </p:pic>
      <p:sp>
        <p:nvSpPr>
          <p:cNvPr id="11" name="Content Placeholder 2"/>
          <p:cNvSpPr>
            <a:spLocks noGrp="1"/>
          </p:cNvSpPr>
          <p:nvPr>
            <p:ph idx="10"/>
          </p:nvPr>
        </p:nvSpPr>
        <p:spPr>
          <a:xfrm>
            <a:off x="695491" y="502080"/>
            <a:ext cx="5009740"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6453538" y="527484"/>
            <a:ext cx="5009740"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23329" y="2542105"/>
            <a:ext cx="2141728" cy="3557016"/>
          </a:xfrm>
          <a:prstGeom prst="rect">
            <a:avLst/>
          </a:prstGeom>
        </p:spPr>
      </p:pic>
    </p:spTree>
    <p:extLst>
      <p:ext uri="{BB962C8B-B14F-4D97-AF65-F5344CB8AC3E}">
        <p14:creationId xmlns:p14="http://schemas.microsoft.com/office/powerpoint/2010/main" val="260326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
        <p:nvSpPr>
          <p:cNvPr id="5"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8247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53940"/>
            <a:ext cx="12222788" cy="6096000"/>
          </a:xfrm>
          <a:prstGeom prst="rect">
            <a:avLst/>
          </a:prstGeom>
        </p:spPr>
      </p:pic>
      <p:sp>
        <p:nvSpPr>
          <p:cNvPr id="9" name="Rectangle 8"/>
          <p:cNvSpPr/>
          <p:nvPr userDrawn="1"/>
        </p:nvSpPr>
        <p:spPr>
          <a:xfrm>
            <a:off x="513132" y="139700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0" name="Rectangle 9"/>
          <p:cNvSpPr/>
          <p:nvPr userDrawn="1"/>
        </p:nvSpPr>
        <p:spPr>
          <a:xfrm>
            <a:off x="6258152" y="139700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2" name="Title 1"/>
          <p:cNvSpPr>
            <a:spLocks noGrp="1"/>
          </p:cNvSpPr>
          <p:nvPr>
            <p:ph type="title"/>
          </p:nvPr>
        </p:nvSpPr>
        <p:spPr>
          <a:xfrm>
            <a:off x="0" y="1495"/>
            <a:ext cx="12192000" cy="114300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609600" y="1600202"/>
            <a:ext cx="5181600" cy="4063999"/>
          </a:xfr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6400800" y="1600202"/>
            <a:ext cx="5080000" cy="4063999"/>
          </a:xfr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2998864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9" name="Picture 8" descr="A picture containing photo, newspaper, different, many&#10;&#10;Description automatically generated">
            <a:extLst>
              <a:ext uri="{FF2B5EF4-FFF2-40B4-BE49-F238E27FC236}">
                <a16:creationId xmlns:a16="http://schemas.microsoft.com/office/drawing/2014/main" id="{A4E9C55D-20C8-F142-843E-CEDBD8321DE5}"/>
              </a:ext>
            </a:extLst>
          </p:cNvPr>
          <p:cNvPicPr>
            <a:picLocks noChangeAspect="1"/>
          </p:cNvPicPr>
          <p:nvPr userDrawn="1"/>
        </p:nvPicPr>
        <p:blipFill>
          <a:blip r:embed="rId2">
            <a:alphaModFix amt="20000"/>
          </a:blip>
          <a:stretch>
            <a:fillRect/>
          </a:stretch>
        </p:blipFill>
        <p:spPr>
          <a:xfrm>
            <a:off x="0" y="1673"/>
            <a:ext cx="12192000" cy="6854653"/>
          </a:xfrm>
          <a:prstGeom prst="rect">
            <a:avLst/>
          </a:prstGeom>
        </p:spPr>
      </p:pic>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60D43C1D-525C-4B48-A8BF-8449553F6BCB}" type="datetimeFigureOut">
              <a:rPr lang="en-US" smtClean="0"/>
              <a:t>9/10/2020</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solidFill>
                  <a:srgbClr val="D50032"/>
                </a:solidFill>
              </a:defRPr>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43523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12192000" cy="5941413"/>
          </a:xfrm>
          <a:prstGeom prst="rect">
            <a:avLst/>
          </a:prstGeom>
        </p:spPr>
      </p:pic>
      <p:sp>
        <p:nvSpPr>
          <p:cNvPr id="6" name="Rectangle 5"/>
          <p:cNvSpPr/>
          <p:nvPr userDrawn="1"/>
        </p:nvSpPr>
        <p:spPr>
          <a:xfrm>
            <a:off x="1" y="3"/>
            <a:ext cx="12192001" cy="594517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8"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5203560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2311400"/>
            <a:ext cx="8534400" cy="1752600"/>
          </a:xfrm>
        </p:spPr>
        <p:txBody>
          <a:bodyPr/>
          <a:lstStyle>
            <a:lvl1pPr marL="0" indent="0" algn="ctr">
              <a:buNone/>
              <a:defRPr i="1">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1"/>
            <a:ext cx="2022683" cy="873167"/>
          </a:xfrm>
          <a:prstGeom prst="rect">
            <a:avLst/>
          </a:prstGeom>
        </p:spPr>
      </p:pic>
      <p:sp>
        <p:nvSpPr>
          <p:cNvPr id="11"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226258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61817" y="-133443"/>
            <a:ext cx="12192000" cy="6072188"/>
          </a:xfrm>
          <a:prstGeom prst="rect">
            <a:avLst/>
          </a:prstGeom>
        </p:spPr>
      </p:pic>
      <p:sp>
        <p:nvSpPr>
          <p:cNvPr id="8" name="Rectangle 7"/>
          <p:cNvSpPr/>
          <p:nvPr userDrawn="1"/>
        </p:nvSpPr>
        <p:spPr>
          <a:xfrm>
            <a:off x="7153051" y="1262304"/>
            <a:ext cx="5377616" cy="467448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6" name="Title 1"/>
          <p:cNvSpPr>
            <a:spLocks noGrp="1"/>
          </p:cNvSpPr>
          <p:nvPr>
            <p:ph type="ctrTitle"/>
          </p:nvPr>
        </p:nvSpPr>
        <p:spPr>
          <a:xfrm>
            <a:off x="-461817" y="-133442"/>
            <a:ext cx="12992484" cy="1395746"/>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7508309" y="1548959"/>
            <a:ext cx="4683691" cy="556245"/>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7528820" y="2322214"/>
            <a:ext cx="4683691" cy="327555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179406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B7AB-606C-0D40-B684-4BDA97E3EDB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6753B7-4C1A-D24B-8C8F-03213C232418}"/>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2C346F76-8402-6341-B3F4-2FE03082E345}"/>
              </a:ext>
            </a:extLst>
          </p:cNvPr>
          <p:cNvSpPr>
            <a:spLocks noGrp="1"/>
          </p:cNvSpPr>
          <p:nvPr>
            <p:ph type="dt" sz="half" idx="10"/>
          </p:nvPr>
        </p:nvSpPr>
        <p:spPr/>
        <p:txBody>
          <a:bodyPr/>
          <a:lstStyle/>
          <a:p>
            <a:fld id="{60D43C1D-525C-4B48-A8BF-8449553F6BCB}" type="datetimeFigureOut">
              <a:rPr lang="en-US" smtClean="0"/>
              <a:t>9/10/2020</a:t>
            </a:fld>
            <a:endParaRPr lang="en-US"/>
          </a:p>
        </p:txBody>
      </p:sp>
      <p:sp>
        <p:nvSpPr>
          <p:cNvPr id="5" name="Footer Placeholder 4">
            <a:extLst>
              <a:ext uri="{FF2B5EF4-FFF2-40B4-BE49-F238E27FC236}">
                <a16:creationId xmlns:a16="http://schemas.microsoft.com/office/drawing/2014/main" id="{459E86AB-7A1F-7D4F-B9D8-F2E1B7F00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0628B-7A3B-3D47-9E97-1ECAAB155582}"/>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0" name="Picture 9"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648984542"/>
      </p:ext>
    </p:extLst>
  </p:cSld>
  <p:clrMapOvr>
    <a:masterClrMapping/>
  </p:clrMapOvr>
  <p:extLst>
    <p:ext uri="{DCECCB84-F9BA-43D5-87BE-67443E8EF086}">
      <p15:sldGuideLst xmlns:p15="http://schemas.microsoft.com/office/powerpoint/2012/main">
        <p15:guide id="1" orient="horz" pos="42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solidFill>
                  <a:srgbClr val="D5003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9/10/2020</a:t>
            </a:fld>
            <a:endParaRPr lang="en-US"/>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34520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solidFill>
                  <a:srgbClr val="D5003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9/10/2020</a:t>
            </a:fld>
            <a:endParaRPr lang="en-US"/>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9" name="Picture 8" descr="VDOE LOGO">
            <a:extLst>
              <a:ext uri="{FF2B5EF4-FFF2-40B4-BE49-F238E27FC236}">
                <a16:creationId xmlns:a16="http://schemas.microsoft.com/office/drawing/2014/main" id="{C57264E4-1543-EF49-B280-9D8B3A43B8F7}"/>
              </a:ext>
            </a:extLst>
          </p:cNvPr>
          <p:cNvPicPr>
            <a:picLocks noChangeAspect="1"/>
          </p:cNvPicPr>
          <p:nvPr userDrawn="1"/>
        </p:nvPicPr>
        <p:blipFill>
          <a:blip r:embed="rId2"/>
          <a:stretch>
            <a:fillRect/>
          </a:stretch>
        </p:blipFill>
        <p:spPr>
          <a:xfrm>
            <a:off x="9729374" y="6116638"/>
            <a:ext cx="2462625" cy="820875"/>
          </a:xfrm>
          <a:prstGeom prst="rect">
            <a:avLst/>
          </a:prstGeom>
        </p:spPr>
      </p:pic>
    </p:spTree>
    <p:extLst>
      <p:ext uri="{BB962C8B-B14F-4D97-AF65-F5344CB8AC3E}">
        <p14:creationId xmlns:p14="http://schemas.microsoft.com/office/powerpoint/2010/main" val="51157769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RE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9/10/2020</a:t>
            </a:fld>
            <a:endParaRPr lang="en-US"/>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8" name="Picture 7" descr="VDOE LOGO">
            <a:extLst>
              <a:ext uri="{FF2B5EF4-FFF2-40B4-BE49-F238E27FC236}">
                <a16:creationId xmlns:a16="http://schemas.microsoft.com/office/drawing/2014/main" id="{5F227AE2-8874-7A40-9831-19C57F464528}"/>
              </a:ext>
            </a:extLst>
          </p:cNvPr>
          <p:cNvPicPr>
            <a:picLocks noChangeAspect="1"/>
          </p:cNvPicPr>
          <p:nvPr userDrawn="1"/>
        </p:nvPicPr>
        <p:blipFill>
          <a:blip r:embed="rId2">
            <a:biLevel thresh="50000"/>
            <a:extLst>
              <a:ext uri="{BEBA8EAE-BF5A-486C-A8C5-ECC9F3942E4B}">
                <a14:imgProps xmlns:a14="http://schemas.microsoft.com/office/drawing/2010/main">
                  <a14:imgLayer r:embed="rId3">
                    <a14:imgEffect>
                      <a14:colorTemperature colorTemp="4161"/>
                    </a14:imgEffect>
                    <a14:imgEffect>
                      <a14:saturation sat="0"/>
                    </a14:imgEffect>
                  </a14:imgLayer>
                </a14:imgProps>
              </a:ext>
            </a:extLst>
          </a:blip>
          <a:stretch>
            <a:fillRect/>
          </a:stretch>
        </p:blipFill>
        <p:spPr>
          <a:xfrm>
            <a:off x="9622340" y="6089650"/>
            <a:ext cx="2531806" cy="843935"/>
          </a:xfrm>
          <a:prstGeom prst="rect">
            <a:avLst/>
          </a:prstGeom>
        </p:spPr>
      </p:pic>
    </p:spTree>
    <p:extLst>
      <p:ext uri="{BB962C8B-B14F-4D97-AF65-F5344CB8AC3E}">
        <p14:creationId xmlns:p14="http://schemas.microsoft.com/office/powerpoint/2010/main" val="398429855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6C33-E047-8042-B9FD-EEA89DEE013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FC93FE7-9A64-794B-B4F1-97A19EA9E9BE}"/>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7F474B55-E1F1-3B4A-ABC6-A4E955E28526}"/>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1B902E4F-B545-794E-A7DA-C4DB4113AF97}"/>
              </a:ext>
            </a:extLst>
          </p:cNvPr>
          <p:cNvSpPr>
            <a:spLocks noGrp="1"/>
          </p:cNvSpPr>
          <p:nvPr>
            <p:ph type="dt" sz="half" idx="10"/>
          </p:nvPr>
        </p:nvSpPr>
        <p:spPr/>
        <p:txBody>
          <a:bodyPr/>
          <a:lstStyle/>
          <a:p>
            <a:fld id="{60D43C1D-525C-4B48-A8BF-8449553F6BCB}" type="datetimeFigureOut">
              <a:rPr lang="en-US" smtClean="0"/>
              <a:t>9/10/2020</a:t>
            </a:fld>
            <a:endParaRPr lang="en-US"/>
          </a:p>
        </p:txBody>
      </p:sp>
      <p:sp>
        <p:nvSpPr>
          <p:cNvPr id="6" name="Footer Placeholder 5">
            <a:extLst>
              <a:ext uri="{FF2B5EF4-FFF2-40B4-BE49-F238E27FC236}">
                <a16:creationId xmlns:a16="http://schemas.microsoft.com/office/drawing/2014/main" id="{AD2F9B49-F6CF-B045-A923-F32066B63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DE6A1-D218-924D-B299-0C020BE59DE9}"/>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71953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C07E-7C7E-B547-85FD-31EA3032136A}"/>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3823DEE-DD0F-CD41-AB02-3601C77041E9}"/>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83D6200-416C-4347-9D0F-06E7BB0B7F9D}"/>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D8A05453-E146-5E40-BFA4-6C0D1771F6F2}"/>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972C7AAB-57E5-A244-A9E2-9BB60A0866B2}"/>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7A939773-C6DB-8744-9611-FD786BDF6DEB}"/>
              </a:ext>
            </a:extLst>
          </p:cNvPr>
          <p:cNvSpPr>
            <a:spLocks noGrp="1"/>
          </p:cNvSpPr>
          <p:nvPr>
            <p:ph type="dt" sz="half" idx="10"/>
          </p:nvPr>
        </p:nvSpPr>
        <p:spPr/>
        <p:txBody>
          <a:bodyPr/>
          <a:lstStyle/>
          <a:p>
            <a:fld id="{60D43C1D-525C-4B48-A8BF-8449553F6BCB}" type="datetimeFigureOut">
              <a:rPr lang="en-US" smtClean="0"/>
              <a:t>9/10/2020</a:t>
            </a:fld>
            <a:endParaRPr lang="en-US"/>
          </a:p>
        </p:txBody>
      </p:sp>
      <p:sp>
        <p:nvSpPr>
          <p:cNvPr id="8" name="Footer Placeholder 7">
            <a:extLst>
              <a:ext uri="{FF2B5EF4-FFF2-40B4-BE49-F238E27FC236}">
                <a16:creationId xmlns:a16="http://schemas.microsoft.com/office/drawing/2014/main" id="{B5D21116-DE87-5D4D-9156-D18A0F548C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294A27-86D2-D846-8D27-41A8FE9A202E}"/>
              </a:ext>
            </a:extLst>
          </p:cNvPr>
          <p:cNvSpPr>
            <a:spLocks noGrp="1"/>
          </p:cNvSpPr>
          <p:nvPr>
            <p:ph type="sldNum" sz="quarter" idx="12"/>
          </p:nvPr>
        </p:nvSpPr>
        <p:spPr>
          <a:xfrm>
            <a:off x="8610600" y="6356350"/>
            <a:ext cx="1113503" cy="365125"/>
          </a:xfrm>
        </p:spPr>
        <p:txBody>
          <a:bodyPr/>
          <a:lstStyle/>
          <a:p>
            <a:fld id="{25E842EE-07A5-BF42-B259-F0753968FB43}" type="slidenum">
              <a:rPr lang="en-US" smtClean="0"/>
              <a:t>‹#›</a:t>
            </a:fld>
            <a:endParaRPr lang="en-US"/>
          </a:p>
        </p:txBody>
      </p:sp>
      <p:pic>
        <p:nvPicPr>
          <p:cNvPr id="12" name="Picture 11"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3" name="Picture 12"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20721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F210-A759-0846-8760-CEF7526727E0}"/>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5E47EAE-B3E1-914A-A9EA-B67F2957269E}"/>
              </a:ext>
            </a:extLst>
          </p:cNvPr>
          <p:cNvSpPr>
            <a:spLocks noGrp="1"/>
          </p:cNvSpPr>
          <p:nvPr>
            <p:ph type="dt" sz="half" idx="10"/>
          </p:nvPr>
        </p:nvSpPr>
        <p:spPr/>
        <p:txBody>
          <a:bodyPr/>
          <a:lstStyle/>
          <a:p>
            <a:fld id="{60D43C1D-525C-4B48-A8BF-8449553F6BCB}" type="datetimeFigureOut">
              <a:rPr lang="en-US" smtClean="0"/>
              <a:t>9/10/2020</a:t>
            </a:fld>
            <a:endParaRPr lang="en-US"/>
          </a:p>
        </p:txBody>
      </p:sp>
      <p:sp>
        <p:nvSpPr>
          <p:cNvPr id="4" name="Footer Placeholder 3">
            <a:extLst>
              <a:ext uri="{FF2B5EF4-FFF2-40B4-BE49-F238E27FC236}">
                <a16:creationId xmlns:a16="http://schemas.microsoft.com/office/drawing/2014/main" id="{345CF8E0-6DD4-E04A-BADF-0BFE189121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9EDF7F-92FD-6C47-BC15-A1988B0A05E8}"/>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42727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4DF6F0-8869-1746-A86E-208BAF334816}"/>
              </a:ext>
              <a:ext uri="{C183D7F6-B498-43B3-948B-1728B52AA6E4}">
                <adec:decorative xmlns="" xmlns:adec="http://schemas.microsoft.com/office/drawing/2017/decorative" val="1"/>
              </a:ext>
            </a:extLst>
          </p:cNvPr>
          <p:cNvPicPr>
            <a:picLocks noChangeAspect="1"/>
          </p:cNvPicPr>
          <p:nvPr userDrawn="1"/>
        </p:nvPicPr>
        <p:blipFill>
          <a:blip r:embed="rId2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A53AB0E-A9BC-604D-8351-C5AA74114405}"/>
              </a:ext>
            </a:extLst>
          </p:cNvPr>
          <p:cNvSpPr>
            <a:spLocks noGrp="1"/>
          </p:cNvSpPr>
          <p:nvPr>
            <p:ph type="title"/>
          </p:nvPr>
        </p:nvSpPr>
        <p:spPr>
          <a:xfrm>
            <a:off x="838200" y="365124"/>
            <a:ext cx="10515600" cy="13258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563969AE-B29A-1B40-B153-8430374BD1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EFCA7ED8-273B-C149-B525-6793764CF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43C1D-525C-4B48-A8BF-8449553F6BCB}" type="datetimeFigureOut">
              <a:rPr lang="en-US" smtClean="0"/>
              <a:t>9/10/2020</a:t>
            </a:fld>
            <a:endParaRPr lang="en-US"/>
          </a:p>
        </p:txBody>
      </p:sp>
      <p:sp>
        <p:nvSpPr>
          <p:cNvPr id="5" name="Footer Placeholder 4">
            <a:extLst>
              <a:ext uri="{FF2B5EF4-FFF2-40B4-BE49-F238E27FC236}">
                <a16:creationId xmlns:a16="http://schemas.microsoft.com/office/drawing/2014/main" id="{322E0AB7-5C2B-F248-A0F3-AE0DF36BF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842EE-07A5-BF42-B259-F0753968FB43}" type="slidenum">
              <a:rPr lang="en-US" smtClean="0"/>
              <a:t>‹#›</a:t>
            </a:fld>
            <a:endParaRPr lang="en-US"/>
          </a:p>
        </p:txBody>
      </p:sp>
    </p:spTree>
    <p:extLst>
      <p:ext uri="{BB962C8B-B14F-4D97-AF65-F5344CB8AC3E}">
        <p14:creationId xmlns:p14="http://schemas.microsoft.com/office/powerpoint/2010/main" val="5877770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rgbClr val="D5003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D500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chemeClr val="bg2">
                <a:lumMod val="50000"/>
              </a:schemeClr>
            </a:solidFill>
          </a:ln>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www.nwp.org/cs/public/print/doc/resources/writing_inst.csp"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doe.virginia.gov/support/health_medical/covid-19/instructional-plan-guidance.docx"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hyperlink" Target="http://www.doe.virginia.gov/support/health_medical/covid-19/2020-2021-academic-year-plans-submission-form-preview.pdf" TargetMode="External"/><Relationship Id="rId4" Type="http://schemas.openxmlformats.org/officeDocument/2006/relationships/hyperlink" Target="https://forms.gle/mL5VaY8EAVquTMoV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doe.virginia.gov/instruction/virtual_learning/support-virtual-learning/index.shtml"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edutopia.org/article/focus-empathy-distance-learning"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nmaahc.si.edu/about/news/national-museum-african-american-history-and-culture-releases-talking-about-race-web"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www.edutopia.org/article/focus-empathy-distance-learning"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up.csail.mit.edu/other-pubs/las2014-pguo-engagement.pdf"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casel.org/"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www.understood.org/en/school-learning/for-educators/universal-design-for-learning/what-is-culturally-responsive-teaching"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s://www.cgcs.org/cms/lib/DC00001581/Centricity/Domain/313/CGCS_Unfinished%20Learning.pdf"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hyperlink" Target="http://www.doe.virginia.gov/testing/sol/standards_docs/english/index.shtml" TargetMode="External"/><Relationship Id="rId2" Type="http://schemas.openxmlformats.org/officeDocument/2006/relationships/hyperlink" Target="http://www.doe.virginia.gov/instruction/english/index.shtml#lip" TargetMode="Externa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hyperlink" Target="https://zoom.us/webinar/register/WN_lib4IE5CQueypaxLN3L3KQ" TargetMode="External"/><Relationship Id="rId2" Type="http://schemas.openxmlformats.org/officeDocument/2006/relationships/hyperlink" Target="https://zoom.us/webinar/register/WN_cQDqhmMFQKO3sx2fb8Qhhw" TargetMode="External"/><Relationship Id="rId1" Type="http://schemas.openxmlformats.org/officeDocument/2006/relationships/slideLayout" Target="../slideLayouts/slideLayout5.xml"/><Relationship Id="rId5" Type="http://schemas.openxmlformats.org/officeDocument/2006/relationships/hyperlink" Target="https://zoom.us/webinar/register/WN_PVq6mFSAQoO0yLobFjnMBg" TargetMode="External"/><Relationship Id="rId4" Type="http://schemas.openxmlformats.org/officeDocument/2006/relationships/hyperlink" Target="https://zoom.us/webinar/register/WN_BIXHfZeaTtedMM5Qr5uMzg"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www.doe.virginia.gov/instruction/history/index.shtml" TargetMode="External"/><Relationship Id="rId3" Type="http://schemas.openxmlformats.org/officeDocument/2006/relationships/hyperlink" Target="http://www.doe.virginia.gov/instruction/english/index.shtml#lip" TargetMode="External"/><Relationship Id="rId7" Type="http://schemas.openxmlformats.org/officeDocument/2006/relationships/hyperlink" Target="http://www.doe.virginia.gov/instruction/english/index.shtml" TargetMode="External"/><Relationship Id="rId2" Type="http://schemas.openxmlformats.org/officeDocument/2006/relationships/hyperlink" Target="http://www.doe.virginia.gov/instruction/virtual_learning/support-virtual-learning/index.shtml" TargetMode="External"/><Relationship Id="rId1" Type="http://schemas.openxmlformats.org/officeDocument/2006/relationships/slideLayout" Target="../slideLayouts/slideLayout5.xml"/><Relationship Id="rId6" Type="http://schemas.openxmlformats.org/officeDocument/2006/relationships/hyperlink" Target="http://www.doe.virginia.gov/testing/sol/standards_docs/english/index.shtml" TargetMode="External"/><Relationship Id="rId5" Type="http://schemas.openxmlformats.org/officeDocument/2006/relationships/hyperlink" Target="http://www.doe.virginia.gov/instruction/english/literacy-webinar-series.shtml" TargetMode="External"/><Relationship Id="rId4" Type="http://schemas.openxmlformats.org/officeDocument/2006/relationships/hyperlink" Target="http://www.doe.virginia.gov/testing/sol/standards_docs/english/2017/eng-instruct-plans/index.shtml"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Carmen.Kurek@doe.virginia.gov" TargetMode="External"/><Relationship Id="rId2" Type="http://schemas.openxmlformats.org/officeDocument/2006/relationships/hyperlink" Target="mailto:Jill.Nogueras@doe.virginia.gov" TargetMode="External"/><Relationship Id="rId1" Type="http://schemas.openxmlformats.org/officeDocument/2006/relationships/slideLayout" Target="../slideLayouts/slideLayout7.xml"/><Relationship Id="rId5" Type="http://schemas.openxmlformats.org/officeDocument/2006/relationships/hyperlink" Target="mailto:Student_Assessment@doe.virginia.gov" TargetMode="External"/><Relationship Id="rId4" Type="http://schemas.openxmlformats.org/officeDocument/2006/relationships/hyperlink" Target="mailto:Colleen.Cassada@doe.Virginia.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lstStyle/>
          <a:p>
            <a:r>
              <a:rPr lang="en-US" dirty="0" smtClean="0"/>
              <a:t>Best Practices for Literacy Learning In Place</a:t>
            </a:r>
            <a:endParaRPr lang="en-US" dirty="0"/>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lstStyle/>
          <a:p>
            <a:r>
              <a:rPr lang="en-US" dirty="0" smtClean="0"/>
              <a:t>Fall 2020</a:t>
            </a:r>
          </a:p>
        </p:txBody>
      </p:sp>
    </p:spTree>
    <p:extLst>
      <p:ext uri="{BB962C8B-B14F-4D97-AF65-F5344CB8AC3E}">
        <p14:creationId xmlns:p14="http://schemas.microsoft.com/office/powerpoint/2010/main" val="366755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779" y="1"/>
            <a:ext cx="12400411" cy="1470025"/>
          </a:xfrm>
        </p:spPr>
        <p:txBody>
          <a:bodyPr anchor="t">
            <a:normAutofit fontScale="90000"/>
          </a:bodyPr>
          <a:lstStyle/>
          <a:p>
            <a:r>
              <a:rPr lang="en-US" b="1" dirty="0"/>
              <a:t>Recommendation 2- Teach students to identify and use the text’s organizational structure to comprehend, learn, and remember content.</a:t>
            </a:r>
            <a:br>
              <a:rPr lang="en-US" b="1" dirty="0"/>
            </a:br>
            <a:endParaRPr lang="en-US" dirty="0"/>
          </a:p>
        </p:txBody>
      </p:sp>
      <p:sp>
        <p:nvSpPr>
          <p:cNvPr id="13" name="Content Placeholder 12"/>
          <p:cNvSpPr>
            <a:spLocks noGrp="1"/>
          </p:cNvSpPr>
          <p:nvPr>
            <p:ph idx="4294967295"/>
          </p:nvPr>
        </p:nvSpPr>
        <p:spPr>
          <a:xfrm>
            <a:off x="6157426" y="1751012"/>
            <a:ext cx="5808133" cy="3708400"/>
          </a:xfrm>
          <a:prstGeom prst="rect">
            <a:avLst/>
          </a:prstGeom>
        </p:spPr>
        <p:txBody>
          <a:bodyPr/>
          <a:lstStyle/>
          <a:p>
            <a:pPr marL="0" indent="0">
              <a:buNone/>
            </a:pPr>
            <a:r>
              <a:rPr lang="en-US" sz="3200" b="1" dirty="0"/>
              <a:t>Informational:</a:t>
            </a:r>
          </a:p>
          <a:p>
            <a:pPr>
              <a:spcBef>
                <a:spcPts val="800"/>
              </a:spcBef>
            </a:pPr>
            <a:r>
              <a:rPr lang="en-US" sz="3200" dirty="0"/>
              <a:t>Description</a:t>
            </a:r>
          </a:p>
          <a:p>
            <a:pPr>
              <a:spcBef>
                <a:spcPts val="800"/>
              </a:spcBef>
            </a:pPr>
            <a:r>
              <a:rPr lang="en-US" sz="3200" dirty="0"/>
              <a:t>Sequence</a:t>
            </a:r>
          </a:p>
          <a:p>
            <a:pPr>
              <a:spcBef>
                <a:spcPts val="800"/>
              </a:spcBef>
            </a:pPr>
            <a:r>
              <a:rPr lang="en-US" sz="3200" dirty="0"/>
              <a:t>Problem and Solution</a:t>
            </a:r>
          </a:p>
          <a:p>
            <a:pPr>
              <a:spcBef>
                <a:spcPts val="800"/>
              </a:spcBef>
            </a:pPr>
            <a:r>
              <a:rPr lang="en-US" sz="3200" dirty="0"/>
              <a:t>Cause and Effect</a:t>
            </a:r>
          </a:p>
          <a:p>
            <a:pPr>
              <a:spcBef>
                <a:spcPts val="800"/>
              </a:spcBef>
            </a:pPr>
            <a:r>
              <a:rPr lang="en-US" sz="3200" dirty="0"/>
              <a:t>Compare and Contrast</a:t>
            </a:r>
          </a:p>
        </p:txBody>
      </p:sp>
      <p:sp>
        <p:nvSpPr>
          <p:cNvPr id="15" name="TextBox 14"/>
          <p:cNvSpPr txBox="1"/>
          <p:nvPr/>
        </p:nvSpPr>
        <p:spPr>
          <a:xfrm>
            <a:off x="528197" y="1589276"/>
            <a:ext cx="4983603" cy="4031873"/>
          </a:xfrm>
          <a:prstGeom prst="rect">
            <a:avLst/>
          </a:prstGeom>
          <a:noFill/>
        </p:spPr>
        <p:txBody>
          <a:bodyPr wrap="square" rtlCol="0">
            <a:spAutoFit/>
          </a:bodyPr>
          <a:lstStyle/>
          <a:p>
            <a:r>
              <a:rPr lang="en-US" sz="3200" b="1" dirty="0"/>
              <a:t>Narrative:</a:t>
            </a:r>
          </a:p>
          <a:p>
            <a:r>
              <a:rPr lang="en-US" sz="3200" dirty="0"/>
              <a:t>Characters</a:t>
            </a:r>
          </a:p>
          <a:p>
            <a:r>
              <a:rPr lang="en-US" sz="3200" dirty="0"/>
              <a:t>Setting</a:t>
            </a:r>
          </a:p>
          <a:p>
            <a:r>
              <a:rPr lang="en-US" sz="3200" dirty="0"/>
              <a:t>Goal</a:t>
            </a:r>
          </a:p>
          <a:p>
            <a:r>
              <a:rPr lang="en-US" sz="3200" dirty="0"/>
              <a:t>Problem/Conflict</a:t>
            </a:r>
          </a:p>
          <a:p>
            <a:r>
              <a:rPr lang="en-US" sz="3200" dirty="0"/>
              <a:t>Plot or action</a:t>
            </a:r>
          </a:p>
          <a:p>
            <a:r>
              <a:rPr lang="en-US" sz="3200" dirty="0"/>
              <a:t>Resolution</a:t>
            </a:r>
          </a:p>
          <a:p>
            <a:r>
              <a:rPr lang="en-US" sz="3200" dirty="0"/>
              <a:t>Theme(s)</a:t>
            </a:r>
          </a:p>
        </p:txBody>
      </p:sp>
      <p:sp>
        <p:nvSpPr>
          <p:cNvPr id="16" name="Rectangle 15"/>
          <p:cNvSpPr/>
          <p:nvPr/>
        </p:nvSpPr>
        <p:spPr>
          <a:xfrm>
            <a:off x="812800" y="5986904"/>
            <a:ext cx="8940800" cy="749179"/>
          </a:xfrm>
          <a:prstGeom prst="rect">
            <a:avLst/>
          </a:prstGeom>
        </p:spPr>
        <p:txBody>
          <a:bodyPr wrap="square">
            <a:spAutoFit/>
          </a:bodyPr>
          <a:lstStyle/>
          <a:p>
            <a:r>
              <a:rPr lang="en-US" sz="1067" dirty="0"/>
              <a:t>Shanahan, T., </a:t>
            </a:r>
            <a:r>
              <a:rPr lang="en-US" sz="1067" dirty="0" err="1"/>
              <a:t>Callison</a:t>
            </a:r>
            <a:r>
              <a:rPr lang="en-US" sz="1067" dirty="0"/>
              <a:t>, K., </a:t>
            </a:r>
            <a:r>
              <a:rPr lang="en-US" sz="1067" dirty="0" err="1"/>
              <a:t>Carriere</a:t>
            </a:r>
            <a:r>
              <a:rPr lang="en-US" sz="1067" dirty="0"/>
              <a:t>, C., Duke, N. K., Pearson, P. D., </a:t>
            </a:r>
            <a:r>
              <a:rPr lang="en-US" sz="1067" dirty="0" err="1"/>
              <a:t>Schatschneider</a:t>
            </a:r>
            <a:r>
              <a:rPr lang="en-US" sz="1067" dirty="0"/>
              <a:t>, C., &amp; </a:t>
            </a:r>
            <a:r>
              <a:rPr lang="en-US" sz="1067" dirty="0" err="1"/>
              <a:t>Torgesen</a:t>
            </a:r>
            <a:r>
              <a:rPr lang="en-US" sz="1067" dirty="0"/>
              <a:t>, J. (2010). Improving reading comprehension in kindergarten through 3rd grade: A practice guide (NCEE 2010-4038). Washington, DC: National Center for Education Evaluation and Regional Assistance, Institute of Education Sciences, U.S. Department of Education. Retrieved from whatworks.ed.gov/publications/</a:t>
            </a:r>
            <a:r>
              <a:rPr lang="en-US" sz="1067" dirty="0" err="1"/>
              <a:t>practiceguides</a:t>
            </a:r>
            <a:endParaRPr lang="en-US" sz="2400" dirty="0"/>
          </a:p>
        </p:txBody>
      </p:sp>
    </p:spTree>
    <p:extLst>
      <p:ext uri="{BB962C8B-B14F-4D97-AF65-F5344CB8AC3E}">
        <p14:creationId xmlns:p14="http://schemas.microsoft.com/office/powerpoint/2010/main" val="388511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Comprehension Instruction</a:t>
            </a:r>
            <a:endParaRPr lang="en-US" dirty="0"/>
          </a:p>
        </p:txBody>
      </p:sp>
      <p:sp>
        <p:nvSpPr>
          <p:cNvPr id="9" name="Text Placeholder 8"/>
          <p:cNvSpPr>
            <a:spLocks noGrp="1"/>
          </p:cNvSpPr>
          <p:nvPr>
            <p:ph type="body" idx="1"/>
          </p:nvPr>
        </p:nvSpPr>
        <p:spPr>
          <a:xfrm>
            <a:off x="839788" y="1964912"/>
            <a:ext cx="5157787" cy="1080325"/>
          </a:xfrm>
        </p:spPr>
        <p:txBody>
          <a:bodyPr>
            <a:noAutofit/>
          </a:bodyPr>
          <a:lstStyle/>
          <a:p>
            <a:r>
              <a:rPr lang="en-US" dirty="0"/>
              <a:t>Recommendation 3-  Guide students through focused, high quality discussion on the meaning of text</a:t>
            </a:r>
            <a:r>
              <a:rPr lang="en-US" dirty="0" smtClean="0"/>
              <a:t>.</a:t>
            </a:r>
            <a:endParaRPr lang="en-US" dirty="0"/>
          </a:p>
        </p:txBody>
      </p:sp>
      <p:sp>
        <p:nvSpPr>
          <p:cNvPr id="10" name="Content Placeholder 9"/>
          <p:cNvSpPr>
            <a:spLocks noGrp="1"/>
          </p:cNvSpPr>
          <p:nvPr>
            <p:ph sz="half" idx="2"/>
          </p:nvPr>
        </p:nvSpPr>
        <p:spPr/>
        <p:txBody>
          <a:bodyPr/>
          <a:lstStyle/>
          <a:p>
            <a:pPr marL="380990" indent="-380990"/>
            <a:endParaRPr lang="en-US" dirty="0" smtClean="0"/>
          </a:p>
          <a:p>
            <a:pPr marL="380990" indent="-380990"/>
            <a:r>
              <a:rPr lang="en-US" dirty="0" smtClean="0"/>
              <a:t>Locate </a:t>
            </a:r>
            <a:r>
              <a:rPr lang="en-US" dirty="0"/>
              <a:t>and Recall</a:t>
            </a:r>
          </a:p>
          <a:p>
            <a:pPr marL="380990" indent="-380990"/>
            <a:r>
              <a:rPr lang="en-US" dirty="0"/>
              <a:t>Integrate and Interpret</a:t>
            </a:r>
          </a:p>
          <a:p>
            <a:pPr marL="380990" indent="-380990"/>
            <a:r>
              <a:rPr lang="en-US" dirty="0"/>
              <a:t>Critique and Evaluate</a:t>
            </a:r>
          </a:p>
          <a:p>
            <a:endParaRPr lang="en-US" dirty="0"/>
          </a:p>
        </p:txBody>
      </p:sp>
      <p:sp>
        <p:nvSpPr>
          <p:cNvPr id="11" name="Text Placeholder 10"/>
          <p:cNvSpPr>
            <a:spLocks noGrp="1"/>
          </p:cNvSpPr>
          <p:nvPr>
            <p:ph type="body" sz="quarter" idx="3"/>
          </p:nvPr>
        </p:nvSpPr>
        <p:spPr>
          <a:xfrm>
            <a:off x="5997575" y="1562482"/>
            <a:ext cx="5183188" cy="1070799"/>
          </a:xfrm>
        </p:spPr>
        <p:txBody>
          <a:bodyPr>
            <a:normAutofit lnSpcReduction="10000"/>
          </a:bodyPr>
          <a:lstStyle/>
          <a:p>
            <a:r>
              <a:rPr lang="en-US" dirty="0"/>
              <a:t>Recommendation 4- Select texts purposefully to support comprehension development</a:t>
            </a:r>
            <a:r>
              <a:rPr lang="en-US" dirty="0" smtClean="0"/>
              <a:t>.</a:t>
            </a:r>
            <a:endParaRPr lang="en-US" dirty="0"/>
          </a:p>
        </p:txBody>
      </p:sp>
      <p:sp>
        <p:nvSpPr>
          <p:cNvPr id="12" name="Content Placeholder 11"/>
          <p:cNvSpPr>
            <a:spLocks noGrp="1"/>
          </p:cNvSpPr>
          <p:nvPr>
            <p:ph sz="quarter" idx="4"/>
          </p:nvPr>
        </p:nvSpPr>
        <p:spPr/>
        <p:txBody>
          <a:bodyPr/>
          <a:lstStyle/>
          <a:p>
            <a:pPr marL="380990" indent="-380990"/>
            <a:endParaRPr lang="en-US" dirty="0" smtClean="0"/>
          </a:p>
          <a:p>
            <a:pPr marL="380990" indent="-380990"/>
            <a:r>
              <a:rPr lang="en-US" dirty="0" smtClean="0"/>
              <a:t>Rich </a:t>
            </a:r>
            <a:r>
              <a:rPr lang="en-US" dirty="0"/>
              <a:t>content</a:t>
            </a:r>
          </a:p>
          <a:p>
            <a:pPr marL="380990" indent="-380990"/>
            <a:r>
              <a:rPr lang="en-US" dirty="0"/>
              <a:t>Strong organization</a:t>
            </a:r>
          </a:p>
          <a:p>
            <a:pPr marL="380990" indent="-380990"/>
            <a:r>
              <a:rPr lang="en-US" dirty="0"/>
              <a:t>Word choice and sentence structure</a:t>
            </a:r>
          </a:p>
          <a:p>
            <a:pPr marL="380990" indent="-380990"/>
            <a:r>
              <a:rPr lang="en-US" dirty="0"/>
              <a:t>Support the purpose of instruction</a:t>
            </a:r>
          </a:p>
          <a:p>
            <a:endParaRPr lang="en-US" dirty="0"/>
          </a:p>
        </p:txBody>
      </p:sp>
      <p:sp>
        <p:nvSpPr>
          <p:cNvPr id="7" name="Rectangle 6"/>
          <p:cNvSpPr/>
          <p:nvPr/>
        </p:nvSpPr>
        <p:spPr>
          <a:xfrm>
            <a:off x="914400" y="6073220"/>
            <a:ext cx="7823200" cy="749179"/>
          </a:xfrm>
          <a:prstGeom prst="rect">
            <a:avLst/>
          </a:prstGeom>
        </p:spPr>
        <p:txBody>
          <a:bodyPr wrap="square">
            <a:spAutoFit/>
          </a:bodyPr>
          <a:lstStyle/>
          <a:p>
            <a:r>
              <a:rPr lang="en-US" sz="1067" dirty="0"/>
              <a:t>Shanahan, T., </a:t>
            </a:r>
            <a:r>
              <a:rPr lang="en-US" sz="1067" dirty="0" err="1"/>
              <a:t>Callison</a:t>
            </a:r>
            <a:r>
              <a:rPr lang="en-US" sz="1067" dirty="0"/>
              <a:t>, K., </a:t>
            </a:r>
            <a:r>
              <a:rPr lang="en-US" sz="1067" dirty="0" err="1"/>
              <a:t>Carriere</a:t>
            </a:r>
            <a:r>
              <a:rPr lang="en-US" sz="1067" dirty="0"/>
              <a:t>, C., Duke, N. K., Pearson, P. D., </a:t>
            </a:r>
            <a:r>
              <a:rPr lang="en-US" sz="1067" dirty="0" err="1"/>
              <a:t>Schatschneider</a:t>
            </a:r>
            <a:r>
              <a:rPr lang="en-US" sz="1067" dirty="0"/>
              <a:t>, C., &amp; </a:t>
            </a:r>
            <a:r>
              <a:rPr lang="en-US" sz="1067" dirty="0" err="1"/>
              <a:t>Torgesen</a:t>
            </a:r>
            <a:r>
              <a:rPr lang="en-US" sz="1067" dirty="0"/>
              <a:t>, J. (2010). Improving reading comprehension in kindergarten through 3rd grade: A practice guide (NCEE 2010-4038). Washington, DC: National Center for Education Evaluation and Regional Assistance, Institute of Education Sciences, U.S. Department of Education. Retrieved from whatworks.ed.gov/publications/</a:t>
            </a:r>
            <a:r>
              <a:rPr lang="en-US" sz="1067" dirty="0" err="1"/>
              <a:t>practiceguides</a:t>
            </a:r>
            <a:endParaRPr lang="en-US" sz="2400" dirty="0"/>
          </a:p>
        </p:txBody>
      </p:sp>
    </p:spTree>
    <p:extLst>
      <p:ext uri="{BB962C8B-B14F-4D97-AF65-F5344CB8AC3E}">
        <p14:creationId xmlns:p14="http://schemas.microsoft.com/office/powerpoint/2010/main" val="328943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402" y="578479"/>
            <a:ext cx="12400411" cy="1470025"/>
          </a:xfrm>
        </p:spPr>
        <p:txBody>
          <a:bodyPr>
            <a:normAutofit fontScale="90000"/>
          </a:bodyPr>
          <a:lstStyle/>
          <a:p>
            <a:r>
              <a:rPr lang="en-US" b="1" dirty="0"/>
              <a:t>Recommendation 5- Establish an engaging and motivating context in which to teach reading comprehension.</a:t>
            </a:r>
            <a:br>
              <a:rPr lang="en-US" b="1" dirty="0"/>
            </a:br>
            <a:endParaRPr lang="en-US" dirty="0"/>
          </a:p>
        </p:txBody>
      </p:sp>
      <p:sp>
        <p:nvSpPr>
          <p:cNvPr id="4" name="Content Placeholder 3"/>
          <p:cNvSpPr>
            <a:spLocks noGrp="1"/>
          </p:cNvSpPr>
          <p:nvPr>
            <p:ph idx="4294967295"/>
          </p:nvPr>
        </p:nvSpPr>
        <p:spPr>
          <a:xfrm>
            <a:off x="420624" y="2048504"/>
            <a:ext cx="11576304" cy="4612481"/>
          </a:xfrm>
          <a:prstGeom prst="rect">
            <a:avLst/>
          </a:prstGeom>
        </p:spPr>
        <p:txBody>
          <a:bodyPr wrap="square">
            <a:spAutoFit/>
          </a:bodyPr>
          <a:lstStyle/>
          <a:p>
            <a:pPr marL="380990" indent="-380990"/>
            <a:r>
              <a:rPr lang="en-US" sz="3600" dirty="0"/>
              <a:t>Help students discover the purpose and benefits of reading.</a:t>
            </a:r>
          </a:p>
          <a:p>
            <a:pPr marL="380990" indent="-380990"/>
            <a:r>
              <a:rPr lang="en-US" sz="3600" dirty="0"/>
              <a:t>Create opportunities for students to see themselves as successful readers.</a:t>
            </a:r>
          </a:p>
          <a:p>
            <a:pPr marL="380990" indent="-380990"/>
            <a:r>
              <a:rPr lang="en-US" sz="3600" dirty="0"/>
              <a:t>Give students reading choices.</a:t>
            </a:r>
          </a:p>
          <a:p>
            <a:pPr marL="380990" indent="-380990"/>
            <a:r>
              <a:rPr lang="en-US" sz="3600" dirty="0"/>
              <a:t>Give students the opportunity to learn by collaborating with peers.</a:t>
            </a:r>
          </a:p>
          <a:p>
            <a:pPr defTabSz="914377"/>
            <a:endParaRPr lang="en-US" sz="3733" b="1" dirty="0"/>
          </a:p>
        </p:txBody>
      </p:sp>
      <p:sp>
        <p:nvSpPr>
          <p:cNvPr id="5" name="Rectangle 4"/>
          <p:cNvSpPr/>
          <p:nvPr/>
        </p:nvSpPr>
        <p:spPr>
          <a:xfrm>
            <a:off x="914400" y="6078300"/>
            <a:ext cx="8534400" cy="749179"/>
          </a:xfrm>
          <a:prstGeom prst="rect">
            <a:avLst/>
          </a:prstGeom>
        </p:spPr>
        <p:txBody>
          <a:bodyPr wrap="square">
            <a:spAutoFit/>
          </a:bodyPr>
          <a:lstStyle/>
          <a:p>
            <a:r>
              <a:rPr lang="en-US" sz="1067" dirty="0"/>
              <a:t>Shanahan, T., </a:t>
            </a:r>
            <a:r>
              <a:rPr lang="en-US" sz="1067" dirty="0" err="1"/>
              <a:t>Callison</a:t>
            </a:r>
            <a:r>
              <a:rPr lang="en-US" sz="1067" dirty="0"/>
              <a:t>, K., </a:t>
            </a:r>
            <a:r>
              <a:rPr lang="en-US" sz="1067" dirty="0" err="1"/>
              <a:t>Carriere</a:t>
            </a:r>
            <a:r>
              <a:rPr lang="en-US" sz="1067" dirty="0"/>
              <a:t>, C., Duke, N. K., Pearson, P. D., </a:t>
            </a:r>
            <a:r>
              <a:rPr lang="en-US" sz="1067" dirty="0" err="1"/>
              <a:t>Schatschneider</a:t>
            </a:r>
            <a:r>
              <a:rPr lang="en-US" sz="1067" dirty="0"/>
              <a:t>, C., &amp; </a:t>
            </a:r>
            <a:r>
              <a:rPr lang="en-US" sz="1067" dirty="0" err="1"/>
              <a:t>Torgesen</a:t>
            </a:r>
            <a:r>
              <a:rPr lang="en-US" sz="1067" dirty="0"/>
              <a:t>, J. (2010). Improving reading comprehension in kindergarten through 3rd grade: A practice guide (NCEE 2010-4038). Washington, DC: National Center for Education Evaluation and Regional Assistance, Institute of Education Sciences, U.S. Department of Education. Retrieved from whatworks.ed.gov/publications/</a:t>
            </a:r>
            <a:r>
              <a:rPr lang="en-US" sz="1067" dirty="0" err="1"/>
              <a:t>practiceguides</a:t>
            </a:r>
            <a:endParaRPr lang="en-US" sz="2400" dirty="0"/>
          </a:p>
        </p:txBody>
      </p:sp>
    </p:spTree>
    <p:extLst>
      <p:ext uri="{BB962C8B-B14F-4D97-AF65-F5344CB8AC3E}">
        <p14:creationId xmlns:p14="http://schemas.microsoft.com/office/powerpoint/2010/main" val="17403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733" dirty="0">
                <a:latin typeface="+mn-lt"/>
              </a:rPr>
              <a:t>Seamless Integration of </a:t>
            </a:r>
            <a:br>
              <a:rPr lang="en-US" sz="3733" dirty="0">
                <a:latin typeface="+mn-lt"/>
              </a:rPr>
            </a:br>
            <a:r>
              <a:rPr lang="en-US" sz="3733" dirty="0">
                <a:latin typeface="+mn-lt"/>
              </a:rPr>
              <a:t>English Strands</a:t>
            </a:r>
          </a:p>
        </p:txBody>
      </p:sp>
      <p:sp>
        <p:nvSpPr>
          <p:cNvPr id="4" name="Text Placeholder 3"/>
          <p:cNvSpPr>
            <a:spLocks noGrp="1"/>
          </p:cNvSpPr>
          <p:nvPr>
            <p:ph type="body" sz="half" idx="4294967295"/>
          </p:nvPr>
        </p:nvSpPr>
        <p:spPr>
          <a:xfrm>
            <a:off x="812801" y="2108200"/>
            <a:ext cx="3594100" cy="3429000"/>
          </a:xfrm>
        </p:spPr>
        <p:txBody>
          <a:bodyPr>
            <a:normAutofit/>
          </a:bodyPr>
          <a:lstStyle/>
          <a:p>
            <a:endParaRPr lang="en-US" dirty="0"/>
          </a:p>
          <a:p>
            <a:pPr marL="457189" indent="-457189"/>
            <a:r>
              <a:rPr lang="en-US" dirty="0"/>
              <a:t>Reading</a:t>
            </a:r>
          </a:p>
          <a:p>
            <a:pPr marL="457189" indent="-457189"/>
            <a:r>
              <a:rPr lang="en-US" dirty="0"/>
              <a:t>Writing</a:t>
            </a:r>
          </a:p>
          <a:p>
            <a:pPr marL="457189" indent="-457189"/>
            <a:r>
              <a:rPr lang="en-US" dirty="0"/>
              <a:t>Research</a:t>
            </a:r>
          </a:p>
          <a:p>
            <a:pPr marL="457189" indent="-457189"/>
            <a:r>
              <a:rPr lang="en-US" dirty="0"/>
              <a:t>Communication/ Multimodal </a:t>
            </a:r>
            <a:r>
              <a:rPr lang="en-US" dirty="0">
                <a:solidFill>
                  <a:srgbClr val="FFFFFF"/>
                </a:solidFill>
              </a:rPr>
              <a:t>Literacies</a:t>
            </a:r>
          </a:p>
        </p:txBody>
      </p:sp>
      <p:pic>
        <p:nvPicPr>
          <p:cNvPr id="3" name="Picture 2" descr="individual fibers of rope weaving together" title="rope"/>
          <p:cNvPicPr>
            <a:picLocks noChangeAspect="1"/>
          </p:cNvPicPr>
          <p:nvPr/>
        </p:nvPicPr>
        <p:blipFill rotWithShape="1">
          <a:blip r:embed="rId3" cstate="print">
            <a:extLst>
              <a:ext uri="{28A0092B-C50C-407E-A947-70E740481C1C}">
                <a14:useLocalDpi xmlns:a14="http://schemas.microsoft.com/office/drawing/2010/main" val="0"/>
              </a:ext>
            </a:extLst>
          </a:blip>
          <a:srcRect l="82158"/>
          <a:stretch/>
        </p:blipFill>
        <p:spPr>
          <a:xfrm rot="5400000">
            <a:off x="5964523" y="106078"/>
            <a:ext cx="2526439" cy="6124285"/>
          </a:xfrm>
          <a:prstGeom prst="rect">
            <a:avLst/>
          </a:prstGeom>
        </p:spPr>
      </p:pic>
    </p:spTree>
    <p:extLst>
      <p:ext uri="{BB962C8B-B14F-4D97-AF65-F5344CB8AC3E}">
        <p14:creationId xmlns:p14="http://schemas.microsoft.com/office/powerpoint/2010/main" val="10167698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0" y="1071343"/>
            <a:ext cx="11379199" cy="5293360"/>
          </a:xfrm>
        </p:spPr>
        <p:txBody>
          <a:bodyPr>
            <a:normAutofit/>
          </a:bodyPr>
          <a:lstStyle/>
          <a:p>
            <a:pPr marL="609585" lvl="1" indent="0">
              <a:buNone/>
            </a:pPr>
            <a:r>
              <a:rPr lang="en-US" sz="2667" dirty="0">
                <a:effectLst>
                  <a:outerShdw blurRad="38100" dist="38100" dir="2700000" algn="tl">
                    <a:srgbClr val="000000">
                      <a:alpha val="43137"/>
                    </a:srgbClr>
                  </a:outerShdw>
                </a:effectLst>
              </a:rPr>
              <a:t>Reading</a:t>
            </a:r>
          </a:p>
          <a:p>
            <a:pPr lvl="3">
              <a:buFont typeface="Arial" pitchFamily="34" charset="0"/>
              <a:buChar char="•"/>
            </a:pPr>
            <a:r>
              <a:rPr lang="en-US" sz="2000" dirty="0"/>
              <a:t>Specific vocabulary from authentic texts</a:t>
            </a:r>
            <a:endParaRPr lang="en-US" sz="2000" dirty="0">
              <a:effectLst>
                <a:outerShdw blurRad="38100" dist="38100" dir="2700000" algn="tl">
                  <a:srgbClr val="000000">
                    <a:alpha val="43137"/>
                  </a:srgbClr>
                </a:outerShdw>
              </a:effectLst>
            </a:endParaRPr>
          </a:p>
          <a:p>
            <a:pPr lvl="3">
              <a:buFont typeface="Arial" pitchFamily="34" charset="0"/>
              <a:buChar char="•"/>
            </a:pPr>
            <a:r>
              <a:rPr lang="en-US" sz="2000" dirty="0"/>
              <a:t>Both fiction &amp; nonfiction text</a:t>
            </a:r>
          </a:p>
          <a:p>
            <a:pPr lvl="3">
              <a:buFont typeface="Arial" pitchFamily="34" charset="0"/>
              <a:buChar char="•"/>
            </a:pPr>
            <a:r>
              <a:rPr lang="en-US" sz="2000" dirty="0"/>
              <a:t>Text-rich environment with variety of text and media</a:t>
            </a:r>
          </a:p>
          <a:p>
            <a:pPr lvl="3">
              <a:buFont typeface="Arial" pitchFamily="34" charset="0"/>
              <a:buChar char="•"/>
            </a:pPr>
            <a:r>
              <a:rPr lang="en-US" sz="2000" dirty="0"/>
              <a:t>Student choice whenever possible</a:t>
            </a:r>
          </a:p>
          <a:p>
            <a:pPr marL="609585" lvl="1" indent="0">
              <a:buNone/>
            </a:pPr>
            <a:r>
              <a:rPr lang="en-US" sz="2667" dirty="0">
                <a:effectLst>
                  <a:outerShdw blurRad="38100" dist="38100" dir="2700000" algn="tl">
                    <a:srgbClr val="000000">
                      <a:alpha val="43137"/>
                    </a:srgbClr>
                  </a:outerShdw>
                </a:effectLst>
              </a:rPr>
              <a:t>Writing </a:t>
            </a:r>
          </a:p>
          <a:p>
            <a:pPr lvl="3">
              <a:buFont typeface="Arial" pitchFamily="34" charset="0"/>
              <a:buChar char="•"/>
            </a:pPr>
            <a:r>
              <a:rPr lang="en-US" sz="2000" dirty="0"/>
              <a:t>Writing as a process for a variety of authentic purposes</a:t>
            </a:r>
          </a:p>
          <a:p>
            <a:pPr lvl="3">
              <a:buFont typeface="Arial" pitchFamily="34" charset="0"/>
              <a:buChar char="•"/>
            </a:pPr>
            <a:r>
              <a:rPr lang="en-US" sz="2000" dirty="0"/>
              <a:t>Regular writing conferences</a:t>
            </a:r>
          </a:p>
          <a:p>
            <a:pPr lvl="3">
              <a:buFont typeface="Arial" pitchFamily="34" charset="0"/>
              <a:buChar char="•"/>
            </a:pPr>
            <a:r>
              <a:rPr lang="en-US" sz="2000" dirty="0"/>
              <a:t>Use of Writing Portfolios</a:t>
            </a:r>
          </a:p>
          <a:p>
            <a:pPr marL="609585" lvl="1" indent="0">
              <a:buNone/>
            </a:pPr>
            <a:r>
              <a:rPr lang="en-US" sz="2667" dirty="0">
                <a:effectLst>
                  <a:outerShdw blurRad="38100" dist="38100" dir="2700000" algn="tl">
                    <a:srgbClr val="000000">
                      <a:alpha val="43137"/>
                    </a:srgbClr>
                  </a:outerShdw>
                </a:effectLst>
              </a:rPr>
              <a:t>Research</a:t>
            </a:r>
          </a:p>
          <a:p>
            <a:pPr lvl="3">
              <a:buFont typeface="Arial" pitchFamily="34" charset="0"/>
              <a:buChar char="•"/>
            </a:pPr>
            <a:r>
              <a:rPr lang="en-US" sz="2000" dirty="0"/>
              <a:t>Ongoing and embedded in the learning process (when applicable)</a:t>
            </a:r>
          </a:p>
          <a:p>
            <a:pPr marL="609585" lvl="1" indent="0">
              <a:buNone/>
            </a:pPr>
            <a:r>
              <a:rPr lang="en-US" sz="2667" dirty="0">
                <a:effectLst>
                  <a:outerShdw blurRad="38100" dist="38100" dir="2700000" algn="tl">
                    <a:srgbClr val="000000">
                      <a:alpha val="43137"/>
                    </a:srgbClr>
                  </a:outerShdw>
                </a:effectLst>
              </a:rPr>
              <a:t>Communication/Multimodal Literacies</a:t>
            </a:r>
            <a:endParaRPr lang="en-US" sz="2667" dirty="0">
              <a:latin typeface="+mj-lt"/>
            </a:endParaRPr>
          </a:p>
        </p:txBody>
      </p:sp>
      <p:sp>
        <p:nvSpPr>
          <p:cNvPr id="7" name="Title 6"/>
          <p:cNvSpPr>
            <a:spLocks noGrp="1"/>
          </p:cNvSpPr>
          <p:nvPr>
            <p:ph type="title"/>
          </p:nvPr>
        </p:nvSpPr>
        <p:spPr>
          <a:xfrm>
            <a:off x="504497" y="177230"/>
            <a:ext cx="12191999" cy="685800"/>
          </a:xfrm>
        </p:spPr>
        <p:txBody>
          <a:bodyPr>
            <a:normAutofit fontScale="90000"/>
          </a:bodyPr>
          <a:lstStyle/>
          <a:p>
            <a:r>
              <a:rPr lang="en-US" sz="3600" b="1" dirty="0">
                <a:effectLst>
                  <a:outerShdw blurRad="38100" dist="38100" dir="2700000" algn="tl">
                    <a:srgbClr val="000000">
                      <a:alpha val="43137"/>
                    </a:srgbClr>
                  </a:outerShdw>
                </a:effectLst>
                <a:latin typeface="+mn-lt"/>
                <a:cs typeface="Arial" pitchFamily="34" charset="0"/>
              </a:rPr>
              <a:t>Successful English Instruction </a:t>
            </a:r>
            <a:br>
              <a:rPr lang="en-US" sz="3600" b="1" dirty="0">
                <a:effectLst>
                  <a:outerShdw blurRad="38100" dist="38100" dir="2700000" algn="tl">
                    <a:srgbClr val="000000">
                      <a:alpha val="43137"/>
                    </a:srgbClr>
                  </a:outerShdw>
                </a:effectLst>
                <a:latin typeface="+mn-lt"/>
                <a:cs typeface="Arial" pitchFamily="34" charset="0"/>
              </a:rPr>
            </a:br>
            <a:endParaRPr lang="en-US" sz="3600" b="1" dirty="0">
              <a:effectLst>
                <a:outerShdw blurRad="38100" dist="38100" dir="2700000" algn="tl">
                  <a:srgbClr val="000000">
                    <a:alpha val="43137"/>
                  </a:srgbClr>
                </a:outerShdw>
              </a:effectLst>
              <a:latin typeface="+mn-lt"/>
              <a:cs typeface="Arial" pitchFamily="34" charset="0"/>
            </a:endParaRPr>
          </a:p>
        </p:txBody>
      </p:sp>
      <p:sp>
        <p:nvSpPr>
          <p:cNvPr id="8" name="Subtitle 2"/>
          <p:cNvSpPr txBox="1">
            <a:spLocks/>
          </p:cNvSpPr>
          <p:nvPr/>
        </p:nvSpPr>
        <p:spPr>
          <a:xfrm>
            <a:off x="504497" y="658077"/>
            <a:ext cx="11687502" cy="484924"/>
          </a:xfrm>
          <a:prstGeom prst="rect">
            <a:avLst/>
          </a:prstGeom>
          <a:solidFill>
            <a:schemeClr val="bg1">
              <a:lumMod val="65000"/>
            </a:schemeClr>
          </a:solid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667" dirty="0"/>
              <a:t>Integrate the Strands</a:t>
            </a:r>
          </a:p>
        </p:txBody>
      </p:sp>
    </p:spTree>
    <p:extLst>
      <p:ext uri="{BB962C8B-B14F-4D97-AF65-F5344CB8AC3E}">
        <p14:creationId xmlns:p14="http://schemas.microsoft.com/office/powerpoint/2010/main" val="3621506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06400" y="1327667"/>
            <a:ext cx="8153400" cy="4724400"/>
          </a:xfrm>
        </p:spPr>
        <p:txBody>
          <a:bodyPr/>
          <a:lstStyle/>
          <a:p>
            <a:pPr lvl="1">
              <a:buFont typeface="Arial" pitchFamily="34" charset="0"/>
              <a:buChar char="•"/>
            </a:pPr>
            <a:r>
              <a:rPr lang="en-US" sz="3600" b="1" dirty="0"/>
              <a:t>Use of text-dependent questions</a:t>
            </a:r>
          </a:p>
          <a:p>
            <a:pPr lvl="1">
              <a:buFont typeface="Arial" pitchFamily="34" charset="0"/>
              <a:buChar char="•"/>
            </a:pPr>
            <a:r>
              <a:rPr lang="en-US" sz="3600" b="1" dirty="0"/>
              <a:t>Use of inference questions</a:t>
            </a:r>
          </a:p>
          <a:p>
            <a:pPr lvl="1">
              <a:buFont typeface="Arial" pitchFamily="34" charset="0"/>
              <a:buChar char="•"/>
            </a:pPr>
            <a:r>
              <a:rPr lang="en-US" sz="3600" b="1" dirty="0"/>
              <a:t>Use of text-based vocabulary</a:t>
            </a:r>
          </a:p>
          <a:p>
            <a:pPr lvl="1">
              <a:buFont typeface="Arial" pitchFamily="34" charset="0"/>
              <a:buChar char="•"/>
            </a:pPr>
            <a:r>
              <a:rPr lang="en-US" sz="3600" b="1" dirty="0"/>
              <a:t>Response to reading</a:t>
            </a:r>
          </a:p>
          <a:p>
            <a:pPr lvl="1">
              <a:buFont typeface="Arial" pitchFamily="34" charset="0"/>
              <a:buChar char="•"/>
            </a:pPr>
            <a:r>
              <a:rPr lang="en-US" sz="3600" b="1" dirty="0"/>
              <a:t>Writing components in every lesson</a:t>
            </a:r>
          </a:p>
          <a:p>
            <a:pPr lvl="1">
              <a:buFont typeface="Arial" pitchFamily="34" charset="0"/>
              <a:buChar char="•"/>
            </a:pPr>
            <a:r>
              <a:rPr lang="en-US" sz="3600" b="1" dirty="0"/>
              <a:t>Frequent research components</a:t>
            </a:r>
          </a:p>
          <a:p>
            <a:pPr lvl="1">
              <a:buFont typeface="Arial" pitchFamily="34" charset="0"/>
              <a:buChar char="•"/>
            </a:pPr>
            <a:endParaRPr lang="en-US" sz="2800" b="1" dirty="0">
              <a:solidFill>
                <a:srgbClr val="0033CC"/>
              </a:solidFill>
              <a:effectLst>
                <a:outerShdw blurRad="38100" dist="38100" dir="2700000" algn="tl">
                  <a:srgbClr val="000000">
                    <a:alpha val="43137"/>
                  </a:srgbClr>
                </a:outerShdw>
              </a:effectLst>
            </a:endParaRPr>
          </a:p>
          <a:p>
            <a:pPr>
              <a:buClr>
                <a:schemeClr val="accent3"/>
              </a:buClr>
              <a:buNone/>
              <a:defRPr/>
            </a:pPr>
            <a:endParaRPr lang="en-US" b="1" dirty="0">
              <a:solidFill>
                <a:srgbClr val="0033CC"/>
              </a:solidFill>
              <a:latin typeface="+mj-lt"/>
            </a:endParaRPr>
          </a:p>
        </p:txBody>
      </p:sp>
      <p:sp>
        <p:nvSpPr>
          <p:cNvPr id="7" name="Title 6"/>
          <p:cNvSpPr>
            <a:spLocks noGrp="1"/>
          </p:cNvSpPr>
          <p:nvPr>
            <p:ph type="title"/>
          </p:nvPr>
        </p:nvSpPr>
        <p:spPr>
          <a:xfrm>
            <a:off x="536027" y="59638"/>
            <a:ext cx="11655973" cy="683312"/>
          </a:xfrm>
        </p:spPr>
        <p:txBody>
          <a:bodyPr>
            <a:normAutofit fontScale="90000"/>
          </a:bodyPr>
          <a:lstStyle/>
          <a:p>
            <a:r>
              <a:rPr lang="en-US" sz="3600" b="1" dirty="0">
                <a:effectLst>
                  <a:outerShdw blurRad="38100" dist="38100" dir="2700000" algn="tl">
                    <a:srgbClr val="000000">
                      <a:alpha val="43137"/>
                    </a:srgbClr>
                  </a:outerShdw>
                </a:effectLst>
              </a:rPr>
              <a:t>Successful English Instruction</a:t>
            </a:r>
            <a:r>
              <a:rPr lang="en-US" sz="3600" b="1" dirty="0"/>
              <a:t/>
            </a:r>
            <a:br>
              <a:rPr lang="en-US" sz="3600" b="1" dirty="0"/>
            </a:br>
            <a:endParaRPr lang="en-US" sz="2800" dirty="0">
              <a:effectLst>
                <a:outerShdw blurRad="38100" dist="38100" dir="2700000" algn="tl">
                  <a:srgbClr val="000000">
                    <a:alpha val="43137"/>
                  </a:srgbClr>
                </a:outerShdw>
              </a:effectLst>
              <a:latin typeface="+mn-lt"/>
              <a:cs typeface="Arial" pitchFamily="34" charset="0"/>
            </a:endParaRPr>
          </a:p>
        </p:txBody>
      </p:sp>
      <p:sp>
        <p:nvSpPr>
          <p:cNvPr id="8" name="Subtitle 2"/>
          <p:cNvSpPr txBox="1">
            <a:spLocks/>
          </p:cNvSpPr>
          <p:nvPr/>
        </p:nvSpPr>
        <p:spPr>
          <a:xfrm>
            <a:off x="536027" y="658077"/>
            <a:ext cx="11655971" cy="484924"/>
          </a:xfrm>
          <a:prstGeom prst="rect">
            <a:avLst/>
          </a:prstGeom>
          <a:solidFill>
            <a:schemeClr val="bg1">
              <a:lumMod val="65000"/>
            </a:schemeClr>
          </a:solid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667" dirty="0"/>
              <a:t>Best Practices</a:t>
            </a:r>
          </a:p>
        </p:txBody>
      </p:sp>
    </p:spTree>
    <p:extLst>
      <p:ext uri="{BB962C8B-B14F-4D97-AF65-F5344CB8AC3E}">
        <p14:creationId xmlns:p14="http://schemas.microsoft.com/office/powerpoint/2010/main" val="3462586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effectLst>
                  <a:outerShdw blurRad="38100" dist="38100" dir="2700000" algn="tl">
                    <a:srgbClr val="000000">
                      <a:alpha val="43137"/>
                    </a:srgbClr>
                  </a:outerShdw>
                </a:effectLst>
              </a:rPr>
              <a:t>Paired Texts and Text Sets</a:t>
            </a:r>
            <a:endParaRPr lang="en-US" dirty="0"/>
          </a:p>
        </p:txBody>
      </p:sp>
      <p:sp>
        <p:nvSpPr>
          <p:cNvPr id="3" name="Content Placeholder 2"/>
          <p:cNvSpPr>
            <a:spLocks noGrp="1"/>
          </p:cNvSpPr>
          <p:nvPr>
            <p:ph idx="1"/>
          </p:nvPr>
        </p:nvSpPr>
        <p:spPr/>
        <p:txBody>
          <a:bodyPr>
            <a:normAutofit/>
          </a:bodyPr>
          <a:lstStyle/>
          <a:p>
            <a:pPr marL="342891" indent="-342891"/>
            <a:r>
              <a:rPr lang="en-US" sz="3733" dirty="0"/>
              <a:t>Paired texts can include books, plays, articles, poems, functional text, graphics, or digital media</a:t>
            </a:r>
          </a:p>
          <a:p>
            <a:pPr marL="342891" indent="-342891"/>
            <a:r>
              <a:rPr lang="en-US" sz="3733" dirty="0"/>
              <a:t>Focus on a common theme or topic that fits history and social science or science content</a:t>
            </a:r>
          </a:p>
          <a:p>
            <a:pPr marL="342891" indent="-342891"/>
            <a:r>
              <a:rPr lang="en-US" sz="3733" dirty="0"/>
              <a:t>Compare and contrast texts to increase the level of thinking</a:t>
            </a:r>
            <a:endParaRPr lang="en-US" sz="3733" dirty="0">
              <a:solidFill>
                <a:srgbClr val="00B0F0"/>
              </a:solidFill>
            </a:endParaRPr>
          </a:p>
          <a:p>
            <a:endParaRPr lang="en-US" dirty="0" smtClean="0"/>
          </a:p>
        </p:txBody>
      </p:sp>
    </p:spTree>
    <p:extLst>
      <p:ext uri="{BB962C8B-B14F-4D97-AF65-F5344CB8AC3E}">
        <p14:creationId xmlns:p14="http://schemas.microsoft.com/office/powerpoint/2010/main" val="659618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13"/>
            <a:ext cx="11582400" cy="892313"/>
          </a:xfrm>
          <a:solidFill>
            <a:schemeClr val="tx1"/>
          </a:solidFill>
        </p:spPr>
        <p:txBody>
          <a:bodyPr>
            <a:normAutofit/>
          </a:bodyPr>
          <a:lstStyle/>
          <a:p>
            <a:r>
              <a:rPr lang="en-US" sz="4000" dirty="0">
                <a:solidFill>
                  <a:schemeClr val="bg1"/>
                </a:solidFill>
                <a:effectLst>
                  <a:outerShdw blurRad="38100" dist="38100" dir="2700000" algn="tl">
                    <a:srgbClr val="000000">
                      <a:alpha val="43137"/>
                    </a:srgbClr>
                  </a:outerShdw>
                </a:effectLst>
              </a:rPr>
              <a:t>Integration of Skills</a:t>
            </a:r>
          </a:p>
        </p:txBody>
      </p:sp>
      <p:sp>
        <p:nvSpPr>
          <p:cNvPr id="3" name="Content Placeholder 2"/>
          <p:cNvSpPr>
            <a:spLocks noGrp="1"/>
          </p:cNvSpPr>
          <p:nvPr>
            <p:ph sz="half" idx="1"/>
          </p:nvPr>
        </p:nvSpPr>
        <p:spPr>
          <a:xfrm>
            <a:off x="1214783" y="1029855"/>
            <a:ext cx="4619624" cy="4673600"/>
          </a:xfrm>
        </p:spPr>
        <p:txBody>
          <a:bodyPr>
            <a:normAutofit fontScale="92500"/>
          </a:bodyPr>
          <a:lstStyle/>
          <a:p>
            <a:r>
              <a:rPr lang="en-US" sz="3467" dirty="0"/>
              <a:t>Choose a theme or topic</a:t>
            </a:r>
          </a:p>
          <a:p>
            <a:r>
              <a:rPr lang="en-US" sz="3467" dirty="0"/>
              <a:t>Choose a variety of text and media options</a:t>
            </a:r>
          </a:p>
          <a:p>
            <a:r>
              <a:rPr lang="en-US" sz="3467" dirty="0"/>
              <a:t>Incorporate all strands during the unit</a:t>
            </a:r>
          </a:p>
          <a:p>
            <a:r>
              <a:rPr lang="en-US" sz="3467" dirty="0"/>
              <a:t>Select standards to introduce or review</a:t>
            </a:r>
          </a:p>
          <a:p>
            <a:endParaRPr lang="en-US" dirty="0" smtClean="0"/>
          </a:p>
        </p:txBody>
      </p:sp>
      <p:sp>
        <p:nvSpPr>
          <p:cNvPr id="4" name="Content Placeholder 3"/>
          <p:cNvSpPr>
            <a:spLocks noGrp="1"/>
          </p:cNvSpPr>
          <p:nvPr>
            <p:ph sz="half" idx="2"/>
          </p:nvPr>
        </p:nvSpPr>
        <p:spPr>
          <a:xfrm>
            <a:off x="5838824" y="1029856"/>
            <a:ext cx="5133976" cy="4735945"/>
          </a:xfrm>
        </p:spPr>
        <p:txBody>
          <a:bodyPr>
            <a:normAutofit fontScale="92500"/>
          </a:bodyPr>
          <a:lstStyle/>
          <a:p>
            <a:r>
              <a:rPr lang="en-US" sz="3467" dirty="0"/>
              <a:t>Think about your students – What will interest them?</a:t>
            </a:r>
          </a:p>
          <a:p>
            <a:r>
              <a:rPr lang="en-US" sz="3467" dirty="0"/>
              <a:t>Provide opportunities for shared and independent reading   </a:t>
            </a:r>
          </a:p>
          <a:p>
            <a:r>
              <a:rPr lang="en-US" sz="3467" dirty="0"/>
              <a:t>Model the writing process and meet with students for writing conferences</a:t>
            </a:r>
          </a:p>
          <a:p>
            <a:endParaRPr lang="en-US" dirty="0"/>
          </a:p>
        </p:txBody>
      </p:sp>
      <p:sp>
        <p:nvSpPr>
          <p:cNvPr id="5" name="Slide Number Placeholder 4"/>
          <p:cNvSpPr>
            <a:spLocks noGrp="1"/>
          </p:cNvSpPr>
          <p:nvPr>
            <p:ph type="sldNum" sz="quarter" idx="4294967295"/>
          </p:nvPr>
        </p:nvSpPr>
        <p:spPr/>
        <p:txBody>
          <a:bodyPr/>
          <a:lstStyle/>
          <a:p>
            <a:fld id="{0E35F3BA-FE8B-4E36-87EF-206F94BD42EB}"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val="1744983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2774"/>
            <a:ext cx="10515600" cy="1325880"/>
          </a:xfrm>
        </p:spPr>
        <p:txBody>
          <a:bodyPr/>
          <a:lstStyle/>
          <a:p>
            <a:r>
              <a:rPr lang="en-US" i="1" dirty="0" smtClean="0"/>
              <a:t>Read! Read! Read!</a:t>
            </a:r>
            <a:endParaRPr lang="en-US" i="1" dirty="0"/>
          </a:p>
        </p:txBody>
      </p:sp>
      <p:sp>
        <p:nvSpPr>
          <p:cNvPr id="7" name="Rectangle 6"/>
          <p:cNvSpPr/>
          <p:nvPr/>
        </p:nvSpPr>
        <p:spPr>
          <a:xfrm>
            <a:off x="685800" y="1388654"/>
            <a:ext cx="10464800" cy="4196662"/>
          </a:xfrm>
          <a:prstGeom prst="rect">
            <a:avLst/>
          </a:prstGeom>
        </p:spPr>
        <p:txBody>
          <a:bodyPr wrap="square">
            <a:spAutoFit/>
          </a:bodyPr>
          <a:lstStyle/>
          <a:p>
            <a:pPr marL="342891" indent="-342891">
              <a:buFont typeface="Arial" panose="020B0604020202020204" pitchFamily="34" charset="0"/>
              <a:buChar char="•"/>
            </a:pPr>
            <a:r>
              <a:rPr lang="en-US" sz="2667" dirty="0">
                <a:solidFill>
                  <a:srgbClr val="000000"/>
                </a:solidFill>
                <a:latin typeface="Times New Roman" panose="02020603050405020304" pitchFamily="18" charset="0"/>
                <a:ea typeface="Times New Roman" panose="02020603050405020304" pitchFamily="18" charset="0"/>
              </a:rPr>
              <a:t>Students need opportunities to read daily.  </a:t>
            </a:r>
          </a:p>
          <a:p>
            <a:pPr marL="342891" indent="-342891">
              <a:buFont typeface="Arial" panose="020B0604020202020204" pitchFamily="34" charset="0"/>
              <a:buChar char="•"/>
            </a:pPr>
            <a:r>
              <a:rPr lang="en-US" sz="2667" dirty="0">
                <a:solidFill>
                  <a:srgbClr val="000000"/>
                </a:solidFill>
                <a:latin typeface="Times New Roman" panose="02020603050405020304" pitchFamily="18" charset="0"/>
                <a:ea typeface="Times New Roman" panose="02020603050405020304" pitchFamily="18" charset="0"/>
              </a:rPr>
              <a:t>Students need to read extended pieces of text and grade level material.  </a:t>
            </a:r>
          </a:p>
          <a:p>
            <a:pPr marL="342891" indent="-342891">
              <a:buFont typeface="Arial" panose="020B0604020202020204" pitchFamily="34" charset="0"/>
              <a:buChar char="•"/>
            </a:pPr>
            <a:r>
              <a:rPr lang="en-US" sz="2667" dirty="0">
                <a:solidFill>
                  <a:srgbClr val="000000"/>
                </a:solidFill>
                <a:latin typeface="Times New Roman" panose="02020603050405020304" pitchFamily="18" charset="0"/>
                <a:ea typeface="Times New Roman" panose="02020603050405020304" pitchFamily="18" charset="0"/>
              </a:rPr>
              <a:t>All students need opportunities to read grade level text daily, including nonfiction and fiction pieces.  </a:t>
            </a:r>
          </a:p>
          <a:p>
            <a:pPr marL="342891" indent="-342891">
              <a:buFont typeface="Arial" panose="020B0604020202020204" pitchFamily="34" charset="0"/>
              <a:buChar char="•"/>
            </a:pPr>
            <a:r>
              <a:rPr lang="en-US" sz="2667" dirty="0">
                <a:solidFill>
                  <a:srgbClr val="000000"/>
                </a:solidFill>
                <a:latin typeface="Times New Roman" panose="02020603050405020304" pitchFamily="18" charset="0"/>
                <a:ea typeface="Times New Roman" panose="02020603050405020304" pitchFamily="18" charset="0"/>
              </a:rPr>
              <a:t>Schools should provide students with opportunities to read and compare paired passages (fiction and nonfiction) on the same topic as appropriate. </a:t>
            </a:r>
            <a:r>
              <a:rPr lang="en-US" sz="2667" dirty="0">
                <a:solidFill>
                  <a:srgbClr val="222222"/>
                </a:solidFill>
                <a:latin typeface="Arial" panose="020B0604020202020204" pitchFamily="34" charset="0"/>
                <a:ea typeface="Cambria" panose="02040503050406030204" pitchFamily="18" charset="0"/>
              </a:rPr>
              <a:t> </a:t>
            </a:r>
          </a:p>
          <a:p>
            <a:pPr marL="342891" indent="-342891">
              <a:buFont typeface="Arial" panose="020B0604020202020204" pitchFamily="34" charset="0"/>
              <a:buChar char="•"/>
            </a:pPr>
            <a:r>
              <a:rPr lang="en-US" sz="2667" dirty="0">
                <a:solidFill>
                  <a:srgbClr val="222222"/>
                </a:solidFill>
                <a:latin typeface="Times New Roman" panose="02020603050405020304" pitchFamily="18" charset="0"/>
                <a:ea typeface="Cambria" panose="02040503050406030204" pitchFamily="18" charset="0"/>
              </a:rPr>
              <a:t>When students are analyzing ideas in two texts and searching for textual evidence to support their conclusions, they are engaging in deeper learning and thinking critically.</a:t>
            </a:r>
            <a:endParaRPr lang="en-US" sz="2667" dirty="0">
              <a:latin typeface="Arial" panose="020B0604020202020204" pitchFamily="34" charset="0"/>
              <a:ea typeface="Cambria" panose="02040503050406030204" pitchFamily="18" charset="0"/>
            </a:endParaRPr>
          </a:p>
        </p:txBody>
      </p:sp>
    </p:spTree>
    <p:extLst>
      <p:ext uri="{BB962C8B-B14F-4D97-AF65-F5344CB8AC3E}">
        <p14:creationId xmlns:p14="http://schemas.microsoft.com/office/powerpoint/2010/main" val="36622968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Scaffolding Complex Text</a:t>
            </a:r>
            <a:endParaRPr lang="en-US" i="1" dirty="0"/>
          </a:p>
        </p:txBody>
      </p:sp>
      <p:sp>
        <p:nvSpPr>
          <p:cNvPr id="6" name="Content Placeholder 5"/>
          <p:cNvSpPr>
            <a:spLocks noGrp="1"/>
          </p:cNvSpPr>
          <p:nvPr>
            <p:ph sz="half" idx="1"/>
          </p:nvPr>
        </p:nvSpPr>
        <p:spPr/>
        <p:txBody>
          <a:bodyPr>
            <a:normAutofit fontScale="92500" lnSpcReduction="10000"/>
          </a:bodyPr>
          <a:lstStyle/>
          <a:p>
            <a:pPr marL="342891" indent="-342891">
              <a:lnSpc>
                <a:spcPct val="150000"/>
              </a:lnSpc>
            </a:pPr>
            <a:r>
              <a:rPr lang="en-US" sz="2933" dirty="0">
                <a:solidFill>
                  <a:srgbClr val="000000"/>
                </a:solidFill>
                <a:ea typeface="Times New Roman" panose="02020603050405020304" pitchFamily="18" charset="0"/>
              </a:rPr>
              <a:t>Support Vocabulary</a:t>
            </a:r>
          </a:p>
          <a:p>
            <a:pPr marL="342891" indent="-342891">
              <a:lnSpc>
                <a:spcPct val="150000"/>
              </a:lnSpc>
            </a:pPr>
            <a:r>
              <a:rPr lang="en-US" sz="2933" dirty="0">
                <a:solidFill>
                  <a:srgbClr val="000000"/>
                </a:solidFill>
                <a:ea typeface="Cambria" panose="02040503050406030204" pitchFamily="18" charset="0"/>
              </a:rPr>
              <a:t>Use Deliberate Annotation</a:t>
            </a:r>
          </a:p>
          <a:p>
            <a:pPr marL="342891" indent="-342891">
              <a:lnSpc>
                <a:spcPct val="150000"/>
              </a:lnSpc>
            </a:pPr>
            <a:r>
              <a:rPr lang="en-US" sz="2933" dirty="0">
                <a:solidFill>
                  <a:srgbClr val="000000"/>
                </a:solidFill>
                <a:ea typeface="Cambria" panose="02040503050406030204" pitchFamily="18" charset="0"/>
              </a:rPr>
              <a:t>Use Questions as Planned Scaffolds</a:t>
            </a:r>
          </a:p>
          <a:p>
            <a:pPr marL="342891" indent="-342891">
              <a:lnSpc>
                <a:spcPct val="150000"/>
              </a:lnSpc>
            </a:pPr>
            <a:r>
              <a:rPr lang="en-US" sz="2933" dirty="0">
                <a:solidFill>
                  <a:srgbClr val="000000"/>
                </a:solidFill>
                <a:ea typeface="Cambria" panose="02040503050406030204" pitchFamily="18" charset="0"/>
              </a:rPr>
              <a:t>Allow Time for Reflection and Discussion</a:t>
            </a:r>
          </a:p>
          <a:p>
            <a:endParaRPr lang="en-US" sz="3200" dirty="0"/>
          </a:p>
        </p:txBody>
      </p:sp>
      <p:sp>
        <p:nvSpPr>
          <p:cNvPr id="8" name="Content Placeholder 7"/>
          <p:cNvSpPr>
            <a:spLocks noGrp="1"/>
          </p:cNvSpPr>
          <p:nvPr>
            <p:ph sz="half" idx="2"/>
          </p:nvPr>
        </p:nvSpPr>
        <p:spPr/>
        <p:txBody>
          <a:bodyPr>
            <a:normAutofit fontScale="70000" lnSpcReduction="20000"/>
          </a:bodyPr>
          <a:lstStyle/>
          <a:p>
            <a:pPr>
              <a:lnSpc>
                <a:spcPct val="170000"/>
              </a:lnSpc>
            </a:pPr>
            <a:r>
              <a:rPr lang="en-US" dirty="0" smtClean="0"/>
              <a:t>Provide many hours a week for independent reading</a:t>
            </a:r>
          </a:p>
          <a:p>
            <a:pPr>
              <a:lnSpc>
                <a:spcPct val="170000"/>
              </a:lnSpc>
            </a:pPr>
            <a:r>
              <a:rPr lang="en-US" dirty="0" smtClean="0"/>
              <a:t>Access to grade level text</a:t>
            </a:r>
          </a:p>
          <a:p>
            <a:pPr>
              <a:lnSpc>
                <a:spcPct val="170000"/>
              </a:lnSpc>
            </a:pPr>
            <a:r>
              <a:rPr lang="en-US" dirty="0" smtClean="0"/>
              <a:t>Locate complicated sentence structures</a:t>
            </a:r>
          </a:p>
          <a:p>
            <a:pPr>
              <a:lnSpc>
                <a:spcPct val="170000"/>
              </a:lnSpc>
            </a:pPr>
            <a:r>
              <a:rPr lang="en-US" dirty="0" smtClean="0"/>
              <a:t>Explicit</a:t>
            </a:r>
          </a:p>
          <a:p>
            <a:endParaRPr lang="en-US" dirty="0"/>
          </a:p>
        </p:txBody>
      </p:sp>
    </p:spTree>
    <p:extLst>
      <p:ext uri="{BB962C8B-B14F-4D97-AF65-F5344CB8AC3E}">
        <p14:creationId xmlns:p14="http://schemas.microsoft.com/office/powerpoint/2010/main" val="27774316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ECC2-D1DE-824E-B8B5-9D81406A2BD7}"/>
              </a:ext>
            </a:extLst>
          </p:cNvPr>
          <p:cNvSpPr>
            <a:spLocks noGrp="1"/>
          </p:cNvSpPr>
          <p:nvPr>
            <p:ph type="title"/>
          </p:nvPr>
        </p:nvSpPr>
        <p:spPr/>
        <p:txBody>
          <a:bodyPr/>
          <a:lstStyle/>
          <a:p>
            <a:pPr algn="ctr"/>
            <a:r>
              <a:rPr lang="en-US" dirty="0" smtClean="0">
                <a:solidFill>
                  <a:srgbClr val="D50032"/>
                </a:solidFill>
              </a:rPr>
              <a:t>Agenda</a:t>
            </a:r>
            <a:endParaRPr lang="en-US" dirty="0">
              <a:solidFill>
                <a:srgbClr val="D50032"/>
              </a:solidFill>
            </a:endParaRPr>
          </a:p>
        </p:txBody>
      </p:sp>
      <p:sp>
        <p:nvSpPr>
          <p:cNvPr id="3" name="Subtitle 2">
            <a:extLst>
              <a:ext uri="{FF2B5EF4-FFF2-40B4-BE49-F238E27FC236}">
                <a16:creationId xmlns:a16="http://schemas.microsoft.com/office/drawing/2014/main" id="{56B9AC50-2ABC-F04E-A1B5-771F39CCBCF5}"/>
              </a:ext>
            </a:extLst>
          </p:cNvPr>
          <p:cNvSpPr>
            <a:spLocks noGrp="1"/>
          </p:cNvSpPr>
          <p:nvPr>
            <p:ph sz="half" idx="1"/>
          </p:nvPr>
        </p:nvSpPr>
        <p:spPr>
          <a:xfrm>
            <a:off x="609600" y="1450428"/>
            <a:ext cx="5181600" cy="4213773"/>
          </a:xfrm>
        </p:spPr>
        <p:txBody>
          <a:bodyPr>
            <a:normAutofit/>
          </a:bodyPr>
          <a:lstStyle/>
          <a:p>
            <a:r>
              <a:rPr lang="en-US" dirty="0" smtClean="0"/>
              <a:t>Review of Best Practices</a:t>
            </a:r>
          </a:p>
          <a:p>
            <a:r>
              <a:rPr lang="en-US" dirty="0" smtClean="0"/>
              <a:t>Methods and Best Practices For Virtual Learning</a:t>
            </a:r>
          </a:p>
          <a:p>
            <a:r>
              <a:rPr lang="en-US" dirty="0" smtClean="0"/>
              <a:t>Planning for Instruction</a:t>
            </a:r>
            <a:endParaRPr lang="en-US" dirty="0"/>
          </a:p>
        </p:txBody>
      </p:sp>
      <p:sp>
        <p:nvSpPr>
          <p:cNvPr id="4" name="Content Placeholder 3"/>
          <p:cNvSpPr>
            <a:spLocks noGrp="1"/>
          </p:cNvSpPr>
          <p:nvPr>
            <p:ph sz="half" idx="2"/>
          </p:nvPr>
        </p:nvSpPr>
        <p:spPr>
          <a:xfrm>
            <a:off x="6400800" y="1450428"/>
            <a:ext cx="5080000" cy="4213773"/>
          </a:xfrm>
        </p:spPr>
        <p:txBody>
          <a:bodyPr/>
          <a:lstStyle/>
          <a:p>
            <a:r>
              <a:rPr lang="en-US" dirty="0" smtClean="0"/>
              <a:t>Focus Areas for Instruction</a:t>
            </a:r>
          </a:p>
          <a:p>
            <a:r>
              <a:rPr lang="en-US" dirty="0" smtClean="0"/>
              <a:t>Additional Resources</a:t>
            </a:r>
          </a:p>
          <a:p>
            <a:r>
              <a:rPr lang="en-US" dirty="0" smtClean="0"/>
              <a:t>Upcoming Opportunities</a:t>
            </a:r>
          </a:p>
          <a:p>
            <a:pPr marL="0" indent="0">
              <a:buNone/>
            </a:pPr>
            <a:endParaRPr lang="en-US" dirty="0"/>
          </a:p>
        </p:txBody>
      </p:sp>
    </p:spTree>
    <p:extLst>
      <p:ext uri="{BB962C8B-B14F-4D97-AF65-F5344CB8AC3E}">
        <p14:creationId xmlns:p14="http://schemas.microsoft.com/office/powerpoint/2010/main" val="291773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1496"/>
            <a:ext cx="12192000" cy="785905"/>
          </a:xfrm>
        </p:spPr>
        <p:txBody>
          <a:bodyPr>
            <a:normAutofit/>
          </a:bodyPr>
          <a:lstStyle/>
          <a:p>
            <a:r>
              <a:rPr lang="en-US" dirty="0">
                <a:effectLst>
                  <a:outerShdw blurRad="38100" dist="38100" dir="2700000" algn="tl">
                    <a:srgbClr val="000000">
                      <a:alpha val="43137"/>
                    </a:srgbClr>
                  </a:outerShdw>
                </a:effectLst>
              </a:rPr>
              <a:t>The Forgotten “R”</a:t>
            </a:r>
          </a:p>
        </p:txBody>
      </p:sp>
      <p:sp>
        <p:nvSpPr>
          <p:cNvPr id="2" name="Rectangle 1"/>
          <p:cNvSpPr/>
          <p:nvPr/>
        </p:nvSpPr>
        <p:spPr>
          <a:xfrm>
            <a:off x="1727201" y="1397000"/>
            <a:ext cx="9089607" cy="4687950"/>
          </a:xfrm>
          <a:prstGeom prst="rect">
            <a:avLst/>
          </a:prstGeom>
        </p:spPr>
        <p:txBody>
          <a:bodyPr wrap="square">
            <a:spAutoFit/>
          </a:bodyPr>
          <a:lstStyle/>
          <a:p>
            <a:pPr marL="457189" indent="-457189">
              <a:buFont typeface="Arial" pitchFamily="34" charset="0"/>
              <a:buChar char="•"/>
            </a:pPr>
            <a:r>
              <a:rPr lang="en-US" sz="3733" dirty="0"/>
              <a:t>The elimination of the grade 5 Writing SOL assessment threatens writing/research instruction</a:t>
            </a:r>
          </a:p>
          <a:p>
            <a:pPr marL="457189" indent="-457189">
              <a:buFont typeface="Arial" pitchFamily="34" charset="0"/>
              <a:buChar char="•"/>
            </a:pPr>
            <a:r>
              <a:rPr lang="en-US" sz="3733" dirty="0"/>
              <a:t>Writing, like reading, is a life skill and should be included in all curricular areas.</a:t>
            </a:r>
          </a:p>
          <a:p>
            <a:pPr marL="457189" indent="-457189">
              <a:buFont typeface="Arial" pitchFamily="34" charset="0"/>
              <a:buChar char="•"/>
            </a:pPr>
            <a:r>
              <a:rPr lang="en-US" sz="3733" dirty="0"/>
              <a:t>How much writing does your job require?</a:t>
            </a:r>
          </a:p>
        </p:txBody>
      </p:sp>
    </p:spTree>
    <p:extLst>
      <p:ext uri="{BB962C8B-B14F-4D97-AF65-F5344CB8AC3E}">
        <p14:creationId xmlns:p14="http://schemas.microsoft.com/office/powerpoint/2010/main" val="2679160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31933" y="1806553"/>
            <a:ext cx="8096068" cy="3642745"/>
          </a:xfrm>
        </p:spPr>
        <p:txBody>
          <a:bodyPr/>
          <a:lstStyle/>
          <a:p>
            <a:r>
              <a:rPr lang="en-US" sz="2400" b="1" dirty="0"/>
              <a:t>Recommendation 1-Provide daily time for students to write. </a:t>
            </a:r>
          </a:p>
          <a:p>
            <a:r>
              <a:rPr lang="en-US" sz="2400" b="1" dirty="0"/>
              <a:t>Recommendation 2- Teach students to use the writing process for a variety of purposes.</a:t>
            </a:r>
          </a:p>
          <a:p>
            <a:pPr defTabSz="914377"/>
            <a:r>
              <a:rPr lang="en-US" sz="2400" b="1" dirty="0"/>
              <a:t>Recommendation 3-  Teach students to become fluent with handwriting, spelling, sentence construction, typing, and word processing. </a:t>
            </a:r>
          </a:p>
          <a:p>
            <a:pPr defTabSz="914377"/>
            <a:r>
              <a:rPr lang="en-US" sz="2400" b="1" dirty="0"/>
              <a:t>Recommendation 4- Create an engaged community of writers.  </a:t>
            </a:r>
          </a:p>
          <a:p>
            <a:endParaRPr lang="en-US" sz="2000" b="1" dirty="0">
              <a:solidFill>
                <a:srgbClr val="FF0000"/>
              </a:solidFill>
            </a:endParaRPr>
          </a:p>
          <a:p>
            <a:endParaRPr lang="en-US" sz="2000" b="1" dirty="0">
              <a:solidFill>
                <a:srgbClr val="FF0000"/>
              </a:solidFill>
            </a:endParaRPr>
          </a:p>
        </p:txBody>
      </p:sp>
      <p:sp>
        <p:nvSpPr>
          <p:cNvPr id="2" name="Title 1"/>
          <p:cNvSpPr>
            <a:spLocks noGrp="1"/>
          </p:cNvSpPr>
          <p:nvPr>
            <p:ph type="title" idx="4294967295"/>
          </p:nvPr>
        </p:nvSpPr>
        <p:spPr>
          <a:xfrm>
            <a:off x="1" y="0"/>
            <a:ext cx="12198156" cy="973139"/>
          </a:xfrm>
        </p:spPr>
        <p:txBody>
          <a:bodyPr/>
          <a:lstStyle/>
          <a:p>
            <a:r>
              <a:rPr lang="en-US" dirty="0" smtClean="0"/>
              <a:t>Additional Research</a:t>
            </a:r>
            <a:endParaRPr lang="en-US" dirty="0"/>
          </a:p>
        </p:txBody>
      </p:sp>
      <p:sp>
        <p:nvSpPr>
          <p:cNvPr id="4" name="TextBox 3" descr="Recomendations 1-4 from IES practice guide- Foundational Skills to Support Reading for Understanding in Kindergarten Through 3rd grade."/>
          <p:cNvSpPr txBox="1"/>
          <p:nvPr/>
        </p:nvSpPr>
        <p:spPr>
          <a:xfrm>
            <a:off x="1593670" y="3082833"/>
            <a:ext cx="184731" cy="369332"/>
          </a:xfrm>
          <a:prstGeom prst="rect">
            <a:avLst/>
          </a:prstGeom>
          <a:noFill/>
        </p:spPr>
        <p:txBody>
          <a:bodyPr wrap="none" rtlCol="0">
            <a:spAutoFit/>
          </a:bodyPr>
          <a:lstStyle/>
          <a:p>
            <a:pPr defTabSz="914377"/>
            <a:endParaRPr lang="en-US" dirty="0">
              <a:solidFill>
                <a:prstClr val="black"/>
              </a:solidFill>
              <a:latin typeface="Arial"/>
            </a:endParaRPr>
          </a:p>
        </p:txBody>
      </p:sp>
      <p:sp>
        <p:nvSpPr>
          <p:cNvPr id="10" name="TextBox 9"/>
          <p:cNvSpPr txBox="1"/>
          <p:nvPr/>
        </p:nvSpPr>
        <p:spPr>
          <a:xfrm>
            <a:off x="679270" y="6105349"/>
            <a:ext cx="9190103" cy="553998"/>
          </a:xfrm>
          <a:prstGeom prst="rect">
            <a:avLst/>
          </a:prstGeom>
          <a:noFill/>
        </p:spPr>
        <p:txBody>
          <a:bodyPr wrap="square" rtlCol="0">
            <a:spAutoFit/>
          </a:bodyPr>
          <a:lstStyle/>
          <a:p>
            <a:pPr defTabSz="914377"/>
            <a:r>
              <a:rPr lang="en-US" sz="1000" dirty="0"/>
              <a:t> Graham, S., Bollinger, A., Booth Olson, C., </a:t>
            </a:r>
            <a:r>
              <a:rPr lang="en-US" sz="1000" dirty="0" err="1"/>
              <a:t>D’Aoust</a:t>
            </a:r>
            <a:r>
              <a:rPr lang="en-US" sz="1000" dirty="0"/>
              <a:t>, C., MacArthur, C., </a:t>
            </a:r>
            <a:r>
              <a:rPr lang="en-US" sz="1000" dirty="0" err="1"/>
              <a:t>McCutchen</a:t>
            </a:r>
            <a:r>
              <a:rPr lang="en-US" sz="1000" dirty="0"/>
              <a:t>, D., &amp; </a:t>
            </a:r>
            <a:r>
              <a:rPr lang="en-US" sz="1000" dirty="0" err="1"/>
              <a:t>Olinghouse</a:t>
            </a:r>
            <a:r>
              <a:rPr lang="en-US" sz="1000" dirty="0"/>
              <a:t>, N.(2012).Teaching elementary school students to be effective writers: A practice guide (NCEE 2012- 4058). Washington, DC: National Center for Education Evaluation and Regional Assistance, Institute of Education Sciences, U.S. Department of Education. Retrieved from http://ies.ed.gov/ncee/ </a:t>
            </a:r>
            <a:r>
              <a:rPr lang="en-US" sz="1000" dirty="0" err="1"/>
              <a:t>wwc</a:t>
            </a:r>
            <a:r>
              <a:rPr lang="en-US" sz="1000" dirty="0"/>
              <a:t>/</a:t>
            </a:r>
            <a:r>
              <a:rPr lang="en-US" sz="1000" dirty="0" err="1"/>
              <a:t>publications_reviews.aspx#pubsearch</a:t>
            </a:r>
            <a:endParaRPr lang="en-US" sz="1000" dirty="0">
              <a:latin typeface="Arial"/>
            </a:endParaRPr>
          </a:p>
        </p:txBody>
      </p:sp>
      <p:sp>
        <p:nvSpPr>
          <p:cNvPr id="8" name="Title 1"/>
          <p:cNvSpPr txBox="1">
            <a:spLocks/>
          </p:cNvSpPr>
          <p:nvPr/>
        </p:nvSpPr>
        <p:spPr>
          <a:xfrm>
            <a:off x="6153" y="962185"/>
            <a:ext cx="12192003" cy="473263"/>
          </a:xfrm>
          <a:prstGeom prst="rect">
            <a:avLst/>
          </a:prstGeom>
          <a:solidFill>
            <a:schemeClr val="bg1">
              <a:lumMod val="65000"/>
            </a:schemeClr>
          </a:solidFill>
        </p:spPr>
        <p:txBody>
          <a:bodyPr vert="horz" lIns="609600" tIns="0" rIns="609600" bIns="0" rtlCol="0" anchor="ctr">
            <a:normAutofit/>
          </a:bodyPr>
          <a:lstStyle>
            <a:lvl1pPr marL="0" indent="0" algn="ctr" defTabSz="914378" rtl="0" eaLnBrk="1" latinLnBrk="0" hangingPunct="1">
              <a:spcBef>
                <a:spcPts val="0"/>
              </a:spcBef>
              <a:buNone/>
              <a:defRPr sz="2400" kern="1200">
                <a:solidFill>
                  <a:schemeClr val="bg1"/>
                </a:solidFill>
                <a:latin typeface="+mj-lt"/>
                <a:ea typeface="+mj-ea"/>
                <a:cs typeface="+mj-cs"/>
              </a:defRPr>
            </a:lvl1pPr>
          </a:lstStyle>
          <a:p>
            <a:r>
              <a:rPr lang="en-US" sz="2667" b="1" dirty="0">
                <a:solidFill>
                  <a:schemeClr val="tx1"/>
                </a:solidFill>
              </a:rPr>
              <a:t>Teaching Elementary School Students to be Effective Writers</a:t>
            </a:r>
          </a:p>
        </p:txBody>
      </p:sp>
      <p:pic>
        <p:nvPicPr>
          <p:cNvPr id="6" name="Picture 5" descr="ies practice guide"/>
          <p:cNvPicPr>
            <a:picLocks noChangeAspect="1"/>
          </p:cNvPicPr>
          <p:nvPr/>
        </p:nvPicPr>
        <p:blipFill rotWithShape="1">
          <a:blip r:embed="rId3"/>
          <a:srcRect t="3380"/>
          <a:stretch/>
        </p:blipFill>
        <p:spPr>
          <a:xfrm>
            <a:off x="8229600" y="1664004"/>
            <a:ext cx="2946400" cy="3637877"/>
          </a:xfrm>
          <a:prstGeom prst="rect">
            <a:avLst/>
          </a:prstGeom>
        </p:spPr>
      </p:pic>
    </p:spTree>
    <p:extLst>
      <p:ext uri="{BB962C8B-B14F-4D97-AF65-F5344CB8AC3E}">
        <p14:creationId xmlns:p14="http://schemas.microsoft.com/office/powerpoint/2010/main" val="33697128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00" y="125736"/>
            <a:ext cx="11379200" cy="887505"/>
          </a:xfrm>
        </p:spPr>
        <p:txBody>
          <a:bodyPr>
            <a:normAutofit/>
          </a:bodyPr>
          <a:lstStyle/>
          <a:p>
            <a:r>
              <a:rPr lang="en-US" sz="3733" dirty="0" smtClean="0"/>
              <a:t>      Assigned                  	vs</a:t>
            </a:r>
            <a:r>
              <a:rPr lang="en-US" sz="3733" dirty="0"/>
              <a:t>. </a:t>
            </a:r>
            <a:r>
              <a:rPr lang="en-US" sz="3733" dirty="0" smtClean="0"/>
              <a:t>		Taught</a:t>
            </a:r>
            <a:endParaRPr lang="en-US" sz="3733" dirty="0"/>
          </a:p>
        </p:txBody>
      </p:sp>
      <p:sp>
        <p:nvSpPr>
          <p:cNvPr id="7" name="TextBox 6"/>
          <p:cNvSpPr txBox="1"/>
          <p:nvPr/>
        </p:nvSpPr>
        <p:spPr>
          <a:xfrm>
            <a:off x="2073965" y="6292336"/>
            <a:ext cx="3733800" cy="461665"/>
          </a:xfrm>
          <a:prstGeom prst="rect">
            <a:avLst/>
          </a:prstGeom>
          <a:noFill/>
        </p:spPr>
        <p:txBody>
          <a:bodyPr wrap="square" rtlCol="0">
            <a:spAutoFit/>
          </a:bodyPr>
          <a:lstStyle/>
          <a:p>
            <a:r>
              <a:rPr lang="en-US" sz="1200" dirty="0">
                <a:solidFill>
                  <a:prstClr val="black"/>
                </a:solidFill>
              </a:rPr>
              <a:t>Because Writing Matters by Carl Nagin</a:t>
            </a:r>
          </a:p>
          <a:p>
            <a:r>
              <a:rPr lang="en-US" sz="1200" dirty="0">
                <a:solidFill>
                  <a:prstClr val="black"/>
                </a:solidFill>
                <a:hlinkClick r:id="rId3"/>
              </a:rPr>
              <a:t>The National Writing Project</a:t>
            </a:r>
            <a:endParaRPr lang="en-US" sz="1200" dirty="0">
              <a:solidFill>
                <a:prstClr val="black"/>
              </a:solidFill>
            </a:endParaRPr>
          </a:p>
        </p:txBody>
      </p:sp>
      <p:sp>
        <p:nvSpPr>
          <p:cNvPr id="5" name="TextBox 4"/>
          <p:cNvSpPr txBox="1"/>
          <p:nvPr/>
        </p:nvSpPr>
        <p:spPr>
          <a:xfrm>
            <a:off x="6604000" y="864375"/>
            <a:ext cx="5283200" cy="5427961"/>
          </a:xfrm>
          <a:prstGeom prst="rect">
            <a:avLst/>
          </a:prstGeom>
          <a:noFill/>
        </p:spPr>
        <p:txBody>
          <a:bodyPr wrap="square" rtlCol="0">
            <a:spAutoFit/>
          </a:bodyPr>
          <a:lstStyle/>
          <a:p>
            <a:r>
              <a:rPr lang="en-US" sz="2667" dirty="0"/>
              <a:t>Students select their own topic, purpose, and audience</a:t>
            </a:r>
          </a:p>
          <a:p>
            <a:endParaRPr lang="en-US" sz="2667" dirty="0"/>
          </a:p>
          <a:p>
            <a:r>
              <a:rPr lang="en-US" sz="2667" dirty="0"/>
              <a:t>Teacher time is spent in class teaching writing skills and strategies</a:t>
            </a:r>
          </a:p>
          <a:p>
            <a:endParaRPr lang="en-US" sz="2667" dirty="0"/>
          </a:p>
          <a:p>
            <a:r>
              <a:rPr lang="en-US" sz="2667" dirty="0"/>
              <a:t>Students use models and strategies to complete each assignment</a:t>
            </a:r>
          </a:p>
          <a:p>
            <a:endParaRPr lang="en-US" sz="2667" dirty="0"/>
          </a:p>
          <a:p>
            <a:r>
              <a:rPr lang="en-US" sz="2667" dirty="0"/>
              <a:t>Students move through the recursive process</a:t>
            </a:r>
          </a:p>
        </p:txBody>
      </p:sp>
      <p:sp>
        <p:nvSpPr>
          <p:cNvPr id="2" name="Rectangle 1"/>
          <p:cNvSpPr/>
          <p:nvPr/>
        </p:nvSpPr>
        <p:spPr>
          <a:xfrm>
            <a:off x="508000" y="1023825"/>
            <a:ext cx="6096000" cy="4607095"/>
          </a:xfrm>
          <a:prstGeom prst="rect">
            <a:avLst/>
          </a:prstGeom>
        </p:spPr>
        <p:txBody>
          <a:bodyPr>
            <a:spAutoFit/>
          </a:bodyPr>
          <a:lstStyle/>
          <a:p>
            <a:r>
              <a:rPr lang="en-US" sz="2667" dirty="0"/>
              <a:t>Students write only on teacher selected topic, purpose and audience</a:t>
            </a:r>
          </a:p>
          <a:p>
            <a:endParaRPr lang="en-US" sz="2667" dirty="0"/>
          </a:p>
          <a:p>
            <a:r>
              <a:rPr lang="en-US" sz="2667" dirty="0"/>
              <a:t>Students are given a task without the instruction on how to complete it successfully</a:t>
            </a:r>
          </a:p>
          <a:p>
            <a:endParaRPr lang="en-US" sz="2667" dirty="0"/>
          </a:p>
          <a:p>
            <a:r>
              <a:rPr lang="en-US" sz="2667" dirty="0"/>
              <a:t>Minimal improvement in writing</a:t>
            </a:r>
          </a:p>
          <a:p>
            <a:endParaRPr lang="en-US" sz="2667" dirty="0"/>
          </a:p>
          <a:p>
            <a:r>
              <a:rPr lang="en-US" sz="2667" dirty="0"/>
              <a:t>Students rewrite only to correct errors in usage and mechanics</a:t>
            </a:r>
          </a:p>
        </p:txBody>
      </p:sp>
    </p:spTree>
    <p:extLst>
      <p:ext uri="{BB962C8B-B14F-4D97-AF65-F5344CB8AC3E}">
        <p14:creationId xmlns:p14="http://schemas.microsoft.com/office/powerpoint/2010/main" val="14722808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154" y="905066"/>
            <a:ext cx="10515600" cy="2852737"/>
          </a:xfrm>
        </p:spPr>
        <p:txBody>
          <a:bodyPr>
            <a:normAutofit/>
          </a:bodyPr>
          <a:lstStyle/>
          <a:p>
            <a:pPr algn="ctr"/>
            <a:r>
              <a:rPr lang="en-US" sz="5400" dirty="0" smtClean="0"/>
              <a:t>Secondary</a:t>
            </a:r>
            <a:endParaRPr lang="en-US" sz="5400" dirty="0"/>
          </a:p>
        </p:txBody>
      </p:sp>
    </p:spTree>
    <p:extLst>
      <p:ext uri="{BB962C8B-B14F-4D97-AF65-F5344CB8AC3E}">
        <p14:creationId xmlns:p14="http://schemas.microsoft.com/office/powerpoint/2010/main" val="4089314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AutoNum type="arabicPeriod"/>
            </a:pPr>
            <a:r>
              <a:rPr lang="en-US" sz="3600" i="1" dirty="0"/>
              <a:t>Incorporation of Disciplinary Literacy Instruction</a:t>
            </a:r>
          </a:p>
          <a:p>
            <a:pPr marL="342900" indent="-342900">
              <a:buAutoNum type="arabicPeriod"/>
            </a:pPr>
            <a:r>
              <a:rPr lang="en-US" sz="3600" i="1" dirty="0"/>
              <a:t>Integration of Multiple and Social Literacies</a:t>
            </a:r>
          </a:p>
          <a:p>
            <a:pPr marL="342900" indent="-342900">
              <a:buAutoNum type="arabicPeriod"/>
            </a:pPr>
            <a:r>
              <a:rPr lang="en-US" sz="3600" i="1" dirty="0"/>
              <a:t>Orchestration of Engagement and Motivation</a:t>
            </a:r>
          </a:p>
          <a:p>
            <a:pPr marL="342900" indent="-342900">
              <a:buAutoNum type="arabicPeriod"/>
            </a:pPr>
            <a:r>
              <a:rPr lang="en-US" sz="3600" i="1" dirty="0"/>
              <a:t>Appreciation of Multicultural Perspectives and Cultures</a:t>
            </a:r>
            <a:endParaRPr lang="en-US" sz="3600" dirty="0"/>
          </a:p>
          <a:p>
            <a:pPr marL="0" indent="0">
              <a:buNone/>
            </a:pPr>
            <a:endParaRPr lang="en-US" dirty="0"/>
          </a:p>
        </p:txBody>
      </p:sp>
      <p:sp>
        <p:nvSpPr>
          <p:cNvPr id="4" name="Rectangle 3"/>
          <p:cNvSpPr/>
          <p:nvPr/>
        </p:nvSpPr>
        <p:spPr>
          <a:xfrm>
            <a:off x="827314" y="6091424"/>
            <a:ext cx="8839200" cy="646331"/>
          </a:xfrm>
          <a:prstGeom prst="rect">
            <a:avLst/>
          </a:prstGeom>
        </p:spPr>
        <p:txBody>
          <a:bodyPr wrap="square">
            <a:spAutoFit/>
          </a:bodyPr>
          <a:lstStyle/>
          <a:p>
            <a:r>
              <a:rPr lang="en-US" dirty="0">
                <a:latin typeface="TimesNewRoman"/>
              </a:rPr>
              <a:t>A Call to Action: What We Know About Adolescent Literacy Instruction. (2018, July 17). Retrieved January 8, 2020, from https://ncte.org/statement/adolescentliteracy/.</a:t>
            </a:r>
            <a:endParaRPr lang="en-US" dirty="0"/>
          </a:p>
        </p:txBody>
      </p:sp>
      <p:sp>
        <p:nvSpPr>
          <p:cNvPr id="5" name="Title 4"/>
          <p:cNvSpPr>
            <a:spLocks noGrp="1"/>
          </p:cNvSpPr>
          <p:nvPr>
            <p:ph type="title"/>
          </p:nvPr>
        </p:nvSpPr>
        <p:spPr/>
        <p:txBody>
          <a:bodyPr>
            <a:normAutofit/>
          </a:bodyPr>
          <a:lstStyle/>
          <a:p>
            <a:r>
              <a:rPr lang="en-US" sz="3600" dirty="0" smtClean="0"/>
              <a:t>What Research Says- Best Practices for Success (1 of 3)</a:t>
            </a:r>
            <a:endParaRPr lang="en-US" sz="3600" dirty="0"/>
          </a:p>
        </p:txBody>
      </p:sp>
    </p:spTree>
    <p:extLst>
      <p:ext uri="{BB962C8B-B14F-4D97-AF65-F5344CB8AC3E}">
        <p14:creationId xmlns:p14="http://schemas.microsoft.com/office/powerpoint/2010/main" val="903010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Research Says- Best Practices for Success </a:t>
            </a:r>
            <a:r>
              <a:rPr lang="en-US" sz="3600" dirty="0" smtClean="0"/>
              <a:t>(2 </a:t>
            </a:r>
            <a:r>
              <a:rPr lang="en-US" sz="3600" dirty="0"/>
              <a:t>of </a:t>
            </a:r>
            <a:r>
              <a:rPr lang="en-US" sz="3600" dirty="0" smtClean="0"/>
              <a:t>3)</a:t>
            </a:r>
            <a:endParaRPr lang="en-US" sz="3600" dirty="0"/>
          </a:p>
        </p:txBody>
      </p:sp>
      <p:sp>
        <p:nvSpPr>
          <p:cNvPr id="3" name="Content Placeholder 2"/>
          <p:cNvSpPr>
            <a:spLocks noGrp="1"/>
          </p:cNvSpPr>
          <p:nvPr>
            <p:ph idx="1"/>
          </p:nvPr>
        </p:nvSpPr>
        <p:spPr>
          <a:xfrm>
            <a:off x="803563" y="1764975"/>
            <a:ext cx="10515600" cy="4351338"/>
          </a:xfrm>
        </p:spPr>
        <p:txBody>
          <a:bodyPr>
            <a:normAutofit fontScale="85000" lnSpcReduction="20000"/>
          </a:bodyPr>
          <a:lstStyle/>
          <a:p>
            <a:r>
              <a:rPr lang="en-US" b="1" dirty="0" smtClean="0"/>
              <a:t>Practice </a:t>
            </a:r>
            <a:r>
              <a:rPr lang="en-US" b="1" dirty="0"/>
              <a:t>thinking critically about how they engage with texts to include</a:t>
            </a:r>
          </a:p>
          <a:p>
            <a:pPr marL="285750" indent="-285750"/>
            <a:r>
              <a:rPr lang="en-US" dirty="0"/>
              <a:t>application of metacognitive strategies.</a:t>
            </a:r>
          </a:p>
          <a:p>
            <a:pPr marL="285750" indent="-285750"/>
            <a:r>
              <a:rPr lang="en-US" dirty="0"/>
              <a:t>recognition of bias and high-quality sources.</a:t>
            </a:r>
          </a:p>
          <a:p>
            <a:pPr marL="285750" indent="-285750"/>
            <a:r>
              <a:rPr lang="en-US" dirty="0"/>
              <a:t>argumentation with evidence.</a:t>
            </a:r>
          </a:p>
          <a:p>
            <a:r>
              <a:rPr lang="en-US" b="1" dirty="0"/>
              <a:t>Critical examination of texts that helps them to</a:t>
            </a:r>
          </a:p>
          <a:p>
            <a:pPr marL="285750" indent="-285750"/>
            <a:r>
              <a:rPr lang="en-US" dirty="0"/>
              <a:t>recognize the purpose of text structure and how the writer uses it to create effect.</a:t>
            </a:r>
          </a:p>
          <a:p>
            <a:pPr marL="285750" indent="-285750"/>
            <a:r>
              <a:rPr lang="en-US" dirty="0"/>
              <a:t>infer beyond literal interpretations.</a:t>
            </a:r>
          </a:p>
          <a:p>
            <a:pPr marL="285750" indent="-285750"/>
            <a:r>
              <a:rPr lang="en-US" dirty="0"/>
              <a:t>question and investigate various social, political, and historical context.</a:t>
            </a:r>
          </a:p>
          <a:p>
            <a:pPr marL="285750" indent="-285750"/>
            <a:r>
              <a:rPr lang="en-US" dirty="0"/>
              <a:t>understand multiple meanings and richness of texts and layers of complexity.</a:t>
            </a:r>
          </a:p>
          <a:p>
            <a:endParaRPr lang="en-US" dirty="0"/>
          </a:p>
        </p:txBody>
      </p:sp>
      <p:sp>
        <p:nvSpPr>
          <p:cNvPr id="4" name="Rectangle 3"/>
          <p:cNvSpPr/>
          <p:nvPr/>
        </p:nvSpPr>
        <p:spPr>
          <a:xfrm>
            <a:off x="803563" y="6051049"/>
            <a:ext cx="9155084" cy="646331"/>
          </a:xfrm>
          <a:prstGeom prst="rect">
            <a:avLst/>
          </a:prstGeom>
        </p:spPr>
        <p:txBody>
          <a:bodyPr wrap="square">
            <a:spAutoFit/>
          </a:bodyPr>
          <a:lstStyle/>
          <a:p>
            <a:r>
              <a:rPr lang="en-US" dirty="0">
                <a:latin typeface="TimesNewRoman"/>
              </a:rPr>
              <a:t>A Call to Action: What We Know About Adolescent Literacy Instruction. (2018, July 17). Retrieved January 8, 2020, from https://ncte.org/statement/adolescentliteracy/.</a:t>
            </a:r>
            <a:endParaRPr lang="en-US" dirty="0"/>
          </a:p>
        </p:txBody>
      </p:sp>
      <p:sp>
        <p:nvSpPr>
          <p:cNvPr id="6" name="TextBox 5"/>
          <p:cNvSpPr txBox="1"/>
          <p:nvPr/>
        </p:nvSpPr>
        <p:spPr>
          <a:xfrm>
            <a:off x="338744" y="1161254"/>
            <a:ext cx="10573789" cy="461665"/>
          </a:xfrm>
          <a:prstGeom prst="rect">
            <a:avLst/>
          </a:prstGeom>
          <a:noFill/>
        </p:spPr>
        <p:txBody>
          <a:bodyPr wrap="square" rtlCol="0">
            <a:spAutoFit/>
          </a:bodyPr>
          <a:lstStyle/>
          <a:p>
            <a:r>
              <a:rPr lang="en-US" sz="2400" dirty="0" smtClean="0"/>
              <a:t>What adolescent readers need:</a:t>
            </a:r>
            <a:endParaRPr lang="en-US" sz="2400" dirty="0"/>
          </a:p>
        </p:txBody>
      </p:sp>
    </p:spTree>
    <p:extLst>
      <p:ext uri="{BB962C8B-B14F-4D97-AF65-F5344CB8AC3E}">
        <p14:creationId xmlns:p14="http://schemas.microsoft.com/office/powerpoint/2010/main" val="3950085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Research Says- Best Practices for Success </a:t>
            </a:r>
            <a:r>
              <a:rPr lang="en-US" sz="3600" dirty="0" smtClean="0"/>
              <a:t>(3 </a:t>
            </a:r>
            <a:r>
              <a:rPr lang="en-US" sz="3600" dirty="0"/>
              <a:t>of </a:t>
            </a:r>
            <a:r>
              <a:rPr lang="en-US" sz="3600" dirty="0" smtClean="0"/>
              <a:t>3)</a:t>
            </a:r>
            <a:endParaRPr lang="en-US" sz="3600" dirty="0"/>
          </a:p>
        </p:txBody>
      </p:sp>
      <p:sp>
        <p:nvSpPr>
          <p:cNvPr id="3" name="Content Placeholder 2"/>
          <p:cNvSpPr>
            <a:spLocks noGrp="1"/>
          </p:cNvSpPr>
          <p:nvPr>
            <p:ph idx="1"/>
          </p:nvPr>
        </p:nvSpPr>
        <p:spPr>
          <a:xfrm>
            <a:off x="344424" y="1470246"/>
            <a:ext cx="10515600" cy="4351338"/>
          </a:xfrm>
        </p:spPr>
        <p:txBody>
          <a:bodyPr>
            <a:normAutofit fontScale="77500" lnSpcReduction="20000"/>
          </a:bodyPr>
          <a:lstStyle/>
          <a:p>
            <a:r>
              <a:rPr lang="en-US" b="1" dirty="0"/>
              <a:t>Assessment that helps them to focus on</a:t>
            </a:r>
          </a:p>
          <a:p>
            <a:pPr marL="285750" indent="-285750"/>
            <a:r>
              <a:rPr lang="en-US" dirty="0"/>
              <a:t>the larger purpose and big ideas of the curriculum, and on metacognitive strategies for thinking during literacy acts (Smith, 1991; Darling-Hammond &amp; Falk, 1997; Langer, 2000).</a:t>
            </a:r>
          </a:p>
          <a:p>
            <a:pPr marL="285750" indent="-285750"/>
            <a:r>
              <a:rPr lang="en-US" dirty="0"/>
              <a:t>preparation for assessment (from ongoing classroom measures to high-stakes tests) that should focus on the critical components of multicultural perspectives, motivation, multiple and social literacies, and shifting literacy demands.</a:t>
            </a:r>
          </a:p>
          <a:p>
            <a:endParaRPr lang="en-US" dirty="0"/>
          </a:p>
          <a:p>
            <a:r>
              <a:rPr lang="en-US" b="1" dirty="0"/>
              <a:t>Choice and volume of reading</a:t>
            </a:r>
          </a:p>
          <a:p>
            <a:pPr marL="285750" indent="-285750"/>
            <a:r>
              <a:rPr lang="en-US" dirty="0"/>
              <a:t>Opportunities to read often from books of their own choosing</a:t>
            </a:r>
          </a:p>
          <a:p>
            <a:pPr marL="285750" indent="-285750"/>
            <a:r>
              <a:rPr lang="en-US" dirty="0"/>
              <a:t>Access to a vast library of books and texts that vary in levels and text structures (Miller, 2009)</a:t>
            </a:r>
          </a:p>
          <a:p>
            <a:pPr marL="285750" indent="-285750"/>
            <a:r>
              <a:rPr lang="en-US" dirty="0"/>
              <a:t>Dedicated time to read every day (</a:t>
            </a:r>
            <a:r>
              <a:rPr lang="en-US" dirty="0" err="1"/>
              <a:t>Allington</a:t>
            </a:r>
            <a:r>
              <a:rPr lang="en-US" dirty="0"/>
              <a:t>, 2009)</a:t>
            </a:r>
          </a:p>
          <a:p>
            <a:endParaRPr lang="en-US" dirty="0"/>
          </a:p>
        </p:txBody>
      </p:sp>
      <p:sp>
        <p:nvSpPr>
          <p:cNvPr id="4" name="Rectangle 3"/>
          <p:cNvSpPr/>
          <p:nvPr/>
        </p:nvSpPr>
        <p:spPr>
          <a:xfrm>
            <a:off x="803563" y="6153686"/>
            <a:ext cx="9155084" cy="646331"/>
          </a:xfrm>
          <a:prstGeom prst="rect">
            <a:avLst/>
          </a:prstGeom>
        </p:spPr>
        <p:txBody>
          <a:bodyPr wrap="square">
            <a:spAutoFit/>
          </a:bodyPr>
          <a:lstStyle/>
          <a:p>
            <a:r>
              <a:rPr lang="en-US" dirty="0">
                <a:latin typeface="TimesNewRoman"/>
              </a:rPr>
              <a:t>A Call to Action: What We Know About Adolescent Literacy Instruction. (2018, July 17). Retrieved January 8, 2020, from https://ncte.org/statement/adolescentliteracy/.</a:t>
            </a:r>
            <a:endParaRPr lang="en-US" dirty="0"/>
          </a:p>
        </p:txBody>
      </p:sp>
    </p:spTree>
    <p:extLst>
      <p:ext uri="{BB962C8B-B14F-4D97-AF65-F5344CB8AC3E}">
        <p14:creationId xmlns:p14="http://schemas.microsoft.com/office/powerpoint/2010/main" val="1583407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9298" y="109047"/>
            <a:ext cx="4011084" cy="1301750"/>
          </a:xfrm>
        </p:spPr>
        <p:txBody>
          <a:bodyPr>
            <a:normAutofit fontScale="90000"/>
          </a:bodyPr>
          <a:lstStyle/>
          <a:p>
            <a:r>
              <a:rPr lang="en-US" dirty="0" smtClean="0"/>
              <a:t>Impact of reading time on student performance</a:t>
            </a:r>
            <a:endParaRPr lang="en-US" dirty="0"/>
          </a:p>
        </p:txBody>
      </p:sp>
      <p:pic>
        <p:nvPicPr>
          <p:cNvPr id="4" name="Content Placeholder 3" descr="decorative im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7473" y="273050"/>
            <a:ext cx="6394716" cy="5853113"/>
          </a:xfrm>
        </p:spPr>
      </p:pic>
      <p:sp>
        <p:nvSpPr>
          <p:cNvPr id="9" name="Text Placeholder 8"/>
          <p:cNvSpPr>
            <a:spLocks noGrp="1"/>
          </p:cNvSpPr>
          <p:nvPr>
            <p:ph type="body" sz="half" idx="2"/>
          </p:nvPr>
        </p:nvSpPr>
        <p:spPr/>
        <p:txBody>
          <a:bodyPr/>
          <a:lstStyle/>
          <a:p>
            <a:endParaRPr lang="en-US" dirty="0"/>
          </a:p>
        </p:txBody>
      </p:sp>
      <p:pic>
        <p:nvPicPr>
          <p:cNvPr id="5" name="Picture 4" descr="Image of impact of time spent reading during the school day from Beers &amp; Probst's Disrupting Texts pg. 1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412" y="-1"/>
            <a:ext cx="7492588" cy="6858000"/>
          </a:xfrm>
          <a:prstGeom prst="rect">
            <a:avLst/>
          </a:prstGeom>
        </p:spPr>
      </p:pic>
      <p:pic>
        <p:nvPicPr>
          <p:cNvPr id="6" name="Picture 5" descr="Disrupting Thinking Text cover image"/>
          <p:cNvPicPr>
            <a:picLocks noChangeAspect="1"/>
          </p:cNvPicPr>
          <p:nvPr/>
        </p:nvPicPr>
        <p:blipFill>
          <a:blip r:embed="rId3"/>
          <a:stretch>
            <a:fillRect/>
          </a:stretch>
        </p:blipFill>
        <p:spPr>
          <a:xfrm>
            <a:off x="705282" y="1519237"/>
            <a:ext cx="3133725" cy="3819525"/>
          </a:xfrm>
          <a:prstGeom prst="rect">
            <a:avLst/>
          </a:prstGeom>
        </p:spPr>
      </p:pic>
      <p:sp>
        <p:nvSpPr>
          <p:cNvPr id="7" name="Oval 6" descr="Oval around the impact of 10 mins. of reading in a school day.&#10;&#10;Percentile rank: 70&#10;9.6 mins"/>
          <p:cNvSpPr/>
          <p:nvPr/>
        </p:nvSpPr>
        <p:spPr>
          <a:xfrm>
            <a:off x="7647684" y="1995055"/>
            <a:ext cx="1596044" cy="3343707"/>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969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386" y="144407"/>
            <a:ext cx="10515600" cy="1325880"/>
          </a:xfrm>
        </p:spPr>
        <p:txBody>
          <a:bodyPr>
            <a:normAutofit/>
          </a:bodyPr>
          <a:lstStyle/>
          <a:p>
            <a:r>
              <a:rPr lang="en-US" sz="4400" dirty="0" smtClean="0"/>
              <a:t>Building Relationships to Build Better Readers</a:t>
            </a:r>
            <a:endParaRPr lang="en-US" sz="4400" dirty="0"/>
          </a:p>
        </p:txBody>
      </p:sp>
      <p:sp>
        <p:nvSpPr>
          <p:cNvPr id="5" name="TextBox 4"/>
          <p:cNvSpPr txBox="1"/>
          <p:nvPr/>
        </p:nvSpPr>
        <p:spPr>
          <a:xfrm>
            <a:off x="702116" y="1485916"/>
            <a:ext cx="11636188" cy="5016758"/>
          </a:xfrm>
          <a:prstGeom prst="rect">
            <a:avLst/>
          </a:prstGeom>
          <a:noFill/>
        </p:spPr>
        <p:txBody>
          <a:bodyPr wrap="square" rtlCol="0">
            <a:spAutoFit/>
          </a:bodyPr>
          <a:lstStyle/>
          <a:p>
            <a:r>
              <a:rPr lang="en-US" sz="2800" b="1" u="sng" dirty="0" smtClean="0"/>
              <a:t>Know your students, know their interests… engagement matters</a:t>
            </a:r>
            <a:endParaRPr lang="en-US" sz="2800" dirty="0" smtClean="0"/>
          </a:p>
          <a:p>
            <a:r>
              <a:rPr lang="en-US" sz="2400" dirty="0" smtClean="0"/>
              <a:t>Cognitive research indicates that the use of highly engaging texts selected to fit students’ interests aids comprehension and increases self-efficacy in reading because students learn more and comprehend better when they have the context that comes with interest in the text (Willingham, 2013).</a:t>
            </a:r>
          </a:p>
          <a:p>
            <a:endParaRPr lang="en-US" sz="2400" dirty="0"/>
          </a:p>
          <a:p>
            <a:r>
              <a:rPr lang="en-US" sz="2800" b="1" u="sng" dirty="0" smtClean="0"/>
              <a:t>Create a balance between whole group texts and student-selected</a:t>
            </a:r>
          </a:p>
          <a:p>
            <a:r>
              <a:rPr lang="en-US" sz="2400" dirty="0" smtClean="0"/>
              <a:t>“Students </a:t>
            </a:r>
            <a:r>
              <a:rPr lang="en-US" sz="2400" dirty="0"/>
              <a:t>need both content specific reading but also need the exploration of texts beyond the content. If a student enjoys to pleasure read graphic novels we should not dissuade that student from choosing them. Rather, we should support them while still exposing them to content specific passages and </a:t>
            </a:r>
            <a:r>
              <a:rPr lang="en-US" sz="2400" dirty="0" smtClean="0"/>
              <a:t>texts” (Fisher, Hattie &amp; Frey, 2016).</a:t>
            </a:r>
            <a:endParaRPr lang="en-US" sz="2400" dirty="0"/>
          </a:p>
          <a:p>
            <a:endParaRPr lang="en-US" sz="2400" dirty="0"/>
          </a:p>
        </p:txBody>
      </p:sp>
    </p:spTree>
    <p:extLst>
      <p:ext uri="{BB962C8B-B14F-4D97-AF65-F5344CB8AC3E}">
        <p14:creationId xmlns:p14="http://schemas.microsoft.com/office/powerpoint/2010/main" val="3816547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324380"/>
          </a:xfrm>
        </p:spPr>
        <p:txBody>
          <a:bodyPr/>
          <a:lstStyle/>
          <a:p>
            <a:pPr algn="ctr"/>
            <a:r>
              <a:rPr lang="en-US" dirty="0" smtClean="0"/>
              <a:t>Methods and Best Practices of Virtual Instruction</a:t>
            </a:r>
            <a:endParaRPr lang="en-US" dirty="0"/>
          </a:p>
        </p:txBody>
      </p:sp>
    </p:spTree>
    <p:extLst>
      <p:ext uri="{BB962C8B-B14F-4D97-AF65-F5344CB8AC3E}">
        <p14:creationId xmlns:p14="http://schemas.microsoft.com/office/powerpoint/2010/main" val="1968222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1092202"/>
            <a:ext cx="11277600" cy="4064001"/>
          </a:xfrm>
        </p:spPr>
        <p:txBody>
          <a:bodyPr>
            <a:noAutofit/>
          </a:bodyPr>
          <a:lstStyle/>
          <a:p>
            <a:pPr algn="l"/>
            <a:r>
              <a:rPr lang="en-US" sz="3733" i="0" dirty="0"/>
              <a:t>All school divisions must provide </a:t>
            </a:r>
            <a:r>
              <a:rPr lang="en-US" sz="3733" b="1" i="0" dirty="0">
                <a:solidFill>
                  <a:srgbClr val="FF0000"/>
                </a:solidFill>
              </a:rPr>
              <a:t>new instruction to all students</a:t>
            </a:r>
            <a:r>
              <a:rPr lang="en-US" sz="3733" i="0" dirty="0"/>
              <a:t> in the 2020-2021 school year regardless of the operational status of a division’s building or the reopening phase the state or locality is in.</a:t>
            </a:r>
          </a:p>
          <a:p>
            <a:pPr marL="609585" indent="-609585" algn="l">
              <a:buFont typeface="Arial" panose="020B0604020202020204" pitchFamily="34" charset="0"/>
              <a:buChar char="•"/>
            </a:pPr>
            <a:r>
              <a:rPr lang="en-US" sz="3733" i="0" dirty="0">
                <a:hlinkClick r:id="rId3"/>
              </a:rPr>
              <a:t>Instructional Plan Guidance</a:t>
            </a:r>
            <a:r>
              <a:rPr lang="en-US" sz="3733" i="0" dirty="0"/>
              <a:t> (Word)</a:t>
            </a:r>
          </a:p>
          <a:p>
            <a:pPr marL="609585" indent="-609585" algn="l">
              <a:buFont typeface="Arial" panose="020B0604020202020204" pitchFamily="34" charset="0"/>
              <a:buChar char="•"/>
            </a:pPr>
            <a:r>
              <a:rPr lang="en-US" sz="3733" i="0" dirty="0">
                <a:hlinkClick r:id="rId4"/>
              </a:rPr>
              <a:t>Instructional Plan Submission Link</a:t>
            </a:r>
            <a:endParaRPr lang="en-US" sz="3733" i="0" dirty="0"/>
          </a:p>
          <a:p>
            <a:pPr marL="609585" indent="-609585" algn="l">
              <a:buFont typeface="Arial" panose="020B0604020202020204" pitchFamily="34" charset="0"/>
              <a:buChar char="•"/>
            </a:pPr>
            <a:r>
              <a:rPr lang="en-US" sz="3733" i="0" dirty="0">
                <a:hlinkClick r:id="rId5"/>
              </a:rPr>
              <a:t>Preview of Instructional Plan Submission Form</a:t>
            </a:r>
            <a:r>
              <a:rPr lang="en-US" sz="3733" i="0" dirty="0"/>
              <a:t> (PDF)</a:t>
            </a:r>
          </a:p>
        </p:txBody>
      </p:sp>
      <p:sp>
        <p:nvSpPr>
          <p:cNvPr id="3" name="Title 2"/>
          <p:cNvSpPr>
            <a:spLocks noGrp="1"/>
          </p:cNvSpPr>
          <p:nvPr>
            <p:ph type="title"/>
          </p:nvPr>
        </p:nvSpPr>
        <p:spPr>
          <a:xfrm>
            <a:off x="0" y="1495"/>
            <a:ext cx="12192000" cy="1090707"/>
          </a:xfrm>
        </p:spPr>
        <p:txBody>
          <a:bodyPr>
            <a:normAutofit/>
          </a:bodyPr>
          <a:lstStyle/>
          <a:p>
            <a:r>
              <a:rPr lang="en-US" dirty="0" smtClean="0"/>
              <a:t>Providing New Instruction to All Students </a:t>
            </a:r>
            <a:endParaRPr lang="en-US" dirty="0"/>
          </a:p>
        </p:txBody>
      </p:sp>
    </p:spTree>
    <p:extLst>
      <p:ext uri="{BB962C8B-B14F-4D97-AF65-F5344CB8AC3E}">
        <p14:creationId xmlns:p14="http://schemas.microsoft.com/office/powerpoint/2010/main" val="3160328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Face-to-Face vs. Virtual Learning</a:t>
            </a:r>
            <a:endParaRPr lang="en-US" dirty="0"/>
          </a:p>
        </p:txBody>
      </p:sp>
      <p:sp>
        <p:nvSpPr>
          <p:cNvPr id="3" name="Content Placeholder 2"/>
          <p:cNvSpPr>
            <a:spLocks noGrp="1"/>
          </p:cNvSpPr>
          <p:nvPr>
            <p:ph idx="1"/>
          </p:nvPr>
        </p:nvSpPr>
        <p:spPr/>
        <p:txBody>
          <a:bodyPr/>
          <a:lstStyle/>
          <a:p>
            <a:pPr>
              <a:lnSpc>
                <a:spcPct val="95000"/>
              </a:lnSpc>
              <a:spcBef>
                <a:spcPts val="1467"/>
              </a:spcBef>
              <a:buSzPts val="2600"/>
            </a:pPr>
            <a:r>
              <a:rPr lang="en-US" dirty="0"/>
              <a:t>Hundreds </a:t>
            </a:r>
            <a:r>
              <a:rPr lang="en-US" dirty="0" smtClean="0"/>
              <a:t>of research </a:t>
            </a:r>
            <a:r>
              <a:rPr lang="en-US" dirty="0"/>
              <a:t>studies have compared computer-based learning with </a:t>
            </a:r>
            <a:r>
              <a:rPr lang="en-US" dirty="0" smtClean="0"/>
              <a:t>face-to-face </a:t>
            </a:r>
            <a:r>
              <a:rPr lang="en-US" dirty="0"/>
              <a:t>instruction. </a:t>
            </a:r>
          </a:p>
          <a:p>
            <a:pPr>
              <a:lnSpc>
                <a:spcPct val="95000"/>
              </a:lnSpc>
              <a:spcBef>
                <a:spcPts val="0"/>
              </a:spcBef>
              <a:buSzPts val="2600"/>
            </a:pPr>
            <a:r>
              <a:rPr lang="en-US" dirty="0"/>
              <a:t>The consistent conclusion is that </a:t>
            </a:r>
            <a:r>
              <a:rPr lang="en-US" b="1" dirty="0"/>
              <a:t>good instructional methods result in learning whether those methods are delivered virtually or in person. </a:t>
            </a:r>
          </a:p>
          <a:p>
            <a:pPr>
              <a:lnSpc>
                <a:spcPct val="95000"/>
              </a:lnSpc>
              <a:spcBef>
                <a:spcPts val="0"/>
              </a:spcBef>
              <a:buSzPts val="2600"/>
            </a:pPr>
            <a:r>
              <a:rPr lang="en-US" dirty="0"/>
              <a:t>Good instruction relies on a good teacher, using good instructional methods.</a:t>
            </a:r>
          </a:p>
          <a:p>
            <a:endParaRPr lang="en-US" dirty="0"/>
          </a:p>
        </p:txBody>
      </p:sp>
    </p:spTree>
    <p:extLst>
      <p:ext uri="{BB962C8B-B14F-4D97-AF65-F5344CB8AC3E}">
        <p14:creationId xmlns:p14="http://schemas.microsoft.com/office/powerpoint/2010/main" val="1414060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87D5-890E-B449-BB59-E058CF8CD38E}"/>
              </a:ext>
            </a:extLst>
          </p:cNvPr>
          <p:cNvSpPr>
            <a:spLocks noGrp="1"/>
          </p:cNvSpPr>
          <p:nvPr>
            <p:ph type="title"/>
          </p:nvPr>
        </p:nvSpPr>
        <p:spPr/>
        <p:txBody>
          <a:bodyPr/>
          <a:lstStyle/>
          <a:p>
            <a:r>
              <a:rPr lang="en-US" dirty="0" smtClean="0">
                <a:hlinkClick r:id="rId3"/>
              </a:rPr>
              <a:t>Methods of Virtual Instruction</a:t>
            </a:r>
            <a:endParaRPr lang="en-US" dirty="0"/>
          </a:p>
        </p:txBody>
      </p:sp>
      <p:sp>
        <p:nvSpPr>
          <p:cNvPr id="3" name="Text Placeholder 2">
            <a:extLst>
              <a:ext uri="{FF2B5EF4-FFF2-40B4-BE49-F238E27FC236}">
                <a16:creationId xmlns:a16="http://schemas.microsoft.com/office/drawing/2014/main" id="{C55D08CC-7952-BF45-9F59-D17D759E422E}"/>
              </a:ext>
            </a:extLst>
          </p:cNvPr>
          <p:cNvSpPr>
            <a:spLocks noGrp="1"/>
          </p:cNvSpPr>
          <p:nvPr>
            <p:ph type="body" idx="1"/>
          </p:nvPr>
        </p:nvSpPr>
        <p:spPr>
          <a:xfrm>
            <a:off x="735285" y="1292850"/>
            <a:ext cx="5157787" cy="491966"/>
          </a:xfrm>
        </p:spPr>
        <p:txBody>
          <a:bodyPr>
            <a:normAutofit/>
          </a:bodyPr>
          <a:lstStyle/>
          <a:p>
            <a:r>
              <a:rPr lang="en-US" sz="2800" dirty="0" smtClean="0"/>
              <a:t>Synchronous</a:t>
            </a:r>
            <a:endParaRPr lang="en-US" sz="2800" dirty="0"/>
          </a:p>
        </p:txBody>
      </p:sp>
      <p:sp>
        <p:nvSpPr>
          <p:cNvPr id="4" name="Content Placeholder 3">
            <a:extLst>
              <a:ext uri="{FF2B5EF4-FFF2-40B4-BE49-F238E27FC236}">
                <a16:creationId xmlns:a16="http://schemas.microsoft.com/office/drawing/2014/main" id="{95E63515-C4C1-5C49-9A25-2A63CEEB3294}"/>
              </a:ext>
            </a:extLst>
          </p:cNvPr>
          <p:cNvSpPr>
            <a:spLocks noGrp="1"/>
          </p:cNvSpPr>
          <p:nvPr>
            <p:ph sz="half" idx="2"/>
          </p:nvPr>
        </p:nvSpPr>
        <p:spPr>
          <a:xfrm>
            <a:off x="574766" y="2085635"/>
            <a:ext cx="5538651" cy="4078605"/>
          </a:xfrm>
        </p:spPr>
        <p:txBody>
          <a:bodyPr>
            <a:noAutofit/>
          </a:bodyPr>
          <a:lstStyle/>
          <a:p>
            <a:r>
              <a:rPr lang="en-US" sz="2000" dirty="0" smtClean="0"/>
              <a:t>Students </a:t>
            </a:r>
            <a:r>
              <a:rPr lang="en-US" sz="2000" dirty="0"/>
              <a:t>experience learning activities at the same time. Examples of virtual synchronous learning might include a video conference for a morning meeting, a live science demonstration that all students watch together, or the use of tools where content is presented by a teacher and students can interact during a lesson. The synchronous approach for a student puts the student into direct contact with a teacher and usually other peers. This approach is preferred for working with students who need the support of conversation, direct feedback, and in situations where students can work cooperatively and collaboratively.</a:t>
            </a:r>
          </a:p>
        </p:txBody>
      </p:sp>
      <p:sp>
        <p:nvSpPr>
          <p:cNvPr id="5" name="Text Placeholder 4">
            <a:extLst>
              <a:ext uri="{FF2B5EF4-FFF2-40B4-BE49-F238E27FC236}">
                <a16:creationId xmlns:a16="http://schemas.microsoft.com/office/drawing/2014/main" id="{1B4936BA-3A30-DB41-B425-E192AC155502}"/>
              </a:ext>
            </a:extLst>
          </p:cNvPr>
          <p:cNvSpPr>
            <a:spLocks noGrp="1"/>
          </p:cNvSpPr>
          <p:nvPr>
            <p:ph type="body" sz="quarter" idx="3"/>
          </p:nvPr>
        </p:nvSpPr>
        <p:spPr>
          <a:xfrm>
            <a:off x="6498770" y="1292850"/>
            <a:ext cx="5183188" cy="494280"/>
          </a:xfrm>
        </p:spPr>
        <p:txBody>
          <a:bodyPr>
            <a:normAutofit/>
          </a:bodyPr>
          <a:lstStyle/>
          <a:p>
            <a:r>
              <a:rPr lang="en-US" sz="2800" dirty="0" smtClean="0"/>
              <a:t>Asynchronous</a:t>
            </a:r>
            <a:endParaRPr lang="en-US" sz="2800" dirty="0"/>
          </a:p>
        </p:txBody>
      </p:sp>
      <p:sp>
        <p:nvSpPr>
          <p:cNvPr id="6" name="Content Placeholder 5">
            <a:extLst>
              <a:ext uri="{FF2B5EF4-FFF2-40B4-BE49-F238E27FC236}">
                <a16:creationId xmlns:a16="http://schemas.microsoft.com/office/drawing/2014/main" id="{DD35ECE4-B5AE-E443-87F8-910C955ED1A3}"/>
              </a:ext>
            </a:extLst>
          </p:cNvPr>
          <p:cNvSpPr>
            <a:spLocks noGrp="1"/>
          </p:cNvSpPr>
          <p:nvPr>
            <p:ph sz="quarter" idx="4"/>
          </p:nvPr>
        </p:nvSpPr>
        <p:spPr>
          <a:xfrm>
            <a:off x="6034517" y="2057028"/>
            <a:ext cx="6111694" cy="4377110"/>
          </a:xfrm>
        </p:spPr>
        <p:txBody>
          <a:bodyPr>
            <a:noAutofit/>
          </a:bodyPr>
          <a:lstStyle/>
          <a:p>
            <a:r>
              <a:rPr lang="en-US" sz="2200" dirty="0"/>
              <a:t> </a:t>
            </a:r>
            <a:r>
              <a:rPr lang="en-US" sz="1800" dirty="0"/>
              <a:t>The teacher has designed a sequence of activities for students to work independently, and therefore this work may not be completed in tandem with other students. Asynchronous learning is often completed outside of regular class time. Examples of asynchronous assignments might include reading, watching videos, taking assessments, completing projects, completing homework, or answering questions. Students may need extra support in how to structure their time to complete work within the parameters set by the teacher. Students may also be given options to make choices about how they prioritize their time, which can provide practice in time management. Considerations for instructors include the student’s age, maturity, and evidence of prior success in working on asynchronous assignments, as well as the types of support available at home.</a:t>
            </a:r>
          </a:p>
        </p:txBody>
      </p:sp>
    </p:spTree>
    <p:extLst>
      <p:ext uri="{BB962C8B-B14F-4D97-AF65-F5344CB8AC3E}">
        <p14:creationId xmlns:p14="http://schemas.microsoft.com/office/powerpoint/2010/main" val="2357678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145B-2210-3E45-B81E-20FF51DB5377}"/>
              </a:ext>
            </a:extLst>
          </p:cNvPr>
          <p:cNvSpPr>
            <a:spLocks noGrp="1"/>
          </p:cNvSpPr>
          <p:nvPr>
            <p:ph type="title"/>
          </p:nvPr>
        </p:nvSpPr>
        <p:spPr/>
        <p:txBody>
          <a:bodyPr/>
          <a:lstStyle/>
          <a:p>
            <a:r>
              <a:rPr lang="en-US" dirty="0" smtClean="0"/>
              <a:t>Which one to use?</a:t>
            </a:r>
            <a:endParaRPr lang="en-US" dirty="0"/>
          </a:p>
        </p:txBody>
      </p:sp>
      <p:sp>
        <p:nvSpPr>
          <p:cNvPr id="3" name="Content Placeholder 2"/>
          <p:cNvSpPr>
            <a:spLocks noGrp="1"/>
          </p:cNvSpPr>
          <p:nvPr>
            <p:ph idx="1"/>
          </p:nvPr>
        </p:nvSpPr>
        <p:spPr/>
        <p:txBody>
          <a:bodyPr/>
          <a:lstStyle/>
          <a:p>
            <a:r>
              <a:rPr lang="en-US" dirty="0" smtClean="0"/>
              <a:t>What interaction is needed?</a:t>
            </a:r>
          </a:p>
          <a:p>
            <a:r>
              <a:rPr lang="en-US" dirty="0" smtClean="0"/>
              <a:t>What will feedback look like? Oral/written?</a:t>
            </a:r>
          </a:p>
          <a:p>
            <a:r>
              <a:rPr lang="en-US" dirty="0" smtClean="0"/>
              <a:t>What kind of informal observation and assessments are there?</a:t>
            </a:r>
          </a:p>
          <a:p>
            <a:r>
              <a:rPr lang="en-US" dirty="0" smtClean="0"/>
              <a:t>What is the product/outcome of this learning experience?</a:t>
            </a:r>
          </a:p>
          <a:p>
            <a:r>
              <a:rPr lang="en-US" dirty="0" smtClean="0"/>
              <a:t>What do you want your students to know, understand, and be able to do after this lesson?</a:t>
            </a:r>
          </a:p>
          <a:p>
            <a:r>
              <a:rPr lang="en-US" dirty="0" smtClean="0"/>
              <a:t>Is the content new or review?</a:t>
            </a:r>
          </a:p>
          <a:p>
            <a:r>
              <a:rPr lang="en-US" dirty="0" smtClean="0"/>
              <a:t>What are the student/caregiver needs?</a:t>
            </a:r>
          </a:p>
          <a:p>
            <a:endParaRPr lang="en-US" dirty="0"/>
          </a:p>
        </p:txBody>
      </p:sp>
    </p:spTree>
    <p:extLst>
      <p:ext uri="{BB962C8B-B14F-4D97-AF65-F5344CB8AC3E}">
        <p14:creationId xmlns:p14="http://schemas.microsoft.com/office/powerpoint/2010/main" val="80388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Student Success</a:t>
            </a:r>
            <a:endParaRPr lang="en-US" dirty="0"/>
          </a:p>
        </p:txBody>
      </p:sp>
      <p:sp>
        <p:nvSpPr>
          <p:cNvPr id="3" name="Text Placeholder 2"/>
          <p:cNvSpPr>
            <a:spLocks noGrp="1"/>
          </p:cNvSpPr>
          <p:nvPr>
            <p:ph type="body" idx="1"/>
          </p:nvPr>
        </p:nvSpPr>
        <p:spPr/>
        <p:txBody>
          <a:bodyPr>
            <a:normAutofit fontScale="77500" lnSpcReduction="20000"/>
          </a:bodyPr>
          <a:lstStyle/>
          <a:p>
            <a:pPr indent="-499521">
              <a:lnSpc>
                <a:spcPct val="115000"/>
              </a:lnSpc>
              <a:spcBef>
                <a:spcPts val="0"/>
              </a:spcBef>
              <a:buSzPts val="2300"/>
              <a:buAutoNum type="alphaUcPeriod"/>
            </a:pPr>
            <a:r>
              <a:rPr lang="en-US" dirty="0"/>
              <a:t>Create a climate and culture based on trust</a:t>
            </a:r>
          </a:p>
          <a:p>
            <a:pPr indent="-499521">
              <a:lnSpc>
                <a:spcPct val="115000"/>
              </a:lnSpc>
              <a:spcBef>
                <a:spcPts val="0"/>
              </a:spcBef>
              <a:buSzPts val="2300"/>
              <a:buAutoNum type="alphaUcPeriod"/>
            </a:pPr>
            <a:r>
              <a:rPr lang="en-US" dirty="0"/>
              <a:t>Create systems and structures that promote success for all students</a:t>
            </a:r>
          </a:p>
          <a:p>
            <a:pPr indent="-499521">
              <a:lnSpc>
                <a:spcPct val="115000"/>
              </a:lnSpc>
              <a:spcBef>
                <a:spcPts val="0"/>
              </a:spcBef>
              <a:buSzPts val="2300"/>
              <a:buAutoNum type="alphaUcPeriod"/>
            </a:pPr>
            <a:r>
              <a:rPr lang="en-US" dirty="0"/>
              <a:t>Communicate effectively</a:t>
            </a:r>
          </a:p>
          <a:p>
            <a:pPr indent="-499521">
              <a:lnSpc>
                <a:spcPct val="115000"/>
              </a:lnSpc>
              <a:spcBef>
                <a:spcPts val="0"/>
              </a:spcBef>
              <a:buSzPts val="2300"/>
              <a:buAutoNum type="alphaUcPeriod"/>
            </a:pPr>
            <a:r>
              <a:rPr lang="en-US" dirty="0"/>
              <a:t>Make learning targets meaningful</a:t>
            </a:r>
          </a:p>
          <a:p>
            <a:pPr indent="-499521">
              <a:lnSpc>
                <a:spcPct val="115000"/>
              </a:lnSpc>
              <a:spcBef>
                <a:spcPts val="0"/>
              </a:spcBef>
              <a:buSzPts val="2300"/>
              <a:buAutoNum type="alphaUcPeriod"/>
            </a:pPr>
            <a:r>
              <a:rPr lang="en-US" dirty="0"/>
              <a:t>Make learning visible in remote environments</a:t>
            </a:r>
          </a:p>
          <a:p>
            <a:endParaRPr lang="en-US" dirty="0"/>
          </a:p>
        </p:txBody>
      </p:sp>
    </p:spTree>
    <p:extLst>
      <p:ext uri="{BB962C8B-B14F-4D97-AF65-F5344CB8AC3E}">
        <p14:creationId xmlns:p14="http://schemas.microsoft.com/office/powerpoint/2010/main" val="2943170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9" descr="light blue circle" title="light blue circle"/>
          <p:cNvSpPr/>
          <p:nvPr/>
        </p:nvSpPr>
        <p:spPr>
          <a:xfrm>
            <a:off x="5440367" y="728667"/>
            <a:ext cx="1386000" cy="1386000"/>
          </a:xfrm>
          <a:prstGeom prst="ellipse">
            <a:avLst/>
          </a:prstGeom>
          <a:solidFill>
            <a:srgbClr val="D0E0E3"/>
          </a:solidFill>
          <a:ln>
            <a:noFill/>
          </a:ln>
        </p:spPr>
        <p:txBody>
          <a:bodyPr spcFirstLastPara="1" wrap="square" lIns="121900" tIns="121900" rIns="121900" bIns="121900" anchor="ctr" anchorCtr="0">
            <a:noAutofit/>
          </a:bodyPr>
          <a:lstStyle/>
          <a:p>
            <a:endParaRPr sz="2400"/>
          </a:p>
        </p:txBody>
      </p:sp>
      <p:sp>
        <p:nvSpPr>
          <p:cNvPr id="2" name="Title 1"/>
          <p:cNvSpPr>
            <a:spLocks noGrp="1"/>
          </p:cNvSpPr>
          <p:nvPr>
            <p:ph type="ctrTitle"/>
          </p:nvPr>
        </p:nvSpPr>
        <p:spPr>
          <a:xfrm>
            <a:off x="1524000" y="1122362"/>
            <a:ext cx="9144000" cy="3972151"/>
          </a:xfrm>
        </p:spPr>
        <p:txBody>
          <a:bodyPr>
            <a:normAutofit fontScale="90000"/>
          </a:bodyPr>
          <a:lstStyle/>
          <a:p>
            <a:pPr marL="0" indent="0">
              <a:spcBef>
                <a:spcPts val="0"/>
              </a:spcBef>
            </a:pPr>
            <a:r>
              <a:rPr lang="en-US" b="1" dirty="0" smtClean="0">
                <a:solidFill>
                  <a:srgbClr val="000000"/>
                </a:solidFill>
                <a:latin typeface="Josefin Sans"/>
                <a:ea typeface="Josefin Sans"/>
                <a:cs typeface="Josefin Sans"/>
                <a:sym typeface="Josefin Sans"/>
              </a:rPr>
              <a:t>A</a:t>
            </a:r>
            <a:br>
              <a:rPr lang="en-US" b="1" dirty="0" smtClean="0">
                <a:solidFill>
                  <a:srgbClr val="000000"/>
                </a:solidFill>
                <a:latin typeface="Josefin Sans"/>
                <a:ea typeface="Josefin Sans"/>
                <a:cs typeface="Josefin Sans"/>
                <a:sym typeface="Josefin Sans"/>
              </a:rPr>
            </a:br>
            <a:r>
              <a:rPr lang="en-US" b="1" dirty="0">
                <a:solidFill>
                  <a:srgbClr val="000000"/>
                </a:solidFill>
                <a:latin typeface="Josefin Sans"/>
                <a:ea typeface="Josefin Sans"/>
                <a:cs typeface="Josefin Sans"/>
                <a:sym typeface="Josefin Sans"/>
              </a:rPr>
              <a:t/>
            </a:r>
            <a:br>
              <a:rPr lang="en-US" b="1" dirty="0">
                <a:solidFill>
                  <a:srgbClr val="000000"/>
                </a:solidFill>
                <a:latin typeface="Josefin Sans"/>
                <a:ea typeface="Josefin Sans"/>
                <a:cs typeface="Josefin Sans"/>
                <a:sym typeface="Josefin Sans"/>
              </a:rPr>
            </a:br>
            <a:r>
              <a:rPr lang="en-US" sz="2400" b="1" dirty="0">
                <a:solidFill>
                  <a:srgbClr val="E20D38"/>
                </a:solidFill>
                <a:latin typeface="Josefin Sans"/>
                <a:ea typeface="Josefin Sans"/>
                <a:cs typeface="Josefin Sans"/>
                <a:sym typeface="Josefin Sans"/>
              </a:rPr>
              <a:t/>
            </a:r>
            <a:br>
              <a:rPr lang="en-US" sz="2400" b="1" dirty="0">
                <a:solidFill>
                  <a:srgbClr val="E20D38"/>
                </a:solidFill>
                <a:latin typeface="Josefin Sans"/>
                <a:ea typeface="Josefin Sans"/>
                <a:cs typeface="Josefin Sans"/>
                <a:sym typeface="Josefin Sans"/>
              </a:rPr>
            </a:br>
            <a:r>
              <a:rPr lang="en-US" b="1" dirty="0">
                <a:solidFill>
                  <a:srgbClr val="E20D38"/>
                </a:solidFill>
                <a:latin typeface="Josefin Sans"/>
                <a:ea typeface="Josefin Sans"/>
                <a:cs typeface="Josefin Sans"/>
                <a:sym typeface="Josefin Sans"/>
              </a:rPr>
              <a:t>Create a climate and culture based on trust.</a:t>
            </a:r>
            <a:r>
              <a:rPr lang="en-US" sz="4800" b="1" dirty="0">
                <a:solidFill>
                  <a:srgbClr val="E20D38"/>
                </a:solidFill>
                <a:latin typeface="Josefin Sans"/>
                <a:ea typeface="Josefin Sans"/>
                <a:cs typeface="Josefin Sans"/>
                <a:sym typeface="Josefin Sans"/>
              </a:rPr>
              <a:t/>
            </a:r>
            <a:br>
              <a:rPr lang="en-US" sz="4800" b="1" dirty="0">
                <a:solidFill>
                  <a:srgbClr val="E20D38"/>
                </a:solidFill>
                <a:latin typeface="Josefin Sans"/>
                <a:ea typeface="Josefin Sans"/>
                <a:cs typeface="Josefin Sans"/>
                <a:sym typeface="Josefin Sans"/>
              </a:rPr>
            </a:br>
            <a:endParaRPr lang="en-US" dirty="0"/>
          </a:p>
        </p:txBody>
      </p:sp>
    </p:spTree>
    <p:extLst>
      <p:ext uri="{BB962C8B-B14F-4D97-AF65-F5344CB8AC3E}">
        <p14:creationId xmlns:p14="http://schemas.microsoft.com/office/powerpoint/2010/main" val="3678130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Empathy is Key</a:t>
            </a:r>
            <a:endParaRPr lang="en-US" dirty="0"/>
          </a:p>
        </p:txBody>
      </p:sp>
      <p:sp>
        <p:nvSpPr>
          <p:cNvPr id="3" name="Content Placeholder 2"/>
          <p:cNvSpPr>
            <a:spLocks noGrp="1"/>
          </p:cNvSpPr>
          <p:nvPr>
            <p:ph idx="1"/>
          </p:nvPr>
        </p:nvSpPr>
        <p:spPr/>
        <p:txBody>
          <a:bodyPr>
            <a:normAutofit fontScale="92500"/>
          </a:bodyPr>
          <a:lstStyle/>
          <a:p>
            <a:pPr marL="0" indent="0">
              <a:lnSpc>
                <a:spcPct val="135937"/>
              </a:lnSpc>
              <a:spcBef>
                <a:spcPts val="2133"/>
              </a:spcBef>
              <a:buSzPts val="2000"/>
              <a:buNone/>
            </a:pPr>
            <a:r>
              <a:rPr lang="en-US" dirty="0">
                <a:solidFill>
                  <a:srgbClr val="000000"/>
                </a:solidFill>
                <a:highlight>
                  <a:schemeClr val="lt1"/>
                </a:highlight>
              </a:rPr>
              <a:t>Empathy extends to students and families who may be experiencing a wide variety of challenges.</a:t>
            </a:r>
          </a:p>
          <a:p>
            <a:pPr marL="0" indent="0">
              <a:lnSpc>
                <a:spcPct val="135937"/>
              </a:lnSpc>
              <a:spcBef>
                <a:spcPts val="0"/>
              </a:spcBef>
              <a:buSzPts val="2000"/>
              <a:buNone/>
            </a:pPr>
            <a:r>
              <a:rPr lang="en-US" dirty="0">
                <a:solidFill>
                  <a:srgbClr val="000000"/>
                </a:solidFill>
                <a:highlight>
                  <a:schemeClr val="lt1"/>
                </a:highlight>
              </a:rPr>
              <a:t>An empathetic practitioner should assume that all families and students are doing the best they can with what they have in the current situation</a:t>
            </a:r>
            <a:r>
              <a:rPr lang="en-US" dirty="0" smtClean="0">
                <a:solidFill>
                  <a:srgbClr val="000000"/>
                </a:solidFill>
                <a:highlight>
                  <a:schemeClr val="lt1"/>
                </a:highlight>
              </a:rPr>
              <a:t>.</a:t>
            </a:r>
          </a:p>
          <a:p>
            <a:pPr marL="0" indent="0">
              <a:lnSpc>
                <a:spcPct val="135937"/>
              </a:lnSpc>
              <a:spcBef>
                <a:spcPts val="0"/>
              </a:spcBef>
              <a:buSzPts val="2000"/>
              <a:buNone/>
            </a:pPr>
            <a:endParaRPr lang="en-US" dirty="0">
              <a:solidFill>
                <a:srgbClr val="000000"/>
              </a:solidFill>
              <a:highlight>
                <a:schemeClr val="lt1"/>
              </a:highlight>
            </a:endParaRPr>
          </a:p>
          <a:p>
            <a:pPr marL="0" indent="0">
              <a:lnSpc>
                <a:spcPct val="135937"/>
              </a:lnSpc>
              <a:spcBef>
                <a:spcPts val="0"/>
              </a:spcBef>
              <a:buSzPts val="2000"/>
              <a:buNone/>
            </a:pPr>
            <a:r>
              <a:rPr lang="en-US" b="1" dirty="0">
                <a:solidFill>
                  <a:schemeClr val="dk1"/>
                </a:solidFill>
                <a:latin typeface="Josefin Sans"/>
                <a:ea typeface="Josefin Sans"/>
                <a:cs typeface="Josefin Sans"/>
                <a:sym typeface="Josefin Sans"/>
              </a:rPr>
              <a:t>Article: </a:t>
            </a:r>
            <a:r>
              <a:rPr lang="en-US" dirty="0" err="1">
                <a:solidFill>
                  <a:schemeClr val="dk1"/>
                </a:solidFill>
                <a:latin typeface="Josefin Sans"/>
                <a:ea typeface="Josefin Sans"/>
                <a:cs typeface="Josefin Sans"/>
                <a:sym typeface="Josefin Sans"/>
              </a:rPr>
              <a:t>Edutopia</a:t>
            </a:r>
            <a:r>
              <a:rPr lang="en-US" dirty="0">
                <a:solidFill>
                  <a:schemeClr val="dk1"/>
                </a:solidFill>
                <a:latin typeface="Josefin Sans"/>
                <a:ea typeface="Josefin Sans"/>
                <a:cs typeface="Josefin Sans"/>
                <a:sym typeface="Josefin Sans"/>
              </a:rPr>
              <a:t> - </a:t>
            </a:r>
            <a:r>
              <a:rPr lang="en-US" u="sng" dirty="0">
                <a:solidFill>
                  <a:schemeClr val="hlink"/>
                </a:solidFill>
                <a:latin typeface="Josefin Sans"/>
                <a:ea typeface="Josefin Sans"/>
                <a:cs typeface="Josefin Sans"/>
                <a:sym typeface="Josefin Sans"/>
                <a:hlinkClick r:id="rId2"/>
              </a:rPr>
              <a:t>How To Teach With Empathy in Distance Learning</a:t>
            </a:r>
            <a:endParaRPr lang="en-US" dirty="0"/>
          </a:p>
          <a:p>
            <a:pPr marL="0" indent="0">
              <a:lnSpc>
                <a:spcPct val="135937"/>
              </a:lnSpc>
              <a:spcBef>
                <a:spcPts val="0"/>
              </a:spcBef>
              <a:buSzPts val="2000"/>
              <a:buNone/>
            </a:pPr>
            <a:endParaRPr lang="en-US" dirty="0">
              <a:solidFill>
                <a:srgbClr val="000000"/>
              </a:solidFill>
              <a:highlight>
                <a:schemeClr val="lt1"/>
              </a:highlight>
            </a:endParaRPr>
          </a:p>
        </p:txBody>
      </p:sp>
    </p:spTree>
    <p:extLst>
      <p:ext uri="{BB962C8B-B14F-4D97-AF65-F5344CB8AC3E}">
        <p14:creationId xmlns:p14="http://schemas.microsoft.com/office/powerpoint/2010/main" val="1748864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609585"/>
            <a:r>
              <a:rPr lang="en-US" sz="5400" dirty="0">
                <a:solidFill>
                  <a:srgbClr val="E20D38"/>
                </a:solidFill>
                <a:ea typeface="Euphoria Script"/>
                <a:cs typeface="Euphoria Script"/>
                <a:sym typeface="Euphoria Script"/>
              </a:rPr>
              <a:t>Strategies for Success</a:t>
            </a:r>
            <a:br>
              <a:rPr lang="en-US" sz="5400" dirty="0">
                <a:solidFill>
                  <a:srgbClr val="E20D38"/>
                </a:solidFill>
                <a:ea typeface="Euphoria Script"/>
                <a:cs typeface="Euphoria Script"/>
                <a:sym typeface="Euphoria Script"/>
              </a:rPr>
            </a:br>
            <a:r>
              <a:rPr lang="en-US" sz="2800" dirty="0">
                <a:solidFill>
                  <a:srgbClr val="E20D38"/>
                </a:solidFill>
                <a:ea typeface="Josefin Sans"/>
                <a:cs typeface="Josefin Sans"/>
                <a:sym typeface="Josefin Sans"/>
              </a:rPr>
              <a:t>How do I create a positive class culture in a remote learning setting</a:t>
            </a:r>
            <a:r>
              <a:rPr lang="en-US" sz="2800" dirty="0" smtClean="0">
                <a:solidFill>
                  <a:srgbClr val="E20D38"/>
                </a:solidFill>
                <a:ea typeface="Josefin Sans"/>
                <a:cs typeface="Josefin Sans"/>
                <a:sym typeface="Josefin Sans"/>
              </a:rPr>
              <a:t>? (1 of 2)</a:t>
            </a:r>
            <a:endParaRPr lang="en-US" sz="2800" dirty="0"/>
          </a:p>
        </p:txBody>
      </p:sp>
      <p:sp>
        <p:nvSpPr>
          <p:cNvPr id="3" name="Content Placeholder 2"/>
          <p:cNvSpPr>
            <a:spLocks noGrp="1"/>
          </p:cNvSpPr>
          <p:nvPr>
            <p:ph idx="1"/>
          </p:nvPr>
        </p:nvSpPr>
        <p:spPr>
          <a:xfrm>
            <a:off x="1202498" y="1825625"/>
            <a:ext cx="10151301" cy="4351338"/>
          </a:xfrm>
        </p:spPr>
        <p:txBody>
          <a:bodyPr>
            <a:normAutofit fontScale="70000" lnSpcReduction="20000"/>
          </a:bodyPr>
          <a:lstStyle/>
          <a:p>
            <a:pPr>
              <a:lnSpc>
                <a:spcPct val="135937"/>
              </a:lnSpc>
              <a:spcBef>
                <a:spcPts val="2133"/>
              </a:spcBef>
              <a:buClr>
                <a:srgbClr val="000000"/>
              </a:buClr>
              <a:buSzPts val="1500"/>
            </a:pPr>
            <a:r>
              <a:rPr lang="en-US" b="1" dirty="0">
                <a:solidFill>
                  <a:srgbClr val="000000"/>
                </a:solidFill>
              </a:rPr>
              <a:t>Start by getting to know your students. </a:t>
            </a:r>
            <a:r>
              <a:rPr lang="en-US" dirty="0">
                <a:solidFill>
                  <a:srgbClr val="000000"/>
                </a:solidFill>
              </a:rPr>
              <a:t>Use surveys, discussion boards, and collaborative tools to get to know students and help them get to know each other.</a:t>
            </a:r>
          </a:p>
          <a:p>
            <a:pPr>
              <a:lnSpc>
                <a:spcPct val="135937"/>
              </a:lnSpc>
              <a:spcBef>
                <a:spcPts val="0"/>
              </a:spcBef>
              <a:buClr>
                <a:srgbClr val="000000"/>
              </a:buClr>
              <a:buSzPts val="1500"/>
            </a:pPr>
            <a:r>
              <a:rPr lang="en-US" b="1" dirty="0">
                <a:solidFill>
                  <a:srgbClr val="000000"/>
                </a:solidFill>
              </a:rPr>
              <a:t>Make your classroom space a safe place for mistakes. </a:t>
            </a:r>
            <a:r>
              <a:rPr lang="en-US" dirty="0">
                <a:solidFill>
                  <a:srgbClr val="000000"/>
                </a:solidFill>
              </a:rPr>
              <a:t>Model how to give and receive constructive feedback and give students a chance to practice with you.</a:t>
            </a:r>
          </a:p>
          <a:p>
            <a:pPr>
              <a:lnSpc>
                <a:spcPct val="135937"/>
              </a:lnSpc>
              <a:spcBef>
                <a:spcPts val="0"/>
              </a:spcBef>
              <a:buClr>
                <a:srgbClr val="000000"/>
              </a:buClr>
              <a:buSzPts val="1500"/>
            </a:pPr>
            <a:r>
              <a:rPr lang="en-US" b="1" dirty="0">
                <a:solidFill>
                  <a:srgbClr val="000000"/>
                </a:solidFill>
              </a:rPr>
              <a:t>Model how to respond to diverse ideas, opinions, and beliefs</a:t>
            </a:r>
            <a:r>
              <a:rPr lang="en-US" dirty="0">
                <a:solidFill>
                  <a:srgbClr val="000000"/>
                </a:solidFill>
              </a:rPr>
              <a:t> in student interactions.</a:t>
            </a:r>
          </a:p>
          <a:p>
            <a:pPr>
              <a:lnSpc>
                <a:spcPct val="135937"/>
              </a:lnSpc>
              <a:spcBef>
                <a:spcPts val="0"/>
              </a:spcBef>
              <a:buClr>
                <a:srgbClr val="000000"/>
              </a:buClr>
              <a:buSzPts val="1500"/>
            </a:pPr>
            <a:r>
              <a:rPr lang="en-US" b="1" dirty="0">
                <a:solidFill>
                  <a:srgbClr val="000000"/>
                </a:solidFill>
              </a:rPr>
              <a:t>Be prepared to respond to, to promote constructive dialogue about, and to support project themes about race and social justice. </a:t>
            </a:r>
            <a:r>
              <a:rPr lang="en-US" dirty="0">
                <a:solidFill>
                  <a:srgbClr val="000000"/>
                </a:solidFill>
              </a:rPr>
              <a:t>Get ideas from the </a:t>
            </a:r>
            <a:r>
              <a:rPr lang="en-US" u="sng" dirty="0">
                <a:solidFill>
                  <a:schemeClr val="hlink"/>
                </a:solidFill>
                <a:hlinkClick r:id="rId2"/>
              </a:rPr>
              <a:t>Talking About Race</a:t>
            </a:r>
            <a:r>
              <a:rPr lang="en-US" dirty="0">
                <a:solidFill>
                  <a:srgbClr val="000000"/>
                </a:solidFill>
              </a:rPr>
              <a:t> web portal from the African American Museum of History and Culture.</a:t>
            </a:r>
          </a:p>
          <a:p>
            <a:pPr>
              <a:lnSpc>
                <a:spcPct val="135937"/>
              </a:lnSpc>
              <a:spcBef>
                <a:spcPts val="0"/>
              </a:spcBef>
              <a:buClr>
                <a:srgbClr val="000000"/>
              </a:buClr>
              <a:buSzPts val="1600"/>
            </a:pPr>
            <a:r>
              <a:rPr lang="en-US" b="1" dirty="0">
                <a:solidFill>
                  <a:srgbClr val="000000"/>
                </a:solidFill>
              </a:rPr>
              <a:t>Use a live class session to collaboratively develop community agreements</a:t>
            </a:r>
            <a:r>
              <a:rPr lang="en-US" dirty="0">
                <a:solidFill>
                  <a:srgbClr val="000000"/>
                </a:solidFill>
              </a:rPr>
              <a:t> to guide virtual class interaction.</a:t>
            </a:r>
          </a:p>
          <a:p>
            <a:pPr>
              <a:lnSpc>
                <a:spcPct val="135937"/>
              </a:lnSpc>
              <a:spcBef>
                <a:spcPts val="0"/>
              </a:spcBef>
              <a:buClr>
                <a:srgbClr val="000000"/>
              </a:buClr>
              <a:buSzPts val="1500"/>
            </a:pPr>
            <a:r>
              <a:rPr lang="en-US" dirty="0">
                <a:solidFill>
                  <a:srgbClr val="000000"/>
                </a:solidFill>
              </a:rPr>
              <a:t>Provide structures for the </a:t>
            </a:r>
            <a:r>
              <a:rPr lang="en-US" b="1" dirty="0">
                <a:solidFill>
                  <a:srgbClr val="000000"/>
                </a:solidFill>
              </a:rPr>
              <a:t>building of a class community</a:t>
            </a:r>
            <a:r>
              <a:rPr lang="en-US" dirty="0">
                <a:solidFill>
                  <a:srgbClr val="000000"/>
                </a:solidFill>
              </a:rPr>
              <a:t> and positive relationships.</a:t>
            </a:r>
          </a:p>
          <a:p>
            <a:pPr marL="0" indent="0">
              <a:lnSpc>
                <a:spcPct val="135937"/>
              </a:lnSpc>
              <a:spcBef>
                <a:spcPts val="0"/>
              </a:spcBef>
              <a:buSzPts val="2000"/>
              <a:buNone/>
            </a:pPr>
            <a:endParaRPr lang="en-US" dirty="0">
              <a:solidFill>
                <a:srgbClr val="000000"/>
              </a:solidFill>
              <a:highlight>
                <a:schemeClr val="lt1"/>
              </a:highlight>
            </a:endParaRPr>
          </a:p>
        </p:txBody>
      </p:sp>
    </p:spTree>
    <p:extLst>
      <p:ext uri="{BB962C8B-B14F-4D97-AF65-F5344CB8AC3E}">
        <p14:creationId xmlns:p14="http://schemas.microsoft.com/office/powerpoint/2010/main" val="286049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4" descr="light blue circle" title="light blue circle"/>
          <p:cNvSpPr/>
          <p:nvPr/>
        </p:nvSpPr>
        <p:spPr>
          <a:xfrm>
            <a:off x="5440367" y="728667"/>
            <a:ext cx="1386000" cy="1386000"/>
          </a:xfrm>
          <a:prstGeom prst="ellipse">
            <a:avLst/>
          </a:prstGeom>
          <a:solidFill>
            <a:srgbClr val="D0E0E3"/>
          </a:solidFill>
          <a:ln>
            <a:noFill/>
          </a:ln>
        </p:spPr>
        <p:txBody>
          <a:bodyPr spcFirstLastPara="1" wrap="square" lIns="121900" tIns="121900" rIns="121900" bIns="121900" anchor="ctr" anchorCtr="0">
            <a:noAutofit/>
          </a:bodyPr>
          <a:lstStyle/>
          <a:p>
            <a:endParaRPr sz="2400"/>
          </a:p>
        </p:txBody>
      </p:sp>
      <p:sp>
        <p:nvSpPr>
          <p:cNvPr id="2" name="Title 1"/>
          <p:cNvSpPr>
            <a:spLocks noGrp="1"/>
          </p:cNvSpPr>
          <p:nvPr>
            <p:ph type="ctrTitle"/>
          </p:nvPr>
        </p:nvSpPr>
        <p:spPr>
          <a:xfrm>
            <a:off x="1524000" y="1122363"/>
            <a:ext cx="9144000" cy="4025834"/>
          </a:xfrm>
        </p:spPr>
        <p:txBody>
          <a:bodyPr>
            <a:normAutofit fontScale="90000"/>
          </a:bodyPr>
          <a:lstStyle/>
          <a:p>
            <a:pPr marL="0" indent="0">
              <a:spcBef>
                <a:spcPts val="0"/>
              </a:spcBef>
            </a:pPr>
            <a:r>
              <a:rPr lang="en-US" b="1" dirty="0">
                <a:solidFill>
                  <a:srgbClr val="000000"/>
                </a:solidFill>
                <a:latin typeface="Josefin Sans"/>
                <a:ea typeface="Josefin Sans"/>
                <a:cs typeface="Josefin Sans"/>
                <a:sym typeface="Josefin Sans"/>
              </a:rPr>
              <a:t>B</a:t>
            </a:r>
            <a:br>
              <a:rPr lang="en-US" b="1" dirty="0">
                <a:solidFill>
                  <a:srgbClr val="000000"/>
                </a:solidFill>
                <a:latin typeface="Josefin Sans"/>
                <a:ea typeface="Josefin Sans"/>
                <a:cs typeface="Josefin Sans"/>
                <a:sym typeface="Josefin Sans"/>
              </a:rPr>
            </a:br>
            <a:r>
              <a:rPr lang="en-US" sz="2400" b="1" dirty="0">
                <a:solidFill>
                  <a:srgbClr val="E20D38"/>
                </a:solidFill>
                <a:latin typeface="Josefin Sans"/>
                <a:ea typeface="Josefin Sans"/>
                <a:cs typeface="Josefin Sans"/>
                <a:sym typeface="Josefin Sans"/>
              </a:rPr>
              <a:t/>
            </a:r>
            <a:br>
              <a:rPr lang="en-US" sz="2400" b="1" dirty="0">
                <a:solidFill>
                  <a:srgbClr val="E20D38"/>
                </a:solidFill>
                <a:latin typeface="Josefin Sans"/>
                <a:ea typeface="Josefin Sans"/>
                <a:cs typeface="Josefin Sans"/>
                <a:sym typeface="Josefin Sans"/>
              </a:rPr>
            </a:br>
            <a:r>
              <a:rPr lang="en-US" b="1" dirty="0">
                <a:solidFill>
                  <a:srgbClr val="E20D38"/>
                </a:solidFill>
                <a:latin typeface="Josefin Sans"/>
                <a:ea typeface="Josefin Sans"/>
                <a:cs typeface="Josefin Sans"/>
                <a:sym typeface="Josefin Sans"/>
              </a:rPr>
              <a:t>Create systems and structures that support all students.</a:t>
            </a:r>
            <a:r>
              <a:rPr lang="en-US" sz="4800" b="1" dirty="0">
                <a:solidFill>
                  <a:srgbClr val="E20D38"/>
                </a:solidFill>
                <a:latin typeface="Josefin Sans"/>
                <a:ea typeface="Josefin Sans"/>
                <a:cs typeface="Josefin Sans"/>
                <a:sym typeface="Josefin Sans"/>
              </a:rPr>
              <a:t/>
            </a:r>
            <a:br>
              <a:rPr lang="en-US" sz="4800" b="1" dirty="0">
                <a:solidFill>
                  <a:srgbClr val="E20D38"/>
                </a:solidFill>
                <a:latin typeface="Josefin Sans"/>
                <a:ea typeface="Josefin Sans"/>
                <a:cs typeface="Josefin Sans"/>
                <a:sym typeface="Josefin Sans"/>
              </a:rPr>
            </a:br>
            <a:endParaRPr lang="en-US" dirty="0"/>
          </a:p>
        </p:txBody>
      </p:sp>
    </p:spTree>
    <p:extLst>
      <p:ext uri="{BB962C8B-B14F-4D97-AF65-F5344CB8AC3E}">
        <p14:creationId xmlns:p14="http://schemas.microsoft.com/office/powerpoint/2010/main" val="3352454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609585"/>
            <a:r>
              <a:rPr lang="en-US" sz="5400" dirty="0">
                <a:solidFill>
                  <a:srgbClr val="E20D38"/>
                </a:solidFill>
                <a:ea typeface="Euphoria Script"/>
                <a:cs typeface="Euphoria Script"/>
                <a:sym typeface="Euphoria Script"/>
              </a:rPr>
              <a:t>Strategies for Success</a:t>
            </a:r>
            <a:br>
              <a:rPr lang="en-US" sz="5400" dirty="0">
                <a:solidFill>
                  <a:srgbClr val="E20D38"/>
                </a:solidFill>
                <a:ea typeface="Euphoria Script"/>
                <a:cs typeface="Euphoria Script"/>
                <a:sym typeface="Euphoria Script"/>
              </a:rPr>
            </a:br>
            <a:r>
              <a:rPr lang="en-US" sz="2800" dirty="0">
                <a:solidFill>
                  <a:srgbClr val="E20D38"/>
                </a:solidFill>
                <a:ea typeface="Josefin Sans"/>
                <a:cs typeface="Josefin Sans"/>
                <a:sym typeface="Josefin Sans"/>
              </a:rPr>
              <a:t>How do I create a positive class culture in a remote learning setting</a:t>
            </a:r>
            <a:r>
              <a:rPr lang="en-US" sz="2800" dirty="0" smtClean="0">
                <a:solidFill>
                  <a:srgbClr val="E20D38"/>
                </a:solidFill>
                <a:ea typeface="Josefin Sans"/>
                <a:cs typeface="Josefin Sans"/>
                <a:sym typeface="Josefin Sans"/>
              </a:rPr>
              <a:t>? (2 of 2)</a:t>
            </a:r>
            <a:endParaRPr lang="en-US" sz="2800" dirty="0"/>
          </a:p>
        </p:txBody>
      </p:sp>
      <p:sp>
        <p:nvSpPr>
          <p:cNvPr id="3" name="Content Placeholder 2"/>
          <p:cNvSpPr>
            <a:spLocks noGrp="1"/>
          </p:cNvSpPr>
          <p:nvPr>
            <p:ph idx="1"/>
          </p:nvPr>
        </p:nvSpPr>
        <p:spPr>
          <a:xfrm>
            <a:off x="1202498" y="2104373"/>
            <a:ext cx="10151301" cy="4072590"/>
          </a:xfrm>
        </p:spPr>
        <p:txBody>
          <a:bodyPr>
            <a:normAutofit/>
          </a:bodyPr>
          <a:lstStyle/>
          <a:p>
            <a:pPr>
              <a:lnSpc>
                <a:spcPct val="135937"/>
              </a:lnSpc>
              <a:spcBef>
                <a:spcPts val="2133"/>
              </a:spcBef>
              <a:buClr>
                <a:srgbClr val="000000"/>
              </a:buClr>
              <a:buSzPts val="2000"/>
            </a:pPr>
            <a:r>
              <a:rPr lang="en-US" sz="2400" b="1" dirty="0">
                <a:solidFill>
                  <a:srgbClr val="000000"/>
                </a:solidFill>
              </a:rPr>
              <a:t>Clearly communicate your norms, routines, and expectations.</a:t>
            </a:r>
            <a:r>
              <a:rPr lang="en-US" sz="2400" dirty="0">
                <a:solidFill>
                  <a:srgbClr val="000000"/>
                </a:solidFill>
              </a:rPr>
              <a:t> Allow students practice them before diving into class content. Check for understanding and assist students who struggle.</a:t>
            </a:r>
          </a:p>
          <a:p>
            <a:pPr>
              <a:lnSpc>
                <a:spcPct val="135937"/>
              </a:lnSpc>
              <a:spcBef>
                <a:spcPts val="0"/>
              </a:spcBef>
              <a:buClr>
                <a:srgbClr val="000000"/>
              </a:buClr>
              <a:buSzPts val="2000"/>
            </a:pPr>
            <a:r>
              <a:rPr lang="en-US" sz="2400" b="1" dirty="0">
                <a:solidFill>
                  <a:srgbClr val="000000"/>
                </a:solidFill>
              </a:rPr>
              <a:t>Set office hours and be present, visible, and available </a:t>
            </a:r>
            <a:r>
              <a:rPr lang="en-US" sz="2400" dirty="0">
                <a:solidFill>
                  <a:srgbClr val="000000"/>
                </a:solidFill>
              </a:rPr>
              <a:t>during those times.</a:t>
            </a:r>
          </a:p>
          <a:p>
            <a:pPr>
              <a:lnSpc>
                <a:spcPct val="135937"/>
              </a:lnSpc>
              <a:spcBef>
                <a:spcPts val="0"/>
              </a:spcBef>
              <a:buClr>
                <a:srgbClr val="000000"/>
              </a:buClr>
              <a:buSzPts val="2000"/>
            </a:pPr>
            <a:r>
              <a:rPr lang="en-US" sz="2400" b="1" dirty="0">
                <a:solidFill>
                  <a:srgbClr val="000000"/>
                </a:solidFill>
              </a:rPr>
              <a:t>Create a predictable lesson structure</a:t>
            </a:r>
            <a:r>
              <a:rPr lang="en-US" sz="2400" dirty="0">
                <a:solidFill>
                  <a:srgbClr val="000000"/>
                </a:solidFill>
              </a:rPr>
              <a:t> to allow students to develop a routine that works for them.</a:t>
            </a:r>
          </a:p>
          <a:p>
            <a:pPr marL="0" indent="0">
              <a:lnSpc>
                <a:spcPct val="135937"/>
              </a:lnSpc>
              <a:spcBef>
                <a:spcPts val="0"/>
              </a:spcBef>
              <a:buSzPts val="2000"/>
              <a:buNone/>
            </a:pPr>
            <a:endParaRPr lang="en-US" dirty="0">
              <a:solidFill>
                <a:srgbClr val="000000"/>
              </a:solidFill>
              <a:highlight>
                <a:schemeClr val="lt1"/>
              </a:highlight>
            </a:endParaRPr>
          </a:p>
        </p:txBody>
      </p:sp>
    </p:spTree>
    <p:extLst>
      <p:ext uri="{BB962C8B-B14F-4D97-AF65-F5344CB8AC3E}">
        <p14:creationId xmlns:p14="http://schemas.microsoft.com/office/powerpoint/2010/main" val="2053354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1" descr="light blue circle" title="light blue circle"/>
          <p:cNvSpPr/>
          <p:nvPr/>
        </p:nvSpPr>
        <p:spPr>
          <a:xfrm>
            <a:off x="5440367" y="728667"/>
            <a:ext cx="1386000" cy="1386000"/>
          </a:xfrm>
          <a:prstGeom prst="ellipse">
            <a:avLst/>
          </a:prstGeom>
          <a:solidFill>
            <a:srgbClr val="D0E0E3"/>
          </a:solidFill>
          <a:ln>
            <a:noFill/>
          </a:ln>
        </p:spPr>
        <p:txBody>
          <a:bodyPr spcFirstLastPara="1" wrap="square" lIns="121900" tIns="121900" rIns="121900" bIns="121900" anchor="ctr" anchorCtr="0">
            <a:noAutofit/>
          </a:bodyPr>
          <a:lstStyle/>
          <a:p>
            <a:endParaRPr sz="2400"/>
          </a:p>
        </p:txBody>
      </p:sp>
      <p:sp>
        <p:nvSpPr>
          <p:cNvPr id="2" name="Title 1"/>
          <p:cNvSpPr>
            <a:spLocks noGrp="1"/>
          </p:cNvSpPr>
          <p:nvPr>
            <p:ph type="ctrTitle"/>
          </p:nvPr>
        </p:nvSpPr>
        <p:spPr>
          <a:xfrm>
            <a:off x="292608" y="728667"/>
            <a:ext cx="11631168" cy="4290886"/>
          </a:xfrm>
        </p:spPr>
        <p:txBody>
          <a:bodyPr>
            <a:normAutofit/>
          </a:bodyPr>
          <a:lstStyle/>
          <a:p>
            <a:pPr marL="0" indent="0">
              <a:spcBef>
                <a:spcPts val="0"/>
              </a:spcBef>
            </a:pPr>
            <a:r>
              <a:rPr lang="nl-NL" b="1" dirty="0">
                <a:solidFill>
                  <a:srgbClr val="000000"/>
                </a:solidFill>
                <a:latin typeface="Josefin Sans"/>
                <a:ea typeface="Josefin Sans"/>
                <a:cs typeface="Josefin Sans"/>
                <a:sym typeface="Josefin Sans"/>
              </a:rPr>
              <a:t>C</a:t>
            </a:r>
            <a:br>
              <a:rPr lang="nl-NL" b="1" dirty="0">
                <a:solidFill>
                  <a:srgbClr val="000000"/>
                </a:solidFill>
                <a:latin typeface="Josefin Sans"/>
                <a:ea typeface="Josefin Sans"/>
                <a:cs typeface="Josefin Sans"/>
                <a:sym typeface="Josefin Sans"/>
              </a:rPr>
            </a:br>
            <a:r>
              <a:rPr lang="nl-NL" sz="2400" b="1" dirty="0">
                <a:solidFill>
                  <a:srgbClr val="E20D38"/>
                </a:solidFill>
                <a:latin typeface="Josefin Sans"/>
                <a:ea typeface="Josefin Sans"/>
                <a:cs typeface="Josefin Sans"/>
                <a:sym typeface="Josefin Sans"/>
              </a:rPr>
              <a:t/>
            </a:r>
            <a:br>
              <a:rPr lang="nl-NL" sz="2400" b="1" dirty="0">
                <a:solidFill>
                  <a:srgbClr val="E20D38"/>
                </a:solidFill>
                <a:latin typeface="Josefin Sans"/>
                <a:ea typeface="Josefin Sans"/>
                <a:cs typeface="Josefin Sans"/>
                <a:sym typeface="Josefin Sans"/>
              </a:rPr>
            </a:br>
            <a:r>
              <a:rPr lang="nl-NL" sz="2400" b="1" dirty="0" smtClean="0">
                <a:solidFill>
                  <a:srgbClr val="E20D38"/>
                </a:solidFill>
                <a:latin typeface="Josefin Sans"/>
                <a:ea typeface="Josefin Sans"/>
                <a:cs typeface="Josefin Sans"/>
                <a:sym typeface="Josefin Sans"/>
              </a:rPr>
              <a:t/>
            </a:r>
            <a:br>
              <a:rPr lang="nl-NL" sz="2400" b="1" dirty="0" smtClean="0">
                <a:solidFill>
                  <a:srgbClr val="E20D38"/>
                </a:solidFill>
                <a:latin typeface="Josefin Sans"/>
                <a:ea typeface="Josefin Sans"/>
                <a:cs typeface="Josefin Sans"/>
                <a:sym typeface="Josefin Sans"/>
              </a:rPr>
            </a:br>
            <a:r>
              <a:rPr lang="nl-NL" b="1" dirty="0" smtClean="0">
                <a:solidFill>
                  <a:srgbClr val="E20D38"/>
                </a:solidFill>
                <a:latin typeface="Josefin Sans"/>
                <a:ea typeface="Josefin Sans"/>
                <a:cs typeface="Josefin Sans"/>
                <a:sym typeface="Josefin Sans"/>
              </a:rPr>
              <a:t>Communicate </a:t>
            </a:r>
            <a:r>
              <a:rPr lang="nl-NL" b="1" dirty="0">
                <a:solidFill>
                  <a:srgbClr val="E20D38"/>
                </a:solidFill>
                <a:latin typeface="Josefin Sans"/>
                <a:ea typeface="Josefin Sans"/>
                <a:cs typeface="Josefin Sans"/>
                <a:sym typeface="Josefin Sans"/>
              </a:rPr>
              <a:t/>
            </a:r>
            <a:br>
              <a:rPr lang="nl-NL" b="1" dirty="0">
                <a:solidFill>
                  <a:srgbClr val="E20D38"/>
                </a:solidFill>
                <a:latin typeface="Josefin Sans"/>
                <a:ea typeface="Josefin Sans"/>
                <a:cs typeface="Josefin Sans"/>
                <a:sym typeface="Josefin Sans"/>
              </a:rPr>
            </a:br>
            <a:r>
              <a:rPr lang="nl-NL" b="1" dirty="0">
                <a:solidFill>
                  <a:srgbClr val="E20D38"/>
                </a:solidFill>
                <a:latin typeface="Josefin Sans"/>
                <a:ea typeface="Josefin Sans"/>
                <a:cs typeface="Josefin Sans"/>
                <a:sym typeface="Josefin Sans"/>
              </a:rPr>
              <a:t>Effectively</a:t>
            </a:r>
            <a:r>
              <a:rPr lang="nl-NL" sz="4800" b="1" dirty="0">
                <a:solidFill>
                  <a:srgbClr val="E20D38"/>
                </a:solidFill>
                <a:latin typeface="Josefin Sans"/>
                <a:ea typeface="Josefin Sans"/>
                <a:cs typeface="Josefin Sans"/>
                <a:sym typeface="Josefin Sans"/>
              </a:rPr>
              <a:t/>
            </a:r>
            <a:br>
              <a:rPr lang="nl-NL" sz="4800" b="1" dirty="0">
                <a:solidFill>
                  <a:srgbClr val="E20D38"/>
                </a:solidFill>
                <a:latin typeface="Josefin Sans"/>
                <a:ea typeface="Josefin Sans"/>
                <a:cs typeface="Josefin Sans"/>
                <a:sym typeface="Josefin Sans"/>
              </a:rPr>
            </a:br>
            <a:endParaRPr lang="en-US" dirty="0"/>
          </a:p>
        </p:txBody>
      </p:sp>
    </p:spTree>
    <p:extLst>
      <p:ext uri="{BB962C8B-B14F-4D97-AF65-F5344CB8AC3E}">
        <p14:creationId xmlns:p14="http://schemas.microsoft.com/office/powerpoint/2010/main" val="3911368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Review Best Practices for Literacy Instruction</a:t>
            </a:r>
            <a:endParaRPr lang="en-US" sz="5400" dirty="0"/>
          </a:p>
        </p:txBody>
      </p:sp>
    </p:spTree>
    <p:extLst>
      <p:ext uri="{BB962C8B-B14F-4D97-AF65-F5344CB8AC3E}">
        <p14:creationId xmlns:p14="http://schemas.microsoft.com/office/powerpoint/2010/main" val="11062143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r>
              <a:rPr lang="en-US" dirty="0">
                <a:latin typeface="+mj-lt"/>
                <a:ea typeface="Josefin Sans"/>
                <a:cs typeface="Josefin Sans"/>
                <a:sym typeface="Josefin Sans"/>
              </a:rPr>
              <a:t>Communication is key to virtual </a:t>
            </a:r>
            <a:r>
              <a:rPr lang="en-US" dirty="0" smtClean="0">
                <a:latin typeface="+mj-lt"/>
                <a:ea typeface="Josefin Sans"/>
                <a:cs typeface="Josefin Sans"/>
                <a:sym typeface="Josefin Sans"/>
              </a:rPr>
              <a:t>learning.</a:t>
            </a:r>
          </a:p>
          <a:p>
            <a:r>
              <a:rPr lang="en-US" dirty="0" smtClean="0">
                <a:latin typeface="+mj-lt"/>
                <a:ea typeface="Calibri"/>
                <a:cs typeface="Calibri"/>
                <a:sym typeface="Calibri"/>
              </a:rPr>
              <a:t>Keep </a:t>
            </a:r>
            <a:r>
              <a:rPr lang="en-US" dirty="0">
                <a:latin typeface="+mj-lt"/>
                <a:ea typeface="Calibri"/>
                <a:cs typeface="Calibri"/>
                <a:sym typeface="Calibri"/>
              </a:rPr>
              <a:t>instructions clear and concise. </a:t>
            </a:r>
            <a:endParaRPr lang="en-US" dirty="0" smtClean="0">
              <a:latin typeface="+mj-lt"/>
              <a:ea typeface="Calibri"/>
              <a:cs typeface="Calibri"/>
              <a:sym typeface="Calibri"/>
            </a:endParaRPr>
          </a:p>
          <a:p>
            <a:r>
              <a:rPr lang="en-US" dirty="0" smtClean="0">
                <a:latin typeface="+mj-lt"/>
                <a:ea typeface="Calibri"/>
                <a:cs typeface="Calibri"/>
                <a:sym typeface="Calibri"/>
              </a:rPr>
              <a:t>Break </a:t>
            </a:r>
            <a:r>
              <a:rPr lang="en-US" dirty="0">
                <a:latin typeface="+mj-lt"/>
                <a:ea typeface="Calibri"/>
                <a:cs typeface="Calibri"/>
                <a:sym typeface="Calibri"/>
              </a:rPr>
              <a:t>complex instructions down into smaller </a:t>
            </a:r>
            <a:r>
              <a:rPr lang="en-US" dirty="0" smtClean="0">
                <a:latin typeface="+mj-lt"/>
                <a:ea typeface="Calibri"/>
                <a:cs typeface="Calibri"/>
                <a:sym typeface="Calibri"/>
              </a:rPr>
              <a:t>steps.</a:t>
            </a:r>
          </a:p>
          <a:p>
            <a:r>
              <a:rPr lang="en-US" dirty="0" smtClean="0">
                <a:latin typeface="+mj-lt"/>
                <a:ea typeface="Calibri"/>
                <a:cs typeface="Calibri"/>
                <a:sym typeface="Calibri"/>
              </a:rPr>
              <a:t>Communicate </a:t>
            </a:r>
            <a:r>
              <a:rPr lang="en-US" dirty="0">
                <a:latin typeface="+mj-lt"/>
                <a:ea typeface="Calibri"/>
                <a:cs typeface="Calibri"/>
                <a:sym typeface="Calibri"/>
              </a:rPr>
              <a:t>exactly what students are being asked to know or be able to do by the end of the </a:t>
            </a:r>
            <a:r>
              <a:rPr lang="en-US" dirty="0" smtClean="0">
                <a:latin typeface="+mj-lt"/>
                <a:ea typeface="Calibri"/>
                <a:cs typeface="Calibri"/>
                <a:sym typeface="Calibri"/>
              </a:rPr>
              <a:t>lesson.</a:t>
            </a:r>
          </a:p>
          <a:p>
            <a:r>
              <a:rPr lang="en-US" dirty="0" smtClean="0">
                <a:latin typeface="+mj-lt"/>
                <a:ea typeface="Calibri"/>
                <a:cs typeface="Calibri"/>
                <a:sym typeface="Calibri"/>
              </a:rPr>
              <a:t>Communicate </a:t>
            </a:r>
            <a:r>
              <a:rPr lang="en-US" dirty="0">
                <a:latin typeface="+mj-lt"/>
                <a:ea typeface="Calibri"/>
                <a:cs typeface="Calibri"/>
                <a:sym typeface="Calibri"/>
              </a:rPr>
              <a:t>the success criteria for the products students will create. </a:t>
            </a:r>
          </a:p>
          <a:p>
            <a:endParaRPr lang="en-US" dirty="0">
              <a:latin typeface="Josefin Sans"/>
              <a:ea typeface="Josefin Sans"/>
              <a:cs typeface="Josefin Sans"/>
              <a:sym typeface="Josefin Sans"/>
            </a:endParaRPr>
          </a:p>
          <a:p>
            <a:pPr marL="609585"/>
            <a:endParaRPr lang="en-US" sz="1200" dirty="0">
              <a:latin typeface="Josefin Sans"/>
              <a:ea typeface="Josefin Sans"/>
              <a:cs typeface="Josefin Sans"/>
              <a:sym typeface="Josefin Sans"/>
            </a:endParaRPr>
          </a:p>
          <a:p>
            <a:endParaRPr lang="en-US" dirty="0"/>
          </a:p>
        </p:txBody>
      </p:sp>
    </p:spTree>
    <p:extLst>
      <p:ext uri="{BB962C8B-B14F-4D97-AF65-F5344CB8AC3E}">
        <p14:creationId xmlns:p14="http://schemas.microsoft.com/office/powerpoint/2010/main" val="2718677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Text Demands</a:t>
            </a:r>
            <a:endParaRPr lang="en-US" dirty="0"/>
          </a:p>
        </p:txBody>
      </p:sp>
      <p:sp>
        <p:nvSpPr>
          <p:cNvPr id="3" name="Content Placeholder 2"/>
          <p:cNvSpPr>
            <a:spLocks noGrp="1"/>
          </p:cNvSpPr>
          <p:nvPr>
            <p:ph idx="1"/>
          </p:nvPr>
        </p:nvSpPr>
        <p:spPr>
          <a:xfrm>
            <a:off x="838200" y="1462369"/>
            <a:ext cx="10515600" cy="5032375"/>
          </a:xfrm>
        </p:spPr>
        <p:txBody>
          <a:bodyPr>
            <a:normAutofit fontScale="47500" lnSpcReduction="20000"/>
          </a:bodyPr>
          <a:lstStyle/>
          <a:p>
            <a:pPr marL="863578" indent="-423323">
              <a:lnSpc>
                <a:spcPct val="135937"/>
              </a:lnSpc>
              <a:spcBef>
                <a:spcPts val="2133"/>
              </a:spcBef>
              <a:buClr>
                <a:srgbClr val="000000"/>
              </a:buClr>
              <a:buSzPts val="1400"/>
              <a:buFont typeface="Calibri"/>
              <a:buChar char="●"/>
            </a:pPr>
            <a:r>
              <a:rPr lang="en-US" sz="4500" dirty="0">
                <a:solidFill>
                  <a:srgbClr val="000000"/>
                </a:solidFill>
              </a:rPr>
              <a:t>Keep all written communication as clear and concise as possible.</a:t>
            </a:r>
          </a:p>
          <a:p>
            <a:pPr marL="863578" indent="-423323">
              <a:lnSpc>
                <a:spcPct val="135937"/>
              </a:lnSpc>
              <a:spcBef>
                <a:spcPts val="0"/>
              </a:spcBef>
              <a:buClr>
                <a:srgbClr val="000000"/>
              </a:buClr>
              <a:buSzPts val="1400"/>
              <a:buFont typeface="Calibri"/>
              <a:buChar char="●"/>
            </a:pPr>
            <a:r>
              <a:rPr lang="en-US" sz="4500" dirty="0">
                <a:solidFill>
                  <a:srgbClr val="000000"/>
                </a:solidFill>
              </a:rPr>
              <a:t>Provide video directions to accompany text as often as you can.</a:t>
            </a:r>
          </a:p>
          <a:p>
            <a:pPr marL="863578" indent="-423323">
              <a:lnSpc>
                <a:spcPct val="135937"/>
              </a:lnSpc>
              <a:spcBef>
                <a:spcPts val="0"/>
              </a:spcBef>
              <a:buClr>
                <a:srgbClr val="000000"/>
              </a:buClr>
              <a:buSzPts val="1400"/>
              <a:buFont typeface="Calibri"/>
              <a:buChar char="●"/>
            </a:pPr>
            <a:r>
              <a:rPr lang="en-US" sz="4500" dirty="0">
                <a:solidFill>
                  <a:srgbClr val="000000"/>
                </a:solidFill>
              </a:rPr>
              <a:t>Offer face-to-face meetings (through applications such as Google Meet or Zoom) to offer verbal explanation and invite questions.</a:t>
            </a:r>
          </a:p>
          <a:p>
            <a:pPr marL="863578" indent="-423323">
              <a:lnSpc>
                <a:spcPct val="135937"/>
              </a:lnSpc>
              <a:spcBef>
                <a:spcPts val="0"/>
              </a:spcBef>
              <a:buClr>
                <a:srgbClr val="000000"/>
              </a:buClr>
              <a:buSzPts val="1400"/>
              <a:buFont typeface="Calibri"/>
              <a:buChar char="●"/>
            </a:pPr>
            <a:r>
              <a:rPr lang="en-US" sz="4500" dirty="0">
                <a:solidFill>
                  <a:srgbClr val="000000"/>
                </a:solidFill>
              </a:rPr>
              <a:t>Limit email communication with students, particularly when they’re struggling. Reaching out verbally is paramount at this time.</a:t>
            </a:r>
          </a:p>
          <a:p>
            <a:pPr marL="863578" indent="-423323">
              <a:lnSpc>
                <a:spcPct val="135937"/>
              </a:lnSpc>
              <a:spcBef>
                <a:spcPts val="0"/>
              </a:spcBef>
              <a:buClr>
                <a:srgbClr val="000000"/>
              </a:buClr>
              <a:buSzPts val="1400"/>
              <a:buFont typeface="Calibri"/>
              <a:buChar char="●"/>
            </a:pPr>
            <a:r>
              <a:rPr lang="en-US" sz="4500" dirty="0">
                <a:solidFill>
                  <a:srgbClr val="000000"/>
                </a:solidFill>
              </a:rPr>
              <a:t>Decrease quantity and increase quality. Be selective with the content you choose to deliver, and cut out superfluous information.</a:t>
            </a:r>
          </a:p>
          <a:p>
            <a:pPr marL="863578" indent="-423323">
              <a:lnSpc>
                <a:spcPct val="135937"/>
              </a:lnSpc>
              <a:spcBef>
                <a:spcPts val="0"/>
              </a:spcBef>
              <a:buClr>
                <a:srgbClr val="000000"/>
              </a:buClr>
              <a:buSzPts val="1400"/>
              <a:buFont typeface="Calibri"/>
              <a:buChar char="●"/>
            </a:pPr>
            <a:r>
              <a:rPr lang="en-US" sz="4500" dirty="0">
                <a:solidFill>
                  <a:srgbClr val="000000"/>
                </a:solidFill>
              </a:rPr>
              <a:t>Proofread all written information to remove teacher jargon and ensure student-friendly language. Remember, our vocabularies are vast compared with those of most of our students</a:t>
            </a:r>
            <a:r>
              <a:rPr lang="en-US" sz="4500" dirty="0" smtClean="0">
                <a:solidFill>
                  <a:srgbClr val="000000"/>
                </a:solidFill>
              </a:rPr>
              <a:t>.</a:t>
            </a:r>
          </a:p>
          <a:p>
            <a:pPr marL="440255" indent="0">
              <a:lnSpc>
                <a:spcPct val="135937"/>
              </a:lnSpc>
              <a:spcBef>
                <a:spcPts val="0"/>
              </a:spcBef>
              <a:buClr>
                <a:srgbClr val="000000"/>
              </a:buClr>
              <a:buSzPts val="1400"/>
              <a:buNone/>
            </a:pPr>
            <a:endParaRPr lang="en-US" sz="4800" dirty="0">
              <a:solidFill>
                <a:srgbClr val="000000"/>
              </a:solidFill>
            </a:endParaRPr>
          </a:p>
          <a:p>
            <a:pPr marL="440255" indent="0">
              <a:lnSpc>
                <a:spcPct val="135937"/>
              </a:lnSpc>
              <a:spcBef>
                <a:spcPts val="0"/>
              </a:spcBef>
              <a:buClr>
                <a:srgbClr val="000000"/>
              </a:buClr>
              <a:buSzPts val="1400"/>
              <a:buNone/>
            </a:pPr>
            <a:r>
              <a:rPr lang="nl-NL" sz="3600" u="sng" dirty="0">
                <a:solidFill>
                  <a:schemeClr val="hlink"/>
                </a:solidFill>
                <a:hlinkClick r:id="rId2"/>
              </a:rPr>
              <a:t>https://www.edutopia.org/article/focus-empathy-distance-learning</a:t>
            </a:r>
            <a:endParaRPr lang="nl-NL" sz="4400" dirty="0"/>
          </a:p>
          <a:p>
            <a:pPr marL="440255" indent="0">
              <a:lnSpc>
                <a:spcPct val="135937"/>
              </a:lnSpc>
              <a:spcBef>
                <a:spcPts val="0"/>
              </a:spcBef>
              <a:buClr>
                <a:srgbClr val="000000"/>
              </a:buClr>
              <a:buSzPts val="1400"/>
              <a:buNone/>
            </a:pPr>
            <a:endParaRPr lang="en-US" sz="4800" dirty="0">
              <a:solidFill>
                <a:srgbClr val="000000"/>
              </a:solidFill>
            </a:endParaRPr>
          </a:p>
          <a:p>
            <a:endParaRPr lang="en-US" dirty="0">
              <a:latin typeface="Josefin Sans"/>
              <a:ea typeface="Josefin Sans"/>
              <a:cs typeface="Josefin Sans"/>
              <a:sym typeface="Josefin Sans"/>
            </a:endParaRPr>
          </a:p>
          <a:p>
            <a:pPr marL="609585"/>
            <a:endParaRPr lang="en-US" sz="1200" dirty="0">
              <a:latin typeface="Josefin Sans"/>
              <a:ea typeface="Josefin Sans"/>
              <a:cs typeface="Josefin Sans"/>
              <a:sym typeface="Josefin Sans"/>
            </a:endParaRPr>
          </a:p>
          <a:p>
            <a:endParaRPr lang="en-US" dirty="0"/>
          </a:p>
        </p:txBody>
      </p:sp>
    </p:spTree>
    <p:extLst>
      <p:ext uri="{BB962C8B-B14F-4D97-AF65-F5344CB8AC3E}">
        <p14:creationId xmlns:p14="http://schemas.microsoft.com/office/powerpoint/2010/main" val="1824092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Videos</a:t>
            </a:r>
            <a:endParaRPr lang="en-US" dirty="0"/>
          </a:p>
        </p:txBody>
      </p:sp>
      <p:sp>
        <p:nvSpPr>
          <p:cNvPr id="3" name="Content Placeholder 2"/>
          <p:cNvSpPr>
            <a:spLocks noGrp="1"/>
          </p:cNvSpPr>
          <p:nvPr>
            <p:ph idx="1"/>
          </p:nvPr>
        </p:nvSpPr>
        <p:spPr>
          <a:xfrm>
            <a:off x="838200" y="1462369"/>
            <a:ext cx="10515600" cy="5032375"/>
          </a:xfrm>
        </p:spPr>
        <p:txBody>
          <a:bodyPr>
            <a:normAutofit fontScale="62500" lnSpcReduction="20000"/>
          </a:bodyPr>
          <a:lstStyle/>
          <a:p>
            <a:pPr marL="0" indent="0">
              <a:spcBef>
                <a:spcPts val="0"/>
              </a:spcBef>
              <a:buNone/>
            </a:pPr>
            <a:r>
              <a:rPr lang="en-US" sz="4800" u="sng" dirty="0">
                <a:solidFill>
                  <a:srgbClr val="0563C1"/>
                </a:solidFill>
                <a:hlinkClick r:id="rId2"/>
              </a:rPr>
              <a:t>Research shows</a:t>
            </a:r>
            <a:r>
              <a:rPr lang="en-US" sz="4800" dirty="0"/>
              <a:t> </a:t>
            </a:r>
            <a:r>
              <a:rPr lang="en-US" sz="4800" dirty="0">
                <a:highlight>
                  <a:srgbClr val="FFFFFF"/>
                </a:highlight>
              </a:rPr>
              <a:t>that videos created for online courses should be kept short (3 - 4 minutes), informal, and the instructor should show their personality and be enthusiastic.</a:t>
            </a:r>
          </a:p>
          <a:p>
            <a:pPr marL="0" indent="0">
              <a:spcBef>
                <a:spcPts val="0"/>
              </a:spcBef>
              <a:buNone/>
            </a:pPr>
            <a:endParaRPr lang="en-US" sz="4800" dirty="0">
              <a:highlight>
                <a:srgbClr val="FFFFFF"/>
              </a:highlight>
            </a:endParaRPr>
          </a:p>
          <a:p>
            <a:pPr marL="0" indent="0">
              <a:spcBef>
                <a:spcPts val="0"/>
              </a:spcBef>
              <a:buNone/>
            </a:pPr>
            <a:r>
              <a:rPr lang="en-US" sz="4800" b="1" dirty="0">
                <a:highlight>
                  <a:srgbClr val="FFFFFF"/>
                </a:highlight>
              </a:rPr>
              <a:t>It is okay for videos not to be perfect!</a:t>
            </a:r>
            <a:r>
              <a:rPr lang="en-US" sz="4800" dirty="0">
                <a:highlight>
                  <a:srgbClr val="FFFFFF"/>
                </a:highlight>
              </a:rPr>
              <a:t> The studies show that informal videos that are imperfect and show your personality can result in better student outcomes then videos with professional production quality.</a:t>
            </a:r>
          </a:p>
          <a:p>
            <a:pPr marL="0" indent="0">
              <a:spcBef>
                <a:spcPts val="0"/>
              </a:spcBef>
              <a:buNone/>
            </a:pPr>
            <a:endParaRPr lang="en-US" sz="4800" dirty="0">
              <a:highlight>
                <a:srgbClr val="FFFFFF"/>
              </a:highlight>
            </a:endParaRPr>
          </a:p>
          <a:p>
            <a:pPr marL="0" indent="0">
              <a:spcBef>
                <a:spcPts val="0"/>
              </a:spcBef>
              <a:buNone/>
            </a:pPr>
            <a:r>
              <a:rPr lang="en-US" sz="4800" dirty="0">
                <a:highlight>
                  <a:srgbClr val="FFFFFF"/>
                </a:highlight>
              </a:rPr>
              <a:t>Keeping videos under 3-4 minutes support students using a variety of technologies and with internet connectivity issues. When videos need to be longer, break them up in to parts that are 4 minutes or less.</a:t>
            </a:r>
          </a:p>
          <a:p>
            <a:pPr marL="0" indent="0">
              <a:spcBef>
                <a:spcPts val="0"/>
              </a:spcBef>
              <a:buNone/>
            </a:pPr>
            <a:endParaRPr lang="en-US" sz="5400" dirty="0">
              <a:highlight>
                <a:srgbClr val="FFFFFF"/>
              </a:highlight>
            </a:endParaRPr>
          </a:p>
          <a:p>
            <a:pPr marL="0" indent="0">
              <a:spcBef>
                <a:spcPts val="0"/>
              </a:spcBef>
              <a:buNone/>
            </a:pPr>
            <a:endParaRPr lang="en-US" sz="5400" dirty="0">
              <a:highlight>
                <a:srgbClr val="FFFFFF"/>
              </a:highlight>
            </a:endParaRPr>
          </a:p>
          <a:p>
            <a:pPr marL="440255" indent="0">
              <a:lnSpc>
                <a:spcPct val="135937"/>
              </a:lnSpc>
              <a:spcBef>
                <a:spcPts val="0"/>
              </a:spcBef>
              <a:buClr>
                <a:srgbClr val="000000"/>
              </a:buClr>
              <a:buSzPts val="1400"/>
              <a:buNone/>
            </a:pPr>
            <a:endParaRPr lang="en-US" sz="4800" dirty="0">
              <a:solidFill>
                <a:srgbClr val="000000"/>
              </a:solidFill>
            </a:endParaRPr>
          </a:p>
          <a:p>
            <a:endParaRPr lang="en-US" dirty="0">
              <a:latin typeface="Josefin Sans"/>
              <a:ea typeface="Josefin Sans"/>
              <a:cs typeface="Josefin Sans"/>
              <a:sym typeface="Josefin Sans"/>
            </a:endParaRPr>
          </a:p>
          <a:p>
            <a:pPr marL="609585"/>
            <a:endParaRPr lang="en-US" sz="1200" dirty="0">
              <a:latin typeface="Josefin Sans"/>
              <a:ea typeface="Josefin Sans"/>
              <a:cs typeface="Josefin Sans"/>
              <a:sym typeface="Josefin Sans"/>
            </a:endParaRPr>
          </a:p>
          <a:p>
            <a:endParaRPr lang="en-US" dirty="0"/>
          </a:p>
        </p:txBody>
      </p:sp>
    </p:spTree>
    <p:extLst>
      <p:ext uri="{BB962C8B-B14F-4D97-AF65-F5344CB8AC3E}">
        <p14:creationId xmlns:p14="http://schemas.microsoft.com/office/powerpoint/2010/main" val="6942761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6" descr="light blue circle" title="light blue circle"/>
          <p:cNvSpPr/>
          <p:nvPr/>
        </p:nvSpPr>
        <p:spPr>
          <a:xfrm>
            <a:off x="5440367" y="728667"/>
            <a:ext cx="1386000" cy="1386000"/>
          </a:xfrm>
          <a:prstGeom prst="ellipse">
            <a:avLst/>
          </a:prstGeom>
          <a:solidFill>
            <a:srgbClr val="D0E0E3"/>
          </a:solidFill>
          <a:ln>
            <a:noFill/>
          </a:ln>
        </p:spPr>
        <p:txBody>
          <a:bodyPr spcFirstLastPara="1" wrap="square" lIns="121900" tIns="121900" rIns="121900" bIns="121900" anchor="ctr" anchorCtr="0">
            <a:noAutofit/>
          </a:bodyPr>
          <a:lstStyle/>
          <a:p>
            <a:endParaRPr sz="2400"/>
          </a:p>
        </p:txBody>
      </p:sp>
      <p:sp>
        <p:nvSpPr>
          <p:cNvPr id="2" name="Title 1"/>
          <p:cNvSpPr>
            <a:spLocks noGrp="1"/>
          </p:cNvSpPr>
          <p:nvPr>
            <p:ph type="ctrTitle"/>
          </p:nvPr>
        </p:nvSpPr>
        <p:spPr>
          <a:xfrm>
            <a:off x="1524000" y="1122362"/>
            <a:ext cx="9144000" cy="3224169"/>
          </a:xfrm>
        </p:spPr>
        <p:txBody>
          <a:bodyPr>
            <a:normAutofit fontScale="90000"/>
          </a:bodyPr>
          <a:lstStyle/>
          <a:p>
            <a:pPr marL="0" indent="0">
              <a:spcBef>
                <a:spcPts val="0"/>
              </a:spcBef>
            </a:pPr>
            <a:r>
              <a:rPr lang="nl-NL" b="1" dirty="0" smtClean="0">
                <a:solidFill>
                  <a:srgbClr val="000000"/>
                </a:solidFill>
                <a:latin typeface="Josefin Sans"/>
                <a:ea typeface="Josefin Sans"/>
                <a:cs typeface="Josefin Sans"/>
                <a:sym typeface="Josefin Sans"/>
              </a:rPr>
              <a:t>D</a:t>
            </a:r>
            <a:br>
              <a:rPr lang="nl-NL" b="1" dirty="0" smtClean="0">
                <a:solidFill>
                  <a:srgbClr val="000000"/>
                </a:solidFill>
                <a:latin typeface="Josefin Sans"/>
                <a:ea typeface="Josefin Sans"/>
                <a:cs typeface="Josefin Sans"/>
                <a:sym typeface="Josefin Sans"/>
              </a:rPr>
            </a:br>
            <a:r>
              <a:rPr lang="nl-NL" b="1" dirty="0">
                <a:solidFill>
                  <a:srgbClr val="000000"/>
                </a:solidFill>
                <a:latin typeface="Josefin Sans"/>
                <a:ea typeface="Josefin Sans"/>
                <a:cs typeface="Josefin Sans"/>
                <a:sym typeface="Josefin Sans"/>
              </a:rPr>
              <a:t/>
            </a:r>
            <a:br>
              <a:rPr lang="nl-NL" b="1" dirty="0">
                <a:solidFill>
                  <a:srgbClr val="000000"/>
                </a:solidFill>
                <a:latin typeface="Josefin Sans"/>
                <a:ea typeface="Josefin Sans"/>
                <a:cs typeface="Josefin Sans"/>
                <a:sym typeface="Josefin Sans"/>
              </a:rPr>
            </a:br>
            <a:r>
              <a:rPr lang="nl-NL" sz="2400" b="1" dirty="0">
                <a:solidFill>
                  <a:srgbClr val="E20D38"/>
                </a:solidFill>
                <a:latin typeface="Josefin Sans"/>
                <a:ea typeface="Josefin Sans"/>
                <a:cs typeface="Josefin Sans"/>
                <a:sym typeface="Josefin Sans"/>
              </a:rPr>
              <a:t/>
            </a:r>
            <a:br>
              <a:rPr lang="nl-NL" sz="2400" b="1" dirty="0">
                <a:solidFill>
                  <a:srgbClr val="E20D38"/>
                </a:solidFill>
                <a:latin typeface="Josefin Sans"/>
                <a:ea typeface="Josefin Sans"/>
                <a:cs typeface="Josefin Sans"/>
                <a:sym typeface="Josefin Sans"/>
              </a:rPr>
            </a:br>
            <a:r>
              <a:rPr lang="nl-NL" b="1" dirty="0">
                <a:solidFill>
                  <a:srgbClr val="E20D38"/>
                </a:solidFill>
                <a:latin typeface="Josefin Sans"/>
                <a:ea typeface="Josefin Sans"/>
                <a:cs typeface="Josefin Sans"/>
                <a:sym typeface="Josefin Sans"/>
              </a:rPr>
              <a:t>Make assignments meaningful</a:t>
            </a:r>
            <a:endParaRPr lang="nl-NL" sz="4800" b="1" dirty="0">
              <a:solidFill>
                <a:srgbClr val="E20D38"/>
              </a:solidFill>
              <a:latin typeface="Josefin Sans"/>
              <a:ea typeface="Josefin Sans"/>
              <a:cs typeface="Josefin Sans"/>
              <a:sym typeface="Josefin Sans"/>
            </a:endParaRPr>
          </a:p>
        </p:txBody>
      </p:sp>
    </p:spTree>
    <p:extLst>
      <p:ext uri="{BB962C8B-B14F-4D97-AF65-F5344CB8AC3E}">
        <p14:creationId xmlns:p14="http://schemas.microsoft.com/office/powerpoint/2010/main" val="34669229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SEL</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Calibri"/>
                <a:ea typeface="Calibri"/>
                <a:cs typeface="Calibri"/>
                <a:sym typeface="Calibri"/>
              </a:rPr>
              <a:t>Social and emotional learning (SEL) is the process through which children and adults understand and manage emotions, set and achieve positive goals, feel and show empathy for others, establish and maintain positive relationships, and make responsible decisions.</a:t>
            </a:r>
            <a:endParaRPr lang="en-US" sz="4400" dirty="0">
              <a:latin typeface="Calibri"/>
              <a:ea typeface="Calibri"/>
              <a:cs typeface="Calibri"/>
              <a:sym typeface="Calibri"/>
            </a:endParaRPr>
          </a:p>
          <a:p>
            <a:pPr marL="609585" indent="-440256">
              <a:buSzPts val="1600"/>
              <a:buFont typeface="Calibri"/>
              <a:buChar char="●"/>
            </a:pPr>
            <a:r>
              <a:rPr lang="en-US" dirty="0">
                <a:latin typeface="Calibri"/>
                <a:ea typeface="Calibri"/>
                <a:cs typeface="Calibri"/>
                <a:sym typeface="Calibri"/>
              </a:rPr>
              <a:t>Teach students how to use the arts to manage feelings and emotions, and develop communication skills.</a:t>
            </a:r>
          </a:p>
          <a:p>
            <a:pPr marL="609585" indent="-440256">
              <a:buSzPts val="1600"/>
              <a:buFont typeface="Calibri"/>
              <a:buChar char="●"/>
            </a:pPr>
            <a:r>
              <a:rPr lang="en-US" dirty="0">
                <a:latin typeface="Calibri"/>
                <a:ea typeface="Calibri"/>
                <a:cs typeface="Calibri"/>
                <a:sym typeface="Calibri"/>
              </a:rPr>
              <a:t>Work with students for the development of personal goals and action plans to achieve them.</a:t>
            </a:r>
          </a:p>
          <a:p>
            <a:pPr marL="609585" indent="-440256">
              <a:buSzPts val="1600"/>
              <a:buFont typeface="Calibri"/>
              <a:buChar char="●"/>
            </a:pPr>
            <a:r>
              <a:rPr lang="en-US" dirty="0">
                <a:latin typeface="Calibri"/>
                <a:ea typeface="Calibri"/>
                <a:cs typeface="Calibri"/>
                <a:sym typeface="Calibri"/>
              </a:rPr>
              <a:t>Pair analysis of the arts/music with building emotional vocabulary.</a:t>
            </a:r>
          </a:p>
          <a:p>
            <a:endParaRPr lang="en-US" dirty="0">
              <a:latin typeface="Calibri"/>
              <a:ea typeface="Calibri"/>
              <a:cs typeface="Calibri"/>
              <a:sym typeface="Calibri"/>
            </a:endParaRPr>
          </a:p>
          <a:p>
            <a:r>
              <a:rPr lang="en-US" u="sng" dirty="0">
                <a:solidFill>
                  <a:schemeClr val="hlink"/>
                </a:solidFill>
                <a:latin typeface="Calibri"/>
                <a:ea typeface="Calibri"/>
                <a:cs typeface="Calibri"/>
                <a:sym typeface="Calibri"/>
                <a:hlinkClick r:id="rId2"/>
              </a:rPr>
              <a:t>CASEL Resources for Social and Emotional </a:t>
            </a:r>
            <a:r>
              <a:rPr lang="en-US" u="sng" dirty="0" smtClean="0">
                <a:solidFill>
                  <a:schemeClr val="hlink"/>
                </a:solidFill>
                <a:latin typeface="Calibri"/>
                <a:ea typeface="Calibri"/>
                <a:cs typeface="Calibri"/>
                <a:sym typeface="Calibri"/>
                <a:hlinkClick r:id="rId2"/>
              </a:rPr>
              <a:t>Learning</a:t>
            </a:r>
            <a:endParaRPr lang="en-US" dirty="0">
              <a:latin typeface="Calibri"/>
              <a:ea typeface="Calibri"/>
              <a:cs typeface="Calibri"/>
              <a:sym typeface="Calibri"/>
            </a:endParaRPr>
          </a:p>
        </p:txBody>
      </p:sp>
    </p:spTree>
    <p:extLst>
      <p:ext uri="{BB962C8B-B14F-4D97-AF65-F5344CB8AC3E}">
        <p14:creationId xmlns:p14="http://schemas.microsoft.com/office/powerpoint/2010/main" val="31051460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in Culturally Responsive Practices</a:t>
            </a:r>
            <a:endParaRPr lang="en-US" dirty="0"/>
          </a:p>
        </p:txBody>
      </p:sp>
      <p:sp>
        <p:nvSpPr>
          <p:cNvPr id="3" name="Content Placeholder 2"/>
          <p:cNvSpPr>
            <a:spLocks noGrp="1"/>
          </p:cNvSpPr>
          <p:nvPr>
            <p:ph idx="1"/>
          </p:nvPr>
        </p:nvSpPr>
        <p:spPr/>
        <p:txBody>
          <a:bodyPr>
            <a:normAutofit/>
          </a:bodyPr>
          <a:lstStyle/>
          <a:p>
            <a:r>
              <a:rPr lang="en-US" dirty="0">
                <a:highlight>
                  <a:srgbClr val="FAFAFA"/>
                </a:highlight>
                <a:latin typeface="Calibri"/>
                <a:ea typeface="Calibri"/>
                <a:cs typeface="Calibri"/>
                <a:sym typeface="Calibri"/>
              </a:rPr>
              <a:t>Culturally responsive teaching (CRT) is a research-based approach that makes meaningful connections between what students learn in school and their cultures, languages, and life experiences. These connections help students access rigorous curriculum, develop higher-level academic skills, and see the relevance between what they learn at school and their lives.</a:t>
            </a:r>
            <a:endParaRPr lang="en-US" sz="3600" dirty="0">
              <a:highlight>
                <a:srgbClr val="FFFFFF"/>
              </a:highlight>
              <a:latin typeface="Calibri"/>
              <a:ea typeface="Calibri"/>
              <a:cs typeface="Calibri"/>
              <a:sym typeface="Calibri"/>
            </a:endParaRPr>
          </a:p>
          <a:p>
            <a:pPr marL="0" indent="0">
              <a:buNone/>
            </a:pPr>
            <a:endParaRPr lang="en-US" dirty="0">
              <a:latin typeface="Calibri"/>
              <a:ea typeface="Calibri"/>
              <a:cs typeface="Calibri"/>
              <a:sym typeface="Calibri"/>
            </a:endParaRPr>
          </a:p>
          <a:p>
            <a:r>
              <a:rPr lang="en-US" u="sng" dirty="0">
                <a:solidFill>
                  <a:schemeClr val="hlink"/>
                </a:solidFill>
                <a:latin typeface="Calibri"/>
                <a:ea typeface="Calibri"/>
                <a:cs typeface="Calibri"/>
                <a:sym typeface="Calibri"/>
                <a:hlinkClick r:id="rId2"/>
              </a:rPr>
              <a:t>Culturally Responsive Teaching: What You Need to Know</a:t>
            </a:r>
            <a:endParaRPr lang="en-US" sz="4800" dirty="0">
              <a:latin typeface="Calibri"/>
              <a:ea typeface="Calibri"/>
              <a:cs typeface="Calibri"/>
              <a:sym typeface="Calibri"/>
            </a:endParaRPr>
          </a:p>
        </p:txBody>
      </p:sp>
    </p:spTree>
    <p:extLst>
      <p:ext uri="{BB962C8B-B14F-4D97-AF65-F5344CB8AC3E}">
        <p14:creationId xmlns:p14="http://schemas.microsoft.com/office/powerpoint/2010/main" val="1210998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3"/>
            <a:ext cx="10515600" cy="2628597"/>
          </a:xfrm>
        </p:spPr>
        <p:txBody>
          <a:bodyPr>
            <a:noAutofit/>
          </a:bodyPr>
          <a:lstStyle/>
          <a:p>
            <a:pPr marL="609585"/>
            <a:r>
              <a:rPr lang="en-US" sz="6600" dirty="0">
                <a:solidFill>
                  <a:srgbClr val="E20D38"/>
                </a:solidFill>
                <a:ea typeface="Euphoria Script"/>
                <a:cs typeface="Euphoria Script"/>
                <a:sym typeface="Euphoria Script"/>
              </a:rPr>
              <a:t>Strategies for Success</a:t>
            </a:r>
            <a:br>
              <a:rPr lang="en-US" sz="6600" dirty="0">
                <a:solidFill>
                  <a:srgbClr val="E20D38"/>
                </a:solidFill>
                <a:ea typeface="Euphoria Script"/>
                <a:cs typeface="Euphoria Script"/>
                <a:sym typeface="Euphoria Script"/>
              </a:rPr>
            </a:br>
            <a:r>
              <a:rPr lang="nl-NL" sz="3600" dirty="0">
                <a:solidFill>
                  <a:srgbClr val="E20D38"/>
                </a:solidFill>
                <a:latin typeface="Josefin Sans"/>
                <a:ea typeface="Josefin Sans"/>
                <a:cs typeface="Josefin Sans"/>
                <a:sym typeface="Josefin Sans"/>
              </a:rPr>
              <a:t>How do I plan meaningful experiences for remote learning?</a:t>
            </a:r>
            <a:endParaRPr lang="en-US" sz="1600" dirty="0"/>
          </a:p>
        </p:txBody>
      </p:sp>
      <p:sp>
        <p:nvSpPr>
          <p:cNvPr id="3" name="Content Placeholder 2"/>
          <p:cNvSpPr>
            <a:spLocks noGrp="1"/>
          </p:cNvSpPr>
          <p:nvPr>
            <p:ph idx="1"/>
          </p:nvPr>
        </p:nvSpPr>
        <p:spPr>
          <a:xfrm>
            <a:off x="1202498" y="2906037"/>
            <a:ext cx="10151301" cy="3270925"/>
          </a:xfrm>
        </p:spPr>
        <p:txBody>
          <a:bodyPr>
            <a:normAutofit fontScale="92500" lnSpcReduction="20000"/>
          </a:bodyPr>
          <a:lstStyle/>
          <a:p>
            <a:pPr>
              <a:lnSpc>
                <a:spcPct val="135937"/>
              </a:lnSpc>
              <a:spcBef>
                <a:spcPts val="2133"/>
              </a:spcBef>
              <a:buClr>
                <a:srgbClr val="000000"/>
              </a:buClr>
            </a:pPr>
            <a:r>
              <a:rPr lang="en-US" sz="2400" dirty="0">
                <a:solidFill>
                  <a:srgbClr val="000000"/>
                </a:solidFill>
              </a:rPr>
              <a:t>Get to know students, what they care about, and what motivates them to learn.</a:t>
            </a:r>
          </a:p>
          <a:p>
            <a:pPr>
              <a:lnSpc>
                <a:spcPct val="135937"/>
              </a:lnSpc>
              <a:spcBef>
                <a:spcPts val="0"/>
              </a:spcBef>
              <a:buClr>
                <a:srgbClr val="000000"/>
              </a:buClr>
            </a:pPr>
            <a:r>
              <a:rPr lang="en-US" sz="2400" dirty="0">
                <a:solidFill>
                  <a:srgbClr val="000000"/>
                </a:solidFill>
              </a:rPr>
              <a:t>Communicate and draw connections to the “why” behind the learning goals.</a:t>
            </a:r>
          </a:p>
          <a:p>
            <a:pPr>
              <a:lnSpc>
                <a:spcPct val="135937"/>
              </a:lnSpc>
              <a:spcBef>
                <a:spcPts val="0"/>
              </a:spcBef>
              <a:buClr>
                <a:srgbClr val="000000"/>
              </a:buClr>
            </a:pPr>
            <a:r>
              <a:rPr lang="en-US" sz="2400" dirty="0">
                <a:solidFill>
                  <a:srgbClr val="000000"/>
                </a:solidFill>
              </a:rPr>
              <a:t>Involve students in setting personal goals and developing strategies to achieve them. </a:t>
            </a:r>
          </a:p>
          <a:p>
            <a:pPr>
              <a:lnSpc>
                <a:spcPct val="135937"/>
              </a:lnSpc>
              <a:spcBef>
                <a:spcPts val="0"/>
              </a:spcBef>
              <a:buClr>
                <a:srgbClr val="000000"/>
              </a:buClr>
            </a:pPr>
            <a:r>
              <a:rPr lang="en-US" sz="2400" dirty="0">
                <a:solidFill>
                  <a:srgbClr val="000000"/>
                </a:solidFill>
              </a:rPr>
              <a:t>Show students how the learning targets relate to things they care about.</a:t>
            </a:r>
          </a:p>
          <a:p>
            <a:pPr>
              <a:lnSpc>
                <a:spcPct val="135937"/>
              </a:lnSpc>
              <a:spcBef>
                <a:spcPts val="0"/>
              </a:spcBef>
              <a:buClr>
                <a:srgbClr val="000000"/>
              </a:buClr>
            </a:pPr>
            <a:r>
              <a:rPr lang="en-US" sz="2400" dirty="0">
                <a:solidFill>
                  <a:srgbClr val="000000"/>
                </a:solidFill>
              </a:rPr>
              <a:t>Incorporate student voice, choice, and agency in learning processes and products.</a:t>
            </a:r>
          </a:p>
          <a:p>
            <a:pPr marL="0" indent="0">
              <a:lnSpc>
                <a:spcPct val="135937"/>
              </a:lnSpc>
              <a:spcBef>
                <a:spcPts val="0"/>
              </a:spcBef>
              <a:buSzPts val="2000"/>
              <a:buNone/>
            </a:pPr>
            <a:endParaRPr lang="en-US" dirty="0">
              <a:solidFill>
                <a:srgbClr val="000000"/>
              </a:solidFill>
              <a:highlight>
                <a:schemeClr val="lt1"/>
              </a:highlight>
            </a:endParaRPr>
          </a:p>
        </p:txBody>
      </p:sp>
    </p:spTree>
    <p:extLst>
      <p:ext uri="{BB962C8B-B14F-4D97-AF65-F5344CB8AC3E}">
        <p14:creationId xmlns:p14="http://schemas.microsoft.com/office/powerpoint/2010/main" val="2849954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85" descr="light blue circle" title="light blue circle"/>
          <p:cNvSpPr/>
          <p:nvPr/>
        </p:nvSpPr>
        <p:spPr>
          <a:xfrm>
            <a:off x="5440367" y="728667"/>
            <a:ext cx="1386000" cy="1386000"/>
          </a:xfrm>
          <a:prstGeom prst="ellipse">
            <a:avLst/>
          </a:prstGeom>
          <a:solidFill>
            <a:srgbClr val="D0E0E3"/>
          </a:solidFill>
          <a:ln>
            <a:noFill/>
          </a:ln>
        </p:spPr>
        <p:txBody>
          <a:bodyPr spcFirstLastPara="1" wrap="square" lIns="121900" tIns="121900" rIns="121900" bIns="121900" anchor="ctr" anchorCtr="0">
            <a:noAutofit/>
          </a:bodyPr>
          <a:lstStyle/>
          <a:p>
            <a:endParaRPr sz="2400"/>
          </a:p>
        </p:txBody>
      </p:sp>
      <p:sp>
        <p:nvSpPr>
          <p:cNvPr id="2" name="Title 1"/>
          <p:cNvSpPr>
            <a:spLocks noGrp="1"/>
          </p:cNvSpPr>
          <p:nvPr>
            <p:ph type="ctrTitle"/>
          </p:nvPr>
        </p:nvSpPr>
        <p:spPr>
          <a:xfrm>
            <a:off x="1524000" y="1122362"/>
            <a:ext cx="9144000" cy="3311851"/>
          </a:xfrm>
        </p:spPr>
        <p:txBody>
          <a:bodyPr>
            <a:normAutofit fontScale="90000"/>
          </a:bodyPr>
          <a:lstStyle/>
          <a:p>
            <a:pPr marL="0" indent="0">
              <a:spcBef>
                <a:spcPts val="0"/>
              </a:spcBef>
            </a:pPr>
            <a:r>
              <a:rPr lang="nl-NL" b="1" dirty="0" smtClean="0">
                <a:solidFill>
                  <a:srgbClr val="000000"/>
                </a:solidFill>
                <a:latin typeface="Josefin Sans"/>
                <a:ea typeface="Josefin Sans"/>
                <a:cs typeface="Josefin Sans"/>
                <a:sym typeface="Josefin Sans"/>
              </a:rPr>
              <a:t>E</a:t>
            </a:r>
            <a:br>
              <a:rPr lang="nl-NL" b="1" dirty="0" smtClean="0">
                <a:solidFill>
                  <a:srgbClr val="000000"/>
                </a:solidFill>
                <a:latin typeface="Josefin Sans"/>
                <a:ea typeface="Josefin Sans"/>
                <a:cs typeface="Josefin Sans"/>
                <a:sym typeface="Josefin Sans"/>
              </a:rPr>
            </a:br>
            <a:r>
              <a:rPr lang="nl-NL" b="1" dirty="0">
                <a:solidFill>
                  <a:srgbClr val="000000"/>
                </a:solidFill>
                <a:latin typeface="Josefin Sans"/>
                <a:ea typeface="Josefin Sans"/>
                <a:cs typeface="Josefin Sans"/>
                <a:sym typeface="Josefin Sans"/>
              </a:rPr>
              <a:t/>
            </a:r>
            <a:br>
              <a:rPr lang="nl-NL" b="1" dirty="0">
                <a:solidFill>
                  <a:srgbClr val="000000"/>
                </a:solidFill>
                <a:latin typeface="Josefin Sans"/>
                <a:ea typeface="Josefin Sans"/>
                <a:cs typeface="Josefin Sans"/>
                <a:sym typeface="Josefin Sans"/>
              </a:rPr>
            </a:br>
            <a:r>
              <a:rPr lang="nl-NL" sz="2400" b="1" dirty="0">
                <a:solidFill>
                  <a:srgbClr val="E20D38"/>
                </a:solidFill>
                <a:latin typeface="Josefin Sans"/>
                <a:ea typeface="Josefin Sans"/>
                <a:cs typeface="Josefin Sans"/>
                <a:sym typeface="Josefin Sans"/>
              </a:rPr>
              <a:t/>
            </a:r>
            <a:br>
              <a:rPr lang="nl-NL" sz="2400" b="1" dirty="0">
                <a:solidFill>
                  <a:srgbClr val="E20D38"/>
                </a:solidFill>
                <a:latin typeface="Josefin Sans"/>
                <a:ea typeface="Josefin Sans"/>
                <a:cs typeface="Josefin Sans"/>
                <a:sym typeface="Josefin Sans"/>
              </a:rPr>
            </a:br>
            <a:r>
              <a:rPr lang="nl-NL" b="1" dirty="0">
                <a:solidFill>
                  <a:srgbClr val="E20D38"/>
                </a:solidFill>
                <a:latin typeface="Josefin Sans"/>
                <a:ea typeface="Josefin Sans"/>
                <a:cs typeface="Josefin Sans"/>
                <a:sym typeface="Josefin Sans"/>
              </a:rPr>
              <a:t>Make Learning Visible</a:t>
            </a:r>
            <a:r>
              <a:rPr lang="nl-NL" sz="4800" b="1" dirty="0">
                <a:solidFill>
                  <a:srgbClr val="E20D38"/>
                </a:solidFill>
                <a:latin typeface="Josefin Sans"/>
                <a:ea typeface="Josefin Sans"/>
                <a:cs typeface="Josefin Sans"/>
                <a:sym typeface="Josefin Sans"/>
              </a:rPr>
              <a:t/>
            </a:r>
            <a:br>
              <a:rPr lang="nl-NL" sz="4800" b="1" dirty="0">
                <a:solidFill>
                  <a:srgbClr val="E20D38"/>
                </a:solidFill>
                <a:latin typeface="Josefin Sans"/>
                <a:ea typeface="Josefin Sans"/>
                <a:cs typeface="Josefin Sans"/>
                <a:sym typeface="Josefin Sans"/>
              </a:rPr>
            </a:br>
            <a:endParaRPr lang="en-US" dirty="0"/>
          </a:p>
        </p:txBody>
      </p:sp>
    </p:spTree>
    <p:extLst>
      <p:ext uri="{BB962C8B-B14F-4D97-AF65-F5344CB8AC3E}">
        <p14:creationId xmlns:p14="http://schemas.microsoft.com/office/powerpoint/2010/main" val="39905629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Visible Learning for Teachers</a:t>
            </a:r>
            <a:endParaRPr lang="en-US" dirty="0"/>
          </a:p>
        </p:txBody>
      </p:sp>
      <p:sp>
        <p:nvSpPr>
          <p:cNvPr id="4" name="Text Placeholder 3"/>
          <p:cNvSpPr>
            <a:spLocks noGrp="1"/>
          </p:cNvSpPr>
          <p:nvPr>
            <p:ph type="body" sz="half" idx="2"/>
          </p:nvPr>
        </p:nvSpPr>
        <p:spPr>
          <a:xfrm>
            <a:off x="839788" y="2668044"/>
            <a:ext cx="5949319" cy="3200944"/>
          </a:xfrm>
        </p:spPr>
        <p:txBody>
          <a:bodyPr>
            <a:normAutofit/>
          </a:bodyPr>
          <a:lstStyle/>
          <a:p>
            <a:pPr marL="342900" indent="-342900">
              <a:buSzPts val="2400"/>
              <a:buFont typeface="+mj-lt"/>
              <a:buAutoNum type="arabicPeriod"/>
            </a:pPr>
            <a:r>
              <a:rPr lang="en-US" sz="3200" dirty="0"/>
              <a:t>Set meaningful learning intentions.</a:t>
            </a:r>
          </a:p>
          <a:p>
            <a:pPr marL="342900" indent="-342900">
              <a:spcBef>
                <a:spcPts val="0"/>
              </a:spcBef>
              <a:buSzPts val="2400"/>
              <a:buFont typeface="+mj-lt"/>
              <a:buAutoNum type="arabicPeriod"/>
            </a:pPr>
            <a:r>
              <a:rPr lang="en-US" sz="3200" dirty="0"/>
              <a:t>Develop and communicate success criteria.</a:t>
            </a:r>
          </a:p>
          <a:p>
            <a:pPr marL="342900" indent="-342900">
              <a:spcBef>
                <a:spcPts val="0"/>
              </a:spcBef>
              <a:buSzPts val="2400"/>
              <a:buFont typeface="+mj-lt"/>
              <a:buAutoNum type="arabicPeriod"/>
            </a:pPr>
            <a:r>
              <a:rPr lang="en-US" sz="3200" dirty="0"/>
              <a:t>Provide ongoing, meaningful feedback.</a:t>
            </a:r>
          </a:p>
          <a:p>
            <a:endParaRPr lang="en-US" dirty="0"/>
          </a:p>
        </p:txBody>
      </p:sp>
      <p:pic>
        <p:nvPicPr>
          <p:cNvPr id="5" name="Google Shape;576;p86" descr="light blue circle" title="light blue circle"/>
          <p:cNvPicPr preferRelativeResize="0">
            <a:picLocks noGrp="1"/>
          </p:cNvPicPr>
          <p:nvPr>
            <p:ph idx="1"/>
          </p:nvPr>
        </p:nvPicPr>
        <p:blipFill>
          <a:blip r:embed="rId2">
            <a:alphaModFix/>
          </a:blip>
          <a:stretch>
            <a:fillRect/>
          </a:stretch>
        </p:blipFill>
        <p:spPr>
          <a:xfrm>
            <a:off x="7269162" y="438898"/>
            <a:ext cx="3816371" cy="5451959"/>
          </a:xfrm>
          <a:prstGeom prst="rect">
            <a:avLst/>
          </a:prstGeom>
          <a:noFill/>
          <a:ln>
            <a:noFill/>
          </a:ln>
        </p:spPr>
      </p:pic>
    </p:spTree>
    <p:extLst>
      <p:ext uri="{BB962C8B-B14F-4D97-AF65-F5344CB8AC3E}">
        <p14:creationId xmlns:p14="http://schemas.microsoft.com/office/powerpoint/2010/main" val="39022725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Backwards Planning</a:t>
            </a:r>
            <a:endParaRPr lang="en-US" dirty="0"/>
          </a:p>
        </p:txBody>
      </p:sp>
      <p:sp>
        <p:nvSpPr>
          <p:cNvPr id="3" name="Content Placeholder 2"/>
          <p:cNvSpPr>
            <a:spLocks noGrp="1"/>
          </p:cNvSpPr>
          <p:nvPr>
            <p:ph idx="1"/>
          </p:nvPr>
        </p:nvSpPr>
        <p:spPr/>
        <p:txBody>
          <a:bodyPr/>
          <a:lstStyle/>
          <a:p>
            <a:pPr marL="607481" indent="-514350">
              <a:buSzPts val="2500"/>
              <a:buFont typeface="+mj-lt"/>
              <a:buAutoNum type="arabicPeriod"/>
            </a:pPr>
            <a:r>
              <a:rPr lang="en-US" dirty="0">
                <a:latin typeface="Josefin Sans"/>
                <a:ea typeface="Josefin Sans"/>
                <a:cs typeface="Josefin Sans"/>
                <a:sym typeface="Josefin Sans"/>
              </a:rPr>
              <a:t>What do students need to know or be able to do by the end of the lesson?</a:t>
            </a:r>
          </a:p>
          <a:p>
            <a:pPr marL="607481" indent="-514350">
              <a:buSzPts val="2500"/>
              <a:buFont typeface="+mj-lt"/>
              <a:buAutoNum type="arabicPeriod"/>
            </a:pPr>
            <a:r>
              <a:rPr lang="en-US" dirty="0">
                <a:latin typeface="Josefin Sans"/>
                <a:ea typeface="Josefin Sans"/>
                <a:cs typeface="Josefin Sans"/>
                <a:sym typeface="Josefin Sans"/>
              </a:rPr>
              <a:t>How will I know if the student knows it or can do </a:t>
            </a:r>
            <a:r>
              <a:rPr lang="en-US" dirty="0" smtClean="0">
                <a:latin typeface="Josefin Sans"/>
                <a:ea typeface="Josefin Sans"/>
                <a:cs typeface="Josefin Sans"/>
                <a:sym typeface="Josefin Sans"/>
              </a:rPr>
              <a:t>it</a:t>
            </a:r>
            <a:r>
              <a:rPr lang="en-US" dirty="0">
                <a:latin typeface="Josefin Sans"/>
                <a:ea typeface="Josefin Sans"/>
                <a:cs typeface="Josefin Sans"/>
                <a:sym typeface="Josefin Sans"/>
              </a:rPr>
              <a:t> </a:t>
            </a:r>
            <a:endParaRPr lang="en-US" dirty="0" smtClean="0">
              <a:latin typeface="Josefin Sans"/>
              <a:ea typeface="Josefin Sans"/>
              <a:cs typeface="Josefin Sans"/>
              <a:sym typeface="Josefin Sans"/>
            </a:endParaRPr>
          </a:p>
          <a:p>
            <a:pPr marL="93131" indent="0">
              <a:buSzPts val="2500"/>
              <a:buNone/>
            </a:pPr>
            <a:r>
              <a:rPr lang="en-US" dirty="0">
                <a:latin typeface="Josefin Sans"/>
                <a:ea typeface="Josefin Sans"/>
                <a:cs typeface="Josefin Sans"/>
                <a:sym typeface="Josefin Sans"/>
              </a:rPr>
              <a:t>	</a:t>
            </a:r>
            <a:r>
              <a:rPr lang="en-US" dirty="0" smtClean="0">
                <a:latin typeface="Josefin Sans"/>
                <a:ea typeface="Josefin Sans"/>
                <a:cs typeface="Josefin Sans"/>
                <a:sym typeface="Josefin Sans"/>
              </a:rPr>
              <a:t>(What </a:t>
            </a:r>
            <a:r>
              <a:rPr lang="en-US" dirty="0">
                <a:latin typeface="Josefin Sans"/>
                <a:ea typeface="Josefin Sans"/>
                <a:cs typeface="Josefin Sans"/>
                <a:sym typeface="Josefin Sans"/>
              </a:rPr>
              <a:t>will they show me?)</a:t>
            </a:r>
          </a:p>
          <a:p>
            <a:pPr marL="93131" indent="0">
              <a:buSzPts val="2500"/>
              <a:buNone/>
            </a:pPr>
            <a:r>
              <a:rPr lang="en-US" dirty="0" smtClean="0">
                <a:latin typeface="Josefin Sans"/>
                <a:ea typeface="Josefin Sans"/>
                <a:cs typeface="Josefin Sans"/>
                <a:sym typeface="Josefin Sans"/>
              </a:rPr>
              <a:t>3.  How </a:t>
            </a:r>
            <a:r>
              <a:rPr lang="en-US" dirty="0">
                <a:latin typeface="Josefin Sans"/>
                <a:ea typeface="Josefin Sans"/>
                <a:cs typeface="Josefin Sans"/>
                <a:sym typeface="Josefin Sans"/>
              </a:rPr>
              <a:t>will I communicate the success criteria?</a:t>
            </a:r>
          </a:p>
          <a:p>
            <a:endParaRPr lang="en-US" dirty="0">
              <a:latin typeface="Josefin Sans"/>
              <a:ea typeface="Josefin Sans"/>
              <a:cs typeface="Josefin Sans"/>
              <a:sym typeface="Josefin Sans"/>
            </a:endParaRPr>
          </a:p>
          <a:p>
            <a:pPr marL="0" indent="0">
              <a:buNone/>
            </a:pPr>
            <a:r>
              <a:rPr lang="en-US" dirty="0">
                <a:latin typeface="Josefin Sans"/>
                <a:ea typeface="Josefin Sans"/>
                <a:cs typeface="Josefin Sans"/>
                <a:sym typeface="Josefin Sans"/>
              </a:rPr>
              <a:t>D</a:t>
            </a:r>
            <a:r>
              <a:rPr lang="en-US" dirty="0" smtClean="0">
                <a:latin typeface="Josefin Sans"/>
                <a:ea typeface="Josefin Sans"/>
                <a:cs typeface="Josefin Sans"/>
                <a:sym typeface="Josefin Sans"/>
              </a:rPr>
              <a:t>esign </a:t>
            </a:r>
            <a:r>
              <a:rPr lang="en-US" dirty="0">
                <a:latin typeface="Josefin Sans"/>
                <a:ea typeface="Josefin Sans"/>
                <a:cs typeface="Josefin Sans"/>
                <a:sym typeface="Josefin Sans"/>
              </a:rPr>
              <a:t>a lesson that will result in student’s ability to deliver a product that shows you the success criteria.</a:t>
            </a:r>
          </a:p>
          <a:p>
            <a:pPr marL="609585"/>
            <a:endParaRPr lang="en-US" sz="1200" dirty="0">
              <a:latin typeface="Josefin Sans"/>
              <a:ea typeface="Josefin Sans"/>
              <a:cs typeface="Josefin Sans"/>
              <a:sym typeface="Josefin Sans"/>
            </a:endParaRPr>
          </a:p>
        </p:txBody>
      </p:sp>
    </p:spTree>
    <p:extLst>
      <p:ext uri="{BB962C8B-B14F-4D97-AF65-F5344CB8AC3E}">
        <p14:creationId xmlns:p14="http://schemas.microsoft.com/office/powerpoint/2010/main" val="1502469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274" y="923354"/>
            <a:ext cx="10515600" cy="2852737"/>
          </a:xfrm>
        </p:spPr>
        <p:txBody>
          <a:bodyPr>
            <a:normAutofit/>
          </a:bodyPr>
          <a:lstStyle/>
          <a:p>
            <a:pPr algn="ctr"/>
            <a:r>
              <a:rPr lang="en-US" sz="5400" dirty="0" smtClean="0"/>
              <a:t>Elementary</a:t>
            </a:r>
            <a:endParaRPr lang="en-US" sz="5400" dirty="0"/>
          </a:p>
        </p:txBody>
      </p:sp>
    </p:spTree>
    <p:extLst>
      <p:ext uri="{BB962C8B-B14F-4D97-AF65-F5344CB8AC3E}">
        <p14:creationId xmlns:p14="http://schemas.microsoft.com/office/powerpoint/2010/main" val="21008351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 Early and Often</a:t>
            </a:r>
            <a:endParaRPr lang="en-US" dirty="0"/>
          </a:p>
        </p:txBody>
      </p:sp>
      <p:sp>
        <p:nvSpPr>
          <p:cNvPr id="3" name="Content Placeholder 2"/>
          <p:cNvSpPr>
            <a:spLocks noGrp="1"/>
          </p:cNvSpPr>
          <p:nvPr>
            <p:ph idx="1"/>
          </p:nvPr>
        </p:nvSpPr>
        <p:spPr/>
        <p:txBody>
          <a:bodyPr/>
          <a:lstStyle/>
          <a:p>
            <a:r>
              <a:rPr lang="en-US" dirty="0">
                <a:latin typeface="Josefin Sans"/>
                <a:ea typeface="Josefin Sans"/>
                <a:cs typeface="Josefin Sans"/>
                <a:sym typeface="Josefin Sans"/>
              </a:rPr>
              <a:t>Put structures in to place to check for understanding early and often.</a:t>
            </a:r>
          </a:p>
          <a:p>
            <a:endParaRPr lang="en-US" dirty="0">
              <a:latin typeface="Josefin Sans"/>
              <a:ea typeface="Josefin Sans"/>
              <a:cs typeface="Josefin Sans"/>
              <a:sym typeface="Josefin Sans"/>
            </a:endParaRPr>
          </a:p>
          <a:p>
            <a:r>
              <a:rPr lang="en-US" dirty="0">
                <a:latin typeface="Josefin Sans"/>
                <a:ea typeface="Josefin Sans"/>
                <a:cs typeface="Josefin Sans"/>
                <a:sym typeface="Josefin Sans"/>
              </a:rPr>
              <a:t>Feedback can come from you and/or peers during the process of creating their work</a:t>
            </a:r>
            <a:r>
              <a:rPr lang="en-US" dirty="0" smtClean="0">
                <a:latin typeface="Josefin Sans"/>
                <a:ea typeface="Josefin Sans"/>
                <a:cs typeface="Josefin Sans"/>
                <a:sym typeface="Josefin Sans"/>
              </a:rPr>
              <a:t>.</a:t>
            </a:r>
            <a:endParaRPr lang="en-US" dirty="0">
              <a:latin typeface="Josefin Sans"/>
              <a:ea typeface="Josefin Sans"/>
              <a:cs typeface="Josefin Sans"/>
              <a:sym typeface="Josefin Sans"/>
            </a:endParaRPr>
          </a:p>
        </p:txBody>
      </p:sp>
    </p:spTree>
    <p:extLst>
      <p:ext uri="{BB962C8B-B14F-4D97-AF65-F5344CB8AC3E}">
        <p14:creationId xmlns:p14="http://schemas.microsoft.com/office/powerpoint/2010/main" val="31587300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3"/>
            <a:ext cx="10515600" cy="2628597"/>
          </a:xfrm>
        </p:spPr>
        <p:txBody>
          <a:bodyPr>
            <a:noAutofit/>
          </a:bodyPr>
          <a:lstStyle/>
          <a:p>
            <a:pPr marL="609585"/>
            <a:r>
              <a:rPr lang="en-US" sz="6600" dirty="0">
                <a:solidFill>
                  <a:srgbClr val="E20D38"/>
                </a:solidFill>
                <a:ea typeface="Euphoria Script"/>
                <a:cs typeface="Euphoria Script"/>
                <a:sym typeface="Euphoria Script"/>
              </a:rPr>
              <a:t>Strategies for Success</a:t>
            </a:r>
            <a:br>
              <a:rPr lang="en-US" sz="6600" dirty="0">
                <a:solidFill>
                  <a:srgbClr val="E20D38"/>
                </a:solidFill>
                <a:ea typeface="Euphoria Script"/>
                <a:cs typeface="Euphoria Script"/>
                <a:sym typeface="Euphoria Script"/>
              </a:rPr>
            </a:br>
            <a:r>
              <a:rPr lang="nl-NL" sz="3600" dirty="0">
                <a:solidFill>
                  <a:srgbClr val="E20D38"/>
                </a:solidFill>
                <a:latin typeface="Josefin Sans"/>
                <a:ea typeface="Josefin Sans"/>
                <a:cs typeface="Josefin Sans"/>
                <a:sym typeface="Josefin Sans"/>
              </a:rPr>
              <a:t>How do I make learning visible in a remote setting?</a:t>
            </a:r>
            <a:endParaRPr lang="en-US" sz="1600" dirty="0"/>
          </a:p>
        </p:txBody>
      </p:sp>
      <p:sp>
        <p:nvSpPr>
          <p:cNvPr id="3" name="Content Placeholder 2"/>
          <p:cNvSpPr>
            <a:spLocks noGrp="1"/>
          </p:cNvSpPr>
          <p:nvPr>
            <p:ph idx="1"/>
          </p:nvPr>
        </p:nvSpPr>
        <p:spPr>
          <a:xfrm>
            <a:off x="1202498" y="2906037"/>
            <a:ext cx="10151301" cy="3270925"/>
          </a:xfrm>
        </p:spPr>
        <p:txBody>
          <a:bodyPr>
            <a:normAutofit/>
          </a:bodyPr>
          <a:lstStyle/>
          <a:p>
            <a:pPr>
              <a:lnSpc>
                <a:spcPct val="135937"/>
              </a:lnSpc>
              <a:spcBef>
                <a:spcPts val="2133"/>
              </a:spcBef>
              <a:buClr>
                <a:srgbClr val="000000"/>
              </a:buClr>
              <a:buSzPts val="1900"/>
            </a:pPr>
            <a:r>
              <a:rPr lang="en-US" sz="2400" dirty="0">
                <a:solidFill>
                  <a:srgbClr val="000000"/>
                </a:solidFill>
              </a:rPr>
              <a:t>Provide ongoing feedback, both teacher to student and student to student.</a:t>
            </a:r>
          </a:p>
          <a:p>
            <a:pPr>
              <a:lnSpc>
                <a:spcPct val="135937"/>
              </a:lnSpc>
              <a:spcBef>
                <a:spcPts val="0"/>
              </a:spcBef>
              <a:buClr>
                <a:srgbClr val="000000"/>
              </a:buClr>
              <a:buSzPts val="1900"/>
            </a:pPr>
            <a:r>
              <a:rPr lang="en-US" sz="2400" dirty="0">
                <a:solidFill>
                  <a:srgbClr val="000000"/>
                </a:solidFill>
              </a:rPr>
              <a:t>Engage in backwards planning. After setting the learning target, decide how students will show you they have met it. Set the success criteria for the learning outcome, then design a lesson that allows students to successfully show you they have met the learning target.</a:t>
            </a:r>
          </a:p>
          <a:p>
            <a:pPr marL="0" indent="0">
              <a:lnSpc>
                <a:spcPct val="135937"/>
              </a:lnSpc>
              <a:spcBef>
                <a:spcPts val="0"/>
              </a:spcBef>
              <a:buSzPts val="2000"/>
              <a:buNone/>
            </a:pPr>
            <a:endParaRPr lang="en-US" dirty="0">
              <a:solidFill>
                <a:srgbClr val="000000"/>
              </a:solidFill>
              <a:highlight>
                <a:schemeClr val="lt1"/>
              </a:highlight>
            </a:endParaRPr>
          </a:p>
        </p:txBody>
      </p:sp>
    </p:spTree>
    <p:extLst>
      <p:ext uri="{BB962C8B-B14F-4D97-AF65-F5344CB8AC3E}">
        <p14:creationId xmlns:p14="http://schemas.microsoft.com/office/powerpoint/2010/main" val="35207381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Planning for Instruction</a:t>
            </a:r>
            <a:endParaRPr lang="en-US" sz="5400" dirty="0"/>
          </a:p>
        </p:txBody>
      </p:sp>
    </p:spTree>
    <p:extLst>
      <p:ext uri="{BB962C8B-B14F-4D97-AF65-F5344CB8AC3E}">
        <p14:creationId xmlns:p14="http://schemas.microsoft.com/office/powerpoint/2010/main" val="14247446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496"/>
            <a:ext cx="12192000" cy="1497105"/>
          </a:xfrm>
        </p:spPr>
        <p:txBody>
          <a:bodyPr>
            <a:noAutofit/>
          </a:bodyPr>
          <a:lstStyle/>
          <a:p>
            <a:r>
              <a:rPr lang="en-US" sz="4800" dirty="0"/>
              <a:t>Six Principles for Supporting Students with Unfinished Learning</a:t>
            </a:r>
          </a:p>
        </p:txBody>
      </p:sp>
      <p:sp>
        <p:nvSpPr>
          <p:cNvPr id="2" name="TextBox 1"/>
          <p:cNvSpPr txBox="1"/>
          <p:nvPr/>
        </p:nvSpPr>
        <p:spPr>
          <a:xfrm>
            <a:off x="1373809" y="6256131"/>
            <a:ext cx="8331200" cy="543867"/>
          </a:xfrm>
          <a:prstGeom prst="rect">
            <a:avLst/>
          </a:prstGeom>
          <a:noFill/>
        </p:spPr>
        <p:txBody>
          <a:bodyPr wrap="square" rtlCol="0">
            <a:spAutoFit/>
          </a:bodyPr>
          <a:lstStyle/>
          <a:p>
            <a:r>
              <a:rPr lang="en-US" sz="1467" dirty="0">
                <a:hlinkClick r:id="rId3"/>
              </a:rPr>
              <a:t>Addressing Unfinished Learning After COVID-19 School Closures </a:t>
            </a:r>
            <a:r>
              <a:rPr lang="en-US" sz="1467" dirty="0"/>
              <a:t>| Council of the Great City Schools</a:t>
            </a:r>
          </a:p>
        </p:txBody>
      </p:sp>
      <p:sp>
        <p:nvSpPr>
          <p:cNvPr id="4" name="TextBox 3"/>
          <p:cNvSpPr txBox="1"/>
          <p:nvPr/>
        </p:nvSpPr>
        <p:spPr>
          <a:xfrm>
            <a:off x="203200" y="1603534"/>
            <a:ext cx="11480800" cy="4708981"/>
          </a:xfrm>
          <a:prstGeom prst="rect">
            <a:avLst/>
          </a:prstGeom>
          <a:noFill/>
        </p:spPr>
        <p:txBody>
          <a:bodyPr wrap="square" rtlCol="0">
            <a:spAutoFit/>
          </a:bodyPr>
          <a:lstStyle/>
          <a:p>
            <a:pPr marL="685783" indent="-685783">
              <a:buFont typeface="+mj-lt"/>
              <a:buAutoNum type="arabicPeriod"/>
            </a:pPr>
            <a:r>
              <a:rPr lang="en-US" sz="3600" dirty="0"/>
              <a:t>Stick to grade-level content and instructional rigor.</a:t>
            </a:r>
          </a:p>
          <a:p>
            <a:pPr marL="685783" indent="-685783">
              <a:buFont typeface="+mj-lt"/>
              <a:buAutoNum type="arabicPeriod"/>
            </a:pPr>
            <a:r>
              <a:rPr lang="en-US" sz="3600" dirty="0"/>
              <a:t>Focus on the depth of instruction, not on the pace.</a:t>
            </a:r>
          </a:p>
          <a:p>
            <a:pPr marL="685783" indent="-685783">
              <a:buFont typeface="+mj-lt"/>
              <a:buAutoNum type="arabicPeriod"/>
            </a:pPr>
            <a:r>
              <a:rPr lang="en-US" sz="3600" dirty="0"/>
              <a:t>Prioritize content and learning.</a:t>
            </a:r>
          </a:p>
          <a:p>
            <a:pPr marL="685783" indent="-685783">
              <a:buFont typeface="+mj-lt"/>
              <a:buAutoNum type="arabicPeriod"/>
            </a:pPr>
            <a:r>
              <a:rPr lang="en-US" sz="3600" dirty="0"/>
              <a:t>Ensure inclusion for each and every learner.</a:t>
            </a:r>
          </a:p>
          <a:p>
            <a:pPr marL="685783" indent="-685783">
              <a:buFont typeface="+mj-lt"/>
              <a:buAutoNum type="arabicPeriod"/>
            </a:pPr>
            <a:r>
              <a:rPr lang="en-US" sz="3600" dirty="0"/>
              <a:t>Identify and address gaps in learning through instruction, avoiding the misuse of standardized testing.</a:t>
            </a:r>
          </a:p>
          <a:p>
            <a:pPr marL="685783" indent="-685783">
              <a:buFont typeface="+mj-lt"/>
              <a:buAutoNum type="arabicPeriod"/>
            </a:pPr>
            <a:r>
              <a:rPr lang="en-US" sz="3600" dirty="0"/>
              <a:t>Capitalize on commonalities, not differences</a:t>
            </a:r>
            <a:r>
              <a:rPr lang="en-US" sz="4800" dirty="0"/>
              <a:t>.</a:t>
            </a:r>
          </a:p>
        </p:txBody>
      </p:sp>
      <p:pic>
        <p:nvPicPr>
          <p:cNvPr id="7" name="Picture 6" descr="screenshot of logo"/>
          <p:cNvPicPr>
            <a:picLocks noChangeAspect="1"/>
          </p:cNvPicPr>
          <p:nvPr/>
        </p:nvPicPr>
        <p:blipFill>
          <a:blip r:embed="rId4"/>
          <a:stretch>
            <a:fillRect/>
          </a:stretch>
        </p:blipFill>
        <p:spPr>
          <a:xfrm>
            <a:off x="9177958" y="6151198"/>
            <a:ext cx="1054101" cy="555213"/>
          </a:xfrm>
          <a:prstGeom prst="rect">
            <a:avLst/>
          </a:prstGeom>
        </p:spPr>
      </p:pic>
    </p:spTree>
    <p:extLst>
      <p:ext uri="{BB962C8B-B14F-4D97-AF65-F5344CB8AC3E}">
        <p14:creationId xmlns:p14="http://schemas.microsoft.com/office/powerpoint/2010/main" val="6648836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Planning (1 of 2)</a:t>
            </a:r>
            <a:endParaRPr lang="en-US" dirty="0"/>
          </a:p>
        </p:txBody>
      </p:sp>
      <p:sp>
        <p:nvSpPr>
          <p:cNvPr id="3" name="Content Placeholder 2"/>
          <p:cNvSpPr>
            <a:spLocks noGrp="1"/>
          </p:cNvSpPr>
          <p:nvPr>
            <p:ph idx="1"/>
          </p:nvPr>
        </p:nvSpPr>
        <p:spPr>
          <a:xfrm>
            <a:off x="666750" y="1409700"/>
            <a:ext cx="10687050" cy="5086350"/>
          </a:xfrm>
        </p:spPr>
        <p:txBody>
          <a:bodyPr>
            <a:normAutofit/>
          </a:bodyPr>
          <a:lstStyle/>
          <a:p>
            <a:r>
              <a:rPr lang="en-US" dirty="0" smtClean="0"/>
              <a:t>Beginning the Year</a:t>
            </a:r>
          </a:p>
          <a:p>
            <a:pPr lvl="1"/>
            <a:r>
              <a:rPr lang="en-US" sz="2800" dirty="0" smtClean="0"/>
              <a:t>Building student/family relationships</a:t>
            </a:r>
          </a:p>
          <a:p>
            <a:pPr lvl="1"/>
            <a:r>
              <a:rPr lang="en-US" sz="2800" dirty="0" smtClean="0"/>
              <a:t>Daily Schedules/task cues</a:t>
            </a:r>
          </a:p>
          <a:p>
            <a:pPr lvl="1"/>
            <a:r>
              <a:rPr lang="en-US" sz="2800" dirty="0" smtClean="0"/>
              <a:t>Student responses </a:t>
            </a:r>
          </a:p>
          <a:p>
            <a:pPr lvl="1"/>
            <a:r>
              <a:rPr lang="en-US" sz="2800" dirty="0" smtClean="0"/>
              <a:t>Live communication routines</a:t>
            </a:r>
          </a:p>
          <a:p>
            <a:pPr lvl="1"/>
            <a:r>
              <a:rPr lang="en-US" sz="2800" dirty="0" smtClean="0"/>
              <a:t>Other communication routines</a:t>
            </a:r>
          </a:p>
          <a:p>
            <a:pPr lvl="1"/>
            <a:r>
              <a:rPr lang="en-US" sz="2800" dirty="0" smtClean="0"/>
              <a:t>Access to anchor charts, student resources and other visual scaffolds</a:t>
            </a:r>
          </a:p>
          <a:p>
            <a:r>
              <a:rPr lang="en-US" sz="3200" dirty="0" smtClean="0"/>
              <a:t>Plan for scaffolding and modifications</a:t>
            </a:r>
          </a:p>
          <a:p>
            <a:pPr lvl="1"/>
            <a:r>
              <a:rPr lang="en-US" sz="2800" dirty="0" smtClean="0"/>
              <a:t>English Learners</a:t>
            </a:r>
          </a:p>
          <a:p>
            <a:pPr lvl="1"/>
            <a:r>
              <a:rPr lang="en-US" sz="2800" dirty="0" smtClean="0"/>
              <a:t>Students with special needs</a:t>
            </a:r>
          </a:p>
          <a:p>
            <a:pPr lvl="1"/>
            <a:endParaRPr lang="en-US" sz="2800" dirty="0"/>
          </a:p>
          <a:p>
            <a:pPr marL="457200" lvl="1" indent="0">
              <a:buNone/>
            </a:pPr>
            <a:endParaRPr lang="en-US" sz="2800" dirty="0" smtClean="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3603916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Considerations for Planning (2 of 2)</a:t>
            </a:r>
            <a:endParaRPr lang="en-US" dirty="0"/>
          </a:p>
        </p:txBody>
      </p:sp>
      <p:sp>
        <p:nvSpPr>
          <p:cNvPr id="5" name="Content Placeholder 4"/>
          <p:cNvSpPr>
            <a:spLocks noGrp="1"/>
          </p:cNvSpPr>
          <p:nvPr>
            <p:ph idx="1"/>
          </p:nvPr>
        </p:nvSpPr>
        <p:spPr>
          <a:xfrm>
            <a:off x="533400" y="1198468"/>
            <a:ext cx="10515600" cy="5659531"/>
          </a:xfrm>
        </p:spPr>
        <p:txBody>
          <a:bodyPr>
            <a:normAutofit fontScale="92500" lnSpcReduction="10000"/>
          </a:bodyPr>
          <a:lstStyle/>
          <a:p>
            <a:r>
              <a:rPr lang="en-US" dirty="0" smtClean="0"/>
              <a:t>Use assessments</a:t>
            </a:r>
          </a:p>
          <a:p>
            <a:pPr lvl="1"/>
            <a:r>
              <a:rPr lang="en-US" dirty="0" smtClean="0"/>
              <a:t>Prior year</a:t>
            </a:r>
          </a:p>
          <a:p>
            <a:pPr lvl="1"/>
            <a:r>
              <a:rPr lang="en-US" dirty="0" smtClean="0">
                <a:hlinkClick r:id="rId2"/>
              </a:rPr>
              <a:t>VDOE English Tracking Log</a:t>
            </a:r>
            <a:endParaRPr lang="en-US" dirty="0" smtClean="0"/>
          </a:p>
          <a:p>
            <a:pPr lvl="1"/>
            <a:r>
              <a:rPr lang="en-US" dirty="0" smtClean="0"/>
              <a:t>Screening assessments</a:t>
            </a:r>
          </a:p>
          <a:p>
            <a:pPr lvl="1"/>
            <a:r>
              <a:rPr lang="en-US" dirty="0" smtClean="0"/>
              <a:t>Informal observations</a:t>
            </a:r>
          </a:p>
          <a:p>
            <a:pPr lvl="1"/>
            <a:r>
              <a:rPr lang="en-US" dirty="0" smtClean="0"/>
              <a:t>Families</a:t>
            </a:r>
          </a:p>
          <a:p>
            <a:pPr lvl="1"/>
            <a:r>
              <a:rPr lang="en-US" dirty="0" smtClean="0"/>
              <a:t>Recording information</a:t>
            </a:r>
          </a:p>
          <a:p>
            <a:r>
              <a:rPr lang="en-US" dirty="0" smtClean="0"/>
              <a:t>Standards and Pacing</a:t>
            </a:r>
          </a:p>
          <a:p>
            <a:pPr lvl="1"/>
            <a:r>
              <a:rPr lang="en-US" dirty="0" smtClean="0">
                <a:hlinkClick r:id="rId3"/>
              </a:rPr>
              <a:t>2017 English </a:t>
            </a:r>
            <a:r>
              <a:rPr lang="en-US" i="1" dirty="0" smtClean="0">
                <a:hlinkClick r:id="rId3"/>
              </a:rPr>
              <a:t>Standards of Learning </a:t>
            </a:r>
            <a:r>
              <a:rPr lang="en-US" dirty="0" smtClean="0">
                <a:hlinkClick r:id="rId3"/>
              </a:rPr>
              <a:t>Curriculum Framework</a:t>
            </a:r>
            <a:endParaRPr lang="en-US" dirty="0" smtClean="0"/>
          </a:p>
          <a:p>
            <a:pPr lvl="1"/>
            <a:r>
              <a:rPr lang="en-US" dirty="0" smtClean="0"/>
              <a:t>Division pacing or scope and sequence</a:t>
            </a:r>
          </a:p>
          <a:p>
            <a:pPr lvl="1"/>
            <a:r>
              <a:rPr lang="en-US" dirty="0" smtClean="0"/>
              <a:t>Any modifications to division pacing</a:t>
            </a:r>
          </a:p>
          <a:p>
            <a:pPr lvl="1"/>
            <a:r>
              <a:rPr lang="en-US" dirty="0" smtClean="0"/>
              <a:t>Planning for missed content</a:t>
            </a:r>
          </a:p>
          <a:p>
            <a:r>
              <a:rPr lang="en-US" dirty="0" smtClean="0"/>
              <a:t>Teacher talk</a:t>
            </a:r>
          </a:p>
          <a:p>
            <a:pPr lvl="1"/>
            <a:r>
              <a:rPr lang="en-US" dirty="0" smtClean="0"/>
              <a:t>Pre plan</a:t>
            </a:r>
          </a:p>
          <a:p>
            <a:pPr lvl="1"/>
            <a:r>
              <a:rPr lang="en-US" dirty="0" smtClean="0"/>
              <a:t>Concise</a:t>
            </a:r>
          </a:p>
          <a:p>
            <a:pPr lvl="1"/>
            <a:r>
              <a:rPr lang="en-US" dirty="0" smtClean="0"/>
              <a:t>Consistency</a:t>
            </a:r>
          </a:p>
        </p:txBody>
      </p:sp>
    </p:spTree>
    <p:extLst>
      <p:ext uri="{BB962C8B-B14F-4D97-AF65-F5344CB8AC3E}">
        <p14:creationId xmlns:p14="http://schemas.microsoft.com/office/powerpoint/2010/main" val="1145684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PALS Support</a:t>
            </a:r>
            <a:endParaRPr lang="en-US" dirty="0"/>
          </a:p>
        </p:txBody>
      </p:sp>
      <p:pic>
        <p:nvPicPr>
          <p:cNvPr id="4" name="Picture 3" descr="Screenshot of PALS News You Can Use" title="PALS News"/>
          <p:cNvPicPr>
            <a:picLocks noChangeAspect="1"/>
          </p:cNvPicPr>
          <p:nvPr/>
        </p:nvPicPr>
        <p:blipFill>
          <a:blip r:embed="rId2"/>
          <a:stretch>
            <a:fillRect/>
          </a:stretch>
        </p:blipFill>
        <p:spPr>
          <a:xfrm>
            <a:off x="896782" y="1278689"/>
            <a:ext cx="4036642" cy="5165407"/>
          </a:xfrm>
          <a:prstGeom prst="rect">
            <a:avLst/>
          </a:prstGeom>
        </p:spPr>
      </p:pic>
      <p:pic>
        <p:nvPicPr>
          <p:cNvPr id="5" name="Picture 4" descr="Screenshot of PALS log in screen" title="PALS Log in"/>
          <p:cNvPicPr>
            <a:picLocks noChangeAspect="1"/>
          </p:cNvPicPr>
          <p:nvPr/>
        </p:nvPicPr>
        <p:blipFill>
          <a:blip r:embed="rId3"/>
          <a:stretch>
            <a:fillRect/>
          </a:stretch>
        </p:blipFill>
        <p:spPr>
          <a:xfrm>
            <a:off x="5320949" y="1192922"/>
            <a:ext cx="5119688" cy="1930574"/>
          </a:xfrm>
          <a:prstGeom prst="rect">
            <a:avLst/>
          </a:prstGeom>
        </p:spPr>
      </p:pic>
      <p:pic>
        <p:nvPicPr>
          <p:cNvPr id="6" name="Picture 5" descr="Screenshot of PALS Fall 2020 FAQ" title="PALS FAQ"/>
          <p:cNvPicPr>
            <a:picLocks noChangeAspect="1"/>
          </p:cNvPicPr>
          <p:nvPr/>
        </p:nvPicPr>
        <p:blipFill rotWithShape="1">
          <a:blip r:embed="rId4"/>
          <a:srcRect t="6358"/>
          <a:stretch/>
        </p:blipFill>
        <p:spPr>
          <a:xfrm>
            <a:off x="6096000" y="3123496"/>
            <a:ext cx="3445565" cy="3619327"/>
          </a:xfrm>
          <a:prstGeom prst="rect">
            <a:avLst/>
          </a:prstGeom>
        </p:spPr>
      </p:pic>
    </p:spTree>
    <p:extLst>
      <p:ext uri="{BB962C8B-B14F-4D97-AF65-F5344CB8AC3E}">
        <p14:creationId xmlns:p14="http://schemas.microsoft.com/office/powerpoint/2010/main" val="34464362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Areas of Focus for A Variety of Learning Environments</a:t>
            </a:r>
            <a:endParaRPr lang="en-US" sz="5400" dirty="0"/>
          </a:p>
        </p:txBody>
      </p:sp>
    </p:spTree>
    <p:extLst>
      <p:ext uri="{BB962C8B-B14F-4D97-AF65-F5344CB8AC3E}">
        <p14:creationId xmlns:p14="http://schemas.microsoft.com/office/powerpoint/2010/main" val="32389154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6382565" y="1279878"/>
            <a:ext cx="5809436" cy="4344577"/>
          </a:xfrm>
        </p:spPr>
        <p:txBody>
          <a:bodyPr/>
          <a:lstStyle/>
          <a:p>
            <a:pPr fontAlgn="base"/>
            <a:r>
              <a:rPr lang="en-US" sz="2400" dirty="0"/>
              <a:t>“C. To provide students with sufficient opportunity to learn, local school divisions shall provide a minimum of </a:t>
            </a:r>
            <a:r>
              <a:rPr lang="en-US" sz="2400" dirty="0">
                <a:solidFill>
                  <a:srgbClr val="FF0000"/>
                </a:solidFill>
              </a:rPr>
              <a:t>680 hours </a:t>
            </a:r>
            <a:r>
              <a:rPr lang="en-US" sz="2400" dirty="0"/>
              <a:t>of the required 990 hours of instructional time to students in elementary school in the four academic disciplines of </a:t>
            </a:r>
            <a:r>
              <a:rPr lang="en-US" sz="2400" dirty="0">
                <a:solidFill>
                  <a:srgbClr val="FF0000"/>
                </a:solidFill>
              </a:rPr>
              <a:t>English, mathematics, science, and history and social science</a:t>
            </a:r>
            <a:r>
              <a:rPr lang="en-US" sz="2400" dirty="0"/>
              <a:t>.”</a:t>
            </a:r>
            <a:endParaRPr lang="en-US" sz="1100" b="1" dirty="0">
              <a:solidFill>
                <a:srgbClr val="FF0000"/>
              </a:solidFill>
            </a:endParaRPr>
          </a:p>
        </p:txBody>
      </p:sp>
      <p:sp>
        <p:nvSpPr>
          <p:cNvPr id="2" name="Title 1"/>
          <p:cNvSpPr>
            <a:spLocks noGrp="1"/>
          </p:cNvSpPr>
          <p:nvPr>
            <p:ph type="title" idx="4294967295"/>
          </p:nvPr>
        </p:nvSpPr>
        <p:spPr>
          <a:xfrm>
            <a:off x="1" y="69181"/>
            <a:ext cx="12879388" cy="973139"/>
          </a:xfrm>
        </p:spPr>
        <p:txBody>
          <a:bodyPr>
            <a:noAutofit/>
          </a:bodyPr>
          <a:lstStyle/>
          <a:p>
            <a:pPr fontAlgn="base"/>
            <a:r>
              <a:rPr lang="en-US" dirty="0"/>
              <a:t>8VAC20-131-80. Instructional Program in Elementary Schools.</a:t>
            </a:r>
          </a:p>
        </p:txBody>
      </p:sp>
      <p:sp>
        <p:nvSpPr>
          <p:cNvPr id="4" name="TextBox 3" descr="Quote"/>
          <p:cNvSpPr txBox="1"/>
          <p:nvPr/>
        </p:nvSpPr>
        <p:spPr>
          <a:xfrm>
            <a:off x="1593670" y="3082833"/>
            <a:ext cx="184731" cy="369332"/>
          </a:xfrm>
          <a:prstGeom prst="rect">
            <a:avLst/>
          </a:prstGeom>
          <a:noFill/>
        </p:spPr>
        <p:txBody>
          <a:bodyPr wrap="none" rtlCol="0">
            <a:spAutoFit/>
          </a:bodyPr>
          <a:lstStyle/>
          <a:p>
            <a:pPr defTabSz="914377"/>
            <a:endParaRPr lang="en-US" dirty="0">
              <a:solidFill>
                <a:prstClr val="black"/>
              </a:solidFill>
              <a:latin typeface="Arial"/>
            </a:endParaRPr>
          </a:p>
        </p:txBody>
      </p:sp>
      <p:sp>
        <p:nvSpPr>
          <p:cNvPr id="3" name="Rectangle 2"/>
          <p:cNvSpPr/>
          <p:nvPr/>
        </p:nvSpPr>
        <p:spPr>
          <a:xfrm>
            <a:off x="286564" y="2120063"/>
            <a:ext cx="6096000" cy="1569660"/>
          </a:xfrm>
          <a:prstGeom prst="rect">
            <a:avLst/>
          </a:prstGeom>
        </p:spPr>
        <p:txBody>
          <a:bodyPr>
            <a:spAutoFit/>
          </a:bodyPr>
          <a:lstStyle/>
          <a:p>
            <a:pPr defTabSz="914377" fontAlgn="base"/>
            <a:r>
              <a:rPr lang="en-US" sz="2400" dirty="0">
                <a:solidFill>
                  <a:prstClr val="black"/>
                </a:solidFill>
                <a:latin typeface="Arial"/>
              </a:rPr>
              <a:t>“B. In kindergarten through grade 3, </a:t>
            </a:r>
            <a:r>
              <a:rPr lang="en-US" sz="2400" dirty="0">
                <a:solidFill>
                  <a:srgbClr val="FF0000"/>
                </a:solidFill>
                <a:latin typeface="Arial"/>
              </a:rPr>
              <a:t>reading, writing, spelling, </a:t>
            </a:r>
            <a:r>
              <a:rPr lang="en-US" sz="2400" dirty="0">
                <a:solidFill>
                  <a:prstClr val="black"/>
                </a:solidFill>
                <a:latin typeface="Arial"/>
              </a:rPr>
              <a:t>and mathematics shall be the focus of the instructional program.”</a:t>
            </a:r>
            <a:endParaRPr lang="en-US" sz="2800" b="1" dirty="0">
              <a:solidFill>
                <a:prstClr val="black"/>
              </a:solidFill>
              <a:latin typeface="Arial"/>
            </a:endParaRPr>
          </a:p>
        </p:txBody>
      </p:sp>
    </p:spTree>
    <p:extLst>
      <p:ext uri="{BB962C8B-B14F-4D97-AF65-F5344CB8AC3E}">
        <p14:creationId xmlns:p14="http://schemas.microsoft.com/office/powerpoint/2010/main" val="34702440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273471" y="1400617"/>
            <a:ext cx="5809436" cy="4344577"/>
          </a:xfrm>
        </p:spPr>
        <p:txBody>
          <a:bodyPr/>
          <a:lstStyle/>
          <a:p>
            <a:pPr fontAlgn="base"/>
            <a:r>
              <a:rPr lang="en-US" sz="2000" b="1" dirty="0"/>
              <a:t>“The Board shall seek to ensure that the Standards of Learning are consistent with a high-quality foundation educational program. </a:t>
            </a:r>
            <a:r>
              <a:rPr lang="en-US" sz="2000" b="1" dirty="0">
                <a:solidFill>
                  <a:srgbClr val="FF0000"/>
                </a:solidFill>
              </a:rPr>
              <a:t>The Standards of Learning shall include, but not be limited to, the basic skills of communication (listening, speaking, reading, and writing</a:t>
            </a:r>
            <a:r>
              <a:rPr lang="en-US" sz="2000" b="1" dirty="0"/>
              <a:t>); computation and critical reasoning, including problem solving and decision making; proficiency in the use of computers and related technology; computer science and computational thinking, including computer coding; and the skills to manage personal finances and to make sound financial decisions.”</a:t>
            </a:r>
          </a:p>
          <a:p>
            <a:endParaRPr lang="en-US" sz="2000" b="1" dirty="0">
              <a:solidFill>
                <a:srgbClr val="FF0000"/>
              </a:solidFill>
            </a:endParaRPr>
          </a:p>
        </p:txBody>
      </p:sp>
      <p:sp>
        <p:nvSpPr>
          <p:cNvPr id="2" name="Title 1"/>
          <p:cNvSpPr>
            <a:spLocks noGrp="1"/>
          </p:cNvSpPr>
          <p:nvPr>
            <p:ph type="title" idx="4294967295"/>
          </p:nvPr>
        </p:nvSpPr>
        <p:spPr>
          <a:xfrm>
            <a:off x="1" y="0"/>
            <a:ext cx="12350262" cy="973139"/>
          </a:xfrm>
        </p:spPr>
        <p:txBody>
          <a:bodyPr>
            <a:noAutofit/>
          </a:bodyPr>
          <a:lstStyle/>
          <a:p>
            <a:r>
              <a:rPr lang="en-US" sz="2400" dirty="0"/>
              <a:t>§ 22.1-253.13:1. Standard 1. Instructional programs supporting the Standards of Learning and other educational objectives.</a:t>
            </a:r>
            <a:endParaRPr lang="en-US" sz="2800" dirty="0">
              <a:solidFill>
                <a:srgbClr val="FF0000"/>
              </a:solidFill>
            </a:endParaRPr>
          </a:p>
        </p:txBody>
      </p:sp>
      <p:sp>
        <p:nvSpPr>
          <p:cNvPr id="4" name="TextBox 3" descr="Quote"/>
          <p:cNvSpPr txBox="1"/>
          <p:nvPr/>
        </p:nvSpPr>
        <p:spPr>
          <a:xfrm>
            <a:off x="1593670" y="3082833"/>
            <a:ext cx="184731" cy="369332"/>
          </a:xfrm>
          <a:prstGeom prst="rect">
            <a:avLst/>
          </a:prstGeom>
          <a:noFill/>
        </p:spPr>
        <p:txBody>
          <a:bodyPr wrap="none" rtlCol="0">
            <a:spAutoFit/>
          </a:bodyPr>
          <a:lstStyle/>
          <a:p>
            <a:pPr defTabSz="914377"/>
            <a:endParaRPr lang="en-US" dirty="0">
              <a:solidFill>
                <a:prstClr val="black"/>
              </a:solidFill>
              <a:latin typeface="Arial"/>
            </a:endParaRPr>
          </a:p>
        </p:txBody>
      </p:sp>
      <p:sp>
        <p:nvSpPr>
          <p:cNvPr id="3" name="Rectangle 2"/>
          <p:cNvSpPr/>
          <p:nvPr/>
        </p:nvSpPr>
        <p:spPr>
          <a:xfrm>
            <a:off x="6254263" y="1400616"/>
            <a:ext cx="6096000" cy="1938992"/>
          </a:xfrm>
          <a:prstGeom prst="rect">
            <a:avLst/>
          </a:prstGeom>
        </p:spPr>
        <p:txBody>
          <a:bodyPr>
            <a:spAutoFit/>
          </a:bodyPr>
          <a:lstStyle/>
          <a:p>
            <a:pPr defTabSz="914377" fontAlgn="base"/>
            <a:r>
              <a:rPr lang="en-US" sz="2000" b="1" dirty="0">
                <a:solidFill>
                  <a:prstClr val="black"/>
                </a:solidFill>
                <a:latin typeface="Arial"/>
              </a:rPr>
              <a:t>“The English Standards of Learning for reading in kindergarten through grade three shall be based on components of effective reading instruction, to include, at a minimum, </a:t>
            </a:r>
            <a:r>
              <a:rPr lang="en-US" sz="2000" b="1" dirty="0">
                <a:solidFill>
                  <a:srgbClr val="FF0000"/>
                </a:solidFill>
                <a:latin typeface="Arial"/>
              </a:rPr>
              <a:t>phonemic awareness, phonics, fluency, vocabulary development, and text comprehension.”</a:t>
            </a:r>
          </a:p>
        </p:txBody>
      </p:sp>
    </p:spTree>
    <p:extLst>
      <p:ext uri="{BB962C8B-B14F-4D97-AF65-F5344CB8AC3E}">
        <p14:creationId xmlns:p14="http://schemas.microsoft.com/office/powerpoint/2010/main" val="33845128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6199265" y="1340669"/>
            <a:ext cx="6417456" cy="4344577"/>
          </a:xfrm>
        </p:spPr>
        <p:txBody>
          <a:bodyPr/>
          <a:lstStyle/>
          <a:p>
            <a:pPr fontAlgn="base"/>
            <a:r>
              <a:rPr lang="en-US" sz="3200" dirty="0"/>
              <a:t>4</a:t>
            </a:r>
            <a:r>
              <a:rPr lang="en-US" sz="2400" dirty="0"/>
              <a:t>.</a:t>
            </a:r>
            <a:r>
              <a:rPr lang="en-US" sz="3200" dirty="0"/>
              <a:t> Knowledge and abilities required specifically to comprehend text</a:t>
            </a:r>
          </a:p>
          <a:p>
            <a:pPr fontAlgn="base"/>
            <a:r>
              <a:rPr lang="en-US" sz="3200" dirty="0"/>
              <a:t>5. Thinking and reasoning skills</a:t>
            </a:r>
          </a:p>
          <a:p>
            <a:pPr fontAlgn="base"/>
            <a:r>
              <a:rPr lang="en-US" sz="3200" dirty="0"/>
              <a:t>6. Motivation to understand and work toward academic goals</a:t>
            </a:r>
          </a:p>
        </p:txBody>
      </p:sp>
      <p:sp>
        <p:nvSpPr>
          <p:cNvPr id="2" name="Title 1"/>
          <p:cNvSpPr>
            <a:spLocks noGrp="1"/>
          </p:cNvSpPr>
          <p:nvPr>
            <p:ph type="title" idx="4294967295"/>
          </p:nvPr>
        </p:nvSpPr>
        <p:spPr>
          <a:xfrm>
            <a:off x="1" y="0"/>
            <a:ext cx="12192000" cy="787400"/>
          </a:xfrm>
        </p:spPr>
        <p:txBody>
          <a:bodyPr>
            <a:noAutofit/>
          </a:bodyPr>
          <a:lstStyle/>
          <a:p>
            <a:pPr fontAlgn="base"/>
            <a:r>
              <a:rPr lang="en-US" dirty="0" smtClean="0"/>
              <a:t>Skills and Knowledge Critical to Comprehension</a:t>
            </a:r>
            <a:endParaRPr lang="en-US" dirty="0"/>
          </a:p>
        </p:txBody>
      </p:sp>
      <p:sp>
        <p:nvSpPr>
          <p:cNvPr id="4" name="TextBox 3" descr="Quote"/>
          <p:cNvSpPr txBox="1"/>
          <p:nvPr/>
        </p:nvSpPr>
        <p:spPr>
          <a:xfrm>
            <a:off x="1593670" y="3082833"/>
            <a:ext cx="184731" cy="369332"/>
          </a:xfrm>
          <a:prstGeom prst="rect">
            <a:avLst/>
          </a:prstGeom>
          <a:noFill/>
        </p:spPr>
        <p:txBody>
          <a:bodyPr wrap="none" rtlCol="0">
            <a:spAutoFit/>
          </a:bodyPr>
          <a:lstStyle/>
          <a:p>
            <a:pPr defTabSz="914377"/>
            <a:endParaRPr lang="en-US" dirty="0">
              <a:solidFill>
                <a:prstClr val="black"/>
              </a:solidFill>
              <a:latin typeface="Arial"/>
            </a:endParaRPr>
          </a:p>
        </p:txBody>
      </p:sp>
      <p:sp>
        <p:nvSpPr>
          <p:cNvPr id="3" name="Rectangle 2"/>
          <p:cNvSpPr/>
          <p:nvPr/>
        </p:nvSpPr>
        <p:spPr>
          <a:xfrm>
            <a:off x="101600" y="1145041"/>
            <a:ext cx="6096000" cy="3046988"/>
          </a:xfrm>
          <a:prstGeom prst="rect">
            <a:avLst/>
          </a:prstGeom>
        </p:spPr>
        <p:txBody>
          <a:bodyPr>
            <a:spAutoFit/>
          </a:bodyPr>
          <a:lstStyle/>
          <a:p>
            <a:pPr marL="457189" indent="-457189" defTabSz="914377" fontAlgn="base">
              <a:buAutoNum type="arabicPeriod"/>
            </a:pPr>
            <a:r>
              <a:rPr lang="en-US" sz="3200" dirty="0">
                <a:solidFill>
                  <a:prstClr val="black"/>
                </a:solidFill>
              </a:rPr>
              <a:t>Word-level skills</a:t>
            </a:r>
          </a:p>
          <a:p>
            <a:pPr defTabSz="914377" fontAlgn="base"/>
            <a:endParaRPr lang="en-US" sz="3200" dirty="0">
              <a:solidFill>
                <a:prstClr val="black"/>
              </a:solidFill>
            </a:endParaRPr>
          </a:p>
          <a:p>
            <a:pPr defTabSz="914377" fontAlgn="base"/>
            <a:r>
              <a:rPr lang="en-US" sz="3200" dirty="0">
                <a:solidFill>
                  <a:prstClr val="black"/>
                </a:solidFill>
              </a:rPr>
              <a:t>2. Vocabulary knowledge and oral language skills</a:t>
            </a:r>
          </a:p>
          <a:p>
            <a:pPr defTabSz="914377" fontAlgn="base"/>
            <a:endParaRPr lang="en-US" sz="3200" dirty="0">
              <a:solidFill>
                <a:prstClr val="black"/>
              </a:solidFill>
            </a:endParaRPr>
          </a:p>
          <a:p>
            <a:pPr defTabSz="914377" fontAlgn="base"/>
            <a:r>
              <a:rPr lang="en-US" sz="3200" dirty="0">
                <a:solidFill>
                  <a:prstClr val="black"/>
                </a:solidFill>
              </a:rPr>
              <a:t>3. Broad Conceptual Knowledge</a:t>
            </a:r>
          </a:p>
        </p:txBody>
      </p:sp>
      <p:sp>
        <p:nvSpPr>
          <p:cNvPr id="9" name="TextBox 8"/>
          <p:cNvSpPr txBox="1"/>
          <p:nvPr/>
        </p:nvSpPr>
        <p:spPr>
          <a:xfrm>
            <a:off x="679270" y="6105349"/>
            <a:ext cx="9190103" cy="584968"/>
          </a:xfrm>
          <a:prstGeom prst="rect">
            <a:avLst/>
          </a:prstGeom>
          <a:noFill/>
        </p:spPr>
        <p:txBody>
          <a:bodyPr wrap="square" rtlCol="0">
            <a:spAutoFit/>
          </a:bodyPr>
          <a:lstStyle/>
          <a:p>
            <a:pPr defTabSz="914377"/>
            <a:r>
              <a:rPr lang="en-US" sz="1067" dirty="0"/>
              <a:t>Shanahan, T., </a:t>
            </a:r>
            <a:r>
              <a:rPr lang="en-US" sz="1067" dirty="0" err="1"/>
              <a:t>Callison</a:t>
            </a:r>
            <a:r>
              <a:rPr lang="en-US" sz="1067" dirty="0"/>
              <a:t>, K., </a:t>
            </a:r>
            <a:r>
              <a:rPr lang="en-US" sz="1067" dirty="0" err="1"/>
              <a:t>Carriere</a:t>
            </a:r>
            <a:r>
              <a:rPr lang="en-US" sz="1067" dirty="0"/>
              <a:t>, C., Duke, N. K., Pearson, P. D., </a:t>
            </a:r>
            <a:r>
              <a:rPr lang="en-US" sz="1067" dirty="0" err="1"/>
              <a:t>Schatschneider</a:t>
            </a:r>
            <a:r>
              <a:rPr lang="en-US" sz="1067" dirty="0"/>
              <a:t>, C., &amp; </a:t>
            </a:r>
            <a:r>
              <a:rPr lang="en-US" sz="1067" dirty="0" err="1"/>
              <a:t>Torgesen</a:t>
            </a:r>
            <a:r>
              <a:rPr lang="en-US" sz="1067" dirty="0"/>
              <a:t>, J. (2010). Improving reading comprehension in kindergarten through 3rd grade: A practice guide (NCEE 2010-4038). Washington, DC: National Center for Education Evaluation and Regional Assistance, Institute of Education Sciences, U.S. Department of Education. Retrieved from whatworks.ed.gov/publications/</a:t>
            </a:r>
            <a:r>
              <a:rPr lang="en-US" sz="1067" dirty="0" err="1"/>
              <a:t>practiceguides</a:t>
            </a:r>
            <a:r>
              <a:rPr lang="en-US" sz="1067" dirty="0"/>
              <a:t>.</a:t>
            </a:r>
            <a:endParaRPr lang="en-US" sz="1000" dirty="0">
              <a:latin typeface="Arial"/>
            </a:endParaRPr>
          </a:p>
        </p:txBody>
      </p:sp>
    </p:spTree>
    <p:extLst>
      <p:ext uri="{BB962C8B-B14F-4D97-AF65-F5344CB8AC3E}">
        <p14:creationId xmlns:p14="http://schemas.microsoft.com/office/powerpoint/2010/main" val="23333895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245923" y="1554351"/>
            <a:ext cx="5809436" cy="3857184"/>
          </a:xfrm>
        </p:spPr>
        <p:txBody>
          <a:bodyPr/>
          <a:lstStyle/>
          <a:p>
            <a:r>
              <a:rPr lang="en-US" sz="2133" b="1" dirty="0"/>
              <a:t>“Phonics instruction is an essential part of early reading and writing instruction. Students need to learn how to efficiently decode words to increase their word recognition skills. The more words students recognize automatically, the better their reading fluency, which has a powerful effect on their comprehension of text. And that’s the point. Phonics instruction is designed to increase students’ ability to read and make meaning from text.”</a:t>
            </a:r>
            <a:endParaRPr lang="en-US" sz="2133" b="1" dirty="0">
              <a:solidFill>
                <a:srgbClr val="FF0000"/>
              </a:solidFill>
            </a:endParaRPr>
          </a:p>
        </p:txBody>
      </p:sp>
      <p:sp>
        <p:nvSpPr>
          <p:cNvPr id="2" name="Title 1"/>
          <p:cNvSpPr>
            <a:spLocks noGrp="1"/>
          </p:cNvSpPr>
          <p:nvPr>
            <p:ph type="title" idx="4294967295"/>
          </p:nvPr>
        </p:nvSpPr>
        <p:spPr>
          <a:xfrm>
            <a:off x="1" y="0"/>
            <a:ext cx="12496800" cy="973139"/>
          </a:xfrm>
        </p:spPr>
        <p:txBody>
          <a:bodyPr/>
          <a:lstStyle/>
          <a:p>
            <a:r>
              <a:rPr lang="en-US" dirty="0" smtClean="0"/>
              <a:t>What Research Says About Phonics</a:t>
            </a:r>
            <a:endParaRPr lang="en-US" dirty="0"/>
          </a:p>
        </p:txBody>
      </p:sp>
      <p:sp>
        <p:nvSpPr>
          <p:cNvPr id="4" name="TextBox 3" descr="Quote"/>
          <p:cNvSpPr txBox="1"/>
          <p:nvPr/>
        </p:nvSpPr>
        <p:spPr>
          <a:xfrm>
            <a:off x="1593670" y="3082833"/>
            <a:ext cx="184731" cy="369332"/>
          </a:xfrm>
          <a:prstGeom prst="rect">
            <a:avLst/>
          </a:prstGeom>
          <a:noFill/>
        </p:spPr>
        <p:txBody>
          <a:bodyPr wrap="none" rtlCol="0">
            <a:spAutoFit/>
          </a:bodyPr>
          <a:lstStyle/>
          <a:p>
            <a:pPr defTabSz="914377"/>
            <a:endParaRPr lang="en-US" dirty="0">
              <a:solidFill>
                <a:prstClr val="black"/>
              </a:solidFill>
              <a:latin typeface="Arial"/>
            </a:endParaRPr>
          </a:p>
        </p:txBody>
      </p:sp>
      <p:sp>
        <p:nvSpPr>
          <p:cNvPr id="9" name="Rectangle 8"/>
          <p:cNvSpPr/>
          <p:nvPr/>
        </p:nvSpPr>
        <p:spPr>
          <a:xfrm>
            <a:off x="6145348" y="1554351"/>
            <a:ext cx="6096000" cy="3046411"/>
          </a:xfrm>
          <a:prstGeom prst="rect">
            <a:avLst/>
          </a:prstGeom>
        </p:spPr>
        <p:txBody>
          <a:bodyPr>
            <a:spAutoFit/>
          </a:bodyPr>
          <a:lstStyle/>
          <a:p>
            <a:pPr defTabSz="914377"/>
            <a:r>
              <a:rPr lang="en-US" sz="2133" b="1" dirty="0">
                <a:solidFill>
                  <a:prstClr val="black"/>
                </a:solidFill>
                <a:latin typeface="Arial"/>
              </a:rPr>
              <a:t>“Students progress at a much faster rate in phonics when the bulk of instructional time is spent on applying the skills to authentic reading and writing experiences, rather than isolated skill-and-drill work. At least half of a phonics lesson should be devoted to application exercises. For students who are below level, the amount of reading during phonics instruction must be even greater.”</a:t>
            </a:r>
          </a:p>
        </p:txBody>
      </p:sp>
      <p:sp>
        <p:nvSpPr>
          <p:cNvPr id="10" name="TextBox 9"/>
          <p:cNvSpPr txBox="1"/>
          <p:nvPr/>
        </p:nvSpPr>
        <p:spPr>
          <a:xfrm>
            <a:off x="679270" y="6105351"/>
            <a:ext cx="9190103" cy="923330"/>
          </a:xfrm>
          <a:prstGeom prst="rect">
            <a:avLst/>
          </a:prstGeom>
          <a:noFill/>
        </p:spPr>
        <p:txBody>
          <a:bodyPr wrap="square" rtlCol="0">
            <a:spAutoFit/>
          </a:bodyPr>
          <a:lstStyle/>
          <a:p>
            <a:pPr defTabSz="914377"/>
            <a:r>
              <a:rPr lang="en-US" dirty="0">
                <a:latin typeface="Arial"/>
              </a:rPr>
              <a:t>International Literacy Association. (2019). Meeting the challenges of early literacy phonics instruction [Literacy leadership brief]. Newark, DE: Author</a:t>
            </a:r>
          </a:p>
          <a:p>
            <a:pPr defTabSz="914377"/>
            <a:endParaRPr lang="en-US" dirty="0">
              <a:solidFill>
                <a:prstClr val="black"/>
              </a:solidFill>
              <a:latin typeface="Arial"/>
            </a:endParaRPr>
          </a:p>
        </p:txBody>
      </p:sp>
      <p:sp>
        <p:nvSpPr>
          <p:cNvPr id="8" name="Title 1"/>
          <p:cNvSpPr txBox="1">
            <a:spLocks/>
          </p:cNvSpPr>
          <p:nvPr/>
        </p:nvSpPr>
        <p:spPr>
          <a:xfrm>
            <a:off x="-3" y="970813"/>
            <a:ext cx="12192003" cy="473263"/>
          </a:xfrm>
          <a:prstGeom prst="rect">
            <a:avLst/>
          </a:prstGeom>
          <a:solidFill>
            <a:schemeClr val="bg1">
              <a:lumMod val="65000"/>
            </a:schemeClr>
          </a:solidFill>
        </p:spPr>
        <p:txBody>
          <a:bodyPr vert="horz" lIns="609600" tIns="0" rIns="609600" bIns="0" rtlCol="0" anchor="ctr">
            <a:normAutofit/>
          </a:bodyPr>
          <a:lstStyle>
            <a:lvl1pPr marL="0" indent="0" algn="ctr" defTabSz="914378" rtl="0" eaLnBrk="1" latinLnBrk="0" hangingPunct="1">
              <a:spcBef>
                <a:spcPts val="0"/>
              </a:spcBef>
              <a:buNone/>
              <a:defRPr sz="2400" kern="1200">
                <a:solidFill>
                  <a:schemeClr val="bg1"/>
                </a:solidFill>
                <a:latin typeface="+mj-lt"/>
                <a:ea typeface="+mj-ea"/>
                <a:cs typeface="+mj-cs"/>
              </a:defRPr>
            </a:lvl1pPr>
          </a:lstStyle>
          <a:p>
            <a:r>
              <a:rPr lang="en-US" sz="2667" b="1" dirty="0">
                <a:solidFill>
                  <a:schemeClr val="tx1"/>
                </a:solidFill>
              </a:rPr>
              <a:t>Phonics Instruction</a:t>
            </a:r>
            <a:endParaRPr lang="en-US" sz="2667" dirty="0">
              <a:solidFill>
                <a:schemeClr val="tx1"/>
              </a:solidFill>
              <a:latin typeface="+mn-lt"/>
            </a:endParaRPr>
          </a:p>
        </p:txBody>
      </p:sp>
    </p:spTree>
    <p:extLst>
      <p:ext uri="{BB962C8B-B14F-4D97-AF65-F5344CB8AC3E}">
        <p14:creationId xmlns:p14="http://schemas.microsoft.com/office/powerpoint/2010/main" val="4541710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87D5-890E-B449-BB59-E058CF8CD38E}"/>
              </a:ext>
            </a:extLst>
          </p:cNvPr>
          <p:cNvSpPr>
            <a:spLocks noGrp="1"/>
          </p:cNvSpPr>
          <p:nvPr>
            <p:ph type="title"/>
          </p:nvPr>
        </p:nvSpPr>
        <p:spPr/>
        <p:txBody>
          <a:bodyPr/>
          <a:lstStyle/>
          <a:p>
            <a:r>
              <a:rPr lang="en-US" dirty="0" smtClean="0"/>
              <a:t>Effective Literacy Instruction</a:t>
            </a:r>
            <a:endParaRPr lang="en-US" dirty="0"/>
          </a:p>
        </p:txBody>
      </p:sp>
      <p:sp>
        <p:nvSpPr>
          <p:cNvPr id="3" name="Text Placeholder 2">
            <a:extLst>
              <a:ext uri="{FF2B5EF4-FFF2-40B4-BE49-F238E27FC236}">
                <a16:creationId xmlns:a16="http://schemas.microsoft.com/office/drawing/2014/main" id="{C55D08CC-7952-BF45-9F59-D17D759E422E}"/>
              </a:ext>
            </a:extLst>
          </p:cNvPr>
          <p:cNvSpPr>
            <a:spLocks noGrp="1"/>
          </p:cNvSpPr>
          <p:nvPr>
            <p:ph type="body" idx="1"/>
          </p:nvPr>
        </p:nvSpPr>
        <p:spPr/>
        <p:txBody>
          <a:bodyPr>
            <a:normAutofit/>
          </a:bodyPr>
          <a:lstStyle/>
          <a:p>
            <a:r>
              <a:rPr lang="en-US" sz="2800" dirty="0" smtClean="0"/>
              <a:t>Explicit</a:t>
            </a:r>
            <a:endParaRPr lang="en-US" sz="2800" dirty="0"/>
          </a:p>
        </p:txBody>
      </p:sp>
      <p:sp>
        <p:nvSpPr>
          <p:cNvPr id="4" name="Content Placeholder 3">
            <a:extLst>
              <a:ext uri="{FF2B5EF4-FFF2-40B4-BE49-F238E27FC236}">
                <a16:creationId xmlns:a16="http://schemas.microsoft.com/office/drawing/2014/main" id="{95E63515-C4C1-5C49-9A25-2A63CEEB3294}"/>
              </a:ext>
            </a:extLst>
          </p:cNvPr>
          <p:cNvSpPr>
            <a:spLocks noGrp="1"/>
          </p:cNvSpPr>
          <p:nvPr>
            <p:ph sz="half" idx="2"/>
          </p:nvPr>
        </p:nvSpPr>
        <p:spPr/>
        <p:txBody>
          <a:bodyPr/>
          <a:lstStyle/>
          <a:p>
            <a:r>
              <a:rPr lang="en-US" dirty="0" smtClean="0"/>
              <a:t>is telling students specifically what we want them to know</a:t>
            </a:r>
          </a:p>
          <a:p>
            <a:r>
              <a:rPr lang="en-US" dirty="0"/>
              <a:t>phonics instruction means that the letter(s)-sound relationship or skill is directly stated to the students “the /s/ sound is represented by the letter </a:t>
            </a:r>
            <a:r>
              <a:rPr lang="en-US" i="1" dirty="0"/>
              <a:t>s</a:t>
            </a:r>
            <a:r>
              <a:rPr lang="en-US" dirty="0"/>
              <a:t>.” </a:t>
            </a:r>
          </a:p>
        </p:txBody>
      </p:sp>
      <p:sp>
        <p:nvSpPr>
          <p:cNvPr id="5" name="Text Placeholder 4">
            <a:extLst>
              <a:ext uri="{FF2B5EF4-FFF2-40B4-BE49-F238E27FC236}">
                <a16:creationId xmlns:a16="http://schemas.microsoft.com/office/drawing/2014/main" id="{1B4936BA-3A30-DB41-B425-E192AC155502}"/>
              </a:ext>
            </a:extLst>
          </p:cNvPr>
          <p:cNvSpPr>
            <a:spLocks noGrp="1"/>
          </p:cNvSpPr>
          <p:nvPr>
            <p:ph type="body" sz="quarter" idx="3"/>
          </p:nvPr>
        </p:nvSpPr>
        <p:spPr/>
        <p:txBody>
          <a:bodyPr>
            <a:normAutofit/>
          </a:bodyPr>
          <a:lstStyle/>
          <a:p>
            <a:r>
              <a:rPr lang="en-US" sz="2800" dirty="0" smtClean="0"/>
              <a:t>Systematic</a:t>
            </a:r>
            <a:endParaRPr lang="en-US" sz="2800" dirty="0"/>
          </a:p>
        </p:txBody>
      </p:sp>
      <p:sp>
        <p:nvSpPr>
          <p:cNvPr id="6" name="Content Placeholder 5">
            <a:extLst>
              <a:ext uri="{FF2B5EF4-FFF2-40B4-BE49-F238E27FC236}">
                <a16:creationId xmlns:a16="http://schemas.microsoft.com/office/drawing/2014/main" id="{DD35ECE4-B5AE-E443-87F8-910C955ED1A3}"/>
              </a:ext>
            </a:extLst>
          </p:cNvPr>
          <p:cNvSpPr>
            <a:spLocks noGrp="1"/>
          </p:cNvSpPr>
          <p:nvPr>
            <p:ph sz="quarter" idx="4"/>
          </p:nvPr>
        </p:nvSpPr>
        <p:spPr/>
        <p:txBody>
          <a:bodyPr/>
          <a:lstStyle/>
          <a:p>
            <a:r>
              <a:rPr lang="en-US" dirty="0"/>
              <a:t>means that the instruction follows a continuum that moves from easier to more </a:t>
            </a:r>
            <a:r>
              <a:rPr lang="en-US" dirty="0" smtClean="0"/>
              <a:t>complex skills</a:t>
            </a:r>
          </a:p>
          <a:p>
            <a:r>
              <a:rPr lang="en-US" dirty="0" smtClean="0"/>
              <a:t>Means building on prior knowledge</a:t>
            </a:r>
            <a:endParaRPr lang="en-US" dirty="0"/>
          </a:p>
        </p:txBody>
      </p:sp>
    </p:spTree>
    <p:extLst>
      <p:ext uri="{BB962C8B-B14F-4D97-AF65-F5344CB8AC3E}">
        <p14:creationId xmlns:p14="http://schemas.microsoft.com/office/powerpoint/2010/main" val="12431958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1817" y="-133442"/>
            <a:ext cx="12992484" cy="1395746"/>
          </a:xfrm>
        </p:spPr>
        <p:txBody>
          <a:bodyPr/>
          <a:lstStyle/>
          <a:p>
            <a:r>
              <a:rPr lang="en-US" dirty="0" smtClean="0"/>
              <a:t>   Considerations:</a:t>
            </a:r>
            <a:endParaRPr lang="en-US" dirty="0"/>
          </a:p>
        </p:txBody>
      </p:sp>
      <p:pic>
        <p:nvPicPr>
          <p:cNvPr id="3" name="Content Placeholder 2" descr="VDOE Planning for Remote Implementation of Rich English Language Arts Tasks"/>
          <p:cNvPicPr>
            <a:picLocks noGrp="1" noChangeAspect="1"/>
          </p:cNvPicPr>
          <p:nvPr>
            <p:ph sz="half" idx="2"/>
          </p:nvPr>
        </p:nvPicPr>
        <p:blipFill>
          <a:blip r:embed="rId2"/>
          <a:stretch>
            <a:fillRect/>
          </a:stretch>
        </p:blipFill>
        <p:spPr>
          <a:xfrm>
            <a:off x="6999298" y="-133442"/>
            <a:ext cx="5531369" cy="6114518"/>
          </a:xfrm>
          <a:prstGeom prst="rect">
            <a:avLst/>
          </a:prstGeom>
        </p:spPr>
      </p:pic>
    </p:spTree>
    <p:extLst>
      <p:ext uri="{BB962C8B-B14F-4D97-AF65-F5344CB8AC3E}">
        <p14:creationId xmlns:p14="http://schemas.microsoft.com/office/powerpoint/2010/main" val="124054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Areas of Focus for All Learners</a:t>
            </a:r>
            <a:endParaRPr lang="en-US" dirty="0"/>
          </a:p>
        </p:txBody>
      </p:sp>
      <p:sp>
        <p:nvSpPr>
          <p:cNvPr id="4" name="Content Placeholder 3"/>
          <p:cNvSpPr>
            <a:spLocks noGrp="1"/>
          </p:cNvSpPr>
          <p:nvPr>
            <p:ph sz="half" idx="2"/>
          </p:nvPr>
        </p:nvSpPr>
        <p:spPr>
          <a:xfrm>
            <a:off x="7331873" y="1491176"/>
            <a:ext cx="4683691" cy="4106594"/>
          </a:xfrm>
        </p:spPr>
        <p:txBody>
          <a:bodyPr/>
          <a:lstStyle/>
          <a:p>
            <a:r>
              <a:rPr lang="en-US" dirty="0" smtClean="0"/>
              <a:t>Building relationships</a:t>
            </a:r>
          </a:p>
          <a:p>
            <a:r>
              <a:rPr lang="en-US" dirty="0" smtClean="0"/>
              <a:t>Accessing </a:t>
            </a:r>
            <a:r>
              <a:rPr lang="en-US" dirty="0" smtClean="0"/>
              <a:t>grade level content and text</a:t>
            </a:r>
          </a:p>
          <a:p>
            <a:r>
              <a:rPr lang="en-US" dirty="0" smtClean="0"/>
              <a:t>Developing rich English tasks</a:t>
            </a:r>
          </a:p>
          <a:p>
            <a:r>
              <a:rPr lang="en-US" dirty="0" smtClean="0"/>
              <a:t>Including ALL learners</a:t>
            </a:r>
          </a:p>
          <a:p>
            <a:r>
              <a:rPr lang="en-US" dirty="0" smtClean="0"/>
              <a:t>Creating </a:t>
            </a:r>
            <a:r>
              <a:rPr lang="en-US" dirty="0" smtClean="0"/>
              <a:t>predictable reading/writing routines</a:t>
            </a:r>
          </a:p>
          <a:p>
            <a:r>
              <a:rPr lang="en-US" dirty="0" smtClean="0"/>
              <a:t>Emphasizing </a:t>
            </a:r>
            <a:r>
              <a:rPr lang="en-US" dirty="0" smtClean="0"/>
              <a:t>foundational </a:t>
            </a:r>
            <a:r>
              <a:rPr lang="en-US" dirty="0" smtClean="0"/>
              <a:t>skills in K-3</a:t>
            </a:r>
            <a:endParaRPr lang="en-US" dirty="0" smtClean="0"/>
          </a:p>
          <a:p>
            <a:endParaRPr lang="en-US" dirty="0" smtClean="0"/>
          </a:p>
          <a:p>
            <a:endParaRPr lang="en-US" dirty="0"/>
          </a:p>
        </p:txBody>
      </p:sp>
    </p:spTree>
    <p:extLst>
      <p:ext uri="{BB962C8B-B14F-4D97-AF65-F5344CB8AC3E}">
        <p14:creationId xmlns:p14="http://schemas.microsoft.com/office/powerpoint/2010/main" val="314111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EACD-43D9-D743-849D-DBB499C54EFD}"/>
              </a:ext>
            </a:extLst>
          </p:cNvPr>
          <p:cNvSpPr>
            <a:spLocks noGrp="1"/>
          </p:cNvSpPr>
          <p:nvPr>
            <p:ph type="title"/>
          </p:nvPr>
        </p:nvSpPr>
        <p:spPr>
          <a:xfrm>
            <a:off x="374650" y="173421"/>
            <a:ext cx="10515600" cy="945931"/>
          </a:xfrm>
        </p:spPr>
        <p:txBody>
          <a:bodyPr/>
          <a:lstStyle/>
          <a:p>
            <a:r>
              <a:rPr lang="en-US" dirty="0" smtClean="0"/>
              <a:t>Upcoming Webinars</a:t>
            </a:r>
            <a:endParaRPr lang="en-US" dirty="0"/>
          </a:p>
        </p:txBody>
      </p:sp>
      <p:sp>
        <p:nvSpPr>
          <p:cNvPr id="3" name="Text Placeholder 2">
            <a:extLst>
              <a:ext uri="{FF2B5EF4-FFF2-40B4-BE49-F238E27FC236}">
                <a16:creationId xmlns:a16="http://schemas.microsoft.com/office/drawing/2014/main" id="{577D354E-0C3D-0E49-8B1A-2B49261C60E2}"/>
              </a:ext>
            </a:extLst>
          </p:cNvPr>
          <p:cNvSpPr>
            <a:spLocks noGrp="1"/>
          </p:cNvSpPr>
          <p:nvPr>
            <p:ph type="body" idx="1"/>
          </p:nvPr>
        </p:nvSpPr>
        <p:spPr>
          <a:xfrm>
            <a:off x="152400" y="1257300"/>
            <a:ext cx="11887200" cy="5001609"/>
          </a:xfrm>
        </p:spPr>
        <p:txBody>
          <a:bodyPr>
            <a:noAutofit/>
          </a:bodyPr>
          <a:lstStyle/>
          <a:p>
            <a:pPr marL="342900">
              <a:buFont typeface="Arial" panose="020B0604020202020204" pitchFamily="34" charset="0"/>
              <a:buChar char="•"/>
            </a:pPr>
            <a:r>
              <a:rPr lang="en-US" sz="4400" dirty="0" smtClean="0">
                <a:hlinkClick r:id="rId2"/>
              </a:rPr>
              <a:t>Elementary</a:t>
            </a:r>
            <a:r>
              <a:rPr lang="en-US" sz="4400" dirty="0">
                <a:hlinkClick r:id="rId2"/>
              </a:rPr>
              <a:t>: Social &amp; Emotional Learning and </a:t>
            </a:r>
            <a:r>
              <a:rPr lang="en-US" sz="4400" dirty="0" smtClean="0">
                <a:hlinkClick r:id="rId2"/>
              </a:rPr>
              <a:t>Reading</a:t>
            </a:r>
            <a:r>
              <a:rPr lang="en-US" sz="4400" dirty="0" smtClean="0"/>
              <a:t>- Sept 17</a:t>
            </a:r>
          </a:p>
          <a:p>
            <a:pPr marL="342900">
              <a:buFont typeface="Arial" panose="020B0604020202020204" pitchFamily="34" charset="0"/>
              <a:buChar char="•"/>
            </a:pPr>
            <a:r>
              <a:rPr lang="en-US" sz="4400" dirty="0">
                <a:hlinkClick r:id="rId3"/>
              </a:rPr>
              <a:t>Secondary: Social &amp; Emotional Learning and </a:t>
            </a:r>
            <a:r>
              <a:rPr lang="en-US" sz="4400" dirty="0" smtClean="0">
                <a:hlinkClick r:id="rId3"/>
              </a:rPr>
              <a:t>Reading</a:t>
            </a:r>
            <a:r>
              <a:rPr lang="en-US" sz="4400" dirty="0" smtClean="0"/>
              <a:t>-Sept 24</a:t>
            </a:r>
          </a:p>
          <a:p>
            <a:pPr marL="342900">
              <a:buFont typeface="Arial" panose="020B0604020202020204" pitchFamily="34" charset="0"/>
              <a:buChar char="•"/>
            </a:pPr>
            <a:r>
              <a:rPr lang="en-US" sz="4400" dirty="0">
                <a:hlinkClick r:id="rId4"/>
              </a:rPr>
              <a:t>Assessment Supports for </a:t>
            </a:r>
            <a:r>
              <a:rPr lang="en-US" sz="4400" dirty="0" smtClean="0">
                <a:hlinkClick r:id="rId4"/>
              </a:rPr>
              <a:t>2020-2021</a:t>
            </a:r>
            <a:r>
              <a:rPr lang="en-US" sz="4400" dirty="0" smtClean="0"/>
              <a:t>-Oct 1</a:t>
            </a:r>
          </a:p>
          <a:p>
            <a:pPr marL="342900">
              <a:buFont typeface="Arial" panose="020B0604020202020204" pitchFamily="34" charset="0"/>
              <a:buChar char="•"/>
            </a:pPr>
            <a:r>
              <a:rPr lang="en-US" sz="4400" dirty="0">
                <a:hlinkClick r:id="rId5"/>
              </a:rPr>
              <a:t>Integrating the Four Strands in a Hybrid </a:t>
            </a:r>
            <a:r>
              <a:rPr lang="en-US" sz="4400" dirty="0" smtClean="0">
                <a:hlinkClick r:id="rId5"/>
              </a:rPr>
              <a:t>Model</a:t>
            </a:r>
            <a:r>
              <a:rPr lang="en-US" sz="4400" dirty="0" smtClean="0"/>
              <a:t>-Oct 8</a:t>
            </a:r>
          </a:p>
        </p:txBody>
      </p:sp>
    </p:spTree>
    <p:extLst>
      <p:ext uri="{BB962C8B-B14F-4D97-AF65-F5344CB8AC3E}">
        <p14:creationId xmlns:p14="http://schemas.microsoft.com/office/powerpoint/2010/main" val="28192308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EACD-43D9-D743-849D-DBB499C54EFD}"/>
              </a:ext>
            </a:extLst>
          </p:cNvPr>
          <p:cNvSpPr>
            <a:spLocks noGrp="1"/>
          </p:cNvSpPr>
          <p:nvPr>
            <p:ph type="title"/>
          </p:nvPr>
        </p:nvSpPr>
        <p:spPr>
          <a:xfrm>
            <a:off x="374650" y="173421"/>
            <a:ext cx="10515600" cy="945931"/>
          </a:xfrm>
        </p:spPr>
        <p:txBody>
          <a:bodyPr/>
          <a:lstStyle/>
          <a:p>
            <a:r>
              <a:rPr lang="en-US" dirty="0" smtClean="0"/>
              <a:t>Additional Resources</a:t>
            </a:r>
            <a:endParaRPr lang="en-US" dirty="0"/>
          </a:p>
        </p:txBody>
      </p:sp>
      <p:sp>
        <p:nvSpPr>
          <p:cNvPr id="3" name="Text Placeholder 2">
            <a:extLst>
              <a:ext uri="{FF2B5EF4-FFF2-40B4-BE49-F238E27FC236}">
                <a16:creationId xmlns:a16="http://schemas.microsoft.com/office/drawing/2014/main" id="{577D354E-0C3D-0E49-8B1A-2B49261C60E2}"/>
              </a:ext>
            </a:extLst>
          </p:cNvPr>
          <p:cNvSpPr>
            <a:spLocks noGrp="1"/>
          </p:cNvSpPr>
          <p:nvPr>
            <p:ph type="body" idx="1"/>
          </p:nvPr>
        </p:nvSpPr>
        <p:spPr>
          <a:xfrm>
            <a:off x="831850" y="1119352"/>
            <a:ext cx="10515600" cy="5139557"/>
          </a:xfrm>
        </p:spPr>
        <p:txBody>
          <a:bodyPr>
            <a:noAutofit/>
          </a:bodyPr>
          <a:lstStyle/>
          <a:p>
            <a:pPr marL="342900">
              <a:buFont typeface="Arial" panose="020B0604020202020204" pitchFamily="34" charset="0"/>
              <a:buChar char="•"/>
            </a:pPr>
            <a:r>
              <a:rPr lang="en-US" sz="3600" dirty="0" smtClean="0">
                <a:hlinkClick r:id="rId2"/>
              </a:rPr>
              <a:t>Supporting Virtual Teaching</a:t>
            </a:r>
            <a:endParaRPr lang="en-US" sz="3600" dirty="0" smtClean="0">
              <a:hlinkClick r:id="rId3"/>
            </a:endParaRPr>
          </a:p>
          <a:p>
            <a:pPr marL="342900">
              <a:buFont typeface="Arial" panose="020B0604020202020204" pitchFamily="34" charset="0"/>
              <a:buChar char="•"/>
            </a:pPr>
            <a:r>
              <a:rPr lang="en-US" sz="3600" dirty="0" smtClean="0">
                <a:hlinkClick r:id="rId3"/>
              </a:rPr>
              <a:t>English Learning In Place Resources</a:t>
            </a:r>
            <a:endParaRPr lang="en-US" sz="3600" dirty="0" smtClean="0"/>
          </a:p>
          <a:p>
            <a:pPr marL="342900">
              <a:buFont typeface="Arial" panose="020B0604020202020204" pitchFamily="34" charset="0"/>
              <a:buChar char="•"/>
            </a:pPr>
            <a:r>
              <a:rPr lang="en-US" sz="3600" dirty="0" smtClean="0">
                <a:hlinkClick r:id="rId4"/>
              </a:rPr>
              <a:t>Comprehensive Literacy: English Instructional Plans</a:t>
            </a:r>
            <a:endParaRPr lang="en-US" sz="3600" dirty="0" smtClean="0"/>
          </a:p>
          <a:p>
            <a:pPr marL="342900">
              <a:buFont typeface="Arial" panose="020B0604020202020204" pitchFamily="34" charset="0"/>
              <a:buChar char="•"/>
            </a:pPr>
            <a:r>
              <a:rPr lang="en-US" sz="3600" dirty="0" smtClean="0">
                <a:hlinkClick r:id="rId5"/>
              </a:rPr>
              <a:t>2020 Comprehensive Literacy Webinar Series</a:t>
            </a:r>
            <a:endParaRPr lang="en-US" sz="3600" dirty="0" smtClean="0"/>
          </a:p>
          <a:p>
            <a:pPr marL="342900">
              <a:buFont typeface="Arial" panose="020B0604020202020204" pitchFamily="34" charset="0"/>
              <a:buChar char="•"/>
            </a:pPr>
            <a:r>
              <a:rPr lang="en-US" sz="3600" dirty="0">
                <a:hlinkClick r:id="rId6"/>
              </a:rPr>
              <a:t>VDOE English </a:t>
            </a:r>
            <a:r>
              <a:rPr lang="en-US" sz="3600" i="1" dirty="0">
                <a:hlinkClick r:id="rId6"/>
              </a:rPr>
              <a:t>Standards of Learning </a:t>
            </a:r>
            <a:r>
              <a:rPr lang="en-US" sz="3600" dirty="0">
                <a:hlinkClick r:id="rId6"/>
              </a:rPr>
              <a:t>webpage</a:t>
            </a:r>
            <a:endParaRPr lang="en-US" sz="3600" dirty="0"/>
          </a:p>
          <a:p>
            <a:pPr marL="342900">
              <a:buFont typeface="Arial" panose="020B0604020202020204" pitchFamily="34" charset="0"/>
              <a:buChar char="•"/>
            </a:pPr>
            <a:r>
              <a:rPr lang="en-US" sz="3600" dirty="0">
                <a:hlinkClick r:id="rId7"/>
              </a:rPr>
              <a:t>VDOE English Instruction webpage</a:t>
            </a:r>
            <a:endParaRPr lang="en-US" sz="3600" dirty="0"/>
          </a:p>
          <a:p>
            <a:pPr marL="342900">
              <a:buFont typeface="Arial" panose="020B0604020202020204" pitchFamily="34" charset="0"/>
              <a:buChar char="•"/>
            </a:pPr>
            <a:r>
              <a:rPr lang="en-US" sz="3600" dirty="0">
                <a:hlinkClick r:id="rId8"/>
              </a:rPr>
              <a:t>VDOE HSS Instruction webpage</a:t>
            </a:r>
            <a:endParaRPr lang="en-US" sz="3600" dirty="0"/>
          </a:p>
          <a:p>
            <a:pPr marL="342900">
              <a:buFont typeface="Arial" panose="020B0604020202020204" pitchFamily="34" charset="0"/>
              <a:buChar char="•"/>
            </a:pPr>
            <a:endParaRPr lang="en-US" sz="3600" dirty="0" smtClean="0"/>
          </a:p>
          <a:p>
            <a:pPr marL="342900">
              <a:buFont typeface="Arial" panose="020B0604020202020204" pitchFamily="34" charset="0"/>
              <a:buChar char="•"/>
            </a:pPr>
            <a:endParaRPr lang="en-US" sz="3600" dirty="0"/>
          </a:p>
        </p:txBody>
      </p:sp>
    </p:spTree>
    <p:extLst>
      <p:ext uri="{BB962C8B-B14F-4D97-AF65-F5344CB8AC3E}">
        <p14:creationId xmlns:p14="http://schemas.microsoft.com/office/powerpoint/2010/main" val="42935088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0A18-1FC5-5343-B3F4-704A796F0F80}"/>
              </a:ext>
            </a:extLst>
          </p:cNvPr>
          <p:cNvSpPr>
            <a:spLocks noGrp="1"/>
          </p:cNvSpPr>
          <p:nvPr>
            <p:ph type="title"/>
          </p:nvPr>
        </p:nvSpPr>
        <p:spPr/>
        <p:txBody>
          <a:bodyPr/>
          <a:lstStyle/>
          <a:p>
            <a:r>
              <a:rPr lang="en-US" dirty="0" smtClean="0"/>
              <a:t>Stay in Touch</a:t>
            </a:r>
            <a:endParaRPr lang="en-US" dirty="0"/>
          </a:p>
        </p:txBody>
      </p:sp>
      <p:sp>
        <p:nvSpPr>
          <p:cNvPr id="3" name="Content Placeholder 2">
            <a:extLst>
              <a:ext uri="{FF2B5EF4-FFF2-40B4-BE49-F238E27FC236}">
                <a16:creationId xmlns:a16="http://schemas.microsoft.com/office/drawing/2014/main" id="{3555D772-F556-4943-BA7B-A06F147C9F88}"/>
              </a:ext>
            </a:extLst>
          </p:cNvPr>
          <p:cNvSpPr>
            <a:spLocks noGrp="1"/>
          </p:cNvSpPr>
          <p:nvPr>
            <p:ph sz="half" idx="1"/>
          </p:nvPr>
        </p:nvSpPr>
        <p:spPr>
          <a:xfrm>
            <a:off x="838200" y="1340068"/>
            <a:ext cx="5181600" cy="5076497"/>
          </a:xfrm>
        </p:spPr>
        <p:txBody>
          <a:bodyPr>
            <a:normAutofit fontScale="85000" lnSpcReduction="10000"/>
          </a:bodyPr>
          <a:lstStyle/>
          <a:p>
            <a:pPr marL="0" indent="0" algn="ctr">
              <a:lnSpc>
                <a:spcPct val="120000"/>
              </a:lnSpc>
              <a:spcBef>
                <a:spcPts val="0"/>
              </a:spcBef>
              <a:buNone/>
            </a:pPr>
            <a:r>
              <a:rPr lang="en-US" b="1" dirty="0">
                <a:effectLst>
                  <a:outerShdw blurRad="38100" dist="38100" dir="2700000" algn="tl">
                    <a:srgbClr val="000000">
                      <a:alpha val="43137"/>
                    </a:srgbClr>
                  </a:outerShdw>
                </a:effectLst>
              </a:rPr>
              <a:t>Jill </a:t>
            </a:r>
            <a:r>
              <a:rPr lang="en-US" b="1" dirty="0" err="1">
                <a:effectLst>
                  <a:outerShdw blurRad="38100" dist="38100" dir="2700000" algn="tl">
                    <a:srgbClr val="000000">
                      <a:alpha val="43137"/>
                    </a:srgbClr>
                  </a:outerShdw>
                </a:effectLst>
              </a:rPr>
              <a:t>Nogueras</a:t>
            </a:r>
            <a:endParaRPr lang="en-US" b="1" dirty="0">
              <a:effectLst>
                <a:outerShdw blurRad="38100" dist="38100" dir="2700000" algn="tl">
                  <a:srgbClr val="000000">
                    <a:alpha val="43137"/>
                  </a:srgbClr>
                </a:outerShdw>
              </a:effectLst>
            </a:endParaRPr>
          </a:p>
          <a:p>
            <a:pPr marL="0" indent="0" algn="ctr">
              <a:lnSpc>
                <a:spcPct val="120000"/>
              </a:lnSpc>
              <a:spcBef>
                <a:spcPts val="0"/>
              </a:spcBef>
              <a:buNone/>
            </a:pPr>
            <a:r>
              <a:rPr lang="en-US" b="1" dirty="0"/>
              <a:t>K-12 English Coordinator</a:t>
            </a:r>
          </a:p>
          <a:p>
            <a:pPr marL="0" indent="0" algn="ctr">
              <a:lnSpc>
                <a:spcPct val="120000"/>
              </a:lnSpc>
              <a:spcBef>
                <a:spcPts val="0"/>
              </a:spcBef>
              <a:buNone/>
            </a:pPr>
            <a:r>
              <a:rPr lang="en-US" dirty="0">
                <a:hlinkClick r:id="rId2"/>
              </a:rPr>
              <a:t>Jill.Nogueras@doe.virginia.gov</a:t>
            </a:r>
            <a:endParaRPr lang="en-US" dirty="0"/>
          </a:p>
          <a:p>
            <a:pPr marL="0" indent="0" algn="ctr">
              <a:lnSpc>
                <a:spcPct val="120000"/>
              </a:lnSpc>
              <a:spcBef>
                <a:spcPts val="0"/>
              </a:spcBef>
              <a:buNone/>
            </a:pPr>
            <a:endParaRPr lang="en-US" dirty="0"/>
          </a:p>
          <a:p>
            <a:pPr marL="0" indent="0" algn="ctr">
              <a:lnSpc>
                <a:spcPct val="120000"/>
              </a:lnSpc>
              <a:spcBef>
                <a:spcPts val="0"/>
              </a:spcBef>
              <a:buNone/>
            </a:pPr>
            <a:r>
              <a:rPr lang="en-US" b="1" dirty="0">
                <a:effectLst>
                  <a:outerShdw blurRad="38100" dist="38100" dir="2700000" algn="tl">
                    <a:srgbClr val="000000">
                      <a:alpha val="43137"/>
                    </a:srgbClr>
                  </a:outerShdw>
                </a:effectLst>
              </a:rPr>
              <a:t>Carmen </a:t>
            </a:r>
            <a:r>
              <a:rPr lang="en-US" b="1" dirty="0" err="1">
                <a:effectLst>
                  <a:outerShdw blurRad="38100" dist="38100" dir="2700000" algn="tl">
                    <a:srgbClr val="000000">
                      <a:alpha val="43137"/>
                    </a:srgbClr>
                  </a:outerShdw>
                </a:effectLst>
              </a:rPr>
              <a:t>Kurek</a:t>
            </a:r>
            <a:endParaRPr lang="en-US" b="1" dirty="0">
              <a:effectLst>
                <a:outerShdw blurRad="38100" dist="38100" dir="2700000" algn="tl">
                  <a:srgbClr val="000000">
                    <a:alpha val="43137"/>
                  </a:srgbClr>
                </a:outerShdw>
              </a:effectLst>
            </a:endParaRPr>
          </a:p>
          <a:p>
            <a:pPr marL="0" indent="0" algn="ctr">
              <a:lnSpc>
                <a:spcPct val="120000"/>
              </a:lnSpc>
              <a:spcBef>
                <a:spcPts val="0"/>
              </a:spcBef>
              <a:buNone/>
            </a:pPr>
            <a:r>
              <a:rPr lang="en-US" b="1" dirty="0"/>
              <a:t>Elementary English/Reading Specialist</a:t>
            </a:r>
          </a:p>
          <a:p>
            <a:pPr marL="0" indent="0" algn="ctr">
              <a:lnSpc>
                <a:spcPct val="120000"/>
              </a:lnSpc>
              <a:spcBef>
                <a:spcPts val="0"/>
              </a:spcBef>
              <a:buNone/>
            </a:pPr>
            <a:r>
              <a:rPr lang="en-US" dirty="0">
                <a:hlinkClick r:id="rId3"/>
              </a:rPr>
              <a:t>Carmen.Kurek@doe.virginia.gov</a:t>
            </a:r>
            <a:endParaRPr lang="en-US" dirty="0"/>
          </a:p>
          <a:p>
            <a:pPr marL="0" indent="0" algn="ctr">
              <a:lnSpc>
                <a:spcPct val="120000"/>
              </a:lnSpc>
              <a:spcBef>
                <a:spcPts val="0"/>
              </a:spcBef>
              <a:buNone/>
            </a:pPr>
            <a:endParaRPr lang="en-US" dirty="0"/>
          </a:p>
          <a:p>
            <a:pPr marL="0" indent="0" algn="ctr">
              <a:lnSpc>
                <a:spcPct val="120000"/>
              </a:lnSpc>
              <a:spcBef>
                <a:spcPts val="0"/>
              </a:spcBef>
              <a:buNone/>
            </a:pPr>
            <a:r>
              <a:rPr lang="en-US" b="1" dirty="0">
                <a:effectLst>
                  <a:outerShdw blurRad="38100" dist="38100" dir="2700000" algn="tl">
                    <a:srgbClr val="000000">
                      <a:alpha val="43137"/>
                    </a:srgbClr>
                  </a:outerShdw>
                </a:effectLst>
              </a:rPr>
              <a:t>Colleen </a:t>
            </a:r>
            <a:r>
              <a:rPr lang="en-US" b="1" dirty="0" err="1">
                <a:effectLst>
                  <a:outerShdw blurRad="38100" dist="38100" dir="2700000" algn="tl">
                    <a:srgbClr val="000000">
                      <a:alpha val="43137"/>
                    </a:srgbClr>
                  </a:outerShdw>
                </a:effectLst>
              </a:rPr>
              <a:t>Cassada</a:t>
            </a:r>
            <a:endParaRPr lang="en-US" b="1" dirty="0">
              <a:effectLst>
                <a:outerShdw blurRad="38100" dist="38100" dir="2700000" algn="tl">
                  <a:srgbClr val="000000">
                    <a:alpha val="43137"/>
                  </a:srgbClr>
                </a:outerShdw>
              </a:effectLst>
            </a:endParaRPr>
          </a:p>
          <a:p>
            <a:pPr marL="0" indent="0" algn="ctr">
              <a:lnSpc>
                <a:spcPct val="120000"/>
              </a:lnSpc>
              <a:spcBef>
                <a:spcPts val="0"/>
              </a:spcBef>
              <a:buNone/>
            </a:pPr>
            <a:r>
              <a:rPr lang="en-US" b="1" dirty="0"/>
              <a:t>Middle School English Specialist</a:t>
            </a:r>
          </a:p>
          <a:p>
            <a:pPr marL="0" indent="0" algn="ctr">
              <a:lnSpc>
                <a:spcPct val="120000"/>
              </a:lnSpc>
              <a:spcBef>
                <a:spcPts val="0"/>
              </a:spcBef>
              <a:buNone/>
            </a:pPr>
            <a:r>
              <a:rPr lang="en-US" dirty="0">
                <a:hlinkClick r:id="rId4"/>
              </a:rPr>
              <a:t>Colleen.Cassada@doe.Virginia.gov</a:t>
            </a:r>
            <a:endParaRPr lang="en-US" dirty="0"/>
          </a:p>
          <a:p>
            <a:pPr marL="0" indent="0" algn="ctr">
              <a:lnSpc>
                <a:spcPct val="120000"/>
              </a:lnSpc>
              <a:spcBef>
                <a:spcPts val="0"/>
              </a:spcBef>
              <a:buNone/>
            </a:pPr>
            <a:endParaRPr lang="en-US" dirty="0"/>
          </a:p>
          <a:p>
            <a:pPr marL="0" indent="0" algn="ctr">
              <a:lnSpc>
                <a:spcPct val="120000"/>
              </a:lnSpc>
              <a:spcBef>
                <a:spcPts val="0"/>
              </a:spcBef>
              <a:buNone/>
            </a:pPr>
            <a:endParaRPr lang="en-US" dirty="0"/>
          </a:p>
          <a:p>
            <a:pPr lvl="4"/>
            <a:endParaRPr lang="en-US" dirty="0"/>
          </a:p>
        </p:txBody>
      </p:sp>
      <p:sp>
        <p:nvSpPr>
          <p:cNvPr id="4" name="Content Placeholder 3">
            <a:extLst>
              <a:ext uri="{FF2B5EF4-FFF2-40B4-BE49-F238E27FC236}">
                <a16:creationId xmlns:a16="http://schemas.microsoft.com/office/drawing/2014/main" id="{66F46F06-88B9-5F4E-AB28-FF733BC0C6E3}"/>
              </a:ext>
            </a:extLst>
          </p:cNvPr>
          <p:cNvSpPr>
            <a:spLocks noGrp="1"/>
          </p:cNvSpPr>
          <p:nvPr>
            <p:ph sz="half" idx="2"/>
          </p:nvPr>
        </p:nvSpPr>
        <p:spPr>
          <a:xfrm>
            <a:off x="6172200" y="1340068"/>
            <a:ext cx="5472404" cy="4836895"/>
          </a:xfrm>
        </p:spPr>
        <p:txBody>
          <a:bodyPr>
            <a:normAutofit fontScale="85000" lnSpcReduction="10000"/>
          </a:bodyPr>
          <a:lstStyle/>
          <a:p>
            <a:pPr marL="0" indent="0" algn="ctr">
              <a:lnSpc>
                <a:spcPct val="120000"/>
              </a:lnSpc>
              <a:spcBef>
                <a:spcPts val="0"/>
              </a:spcBef>
              <a:buNone/>
            </a:pPr>
            <a:r>
              <a:rPr lang="en-US" b="1" dirty="0">
                <a:effectLst>
                  <a:outerShdw blurRad="38100" dist="38100" dir="2700000" algn="tl">
                    <a:srgbClr val="000000">
                      <a:alpha val="43137"/>
                    </a:srgbClr>
                  </a:outerShdw>
                </a:effectLst>
              </a:rPr>
              <a:t>Assessment Office</a:t>
            </a:r>
          </a:p>
          <a:p>
            <a:pPr marL="0" indent="0" algn="ctr">
              <a:lnSpc>
                <a:spcPct val="120000"/>
              </a:lnSpc>
              <a:spcBef>
                <a:spcPts val="0"/>
              </a:spcBef>
              <a:buNone/>
            </a:pPr>
            <a:r>
              <a:rPr lang="en-US" dirty="0">
                <a:hlinkClick r:id="rId5"/>
              </a:rPr>
              <a:t>Student_Assessment@doe.virginia.gov</a:t>
            </a:r>
            <a:endParaRPr lang="en-US" dirty="0"/>
          </a:p>
          <a:p>
            <a:pPr marL="0" indent="0">
              <a:buNone/>
            </a:pPr>
            <a:endParaRPr lang="en-US" dirty="0"/>
          </a:p>
        </p:txBody>
      </p:sp>
    </p:spTree>
    <p:extLst>
      <p:ext uri="{BB962C8B-B14F-4D97-AF65-F5344CB8AC3E}">
        <p14:creationId xmlns:p14="http://schemas.microsoft.com/office/powerpoint/2010/main" val="1594302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203201" y="1626087"/>
            <a:ext cx="5056569" cy="3805203"/>
          </a:xfrm>
        </p:spPr>
        <p:txBody>
          <a:bodyPr/>
          <a:lstStyle/>
          <a:p>
            <a:pPr marL="342891" indent="-342891"/>
            <a:r>
              <a:rPr lang="en-US" sz="2400" dirty="0"/>
              <a:t>Explicit and systematic</a:t>
            </a:r>
          </a:p>
          <a:p>
            <a:pPr marL="342891" indent="-342891"/>
            <a:r>
              <a:rPr lang="en-US" sz="2400" dirty="0"/>
              <a:t>Readiness Skills</a:t>
            </a:r>
          </a:p>
          <a:p>
            <a:pPr marL="342891" indent="-342891"/>
            <a:r>
              <a:rPr lang="en-US" sz="2400" dirty="0"/>
              <a:t>Scope and Sequence</a:t>
            </a:r>
          </a:p>
          <a:p>
            <a:pPr marL="342891" indent="-342891"/>
            <a:r>
              <a:rPr lang="en-US" sz="2400" dirty="0"/>
              <a:t>Blending</a:t>
            </a:r>
          </a:p>
          <a:p>
            <a:pPr marL="342891" indent="-342891"/>
            <a:r>
              <a:rPr lang="en-US" sz="2400" dirty="0"/>
              <a:t>Dictation</a:t>
            </a:r>
          </a:p>
          <a:p>
            <a:pPr marL="342891" indent="-342891"/>
            <a:endParaRPr lang="en-US" sz="2400" dirty="0">
              <a:solidFill>
                <a:srgbClr val="FF0000"/>
              </a:solidFill>
            </a:endParaRPr>
          </a:p>
          <a:p>
            <a:endParaRPr lang="en-US" sz="2000" dirty="0">
              <a:solidFill>
                <a:srgbClr val="FF0000"/>
              </a:solidFill>
            </a:endParaRPr>
          </a:p>
        </p:txBody>
      </p:sp>
      <p:sp>
        <p:nvSpPr>
          <p:cNvPr id="2" name="Title 1"/>
          <p:cNvSpPr>
            <a:spLocks noGrp="1"/>
          </p:cNvSpPr>
          <p:nvPr>
            <p:ph type="title" idx="4294967295"/>
          </p:nvPr>
        </p:nvSpPr>
        <p:spPr>
          <a:xfrm>
            <a:off x="1" y="0"/>
            <a:ext cx="12496800" cy="973139"/>
          </a:xfrm>
        </p:spPr>
        <p:txBody>
          <a:bodyPr/>
          <a:lstStyle/>
          <a:p>
            <a:r>
              <a:rPr lang="en-US" dirty="0" smtClean="0"/>
              <a:t>What Research Says (1 of 3)</a:t>
            </a:r>
            <a:endParaRPr lang="en-US" dirty="0"/>
          </a:p>
        </p:txBody>
      </p:sp>
      <p:sp>
        <p:nvSpPr>
          <p:cNvPr id="4" name="TextBox 3" descr="Recomendations 1-4 from IES practice guide- Foundational Skills to Support Reading for Understanding in Kindergarten Through 3rd grade."/>
          <p:cNvSpPr txBox="1"/>
          <p:nvPr/>
        </p:nvSpPr>
        <p:spPr>
          <a:xfrm>
            <a:off x="1593670" y="3082833"/>
            <a:ext cx="184731" cy="369332"/>
          </a:xfrm>
          <a:prstGeom prst="rect">
            <a:avLst/>
          </a:prstGeom>
          <a:noFill/>
        </p:spPr>
        <p:txBody>
          <a:bodyPr wrap="none" rtlCol="0">
            <a:spAutoFit/>
          </a:bodyPr>
          <a:lstStyle/>
          <a:p>
            <a:pPr defTabSz="914377"/>
            <a:endParaRPr lang="en-US" dirty="0">
              <a:solidFill>
                <a:prstClr val="black"/>
              </a:solidFill>
              <a:latin typeface="Arial"/>
            </a:endParaRPr>
          </a:p>
        </p:txBody>
      </p:sp>
      <p:sp>
        <p:nvSpPr>
          <p:cNvPr id="5" name="TextBox 4"/>
          <p:cNvSpPr txBox="1"/>
          <p:nvPr/>
        </p:nvSpPr>
        <p:spPr>
          <a:xfrm>
            <a:off x="845390" y="6038492"/>
            <a:ext cx="8419381" cy="646331"/>
          </a:xfrm>
          <a:prstGeom prst="rect">
            <a:avLst/>
          </a:prstGeom>
          <a:noFill/>
        </p:spPr>
        <p:txBody>
          <a:bodyPr wrap="square" rtlCol="0">
            <a:spAutoFit/>
          </a:bodyPr>
          <a:lstStyle/>
          <a:p>
            <a:pPr defTabSz="914377"/>
            <a:r>
              <a:rPr lang="en-US" dirty="0">
                <a:solidFill>
                  <a:schemeClr val="bg1"/>
                </a:solidFill>
                <a:latin typeface="Arial"/>
              </a:rPr>
              <a:t>International Literacy Association. (2019). Meeting the challenges of early literacy phonics instruction [Literacy leadership brief]. Newark, DE: Author</a:t>
            </a:r>
          </a:p>
        </p:txBody>
      </p:sp>
      <p:sp>
        <p:nvSpPr>
          <p:cNvPr id="11" name="Content Placeholder 6"/>
          <p:cNvSpPr>
            <a:spLocks noGrp="1"/>
          </p:cNvSpPr>
          <p:nvPr>
            <p:ph idx="10"/>
          </p:nvPr>
        </p:nvSpPr>
        <p:spPr>
          <a:xfrm>
            <a:off x="5689601" y="1664674"/>
            <a:ext cx="5809436" cy="3236428"/>
          </a:xfrm>
        </p:spPr>
        <p:txBody>
          <a:bodyPr/>
          <a:lstStyle/>
          <a:p>
            <a:pPr marL="342891" indent="-342891"/>
            <a:r>
              <a:rPr lang="en-US" sz="2400" dirty="0"/>
              <a:t>Word Awareness</a:t>
            </a:r>
          </a:p>
          <a:p>
            <a:pPr marL="342891" indent="-342891"/>
            <a:r>
              <a:rPr lang="en-US" sz="2400" dirty="0"/>
              <a:t>High-Frequency Words</a:t>
            </a:r>
          </a:p>
          <a:p>
            <a:pPr marL="342891" indent="-342891"/>
            <a:r>
              <a:rPr lang="en-US" sz="2400" dirty="0"/>
              <a:t>Reading Connected Text</a:t>
            </a:r>
          </a:p>
          <a:p>
            <a:pPr marL="342891" indent="-342891"/>
            <a:r>
              <a:rPr lang="en-US" sz="2400" dirty="0"/>
              <a:t>Building vocabulary and background knowledge</a:t>
            </a:r>
          </a:p>
        </p:txBody>
      </p:sp>
      <p:sp>
        <p:nvSpPr>
          <p:cNvPr id="8" name="Title 1"/>
          <p:cNvSpPr txBox="1">
            <a:spLocks/>
          </p:cNvSpPr>
          <p:nvPr/>
        </p:nvSpPr>
        <p:spPr>
          <a:xfrm>
            <a:off x="-3" y="897855"/>
            <a:ext cx="12192003" cy="473263"/>
          </a:xfrm>
          <a:prstGeom prst="rect">
            <a:avLst/>
          </a:prstGeom>
          <a:solidFill>
            <a:schemeClr val="bg1">
              <a:lumMod val="65000"/>
            </a:schemeClr>
          </a:solidFill>
        </p:spPr>
        <p:txBody>
          <a:bodyPr vert="horz" lIns="609600" tIns="0" rIns="609600" bIns="0" rtlCol="0" anchor="ctr">
            <a:normAutofit/>
          </a:bodyPr>
          <a:lstStyle>
            <a:lvl1pPr marL="0" indent="0" algn="ctr" defTabSz="914378" rtl="0" eaLnBrk="1" latinLnBrk="0" hangingPunct="1">
              <a:spcBef>
                <a:spcPts val="0"/>
              </a:spcBef>
              <a:buNone/>
              <a:defRPr sz="2400" kern="1200">
                <a:solidFill>
                  <a:schemeClr val="bg1"/>
                </a:solidFill>
                <a:latin typeface="+mj-lt"/>
                <a:ea typeface="+mj-ea"/>
                <a:cs typeface="+mj-cs"/>
              </a:defRPr>
            </a:lvl1pPr>
          </a:lstStyle>
          <a:p>
            <a:r>
              <a:rPr lang="en-US" sz="2667" b="1" dirty="0">
                <a:solidFill>
                  <a:schemeClr val="tx1"/>
                </a:solidFill>
              </a:rPr>
              <a:t>Characteristics of strong phonics instruction:</a:t>
            </a:r>
          </a:p>
        </p:txBody>
      </p:sp>
    </p:spTree>
    <p:extLst>
      <p:ext uri="{BB962C8B-B14F-4D97-AF65-F5344CB8AC3E}">
        <p14:creationId xmlns:p14="http://schemas.microsoft.com/office/powerpoint/2010/main" val="38248413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224944" y="1467253"/>
            <a:ext cx="7801457" cy="4451545"/>
          </a:xfrm>
        </p:spPr>
        <p:txBody>
          <a:bodyPr/>
          <a:lstStyle/>
          <a:p>
            <a:r>
              <a:rPr lang="en-US" sz="2000" b="1" dirty="0"/>
              <a:t>Recommendation 1- Teach students academic language skills, including the use of inferential and narrative language, and vocabulary knowledge.</a:t>
            </a:r>
          </a:p>
          <a:p>
            <a:r>
              <a:rPr lang="en-US" sz="2000" b="1" dirty="0"/>
              <a:t>Recommendation 2- Develop awareness of the segments of sound in speech and how they link to letters.</a:t>
            </a:r>
            <a:endParaRPr lang="en-US" sz="1200" dirty="0"/>
          </a:p>
          <a:p>
            <a:r>
              <a:rPr lang="en-US" sz="2000" b="1" dirty="0"/>
              <a:t>Recommendation 3-Teach students to decode words, analyze word parts, and write and recognize words.</a:t>
            </a:r>
          </a:p>
          <a:p>
            <a:r>
              <a:rPr lang="en-US" sz="2000" b="1" dirty="0"/>
              <a:t>Recommendation 4- Ensure that each student reads connected text every day to support reading accuracy, fluency, and comprehension.</a:t>
            </a:r>
          </a:p>
          <a:p>
            <a:endParaRPr lang="en-US" sz="2000" b="1" dirty="0">
              <a:solidFill>
                <a:srgbClr val="FF0000"/>
              </a:solidFill>
            </a:endParaRPr>
          </a:p>
          <a:p>
            <a:endParaRPr lang="en-US" sz="2000" b="1" dirty="0">
              <a:solidFill>
                <a:srgbClr val="FF0000"/>
              </a:solidFill>
            </a:endParaRPr>
          </a:p>
        </p:txBody>
      </p:sp>
      <p:sp>
        <p:nvSpPr>
          <p:cNvPr id="2" name="Title 1"/>
          <p:cNvSpPr>
            <a:spLocks noGrp="1"/>
          </p:cNvSpPr>
          <p:nvPr>
            <p:ph type="title" idx="4294967295"/>
          </p:nvPr>
        </p:nvSpPr>
        <p:spPr>
          <a:xfrm>
            <a:off x="1" y="0"/>
            <a:ext cx="12879388" cy="973139"/>
          </a:xfrm>
        </p:spPr>
        <p:txBody>
          <a:bodyPr/>
          <a:lstStyle/>
          <a:p>
            <a:r>
              <a:rPr lang="en-US" dirty="0" smtClean="0"/>
              <a:t>What Research Says (2 of 3)</a:t>
            </a:r>
            <a:endParaRPr lang="en-US" dirty="0"/>
          </a:p>
        </p:txBody>
      </p:sp>
      <p:sp>
        <p:nvSpPr>
          <p:cNvPr id="4" name="TextBox 3" descr="Recomendations 1-4 from IES practice guide- Foundational Skills to Support Reading for Understanding in Kindergarten Through 3rd grade."/>
          <p:cNvSpPr txBox="1"/>
          <p:nvPr/>
        </p:nvSpPr>
        <p:spPr>
          <a:xfrm>
            <a:off x="1593670" y="3082833"/>
            <a:ext cx="184731" cy="369332"/>
          </a:xfrm>
          <a:prstGeom prst="rect">
            <a:avLst/>
          </a:prstGeom>
          <a:noFill/>
        </p:spPr>
        <p:txBody>
          <a:bodyPr wrap="none" rtlCol="0">
            <a:spAutoFit/>
          </a:bodyPr>
          <a:lstStyle/>
          <a:p>
            <a:pPr defTabSz="914377"/>
            <a:endParaRPr lang="en-US" dirty="0">
              <a:solidFill>
                <a:prstClr val="black"/>
              </a:solidFill>
              <a:latin typeface="Arial"/>
            </a:endParaRPr>
          </a:p>
        </p:txBody>
      </p:sp>
      <p:sp>
        <p:nvSpPr>
          <p:cNvPr id="10" name="TextBox 9"/>
          <p:cNvSpPr txBox="1"/>
          <p:nvPr/>
        </p:nvSpPr>
        <p:spPr>
          <a:xfrm>
            <a:off x="679270" y="6105349"/>
            <a:ext cx="9190103" cy="707886"/>
          </a:xfrm>
          <a:prstGeom prst="rect">
            <a:avLst/>
          </a:prstGeom>
          <a:noFill/>
        </p:spPr>
        <p:txBody>
          <a:bodyPr wrap="square" rtlCol="0">
            <a:spAutoFit/>
          </a:bodyPr>
          <a:lstStyle/>
          <a:p>
            <a:pPr defTabSz="914377"/>
            <a:r>
              <a:rPr lang="en-US" sz="1000" dirty="0">
                <a:solidFill>
                  <a:schemeClr val="bg1"/>
                </a:solidFill>
                <a:latin typeface="Arial"/>
              </a:rPr>
              <a:t>Foorman, B., </a:t>
            </a:r>
            <a:r>
              <a:rPr lang="en-US" sz="1000" dirty="0" err="1">
                <a:solidFill>
                  <a:schemeClr val="bg1"/>
                </a:solidFill>
                <a:latin typeface="Arial"/>
              </a:rPr>
              <a:t>Beyler</a:t>
            </a:r>
            <a:r>
              <a:rPr lang="en-US" sz="1000" dirty="0">
                <a:solidFill>
                  <a:schemeClr val="bg1"/>
                </a:solidFill>
                <a:latin typeface="Arial"/>
              </a:rPr>
              <a:t>, N., </a:t>
            </a:r>
            <a:r>
              <a:rPr lang="en-US" sz="1000" dirty="0" err="1">
                <a:solidFill>
                  <a:schemeClr val="bg1"/>
                </a:solidFill>
                <a:latin typeface="Arial"/>
              </a:rPr>
              <a:t>Borradaile</a:t>
            </a:r>
            <a:r>
              <a:rPr lang="en-US" sz="1000" dirty="0">
                <a:solidFill>
                  <a:schemeClr val="bg1"/>
                </a:solidFill>
                <a:latin typeface="Arial"/>
              </a:rPr>
              <a:t>, K., Coyne, M., Denton, C. A., </a:t>
            </a:r>
            <a:r>
              <a:rPr lang="en-US" sz="1000" dirty="0" err="1">
                <a:solidFill>
                  <a:schemeClr val="bg1"/>
                </a:solidFill>
                <a:latin typeface="Arial"/>
              </a:rPr>
              <a:t>Dimino</a:t>
            </a:r>
            <a:r>
              <a:rPr lang="en-US" sz="1000" dirty="0">
                <a:solidFill>
                  <a:schemeClr val="bg1"/>
                </a:solidFill>
                <a:latin typeface="Arial"/>
              </a:rPr>
              <a:t>, J., </a:t>
            </a:r>
            <a:r>
              <a:rPr lang="en-US" sz="1000" dirty="0" err="1">
                <a:solidFill>
                  <a:schemeClr val="bg1"/>
                </a:solidFill>
                <a:latin typeface="Arial"/>
              </a:rPr>
              <a:t>Furgeson</a:t>
            </a:r>
            <a:r>
              <a:rPr lang="en-US" sz="1000" dirty="0">
                <a:solidFill>
                  <a:schemeClr val="bg1"/>
                </a:solidFill>
                <a:latin typeface="Arial"/>
              </a:rPr>
              <a:t>, J., Hayes, L., Henke, J., Justice, L., Keating, B., Lewis, W., </a:t>
            </a:r>
            <a:r>
              <a:rPr lang="en-US" sz="1000" dirty="0" err="1">
                <a:solidFill>
                  <a:schemeClr val="bg1"/>
                </a:solidFill>
                <a:latin typeface="Arial"/>
              </a:rPr>
              <a:t>Sattar</a:t>
            </a:r>
            <a:r>
              <a:rPr lang="en-US" sz="1000" dirty="0">
                <a:solidFill>
                  <a:schemeClr val="bg1"/>
                </a:solidFill>
                <a:latin typeface="Arial"/>
              </a:rPr>
              <a:t>, S., </a:t>
            </a:r>
            <a:r>
              <a:rPr lang="en-US" sz="1000" dirty="0" err="1">
                <a:solidFill>
                  <a:schemeClr val="bg1"/>
                </a:solidFill>
                <a:latin typeface="Arial"/>
              </a:rPr>
              <a:t>Streke</a:t>
            </a:r>
            <a:r>
              <a:rPr lang="en-US" sz="1000" dirty="0">
                <a:solidFill>
                  <a:schemeClr val="bg1"/>
                </a:solidFill>
                <a:latin typeface="Arial"/>
              </a:rPr>
              <a:t>, A., Wagner, R., &amp; </a:t>
            </a:r>
            <a:r>
              <a:rPr lang="en-US" sz="1000" dirty="0" err="1">
                <a:solidFill>
                  <a:schemeClr val="bg1"/>
                </a:solidFill>
                <a:latin typeface="Arial"/>
              </a:rPr>
              <a:t>Wissel</a:t>
            </a:r>
            <a:r>
              <a:rPr lang="en-US" sz="1000" dirty="0">
                <a:solidFill>
                  <a:schemeClr val="bg1"/>
                </a:solidFill>
                <a:latin typeface="Arial"/>
              </a:rPr>
              <a:t>, S. (2016). Foundational skills to support reading for understanding in kindergarten through 3rd grade (NCEE 2016-4008). Washington, DC: National Center for Education Evaluation and Regional Assistance (NCEE), Institute of Education Sciences, U.S. Department of Education. Retrieved from the NCEE website: http://whatworks.ed.gov.</a:t>
            </a:r>
          </a:p>
        </p:txBody>
      </p:sp>
      <p:sp>
        <p:nvSpPr>
          <p:cNvPr id="8" name="Title 1"/>
          <p:cNvSpPr txBox="1">
            <a:spLocks/>
          </p:cNvSpPr>
          <p:nvPr/>
        </p:nvSpPr>
        <p:spPr>
          <a:xfrm>
            <a:off x="-3" y="983565"/>
            <a:ext cx="12192003" cy="473263"/>
          </a:xfrm>
          <a:prstGeom prst="rect">
            <a:avLst/>
          </a:prstGeom>
          <a:solidFill>
            <a:schemeClr val="bg1">
              <a:lumMod val="65000"/>
            </a:schemeClr>
          </a:solidFill>
        </p:spPr>
        <p:txBody>
          <a:bodyPr vert="horz" lIns="609600" tIns="0" rIns="609600" bIns="0" rtlCol="0" anchor="ctr">
            <a:normAutofit/>
          </a:bodyPr>
          <a:lstStyle>
            <a:lvl1pPr marL="0" indent="0" algn="ctr" defTabSz="914378" rtl="0" eaLnBrk="1" latinLnBrk="0" hangingPunct="1">
              <a:spcBef>
                <a:spcPts val="0"/>
              </a:spcBef>
              <a:buNone/>
              <a:defRPr sz="2400" kern="1200">
                <a:solidFill>
                  <a:schemeClr val="bg1"/>
                </a:solidFill>
                <a:latin typeface="+mj-lt"/>
                <a:ea typeface="+mj-ea"/>
                <a:cs typeface="+mj-cs"/>
              </a:defRPr>
            </a:lvl1pPr>
          </a:lstStyle>
          <a:p>
            <a:r>
              <a:rPr lang="en-US" sz="2667" b="1" dirty="0">
                <a:solidFill>
                  <a:schemeClr val="tx1"/>
                </a:solidFill>
              </a:rPr>
              <a:t>Foundational Skills to Support Reading for Understanding</a:t>
            </a:r>
            <a:endParaRPr lang="en-US" sz="2667" dirty="0">
              <a:solidFill>
                <a:schemeClr val="tx1"/>
              </a:solidFill>
              <a:latin typeface="+mn-lt"/>
            </a:endParaRPr>
          </a:p>
        </p:txBody>
      </p:sp>
      <p:pic>
        <p:nvPicPr>
          <p:cNvPr id="5" name="Picture 4" descr="ies practice guide"/>
          <p:cNvPicPr>
            <a:picLocks noChangeAspect="1"/>
          </p:cNvPicPr>
          <p:nvPr/>
        </p:nvPicPr>
        <p:blipFill>
          <a:blip r:embed="rId3"/>
          <a:stretch>
            <a:fillRect/>
          </a:stretch>
        </p:blipFill>
        <p:spPr>
          <a:xfrm>
            <a:off x="8026400" y="1537604"/>
            <a:ext cx="3048000" cy="3911693"/>
          </a:xfrm>
          <a:prstGeom prst="rect">
            <a:avLst/>
          </a:prstGeom>
        </p:spPr>
      </p:pic>
    </p:spTree>
    <p:extLst>
      <p:ext uri="{BB962C8B-B14F-4D97-AF65-F5344CB8AC3E}">
        <p14:creationId xmlns:p14="http://schemas.microsoft.com/office/powerpoint/2010/main" val="39032684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0"/>
          </p:nvPr>
        </p:nvSpPr>
        <p:spPr>
          <a:xfrm>
            <a:off x="273357" y="1600669"/>
            <a:ext cx="6127444" cy="4063531"/>
          </a:xfrm>
        </p:spPr>
        <p:txBody>
          <a:bodyPr/>
          <a:lstStyle/>
          <a:p>
            <a:r>
              <a:rPr lang="en-US" sz="2667" b="1" dirty="0"/>
              <a:t>Recommendation 1: Teach students how to use reading comprehension strategies</a:t>
            </a:r>
          </a:p>
          <a:p>
            <a:pPr marL="457189" indent="-457189">
              <a:spcBef>
                <a:spcPts val="800"/>
              </a:spcBef>
            </a:pPr>
            <a:r>
              <a:rPr lang="en-US" sz="2667" dirty="0"/>
              <a:t>Questioning</a:t>
            </a:r>
          </a:p>
          <a:p>
            <a:pPr marL="457189" indent="-457189">
              <a:spcBef>
                <a:spcPts val="800"/>
              </a:spcBef>
            </a:pPr>
            <a:r>
              <a:rPr lang="en-US" sz="2667" dirty="0"/>
              <a:t>Visualization</a:t>
            </a:r>
          </a:p>
          <a:p>
            <a:pPr marL="457189" indent="-457189">
              <a:spcBef>
                <a:spcPts val="800"/>
              </a:spcBef>
            </a:pPr>
            <a:r>
              <a:rPr lang="en-US" sz="2667" dirty="0"/>
              <a:t>Monitoring, clarifying, or fix-up</a:t>
            </a:r>
          </a:p>
          <a:p>
            <a:pPr marL="457189" indent="-457189">
              <a:spcBef>
                <a:spcPts val="800"/>
              </a:spcBef>
            </a:pPr>
            <a:r>
              <a:rPr lang="en-US" sz="2667" dirty="0"/>
              <a:t>Inference</a:t>
            </a:r>
          </a:p>
          <a:p>
            <a:pPr marL="457189" indent="-457189">
              <a:spcBef>
                <a:spcPts val="800"/>
              </a:spcBef>
            </a:pPr>
            <a:r>
              <a:rPr lang="en-US" sz="2667" dirty="0"/>
              <a:t>Retelling</a:t>
            </a:r>
          </a:p>
        </p:txBody>
      </p:sp>
      <p:sp>
        <p:nvSpPr>
          <p:cNvPr id="2" name="Title 1"/>
          <p:cNvSpPr>
            <a:spLocks noGrp="1"/>
          </p:cNvSpPr>
          <p:nvPr>
            <p:ph type="ctrTitle" idx="4294967295"/>
          </p:nvPr>
        </p:nvSpPr>
        <p:spPr>
          <a:xfrm>
            <a:off x="2" y="-133350"/>
            <a:ext cx="12598399" cy="1394884"/>
          </a:xfrm>
        </p:spPr>
        <p:txBody>
          <a:bodyPr/>
          <a:lstStyle/>
          <a:p>
            <a:r>
              <a:rPr lang="en-US" dirty="0" smtClean="0"/>
              <a:t>What Research Says (3 of 3)</a:t>
            </a:r>
            <a:endParaRPr lang="en-US" dirty="0"/>
          </a:p>
        </p:txBody>
      </p:sp>
      <p:sp>
        <p:nvSpPr>
          <p:cNvPr id="4" name="TextBox 3" descr="Recomendations 1-4 from IES practice guide- Foundational Skills to Support Reading for Understanding in Kindergarten Through 3rd grade."/>
          <p:cNvSpPr txBox="1"/>
          <p:nvPr/>
        </p:nvSpPr>
        <p:spPr>
          <a:xfrm>
            <a:off x="1593670" y="3082833"/>
            <a:ext cx="184731" cy="369332"/>
          </a:xfrm>
          <a:prstGeom prst="rect">
            <a:avLst/>
          </a:prstGeom>
          <a:noFill/>
        </p:spPr>
        <p:txBody>
          <a:bodyPr wrap="none" rtlCol="0">
            <a:spAutoFit/>
          </a:bodyPr>
          <a:lstStyle/>
          <a:p>
            <a:pPr defTabSz="914377"/>
            <a:endParaRPr lang="en-US" dirty="0">
              <a:solidFill>
                <a:prstClr val="black"/>
              </a:solidFill>
              <a:latin typeface="Arial"/>
            </a:endParaRPr>
          </a:p>
        </p:txBody>
      </p:sp>
      <p:sp>
        <p:nvSpPr>
          <p:cNvPr id="8" name="Title 1"/>
          <p:cNvSpPr txBox="1">
            <a:spLocks/>
          </p:cNvSpPr>
          <p:nvPr/>
        </p:nvSpPr>
        <p:spPr>
          <a:xfrm>
            <a:off x="-3" y="973140"/>
            <a:ext cx="12192003" cy="483689"/>
          </a:xfrm>
          <a:prstGeom prst="rect">
            <a:avLst/>
          </a:prstGeom>
          <a:solidFill>
            <a:schemeClr val="bg1">
              <a:lumMod val="65000"/>
            </a:schemeClr>
          </a:solidFill>
        </p:spPr>
        <p:txBody>
          <a:bodyPr vert="horz" lIns="609600" tIns="0" rIns="609600" bIns="0" rtlCol="0" anchor="ctr">
            <a:normAutofit/>
          </a:bodyPr>
          <a:lstStyle>
            <a:lvl1pPr marL="0" indent="0" algn="ctr" defTabSz="914378" rtl="0" eaLnBrk="1" latinLnBrk="0" hangingPunct="1">
              <a:spcBef>
                <a:spcPts val="0"/>
              </a:spcBef>
              <a:buNone/>
              <a:defRPr sz="2400" kern="1200">
                <a:solidFill>
                  <a:schemeClr val="bg1"/>
                </a:solidFill>
                <a:latin typeface="+mj-lt"/>
                <a:ea typeface="+mj-ea"/>
                <a:cs typeface="+mj-cs"/>
              </a:defRPr>
            </a:lvl1pPr>
          </a:lstStyle>
          <a:p>
            <a:r>
              <a:rPr lang="en-US" sz="2667" b="1" dirty="0">
                <a:solidFill>
                  <a:schemeClr val="tx1"/>
                </a:solidFill>
              </a:rPr>
              <a:t>Comprehension Instruction</a:t>
            </a:r>
          </a:p>
        </p:txBody>
      </p:sp>
      <p:sp>
        <p:nvSpPr>
          <p:cNvPr id="10" name="TextBox 9"/>
          <p:cNvSpPr txBox="1"/>
          <p:nvPr/>
        </p:nvSpPr>
        <p:spPr>
          <a:xfrm>
            <a:off x="679270" y="6105350"/>
            <a:ext cx="9190103" cy="533351"/>
          </a:xfrm>
          <a:prstGeom prst="rect">
            <a:avLst/>
          </a:prstGeom>
          <a:noFill/>
        </p:spPr>
        <p:txBody>
          <a:bodyPr wrap="square" rtlCol="0">
            <a:spAutoFit/>
          </a:bodyPr>
          <a:lstStyle/>
          <a:p>
            <a:pPr defTabSz="914377"/>
            <a:r>
              <a:rPr lang="en-US" sz="1000" dirty="0">
                <a:solidFill>
                  <a:schemeClr val="bg1"/>
                </a:solidFill>
              </a:rPr>
              <a:t> </a:t>
            </a:r>
            <a:r>
              <a:rPr lang="en-US" sz="933" dirty="0"/>
              <a:t>Shanahan, T., </a:t>
            </a:r>
            <a:r>
              <a:rPr lang="en-US" sz="933" dirty="0" err="1"/>
              <a:t>Callison</a:t>
            </a:r>
            <a:r>
              <a:rPr lang="en-US" sz="933" dirty="0"/>
              <a:t>, K., </a:t>
            </a:r>
            <a:r>
              <a:rPr lang="en-US" sz="933" dirty="0" err="1"/>
              <a:t>Carriere</a:t>
            </a:r>
            <a:r>
              <a:rPr lang="en-US" sz="933" dirty="0"/>
              <a:t>, C., Duke, N. K., Pearson, P. D., </a:t>
            </a:r>
            <a:r>
              <a:rPr lang="en-US" sz="933" dirty="0" err="1"/>
              <a:t>Schatschneider</a:t>
            </a:r>
            <a:r>
              <a:rPr lang="en-US" sz="933" dirty="0"/>
              <a:t>, C., &amp; </a:t>
            </a:r>
            <a:r>
              <a:rPr lang="en-US" sz="933" dirty="0" err="1"/>
              <a:t>Torgesen</a:t>
            </a:r>
            <a:r>
              <a:rPr lang="en-US" sz="933" dirty="0"/>
              <a:t>, J. (2010). Improving reading comprehension in kindergarten through 3rd grade: A practice guide (NCEE 2010-4038). Washington, DC: National Center for Education Evaluation and Regional Assistance, Institute of Education Sciences, U.S. Department of Education. Retrieved from whatworks.ed.gov/publications/</a:t>
            </a:r>
            <a:r>
              <a:rPr lang="en-US" sz="933" dirty="0" err="1"/>
              <a:t>practiceguides</a:t>
            </a:r>
            <a:r>
              <a:rPr lang="en-US" sz="933" dirty="0"/>
              <a:t>.</a:t>
            </a:r>
          </a:p>
        </p:txBody>
      </p:sp>
      <p:pic>
        <p:nvPicPr>
          <p:cNvPr id="5" name="Picture 4" descr="ies practice guide image"/>
          <p:cNvPicPr>
            <a:picLocks noChangeAspect="1"/>
          </p:cNvPicPr>
          <p:nvPr/>
        </p:nvPicPr>
        <p:blipFill rotWithShape="1">
          <a:blip r:embed="rId3"/>
          <a:srcRect r="183"/>
          <a:stretch/>
        </p:blipFill>
        <p:spPr>
          <a:xfrm>
            <a:off x="6977599" y="1552845"/>
            <a:ext cx="3336420" cy="4297553"/>
          </a:xfrm>
          <a:prstGeom prst="rect">
            <a:avLst/>
          </a:prstGeom>
        </p:spPr>
      </p:pic>
    </p:spTree>
    <p:extLst>
      <p:ext uri="{BB962C8B-B14F-4D97-AF65-F5344CB8AC3E}">
        <p14:creationId xmlns:p14="http://schemas.microsoft.com/office/powerpoint/2010/main" val="40097439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F150D"/>
      </a:dk1>
      <a:lt1>
        <a:srgbClr val="FFFFFF"/>
      </a:lt1>
      <a:dk2>
        <a:srgbClr val="2F3E46"/>
      </a:dk2>
      <a:lt2>
        <a:srgbClr val="CDCDCD"/>
      </a:lt2>
      <a:accent1>
        <a:srgbClr val="101517"/>
      </a:accent1>
      <a:accent2>
        <a:srgbClr val="D50032"/>
      </a:accent2>
      <a:accent3>
        <a:srgbClr val="A5A5A5"/>
      </a:accent3>
      <a:accent4>
        <a:srgbClr val="FFC005"/>
      </a:accent4>
      <a:accent5>
        <a:srgbClr val="14C8E6"/>
      </a:accent5>
      <a:accent6>
        <a:srgbClr val="50E269"/>
      </a:accent6>
      <a:hlink>
        <a:srgbClr val="D40032"/>
      </a:hlink>
      <a:folHlink>
        <a:srgbClr val="10151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OE PPT TEMPLATE" id="{9D197B78-33BA-3542-89E2-437BF75D1EE1}" vid="{9F0E5C0B-5C89-3D4B-9E1D-A71D2EB9AE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 PPT TEMPLATE_7-2020</Template>
  <TotalTime>1385</TotalTime>
  <Words>7072</Words>
  <Application>Microsoft Office PowerPoint</Application>
  <PresentationFormat>Widescreen</PresentationFormat>
  <Paragraphs>528</Paragraphs>
  <Slides>66</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Calibri</vt:lpstr>
      <vt:lpstr>Cambria</vt:lpstr>
      <vt:lpstr>Euphoria Script</vt:lpstr>
      <vt:lpstr>Josefin Sans</vt:lpstr>
      <vt:lpstr>Times New Roman</vt:lpstr>
      <vt:lpstr>TimesNewRoman</vt:lpstr>
      <vt:lpstr>Trebuchet MS</vt:lpstr>
      <vt:lpstr>Office Theme</vt:lpstr>
      <vt:lpstr>Best Practices for Literacy Learning In Place</vt:lpstr>
      <vt:lpstr>Agenda</vt:lpstr>
      <vt:lpstr>Providing New Instruction to All Students </vt:lpstr>
      <vt:lpstr>Review Best Practices for Literacy Instruction</vt:lpstr>
      <vt:lpstr>Elementary</vt:lpstr>
      <vt:lpstr>Skills and Knowledge Critical to Comprehension</vt:lpstr>
      <vt:lpstr>What Research Says (1 of 3)</vt:lpstr>
      <vt:lpstr>What Research Says (2 of 3)</vt:lpstr>
      <vt:lpstr>What Research Says (3 of 3)</vt:lpstr>
      <vt:lpstr>Recommendation 2- Teach students to identify and use the text’s organizational structure to comprehend, learn, and remember content. </vt:lpstr>
      <vt:lpstr>Comprehension Instruction</vt:lpstr>
      <vt:lpstr>Recommendation 5- Establish an engaging and motivating context in which to teach reading comprehension. </vt:lpstr>
      <vt:lpstr>Seamless Integration of  English Strands</vt:lpstr>
      <vt:lpstr>Successful English Instruction  </vt:lpstr>
      <vt:lpstr>Successful English Instruction </vt:lpstr>
      <vt:lpstr>Paired Texts and Text Sets</vt:lpstr>
      <vt:lpstr>Integration of Skills</vt:lpstr>
      <vt:lpstr>Read! Read! Read!</vt:lpstr>
      <vt:lpstr>Scaffolding Complex Text</vt:lpstr>
      <vt:lpstr>The Forgotten “R”</vt:lpstr>
      <vt:lpstr>Additional Research</vt:lpstr>
      <vt:lpstr>      Assigned                   vs.   Taught</vt:lpstr>
      <vt:lpstr>Secondary</vt:lpstr>
      <vt:lpstr>What Research Says- Best Practices for Success (1 of 3)</vt:lpstr>
      <vt:lpstr>What Research Says- Best Practices for Success (2 of 3)</vt:lpstr>
      <vt:lpstr>What Research Says- Best Practices for Success (3 of 3)</vt:lpstr>
      <vt:lpstr>Impact of reading time on student performance</vt:lpstr>
      <vt:lpstr>Building Relationships to Build Better Readers</vt:lpstr>
      <vt:lpstr>Methods and Best Practices of Virtual Instruction</vt:lpstr>
      <vt:lpstr>Face-to-Face vs. Virtual Learning</vt:lpstr>
      <vt:lpstr>Methods of Virtual Instruction</vt:lpstr>
      <vt:lpstr>Which one to use?</vt:lpstr>
      <vt:lpstr>Strategies for Student Success</vt:lpstr>
      <vt:lpstr>A   Create a climate and culture based on trust. </vt:lpstr>
      <vt:lpstr>Empathy is Key</vt:lpstr>
      <vt:lpstr>Strategies for Success How do I create a positive class culture in a remote learning setting? (1 of 2)</vt:lpstr>
      <vt:lpstr>B  Create systems and structures that support all students. </vt:lpstr>
      <vt:lpstr>Strategies for Success How do I create a positive class culture in a remote learning setting? (2 of 2)</vt:lpstr>
      <vt:lpstr>C   Communicate  Effectively </vt:lpstr>
      <vt:lpstr>Communication</vt:lpstr>
      <vt:lpstr>Reduce Text Demands</vt:lpstr>
      <vt:lpstr>Effective Videos</vt:lpstr>
      <vt:lpstr>D   Make assignments meaningful</vt:lpstr>
      <vt:lpstr>Support SEL</vt:lpstr>
      <vt:lpstr>Engage in Culturally Responsive Practices</vt:lpstr>
      <vt:lpstr>Strategies for Success How do I plan meaningful experiences for remote learning?</vt:lpstr>
      <vt:lpstr>E   Make Learning Visible </vt:lpstr>
      <vt:lpstr>Visible Learning for Teachers</vt:lpstr>
      <vt:lpstr>Backwards Planning</vt:lpstr>
      <vt:lpstr>Check for Understanding Early and Often</vt:lpstr>
      <vt:lpstr>Strategies for Success How do I make learning visible in a remote setting?</vt:lpstr>
      <vt:lpstr>Planning for Instruction</vt:lpstr>
      <vt:lpstr>Six Principles for Supporting Students with Unfinished Learning</vt:lpstr>
      <vt:lpstr>Considerations for Planning (1 of 2)</vt:lpstr>
      <vt:lpstr>Considerations for Planning (2 of 2)</vt:lpstr>
      <vt:lpstr>PALS Support</vt:lpstr>
      <vt:lpstr>Areas of Focus for A Variety of Learning Environments</vt:lpstr>
      <vt:lpstr>8VAC20-131-80. Instructional Program in Elementary Schools.</vt:lpstr>
      <vt:lpstr>§ 22.1-253.13:1. Standard 1. Instructional programs supporting the Standards of Learning and other educational objectives.</vt:lpstr>
      <vt:lpstr>What Research Says About Phonics</vt:lpstr>
      <vt:lpstr>Effective Literacy Instruction</vt:lpstr>
      <vt:lpstr>   Considerations:</vt:lpstr>
      <vt:lpstr>Areas of Focus for All Learners</vt:lpstr>
      <vt:lpstr>Upcoming Webinars</vt:lpstr>
      <vt:lpstr>Additional Resources</vt:lpstr>
      <vt:lpstr>Stay in Touch</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CUSTOM TITLE PAGE WITH COLLAGE</dc:title>
  <dc:creator>VITA Program</dc:creator>
  <cp:lastModifiedBy>Nogueras, Jill (DOE)</cp:lastModifiedBy>
  <cp:revision>51</cp:revision>
  <dcterms:created xsi:type="dcterms:W3CDTF">2020-08-04T18:11:22Z</dcterms:created>
  <dcterms:modified xsi:type="dcterms:W3CDTF">2020-09-10T17:35:15Z</dcterms:modified>
</cp:coreProperties>
</file>