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7"/>
  </p:notesMasterIdLst>
  <p:sldIdLst>
    <p:sldId id="257" r:id="rId3"/>
    <p:sldId id="258" r:id="rId4"/>
    <p:sldId id="265" r:id="rId5"/>
    <p:sldId id="276" r:id="rId6"/>
    <p:sldId id="264" r:id="rId7"/>
    <p:sldId id="277" r:id="rId8"/>
    <p:sldId id="278" r:id="rId9"/>
    <p:sldId id="279" r:id="rId10"/>
    <p:sldId id="280" r:id="rId11"/>
    <p:sldId id="281" r:id="rId12"/>
    <p:sldId id="282" r:id="rId13"/>
    <p:sldId id="283" r:id="rId14"/>
    <p:sldId id="298" r:id="rId15"/>
    <p:sldId id="285" r:id="rId16"/>
    <p:sldId id="305" r:id="rId17"/>
    <p:sldId id="304" r:id="rId18"/>
    <p:sldId id="269" r:id="rId19"/>
    <p:sldId id="308" r:id="rId20"/>
    <p:sldId id="309" r:id="rId21"/>
    <p:sldId id="312" r:id="rId22"/>
    <p:sldId id="311" r:id="rId23"/>
    <p:sldId id="313" r:id="rId24"/>
    <p:sldId id="268" r:id="rId25"/>
    <p:sldId id="270" r:id="rId26"/>
    <p:sldId id="303" r:id="rId27"/>
    <p:sldId id="273" r:id="rId28"/>
    <p:sldId id="274" r:id="rId29"/>
    <p:sldId id="275" r:id="rId30"/>
    <p:sldId id="300" r:id="rId31"/>
    <p:sldId id="302" r:id="rId32"/>
    <p:sldId id="297" r:id="rId33"/>
    <p:sldId id="301" r:id="rId34"/>
    <p:sldId id="292" r:id="rId35"/>
    <p:sldId id="293" r:id="rId36"/>
    <p:sldId id="294" r:id="rId37"/>
    <p:sldId id="295" r:id="rId38"/>
    <p:sldId id="290" r:id="rId39"/>
    <p:sldId id="289" r:id="rId40"/>
    <p:sldId id="291" r:id="rId41"/>
    <p:sldId id="296" r:id="rId42"/>
    <p:sldId id="299" r:id="rId43"/>
    <p:sldId id="262" r:id="rId44"/>
    <p:sldId id="314"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45" autoAdjust="0"/>
    <p:restoredTop sz="80100" autoAdjust="0"/>
  </p:normalViewPr>
  <p:slideViewPr>
    <p:cSldViewPr snapToGrid="0">
      <p:cViewPr varScale="1">
        <p:scale>
          <a:sx n="59" d="100"/>
          <a:sy n="59" d="100"/>
        </p:scale>
        <p:origin x="6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57F2E-193A-4B4E-90BB-CDE12D876567}" type="datetimeFigureOut">
              <a:rPr lang="en-US" smtClean="0"/>
              <a:t>10/8/2020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13015-173E-4E79-9804-FD9AF7569A81}" type="slidenum">
              <a:rPr lang="en-US" smtClean="0"/>
              <a:t>‹#›</a:t>
            </a:fld>
            <a:endParaRPr lang="en-US" dirty="0"/>
          </a:p>
        </p:txBody>
      </p:sp>
    </p:spTree>
    <p:extLst>
      <p:ext uri="{BB962C8B-B14F-4D97-AF65-F5344CB8AC3E}">
        <p14:creationId xmlns:p14="http://schemas.microsoft.com/office/powerpoint/2010/main" val="342828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0024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19</a:t>
            </a:fld>
            <a:endParaRPr lang="en-US" dirty="0"/>
          </a:p>
        </p:txBody>
      </p:sp>
    </p:spTree>
    <p:extLst>
      <p:ext uri="{BB962C8B-B14F-4D97-AF65-F5344CB8AC3E}">
        <p14:creationId xmlns:p14="http://schemas.microsoft.com/office/powerpoint/2010/main" val="6816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20</a:t>
            </a:fld>
            <a:endParaRPr lang="en-US" dirty="0"/>
          </a:p>
        </p:txBody>
      </p:sp>
    </p:spTree>
    <p:extLst>
      <p:ext uri="{BB962C8B-B14F-4D97-AF65-F5344CB8AC3E}">
        <p14:creationId xmlns:p14="http://schemas.microsoft.com/office/powerpoint/2010/main" val="2623868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21</a:t>
            </a:fld>
            <a:endParaRPr lang="en-US" dirty="0"/>
          </a:p>
        </p:txBody>
      </p:sp>
    </p:spTree>
    <p:extLst>
      <p:ext uri="{BB962C8B-B14F-4D97-AF65-F5344CB8AC3E}">
        <p14:creationId xmlns:p14="http://schemas.microsoft.com/office/powerpoint/2010/main" val="378761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22</a:t>
            </a:fld>
            <a:endParaRPr lang="en-US" dirty="0"/>
          </a:p>
        </p:txBody>
      </p:sp>
    </p:spTree>
    <p:extLst>
      <p:ext uri="{BB962C8B-B14F-4D97-AF65-F5344CB8AC3E}">
        <p14:creationId xmlns:p14="http://schemas.microsoft.com/office/powerpoint/2010/main" val="335198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32</a:t>
            </a:fld>
            <a:endParaRPr lang="en-US" dirty="0"/>
          </a:p>
        </p:txBody>
      </p:sp>
    </p:spTree>
    <p:extLst>
      <p:ext uri="{BB962C8B-B14F-4D97-AF65-F5344CB8AC3E}">
        <p14:creationId xmlns:p14="http://schemas.microsoft.com/office/powerpoint/2010/main" val="262312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34</a:t>
            </a:fld>
            <a:endParaRPr lang="en-US" dirty="0"/>
          </a:p>
        </p:txBody>
      </p:sp>
    </p:spTree>
    <p:extLst>
      <p:ext uri="{BB962C8B-B14F-4D97-AF65-F5344CB8AC3E}">
        <p14:creationId xmlns:p14="http://schemas.microsoft.com/office/powerpoint/2010/main" val="236223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37</a:t>
            </a:fld>
            <a:endParaRPr lang="en-US" dirty="0"/>
          </a:p>
        </p:txBody>
      </p:sp>
    </p:spTree>
    <p:extLst>
      <p:ext uri="{BB962C8B-B14F-4D97-AF65-F5344CB8AC3E}">
        <p14:creationId xmlns:p14="http://schemas.microsoft.com/office/powerpoint/2010/main" val="319394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43</a:t>
            </a:fld>
            <a:endParaRPr lang="en-US" dirty="0"/>
          </a:p>
        </p:txBody>
      </p:sp>
    </p:spTree>
    <p:extLst>
      <p:ext uri="{BB962C8B-B14F-4D97-AF65-F5344CB8AC3E}">
        <p14:creationId xmlns:p14="http://schemas.microsoft.com/office/powerpoint/2010/main" val="7158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775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5123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dirty="0"/>
          </a:p>
        </p:txBody>
      </p:sp>
    </p:spTree>
    <p:extLst>
      <p:ext uri="{BB962C8B-B14F-4D97-AF65-F5344CB8AC3E}">
        <p14:creationId xmlns:p14="http://schemas.microsoft.com/office/powerpoint/2010/main" val="52784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13</a:t>
            </a:fld>
            <a:endParaRPr lang="en-US" dirty="0"/>
          </a:p>
        </p:txBody>
      </p:sp>
    </p:spTree>
    <p:extLst>
      <p:ext uri="{BB962C8B-B14F-4D97-AF65-F5344CB8AC3E}">
        <p14:creationId xmlns:p14="http://schemas.microsoft.com/office/powerpoint/2010/main" val="357541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7008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15</a:t>
            </a:fld>
            <a:endParaRPr lang="en-US" dirty="0"/>
          </a:p>
        </p:txBody>
      </p:sp>
    </p:spTree>
    <p:extLst>
      <p:ext uri="{BB962C8B-B14F-4D97-AF65-F5344CB8AC3E}">
        <p14:creationId xmlns:p14="http://schemas.microsoft.com/office/powerpoint/2010/main" val="144659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813015-173E-4E79-9804-FD9AF7569A81}" type="slidenum">
              <a:rPr lang="en-US" smtClean="0"/>
              <a:t>16</a:t>
            </a:fld>
            <a:endParaRPr lang="en-US" dirty="0"/>
          </a:p>
        </p:txBody>
      </p:sp>
    </p:spTree>
    <p:extLst>
      <p:ext uri="{BB962C8B-B14F-4D97-AF65-F5344CB8AC3E}">
        <p14:creationId xmlns:p14="http://schemas.microsoft.com/office/powerpoint/2010/main" val="29884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1962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321734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149245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304195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solidFill>
                  <a:srgbClr val="D50032"/>
                </a:solidFill>
              </a:defRPr>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78282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70049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solidFill>
                  <a:srgbClr val="D50032"/>
                </a:solidFill>
              </a:defRPr>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54933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654598236"/>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44583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91968760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5570720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17814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3299997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dirty="0"/>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71964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8853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dirty="0"/>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606730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58250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8643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107053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78481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3967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72273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48200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122571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81565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298002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99517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862E6-880A-4F8C-92A4-D0B07968A1BE}" type="datetimeFigureOut">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2EF7D-BEFA-49AC-A59B-377ABB155E0D}" type="slidenum">
              <a:rPr lang="en-US" smtClean="0"/>
              <a:t>‹#›</a:t>
            </a:fld>
            <a:endParaRPr lang="en-US" dirty="0"/>
          </a:p>
        </p:txBody>
      </p:sp>
    </p:spTree>
    <p:extLst>
      <p:ext uri="{BB962C8B-B14F-4D97-AF65-F5344CB8AC3E}">
        <p14:creationId xmlns:p14="http://schemas.microsoft.com/office/powerpoint/2010/main" val="211936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862E6-880A-4F8C-92A4-D0B07968A1BE}" type="datetimeFigureOut">
              <a:rPr lang="en-US" smtClean="0"/>
              <a:t>10/8/2020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2EF7D-BEFA-49AC-A59B-377ABB155E0D}" type="slidenum">
              <a:rPr lang="en-US" smtClean="0"/>
              <a:t>‹#›</a:t>
            </a:fld>
            <a:endParaRPr lang="en-US" dirty="0"/>
          </a:p>
        </p:txBody>
      </p:sp>
    </p:spTree>
    <p:extLst>
      <p:ext uri="{BB962C8B-B14F-4D97-AF65-F5344CB8AC3E}">
        <p14:creationId xmlns:p14="http://schemas.microsoft.com/office/powerpoint/2010/main" val="212837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adec="http://schemas.microsoft.com/office/drawing/2017/decorative" xmlns="" val="1"/>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10/8/2020</a:t>
            </a:fld>
            <a:endParaRPr lang="en-US" dirty="0"/>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dirty="0"/>
          </a:p>
        </p:txBody>
      </p:sp>
    </p:spTree>
    <p:extLst>
      <p:ext uri="{BB962C8B-B14F-4D97-AF65-F5344CB8AC3E}">
        <p14:creationId xmlns:p14="http://schemas.microsoft.com/office/powerpoint/2010/main" val="2971985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rgbClr val="D500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500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best-practices-for-literacy-learning-in-place/remote-implementation-tasks-aug-2020.docx"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christenseninstitute.org/wp-content/uploads/2013/04/Classifying-K-12-blended-learning.pdf" TargetMode="External"/><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hyperlink" Target="https://www.christenseninstitute.org/"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hyperlink" Target="https://doe-virginia-gov.zoom.us/webinar/register/WN_QnOufdhiSzyqdw4HH43Qqw" TargetMode="External"/><Relationship Id="rId3" Type="http://schemas.openxmlformats.org/officeDocument/2006/relationships/hyperlink" Target="https://doe-virginia-gov.zoom.us/webinar/register/WN_iGQig7pZRcqXULEHUtz0eg" TargetMode="External"/><Relationship Id="rId7" Type="http://schemas.openxmlformats.org/officeDocument/2006/relationships/hyperlink" Target="https://doe-virginia-gov.zoom.us/webinar/register/WN_8oV4OZ_HRwWn58sPv0lquw" TargetMode="External"/><Relationship Id="rId2" Type="http://schemas.openxmlformats.org/officeDocument/2006/relationships/hyperlink" Target="https://doe-virginia-gov.zoom.us/webinar/register/WN_aDb2ckXRQ7KloSPCz2vOug" TargetMode="External"/><Relationship Id="rId1" Type="http://schemas.openxmlformats.org/officeDocument/2006/relationships/slideLayout" Target="../slideLayouts/slideLayout17.xml"/><Relationship Id="rId6" Type="http://schemas.openxmlformats.org/officeDocument/2006/relationships/hyperlink" Target="https://doe-virginia-gov.zoom.us/webinar/register/WN_E7CPxAQHSdaEaXPWLSq0hg" TargetMode="External"/><Relationship Id="rId5" Type="http://schemas.openxmlformats.org/officeDocument/2006/relationships/hyperlink" Target="https://doe-virginia-gov.zoom.us/webinar/register/WN_UjInHkOzTi-vOAR1ozFYxw" TargetMode="External"/><Relationship Id="rId4" Type="http://schemas.openxmlformats.org/officeDocument/2006/relationships/hyperlink" Target="https://doe-virginia-gov.zoom.us/webinar/register/WN_yYgBq3YkTVuy7c1MkNpT6w"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index.shtml" TargetMode="External"/><Relationship Id="rId7" Type="http://schemas.openxmlformats.org/officeDocument/2006/relationships/hyperlink" Target="http://www.doe.virginia.gov/instruction/history/index.shtml" TargetMode="External"/><Relationship Id="rId2" Type="http://schemas.openxmlformats.org/officeDocument/2006/relationships/hyperlink" Target="http://www.doe.virginia.gov/instruction/virtual_learning/support-virtual-learning/index.shtml" TargetMode="External"/><Relationship Id="rId1" Type="http://schemas.openxmlformats.org/officeDocument/2006/relationships/slideLayout" Target="../slideLayouts/slideLayout17.xml"/><Relationship Id="rId6" Type="http://schemas.openxmlformats.org/officeDocument/2006/relationships/hyperlink" Target="http://www.doe.virginia.gov/instruction/english/index.shtml" TargetMode="External"/><Relationship Id="rId5" Type="http://schemas.openxmlformats.org/officeDocument/2006/relationships/hyperlink" Target="http://www.doe.virginia.gov/testing/sol/standards_docs/english/index.shtml" TargetMode="External"/><Relationship Id="rId4" Type="http://schemas.openxmlformats.org/officeDocument/2006/relationships/hyperlink" Target="http://www.doe.virginia.gov/instruction/english/literacy-webinar-series.s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3_5ffzJ1HJo&amp;list=PLRTyI0-OTuVMKMgr5Bb9CzhpDhXZoIZU5&amp;index=2" TargetMode="External"/><Relationship Id="rId3" Type="http://schemas.openxmlformats.org/officeDocument/2006/relationships/hyperlink" Target="https://www.loc.gov/programs/teachers/about-this-program/teaching-with-primary-sources-partner-program/" TargetMode="External"/><Relationship Id="rId7" Type="http://schemas.openxmlformats.org/officeDocument/2006/relationships/hyperlink" Target="https://www.newamericanhistory.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www.virginiahistory.org/learn" TargetMode="External"/><Relationship Id="rId5" Type="http://schemas.openxmlformats.org/officeDocument/2006/relationships/hyperlink" Target="https://www.vmfa.museum/learn" TargetMode="External"/><Relationship Id="rId4" Type="http://schemas.openxmlformats.org/officeDocument/2006/relationships/hyperlink" Target="https://www.emediava.org/" TargetMode="External"/><Relationship Id="rId9" Type="http://schemas.openxmlformats.org/officeDocument/2006/relationships/hyperlink" Target="https://www.youtube.com/watch?v=4_u88UCvpmQ&amp;list=PLRTyI0-OTuVMKMgr5Bb9CzhpDhXZoIZU5&amp;index=4"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19.xml"/><Relationship Id="rId6" Type="http://schemas.openxmlformats.org/officeDocument/2006/relationships/hyperlink" Target="mailto:Student_Assessment@doe.virginia.gov" TargetMode="External"/><Relationship Id="rId5" Type="http://schemas.openxmlformats.org/officeDocument/2006/relationships/hyperlink" Target="mailto:Brandi.McCraken@doe.Virginia.gov" TargetMode="External"/><Relationship Id="rId4" Type="http://schemas.openxmlformats.org/officeDocument/2006/relationships/hyperlink" Target="mailto:Colleen.Cassada@doe.Virgini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instruction/virtual_learning/support-virtual-learning/index.shtml" TargetMode="External"/><Relationship Id="rId7" Type="http://schemas.openxmlformats.org/officeDocument/2006/relationships/hyperlink" Target="http://www.doe.virginia.gov/instruction/c4l/6-12-history-social-science-instructional-models.pdf" TargetMode="External"/><Relationship Id="rId2" Type="http://schemas.openxmlformats.org/officeDocument/2006/relationships/hyperlink" Target="http://www.doe.virginia.gov/instruction/virtual_learning/index.shtml" TargetMode="External"/><Relationship Id="rId1" Type="http://schemas.openxmlformats.org/officeDocument/2006/relationships/slideLayout" Target="../slideLayouts/slideLayout15.xml"/><Relationship Id="rId6" Type="http://schemas.openxmlformats.org/officeDocument/2006/relationships/hyperlink" Target="http://www.doe.virginia.gov/instruction/c4l/6-12-english-instructional-models.pdf" TargetMode="External"/><Relationship Id="rId5" Type="http://schemas.openxmlformats.org/officeDocument/2006/relationships/hyperlink" Target="http://www.doe.virginia.gov/instruction/c4l/k-5-core-instructional-models.pdf" TargetMode="External"/><Relationship Id="rId4" Type="http://schemas.openxmlformats.org/officeDocument/2006/relationships/hyperlink" Target="http://www.doe.virginia.gov/instruction/virtual_learning/virtual-teaching-learning/index.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lstStyle/>
          <a:p>
            <a:r>
              <a:rPr lang="en-US" dirty="0" smtClean="0"/>
              <a:t>Integrating the Four Strands in a Hybrid Model</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dirty="0" smtClean="0"/>
              <a:t>Fall 2020</a:t>
            </a:r>
            <a:endParaRPr lang="en-US" dirty="0"/>
          </a:p>
        </p:txBody>
      </p:sp>
    </p:spTree>
    <p:extLst>
      <p:ext uri="{BB962C8B-B14F-4D97-AF65-F5344CB8AC3E}">
        <p14:creationId xmlns:p14="http://schemas.microsoft.com/office/powerpoint/2010/main" val="3429872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156" y="282673"/>
            <a:ext cx="7471810" cy="1036187"/>
          </a:xfrm>
        </p:spPr>
        <p:txBody>
          <a:bodyPr>
            <a:normAutofit fontScale="90000"/>
          </a:bodyPr>
          <a:lstStyle/>
          <a:p>
            <a:r>
              <a:rPr lang="en-US" dirty="0"/>
              <a:t>Paired Texts and Text Sets</a:t>
            </a:r>
            <a:br>
              <a:rPr lang="en-US" dirty="0"/>
            </a:br>
            <a:endParaRPr lang="en-US" dirty="0"/>
          </a:p>
        </p:txBody>
      </p:sp>
      <p:sp>
        <p:nvSpPr>
          <p:cNvPr id="3" name="Content Placeholder 2"/>
          <p:cNvSpPr>
            <a:spLocks noGrp="1"/>
          </p:cNvSpPr>
          <p:nvPr>
            <p:ph idx="4294967295"/>
          </p:nvPr>
        </p:nvSpPr>
        <p:spPr>
          <a:xfrm>
            <a:off x="580073" y="1508237"/>
            <a:ext cx="4841875" cy="4351337"/>
          </a:xfrm>
        </p:spPr>
        <p:txBody>
          <a:bodyPr>
            <a:normAutofit lnSpcReduction="10000"/>
          </a:bodyPr>
          <a:lstStyle/>
          <a:p>
            <a:pPr marL="342891" indent="-342891"/>
            <a:r>
              <a:rPr lang="en-US" sz="2400" dirty="0"/>
              <a:t>Paired texts can include books, plays, articles, poems, functional text, graphics, or digital media</a:t>
            </a:r>
          </a:p>
          <a:p>
            <a:pPr marL="342891" indent="-342891"/>
            <a:r>
              <a:rPr lang="en-US" sz="2400" dirty="0"/>
              <a:t>Focus on a common theme or topic that fits history and social science or science content</a:t>
            </a:r>
          </a:p>
          <a:p>
            <a:pPr marL="342891" indent="-342891"/>
            <a:r>
              <a:rPr lang="en-US" sz="2400" dirty="0"/>
              <a:t>Compare and contrast texts to increase the level of </a:t>
            </a:r>
            <a:r>
              <a:rPr lang="en-US" sz="2400" dirty="0" smtClean="0"/>
              <a:t>thinking</a:t>
            </a:r>
          </a:p>
          <a:p>
            <a:pPr marL="342891" indent="-342891"/>
            <a:r>
              <a:rPr lang="en-US" sz="2400" dirty="0" smtClean="0"/>
              <a:t>Student choice whenever possible</a:t>
            </a:r>
            <a:endParaRPr lang="en-US" sz="2400" dirty="0"/>
          </a:p>
          <a:p>
            <a:endParaRPr lang="en-US" dirty="0" smtClean="0"/>
          </a:p>
        </p:txBody>
      </p:sp>
      <p:sp>
        <p:nvSpPr>
          <p:cNvPr id="5" name="TextBox 4"/>
          <p:cNvSpPr txBox="1"/>
          <p:nvPr/>
        </p:nvSpPr>
        <p:spPr>
          <a:xfrm>
            <a:off x="6848061" y="1469121"/>
            <a:ext cx="3119076" cy="800219"/>
          </a:xfrm>
          <a:prstGeom prst="rect">
            <a:avLst/>
          </a:prstGeom>
          <a:noFill/>
        </p:spPr>
        <p:txBody>
          <a:bodyPr wrap="square" rtlCol="0">
            <a:spAutoFit/>
          </a:bodyPr>
          <a:lstStyle/>
          <a:p>
            <a:r>
              <a:rPr lang="en-US" sz="2800" dirty="0" smtClean="0"/>
              <a:t> Theme or Topic</a:t>
            </a:r>
          </a:p>
          <a:p>
            <a:endParaRPr lang="en-US" dirty="0"/>
          </a:p>
        </p:txBody>
      </p:sp>
      <p:sp>
        <p:nvSpPr>
          <p:cNvPr id="6" name="TextBox 5"/>
          <p:cNvSpPr txBox="1"/>
          <p:nvPr/>
        </p:nvSpPr>
        <p:spPr>
          <a:xfrm>
            <a:off x="6975027" y="4226717"/>
            <a:ext cx="1055097" cy="461665"/>
          </a:xfrm>
          <a:prstGeom prst="rect">
            <a:avLst/>
          </a:prstGeom>
          <a:noFill/>
        </p:spPr>
        <p:txBody>
          <a:bodyPr wrap="none" rtlCol="0">
            <a:spAutoFit/>
          </a:bodyPr>
          <a:lstStyle/>
          <a:p>
            <a:r>
              <a:rPr lang="en-US" sz="2400" dirty="0" smtClean="0"/>
              <a:t>Poems</a:t>
            </a:r>
            <a:endParaRPr lang="en-US" sz="2400" dirty="0"/>
          </a:p>
        </p:txBody>
      </p:sp>
      <p:sp>
        <p:nvSpPr>
          <p:cNvPr id="7" name="TextBox 6"/>
          <p:cNvSpPr txBox="1"/>
          <p:nvPr/>
        </p:nvSpPr>
        <p:spPr>
          <a:xfrm>
            <a:off x="8765814" y="3707231"/>
            <a:ext cx="2296783" cy="461665"/>
          </a:xfrm>
          <a:prstGeom prst="rect">
            <a:avLst/>
          </a:prstGeom>
          <a:noFill/>
        </p:spPr>
        <p:txBody>
          <a:bodyPr wrap="none" rtlCol="0">
            <a:spAutoFit/>
          </a:bodyPr>
          <a:lstStyle/>
          <a:p>
            <a:r>
              <a:rPr lang="en-US" sz="2400" dirty="0" smtClean="0"/>
              <a:t>Historical Texts</a:t>
            </a:r>
            <a:endParaRPr lang="en-US" sz="2400" dirty="0"/>
          </a:p>
        </p:txBody>
      </p:sp>
      <p:sp>
        <p:nvSpPr>
          <p:cNvPr id="8" name="TextBox 7"/>
          <p:cNvSpPr txBox="1"/>
          <p:nvPr/>
        </p:nvSpPr>
        <p:spPr>
          <a:xfrm>
            <a:off x="6189588" y="3029956"/>
            <a:ext cx="2271263" cy="461665"/>
          </a:xfrm>
          <a:prstGeom prst="rect">
            <a:avLst/>
          </a:prstGeom>
          <a:noFill/>
        </p:spPr>
        <p:txBody>
          <a:bodyPr wrap="none" rtlCol="0">
            <a:spAutoFit/>
          </a:bodyPr>
          <a:lstStyle/>
          <a:p>
            <a:r>
              <a:rPr lang="en-US" sz="2400" dirty="0" smtClean="0"/>
              <a:t>Technical Texts</a:t>
            </a:r>
            <a:endParaRPr lang="en-US" sz="2400" dirty="0"/>
          </a:p>
        </p:txBody>
      </p:sp>
      <p:sp>
        <p:nvSpPr>
          <p:cNvPr id="10" name="TextBox 9"/>
          <p:cNvSpPr txBox="1"/>
          <p:nvPr/>
        </p:nvSpPr>
        <p:spPr>
          <a:xfrm>
            <a:off x="7168785" y="2398419"/>
            <a:ext cx="1980029" cy="461665"/>
          </a:xfrm>
          <a:prstGeom prst="rect">
            <a:avLst/>
          </a:prstGeom>
          <a:noFill/>
        </p:spPr>
        <p:txBody>
          <a:bodyPr wrap="none" rtlCol="0">
            <a:spAutoFit/>
          </a:bodyPr>
          <a:lstStyle/>
          <a:p>
            <a:r>
              <a:rPr lang="en-US" sz="2400" dirty="0" smtClean="0"/>
              <a:t>Digital Media</a:t>
            </a:r>
            <a:endParaRPr lang="en-US" sz="2400" dirty="0"/>
          </a:p>
        </p:txBody>
      </p:sp>
      <p:sp>
        <p:nvSpPr>
          <p:cNvPr id="11" name="TextBox 10"/>
          <p:cNvSpPr txBox="1"/>
          <p:nvPr/>
        </p:nvSpPr>
        <p:spPr>
          <a:xfrm>
            <a:off x="8596216" y="2920556"/>
            <a:ext cx="1380506" cy="461665"/>
          </a:xfrm>
          <a:prstGeom prst="rect">
            <a:avLst/>
          </a:prstGeom>
          <a:noFill/>
        </p:spPr>
        <p:txBody>
          <a:bodyPr wrap="none" rtlCol="0">
            <a:spAutoFit/>
          </a:bodyPr>
          <a:lstStyle/>
          <a:p>
            <a:r>
              <a:rPr lang="en-US" sz="2400" dirty="0" smtClean="0"/>
              <a:t>Graphics</a:t>
            </a:r>
            <a:endParaRPr lang="en-US" sz="2400" dirty="0"/>
          </a:p>
        </p:txBody>
      </p:sp>
      <p:sp>
        <p:nvSpPr>
          <p:cNvPr id="12" name="TextBox 11"/>
          <p:cNvSpPr txBox="1"/>
          <p:nvPr/>
        </p:nvSpPr>
        <p:spPr>
          <a:xfrm>
            <a:off x="8026726" y="3382296"/>
            <a:ext cx="886781" cy="461665"/>
          </a:xfrm>
          <a:prstGeom prst="rect">
            <a:avLst/>
          </a:prstGeom>
          <a:noFill/>
        </p:spPr>
        <p:txBody>
          <a:bodyPr wrap="none" rtlCol="0">
            <a:spAutoFit/>
          </a:bodyPr>
          <a:lstStyle/>
          <a:p>
            <a:r>
              <a:rPr lang="en-US" sz="2400" dirty="0" smtClean="0"/>
              <a:t>Plays</a:t>
            </a:r>
            <a:endParaRPr lang="en-US" sz="2400" dirty="0"/>
          </a:p>
        </p:txBody>
      </p:sp>
      <p:sp>
        <p:nvSpPr>
          <p:cNvPr id="13" name="TextBox 12"/>
          <p:cNvSpPr txBox="1"/>
          <p:nvPr/>
        </p:nvSpPr>
        <p:spPr>
          <a:xfrm>
            <a:off x="5614238" y="3707232"/>
            <a:ext cx="2846613" cy="461665"/>
          </a:xfrm>
          <a:prstGeom prst="rect">
            <a:avLst/>
          </a:prstGeom>
          <a:noFill/>
        </p:spPr>
        <p:txBody>
          <a:bodyPr wrap="none" rtlCol="0">
            <a:spAutoFit/>
          </a:bodyPr>
          <a:lstStyle/>
          <a:p>
            <a:r>
              <a:rPr lang="en-US" sz="2400" dirty="0" smtClean="0"/>
              <a:t>Informational Texts</a:t>
            </a:r>
            <a:endParaRPr lang="en-US" sz="2400" dirty="0"/>
          </a:p>
        </p:txBody>
      </p:sp>
      <p:sp>
        <p:nvSpPr>
          <p:cNvPr id="14" name="TextBox 13"/>
          <p:cNvSpPr txBox="1"/>
          <p:nvPr/>
        </p:nvSpPr>
        <p:spPr>
          <a:xfrm>
            <a:off x="8109779" y="4457549"/>
            <a:ext cx="1609736" cy="461665"/>
          </a:xfrm>
          <a:prstGeom prst="rect">
            <a:avLst/>
          </a:prstGeom>
          <a:noFill/>
        </p:spPr>
        <p:txBody>
          <a:bodyPr wrap="none" rtlCol="0">
            <a:spAutoFit/>
          </a:bodyPr>
          <a:lstStyle/>
          <a:p>
            <a:r>
              <a:rPr lang="en-US" sz="2400" dirty="0" smtClean="0"/>
              <a:t>Interviews</a:t>
            </a:r>
            <a:endParaRPr lang="en-US" sz="2400" dirty="0"/>
          </a:p>
        </p:txBody>
      </p:sp>
      <p:sp>
        <p:nvSpPr>
          <p:cNvPr id="15" name="Oval 14" descr="oval showing list of items that could be used for paired texts. Digital media, technical texts, graphics, informational texts, historical texts, poems, interviews." title="oval"/>
          <p:cNvSpPr/>
          <p:nvPr/>
        </p:nvSpPr>
        <p:spPr>
          <a:xfrm>
            <a:off x="5601118" y="2269340"/>
            <a:ext cx="5469398" cy="2829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descr="connecting the word &quot;theme or topic&quot; to the list of texts that could be paired under a theme." title="connector line"/>
          <p:cNvCxnSpPr/>
          <p:nvPr/>
        </p:nvCxnSpPr>
        <p:spPr>
          <a:xfrm flipV="1">
            <a:off x="8407599" y="1995055"/>
            <a:ext cx="0" cy="27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descr="line connecting the words &quot;theme or topic&quot; to the list of texts that could be paired." title="connector line"/>
          <p:cNvCxnSpPr>
            <a:endCxn id="15" idx="0"/>
          </p:cNvCxnSpPr>
          <p:nvPr/>
        </p:nvCxnSpPr>
        <p:spPr>
          <a:xfrm>
            <a:off x="8335817" y="1867189"/>
            <a:ext cx="0" cy="402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line connecting the list of texts that could be paired to the action that we want students doing with those texts: Analyze, Compare, and Contrast." title="connector line"/>
          <p:cNvCxnSpPr/>
          <p:nvPr/>
        </p:nvCxnSpPr>
        <p:spPr>
          <a:xfrm>
            <a:off x="8333707" y="5098473"/>
            <a:ext cx="0" cy="40215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28192" y="5582257"/>
            <a:ext cx="3338945" cy="954107"/>
          </a:xfrm>
          <a:prstGeom prst="rect">
            <a:avLst/>
          </a:prstGeom>
          <a:noFill/>
        </p:spPr>
        <p:txBody>
          <a:bodyPr wrap="square" rtlCol="0">
            <a:spAutoFit/>
          </a:bodyPr>
          <a:lstStyle/>
          <a:p>
            <a:pPr algn="ctr"/>
            <a:r>
              <a:rPr lang="en-US" sz="2800" dirty="0" smtClean="0"/>
              <a:t> Analyze,</a:t>
            </a:r>
          </a:p>
          <a:p>
            <a:pPr algn="ctr"/>
            <a:r>
              <a:rPr lang="en-US" sz="2800" dirty="0" smtClean="0"/>
              <a:t>Compare, Contrast</a:t>
            </a:r>
            <a:endParaRPr lang="en-US" sz="2800" dirty="0"/>
          </a:p>
        </p:txBody>
      </p:sp>
    </p:spTree>
    <p:extLst>
      <p:ext uri="{BB962C8B-B14F-4D97-AF65-F5344CB8AC3E}">
        <p14:creationId xmlns:p14="http://schemas.microsoft.com/office/powerpoint/2010/main" val="373727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17674" y="1345217"/>
            <a:ext cx="5277714" cy="4673600"/>
          </a:xfrm>
        </p:spPr>
        <p:txBody>
          <a:bodyPr>
            <a:normAutofit/>
          </a:bodyPr>
          <a:lstStyle/>
          <a:p>
            <a:r>
              <a:rPr lang="en-US" sz="3470" dirty="0" smtClean="0"/>
              <a:t>Make learning authentic by working with what students have.</a:t>
            </a:r>
          </a:p>
          <a:p>
            <a:pPr marL="0" indent="0">
              <a:buNone/>
            </a:pPr>
            <a:endParaRPr lang="en-US" sz="3470" dirty="0" smtClean="0"/>
          </a:p>
          <a:p>
            <a:r>
              <a:rPr lang="en-US" sz="3600" dirty="0"/>
              <a:t>Provide opportunities for shared and independent reading   </a:t>
            </a:r>
          </a:p>
          <a:p>
            <a:endParaRPr lang="en-US" sz="3470" dirty="0" smtClean="0"/>
          </a:p>
          <a:p>
            <a:pPr marL="0" indent="0">
              <a:buNone/>
            </a:pPr>
            <a:endParaRPr lang="en-US" dirty="0" smtClean="0"/>
          </a:p>
          <a:p>
            <a:endParaRPr lang="en-US" dirty="0" smtClean="0"/>
          </a:p>
        </p:txBody>
      </p:sp>
      <p:sp>
        <p:nvSpPr>
          <p:cNvPr id="4" name="Content Placeholder 3"/>
          <p:cNvSpPr>
            <a:spLocks noGrp="1"/>
          </p:cNvSpPr>
          <p:nvPr>
            <p:ph sz="half" idx="2"/>
          </p:nvPr>
        </p:nvSpPr>
        <p:spPr>
          <a:xfrm>
            <a:off x="984755" y="1345217"/>
            <a:ext cx="5133976" cy="4735945"/>
          </a:xfrm>
        </p:spPr>
        <p:txBody>
          <a:bodyPr>
            <a:normAutofit/>
          </a:bodyPr>
          <a:lstStyle/>
          <a:p>
            <a:r>
              <a:rPr lang="en-US" sz="3467" dirty="0"/>
              <a:t>T</a:t>
            </a:r>
            <a:r>
              <a:rPr lang="en-US" sz="3467" dirty="0" smtClean="0"/>
              <a:t>hink </a:t>
            </a:r>
            <a:r>
              <a:rPr lang="en-US" sz="3467" dirty="0"/>
              <a:t>about </a:t>
            </a:r>
            <a:r>
              <a:rPr lang="en-US" sz="3467" dirty="0" smtClean="0"/>
              <a:t>students </a:t>
            </a:r>
            <a:r>
              <a:rPr lang="en-US" sz="3467" dirty="0"/>
              <a:t>– What will interest them</a:t>
            </a:r>
            <a:r>
              <a:rPr lang="en-US" sz="3467" dirty="0" smtClean="0"/>
              <a:t>?</a:t>
            </a:r>
          </a:p>
          <a:p>
            <a:pPr marL="0" indent="0">
              <a:buNone/>
            </a:pPr>
            <a:endParaRPr lang="en-US" sz="3467" dirty="0"/>
          </a:p>
          <a:p>
            <a:r>
              <a:rPr lang="en-US" sz="3470" dirty="0"/>
              <a:t>Texts might look different these days- consider what students can access at home.</a:t>
            </a:r>
          </a:p>
          <a:p>
            <a:endParaRPr lang="en-US" sz="3470" dirty="0"/>
          </a:p>
        </p:txBody>
      </p:sp>
      <p:sp>
        <p:nvSpPr>
          <p:cNvPr id="5" name="Slide Number Placeholder 4"/>
          <p:cNvSpPr>
            <a:spLocks noGrp="1"/>
          </p:cNvSpPr>
          <p:nvPr>
            <p:ph type="sldNum" sz="quarter" idx="4294967295"/>
          </p:nvPr>
        </p:nvSpPr>
        <p:spPr/>
        <p:txBody>
          <a:bodyPr/>
          <a:lstStyle/>
          <a:p>
            <a:fld id="{0E35F3BA-FE8B-4E36-87EF-206F94BD42EB}" type="slidenum">
              <a:rPr lang="en-US" smtClean="0">
                <a:solidFill>
                  <a:prstClr val="white"/>
                </a:solidFill>
              </a:rPr>
              <a:pPr/>
              <a:t>11</a:t>
            </a:fld>
            <a:endParaRPr lang="en-US" dirty="0">
              <a:solidFill>
                <a:prstClr val="white"/>
              </a:solidFill>
            </a:endParaRPr>
          </a:p>
        </p:txBody>
      </p:sp>
      <p:sp>
        <p:nvSpPr>
          <p:cNvPr id="6" name="Title 5"/>
          <p:cNvSpPr>
            <a:spLocks noGrp="1"/>
          </p:cNvSpPr>
          <p:nvPr>
            <p:ph type="title"/>
          </p:nvPr>
        </p:nvSpPr>
        <p:spPr>
          <a:xfrm>
            <a:off x="785812" y="46383"/>
            <a:ext cx="10515600" cy="1325880"/>
          </a:xfrm>
        </p:spPr>
        <p:txBody>
          <a:bodyPr/>
          <a:lstStyle/>
          <a:p>
            <a:pPr algn="ctr"/>
            <a:r>
              <a:rPr lang="en-US" dirty="0" smtClean="0"/>
              <a:t>Texts: Use What You Have!</a:t>
            </a:r>
            <a:endParaRPr lang="en-US" dirty="0"/>
          </a:p>
        </p:txBody>
      </p:sp>
    </p:spTree>
    <p:extLst>
      <p:ext uri="{BB962C8B-B14F-4D97-AF65-F5344CB8AC3E}">
        <p14:creationId xmlns:p14="http://schemas.microsoft.com/office/powerpoint/2010/main" val="4282854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799" y="62774"/>
            <a:ext cx="11284527" cy="1325880"/>
          </a:xfrm>
        </p:spPr>
        <p:txBody>
          <a:bodyPr/>
          <a:lstStyle/>
          <a:p>
            <a:pPr algn="ctr"/>
            <a:r>
              <a:rPr lang="en-US" dirty="0" smtClean="0"/>
              <a:t>Reading Promotes </a:t>
            </a:r>
            <a:br>
              <a:rPr lang="en-US" dirty="0" smtClean="0"/>
            </a:br>
            <a:r>
              <a:rPr lang="en-US" dirty="0" smtClean="0"/>
              <a:t>Deeper Learning &amp; Critical Thinking</a:t>
            </a:r>
            <a:endParaRPr lang="en-US" dirty="0"/>
          </a:p>
        </p:txBody>
      </p:sp>
      <p:sp>
        <p:nvSpPr>
          <p:cNvPr id="7" name="Rectangle 6"/>
          <p:cNvSpPr/>
          <p:nvPr/>
        </p:nvSpPr>
        <p:spPr>
          <a:xfrm>
            <a:off x="685799" y="1596472"/>
            <a:ext cx="10464800" cy="4196662"/>
          </a:xfrm>
          <a:prstGeom prst="rect">
            <a:avLst/>
          </a:prstGeom>
        </p:spPr>
        <p:txBody>
          <a:bodyPr wrap="square">
            <a:spAutoFit/>
          </a:bodyPr>
          <a:lstStyle/>
          <a:p>
            <a:r>
              <a:rPr lang="en-US" sz="2667" dirty="0">
                <a:solidFill>
                  <a:srgbClr val="000000"/>
                </a:solidFill>
                <a:latin typeface="Times New Roman" panose="02020603050405020304" pitchFamily="18" charset="0"/>
                <a:ea typeface="Times New Roman" panose="02020603050405020304" pitchFamily="18" charset="0"/>
              </a:rPr>
              <a:t>Students </a:t>
            </a:r>
            <a:r>
              <a:rPr lang="en-US" sz="2667" dirty="0" smtClean="0">
                <a:solidFill>
                  <a:srgbClr val="000000"/>
                </a:solidFill>
                <a:latin typeface="Times New Roman" panose="02020603050405020304" pitchFamily="18" charset="0"/>
                <a:ea typeface="Times New Roman" panose="02020603050405020304" pitchFamily="18" charset="0"/>
              </a:rPr>
              <a:t>need:</a:t>
            </a:r>
          </a:p>
          <a:p>
            <a:pPr marL="914400" lvl="1" indent="-457200">
              <a:buFont typeface="Arial" panose="020B0604020202020204" pitchFamily="34" charset="0"/>
              <a:buChar char="•"/>
            </a:pPr>
            <a:r>
              <a:rPr lang="en-US" sz="2667" dirty="0" smtClean="0">
                <a:solidFill>
                  <a:srgbClr val="000000"/>
                </a:solidFill>
                <a:latin typeface="Times New Roman" panose="02020603050405020304" pitchFamily="18" charset="0"/>
                <a:ea typeface="Times New Roman" panose="02020603050405020304" pitchFamily="18" charset="0"/>
              </a:rPr>
              <a:t>opportunities </a:t>
            </a:r>
            <a:r>
              <a:rPr lang="en-US" sz="2667" dirty="0">
                <a:solidFill>
                  <a:srgbClr val="000000"/>
                </a:solidFill>
                <a:latin typeface="Times New Roman" panose="02020603050405020304" pitchFamily="18" charset="0"/>
                <a:ea typeface="Times New Roman" panose="02020603050405020304" pitchFamily="18" charset="0"/>
              </a:rPr>
              <a:t>to read daily.  </a:t>
            </a:r>
            <a:r>
              <a:rPr lang="en-US" sz="2667" dirty="0" smtClean="0">
                <a:solidFill>
                  <a:srgbClr val="000000"/>
                </a:solidFill>
                <a:latin typeface="Times New Roman" panose="02020603050405020304" pitchFamily="18" charset="0"/>
                <a:ea typeface="Times New Roman" panose="02020603050405020304" pitchFamily="18" charset="0"/>
              </a:rPr>
              <a:t>	</a:t>
            </a:r>
            <a:endParaRPr lang="en-US" sz="2667" dirty="0">
              <a:solidFill>
                <a:srgbClr val="000000"/>
              </a:solidFill>
              <a:latin typeface="Times New Roman" panose="02020603050405020304" pitchFamily="18" charset="0"/>
              <a:ea typeface="Times New Roman" panose="02020603050405020304" pitchFamily="18" charset="0"/>
            </a:endParaRPr>
          </a:p>
          <a:p>
            <a:pPr marL="800091" lvl="1" indent="-342891">
              <a:buFont typeface="Arial" panose="020B0604020202020204" pitchFamily="34" charset="0"/>
              <a:buChar char="•"/>
            </a:pPr>
            <a:r>
              <a:rPr lang="en-US" sz="2667" dirty="0" smtClean="0">
                <a:solidFill>
                  <a:srgbClr val="000000"/>
                </a:solidFill>
                <a:latin typeface="Times New Roman" panose="02020603050405020304" pitchFamily="18" charset="0"/>
                <a:ea typeface="Times New Roman" panose="02020603050405020304" pitchFamily="18" charset="0"/>
              </a:rPr>
              <a:t>to </a:t>
            </a:r>
            <a:r>
              <a:rPr lang="en-US" sz="2667" dirty="0">
                <a:solidFill>
                  <a:srgbClr val="000000"/>
                </a:solidFill>
                <a:latin typeface="Times New Roman" panose="02020603050405020304" pitchFamily="18" charset="0"/>
                <a:ea typeface="Times New Roman" panose="02020603050405020304" pitchFamily="18" charset="0"/>
              </a:rPr>
              <a:t>read extended pieces of text and grade level material.  </a:t>
            </a:r>
          </a:p>
          <a:p>
            <a:pPr marL="800091" lvl="1" indent="-342891">
              <a:buFont typeface="Arial" panose="020B0604020202020204" pitchFamily="34" charset="0"/>
              <a:buChar char="•"/>
            </a:pPr>
            <a:r>
              <a:rPr lang="en-US" sz="2667" dirty="0" smtClean="0">
                <a:solidFill>
                  <a:srgbClr val="000000"/>
                </a:solidFill>
                <a:latin typeface="Times New Roman" panose="02020603050405020304" pitchFamily="18" charset="0"/>
                <a:ea typeface="Times New Roman" panose="02020603050405020304" pitchFamily="18" charset="0"/>
              </a:rPr>
              <a:t>opportunities </a:t>
            </a:r>
            <a:r>
              <a:rPr lang="en-US" sz="2667" dirty="0">
                <a:solidFill>
                  <a:srgbClr val="000000"/>
                </a:solidFill>
                <a:latin typeface="Times New Roman" panose="02020603050405020304" pitchFamily="18" charset="0"/>
                <a:ea typeface="Times New Roman" panose="02020603050405020304" pitchFamily="18" charset="0"/>
              </a:rPr>
              <a:t>to read grade level text daily, including nonfiction and fiction pieces.  </a:t>
            </a:r>
          </a:p>
          <a:p>
            <a:r>
              <a:rPr lang="en-US" sz="2667" dirty="0" smtClean="0">
                <a:solidFill>
                  <a:srgbClr val="000000"/>
                </a:solidFill>
                <a:latin typeface="Times New Roman" panose="02020603050405020304" pitchFamily="18" charset="0"/>
                <a:ea typeface="Times New Roman" panose="02020603050405020304" pitchFamily="18" charset="0"/>
              </a:rPr>
              <a:t>Teachers support students:</a:t>
            </a:r>
          </a:p>
          <a:p>
            <a:pPr marL="914400" lvl="1" indent="-457200">
              <a:buFont typeface="Arial" panose="020B0604020202020204" pitchFamily="34" charset="0"/>
              <a:buChar char="•"/>
            </a:pPr>
            <a:r>
              <a:rPr lang="en-US" sz="2667" dirty="0">
                <a:solidFill>
                  <a:srgbClr val="000000"/>
                </a:solidFill>
                <a:latin typeface="Times New Roman" panose="02020603050405020304" pitchFamily="18" charset="0"/>
                <a:ea typeface="Times New Roman" panose="02020603050405020304" pitchFamily="18" charset="0"/>
              </a:rPr>
              <a:t>b</a:t>
            </a:r>
            <a:r>
              <a:rPr lang="en-US" sz="2667" dirty="0" smtClean="0">
                <a:solidFill>
                  <a:srgbClr val="000000"/>
                </a:solidFill>
                <a:latin typeface="Times New Roman" panose="02020603050405020304" pitchFamily="18" charset="0"/>
                <a:ea typeface="Times New Roman" panose="02020603050405020304" pitchFamily="18" charset="0"/>
              </a:rPr>
              <a:t>y providing opportunities </a:t>
            </a:r>
            <a:r>
              <a:rPr lang="en-US" sz="2667" dirty="0">
                <a:solidFill>
                  <a:srgbClr val="000000"/>
                </a:solidFill>
                <a:latin typeface="Times New Roman" panose="02020603050405020304" pitchFamily="18" charset="0"/>
                <a:ea typeface="Times New Roman" panose="02020603050405020304" pitchFamily="18" charset="0"/>
              </a:rPr>
              <a:t>to read and compare paired passages (fiction and nonfiction) on the same topic as appropriate. </a:t>
            </a:r>
            <a:r>
              <a:rPr lang="en-US" sz="2667" dirty="0">
                <a:solidFill>
                  <a:srgbClr val="222222"/>
                </a:solidFill>
                <a:latin typeface="Arial" panose="020B0604020202020204" pitchFamily="34" charset="0"/>
                <a:ea typeface="Cambria" panose="02040503050406030204" pitchFamily="18" charset="0"/>
              </a:rPr>
              <a:t> </a:t>
            </a:r>
          </a:p>
          <a:p>
            <a:pPr marL="800091" lvl="1" indent="-342891">
              <a:buFont typeface="Arial" panose="020B0604020202020204" pitchFamily="34" charset="0"/>
              <a:buChar char="•"/>
            </a:pPr>
            <a:r>
              <a:rPr lang="en-US" sz="2667" dirty="0" smtClean="0">
                <a:solidFill>
                  <a:srgbClr val="222222"/>
                </a:solidFill>
                <a:latin typeface="Times New Roman" panose="02020603050405020304" pitchFamily="18" charset="0"/>
                <a:ea typeface="Cambria" panose="02040503050406030204" pitchFamily="18" charset="0"/>
              </a:rPr>
              <a:t>by modeling how to analyze ideas </a:t>
            </a:r>
            <a:r>
              <a:rPr lang="en-US" sz="2667" dirty="0">
                <a:solidFill>
                  <a:srgbClr val="222222"/>
                </a:solidFill>
                <a:latin typeface="Times New Roman" panose="02020603050405020304" pitchFamily="18" charset="0"/>
                <a:ea typeface="Cambria" panose="02040503050406030204" pitchFamily="18" charset="0"/>
              </a:rPr>
              <a:t>in two texts and </a:t>
            </a:r>
            <a:r>
              <a:rPr lang="en-US" sz="2667" dirty="0" smtClean="0">
                <a:solidFill>
                  <a:srgbClr val="222222"/>
                </a:solidFill>
                <a:latin typeface="Times New Roman" panose="02020603050405020304" pitchFamily="18" charset="0"/>
                <a:ea typeface="Cambria" panose="02040503050406030204" pitchFamily="18" charset="0"/>
              </a:rPr>
              <a:t>search for </a:t>
            </a:r>
            <a:r>
              <a:rPr lang="en-US" sz="2667" dirty="0">
                <a:solidFill>
                  <a:srgbClr val="222222"/>
                </a:solidFill>
                <a:latin typeface="Times New Roman" panose="02020603050405020304" pitchFamily="18" charset="0"/>
                <a:ea typeface="Cambria" panose="02040503050406030204" pitchFamily="18" charset="0"/>
              </a:rPr>
              <a:t>evidence to support their </a:t>
            </a:r>
            <a:r>
              <a:rPr lang="en-US" sz="2667" dirty="0" smtClean="0">
                <a:solidFill>
                  <a:srgbClr val="222222"/>
                </a:solidFill>
                <a:latin typeface="Times New Roman" panose="02020603050405020304" pitchFamily="18" charset="0"/>
                <a:ea typeface="Cambria" panose="02040503050406030204" pitchFamily="18" charset="0"/>
              </a:rPr>
              <a:t>conclusions.</a:t>
            </a:r>
            <a:endParaRPr lang="en-US" sz="2667"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18028338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79"/>
            <a:ext cx="10515600" cy="854076"/>
          </a:xfrm>
        </p:spPr>
        <p:txBody>
          <a:bodyPr/>
          <a:lstStyle/>
          <a:p>
            <a:pPr algn="ctr"/>
            <a:r>
              <a:rPr lang="en-US" dirty="0" smtClean="0"/>
              <a:t>Scaffold Complex Text</a:t>
            </a:r>
            <a:endParaRPr lang="en-US" dirty="0"/>
          </a:p>
        </p:txBody>
      </p:sp>
      <p:sp>
        <p:nvSpPr>
          <p:cNvPr id="10" name="Oval 9" descr="Circle surrounding many ways to scaffold complex text, including supporting vocabulary, using deliberate annotations, using questions as planned scaffolds, and allowing time for reflection and discussion." title="Circle"/>
          <p:cNvSpPr/>
          <p:nvPr/>
        </p:nvSpPr>
        <p:spPr>
          <a:xfrm>
            <a:off x="720436" y="982074"/>
            <a:ext cx="5292437" cy="5100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descr="An additional circle with more ways to scaffold complex text. Incorporate Time Everyday for Independent Reading&#10;Provide Access to Grade Level  Text&#10;Highlight and Focus on Complicated Text Structure&#10;Be Explicit&#10;" title="circle"/>
          <p:cNvPicPr>
            <a:picLocks noGrp="1" noChangeAspect="1"/>
          </p:cNvPicPr>
          <p:nvPr>
            <p:ph idx="1"/>
          </p:nvPr>
        </p:nvPicPr>
        <p:blipFill>
          <a:blip r:embed="rId3"/>
          <a:stretch>
            <a:fillRect/>
          </a:stretch>
        </p:blipFill>
        <p:spPr>
          <a:xfrm>
            <a:off x="5841847" y="982073"/>
            <a:ext cx="5511953" cy="5100072"/>
          </a:xfrm>
          <a:prstGeom prst="rect">
            <a:avLst/>
          </a:prstGeom>
          <a:ln>
            <a:noFill/>
          </a:ln>
        </p:spPr>
      </p:pic>
      <p:sp>
        <p:nvSpPr>
          <p:cNvPr id="13" name="TextBox 12"/>
          <p:cNvSpPr txBox="1"/>
          <p:nvPr/>
        </p:nvSpPr>
        <p:spPr>
          <a:xfrm>
            <a:off x="1339462" y="1866312"/>
            <a:ext cx="442402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Support Vocabulary</a:t>
            </a:r>
          </a:p>
          <a:p>
            <a:endParaRPr lang="en-US" sz="2400" dirty="0" smtClean="0"/>
          </a:p>
          <a:p>
            <a:pPr marL="285750" indent="-285750">
              <a:buFont typeface="Arial" panose="020B0604020202020204" pitchFamily="34" charset="0"/>
              <a:buChar char="•"/>
            </a:pPr>
            <a:r>
              <a:rPr lang="en-US" sz="2400" dirty="0" smtClean="0"/>
              <a:t>Use Deliberate Annotations</a:t>
            </a:r>
          </a:p>
          <a:p>
            <a:endParaRPr lang="en-US" sz="2400" dirty="0" smtClean="0"/>
          </a:p>
          <a:p>
            <a:pPr marL="285750" indent="-285750">
              <a:buFont typeface="Arial" panose="020B0604020202020204" pitchFamily="34" charset="0"/>
              <a:buChar char="•"/>
            </a:pPr>
            <a:r>
              <a:rPr lang="en-US" sz="2400" dirty="0" smtClean="0"/>
              <a:t>Use Questions as Planned Scaffolds</a:t>
            </a:r>
          </a:p>
          <a:p>
            <a:endParaRPr lang="en-US" sz="2400" dirty="0" smtClean="0"/>
          </a:p>
          <a:p>
            <a:pPr marL="285750" indent="-285750">
              <a:buFont typeface="Arial" panose="020B0604020202020204" pitchFamily="34" charset="0"/>
              <a:buChar char="•"/>
            </a:pPr>
            <a:r>
              <a:rPr lang="en-US" sz="2400" dirty="0" smtClean="0"/>
              <a:t>Allow Time for Reflection and Discussion</a:t>
            </a:r>
            <a:endParaRPr lang="en-US" sz="2400" dirty="0"/>
          </a:p>
        </p:txBody>
      </p:sp>
      <p:sp>
        <p:nvSpPr>
          <p:cNvPr id="15" name="TextBox 14"/>
          <p:cNvSpPr txBox="1"/>
          <p:nvPr/>
        </p:nvSpPr>
        <p:spPr>
          <a:xfrm>
            <a:off x="6482841" y="1653546"/>
            <a:ext cx="4533679" cy="461664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Incorporate Time </a:t>
            </a:r>
            <a:r>
              <a:rPr lang="en-US" sz="2400" dirty="0" smtClean="0">
                <a:solidFill>
                  <a:schemeClr val="bg1"/>
                </a:solidFill>
              </a:rPr>
              <a:t>Every day </a:t>
            </a:r>
            <a:r>
              <a:rPr lang="en-US" sz="2400" dirty="0" smtClean="0">
                <a:solidFill>
                  <a:schemeClr val="bg1"/>
                </a:solidFill>
              </a:rPr>
              <a:t>for Independent Reading</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Provide Access to Grade Level  Text</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Highlight and Focus on Complicated Text Structure</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Be Explicit</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15911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219" y="1106054"/>
            <a:ext cx="10238510" cy="541949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3467" dirty="0" smtClean="0">
                <a:solidFill>
                  <a:srgbClr val="0F150D"/>
                </a:solidFill>
              </a:rPr>
              <a:t>Introduce varied texts to show students different writing styles.</a:t>
            </a:r>
          </a:p>
          <a:p>
            <a:pPr lvl="0">
              <a:lnSpc>
                <a:spcPct val="90000"/>
              </a:lnSpc>
              <a:spcBef>
                <a:spcPts val="1000"/>
              </a:spcBef>
            </a:pPr>
            <a:endParaRPr lang="en-US" sz="3467" dirty="0" smtClean="0">
              <a:solidFill>
                <a:srgbClr val="0F150D"/>
              </a:solidFill>
            </a:endParaRPr>
          </a:p>
          <a:p>
            <a:pPr marL="228600" lvl="0" indent="-228600">
              <a:lnSpc>
                <a:spcPct val="90000"/>
              </a:lnSpc>
              <a:spcBef>
                <a:spcPts val="1000"/>
              </a:spcBef>
              <a:buFont typeface="Arial" panose="020B0604020202020204" pitchFamily="34" charset="0"/>
              <a:buChar char="•"/>
            </a:pPr>
            <a:r>
              <a:rPr lang="en-US" sz="3467" dirty="0" smtClean="0">
                <a:solidFill>
                  <a:srgbClr val="0F150D"/>
                </a:solidFill>
              </a:rPr>
              <a:t>Model </a:t>
            </a:r>
            <a:r>
              <a:rPr lang="en-US" sz="3467" dirty="0">
                <a:solidFill>
                  <a:srgbClr val="0F150D"/>
                </a:solidFill>
              </a:rPr>
              <a:t>the writing process and meet with students for writing </a:t>
            </a:r>
            <a:r>
              <a:rPr lang="en-US" sz="3467" dirty="0" smtClean="0">
                <a:solidFill>
                  <a:srgbClr val="0F150D"/>
                </a:solidFill>
              </a:rPr>
              <a:t>conferences.</a:t>
            </a:r>
          </a:p>
          <a:p>
            <a:pPr lvl="0">
              <a:lnSpc>
                <a:spcPct val="90000"/>
              </a:lnSpc>
              <a:spcBef>
                <a:spcPts val="1000"/>
              </a:spcBef>
            </a:pPr>
            <a:endParaRPr lang="en-US" sz="3467" dirty="0" smtClean="0">
              <a:solidFill>
                <a:srgbClr val="0F150D"/>
              </a:solidFill>
            </a:endParaRPr>
          </a:p>
          <a:p>
            <a:pPr marL="228600" lvl="0" indent="-228600">
              <a:lnSpc>
                <a:spcPct val="90000"/>
              </a:lnSpc>
              <a:spcBef>
                <a:spcPts val="1000"/>
              </a:spcBef>
              <a:buFont typeface="Arial" panose="020B0604020202020204" pitchFamily="34" charset="0"/>
              <a:buChar char="•"/>
            </a:pPr>
            <a:r>
              <a:rPr lang="en-US" sz="3467" dirty="0" smtClean="0">
                <a:solidFill>
                  <a:srgbClr val="0F150D"/>
                </a:solidFill>
              </a:rPr>
              <a:t>Use other content material for texts and allow students to demonstrate understanding through writing.</a:t>
            </a:r>
            <a:endParaRPr lang="en-US" sz="3467" dirty="0">
              <a:solidFill>
                <a:srgbClr val="0F150D"/>
              </a:solidFill>
            </a:endParaRPr>
          </a:p>
          <a:p>
            <a:endParaRPr lang="en-US" sz="3200" dirty="0"/>
          </a:p>
        </p:txBody>
      </p:sp>
      <p:sp>
        <p:nvSpPr>
          <p:cNvPr id="3" name="Title 2"/>
          <p:cNvSpPr>
            <a:spLocks noGrp="1"/>
          </p:cNvSpPr>
          <p:nvPr>
            <p:ph type="title"/>
          </p:nvPr>
        </p:nvSpPr>
        <p:spPr>
          <a:xfrm>
            <a:off x="741219" y="71120"/>
            <a:ext cx="10515600" cy="1325880"/>
          </a:xfrm>
        </p:spPr>
        <p:txBody>
          <a:bodyPr/>
          <a:lstStyle/>
          <a:p>
            <a:pPr algn="ctr"/>
            <a:r>
              <a:rPr lang="en-US" dirty="0" smtClean="0"/>
              <a:t>Reading and Writing Together</a:t>
            </a:r>
            <a:endParaRPr lang="en-US" dirty="0"/>
          </a:p>
        </p:txBody>
      </p:sp>
    </p:spTree>
    <p:extLst>
      <p:ext uri="{BB962C8B-B14F-4D97-AF65-F5344CB8AC3E}">
        <p14:creationId xmlns:p14="http://schemas.microsoft.com/office/powerpoint/2010/main" val="82921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Integrating History and Social </a:t>
            </a:r>
            <a:r>
              <a:rPr lang="en-US" dirty="0" smtClean="0"/>
              <a:t>Science </a:t>
            </a:r>
            <a:r>
              <a:rPr lang="en-US" sz="2700" dirty="0" smtClean="0"/>
              <a:t>(1 of 7)</a:t>
            </a:r>
            <a:r>
              <a:rPr lang="en-US" sz="2700" dirty="0" smtClean="0"/>
              <a:t/>
            </a:r>
            <a:br>
              <a:rPr lang="en-US" sz="2700" dirty="0" smtClean="0"/>
            </a:br>
            <a:r>
              <a:rPr lang="en-US" dirty="0" smtClean="0"/>
              <a:t/>
            </a:r>
            <a:br>
              <a:rPr lang="en-US" dirty="0" smtClean="0"/>
            </a:br>
            <a:r>
              <a:rPr lang="en-US" sz="4000" dirty="0" smtClean="0">
                <a:solidFill>
                  <a:schemeClr val="tx1"/>
                </a:solidFill>
              </a:rPr>
              <a:t>Students Need to Read and Write in EVERY Class</a:t>
            </a:r>
            <a:endParaRPr lang="en-US" sz="4000" dirty="0">
              <a:solidFill>
                <a:schemeClr val="tx1"/>
              </a:solidFill>
            </a:endParaRPr>
          </a:p>
        </p:txBody>
      </p:sp>
      <p:sp>
        <p:nvSpPr>
          <p:cNvPr id="3" name="Content Placeholder 2"/>
          <p:cNvSpPr>
            <a:spLocks noGrp="1"/>
          </p:cNvSpPr>
          <p:nvPr>
            <p:ph idx="1"/>
          </p:nvPr>
        </p:nvSpPr>
        <p:spPr>
          <a:xfrm>
            <a:off x="1000991" y="1691004"/>
            <a:ext cx="10190018" cy="4485959"/>
          </a:xfrm>
        </p:spPr>
        <p:txBody>
          <a:bodyPr>
            <a:normAutofit fontScale="47500" lnSpcReduction="20000"/>
          </a:bodyPr>
          <a:lstStyle/>
          <a:p>
            <a:pPr marL="0" indent="0">
              <a:buNone/>
            </a:pPr>
            <a:endParaRPr lang="en-US" dirty="0"/>
          </a:p>
          <a:p>
            <a:pPr marL="0" indent="0">
              <a:buNone/>
            </a:pPr>
            <a:r>
              <a:rPr lang="en-US" sz="5100" dirty="0"/>
              <a:t>"BUT THE REALLY BIG INVESTMENT IN READING TIME IN SCHOOL SHOULD</a:t>
            </a:r>
          </a:p>
          <a:p>
            <a:pPr marL="0" indent="0">
              <a:buNone/>
            </a:pPr>
            <a:r>
              <a:rPr lang="en-US" sz="5100" dirty="0"/>
              <a:t>NOT BE FILLING LOST MINUTES. IT SHOULD BE A PROMINENT PART OF</a:t>
            </a:r>
          </a:p>
          <a:p>
            <a:pPr marL="0" indent="0">
              <a:buNone/>
            </a:pPr>
            <a:r>
              <a:rPr lang="en-US" sz="5100" dirty="0"/>
              <a:t>INSTRUCTION. KIDS SHOULD BE READING THROUGHOUT THEIR SCHOOL</a:t>
            </a:r>
          </a:p>
          <a:p>
            <a:pPr marL="0" indent="0">
              <a:buNone/>
            </a:pPr>
            <a:r>
              <a:rPr lang="en-US" sz="5100" dirty="0"/>
              <a:t>DAY—DURING LITERACY INSTRUCTION, DURING SCIENCE, SOCIAL STUDIES,</a:t>
            </a:r>
          </a:p>
          <a:p>
            <a:pPr marL="0" indent="0">
              <a:buNone/>
            </a:pPr>
            <a:r>
              <a:rPr lang="en-US" sz="5100" dirty="0"/>
              <a:t>MATHEMATICS, HEALTH, AND THE ARTS, TOO."</a:t>
            </a:r>
          </a:p>
          <a:p>
            <a:pPr marL="0" indent="0">
              <a:buNone/>
            </a:pPr>
            <a:endParaRPr lang="en-US" sz="5100" dirty="0"/>
          </a:p>
          <a:p>
            <a:pPr marL="0" indent="0" algn="r">
              <a:buNone/>
            </a:pPr>
            <a:r>
              <a:rPr lang="en-US" sz="5100" dirty="0"/>
              <a:t>TIMOTHY SHANAHAN</a:t>
            </a:r>
          </a:p>
          <a:p>
            <a:pPr marL="0" indent="0" algn="r">
              <a:buNone/>
            </a:pPr>
            <a:r>
              <a:rPr lang="en-US" sz="5100" dirty="0" smtClean="0"/>
              <a:t>“KIDS </a:t>
            </a:r>
            <a:r>
              <a:rPr lang="en-US" sz="5100" dirty="0"/>
              <a:t>NEED TO READ WITHIN INSTRUCTION"</a:t>
            </a:r>
          </a:p>
        </p:txBody>
      </p:sp>
    </p:spTree>
    <p:extLst>
      <p:ext uri="{BB962C8B-B14F-4D97-AF65-F5344CB8AC3E}">
        <p14:creationId xmlns:p14="http://schemas.microsoft.com/office/powerpoint/2010/main" val="184418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0"/>
            <a:ext cx="10515600" cy="1325880"/>
          </a:xfrm>
        </p:spPr>
        <p:txBody>
          <a:bodyPr/>
          <a:lstStyle/>
          <a:p>
            <a:r>
              <a:rPr lang="en-US" sz="4000" dirty="0" smtClean="0"/>
              <a:t>Integrating History and Social </a:t>
            </a:r>
            <a:r>
              <a:rPr lang="en-US" sz="4000" dirty="0" smtClean="0"/>
              <a:t>Science </a:t>
            </a:r>
            <a:r>
              <a:rPr lang="en-US" sz="2400" dirty="0" smtClean="0"/>
              <a:t>(2 of 7)</a:t>
            </a:r>
            <a:endParaRPr lang="en-US" sz="2400" dirty="0"/>
          </a:p>
        </p:txBody>
      </p:sp>
      <p:sp>
        <p:nvSpPr>
          <p:cNvPr id="3" name="Content Placeholder 2"/>
          <p:cNvSpPr>
            <a:spLocks noGrp="1"/>
          </p:cNvSpPr>
          <p:nvPr>
            <p:ph idx="1"/>
          </p:nvPr>
        </p:nvSpPr>
        <p:spPr>
          <a:xfrm>
            <a:off x="7262838" y="1233714"/>
            <a:ext cx="4686046" cy="4943249"/>
          </a:xfrm>
        </p:spPr>
        <p:txBody>
          <a:bodyPr>
            <a:normAutofit/>
          </a:bodyPr>
          <a:lstStyle/>
          <a:p>
            <a:r>
              <a:rPr lang="en-US" dirty="0"/>
              <a:t>I don’t want to ask my colleagues to take on more work by integrating Reading, Writing or “my” content into their lessons.  </a:t>
            </a:r>
          </a:p>
          <a:p>
            <a:r>
              <a:rPr lang="en-US" dirty="0" smtClean="0"/>
              <a:t>How can I possibly make it happen in my current teaching environment?</a:t>
            </a:r>
          </a:p>
          <a:p>
            <a:r>
              <a:rPr lang="en-US" dirty="0" smtClean="0"/>
              <a:t>Where am I going to find the time to locate resources?</a:t>
            </a:r>
            <a:endParaRPr lang="en-US" dirty="0"/>
          </a:p>
          <a:p>
            <a:endParaRPr lang="en-US" dirty="0"/>
          </a:p>
        </p:txBody>
      </p:sp>
      <p:pic>
        <p:nvPicPr>
          <p:cNvPr id="4" name="Picture 3" descr="A Principal's Reflections: The Silo Effect" title="Photo of four silos labeled English, History, Math, Sc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86" y="3088481"/>
            <a:ext cx="6769352" cy="3715657"/>
          </a:xfrm>
          <a:prstGeom prst="rect">
            <a:avLst/>
          </a:prstGeom>
        </p:spPr>
      </p:pic>
      <p:sp>
        <p:nvSpPr>
          <p:cNvPr id="5" name="TextBox 4"/>
          <p:cNvSpPr txBox="1"/>
          <p:nvPr/>
        </p:nvSpPr>
        <p:spPr>
          <a:xfrm>
            <a:off x="1112410" y="4252685"/>
            <a:ext cx="899887" cy="369332"/>
          </a:xfrm>
          <a:prstGeom prst="rect">
            <a:avLst/>
          </a:prstGeom>
          <a:noFill/>
        </p:spPr>
        <p:txBody>
          <a:bodyPr wrap="square" rtlCol="0">
            <a:spAutoFit/>
          </a:bodyPr>
          <a:lstStyle/>
          <a:p>
            <a:r>
              <a:rPr lang="en-US" dirty="0" smtClean="0"/>
              <a:t>English</a:t>
            </a:r>
            <a:endParaRPr lang="en-US" dirty="0"/>
          </a:p>
        </p:txBody>
      </p:sp>
      <p:sp>
        <p:nvSpPr>
          <p:cNvPr id="6" name="TextBox 5"/>
          <p:cNvSpPr txBox="1"/>
          <p:nvPr/>
        </p:nvSpPr>
        <p:spPr>
          <a:xfrm>
            <a:off x="2731037" y="4263390"/>
            <a:ext cx="1012581" cy="369332"/>
          </a:xfrm>
          <a:prstGeom prst="rect">
            <a:avLst/>
          </a:prstGeom>
          <a:noFill/>
        </p:spPr>
        <p:txBody>
          <a:bodyPr wrap="square" rtlCol="0">
            <a:spAutoFit/>
          </a:bodyPr>
          <a:lstStyle/>
          <a:p>
            <a:r>
              <a:rPr lang="en-US" dirty="0" smtClean="0"/>
              <a:t>History</a:t>
            </a:r>
            <a:endParaRPr lang="en-US" dirty="0"/>
          </a:p>
        </p:txBody>
      </p:sp>
      <p:sp>
        <p:nvSpPr>
          <p:cNvPr id="7" name="TextBox 6"/>
          <p:cNvSpPr txBox="1"/>
          <p:nvPr/>
        </p:nvSpPr>
        <p:spPr>
          <a:xfrm>
            <a:off x="4321093" y="4263390"/>
            <a:ext cx="899887" cy="369332"/>
          </a:xfrm>
          <a:prstGeom prst="rect">
            <a:avLst/>
          </a:prstGeom>
          <a:noFill/>
        </p:spPr>
        <p:txBody>
          <a:bodyPr wrap="square" rtlCol="0">
            <a:spAutoFit/>
          </a:bodyPr>
          <a:lstStyle/>
          <a:p>
            <a:r>
              <a:rPr lang="en-US" dirty="0" smtClean="0"/>
              <a:t>Math</a:t>
            </a:r>
            <a:endParaRPr lang="en-US" dirty="0"/>
          </a:p>
        </p:txBody>
      </p:sp>
      <p:sp>
        <p:nvSpPr>
          <p:cNvPr id="8" name="TextBox 7"/>
          <p:cNvSpPr txBox="1"/>
          <p:nvPr/>
        </p:nvSpPr>
        <p:spPr>
          <a:xfrm>
            <a:off x="5730280" y="4263390"/>
            <a:ext cx="994230" cy="369332"/>
          </a:xfrm>
          <a:prstGeom prst="rect">
            <a:avLst/>
          </a:prstGeom>
          <a:noFill/>
        </p:spPr>
        <p:txBody>
          <a:bodyPr wrap="square" rtlCol="0">
            <a:spAutoFit/>
          </a:bodyPr>
          <a:lstStyle/>
          <a:p>
            <a:r>
              <a:rPr lang="en-US" dirty="0" smtClean="0"/>
              <a:t>Science</a:t>
            </a:r>
            <a:endParaRPr lang="en-US" dirty="0"/>
          </a:p>
        </p:txBody>
      </p:sp>
      <p:sp>
        <p:nvSpPr>
          <p:cNvPr id="9" name="TextBox 8"/>
          <p:cNvSpPr txBox="1"/>
          <p:nvPr/>
        </p:nvSpPr>
        <p:spPr>
          <a:xfrm>
            <a:off x="972458" y="1518821"/>
            <a:ext cx="6290380" cy="1569660"/>
          </a:xfrm>
          <a:prstGeom prst="rect">
            <a:avLst/>
          </a:prstGeom>
          <a:noFill/>
        </p:spPr>
        <p:txBody>
          <a:bodyPr wrap="square" rtlCol="0">
            <a:spAutoFit/>
          </a:bodyPr>
          <a:lstStyle/>
          <a:p>
            <a:r>
              <a:rPr lang="en-US" sz="3200" dirty="0" smtClean="0">
                <a:latin typeface="Copperplate Gothic Bold" panose="020E0705020206020404" pitchFamily="34" charset="0"/>
              </a:rPr>
              <a:t>In times of great challenge, it can be easy to fall into old habits: </a:t>
            </a:r>
            <a:endParaRPr lang="en-US" sz="3200" dirty="0">
              <a:latin typeface="Copperplate Gothic Bold" panose="020E0705020206020404" pitchFamily="34" charset="0"/>
            </a:endParaRPr>
          </a:p>
        </p:txBody>
      </p:sp>
    </p:spTree>
    <p:extLst>
      <p:ext uri="{BB962C8B-B14F-4D97-AF65-F5344CB8AC3E}">
        <p14:creationId xmlns:p14="http://schemas.microsoft.com/office/powerpoint/2010/main" val="1292719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History and Social </a:t>
            </a:r>
            <a:r>
              <a:rPr lang="en-US" sz="4000" dirty="0" smtClean="0"/>
              <a:t>Science </a:t>
            </a:r>
            <a:r>
              <a:rPr lang="en-US" sz="2400" dirty="0" smtClean="0"/>
              <a:t>(3 of 7)</a:t>
            </a:r>
            <a:endParaRPr lang="en-US" sz="2400" dirty="0"/>
          </a:p>
        </p:txBody>
      </p:sp>
      <p:sp>
        <p:nvSpPr>
          <p:cNvPr id="3" name="Content Placeholder 2"/>
          <p:cNvSpPr>
            <a:spLocks noGrp="1"/>
          </p:cNvSpPr>
          <p:nvPr>
            <p:ph idx="1"/>
          </p:nvPr>
        </p:nvSpPr>
        <p:spPr>
          <a:xfrm>
            <a:off x="838200" y="1825625"/>
            <a:ext cx="10190018" cy="4351338"/>
          </a:xfrm>
        </p:spPr>
        <p:txBody>
          <a:bodyPr>
            <a:normAutofit/>
          </a:bodyPr>
          <a:lstStyle/>
          <a:p>
            <a:pPr marL="0" indent="0">
              <a:buNone/>
            </a:pPr>
            <a:r>
              <a:rPr lang="en-US" sz="3600" dirty="0" smtClean="0"/>
              <a:t>Integrating historical content offers thoughtful </a:t>
            </a:r>
            <a:r>
              <a:rPr lang="en-US" sz="3600" dirty="0"/>
              <a:t>experiences </a:t>
            </a:r>
            <a:r>
              <a:rPr lang="en-US" sz="3600" dirty="0" smtClean="0"/>
              <a:t>that support </a:t>
            </a:r>
            <a:r>
              <a:rPr lang="en-US" sz="3600" dirty="0"/>
              <a:t>the use of </a:t>
            </a:r>
            <a:r>
              <a:rPr lang="en-US" sz="3600" dirty="0" smtClean="0"/>
              <a:t>information sources</a:t>
            </a:r>
            <a:r>
              <a:rPr lang="en-US" sz="3600" dirty="0"/>
              <a:t>, asking </a:t>
            </a:r>
            <a:r>
              <a:rPr lang="en-US" sz="3600" dirty="0" smtClean="0"/>
              <a:t>questions, application </a:t>
            </a:r>
            <a:r>
              <a:rPr lang="en-US" sz="3600" dirty="0"/>
              <a:t>of </a:t>
            </a:r>
            <a:r>
              <a:rPr lang="en-US" sz="3600" dirty="0" smtClean="0"/>
              <a:t>both the </a:t>
            </a:r>
            <a:r>
              <a:rPr lang="en-US" sz="3600" dirty="0"/>
              <a:t>social </a:t>
            </a:r>
            <a:r>
              <a:rPr lang="en-US" sz="3600" dirty="0" smtClean="0"/>
              <a:t>science and English skills</a:t>
            </a:r>
            <a:r>
              <a:rPr lang="en-US" sz="3600" dirty="0"/>
              <a:t>, and </a:t>
            </a:r>
            <a:r>
              <a:rPr lang="en-US" sz="3600" dirty="0" smtClean="0"/>
              <a:t>allows students to share both verbal and written communication supported with evidence.  </a:t>
            </a:r>
            <a:endParaRPr lang="en-US" sz="3600" dirty="0"/>
          </a:p>
        </p:txBody>
      </p:sp>
    </p:spTree>
    <p:extLst>
      <p:ext uri="{BB962C8B-B14F-4D97-AF65-F5344CB8AC3E}">
        <p14:creationId xmlns:p14="http://schemas.microsoft.com/office/powerpoint/2010/main" val="4212219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733" dirty="0">
                <a:latin typeface="+mn-lt"/>
              </a:rPr>
              <a:t>Seamless Integration of </a:t>
            </a:r>
            <a:br>
              <a:rPr lang="en-US" sz="3733" dirty="0">
                <a:latin typeface="+mn-lt"/>
              </a:rPr>
            </a:br>
            <a:r>
              <a:rPr lang="en-US" sz="3733" dirty="0" smtClean="0">
                <a:latin typeface="+mn-lt"/>
              </a:rPr>
              <a:t>History and Social Science in English </a:t>
            </a:r>
            <a:r>
              <a:rPr lang="en-US" sz="3733" dirty="0" smtClean="0">
                <a:latin typeface="+mn-lt"/>
              </a:rPr>
              <a:t>Instruction</a:t>
            </a:r>
            <a:endParaRPr lang="en-US" sz="2400" dirty="0">
              <a:latin typeface="+mn-lt"/>
            </a:endParaRPr>
          </a:p>
        </p:txBody>
      </p:sp>
      <p:sp>
        <p:nvSpPr>
          <p:cNvPr id="4" name="Text Placeholder 3"/>
          <p:cNvSpPr>
            <a:spLocks noGrp="1"/>
          </p:cNvSpPr>
          <p:nvPr>
            <p:ph type="body" sz="half" idx="4294967295"/>
          </p:nvPr>
        </p:nvSpPr>
        <p:spPr>
          <a:xfrm>
            <a:off x="812801" y="2108200"/>
            <a:ext cx="3594100" cy="3429000"/>
          </a:xfrm>
        </p:spPr>
        <p:txBody>
          <a:bodyPr>
            <a:normAutofit/>
          </a:bodyPr>
          <a:lstStyle/>
          <a:p>
            <a:endParaRPr lang="en-US" dirty="0"/>
          </a:p>
          <a:p>
            <a:pPr marL="457189" indent="-457189"/>
            <a:r>
              <a:rPr lang="en-US" dirty="0" smtClean="0">
                <a:solidFill>
                  <a:srgbClr val="FFFFFF"/>
                </a:solidFill>
              </a:rPr>
              <a:t>Literacies</a:t>
            </a:r>
            <a:endParaRPr lang="en-US" dirty="0">
              <a:solidFill>
                <a:srgbClr val="FFFFFF"/>
              </a:solidFill>
            </a:endParaRPr>
          </a:p>
        </p:txBody>
      </p:sp>
      <p:sp>
        <p:nvSpPr>
          <p:cNvPr id="5" name="Explosion 2 4"/>
          <p:cNvSpPr/>
          <p:nvPr/>
        </p:nvSpPr>
        <p:spPr>
          <a:xfrm>
            <a:off x="3272878" y="1958732"/>
            <a:ext cx="6110518" cy="330130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CONNECTION </a:t>
            </a:r>
          </a:p>
          <a:p>
            <a:pPr algn="ctr"/>
            <a:r>
              <a:rPr lang="en-US" sz="2400" dirty="0" smtClean="0">
                <a:solidFill>
                  <a:schemeClr val="bg1"/>
                </a:solidFill>
              </a:rPr>
              <a:t>AND UNDERSTANDING</a:t>
            </a:r>
          </a:p>
        </p:txBody>
      </p:sp>
      <p:sp>
        <p:nvSpPr>
          <p:cNvPr id="6" name="TextBox 5"/>
          <p:cNvSpPr txBox="1"/>
          <p:nvPr/>
        </p:nvSpPr>
        <p:spPr>
          <a:xfrm>
            <a:off x="1498870" y="1554714"/>
            <a:ext cx="3720832" cy="1200329"/>
          </a:xfrm>
          <a:prstGeom prst="rect">
            <a:avLst/>
          </a:prstGeom>
          <a:noFill/>
        </p:spPr>
        <p:txBody>
          <a:bodyPr wrap="square" rtlCol="0">
            <a:spAutoFit/>
          </a:bodyPr>
          <a:lstStyle/>
          <a:p>
            <a:r>
              <a:rPr lang="en-US" sz="3600" b="1" dirty="0" smtClean="0">
                <a:solidFill>
                  <a:schemeClr val="accent6"/>
                </a:solidFill>
              </a:rPr>
              <a:t>Non-fiction</a:t>
            </a:r>
          </a:p>
          <a:p>
            <a:r>
              <a:rPr lang="en-US" sz="3600" b="1" dirty="0" smtClean="0">
                <a:solidFill>
                  <a:schemeClr val="accent6"/>
                </a:solidFill>
              </a:rPr>
              <a:t>text </a:t>
            </a:r>
            <a:endParaRPr lang="en-US" sz="3600" b="1" dirty="0">
              <a:solidFill>
                <a:schemeClr val="accent6"/>
              </a:solidFill>
            </a:endParaRPr>
          </a:p>
        </p:txBody>
      </p:sp>
      <p:sp>
        <p:nvSpPr>
          <p:cNvPr id="7" name="TextBox 6"/>
          <p:cNvSpPr txBox="1"/>
          <p:nvPr/>
        </p:nvSpPr>
        <p:spPr>
          <a:xfrm>
            <a:off x="-117267" y="5110568"/>
            <a:ext cx="5823526" cy="1077218"/>
          </a:xfrm>
          <a:prstGeom prst="rect">
            <a:avLst/>
          </a:prstGeom>
          <a:noFill/>
        </p:spPr>
        <p:txBody>
          <a:bodyPr wrap="square" rtlCol="0">
            <a:spAutoFit/>
          </a:bodyPr>
          <a:lstStyle/>
          <a:p>
            <a:pPr algn="ctr"/>
            <a:r>
              <a:rPr lang="en-US" sz="3200" b="1" dirty="0" smtClean="0">
                <a:solidFill>
                  <a:schemeClr val="accent4"/>
                </a:solidFill>
              </a:rPr>
              <a:t>Communication/</a:t>
            </a:r>
          </a:p>
          <a:p>
            <a:pPr algn="ctr"/>
            <a:r>
              <a:rPr lang="en-US" sz="3200" b="1" dirty="0" smtClean="0">
                <a:solidFill>
                  <a:schemeClr val="accent4"/>
                </a:solidFill>
              </a:rPr>
              <a:t>Multimodal Literacy</a:t>
            </a:r>
            <a:endParaRPr lang="en-US" sz="3200" b="1" dirty="0">
              <a:solidFill>
                <a:schemeClr val="accent4"/>
              </a:solidFill>
            </a:endParaRPr>
          </a:p>
        </p:txBody>
      </p:sp>
      <p:sp>
        <p:nvSpPr>
          <p:cNvPr id="8" name="TextBox 7"/>
          <p:cNvSpPr txBox="1"/>
          <p:nvPr/>
        </p:nvSpPr>
        <p:spPr>
          <a:xfrm>
            <a:off x="8880763" y="1497264"/>
            <a:ext cx="2599558" cy="1200329"/>
          </a:xfrm>
          <a:prstGeom prst="rect">
            <a:avLst/>
          </a:prstGeom>
          <a:noFill/>
        </p:spPr>
        <p:txBody>
          <a:bodyPr wrap="none" rtlCol="0">
            <a:spAutoFit/>
          </a:bodyPr>
          <a:lstStyle/>
          <a:p>
            <a:r>
              <a:rPr lang="en-US" sz="3600" b="1" dirty="0" smtClean="0">
                <a:solidFill>
                  <a:schemeClr val="accent5"/>
                </a:solidFill>
              </a:rPr>
              <a:t>Persuasive </a:t>
            </a:r>
          </a:p>
          <a:p>
            <a:r>
              <a:rPr lang="en-US" sz="3600" b="1" dirty="0" smtClean="0">
                <a:solidFill>
                  <a:schemeClr val="accent5"/>
                </a:solidFill>
              </a:rPr>
              <a:t>Writing</a:t>
            </a:r>
            <a:endParaRPr lang="en-US" sz="3600" b="1" dirty="0">
              <a:solidFill>
                <a:schemeClr val="accent5"/>
              </a:solidFill>
            </a:endParaRPr>
          </a:p>
        </p:txBody>
      </p:sp>
      <p:sp>
        <p:nvSpPr>
          <p:cNvPr id="9" name="TextBox 8"/>
          <p:cNvSpPr txBox="1"/>
          <p:nvPr/>
        </p:nvSpPr>
        <p:spPr>
          <a:xfrm>
            <a:off x="8226273" y="5110568"/>
            <a:ext cx="3291286" cy="1077218"/>
          </a:xfrm>
          <a:prstGeom prst="rect">
            <a:avLst/>
          </a:prstGeom>
          <a:noFill/>
        </p:spPr>
        <p:txBody>
          <a:bodyPr wrap="none" rtlCol="0">
            <a:spAutoFit/>
          </a:bodyPr>
          <a:lstStyle/>
          <a:p>
            <a:r>
              <a:rPr lang="en-US" sz="3200" b="1" dirty="0" smtClean="0">
                <a:solidFill>
                  <a:schemeClr val="accent2"/>
                </a:solidFill>
              </a:rPr>
              <a:t>Research using </a:t>
            </a:r>
          </a:p>
          <a:p>
            <a:r>
              <a:rPr lang="en-US" sz="3200" b="1" dirty="0" smtClean="0">
                <a:solidFill>
                  <a:schemeClr val="accent2"/>
                </a:solidFill>
              </a:rPr>
              <a:t>Primary Sources</a:t>
            </a:r>
            <a:endParaRPr lang="en-US" sz="3200" b="1" dirty="0">
              <a:solidFill>
                <a:schemeClr val="accent2"/>
              </a:solidFill>
            </a:endParaRPr>
          </a:p>
        </p:txBody>
      </p:sp>
      <p:cxnSp>
        <p:nvCxnSpPr>
          <p:cNvPr id="11" name="Straight Arrow Connector 10" descr="arrow leading from reading to writing" title="arrow"/>
          <p:cNvCxnSpPr/>
          <p:nvPr/>
        </p:nvCxnSpPr>
        <p:spPr>
          <a:xfrm>
            <a:off x="4720990" y="1958732"/>
            <a:ext cx="37130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leading from writing ro research" title="arrow"/>
          <p:cNvCxnSpPr/>
          <p:nvPr/>
        </p:nvCxnSpPr>
        <p:spPr>
          <a:xfrm>
            <a:off x="9999441" y="2955798"/>
            <a:ext cx="0" cy="2265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rrow leading from communication mulitmodal literacy to reading" title="arrow"/>
          <p:cNvCxnSpPr/>
          <p:nvPr/>
        </p:nvCxnSpPr>
        <p:spPr>
          <a:xfrm flipH="1" flipV="1">
            <a:off x="2287603" y="2906190"/>
            <a:ext cx="13854" cy="236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rrow leading from research to communication" title="arrow"/>
          <p:cNvCxnSpPr/>
          <p:nvPr/>
        </p:nvCxnSpPr>
        <p:spPr>
          <a:xfrm flipH="1">
            <a:off x="4682837" y="5772287"/>
            <a:ext cx="31034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827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History and Social </a:t>
            </a:r>
            <a:r>
              <a:rPr lang="en-US" sz="4000" dirty="0" smtClean="0"/>
              <a:t>Science </a:t>
            </a:r>
            <a:r>
              <a:rPr lang="en-US" sz="2400" dirty="0" smtClean="0"/>
              <a:t>(4 of 7)</a:t>
            </a:r>
            <a:endParaRPr lang="en-US" sz="2400" dirty="0"/>
          </a:p>
        </p:txBody>
      </p:sp>
      <p:pic>
        <p:nvPicPr>
          <p:cNvPr id="8" name="Picture 7" descr="Photo of Naval Dispatch from December 1941" title="Photo of Naval Dispatch from December 1941"/>
          <p:cNvPicPr>
            <a:picLocks noChangeAspect="1"/>
          </p:cNvPicPr>
          <p:nvPr/>
        </p:nvPicPr>
        <p:blipFill>
          <a:blip r:embed="rId3"/>
          <a:stretch>
            <a:fillRect/>
          </a:stretch>
        </p:blipFill>
        <p:spPr>
          <a:xfrm>
            <a:off x="703386" y="1466565"/>
            <a:ext cx="4500006" cy="3808820"/>
          </a:xfrm>
          <a:prstGeom prst="rect">
            <a:avLst/>
          </a:prstGeom>
        </p:spPr>
      </p:pic>
      <p:pic>
        <p:nvPicPr>
          <p:cNvPr id="10" name="Picture 9" descr="Screenshot of Library of Congress Discovery Set " title="Screenshot of Library of Congress Discovery Set "/>
          <p:cNvPicPr>
            <a:picLocks noChangeAspect="1"/>
          </p:cNvPicPr>
          <p:nvPr/>
        </p:nvPicPr>
        <p:blipFill>
          <a:blip r:embed="rId4"/>
          <a:stretch>
            <a:fillRect/>
          </a:stretch>
        </p:blipFill>
        <p:spPr>
          <a:xfrm>
            <a:off x="8825802" y="1466565"/>
            <a:ext cx="3292821" cy="4376057"/>
          </a:xfrm>
          <a:prstGeom prst="rect">
            <a:avLst/>
          </a:prstGeom>
        </p:spPr>
      </p:pic>
      <p:pic>
        <p:nvPicPr>
          <p:cNvPr id="9" name="Picture 8" descr="Photo of announcements " title="Photo of Announcement of Air Raid Shelters and Notice to Japanese Americans "/>
          <p:cNvPicPr>
            <a:picLocks noChangeAspect="1"/>
          </p:cNvPicPr>
          <p:nvPr/>
        </p:nvPicPr>
        <p:blipFill>
          <a:blip r:embed="rId5"/>
          <a:stretch>
            <a:fillRect/>
          </a:stretch>
        </p:blipFill>
        <p:spPr>
          <a:xfrm>
            <a:off x="4726744" y="1691004"/>
            <a:ext cx="4225667" cy="4862632"/>
          </a:xfrm>
          <a:prstGeom prst="rect">
            <a:avLst/>
          </a:prstGeom>
        </p:spPr>
      </p:pic>
    </p:spTree>
    <p:extLst>
      <p:ext uri="{BB962C8B-B14F-4D97-AF65-F5344CB8AC3E}">
        <p14:creationId xmlns:p14="http://schemas.microsoft.com/office/powerpoint/2010/main" val="91901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Agenda-</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1433944"/>
            <a:ext cx="10515600" cy="5147329"/>
          </a:xfrm>
        </p:spPr>
        <p:txBody>
          <a:bodyPr>
            <a:normAutofit fontScale="92500" lnSpcReduction="10000"/>
          </a:bodyPr>
          <a:lstStyle/>
          <a:p>
            <a:r>
              <a:rPr lang="en-US" dirty="0" smtClean="0"/>
              <a:t>What is blended learning/hybrid learning?</a:t>
            </a:r>
          </a:p>
          <a:p>
            <a:r>
              <a:rPr lang="en-US" dirty="0" smtClean="0"/>
              <a:t>Available Resources</a:t>
            </a:r>
          </a:p>
          <a:p>
            <a:r>
              <a:rPr lang="en-US" dirty="0" smtClean="0"/>
              <a:t>Challenges of teaching the strands in a Hybrid Model </a:t>
            </a:r>
          </a:p>
          <a:p>
            <a:r>
              <a:rPr lang="en-US" dirty="0" smtClean="0"/>
              <a:t>Integrating the Strands of English</a:t>
            </a:r>
          </a:p>
          <a:p>
            <a:r>
              <a:rPr lang="en-US" dirty="0" smtClean="0"/>
              <a:t>Integrating HSS into ELA instruction</a:t>
            </a:r>
          </a:p>
          <a:p>
            <a:r>
              <a:rPr lang="en-US" dirty="0"/>
              <a:t>What works best synchronously, asynchronously, in person</a:t>
            </a:r>
            <a:r>
              <a:rPr lang="en-US" dirty="0" smtClean="0"/>
              <a:t>?</a:t>
            </a:r>
          </a:p>
          <a:p>
            <a:r>
              <a:rPr lang="en-US" dirty="0" smtClean="0"/>
              <a:t>Assessing the four strands </a:t>
            </a:r>
          </a:p>
          <a:p>
            <a:r>
              <a:rPr lang="en-US" dirty="0" smtClean="0"/>
              <a:t>Strategies for success</a:t>
            </a:r>
          </a:p>
          <a:p>
            <a:r>
              <a:rPr lang="en-US" dirty="0"/>
              <a:t>Instructional </a:t>
            </a:r>
            <a:r>
              <a:rPr lang="en-US" dirty="0" smtClean="0"/>
              <a:t>Resource Example</a:t>
            </a:r>
          </a:p>
          <a:p>
            <a:r>
              <a:rPr lang="en-US" dirty="0" smtClean="0"/>
              <a:t>Upcoming webinars </a:t>
            </a:r>
          </a:p>
          <a:p>
            <a:r>
              <a:rPr lang="en-US" dirty="0" smtClean="0"/>
              <a:t>Stay in touch</a:t>
            </a:r>
            <a:endParaRPr lang="en-US" dirty="0"/>
          </a:p>
        </p:txBody>
      </p:sp>
    </p:spTree>
    <p:extLst>
      <p:ext uri="{BB962C8B-B14F-4D97-AF65-F5344CB8AC3E}">
        <p14:creationId xmlns:p14="http://schemas.microsoft.com/office/powerpoint/2010/main" val="122675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History and Social </a:t>
            </a:r>
            <a:r>
              <a:rPr lang="en-US" sz="4000" dirty="0" smtClean="0"/>
              <a:t>Science </a:t>
            </a:r>
            <a:r>
              <a:rPr lang="en-US" sz="2400" dirty="0" smtClean="0"/>
              <a:t>(5 of 7)</a:t>
            </a:r>
            <a:endParaRPr lang="en-US" sz="2400" dirty="0"/>
          </a:p>
        </p:txBody>
      </p:sp>
      <p:pic>
        <p:nvPicPr>
          <p:cNvPr id="4" name="Picture 3" descr="Photo of George Takei from Star Trek Series " title="Photo of George Takei from Star Trek Series "/>
          <p:cNvPicPr>
            <a:picLocks noChangeAspect="1"/>
          </p:cNvPicPr>
          <p:nvPr/>
        </p:nvPicPr>
        <p:blipFill>
          <a:blip r:embed="rId3"/>
          <a:stretch>
            <a:fillRect/>
          </a:stretch>
        </p:blipFill>
        <p:spPr>
          <a:xfrm>
            <a:off x="811236" y="1842869"/>
            <a:ext cx="2846404" cy="3882682"/>
          </a:xfrm>
          <a:prstGeom prst="rect">
            <a:avLst/>
          </a:prstGeom>
        </p:spPr>
      </p:pic>
      <p:pic>
        <p:nvPicPr>
          <p:cNvPr id="3" name="Picture 2" descr="Photo of Star Trek cast " title="Photo of Star Trek cast "/>
          <p:cNvPicPr>
            <a:picLocks noChangeAspect="1"/>
          </p:cNvPicPr>
          <p:nvPr/>
        </p:nvPicPr>
        <p:blipFill>
          <a:blip r:embed="rId4"/>
          <a:stretch>
            <a:fillRect/>
          </a:stretch>
        </p:blipFill>
        <p:spPr>
          <a:xfrm>
            <a:off x="3849879" y="1842869"/>
            <a:ext cx="4009292" cy="2897944"/>
          </a:xfrm>
          <a:prstGeom prst="rect">
            <a:avLst/>
          </a:prstGeom>
        </p:spPr>
      </p:pic>
      <p:pic>
        <p:nvPicPr>
          <p:cNvPr id="5" name="Picture 4" descr="Current photo of George Takei " title="Current photo of George Takei"/>
          <p:cNvPicPr>
            <a:picLocks noChangeAspect="1"/>
          </p:cNvPicPr>
          <p:nvPr/>
        </p:nvPicPr>
        <p:blipFill>
          <a:blip r:embed="rId5"/>
          <a:stretch>
            <a:fillRect/>
          </a:stretch>
        </p:blipFill>
        <p:spPr>
          <a:xfrm>
            <a:off x="4628291" y="4055013"/>
            <a:ext cx="2574387" cy="2683411"/>
          </a:xfrm>
          <a:prstGeom prst="rect">
            <a:avLst/>
          </a:prstGeom>
        </p:spPr>
      </p:pic>
      <p:pic>
        <p:nvPicPr>
          <p:cNvPr id="6" name="Picture 5" descr="Screenshot of They Call Us Enemy book cover " title="Screenshot of They Call Us Enemy book cover "/>
          <p:cNvPicPr>
            <a:picLocks noChangeAspect="1"/>
          </p:cNvPicPr>
          <p:nvPr/>
        </p:nvPicPr>
        <p:blipFill>
          <a:blip r:embed="rId6"/>
          <a:stretch>
            <a:fillRect/>
          </a:stretch>
        </p:blipFill>
        <p:spPr>
          <a:xfrm>
            <a:off x="8173329" y="1842869"/>
            <a:ext cx="3180471" cy="3882682"/>
          </a:xfrm>
          <a:prstGeom prst="rect">
            <a:avLst/>
          </a:prstGeom>
        </p:spPr>
      </p:pic>
    </p:spTree>
    <p:extLst>
      <p:ext uri="{BB962C8B-B14F-4D97-AF65-F5344CB8AC3E}">
        <p14:creationId xmlns:p14="http://schemas.microsoft.com/office/powerpoint/2010/main" val="304732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History and Social </a:t>
            </a:r>
            <a:r>
              <a:rPr lang="en-US" sz="4000" dirty="0" smtClean="0"/>
              <a:t>Science </a:t>
            </a:r>
            <a:r>
              <a:rPr lang="en-US" sz="2400" dirty="0" smtClean="0"/>
              <a:t>(6 of 7)</a:t>
            </a:r>
            <a:endParaRPr lang="en-US" sz="2400" dirty="0"/>
          </a:p>
        </p:txBody>
      </p:sp>
      <p:sp>
        <p:nvSpPr>
          <p:cNvPr id="3" name="Content Placeholder 2"/>
          <p:cNvSpPr>
            <a:spLocks noGrp="1"/>
          </p:cNvSpPr>
          <p:nvPr>
            <p:ph idx="1"/>
          </p:nvPr>
        </p:nvSpPr>
        <p:spPr>
          <a:xfrm>
            <a:off x="838200" y="3840480"/>
            <a:ext cx="10190018" cy="2336483"/>
          </a:xfrm>
        </p:spPr>
        <p:txBody>
          <a:bodyPr>
            <a:normAutofit/>
          </a:bodyPr>
          <a:lstStyle/>
          <a:p>
            <a:pPr marL="0" indent="0">
              <a:buNone/>
            </a:pPr>
            <a:r>
              <a:rPr lang="en-US" sz="3600" dirty="0"/>
              <a:t/>
            </a:r>
            <a:br>
              <a:rPr lang="en-US" sz="3600" dirty="0"/>
            </a:br>
            <a:endParaRPr lang="en-US" sz="3600" dirty="0"/>
          </a:p>
        </p:txBody>
      </p:sp>
      <p:pic>
        <p:nvPicPr>
          <p:cNvPr id="8" name="Picture 7" descr="Screenshot of Manzamar Free Press " title="Screenshot of Manzamar Free Press "/>
          <p:cNvPicPr>
            <a:picLocks noChangeAspect="1"/>
          </p:cNvPicPr>
          <p:nvPr/>
        </p:nvPicPr>
        <p:blipFill>
          <a:blip r:embed="rId3"/>
          <a:stretch>
            <a:fillRect/>
          </a:stretch>
        </p:blipFill>
        <p:spPr>
          <a:xfrm>
            <a:off x="697305" y="1320651"/>
            <a:ext cx="5492480" cy="5403705"/>
          </a:xfrm>
          <a:prstGeom prst="rect">
            <a:avLst/>
          </a:prstGeom>
        </p:spPr>
      </p:pic>
      <p:pic>
        <p:nvPicPr>
          <p:cNvPr id="4" name="Picture 3" descr="Screenshot of PBS video " title="Screenshot of PBS video "/>
          <p:cNvPicPr>
            <a:picLocks noChangeAspect="1"/>
          </p:cNvPicPr>
          <p:nvPr/>
        </p:nvPicPr>
        <p:blipFill>
          <a:blip r:embed="rId4"/>
          <a:stretch>
            <a:fillRect/>
          </a:stretch>
        </p:blipFill>
        <p:spPr>
          <a:xfrm>
            <a:off x="6299742" y="1691004"/>
            <a:ext cx="5709770" cy="3235559"/>
          </a:xfrm>
          <a:prstGeom prst="rect">
            <a:avLst/>
          </a:prstGeom>
        </p:spPr>
      </p:pic>
    </p:spTree>
    <p:extLst>
      <p:ext uri="{BB962C8B-B14F-4D97-AF65-F5344CB8AC3E}">
        <p14:creationId xmlns:p14="http://schemas.microsoft.com/office/powerpoint/2010/main" val="2128701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History and Social </a:t>
            </a:r>
            <a:r>
              <a:rPr lang="en-US" sz="4000" dirty="0" smtClean="0"/>
              <a:t>Science </a:t>
            </a:r>
            <a:r>
              <a:rPr lang="en-US" sz="2400" dirty="0" smtClean="0"/>
              <a:t>(7 of 7)</a:t>
            </a:r>
            <a:endParaRPr lang="en-US" sz="2400" dirty="0"/>
          </a:p>
        </p:txBody>
      </p:sp>
      <p:sp>
        <p:nvSpPr>
          <p:cNvPr id="3" name="Content Placeholder 2"/>
          <p:cNvSpPr>
            <a:spLocks noGrp="1"/>
          </p:cNvSpPr>
          <p:nvPr>
            <p:ph idx="1"/>
          </p:nvPr>
        </p:nvSpPr>
        <p:spPr>
          <a:xfrm>
            <a:off x="838200" y="3840480"/>
            <a:ext cx="10190018" cy="2336483"/>
          </a:xfrm>
        </p:spPr>
        <p:txBody>
          <a:bodyPr>
            <a:normAutofit/>
          </a:bodyPr>
          <a:lstStyle/>
          <a:p>
            <a:pPr marL="0" indent="0">
              <a:buNone/>
            </a:pPr>
            <a:r>
              <a:rPr lang="en-US" sz="3600" dirty="0"/>
              <a:t/>
            </a:r>
            <a:br>
              <a:rPr lang="en-US" sz="3600" dirty="0"/>
            </a:br>
            <a:endParaRPr lang="en-US" sz="3600" dirty="0"/>
          </a:p>
        </p:txBody>
      </p:sp>
      <p:pic>
        <p:nvPicPr>
          <p:cNvPr id="9" name="Picture 8" descr="Screenshot of CommonLit resource" title="Screenshot of CommonLit resource"/>
          <p:cNvPicPr>
            <a:picLocks noChangeAspect="1"/>
          </p:cNvPicPr>
          <p:nvPr/>
        </p:nvPicPr>
        <p:blipFill>
          <a:blip r:embed="rId3"/>
          <a:stretch>
            <a:fillRect/>
          </a:stretch>
        </p:blipFill>
        <p:spPr>
          <a:xfrm>
            <a:off x="8229600" y="1320652"/>
            <a:ext cx="3832303" cy="4576295"/>
          </a:xfrm>
          <a:prstGeom prst="rect">
            <a:avLst/>
          </a:prstGeom>
        </p:spPr>
      </p:pic>
      <p:pic>
        <p:nvPicPr>
          <p:cNvPr id="5" name="Picture 4" descr="Screenshot of CommonLit resource" title="Screenshot of CommonLit resource "/>
          <p:cNvPicPr>
            <a:picLocks noChangeAspect="1"/>
          </p:cNvPicPr>
          <p:nvPr/>
        </p:nvPicPr>
        <p:blipFill>
          <a:blip r:embed="rId4"/>
          <a:stretch>
            <a:fillRect/>
          </a:stretch>
        </p:blipFill>
        <p:spPr>
          <a:xfrm>
            <a:off x="632336" y="1440972"/>
            <a:ext cx="4296375" cy="4706007"/>
          </a:xfrm>
          <a:prstGeom prst="rect">
            <a:avLst/>
          </a:prstGeom>
        </p:spPr>
      </p:pic>
      <p:pic>
        <p:nvPicPr>
          <p:cNvPr id="10" name="Picture 9" descr="Screenshot of CommonLit resource" title="Screenshot of CommonLit resource"/>
          <p:cNvPicPr>
            <a:picLocks noChangeAspect="1"/>
          </p:cNvPicPr>
          <p:nvPr/>
        </p:nvPicPr>
        <p:blipFill>
          <a:blip r:embed="rId5"/>
          <a:stretch>
            <a:fillRect/>
          </a:stretch>
        </p:blipFill>
        <p:spPr>
          <a:xfrm>
            <a:off x="4236098" y="2171193"/>
            <a:ext cx="4046277" cy="4681282"/>
          </a:xfrm>
          <a:prstGeom prst="rect">
            <a:avLst/>
          </a:prstGeom>
        </p:spPr>
      </p:pic>
    </p:spTree>
    <p:extLst>
      <p:ext uri="{BB962C8B-B14F-4D97-AF65-F5344CB8AC3E}">
        <p14:creationId xmlns:p14="http://schemas.microsoft.com/office/powerpoint/2010/main" val="2583133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69"/>
            <a:ext cx="10515600" cy="951058"/>
          </a:xfrm>
        </p:spPr>
        <p:txBody>
          <a:bodyPr/>
          <a:lstStyle/>
          <a:p>
            <a:pPr algn="ctr"/>
            <a:r>
              <a:rPr lang="en-US" dirty="0" smtClean="0"/>
              <a:t>What Works?</a:t>
            </a:r>
            <a:endParaRPr lang="en-US" dirty="0"/>
          </a:p>
        </p:txBody>
      </p:sp>
      <p:sp>
        <p:nvSpPr>
          <p:cNvPr id="6" name="TextBox 5"/>
          <p:cNvSpPr txBox="1"/>
          <p:nvPr/>
        </p:nvSpPr>
        <p:spPr>
          <a:xfrm>
            <a:off x="838200" y="2592298"/>
            <a:ext cx="4578929" cy="3108543"/>
          </a:xfrm>
          <a:prstGeom prst="rect">
            <a:avLst/>
          </a:prstGeom>
          <a:noFill/>
          <a:ln>
            <a:noFill/>
          </a:ln>
        </p:spPr>
        <p:txBody>
          <a:bodyPr wrap="square" rtlCol="0">
            <a:spAutoFit/>
          </a:bodyPr>
          <a:lstStyle/>
          <a:p>
            <a:r>
              <a:rPr lang="en-US" sz="2800" dirty="0" smtClean="0"/>
              <a:t>Synchronous Activities</a:t>
            </a:r>
          </a:p>
          <a:p>
            <a:pPr marL="285750" indent="-285750">
              <a:buFont typeface="Arial" panose="020B0604020202020204" pitchFamily="34" charset="0"/>
              <a:buChar char="•"/>
            </a:pPr>
            <a:r>
              <a:rPr lang="en-US" sz="2400" dirty="0" smtClean="0"/>
              <a:t>Engaging Tasks </a:t>
            </a:r>
            <a:r>
              <a:rPr lang="en-US" sz="2400" dirty="0"/>
              <a:t>to Spark </a:t>
            </a:r>
            <a:r>
              <a:rPr lang="en-US" sz="2400" dirty="0" smtClean="0"/>
              <a:t>Interest</a:t>
            </a:r>
          </a:p>
          <a:p>
            <a:pPr marL="285750" indent="-285750">
              <a:buFont typeface="Arial" panose="020B0604020202020204" pitchFamily="34" charset="0"/>
              <a:buChar char="•"/>
            </a:pPr>
            <a:r>
              <a:rPr lang="en-US" sz="2400" dirty="0" smtClean="0"/>
              <a:t>Small Group</a:t>
            </a:r>
          </a:p>
          <a:p>
            <a:pPr marL="285750" indent="-285750">
              <a:buFont typeface="Arial" panose="020B0604020202020204" pitchFamily="34" charset="0"/>
              <a:buChar char="•"/>
            </a:pPr>
            <a:r>
              <a:rPr lang="en-US" sz="2400" dirty="0" smtClean="0"/>
              <a:t>Direct Instruction</a:t>
            </a:r>
          </a:p>
          <a:p>
            <a:pPr marL="285750" indent="-285750">
              <a:buFont typeface="Arial" panose="020B0604020202020204" pitchFamily="34" charset="0"/>
              <a:buChar char="•"/>
            </a:pPr>
            <a:r>
              <a:rPr lang="en-US" sz="2400" dirty="0" smtClean="0"/>
              <a:t>Guided Reading and Thinking</a:t>
            </a:r>
          </a:p>
          <a:p>
            <a:pPr marL="285750" indent="-285750">
              <a:buFont typeface="Arial" panose="020B0604020202020204" pitchFamily="34" charset="0"/>
              <a:buChar char="•"/>
            </a:pPr>
            <a:r>
              <a:rPr lang="en-US" sz="2400" dirty="0" smtClean="0"/>
              <a:t>Questioning</a:t>
            </a:r>
          </a:p>
          <a:p>
            <a:pPr marL="285750" indent="-285750">
              <a:buFont typeface="Arial" panose="020B0604020202020204" pitchFamily="34" charset="0"/>
              <a:buChar char="•"/>
            </a:pPr>
            <a:r>
              <a:rPr lang="en-US" sz="2400" dirty="0" smtClean="0"/>
              <a:t>Feedback and Conferring</a:t>
            </a:r>
          </a:p>
        </p:txBody>
      </p:sp>
      <p:sp>
        <p:nvSpPr>
          <p:cNvPr id="7" name="TextBox 6"/>
          <p:cNvSpPr txBox="1"/>
          <p:nvPr/>
        </p:nvSpPr>
        <p:spPr>
          <a:xfrm>
            <a:off x="6961909" y="2592298"/>
            <a:ext cx="5098472" cy="3662541"/>
          </a:xfrm>
          <a:prstGeom prst="rect">
            <a:avLst/>
          </a:prstGeom>
          <a:noFill/>
          <a:ln>
            <a:noFill/>
          </a:ln>
        </p:spPr>
        <p:txBody>
          <a:bodyPr wrap="square" rtlCol="0">
            <a:spAutoFit/>
          </a:bodyPr>
          <a:lstStyle/>
          <a:p>
            <a:r>
              <a:rPr lang="en-US" sz="2800" dirty="0" smtClean="0"/>
              <a:t>Asynchronous Activities</a:t>
            </a:r>
          </a:p>
          <a:p>
            <a:pPr marL="285750" indent="-285750">
              <a:buFont typeface="Arial" panose="020B0604020202020204" pitchFamily="34" charset="0"/>
              <a:buChar char="•"/>
            </a:pPr>
            <a:r>
              <a:rPr lang="en-US" sz="2400" dirty="0" smtClean="0"/>
              <a:t>Pre-recorded Modeling </a:t>
            </a:r>
          </a:p>
          <a:p>
            <a:pPr marL="285750" indent="-285750">
              <a:buFont typeface="Arial" panose="020B0604020202020204" pitchFamily="34" charset="0"/>
              <a:buChar char="•"/>
            </a:pPr>
            <a:r>
              <a:rPr lang="en-US" sz="2400" dirty="0" smtClean="0"/>
              <a:t>Partner Work </a:t>
            </a:r>
            <a:endParaRPr lang="en-US" sz="2400" dirty="0"/>
          </a:p>
          <a:p>
            <a:pPr marL="742950" lvl="1" indent="-285750">
              <a:buFont typeface="Arial" panose="020B0604020202020204" pitchFamily="34" charset="0"/>
              <a:buChar char="•"/>
            </a:pPr>
            <a:r>
              <a:rPr lang="en-US" sz="2400" dirty="0" smtClean="0"/>
              <a:t>Discussion Boards</a:t>
            </a:r>
          </a:p>
          <a:p>
            <a:pPr marL="742950" lvl="1" indent="-285750">
              <a:buFont typeface="Arial" panose="020B0604020202020204" pitchFamily="34" charset="0"/>
              <a:buChar char="•"/>
            </a:pPr>
            <a:r>
              <a:rPr lang="en-US" sz="2400" dirty="0" smtClean="0"/>
              <a:t>Shared Google Docs</a:t>
            </a:r>
          </a:p>
          <a:p>
            <a:pPr marL="742950" lvl="1" indent="-285750">
              <a:buFont typeface="Arial" panose="020B0604020202020204" pitchFamily="34" charset="0"/>
              <a:buChar char="•"/>
            </a:pPr>
            <a:r>
              <a:rPr lang="en-US" sz="2400" dirty="0" smtClean="0"/>
              <a:t>Shared Google Slides</a:t>
            </a:r>
          </a:p>
          <a:p>
            <a:pPr marL="285750" indent="-285750">
              <a:buFont typeface="Arial" panose="020B0604020202020204" pitchFamily="34" charset="0"/>
              <a:buChar char="•"/>
            </a:pPr>
            <a:r>
              <a:rPr lang="en-US" sz="2400" dirty="0" smtClean="0"/>
              <a:t>Reflective Writing</a:t>
            </a:r>
          </a:p>
          <a:p>
            <a:pPr marL="285750" indent="-285750">
              <a:buFont typeface="Arial" panose="020B0604020202020204" pitchFamily="34" charset="0"/>
              <a:buChar char="•"/>
            </a:pPr>
            <a:r>
              <a:rPr lang="en-US" sz="2400" dirty="0" smtClean="0"/>
              <a:t>Multi-modal Literacies</a:t>
            </a:r>
          </a:p>
          <a:p>
            <a:endParaRPr lang="en-US" dirty="0" smtClean="0"/>
          </a:p>
          <a:p>
            <a:pPr marL="285750" indent="-285750">
              <a:buFont typeface="Arial" panose="020B0604020202020204" pitchFamily="34" charset="0"/>
              <a:buChar char="•"/>
            </a:pPr>
            <a:endParaRPr lang="en-US" dirty="0" smtClean="0"/>
          </a:p>
        </p:txBody>
      </p:sp>
      <p:sp>
        <p:nvSpPr>
          <p:cNvPr id="11" name="Rectangle 10"/>
          <p:cNvSpPr/>
          <p:nvPr/>
        </p:nvSpPr>
        <p:spPr>
          <a:xfrm>
            <a:off x="633846" y="1094509"/>
            <a:ext cx="11187544" cy="109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Always look for ways to maximize student engagement, </a:t>
            </a:r>
            <a:r>
              <a:rPr lang="en-US" sz="2800" dirty="0" smtClean="0"/>
              <a:t>check for understanding, &amp; build relationships. </a:t>
            </a:r>
            <a:endParaRPr lang="en-US" sz="2800" dirty="0"/>
          </a:p>
        </p:txBody>
      </p:sp>
    </p:spTree>
    <p:extLst>
      <p:ext uri="{BB962C8B-B14F-4D97-AF65-F5344CB8AC3E}">
        <p14:creationId xmlns:p14="http://schemas.microsoft.com/office/powerpoint/2010/main" val="877792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157306"/>
            <a:ext cx="10515600" cy="812512"/>
          </a:xfrm>
        </p:spPr>
        <p:txBody>
          <a:bodyPr/>
          <a:lstStyle/>
          <a:p>
            <a:r>
              <a:rPr lang="en-US" dirty="0" smtClean="0"/>
              <a:t>Assessing the 4 Strands (1 of 2)</a:t>
            </a:r>
            <a:endParaRPr lang="en-US" dirty="0"/>
          </a:p>
        </p:txBody>
      </p:sp>
      <p:sp>
        <p:nvSpPr>
          <p:cNvPr id="3" name="Content Placeholder 2"/>
          <p:cNvSpPr>
            <a:spLocks noGrp="1"/>
          </p:cNvSpPr>
          <p:nvPr>
            <p:ph idx="1"/>
          </p:nvPr>
        </p:nvSpPr>
        <p:spPr>
          <a:xfrm>
            <a:off x="638502" y="845127"/>
            <a:ext cx="11006959" cy="5923535"/>
          </a:xfrm>
        </p:spPr>
        <p:txBody>
          <a:bodyPr>
            <a:normAutofit/>
          </a:bodyPr>
          <a:lstStyle/>
          <a:p>
            <a:r>
              <a:rPr lang="en-US" sz="3800" dirty="0" smtClean="0"/>
              <a:t>Provide </a:t>
            </a:r>
            <a:r>
              <a:rPr lang="en-US" sz="3800" dirty="0"/>
              <a:t>expectations and guidelines for assessing students.</a:t>
            </a:r>
          </a:p>
          <a:p>
            <a:r>
              <a:rPr lang="en-US" sz="3800" dirty="0"/>
              <a:t>Describe criteria broadly so that it can be demonstrated in multiple ways.</a:t>
            </a:r>
            <a:br>
              <a:rPr lang="en-US" sz="3800" dirty="0"/>
            </a:br>
            <a:r>
              <a:rPr lang="en-US" sz="3800" dirty="0"/>
              <a:t>Give feedback in a timely manner.</a:t>
            </a:r>
          </a:p>
          <a:p>
            <a:r>
              <a:rPr lang="en-US" sz="3800" dirty="0"/>
              <a:t>Use flexible structures and rubrics that allow for a huge variety of experiences and resources. Place student reflection and self-assessment at the center of feedback.</a:t>
            </a:r>
          </a:p>
          <a:p>
            <a:endParaRPr lang="en-US" dirty="0"/>
          </a:p>
        </p:txBody>
      </p:sp>
    </p:spTree>
    <p:extLst>
      <p:ext uri="{BB962C8B-B14F-4D97-AF65-F5344CB8AC3E}">
        <p14:creationId xmlns:p14="http://schemas.microsoft.com/office/powerpoint/2010/main" val="3586142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4 Strands (2 of 2)</a:t>
            </a:r>
            <a:endParaRPr lang="en-US" dirty="0"/>
          </a:p>
        </p:txBody>
      </p:sp>
      <p:sp>
        <p:nvSpPr>
          <p:cNvPr id="3" name="Content Placeholder 2"/>
          <p:cNvSpPr>
            <a:spLocks noGrp="1"/>
          </p:cNvSpPr>
          <p:nvPr>
            <p:ph type="body" idx="1"/>
          </p:nvPr>
        </p:nvSpPr>
        <p:spPr>
          <a:xfrm>
            <a:off x="682752" y="1267968"/>
            <a:ext cx="11411712" cy="1237107"/>
          </a:xfrm>
        </p:spPr>
        <p:txBody>
          <a:bodyPr>
            <a:normAutofit fontScale="62500" lnSpcReduction="20000"/>
          </a:bodyPr>
          <a:lstStyle/>
          <a:p>
            <a:pPr lvl="1"/>
            <a:endParaRPr lang="en-US" sz="6700" dirty="0"/>
          </a:p>
          <a:p>
            <a:r>
              <a:rPr lang="en-US" sz="3800" dirty="0" smtClean="0"/>
              <a:t>Consider </a:t>
            </a:r>
            <a:r>
              <a:rPr lang="en-US" sz="3800" dirty="0"/>
              <a:t>exploring the following innovative reflection opportunities and assessment formats for students:</a:t>
            </a:r>
          </a:p>
          <a:p>
            <a:endParaRPr lang="en-US" dirty="0"/>
          </a:p>
        </p:txBody>
      </p:sp>
      <p:sp>
        <p:nvSpPr>
          <p:cNvPr id="4" name="Content Placeholder 3"/>
          <p:cNvSpPr>
            <a:spLocks noGrp="1"/>
          </p:cNvSpPr>
          <p:nvPr>
            <p:ph sz="half" idx="2"/>
          </p:nvPr>
        </p:nvSpPr>
        <p:spPr>
          <a:xfrm>
            <a:off x="839788" y="2505075"/>
            <a:ext cx="5332412" cy="3684588"/>
          </a:xfrm>
        </p:spPr>
        <p:txBody>
          <a:bodyPr>
            <a:normAutofit fontScale="70000" lnSpcReduction="20000"/>
          </a:bodyPr>
          <a:lstStyle/>
          <a:p>
            <a:pPr lvl="1"/>
            <a:r>
              <a:rPr lang="en-US" sz="3800" dirty="0"/>
              <a:t>activities that require student reflection;</a:t>
            </a:r>
          </a:p>
          <a:p>
            <a:pPr lvl="1"/>
            <a:r>
              <a:rPr lang="en-US" sz="3800" dirty="0"/>
              <a:t>authentic learning experiences;</a:t>
            </a:r>
          </a:p>
          <a:p>
            <a:pPr lvl="1"/>
            <a:r>
              <a:rPr lang="en-US" sz="3800" dirty="0"/>
              <a:t>career exploration;</a:t>
            </a:r>
          </a:p>
          <a:p>
            <a:pPr lvl="1"/>
            <a:r>
              <a:rPr lang="en-US" sz="3800" dirty="0"/>
              <a:t>creativity in learning;</a:t>
            </a:r>
          </a:p>
          <a:p>
            <a:pPr lvl="1"/>
            <a:r>
              <a:rPr lang="en-US" sz="3800" dirty="0"/>
              <a:t>critical thinking exercises;</a:t>
            </a:r>
          </a:p>
          <a:p>
            <a:pPr lvl="1"/>
            <a:r>
              <a:rPr lang="en-US" sz="3800" dirty="0"/>
              <a:t>inquiry-based learning;</a:t>
            </a:r>
          </a:p>
          <a:p>
            <a:pPr lvl="1"/>
            <a:r>
              <a:rPr lang="en-US" sz="3800" dirty="0"/>
              <a:t>outside investigations/explorations;</a:t>
            </a:r>
            <a:endParaRPr lang="en-US" dirty="0"/>
          </a:p>
        </p:txBody>
      </p:sp>
      <p:sp>
        <p:nvSpPr>
          <p:cNvPr id="6" name="Content Placeholder 5"/>
          <p:cNvSpPr>
            <a:spLocks noGrp="1"/>
          </p:cNvSpPr>
          <p:nvPr>
            <p:ph sz="quarter" idx="4"/>
          </p:nvPr>
        </p:nvSpPr>
        <p:spPr/>
        <p:txBody>
          <a:bodyPr>
            <a:normAutofit fontScale="70000" lnSpcReduction="20000"/>
          </a:bodyPr>
          <a:lstStyle/>
          <a:p>
            <a:pPr lvl="1"/>
            <a:r>
              <a:rPr lang="en-US" sz="3800" dirty="0"/>
              <a:t>play-based learning;</a:t>
            </a:r>
          </a:p>
          <a:p>
            <a:pPr lvl="1"/>
            <a:r>
              <a:rPr lang="en-US" sz="3800" dirty="0"/>
              <a:t>project-based learning;</a:t>
            </a:r>
          </a:p>
          <a:p>
            <a:pPr lvl="1"/>
            <a:r>
              <a:rPr lang="en-US" sz="3800" dirty="0"/>
              <a:t>problem-solving activities;</a:t>
            </a:r>
          </a:p>
          <a:p>
            <a:pPr lvl="1"/>
            <a:r>
              <a:rPr lang="en-US" sz="3800" dirty="0"/>
              <a:t>technology-based direct instruction;</a:t>
            </a:r>
          </a:p>
          <a:p>
            <a:pPr lvl="1"/>
            <a:r>
              <a:rPr lang="en-US" sz="3800" dirty="0"/>
              <a:t>voice and choice for students (choice boards);</a:t>
            </a:r>
          </a:p>
          <a:p>
            <a:pPr lvl="1"/>
            <a:r>
              <a:rPr lang="en-US" sz="3800" dirty="0"/>
              <a:t>workplace readiness preparation; and</a:t>
            </a:r>
          </a:p>
          <a:p>
            <a:pPr lvl="1"/>
            <a:r>
              <a:rPr lang="en-US" sz="3800" dirty="0"/>
              <a:t>writing for a variety of purpose</a:t>
            </a:r>
          </a:p>
          <a:p>
            <a:endParaRPr lang="en-US" dirty="0"/>
          </a:p>
        </p:txBody>
      </p:sp>
    </p:spTree>
    <p:extLst>
      <p:ext uri="{BB962C8B-B14F-4D97-AF65-F5344CB8AC3E}">
        <p14:creationId xmlns:p14="http://schemas.microsoft.com/office/powerpoint/2010/main" val="677898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770949"/>
          </a:xfrm>
        </p:spPr>
        <p:txBody>
          <a:bodyPr/>
          <a:lstStyle/>
          <a:p>
            <a:r>
              <a:rPr lang="en-US" dirty="0" smtClean="0"/>
              <a:t>Create Rich Assessment Tasks (1of3)</a:t>
            </a:r>
            <a:endParaRPr lang="en-US" dirty="0"/>
          </a:p>
        </p:txBody>
      </p:sp>
      <p:pic>
        <p:nvPicPr>
          <p:cNvPr id="4" name="Content Placeholder 3" descr="Screen shot of the &quot;Set the Stage for learning&quot; section of the Creating Rich Assessment Tasks document. Determin and establish learning goals. Determine the content, theme, language, and social learning intentions to be targeted in the task. Select a task that aligns to learning goals. Choose a taks that will support the established learning intentions and allow for access by learners at all levels (this could include leveled texts under a common theme or several different texts under a common theme). Choose a task that supports the established learning intentions and multiple entry points for all students. Work through the task and consider possible student strategies and potential misconceptions. Plan for appropriate scaffolding of the task to meet the needs of all learners (anticipate where students might need additional support). Create student learning networks. Work with students to form learning groups that blend various interests, abilities, and learning goals (not every group has to work on the same set of skills, but the theme under which all groups are studying can be the same. Provide students choice and voice when interacting digitally. Work with students to provide learning groups that leverage both synchronous and asynchronous learning opportunities." title="screen shot"/>
          <p:cNvPicPr>
            <a:picLocks noGrp="1" noChangeAspect="1"/>
          </p:cNvPicPr>
          <p:nvPr>
            <p:ph idx="1"/>
          </p:nvPr>
        </p:nvPicPr>
        <p:blipFill>
          <a:blip r:embed="rId2"/>
          <a:stretch>
            <a:fillRect/>
          </a:stretch>
        </p:blipFill>
        <p:spPr>
          <a:xfrm>
            <a:off x="1136072" y="1136073"/>
            <a:ext cx="7647709" cy="4876800"/>
          </a:xfrm>
          <a:prstGeom prst="rect">
            <a:avLst/>
          </a:prstGeom>
        </p:spPr>
      </p:pic>
      <p:sp>
        <p:nvSpPr>
          <p:cNvPr id="5" name="Right Arrow 4" descr="arrow showing how the creating student learning networks section is one of the 5C's Collaboration and Communication" title="arrow"/>
          <p:cNvSpPr/>
          <p:nvPr/>
        </p:nvSpPr>
        <p:spPr>
          <a:xfrm>
            <a:off x="8492836" y="505691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615055" y="5056910"/>
            <a:ext cx="2036618" cy="707886"/>
          </a:xfrm>
          <a:prstGeom prst="rect">
            <a:avLst/>
          </a:prstGeom>
          <a:noFill/>
        </p:spPr>
        <p:txBody>
          <a:bodyPr wrap="square" rtlCol="0">
            <a:spAutoFit/>
          </a:bodyPr>
          <a:lstStyle/>
          <a:p>
            <a:r>
              <a:rPr lang="en-US" sz="2000" dirty="0" smtClean="0"/>
              <a:t>Collaboration &amp; Communication </a:t>
            </a:r>
            <a:endParaRPr lang="en-US" sz="2000" dirty="0"/>
          </a:p>
        </p:txBody>
      </p:sp>
      <p:sp>
        <p:nvSpPr>
          <p:cNvPr id="7" name="TextBox 6"/>
          <p:cNvSpPr txBox="1"/>
          <p:nvPr/>
        </p:nvSpPr>
        <p:spPr>
          <a:xfrm>
            <a:off x="8783782" y="1136073"/>
            <a:ext cx="3228110" cy="707886"/>
          </a:xfrm>
          <a:prstGeom prst="rect">
            <a:avLst/>
          </a:prstGeom>
          <a:noFill/>
        </p:spPr>
        <p:txBody>
          <a:bodyPr wrap="square" rtlCol="0">
            <a:spAutoFit/>
          </a:bodyPr>
          <a:lstStyle/>
          <a:p>
            <a:pPr algn="ctr"/>
            <a:r>
              <a:rPr lang="en-US" sz="2000" dirty="0" smtClean="0"/>
              <a:t>Opportunities to Integrate the Strands</a:t>
            </a:r>
            <a:endParaRPr lang="en-US" sz="2000" dirty="0"/>
          </a:p>
        </p:txBody>
      </p:sp>
      <p:sp>
        <p:nvSpPr>
          <p:cNvPr id="8" name="Down Arrow 7" descr="Arrow going from the words &quot;Opportunities to Integrate the Strands&quot; leads to an action step of &quot;When planning for assessment, check to be sure each strand is representend throughout the process.&quot;" title="arrow"/>
          <p:cNvSpPr/>
          <p:nvPr/>
        </p:nvSpPr>
        <p:spPr>
          <a:xfrm>
            <a:off x="10183369" y="1843959"/>
            <a:ext cx="484632" cy="77094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0" y="2850270"/>
            <a:ext cx="2867892" cy="1477328"/>
          </a:xfrm>
          <a:prstGeom prst="rect">
            <a:avLst/>
          </a:prstGeom>
          <a:noFill/>
        </p:spPr>
        <p:txBody>
          <a:bodyPr wrap="square" rtlCol="0">
            <a:spAutoFit/>
          </a:bodyPr>
          <a:lstStyle/>
          <a:p>
            <a:r>
              <a:rPr lang="en-US" b="1" dirty="0" smtClean="0"/>
              <a:t>When planning for assessment, check to be sure each strand is represented throughout the process. </a:t>
            </a:r>
            <a:endParaRPr lang="en-US" b="1" dirty="0"/>
          </a:p>
        </p:txBody>
      </p:sp>
      <p:sp>
        <p:nvSpPr>
          <p:cNvPr id="3" name="TextBox 2"/>
          <p:cNvSpPr txBox="1"/>
          <p:nvPr/>
        </p:nvSpPr>
        <p:spPr>
          <a:xfrm>
            <a:off x="879597" y="6095854"/>
            <a:ext cx="8160657" cy="646331"/>
          </a:xfrm>
          <a:prstGeom prst="rect">
            <a:avLst/>
          </a:prstGeom>
          <a:noFill/>
        </p:spPr>
        <p:txBody>
          <a:bodyPr wrap="square" rtlCol="0">
            <a:spAutoFit/>
          </a:bodyPr>
          <a:lstStyle/>
          <a:p>
            <a:r>
              <a:rPr lang="en-US" dirty="0">
                <a:hlinkClick r:id="rId3" action="ppaction://hlinkfile"/>
              </a:rPr>
              <a:t>http://www.doe.virginia.gov/instruction/english/literacy-webinars/2020-2021/remote-implementation-tasks-aug-2020.docx</a:t>
            </a:r>
            <a:endParaRPr lang="en-US" dirty="0"/>
          </a:p>
        </p:txBody>
      </p:sp>
    </p:spTree>
    <p:extLst>
      <p:ext uri="{BB962C8B-B14F-4D97-AF65-F5344CB8AC3E}">
        <p14:creationId xmlns:p14="http://schemas.microsoft.com/office/powerpoint/2010/main" val="1965074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8364"/>
          </a:xfrm>
        </p:spPr>
        <p:txBody>
          <a:bodyPr/>
          <a:lstStyle/>
          <a:p>
            <a:r>
              <a:rPr lang="en-US" dirty="0"/>
              <a:t>Create Rich Assessment </a:t>
            </a:r>
            <a:r>
              <a:rPr lang="en-US" dirty="0" smtClean="0"/>
              <a:t>Tasks (2 of 3)</a:t>
            </a:r>
            <a:endParaRPr lang="en-US" dirty="0"/>
          </a:p>
        </p:txBody>
      </p:sp>
      <p:pic>
        <p:nvPicPr>
          <p:cNvPr id="4" name="Content Placeholder 3" descr="Screenshot of the Establish a Safe amd welcoming online environment section of the Creating Rich Assessment tasks document. Establish virtual learning norms and expectations. Work together with students to establish ground rules for interacting in digital or remote space (e.g. eliminate distractions, reduce backgound noise; use of microphones and cameras, etc. Create opportunities for students to practice established norms, and routines during shorter activities, such as choice reading or quick writes about the theme of study. Provide time and space for students to learn about one another and build a safe and trusting learning community. Establish structures within the learning platform for students to share ideas collectively. Utilize Universal Design for Learning principles to provide multiple means of engagement." title="Screenshot"/>
          <p:cNvPicPr>
            <a:picLocks noGrp="1" noChangeAspect="1"/>
          </p:cNvPicPr>
          <p:nvPr>
            <p:ph idx="1"/>
          </p:nvPr>
        </p:nvPicPr>
        <p:blipFill>
          <a:blip r:embed="rId2"/>
          <a:stretch>
            <a:fillRect/>
          </a:stretch>
        </p:blipFill>
        <p:spPr>
          <a:xfrm>
            <a:off x="1256865" y="956339"/>
            <a:ext cx="7096125" cy="2409825"/>
          </a:xfrm>
          <a:prstGeom prst="rect">
            <a:avLst/>
          </a:prstGeom>
        </p:spPr>
      </p:pic>
      <p:pic>
        <p:nvPicPr>
          <p:cNvPr id="6" name="Picture 5" descr="Screenshot of the final two rows under the Establish a Safe and Welcoming Online Environment section of the Creating Rich Assessment Tasks document. Leverage technology. Provide time for students to learn about and interact with the technology to be sued for learning." title="Screenshot"/>
          <p:cNvPicPr>
            <a:picLocks noChangeAspect="1"/>
          </p:cNvPicPr>
          <p:nvPr/>
        </p:nvPicPr>
        <p:blipFill>
          <a:blip r:embed="rId3"/>
          <a:stretch>
            <a:fillRect/>
          </a:stretch>
        </p:blipFill>
        <p:spPr>
          <a:xfrm>
            <a:off x="1299727" y="3324110"/>
            <a:ext cx="7010400" cy="3209925"/>
          </a:xfrm>
          <a:prstGeom prst="rect">
            <a:avLst/>
          </a:prstGeom>
        </p:spPr>
      </p:pic>
      <p:sp>
        <p:nvSpPr>
          <p:cNvPr id="7" name="Right Arrow 6" descr="an arrow pointing from the build digital citizen ship section to show how it connects to the strands of the English standards of Communication Multimodal Literacy, Reading and Writing." title="arrow"/>
          <p:cNvSpPr/>
          <p:nvPr/>
        </p:nvSpPr>
        <p:spPr>
          <a:xfrm>
            <a:off x="8215745" y="4929072"/>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393382" y="4709723"/>
            <a:ext cx="2341418" cy="1323439"/>
          </a:xfrm>
          <a:prstGeom prst="rect">
            <a:avLst/>
          </a:prstGeom>
          <a:noFill/>
        </p:spPr>
        <p:txBody>
          <a:bodyPr wrap="square" rtlCol="0">
            <a:spAutoFit/>
          </a:bodyPr>
          <a:lstStyle/>
          <a:p>
            <a:r>
              <a:rPr lang="en-US" sz="2000" b="1" dirty="0" smtClean="0"/>
              <a:t>Communication, Multimodal Literacy, Reading, &amp; Writing </a:t>
            </a:r>
            <a:endParaRPr lang="en-US" sz="2000" b="1" dirty="0"/>
          </a:p>
        </p:txBody>
      </p:sp>
      <p:sp>
        <p:nvSpPr>
          <p:cNvPr id="9" name="Right Arrow 8" descr="an arrow pointing from establish virtual learning norms and expectations ro Research and Communication" title="arrow"/>
          <p:cNvSpPr/>
          <p:nvPr/>
        </p:nvSpPr>
        <p:spPr>
          <a:xfrm>
            <a:off x="8215745" y="2118993"/>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393382" y="2093025"/>
            <a:ext cx="2673927" cy="707886"/>
          </a:xfrm>
          <a:prstGeom prst="rect">
            <a:avLst/>
          </a:prstGeom>
          <a:noFill/>
        </p:spPr>
        <p:txBody>
          <a:bodyPr wrap="square" rtlCol="0">
            <a:spAutoFit/>
          </a:bodyPr>
          <a:lstStyle/>
          <a:p>
            <a:r>
              <a:rPr lang="en-US" sz="2000" b="1" dirty="0" smtClean="0"/>
              <a:t>Research &amp; Communication</a:t>
            </a:r>
            <a:endParaRPr lang="en-US" sz="2000" b="1" dirty="0"/>
          </a:p>
        </p:txBody>
      </p:sp>
    </p:spTree>
    <p:extLst>
      <p:ext uri="{BB962C8B-B14F-4D97-AF65-F5344CB8AC3E}">
        <p14:creationId xmlns:p14="http://schemas.microsoft.com/office/powerpoint/2010/main" val="1742021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49" y="166542"/>
            <a:ext cx="10515600" cy="867931"/>
          </a:xfrm>
        </p:spPr>
        <p:txBody>
          <a:bodyPr/>
          <a:lstStyle/>
          <a:p>
            <a:r>
              <a:rPr lang="en-US" dirty="0"/>
              <a:t>Create Rich Assessment </a:t>
            </a:r>
            <a:r>
              <a:rPr lang="en-US" dirty="0" smtClean="0"/>
              <a:t>Tasks (3 of 3)</a:t>
            </a:r>
            <a:endParaRPr lang="en-US" dirty="0"/>
          </a:p>
        </p:txBody>
      </p:sp>
      <p:pic>
        <p:nvPicPr>
          <p:cNvPr id="4" name="Content Placeholder 3" descr="Launch, Implement, and close a task. Launch a task. Assist students with becoming familiar with the learning intentions and success criteria associated with the task, as appropriate without diminishing independent student thinking (clear, concise expectations are key in virtual environments). Digitally engage the students in an activity that launches and hooks the students into seeking information and asking questions. Implement a task. Support students in understanding the specific skill or question presented in the task. Ensure that students know their specific role within a virtual learning group to begin implementation of a task. Collaborate with students to ensure they are able to establish ways to represent their work and thinking using the appropriate technology tools as they productively struggle with a task such as annotating. Provide virtual tools, as needed that support conceptual understanding of the ELA skills and student dialouge to further student thining (consider how students can support each other virtually). Use anticipated student repsonses to strategically monitor the task in order to ask questions that promote and further student thinking (consider how students can support each other virtually). Use anticipated student responses to strategically monitor the task in order to ask questions that promote and further student thinking using various virtual tools. Ensure that technology is used to provide feedback that improves the ability to demonstrate thinking and processing in a variety of ways. Select and sequence student responses, through the use of appropriate technology, to sharw with the whole class and facilitate connections to key points that highlight the focus skill. Provide equitable opportunities for all students to share their learning in various ways that provide flexbility and choice." title="Screenshot"/>
          <p:cNvPicPr>
            <a:picLocks noGrp="1" noChangeAspect="1"/>
          </p:cNvPicPr>
          <p:nvPr>
            <p:ph idx="1"/>
          </p:nvPr>
        </p:nvPicPr>
        <p:blipFill>
          <a:blip r:embed="rId2"/>
          <a:stretch>
            <a:fillRect/>
          </a:stretch>
        </p:blipFill>
        <p:spPr>
          <a:xfrm>
            <a:off x="1071562" y="979632"/>
            <a:ext cx="7000875" cy="4676775"/>
          </a:xfrm>
          <a:prstGeom prst="rect">
            <a:avLst/>
          </a:prstGeom>
        </p:spPr>
      </p:pic>
      <p:pic>
        <p:nvPicPr>
          <p:cNvPr id="6" name="Picture 5" descr="Ending section to the Launch, implement, and close a task table. Close a task. Support students in using technology and engaging in reflective classroom dialougue that supports and deepens learning targeted in the task. Provide choices to students to engage in individual reflection of their learning. Provide meaningful feedback to the students. Use student reflections to gauge understanding of targeted learning intentions." title="screenshot"/>
          <p:cNvPicPr>
            <a:picLocks noChangeAspect="1"/>
          </p:cNvPicPr>
          <p:nvPr/>
        </p:nvPicPr>
        <p:blipFill>
          <a:blip r:embed="rId3"/>
          <a:stretch>
            <a:fillRect/>
          </a:stretch>
        </p:blipFill>
        <p:spPr>
          <a:xfrm>
            <a:off x="1033462" y="5546148"/>
            <a:ext cx="7038975" cy="1085850"/>
          </a:xfrm>
          <a:prstGeom prst="rect">
            <a:avLst/>
          </a:prstGeom>
        </p:spPr>
      </p:pic>
      <p:sp>
        <p:nvSpPr>
          <p:cNvPr id="9" name="Up-Down Arrow 8" descr="Arrow pointing both ways, up and down to show how the strands of English standards can be incorporated into any of the tasks in the table." title="arrow"/>
          <p:cNvSpPr/>
          <p:nvPr/>
        </p:nvSpPr>
        <p:spPr>
          <a:xfrm>
            <a:off x="8324850" y="979632"/>
            <a:ext cx="484632" cy="5597525"/>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955215" y="1947934"/>
            <a:ext cx="2855785" cy="3139321"/>
          </a:xfrm>
          <a:prstGeom prst="rect">
            <a:avLst/>
          </a:prstGeom>
          <a:noFill/>
        </p:spPr>
        <p:txBody>
          <a:bodyPr wrap="square" rtlCol="0">
            <a:spAutoFit/>
          </a:bodyPr>
          <a:lstStyle/>
          <a:p>
            <a:r>
              <a:rPr lang="en-US" b="1" dirty="0" smtClean="0"/>
              <a:t>When creating the assessment, build in opportunities to use the strands:</a:t>
            </a:r>
          </a:p>
          <a:p>
            <a:pPr marL="285750" indent="-285750">
              <a:buFont typeface="Arial" panose="020B0604020202020204" pitchFamily="34" charset="0"/>
              <a:buChar char="•"/>
            </a:pPr>
            <a:r>
              <a:rPr lang="en-US" b="1" dirty="0" smtClean="0"/>
              <a:t>Reflective Writing</a:t>
            </a:r>
          </a:p>
          <a:p>
            <a:pPr marL="285750" indent="-285750">
              <a:buFont typeface="Arial" panose="020B0604020202020204" pitchFamily="34" charset="0"/>
              <a:buChar char="•"/>
            </a:pPr>
            <a:r>
              <a:rPr lang="en-US" b="1" dirty="0" smtClean="0"/>
              <a:t>Reading &amp; Analyzing</a:t>
            </a:r>
          </a:p>
          <a:p>
            <a:pPr marL="285750" indent="-285750">
              <a:buFont typeface="Arial" panose="020B0604020202020204" pitchFamily="34" charset="0"/>
              <a:buChar char="•"/>
            </a:pPr>
            <a:r>
              <a:rPr lang="en-US" b="1" dirty="0" smtClean="0"/>
              <a:t>Communicating using Multimodal Media</a:t>
            </a:r>
          </a:p>
          <a:p>
            <a:pPr marL="285750" indent="-285750">
              <a:buFont typeface="Arial" panose="020B0604020202020204" pitchFamily="34" charset="0"/>
              <a:buChar char="•"/>
            </a:pPr>
            <a:r>
              <a:rPr lang="en-US" b="1" dirty="0" smtClean="0"/>
              <a:t>Evaluating Information and Resources</a:t>
            </a:r>
            <a:endParaRPr lang="en-US" b="1" dirty="0"/>
          </a:p>
        </p:txBody>
      </p:sp>
    </p:spTree>
    <p:extLst>
      <p:ext uri="{BB962C8B-B14F-4D97-AF65-F5344CB8AC3E}">
        <p14:creationId xmlns:p14="http://schemas.microsoft.com/office/powerpoint/2010/main" val="2704342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9452"/>
          </a:xfrm>
        </p:spPr>
        <p:txBody>
          <a:bodyPr/>
          <a:lstStyle/>
          <a:p>
            <a:r>
              <a:rPr lang="en-US" dirty="0" smtClean="0"/>
              <a:t>Strategies for Success (1 of 4)</a:t>
            </a:r>
            <a:endParaRPr lang="en-US" dirty="0"/>
          </a:p>
        </p:txBody>
      </p:sp>
      <p:sp>
        <p:nvSpPr>
          <p:cNvPr id="3" name="Content Placeholder 2"/>
          <p:cNvSpPr>
            <a:spLocks noGrp="1"/>
          </p:cNvSpPr>
          <p:nvPr>
            <p:ph idx="1"/>
          </p:nvPr>
        </p:nvSpPr>
        <p:spPr>
          <a:xfrm>
            <a:off x="838200" y="789140"/>
            <a:ext cx="11111630" cy="5937337"/>
          </a:xfrm>
        </p:spPr>
        <p:txBody>
          <a:bodyPr>
            <a:normAutofit fontScale="70000" lnSpcReduction="20000"/>
          </a:bodyPr>
          <a:lstStyle/>
          <a:p>
            <a:pPr marL="0" indent="0">
              <a:buNone/>
            </a:pPr>
            <a:r>
              <a:rPr lang="en-US" sz="6000" i="1" dirty="0"/>
              <a:t>Engagement – quality virtual instruction</a:t>
            </a:r>
            <a:endParaRPr lang="en-US" sz="6000" dirty="0"/>
          </a:p>
          <a:p>
            <a:r>
              <a:rPr lang="en-US" sz="6000" dirty="0"/>
              <a:t>Provides a creative way for students to master content using a variety of instructional strategies.</a:t>
            </a:r>
          </a:p>
          <a:p>
            <a:r>
              <a:rPr lang="en-US" sz="6000" dirty="0"/>
              <a:t>Personalize instruction and give students the power to “own” their learning through providing choice.</a:t>
            </a:r>
          </a:p>
          <a:p>
            <a:r>
              <a:rPr lang="en-US" sz="6000" dirty="0"/>
              <a:t>Be selective and thoughtful with assignments.</a:t>
            </a:r>
          </a:p>
          <a:p>
            <a:r>
              <a:rPr lang="en-US" sz="6000" dirty="0"/>
              <a:t>Tasks should be manageable based on curriculum.</a:t>
            </a:r>
          </a:p>
          <a:p>
            <a:endParaRPr lang="en-US" dirty="0"/>
          </a:p>
        </p:txBody>
      </p:sp>
      <p:sp>
        <p:nvSpPr>
          <p:cNvPr id="4" name="TextBox 3"/>
          <p:cNvSpPr txBox="1"/>
          <p:nvPr/>
        </p:nvSpPr>
        <p:spPr>
          <a:xfrm>
            <a:off x="896471" y="6550223"/>
            <a:ext cx="10399058" cy="307777"/>
          </a:xfrm>
          <a:prstGeom prst="rect">
            <a:avLst/>
          </a:prstGeom>
          <a:noFill/>
        </p:spPr>
        <p:txBody>
          <a:bodyPr wrap="square" rtlCol="0">
            <a:spAutoFit/>
          </a:bodyPr>
          <a:lstStyle/>
          <a:p>
            <a:r>
              <a:rPr lang="en-US" sz="1400" dirty="0"/>
              <a:t>http://www.doe.virginia.gov/instruction/virtual_learning/virtual-teaching-learning/index.shtml</a:t>
            </a:r>
          </a:p>
        </p:txBody>
      </p:sp>
    </p:spTree>
    <p:extLst>
      <p:ext uri="{BB962C8B-B14F-4D97-AF65-F5344CB8AC3E}">
        <p14:creationId xmlns:p14="http://schemas.microsoft.com/office/powerpoint/2010/main" val="117185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Blended Learning? </a:t>
            </a:r>
            <a:endParaRPr lang="en-US" dirty="0"/>
          </a:p>
        </p:txBody>
      </p:sp>
      <p:sp>
        <p:nvSpPr>
          <p:cNvPr id="3" name="Content Placeholder 2"/>
          <p:cNvSpPr>
            <a:spLocks noGrp="1"/>
          </p:cNvSpPr>
          <p:nvPr>
            <p:ph idx="1"/>
          </p:nvPr>
        </p:nvSpPr>
        <p:spPr/>
        <p:txBody>
          <a:bodyPr/>
          <a:lstStyle/>
          <a:p>
            <a:pPr marL="0" indent="0">
              <a:buNone/>
            </a:pPr>
            <a:r>
              <a:rPr lang="en-US" dirty="0" smtClean="0"/>
              <a:t>Blended learning is-</a:t>
            </a:r>
          </a:p>
          <a:p>
            <a:r>
              <a:rPr lang="en-US" dirty="0"/>
              <a:t>a formal education program in which a student learns at least in part through online delivery of content and instruction with some element of student control over time, place, path, and/or </a:t>
            </a:r>
            <a:r>
              <a:rPr lang="en-US" dirty="0" smtClean="0"/>
              <a:t>pace</a:t>
            </a:r>
          </a:p>
          <a:p>
            <a:pPr marL="0" indent="0">
              <a:buNone/>
            </a:pPr>
            <a:r>
              <a:rPr lang="en-US" dirty="0"/>
              <a:t>a</a:t>
            </a:r>
            <a:r>
              <a:rPr lang="en-US" dirty="0" smtClean="0"/>
              <a:t>nd</a:t>
            </a:r>
          </a:p>
          <a:p>
            <a:r>
              <a:rPr lang="en-US" dirty="0"/>
              <a:t>at least in part at a supervised brick-and-mortar location away from home.</a:t>
            </a:r>
          </a:p>
        </p:txBody>
      </p:sp>
      <p:sp>
        <p:nvSpPr>
          <p:cNvPr id="4" name="TextBox 3"/>
          <p:cNvSpPr txBox="1"/>
          <p:nvPr/>
        </p:nvSpPr>
        <p:spPr>
          <a:xfrm>
            <a:off x="935420" y="6176963"/>
            <a:ext cx="8650013" cy="523220"/>
          </a:xfrm>
          <a:prstGeom prst="rect">
            <a:avLst/>
          </a:prstGeom>
          <a:noFill/>
        </p:spPr>
        <p:txBody>
          <a:bodyPr wrap="square" rtlCol="0">
            <a:spAutoFit/>
          </a:bodyPr>
          <a:lstStyle/>
          <a:p>
            <a:r>
              <a:rPr lang="en-US" sz="1400" dirty="0"/>
              <a:t>https://www.christenseninstitute.org/wp-content/uploads/2013/04/Classifying-K-12-blended-learning.pdf</a:t>
            </a:r>
          </a:p>
        </p:txBody>
      </p:sp>
    </p:spTree>
    <p:extLst>
      <p:ext uri="{BB962C8B-B14F-4D97-AF65-F5344CB8AC3E}">
        <p14:creationId xmlns:p14="http://schemas.microsoft.com/office/powerpoint/2010/main" val="3568802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9452"/>
          </a:xfrm>
        </p:spPr>
        <p:txBody>
          <a:bodyPr/>
          <a:lstStyle/>
          <a:p>
            <a:r>
              <a:rPr lang="en-US" dirty="0" smtClean="0"/>
              <a:t>Strategies for Success (2 of 4)</a:t>
            </a:r>
            <a:endParaRPr lang="en-US" dirty="0"/>
          </a:p>
        </p:txBody>
      </p:sp>
      <p:sp>
        <p:nvSpPr>
          <p:cNvPr id="3" name="Content Placeholder 2"/>
          <p:cNvSpPr>
            <a:spLocks noGrp="1"/>
          </p:cNvSpPr>
          <p:nvPr>
            <p:ph idx="1"/>
          </p:nvPr>
        </p:nvSpPr>
        <p:spPr>
          <a:xfrm>
            <a:off x="838200" y="789140"/>
            <a:ext cx="11111630" cy="5937337"/>
          </a:xfrm>
        </p:spPr>
        <p:txBody>
          <a:bodyPr>
            <a:normAutofit fontScale="55000" lnSpcReduction="20000"/>
          </a:bodyPr>
          <a:lstStyle/>
          <a:p>
            <a:pPr marL="0" indent="0">
              <a:buNone/>
            </a:pPr>
            <a:r>
              <a:rPr lang="en-US" sz="6000" i="1" dirty="0"/>
              <a:t>Engagement – quality virtual instruction</a:t>
            </a:r>
            <a:endParaRPr lang="en-US" sz="6000" dirty="0"/>
          </a:p>
          <a:p>
            <a:r>
              <a:rPr lang="en-US" sz="6000" dirty="0" smtClean="0"/>
              <a:t>Differentiate </a:t>
            </a:r>
            <a:r>
              <a:rPr lang="en-US" sz="6000" dirty="0"/>
              <a:t>based on student needs; coordinate and collaborate with teachers including EL teachers, special education teachers, gifted resource teachers, and others.</a:t>
            </a:r>
          </a:p>
          <a:p>
            <a:r>
              <a:rPr lang="en-US" sz="6000" dirty="0"/>
              <a:t>Teachers may also integrate a variety of learning experiences that integrate technology into daily instruction including:</a:t>
            </a:r>
          </a:p>
          <a:p>
            <a:pPr lvl="1"/>
            <a:r>
              <a:rPr lang="en-US" sz="4400" dirty="0"/>
              <a:t>authentic learning experiences;</a:t>
            </a:r>
          </a:p>
          <a:p>
            <a:pPr lvl="1"/>
            <a:r>
              <a:rPr lang="en-US" sz="4400" dirty="0"/>
              <a:t>inquiry-based learning;</a:t>
            </a:r>
          </a:p>
          <a:p>
            <a:pPr lvl="1"/>
            <a:r>
              <a:rPr lang="en-US" sz="4400" dirty="0"/>
              <a:t>online coursework;</a:t>
            </a:r>
          </a:p>
          <a:p>
            <a:pPr lvl="1"/>
            <a:r>
              <a:rPr lang="en-US" sz="4400" dirty="0"/>
              <a:t>online research;</a:t>
            </a:r>
          </a:p>
          <a:p>
            <a:pPr lvl="1"/>
            <a:r>
              <a:rPr lang="en-US" sz="4400" dirty="0"/>
              <a:t>project-based learning;</a:t>
            </a:r>
          </a:p>
          <a:p>
            <a:pPr lvl="1"/>
            <a:r>
              <a:rPr lang="en-US" sz="4400" dirty="0"/>
              <a:t>simulations;</a:t>
            </a:r>
          </a:p>
          <a:p>
            <a:pPr lvl="1"/>
            <a:r>
              <a:rPr lang="en-US" sz="4400" dirty="0"/>
              <a:t>virtual games; and</a:t>
            </a:r>
          </a:p>
          <a:p>
            <a:pPr lvl="1"/>
            <a:r>
              <a:rPr lang="en-US" sz="4400" dirty="0"/>
              <a:t>virtual learning experiences.</a:t>
            </a:r>
          </a:p>
          <a:p>
            <a:endParaRPr lang="en-US" dirty="0"/>
          </a:p>
        </p:txBody>
      </p:sp>
      <p:sp>
        <p:nvSpPr>
          <p:cNvPr id="4" name="TextBox 3"/>
          <p:cNvSpPr txBox="1"/>
          <p:nvPr/>
        </p:nvSpPr>
        <p:spPr>
          <a:xfrm>
            <a:off x="896471" y="6550223"/>
            <a:ext cx="10399058" cy="307777"/>
          </a:xfrm>
          <a:prstGeom prst="rect">
            <a:avLst/>
          </a:prstGeom>
          <a:noFill/>
        </p:spPr>
        <p:txBody>
          <a:bodyPr wrap="square" rtlCol="0">
            <a:spAutoFit/>
          </a:bodyPr>
          <a:lstStyle/>
          <a:p>
            <a:r>
              <a:rPr lang="en-US" sz="1400" dirty="0"/>
              <a:t>http://www.doe.virginia.gov/instruction/virtual_learning/virtual-teaching-learning/index.shtml</a:t>
            </a:r>
          </a:p>
        </p:txBody>
      </p:sp>
    </p:spTree>
    <p:extLst>
      <p:ext uri="{BB962C8B-B14F-4D97-AF65-F5344CB8AC3E}">
        <p14:creationId xmlns:p14="http://schemas.microsoft.com/office/powerpoint/2010/main" val="1347012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281"/>
            <a:ext cx="10515600" cy="939452"/>
          </a:xfrm>
        </p:spPr>
        <p:txBody>
          <a:bodyPr/>
          <a:lstStyle/>
          <a:p>
            <a:r>
              <a:rPr lang="en-US" dirty="0" smtClean="0"/>
              <a:t>Strategies for Success (3 of 4)</a:t>
            </a:r>
            <a:endParaRPr lang="en-US" dirty="0"/>
          </a:p>
        </p:txBody>
      </p:sp>
      <p:sp>
        <p:nvSpPr>
          <p:cNvPr id="3" name="Content Placeholder 2"/>
          <p:cNvSpPr>
            <a:spLocks noGrp="1"/>
          </p:cNvSpPr>
          <p:nvPr>
            <p:ph idx="1"/>
          </p:nvPr>
        </p:nvSpPr>
        <p:spPr>
          <a:xfrm>
            <a:off x="838200" y="1186249"/>
            <a:ext cx="11111630" cy="5128287"/>
          </a:xfrm>
        </p:spPr>
        <p:txBody>
          <a:bodyPr>
            <a:normAutofit/>
          </a:bodyPr>
          <a:lstStyle/>
          <a:p>
            <a:pPr lvl="1">
              <a:lnSpc>
                <a:spcPct val="100000"/>
              </a:lnSpc>
            </a:pPr>
            <a:r>
              <a:rPr lang="en-US" sz="2800" b="1" dirty="0">
                <a:solidFill>
                  <a:schemeClr val="tx1"/>
                </a:solidFill>
              </a:rPr>
              <a:t>When possible, use the same materials in both settings, and stick with the same curricular progression.</a:t>
            </a:r>
          </a:p>
          <a:p>
            <a:pPr lvl="1">
              <a:lnSpc>
                <a:spcPct val="100000"/>
              </a:lnSpc>
            </a:pPr>
            <a:r>
              <a:rPr lang="en-US" sz="2800" b="1" dirty="0">
                <a:solidFill>
                  <a:schemeClr val="tx1"/>
                </a:solidFill>
              </a:rPr>
              <a:t>Taking a “remote-first” approach to instructional planning could make hybrid schedules (and socially distanced classrooms) run more smoothly.</a:t>
            </a:r>
          </a:p>
          <a:p>
            <a:pPr lvl="1">
              <a:lnSpc>
                <a:spcPct val="100000"/>
              </a:lnSpc>
            </a:pPr>
            <a:r>
              <a:rPr lang="en-US" sz="2800" b="1" dirty="0">
                <a:solidFill>
                  <a:schemeClr val="tx1"/>
                </a:solidFill>
              </a:rPr>
              <a:t>When students do have time in person, they should be collaborating with each other, having discussions, and working through problems.</a:t>
            </a:r>
          </a:p>
          <a:p>
            <a:pPr lvl="1"/>
            <a:endParaRPr lang="en-US" dirty="0" smtClean="0"/>
          </a:p>
          <a:p>
            <a:pPr marL="0" indent="0">
              <a:buNone/>
            </a:pPr>
            <a:endParaRPr lang="en-US" dirty="0" smtClean="0"/>
          </a:p>
          <a:p>
            <a:endParaRPr lang="en-US" dirty="0" smtClean="0"/>
          </a:p>
        </p:txBody>
      </p:sp>
      <p:sp>
        <p:nvSpPr>
          <p:cNvPr id="4" name="TextBox 3"/>
          <p:cNvSpPr txBox="1"/>
          <p:nvPr/>
        </p:nvSpPr>
        <p:spPr>
          <a:xfrm>
            <a:off x="838200" y="5991370"/>
            <a:ext cx="8807824" cy="646331"/>
          </a:xfrm>
          <a:prstGeom prst="rect">
            <a:avLst/>
          </a:prstGeom>
          <a:noFill/>
        </p:spPr>
        <p:txBody>
          <a:bodyPr wrap="square" rtlCol="0">
            <a:spAutoFit/>
          </a:bodyPr>
          <a:lstStyle/>
          <a:p>
            <a:r>
              <a:rPr lang="en-US" dirty="0"/>
              <a:t>https://www.edweek.org/ew/articles/2020/08/06/how-to-make-lessons-cohesive-when-teaching.html?1599162834626?cmp=eml-enl-ewpce-dis</a:t>
            </a:r>
          </a:p>
        </p:txBody>
      </p:sp>
    </p:spTree>
    <p:extLst>
      <p:ext uri="{BB962C8B-B14F-4D97-AF65-F5344CB8AC3E}">
        <p14:creationId xmlns:p14="http://schemas.microsoft.com/office/powerpoint/2010/main" val="2758769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807"/>
            <a:ext cx="10515600" cy="939452"/>
          </a:xfrm>
        </p:spPr>
        <p:txBody>
          <a:bodyPr/>
          <a:lstStyle/>
          <a:p>
            <a:r>
              <a:rPr lang="en-US" dirty="0" smtClean="0"/>
              <a:t>Strategies for Success (4 of 4)</a:t>
            </a:r>
            <a:endParaRPr lang="en-US" dirty="0"/>
          </a:p>
        </p:txBody>
      </p:sp>
      <p:sp>
        <p:nvSpPr>
          <p:cNvPr id="3" name="Content Placeholder 2"/>
          <p:cNvSpPr>
            <a:spLocks noGrp="1"/>
          </p:cNvSpPr>
          <p:nvPr>
            <p:ph idx="1"/>
          </p:nvPr>
        </p:nvSpPr>
        <p:spPr>
          <a:xfrm>
            <a:off x="838200" y="1487424"/>
            <a:ext cx="11111630" cy="4827112"/>
          </a:xfrm>
        </p:spPr>
        <p:txBody>
          <a:bodyPr>
            <a:normAutofit/>
          </a:bodyPr>
          <a:lstStyle/>
          <a:p>
            <a:pPr marL="0" indent="0">
              <a:buNone/>
            </a:pPr>
            <a:r>
              <a:rPr lang="en-US" sz="3200" b="1" dirty="0" smtClean="0">
                <a:solidFill>
                  <a:schemeClr val="tx1"/>
                </a:solidFill>
              </a:rPr>
              <a:t>Routines that create cohesion across learning environments-</a:t>
            </a:r>
          </a:p>
          <a:p>
            <a:r>
              <a:rPr lang="en-US" sz="3200" b="1" dirty="0" smtClean="0"/>
              <a:t>Reading Grade Level Text</a:t>
            </a:r>
          </a:p>
          <a:p>
            <a:r>
              <a:rPr lang="en-US" sz="3200" b="1" dirty="0" smtClean="0">
                <a:solidFill>
                  <a:schemeClr val="tx1"/>
                </a:solidFill>
              </a:rPr>
              <a:t>Responding to Text</a:t>
            </a:r>
          </a:p>
          <a:p>
            <a:r>
              <a:rPr lang="en-US" sz="3200" b="1" dirty="0" smtClean="0"/>
              <a:t>Reading Foundations Work</a:t>
            </a:r>
            <a:endParaRPr lang="en-US" sz="3200" b="1" dirty="0" smtClean="0">
              <a:solidFill>
                <a:schemeClr val="tx1"/>
              </a:solidFill>
            </a:endParaRPr>
          </a:p>
          <a:p>
            <a:endParaRPr lang="en-US" sz="3200" b="1" dirty="0">
              <a:solidFill>
                <a:schemeClr val="tx1"/>
              </a:solidFill>
            </a:endParaRPr>
          </a:p>
          <a:p>
            <a:pPr lvl="1"/>
            <a:endParaRPr lang="en-US" dirty="0" smtClean="0"/>
          </a:p>
          <a:p>
            <a:pPr marL="0" indent="0">
              <a:buNone/>
            </a:pPr>
            <a:endParaRPr lang="en-US" dirty="0" smtClean="0"/>
          </a:p>
          <a:p>
            <a:endParaRPr lang="en-US" dirty="0" smtClean="0"/>
          </a:p>
        </p:txBody>
      </p:sp>
      <p:sp>
        <p:nvSpPr>
          <p:cNvPr id="4" name="TextBox 3"/>
          <p:cNvSpPr txBox="1"/>
          <p:nvPr/>
        </p:nvSpPr>
        <p:spPr>
          <a:xfrm>
            <a:off x="838200" y="5991370"/>
            <a:ext cx="8807824" cy="646331"/>
          </a:xfrm>
          <a:prstGeom prst="rect">
            <a:avLst/>
          </a:prstGeom>
          <a:noFill/>
        </p:spPr>
        <p:txBody>
          <a:bodyPr wrap="square" rtlCol="0">
            <a:spAutoFit/>
          </a:bodyPr>
          <a:lstStyle/>
          <a:p>
            <a:r>
              <a:rPr lang="en-US" dirty="0"/>
              <a:t>https://ccsso.org/blog/ccsso-releases-restart-recovery-considerations-teaching-learning</a:t>
            </a:r>
          </a:p>
        </p:txBody>
      </p:sp>
    </p:spTree>
    <p:extLst>
      <p:ext uri="{BB962C8B-B14F-4D97-AF65-F5344CB8AC3E}">
        <p14:creationId xmlns:p14="http://schemas.microsoft.com/office/powerpoint/2010/main" val="614557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15" y="318656"/>
            <a:ext cx="11588885" cy="720436"/>
          </a:xfrm>
        </p:spPr>
        <p:txBody>
          <a:bodyPr>
            <a:normAutofit fontScale="90000"/>
          </a:bodyPr>
          <a:lstStyle/>
          <a:p>
            <a:r>
              <a:rPr lang="en-US" dirty="0" smtClean="0"/>
              <a:t>Instructional Examples (Elementary School 1 of 4)</a:t>
            </a:r>
            <a:endParaRPr lang="en-US" dirty="0"/>
          </a:p>
        </p:txBody>
      </p:sp>
      <p:sp>
        <p:nvSpPr>
          <p:cNvPr id="5" name="Rectangle 4"/>
          <p:cNvSpPr/>
          <p:nvPr/>
        </p:nvSpPr>
        <p:spPr>
          <a:xfrm>
            <a:off x="838200" y="6581001"/>
            <a:ext cx="8741274" cy="276999"/>
          </a:xfrm>
          <a:prstGeom prst="rect">
            <a:avLst/>
          </a:prstGeom>
        </p:spPr>
        <p:txBody>
          <a:bodyPr wrap="square">
            <a:spAutoFit/>
          </a:bodyPr>
          <a:lstStyle/>
          <a:p>
            <a:r>
              <a:rPr lang="en-US" sz="1200" dirty="0"/>
              <a:t>http://www.doe.virginia.gov/testing/sol/standards_docs/english/2017/eng-instruct-plans/index.shtml</a:t>
            </a:r>
          </a:p>
        </p:txBody>
      </p:sp>
      <p:sp>
        <p:nvSpPr>
          <p:cNvPr id="6" name="TextBox 5"/>
          <p:cNvSpPr txBox="1"/>
          <p:nvPr/>
        </p:nvSpPr>
        <p:spPr>
          <a:xfrm>
            <a:off x="7386639" y="2362516"/>
            <a:ext cx="3700462" cy="3323987"/>
          </a:xfrm>
          <a:prstGeom prst="rect">
            <a:avLst/>
          </a:prstGeom>
          <a:noFill/>
        </p:spPr>
        <p:txBody>
          <a:bodyPr wrap="square" rtlCol="0">
            <a:spAutoFit/>
          </a:bodyPr>
          <a:lstStyle/>
          <a:p>
            <a:r>
              <a:rPr lang="en-US" sz="2400" b="1" dirty="0" smtClean="0"/>
              <a:t>Use what you have!</a:t>
            </a:r>
          </a:p>
          <a:p>
            <a:pPr marL="285750" indent="-285750">
              <a:buFont typeface="Arial" panose="020B0604020202020204" pitchFamily="34" charset="0"/>
              <a:buChar char="•"/>
            </a:pPr>
            <a:r>
              <a:rPr lang="en-US" sz="2400" b="1" dirty="0" smtClean="0"/>
              <a:t>Consider which activities can be modified for blended learning. </a:t>
            </a:r>
          </a:p>
          <a:p>
            <a:endParaRPr lang="en-US" b="1" dirty="0"/>
          </a:p>
          <a:p>
            <a:endParaRPr lang="en-US" b="1" dirty="0" smtClean="0"/>
          </a:p>
          <a:p>
            <a:endParaRPr lang="en-US" b="1" dirty="0"/>
          </a:p>
          <a:p>
            <a:endParaRPr lang="en-US" b="1" dirty="0" smtClean="0"/>
          </a:p>
          <a:p>
            <a:endParaRPr lang="en-US" b="1" dirty="0"/>
          </a:p>
        </p:txBody>
      </p:sp>
      <p:pic>
        <p:nvPicPr>
          <p:cNvPr id="7" name="Picture 6" descr="Screenshot of the 2nd and 3rd grade story elements instructional plan." title="story elements screenshot"/>
          <p:cNvPicPr>
            <a:picLocks noChangeAspect="1"/>
          </p:cNvPicPr>
          <p:nvPr/>
        </p:nvPicPr>
        <p:blipFill>
          <a:blip r:embed="rId2"/>
          <a:stretch>
            <a:fillRect/>
          </a:stretch>
        </p:blipFill>
        <p:spPr>
          <a:xfrm>
            <a:off x="838200" y="1039092"/>
            <a:ext cx="6463726" cy="5282937"/>
          </a:xfrm>
          <a:prstGeom prst="rect">
            <a:avLst/>
          </a:prstGeom>
          <a:ln>
            <a:solidFill>
              <a:schemeClr val="tx1"/>
            </a:solidFill>
          </a:ln>
        </p:spPr>
      </p:pic>
    </p:spTree>
    <p:extLst>
      <p:ext uri="{BB962C8B-B14F-4D97-AF65-F5344CB8AC3E}">
        <p14:creationId xmlns:p14="http://schemas.microsoft.com/office/powerpoint/2010/main" val="1773403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of the 2nd and 3rd grade story elements instructional plan." title="story elements screenshot"/>
          <p:cNvPicPr>
            <a:picLocks noChangeAspect="1"/>
          </p:cNvPicPr>
          <p:nvPr/>
        </p:nvPicPr>
        <p:blipFill rotWithShape="1">
          <a:blip r:embed="rId3"/>
          <a:srcRect t="2719"/>
          <a:stretch/>
        </p:blipFill>
        <p:spPr>
          <a:xfrm>
            <a:off x="578229" y="1232238"/>
            <a:ext cx="6936996" cy="4904626"/>
          </a:xfrm>
          <a:prstGeom prst="rect">
            <a:avLst/>
          </a:prstGeom>
          <a:ln>
            <a:solidFill>
              <a:schemeClr val="tx1"/>
            </a:solidFill>
          </a:ln>
        </p:spPr>
      </p:pic>
      <p:sp>
        <p:nvSpPr>
          <p:cNvPr id="2" name="Title 1"/>
          <p:cNvSpPr>
            <a:spLocks noGrp="1"/>
          </p:cNvSpPr>
          <p:nvPr>
            <p:ph type="title"/>
          </p:nvPr>
        </p:nvSpPr>
        <p:spPr>
          <a:xfrm>
            <a:off x="408561" y="171131"/>
            <a:ext cx="11783439" cy="728982"/>
          </a:xfrm>
        </p:spPr>
        <p:txBody>
          <a:bodyPr>
            <a:normAutofit fontScale="90000"/>
          </a:bodyPr>
          <a:lstStyle/>
          <a:p>
            <a:r>
              <a:rPr lang="en-US" dirty="0"/>
              <a:t>Instructional Examples </a:t>
            </a:r>
            <a:r>
              <a:rPr lang="en-US" dirty="0" smtClean="0"/>
              <a:t>(Elementary</a:t>
            </a:r>
            <a:r>
              <a:rPr lang="en-US" dirty="0"/>
              <a:t> School </a:t>
            </a:r>
            <a:r>
              <a:rPr lang="en-US" dirty="0" smtClean="0"/>
              <a:t>2 </a:t>
            </a:r>
            <a:r>
              <a:rPr lang="en-US" dirty="0"/>
              <a:t>of 4</a:t>
            </a:r>
            <a:r>
              <a:rPr lang="en-US" dirty="0" smtClean="0"/>
              <a:t>)</a:t>
            </a:r>
            <a:endParaRPr lang="en-US" dirty="0"/>
          </a:p>
        </p:txBody>
      </p:sp>
      <p:sp>
        <p:nvSpPr>
          <p:cNvPr id="6" name="TextBox 5"/>
          <p:cNvSpPr txBox="1"/>
          <p:nvPr/>
        </p:nvSpPr>
        <p:spPr>
          <a:xfrm>
            <a:off x="8070424" y="2472475"/>
            <a:ext cx="3634290" cy="2031325"/>
          </a:xfrm>
          <a:prstGeom prst="rect">
            <a:avLst/>
          </a:prstGeom>
          <a:noFill/>
          <a:ln>
            <a:solidFill>
              <a:schemeClr val="tx1"/>
            </a:solidFill>
          </a:ln>
        </p:spPr>
        <p:txBody>
          <a:bodyPr wrap="square" rtlCol="0">
            <a:spAutoFit/>
          </a:bodyPr>
          <a:lstStyle/>
          <a:p>
            <a:r>
              <a:rPr lang="en-US" dirty="0" smtClean="0"/>
              <a:t>Teacher PRE-RECORDS direct instruction:</a:t>
            </a:r>
          </a:p>
          <a:p>
            <a:pPr marL="285750" indent="-285750">
              <a:buFont typeface="Arial" panose="020B0604020202020204" pitchFamily="34" charset="0"/>
              <a:buChar char="•"/>
            </a:pPr>
            <a:r>
              <a:rPr lang="en-US" dirty="0" smtClean="0"/>
              <a:t>Review story elements</a:t>
            </a:r>
          </a:p>
          <a:p>
            <a:pPr marL="285750" indent="-285750">
              <a:buFont typeface="Arial" panose="020B0604020202020204" pitchFamily="34" charset="0"/>
              <a:buChar char="•"/>
            </a:pPr>
            <a:r>
              <a:rPr lang="en-US" dirty="0" smtClean="0"/>
              <a:t>Introduce new concept</a:t>
            </a:r>
          </a:p>
          <a:p>
            <a:pPr marL="285750" indent="-285750">
              <a:buFont typeface="Arial" panose="020B0604020202020204" pitchFamily="34" charset="0"/>
              <a:buChar char="•"/>
            </a:pPr>
            <a:r>
              <a:rPr lang="en-US" dirty="0" smtClean="0"/>
              <a:t>Provide explicit instructions on how to practice the skill/concept at.</a:t>
            </a:r>
          </a:p>
        </p:txBody>
      </p:sp>
      <p:sp>
        <p:nvSpPr>
          <p:cNvPr id="5" name="Right Arrow 4" descr="arrow pointing from the lesson plan to  the text box for academic background" title="arrow"/>
          <p:cNvSpPr/>
          <p:nvPr/>
        </p:nvSpPr>
        <p:spPr>
          <a:xfrm>
            <a:off x="7492924" y="1428970"/>
            <a:ext cx="489204" cy="4714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arrow pointing from the lesson to the text box on pre-recording videos" title="arrow"/>
          <p:cNvSpPr/>
          <p:nvPr/>
        </p:nvSpPr>
        <p:spPr>
          <a:xfrm>
            <a:off x="7492924" y="3155739"/>
            <a:ext cx="489204" cy="4714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descr="arrow pointing from the instructional plan to the use face to face instructional time to support students with complex text." title="arrow"/>
          <p:cNvSpPr/>
          <p:nvPr/>
        </p:nvSpPr>
        <p:spPr>
          <a:xfrm>
            <a:off x="7504075" y="5102929"/>
            <a:ext cx="489204" cy="4714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1050" y="6599664"/>
            <a:ext cx="7333316" cy="276999"/>
          </a:xfrm>
          <a:prstGeom prst="rect">
            <a:avLst/>
          </a:prstGeom>
        </p:spPr>
        <p:txBody>
          <a:bodyPr wrap="square">
            <a:spAutoFit/>
          </a:bodyPr>
          <a:lstStyle/>
          <a:p>
            <a:pPr lvl="0"/>
            <a:r>
              <a:rPr lang="en-US" sz="1200" dirty="0">
                <a:solidFill>
                  <a:srgbClr val="0F150D"/>
                </a:solidFill>
              </a:rPr>
              <a:t>http://www.doe.virginia.gov/testing/sol/standards_docs/english/2017/eng-instruct-plans/index.shtml</a:t>
            </a:r>
          </a:p>
        </p:txBody>
      </p:sp>
      <p:sp>
        <p:nvSpPr>
          <p:cNvPr id="13" name="TextBox 12"/>
          <p:cNvSpPr txBox="1"/>
          <p:nvPr/>
        </p:nvSpPr>
        <p:spPr>
          <a:xfrm>
            <a:off x="8114366" y="4835753"/>
            <a:ext cx="3111353" cy="1754326"/>
          </a:xfrm>
          <a:prstGeom prst="rect">
            <a:avLst/>
          </a:prstGeom>
          <a:noFill/>
          <a:ln>
            <a:solidFill>
              <a:schemeClr val="tx1"/>
            </a:solidFill>
          </a:ln>
        </p:spPr>
        <p:txBody>
          <a:bodyPr wrap="square" rtlCol="0">
            <a:spAutoFit/>
          </a:bodyPr>
          <a:lstStyle/>
          <a:p>
            <a:r>
              <a:rPr lang="en-US" dirty="0" smtClean="0"/>
              <a:t>Use face to face instructional time to support students with complex text and connections to other content.</a:t>
            </a:r>
            <a:endParaRPr lang="en-US" dirty="0"/>
          </a:p>
        </p:txBody>
      </p:sp>
      <p:sp>
        <p:nvSpPr>
          <p:cNvPr id="14" name="TextBox 13"/>
          <p:cNvSpPr txBox="1"/>
          <p:nvPr/>
        </p:nvSpPr>
        <p:spPr>
          <a:xfrm>
            <a:off x="8114366" y="1132423"/>
            <a:ext cx="3678644" cy="1200329"/>
          </a:xfrm>
          <a:prstGeom prst="rect">
            <a:avLst/>
          </a:prstGeom>
          <a:noFill/>
          <a:ln>
            <a:solidFill>
              <a:schemeClr val="tx1"/>
            </a:solidFill>
          </a:ln>
        </p:spPr>
        <p:txBody>
          <a:bodyPr wrap="square" rtlCol="0">
            <a:spAutoFit/>
          </a:bodyPr>
          <a:lstStyle/>
          <a:p>
            <a:r>
              <a:rPr lang="en-US" dirty="0" smtClean="0"/>
              <a:t>Teacher can use “Academic Background” section to focus pre-teaching of skills and language during face to face time</a:t>
            </a:r>
            <a:endParaRPr lang="en-US" dirty="0"/>
          </a:p>
        </p:txBody>
      </p:sp>
    </p:spTree>
    <p:extLst>
      <p:ext uri="{BB962C8B-B14F-4D97-AF65-F5344CB8AC3E}">
        <p14:creationId xmlns:p14="http://schemas.microsoft.com/office/powerpoint/2010/main" val="326468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749" y="0"/>
            <a:ext cx="11647251" cy="969591"/>
          </a:xfrm>
        </p:spPr>
        <p:txBody>
          <a:bodyPr>
            <a:normAutofit/>
          </a:bodyPr>
          <a:lstStyle/>
          <a:p>
            <a:r>
              <a:rPr lang="en-US" sz="4000" dirty="0"/>
              <a:t>Instructional Examples (Elementary School </a:t>
            </a:r>
            <a:r>
              <a:rPr lang="en-US" sz="4000" dirty="0" smtClean="0"/>
              <a:t>3 </a:t>
            </a:r>
            <a:r>
              <a:rPr lang="en-US" sz="4000" dirty="0"/>
              <a:t>of </a:t>
            </a:r>
            <a:r>
              <a:rPr lang="en-US" sz="4000" dirty="0" smtClean="0"/>
              <a:t>4)</a:t>
            </a:r>
            <a:endParaRPr lang="en-US" sz="4000" dirty="0"/>
          </a:p>
        </p:txBody>
      </p:sp>
      <p:graphicFrame>
        <p:nvGraphicFramePr>
          <p:cNvPr id="9" name="Content Placeholder 8" descr="Face to face or Synchronous Day 1. Teacher works with a small group of students to pre-teach or review some of the academic background information such as character traits. Have students practice with a short text identifying character traits with text evidence. &#10;Work with groups or class of students to pre-teach and understand some vocabulary in preparation for upcoming texts. Virtual or Asynchronous Day 2. Have a pre-recorded video available for students describing how characters change throughout the story, ideas to build the concept might include comic strips, a short video clip along with some teacher talk to discuss and plant some language/sentence frames for students to use.&#10;Give students a short snippet of text to practice this concept with and have them respond through writing. &#10;&#10;&#10;" title="Hybrid Learning Plan Sample"/>
          <p:cNvGraphicFramePr>
            <a:graphicFrameLocks noGrp="1"/>
          </p:cNvGraphicFramePr>
          <p:nvPr>
            <p:ph idx="1"/>
            <p:extLst>
              <p:ext uri="{D42A27DB-BD31-4B8C-83A1-F6EECF244321}">
                <p14:modId xmlns:p14="http://schemas.microsoft.com/office/powerpoint/2010/main" val="2058289215"/>
              </p:ext>
            </p:extLst>
          </p:nvPr>
        </p:nvGraphicFramePr>
        <p:xfrm>
          <a:off x="813526" y="782555"/>
          <a:ext cx="11109696" cy="5745786"/>
        </p:xfrm>
        <a:graphic>
          <a:graphicData uri="http://schemas.openxmlformats.org/drawingml/2006/table">
            <a:tbl>
              <a:tblPr firstRow="1" bandRow="1">
                <a:tableStyleId>{5C22544A-7EE6-4342-B048-85BDC9FD1C3A}</a:tableStyleId>
              </a:tblPr>
              <a:tblGrid>
                <a:gridCol w="1868419">
                  <a:extLst>
                    <a:ext uri="{9D8B030D-6E8A-4147-A177-3AD203B41FA5}">
                      <a16:colId xmlns:a16="http://schemas.microsoft.com/office/drawing/2014/main" val="1360585144"/>
                    </a:ext>
                  </a:extLst>
                </a:gridCol>
                <a:gridCol w="9241277">
                  <a:extLst>
                    <a:ext uri="{9D8B030D-6E8A-4147-A177-3AD203B41FA5}">
                      <a16:colId xmlns:a16="http://schemas.microsoft.com/office/drawing/2014/main" val="1005695305"/>
                    </a:ext>
                  </a:extLst>
                </a:gridCol>
              </a:tblGrid>
              <a:tr h="375166">
                <a:tc gridSpan="2">
                  <a:txBody>
                    <a:bodyPr/>
                    <a:lstStyle/>
                    <a:p>
                      <a:pPr algn="ctr"/>
                      <a:r>
                        <a:rPr lang="en-US" dirty="0" smtClean="0"/>
                        <a:t>Hybrid</a:t>
                      </a:r>
                      <a:r>
                        <a:rPr lang="en-US" baseline="0" dirty="0" smtClean="0"/>
                        <a:t> Learning Plan Sample</a:t>
                      </a:r>
                      <a:endParaRPr lang="en-US" dirty="0"/>
                    </a:p>
                  </a:txBody>
                  <a:tcPr/>
                </a:tc>
                <a:tc hMerge="1">
                  <a:txBody>
                    <a:bodyPr/>
                    <a:lstStyle/>
                    <a:p>
                      <a:endParaRPr lang="en-US" dirty="0"/>
                    </a:p>
                  </a:txBody>
                  <a:tcPr/>
                </a:tc>
                <a:extLst>
                  <a:ext uri="{0D108BD9-81ED-4DB2-BD59-A6C34878D82A}">
                    <a16:rowId xmlns:a16="http://schemas.microsoft.com/office/drawing/2014/main" val="4186760134"/>
                  </a:ext>
                </a:extLst>
              </a:tr>
              <a:tr h="2224923">
                <a:tc>
                  <a:txBody>
                    <a:bodyPr/>
                    <a:lstStyle/>
                    <a:p>
                      <a:pPr algn="ctr"/>
                      <a:r>
                        <a:rPr lang="en-US" b="1" dirty="0" smtClean="0"/>
                        <a:t>Face to</a:t>
                      </a:r>
                      <a:r>
                        <a:rPr lang="en-US" b="1" baseline="0" dirty="0" smtClean="0"/>
                        <a:t> face or Synchronous Day 1</a:t>
                      </a:r>
                      <a:endParaRPr lang="en-US" b="1" dirty="0"/>
                    </a:p>
                  </a:txBody>
                  <a:tcPr/>
                </a:tc>
                <a:tc>
                  <a:txBody>
                    <a:bodyPr/>
                    <a:lstStyle/>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Teacher works with a small group of students to pre-teach or review some of the academic background information such as character traits. Have students practice with a short text identifying character traits with text evidence. </a:t>
                      </a:r>
                    </a:p>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Work with groups or class of students to pre-teach and understand some vocabulary in preparation for upcoming texts</a:t>
                      </a:r>
                    </a:p>
                    <a:p>
                      <a:endParaRPr lang="en-US" sz="2000" dirty="0"/>
                    </a:p>
                  </a:txBody>
                  <a:tcPr/>
                </a:tc>
                <a:extLst>
                  <a:ext uri="{0D108BD9-81ED-4DB2-BD59-A6C34878D82A}">
                    <a16:rowId xmlns:a16="http://schemas.microsoft.com/office/drawing/2014/main" val="3188357329"/>
                  </a:ext>
                </a:extLst>
              </a:tr>
              <a:tr h="3145580">
                <a:tc>
                  <a:txBody>
                    <a:bodyPr/>
                    <a:lstStyle/>
                    <a:p>
                      <a:pPr algn="ctr"/>
                      <a:r>
                        <a:rPr lang="en-US" b="1" dirty="0" smtClean="0"/>
                        <a:t>Virtual or Asynchronous Day 2</a:t>
                      </a:r>
                      <a:endParaRPr lang="en-US" b="1" dirty="0"/>
                    </a:p>
                  </a:txBody>
                  <a:tcPr/>
                </a:tc>
                <a:tc>
                  <a:txBody>
                    <a:bodyPr/>
                    <a:lstStyle/>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Have a pre-recorded video available for students describing how characters change throughout the story, ideas to build the concept might include comic strips, a short video clip along with some teacher talk to discuss and plant some language/sentence frames for students to use.</a:t>
                      </a:r>
                    </a:p>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Give students a short snippet of text to practice this concept with and have them respond through writing. </a:t>
                      </a:r>
                    </a:p>
                    <a:p>
                      <a:endParaRPr lang="en-US" sz="2000" dirty="0"/>
                    </a:p>
                  </a:txBody>
                  <a:tcPr/>
                </a:tc>
                <a:extLst>
                  <a:ext uri="{0D108BD9-81ED-4DB2-BD59-A6C34878D82A}">
                    <a16:rowId xmlns:a16="http://schemas.microsoft.com/office/drawing/2014/main" val="1679060216"/>
                  </a:ext>
                </a:extLst>
              </a:tr>
            </a:tbl>
          </a:graphicData>
        </a:graphic>
      </p:graphicFrame>
    </p:spTree>
    <p:extLst>
      <p:ext uri="{BB962C8B-B14F-4D97-AF65-F5344CB8AC3E}">
        <p14:creationId xmlns:p14="http://schemas.microsoft.com/office/powerpoint/2010/main" val="2817808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562" y="0"/>
            <a:ext cx="11647251" cy="969591"/>
          </a:xfrm>
        </p:spPr>
        <p:txBody>
          <a:bodyPr>
            <a:normAutofit/>
          </a:bodyPr>
          <a:lstStyle/>
          <a:p>
            <a:r>
              <a:rPr lang="en-US" sz="4000" dirty="0"/>
              <a:t>Instructional Examples (Elementary School 4</a:t>
            </a:r>
            <a:r>
              <a:rPr lang="en-US" sz="4000" dirty="0" smtClean="0"/>
              <a:t> </a:t>
            </a:r>
            <a:r>
              <a:rPr lang="en-US" sz="4000" dirty="0"/>
              <a:t>of </a:t>
            </a:r>
            <a:r>
              <a:rPr lang="en-US" sz="4000" dirty="0" smtClean="0"/>
              <a:t>4)</a:t>
            </a:r>
            <a:endParaRPr lang="en-US" sz="4000" dirty="0"/>
          </a:p>
        </p:txBody>
      </p:sp>
      <p:graphicFrame>
        <p:nvGraphicFramePr>
          <p:cNvPr id="9" name="Content Placeholder 8" descr="Face to face or Synchronous Day 3. Review previous day’s concepts and place students in pairs to read/share their written reflections. Teacher listening in on student conversations to collect anecdotal or formative data on student understanding&#10;Support students with further development of this concept by conferring, meeting with small groups, and scaffolding through complex text, graphic organizers, etc.&#10;Connect learning back to thematic unit on friendship by discussing and charting the impacts to the community of being a good citizen and encouraging others to be good citizens. Make connections to the stories that have been read and the character’s traits and how it can impact a community. Create a list or T-chart of traits/actions and impacts. (HSS 3.1f) . Virtual or Asynchronous Day 4.  Provide students with photographs, primary sources, or short videos illustrating ways people serving their community. &#10;Have students observe, and reflect on observations in writing. Choose a way to help your community. Create a pamphlet, or poster advertising this. Use on of the traits you discussed from text earlier in the week (example: Are you responsible? Then go out and vote!)&#10;&#10;&#10;&#10;" title="Hybrid Learning Plan Sample"/>
          <p:cNvGraphicFramePr>
            <a:graphicFrameLocks noGrp="1"/>
          </p:cNvGraphicFramePr>
          <p:nvPr>
            <p:ph idx="1"/>
            <p:extLst>
              <p:ext uri="{D42A27DB-BD31-4B8C-83A1-F6EECF244321}">
                <p14:modId xmlns:p14="http://schemas.microsoft.com/office/powerpoint/2010/main" val="1622526987"/>
              </p:ext>
            </p:extLst>
          </p:nvPr>
        </p:nvGraphicFramePr>
        <p:xfrm>
          <a:off x="719136" y="969962"/>
          <a:ext cx="11336676" cy="5717877"/>
        </p:xfrm>
        <a:graphic>
          <a:graphicData uri="http://schemas.openxmlformats.org/drawingml/2006/table">
            <a:tbl>
              <a:tblPr firstRow="1" bandRow="1">
                <a:tableStyleId>{5C22544A-7EE6-4342-B048-85BDC9FD1C3A}</a:tableStyleId>
              </a:tblPr>
              <a:tblGrid>
                <a:gridCol w="1751690">
                  <a:extLst>
                    <a:ext uri="{9D8B030D-6E8A-4147-A177-3AD203B41FA5}">
                      <a16:colId xmlns:a16="http://schemas.microsoft.com/office/drawing/2014/main" val="1360585144"/>
                    </a:ext>
                  </a:extLst>
                </a:gridCol>
                <a:gridCol w="9584986">
                  <a:extLst>
                    <a:ext uri="{9D8B030D-6E8A-4147-A177-3AD203B41FA5}">
                      <a16:colId xmlns:a16="http://schemas.microsoft.com/office/drawing/2014/main" val="1005695305"/>
                    </a:ext>
                  </a:extLst>
                </a:gridCol>
              </a:tblGrid>
              <a:tr h="313670">
                <a:tc gridSpan="2">
                  <a:txBody>
                    <a:bodyPr/>
                    <a:lstStyle/>
                    <a:p>
                      <a:pPr algn="ctr"/>
                      <a:r>
                        <a:rPr lang="en-US" dirty="0" smtClean="0"/>
                        <a:t>Hybrid</a:t>
                      </a:r>
                      <a:r>
                        <a:rPr lang="en-US" baseline="0" dirty="0" smtClean="0"/>
                        <a:t> Learning Plan Sample</a:t>
                      </a:r>
                      <a:endParaRPr lang="en-US" dirty="0"/>
                    </a:p>
                  </a:txBody>
                  <a:tcPr/>
                </a:tc>
                <a:tc hMerge="1">
                  <a:txBody>
                    <a:bodyPr/>
                    <a:lstStyle/>
                    <a:p>
                      <a:endParaRPr lang="en-US" dirty="0"/>
                    </a:p>
                  </a:txBody>
                  <a:tcPr/>
                </a:tc>
                <a:extLst>
                  <a:ext uri="{0D108BD9-81ED-4DB2-BD59-A6C34878D82A}">
                    <a16:rowId xmlns:a16="http://schemas.microsoft.com/office/drawing/2014/main" val="4186760134"/>
                  </a:ext>
                </a:extLst>
              </a:tr>
              <a:tr h="2666193">
                <a:tc>
                  <a:txBody>
                    <a:bodyPr/>
                    <a:lstStyle/>
                    <a:p>
                      <a:pPr algn="ctr"/>
                      <a:r>
                        <a:rPr lang="en-US" b="1" dirty="0" smtClean="0"/>
                        <a:t>Face to</a:t>
                      </a:r>
                      <a:r>
                        <a:rPr lang="en-US" b="1" baseline="0" dirty="0" smtClean="0"/>
                        <a:t> face or Synchronous Day 3</a:t>
                      </a:r>
                      <a:endParaRPr lang="en-US" b="1" dirty="0"/>
                    </a:p>
                  </a:txBody>
                  <a:tcPr/>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Review previous day’s concepts and place students in pairs to read/share their written reflections. Teacher listening in on student conversations to collect</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anecdotal</a:t>
                      </a:r>
                      <a:r>
                        <a:rPr lang="en-US" sz="1800" kern="1200" baseline="0" dirty="0" smtClean="0">
                          <a:solidFill>
                            <a:schemeClr val="dk1"/>
                          </a:solidFill>
                          <a:effectLst/>
                          <a:latin typeface="+mn-lt"/>
                          <a:ea typeface="+mn-ea"/>
                          <a:cs typeface="+mn-cs"/>
                        </a:rPr>
                        <a:t> or </a:t>
                      </a:r>
                      <a:r>
                        <a:rPr lang="en-US" sz="1800" kern="1200" dirty="0" smtClean="0">
                          <a:solidFill>
                            <a:schemeClr val="dk1"/>
                          </a:solidFill>
                          <a:effectLst/>
                          <a:latin typeface="+mn-lt"/>
                          <a:ea typeface="+mn-ea"/>
                          <a:cs typeface="+mn-cs"/>
                        </a:rPr>
                        <a:t>formative data on student understanding</a:t>
                      </a:r>
                    </a:p>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Support students with further development of this concept by conferring, meeting with small groups, and scaffolding through complex text, graphic organizers, etc.</a:t>
                      </a:r>
                    </a:p>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Connect learning back to thematic unit on friendship by discussing and charting the impacts to the community of being a good citizen and encouraging others to be good citizens. Make connections to the stories that have been read and the character’s traits and how it can impact a community. Create a list or T-chart of traits/actions and impacts. (HSS 3.1f) </a:t>
                      </a:r>
                    </a:p>
                    <a:p>
                      <a:endParaRPr lang="en-US" dirty="0"/>
                    </a:p>
                  </a:txBody>
                  <a:tcPr/>
                </a:tc>
                <a:extLst>
                  <a:ext uri="{0D108BD9-81ED-4DB2-BD59-A6C34878D82A}">
                    <a16:rowId xmlns:a16="http://schemas.microsoft.com/office/drawing/2014/main" val="3188357329"/>
                  </a:ext>
                </a:extLst>
              </a:tr>
              <a:tr h="2243157">
                <a:tc>
                  <a:txBody>
                    <a:bodyPr/>
                    <a:lstStyle/>
                    <a:p>
                      <a:pPr algn="ctr"/>
                      <a:r>
                        <a:rPr lang="en-US" b="1" dirty="0" smtClean="0"/>
                        <a:t>Virtual or Asynchronous Day 4</a:t>
                      </a:r>
                      <a:endParaRPr lang="en-US" b="1" dirty="0"/>
                    </a:p>
                  </a:txBody>
                  <a:tcPr/>
                </a:tc>
                <a:tc>
                  <a:txBody>
                    <a:bodyPr/>
                    <a:lstStyle/>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Provide students with photographs, primary sources, or short videos illustrating ways people serving their community. </a:t>
                      </a:r>
                    </a:p>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Have students observe, and reflect on observations in writing. Choose a way to help your community. Create a pamphlet, or poster advertising this. Use on of the traits you discussed from text earlier in the week (example: Are you responsible? Then go out and vote!)</a:t>
                      </a:r>
                    </a:p>
                    <a:p>
                      <a:endParaRPr lang="en-US" dirty="0"/>
                    </a:p>
                  </a:txBody>
                  <a:tcPr/>
                </a:tc>
                <a:extLst>
                  <a:ext uri="{0D108BD9-81ED-4DB2-BD59-A6C34878D82A}">
                    <a16:rowId xmlns:a16="http://schemas.microsoft.com/office/drawing/2014/main" val="1679060216"/>
                  </a:ext>
                </a:extLst>
              </a:tr>
            </a:tbl>
          </a:graphicData>
        </a:graphic>
      </p:graphicFrame>
    </p:spTree>
    <p:extLst>
      <p:ext uri="{BB962C8B-B14F-4D97-AF65-F5344CB8AC3E}">
        <p14:creationId xmlns:p14="http://schemas.microsoft.com/office/powerpoint/2010/main" val="71206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76026"/>
            <a:ext cx="11536680" cy="612857"/>
          </a:xfrm>
        </p:spPr>
        <p:txBody>
          <a:bodyPr>
            <a:noAutofit/>
          </a:bodyPr>
          <a:lstStyle/>
          <a:p>
            <a:r>
              <a:rPr lang="en-US" sz="4000" dirty="0" smtClean="0"/>
              <a:t>Instructional Examples (Secondary 1 of 4)</a:t>
            </a:r>
            <a:endParaRPr lang="en-US" sz="4000" dirty="0"/>
          </a:p>
        </p:txBody>
      </p:sp>
      <p:sp>
        <p:nvSpPr>
          <p:cNvPr id="11" name="Rectangle 10"/>
          <p:cNvSpPr/>
          <p:nvPr/>
        </p:nvSpPr>
        <p:spPr>
          <a:xfrm>
            <a:off x="781050" y="6490372"/>
            <a:ext cx="7333316" cy="276999"/>
          </a:xfrm>
          <a:prstGeom prst="rect">
            <a:avLst/>
          </a:prstGeom>
        </p:spPr>
        <p:txBody>
          <a:bodyPr wrap="square">
            <a:spAutoFit/>
          </a:bodyPr>
          <a:lstStyle/>
          <a:p>
            <a:pPr lvl="0"/>
            <a:r>
              <a:rPr lang="en-US" sz="1200" dirty="0">
                <a:solidFill>
                  <a:srgbClr val="0F150D"/>
                </a:solidFill>
              </a:rPr>
              <a:t>http://www.doe.virginia.gov/testing/sol/standards_docs/english/2017/eng-instruct-plans/index.shtml</a:t>
            </a:r>
          </a:p>
        </p:txBody>
      </p:sp>
      <p:pic>
        <p:nvPicPr>
          <p:cNvPr id="7" name="Picture 6" descr="Screenshot of middle school English Instructional plan" title="screenshots"/>
          <p:cNvPicPr>
            <a:picLocks noChangeAspect="1"/>
          </p:cNvPicPr>
          <p:nvPr/>
        </p:nvPicPr>
        <p:blipFill>
          <a:blip r:embed="rId3"/>
          <a:stretch>
            <a:fillRect/>
          </a:stretch>
        </p:blipFill>
        <p:spPr>
          <a:xfrm>
            <a:off x="781050" y="852690"/>
            <a:ext cx="5217968" cy="5324273"/>
          </a:xfrm>
          <a:prstGeom prst="rect">
            <a:avLst/>
          </a:prstGeom>
          <a:ln>
            <a:solidFill>
              <a:schemeClr val="accent1"/>
            </a:solidFill>
          </a:ln>
        </p:spPr>
      </p:pic>
      <p:sp>
        <p:nvSpPr>
          <p:cNvPr id="9" name="TextBox 8"/>
          <p:cNvSpPr txBox="1"/>
          <p:nvPr/>
        </p:nvSpPr>
        <p:spPr>
          <a:xfrm>
            <a:off x="6549833" y="2175952"/>
            <a:ext cx="4132021" cy="1846659"/>
          </a:xfrm>
          <a:prstGeom prst="rect">
            <a:avLst/>
          </a:prstGeom>
          <a:noFill/>
          <a:ln>
            <a:solidFill>
              <a:schemeClr val="bg1"/>
            </a:solidFill>
          </a:ln>
        </p:spPr>
        <p:txBody>
          <a:bodyPr wrap="square" rtlCol="0">
            <a:spAutoFit/>
          </a:bodyPr>
          <a:lstStyle/>
          <a:p>
            <a:r>
              <a:rPr lang="en-US" sz="2400" b="1" dirty="0" smtClean="0"/>
              <a:t>Use what you have!</a:t>
            </a:r>
          </a:p>
          <a:p>
            <a:pPr marL="285750" indent="-285750">
              <a:buFont typeface="Arial" panose="020B0604020202020204" pitchFamily="34" charset="0"/>
              <a:buChar char="•"/>
            </a:pPr>
            <a:r>
              <a:rPr lang="en-US" sz="2400" b="1" dirty="0"/>
              <a:t>Consider which activities can be modified for blended learning</a:t>
            </a:r>
            <a:endParaRPr lang="en-US" sz="2400" dirty="0" smtClean="0"/>
          </a:p>
          <a:p>
            <a:endParaRPr lang="en-US" dirty="0"/>
          </a:p>
        </p:txBody>
      </p:sp>
    </p:spTree>
    <p:extLst>
      <p:ext uri="{BB962C8B-B14F-4D97-AF65-F5344CB8AC3E}">
        <p14:creationId xmlns:p14="http://schemas.microsoft.com/office/powerpoint/2010/main" val="325659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69"/>
            <a:ext cx="11018520" cy="716280"/>
          </a:xfrm>
        </p:spPr>
        <p:txBody>
          <a:bodyPr>
            <a:normAutofit/>
          </a:bodyPr>
          <a:lstStyle/>
          <a:p>
            <a:r>
              <a:rPr lang="en-US" sz="4000" dirty="0" smtClean="0"/>
              <a:t>Instructional Examples (Secondary 2 of 4) </a:t>
            </a:r>
            <a:endParaRPr lang="en-US" sz="4000" dirty="0"/>
          </a:p>
        </p:txBody>
      </p:sp>
      <p:sp>
        <p:nvSpPr>
          <p:cNvPr id="10" name="Rectangle 9"/>
          <p:cNvSpPr/>
          <p:nvPr/>
        </p:nvSpPr>
        <p:spPr>
          <a:xfrm>
            <a:off x="632460" y="6412915"/>
            <a:ext cx="8855964" cy="307777"/>
          </a:xfrm>
          <a:prstGeom prst="rect">
            <a:avLst/>
          </a:prstGeom>
        </p:spPr>
        <p:txBody>
          <a:bodyPr wrap="square">
            <a:spAutoFit/>
          </a:bodyPr>
          <a:lstStyle/>
          <a:p>
            <a:pPr lvl="0"/>
            <a:r>
              <a:rPr lang="en-US" sz="1400" dirty="0">
                <a:solidFill>
                  <a:srgbClr val="0F150D"/>
                </a:solidFill>
              </a:rPr>
              <a:t>http://www.doe.virginia.gov/testing/sol/standards_docs/english/2017/eng-instruct-plans/index.shtml</a:t>
            </a:r>
          </a:p>
        </p:txBody>
      </p:sp>
      <p:pic>
        <p:nvPicPr>
          <p:cNvPr id="4" name="Content Placeholder 3" descr="screenshot of procedures in a middle school English Instructional plan" title="instructional plan screenshot"/>
          <p:cNvPicPr>
            <a:picLocks noGrp="1" noChangeAspect="1"/>
          </p:cNvPicPr>
          <p:nvPr>
            <p:ph idx="1"/>
          </p:nvPr>
        </p:nvPicPr>
        <p:blipFill>
          <a:blip r:embed="rId3"/>
          <a:stretch>
            <a:fillRect/>
          </a:stretch>
        </p:blipFill>
        <p:spPr>
          <a:xfrm>
            <a:off x="838200" y="1051560"/>
            <a:ext cx="6073382" cy="4887913"/>
          </a:xfrm>
          <a:prstGeom prst="rect">
            <a:avLst/>
          </a:prstGeom>
          <a:ln>
            <a:solidFill>
              <a:schemeClr val="accent1"/>
            </a:solidFill>
          </a:ln>
        </p:spPr>
      </p:pic>
      <p:sp>
        <p:nvSpPr>
          <p:cNvPr id="6" name="Right Arrow 5" descr="arrow pointing away from the instructional plan to the pre-record direct instruction text box." title="arrow"/>
          <p:cNvSpPr/>
          <p:nvPr/>
        </p:nvSpPr>
        <p:spPr>
          <a:xfrm>
            <a:off x="6677891" y="1299982"/>
            <a:ext cx="803563" cy="56675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descr="arrow pointing from the instructional plan screenshot to the record a model of the acivitiy text box." title="arrow"/>
          <p:cNvSpPr/>
          <p:nvPr/>
        </p:nvSpPr>
        <p:spPr>
          <a:xfrm>
            <a:off x="6677890" y="3992506"/>
            <a:ext cx="803563" cy="5254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841672" y="989576"/>
            <a:ext cx="3796146" cy="2585323"/>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b="1" dirty="0" smtClean="0"/>
              <a:t>Pre-record direct instruction of the skill and process for learning. (ex. Close reading protocols)</a:t>
            </a:r>
          </a:p>
          <a:p>
            <a:pPr marL="285750" indent="-285750">
              <a:buFont typeface="Arial" panose="020B0604020202020204" pitchFamily="34" charset="0"/>
              <a:buChar char="•"/>
            </a:pPr>
            <a:r>
              <a:rPr lang="en-US" b="1" dirty="0" smtClean="0"/>
              <a:t>Post additional supports such as graphics or charts</a:t>
            </a:r>
          </a:p>
          <a:p>
            <a:pPr marL="285750" indent="-285750">
              <a:buFont typeface="Arial" panose="020B0604020202020204" pitchFamily="34" charset="0"/>
              <a:buChar char="•"/>
            </a:pPr>
            <a:r>
              <a:rPr lang="en-US" b="1" dirty="0" smtClean="0"/>
              <a:t>Explain intended goals and outcomes for the lesson. </a:t>
            </a:r>
          </a:p>
          <a:p>
            <a:pPr marL="285750" indent="-285750">
              <a:buFont typeface="Arial" panose="020B0604020202020204" pitchFamily="34" charset="0"/>
              <a:buChar char="•"/>
            </a:pPr>
            <a:endParaRPr lang="en-US" dirty="0"/>
          </a:p>
        </p:txBody>
      </p:sp>
      <p:sp>
        <p:nvSpPr>
          <p:cNvPr id="12" name="TextBox 11"/>
          <p:cNvSpPr txBox="1"/>
          <p:nvPr/>
        </p:nvSpPr>
        <p:spPr>
          <a:xfrm>
            <a:off x="7841672" y="3793577"/>
            <a:ext cx="3796146" cy="923330"/>
          </a:xfrm>
          <a:prstGeom prst="rect">
            <a:avLst/>
          </a:prstGeom>
          <a:noFill/>
          <a:ln>
            <a:solidFill>
              <a:schemeClr val="accent1"/>
            </a:solidFill>
          </a:ln>
        </p:spPr>
        <p:txBody>
          <a:bodyPr wrap="square" rtlCol="0">
            <a:spAutoFit/>
          </a:bodyPr>
          <a:lstStyle/>
          <a:p>
            <a:r>
              <a:rPr lang="en-US" b="1" dirty="0" smtClean="0"/>
              <a:t>Record a model example of the activity for students to refer back to. </a:t>
            </a:r>
            <a:endParaRPr lang="en-US" b="1" dirty="0"/>
          </a:p>
        </p:txBody>
      </p:sp>
    </p:spTree>
    <p:extLst>
      <p:ext uri="{BB962C8B-B14F-4D97-AF65-F5344CB8AC3E}">
        <p14:creationId xmlns:p14="http://schemas.microsoft.com/office/powerpoint/2010/main" val="4044881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3" y="55418"/>
            <a:ext cx="10515600" cy="687821"/>
          </a:xfrm>
        </p:spPr>
        <p:txBody>
          <a:bodyPr>
            <a:normAutofit fontScale="90000"/>
          </a:bodyPr>
          <a:lstStyle/>
          <a:p>
            <a:r>
              <a:rPr lang="en-US" dirty="0" smtClean="0"/>
              <a:t>Instructional Examples (Secondary 3 of 4)</a:t>
            </a:r>
            <a:endParaRPr lang="en-US" dirty="0"/>
          </a:p>
        </p:txBody>
      </p:sp>
      <p:sp>
        <p:nvSpPr>
          <p:cNvPr id="5" name="Content Placeholder 4"/>
          <p:cNvSpPr>
            <a:spLocks noGrp="1"/>
          </p:cNvSpPr>
          <p:nvPr>
            <p:ph idx="1"/>
          </p:nvPr>
        </p:nvSpPr>
        <p:spPr/>
        <p:txBody>
          <a:bodyPr/>
          <a:lstStyle/>
          <a:p>
            <a:endParaRPr lang="en-US" dirty="0"/>
          </a:p>
        </p:txBody>
      </p:sp>
      <p:pic>
        <p:nvPicPr>
          <p:cNvPr id="6" name="Picture 5" descr="Virtual or Asynchronous Pre-teaching Activity. To activiate prior knowledge and demonstrate understanding of previous learning about indirect characterization, teacher will assign a short writing assignment using a discussion board or available virtual platform: &quot;How do fiction writers reveal a character's personality and traits?&quot; Face to face or synchronous Day 1. Teacher meets with small groups to listen and share written responses to allow for formative check with understanding of indirect characterization. Teacher meets with whole class to teach inference and introduce the goals and intended outcomes of inference activity. Virtual or Asynchronous Day 2. Teacher pre-records direct instruction on inference that was reviewed in the previous class as a support for students to refer to while working independently. Teacher also pre-records directions for inference activity to include the following information about what to do with the video observation guide as students watch short video observation guide as studsents watch short video to analyze indirect characterization and make inferences." title="screenshot of middle school hybrid learning plan"/>
          <p:cNvPicPr>
            <a:picLocks noChangeAspect="1"/>
          </p:cNvPicPr>
          <p:nvPr/>
        </p:nvPicPr>
        <p:blipFill>
          <a:blip r:embed="rId2"/>
          <a:stretch>
            <a:fillRect/>
          </a:stretch>
        </p:blipFill>
        <p:spPr>
          <a:xfrm>
            <a:off x="838200" y="867930"/>
            <a:ext cx="10584872" cy="5309033"/>
          </a:xfrm>
          <a:prstGeom prst="rect">
            <a:avLst/>
          </a:prstGeom>
        </p:spPr>
      </p:pic>
    </p:spTree>
    <p:extLst>
      <p:ext uri="{BB962C8B-B14F-4D97-AF65-F5344CB8AC3E}">
        <p14:creationId xmlns:p14="http://schemas.microsoft.com/office/powerpoint/2010/main" val="322145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Blended Learning</a:t>
            </a:r>
            <a:endParaRPr lang="en-US" dirty="0"/>
          </a:p>
        </p:txBody>
      </p:sp>
      <p:pic>
        <p:nvPicPr>
          <p:cNvPr id="4" name="Picture 3" descr="A student who is considered fully virtual means that all classes are completed online from home or another location, and the student is not required to attend any classes in a physical school building. " title="Fully Virtual Definition"/>
          <p:cNvPicPr>
            <a:picLocks noChangeAspect="1"/>
          </p:cNvPicPr>
          <p:nvPr/>
        </p:nvPicPr>
        <p:blipFill>
          <a:blip r:embed="rId2"/>
          <a:stretch>
            <a:fillRect/>
          </a:stretch>
        </p:blipFill>
        <p:spPr>
          <a:xfrm>
            <a:off x="957580" y="1327454"/>
            <a:ext cx="4381500" cy="2686050"/>
          </a:xfrm>
          <a:prstGeom prst="rect">
            <a:avLst/>
          </a:prstGeom>
        </p:spPr>
      </p:pic>
      <p:pic>
        <p:nvPicPr>
          <p:cNvPr id="5" name="Picture 4" descr="Students rotate through a teacher-led-station, collaborative work, and independent online instruction, within a class period. The online station may be in a computer lab or in a classroom utilizing one-to-one devices, or a bank of devices, where students complete assignments or instructional explorations at their own pace." title="Station/Lab Rotations (Blended Learning)"/>
          <p:cNvPicPr>
            <a:picLocks noChangeAspect="1"/>
          </p:cNvPicPr>
          <p:nvPr/>
        </p:nvPicPr>
        <p:blipFill>
          <a:blip r:embed="rId3"/>
          <a:stretch>
            <a:fillRect/>
          </a:stretch>
        </p:blipFill>
        <p:spPr>
          <a:xfrm>
            <a:off x="5325110" y="1324596"/>
            <a:ext cx="4400550" cy="2657475"/>
          </a:xfrm>
          <a:prstGeom prst="rect">
            <a:avLst/>
          </a:prstGeom>
        </p:spPr>
      </p:pic>
      <p:pic>
        <p:nvPicPr>
          <p:cNvPr id="6" name="Picture 5" descr="A &quot;Flex&quot; model uses a LMS to deliver instructional content and activities. Student learning can be completed at their own pace and choice in online activities allows for differentiation. Student learning is supported by face-to-face instruction that is varied based on data. Teachers use flexible grouping to provide differentiated activities." title="Flex Model (Blended Learning)"/>
          <p:cNvPicPr>
            <a:picLocks noChangeAspect="1"/>
          </p:cNvPicPr>
          <p:nvPr/>
        </p:nvPicPr>
        <p:blipFill>
          <a:blip r:embed="rId4"/>
          <a:stretch>
            <a:fillRect/>
          </a:stretch>
        </p:blipFill>
        <p:spPr>
          <a:xfrm>
            <a:off x="957580" y="3861800"/>
            <a:ext cx="4391025" cy="2695575"/>
          </a:xfrm>
          <a:prstGeom prst="rect">
            <a:avLst/>
          </a:prstGeom>
        </p:spPr>
      </p:pic>
      <p:pic>
        <p:nvPicPr>
          <p:cNvPr id="7" name="Picture 6" descr="In &quot;Flipped&quot; classrooms, students use online instructional resources that have been assigned through a LMS. Teachers support online learning with face-to-face instruction. The face-to-face time is structured to include activities, practice with feedback, and collaborative tasks/projects." title="Flipped Classroom (Blended Learning)"/>
          <p:cNvPicPr>
            <a:picLocks noChangeAspect="1"/>
          </p:cNvPicPr>
          <p:nvPr/>
        </p:nvPicPr>
        <p:blipFill rotWithShape="1">
          <a:blip r:embed="rId5"/>
          <a:srcRect r="1063"/>
          <a:stretch/>
        </p:blipFill>
        <p:spPr>
          <a:xfrm>
            <a:off x="5339080" y="3861800"/>
            <a:ext cx="4372610" cy="2686050"/>
          </a:xfrm>
          <a:prstGeom prst="rect">
            <a:avLst/>
          </a:prstGeom>
        </p:spPr>
      </p:pic>
      <p:sp>
        <p:nvSpPr>
          <p:cNvPr id="8" name="Rectangle 7"/>
          <p:cNvSpPr/>
          <p:nvPr/>
        </p:nvSpPr>
        <p:spPr>
          <a:xfrm>
            <a:off x="753110" y="6547850"/>
            <a:ext cx="9144000" cy="253916"/>
          </a:xfrm>
          <a:prstGeom prst="rect">
            <a:avLst/>
          </a:prstGeom>
        </p:spPr>
        <p:txBody>
          <a:bodyPr wrap="square">
            <a:spAutoFit/>
          </a:bodyPr>
          <a:lstStyle/>
          <a:p>
            <a:r>
              <a:rPr lang="en-US" sz="1050" dirty="0">
                <a:solidFill>
                  <a:srgbClr val="000000"/>
                </a:solidFill>
                <a:latin typeface="Arial" panose="020B0604020202020204" pitchFamily="34" charset="0"/>
              </a:rPr>
              <a:t>Images used with permission from the </a:t>
            </a:r>
            <a:r>
              <a:rPr lang="en-US" sz="1050" dirty="0">
                <a:solidFill>
                  <a:srgbClr val="0000FF"/>
                </a:solidFill>
                <a:latin typeface="Arial" panose="020B0604020202020204" pitchFamily="34" charset="0"/>
                <a:hlinkClick r:id="rId6"/>
              </a:rPr>
              <a:t>Christensen Institute</a:t>
            </a:r>
            <a:r>
              <a:rPr lang="en-US" sz="1050" dirty="0">
                <a:solidFill>
                  <a:srgbClr val="000000"/>
                </a:solidFill>
                <a:latin typeface="Arial" panose="020B0604020202020204" pitchFamily="34" charset="0"/>
              </a:rPr>
              <a:t>. </a:t>
            </a:r>
            <a:r>
              <a:rPr lang="en-US" sz="1050" dirty="0">
                <a:solidFill>
                  <a:srgbClr val="0000FF"/>
                </a:solidFill>
                <a:latin typeface="Arial" panose="020B0604020202020204" pitchFamily="34" charset="0"/>
                <a:hlinkClick r:id="rId7"/>
              </a:rPr>
              <a:t>Staker, H., &amp; Horn, M. B. (2012). Classifying K-12 blended learning. Christensen Institute</a:t>
            </a:r>
            <a:r>
              <a:rPr lang="en-US" sz="1050" dirty="0">
                <a:solidFill>
                  <a:srgbClr val="000000"/>
                </a:solidFill>
                <a:latin typeface="Arial" panose="020B0604020202020204" pitchFamily="34" charset="0"/>
              </a:rPr>
              <a:t>.</a:t>
            </a:r>
            <a:endParaRPr lang="en-US" sz="1050" dirty="0"/>
          </a:p>
        </p:txBody>
      </p:sp>
    </p:spTree>
    <p:extLst>
      <p:ext uri="{BB962C8B-B14F-4D97-AF65-F5344CB8AC3E}">
        <p14:creationId xmlns:p14="http://schemas.microsoft.com/office/powerpoint/2010/main" val="2044327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5015"/>
            <a:ext cx="10515600" cy="660112"/>
          </a:xfrm>
        </p:spPr>
        <p:txBody>
          <a:bodyPr>
            <a:normAutofit fontScale="90000"/>
          </a:bodyPr>
          <a:lstStyle/>
          <a:p>
            <a:r>
              <a:rPr lang="en-US" dirty="0" smtClean="0"/>
              <a:t>Instructional Examples (Secondary 4 of 4)</a:t>
            </a:r>
            <a:endParaRPr lang="en-US" dirty="0"/>
          </a:p>
        </p:txBody>
      </p:sp>
      <p:pic>
        <p:nvPicPr>
          <p:cNvPr id="5" name="Content Placeholder 4" descr="Face to Face or Synchronous Day 3. Teacher will meet with small groups and have them share out their answers from the video activity and guide discussion about the inferences they made. In whole group, the teacher will then present the next part of the lesson by providing students with the inference chart and a copy of the short story, &quot;The Necklace&quot;. The teacher will model an example of how to analyze indirect characterization to make an inferene about the text. Vurtial or asynchronous day 4. Students will read independently and make inferences using the guided chart. Teacher will assign students in pairs or groups of three to share their inferences and provide feedback to all group members. They will complete the 3W activity with their groups as well. (This activity could be done through discussion boards or shared google docs.) Students should prepare to discuss their answers. Synchronous and Asynchronous Day 5. Teacher will meet with groups to review and share student responses. While teacher meets with groups, students not meeting with teacher will be given a writing prompt connected to the inference activity in which they will answer using one outside source and textual evidence to support their writing. (This activitiy could be modified to support specific student needs.)" title="screenshot of Hybrid learning Plan Sample"/>
          <p:cNvPicPr>
            <a:picLocks noGrp="1" noChangeAspect="1"/>
          </p:cNvPicPr>
          <p:nvPr>
            <p:ph idx="1"/>
          </p:nvPr>
        </p:nvPicPr>
        <p:blipFill>
          <a:blip r:embed="rId2"/>
          <a:stretch>
            <a:fillRect/>
          </a:stretch>
        </p:blipFill>
        <p:spPr>
          <a:xfrm>
            <a:off x="838200" y="845128"/>
            <a:ext cx="10515599" cy="5669684"/>
          </a:xfrm>
          <a:prstGeom prst="rect">
            <a:avLst/>
          </a:prstGeom>
        </p:spPr>
      </p:pic>
    </p:spTree>
    <p:extLst>
      <p:ext uri="{BB962C8B-B14F-4D97-AF65-F5344CB8AC3E}">
        <p14:creationId xmlns:p14="http://schemas.microsoft.com/office/powerpoint/2010/main" val="152788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374650" y="173421"/>
            <a:ext cx="10515600" cy="945931"/>
          </a:xfrm>
        </p:spPr>
        <p:txBody>
          <a:bodyPr/>
          <a:lstStyle/>
          <a:p>
            <a:r>
              <a:rPr lang="en-US" dirty="0" smtClean="0"/>
              <a:t>Upcoming Webinars</a:t>
            </a:r>
            <a:endParaRPr lang="en-US" dirty="0"/>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152400" y="1257300"/>
            <a:ext cx="11887200" cy="5001609"/>
          </a:xfrm>
        </p:spPr>
        <p:txBody>
          <a:bodyPr>
            <a:noAutofit/>
          </a:bodyPr>
          <a:lstStyle/>
          <a:p>
            <a:pPr marL="342900">
              <a:buFont typeface="Arial" panose="020B0604020202020204" pitchFamily="34" charset="0"/>
              <a:buChar char="•"/>
            </a:pPr>
            <a:r>
              <a:rPr lang="en-US" sz="2800" b="1" dirty="0" smtClean="0">
                <a:hlinkClick r:id="rId2"/>
              </a:rPr>
              <a:t>Assessment Supports: Grade Three Reading-October 13 at 3:00pm</a:t>
            </a:r>
            <a:endParaRPr lang="en-US" sz="2800" b="1" dirty="0" smtClean="0"/>
          </a:p>
          <a:p>
            <a:pPr marL="342900">
              <a:buFont typeface="Arial" panose="020B0604020202020204" pitchFamily="34" charset="0"/>
              <a:buChar char="•"/>
            </a:pPr>
            <a:r>
              <a:rPr lang="en-US" sz="2800" b="1" dirty="0" smtClean="0">
                <a:hlinkClick r:id="rId3"/>
              </a:rPr>
              <a:t>Assessment Supports: Grade Four Reading-October 15 at 3:00pm</a:t>
            </a:r>
            <a:endParaRPr lang="en-US" sz="2800" b="1" dirty="0" smtClean="0"/>
          </a:p>
          <a:p>
            <a:pPr marL="342900">
              <a:buFont typeface="Arial" panose="020B0604020202020204" pitchFamily="34" charset="0"/>
              <a:buChar char="•"/>
            </a:pPr>
            <a:r>
              <a:rPr lang="en-US" sz="2800" b="1" dirty="0" smtClean="0">
                <a:hlinkClick r:id="rId4"/>
              </a:rPr>
              <a:t>Assessment </a:t>
            </a:r>
            <a:r>
              <a:rPr lang="en-US" sz="2800" b="1" dirty="0">
                <a:hlinkClick r:id="rId4"/>
              </a:rPr>
              <a:t>Supports: Grade </a:t>
            </a:r>
            <a:r>
              <a:rPr lang="en-US" sz="2800" b="1" dirty="0" smtClean="0">
                <a:hlinkClick r:id="rId4"/>
              </a:rPr>
              <a:t>Five Reading-October 16 at 3:00pm</a:t>
            </a:r>
            <a:endParaRPr lang="en-US" sz="2800" b="1" dirty="0" smtClean="0"/>
          </a:p>
          <a:p>
            <a:pPr marL="342900">
              <a:buFont typeface="Arial" panose="020B0604020202020204" pitchFamily="34" charset="0"/>
              <a:buChar char="•"/>
            </a:pPr>
            <a:r>
              <a:rPr lang="en-US" sz="2800" b="1" dirty="0">
                <a:hlinkClick r:id="rId5"/>
              </a:rPr>
              <a:t>Assessment Supports: Grade </a:t>
            </a:r>
            <a:r>
              <a:rPr lang="en-US" sz="2800" b="1" dirty="0" smtClean="0">
                <a:hlinkClick r:id="rId5"/>
              </a:rPr>
              <a:t>Six Reading-October 19 at 3:00pm</a:t>
            </a:r>
            <a:endParaRPr lang="en-US" sz="2800" b="1" dirty="0" smtClean="0"/>
          </a:p>
          <a:p>
            <a:pPr marL="342900">
              <a:buFont typeface="Arial" panose="020B0604020202020204" pitchFamily="34" charset="0"/>
              <a:buChar char="•"/>
            </a:pPr>
            <a:r>
              <a:rPr lang="en-US" sz="2800" b="1" dirty="0">
                <a:hlinkClick r:id="rId6"/>
              </a:rPr>
              <a:t>Assessment Supports: Grade </a:t>
            </a:r>
            <a:r>
              <a:rPr lang="en-US" sz="2800" b="1" dirty="0" smtClean="0">
                <a:hlinkClick r:id="rId6"/>
              </a:rPr>
              <a:t>Seven Reading-October 20 at 3:00pm</a:t>
            </a:r>
            <a:endParaRPr lang="en-US" sz="2800" b="1" dirty="0" smtClean="0"/>
          </a:p>
          <a:p>
            <a:pPr marL="342900">
              <a:buFont typeface="Arial" panose="020B0604020202020204" pitchFamily="34" charset="0"/>
              <a:buChar char="•"/>
            </a:pPr>
            <a:r>
              <a:rPr lang="en-US" sz="2800" b="1" dirty="0">
                <a:hlinkClick r:id="rId7"/>
              </a:rPr>
              <a:t>Assessment Supports: Grade </a:t>
            </a:r>
            <a:r>
              <a:rPr lang="en-US" sz="2800" b="1" dirty="0" smtClean="0">
                <a:hlinkClick r:id="rId7"/>
              </a:rPr>
              <a:t>Eight Reading-October 21 at 3:00pm</a:t>
            </a:r>
            <a:endParaRPr lang="en-US" sz="2800" b="1" dirty="0" smtClean="0"/>
          </a:p>
          <a:p>
            <a:pPr marL="342900">
              <a:buFont typeface="Arial" panose="020B0604020202020204" pitchFamily="34" charset="0"/>
              <a:buChar char="•"/>
            </a:pPr>
            <a:r>
              <a:rPr lang="en-US" sz="2800" b="1" dirty="0">
                <a:hlinkClick r:id="rId8"/>
              </a:rPr>
              <a:t>Assessment Supports: </a:t>
            </a:r>
            <a:r>
              <a:rPr lang="en-US" sz="2800" b="1" dirty="0" smtClean="0">
                <a:hlinkClick r:id="rId8"/>
              </a:rPr>
              <a:t>End Of Course Reading-October 22 at 3:00pm</a:t>
            </a:r>
            <a:endParaRPr lang="en-US" sz="2800" dirty="0" smtClean="0"/>
          </a:p>
        </p:txBody>
      </p:sp>
    </p:spTree>
    <p:extLst>
      <p:ext uri="{BB962C8B-B14F-4D97-AF65-F5344CB8AC3E}">
        <p14:creationId xmlns:p14="http://schemas.microsoft.com/office/powerpoint/2010/main" val="2420091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374650" y="173421"/>
            <a:ext cx="10515600" cy="945931"/>
          </a:xfrm>
        </p:spPr>
        <p:txBody>
          <a:bodyPr/>
          <a:lstStyle/>
          <a:p>
            <a:r>
              <a:rPr lang="en-US" dirty="0" smtClean="0"/>
              <a:t>Additional Resources</a:t>
            </a:r>
            <a:endParaRPr lang="en-US" dirty="0"/>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831850" y="1119352"/>
            <a:ext cx="10515600" cy="5139557"/>
          </a:xfrm>
        </p:spPr>
        <p:txBody>
          <a:bodyPr>
            <a:noAutofit/>
          </a:bodyPr>
          <a:lstStyle/>
          <a:p>
            <a:pPr marL="342900">
              <a:buFont typeface="Arial" panose="020B0604020202020204" pitchFamily="34" charset="0"/>
              <a:buChar char="•"/>
            </a:pPr>
            <a:r>
              <a:rPr lang="en-US" sz="3600" dirty="0" smtClean="0">
                <a:hlinkClick r:id="rId2"/>
              </a:rPr>
              <a:t>Supporting Virtual Teaching</a:t>
            </a:r>
            <a:endParaRPr lang="en-US" sz="3600" dirty="0" smtClean="0">
              <a:hlinkClick r:id=""/>
            </a:endParaRPr>
          </a:p>
          <a:p>
            <a:pPr marL="342900">
              <a:buFont typeface="Arial" panose="020B0604020202020204" pitchFamily="34" charset="0"/>
              <a:buChar char="•"/>
            </a:pPr>
            <a:r>
              <a:rPr lang="en-US" sz="3600" dirty="0" smtClean="0">
                <a:hlinkClick r:id=""/>
              </a:rPr>
              <a:t>English Learning In Place Resources</a:t>
            </a:r>
            <a:endParaRPr lang="en-US" sz="3600" dirty="0" smtClean="0"/>
          </a:p>
          <a:p>
            <a:pPr marL="342900">
              <a:buFont typeface="Arial" panose="020B0604020202020204" pitchFamily="34" charset="0"/>
              <a:buChar char="•"/>
            </a:pPr>
            <a:r>
              <a:rPr lang="en-US" sz="3600" dirty="0" smtClean="0">
                <a:hlinkClick r:id="rId3"/>
              </a:rPr>
              <a:t>Comprehensive Literacy: English Instructional Plans</a:t>
            </a:r>
            <a:endParaRPr lang="en-US" sz="3600" dirty="0" smtClean="0"/>
          </a:p>
          <a:p>
            <a:pPr marL="342900">
              <a:buFont typeface="Arial" panose="020B0604020202020204" pitchFamily="34" charset="0"/>
              <a:buChar char="•"/>
            </a:pPr>
            <a:r>
              <a:rPr lang="en-US" sz="3600" dirty="0" smtClean="0">
                <a:hlinkClick r:id="rId4"/>
              </a:rPr>
              <a:t>2020 Comprehensive Literacy Webinar Series</a:t>
            </a:r>
            <a:endParaRPr lang="en-US" sz="3600" dirty="0" smtClean="0"/>
          </a:p>
          <a:p>
            <a:pPr marL="342900">
              <a:buFont typeface="Arial" panose="020B0604020202020204" pitchFamily="34" charset="0"/>
              <a:buChar char="•"/>
            </a:pPr>
            <a:r>
              <a:rPr lang="en-US" sz="3600" dirty="0">
                <a:hlinkClick r:id="rId5"/>
              </a:rPr>
              <a:t>VDOE English </a:t>
            </a:r>
            <a:r>
              <a:rPr lang="en-US" sz="3600" i="1" dirty="0">
                <a:hlinkClick r:id="rId5"/>
              </a:rPr>
              <a:t>Standards of Learning </a:t>
            </a:r>
            <a:r>
              <a:rPr lang="en-US" sz="3600" dirty="0">
                <a:hlinkClick r:id="rId5"/>
              </a:rPr>
              <a:t>webpage</a:t>
            </a:r>
            <a:endParaRPr lang="en-US" sz="3600" dirty="0"/>
          </a:p>
          <a:p>
            <a:pPr marL="342900">
              <a:buFont typeface="Arial" panose="020B0604020202020204" pitchFamily="34" charset="0"/>
              <a:buChar char="•"/>
            </a:pPr>
            <a:r>
              <a:rPr lang="en-US" sz="3600" dirty="0">
                <a:hlinkClick r:id="rId6"/>
              </a:rPr>
              <a:t>VDOE English Instruction webpage</a:t>
            </a:r>
            <a:endParaRPr lang="en-US" sz="3600" dirty="0"/>
          </a:p>
          <a:p>
            <a:pPr marL="342900">
              <a:buFont typeface="Arial" panose="020B0604020202020204" pitchFamily="34" charset="0"/>
              <a:buChar char="•"/>
            </a:pPr>
            <a:r>
              <a:rPr lang="en-US" sz="3600" dirty="0">
                <a:hlinkClick r:id="rId7"/>
              </a:rPr>
              <a:t>VDOE HSS Instruction webpage</a:t>
            </a:r>
            <a:endParaRPr lang="en-US" sz="3600" dirty="0"/>
          </a:p>
          <a:p>
            <a:pPr marL="342900">
              <a:buFont typeface="Arial" panose="020B0604020202020204" pitchFamily="34" charset="0"/>
              <a:buChar char="•"/>
            </a:pPr>
            <a:endParaRPr lang="en-US" sz="3600" dirty="0" smtClean="0"/>
          </a:p>
          <a:p>
            <a:pPr marL="342900">
              <a:buFont typeface="Arial" panose="020B0604020202020204" pitchFamily="34" charset="0"/>
              <a:buChar char="•"/>
            </a:pPr>
            <a:endParaRPr lang="en-US" sz="3600" dirty="0"/>
          </a:p>
        </p:txBody>
      </p:sp>
    </p:spTree>
    <p:extLst>
      <p:ext uri="{BB962C8B-B14F-4D97-AF65-F5344CB8AC3E}">
        <p14:creationId xmlns:p14="http://schemas.microsoft.com/office/powerpoint/2010/main" val="787892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History and Social Science</a:t>
            </a:r>
            <a:endParaRPr lang="en-US" dirty="0"/>
          </a:p>
        </p:txBody>
      </p:sp>
      <p:sp>
        <p:nvSpPr>
          <p:cNvPr id="3" name="Content Placeholder 2" descr="Hyperlinks of History resources " title="Hyperlinks of History resources "/>
          <p:cNvSpPr>
            <a:spLocks noGrp="1"/>
          </p:cNvSpPr>
          <p:nvPr>
            <p:ph idx="1"/>
          </p:nvPr>
        </p:nvSpPr>
        <p:spPr>
          <a:xfrm>
            <a:off x="838200" y="1575582"/>
            <a:ext cx="10190018" cy="4601381"/>
          </a:xfrm>
        </p:spPr>
        <p:txBody>
          <a:bodyPr>
            <a:normAutofit fontScale="62500" lnSpcReduction="20000"/>
          </a:bodyPr>
          <a:lstStyle/>
          <a:p>
            <a:pPr marL="0" indent="0">
              <a:buNone/>
            </a:pPr>
            <a:r>
              <a:rPr lang="en-US" b="1" dirty="0"/>
              <a:t>History and Social Science Resources: </a:t>
            </a:r>
            <a:endParaRPr lang="en-US" sz="3600" dirty="0"/>
          </a:p>
          <a:p>
            <a:pPr marL="0" indent="0">
              <a:buNone/>
            </a:pPr>
            <a:r>
              <a:rPr lang="en-US" u="sng" dirty="0">
                <a:hlinkClick r:id="rId3"/>
              </a:rPr>
              <a:t>Library of Congress-Teaching with Primary Sources Virginia Partnership</a:t>
            </a:r>
            <a:endParaRPr lang="en-US" sz="3600" dirty="0"/>
          </a:p>
          <a:p>
            <a:pPr marL="0" indent="0">
              <a:buNone/>
            </a:pPr>
            <a:r>
              <a:rPr lang="en-US" u="sng" dirty="0">
                <a:hlinkClick r:id="rId4"/>
              </a:rPr>
              <a:t>Library of Virginia-Document Bank</a:t>
            </a:r>
            <a:endParaRPr lang="en-US" sz="3600" dirty="0"/>
          </a:p>
          <a:p>
            <a:pPr marL="0" indent="0">
              <a:buNone/>
            </a:pPr>
            <a:r>
              <a:rPr lang="en-US" u="sng" dirty="0">
                <a:hlinkClick r:id="rId5"/>
              </a:rPr>
              <a:t>Virginia Museum of Fine Arts</a:t>
            </a:r>
            <a:endParaRPr lang="en-US" sz="3600" dirty="0"/>
          </a:p>
          <a:p>
            <a:pPr marL="0" indent="0">
              <a:buNone/>
            </a:pPr>
            <a:r>
              <a:rPr lang="en-US" u="sng" dirty="0">
                <a:hlinkClick r:id="rId6"/>
              </a:rPr>
              <a:t>Virginia History &amp; Culture Museum</a:t>
            </a:r>
            <a:endParaRPr lang="en-US" sz="3600" dirty="0"/>
          </a:p>
          <a:p>
            <a:pPr marL="0" indent="0">
              <a:buNone/>
            </a:pPr>
            <a:r>
              <a:rPr lang="en-US" u="sng" dirty="0">
                <a:hlinkClick r:id="rId7"/>
              </a:rPr>
              <a:t>New American History </a:t>
            </a:r>
            <a:endParaRPr lang="en-US" sz="3600" dirty="0"/>
          </a:p>
          <a:p>
            <a:pPr marL="0" indent="0">
              <a:buNone/>
            </a:pPr>
            <a:r>
              <a:rPr lang="en-US" u="sng" dirty="0">
                <a:hlinkClick r:id="rId4"/>
              </a:rPr>
              <a:t>emediava</a:t>
            </a:r>
            <a:r>
              <a:rPr lang="en-US" dirty="0"/>
              <a:t> </a:t>
            </a:r>
            <a:endParaRPr lang="en-US" sz="3600" dirty="0"/>
          </a:p>
          <a:p>
            <a:pPr marL="0" indent="0">
              <a:buNone/>
            </a:pPr>
            <a:r>
              <a:rPr lang="en-US" sz="3600" dirty="0"/>
              <a:t/>
            </a:r>
            <a:br>
              <a:rPr lang="en-US" sz="3600" dirty="0"/>
            </a:br>
            <a:r>
              <a:rPr lang="en-US" b="1" dirty="0"/>
              <a:t>Building a Community of Learners Professional Development Series</a:t>
            </a:r>
            <a:endParaRPr lang="en-US" sz="3600" dirty="0"/>
          </a:p>
          <a:p>
            <a:pPr marL="0" indent="0">
              <a:buNone/>
            </a:pPr>
            <a:r>
              <a:rPr lang="en-US" dirty="0" smtClean="0"/>
              <a:t>Weekly </a:t>
            </a:r>
            <a:r>
              <a:rPr lang="en-US" dirty="0"/>
              <a:t>virtual Professional Development offerings along with recordings of recently offered webinars in the series, like:  </a:t>
            </a:r>
            <a:endParaRPr lang="en-US" sz="3600" dirty="0"/>
          </a:p>
          <a:p>
            <a:pPr marL="0" indent="0">
              <a:buNone/>
            </a:pPr>
            <a:r>
              <a:rPr lang="en-US" u="sng" dirty="0">
                <a:hlinkClick r:id="rId8"/>
              </a:rPr>
              <a:t>Library of Congress-Teaching with Primary Sources (Session 1) </a:t>
            </a:r>
            <a:r>
              <a:rPr lang="en-US" dirty="0"/>
              <a:t> </a:t>
            </a:r>
            <a:endParaRPr lang="en-US" sz="3600" dirty="0"/>
          </a:p>
          <a:p>
            <a:pPr marL="0" indent="0">
              <a:buNone/>
            </a:pPr>
            <a:r>
              <a:rPr lang="en-US" u="sng" dirty="0">
                <a:hlinkClick r:id="rId9"/>
              </a:rPr>
              <a:t>New American History-Teaching Students to Think for Themselves (Session 1) </a:t>
            </a:r>
            <a:endParaRPr lang="en-US" sz="3600" dirty="0"/>
          </a:p>
          <a:p>
            <a:pPr marL="0" indent="0">
              <a:buNone/>
            </a:pPr>
            <a:r>
              <a:rPr lang="en-US" sz="3600" dirty="0"/>
              <a:t/>
            </a:r>
            <a:br>
              <a:rPr lang="en-US" sz="3600" dirty="0"/>
            </a:br>
            <a:endParaRPr lang="en-US" sz="3600" dirty="0"/>
          </a:p>
        </p:txBody>
      </p:sp>
    </p:spTree>
    <p:extLst>
      <p:ext uri="{BB962C8B-B14F-4D97-AF65-F5344CB8AC3E}">
        <p14:creationId xmlns:p14="http://schemas.microsoft.com/office/powerpoint/2010/main" val="16383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0A18-1FC5-5343-B3F4-704A796F0F80}"/>
              </a:ext>
            </a:extLst>
          </p:cNvPr>
          <p:cNvSpPr>
            <a:spLocks noGrp="1"/>
          </p:cNvSpPr>
          <p:nvPr>
            <p:ph type="title"/>
          </p:nvPr>
        </p:nvSpPr>
        <p:spPr/>
        <p:txBody>
          <a:bodyPr/>
          <a:lstStyle/>
          <a:p>
            <a:r>
              <a:rPr lang="en-US" dirty="0" smtClean="0"/>
              <a:t>Stay in Touch</a:t>
            </a:r>
            <a:endParaRPr lang="en-US" dirty="0"/>
          </a:p>
        </p:txBody>
      </p:sp>
      <p:sp>
        <p:nvSpPr>
          <p:cNvPr id="3" name="Content Placeholder 2">
            <a:extLst>
              <a:ext uri="{FF2B5EF4-FFF2-40B4-BE49-F238E27FC236}">
                <a16:creationId xmlns:a16="http://schemas.microsoft.com/office/drawing/2014/main" id="{3555D772-F556-4943-BA7B-A06F147C9F88}"/>
              </a:ext>
            </a:extLst>
          </p:cNvPr>
          <p:cNvSpPr>
            <a:spLocks noGrp="1"/>
          </p:cNvSpPr>
          <p:nvPr>
            <p:ph sz="half" idx="1"/>
          </p:nvPr>
        </p:nvSpPr>
        <p:spPr>
          <a:xfrm>
            <a:off x="838200" y="1340068"/>
            <a:ext cx="5181600" cy="5076497"/>
          </a:xfrm>
        </p:spPr>
        <p:txBody>
          <a:bodyPr>
            <a:normAutofit fontScale="85000" lnSpcReduction="10000"/>
          </a:bodyPr>
          <a:lstStyle/>
          <a:p>
            <a:pPr marL="0" indent="0" algn="ctr">
              <a:lnSpc>
                <a:spcPct val="120000"/>
              </a:lnSpc>
              <a:spcBef>
                <a:spcPts val="0"/>
              </a:spcBef>
              <a:buNone/>
            </a:pPr>
            <a:r>
              <a:rPr lang="en-US" b="1" dirty="0">
                <a:effectLst>
                  <a:outerShdw blurRad="38100" dist="38100" dir="2700000" algn="tl">
                    <a:srgbClr val="000000">
                      <a:alpha val="43137"/>
                    </a:srgbClr>
                  </a:outerShdw>
                </a:effectLst>
              </a:rPr>
              <a:t>Jill Nogueras</a:t>
            </a:r>
          </a:p>
          <a:p>
            <a:pPr marL="0" indent="0" algn="ctr">
              <a:lnSpc>
                <a:spcPct val="120000"/>
              </a:lnSpc>
              <a:spcBef>
                <a:spcPts val="0"/>
              </a:spcBef>
              <a:buNone/>
            </a:pPr>
            <a:r>
              <a:rPr lang="en-US" b="1" dirty="0"/>
              <a:t>K-12 English Coordinator</a:t>
            </a:r>
          </a:p>
          <a:p>
            <a:pPr marL="0" indent="0" algn="ctr">
              <a:lnSpc>
                <a:spcPct val="120000"/>
              </a:lnSpc>
              <a:spcBef>
                <a:spcPts val="0"/>
              </a:spcBef>
              <a:buNone/>
            </a:pPr>
            <a:r>
              <a:rPr lang="en-US" dirty="0">
                <a:hlinkClick r:id="rId2"/>
              </a:rPr>
              <a:t>Jill.Nogueras@doe.virginia.gov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Carmen Kurek</a:t>
            </a:r>
          </a:p>
          <a:p>
            <a:pPr marL="0" indent="0" algn="ctr">
              <a:lnSpc>
                <a:spcPct val="120000"/>
              </a:lnSpc>
              <a:spcBef>
                <a:spcPts val="0"/>
              </a:spcBef>
              <a:buNone/>
            </a:pPr>
            <a:r>
              <a:rPr lang="en-US" b="1" dirty="0"/>
              <a:t>Elementary English/Reading Specialist</a:t>
            </a:r>
          </a:p>
          <a:p>
            <a:pPr marL="0" indent="0" algn="ctr">
              <a:lnSpc>
                <a:spcPct val="120000"/>
              </a:lnSpc>
              <a:spcBef>
                <a:spcPts val="0"/>
              </a:spcBef>
              <a:buNone/>
            </a:pPr>
            <a:r>
              <a:rPr lang="en-US" dirty="0">
                <a:hlinkClick r:id="rId3"/>
              </a:rPr>
              <a:t>Carmen.Kurek@doe.virginia.gov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Colleen Cassada</a:t>
            </a:r>
          </a:p>
          <a:p>
            <a:pPr marL="0" indent="0" algn="ctr">
              <a:lnSpc>
                <a:spcPct val="120000"/>
              </a:lnSpc>
              <a:spcBef>
                <a:spcPts val="0"/>
              </a:spcBef>
              <a:buNone/>
            </a:pPr>
            <a:r>
              <a:rPr lang="en-US" b="1" dirty="0"/>
              <a:t>Middle School English Specialist</a:t>
            </a:r>
          </a:p>
          <a:p>
            <a:pPr marL="0" indent="0" algn="ctr">
              <a:lnSpc>
                <a:spcPct val="120000"/>
              </a:lnSpc>
              <a:spcBef>
                <a:spcPts val="0"/>
              </a:spcBef>
              <a:buNone/>
            </a:pPr>
            <a:r>
              <a:rPr lang="en-US" dirty="0">
                <a:hlinkClick r:id="rId4"/>
              </a:rPr>
              <a:t>Colleen.Cassada@doe.Virginia.gov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endParaRPr lang="en-US" dirty="0"/>
          </a:p>
          <a:p>
            <a:pPr lvl="4"/>
            <a:endParaRPr lang="en-US" dirty="0"/>
          </a:p>
        </p:txBody>
      </p:sp>
      <p:sp>
        <p:nvSpPr>
          <p:cNvPr id="4" name="Content Placeholder 3">
            <a:extLst>
              <a:ext uri="{FF2B5EF4-FFF2-40B4-BE49-F238E27FC236}">
                <a16:creationId xmlns:a16="http://schemas.microsoft.com/office/drawing/2014/main" id="{66F46F06-88B9-5F4E-AB28-FF733BC0C6E3}"/>
              </a:ext>
            </a:extLst>
          </p:cNvPr>
          <p:cNvSpPr>
            <a:spLocks noGrp="1"/>
          </p:cNvSpPr>
          <p:nvPr>
            <p:ph sz="half" idx="2"/>
          </p:nvPr>
        </p:nvSpPr>
        <p:spPr>
          <a:xfrm>
            <a:off x="6172200" y="1340068"/>
            <a:ext cx="5472404" cy="4836895"/>
          </a:xfrm>
        </p:spPr>
        <p:txBody>
          <a:bodyPr>
            <a:normAutofit fontScale="85000" lnSpcReduction="10000"/>
          </a:bodyPr>
          <a:lstStyle/>
          <a:p>
            <a:pPr marL="0" indent="0" algn="ctr">
              <a:lnSpc>
                <a:spcPct val="120000"/>
              </a:lnSpc>
              <a:spcBef>
                <a:spcPts val="0"/>
              </a:spcBef>
              <a:buNone/>
            </a:pPr>
            <a:r>
              <a:rPr lang="en-US" b="1" dirty="0" smtClean="0">
                <a:effectLst>
                  <a:outerShdw blurRad="38100" dist="38100" dir="2700000" algn="tl">
                    <a:srgbClr val="000000">
                      <a:alpha val="43137"/>
                    </a:srgbClr>
                  </a:outerShdw>
                </a:effectLst>
              </a:rPr>
              <a:t>Brandi McCracken</a:t>
            </a:r>
          </a:p>
          <a:p>
            <a:pPr marL="0" indent="0" algn="ctr">
              <a:lnSpc>
                <a:spcPct val="120000"/>
              </a:lnSpc>
              <a:spcBef>
                <a:spcPts val="0"/>
              </a:spcBef>
              <a:buNone/>
            </a:pPr>
            <a:r>
              <a:rPr lang="en-US" dirty="0" smtClean="0">
                <a:effectLst>
                  <a:outerShdw blurRad="38100" dist="38100" dir="2700000" algn="tl">
                    <a:srgbClr val="000000">
                      <a:alpha val="43137"/>
                    </a:srgbClr>
                  </a:outerShdw>
                </a:effectLst>
              </a:rPr>
              <a:t>Elementary HSS Specialist</a:t>
            </a:r>
          </a:p>
          <a:p>
            <a:pPr marL="0" indent="0" algn="ctr">
              <a:lnSpc>
                <a:spcPct val="120000"/>
              </a:lnSpc>
              <a:spcBef>
                <a:spcPts val="0"/>
              </a:spcBef>
              <a:buNone/>
            </a:pPr>
            <a:r>
              <a:rPr lang="en-US" b="1" dirty="0" smtClean="0">
                <a:effectLst>
                  <a:outerShdw blurRad="38100" dist="38100" dir="2700000" algn="tl">
                    <a:srgbClr val="000000">
                      <a:alpha val="43137"/>
                    </a:srgbClr>
                  </a:outerShdw>
                </a:effectLst>
                <a:hlinkClick r:id="rId5"/>
              </a:rPr>
              <a:t>Brandi.McCraken@doe.Virginia.gov</a:t>
            </a:r>
            <a:endParaRPr lang="en-US" b="1" dirty="0" smtClean="0">
              <a:effectLst>
                <a:outerShdw blurRad="38100" dist="38100" dir="2700000" algn="tl">
                  <a:srgbClr val="000000">
                    <a:alpha val="43137"/>
                  </a:srgbClr>
                </a:outerShdw>
              </a:effectLst>
            </a:endParaRPr>
          </a:p>
          <a:p>
            <a:pPr marL="0" indent="0" algn="ctr">
              <a:lnSpc>
                <a:spcPct val="120000"/>
              </a:lnSpc>
              <a:spcBef>
                <a:spcPts val="0"/>
              </a:spcBef>
              <a:buNone/>
            </a:pP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smtClean="0">
                <a:effectLst>
                  <a:outerShdw blurRad="38100" dist="38100" dir="2700000" algn="tl">
                    <a:srgbClr val="000000">
                      <a:alpha val="43137"/>
                    </a:srgbClr>
                  </a:outerShdw>
                </a:effectLst>
              </a:rPr>
              <a:t>Assessment </a:t>
            </a:r>
            <a:r>
              <a:rPr lang="en-US" b="1" dirty="0">
                <a:effectLst>
                  <a:outerShdw blurRad="38100" dist="38100" dir="2700000" algn="tl">
                    <a:srgbClr val="000000">
                      <a:alpha val="43137"/>
                    </a:srgbClr>
                  </a:outerShdw>
                </a:effectLst>
              </a:rPr>
              <a:t>Office</a:t>
            </a:r>
          </a:p>
          <a:p>
            <a:pPr marL="0" indent="0" algn="ctr">
              <a:lnSpc>
                <a:spcPct val="120000"/>
              </a:lnSpc>
              <a:spcBef>
                <a:spcPts val="0"/>
              </a:spcBef>
              <a:buNone/>
            </a:pPr>
            <a:r>
              <a:rPr lang="en-US" dirty="0">
                <a:hlinkClick r:id="rId6"/>
              </a:rPr>
              <a:t>Student_Assessment@doe.virginia.gov</a:t>
            </a:r>
            <a:endParaRPr lang="en-US" dirty="0"/>
          </a:p>
          <a:p>
            <a:pPr marL="0" indent="0">
              <a:buNone/>
            </a:pPr>
            <a:endParaRPr lang="en-US" dirty="0"/>
          </a:p>
        </p:txBody>
      </p:sp>
    </p:spTree>
    <p:extLst>
      <p:ext uri="{BB962C8B-B14F-4D97-AF65-F5344CB8AC3E}">
        <p14:creationId xmlns:p14="http://schemas.microsoft.com/office/powerpoint/2010/main" val="348782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Resources</a:t>
            </a:r>
            <a:endParaRPr lang="en-US" dirty="0"/>
          </a:p>
        </p:txBody>
      </p:sp>
      <p:sp>
        <p:nvSpPr>
          <p:cNvPr id="3" name="Content Placeholder 2"/>
          <p:cNvSpPr>
            <a:spLocks noGrp="1"/>
          </p:cNvSpPr>
          <p:nvPr>
            <p:ph idx="1"/>
          </p:nvPr>
        </p:nvSpPr>
        <p:spPr/>
        <p:txBody>
          <a:bodyPr/>
          <a:lstStyle/>
          <a:p>
            <a:r>
              <a:rPr lang="en-US" dirty="0" smtClean="0">
                <a:hlinkClick r:id="rId2"/>
              </a:rPr>
              <a:t>VDOE Virtual Learning Hub</a:t>
            </a:r>
            <a:endParaRPr lang="en-US" dirty="0" smtClean="0"/>
          </a:p>
          <a:p>
            <a:r>
              <a:rPr lang="en-US" dirty="0" smtClean="0">
                <a:hlinkClick r:id="rId3"/>
              </a:rPr>
              <a:t>VDOE Supporting Virtual Learning </a:t>
            </a:r>
            <a:endParaRPr lang="en-US" dirty="0" smtClean="0"/>
          </a:p>
          <a:p>
            <a:r>
              <a:rPr lang="en-US" dirty="0" smtClean="0">
                <a:hlinkClick r:id="rId4"/>
              </a:rPr>
              <a:t>VDOE Planning for Virtual Teaching and Learning</a:t>
            </a:r>
            <a:endParaRPr lang="en-US" dirty="0" smtClean="0"/>
          </a:p>
          <a:p>
            <a:r>
              <a:rPr lang="en-US" dirty="0" smtClean="0">
                <a:hlinkClick r:id="rId5"/>
              </a:rPr>
              <a:t>K-5 Instruction Core Models</a:t>
            </a:r>
            <a:endParaRPr lang="en-US" dirty="0" smtClean="0"/>
          </a:p>
          <a:p>
            <a:r>
              <a:rPr lang="en-US" dirty="0" smtClean="0">
                <a:hlinkClick r:id="rId6"/>
              </a:rPr>
              <a:t>English Instructional Models</a:t>
            </a:r>
            <a:endParaRPr lang="en-US" dirty="0" smtClean="0"/>
          </a:p>
          <a:p>
            <a:r>
              <a:rPr lang="en-US" dirty="0" smtClean="0">
                <a:hlinkClick r:id="rId7"/>
              </a:rPr>
              <a:t>History and Social Science Instructional Models</a:t>
            </a:r>
            <a:endParaRPr lang="en-US" dirty="0"/>
          </a:p>
        </p:txBody>
      </p:sp>
    </p:spTree>
    <p:extLst>
      <p:ext uri="{BB962C8B-B14F-4D97-AF65-F5344CB8AC3E}">
        <p14:creationId xmlns:p14="http://schemas.microsoft.com/office/powerpoint/2010/main" val="240288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895640"/>
          </a:xfrm>
        </p:spPr>
        <p:txBody>
          <a:bodyPr/>
          <a:lstStyle/>
          <a:p>
            <a:r>
              <a:rPr lang="en-US" dirty="0" smtClean="0"/>
              <a:t>Challenges of the Hybrid Model</a:t>
            </a:r>
            <a:endParaRPr lang="en-US" dirty="0"/>
          </a:p>
        </p:txBody>
      </p:sp>
      <p:sp>
        <p:nvSpPr>
          <p:cNvPr id="3" name="Content Placeholder 2"/>
          <p:cNvSpPr>
            <a:spLocks noGrp="1"/>
          </p:cNvSpPr>
          <p:nvPr>
            <p:ph idx="1"/>
          </p:nvPr>
        </p:nvSpPr>
        <p:spPr/>
        <p:txBody>
          <a:bodyPr/>
          <a:lstStyle/>
          <a:p>
            <a:r>
              <a:rPr lang="en-US" dirty="0"/>
              <a:t>The goal of blended learning is to leverage the specific positive attributes of each </a:t>
            </a:r>
            <a:r>
              <a:rPr lang="en-US" dirty="0" smtClean="0"/>
              <a:t>environment </a:t>
            </a:r>
            <a:r>
              <a:rPr lang="en-US" dirty="0"/>
              <a:t>to ensure the optimum use of resources to attain the instructional goal and learning objectives. (Holden &amp; Westfall, 2006</a:t>
            </a:r>
            <a:r>
              <a:rPr lang="en-US" dirty="0" smtClean="0"/>
              <a:t>)</a:t>
            </a:r>
          </a:p>
          <a:p>
            <a:endParaRPr lang="en-US" dirty="0"/>
          </a:p>
          <a:p>
            <a:r>
              <a:rPr lang="en-US" dirty="0" smtClean="0"/>
              <a:t>What are the instructional road blocks for English/Reading within a blended model?</a:t>
            </a:r>
            <a:endParaRPr lang="en-US" dirty="0"/>
          </a:p>
        </p:txBody>
      </p:sp>
    </p:spTree>
    <p:extLst>
      <p:ext uri="{BB962C8B-B14F-4D97-AF65-F5344CB8AC3E}">
        <p14:creationId xmlns:p14="http://schemas.microsoft.com/office/powerpoint/2010/main" val="411325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733" dirty="0">
                <a:latin typeface="+mn-lt"/>
              </a:rPr>
              <a:t>Seamless Integration of </a:t>
            </a:r>
            <a:br>
              <a:rPr lang="en-US" sz="3733" dirty="0">
                <a:latin typeface="+mn-lt"/>
              </a:rPr>
            </a:br>
            <a:r>
              <a:rPr lang="en-US" sz="3733" dirty="0">
                <a:latin typeface="+mn-lt"/>
              </a:rPr>
              <a:t>English Strands</a:t>
            </a:r>
          </a:p>
        </p:txBody>
      </p:sp>
      <p:sp>
        <p:nvSpPr>
          <p:cNvPr id="4" name="Text Placeholder 3"/>
          <p:cNvSpPr>
            <a:spLocks noGrp="1"/>
          </p:cNvSpPr>
          <p:nvPr>
            <p:ph type="body" sz="half" idx="4294967295"/>
          </p:nvPr>
        </p:nvSpPr>
        <p:spPr>
          <a:xfrm>
            <a:off x="812801" y="2108200"/>
            <a:ext cx="3594100" cy="3429000"/>
          </a:xfrm>
        </p:spPr>
        <p:txBody>
          <a:bodyPr>
            <a:normAutofit/>
          </a:bodyPr>
          <a:lstStyle/>
          <a:p>
            <a:endParaRPr lang="en-US" dirty="0"/>
          </a:p>
          <a:p>
            <a:pPr marL="457189" indent="-457189"/>
            <a:r>
              <a:rPr lang="en-US" dirty="0" smtClean="0">
                <a:solidFill>
                  <a:srgbClr val="FFFFFF"/>
                </a:solidFill>
              </a:rPr>
              <a:t>Literacies</a:t>
            </a:r>
            <a:endParaRPr lang="en-US" dirty="0">
              <a:solidFill>
                <a:srgbClr val="FFFFFF"/>
              </a:solidFill>
            </a:endParaRPr>
          </a:p>
        </p:txBody>
      </p:sp>
      <p:sp>
        <p:nvSpPr>
          <p:cNvPr id="5" name="Explosion 2 4"/>
          <p:cNvSpPr/>
          <p:nvPr/>
        </p:nvSpPr>
        <p:spPr>
          <a:xfrm>
            <a:off x="3272878" y="1958732"/>
            <a:ext cx="6110518" cy="330130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CONNECTION </a:t>
            </a:r>
          </a:p>
          <a:p>
            <a:pPr algn="ctr"/>
            <a:r>
              <a:rPr lang="en-US" sz="2400" dirty="0" smtClean="0">
                <a:solidFill>
                  <a:schemeClr val="bg1"/>
                </a:solidFill>
              </a:rPr>
              <a:t>AND UNDERSTANDING</a:t>
            </a:r>
          </a:p>
        </p:txBody>
      </p:sp>
      <p:sp>
        <p:nvSpPr>
          <p:cNvPr id="6" name="TextBox 5"/>
          <p:cNvSpPr txBox="1"/>
          <p:nvPr/>
        </p:nvSpPr>
        <p:spPr>
          <a:xfrm>
            <a:off x="1316182" y="1497264"/>
            <a:ext cx="2459328" cy="830997"/>
          </a:xfrm>
          <a:prstGeom prst="rect">
            <a:avLst/>
          </a:prstGeom>
          <a:noFill/>
        </p:spPr>
        <p:txBody>
          <a:bodyPr wrap="none" rtlCol="0">
            <a:spAutoFit/>
          </a:bodyPr>
          <a:lstStyle/>
          <a:p>
            <a:r>
              <a:rPr lang="en-US" sz="4800" b="1" dirty="0" smtClean="0">
                <a:solidFill>
                  <a:schemeClr val="accent6"/>
                </a:solidFill>
              </a:rPr>
              <a:t>Reading</a:t>
            </a:r>
            <a:endParaRPr lang="en-US" sz="4800" b="1" dirty="0">
              <a:solidFill>
                <a:schemeClr val="accent6"/>
              </a:solidFill>
            </a:endParaRPr>
          </a:p>
        </p:txBody>
      </p:sp>
      <p:sp>
        <p:nvSpPr>
          <p:cNvPr id="7" name="TextBox 6"/>
          <p:cNvSpPr txBox="1"/>
          <p:nvPr/>
        </p:nvSpPr>
        <p:spPr>
          <a:xfrm>
            <a:off x="0" y="5110568"/>
            <a:ext cx="5823526" cy="1323439"/>
          </a:xfrm>
          <a:prstGeom prst="rect">
            <a:avLst/>
          </a:prstGeom>
          <a:noFill/>
        </p:spPr>
        <p:txBody>
          <a:bodyPr wrap="square" rtlCol="0">
            <a:spAutoFit/>
          </a:bodyPr>
          <a:lstStyle/>
          <a:p>
            <a:pPr algn="ctr"/>
            <a:r>
              <a:rPr lang="en-US" sz="4000" b="1" dirty="0" smtClean="0">
                <a:solidFill>
                  <a:schemeClr val="accent4"/>
                </a:solidFill>
              </a:rPr>
              <a:t>Communication/</a:t>
            </a:r>
          </a:p>
          <a:p>
            <a:pPr algn="ctr"/>
            <a:r>
              <a:rPr lang="en-US" sz="4000" b="1" dirty="0" smtClean="0">
                <a:solidFill>
                  <a:schemeClr val="accent4"/>
                </a:solidFill>
              </a:rPr>
              <a:t>Multimodal Literacy</a:t>
            </a:r>
            <a:endParaRPr lang="en-US" sz="4000" b="1" dirty="0">
              <a:solidFill>
                <a:schemeClr val="accent4"/>
              </a:solidFill>
            </a:endParaRPr>
          </a:p>
        </p:txBody>
      </p:sp>
      <p:sp>
        <p:nvSpPr>
          <p:cNvPr id="8" name="TextBox 7"/>
          <p:cNvSpPr txBox="1"/>
          <p:nvPr/>
        </p:nvSpPr>
        <p:spPr>
          <a:xfrm>
            <a:off x="8880763" y="1497264"/>
            <a:ext cx="2265492" cy="830997"/>
          </a:xfrm>
          <a:prstGeom prst="rect">
            <a:avLst/>
          </a:prstGeom>
          <a:noFill/>
        </p:spPr>
        <p:txBody>
          <a:bodyPr wrap="none" rtlCol="0">
            <a:spAutoFit/>
          </a:bodyPr>
          <a:lstStyle/>
          <a:p>
            <a:r>
              <a:rPr lang="en-US" sz="4800" b="1" dirty="0" smtClean="0">
                <a:solidFill>
                  <a:schemeClr val="accent5"/>
                </a:solidFill>
              </a:rPr>
              <a:t>Writing</a:t>
            </a:r>
            <a:endParaRPr lang="en-US" sz="4800" b="1" dirty="0">
              <a:solidFill>
                <a:schemeClr val="accent5"/>
              </a:solidFill>
            </a:endParaRPr>
          </a:p>
        </p:txBody>
      </p:sp>
      <p:sp>
        <p:nvSpPr>
          <p:cNvPr id="9" name="TextBox 8"/>
          <p:cNvSpPr txBox="1"/>
          <p:nvPr/>
        </p:nvSpPr>
        <p:spPr>
          <a:xfrm>
            <a:off x="8226273" y="5110568"/>
            <a:ext cx="2807179" cy="830997"/>
          </a:xfrm>
          <a:prstGeom prst="rect">
            <a:avLst/>
          </a:prstGeom>
          <a:noFill/>
        </p:spPr>
        <p:txBody>
          <a:bodyPr wrap="none" rtlCol="0">
            <a:spAutoFit/>
          </a:bodyPr>
          <a:lstStyle/>
          <a:p>
            <a:r>
              <a:rPr lang="en-US" sz="4800" b="1" dirty="0" smtClean="0">
                <a:solidFill>
                  <a:schemeClr val="accent2"/>
                </a:solidFill>
              </a:rPr>
              <a:t>Research</a:t>
            </a:r>
            <a:endParaRPr lang="en-US" sz="4800" b="1" dirty="0">
              <a:solidFill>
                <a:schemeClr val="accent2"/>
              </a:solidFill>
            </a:endParaRPr>
          </a:p>
        </p:txBody>
      </p:sp>
      <p:cxnSp>
        <p:nvCxnSpPr>
          <p:cNvPr id="11" name="Straight Arrow Connector 10" descr="arrow leading from reading to writing" title="arrow"/>
          <p:cNvCxnSpPr/>
          <p:nvPr/>
        </p:nvCxnSpPr>
        <p:spPr>
          <a:xfrm>
            <a:off x="4197927" y="1912762"/>
            <a:ext cx="37130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leading from writing ro research" title="arrow"/>
          <p:cNvCxnSpPr/>
          <p:nvPr/>
        </p:nvCxnSpPr>
        <p:spPr>
          <a:xfrm>
            <a:off x="10013509" y="2576945"/>
            <a:ext cx="0" cy="2265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rrow leading from communication mulitmodal literacy to reading" title="arrow"/>
          <p:cNvCxnSpPr/>
          <p:nvPr/>
        </p:nvCxnSpPr>
        <p:spPr>
          <a:xfrm flipH="1" flipV="1">
            <a:off x="2287603" y="2640144"/>
            <a:ext cx="13854" cy="236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rrow leading from research to communication" title="arrow"/>
          <p:cNvCxnSpPr/>
          <p:nvPr/>
        </p:nvCxnSpPr>
        <p:spPr>
          <a:xfrm flipH="1">
            <a:off x="4682837" y="5772287"/>
            <a:ext cx="31034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726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610" y="1191644"/>
            <a:ext cx="3338945" cy="24799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Reading:</a:t>
            </a:r>
          </a:p>
          <a:p>
            <a:pPr marL="285750" indent="-285750">
              <a:buFont typeface="Arial" panose="020B0604020202020204" pitchFamily="34" charset="0"/>
              <a:buChar char="•"/>
            </a:pPr>
            <a:r>
              <a:rPr lang="en-US" b="1" dirty="0" smtClean="0">
                <a:solidFill>
                  <a:schemeClr val="tx1"/>
                </a:solidFill>
              </a:rPr>
              <a:t>Allow for student choice </a:t>
            </a:r>
          </a:p>
          <a:p>
            <a:pPr marL="285750" indent="-285750">
              <a:buFont typeface="Arial" panose="020B0604020202020204" pitchFamily="34" charset="0"/>
              <a:buChar char="•"/>
            </a:pPr>
            <a:r>
              <a:rPr lang="en-US" b="1" dirty="0">
                <a:solidFill>
                  <a:schemeClr val="tx1"/>
                </a:solidFill>
              </a:rPr>
              <a:t>F</a:t>
            </a:r>
            <a:r>
              <a:rPr lang="en-US" b="1" dirty="0" smtClean="0">
                <a:solidFill>
                  <a:schemeClr val="tx1"/>
                </a:solidFill>
              </a:rPr>
              <a:t>ocus on specific vocabulary from authentic texts</a:t>
            </a:r>
          </a:p>
          <a:p>
            <a:pPr marL="285750" indent="-285750">
              <a:buFont typeface="Arial" panose="020B0604020202020204" pitchFamily="34" charset="0"/>
              <a:buChar char="•"/>
            </a:pPr>
            <a:r>
              <a:rPr lang="en-US" b="1" dirty="0" smtClean="0">
                <a:solidFill>
                  <a:schemeClr val="tx1"/>
                </a:solidFill>
              </a:rPr>
              <a:t>Use both fiction and nonfiction texts</a:t>
            </a:r>
          </a:p>
          <a:p>
            <a:pPr marL="285750" indent="-285750">
              <a:buFont typeface="Arial" panose="020B0604020202020204" pitchFamily="34" charset="0"/>
              <a:buChar char="•"/>
            </a:pPr>
            <a:r>
              <a:rPr lang="en-US" b="1" dirty="0" smtClean="0">
                <a:solidFill>
                  <a:schemeClr val="tx1"/>
                </a:solidFill>
              </a:rPr>
              <a:t>Provide variety of texts and media</a:t>
            </a:r>
          </a:p>
        </p:txBody>
      </p:sp>
      <p:sp>
        <p:nvSpPr>
          <p:cNvPr id="3" name="Rectangle 2"/>
          <p:cNvSpPr/>
          <p:nvPr/>
        </p:nvSpPr>
        <p:spPr>
          <a:xfrm>
            <a:off x="7931728" y="1191644"/>
            <a:ext cx="3422072" cy="247997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r>
              <a:rPr lang="en-US" b="1" dirty="0" smtClean="0">
                <a:solidFill>
                  <a:schemeClr val="tx1"/>
                </a:solidFill>
              </a:rPr>
              <a:t>Writing: </a:t>
            </a:r>
          </a:p>
          <a:p>
            <a:pPr marL="285750" indent="-285750">
              <a:buFont typeface="Arial" panose="020B0604020202020204" pitchFamily="34" charset="0"/>
              <a:buChar char="•"/>
            </a:pPr>
            <a:r>
              <a:rPr lang="en-US" b="1" dirty="0" smtClean="0">
                <a:solidFill>
                  <a:schemeClr val="tx1"/>
                </a:solidFill>
              </a:rPr>
              <a:t>It’s a process!</a:t>
            </a:r>
          </a:p>
          <a:p>
            <a:pPr marL="285750" indent="-285750">
              <a:buFont typeface="Arial" panose="020B0604020202020204" pitchFamily="34" charset="0"/>
              <a:buChar char="•"/>
            </a:pPr>
            <a:r>
              <a:rPr lang="en-US" b="1" dirty="0" smtClean="0">
                <a:solidFill>
                  <a:schemeClr val="tx1"/>
                </a:solidFill>
              </a:rPr>
              <a:t>Write for a variety of authentic purposes</a:t>
            </a:r>
          </a:p>
          <a:p>
            <a:pPr marL="285750" indent="-285750">
              <a:buFont typeface="Arial" panose="020B0604020202020204" pitchFamily="34" charset="0"/>
              <a:buChar char="•"/>
            </a:pPr>
            <a:r>
              <a:rPr lang="en-US" b="1" dirty="0" smtClean="0">
                <a:solidFill>
                  <a:schemeClr val="tx1"/>
                </a:solidFill>
              </a:rPr>
              <a:t>Provide feedback</a:t>
            </a:r>
          </a:p>
          <a:p>
            <a:pPr marL="742950" lvl="1" indent="-285750">
              <a:buFont typeface="Arial" panose="020B0604020202020204" pitchFamily="34" charset="0"/>
              <a:buChar char="•"/>
            </a:pPr>
            <a:r>
              <a:rPr lang="en-US" b="1" dirty="0" smtClean="0">
                <a:solidFill>
                  <a:schemeClr val="tx1"/>
                </a:solidFill>
              </a:rPr>
              <a:t>Conferencing</a:t>
            </a:r>
          </a:p>
          <a:p>
            <a:pPr marL="742950" lvl="1" indent="-285750">
              <a:buFont typeface="Arial" panose="020B0604020202020204" pitchFamily="34" charset="0"/>
              <a:buChar char="•"/>
            </a:pPr>
            <a:r>
              <a:rPr lang="en-US" b="1" dirty="0" smtClean="0">
                <a:solidFill>
                  <a:schemeClr val="tx1"/>
                </a:solidFill>
              </a:rPr>
              <a:t>Written</a:t>
            </a:r>
          </a:p>
          <a:p>
            <a:pPr marL="285750" indent="-285750">
              <a:buFont typeface="Arial" panose="020B0604020202020204" pitchFamily="34" charset="0"/>
              <a:buChar char="•"/>
            </a:pPr>
            <a:r>
              <a:rPr lang="en-US" b="1" dirty="0" smtClean="0">
                <a:solidFill>
                  <a:schemeClr val="tx1"/>
                </a:solidFill>
              </a:rPr>
              <a:t>Use a writing portfolio</a:t>
            </a:r>
          </a:p>
          <a:p>
            <a:endParaRPr lang="en-US" b="1" dirty="0" smtClean="0">
              <a:solidFill>
                <a:schemeClr val="tx1"/>
              </a:solidFill>
            </a:endParaRPr>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
        <p:nvSpPr>
          <p:cNvPr id="4" name="Rectangle 3"/>
          <p:cNvSpPr/>
          <p:nvPr/>
        </p:nvSpPr>
        <p:spPr>
          <a:xfrm>
            <a:off x="751610" y="3944156"/>
            <a:ext cx="3338945" cy="25408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Research:</a:t>
            </a:r>
          </a:p>
          <a:p>
            <a:pPr marL="285750" indent="-285750">
              <a:buFont typeface="Arial" panose="020B0604020202020204" pitchFamily="34" charset="0"/>
              <a:buChar char="•"/>
            </a:pPr>
            <a:r>
              <a:rPr lang="en-US" b="1" dirty="0" smtClean="0">
                <a:solidFill>
                  <a:schemeClr val="tx1"/>
                </a:solidFill>
              </a:rPr>
              <a:t>Embed it in the learning process</a:t>
            </a:r>
          </a:p>
          <a:p>
            <a:pPr marL="285750" indent="-285750">
              <a:buFont typeface="Arial" panose="020B0604020202020204" pitchFamily="34" charset="0"/>
              <a:buChar char="•"/>
            </a:pPr>
            <a:r>
              <a:rPr lang="en-US" b="1" dirty="0" smtClean="0">
                <a:solidFill>
                  <a:schemeClr val="tx1"/>
                </a:solidFill>
              </a:rPr>
              <a:t>Make it authentic and meaningful to students</a:t>
            </a:r>
          </a:p>
          <a:p>
            <a:pPr marL="285750" indent="-285750">
              <a:buFont typeface="Arial" panose="020B0604020202020204" pitchFamily="34" charset="0"/>
              <a:buChar char="•"/>
            </a:pPr>
            <a:r>
              <a:rPr lang="en-US" b="1" dirty="0" smtClean="0">
                <a:solidFill>
                  <a:schemeClr val="tx1"/>
                </a:solidFill>
              </a:rPr>
              <a:t>Allow for student choice when possible</a:t>
            </a:r>
            <a:endParaRPr lang="en-US" b="1" dirty="0">
              <a:solidFill>
                <a:schemeClr val="tx1"/>
              </a:solidFill>
            </a:endParaRPr>
          </a:p>
        </p:txBody>
      </p:sp>
      <p:sp>
        <p:nvSpPr>
          <p:cNvPr id="5" name="Rectangle 4"/>
          <p:cNvSpPr/>
          <p:nvPr/>
        </p:nvSpPr>
        <p:spPr>
          <a:xfrm>
            <a:off x="7957127" y="3944157"/>
            <a:ext cx="3422072" cy="25408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Communication &amp; Multimodal Literacies:</a:t>
            </a:r>
          </a:p>
          <a:p>
            <a:pPr marL="285750" indent="-285750">
              <a:buFont typeface="Arial" panose="020B0604020202020204" pitchFamily="34" charset="0"/>
              <a:buChar char="•"/>
            </a:pPr>
            <a:r>
              <a:rPr lang="en-US" b="1" dirty="0" smtClean="0">
                <a:solidFill>
                  <a:schemeClr val="tx1"/>
                </a:solidFill>
              </a:rPr>
              <a:t>Allow students to share </a:t>
            </a:r>
          </a:p>
          <a:p>
            <a:pPr marL="285750" indent="-285750">
              <a:buFont typeface="Arial" panose="020B0604020202020204" pitchFamily="34" charset="0"/>
              <a:buChar char="•"/>
            </a:pPr>
            <a:r>
              <a:rPr lang="en-US" b="1" dirty="0" smtClean="0">
                <a:solidFill>
                  <a:schemeClr val="tx1"/>
                </a:solidFill>
              </a:rPr>
              <a:t>Introduce a variety of media that fits within the topic or theme.</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9" name="Title 8"/>
          <p:cNvSpPr>
            <a:spLocks noGrp="1"/>
          </p:cNvSpPr>
          <p:nvPr>
            <p:ph type="title"/>
          </p:nvPr>
        </p:nvSpPr>
        <p:spPr>
          <a:xfrm>
            <a:off x="838200" y="365124"/>
            <a:ext cx="10515600" cy="777877"/>
          </a:xfrm>
        </p:spPr>
        <p:txBody>
          <a:bodyPr/>
          <a:lstStyle/>
          <a:p>
            <a:pPr algn="ctr"/>
            <a:r>
              <a:rPr lang="en-US" dirty="0" smtClean="0"/>
              <a:t>Integrate the Strands</a:t>
            </a:r>
            <a:endParaRPr lang="en-US" dirty="0"/>
          </a:p>
        </p:txBody>
      </p:sp>
      <p:sp>
        <p:nvSpPr>
          <p:cNvPr id="11" name="Explosion 2 10" descr="Connection and Understanding" title="text box"/>
          <p:cNvSpPr/>
          <p:nvPr/>
        </p:nvSpPr>
        <p:spPr>
          <a:xfrm>
            <a:off x="3172691" y="1799073"/>
            <a:ext cx="5846617" cy="3415507"/>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CONNECTION </a:t>
            </a:r>
          </a:p>
          <a:p>
            <a:pPr algn="ctr"/>
            <a:r>
              <a:rPr lang="en-US" sz="2400" dirty="0" smtClean="0">
                <a:solidFill>
                  <a:schemeClr val="tx1"/>
                </a:solidFill>
              </a:rPr>
              <a:t>AND UNDERSTANDING</a:t>
            </a:r>
          </a:p>
        </p:txBody>
      </p:sp>
    </p:spTree>
    <p:extLst>
      <p:ext uri="{BB962C8B-B14F-4D97-AF65-F5344CB8AC3E}">
        <p14:creationId xmlns:p14="http://schemas.microsoft.com/office/powerpoint/2010/main" val="126883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043708" y="1299958"/>
            <a:ext cx="10497127" cy="4724400"/>
          </a:xfrm>
        </p:spPr>
        <p:txBody>
          <a:bodyPr/>
          <a:lstStyle/>
          <a:p>
            <a:pPr lvl="1">
              <a:buFont typeface="Arial" pitchFamily="34" charset="0"/>
              <a:buChar char="•"/>
            </a:pPr>
            <a:r>
              <a:rPr lang="en-US" sz="3600" b="1" dirty="0" smtClean="0">
                <a:solidFill>
                  <a:schemeClr val="tx1"/>
                </a:solidFill>
              </a:rPr>
              <a:t>Use text-dependent </a:t>
            </a:r>
            <a:r>
              <a:rPr lang="en-US" sz="3600" b="1" dirty="0">
                <a:solidFill>
                  <a:schemeClr val="tx1"/>
                </a:solidFill>
              </a:rPr>
              <a:t>questions</a:t>
            </a:r>
          </a:p>
          <a:p>
            <a:pPr lvl="1">
              <a:buFont typeface="Arial" pitchFamily="34" charset="0"/>
              <a:buChar char="•"/>
            </a:pPr>
            <a:r>
              <a:rPr lang="en-US" sz="3600" b="1" dirty="0" smtClean="0">
                <a:solidFill>
                  <a:schemeClr val="tx1"/>
                </a:solidFill>
              </a:rPr>
              <a:t>Use inference </a:t>
            </a:r>
            <a:r>
              <a:rPr lang="en-US" sz="3600" b="1" dirty="0">
                <a:solidFill>
                  <a:schemeClr val="tx1"/>
                </a:solidFill>
              </a:rPr>
              <a:t>questions</a:t>
            </a:r>
          </a:p>
          <a:p>
            <a:pPr lvl="1">
              <a:buFont typeface="Arial" pitchFamily="34" charset="0"/>
              <a:buChar char="•"/>
            </a:pPr>
            <a:r>
              <a:rPr lang="en-US" sz="3600" b="1" dirty="0" smtClean="0">
                <a:solidFill>
                  <a:schemeClr val="tx1"/>
                </a:solidFill>
              </a:rPr>
              <a:t>Use text-based </a:t>
            </a:r>
            <a:r>
              <a:rPr lang="en-US" sz="3600" b="1" dirty="0">
                <a:solidFill>
                  <a:schemeClr val="tx1"/>
                </a:solidFill>
              </a:rPr>
              <a:t>vocabulary</a:t>
            </a:r>
          </a:p>
          <a:p>
            <a:pPr lvl="1">
              <a:buFont typeface="Arial" pitchFamily="34" charset="0"/>
              <a:buChar char="•"/>
            </a:pPr>
            <a:r>
              <a:rPr lang="en-US" sz="3600" b="1" dirty="0">
                <a:solidFill>
                  <a:schemeClr val="tx1"/>
                </a:solidFill>
              </a:rPr>
              <a:t>Response to reading</a:t>
            </a:r>
          </a:p>
          <a:p>
            <a:pPr lvl="1">
              <a:buFont typeface="Arial" pitchFamily="34" charset="0"/>
              <a:buChar char="•"/>
            </a:pPr>
            <a:r>
              <a:rPr lang="en-US" sz="3600" b="1" dirty="0">
                <a:solidFill>
                  <a:schemeClr val="tx1"/>
                </a:solidFill>
              </a:rPr>
              <a:t>Writing components in every lesson</a:t>
            </a:r>
          </a:p>
          <a:p>
            <a:pPr lvl="1">
              <a:buFont typeface="Arial" pitchFamily="34" charset="0"/>
              <a:buChar char="•"/>
            </a:pPr>
            <a:r>
              <a:rPr lang="en-US" sz="3600" b="1" dirty="0">
                <a:solidFill>
                  <a:schemeClr val="tx1"/>
                </a:solidFill>
              </a:rPr>
              <a:t>Frequent research components</a:t>
            </a:r>
          </a:p>
          <a:p>
            <a:pPr lvl="1">
              <a:buFont typeface="Arial" pitchFamily="34" charset="0"/>
              <a:buChar char="•"/>
            </a:pPr>
            <a:endParaRPr lang="en-US" sz="2800" b="1" dirty="0">
              <a:solidFill>
                <a:schemeClr val="tx1"/>
              </a:solidFill>
              <a:effectLst>
                <a:outerShdw blurRad="38100" dist="38100" dir="2700000" algn="tl">
                  <a:srgbClr val="000000">
                    <a:alpha val="43137"/>
                  </a:srgbClr>
                </a:outerShdw>
              </a:effectLst>
            </a:endParaRPr>
          </a:p>
          <a:p>
            <a:pPr>
              <a:buClr>
                <a:schemeClr val="accent3"/>
              </a:buClr>
              <a:buNone/>
              <a:defRPr/>
            </a:pPr>
            <a:endParaRPr lang="en-US" b="1" dirty="0">
              <a:solidFill>
                <a:srgbClr val="0033CC"/>
              </a:solidFill>
              <a:latin typeface="+mj-lt"/>
            </a:endParaRPr>
          </a:p>
        </p:txBody>
      </p:sp>
      <p:sp>
        <p:nvSpPr>
          <p:cNvPr id="5" name="Title 8"/>
          <p:cNvSpPr>
            <a:spLocks noGrp="1"/>
          </p:cNvSpPr>
          <p:nvPr>
            <p:ph type="title"/>
          </p:nvPr>
        </p:nvSpPr>
        <p:spPr>
          <a:xfrm>
            <a:off x="838200" y="365124"/>
            <a:ext cx="10515600" cy="777877"/>
          </a:xfrm>
        </p:spPr>
        <p:txBody>
          <a:bodyPr>
            <a:normAutofit fontScale="90000"/>
          </a:bodyPr>
          <a:lstStyle/>
          <a:p>
            <a:pPr algn="ctr"/>
            <a:r>
              <a:rPr lang="en-US" dirty="0" smtClean="0"/>
              <a:t>Best Practices in any Learning Environment</a:t>
            </a:r>
            <a:endParaRPr lang="en-US" dirty="0"/>
          </a:p>
        </p:txBody>
      </p:sp>
    </p:spTree>
    <p:extLst>
      <p:ext uri="{BB962C8B-B14F-4D97-AF65-F5344CB8AC3E}">
        <p14:creationId xmlns:p14="http://schemas.microsoft.com/office/powerpoint/2010/main" val="9283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F150D"/>
      </a:dk1>
      <a:lt1>
        <a:srgbClr val="FFFFFF"/>
      </a:lt1>
      <a:dk2>
        <a:srgbClr val="2F3E46"/>
      </a:dk2>
      <a:lt2>
        <a:srgbClr val="CDCDCD"/>
      </a:lt2>
      <a:accent1>
        <a:srgbClr val="101517"/>
      </a:accent1>
      <a:accent2>
        <a:srgbClr val="D50032"/>
      </a:accent2>
      <a:accent3>
        <a:srgbClr val="A5A5A5"/>
      </a:accent3>
      <a:accent4>
        <a:srgbClr val="FFC005"/>
      </a:accent4>
      <a:accent5>
        <a:srgbClr val="14C8E6"/>
      </a:accent5>
      <a:accent6>
        <a:srgbClr val="50E269"/>
      </a:accent6>
      <a:hlink>
        <a:srgbClr val="D40032"/>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PT TEMPLATE" id="{9D197B78-33BA-3542-89E2-437BF75D1EE1}" vid="{9F0E5C0B-5C89-3D4B-9E1D-A71D2EB9AE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TotalTime>
  <Words>2320</Words>
  <Application>Microsoft Office PowerPoint</Application>
  <PresentationFormat>Widescreen</PresentationFormat>
  <Paragraphs>365</Paragraphs>
  <Slides>44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Cambria</vt:lpstr>
      <vt:lpstr>Copperplate Gothic Bold</vt:lpstr>
      <vt:lpstr>Times New Roman</vt:lpstr>
      <vt:lpstr>Trebuchet MS</vt:lpstr>
      <vt:lpstr>Office Theme</vt:lpstr>
      <vt:lpstr>1_Office Theme</vt:lpstr>
      <vt:lpstr>Integrating the Four Strands in a Hybrid Model</vt:lpstr>
      <vt:lpstr>Agenda-</vt:lpstr>
      <vt:lpstr>What is Blended Learning? </vt:lpstr>
      <vt:lpstr>Models of Blended Learning</vt:lpstr>
      <vt:lpstr>Available Resources</vt:lpstr>
      <vt:lpstr>Challenges of the Hybrid Model</vt:lpstr>
      <vt:lpstr>Seamless Integration of  English Strands</vt:lpstr>
      <vt:lpstr>Integrate the Strands</vt:lpstr>
      <vt:lpstr>Best Practices in any Learning Environment</vt:lpstr>
      <vt:lpstr>Paired Texts and Text Sets </vt:lpstr>
      <vt:lpstr>Texts: Use What You Have!</vt:lpstr>
      <vt:lpstr>Reading Promotes  Deeper Learning &amp; Critical Thinking</vt:lpstr>
      <vt:lpstr>Scaffold Complex Text</vt:lpstr>
      <vt:lpstr>Reading and Writing Together</vt:lpstr>
      <vt:lpstr>Integrating History and Social Science (1 of 7)  Students Need to Read and Write in EVERY Class</vt:lpstr>
      <vt:lpstr>Integrating History and Social Science (2 of 7)</vt:lpstr>
      <vt:lpstr>Integrating History and Social Science (3 of 7)</vt:lpstr>
      <vt:lpstr>Seamless Integration of  History and Social Science in English Instruction</vt:lpstr>
      <vt:lpstr>Integrating History and Social Science (4 of 7)</vt:lpstr>
      <vt:lpstr>Integrating History and Social Science (5 of 7)</vt:lpstr>
      <vt:lpstr>Integrating History and Social Science (6 of 7)</vt:lpstr>
      <vt:lpstr>Integrating History and Social Science (7 of 7)</vt:lpstr>
      <vt:lpstr>What Works?</vt:lpstr>
      <vt:lpstr>Assessing the 4 Strands (1 of 2)</vt:lpstr>
      <vt:lpstr>Assessing the 4 Strands (2 of 2)</vt:lpstr>
      <vt:lpstr>Create Rich Assessment Tasks (1of3)</vt:lpstr>
      <vt:lpstr>Create Rich Assessment Tasks (2 of 3)</vt:lpstr>
      <vt:lpstr>Create Rich Assessment Tasks (3 of 3)</vt:lpstr>
      <vt:lpstr>Strategies for Success (1 of 4)</vt:lpstr>
      <vt:lpstr>Strategies for Success (2 of 4)</vt:lpstr>
      <vt:lpstr>Strategies for Success (3 of 4)</vt:lpstr>
      <vt:lpstr>Strategies for Success (4 of 4)</vt:lpstr>
      <vt:lpstr>Instructional Examples (Elementary School 1 of 4)</vt:lpstr>
      <vt:lpstr>Instructional Examples (Elementary School 2 of 4)</vt:lpstr>
      <vt:lpstr>Instructional Examples (Elementary School 3 of 4)</vt:lpstr>
      <vt:lpstr>Instructional Examples (Elementary School 4 of 4)</vt:lpstr>
      <vt:lpstr>Instructional Examples (Secondary 1 of 4)</vt:lpstr>
      <vt:lpstr>Instructional Examples (Secondary 2 of 4) </vt:lpstr>
      <vt:lpstr>Instructional Examples (Secondary 3 of 4)</vt:lpstr>
      <vt:lpstr>Instructional Examples (Secondary 4 of 4)</vt:lpstr>
      <vt:lpstr>Upcoming Webinars</vt:lpstr>
      <vt:lpstr>Additional Resources</vt:lpstr>
      <vt:lpstr>Integrating History and Social Science</vt:lpstr>
      <vt:lpstr>Stay in Touch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Cassada, Colleen (DOE)</dc:creator>
  <cp:lastModifiedBy>Nogueras, Jill (DOE)</cp:lastModifiedBy>
  <cp:revision>169</cp:revision>
  <dcterms:created xsi:type="dcterms:W3CDTF">2020-09-11T12:44:52Z</dcterms:created>
  <dcterms:modified xsi:type="dcterms:W3CDTF">2020-10-08T20:20:26Z</dcterms:modified>
</cp:coreProperties>
</file>