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8" r:id="rId3"/>
  </p:sldMasterIdLst>
  <p:notesMasterIdLst>
    <p:notesMasterId r:id="rId30"/>
  </p:notesMasterIdLst>
  <p:sldIdLst>
    <p:sldId id="256" r:id="rId4"/>
    <p:sldId id="257" r:id="rId5"/>
    <p:sldId id="260" r:id="rId6"/>
    <p:sldId id="258" r:id="rId7"/>
    <p:sldId id="263" r:id="rId8"/>
    <p:sldId id="273" r:id="rId9"/>
    <p:sldId id="264" r:id="rId10"/>
    <p:sldId id="261" r:id="rId11"/>
    <p:sldId id="269" r:id="rId12"/>
    <p:sldId id="270" r:id="rId13"/>
    <p:sldId id="265" r:id="rId14"/>
    <p:sldId id="266" r:id="rId15"/>
    <p:sldId id="267" r:id="rId16"/>
    <p:sldId id="271" r:id="rId17"/>
    <p:sldId id="272" r:id="rId18"/>
    <p:sldId id="268" r:id="rId19"/>
    <p:sldId id="262" r:id="rId20"/>
    <p:sldId id="274" r:id="rId21"/>
    <p:sldId id="275" r:id="rId22"/>
    <p:sldId id="276" r:id="rId23"/>
    <p:sldId id="259" r:id="rId24"/>
    <p:sldId id="280" r:id="rId25"/>
    <p:sldId id="277" r:id="rId26"/>
    <p:sldId id="279"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49" d="100"/>
          <a:sy n="49" d="100"/>
        </p:scale>
        <p:origin x="156"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C7C17-B2D0-4945-BF51-D6E539499CC1}"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C77FF-F1C5-4EB5-8CCB-AFA731A48AFE}" type="slidenum">
              <a:rPr lang="en-US" smtClean="0"/>
              <a:t>‹#›</a:t>
            </a:fld>
            <a:endParaRPr lang="en-US"/>
          </a:p>
        </p:txBody>
      </p:sp>
    </p:spTree>
    <p:extLst>
      <p:ext uri="{BB962C8B-B14F-4D97-AF65-F5344CB8AC3E}">
        <p14:creationId xmlns:p14="http://schemas.microsoft.com/office/powerpoint/2010/main" val="177058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There is a great difference between assigning writing and teaching writing.   Although all students can write,  direct instruction by the teacher is needed to  develop an awareness of good writing and the skills needed to create it.</a:t>
            </a:r>
          </a:p>
          <a:p>
            <a:endParaRPr lang="en-US" sz="1700" dirty="0"/>
          </a:p>
          <a:p>
            <a:r>
              <a:rPr lang="en-US" sz="1700" dirty="0"/>
              <a:t>Direct instruction of concepts such as audience and purpose  and skills such as revision can be followed by student choice and reflection.  Then as the writing begins, the instruction continues with teacher modeling.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C7587-F06F-42F1-B5D5-61C2089C57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4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Modeling is one of the most effective  instructional strategies and that is true in writing  as well as other areas.  Teachers should write as students are writing and then model the steps in the writing process, fine tuning the modeling to meet the students’ needs.  If composing is the weakest area then the teacher might conduct a think aloud through the process of selecting main ideas and developing organization and elaboration.   If first drafts are generally solid but revision is lacking, then the teacher can model strategies such as developing sentence variety or replacing bland language for more vivid vocabulary.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C7587-F06F-42F1-B5D5-61C2089C57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9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while short</a:t>
            </a:r>
            <a:r>
              <a:rPr lang="en-US" baseline="0" dirty="0" smtClean="0"/>
              <a:t> answer responses and fill-in-the-blanks may be good, it misses its ceiling because it lacks authenticity. It’s only authentic to that test and isn’t a transferrable skill. But writing that is integrated with reading is far more effective.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about history today but really it’s all content areas. Emphasize that disciplinary writing is as important to each content as any other skill. Students taking your course without learning to write in your course is like learning to drive a car but never learning how to make left turns.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DC1311-5D25-412A-935C-CB7DA7C731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64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d0c1d5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d0c1d5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 history and social science we have</a:t>
            </a:r>
            <a:r>
              <a:rPr lang="en-US" baseline="0" dirty="0" smtClean="0"/>
              <a:t> expanded the way we present and emphasize skills. From the first page that you tear off on your way to SOL 2a to the foundation for the entire course. What do all of these have in common? You can’t do these without the kind of authentic writing we’ve been discussing today. </a:t>
            </a:r>
            <a:endParaRPr dirty="0"/>
          </a:p>
        </p:txBody>
      </p:sp>
    </p:spTree>
    <p:extLst>
      <p:ext uri="{BB962C8B-B14F-4D97-AF65-F5344CB8AC3E}">
        <p14:creationId xmlns:p14="http://schemas.microsoft.com/office/powerpoint/2010/main" val="421702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d0c1d5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d0c1d5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 history and social science we have</a:t>
            </a:r>
            <a:r>
              <a:rPr lang="en-US" baseline="0" dirty="0" smtClean="0"/>
              <a:t> expanded the way we present and emphasize skills. From the first page that you tear off on your way to SOL 2a to the foundation for the entire course. What do all of these have in common? You can’t do these without the kind of authentic writing we’ve been discussing today. </a:t>
            </a:r>
            <a:endParaRPr dirty="0"/>
          </a:p>
        </p:txBody>
      </p:sp>
    </p:spTree>
    <p:extLst>
      <p:ext uri="{BB962C8B-B14F-4D97-AF65-F5344CB8AC3E}">
        <p14:creationId xmlns:p14="http://schemas.microsoft.com/office/powerpoint/2010/main" val="105936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d0c1d5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d0c1d5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 history and social science we have</a:t>
            </a:r>
            <a:r>
              <a:rPr lang="en-US" baseline="0" dirty="0" smtClean="0"/>
              <a:t> expanded the way we present and emphasize skills. From the first page that you tear off on your way to SOL 2a to the foundation for the entire course. What do all of these have in common? You can’t do these without the kind of authentic writing we’ve been discussing today. </a:t>
            </a:r>
            <a:endParaRPr dirty="0"/>
          </a:p>
        </p:txBody>
      </p:sp>
    </p:spTree>
    <p:extLst>
      <p:ext uri="{BB962C8B-B14F-4D97-AF65-F5344CB8AC3E}">
        <p14:creationId xmlns:p14="http://schemas.microsoft.com/office/powerpoint/2010/main" val="158371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d0c1d5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d0c1d5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Here are our English understandings in</a:t>
            </a:r>
            <a:r>
              <a:rPr lang="en-US" baseline="0" dirty="0" smtClean="0"/>
              <a:t> regards to writing. There’s no opposition here… asking history teachers to be purposeful about teaching writing is not, “just one more thing.” It’s something that should have been happening all along. </a:t>
            </a:r>
            <a:endParaRPr dirty="0"/>
          </a:p>
        </p:txBody>
      </p:sp>
    </p:spTree>
    <p:extLst>
      <p:ext uri="{BB962C8B-B14F-4D97-AF65-F5344CB8AC3E}">
        <p14:creationId xmlns:p14="http://schemas.microsoft.com/office/powerpoint/2010/main" val="213752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07241"/>
            <a:ext cx="8421892" cy="5530244"/>
          </a:xfrm>
          <a:prstGeom prst="rect">
            <a:avLst/>
          </a:prstGeom>
        </p:spPr>
      </p:pic>
      <p:sp>
        <p:nvSpPr>
          <p:cNvPr id="2" name="Title 1"/>
          <p:cNvSpPr>
            <a:spLocks noGrp="1"/>
          </p:cNvSpPr>
          <p:nvPr>
            <p:ph type="ctrTitle"/>
          </p:nvPr>
        </p:nvSpPr>
        <p:spPr>
          <a:xfrm>
            <a:off x="0" y="4"/>
            <a:ext cx="12192000" cy="964841"/>
          </a:xfrm>
        </p:spPr>
        <p:txBody>
          <a:bodyPr anchor="ctr">
            <a:noAutofit/>
          </a:bodyPr>
          <a:lstStyle>
            <a:lvl1pPr algn="l">
              <a:defRPr sz="5333"/>
            </a:lvl1pPr>
          </a:lstStyle>
          <a:p>
            <a:r>
              <a:rPr lang="en-US" dirty="0" smtClean="0"/>
              <a:t>Click to edit Master title style</a:t>
            </a:r>
            <a:endParaRPr dirty="0"/>
          </a:p>
        </p:txBody>
      </p:sp>
      <p:sp>
        <p:nvSpPr>
          <p:cNvPr id="4" name="Rectangle 3"/>
          <p:cNvSpPr/>
          <p:nvPr userDrawn="1"/>
        </p:nvSpPr>
        <p:spPr>
          <a:xfrm>
            <a:off x="5861546"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ext Placeholder 2"/>
          <p:cNvSpPr>
            <a:spLocks noGrp="1"/>
          </p:cNvSpPr>
          <p:nvPr>
            <p:ph type="body" idx="1"/>
          </p:nvPr>
        </p:nvSpPr>
        <p:spPr>
          <a:xfrm>
            <a:off x="6369696" y="1280521"/>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32563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45825"/>
            <a:ext cx="12192000" cy="7591007"/>
          </a:xfrm>
          <a:prstGeom prst="rect">
            <a:avLst/>
          </a:prstGeom>
        </p:spPr>
      </p:pic>
      <p:sp>
        <p:nvSpPr>
          <p:cNvPr id="8" name="Rectangle 7"/>
          <p:cNvSpPr/>
          <p:nvPr userDrawn="1"/>
        </p:nvSpPr>
        <p:spPr>
          <a:xfrm>
            <a:off x="0" y="-1560204"/>
            <a:ext cx="12510141" cy="749768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299597"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4"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90022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5399"/>
            <a:ext cx="9213707" cy="6072188"/>
          </a:xfrm>
          <a:prstGeom prst="rect">
            <a:avLst/>
          </a:prstGeom>
        </p:spPr>
      </p:pic>
      <p:sp>
        <p:nvSpPr>
          <p:cNvPr id="8" name="Rectangle 7"/>
          <p:cNvSpPr/>
          <p:nvPr userDrawn="1"/>
        </p:nvSpPr>
        <p:spPr>
          <a:xfrm>
            <a:off x="7153051" y="1262305"/>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7508309"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41581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461437"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6348705" y="1548959"/>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31828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52012" y="-825097"/>
            <a:ext cx="9937873" cy="6764056"/>
          </a:xfrm>
          <a:prstGeom prst="rect">
            <a:avLst/>
          </a:prstGeom>
        </p:spPr>
      </p:pic>
      <p:sp>
        <p:nvSpPr>
          <p:cNvPr id="10" name="Rectangle 9"/>
          <p:cNvSpPr/>
          <p:nvPr userDrawn="1"/>
        </p:nvSpPr>
        <p:spPr>
          <a:xfrm>
            <a:off x="-1" y="-244320"/>
            <a:ext cx="4558975" cy="61832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7" name="Text Placeholder 2"/>
          <p:cNvSpPr>
            <a:spLocks noGrp="1"/>
          </p:cNvSpPr>
          <p:nvPr>
            <p:ph type="body" idx="1"/>
          </p:nvPr>
        </p:nvSpPr>
        <p:spPr>
          <a:xfrm>
            <a:off x="284289" y="1"/>
            <a:ext cx="3967611" cy="791083"/>
          </a:xfrm>
          <a:prstGeom prst="rect">
            <a:avLst/>
          </a:prstGeom>
        </p:spPr>
        <p:txBody>
          <a:bodyPr anchor="b"/>
          <a:lstStyle>
            <a:lvl1pPr marL="0" indent="0">
              <a:buNone/>
              <a:defRPr sz="2667"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20"/>
            <a:ext cx="3967611" cy="4658437"/>
          </a:xfrm>
          <a:prstGeom prst="rect">
            <a:avLst/>
          </a:prstGeom>
        </p:spPr>
        <p:txBody>
          <a:bodyPr/>
          <a:lstStyle>
            <a:lvl1pPr>
              <a:defRPr sz="2667">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74033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89253" y="3006246"/>
            <a:ext cx="4876527" cy="2962025"/>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37760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41691" y="2381700"/>
            <a:ext cx="2881103" cy="3560363"/>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85158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05745" y="2142087"/>
            <a:ext cx="4040892" cy="3799976"/>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77150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Rectangle 7"/>
          <p:cNvSpPr/>
          <p:nvPr userDrawn="1"/>
        </p:nvSpPr>
        <p:spPr>
          <a:xfrm>
            <a:off x="625815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695498" y="502080"/>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43" y="527484"/>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23329" y="1864633"/>
            <a:ext cx="2141728" cy="4234488"/>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39981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6858" y="-278508"/>
            <a:ext cx="9460428" cy="6218199"/>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429854" y="209003"/>
            <a:ext cx="5119076" cy="3522844"/>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002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Picture Placeholder 2"/>
          <p:cNvSpPr>
            <a:spLocks noGrp="1"/>
          </p:cNvSpPr>
          <p:nvPr>
            <p:ph type="pic" idx="12"/>
          </p:nvPr>
        </p:nvSpPr>
        <p:spPr>
          <a:xfrm>
            <a:off x="525098"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1" name="Text Placeholder 3"/>
          <p:cNvSpPr>
            <a:spLocks noGrp="1"/>
          </p:cNvSpPr>
          <p:nvPr>
            <p:ph type="body" sz="half" idx="2"/>
          </p:nvPr>
        </p:nvSpPr>
        <p:spPr>
          <a:xfrm>
            <a:off x="525098"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Rectangle 11"/>
          <p:cNvSpPr/>
          <p:nvPr userDrawn="1"/>
        </p:nvSpPr>
        <p:spPr>
          <a:xfrm>
            <a:off x="6221524"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Picture Placeholder 2"/>
          <p:cNvSpPr>
            <a:spLocks noGrp="1"/>
          </p:cNvSpPr>
          <p:nvPr>
            <p:ph type="pic" idx="13"/>
          </p:nvPr>
        </p:nvSpPr>
        <p:spPr>
          <a:xfrm>
            <a:off x="6233490"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3"/>
          <p:cNvSpPr>
            <a:spLocks noGrp="1"/>
          </p:cNvSpPr>
          <p:nvPr>
            <p:ph type="body" sz="half" idx="14"/>
          </p:nvPr>
        </p:nvSpPr>
        <p:spPr>
          <a:xfrm>
            <a:off x="6234557"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00517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8931" y="-3881473"/>
            <a:ext cx="15011064" cy="9822888"/>
          </a:xfrm>
          <a:prstGeom prst="rect">
            <a:avLst/>
          </a:prstGeom>
        </p:spPr>
      </p:pic>
      <p:sp>
        <p:nvSpPr>
          <p:cNvPr id="7" name="Rectangle 6"/>
          <p:cNvSpPr/>
          <p:nvPr userDrawn="1"/>
        </p:nvSpPr>
        <p:spPr>
          <a:xfrm>
            <a:off x="-348931" y="-148838"/>
            <a:ext cx="12848808" cy="609401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ctrTitle" hasCustomPrompt="1"/>
          </p:nvPr>
        </p:nvSpPr>
        <p:spPr>
          <a:xfrm>
            <a:off x="0" y="4"/>
            <a:ext cx="12192000" cy="964841"/>
          </a:xfrm>
        </p:spPr>
        <p:txBody>
          <a:bodyPr anchor="ctr">
            <a:noAutofit/>
          </a:bodyPr>
          <a:lstStyle>
            <a:lvl1pPr algn="l">
              <a:defRPr sz="5333"/>
            </a:lvl1pPr>
          </a:lstStyle>
          <a:p>
            <a:r>
              <a:rPr lang="en-US" dirty="0" smtClean="0"/>
              <a:t>Click to add title</a:t>
            </a:r>
            <a:endParaRPr dirty="0"/>
          </a:p>
        </p:txBody>
      </p:sp>
      <p:sp>
        <p:nvSpPr>
          <p:cNvPr id="9" name="Content Placeholder 2"/>
          <p:cNvSpPr>
            <a:spLocks noGrp="1"/>
          </p:cNvSpPr>
          <p:nvPr>
            <p:ph idx="1"/>
          </p:nvPr>
        </p:nvSpPr>
        <p:spPr>
          <a:xfrm>
            <a:off x="-1" y="1084631"/>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46018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6056930"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8"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14919" y="3158461"/>
            <a:ext cx="4450860" cy="2809811"/>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7275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4645" y="3"/>
            <a:ext cx="8898124" cy="5934772"/>
          </a:xfrm>
          <a:prstGeom prst="rect">
            <a:avLst/>
          </a:prstGeom>
        </p:spPr>
      </p:pic>
      <p:sp>
        <p:nvSpPr>
          <p:cNvPr id="9" name="Rectangle 8"/>
          <p:cNvSpPr/>
          <p:nvPr userDrawn="1"/>
        </p:nvSpPr>
        <p:spPr>
          <a:xfrm>
            <a:off x="7245422" y="3"/>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Text Placeholder 2"/>
          <p:cNvSpPr>
            <a:spLocks noGrp="1"/>
          </p:cNvSpPr>
          <p:nvPr>
            <p:ph type="body" idx="1"/>
          </p:nvPr>
        </p:nvSpPr>
        <p:spPr>
          <a:xfrm>
            <a:off x="7528985" y="205905"/>
            <a:ext cx="4363433"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85" y="1060581"/>
            <a:ext cx="4363433"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58842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000780-5619-4268-B72E-BCB4D60300E3}"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581822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40564515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8487080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4133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8387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7611" y="414937"/>
            <a:ext cx="10626899" cy="5530244"/>
          </a:xfrm>
          <a:prstGeom prst="rect">
            <a:avLst/>
          </a:prstGeom>
        </p:spPr>
      </p:pic>
      <p:sp>
        <p:nvSpPr>
          <p:cNvPr id="2" name="Title 1"/>
          <p:cNvSpPr>
            <a:spLocks noGrp="1"/>
          </p:cNvSpPr>
          <p:nvPr>
            <p:ph type="ctrTitle"/>
          </p:nvPr>
        </p:nvSpPr>
        <p:spPr>
          <a:xfrm>
            <a:off x="0" y="1"/>
            <a:ext cx="12192000" cy="96484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5861539"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6369696" y="1280521"/>
            <a:ext cx="5386917"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69098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8406" y="-730666"/>
            <a:ext cx="12828284" cy="6675847"/>
          </a:xfrm>
          <a:prstGeom prst="rect">
            <a:avLst/>
          </a:prstGeom>
        </p:spPr>
      </p:pic>
      <p:sp>
        <p:nvSpPr>
          <p:cNvPr id="7" name="Rectangle 6"/>
          <p:cNvSpPr/>
          <p:nvPr userDrawn="1"/>
        </p:nvSpPr>
        <p:spPr>
          <a:xfrm>
            <a:off x="-348931" y="-148837"/>
            <a:ext cx="12848808"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p:nvPr>
        </p:nvSpPr>
        <p:spPr>
          <a:xfrm>
            <a:off x="0" y="1"/>
            <a:ext cx="12192000" cy="964841"/>
          </a:xfrm>
        </p:spPr>
        <p:txBody>
          <a:bodyPr anchor="ctr">
            <a:noAutofit/>
          </a:bodyPr>
          <a:lstStyle>
            <a:lvl1pPr algn="l">
              <a:defRPr sz="4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9" name="Content Placeholder 2"/>
          <p:cNvSpPr>
            <a:spLocks noGrp="1"/>
          </p:cNvSpPr>
          <p:nvPr>
            <p:ph idx="1"/>
          </p:nvPr>
        </p:nvSpPr>
        <p:spPr>
          <a:xfrm>
            <a:off x="-1" y="1084630"/>
            <a:ext cx="1212016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Tree>
    <p:extLst>
      <p:ext uri="{BB962C8B-B14F-4D97-AF65-F5344CB8AC3E}">
        <p14:creationId xmlns:p14="http://schemas.microsoft.com/office/powerpoint/2010/main" val="37514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8251" y="0"/>
            <a:ext cx="11853992" cy="5936786"/>
          </a:xfrm>
          <a:prstGeom prst="rect">
            <a:avLst/>
          </a:prstGeom>
        </p:spPr>
      </p:pic>
      <p:sp>
        <p:nvSpPr>
          <p:cNvPr id="4" name="Rectangle 3"/>
          <p:cNvSpPr/>
          <p:nvPr userDrawn="1"/>
        </p:nvSpPr>
        <p:spPr>
          <a:xfrm>
            <a:off x="1" y="0"/>
            <a:ext cx="6096000" cy="5936786"/>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4000"/>
            </a:lvl1pPr>
          </a:lstStyle>
          <a:p>
            <a:endParaRPr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8" name="Text Placeholder 2"/>
          <p:cNvSpPr>
            <a:spLocks noGrp="1"/>
          </p:cNvSpPr>
          <p:nvPr>
            <p:ph type="body" idx="1"/>
          </p:nvPr>
        </p:nvSpPr>
        <p:spPr>
          <a:xfrm>
            <a:off x="325799" y="1223687"/>
            <a:ext cx="5386917"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2"/>
            <a:ext cx="5386917"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5492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09739" y="1"/>
            <a:ext cx="9817781" cy="5936787"/>
          </a:xfrm>
          <a:prstGeom prst="rect">
            <a:avLst/>
          </a:prstGeom>
        </p:spPr>
      </p:pic>
      <p:sp>
        <p:nvSpPr>
          <p:cNvPr id="4" name="Rectangle 3"/>
          <p:cNvSpPr/>
          <p:nvPr userDrawn="1"/>
        </p:nvSpPr>
        <p:spPr>
          <a:xfrm>
            <a:off x="1" y="1"/>
            <a:ext cx="6096000" cy="5936787"/>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8" name="Text Placeholder 2"/>
          <p:cNvSpPr>
            <a:spLocks noGrp="1"/>
          </p:cNvSpPr>
          <p:nvPr>
            <p:ph type="body" idx="1"/>
          </p:nvPr>
        </p:nvSpPr>
        <p:spPr>
          <a:xfrm>
            <a:off x="325799" y="1223689"/>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3"/>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63563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69735"/>
            <a:ext cx="12592243" cy="6306521"/>
          </a:xfrm>
          <a:prstGeom prst="rect">
            <a:avLst/>
          </a:prstGeom>
        </p:spPr>
      </p:pic>
      <p:sp>
        <p:nvSpPr>
          <p:cNvPr id="8" name="Rectangle 7"/>
          <p:cNvSpPr/>
          <p:nvPr userDrawn="1"/>
        </p:nvSpPr>
        <p:spPr>
          <a:xfrm>
            <a:off x="-338667" y="-156534"/>
            <a:ext cx="12848808" cy="6094018"/>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4180581" y="1143003"/>
            <a:ext cx="7939580" cy="459807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49" y="2055883"/>
            <a:ext cx="4011084" cy="3685194"/>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ext Placeholder 3"/>
          <p:cNvSpPr>
            <a:spLocks noGrp="1"/>
          </p:cNvSpPr>
          <p:nvPr>
            <p:ph type="body" sz="half" idx="12"/>
          </p:nvPr>
        </p:nvSpPr>
        <p:spPr>
          <a:xfrm>
            <a:off x="27847" y="1133671"/>
            <a:ext cx="4011084" cy="81040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1171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itle 1"/>
          <p:cNvSpPr>
            <a:spLocks noGrp="1"/>
          </p:cNvSpPr>
          <p:nvPr>
            <p:ph type="ctrTitle"/>
          </p:nvPr>
        </p:nvSpPr>
        <p:spPr>
          <a:xfrm>
            <a:off x="-104206" y="-156534"/>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7"/>
            <a:ext cx="12400411" cy="510180"/>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1460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itle 1"/>
          <p:cNvSpPr>
            <a:spLocks noGrp="1"/>
          </p:cNvSpPr>
          <p:nvPr>
            <p:ph type="ctrTitle"/>
          </p:nvPr>
        </p:nvSpPr>
        <p:spPr>
          <a:xfrm>
            <a:off x="-104206" y="-156534"/>
            <a:ext cx="12400411" cy="1470025"/>
          </a:xfrm>
        </p:spPr>
        <p:txBody>
          <a:bodyPr>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94946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sp>
        <p:nvSpPr>
          <p:cNvPr id="8" name="Rectangle 7"/>
          <p:cNvSpPr/>
          <p:nvPr userDrawn="1"/>
        </p:nvSpPr>
        <p:spPr>
          <a:xfrm>
            <a:off x="-123152" y="-156534"/>
            <a:ext cx="12510141"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99590" y="371472"/>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99590" y="2376640"/>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2" y="2376640"/>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18369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1817" y="-133443"/>
            <a:ext cx="12192000" cy="6072188"/>
          </a:xfrm>
          <a:prstGeom prst="rect">
            <a:avLst/>
          </a:prstGeom>
        </p:spPr>
      </p:pic>
      <p:sp>
        <p:nvSpPr>
          <p:cNvPr id="8" name="Rectangle 7"/>
          <p:cNvSpPr/>
          <p:nvPr userDrawn="1"/>
        </p:nvSpPr>
        <p:spPr>
          <a:xfrm>
            <a:off x="7153051" y="1262304"/>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7508309"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67853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461437"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9" name="Picture Placeholder 2"/>
          <p:cNvSpPr>
            <a:spLocks noGrp="1"/>
          </p:cNvSpPr>
          <p:nvPr>
            <p:ph type="pic" idx="12"/>
          </p:nvPr>
        </p:nvSpPr>
        <p:spPr>
          <a:xfrm>
            <a:off x="6348698" y="1548958"/>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2932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800" y="-244319"/>
            <a:ext cx="12192000" cy="6183278"/>
          </a:xfrm>
          <a:prstGeom prst="rect">
            <a:avLst/>
          </a:prstGeom>
        </p:spPr>
      </p:pic>
      <p:sp>
        <p:nvSpPr>
          <p:cNvPr id="10" name="Rectangle 9"/>
          <p:cNvSpPr/>
          <p:nvPr userDrawn="1"/>
        </p:nvSpPr>
        <p:spPr>
          <a:xfrm>
            <a:off x="-1" y="-244319"/>
            <a:ext cx="4558975" cy="6183278"/>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84289" y="0"/>
            <a:ext cx="3967611" cy="791082"/>
          </a:xfrm>
          <a:prstGeom prst="rect">
            <a:avLst/>
          </a:prstGeo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18"/>
            <a:ext cx="3967611" cy="4658437"/>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164956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4582" y="3013150"/>
            <a:ext cx="5910247" cy="295512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24601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69378" y="2754923"/>
            <a:ext cx="3353409" cy="3187137"/>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52916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065846" y="3094785"/>
            <a:ext cx="3951505" cy="2847276"/>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893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666" y="-2716146"/>
            <a:ext cx="12930908" cy="8652935"/>
          </a:xfrm>
          <a:prstGeom prst="rect">
            <a:avLst/>
          </a:prstGeom>
        </p:spPr>
      </p:pic>
      <p:sp>
        <p:nvSpPr>
          <p:cNvPr id="8" name="Rectangle 7"/>
          <p:cNvSpPr/>
          <p:nvPr userDrawn="1"/>
        </p:nvSpPr>
        <p:spPr>
          <a:xfrm>
            <a:off x="-338667" y="-156535"/>
            <a:ext cx="12848808" cy="6094019"/>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10" name="Content Placeholder 2"/>
          <p:cNvSpPr>
            <a:spLocks noGrp="1"/>
          </p:cNvSpPr>
          <p:nvPr>
            <p:ph idx="1"/>
          </p:nvPr>
        </p:nvSpPr>
        <p:spPr>
          <a:xfrm>
            <a:off x="4180587" y="1143004"/>
            <a:ext cx="7939580" cy="4598075"/>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50" y="2055885"/>
            <a:ext cx="4011084" cy="368519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4" name="Text Placeholder 3"/>
          <p:cNvSpPr>
            <a:spLocks noGrp="1"/>
          </p:cNvSpPr>
          <p:nvPr>
            <p:ph type="body" sz="half" idx="12"/>
          </p:nvPr>
        </p:nvSpPr>
        <p:spPr>
          <a:xfrm>
            <a:off x="27854" y="1133674"/>
            <a:ext cx="4011084" cy="810407"/>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31259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625815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1" name="Content Placeholder 2"/>
          <p:cNvSpPr>
            <a:spLocks noGrp="1"/>
          </p:cNvSpPr>
          <p:nvPr>
            <p:ph idx="10"/>
          </p:nvPr>
        </p:nvSpPr>
        <p:spPr>
          <a:xfrm>
            <a:off x="695491" y="502080"/>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37" y="527483"/>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23329" y="2542105"/>
            <a:ext cx="2141728" cy="3557016"/>
          </a:xfrm>
          <a:prstGeom prst="rect">
            <a:avLst/>
          </a:prstGeom>
        </p:spPr>
      </p:pic>
    </p:spTree>
    <p:extLst>
      <p:ext uri="{BB962C8B-B14F-4D97-AF65-F5344CB8AC3E}">
        <p14:creationId xmlns:p14="http://schemas.microsoft.com/office/powerpoint/2010/main" val="178437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71077" y="-156309"/>
            <a:ext cx="12192000" cy="6096000"/>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429847" y="209002"/>
            <a:ext cx="5119076" cy="3522844"/>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426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0" name="Picture Placeholder 2"/>
          <p:cNvSpPr>
            <a:spLocks noGrp="1"/>
          </p:cNvSpPr>
          <p:nvPr>
            <p:ph type="pic" idx="12"/>
          </p:nvPr>
        </p:nvSpPr>
        <p:spPr>
          <a:xfrm>
            <a:off x="525092" y="384849"/>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525092" y="3749286"/>
            <a:ext cx="5365657"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11"/>
          <p:cNvSpPr/>
          <p:nvPr userDrawn="1"/>
        </p:nvSpPr>
        <p:spPr>
          <a:xfrm>
            <a:off x="6221524"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6233484" y="384849"/>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14"/>
          </p:nvPr>
        </p:nvSpPr>
        <p:spPr>
          <a:xfrm>
            <a:off x="6234550" y="3749286"/>
            <a:ext cx="5365657"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331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0" y="371472"/>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6056923" y="2376640"/>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1" y="2376640"/>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hood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4582" y="3013150"/>
            <a:ext cx="5910247" cy="2955122"/>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291752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52041" y="1"/>
            <a:ext cx="12335677" cy="5934772"/>
          </a:xfrm>
          <a:prstGeom prst="rect">
            <a:avLst/>
          </a:prstGeom>
        </p:spPr>
      </p:pic>
      <p:sp>
        <p:nvSpPr>
          <p:cNvPr id="9" name="Rectangle 8"/>
          <p:cNvSpPr/>
          <p:nvPr userDrawn="1"/>
        </p:nvSpPr>
        <p:spPr>
          <a:xfrm>
            <a:off x="7245416" y="0"/>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3" name="Text Placeholder 2"/>
          <p:cNvSpPr>
            <a:spLocks noGrp="1"/>
          </p:cNvSpPr>
          <p:nvPr>
            <p:ph type="body" idx="1"/>
          </p:nvPr>
        </p:nvSpPr>
        <p:spPr>
          <a:xfrm>
            <a:off x="7528978" y="205906"/>
            <a:ext cx="4363433"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78" y="1060581"/>
            <a:ext cx="4363433"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17611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5423596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g5baaf52776_0_307"/>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5baaf52776_0_307"/>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g5baaf52776_0_307"/>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4" name="Google Shape;24;g5baaf52776_0_30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183771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07241"/>
            <a:ext cx="8421892" cy="5530244"/>
          </a:xfrm>
          <a:prstGeom prst="rect">
            <a:avLst/>
          </a:prstGeom>
        </p:spPr>
      </p:pic>
      <p:sp>
        <p:nvSpPr>
          <p:cNvPr id="2" name="Title 1"/>
          <p:cNvSpPr>
            <a:spLocks noGrp="1"/>
          </p:cNvSpPr>
          <p:nvPr>
            <p:ph type="ctrTitle"/>
          </p:nvPr>
        </p:nvSpPr>
        <p:spPr>
          <a:xfrm>
            <a:off x="0" y="4"/>
            <a:ext cx="12192000" cy="964841"/>
          </a:xfrm>
        </p:spPr>
        <p:txBody>
          <a:bodyPr anchor="ctr">
            <a:noAutofit/>
          </a:bodyPr>
          <a:lstStyle>
            <a:lvl1pPr algn="l">
              <a:defRPr sz="5333"/>
            </a:lvl1pPr>
          </a:lstStyle>
          <a:p>
            <a:r>
              <a:rPr lang="en-US" dirty="0" smtClean="0"/>
              <a:t>Click to edit Master title style</a:t>
            </a:r>
            <a:endParaRPr dirty="0"/>
          </a:p>
        </p:txBody>
      </p:sp>
      <p:sp>
        <p:nvSpPr>
          <p:cNvPr id="4" name="Rectangle 3"/>
          <p:cNvSpPr/>
          <p:nvPr userDrawn="1"/>
        </p:nvSpPr>
        <p:spPr>
          <a:xfrm>
            <a:off x="5861546"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ext Placeholder 2"/>
          <p:cNvSpPr>
            <a:spLocks noGrp="1"/>
          </p:cNvSpPr>
          <p:nvPr>
            <p:ph type="body" idx="1"/>
          </p:nvPr>
        </p:nvSpPr>
        <p:spPr>
          <a:xfrm>
            <a:off x="6369696" y="1280521"/>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03909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8931" y="-3881473"/>
            <a:ext cx="15011064" cy="9822888"/>
          </a:xfrm>
          <a:prstGeom prst="rect">
            <a:avLst/>
          </a:prstGeom>
        </p:spPr>
      </p:pic>
      <p:sp>
        <p:nvSpPr>
          <p:cNvPr id="7" name="Rectangle 6"/>
          <p:cNvSpPr/>
          <p:nvPr userDrawn="1"/>
        </p:nvSpPr>
        <p:spPr>
          <a:xfrm>
            <a:off x="-348931" y="-148838"/>
            <a:ext cx="12848808" cy="609401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ctrTitle" hasCustomPrompt="1"/>
          </p:nvPr>
        </p:nvSpPr>
        <p:spPr>
          <a:xfrm>
            <a:off x="0" y="4"/>
            <a:ext cx="12192000" cy="964841"/>
          </a:xfrm>
        </p:spPr>
        <p:txBody>
          <a:bodyPr anchor="ctr">
            <a:noAutofit/>
          </a:bodyPr>
          <a:lstStyle>
            <a:lvl1pPr algn="l">
              <a:defRPr sz="5333"/>
            </a:lvl1pPr>
          </a:lstStyle>
          <a:p>
            <a:r>
              <a:rPr lang="en-US" dirty="0" smtClean="0"/>
              <a:t>Click to add title</a:t>
            </a:r>
            <a:endParaRPr dirty="0"/>
          </a:p>
        </p:txBody>
      </p:sp>
      <p:sp>
        <p:nvSpPr>
          <p:cNvPr id="9" name="Content Placeholder 2"/>
          <p:cNvSpPr>
            <a:spLocks noGrp="1"/>
          </p:cNvSpPr>
          <p:nvPr>
            <p:ph idx="1"/>
          </p:nvPr>
        </p:nvSpPr>
        <p:spPr>
          <a:xfrm>
            <a:off x="-1" y="1084631"/>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9604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09739" y="1"/>
            <a:ext cx="9817781" cy="5936787"/>
          </a:xfrm>
          <a:prstGeom prst="rect">
            <a:avLst/>
          </a:prstGeom>
        </p:spPr>
      </p:pic>
      <p:sp>
        <p:nvSpPr>
          <p:cNvPr id="4" name="Rectangle 3"/>
          <p:cNvSpPr/>
          <p:nvPr userDrawn="1"/>
        </p:nvSpPr>
        <p:spPr>
          <a:xfrm>
            <a:off x="1" y="1"/>
            <a:ext cx="6096000" cy="5936787"/>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8" name="Text Placeholder 2"/>
          <p:cNvSpPr>
            <a:spLocks noGrp="1"/>
          </p:cNvSpPr>
          <p:nvPr>
            <p:ph type="body" idx="1"/>
          </p:nvPr>
        </p:nvSpPr>
        <p:spPr>
          <a:xfrm>
            <a:off x="325799" y="1223689"/>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3"/>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2804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081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666" y="-2716146"/>
            <a:ext cx="12930908" cy="8652935"/>
          </a:xfrm>
          <a:prstGeom prst="rect">
            <a:avLst/>
          </a:prstGeom>
        </p:spPr>
      </p:pic>
      <p:sp>
        <p:nvSpPr>
          <p:cNvPr id="8" name="Rectangle 7"/>
          <p:cNvSpPr/>
          <p:nvPr userDrawn="1"/>
        </p:nvSpPr>
        <p:spPr>
          <a:xfrm>
            <a:off x="-338667" y="-156535"/>
            <a:ext cx="12848808" cy="6094019"/>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10" name="Content Placeholder 2"/>
          <p:cNvSpPr>
            <a:spLocks noGrp="1"/>
          </p:cNvSpPr>
          <p:nvPr>
            <p:ph idx="1"/>
          </p:nvPr>
        </p:nvSpPr>
        <p:spPr>
          <a:xfrm>
            <a:off x="4180587" y="1143004"/>
            <a:ext cx="7939580" cy="4598075"/>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50" y="2055885"/>
            <a:ext cx="4011084" cy="368519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4" name="Text Placeholder 3"/>
          <p:cNvSpPr>
            <a:spLocks noGrp="1"/>
          </p:cNvSpPr>
          <p:nvPr>
            <p:ph type="body" sz="half" idx="12"/>
          </p:nvPr>
        </p:nvSpPr>
        <p:spPr>
          <a:xfrm>
            <a:off x="27854" y="1133674"/>
            <a:ext cx="4011084" cy="810407"/>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3768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4947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1640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10637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40355"/>
            <a:ext cx="12192000" cy="7731120"/>
          </a:xfrm>
          <a:prstGeom prst="rect">
            <a:avLst/>
          </a:prstGeom>
        </p:spPr>
      </p:pic>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6122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74801"/>
            <a:ext cx="12192000" cy="7219983"/>
          </a:xfrm>
          <a:prstGeom prst="rect">
            <a:avLst/>
          </a:prstGeom>
        </p:spPr>
      </p:pic>
      <p:sp>
        <p:nvSpPr>
          <p:cNvPr id="14" name="Title 1"/>
          <p:cNvSpPr>
            <a:spLocks noGrp="1"/>
          </p:cNvSpPr>
          <p:nvPr>
            <p:ph type="ctrTitle"/>
          </p:nvPr>
        </p:nvSpPr>
        <p:spPr>
          <a:xfrm>
            <a:off x="-104206" y="-156533"/>
            <a:ext cx="12400411" cy="1470025"/>
          </a:xfrm>
        </p:spPr>
        <p:txBody>
          <a:bodyPr>
            <a:normAutofit/>
          </a:bodyPr>
          <a:lstStyle>
            <a:lvl1pPr>
              <a:defRPr sz="5867"/>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23818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45825"/>
            <a:ext cx="12192000" cy="7591007"/>
          </a:xfrm>
          <a:prstGeom prst="rect">
            <a:avLst/>
          </a:prstGeom>
        </p:spPr>
      </p:pic>
      <p:sp>
        <p:nvSpPr>
          <p:cNvPr id="8" name="Rectangle 7"/>
          <p:cNvSpPr/>
          <p:nvPr userDrawn="1"/>
        </p:nvSpPr>
        <p:spPr>
          <a:xfrm>
            <a:off x="0" y="-1560204"/>
            <a:ext cx="12510141" cy="749768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299597"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4"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18191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5399"/>
            <a:ext cx="9213707" cy="6072188"/>
          </a:xfrm>
          <a:prstGeom prst="rect">
            <a:avLst/>
          </a:prstGeom>
        </p:spPr>
      </p:pic>
      <p:sp>
        <p:nvSpPr>
          <p:cNvPr id="8" name="Rectangle 7"/>
          <p:cNvSpPr/>
          <p:nvPr userDrawn="1"/>
        </p:nvSpPr>
        <p:spPr>
          <a:xfrm>
            <a:off x="7153051" y="1262305"/>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7508309"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45440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461437"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6348705" y="1548959"/>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17533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52012" y="-825097"/>
            <a:ext cx="9937873" cy="6764056"/>
          </a:xfrm>
          <a:prstGeom prst="rect">
            <a:avLst/>
          </a:prstGeom>
        </p:spPr>
      </p:pic>
      <p:sp>
        <p:nvSpPr>
          <p:cNvPr id="10" name="Rectangle 9"/>
          <p:cNvSpPr/>
          <p:nvPr userDrawn="1"/>
        </p:nvSpPr>
        <p:spPr>
          <a:xfrm>
            <a:off x="-1" y="-244320"/>
            <a:ext cx="4558975" cy="61832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7" name="Text Placeholder 2"/>
          <p:cNvSpPr>
            <a:spLocks noGrp="1"/>
          </p:cNvSpPr>
          <p:nvPr>
            <p:ph type="body" idx="1"/>
          </p:nvPr>
        </p:nvSpPr>
        <p:spPr>
          <a:xfrm>
            <a:off x="284289" y="1"/>
            <a:ext cx="3967611" cy="791083"/>
          </a:xfrm>
          <a:prstGeom prst="rect">
            <a:avLst/>
          </a:prstGeom>
        </p:spPr>
        <p:txBody>
          <a:bodyPr anchor="b"/>
          <a:lstStyle>
            <a:lvl1pPr marL="0" indent="0">
              <a:buNone/>
              <a:defRPr sz="2667"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20"/>
            <a:ext cx="3967611" cy="4658437"/>
          </a:xfrm>
          <a:prstGeom prst="rect">
            <a:avLst/>
          </a:prstGeom>
        </p:spPr>
        <p:txBody>
          <a:bodyPr/>
          <a:lstStyle>
            <a:lvl1pPr>
              <a:defRPr sz="2667">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44643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9791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89253" y="3006246"/>
            <a:ext cx="4876527" cy="2962025"/>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07748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41691" y="2381700"/>
            <a:ext cx="2881103" cy="3560363"/>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34705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05745" y="2142087"/>
            <a:ext cx="4040892" cy="3799976"/>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43123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Rectangle 7"/>
          <p:cNvSpPr/>
          <p:nvPr userDrawn="1"/>
        </p:nvSpPr>
        <p:spPr>
          <a:xfrm>
            <a:off x="625815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695498" y="502080"/>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43" y="527484"/>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23329" y="1864633"/>
            <a:ext cx="2141728" cy="4234488"/>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8859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6858" y="-278508"/>
            <a:ext cx="9460428" cy="6218199"/>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429854" y="209003"/>
            <a:ext cx="5119076" cy="3522844"/>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34463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Picture Placeholder 2"/>
          <p:cNvSpPr>
            <a:spLocks noGrp="1"/>
          </p:cNvSpPr>
          <p:nvPr>
            <p:ph type="pic" idx="12"/>
          </p:nvPr>
        </p:nvSpPr>
        <p:spPr>
          <a:xfrm>
            <a:off x="525098"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1" name="Text Placeholder 3"/>
          <p:cNvSpPr>
            <a:spLocks noGrp="1"/>
          </p:cNvSpPr>
          <p:nvPr>
            <p:ph type="body" sz="half" idx="2"/>
          </p:nvPr>
        </p:nvSpPr>
        <p:spPr>
          <a:xfrm>
            <a:off x="525098"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Rectangle 11"/>
          <p:cNvSpPr/>
          <p:nvPr userDrawn="1"/>
        </p:nvSpPr>
        <p:spPr>
          <a:xfrm>
            <a:off x="6221524"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Picture Placeholder 2"/>
          <p:cNvSpPr>
            <a:spLocks noGrp="1"/>
          </p:cNvSpPr>
          <p:nvPr>
            <p:ph type="pic" idx="13"/>
          </p:nvPr>
        </p:nvSpPr>
        <p:spPr>
          <a:xfrm>
            <a:off x="6233490"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3"/>
          <p:cNvSpPr>
            <a:spLocks noGrp="1"/>
          </p:cNvSpPr>
          <p:nvPr>
            <p:ph type="body" sz="half" idx="14"/>
          </p:nvPr>
        </p:nvSpPr>
        <p:spPr>
          <a:xfrm>
            <a:off x="6234557"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068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6056930"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8"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14919" y="3158461"/>
            <a:ext cx="4450860" cy="2809811"/>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180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4645" y="3"/>
            <a:ext cx="8898124" cy="5934772"/>
          </a:xfrm>
          <a:prstGeom prst="rect">
            <a:avLst/>
          </a:prstGeom>
        </p:spPr>
      </p:pic>
      <p:sp>
        <p:nvSpPr>
          <p:cNvPr id="9" name="Rectangle 8"/>
          <p:cNvSpPr/>
          <p:nvPr userDrawn="1"/>
        </p:nvSpPr>
        <p:spPr>
          <a:xfrm>
            <a:off x="7245422" y="3"/>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Text Placeholder 2"/>
          <p:cNvSpPr>
            <a:spLocks noGrp="1"/>
          </p:cNvSpPr>
          <p:nvPr>
            <p:ph type="body" idx="1"/>
          </p:nvPr>
        </p:nvSpPr>
        <p:spPr>
          <a:xfrm>
            <a:off x="7528985" y="205905"/>
            <a:ext cx="4363433"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85" y="1060581"/>
            <a:ext cx="4363433"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19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16506330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13090409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24087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1"/>
            <a:ext cx="2022683" cy="873167"/>
          </a:xfrm>
          <a:prstGeom prst="rect">
            <a:avLst/>
          </a:prstGeom>
        </p:spPr>
      </p:pic>
      <p:sp>
        <p:nvSpPr>
          <p:cNvPr id="5"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38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40355"/>
            <a:ext cx="12192000" cy="7731120"/>
          </a:xfrm>
          <a:prstGeom prst="rect">
            <a:avLst/>
          </a:prstGeom>
        </p:spPr>
      </p:pic>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5291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74801"/>
            <a:ext cx="12192000" cy="7219983"/>
          </a:xfrm>
          <a:prstGeom prst="rect">
            <a:avLst/>
          </a:prstGeom>
        </p:spPr>
      </p:pic>
      <p:sp>
        <p:nvSpPr>
          <p:cNvPr id="14" name="Title 1"/>
          <p:cNvSpPr>
            <a:spLocks noGrp="1"/>
          </p:cNvSpPr>
          <p:nvPr>
            <p:ph type="ctrTitle"/>
          </p:nvPr>
        </p:nvSpPr>
        <p:spPr>
          <a:xfrm>
            <a:off x="-104206" y="-156533"/>
            <a:ext cx="12400411" cy="1470025"/>
          </a:xfrm>
        </p:spPr>
        <p:txBody>
          <a:bodyPr>
            <a:normAutofit/>
          </a:bodyPr>
          <a:lstStyle>
            <a:lvl1pPr>
              <a:defRPr sz="5867"/>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1689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image" Target="../media/image1.png"/><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VAisforLearners4VDOE reversed150.png"/>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10158748" y="5993449"/>
            <a:ext cx="1760945"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221203" y="6223995"/>
            <a:ext cx="2844800" cy="366183"/>
          </a:xfrm>
          <a:prstGeom prst="rect">
            <a:avLst/>
          </a:prstGeom>
          <a:noFill/>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3200" smtClean="0">
                <a:solidFill>
                  <a:schemeClr val="bg1"/>
                </a:solidFill>
              </a:rPr>
              <a:pPr algn="l"/>
              <a:t>‹#›</a:t>
            </a:fld>
            <a:endParaRPr lang="en-US" sz="3200">
              <a:solidFill>
                <a:schemeClr val="bg1"/>
              </a:solidFill>
            </a:endParaRPr>
          </a:p>
        </p:txBody>
      </p:sp>
    </p:spTree>
    <p:extLst>
      <p:ext uri="{BB962C8B-B14F-4D97-AF65-F5344CB8AC3E}">
        <p14:creationId xmlns:p14="http://schemas.microsoft.com/office/powerpoint/2010/main" val="1656467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1219170" rtl="0" eaLnBrk="1" latinLnBrk="0" hangingPunct="1">
        <a:spcBef>
          <a:spcPts val="0"/>
        </a:spcBef>
        <a:buNone/>
        <a:defRPr sz="3200" kern="1200">
          <a:solidFill>
            <a:schemeClr val="bg1"/>
          </a:solidFill>
          <a:latin typeface="+mj-lt"/>
          <a:ea typeface="+mj-ea"/>
          <a:cs typeface="+mj-cs"/>
        </a:defRPr>
      </a:lvl1pPr>
    </p:titleStyle>
    <p:bodyStyle>
      <a:lvl1pPr marL="0" indent="0" algn="l" defTabSz="1219170" rtl="0" eaLnBrk="1" latinLnBrk="0" hangingPunct="1">
        <a:spcBef>
          <a:spcPts val="2667"/>
        </a:spcBef>
        <a:buClr>
          <a:schemeClr val="accent1"/>
        </a:buClr>
        <a:buFont typeface="Arial"/>
        <a:buNone/>
        <a:defRPr sz="1600" kern="1200">
          <a:solidFill>
            <a:schemeClr val="tx1">
              <a:lumMod val="65000"/>
              <a:lumOff val="35000"/>
            </a:schemeClr>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1600" kern="1200">
          <a:solidFill>
            <a:schemeClr val="tx1">
              <a:lumMod val="65000"/>
              <a:lumOff val="35000"/>
            </a:schemeClr>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1600" kern="1200">
          <a:solidFill>
            <a:schemeClr val="tx1">
              <a:lumMod val="65000"/>
              <a:lumOff val="35000"/>
            </a:schemeClr>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1600" kern="1200" dirty="0" smtClean="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1600" kern="120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pic>
        <p:nvPicPr>
          <p:cNvPr id="10" name="Picture 9" descr="VAisforLearners4VDOE reversed150.png"/>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9774558" y="5993445"/>
            <a:ext cx="2316847"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309993" y="6218393"/>
            <a:ext cx="28448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9A99E5-874A-49CA-9832-270E778BFF44}" type="slidenum">
              <a:rPr lang="en-US" sz="2400" smtClean="0">
                <a:solidFill>
                  <a:schemeClr val="bg1"/>
                </a:solidFill>
              </a:rPr>
              <a:pPr algn="l"/>
              <a:t>‹#›</a:t>
            </a:fld>
            <a:endParaRPr lang="en-US" sz="2400">
              <a:solidFill>
                <a:schemeClr val="bg1"/>
              </a:solidFill>
            </a:endParaRPr>
          </a:p>
        </p:txBody>
      </p:sp>
    </p:spTree>
    <p:extLst>
      <p:ext uri="{BB962C8B-B14F-4D97-AF65-F5344CB8AC3E}">
        <p14:creationId xmlns:p14="http://schemas.microsoft.com/office/powerpoint/2010/main" val="6345642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400" rtl="0" eaLnBrk="1" latinLnBrk="0" hangingPunct="1">
        <a:spcBef>
          <a:spcPts val="0"/>
        </a:spcBef>
        <a:buNone/>
        <a:defRPr sz="2400" kern="1200">
          <a:solidFill>
            <a:schemeClr val="bg1"/>
          </a:solidFill>
          <a:latin typeface="+mj-lt"/>
          <a:ea typeface="+mj-ea"/>
          <a:cs typeface="+mj-cs"/>
        </a:defRPr>
      </a:lvl1pPr>
    </p:titleStyle>
    <p:body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VAisforLearners4VDOE reversed150.png"/>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10158748" y="5993449"/>
            <a:ext cx="1760945"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221203" y="6223995"/>
            <a:ext cx="2844800" cy="366183"/>
          </a:xfrm>
          <a:prstGeom prst="rect">
            <a:avLst/>
          </a:prstGeom>
          <a:noFill/>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3200" smtClean="0">
                <a:solidFill>
                  <a:schemeClr val="bg1"/>
                </a:solidFill>
              </a:rPr>
              <a:pPr algn="l"/>
              <a:t>‹#›</a:t>
            </a:fld>
            <a:endParaRPr lang="en-US" sz="3200">
              <a:solidFill>
                <a:schemeClr val="bg1"/>
              </a:solidFill>
            </a:endParaRPr>
          </a:p>
        </p:txBody>
      </p:sp>
    </p:spTree>
    <p:extLst>
      <p:ext uri="{BB962C8B-B14F-4D97-AF65-F5344CB8AC3E}">
        <p14:creationId xmlns:p14="http://schemas.microsoft.com/office/powerpoint/2010/main" val="33485971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1219170" rtl="0" eaLnBrk="1" latinLnBrk="0" hangingPunct="1">
        <a:spcBef>
          <a:spcPts val="0"/>
        </a:spcBef>
        <a:buNone/>
        <a:defRPr sz="3200" kern="1200">
          <a:solidFill>
            <a:schemeClr val="bg1"/>
          </a:solidFill>
          <a:latin typeface="+mj-lt"/>
          <a:ea typeface="+mj-ea"/>
          <a:cs typeface="+mj-cs"/>
        </a:defRPr>
      </a:lvl1pPr>
    </p:titleStyle>
    <p:bodyStyle>
      <a:lvl1pPr marL="0" indent="0" algn="l" defTabSz="1219170" rtl="0" eaLnBrk="1" latinLnBrk="0" hangingPunct="1">
        <a:spcBef>
          <a:spcPts val="2667"/>
        </a:spcBef>
        <a:buClr>
          <a:schemeClr val="accent1"/>
        </a:buClr>
        <a:buFont typeface="Arial"/>
        <a:buNone/>
        <a:defRPr sz="1600" kern="1200">
          <a:solidFill>
            <a:schemeClr val="tx1">
              <a:lumMod val="65000"/>
              <a:lumOff val="35000"/>
            </a:schemeClr>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1600" kern="1200">
          <a:solidFill>
            <a:schemeClr val="tx1">
              <a:lumMod val="65000"/>
              <a:lumOff val="35000"/>
            </a:schemeClr>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1600" kern="1200">
          <a:solidFill>
            <a:schemeClr val="tx1">
              <a:lumMod val="65000"/>
              <a:lumOff val="35000"/>
            </a:schemeClr>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1600" kern="1200" dirty="0" smtClean="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1600" kern="120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wvtf.org/post/segregation-community-pulaski#stream/0" TargetMode="External"/><Relationship Id="rId2" Type="http://schemas.openxmlformats.org/officeDocument/2006/relationships/hyperlink" Target="https://www.tolerance.org/magazine/recovering-and-teaching-local-history" TargetMode="External"/><Relationship Id="rId1" Type="http://schemas.openxmlformats.org/officeDocument/2006/relationships/slideLayout" Target="../slideLayouts/slideLayout30.xm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cyclopediavirginia.org/" TargetMode="External"/><Relationship Id="rId2" Type="http://schemas.openxmlformats.org/officeDocument/2006/relationships/image" Target="../media/image42.png"/><Relationship Id="rId1" Type="http://schemas.openxmlformats.org/officeDocument/2006/relationships/slideLayout" Target="../slideLayouts/slideLayout45.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commonlit.org/" TargetMode="Externa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nationalgeographic.org/education/programs/geo-inquiry/" TargetMode="Externa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8" Type="http://schemas.openxmlformats.org/officeDocument/2006/relationships/hyperlink" Target="mailto:Tina.Mazzacane@doe.virginia.gov" TargetMode="External"/><Relationship Id="rId3" Type="http://schemas.openxmlformats.org/officeDocument/2006/relationships/hyperlink" Target="mailto:Carmen.Kurek@doe.virginia.gov" TargetMode="External"/><Relationship Id="rId7" Type="http://schemas.openxmlformats.org/officeDocument/2006/relationships/hyperlink" Target="mailto:Anne.Peterson@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56.xml"/><Relationship Id="rId6" Type="http://schemas.openxmlformats.org/officeDocument/2006/relationships/hyperlink" Target="mailto:Christonya.Brown@doe.virginia.gov" TargetMode="External"/><Relationship Id="rId5" Type="http://schemas.openxmlformats.org/officeDocument/2006/relationships/hyperlink" Target="mailto:Student_Assessment@doe.virginia.gov" TargetMode="External"/><Relationship Id="rId4" Type="http://schemas.openxmlformats.org/officeDocument/2006/relationships/hyperlink" Target="mailto:Taylor.Snow@doe.Virgini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http://www.nwp.org/cs/public/print/doc/resources/writing_inst.csp" TargetMode="External"/><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dirty="0" smtClean="0"/>
              <a:t>Interdisciplinary Collaboration</a:t>
            </a:r>
            <a:endParaRPr lang="en-US" sz="6600" dirty="0"/>
          </a:p>
        </p:txBody>
      </p:sp>
      <p:sp>
        <p:nvSpPr>
          <p:cNvPr id="5" name="Subtitle 4"/>
          <p:cNvSpPr>
            <a:spLocks noGrp="1"/>
          </p:cNvSpPr>
          <p:nvPr>
            <p:ph type="subTitle" idx="1"/>
          </p:nvPr>
        </p:nvSpPr>
        <p:spPr/>
        <p:txBody>
          <a:bodyPr/>
          <a:lstStyle/>
          <a:p>
            <a:r>
              <a:rPr lang="en-US" sz="3200" b="1" dirty="0"/>
              <a:t>Integrating the English standards </a:t>
            </a:r>
            <a:r>
              <a:rPr lang="en-US" sz="3200" b="1" dirty="0" smtClean="0"/>
              <a:t>across content </a:t>
            </a:r>
            <a:r>
              <a:rPr lang="en-US" sz="3200" b="1" dirty="0"/>
              <a:t>areas</a:t>
            </a:r>
            <a:endParaRPr lang="en-US" sz="3200" dirty="0"/>
          </a:p>
        </p:txBody>
      </p:sp>
    </p:spTree>
    <p:extLst>
      <p:ext uri="{BB962C8B-B14F-4D97-AF65-F5344CB8AC3E}">
        <p14:creationId xmlns:p14="http://schemas.microsoft.com/office/powerpoint/2010/main" val="410594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solidFill>
                  <a:srgbClr val="FF0000"/>
                </a:solidFill>
                <a:effectLst>
                  <a:outerShdw blurRad="38100" dist="38100" dir="2700000" algn="tl">
                    <a:srgbClr val="000000">
                      <a:alpha val="43137"/>
                    </a:srgbClr>
                  </a:outerShdw>
                </a:effectLst>
              </a:rPr>
              <a:t>When writing is taught…</a:t>
            </a:r>
          </a:p>
        </p:txBody>
      </p:sp>
      <p:sp>
        <p:nvSpPr>
          <p:cNvPr id="2" name="TextBox 1"/>
          <p:cNvSpPr txBox="1"/>
          <p:nvPr/>
        </p:nvSpPr>
        <p:spPr>
          <a:xfrm>
            <a:off x="989907" y="973088"/>
            <a:ext cx="9509760"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3300"/>
                </a:solidFill>
                <a:effectLst/>
                <a:uLnTx/>
                <a:uFillTx/>
                <a:latin typeface="Arial"/>
                <a:ea typeface="+mn-ea"/>
                <a:cs typeface="+mn-cs"/>
              </a:rPr>
              <a:t>Teachers model by</a:t>
            </a:r>
          </a:p>
          <a:p>
            <a:pPr marL="85725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a:ea typeface="+mn-ea"/>
                <a:cs typeface="+mn-cs"/>
              </a:rPr>
              <a:t>Writing with the students</a:t>
            </a:r>
          </a:p>
          <a:p>
            <a:pPr marL="85725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a:ea typeface="+mn-ea"/>
                <a:cs typeface="+mn-cs"/>
              </a:rPr>
              <a:t>Revealing the hard work of writing</a:t>
            </a:r>
          </a:p>
          <a:p>
            <a:pPr marL="85725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a:ea typeface="+mn-ea"/>
                <a:cs typeface="+mn-cs"/>
              </a:rPr>
              <a:t>Thinking aloud through revision of their writing</a:t>
            </a:r>
          </a:p>
          <a:p>
            <a:pPr marL="85725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Arial"/>
                <a:ea typeface="+mn-ea"/>
                <a:cs typeface="+mn-cs"/>
              </a:rPr>
              <a:t>Editing only after revision is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802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9247" y="-1"/>
            <a:ext cx="12879973" cy="1535113"/>
          </a:xfrm>
        </p:spPr>
        <p:txBody>
          <a:bodyPr>
            <a:noAutofit/>
          </a:bodyPr>
          <a:lstStyle/>
          <a:p>
            <a:r>
              <a:rPr lang="en" sz="4800" dirty="0" smtClean="0"/>
              <a:t>The best </a:t>
            </a:r>
            <a:r>
              <a:rPr lang="en" sz="4800" dirty="0"/>
              <a:t>writing instruction is integrated with </a:t>
            </a:r>
            <a:r>
              <a:rPr lang="en" sz="4800" dirty="0" smtClean="0"/>
              <a:t>content, </a:t>
            </a:r>
            <a:r>
              <a:rPr lang="en" sz="4800" dirty="0"/>
              <a:t>not divorced from it</a:t>
            </a:r>
            <a:endParaRPr lang="en-US" sz="4800" dirty="0"/>
          </a:p>
        </p:txBody>
      </p:sp>
      <p:sp>
        <p:nvSpPr>
          <p:cNvPr id="9" name="Text Placeholder 8"/>
          <p:cNvSpPr>
            <a:spLocks noGrp="1"/>
          </p:cNvSpPr>
          <p:nvPr>
            <p:ph type="body" idx="1"/>
          </p:nvPr>
        </p:nvSpPr>
        <p:spPr>
          <a:xfrm>
            <a:off x="264160" y="1673924"/>
            <a:ext cx="5386917" cy="639762"/>
          </a:xfrm>
        </p:spPr>
        <p:txBody>
          <a:bodyPr/>
          <a:lstStyle/>
          <a:p>
            <a:r>
              <a:rPr lang="en-US" dirty="0" smtClean="0"/>
              <a:t>Writing as a replacement for multiple choice assessment</a:t>
            </a:r>
            <a:endParaRPr lang="en-US" dirty="0"/>
          </a:p>
        </p:txBody>
      </p:sp>
      <p:sp>
        <p:nvSpPr>
          <p:cNvPr id="10" name="Content Placeholder 9"/>
          <p:cNvSpPr>
            <a:spLocks noGrp="1"/>
          </p:cNvSpPr>
          <p:nvPr>
            <p:ph sz="half" idx="2"/>
          </p:nvPr>
        </p:nvSpPr>
        <p:spPr>
          <a:xfrm>
            <a:off x="403225" y="2338070"/>
            <a:ext cx="5386917" cy="3951288"/>
          </a:xfrm>
        </p:spPr>
        <p:txBody>
          <a:bodyPr/>
          <a:lstStyle/>
          <a:p>
            <a:pPr marL="457200" indent="-457200">
              <a:buAutoNum type="arabicParenR"/>
            </a:pPr>
            <a:r>
              <a:rPr lang="en-US" dirty="0" smtClean="0"/>
              <a:t>As a replacement for multiple choice assessment, writing may happen in a vacuum with no links to reading.</a:t>
            </a:r>
          </a:p>
          <a:p>
            <a:endParaRPr lang="en-US" dirty="0"/>
          </a:p>
          <a:p>
            <a:r>
              <a:rPr lang="en-US" i="1" dirty="0" smtClean="0"/>
              <a:t>This type of writing can often just be ASSIGNED</a:t>
            </a:r>
          </a:p>
          <a:p>
            <a:pPr marL="457200" indent="-457200">
              <a:buAutoNum type="arabicParenR"/>
            </a:pPr>
            <a:endParaRPr lang="en-US" dirty="0"/>
          </a:p>
          <a:p>
            <a:pPr marL="457200" indent="-457200">
              <a:buAutoNum type="arabicParenR"/>
            </a:pPr>
            <a:endParaRPr lang="en-US" dirty="0"/>
          </a:p>
        </p:txBody>
      </p:sp>
      <p:sp>
        <p:nvSpPr>
          <p:cNvPr id="11" name="Text Placeholder 10"/>
          <p:cNvSpPr>
            <a:spLocks noGrp="1"/>
          </p:cNvSpPr>
          <p:nvPr>
            <p:ph type="body" sz="quarter" idx="3"/>
          </p:nvPr>
        </p:nvSpPr>
        <p:spPr>
          <a:xfrm>
            <a:off x="6193368" y="1603121"/>
            <a:ext cx="5389033" cy="639762"/>
          </a:xfrm>
        </p:spPr>
        <p:txBody>
          <a:bodyPr/>
          <a:lstStyle/>
          <a:p>
            <a:r>
              <a:rPr lang="en-US" dirty="0" smtClean="0"/>
              <a:t>Writing to generate analytical responses to course content</a:t>
            </a:r>
            <a:endParaRPr lang="en-US" dirty="0"/>
          </a:p>
        </p:txBody>
      </p:sp>
      <p:sp>
        <p:nvSpPr>
          <p:cNvPr id="12" name="Content Placeholder 11"/>
          <p:cNvSpPr>
            <a:spLocks noGrp="1"/>
          </p:cNvSpPr>
          <p:nvPr>
            <p:ph sz="quarter" idx="4"/>
          </p:nvPr>
        </p:nvSpPr>
        <p:spPr>
          <a:xfrm>
            <a:off x="5790142" y="2012620"/>
            <a:ext cx="5389033" cy="3571748"/>
          </a:xfrm>
        </p:spPr>
        <p:txBody>
          <a:bodyPr/>
          <a:lstStyle/>
          <a:p>
            <a:pPr marL="457200" indent="-457200">
              <a:buAutoNum type="arabicParenR"/>
            </a:pPr>
            <a:r>
              <a:rPr lang="en-US" sz="2000" dirty="0" smtClean="0"/>
              <a:t>Integrates all of the English SOL strands</a:t>
            </a:r>
            <a:endParaRPr lang="en-US" sz="2000" dirty="0"/>
          </a:p>
          <a:p>
            <a:pPr marL="457200" indent="-457200">
              <a:buAutoNum type="arabicParenR"/>
            </a:pPr>
            <a:r>
              <a:rPr lang="en-US" sz="2000" dirty="0" smtClean="0"/>
              <a:t>Increases the amount of time students spend writing AND analyzing information, effectively doubling instructional time with no impact on your content</a:t>
            </a:r>
          </a:p>
          <a:p>
            <a:pPr marL="457200" indent="-457200">
              <a:buAutoNum type="arabicParenR"/>
            </a:pPr>
            <a:r>
              <a:rPr lang="en-US" sz="2000" dirty="0" smtClean="0"/>
              <a:t>Is a transferrable skill that improves literacy and analysis across all content areas</a:t>
            </a:r>
          </a:p>
          <a:p>
            <a:r>
              <a:rPr lang="en-US" i="1" dirty="0" smtClean="0"/>
              <a:t>This type of writing must be TAUGHT</a:t>
            </a:r>
            <a:endParaRPr lang="en-US" i="1" dirty="0"/>
          </a:p>
        </p:txBody>
      </p:sp>
    </p:spTree>
    <p:extLst>
      <p:ext uri="{BB962C8B-B14F-4D97-AF65-F5344CB8AC3E}">
        <p14:creationId xmlns:p14="http://schemas.microsoft.com/office/powerpoint/2010/main" val="88347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9247" y="-1"/>
            <a:ext cx="12879973" cy="1535113"/>
          </a:xfrm>
        </p:spPr>
        <p:txBody>
          <a:bodyPr>
            <a:noAutofit/>
          </a:bodyPr>
          <a:lstStyle/>
          <a:p>
            <a:r>
              <a:rPr lang="en" sz="4800" dirty="0"/>
              <a:t>Effective writing instruction means writing is embedded across all contents</a:t>
            </a:r>
            <a:endParaRPr lang="en-US" sz="4800" dirty="0"/>
          </a:p>
        </p:txBody>
      </p:sp>
      <p:sp>
        <p:nvSpPr>
          <p:cNvPr id="11" name="Text Placeholder 10"/>
          <p:cNvSpPr>
            <a:spLocks noGrp="1"/>
          </p:cNvSpPr>
          <p:nvPr>
            <p:ph type="body" sz="quarter" idx="3"/>
          </p:nvPr>
        </p:nvSpPr>
        <p:spPr>
          <a:xfrm>
            <a:off x="995680" y="1673924"/>
            <a:ext cx="10586721" cy="639762"/>
          </a:xfrm>
        </p:spPr>
        <p:txBody>
          <a:bodyPr/>
          <a:lstStyle/>
          <a:p>
            <a:r>
              <a:rPr lang="en-US" dirty="0" smtClean="0"/>
              <a:t>… as a content-specific set of skills</a:t>
            </a:r>
            <a:endParaRPr lang="en-US" dirty="0"/>
          </a:p>
        </p:txBody>
      </p:sp>
      <p:sp>
        <p:nvSpPr>
          <p:cNvPr id="12" name="Content Placeholder 11"/>
          <p:cNvSpPr>
            <a:spLocks noGrp="1"/>
          </p:cNvSpPr>
          <p:nvPr>
            <p:ph sz="quarter" idx="4"/>
          </p:nvPr>
        </p:nvSpPr>
        <p:spPr>
          <a:xfrm>
            <a:off x="924560" y="2310892"/>
            <a:ext cx="10657841" cy="3951288"/>
          </a:xfrm>
        </p:spPr>
        <p:txBody>
          <a:bodyPr/>
          <a:lstStyle/>
          <a:p>
            <a:pPr marL="457200" indent="-457200">
              <a:buAutoNum type="arabicParenR"/>
            </a:pPr>
            <a:r>
              <a:rPr lang="en-US" sz="2000" dirty="0" smtClean="0"/>
              <a:t>Think about what it means to write for YOUR content area</a:t>
            </a:r>
          </a:p>
          <a:p>
            <a:pPr marL="457200" indent="-457200">
              <a:buAutoNum type="arabicParenR"/>
            </a:pPr>
            <a:r>
              <a:rPr lang="en-US" sz="2000" dirty="0" smtClean="0"/>
              <a:t>How can students learn to write like a historian… a scientist… a mathematician?</a:t>
            </a:r>
          </a:p>
          <a:p>
            <a:pPr marL="457200" indent="-457200">
              <a:buAutoNum type="arabicParenR"/>
            </a:pPr>
            <a:r>
              <a:rPr lang="en-US" sz="2000" dirty="0" smtClean="0"/>
              <a:t>How can student writing be generated as a response to the kind of information and text that students encounter in your content… from laboratory data to primary sources. </a:t>
            </a:r>
          </a:p>
          <a:p>
            <a:r>
              <a:rPr lang="en-US" i="1" dirty="0" smtClean="0"/>
              <a:t>These are all skills that must be TAUGHT</a:t>
            </a:r>
            <a:endParaRPr lang="en-US" i="1" dirty="0"/>
          </a:p>
        </p:txBody>
      </p:sp>
    </p:spTree>
    <p:extLst>
      <p:ext uri="{BB962C8B-B14F-4D97-AF65-F5344CB8AC3E}">
        <p14:creationId xmlns:p14="http://schemas.microsoft.com/office/powerpoint/2010/main" val="18581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5d0c1d59c7_0_0"/>
          <p:cNvSpPr txBox="1">
            <a:spLocks noGrp="1"/>
          </p:cNvSpPr>
          <p:nvPr>
            <p:ph type="title"/>
          </p:nvPr>
        </p:nvSpPr>
        <p:spPr>
          <a:xfrm>
            <a:off x="1" y="0"/>
            <a:ext cx="12191999" cy="1188720"/>
          </a:xfrm>
          <a:prstGeom prst="rect">
            <a:avLst/>
          </a:prstGeom>
        </p:spPr>
        <p:txBody>
          <a:bodyPr spcFirstLastPara="1" vert="horz" wrap="square" lIns="121900" tIns="121900" rIns="121900" bIns="121900" rtlCol="0" anchor="b" anchorCtr="0">
            <a:noAutofit/>
          </a:bodyPr>
          <a:lstStyle/>
          <a:p>
            <a:pPr algn="l"/>
            <a:r>
              <a:rPr lang="en-US" sz="3600" dirty="0"/>
              <a:t>History and Social Science Essential Understandings: </a:t>
            </a:r>
            <a:endParaRPr sz="3600" dirty="0"/>
          </a:p>
        </p:txBody>
      </p:sp>
      <p:sp>
        <p:nvSpPr>
          <p:cNvPr id="197" name="Google Shape;197;g5d0c1d59c7_0_0"/>
          <p:cNvSpPr txBox="1">
            <a:spLocks noGrp="1"/>
          </p:cNvSpPr>
          <p:nvPr>
            <p:ph type="body" idx="1"/>
          </p:nvPr>
        </p:nvSpPr>
        <p:spPr>
          <a:xfrm>
            <a:off x="-1" y="1188720"/>
            <a:ext cx="12192000" cy="5132400"/>
          </a:xfrm>
          <a:prstGeom prst="rect">
            <a:avLst/>
          </a:prstGeom>
        </p:spPr>
        <p:txBody>
          <a:bodyPr spcFirstLastPara="1" wrap="square" lIns="121900" tIns="121900" rIns="121900" bIns="121900" anchor="t" anchorCtr="0">
            <a:noAutofit/>
          </a:bodyPr>
          <a:lstStyle/>
          <a:p>
            <a:pPr marL="0" lvl="0" indent="0">
              <a:buNone/>
            </a:pPr>
            <a:r>
              <a:rPr lang="en-US" sz="2800" dirty="0">
                <a:solidFill>
                  <a:schemeClr val="tx1"/>
                </a:solidFill>
                <a:ea typeface="Arial"/>
                <a:cs typeface="Arial"/>
                <a:sym typeface="Arial"/>
              </a:rPr>
              <a:t> </a:t>
            </a:r>
            <a:endParaRPr lang="en-US" sz="2800" dirty="0" smtClean="0">
              <a:solidFill>
                <a:schemeClr val="tx1"/>
              </a:solidFill>
              <a:ea typeface="Arial"/>
              <a:cs typeface="Arial"/>
              <a:sym typeface="Arial"/>
            </a:endParaRPr>
          </a:p>
          <a:p>
            <a:pPr marL="0" lvl="0" indent="0">
              <a:buNone/>
            </a:pPr>
            <a:r>
              <a:rPr lang="en-US" sz="2800" dirty="0" smtClean="0">
                <a:solidFill>
                  <a:schemeClr val="tx1"/>
                </a:solidFill>
                <a:ea typeface="Arial"/>
                <a:cs typeface="Arial"/>
                <a:sym typeface="Arial"/>
              </a:rPr>
              <a:t>All </a:t>
            </a:r>
            <a:r>
              <a:rPr lang="en-US" sz="2800" dirty="0">
                <a:solidFill>
                  <a:schemeClr val="tx1"/>
                </a:solidFill>
                <a:ea typeface="Arial"/>
                <a:cs typeface="Arial"/>
                <a:sym typeface="Arial"/>
              </a:rPr>
              <a:t>students should: </a:t>
            </a:r>
          </a:p>
          <a:p>
            <a:pPr marL="571500" indent="-457200">
              <a:buClr>
                <a:srgbClr val="FFFFFF"/>
              </a:buClr>
            </a:pPr>
            <a:r>
              <a:rPr lang="en-US" sz="2800" dirty="0" smtClean="0">
                <a:solidFill>
                  <a:schemeClr val="tx1"/>
                </a:solidFill>
                <a:ea typeface="Arial"/>
                <a:cs typeface="Arial"/>
                <a:sym typeface="Arial"/>
              </a:rPr>
              <a:t>Analyze and interpret primary and secondary sources</a:t>
            </a:r>
          </a:p>
          <a:p>
            <a:pPr marL="571500" indent="-457200">
              <a:buClr>
                <a:srgbClr val="FFFFFF"/>
              </a:buClr>
            </a:pPr>
            <a:r>
              <a:rPr lang="en-US" sz="2800" dirty="0" smtClean="0">
                <a:solidFill>
                  <a:schemeClr val="tx1"/>
                </a:solidFill>
                <a:ea typeface="Arial"/>
                <a:cs typeface="Arial"/>
                <a:sym typeface="Arial"/>
              </a:rPr>
              <a:t>Interpret charts, graphs, and pictures</a:t>
            </a:r>
          </a:p>
          <a:p>
            <a:pPr marL="571500" indent="-457200">
              <a:buClr>
                <a:srgbClr val="FFFFFF"/>
              </a:buClr>
            </a:pPr>
            <a:r>
              <a:rPr lang="en-US" sz="2800" dirty="0" smtClean="0">
                <a:solidFill>
                  <a:schemeClr val="tx1"/>
                </a:solidFill>
                <a:ea typeface="Arial"/>
                <a:cs typeface="Arial"/>
                <a:sym typeface="Arial"/>
              </a:rPr>
              <a:t>Use evidence to draw conclusions and make generalizations</a:t>
            </a:r>
          </a:p>
          <a:p>
            <a:pPr marL="571500" indent="-457200">
              <a:buClr>
                <a:srgbClr val="FFFFFF"/>
              </a:buClr>
            </a:pPr>
            <a:r>
              <a:rPr lang="en-US" sz="2800" dirty="0" smtClean="0">
                <a:solidFill>
                  <a:schemeClr val="tx1"/>
                </a:solidFill>
                <a:ea typeface="Arial"/>
                <a:cs typeface="Arial"/>
                <a:sym typeface="Arial"/>
              </a:rPr>
              <a:t>Compare and contrast historical and political perspectives</a:t>
            </a:r>
          </a:p>
          <a:p>
            <a:pPr marL="571500" indent="-457200">
              <a:buClr>
                <a:srgbClr val="FFFFFF"/>
              </a:buClr>
            </a:pPr>
            <a:r>
              <a:rPr lang="en-US" sz="2800" dirty="0" smtClean="0">
                <a:solidFill>
                  <a:schemeClr val="tx1"/>
                </a:solidFill>
                <a:ea typeface="Arial"/>
                <a:cs typeface="Arial"/>
                <a:sym typeface="Arial"/>
              </a:rPr>
              <a:t>Assess cause and effect</a:t>
            </a:r>
          </a:p>
          <a:p>
            <a:pPr marL="571500" indent="-457200">
              <a:buClr>
                <a:srgbClr val="FFFFFF"/>
              </a:buClr>
            </a:pPr>
            <a:r>
              <a:rPr lang="en-US" sz="2800" dirty="0" smtClean="0">
                <a:solidFill>
                  <a:schemeClr val="tx1"/>
                </a:solidFill>
                <a:ea typeface="Arial"/>
                <a:cs typeface="Arial"/>
                <a:sym typeface="Arial"/>
              </a:rPr>
              <a:t>Explain connections across time and place</a:t>
            </a:r>
          </a:p>
          <a:p>
            <a:pPr marL="571500" indent="-457200">
              <a:buClr>
                <a:srgbClr val="FFFFFF"/>
              </a:buClr>
            </a:pPr>
            <a:r>
              <a:rPr lang="en-US" sz="2800" dirty="0" smtClean="0">
                <a:solidFill>
                  <a:schemeClr val="tx1"/>
                </a:solidFill>
                <a:ea typeface="Arial"/>
                <a:cs typeface="Arial"/>
                <a:sym typeface="Arial"/>
              </a:rPr>
              <a:t>Exercise citizenship skills</a:t>
            </a:r>
          </a:p>
          <a:p>
            <a:pPr marL="571500" indent="-457200">
              <a:buClr>
                <a:srgbClr val="FFFFFF"/>
              </a:buClr>
            </a:pPr>
            <a:r>
              <a:rPr lang="en-US" sz="2800" dirty="0" smtClean="0">
                <a:solidFill>
                  <a:schemeClr val="tx1"/>
                </a:solidFill>
                <a:ea typeface="Arial"/>
                <a:cs typeface="Arial"/>
                <a:sym typeface="Arial"/>
              </a:rPr>
              <a:t>Conduct historical investigations</a:t>
            </a:r>
            <a:endParaRPr lang="en-US" sz="2800" dirty="0">
              <a:solidFill>
                <a:schemeClr val="tx1"/>
              </a:solidFill>
              <a:ea typeface="Arial"/>
              <a:cs typeface="Arial"/>
              <a:sym typeface="Arial"/>
            </a:endParaRPr>
          </a:p>
        </p:txBody>
      </p:sp>
    </p:spTree>
    <p:extLst>
      <p:ext uri="{BB962C8B-B14F-4D97-AF65-F5344CB8AC3E}">
        <p14:creationId xmlns:p14="http://schemas.microsoft.com/office/powerpoint/2010/main" val="53511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5d0c1d59c7_0_0"/>
          <p:cNvSpPr txBox="1">
            <a:spLocks noGrp="1"/>
          </p:cNvSpPr>
          <p:nvPr>
            <p:ph type="title"/>
          </p:nvPr>
        </p:nvSpPr>
        <p:spPr>
          <a:xfrm>
            <a:off x="1" y="0"/>
            <a:ext cx="12191999" cy="1188720"/>
          </a:xfrm>
          <a:prstGeom prst="rect">
            <a:avLst/>
          </a:prstGeom>
        </p:spPr>
        <p:txBody>
          <a:bodyPr spcFirstLastPara="1" vert="horz" wrap="square" lIns="121900" tIns="121900" rIns="121900" bIns="121900" rtlCol="0" anchor="b" anchorCtr="0">
            <a:noAutofit/>
          </a:bodyPr>
          <a:lstStyle/>
          <a:p>
            <a:pPr algn="l"/>
            <a:r>
              <a:rPr lang="en-US" sz="3600" dirty="0" smtClean="0"/>
              <a:t>Science Standards of Learning Goals: </a:t>
            </a:r>
            <a:endParaRPr sz="3600" dirty="0"/>
          </a:p>
        </p:txBody>
      </p:sp>
      <p:sp>
        <p:nvSpPr>
          <p:cNvPr id="197" name="Google Shape;197;g5d0c1d59c7_0_0"/>
          <p:cNvSpPr txBox="1">
            <a:spLocks noGrp="1"/>
          </p:cNvSpPr>
          <p:nvPr>
            <p:ph type="body" idx="1"/>
          </p:nvPr>
        </p:nvSpPr>
        <p:spPr>
          <a:xfrm>
            <a:off x="0" y="875899"/>
            <a:ext cx="12192000" cy="5132400"/>
          </a:xfrm>
          <a:prstGeom prst="rect">
            <a:avLst/>
          </a:prstGeom>
        </p:spPr>
        <p:txBody>
          <a:bodyPr spcFirstLastPara="1" wrap="square" lIns="121900" tIns="121900" rIns="121900" bIns="121900" anchor="t" anchorCtr="0">
            <a:noAutofit/>
          </a:bodyPr>
          <a:lstStyle/>
          <a:p>
            <a:pPr marL="152396" lvl="0" indent="0">
              <a:buNone/>
            </a:pPr>
            <a:endParaRPr lang="en-US" sz="2800" dirty="0" smtClean="0">
              <a:solidFill>
                <a:schemeClr val="tx1"/>
              </a:solidFill>
              <a:ea typeface="Arial"/>
              <a:cs typeface="Arial"/>
              <a:sym typeface="Arial"/>
            </a:endParaRPr>
          </a:p>
          <a:p>
            <a:pPr marL="152396" lvl="0" indent="0">
              <a:buNone/>
            </a:pPr>
            <a:r>
              <a:rPr lang="en-US" sz="2800" dirty="0">
                <a:solidFill>
                  <a:schemeClr val="tx1"/>
                </a:solidFill>
                <a:ea typeface="Arial"/>
                <a:cs typeface="Arial"/>
                <a:sym typeface="Arial"/>
              </a:rPr>
              <a:t> </a:t>
            </a:r>
            <a:endParaRPr lang="en-US" sz="2800" dirty="0" smtClean="0">
              <a:solidFill>
                <a:schemeClr val="tx1"/>
              </a:solidFill>
              <a:ea typeface="Arial"/>
              <a:cs typeface="Arial"/>
              <a:sym typeface="Arial"/>
            </a:endParaRPr>
          </a:p>
          <a:p>
            <a:pPr lvl="0"/>
            <a:r>
              <a:rPr lang="en-US" sz="1800" dirty="0" smtClean="0">
                <a:solidFill>
                  <a:schemeClr val="tx1"/>
                </a:solidFill>
              </a:rPr>
              <a:t>Use </a:t>
            </a:r>
            <a:r>
              <a:rPr lang="en-US" sz="1800" dirty="0">
                <a:solidFill>
                  <a:schemeClr val="tx1"/>
                </a:solidFill>
              </a:rPr>
              <a:t>scientific processes to safely investigate the natural world;</a:t>
            </a:r>
          </a:p>
          <a:p>
            <a:pPr lvl="0"/>
            <a:r>
              <a:rPr lang="en-US" sz="1800" dirty="0">
                <a:solidFill>
                  <a:schemeClr val="tx1"/>
                </a:solidFill>
              </a:rPr>
              <a:t>Develop the scientific knowledge, skills, and attributes to be successful in college,  explore science-related careers and interests, and be work-force ready ; </a:t>
            </a:r>
          </a:p>
          <a:p>
            <a:pPr lvl="0"/>
            <a:r>
              <a:rPr lang="en-US" sz="1800" b="1" dirty="0">
                <a:solidFill>
                  <a:schemeClr val="tx1"/>
                </a:solidFill>
              </a:rPr>
              <a:t>Develop scientific dispositions and habits of mind (collaboration, curiosity, creativity, demand for verification, open-mindedness, respect for logical and rational thinking, objectivity, learning from mistakes, patience, and persistence);</a:t>
            </a:r>
          </a:p>
          <a:p>
            <a:pPr lvl="0"/>
            <a:r>
              <a:rPr lang="en-US" sz="1800" b="1" dirty="0">
                <a:solidFill>
                  <a:schemeClr val="tx1"/>
                </a:solidFill>
              </a:rPr>
              <a:t>Possess significant knowledge of science to be informed consumers with the ability to communicate and use science in their everyday lives and engage in public discussions; </a:t>
            </a:r>
          </a:p>
          <a:p>
            <a:pPr lvl="0"/>
            <a:r>
              <a:rPr lang="en-US" sz="1800" b="1" dirty="0">
                <a:solidFill>
                  <a:schemeClr val="tx1"/>
                </a:solidFill>
              </a:rPr>
              <a:t>Make informed decisions regarding contemporary civic, environmental, and economic issues; </a:t>
            </a:r>
          </a:p>
          <a:p>
            <a:pPr lvl="0"/>
            <a:r>
              <a:rPr lang="en-US" sz="1800" dirty="0">
                <a:solidFill>
                  <a:schemeClr val="tx1"/>
                </a:solidFill>
              </a:rPr>
              <a:t>Apply knowledge of mathematics and science in an authentic way using the engineering design process to solve societal problems; and</a:t>
            </a:r>
          </a:p>
          <a:p>
            <a:pPr lvl="0"/>
            <a:r>
              <a:rPr lang="en-US" sz="1800" dirty="0">
                <a:solidFill>
                  <a:schemeClr val="tx1"/>
                </a:solidFill>
              </a:rPr>
              <a:t>Develop an understanding of the interrelationship of science with technology, engineering and mathematics (STEM).</a:t>
            </a:r>
          </a:p>
          <a:p>
            <a:pPr marL="0" lvl="0" indent="0">
              <a:buNone/>
            </a:pPr>
            <a:endParaRPr lang="en-US" sz="2800" dirty="0" smtClean="0">
              <a:solidFill>
                <a:schemeClr val="tx1"/>
              </a:solidFill>
              <a:ea typeface="Arial"/>
              <a:cs typeface="Arial"/>
              <a:sym typeface="Arial"/>
            </a:endParaRPr>
          </a:p>
        </p:txBody>
      </p:sp>
    </p:spTree>
    <p:extLst>
      <p:ext uri="{BB962C8B-B14F-4D97-AF65-F5344CB8AC3E}">
        <p14:creationId xmlns:p14="http://schemas.microsoft.com/office/powerpoint/2010/main" val="179418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5d0c1d59c7_0_0"/>
          <p:cNvSpPr txBox="1">
            <a:spLocks noGrp="1"/>
          </p:cNvSpPr>
          <p:nvPr>
            <p:ph type="title"/>
          </p:nvPr>
        </p:nvSpPr>
        <p:spPr>
          <a:xfrm>
            <a:off x="1" y="0"/>
            <a:ext cx="12191999" cy="1188720"/>
          </a:xfrm>
          <a:prstGeom prst="rect">
            <a:avLst/>
          </a:prstGeom>
        </p:spPr>
        <p:txBody>
          <a:bodyPr spcFirstLastPara="1" vert="horz" wrap="square" lIns="121900" tIns="121900" rIns="121900" bIns="121900" rtlCol="0" anchor="b" anchorCtr="0">
            <a:noAutofit/>
          </a:bodyPr>
          <a:lstStyle/>
          <a:p>
            <a:pPr algn="l"/>
            <a:r>
              <a:rPr lang="en-US" sz="3600" dirty="0" smtClean="0"/>
              <a:t>Math </a:t>
            </a:r>
            <a:r>
              <a:rPr lang="en-US" sz="3600" dirty="0"/>
              <a:t>Essential Understandings: </a:t>
            </a:r>
            <a:endParaRPr sz="3600" dirty="0"/>
          </a:p>
        </p:txBody>
      </p:sp>
      <p:sp>
        <p:nvSpPr>
          <p:cNvPr id="197" name="Google Shape;197;g5d0c1d59c7_0_0"/>
          <p:cNvSpPr txBox="1">
            <a:spLocks noGrp="1"/>
          </p:cNvSpPr>
          <p:nvPr>
            <p:ph type="body" idx="1"/>
          </p:nvPr>
        </p:nvSpPr>
        <p:spPr>
          <a:xfrm>
            <a:off x="-1" y="1188720"/>
            <a:ext cx="12192000" cy="5132400"/>
          </a:xfrm>
          <a:prstGeom prst="rect">
            <a:avLst/>
          </a:prstGeom>
        </p:spPr>
        <p:txBody>
          <a:bodyPr spcFirstLastPara="1" wrap="square" lIns="121900" tIns="121900" rIns="121900" bIns="121900" anchor="t" anchorCtr="0">
            <a:noAutofit/>
          </a:bodyPr>
          <a:lstStyle/>
          <a:p>
            <a:pPr marL="0" lvl="0" indent="0">
              <a:buNone/>
            </a:pPr>
            <a:r>
              <a:rPr lang="en-US" sz="2800" dirty="0">
                <a:solidFill>
                  <a:schemeClr val="tx1"/>
                </a:solidFill>
                <a:ea typeface="Arial"/>
                <a:cs typeface="Arial"/>
                <a:sym typeface="Arial"/>
              </a:rPr>
              <a:t> </a:t>
            </a:r>
            <a:endParaRPr lang="en-US" sz="2800" dirty="0" smtClean="0">
              <a:solidFill>
                <a:schemeClr val="tx1"/>
              </a:solidFill>
              <a:ea typeface="Arial"/>
              <a:cs typeface="Arial"/>
              <a:sym typeface="Arial"/>
            </a:endParaRPr>
          </a:p>
          <a:p>
            <a:pPr marL="0" lvl="0" indent="0">
              <a:buNone/>
            </a:pPr>
            <a:r>
              <a:rPr lang="en-US" sz="2800" i="1" dirty="0" smtClean="0">
                <a:solidFill>
                  <a:schemeClr val="tx1"/>
                </a:solidFill>
                <a:ea typeface="Arial"/>
                <a:cs typeface="Arial"/>
                <a:sym typeface="Arial"/>
              </a:rPr>
              <a:t>Mathematical Communication</a:t>
            </a:r>
          </a:p>
          <a:p>
            <a:r>
              <a:rPr lang="en-US" sz="2400" i="1" dirty="0" smtClean="0"/>
              <a:t>Students </a:t>
            </a:r>
            <a:r>
              <a:rPr lang="en-US" sz="2400" i="1" dirty="0"/>
              <a:t>will communicate thinking and reasoning using the language of mathematics, including specialized vocabulary and symbolic notation, to express mathematical ideas with precision. Representing, discussing, justifying, conjecturing, reading, writing, presenting, and listening to mathematics will help students clarify their thinking and deepen their understanding of the mathematics being studied.  Mathematical communication becomes visible where learning involves participation in mathematical discussions</a:t>
            </a:r>
            <a:endParaRPr lang="en-US" sz="2400" i="1" dirty="0">
              <a:solidFill>
                <a:schemeClr val="tx1"/>
              </a:solidFill>
              <a:ea typeface="Arial"/>
              <a:cs typeface="Arial"/>
              <a:sym typeface="Arial"/>
            </a:endParaRPr>
          </a:p>
        </p:txBody>
      </p:sp>
    </p:spTree>
    <p:extLst>
      <p:ext uri="{BB962C8B-B14F-4D97-AF65-F5344CB8AC3E}">
        <p14:creationId xmlns:p14="http://schemas.microsoft.com/office/powerpoint/2010/main" val="321938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5d0c1d59c7_0_0"/>
          <p:cNvSpPr txBox="1">
            <a:spLocks noGrp="1"/>
          </p:cNvSpPr>
          <p:nvPr>
            <p:ph type="title"/>
          </p:nvPr>
        </p:nvSpPr>
        <p:spPr>
          <a:xfrm>
            <a:off x="0" y="0"/>
            <a:ext cx="12191999" cy="1188720"/>
          </a:xfrm>
          <a:prstGeom prst="rect">
            <a:avLst/>
          </a:prstGeom>
        </p:spPr>
        <p:txBody>
          <a:bodyPr spcFirstLastPara="1" vert="horz" wrap="square" lIns="121900" tIns="121900" rIns="121900" bIns="121900" rtlCol="0" anchor="b" anchorCtr="0">
            <a:noAutofit/>
          </a:bodyPr>
          <a:lstStyle/>
          <a:p>
            <a:pPr algn="l"/>
            <a:r>
              <a:rPr lang="en-US" sz="3600" dirty="0" smtClean="0"/>
              <a:t>English Essential Understandings</a:t>
            </a:r>
            <a:endParaRPr sz="3600" dirty="0"/>
          </a:p>
        </p:txBody>
      </p:sp>
      <p:sp>
        <p:nvSpPr>
          <p:cNvPr id="197" name="Google Shape;197;g5d0c1d59c7_0_0"/>
          <p:cNvSpPr txBox="1">
            <a:spLocks noGrp="1"/>
          </p:cNvSpPr>
          <p:nvPr>
            <p:ph type="body" idx="1"/>
          </p:nvPr>
        </p:nvSpPr>
        <p:spPr>
          <a:xfrm>
            <a:off x="-1" y="1188720"/>
            <a:ext cx="12192000" cy="5132400"/>
          </a:xfrm>
          <a:prstGeom prst="rect">
            <a:avLst/>
          </a:prstGeom>
        </p:spPr>
        <p:txBody>
          <a:bodyPr spcFirstLastPara="1" wrap="square" lIns="121900" tIns="121900" rIns="121900" bIns="121900" anchor="t" anchorCtr="0">
            <a:noAutofit/>
          </a:bodyPr>
          <a:lstStyle/>
          <a:p>
            <a:pPr marL="0" lvl="0" indent="0">
              <a:buNone/>
            </a:pPr>
            <a:r>
              <a:rPr lang="en-US" sz="2800" dirty="0">
                <a:solidFill>
                  <a:schemeClr val="tx1"/>
                </a:solidFill>
                <a:ea typeface="Arial"/>
                <a:cs typeface="Arial"/>
                <a:sym typeface="Arial"/>
              </a:rPr>
              <a:t> All students should: </a:t>
            </a:r>
          </a:p>
          <a:p>
            <a:pPr marL="571500" indent="-457200">
              <a:buClr>
                <a:srgbClr val="FFFFFF"/>
              </a:buClr>
            </a:pPr>
            <a:r>
              <a:rPr lang="en-US" sz="2800" dirty="0" smtClean="0">
                <a:solidFill>
                  <a:schemeClr val="tx1"/>
                </a:solidFill>
                <a:ea typeface="Arial"/>
                <a:cs typeface="Arial"/>
                <a:sym typeface="Arial"/>
              </a:rPr>
              <a:t>understand </a:t>
            </a:r>
            <a:r>
              <a:rPr lang="en-US" sz="2800" dirty="0">
                <a:solidFill>
                  <a:schemeClr val="tx1"/>
                </a:solidFill>
                <a:ea typeface="Arial"/>
                <a:cs typeface="Arial"/>
                <a:sym typeface="Arial"/>
              </a:rPr>
              <a:t>that writers communicate ideas for a variety of purposes</a:t>
            </a:r>
            <a:endParaRPr lang="en-US" sz="2800" b="1" dirty="0">
              <a:solidFill>
                <a:schemeClr val="tx1"/>
              </a:solidFill>
              <a:ea typeface="Arial"/>
              <a:cs typeface="Arial"/>
              <a:sym typeface="Arial"/>
            </a:endParaRPr>
          </a:p>
          <a:p>
            <a:pPr marL="571500" indent="-457200">
              <a:buClr>
                <a:srgbClr val="FFFFFF"/>
              </a:buClr>
            </a:pPr>
            <a:r>
              <a:rPr lang="en-US" sz="2800" dirty="0">
                <a:solidFill>
                  <a:schemeClr val="tx1"/>
                </a:solidFill>
                <a:ea typeface="Arial"/>
                <a:cs typeface="Arial"/>
                <a:sym typeface="Arial"/>
              </a:rPr>
              <a:t>understand that writers plan, write, revise, and share their writing with others</a:t>
            </a:r>
            <a:endParaRPr lang="en-US" sz="2800" b="1" dirty="0">
              <a:solidFill>
                <a:schemeClr val="tx1"/>
              </a:solidFill>
              <a:ea typeface="Arial"/>
              <a:cs typeface="Arial"/>
              <a:sym typeface="Arial"/>
            </a:endParaRPr>
          </a:p>
          <a:p>
            <a:pPr marL="571500" indent="-457200">
              <a:buClr>
                <a:srgbClr val="FFFFFF"/>
              </a:buClr>
            </a:pPr>
            <a:r>
              <a:rPr lang="en-US" sz="2800" dirty="0">
                <a:solidFill>
                  <a:schemeClr val="tx1"/>
                </a:solidFill>
                <a:ea typeface="Arial"/>
                <a:cs typeface="Arial"/>
                <a:sym typeface="Arial"/>
              </a:rPr>
              <a:t>understand that writers use the writing process including planning, drafting, revising, editing, and publishing </a:t>
            </a:r>
            <a:endParaRPr lang="en-US" sz="2800" b="1" dirty="0">
              <a:solidFill>
                <a:schemeClr val="tx1"/>
              </a:solidFill>
              <a:ea typeface="Arial"/>
              <a:cs typeface="Arial"/>
              <a:sym typeface="Arial"/>
            </a:endParaRPr>
          </a:p>
          <a:p>
            <a:pPr marL="571500" indent="-457200">
              <a:buClr>
                <a:srgbClr val="FFFFFF"/>
              </a:buClr>
            </a:pPr>
            <a:r>
              <a:rPr lang="en-US" sz="2800" dirty="0">
                <a:solidFill>
                  <a:schemeClr val="tx1"/>
                </a:solidFill>
                <a:ea typeface="Arial"/>
                <a:cs typeface="Arial"/>
                <a:sym typeface="Arial"/>
              </a:rPr>
              <a:t>understand that written communication should be well-planned and clear to the reader.  </a:t>
            </a:r>
            <a:endParaRPr lang="en-US" sz="2800" b="1" dirty="0">
              <a:solidFill>
                <a:schemeClr val="tx1"/>
              </a:solidFill>
              <a:ea typeface="Arial"/>
              <a:cs typeface="Arial"/>
              <a:sym typeface="Arial"/>
            </a:endParaRPr>
          </a:p>
        </p:txBody>
      </p:sp>
    </p:spTree>
    <p:extLst>
      <p:ext uri="{BB962C8B-B14F-4D97-AF65-F5344CB8AC3E}">
        <p14:creationId xmlns:p14="http://schemas.microsoft.com/office/powerpoint/2010/main" val="168587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Using Local Topics to Support Literacy</a:t>
            </a:r>
            <a:endParaRPr lang="en-US" sz="4400" dirty="0"/>
          </a:p>
        </p:txBody>
      </p:sp>
    </p:spTree>
    <p:extLst>
      <p:ext uri="{BB962C8B-B14F-4D97-AF65-F5344CB8AC3E}">
        <p14:creationId xmlns:p14="http://schemas.microsoft.com/office/powerpoint/2010/main" val="187693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Assessing Environmental Impact</a:t>
            </a:r>
            <a:endParaRPr lang="en-US" sz="2800" dirty="0"/>
          </a:p>
        </p:txBody>
      </p:sp>
      <p:sp>
        <p:nvSpPr>
          <p:cNvPr id="6" name="Text Placeholder 5"/>
          <p:cNvSpPr>
            <a:spLocks noGrp="1"/>
          </p:cNvSpPr>
          <p:nvPr>
            <p:ph type="body" sz="half" idx="2"/>
          </p:nvPr>
        </p:nvSpPr>
        <p:spPr>
          <a:xfrm>
            <a:off x="27846" y="2332148"/>
            <a:ext cx="4011084" cy="3685194"/>
          </a:xfrm>
        </p:spPr>
        <p:txBody>
          <a:bodyPr/>
          <a:lstStyle/>
          <a:p>
            <a:r>
              <a:rPr lang="en-US" dirty="0" smtClean="0"/>
              <a:t>Then they apply it to their locality</a:t>
            </a:r>
            <a:endParaRPr lang="en-US" dirty="0"/>
          </a:p>
        </p:txBody>
      </p:sp>
      <p:sp>
        <p:nvSpPr>
          <p:cNvPr id="7" name="Text Placeholder 6"/>
          <p:cNvSpPr>
            <a:spLocks noGrp="1"/>
          </p:cNvSpPr>
          <p:nvPr>
            <p:ph type="body" sz="half" idx="12"/>
          </p:nvPr>
        </p:nvSpPr>
        <p:spPr>
          <a:xfrm>
            <a:off x="27846" y="1133671"/>
            <a:ext cx="5915753" cy="810406"/>
          </a:xfrm>
        </p:spPr>
        <p:txBody>
          <a:bodyPr/>
          <a:lstStyle/>
          <a:p>
            <a:r>
              <a:rPr lang="en-US" dirty="0" smtClean="0"/>
              <a:t>Students develop essential understandings and processes (and vocabulary)</a:t>
            </a:r>
            <a:endParaRPr lang="en-US" dirty="0"/>
          </a:p>
        </p:txBody>
      </p:sp>
      <p:pic>
        <p:nvPicPr>
          <p:cNvPr id="8" name="Picture 2" descr="https://lh3.googleusercontent.com/E7ifLiggE7v-B4wmA-NBGqPRDjY69TLaHlrESV1W_fKAQ-YbP1MZVhjXW7keXXmCy3nqle0WXqmnVXA2KGriOJAsB9G7fNT_CiDX7ai4e0ZvNiyw8NcLvmKi6ZBCrmkeUI4bVS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76335" y="117092"/>
            <a:ext cx="5928852" cy="65815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eak cr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5" y="2860535"/>
            <a:ext cx="5522554" cy="367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8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Rich Mathematical Tasks</a:t>
            </a:r>
            <a:endParaRPr lang="en-US" sz="2800" dirty="0"/>
          </a:p>
        </p:txBody>
      </p:sp>
      <p:sp>
        <p:nvSpPr>
          <p:cNvPr id="6" name="Text Placeholder 5"/>
          <p:cNvSpPr>
            <a:spLocks noGrp="1"/>
          </p:cNvSpPr>
          <p:nvPr>
            <p:ph type="body" sz="half" idx="2"/>
          </p:nvPr>
        </p:nvSpPr>
        <p:spPr>
          <a:xfrm>
            <a:off x="27846" y="2339726"/>
            <a:ext cx="4011084" cy="3685194"/>
          </a:xfrm>
        </p:spPr>
        <p:txBody>
          <a:bodyPr/>
          <a:lstStyle/>
          <a:p>
            <a:r>
              <a:rPr lang="en-US" dirty="0" smtClean="0"/>
              <a:t>Then devise and pitch their own design challenge…</a:t>
            </a:r>
            <a:endParaRPr lang="en-US" dirty="0"/>
          </a:p>
        </p:txBody>
      </p:sp>
      <p:sp>
        <p:nvSpPr>
          <p:cNvPr id="7" name="Text Placeholder 6"/>
          <p:cNvSpPr>
            <a:spLocks noGrp="1"/>
          </p:cNvSpPr>
          <p:nvPr>
            <p:ph type="body" sz="half" idx="12"/>
          </p:nvPr>
        </p:nvSpPr>
        <p:spPr>
          <a:xfrm>
            <a:off x="27846" y="1133670"/>
            <a:ext cx="4322928" cy="1063839"/>
          </a:xfrm>
        </p:spPr>
        <p:txBody>
          <a:bodyPr/>
          <a:lstStyle/>
          <a:p>
            <a:r>
              <a:rPr lang="en-US" dirty="0" smtClean="0"/>
              <a:t>Students develop essential understandings and processes (and vocabulary)…</a:t>
            </a:r>
            <a:endParaRPr lang="en-US" dirty="0"/>
          </a:p>
        </p:txBody>
      </p:sp>
      <p:pic>
        <p:nvPicPr>
          <p:cNvPr id="3" name="Picture 2" descr="An example of a math assessment that asks students to write authenitcally. " title="Performance Assessment Screen Shot"/>
          <p:cNvPicPr>
            <a:picLocks noChangeAspect="1"/>
          </p:cNvPicPr>
          <p:nvPr/>
        </p:nvPicPr>
        <p:blipFill>
          <a:blip r:embed="rId2"/>
          <a:stretch>
            <a:fillRect/>
          </a:stretch>
        </p:blipFill>
        <p:spPr>
          <a:xfrm>
            <a:off x="4468761" y="115715"/>
            <a:ext cx="7963668" cy="4448021"/>
          </a:xfrm>
          <a:prstGeom prst="rect">
            <a:avLst/>
          </a:prstGeom>
        </p:spPr>
      </p:pic>
      <p:pic>
        <p:nvPicPr>
          <p:cNvPr id="5" name="Picture 4" descr="An image of a disc golf course" title="Disc Golf Course"/>
          <p:cNvPicPr>
            <a:picLocks noChangeAspect="1"/>
          </p:cNvPicPr>
          <p:nvPr/>
        </p:nvPicPr>
        <p:blipFill>
          <a:blip r:embed="rId3"/>
          <a:stretch>
            <a:fillRect/>
          </a:stretch>
        </p:blipFill>
        <p:spPr>
          <a:xfrm>
            <a:off x="148099" y="3479109"/>
            <a:ext cx="4659876" cy="2169253"/>
          </a:xfrm>
          <a:prstGeom prst="rect">
            <a:avLst/>
          </a:prstGeom>
        </p:spPr>
      </p:pic>
    </p:spTree>
    <p:extLst>
      <p:ext uri="{BB962C8B-B14F-4D97-AF65-F5344CB8AC3E}">
        <p14:creationId xmlns:p14="http://schemas.microsoft.com/office/powerpoint/2010/main" val="102019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algn="ctr"/>
            <a:r>
              <a:rPr lang="en-US" sz="4800" dirty="0" smtClean="0"/>
              <a:t>What do we want to accomplish today?</a:t>
            </a:r>
            <a:endParaRPr lang="en-US" sz="4800" dirty="0"/>
          </a:p>
        </p:txBody>
      </p:sp>
      <p:sp>
        <p:nvSpPr>
          <p:cNvPr id="16" name="Content Placeholder 15"/>
          <p:cNvSpPr>
            <a:spLocks noGrp="1"/>
          </p:cNvSpPr>
          <p:nvPr>
            <p:ph idx="10"/>
          </p:nvPr>
        </p:nvSpPr>
        <p:spPr>
          <a:xfrm>
            <a:off x="299597" y="1112044"/>
            <a:ext cx="5809436" cy="3364437"/>
          </a:xfrm>
        </p:spPr>
        <p:txBody>
          <a:bodyPr/>
          <a:lstStyle/>
          <a:p>
            <a:r>
              <a:rPr lang="en-US" sz="2400" b="1" u="sng" dirty="0" smtClean="0"/>
              <a:t>Essential Questions</a:t>
            </a:r>
          </a:p>
          <a:p>
            <a:pPr marL="342900" indent="-342900" fontAlgn="base">
              <a:spcBef>
                <a:spcPts val="0"/>
              </a:spcBef>
              <a:buClrTx/>
              <a:buFont typeface="Arial" panose="020B0604020202020204" pitchFamily="34" charset="0"/>
              <a:buChar char="•"/>
            </a:pPr>
            <a:r>
              <a:rPr lang="en-US" sz="2400" dirty="0">
                <a:solidFill>
                  <a:srgbClr val="000000"/>
                </a:solidFill>
                <a:latin typeface="Times New Roman" panose="02020603050405020304" pitchFamily="18" charset="0"/>
              </a:rPr>
              <a:t>How can </a:t>
            </a:r>
            <a:r>
              <a:rPr lang="en-US" sz="2400" dirty="0" smtClean="0">
                <a:solidFill>
                  <a:srgbClr val="000000"/>
                </a:solidFill>
                <a:latin typeface="Times New Roman" panose="02020603050405020304" pitchFamily="18" charset="0"/>
              </a:rPr>
              <a:t>teachers outside of English/Language arts support literacy effectively?</a:t>
            </a:r>
            <a:endParaRPr lang="en-US" sz="2400" dirty="0">
              <a:solidFill>
                <a:srgbClr val="000000"/>
              </a:solidFill>
              <a:latin typeface="Times New Roman" panose="02020603050405020304" pitchFamily="18" charset="0"/>
            </a:endParaRPr>
          </a:p>
          <a:p>
            <a:pPr marL="342900" indent="-342900" fontAlgn="base">
              <a:spcBef>
                <a:spcPts val="0"/>
              </a:spcBef>
              <a:buFont typeface="Arial" panose="020B0604020202020204" pitchFamily="34" charset="0"/>
              <a:buChar char="•"/>
            </a:pPr>
            <a:endParaRPr lang="en-US" sz="2400" dirty="0" smtClean="0">
              <a:solidFill>
                <a:srgbClr val="000000"/>
              </a:solidFill>
              <a:latin typeface="Times New Roman" panose="02020603050405020304" pitchFamily="18" charset="0"/>
            </a:endParaRPr>
          </a:p>
          <a:p>
            <a:pPr marL="342900" indent="-342900" fontAlgn="base">
              <a:spcBef>
                <a:spcPts val="0"/>
              </a:spcBef>
              <a:buClrTx/>
              <a:buFont typeface="Arial" panose="020B0604020202020204" pitchFamily="34" charset="0"/>
              <a:buChar char="•"/>
            </a:pPr>
            <a:r>
              <a:rPr lang="en-US" sz="2400" dirty="0" smtClean="0">
                <a:solidFill>
                  <a:srgbClr val="000000"/>
                </a:solidFill>
                <a:latin typeface="Times New Roman" panose="02020603050405020304" pitchFamily="18" charset="0"/>
              </a:rPr>
              <a:t>How </a:t>
            </a:r>
            <a:r>
              <a:rPr lang="en-US" sz="2400" dirty="0">
                <a:solidFill>
                  <a:srgbClr val="000000"/>
                </a:solidFill>
                <a:latin typeface="Times New Roman" panose="02020603050405020304" pitchFamily="18" charset="0"/>
              </a:rPr>
              <a:t>should lessons and experiences be designed to meet those expectations?  What will instruction and learning look and sound like?</a:t>
            </a:r>
          </a:p>
          <a:p>
            <a:pPr marL="342900" indent="-342900" fontAlgn="base">
              <a:spcBef>
                <a:spcPts val="0"/>
              </a:spcBef>
              <a:spcAft>
                <a:spcPts val="800"/>
              </a:spcAft>
              <a:buFont typeface="Arial" panose="020B0604020202020204" pitchFamily="34" charset="0"/>
              <a:buChar char="•"/>
            </a:pPr>
            <a:endParaRPr lang="en-US" sz="2400" dirty="0" smtClean="0">
              <a:solidFill>
                <a:srgbClr val="000000"/>
              </a:solidFill>
              <a:latin typeface="Times New Roman" panose="02020603050405020304" pitchFamily="18" charset="0"/>
            </a:endParaRPr>
          </a:p>
          <a:p>
            <a:pPr marL="342900" indent="-342900" fontAlgn="base">
              <a:spcBef>
                <a:spcPts val="0"/>
              </a:spcBef>
              <a:spcAft>
                <a:spcPts val="800"/>
              </a:spcAft>
              <a:buClrTx/>
              <a:buFont typeface="Arial" panose="020B0604020202020204" pitchFamily="34" charset="0"/>
              <a:buChar char="•"/>
            </a:pPr>
            <a:r>
              <a:rPr lang="en-US" sz="2400" dirty="0" smtClean="0">
                <a:solidFill>
                  <a:srgbClr val="000000"/>
                </a:solidFill>
                <a:latin typeface="Times New Roman" panose="02020603050405020304" pitchFamily="18" charset="0"/>
              </a:rPr>
              <a:t>What </a:t>
            </a:r>
            <a:r>
              <a:rPr lang="en-US" sz="2400" dirty="0">
                <a:solidFill>
                  <a:srgbClr val="000000"/>
                </a:solidFill>
                <a:latin typeface="Times New Roman" panose="02020603050405020304" pitchFamily="18" charset="0"/>
              </a:rPr>
              <a:t>instructional supports do teachers in my division need to meet the expectations?</a:t>
            </a:r>
          </a:p>
          <a:p>
            <a:endParaRPr lang="en-US" sz="2400" b="1" u="sng" dirty="0"/>
          </a:p>
        </p:txBody>
      </p:sp>
      <p:sp>
        <p:nvSpPr>
          <p:cNvPr id="18" name="Content Placeholder 15"/>
          <p:cNvSpPr txBox="1">
            <a:spLocks/>
          </p:cNvSpPr>
          <p:nvPr/>
        </p:nvSpPr>
        <p:spPr>
          <a:xfrm>
            <a:off x="6082981" y="1304314"/>
            <a:ext cx="5809436" cy="4621963"/>
          </a:xfrm>
          <a:prstGeom prst="rect">
            <a:avLst/>
          </a:prstGeom>
        </p:spPr>
        <p:txBody>
          <a:bodyPr/>
          <a:lstStyle>
            <a:lvl1pPr marL="0" indent="0" algn="l" defTabSz="1219170" rtl="0" eaLnBrk="1" latinLnBrk="0" hangingPunct="1">
              <a:spcBef>
                <a:spcPts val="2667"/>
              </a:spcBef>
              <a:buClr>
                <a:schemeClr val="accent1"/>
              </a:buClr>
              <a:buFont typeface="Arial"/>
              <a:buNone/>
              <a:defRPr sz="4267" kern="1200">
                <a:solidFill>
                  <a:schemeClr val="tx1"/>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3733" kern="1200">
                <a:solidFill>
                  <a:schemeClr val="tx1"/>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3200" kern="1200">
                <a:solidFill>
                  <a:schemeClr val="tx1"/>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2667" kern="1200">
                <a:solidFill>
                  <a:schemeClr val="tx1"/>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2667" kern="1200">
                <a:solidFill>
                  <a:schemeClr val="tx1"/>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2667" kern="120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2667" kern="120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2667" kern="120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2667" kern="1200">
                <a:solidFill>
                  <a:schemeClr val="tx1">
                    <a:lumMod val="65000"/>
                    <a:lumOff val="35000"/>
                  </a:schemeClr>
                </a:solidFill>
                <a:latin typeface="+mn-lt"/>
                <a:ea typeface="+mn-ea"/>
                <a:cs typeface="+mn-cs"/>
              </a:defRPr>
            </a:lvl9pPr>
          </a:lstStyle>
          <a:p>
            <a:pPr marL="342900" marR="0" lvl="0" indent="-342900" algn="l" defTabSz="1219170" rtl="0" eaLnBrk="1" fontAlgn="auto" latinLnBrk="0" hangingPunct="1">
              <a:lnSpc>
                <a:spcPct val="100000"/>
              </a:lnSpc>
              <a:spcBef>
                <a:spcPts val="2667"/>
              </a:spcBef>
              <a:spcAft>
                <a:spcPts val="0"/>
              </a:spcAft>
              <a:buClr>
                <a:srgbClr val="DDDDDD"/>
              </a:buClr>
              <a:buSzTx/>
              <a:buFont typeface="Arial" panose="020B0604020202020204" pitchFamily="34" charset="0"/>
              <a:buChar char="•"/>
              <a:tabLst/>
              <a:defRPr/>
            </a:pPr>
            <a:r>
              <a:rPr kumimoji="0" lang="en-US" sz="2400" b="1" i="0" u="sng" strike="noStrike" kern="1200" cap="none" spc="0" normalizeH="0" baseline="0" noProof="0" dirty="0" smtClean="0">
                <a:ln>
                  <a:noFill/>
                </a:ln>
                <a:solidFill>
                  <a:prstClr val="black"/>
                </a:solidFill>
                <a:effectLst/>
                <a:uLnTx/>
                <a:uFillTx/>
                <a:latin typeface="Arial"/>
                <a:ea typeface="+mn-ea"/>
                <a:cs typeface="+mn-cs"/>
              </a:rPr>
              <a:t>Agenda</a:t>
            </a:r>
          </a:p>
          <a:p>
            <a:pPr marL="342900" marR="0" lvl="0" indent="-34290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Overview of the value of integration to support literacy: Focus on </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disciplinary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vocabulary </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development</a:t>
            </a:r>
          </a:p>
          <a:p>
            <a:pPr marR="0" lvl="0" algn="l" defTabSz="1219170" rtl="0" eaLnBrk="1" fontAlgn="base"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342900" marR="0" lvl="0" indent="-34290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400" noProof="0" dirty="0" smtClean="0">
                <a:solidFill>
                  <a:srgbClr val="000000"/>
                </a:solidFill>
                <a:latin typeface="Times New Roman" panose="02020603050405020304" pitchFamily="18" charset="0"/>
              </a:rPr>
              <a:t>Teaching writing vs. assigning writing</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342900" marR="0" lvl="0" indent="-342900" algn="l" defTabSz="1219170" rtl="0" eaLnBrk="1" fontAlgn="base" latinLnBrk="0" hangingPunct="1">
              <a:lnSpc>
                <a:spcPct val="100000"/>
              </a:lnSpc>
              <a:spcBef>
                <a:spcPts val="0"/>
              </a:spcBef>
              <a:spcAft>
                <a:spcPts val="0"/>
              </a:spcAft>
              <a:buClr>
                <a:srgbClr val="DDDDDD"/>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a:p>
            <a:pPr marL="342900" marR="0" lvl="0" indent="-34290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000000"/>
                </a:solidFill>
                <a:latin typeface="Times New Roman" panose="02020603050405020304" pitchFamily="18" charset="0"/>
              </a:rPr>
              <a:t>Local Topics as a Panacea for Interdisciplinary Learning</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1219170" rtl="0" eaLnBrk="1" fontAlgn="auto" latinLnBrk="0" hangingPunct="1">
              <a:lnSpc>
                <a:spcPct val="100000"/>
              </a:lnSpc>
              <a:spcBef>
                <a:spcPts val="2667"/>
              </a:spcBef>
              <a:spcAft>
                <a:spcPts val="0"/>
              </a:spcAft>
              <a:buClr>
                <a:srgbClr val="DDDDDD"/>
              </a:buClr>
              <a:buSzTx/>
              <a:buFont typeface="Arial"/>
              <a:buNone/>
              <a:tabLst/>
              <a:defRPr/>
            </a:pPr>
            <a:endParaRPr kumimoji="0" lang="en-US" sz="2400" b="1" i="0" u="sng"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508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smtClean="0"/>
              <a:t>Teaching Hard History</a:t>
            </a:r>
            <a:endParaRPr lang="en-US" sz="4400" dirty="0"/>
          </a:p>
        </p:txBody>
      </p:sp>
      <p:sp>
        <p:nvSpPr>
          <p:cNvPr id="6" name="Text Placeholder 5"/>
          <p:cNvSpPr>
            <a:spLocks noGrp="1"/>
          </p:cNvSpPr>
          <p:nvPr>
            <p:ph type="body" sz="half" idx="2"/>
          </p:nvPr>
        </p:nvSpPr>
        <p:spPr>
          <a:xfrm>
            <a:off x="0" y="1980941"/>
            <a:ext cx="4011084" cy="3685194"/>
          </a:xfrm>
        </p:spPr>
        <p:txBody>
          <a:bodyPr/>
          <a:lstStyle/>
          <a:p>
            <a:r>
              <a:rPr lang="en-US" dirty="0" smtClean="0"/>
              <a:t>Then investigate to uncover this history in their counties, cities, and towns.</a:t>
            </a:r>
            <a:endParaRPr lang="en-US" dirty="0"/>
          </a:p>
        </p:txBody>
      </p:sp>
      <p:sp>
        <p:nvSpPr>
          <p:cNvPr id="7" name="Text Placeholder 6"/>
          <p:cNvSpPr>
            <a:spLocks noGrp="1"/>
          </p:cNvSpPr>
          <p:nvPr>
            <p:ph type="body" sz="half" idx="12"/>
          </p:nvPr>
        </p:nvSpPr>
        <p:spPr>
          <a:xfrm>
            <a:off x="27845" y="1133670"/>
            <a:ext cx="5252077" cy="1063839"/>
          </a:xfrm>
        </p:spPr>
        <p:txBody>
          <a:bodyPr/>
          <a:lstStyle/>
          <a:p>
            <a:r>
              <a:rPr lang="en-US" dirty="0" smtClean="0"/>
              <a:t>Students develop essential understandings of national or world historical events…</a:t>
            </a:r>
            <a:endParaRPr lang="en-US" dirty="0"/>
          </a:p>
        </p:txBody>
      </p:sp>
      <p:sp>
        <p:nvSpPr>
          <p:cNvPr id="2" name="Rectangle 1"/>
          <p:cNvSpPr/>
          <p:nvPr/>
        </p:nvSpPr>
        <p:spPr>
          <a:xfrm>
            <a:off x="6296121" y="1259431"/>
            <a:ext cx="6096000" cy="3139321"/>
          </a:xfrm>
          <a:prstGeom prst="rect">
            <a:avLst/>
          </a:prstGeom>
        </p:spPr>
        <p:txBody>
          <a:bodyPr>
            <a:spAutoFit/>
          </a:bodyPr>
          <a:lstStyle/>
          <a:p>
            <a:r>
              <a:rPr lang="en-US" i="1" dirty="0">
                <a:solidFill>
                  <a:srgbClr val="282828"/>
                </a:solidFill>
                <a:latin typeface="Ideal Sans A"/>
              </a:rPr>
              <a:t>Local history helps students better understand their community, as well as the inequities they see around them every </a:t>
            </a:r>
            <a:r>
              <a:rPr lang="en-US" dirty="0" smtClean="0">
                <a:solidFill>
                  <a:srgbClr val="282828"/>
                </a:solidFill>
                <a:latin typeface="Ideal Sans A"/>
              </a:rPr>
              <a:t>day…I</a:t>
            </a:r>
            <a:r>
              <a:rPr lang="en-US" dirty="0" smtClean="0"/>
              <a:t>t’s </a:t>
            </a:r>
            <a:r>
              <a:rPr lang="en-US" dirty="0"/>
              <a:t>hard to find real local history in textbooks, and it takes courage to teach these hidden, hard histories. But it’s not hard to help students uncover this history. They can start with the origins of the names of streets, schools and government buildings in their city. Or they can consider how the hard history of our nation played out in their community. </a:t>
            </a:r>
            <a:endParaRPr lang="en-US" dirty="0" smtClean="0"/>
          </a:p>
          <a:p>
            <a:endParaRPr lang="en-US" dirty="0" smtClean="0"/>
          </a:p>
          <a:p>
            <a:r>
              <a:rPr lang="en-US" dirty="0" smtClean="0"/>
              <a:t>- from </a:t>
            </a:r>
            <a:r>
              <a:rPr lang="en-US" i="1" dirty="0" smtClean="0">
                <a:hlinkClick r:id="rId2"/>
              </a:rPr>
              <a:t>TeachingTolerance.org</a:t>
            </a:r>
            <a:r>
              <a:rPr lang="en-US" i="1" dirty="0" smtClean="0"/>
              <a:t> </a:t>
            </a:r>
            <a:endParaRPr lang="en-US" dirty="0"/>
          </a:p>
        </p:txBody>
      </p:sp>
      <p:pic>
        <p:nvPicPr>
          <p:cNvPr id="8" name="Picture 7" descr="Picture of Students in front of Pulaski County's Calfee School">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75" y="2985259"/>
            <a:ext cx="3596652" cy="3596652"/>
          </a:xfrm>
          <a:prstGeom prst="rect">
            <a:avLst/>
          </a:prstGeom>
        </p:spPr>
      </p:pic>
      <p:sp>
        <p:nvSpPr>
          <p:cNvPr id="9" name="Rectangle 8"/>
          <p:cNvSpPr/>
          <p:nvPr/>
        </p:nvSpPr>
        <p:spPr>
          <a:xfrm>
            <a:off x="3355277" y="4939032"/>
            <a:ext cx="6096000" cy="954107"/>
          </a:xfrm>
          <a:prstGeom prst="rect">
            <a:avLst/>
          </a:prstGeom>
        </p:spPr>
        <p:txBody>
          <a:bodyPr>
            <a:spAutoFit/>
          </a:bodyPr>
          <a:lstStyle/>
          <a:p>
            <a:r>
              <a:rPr lang="en-US" sz="1400" dirty="0">
                <a:solidFill>
                  <a:srgbClr val="3D3D3D"/>
                </a:solidFill>
                <a:latin typeface="Lato"/>
              </a:rPr>
              <a:t>“I had no idea because I was told what I was supposed to hear. And the fact that, that was the groundbreaking thing that started the process for </a:t>
            </a:r>
            <a:r>
              <a:rPr lang="en-US" sz="1400" i="1" dirty="0">
                <a:solidFill>
                  <a:srgbClr val="3D3D3D"/>
                </a:solidFill>
                <a:latin typeface="Lato"/>
              </a:rPr>
              <a:t>Brown vs the Board of Education,</a:t>
            </a:r>
            <a:r>
              <a:rPr lang="en-US" sz="1400" dirty="0">
                <a:solidFill>
                  <a:srgbClr val="3D3D3D"/>
                </a:solidFill>
                <a:latin typeface="Lato"/>
              </a:rPr>
              <a:t> happened right here in my town</a:t>
            </a:r>
            <a:r>
              <a:rPr lang="en-US" sz="1400" dirty="0" smtClean="0">
                <a:solidFill>
                  <a:srgbClr val="3D3D3D"/>
                </a:solidFill>
                <a:latin typeface="Lato"/>
              </a:rPr>
              <a:t>.”</a:t>
            </a:r>
          </a:p>
          <a:p>
            <a:r>
              <a:rPr lang="en-US" sz="1400" dirty="0" smtClean="0">
                <a:solidFill>
                  <a:srgbClr val="3D3D3D"/>
                </a:solidFill>
                <a:latin typeface="Lato"/>
              </a:rPr>
              <a:t>- David Clark, Mayor, Town of Pulaski</a:t>
            </a:r>
            <a:endParaRPr lang="en-US" sz="1400" dirty="0"/>
          </a:p>
        </p:txBody>
      </p:sp>
    </p:spTree>
    <p:extLst>
      <p:ext uri="{BB962C8B-B14F-4D97-AF65-F5344CB8AC3E}">
        <p14:creationId xmlns:p14="http://schemas.microsoft.com/office/powerpoint/2010/main" val="296376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3995" y="0"/>
            <a:ext cx="12879973" cy="973088"/>
          </a:xfrm>
        </p:spPr>
        <p:txBody>
          <a:bodyPr>
            <a:normAutofit/>
          </a:bodyPr>
          <a:lstStyle/>
          <a:p>
            <a:r>
              <a:rPr lang="en-US" sz="4000" dirty="0" smtClean="0"/>
              <a:t>BOE Guidelines – Local Alternative Assessments</a:t>
            </a:r>
            <a:endParaRPr lang="en-US" sz="4000" dirty="0"/>
          </a:p>
        </p:txBody>
      </p:sp>
      <p:sp>
        <p:nvSpPr>
          <p:cNvPr id="3" name="Content Placeholder 2"/>
          <p:cNvSpPr>
            <a:spLocks noGrp="1"/>
          </p:cNvSpPr>
          <p:nvPr>
            <p:ph idx="1"/>
          </p:nvPr>
        </p:nvSpPr>
        <p:spPr/>
        <p:txBody>
          <a:bodyPr/>
          <a:lstStyle/>
          <a:p>
            <a:endParaRPr lang="en-US" sz="1800" dirty="0">
              <a:solidFill>
                <a:srgbClr val="FF0000"/>
              </a:solidFill>
            </a:endParaRPr>
          </a:p>
          <a:p>
            <a:endParaRPr lang="en-US" dirty="0"/>
          </a:p>
        </p:txBody>
      </p:sp>
      <p:sp>
        <p:nvSpPr>
          <p:cNvPr id="6" name="TextBox 5"/>
          <p:cNvSpPr txBox="1"/>
          <p:nvPr/>
        </p:nvSpPr>
        <p:spPr>
          <a:xfrm>
            <a:off x="663677" y="1430594"/>
            <a:ext cx="11002297" cy="3108543"/>
          </a:xfrm>
          <a:prstGeom prst="rect">
            <a:avLst/>
          </a:prstGeom>
          <a:noFill/>
        </p:spPr>
        <p:txBody>
          <a:bodyPr wrap="square" rtlCol="0">
            <a:spAutoFit/>
          </a:bodyPr>
          <a:lstStyle/>
          <a:p>
            <a:r>
              <a:rPr lang="en-US" sz="2800" u="sng" dirty="0"/>
              <a:t>Superintendent’s Memo 025-19, Attachment A</a:t>
            </a:r>
          </a:p>
          <a:p>
            <a:r>
              <a:rPr lang="en-US" sz="2800" i="1" dirty="0"/>
              <a:t>“1. incorporate options for age-appropriate, authentic performance assessments and portfolios … 2. permit and encourage integrated assessments that include multiple subject areas</a:t>
            </a:r>
          </a:p>
          <a:p>
            <a:r>
              <a:rPr lang="en-US" sz="2800" dirty="0">
                <a:solidFill>
                  <a:srgbClr val="FF0000"/>
                </a:solidFill>
              </a:rPr>
              <a:t>The legislation encourages integrated assessments that include multiple subject areas. For example, a local assessment might address content from both U.S. History I and 6</a:t>
            </a:r>
            <a:r>
              <a:rPr lang="en-US" sz="2800" baseline="30000" dirty="0">
                <a:solidFill>
                  <a:srgbClr val="FF0000"/>
                </a:solidFill>
              </a:rPr>
              <a:t>th</a:t>
            </a:r>
            <a:r>
              <a:rPr lang="en-US" sz="2800" dirty="0">
                <a:solidFill>
                  <a:srgbClr val="FF0000"/>
                </a:solidFill>
              </a:rPr>
              <a:t> Grade English.</a:t>
            </a:r>
            <a:endParaRPr lang="en-US" sz="2800" dirty="0"/>
          </a:p>
        </p:txBody>
      </p:sp>
    </p:spTree>
    <p:extLst>
      <p:ext uri="{BB962C8B-B14F-4D97-AF65-F5344CB8AC3E}">
        <p14:creationId xmlns:p14="http://schemas.microsoft.com/office/powerpoint/2010/main" val="65541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Resources for this work</a:t>
            </a:r>
            <a:endParaRPr lang="en-US" sz="4400" dirty="0"/>
          </a:p>
        </p:txBody>
      </p:sp>
    </p:spTree>
    <p:extLst>
      <p:ext uri="{BB962C8B-B14F-4D97-AF65-F5344CB8AC3E}">
        <p14:creationId xmlns:p14="http://schemas.microsoft.com/office/powerpoint/2010/main" val="204924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Local History Investigation</a:t>
            </a:r>
            <a:endParaRPr lang="en-US" sz="5400" dirty="0"/>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descr="A screenshot from Encylopedia Virginia on the Loving v. Virginia case"/>
          <p:cNvPicPr>
            <a:picLocks noChangeAspect="1"/>
          </p:cNvPicPr>
          <p:nvPr/>
        </p:nvPicPr>
        <p:blipFill>
          <a:blip r:embed="rId2"/>
          <a:stretch>
            <a:fillRect/>
          </a:stretch>
        </p:blipFill>
        <p:spPr>
          <a:xfrm>
            <a:off x="250499" y="1619419"/>
            <a:ext cx="4188174" cy="2857483"/>
          </a:xfrm>
          <a:prstGeom prst="rect">
            <a:avLst/>
          </a:prstGeom>
        </p:spPr>
      </p:pic>
      <p:sp>
        <p:nvSpPr>
          <p:cNvPr id="5" name="TextBox 4"/>
          <p:cNvSpPr txBox="1"/>
          <p:nvPr/>
        </p:nvSpPr>
        <p:spPr>
          <a:xfrm>
            <a:off x="2899954" y="973088"/>
            <a:ext cx="5969727" cy="646331"/>
          </a:xfrm>
          <a:prstGeom prst="rect">
            <a:avLst/>
          </a:prstGeom>
          <a:noFill/>
        </p:spPr>
        <p:txBody>
          <a:bodyPr wrap="square" rtlCol="0">
            <a:spAutoFit/>
          </a:bodyPr>
          <a:lstStyle/>
          <a:p>
            <a:pPr algn="ctr"/>
            <a:r>
              <a:rPr lang="en-US" sz="3600" dirty="0">
                <a:solidFill>
                  <a:srgbClr val="FF0000"/>
                </a:solidFill>
                <a:hlinkClick r:id="rId3"/>
              </a:rPr>
              <a:t>Encyclopedia Virginia</a:t>
            </a:r>
            <a:endParaRPr lang="en-US" sz="3600" dirty="0"/>
          </a:p>
        </p:txBody>
      </p:sp>
      <p:pic>
        <p:nvPicPr>
          <p:cNvPr id="7" name="Picture 6" descr="A picture of the sign welcoming visitors to Bristol, VA and Bristol TN"/>
          <p:cNvPicPr>
            <a:picLocks noChangeAspect="1"/>
          </p:cNvPicPr>
          <p:nvPr/>
        </p:nvPicPr>
        <p:blipFill>
          <a:blip r:embed="rId4"/>
          <a:stretch>
            <a:fillRect/>
          </a:stretch>
        </p:blipFill>
        <p:spPr>
          <a:xfrm>
            <a:off x="7134726" y="1756612"/>
            <a:ext cx="4844864" cy="2687904"/>
          </a:xfrm>
          <a:prstGeom prst="rect">
            <a:avLst/>
          </a:prstGeom>
        </p:spPr>
      </p:pic>
      <p:pic>
        <p:nvPicPr>
          <p:cNvPr id="8" name="Picture 7" descr="A mural on the origins of country music in Bristol Virginia"/>
          <p:cNvPicPr>
            <a:picLocks noChangeAspect="1"/>
          </p:cNvPicPr>
          <p:nvPr/>
        </p:nvPicPr>
        <p:blipFill>
          <a:blip r:embed="rId5"/>
          <a:stretch>
            <a:fillRect/>
          </a:stretch>
        </p:blipFill>
        <p:spPr>
          <a:xfrm>
            <a:off x="3690689" y="4581709"/>
            <a:ext cx="4800099" cy="2226133"/>
          </a:xfrm>
          <a:prstGeom prst="rect">
            <a:avLst/>
          </a:prstGeom>
        </p:spPr>
      </p:pic>
    </p:spTree>
    <p:extLst>
      <p:ext uri="{BB962C8B-B14F-4D97-AF65-F5344CB8AC3E}">
        <p14:creationId xmlns:p14="http://schemas.microsoft.com/office/powerpoint/2010/main" val="2306665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Searching for Poetry and Prose by Theme</a:t>
            </a:r>
            <a:endParaRPr lang="en-US" sz="4400" dirty="0"/>
          </a:p>
        </p:txBody>
      </p:sp>
      <p:sp>
        <p:nvSpPr>
          <p:cNvPr id="3" name="Content Placeholder 2"/>
          <p:cNvSpPr>
            <a:spLocks noGrp="1"/>
          </p:cNvSpPr>
          <p:nvPr>
            <p:ph idx="1"/>
          </p:nvPr>
        </p:nvSpPr>
        <p:spPr/>
        <p:txBody>
          <a:bodyPr/>
          <a:lstStyle/>
          <a:p>
            <a:r>
              <a:rPr lang="en-US" dirty="0" smtClean="0"/>
              <a:t>.</a:t>
            </a:r>
            <a:endParaRPr lang="en-US" dirty="0"/>
          </a:p>
        </p:txBody>
      </p:sp>
      <p:sp>
        <p:nvSpPr>
          <p:cNvPr id="5" name="TextBox 4"/>
          <p:cNvSpPr txBox="1"/>
          <p:nvPr/>
        </p:nvSpPr>
        <p:spPr>
          <a:xfrm>
            <a:off x="2899954" y="973088"/>
            <a:ext cx="5969727" cy="646331"/>
          </a:xfrm>
          <a:prstGeom prst="rect">
            <a:avLst/>
          </a:prstGeom>
          <a:noFill/>
        </p:spPr>
        <p:txBody>
          <a:bodyPr wrap="square" rtlCol="0">
            <a:spAutoFit/>
          </a:bodyPr>
          <a:lstStyle/>
          <a:p>
            <a:pPr algn="ctr"/>
            <a:r>
              <a:rPr lang="en-US" sz="3600" dirty="0" smtClean="0">
                <a:hlinkClick r:id="rId2"/>
              </a:rPr>
              <a:t>Common Lit</a:t>
            </a:r>
            <a:endParaRPr lang="en-US" sz="3600" dirty="0"/>
          </a:p>
        </p:txBody>
      </p:sp>
      <p:pic>
        <p:nvPicPr>
          <p:cNvPr id="6" name="Picture 5" descr="A screenshot from CommonLit"/>
          <p:cNvPicPr>
            <a:picLocks noChangeAspect="1"/>
          </p:cNvPicPr>
          <p:nvPr/>
        </p:nvPicPr>
        <p:blipFill>
          <a:blip r:embed="rId3"/>
          <a:stretch>
            <a:fillRect/>
          </a:stretch>
        </p:blipFill>
        <p:spPr>
          <a:xfrm>
            <a:off x="1227462" y="1823686"/>
            <a:ext cx="9375581" cy="3832531"/>
          </a:xfrm>
          <a:prstGeom prst="rect">
            <a:avLst/>
          </a:prstGeom>
        </p:spPr>
      </p:pic>
    </p:spTree>
    <p:extLst>
      <p:ext uri="{BB962C8B-B14F-4D97-AF65-F5344CB8AC3E}">
        <p14:creationId xmlns:p14="http://schemas.microsoft.com/office/powerpoint/2010/main" val="79455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20" y="0"/>
            <a:ext cx="12879973" cy="973088"/>
          </a:xfrm>
        </p:spPr>
        <p:txBody>
          <a:bodyPr>
            <a:normAutofit/>
          </a:bodyPr>
          <a:lstStyle/>
          <a:p>
            <a:r>
              <a:rPr lang="en-US" sz="5400" dirty="0" smtClean="0"/>
              <a:t>The Geo-Inquiry Model</a:t>
            </a:r>
            <a:endParaRPr lang="en-US" sz="5400" dirty="0"/>
          </a:p>
        </p:txBody>
      </p:sp>
      <p:sp>
        <p:nvSpPr>
          <p:cNvPr id="3" name="Content Placeholder 2"/>
          <p:cNvSpPr>
            <a:spLocks noGrp="1"/>
          </p:cNvSpPr>
          <p:nvPr>
            <p:ph idx="1"/>
          </p:nvPr>
        </p:nvSpPr>
        <p:spPr/>
        <p:txBody>
          <a:bodyPr/>
          <a:lstStyle/>
          <a:p>
            <a:endParaRPr lang="en-US" dirty="0"/>
          </a:p>
        </p:txBody>
      </p:sp>
      <p:pic>
        <p:nvPicPr>
          <p:cNvPr id="4" name="Picture 3" descr="A screenshot of the National Geographic Geo-Inquiry Homepage">
            <a:hlinkClick r:id="rId2"/>
          </p:cNvPr>
          <p:cNvPicPr>
            <a:picLocks noChangeAspect="1"/>
          </p:cNvPicPr>
          <p:nvPr/>
        </p:nvPicPr>
        <p:blipFill>
          <a:blip r:embed="rId3"/>
          <a:stretch>
            <a:fillRect/>
          </a:stretch>
        </p:blipFill>
        <p:spPr>
          <a:xfrm>
            <a:off x="2755231" y="1197618"/>
            <a:ext cx="7248526" cy="4625917"/>
          </a:xfrm>
          <a:prstGeom prst="rect">
            <a:avLst/>
          </a:prstGeom>
        </p:spPr>
      </p:pic>
    </p:spTree>
    <p:extLst>
      <p:ext uri="{BB962C8B-B14F-4D97-AF65-F5344CB8AC3E}">
        <p14:creationId xmlns:p14="http://schemas.microsoft.com/office/powerpoint/2010/main" val="23621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73803" y="1387473"/>
            <a:ext cx="11566769" cy="1865683"/>
          </a:xfrm>
          <a:prstGeom prst="rect">
            <a:avLst/>
          </a:prstGeom>
        </p:spPr>
        <p:txBody>
          <a:bodyPr/>
          <a:lstStyle/>
          <a:p>
            <a:pPr algn="ctr">
              <a:spcBef>
                <a:spcPts val="0"/>
              </a:spcBef>
            </a:pPr>
            <a:r>
              <a:rPr lang="en-US" sz="1600" b="1" dirty="0">
                <a:solidFill>
                  <a:srgbClr val="FF0000"/>
                </a:solidFill>
                <a:effectLst>
                  <a:outerShdw blurRad="38100" dist="38100" dir="2700000" algn="tl">
                    <a:srgbClr val="000000">
                      <a:alpha val="43137"/>
                    </a:srgbClr>
                  </a:outerShdw>
                </a:effectLst>
              </a:rPr>
              <a:t>Jill Nogueras</a:t>
            </a:r>
          </a:p>
          <a:p>
            <a:pPr algn="ctr">
              <a:spcBef>
                <a:spcPts val="0"/>
              </a:spcBef>
            </a:pPr>
            <a:r>
              <a:rPr lang="en-US" sz="1600" b="1" dirty="0">
                <a:solidFill>
                  <a:prstClr val="black"/>
                </a:solidFill>
              </a:rPr>
              <a:t>K-12 English Coordinator</a:t>
            </a:r>
          </a:p>
          <a:p>
            <a:pPr algn="ctr">
              <a:spcBef>
                <a:spcPts val="0"/>
              </a:spcBef>
            </a:pPr>
            <a:r>
              <a:rPr lang="en-US" sz="1600" dirty="0">
                <a:solidFill>
                  <a:prstClr val="black"/>
                </a:solidFill>
                <a:hlinkClick r:id="rId2"/>
              </a:rPr>
              <a:t>Jill.Nogueras@doe.virginia.gov</a:t>
            </a:r>
            <a:endParaRPr lang="en-US" sz="1600" dirty="0">
              <a:solidFill>
                <a:prstClr val="black"/>
              </a:solidFill>
            </a:endParaRPr>
          </a:p>
          <a:p>
            <a:pPr algn="ctr">
              <a:spcBef>
                <a:spcPts val="0"/>
              </a:spcBef>
            </a:pPr>
            <a:endParaRPr lang="en-US" sz="1600" dirty="0">
              <a:solidFill>
                <a:srgbClr val="FF0000"/>
              </a:solidFill>
            </a:endParaRPr>
          </a:p>
          <a:p>
            <a:pPr algn="ctr">
              <a:spcBef>
                <a:spcPts val="0"/>
              </a:spcBef>
            </a:pPr>
            <a:endParaRPr lang="en-US" sz="1600" dirty="0">
              <a:solidFill>
                <a:prstClr val="black"/>
              </a:solidFill>
            </a:endParaRPr>
          </a:p>
          <a:p>
            <a:pPr algn="ctr">
              <a:spcBef>
                <a:spcPts val="0"/>
              </a:spcBef>
            </a:pPr>
            <a:r>
              <a:rPr lang="en-US" sz="1600" b="1" dirty="0">
                <a:solidFill>
                  <a:srgbClr val="FF0000"/>
                </a:solidFill>
                <a:effectLst>
                  <a:outerShdw blurRad="38100" dist="38100" dir="2700000" algn="tl">
                    <a:srgbClr val="000000">
                      <a:alpha val="43137"/>
                    </a:srgbClr>
                  </a:outerShdw>
                </a:effectLst>
              </a:rPr>
              <a:t>Carmen </a:t>
            </a:r>
            <a:r>
              <a:rPr lang="en-US" sz="1600" b="1" dirty="0" err="1">
                <a:solidFill>
                  <a:srgbClr val="FF0000"/>
                </a:solidFill>
                <a:effectLst>
                  <a:outerShdw blurRad="38100" dist="38100" dir="2700000" algn="tl">
                    <a:srgbClr val="000000">
                      <a:alpha val="43137"/>
                    </a:srgbClr>
                  </a:outerShdw>
                </a:effectLst>
              </a:rPr>
              <a:t>Kurek</a:t>
            </a:r>
            <a:endParaRPr lang="en-US" sz="1600" b="1" dirty="0">
              <a:solidFill>
                <a:srgbClr val="FF0000"/>
              </a:solidFill>
              <a:effectLst>
                <a:outerShdw blurRad="38100" dist="38100" dir="2700000" algn="tl">
                  <a:srgbClr val="000000">
                    <a:alpha val="43137"/>
                  </a:srgbClr>
                </a:outerShdw>
              </a:effectLst>
            </a:endParaRPr>
          </a:p>
          <a:p>
            <a:pPr algn="ctr">
              <a:spcBef>
                <a:spcPts val="0"/>
              </a:spcBef>
            </a:pPr>
            <a:r>
              <a:rPr lang="en-US" sz="1600" b="1" dirty="0">
                <a:solidFill>
                  <a:prstClr val="black"/>
                </a:solidFill>
              </a:rPr>
              <a:t>Elementary English/Reading Specialist</a:t>
            </a:r>
          </a:p>
          <a:p>
            <a:pPr algn="ctr">
              <a:spcBef>
                <a:spcPts val="0"/>
              </a:spcBef>
            </a:pPr>
            <a:r>
              <a:rPr lang="en-US" sz="1600" dirty="0">
                <a:solidFill>
                  <a:prstClr val="black"/>
                </a:solidFill>
                <a:hlinkClick r:id="rId3"/>
              </a:rPr>
              <a:t>Carmen.Kurek@doe.virginia.gov</a:t>
            </a:r>
            <a:endParaRPr lang="en-US" sz="1600" dirty="0">
              <a:solidFill>
                <a:prstClr val="black"/>
              </a:solidFill>
            </a:endParaRPr>
          </a:p>
          <a:p>
            <a:pPr algn="ctr">
              <a:spcBef>
                <a:spcPts val="0"/>
              </a:spcBef>
            </a:pPr>
            <a:endParaRPr lang="en-US" sz="1600" dirty="0">
              <a:solidFill>
                <a:prstClr val="black"/>
              </a:solidFill>
            </a:endParaRPr>
          </a:p>
          <a:p>
            <a:pPr algn="ctr">
              <a:spcBef>
                <a:spcPts val="0"/>
              </a:spcBef>
            </a:pPr>
            <a:endParaRPr lang="en-US" sz="1600" dirty="0">
              <a:solidFill>
                <a:prstClr val="black"/>
              </a:solidFill>
            </a:endParaRPr>
          </a:p>
          <a:p>
            <a:pPr algn="ctr">
              <a:spcBef>
                <a:spcPts val="0"/>
              </a:spcBef>
            </a:pPr>
            <a:r>
              <a:rPr lang="en-US" sz="1600" b="1" dirty="0">
                <a:solidFill>
                  <a:srgbClr val="FF0000"/>
                </a:solidFill>
                <a:effectLst>
                  <a:outerShdw blurRad="38100" dist="38100" dir="2700000" algn="tl">
                    <a:srgbClr val="000000">
                      <a:alpha val="43137"/>
                    </a:srgbClr>
                  </a:outerShdw>
                </a:effectLst>
              </a:rPr>
              <a:t>Taylor Snow</a:t>
            </a:r>
          </a:p>
          <a:p>
            <a:pPr algn="ctr">
              <a:spcBef>
                <a:spcPts val="0"/>
              </a:spcBef>
            </a:pPr>
            <a:r>
              <a:rPr lang="en-US" sz="1600" b="1" dirty="0">
                <a:solidFill>
                  <a:prstClr val="black"/>
                </a:solidFill>
              </a:rPr>
              <a:t>English/History &amp; Social Science Specialist</a:t>
            </a:r>
          </a:p>
          <a:p>
            <a:pPr algn="ctr">
              <a:spcBef>
                <a:spcPts val="0"/>
              </a:spcBef>
            </a:pPr>
            <a:r>
              <a:rPr lang="en-US" sz="1600" dirty="0">
                <a:solidFill>
                  <a:prstClr val="black"/>
                </a:solidFill>
                <a:hlinkClick r:id="rId4"/>
              </a:rPr>
              <a:t>Taylor.Snow@doe.Virginia.gov</a:t>
            </a:r>
            <a:endParaRPr lang="en-US" sz="1600" dirty="0">
              <a:solidFill>
                <a:prstClr val="black"/>
              </a:solidFill>
            </a:endParaRPr>
          </a:p>
          <a:p>
            <a:pPr algn="ctr">
              <a:spcBef>
                <a:spcPts val="0"/>
              </a:spcBef>
            </a:pPr>
            <a:endParaRPr lang="en-US" sz="1600" dirty="0">
              <a:solidFill>
                <a:prstClr val="black"/>
              </a:solidFill>
            </a:endParaRPr>
          </a:p>
          <a:p>
            <a:pPr algn="ctr">
              <a:spcBef>
                <a:spcPts val="0"/>
              </a:spcBef>
            </a:pPr>
            <a:endParaRPr lang="en-US" sz="1600" dirty="0">
              <a:solidFill>
                <a:prstClr val="black"/>
              </a:solidFill>
            </a:endParaRPr>
          </a:p>
          <a:p>
            <a:pPr algn="ctr">
              <a:spcBef>
                <a:spcPts val="0"/>
              </a:spcBef>
            </a:pPr>
            <a:r>
              <a:rPr lang="en-US" sz="1600" b="1" dirty="0">
                <a:solidFill>
                  <a:srgbClr val="FF0000"/>
                </a:solidFill>
                <a:effectLst>
                  <a:outerShdw blurRad="38100" dist="38100" dir="2700000" algn="tl">
                    <a:srgbClr val="000000">
                      <a:alpha val="43137"/>
                    </a:srgbClr>
                  </a:outerShdw>
                </a:effectLst>
              </a:rPr>
              <a:t>Assessment Office</a:t>
            </a:r>
          </a:p>
          <a:p>
            <a:pPr algn="ctr">
              <a:spcBef>
                <a:spcPts val="0"/>
              </a:spcBef>
            </a:pPr>
            <a:r>
              <a:rPr lang="en-US" sz="1600" dirty="0">
                <a:solidFill>
                  <a:prstClr val="black"/>
                </a:solidFill>
                <a:hlinkClick r:id="rId5"/>
              </a:rPr>
              <a:t>Student_Assessment@doe.virginia.gov</a:t>
            </a:r>
            <a:endParaRPr lang="en-US" sz="1600" dirty="0">
              <a:solidFill>
                <a:prstClr val="black"/>
              </a:solidFill>
            </a:endParaRPr>
          </a:p>
          <a:p>
            <a:pPr>
              <a:spcBef>
                <a:spcPts val="0"/>
              </a:spcBef>
            </a:pPr>
            <a:endParaRPr lang="en-US" sz="1600" dirty="0"/>
          </a:p>
        </p:txBody>
      </p:sp>
      <p:sp>
        <p:nvSpPr>
          <p:cNvPr id="5" name="Content Placeholder 4"/>
          <p:cNvSpPr>
            <a:spLocks noGrp="1"/>
          </p:cNvSpPr>
          <p:nvPr>
            <p:ph idx="4294967295"/>
          </p:nvPr>
        </p:nvSpPr>
        <p:spPr>
          <a:xfrm>
            <a:off x="6856998" y="1387473"/>
            <a:ext cx="5010150" cy="4447843"/>
          </a:xfrm>
          <a:prstGeom prst="rect">
            <a:avLst/>
          </a:prstGeom>
        </p:spPr>
        <p:txBody>
          <a:bodyPr/>
          <a:lstStyle/>
          <a:p>
            <a:pPr lvl="0" algn="ctr">
              <a:spcBef>
                <a:spcPts val="0"/>
              </a:spcBef>
              <a:buClr>
                <a:srgbClr val="DDDDDD"/>
              </a:buClr>
            </a:pPr>
            <a:r>
              <a:rPr lang="en-US" b="1" dirty="0" err="1" smtClean="0">
                <a:solidFill>
                  <a:srgbClr val="FF0000"/>
                </a:solidFill>
                <a:effectLst>
                  <a:outerShdw blurRad="38100" dist="38100" dir="2700000" algn="tl">
                    <a:srgbClr val="000000">
                      <a:alpha val="43137"/>
                    </a:srgbClr>
                  </a:outerShdw>
                </a:effectLst>
              </a:rPr>
              <a:t>Christonya</a:t>
            </a:r>
            <a:r>
              <a:rPr lang="en-US" b="1" dirty="0" smtClean="0">
                <a:solidFill>
                  <a:srgbClr val="FF0000"/>
                </a:solidFill>
                <a:effectLst>
                  <a:outerShdw blurRad="38100" dist="38100" dir="2700000" algn="tl">
                    <a:srgbClr val="000000">
                      <a:alpha val="43137"/>
                    </a:srgbClr>
                  </a:outerShdw>
                </a:effectLst>
              </a:rPr>
              <a:t> Brown</a:t>
            </a:r>
            <a:endParaRPr lang="en-US" b="1" dirty="0">
              <a:solidFill>
                <a:srgbClr val="FF0000"/>
              </a:solidFill>
              <a:effectLst>
                <a:outerShdw blurRad="38100" dist="38100" dir="2700000" algn="tl">
                  <a:srgbClr val="000000">
                    <a:alpha val="43137"/>
                  </a:srgbClr>
                </a:outerShdw>
              </a:effectLst>
            </a:endParaRPr>
          </a:p>
          <a:p>
            <a:pPr lvl="0" algn="ctr">
              <a:spcBef>
                <a:spcPts val="0"/>
              </a:spcBef>
              <a:buClr>
                <a:srgbClr val="DDDDDD"/>
              </a:buClr>
            </a:pPr>
            <a:r>
              <a:rPr lang="en-US" b="1" dirty="0" smtClean="0">
                <a:solidFill>
                  <a:prstClr val="black"/>
                </a:solidFill>
              </a:rPr>
              <a:t>Coordinator of History and Social Science</a:t>
            </a:r>
            <a:endParaRPr lang="en-US" b="1" dirty="0">
              <a:solidFill>
                <a:prstClr val="black"/>
              </a:solidFill>
            </a:endParaRPr>
          </a:p>
          <a:p>
            <a:pPr lvl="0" algn="ctr">
              <a:spcBef>
                <a:spcPts val="0"/>
              </a:spcBef>
              <a:buClr>
                <a:srgbClr val="DDDDDD"/>
              </a:buClr>
            </a:pPr>
            <a:r>
              <a:rPr lang="en-US" dirty="0" smtClean="0">
                <a:solidFill>
                  <a:prstClr val="black"/>
                </a:solidFill>
                <a:hlinkClick r:id="rId6"/>
              </a:rPr>
              <a:t>Christonya.Brown@doe.virginia.gov</a:t>
            </a:r>
            <a:endParaRPr lang="en-US" dirty="0">
              <a:solidFill>
                <a:prstClr val="black"/>
              </a:solidFill>
            </a:endParaRPr>
          </a:p>
          <a:p>
            <a:pPr lvl="0" algn="ctr">
              <a:spcBef>
                <a:spcPts val="0"/>
              </a:spcBef>
              <a:buClr>
                <a:srgbClr val="DDDDDD"/>
              </a:buClr>
            </a:pPr>
            <a:endParaRPr lang="en-US" dirty="0" smtClean="0">
              <a:solidFill>
                <a:prstClr val="black"/>
              </a:solidFill>
            </a:endParaRPr>
          </a:p>
          <a:p>
            <a:pPr lvl="0" algn="ctr">
              <a:spcBef>
                <a:spcPts val="0"/>
              </a:spcBef>
              <a:buClr>
                <a:srgbClr val="DDDDDD"/>
              </a:buClr>
            </a:pPr>
            <a:r>
              <a:rPr lang="en-US" b="1" dirty="0" smtClean="0">
                <a:solidFill>
                  <a:srgbClr val="FF0000"/>
                </a:solidFill>
                <a:effectLst>
                  <a:outerShdw blurRad="38100" dist="38100" dir="2700000" algn="tl">
                    <a:srgbClr val="000000">
                      <a:alpha val="43137"/>
                    </a:srgbClr>
                  </a:outerShdw>
                </a:effectLst>
              </a:rPr>
              <a:t>Dr. Anne Peterson</a:t>
            </a:r>
            <a:endParaRPr lang="en-US" b="1" dirty="0">
              <a:solidFill>
                <a:srgbClr val="FF0000"/>
              </a:solidFill>
              <a:effectLst>
                <a:outerShdw blurRad="38100" dist="38100" dir="2700000" algn="tl">
                  <a:srgbClr val="000000">
                    <a:alpha val="43137"/>
                  </a:srgbClr>
                </a:outerShdw>
              </a:effectLst>
            </a:endParaRPr>
          </a:p>
          <a:p>
            <a:pPr lvl="0" algn="ctr">
              <a:spcBef>
                <a:spcPts val="0"/>
              </a:spcBef>
              <a:buClr>
                <a:srgbClr val="DDDDDD"/>
              </a:buClr>
            </a:pPr>
            <a:r>
              <a:rPr lang="en-US" b="1" dirty="0" smtClean="0">
                <a:solidFill>
                  <a:prstClr val="black"/>
                </a:solidFill>
              </a:rPr>
              <a:t>K-12 Science Coordinator</a:t>
            </a:r>
            <a:endParaRPr lang="en-US" b="1" dirty="0">
              <a:solidFill>
                <a:prstClr val="black"/>
              </a:solidFill>
            </a:endParaRPr>
          </a:p>
          <a:p>
            <a:pPr lvl="0" algn="ctr">
              <a:spcBef>
                <a:spcPts val="0"/>
              </a:spcBef>
              <a:buClr>
                <a:srgbClr val="DDDDDD"/>
              </a:buClr>
            </a:pPr>
            <a:r>
              <a:rPr lang="en-US" dirty="0" smtClean="0">
                <a:solidFill>
                  <a:prstClr val="black"/>
                </a:solidFill>
                <a:hlinkClick r:id="rId7"/>
              </a:rPr>
              <a:t>Anne.Peterson@doe.virginia.gov</a:t>
            </a:r>
            <a:endParaRPr lang="en-US" dirty="0">
              <a:solidFill>
                <a:prstClr val="black"/>
              </a:solidFill>
            </a:endParaRPr>
          </a:p>
          <a:p>
            <a:pPr lvl="0" algn="ctr">
              <a:spcBef>
                <a:spcPts val="0"/>
              </a:spcBef>
              <a:buClr>
                <a:srgbClr val="DDDDDD"/>
              </a:buClr>
            </a:pPr>
            <a:endParaRPr lang="en-US" dirty="0" smtClean="0">
              <a:solidFill>
                <a:prstClr val="black"/>
              </a:solidFill>
            </a:endParaRPr>
          </a:p>
          <a:p>
            <a:pPr lvl="0" algn="ctr">
              <a:spcBef>
                <a:spcPts val="0"/>
              </a:spcBef>
              <a:buClr>
                <a:srgbClr val="DDDDDD"/>
              </a:buClr>
            </a:pPr>
            <a:r>
              <a:rPr lang="en-US" b="1" dirty="0" smtClean="0">
                <a:solidFill>
                  <a:srgbClr val="FF0000"/>
                </a:solidFill>
                <a:effectLst>
                  <a:outerShdw blurRad="38100" dist="38100" dir="2700000" algn="tl">
                    <a:srgbClr val="000000">
                      <a:alpha val="43137"/>
                    </a:srgbClr>
                  </a:outerShdw>
                </a:effectLst>
              </a:rPr>
              <a:t>Tina </a:t>
            </a:r>
            <a:r>
              <a:rPr lang="en-US" b="1" dirty="0" err="1" smtClean="0">
                <a:solidFill>
                  <a:srgbClr val="FF0000"/>
                </a:solidFill>
                <a:effectLst>
                  <a:outerShdw blurRad="38100" dist="38100" dir="2700000" algn="tl">
                    <a:srgbClr val="000000">
                      <a:alpha val="43137"/>
                    </a:srgbClr>
                  </a:outerShdw>
                </a:effectLst>
              </a:rPr>
              <a:t>Mazzacane</a:t>
            </a:r>
            <a:endParaRPr lang="en-US" b="1" dirty="0">
              <a:solidFill>
                <a:srgbClr val="FF0000"/>
              </a:solidFill>
              <a:effectLst>
                <a:outerShdw blurRad="38100" dist="38100" dir="2700000" algn="tl">
                  <a:srgbClr val="000000">
                    <a:alpha val="43137"/>
                  </a:srgbClr>
                </a:outerShdw>
              </a:effectLst>
            </a:endParaRPr>
          </a:p>
          <a:p>
            <a:pPr lvl="0" algn="ctr">
              <a:spcBef>
                <a:spcPts val="0"/>
              </a:spcBef>
              <a:buClr>
                <a:srgbClr val="DDDDDD"/>
              </a:buClr>
            </a:pPr>
            <a:r>
              <a:rPr lang="en-US" b="1" dirty="0" smtClean="0">
                <a:solidFill>
                  <a:prstClr val="black"/>
                </a:solidFill>
              </a:rPr>
              <a:t>K-12 Mathematics Coordinator</a:t>
            </a:r>
            <a:endParaRPr lang="en-US" b="1" dirty="0">
              <a:solidFill>
                <a:prstClr val="black"/>
              </a:solidFill>
            </a:endParaRPr>
          </a:p>
          <a:p>
            <a:pPr lvl="0" algn="ctr">
              <a:spcBef>
                <a:spcPts val="0"/>
              </a:spcBef>
              <a:buClr>
                <a:srgbClr val="DDDDDD"/>
              </a:buClr>
            </a:pPr>
            <a:r>
              <a:rPr lang="en-US" dirty="0" smtClean="0">
                <a:solidFill>
                  <a:prstClr val="black"/>
                </a:solidFill>
                <a:hlinkClick r:id="rId8"/>
              </a:rPr>
              <a:t>Tina.Mazzacane@doe.virginia.gov</a:t>
            </a:r>
            <a:endParaRPr lang="en-US" dirty="0">
              <a:solidFill>
                <a:prstClr val="black"/>
              </a:solidFill>
            </a:endParaRPr>
          </a:p>
          <a:p>
            <a:pPr lvl="0" algn="ctr">
              <a:spcBef>
                <a:spcPts val="0"/>
              </a:spcBef>
              <a:buClr>
                <a:srgbClr val="DDDDDD"/>
              </a:buClr>
            </a:pPr>
            <a:endParaRPr lang="en-US" dirty="0">
              <a:solidFill>
                <a:prstClr val="black"/>
              </a:solidFill>
            </a:endParaRPr>
          </a:p>
          <a:p>
            <a:pPr lvl="0" algn="ctr">
              <a:spcBef>
                <a:spcPts val="0"/>
              </a:spcBef>
              <a:buClr>
                <a:srgbClr val="DDDDDD"/>
              </a:buClr>
            </a:pPr>
            <a:endParaRPr lang="en-US" dirty="0">
              <a:solidFill>
                <a:prstClr val="black"/>
              </a:solidFill>
            </a:endParaRPr>
          </a:p>
          <a:p>
            <a:pPr lvl="0" algn="ctr">
              <a:spcBef>
                <a:spcPts val="0"/>
              </a:spcBef>
              <a:buClr>
                <a:srgbClr val="DDDDDD"/>
              </a:buClr>
            </a:pPr>
            <a:endParaRPr lang="en-US" dirty="0">
              <a:solidFill>
                <a:prstClr val="black"/>
              </a:solidFill>
            </a:endParaRPr>
          </a:p>
          <a:p>
            <a:endParaRPr lang="en-US" dirty="0"/>
          </a:p>
        </p:txBody>
      </p:sp>
      <p:sp>
        <p:nvSpPr>
          <p:cNvPr id="2" name="Title 1"/>
          <p:cNvSpPr>
            <a:spLocks noGrp="1"/>
          </p:cNvSpPr>
          <p:nvPr>
            <p:ph type="ctrTitle" idx="4294967295"/>
          </p:nvPr>
        </p:nvSpPr>
        <p:spPr>
          <a:xfrm>
            <a:off x="0" y="-130175"/>
            <a:ext cx="12992100" cy="1395413"/>
          </a:xfrm>
        </p:spPr>
        <p:txBody>
          <a:bodyPr/>
          <a:lstStyle/>
          <a:p>
            <a:r>
              <a:rPr lang="en-US" dirty="0" smtClean="0"/>
              <a:t>Stay Connected</a:t>
            </a:r>
            <a:endParaRPr lang="en-US" dirty="0"/>
          </a:p>
        </p:txBody>
      </p:sp>
    </p:spTree>
    <p:extLst>
      <p:ext uri="{BB962C8B-B14F-4D97-AF65-F5344CB8AC3E}">
        <p14:creationId xmlns:p14="http://schemas.microsoft.com/office/powerpoint/2010/main" val="344465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Vocabulary Development</a:t>
            </a:r>
            <a:endParaRPr lang="en-US" sz="6000" dirty="0"/>
          </a:p>
        </p:txBody>
      </p:sp>
    </p:spTree>
    <p:extLst>
      <p:ext uri="{BB962C8B-B14F-4D97-AF65-F5344CB8AC3E}">
        <p14:creationId xmlns:p14="http://schemas.microsoft.com/office/powerpoint/2010/main" val="28850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640900" y="527483"/>
            <a:ext cx="5009740" cy="4089661"/>
          </a:xfrm>
        </p:spPr>
        <p:txBody>
          <a:bodyPr/>
          <a:lstStyle/>
          <a:p>
            <a:r>
              <a:rPr lang="en-US" sz="2400" u="sng" dirty="0" smtClean="0"/>
              <a:t>Vocabulary is learned dynamically </a:t>
            </a:r>
            <a:endParaRPr lang="en-US" sz="1800" dirty="0" smtClean="0"/>
          </a:p>
          <a:p>
            <a:r>
              <a:rPr lang="en-US" sz="1800" dirty="0" smtClean="0"/>
              <a:t>“Vocabulary </a:t>
            </a:r>
            <a:r>
              <a:rPr lang="en-US" sz="1800" dirty="0"/>
              <a:t>instruction should provide students with opportunities to encounter words repeatedly and in a variety of </a:t>
            </a:r>
            <a:r>
              <a:rPr lang="en-US" sz="1800" dirty="0" smtClean="0"/>
              <a:t>contexts” (Stahl, 2005)</a:t>
            </a:r>
          </a:p>
          <a:p>
            <a:r>
              <a:rPr lang="en-US" sz="1800" dirty="0" smtClean="0"/>
              <a:t>“</a:t>
            </a:r>
            <a:r>
              <a:rPr lang="en-US" sz="1800" dirty="0"/>
              <a:t>When children ‘know’ a word, they not only know the word’s definition and its logical relationship with other words, they also know how the word functions in different </a:t>
            </a:r>
            <a:r>
              <a:rPr lang="en-US" sz="1800" dirty="0" smtClean="0"/>
              <a:t>contexts” (</a:t>
            </a:r>
            <a:r>
              <a:rPr lang="en-US" sz="1800" dirty="0"/>
              <a:t>Stahl &amp;</a:t>
            </a:r>
            <a:r>
              <a:rPr lang="en-US" sz="1800" dirty="0" smtClean="0"/>
              <a:t> </a:t>
            </a:r>
            <a:r>
              <a:rPr lang="en-US" sz="1800" dirty="0" err="1" smtClean="0"/>
              <a:t>Kapinus</a:t>
            </a:r>
            <a:r>
              <a:rPr lang="en-US" sz="1800" dirty="0" smtClean="0"/>
              <a:t>, 2001</a:t>
            </a:r>
            <a:r>
              <a:rPr lang="en-US" sz="1800" dirty="0"/>
              <a:t>) </a:t>
            </a:r>
          </a:p>
        </p:txBody>
      </p:sp>
      <p:sp>
        <p:nvSpPr>
          <p:cNvPr id="5" name="Content Placeholder 4"/>
          <p:cNvSpPr>
            <a:spLocks noGrp="1"/>
          </p:cNvSpPr>
          <p:nvPr>
            <p:ph idx="12"/>
          </p:nvPr>
        </p:nvSpPr>
        <p:spPr/>
        <p:txBody>
          <a:bodyPr/>
          <a:lstStyle/>
          <a:p>
            <a:r>
              <a:rPr lang="en-US" sz="2400" u="sng" dirty="0" smtClean="0"/>
              <a:t>Vocabulary is learned contextually</a:t>
            </a:r>
          </a:p>
          <a:p>
            <a:r>
              <a:rPr lang="en-US" sz="1800" dirty="0" smtClean="0"/>
              <a:t>Using </a:t>
            </a:r>
            <a:r>
              <a:rPr lang="en-US" sz="1800" dirty="0"/>
              <a:t>a contextual approach to instruction produced greater vocabulary gains than lessons that emphasized learning word </a:t>
            </a:r>
            <a:r>
              <a:rPr lang="en-US" sz="1800" dirty="0" smtClean="0"/>
              <a:t>definitions</a:t>
            </a:r>
            <a:r>
              <a:rPr lang="en-US" sz="1800" dirty="0"/>
              <a:t> </a:t>
            </a:r>
            <a:r>
              <a:rPr lang="en-US" sz="1800" dirty="0" smtClean="0"/>
              <a:t>(Nash &amp; </a:t>
            </a:r>
            <a:r>
              <a:rPr lang="en-US" sz="1800" dirty="0" err="1" smtClean="0"/>
              <a:t>Snowling</a:t>
            </a:r>
            <a:r>
              <a:rPr lang="en-US" sz="1800" dirty="0" smtClean="0"/>
              <a:t>, 2006). </a:t>
            </a:r>
            <a:endParaRPr lang="en-US" sz="1800" dirty="0"/>
          </a:p>
        </p:txBody>
      </p:sp>
    </p:spTree>
    <p:extLst>
      <p:ext uri="{BB962C8B-B14F-4D97-AF65-F5344CB8AC3E}">
        <p14:creationId xmlns:p14="http://schemas.microsoft.com/office/powerpoint/2010/main" val="418693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prstGeom prst="rect">
            <a:avLst/>
          </a:prstGeom>
        </p:spPr>
        <p:txBody>
          <a:bodyPr/>
          <a:lstStyle/>
          <a:p>
            <a:r>
              <a:rPr lang="en-US" dirty="0" smtClean="0"/>
              <a:t>What effect does this have on instruction?</a:t>
            </a:r>
            <a:endParaRPr lang="en-US" dirty="0"/>
          </a:p>
        </p:txBody>
      </p:sp>
      <p:sp>
        <p:nvSpPr>
          <p:cNvPr id="8" name="Content Placeholder 7"/>
          <p:cNvSpPr>
            <a:spLocks noGrp="1"/>
          </p:cNvSpPr>
          <p:nvPr>
            <p:ph idx="10"/>
          </p:nvPr>
        </p:nvSpPr>
        <p:spPr>
          <a:xfrm>
            <a:off x="273538" y="1535982"/>
            <a:ext cx="5809436" cy="3965166"/>
          </a:xfrm>
        </p:spPr>
        <p:txBody>
          <a:bodyPr/>
          <a:lstStyle/>
          <a:p>
            <a:pPr marL="514350" indent="-514350">
              <a:buClrTx/>
              <a:buFont typeface="Wingdings" panose="05000000000000000000" pitchFamily="2" charset="2"/>
              <a:buChar char="q"/>
            </a:pPr>
            <a:r>
              <a:rPr lang="en-US" dirty="0" smtClean="0"/>
              <a:t>Consider what “The Vocabulary List” implies</a:t>
            </a:r>
          </a:p>
          <a:p>
            <a:pPr marL="1200150" lvl="1" indent="-514350">
              <a:buAutoNum type="arabicPeriod"/>
            </a:pPr>
            <a:r>
              <a:rPr lang="en-US" dirty="0" smtClean="0"/>
              <a:t>A hierarchy of meanings that is static</a:t>
            </a:r>
          </a:p>
          <a:p>
            <a:pPr marL="1200150" lvl="1" indent="-514350">
              <a:buAutoNum type="arabicPeriod"/>
            </a:pPr>
            <a:r>
              <a:rPr lang="en-US" dirty="0" smtClean="0"/>
              <a:t>Context isn’t important</a:t>
            </a:r>
          </a:p>
          <a:p>
            <a:pPr marL="1200150" lvl="1" indent="-514350">
              <a:buAutoNum type="arabicPeriod"/>
            </a:pPr>
            <a:r>
              <a:rPr lang="en-US" dirty="0" smtClean="0"/>
              <a:t>Meaning transcends content area</a:t>
            </a:r>
          </a:p>
        </p:txBody>
      </p:sp>
      <p:sp>
        <p:nvSpPr>
          <p:cNvPr id="4" name="Title 3"/>
          <p:cNvSpPr>
            <a:spLocks noGrp="1"/>
          </p:cNvSpPr>
          <p:nvPr>
            <p:ph type="ctrTitle" idx="4294967295"/>
          </p:nvPr>
        </p:nvSpPr>
        <p:spPr>
          <a:xfrm>
            <a:off x="-800100" y="-133350"/>
            <a:ext cx="12992100" cy="1395413"/>
          </a:xfrm>
        </p:spPr>
        <p:txBody>
          <a:bodyPr>
            <a:normAutofit/>
          </a:bodyPr>
          <a:lstStyle/>
          <a:p>
            <a:r>
              <a:rPr lang="en-US" sz="4400" dirty="0" smtClean="0"/>
              <a:t>Encountering text and words dynamically</a:t>
            </a:r>
            <a:endParaRPr lang="en-US" sz="4400" dirty="0"/>
          </a:p>
        </p:txBody>
      </p:sp>
      <p:sp>
        <p:nvSpPr>
          <p:cNvPr id="11" name="Content Placeholder 7"/>
          <p:cNvSpPr txBox="1">
            <a:spLocks/>
          </p:cNvSpPr>
          <p:nvPr/>
        </p:nvSpPr>
        <p:spPr>
          <a:xfrm>
            <a:off x="5868093" y="1404630"/>
            <a:ext cx="5809436" cy="3965166"/>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pPr marL="514350" indent="-514350">
              <a:buClrTx/>
              <a:buFont typeface="Wingdings" panose="05000000000000000000" pitchFamily="2" charset="2"/>
              <a:buChar char="q"/>
            </a:pPr>
            <a:r>
              <a:rPr lang="en-US" dirty="0" smtClean="0"/>
              <a:t>Consider the power of tackling vocabulary organically</a:t>
            </a:r>
          </a:p>
          <a:p>
            <a:pPr marL="1200150" lvl="1" indent="-514350">
              <a:buFont typeface="Wingdings 2" pitchFamily="18" charset="2"/>
              <a:buAutoNum type="arabicPeriod"/>
            </a:pPr>
            <a:r>
              <a:rPr lang="en-US" dirty="0" smtClean="0"/>
              <a:t>Models vocabulary strategies for students</a:t>
            </a:r>
          </a:p>
          <a:p>
            <a:pPr marL="1200150" lvl="1" indent="-514350">
              <a:buFont typeface="Wingdings 2" pitchFamily="18" charset="2"/>
              <a:buAutoNum type="arabicPeriod"/>
            </a:pPr>
            <a:r>
              <a:rPr lang="en-US" dirty="0" smtClean="0"/>
              <a:t>Stresses the importance of context</a:t>
            </a:r>
          </a:p>
          <a:p>
            <a:pPr marL="1200150" lvl="1" indent="-514350">
              <a:buFont typeface="Wingdings 2" pitchFamily="18" charset="2"/>
              <a:buAutoNum type="arabicPeriod"/>
            </a:pPr>
            <a:r>
              <a:rPr lang="en-US" dirty="0" smtClean="0"/>
              <a:t>Emphasizes content-specific information</a:t>
            </a:r>
          </a:p>
        </p:txBody>
      </p:sp>
    </p:spTree>
    <p:extLst>
      <p:ext uri="{BB962C8B-B14F-4D97-AF65-F5344CB8AC3E}">
        <p14:creationId xmlns:p14="http://schemas.microsoft.com/office/powerpoint/2010/main" val="7289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8711" y="4"/>
            <a:ext cx="12890091" cy="964841"/>
          </a:xfrm>
        </p:spPr>
        <p:txBody>
          <a:bodyPr/>
          <a:lstStyle/>
          <a:p>
            <a:r>
              <a:rPr lang="en-US" sz="3600" dirty="0" smtClean="0"/>
              <a:t>Vocabulary may or may not be intuitive in the content area</a:t>
            </a:r>
            <a:endParaRPr lang="en-US" sz="3600" dirty="0"/>
          </a:p>
        </p:txBody>
      </p:sp>
      <p:pic>
        <p:nvPicPr>
          <p:cNvPr id="1026" name="Picture 2" descr="Image result for freddie freeman intentional w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427" y="1873045"/>
            <a:ext cx="5149645" cy="30897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ted image of a standard definition of the word &quot;walk&quot; from the internet"/>
          <p:cNvPicPr>
            <a:picLocks noChangeAspect="1"/>
          </p:cNvPicPr>
          <p:nvPr/>
        </p:nvPicPr>
        <p:blipFill>
          <a:blip r:embed="rId3"/>
          <a:stretch>
            <a:fillRect/>
          </a:stretch>
        </p:blipFill>
        <p:spPr>
          <a:xfrm>
            <a:off x="0" y="1174339"/>
            <a:ext cx="5163146" cy="4444795"/>
          </a:xfrm>
          <a:prstGeom prst="rect">
            <a:avLst/>
          </a:prstGeom>
        </p:spPr>
      </p:pic>
    </p:spTree>
    <p:extLst>
      <p:ext uri="{BB962C8B-B14F-4D97-AF65-F5344CB8AC3E}">
        <p14:creationId xmlns:p14="http://schemas.microsoft.com/office/powerpoint/2010/main" val="12288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dirty="0" smtClean="0"/>
              <a:t>The problem (and missed opportunity) of vocabulary work devoid of context</a:t>
            </a:r>
            <a:endParaRPr lang="en-US" sz="3600" dirty="0"/>
          </a:p>
        </p:txBody>
      </p:sp>
      <p:sp>
        <p:nvSpPr>
          <p:cNvPr id="6" name="Content Placeholder 5"/>
          <p:cNvSpPr>
            <a:spLocks noGrp="1"/>
          </p:cNvSpPr>
          <p:nvPr>
            <p:ph idx="1"/>
          </p:nvPr>
        </p:nvSpPr>
        <p:spPr>
          <a:xfrm>
            <a:off x="0" y="2390599"/>
            <a:ext cx="12120161" cy="2256448"/>
          </a:xfrm>
        </p:spPr>
        <p:txBody>
          <a:bodyPr/>
          <a:lstStyle/>
          <a:p>
            <a:r>
              <a:rPr lang="en-US" dirty="0" smtClean="0"/>
              <a:t>Culture - </a:t>
            </a:r>
            <a:r>
              <a:rPr lang="en-US" dirty="0"/>
              <a:t>A growth of microorganisms, viruses, or tissue cells in a specially prepared nutrient medium under supervised conditions</a:t>
            </a:r>
          </a:p>
        </p:txBody>
      </p:sp>
      <p:sp>
        <p:nvSpPr>
          <p:cNvPr id="7" name="Content Placeholder 6"/>
          <p:cNvSpPr>
            <a:spLocks noGrp="1"/>
          </p:cNvSpPr>
          <p:nvPr>
            <p:ph idx="13"/>
          </p:nvPr>
        </p:nvSpPr>
        <p:spPr>
          <a:xfrm>
            <a:off x="35919" y="1113610"/>
            <a:ext cx="12120161" cy="2256448"/>
          </a:xfrm>
        </p:spPr>
        <p:txBody>
          <a:bodyPr/>
          <a:lstStyle/>
          <a:p>
            <a:r>
              <a:rPr lang="en-US" dirty="0" smtClean="0"/>
              <a:t>Culture - </a:t>
            </a:r>
            <a:r>
              <a:rPr lang="en-US" dirty="0"/>
              <a:t>the beliefs, behaviors, objects, and other characteristics common to the members of a particular group or society.</a:t>
            </a:r>
          </a:p>
        </p:txBody>
      </p:sp>
      <p:sp>
        <p:nvSpPr>
          <p:cNvPr id="8" name="TextBox 7"/>
          <p:cNvSpPr txBox="1"/>
          <p:nvPr/>
        </p:nvSpPr>
        <p:spPr>
          <a:xfrm>
            <a:off x="1289532" y="3749457"/>
            <a:ext cx="10096223" cy="2246769"/>
          </a:xfrm>
          <a:prstGeom prst="rect">
            <a:avLst/>
          </a:prstGeom>
          <a:noFill/>
        </p:spPr>
        <p:txBody>
          <a:bodyPr wrap="square" rtlCol="0">
            <a:spAutoFit/>
          </a:bodyPr>
          <a:lstStyle/>
          <a:p>
            <a:r>
              <a:rPr lang="en-US" sz="2800" dirty="0" smtClean="0"/>
              <a:t>QUESTIONS YOU MAY ASK: How have you seen the word used before? Would you add any characteristics to the definition? What do you think is meant by “beliefs” and “behaviors”? How does the meaning you learned in history relate to the meaning in science? </a:t>
            </a:r>
            <a:endParaRPr lang="en-US" sz="2800" dirty="0"/>
          </a:p>
        </p:txBody>
      </p:sp>
    </p:spTree>
    <p:extLst>
      <p:ext uri="{BB962C8B-B14F-4D97-AF65-F5344CB8AC3E}">
        <p14:creationId xmlns:p14="http://schemas.microsoft.com/office/powerpoint/2010/main" val="267669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Teaching Writing vs. Assigning Writing</a:t>
            </a:r>
            <a:endParaRPr lang="en-US" sz="4400" dirty="0"/>
          </a:p>
        </p:txBody>
      </p:sp>
    </p:spTree>
    <p:extLst>
      <p:ext uri="{BB962C8B-B14F-4D97-AF65-F5344CB8AC3E}">
        <p14:creationId xmlns:p14="http://schemas.microsoft.com/office/powerpoint/2010/main" val="61441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Assigned vs. </a:t>
            </a:r>
            <a:r>
              <a:rPr lang="en-US" sz="4400" dirty="0" smtClean="0"/>
              <a:t>Taught</a:t>
            </a:r>
            <a:endParaRPr lang="en-US" sz="4400" dirty="0"/>
          </a:p>
        </p:txBody>
      </p:sp>
      <p:sp>
        <p:nvSpPr>
          <p:cNvPr id="4" name="Content Placeholder 3"/>
          <p:cNvSpPr>
            <a:spLocks noGrp="1"/>
          </p:cNvSpPr>
          <p:nvPr>
            <p:ph idx="1"/>
          </p:nvPr>
        </p:nvSpPr>
        <p:spPr/>
        <p:txBody>
          <a:bodyPr/>
          <a:lstStyle/>
          <a:p>
            <a:endParaRPr lang="en-US" dirty="0"/>
          </a:p>
        </p:txBody>
      </p:sp>
      <p:sp>
        <p:nvSpPr>
          <p:cNvPr id="7" name="TextBox 6"/>
          <p:cNvSpPr txBox="1"/>
          <p:nvPr/>
        </p:nvSpPr>
        <p:spPr>
          <a:xfrm>
            <a:off x="2073965" y="6292335"/>
            <a:ext cx="3733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Because Writing Matters by Carl Nagin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hlinkClick r:id="rId3"/>
              </a:rPr>
              <a:t>The National Writing Project</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p:cNvSpPr txBox="1"/>
          <p:nvPr/>
        </p:nvSpPr>
        <p:spPr>
          <a:xfrm>
            <a:off x="6047410" y="1029356"/>
            <a:ext cx="4653211"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black"/>
                </a:solidFill>
                <a:effectLst/>
                <a:uLnTx/>
                <a:uFillTx/>
                <a:latin typeface="Arial"/>
                <a:ea typeface="+mn-ea"/>
                <a:cs typeface="+mn-cs"/>
              </a:rPr>
              <a:t>Taught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Students use research and reading to chart their own path and formulate their own position</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Teacher time is spent in class teaching writing skills and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Students use models and strategies to complete each </a:t>
            </a:r>
            <a:r>
              <a:rPr kumimoji="0" lang="en-US" sz="2400" b="0" i="0" u="none" strike="noStrike" kern="1200" cap="none" spc="0" normalizeH="0" baseline="0" noProof="0" dirty="0" smtClean="0">
                <a:ln>
                  <a:noFill/>
                </a:ln>
                <a:solidFill>
                  <a:prstClr val="black"/>
                </a:solidFill>
                <a:effectLst/>
                <a:uLnTx/>
                <a:uFillTx/>
                <a:latin typeface="Arial"/>
                <a:ea typeface="+mn-ea"/>
                <a:cs typeface="+mn-cs"/>
              </a:rPr>
              <a:t>assignment and adjust based on teacher and peer feedback</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p:cNvSpPr txBox="1"/>
          <p:nvPr/>
        </p:nvSpPr>
        <p:spPr>
          <a:xfrm>
            <a:off x="108724" y="1029356"/>
            <a:ext cx="444730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black"/>
                </a:solidFill>
                <a:effectLst/>
                <a:uLnTx/>
                <a:uFillTx/>
                <a:latin typeface="Arial"/>
                <a:ea typeface="+mn-ea"/>
                <a:cs typeface="+mn-cs"/>
              </a:rPr>
              <a:t>Assigned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Students </a:t>
            </a:r>
            <a:r>
              <a:rPr kumimoji="0" lang="en-US" sz="2400" b="0" i="0" u="none" strike="noStrike" kern="1200" cap="none" spc="0" normalizeH="0" baseline="0" noProof="0" dirty="0">
                <a:ln>
                  <a:noFill/>
                </a:ln>
                <a:solidFill>
                  <a:prstClr val="black"/>
                </a:solidFill>
                <a:effectLst/>
                <a:uLnTx/>
                <a:uFillTx/>
                <a:latin typeface="Arial"/>
                <a:ea typeface="+mn-ea"/>
                <a:cs typeface="+mn-cs"/>
              </a:rPr>
              <a:t>write </a:t>
            </a:r>
            <a:r>
              <a:rPr kumimoji="0" lang="en-US" sz="2400" b="0" i="0" u="none" strike="noStrike" kern="1200" cap="none" spc="0" normalizeH="0" baseline="0" noProof="0" dirty="0" smtClean="0">
                <a:ln>
                  <a:noFill/>
                </a:ln>
                <a:solidFill>
                  <a:prstClr val="black"/>
                </a:solidFill>
                <a:effectLst/>
                <a:uLnTx/>
                <a:uFillTx/>
                <a:latin typeface="Arial"/>
                <a:ea typeface="+mn-ea"/>
                <a:cs typeface="+mn-cs"/>
              </a:rPr>
              <a:t>using teacher selected topics and sources and take a position that is determined for them</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Students are given a task without </a:t>
            </a:r>
            <a:r>
              <a:rPr kumimoji="0" lang="en-US" sz="2400" b="0" i="0" u="none" strike="noStrike" kern="1200" cap="none" spc="0" normalizeH="0" baseline="0" noProof="0" dirty="0" smtClean="0">
                <a:ln>
                  <a:noFill/>
                </a:ln>
                <a:solidFill>
                  <a:prstClr val="black"/>
                </a:solidFill>
                <a:effectLst/>
                <a:uLnTx/>
                <a:uFillTx/>
                <a:latin typeface="Arial"/>
                <a:ea typeface="+mn-ea"/>
                <a:cs typeface="+mn-cs"/>
              </a:rPr>
              <a:t>instruction </a:t>
            </a:r>
            <a:r>
              <a:rPr kumimoji="0" lang="en-US" sz="2400" b="0" i="0" u="none" strike="noStrike" kern="1200" cap="none" spc="0" normalizeH="0" baseline="0" noProof="0" dirty="0">
                <a:ln>
                  <a:noFill/>
                </a:ln>
                <a:solidFill>
                  <a:prstClr val="black"/>
                </a:solidFill>
                <a:effectLst/>
                <a:uLnTx/>
                <a:uFillTx/>
                <a:latin typeface="Arial"/>
                <a:ea typeface="+mn-ea"/>
                <a:cs typeface="+mn-cs"/>
              </a:rPr>
              <a:t>on how to complete it successfully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Students rewrite only to correct errors in usage and mechanics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738335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1"/>
        </a:solidFill>
      </a:spPr>
      <a:bodyPr wrap="square" rtlCol="0">
        <a:spAutoFit/>
      </a:bodyPr>
      <a:lstStyle>
        <a:defPPr algn="ctr">
          <a:defRPr sz="4400" dirty="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5848</TotalTime>
  <Words>1529</Words>
  <Application>Microsoft Office PowerPoint</Application>
  <PresentationFormat>Widescreen</PresentationFormat>
  <Paragraphs>178</Paragraphs>
  <Slides>26</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Courier New</vt:lpstr>
      <vt:lpstr>Ideal Sans A</vt:lpstr>
      <vt:lpstr>Lato</vt:lpstr>
      <vt:lpstr>Times New Roman</vt:lpstr>
      <vt:lpstr>Wingdings</vt:lpstr>
      <vt:lpstr>Wingdings 2</vt:lpstr>
      <vt:lpstr>Perception</vt:lpstr>
      <vt:lpstr>1_Perception</vt:lpstr>
      <vt:lpstr>2_Perception</vt:lpstr>
      <vt:lpstr>Interdisciplinary Collaboration</vt:lpstr>
      <vt:lpstr>PowerPoint Presentation</vt:lpstr>
      <vt:lpstr>Vocabulary Development</vt:lpstr>
      <vt:lpstr>PowerPoint Presentation</vt:lpstr>
      <vt:lpstr>Encountering text and words dynamically</vt:lpstr>
      <vt:lpstr>Vocabulary may or may not be intuitive in the content area</vt:lpstr>
      <vt:lpstr>The problem (and missed opportunity) of vocabulary work devoid of context</vt:lpstr>
      <vt:lpstr>Teaching Writing vs. Assigning Writing</vt:lpstr>
      <vt:lpstr>Assigned vs. Taught</vt:lpstr>
      <vt:lpstr>When writing is taught…</vt:lpstr>
      <vt:lpstr>The best writing instruction is integrated with content, not divorced from it</vt:lpstr>
      <vt:lpstr>Effective writing instruction means writing is embedded across all contents</vt:lpstr>
      <vt:lpstr>History and Social Science Essential Understandings: </vt:lpstr>
      <vt:lpstr>Science Standards of Learning Goals: </vt:lpstr>
      <vt:lpstr>Math Essential Understandings: </vt:lpstr>
      <vt:lpstr>English Essential Understandings</vt:lpstr>
      <vt:lpstr>Using Local Topics to Support Literacy</vt:lpstr>
      <vt:lpstr>Assessing Environmental Impact</vt:lpstr>
      <vt:lpstr>Rich Mathematical Tasks</vt:lpstr>
      <vt:lpstr>Teaching Hard History</vt:lpstr>
      <vt:lpstr>BOE Guidelines – Local Alternative Assessments</vt:lpstr>
      <vt:lpstr>Resources for this work</vt:lpstr>
      <vt:lpstr>Local History Investigation</vt:lpstr>
      <vt:lpstr>Searching for Poetry and Prose by Theme</vt:lpstr>
      <vt:lpstr>The Geo-Inquiry Model</vt:lpstr>
      <vt:lpstr>Stay Connected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Interdisciplinary Collaboration</dc:title>
  <dc:creator>VITA Program</dc:creator>
  <cp:lastModifiedBy>VITA Program</cp:lastModifiedBy>
  <cp:revision>19</cp:revision>
  <dcterms:created xsi:type="dcterms:W3CDTF">2020-01-30T22:13:12Z</dcterms:created>
  <dcterms:modified xsi:type="dcterms:W3CDTF">2020-02-18T13:02:12Z</dcterms:modified>
</cp:coreProperties>
</file>