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48"/>
  </p:notesMasterIdLst>
  <p:handoutMasterIdLst>
    <p:handoutMasterId r:id="rId49"/>
  </p:handoutMasterIdLst>
  <p:sldIdLst>
    <p:sldId id="264" r:id="rId3"/>
    <p:sldId id="266" r:id="rId4"/>
    <p:sldId id="362" r:id="rId5"/>
    <p:sldId id="268" r:id="rId6"/>
    <p:sldId id="365" r:id="rId7"/>
    <p:sldId id="363" r:id="rId8"/>
    <p:sldId id="333" r:id="rId9"/>
    <p:sldId id="366" r:id="rId10"/>
    <p:sldId id="367" r:id="rId11"/>
    <p:sldId id="334" r:id="rId12"/>
    <p:sldId id="269" r:id="rId13"/>
    <p:sldId id="335" r:id="rId14"/>
    <p:sldId id="336" r:id="rId15"/>
    <p:sldId id="337" r:id="rId16"/>
    <p:sldId id="338" r:id="rId17"/>
    <p:sldId id="277" r:id="rId18"/>
    <p:sldId id="379" r:id="rId19"/>
    <p:sldId id="390" r:id="rId20"/>
    <p:sldId id="391" r:id="rId21"/>
    <p:sldId id="394" r:id="rId22"/>
    <p:sldId id="395" r:id="rId23"/>
    <p:sldId id="396" r:id="rId24"/>
    <p:sldId id="397" r:id="rId25"/>
    <p:sldId id="398" r:id="rId26"/>
    <p:sldId id="399" r:id="rId27"/>
    <p:sldId id="400" r:id="rId28"/>
    <p:sldId id="401" r:id="rId29"/>
    <p:sldId id="402" r:id="rId30"/>
    <p:sldId id="403" r:id="rId31"/>
    <p:sldId id="404" r:id="rId32"/>
    <p:sldId id="350" r:id="rId33"/>
    <p:sldId id="351" r:id="rId34"/>
    <p:sldId id="370" r:id="rId35"/>
    <p:sldId id="375" r:id="rId36"/>
    <p:sldId id="376" r:id="rId37"/>
    <p:sldId id="377" r:id="rId38"/>
    <p:sldId id="378" r:id="rId39"/>
    <p:sldId id="353" r:id="rId40"/>
    <p:sldId id="371" r:id="rId41"/>
    <p:sldId id="359" r:id="rId42"/>
    <p:sldId id="374" r:id="rId43"/>
    <p:sldId id="369" r:id="rId44"/>
    <p:sldId id="361" r:id="rId45"/>
    <p:sldId id="313"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16" autoAdjust="0"/>
    <p:restoredTop sz="78763" autoAdjust="0"/>
  </p:normalViewPr>
  <p:slideViewPr>
    <p:cSldViewPr snapToGrid="0">
      <p:cViewPr varScale="1">
        <p:scale>
          <a:sx n="36" d="100"/>
          <a:sy n="36" d="100"/>
        </p:scale>
        <p:origin x="678" y="48"/>
      </p:cViewPr>
      <p:guideLst/>
    </p:cSldViewPr>
  </p:slideViewPr>
  <p:notesTextViewPr>
    <p:cViewPr>
      <p:scale>
        <a:sx n="1" d="1"/>
        <a:sy n="1" d="1"/>
      </p:scale>
      <p:origin x="0" y="0"/>
    </p:cViewPr>
  </p:notesTextViewPr>
  <p:sorterViewPr>
    <p:cViewPr>
      <p:scale>
        <a:sx n="100" d="100"/>
        <a:sy n="100" d="100"/>
      </p:scale>
      <p:origin x="0" y="-17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8139"/>
          </a:xfrm>
          <a:prstGeom prst="rect">
            <a:avLst/>
          </a:prstGeom>
        </p:spPr>
        <p:txBody>
          <a:bodyPr vert="horz" lIns="89940" tIns="44970" rIns="89940" bIns="44970"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58139"/>
          </a:xfrm>
          <a:prstGeom prst="rect">
            <a:avLst/>
          </a:prstGeom>
        </p:spPr>
        <p:txBody>
          <a:bodyPr vert="horz" lIns="89940" tIns="44970" rIns="89940" bIns="44970" rtlCol="0"/>
          <a:lstStyle>
            <a:lvl1pPr algn="r">
              <a:defRPr sz="1200"/>
            </a:lvl1pPr>
          </a:lstStyle>
          <a:p>
            <a:fld id="{C8ECB02D-D951-4D4F-AA0B-90916A41F6BE}" type="datetimeFigureOut">
              <a:rPr lang="en-US" smtClean="0"/>
              <a:t>1/2/2020</a:t>
            </a:fld>
            <a:endParaRPr lang="en-US"/>
          </a:p>
        </p:txBody>
      </p:sp>
      <p:sp>
        <p:nvSpPr>
          <p:cNvPr id="4" name="Footer Placeholder 3"/>
          <p:cNvSpPr>
            <a:spLocks noGrp="1"/>
          </p:cNvSpPr>
          <p:nvPr>
            <p:ph type="ftr" sz="quarter" idx="2"/>
          </p:nvPr>
        </p:nvSpPr>
        <p:spPr>
          <a:xfrm>
            <a:off x="1" y="8685863"/>
            <a:ext cx="2972320" cy="458138"/>
          </a:xfrm>
          <a:prstGeom prst="rect">
            <a:avLst/>
          </a:prstGeom>
        </p:spPr>
        <p:txBody>
          <a:bodyPr vert="horz" lIns="89940" tIns="44970" rIns="89940" bIns="44970"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685863"/>
            <a:ext cx="2972320" cy="458138"/>
          </a:xfrm>
          <a:prstGeom prst="rect">
            <a:avLst/>
          </a:prstGeom>
        </p:spPr>
        <p:txBody>
          <a:bodyPr vert="horz" lIns="89940" tIns="44970" rIns="89940" bIns="44970" rtlCol="0" anchor="b"/>
          <a:lstStyle>
            <a:lvl1pPr algn="r">
              <a:defRPr sz="1200"/>
            </a:lvl1pPr>
          </a:lstStyle>
          <a:p>
            <a:fld id="{15329C5D-5C36-43D7-9A18-781E08A8F8DB}" type="slidenum">
              <a:rPr lang="en-US" smtClean="0"/>
              <a:t>‹#›</a:t>
            </a:fld>
            <a:endParaRPr lang="en-US"/>
          </a:p>
        </p:txBody>
      </p:sp>
    </p:spTree>
    <p:extLst>
      <p:ext uri="{BB962C8B-B14F-4D97-AF65-F5344CB8AC3E}">
        <p14:creationId xmlns:p14="http://schemas.microsoft.com/office/powerpoint/2010/main" val="354858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3" tIns="45717" rIns="91433" bIns="45717" rtlCol="0"/>
          <a:lstStyle>
            <a:lvl1pPr algn="r">
              <a:defRPr sz="1200"/>
            </a:lvl1pPr>
          </a:lstStyle>
          <a:p>
            <a:fld id="{3F469266-31F5-4273-9BA2-43BF0A9245E3}" type="datetimeFigureOut">
              <a:rPr lang="en-US" smtClean="0"/>
              <a:t>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3" tIns="45717" rIns="91433" bIns="457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3" tIns="45717" rIns="91433" bIns="45717" rtlCol="0" anchor="b"/>
          <a:lstStyle>
            <a:lvl1pPr algn="r">
              <a:defRPr sz="1200"/>
            </a:lvl1pPr>
          </a:lstStyle>
          <a:p>
            <a:fld id="{93DC1311-5D25-412A-935C-CB7DA7C73143}" type="slidenum">
              <a:rPr lang="en-US" smtClean="0"/>
              <a:t>‹#›</a:t>
            </a:fld>
            <a:endParaRPr lang="en-US"/>
          </a:p>
        </p:txBody>
      </p:sp>
    </p:spTree>
    <p:extLst>
      <p:ext uri="{BB962C8B-B14F-4D97-AF65-F5344CB8AC3E}">
        <p14:creationId xmlns:p14="http://schemas.microsoft.com/office/powerpoint/2010/main" val="64192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of Virginia-</a:t>
            </a:r>
            <a:r>
              <a:rPr lang="en-US" dirty="0" smtClean="0"/>
              <a:t>Standards</a:t>
            </a:r>
            <a:r>
              <a:rPr lang="en-US" baseline="0" dirty="0" smtClean="0"/>
              <a:t> of Accreditation</a:t>
            </a:r>
          </a:p>
          <a:p>
            <a:r>
              <a:rPr lang="en-US" baseline="0" dirty="0" smtClean="0"/>
              <a:t>For a 6 hour school day, this is about 3.8 hours per day across the 4 disciplines</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4</a:t>
            </a:fld>
            <a:endParaRPr lang="en-US"/>
          </a:p>
        </p:txBody>
      </p:sp>
    </p:spTree>
    <p:extLst>
      <p:ext uri="{BB962C8B-B14F-4D97-AF65-F5344CB8AC3E}">
        <p14:creationId xmlns:p14="http://schemas.microsoft.com/office/powerpoint/2010/main" val="423673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first grade teacher notes for reading, some recommendations to be included in a literacy block are systematic, explicit, and direct instruction during small group time, including time for independent reading and student choice within the literacy block, reading aloud to model strategies, and time for students to apply strategies in texts. </a:t>
            </a:r>
          </a:p>
          <a:p>
            <a:endParaRPr lang="en-US" baseline="0" dirty="0" smtClean="0"/>
          </a:p>
          <a:p>
            <a:r>
              <a:rPr lang="en-US" baseline="0" dirty="0" smtClean="0"/>
              <a:t>Grades 4-5 also contain recommendations such as reading longer and more complex texts along with student choice. So this would be something to consider when structuring a literacy block as well.</a:t>
            </a:r>
          </a:p>
          <a:p>
            <a:endParaRPr lang="en-US" baseline="0" dirty="0" smtClean="0"/>
          </a:p>
        </p:txBody>
      </p:sp>
      <p:sp>
        <p:nvSpPr>
          <p:cNvPr id="4" name="Slide Number Placeholder 3"/>
          <p:cNvSpPr>
            <a:spLocks noGrp="1"/>
          </p:cNvSpPr>
          <p:nvPr>
            <p:ph type="sldNum" sz="quarter" idx="10"/>
          </p:nvPr>
        </p:nvSpPr>
        <p:spPr/>
        <p:txBody>
          <a:bodyPr/>
          <a:lstStyle/>
          <a:p>
            <a:fld id="{93DC1311-5D25-412A-935C-CB7DA7C73143}" type="slidenum">
              <a:rPr lang="en-US" smtClean="0"/>
              <a:t>15</a:t>
            </a:fld>
            <a:endParaRPr lang="en-US"/>
          </a:p>
        </p:txBody>
      </p:sp>
    </p:spTree>
    <p:extLst>
      <p:ext uri="{BB962C8B-B14F-4D97-AF65-F5344CB8AC3E}">
        <p14:creationId xmlns:p14="http://schemas.microsoft.com/office/powerpoint/2010/main" val="364062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Hopefully you have been able to hear some patterns and threads that you are thinking about as your reflect on your literacy blocks. Now we will talk to our two panel experts who have been doing some work in these areas. Their perspectives are valuable as they drive this work in their current roles. </a:t>
            </a:r>
            <a:endParaRPr lang="en-US" dirty="0" smtClean="0"/>
          </a:p>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16</a:t>
            </a:fld>
            <a:endParaRPr lang="en-US"/>
          </a:p>
        </p:txBody>
      </p:sp>
    </p:spTree>
    <p:extLst>
      <p:ext uri="{BB962C8B-B14F-4D97-AF65-F5344CB8AC3E}">
        <p14:creationId xmlns:p14="http://schemas.microsoft.com/office/powerpoint/2010/main" val="199940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What are the essentials to an elementary literacy block? </a:t>
            </a:r>
            <a:endParaRPr/>
          </a:p>
          <a:p>
            <a:pPr marL="0" lvl="0" indent="0" algn="l" rtl="0">
              <a:spcBef>
                <a:spcPts val="0"/>
              </a:spcBef>
              <a:spcAft>
                <a:spcPts val="0"/>
              </a:spcAft>
              <a:buNone/>
            </a:pPr>
            <a:r>
              <a:rPr lang="en-US"/>
              <a:t>2. Describe what the reading/writing connection should look like within an elementary literacy block? </a:t>
            </a:r>
            <a:endParaRPr/>
          </a:p>
          <a:p>
            <a:pPr marL="0" lvl="0" indent="0" algn="l" rtl="0">
              <a:spcBef>
                <a:spcPts val="0"/>
              </a:spcBef>
              <a:spcAft>
                <a:spcPts val="0"/>
              </a:spcAft>
              <a:buNone/>
            </a:pP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77922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Sneak in literacy whenever possible (ex. Reading aloud a chapter book during wait times)</a:t>
            </a:r>
            <a:endParaRPr/>
          </a:p>
          <a:p>
            <a:pPr marL="0" lvl="0" indent="0" algn="l" rtl="0">
              <a:spcBef>
                <a:spcPts val="0"/>
              </a:spcBef>
              <a:spcAft>
                <a:spcPts val="0"/>
              </a:spcAft>
              <a:buNone/>
            </a:pPr>
            <a:r>
              <a:rPr lang="en-US"/>
              <a:t>Spend time on what you value- do you want your students to be good at worksheets or good with text?  Are you promoting inquiry and critical thinking?</a:t>
            </a:r>
            <a:endParaRPr/>
          </a:p>
          <a:p>
            <a:pPr marL="0" lvl="0" indent="0" algn="l" rtl="0">
              <a:spcBef>
                <a:spcPts val="0"/>
              </a:spcBef>
              <a:spcAft>
                <a:spcPts val="0"/>
              </a:spcAft>
              <a:buNone/>
            </a:pPr>
            <a:r>
              <a:rPr lang="en-US"/>
              <a:t> </a:t>
            </a: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0995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34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48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Data: Grouping, Planning, Coaching</a:t>
            </a:r>
            <a:endParaRPr/>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205791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0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42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of Virginia</a:t>
            </a:r>
            <a:r>
              <a:rPr lang="en-US" baseline="0" dirty="0" smtClean="0"/>
              <a:t>-</a:t>
            </a:r>
            <a:r>
              <a:rPr lang="en-US" dirty="0" smtClean="0"/>
              <a:t>Standards of Quality</a:t>
            </a:r>
          </a:p>
          <a:p>
            <a:endParaRPr lang="en-US" dirty="0" smtClean="0"/>
          </a:p>
          <a:p>
            <a:r>
              <a:rPr lang="en-US" dirty="0" smtClean="0"/>
              <a:t>As</a:t>
            </a:r>
            <a:r>
              <a:rPr lang="en-US" baseline="0" dirty="0" smtClean="0"/>
              <a:t> you listen today, you may hear practices that sound familiar and are not entirely new. The action step after this webinar is to reflect on the implementation of these practices. What does daily implementation look like? Is it explicit? Is it systematic? Is it daily?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5</a:t>
            </a:fld>
            <a:endParaRPr lang="en-US"/>
          </a:p>
        </p:txBody>
      </p:sp>
    </p:spTree>
    <p:extLst>
      <p:ext uri="{BB962C8B-B14F-4D97-AF65-F5344CB8AC3E}">
        <p14:creationId xmlns:p14="http://schemas.microsoft.com/office/powerpoint/2010/main" val="128022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a:t>
            </a:r>
            <a:endParaRPr/>
          </a:p>
          <a:p>
            <a:pPr marL="228600" lvl="0" indent="-228600" algn="l" rtl="0">
              <a:spcBef>
                <a:spcPts val="0"/>
              </a:spcBef>
              <a:spcAft>
                <a:spcPts val="0"/>
              </a:spcAft>
              <a:buClr>
                <a:schemeClr val="dk1"/>
              </a:buClr>
              <a:buSzPts val="1200"/>
              <a:buFont typeface="Calibri"/>
              <a:buAutoNum type="arabicPeriod"/>
            </a:pPr>
            <a:r>
              <a:rPr lang="en-US"/>
              <a:t>Students should write about the texts they are reading</a:t>
            </a:r>
            <a:endParaRPr/>
          </a:p>
          <a:p>
            <a:pPr marL="228600" lvl="0" indent="-228600" algn="l" rtl="0">
              <a:spcBef>
                <a:spcPts val="0"/>
              </a:spcBef>
              <a:spcAft>
                <a:spcPts val="0"/>
              </a:spcAft>
              <a:buClr>
                <a:schemeClr val="dk1"/>
              </a:buClr>
              <a:buSzPts val="1200"/>
              <a:buFont typeface="Calibri"/>
              <a:buAutoNum type="arabicPeriod"/>
            </a:pPr>
            <a:r>
              <a:rPr lang="en-US"/>
              <a:t>When students write about reading- they think critically about the content they encountered in reading</a:t>
            </a:r>
            <a:endParaRPr/>
          </a:p>
          <a:p>
            <a:pPr marL="228600" lvl="0" indent="-228600" algn="l" rtl="0">
              <a:spcBef>
                <a:spcPts val="0"/>
              </a:spcBef>
              <a:spcAft>
                <a:spcPts val="0"/>
              </a:spcAft>
              <a:buClr>
                <a:schemeClr val="dk1"/>
              </a:buClr>
              <a:buSzPts val="1200"/>
              <a:buFont typeface="Calibri"/>
              <a:buAutoNum type="arabicPeriod"/>
            </a:pPr>
            <a:r>
              <a:rPr lang="en-US"/>
              <a:t>It is helpful to increase the amount of student generated writing</a:t>
            </a:r>
            <a:endParaRPr/>
          </a:p>
          <a:p>
            <a:pPr marL="228600" lvl="0" indent="-228600" algn="l" rtl="0">
              <a:spcBef>
                <a:spcPts val="0"/>
              </a:spcBef>
              <a:spcAft>
                <a:spcPts val="0"/>
              </a:spcAft>
              <a:buClr>
                <a:schemeClr val="dk1"/>
              </a:buClr>
              <a:buSzPts val="1200"/>
              <a:buFont typeface="Calibri"/>
              <a:buAutoNum type="arabicPeriod"/>
            </a:pPr>
            <a:r>
              <a:rPr lang="en-US"/>
              <a:t>In writing, teachers should write for learners and explicitly model writing strategies </a:t>
            </a:r>
            <a:endParaRPr/>
          </a:p>
          <a:p>
            <a:pPr marL="0" lvl="0" indent="0" algn="l" rtl="0">
              <a:spcBef>
                <a:spcPts val="0"/>
              </a:spcBef>
              <a:spcAft>
                <a:spcPts val="0"/>
              </a:spcAft>
              <a:buNone/>
            </a:pPr>
            <a:endParaRPr/>
          </a:p>
        </p:txBody>
      </p:sp>
      <p:sp>
        <p:nvSpPr>
          <p:cNvPr id="162" name="Google Shape;1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169419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855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Adjust to meet learner needs: Variety of texts and groups, differentiate (1) text, (2) content, or (3) teaching techniques</a:t>
            </a:r>
            <a:endParaRPr/>
          </a:p>
          <a:p>
            <a:pPr marL="0" lvl="0" indent="0" algn="l" rtl="0">
              <a:spcBef>
                <a:spcPts val="0"/>
              </a:spcBef>
              <a:spcAft>
                <a:spcPts val="0"/>
              </a:spcAft>
              <a:buNone/>
            </a:pPr>
            <a:endParaRPr/>
          </a:p>
        </p:txBody>
      </p:sp>
      <p:sp>
        <p:nvSpPr>
          <p:cNvPr id="175" name="Google Shape;1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1878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We do lots of work on fluency and reading with expression.  We do choral and echo reading with children with texts on the instructional reading level.  We also spend time doing Readers Theater for repeated text reading.  Our teachers even have fun reading with different voices and phrases as we reread for confidence and automaticity.</a:t>
            </a:r>
            <a:endParaRPr/>
          </a:p>
          <a:p>
            <a:pPr marL="228600" lvl="0" indent="-228600" algn="l" rtl="0">
              <a:spcBef>
                <a:spcPts val="0"/>
              </a:spcBef>
              <a:spcAft>
                <a:spcPts val="0"/>
              </a:spcAft>
              <a:buClr>
                <a:schemeClr val="dk1"/>
              </a:buClr>
              <a:buSzPts val="1200"/>
              <a:buFont typeface="Calibri"/>
              <a:buAutoNum type="arabicPeriod"/>
            </a:pPr>
            <a:r>
              <a:rPr lang="en-US" sz="1200" b="1" i="0" u="none" strike="noStrike">
                <a:solidFill>
                  <a:schemeClr val="dk1"/>
                </a:solidFill>
                <a:latin typeface="Calibri"/>
                <a:ea typeface="Calibri"/>
                <a:cs typeface="Calibri"/>
                <a:sym typeface="Calibri"/>
              </a:rPr>
              <a:t>Ensure that each student reads connected text every day to support reading accuracy, fluency, and comprehension.  IES Guide, Point 4</a:t>
            </a:r>
            <a:endParaRPr/>
          </a:p>
          <a:p>
            <a:pPr marL="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None/>
            </a:pPr>
            <a:endParaRPr/>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20057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sample literacy block with some of the actions that might be happening at that time. Literacy blocks may look different based on the time built into daily schedules, but the components within the block are critical.</a:t>
            </a:r>
          </a:p>
          <a:p>
            <a:endParaRPr lang="en-US" dirty="0" smtClean="0"/>
          </a:p>
          <a:p>
            <a:r>
              <a:rPr lang="en-US" dirty="0" smtClean="0"/>
              <a:t>Literacy blocks may not look the same K-5 depending</a:t>
            </a:r>
            <a:r>
              <a:rPr lang="en-US" baseline="0" dirty="0" smtClean="0"/>
              <a:t> on the age group/needs of the students. </a:t>
            </a:r>
          </a:p>
          <a:p>
            <a:endParaRPr lang="en-US" dirty="0" smtClean="0"/>
          </a:p>
          <a:p>
            <a:r>
              <a:rPr lang="en-US" dirty="0" smtClean="0"/>
              <a:t>Some</a:t>
            </a:r>
            <a:r>
              <a:rPr lang="en-US" baseline="0" dirty="0" smtClean="0"/>
              <a:t> literacy blocks for y</a:t>
            </a:r>
            <a:r>
              <a:rPr lang="en-US" dirty="0" smtClean="0"/>
              <a:t>ounger</a:t>
            </a:r>
            <a:r>
              <a:rPr lang="en-US" baseline="0" dirty="0" smtClean="0"/>
              <a:t> students may have the whole group time split into two sessions, one at the beginning of the literacy block and one during differentiated instruction in order to support tasks in smaller chunks of time.</a:t>
            </a:r>
          </a:p>
          <a:p>
            <a:endParaRPr lang="en-US" baseline="0" dirty="0" smtClean="0"/>
          </a:p>
          <a:p>
            <a:r>
              <a:rPr lang="en-US" baseline="0" dirty="0" smtClean="0"/>
              <a:t>Literacy blocks for older students may have a differentiated instruction time, and an additional independent reading time as students begin to read longer and more complex text and a teacher would need an additional chunk of time to confer with students. This would not be equal to a D.E.A.R. time or S.S.R time. At this age, on some occasions, differentiated instruction may be a reading comprehension task that follows the whole group lesson, that would require students to independently or as a small group read, think, and communicate on a task. The differentiation would be as the teacher moves between groups and or students to scaffold and support the learning.</a:t>
            </a:r>
          </a:p>
          <a:p>
            <a:endParaRPr lang="en-US" baseline="0" dirty="0" smtClean="0"/>
          </a:p>
          <a:p>
            <a:r>
              <a:rPr lang="en-US" baseline="0" dirty="0" smtClean="0"/>
              <a:t>Note that student choice, research, communication, reading, and writing should be ongoing and integrated throughout daily opportunities in the literacy block, in addition to some intentional times when teacher may provide explicit instruction on choosing a book, how to find sources for research, presentations etc. </a:t>
            </a:r>
          </a:p>
        </p:txBody>
      </p:sp>
      <p:sp>
        <p:nvSpPr>
          <p:cNvPr id="4" name="Slide Number Placeholder 3"/>
          <p:cNvSpPr>
            <a:spLocks noGrp="1"/>
          </p:cNvSpPr>
          <p:nvPr>
            <p:ph type="sldNum" sz="quarter" idx="10"/>
          </p:nvPr>
        </p:nvSpPr>
        <p:spPr/>
        <p:txBody>
          <a:bodyPr/>
          <a:lstStyle/>
          <a:p>
            <a:fld id="{93DC1311-5D25-412A-935C-CB7DA7C73143}" type="slidenum">
              <a:rPr lang="en-US" smtClean="0"/>
              <a:t>42</a:t>
            </a:fld>
            <a:endParaRPr lang="en-US"/>
          </a:p>
        </p:txBody>
      </p:sp>
    </p:spTree>
    <p:extLst>
      <p:ext uri="{BB962C8B-B14F-4D97-AF65-F5344CB8AC3E}">
        <p14:creationId xmlns:p14="http://schemas.microsoft.com/office/powerpoint/2010/main" val="71520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practice guides published by What Works Clearinghouse and the Institute of Education Sciences examine studies and make recommendations based on the evidence of the studies. The recommendations are ranked in order of strongest evidence to minimal. </a:t>
            </a:r>
          </a:p>
          <a:p>
            <a:endParaRPr lang="en-US" baseline="0" dirty="0" smtClean="0"/>
          </a:p>
          <a:p>
            <a:r>
              <a:rPr lang="en-US" b="1" baseline="0" dirty="0" smtClean="0"/>
              <a:t>Recommendation 1</a:t>
            </a:r>
            <a:r>
              <a:rPr lang="en-US" baseline="0" dirty="0" smtClean="0"/>
              <a:t>-Supporting the development of specific academic, inferential, and narrative language skills will broaden students’ listening comprehension skills which will prepare them for better reading comprehension. It also expands their vocabulary knowledge and syntax within the English language.</a:t>
            </a:r>
          </a:p>
          <a:p>
            <a:endParaRPr lang="en-US" baseline="0" dirty="0" smtClean="0"/>
          </a:p>
          <a:p>
            <a:r>
              <a:rPr lang="en-US" b="1" baseline="0" dirty="0" smtClean="0"/>
              <a:t>Recommendation 2</a:t>
            </a:r>
            <a:r>
              <a:rPr lang="en-US" baseline="0" dirty="0" smtClean="0"/>
              <a:t>-</a:t>
            </a:r>
            <a:r>
              <a:rPr lang="en-US" dirty="0" smtClean="0"/>
              <a:t>To effectively decode (convert from print to speech) and encode (convert from speech to print) words, students must be able to identify the individual sounds, or phonemes, that make up the words they hear in speech, name the letters of the alphabet as they appear in print,</a:t>
            </a:r>
            <a:r>
              <a:rPr lang="en-US" baseline="0" dirty="0" smtClean="0"/>
              <a:t> and </a:t>
            </a:r>
            <a:r>
              <a:rPr lang="en-US" dirty="0" smtClean="0"/>
              <a:t>identify each letter’s corresponding sound(s)</a:t>
            </a:r>
            <a:r>
              <a:rPr lang="en-US" baseline="0" dirty="0" smtClean="0"/>
              <a:t>. This recommendation presents ways to support these skills such as; </a:t>
            </a:r>
            <a:r>
              <a:rPr lang="en-US" dirty="0" smtClean="0"/>
              <a:t>1. Teaching students to recognize and manipulate segments of sound in speech. 2) Teaching students letter–sound relations.</a:t>
            </a:r>
            <a:r>
              <a:rPr lang="en-US" baseline="0" dirty="0" smtClean="0"/>
              <a:t> And 3. </a:t>
            </a:r>
            <a:r>
              <a:rPr lang="en-US" dirty="0" smtClean="0"/>
              <a:t>Using word-building and other activities to link students’ knowledge of letter–sound relationships with phonemic awareness.</a:t>
            </a:r>
            <a:endParaRPr lang="en-US" baseline="0" dirty="0" smtClean="0"/>
          </a:p>
          <a:p>
            <a:endParaRPr lang="en-US" baseline="0" dirty="0" smtClean="0"/>
          </a:p>
          <a:p>
            <a:r>
              <a:rPr lang="en-US" b="1" baseline="0" dirty="0" smtClean="0"/>
              <a:t>Recommendation 3</a:t>
            </a:r>
            <a:r>
              <a:rPr lang="en-US" baseline="0" dirty="0" smtClean="0"/>
              <a:t>-This recommendation presents several ways to implement decoding and analyzing word parts. The first way is blending sounds with spelling patterns from left to right to produce a recognizable word. The next is providing instruction on common sound-spelling patterns. Is it explicit and systematic? Also continuing this instruction even as students move into learning syllables</a:t>
            </a:r>
          </a:p>
          <a:p>
            <a:endParaRPr lang="en-US" baseline="0" dirty="0" smtClean="0"/>
          </a:p>
          <a:p>
            <a:r>
              <a:rPr lang="en-US" b="1" baseline="0" dirty="0" smtClean="0"/>
              <a:t>Recommendation 4</a:t>
            </a:r>
            <a:r>
              <a:rPr lang="en-US" baseline="0" dirty="0" smtClean="0"/>
              <a:t>-The recommendation states that students should be reading a wide variety of connected text daily, with and without constructive feedback. As students are beginning to apply the alphabetic principal, text should provide examples of recently taught spelling patterns with support and feedback from teachers on applying decoding strategies learned. This recommendation also shares some suggested strategies for supporting students in reading more fluently.</a:t>
            </a:r>
          </a:p>
          <a:p>
            <a:endParaRPr lang="en-US" baseline="0" dirty="0" smtClean="0"/>
          </a:p>
        </p:txBody>
      </p:sp>
      <p:sp>
        <p:nvSpPr>
          <p:cNvPr id="4" name="Slide Number Placeholder 3"/>
          <p:cNvSpPr>
            <a:spLocks noGrp="1"/>
          </p:cNvSpPr>
          <p:nvPr>
            <p:ph type="sldNum" sz="quarter" idx="10"/>
          </p:nvPr>
        </p:nvSpPr>
        <p:spPr/>
        <p:txBody>
          <a:bodyPr/>
          <a:lstStyle/>
          <a:p>
            <a:fld id="{93DC1311-5D25-412A-935C-CB7DA7C73143}" type="slidenum">
              <a:rPr lang="en-US" smtClean="0"/>
              <a:t>6</a:t>
            </a:fld>
            <a:endParaRPr lang="en-US"/>
          </a:p>
        </p:txBody>
      </p:sp>
    </p:spTree>
    <p:extLst>
      <p:ext uri="{BB962C8B-B14F-4D97-AF65-F5344CB8AC3E}">
        <p14:creationId xmlns:p14="http://schemas.microsoft.com/office/powerpoint/2010/main" val="276236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Recommendation 1</a:t>
            </a:r>
            <a:r>
              <a:rPr lang="en-US" dirty="0" smtClean="0"/>
              <a:t>-The guide recommends</a:t>
            </a:r>
            <a:r>
              <a:rPr lang="en-US" baseline="0" dirty="0" smtClean="0"/>
              <a:t> at least 30 minutes a day in Kindergarten for teaching skills, strategies and processes for writing, as well as an hour a day for older elementary students. 30 minutes of that for instruction, and 30 minutes for student writing. It also suggests that some of that student writing time could also occur within other content domains such as writing a lab report for Science.</a:t>
            </a:r>
          </a:p>
          <a:p>
            <a:endParaRPr lang="en-US" baseline="0" dirty="0" smtClean="0"/>
          </a:p>
          <a:p>
            <a:r>
              <a:rPr lang="en-US" b="1" baseline="0" dirty="0" smtClean="0"/>
              <a:t>Recommendation 2</a:t>
            </a:r>
            <a:r>
              <a:rPr lang="en-US" baseline="0" dirty="0" smtClean="0"/>
              <a:t>-This recommendation shares many strategies for engaging students within the writing process, from picking ideas and organizing all the way to sharing as well as strategies for writing for different purposes.</a:t>
            </a:r>
          </a:p>
          <a:p>
            <a:endParaRPr lang="en-US" baseline="0" dirty="0" smtClean="0"/>
          </a:p>
          <a:p>
            <a:r>
              <a:rPr lang="en-US" b="1" baseline="0" dirty="0" smtClean="0"/>
              <a:t>Recommendation 3</a:t>
            </a:r>
            <a:r>
              <a:rPr lang="en-US" baseline="0" dirty="0" smtClean="0"/>
              <a:t>-When young students begin to write, they scribble and will tell you a whole story for what that scribble means. They have learned that </a:t>
            </a:r>
            <a:r>
              <a:rPr lang="en-US" i="1" baseline="0" dirty="0" smtClean="0"/>
              <a:t>what I write stands for what I think. </a:t>
            </a:r>
            <a:r>
              <a:rPr lang="en-US" i="0" baseline="0" dirty="0" smtClean="0"/>
              <a:t>As</a:t>
            </a:r>
            <a:r>
              <a:rPr lang="en-US" i="1" baseline="0" dirty="0" smtClean="0"/>
              <a:t> </a:t>
            </a:r>
            <a:r>
              <a:rPr lang="en-US" baseline="0" dirty="0" smtClean="0"/>
              <a:t>they get older they are working to express their stories and ideas on paper as well as use their developing spelling knowledge to identify the sounds they need to express those ideas. They have two jobs. If students have not developed fluency with their letter formation then the ideas they want to express begin to change and adapt and their print no longer acts as the symbol for those ideas. Handwriting is not only essential for letter learning, but fluency with this is essential for expressing ideas. As students grow and begin to express their ideas in a variety of modes, these practices need to be implemented daily, such as word processing and utilizing technology for communication. It is important that this is intentional and not as time allows.</a:t>
            </a:r>
          </a:p>
          <a:p>
            <a:endParaRPr lang="en-US" baseline="0" dirty="0" smtClean="0"/>
          </a:p>
          <a:p>
            <a:r>
              <a:rPr lang="en-US" b="1" baseline="0" dirty="0" smtClean="0"/>
              <a:t>Recommendation 4-</a:t>
            </a:r>
            <a:r>
              <a:rPr lang="en-US" b="0" baseline="0" dirty="0" smtClean="0"/>
              <a:t>This recommendation shares some ways to create a strong community such as the</a:t>
            </a:r>
            <a:r>
              <a:rPr lang="en-US" b="1" baseline="0" dirty="0" smtClean="0"/>
              <a:t> teacher acting as a writer </a:t>
            </a:r>
            <a:r>
              <a:rPr lang="en-US" b="0" baseline="0" dirty="0" smtClean="0"/>
              <a:t>within the community, </a:t>
            </a:r>
            <a:r>
              <a:rPr lang="en-US" b="1" baseline="0" dirty="0" smtClean="0"/>
              <a:t>providing choices</a:t>
            </a:r>
            <a:r>
              <a:rPr lang="en-US" b="0" baseline="0" dirty="0" smtClean="0"/>
              <a:t>, providing opportunities for </a:t>
            </a:r>
            <a:r>
              <a:rPr lang="en-US" b="1" baseline="0" dirty="0" smtClean="0"/>
              <a:t>students to collaborate as writers</a:t>
            </a:r>
            <a:r>
              <a:rPr lang="en-US" b="0" baseline="0" dirty="0" smtClean="0"/>
              <a:t>, effective </a:t>
            </a:r>
            <a:r>
              <a:rPr lang="en-US" b="1" baseline="0" dirty="0" smtClean="0"/>
              <a:t>ways to publish student writings </a:t>
            </a:r>
            <a:r>
              <a:rPr lang="en-US" b="0" baseline="0" dirty="0" smtClean="0"/>
              <a:t>and </a:t>
            </a:r>
            <a:r>
              <a:rPr lang="en-US" b="1" baseline="0" dirty="0" smtClean="0"/>
              <a:t>providing continuous feedback</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93DC1311-5D25-412A-935C-CB7DA7C73143}" type="slidenum">
              <a:rPr lang="en-US" smtClean="0"/>
              <a:t>7</a:t>
            </a:fld>
            <a:endParaRPr lang="en-US"/>
          </a:p>
        </p:txBody>
      </p:sp>
    </p:spTree>
    <p:extLst>
      <p:ext uri="{BB962C8B-B14F-4D97-AF65-F5344CB8AC3E}">
        <p14:creationId xmlns:p14="http://schemas.microsoft.com/office/powerpoint/2010/main" val="32634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smtClean="0">
                <a:solidFill>
                  <a:srgbClr val="FF0000"/>
                </a:solidFill>
              </a:rPr>
              <a:t>What does explicit and systematic mean? Explicit</a:t>
            </a:r>
            <a:r>
              <a:rPr lang="en-US" sz="1200" baseline="0" dirty="0" smtClean="0">
                <a:solidFill>
                  <a:srgbClr val="FF0000"/>
                </a:solidFill>
              </a:rPr>
              <a:t> phonics instruction means that the letter(s)-sound relationship or skill is directly stated to the students “the /s/ sound is represented by the letter </a:t>
            </a:r>
            <a:r>
              <a:rPr lang="en-US" sz="1200" i="1" baseline="0" dirty="0" smtClean="0">
                <a:solidFill>
                  <a:srgbClr val="FF0000"/>
                </a:solidFill>
              </a:rPr>
              <a:t>s</a:t>
            </a:r>
            <a:r>
              <a:rPr lang="en-US" sz="1200" i="0" baseline="0" dirty="0" smtClean="0">
                <a:solidFill>
                  <a:srgbClr val="FF0000"/>
                </a:solidFill>
              </a:rPr>
              <a:t>.”</a:t>
            </a:r>
            <a:r>
              <a:rPr lang="en-US" sz="1200" dirty="0" smtClean="0">
                <a:solidFill>
                  <a:srgbClr val="FF0000"/>
                </a:solidFill>
              </a:rPr>
              <a:t> </a:t>
            </a:r>
            <a:r>
              <a:rPr lang="en-US" sz="1200" b="1" dirty="0" smtClean="0">
                <a:solidFill>
                  <a:srgbClr val="FF0000"/>
                </a:solidFill>
              </a:rPr>
              <a:t>Systematic</a:t>
            </a:r>
            <a:r>
              <a:rPr lang="en-US" sz="1200" baseline="0" dirty="0" smtClean="0">
                <a:solidFill>
                  <a:srgbClr val="FF0000"/>
                </a:solidFill>
              </a:rPr>
              <a:t> means that the instruction follows a continuum that moves from easier to more complex skills.</a:t>
            </a:r>
            <a:endParaRPr lang="en-US" sz="1200" dirty="0" smtClean="0">
              <a:solidFill>
                <a:srgbClr val="FF0000"/>
              </a:solidFill>
            </a:endParaRPr>
          </a:p>
          <a:p>
            <a:pPr marL="0" indent="0">
              <a:buFont typeface="Arial" panose="020B0604020202020204" pitchFamily="34" charset="0"/>
              <a:buNone/>
            </a:pPr>
            <a:r>
              <a:rPr lang="en-US" sz="1200" dirty="0" smtClean="0">
                <a:solidFill>
                  <a:srgbClr val="FF0000"/>
                </a:solidFill>
              </a:rPr>
              <a:t/>
            </a:r>
            <a:br>
              <a:rPr lang="en-US" sz="1200" dirty="0" smtClean="0">
                <a:solidFill>
                  <a:srgbClr val="FF0000"/>
                </a:solidFill>
              </a:rPr>
            </a:br>
            <a:r>
              <a:rPr lang="en-US" sz="1200" b="0" baseline="0" dirty="0" smtClean="0">
                <a:solidFill>
                  <a:srgbClr val="FF0000"/>
                </a:solidFill>
              </a:rPr>
              <a:t>Strong alphabet recognition and phonemic awareness are </a:t>
            </a:r>
            <a:r>
              <a:rPr lang="en-US" sz="1200" b="1" baseline="0" dirty="0" smtClean="0">
                <a:solidFill>
                  <a:srgbClr val="FF0000"/>
                </a:solidFill>
              </a:rPr>
              <a:t>r</a:t>
            </a:r>
            <a:r>
              <a:rPr lang="en-US" sz="1200" b="1" dirty="0" smtClean="0">
                <a:solidFill>
                  <a:srgbClr val="FF0000"/>
                </a:solidFill>
              </a:rPr>
              <a:t>eadiness skills </a:t>
            </a:r>
            <a:r>
              <a:rPr lang="en-US" sz="1200" b="0" dirty="0" smtClean="0">
                <a:solidFill>
                  <a:srgbClr val="FF0000"/>
                </a:solidFill>
              </a:rPr>
              <a:t>needed for success</a:t>
            </a:r>
            <a:r>
              <a:rPr lang="en-US" sz="1200" b="0" baseline="0" dirty="0" smtClean="0">
                <a:solidFill>
                  <a:srgbClr val="FF0000"/>
                </a:solidFill>
              </a:rPr>
              <a:t> in reading</a:t>
            </a:r>
            <a:r>
              <a:rPr lang="en-US" sz="1200" b="1" baseline="0" dirty="0" smtClean="0">
                <a:solidFill>
                  <a:srgbClr val="FF0000"/>
                </a:solidFill>
              </a:rPr>
              <a:t>.</a:t>
            </a:r>
            <a:r>
              <a:rPr lang="en-US" sz="1200" b="0" baseline="0" dirty="0" smtClean="0">
                <a:solidFill>
                  <a:srgbClr val="FF0000"/>
                </a:solidFill>
              </a:rPr>
              <a:t> Knowing the names and sounds of letters with fluency and being able to orally blend, segment, and manipulate sounds in words from Kindergarten moving up to grade 3 will be the biggest predictor of early reading success.</a:t>
            </a:r>
            <a:endParaRPr lang="en-US" sz="1200" b="1" baseline="0" dirty="0" smtClean="0">
              <a:solidFill>
                <a:srgbClr val="FF0000"/>
              </a:solidFill>
            </a:endParaRPr>
          </a:p>
          <a:p>
            <a:pPr marL="0" indent="0">
              <a:buFont typeface="Arial" panose="020B0604020202020204" pitchFamily="34" charset="0"/>
              <a:buNone/>
            </a:pPr>
            <a:endParaRPr lang="en-US" sz="1200" b="1" baseline="0" dirty="0" smtClean="0">
              <a:solidFill>
                <a:srgbClr val="FF0000"/>
              </a:solidFill>
            </a:endParaRPr>
          </a:p>
          <a:p>
            <a:pPr marL="0" indent="0">
              <a:buFont typeface="Arial" panose="020B0604020202020204" pitchFamily="34" charset="0"/>
              <a:buNone/>
            </a:pPr>
            <a:r>
              <a:rPr lang="en-US" sz="1200" dirty="0" smtClean="0">
                <a:solidFill>
                  <a:srgbClr val="FF0000"/>
                </a:solidFill>
              </a:rPr>
              <a:t>A</a:t>
            </a:r>
            <a:r>
              <a:rPr lang="en-US" sz="1200" baseline="0" dirty="0" smtClean="0">
                <a:solidFill>
                  <a:srgbClr val="FF0000"/>
                </a:solidFill>
              </a:rPr>
              <a:t> strong </a:t>
            </a:r>
            <a:r>
              <a:rPr lang="en-US" sz="1200" b="1" baseline="0" dirty="0" smtClean="0">
                <a:solidFill>
                  <a:srgbClr val="FF0000"/>
                </a:solidFill>
              </a:rPr>
              <a:t>scope and sequence </a:t>
            </a:r>
            <a:r>
              <a:rPr lang="en-US" sz="1200" baseline="0" dirty="0" smtClean="0">
                <a:solidFill>
                  <a:srgbClr val="FF0000"/>
                </a:solidFill>
              </a:rPr>
              <a:t>moves from easier to more complex skills and builds on previous learning.</a:t>
            </a: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Blending</a:t>
            </a:r>
            <a:r>
              <a:rPr lang="en-US" sz="1200" dirty="0" smtClean="0">
                <a:solidFill>
                  <a:srgbClr val="FF0000"/>
                </a:solidFill>
              </a:rPr>
              <a:t>-We teach</a:t>
            </a:r>
            <a:r>
              <a:rPr lang="en-US" sz="1200" baseline="0" dirty="0" smtClean="0">
                <a:solidFill>
                  <a:srgbClr val="FF0000"/>
                </a:solidFill>
              </a:rPr>
              <a:t> students to segment or sounds in order to decode words, but students must be proficient in blending those sounds together in order to sound out words. Students must be proficient with blending orally before using it in text. Blending is used with early readers but should continue as students transition into multisyllabic words.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Dictation</a:t>
            </a:r>
            <a:r>
              <a:rPr lang="en-US" sz="1200" dirty="0" smtClean="0">
                <a:solidFill>
                  <a:srgbClr val="FF0000"/>
                </a:solidFill>
              </a:rPr>
              <a:t>-Students</a:t>
            </a:r>
            <a:r>
              <a:rPr lang="en-US" sz="1200" baseline="0" dirty="0" smtClean="0">
                <a:solidFill>
                  <a:srgbClr val="FF0000"/>
                </a:solidFill>
              </a:rPr>
              <a:t> must be provided opportunities to “try out” or apply their phonics skills with teacher support, just like the IES Guide discusses </a:t>
            </a:r>
            <a:r>
              <a:rPr lang="en-US" sz="1200" baseline="0" dirty="0" err="1" smtClean="0">
                <a:solidFill>
                  <a:srgbClr val="FF0000"/>
                </a:solidFill>
              </a:rPr>
              <a:t>practciing</a:t>
            </a:r>
            <a:r>
              <a:rPr lang="en-US" sz="1200" baseline="0" dirty="0" smtClean="0">
                <a:solidFill>
                  <a:srgbClr val="FF0000"/>
                </a:solidFill>
              </a:rPr>
              <a:t> phonics skills in connected text.</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Word Awareness</a:t>
            </a:r>
            <a:r>
              <a:rPr lang="en-US" sz="1200" dirty="0" smtClean="0">
                <a:solidFill>
                  <a:srgbClr val="FF0000"/>
                </a:solidFill>
              </a:rPr>
              <a:t>-Literacy</a:t>
            </a:r>
            <a:r>
              <a:rPr lang="en-US" sz="1200" baseline="0" dirty="0" smtClean="0">
                <a:solidFill>
                  <a:srgbClr val="FF0000"/>
                </a:solidFill>
              </a:rPr>
              <a:t> blocks should consist of opportunities for students to analyze and notice patterns in word through tasks that require students to manipulate words to increase students’ ability to notice larger chunks in monosyllabic and multisyllabic words. Word building and word sorting are two examples of these tasks.</a:t>
            </a:r>
            <a:endParaRPr lang="en-US" sz="1200"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High-Frequency Words-</a:t>
            </a:r>
            <a:r>
              <a:rPr lang="en-US" sz="1200" b="0" dirty="0" smtClean="0">
                <a:solidFill>
                  <a:srgbClr val="FF0000"/>
                </a:solidFill>
              </a:rPr>
              <a:t>Known as the most common</a:t>
            </a:r>
            <a:r>
              <a:rPr lang="en-US" sz="1200" b="0" baseline="0" dirty="0" smtClean="0">
                <a:solidFill>
                  <a:srgbClr val="FF0000"/>
                </a:solidFill>
              </a:rPr>
              <a:t> words in English. Words that follow regular sound-spellings can be learned and applied during the normal phonics scope and sequence. Word do not, need to be explicitly taught to students.</a:t>
            </a:r>
            <a:endParaRPr lang="en-US" sz="1200" b="1" dirty="0" smtClean="0">
              <a:solidFill>
                <a:srgbClr val="FF0000"/>
              </a:solidFill>
            </a:endParaRPr>
          </a:p>
          <a:p>
            <a:pPr marL="0" indent="0">
              <a:buFont typeface="Arial" panose="020B0604020202020204" pitchFamily="34" charset="0"/>
              <a:buNone/>
            </a:pPr>
            <a:endParaRPr lang="en-US" sz="1200" dirty="0" smtClean="0">
              <a:solidFill>
                <a:srgbClr val="FF0000"/>
              </a:solidFill>
            </a:endParaRPr>
          </a:p>
          <a:p>
            <a:pPr marL="0" indent="0">
              <a:buFont typeface="Arial" panose="020B0604020202020204" pitchFamily="34" charset="0"/>
              <a:buNone/>
            </a:pPr>
            <a:r>
              <a:rPr lang="en-US" sz="1200" b="1" dirty="0" smtClean="0">
                <a:solidFill>
                  <a:srgbClr val="FF0000"/>
                </a:solidFill>
              </a:rPr>
              <a:t>Reading Connected Text-</a:t>
            </a:r>
            <a:r>
              <a:rPr lang="en-US" sz="1200" b="0" dirty="0" smtClean="0">
                <a:solidFill>
                  <a:srgbClr val="FF0000"/>
                </a:solidFill>
              </a:rPr>
              <a:t>Students should</a:t>
            </a:r>
            <a:r>
              <a:rPr lang="en-US" sz="1200" b="0" baseline="0" dirty="0" smtClean="0">
                <a:solidFill>
                  <a:srgbClr val="FF0000"/>
                </a:solidFill>
              </a:rPr>
              <a:t> have opportunities to practice and apply phonics instruction in decodable text.</a:t>
            </a:r>
          </a:p>
          <a:p>
            <a:pPr marL="0" indent="0">
              <a:buFont typeface="Arial" panose="020B0604020202020204" pitchFamily="34" charset="0"/>
              <a:buNone/>
            </a:pPr>
            <a:endParaRPr lang="en-US" sz="1200" b="1" dirty="0" smtClean="0">
              <a:solidFill>
                <a:srgbClr val="FF0000"/>
              </a:solidFill>
            </a:endParaRPr>
          </a:p>
          <a:p>
            <a:pPr marL="0" indent="0">
              <a:buFont typeface="Arial" panose="020B0604020202020204" pitchFamily="34" charset="0"/>
              <a:buNone/>
            </a:pPr>
            <a:r>
              <a:rPr lang="en-US" sz="1200" b="1" dirty="0" smtClean="0">
                <a:solidFill>
                  <a:srgbClr val="FF0000"/>
                </a:solidFill>
              </a:rPr>
              <a:t>Building vocabulary and background knowledge-</a:t>
            </a:r>
            <a:r>
              <a:rPr lang="en-US" sz="1200" b="0" dirty="0" smtClean="0">
                <a:solidFill>
                  <a:srgbClr val="FF0000"/>
                </a:solidFill>
              </a:rPr>
              <a:t>As older elementary students encounter more complex texts</a:t>
            </a:r>
            <a:r>
              <a:rPr lang="en-US" sz="1200" b="0" baseline="0" dirty="0" smtClean="0">
                <a:solidFill>
                  <a:srgbClr val="FF0000"/>
                </a:solidFill>
              </a:rPr>
              <a:t> and vocabulary, providing a balance of phonics instruction with best practices with vocabulary acquisition and expanding background knowledge is essential.</a:t>
            </a:r>
            <a:endParaRPr lang="en-US" sz="1200" b="0" dirty="0" smtClean="0">
              <a:solidFill>
                <a:srgbClr val="FF0000"/>
              </a:solidFill>
            </a:endParaRPr>
          </a:p>
          <a:p>
            <a:pPr marL="342900" indent="-342900">
              <a:buFont typeface="Arial" panose="020B0604020202020204" pitchFamily="34" charset="0"/>
              <a:buChar char="•"/>
            </a:pPr>
            <a:endParaRPr lang="en-US" sz="1200" dirty="0" smtClean="0">
              <a:solidFill>
                <a:srgbClr val="FF0000"/>
              </a:solidFill>
            </a:endParaRPr>
          </a:p>
          <a:p>
            <a:r>
              <a:rPr lang="en-US" dirty="0" smtClean="0"/>
              <a:t>So as you are reflecting</a:t>
            </a:r>
            <a:r>
              <a:rPr lang="en-US" baseline="0" dirty="0" smtClean="0"/>
              <a:t> on the practices in your literacy block, continue to think about the implementation of these characteristics. Do you do these daily? Do you see these daily?</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9</a:t>
            </a:fld>
            <a:endParaRPr lang="en-US"/>
          </a:p>
        </p:txBody>
      </p:sp>
    </p:spTree>
    <p:extLst>
      <p:ext uri="{BB962C8B-B14F-4D97-AF65-F5344CB8AC3E}">
        <p14:creationId xmlns:p14="http://schemas.microsoft.com/office/powerpoint/2010/main" val="292967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look at the new</a:t>
            </a:r>
            <a:r>
              <a:rPr lang="en-US" baseline="0" dirty="0" smtClean="0"/>
              <a:t> 2017 English Standards of Learning changes and updates as well as the teacher notes that are provided that suggest important components to include in literacy blocks. </a:t>
            </a:r>
          </a:p>
          <a:p>
            <a:endParaRPr lang="en-US" baseline="0" dirty="0" smtClean="0"/>
          </a:p>
          <a:p>
            <a:r>
              <a:rPr lang="en-US" baseline="0" dirty="0" smtClean="0"/>
              <a:t>In K-3 former Oral Language strand is now named Communication and Multimodal Literacies to align with grades 4 and 5. An effective literacy block should be integrating these skills such as retelling, asking questions, and collaborating throughout the literacy block as modes to communicate about reading and writing, unless specific intervention is needed.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10</a:t>
            </a:fld>
            <a:endParaRPr lang="en-US"/>
          </a:p>
        </p:txBody>
      </p:sp>
    </p:spTree>
    <p:extLst>
      <p:ext uri="{BB962C8B-B14F-4D97-AF65-F5344CB8AC3E}">
        <p14:creationId xmlns:p14="http://schemas.microsoft.com/office/powerpoint/2010/main" val="416823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important change to note is that several oral</a:t>
            </a:r>
            <a:r>
              <a:rPr lang="en-US" baseline="0" dirty="0" smtClean="0"/>
              <a:t> early literacy skills were also moved from this strand into the reading strand. As many communication skills often get integrated into other areas, and often explicit instruction in these oral early literacy skills is not present. This change would allow more time for explicit instruction in these critical areas.</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12</a:t>
            </a:fld>
            <a:endParaRPr lang="en-US"/>
          </a:p>
        </p:txBody>
      </p:sp>
    </p:spTree>
    <p:extLst>
      <p:ext uri="{BB962C8B-B14F-4D97-AF65-F5344CB8AC3E}">
        <p14:creationId xmlns:p14="http://schemas.microsoft.com/office/powerpoint/2010/main" val="12607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a:t>
            </a:r>
            <a:r>
              <a:rPr lang="en-US" baseline="0" dirty="0" smtClean="0"/>
              <a:t> at some suggested practices that are already included in the new 2017 English Curriculum Frameworks.</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13</a:t>
            </a:fld>
            <a:endParaRPr lang="en-US"/>
          </a:p>
        </p:txBody>
      </p:sp>
    </p:spTree>
    <p:extLst>
      <p:ext uri="{BB962C8B-B14F-4D97-AF65-F5344CB8AC3E}">
        <p14:creationId xmlns:p14="http://schemas.microsoft.com/office/powerpoint/2010/main" val="203852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t>
            </a:r>
            <a:r>
              <a:rPr lang="en-US" baseline="0" dirty="0" smtClean="0"/>
              <a:t>view page for each strand within each grade level also has teacher notes provided with some best practices to use when structuring a literacy block and providing instruction on the standards. </a:t>
            </a:r>
          </a:p>
          <a:p>
            <a:endParaRPr lang="en-US" baseline="0" dirty="0" smtClean="0"/>
          </a:p>
          <a:p>
            <a:r>
              <a:rPr lang="en-US" baseline="0" dirty="0" smtClean="0"/>
              <a:t>On this Kindergarten example notice that it states some specific skills that should be taught through systematic, direct instruction within small group, and independent tasks.</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14</a:t>
            </a:fld>
            <a:endParaRPr lang="en-US"/>
          </a:p>
        </p:txBody>
      </p:sp>
    </p:spTree>
    <p:extLst>
      <p:ext uri="{BB962C8B-B14F-4D97-AF65-F5344CB8AC3E}">
        <p14:creationId xmlns:p14="http://schemas.microsoft.com/office/powerpoint/2010/main" val="338959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7611" y="414937"/>
            <a:ext cx="10626899" cy="5530244"/>
          </a:xfrm>
          <a:prstGeom prst="rect">
            <a:avLst/>
          </a:prstGeom>
        </p:spPr>
      </p:pic>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5861539"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6369696" y="1280521"/>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28251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244319"/>
            <a:ext cx="12192000" cy="6183278"/>
          </a:xfrm>
          <a:prstGeom prst="rect">
            <a:avLst/>
          </a:prstGeom>
        </p:spPr>
      </p:pic>
      <p:sp>
        <p:nvSpPr>
          <p:cNvPr id="10" name="Rectangle 9"/>
          <p:cNvSpPr/>
          <p:nvPr userDrawn="1"/>
        </p:nvSpPr>
        <p:spPr>
          <a:xfrm>
            <a:off x="-1" y="-244319"/>
            <a:ext cx="4558975"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84289" y="0"/>
            <a:ext cx="3967611" cy="79108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18"/>
            <a:ext cx="3967611"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1844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4909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69378" y="2754923"/>
            <a:ext cx="3353409"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281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65846" y="3094785"/>
            <a:ext cx="3951505"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7112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625815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1" name="Content Placeholder 2"/>
          <p:cNvSpPr>
            <a:spLocks noGrp="1"/>
          </p:cNvSpPr>
          <p:nvPr>
            <p:ph idx="10"/>
          </p:nvPr>
        </p:nvSpPr>
        <p:spPr>
          <a:xfrm>
            <a:off x="695491" y="502080"/>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37" y="527483"/>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3329" y="2542105"/>
            <a:ext cx="2141728" cy="3557016"/>
          </a:xfrm>
          <a:prstGeom prst="rect">
            <a:avLst/>
          </a:prstGeom>
        </p:spPr>
      </p:pic>
    </p:spTree>
    <p:extLst>
      <p:ext uri="{BB962C8B-B14F-4D97-AF65-F5344CB8AC3E}">
        <p14:creationId xmlns:p14="http://schemas.microsoft.com/office/powerpoint/2010/main" val="12902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71077" y="-156309"/>
            <a:ext cx="12192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429847" y="209002"/>
            <a:ext cx="5119076"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023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0" name="Picture Placeholder 2"/>
          <p:cNvSpPr>
            <a:spLocks noGrp="1"/>
          </p:cNvSpPr>
          <p:nvPr>
            <p:ph type="pic" idx="12"/>
          </p:nvPr>
        </p:nvSpPr>
        <p:spPr>
          <a:xfrm>
            <a:off x="525092"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525092"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6221524"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6233484"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6234550"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217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6056923"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1"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428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52041" y="1"/>
            <a:ext cx="12335677" cy="5934772"/>
          </a:xfrm>
          <a:prstGeom prst="rect">
            <a:avLst/>
          </a:prstGeom>
        </p:spPr>
      </p:pic>
      <p:sp>
        <p:nvSpPr>
          <p:cNvPr id="9" name="Rectangle 8"/>
          <p:cNvSpPr/>
          <p:nvPr userDrawn="1"/>
        </p:nvSpPr>
        <p:spPr>
          <a:xfrm>
            <a:off x="7245416" y="0"/>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3" name="Text Placeholder 2"/>
          <p:cNvSpPr>
            <a:spLocks noGrp="1"/>
          </p:cNvSpPr>
          <p:nvPr>
            <p:ph type="body" idx="1"/>
          </p:nvPr>
        </p:nvSpPr>
        <p:spPr>
          <a:xfrm>
            <a:off x="7528978" y="205906"/>
            <a:ext cx="43634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78" y="1060581"/>
            <a:ext cx="4363433"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9748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742191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8406" y="-730666"/>
            <a:ext cx="12828284" cy="6675847"/>
          </a:xfrm>
          <a:prstGeom prst="rect">
            <a:avLst/>
          </a:prstGeom>
        </p:spPr>
      </p:pic>
      <p:sp>
        <p:nvSpPr>
          <p:cNvPr id="7" name="Rectangle 6"/>
          <p:cNvSpPr/>
          <p:nvPr userDrawn="1"/>
        </p:nvSpPr>
        <p:spPr>
          <a:xfrm>
            <a:off x="-348931" y="-148837"/>
            <a:ext cx="12848808"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Content Placeholder 2"/>
          <p:cNvSpPr>
            <a:spLocks noGrp="1"/>
          </p:cNvSpPr>
          <p:nvPr>
            <p:ph idx="1"/>
          </p:nvPr>
        </p:nvSpPr>
        <p:spPr>
          <a:xfrm>
            <a:off x="-1" y="1084630"/>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42031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51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909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42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21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776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112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678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585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509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5699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8251" y="0"/>
            <a:ext cx="11853992" cy="5936786"/>
          </a:xfrm>
          <a:prstGeom prst="rect">
            <a:avLst/>
          </a:prstGeom>
        </p:spPr>
      </p:pic>
      <p:sp>
        <p:nvSpPr>
          <p:cNvPr id="4" name="Rectangle 3"/>
          <p:cNvSpPr/>
          <p:nvPr userDrawn="1"/>
        </p:nvSpPr>
        <p:spPr>
          <a:xfrm>
            <a:off x="1" y="0"/>
            <a:ext cx="6096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8" name="Text Placeholder 2"/>
          <p:cNvSpPr>
            <a:spLocks noGrp="1"/>
          </p:cNvSpPr>
          <p:nvPr>
            <p:ph type="body" idx="1"/>
          </p:nvPr>
        </p:nvSpPr>
        <p:spPr>
          <a:xfrm>
            <a:off x="325799" y="1223687"/>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2"/>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438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558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6724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76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71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0260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51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83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1685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90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463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12592243" cy="6306521"/>
          </a:xfrm>
          <a:prstGeom prst="rect">
            <a:avLst/>
          </a:prstGeom>
        </p:spPr>
      </p:pic>
      <p:sp>
        <p:nvSpPr>
          <p:cNvPr id="8" name="Rectangle 7"/>
          <p:cNvSpPr/>
          <p:nvPr userDrawn="1"/>
        </p:nvSpPr>
        <p:spPr>
          <a:xfrm>
            <a:off x="-338667" y="-156534"/>
            <a:ext cx="12848808"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4180581" y="1143003"/>
            <a:ext cx="7939580"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49" y="2055883"/>
            <a:ext cx="4011084"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ext Placeholder 3"/>
          <p:cNvSpPr>
            <a:spLocks noGrp="1"/>
          </p:cNvSpPr>
          <p:nvPr>
            <p:ph type="body" sz="half" idx="12"/>
          </p:nvPr>
        </p:nvSpPr>
        <p:spPr>
          <a:xfrm>
            <a:off x="27847" y="1133671"/>
            <a:ext cx="4011084"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773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509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83769378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42047690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343345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5" name="Google Shape;35;p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4"/>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483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7"/>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855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5677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sp>
        <p:nvSpPr>
          <p:cNvPr id="8" name="Rectangle 7"/>
          <p:cNvSpPr/>
          <p:nvPr userDrawn="1"/>
        </p:nvSpPr>
        <p:spPr>
          <a:xfrm>
            <a:off x="-123152" y="-156534"/>
            <a:ext cx="12510141"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99590"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2"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129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817" y="-133443"/>
            <a:ext cx="12192000" cy="6072188"/>
          </a:xfrm>
          <a:prstGeom prst="rect">
            <a:avLst/>
          </a:prstGeom>
        </p:spPr>
      </p:pic>
      <p:sp>
        <p:nvSpPr>
          <p:cNvPr id="8" name="Rectangle 7"/>
          <p:cNvSpPr/>
          <p:nvPr userDrawn="1"/>
        </p:nvSpPr>
        <p:spPr>
          <a:xfrm>
            <a:off x="7153051" y="1262304"/>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7508309"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053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461437"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Picture Placeholder 2"/>
          <p:cNvSpPr>
            <a:spLocks noGrp="1"/>
          </p:cNvSpPr>
          <p:nvPr>
            <p:ph type="pic" idx="12"/>
          </p:nvPr>
        </p:nvSpPr>
        <p:spPr>
          <a:xfrm>
            <a:off x="6348698" y="1548958"/>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9797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9774558" y="5993445"/>
            <a:ext cx="2316847"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309993" y="6218393"/>
            <a:ext cx="28448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142568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707"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a:solidFill>
                <a:schemeClr val="bg1"/>
              </a:solidFill>
            </a:endParaRPr>
          </a:p>
        </p:txBody>
      </p:sp>
    </p:spTree>
    <p:extLst>
      <p:ext uri="{BB962C8B-B14F-4D97-AF65-F5344CB8AC3E}">
        <p14:creationId xmlns:p14="http://schemas.microsoft.com/office/powerpoint/2010/main" val="3879884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3" r:id="rId22"/>
    <p:sldLayoutId id="2147483704" r:id="rId23"/>
    <p:sldLayoutId id="2147483708" r:id="rId24"/>
    <p:sldLayoutId id="2147483709" r:id="rId2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teracyworldwide.org/docs/default-source/where-we-stand/ila-meeting-challenges-early-literacy-phonics-instruction.pdf" TargetMode="External"/><Relationship Id="rId2" Type="http://schemas.openxmlformats.org/officeDocument/2006/relationships/hyperlink" Target="https://ies.ed.gov/ncee/wwc/PracticeGuide/21" TargetMode="External"/><Relationship Id="rId1" Type="http://schemas.openxmlformats.org/officeDocument/2006/relationships/slideLayout" Target="../slideLayouts/slideLayout41.xml"/><Relationship Id="rId4" Type="http://schemas.openxmlformats.org/officeDocument/2006/relationships/hyperlink" Target="https://ies.ed.gov/ncee/wwc/Docs/PracticeGuide/WWC_Elem_Writing_PG_Dec182018.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8.xm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Virginia Department of Education</a:t>
            </a:r>
          </a:p>
        </p:txBody>
      </p:sp>
      <p:sp>
        <p:nvSpPr>
          <p:cNvPr id="3" name="Text Placeholder 2"/>
          <p:cNvSpPr>
            <a:spLocks noGrp="1"/>
          </p:cNvSpPr>
          <p:nvPr>
            <p:ph type="body" idx="1"/>
          </p:nvPr>
        </p:nvSpPr>
        <p:spPr>
          <a:xfrm>
            <a:off x="5872843" y="1812471"/>
            <a:ext cx="6319157" cy="3888675"/>
          </a:xfrm>
        </p:spPr>
        <p:txBody>
          <a:bodyPr/>
          <a:lstStyle/>
          <a:p>
            <a:pPr algn="ctr"/>
            <a:r>
              <a:rPr lang="en-US" dirty="0" smtClean="0">
                <a:solidFill>
                  <a:srgbClr val="FF0000"/>
                </a:solidFill>
              </a:rPr>
              <a:t>Comprehensive Literacy: Best Practices for Elementary Reading Blocks</a:t>
            </a:r>
          </a:p>
          <a:p>
            <a:pPr algn="ctr"/>
            <a:endParaRPr lang="en-US" dirty="0" smtClean="0">
              <a:solidFill>
                <a:srgbClr val="FF0000"/>
              </a:solidFill>
            </a:endParaRPr>
          </a:p>
          <a:p>
            <a:pPr algn="ctr"/>
            <a:r>
              <a:rPr lang="en-US" dirty="0" smtClean="0">
                <a:solidFill>
                  <a:srgbClr val="FF0000"/>
                </a:solidFill>
              </a:rPr>
              <a:t>Webinar</a:t>
            </a:r>
          </a:p>
          <a:p>
            <a:pPr algn="ctr"/>
            <a:r>
              <a:rPr lang="en-US" dirty="0" smtClean="0">
                <a:solidFill>
                  <a:srgbClr val="FF0000"/>
                </a:solidFill>
              </a:rPr>
              <a:t>Fall 2019</a:t>
            </a:r>
          </a:p>
        </p:txBody>
      </p:sp>
    </p:spTree>
    <p:extLst>
      <p:ext uri="{BB962C8B-B14F-4D97-AF65-F5344CB8AC3E}">
        <p14:creationId xmlns:p14="http://schemas.microsoft.com/office/powerpoint/2010/main" val="3327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Virginia Department of Education 2017 </a:t>
            </a:r>
            <a:r>
              <a:rPr lang="en-US" i="1" dirty="0" smtClean="0">
                <a:solidFill>
                  <a:srgbClr val="FF0000"/>
                </a:solidFill>
              </a:rPr>
              <a:t>Standards </a:t>
            </a:r>
            <a:r>
              <a:rPr lang="en-US" dirty="0" smtClean="0">
                <a:solidFill>
                  <a:srgbClr val="FF0000"/>
                </a:solidFill>
              </a:rPr>
              <a:t>(1 of 3)</a:t>
            </a:r>
            <a:endParaRPr lang="en-US" dirty="0">
              <a:solidFill>
                <a:srgbClr val="FF0000"/>
              </a:solidFill>
            </a:endParaRPr>
          </a:p>
        </p:txBody>
      </p:sp>
      <p:sp>
        <p:nvSpPr>
          <p:cNvPr id="6" name="Content Placeholder 5"/>
          <p:cNvSpPr>
            <a:spLocks noGrp="1"/>
          </p:cNvSpPr>
          <p:nvPr>
            <p:ph idx="1"/>
          </p:nvPr>
        </p:nvSpPr>
        <p:spPr/>
        <p:txBody>
          <a:bodyPr/>
          <a:lstStyle/>
          <a:p>
            <a:endParaRPr lang="en-US"/>
          </a:p>
        </p:txBody>
      </p:sp>
      <p:sp>
        <p:nvSpPr>
          <p:cNvPr id="7" name="Rectangle 6"/>
          <p:cNvSpPr/>
          <p:nvPr/>
        </p:nvSpPr>
        <p:spPr>
          <a:xfrm>
            <a:off x="232047" y="1220714"/>
            <a:ext cx="11456125" cy="4493538"/>
          </a:xfrm>
          <a:prstGeom prst="rect">
            <a:avLst/>
          </a:prstGeom>
        </p:spPr>
        <p:txBody>
          <a:bodyPr wrap="square">
            <a:spAutoFit/>
          </a:bodyPr>
          <a:lstStyle/>
          <a:p>
            <a:r>
              <a:rPr lang="en-US" sz="2400" dirty="0"/>
              <a:t> New Communication Strand- Grades K-3 Formerly </a:t>
            </a:r>
            <a:r>
              <a:rPr lang="en-US" sz="2400" i="1" dirty="0"/>
              <a:t>Oral </a:t>
            </a:r>
            <a:r>
              <a:rPr lang="en-US" sz="2400" i="1" dirty="0" smtClean="0"/>
              <a:t>Language</a:t>
            </a:r>
          </a:p>
          <a:p>
            <a:endParaRPr lang="en-US" sz="2400" i="1" dirty="0"/>
          </a:p>
          <a:p>
            <a:r>
              <a:rPr lang="en-US" sz="2400" dirty="0"/>
              <a:t>  New </a:t>
            </a:r>
            <a:r>
              <a:rPr lang="en-US" sz="2400" i="1" dirty="0">
                <a:solidFill>
                  <a:srgbClr val="FF0000"/>
                </a:solidFill>
              </a:rPr>
              <a:t>Communication and Multimodal Literacies </a:t>
            </a:r>
            <a:r>
              <a:rPr lang="en-US" sz="2400" dirty="0"/>
              <a:t>strand focuses on</a:t>
            </a:r>
            <a:r>
              <a:rPr lang="en-US" sz="2400" dirty="0" smtClean="0"/>
              <a:t>:</a:t>
            </a:r>
          </a:p>
          <a:p>
            <a:endParaRPr lang="en-US" sz="2400" dirty="0"/>
          </a:p>
          <a:p>
            <a:pPr lvl="1"/>
            <a:r>
              <a:rPr lang="en-US" sz="2400" b="1" dirty="0">
                <a:solidFill>
                  <a:srgbClr val="FF0000"/>
                </a:solidFill>
              </a:rPr>
              <a:t>Building communication skills</a:t>
            </a:r>
          </a:p>
          <a:p>
            <a:pPr lvl="2"/>
            <a:r>
              <a:rPr lang="en-US" sz="2400" i="1" dirty="0"/>
              <a:t>Ask questions; collaborate with partners or </a:t>
            </a:r>
            <a:r>
              <a:rPr lang="en-US" sz="2400" i="1" dirty="0" smtClean="0"/>
              <a:t>groups</a:t>
            </a:r>
          </a:p>
          <a:p>
            <a:pPr lvl="2"/>
            <a:endParaRPr lang="en-US" sz="2400" i="1" dirty="0"/>
          </a:p>
          <a:p>
            <a:pPr lvl="1"/>
            <a:r>
              <a:rPr lang="en-US" sz="2400" b="1" dirty="0">
                <a:solidFill>
                  <a:srgbClr val="FF0000"/>
                </a:solidFill>
              </a:rPr>
              <a:t>Strengthening early oral literacy skills</a:t>
            </a:r>
          </a:p>
          <a:p>
            <a:pPr lvl="2"/>
            <a:r>
              <a:rPr lang="en-US" sz="2400" i="1" dirty="0"/>
              <a:t>Retell stories; participate in creative </a:t>
            </a:r>
            <a:r>
              <a:rPr lang="en-US" sz="2400" i="1" dirty="0" smtClean="0"/>
              <a:t>dramatics</a:t>
            </a:r>
          </a:p>
          <a:p>
            <a:pPr lvl="2"/>
            <a:endParaRPr lang="en-US" sz="2400" i="1" dirty="0"/>
          </a:p>
          <a:p>
            <a:pPr lvl="1"/>
            <a:r>
              <a:rPr lang="en-US" sz="2400" b="1" dirty="0">
                <a:solidFill>
                  <a:srgbClr val="FF0000"/>
                </a:solidFill>
              </a:rPr>
              <a:t>Developing presentation skills</a:t>
            </a:r>
          </a:p>
          <a:p>
            <a:pPr lvl="2"/>
            <a:r>
              <a:rPr lang="en-US" sz="2200" i="1" dirty="0"/>
              <a:t>Speak clearly; organize ideas; create a simple presentation using multimodal tools</a:t>
            </a:r>
            <a:endParaRPr lang="en-US" dirty="0"/>
          </a:p>
        </p:txBody>
      </p:sp>
    </p:spTree>
    <p:extLst>
      <p:ext uri="{BB962C8B-B14F-4D97-AF65-F5344CB8AC3E}">
        <p14:creationId xmlns:p14="http://schemas.microsoft.com/office/powerpoint/2010/main" val="33500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Virginia Department of Education 2017 </a:t>
            </a:r>
            <a:r>
              <a:rPr lang="en-US" i="1" dirty="0">
                <a:solidFill>
                  <a:srgbClr val="FF0000"/>
                </a:solidFill>
              </a:rPr>
              <a:t>Standards </a:t>
            </a:r>
            <a:r>
              <a:rPr lang="en-US" dirty="0" smtClean="0">
                <a:solidFill>
                  <a:srgbClr val="FF0000"/>
                </a:solidFill>
              </a:rPr>
              <a:t>(2 </a:t>
            </a:r>
            <a:r>
              <a:rPr lang="en-US" dirty="0">
                <a:solidFill>
                  <a:srgbClr val="FF0000"/>
                </a:solidFill>
              </a:rPr>
              <a:t>of 3)</a:t>
            </a:r>
          </a:p>
        </p:txBody>
      </p:sp>
      <p:sp>
        <p:nvSpPr>
          <p:cNvPr id="3" name="Content Placeholder 2"/>
          <p:cNvSpPr>
            <a:spLocks noGrp="1"/>
          </p:cNvSpPr>
          <p:nvPr>
            <p:ph idx="1"/>
          </p:nvPr>
        </p:nvSpPr>
        <p:spPr/>
        <p:txBody>
          <a:bodyPr/>
          <a:lstStyle/>
          <a:p>
            <a:endParaRPr lang="en-US"/>
          </a:p>
        </p:txBody>
      </p:sp>
      <p:sp>
        <p:nvSpPr>
          <p:cNvPr id="9" name="Rectangle 8"/>
          <p:cNvSpPr/>
          <p:nvPr/>
        </p:nvSpPr>
        <p:spPr>
          <a:xfrm>
            <a:off x="182881" y="1323265"/>
            <a:ext cx="11599816" cy="4062651"/>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000" b="1" dirty="0">
                <a:solidFill>
                  <a:prstClr val="black"/>
                </a:solidFill>
                <a:latin typeface="Georgia" panose="02040502050405020303" pitchFamily="18" charset="0"/>
              </a:rPr>
              <a:t>Now called </a:t>
            </a:r>
            <a:r>
              <a:rPr lang="en-US" sz="3000" b="1" dirty="0">
                <a:solidFill>
                  <a:srgbClr val="FF0000"/>
                </a:solidFill>
                <a:latin typeface="Georgia" panose="02040502050405020303" pitchFamily="18" charset="0"/>
              </a:rPr>
              <a:t>Communication &amp; Multimodal Literacies</a:t>
            </a:r>
          </a:p>
          <a:p>
            <a:pPr marL="342900" lvl="0" indent="-342900">
              <a:spcBef>
                <a:spcPct val="20000"/>
              </a:spcBef>
              <a:buFont typeface="Arial" panose="020B0604020202020204" pitchFamily="34" charset="0"/>
              <a:buChar char="•"/>
            </a:pPr>
            <a:r>
              <a:rPr lang="en-US" sz="3000" b="1" dirty="0">
                <a:solidFill>
                  <a:prstClr val="black"/>
                </a:solidFill>
                <a:latin typeface="Georgia" panose="02040502050405020303" pitchFamily="18" charset="0"/>
              </a:rPr>
              <a:t>Integrates multiple modes of communication and expression, digital citizenship, and current best practices</a:t>
            </a:r>
          </a:p>
          <a:p>
            <a:pPr marL="342900" lvl="0" indent="-342900">
              <a:spcBef>
                <a:spcPct val="20000"/>
              </a:spcBef>
              <a:buFont typeface="Arial" panose="020B0604020202020204" pitchFamily="34" charset="0"/>
              <a:buChar char="•"/>
            </a:pPr>
            <a:r>
              <a:rPr lang="en-US" sz="3000" b="1" dirty="0">
                <a:solidFill>
                  <a:prstClr val="black"/>
                </a:solidFill>
                <a:latin typeface="Georgia" panose="02040502050405020303" pitchFamily="18" charset="0"/>
              </a:rPr>
              <a:t>Encourages options such as podcasts, presentations with visuals and media, blogs, </a:t>
            </a:r>
            <a:r>
              <a:rPr lang="en-US" sz="3000" b="1" dirty="0" err="1">
                <a:solidFill>
                  <a:prstClr val="black"/>
                </a:solidFill>
                <a:latin typeface="Georgia" panose="02040502050405020303" pitchFamily="18" charset="0"/>
              </a:rPr>
              <a:t>etc</a:t>
            </a:r>
            <a:endParaRPr lang="en-US" sz="3000" b="1" dirty="0">
              <a:solidFill>
                <a:prstClr val="black"/>
              </a:solidFill>
              <a:latin typeface="Georgia" panose="02040502050405020303" pitchFamily="18" charset="0"/>
            </a:endParaRPr>
          </a:p>
          <a:p>
            <a:pPr marL="342900" lvl="0" indent="-342900">
              <a:spcBef>
                <a:spcPct val="20000"/>
              </a:spcBef>
              <a:buFont typeface="Arial" panose="020B0604020202020204" pitchFamily="34" charset="0"/>
              <a:buChar char="•"/>
            </a:pPr>
            <a:r>
              <a:rPr lang="en-US" sz="3000" b="1" dirty="0">
                <a:solidFill>
                  <a:prstClr val="black"/>
                </a:solidFill>
                <a:latin typeface="Georgia" panose="02040502050405020303" pitchFamily="18" charset="0"/>
              </a:rPr>
              <a:t>Expands collaboration, consensus-building, team-building, and working toward common goals</a:t>
            </a:r>
          </a:p>
        </p:txBody>
      </p:sp>
    </p:spTree>
    <p:extLst>
      <p:ext uri="{BB962C8B-B14F-4D97-AF65-F5344CB8AC3E}">
        <p14:creationId xmlns:p14="http://schemas.microsoft.com/office/powerpoint/2010/main" val="1287749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Virginia Department of Education 2017 </a:t>
            </a:r>
            <a:r>
              <a:rPr lang="en-US" i="1" dirty="0">
                <a:solidFill>
                  <a:srgbClr val="FF0000"/>
                </a:solidFill>
              </a:rPr>
              <a:t>Standards </a:t>
            </a:r>
            <a:r>
              <a:rPr lang="en-US" dirty="0" smtClean="0">
                <a:solidFill>
                  <a:srgbClr val="FF0000"/>
                </a:solidFill>
              </a:rPr>
              <a:t>(3 </a:t>
            </a:r>
            <a:r>
              <a:rPr lang="en-US" dirty="0">
                <a:solidFill>
                  <a:srgbClr val="FF0000"/>
                </a:solidFill>
              </a:rPr>
              <a:t>of 3)</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61703" y="1625122"/>
            <a:ext cx="10868297" cy="332398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Reorganization of </a:t>
            </a:r>
            <a:r>
              <a:rPr lang="en-US" sz="3200" b="1" dirty="0">
                <a:solidFill>
                  <a:srgbClr val="FF0000"/>
                </a:solidFill>
                <a:latin typeface="Times New Roman" panose="02020603050405020304" pitchFamily="18" charset="0"/>
                <a:cs typeface="Times New Roman" panose="02020603050405020304" pitchFamily="18" charset="0"/>
              </a:rPr>
              <a:t>important phonological and phonemic awareness skills </a:t>
            </a:r>
            <a:r>
              <a:rPr lang="en-US" sz="3200" dirty="0">
                <a:latin typeface="Times New Roman" panose="02020603050405020304" pitchFamily="18" charset="0"/>
                <a:cs typeface="Times New Roman" panose="02020603050405020304" pitchFamily="18" charset="0"/>
              </a:rPr>
              <a:t>formerly under an Oral Language Strand (K-2)</a:t>
            </a:r>
          </a:p>
          <a:p>
            <a:r>
              <a:rPr lang="en-US" sz="3200" dirty="0">
                <a:latin typeface="Times New Roman" panose="02020603050405020304" pitchFamily="18" charset="0"/>
                <a:cs typeface="Times New Roman" panose="02020603050405020304" pitchFamily="18" charset="0"/>
              </a:rPr>
              <a:t>These skills provide the </a:t>
            </a:r>
            <a:r>
              <a:rPr lang="en-US" sz="3200" b="1" u="sng" dirty="0">
                <a:latin typeface="Times New Roman" panose="02020603050405020304" pitchFamily="18" charset="0"/>
                <a:cs typeface="Times New Roman" panose="02020603050405020304" pitchFamily="18" charset="0"/>
              </a:rPr>
              <a:t>foundation for literacy and must be included</a:t>
            </a:r>
            <a:r>
              <a:rPr lang="en-US" sz="3200" dirty="0">
                <a:latin typeface="Times New Roman" panose="02020603050405020304" pitchFamily="18" charset="0"/>
                <a:cs typeface="Times New Roman" panose="02020603050405020304" pitchFamily="18" charset="0"/>
              </a:rPr>
              <a:t> in classroom instruction</a:t>
            </a:r>
          </a:p>
          <a:p>
            <a:pPr lvl="1"/>
            <a:r>
              <a:rPr lang="en-US" sz="3000" b="1" dirty="0">
                <a:solidFill>
                  <a:srgbClr val="FF0000"/>
                </a:solidFill>
                <a:latin typeface="Times New Roman" panose="02020603050405020304" pitchFamily="18" charset="0"/>
                <a:cs typeface="Times New Roman" panose="02020603050405020304" pitchFamily="18" charset="0"/>
              </a:rPr>
              <a:t>Moved to Reading Strand:</a:t>
            </a:r>
          </a:p>
          <a:p>
            <a:pPr lvl="2"/>
            <a:r>
              <a:rPr lang="en-US" sz="2600" b="1" dirty="0">
                <a:latin typeface="Times New Roman" panose="02020603050405020304" pitchFamily="18" charset="0"/>
                <a:cs typeface="Times New Roman" panose="02020603050405020304" pitchFamily="18" charset="0"/>
              </a:rPr>
              <a:t>Identify and produce rhymes; manipulate syllables; blend and segment phonemes</a:t>
            </a:r>
          </a:p>
        </p:txBody>
      </p:sp>
    </p:spTree>
    <p:extLst>
      <p:ext uri="{BB962C8B-B14F-4D97-AF65-F5344CB8AC3E}">
        <p14:creationId xmlns:p14="http://schemas.microsoft.com/office/powerpoint/2010/main" val="5457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Virginia Department of Education Curriculum Framework</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5" name="Content Placeholder 3" descr="Screen Clipping of 2017 English Standards of Learning Curriculum Frame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053" y="1349114"/>
            <a:ext cx="5634103" cy="4297077"/>
          </a:xfrm>
          <a:prstGeom prst="rect">
            <a:avLst/>
          </a:prstGeom>
        </p:spPr>
      </p:pic>
    </p:spTree>
    <p:extLst>
      <p:ext uri="{BB962C8B-B14F-4D97-AF65-F5344CB8AC3E}">
        <p14:creationId xmlns:p14="http://schemas.microsoft.com/office/powerpoint/2010/main" val="388461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Virginia Department of Education CF Kindergarten Reading</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5" name="Picture 4" descr="Screenshot of the Teacher notes section of the Kindergarten Reading Strand of the Curriculum Framework.  Of note: &quot;Teachers should teach the concepts of print, basic phonetic principles, comprehension of stories, and letter identification skills through systematic, direct instruction; individual and small group activities; and time spent exploring and reading books and other print material.&quot;"/>
          <p:cNvPicPr>
            <a:picLocks noChangeAspect="1"/>
          </p:cNvPicPr>
          <p:nvPr/>
        </p:nvPicPr>
        <p:blipFill>
          <a:blip r:embed="rId3"/>
          <a:stretch>
            <a:fillRect/>
          </a:stretch>
        </p:blipFill>
        <p:spPr>
          <a:xfrm>
            <a:off x="0" y="1094966"/>
            <a:ext cx="11851821" cy="3540571"/>
          </a:xfrm>
          <a:prstGeom prst="rect">
            <a:avLst/>
          </a:prstGeom>
        </p:spPr>
      </p:pic>
    </p:spTree>
    <p:extLst>
      <p:ext uri="{BB962C8B-B14F-4D97-AF65-F5344CB8AC3E}">
        <p14:creationId xmlns:p14="http://schemas.microsoft.com/office/powerpoint/2010/main" val="324209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Virginia Department of Education CF </a:t>
            </a:r>
            <a:r>
              <a:rPr lang="en-US" dirty="0" smtClean="0">
                <a:solidFill>
                  <a:srgbClr val="FF0000"/>
                </a:solidFill>
              </a:rPr>
              <a:t>First Grade </a:t>
            </a:r>
            <a:r>
              <a:rPr lang="en-US" dirty="0">
                <a:solidFill>
                  <a:srgbClr val="FF0000"/>
                </a:solidFill>
              </a:rPr>
              <a:t>Reading</a:t>
            </a:r>
          </a:p>
        </p:txBody>
      </p:sp>
      <p:sp>
        <p:nvSpPr>
          <p:cNvPr id="3" name="Content Placeholder 2"/>
          <p:cNvSpPr>
            <a:spLocks noGrp="1"/>
          </p:cNvSpPr>
          <p:nvPr>
            <p:ph idx="1"/>
          </p:nvPr>
        </p:nvSpPr>
        <p:spPr/>
        <p:txBody>
          <a:bodyPr/>
          <a:lstStyle/>
          <a:p>
            <a:endParaRPr lang="en-US"/>
          </a:p>
        </p:txBody>
      </p:sp>
      <p:pic>
        <p:nvPicPr>
          <p:cNvPr id="4" name="Picture 3" descr="Screenshot of teacher note page of the 1st grade 2017 Curriculum Framework for Reading"/>
          <p:cNvPicPr>
            <a:picLocks noChangeAspect="1"/>
          </p:cNvPicPr>
          <p:nvPr/>
        </p:nvPicPr>
        <p:blipFill>
          <a:blip r:embed="rId3"/>
          <a:stretch>
            <a:fillRect/>
          </a:stretch>
        </p:blipFill>
        <p:spPr>
          <a:xfrm>
            <a:off x="828675" y="952500"/>
            <a:ext cx="10534650" cy="4953000"/>
          </a:xfrm>
          <a:prstGeom prst="rect">
            <a:avLst/>
          </a:prstGeom>
        </p:spPr>
      </p:pic>
    </p:spTree>
    <p:extLst>
      <p:ext uri="{BB962C8B-B14F-4D97-AF65-F5344CB8AC3E}">
        <p14:creationId xmlns:p14="http://schemas.microsoft.com/office/powerpoint/2010/main" val="177897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Panelist Discussion on Structuring a Reading Block</a:t>
            </a:r>
            <a:endParaRPr lang="en-US" sz="3600" dirty="0"/>
          </a:p>
        </p:txBody>
      </p:sp>
      <p:sp>
        <p:nvSpPr>
          <p:cNvPr id="3" name="Content Placeholder 2"/>
          <p:cNvSpPr>
            <a:spLocks noGrp="1"/>
          </p:cNvSpPr>
          <p:nvPr>
            <p:ph idx="1"/>
          </p:nvPr>
        </p:nvSpPr>
        <p:spPr>
          <a:xfrm>
            <a:off x="1524001" y="1143003"/>
            <a:ext cx="8022566" cy="4598074"/>
          </a:xfrm>
        </p:spPr>
        <p:txBody>
          <a:bodyPr/>
          <a:lstStyle/>
          <a:p>
            <a:pPr defTabSz="457200">
              <a:lnSpc>
                <a:spcPct val="150000"/>
              </a:lnSpc>
              <a:spcBef>
                <a:spcPts val="0"/>
              </a:spcBef>
              <a:buClr>
                <a:prstClr val="black"/>
              </a:buClr>
              <a:buSzPts val="2520"/>
            </a:pPr>
            <a:r>
              <a:rPr lang="en-US" sz="3200" dirty="0" smtClean="0">
                <a:latin typeface="Batang"/>
              </a:rPr>
              <a:t>Participants:</a:t>
            </a:r>
          </a:p>
          <a:p>
            <a:pPr defTabSz="457200">
              <a:lnSpc>
                <a:spcPct val="150000"/>
              </a:lnSpc>
              <a:spcBef>
                <a:spcPts val="0"/>
              </a:spcBef>
              <a:buClr>
                <a:prstClr val="black"/>
              </a:buClr>
              <a:buSzPts val="2520"/>
            </a:pPr>
            <a:r>
              <a:rPr lang="en-US" sz="3200" dirty="0" smtClean="0">
                <a:latin typeface="Batang"/>
              </a:rPr>
              <a:t>Dr</a:t>
            </a:r>
            <a:r>
              <a:rPr lang="en-US" sz="3200" dirty="0">
                <a:latin typeface="Batang"/>
              </a:rPr>
              <a:t>. Tammy Milby, University of Richmond Director of </a:t>
            </a:r>
            <a:r>
              <a:rPr lang="en-US" sz="3200" dirty="0" smtClean="0">
                <a:latin typeface="Batang"/>
              </a:rPr>
              <a:t>Reading</a:t>
            </a:r>
          </a:p>
          <a:p>
            <a:pPr defTabSz="457200">
              <a:lnSpc>
                <a:spcPct val="150000"/>
              </a:lnSpc>
              <a:spcBef>
                <a:spcPts val="0"/>
              </a:spcBef>
              <a:buClr>
                <a:prstClr val="black"/>
              </a:buClr>
              <a:buSzPts val="2520"/>
            </a:pPr>
            <a:endParaRPr lang="en-US" sz="3200" dirty="0">
              <a:latin typeface="Batang"/>
            </a:endParaRPr>
          </a:p>
          <a:p>
            <a:pPr defTabSz="457200">
              <a:lnSpc>
                <a:spcPct val="150000"/>
              </a:lnSpc>
              <a:spcBef>
                <a:spcPts val="0"/>
              </a:spcBef>
              <a:buClr>
                <a:prstClr val="black"/>
              </a:buClr>
              <a:buSzPts val="2520"/>
            </a:pPr>
            <a:r>
              <a:rPr lang="en-US" sz="3200" dirty="0">
                <a:latin typeface="Batang"/>
              </a:rPr>
              <a:t>Lori Wall, Director of Elementary </a:t>
            </a:r>
            <a:r>
              <a:rPr lang="en-US" sz="3200" dirty="0" smtClean="0">
                <a:latin typeface="Batang"/>
              </a:rPr>
              <a:t>Curriculum, </a:t>
            </a:r>
            <a:r>
              <a:rPr lang="en-US" sz="3200" dirty="0">
                <a:latin typeface="Batang"/>
              </a:rPr>
              <a:t>Newport News City Schools</a:t>
            </a:r>
          </a:p>
          <a:p>
            <a:endParaRPr lang="en-US" sz="3200" dirty="0" smtClean="0">
              <a:solidFill>
                <a:srgbClr val="002060"/>
              </a:solidFill>
            </a:endParaRPr>
          </a:p>
          <a:p>
            <a:endParaRPr lang="en-US" sz="2800" b="1" dirty="0">
              <a:solidFill>
                <a:srgbClr val="FF0000"/>
              </a:solidFill>
            </a:endParaRPr>
          </a:p>
          <a:p>
            <a:pPr marL="571500" indent="-571500"/>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6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Panelist Questions University</a:t>
            </a:r>
            <a:endParaRPr lang="en-US" dirty="0"/>
          </a:p>
        </p:txBody>
      </p:sp>
      <p:sp>
        <p:nvSpPr>
          <p:cNvPr id="7" name="Rectangle 6"/>
          <p:cNvSpPr/>
          <p:nvPr/>
        </p:nvSpPr>
        <p:spPr>
          <a:xfrm>
            <a:off x="629588" y="2190418"/>
            <a:ext cx="10418164" cy="2522614"/>
          </a:xfrm>
          <a:prstGeom prst="rect">
            <a:avLst/>
          </a:prstGeom>
        </p:spPr>
        <p:txBody>
          <a:bodyPr wrap="square">
            <a:spAutoFit/>
          </a:bodyPr>
          <a:lstStyle/>
          <a:p>
            <a:pPr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6600" dirty="0">
                <a:latin typeface="Calibri" panose="020F0502020204030204" pitchFamily="34" charset="0"/>
                <a:ea typeface="Calibri" panose="020F0502020204030204" pitchFamily="34" charset="0"/>
                <a:cs typeface="Times New Roman" panose="02020603050405020304" pitchFamily="18" charset="0"/>
              </a:rPr>
              <a:t>Dr. Tammy Milby, University of Richmond</a:t>
            </a:r>
            <a:endParaRPr lang="en-US" sz="6600" dirty="0"/>
          </a:p>
        </p:txBody>
      </p:sp>
    </p:spTree>
    <p:extLst>
      <p:ext uri="{BB962C8B-B14F-4D97-AF65-F5344CB8AC3E}">
        <p14:creationId xmlns:p14="http://schemas.microsoft.com/office/powerpoint/2010/main" val="8527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Panelist Questions:</a:t>
            </a:r>
            <a:endParaRPr lang="en-US" dirty="0"/>
          </a:p>
        </p:txBody>
      </p:sp>
      <p:sp>
        <p:nvSpPr>
          <p:cNvPr id="3" name="TextBox 2"/>
          <p:cNvSpPr txBox="1"/>
          <p:nvPr/>
        </p:nvSpPr>
        <p:spPr>
          <a:xfrm>
            <a:off x="0" y="1515567"/>
            <a:ext cx="11555896" cy="5078313"/>
          </a:xfrm>
          <a:prstGeom prst="rect">
            <a:avLst/>
          </a:prstGeom>
          <a:noFill/>
        </p:spPr>
        <p:txBody>
          <a:bodyPr wrap="square" rtlCol="0">
            <a:spAutoFit/>
          </a:bodyPr>
          <a:lstStyle/>
          <a:p>
            <a:pPr marL="342900" indent="-342900">
              <a:buAutoNum type="arabicParenR"/>
            </a:pPr>
            <a:r>
              <a:rPr lang="en-US" sz="2800" dirty="0" smtClean="0"/>
              <a:t>What are the essentials to an elementary literacy block?</a:t>
            </a:r>
          </a:p>
          <a:p>
            <a:pPr marL="342900" indent="-342900">
              <a:buFontTx/>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Describe what the reading/writing connection should look like within an elementary literacy block</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buFontTx/>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What one piece advice can you provide for a new teacher who might be structuring a literacy block on their own for the first time?</a:t>
            </a:r>
          </a:p>
          <a:p>
            <a:pPr marL="342900" indent="-342900">
              <a:buFontTx/>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What does differentiated instruction look like? What are the students/teacher doing</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buFontTx/>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In what ways have you worked to incorporate the recommendations from the IES practice guides into your work with prospective teachers?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AutoNum type="arabicParen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n-US" dirty="0" smtClean="0"/>
          </a:p>
          <a:p>
            <a:pPr marL="342900" indent="-342900">
              <a:buAutoNum type="arabicParenR"/>
            </a:pPr>
            <a:endParaRPr lang="en-US" dirty="0"/>
          </a:p>
        </p:txBody>
      </p:sp>
    </p:spTree>
    <p:extLst>
      <p:ext uri="{BB962C8B-B14F-4D97-AF65-F5344CB8AC3E}">
        <p14:creationId xmlns:p14="http://schemas.microsoft.com/office/powerpoint/2010/main" val="24720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ctrTitle"/>
          </p:nvPr>
        </p:nvSpPr>
        <p:spPr>
          <a:xfrm>
            <a:off x="1" y="626074"/>
            <a:ext cx="12191999" cy="268697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6600"/>
              <a:buFont typeface="Gill Sans"/>
              <a:buNone/>
            </a:pPr>
            <a:r>
              <a:rPr lang="en-US" dirty="0" smtClean="0">
                <a:solidFill>
                  <a:srgbClr val="FF0000"/>
                </a:solidFill>
              </a:rPr>
              <a:t>Pathway to Successful Literacy </a:t>
            </a:r>
            <a:r>
              <a:rPr lang="en-US" dirty="0"/>
              <a:t>LITERACY</a:t>
            </a:r>
            <a:endParaRPr dirty="0"/>
          </a:p>
        </p:txBody>
      </p:sp>
      <p:sp>
        <p:nvSpPr>
          <p:cNvPr id="105" name="Google Shape;105;p13"/>
          <p:cNvSpPr txBox="1">
            <a:spLocks noGrp="1"/>
          </p:cNvSpPr>
          <p:nvPr>
            <p:ph type="subTitle" idx="1"/>
          </p:nvPr>
        </p:nvSpPr>
        <p:spPr>
          <a:xfrm>
            <a:off x="2417779" y="3531204"/>
            <a:ext cx="9029153" cy="1582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60"/>
              <a:buNone/>
            </a:pPr>
            <a:endParaRPr sz="1260"/>
          </a:p>
          <a:p>
            <a:pPr marL="0" lvl="0" indent="0" algn="l" rtl="0">
              <a:lnSpc>
                <a:spcPct val="100000"/>
              </a:lnSpc>
              <a:spcBef>
                <a:spcPts val="1000"/>
              </a:spcBef>
              <a:spcAft>
                <a:spcPts val="0"/>
              </a:spcAft>
              <a:buSzPts val="3150"/>
              <a:buNone/>
            </a:pPr>
            <a:r>
              <a:rPr lang="en-US" sz="3150"/>
              <a:t>DR. TAMMY M. MILBY, DIRECTOR OF READING, UNIVERSITY OF RICHMOND</a:t>
            </a:r>
            <a:endParaRPr/>
          </a:p>
        </p:txBody>
      </p:sp>
    </p:spTree>
    <p:extLst>
      <p:ext uri="{BB962C8B-B14F-4D97-AF65-F5344CB8AC3E}">
        <p14:creationId xmlns:p14="http://schemas.microsoft.com/office/powerpoint/2010/main" val="18956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7162800" y="1262305"/>
            <a:ext cx="5367867" cy="4335464"/>
          </a:xfrm>
        </p:spPr>
        <p:txBody>
          <a:bodyPr/>
          <a:lstStyle/>
          <a:p>
            <a:pPr marL="457200" indent="-457200" defTabSz="457200">
              <a:lnSpc>
                <a:spcPct val="150000"/>
              </a:lnSpc>
              <a:spcBef>
                <a:spcPts val="0"/>
              </a:spcBef>
              <a:buClr>
                <a:prstClr val="black"/>
              </a:buClr>
              <a:buSzPts val="2520"/>
              <a:buFont typeface="Arial" panose="020B0604020202020204" pitchFamily="34" charset="0"/>
              <a:buChar char="•"/>
            </a:pPr>
            <a:r>
              <a:rPr lang="en-US" sz="2000" dirty="0" smtClean="0">
                <a:latin typeface="Batang"/>
              </a:rPr>
              <a:t>Welcome and Introductions</a:t>
            </a:r>
          </a:p>
          <a:p>
            <a:pPr marL="457200" indent="-457200" defTabSz="457200">
              <a:lnSpc>
                <a:spcPct val="150000"/>
              </a:lnSpc>
              <a:spcBef>
                <a:spcPts val="0"/>
              </a:spcBef>
              <a:buClr>
                <a:prstClr val="black"/>
              </a:buClr>
              <a:buSzPts val="2520"/>
              <a:buFont typeface="Arial" panose="020B0604020202020204" pitchFamily="34" charset="0"/>
              <a:buChar char="•"/>
            </a:pPr>
            <a:r>
              <a:rPr lang="en-US" sz="2000" dirty="0" smtClean="0">
                <a:latin typeface="Batang"/>
              </a:rPr>
              <a:t>What Research Says</a:t>
            </a:r>
          </a:p>
          <a:p>
            <a:pPr marL="457200" indent="-457200" defTabSz="457200">
              <a:lnSpc>
                <a:spcPct val="150000"/>
              </a:lnSpc>
              <a:spcBef>
                <a:spcPts val="0"/>
              </a:spcBef>
              <a:buClr>
                <a:prstClr val="black"/>
              </a:buClr>
              <a:buSzPts val="2520"/>
              <a:buFont typeface="Arial" panose="020B0604020202020204" pitchFamily="34" charset="0"/>
              <a:buChar char="•"/>
            </a:pPr>
            <a:r>
              <a:rPr lang="en-US" sz="2000" dirty="0" smtClean="0">
                <a:latin typeface="Batang"/>
              </a:rPr>
              <a:t>2017 English Standards of Learning and VDOE Updates</a:t>
            </a:r>
          </a:p>
          <a:p>
            <a:pPr marL="457200" indent="-457200" defTabSz="457200">
              <a:lnSpc>
                <a:spcPct val="150000"/>
              </a:lnSpc>
              <a:spcBef>
                <a:spcPts val="0"/>
              </a:spcBef>
              <a:buClr>
                <a:prstClr val="black"/>
              </a:buClr>
              <a:buSzPts val="2520"/>
              <a:buFont typeface="Arial" panose="020B0604020202020204" pitchFamily="34" charset="0"/>
              <a:buChar char="•"/>
            </a:pPr>
            <a:r>
              <a:rPr lang="en-US" sz="2000" dirty="0" smtClean="0">
                <a:latin typeface="Batang"/>
              </a:rPr>
              <a:t>Panel Discussion</a:t>
            </a:r>
          </a:p>
          <a:p>
            <a:pPr marL="457200" indent="-457200" defTabSz="457200">
              <a:lnSpc>
                <a:spcPct val="150000"/>
              </a:lnSpc>
              <a:spcBef>
                <a:spcPts val="0"/>
              </a:spcBef>
              <a:buClr>
                <a:prstClr val="black"/>
              </a:buClr>
              <a:buSzPts val="2520"/>
              <a:buFont typeface="Wingdings" panose="05000000000000000000" pitchFamily="2" charset="2"/>
              <a:buChar char="v"/>
            </a:pPr>
            <a:r>
              <a:rPr lang="en-US" sz="2000" dirty="0" smtClean="0">
                <a:latin typeface="Batang"/>
              </a:rPr>
              <a:t>Dr. Tammy Milby, University of Richmond Director of Reading</a:t>
            </a:r>
          </a:p>
          <a:p>
            <a:pPr marL="457200" indent="-457200" defTabSz="457200">
              <a:lnSpc>
                <a:spcPct val="150000"/>
              </a:lnSpc>
              <a:spcBef>
                <a:spcPts val="0"/>
              </a:spcBef>
              <a:buClr>
                <a:prstClr val="black"/>
              </a:buClr>
              <a:buSzPts val="2520"/>
              <a:buFont typeface="Wingdings" panose="05000000000000000000" pitchFamily="2" charset="2"/>
              <a:buChar char="v"/>
            </a:pPr>
            <a:r>
              <a:rPr lang="en-US" sz="2000" dirty="0" smtClean="0">
                <a:latin typeface="Batang"/>
              </a:rPr>
              <a:t>Lori Wall, Director of Elementary Curriculum, Newport News Public Schools</a:t>
            </a:r>
          </a:p>
          <a:p>
            <a:pPr marL="457200" indent="-457200" defTabSz="457200">
              <a:lnSpc>
                <a:spcPct val="150000"/>
              </a:lnSpc>
              <a:spcBef>
                <a:spcPts val="0"/>
              </a:spcBef>
              <a:buClr>
                <a:prstClr val="black"/>
              </a:buClr>
              <a:buSzPts val="2520"/>
              <a:buFont typeface="Arial" panose="020B0604020202020204" pitchFamily="34" charset="0"/>
              <a:buChar char="•"/>
            </a:pPr>
            <a:endParaRPr lang="en-US" sz="2000" dirty="0" smtClean="0">
              <a:latin typeface="Batang"/>
            </a:endParaRPr>
          </a:p>
          <a:p>
            <a:pPr marL="1143000" lvl="2" indent="-228600" defTabSz="457200">
              <a:lnSpc>
                <a:spcPct val="80000"/>
              </a:lnSpc>
              <a:spcBef>
                <a:spcPts val="392"/>
              </a:spcBef>
              <a:buClr>
                <a:srgbClr val="FF0000"/>
              </a:buClr>
              <a:buSzPts val="1960"/>
              <a:buFont typeface="Arial"/>
              <a:buChar char="•"/>
            </a:pPr>
            <a:endParaRPr lang="en-US" dirty="0">
              <a:solidFill>
                <a:schemeClr val="bg1"/>
              </a:solidFill>
              <a:latin typeface="Batang"/>
            </a:endParaRPr>
          </a:p>
          <a:p>
            <a:pPr marL="742950" lvl="1" indent="-242569" defTabSz="457200">
              <a:spcBef>
                <a:spcPts val="0"/>
              </a:spcBef>
              <a:buClr>
                <a:prstClr val="white"/>
              </a:buClr>
              <a:buSzPts val="2520"/>
              <a:buFont typeface="Calibri"/>
              <a:buChar char="•"/>
            </a:pPr>
            <a:endParaRPr lang="en-US" sz="2800" dirty="0">
              <a:solidFill>
                <a:schemeClr val="bg1"/>
              </a:solidFill>
              <a:latin typeface="Batang"/>
              <a:sym typeface="Calibri"/>
            </a:endParaRPr>
          </a:p>
          <a:p>
            <a:endParaRPr lang="en-US" sz="1800" dirty="0"/>
          </a:p>
        </p:txBody>
      </p:sp>
    </p:spTree>
    <p:extLst>
      <p:ext uri="{BB962C8B-B14F-4D97-AF65-F5344CB8AC3E}">
        <p14:creationId xmlns:p14="http://schemas.microsoft.com/office/powerpoint/2010/main" val="30574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3600"/>
              <a:buFont typeface="Gill Sans"/>
              <a:buNone/>
            </a:pPr>
            <a:r>
              <a:rPr lang="en-US" dirty="0">
                <a:solidFill>
                  <a:srgbClr val="FF0000"/>
                </a:solidFill>
              </a:rPr>
              <a:t>ESSENTIALS DURING THE LANGUAGE ARTS BLOCK  &amp; READING / WRITING CONNECTIONS</a:t>
            </a:r>
            <a:endParaRPr dirty="0">
              <a:solidFill>
                <a:srgbClr val="FF0000"/>
              </a:solidFill>
            </a:endParaRPr>
          </a:p>
        </p:txBody>
      </p:sp>
    </p:spTree>
    <p:extLst>
      <p:ext uri="{BB962C8B-B14F-4D97-AF65-F5344CB8AC3E}">
        <p14:creationId xmlns:p14="http://schemas.microsoft.com/office/powerpoint/2010/main" val="2788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a:t>
            </a:r>
            <a:endParaRPr lang="en-US" dirty="0"/>
          </a:p>
        </p:txBody>
      </p:sp>
      <p:sp>
        <p:nvSpPr>
          <p:cNvPr id="4" name="Content Placeholder 3"/>
          <p:cNvSpPr>
            <a:spLocks noGrp="1"/>
          </p:cNvSpPr>
          <p:nvPr>
            <p:ph idx="1"/>
          </p:nvPr>
        </p:nvSpPr>
        <p:spPr/>
        <p:txBody>
          <a:bodyPr/>
          <a:lstStyle/>
          <a:p>
            <a:endParaRPr lang="en-US"/>
          </a:p>
        </p:txBody>
      </p:sp>
      <p:sp>
        <p:nvSpPr>
          <p:cNvPr id="7" name="Google Shape;126;p16"/>
          <p:cNvSpPr txBox="1">
            <a:spLocks/>
          </p:cNvSpPr>
          <p:nvPr/>
        </p:nvSpPr>
        <p:spPr>
          <a:xfrm>
            <a:off x="1294362" y="1311966"/>
            <a:ext cx="10474305" cy="6122504"/>
          </a:xfrm>
          <a:prstGeom prst="rect">
            <a:avLst/>
          </a:prstGeom>
          <a:noFill/>
          <a:ln>
            <a:noFill/>
          </a:ln>
        </p:spPr>
        <p:txBody>
          <a:bodyPr spcFirstLastPara="1" wrap="square" lIns="91425" tIns="45700" rIns="91425" bIns="45700" anchor="t" anchorCtr="0">
            <a:noAutofit/>
          </a:bodyPr>
          <a:lst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a:lstStyle>
          <a:p>
            <a:pPr marL="228600" indent="-228600">
              <a:lnSpc>
                <a:spcPct val="120000"/>
              </a:lnSpc>
              <a:spcBef>
                <a:spcPts val="0"/>
              </a:spcBef>
              <a:buSzPts val="2800"/>
              <a:buFont typeface="Arial"/>
              <a:buChar char="•"/>
            </a:pPr>
            <a:r>
              <a:rPr lang="en-US" sz="2800" dirty="0" smtClean="0"/>
              <a:t>Spend time on relevant academic tasks </a:t>
            </a:r>
            <a:endParaRPr lang="en-US" dirty="0" smtClean="0"/>
          </a:p>
          <a:p>
            <a:pPr marL="228600" indent="-228600">
              <a:lnSpc>
                <a:spcPct val="120000"/>
              </a:lnSpc>
              <a:spcBef>
                <a:spcPts val="1000"/>
              </a:spcBef>
              <a:buSzPts val="2800"/>
              <a:buFont typeface="Arial"/>
              <a:buChar char="•"/>
            </a:pPr>
            <a:r>
              <a:rPr lang="en-US" sz="2800" dirty="0" smtClean="0"/>
              <a:t>Value opportunities for real reading and writing</a:t>
            </a:r>
            <a:endParaRPr lang="en-US" dirty="0" smtClean="0"/>
          </a:p>
          <a:p>
            <a:pPr marL="228600" indent="-228600">
              <a:lnSpc>
                <a:spcPct val="120000"/>
              </a:lnSpc>
              <a:spcBef>
                <a:spcPts val="1000"/>
              </a:spcBef>
              <a:buSzPts val="2800"/>
              <a:buFont typeface="Arial"/>
              <a:buChar char="•"/>
            </a:pPr>
            <a:r>
              <a:rPr lang="en-US" sz="2800" dirty="0" smtClean="0"/>
              <a:t>Integrate reading and writing across the content areas &amp; SOL strands</a:t>
            </a:r>
            <a:endParaRPr lang="en-US" dirty="0" smtClean="0"/>
          </a:p>
          <a:p>
            <a:pPr marL="228600" indent="-228600">
              <a:lnSpc>
                <a:spcPct val="120000"/>
              </a:lnSpc>
              <a:spcBef>
                <a:spcPts val="1000"/>
              </a:spcBef>
              <a:buSzPts val="2800"/>
              <a:buFont typeface="Arial"/>
              <a:buChar char="•"/>
            </a:pPr>
            <a:r>
              <a:rPr lang="en-US" sz="2800" dirty="0" smtClean="0"/>
              <a:t>Aim for what you desire- more minutes per day focused on literacy!</a:t>
            </a:r>
            <a:endParaRPr lang="en-US" dirty="0" smtClean="0"/>
          </a:p>
          <a:p>
            <a:pPr marL="685800" lvl="1" indent="-228600">
              <a:lnSpc>
                <a:spcPct val="120000"/>
              </a:lnSpc>
              <a:spcBef>
                <a:spcPts val="500"/>
              </a:spcBef>
              <a:buSzPts val="2800"/>
              <a:buFont typeface="Wingdings 2" pitchFamily="18" charset="2"/>
              <a:buChar char="•"/>
            </a:pPr>
            <a:r>
              <a:rPr lang="en-US" sz="2800" dirty="0" smtClean="0"/>
              <a:t>Primary- 120 minutes (90 is a minimum)</a:t>
            </a:r>
            <a:endParaRPr lang="en-US" dirty="0" smtClean="0"/>
          </a:p>
          <a:p>
            <a:pPr marL="685800" lvl="1" indent="-228600">
              <a:lnSpc>
                <a:spcPct val="120000"/>
              </a:lnSpc>
              <a:spcBef>
                <a:spcPts val="500"/>
              </a:spcBef>
              <a:buSzPts val="2800"/>
              <a:buFont typeface="Wingdings 2" pitchFamily="18" charset="2"/>
              <a:buChar char="•"/>
            </a:pPr>
            <a:r>
              <a:rPr lang="en-US" sz="2800" dirty="0" smtClean="0"/>
              <a:t>Upper Grades- 90 minutes (60 is really a minimum)  </a:t>
            </a:r>
            <a:endParaRPr lang="en-US" dirty="0"/>
          </a:p>
        </p:txBody>
      </p:sp>
    </p:spTree>
    <p:extLst>
      <p:ext uri="{BB962C8B-B14F-4D97-AF65-F5344CB8AC3E}">
        <p14:creationId xmlns:p14="http://schemas.microsoft.com/office/powerpoint/2010/main" val="425312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Space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9027" y="1122482"/>
            <a:ext cx="11463130" cy="4677691"/>
          </a:xfrm>
          <a:prstGeom prst="rect">
            <a:avLst/>
          </a:prstGeom>
        </p:spPr>
        <p:txBody>
          <a:bodyPr wrap="square">
            <a:spAutoFit/>
          </a:bodyPr>
          <a:lstStyle/>
          <a:p>
            <a:pPr marL="228600" lvl="0" indent="-228600">
              <a:lnSpc>
                <a:spcPct val="120000"/>
              </a:lnSpc>
              <a:buSzPts val="2800"/>
              <a:buChar char="•"/>
            </a:pPr>
            <a:r>
              <a:rPr lang="en-US" sz="2800" dirty="0"/>
              <a:t>How does the classroom arrangement support literacy?</a:t>
            </a:r>
            <a:endParaRPr lang="en-US" dirty="0"/>
          </a:p>
          <a:p>
            <a:pPr marL="685800" lvl="1" indent="-228600">
              <a:lnSpc>
                <a:spcPct val="120000"/>
              </a:lnSpc>
              <a:spcBef>
                <a:spcPts val="500"/>
              </a:spcBef>
              <a:buSzPts val="2800"/>
              <a:buChar char="•"/>
            </a:pPr>
            <a:r>
              <a:rPr lang="en-US" sz="2800" dirty="0"/>
              <a:t>How meaningful is the print around the room?</a:t>
            </a:r>
            <a:endParaRPr lang="en-US" dirty="0"/>
          </a:p>
          <a:p>
            <a:pPr marL="685800" lvl="1" indent="-228600">
              <a:lnSpc>
                <a:spcPct val="120000"/>
              </a:lnSpc>
              <a:spcBef>
                <a:spcPts val="500"/>
              </a:spcBef>
              <a:buSzPts val="2800"/>
              <a:buChar char="•"/>
            </a:pPr>
            <a:r>
              <a:rPr lang="en-US" sz="2800" dirty="0"/>
              <a:t>Does the classroom include: </a:t>
            </a:r>
            <a:endParaRPr lang="en-US" dirty="0"/>
          </a:p>
          <a:p>
            <a:pPr marL="1143000" lvl="2" indent="-228600">
              <a:lnSpc>
                <a:spcPct val="120000"/>
              </a:lnSpc>
              <a:spcBef>
                <a:spcPts val="500"/>
              </a:spcBef>
              <a:buSzPts val="2800"/>
              <a:buChar char="•"/>
            </a:pPr>
            <a:r>
              <a:rPr lang="en-US" sz="2800" dirty="0"/>
              <a:t>Literacy focused centers or stations? choices?</a:t>
            </a:r>
            <a:endParaRPr lang="en-US" dirty="0"/>
          </a:p>
          <a:p>
            <a:pPr marL="1143000" lvl="2" indent="-228600">
              <a:lnSpc>
                <a:spcPct val="120000"/>
              </a:lnSpc>
              <a:spcBef>
                <a:spcPts val="500"/>
              </a:spcBef>
              <a:buSzPts val="2800"/>
              <a:buChar char="•"/>
            </a:pPr>
            <a:r>
              <a:rPr lang="en-US" sz="2800" dirty="0"/>
              <a:t>Word wall words at eye level?</a:t>
            </a:r>
            <a:endParaRPr lang="en-US" dirty="0"/>
          </a:p>
          <a:p>
            <a:pPr marL="1143000" lvl="2" indent="-228600">
              <a:lnSpc>
                <a:spcPct val="120000"/>
              </a:lnSpc>
              <a:spcBef>
                <a:spcPts val="500"/>
              </a:spcBef>
              <a:buSzPts val="2800"/>
              <a:buChar char="•"/>
            </a:pPr>
            <a:r>
              <a:rPr lang="en-US" sz="2800" dirty="0"/>
              <a:t>Anchor charts and visuals created with learners?</a:t>
            </a:r>
            <a:endParaRPr lang="en-US" dirty="0"/>
          </a:p>
          <a:p>
            <a:pPr marL="1143000" lvl="2" indent="-228600">
              <a:lnSpc>
                <a:spcPct val="120000"/>
              </a:lnSpc>
              <a:spcBef>
                <a:spcPts val="500"/>
              </a:spcBef>
              <a:buSzPts val="2800"/>
              <a:buChar char="•"/>
            </a:pPr>
            <a:r>
              <a:rPr lang="en-US" sz="2800" dirty="0"/>
              <a:t>Spaces appropriate for lessons and independent work? </a:t>
            </a:r>
            <a:endParaRPr lang="en-US" dirty="0"/>
          </a:p>
          <a:p>
            <a:pPr marL="1143000" lvl="2" indent="-228600">
              <a:lnSpc>
                <a:spcPct val="120000"/>
              </a:lnSpc>
              <a:spcBef>
                <a:spcPts val="500"/>
              </a:spcBef>
              <a:buSzPts val="2800"/>
              <a:buChar char="•"/>
            </a:pPr>
            <a:r>
              <a:rPr lang="en-US" sz="2800" dirty="0"/>
              <a:t>Published student work and writing?</a:t>
            </a:r>
            <a:endParaRPr lang="en-US" dirty="0"/>
          </a:p>
        </p:txBody>
      </p:sp>
    </p:spTree>
    <p:extLst>
      <p:ext uri="{BB962C8B-B14F-4D97-AF65-F5344CB8AC3E}">
        <p14:creationId xmlns:p14="http://schemas.microsoft.com/office/powerpoint/2010/main" val="46825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Literature</a:t>
            </a:r>
            <a:endParaRPr lang="en-US" dirty="0"/>
          </a:p>
        </p:txBody>
      </p:sp>
      <p:sp>
        <p:nvSpPr>
          <p:cNvPr id="138" name="Google Shape;138;p18" descr="Select high quality literature&#10;Balance fiction and informational texts&#10;Utilize diverse texts across genres&#10;Include all kinds of print (magazines, newspapers, source documents, pamphlets, references, menus)&#10;Volume (more minutes of reading can help to raise achievement)&#10;Interactive Read Alouds and Think Alouds = promote comprehension &#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85800" lvl="1" indent="-114300" algn="l" rtl="0">
              <a:lnSpc>
                <a:spcPct val="110000"/>
              </a:lnSpc>
              <a:spcBef>
                <a:spcPts val="500"/>
              </a:spcBef>
              <a:spcAft>
                <a:spcPts val="0"/>
              </a:spcAft>
              <a:buSzPts val="1800"/>
              <a:buNone/>
            </a:pPr>
            <a:endParaRPr dirty="0"/>
          </a:p>
          <a:p>
            <a:pPr marL="685800" lvl="1" indent="-114300" algn="l" rtl="0">
              <a:lnSpc>
                <a:spcPct val="110000"/>
              </a:lnSpc>
              <a:spcBef>
                <a:spcPts val="500"/>
              </a:spcBef>
              <a:spcAft>
                <a:spcPts val="0"/>
              </a:spcAft>
              <a:buSzPts val="1800"/>
              <a:buNone/>
            </a:pPr>
            <a:endParaRPr dirty="0"/>
          </a:p>
        </p:txBody>
      </p:sp>
      <p:sp>
        <p:nvSpPr>
          <p:cNvPr id="3" name="Rectangle 2" descr="Select high quality literature&#10;Balance fiction and informational texts&#10;Utilize diverse texts across genres&#10;Include all kinds of print (magazines, newspapers, source documents, pamphlets, references, menus)&#10;Volume (more minutes of reading can help to raise achievement)&#10;Interactive Read Alouds and Think Alouds = promote comprehension &#10;"/>
          <p:cNvSpPr/>
          <p:nvPr/>
        </p:nvSpPr>
        <p:spPr>
          <a:xfrm>
            <a:off x="834887" y="1691089"/>
            <a:ext cx="10495721" cy="3545842"/>
          </a:xfrm>
          <a:prstGeom prst="rect">
            <a:avLst/>
          </a:prstGeom>
        </p:spPr>
        <p:txBody>
          <a:bodyPr wrap="square">
            <a:spAutoFit/>
          </a:bodyPr>
          <a:lstStyle/>
          <a:p>
            <a:pPr marL="228600" lvl="0" indent="-228600">
              <a:lnSpc>
                <a:spcPct val="110000"/>
              </a:lnSpc>
              <a:buSzPts val="2800"/>
              <a:buChar char="•"/>
            </a:pPr>
            <a:r>
              <a:rPr lang="en-US" sz="2400" dirty="0"/>
              <a:t>Select high quality literature</a:t>
            </a:r>
          </a:p>
          <a:p>
            <a:pPr marL="228600" lvl="0" indent="-228600">
              <a:lnSpc>
                <a:spcPct val="110000"/>
              </a:lnSpc>
              <a:spcBef>
                <a:spcPts val="1000"/>
              </a:spcBef>
              <a:buSzPts val="2800"/>
              <a:buChar char="•"/>
            </a:pPr>
            <a:r>
              <a:rPr lang="en-US" sz="2400" dirty="0"/>
              <a:t>Balance fiction and informational texts</a:t>
            </a:r>
          </a:p>
          <a:p>
            <a:pPr marL="228600" lvl="0" indent="-228600">
              <a:lnSpc>
                <a:spcPct val="110000"/>
              </a:lnSpc>
              <a:spcBef>
                <a:spcPts val="1000"/>
              </a:spcBef>
              <a:buSzPts val="2800"/>
              <a:buChar char="•"/>
            </a:pPr>
            <a:r>
              <a:rPr lang="en-US" sz="2400" dirty="0"/>
              <a:t>Utilize diverse texts across genres</a:t>
            </a:r>
          </a:p>
          <a:p>
            <a:pPr marL="228600" lvl="0" indent="-228600">
              <a:lnSpc>
                <a:spcPct val="110000"/>
              </a:lnSpc>
              <a:spcBef>
                <a:spcPts val="1000"/>
              </a:spcBef>
              <a:buSzPts val="2800"/>
              <a:buChar char="•"/>
            </a:pPr>
            <a:r>
              <a:rPr lang="en-US" sz="2400" dirty="0"/>
              <a:t>Include all kinds of print (magazines, newspapers, source documents, pamphlets, references, menus)</a:t>
            </a:r>
          </a:p>
          <a:p>
            <a:pPr marL="228600" lvl="0" indent="-228600">
              <a:lnSpc>
                <a:spcPct val="110000"/>
              </a:lnSpc>
              <a:spcBef>
                <a:spcPts val="1000"/>
              </a:spcBef>
              <a:buSzPts val="2800"/>
              <a:buChar char="•"/>
            </a:pPr>
            <a:r>
              <a:rPr lang="en-US" sz="2400" dirty="0"/>
              <a:t>Volume (more minutes of reading can help to raise achievement)</a:t>
            </a:r>
          </a:p>
          <a:p>
            <a:pPr marL="228600" lvl="0" indent="-228600">
              <a:lnSpc>
                <a:spcPct val="110000"/>
              </a:lnSpc>
              <a:spcBef>
                <a:spcPts val="1000"/>
              </a:spcBef>
              <a:buSzPts val="2800"/>
              <a:buChar char="•"/>
            </a:pPr>
            <a:r>
              <a:rPr lang="en-US" sz="2400" dirty="0"/>
              <a:t>Interactive Read </a:t>
            </a:r>
            <a:r>
              <a:rPr lang="en-US" sz="2400" dirty="0" err="1"/>
              <a:t>Alouds</a:t>
            </a:r>
            <a:r>
              <a:rPr lang="en-US" sz="2400" dirty="0"/>
              <a:t> and Think </a:t>
            </a:r>
            <a:r>
              <a:rPr lang="en-US" sz="2400" dirty="0" err="1"/>
              <a:t>Alouds</a:t>
            </a:r>
            <a:r>
              <a:rPr lang="en-US" sz="2400" dirty="0"/>
              <a:t> = promote comprehension </a:t>
            </a:r>
          </a:p>
        </p:txBody>
      </p:sp>
    </p:spTree>
    <p:extLst>
      <p:ext uri="{BB962C8B-B14F-4D97-AF65-F5344CB8AC3E}">
        <p14:creationId xmlns:p14="http://schemas.microsoft.com/office/powerpoint/2010/main" val="38436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92305" y="1380239"/>
            <a:ext cx="11396868" cy="5052665"/>
          </a:xfrm>
          <a:prstGeom prst="rect">
            <a:avLst/>
          </a:prstGeom>
        </p:spPr>
        <p:txBody>
          <a:bodyPr wrap="square">
            <a:spAutoFit/>
          </a:bodyPr>
          <a:lstStyle/>
          <a:p>
            <a:pPr marL="228600" lvl="0" indent="-228600">
              <a:buSzPts val="2800"/>
              <a:buChar char="•"/>
            </a:pPr>
            <a:r>
              <a:rPr lang="en-US" sz="2800" dirty="0"/>
              <a:t>Whole Class</a:t>
            </a:r>
            <a:endParaRPr lang="en-US" dirty="0"/>
          </a:p>
          <a:p>
            <a:pPr marL="685800" lvl="1" indent="-228600">
              <a:spcBef>
                <a:spcPts val="500"/>
              </a:spcBef>
              <a:buSzPts val="2800"/>
              <a:buChar char="•"/>
            </a:pPr>
            <a:r>
              <a:rPr lang="en-US" sz="2800" dirty="0"/>
              <a:t>Build Community</a:t>
            </a:r>
            <a:endParaRPr lang="en-US" dirty="0"/>
          </a:p>
          <a:p>
            <a:pPr marL="685800" lvl="1" indent="-228600">
              <a:spcBef>
                <a:spcPts val="500"/>
              </a:spcBef>
              <a:buSzPts val="2800"/>
              <a:buChar char="•"/>
            </a:pPr>
            <a:r>
              <a:rPr lang="en-US" sz="2800" dirty="0"/>
              <a:t>Strategy Focus (Variety)</a:t>
            </a:r>
            <a:endParaRPr lang="en-US" dirty="0"/>
          </a:p>
          <a:p>
            <a:pPr marL="228600" lvl="0" indent="-228600">
              <a:spcBef>
                <a:spcPts val="1000"/>
              </a:spcBef>
              <a:buSzPts val="2800"/>
              <a:buChar char="•"/>
            </a:pPr>
            <a:r>
              <a:rPr lang="en-US" sz="2800" dirty="0"/>
              <a:t>Small Groups and Independent Reading</a:t>
            </a:r>
            <a:endParaRPr lang="en-US" dirty="0"/>
          </a:p>
          <a:p>
            <a:pPr marL="685800" lvl="1" indent="-228600">
              <a:spcBef>
                <a:spcPts val="500"/>
              </a:spcBef>
              <a:buSzPts val="2800"/>
              <a:buChar char="•"/>
            </a:pPr>
            <a:r>
              <a:rPr lang="en-US" sz="2800" dirty="0"/>
              <a:t>Provide for individual differences &amp; extra help</a:t>
            </a:r>
            <a:endParaRPr lang="en-US" dirty="0"/>
          </a:p>
          <a:p>
            <a:pPr marL="685800" lvl="1" indent="-228600">
              <a:spcBef>
                <a:spcPts val="500"/>
              </a:spcBef>
              <a:buSzPts val="2800"/>
              <a:buChar char="•"/>
            </a:pPr>
            <a:r>
              <a:rPr lang="en-US" sz="2800" dirty="0"/>
              <a:t>Use data to determine specific needs and make groups flexible</a:t>
            </a:r>
            <a:endParaRPr lang="en-US" dirty="0"/>
          </a:p>
          <a:p>
            <a:pPr marL="228600" lvl="0" indent="-228600">
              <a:spcBef>
                <a:spcPts val="1000"/>
              </a:spcBef>
              <a:buSzPts val="2800"/>
              <a:buChar char="•"/>
            </a:pPr>
            <a:r>
              <a:rPr lang="en-US" sz="2800" dirty="0"/>
              <a:t>Intervention (appropriate level of challenge) </a:t>
            </a:r>
            <a:endParaRPr lang="en-US" dirty="0"/>
          </a:p>
          <a:p>
            <a:pPr marL="685800" lvl="1" indent="-228600">
              <a:spcBef>
                <a:spcPts val="500"/>
              </a:spcBef>
              <a:buSzPts val="2750"/>
              <a:buChar char="•"/>
            </a:pPr>
            <a:r>
              <a:rPr lang="en-US" sz="2750" dirty="0"/>
              <a:t>People are a resource, who is most skilled to support the learner?</a:t>
            </a:r>
            <a:endParaRPr lang="en-US" dirty="0"/>
          </a:p>
          <a:p>
            <a:pPr marL="228600" lvl="0" indent="-184150">
              <a:spcBef>
                <a:spcPts val="1000"/>
              </a:spcBef>
              <a:buSzPts val="700"/>
            </a:pPr>
            <a:endParaRPr lang="en-US" sz="700" dirty="0"/>
          </a:p>
          <a:p>
            <a:pPr marL="228600" lvl="0" indent="-184150">
              <a:spcBef>
                <a:spcPts val="1000"/>
              </a:spcBef>
              <a:buSzPts val="700"/>
            </a:pPr>
            <a:endParaRPr lang="en-US" sz="700" dirty="0"/>
          </a:p>
          <a:p>
            <a:pPr marL="228600" lvl="0" indent="-196850">
              <a:spcBef>
                <a:spcPts val="1000"/>
              </a:spcBef>
              <a:buSzPts val="500"/>
            </a:pPr>
            <a:endParaRPr lang="en-US" sz="500" dirty="0"/>
          </a:p>
          <a:p>
            <a:pPr marL="685800" lvl="1" indent="-200025">
              <a:spcBef>
                <a:spcPts val="500"/>
              </a:spcBef>
              <a:buSzPts val="450"/>
            </a:pPr>
            <a:endParaRPr lang="en-US" sz="450" dirty="0"/>
          </a:p>
          <a:p>
            <a:pPr marL="685800" lvl="1" indent="-228600">
              <a:spcBef>
                <a:spcPts val="500"/>
              </a:spcBef>
              <a:buSzPts val="450"/>
              <a:buChar char="•"/>
            </a:pPr>
            <a:r>
              <a:rPr lang="en-US" sz="450" dirty="0"/>
              <a:t> </a:t>
            </a:r>
            <a:endParaRPr lang="en-US" dirty="0"/>
          </a:p>
        </p:txBody>
      </p:sp>
    </p:spTree>
    <p:extLst>
      <p:ext uri="{BB962C8B-B14F-4D97-AF65-F5344CB8AC3E}">
        <p14:creationId xmlns:p14="http://schemas.microsoft.com/office/powerpoint/2010/main" val="340190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1785" y="1083450"/>
            <a:ext cx="11997908" cy="4741811"/>
          </a:xfrm>
          <a:prstGeom prst="rect">
            <a:avLst/>
          </a:prstGeom>
        </p:spPr>
        <p:txBody>
          <a:bodyPr wrap="square">
            <a:spAutoFit/>
          </a:bodyPr>
          <a:lstStyle/>
          <a:p>
            <a:pPr lvl="0">
              <a:lnSpc>
                <a:spcPct val="120000"/>
              </a:lnSpc>
              <a:buSzPts val="2800"/>
            </a:pPr>
            <a:r>
              <a:rPr lang="en-US" sz="2800" dirty="0"/>
              <a:t>Motivation has a significant impact on students’ learning (Pressley, 2001)</a:t>
            </a:r>
            <a:endParaRPr lang="en-US" dirty="0"/>
          </a:p>
          <a:p>
            <a:pPr marL="228600" lvl="0" indent="-228600">
              <a:lnSpc>
                <a:spcPct val="120000"/>
              </a:lnSpc>
              <a:spcBef>
                <a:spcPts val="1000"/>
              </a:spcBef>
              <a:buSzPts val="2800"/>
              <a:buChar char="•"/>
            </a:pPr>
            <a:r>
              <a:rPr lang="en-US" sz="2800" dirty="0"/>
              <a:t>Affective factors build engagement:</a:t>
            </a:r>
            <a:endParaRPr lang="en-US" dirty="0"/>
          </a:p>
          <a:p>
            <a:pPr marL="685800" lvl="1" indent="-228600">
              <a:lnSpc>
                <a:spcPct val="120000"/>
              </a:lnSpc>
              <a:spcBef>
                <a:spcPts val="500"/>
              </a:spcBef>
              <a:buSzPts val="2800"/>
              <a:buChar char="•"/>
            </a:pPr>
            <a:r>
              <a:rPr lang="en-US" sz="2800" dirty="0"/>
              <a:t>Foster a positive &amp; encouraging environment with high expectations</a:t>
            </a:r>
            <a:endParaRPr lang="en-US" dirty="0"/>
          </a:p>
          <a:p>
            <a:pPr marL="1143000" lvl="2" indent="-228600">
              <a:lnSpc>
                <a:spcPct val="120000"/>
              </a:lnSpc>
              <a:spcBef>
                <a:spcPts val="500"/>
              </a:spcBef>
              <a:buSzPts val="2800"/>
              <a:buChar char="•"/>
            </a:pPr>
            <a:r>
              <a:rPr lang="en-US" sz="2800" dirty="0"/>
              <a:t>Is the task worthwhile? Is it interesting?</a:t>
            </a:r>
            <a:endParaRPr lang="en-US" dirty="0"/>
          </a:p>
          <a:p>
            <a:pPr marL="1143000" lvl="2" indent="-228600">
              <a:lnSpc>
                <a:spcPct val="120000"/>
              </a:lnSpc>
              <a:spcBef>
                <a:spcPts val="500"/>
              </a:spcBef>
              <a:buSzPts val="2800"/>
              <a:buChar char="•"/>
            </a:pPr>
            <a:r>
              <a:rPr lang="en-US" sz="2800" dirty="0"/>
              <a:t>Are students challenged?</a:t>
            </a:r>
            <a:endParaRPr lang="en-US" dirty="0"/>
          </a:p>
          <a:p>
            <a:pPr marL="1143000" lvl="2" indent="-228600">
              <a:lnSpc>
                <a:spcPct val="120000"/>
              </a:lnSpc>
              <a:spcBef>
                <a:spcPts val="500"/>
              </a:spcBef>
              <a:buSzPts val="2800"/>
              <a:buChar char="•"/>
            </a:pPr>
            <a:r>
              <a:rPr lang="en-US" sz="2800" dirty="0"/>
              <a:t>Cooperation is encouraged (lively and enthusiastic work space)</a:t>
            </a:r>
            <a:endParaRPr lang="en-US" dirty="0"/>
          </a:p>
          <a:p>
            <a:pPr marL="1143000" lvl="2" indent="-228600">
              <a:lnSpc>
                <a:spcPct val="120000"/>
              </a:lnSpc>
              <a:spcBef>
                <a:spcPts val="500"/>
              </a:spcBef>
              <a:buSzPts val="2800"/>
              <a:buChar char="•"/>
            </a:pPr>
            <a:r>
              <a:rPr lang="en-US" sz="2800" dirty="0"/>
              <a:t>Hands-on learning and manipulatives are used for learning goals</a:t>
            </a:r>
            <a:endParaRPr lang="en-US" dirty="0"/>
          </a:p>
          <a:p>
            <a:pPr marL="1143000" lvl="2" indent="-228600">
              <a:lnSpc>
                <a:spcPct val="120000"/>
              </a:lnSpc>
              <a:spcBef>
                <a:spcPts val="500"/>
              </a:spcBef>
              <a:buSzPts val="2800"/>
              <a:buChar char="•"/>
            </a:pPr>
            <a:r>
              <a:rPr lang="en-US" sz="2800" dirty="0"/>
              <a:t>Well-established routines and procedures </a:t>
            </a:r>
            <a:endParaRPr lang="en-US" dirty="0"/>
          </a:p>
        </p:txBody>
      </p:sp>
    </p:spTree>
    <p:extLst>
      <p:ext uri="{BB962C8B-B14F-4D97-AF65-F5344CB8AC3E}">
        <p14:creationId xmlns:p14="http://schemas.microsoft.com/office/powerpoint/2010/main" val="360353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you think reading and writing are connected?</a:t>
            </a:r>
            <a:endParaRPr lang="en-US" dirty="0"/>
          </a:p>
        </p:txBody>
      </p:sp>
      <p:sp>
        <p:nvSpPr>
          <p:cNvPr id="3" name="Content Placeholder 2"/>
          <p:cNvSpPr>
            <a:spLocks noGrp="1"/>
          </p:cNvSpPr>
          <p:nvPr>
            <p:ph sz="half" idx="2"/>
          </p:nvPr>
        </p:nvSpPr>
        <p:spPr/>
        <p:txBody>
          <a:bodyPr/>
          <a:lstStyle/>
          <a:p>
            <a:endParaRPr lang="en-US"/>
          </a:p>
        </p:txBody>
      </p:sp>
      <p:pic>
        <p:nvPicPr>
          <p:cNvPr id="158" name="Google Shape;158;p21" descr="Decorative image- Clip art of student at desk"/>
          <p:cNvPicPr preferRelativeResize="0"/>
          <p:nvPr/>
        </p:nvPicPr>
        <p:blipFill rotWithShape="1">
          <a:blip r:embed="rId3">
            <a:alphaModFix/>
          </a:blip>
          <a:srcRect/>
          <a:stretch/>
        </p:blipFill>
        <p:spPr>
          <a:xfrm>
            <a:off x="7528820" y="2322213"/>
            <a:ext cx="4683691" cy="2907792"/>
          </a:xfrm>
          <a:prstGeom prst="rect">
            <a:avLst/>
          </a:prstGeom>
          <a:noFill/>
          <a:ln>
            <a:noFill/>
          </a:ln>
        </p:spPr>
      </p:pic>
    </p:spTree>
    <p:extLst>
      <p:ext uri="{BB962C8B-B14F-4D97-AF65-F5344CB8AC3E}">
        <p14:creationId xmlns:p14="http://schemas.microsoft.com/office/powerpoint/2010/main" val="403938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Tips</a:t>
            </a:r>
            <a:endParaRPr lang="en-US" dirty="0"/>
          </a:p>
        </p:txBody>
      </p:sp>
      <p:sp>
        <p:nvSpPr>
          <p:cNvPr id="5" name="Content Placeholder 4"/>
          <p:cNvSpPr>
            <a:spLocks noGrp="1"/>
          </p:cNvSpPr>
          <p:nvPr>
            <p:ph idx="1"/>
          </p:nvPr>
        </p:nvSpPr>
        <p:spPr/>
        <p:txBody>
          <a:bodyPr/>
          <a:lstStyle/>
          <a:p>
            <a:endParaRPr lang="en-US"/>
          </a:p>
        </p:txBody>
      </p:sp>
      <p:pic>
        <p:nvPicPr>
          <p:cNvPr id="8" name="Google Shape;165;p22" descr="Image result for reading and writing connections pic"/>
          <p:cNvPicPr preferRelativeResize="0">
            <a:picLocks/>
          </p:cNvPicPr>
          <p:nvPr/>
        </p:nvPicPr>
        <p:blipFill rotWithShape="1">
          <a:blip r:embed="rId3">
            <a:alphaModFix/>
          </a:blip>
          <a:srcRect/>
          <a:stretch/>
        </p:blipFill>
        <p:spPr>
          <a:xfrm>
            <a:off x="3971243" y="1650848"/>
            <a:ext cx="4238991" cy="3175152"/>
          </a:xfrm>
          <a:prstGeom prst="rect">
            <a:avLst/>
          </a:prstGeom>
          <a:noFill/>
          <a:ln>
            <a:noFill/>
          </a:ln>
        </p:spPr>
      </p:pic>
    </p:spTree>
    <p:extLst>
      <p:ext uri="{BB962C8B-B14F-4D97-AF65-F5344CB8AC3E}">
        <p14:creationId xmlns:p14="http://schemas.microsoft.com/office/powerpoint/2010/main" val="2592909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ALL…But Especially NEW Teachers!</a:t>
            </a:r>
            <a:endParaRPr lang="en-US" dirty="0"/>
          </a:p>
        </p:txBody>
      </p:sp>
      <p:sp>
        <p:nvSpPr>
          <p:cNvPr id="171" name="Google Shape;171;p23" descr="Think Aloud &amp; Model for Students&#10;Use Literature Whenever Possible&#10;Get to Know Your Learners &amp; Build Relationships&#10;&#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101600" algn="l" rtl="0">
              <a:lnSpc>
                <a:spcPct val="120000"/>
              </a:lnSpc>
              <a:spcBef>
                <a:spcPts val="1000"/>
              </a:spcBef>
              <a:spcAft>
                <a:spcPts val="0"/>
              </a:spcAft>
              <a:buSzPts val="2000"/>
              <a:buNone/>
            </a:pPr>
            <a:endParaRPr dirty="0"/>
          </a:p>
          <a:p>
            <a:pPr marL="228600" lvl="0" indent="-101600" algn="l" rtl="0">
              <a:lnSpc>
                <a:spcPct val="120000"/>
              </a:lnSpc>
              <a:spcBef>
                <a:spcPts val="1000"/>
              </a:spcBef>
              <a:spcAft>
                <a:spcPts val="0"/>
              </a:spcAft>
              <a:buSzPts val="2000"/>
              <a:buNone/>
            </a:pPr>
            <a:endParaRPr dirty="0"/>
          </a:p>
        </p:txBody>
      </p:sp>
      <p:sp>
        <p:nvSpPr>
          <p:cNvPr id="3" name="Rectangle 2" descr="Think Aloud &amp; Model for Students&#10;Use Literature Whenever Possible&#10;Get to Know Your Learners &amp; Build Relationships&#10;"/>
          <p:cNvSpPr/>
          <p:nvPr/>
        </p:nvSpPr>
        <p:spPr>
          <a:xfrm>
            <a:off x="2822712" y="1391478"/>
            <a:ext cx="7116417" cy="4276492"/>
          </a:xfrm>
          <a:prstGeom prst="rect">
            <a:avLst/>
          </a:prstGeom>
        </p:spPr>
        <p:txBody>
          <a:bodyPr wrap="square">
            <a:spAutoFit/>
          </a:bodyPr>
          <a:lstStyle/>
          <a:p>
            <a:pPr marL="228600" lvl="0" indent="-228600">
              <a:lnSpc>
                <a:spcPct val="120000"/>
              </a:lnSpc>
              <a:buSzPts val="3600"/>
              <a:buChar char="•"/>
            </a:pPr>
            <a:r>
              <a:rPr lang="en-US" sz="3600" dirty="0"/>
              <a:t>Think Aloud &amp; Model for Students</a:t>
            </a:r>
          </a:p>
          <a:p>
            <a:pPr marL="228600" lvl="0" indent="-228600">
              <a:lnSpc>
                <a:spcPct val="120000"/>
              </a:lnSpc>
              <a:spcBef>
                <a:spcPts val="1000"/>
              </a:spcBef>
              <a:buSzPts val="3600"/>
              <a:buChar char="•"/>
            </a:pPr>
            <a:r>
              <a:rPr lang="en-US" sz="3600" dirty="0"/>
              <a:t>Use Literature Whenever Possible</a:t>
            </a:r>
          </a:p>
          <a:p>
            <a:pPr marL="228600" lvl="0" indent="-228600">
              <a:lnSpc>
                <a:spcPct val="120000"/>
              </a:lnSpc>
              <a:spcBef>
                <a:spcPts val="1000"/>
              </a:spcBef>
              <a:buSzPts val="3600"/>
              <a:buChar char="•"/>
            </a:pPr>
            <a:r>
              <a:rPr lang="en-US" sz="3600" dirty="0"/>
              <a:t>Get to Know Your Learners &amp; Build Relationships</a:t>
            </a:r>
          </a:p>
        </p:txBody>
      </p:sp>
    </p:spTree>
    <p:extLst>
      <p:ext uri="{BB962C8B-B14F-4D97-AF65-F5344CB8AC3E}">
        <p14:creationId xmlns:p14="http://schemas.microsoft.com/office/powerpoint/2010/main" val="1970504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sp>
        <p:nvSpPr>
          <p:cNvPr id="178" name="Google Shape;178;p24" descr="Think about the needs of all learners (including those needing extra help, those on level, and higher achieving readers)&#10;Use a variety of literature and vary groups&#10;Think about an up front/proactive approach to differentiation  (UDL)&#10;Can you engage in a different way? choice, text, authentic task, visuals or hands-on?&#10;Can you vary the approach to teaching content?&#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85800" lvl="1" indent="-114300" algn="l" rtl="0">
              <a:lnSpc>
                <a:spcPct val="120000"/>
              </a:lnSpc>
              <a:spcBef>
                <a:spcPts val="500"/>
              </a:spcBef>
              <a:spcAft>
                <a:spcPts val="0"/>
              </a:spcAft>
              <a:buSzPts val="1800"/>
              <a:buNone/>
            </a:pPr>
            <a:endParaRPr dirty="0"/>
          </a:p>
          <a:p>
            <a:pPr marL="228600" lvl="0" indent="-101600" algn="l" rtl="0">
              <a:lnSpc>
                <a:spcPct val="120000"/>
              </a:lnSpc>
              <a:spcBef>
                <a:spcPts val="1000"/>
              </a:spcBef>
              <a:spcAft>
                <a:spcPts val="0"/>
              </a:spcAft>
              <a:buSzPts val="2000"/>
              <a:buNone/>
            </a:pPr>
            <a:endParaRPr dirty="0"/>
          </a:p>
        </p:txBody>
      </p:sp>
      <p:sp>
        <p:nvSpPr>
          <p:cNvPr id="3" name="Rectangle 2" descr="Think about the needs of all learners (including those needing extra help, those on level, and higher achieving readers)&#10;Use a variety of literature and vary groups&#10;Think about an up front/proactive approach to differentiation  (UDL)&#10;Can you engage in a different way? choice, text, authentic task, visuals or hands-on?&#10;Can you vary the approach to teaching content?&#10;&#10;&#10;"/>
          <p:cNvSpPr/>
          <p:nvPr/>
        </p:nvSpPr>
        <p:spPr>
          <a:xfrm>
            <a:off x="127261" y="1380058"/>
            <a:ext cx="11926956" cy="4096506"/>
          </a:xfrm>
          <a:prstGeom prst="rect">
            <a:avLst/>
          </a:prstGeom>
        </p:spPr>
        <p:txBody>
          <a:bodyPr wrap="square">
            <a:spAutoFit/>
          </a:bodyPr>
          <a:lstStyle/>
          <a:p>
            <a:pPr marL="228600" lvl="0" indent="-228600">
              <a:lnSpc>
                <a:spcPct val="120000"/>
              </a:lnSpc>
              <a:buSzPts val="2800"/>
              <a:buChar char="•"/>
            </a:pPr>
            <a:r>
              <a:rPr lang="en-US" sz="2800" dirty="0"/>
              <a:t>Think about the needs of all learners (including those needing extra help, those on level, and higher achieving readers)</a:t>
            </a:r>
            <a:endParaRPr lang="en-US" dirty="0"/>
          </a:p>
          <a:p>
            <a:pPr marL="228600" lvl="0" indent="-228600">
              <a:lnSpc>
                <a:spcPct val="120000"/>
              </a:lnSpc>
              <a:spcBef>
                <a:spcPts val="1000"/>
              </a:spcBef>
              <a:buSzPts val="2800"/>
              <a:buChar char="•"/>
            </a:pPr>
            <a:r>
              <a:rPr lang="en-US" sz="2800" dirty="0"/>
              <a:t>Use a variety of literature and vary groups</a:t>
            </a:r>
            <a:endParaRPr lang="en-US" dirty="0"/>
          </a:p>
          <a:p>
            <a:pPr marL="228600" lvl="0" indent="-228600">
              <a:lnSpc>
                <a:spcPct val="120000"/>
              </a:lnSpc>
              <a:spcBef>
                <a:spcPts val="1000"/>
              </a:spcBef>
              <a:buSzPts val="2800"/>
              <a:buChar char="•"/>
            </a:pPr>
            <a:r>
              <a:rPr lang="en-US" sz="2800" dirty="0"/>
              <a:t>Think about an up front/proactive approach to differentiation  (UDL)</a:t>
            </a:r>
            <a:endParaRPr lang="en-US" dirty="0"/>
          </a:p>
          <a:p>
            <a:pPr marL="685800" lvl="1" indent="-228600">
              <a:lnSpc>
                <a:spcPct val="120000"/>
              </a:lnSpc>
              <a:spcBef>
                <a:spcPts val="500"/>
              </a:spcBef>
              <a:buSzPts val="2800"/>
              <a:buChar char="•"/>
            </a:pPr>
            <a:r>
              <a:rPr lang="en-US" sz="2800" dirty="0"/>
              <a:t>Can you engage in a different way? choice, text, authentic task, visuals or hands-on?</a:t>
            </a:r>
            <a:endParaRPr lang="en-US" dirty="0"/>
          </a:p>
          <a:p>
            <a:pPr marL="685800" lvl="1" indent="-228600">
              <a:lnSpc>
                <a:spcPct val="120000"/>
              </a:lnSpc>
              <a:spcBef>
                <a:spcPts val="500"/>
              </a:spcBef>
              <a:buSzPts val="2800"/>
              <a:buChar char="•"/>
            </a:pPr>
            <a:r>
              <a:rPr lang="en-US" sz="2800" dirty="0"/>
              <a:t>Can you vary the approach to teaching content?</a:t>
            </a:r>
            <a:endParaRPr lang="en-US" dirty="0"/>
          </a:p>
        </p:txBody>
      </p:sp>
    </p:spTree>
    <p:extLst>
      <p:ext uri="{BB962C8B-B14F-4D97-AF65-F5344CB8AC3E}">
        <p14:creationId xmlns:p14="http://schemas.microsoft.com/office/powerpoint/2010/main" val="90707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from the Field</a:t>
            </a:r>
            <a:endParaRPr lang="en-US" dirty="0"/>
          </a:p>
        </p:txBody>
      </p:sp>
      <p:sp>
        <p:nvSpPr>
          <p:cNvPr id="5" name="Text Placeholder 4"/>
          <p:cNvSpPr>
            <a:spLocks noGrp="1"/>
          </p:cNvSpPr>
          <p:nvPr>
            <p:ph type="body" idx="1"/>
          </p:nvPr>
        </p:nvSpPr>
        <p:spPr/>
        <p:txBody>
          <a:bodyPr/>
          <a:lstStyle/>
          <a:p>
            <a:r>
              <a:rPr lang="en-US" dirty="0" smtClean="0"/>
              <a:t>Chat Feature</a:t>
            </a:r>
            <a:endParaRPr lang="en-US" dirty="0"/>
          </a:p>
        </p:txBody>
      </p:sp>
      <p:sp>
        <p:nvSpPr>
          <p:cNvPr id="6" name="Content Placeholder 5"/>
          <p:cNvSpPr>
            <a:spLocks noGrp="1"/>
          </p:cNvSpPr>
          <p:nvPr>
            <p:ph sz="half" idx="2"/>
          </p:nvPr>
        </p:nvSpPr>
        <p:spPr/>
        <p:txBody>
          <a:bodyPr/>
          <a:lstStyle/>
          <a:p>
            <a:r>
              <a:rPr lang="en-US" dirty="0" smtClean="0"/>
              <a:t>Use the chat feature to pose any questions to the group.</a:t>
            </a:r>
          </a:p>
          <a:p>
            <a:r>
              <a:rPr lang="en-US" dirty="0" smtClean="0"/>
              <a:t>We will collect these and add additional information as necessary to the presentation before slides are mailed out. </a:t>
            </a:r>
            <a:endParaRPr lang="en-US" dirty="0"/>
          </a:p>
        </p:txBody>
      </p:sp>
    </p:spTree>
    <p:extLst>
      <p:ext uri="{BB962C8B-B14F-4D97-AF65-F5344CB8AC3E}">
        <p14:creationId xmlns:p14="http://schemas.microsoft.com/office/powerpoint/2010/main" val="2915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Into Practice</a:t>
            </a:r>
            <a:endParaRPr lang="en-US" dirty="0"/>
          </a:p>
        </p:txBody>
      </p:sp>
      <p:sp>
        <p:nvSpPr>
          <p:cNvPr id="3" name="Content Placeholder 2"/>
          <p:cNvSpPr>
            <a:spLocks noGrp="1"/>
          </p:cNvSpPr>
          <p:nvPr>
            <p:ph idx="1"/>
          </p:nvPr>
        </p:nvSpPr>
        <p:spPr/>
        <p:txBody>
          <a:bodyPr/>
          <a:lstStyle/>
          <a:p>
            <a:endParaRPr lang="en-US"/>
          </a:p>
        </p:txBody>
      </p:sp>
      <p:pic>
        <p:nvPicPr>
          <p:cNvPr id="186" name="Google Shape;186;p25" descr="Decorative image- clip art of robot"/>
          <p:cNvPicPr preferRelativeResize="0"/>
          <p:nvPr/>
        </p:nvPicPr>
        <p:blipFill rotWithShape="1">
          <a:blip r:embed="rId3">
            <a:alphaModFix/>
          </a:blip>
          <a:srcRect/>
          <a:stretch/>
        </p:blipFill>
        <p:spPr>
          <a:xfrm>
            <a:off x="9525708" y="3995635"/>
            <a:ext cx="2429426" cy="2607733"/>
          </a:xfrm>
          <a:prstGeom prst="rect">
            <a:avLst/>
          </a:prstGeom>
          <a:noFill/>
          <a:ln>
            <a:noFill/>
          </a:ln>
        </p:spPr>
      </p:pic>
      <p:sp>
        <p:nvSpPr>
          <p:cNvPr id="4" name="Rectangle 3"/>
          <p:cNvSpPr/>
          <p:nvPr/>
        </p:nvSpPr>
        <p:spPr>
          <a:xfrm>
            <a:off x="583096" y="1837330"/>
            <a:ext cx="9978887" cy="3239348"/>
          </a:xfrm>
          <a:prstGeom prst="rect">
            <a:avLst/>
          </a:prstGeom>
        </p:spPr>
        <p:txBody>
          <a:bodyPr wrap="square">
            <a:spAutoFit/>
          </a:bodyPr>
          <a:lstStyle/>
          <a:p>
            <a:pPr marL="228600" lvl="0" indent="-228600">
              <a:lnSpc>
                <a:spcPct val="120000"/>
              </a:lnSpc>
              <a:buSzPts val="3200"/>
              <a:buChar char="•"/>
            </a:pPr>
            <a:r>
              <a:rPr lang="en-US" sz="3200" dirty="0"/>
              <a:t>We do lots of work on fluency (including reading with expression) to build confidence &amp; automaticity</a:t>
            </a:r>
            <a:endParaRPr lang="en-US" dirty="0"/>
          </a:p>
          <a:p>
            <a:pPr marL="685800" lvl="1" indent="-228600">
              <a:lnSpc>
                <a:spcPct val="120000"/>
              </a:lnSpc>
              <a:spcBef>
                <a:spcPts val="500"/>
              </a:spcBef>
              <a:buSzPts val="3200"/>
              <a:buChar char="•"/>
            </a:pPr>
            <a:r>
              <a:rPr lang="en-US" sz="3200" dirty="0"/>
              <a:t>Choral and Echo Reading</a:t>
            </a:r>
            <a:endParaRPr lang="en-US" dirty="0"/>
          </a:p>
          <a:p>
            <a:pPr marL="685800" lvl="1" indent="-228600">
              <a:lnSpc>
                <a:spcPct val="120000"/>
              </a:lnSpc>
              <a:spcBef>
                <a:spcPts val="500"/>
              </a:spcBef>
              <a:buSzPts val="3200"/>
              <a:buChar char="•"/>
            </a:pPr>
            <a:r>
              <a:rPr lang="en-US" sz="3200" dirty="0"/>
              <a:t>Repeated Text Readings (Voices, Phrases) </a:t>
            </a:r>
            <a:endParaRPr lang="en-US" dirty="0"/>
          </a:p>
          <a:p>
            <a:pPr marL="685800" lvl="1" indent="-228600">
              <a:lnSpc>
                <a:spcPct val="120000"/>
              </a:lnSpc>
              <a:spcBef>
                <a:spcPts val="500"/>
              </a:spcBef>
              <a:buSzPts val="3200"/>
              <a:buChar char="•"/>
            </a:pPr>
            <a:r>
              <a:rPr lang="en-US" sz="3200" dirty="0"/>
              <a:t>Readers Theatre</a:t>
            </a:r>
            <a:endParaRPr lang="en-US" dirty="0"/>
          </a:p>
        </p:txBody>
      </p:sp>
    </p:spTree>
    <p:extLst>
      <p:ext uri="{BB962C8B-B14F-4D97-AF65-F5344CB8AC3E}">
        <p14:creationId xmlns:p14="http://schemas.microsoft.com/office/powerpoint/2010/main" val="2725047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Questions Local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99803" y="1152970"/>
            <a:ext cx="11552228" cy="4662815"/>
          </a:xfrm>
          <a:prstGeom prst="rect">
            <a:avLst/>
          </a:prstGeom>
        </p:spPr>
        <p:txBody>
          <a:bodyPr wrap="square">
            <a:spAutoFit/>
          </a:bodyPr>
          <a:lstStyle/>
          <a:p>
            <a:pPr defTabSz="457200">
              <a:lnSpc>
                <a:spcPct val="150000"/>
              </a:lnSpc>
              <a:spcBef>
                <a:spcPts val="0"/>
              </a:spcBef>
              <a:buClr>
                <a:prstClr val="black"/>
              </a:buClr>
              <a:buSzPts val="2520"/>
            </a:pPr>
            <a:r>
              <a:rPr lang="en-US" sz="6600" dirty="0">
                <a:latin typeface="Batang"/>
              </a:rPr>
              <a:t>Lori Wall, Director of Elementary </a:t>
            </a:r>
            <a:r>
              <a:rPr lang="en-US" sz="6600" dirty="0" smtClean="0">
                <a:latin typeface="Batang"/>
              </a:rPr>
              <a:t>Curriculum, </a:t>
            </a:r>
            <a:r>
              <a:rPr lang="en-US" sz="6600" dirty="0">
                <a:latin typeface="Batang"/>
              </a:rPr>
              <a:t>Newport News </a:t>
            </a:r>
            <a:r>
              <a:rPr lang="en-US" sz="6600" dirty="0" smtClean="0">
                <a:latin typeface="Batang"/>
              </a:rPr>
              <a:t>Public </a:t>
            </a:r>
            <a:r>
              <a:rPr lang="en-US" sz="6600" dirty="0">
                <a:latin typeface="Batang"/>
              </a:rPr>
              <a:t>Schools</a:t>
            </a:r>
          </a:p>
        </p:txBody>
      </p:sp>
    </p:spTree>
    <p:extLst>
      <p:ext uri="{BB962C8B-B14F-4D97-AF65-F5344CB8AC3E}">
        <p14:creationId xmlns:p14="http://schemas.microsoft.com/office/powerpoint/2010/main" val="500513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 One: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92528" y="1720646"/>
            <a:ext cx="11035105" cy="2265877"/>
          </a:xfrm>
          <a:prstGeom prst="rect">
            <a:avLst/>
          </a:prstGeom>
        </p:spPr>
        <p:txBody>
          <a:bodyPr wrap="square">
            <a:spAutoFit/>
          </a:bodyPr>
          <a:lstStyle/>
          <a:p>
            <a:pPr marR="0" lvl="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What are the essentials to the elementary literacy block?</a:t>
            </a:r>
          </a:p>
        </p:txBody>
      </p:sp>
    </p:spTree>
    <p:extLst>
      <p:ext uri="{BB962C8B-B14F-4D97-AF65-F5344CB8AC3E}">
        <p14:creationId xmlns:p14="http://schemas.microsoft.com/office/powerpoint/2010/main" val="397293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One from Panelist: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535353" y="1140768"/>
            <a:ext cx="10638693"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5 components of effective reading instruction (phonemic awareness, phonics, fluency, vocabulary and comprehension)</a:t>
            </a:r>
          </a:p>
          <a:p>
            <a:pPr marL="285750" indent="-2857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4 skills of communication (speaking, listening, reading and writing) </a:t>
            </a:r>
          </a:p>
          <a:p>
            <a:pPr marL="285750" indent="-2857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Integration Across the Day </a:t>
            </a:r>
          </a:p>
          <a:p>
            <a:pPr marL="285750" indent="-2857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Choice and Voice</a:t>
            </a:r>
          </a:p>
          <a:p>
            <a:endParaRPr lang="en-US" sz="2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Application through Real World Experiences </a:t>
            </a:r>
          </a:p>
        </p:txBody>
      </p:sp>
    </p:spTree>
    <p:extLst>
      <p:ext uri="{BB962C8B-B14F-4D97-AF65-F5344CB8AC3E}">
        <p14:creationId xmlns:p14="http://schemas.microsoft.com/office/powerpoint/2010/main" val="3543111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 Two:</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39907" y="674774"/>
            <a:ext cx="11492459" cy="5477974"/>
          </a:xfrm>
          <a:prstGeom prst="rect">
            <a:avLst/>
          </a:prstGeom>
        </p:spPr>
        <p:txBody>
          <a:bodyPr wrap="square">
            <a:spAutoFit/>
          </a:bodyPr>
          <a:lstStyle/>
          <a:p>
            <a:pPr marR="0" lvl="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In what ways have you worked to incorporate the recommendations from the IES practice guides into the elementary literacy block?</a:t>
            </a:r>
          </a:p>
        </p:txBody>
      </p:sp>
    </p:spTree>
    <p:extLst>
      <p:ext uri="{BB962C8B-B14F-4D97-AF65-F5344CB8AC3E}">
        <p14:creationId xmlns:p14="http://schemas.microsoft.com/office/powerpoint/2010/main" val="413238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Two from Panelist: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724038" y="1387510"/>
            <a:ext cx="9952893"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Switch to a Code-Based Approach to literacy instruction in grades K-2</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Implementation of Daily PPAC in Kindergarten and First Grade</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Explicit phonemic awareness instruction in small group instruction for Emergent and Beginning Learners </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Systematic and explicit handwriting instruction </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 Explicit </a:t>
            </a:r>
            <a:r>
              <a:rPr lang="en-US" sz="2800" dirty="0">
                <a:latin typeface="Calibri" panose="020F0502020204030204" pitchFamily="34" charset="0"/>
                <a:cs typeface="Calibri" panose="020F0502020204030204" pitchFamily="34" charset="0"/>
              </a:rPr>
              <a:t>and systematic phonics </a:t>
            </a:r>
            <a:r>
              <a:rPr lang="en-US" sz="2800" dirty="0" smtClean="0">
                <a:latin typeface="Calibri" panose="020F0502020204030204" pitchFamily="34" charset="0"/>
                <a:cs typeface="Calibri" panose="020F0502020204030204" pitchFamily="34" charset="0"/>
              </a:rPr>
              <a:t>and spelling instruction</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Use of decodable text to apply decoding strategies learned</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Writer’s Workshop Model </a:t>
            </a:r>
          </a:p>
          <a:p>
            <a:pPr lvl="1"/>
            <a:endParaRPr 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177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 Three: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34516" y="1527494"/>
            <a:ext cx="11512446" cy="3352649"/>
          </a:xfrm>
          <a:prstGeom prst="rect">
            <a:avLst/>
          </a:prstGeom>
        </p:spPr>
        <p:txBody>
          <a:bodyPr wrap="square">
            <a:spAutoFit/>
          </a:bodyPr>
          <a:lstStyle/>
          <a:p>
            <a:pPr marR="0" lvl="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What does differentiated instruction </a:t>
            </a:r>
            <a:r>
              <a:rPr lang="en-US" sz="6600" dirty="0" smtClean="0">
                <a:latin typeface="Calibri" panose="020F0502020204030204" pitchFamily="34" charset="0"/>
                <a:ea typeface="Calibri" panose="020F0502020204030204" pitchFamily="34" charset="0"/>
                <a:cs typeface="Times New Roman" panose="02020603050405020304" pitchFamily="18" charset="0"/>
              </a:rPr>
              <a:t>look </a:t>
            </a:r>
            <a:r>
              <a:rPr lang="en-US" sz="6600" dirty="0">
                <a:latin typeface="Calibri" panose="020F0502020204030204" pitchFamily="34" charset="0"/>
                <a:ea typeface="Calibri" panose="020F0502020204030204" pitchFamily="34" charset="0"/>
                <a:cs typeface="Times New Roman" panose="02020603050405020304" pitchFamily="18" charset="0"/>
              </a:rPr>
              <a:t>like? Describe students’ daily routines?</a:t>
            </a:r>
          </a:p>
        </p:txBody>
      </p:sp>
    </p:spTree>
    <p:extLst>
      <p:ext uri="{BB962C8B-B14F-4D97-AF65-F5344CB8AC3E}">
        <p14:creationId xmlns:p14="http://schemas.microsoft.com/office/powerpoint/2010/main" val="2223746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Three from Panelist:</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62018" y="1125249"/>
            <a:ext cx="11257441" cy="4401205"/>
          </a:xfrm>
          <a:prstGeom prst="rect">
            <a:avLst/>
          </a:prstGeom>
        </p:spPr>
        <p:txBody>
          <a:bodyPr wrap="none">
            <a:spAutoFit/>
          </a:bodyPr>
          <a:lstStyle/>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Understanding and Using: </a:t>
            </a:r>
          </a:p>
          <a:p>
            <a:endParaRPr lang="en-US" sz="28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Balanced assessment approach (diagnostic, formative, and summative</a:t>
            </a:r>
            <a:r>
              <a:rPr lang="en-US" sz="2800" dirty="0" smtClean="0">
                <a:latin typeface="Calibri" panose="020F0502020204030204" pitchFamily="34" charset="0"/>
                <a:cs typeface="Calibri" panose="020F0502020204030204" pitchFamily="34" charset="0"/>
              </a:rPr>
              <a:t>)</a:t>
            </a:r>
          </a:p>
          <a:p>
            <a:pPr lvl="1"/>
            <a:endParaRPr lang="en-US" sz="28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Developmental Reading Continuum</a:t>
            </a:r>
          </a:p>
          <a:p>
            <a:pPr lvl="1"/>
            <a:endParaRPr lang="en-US" sz="28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Explicit instruction to address skill areas, like phonemic awareness, </a:t>
            </a:r>
          </a:p>
          <a:p>
            <a:pPr lvl="1"/>
            <a:r>
              <a:rPr lang="en-US" sz="2800" dirty="0">
                <a:latin typeface="Calibri" panose="020F0502020204030204" pitchFamily="34" charset="0"/>
                <a:cs typeface="Calibri" panose="020F0502020204030204" pitchFamily="34" charset="0"/>
              </a:rPr>
              <a:t>   phonics and </a:t>
            </a:r>
            <a:r>
              <a:rPr lang="en-US" sz="2800" dirty="0" smtClean="0">
                <a:latin typeface="Calibri" panose="020F0502020204030204" pitchFamily="34" charset="0"/>
                <a:cs typeface="Calibri" panose="020F0502020204030204" pitchFamily="34" charset="0"/>
              </a:rPr>
              <a:t>vocabulary</a:t>
            </a:r>
          </a:p>
          <a:p>
            <a:pPr lvl="1"/>
            <a:endParaRPr lang="en-US" sz="28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G</a:t>
            </a:r>
            <a:r>
              <a:rPr lang="en-US" sz="2800" dirty="0" smtClean="0">
                <a:latin typeface="Calibri" panose="020F0502020204030204" pitchFamily="34" charset="0"/>
                <a:cs typeface="Calibri" panose="020F0502020204030204" pitchFamily="34" charset="0"/>
              </a:rPr>
              <a:t>rade level material with the appropriate scaffolds </a:t>
            </a:r>
          </a:p>
        </p:txBody>
      </p:sp>
    </p:spTree>
    <p:extLst>
      <p:ext uri="{BB962C8B-B14F-4D97-AF65-F5344CB8AC3E}">
        <p14:creationId xmlns:p14="http://schemas.microsoft.com/office/powerpoint/2010/main" val="1749931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 Four:</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024328" y="1257672"/>
            <a:ext cx="10623030" cy="4439420"/>
          </a:xfrm>
          <a:prstGeom prst="rect">
            <a:avLst/>
          </a:prstGeom>
        </p:spPr>
        <p:txBody>
          <a:bodyPr wrap="square">
            <a:spAutoFit/>
          </a:bodyPr>
          <a:lstStyle/>
          <a:p>
            <a:pPr marR="0" lvl="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Describe how the reading/writing connection has been incorporated into students’ daily experiences.</a:t>
            </a:r>
          </a:p>
        </p:txBody>
      </p:sp>
    </p:spTree>
    <p:extLst>
      <p:ext uri="{BB962C8B-B14F-4D97-AF65-F5344CB8AC3E}">
        <p14:creationId xmlns:p14="http://schemas.microsoft.com/office/powerpoint/2010/main" val="175144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Four from Panelist:</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83770" y="1371991"/>
            <a:ext cx="10203543" cy="3970318"/>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Reciprocity between our Reading and Writing units of study</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Use of Reader Response Journal </a:t>
            </a:r>
          </a:p>
          <a:p>
            <a:pPr marL="742950" lvl="1"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Studied the work of Jennifer Serravallo, Understanding Texts and Readers and Reading Conferences </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Literature Circles/Book Clubs </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Celebrations/Presentations at the end of each writing unit </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Performance-Based Assessments </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Use of technology: </a:t>
            </a:r>
            <a:r>
              <a:rPr lang="en-US" sz="2800" dirty="0" err="1" smtClean="0">
                <a:latin typeface="Calibri" panose="020F0502020204030204" pitchFamily="34" charset="0"/>
                <a:cs typeface="Calibri" panose="020F0502020204030204" pitchFamily="34" charset="0"/>
              </a:rPr>
              <a:t>Nearpod</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FlipGrid</a:t>
            </a:r>
            <a:r>
              <a:rPr lang="en-US" sz="2800" dirty="0" smtClean="0">
                <a:latin typeface="Calibri" panose="020F0502020204030204" pitchFamily="34" charset="0"/>
                <a:cs typeface="Calibri" panose="020F0502020204030204" pitchFamily="34" charset="0"/>
              </a:rPr>
              <a:t> and Seesaw to name just a few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5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6382564" y="1279877"/>
            <a:ext cx="5809436" cy="4344577"/>
          </a:xfrm>
        </p:spPr>
        <p:txBody>
          <a:bodyPr/>
          <a:lstStyle/>
          <a:p>
            <a:pPr fontAlgn="base"/>
            <a:r>
              <a:rPr lang="en-US" sz="2400" dirty="0" smtClean="0"/>
              <a:t>“C</a:t>
            </a:r>
            <a:r>
              <a:rPr lang="en-US" sz="2400" dirty="0"/>
              <a:t>. To provide students with sufficient opportunity to learn, local school divisions shall provide a minimum of </a:t>
            </a:r>
            <a:r>
              <a:rPr lang="en-US" sz="2400" dirty="0">
                <a:solidFill>
                  <a:srgbClr val="FF0000"/>
                </a:solidFill>
              </a:rPr>
              <a:t>680 hours </a:t>
            </a:r>
            <a:r>
              <a:rPr lang="en-US" sz="2400" dirty="0"/>
              <a:t>of the required 990 hours of instructional time to students in elementary school in the four academic disciplines of </a:t>
            </a:r>
            <a:r>
              <a:rPr lang="en-US" sz="2400" dirty="0">
                <a:solidFill>
                  <a:srgbClr val="FF0000"/>
                </a:solidFill>
              </a:rPr>
              <a:t>English, mathematics, science, and history and social </a:t>
            </a:r>
            <a:r>
              <a:rPr lang="en-US" sz="2400" dirty="0" smtClean="0">
                <a:solidFill>
                  <a:srgbClr val="FF0000"/>
                </a:solidFill>
              </a:rPr>
              <a:t>science</a:t>
            </a:r>
            <a:r>
              <a:rPr lang="en-US" sz="2400" dirty="0" smtClean="0"/>
              <a:t>.”</a:t>
            </a:r>
            <a:endParaRPr lang="en-US" sz="1100" b="1" dirty="0">
              <a:solidFill>
                <a:srgbClr val="FF0000"/>
              </a:solidFill>
            </a:endParaRPr>
          </a:p>
        </p:txBody>
      </p:sp>
      <p:sp>
        <p:nvSpPr>
          <p:cNvPr id="2" name="Title 1"/>
          <p:cNvSpPr>
            <a:spLocks noGrp="1"/>
          </p:cNvSpPr>
          <p:nvPr>
            <p:ph type="title" idx="4294967295"/>
          </p:nvPr>
        </p:nvSpPr>
        <p:spPr>
          <a:xfrm>
            <a:off x="0" y="0"/>
            <a:ext cx="12879388" cy="973138"/>
          </a:xfrm>
        </p:spPr>
        <p:txBody>
          <a:bodyPr>
            <a:noAutofit/>
          </a:bodyPr>
          <a:lstStyle/>
          <a:p>
            <a:pPr fontAlgn="base"/>
            <a:r>
              <a:rPr lang="en-US" dirty="0"/>
              <a:t>8VAC20-131-80. Instructional Program in Elementary Schools.</a:t>
            </a:r>
          </a:p>
        </p:txBody>
      </p:sp>
      <p:sp>
        <p:nvSpPr>
          <p:cNvPr id="4" name="TextBox 3" descr="Quote"/>
          <p:cNvSpPr txBox="1"/>
          <p:nvPr/>
        </p:nvSpPr>
        <p:spPr>
          <a:xfrm>
            <a:off x="1593669" y="3082834"/>
            <a:ext cx="184731" cy="369332"/>
          </a:xfrm>
          <a:prstGeom prst="rect">
            <a:avLst/>
          </a:prstGeom>
          <a:noFill/>
        </p:spPr>
        <p:txBody>
          <a:bodyPr wrap="none" rtlCol="0">
            <a:spAutoFit/>
          </a:bodyPr>
          <a:lstStyle/>
          <a:p>
            <a:endParaRPr lang="en-US" dirty="0"/>
          </a:p>
        </p:txBody>
      </p:sp>
      <p:sp>
        <p:nvSpPr>
          <p:cNvPr id="3" name="Rectangle 2"/>
          <p:cNvSpPr/>
          <p:nvPr/>
        </p:nvSpPr>
        <p:spPr>
          <a:xfrm>
            <a:off x="286564" y="2120063"/>
            <a:ext cx="6096000" cy="1569660"/>
          </a:xfrm>
          <a:prstGeom prst="rect">
            <a:avLst/>
          </a:prstGeom>
        </p:spPr>
        <p:txBody>
          <a:bodyPr>
            <a:spAutoFit/>
          </a:bodyPr>
          <a:lstStyle/>
          <a:p>
            <a:pPr fontAlgn="base"/>
            <a:r>
              <a:rPr lang="en-US" sz="2400" dirty="0" smtClean="0"/>
              <a:t>“B</a:t>
            </a:r>
            <a:r>
              <a:rPr lang="en-US" sz="2400" dirty="0"/>
              <a:t>. In kindergarten through grade 3, </a:t>
            </a:r>
            <a:r>
              <a:rPr lang="en-US" sz="2400" dirty="0">
                <a:solidFill>
                  <a:srgbClr val="FF0000"/>
                </a:solidFill>
              </a:rPr>
              <a:t>reading, writing, spelling, </a:t>
            </a:r>
            <a:r>
              <a:rPr lang="en-US" sz="2400" dirty="0"/>
              <a:t>and mathematics shall be the focus of the instructional program</a:t>
            </a:r>
            <a:r>
              <a:rPr lang="en-US" sz="2400" dirty="0" smtClean="0"/>
              <a:t>.”</a:t>
            </a:r>
            <a:endParaRPr lang="en-US" sz="2800" b="1" dirty="0"/>
          </a:p>
        </p:txBody>
      </p:sp>
    </p:spTree>
    <p:extLst>
      <p:ext uri="{BB962C8B-B14F-4D97-AF65-F5344CB8AC3E}">
        <p14:creationId xmlns:p14="http://schemas.microsoft.com/office/powerpoint/2010/main" val="549764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Question Five: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44838" y="1124479"/>
            <a:ext cx="11477470" cy="4439420"/>
          </a:xfrm>
          <a:prstGeom prst="rect">
            <a:avLst/>
          </a:prstGeom>
        </p:spPr>
        <p:txBody>
          <a:bodyPr wrap="square">
            <a:spAutoFit/>
          </a:bodyPr>
          <a:lstStyle/>
          <a:p>
            <a:pPr marR="0" lvl="0">
              <a:lnSpc>
                <a:spcPct val="107000"/>
              </a:lnSpc>
              <a:spcBef>
                <a:spcPts val="0"/>
              </a:spcBef>
              <a:spcAft>
                <a:spcPts val="800"/>
              </a:spcAft>
            </a:pPr>
            <a:r>
              <a:rPr lang="en-US" sz="6600" dirty="0">
                <a:latin typeface="Calibri" panose="020F0502020204030204" pitchFamily="34" charset="0"/>
                <a:ea typeface="Calibri" panose="020F0502020204030204" pitchFamily="34" charset="0"/>
                <a:cs typeface="Times New Roman" panose="02020603050405020304" pitchFamily="18" charset="0"/>
              </a:rPr>
              <a:t>What suggestions can you offer for divisions who are reworking their elementary literacy blocks to be efficient and effective?</a:t>
            </a:r>
          </a:p>
        </p:txBody>
      </p:sp>
    </p:spTree>
    <p:extLst>
      <p:ext uri="{BB962C8B-B14F-4D97-AF65-F5344CB8AC3E}">
        <p14:creationId xmlns:p14="http://schemas.microsoft.com/office/powerpoint/2010/main" val="192325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Five from Panelist:</a:t>
            </a:r>
            <a:endParaRPr lang="en-US" dirty="0"/>
          </a:p>
        </p:txBody>
      </p:sp>
      <p:pic>
        <p:nvPicPr>
          <p:cNvPr id="5" name="Content Placeholder 4" desc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
        <p:nvSpPr>
          <p:cNvPr id="4" name="Rectangle 3"/>
          <p:cNvSpPr/>
          <p:nvPr/>
        </p:nvSpPr>
        <p:spPr>
          <a:xfrm>
            <a:off x="243581" y="1145257"/>
            <a:ext cx="4546309" cy="830997"/>
          </a:xfrm>
          <a:prstGeom prst="rect">
            <a:avLst/>
          </a:prstGeom>
          <a:ln w="38100">
            <a:solidFill>
              <a:srgbClr val="FFC000"/>
            </a:solidFill>
          </a:ln>
        </p:spPr>
        <p:txBody>
          <a:bodyPr wrap="none">
            <a:spAutoFit/>
          </a:bodyPr>
          <a:lstStyle/>
          <a:p>
            <a:pPr algn="ctr"/>
            <a:r>
              <a:rPr lang="en-US" sz="4800" dirty="0" smtClean="0">
                <a:latin typeface="Calibri" panose="020F0502020204030204" pitchFamily="34" charset="0"/>
                <a:cs typeface="Calibri" panose="020F0502020204030204" pitchFamily="34" charset="0"/>
              </a:rPr>
              <a:t>Do Your </a:t>
            </a:r>
            <a:r>
              <a:rPr lang="en-US" sz="4800" dirty="0">
                <a:latin typeface="Calibri" panose="020F0502020204030204" pitchFamily="34" charset="0"/>
                <a:cs typeface="Calibri" panose="020F0502020204030204" pitchFamily="34" charset="0"/>
              </a:rPr>
              <a:t>R</a:t>
            </a:r>
            <a:r>
              <a:rPr lang="en-US" sz="4800" dirty="0" smtClean="0">
                <a:latin typeface="Calibri" panose="020F0502020204030204" pitchFamily="34" charset="0"/>
                <a:cs typeface="Calibri" panose="020F0502020204030204" pitchFamily="34" charset="0"/>
              </a:rPr>
              <a:t>esearch</a:t>
            </a:r>
          </a:p>
        </p:txBody>
      </p:sp>
      <p:pic>
        <p:nvPicPr>
          <p:cNvPr id="6" name="Picture 5" descr="Book Cover: How to Plan Differentiated Reading Instruction- Resources for Grades K-3 by Sharon Walpole and Michael C. McKen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120" y="3185160"/>
            <a:ext cx="1982152" cy="2596047"/>
          </a:xfrm>
          <a:prstGeom prst="rect">
            <a:avLst/>
          </a:prstGeom>
        </p:spPr>
      </p:pic>
      <p:pic>
        <p:nvPicPr>
          <p:cNvPr id="7" name="Picture 6" descr="Book: Differentiated Literacy Instruction in Grades 4 &amp; 5 by Sharon Walpole, et.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640" y="3185160"/>
            <a:ext cx="1915477" cy="2596047"/>
          </a:xfrm>
          <a:prstGeom prst="rect">
            <a:avLst/>
          </a:prstGeom>
        </p:spPr>
      </p:pic>
      <p:pic>
        <p:nvPicPr>
          <p:cNvPr id="11" name="Picture 10" descr="Screenshot of book: Essentials- Assessing, Preventing, and Overcoming Reading Difficulties by David Kilpatri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0" y="3301793"/>
            <a:ext cx="1671204" cy="2589847"/>
          </a:xfrm>
          <a:prstGeom prst="rect">
            <a:avLst/>
          </a:prstGeom>
        </p:spPr>
      </p:pic>
      <p:pic>
        <p:nvPicPr>
          <p:cNvPr id="12" name="Picture 11" descr="Image of LETRS Trai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076" y="3164633"/>
            <a:ext cx="2680676" cy="2727007"/>
          </a:xfrm>
          <a:prstGeom prst="rect">
            <a:avLst/>
          </a:prstGeom>
        </p:spPr>
      </p:pic>
      <p:sp>
        <p:nvSpPr>
          <p:cNvPr id="14" name="AutoShape 8" descr="data:image/jpeg;base64,/9j/4AAQSkZJRgABAQAAAQABAAD/2wBDABQODxIPDRQSEBIXFRQYHjIhHhwcHj0sLiQySUBMS0dARkVQWnNiUFVtVkVGZIhlbXd7gYKBTmCNl4x9lnN+gXz/2wBDARUXFx4aHjshITt8U0ZTfHx8fHx8fHx8fHx8fHx8fHx8fHx8fHx8fHx8fHx8fHx8fHx8fHx8fHx8fHx8fHx8fHz/wAARCAElA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kQGPkDJHBxQE5GVUAe3WnJ9xfoKWrIGlBvB2jHfikVAM5Ue3FPo/GgBpRcH5Vz9KAg2YKjP0p1HHqKAGbBhflGe/FBjBJ4AHbipACTgVWhv7Wdo1il3NLu2DBGdvX+dA7Ml2DZjaN30p21cD5R+VIZEUK27crHaCvPPTtR5kWC3mx7R1O4YFAAyAj5VGfpQyKR8qjP0pSyjOXUEdcnp9aRJYpBlJUYZI4buOv5UAAQZJZVHtim7Oo2r9acJYmcRrKjOw3BQwJIHBP50u5P76cnA+Ycn0+tABtT+6v5Uzy+M4G70pUmikMuxwRE22Q9lOM9foRQs0TSOgcbkIBzxyRkAevFAC7F3A7RjHpSbPkI2jP0p2+MdZYxzjlh1pFdGOA2GyVCngkjrgHrQABR/Ei/lQyA4wox34pVdJATG6yAHBKnIB9KWgBmwDcNo9uKNg+X5R78U+igQm1f7q/lTVXHBRfrin/jRQBXnADjAxx2opbj74+lFQ9y0PUAqc9lFKeVXNIobaMY5ApxU7QB1FaEAow7AdKZ/Bj8RUgByWPBPam7TtA7igB+Pmz7Ypm0b8Y4p9Jg789sUgF61VutP+1Xsd0ZmRo12Km3I6MD+Yb9Klulke2KQMVkLL8ynBA3Ddg/TNUGh1UpJtlIfyU2cjG8bc/jkPnjv1PZFx9SzBpywWkVqsnEcolB24zg5xiqR8P+XbNFBMrF9isWTgBepx3NS3NtfyaXbLuL30chkZlYAgkMByeMDcB9KbNFq5Nx5UhGZsxYZfu/Nj6DmPI9j17hSb7lhdLjWd5fN3Kzo+CvTb6nv/AEpraUpeNlmAVDIcbOu/dnkHtu/QdKdaW80f2uK5j3wTyuVAYYEbFicj1P8A7MPSpvs8iBEtZxbwoNoTy92PxJoE277jbSwSzkikRg3lo6AbQM7m3fpzUEejiPaWm3FZfNBCY5yp9ePudvXpUVxZXrajcXcGMEHygSOGCbVP5s/X2qSO31IXdvunb7MEXzssMluTj+Q/Ggeu9yWLTvLsZ7VZl/fNkNs6YA4IzycL1469qjGkYjhQXH+raNhlOuwADv3xUd9ZXL3dzc2iESOEWMhwDn+JuenAUeuM4p1xa30ssTB2YLcB2+YDbGBtyPQkEt/kUBd9wn0aGcRqZghUOANo5LnOf8+lTNpgaZZ/M+ZGdlBXuxJxn8aZqFm9zetPHFGxW2MUbsBncx5/IZ/76NQtBqomuHSRwhVxEgZcDn5cD/dP5j3oBNtblvS7aWz0+OCcIHUnOwkg89ee9WH+8Cwyv8qq2kd2lyDcuzRLAq8sCGfucfnyf1zxbO7ORyCOlNES3EYYjxnPvSpjqBik2ny9velXd3ApkjUC9xz60H/WA0qhl4wMUFSScdxxQBBL97PrRSz8MB7UVm9y1sTp9xfoKX+dMTkp/u0hGQxPXNWQSUU09UNNHTHqc0wJKOPWg88dqYoG5uOh4pAPoqM/xD3py8sT7UAOzz15oqPA2A989akNABn3opiqN546dKMgO2e9MB+feimH/VD60PwwI7UgH0fjTR0cikAHy84P86YD+nfFFMYDcSw4PQ+lPAwAM5pAFFMb7+fTFK+Ny56UAOo/GmD7jYoAAKYpgPopv8T/AEowDGM9hSAiuPvj6UU2Xgr9KKh7lrYmRcbW7YFBVuQMYPenL9xfoKXI9RVkCMMrgdaTb84PYCnUxJoZFLxTRyIv3mVwQv1PagB9IAQWPrSRyRyruhkWVem5DuH6UJJHKCYZElAOCUYNg+nFAC7fnz2xQgwCDTBcWzSCNbmEyE42CQZz6Yp5dFdY2dVkb7qE4ZvoO9ADdrYCnGAetPpqyRuzLHIkhQ4cKwO0+h9DSSzQwJvuJUiTOAXYAE0AOAIYnsaADuY+tDPGiCRpEWIgEOWG3npzTUnglJEM8UhXlgjg4HvigBdp2Be9KRlge1NE0Jj80Tx+T/z03jb+fSljkjmUtBKkoBwSjBsflQAKuAR60gVuAQMCmm6tVba11AGBwVMgBB9Kk3oZDGHXzQN3l5+bHrj0oARg2TjkH17U4DAA9KYJoShkE0ZjU4Zww2qfQmljlhmz5E0cpXqEYNj8qAEKE59T0pSGO0jqKY11aoSr3cCsDggyAEH0p0k8EJ2zzxRNjO13CnHrzQAoXg56mgBsjOMCncY3ZG3Gd2eMeuaZFPBcKzW88cwU4bYwOKAFIbJxzmlxhMe1LR7mgCvMMFQfSiluPvj6UVD3LWxIhyU9hRxvORnmlVfuMPQZowwJIxzWhBIvf6Vx+nObfT72JBzdRLsA7/OUP8668HGfpWHbaLcR/wBnGYxZtnZpcEnI3blxxzVRaSdxD9EcWXh+7kXH7p5CPqAKj8KJ9lmntSfvxRzKPqOf5j8qkGmXqaHcWSmHz5Zd4O47duQeuPapbXS2sNWjuLVt1r5RSTe5LZ9vbgU200/MLbGBOtu1vexGP/THuT5UuMBBu7t0HetfxBObPUrG5xueKJ8fUjA/U0Po902l6ja7ohJczeZH8xxjIPPHB4q5cWctxqNhcssflQIwmQnPJGOOOeabkrhZi6Hbx2+kw+W28y/vJH7sx65+nT8Kqa7GYry21Ca3+12USFJYsZ2Z/iwf88Vb0e0n0+2ltp2Vo1kLQMpydp9R29fxpL6HUBeR3enusihCkltI5VT/ALXpn/CpT964yhd28MHhKRLS5M0DOGR3/hyw4/OrulRWn2Oaa2sZLR9hR/NTaX4zkc8j3quuizR+HpNPV0aeRw55wo5HAOPQVdsxqflvHfi1CeXtjMO7OenOabem/UDFAx4GXH/PT/2erttbRWXiW2S1Tykktcuo6Mef8BSjSbn/AIRsaaTH9oDZJ3Hbjdnrj0qaxsr3+0lvtSeENHH5aJDnn3Ofxptqz+YjOsYbSbV7yO5spLhmum2yKuVj5P3jnipNUma18Sx3a8iKJDJj+4SQf51PDaavZ3d09oLNoriYyHzWYnBPtjtVqWwabV5biTabSW28gjPzZzRzK9/ILaGZCgHhbUgpGDOxB7dVpNGWJtZszBEbcpbfvN42+ccdV9R3/CrcGlXMWg3Ons0bTSOSjBjtI468cdKWw069S+tri+MCpaReVGIiSW4xzn60cys9QKFrDaTazfRXdlJdeZcEKyplYuT9454/+tU+sm2XxAj30RmhFryqruOct2FSx2esWd5eTWQs2W5kL/vWYnGTjpjHWrr2kp1+K+Ur9nSDyzk/NnJ7fiKTlrfyHYxmWSPwSVL53ScbWzxv6f8A1qvWlvYQ64v2OZYpUh8uS2WMjccZyW6dMflTYtHuD4fl06Vo1mMm5GVsq3IPPHHcVJaWeoPqcF9frAnlxmLZGxJx2P5k0Nqz17iNOT7hoYfdOMgdRSuNykCg5yCvbtUDIJsbhtPBFFEwwwz3FFZvctbE6fcUd8Cl74zzTE6r/uigff3epxVkDsj1FLTWA3rx1606gAyMZzx60EgdTimY+bb2zml6yHPPFADs45Joz2pn/LGl/wCWg+lADqAfQ0jHCmkj4yKAHZHYigkDqajGNoGOc9ac33xxnjpTAdnuKMjuRQPyphxlsjNIB+cdTigHPQ5pjfcXvThgAnGPagBc56HNGR0yKZHwfqM0mAQ/rmmBJnHej2pp/gpCcSE9u9IB+c96AQehzTP+WVKMb+ODjpQA7IHXijI7GggEcimoBsz3oAhuOXGPSikk6j6UVD3LWxOoOFP+yKTZwMfepyfcUd8CjI9RVkARlgfSlopqSRy58qRJApw2xgcH0NAxcHfu7YoIO7K4/GkeWKNlWWVI2c4QMwBY+3r2oaSOMqJZEjLnCBmA3H0HrRcLMNvybc0AHdlsfhQHjaQxrIplXlkB+YD3FMF1bGf7OLiIzf3Nwzn0+vtRcLN9CRhkYFAXa2R0pDJGJBEZFEpGRHuG4j1xRHJHMCYJElUHBKMGAPpxRcLMNh2Y75zQQS2Rj8aSOWKZS0EscyjgmNgwH5U1rq2WcQNcRiY8bCwzn0+tFw5XtYlGe/Wkwct702WeCAgXE8UJPQSOFz+dKkiSoHidZEPRkOQfxouFna4FTtA4yKUhipBxk015YoiomljjLnCh2A3H2z1pJbiCAgTzxQseQJHCk/nRcLMcFwwI6d6NrcjIwaI5YplLQSpKoOCUYMAfTimPdWsTlJbqCNx1V5ACPwouHK9rEhH3cdqMcnPQimfaLfYr/aIvLc4R94wx9Ae9OEkZkMQkUygZMYPzAeuKLhZht+TaTzQAdwJxx6VGLyzZgi3luzk4CiVSSfTrUx468UXuDTW4UijC4PWl/GjI9aBFeYbWAPpRROQXGOeKKh7lrYlTqv8AuikwNrHvmnIPunttFJtbkZGCa0IJU6isrw//AKu+/wCvpv6VqKcEe1ZVpY6nZzyeXLa/Z5JjI4JJbBPOOOuKzlumbU7OEot9il4hZ5L4mM4+xwrJ/wACLD/EflVjxHuuI7EwZ3u5KeuSBipJ9F+1T3s1xsLzAeQQx+TAx836etPbT7l4tMVni3WbqZOThgMdOOuB3xWbi3fzOpVIR5LP4f1X+ZDpN0LzVbq5TgvboTjseM/qKz7SOxOkQm6k+zzNMWWZYyzHHbI+tbVnp/2TUrq4BXyJxwoPzA5yfw61QOi34tTZLNb/AGZZPMRjncfY8cUuWVtilUp8ztKy0/IuSj/iqrfj/l3P82qvo0v2fRL2UHBSSQj67Rird9aXL30V9YvH5qJsKS5wRz6fWoP7JnTRZLKOWMzyvvdmJC9RkDj2FVZ3ZlzQcIpvt+DZF4aU2081uxzvijmHtkc/zH5VSgSyfTLpr1/Lke6YLP5ZZhjB7fj+da1vpS2Wpx3NntS3EZSRGYlifUfp+VVX0i+ENzaQSwC1mcyZfO7PGB+g/wA8VPK0tjX2sJTcua17fgO1gp/aOnF4Gul2N+7AyX49P1rVt0RLeMRReShG7ysY2k8kEetU76yu5bi1nsnhV7dSp80nByMdh9auWwnWFfthjafJ3GP7uO1aRVpM5qkk6cUnt/mzE8RB57oJG2PssHm/iWA/wq3ryQ3GjNd+Wpk2oUYjlQSP8aLjR/tdzeT3OxmlUC3wx+Q4xk/p60+SwuJNBGns8XngKu7J24DZHOM9B6VHK3fzNlUglTs/hf8Aw5asYY4LKEQoqB0Vm2jGTgc1m6/bw7rSXyl8ySdVdscsPQ1rQqY7eKNsbkQKSOmQKranZy3q2wiZF8qUO28kZA9OK0krxsYUqlqvM33KniCOO2tbNYYwsaTghFH1PFGmz/avEVxL5UkOYQNkq7WHK9qt6raSX624hZF8qUO28kcD0xTo7WRNZmviy+VJGECg/Nnj8O3rUOL5jSNSPsrPez/MydASJ3dXsjI3nMVuCoKpgAgZ9c/zroG5B71k2FhqlixRJbU27S73GWLY4zjj0Fa3GeOlVTVkRiZKU7p3RGDyp9BSkYi+tGw7SOOTTiuVxWpzEM4w4x6UUk+d43dcdqKze5a2J0PyKO+BRuHrTY//AGUUR9Pu/jVkDiQOCcGlJA6nFMYYJJGVbv6Ur8be4pgOBz0OahuLu2tApupli3cKD1P4VMOnTHtWTqsTQXq6g1uLq28vy5UIyUHqP8+vrUSdloa0oKcrM03nhiiEskyLEejluD+NJDcQ3Kk28ySheu05xWLqUUEfhqJbWRpId4Ks555Jz+tWNLXzNZnuobV7e2MIQB02ZOR2/A1HO72NXQjyOV+/4F9L+ydwkd1EzscKA3JNEl7ZwuUmuo43XqpbkVkeHFVk2tZBwHYi5IBwfT1pflPiG8VrIXYYqDkA7Bgc80ud2TKdCCnKOui8jYlu7aAKZriOMONy7j94etSI6SoHidXQ9GU5BrMv4o31/To3RXjKMNpGR0PajQAEF/GvCLcthfT/ADiqUnzWM5Uoqnzp67/jY0J7iC1j8y5lWJM4BPf6DvSrPC8HnpKrQ4yXB4A71nXyLL4i05JFDp5bHawyOh/wFVrQBdN1tFAVFkkAUdBwaOd3GqMXBO+un4uxrxXlrO+yC4jkfGdqnJxUkkkcMbSzOI416sxrM0Eo1smLPyWRB+/KAeZ9DU+sWkt3aJ5ADyQSCTy26PjtTUm43JlTjGryXsizDc29xCZoJVeIfeYfw/X0pyzwtD56yoYcZ8zPH51mWTWs1tqFxbo0MrxlZoDgBCFPQY+v61Rmz/wh8AB6yH/0JqnndjRYdOVvNL7zftrq3vFJtZll29QOCPwNAurcxvIJ0McZw7Z4U+9VLdbJdecQbo5liKNEI9qkZHP8vyrF+0GOw1KAQSuJJifMVfkXkdT+FDm0hxw6m7K/T8TpZLu2hCGa4jQSDKFm+8PUUsM8Nwpa3lWVVOCVOcGs3UoY28NJIyKzpBHtYjkfd6GrunRRxadbeWipviRm2jG47RyapSbdjKUIqnzLe9iznnHejIxnPFNfghh9KRhhAPerMCKcguCOeKKJ+JPwoqHuWtiaMYAPqBQqsO4xQhBRQOwFOyDkA9KsgaVOTg8HrmgrkADtS7gOCaUkDqaAAZ/i5NULyyu3vGurGaJWePy5ElzjHqKv98d6AQelJq5cJuDujLm0dm0ZNPhlXerbi7cAnnP861t/TPpTAwPQ0pOBk0lFLYJVJT39fvMrTtO1Gw2xrcwG337nUDJI744p0un366hcXVlcQxibHDjJ4H0rSDAnAPNGRjOeKXIrWNPby5nLTXyKF7Y3c91bXNvLEs0KEEuDgk9f61Lp1kbGGRXk82aVy8j4wM+1WiQOpxQCCMg8U1FJ3JdWTjydCnf2U09xBdWciJcQggCT7rA//rP50yDTZItOuoHlV7i63F3/AIQxFXwQeho3LnrzRyK9w9tNRUSKyha2sobdyGaNcEjpUeoWsl3HEYJBHNC4kQn7pI7GrR460ZGfrTsrWJU2pc/UoW1hMgvJbmSM3N0u0+WPkXjAqP8Aslm0NNPeRRKhLBx93OSf61p5GM54pAQehpciL9tO9/R/cULSyvE1Bb29mikcRmMrGOg4x/Wo10qZbC9tvMj3XMhdTzgDIPP5Vp7hnGaCQOpxS5EHt53v6fgVbmzebR/sKuok8tU3H7uRj/Cp7eMw2sELHJjjVCR0JAxUg55HSkDA9DVKKTuQ5trl+YMNwxQw3DFL05NFMgrz53jd1xRS3H3x9KKh7lomT7i8Y4pqfeB9aVQfLAz1HHtRsxjHbr71ZAnd/pQf9Wv1pSpJJBxmlK5UAHpTAa/3wR2GaP4HPvTsfPmkC4BHY0AAxleoNOpoU5GT0p1IBsff603PyEY4z1p6jbn3NJt+UjPWmAN1Tv7UpG5cdDQVJxg4xQVJXBPPrQAikFuRhgKE6dOPWlAO7LHJ6UgVh34oAceQRUYPQ+gxUlN2fKRnrQAhGIhS/wDLX8KUjK4oAIbLHJoAYfusMd+vpTj99aNvykZ60pUkgg4IoARRkMPeheoDDDDp70oX5SCevWkCnIJOcdKAFf7hpR0FIwyCKUcAUgK85zJ+FFEww/rxRUPctbE6EFFx2FG4Yznimx/+yik/5Zj61ZBJgmoPt1p9n+0+ePIzt34PX0qyvX8K5Tzn/sQweQ3l+bu87+HPpUSk0ROfKdJc3VvZxiS6lEaHpwST+A5pPtdsbb7UJQbcdXAPH1HWql0obX9ODAMPLbg9OhqCyhEtjq8QHHmPtXsDjj+QpczuLnd7GqJojKkQkBkdd6L6r60QTRXMfmW7+YmcZAxzXPJdES2931WGAQ/jsb+tbelReTpdsncruP4nP9acZNsIVOZkn2q3/fHzR+4/1vB+SlFxC0kUYkBeVd8Y/vL61j6iCuoXcCjm8WPb9cgf41LorfaL6Jz/AMu9qI/oc/4UuZ3sJVPe5S6dTsRJ5ZuV37tu3B69MdKtN8gJbgKMk+grH0jf9ouEFqskRmYtMSP3Z9MdT/8AXrWn/wCPaf8A65t/KqTbVyoybV2Qw39ncSeXBcK8h6LyM/nRPf2dtIY7idY3HVSDxWJZHeNKRo/LCSkiZuj/ADZwP5VbnMi+Irgw2oumMYBQsBgfLzz/AJ5qed2JVRtXNR7iGO3FzJIFgIBD46g9KUzRrB57OBDt3b+2PWqWtqrx2tpuCrLLyegCgc/zqGOTzfCr56opQ/g3H6YpuTuU52bXkX4L21umK286yOOSo4P61PWOqIl9orKoVmiOSBjPy/8A162T1pxd9xxbe40kA4Jo3DGc8Ukn3aH+5VFDs8470hZR1NJnMgyMcUD7zcZ5pgOpAwJwDzS0wDBCsOnQ0gI7j74+lFJcf6z8KKh7lrYmjGFB9QKNh6Z+WhCCqgdQBTTPEtylszYncblXB5H16djV3sQSg4rM/shv7K+w+eu7zN+/bx9MVa+32nkCcS5iL+WGCnlvTGKkE8RuWtg379V3lcHgeuelS+VktRe5Be2clxLBcW0whuIQVBYZBB/yfzp+nWv2GJw7+bJI5eRsYBJpP7QtPspuhKfs4baX2NwfpjNStcQrcJbl8zSDcigE5HrnpStG9wtG9zOGiEaa9mLgbml8wSbegxjH861QAqqqjCqAAPpTZZY4ImlmcJGvVjUdpeW98GNrJvK/eBBBH4GmkkwSitER3FkJ9QtrsvjyRgrj73p+ppdPshYSXDh9/nPuAAxtHOB+tIuqWLXH2dbgGTO0cHaT6Z6Vbwc4xQlFu6BKN7ozYNNu7aRzBfKsbyb2Ty8556ZrQkXzIpEHy71Kg+mRUMN9a3EMk0Mu6KIZdtpGBjPQ0+3niu4/Nt23x5xkgjn8aFboEVFaIpLpbpbWUQmUvaSb8leHyc4p89hcPfyXlrdrAzqFwU3ccf4VZtrmG8Qvav5iqdpOCMH8aaL22MUsolzHAdsp2nKn6UrRFyxsRTaf9qmtnu5Fljhj2shXG9j1Pt2pkemGOyurQSrsncsh2/c6cH16CrRuoFeBGkw1wMw5B+b/AA6jrSxzxTSyxRPueEgSDBwD9aLRHyxuVLXTZYrmCa5uvOFuu2JFTaBxjmrNuJhJcmdiyNJmHPZcf40XV3b2cYe5k2BjhRjJP4U+3niu4hLbOJEPGemD6EU0knYEktEOYbhihhuGKjtrmC8Dm2k8wIcNwRg/jTRe2zRzSLLlIDiX5Tlfw707oq6JsZYH0FJtbJIbGaYbmAGAb+bgZh4Pzd/w696gfV9PjZ0kuCGjYqw2NwRwe1HMkJtLdlymhDwCeB0pVYOiuhyjgMp9QelKSB1pjILj/WD6UUXH3x9KKh7lolT7g4xwKz9Wf7NdWN302F1J+o4/rWiv3F+gqvqNkNQtRAZPKwwYNjP6fjTkroymm1oYtghE1rYsORcLP/44DV6eWaHxBM9tb/aHMABTcFwOOefwq4LFF1MXwbGE2CPHTtnP0py2u3UnvfM+/H5fl46dOc/hUcrM1BpW8ylo9utzoctux4kZhn0PGD+dN0FXl8y6m++ii3T2A6/0q/p1r/Z9t5Pmeb8xbdjFNsLP7DC8XmeZvkL5xjGccfpTUdiowa5fINRtDfWZhVwkgYMhPQkdjUGnTJPc3DzwmDUUj2yjPDL6j9KsX1mt/beS7FCGDo4GdpFMs7N4J5Lm6m+0XEi7CQu0BfT+VNp8w2nzXMVgP+EagIH/AC89fwNdSf8AWGscaKQVia6LWSv5gh2859M1rbskkjrRFNbipxa3OWsSY7WSAdbxEC/XeVI/KtLTpPI8P3Mi8FS+364wKlg0hYfse6bebUsfuY35OR34xSjSyumPYC54d95k2e4OMZ9qlRaIjCUfuK/h7bFdSwIwYPEkgwc4OOR+ZrPZ2gF8x5huHkiPswOR/Wt2PT44b9Lq32xKqFGiVfve+fy/KojpSNaXNu8ufPlMqvt/1Z/PmjldrB7OXKl2uNvoi2i20y/6y2RJVP0Az/n2qXSYjHYiV8GS4YzOfr0/SppbfzNPNnvxmMR78eg64p8EXkW0UO7d5ahd2MZxVJa3NFH3r+RSuxnX9O4z8r/yNSoILG3v5baXzCWeRxkHY+OnHSlvbNrqSKaCbyLiHOx8ZGD2NRDS8afNa/aD5lw++Wbb1Oc8D8KVnfYLNN6FXw8Fgu2hV1YSwLJwc4I7H35qkztA1+/WGd5IWx2bqv8AX9a249OjhvYbm3IiESlWjC/f4659aYdLQ211A8uftEhkDbf9We31pcrtYz9nLlS7XJreFHtbJ3GWijUp7HbjNV7vH9v6fwOUft7Gr0KeVBHFnd5ahd3TOO9Qy2vm39vd+Zt8gEbMfeyD37daprQ1a0S9CyR+VMfoPrUUaTC/uJHdjbsqiNT0B74qZhuxzjFWiiG4++PpRRcffH0oqHuWiVSBGpPoKdkcj0603GYR9BTSep9eKtEEgORkVE11Al0lqz4ncZVcHpz3/A1KB0Fc/ezKNXkuS43QzxqFzztA+YgfUfrUydiJy5Ujce4ijuI7d3xNKCUXHXHvSJcwyefsYn7OSJeD8uOv16Vm66kj6hbeR/rUjZ1+qnP9KNPlWe11aZeBJlsfVTU8zvYXP73KXbfU7K6l8qGbMh6AqRmrEsiwRPLKSEQZY4zgVh4H2LRDjkT9f+B1uzx+dFNEf40K/mKcW2hwk2iNbqBngRXy1wu6IYPzDGfwphv7UW73PmHyY22M20/e+n41hW9wVazuT921Co/4lv6fzq1JF5fhQBuC5Dk+uW/wpc7IVW6ZrG4hWeOAsfNlXcgweR9aJLqCK5jtpHxNIMquDz+P4VmQyTS61Ym4g8giIhRu3bhtPNQapMv9qSz713WzxhFJ5YDk8exo52N1NL+ZrT6jaWs5gnlKygZICk8VLbzxXcCz27bomJAOMdODVLxFj7FD6eep/Q1qN/rKpN3LTfM0UrrUrOzkEdxKQ55wqk4+tTvNFHbm4Zx5IXdvHORWfboj6rqqyHCMgDN6DHNJfiGHRoLaCUNBJIqCQsD8uck56dqnmZPM7NmglxE9r9qRswbS27HYdeKZ9ttvJhm8z93O22MgHk+ntVKwcHQ72IMGEPmKCDkEYzn9TWbC7olpav0M8c8Z9jkH9aOdidSyXmdM3yBi3AUZP0qpBqljczCKGfMjfdBUjP51auP9TP8A7jfyrnrUu8elJNH5cCzZjlByXbd0x254pyk0VOTi0jYudTs7OQxXMpRx1G0mrCOssSSoco6hlPqD0rMle4j8QzG0hWVzEoZWbaAOOa1mxk4NOLbHFt3GkgdaXIzjvSEZUikTkFj1NUUQzkFxj0opJOo+lFQ9y1sWF5jUe1Js4Az0oQjYPYDNKGBOB1qyBwODnGazDosT2s0TyBp5XL+fs5XJzgD/AD1rR3rnFLnnHek0nuJpPcrtalry2uml+aBCpXH38jGfamW+npbR3ccb/Jc5wMf6vIIx79atAg5x2qtdaja2UgjuHZXIDcKTx/kUmktWJqK1ZBb6P5TwGa6aaOA7o49u0A9f51pBsNmohPC1v9pWQGDG7f7f57VDaaja3shjt3O8DO1lxke1C5VoC5Y6Ig/seMWtzbrNjz3Dhtv3ADkDGee9WLqyFzpwslk8tVVVD4zwPb8Ket5A32jaxzbf60Y6fT16U2S+t4rWO6dmEMuAh28njPT8KVoitFIGtN19b3Xmf6hCmzH3uMZz261XbR4pIrlZHDSzuXEpTmPnOB/nvVm0vYL5Xa2YsEIDZGKdc3MNnD51wxVM7eBk5p2ja47RauQ3dibyyhtmm2mIqTJtzuwMdKuFsnPSopZ44bf7RI37nAO4DPB6fzqO0v7W+ZktpCzqMlSCDijRMeifmQXWmPNPLNbXRt/PXbMu3cGHt6U99NicWke79xa5/dsM+Z9aJNWsYrgwPKQ4O1mCnap9CasSzxwzxQSEiWXOwAcGlaJNoMrxacsIvFjkCx3QwEC48vgj8etNbS0eGzTzcPaEEPt++OuMdugqb7dbeXPJubbbnbL8p4Pt60yDVbO5mSGF2Mkn3QVI7Zo90LQ2Lcg8xHXpvUj6ZrNg0gxNB5t20sVu2+OMIF5znr9avXE8drC005IjXqQM1DPqNrbMizOwMi71wpPFN8vUcuXdkdzp0s1491DeNbu6hSFXPH51cjUpGiMxdlUAuerH1qO1uob2JpbZiyK20kjHPX+tSlgOtNJboaS3QtIo2jHWl6jI6UgIIyOlMZBMNrAe1FE5ywI9KKh7lrYlQfuvqKcmdoyOO1Io/dqPUUoUj+LI9KsgYfusMcZ605+gI6ijbwRnrSkZXFMAUYAqjjPiVPe2/qav1Tu9Pa5uxcx3TW7hNnyrk4+v41Ek3sTJO2hlQf8AIpz/APXUfzWrgA/tvSv+vf8A9laraadAmnNY/MYm6t3JznNR2mmm3uUuJ7lrh412RArtCj+tRyvQzUGrfIy53a3vb+cf6t3eFwB03A4P5irF5kaBpuPveYmB74NX/wCzoyl4jyFhdtuPGNh7fXmkm04TWEFp5xXyCGEgXkkA9u3WjlYvZvUtRNO8Sm7RUmyflQ5GKzddKSNa20jrGjb3LMcAEDjn61dtLeS3VxNdPcliCC4+7TZLKOa+W6mxIqx7BEy5HXOappuNjSSco2KM0nneEwzcYVVP4OB/SnWLSSa1C10nkyC2AjVTuDD1J/Pip10tV06Wx88lJH3htv3eQcY/D9afaaf9muRcS3L3EipsTcAAoqeV3J5ZXT9DJx/xT9/x/wAvP9VrQuv+QppP+6f5Ckk0YO0irdulpI+94AvU+xqze2X2swvFKbeaH/VuBkD2Io5WJQlb+u5Do3F3qX/Xwf5mm6R/x8an73B/matWNoLFHG8yyyNvkkIxuNJaWgtJLlxIX+0PvxjG3rx+tUk9C1FqxDrn/IHm+q/zFN1b/kXiP9iP+Yq1e2wvbR7cvsD4+bGcYOabd2gu7D7GZNgwo34z0x2/Chpu4Si3f0J0/wBTF/uD+VJ/y0/ClUbUVeu0AZ9cUFcnIOKtFjQcRmlTqR1FLtG3ANGAGyOPamBXl4bHpRSzjD/UUVm9y1sTIw8sewGaUsAAexqNM7DjpjmnN9xasgduGCeeKAwJwKUZ74z7U2PofrQAu4YJ7CgsBjPemc7W44zTm/gx1pgLuGM9qAwPSh87DnrSDO8Z444pAKSAOaXIzjvQRkEU1OhJ6mgA3rnH60uecd6Z/wAsx9af/wAtR9KYACD0oyM479aRPu/jSPwc+ooAduHHvQSAcd6av3gPTNIx+cn0NAD8gEDuaMjn260jjLDHWhDkk0gFDAnAzQTgZNIvVvrTqAEDAnApN4Jx+tCfcpv/ACzX60wJKTeucfrSnvUf/LNfrSAZcffH0oouPvj6UVD3LQCXau3b+tBmyANvT3ooo5mFkKJ8fwk/U0gn2/w9feiii7CyDzRgjb196DNnHy4x70UUczCyDzvl2kE++aPO5B29OOtFFHMwshftH+z+tIs+0Y2/rRRRdhZCeaP7px6ZpTNk5C4P1ooo5mFkKJwBgL+tIZgcfL096KKLsLIUT4Ytt6+9J5owRt6980UUczCyDz+QdvT3oE4UnC9feiii7CyAT4J+Xr70v2j/AGf1ooouwshBPtGNv60nmj+6cemaKKOZhZDvtH+x+tN80f3Tj0zRRRdhZCSP5jZxjjFFFFID/9k="/>
          <p:cNvSpPr>
            <a:spLocks noChangeAspect="1" noChangeArrowheads="1"/>
          </p:cNvSpPr>
          <p:nvPr/>
        </p:nvSpPr>
        <p:spPr bwMode="auto">
          <a:xfrm>
            <a:off x="215900" y="15875"/>
            <a:ext cx="2476500" cy="2476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Screenshot of Book: Language at the Speed of Sight by Mark Seidenber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253" y="3274629"/>
            <a:ext cx="1733028" cy="2589164"/>
          </a:xfrm>
          <a:prstGeom prst="rect">
            <a:avLst/>
          </a:prstGeom>
        </p:spPr>
      </p:pic>
      <p:sp>
        <p:nvSpPr>
          <p:cNvPr id="17" name="Rectangle 16"/>
          <p:cNvSpPr/>
          <p:nvPr/>
        </p:nvSpPr>
        <p:spPr>
          <a:xfrm>
            <a:off x="6282366" y="1145257"/>
            <a:ext cx="5300555" cy="830997"/>
          </a:xfrm>
          <a:prstGeom prst="rect">
            <a:avLst/>
          </a:prstGeom>
          <a:ln w="38100">
            <a:solidFill>
              <a:srgbClr val="FFC000"/>
            </a:solidFill>
          </a:ln>
        </p:spPr>
        <p:txBody>
          <a:bodyPr wrap="none">
            <a:spAutoFit/>
          </a:bodyPr>
          <a:lstStyle/>
          <a:p>
            <a:pPr algn="ctr"/>
            <a:r>
              <a:rPr lang="en-US" sz="4800" dirty="0" smtClean="0">
                <a:latin typeface="Calibri" panose="020F0502020204030204" pitchFamily="34" charset="0"/>
                <a:cs typeface="Calibri" panose="020F0502020204030204" pitchFamily="34" charset="0"/>
              </a:rPr>
              <a:t>Audit Your Practices </a:t>
            </a:r>
          </a:p>
        </p:txBody>
      </p:sp>
      <p:sp>
        <p:nvSpPr>
          <p:cNvPr id="18" name="Rectangle 17"/>
          <p:cNvSpPr/>
          <p:nvPr/>
        </p:nvSpPr>
        <p:spPr>
          <a:xfrm>
            <a:off x="3457396" y="2196817"/>
            <a:ext cx="4808111" cy="830997"/>
          </a:xfrm>
          <a:prstGeom prst="rect">
            <a:avLst/>
          </a:prstGeom>
          <a:ln w="38100">
            <a:solidFill>
              <a:srgbClr val="FFC000"/>
            </a:solidFill>
          </a:ln>
        </p:spPr>
        <p:txBody>
          <a:bodyPr wrap="none">
            <a:spAutoFit/>
          </a:bodyPr>
          <a:lstStyle/>
          <a:p>
            <a:pPr algn="ctr"/>
            <a:r>
              <a:rPr lang="en-US" sz="4800" dirty="0" smtClean="0">
                <a:latin typeface="Calibri" panose="020F0502020204030204" pitchFamily="34" charset="0"/>
                <a:cs typeface="Calibri" panose="020F0502020204030204" pitchFamily="34" charset="0"/>
              </a:rPr>
              <a:t>Analyze Your Data </a:t>
            </a:r>
          </a:p>
        </p:txBody>
      </p:sp>
    </p:spTree>
    <p:extLst>
      <p:ext uri="{BB962C8B-B14F-4D97-AF65-F5344CB8AC3E}">
        <p14:creationId xmlns:p14="http://schemas.microsoft.com/office/powerpoint/2010/main" val="736002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60" y="0"/>
            <a:ext cx="12879973" cy="449451"/>
          </a:xfrm>
        </p:spPr>
        <p:txBody>
          <a:bodyPr>
            <a:normAutofit/>
          </a:bodyPr>
          <a:lstStyle/>
          <a:p>
            <a:r>
              <a:rPr lang="en-US" sz="2800" dirty="0" smtClean="0"/>
              <a:t>Sample Literacy Block </a:t>
            </a:r>
            <a:endParaRPr lang="en-US" sz="2800" dirty="0"/>
          </a:p>
        </p:txBody>
      </p:sp>
      <p:sp>
        <p:nvSpPr>
          <p:cNvPr id="3" name="Content Placeholder 2"/>
          <p:cNvSpPr>
            <a:spLocks noGrp="1"/>
          </p:cNvSpPr>
          <p:nvPr>
            <p:ph idx="1"/>
          </p:nvPr>
        </p:nvSpPr>
        <p:spPr/>
        <p:txBody>
          <a:bodyPr/>
          <a:lstStyle/>
          <a:p>
            <a:endParaRPr lang="en-US"/>
          </a:p>
        </p:txBody>
      </p:sp>
      <p:pic>
        <p:nvPicPr>
          <p:cNvPr id="5" name="Picture 4" descr="Sample Literacy Block screenshot&#10;Literacy Block should include:&#10;Whole Group Reading Focused Lesson&#10;Differentiated Instruction&#10;Whole Group Writing Focused Lesson&#10;Independent Writing &amp; Conferring&#10;Whole Group&#10;Student Choice, Research, and Communication"/>
          <p:cNvPicPr>
            <a:picLocks noChangeAspect="1"/>
          </p:cNvPicPr>
          <p:nvPr/>
        </p:nvPicPr>
        <p:blipFill>
          <a:blip r:embed="rId3"/>
          <a:stretch>
            <a:fillRect/>
          </a:stretch>
        </p:blipFill>
        <p:spPr>
          <a:xfrm>
            <a:off x="1523854" y="449451"/>
            <a:ext cx="9381743" cy="5647442"/>
          </a:xfrm>
          <a:prstGeom prst="rect">
            <a:avLst/>
          </a:prstGeom>
        </p:spPr>
      </p:pic>
    </p:spTree>
    <p:extLst>
      <p:ext uri="{BB962C8B-B14F-4D97-AF65-F5344CB8AC3E}">
        <p14:creationId xmlns:p14="http://schemas.microsoft.com/office/powerpoint/2010/main" val="2167269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Research</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64695" y="2658991"/>
            <a:ext cx="10373193" cy="954107"/>
          </a:xfrm>
          <a:prstGeom prst="rect">
            <a:avLst/>
          </a:prstGeom>
          <a:noFill/>
        </p:spPr>
        <p:txBody>
          <a:bodyPr wrap="square" rtlCol="0">
            <a:spAutoFit/>
          </a:bodyPr>
          <a:lstStyle/>
          <a:p>
            <a:r>
              <a:rPr lang="en-US" sz="2800" dirty="0" smtClean="0">
                <a:hlinkClick r:id="rId2"/>
              </a:rPr>
              <a:t>Foundational Skills to Support Reading for Understanding in Kindergarten Through 3</a:t>
            </a:r>
            <a:r>
              <a:rPr lang="en-US" sz="2800" baseline="30000" dirty="0" smtClean="0">
                <a:hlinkClick r:id="rId2"/>
              </a:rPr>
              <a:t>rd</a:t>
            </a:r>
            <a:r>
              <a:rPr lang="en-US" sz="2800" dirty="0" smtClean="0">
                <a:hlinkClick r:id="rId2"/>
              </a:rPr>
              <a:t> Grade</a:t>
            </a:r>
            <a:endParaRPr lang="en-US" sz="2800" dirty="0"/>
          </a:p>
        </p:txBody>
      </p:sp>
      <p:sp>
        <p:nvSpPr>
          <p:cNvPr id="5" name="TextBox 4"/>
          <p:cNvSpPr txBox="1"/>
          <p:nvPr/>
        </p:nvSpPr>
        <p:spPr>
          <a:xfrm>
            <a:off x="464695" y="1423574"/>
            <a:ext cx="9780241" cy="523220"/>
          </a:xfrm>
          <a:prstGeom prst="rect">
            <a:avLst/>
          </a:prstGeom>
          <a:noFill/>
        </p:spPr>
        <p:txBody>
          <a:bodyPr wrap="none" rtlCol="0">
            <a:spAutoFit/>
          </a:bodyPr>
          <a:lstStyle/>
          <a:p>
            <a:r>
              <a:rPr lang="en-US" sz="2800" dirty="0" smtClean="0">
                <a:hlinkClick r:id="rId3"/>
              </a:rPr>
              <a:t>Meeting the Challenges of Early Literacy Phonics Instruction</a:t>
            </a:r>
            <a:endParaRPr lang="en-US" sz="2800" dirty="0"/>
          </a:p>
        </p:txBody>
      </p:sp>
      <p:sp>
        <p:nvSpPr>
          <p:cNvPr id="6" name="TextBox 5"/>
          <p:cNvSpPr txBox="1"/>
          <p:nvPr/>
        </p:nvSpPr>
        <p:spPr>
          <a:xfrm>
            <a:off x="464695" y="4325296"/>
            <a:ext cx="9900595" cy="523220"/>
          </a:xfrm>
          <a:prstGeom prst="rect">
            <a:avLst/>
          </a:prstGeom>
          <a:noFill/>
        </p:spPr>
        <p:txBody>
          <a:bodyPr wrap="none" rtlCol="0">
            <a:spAutoFit/>
          </a:bodyPr>
          <a:lstStyle/>
          <a:p>
            <a:r>
              <a:rPr lang="en-US" sz="2800" dirty="0" smtClean="0">
                <a:hlinkClick r:id="rId4"/>
              </a:rPr>
              <a:t>Teaching Elementary School Students to Be Effective Writers</a:t>
            </a:r>
            <a:endParaRPr lang="en-US" sz="2800" dirty="0"/>
          </a:p>
        </p:txBody>
      </p:sp>
    </p:spTree>
    <p:extLst>
      <p:ext uri="{BB962C8B-B14F-4D97-AF65-F5344CB8AC3E}">
        <p14:creationId xmlns:p14="http://schemas.microsoft.com/office/powerpoint/2010/main" val="861868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rgbClr val="FF0000"/>
                </a:solidFill>
              </a:rPr>
              <a:t>VDOE Disclaimer</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4" name="Rectangle 3"/>
          <p:cNvSpPr/>
          <p:nvPr/>
        </p:nvSpPr>
        <p:spPr>
          <a:xfrm>
            <a:off x="2973238" y="1431985"/>
            <a:ext cx="6573328" cy="3539430"/>
          </a:xfrm>
          <a:prstGeom prst="rect">
            <a:avLst/>
          </a:prstGeom>
        </p:spPr>
        <p:txBody>
          <a:bodyPr wrap="square">
            <a:spAutoFit/>
          </a:bodyPr>
          <a:lstStyle/>
          <a:p>
            <a:pPr lvl="0"/>
            <a:r>
              <a:rPr lang="en" sz="2800" dirty="0">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p:txBody>
      </p:sp>
    </p:spTree>
    <p:extLst>
      <p:ext uri="{BB962C8B-B14F-4D97-AF65-F5344CB8AC3E}">
        <p14:creationId xmlns:p14="http://schemas.microsoft.com/office/powerpoint/2010/main" val="385885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312"/>
            <a:ext cx="12992484" cy="1395746"/>
          </a:xfrm>
        </p:spPr>
        <p:txBody>
          <a:bodyPr/>
          <a:lstStyle/>
          <a:p>
            <a:r>
              <a:rPr lang="en-US" dirty="0" smtClean="0"/>
              <a:t>Stay Connected</a:t>
            </a:r>
            <a:endParaRPr lang="en-US" dirty="0"/>
          </a:p>
        </p:txBody>
      </p:sp>
      <p:sp>
        <p:nvSpPr>
          <p:cNvPr id="4" name="Content Placeholder 3"/>
          <p:cNvSpPr>
            <a:spLocks noGrp="1"/>
          </p:cNvSpPr>
          <p:nvPr>
            <p:ph sz="half" idx="2"/>
          </p:nvPr>
        </p:nvSpPr>
        <p:spPr>
          <a:xfrm>
            <a:off x="7693745" y="1265434"/>
            <a:ext cx="4037724" cy="4335465"/>
          </a:xfrm>
        </p:spPr>
        <p:txBody>
          <a:bodyPr/>
          <a:lstStyle/>
          <a:p>
            <a:pPr algn="ctr">
              <a:spcBef>
                <a:spcPts val="0"/>
              </a:spcBef>
            </a:pPr>
            <a:r>
              <a:rPr lang="en-US" sz="20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600" b="1" dirty="0">
                <a:solidFill>
                  <a:prstClr val="black"/>
                </a:solidFill>
              </a:rPr>
              <a:t>K-12 English Coordinator</a:t>
            </a:r>
          </a:p>
          <a:p>
            <a:pPr algn="ctr">
              <a:spcBef>
                <a:spcPts val="0"/>
              </a:spcBef>
            </a:pPr>
            <a:r>
              <a:rPr lang="en-US" sz="1400" dirty="0">
                <a:solidFill>
                  <a:prstClr val="black"/>
                </a:solidFill>
                <a:hlinkClick r:id="rId2"/>
              </a:rPr>
              <a:t>Jill.Nogueras@doe.virginia.gov</a:t>
            </a:r>
            <a:endParaRPr lang="en-US" sz="1400" dirty="0">
              <a:solidFill>
                <a:prstClr val="black"/>
              </a:solidFill>
            </a:endParaRPr>
          </a:p>
          <a:p>
            <a:pPr algn="ctr">
              <a:spcBef>
                <a:spcPts val="0"/>
              </a:spcBef>
            </a:pPr>
            <a:endParaRPr lang="en-US" sz="1200" dirty="0">
              <a:solidFill>
                <a:srgbClr val="FF0000"/>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Carmen </a:t>
            </a:r>
            <a:r>
              <a:rPr lang="en-US" sz="2000" b="1" dirty="0" err="1">
                <a:solidFill>
                  <a:srgbClr val="FF0000"/>
                </a:solidFill>
                <a:effectLst>
                  <a:outerShdw blurRad="38100" dist="38100" dir="2700000" algn="tl">
                    <a:srgbClr val="000000">
                      <a:alpha val="43137"/>
                    </a:srgbClr>
                  </a:outerShdw>
                </a:effectLst>
              </a:rPr>
              <a:t>Kurek</a:t>
            </a:r>
            <a:endParaRPr lang="en-US" sz="2000" b="1" dirty="0">
              <a:solidFill>
                <a:srgbClr val="FF0000"/>
              </a:solidFill>
              <a:effectLst>
                <a:outerShdw blurRad="38100" dist="38100" dir="2700000" algn="tl">
                  <a:srgbClr val="000000">
                    <a:alpha val="43137"/>
                  </a:srgbClr>
                </a:outerShdw>
              </a:effectLst>
            </a:endParaRPr>
          </a:p>
          <a:p>
            <a:pPr algn="ctr">
              <a:spcBef>
                <a:spcPts val="0"/>
              </a:spcBef>
            </a:pPr>
            <a:r>
              <a:rPr lang="en-US" sz="1400" b="1" dirty="0">
                <a:solidFill>
                  <a:prstClr val="black"/>
                </a:solidFill>
              </a:rPr>
              <a:t>Elementary English/Reading Specialist</a:t>
            </a:r>
          </a:p>
          <a:p>
            <a:pPr algn="ctr">
              <a:spcBef>
                <a:spcPts val="0"/>
              </a:spcBef>
            </a:pPr>
            <a:r>
              <a:rPr lang="en-US" sz="1400" dirty="0">
                <a:solidFill>
                  <a:prstClr val="black"/>
                </a:solidFill>
                <a:hlinkClick r:id="rId3"/>
              </a:rPr>
              <a:t>Carmen.Kurek@doe.virginia.gov</a:t>
            </a:r>
            <a:endParaRPr lang="en-US" sz="1400" dirty="0">
              <a:solidFill>
                <a:prstClr val="black"/>
              </a:solidFill>
            </a:endParaRPr>
          </a:p>
          <a:p>
            <a:pPr algn="ctr">
              <a:spcBef>
                <a:spcPts val="0"/>
              </a:spcBef>
            </a:pPr>
            <a:endParaRPr lang="en-US" sz="1200" dirty="0">
              <a:solidFill>
                <a:prstClr val="black"/>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400" b="1" dirty="0">
                <a:solidFill>
                  <a:prstClr val="black"/>
                </a:solidFill>
              </a:rPr>
              <a:t>English/History &amp; Social Science Specialist</a:t>
            </a:r>
          </a:p>
          <a:p>
            <a:pPr algn="ctr">
              <a:spcBef>
                <a:spcPts val="0"/>
              </a:spcBef>
            </a:pPr>
            <a:r>
              <a:rPr lang="en-US" sz="1400" dirty="0">
                <a:solidFill>
                  <a:prstClr val="black"/>
                </a:solidFill>
                <a:hlinkClick r:id="rId4"/>
              </a:rPr>
              <a:t>Taylor.Snow@doe.Virginia.gov</a:t>
            </a:r>
            <a:endParaRPr lang="en-US" sz="1400" dirty="0">
              <a:solidFill>
                <a:prstClr val="black"/>
              </a:solidFill>
            </a:endParaRPr>
          </a:p>
          <a:p>
            <a:pPr algn="ctr">
              <a:spcBef>
                <a:spcPts val="0"/>
              </a:spcBef>
            </a:pPr>
            <a:endParaRPr lang="en-US" sz="1200" dirty="0">
              <a:solidFill>
                <a:prstClr val="black"/>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400" dirty="0">
                <a:solidFill>
                  <a:prstClr val="black"/>
                </a:solidFill>
                <a:hlinkClick r:id="rId5"/>
              </a:rPr>
              <a:t>Student_Assessment@doe.virginia.gov</a:t>
            </a:r>
            <a:endParaRPr lang="en-US" sz="1400" dirty="0">
              <a:solidFill>
                <a:prstClr val="black"/>
              </a:solidFill>
            </a:endParaRPr>
          </a:p>
          <a:p>
            <a:pPr>
              <a:spcBef>
                <a:spcPts val="0"/>
              </a:spcBef>
            </a:pPr>
            <a:endParaRPr lang="en-US" sz="1600" dirty="0"/>
          </a:p>
        </p:txBody>
      </p:sp>
    </p:spTree>
    <p:extLst>
      <p:ext uri="{BB962C8B-B14F-4D97-AF65-F5344CB8AC3E}">
        <p14:creationId xmlns:p14="http://schemas.microsoft.com/office/powerpoint/2010/main" val="30528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73471" y="1400615"/>
            <a:ext cx="5809436" cy="4344577"/>
          </a:xfrm>
        </p:spPr>
        <p:txBody>
          <a:bodyPr/>
          <a:lstStyle/>
          <a:p>
            <a:pPr fontAlgn="base"/>
            <a:r>
              <a:rPr lang="en-US" sz="2000" b="1" dirty="0" smtClean="0"/>
              <a:t>“The </a:t>
            </a:r>
            <a:r>
              <a:rPr lang="en-US" sz="2000" b="1" dirty="0"/>
              <a:t>Board shall seek to ensure that the Standards of Learning are consistent with a high-quality foundation educational program. </a:t>
            </a:r>
            <a:r>
              <a:rPr lang="en-US" sz="2000" b="1" dirty="0">
                <a:solidFill>
                  <a:srgbClr val="FF0000"/>
                </a:solidFill>
              </a:rPr>
              <a:t>The Standards of Learning shall include, but not be limited to, the basic skills of communication (listening, speaking, reading, and writing</a:t>
            </a:r>
            <a:r>
              <a:rPr lang="en-US" sz="2000" b="1" dirty="0"/>
              <a:t>); computation and critical reasoning, including problem solving and decision making; proficiency in the use of computers and related technology; computer science and computational thinking, including computer coding; and the skills to manage personal finances and to make sound financial decisions</a:t>
            </a:r>
            <a:r>
              <a:rPr lang="en-US" sz="2000" b="1" dirty="0" smtClean="0"/>
              <a:t>.”</a:t>
            </a:r>
            <a:endParaRPr lang="en-US" sz="2000" b="1" dirty="0"/>
          </a:p>
          <a:p>
            <a:endParaRPr lang="en-US" sz="2000" b="1" dirty="0">
              <a:solidFill>
                <a:srgbClr val="FF0000"/>
              </a:solidFill>
            </a:endParaRPr>
          </a:p>
        </p:txBody>
      </p:sp>
      <p:sp>
        <p:nvSpPr>
          <p:cNvPr id="2" name="Title 1"/>
          <p:cNvSpPr>
            <a:spLocks noGrp="1"/>
          </p:cNvSpPr>
          <p:nvPr>
            <p:ph type="title" idx="4294967295"/>
          </p:nvPr>
        </p:nvSpPr>
        <p:spPr>
          <a:xfrm>
            <a:off x="0" y="0"/>
            <a:ext cx="12879388" cy="973138"/>
          </a:xfrm>
        </p:spPr>
        <p:txBody>
          <a:bodyPr>
            <a:noAutofit/>
          </a:bodyPr>
          <a:lstStyle/>
          <a:p>
            <a:r>
              <a:rPr lang="en-US" sz="2400" dirty="0"/>
              <a:t>§ 22.1-253.13:1. Standard 1. Instructional programs supporting the Standards of Learning and other educational objectives</a:t>
            </a:r>
            <a:r>
              <a:rPr lang="en-US" sz="2400" dirty="0" smtClean="0"/>
              <a:t>.</a:t>
            </a:r>
            <a:endParaRPr lang="en-US" sz="2800" dirty="0">
              <a:solidFill>
                <a:srgbClr val="FF0000"/>
              </a:solidFill>
            </a:endParaRPr>
          </a:p>
        </p:txBody>
      </p:sp>
      <p:sp>
        <p:nvSpPr>
          <p:cNvPr id="4" name="TextBox 3" descr="Quote"/>
          <p:cNvSpPr txBox="1"/>
          <p:nvPr/>
        </p:nvSpPr>
        <p:spPr>
          <a:xfrm>
            <a:off x="1593669" y="3082834"/>
            <a:ext cx="184731" cy="369332"/>
          </a:xfrm>
          <a:prstGeom prst="rect">
            <a:avLst/>
          </a:prstGeom>
          <a:noFill/>
        </p:spPr>
        <p:txBody>
          <a:bodyPr wrap="none" rtlCol="0">
            <a:spAutoFit/>
          </a:bodyPr>
          <a:lstStyle/>
          <a:p>
            <a:endParaRPr lang="en-US" dirty="0"/>
          </a:p>
        </p:txBody>
      </p:sp>
      <p:sp>
        <p:nvSpPr>
          <p:cNvPr id="3" name="Rectangle 2"/>
          <p:cNvSpPr/>
          <p:nvPr/>
        </p:nvSpPr>
        <p:spPr>
          <a:xfrm>
            <a:off x="6254262" y="1400615"/>
            <a:ext cx="6096000" cy="1938992"/>
          </a:xfrm>
          <a:prstGeom prst="rect">
            <a:avLst/>
          </a:prstGeom>
        </p:spPr>
        <p:txBody>
          <a:bodyPr>
            <a:spAutoFit/>
          </a:bodyPr>
          <a:lstStyle/>
          <a:p>
            <a:pPr fontAlgn="base"/>
            <a:r>
              <a:rPr lang="en-US" sz="2000" b="1" dirty="0" smtClean="0"/>
              <a:t>“The </a:t>
            </a:r>
            <a:r>
              <a:rPr lang="en-US" sz="2000" b="1" dirty="0"/>
              <a:t>English Standards of Learning for reading in kindergarten through grade three shall be based on components of effective reading instruction, to include, at a minimum, </a:t>
            </a:r>
            <a:r>
              <a:rPr lang="en-US" sz="2000" b="1" dirty="0">
                <a:solidFill>
                  <a:srgbClr val="FF0000"/>
                </a:solidFill>
              </a:rPr>
              <a:t>phonemic awareness, phonics, fluency, vocabulary development, and text comprehension</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17620781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73471" y="1400615"/>
            <a:ext cx="5809436" cy="4451545"/>
          </a:xfrm>
        </p:spPr>
        <p:txBody>
          <a:bodyPr/>
          <a:lstStyle/>
          <a:p>
            <a:r>
              <a:rPr lang="en-US" sz="2000" b="1" dirty="0" smtClean="0"/>
              <a:t>Foundational Skills to Support Reading for Understanding in Kindergarten Through 3</a:t>
            </a:r>
            <a:r>
              <a:rPr lang="en-US" sz="2000" b="1" baseline="30000" dirty="0" smtClean="0"/>
              <a:t>rd</a:t>
            </a:r>
            <a:r>
              <a:rPr lang="en-US" sz="2000" b="1" dirty="0" smtClean="0"/>
              <a:t> Grade Practice Guide:</a:t>
            </a:r>
          </a:p>
          <a:p>
            <a:r>
              <a:rPr lang="en-US" sz="2000" b="1" dirty="0" smtClean="0">
                <a:solidFill>
                  <a:srgbClr val="FF0000"/>
                </a:solidFill>
              </a:rPr>
              <a:t>Recommendation 1- Teach students academic language skills, including the use of inferential and narrative language, and vocabulary knowledge.</a:t>
            </a:r>
          </a:p>
          <a:p>
            <a:r>
              <a:rPr lang="en-US" sz="2000" b="1" dirty="0" smtClean="0">
                <a:solidFill>
                  <a:srgbClr val="FF0000"/>
                </a:solidFill>
              </a:rPr>
              <a:t>Recommendation 2- Develop awareness of the segments of sound in speech and how they link to letters.</a:t>
            </a:r>
          </a:p>
          <a:p>
            <a:pPr marL="228600" indent="-228600">
              <a:buAutoNum type="arabicParenR"/>
            </a:pPr>
            <a:endParaRPr lang="en-US" sz="1200" dirty="0">
              <a:solidFill>
                <a:srgbClr val="FF0000"/>
              </a:solidFill>
            </a:endParaRPr>
          </a:p>
        </p:txBody>
      </p:sp>
      <p:sp>
        <p:nvSpPr>
          <p:cNvPr id="2" name="Title 1"/>
          <p:cNvSpPr>
            <a:spLocks noGrp="1"/>
          </p:cNvSpPr>
          <p:nvPr>
            <p:ph type="title" idx="4294967295"/>
          </p:nvPr>
        </p:nvSpPr>
        <p:spPr>
          <a:xfrm>
            <a:off x="0" y="0"/>
            <a:ext cx="12879388" cy="973138"/>
          </a:xfrm>
        </p:spPr>
        <p:txBody>
          <a:bodyPr/>
          <a:lstStyle/>
          <a:p>
            <a:r>
              <a:rPr lang="en-US" dirty="0" smtClean="0">
                <a:solidFill>
                  <a:srgbClr val="FF0000"/>
                </a:solidFill>
              </a:rPr>
              <a:t>What Research Says (1 of 4)</a:t>
            </a:r>
            <a:endParaRPr lang="en-US" dirty="0">
              <a:solidFill>
                <a:srgbClr val="FF0000"/>
              </a:solidFill>
            </a:endParaRPr>
          </a:p>
        </p:txBody>
      </p:sp>
      <p:sp>
        <p:nvSpPr>
          <p:cNvPr id="4" name="TextBox 3" descr="Recomendations 1-4 from IES practice guide- Foundational Skills to Support Reading for Understanding in Kindergarten Through 3rd grade."/>
          <p:cNvSpPr txBox="1"/>
          <p:nvPr/>
        </p:nvSpPr>
        <p:spPr>
          <a:xfrm>
            <a:off x="1593669" y="3082834"/>
            <a:ext cx="184731" cy="369332"/>
          </a:xfrm>
          <a:prstGeom prst="rect">
            <a:avLst/>
          </a:prstGeom>
          <a:noFill/>
        </p:spPr>
        <p:txBody>
          <a:bodyPr wrap="none" rtlCol="0">
            <a:spAutoFit/>
          </a:bodyPr>
          <a:lstStyle/>
          <a:p>
            <a:endParaRPr lang="en-US" dirty="0"/>
          </a:p>
        </p:txBody>
      </p:sp>
      <p:sp>
        <p:nvSpPr>
          <p:cNvPr id="10" name="TextBox 9"/>
          <p:cNvSpPr txBox="1"/>
          <p:nvPr/>
        </p:nvSpPr>
        <p:spPr>
          <a:xfrm>
            <a:off x="679269" y="6105350"/>
            <a:ext cx="9190103" cy="707886"/>
          </a:xfrm>
          <a:prstGeom prst="rect">
            <a:avLst/>
          </a:prstGeom>
          <a:noFill/>
        </p:spPr>
        <p:txBody>
          <a:bodyPr wrap="square" rtlCol="0">
            <a:spAutoFit/>
          </a:bodyPr>
          <a:lstStyle/>
          <a:p>
            <a:r>
              <a:rPr lang="en-US" sz="1000" dirty="0" err="1">
                <a:solidFill>
                  <a:srgbClr val="FF0000"/>
                </a:solidFill>
              </a:rPr>
              <a:t>Foorman</a:t>
            </a:r>
            <a:r>
              <a:rPr lang="en-US" sz="1000" dirty="0">
                <a:solidFill>
                  <a:srgbClr val="FF0000"/>
                </a:solidFill>
              </a:rPr>
              <a:t>, B., </a:t>
            </a:r>
            <a:r>
              <a:rPr lang="en-US" sz="1000" dirty="0" err="1">
                <a:solidFill>
                  <a:srgbClr val="FF0000"/>
                </a:solidFill>
              </a:rPr>
              <a:t>Beyler</a:t>
            </a:r>
            <a:r>
              <a:rPr lang="en-US" sz="1000" dirty="0">
                <a:solidFill>
                  <a:srgbClr val="FF0000"/>
                </a:solidFill>
              </a:rPr>
              <a:t>, N., </a:t>
            </a:r>
            <a:r>
              <a:rPr lang="en-US" sz="1000" dirty="0" err="1">
                <a:solidFill>
                  <a:srgbClr val="FF0000"/>
                </a:solidFill>
              </a:rPr>
              <a:t>Borradaile</a:t>
            </a:r>
            <a:r>
              <a:rPr lang="en-US" sz="1000" dirty="0">
                <a:solidFill>
                  <a:srgbClr val="FF0000"/>
                </a:solidFill>
              </a:rPr>
              <a:t>, K., Coyne, M., Denton, C. A., </a:t>
            </a:r>
            <a:r>
              <a:rPr lang="en-US" sz="1000" dirty="0" err="1">
                <a:solidFill>
                  <a:srgbClr val="FF0000"/>
                </a:solidFill>
              </a:rPr>
              <a:t>Dimino</a:t>
            </a:r>
            <a:r>
              <a:rPr lang="en-US" sz="1000" dirty="0">
                <a:solidFill>
                  <a:srgbClr val="FF0000"/>
                </a:solidFill>
              </a:rPr>
              <a:t>, J., </a:t>
            </a:r>
            <a:r>
              <a:rPr lang="en-US" sz="1000" dirty="0" err="1">
                <a:solidFill>
                  <a:srgbClr val="FF0000"/>
                </a:solidFill>
              </a:rPr>
              <a:t>Furgeson</a:t>
            </a:r>
            <a:r>
              <a:rPr lang="en-US" sz="1000" dirty="0">
                <a:solidFill>
                  <a:srgbClr val="FF0000"/>
                </a:solidFill>
              </a:rPr>
              <a:t>, J., Hayes, L., Henke, J., Justice, L., Keating, B., Lewis, W., </a:t>
            </a:r>
            <a:r>
              <a:rPr lang="en-US" sz="1000" dirty="0" err="1">
                <a:solidFill>
                  <a:srgbClr val="FF0000"/>
                </a:solidFill>
              </a:rPr>
              <a:t>Sattar</a:t>
            </a:r>
            <a:r>
              <a:rPr lang="en-US" sz="1000" dirty="0">
                <a:solidFill>
                  <a:srgbClr val="FF0000"/>
                </a:solidFill>
              </a:rPr>
              <a:t>, S., </a:t>
            </a:r>
            <a:r>
              <a:rPr lang="en-US" sz="1000" dirty="0" err="1">
                <a:solidFill>
                  <a:srgbClr val="FF0000"/>
                </a:solidFill>
              </a:rPr>
              <a:t>Streke</a:t>
            </a:r>
            <a:r>
              <a:rPr lang="en-US" sz="1000" dirty="0">
                <a:solidFill>
                  <a:srgbClr val="FF0000"/>
                </a:solidFill>
              </a:rPr>
              <a:t>, A., Wagner, R., &amp; </a:t>
            </a:r>
            <a:r>
              <a:rPr lang="en-US" sz="1000" dirty="0" err="1">
                <a:solidFill>
                  <a:srgbClr val="FF0000"/>
                </a:solidFill>
              </a:rPr>
              <a:t>Wissel</a:t>
            </a:r>
            <a:r>
              <a:rPr lang="en-US" sz="1000" dirty="0">
                <a:solidFill>
                  <a:srgbClr val="FF0000"/>
                </a:solidFill>
              </a:rPr>
              <a:t>, S. (2016). Foundational skills to support reading for understanding in kindergarten through 3rd grade (NCEE 2016-4008). Washington, DC: National Center for Education Evaluation and Regional Assistance (NCEE), Institute of Education Sciences, U.S. Department of Education. Retrieved from the NCEE website: http://whatworks.ed.gov.</a:t>
            </a:r>
          </a:p>
        </p:txBody>
      </p:sp>
      <p:sp>
        <p:nvSpPr>
          <p:cNvPr id="3" name="TextBox 2"/>
          <p:cNvSpPr txBox="1"/>
          <p:nvPr/>
        </p:nvSpPr>
        <p:spPr>
          <a:xfrm>
            <a:off x="6082907" y="2727385"/>
            <a:ext cx="6109093" cy="2554545"/>
          </a:xfrm>
          <a:prstGeom prst="rect">
            <a:avLst/>
          </a:prstGeom>
          <a:noFill/>
        </p:spPr>
        <p:txBody>
          <a:bodyPr wrap="square" rtlCol="0">
            <a:spAutoFit/>
          </a:bodyPr>
          <a:lstStyle/>
          <a:p>
            <a:r>
              <a:rPr lang="en-US" sz="2000" b="1" dirty="0" smtClean="0">
                <a:solidFill>
                  <a:srgbClr val="FF0000"/>
                </a:solidFill>
              </a:rPr>
              <a:t>Recommendation 3-  Teach students to decode words, analyze word parts, and write and recognize words.</a:t>
            </a:r>
          </a:p>
          <a:p>
            <a:endParaRPr lang="en-US" sz="2000" b="1" dirty="0">
              <a:solidFill>
                <a:srgbClr val="FF0000"/>
              </a:solidFill>
            </a:endParaRPr>
          </a:p>
          <a:p>
            <a:endParaRPr lang="en-US" sz="2000" b="1" dirty="0" smtClean="0">
              <a:solidFill>
                <a:srgbClr val="FF0000"/>
              </a:solidFill>
            </a:endParaRPr>
          </a:p>
          <a:p>
            <a:r>
              <a:rPr lang="en-US" sz="2000" b="1" dirty="0" smtClean="0">
                <a:solidFill>
                  <a:srgbClr val="FF0000"/>
                </a:solidFill>
              </a:rPr>
              <a:t>Recommendation 4- Ensure that each student reads connected text every day to support reading accuracy, fluency, and comprehension.</a:t>
            </a:r>
            <a:endParaRPr lang="en-US" sz="2000" b="1" dirty="0">
              <a:solidFill>
                <a:srgbClr val="FF0000"/>
              </a:solidFill>
            </a:endParaRPr>
          </a:p>
        </p:txBody>
      </p:sp>
      <p:pic>
        <p:nvPicPr>
          <p:cNvPr id="1026" name="Picture 2" descr="image of IES practice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61" y="0"/>
            <a:ext cx="2085088" cy="271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497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73471" y="1400615"/>
            <a:ext cx="5809436" cy="4451545"/>
          </a:xfrm>
        </p:spPr>
        <p:txBody>
          <a:bodyPr/>
          <a:lstStyle/>
          <a:p>
            <a:r>
              <a:rPr lang="en-US" sz="2000" b="1" dirty="0" smtClean="0"/>
              <a:t>Teaching Elementary School Students to be Effective Writers Practice Guide:</a:t>
            </a:r>
          </a:p>
          <a:p>
            <a:r>
              <a:rPr lang="en-US" sz="2000" b="1" dirty="0" smtClean="0">
                <a:solidFill>
                  <a:srgbClr val="FF0000"/>
                </a:solidFill>
              </a:rPr>
              <a:t>Recommendation 1-Provide daily time for students to write. </a:t>
            </a:r>
          </a:p>
          <a:p>
            <a:endParaRPr lang="en-US" sz="2000" b="1" dirty="0" smtClean="0">
              <a:solidFill>
                <a:srgbClr val="FF0000"/>
              </a:solidFill>
            </a:endParaRPr>
          </a:p>
          <a:p>
            <a:r>
              <a:rPr lang="en-US" sz="2000" b="1" dirty="0" smtClean="0">
                <a:solidFill>
                  <a:srgbClr val="FF0000"/>
                </a:solidFill>
              </a:rPr>
              <a:t>Recommendation 2- Teach students to use the writing process for a variety of purposes.</a:t>
            </a:r>
          </a:p>
          <a:p>
            <a:pPr marL="228600" indent="-228600">
              <a:buAutoNum type="arabicParenR"/>
            </a:pPr>
            <a:endParaRPr lang="en-US" sz="1200" dirty="0">
              <a:solidFill>
                <a:srgbClr val="FF0000"/>
              </a:solidFill>
            </a:endParaRPr>
          </a:p>
        </p:txBody>
      </p:sp>
      <p:sp>
        <p:nvSpPr>
          <p:cNvPr id="2" name="Title 1"/>
          <p:cNvSpPr>
            <a:spLocks noGrp="1"/>
          </p:cNvSpPr>
          <p:nvPr>
            <p:ph type="title" idx="4294967295"/>
          </p:nvPr>
        </p:nvSpPr>
        <p:spPr>
          <a:xfrm>
            <a:off x="0" y="0"/>
            <a:ext cx="12879388" cy="973138"/>
          </a:xfrm>
        </p:spPr>
        <p:txBody>
          <a:bodyPr/>
          <a:lstStyle/>
          <a:p>
            <a:r>
              <a:rPr lang="en-US" dirty="0" smtClean="0">
                <a:solidFill>
                  <a:srgbClr val="FF0000"/>
                </a:solidFill>
              </a:rPr>
              <a:t>What Research Says (2 of 4)</a:t>
            </a:r>
            <a:endParaRPr lang="en-US" dirty="0">
              <a:solidFill>
                <a:srgbClr val="FF0000"/>
              </a:solidFill>
            </a:endParaRPr>
          </a:p>
        </p:txBody>
      </p:sp>
      <p:sp>
        <p:nvSpPr>
          <p:cNvPr id="4" name="TextBox 3" descr="Teaching Elementary School Students to Be Effective Writers IES Practice Guide Recommendations"/>
          <p:cNvSpPr txBox="1"/>
          <p:nvPr/>
        </p:nvSpPr>
        <p:spPr>
          <a:xfrm>
            <a:off x="1593669" y="3082834"/>
            <a:ext cx="184731" cy="369332"/>
          </a:xfrm>
          <a:prstGeom prst="rect">
            <a:avLst/>
          </a:prstGeom>
          <a:noFill/>
        </p:spPr>
        <p:txBody>
          <a:bodyPr wrap="none" rtlCol="0">
            <a:spAutoFit/>
          </a:bodyPr>
          <a:lstStyle/>
          <a:p>
            <a:endParaRPr lang="en-US" dirty="0"/>
          </a:p>
        </p:txBody>
      </p:sp>
      <p:sp>
        <p:nvSpPr>
          <p:cNvPr id="10" name="TextBox 9"/>
          <p:cNvSpPr txBox="1"/>
          <p:nvPr/>
        </p:nvSpPr>
        <p:spPr>
          <a:xfrm>
            <a:off x="679269" y="6105350"/>
            <a:ext cx="9190103" cy="553998"/>
          </a:xfrm>
          <a:prstGeom prst="rect">
            <a:avLst/>
          </a:prstGeom>
          <a:noFill/>
        </p:spPr>
        <p:txBody>
          <a:bodyPr wrap="square" rtlCol="0">
            <a:spAutoFit/>
          </a:bodyPr>
          <a:lstStyle/>
          <a:p>
            <a:r>
              <a:rPr lang="en-US" sz="1000" dirty="0">
                <a:solidFill>
                  <a:srgbClr val="FF0000"/>
                </a:solidFill>
              </a:rPr>
              <a:t>Graham, S., Bollinger, A., Booth Olson, C., </a:t>
            </a:r>
            <a:r>
              <a:rPr lang="en-US" sz="1000" dirty="0" err="1">
                <a:solidFill>
                  <a:srgbClr val="FF0000"/>
                </a:solidFill>
              </a:rPr>
              <a:t>D’Aoust</a:t>
            </a:r>
            <a:r>
              <a:rPr lang="en-US" sz="1000" dirty="0">
                <a:solidFill>
                  <a:srgbClr val="FF0000"/>
                </a:solidFill>
              </a:rPr>
              <a:t>, C., MacArthur, C., </a:t>
            </a:r>
            <a:r>
              <a:rPr lang="en-US" sz="1000" dirty="0" err="1">
                <a:solidFill>
                  <a:srgbClr val="FF0000"/>
                </a:solidFill>
              </a:rPr>
              <a:t>McCutchen</a:t>
            </a:r>
            <a:r>
              <a:rPr lang="en-US" sz="1000" dirty="0">
                <a:solidFill>
                  <a:srgbClr val="FF0000"/>
                </a:solidFill>
              </a:rPr>
              <a:t>, D., &amp; </a:t>
            </a:r>
            <a:r>
              <a:rPr lang="en-US" sz="1000" dirty="0" err="1">
                <a:solidFill>
                  <a:srgbClr val="FF0000"/>
                </a:solidFill>
              </a:rPr>
              <a:t>Olinghouse</a:t>
            </a:r>
            <a:r>
              <a:rPr lang="en-US" sz="1000" dirty="0">
                <a:solidFill>
                  <a:srgbClr val="FF0000"/>
                </a:solidFill>
              </a:rPr>
              <a:t>, N.(2012).Teaching elementary school students to be effective writers: A practice guide (NCEE 2012- 4058). Washington, DC: National Center for Education Evaluation and Regional Assistance, Institute of Education Sciences, U.S. Department of Education. Retrieved from http://ies.ed.gov/ncee/ </a:t>
            </a:r>
            <a:r>
              <a:rPr lang="en-US" sz="1000" dirty="0" err="1">
                <a:solidFill>
                  <a:srgbClr val="FF0000"/>
                </a:solidFill>
              </a:rPr>
              <a:t>wwc</a:t>
            </a:r>
            <a:r>
              <a:rPr lang="en-US" sz="1000" dirty="0">
                <a:solidFill>
                  <a:srgbClr val="FF0000"/>
                </a:solidFill>
              </a:rPr>
              <a:t>/</a:t>
            </a:r>
            <a:r>
              <a:rPr lang="en-US" sz="1000" dirty="0" err="1">
                <a:solidFill>
                  <a:srgbClr val="FF0000"/>
                </a:solidFill>
              </a:rPr>
              <a:t>publications_reviews.aspx#pubsearch</a:t>
            </a:r>
            <a:r>
              <a:rPr lang="en-US" sz="1000" dirty="0">
                <a:solidFill>
                  <a:srgbClr val="FF0000"/>
                </a:solidFill>
              </a:rPr>
              <a:t>. </a:t>
            </a:r>
          </a:p>
        </p:txBody>
      </p:sp>
      <p:sp>
        <p:nvSpPr>
          <p:cNvPr id="3" name="TextBox 2"/>
          <p:cNvSpPr txBox="1"/>
          <p:nvPr/>
        </p:nvSpPr>
        <p:spPr>
          <a:xfrm>
            <a:off x="6082907" y="2328781"/>
            <a:ext cx="6109093" cy="2246769"/>
          </a:xfrm>
          <a:prstGeom prst="rect">
            <a:avLst/>
          </a:prstGeom>
          <a:noFill/>
        </p:spPr>
        <p:txBody>
          <a:bodyPr wrap="square" rtlCol="0">
            <a:spAutoFit/>
          </a:bodyPr>
          <a:lstStyle/>
          <a:p>
            <a:r>
              <a:rPr lang="en-US" sz="2000" b="1" dirty="0" smtClean="0">
                <a:solidFill>
                  <a:srgbClr val="FF0000"/>
                </a:solidFill>
              </a:rPr>
              <a:t>Recommendation 3-  Teach students to become fluent with handwriting, spelling, sentence construction, typing, and word processing.  </a:t>
            </a:r>
          </a:p>
          <a:p>
            <a:endParaRPr lang="en-US" sz="2000" b="1" dirty="0">
              <a:solidFill>
                <a:srgbClr val="FF0000"/>
              </a:solidFill>
            </a:endParaRPr>
          </a:p>
          <a:p>
            <a:endParaRPr lang="en-US" sz="2000" b="1" dirty="0" smtClean="0">
              <a:solidFill>
                <a:srgbClr val="FF0000"/>
              </a:solidFill>
            </a:endParaRPr>
          </a:p>
          <a:p>
            <a:r>
              <a:rPr lang="en-US" sz="2000" b="1" dirty="0" smtClean="0">
                <a:solidFill>
                  <a:srgbClr val="FF0000"/>
                </a:solidFill>
              </a:rPr>
              <a:t>Recommendation 4- Create an engaged community of writers.  </a:t>
            </a:r>
            <a:endParaRPr lang="en-US" sz="2000" b="1" dirty="0">
              <a:solidFill>
                <a:srgbClr val="FF0000"/>
              </a:solidFill>
            </a:endParaRPr>
          </a:p>
        </p:txBody>
      </p:sp>
      <p:pic>
        <p:nvPicPr>
          <p:cNvPr id="2050" name="Picture 2" descr="Image of IES practice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960" y="-177485"/>
            <a:ext cx="1838632" cy="239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046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73471" y="1400615"/>
            <a:ext cx="5809436" cy="4344577"/>
          </a:xfrm>
        </p:spPr>
        <p:txBody>
          <a:bodyPr/>
          <a:lstStyle/>
          <a:p>
            <a:r>
              <a:rPr lang="en-US" sz="2000" b="1" dirty="0" smtClean="0"/>
              <a:t>“Phonics </a:t>
            </a:r>
            <a:r>
              <a:rPr lang="en-US" sz="2000" b="1" dirty="0"/>
              <a:t>instruction is an essential part of early reading and writing instruction. Students need to learn how to efficiently decode words to increase their word recognition skills. The more words students recognize automatically, the better their </a:t>
            </a:r>
            <a:r>
              <a:rPr lang="en-US" sz="2000" b="1" dirty="0" smtClean="0"/>
              <a:t>reading </a:t>
            </a:r>
            <a:r>
              <a:rPr lang="en-US" sz="2000" b="1" dirty="0"/>
              <a:t>fluency, which has a powerful effect on their comprehension of text. And that’s the point. Phonics instruction is designed to increase students’ ability to read and make meaning from text</a:t>
            </a:r>
            <a:r>
              <a:rPr lang="en-US" sz="2000" b="1" dirty="0" smtClean="0"/>
              <a:t>.”</a:t>
            </a:r>
            <a:endParaRPr lang="en-US" sz="2000" b="1" dirty="0">
              <a:solidFill>
                <a:srgbClr val="FF0000"/>
              </a:solidFill>
            </a:endParaRPr>
          </a:p>
        </p:txBody>
      </p:sp>
      <p:sp>
        <p:nvSpPr>
          <p:cNvPr id="2" name="Title 1"/>
          <p:cNvSpPr>
            <a:spLocks noGrp="1"/>
          </p:cNvSpPr>
          <p:nvPr>
            <p:ph type="title" idx="4294967295"/>
          </p:nvPr>
        </p:nvSpPr>
        <p:spPr>
          <a:xfrm>
            <a:off x="0" y="0"/>
            <a:ext cx="12879388" cy="973138"/>
          </a:xfrm>
        </p:spPr>
        <p:txBody>
          <a:bodyPr/>
          <a:lstStyle/>
          <a:p>
            <a:r>
              <a:rPr lang="en-US" dirty="0" smtClean="0">
                <a:solidFill>
                  <a:srgbClr val="FF0000"/>
                </a:solidFill>
              </a:rPr>
              <a:t>What Research Says (3 of 4)</a:t>
            </a:r>
            <a:endParaRPr lang="en-US" dirty="0">
              <a:solidFill>
                <a:srgbClr val="FF0000"/>
              </a:solidFill>
            </a:endParaRPr>
          </a:p>
        </p:txBody>
      </p:sp>
      <p:sp>
        <p:nvSpPr>
          <p:cNvPr id="4" name="TextBox 3" descr="Quote"/>
          <p:cNvSpPr txBox="1"/>
          <p:nvPr/>
        </p:nvSpPr>
        <p:spPr>
          <a:xfrm>
            <a:off x="1593669" y="3082834"/>
            <a:ext cx="184731" cy="369332"/>
          </a:xfrm>
          <a:prstGeom prst="rect">
            <a:avLst/>
          </a:prstGeom>
          <a:noFill/>
        </p:spPr>
        <p:txBody>
          <a:bodyPr wrap="none" rtlCol="0">
            <a:spAutoFit/>
          </a:bodyPr>
          <a:lstStyle/>
          <a:p>
            <a:endParaRPr lang="en-US" dirty="0"/>
          </a:p>
        </p:txBody>
      </p:sp>
      <p:sp>
        <p:nvSpPr>
          <p:cNvPr id="9" name="Rectangle 8"/>
          <p:cNvSpPr/>
          <p:nvPr/>
        </p:nvSpPr>
        <p:spPr>
          <a:xfrm>
            <a:off x="6261463" y="1400615"/>
            <a:ext cx="6096000" cy="2862322"/>
          </a:xfrm>
          <a:prstGeom prst="rect">
            <a:avLst/>
          </a:prstGeom>
        </p:spPr>
        <p:txBody>
          <a:bodyPr>
            <a:spAutoFit/>
          </a:bodyPr>
          <a:lstStyle/>
          <a:p>
            <a:r>
              <a:rPr lang="en-US" sz="2000" b="1" dirty="0" smtClean="0"/>
              <a:t>“Students </a:t>
            </a:r>
            <a:r>
              <a:rPr lang="en-US" sz="2000" b="1" dirty="0"/>
              <a:t>progress at a much faster rate in phonics when the bulk of instructional time is spent on applying the skills to authentic reading and writing experiences, rather than isolated skill-and-drill work. At least half of a phonics lesson should be devoted to application exercises. For students who are below level, the amount of reading during phonics instruction must be even </a:t>
            </a:r>
            <a:r>
              <a:rPr lang="en-US" sz="2000" b="1" dirty="0" smtClean="0"/>
              <a:t>greater.”</a:t>
            </a:r>
            <a:endParaRPr lang="en-US" sz="2000" b="1" dirty="0"/>
          </a:p>
        </p:txBody>
      </p:sp>
      <p:sp>
        <p:nvSpPr>
          <p:cNvPr id="10" name="TextBox 9"/>
          <p:cNvSpPr txBox="1"/>
          <p:nvPr/>
        </p:nvSpPr>
        <p:spPr>
          <a:xfrm>
            <a:off x="679269" y="6105350"/>
            <a:ext cx="9190103" cy="923330"/>
          </a:xfrm>
          <a:prstGeom prst="rect">
            <a:avLst/>
          </a:prstGeom>
          <a:noFill/>
        </p:spPr>
        <p:txBody>
          <a:bodyPr wrap="square" rtlCol="0">
            <a:spAutoFit/>
          </a:bodyPr>
          <a:lstStyle/>
          <a:p>
            <a:r>
              <a:rPr lang="en-US" dirty="0">
                <a:solidFill>
                  <a:srgbClr val="FF0000"/>
                </a:solidFill>
              </a:rPr>
              <a:t>International Literacy Association. (2019). Meeting the challenges of early literacy phonics instruction [Literacy leadership brief]. Newark, DE: Author</a:t>
            </a:r>
          </a:p>
          <a:p>
            <a:endParaRPr lang="en-US" dirty="0"/>
          </a:p>
        </p:txBody>
      </p:sp>
    </p:spTree>
    <p:extLst>
      <p:ext uri="{BB962C8B-B14F-4D97-AF65-F5344CB8AC3E}">
        <p14:creationId xmlns:p14="http://schemas.microsoft.com/office/powerpoint/2010/main" val="4082377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238964" y="1226393"/>
            <a:ext cx="6430777" cy="4484294"/>
          </a:xfrm>
        </p:spPr>
        <p:txBody>
          <a:bodyPr/>
          <a:lstStyle/>
          <a:p>
            <a:r>
              <a:rPr lang="en-US" sz="2800" b="1" dirty="0" smtClean="0"/>
              <a:t>Characteristics of strong phonics instruction:</a:t>
            </a:r>
          </a:p>
          <a:p>
            <a:pPr marL="342900" indent="-342900">
              <a:buFont typeface="Arial" panose="020B0604020202020204" pitchFamily="34" charset="0"/>
              <a:buChar char="•"/>
            </a:pPr>
            <a:r>
              <a:rPr lang="en-US" sz="2400" dirty="0" smtClean="0">
                <a:solidFill>
                  <a:srgbClr val="FF0000"/>
                </a:solidFill>
              </a:rPr>
              <a:t>Explicit and systematic</a:t>
            </a:r>
          </a:p>
          <a:p>
            <a:pPr marL="342900" indent="-342900">
              <a:buFont typeface="Arial" panose="020B0604020202020204" pitchFamily="34" charset="0"/>
              <a:buChar char="•"/>
            </a:pPr>
            <a:r>
              <a:rPr lang="en-US" sz="2400" dirty="0" smtClean="0">
                <a:solidFill>
                  <a:srgbClr val="FF0000"/>
                </a:solidFill>
              </a:rPr>
              <a:t>Readiness Skills</a:t>
            </a:r>
          </a:p>
          <a:p>
            <a:pPr marL="342900" indent="-342900">
              <a:buFont typeface="Arial" panose="020B0604020202020204" pitchFamily="34" charset="0"/>
              <a:buChar char="•"/>
            </a:pPr>
            <a:r>
              <a:rPr lang="en-US" sz="2400" dirty="0" smtClean="0">
                <a:solidFill>
                  <a:srgbClr val="FF0000"/>
                </a:solidFill>
              </a:rPr>
              <a:t>Scope and Sequence</a:t>
            </a:r>
          </a:p>
          <a:p>
            <a:pPr marL="342900" indent="-342900">
              <a:buFont typeface="Arial" panose="020B0604020202020204" pitchFamily="34" charset="0"/>
              <a:buChar char="•"/>
            </a:pPr>
            <a:r>
              <a:rPr lang="en-US" sz="2400" dirty="0" smtClean="0">
                <a:solidFill>
                  <a:srgbClr val="FF0000"/>
                </a:solidFill>
              </a:rPr>
              <a:t>Blending</a:t>
            </a:r>
          </a:p>
          <a:p>
            <a:pPr marL="342900" indent="-342900">
              <a:buFont typeface="Arial" panose="020B0604020202020204" pitchFamily="34" charset="0"/>
              <a:buChar char="•"/>
            </a:pPr>
            <a:r>
              <a:rPr lang="en-US" sz="2400" dirty="0">
                <a:solidFill>
                  <a:srgbClr val="FF0000"/>
                </a:solidFill>
              </a:rPr>
              <a:t>Dictation</a:t>
            </a:r>
          </a:p>
          <a:p>
            <a:pPr marL="342900" indent="-342900">
              <a:buFont typeface="Arial" panose="020B0604020202020204" pitchFamily="34" charset="0"/>
              <a:buChar char="•"/>
            </a:pPr>
            <a:endParaRPr lang="en-US" sz="2400" dirty="0" smtClean="0">
              <a:solidFill>
                <a:srgbClr val="FF0000"/>
              </a:solidFill>
            </a:endParaRPr>
          </a:p>
          <a:p>
            <a:endParaRPr lang="en-US" sz="2000" dirty="0">
              <a:solidFill>
                <a:srgbClr val="FF0000"/>
              </a:solidFill>
            </a:endParaRPr>
          </a:p>
        </p:txBody>
      </p:sp>
      <p:sp>
        <p:nvSpPr>
          <p:cNvPr id="2" name="Title 1"/>
          <p:cNvSpPr>
            <a:spLocks noGrp="1"/>
          </p:cNvSpPr>
          <p:nvPr>
            <p:ph type="title" idx="4294967295"/>
          </p:nvPr>
        </p:nvSpPr>
        <p:spPr>
          <a:xfrm>
            <a:off x="0" y="0"/>
            <a:ext cx="12879388" cy="973138"/>
          </a:xfrm>
        </p:spPr>
        <p:txBody>
          <a:bodyPr/>
          <a:lstStyle/>
          <a:p>
            <a:r>
              <a:rPr lang="en-US" dirty="0" smtClean="0">
                <a:solidFill>
                  <a:srgbClr val="FF0000"/>
                </a:solidFill>
              </a:rPr>
              <a:t>What Research Says (4 of 4)</a:t>
            </a:r>
            <a:endParaRPr lang="en-US" dirty="0">
              <a:solidFill>
                <a:srgbClr val="FF0000"/>
              </a:solidFill>
            </a:endParaRPr>
          </a:p>
        </p:txBody>
      </p:sp>
      <p:sp>
        <p:nvSpPr>
          <p:cNvPr id="4" name="TextBox 3" descr="Recomendations 1-4 from IES practice guide- Foundational Skills to Support Reading for Understanding in Kindergarten Through 3rd grade."/>
          <p:cNvSpPr txBox="1"/>
          <p:nvPr/>
        </p:nvSpPr>
        <p:spPr>
          <a:xfrm>
            <a:off x="1593669" y="3082834"/>
            <a:ext cx="184731" cy="369332"/>
          </a:xfrm>
          <a:prstGeom prst="rect">
            <a:avLst/>
          </a:prstGeom>
          <a:noFill/>
        </p:spPr>
        <p:txBody>
          <a:bodyPr wrap="none" rtlCol="0">
            <a:spAutoFit/>
          </a:bodyPr>
          <a:lstStyle/>
          <a:p>
            <a:endParaRPr lang="en-US" dirty="0"/>
          </a:p>
        </p:txBody>
      </p:sp>
      <p:sp>
        <p:nvSpPr>
          <p:cNvPr id="5" name="TextBox 4"/>
          <p:cNvSpPr txBox="1"/>
          <p:nvPr/>
        </p:nvSpPr>
        <p:spPr>
          <a:xfrm>
            <a:off x="845389" y="6038491"/>
            <a:ext cx="8419381" cy="646331"/>
          </a:xfrm>
          <a:prstGeom prst="rect">
            <a:avLst/>
          </a:prstGeom>
          <a:noFill/>
        </p:spPr>
        <p:txBody>
          <a:bodyPr wrap="square" rtlCol="0">
            <a:spAutoFit/>
          </a:bodyPr>
          <a:lstStyle/>
          <a:p>
            <a:r>
              <a:rPr lang="en-US">
                <a:solidFill>
                  <a:srgbClr val="FF0000"/>
                </a:solidFill>
              </a:rPr>
              <a:t>International Literacy Association. (2019). Meeting the challenges of early literacy phonics instruction [Literacy leadership brief]. Newark, DE: Author</a:t>
            </a:r>
            <a:endParaRPr lang="en-US" dirty="0">
              <a:solidFill>
                <a:srgbClr val="FF0000"/>
              </a:solidFill>
            </a:endParaRPr>
          </a:p>
        </p:txBody>
      </p:sp>
      <p:sp>
        <p:nvSpPr>
          <p:cNvPr id="11" name="Content Placeholder 6"/>
          <p:cNvSpPr>
            <a:spLocks noGrp="1"/>
          </p:cNvSpPr>
          <p:nvPr>
            <p:ph idx="10"/>
          </p:nvPr>
        </p:nvSpPr>
        <p:spPr>
          <a:xfrm>
            <a:off x="6210694" y="2474259"/>
            <a:ext cx="5809436" cy="3236428"/>
          </a:xfrm>
        </p:spPr>
        <p:txBody>
          <a:bodyPr/>
          <a:lstStyle/>
          <a:p>
            <a:pPr marL="342900" indent="-342900">
              <a:buFont typeface="Arial" panose="020B0604020202020204" pitchFamily="34" charset="0"/>
              <a:buChar char="•"/>
            </a:pPr>
            <a:r>
              <a:rPr lang="en-US" sz="2400" dirty="0" smtClean="0">
                <a:solidFill>
                  <a:srgbClr val="FF0000"/>
                </a:solidFill>
              </a:rPr>
              <a:t>Word Awareness</a:t>
            </a:r>
          </a:p>
          <a:p>
            <a:pPr marL="342900" indent="-342900">
              <a:buFont typeface="Arial" panose="020B0604020202020204" pitchFamily="34" charset="0"/>
              <a:buChar char="•"/>
            </a:pPr>
            <a:r>
              <a:rPr lang="en-US" sz="2400" dirty="0" smtClean="0">
                <a:solidFill>
                  <a:srgbClr val="FF0000"/>
                </a:solidFill>
              </a:rPr>
              <a:t>High-Frequency Words</a:t>
            </a:r>
          </a:p>
          <a:p>
            <a:pPr marL="342900" indent="-342900">
              <a:buFont typeface="Arial" panose="020B0604020202020204" pitchFamily="34" charset="0"/>
              <a:buChar char="•"/>
            </a:pPr>
            <a:r>
              <a:rPr lang="en-US" sz="2400" dirty="0" smtClean="0">
                <a:solidFill>
                  <a:srgbClr val="FF0000"/>
                </a:solidFill>
              </a:rPr>
              <a:t>Reading Connected Text</a:t>
            </a:r>
          </a:p>
          <a:p>
            <a:pPr marL="342900" indent="-342900">
              <a:buFont typeface="Arial" panose="020B0604020202020204" pitchFamily="34" charset="0"/>
              <a:buChar char="•"/>
            </a:pPr>
            <a:r>
              <a:rPr lang="en-US" sz="2400" dirty="0" smtClean="0">
                <a:solidFill>
                  <a:srgbClr val="FF0000"/>
                </a:solidFill>
              </a:rPr>
              <a:t>Building vocabulary and background knowledge</a:t>
            </a:r>
            <a:endParaRPr lang="en-US" sz="2400" dirty="0">
              <a:solidFill>
                <a:srgbClr val="FF0000"/>
              </a:solidFill>
            </a:endParaRPr>
          </a:p>
        </p:txBody>
      </p:sp>
    </p:spTree>
    <p:extLst>
      <p:ext uri="{BB962C8B-B14F-4D97-AF65-F5344CB8AC3E}">
        <p14:creationId xmlns:p14="http://schemas.microsoft.com/office/powerpoint/2010/main" val="8895182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3962</Words>
  <Application>Microsoft Office PowerPoint</Application>
  <PresentationFormat>Widescreen</PresentationFormat>
  <Paragraphs>341</Paragraphs>
  <Slides>45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Batang</vt:lpstr>
      <vt:lpstr>Calibri</vt:lpstr>
      <vt:lpstr>Courier New</vt:lpstr>
      <vt:lpstr>Georgia</vt:lpstr>
      <vt:lpstr>Gill Sans</vt:lpstr>
      <vt:lpstr>Times New Roman</vt:lpstr>
      <vt:lpstr>Wingdings</vt:lpstr>
      <vt:lpstr>Wingdings 2</vt:lpstr>
      <vt:lpstr>1_Perception</vt:lpstr>
      <vt:lpstr>Perception</vt:lpstr>
      <vt:lpstr>Virginia Department of Education</vt:lpstr>
      <vt:lpstr>Agenda</vt:lpstr>
      <vt:lpstr>Questions from the Field</vt:lpstr>
      <vt:lpstr>8VAC20-131-80. Instructional Program in Elementary Schools.</vt:lpstr>
      <vt:lpstr>§ 22.1-253.13:1. Standard 1. Instructional programs supporting the Standards of Learning and other educational objectives.</vt:lpstr>
      <vt:lpstr>What Research Says (1 of 4)</vt:lpstr>
      <vt:lpstr>What Research Says (2 of 4)</vt:lpstr>
      <vt:lpstr>What Research Says (3 of 4)</vt:lpstr>
      <vt:lpstr>What Research Says (4 of 4)</vt:lpstr>
      <vt:lpstr>Virginia Department of Education 2017 Standards (1 of 3)</vt:lpstr>
      <vt:lpstr>Virginia Department of Education 2017 Standards (2 of 3)</vt:lpstr>
      <vt:lpstr>Virginia Department of Education 2017 Standards (3 of 3)</vt:lpstr>
      <vt:lpstr>Virginia Department of Education Curriculum Framework</vt:lpstr>
      <vt:lpstr>Virginia Department of Education CF Kindergarten Reading</vt:lpstr>
      <vt:lpstr>Virginia Department of Education CF First Grade Reading</vt:lpstr>
      <vt:lpstr>Panelist Discussion on Structuring a Reading Block</vt:lpstr>
      <vt:lpstr>Panelist Questions University</vt:lpstr>
      <vt:lpstr>Panelist Questions:</vt:lpstr>
      <vt:lpstr>Pathway to Successful Literacy LITERACY</vt:lpstr>
      <vt:lpstr>ESSENTIALS DURING THE LANGUAGE ARTS BLOCK  &amp; READING / WRITING CONNECTIONS</vt:lpstr>
      <vt:lpstr>Time</vt:lpstr>
      <vt:lpstr>Physical Space</vt:lpstr>
      <vt:lpstr>Access to Literature</vt:lpstr>
      <vt:lpstr>Instruction</vt:lpstr>
      <vt:lpstr>Motivation </vt:lpstr>
      <vt:lpstr>How do you think reading and writing are connected?</vt:lpstr>
      <vt:lpstr>Tips</vt:lpstr>
      <vt:lpstr>Advice for ALL…But Especially NEW Teachers!</vt:lpstr>
      <vt:lpstr>Differentiation</vt:lpstr>
      <vt:lpstr>Research Into Practice</vt:lpstr>
      <vt:lpstr>Panelist Questions Local</vt:lpstr>
      <vt:lpstr>Panelist Question One:</vt:lpstr>
      <vt:lpstr>Response One from Panelist:</vt:lpstr>
      <vt:lpstr>Panelist Question Two:</vt:lpstr>
      <vt:lpstr>Response Two from Panelist:</vt:lpstr>
      <vt:lpstr>Panelist Question Three:</vt:lpstr>
      <vt:lpstr>Response Three from Panelist:</vt:lpstr>
      <vt:lpstr>Panelist Question Four:</vt:lpstr>
      <vt:lpstr>Response Four from Panelist:</vt:lpstr>
      <vt:lpstr>Panelist Question Five:</vt:lpstr>
      <vt:lpstr>Response Five from Panelist:</vt:lpstr>
      <vt:lpstr>Sample Literacy Block </vt:lpstr>
      <vt:lpstr>Professional Research</vt:lpstr>
      <vt:lpstr>VDOE Disclaimer</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History and English Content</dc:title>
  <dc:creator>VITA Program</dc:creator>
  <cp:lastModifiedBy>Nogueras, Jill (DOE)</cp:lastModifiedBy>
  <cp:revision>101</cp:revision>
  <cp:lastPrinted>2019-10-28T17:13:53Z</cp:lastPrinted>
  <dcterms:created xsi:type="dcterms:W3CDTF">2019-10-03T12:07:03Z</dcterms:created>
  <dcterms:modified xsi:type="dcterms:W3CDTF">2020-01-02T16:31:39Z</dcterms:modified>
</cp:coreProperties>
</file>