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 id="2147483710" r:id="rId3"/>
  </p:sldMasterIdLst>
  <p:notesMasterIdLst>
    <p:notesMasterId r:id="rId48"/>
  </p:notesMasterIdLst>
  <p:sldIdLst>
    <p:sldId id="264" r:id="rId4"/>
    <p:sldId id="266" r:id="rId5"/>
    <p:sldId id="327" r:id="rId6"/>
    <p:sldId id="321" r:id="rId7"/>
    <p:sldId id="322" r:id="rId8"/>
    <p:sldId id="323" r:id="rId9"/>
    <p:sldId id="324" r:id="rId10"/>
    <p:sldId id="325" r:id="rId11"/>
    <p:sldId id="349" r:id="rId12"/>
    <p:sldId id="332" r:id="rId13"/>
    <p:sldId id="302" r:id="rId14"/>
    <p:sldId id="334" r:id="rId15"/>
    <p:sldId id="333" r:id="rId16"/>
    <p:sldId id="350" r:id="rId17"/>
    <p:sldId id="328" r:id="rId18"/>
    <p:sldId id="326" r:id="rId19"/>
    <p:sldId id="348" r:id="rId20"/>
    <p:sldId id="347" r:id="rId21"/>
    <p:sldId id="335" r:id="rId22"/>
    <p:sldId id="318" r:id="rId23"/>
    <p:sldId id="260" r:id="rId24"/>
    <p:sldId id="303" r:id="rId25"/>
    <p:sldId id="353" r:id="rId26"/>
    <p:sldId id="276" r:id="rId27"/>
    <p:sldId id="277" r:id="rId28"/>
    <p:sldId id="301" r:id="rId29"/>
    <p:sldId id="329" r:id="rId30"/>
    <p:sldId id="351" r:id="rId31"/>
    <p:sldId id="352" r:id="rId32"/>
    <p:sldId id="299" r:id="rId33"/>
    <p:sldId id="340" r:id="rId34"/>
    <p:sldId id="338" r:id="rId35"/>
    <p:sldId id="337" r:id="rId36"/>
    <p:sldId id="339" r:id="rId37"/>
    <p:sldId id="341" r:id="rId38"/>
    <p:sldId id="330" r:id="rId39"/>
    <p:sldId id="290" r:id="rId40"/>
    <p:sldId id="342" r:id="rId41"/>
    <p:sldId id="343" r:id="rId42"/>
    <p:sldId id="344" r:id="rId43"/>
    <p:sldId id="345" r:id="rId44"/>
    <p:sldId id="346" r:id="rId45"/>
    <p:sldId id="313" r:id="rId46"/>
    <p:sldId id="31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3694" autoAdjust="0"/>
  </p:normalViewPr>
  <p:slideViewPr>
    <p:cSldViewPr snapToGrid="0">
      <p:cViewPr varScale="1">
        <p:scale>
          <a:sx n="76" d="100"/>
          <a:sy n="76" d="100"/>
        </p:scale>
        <p:origin x="89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69266-31F5-4273-9BA2-43BF0A9245E3}" type="datetimeFigureOut">
              <a:rPr lang="en-US" smtClean="0"/>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C1311-5D25-412A-935C-CB7DA7C73143}" type="slidenum">
              <a:rPr lang="en-US" smtClean="0"/>
              <a:t>‹#›</a:t>
            </a:fld>
            <a:endParaRPr lang="en-US"/>
          </a:p>
        </p:txBody>
      </p:sp>
    </p:spTree>
    <p:extLst>
      <p:ext uri="{BB962C8B-B14F-4D97-AF65-F5344CB8AC3E}">
        <p14:creationId xmlns:p14="http://schemas.microsoft.com/office/powerpoint/2010/main" val="64192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a:t>
            </a:fld>
            <a:endParaRPr lang="en-US"/>
          </a:p>
        </p:txBody>
      </p:sp>
    </p:spTree>
    <p:extLst>
      <p:ext uri="{BB962C8B-B14F-4D97-AF65-F5344CB8AC3E}">
        <p14:creationId xmlns:p14="http://schemas.microsoft.com/office/powerpoint/2010/main" val="266570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Writing is</a:t>
            </a:r>
            <a:r>
              <a:rPr lang="en-US" baseline="0" dirty="0" smtClean="0"/>
              <a:t> at the essence of the 5Cs.  A graduate who leaves K-12 as an effective writer across multiple modes is situated for success in all 5Cs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6564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while short</a:t>
            </a:r>
            <a:r>
              <a:rPr lang="en-US" baseline="0" dirty="0" smtClean="0"/>
              <a:t> answer responses and fill-in-the-blanks may be good, it misses its ceiling because it lacks authenticity. It’s only authentic to that test and isn’t a transferrable skill. But writing that is integrated with reading is far more effective.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17</a:t>
            </a:fld>
            <a:endParaRPr lang="en-US"/>
          </a:p>
        </p:txBody>
      </p:sp>
    </p:spTree>
    <p:extLst>
      <p:ext uri="{BB962C8B-B14F-4D97-AF65-F5344CB8AC3E}">
        <p14:creationId xmlns:p14="http://schemas.microsoft.com/office/powerpoint/2010/main" val="421261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about history today but really it’s all content areas. Emphasize that disciplinary writing is as important to each content as any other skill. Students taking your course without learning to write in your course is like learning to drive a car but never learning how to make left turns.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18</a:t>
            </a:fld>
            <a:endParaRPr lang="en-US"/>
          </a:p>
        </p:txBody>
      </p:sp>
    </p:spTree>
    <p:extLst>
      <p:ext uri="{BB962C8B-B14F-4D97-AF65-F5344CB8AC3E}">
        <p14:creationId xmlns:p14="http://schemas.microsoft.com/office/powerpoint/2010/main" val="210714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0c1d5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d0c1d5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 history and social science we have</a:t>
            </a:r>
            <a:r>
              <a:rPr lang="en-US" baseline="0" dirty="0" smtClean="0"/>
              <a:t> expanded the way we present and emphasize skills. From the first page that you tear off on your way to SOL 2a to the foundation for the entire course. What do all of these have in common? You can’t do these without the kind of authentic writing we’ve been discussing today. </a:t>
            </a:r>
            <a:endParaRPr dirty="0"/>
          </a:p>
        </p:txBody>
      </p:sp>
    </p:spTree>
    <p:extLst>
      <p:ext uri="{BB962C8B-B14F-4D97-AF65-F5344CB8AC3E}">
        <p14:creationId xmlns:p14="http://schemas.microsoft.com/office/powerpoint/2010/main" val="414201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d0c1d59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d0c1d5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Here are our English understandings in</a:t>
            </a:r>
            <a:r>
              <a:rPr lang="en-US" baseline="0" dirty="0" smtClean="0"/>
              <a:t> regards to writing. There’s no opposition here… asking history teachers to be purposeful about teaching writing is not, “just one more thing.” It’s something that should have been happening all along. </a:t>
            </a:r>
            <a:endParaRPr dirty="0"/>
          </a:p>
        </p:txBody>
      </p:sp>
    </p:spTree>
    <p:extLst>
      <p:ext uri="{BB962C8B-B14F-4D97-AF65-F5344CB8AC3E}">
        <p14:creationId xmlns:p14="http://schemas.microsoft.com/office/powerpoint/2010/main" val="98740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are the essential</a:t>
            </a:r>
            <a:r>
              <a:rPr lang="en-US" baseline="0" dirty="0" smtClean="0"/>
              <a:t> understandings the same but the way the skills get introduced are the same. This is purposeful, not accidental.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21</a:t>
            </a:fld>
            <a:endParaRPr lang="en-US"/>
          </a:p>
        </p:txBody>
      </p:sp>
    </p:spTree>
    <p:extLst>
      <p:ext uri="{BB962C8B-B14F-4D97-AF65-F5344CB8AC3E}">
        <p14:creationId xmlns:p14="http://schemas.microsoft.com/office/powerpoint/2010/main" val="404600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There is a great difference between assigning writing and teaching writing.   Although all students can write,  direct instruction by the teacher is needed to  develop an awareness of good writing and the skills needed to create it.</a:t>
            </a:r>
          </a:p>
          <a:p>
            <a:endParaRPr lang="en-US" sz="1700" dirty="0"/>
          </a:p>
          <a:p>
            <a:r>
              <a:rPr lang="en-US" sz="1700" dirty="0"/>
              <a:t>Direct instruction of concepts such as audience and purpose  and skills such as revision can be followed by student choice and reflection.  Then as the writing begins, the instruction continues with teacher modeling.</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4741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Modeling is one of the most effective  instructional strategies and that is true in writing  as well as other areas.  Teachers should write as students are writing and then model the steps in the writing process, fine tuning the modeling to meet the students’ needs.  If composing is the weakest area then the teacher might conduct a think aloud through the process of selecting main ideas and developing organization and elaboration.   If first drafts are generally solid but revision is lacking, then the teacher can model strategies such as developing sentence variety or replacing bland language for more vivid vocabulary.</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85401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background information.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24</a:t>
            </a:fld>
            <a:endParaRPr lang="en-US"/>
          </a:p>
        </p:txBody>
      </p:sp>
    </p:spTree>
    <p:extLst>
      <p:ext uri="{BB962C8B-B14F-4D97-AF65-F5344CB8AC3E}">
        <p14:creationId xmlns:p14="http://schemas.microsoft.com/office/powerpoint/2010/main" val="368998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t>Writing can and should be integrated in all reading and all contents.  </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3793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entire premise around legislation</a:t>
            </a:r>
            <a:r>
              <a:rPr lang="en-US" baseline="0" dirty="0" smtClean="0"/>
              <a:t> removing SOL tests in 2014 was to encourage flexibility and with that innovation.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160589-4A86-4676-8686-7E26C44EE9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64851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said that the best writing is integrated with reading so how do we build effective,</a:t>
            </a:r>
            <a:r>
              <a:rPr lang="en-US" baseline="0" dirty="0" smtClean="0"/>
              <a:t> engaging reading so that students can generate effective writing.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27</a:t>
            </a:fld>
            <a:endParaRPr lang="en-US"/>
          </a:p>
        </p:txBody>
      </p:sp>
    </p:spTree>
    <p:extLst>
      <p:ext uri="{BB962C8B-B14F-4D97-AF65-F5344CB8AC3E}">
        <p14:creationId xmlns:p14="http://schemas.microsoft.com/office/powerpoint/2010/main" val="408250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about thinking-</a:t>
            </a:r>
            <a:r>
              <a:rPr lang="en-US" baseline="0" dirty="0" smtClean="0"/>
              <a:t> how often do we ask students to synthesize and determine which strategies will help them engage with and tackle a piece of text?  We will only see this transfer happen when we ask students to think about a text on their own- not when their only experience with text is determined and dictated by the adults.  </a:t>
            </a:r>
          </a:p>
          <a:p>
            <a:r>
              <a:rPr lang="en-US" baseline="0" dirty="0" smtClean="0"/>
              <a:t>-To be successful community members, students need the space and time to learn how to recognize bias, credible sources, and how to determine when to believe what they read.</a:t>
            </a:r>
          </a:p>
          <a:p>
            <a:endParaRPr lang="en-US" baseline="0" dirty="0" smtClean="0"/>
          </a:p>
          <a:p>
            <a:r>
              <a:rPr lang="en-US" baseline="0" dirty="0" smtClean="0"/>
              <a:t>-text structure goes hand in hand with writing instruction.  Again- writing instruction impacts reading comprehension.</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28</a:t>
            </a:fld>
            <a:endParaRPr lang="en-US"/>
          </a:p>
        </p:txBody>
      </p:sp>
    </p:spTree>
    <p:extLst>
      <p:ext uri="{BB962C8B-B14F-4D97-AF65-F5344CB8AC3E}">
        <p14:creationId xmlns:p14="http://schemas.microsoft.com/office/powerpoint/2010/main" val="465910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Skills based course- we have the opportunity to build units</a:t>
            </a:r>
            <a:r>
              <a:rPr lang="en-US" baseline="0" dirty="0" smtClean="0"/>
              <a:t> of study around essential questions that require students to critically think about a topic that resonates with them.  They can learn to summarize, draw conclusions, analyze text structure, organization and author’s purpose from any text.  Variety is the key- we can always include whole class selections- a poem, an article, a chunk of a book- but what are they in when they read independently in our classes and how can we tap into their natural curiosity to help scaffold and support their learning and independence?</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29</a:t>
            </a:fld>
            <a:endParaRPr lang="en-US"/>
          </a:p>
        </p:txBody>
      </p:sp>
    </p:spTree>
    <p:extLst>
      <p:ext uri="{BB962C8B-B14F-4D97-AF65-F5344CB8AC3E}">
        <p14:creationId xmlns:p14="http://schemas.microsoft.com/office/powerpoint/2010/main" val="2417620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thing is that first bullet. It’s important to understand all dimensions of student learning:</a:t>
            </a:r>
            <a:r>
              <a:rPr lang="en-US" baseline="0" dirty="0" smtClean="0"/>
              <a:t> NFL combine analogy.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5</a:t>
            </a:fld>
            <a:endParaRPr lang="en-US"/>
          </a:p>
        </p:txBody>
      </p:sp>
    </p:spTree>
    <p:extLst>
      <p:ext uri="{BB962C8B-B14F-4D97-AF65-F5344CB8AC3E}">
        <p14:creationId xmlns:p14="http://schemas.microsoft.com/office/powerpoint/2010/main" val="353072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take away divisions seem to have is that the discussion surrounding</a:t>
            </a:r>
            <a:r>
              <a:rPr lang="en-US" baseline="0" dirty="0" smtClean="0"/>
              <a:t> the completion of the document and the reflection that comes with it is powerful PD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160589-4A86-4676-8686-7E26C44EE9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973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Nuts and bolts</a:t>
            </a:r>
            <a:r>
              <a:rPr lang="en-US" baseline="0" dirty="0" smtClean="0"/>
              <a:t> expectations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160589-4A86-4676-8686-7E26C44EE9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7463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nuts and bolts but what’s important to note is that they must include some PAs</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8</a:t>
            </a:fld>
            <a:endParaRPr lang="en-US"/>
          </a:p>
        </p:txBody>
      </p:sp>
    </p:spTree>
    <p:extLst>
      <p:ext uri="{BB962C8B-B14F-4D97-AF65-F5344CB8AC3E}">
        <p14:creationId xmlns:p14="http://schemas.microsoft.com/office/powerpoint/2010/main" val="389471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guidelines</a:t>
            </a:r>
            <a:r>
              <a:rPr lang="en-US" baseline="0" dirty="0" smtClean="0"/>
              <a:t> and policies, divisions are seeing the impact of writing taking a back seat.</a:t>
            </a:r>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2154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see that in Grade 8 Writing</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12</a:t>
            </a:fld>
            <a:endParaRPr lang="en-US"/>
          </a:p>
        </p:txBody>
      </p:sp>
    </p:spTree>
    <p:extLst>
      <p:ext uri="{BB962C8B-B14F-4D97-AF65-F5344CB8AC3E}">
        <p14:creationId xmlns:p14="http://schemas.microsoft.com/office/powerpoint/2010/main" val="103922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seeing declines</a:t>
            </a:r>
            <a:r>
              <a:rPr lang="en-US" baseline="0" dirty="0" smtClean="0"/>
              <a:t> in reading scores so it’s quite likely that divisions are renewing their push for literacy and implementing new literacy initiatives. </a:t>
            </a:r>
            <a:endParaRPr lang="en-US" dirty="0"/>
          </a:p>
        </p:txBody>
      </p:sp>
      <p:sp>
        <p:nvSpPr>
          <p:cNvPr id="4" name="Slide Number Placeholder 3"/>
          <p:cNvSpPr>
            <a:spLocks noGrp="1"/>
          </p:cNvSpPr>
          <p:nvPr>
            <p:ph type="sldNum" sz="quarter" idx="10"/>
          </p:nvPr>
        </p:nvSpPr>
        <p:spPr/>
        <p:txBody>
          <a:bodyPr/>
          <a:lstStyle/>
          <a:p>
            <a:fld id="{93DC1311-5D25-412A-935C-CB7DA7C73143}" type="slidenum">
              <a:rPr lang="en-US" smtClean="0"/>
              <a:t>13</a:t>
            </a:fld>
            <a:endParaRPr lang="en-US"/>
          </a:p>
        </p:txBody>
      </p:sp>
    </p:spTree>
    <p:extLst>
      <p:ext uri="{BB962C8B-B14F-4D97-AF65-F5344CB8AC3E}">
        <p14:creationId xmlns:p14="http://schemas.microsoft.com/office/powerpoint/2010/main" val="1991969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77611" y="414937"/>
            <a:ext cx="10626899" cy="5530244"/>
          </a:xfrm>
          <a:prstGeom prst="rect">
            <a:avLst/>
          </a:prstGeom>
        </p:spPr>
      </p:pic>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5861539"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6369696" y="1280521"/>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28251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4800" y="-244319"/>
            <a:ext cx="12192000" cy="6183278"/>
          </a:xfrm>
          <a:prstGeom prst="rect">
            <a:avLst/>
          </a:prstGeom>
        </p:spPr>
      </p:pic>
      <p:sp>
        <p:nvSpPr>
          <p:cNvPr id="10" name="Rectangle 9"/>
          <p:cNvSpPr/>
          <p:nvPr userDrawn="1"/>
        </p:nvSpPr>
        <p:spPr>
          <a:xfrm>
            <a:off x="-1" y="-244319"/>
            <a:ext cx="4558975" cy="6183278"/>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7" name="Text Placeholder 2"/>
          <p:cNvSpPr>
            <a:spLocks noGrp="1"/>
          </p:cNvSpPr>
          <p:nvPr>
            <p:ph type="body" idx="1"/>
          </p:nvPr>
        </p:nvSpPr>
        <p:spPr>
          <a:xfrm>
            <a:off x="284289" y="0"/>
            <a:ext cx="3967611" cy="791082"/>
          </a:xfrm>
          <a:prstGeom prst="rect">
            <a:avLst/>
          </a:prstGeom>
        </p:spPr>
        <p:txBody>
          <a:bodyPr anchor="b"/>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18"/>
            <a:ext cx="3967611" cy="4658437"/>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418440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4909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69378" y="2754923"/>
            <a:ext cx="3353409" cy="318713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2281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30"/>
            <a:ext cx="5886288"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2"/>
          <p:cNvSpPr>
            <a:spLocks noGrp="1"/>
          </p:cNvSpPr>
          <p:nvPr>
            <p:ph type="body" idx="12"/>
          </p:nvPr>
        </p:nvSpPr>
        <p:spPr>
          <a:xfrm>
            <a:off x="6369696" y="117229"/>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065846" y="3094785"/>
            <a:ext cx="3951505" cy="2847276"/>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6" name="Content Placeholder 3"/>
          <p:cNvSpPr>
            <a:spLocks noGrp="1"/>
          </p:cNvSpPr>
          <p:nvPr>
            <p:ph sz="half" idx="13" hasCustomPrompt="1"/>
          </p:nvPr>
        </p:nvSpPr>
        <p:spPr>
          <a:xfrm>
            <a:off x="201410" y="4357077"/>
            <a:ext cx="9776231"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7112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625815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1" name="Content Placeholder 2"/>
          <p:cNvSpPr>
            <a:spLocks noGrp="1"/>
          </p:cNvSpPr>
          <p:nvPr>
            <p:ph idx="10"/>
          </p:nvPr>
        </p:nvSpPr>
        <p:spPr>
          <a:xfrm>
            <a:off x="695491" y="502080"/>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37" y="527483"/>
            <a:ext cx="5009740"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23329" y="2542105"/>
            <a:ext cx="2141728" cy="3557016"/>
          </a:xfrm>
          <a:prstGeom prst="rect">
            <a:avLst/>
          </a:prstGeom>
        </p:spPr>
      </p:pic>
    </p:spTree>
    <p:extLst>
      <p:ext uri="{BB962C8B-B14F-4D97-AF65-F5344CB8AC3E}">
        <p14:creationId xmlns:p14="http://schemas.microsoft.com/office/powerpoint/2010/main" val="129028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71077" y="-156309"/>
            <a:ext cx="12192000" cy="6096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429847" y="209002"/>
            <a:ext cx="5119076" cy="352284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023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0" name="Picture Placeholder 2"/>
          <p:cNvSpPr>
            <a:spLocks noGrp="1"/>
          </p:cNvSpPr>
          <p:nvPr>
            <p:ph type="pic" idx="12"/>
          </p:nvPr>
        </p:nvSpPr>
        <p:spPr>
          <a:xfrm>
            <a:off x="525092"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525092"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11"/>
          <p:cNvSpPr/>
          <p:nvPr userDrawn="1"/>
        </p:nvSpPr>
        <p:spPr>
          <a:xfrm>
            <a:off x="6221524" y="384850"/>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6233484" y="384849"/>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6234550" y="3749286"/>
            <a:ext cx="5365657"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217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6056923"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1"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4582" y="3013150"/>
            <a:ext cx="5910247" cy="295512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344287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52041" y="1"/>
            <a:ext cx="12335677" cy="5934772"/>
          </a:xfrm>
          <a:prstGeom prst="rect">
            <a:avLst/>
          </a:prstGeom>
        </p:spPr>
      </p:pic>
      <p:sp>
        <p:nvSpPr>
          <p:cNvPr id="9" name="Rectangle 8"/>
          <p:cNvSpPr/>
          <p:nvPr userDrawn="1"/>
        </p:nvSpPr>
        <p:spPr>
          <a:xfrm>
            <a:off x="7245416" y="0"/>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3" name="Text Placeholder 2"/>
          <p:cNvSpPr>
            <a:spLocks noGrp="1"/>
          </p:cNvSpPr>
          <p:nvPr>
            <p:ph type="body" idx="1"/>
          </p:nvPr>
        </p:nvSpPr>
        <p:spPr>
          <a:xfrm>
            <a:off x="7528978" y="205906"/>
            <a:ext cx="4363433"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78" y="1060581"/>
            <a:ext cx="4363433"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9748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37421919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8406" y="-730666"/>
            <a:ext cx="12828284" cy="6675847"/>
          </a:xfrm>
          <a:prstGeom prst="rect">
            <a:avLst/>
          </a:prstGeom>
        </p:spPr>
      </p:pic>
      <p:sp>
        <p:nvSpPr>
          <p:cNvPr id="7" name="Rectangle 6"/>
          <p:cNvSpPr/>
          <p:nvPr userDrawn="1"/>
        </p:nvSpPr>
        <p:spPr>
          <a:xfrm>
            <a:off x="-348931" y="-148837"/>
            <a:ext cx="12848808"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p:nvPr>
        </p:nvSpPr>
        <p:spPr>
          <a:xfrm>
            <a:off x="0" y="1"/>
            <a:ext cx="12192000" cy="964841"/>
          </a:xfrm>
        </p:spPr>
        <p:txBody>
          <a:bodyPr anchor="ctr">
            <a:noAutofit/>
          </a:bodyPr>
          <a:lstStyle>
            <a:lvl1pPr algn="l">
              <a:defRPr sz="4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Content Placeholder 2"/>
          <p:cNvSpPr>
            <a:spLocks noGrp="1"/>
          </p:cNvSpPr>
          <p:nvPr>
            <p:ph idx="1"/>
          </p:nvPr>
        </p:nvSpPr>
        <p:spPr>
          <a:xfrm>
            <a:off x="-1" y="1084630"/>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420311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g5baaf52776_0_307"/>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5baaf52776_0_307"/>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g5baaf52776_0_307"/>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Google Shape;24;g5baaf52776_0_30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67664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407241"/>
            <a:ext cx="8421892" cy="5530244"/>
          </a:xfrm>
          <a:prstGeom prst="rect">
            <a:avLst/>
          </a:prstGeom>
        </p:spPr>
      </p:pic>
      <p:sp>
        <p:nvSpPr>
          <p:cNvPr id="2" name="Title 1"/>
          <p:cNvSpPr>
            <a:spLocks noGrp="1"/>
          </p:cNvSpPr>
          <p:nvPr>
            <p:ph type="ctrTitle"/>
          </p:nvPr>
        </p:nvSpPr>
        <p:spPr>
          <a:xfrm>
            <a:off x="0" y="4"/>
            <a:ext cx="12192000" cy="964841"/>
          </a:xfrm>
        </p:spPr>
        <p:txBody>
          <a:bodyPr anchor="ctr">
            <a:noAutofit/>
          </a:bodyPr>
          <a:lstStyle>
            <a:lvl1pPr algn="l">
              <a:defRPr sz="5333"/>
            </a:lvl1pPr>
          </a:lstStyle>
          <a:p>
            <a:r>
              <a:rPr lang="en-US" dirty="0" smtClean="0"/>
              <a:t>Click to edit Master title style</a:t>
            </a:r>
            <a:endParaRPr dirty="0"/>
          </a:p>
        </p:txBody>
      </p:sp>
      <p:sp>
        <p:nvSpPr>
          <p:cNvPr id="4" name="Rectangle 3"/>
          <p:cNvSpPr/>
          <p:nvPr userDrawn="1"/>
        </p:nvSpPr>
        <p:spPr>
          <a:xfrm>
            <a:off x="5861546" y="964841"/>
            <a:ext cx="6317436"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Text Placeholder 2"/>
          <p:cNvSpPr>
            <a:spLocks noGrp="1"/>
          </p:cNvSpPr>
          <p:nvPr>
            <p:ph type="body" idx="1"/>
          </p:nvPr>
        </p:nvSpPr>
        <p:spPr>
          <a:xfrm>
            <a:off x="6369696" y="1280521"/>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6369696" y="2135196"/>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5" name="Picture 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513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8931" y="-3881473"/>
            <a:ext cx="15011064" cy="9822888"/>
          </a:xfrm>
          <a:prstGeom prst="rect">
            <a:avLst/>
          </a:prstGeom>
        </p:spPr>
      </p:pic>
      <p:sp>
        <p:nvSpPr>
          <p:cNvPr id="7" name="Rectangle 6"/>
          <p:cNvSpPr/>
          <p:nvPr userDrawn="1"/>
        </p:nvSpPr>
        <p:spPr>
          <a:xfrm>
            <a:off x="-348931" y="-148838"/>
            <a:ext cx="12848808"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2" name="Title 1"/>
          <p:cNvSpPr>
            <a:spLocks noGrp="1"/>
          </p:cNvSpPr>
          <p:nvPr>
            <p:ph type="ctrTitle" hasCustomPrompt="1"/>
          </p:nvPr>
        </p:nvSpPr>
        <p:spPr>
          <a:xfrm>
            <a:off x="0" y="4"/>
            <a:ext cx="12192000" cy="964841"/>
          </a:xfrm>
        </p:spPr>
        <p:txBody>
          <a:bodyPr anchor="ctr">
            <a:noAutofit/>
          </a:bodyPr>
          <a:lstStyle>
            <a:lvl1pPr algn="l">
              <a:defRPr sz="5333"/>
            </a:lvl1pPr>
          </a:lstStyle>
          <a:p>
            <a:r>
              <a:rPr lang="en-US" dirty="0" smtClean="0"/>
              <a:t>Click to add title</a:t>
            </a:r>
            <a:endParaRPr dirty="0"/>
          </a:p>
        </p:txBody>
      </p:sp>
      <p:sp>
        <p:nvSpPr>
          <p:cNvPr id="9" name="Content Placeholder 2"/>
          <p:cNvSpPr>
            <a:spLocks noGrp="1"/>
          </p:cNvSpPr>
          <p:nvPr>
            <p:ph idx="1"/>
          </p:nvPr>
        </p:nvSpPr>
        <p:spPr>
          <a:xfrm>
            <a:off x="-1" y="1084631"/>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3"/>
          </p:nvPr>
        </p:nvSpPr>
        <p:spPr>
          <a:xfrm>
            <a:off x="-1" y="3518879"/>
            <a:ext cx="12120161" cy="2256448"/>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7909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9739" y="1"/>
            <a:ext cx="9817781" cy="5936787"/>
          </a:xfrm>
          <a:prstGeom prst="rect">
            <a:avLst/>
          </a:prstGeom>
        </p:spPr>
      </p:pic>
      <p:sp>
        <p:nvSpPr>
          <p:cNvPr id="4" name="Rectangle 3"/>
          <p:cNvSpPr/>
          <p:nvPr userDrawn="1"/>
        </p:nvSpPr>
        <p:spPr>
          <a:xfrm>
            <a:off x="1" y="1"/>
            <a:ext cx="6096000" cy="5936787"/>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8" name="Text Placeholder 2"/>
          <p:cNvSpPr>
            <a:spLocks noGrp="1"/>
          </p:cNvSpPr>
          <p:nvPr>
            <p:ph type="body" idx="1"/>
          </p:nvPr>
        </p:nvSpPr>
        <p:spPr>
          <a:xfrm>
            <a:off x="325799" y="1223689"/>
            <a:ext cx="5386917"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3"/>
            <a:ext cx="5386917"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1" name="Picture 10"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42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666" y="-2716146"/>
            <a:ext cx="12930908" cy="8652935"/>
          </a:xfrm>
          <a:prstGeom prst="rect">
            <a:avLst/>
          </a:prstGeom>
        </p:spPr>
      </p:pic>
      <p:sp>
        <p:nvSpPr>
          <p:cNvPr id="8" name="Rectangle 7"/>
          <p:cNvSpPr/>
          <p:nvPr userDrawn="1"/>
        </p:nvSpPr>
        <p:spPr>
          <a:xfrm>
            <a:off x="-338667" y="-156535"/>
            <a:ext cx="12848808" cy="6094019"/>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5333"/>
            </a:lvl1pPr>
          </a:lstStyle>
          <a:p>
            <a:endParaRPr dirty="0"/>
          </a:p>
        </p:txBody>
      </p:sp>
      <p:sp>
        <p:nvSpPr>
          <p:cNvPr id="10" name="Content Placeholder 2"/>
          <p:cNvSpPr>
            <a:spLocks noGrp="1"/>
          </p:cNvSpPr>
          <p:nvPr>
            <p:ph idx="1"/>
          </p:nvPr>
        </p:nvSpPr>
        <p:spPr>
          <a:xfrm>
            <a:off x="4180587" y="1143004"/>
            <a:ext cx="7939580" cy="4598075"/>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50" y="2055885"/>
            <a:ext cx="4011084" cy="368519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4" name="Text Placeholder 3"/>
          <p:cNvSpPr>
            <a:spLocks noGrp="1"/>
          </p:cNvSpPr>
          <p:nvPr>
            <p:ph type="body" sz="half" idx="12"/>
          </p:nvPr>
        </p:nvSpPr>
        <p:spPr>
          <a:xfrm>
            <a:off x="27854" y="1133674"/>
            <a:ext cx="4011084" cy="810407"/>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6211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67767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112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Slide with Picture">
    <p:spTree>
      <p:nvGrpSpPr>
        <p:cNvPr id="1" name=""/>
        <p:cNvGrpSpPr/>
        <p:nvPr/>
      </p:nvGrpSpPr>
      <p:grpSpPr>
        <a:xfrm>
          <a:off x="0" y="0"/>
          <a:ext cx="0" cy="0"/>
          <a:chOff x="0" y="0"/>
          <a:chExt cx="0" cy="0"/>
        </a:xfrm>
      </p:grpSpPr>
      <p:pic>
        <p:nvPicPr>
          <p:cNvPr id="10" name="Picture 9"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6788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Slide with Picture">
    <p:spTree>
      <p:nvGrpSpPr>
        <p:cNvPr id="1" name=""/>
        <p:cNvGrpSpPr/>
        <p:nvPr/>
      </p:nvGrpSpPr>
      <p:grpSpPr>
        <a:xfrm>
          <a:off x="0" y="0"/>
          <a:ext cx="0" cy="0"/>
          <a:chOff x="0" y="0"/>
          <a:chExt cx="0" cy="0"/>
        </a:xfrm>
      </p:grpSpPr>
      <p:pic>
        <p:nvPicPr>
          <p:cNvPr id="8" name="Picture 7"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840355"/>
            <a:ext cx="12192000" cy="7731120"/>
          </a:xfrm>
          <a:prstGeom prst="rect">
            <a:avLst/>
          </a:prstGeom>
        </p:spPr>
      </p:pic>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585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274801"/>
            <a:ext cx="12192000" cy="7219983"/>
          </a:xfrm>
          <a:prstGeom prst="rect">
            <a:avLst/>
          </a:prstGeom>
        </p:spPr>
      </p:pic>
      <p:sp>
        <p:nvSpPr>
          <p:cNvPr id="14" name="Title 1"/>
          <p:cNvSpPr>
            <a:spLocks noGrp="1"/>
          </p:cNvSpPr>
          <p:nvPr>
            <p:ph type="ctrTitle"/>
          </p:nvPr>
        </p:nvSpPr>
        <p:spPr>
          <a:xfrm>
            <a:off x="-104206" y="-156533"/>
            <a:ext cx="12400411" cy="1470025"/>
          </a:xfrm>
        </p:spPr>
        <p:txBody>
          <a:bodyPr>
            <a:normAutofit/>
          </a:bodyPr>
          <a:lstStyle>
            <a:lvl1pPr>
              <a:defRPr sz="5867"/>
            </a:lvl1pPr>
          </a:lstStyle>
          <a:p>
            <a:r>
              <a:rPr lang="en-US" dirty="0" smtClean="0"/>
              <a:t>Click to edit Master title style</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45099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8251" y="0"/>
            <a:ext cx="11853992" cy="5936786"/>
          </a:xfrm>
          <a:prstGeom prst="rect">
            <a:avLst/>
          </a:prstGeom>
        </p:spPr>
      </p:pic>
      <p:sp>
        <p:nvSpPr>
          <p:cNvPr id="4" name="Rectangle 3"/>
          <p:cNvSpPr/>
          <p:nvPr userDrawn="1"/>
        </p:nvSpPr>
        <p:spPr>
          <a:xfrm>
            <a:off x="1" y="0"/>
            <a:ext cx="6096000" cy="5936786"/>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8" name="Text Placeholder 2"/>
          <p:cNvSpPr>
            <a:spLocks noGrp="1"/>
          </p:cNvSpPr>
          <p:nvPr>
            <p:ph type="body" idx="1"/>
          </p:nvPr>
        </p:nvSpPr>
        <p:spPr>
          <a:xfrm>
            <a:off x="325799" y="1223687"/>
            <a:ext cx="5386917"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325799" y="2078362"/>
            <a:ext cx="5386917"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4385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45825"/>
            <a:ext cx="12192000" cy="7591007"/>
          </a:xfrm>
          <a:prstGeom prst="rect">
            <a:avLst/>
          </a:prstGeom>
        </p:spPr>
      </p:pic>
      <p:sp>
        <p:nvSpPr>
          <p:cNvPr id="8" name="Rectangle 7"/>
          <p:cNvSpPr/>
          <p:nvPr userDrawn="1"/>
        </p:nvSpPr>
        <p:spPr>
          <a:xfrm>
            <a:off x="0" y="-1560204"/>
            <a:ext cx="12510141" cy="749768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299597"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4"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95699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35399"/>
            <a:ext cx="9213707" cy="6072188"/>
          </a:xfrm>
          <a:prstGeom prst="rect">
            <a:avLst/>
          </a:prstGeom>
        </p:spPr>
      </p:pic>
      <p:sp>
        <p:nvSpPr>
          <p:cNvPr id="8" name="Rectangle 7"/>
          <p:cNvSpPr/>
          <p:nvPr userDrawn="1"/>
        </p:nvSpPr>
        <p:spPr>
          <a:xfrm>
            <a:off x="7153051" y="1262305"/>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7508309"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9" name="Picture 8"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25586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3"/>
            <a:ext cx="12992484" cy="1395747"/>
          </a:xfrm>
          <a:solidFill>
            <a:schemeClr val="tx2"/>
          </a:solidFill>
        </p:spPr>
        <p:txBody>
          <a:bodyPr anchor="ctr">
            <a:noAutofit/>
          </a:bodyPr>
          <a:lstStyle>
            <a:lvl1pPr algn="l">
              <a:defRPr sz="5333"/>
            </a:lvl1pPr>
          </a:lstStyle>
          <a:p>
            <a:endParaRPr dirty="0"/>
          </a:p>
        </p:txBody>
      </p:sp>
      <p:sp>
        <p:nvSpPr>
          <p:cNvPr id="17" name="Text Placeholder 2"/>
          <p:cNvSpPr>
            <a:spLocks noGrp="1"/>
          </p:cNvSpPr>
          <p:nvPr>
            <p:ph type="body" idx="1"/>
          </p:nvPr>
        </p:nvSpPr>
        <p:spPr>
          <a:xfrm>
            <a:off x="461437" y="1548960"/>
            <a:ext cx="4683691" cy="556245"/>
          </a:xfrm>
          <a:prstGeom prst="rect">
            <a:avLst/>
          </a:prstGeom>
        </p:spPr>
        <p:txBody>
          <a:bodyPr anchor="b"/>
          <a:lstStyle>
            <a:lvl1pPr marL="0" indent="0">
              <a:buNone/>
              <a:defRPr sz="3733"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3"/>
            <a:ext cx="4683691" cy="3275555"/>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sp>
        <p:nvSpPr>
          <p:cNvPr id="9" name="Picture Placeholder 2"/>
          <p:cNvSpPr>
            <a:spLocks noGrp="1"/>
          </p:cNvSpPr>
          <p:nvPr>
            <p:ph type="pic" idx="12"/>
          </p:nvPr>
        </p:nvSpPr>
        <p:spPr>
          <a:xfrm>
            <a:off x="6348705" y="1548959"/>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8" name="Picture 7"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67244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2012" y="-825097"/>
            <a:ext cx="9937873" cy="6764056"/>
          </a:xfrm>
          <a:prstGeom prst="rect">
            <a:avLst/>
          </a:prstGeom>
        </p:spPr>
      </p:pic>
      <p:sp>
        <p:nvSpPr>
          <p:cNvPr id="10" name="Rectangle 9"/>
          <p:cNvSpPr/>
          <p:nvPr userDrawn="1"/>
        </p:nvSpPr>
        <p:spPr>
          <a:xfrm>
            <a:off x="-1" y="-244320"/>
            <a:ext cx="4558975" cy="6183279"/>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7" name="Text Placeholder 2"/>
          <p:cNvSpPr>
            <a:spLocks noGrp="1"/>
          </p:cNvSpPr>
          <p:nvPr>
            <p:ph type="body" idx="1"/>
          </p:nvPr>
        </p:nvSpPr>
        <p:spPr>
          <a:xfrm>
            <a:off x="284289" y="1"/>
            <a:ext cx="3967611" cy="791083"/>
          </a:xfrm>
          <a:prstGeom prst="rect">
            <a:avLst/>
          </a:prstGeom>
        </p:spPr>
        <p:txBody>
          <a:bodyPr anchor="b"/>
          <a:lstStyle>
            <a:lvl1pPr marL="0" indent="0">
              <a:buNone/>
              <a:defRPr sz="2667"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04800" y="753720"/>
            <a:ext cx="3967611" cy="4658437"/>
          </a:xfrm>
          <a:prstGeom prst="rect">
            <a:avLst/>
          </a:prstGeom>
        </p:spPr>
        <p:txBody>
          <a:bodyPr/>
          <a:lstStyle>
            <a:lvl1pPr>
              <a:defRPr sz="2667">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97683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89253" y="3006246"/>
            <a:ext cx="4876527" cy="2962025"/>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8371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341691" y="2381700"/>
            <a:ext cx="2881103" cy="3560363"/>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0260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13" name="Picture Placeholder 2"/>
          <p:cNvSpPr>
            <a:spLocks noGrp="1"/>
          </p:cNvSpPr>
          <p:nvPr>
            <p:ph type="pic" idx="1"/>
          </p:nvPr>
        </p:nvSpPr>
        <p:spPr>
          <a:xfrm>
            <a:off x="201409" y="117229"/>
            <a:ext cx="5886288" cy="39948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14" name="Text Placeholder 2"/>
          <p:cNvSpPr>
            <a:spLocks noGrp="1"/>
          </p:cNvSpPr>
          <p:nvPr>
            <p:ph type="body" idx="12"/>
          </p:nvPr>
        </p:nvSpPr>
        <p:spPr>
          <a:xfrm>
            <a:off x="6369696" y="117229"/>
            <a:ext cx="5386917"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6369696" y="971904"/>
            <a:ext cx="5386917" cy="3140184"/>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05745" y="2142087"/>
            <a:ext cx="4040892" cy="3799976"/>
          </a:xfrm>
          <a:prstGeom prst="rect">
            <a:avLst/>
          </a:prstGeom>
        </p:spPr>
      </p:pic>
      <p:sp>
        <p:nvSpPr>
          <p:cNvPr id="16" name="Content Placeholder 3"/>
          <p:cNvSpPr>
            <a:spLocks noGrp="1"/>
          </p:cNvSpPr>
          <p:nvPr>
            <p:ph sz="half" idx="13" hasCustomPrompt="1"/>
          </p:nvPr>
        </p:nvSpPr>
        <p:spPr>
          <a:xfrm>
            <a:off x="201417" y="4357077"/>
            <a:ext cx="9776231" cy="1416539"/>
          </a:xfrm>
          <a:prstGeom prst="rect">
            <a:avLst/>
          </a:prstGeom>
        </p:spPr>
        <p:txBody>
          <a:bodyPr/>
          <a:lstStyle>
            <a:lvl1pPr>
              <a:defRPr sz="3200">
                <a:solidFill>
                  <a:schemeClr val="bg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951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8" name="Rectangle 7"/>
          <p:cNvSpPr/>
          <p:nvPr userDrawn="1"/>
        </p:nvSpPr>
        <p:spPr>
          <a:xfrm>
            <a:off x="625815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695498" y="502080"/>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6453543" y="527484"/>
            <a:ext cx="5009740"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23329" y="1864633"/>
            <a:ext cx="2141728" cy="4234488"/>
          </a:xfrm>
          <a:prstGeom prst="rect">
            <a:avLst/>
          </a:prstGeom>
        </p:spPr>
      </p:pic>
      <p:pic>
        <p:nvPicPr>
          <p:cNvPr id="10" name="Picture 9"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18835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76858" y="-278508"/>
            <a:ext cx="9460428" cy="6218199"/>
          </a:xfrm>
          <a:prstGeom prst="rect">
            <a:avLst/>
          </a:prstGeom>
        </p:spPr>
      </p:pic>
      <p:sp>
        <p:nvSpPr>
          <p:cNvPr id="6" name="Rectangle 5"/>
          <p:cNvSpPr/>
          <p:nvPr userDrawn="1"/>
        </p:nvSpPr>
        <p:spPr>
          <a:xfrm>
            <a:off x="0" y="-156309"/>
            <a:ext cx="5682416"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1" name="Content Placeholder 2"/>
          <p:cNvSpPr>
            <a:spLocks noGrp="1"/>
          </p:cNvSpPr>
          <p:nvPr>
            <p:ph idx="10"/>
          </p:nvPr>
        </p:nvSpPr>
        <p:spPr>
          <a:xfrm>
            <a:off x="429854" y="209003"/>
            <a:ext cx="5119076" cy="3522844"/>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1685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4727" y="-153940"/>
            <a:ext cx="12407515" cy="6096000"/>
          </a:xfrm>
          <a:prstGeom prst="rect">
            <a:avLst/>
          </a:prstGeom>
        </p:spPr>
      </p:pic>
      <p:sp>
        <p:nvSpPr>
          <p:cNvPr id="6" name="Rectangle 5"/>
          <p:cNvSpPr/>
          <p:nvPr userDrawn="1"/>
        </p:nvSpPr>
        <p:spPr>
          <a:xfrm>
            <a:off x="513132"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0" name="Picture Placeholder 2"/>
          <p:cNvSpPr>
            <a:spLocks noGrp="1"/>
          </p:cNvSpPr>
          <p:nvPr>
            <p:ph type="pic" idx="12"/>
          </p:nvPr>
        </p:nvSpPr>
        <p:spPr>
          <a:xfrm>
            <a:off x="525098"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1" name="Text Placeholder 3"/>
          <p:cNvSpPr>
            <a:spLocks noGrp="1"/>
          </p:cNvSpPr>
          <p:nvPr>
            <p:ph type="body" sz="half" idx="2"/>
          </p:nvPr>
        </p:nvSpPr>
        <p:spPr>
          <a:xfrm>
            <a:off x="525098"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sp>
        <p:nvSpPr>
          <p:cNvPr id="12" name="Rectangle 11"/>
          <p:cNvSpPr/>
          <p:nvPr userDrawn="1"/>
        </p:nvSpPr>
        <p:spPr>
          <a:xfrm>
            <a:off x="6221524" y="384853"/>
            <a:ext cx="5377616"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Picture Placeholder 2"/>
          <p:cNvSpPr>
            <a:spLocks noGrp="1"/>
          </p:cNvSpPr>
          <p:nvPr>
            <p:ph type="pic" idx="13"/>
          </p:nvPr>
        </p:nvSpPr>
        <p:spPr>
          <a:xfrm>
            <a:off x="6233490" y="384851"/>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14" name="Text Placeholder 3"/>
          <p:cNvSpPr>
            <a:spLocks noGrp="1"/>
          </p:cNvSpPr>
          <p:nvPr>
            <p:ph type="body" sz="half" idx="14"/>
          </p:nvPr>
        </p:nvSpPr>
        <p:spPr>
          <a:xfrm>
            <a:off x="6234557" y="3749285"/>
            <a:ext cx="5365657" cy="1076715"/>
          </a:xfrm>
          <a:prstGeom prst="rect">
            <a:avLst/>
          </a:prstGeom>
        </p:spPr>
        <p:txBody>
          <a:bodyPr/>
          <a:lstStyle>
            <a:lvl1pPr marL="0" indent="0">
              <a:buNone/>
              <a:defRPr sz="26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Click to edit Master text styles</a:t>
            </a:r>
          </a:p>
        </p:txBody>
      </p:sp>
      <p:pic>
        <p:nvPicPr>
          <p:cNvPr id="15" name="Picture 14"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890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69735"/>
            <a:ext cx="12592243" cy="6306521"/>
          </a:xfrm>
          <a:prstGeom prst="rect">
            <a:avLst/>
          </a:prstGeom>
        </p:spPr>
      </p:pic>
      <p:sp>
        <p:nvSpPr>
          <p:cNvPr id="8" name="Rectangle 7"/>
          <p:cNvSpPr/>
          <p:nvPr userDrawn="1"/>
        </p:nvSpPr>
        <p:spPr>
          <a:xfrm>
            <a:off x="-338667" y="-156534"/>
            <a:ext cx="12848808" cy="6094018"/>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6"/>
            <a:ext cx="12592243" cy="996029"/>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4180581" y="1143003"/>
            <a:ext cx="7939580" cy="45980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23449" y="2055883"/>
            <a:ext cx="4011084" cy="3685194"/>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ext Placeholder 3"/>
          <p:cNvSpPr>
            <a:spLocks noGrp="1"/>
          </p:cNvSpPr>
          <p:nvPr>
            <p:ph type="body" sz="half" idx="12"/>
          </p:nvPr>
        </p:nvSpPr>
        <p:spPr>
          <a:xfrm>
            <a:off x="27847" y="1133671"/>
            <a:ext cx="4011084" cy="81040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7738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99597" y="371473"/>
            <a:ext cx="11566769" cy="1865683"/>
          </a:xfrm>
          <a:prstGeom prst="rect">
            <a:avLst/>
          </a:prstGeom>
        </p:spPr>
        <p:txBody>
          <a:bodyPr/>
          <a:lstStyle>
            <a:lvl1pPr>
              <a:defRPr sz="3200">
                <a:solidFill>
                  <a:schemeClr val="tx1"/>
                </a:solidFill>
              </a:defRPr>
            </a:lvl1pPr>
            <a:lvl2pPr>
              <a:defRPr sz="3200"/>
            </a:lvl2pPr>
            <a:lvl3pPr>
              <a:defRPr sz="3200"/>
            </a:lvl3pPr>
            <a:lvl4pPr>
              <a:defRPr sz="3200"/>
            </a:lvl4pPr>
            <a:lvl5pPr>
              <a:defRPr sz="3200"/>
            </a:lvl5pPr>
          </a:lstStyle>
          <a:p>
            <a:pPr lvl="0"/>
            <a:r>
              <a:rPr lang="en-US" dirty="0" smtClean="0"/>
              <a:t>Click to edit Master text styles</a:t>
            </a:r>
          </a:p>
        </p:txBody>
      </p:sp>
      <p:sp>
        <p:nvSpPr>
          <p:cNvPr id="10" name="Content Placeholder 2"/>
          <p:cNvSpPr>
            <a:spLocks noGrp="1"/>
          </p:cNvSpPr>
          <p:nvPr>
            <p:ph idx="10"/>
          </p:nvPr>
        </p:nvSpPr>
        <p:spPr>
          <a:xfrm>
            <a:off x="6056930" y="2376640"/>
            <a:ext cx="5809436" cy="3364437"/>
          </a:xfrm>
          <a:prstGeom prst="rect">
            <a:avLst/>
          </a:prstGeom>
        </p:spPr>
        <p:txBody>
          <a:bodyPr/>
          <a:lstStyle>
            <a:lvl1pPr>
              <a:defRPr sz="4267">
                <a:solidFill>
                  <a:schemeClr val="tx1"/>
                </a:solidFill>
              </a:defRPr>
            </a:lvl1pPr>
            <a:lvl2pPr>
              <a:defRPr sz="3733">
                <a:solidFill>
                  <a:schemeClr val="tx1"/>
                </a:solidFill>
              </a:defRPr>
            </a:lvl2pPr>
            <a:lvl3pPr>
              <a:defRPr sz="3200">
                <a:solidFill>
                  <a:schemeClr val="tx1"/>
                </a:solidFill>
              </a:defRPr>
            </a:lvl3pPr>
            <a:lvl4pPr>
              <a:defRPr sz="2667">
                <a:solidFill>
                  <a:schemeClr val="tx1"/>
                </a:solidFill>
              </a:defRPr>
            </a:lvl4pPr>
            <a:lvl5pPr>
              <a:defRPr sz="2667">
                <a:solidFill>
                  <a:schemeClr val="tx1"/>
                </a:solidFill>
              </a:defRPr>
            </a:lvl5pPr>
            <a:lvl6pPr>
              <a:defRPr sz="2667"/>
            </a:lvl6pPr>
            <a:lvl7pPr>
              <a:defRPr sz="2667"/>
            </a:lvl7pPr>
            <a:lvl8pPr>
              <a:defRPr sz="2667"/>
            </a:lvl8pPr>
            <a:lvl9pPr>
              <a:defRPr sz="26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304808" y="2376643"/>
            <a:ext cx="5365657" cy="3364436"/>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pic>
        <p:nvPicPr>
          <p:cNvPr id="4" name="Picture 3" descr="hood1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14919" y="3158461"/>
            <a:ext cx="4450860" cy="2809811"/>
          </a:xfrm>
          <a:prstGeom prst="rect">
            <a:avLst/>
          </a:prstGeom>
        </p:spPr>
      </p:pic>
      <p:pic>
        <p:nvPicPr>
          <p:cNvPr id="12" name="Picture 11"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2463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4645" y="3"/>
            <a:ext cx="8898124" cy="5934772"/>
          </a:xfrm>
          <a:prstGeom prst="rect">
            <a:avLst/>
          </a:prstGeom>
        </p:spPr>
      </p:pic>
      <p:sp>
        <p:nvSpPr>
          <p:cNvPr id="9" name="Rectangle 8"/>
          <p:cNvSpPr/>
          <p:nvPr userDrawn="1"/>
        </p:nvSpPr>
        <p:spPr>
          <a:xfrm>
            <a:off x="7245422" y="3"/>
            <a:ext cx="4946585"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365760" tIns="121920" rIns="365760" rtlCol="0" anchor="t" anchorCtr="0"/>
          <a:lstStyle/>
          <a:p>
            <a:pPr algn="l"/>
            <a:r>
              <a:rPr lang="en-US" sz="1867" dirty="0" smtClean="0">
                <a:solidFill>
                  <a:schemeClr val="tx1"/>
                </a:solidFill>
              </a:rPr>
              <a:t/>
            </a:r>
            <a:br>
              <a:rPr lang="en-US" sz="1867" dirty="0" smtClean="0">
                <a:solidFill>
                  <a:schemeClr val="tx1"/>
                </a:solidFill>
              </a:rPr>
            </a:br>
            <a:endParaRPr lang="en-US" sz="1867" dirty="0">
              <a:solidFill>
                <a:schemeClr val="tx1"/>
              </a:solidFill>
            </a:endParaRPr>
          </a:p>
        </p:txBody>
      </p:sp>
      <p:sp>
        <p:nvSpPr>
          <p:cNvPr id="13" name="Text Placeholder 2"/>
          <p:cNvSpPr>
            <a:spLocks noGrp="1"/>
          </p:cNvSpPr>
          <p:nvPr>
            <p:ph type="body" idx="1"/>
          </p:nvPr>
        </p:nvSpPr>
        <p:spPr>
          <a:xfrm>
            <a:off x="7528985" y="205905"/>
            <a:ext cx="4363433" cy="639763"/>
          </a:xfrm>
          <a:prstGeom prst="rect">
            <a:avLst/>
          </a:prstGeom>
        </p:spPr>
        <p:txBody>
          <a:bodyPr anchor="b"/>
          <a:lstStyle>
            <a:lvl1pPr marL="0" indent="0">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7528985" y="1060581"/>
            <a:ext cx="4363433" cy="3140184"/>
          </a:xfrm>
          <a:prstGeom prst="rect">
            <a:avLst/>
          </a:prstGeom>
        </p:spPr>
        <p:txBody>
          <a:bodyPr/>
          <a:lstStyle>
            <a:lvl1pPr>
              <a:defRPr sz="3200">
                <a:solidFill>
                  <a:schemeClr val="tx1"/>
                </a:solidFill>
              </a:defRPr>
            </a:lvl1pPr>
            <a:lvl2pPr>
              <a:defRPr sz="2667">
                <a:solidFill>
                  <a:schemeClr val="tx1"/>
                </a:solidFill>
              </a:defRPr>
            </a:lvl2pPr>
            <a:lvl3pPr>
              <a:defRPr sz="2400">
                <a:solidFill>
                  <a:schemeClr val="tx1"/>
                </a:solidFill>
              </a:defRPr>
            </a:lvl3pPr>
            <a:lvl4pPr>
              <a:defRPr sz="2133">
                <a:solidFill>
                  <a:schemeClr val="tx1"/>
                </a:solidFill>
              </a:defRPr>
            </a:lvl4pPr>
            <a:lvl5pPr>
              <a:defRPr sz="2133">
                <a:solidFill>
                  <a:schemeClr val="tx1"/>
                </a:solidFill>
              </a:defRPr>
            </a:lvl5pPr>
            <a:lvl6pPr>
              <a:defRPr sz="2133"/>
            </a:lvl6pPr>
            <a:lvl7pPr>
              <a:defRPr sz="2133"/>
            </a:lvl7pPr>
            <a:lvl8pPr>
              <a:defRPr sz="2133"/>
            </a:lvl8pPr>
            <a:lvl9pPr>
              <a:defRPr sz="2133"/>
            </a:lvl9pPr>
          </a:lstStyle>
          <a:p>
            <a:pPr lvl="0"/>
            <a:r>
              <a:rPr lang="en-US" dirty="0" smtClean="0"/>
              <a:t>Click to edit Master text styles.</a:t>
            </a:r>
            <a:br>
              <a:rPr lang="en-US" dirty="0" smtClean="0"/>
            </a:br>
            <a:endParaRPr lang="en-US" dirty="0" smtClean="0"/>
          </a:p>
          <a:p>
            <a:pPr lvl="0"/>
            <a:endParaRPr lang="en-US" dirty="0" smtClean="0"/>
          </a:p>
        </p:txBody>
      </p:sp>
      <p:pic>
        <p:nvPicPr>
          <p:cNvPr id="8" name="Picture 7"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83697" y="5102370"/>
            <a:ext cx="2022683" cy="873167"/>
          </a:xfrm>
          <a:prstGeom prst="rect">
            <a:avLst/>
          </a:prstGeom>
        </p:spPr>
      </p:pic>
    </p:spTree>
    <p:extLst>
      <p:ext uri="{BB962C8B-B14F-4D97-AF65-F5344CB8AC3E}">
        <p14:creationId xmlns:p14="http://schemas.microsoft.com/office/powerpoint/2010/main" val="35094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183769378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spTree>
    <p:extLst>
      <p:ext uri="{BB962C8B-B14F-4D97-AF65-F5344CB8AC3E}">
        <p14:creationId xmlns:p14="http://schemas.microsoft.com/office/powerpoint/2010/main" val="42047690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83697" y="5102371"/>
            <a:ext cx="2022683" cy="873167"/>
          </a:xfrm>
          <a:prstGeom prst="rect">
            <a:avLst/>
          </a:prstGeom>
        </p:spPr>
      </p:pic>
      <p:sp>
        <p:nvSpPr>
          <p:cNvPr id="5" name="Title 1"/>
          <p:cNvSpPr>
            <a:spLocks noGrp="1"/>
          </p:cNvSpPr>
          <p:nvPr>
            <p:ph type="title"/>
          </p:nvPr>
        </p:nvSpPr>
        <p:spPr>
          <a:xfrm>
            <a:off x="0" y="1495"/>
            <a:ext cx="12192000" cy="114300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56708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4"/>
            <a:ext cx="10058400" cy="2593975"/>
          </a:xfrm>
        </p:spPr>
        <p:txBody>
          <a:bodyPr/>
          <a:lstStyle>
            <a:lvl1pPr>
              <a:defRPr sz="40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733800"/>
            <a:ext cx="8615680" cy="1066800"/>
          </a:xfrm>
        </p:spPr>
        <p:txBody>
          <a:bodyPr>
            <a:normAutofit/>
          </a:bodyPr>
          <a:lstStyle>
            <a:lvl1pPr marL="0" indent="0" algn="l">
              <a:buNone/>
              <a:defRPr sz="2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BF7C9F2E-EB8B-4742-AC44-F7D815A5E599}" type="slidenum">
              <a:rPr lang="en-US" altLang="en-US"/>
              <a:pPr/>
              <a:t>‹#›</a:t>
            </a:fld>
            <a:endParaRPr lang="en-US" altLang="en-US" dirty="0"/>
          </a:p>
        </p:txBody>
      </p:sp>
    </p:spTree>
    <p:extLst>
      <p:ext uri="{BB962C8B-B14F-4D97-AF65-F5344CB8AC3E}">
        <p14:creationId xmlns:p14="http://schemas.microsoft.com/office/powerpoint/2010/main" val="42311940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5"/>
          <p:cNvSpPr>
            <a:spLocks noGrp="1"/>
          </p:cNvSpPr>
          <p:nvPr>
            <p:ph type="sldNum" sz="quarter" idx="10"/>
          </p:nvPr>
        </p:nvSpPr>
        <p:spPr>
          <a:ln/>
        </p:spPr>
        <p:txBody>
          <a:bodyPr/>
          <a:lstStyle>
            <a:lvl1pPr>
              <a:defRPr/>
            </a:lvl1pPr>
          </a:lstStyle>
          <a:p>
            <a:fld id="{0D8A2BCF-08B8-4D37-BFA3-21F84954800F}" type="slidenum">
              <a:rPr lang="en-US" altLang="en-US"/>
              <a:pPr/>
              <a:t>‹#›</a:t>
            </a:fld>
            <a:endParaRPr lang="en-US" altLang="en-US" dirty="0"/>
          </a:p>
        </p:txBody>
      </p:sp>
    </p:spTree>
    <p:extLst>
      <p:ext uri="{BB962C8B-B14F-4D97-AF65-F5344CB8AC3E}">
        <p14:creationId xmlns:p14="http://schemas.microsoft.com/office/powerpoint/2010/main" val="29715778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5892800" y="1295400"/>
            <a:ext cx="4876800" cy="4831080"/>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3" name="Content Placeholder 2"/>
          <p:cNvSpPr>
            <a:spLocks noGrp="1"/>
          </p:cNvSpPr>
          <p:nvPr>
            <p:ph sz="half" idx="1"/>
          </p:nvPr>
        </p:nvSpPr>
        <p:spPr>
          <a:xfrm>
            <a:off x="609600" y="1295400"/>
            <a:ext cx="4876800" cy="4831080"/>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5"/>
          <p:cNvSpPr>
            <a:spLocks noGrp="1"/>
          </p:cNvSpPr>
          <p:nvPr>
            <p:ph type="sldNum" sz="quarter" idx="10"/>
          </p:nvPr>
        </p:nvSpPr>
        <p:spPr>
          <a:ln/>
        </p:spPr>
        <p:txBody>
          <a:bodyPr/>
          <a:lstStyle>
            <a:lvl1pPr>
              <a:defRPr/>
            </a:lvl1pPr>
          </a:lstStyle>
          <a:p>
            <a:fld id="{B3279413-BD24-4F27-8B38-DCA375018B61}" type="slidenum">
              <a:rPr lang="en-US" altLang="en-US"/>
              <a:pPr/>
              <a:t>‹#›</a:t>
            </a:fld>
            <a:endParaRPr lang="en-US" altLang="en-US"/>
          </a:p>
        </p:txBody>
      </p:sp>
    </p:spTree>
    <p:extLst>
      <p:ext uri="{BB962C8B-B14F-4D97-AF65-F5344CB8AC3E}">
        <p14:creationId xmlns:p14="http://schemas.microsoft.com/office/powerpoint/2010/main" val="256552943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3"/>
            <a:ext cx="4876800" cy="762001"/>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905000"/>
            <a:ext cx="4876800" cy="4221163"/>
          </a:xfrm>
        </p:spPr>
        <p:txBody>
          <a:bodyPr/>
          <a:lstStyle>
            <a:lvl1pPr>
              <a:defRPr sz="26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5892800" y="1143003"/>
            <a:ext cx="4876800" cy="762001"/>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92800" y="1905000"/>
            <a:ext cx="4876800" cy="4221163"/>
          </a:xfrm>
        </p:spPr>
        <p:txBody>
          <a:bodyPr/>
          <a:lstStyle>
            <a:lvl1pPr>
              <a:defRPr sz="26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7" name="Slide Number Placeholder 5"/>
          <p:cNvSpPr>
            <a:spLocks noGrp="1"/>
          </p:cNvSpPr>
          <p:nvPr>
            <p:ph type="sldNum" sz="quarter" idx="10"/>
          </p:nvPr>
        </p:nvSpPr>
        <p:spPr>
          <a:ln/>
        </p:spPr>
        <p:txBody>
          <a:bodyPr/>
          <a:lstStyle>
            <a:lvl1pPr>
              <a:defRPr/>
            </a:lvl1pPr>
          </a:lstStyle>
          <a:p>
            <a:fld id="{A26D1200-0E0E-4E9F-ADED-A31BBB21B251}" type="slidenum">
              <a:rPr lang="en-US" altLang="en-US"/>
              <a:pPr/>
              <a:t>‹#›</a:t>
            </a:fld>
            <a:endParaRPr lang="en-US" altLang="en-US"/>
          </a:p>
        </p:txBody>
      </p:sp>
    </p:spTree>
    <p:extLst>
      <p:ext uri="{BB962C8B-B14F-4D97-AF65-F5344CB8AC3E}">
        <p14:creationId xmlns:p14="http://schemas.microsoft.com/office/powerpoint/2010/main" val="7666356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fld id="{6E44360E-98C2-4B4F-8E1A-36DACC520899}" type="slidenum">
              <a:rPr lang="en-US" altLang="en-US"/>
              <a:pPr/>
              <a:t>‹#›</a:t>
            </a:fld>
            <a:endParaRPr lang="en-US" altLang="en-US"/>
          </a:p>
        </p:txBody>
      </p:sp>
    </p:spTree>
    <p:extLst>
      <p:ext uri="{BB962C8B-B14F-4D97-AF65-F5344CB8AC3E}">
        <p14:creationId xmlns:p14="http://schemas.microsoft.com/office/powerpoint/2010/main" val="30142348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7"/>
            <a:ext cx="12400411"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1855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2"/>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8"/>
            <a:ext cx="2315643" cy="749727"/>
          </a:xfrm>
          <a:prstGeom prst="rect">
            <a:avLst/>
          </a:prstGeom>
        </p:spPr>
      </p:pic>
      <p:sp>
        <p:nvSpPr>
          <p:cNvPr id="14" name="Title 1"/>
          <p:cNvSpPr>
            <a:spLocks noGrp="1"/>
          </p:cNvSpPr>
          <p:nvPr>
            <p:ph type="ctrTitle"/>
          </p:nvPr>
        </p:nvSpPr>
        <p:spPr>
          <a:xfrm>
            <a:off x="-104206" y="-156533"/>
            <a:ext cx="12400411"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104206" y="1306899"/>
            <a:ext cx="12400411"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0768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2"/>
            <a:ext cx="12192000" cy="6101715"/>
          </a:xfrm>
          <a:prstGeom prst="rect">
            <a:avLst/>
          </a:prstGeom>
        </p:spPr>
      </p:pic>
      <p:sp>
        <p:nvSpPr>
          <p:cNvPr id="8" name="Rectangle 7"/>
          <p:cNvSpPr/>
          <p:nvPr userDrawn="1"/>
        </p:nvSpPr>
        <p:spPr>
          <a:xfrm>
            <a:off x="-123152" y="-156535"/>
            <a:ext cx="12510141" cy="6094019"/>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99593" y="371474"/>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99594" y="2376641"/>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4" y="2376642"/>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8"/>
            <a:ext cx="2315643" cy="749727"/>
          </a:xfrm>
          <a:prstGeom prst="rect">
            <a:avLst/>
          </a:prstGeom>
        </p:spPr>
      </p:pic>
    </p:spTree>
    <p:extLst>
      <p:ext uri="{BB962C8B-B14F-4D97-AF65-F5344CB8AC3E}">
        <p14:creationId xmlns:p14="http://schemas.microsoft.com/office/powerpoint/2010/main" val="359708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14" name="Title 1"/>
          <p:cNvSpPr>
            <a:spLocks noGrp="1"/>
          </p:cNvSpPr>
          <p:nvPr>
            <p:ph type="ctrTitle"/>
          </p:nvPr>
        </p:nvSpPr>
        <p:spPr>
          <a:xfrm>
            <a:off x="-104206" y="-156534"/>
            <a:ext cx="12400411" cy="1470025"/>
          </a:xfrm>
        </p:spPr>
        <p:txBody>
          <a:bodyPr>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56774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12192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12192000" cy="6101715"/>
          </a:xfrm>
          <a:prstGeom prst="rect">
            <a:avLst/>
          </a:prstGeom>
        </p:spPr>
      </p:pic>
      <p:sp>
        <p:nvSpPr>
          <p:cNvPr id="8" name="Rectangle 7"/>
          <p:cNvSpPr/>
          <p:nvPr userDrawn="1"/>
        </p:nvSpPr>
        <p:spPr>
          <a:xfrm>
            <a:off x="-123152" y="-156534"/>
            <a:ext cx="12510141"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99590" y="371472"/>
            <a:ext cx="11566769"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99590" y="2376640"/>
            <a:ext cx="5809436"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6500702" y="2376640"/>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341294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1817" y="-133443"/>
            <a:ext cx="12192000" cy="6072188"/>
          </a:xfrm>
          <a:prstGeom prst="rect">
            <a:avLst/>
          </a:prstGeom>
        </p:spPr>
      </p:pic>
      <p:sp>
        <p:nvSpPr>
          <p:cNvPr id="8" name="Rectangle 7"/>
          <p:cNvSpPr/>
          <p:nvPr userDrawn="1"/>
        </p:nvSpPr>
        <p:spPr>
          <a:xfrm>
            <a:off x="7153051" y="1262304"/>
            <a:ext cx="5377616"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7508309"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7528820"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Tree>
    <p:extLst>
      <p:ext uri="{BB962C8B-B14F-4D97-AF65-F5344CB8AC3E}">
        <p14:creationId xmlns:p14="http://schemas.microsoft.com/office/powerpoint/2010/main" val="40537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461817" y="-133442"/>
            <a:ext cx="12992484"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461437" y="1548959"/>
            <a:ext cx="4683691"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481948" y="2322214"/>
            <a:ext cx="4683691"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04519" y="5218546"/>
            <a:ext cx="2315643" cy="749726"/>
          </a:xfrm>
          <a:prstGeom prst="rect">
            <a:avLst/>
          </a:prstGeom>
        </p:spPr>
      </p:pic>
      <p:sp>
        <p:nvSpPr>
          <p:cNvPr id="9" name="Picture Placeholder 2"/>
          <p:cNvSpPr>
            <a:spLocks noGrp="1"/>
          </p:cNvSpPr>
          <p:nvPr>
            <p:ph type="pic" idx="12"/>
          </p:nvPr>
        </p:nvSpPr>
        <p:spPr>
          <a:xfrm>
            <a:off x="6348698" y="1548958"/>
            <a:ext cx="5365657"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97973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7.pn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7.png"/><Relationship Id="rId4" Type="http://schemas.openxmlformats.org/officeDocument/2006/relationships/slideLayout" Target="../slideLayouts/slideLayout48.xml"/><Relationship Id="rId9" Type="http://schemas.openxmlformats.org/officeDocument/2006/relationships/image" Target="../media/image3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9774558" y="5993445"/>
            <a:ext cx="2316847"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309993" y="6218393"/>
            <a:ext cx="28448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2400" smtClean="0">
                <a:solidFill>
                  <a:schemeClr val="bg1"/>
                </a:solidFill>
              </a:rPr>
              <a:pPr algn="l"/>
              <a:t>‹#›</a:t>
            </a:fld>
            <a:endParaRPr lang="en-US" sz="2400">
              <a:solidFill>
                <a:schemeClr val="bg1"/>
              </a:solidFill>
            </a:endParaRPr>
          </a:p>
        </p:txBody>
      </p:sp>
    </p:spTree>
    <p:extLst>
      <p:ext uri="{BB962C8B-B14F-4D97-AF65-F5344CB8AC3E}">
        <p14:creationId xmlns:p14="http://schemas.microsoft.com/office/powerpoint/2010/main" val="3142568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707" r:id="rId19"/>
    <p:sldLayoutId id="2147483708"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400" rtl="0" eaLnBrk="1" latinLnBrk="0" hangingPunct="1">
        <a:spcBef>
          <a:spcPts val="0"/>
        </a:spcBef>
        <a:buNone/>
        <a:defRPr sz="2400" kern="1200">
          <a:solidFill>
            <a:schemeClr val="bg1"/>
          </a:solidFill>
          <a:latin typeface="+mj-lt"/>
          <a:ea typeface="+mj-ea"/>
          <a:cs typeface="+mj-cs"/>
        </a:defRPr>
      </a:lvl1pPr>
    </p:titleStyle>
    <p:body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247" y="0"/>
            <a:ext cx="12879973"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sp>
        <p:nvSpPr>
          <p:cNvPr id="11" name="Rectangle 10"/>
          <p:cNvSpPr/>
          <p:nvPr userDrawn="1"/>
        </p:nvSpPr>
        <p:spPr>
          <a:xfrm>
            <a:off x="-347048" y="5949887"/>
            <a:ext cx="12877715"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0" name="Picture 9" descr="VAisforLearners4VDOE reversed150.png"/>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10158748" y="5993449"/>
            <a:ext cx="1760945" cy="815023"/>
          </a:xfrm>
          <a:prstGeom prst="rect">
            <a:avLst/>
          </a:prstGeom>
        </p:spPr>
      </p:pic>
      <p:cxnSp>
        <p:nvCxnSpPr>
          <p:cNvPr id="14" name="Straight Connector 13"/>
          <p:cNvCxnSpPr/>
          <p:nvPr userDrawn="1"/>
        </p:nvCxnSpPr>
        <p:spPr>
          <a:xfrm>
            <a:off x="-349247" y="5949887"/>
            <a:ext cx="12879973"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8" name="Slide Number Placeholder 5"/>
          <p:cNvSpPr txBox="1">
            <a:spLocks/>
          </p:cNvSpPr>
          <p:nvPr userDrawn="1"/>
        </p:nvSpPr>
        <p:spPr>
          <a:xfrm>
            <a:off x="221203" y="6223995"/>
            <a:ext cx="2844800" cy="366183"/>
          </a:xfrm>
          <a:prstGeom prst="rect">
            <a:avLst/>
          </a:prstGeom>
          <a:noFill/>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3200" smtClean="0">
                <a:solidFill>
                  <a:schemeClr val="bg1"/>
                </a:solidFill>
              </a:rPr>
              <a:pPr algn="l"/>
              <a:t>‹#›</a:t>
            </a:fld>
            <a:endParaRPr lang="en-US" sz="3200">
              <a:solidFill>
                <a:schemeClr val="bg1"/>
              </a:solidFill>
            </a:endParaRPr>
          </a:p>
        </p:txBody>
      </p:sp>
    </p:spTree>
    <p:extLst>
      <p:ext uri="{BB962C8B-B14F-4D97-AF65-F5344CB8AC3E}">
        <p14:creationId xmlns:p14="http://schemas.microsoft.com/office/powerpoint/2010/main" val="38798844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3" r:id="rId22"/>
    <p:sldLayoutId id="2147483704" r:id="rId23"/>
    <p:sldLayoutId id="2147483718" r:id="rId2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1219170" rtl="0" eaLnBrk="1" latinLnBrk="0" hangingPunct="1">
        <a:spcBef>
          <a:spcPts val="0"/>
        </a:spcBef>
        <a:buNone/>
        <a:defRPr sz="3200" kern="1200">
          <a:solidFill>
            <a:schemeClr val="bg1"/>
          </a:solidFill>
          <a:latin typeface="+mj-lt"/>
          <a:ea typeface="+mj-ea"/>
          <a:cs typeface="+mj-cs"/>
        </a:defRPr>
      </a:lvl1pPr>
    </p:titleStyle>
    <p:bodyStyle>
      <a:lvl1pPr marL="0" indent="0" algn="l" defTabSz="1219170" rtl="0" eaLnBrk="1" latinLnBrk="0" hangingPunct="1">
        <a:spcBef>
          <a:spcPts val="2667"/>
        </a:spcBef>
        <a:buClr>
          <a:schemeClr val="accent1"/>
        </a:buClr>
        <a:buFont typeface="Arial"/>
        <a:buNone/>
        <a:defRPr sz="1600" kern="1200">
          <a:solidFill>
            <a:schemeClr val="tx1">
              <a:lumMod val="65000"/>
              <a:lumOff val="35000"/>
            </a:schemeClr>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1600" kern="1200">
          <a:solidFill>
            <a:schemeClr val="tx1">
              <a:lumMod val="65000"/>
              <a:lumOff val="35000"/>
            </a:schemeClr>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1600" kern="1200">
          <a:solidFill>
            <a:schemeClr val="tx1">
              <a:lumMod val="65000"/>
              <a:lumOff val="35000"/>
            </a:schemeClr>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1600" kern="1200">
          <a:solidFill>
            <a:schemeClr val="tx1">
              <a:lumMod val="65000"/>
              <a:lumOff val="35000"/>
            </a:schemeClr>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1600" kern="1200" dirty="0" smtClean="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1600" kern="1200" dirty="0" smtClean="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1600" kern="120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374973" y="5648326"/>
            <a:ext cx="732367" cy="396875"/>
          </a:xfrm>
          <a:prstGeom prst="bracketPair">
            <a:avLst>
              <a:gd name="adj" fmla="val 17949"/>
            </a:avLst>
          </a:prstGeom>
          <a:ln w="19050">
            <a:no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B78BBEF5-C581-4E61-A38E-D956B930E6FE}" type="slidenum">
              <a:rPr lang="en-US" altLang="en-US"/>
              <a:pPr/>
              <a:t>‹#›</a:t>
            </a:fld>
            <a:endParaRPr lang="en-US" altLang="en-US"/>
          </a:p>
        </p:txBody>
      </p:sp>
      <p:sp>
        <p:nvSpPr>
          <p:cNvPr id="2" name="Title Placeholder 1"/>
          <p:cNvSpPr>
            <a:spLocks noGrp="1"/>
          </p:cNvSpPr>
          <p:nvPr>
            <p:ph type="title"/>
          </p:nvPr>
        </p:nvSpPr>
        <p:spPr>
          <a:xfrm>
            <a:off x="0" y="274638"/>
            <a:ext cx="11277600" cy="8683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0" y="1295400"/>
            <a:ext cx="1127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9" name="TextBox 9"/>
          <p:cNvSpPr txBox="1">
            <a:spLocks noChangeArrowheads="1"/>
          </p:cNvSpPr>
          <p:nvPr userDrawn="1"/>
        </p:nvSpPr>
        <p:spPr bwMode="auto">
          <a:xfrm>
            <a:off x="7010400" y="6445076"/>
            <a:ext cx="558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900" b="1" dirty="0" smtClean="0">
                <a:solidFill>
                  <a:srgbClr val="0070C0"/>
                </a:solidFill>
                <a:latin typeface="Cambria" pitchFamily="18" charset="0"/>
                <a:cs typeface="Arial" charset="0"/>
              </a:rPr>
              <a:t>Department of Learning</a:t>
            </a:r>
          </a:p>
          <a:p>
            <a:pPr>
              <a:defRPr/>
            </a:pPr>
            <a:r>
              <a:rPr lang="en-US" altLang="en-US" sz="900" b="1" dirty="0" smtClean="0">
                <a:solidFill>
                  <a:srgbClr val="0070C0"/>
                </a:solidFill>
                <a:latin typeface="Cambria" pitchFamily="18" charset="0"/>
                <a:cs typeface="Arial" charset="0"/>
              </a:rPr>
              <a:t>Department of Student Assessment and ESEA Programs</a:t>
            </a:r>
          </a:p>
        </p:txBody>
      </p:sp>
      <p:pic>
        <p:nvPicPr>
          <p:cNvPr id="1030" name="Picture 8" descr="VDOE-h-color sm.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04801" y="6400803"/>
            <a:ext cx="3003551"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28356902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spc="-1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spcBef>
          <a:spcPct val="0"/>
        </a:spcBef>
        <a:spcAft>
          <a:spcPct val="0"/>
        </a:spcAft>
        <a:defRPr sz="4000" b="1">
          <a:solidFill>
            <a:schemeClr val="tx2"/>
          </a:solidFill>
          <a:latin typeface="Tahoma" pitchFamily="34" charset="0"/>
          <a:cs typeface="Tahoma" pitchFamily="34" charset="0"/>
        </a:defRPr>
      </a:lvl2pPr>
      <a:lvl3pPr algn="l" rtl="0" eaLnBrk="0" fontAlgn="base" hangingPunct="0">
        <a:spcBef>
          <a:spcPct val="0"/>
        </a:spcBef>
        <a:spcAft>
          <a:spcPct val="0"/>
        </a:spcAft>
        <a:defRPr sz="4000" b="1">
          <a:solidFill>
            <a:schemeClr val="tx2"/>
          </a:solidFill>
          <a:latin typeface="Tahoma" pitchFamily="34" charset="0"/>
          <a:cs typeface="Tahoma" pitchFamily="34" charset="0"/>
        </a:defRPr>
      </a:lvl3pPr>
      <a:lvl4pPr algn="l" rtl="0" eaLnBrk="0" fontAlgn="base" hangingPunct="0">
        <a:spcBef>
          <a:spcPct val="0"/>
        </a:spcBef>
        <a:spcAft>
          <a:spcPct val="0"/>
        </a:spcAft>
        <a:defRPr sz="4000" b="1">
          <a:solidFill>
            <a:schemeClr val="tx2"/>
          </a:solidFill>
          <a:latin typeface="Tahoma" pitchFamily="34" charset="0"/>
          <a:cs typeface="Tahoma" pitchFamily="34" charset="0"/>
        </a:defRPr>
      </a:lvl4pPr>
      <a:lvl5pPr algn="l" rtl="0" eaLnBrk="0" fontAlgn="base" hangingPunct="0">
        <a:spcBef>
          <a:spcPct val="0"/>
        </a:spcBef>
        <a:spcAft>
          <a:spcPct val="0"/>
        </a:spcAft>
        <a:defRPr sz="4000" b="1">
          <a:solidFill>
            <a:schemeClr val="tx2"/>
          </a:solidFill>
          <a:latin typeface="Tahoma" pitchFamily="34" charset="0"/>
          <a:cs typeface="Tahoma" pitchFamily="34" charset="0"/>
        </a:defRPr>
      </a:lvl5pPr>
      <a:lvl6pPr marL="457200" algn="l" rtl="0" fontAlgn="base">
        <a:spcBef>
          <a:spcPct val="0"/>
        </a:spcBef>
        <a:spcAft>
          <a:spcPct val="0"/>
        </a:spcAft>
        <a:defRPr sz="4000" b="1">
          <a:solidFill>
            <a:schemeClr val="tx2"/>
          </a:solidFill>
          <a:latin typeface="Tahoma" pitchFamily="34" charset="0"/>
          <a:cs typeface="Tahoma" pitchFamily="34" charset="0"/>
        </a:defRPr>
      </a:lvl6pPr>
      <a:lvl7pPr marL="914400" algn="l" rtl="0" fontAlgn="base">
        <a:spcBef>
          <a:spcPct val="0"/>
        </a:spcBef>
        <a:spcAft>
          <a:spcPct val="0"/>
        </a:spcAft>
        <a:defRPr sz="4000" b="1">
          <a:solidFill>
            <a:schemeClr val="tx2"/>
          </a:solidFill>
          <a:latin typeface="Tahoma" pitchFamily="34" charset="0"/>
          <a:cs typeface="Tahoma" pitchFamily="34" charset="0"/>
        </a:defRPr>
      </a:lvl7pPr>
      <a:lvl8pPr marL="1371600" algn="l" rtl="0" fontAlgn="base">
        <a:spcBef>
          <a:spcPct val="0"/>
        </a:spcBef>
        <a:spcAft>
          <a:spcPct val="0"/>
        </a:spcAft>
        <a:defRPr sz="4000" b="1">
          <a:solidFill>
            <a:schemeClr val="tx2"/>
          </a:solidFill>
          <a:latin typeface="Tahoma" pitchFamily="34" charset="0"/>
          <a:cs typeface="Tahoma" pitchFamily="34" charset="0"/>
        </a:defRPr>
      </a:lvl8pPr>
      <a:lvl9pPr marL="1828800" algn="l" rtl="0" fontAlgn="base">
        <a:spcBef>
          <a:spcPct val="0"/>
        </a:spcBef>
        <a:spcAft>
          <a:spcPct val="0"/>
        </a:spcAft>
        <a:defRPr sz="4000" b="1">
          <a:solidFill>
            <a:schemeClr val="tx2"/>
          </a:solidFill>
          <a:latin typeface="Tahoma" pitchFamily="34" charset="0"/>
          <a:cs typeface="Tahoma"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hyperlink" Target="http://www.nwp.org/cs/public/print/doc/resources/writing_inst.csp" TargetMode="External"/><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lewisandclarkexhibit.org/4_0_0/4_1_0_supportingdocs/4_1_7_1/read_L4_journal_excerpts.pdf" TargetMode="External"/><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poetryfoundation.org/poems/58424/what-everybody-knows-now" TargetMode="External"/><Relationship Id="rId1" Type="http://schemas.openxmlformats.org/officeDocument/2006/relationships/slideLayout" Target="../slideLayouts/slideLayout40.xml"/><Relationship Id="rId4" Type="http://schemas.openxmlformats.org/officeDocument/2006/relationships/hyperlink" Target="https://www.encyclopediavirginia.org/Morgan_v_Virgini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2.xml"/><Relationship Id="rId4" Type="http://schemas.openxmlformats.org/officeDocument/2006/relationships/hyperlink" Target="https://va.scoring.pearsonassessments.com/understandscorin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encyclopediavirginia.org/" TargetMode="External"/><Relationship Id="rId2" Type="http://schemas.openxmlformats.org/officeDocument/2006/relationships/image" Target="../media/image51.png"/><Relationship Id="rId1" Type="http://schemas.openxmlformats.org/officeDocument/2006/relationships/slideLayout" Target="../slideLayouts/slideLayout4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bunkhistory.org" TargetMode="Externa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commonlit.org/" TargetMode="Externa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edu.lva.virginia.gov/dbva/" TargetMode="Externa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la.acaweb.org/" TargetMode="Externa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mailto:Carmen.Kurek@doe.virginia.gov" TargetMode="External"/><Relationship Id="rId2" Type="http://schemas.openxmlformats.org/officeDocument/2006/relationships/hyperlink" Target="mailto:Jill.Nogueras@doe.virginia.gov" TargetMode="External"/><Relationship Id="rId1" Type="http://schemas.openxmlformats.org/officeDocument/2006/relationships/slideLayout" Target="../slideLayouts/slideLayout30.xml"/><Relationship Id="rId6" Type="http://schemas.openxmlformats.org/officeDocument/2006/relationships/hyperlink" Target="mailto:Brandi.McCracken@doe.virginia.gov" TargetMode="External"/><Relationship Id="rId5" Type="http://schemas.openxmlformats.org/officeDocument/2006/relationships/hyperlink" Target="mailto:Student_Assessment@doe.virginia.gov" TargetMode="External"/><Relationship Id="rId4" Type="http://schemas.openxmlformats.org/officeDocument/2006/relationships/hyperlink" Target="mailto:Taylor.Snow@doe.Virgini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doe.virginia.gov/testing/local_assessments/assessment-literacy-glossary.docx"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www.doe.virginia.gov/testing/local_assessments/assessment-literacy-glossary.docx" TargetMode="Externa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Virginia Department of Education</a:t>
            </a:r>
          </a:p>
        </p:txBody>
      </p:sp>
      <p:sp>
        <p:nvSpPr>
          <p:cNvPr id="3" name="Text Placeholder 2"/>
          <p:cNvSpPr>
            <a:spLocks noGrp="1"/>
          </p:cNvSpPr>
          <p:nvPr>
            <p:ph type="body" idx="1"/>
          </p:nvPr>
        </p:nvSpPr>
        <p:spPr>
          <a:xfrm>
            <a:off x="5872843" y="1289957"/>
            <a:ext cx="6319157" cy="3888675"/>
          </a:xfrm>
        </p:spPr>
        <p:txBody>
          <a:bodyPr/>
          <a:lstStyle/>
          <a:p>
            <a:pPr algn="ctr"/>
            <a:r>
              <a:rPr lang="en-US" dirty="0" smtClean="0">
                <a:solidFill>
                  <a:srgbClr val="FF0000"/>
                </a:solidFill>
              </a:rPr>
              <a:t>Balanced Assessment: Middle School Writing in the History Classroom</a:t>
            </a:r>
          </a:p>
          <a:p>
            <a:pPr algn="ctr"/>
            <a:r>
              <a:rPr lang="en-US" dirty="0" smtClean="0">
                <a:solidFill>
                  <a:srgbClr val="FF0000"/>
                </a:solidFill>
              </a:rPr>
              <a:t>Comprehensive Literacy Webinar Series</a:t>
            </a:r>
          </a:p>
          <a:p>
            <a:pPr algn="ctr"/>
            <a:r>
              <a:rPr lang="en-US" dirty="0" smtClean="0">
                <a:solidFill>
                  <a:srgbClr val="FF0000"/>
                </a:solidFill>
              </a:rPr>
              <a:t>January 28, 2020</a:t>
            </a:r>
          </a:p>
        </p:txBody>
      </p:sp>
    </p:spTree>
    <p:extLst>
      <p:ext uri="{BB962C8B-B14F-4D97-AF65-F5344CB8AC3E}">
        <p14:creationId xmlns:p14="http://schemas.microsoft.com/office/powerpoint/2010/main" val="33276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imperative…</a:t>
            </a:r>
            <a:endParaRPr lang="en-US" dirty="0"/>
          </a:p>
        </p:txBody>
      </p:sp>
    </p:spTree>
    <p:extLst>
      <p:ext uri="{BB962C8B-B14F-4D97-AF65-F5344CB8AC3E}">
        <p14:creationId xmlns:p14="http://schemas.microsoft.com/office/powerpoint/2010/main" val="332104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2" name="Rectangle 1"/>
          <p:cNvSpPr/>
          <p:nvPr/>
        </p:nvSpPr>
        <p:spPr>
          <a:xfrm>
            <a:off x="326572" y="1311219"/>
            <a:ext cx="10620102" cy="4031873"/>
          </a:xfrm>
          <a:prstGeom prst="rect">
            <a:avLst/>
          </a:prstGeom>
        </p:spPr>
        <p:txBody>
          <a:bodyPr wrap="square">
            <a:spAutoFit/>
          </a:bodyPr>
          <a:lstStyle/>
          <a:p>
            <a:pPr marL="457200" indent="-457200">
              <a:buFont typeface="Arial" pitchFamily="34" charset="0"/>
              <a:buChar char="•"/>
            </a:pPr>
            <a:r>
              <a:rPr lang="en-US" sz="3200" dirty="0"/>
              <a:t>The elimination of the grade 5 Writing SOL assessment </a:t>
            </a:r>
            <a:r>
              <a:rPr lang="en-US" sz="3200" dirty="0" smtClean="0"/>
              <a:t>has likely resulted in less direct writing/research instruction which may be one cause of declining 8</a:t>
            </a:r>
            <a:r>
              <a:rPr lang="en-US" sz="3200" baseline="30000" dirty="0" smtClean="0"/>
              <a:t>th</a:t>
            </a:r>
            <a:r>
              <a:rPr lang="en-US" sz="3200" dirty="0" smtClean="0"/>
              <a:t> grade scores</a:t>
            </a:r>
          </a:p>
          <a:p>
            <a:pPr marL="457200" indent="-457200">
              <a:buFont typeface="Arial" pitchFamily="34" charset="0"/>
              <a:buChar char="•"/>
            </a:pPr>
            <a:r>
              <a:rPr lang="en-US" sz="3200" dirty="0" smtClean="0"/>
              <a:t>The gap can and should be closed across all content areas because writing is a life skill that is authentic to all post-graduation paths and all content areas</a:t>
            </a:r>
            <a:endParaRPr lang="en-US" sz="3200" dirty="0"/>
          </a:p>
          <a:p>
            <a:pPr marL="457200" indent="-457200">
              <a:buFont typeface="Arial" pitchFamily="34" charset="0"/>
              <a:buChar char="•"/>
            </a:pPr>
            <a:r>
              <a:rPr lang="en-US" sz="3200" dirty="0" smtClean="0"/>
              <a:t>How </a:t>
            </a:r>
            <a:r>
              <a:rPr lang="en-US" sz="3200" dirty="0"/>
              <a:t>much writing does your job require?</a:t>
            </a:r>
          </a:p>
        </p:txBody>
      </p:sp>
      <p:sp>
        <p:nvSpPr>
          <p:cNvPr id="5" name="Title 4"/>
          <p:cNvSpPr>
            <a:spLocks noGrp="1"/>
          </p:cNvSpPr>
          <p:nvPr>
            <p:ph type="title"/>
          </p:nvPr>
        </p:nvSpPr>
        <p:spPr/>
        <p:txBody>
          <a:bodyPr/>
          <a:lstStyle/>
          <a:p>
            <a:r>
              <a:rPr lang="en-US" dirty="0"/>
              <a:t>The Forgotten “R”</a:t>
            </a:r>
          </a:p>
        </p:txBody>
      </p:sp>
    </p:spTree>
    <p:extLst>
      <p:ext uri="{BB962C8B-B14F-4D97-AF65-F5344CB8AC3E}">
        <p14:creationId xmlns:p14="http://schemas.microsoft.com/office/powerpoint/2010/main" val="234831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4" name="Content Placeholder 2" descr="SOL Writing pass rates for 20170-2018 for Grade 8 and End of Course."/>
          <p:cNvGraphicFramePr>
            <a:graphicFrameLocks/>
          </p:cNvGraphicFramePr>
          <p:nvPr>
            <p:extLst/>
          </p:nvPr>
        </p:nvGraphicFramePr>
        <p:xfrm>
          <a:off x="1977256" y="1995056"/>
          <a:ext cx="8229599" cy="2082664"/>
        </p:xfrm>
        <a:graphic>
          <a:graphicData uri="http://schemas.openxmlformats.org/drawingml/2006/table">
            <a:tbl>
              <a:tblPr firstRow="1" firstCol="1" bandRow="1"/>
              <a:tblGrid>
                <a:gridCol w="2361552">
                  <a:extLst>
                    <a:ext uri="{9D8B030D-6E8A-4147-A177-3AD203B41FA5}">
                      <a16:colId xmlns:a16="http://schemas.microsoft.com/office/drawing/2014/main" val="1169136766"/>
                    </a:ext>
                  </a:extLst>
                </a:gridCol>
                <a:gridCol w="1955823">
                  <a:extLst>
                    <a:ext uri="{9D8B030D-6E8A-4147-A177-3AD203B41FA5}">
                      <a16:colId xmlns:a16="http://schemas.microsoft.com/office/drawing/2014/main" val="579768303"/>
                    </a:ext>
                  </a:extLst>
                </a:gridCol>
                <a:gridCol w="1955823">
                  <a:extLst>
                    <a:ext uri="{9D8B030D-6E8A-4147-A177-3AD203B41FA5}">
                      <a16:colId xmlns:a16="http://schemas.microsoft.com/office/drawing/2014/main" val="696552154"/>
                    </a:ext>
                  </a:extLst>
                </a:gridCol>
                <a:gridCol w="1956401">
                  <a:extLst>
                    <a:ext uri="{9D8B030D-6E8A-4147-A177-3AD203B41FA5}">
                      <a16:colId xmlns:a16="http://schemas.microsoft.com/office/drawing/2014/main" val="2219728889"/>
                    </a:ext>
                  </a:extLst>
                </a:gridCol>
              </a:tblGrid>
              <a:tr h="699155">
                <a:tc>
                  <a:txBody>
                    <a:bodyPr/>
                    <a:lstStyle/>
                    <a:p>
                      <a:pPr marL="0" marR="0" algn="ctr">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2016-2017 Pass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2017-2018 Pass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3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2018-2019 </a:t>
                      </a: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Pass Rate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19032062"/>
                  </a:ext>
                </a:extLst>
              </a:tr>
              <a:tr h="684354">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Grade 8 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70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49899"/>
                  </a:ext>
                </a:extLst>
              </a:tr>
              <a:tr h="699155">
                <a:tc>
                  <a:txBody>
                    <a:bodyPr/>
                    <a:lstStyle/>
                    <a:p>
                      <a:pPr marL="0" marR="0">
                        <a:lnSpc>
                          <a:spcPct val="115000"/>
                        </a:lnSpc>
                        <a:spcBef>
                          <a:spcPts val="0"/>
                        </a:spcBef>
                        <a:spcAft>
                          <a:spcPts val="0"/>
                        </a:spcAft>
                      </a:pPr>
                      <a:r>
                        <a:rPr lang="en-US" sz="13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 of Course Writing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81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679498"/>
                  </a:ext>
                </a:extLst>
              </a:tr>
            </a:tbl>
          </a:graphicData>
        </a:graphic>
      </p:graphicFrame>
      <p:sp>
        <p:nvSpPr>
          <p:cNvPr id="5" name="Title 4"/>
          <p:cNvSpPr>
            <a:spLocks noGrp="1"/>
          </p:cNvSpPr>
          <p:nvPr>
            <p:ph type="title"/>
          </p:nvPr>
        </p:nvSpPr>
        <p:spPr/>
        <p:txBody>
          <a:bodyPr/>
          <a:lstStyle/>
          <a:p>
            <a:r>
              <a:rPr lang="en-US" dirty="0" smtClean="0"/>
              <a:t>2018-2019 Writing SOL Pass Rates</a:t>
            </a:r>
            <a:endParaRPr lang="en-US" dirty="0"/>
          </a:p>
        </p:txBody>
      </p:sp>
    </p:spTree>
    <p:extLst>
      <p:ext uri="{BB962C8B-B14F-4D97-AF65-F5344CB8AC3E}">
        <p14:creationId xmlns:p14="http://schemas.microsoft.com/office/powerpoint/2010/main" val="15626857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SOL Reading pass rates for grades 3 through end of course for 2017-2018"/>
          <p:cNvGraphicFramePr>
            <a:graphicFrameLocks noGrp="1"/>
          </p:cNvGraphicFramePr>
          <p:nvPr>
            <p:extLst/>
          </p:nvPr>
        </p:nvGraphicFramePr>
        <p:xfrm>
          <a:off x="2000975" y="1497744"/>
          <a:ext cx="8179527" cy="4120283"/>
        </p:xfrm>
        <a:graphic>
          <a:graphicData uri="http://schemas.openxmlformats.org/drawingml/2006/table">
            <a:tbl>
              <a:tblPr firstRow="1" firstCol="1" bandRow="1"/>
              <a:tblGrid>
                <a:gridCol w="2347183">
                  <a:extLst>
                    <a:ext uri="{9D8B030D-6E8A-4147-A177-3AD203B41FA5}">
                      <a16:colId xmlns:a16="http://schemas.microsoft.com/office/drawing/2014/main" val="2090861774"/>
                    </a:ext>
                  </a:extLst>
                </a:gridCol>
                <a:gridCol w="1943923">
                  <a:extLst>
                    <a:ext uri="{9D8B030D-6E8A-4147-A177-3AD203B41FA5}">
                      <a16:colId xmlns:a16="http://schemas.microsoft.com/office/drawing/2014/main" val="1084897652"/>
                    </a:ext>
                  </a:extLst>
                </a:gridCol>
                <a:gridCol w="1943923">
                  <a:extLst>
                    <a:ext uri="{9D8B030D-6E8A-4147-A177-3AD203B41FA5}">
                      <a16:colId xmlns:a16="http://schemas.microsoft.com/office/drawing/2014/main" val="574555421"/>
                    </a:ext>
                  </a:extLst>
                </a:gridCol>
                <a:gridCol w="1944498">
                  <a:extLst>
                    <a:ext uri="{9D8B030D-6E8A-4147-A177-3AD203B41FA5}">
                      <a16:colId xmlns:a16="http://schemas.microsoft.com/office/drawing/2014/main" val="3272442022"/>
                    </a:ext>
                  </a:extLst>
                </a:gridCol>
              </a:tblGrid>
              <a:tr h="686263">
                <a:tc>
                  <a:txBody>
                    <a:bodyPr/>
                    <a:lstStyle/>
                    <a:p>
                      <a:pPr marL="0" marR="0" algn="ctr">
                        <a:lnSpc>
                          <a:spcPct val="115000"/>
                        </a:lnSpc>
                        <a:spcBef>
                          <a:spcPts val="0"/>
                        </a:spcBef>
                        <a:spcAft>
                          <a:spcPts val="0"/>
                        </a:spcAft>
                      </a:pPr>
                      <a:r>
                        <a:rPr lang="en-US" sz="1400"/>
                        <a:t>Test</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dirty="0"/>
                        <a:t>2016-2017 Pass Rate</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dirty="0"/>
                        <a:t>2017-2018 Pass Rate</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400" dirty="0" smtClean="0"/>
                        <a:t>2018-2019 </a:t>
                      </a:r>
                      <a:r>
                        <a:rPr lang="en-US" sz="1400" dirty="0"/>
                        <a:t>Pass Rate</a:t>
                      </a:r>
                    </a:p>
                  </a:txBody>
                  <a:tcPr marL="57218" marR="572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17599164"/>
                  </a:ext>
                </a:extLst>
              </a:tr>
              <a:tr h="484242">
                <a:tc>
                  <a:txBody>
                    <a:bodyPr/>
                    <a:lstStyle/>
                    <a:p>
                      <a:pPr marL="0" marR="0">
                        <a:lnSpc>
                          <a:spcPct val="115000"/>
                        </a:lnSpc>
                        <a:spcBef>
                          <a:spcPts val="0"/>
                        </a:spcBef>
                        <a:spcAft>
                          <a:spcPts val="0"/>
                        </a:spcAft>
                      </a:pPr>
                      <a:r>
                        <a:rPr lang="en-US" sz="1400" dirty="0"/>
                        <a:t>Grade 3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75</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72</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t>71</a:t>
                      </a:r>
                      <a:endParaRPr lang="en-US" sz="1400"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314067"/>
                  </a:ext>
                </a:extLst>
              </a:tr>
              <a:tr h="449705">
                <a:tc>
                  <a:txBody>
                    <a:bodyPr/>
                    <a:lstStyle/>
                    <a:p>
                      <a:pPr marL="0" marR="0">
                        <a:lnSpc>
                          <a:spcPct val="115000"/>
                        </a:lnSpc>
                        <a:spcBef>
                          <a:spcPts val="0"/>
                        </a:spcBef>
                        <a:spcAft>
                          <a:spcPts val="0"/>
                        </a:spcAft>
                      </a:pPr>
                      <a:r>
                        <a:rPr lang="en-US" sz="1400" dirty="0"/>
                        <a:t>Grade 4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79</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76</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t>75</a:t>
                      </a:r>
                      <a:endParaRPr lang="en-US" sz="1400"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177970"/>
                  </a:ext>
                </a:extLst>
              </a:tr>
              <a:tr h="464695">
                <a:tc>
                  <a:txBody>
                    <a:bodyPr/>
                    <a:lstStyle/>
                    <a:p>
                      <a:pPr marL="0" marR="0">
                        <a:lnSpc>
                          <a:spcPct val="115000"/>
                        </a:lnSpc>
                        <a:spcBef>
                          <a:spcPts val="0"/>
                        </a:spcBef>
                        <a:spcAft>
                          <a:spcPts val="0"/>
                        </a:spcAft>
                      </a:pPr>
                      <a:r>
                        <a:rPr lang="en-US" sz="1400" dirty="0"/>
                        <a:t>Grade 5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81</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80</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t>78</a:t>
                      </a:r>
                      <a:endParaRPr lang="en-US" sz="1400"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450398"/>
                  </a:ext>
                </a:extLst>
              </a:tr>
              <a:tr h="449705">
                <a:tc>
                  <a:txBody>
                    <a:bodyPr/>
                    <a:lstStyle/>
                    <a:p>
                      <a:pPr marL="0" marR="0">
                        <a:lnSpc>
                          <a:spcPct val="115000"/>
                        </a:lnSpc>
                        <a:spcBef>
                          <a:spcPts val="0"/>
                        </a:spcBef>
                        <a:spcAft>
                          <a:spcPts val="0"/>
                        </a:spcAft>
                      </a:pPr>
                      <a:r>
                        <a:rPr lang="en-US" sz="1400"/>
                        <a:t>Grade 6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78</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80</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t>77</a:t>
                      </a:r>
                      <a:endParaRPr lang="en-US" sz="1400"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598072"/>
                  </a:ext>
                </a:extLst>
              </a:tr>
              <a:tr h="494676">
                <a:tc>
                  <a:txBody>
                    <a:bodyPr/>
                    <a:lstStyle/>
                    <a:p>
                      <a:pPr marL="0" marR="0">
                        <a:lnSpc>
                          <a:spcPct val="115000"/>
                        </a:lnSpc>
                        <a:spcBef>
                          <a:spcPts val="0"/>
                        </a:spcBef>
                        <a:spcAft>
                          <a:spcPts val="0"/>
                        </a:spcAft>
                      </a:pPr>
                      <a:r>
                        <a:rPr lang="en-US" sz="1400" dirty="0"/>
                        <a:t>Grade 7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82</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81</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t>79</a:t>
                      </a:r>
                      <a:endParaRPr lang="en-US" sz="1400"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66928"/>
                  </a:ext>
                </a:extLst>
              </a:tr>
              <a:tr h="404734">
                <a:tc>
                  <a:txBody>
                    <a:bodyPr/>
                    <a:lstStyle/>
                    <a:p>
                      <a:pPr marL="0" marR="0">
                        <a:lnSpc>
                          <a:spcPct val="115000"/>
                        </a:lnSpc>
                        <a:spcBef>
                          <a:spcPts val="0"/>
                        </a:spcBef>
                        <a:spcAft>
                          <a:spcPts val="0"/>
                        </a:spcAft>
                      </a:pPr>
                      <a:r>
                        <a:rPr lang="en-US" sz="1400"/>
                        <a:t>Grade 8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76</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77</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t>76</a:t>
                      </a:r>
                      <a:endParaRPr lang="en-US" sz="1400"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247086"/>
                  </a:ext>
                </a:extLst>
              </a:tr>
              <a:tr h="686263">
                <a:tc>
                  <a:txBody>
                    <a:bodyPr/>
                    <a:lstStyle/>
                    <a:p>
                      <a:pPr marL="0" marR="0">
                        <a:lnSpc>
                          <a:spcPct val="115000"/>
                        </a:lnSpc>
                        <a:spcBef>
                          <a:spcPts val="0"/>
                        </a:spcBef>
                        <a:spcAft>
                          <a:spcPts val="0"/>
                        </a:spcAft>
                      </a:pPr>
                      <a:r>
                        <a:rPr lang="en-US" sz="1400" dirty="0"/>
                        <a:t>End of Course English Reading</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87</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a:t>87</a:t>
                      </a:r>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400" dirty="0" smtClean="0"/>
                        <a:t>86</a:t>
                      </a:r>
                      <a:endParaRPr lang="en-US" sz="1400" dirty="0"/>
                    </a:p>
                  </a:txBody>
                  <a:tcPr marL="57218" marR="57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432745"/>
                  </a:ext>
                </a:extLst>
              </a:tr>
            </a:tbl>
          </a:graphicData>
        </a:graphic>
      </p:graphicFrame>
      <p:sp>
        <p:nvSpPr>
          <p:cNvPr id="3" name="Content Placeholder 2"/>
          <p:cNvSpPr>
            <a:spLocks noGrp="1"/>
          </p:cNvSpPr>
          <p:nvPr>
            <p:ph idx="1"/>
          </p:nvPr>
        </p:nvSpPr>
        <p:spPr/>
        <p:txBody>
          <a:bodyPr/>
          <a:lstStyle/>
          <a:p>
            <a:endParaRPr lang="en-US" dirty="0"/>
          </a:p>
        </p:txBody>
      </p:sp>
      <p:sp>
        <p:nvSpPr>
          <p:cNvPr id="4" name="Title 3"/>
          <p:cNvSpPr>
            <a:spLocks noGrp="1"/>
          </p:cNvSpPr>
          <p:nvPr>
            <p:ph type="title"/>
          </p:nvPr>
        </p:nvSpPr>
        <p:spPr/>
        <p:txBody>
          <a:bodyPr/>
          <a:lstStyle/>
          <a:p>
            <a:r>
              <a:rPr lang="en-US" dirty="0"/>
              <a:t>2018-2019 Reading SOL Pass Rates</a:t>
            </a:r>
          </a:p>
        </p:txBody>
      </p:sp>
    </p:spTree>
    <p:extLst>
      <p:ext uri="{BB962C8B-B14F-4D97-AF65-F5344CB8AC3E}">
        <p14:creationId xmlns:p14="http://schemas.microsoft.com/office/powerpoint/2010/main" val="6617393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solidFill>
                  <a:srgbClr val="FF0000"/>
                </a:solidFill>
              </a:rPr>
              <a:t>Read! Read! Read!</a:t>
            </a:r>
            <a:endParaRPr lang="en-US" i="1" dirty="0">
              <a:solidFill>
                <a:srgbClr val="FF0000"/>
              </a:solidFill>
            </a:endParaRPr>
          </a:p>
        </p:txBody>
      </p:sp>
      <p:sp>
        <p:nvSpPr>
          <p:cNvPr id="6" name="Content Placeholder 5"/>
          <p:cNvSpPr>
            <a:spLocks noGrp="1"/>
          </p:cNvSpPr>
          <p:nvPr>
            <p:ph idx="1"/>
          </p:nvPr>
        </p:nvSpPr>
        <p:spPr/>
        <p:txBody>
          <a:bodyPr/>
          <a:lstStyle/>
          <a:p>
            <a:endParaRPr lang="en-US"/>
          </a:p>
        </p:txBody>
      </p:sp>
      <p:sp>
        <p:nvSpPr>
          <p:cNvPr id="7" name="Rectangle 6"/>
          <p:cNvSpPr/>
          <p:nvPr/>
        </p:nvSpPr>
        <p:spPr>
          <a:xfrm>
            <a:off x="1801091" y="1388653"/>
            <a:ext cx="8506691"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Students need opportunities to read daily.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Students need to read extended pieces of text and grade level material.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All students need opportunities to read grade level text daily, including nonfiction and fiction pieces.  </a:t>
            </a:r>
          </a:p>
          <a:p>
            <a:pPr marL="342900" indent="-342900">
              <a:buFont typeface="Arial" panose="020B0604020202020204" pitchFamily="34" charset="0"/>
              <a:buChar char="•"/>
            </a:pPr>
            <a:r>
              <a:rPr lang="en-US" sz="2400" dirty="0">
                <a:solidFill>
                  <a:srgbClr val="000000"/>
                </a:solidFill>
                <a:latin typeface="Times New Roman" panose="02020603050405020304" pitchFamily="18" charset="0"/>
                <a:ea typeface="Times New Roman" panose="02020603050405020304" pitchFamily="18" charset="0"/>
              </a:rPr>
              <a:t>Schools should provide students with opportunities to read and compare paired passages (fiction and nonfiction) on the same topic as appropriate. </a:t>
            </a:r>
            <a:r>
              <a:rPr lang="en-US" sz="2400" dirty="0">
                <a:solidFill>
                  <a:srgbClr val="222222"/>
                </a:solidFill>
                <a:latin typeface="Arial" panose="020B0604020202020204" pitchFamily="34" charset="0"/>
                <a:ea typeface="Cambria" panose="02040503050406030204" pitchFamily="18" charset="0"/>
              </a:rPr>
              <a:t> </a:t>
            </a:r>
          </a:p>
          <a:p>
            <a:pPr marL="342900" indent="-342900">
              <a:buFont typeface="Arial" panose="020B0604020202020204" pitchFamily="34" charset="0"/>
              <a:buChar char="•"/>
            </a:pPr>
            <a:r>
              <a:rPr lang="en-US" sz="2400" dirty="0">
                <a:solidFill>
                  <a:srgbClr val="222222"/>
                </a:solidFill>
                <a:latin typeface="Times New Roman" panose="02020603050405020304" pitchFamily="18" charset="0"/>
                <a:ea typeface="Cambria" panose="02040503050406030204" pitchFamily="18" charset="0"/>
              </a:rPr>
              <a:t>When students are analyzing ideas in two texts and searching for textual evidence to support their conclusions, they are engaging in deeper learning and thinking critically.</a:t>
            </a:r>
            <a:endParaRPr lang="en-US" sz="2400" dirty="0">
              <a:latin typeface="Arial" panose="020B0604020202020204" pitchFamily="34" charset="0"/>
              <a:ea typeface="Cambria" panose="02040503050406030204" pitchFamily="18" charset="0"/>
            </a:endParaRPr>
          </a:p>
        </p:txBody>
      </p:sp>
    </p:spTree>
    <p:extLst>
      <p:ext uri="{BB962C8B-B14F-4D97-AF65-F5344CB8AC3E}">
        <p14:creationId xmlns:p14="http://schemas.microsoft.com/office/powerpoint/2010/main" val="22108264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What role should writing play?</a:t>
            </a:r>
            <a:endParaRPr lang="en-US" dirty="0"/>
          </a:p>
        </p:txBody>
      </p:sp>
    </p:spTree>
    <p:extLst>
      <p:ext uri="{BB962C8B-B14F-4D97-AF65-F5344CB8AC3E}">
        <p14:creationId xmlns:p14="http://schemas.microsoft.com/office/powerpoint/2010/main" val="41454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Successful Virginia Graduate </a:t>
            </a:r>
            <a:r>
              <a:rPr lang="en-US" dirty="0" smtClean="0"/>
              <a:t>Will</a:t>
            </a:r>
            <a:endParaRPr lang="en-US" dirty="0"/>
          </a:p>
        </p:txBody>
      </p:sp>
      <p:sp>
        <p:nvSpPr>
          <p:cNvPr id="4" name="Content Placeholder 3"/>
          <p:cNvSpPr>
            <a:spLocks noGrp="1"/>
          </p:cNvSpPr>
          <p:nvPr>
            <p:ph idx="1"/>
          </p:nvPr>
        </p:nvSpPr>
        <p:spPr>
          <a:xfrm>
            <a:off x="1828800" y="1600204"/>
            <a:ext cx="8382000" cy="4165599"/>
          </a:xfrm>
        </p:spPr>
        <p:txBody>
          <a:bodyPr>
            <a:normAutofit lnSpcReduction="10000"/>
          </a:bodyPr>
          <a:lstStyle/>
          <a:p>
            <a:pPr marL="457200" indent="-457200">
              <a:buClr>
                <a:schemeClr val="tx1"/>
              </a:buClr>
              <a:buFont typeface="Arial" panose="020B0604020202020204" pitchFamily="34" charset="0"/>
              <a:buChar char="•"/>
            </a:pPr>
            <a:r>
              <a:rPr lang="en-US" sz="2400" dirty="0">
                <a:solidFill>
                  <a:schemeClr val="tx1"/>
                </a:solidFill>
              </a:rPr>
              <a:t>Achieve and </a:t>
            </a:r>
            <a:r>
              <a:rPr lang="en-US" sz="2400" b="1" dirty="0">
                <a:solidFill>
                  <a:schemeClr val="tx1"/>
                </a:solidFill>
              </a:rPr>
              <a:t>apply</a:t>
            </a:r>
            <a:r>
              <a:rPr lang="en-US" sz="2400" dirty="0">
                <a:solidFill>
                  <a:schemeClr val="tx1"/>
                </a:solidFill>
              </a:rPr>
              <a:t> academic </a:t>
            </a:r>
            <a:br>
              <a:rPr lang="en-US" sz="2400" dirty="0">
                <a:solidFill>
                  <a:schemeClr val="tx1"/>
                </a:solidFill>
              </a:rPr>
            </a:br>
            <a:r>
              <a:rPr lang="en-US" sz="2400" dirty="0" smtClean="0">
                <a:solidFill>
                  <a:schemeClr val="tx1"/>
                </a:solidFill>
              </a:rPr>
              <a:t>and technical </a:t>
            </a:r>
            <a:r>
              <a:rPr lang="en-US" sz="2400" b="1" dirty="0">
                <a:solidFill>
                  <a:schemeClr val="tx1"/>
                </a:solidFill>
              </a:rPr>
              <a:t>knowledge</a:t>
            </a:r>
            <a:r>
              <a:rPr lang="en-US" sz="2400" dirty="0">
                <a:solidFill>
                  <a:schemeClr val="tx1"/>
                </a:solidFill>
              </a:rPr>
              <a:t>;</a:t>
            </a:r>
          </a:p>
          <a:p>
            <a:pPr marL="457200" indent="-457200">
              <a:buFont typeface="Arial" panose="020B0604020202020204" pitchFamily="34" charset="0"/>
              <a:buChar char="•"/>
            </a:pPr>
            <a:r>
              <a:rPr lang="en-US" sz="2400" dirty="0">
                <a:solidFill>
                  <a:schemeClr val="tx1"/>
                </a:solidFill>
              </a:rPr>
              <a:t>Demonstrate </a:t>
            </a:r>
            <a:r>
              <a:rPr lang="en-US" sz="2400" b="1" dirty="0">
                <a:solidFill>
                  <a:schemeClr val="tx1"/>
                </a:solidFill>
              </a:rPr>
              <a:t>workplace skills</a:t>
            </a:r>
            <a:r>
              <a:rPr lang="en-US" sz="2400" dirty="0">
                <a:solidFill>
                  <a:schemeClr val="tx1"/>
                </a:solidFill>
              </a:rPr>
              <a:t>, </a:t>
            </a:r>
            <a:br>
              <a:rPr lang="en-US" sz="2400" dirty="0">
                <a:solidFill>
                  <a:schemeClr val="tx1"/>
                </a:solidFill>
              </a:rPr>
            </a:br>
            <a:r>
              <a:rPr lang="en-US" sz="2400" dirty="0">
                <a:solidFill>
                  <a:schemeClr val="tx1"/>
                </a:solidFill>
              </a:rPr>
              <a:t>qualities, &amp; behaviors;</a:t>
            </a:r>
          </a:p>
          <a:p>
            <a:pPr marL="457200" indent="-457200">
              <a:buFont typeface="Arial" panose="020B0604020202020204" pitchFamily="34" charset="0"/>
              <a:buChar char="•"/>
            </a:pPr>
            <a:r>
              <a:rPr lang="en-US" sz="2400" dirty="0">
                <a:solidFill>
                  <a:schemeClr val="tx1"/>
                </a:solidFill>
              </a:rPr>
              <a:t>Build connections and value </a:t>
            </a:r>
            <a:br>
              <a:rPr lang="en-US" sz="2400" dirty="0">
                <a:solidFill>
                  <a:schemeClr val="tx1"/>
                </a:solidFill>
              </a:rPr>
            </a:br>
            <a:r>
              <a:rPr lang="en-US" sz="2400" dirty="0">
                <a:solidFill>
                  <a:schemeClr val="tx1"/>
                </a:solidFill>
              </a:rPr>
              <a:t>interactions with others as a </a:t>
            </a:r>
            <a:br>
              <a:rPr lang="en-US" sz="2400" dirty="0">
                <a:solidFill>
                  <a:schemeClr val="tx1"/>
                </a:solidFill>
              </a:rPr>
            </a:br>
            <a:r>
              <a:rPr lang="en-US" sz="2400" b="1" dirty="0">
                <a:solidFill>
                  <a:schemeClr val="tx1"/>
                </a:solidFill>
              </a:rPr>
              <a:t>responsible &amp; responsive citizen</a:t>
            </a:r>
            <a:r>
              <a:rPr lang="en-US" sz="2400" dirty="0">
                <a:solidFill>
                  <a:schemeClr val="tx1"/>
                </a:solidFill>
              </a:rPr>
              <a:t>;</a:t>
            </a:r>
          </a:p>
          <a:p>
            <a:pPr marL="457200" indent="-457200">
              <a:buFont typeface="Arial" panose="020B0604020202020204" pitchFamily="34" charset="0"/>
              <a:buChar char="•"/>
            </a:pPr>
            <a:r>
              <a:rPr lang="en-US" sz="2400" dirty="0">
                <a:solidFill>
                  <a:schemeClr val="tx1"/>
                </a:solidFill>
              </a:rPr>
              <a:t>and </a:t>
            </a:r>
            <a:r>
              <a:rPr lang="en-US" sz="2400" b="1" dirty="0">
                <a:solidFill>
                  <a:schemeClr val="tx1"/>
                </a:solidFill>
              </a:rPr>
              <a:t>align knowledge</a:t>
            </a:r>
            <a:r>
              <a:rPr lang="en-US" sz="2400" dirty="0">
                <a:solidFill>
                  <a:schemeClr val="tx1"/>
                </a:solidFill>
              </a:rPr>
              <a:t>, skills &amp; personal </a:t>
            </a:r>
            <a:br>
              <a:rPr lang="en-US" sz="2400" dirty="0">
                <a:solidFill>
                  <a:schemeClr val="tx1"/>
                </a:solidFill>
              </a:rPr>
            </a:br>
            <a:r>
              <a:rPr lang="en-US" sz="2400" dirty="0">
                <a:solidFill>
                  <a:schemeClr val="tx1"/>
                </a:solidFill>
              </a:rPr>
              <a:t>interests with </a:t>
            </a:r>
            <a:r>
              <a:rPr lang="en-US" sz="2400" b="1" dirty="0">
                <a:solidFill>
                  <a:schemeClr val="tx1"/>
                </a:solidFill>
              </a:rPr>
              <a:t>career opportunities</a:t>
            </a:r>
            <a:r>
              <a:rPr lang="en-US" sz="2400" dirty="0">
                <a:solidFill>
                  <a:schemeClr val="tx1"/>
                </a:solidFill>
              </a:rPr>
              <a:t>.</a:t>
            </a:r>
          </a:p>
          <a:p>
            <a:endParaRPr lang="en-US" dirty="0"/>
          </a:p>
        </p:txBody>
      </p:sp>
      <p:pic>
        <p:nvPicPr>
          <p:cNvPr id="5" name="Picture 2" title="5 C's: Critical Thinking, Creative Thinking, Communication, Collaboration, and Citizenship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95402"/>
            <a:ext cx="3352800" cy="369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66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9247" y="-1"/>
            <a:ext cx="12879973" cy="1535113"/>
          </a:xfrm>
        </p:spPr>
        <p:txBody>
          <a:bodyPr>
            <a:noAutofit/>
          </a:bodyPr>
          <a:lstStyle/>
          <a:p>
            <a:r>
              <a:rPr lang="en" sz="4800" dirty="0" smtClean="0"/>
              <a:t>The best </a:t>
            </a:r>
            <a:r>
              <a:rPr lang="en" sz="4800" dirty="0"/>
              <a:t>writing instruction is integrated with reading, not divorced from it</a:t>
            </a:r>
            <a:endParaRPr lang="en-US" sz="4800" dirty="0"/>
          </a:p>
        </p:txBody>
      </p:sp>
      <p:sp>
        <p:nvSpPr>
          <p:cNvPr id="9" name="Text Placeholder 8"/>
          <p:cNvSpPr>
            <a:spLocks noGrp="1"/>
          </p:cNvSpPr>
          <p:nvPr>
            <p:ph type="body" idx="1"/>
          </p:nvPr>
        </p:nvSpPr>
        <p:spPr>
          <a:xfrm>
            <a:off x="264160" y="1673924"/>
            <a:ext cx="5386917" cy="639762"/>
          </a:xfrm>
        </p:spPr>
        <p:txBody>
          <a:bodyPr/>
          <a:lstStyle/>
          <a:p>
            <a:r>
              <a:rPr lang="en-US" dirty="0" smtClean="0"/>
              <a:t>Writing as a replacement for multiple choice assessment</a:t>
            </a:r>
            <a:endParaRPr lang="en-US" dirty="0"/>
          </a:p>
        </p:txBody>
      </p:sp>
      <p:sp>
        <p:nvSpPr>
          <p:cNvPr id="10" name="Content Placeholder 9"/>
          <p:cNvSpPr>
            <a:spLocks noGrp="1"/>
          </p:cNvSpPr>
          <p:nvPr>
            <p:ph sz="half" idx="2"/>
          </p:nvPr>
        </p:nvSpPr>
        <p:spPr>
          <a:xfrm>
            <a:off x="403225" y="2338070"/>
            <a:ext cx="5386917" cy="3951288"/>
          </a:xfrm>
        </p:spPr>
        <p:txBody>
          <a:bodyPr/>
          <a:lstStyle/>
          <a:p>
            <a:pPr marL="457200" indent="-457200">
              <a:buAutoNum type="arabicParenR"/>
            </a:pPr>
            <a:r>
              <a:rPr lang="en-US" dirty="0" smtClean="0"/>
              <a:t>As a replacement for multiple choice assessment, writing may happen in a vacuum with no links to reading.</a:t>
            </a:r>
          </a:p>
          <a:p>
            <a:endParaRPr lang="en-US" dirty="0"/>
          </a:p>
          <a:p>
            <a:r>
              <a:rPr lang="en-US" i="1" dirty="0" smtClean="0"/>
              <a:t>This type of writing can often just be ASSIGNED</a:t>
            </a:r>
          </a:p>
          <a:p>
            <a:pPr marL="457200" indent="-457200">
              <a:buAutoNum type="arabicParenR"/>
            </a:pPr>
            <a:endParaRPr lang="en-US" dirty="0"/>
          </a:p>
          <a:p>
            <a:pPr marL="457200" indent="-457200">
              <a:buAutoNum type="arabicParenR"/>
            </a:pPr>
            <a:endParaRPr lang="en-US" dirty="0"/>
          </a:p>
        </p:txBody>
      </p:sp>
      <p:sp>
        <p:nvSpPr>
          <p:cNvPr id="11" name="Text Placeholder 10"/>
          <p:cNvSpPr>
            <a:spLocks noGrp="1"/>
          </p:cNvSpPr>
          <p:nvPr>
            <p:ph type="body" sz="quarter" idx="3"/>
          </p:nvPr>
        </p:nvSpPr>
        <p:spPr>
          <a:xfrm>
            <a:off x="6193368" y="1603121"/>
            <a:ext cx="5389033" cy="639762"/>
          </a:xfrm>
        </p:spPr>
        <p:txBody>
          <a:bodyPr/>
          <a:lstStyle/>
          <a:p>
            <a:r>
              <a:rPr lang="en-US" dirty="0" smtClean="0"/>
              <a:t>Writing to generate analytical responses to reading</a:t>
            </a:r>
            <a:endParaRPr lang="en-US" dirty="0"/>
          </a:p>
        </p:txBody>
      </p:sp>
      <p:sp>
        <p:nvSpPr>
          <p:cNvPr id="12" name="Content Placeholder 11"/>
          <p:cNvSpPr>
            <a:spLocks noGrp="1"/>
          </p:cNvSpPr>
          <p:nvPr>
            <p:ph sz="quarter" idx="4"/>
          </p:nvPr>
        </p:nvSpPr>
        <p:spPr>
          <a:xfrm>
            <a:off x="5790142" y="2117852"/>
            <a:ext cx="5389033" cy="3571748"/>
          </a:xfrm>
        </p:spPr>
        <p:txBody>
          <a:bodyPr/>
          <a:lstStyle/>
          <a:p>
            <a:pPr marL="457200" indent="-457200">
              <a:buAutoNum type="arabicParenR"/>
            </a:pPr>
            <a:r>
              <a:rPr lang="en-US" sz="2000" dirty="0" smtClean="0"/>
              <a:t>Integrates all of the English SOL strands</a:t>
            </a:r>
            <a:endParaRPr lang="en-US" sz="2000" dirty="0"/>
          </a:p>
          <a:p>
            <a:pPr marL="457200" indent="-457200">
              <a:buAutoNum type="arabicParenR"/>
            </a:pPr>
            <a:r>
              <a:rPr lang="en-US" sz="2000" dirty="0" smtClean="0"/>
              <a:t>Increases the amount of time students spend writing AND reading… research indicates that the point of diminishing returns is somewhere beyond 150 minutes per day</a:t>
            </a:r>
          </a:p>
          <a:p>
            <a:pPr marL="457200" indent="-457200">
              <a:buAutoNum type="arabicParenR"/>
            </a:pPr>
            <a:r>
              <a:rPr lang="en-US" sz="2000" dirty="0" smtClean="0"/>
              <a:t>Is a transferrable skill that improves literacy across all content areas</a:t>
            </a:r>
          </a:p>
          <a:p>
            <a:r>
              <a:rPr lang="en-US" i="1" dirty="0" smtClean="0"/>
              <a:t>This type of writing must be TAUGHT</a:t>
            </a:r>
            <a:endParaRPr lang="en-US" i="1" dirty="0"/>
          </a:p>
        </p:txBody>
      </p:sp>
    </p:spTree>
    <p:extLst>
      <p:ext uri="{BB962C8B-B14F-4D97-AF65-F5344CB8AC3E}">
        <p14:creationId xmlns:p14="http://schemas.microsoft.com/office/powerpoint/2010/main" val="6523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9247" y="-1"/>
            <a:ext cx="12879973" cy="1535113"/>
          </a:xfrm>
        </p:spPr>
        <p:txBody>
          <a:bodyPr>
            <a:noAutofit/>
          </a:bodyPr>
          <a:lstStyle/>
          <a:p>
            <a:r>
              <a:rPr lang="en" sz="4800" dirty="0"/>
              <a:t>Effective writing instruction means writing is embedded across all contents</a:t>
            </a:r>
            <a:endParaRPr lang="en-US" sz="4800" dirty="0"/>
          </a:p>
        </p:txBody>
      </p:sp>
      <p:sp>
        <p:nvSpPr>
          <p:cNvPr id="11" name="Text Placeholder 10"/>
          <p:cNvSpPr>
            <a:spLocks noGrp="1"/>
          </p:cNvSpPr>
          <p:nvPr>
            <p:ph type="body" sz="quarter" idx="3"/>
          </p:nvPr>
        </p:nvSpPr>
        <p:spPr>
          <a:xfrm>
            <a:off x="995680" y="1673924"/>
            <a:ext cx="10586721" cy="639762"/>
          </a:xfrm>
        </p:spPr>
        <p:txBody>
          <a:bodyPr/>
          <a:lstStyle/>
          <a:p>
            <a:r>
              <a:rPr lang="en-US" dirty="0" smtClean="0"/>
              <a:t>… as a content-specific set of skills</a:t>
            </a:r>
            <a:endParaRPr lang="en-US" dirty="0"/>
          </a:p>
        </p:txBody>
      </p:sp>
      <p:sp>
        <p:nvSpPr>
          <p:cNvPr id="12" name="Content Placeholder 11"/>
          <p:cNvSpPr>
            <a:spLocks noGrp="1"/>
          </p:cNvSpPr>
          <p:nvPr>
            <p:ph sz="quarter" idx="4"/>
          </p:nvPr>
        </p:nvSpPr>
        <p:spPr>
          <a:xfrm>
            <a:off x="924560" y="2310892"/>
            <a:ext cx="10657841" cy="3951288"/>
          </a:xfrm>
        </p:spPr>
        <p:txBody>
          <a:bodyPr/>
          <a:lstStyle/>
          <a:p>
            <a:pPr marL="457200" indent="-457200">
              <a:buAutoNum type="arabicParenR"/>
            </a:pPr>
            <a:r>
              <a:rPr lang="en-US" sz="2000" dirty="0" smtClean="0"/>
              <a:t>Think about what it means to write for YOUR content area</a:t>
            </a:r>
          </a:p>
          <a:p>
            <a:pPr marL="457200" indent="-457200">
              <a:buAutoNum type="arabicParenR"/>
            </a:pPr>
            <a:r>
              <a:rPr lang="en-US" sz="2000" dirty="0" smtClean="0"/>
              <a:t>How can students learn to write like a historian… a scientist… a mathematician?</a:t>
            </a:r>
          </a:p>
          <a:p>
            <a:pPr marL="457200" indent="-457200">
              <a:buAutoNum type="arabicParenR"/>
            </a:pPr>
            <a:r>
              <a:rPr lang="en-US" sz="2000" dirty="0" smtClean="0"/>
              <a:t>How can student writing be generated as a response to the kind of information and text that students encounter in your content… from laboratory data to primary sources. </a:t>
            </a:r>
          </a:p>
          <a:p>
            <a:r>
              <a:rPr lang="en-US" i="1" dirty="0" smtClean="0"/>
              <a:t>These are all skills that must be TAUGHT</a:t>
            </a:r>
            <a:endParaRPr lang="en-US" i="1" dirty="0"/>
          </a:p>
        </p:txBody>
      </p:sp>
    </p:spTree>
    <p:extLst>
      <p:ext uri="{BB962C8B-B14F-4D97-AF65-F5344CB8AC3E}">
        <p14:creationId xmlns:p14="http://schemas.microsoft.com/office/powerpoint/2010/main" val="22440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5d0c1d59c7_0_0"/>
          <p:cNvSpPr txBox="1">
            <a:spLocks noGrp="1"/>
          </p:cNvSpPr>
          <p:nvPr>
            <p:ph type="title"/>
          </p:nvPr>
        </p:nvSpPr>
        <p:spPr>
          <a:xfrm>
            <a:off x="1" y="0"/>
            <a:ext cx="12191999" cy="1188720"/>
          </a:xfrm>
          <a:prstGeom prst="rect">
            <a:avLst/>
          </a:prstGeom>
        </p:spPr>
        <p:txBody>
          <a:bodyPr spcFirstLastPara="1" vert="horz" wrap="square" lIns="121900" tIns="121900" rIns="121900" bIns="121900" rtlCol="0" anchor="b" anchorCtr="0">
            <a:noAutofit/>
          </a:bodyPr>
          <a:lstStyle/>
          <a:p>
            <a:pPr algn="l"/>
            <a:r>
              <a:rPr lang="en-US" sz="3600" dirty="0"/>
              <a:t>History and Social Science Essential Understandings: </a:t>
            </a:r>
            <a:endParaRPr sz="3600" dirty="0"/>
          </a:p>
        </p:txBody>
      </p:sp>
      <p:sp>
        <p:nvSpPr>
          <p:cNvPr id="197" name="Google Shape;197;g5d0c1d59c7_0_0"/>
          <p:cNvSpPr txBox="1">
            <a:spLocks noGrp="1"/>
          </p:cNvSpPr>
          <p:nvPr>
            <p:ph type="body" idx="1"/>
          </p:nvPr>
        </p:nvSpPr>
        <p:spPr>
          <a:xfrm>
            <a:off x="-1" y="1188720"/>
            <a:ext cx="12192000" cy="5132400"/>
          </a:xfrm>
          <a:prstGeom prst="rect">
            <a:avLst/>
          </a:prstGeom>
        </p:spPr>
        <p:txBody>
          <a:bodyPr spcFirstLastPara="1" wrap="square" lIns="121900" tIns="121900" rIns="121900" bIns="121900" anchor="t" anchorCtr="0">
            <a:noAutofit/>
          </a:bodyPr>
          <a:lstStyle/>
          <a:p>
            <a:pPr marL="0" lvl="0" indent="0">
              <a:buNone/>
            </a:pPr>
            <a:r>
              <a:rPr lang="en-US" sz="2800" dirty="0">
                <a:solidFill>
                  <a:schemeClr val="tx1"/>
                </a:solidFill>
                <a:ea typeface="Arial"/>
                <a:cs typeface="Arial"/>
                <a:sym typeface="Arial"/>
              </a:rPr>
              <a:t> </a:t>
            </a:r>
            <a:endParaRPr lang="en-US" sz="2800" dirty="0" smtClean="0">
              <a:solidFill>
                <a:schemeClr val="tx1"/>
              </a:solidFill>
              <a:ea typeface="Arial"/>
              <a:cs typeface="Arial"/>
              <a:sym typeface="Arial"/>
            </a:endParaRPr>
          </a:p>
          <a:p>
            <a:pPr marL="0" lvl="0" indent="0">
              <a:buNone/>
            </a:pPr>
            <a:r>
              <a:rPr lang="en-US" sz="2800" dirty="0" smtClean="0">
                <a:solidFill>
                  <a:schemeClr val="tx1"/>
                </a:solidFill>
                <a:ea typeface="Arial"/>
                <a:cs typeface="Arial"/>
                <a:sym typeface="Arial"/>
              </a:rPr>
              <a:t>All </a:t>
            </a:r>
            <a:r>
              <a:rPr lang="en-US" sz="2800" dirty="0">
                <a:solidFill>
                  <a:schemeClr val="tx1"/>
                </a:solidFill>
                <a:ea typeface="Arial"/>
                <a:cs typeface="Arial"/>
                <a:sym typeface="Arial"/>
              </a:rPr>
              <a:t>students should: </a:t>
            </a:r>
          </a:p>
          <a:p>
            <a:pPr marL="571500" indent="-457200">
              <a:buClr>
                <a:srgbClr val="FFFFFF"/>
              </a:buClr>
            </a:pPr>
            <a:r>
              <a:rPr lang="en-US" sz="2800" dirty="0" smtClean="0">
                <a:solidFill>
                  <a:schemeClr val="tx1"/>
                </a:solidFill>
                <a:ea typeface="Arial"/>
                <a:cs typeface="Arial"/>
                <a:sym typeface="Arial"/>
              </a:rPr>
              <a:t>Analyze and interpret primary and secondary sources</a:t>
            </a:r>
          </a:p>
          <a:p>
            <a:pPr marL="571500" indent="-457200">
              <a:buClr>
                <a:srgbClr val="FFFFFF"/>
              </a:buClr>
            </a:pPr>
            <a:r>
              <a:rPr lang="en-US" sz="2800" dirty="0" smtClean="0">
                <a:solidFill>
                  <a:schemeClr val="tx1"/>
                </a:solidFill>
                <a:ea typeface="Arial"/>
                <a:cs typeface="Arial"/>
                <a:sym typeface="Arial"/>
              </a:rPr>
              <a:t>Interpret charts, graphs, and pictures</a:t>
            </a:r>
          </a:p>
          <a:p>
            <a:pPr marL="571500" indent="-457200">
              <a:buClr>
                <a:srgbClr val="FFFFFF"/>
              </a:buClr>
            </a:pPr>
            <a:r>
              <a:rPr lang="en-US" sz="2800" dirty="0" smtClean="0">
                <a:solidFill>
                  <a:schemeClr val="tx1"/>
                </a:solidFill>
                <a:ea typeface="Arial"/>
                <a:cs typeface="Arial"/>
                <a:sym typeface="Arial"/>
              </a:rPr>
              <a:t>Use evidence to draw conclusions and make generalizations</a:t>
            </a:r>
          </a:p>
          <a:p>
            <a:pPr marL="571500" indent="-457200">
              <a:buClr>
                <a:srgbClr val="FFFFFF"/>
              </a:buClr>
            </a:pPr>
            <a:r>
              <a:rPr lang="en-US" sz="2800" dirty="0" smtClean="0">
                <a:solidFill>
                  <a:schemeClr val="tx1"/>
                </a:solidFill>
                <a:ea typeface="Arial"/>
                <a:cs typeface="Arial"/>
                <a:sym typeface="Arial"/>
              </a:rPr>
              <a:t>Compare and contrast historical and political perspectives</a:t>
            </a:r>
          </a:p>
          <a:p>
            <a:pPr marL="571500" indent="-457200">
              <a:buClr>
                <a:srgbClr val="FFFFFF"/>
              </a:buClr>
            </a:pPr>
            <a:r>
              <a:rPr lang="en-US" sz="2800" dirty="0" smtClean="0">
                <a:solidFill>
                  <a:schemeClr val="tx1"/>
                </a:solidFill>
                <a:ea typeface="Arial"/>
                <a:cs typeface="Arial"/>
                <a:sym typeface="Arial"/>
              </a:rPr>
              <a:t>Assess cause and effect</a:t>
            </a:r>
          </a:p>
          <a:p>
            <a:pPr marL="571500" indent="-457200">
              <a:buClr>
                <a:srgbClr val="FFFFFF"/>
              </a:buClr>
            </a:pPr>
            <a:r>
              <a:rPr lang="en-US" sz="2800" dirty="0" smtClean="0">
                <a:solidFill>
                  <a:schemeClr val="tx1"/>
                </a:solidFill>
                <a:ea typeface="Arial"/>
                <a:cs typeface="Arial"/>
                <a:sym typeface="Arial"/>
              </a:rPr>
              <a:t>Explain connections across time and place</a:t>
            </a:r>
          </a:p>
          <a:p>
            <a:pPr marL="571500" indent="-457200">
              <a:buClr>
                <a:srgbClr val="FFFFFF"/>
              </a:buClr>
            </a:pPr>
            <a:r>
              <a:rPr lang="en-US" sz="2800" dirty="0" smtClean="0">
                <a:solidFill>
                  <a:schemeClr val="tx1"/>
                </a:solidFill>
                <a:ea typeface="Arial"/>
                <a:cs typeface="Arial"/>
                <a:sym typeface="Arial"/>
              </a:rPr>
              <a:t>Exercise citizenship skills</a:t>
            </a:r>
          </a:p>
          <a:p>
            <a:pPr marL="571500" indent="-457200">
              <a:buClr>
                <a:srgbClr val="FFFFFF"/>
              </a:buClr>
            </a:pPr>
            <a:r>
              <a:rPr lang="en-US" sz="2800" dirty="0" smtClean="0">
                <a:solidFill>
                  <a:schemeClr val="tx1"/>
                </a:solidFill>
                <a:ea typeface="Arial"/>
                <a:cs typeface="Arial"/>
                <a:sym typeface="Arial"/>
              </a:rPr>
              <a:t>Conduct historical investigations</a:t>
            </a:r>
            <a:endParaRPr lang="en-US" sz="2800" dirty="0">
              <a:solidFill>
                <a:schemeClr val="tx1"/>
              </a:solidFill>
              <a:ea typeface="Arial"/>
              <a:cs typeface="Arial"/>
              <a:sym typeface="Arial"/>
            </a:endParaRPr>
          </a:p>
        </p:txBody>
      </p:sp>
    </p:spTree>
    <p:extLst>
      <p:ext uri="{BB962C8B-B14F-4D97-AF65-F5344CB8AC3E}">
        <p14:creationId xmlns:p14="http://schemas.microsoft.com/office/powerpoint/2010/main" val="345774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Agenda</a:t>
            </a:r>
            <a:endParaRPr lang="en-US" dirty="0"/>
          </a:p>
        </p:txBody>
      </p:sp>
      <p:sp>
        <p:nvSpPr>
          <p:cNvPr id="9" name="Subtitle 8"/>
          <p:cNvSpPr>
            <a:spLocks noGrp="1"/>
          </p:cNvSpPr>
          <p:nvPr>
            <p:ph type="subTitle" idx="1"/>
          </p:nvPr>
        </p:nvSpPr>
        <p:spPr/>
        <p:txBody>
          <a:bodyPr/>
          <a:lstStyle/>
          <a:p>
            <a:endParaRPr lang="en-US"/>
          </a:p>
        </p:txBody>
      </p:sp>
      <p:sp>
        <p:nvSpPr>
          <p:cNvPr id="3" name="Text Placeholder 2"/>
          <p:cNvSpPr>
            <a:spLocks noGrp="1"/>
          </p:cNvSpPr>
          <p:nvPr>
            <p:ph type="body" idx="4294967295"/>
          </p:nvPr>
        </p:nvSpPr>
        <p:spPr>
          <a:xfrm>
            <a:off x="6804025" y="117475"/>
            <a:ext cx="5387975" cy="639763"/>
          </a:xfrm>
          <a:prstGeom prst="rect">
            <a:avLst/>
          </a:prstGeom>
        </p:spPr>
        <p:txBody>
          <a:bodyPr/>
          <a:lstStyle/>
          <a:p>
            <a:r>
              <a:rPr lang="en-US" smtClean="0"/>
              <a:t>Agenda</a:t>
            </a:r>
            <a:endParaRPr lang="en-US" dirty="0"/>
          </a:p>
        </p:txBody>
      </p:sp>
      <p:sp>
        <p:nvSpPr>
          <p:cNvPr id="6" name="Content Placeholder 5"/>
          <p:cNvSpPr>
            <a:spLocks noGrp="1"/>
          </p:cNvSpPr>
          <p:nvPr>
            <p:ph sz="half" idx="4294967295"/>
          </p:nvPr>
        </p:nvSpPr>
        <p:spPr>
          <a:xfrm>
            <a:off x="1416050" y="2052204"/>
            <a:ext cx="8642350" cy="3633701"/>
          </a:xfrm>
          <a:prstGeom prst="rect">
            <a:avLst/>
          </a:prstGeom>
        </p:spPr>
        <p:txBody>
          <a:bodyPr/>
          <a:lstStyle/>
          <a:p>
            <a:endParaRPr lang="en-US" dirty="0" smtClean="0"/>
          </a:p>
          <a:p>
            <a:pPr lvl="2"/>
            <a:r>
              <a:rPr lang="en-US" sz="2400" dirty="0" smtClean="0"/>
              <a:t>Balanced Assessment Plans</a:t>
            </a:r>
          </a:p>
          <a:p>
            <a:pPr lvl="2"/>
            <a:endParaRPr lang="en-US" sz="2400" dirty="0" smtClean="0"/>
          </a:p>
          <a:p>
            <a:pPr lvl="2"/>
            <a:r>
              <a:rPr lang="en-US" sz="2400" dirty="0" smtClean="0"/>
              <a:t>What is authentic writing and why does it matter?</a:t>
            </a:r>
          </a:p>
          <a:p>
            <a:pPr lvl="2"/>
            <a:endParaRPr lang="en-US" sz="2400" dirty="0" smtClean="0"/>
          </a:p>
          <a:p>
            <a:pPr lvl="2"/>
            <a:r>
              <a:rPr lang="en-US" sz="2400" dirty="0" smtClean="0"/>
              <a:t>History Paired Passages</a:t>
            </a:r>
          </a:p>
          <a:p>
            <a:pPr lvl="2"/>
            <a:endParaRPr lang="en-US" sz="2400" dirty="0" smtClean="0"/>
          </a:p>
          <a:p>
            <a:pPr lvl="2"/>
            <a:r>
              <a:rPr lang="en-US" sz="2400" dirty="0" smtClean="0"/>
              <a:t>Resources for this work and bringing it all together</a:t>
            </a:r>
          </a:p>
          <a:p>
            <a:pPr lvl="1"/>
            <a:endParaRPr lang="en-US" dirty="0" smtClean="0">
              <a:sym typeface="Calibri"/>
            </a:endParaRPr>
          </a:p>
          <a:p>
            <a:endParaRPr lang="en-US" dirty="0"/>
          </a:p>
        </p:txBody>
      </p:sp>
    </p:spTree>
    <p:extLst>
      <p:ext uri="{BB962C8B-B14F-4D97-AF65-F5344CB8AC3E}">
        <p14:creationId xmlns:p14="http://schemas.microsoft.com/office/powerpoint/2010/main" val="305745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5d0c1d59c7_0_0"/>
          <p:cNvSpPr txBox="1">
            <a:spLocks noGrp="1"/>
          </p:cNvSpPr>
          <p:nvPr>
            <p:ph type="title"/>
          </p:nvPr>
        </p:nvSpPr>
        <p:spPr>
          <a:xfrm>
            <a:off x="0" y="0"/>
            <a:ext cx="12191999" cy="1188720"/>
          </a:xfrm>
          <a:prstGeom prst="rect">
            <a:avLst/>
          </a:prstGeom>
        </p:spPr>
        <p:txBody>
          <a:bodyPr spcFirstLastPara="1" vert="horz" wrap="square" lIns="121900" tIns="121900" rIns="121900" bIns="121900" rtlCol="0" anchor="b" anchorCtr="0">
            <a:noAutofit/>
          </a:bodyPr>
          <a:lstStyle/>
          <a:p>
            <a:pPr algn="l"/>
            <a:r>
              <a:rPr lang="en-US" sz="3600" dirty="0" smtClean="0"/>
              <a:t>English Essential Understandings</a:t>
            </a:r>
            <a:endParaRPr sz="3600" dirty="0"/>
          </a:p>
        </p:txBody>
      </p:sp>
      <p:sp>
        <p:nvSpPr>
          <p:cNvPr id="197" name="Google Shape;197;g5d0c1d59c7_0_0"/>
          <p:cNvSpPr txBox="1">
            <a:spLocks noGrp="1"/>
          </p:cNvSpPr>
          <p:nvPr>
            <p:ph type="body" idx="1"/>
          </p:nvPr>
        </p:nvSpPr>
        <p:spPr>
          <a:xfrm>
            <a:off x="-1" y="1188720"/>
            <a:ext cx="12192000" cy="5132400"/>
          </a:xfrm>
          <a:prstGeom prst="rect">
            <a:avLst/>
          </a:prstGeom>
        </p:spPr>
        <p:txBody>
          <a:bodyPr spcFirstLastPara="1" wrap="square" lIns="121900" tIns="121900" rIns="121900" bIns="121900" anchor="t" anchorCtr="0">
            <a:noAutofit/>
          </a:bodyPr>
          <a:lstStyle/>
          <a:p>
            <a:pPr marL="0" lvl="0" indent="0">
              <a:buNone/>
            </a:pPr>
            <a:r>
              <a:rPr lang="en-US" sz="2800" dirty="0">
                <a:solidFill>
                  <a:schemeClr val="tx1"/>
                </a:solidFill>
                <a:ea typeface="Arial"/>
                <a:cs typeface="Arial"/>
                <a:sym typeface="Arial"/>
              </a:rPr>
              <a:t> All students should: </a:t>
            </a:r>
          </a:p>
          <a:p>
            <a:pPr marL="571500" indent="-457200">
              <a:buClr>
                <a:srgbClr val="FFFFFF"/>
              </a:buClr>
            </a:pPr>
            <a:r>
              <a:rPr lang="en-US" sz="2800" dirty="0" smtClean="0">
                <a:solidFill>
                  <a:schemeClr val="tx1"/>
                </a:solidFill>
                <a:ea typeface="Arial"/>
                <a:cs typeface="Arial"/>
                <a:sym typeface="Arial"/>
              </a:rPr>
              <a:t>understand </a:t>
            </a:r>
            <a:r>
              <a:rPr lang="en-US" sz="2800" dirty="0">
                <a:solidFill>
                  <a:schemeClr val="tx1"/>
                </a:solidFill>
                <a:ea typeface="Arial"/>
                <a:cs typeface="Arial"/>
                <a:sym typeface="Arial"/>
              </a:rPr>
              <a:t>that writers communicate ideas for a variety of purposes</a:t>
            </a:r>
            <a:endParaRPr lang="en-US" sz="2800" b="1" dirty="0">
              <a:solidFill>
                <a:schemeClr val="tx1"/>
              </a:solidFill>
              <a:ea typeface="Arial"/>
              <a:cs typeface="Arial"/>
              <a:sym typeface="Arial"/>
            </a:endParaRPr>
          </a:p>
          <a:p>
            <a:pPr marL="571500" indent="-457200">
              <a:buClr>
                <a:srgbClr val="FFFFFF"/>
              </a:buClr>
            </a:pPr>
            <a:r>
              <a:rPr lang="en-US" sz="2800" dirty="0">
                <a:solidFill>
                  <a:schemeClr val="tx1"/>
                </a:solidFill>
                <a:ea typeface="Arial"/>
                <a:cs typeface="Arial"/>
                <a:sym typeface="Arial"/>
              </a:rPr>
              <a:t>understand that writers plan, write, revise, and share their writing with others</a:t>
            </a:r>
            <a:endParaRPr lang="en-US" sz="2800" b="1" dirty="0">
              <a:solidFill>
                <a:schemeClr val="tx1"/>
              </a:solidFill>
              <a:ea typeface="Arial"/>
              <a:cs typeface="Arial"/>
              <a:sym typeface="Arial"/>
            </a:endParaRPr>
          </a:p>
          <a:p>
            <a:pPr marL="571500" indent="-457200">
              <a:buClr>
                <a:srgbClr val="FFFFFF"/>
              </a:buClr>
            </a:pPr>
            <a:r>
              <a:rPr lang="en-US" sz="2800" dirty="0">
                <a:solidFill>
                  <a:schemeClr val="tx1"/>
                </a:solidFill>
                <a:ea typeface="Arial"/>
                <a:cs typeface="Arial"/>
                <a:sym typeface="Arial"/>
              </a:rPr>
              <a:t>understand that writers use the writing process including planning, drafting, revising, editing, and publishing </a:t>
            </a:r>
            <a:endParaRPr lang="en-US" sz="2800" b="1" dirty="0">
              <a:solidFill>
                <a:schemeClr val="tx1"/>
              </a:solidFill>
              <a:ea typeface="Arial"/>
              <a:cs typeface="Arial"/>
              <a:sym typeface="Arial"/>
            </a:endParaRPr>
          </a:p>
          <a:p>
            <a:pPr marL="571500" indent="-457200">
              <a:buClr>
                <a:srgbClr val="FFFFFF"/>
              </a:buClr>
            </a:pPr>
            <a:r>
              <a:rPr lang="en-US" sz="2800" dirty="0">
                <a:solidFill>
                  <a:schemeClr val="tx1"/>
                </a:solidFill>
                <a:ea typeface="Arial"/>
                <a:cs typeface="Arial"/>
                <a:sym typeface="Arial"/>
              </a:rPr>
              <a:t>understand that written communication should be well-planned and clear to the reader.  </a:t>
            </a:r>
            <a:endParaRPr lang="en-US" sz="2800" b="1" dirty="0">
              <a:solidFill>
                <a:schemeClr val="tx1"/>
              </a:solidFill>
              <a:ea typeface="Arial"/>
              <a:cs typeface="Arial"/>
              <a:sym typeface="Arial"/>
            </a:endParaRPr>
          </a:p>
        </p:txBody>
      </p:sp>
    </p:spTree>
    <p:extLst>
      <p:ext uri="{BB962C8B-B14F-4D97-AF65-F5344CB8AC3E}">
        <p14:creationId xmlns:p14="http://schemas.microsoft.com/office/powerpoint/2010/main" val="294995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Thinking and writing like a historian is embedded in the SOL</a:t>
            </a:r>
            <a:endParaRPr lang="en-US" sz="3200" dirty="0"/>
          </a:p>
        </p:txBody>
      </p:sp>
      <p:pic>
        <p:nvPicPr>
          <p:cNvPr id="5" name="Picture 4" descr="an image of the history skills progression chart showing the introduction of historical thinking skills" title="History Skills Progression Chart"/>
          <p:cNvPicPr>
            <a:picLocks noChangeAspect="1"/>
          </p:cNvPicPr>
          <p:nvPr/>
        </p:nvPicPr>
        <p:blipFill>
          <a:blip r:embed="rId3"/>
          <a:stretch>
            <a:fillRect/>
          </a:stretch>
        </p:blipFill>
        <p:spPr>
          <a:xfrm>
            <a:off x="-104505" y="1845445"/>
            <a:ext cx="10450756" cy="1796447"/>
          </a:xfrm>
          <a:prstGeom prst="rect">
            <a:avLst/>
          </a:prstGeom>
        </p:spPr>
      </p:pic>
      <p:pic>
        <p:nvPicPr>
          <p:cNvPr id="6" name="Picture 5" descr="an image of the history skills progression chart showing the introduction of historical thinking skills" title="Skills progression heading"/>
          <p:cNvPicPr>
            <a:picLocks noChangeAspect="1"/>
          </p:cNvPicPr>
          <p:nvPr/>
        </p:nvPicPr>
        <p:blipFill>
          <a:blip r:embed="rId4"/>
          <a:stretch>
            <a:fillRect/>
          </a:stretch>
        </p:blipFill>
        <p:spPr>
          <a:xfrm>
            <a:off x="0" y="939600"/>
            <a:ext cx="10346251" cy="1027490"/>
          </a:xfrm>
          <a:prstGeom prst="rect">
            <a:avLst/>
          </a:prstGeom>
        </p:spPr>
      </p:pic>
      <p:pic>
        <p:nvPicPr>
          <p:cNvPr id="7" name="Picture 6" descr="an image of the English writing skills progression chart showing the introduction of historical thinking skills" title="English Skills progression heading"/>
          <p:cNvPicPr>
            <a:picLocks noChangeAspect="1"/>
          </p:cNvPicPr>
          <p:nvPr/>
        </p:nvPicPr>
        <p:blipFill>
          <a:blip r:embed="rId5"/>
          <a:stretch>
            <a:fillRect/>
          </a:stretch>
        </p:blipFill>
        <p:spPr>
          <a:xfrm>
            <a:off x="1020839" y="3576857"/>
            <a:ext cx="10847658" cy="1788861"/>
          </a:xfrm>
          <a:prstGeom prst="rect">
            <a:avLst/>
          </a:prstGeom>
        </p:spPr>
      </p:pic>
      <p:pic>
        <p:nvPicPr>
          <p:cNvPr id="9" name="Picture 8" descr="an image of the English writing skills progression chart showing the introduction of historical thinking skills" title="English skills progression"/>
          <p:cNvPicPr>
            <a:picLocks noChangeAspect="1"/>
          </p:cNvPicPr>
          <p:nvPr/>
        </p:nvPicPr>
        <p:blipFill>
          <a:blip r:embed="rId6"/>
          <a:stretch>
            <a:fillRect/>
          </a:stretch>
        </p:blipFill>
        <p:spPr>
          <a:xfrm>
            <a:off x="1020839" y="5609970"/>
            <a:ext cx="10847658" cy="488503"/>
          </a:xfrm>
          <a:prstGeom prst="rect">
            <a:avLst/>
          </a:prstGeom>
        </p:spPr>
      </p:pic>
      <p:pic>
        <p:nvPicPr>
          <p:cNvPr id="10" name="Picture 9" descr="an image of the English writing skills progression chart showing the introduction of historical thinking skills" title="Skills progression"/>
          <p:cNvPicPr>
            <a:picLocks noChangeAspect="1"/>
          </p:cNvPicPr>
          <p:nvPr/>
        </p:nvPicPr>
        <p:blipFill>
          <a:blip r:embed="rId7"/>
          <a:stretch>
            <a:fillRect/>
          </a:stretch>
        </p:blipFill>
        <p:spPr>
          <a:xfrm>
            <a:off x="1020839" y="6098473"/>
            <a:ext cx="10847658" cy="516556"/>
          </a:xfrm>
          <a:prstGeom prst="rect">
            <a:avLst/>
          </a:prstGeom>
        </p:spPr>
      </p:pic>
      <p:pic>
        <p:nvPicPr>
          <p:cNvPr id="11" name="Picture 10" descr="an image of the English skills progression chart showing the introduction of historical thinking skills" title="Skills progression chart"/>
          <p:cNvPicPr>
            <a:picLocks noChangeAspect="1"/>
          </p:cNvPicPr>
          <p:nvPr/>
        </p:nvPicPr>
        <p:blipFill>
          <a:blip r:embed="rId8"/>
          <a:stretch>
            <a:fillRect/>
          </a:stretch>
        </p:blipFill>
        <p:spPr>
          <a:xfrm>
            <a:off x="1020839" y="5365718"/>
            <a:ext cx="10847658" cy="244252"/>
          </a:xfrm>
          <a:prstGeom prst="rect">
            <a:avLst/>
          </a:prstGeom>
        </p:spPr>
      </p:pic>
    </p:spTree>
    <p:extLst>
      <p:ext uri="{BB962C8B-B14F-4D97-AF65-F5344CB8AC3E}">
        <p14:creationId xmlns:p14="http://schemas.microsoft.com/office/powerpoint/2010/main" val="193182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Assigned vs. </a:t>
            </a:r>
            <a:r>
              <a:rPr lang="en-US" sz="4400" dirty="0" smtClean="0"/>
              <a:t>Taught</a:t>
            </a:r>
            <a:endParaRPr lang="en-US" sz="4400" dirty="0"/>
          </a:p>
        </p:txBody>
      </p:sp>
      <p:sp>
        <p:nvSpPr>
          <p:cNvPr id="4" name="Content Placeholder 3"/>
          <p:cNvSpPr>
            <a:spLocks noGrp="1"/>
          </p:cNvSpPr>
          <p:nvPr>
            <p:ph idx="1"/>
          </p:nvPr>
        </p:nvSpPr>
        <p:spPr/>
        <p:txBody>
          <a:bodyPr/>
          <a:lstStyle/>
          <a:p>
            <a:endParaRPr lang="en-US"/>
          </a:p>
        </p:txBody>
      </p:sp>
      <p:sp>
        <p:nvSpPr>
          <p:cNvPr id="7" name="TextBox 6"/>
          <p:cNvSpPr txBox="1"/>
          <p:nvPr/>
        </p:nvSpPr>
        <p:spPr>
          <a:xfrm>
            <a:off x="2073965" y="6292335"/>
            <a:ext cx="3733800" cy="461665"/>
          </a:xfrm>
          <a:prstGeom prst="rect">
            <a:avLst/>
          </a:prstGeom>
          <a:noFill/>
        </p:spPr>
        <p:txBody>
          <a:bodyPr wrap="square" rtlCol="0">
            <a:spAutoFit/>
          </a:bodyPr>
          <a:lstStyle/>
          <a:p>
            <a:r>
              <a:rPr lang="en-US" sz="1200" dirty="0">
                <a:solidFill>
                  <a:prstClr val="black"/>
                </a:solidFill>
              </a:rPr>
              <a:t>Because Writing Matters by Carl Nagin</a:t>
            </a:r>
          </a:p>
          <a:p>
            <a:r>
              <a:rPr lang="en-US" sz="1200" dirty="0">
                <a:solidFill>
                  <a:prstClr val="black"/>
                </a:solidFill>
                <a:hlinkClick r:id="rId3"/>
              </a:rPr>
              <a:t>The National Writing Project</a:t>
            </a:r>
            <a:endParaRPr lang="en-US" sz="1200" dirty="0">
              <a:solidFill>
                <a:prstClr val="black"/>
              </a:solidFill>
            </a:endParaRPr>
          </a:p>
        </p:txBody>
      </p:sp>
      <p:sp>
        <p:nvSpPr>
          <p:cNvPr id="5" name="TextBox 4"/>
          <p:cNvSpPr txBox="1"/>
          <p:nvPr/>
        </p:nvSpPr>
        <p:spPr>
          <a:xfrm>
            <a:off x="6047410" y="1029356"/>
            <a:ext cx="4653211" cy="4893647"/>
          </a:xfrm>
          <a:prstGeom prst="rect">
            <a:avLst/>
          </a:prstGeom>
          <a:noFill/>
        </p:spPr>
        <p:txBody>
          <a:bodyPr wrap="square" rtlCol="0">
            <a:spAutoFit/>
          </a:bodyPr>
          <a:lstStyle/>
          <a:p>
            <a:r>
              <a:rPr lang="en-US" sz="2400" b="1" u="sng" dirty="0" smtClean="0"/>
              <a:t>Taught</a:t>
            </a:r>
          </a:p>
          <a:p>
            <a:r>
              <a:rPr lang="en-US" sz="2400" dirty="0" smtClean="0"/>
              <a:t>Students use research and reading to chart their own path and formulate their own position</a:t>
            </a:r>
            <a:endParaRPr lang="en-US" sz="2400" dirty="0"/>
          </a:p>
          <a:p>
            <a:endParaRPr lang="en-US" sz="2400" dirty="0"/>
          </a:p>
          <a:p>
            <a:r>
              <a:rPr lang="en-US" sz="2400" dirty="0"/>
              <a:t>Teacher time is spent in class teaching writing skills and strategies</a:t>
            </a:r>
          </a:p>
          <a:p>
            <a:endParaRPr lang="en-US" sz="2400" dirty="0"/>
          </a:p>
          <a:p>
            <a:r>
              <a:rPr lang="en-US" sz="2400" dirty="0"/>
              <a:t>Students use models and strategies to complete each </a:t>
            </a:r>
            <a:r>
              <a:rPr lang="en-US" sz="2400" dirty="0" smtClean="0"/>
              <a:t>assignment and adjust based on teacher and peer feedback</a:t>
            </a:r>
            <a:endParaRPr lang="en-US" sz="2400" dirty="0"/>
          </a:p>
        </p:txBody>
      </p:sp>
      <p:sp>
        <p:nvSpPr>
          <p:cNvPr id="6" name="TextBox 5"/>
          <p:cNvSpPr txBox="1"/>
          <p:nvPr/>
        </p:nvSpPr>
        <p:spPr>
          <a:xfrm>
            <a:off x="108724" y="1029356"/>
            <a:ext cx="4447308" cy="5355312"/>
          </a:xfrm>
          <a:prstGeom prst="rect">
            <a:avLst/>
          </a:prstGeom>
          <a:noFill/>
        </p:spPr>
        <p:txBody>
          <a:bodyPr wrap="square" rtlCol="0">
            <a:spAutoFit/>
          </a:bodyPr>
          <a:lstStyle/>
          <a:p>
            <a:r>
              <a:rPr lang="en-US" sz="2400" b="1" u="sng" dirty="0" smtClean="0"/>
              <a:t>Assigned</a:t>
            </a:r>
          </a:p>
          <a:p>
            <a:r>
              <a:rPr lang="en-US" sz="2400" dirty="0" smtClean="0"/>
              <a:t>Students </a:t>
            </a:r>
            <a:r>
              <a:rPr lang="en-US" sz="2400" dirty="0"/>
              <a:t>write </a:t>
            </a:r>
            <a:r>
              <a:rPr lang="en-US" sz="2400" dirty="0" smtClean="0"/>
              <a:t>using teacher selected topics and sources and take a position that is determined for them</a:t>
            </a:r>
            <a:endParaRPr lang="en-US" sz="2400" dirty="0"/>
          </a:p>
          <a:p>
            <a:endParaRPr lang="en-US" sz="2400" dirty="0"/>
          </a:p>
          <a:p>
            <a:r>
              <a:rPr lang="en-US" sz="2400" dirty="0"/>
              <a:t>Students are given a task without </a:t>
            </a:r>
            <a:r>
              <a:rPr lang="en-US" sz="2400" dirty="0" smtClean="0"/>
              <a:t>instruction </a:t>
            </a:r>
            <a:r>
              <a:rPr lang="en-US" sz="2400" dirty="0"/>
              <a:t>on how to complete it successfully</a:t>
            </a:r>
          </a:p>
          <a:p>
            <a:endParaRPr lang="en-US" sz="2400" dirty="0"/>
          </a:p>
          <a:p>
            <a:r>
              <a:rPr lang="en-US" sz="2400" dirty="0"/>
              <a:t>Students rewrite only to correct errors in usage and mechanics</a:t>
            </a:r>
          </a:p>
          <a:p>
            <a:endParaRPr lang="en-US" dirty="0"/>
          </a:p>
          <a:p>
            <a:endParaRPr lang="en-US" dirty="0"/>
          </a:p>
          <a:p>
            <a:endParaRPr lang="en-US" dirty="0"/>
          </a:p>
        </p:txBody>
      </p:sp>
    </p:spTree>
    <p:extLst>
      <p:ext uri="{BB962C8B-B14F-4D97-AF65-F5344CB8AC3E}">
        <p14:creationId xmlns:p14="http://schemas.microsoft.com/office/powerpoint/2010/main" val="18352313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a:solidFill>
                  <a:srgbClr val="FF0000"/>
                </a:solidFill>
                <a:effectLst>
                  <a:outerShdw blurRad="38100" dist="38100" dir="2700000" algn="tl">
                    <a:srgbClr val="000000">
                      <a:alpha val="43137"/>
                    </a:srgbClr>
                  </a:outerShdw>
                </a:effectLst>
              </a:rPr>
              <a:t>When writing is taught…</a:t>
            </a:r>
          </a:p>
        </p:txBody>
      </p:sp>
      <p:sp>
        <p:nvSpPr>
          <p:cNvPr id="2" name="TextBox 1"/>
          <p:cNvSpPr txBox="1"/>
          <p:nvPr/>
        </p:nvSpPr>
        <p:spPr>
          <a:xfrm>
            <a:off x="989907" y="973088"/>
            <a:ext cx="9509760" cy="5109091"/>
          </a:xfrm>
          <a:prstGeom prst="rect">
            <a:avLst/>
          </a:prstGeom>
          <a:noFill/>
        </p:spPr>
        <p:txBody>
          <a:bodyPr wrap="square" rtlCol="0">
            <a:spAutoFit/>
          </a:bodyPr>
          <a:lstStyle/>
          <a:p>
            <a:r>
              <a:rPr lang="en-US" sz="4400" dirty="0">
                <a:solidFill>
                  <a:srgbClr val="FF3300"/>
                </a:solidFill>
              </a:rPr>
              <a:t>Teachers model by</a:t>
            </a:r>
          </a:p>
          <a:p>
            <a:pPr marL="857250" lvl="1" indent="-457200">
              <a:buFont typeface="Arial" panose="020B0604020202020204" pitchFamily="34" charset="0"/>
              <a:buChar char="•"/>
            </a:pPr>
            <a:r>
              <a:rPr lang="en-US" sz="4400" dirty="0"/>
              <a:t>Writing with the students</a:t>
            </a:r>
          </a:p>
          <a:p>
            <a:pPr marL="857250" lvl="1" indent="-457200">
              <a:buFont typeface="Arial" panose="020B0604020202020204" pitchFamily="34" charset="0"/>
              <a:buChar char="•"/>
            </a:pPr>
            <a:r>
              <a:rPr lang="en-US" sz="4400" dirty="0"/>
              <a:t>Revealing the hard work of writing</a:t>
            </a:r>
          </a:p>
          <a:p>
            <a:pPr marL="857250" lvl="1" indent="-457200">
              <a:buFont typeface="Arial" panose="020B0604020202020204" pitchFamily="34" charset="0"/>
              <a:buChar char="•"/>
            </a:pPr>
            <a:r>
              <a:rPr lang="en-US" sz="4400" dirty="0"/>
              <a:t>Thinking aloud through revision of their writing</a:t>
            </a:r>
          </a:p>
          <a:p>
            <a:pPr marL="857250" lvl="1" indent="-457200">
              <a:buFont typeface="Arial" panose="020B0604020202020204" pitchFamily="34" charset="0"/>
              <a:buChar char="•"/>
            </a:pPr>
            <a:r>
              <a:rPr lang="en-US" sz="4400" dirty="0"/>
              <a:t>Editing only after revision is complete</a:t>
            </a:r>
          </a:p>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667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Writing Modes in the Virginia Standards of Learning</a:t>
            </a:r>
            <a:endParaRPr lang="en-US" sz="3600" dirty="0"/>
          </a:p>
        </p:txBody>
      </p:sp>
      <p:sp>
        <p:nvSpPr>
          <p:cNvPr id="3" name="Content Placeholder 2"/>
          <p:cNvSpPr>
            <a:spLocks noGrp="1"/>
          </p:cNvSpPr>
          <p:nvPr>
            <p:ph idx="1"/>
          </p:nvPr>
        </p:nvSpPr>
        <p:spPr>
          <a:xfrm>
            <a:off x="1524000" y="1143003"/>
            <a:ext cx="9460991" cy="4598074"/>
          </a:xfrm>
        </p:spPr>
        <p:txBody>
          <a:bodyPr/>
          <a:lstStyle/>
          <a:p>
            <a:pPr lvl="0"/>
            <a:r>
              <a:rPr lang="en-US" sz="2800" dirty="0" smtClean="0">
                <a:solidFill>
                  <a:srgbClr val="FF0000"/>
                </a:solidFill>
                <a:latin typeface="Times New Roman" panose="02020603050405020304" pitchFamily="18" charset="0"/>
                <a:cs typeface="Times New Roman" panose="02020603050405020304" pitchFamily="18" charset="0"/>
              </a:rPr>
              <a:t>Writing </a:t>
            </a:r>
            <a:r>
              <a:rPr lang="en-US" sz="2800" dirty="0">
                <a:solidFill>
                  <a:srgbClr val="FF0000"/>
                </a:solidFill>
                <a:latin typeface="Times New Roman" panose="02020603050405020304" pitchFamily="18" charset="0"/>
                <a:cs typeface="Times New Roman" panose="02020603050405020304" pitchFamily="18" charset="0"/>
              </a:rPr>
              <a:t>process increases in complexity and rigor as students progress through K-12 </a:t>
            </a:r>
          </a:p>
          <a:p>
            <a:pPr marL="1085850" lvl="1" indent="-342900"/>
            <a:r>
              <a:rPr lang="en-US" sz="2400" b="1" dirty="0">
                <a:latin typeface="Times New Roman" panose="02020603050405020304" pitchFamily="18" charset="0"/>
                <a:cs typeface="Times New Roman" panose="02020603050405020304" pitchFamily="18" charset="0"/>
              </a:rPr>
              <a:t>Kindergarten = </a:t>
            </a:r>
            <a:r>
              <a:rPr lang="en-US" sz="2400" b="1" dirty="0">
                <a:solidFill>
                  <a:srgbClr val="FF0000"/>
                </a:solidFill>
                <a:latin typeface="Times New Roman" panose="02020603050405020304" pitchFamily="18" charset="0"/>
                <a:cs typeface="Times New Roman" panose="02020603050405020304" pitchFamily="18" charset="0"/>
              </a:rPr>
              <a:t>narrative and descriptive</a:t>
            </a:r>
          </a:p>
          <a:p>
            <a:pPr marL="1085850" lvl="1" indent="-342900"/>
            <a:r>
              <a:rPr lang="en-US" sz="2400" b="1" dirty="0">
                <a:latin typeface="Times New Roman" panose="02020603050405020304" pitchFamily="18" charset="0"/>
                <a:cs typeface="Times New Roman" panose="02020603050405020304" pitchFamily="18" charset="0"/>
              </a:rPr>
              <a:t>Grade 1 = </a:t>
            </a:r>
            <a:r>
              <a:rPr lang="en-US" sz="2400" b="1" dirty="0">
                <a:solidFill>
                  <a:srgbClr val="FF0000"/>
                </a:solidFill>
                <a:latin typeface="Times New Roman" panose="02020603050405020304" pitchFamily="18" charset="0"/>
                <a:cs typeface="Times New Roman" panose="02020603050405020304" pitchFamily="18" charset="0"/>
              </a:rPr>
              <a:t>narrative, descriptive, and opinion</a:t>
            </a:r>
          </a:p>
          <a:p>
            <a:pPr marL="1085850" lvl="1" indent="-342900"/>
            <a:r>
              <a:rPr lang="en-US" sz="2400" b="1" dirty="0">
                <a:latin typeface="Times New Roman" panose="02020603050405020304" pitchFamily="18" charset="0"/>
                <a:cs typeface="Times New Roman" panose="02020603050405020304" pitchFamily="18" charset="0"/>
              </a:rPr>
              <a:t>Grade 2 = </a:t>
            </a:r>
            <a:r>
              <a:rPr lang="en-US" sz="24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400" b="1" dirty="0">
                <a:latin typeface="Times New Roman" panose="02020603050405020304" pitchFamily="18" charset="0"/>
                <a:cs typeface="Times New Roman" panose="02020603050405020304" pitchFamily="18" charset="0"/>
              </a:rPr>
              <a:t>Grade 3 = </a:t>
            </a:r>
            <a:r>
              <a:rPr lang="en-US" sz="24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400" b="1" dirty="0">
                <a:latin typeface="Times New Roman" panose="02020603050405020304" pitchFamily="18" charset="0"/>
                <a:cs typeface="Times New Roman" panose="02020603050405020304" pitchFamily="18" charset="0"/>
              </a:rPr>
              <a:t>Grade 4 = </a:t>
            </a:r>
            <a:r>
              <a:rPr lang="en-US" sz="2400" b="1" dirty="0">
                <a:solidFill>
                  <a:srgbClr val="FF0000"/>
                </a:solidFill>
                <a:latin typeface="Times New Roman" panose="02020603050405020304" pitchFamily="18" charset="0"/>
                <a:cs typeface="Times New Roman" panose="02020603050405020304" pitchFamily="18" charset="0"/>
              </a:rPr>
              <a:t>narrative, descriptive, opinion, and expository</a:t>
            </a:r>
          </a:p>
          <a:p>
            <a:pPr marL="1085850" lvl="1" indent="-342900"/>
            <a:r>
              <a:rPr lang="en-US" sz="2400" b="1" dirty="0">
                <a:latin typeface="Times New Roman" panose="02020603050405020304" pitchFamily="18" charset="0"/>
                <a:cs typeface="Times New Roman" panose="02020603050405020304" pitchFamily="18" charset="0"/>
              </a:rPr>
              <a:t>Grade 5 = </a:t>
            </a:r>
            <a:r>
              <a:rPr lang="en-US" sz="2400" b="1" dirty="0">
                <a:solidFill>
                  <a:srgbClr val="FF0000"/>
                </a:solidFill>
                <a:latin typeface="Times New Roman" panose="02020603050405020304" pitchFamily="18" charset="0"/>
                <a:cs typeface="Times New Roman" panose="02020603050405020304" pitchFamily="18" charset="0"/>
              </a:rPr>
              <a:t>narrative, descriptive, expository, and persuasive</a:t>
            </a:r>
          </a:p>
        </p:txBody>
      </p:sp>
    </p:spTree>
    <p:extLst>
      <p:ext uri="{BB962C8B-B14F-4D97-AF65-F5344CB8AC3E}">
        <p14:creationId xmlns:p14="http://schemas.microsoft.com/office/powerpoint/2010/main" val="31501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Writing Modes in the Virginia Standards of Learning</a:t>
            </a:r>
          </a:p>
        </p:txBody>
      </p:sp>
      <p:sp>
        <p:nvSpPr>
          <p:cNvPr id="3" name="Content Placeholder 2"/>
          <p:cNvSpPr>
            <a:spLocks noGrp="1"/>
          </p:cNvSpPr>
          <p:nvPr>
            <p:ph idx="1"/>
          </p:nvPr>
        </p:nvSpPr>
        <p:spPr>
          <a:xfrm>
            <a:off x="256032" y="1185679"/>
            <a:ext cx="11021567" cy="4598074"/>
          </a:xfrm>
        </p:spPr>
        <p:txBody>
          <a:bodyPr/>
          <a:lstStyle/>
          <a:p>
            <a:r>
              <a:rPr lang="en-US" sz="3200" dirty="0" smtClean="0">
                <a:solidFill>
                  <a:srgbClr val="002060"/>
                </a:solidFill>
              </a:rPr>
              <a:t>Instructional focus narrows toward specific modes of writing</a:t>
            </a:r>
            <a:endParaRPr lang="en-US" sz="3200" dirty="0">
              <a:solidFill>
                <a:srgbClr val="002060"/>
              </a:solidFill>
            </a:endParaRPr>
          </a:p>
          <a:p>
            <a:pPr lvl="1"/>
            <a:r>
              <a:rPr lang="en-US" sz="2800" b="1" dirty="0">
                <a:solidFill>
                  <a:srgbClr val="002060"/>
                </a:solidFill>
              </a:rPr>
              <a:t>6</a:t>
            </a:r>
            <a:r>
              <a:rPr lang="en-US" sz="2800" b="1" baseline="30000" dirty="0">
                <a:solidFill>
                  <a:srgbClr val="002060"/>
                </a:solidFill>
              </a:rPr>
              <a:t>th</a:t>
            </a:r>
            <a:r>
              <a:rPr lang="en-US" sz="2800" b="1" dirty="0">
                <a:solidFill>
                  <a:srgbClr val="002060"/>
                </a:solidFill>
              </a:rPr>
              <a:t>-</a:t>
            </a:r>
            <a:r>
              <a:rPr lang="en-US" sz="2800" b="1" dirty="0"/>
              <a:t> </a:t>
            </a:r>
            <a:r>
              <a:rPr lang="en-US" sz="2800" b="1" dirty="0">
                <a:solidFill>
                  <a:srgbClr val="FF0000"/>
                </a:solidFill>
              </a:rPr>
              <a:t>narrative &amp; reflective</a:t>
            </a:r>
          </a:p>
          <a:p>
            <a:pPr lvl="1"/>
            <a:r>
              <a:rPr lang="en-US" sz="2800" b="1" dirty="0">
                <a:solidFill>
                  <a:srgbClr val="002060"/>
                </a:solidFill>
              </a:rPr>
              <a:t>7</a:t>
            </a:r>
            <a:r>
              <a:rPr lang="en-US" sz="2800" b="1" baseline="30000" dirty="0">
                <a:solidFill>
                  <a:srgbClr val="002060"/>
                </a:solidFill>
              </a:rPr>
              <a:t>th</a:t>
            </a:r>
            <a:r>
              <a:rPr lang="en-US" sz="2800" b="1" dirty="0">
                <a:solidFill>
                  <a:srgbClr val="002060"/>
                </a:solidFill>
              </a:rPr>
              <a:t> &amp; 8</a:t>
            </a:r>
            <a:r>
              <a:rPr lang="en-US" sz="2800" b="1" baseline="30000" dirty="0">
                <a:solidFill>
                  <a:srgbClr val="002060"/>
                </a:solidFill>
              </a:rPr>
              <a:t>th</a:t>
            </a:r>
            <a:r>
              <a:rPr lang="en-US" sz="2800" b="1" dirty="0">
                <a:solidFill>
                  <a:srgbClr val="002060"/>
                </a:solidFill>
              </a:rPr>
              <a:t> – </a:t>
            </a:r>
            <a:r>
              <a:rPr lang="en-US" sz="2800" b="1" dirty="0">
                <a:solidFill>
                  <a:srgbClr val="FF0000"/>
                </a:solidFill>
              </a:rPr>
              <a:t>expository &amp; persuasive</a:t>
            </a:r>
          </a:p>
          <a:p>
            <a:pPr lvl="1"/>
            <a:r>
              <a:rPr lang="en-US" sz="2800" b="1" dirty="0">
                <a:solidFill>
                  <a:srgbClr val="002060"/>
                </a:solidFill>
              </a:rPr>
              <a:t>9</a:t>
            </a:r>
            <a:r>
              <a:rPr lang="en-US" sz="2800" b="1" baseline="30000" dirty="0">
                <a:solidFill>
                  <a:srgbClr val="002060"/>
                </a:solidFill>
              </a:rPr>
              <a:t>th</a:t>
            </a:r>
            <a:r>
              <a:rPr lang="en-US" sz="2800" b="1" dirty="0">
                <a:solidFill>
                  <a:srgbClr val="002060"/>
                </a:solidFill>
              </a:rPr>
              <a:t> &amp; 10</a:t>
            </a:r>
            <a:r>
              <a:rPr lang="en-US" sz="2800" b="1" baseline="30000" dirty="0">
                <a:solidFill>
                  <a:srgbClr val="002060"/>
                </a:solidFill>
              </a:rPr>
              <a:t>th</a:t>
            </a:r>
            <a:r>
              <a:rPr lang="en-US" sz="2800" b="1" dirty="0">
                <a:solidFill>
                  <a:srgbClr val="002060"/>
                </a:solidFill>
              </a:rPr>
              <a:t> – </a:t>
            </a:r>
            <a:r>
              <a:rPr lang="en-US" sz="2800" b="1" dirty="0">
                <a:solidFill>
                  <a:srgbClr val="FF0000"/>
                </a:solidFill>
              </a:rPr>
              <a:t>persuasive &amp; analytical</a:t>
            </a:r>
          </a:p>
          <a:p>
            <a:pPr lvl="1"/>
            <a:r>
              <a:rPr lang="en-US" sz="2800" b="1" dirty="0">
                <a:solidFill>
                  <a:srgbClr val="002060"/>
                </a:solidFill>
              </a:rPr>
              <a:t>11</a:t>
            </a:r>
            <a:r>
              <a:rPr lang="en-US" sz="2800" b="1" baseline="30000" dirty="0">
                <a:solidFill>
                  <a:srgbClr val="002060"/>
                </a:solidFill>
              </a:rPr>
              <a:t>th</a:t>
            </a:r>
            <a:r>
              <a:rPr lang="en-US" sz="2800" b="1" dirty="0">
                <a:solidFill>
                  <a:srgbClr val="002060"/>
                </a:solidFill>
              </a:rPr>
              <a:t> &amp; 12</a:t>
            </a:r>
            <a:r>
              <a:rPr lang="en-US" sz="2800" b="1" baseline="30000" dirty="0">
                <a:solidFill>
                  <a:srgbClr val="002060"/>
                </a:solidFill>
              </a:rPr>
              <a:t>th</a:t>
            </a:r>
            <a:r>
              <a:rPr lang="en-US" sz="2800" b="1" dirty="0">
                <a:solidFill>
                  <a:srgbClr val="002060"/>
                </a:solidFill>
              </a:rPr>
              <a:t> – </a:t>
            </a:r>
            <a:r>
              <a:rPr lang="en-US" sz="2800" b="1" dirty="0">
                <a:solidFill>
                  <a:srgbClr val="FF0000"/>
                </a:solidFill>
              </a:rPr>
              <a:t>persuasive &amp; argumentative</a:t>
            </a:r>
          </a:p>
          <a:p>
            <a:pPr marL="571500" indent="-571500"/>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69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742950"/>
          </a:xfrm>
        </p:spPr>
        <p:txBody>
          <a:bodyPr>
            <a:normAutofit/>
          </a:bodyPr>
          <a:lstStyle/>
          <a:p>
            <a:r>
              <a:rPr lang="en-US" sz="3600" dirty="0" smtClean="0">
                <a:effectLst>
                  <a:outerShdw blurRad="38100" dist="38100" dir="2700000" algn="tl">
                    <a:srgbClr val="000000">
                      <a:alpha val="43137"/>
                    </a:srgbClr>
                  </a:outerShdw>
                </a:effectLst>
              </a:rPr>
              <a:t>Authentic Writing</a:t>
            </a:r>
            <a:endParaRPr lang="en-US" sz="3600" dirty="0">
              <a:effectLst>
                <a:outerShdw blurRad="38100" dist="38100" dir="2700000" algn="tl">
                  <a:srgbClr val="000000">
                    <a:alpha val="43137"/>
                  </a:srgbClr>
                </a:outerShdw>
              </a:effectLst>
            </a:endParaRPr>
          </a:p>
        </p:txBody>
      </p:sp>
      <p:sp>
        <p:nvSpPr>
          <p:cNvPr id="6" name="Content Placeholder 5" descr="www.teenink.com"/>
          <p:cNvSpPr>
            <a:spLocks noGrp="1"/>
          </p:cNvSpPr>
          <p:nvPr>
            <p:ph idx="1"/>
          </p:nvPr>
        </p:nvSpPr>
        <p:spPr>
          <a:xfrm>
            <a:off x="110598" y="742949"/>
            <a:ext cx="11025040" cy="5131757"/>
          </a:xfrm>
        </p:spPr>
        <p:txBody>
          <a:bodyPr>
            <a:noAutofit/>
          </a:bodyPr>
          <a:lstStyle/>
          <a:p>
            <a:r>
              <a:rPr lang="en-US" sz="2400" dirty="0">
                <a:solidFill>
                  <a:schemeClr val="tx1"/>
                </a:solidFill>
              </a:rPr>
              <a:t>Use mentor </a:t>
            </a:r>
            <a:r>
              <a:rPr lang="en-US" sz="2400" dirty="0" smtClean="0">
                <a:solidFill>
                  <a:schemeClr val="tx1"/>
                </a:solidFill>
              </a:rPr>
              <a:t>texts and engaging sources </a:t>
            </a:r>
            <a:r>
              <a:rPr lang="en-US" sz="2400" dirty="0">
                <a:solidFill>
                  <a:schemeClr val="tx1"/>
                </a:solidFill>
              </a:rPr>
              <a:t>to </a:t>
            </a:r>
            <a:r>
              <a:rPr lang="en-US" sz="2400" dirty="0" smtClean="0">
                <a:solidFill>
                  <a:schemeClr val="tx1"/>
                </a:solidFill>
              </a:rPr>
              <a:t>provide authentic stimuli for writing</a:t>
            </a:r>
            <a:endParaRPr lang="en-US" sz="2400" dirty="0">
              <a:solidFill>
                <a:schemeClr val="tx1"/>
              </a:solidFill>
            </a:endParaRPr>
          </a:p>
          <a:p>
            <a:pPr marL="642938" lvl="1" indent="-342900"/>
            <a:r>
              <a:rPr lang="en-US" sz="2400" dirty="0" smtClean="0">
                <a:solidFill>
                  <a:schemeClr val="tx1"/>
                </a:solidFill>
              </a:rPr>
              <a:t>Select documents that encourage to students to write to demonstrate historical thinking skills… assessing arguments, evaluating sources for bias, etc.</a:t>
            </a:r>
            <a:endParaRPr lang="en-US" sz="2400" dirty="0">
              <a:solidFill>
                <a:schemeClr val="tx1"/>
              </a:solidFill>
            </a:endParaRPr>
          </a:p>
          <a:p>
            <a:pPr marL="0" lvl="1" indent="0">
              <a:buNone/>
            </a:pPr>
            <a:r>
              <a:rPr lang="en-US" sz="2400" dirty="0" smtClean="0">
                <a:solidFill>
                  <a:schemeClr val="tx1"/>
                </a:solidFill>
              </a:rPr>
              <a:t>Incorporate </a:t>
            </a:r>
            <a:r>
              <a:rPr lang="en-US" sz="2400" dirty="0">
                <a:solidFill>
                  <a:schemeClr val="tx1"/>
                </a:solidFill>
              </a:rPr>
              <a:t>daily writing </a:t>
            </a:r>
          </a:p>
          <a:p>
            <a:pPr marL="642938" lvl="1" indent="-342900"/>
            <a:r>
              <a:rPr lang="en-US" sz="2400" dirty="0">
                <a:solidFill>
                  <a:schemeClr val="tx1"/>
                </a:solidFill>
              </a:rPr>
              <a:t>A warm-up prior to beginning a unit of study</a:t>
            </a:r>
          </a:p>
          <a:p>
            <a:pPr marL="642938" lvl="1" indent="-342900"/>
            <a:r>
              <a:rPr lang="en-US" sz="2400" dirty="0" smtClean="0">
                <a:solidFill>
                  <a:schemeClr val="tx1"/>
                </a:solidFill>
              </a:rPr>
              <a:t>Ask students to evaluate news items and historic documents for bias </a:t>
            </a:r>
          </a:p>
          <a:p>
            <a:pPr marL="642938" lvl="1" indent="-342900"/>
            <a:r>
              <a:rPr lang="en-US" sz="2400" dirty="0" smtClean="0">
                <a:solidFill>
                  <a:schemeClr val="tx1"/>
                </a:solidFill>
              </a:rPr>
              <a:t>To </a:t>
            </a:r>
            <a:r>
              <a:rPr lang="en-US" sz="2400" dirty="0">
                <a:solidFill>
                  <a:schemeClr val="tx1"/>
                </a:solidFill>
              </a:rPr>
              <a:t>consolidate thoughts or findings after independent reading, class discussion, or class </a:t>
            </a:r>
            <a:r>
              <a:rPr lang="en-US" sz="2400" dirty="0" smtClean="0">
                <a:solidFill>
                  <a:schemeClr val="tx1"/>
                </a:solidFill>
              </a:rPr>
              <a:t>experiment</a:t>
            </a:r>
          </a:p>
          <a:p>
            <a:pPr marL="300038" lvl="1" indent="-300038">
              <a:buNone/>
            </a:pPr>
            <a:r>
              <a:rPr lang="en-US" sz="2400" dirty="0" smtClean="0">
                <a:solidFill>
                  <a:schemeClr val="tx1"/>
                </a:solidFill>
              </a:rPr>
              <a:t>Summative Assessment</a:t>
            </a:r>
          </a:p>
          <a:p>
            <a:pPr marL="342900" lvl="1" indent="-55563"/>
            <a:r>
              <a:rPr lang="en-US" sz="2400" dirty="0">
                <a:solidFill>
                  <a:schemeClr val="tx1"/>
                </a:solidFill>
              </a:rPr>
              <a:t>Use </a:t>
            </a:r>
            <a:r>
              <a:rPr lang="en-US" sz="2400" dirty="0" smtClean="0">
                <a:solidFill>
                  <a:schemeClr val="tx1"/>
                </a:solidFill>
              </a:rPr>
              <a:t>authentic writing </a:t>
            </a:r>
            <a:r>
              <a:rPr lang="en-US" sz="2400" dirty="0">
                <a:solidFill>
                  <a:schemeClr val="tx1"/>
                </a:solidFill>
              </a:rPr>
              <a:t>to </a:t>
            </a:r>
            <a:r>
              <a:rPr lang="en-US" sz="2400" dirty="0" smtClean="0">
                <a:solidFill>
                  <a:schemeClr val="tx1"/>
                </a:solidFill>
              </a:rPr>
              <a:t>assess </a:t>
            </a:r>
            <a:r>
              <a:rPr lang="en-US" sz="2400" dirty="0">
                <a:solidFill>
                  <a:schemeClr val="tx1"/>
                </a:solidFill>
              </a:rPr>
              <a:t>skill development </a:t>
            </a:r>
            <a:r>
              <a:rPr lang="en-US" sz="2400" i="1" dirty="0" smtClean="0">
                <a:solidFill>
                  <a:schemeClr val="tx1"/>
                </a:solidFill>
              </a:rPr>
              <a:t>and</a:t>
            </a:r>
            <a:r>
              <a:rPr lang="en-US" sz="2400" dirty="0" smtClean="0">
                <a:solidFill>
                  <a:schemeClr val="tx1"/>
                </a:solidFill>
              </a:rPr>
              <a:t> </a:t>
            </a:r>
            <a:r>
              <a:rPr lang="en-US" sz="2400" dirty="0">
                <a:solidFill>
                  <a:schemeClr val="tx1"/>
                </a:solidFill>
              </a:rPr>
              <a:t>content knowledge</a:t>
            </a:r>
          </a:p>
          <a:p>
            <a:pPr marL="342900" lvl="1" indent="-342900"/>
            <a:endParaRPr lang="en-US" sz="2400" dirty="0" smtClean="0"/>
          </a:p>
          <a:p>
            <a:endParaRPr lang="en-US" sz="1800" dirty="0"/>
          </a:p>
          <a:p>
            <a:pPr>
              <a:buFont typeface="Arial" pitchFamily="34" charset="0"/>
              <a:buChar char="•"/>
            </a:pPr>
            <a:endParaRPr lang="en-US" sz="1800" dirty="0">
              <a:solidFill>
                <a:srgbClr val="002060"/>
              </a:solidFill>
            </a:endParaRPr>
          </a:p>
          <a:p>
            <a:pPr>
              <a:buFont typeface="Arial" pitchFamily="34" charset="0"/>
              <a:buChar char="•"/>
            </a:pPr>
            <a:endParaRPr lang="en-US" sz="1950" dirty="0">
              <a:solidFill>
                <a:srgbClr val="002060"/>
              </a:solidFill>
            </a:endParaRPr>
          </a:p>
          <a:p>
            <a:endParaRPr lang="en-US" dirty="0"/>
          </a:p>
        </p:txBody>
      </p:sp>
    </p:spTree>
    <p:extLst>
      <p:ext uri="{BB962C8B-B14F-4D97-AF65-F5344CB8AC3E}">
        <p14:creationId xmlns:p14="http://schemas.microsoft.com/office/powerpoint/2010/main" val="330203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12400411" cy="1470025"/>
          </a:xfrm>
        </p:spPr>
        <p:txBody>
          <a:bodyPr>
            <a:normAutofit fontScale="90000"/>
          </a:bodyPr>
          <a:lstStyle/>
          <a:p>
            <a:r>
              <a:rPr lang="en-US" dirty="0" smtClean="0"/>
              <a:t>Using Paired Texts for Authentic Writing in the History Classroom</a:t>
            </a:r>
            <a:endParaRPr lang="en-US" dirty="0"/>
          </a:p>
        </p:txBody>
      </p:sp>
    </p:spTree>
    <p:extLst>
      <p:ext uri="{BB962C8B-B14F-4D97-AF65-F5344CB8AC3E}">
        <p14:creationId xmlns:p14="http://schemas.microsoft.com/office/powerpoint/2010/main" val="17523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Says- Best Practices for </a:t>
            </a:r>
            <a:r>
              <a:rPr lang="en-US" dirty="0" smtClean="0"/>
              <a:t>Success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03563" y="6051049"/>
            <a:ext cx="9155084" cy="646331"/>
          </a:xfrm>
          <a:prstGeom prst="rect">
            <a:avLst/>
          </a:prstGeom>
        </p:spPr>
        <p:txBody>
          <a:bodyPr wrap="square">
            <a:spAutoFit/>
          </a:bodyPr>
          <a:lstStyle/>
          <a:p>
            <a:r>
              <a:rPr lang="en-US" dirty="0">
                <a:solidFill>
                  <a:schemeClr val="bg1"/>
                </a:solidFill>
                <a:latin typeface="TimesNewRoman"/>
              </a:rPr>
              <a:t>A Call to Action: What We Know About Adolescent Literacy Instruction. (2018, July 17). Retrieved January 8, 2020, from https://ncte.org/statement/adolescentliteracy/.</a:t>
            </a:r>
            <a:endParaRPr lang="en-US" dirty="0">
              <a:solidFill>
                <a:schemeClr val="bg1"/>
              </a:solidFill>
            </a:endParaRPr>
          </a:p>
        </p:txBody>
      </p:sp>
      <p:sp>
        <p:nvSpPr>
          <p:cNvPr id="6" name="TextBox 5"/>
          <p:cNvSpPr txBox="1"/>
          <p:nvPr/>
        </p:nvSpPr>
        <p:spPr>
          <a:xfrm>
            <a:off x="338744" y="1161254"/>
            <a:ext cx="10573789" cy="4647426"/>
          </a:xfrm>
          <a:prstGeom prst="rect">
            <a:avLst/>
          </a:prstGeom>
          <a:noFill/>
        </p:spPr>
        <p:txBody>
          <a:bodyPr wrap="square" rtlCol="0">
            <a:spAutoFit/>
          </a:bodyPr>
          <a:lstStyle/>
          <a:p>
            <a:r>
              <a:rPr lang="en-US" sz="3200" b="1" dirty="0" smtClean="0"/>
              <a:t>What adolescent readers need:</a:t>
            </a:r>
          </a:p>
          <a:p>
            <a:r>
              <a:rPr lang="en-US" sz="2400" b="1" dirty="0" smtClean="0"/>
              <a:t>Practice </a:t>
            </a:r>
            <a:r>
              <a:rPr lang="en-US" sz="2400" b="1" dirty="0"/>
              <a:t>thinking critically about how they engage with texts to include</a:t>
            </a:r>
          </a:p>
          <a:p>
            <a:pPr marL="285750" indent="-285750">
              <a:buFont typeface="Arial" panose="020B0604020202020204" pitchFamily="34" charset="0"/>
              <a:buChar char="•"/>
            </a:pPr>
            <a:r>
              <a:rPr lang="en-US" sz="2400" dirty="0"/>
              <a:t>application of metacognitive strategies.</a:t>
            </a:r>
          </a:p>
          <a:p>
            <a:pPr marL="285750" indent="-285750">
              <a:buFont typeface="Arial" panose="020B0604020202020204" pitchFamily="34" charset="0"/>
              <a:buChar char="•"/>
            </a:pPr>
            <a:r>
              <a:rPr lang="en-US" sz="2400" dirty="0"/>
              <a:t>recognition of bias and high-quality sources.</a:t>
            </a:r>
          </a:p>
          <a:p>
            <a:pPr marL="285750" indent="-285750">
              <a:buFont typeface="Arial" panose="020B0604020202020204" pitchFamily="34" charset="0"/>
              <a:buChar char="•"/>
            </a:pPr>
            <a:r>
              <a:rPr lang="en-US" sz="2400" dirty="0"/>
              <a:t>argumentation with evidence.</a:t>
            </a:r>
          </a:p>
          <a:p>
            <a:r>
              <a:rPr lang="en-US" sz="2400" b="1" dirty="0"/>
              <a:t>Critical examination of texts that helps them to</a:t>
            </a:r>
          </a:p>
          <a:p>
            <a:pPr marL="285750" indent="-285750">
              <a:buFont typeface="Arial" panose="020B0604020202020204" pitchFamily="34" charset="0"/>
              <a:buChar char="•"/>
            </a:pPr>
            <a:r>
              <a:rPr lang="en-US" sz="2400" dirty="0"/>
              <a:t>recognize the purpose of text structure and how the writer uses it to create effect.</a:t>
            </a:r>
          </a:p>
          <a:p>
            <a:pPr marL="285750" indent="-285750">
              <a:buFont typeface="Arial" panose="020B0604020202020204" pitchFamily="34" charset="0"/>
              <a:buChar char="•"/>
            </a:pPr>
            <a:r>
              <a:rPr lang="en-US" sz="2400" dirty="0"/>
              <a:t>infer beyond literal interpretations.</a:t>
            </a:r>
          </a:p>
          <a:p>
            <a:pPr marL="285750" indent="-285750">
              <a:buFont typeface="Arial" panose="020B0604020202020204" pitchFamily="34" charset="0"/>
              <a:buChar char="•"/>
            </a:pPr>
            <a:r>
              <a:rPr lang="en-US" sz="2400" dirty="0"/>
              <a:t>question and investigate various social, political, and historical context.</a:t>
            </a:r>
          </a:p>
          <a:p>
            <a:pPr marL="285750" indent="-285750">
              <a:buFont typeface="Arial" panose="020B0604020202020204" pitchFamily="34" charset="0"/>
              <a:buChar char="•"/>
            </a:pPr>
            <a:r>
              <a:rPr lang="en-US" sz="2400" dirty="0"/>
              <a:t>understand multiple meanings and richness of texts and layers of complexity</a:t>
            </a:r>
            <a:r>
              <a:rPr lang="en-US" sz="2400" dirty="0" smtClean="0"/>
              <a:t>.</a:t>
            </a:r>
            <a:endParaRPr lang="en-US" sz="2400" dirty="0"/>
          </a:p>
        </p:txBody>
      </p:sp>
    </p:spTree>
    <p:extLst>
      <p:ext uri="{BB962C8B-B14F-4D97-AF65-F5344CB8AC3E}">
        <p14:creationId xmlns:p14="http://schemas.microsoft.com/office/powerpoint/2010/main" val="392957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Building Relationships to Build Better Readers</a:t>
            </a:r>
            <a:endParaRPr lang="en-US" sz="4400" dirty="0"/>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144033" y="1064319"/>
            <a:ext cx="11636188" cy="4647426"/>
          </a:xfrm>
          <a:prstGeom prst="rect">
            <a:avLst/>
          </a:prstGeom>
          <a:noFill/>
        </p:spPr>
        <p:txBody>
          <a:bodyPr wrap="square" rtlCol="0">
            <a:spAutoFit/>
          </a:bodyPr>
          <a:lstStyle/>
          <a:p>
            <a:r>
              <a:rPr lang="en-US" sz="2800" b="1" u="sng" dirty="0" smtClean="0"/>
              <a:t>Know your students, know their interests… engagement matters</a:t>
            </a:r>
            <a:endParaRPr lang="en-US" sz="2800" dirty="0" smtClean="0"/>
          </a:p>
          <a:p>
            <a:r>
              <a:rPr lang="en-US" sz="2400" dirty="0" smtClean="0"/>
              <a:t>Cognitive research indicates that the use of highly engaging texts selected to fit students’ interests aids comprehension and increases self-efficacy in reading because students learn more and comprehend better when they have the context that comes with interest in the text (Willingham, 2013).</a:t>
            </a:r>
          </a:p>
          <a:p>
            <a:endParaRPr lang="en-US" sz="2400" dirty="0"/>
          </a:p>
          <a:p>
            <a:r>
              <a:rPr lang="en-US" sz="2800" b="1" u="sng" dirty="0" smtClean="0"/>
              <a:t>Create a balance between whole group texts and student-selected</a:t>
            </a:r>
          </a:p>
          <a:p>
            <a:r>
              <a:rPr lang="en-US" sz="2400" dirty="0" smtClean="0"/>
              <a:t>“Students </a:t>
            </a:r>
            <a:r>
              <a:rPr lang="en-US" sz="2400" dirty="0"/>
              <a:t>need both content specific reading </a:t>
            </a:r>
            <a:r>
              <a:rPr lang="en-US" sz="2400" dirty="0" smtClean="0"/>
              <a:t>[and] the </a:t>
            </a:r>
            <a:r>
              <a:rPr lang="en-US" sz="2400" dirty="0"/>
              <a:t>exploration of texts beyond the content. If a student enjoys to pleasure read graphic novels we should not dissuade that student from choosing them. Rather, we should support them while still exposing them to content specific passages and </a:t>
            </a:r>
            <a:r>
              <a:rPr lang="en-US" sz="2400" dirty="0" smtClean="0"/>
              <a:t>texts” (Fisher, Hattie &amp; Frey, 2016).</a:t>
            </a:r>
            <a:endParaRPr lang="en-US" sz="2400" dirty="0"/>
          </a:p>
          <a:p>
            <a:endParaRPr lang="en-US" sz="2400" dirty="0"/>
          </a:p>
        </p:txBody>
      </p:sp>
    </p:spTree>
    <p:extLst>
      <p:ext uri="{BB962C8B-B14F-4D97-AF65-F5344CB8AC3E}">
        <p14:creationId xmlns:p14="http://schemas.microsoft.com/office/powerpoint/2010/main" val="1113578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0"/>
            <a:ext cx="12400411" cy="1470025"/>
          </a:xfrm>
        </p:spPr>
        <p:txBody>
          <a:bodyPr>
            <a:normAutofit fontScale="90000"/>
          </a:bodyPr>
          <a:lstStyle/>
          <a:p>
            <a:r>
              <a:rPr lang="en-US" dirty="0" smtClean="0"/>
              <a:t>Local Alternative Assessments and Balanced Assessment Plans</a:t>
            </a:r>
            <a:endParaRPr lang="en-US" dirty="0"/>
          </a:p>
        </p:txBody>
      </p:sp>
    </p:spTree>
    <p:extLst>
      <p:ext uri="{BB962C8B-B14F-4D97-AF65-F5344CB8AC3E}">
        <p14:creationId xmlns:p14="http://schemas.microsoft.com/office/powerpoint/2010/main" val="40333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effectLst>
                  <a:outerShdw blurRad="38100" dist="38100" dir="2700000" algn="tl">
                    <a:srgbClr val="000000">
                      <a:alpha val="43137"/>
                    </a:srgbClr>
                  </a:outerShdw>
                </a:effectLst>
              </a:rPr>
              <a:t>What are paired texts…</a:t>
            </a:r>
            <a:endParaRPr lang="en-US" dirty="0">
              <a:solidFill>
                <a:srgbClr val="FF0000"/>
              </a:solidFill>
            </a:endParaRPr>
          </a:p>
        </p:txBody>
      </p:sp>
      <p:sp>
        <p:nvSpPr>
          <p:cNvPr id="3" name="Content Placeholder 2"/>
          <p:cNvSpPr>
            <a:spLocks noGrp="1"/>
          </p:cNvSpPr>
          <p:nvPr>
            <p:ph idx="1"/>
          </p:nvPr>
        </p:nvSpPr>
        <p:spPr>
          <a:xfrm>
            <a:off x="0" y="1130368"/>
            <a:ext cx="10945906" cy="4329138"/>
          </a:xfrm>
        </p:spPr>
        <p:txBody>
          <a:bodyPr/>
          <a:lstStyle/>
          <a:p>
            <a:pPr marL="342900" indent="-342900">
              <a:buFont typeface="Arial" panose="020B0604020202020204" pitchFamily="34" charset="0"/>
              <a:buChar char="•"/>
            </a:pPr>
            <a:r>
              <a:rPr lang="en-US" dirty="0"/>
              <a:t>C</a:t>
            </a:r>
            <a:r>
              <a:rPr lang="en-US" dirty="0" smtClean="0"/>
              <a:t>an </a:t>
            </a:r>
            <a:r>
              <a:rPr lang="en-US" dirty="0"/>
              <a:t>include books, plays, articles, poems, functional text, graphics, </a:t>
            </a:r>
            <a:r>
              <a:rPr lang="en-US" dirty="0" smtClean="0"/>
              <a:t>maps, or </a:t>
            </a:r>
            <a:r>
              <a:rPr lang="en-US" dirty="0"/>
              <a:t>digital media</a:t>
            </a:r>
          </a:p>
          <a:p>
            <a:pPr marL="342900" indent="-342900">
              <a:buFont typeface="Arial" panose="020B0604020202020204" pitchFamily="34" charset="0"/>
              <a:buChar char="•"/>
            </a:pPr>
            <a:r>
              <a:rPr lang="en-US" dirty="0"/>
              <a:t>Focus on a common theme or topic </a:t>
            </a:r>
            <a:r>
              <a:rPr lang="en-US" dirty="0" smtClean="0"/>
              <a:t>that fits history and social science content </a:t>
            </a:r>
          </a:p>
          <a:p>
            <a:pPr marL="342900" indent="-342900">
              <a:buFont typeface="Arial" panose="020B0604020202020204" pitchFamily="34" charset="0"/>
              <a:buChar char="•"/>
            </a:pPr>
            <a:r>
              <a:rPr lang="en-US" dirty="0" smtClean="0"/>
              <a:t>Can be compared </a:t>
            </a:r>
            <a:r>
              <a:rPr lang="en-US" dirty="0"/>
              <a:t>and </a:t>
            </a:r>
            <a:r>
              <a:rPr lang="en-US" dirty="0" smtClean="0"/>
              <a:t>contrasted to demonstrate deeper understanding and historical thinking skills</a:t>
            </a:r>
          </a:p>
          <a:p>
            <a:pPr marL="342900" indent="-342900">
              <a:buFont typeface="Arial" panose="020B0604020202020204" pitchFamily="34" charset="0"/>
              <a:buChar char="•"/>
            </a:pPr>
            <a:r>
              <a:rPr lang="en-US" dirty="0" smtClean="0"/>
              <a:t>Are included on the 2017 6-8 Reading SOL tests</a:t>
            </a:r>
            <a:endParaRPr lang="en-US" dirty="0"/>
          </a:p>
          <a:p>
            <a:endParaRPr lang="en-US" dirty="0" smtClean="0"/>
          </a:p>
        </p:txBody>
      </p:sp>
    </p:spTree>
    <p:extLst>
      <p:ext uri="{BB962C8B-B14F-4D97-AF65-F5344CB8AC3E}">
        <p14:creationId xmlns:p14="http://schemas.microsoft.com/office/powerpoint/2010/main" val="28664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2599613" y="-29748"/>
            <a:ext cx="11566525" cy="869951"/>
          </a:xfrm>
          <a:prstGeom prst="rect">
            <a:avLst/>
          </a:prstGeom>
        </p:spPr>
        <p:txBody>
          <a:bodyPr/>
          <a:lstStyle/>
          <a:p>
            <a:pPr algn="ctr"/>
            <a:r>
              <a:rPr lang="en-US" sz="2800" dirty="0" smtClean="0"/>
              <a:t>Paired Texts: U.S. History to 1865</a:t>
            </a:r>
            <a:endParaRPr lang="en-US" sz="2800" dirty="0"/>
          </a:p>
        </p:txBody>
      </p:sp>
      <p:sp>
        <p:nvSpPr>
          <p:cNvPr id="10" name="Content Placeholder 9"/>
          <p:cNvSpPr>
            <a:spLocks noGrp="1"/>
          </p:cNvSpPr>
          <p:nvPr>
            <p:ph idx="4294967295"/>
          </p:nvPr>
        </p:nvSpPr>
        <p:spPr>
          <a:xfrm>
            <a:off x="0" y="576263"/>
            <a:ext cx="5808663" cy="6281737"/>
          </a:xfrm>
          <a:prstGeom prst="rect">
            <a:avLst/>
          </a:prstGeom>
        </p:spPr>
        <p:txBody>
          <a:bodyPr/>
          <a:lstStyle/>
          <a:p>
            <a:pPr>
              <a:spcBef>
                <a:spcPts val="0"/>
              </a:spcBef>
            </a:pPr>
            <a:r>
              <a:rPr lang="en-US" sz="1600" b="1" dirty="0" smtClean="0"/>
              <a:t>Excerpts from the Journals of Lewis and Clark on Sacagawea </a:t>
            </a:r>
            <a:r>
              <a:rPr lang="en-US" sz="1600" dirty="0" smtClean="0"/>
              <a:t>source: </a:t>
            </a:r>
            <a:r>
              <a:rPr lang="en-US" sz="1600" dirty="0" smtClean="0">
                <a:hlinkClick r:id="rId2"/>
              </a:rPr>
              <a:t>Lewis and Clark Bicentennial Exhibition</a:t>
            </a:r>
            <a:endParaRPr lang="en-US" sz="1600" dirty="0" smtClean="0"/>
          </a:p>
          <a:p>
            <a:pPr>
              <a:spcBef>
                <a:spcPts val="0"/>
              </a:spcBef>
            </a:pPr>
            <a:r>
              <a:rPr lang="en-US" sz="1600" dirty="0" smtClean="0"/>
              <a:t>The Corps was several days upriver from Fort Mandan. “When we halted for dinner the squaw busied herself in </a:t>
            </a:r>
            <a:r>
              <a:rPr lang="en-US" sz="1600" dirty="0" err="1" smtClean="0"/>
              <a:t>serching</a:t>
            </a:r>
            <a:r>
              <a:rPr lang="en-US" sz="1600" dirty="0" smtClean="0"/>
              <a:t> for the wild artichokes which the mice collect and deposit in large hoards. this operation she performed by penetrating the earth with a sharp stick about some small collections of drift wood. her </a:t>
            </a:r>
            <a:r>
              <a:rPr lang="en-US" sz="1600" dirty="0" err="1" smtClean="0"/>
              <a:t>labour</a:t>
            </a:r>
            <a:r>
              <a:rPr lang="en-US" sz="1600" dirty="0" smtClean="0"/>
              <a:t> soon proved successful, and she procured a good quantity of these roots.” —Meriwether Lewis, April 9, 1805 </a:t>
            </a:r>
          </a:p>
          <a:p>
            <a:pPr>
              <a:spcBef>
                <a:spcPts val="0"/>
              </a:spcBef>
            </a:pPr>
            <a:endParaRPr lang="en-US" sz="1600" dirty="0" smtClean="0"/>
          </a:p>
          <a:p>
            <a:pPr>
              <a:spcBef>
                <a:spcPts val="0"/>
              </a:spcBef>
            </a:pPr>
            <a:r>
              <a:rPr lang="en-US" sz="1600" dirty="0" smtClean="0"/>
              <a:t>A sudden wind squall had caught the crew of the pirogue by surprise and water filled the boat. “By 4 </a:t>
            </a:r>
            <a:r>
              <a:rPr lang="en-US" sz="1600" dirty="0" err="1" smtClean="0"/>
              <a:t>oClock</a:t>
            </a:r>
            <a:r>
              <a:rPr lang="en-US" sz="1600" dirty="0" smtClean="0"/>
              <a:t> in the evening our Instruments, Medicine, merchandize provision &amp;c, were perfectly </a:t>
            </a:r>
            <a:r>
              <a:rPr lang="en-US" sz="1600" dirty="0" err="1" smtClean="0"/>
              <a:t>dryed</a:t>
            </a:r>
            <a:r>
              <a:rPr lang="en-US" sz="1600" dirty="0" smtClean="0"/>
              <a:t>, repacked and put on board the </a:t>
            </a:r>
            <a:r>
              <a:rPr lang="en-US" sz="1600" dirty="0" err="1" smtClean="0"/>
              <a:t>perogue</a:t>
            </a:r>
            <a:r>
              <a:rPr lang="en-US" sz="1600" dirty="0" smtClean="0"/>
              <a:t>. the loss we sustained was not so great as we had at first apprehended… the Indian woman to whom I ascribe equal fortitude and resolution, with any person onboard at the time of the </a:t>
            </a:r>
            <a:r>
              <a:rPr lang="en-US" sz="1600" dirty="0" err="1" smtClean="0"/>
              <a:t>accedent</a:t>
            </a:r>
            <a:r>
              <a:rPr lang="en-US" sz="1600" dirty="0" smtClean="0"/>
              <a:t>, caught and preserved most of the light articles which were washed overboard” —Meriwether Lewis, May 16, 1805</a:t>
            </a:r>
          </a:p>
        </p:txBody>
      </p:sp>
      <p:sp>
        <p:nvSpPr>
          <p:cNvPr id="3" name="Rectangle 2" descr="A primary source describing Sacagawea" title="Sacagawea primary source"/>
          <p:cNvSpPr/>
          <p:nvPr/>
        </p:nvSpPr>
        <p:spPr>
          <a:xfrm>
            <a:off x="0" y="534308"/>
            <a:ext cx="6001947" cy="6323692"/>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descr="A newspaper headline describing the remomval of the Sagawea statue in Charlottesville and a picture of the monument showing Sacagwea cowed behind Lewis and Clark" title="Headline and monument"/>
          <p:cNvSpPr/>
          <p:nvPr/>
        </p:nvSpPr>
        <p:spPr>
          <a:xfrm>
            <a:off x="6035834" y="238539"/>
            <a:ext cx="6156166" cy="6619461"/>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9" descr="A newspaper headline describing the remomval of the Sagawea statue in Charlottesville and a picture of the monument showing Sacagwea cowed behind Lewis and Clark"/>
          <p:cNvSpPr txBox="1">
            <a:spLocks/>
          </p:cNvSpPr>
          <p:nvPr/>
        </p:nvSpPr>
        <p:spPr>
          <a:xfrm>
            <a:off x="6154347" y="515937"/>
            <a:ext cx="5809436" cy="5180692"/>
          </a:xfrm>
          <a:prstGeom prst="rect">
            <a:avLst/>
          </a:prstGeom>
        </p:spPr>
        <p:txBody>
          <a:bodyPr/>
          <a:lstStyle>
            <a:lvl1pPr marL="0" indent="0" algn="l" defTabSz="1219170" rtl="0" eaLnBrk="1" latinLnBrk="0" hangingPunct="1">
              <a:spcBef>
                <a:spcPts val="2667"/>
              </a:spcBef>
              <a:buClr>
                <a:schemeClr val="accent1"/>
              </a:buClr>
              <a:buFont typeface="Arial"/>
              <a:buNone/>
              <a:defRPr sz="4267" kern="1200">
                <a:solidFill>
                  <a:schemeClr val="tx1"/>
                </a:solidFill>
                <a:latin typeface="+mn-lt"/>
                <a:ea typeface="+mn-ea"/>
                <a:cs typeface="+mn-cs"/>
              </a:defRPr>
            </a:lvl1pPr>
            <a:lvl2pPr marL="914377" indent="-448722" algn="l" defTabSz="1219170" rtl="0" eaLnBrk="1" latinLnBrk="0" hangingPunct="1">
              <a:spcBef>
                <a:spcPts val="800"/>
              </a:spcBef>
              <a:buClr>
                <a:schemeClr val="accent1">
                  <a:lumMod val="50000"/>
                </a:schemeClr>
              </a:buClr>
              <a:buFont typeface="Wingdings 2" pitchFamily="18" charset="2"/>
              <a:buChar char=""/>
              <a:defRPr sz="3733" kern="1200">
                <a:solidFill>
                  <a:schemeClr val="tx1"/>
                </a:solidFill>
                <a:latin typeface="+mn-lt"/>
                <a:ea typeface="+mn-ea"/>
                <a:cs typeface="+mn-cs"/>
              </a:defRPr>
            </a:lvl2pPr>
            <a:lvl3pPr marL="1380032" indent="-465655" algn="l" defTabSz="1219170" rtl="0" eaLnBrk="1" latinLnBrk="0" hangingPunct="1">
              <a:spcBef>
                <a:spcPts val="800"/>
              </a:spcBef>
              <a:buClr>
                <a:schemeClr val="accent1"/>
              </a:buClr>
              <a:buFont typeface="Wingdings 2" pitchFamily="18" charset="2"/>
              <a:buChar char=""/>
              <a:defRPr sz="3200" kern="1200">
                <a:solidFill>
                  <a:schemeClr val="tx1"/>
                </a:solidFill>
                <a:latin typeface="+mn-lt"/>
                <a:ea typeface="+mn-ea"/>
                <a:cs typeface="+mn-cs"/>
              </a:defRPr>
            </a:lvl3pPr>
            <a:lvl4pPr marL="1828754" indent="-448722" algn="l" defTabSz="1219170" rtl="0" eaLnBrk="1" latinLnBrk="0" hangingPunct="1">
              <a:spcBef>
                <a:spcPts val="800"/>
              </a:spcBef>
              <a:buClr>
                <a:schemeClr val="accent1">
                  <a:lumMod val="50000"/>
                </a:schemeClr>
              </a:buClr>
              <a:buFont typeface="Courier New"/>
              <a:buChar char="o"/>
              <a:defRPr sz="2667" kern="1200">
                <a:solidFill>
                  <a:schemeClr val="tx1"/>
                </a:solidFill>
                <a:latin typeface="+mn-lt"/>
                <a:ea typeface="+mn-ea"/>
                <a:cs typeface="+mn-cs"/>
              </a:defRPr>
            </a:lvl4pPr>
            <a:lvl5pPr marL="2294409" indent="-465655" algn="l" defTabSz="1219170" rtl="0" eaLnBrk="1" latinLnBrk="0" hangingPunct="1">
              <a:spcBef>
                <a:spcPts val="800"/>
              </a:spcBef>
              <a:buClr>
                <a:schemeClr val="accent1"/>
              </a:buClr>
              <a:buFont typeface="Wingdings 2" pitchFamily="18" charset="2"/>
              <a:buChar char=""/>
              <a:defRPr sz="2667" kern="1200">
                <a:solidFill>
                  <a:schemeClr val="tx1"/>
                </a:solidFill>
                <a:latin typeface="+mn-lt"/>
                <a:ea typeface="+mn-ea"/>
                <a:cs typeface="+mn-cs"/>
              </a:defRPr>
            </a:lvl5pPr>
            <a:lvl6pPr marL="2741015" indent="-459306" algn="l" defTabSz="1219170" rtl="0" eaLnBrk="1" latinLnBrk="0" hangingPunct="1">
              <a:spcBef>
                <a:spcPct val="20000"/>
              </a:spcBef>
              <a:buClr>
                <a:schemeClr val="accent1">
                  <a:lumMod val="50000"/>
                </a:schemeClr>
              </a:buClr>
              <a:buFont typeface="Wingdings 2" pitchFamily="18" charset="2"/>
              <a:buChar char=""/>
              <a:defRPr lang="en-US" sz="2667" kern="1200">
                <a:solidFill>
                  <a:schemeClr val="tx1">
                    <a:lumMod val="65000"/>
                    <a:lumOff val="35000"/>
                  </a:schemeClr>
                </a:solidFill>
                <a:latin typeface="+mn-lt"/>
                <a:ea typeface="+mn-ea"/>
                <a:cs typeface="+mn-cs"/>
              </a:defRPr>
            </a:lvl6pPr>
            <a:lvl7pPr marL="3198204" indent="-459306" algn="l" defTabSz="1219170" rtl="0" eaLnBrk="1" latinLnBrk="0" hangingPunct="1">
              <a:spcBef>
                <a:spcPct val="20000"/>
              </a:spcBef>
              <a:buClr>
                <a:schemeClr val="accent1"/>
              </a:buClr>
              <a:buFont typeface="Wingdings 2" pitchFamily="18" charset="2"/>
              <a:buChar char=""/>
              <a:defRPr lang="en-US" sz="2667" kern="1200">
                <a:solidFill>
                  <a:schemeClr val="tx1">
                    <a:lumMod val="65000"/>
                    <a:lumOff val="35000"/>
                  </a:schemeClr>
                </a:solidFill>
                <a:latin typeface="+mn-lt"/>
                <a:ea typeface="+mn-ea"/>
                <a:cs typeface="+mn-cs"/>
              </a:defRPr>
            </a:lvl7pPr>
            <a:lvl8pPr marL="3657509" indent="-459306" algn="l" defTabSz="1219170" rtl="0" eaLnBrk="1" latinLnBrk="0" hangingPunct="1">
              <a:spcBef>
                <a:spcPct val="20000"/>
              </a:spcBef>
              <a:buClr>
                <a:schemeClr val="accent1">
                  <a:lumMod val="50000"/>
                </a:schemeClr>
              </a:buClr>
              <a:buFont typeface="Wingdings 2" pitchFamily="18" charset="2"/>
              <a:buChar char=""/>
              <a:defRPr lang="en-US" sz="2667" kern="1200">
                <a:solidFill>
                  <a:schemeClr val="tx1">
                    <a:lumMod val="65000"/>
                    <a:lumOff val="35000"/>
                  </a:schemeClr>
                </a:solidFill>
                <a:latin typeface="+mn-lt"/>
                <a:ea typeface="+mn-ea"/>
                <a:cs typeface="+mn-cs"/>
              </a:defRPr>
            </a:lvl8pPr>
            <a:lvl9pPr marL="4116814" indent="-459306" algn="l" defTabSz="1219170" rtl="0" eaLnBrk="1" latinLnBrk="0" hangingPunct="1">
              <a:spcBef>
                <a:spcPct val="20000"/>
              </a:spcBef>
              <a:buClr>
                <a:schemeClr val="accent1"/>
              </a:buClr>
              <a:buFont typeface="Wingdings 2" pitchFamily="18" charset="2"/>
              <a:buChar char=""/>
              <a:defRPr lang="en-US" sz="2667" kern="1200">
                <a:solidFill>
                  <a:schemeClr val="tx1">
                    <a:lumMod val="65000"/>
                    <a:lumOff val="35000"/>
                  </a:schemeClr>
                </a:solidFill>
                <a:latin typeface="+mn-lt"/>
                <a:ea typeface="+mn-ea"/>
                <a:cs typeface="+mn-cs"/>
              </a:defRPr>
            </a:lvl9pPr>
          </a:lstStyle>
          <a:p>
            <a:pPr>
              <a:spcBef>
                <a:spcPts val="0"/>
              </a:spcBef>
            </a:pPr>
            <a:endParaRPr lang="en-US" sz="1600" dirty="0"/>
          </a:p>
        </p:txBody>
      </p:sp>
      <p:pic>
        <p:nvPicPr>
          <p:cNvPr id="1026" name="Picture 2" descr="A newspaper headline describing the remomval of the Sagawea statue in Charlottesville and a picture of the monument showing Sacagwea cowed behind Lewis and Cl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347" y="3383681"/>
            <a:ext cx="2812565" cy="32422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newspaper headline describing the remomval of the Sagawea statue in Charlottesville and a picture of the monument showing Sacagwea cowed behind Lewis and Clark"/>
          <p:cNvPicPr>
            <a:picLocks noChangeAspect="1"/>
          </p:cNvPicPr>
          <p:nvPr/>
        </p:nvPicPr>
        <p:blipFill>
          <a:blip r:embed="rId4"/>
          <a:stretch>
            <a:fillRect/>
          </a:stretch>
        </p:blipFill>
        <p:spPr>
          <a:xfrm>
            <a:off x="6797285" y="543926"/>
            <a:ext cx="5166498" cy="3145142"/>
          </a:xfrm>
          <a:prstGeom prst="rect">
            <a:avLst/>
          </a:prstGeom>
        </p:spPr>
      </p:pic>
    </p:spTree>
    <p:extLst>
      <p:ext uri="{BB962C8B-B14F-4D97-AF65-F5344CB8AC3E}">
        <p14:creationId xmlns:p14="http://schemas.microsoft.com/office/powerpoint/2010/main" val="279449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Writing Applications</a:t>
            </a:r>
            <a:endParaRPr lang="en-US" dirty="0"/>
          </a:p>
        </p:txBody>
      </p:sp>
      <p:sp>
        <p:nvSpPr>
          <p:cNvPr id="9" name="Content Placeholder 8"/>
          <p:cNvSpPr>
            <a:spLocks noGrp="1"/>
          </p:cNvSpPr>
          <p:nvPr>
            <p:ph idx="1"/>
          </p:nvPr>
        </p:nvSpPr>
        <p:spPr/>
        <p:txBody>
          <a:bodyPr/>
          <a:lstStyle/>
          <a:p>
            <a:endParaRPr lang="en-US"/>
          </a:p>
        </p:txBody>
      </p:sp>
      <p:sp>
        <p:nvSpPr>
          <p:cNvPr id="5" name="Content Placeholder 4"/>
          <p:cNvSpPr>
            <a:spLocks noGrp="1"/>
          </p:cNvSpPr>
          <p:nvPr>
            <p:ph idx="4294967295"/>
          </p:nvPr>
        </p:nvSpPr>
        <p:spPr>
          <a:xfrm>
            <a:off x="532014" y="1382799"/>
            <a:ext cx="5010150" cy="3365500"/>
          </a:xfrm>
          <a:prstGeom prst="rect">
            <a:avLst/>
          </a:prstGeom>
        </p:spPr>
        <p:txBody>
          <a:bodyPr/>
          <a:lstStyle/>
          <a:p>
            <a:r>
              <a:rPr lang="en-US" sz="2000" dirty="0" smtClean="0"/>
              <a:t>Short writing ideas</a:t>
            </a:r>
          </a:p>
          <a:p>
            <a:r>
              <a:rPr lang="en-US" sz="2000" dirty="0" smtClean="0"/>
              <a:t>Analyze only the journal entries to describe the role Sacagawea played in the expedition</a:t>
            </a:r>
          </a:p>
          <a:p>
            <a:r>
              <a:rPr lang="en-US" sz="2000" dirty="0" smtClean="0"/>
              <a:t>Look at the statue and describe what it shows and how you know</a:t>
            </a:r>
          </a:p>
          <a:p>
            <a:r>
              <a:rPr lang="en-US" sz="2000" dirty="0" smtClean="0"/>
              <a:t>Read the article, examine the statue, take a position on its removal</a:t>
            </a:r>
          </a:p>
          <a:p>
            <a:endParaRPr lang="en-US" sz="1800" dirty="0"/>
          </a:p>
        </p:txBody>
      </p:sp>
      <p:sp>
        <p:nvSpPr>
          <p:cNvPr id="6" name="Content Placeholder 5"/>
          <p:cNvSpPr>
            <a:spLocks noGrp="1"/>
          </p:cNvSpPr>
          <p:nvPr>
            <p:ph idx="4294967295"/>
          </p:nvPr>
        </p:nvSpPr>
        <p:spPr>
          <a:xfrm>
            <a:off x="7015596" y="1382799"/>
            <a:ext cx="5010150" cy="3365500"/>
          </a:xfrm>
          <a:prstGeom prst="rect">
            <a:avLst/>
          </a:prstGeom>
        </p:spPr>
        <p:txBody>
          <a:bodyPr/>
          <a:lstStyle/>
          <a:p>
            <a:r>
              <a:rPr lang="en-US" sz="2000" dirty="0" smtClean="0"/>
              <a:t>Lengthier writing ideas</a:t>
            </a:r>
          </a:p>
          <a:p>
            <a:r>
              <a:rPr lang="en-US" sz="2000" dirty="0" smtClean="0"/>
              <a:t>Synthesize all three sources to create a persuasive letter to the editor citing the journals</a:t>
            </a:r>
          </a:p>
          <a:p>
            <a:r>
              <a:rPr lang="en-US" sz="2000" dirty="0" smtClean="0"/>
              <a:t>Write a plan for either an updated monument to the Lewis &amp; Clark expedition that accurately portrays Sacagawea or a historic marker that provides the proper context. </a:t>
            </a:r>
          </a:p>
          <a:p>
            <a:endParaRPr lang="en-US" sz="2000" dirty="0"/>
          </a:p>
        </p:txBody>
      </p:sp>
    </p:spTree>
    <p:extLst>
      <p:ext uri="{BB962C8B-B14F-4D97-AF65-F5344CB8AC3E}">
        <p14:creationId xmlns:p14="http://schemas.microsoft.com/office/powerpoint/2010/main" val="8940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452852" y="0"/>
            <a:ext cx="11566769" cy="869498"/>
          </a:xfrm>
        </p:spPr>
        <p:txBody>
          <a:bodyPr/>
          <a:lstStyle/>
          <a:p>
            <a:pPr algn="ctr"/>
            <a:r>
              <a:rPr lang="en-US" sz="2800" dirty="0" smtClean="0"/>
              <a:t>Paired Texts: U.S. History 1865 - Present</a:t>
            </a:r>
            <a:endParaRPr lang="en-US" sz="2800" dirty="0"/>
          </a:p>
        </p:txBody>
      </p:sp>
      <p:sp>
        <p:nvSpPr>
          <p:cNvPr id="10" name="Content Placeholder 9"/>
          <p:cNvSpPr>
            <a:spLocks noGrp="1"/>
          </p:cNvSpPr>
          <p:nvPr>
            <p:ph idx="10"/>
          </p:nvPr>
        </p:nvSpPr>
        <p:spPr>
          <a:xfrm>
            <a:off x="6018891" y="534308"/>
            <a:ext cx="5809436" cy="5180692"/>
          </a:xfrm>
        </p:spPr>
        <p:txBody>
          <a:bodyPr/>
          <a:lstStyle/>
          <a:p>
            <a:pPr>
              <a:spcBef>
                <a:spcPts val="0"/>
              </a:spcBef>
            </a:pPr>
            <a:r>
              <a:rPr lang="en-US" sz="1600" b="1" dirty="0" smtClean="0"/>
              <a:t>“What Everybody </a:t>
            </a:r>
            <a:r>
              <a:rPr lang="en-US" sz="1600" b="1" dirty="0"/>
              <a:t>K</a:t>
            </a:r>
            <a:r>
              <a:rPr lang="en-US" sz="1600" b="1" dirty="0" smtClean="0"/>
              <a:t>nows </a:t>
            </a:r>
            <a:r>
              <a:rPr lang="en-US" sz="1600" b="1" dirty="0"/>
              <a:t>N</a:t>
            </a:r>
            <a:r>
              <a:rPr lang="en-US" sz="1600" b="1" dirty="0" smtClean="0"/>
              <a:t>ow” by Jacqueline Woodson</a:t>
            </a:r>
          </a:p>
          <a:p>
            <a:pPr>
              <a:spcBef>
                <a:spcPts val="0"/>
              </a:spcBef>
            </a:pPr>
            <a:endParaRPr lang="en-US" sz="1600" dirty="0" smtClean="0"/>
          </a:p>
          <a:p>
            <a:pPr>
              <a:spcBef>
                <a:spcPts val="0"/>
              </a:spcBef>
            </a:pPr>
            <a:r>
              <a:rPr lang="en-US" sz="1600" dirty="0" smtClean="0"/>
              <a:t>Even </a:t>
            </a:r>
            <a:r>
              <a:rPr lang="en-US" sz="1600" dirty="0"/>
              <a:t>though the laws have changed</a:t>
            </a:r>
          </a:p>
          <a:p>
            <a:pPr>
              <a:spcBef>
                <a:spcPts val="0"/>
              </a:spcBef>
            </a:pPr>
            <a:r>
              <a:rPr lang="en-US" sz="1600" dirty="0"/>
              <a:t>my grandmother still takes us</a:t>
            </a:r>
          </a:p>
          <a:p>
            <a:pPr>
              <a:spcBef>
                <a:spcPts val="0"/>
              </a:spcBef>
            </a:pPr>
            <a:r>
              <a:rPr lang="en-US" sz="1600" dirty="0"/>
              <a:t>to the back of the bus when we go downtown</a:t>
            </a:r>
          </a:p>
          <a:p>
            <a:pPr>
              <a:spcBef>
                <a:spcPts val="0"/>
              </a:spcBef>
            </a:pPr>
            <a:r>
              <a:rPr lang="en-US" sz="1600" dirty="0"/>
              <a:t>in the rain. It's easier, my grandmother says,</a:t>
            </a:r>
          </a:p>
          <a:p>
            <a:pPr>
              <a:spcBef>
                <a:spcPts val="0"/>
              </a:spcBef>
            </a:pPr>
            <a:r>
              <a:rPr lang="en-US" sz="1600" dirty="0"/>
              <a:t>than having white folks look at me like I'm </a:t>
            </a:r>
            <a:r>
              <a:rPr lang="en-US" sz="1600" dirty="0" smtClean="0"/>
              <a:t>dirt…</a:t>
            </a:r>
          </a:p>
          <a:p>
            <a:pPr>
              <a:spcBef>
                <a:spcPts val="0"/>
              </a:spcBef>
            </a:pPr>
            <a:endParaRPr lang="en-US" sz="1600" dirty="0"/>
          </a:p>
          <a:p>
            <a:pPr>
              <a:spcBef>
                <a:spcPts val="0"/>
              </a:spcBef>
            </a:pPr>
            <a:r>
              <a:rPr lang="en-US" sz="1600" dirty="0"/>
              <a:t>I look around and see the ones</a:t>
            </a:r>
          </a:p>
          <a:p>
            <a:pPr>
              <a:spcBef>
                <a:spcPts val="0"/>
              </a:spcBef>
            </a:pPr>
            <a:r>
              <a:rPr lang="en-US" sz="1600" dirty="0"/>
              <a:t>who walk straight to the back. See</a:t>
            </a:r>
          </a:p>
          <a:p>
            <a:pPr>
              <a:spcBef>
                <a:spcPts val="0"/>
              </a:spcBef>
            </a:pPr>
            <a:r>
              <a:rPr lang="en-US" sz="1600" dirty="0"/>
              <a:t>the ones who take a seat up front, daring</a:t>
            </a:r>
          </a:p>
          <a:p>
            <a:pPr>
              <a:spcBef>
                <a:spcPts val="0"/>
              </a:spcBef>
            </a:pPr>
            <a:r>
              <a:rPr lang="en-US" sz="1600" dirty="0"/>
              <a:t>anyone to make them move. And know</a:t>
            </a:r>
          </a:p>
          <a:p>
            <a:pPr>
              <a:spcBef>
                <a:spcPts val="0"/>
              </a:spcBef>
            </a:pPr>
            <a:r>
              <a:rPr lang="en-US" sz="1600" dirty="0"/>
              <a:t>this is who I want to be. Not scared</a:t>
            </a:r>
          </a:p>
          <a:p>
            <a:pPr>
              <a:spcBef>
                <a:spcPts val="0"/>
              </a:spcBef>
            </a:pPr>
            <a:r>
              <a:rPr lang="en-US" sz="1600" dirty="0"/>
              <a:t>like that. Brave</a:t>
            </a:r>
          </a:p>
          <a:p>
            <a:pPr>
              <a:spcBef>
                <a:spcPts val="0"/>
              </a:spcBef>
            </a:pPr>
            <a:r>
              <a:rPr lang="en-US" sz="1600" dirty="0"/>
              <a:t>like that.</a:t>
            </a:r>
          </a:p>
          <a:p>
            <a:pPr>
              <a:spcBef>
                <a:spcPts val="0"/>
              </a:spcBef>
            </a:pPr>
            <a:endParaRPr lang="en-US" sz="1600" dirty="0"/>
          </a:p>
          <a:p>
            <a:pPr>
              <a:spcBef>
                <a:spcPts val="0"/>
              </a:spcBef>
            </a:pPr>
            <a:r>
              <a:rPr lang="en-US" sz="1600" dirty="0"/>
              <a:t>Still, my grandmother takes my hand downtown</a:t>
            </a:r>
          </a:p>
          <a:p>
            <a:pPr>
              <a:spcBef>
                <a:spcPts val="0"/>
              </a:spcBef>
            </a:pPr>
            <a:r>
              <a:rPr lang="en-US" sz="1600" dirty="0"/>
              <a:t>pulls me right past the restaurants that have to let us sit</a:t>
            </a:r>
          </a:p>
          <a:p>
            <a:pPr>
              <a:spcBef>
                <a:spcPts val="0"/>
              </a:spcBef>
            </a:pPr>
            <a:r>
              <a:rPr lang="en-US" sz="1600" dirty="0"/>
              <a:t>wherever we want now. No need in making trouble,</a:t>
            </a:r>
          </a:p>
          <a:p>
            <a:pPr>
              <a:spcBef>
                <a:spcPts val="0"/>
              </a:spcBef>
            </a:pPr>
            <a:r>
              <a:rPr lang="en-US" sz="1600" dirty="0"/>
              <a:t>she says. You all go back to New York City but</a:t>
            </a:r>
          </a:p>
          <a:p>
            <a:pPr>
              <a:spcBef>
                <a:spcPts val="0"/>
              </a:spcBef>
            </a:pPr>
            <a:r>
              <a:rPr lang="en-US" sz="1600" dirty="0"/>
              <a:t>I have to live here</a:t>
            </a:r>
            <a:r>
              <a:rPr lang="en-US" sz="1600" dirty="0" smtClean="0"/>
              <a:t>.</a:t>
            </a:r>
          </a:p>
          <a:p>
            <a:pPr>
              <a:spcBef>
                <a:spcPts val="0"/>
              </a:spcBef>
            </a:pPr>
            <a:r>
              <a:rPr lang="en-US" sz="1600" dirty="0" smtClean="0"/>
              <a:t>Source: </a:t>
            </a:r>
            <a:r>
              <a:rPr lang="en-US" sz="1600" dirty="0" smtClean="0">
                <a:hlinkClick r:id="rId2"/>
              </a:rPr>
              <a:t>PoetryFoundation.org</a:t>
            </a:r>
            <a:endParaRPr lang="en-US" sz="1600" dirty="0" smtClean="0"/>
          </a:p>
          <a:p>
            <a:pPr>
              <a:spcBef>
                <a:spcPts val="0"/>
              </a:spcBef>
            </a:pPr>
            <a:endParaRPr lang="en-US" sz="1600" dirty="0"/>
          </a:p>
        </p:txBody>
      </p:sp>
      <p:pic>
        <p:nvPicPr>
          <p:cNvPr id="4" name="Picture 3" descr="An old newspaper clipping describing the arrest of Irene Morgan"/>
          <p:cNvPicPr>
            <a:picLocks noChangeAspect="1"/>
          </p:cNvPicPr>
          <p:nvPr/>
        </p:nvPicPr>
        <p:blipFill>
          <a:blip r:embed="rId3"/>
          <a:stretch>
            <a:fillRect/>
          </a:stretch>
        </p:blipFill>
        <p:spPr>
          <a:xfrm>
            <a:off x="1340830" y="534308"/>
            <a:ext cx="2221096" cy="1705801"/>
          </a:xfrm>
          <a:prstGeom prst="rect">
            <a:avLst/>
          </a:prstGeom>
        </p:spPr>
      </p:pic>
      <p:sp>
        <p:nvSpPr>
          <p:cNvPr id="2" name="Rectangle 1"/>
          <p:cNvSpPr/>
          <p:nvPr/>
        </p:nvSpPr>
        <p:spPr>
          <a:xfrm>
            <a:off x="0" y="2240109"/>
            <a:ext cx="6096000" cy="4278094"/>
          </a:xfrm>
          <a:prstGeom prst="rect">
            <a:avLst/>
          </a:prstGeom>
        </p:spPr>
        <p:txBody>
          <a:bodyPr>
            <a:spAutoFit/>
          </a:bodyPr>
          <a:lstStyle/>
          <a:p>
            <a:r>
              <a:rPr lang="en-US" sz="1600" dirty="0"/>
              <a:t>On July 16, after visiting her mother, Ethel Amos, in Hayes Store, Gloucester County, Morgan boarded a Greyhound bus </a:t>
            </a:r>
            <a:r>
              <a:rPr lang="en-US" sz="1600" dirty="0" err="1"/>
              <a:t>en</a:t>
            </a:r>
            <a:r>
              <a:rPr lang="en-US" sz="1600" dirty="0"/>
              <a:t> route to </a:t>
            </a:r>
            <a:r>
              <a:rPr lang="en-US" sz="1600" dirty="0" smtClean="0"/>
              <a:t>Baltimore</a:t>
            </a:r>
            <a:r>
              <a:rPr lang="en-US" sz="1600" dirty="0"/>
              <a:t>.</a:t>
            </a:r>
          </a:p>
          <a:p>
            <a:endParaRPr lang="en-US" sz="1600" dirty="0"/>
          </a:p>
          <a:p>
            <a:r>
              <a:rPr lang="en-US" sz="1600" dirty="0"/>
              <a:t>Near Saluda, in Middlesex County, about twenty-six miles northwest of Hayes Store, two white passengers boarded the already crowded bus, and the driver asked Morgan and an African American woman with an infant to give up their seats. According to later court documents, "There were two vacant spaces upon the long rear seat, and six white passengers were standing. The bus driver requested [Morgan] and her seatmate … to change their seats and occupy the two vacant spaces on the rear seat." When Morgan refused, and even attempted to prevent the other woman from complying, the bus driver drove to the jail in Saluda</a:t>
            </a:r>
            <a:r>
              <a:rPr lang="en-US" sz="1600" dirty="0" smtClean="0"/>
              <a:t>.</a:t>
            </a:r>
          </a:p>
          <a:p>
            <a:endParaRPr lang="en-US" sz="1600" dirty="0" smtClean="0"/>
          </a:p>
          <a:p>
            <a:r>
              <a:rPr lang="en-US" sz="1600" dirty="0" smtClean="0"/>
              <a:t>Source: </a:t>
            </a:r>
            <a:r>
              <a:rPr lang="en-US" sz="1600" dirty="0" smtClean="0">
                <a:hlinkClick r:id="rId4"/>
              </a:rPr>
              <a:t>Encyclopedia Virginia</a:t>
            </a:r>
            <a:endParaRPr lang="en-US" sz="1600" dirty="0"/>
          </a:p>
        </p:txBody>
      </p:sp>
      <p:sp>
        <p:nvSpPr>
          <p:cNvPr id="3" name="Rectangle 2" descr="An encylopedia description of Irene Morgan's arrest"/>
          <p:cNvSpPr/>
          <p:nvPr/>
        </p:nvSpPr>
        <p:spPr>
          <a:xfrm>
            <a:off x="0" y="534308"/>
            <a:ext cx="6001947" cy="6323692"/>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descr="Text of a poem by Jacqueline Woodson "/>
          <p:cNvSpPr/>
          <p:nvPr/>
        </p:nvSpPr>
        <p:spPr>
          <a:xfrm>
            <a:off x="6035834" y="534308"/>
            <a:ext cx="6156166" cy="6323692"/>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71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Applications</a:t>
            </a:r>
            <a:endParaRPr lang="en-US" dirty="0"/>
          </a:p>
        </p:txBody>
      </p:sp>
      <p:sp>
        <p:nvSpPr>
          <p:cNvPr id="3" name="Content Placeholder 2"/>
          <p:cNvSpPr>
            <a:spLocks noGrp="1"/>
          </p:cNvSpPr>
          <p:nvPr>
            <p:ph idx="1"/>
          </p:nvPr>
        </p:nvSpPr>
        <p:spPr/>
        <p:txBody>
          <a:bodyPr/>
          <a:lstStyle/>
          <a:p>
            <a:r>
              <a:rPr lang="en-US" dirty="0" smtClean="0"/>
              <a:t>Writing Applications</a:t>
            </a:r>
            <a:endParaRPr lang="en-US" dirty="0"/>
          </a:p>
        </p:txBody>
      </p:sp>
      <p:sp>
        <p:nvSpPr>
          <p:cNvPr id="5" name="Content Placeholder 4"/>
          <p:cNvSpPr>
            <a:spLocks noGrp="1"/>
          </p:cNvSpPr>
          <p:nvPr>
            <p:ph idx="4294967295"/>
          </p:nvPr>
        </p:nvSpPr>
        <p:spPr>
          <a:xfrm>
            <a:off x="465513" y="1278024"/>
            <a:ext cx="5010150" cy="4110038"/>
          </a:xfrm>
          <a:prstGeom prst="rect">
            <a:avLst/>
          </a:prstGeom>
        </p:spPr>
        <p:txBody>
          <a:bodyPr/>
          <a:lstStyle/>
          <a:p>
            <a:r>
              <a:rPr lang="en-US" sz="2400" dirty="0" smtClean="0"/>
              <a:t>Short writing ideas</a:t>
            </a:r>
          </a:p>
          <a:p>
            <a:pPr marL="342900" indent="-342900">
              <a:buFont typeface="Arial" panose="020B0604020202020204" pitchFamily="34" charset="0"/>
              <a:buChar char="•"/>
            </a:pPr>
            <a:r>
              <a:rPr lang="en-US" sz="2000" dirty="0" smtClean="0"/>
              <a:t>Write to explain why the texts are paired</a:t>
            </a:r>
          </a:p>
          <a:p>
            <a:pPr marL="342900" indent="-342900">
              <a:buFont typeface="Arial" panose="020B0604020202020204" pitchFamily="34" charset="0"/>
              <a:buChar char="•"/>
            </a:pPr>
            <a:r>
              <a:rPr lang="en-US" sz="2000" dirty="0" smtClean="0"/>
              <a:t>Compare and contrast the feelings on Jim Crow laws of Irene Morgan to the grandmother and granddaughter in the poem</a:t>
            </a:r>
          </a:p>
          <a:p>
            <a:pPr marL="342900" indent="-342900">
              <a:buFont typeface="Arial" panose="020B0604020202020204" pitchFamily="34" charset="0"/>
              <a:buChar char="•"/>
            </a:pPr>
            <a:r>
              <a:rPr lang="en-US" sz="2000" dirty="0" smtClean="0"/>
              <a:t>Connect the texts to Reconstruction and Civil Rights Movement SOL</a:t>
            </a:r>
          </a:p>
          <a:p>
            <a:pPr marL="342900" indent="-342900">
              <a:buFont typeface="Arial" panose="020B0604020202020204" pitchFamily="34" charset="0"/>
              <a:buChar char="•"/>
            </a:pPr>
            <a:endParaRPr lang="en-US" sz="2400" dirty="0"/>
          </a:p>
        </p:txBody>
      </p:sp>
      <p:sp>
        <p:nvSpPr>
          <p:cNvPr id="6" name="Content Placeholder 5"/>
          <p:cNvSpPr>
            <a:spLocks noGrp="1"/>
          </p:cNvSpPr>
          <p:nvPr>
            <p:ph idx="4294967295"/>
          </p:nvPr>
        </p:nvSpPr>
        <p:spPr>
          <a:xfrm>
            <a:off x="7477125" y="1154199"/>
            <a:ext cx="4714875" cy="4357688"/>
          </a:xfrm>
          <a:prstGeom prst="rect">
            <a:avLst/>
          </a:prstGeom>
        </p:spPr>
        <p:txBody>
          <a:bodyPr/>
          <a:lstStyle/>
          <a:p>
            <a:r>
              <a:rPr lang="en-US" sz="2400" dirty="0" smtClean="0"/>
              <a:t>Lengthier writing ideas</a:t>
            </a:r>
          </a:p>
          <a:p>
            <a:pPr marL="342900" indent="-342900">
              <a:buFont typeface="Arial" panose="020B0604020202020204" pitchFamily="34" charset="0"/>
              <a:buChar char="•"/>
            </a:pPr>
            <a:r>
              <a:rPr lang="en-US" sz="2000" dirty="0" smtClean="0"/>
              <a:t>Conduct additional research on the Morgan case. Use that research, this poem, and others to construct and deliver a Supreme Court opening argument.</a:t>
            </a:r>
          </a:p>
          <a:p>
            <a:pPr marL="342900" indent="-342900">
              <a:buFont typeface="Arial" panose="020B0604020202020204" pitchFamily="34" charset="0"/>
              <a:buChar char="•"/>
            </a:pPr>
            <a:r>
              <a:rPr lang="en-US" sz="2000" dirty="0"/>
              <a:t>C</a:t>
            </a:r>
            <a:r>
              <a:rPr lang="en-US" sz="2000" dirty="0" smtClean="0"/>
              <a:t>onstruct a creative writing assignment incorporating USII content in the style of the poet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5967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Additional Paired Text Ideas in History and Social Science</a:t>
            </a:r>
            <a:endParaRPr lang="en-US" dirty="0"/>
          </a:p>
        </p:txBody>
      </p:sp>
      <p:sp>
        <p:nvSpPr>
          <p:cNvPr id="5" name="Subtitle 4"/>
          <p:cNvSpPr>
            <a:spLocks noGrp="1"/>
          </p:cNvSpPr>
          <p:nvPr>
            <p:ph type="subTitle" idx="1"/>
          </p:nvPr>
        </p:nvSpPr>
        <p:spPr/>
        <p:txBody>
          <a:bodyPr/>
          <a:lstStyle/>
          <a:p>
            <a:r>
              <a:rPr lang="en-US" dirty="0" smtClean="0"/>
              <a:t>Using Fiction</a:t>
            </a:r>
            <a:endParaRPr lang="en-US" dirty="0"/>
          </a:p>
        </p:txBody>
      </p:sp>
      <p:sp>
        <p:nvSpPr>
          <p:cNvPr id="6" name="TextBox 5"/>
          <p:cNvSpPr txBox="1"/>
          <p:nvPr/>
        </p:nvSpPr>
        <p:spPr>
          <a:xfrm>
            <a:off x="0" y="1718131"/>
            <a:ext cx="5396948" cy="5139869"/>
          </a:xfrm>
          <a:prstGeom prst="rect">
            <a:avLst/>
          </a:prstGeom>
          <a:noFill/>
        </p:spPr>
        <p:txBody>
          <a:bodyPr wrap="square" rtlCol="0">
            <a:spAutoFit/>
          </a:bodyPr>
          <a:lstStyle/>
          <a:p>
            <a:r>
              <a:rPr lang="en-US" sz="2000" dirty="0" smtClean="0"/>
              <a:t>Collaborate with colleagues and use online sources like Commonlit.org to identify unconventional texts that tackle important historic and civic themes</a:t>
            </a:r>
          </a:p>
          <a:p>
            <a:endParaRPr lang="en-US" sz="2000" dirty="0" smtClean="0"/>
          </a:p>
          <a:p>
            <a:r>
              <a:rPr lang="en-US" i="1" dirty="0" smtClean="0"/>
              <a:t>“Harrison Bergeron” by Kurt Vonnegut </a:t>
            </a:r>
          </a:p>
          <a:p>
            <a:endParaRPr lang="en-US" sz="2000" dirty="0" smtClean="0"/>
          </a:p>
          <a:p>
            <a:r>
              <a:rPr lang="en-US" sz="2000" dirty="0" smtClean="0"/>
              <a:t>Use popular music related to historical eras and themes as a chance for students to read lyrical work</a:t>
            </a:r>
          </a:p>
          <a:p>
            <a:endParaRPr lang="en-US" sz="2000" dirty="0" smtClean="0"/>
          </a:p>
          <a:p>
            <a:pPr indent="-457200"/>
            <a:r>
              <a:rPr lang="en-US" i="1" dirty="0" smtClean="0"/>
              <a:t>“Fortunate Son” by </a:t>
            </a:r>
            <a:r>
              <a:rPr lang="en-US" i="1" dirty="0" err="1" smtClean="0"/>
              <a:t>Creedence</a:t>
            </a:r>
            <a:r>
              <a:rPr lang="en-US" i="1" dirty="0" smtClean="0"/>
              <a:t> Clearwater Revival</a:t>
            </a:r>
          </a:p>
          <a:p>
            <a:pPr indent="-457200"/>
            <a:endParaRPr lang="en-US" i="1" dirty="0" smtClean="0"/>
          </a:p>
          <a:p>
            <a:pPr indent="-457200"/>
            <a:r>
              <a:rPr lang="en-US" i="1" dirty="0" smtClean="0"/>
              <a:t>“A Change is </a:t>
            </a:r>
            <a:r>
              <a:rPr lang="en-US" i="1" dirty="0" err="1" smtClean="0"/>
              <a:t>Gonna</a:t>
            </a:r>
            <a:r>
              <a:rPr lang="en-US" i="1" dirty="0" smtClean="0"/>
              <a:t> Come” by Sam Cooke</a:t>
            </a:r>
          </a:p>
          <a:p>
            <a:endParaRPr lang="en-US" dirty="0" smtClean="0"/>
          </a:p>
          <a:p>
            <a:endParaRPr lang="en-US" dirty="0" smtClean="0"/>
          </a:p>
          <a:p>
            <a:endParaRPr lang="en-US" dirty="0"/>
          </a:p>
        </p:txBody>
      </p:sp>
      <p:pic>
        <p:nvPicPr>
          <p:cNvPr id="7" name="Picture 6" descr="A screenshot of CommonLit.org indicating that items may be sorted by theme"/>
          <p:cNvPicPr>
            <a:picLocks noChangeAspect="1"/>
          </p:cNvPicPr>
          <p:nvPr/>
        </p:nvPicPr>
        <p:blipFill>
          <a:blip r:embed="rId2"/>
          <a:stretch>
            <a:fillRect/>
          </a:stretch>
        </p:blipFill>
        <p:spPr>
          <a:xfrm>
            <a:off x="5786400" y="2385389"/>
            <a:ext cx="6127192" cy="2504661"/>
          </a:xfrm>
          <a:prstGeom prst="rect">
            <a:avLst/>
          </a:prstGeom>
        </p:spPr>
      </p:pic>
    </p:spTree>
    <p:extLst>
      <p:ext uri="{BB962C8B-B14F-4D97-AF65-F5344CB8AC3E}">
        <p14:creationId xmlns:p14="http://schemas.microsoft.com/office/powerpoint/2010/main" val="25036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Resources and Wrap-up</a:t>
            </a:r>
            <a:endParaRPr lang="en-US" dirty="0"/>
          </a:p>
        </p:txBody>
      </p:sp>
    </p:spTree>
    <p:extLst>
      <p:ext uri="{BB962C8B-B14F-4D97-AF65-F5344CB8AC3E}">
        <p14:creationId xmlns:p14="http://schemas.microsoft.com/office/powerpoint/2010/main" val="21762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76901"/>
            <a:ext cx="12879973" cy="973088"/>
          </a:xfrm>
        </p:spPr>
        <p:txBody>
          <a:bodyPr/>
          <a:lstStyle/>
          <a:p>
            <a:r>
              <a:rPr lang="en-US" dirty="0" smtClean="0"/>
              <a:t>Professional Learning Resources for Writing</a:t>
            </a:r>
            <a:endParaRPr lang="en-US" dirty="0"/>
          </a:p>
        </p:txBody>
      </p:sp>
      <p:sp>
        <p:nvSpPr>
          <p:cNvPr id="4" name="Content Placeholder 3"/>
          <p:cNvSpPr>
            <a:spLocks noGrp="1"/>
          </p:cNvSpPr>
          <p:nvPr>
            <p:ph idx="1"/>
          </p:nvPr>
        </p:nvSpPr>
        <p:spPr/>
        <p:txBody>
          <a:bodyPr/>
          <a:lstStyle/>
          <a:p>
            <a:r>
              <a:rPr lang="en-US" dirty="0" smtClean="0"/>
              <a:t>.</a:t>
            </a:r>
            <a:endParaRPr lang="en-US" dirty="0"/>
          </a:p>
        </p:txBody>
      </p:sp>
      <p:pic>
        <p:nvPicPr>
          <p:cNvPr id="5" name="Picture 4" descr="A screenshot of the VDOE Understand Scoring APP"/>
          <p:cNvPicPr>
            <a:picLocks noChangeAspect="1"/>
          </p:cNvPicPr>
          <p:nvPr/>
        </p:nvPicPr>
        <p:blipFill>
          <a:blip r:embed="rId2"/>
          <a:stretch>
            <a:fillRect/>
          </a:stretch>
        </p:blipFill>
        <p:spPr>
          <a:xfrm>
            <a:off x="189236" y="1578985"/>
            <a:ext cx="7909735" cy="4034716"/>
          </a:xfrm>
          <a:prstGeom prst="rect">
            <a:avLst/>
          </a:prstGeom>
        </p:spPr>
      </p:pic>
      <p:pic>
        <p:nvPicPr>
          <p:cNvPr id="6" name="Picture 5" descr="A screenshot of the VDOE Understand Scoring APP"/>
          <p:cNvPicPr>
            <a:picLocks noChangeAspect="1"/>
          </p:cNvPicPr>
          <p:nvPr/>
        </p:nvPicPr>
        <p:blipFill>
          <a:blip r:embed="rId3"/>
          <a:stretch>
            <a:fillRect/>
          </a:stretch>
        </p:blipFill>
        <p:spPr>
          <a:xfrm>
            <a:off x="5511839" y="2976510"/>
            <a:ext cx="6535782" cy="3624816"/>
          </a:xfrm>
          <a:prstGeom prst="rect">
            <a:avLst/>
          </a:prstGeom>
        </p:spPr>
      </p:pic>
      <p:sp>
        <p:nvSpPr>
          <p:cNvPr id="2" name="TextBox 1"/>
          <p:cNvSpPr txBox="1"/>
          <p:nvPr/>
        </p:nvSpPr>
        <p:spPr>
          <a:xfrm>
            <a:off x="4487088" y="838768"/>
            <a:ext cx="3905795" cy="584775"/>
          </a:xfrm>
          <a:prstGeom prst="rect">
            <a:avLst/>
          </a:prstGeom>
          <a:noFill/>
        </p:spPr>
        <p:txBody>
          <a:bodyPr wrap="square" rtlCol="0">
            <a:spAutoFit/>
          </a:bodyPr>
          <a:lstStyle/>
          <a:p>
            <a:r>
              <a:rPr lang="en-US" sz="3200" dirty="0" smtClean="0">
                <a:hlinkClick r:id="rId4"/>
              </a:rPr>
              <a:t>Understand Scoring</a:t>
            </a:r>
            <a:endParaRPr lang="en-US" sz="3200" dirty="0"/>
          </a:p>
        </p:txBody>
      </p:sp>
    </p:spTree>
    <p:extLst>
      <p:ext uri="{BB962C8B-B14F-4D97-AF65-F5344CB8AC3E}">
        <p14:creationId xmlns:p14="http://schemas.microsoft.com/office/powerpoint/2010/main" val="687420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Building Paired Passages</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A screenshot from Encylopedia Virginia on the Loving v. Virginia case"/>
          <p:cNvPicPr>
            <a:picLocks noChangeAspect="1"/>
          </p:cNvPicPr>
          <p:nvPr/>
        </p:nvPicPr>
        <p:blipFill>
          <a:blip r:embed="rId2"/>
          <a:stretch>
            <a:fillRect/>
          </a:stretch>
        </p:blipFill>
        <p:spPr>
          <a:xfrm>
            <a:off x="467068" y="1948015"/>
            <a:ext cx="4188174" cy="2857483"/>
          </a:xfrm>
          <a:prstGeom prst="rect">
            <a:avLst/>
          </a:prstGeom>
        </p:spPr>
      </p:pic>
      <p:sp>
        <p:nvSpPr>
          <p:cNvPr id="5" name="TextBox 4"/>
          <p:cNvSpPr txBox="1"/>
          <p:nvPr/>
        </p:nvSpPr>
        <p:spPr>
          <a:xfrm>
            <a:off x="2899954" y="973088"/>
            <a:ext cx="5969727" cy="646331"/>
          </a:xfrm>
          <a:prstGeom prst="rect">
            <a:avLst/>
          </a:prstGeom>
          <a:noFill/>
        </p:spPr>
        <p:txBody>
          <a:bodyPr wrap="square" rtlCol="0">
            <a:spAutoFit/>
          </a:bodyPr>
          <a:lstStyle/>
          <a:p>
            <a:pPr algn="ctr"/>
            <a:r>
              <a:rPr lang="en-US" sz="3600" dirty="0">
                <a:solidFill>
                  <a:srgbClr val="FF0000"/>
                </a:solidFill>
                <a:hlinkClick r:id="rId3"/>
              </a:rPr>
              <a:t>Encyclopedia Virginia</a:t>
            </a:r>
            <a:endParaRPr lang="en-US" sz="3600" dirty="0"/>
          </a:p>
        </p:txBody>
      </p:sp>
      <p:pic>
        <p:nvPicPr>
          <p:cNvPr id="6" name="Picture 5" descr="A screenshot from Encylopedia Virginia on Mary Johnston"/>
          <p:cNvPicPr>
            <a:picLocks noChangeAspect="1"/>
          </p:cNvPicPr>
          <p:nvPr/>
        </p:nvPicPr>
        <p:blipFill>
          <a:blip r:embed="rId4"/>
          <a:stretch>
            <a:fillRect/>
          </a:stretch>
        </p:blipFill>
        <p:spPr>
          <a:xfrm>
            <a:off x="5335181" y="1949855"/>
            <a:ext cx="6493643" cy="2853804"/>
          </a:xfrm>
          <a:prstGeom prst="rect">
            <a:avLst/>
          </a:prstGeom>
        </p:spPr>
      </p:pic>
    </p:spTree>
    <p:extLst>
      <p:ext uri="{BB962C8B-B14F-4D97-AF65-F5344CB8AC3E}">
        <p14:creationId xmlns:p14="http://schemas.microsoft.com/office/powerpoint/2010/main" val="3134786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Building Paired Passages</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sp>
        <p:nvSpPr>
          <p:cNvPr id="5" name="TextBox 4"/>
          <p:cNvSpPr txBox="1"/>
          <p:nvPr/>
        </p:nvSpPr>
        <p:spPr>
          <a:xfrm>
            <a:off x="2899954" y="973088"/>
            <a:ext cx="5969727" cy="646331"/>
          </a:xfrm>
          <a:prstGeom prst="rect">
            <a:avLst/>
          </a:prstGeom>
          <a:noFill/>
        </p:spPr>
        <p:txBody>
          <a:bodyPr wrap="square" rtlCol="0">
            <a:spAutoFit/>
          </a:bodyPr>
          <a:lstStyle/>
          <a:p>
            <a:pPr algn="ctr"/>
            <a:r>
              <a:rPr lang="en-US" sz="3600" dirty="0" smtClean="0">
                <a:solidFill>
                  <a:srgbClr val="FF0000"/>
                </a:solidFill>
                <a:hlinkClick r:id="rId2" action="ppaction://hlinkfile"/>
              </a:rPr>
              <a:t>Bunk History</a:t>
            </a:r>
            <a:endParaRPr lang="en-US" sz="3600" dirty="0"/>
          </a:p>
        </p:txBody>
      </p:sp>
      <p:pic>
        <p:nvPicPr>
          <p:cNvPr id="6" name="Picture 5" descr="A screenshot from BunkHistory"/>
          <p:cNvPicPr>
            <a:picLocks noChangeAspect="1"/>
          </p:cNvPicPr>
          <p:nvPr/>
        </p:nvPicPr>
        <p:blipFill>
          <a:blip r:embed="rId3"/>
          <a:stretch>
            <a:fillRect/>
          </a:stretch>
        </p:blipFill>
        <p:spPr>
          <a:xfrm>
            <a:off x="1297577" y="1619419"/>
            <a:ext cx="9609909" cy="4330781"/>
          </a:xfrm>
          <a:prstGeom prst="rect">
            <a:avLst/>
          </a:prstGeom>
        </p:spPr>
      </p:pic>
    </p:spTree>
    <p:extLst>
      <p:ext uri="{BB962C8B-B14F-4D97-AF65-F5344CB8AC3E}">
        <p14:creationId xmlns:p14="http://schemas.microsoft.com/office/powerpoint/2010/main" val="216427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base">
              <a:spcBef>
                <a:spcPct val="0"/>
              </a:spcBef>
              <a:spcAft>
                <a:spcPct val="0"/>
              </a:spcAft>
            </a:pPr>
            <a:fld id="{0D8A2BCF-08B8-4D37-BFA3-21F84954800F}" type="slidenum">
              <a:rPr lang="en-US" altLang="en-US">
                <a:latin typeface="Calibri" panose="020F0502020204030204" pitchFamily="34" charset="0"/>
                <a:cs typeface="Arial" panose="020B0604020202020204" pitchFamily="34" charset="0"/>
              </a:rPr>
              <a:pPr fontAlgn="base">
                <a:spcBef>
                  <a:spcPct val="0"/>
                </a:spcBef>
                <a:spcAft>
                  <a:spcPct val="0"/>
                </a:spcAft>
              </a:pPr>
              <a:t>4</a:t>
            </a:fld>
            <a:endParaRPr lang="en-US" altLang="en-US" dirty="0">
              <a:latin typeface="Calibri" panose="020F050202020403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Institutionalize &amp; Innovate</a:t>
            </a:r>
            <a:endParaRPr lang="en-US" dirty="0"/>
          </a:p>
        </p:txBody>
      </p:sp>
      <p:sp>
        <p:nvSpPr>
          <p:cNvPr id="3" name="Content Placeholder 2"/>
          <p:cNvSpPr>
            <a:spLocks noGrp="1"/>
          </p:cNvSpPr>
          <p:nvPr>
            <p:ph idx="1"/>
          </p:nvPr>
        </p:nvSpPr>
        <p:spPr/>
        <p:txBody>
          <a:bodyPr/>
          <a:lstStyle/>
          <a:p>
            <a:pPr marL="114300" indent="0">
              <a:buNone/>
            </a:pPr>
            <a:r>
              <a:rPr lang="en-US" sz="3200" dirty="0"/>
              <a:t>“Alternative assessments are incorporated within a </a:t>
            </a:r>
            <a:r>
              <a:rPr lang="en-US" sz="3200" b="1" dirty="0"/>
              <a:t>balanced assessment system</a:t>
            </a:r>
            <a:r>
              <a:rPr lang="en-US" sz="3200" dirty="0"/>
              <a:t> at the classroom level by teachers and at the school/ division level by educational leaders; alternative assessment practices prompt innovative instruction and deeper learning.”</a:t>
            </a:r>
          </a:p>
          <a:p>
            <a:pPr marL="114300" indent="0">
              <a:buNone/>
            </a:pPr>
            <a:endParaRPr lang="en-US" dirty="0"/>
          </a:p>
          <a:p>
            <a:pPr marL="114300" indent="0">
              <a:buNone/>
            </a:pPr>
            <a:r>
              <a:rPr lang="en-US" i="1" dirty="0" smtClean="0"/>
              <a:t>Framework for Local Alternative Assessment Implementation</a:t>
            </a:r>
            <a:endParaRPr lang="en-US" i="1" dirty="0"/>
          </a:p>
        </p:txBody>
      </p:sp>
    </p:spTree>
    <p:extLst>
      <p:ext uri="{BB962C8B-B14F-4D97-AF65-F5344CB8AC3E}">
        <p14:creationId xmlns:p14="http://schemas.microsoft.com/office/powerpoint/2010/main" val="1989074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Resources for Building Paired Passages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a:r>
            <a:endParaRPr lang="en-US" dirty="0"/>
          </a:p>
        </p:txBody>
      </p:sp>
      <p:sp>
        <p:nvSpPr>
          <p:cNvPr id="5" name="TextBox 4"/>
          <p:cNvSpPr txBox="1"/>
          <p:nvPr/>
        </p:nvSpPr>
        <p:spPr>
          <a:xfrm>
            <a:off x="2899954" y="973088"/>
            <a:ext cx="5969727" cy="646331"/>
          </a:xfrm>
          <a:prstGeom prst="rect">
            <a:avLst/>
          </a:prstGeom>
          <a:noFill/>
        </p:spPr>
        <p:txBody>
          <a:bodyPr wrap="square" rtlCol="0">
            <a:spAutoFit/>
          </a:bodyPr>
          <a:lstStyle/>
          <a:p>
            <a:pPr algn="ctr"/>
            <a:r>
              <a:rPr lang="en-US" sz="3600" dirty="0" smtClean="0">
                <a:hlinkClick r:id="rId2"/>
              </a:rPr>
              <a:t>Common Lit</a:t>
            </a:r>
            <a:endParaRPr lang="en-US" sz="3600" dirty="0"/>
          </a:p>
        </p:txBody>
      </p:sp>
      <p:pic>
        <p:nvPicPr>
          <p:cNvPr id="6" name="Picture 5" descr="A screenshot from CommonLit"/>
          <p:cNvPicPr>
            <a:picLocks noChangeAspect="1"/>
          </p:cNvPicPr>
          <p:nvPr/>
        </p:nvPicPr>
        <p:blipFill>
          <a:blip r:embed="rId3"/>
          <a:stretch>
            <a:fillRect/>
          </a:stretch>
        </p:blipFill>
        <p:spPr>
          <a:xfrm>
            <a:off x="1227462" y="1823686"/>
            <a:ext cx="9375581" cy="3832531"/>
          </a:xfrm>
          <a:prstGeom prst="rect">
            <a:avLst/>
          </a:prstGeom>
        </p:spPr>
      </p:pic>
    </p:spTree>
    <p:extLst>
      <p:ext uri="{BB962C8B-B14F-4D97-AF65-F5344CB8AC3E}">
        <p14:creationId xmlns:p14="http://schemas.microsoft.com/office/powerpoint/2010/main" val="1406867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Resources for Building Paired Passages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a:r>
            <a:endParaRPr lang="en-US" dirty="0"/>
          </a:p>
        </p:txBody>
      </p:sp>
      <p:sp>
        <p:nvSpPr>
          <p:cNvPr id="5" name="TextBox 4"/>
          <p:cNvSpPr txBox="1"/>
          <p:nvPr/>
        </p:nvSpPr>
        <p:spPr>
          <a:xfrm>
            <a:off x="2899954" y="973088"/>
            <a:ext cx="5969727" cy="646331"/>
          </a:xfrm>
          <a:prstGeom prst="rect">
            <a:avLst/>
          </a:prstGeom>
          <a:noFill/>
        </p:spPr>
        <p:txBody>
          <a:bodyPr wrap="square" rtlCol="0">
            <a:spAutoFit/>
          </a:bodyPr>
          <a:lstStyle/>
          <a:p>
            <a:pPr algn="ctr"/>
            <a:r>
              <a:rPr lang="en-US" sz="3600" dirty="0" smtClean="0">
                <a:hlinkClick r:id="rId2"/>
              </a:rPr>
              <a:t>Document Bank of Virginia</a:t>
            </a:r>
            <a:endParaRPr lang="en-US" sz="3600" dirty="0"/>
          </a:p>
        </p:txBody>
      </p:sp>
      <p:pic>
        <p:nvPicPr>
          <p:cNvPr id="4" name="Picture 3" descr="A screenshot from Document Bank of Virginia"/>
          <p:cNvPicPr>
            <a:picLocks noChangeAspect="1"/>
          </p:cNvPicPr>
          <p:nvPr/>
        </p:nvPicPr>
        <p:blipFill>
          <a:blip r:embed="rId3"/>
          <a:stretch>
            <a:fillRect/>
          </a:stretch>
        </p:blipFill>
        <p:spPr>
          <a:xfrm>
            <a:off x="1055824" y="1619419"/>
            <a:ext cx="9982290" cy="4313335"/>
          </a:xfrm>
          <a:prstGeom prst="rect">
            <a:avLst/>
          </a:prstGeom>
        </p:spPr>
      </p:pic>
    </p:spTree>
    <p:extLst>
      <p:ext uri="{BB962C8B-B14F-4D97-AF65-F5344CB8AC3E}">
        <p14:creationId xmlns:p14="http://schemas.microsoft.com/office/powerpoint/2010/main" val="3850935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0" y="0"/>
            <a:ext cx="12879973" cy="973088"/>
          </a:xfrm>
        </p:spPr>
        <p:txBody>
          <a:bodyPr/>
          <a:lstStyle/>
          <a:p>
            <a:r>
              <a:rPr lang="en-US" dirty="0" smtClean="0">
                <a:solidFill>
                  <a:srgbClr val="FF0000"/>
                </a:solidFill>
              </a:rPr>
              <a:t>Resources for Building Paired Passages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a:r>
            <a:endParaRPr lang="en-US" dirty="0"/>
          </a:p>
        </p:txBody>
      </p:sp>
      <p:sp>
        <p:nvSpPr>
          <p:cNvPr id="5" name="TextBox 4"/>
          <p:cNvSpPr txBox="1"/>
          <p:nvPr/>
        </p:nvSpPr>
        <p:spPr>
          <a:xfrm>
            <a:off x="2899954" y="973088"/>
            <a:ext cx="5969727" cy="646331"/>
          </a:xfrm>
          <a:prstGeom prst="rect">
            <a:avLst/>
          </a:prstGeom>
          <a:noFill/>
        </p:spPr>
        <p:txBody>
          <a:bodyPr wrap="square" rtlCol="0">
            <a:spAutoFit/>
          </a:bodyPr>
          <a:lstStyle/>
          <a:p>
            <a:pPr algn="ctr"/>
            <a:r>
              <a:rPr lang="en-US" sz="3600" dirty="0" smtClean="0">
                <a:hlinkClick r:id="rId2"/>
              </a:rPr>
              <a:t>Digital Library of Appalachia</a:t>
            </a:r>
            <a:endParaRPr lang="en-US" sz="3600" dirty="0"/>
          </a:p>
        </p:txBody>
      </p:sp>
      <p:pic>
        <p:nvPicPr>
          <p:cNvPr id="6" name="Picture 5" descr="A screenshot from the Digital Library of Appalachia"/>
          <p:cNvPicPr>
            <a:picLocks noChangeAspect="1"/>
          </p:cNvPicPr>
          <p:nvPr/>
        </p:nvPicPr>
        <p:blipFill>
          <a:blip r:embed="rId3"/>
          <a:stretch>
            <a:fillRect/>
          </a:stretch>
        </p:blipFill>
        <p:spPr>
          <a:xfrm>
            <a:off x="759415" y="1619419"/>
            <a:ext cx="9886814" cy="4597480"/>
          </a:xfrm>
          <a:prstGeom prst="rect">
            <a:avLst/>
          </a:prstGeom>
        </p:spPr>
      </p:pic>
    </p:spTree>
    <p:extLst>
      <p:ext uri="{BB962C8B-B14F-4D97-AF65-F5344CB8AC3E}">
        <p14:creationId xmlns:p14="http://schemas.microsoft.com/office/powerpoint/2010/main" val="3300820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5400" dirty="0"/>
              <a:t>VDOE Disclaimer</a:t>
            </a:r>
            <a:endParaRPr lang="en-US" sz="5400" dirty="0"/>
          </a:p>
        </p:txBody>
      </p:sp>
      <p:sp>
        <p:nvSpPr>
          <p:cNvPr id="3" name="Content Placeholder 2"/>
          <p:cNvSpPr>
            <a:spLocks noGrp="1"/>
          </p:cNvSpPr>
          <p:nvPr>
            <p:ph idx="1"/>
          </p:nvPr>
        </p:nvSpPr>
        <p:spPr/>
        <p:txBody>
          <a:bodyPr>
            <a:normAutofit fontScale="25000" lnSpcReduction="2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
        <p:nvSpPr>
          <p:cNvPr id="4" name="Rectangle 3"/>
          <p:cNvSpPr/>
          <p:nvPr/>
        </p:nvSpPr>
        <p:spPr>
          <a:xfrm>
            <a:off x="2973238" y="1431985"/>
            <a:ext cx="6573328" cy="3539430"/>
          </a:xfrm>
          <a:prstGeom prst="rect">
            <a:avLst/>
          </a:prstGeom>
        </p:spPr>
        <p:txBody>
          <a:bodyPr wrap="square">
            <a:spAutoFit/>
          </a:bodyPr>
          <a:lstStyle/>
          <a:p>
            <a:pPr lvl="0"/>
            <a:r>
              <a:rPr lang="en" sz="2800" dirty="0">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p:txBody>
      </p:sp>
    </p:spTree>
    <p:extLst>
      <p:ext uri="{BB962C8B-B14F-4D97-AF65-F5344CB8AC3E}">
        <p14:creationId xmlns:p14="http://schemas.microsoft.com/office/powerpoint/2010/main" val="3858856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73803" y="1387473"/>
            <a:ext cx="11566769" cy="1865683"/>
          </a:xfrm>
          <a:prstGeom prst="rect">
            <a:avLst/>
          </a:prstGeom>
        </p:spPr>
        <p:txBody>
          <a:bodyPr/>
          <a:lstStyle/>
          <a:p>
            <a:pPr algn="ctr">
              <a:spcBef>
                <a:spcPts val="0"/>
              </a:spcBef>
            </a:pPr>
            <a:r>
              <a:rPr lang="en-US" sz="1600" b="1" dirty="0">
                <a:solidFill>
                  <a:srgbClr val="FF0000"/>
                </a:solidFill>
                <a:effectLst>
                  <a:outerShdw blurRad="38100" dist="38100" dir="2700000" algn="tl">
                    <a:srgbClr val="000000">
                      <a:alpha val="43137"/>
                    </a:srgbClr>
                  </a:outerShdw>
                </a:effectLst>
              </a:rPr>
              <a:t>Jill Nogueras</a:t>
            </a:r>
          </a:p>
          <a:p>
            <a:pPr algn="ctr">
              <a:spcBef>
                <a:spcPts val="0"/>
              </a:spcBef>
            </a:pPr>
            <a:r>
              <a:rPr lang="en-US" sz="1600" b="1" dirty="0">
                <a:solidFill>
                  <a:prstClr val="black"/>
                </a:solidFill>
              </a:rPr>
              <a:t>K-12 English Coordinator</a:t>
            </a:r>
          </a:p>
          <a:p>
            <a:pPr algn="ctr">
              <a:spcBef>
                <a:spcPts val="0"/>
              </a:spcBef>
            </a:pPr>
            <a:r>
              <a:rPr lang="en-US" sz="1600" dirty="0">
                <a:solidFill>
                  <a:prstClr val="black"/>
                </a:solidFill>
                <a:hlinkClick r:id="rId2"/>
              </a:rPr>
              <a:t>Jill.Nogueras@doe.virginia.gov</a:t>
            </a:r>
            <a:endParaRPr lang="en-US" sz="1600" dirty="0">
              <a:solidFill>
                <a:prstClr val="black"/>
              </a:solidFill>
            </a:endParaRPr>
          </a:p>
          <a:p>
            <a:pPr algn="ctr">
              <a:spcBef>
                <a:spcPts val="0"/>
              </a:spcBef>
            </a:pPr>
            <a:endParaRPr lang="en-US" sz="1600" dirty="0">
              <a:solidFill>
                <a:srgbClr val="FF0000"/>
              </a:solidFill>
            </a:endParaRPr>
          </a:p>
          <a:p>
            <a:pPr algn="ctr">
              <a:spcBef>
                <a:spcPts val="0"/>
              </a:spcBef>
            </a:pPr>
            <a:endParaRPr lang="en-US" sz="1600" dirty="0">
              <a:solidFill>
                <a:prstClr val="black"/>
              </a:solidFill>
            </a:endParaRPr>
          </a:p>
          <a:p>
            <a:pPr algn="ctr">
              <a:spcBef>
                <a:spcPts val="0"/>
              </a:spcBef>
            </a:pPr>
            <a:r>
              <a:rPr lang="en-US" sz="1600" b="1" dirty="0">
                <a:solidFill>
                  <a:srgbClr val="FF0000"/>
                </a:solidFill>
                <a:effectLst>
                  <a:outerShdw blurRad="38100" dist="38100" dir="2700000" algn="tl">
                    <a:srgbClr val="000000">
                      <a:alpha val="43137"/>
                    </a:srgbClr>
                  </a:outerShdw>
                </a:effectLst>
              </a:rPr>
              <a:t>Carmen </a:t>
            </a:r>
            <a:r>
              <a:rPr lang="en-US" sz="1600" b="1" dirty="0" err="1">
                <a:solidFill>
                  <a:srgbClr val="FF0000"/>
                </a:solidFill>
                <a:effectLst>
                  <a:outerShdw blurRad="38100" dist="38100" dir="2700000" algn="tl">
                    <a:srgbClr val="000000">
                      <a:alpha val="43137"/>
                    </a:srgbClr>
                  </a:outerShdw>
                </a:effectLst>
              </a:rPr>
              <a:t>Kurek</a:t>
            </a:r>
            <a:endParaRPr lang="en-US" sz="1600" b="1" dirty="0">
              <a:solidFill>
                <a:srgbClr val="FF0000"/>
              </a:solidFill>
              <a:effectLst>
                <a:outerShdw blurRad="38100" dist="38100" dir="2700000" algn="tl">
                  <a:srgbClr val="000000">
                    <a:alpha val="43137"/>
                  </a:srgbClr>
                </a:outerShdw>
              </a:effectLst>
            </a:endParaRPr>
          </a:p>
          <a:p>
            <a:pPr algn="ctr">
              <a:spcBef>
                <a:spcPts val="0"/>
              </a:spcBef>
            </a:pPr>
            <a:r>
              <a:rPr lang="en-US" sz="1600" b="1" dirty="0">
                <a:solidFill>
                  <a:prstClr val="black"/>
                </a:solidFill>
              </a:rPr>
              <a:t>Elementary English/Reading Specialist</a:t>
            </a:r>
          </a:p>
          <a:p>
            <a:pPr algn="ctr">
              <a:spcBef>
                <a:spcPts val="0"/>
              </a:spcBef>
            </a:pPr>
            <a:r>
              <a:rPr lang="en-US" sz="1600" dirty="0">
                <a:solidFill>
                  <a:prstClr val="black"/>
                </a:solidFill>
                <a:hlinkClick r:id="rId3"/>
              </a:rPr>
              <a:t>Carmen.Kurek@doe.virginia.gov</a:t>
            </a: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r>
              <a:rPr lang="en-US" sz="1600" b="1" dirty="0">
                <a:solidFill>
                  <a:srgbClr val="FF0000"/>
                </a:solidFill>
                <a:effectLst>
                  <a:outerShdw blurRad="38100" dist="38100" dir="2700000" algn="tl">
                    <a:srgbClr val="000000">
                      <a:alpha val="43137"/>
                    </a:srgbClr>
                  </a:outerShdw>
                </a:effectLst>
              </a:rPr>
              <a:t>Taylor Snow</a:t>
            </a:r>
          </a:p>
          <a:p>
            <a:pPr algn="ctr">
              <a:spcBef>
                <a:spcPts val="0"/>
              </a:spcBef>
            </a:pPr>
            <a:r>
              <a:rPr lang="en-US" sz="1600" b="1" dirty="0">
                <a:solidFill>
                  <a:prstClr val="black"/>
                </a:solidFill>
              </a:rPr>
              <a:t>English/History &amp; Social Science Specialist</a:t>
            </a:r>
          </a:p>
          <a:p>
            <a:pPr algn="ctr">
              <a:spcBef>
                <a:spcPts val="0"/>
              </a:spcBef>
            </a:pPr>
            <a:r>
              <a:rPr lang="en-US" sz="1600" dirty="0">
                <a:solidFill>
                  <a:prstClr val="black"/>
                </a:solidFill>
                <a:hlinkClick r:id="rId4"/>
              </a:rPr>
              <a:t>Taylor.Snow@doe.Virginia.gov</a:t>
            </a: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endParaRPr lang="en-US" sz="1600" dirty="0">
              <a:solidFill>
                <a:prstClr val="black"/>
              </a:solidFill>
            </a:endParaRPr>
          </a:p>
          <a:p>
            <a:pPr algn="ctr">
              <a:spcBef>
                <a:spcPts val="0"/>
              </a:spcBef>
            </a:pPr>
            <a:r>
              <a:rPr lang="en-US" sz="1600" b="1" dirty="0">
                <a:solidFill>
                  <a:srgbClr val="FF0000"/>
                </a:solidFill>
                <a:effectLst>
                  <a:outerShdw blurRad="38100" dist="38100" dir="2700000" algn="tl">
                    <a:srgbClr val="000000">
                      <a:alpha val="43137"/>
                    </a:srgbClr>
                  </a:outerShdw>
                </a:effectLst>
              </a:rPr>
              <a:t>Assessment Office</a:t>
            </a:r>
          </a:p>
          <a:p>
            <a:pPr algn="ctr">
              <a:spcBef>
                <a:spcPts val="0"/>
              </a:spcBef>
            </a:pPr>
            <a:r>
              <a:rPr lang="en-US" sz="1600" dirty="0">
                <a:solidFill>
                  <a:prstClr val="black"/>
                </a:solidFill>
                <a:hlinkClick r:id="rId5"/>
              </a:rPr>
              <a:t>Student_Assessment@doe.virginia.gov</a:t>
            </a:r>
            <a:endParaRPr lang="en-US" sz="1600" dirty="0">
              <a:solidFill>
                <a:prstClr val="black"/>
              </a:solidFill>
            </a:endParaRPr>
          </a:p>
          <a:p>
            <a:pPr>
              <a:spcBef>
                <a:spcPts val="0"/>
              </a:spcBef>
            </a:pPr>
            <a:endParaRPr lang="en-US" sz="1600" dirty="0"/>
          </a:p>
        </p:txBody>
      </p:sp>
      <p:sp>
        <p:nvSpPr>
          <p:cNvPr id="5" name="Content Placeholder 4"/>
          <p:cNvSpPr>
            <a:spLocks noGrp="1"/>
          </p:cNvSpPr>
          <p:nvPr>
            <p:ph idx="4294967295"/>
          </p:nvPr>
        </p:nvSpPr>
        <p:spPr>
          <a:xfrm>
            <a:off x="7181850" y="2058988"/>
            <a:ext cx="5010150" cy="3363912"/>
          </a:xfrm>
          <a:prstGeom prst="rect">
            <a:avLst/>
          </a:prstGeom>
        </p:spPr>
        <p:txBody>
          <a:bodyPr/>
          <a:lstStyle/>
          <a:p>
            <a:pPr lvl="0" algn="ctr">
              <a:spcBef>
                <a:spcPts val="0"/>
              </a:spcBef>
              <a:buClr>
                <a:srgbClr val="DDDDDD"/>
              </a:buClr>
            </a:pPr>
            <a:r>
              <a:rPr lang="en-US" b="1" dirty="0" err="1" smtClean="0">
                <a:solidFill>
                  <a:srgbClr val="FF0000"/>
                </a:solidFill>
                <a:effectLst>
                  <a:outerShdw blurRad="38100" dist="38100" dir="2700000" algn="tl">
                    <a:srgbClr val="000000">
                      <a:alpha val="43137"/>
                    </a:srgbClr>
                  </a:outerShdw>
                </a:effectLst>
              </a:rPr>
              <a:t>Christonya</a:t>
            </a:r>
            <a:r>
              <a:rPr lang="en-US" b="1" dirty="0" smtClean="0">
                <a:solidFill>
                  <a:srgbClr val="FF0000"/>
                </a:solidFill>
                <a:effectLst>
                  <a:outerShdw blurRad="38100" dist="38100" dir="2700000" algn="tl">
                    <a:srgbClr val="000000">
                      <a:alpha val="43137"/>
                    </a:srgbClr>
                  </a:outerShdw>
                </a:effectLst>
              </a:rPr>
              <a:t> Brown</a:t>
            </a:r>
            <a:endParaRPr lang="en-US" b="1" dirty="0">
              <a:solidFill>
                <a:srgbClr val="FF0000"/>
              </a:solidFill>
              <a:effectLst>
                <a:outerShdw blurRad="38100" dist="38100" dir="2700000" algn="tl">
                  <a:srgbClr val="000000">
                    <a:alpha val="43137"/>
                  </a:srgbClr>
                </a:outerShdw>
              </a:effectLst>
            </a:endParaRPr>
          </a:p>
          <a:p>
            <a:pPr lvl="0" algn="ctr">
              <a:spcBef>
                <a:spcPts val="0"/>
              </a:spcBef>
              <a:buClr>
                <a:srgbClr val="DDDDDD"/>
              </a:buClr>
            </a:pPr>
            <a:r>
              <a:rPr lang="en-US" b="1" dirty="0" smtClean="0">
                <a:solidFill>
                  <a:prstClr val="black"/>
                </a:solidFill>
              </a:rPr>
              <a:t>Coordinator of History and Social Science</a:t>
            </a:r>
            <a:endParaRPr lang="en-US" b="1" dirty="0">
              <a:solidFill>
                <a:prstClr val="black"/>
              </a:solidFill>
            </a:endParaRPr>
          </a:p>
          <a:p>
            <a:pPr lvl="0" algn="ctr">
              <a:spcBef>
                <a:spcPts val="0"/>
              </a:spcBef>
              <a:buClr>
                <a:srgbClr val="DDDDDD"/>
              </a:buClr>
            </a:pPr>
            <a:r>
              <a:rPr lang="en-US" dirty="0" smtClean="0">
                <a:solidFill>
                  <a:prstClr val="black"/>
                </a:solidFill>
                <a:hlinkClick r:id="rId2"/>
              </a:rPr>
              <a:t>Christonya.Brown@doe.virginia.gov</a:t>
            </a:r>
            <a:endParaRPr lang="en-US" dirty="0">
              <a:solidFill>
                <a:prstClr val="black"/>
              </a:solidFill>
            </a:endParaRPr>
          </a:p>
          <a:p>
            <a:pPr lvl="0" algn="ctr">
              <a:spcBef>
                <a:spcPts val="0"/>
              </a:spcBef>
              <a:buClr>
                <a:srgbClr val="DDDDDD"/>
              </a:buClr>
            </a:pPr>
            <a:endParaRPr lang="en-US" dirty="0">
              <a:solidFill>
                <a:srgbClr val="FF0000"/>
              </a:solidFill>
            </a:endParaRPr>
          </a:p>
          <a:p>
            <a:pPr lvl="0" algn="ctr">
              <a:spcBef>
                <a:spcPts val="0"/>
              </a:spcBef>
              <a:buClr>
                <a:srgbClr val="DDDDDD"/>
              </a:buClr>
            </a:pPr>
            <a:endParaRPr lang="en-US" dirty="0">
              <a:solidFill>
                <a:prstClr val="black"/>
              </a:solidFill>
            </a:endParaRPr>
          </a:p>
          <a:p>
            <a:pPr lvl="0" algn="ctr">
              <a:spcBef>
                <a:spcPts val="0"/>
              </a:spcBef>
              <a:buClr>
                <a:srgbClr val="DDDDDD"/>
              </a:buClr>
            </a:pPr>
            <a:r>
              <a:rPr lang="en-US" b="1" dirty="0" smtClean="0">
                <a:solidFill>
                  <a:srgbClr val="FF0000"/>
                </a:solidFill>
                <a:effectLst>
                  <a:outerShdw blurRad="38100" dist="38100" dir="2700000" algn="tl">
                    <a:srgbClr val="000000">
                      <a:alpha val="43137"/>
                    </a:srgbClr>
                  </a:outerShdw>
                </a:effectLst>
              </a:rPr>
              <a:t>Brandi McCracken</a:t>
            </a:r>
            <a:endParaRPr lang="en-US" b="1" dirty="0">
              <a:solidFill>
                <a:srgbClr val="FF0000"/>
              </a:solidFill>
              <a:effectLst>
                <a:outerShdw blurRad="38100" dist="38100" dir="2700000" algn="tl">
                  <a:srgbClr val="000000">
                    <a:alpha val="43137"/>
                  </a:srgbClr>
                </a:outerShdw>
              </a:effectLst>
            </a:endParaRPr>
          </a:p>
          <a:p>
            <a:pPr lvl="0" algn="ctr">
              <a:spcBef>
                <a:spcPts val="0"/>
              </a:spcBef>
              <a:buClr>
                <a:srgbClr val="DDDDDD"/>
              </a:buClr>
            </a:pPr>
            <a:r>
              <a:rPr lang="en-US" b="1" dirty="0" smtClean="0">
                <a:solidFill>
                  <a:prstClr val="black"/>
                </a:solidFill>
              </a:rPr>
              <a:t>Elementary History and Social Science Specialist</a:t>
            </a:r>
            <a:endParaRPr lang="en-US" b="1" dirty="0">
              <a:solidFill>
                <a:prstClr val="black"/>
              </a:solidFill>
            </a:endParaRPr>
          </a:p>
          <a:p>
            <a:pPr lvl="0" algn="ctr">
              <a:spcBef>
                <a:spcPts val="0"/>
              </a:spcBef>
              <a:buClr>
                <a:srgbClr val="DDDDDD"/>
              </a:buClr>
            </a:pPr>
            <a:r>
              <a:rPr lang="en-US" dirty="0" smtClean="0">
                <a:solidFill>
                  <a:prstClr val="black"/>
                </a:solidFill>
                <a:hlinkClick r:id="rId6"/>
              </a:rPr>
              <a:t>Brandi.McCracken@doe.virginia.gov</a:t>
            </a:r>
            <a:endParaRPr lang="en-US" dirty="0">
              <a:solidFill>
                <a:prstClr val="black"/>
              </a:solidFill>
            </a:endParaRPr>
          </a:p>
          <a:p>
            <a:pPr lvl="0" algn="ctr">
              <a:spcBef>
                <a:spcPts val="0"/>
              </a:spcBef>
              <a:buClr>
                <a:srgbClr val="DDDDDD"/>
              </a:buClr>
            </a:pPr>
            <a:endParaRPr lang="en-US" dirty="0">
              <a:solidFill>
                <a:prstClr val="black"/>
              </a:solidFill>
            </a:endParaRPr>
          </a:p>
          <a:p>
            <a:endParaRPr lang="en-US" dirty="0"/>
          </a:p>
        </p:txBody>
      </p:sp>
      <p:sp>
        <p:nvSpPr>
          <p:cNvPr id="2" name="Title 1"/>
          <p:cNvSpPr>
            <a:spLocks noGrp="1"/>
          </p:cNvSpPr>
          <p:nvPr>
            <p:ph type="ctrTitle" idx="4294967295"/>
          </p:nvPr>
        </p:nvSpPr>
        <p:spPr>
          <a:xfrm>
            <a:off x="0" y="-130175"/>
            <a:ext cx="12992100" cy="1395413"/>
          </a:xfrm>
        </p:spPr>
        <p:txBody>
          <a:bodyPr/>
          <a:lstStyle/>
          <a:p>
            <a:r>
              <a:rPr lang="en-US" dirty="0" smtClean="0"/>
              <a:t>Stay Connected</a:t>
            </a:r>
            <a:endParaRPr lang="en-US" dirty="0"/>
          </a:p>
        </p:txBody>
      </p:sp>
    </p:spTree>
    <p:extLst>
      <p:ext uri="{BB962C8B-B14F-4D97-AF65-F5344CB8AC3E}">
        <p14:creationId xmlns:p14="http://schemas.microsoft.com/office/powerpoint/2010/main" val="305280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base">
              <a:spcBef>
                <a:spcPct val="0"/>
              </a:spcBef>
              <a:spcAft>
                <a:spcPct val="0"/>
              </a:spcAft>
            </a:pPr>
            <a:fld id="{0D8A2BCF-08B8-4D37-BFA3-21F84954800F}" type="slidenum">
              <a:rPr lang="en-US" altLang="en-US">
                <a:latin typeface="Calibri" panose="020F0502020204030204" pitchFamily="34" charset="0"/>
                <a:cs typeface="Arial" panose="020B0604020202020204" pitchFamily="34" charset="0"/>
              </a:rPr>
              <a:pPr fontAlgn="base">
                <a:spcBef>
                  <a:spcPct val="0"/>
                </a:spcBef>
                <a:spcAft>
                  <a:spcPct val="0"/>
                </a:spcAft>
              </a:pPr>
              <a:t>5</a:t>
            </a:fld>
            <a:endParaRPr lang="en-US" altLang="en-US" dirty="0">
              <a:latin typeface="Calibri" panose="020F050202020403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Balanced Assessment System </a:t>
            </a:r>
            <a:br>
              <a:rPr lang="en-US" dirty="0" smtClean="0"/>
            </a:br>
            <a:r>
              <a:rPr lang="en-US" sz="2400" dirty="0"/>
              <a:t>(1 of 2)</a:t>
            </a:r>
            <a:endParaRPr lang="en-US" dirty="0"/>
          </a:p>
        </p:txBody>
      </p:sp>
      <p:sp>
        <p:nvSpPr>
          <p:cNvPr id="3" name="Content Placeholder 2"/>
          <p:cNvSpPr>
            <a:spLocks noGrp="1"/>
          </p:cNvSpPr>
          <p:nvPr>
            <p:ph idx="1"/>
          </p:nvPr>
        </p:nvSpPr>
        <p:spPr/>
        <p:txBody>
          <a:bodyPr/>
          <a:lstStyle/>
          <a:p>
            <a:pPr marL="114300" indent="0">
              <a:buNone/>
            </a:pPr>
            <a:r>
              <a:rPr lang="en-US" dirty="0" smtClean="0"/>
              <a:t>A balanced assessment system includes:</a:t>
            </a:r>
            <a:endParaRPr lang="en-US" dirty="0"/>
          </a:p>
          <a:p>
            <a:r>
              <a:rPr lang="en-US" dirty="0"/>
              <a:t>a</a:t>
            </a:r>
            <a:r>
              <a:rPr lang="en-US" dirty="0" smtClean="0"/>
              <a:t> combination </a:t>
            </a:r>
            <a:r>
              <a:rPr lang="en-US" dirty="0"/>
              <a:t>of assessments that form a comprehensive measure of student learning</a:t>
            </a:r>
          </a:p>
          <a:p>
            <a:r>
              <a:rPr lang="en-US" dirty="0"/>
              <a:t>a</a:t>
            </a:r>
            <a:r>
              <a:rPr lang="en-US" dirty="0" smtClean="0"/>
              <a:t> </a:t>
            </a:r>
            <a:r>
              <a:rPr lang="en-US" dirty="0"/>
              <a:t>variety of assessment types that are matched to the content being assessed and the purpose of the assessment data (including the need to meet accountability measures</a:t>
            </a:r>
            <a:r>
              <a:rPr lang="en-US" dirty="0" smtClean="0"/>
              <a:t>)</a:t>
            </a:r>
            <a:endParaRPr lang="en-US" dirty="0"/>
          </a:p>
          <a:p>
            <a:endParaRPr lang="en-US" dirty="0" smtClean="0"/>
          </a:p>
          <a:p>
            <a:pPr marL="114300" indent="0">
              <a:spcBef>
                <a:spcPts val="1200"/>
              </a:spcBef>
              <a:buNone/>
            </a:pPr>
            <a:r>
              <a:rPr lang="en-US" sz="2400" dirty="0"/>
              <a:t>Adapted from: </a:t>
            </a:r>
          </a:p>
          <a:p>
            <a:pPr marL="114300" indent="0">
              <a:buNone/>
            </a:pPr>
            <a:r>
              <a:rPr lang="en-US" sz="2400" dirty="0"/>
              <a:t>VDOE </a:t>
            </a:r>
            <a:r>
              <a:rPr lang="en-US" sz="2400" dirty="0">
                <a:hlinkClick r:id="rId3"/>
              </a:rPr>
              <a:t>assessment literacy glossary</a:t>
            </a:r>
            <a:endParaRPr lang="en-US" sz="2400"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521822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base">
              <a:spcBef>
                <a:spcPct val="0"/>
              </a:spcBef>
              <a:spcAft>
                <a:spcPct val="0"/>
              </a:spcAft>
            </a:pPr>
            <a:fld id="{0D8A2BCF-08B8-4D37-BFA3-21F84954800F}" type="slidenum">
              <a:rPr lang="en-US" altLang="en-US">
                <a:latin typeface="Calibri" panose="020F0502020204030204" pitchFamily="34" charset="0"/>
                <a:cs typeface="Arial" panose="020B0604020202020204" pitchFamily="34" charset="0"/>
              </a:rPr>
              <a:pPr fontAlgn="base">
                <a:spcBef>
                  <a:spcPct val="0"/>
                </a:spcBef>
                <a:spcAft>
                  <a:spcPct val="0"/>
                </a:spcAft>
              </a:pPr>
              <a:t>6</a:t>
            </a:fld>
            <a:endParaRPr lang="en-US" altLang="en-US" dirty="0">
              <a:latin typeface="Calibri" panose="020F050202020403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Balanced Assessment System </a:t>
            </a:r>
            <a:br>
              <a:rPr lang="en-US" dirty="0" smtClean="0"/>
            </a:br>
            <a:r>
              <a:rPr lang="en-US" sz="2400" dirty="0"/>
              <a:t>(2 of 2)</a:t>
            </a:r>
            <a:endParaRPr lang="en-US" dirty="0"/>
          </a:p>
        </p:txBody>
      </p:sp>
      <p:sp>
        <p:nvSpPr>
          <p:cNvPr id="3" name="Content Placeholder 2"/>
          <p:cNvSpPr>
            <a:spLocks noGrp="1"/>
          </p:cNvSpPr>
          <p:nvPr>
            <p:ph idx="1"/>
          </p:nvPr>
        </p:nvSpPr>
        <p:spPr/>
        <p:txBody>
          <a:bodyPr/>
          <a:lstStyle/>
          <a:p>
            <a:pPr marL="114300" indent="0">
              <a:buNone/>
            </a:pPr>
            <a:r>
              <a:rPr lang="en-US" dirty="0" smtClean="0"/>
              <a:t>A balanced assessment system:</a:t>
            </a:r>
          </a:p>
          <a:p>
            <a:r>
              <a:rPr lang="en-US" dirty="0"/>
              <a:t>a</a:t>
            </a:r>
            <a:r>
              <a:rPr lang="en-US" dirty="0" smtClean="0"/>
              <a:t>llows </a:t>
            </a:r>
            <a:r>
              <a:rPr lang="en-US" dirty="0"/>
              <a:t>opportunities to measure student achievement and growth based on content standards, specific learning goals, and the 5 C’s (critical thinking, creative thinking, collaboration, communication, and citizenship</a:t>
            </a:r>
            <a:r>
              <a:rPr lang="en-US" dirty="0" smtClean="0"/>
              <a:t>) </a:t>
            </a:r>
            <a:endParaRPr lang="en-US" dirty="0"/>
          </a:p>
          <a:p>
            <a:r>
              <a:rPr lang="en-US" dirty="0" smtClean="0"/>
              <a:t>provides </a:t>
            </a:r>
            <a:r>
              <a:rPr lang="en-US" dirty="0"/>
              <a:t>meaningful information that supports and guides classroom </a:t>
            </a:r>
            <a:r>
              <a:rPr lang="en-US" dirty="0" smtClean="0"/>
              <a:t>instruction.</a:t>
            </a:r>
            <a:endParaRPr lang="en-US" dirty="0"/>
          </a:p>
          <a:p>
            <a:pPr marL="114300" indent="0">
              <a:spcBef>
                <a:spcPts val="1200"/>
              </a:spcBef>
              <a:buNone/>
            </a:pPr>
            <a:endParaRPr lang="en-US" sz="2400" dirty="0"/>
          </a:p>
          <a:p>
            <a:pPr marL="114300" indent="0">
              <a:spcBef>
                <a:spcPts val="1200"/>
              </a:spcBef>
              <a:buNone/>
            </a:pPr>
            <a:r>
              <a:rPr lang="en-US" sz="2400" dirty="0"/>
              <a:t>Adapted from: </a:t>
            </a:r>
          </a:p>
          <a:p>
            <a:pPr marL="114300" indent="0">
              <a:buNone/>
            </a:pPr>
            <a:r>
              <a:rPr lang="en-US" sz="2400" dirty="0"/>
              <a:t>VDOE </a:t>
            </a:r>
            <a:r>
              <a:rPr lang="en-US" sz="2400" dirty="0">
                <a:hlinkClick r:id="rId3"/>
              </a:rPr>
              <a:t>assessment literacy glossary</a:t>
            </a:r>
            <a:endParaRPr lang="en-US" sz="2400"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9532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base">
              <a:spcBef>
                <a:spcPct val="0"/>
              </a:spcBef>
              <a:spcAft>
                <a:spcPct val="0"/>
              </a:spcAft>
            </a:pPr>
            <a:fld id="{0D8A2BCF-08B8-4D37-BFA3-21F84954800F}" type="slidenum">
              <a:rPr lang="en-US" altLang="en-US">
                <a:latin typeface="Calibri" panose="020F0502020204030204" pitchFamily="34" charset="0"/>
                <a:cs typeface="Arial" panose="020B0604020202020204" pitchFamily="34" charset="0"/>
              </a:rPr>
              <a:pPr fontAlgn="base">
                <a:spcBef>
                  <a:spcPct val="0"/>
                </a:spcBef>
                <a:spcAft>
                  <a:spcPct val="0"/>
                </a:spcAft>
              </a:pPr>
              <a:t>7</a:t>
            </a:fld>
            <a:endParaRPr lang="en-US" altLang="en-US" dirty="0">
              <a:latin typeface="Calibri" panose="020F050202020403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BOE Guidelines – Local Alternative Assessments </a:t>
            </a:r>
            <a:r>
              <a:rPr lang="en-US" sz="2400" dirty="0"/>
              <a:t>(1 of </a:t>
            </a:r>
            <a:r>
              <a:rPr lang="en-US" sz="2400" dirty="0" smtClean="0"/>
              <a:t>3)</a:t>
            </a:r>
            <a:endParaRPr lang="en-US" dirty="0"/>
          </a:p>
        </p:txBody>
      </p:sp>
      <p:sp>
        <p:nvSpPr>
          <p:cNvPr id="3" name="Content Placeholder 2"/>
          <p:cNvSpPr>
            <a:spLocks noGrp="1"/>
          </p:cNvSpPr>
          <p:nvPr>
            <p:ph idx="1"/>
          </p:nvPr>
        </p:nvSpPr>
        <p:spPr/>
        <p:txBody>
          <a:bodyPr/>
          <a:lstStyle/>
          <a:p>
            <a:pPr marL="114300" indent="0">
              <a:buNone/>
            </a:pPr>
            <a:r>
              <a:rPr lang="en-US" sz="3200" dirty="0"/>
              <a:t>2018-2019 through 2019-2020</a:t>
            </a:r>
          </a:p>
          <a:p>
            <a:pPr lvl="1"/>
            <a:r>
              <a:rPr lang="en-US" sz="2800" dirty="0"/>
              <a:t>School divisions are expected to continue to use the </a:t>
            </a:r>
            <a:r>
              <a:rPr lang="en-US" sz="2800" b="1" dirty="0"/>
              <a:t>Virginia Quality Criteria Tool </a:t>
            </a:r>
            <a:r>
              <a:rPr lang="en-US" sz="2800" dirty="0"/>
              <a:t>to ensure that students have access to quality tasks.</a:t>
            </a:r>
          </a:p>
          <a:p>
            <a:pPr lvl="1"/>
            <a:r>
              <a:rPr lang="en-US" sz="2800" dirty="0"/>
              <a:t>School divisions will continue using the </a:t>
            </a:r>
            <a:r>
              <a:rPr lang="en-US" sz="2800" b="1" dirty="0"/>
              <a:t>common rubrics</a:t>
            </a:r>
            <a:r>
              <a:rPr lang="en-US" sz="2800" dirty="0"/>
              <a:t> developed by VDOE with performance assessment in classrooms where an SOL test has been replaced (Grade 3 Science, Grade 3 History, Grade 5 Writing, United States History to 1865, and United States History: 1865 to the Present).</a:t>
            </a:r>
          </a:p>
          <a:p>
            <a:endParaRPr lang="en-US" dirty="0"/>
          </a:p>
        </p:txBody>
      </p:sp>
    </p:spTree>
    <p:extLst>
      <p:ext uri="{BB962C8B-B14F-4D97-AF65-F5344CB8AC3E}">
        <p14:creationId xmlns:p14="http://schemas.microsoft.com/office/powerpoint/2010/main" val="28566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fontAlgn="base">
              <a:spcBef>
                <a:spcPct val="0"/>
              </a:spcBef>
              <a:spcAft>
                <a:spcPct val="0"/>
              </a:spcAft>
            </a:pPr>
            <a:fld id="{0D8A2BCF-08B8-4D37-BFA3-21F84954800F}" type="slidenum">
              <a:rPr lang="en-US" altLang="en-US">
                <a:latin typeface="Calibri" panose="020F0502020204030204" pitchFamily="34" charset="0"/>
                <a:cs typeface="Arial" panose="020B0604020202020204" pitchFamily="34" charset="0"/>
              </a:rPr>
              <a:pPr fontAlgn="base">
                <a:spcBef>
                  <a:spcPct val="0"/>
                </a:spcBef>
                <a:spcAft>
                  <a:spcPct val="0"/>
                </a:spcAft>
              </a:pPr>
              <a:t>8</a:t>
            </a:fld>
            <a:endParaRPr lang="en-US" altLang="en-US" dirty="0">
              <a:latin typeface="Calibri" panose="020F050202020403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BOE Guidelines – Local Alternative Assessments </a:t>
            </a:r>
            <a:r>
              <a:rPr lang="en-US" sz="2400" dirty="0"/>
              <a:t>(2 of </a:t>
            </a:r>
            <a:r>
              <a:rPr lang="en-US" sz="2400" dirty="0" smtClean="0"/>
              <a:t>3)</a:t>
            </a:r>
            <a:endParaRPr lang="en-US" dirty="0"/>
          </a:p>
        </p:txBody>
      </p:sp>
      <p:sp>
        <p:nvSpPr>
          <p:cNvPr id="3" name="Content Placeholder 2"/>
          <p:cNvSpPr>
            <a:spLocks noGrp="1"/>
          </p:cNvSpPr>
          <p:nvPr>
            <p:ph idx="1"/>
          </p:nvPr>
        </p:nvSpPr>
        <p:spPr/>
        <p:txBody>
          <a:bodyPr/>
          <a:lstStyle/>
          <a:p>
            <a:pPr marL="114300" indent="0">
              <a:buNone/>
            </a:pPr>
            <a:r>
              <a:rPr lang="en-US" sz="3200" dirty="0"/>
              <a:t>2018-2019 through 2019-2020</a:t>
            </a:r>
          </a:p>
          <a:p>
            <a:pPr lvl="1"/>
            <a:r>
              <a:rPr lang="en-US" sz="2800" dirty="0"/>
              <a:t>School divisions are expected to </a:t>
            </a:r>
            <a:r>
              <a:rPr lang="en-US" sz="2800" dirty="0" smtClean="0"/>
              <a:t>prepare </a:t>
            </a:r>
            <a:r>
              <a:rPr lang="en-US" sz="2800" b="1" dirty="0" smtClean="0"/>
              <a:t>Balanced </a:t>
            </a:r>
            <a:r>
              <a:rPr lang="en-US" sz="2800" b="1" dirty="0"/>
              <a:t>Assessment Plans </a:t>
            </a:r>
            <a:r>
              <a:rPr lang="en-US" sz="2800" dirty="0"/>
              <a:t>for each of the five </a:t>
            </a:r>
            <a:r>
              <a:rPr lang="en-US" sz="2800" dirty="0" smtClean="0"/>
              <a:t>replaced </a:t>
            </a:r>
            <a:r>
              <a:rPr lang="en-US" sz="2800" dirty="0"/>
              <a:t>SOL assessments.  These plans are expected to</a:t>
            </a:r>
          </a:p>
          <a:p>
            <a:pPr lvl="2"/>
            <a:r>
              <a:rPr lang="en-US" sz="2600" dirty="0"/>
              <a:t>indicate types of assessments used to measure the content and skills addressed in the grade level/course; and</a:t>
            </a:r>
          </a:p>
          <a:p>
            <a:pPr lvl="2"/>
            <a:r>
              <a:rPr lang="en-US" sz="2600" dirty="0"/>
              <a:t>may include a variety of assessment types but must include some performance assessments. </a:t>
            </a:r>
          </a:p>
          <a:p>
            <a:endParaRPr lang="en-US" dirty="0"/>
          </a:p>
        </p:txBody>
      </p:sp>
    </p:spTree>
    <p:extLst>
      <p:ext uri="{BB962C8B-B14F-4D97-AF65-F5344CB8AC3E}">
        <p14:creationId xmlns:p14="http://schemas.microsoft.com/office/powerpoint/2010/main" val="1840233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Superintendent’s Memo 025-19, Attachment A</a:t>
            </a:r>
          </a:p>
          <a:p>
            <a:r>
              <a:rPr lang="en-US" i="1" dirty="0"/>
              <a:t>“1. incorporate options for age-appropriate, authentic performance assessments and portfolios … 2. permit and encourage integrated assessments that include multiple subject areas</a:t>
            </a:r>
          </a:p>
          <a:p>
            <a:r>
              <a:rPr lang="en-US" sz="3600" dirty="0">
                <a:solidFill>
                  <a:srgbClr val="FF0000"/>
                </a:solidFill>
              </a:rPr>
              <a:t>The legislation encourages integrated assessments that include multiple subject areas. For example, a local assessment might address content from both U.S. History I and 6</a:t>
            </a:r>
            <a:r>
              <a:rPr lang="en-US" sz="3600" baseline="30000" dirty="0">
                <a:solidFill>
                  <a:srgbClr val="FF0000"/>
                </a:solidFill>
              </a:rPr>
              <a:t>th</a:t>
            </a:r>
            <a:r>
              <a:rPr lang="en-US" sz="3600" dirty="0">
                <a:solidFill>
                  <a:srgbClr val="FF0000"/>
                </a:solidFill>
              </a:rPr>
              <a:t> Grade English.</a:t>
            </a:r>
          </a:p>
          <a:p>
            <a:endParaRPr lang="en-US" dirty="0"/>
          </a:p>
        </p:txBody>
      </p:sp>
      <p:sp>
        <p:nvSpPr>
          <p:cNvPr id="4" name="Slide Number Placeholder 3"/>
          <p:cNvSpPr>
            <a:spLocks noGrp="1"/>
          </p:cNvSpPr>
          <p:nvPr>
            <p:ph type="sldNum" sz="quarter" idx="10"/>
          </p:nvPr>
        </p:nvSpPr>
        <p:spPr/>
        <p:txBody>
          <a:bodyPr/>
          <a:lstStyle/>
          <a:p>
            <a:fld id="{0D8A2BCF-08B8-4D37-BFA3-21F84954800F}" type="slidenum">
              <a:rPr lang="en-US" altLang="en-US" smtClean="0"/>
              <a:pPr/>
              <a:t>9</a:t>
            </a:fld>
            <a:endParaRPr lang="en-US" altLang="en-US" dirty="0"/>
          </a:p>
        </p:txBody>
      </p:sp>
      <p:sp>
        <p:nvSpPr>
          <p:cNvPr id="5" name="Title 1"/>
          <p:cNvSpPr>
            <a:spLocks noGrp="1"/>
          </p:cNvSpPr>
          <p:nvPr>
            <p:ph type="title"/>
          </p:nvPr>
        </p:nvSpPr>
        <p:spPr/>
        <p:txBody>
          <a:bodyPr/>
          <a:lstStyle/>
          <a:p>
            <a:r>
              <a:rPr lang="en-US" dirty="0" smtClean="0"/>
              <a:t>BOE Guidelines – Local Alternative Assessments </a:t>
            </a:r>
            <a:r>
              <a:rPr lang="en-US" sz="2400" dirty="0" smtClean="0"/>
              <a:t>(3 of 3)</a:t>
            </a:r>
            <a:endParaRPr lang="en-US" dirty="0"/>
          </a:p>
        </p:txBody>
      </p:sp>
    </p:spTree>
    <p:extLst>
      <p:ext uri="{BB962C8B-B14F-4D97-AF65-F5344CB8AC3E}">
        <p14:creationId xmlns:p14="http://schemas.microsoft.com/office/powerpoint/2010/main" val="41481867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5.jpeg"/></Relationships>
</file>

<file path=ppt/theme/theme1.xml><?xml version="1.0" encoding="utf-8"?>
<a:theme xmlns:a="http://schemas.openxmlformats.org/drawingml/2006/main" name="1_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1"/>
        </a:solidFill>
      </a:spPr>
      <a:bodyPr wrap="square" rtlCol="0">
        <a:spAutoFit/>
      </a:bodyPr>
      <a:lstStyle>
        <a:defPPr algn="ctr">
          <a:defRPr sz="4400" dirty="0">
            <a:solidFill>
              <a:schemeClr val="bg1"/>
            </a:solidFill>
          </a:defRPr>
        </a:defPPr>
      </a:lstStyle>
    </a:txDef>
  </a:objectDefaults>
  <a:extraClrSchemeLst/>
</a:theme>
</file>

<file path=ppt/theme/theme3.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TotalTime>
  <Words>3354</Words>
  <Application>Microsoft Office PowerPoint</Application>
  <PresentationFormat>Widescreen</PresentationFormat>
  <Paragraphs>377</Paragraphs>
  <Slides>44</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Cambria</vt:lpstr>
      <vt:lpstr>Courier New</vt:lpstr>
      <vt:lpstr>Tahoma</vt:lpstr>
      <vt:lpstr>Times New Roman</vt:lpstr>
      <vt:lpstr>TimesNewRoman</vt:lpstr>
      <vt:lpstr>Wingdings 2</vt:lpstr>
      <vt:lpstr>1_Perception</vt:lpstr>
      <vt:lpstr>Perception</vt:lpstr>
      <vt:lpstr>Adjacency</vt:lpstr>
      <vt:lpstr>Virginia Department of Education</vt:lpstr>
      <vt:lpstr>Agenda</vt:lpstr>
      <vt:lpstr>Local Alternative Assessments and Balanced Assessment Plans</vt:lpstr>
      <vt:lpstr>Institutionalize &amp; Innovate</vt:lpstr>
      <vt:lpstr>Balanced Assessment System  (1 of 2)</vt:lpstr>
      <vt:lpstr>Balanced Assessment System  (2 of 2)</vt:lpstr>
      <vt:lpstr>BOE Guidelines – Local Alternative Assessments (1 of 3)</vt:lpstr>
      <vt:lpstr>BOE Guidelines – Local Alternative Assessments (2 of 3)</vt:lpstr>
      <vt:lpstr>BOE Guidelines – Local Alternative Assessments (3 of 3)</vt:lpstr>
      <vt:lpstr>The imperative…</vt:lpstr>
      <vt:lpstr>The Forgotten “R”</vt:lpstr>
      <vt:lpstr>2018-2019 Writing SOL Pass Rates</vt:lpstr>
      <vt:lpstr>2018-2019 Reading SOL Pass Rates</vt:lpstr>
      <vt:lpstr>Read! Read! Read!</vt:lpstr>
      <vt:lpstr>What role should writing play?</vt:lpstr>
      <vt:lpstr>A Successful Virginia Graduate Will</vt:lpstr>
      <vt:lpstr>The best writing instruction is integrated with reading, not divorced from it</vt:lpstr>
      <vt:lpstr>Effective writing instruction means writing is embedded across all contents</vt:lpstr>
      <vt:lpstr>History and Social Science Essential Understandings: </vt:lpstr>
      <vt:lpstr>English Essential Understandings</vt:lpstr>
      <vt:lpstr>Thinking and writing like a historian is embedded in the SOL</vt:lpstr>
      <vt:lpstr>Assigned vs. Taught</vt:lpstr>
      <vt:lpstr>When writing is taught…</vt:lpstr>
      <vt:lpstr>Writing Modes in the Virginia Standards of Learning</vt:lpstr>
      <vt:lpstr>Writing Modes in the Virginia Standards of Learning</vt:lpstr>
      <vt:lpstr>Authentic Writing</vt:lpstr>
      <vt:lpstr>Using Paired Texts for Authentic Writing in the History Classroom</vt:lpstr>
      <vt:lpstr>What Research Says- Best Practices for Success</vt:lpstr>
      <vt:lpstr>Building Relationships to Build Better Readers</vt:lpstr>
      <vt:lpstr>What are paired texts…</vt:lpstr>
      <vt:lpstr>PowerPoint Presentation</vt:lpstr>
      <vt:lpstr>Writing Applications</vt:lpstr>
      <vt:lpstr>PowerPoint Presentation</vt:lpstr>
      <vt:lpstr>Writing Applications</vt:lpstr>
      <vt:lpstr>Additional Paired Text Ideas in History and Social Science</vt:lpstr>
      <vt:lpstr>Resources and Wrap-up</vt:lpstr>
      <vt:lpstr>Professional Learning Resources for Writing</vt:lpstr>
      <vt:lpstr>Resources for Building Paired Passages</vt:lpstr>
      <vt:lpstr>Resources for Building Paired Passages</vt:lpstr>
      <vt:lpstr>Resources for Building Paired Passages</vt:lpstr>
      <vt:lpstr>Resources for Building Paired Passages</vt:lpstr>
      <vt:lpstr>Resources for Building Paired Passages</vt:lpstr>
      <vt:lpstr>VDOE Disclaimer</vt:lpstr>
      <vt:lpstr>Stay Connected</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History and English Content</dc:title>
  <dc:creator>VITA Program</dc:creator>
  <cp:lastModifiedBy>Nogueras, Jill (DOE)</cp:lastModifiedBy>
  <cp:revision>66</cp:revision>
  <dcterms:created xsi:type="dcterms:W3CDTF">2019-10-03T12:07:03Z</dcterms:created>
  <dcterms:modified xsi:type="dcterms:W3CDTF">2020-01-30T15:47:10Z</dcterms:modified>
</cp:coreProperties>
</file>