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9" r:id="rId1"/>
  </p:sldMasterIdLst>
  <p:notesMasterIdLst>
    <p:notesMasterId r:id="rId26"/>
  </p:notesMasterIdLst>
  <p:sldIdLst>
    <p:sldId id="256" r:id="rId2"/>
    <p:sldId id="264" r:id="rId3"/>
    <p:sldId id="261" r:id="rId4"/>
    <p:sldId id="265" r:id="rId5"/>
    <p:sldId id="263" r:id="rId6"/>
    <p:sldId id="284" r:id="rId7"/>
    <p:sldId id="285" r:id="rId8"/>
    <p:sldId id="266" r:id="rId9"/>
    <p:sldId id="267" r:id="rId10"/>
    <p:sldId id="268" r:id="rId11"/>
    <p:sldId id="273" r:id="rId12"/>
    <p:sldId id="286" r:id="rId13"/>
    <p:sldId id="274" r:id="rId14"/>
    <p:sldId id="270" r:id="rId15"/>
    <p:sldId id="269" r:id="rId16"/>
    <p:sldId id="287" r:id="rId17"/>
    <p:sldId id="271" r:id="rId18"/>
    <p:sldId id="272" r:id="rId19"/>
    <p:sldId id="279" r:id="rId20"/>
    <p:sldId id="280" r:id="rId21"/>
    <p:sldId id="281" r:id="rId22"/>
    <p:sldId id="283" r:id="rId23"/>
    <p:sldId id="282" r:id="rId24"/>
    <p:sldId id="288" r:id="rId2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86679" autoAdjust="0"/>
  </p:normalViewPr>
  <p:slideViewPr>
    <p:cSldViewPr snapToGrid="0">
      <p:cViewPr varScale="1">
        <p:scale>
          <a:sx n="59" d="100"/>
          <a:sy n="59" d="100"/>
        </p:scale>
        <p:origin x="536" y="64"/>
      </p:cViewPr>
      <p:guideLst/>
    </p:cSldViewPr>
  </p:slideViewPr>
  <p:outlineViewPr>
    <p:cViewPr>
      <p:scale>
        <a:sx n="33" d="100"/>
        <a:sy n="33" d="100"/>
      </p:scale>
      <p:origin x="0" y="-15776"/>
    </p:cViewPr>
  </p:outlineViewPr>
  <p:notesTextViewPr>
    <p:cViewPr>
      <p:scale>
        <a:sx n="1" d="1"/>
        <a:sy n="1" d="1"/>
      </p:scale>
      <p:origin x="0" y="0"/>
    </p:cViewPr>
  </p:notesTextViewPr>
  <p:notesViewPr>
    <p:cSldViewPr snapToGrid="0">
      <p:cViewPr varScale="1">
        <p:scale>
          <a:sx n="128" d="100"/>
          <a:sy n="128" d="100"/>
        </p:scale>
        <p:origin x="262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6D83CE8D-51DA-4A60-B83E-C3B65397A0B1}" type="slidenum">
              <a:rPr lang="en-US" smtClean="0"/>
              <a:t>‹#›</a:t>
            </a:fld>
            <a:endParaRPr lang="en-US"/>
          </a:p>
        </p:txBody>
      </p:sp>
      <p:sp>
        <p:nvSpPr>
          <p:cNvPr id="8" name="Slide Image Placeholder 7">
            <a:extLst>
              <a:ext uri="{FF2B5EF4-FFF2-40B4-BE49-F238E27FC236}">
                <a16:creationId xmlns:a16="http://schemas.microsoft.com/office/drawing/2014/main" id="{B674C072-24CD-40CA-B890-9EDA531812B4}"/>
              </a:ext>
            </a:extLst>
          </p:cNvPr>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Tree>
    <p:extLst>
      <p:ext uri="{BB962C8B-B14F-4D97-AF65-F5344CB8AC3E}">
        <p14:creationId xmlns:p14="http://schemas.microsoft.com/office/powerpoint/2010/main" val="316007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5320136" y="6746119"/>
            <a:ext cx="4068339" cy="356356"/>
          </a:xfrm>
        </p:spPr>
        <p:txBody>
          <a:bodyPr/>
          <a:lstStyle/>
          <a:p>
            <a:fld id="{6D83CE8D-51DA-4A60-B83E-C3B65397A0B1}" type="slidenum">
              <a:rPr lang="en-US" smtClean="0"/>
              <a:t>1</a:t>
            </a:fld>
            <a:endParaRPr lang="en-US"/>
          </a:p>
        </p:txBody>
      </p:sp>
    </p:spTree>
    <p:extLst>
      <p:ext uri="{BB962C8B-B14F-4D97-AF65-F5344CB8AC3E}">
        <p14:creationId xmlns:p14="http://schemas.microsoft.com/office/powerpoint/2010/main" val="104703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5"/>
            <a:ext cx="7510780" cy="3753462"/>
          </a:xfrm>
        </p:spPr>
        <p:txBody>
          <a:bodyPr/>
          <a:lstStyle/>
          <a:p>
            <a:r>
              <a:rPr lang="en-US" b="1" dirty="0" smtClean="0">
                <a:latin typeface="Times New Roman" panose="02020603050405020304" pitchFamily="18" charset="0"/>
                <a:cs typeface="Times New Roman" panose="02020603050405020304" pitchFamily="18" charset="0"/>
              </a:rPr>
              <a:t>EXPLAIN: </a:t>
            </a:r>
            <a:r>
              <a:rPr lang="en-US" dirty="0" smtClean="0">
                <a:latin typeface="Times New Roman" panose="02020603050405020304" pitchFamily="18" charset="0"/>
                <a:cs typeface="Times New Roman" panose="02020603050405020304" pitchFamily="18" charset="0"/>
              </a:rPr>
              <a:t>Do not use water from a sink where first aid is provided. Get a container of clean water from another source, if necessary.</a:t>
            </a:r>
          </a:p>
          <a:p>
            <a:pPr marL="228600" indent="-2286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Pour medication into a medicine cup, the lid of the bottle, or a paper cup.</a:t>
            </a:r>
          </a:p>
          <a:p>
            <a:pPr marL="228600" indent="-2286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Ask </a:t>
            </a:r>
            <a:r>
              <a:rPr lang="en-US" dirty="0">
                <a:latin typeface="Times New Roman" panose="02020603050405020304" pitchFamily="18" charset="0"/>
                <a:cs typeface="Times New Roman" panose="02020603050405020304" pitchFamily="18" charset="0"/>
              </a:rPr>
              <a:t>student to pick up their own medication and put it into their mouth.</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Assist students who cannot pick up their own pills. Wear disposable gloves and do not use fingers to place medication into student’s mouth if hx of biting.</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Tablets that need to be cut must be brought to school already cut</a:t>
            </a:r>
            <a:r>
              <a:rPr lang="en-US" dirty="0">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EXPLAIN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 tablets may need to be crushed to be easily swallowed. The prescriber or parent should notify school of this need. Parent/guardian is responsible for providing the pill crusher. Pour all crushed medicine onto soft food (like applesauce) or into liquid for the student to take. Wash and dry pill crusher thoroughly after each use and store in a clean, safe place. </a:t>
            </a:r>
            <a:r>
              <a:rPr lang="en-US" b="1" dirty="0">
                <a:latin typeface="Times New Roman" panose="02020603050405020304" pitchFamily="18" charset="0"/>
                <a:cs typeface="Times New Roman" panose="02020603050405020304" pitchFamily="18" charset="0"/>
              </a:rPr>
              <a:t>DO NOT CUT/CRUSH TABLETS IF DIRECTIONS ON LABEL CAUTION AGAINST DOING THIS.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only calibrated medicine cups or a special spoon or syringe provided by parent/guardian to measure liquid medication. </a:t>
            </a:r>
            <a:r>
              <a:rPr lang="en-US" b="1" dirty="0">
                <a:latin typeface="Times New Roman" panose="02020603050405020304" pitchFamily="18" charset="0"/>
                <a:cs typeface="Times New Roman" panose="02020603050405020304" pitchFamily="18" charset="0"/>
              </a:rPr>
              <a:t>DO NOT USE HOUSEHOLD UTENSILS.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a medicine cup is used, place cup on a flat surface and read it at eye level.</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Pour liquid from side of the bottle opposite the label so that label stays clean and readable.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Clean any medication off the outside of the bottle after pouring by rinsing and wiping with a clean paper towel.</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sure student takes all the medication.</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10</a:t>
            </a:fld>
            <a:endParaRPr lang="en-US" dirty="0"/>
          </a:p>
        </p:txBody>
      </p:sp>
    </p:spTree>
    <p:extLst>
      <p:ext uri="{BB962C8B-B14F-4D97-AF65-F5344CB8AC3E}">
        <p14:creationId xmlns:p14="http://schemas.microsoft.com/office/powerpoint/2010/main" val="269779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487118"/>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ORAL</a:t>
            </a:r>
            <a:r>
              <a:rPr lang="en-US" dirty="0">
                <a:latin typeface="Times New Roman" panose="02020603050405020304" pitchFamily="18" charset="0"/>
                <a:cs typeface="Times New Roman" panose="02020603050405020304" pitchFamily="18" charset="0"/>
              </a:rPr>
              <a:t> medications may include tablets, capsules, and liquids. Explain chewable, regular tablets, dissolvable tablets and sublingual medication. Most capsules are coated and designed to be swallowed whole. Syrups and elixirs are clear liquids. Suspensions are liquids which are not clear because they contain medication that does not dissolve completely in liquid. Suspensions may need to be refrigerated and may separate when stored. READ THE LABEL FOR DIRECTIONS. </a:t>
            </a:r>
            <a:r>
              <a:rPr lang="en-US" b="1" dirty="0">
                <a:highlight>
                  <a:srgbClr val="FFFF00"/>
                </a:highlight>
                <a:latin typeface="Times New Roman" panose="02020603050405020304" pitchFamily="18" charset="0"/>
                <a:cs typeface="Times New Roman" panose="02020603050405020304" pitchFamily="18" charset="0"/>
              </a:rPr>
              <a:t>Review the school division medication authorization form</a:t>
            </a:r>
            <a:r>
              <a:rPr lang="en-US" dirty="0">
                <a:highlight>
                  <a:srgbClr val="FFFF00"/>
                </a:highlight>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TOPICAL</a:t>
            </a:r>
            <a:r>
              <a:rPr lang="en-US" dirty="0">
                <a:latin typeface="Times New Roman" panose="02020603050405020304" pitchFamily="18" charset="0"/>
                <a:cs typeface="Times New Roman" panose="02020603050405020304" pitchFamily="18" charset="0"/>
              </a:rPr>
              <a:t> medications include medicines applied to outside of the body, such as ointments, creams, sprays, or oils. Some medications may be applied with tongue blade, cotton swab, or gauze pad. </a:t>
            </a:r>
            <a:r>
              <a:rPr lang="en-US" b="1" dirty="0">
                <a:highlight>
                  <a:srgbClr val="FFFF00"/>
                </a:highlight>
                <a:latin typeface="Times New Roman" panose="02020603050405020304" pitchFamily="18" charset="0"/>
                <a:cs typeface="Times New Roman" panose="02020603050405020304" pitchFamily="18" charset="0"/>
              </a:rPr>
              <a:t>DISCUSS HOW TO AVOID CONTAMINATION OF MEDICATION WITH AVOIDANCE OF “DOUBLE-DIPPING”.</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EYE </a:t>
            </a:r>
            <a:r>
              <a:rPr lang="en-US" dirty="0">
                <a:latin typeface="Times New Roman" panose="02020603050405020304" pitchFamily="18" charset="0"/>
                <a:cs typeface="Times New Roman" panose="02020603050405020304" pitchFamily="18" charset="0"/>
              </a:rPr>
              <a:t>medications include eye drops or ointment labeled for ophthalmic use. FOLLOW THE DIRECTIONS and do not touch dropper or medication cap to anything. </a:t>
            </a:r>
            <a:r>
              <a:rPr lang="en-US" b="1" dirty="0">
                <a:highlight>
                  <a:srgbClr val="FFFF00"/>
                </a:highlight>
                <a:latin typeface="Times New Roman" panose="02020603050405020304" pitchFamily="18" charset="0"/>
                <a:cs typeface="Times New Roman" panose="02020603050405020304" pitchFamily="18" charset="0"/>
              </a:rPr>
              <a:t>EXPLAIN</a:t>
            </a:r>
            <a:r>
              <a:rPr lang="en-US" dirty="0">
                <a:highlight>
                  <a:srgbClr val="FFFF00"/>
                </a:highlight>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and DEMO </a:t>
            </a:r>
            <a:r>
              <a:rPr lang="en-US" dirty="0">
                <a:highlight>
                  <a:srgbClr val="FFFF00"/>
                </a:highlight>
                <a:latin typeface="Times New Roman" panose="02020603050405020304" pitchFamily="18" charset="0"/>
                <a:cs typeface="Times New Roman" panose="02020603050405020304" pitchFamily="18" charset="0"/>
              </a:rPr>
              <a:t>procedure</a:t>
            </a:r>
            <a:r>
              <a:rPr lang="en-US" dirty="0">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EAR </a:t>
            </a:r>
            <a:r>
              <a:rPr lang="en-US" dirty="0">
                <a:latin typeface="Times New Roman" panose="02020603050405020304" pitchFamily="18" charset="0"/>
                <a:cs typeface="Times New Roman" panose="02020603050405020304" pitchFamily="18" charset="0"/>
              </a:rPr>
              <a:t>medications are ear drops labeled for otic use. FOLLOW THE DIRECTIONS and do not touch the dropper to anything. </a:t>
            </a:r>
            <a:r>
              <a:rPr lang="en-US" b="1" dirty="0">
                <a:highlight>
                  <a:srgbClr val="FFFF00"/>
                </a:highlight>
                <a:latin typeface="Times New Roman" panose="02020603050405020304" pitchFamily="18" charset="0"/>
                <a:cs typeface="Times New Roman" panose="02020603050405020304" pitchFamily="18" charset="0"/>
              </a:rPr>
              <a:t>EXPLAIN</a:t>
            </a:r>
            <a:r>
              <a:rPr lang="en-US" dirty="0">
                <a:highlight>
                  <a:srgbClr val="FFFF00"/>
                </a:highlight>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and DEMO </a:t>
            </a:r>
            <a:r>
              <a:rPr lang="en-US" dirty="0">
                <a:highlight>
                  <a:srgbClr val="FFFF00"/>
                </a:highlight>
                <a:latin typeface="Times New Roman" panose="02020603050405020304" pitchFamily="18" charset="0"/>
                <a:cs typeface="Times New Roman" panose="02020603050405020304" pitchFamily="18" charset="0"/>
              </a:rPr>
              <a:t>procedure</a:t>
            </a:r>
            <a:r>
              <a:rPr lang="en-US" dirty="0">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NASAL</a:t>
            </a:r>
            <a:r>
              <a:rPr lang="en-US" dirty="0">
                <a:latin typeface="Times New Roman" panose="02020603050405020304" pitchFamily="18" charset="0"/>
                <a:cs typeface="Times New Roman" panose="02020603050405020304" pitchFamily="18" charset="0"/>
              </a:rPr>
              <a:t> medications are nose drops or sprays. FOLLOW THE DIRECTIONS. </a:t>
            </a:r>
            <a:r>
              <a:rPr lang="en-US" b="1" dirty="0">
                <a:highlight>
                  <a:srgbClr val="FFFF00"/>
                </a:highlight>
                <a:latin typeface="Times New Roman" panose="02020603050405020304" pitchFamily="18" charset="0"/>
                <a:cs typeface="Times New Roman" panose="02020603050405020304" pitchFamily="18" charset="0"/>
              </a:rPr>
              <a:t>EXPLAIN and DEMO </a:t>
            </a:r>
            <a:r>
              <a:rPr lang="en-US" dirty="0">
                <a:highlight>
                  <a:srgbClr val="FFFF00"/>
                </a:highlight>
                <a:latin typeface="Times New Roman" panose="02020603050405020304" pitchFamily="18" charset="0"/>
                <a:cs typeface="Times New Roman" panose="02020603050405020304" pitchFamily="18" charset="0"/>
              </a:rPr>
              <a:t> procedure</a:t>
            </a:r>
            <a:r>
              <a:rPr lang="en-US" dirty="0">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METERED-DOSE INHALERS (MDI) </a:t>
            </a:r>
            <a:r>
              <a:rPr lang="en-US" dirty="0">
                <a:latin typeface="Times New Roman" panose="02020603050405020304" pitchFamily="18" charset="0"/>
                <a:cs typeface="Times New Roman" panose="02020603050405020304" pitchFamily="18" charset="0"/>
              </a:rPr>
              <a:t>is a small handheld device that delivers a precise dose of medicine into the student’s mouth for the student to inhale into the lower respiratory system. The medicine is a fine mist or powder. EXPLAIN medication administration procedure and include information on “spacer”, when the MDI is most commonly used by students, and importance of following manufacturer’s directions for cleaning canister, mouthpiece and spacer. </a:t>
            </a:r>
            <a:r>
              <a:rPr lang="en-US" b="1" dirty="0">
                <a:highlight>
                  <a:srgbClr val="FFFF00"/>
                </a:highlight>
                <a:latin typeface="Times New Roman" panose="02020603050405020304" pitchFamily="18" charset="0"/>
                <a:cs typeface="Times New Roman" panose="02020603050405020304" pitchFamily="18" charset="0"/>
              </a:rPr>
              <a:t>Review</a:t>
            </a:r>
            <a:r>
              <a:rPr lang="en-US" dirty="0">
                <a:highlight>
                  <a:srgbClr val="FFFF00"/>
                </a:highlight>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Asthma Action Plan and signs and symptoms of mild, moderate, severe asthma</a:t>
            </a:r>
            <a:r>
              <a:rPr lang="en-US"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83CE8D-51DA-4A60-B83E-C3B65397A0B1}" type="slidenum">
              <a:rPr lang="en-US" smtClean="0"/>
              <a:t>11</a:t>
            </a:fld>
            <a:endParaRPr lang="en-US"/>
          </a:p>
        </p:txBody>
      </p:sp>
    </p:spTree>
    <p:extLst>
      <p:ext uri="{BB962C8B-B14F-4D97-AF65-F5344CB8AC3E}">
        <p14:creationId xmlns:p14="http://schemas.microsoft.com/office/powerpoint/2010/main" val="386589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684409"/>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BUCCAL </a:t>
            </a:r>
            <a:r>
              <a:rPr lang="en-US" b="0" dirty="0">
                <a:latin typeface="Times New Roman" panose="02020603050405020304" pitchFamily="18" charset="0"/>
                <a:cs typeface="Times New Roman" panose="02020603050405020304" pitchFamily="18" charset="0"/>
              </a:rPr>
              <a:t>medications are oral disintegrating tablets/wafers that are placed in the mouth between the cheek and the gum where it is dissolved and absorbed into the bloodstream. </a:t>
            </a:r>
            <a:r>
              <a:rPr lang="en-US" b="1" dirty="0">
                <a:latin typeface="Times New Roman" panose="02020603050405020304" pitchFamily="18" charset="0"/>
                <a:cs typeface="Times New Roman" panose="02020603050405020304" pitchFamily="18" charset="0"/>
              </a:rPr>
              <a:t>EXPLAIN</a:t>
            </a:r>
            <a:r>
              <a:rPr lang="en-US" b="0" dirty="0">
                <a:latin typeface="Times New Roman" panose="02020603050405020304" pitchFamily="18" charset="0"/>
                <a:cs typeface="Times New Roman" panose="02020603050405020304" pitchFamily="18" charset="0"/>
              </a:rPr>
              <a:t>: These medications are administered </a:t>
            </a:r>
            <a:r>
              <a:rPr lang="en-US" b="1" dirty="0">
                <a:latin typeface="Times New Roman" panose="02020603050405020304" pitchFamily="18" charset="0"/>
                <a:cs typeface="Times New Roman" panose="02020603050405020304" pitchFamily="18" charset="0"/>
              </a:rPr>
              <a:t>as directed </a:t>
            </a:r>
            <a:r>
              <a:rPr lang="en-US" b="0" dirty="0">
                <a:latin typeface="Times New Roman" panose="02020603050405020304" pitchFamily="18" charset="0"/>
                <a:cs typeface="Times New Roman" panose="02020603050405020304" pitchFamily="18" charset="0"/>
              </a:rPr>
              <a:t>by a physician’s order in a </a:t>
            </a:r>
            <a:r>
              <a:rPr lang="en-US" b="1" dirty="0">
                <a:highlight>
                  <a:srgbClr val="FFFF00"/>
                </a:highlight>
                <a:latin typeface="Times New Roman" panose="02020603050405020304" pitchFamily="18" charset="0"/>
                <a:cs typeface="Times New Roman" panose="02020603050405020304" pitchFamily="18" charset="0"/>
              </a:rPr>
              <a:t>Seizure Action Plan </a:t>
            </a:r>
            <a:r>
              <a:rPr lang="en-US" b="0" dirty="0">
                <a:highlight>
                  <a:srgbClr val="FFFF00"/>
                </a:highlight>
                <a:latin typeface="Times New Roman" panose="02020603050405020304" pitchFamily="18" charset="0"/>
                <a:cs typeface="Times New Roman" panose="02020603050405020304" pitchFamily="18" charset="0"/>
              </a:rPr>
              <a:t>or </a:t>
            </a:r>
            <a:r>
              <a:rPr lang="en-US" b="1" dirty="0">
                <a:highlight>
                  <a:srgbClr val="FFFF00"/>
                </a:highlight>
                <a:latin typeface="Times New Roman" panose="02020603050405020304" pitchFamily="18" charset="0"/>
                <a:cs typeface="Times New Roman" panose="02020603050405020304" pitchFamily="18" charset="0"/>
              </a:rPr>
              <a:t>Emergency Action Plan (EAP</a:t>
            </a:r>
            <a:r>
              <a:rPr lang="en-US" b="0" dirty="0">
                <a:highlight>
                  <a:srgbClr val="FFFF00"/>
                </a:highlight>
                <a:latin typeface="Times New Roman" panose="02020603050405020304" pitchFamily="18" charset="0"/>
                <a:cs typeface="Times New Roman" panose="02020603050405020304" pitchFamily="18" charset="0"/>
              </a:rPr>
              <a:t>)</a:t>
            </a:r>
            <a:r>
              <a:rPr lang="en-US" b="0" dirty="0">
                <a:latin typeface="Times New Roman" panose="02020603050405020304" pitchFamily="18" charset="0"/>
                <a:cs typeface="Times New Roman" panose="02020603050405020304" pitchFamily="18" charset="0"/>
              </a:rPr>
              <a:t>. Document the medication administration as well as the seizure activity that indicated the need to administer the medication.</a:t>
            </a:r>
          </a:p>
          <a:p>
            <a:pPr marL="228600" indent="-22860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RECTAL</a:t>
            </a:r>
            <a:r>
              <a:rPr lang="en-US" b="0" dirty="0">
                <a:latin typeface="Times New Roman" panose="02020603050405020304" pitchFamily="18" charset="0"/>
                <a:cs typeface="Times New Roman" panose="02020603050405020304" pitchFamily="18" charset="0"/>
              </a:rPr>
              <a:t> medication in the school setting is usually a seizure rescue medicine. Giving medication in the rectum is an invasive and intimate procedure normally reserved for licensed individuals. HOWEVER, the </a:t>
            </a:r>
            <a:r>
              <a:rPr lang="en-US" b="0" i="1" dirty="0">
                <a:latin typeface="Times New Roman" panose="02020603050405020304" pitchFamily="18" charset="0"/>
                <a:cs typeface="Times New Roman" panose="02020603050405020304" pitchFamily="18" charset="0"/>
              </a:rPr>
              <a:t>Code of Virginia </a:t>
            </a:r>
            <a:r>
              <a:rPr lang="en-US" b="0" dirty="0">
                <a:latin typeface="Times New Roman" panose="02020603050405020304" pitchFamily="18" charset="0"/>
                <a:cs typeface="Times New Roman" panose="02020603050405020304" pitchFamily="18" charset="0"/>
              </a:rPr>
              <a:t>allows that </a:t>
            </a:r>
            <a:r>
              <a:rPr lang="en-US" b="0" i="1" dirty="0">
                <a:latin typeface="Times New Roman" panose="02020603050405020304" pitchFamily="18" charset="0"/>
                <a:cs typeface="Times New Roman" panose="02020603050405020304" pitchFamily="18" charset="0"/>
              </a:rPr>
              <a:t>under true emergency circumstances and when a RN is not present, a trained UAP may assist a student who is having a seizure by administering the rectal medication prescribed for that student. </a:t>
            </a:r>
            <a:r>
              <a:rPr lang="en-US" b="1" dirty="0">
                <a:latin typeface="Times New Roman" panose="02020603050405020304" pitchFamily="18" charset="0"/>
                <a:cs typeface="Times New Roman" panose="02020603050405020304" pitchFamily="18" charset="0"/>
              </a:rPr>
              <a:t>EXPLAIN: </a:t>
            </a:r>
            <a:r>
              <a:rPr lang="en-US" b="0" dirty="0">
                <a:latin typeface="Times New Roman" panose="02020603050405020304" pitchFamily="18" charset="0"/>
                <a:cs typeface="Times New Roman" panose="02020603050405020304" pitchFamily="18" charset="0"/>
              </a:rPr>
              <a:t>procedure. </a:t>
            </a:r>
            <a:r>
              <a:rPr lang="en-US" b="1" dirty="0">
                <a:highlight>
                  <a:srgbClr val="FFFF00"/>
                </a:highlight>
                <a:latin typeface="Times New Roman" panose="02020603050405020304" pitchFamily="18" charset="0"/>
                <a:cs typeface="Times New Roman" panose="02020603050405020304" pitchFamily="18" charset="0"/>
              </a:rPr>
              <a:t>Review: </a:t>
            </a:r>
            <a:r>
              <a:rPr lang="en-US" b="0" dirty="0">
                <a:highlight>
                  <a:srgbClr val="FFFF00"/>
                </a:highlight>
                <a:latin typeface="Times New Roman" panose="02020603050405020304" pitchFamily="18" charset="0"/>
                <a:cs typeface="Times New Roman" panose="02020603050405020304" pitchFamily="18" charset="0"/>
              </a:rPr>
              <a:t>Seizure Emergency Action Plan</a:t>
            </a:r>
            <a:r>
              <a:rPr lang="en-US" b="0" dirty="0">
                <a:latin typeface="Times New Roman" panose="02020603050405020304" pitchFamily="18" charset="0"/>
                <a:cs typeface="Times New Roman" panose="02020603050405020304" pitchFamily="18" charset="0"/>
              </a:rPr>
              <a:t>.</a:t>
            </a:r>
          </a:p>
          <a:p>
            <a:pPr marL="576072" lvl="1" indent="-2286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UAP must have a witness present, parent/guardian permission, and support of the building administrator to perform this task.</a:t>
            </a:r>
          </a:p>
          <a:p>
            <a:pPr marL="576072" lvl="1" indent="-228600">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Student privacy is a primary concern.</a:t>
            </a:r>
            <a:r>
              <a:rPr lang="en-US" dirty="0">
                <a:latin typeface="Times New Roman" panose="02020603050405020304" pitchFamily="18" charset="0"/>
                <a:cs typeface="Times New Roman" panose="02020603050405020304" pitchFamily="18" charset="0"/>
              </a:rPr>
              <a:t> Pre-planning and preparing all essential supplies are important.</a:t>
            </a:r>
          </a:p>
          <a:p>
            <a:pPr marL="576072" lvl="1" indent="-2286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UAP must follow EAP exactly as written, call 9-1-1 for assistance; alert the parent/guardian afterwards.</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NEBULIZERS </a:t>
            </a:r>
            <a:r>
              <a:rPr lang="en-US" dirty="0">
                <a:latin typeface="Times New Roman" panose="02020603050405020304" pitchFamily="18" charset="0"/>
                <a:cs typeface="Times New Roman" panose="02020603050405020304" pitchFamily="18" charset="0"/>
              </a:rPr>
              <a:t>are small machines that turn liquid medicine into a mist. The student takes slow, deep breaths through a connected a mouthpiece to get medicine directly into the lungs. At this time, during the COVID-19 crisis, it is not recommended that medication be administered via this route in a school setting. </a:t>
            </a:r>
            <a:r>
              <a:rPr lang="en-US" b="1" dirty="0">
                <a:latin typeface="Times New Roman" panose="02020603050405020304" pitchFamily="18" charset="0"/>
                <a:cs typeface="Times New Roman" panose="02020603050405020304" pitchFamily="18" charset="0"/>
              </a:rPr>
              <a:t>EXPLAIN.</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OXYGEN </a:t>
            </a:r>
            <a:r>
              <a:rPr lang="en-US" dirty="0">
                <a:latin typeface="Times New Roman" panose="02020603050405020304" pitchFamily="18" charset="0"/>
                <a:cs typeface="Times New Roman" panose="02020603050405020304" pitchFamily="18" charset="0"/>
              </a:rPr>
              <a:t>is considered a medication and can only be administered to the student as prescribed by the medical provider. Further training by RN is required. </a:t>
            </a:r>
          </a:p>
          <a:p>
            <a:r>
              <a:rPr lang="en-US" b="1" dirty="0">
                <a:highlight>
                  <a:srgbClr val="FFFF00"/>
                </a:highlight>
                <a:latin typeface="Times New Roman" panose="02020603050405020304" pitchFamily="18" charset="0"/>
                <a:cs typeface="Times New Roman" panose="02020603050405020304" pitchFamily="18" charset="0"/>
              </a:rPr>
              <a:t>UAP WILL NOT ADMINISTER MEDICATION TO A STUDENT VIA A CENTRAL OR PERIPHERAL LINE.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endParaRPr lang="en-US" dirty="0"/>
          </a:p>
          <a:p>
            <a:fld id="{6D83CE8D-51DA-4A60-B83E-C3B65397A0B1}" type="slidenum">
              <a:rPr lang="en-US" smtClean="0"/>
              <a:t>12</a:t>
            </a:fld>
            <a:endParaRPr lang="en-US" dirty="0"/>
          </a:p>
        </p:txBody>
      </p:sp>
    </p:spTree>
    <p:extLst>
      <p:ext uri="{BB962C8B-B14F-4D97-AF65-F5344CB8AC3E}">
        <p14:creationId xmlns:p14="http://schemas.microsoft.com/office/powerpoint/2010/main" val="264772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5"/>
            <a:ext cx="7510780" cy="3802785"/>
          </a:xfrm>
        </p:spPr>
        <p:txBody>
          <a:bodyPr/>
          <a:lstStyle/>
          <a:p>
            <a:r>
              <a:rPr lang="en-US" b="1" dirty="0">
                <a:latin typeface="Times New Roman" panose="02020603050405020304" pitchFamily="18" charset="0"/>
                <a:cs typeface="Times New Roman" panose="02020603050405020304" pitchFamily="18" charset="0"/>
              </a:rPr>
              <a:t>REMINDER</a:t>
            </a:r>
            <a:r>
              <a:rPr lang="en-US" dirty="0">
                <a:latin typeface="Times New Roman" panose="02020603050405020304" pitchFamily="18" charset="0"/>
                <a:cs typeface="Times New Roman" panose="02020603050405020304" pitchFamily="18" charset="0"/>
              </a:rPr>
              <a:t>: diazepam, or Diastat®, is delivered rectally for rapid absorption through mucous membranes for seizures. Nothing can be placed in the mouth of a person experiencing a seizure due to risk of injury, choking. </a:t>
            </a:r>
            <a:r>
              <a:rPr lang="en-US" b="1" dirty="0">
                <a:latin typeface="Times New Roman" panose="02020603050405020304" pitchFamily="18" charset="0"/>
                <a:cs typeface="Times New Roman" panose="02020603050405020304" pitchFamily="18" charset="0"/>
              </a:rPr>
              <a:t>IF</a:t>
            </a:r>
            <a:r>
              <a:rPr lang="en-US" dirty="0">
                <a:latin typeface="Times New Roman" panose="02020603050405020304" pitchFamily="18" charset="0"/>
                <a:cs typeface="Times New Roman" panose="02020603050405020304" pitchFamily="18" charset="0"/>
              </a:rPr>
              <a:t> RN is present, then RN administers the medication. If RN is not present, then a trained UAP may assist a child who is having a seizure by administering the rectal medication prescribed for that student. </a:t>
            </a:r>
            <a:r>
              <a:rPr lang="en-US" b="1" dirty="0">
                <a:latin typeface="Times New Roman" panose="02020603050405020304" pitchFamily="18" charset="0"/>
                <a:cs typeface="Times New Roman" panose="02020603050405020304" pitchFamily="18" charset="0"/>
              </a:rPr>
              <a:t>EXPLAIN AND DEMO.</a:t>
            </a:r>
            <a:endParaRPr lang="en-US" dirty="0">
              <a:latin typeface="Times New Roman" panose="02020603050405020304" pitchFamily="18" charset="0"/>
              <a:cs typeface="Times New Roman" panose="02020603050405020304" pitchFamily="18" charset="0"/>
            </a:endParaRPr>
          </a:p>
          <a:p>
            <a:endParaRPr lang="en-US" dirty="0"/>
          </a:p>
          <a:p>
            <a:r>
              <a:rPr lang="en-US" b="1" dirty="0">
                <a:latin typeface="Times New Roman" panose="02020603050405020304" pitchFamily="18" charset="0"/>
                <a:cs typeface="Times New Roman" panose="02020603050405020304" pitchFamily="18" charset="0"/>
              </a:rPr>
              <a:t>SEVERE ALLERGIES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REVIEW:</a:t>
            </a: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signs and sx of anaphylaxis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a first-time anaphylactic reaction may occur with no prior medical hx of allergies.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how and when to administer epinephrine auto-injector with either student-prescribed medication OR how to access non student-specific medication each school is required to have available by </a:t>
            </a:r>
            <a:r>
              <a:rPr lang="en-US" i="1" dirty="0">
                <a:latin typeface="Times New Roman" panose="02020603050405020304" pitchFamily="18" charset="0"/>
                <a:cs typeface="Times New Roman" panose="02020603050405020304" pitchFamily="18" charset="0"/>
              </a:rPr>
              <a:t>Code of Virginia. </a:t>
            </a:r>
            <a:r>
              <a:rPr lang="en-US" b="1" dirty="0">
                <a:latin typeface="Times New Roman" panose="02020603050405020304" pitchFamily="18" charset="0"/>
                <a:cs typeface="Times New Roman" panose="02020603050405020304" pitchFamily="18" charset="0"/>
              </a:rPr>
              <a:t>EXPLAIN: 9-1-1 MUST BE CALLED when epinephrine is administered. Follow school division policies and protocols for handling disposition of student following  crisis. NOTE</a:t>
            </a:r>
            <a:r>
              <a:rPr lang="en-US" b="1" dirty="0">
                <a:highlight>
                  <a:srgbClr val="FFFF00"/>
                </a:highlight>
                <a:latin typeface="Times New Roman" panose="02020603050405020304" pitchFamily="18" charset="0"/>
                <a:cs typeface="Times New Roman" panose="02020603050405020304" pitchFamily="18" charset="0"/>
              </a:rPr>
              <a:t>: Student not responding to usual asthma meds and exhibiting any sx of anaphylaxis may require an epinephrine auto-injector</a:t>
            </a:r>
            <a:r>
              <a:rPr lang="en-US" b="1" dirty="0">
                <a:latin typeface="Times New Roman" panose="02020603050405020304" pitchFamily="18" charset="0"/>
                <a:cs typeface="Times New Roman" panose="02020603050405020304" pitchFamily="18" charset="0"/>
              </a:rPr>
              <a:t>. EXPLAIN AND DEMO.</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ADRENAL CRISIS: REVIEW: </a:t>
            </a:r>
            <a:r>
              <a:rPr lang="en-US" dirty="0">
                <a:highlight>
                  <a:srgbClr val="FFFF00"/>
                </a:highlight>
                <a:latin typeface="Times New Roman" panose="02020603050405020304" pitchFamily="18" charset="0"/>
                <a:cs typeface="Times New Roman" panose="02020603050405020304" pitchFamily="18" charset="0"/>
              </a:rPr>
              <a:t>signs and symptoms of adrenal crisis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how to read student’s </a:t>
            </a:r>
            <a:r>
              <a:rPr lang="en-US" dirty="0">
                <a:highlight>
                  <a:srgbClr val="FFFF00"/>
                </a:highlight>
                <a:latin typeface="Times New Roman" panose="02020603050405020304" pitchFamily="18" charset="0"/>
                <a:cs typeface="Times New Roman" panose="02020603050405020304" pitchFamily="18" charset="0"/>
              </a:rPr>
              <a:t>Adrenal Crisis Plan  </a:t>
            </a:r>
            <a:r>
              <a:rPr lang="en-US" dirty="0">
                <a:latin typeface="Times New Roman" panose="02020603050405020304" pitchFamily="18" charset="0"/>
                <a:cs typeface="Times New Roman" panose="02020603050405020304" pitchFamily="18" charset="0"/>
              </a:rPr>
              <a:t>and what treatment measures to take for mild or severe symptoms. Severe symptoms may require administration of Solu-Cortef® or Solu-Medrol®, if prescribed by student’s medical provider.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how to administer prescribed medication </a:t>
            </a:r>
            <a:r>
              <a:rPr lang="en-US" i="1" dirty="0">
                <a:latin typeface="Times New Roman" panose="02020603050405020304" pitchFamily="18" charset="0"/>
                <a:cs typeface="Times New Roman" panose="02020603050405020304" pitchFamily="18" charset="0"/>
              </a:rPr>
              <a:t>IF THERE IS A STUDENT WITH THIS DX</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REMINDER:</a:t>
            </a:r>
            <a:r>
              <a:rPr lang="en-US" dirty="0">
                <a:latin typeface="Times New Roman" panose="02020603050405020304" pitchFamily="18" charset="0"/>
                <a:cs typeface="Times New Roman" panose="02020603050405020304" pitchFamily="18" charset="0"/>
              </a:rPr>
              <a:t> most 9-1-1 emergency units in Virginia do not carry this medication.</a:t>
            </a:r>
          </a:p>
          <a:p>
            <a:endParaRPr lang="en-US" b="1" dirty="0"/>
          </a:p>
          <a:p>
            <a:r>
              <a:rPr lang="en-US" b="1" dirty="0"/>
              <a:t>* </a:t>
            </a:r>
            <a:r>
              <a:rPr lang="en-US" b="1" dirty="0">
                <a:latin typeface="Times New Roman" panose="02020603050405020304" pitchFamily="18" charset="0"/>
                <a:cs typeface="Times New Roman" panose="02020603050405020304" pitchFamily="18" charset="0"/>
              </a:rPr>
              <a:t>DIABETES: REMINDER </a:t>
            </a:r>
            <a:r>
              <a:rPr lang="en-US" dirty="0">
                <a:latin typeface="Times New Roman" panose="02020603050405020304" pitchFamily="18" charset="0"/>
                <a:cs typeface="Times New Roman" panose="02020603050405020304" pitchFamily="18" charset="0"/>
              </a:rPr>
              <a:t>to UAP that participation in the care of a student with diabetes, other than to call for emergency support, requires completion of a special training class in the administration of insulin and glucagon</a:t>
            </a:r>
            <a:r>
              <a:rPr lang="en-US" dirty="0"/>
              <a:t>.</a:t>
            </a:r>
            <a:endParaRPr lang="en-US" b="1" dirty="0"/>
          </a:p>
        </p:txBody>
      </p:sp>
      <p:sp>
        <p:nvSpPr>
          <p:cNvPr id="4" name="Slide Number Placeholder 3"/>
          <p:cNvSpPr>
            <a:spLocks noGrp="1"/>
          </p:cNvSpPr>
          <p:nvPr>
            <p:ph type="sldNum" sz="quarter" idx="5"/>
          </p:nvPr>
        </p:nvSpPr>
        <p:spPr/>
        <p:txBody>
          <a:bodyPr/>
          <a:lstStyle/>
          <a:p>
            <a:fld id="{6D83CE8D-51DA-4A60-B83E-C3B65397A0B1}" type="slidenum">
              <a:rPr lang="en-US" smtClean="0"/>
              <a:t>13</a:t>
            </a:fld>
            <a:endParaRPr lang="en-US"/>
          </a:p>
        </p:txBody>
      </p:sp>
    </p:spTree>
    <p:extLst>
      <p:ext uri="{BB962C8B-B14F-4D97-AF65-F5344CB8AC3E}">
        <p14:creationId xmlns:p14="http://schemas.microsoft.com/office/powerpoint/2010/main" val="422211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37794"/>
            <a:ext cx="7510780" cy="3516713"/>
          </a:xfrm>
        </p:spPr>
        <p:txBody>
          <a:bodyPr/>
          <a:lstStyle/>
          <a:p>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format of school division MAR (electronic or paper) and who may have access to this information (does this access extend to health office substitutes, for example). </a:t>
            </a:r>
          </a:p>
          <a:p>
            <a:r>
              <a:rPr lang="en-US" b="1" dirty="0">
                <a:latin typeface="Times New Roman" panose="02020603050405020304" pitchFamily="18" charset="0"/>
                <a:cs typeface="Times New Roman" panose="02020603050405020304" pitchFamily="18" charset="0"/>
              </a:rPr>
              <a:t>ALL medication administered must be documented promptly and accurately on/in MAR</a:t>
            </a:r>
            <a:r>
              <a:rPr lang="en-US" dirty="0">
                <a:latin typeface="Times New Roman" panose="02020603050405020304" pitchFamily="18" charset="0"/>
                <a:cs typeface="Times New Roman" panose="02020603050405020304" pitchFamily="18" charset="0"/>
              </a:rPr>
              <a:t>. </a:t>
            </a:r>
          </a:p>
          <a:p>
            <a:r>
              <a:rPr lang="en-US" b="1" dirty="0">
                <a:highlight>
                  <a:srgbClr val="FFFF00"/>
                </a:highlight>
              </a:rPr>
              <a:t>	</a:t>
            </a:r>
            <a:r>
              <a:rPr lang="en-US" b="1" dirty="0">
                <a:highlight>
                  <a:srgbClr val="FFFF00"/>
                </a:highlight>
                <a:latin typeface="Times New Roman" panose="02020603050405020304" pitchFamily="18" charset="0"/>
                <a:cs typeface="Times New Roman" panose="02020603050405020304" pitchFamily="18" charset="0"/>
              </a:rPr>
              <a:t>NOTE: TRAINING ON SCHOOL DIVISION’S ELECTRONIC MAR MAY BE REQUIRED AT A DIFFERENT </a:t>
            </a:r>
            <a:r>
              <a:rPr lang="en-US" b="1" dirty="0" smtClean="0">
                <a:highlight>
                  <a:srgbClr val="FFFF00"/>
                </a:highlight>
                <a:latin typeface="Times New Roman" panose="02020603050405020304" pitchFamily="18" charset="0"/>
                <a:cs typeface="Times New Roman" panose="02020603050405020304" pitchFamily="18" charset="0"/>
              </a:rPr>
              <a:t>TIME</a:t>
            </a:r>
            <a:r>
              <a:rPr lang="en-US" b="1" dirty="0">
                <a:highlight>
                  <a:srgbClr val="FFFF00"/>
                </a:highlight>
                <a:latin typeface="Times New Roman" panose="02020603050405020304" pitchFamily="18" charset="0"/>
                <a:cs typeface="Times New Roman" panose="02020603050405020304" pitchFamily="18" charset="0"/>
              </a:rPr>
              <a:t>. </a:t>
            </a:r>
            <a:endParaRPr lang="en-US" b="1" dirty="0" smtClean="0">
              <a:highlight>
                <a:srgbClr val="FFFF00"/>
              </a:highlight>
              <a:latin typeface="Times New Roman" panose="02020603050405020304" pitchFamily="18" charset="0"/>
              <a:cs typeface="Times New Roman" panose="02020603050405020304" pitchFamily="18" charset="0"/>
            </a:endParaRPr>
          </a:p>
          <a:p>
            <a:r>
              <a:rPr lang="en-US" b="1" dirty="0" smtClean="0">
                <a:highlight>
                  <a:srgbClr val="FFFF00"/>
                </a:highlight>
                <a:latin typeface="Times New Roman" panose="02020603050405020304" pitchFamily="18" charset="0"/>
                <a:cs typeface="Times New Roman" panose="02020603050405020304" pitchFamily="18" charset="0"/>
              </a:rPr>
              <a:t>Otherwise</a:t>
            </a:r>
            <a:r>
              <a:rPr lang="en-US" b="1" dirty="0">
                <a:highlight>
                  <a:srgbClr val="FFFF00"/>
                </a:highlight>
                <a:latin typeface="Times New Roman" panose="02020603050405020304" pitchFamily="18" charset="0"/>
                <a:cs typeface="Times New Roman" panose="02020603050405020304" pitchFamily="18" charset="0"/>
              </a:rPr>
              <a:t>, show UAP the paper MAR used in the school division</a:t>
            </a:r>
            <a:r>
              <a:rPr lang="en-US" b="1" dirty="0">
                <a:highlight>
                  <a:srgbClr val="FFFF00"/>
                </a:highlight>
              </a:rPr>
              <a:t>.</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an error in documentation is made, show how to cross out and mark “mistaken entry” or “ME”, then record the correct information on/in the MAR format used by the school division.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pencil and white-out should be used on </a:t>
            </a:r>
            <a:r>
              <a:rPr lang="en-US" i="1" dirty="0">
                <a:latin typeface="Times New Roman" panose="02020603050405020304" pitchFamily="18" charset="0"/>
                <a:cs typeface="Times New Roman" panose="02020603050405020304" pitchFamily="18" charset="0"/>
              </a:rPr>
              <a:t>paper</a:t>
            </a:r>
            <a:r>
              <a:rPr lang="en-US" dirty="0">
                <a:latin typeface="Times New Roman" panose="02020603050405020304" pitchFamily="18" charset="0"/>
                <a:cs typeface="Times New Roman" panose="02020603050405020304" pitchFamily="18" charset="0"/>
              </a:rPr>
              <a:t> MAR.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only in blue or black ink on </a:t>
            </a:r>
            <a:r>
              <a:rPr lang="en-US" i="1" dirty="0">
                <a:latin typeface="Times New Roman" panose="02020603050405020304" pitchFamily="18" charset="0"/>
                <a:cs typeface="Times New Roman" panose="02020603050405020304" pitchFamily="18" charset="0"/>
              </a:rPr>
              <a:t>paper </a:t>
            </a:r>
            <a:r>
              <a:rPr lang="en-US" dirty="0">
                <a:latin typeface="Times New Roman" panose="02020603050405020304" pitchFamily="18" charset="0"/>
                <a:cs typeface="Times New Roman" panose="02020603050405020304" pitchFamily="18" charset="0"/>
              </a:rPr>
              <a:t>MAR.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Sign entry on MAR with initials and ensure full name and initials are in signature area of MAR.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Paper or electronic MAR should include place where refills of student medication will be recorded and where counts of controlled medication prescribed for student(s) will also be documented.</a:t>
            </a:r>
          </a:p>
          <a:p>
            <a:pPr marL="176679" indent="-176679">
              <a:buFont typeface="Arial" panose="020B0604020202020204" pitchFamily="34" charset="0"/>
              <a:buChar char="•"/>
            </a:pPr>
            <a:endParaRPr lang="en-US" dirty="0"/>
          </a:p>
          <a:p>
            <a:r>
              <a:rPr lang="en-US" b="1" dirty="0">
                <a:latin typeface="Times New Roman" panose="02020603050405020304" pitchFamily="18" charset="0"/>
                <a:cs typeface="Times New Roman" panose="02020603050405020304" pitchFamily="18" charset="0"/>
              </a:rPr>
              <a:t>CONFIDENTIALITY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REVIEW: </a:t>
            </a:r>
            <a:r>
              <a:rPr lang="en-US" dirty="0">
                <a:latin typeface="Times New Roman" panose="02020603050405020304" pitchFamily="18" charset="0"/>
                <a:cs typeface="Times New Roman" panose="02020603050405020304" pitchFamily="18" charset="0"/>
              </a:rPr>
              <a:t>access to student health records is limited and may only be shared with school personnel with a legitimate educational interest or “need to know”. Sharing of confidential student health information is best handled by the school RN.</a:t>
            </a:r>
            <a:r>
              <a:rPr lang="en-US" dirty="0">
                <a:highlight>
                  <a:srgbClr val="FFFF00"/>
                </a:highlight>
                <a:latin typeface="Times New Roman" panose="02020603050405020304" pitchFamily="18" charset="0"/>
                <a:cs typeface="Times New Roman" panose="02020603050405020304" pitchFamily="18" charset="0"/>
              </a:rPr>
              <a:t> </a:t>
            </a:r>
            <a:endParaRPr lang="en-US" b="1" dirty="0">
              <a:highlight>
                <a:srgbClr val="FFFF00"/>
              </a:highlight>
              <a:latin typeface="Times New Roman" panose="02020603050405020304" pitchFamily="18" charset="0"/>
              <a:cs typeface="Times New Roman" panose="02020603050405020304" pitchFamily="18" charset="0"/>
            </a:endParaRPr>
          </a:p>
          <a:p>
            <a:r>
              <a:rPr lang="en-US" b="1" dirty="0">
                <a:highlight>
                  <a:srgbClr val="FFFF00"/>
                </a:highlight>
                <a:latin typeface="Times New Roman" panose="02020603050405020304" pitchFamily="18" charset="0"/>
                <a:cs typeface="Times New Roman" panose="02020603050405020304" pitchFamily="18" charset="0"/>
              </a:rPr>
              <a:t>BREACH OF CONFIDENTIALITY CAN RESULT IN DISCIPLINARY ACTION OR DISMISSAL BY THE SCHOOL DIVISION AS WELL AS POTENTIAL LEGAL IMPLICATIONS DUE TO VIOLATION OF FERPA OR HIPAA.</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14</a:t>
            </a:fld>
            <a:endParaRPr lang="en-US"/>
          </a:p>
        </p:txBody>
      </p:sp>
    </p:spTree>
    <p:extLst>
      <p:ext uri="{BB962C8B-B14F-4D97-AF65-F5344CB8AC3E}">
        <p14:creationId xmlns:p14="http://schemas.microsoft.com/office/powerpoint/2010/main" val="400012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5"/>
            <a:ext cx="7510780" cy="3684410"/>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Medication that may require refrigeration may be kept in a refrigerator used only for medication </a:t>
            </a:r>
            <a:r>
              <a:rPr lang="en-US" b="1" dirty="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 in a locked box in a refrigerator that may be shared. </a:t>
            </a:r>
            <a:r>
              <a:rPr lang="en-US" b="1" dirty="0">
                <a:latin typeface="Times New Roman" panose="02020603050405020304" pitchFamily="18" charset="0"/>
                <a:cs typeface="Times New Roman" panose="02020603050405020304" pitchFamily="18" charset="0"/>
              </a:rPr>
              <a:t>ALSO: </a:t>
            </a:r>
            <a:r>
              <a:rPr lang="en-US" dirty="0">
                <a:latin typeface="Times New Roman" panose="02020603050405020304" pitchFamily="18" charset="0"/>
                <a:cs typeface="Times New Roman" panose="02020603050405020304" pitchFamily="18" charset="0"/>
              </a:rPr>
              <a:t>medication that is sensitive to significant variations in temperatures for optimum effectiveness must be stored appropriately during time periods when the temperature in the health office may fluctuate due to planned school closures.</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EXPLAIN: DO NOT ACT ON VERBAL REQUESTS TO CHANGE MEDICATION DOSAGE OR FREQUENCY</a:t>
            </a:r>
            <a:r>
              <a:rPr lang="en-US" dirty="0">
                <a:latin typeface="Times New Roman" panose="02020603050405020304" pitchFamily="18" charset="0"/>
                <a:cs typeface="Times New Roman" panose="02020603050405020304" pitchFamily="18" charset="0"/>
              </a:rPr>
              <a:t>. An updated medication administration form may be required. A new pharmacy label needs to be provided to the school, if applicable. </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medication supply is low or diminishing, the UAP must notify parent/guardian in a timely manner to ensure health needs of student continue to be met at school.</a:t>
            </a:r>
          </a:p>
          <a:p>
            <a:pPr marL="228600" indent="-2286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Medications remain the property of the parent/legal guardian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sometimes parent/guardian may decide to stop a medication independently of prescriber’s medical orders. The school should provide notification to the prescriber if medication is not able to be administered as ordered. Document parent/guardian repossession of medication, in manner determined by school division.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Medications not picked up by parent must be disposed of at the end of the school year.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if no drug take-back programs are available in the area and there are no specific disposal instructions in the product package insert, medications may be disposed of in the regular trash according to the </a:t>
            </a:r>
            <a:r>
              <a:rPr lang="en-US" dirty="0">
                <a:highlight>
                  <a:srgbClr val="FFFF00"/>
                </a:highlight>
                <a:latin typeface="Times New Roman" panose="02020603050405020304" pitchFamily="18" charset="0"/>
                <a:cs typeface="Times New Roman" panose="02020603050405020304" pitchFamily="18" charset="0"/>
              </a:rPr>
              <a:t>FDA guidelines for safe disposal of medications</a:t>
            </a:r>
            <a:r>
              <a:rPr lang="en-US" dirty="0">
                <a:latin typeface="Times New Roman" panose="02020603050405020304" pitchFamily="18" charset="0"/>
                <a:cs typeface="Times New Roman" panose="02020603050405020304" pitchFamily="18" charset="0"/>
              </a:rPr>
              <a:t>. All personal information on the prescription label of empty pill bottles or medicine packaging must be deleted and disposal of medication is documented on student’s MAR. Controlled medication disposal requires a witness with either the school nurse or UAP, both signatures and the date in the MAR.</a:t>
            </a:r>
          </a:p>
        </p:txBody>
      </p:sp>
      <p:sp>
        <p:nvSpPr>
          <p:cNvPr id="4" name="Slide Number Placeholder 3"/>
          <p:cNvSpPr>
            <a:spLocks noGrp="1"/>
          </p:cNvSpPr>
          <p:nvPr>
            <p:ph type="sldNum" sz="quarter" idx="5"/>
          </p:nvPr>
        </p:nvSpPr>
        <p:spPr/>
        <p:txBody>
          <a:bodyPr/>
          <a:lstStyle/>
          <a:p>
            <a:fld id="{6D83CE8D-51DA-4A60-B83E-C3B65397A0B1}" type="slidenum">
              <a:rPr lang="en-US" smtClean="0"/>
              <a:t>15</a:t>
            </a:fld>
            <a:endParaRPr lang="en-US" dirty="0"/>
          </a:p>
        </p:txBody>
      </p:sp>
    </p:spTree>
    <p:extLst>
      <p:ext uri="{BB962C8B-B14F-4D97-AF65-F5344CB8AC3E}">
        <p14:creationId xmlns:p14="http://schemas.microsoft.com/office/powerpoint/2010/main" val="280565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security measures in place within school division, where keys are kept when health office is not open, which medications do remain unlocked during the school day (non student-specific epinephrine auto-injectors, for example).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REMINDER: Every medication administered by school staff must be documented in student MAR.</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CHAOS AND/OR CONFUSION IN THE HEALTH OFFICE CREATE OPPORTUNITY FOR A MEDICATION ERROR. </a:t>
            </a:r>
            <a:r>
              <a:rPr lang="en-US" dirty="0">
                <a:highlight>
                  <a:srgbClr val="FFFF00"/>
                </a:highlight>
                <a:latin typeface="Times New Roman" panose="02020603050405020304" pitchFamily="18" charset="0"/>
                <a:cs typeface="Times New Roman" panose="02020603050405020304" pitchFamily="18" charset="0"/>
              </a:rPr>
              <a:t>Focus on the student to whom you are administering medication. </a:t>
            </a:r>
            <a:endParaRPr lang="en-US" b="1" dirty="0">
              <a:highlight>
                <a:srgbClr val="FFFF00"/>
              </a:highligh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ALL COUNT ERRORS OR DISCREPANCIES FOR CONTROLLED MEDICATIONS MUST BE REPORTED IMMEDIATELY PER SCHOOL DIVISION POLICIES AND PROCEDURES</a:t>
            </a:r>
            <a:r>
              <a:rPr lang="en-US" dirty="0">
                <a:latin typeface="Times New Roman" panose="02020603050405020304" pitchFamily="18" charset="0"/>
                <a:cs typeface="Times New Roman" panose="02020603050405020304" pitchFamily="18" charset="0"/>
              </a:rPr>
              <a:t>. It may be a good idea for UAP to check counts and document them in the MAR prior to planned absences and, again, upon return.  </a:t>
            </a: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school division policies and protocols</a:t>
            </a:r>
          </a:p>
        </p:txBody>
      </p:sp>
      <p:sp>
        <p:nvSpPr>
          <p:cNvPr id="4" name="Slide Number Placeholder 3"/>
          <p:cNvSpPr>
            <a:spLocks noGrp="1"/>
          </p:cNvSpPr>
          <p:nvPr>
            <p:ph type="sldNum" sz="quarter" idx="5"/>
          </p:nvPr>
        </p:nvSpPr>
        <p:spPr/>
        <p:txBody>
          <a:bodyPr/>
          <a:lstStyle/>
          <a:p>
            <a:fld id="{6D83CE8D-51DA-4A60-B83E-C3B65397A0B1}" type="slidenum">
              <a:rPr lang="en-US" smtClean="0"/>
              <a:t>16</a:t>
            </a:fld>
            <a:endParaRPr lang="en-US"/>
          </a:p>
        </p:txBody>
      </p:sp>
    </p:spTree>
    <p:extLst>
      <p:ext uri="{BB962C8B-B14F-4D97-AF65-F5344CB8AC3E}">
        <p14:creationId xmlns:p14="http://schemas.microsoft.com/office/powerpoint/2010/main" val="423225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684409"/>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No Shows: </a:t>
            </a:r>
            <a:r>
              <a:rPr lang="en-US" dirty="0">
                <a:latin typeface="Times New Roman" panose="02020603050405020304" pitchFamily="18" charset="0"/>
                <a:cs typeface="Times New Roman" panose="02020603050405020304" pitchFamily="18" charset="0"/>
              </a:rPr>
              <a:t>Send for the student immediately because medication must be given ± 30 minutes of scheduled time. If the medication cannot be administered, notify the school nurse or building administrator, and contact the parent/guardian. Document the circumstances, including your actions, on the MAR.</a:t>
            </a:r>
            <a:endParaRPr lang="en-US" b="1"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If student refuses medication, </a:t>
            </a:r>
            <a:r>
              <a:rPr lang="en-US" dirty="0">
                <a:latin typeface="Times New Roman" panose="02020603050405020304" pitchFamily="18" charset="0"/>
                <a:cs typeface="Times New Roman" panose="02020603050405020304" pitchFamily="18" charset="0"/>
              </a:rPr>
              <a:t>encourage student to take medication </a:t>
            </a:r>
            <a:r>
              <a:rPr lang="en-US" b="1" dirty="0">
                <a:latin typeface="Times New Roman" panose="02020603050405020304" pitchFamily="18" charset="0"/>
                <a:cs typeface="Times New Roman" panose="02020603050405020304" pitchFamily="18" charset="0"/>
              </a:rPr>
              <a:t>without coercion. </a:t>
            </a:r>
            <a:r>
              <a:rPr lang="en-US" dirty="0">
                <a:latin typeface="Times New Roman" panose="02020603050405020304" pitchFamily="18" charset="0"/>
                <a:cs typeface="Times New Roman" panose="02020603050405020304" pitchFamily="18" charset="0"/>
              </a:rPr>
              <a:t>Document on the MAR and contact the school nurse or building administrator, then contact the parent/guardian.</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If student vomits or spits out the medication, document this on the MAR. DO NOT repeat the medication dose. </a:t>
            </a:r>
            <a:r>
              <a:rPr lang="en-US" dirty="0">
                <a:latin typeface="Times New Roman" panose="02020603050405020304" pitchFamily="18" charset="0"/>
                <a:cs typeface="Times New Roman" panose="02020603050405020304" pitchFamily="18" charset="0"/>
              </a:rPr>
              <a:t>Notify the school nurse or building administrator and contact the parent/guardian about the occurrence, including the time of vomiting. Evaluate the student for illness according to school division policy , then document.</a:t>
            </a:r>
            <a:endParaRPr lang="en-US" b="1"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Reporting all medication errors protects both the student and the staff. </a:t>
            </a:r>
            <a:r>
              <a:rPr lang="en-US" dirty="0">
                <a:latin typeface="Times New Roman" panose="02020603050405020304" pitchFamily="18" charset="0"/>
                <a:cs typeface="Times New Roman" panose="02020603050405020304" pitchFamily="18" charset="0"/>
              </a:rPr>
              <a:t>Report: if medication is not given or given to </a:t>
            </a:r>
            <a:r>
              <a:rPr lang="en-US" dirty="0">
                <a:highlight>
                  <a:srgbClr val="FFFF00"/>
                </a:highlight>
                <a:latin typeface="Times New Roman" panose="02020603050405020304" pitchFamily="18" charset="0"/>
                <a:cs typeface="Times New Roman" panose="02020603050405020304" pitchFamily="18" charset="0"/>
              </a:rPr>
              <a:t>wrong student</a:t>
            </a:r>
            <a:r>
              <a:rPr lang="en-US" dirty="0">
                <a:latin typeface="Times New Roman" panose="02020603050405020304" pitchFamily="18" charset="0"/>
                <a:cs typeface="Times New Roman" panose="02020603050405020304" pitchFamily="18" charset="0"/>
              </a:rPr>
              <a:t>; administration of the </a:t>
            </a:r>
            <a:r>
              <a:rPr lang="en-US" dirty="0">
                <a:highlight>
                  <a:srgbClr val="FFFF00"/>
                </a:highlight>
                <a:latin typeface="Times New Roman" panose="02020603050405020304" pitchFamily="18" charset="0"/>
                <a:cs typeface="Times New Roman" panose="02020603050405020304" pitchFamily="18" charset="0"/>
              </a:rPr>
              <a:t>wrong medication </a:t>
            </a:r>
            <a:r>
              <a:rPr lang="en-US" dirty="0">
                <a:latin typeface="Times New Roman" panose="02020603050405020304" pitchFamily="18" charset="0"/>
                <a:cs typeface="Times New Roman" panose="02020603050405020304" pitchFamily="18" charset="0"/>
              </a:rPr>
              <a:t>or the </a:t>
            </a:r>
            <a:r>
              <a:rPr lang="en-US" dirty="0">
                <a:highlight>
                  <a:srgbClr val="FFFF00"/>
                </a:highlight>
                <a:latin typeface="Times New Roman" panose="02020603050405020304" pitchFamily="18" charset="0"/>
                <a:cs typeface="Times New Roman" panose="02020603050405020304" pitchFamily="18" charset="0"/>
              </a:rPr>
              <a:t>wrong dose</a:t>
            </a:r>
            <a:r>
              <a:rPr lang="en-US" dirty="0">
                <a:latin typeface="Times New Roman" panose="02020603050405020304" pitchFamily="18" charset="0"/>
                <a:cs typeface="Times New Roman" panose="02020603050405020304" pitchFamily="18" charset="0"/>
              </a:rPr>
              <a:t>; administration of the medication at the </a:t>
            </a:r>
            <a:r>
              <a:rPr lang="en-US" dirty="0">
                <a:highlight>
                  <a:srgbClr val="FFFF00"/>
                </a:highlight>
                <a:latin typeface="Times New Roman" panose="02020603050405020304" pitchFamily="18" charset="0"/>
                <a:cs typeface="Times New Roman" panose="02020603050405020304" pitchFamily="18" charset="0"/>
              </a:rPr>
              <a:t>wrong time </a:t>
            </a:r>
            <a:r>
              <a:rPr lang="en-US" dirty="0">
                <a:latin typeface="Times New Roman" panose="02020603050405020304" pitchFamily="18" charset="0"/>
                <a:cs typeface="Times New Roman" panose="02020603050405020304" pitchFamily="18" charset="0"/>
              </a:rPr>
              <a:t>or via the </a:t>
            </a:r>
            <a:r>
              <a:rPr lang="en-US" dirty="0">
                <a:highlight>
                  <a:srgbClr val="FFFF00"/>
                </a:highlight>
                <a:latin typeface="Times New Roman" panose="02020603050405020304" pitchFamily="18" charset="0"/>
                <a:cs typeface="Times New Roman" panose="02020603050405020304" pitchFamily="18" charset="0"/>
              </a:rPr>
              <a:t>wrong route </a:t>
            </a:r>
            <a:r>
              <a:rPr lang="en-US" dirty="0">
                <a:latin typeface="Times New Roman" panose="02020603050405020304" pitchFamily="18" charset="0"/>
                <a:cs typeface="Times New Roman" panose="02020603050405020304" pitchFamily="18" charset="0"/>
              </a:rPr>
              <a:t>or method. Report medication errors immediately to the school nurse or building administrator and the parent/guardian according to school division procedures and </a:t>
            </a:r>
            <a:r>
              <a:rPr lang="en-US" b="1" dirty="0">
                <a:highlight>
                  <a:srgbClr val="FFFF00"/>
                </a:highlight>
                <a:latin typeface="Times New Roman" panose="02020603050405020304" pitchFamily="18" charset="0"/>
                <a:cs typeface="Times New Roman" panose="02020603050405020304" pitchFamily="18" charset="0"/>
              </a:rPr>
              <a:t>document</a:t>
            </a:r>
            <a:r>
              <a:rPr lang="en-US" b="1" dirty="0">
                <a:latin typeface="Times New Roman" panose="02020603050405020304" pitchFamily="18" charset="0"/>
                <a:cs typeface="Times New Roman" panose="02020603050405020304" pitchFamily="18" charset="0"/>
              </a:rPr>
              <a:t> action required as a result of the medication error, including action directed by prescriber, school nurse, parent/guardian, pharmacist, or POISON CONTROL 1-800-222-1222.</a:t>
            </a:r>
          </a:p>
          <a:p>
            <a:pPr marL="228600" indent="-2286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Side effects or serious allergic reactions to medications may occur. </a:t>
            </a:r>
            <a:r>
              <a:rPr lang="en-US" dirty="0">
                <a:latin typeface="Times New Roman" panose="02020603050405020304" pitchFamily="18" charset="0"/>
                <a:cs typeface="Times New Roman" panose="02020603050405020304" pitchFamily="18" charset="0"/>
              </a:rPr>
              <a:t>Promptly report unusual symptoms or behaviors to school nurse or building administrator and the parent/guardian. Be alert for serious reactions that may include rash/hives, itching, changes to pulse or respiratory distress. Follow school division policies and procedures: call 9-1-1 AND a trained on-site staff member to administer epinephrine.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83CE8D-51DA-4A60-B83E-C3B65397A0B1}" type="slidenum">
              <a:rPr lang="en-US" smtClean="0"/>
              <a:t>17</a:t>
            </a:fld>
            <a:endParaRPr lang="en-US" dirty="0"/>
          </a:p>
        </p:txBody>
      </p:sp>
    </p:spTree>
    <p:extLst>
      <p:ext uri="{BB962C8B-B14F-4D97-AF65-F5344CB8AC3E}">
        <p14:creationId xmlns:p14="http://schemas.microsoft.com/office/powerpoint/2010/main" val="39868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ENCOURAGE HONESTY IN REPORTING.</a:t>
            </a:r>
          </a:p>
          <a:p>
            <a:r>
              <a:rPr lang="en-US" b="1" dirty="0">
                <a:latin typeface="Times New Roman" panose="02020603050405020304" pitchFamily="18" charset="0"/>
                <a:cs typeface="Times New Roman" panose="02020603050405020304" pitchFamily="18" charset="0"/>
              </a:rPr>
              <a:t>ENCOURAGE FOCUSED ATTENTION ON STUDENT AND WHAT YOU ARE DOING.</a:t>
            </a:r>
          </a:p>
          <a:p>
            <a:r>
              <a:rPr lang="en-US" b="1" dirty="0">
                <a:latin typeface="Times New Roman" panose="02020603050405020304" pitchFamily="18" charset="0"/>
                <a:cs typeface="Times New Roman" panose="02020603050405020304" pitchFamily="18" charset="0"/>
              </a:rPr>
              <a:t>REVIEW SCHOOL DIVISION POLICIES AND PROTOCOLS AGAIN. </a:t>
            </a:r>
          </a:p>
          <a:p>
            <a:endParaRPr lang="en-US" b="1" dirty="0"/>
          </a:p>
          <a:p>
            <a:r>
              <a:rPr lang="en-US" b="1" dirty="0">
                <a:latin typeface="Times New Roman" panose="02020603050405020304" pitchFamily="18" charset="0"/>
                <a:cs typeface="Times New Roman" panose="02020603050405020304" pitchFamily="18" charset="0"/>
              </a:rPr>
              <a:t>Reporting all medication errors protects both the student and the staff. </a:t>
            </a:r>
            <a:r>
              <a:rPr lang="en-US" dirty="0">
                <a:latin typeface="Times New Roman" panose="02020603050405020304" pitchFamily="18" charset="0"/>
                <a:cs typeface="Times New Roman" panose="02020603050405020304" pitchFamily="18" charset="0"/>
              </a:rPr>
              <a:t>Report: if medication is not given or given to </a:t>
            </a:r>
            <a:r>
              <a:rPr lang="en-US" dirty="0">
                <a:highlight>
                  <a:srgbClr val="FFFF00"/>
                </a:highlight>
                <a:latin typeface="Times New Roman" panose="02020603050405020304" pitchFamily="18" charset="0"/>
                <a:cs typeface="Times New Roman" panose="02020603050405020304" pitchFamily="18" charset="0"/>
              </a:rPr>
              <a:t>wrong student</a:t>
            </a:r>
            <a:r>
              <a:rPr lang="en-US" dirty="0">
                <a:latin typeface="Times New Roman" panose="02020603050405020304" pitchFamily="18" charset="0"/>
                <a:cs typeface="Times New Roman" panose="02020603050405020304" pitchFamily="18" charset="0"/>
              </a:rPr>
              <a:t>; administration of the </a:t>
            </a:r>
            <a:r>
              <a:rPr lang="en-US" dirty="0">
                <a:highlight>
                  <a:srgbClr val="FFFF00"/>
                </a:highlight>
                <a:latin typeface="Times New Roman" panose="02020603050405020304" pitchFamily="18" charset="0"/>
                <a:cs typeface="Times New Roman" panose="02020603050405020304" pitchFamily="18" charset="0"/>
              </a:rPr>
              <a:t>wrong medication </a:t>
            </a:r>
            <a:r>
              <a:rPr lang="en-US" dirty="0">
                <a:latin typeface="Times New Roman" panose="02020603050405020304" pitchFamily="18" charset="0"/>
                <a:cs typeface="Times New Roman" panose="02020603050405020304" pitchFamily="18" charset="0"/>
              </a:rPr>
              <a:t>or the </a:t>
            </a:r>
            <a:r>
              <a:rPr lang="en-US" dirty="0">
                <a:highlight>
                  <a:srgbClr val="FFFF00"/>
                </a:highlight>
                <a:latin typeface="Times New Roman" panose="02020603050405020304" pitchFamily="18" charset="0"/>
                <a:cs typeface="Times New Roman" panose="02020603050405020304" pitchFamily="18" charset="0"/>
              </a:rPr>
              <a:t>wrong dose</a:t>
            </a:r>
            <a:r>
              <a:rPr lang="en-US" dirty="0">
                <a:latin typeface="Times New Roman" panose="02020603050405020304" pitchFamily="18" charset="0"/>
                <a:cs typeface="Times New Roman" panose="02020603050405020304" pitchFamily="18" charset="0"/>
              </a:rPr>
              <a:t>; administration of the medication at the </a:t>
            </a:r>
            <a:r>
              <a:rPr lang="en-US" dirty="0">
                <a:highlight>
                  <a:srgbClr val="FFFF00"/>
                </a:highlight>
                <a:latin typeface="Times New Roman" panose="02020603050405020304" pitchFamily="18" charset="0"/>
                <a:cs typeface="Times New Roman" panose="02020603050405020304" pitchFamily="18" charset="0"/>
              </a:rPr>
              <a:t>wrong time </a:t>
            </a:r>
            <a:r>
              <a:rPr lang="en-US" dirty="0">
                <a:latin typeface="Times New Roman" panose="02020603050405020304" pitchFamily="18" charset="0"/>
                <a:cs typeface="Times New Roman" panose="02020603050405020304" pitchFamily="18" charset="0"/>
              </a:rPr>
              <a:t>or via the </a:t>
            </a:r>
            <a:r>
              <a:rPr lang="en-US" dirty="0">
                <a:highlight>
                  <a:srgbClr val="FFFF00"/>
                </a:highlight>
                <a:latin typeface="Times New Roman" panose="02020603050405020304" pitchFamily="18" charset="0"/>
                <a:cs typeface="Times New Roman" panose="02020603050405020304" pitchFamily="18" charset="0"/>
              </a:rPr>
              <a:t>wrong route </a:t>
            </a:r>
            <a:r>
              <a:rPr lang="en-US" dirty="0">
                <a:latin typeface="Times New Roman" panose="02020603050405020304" pitchFamily="18" charset="0"/>
                <a:cs typeface="Times New Roman" panose="02020603050405020304" pitchFamily="18" charset="0"/>
              </a:rPr>
              <a:t>or method. Report medication errors immediately to the school nurse or building administrator and the parent/guardian according to school division procedures and </a:t>
            </a:r>
            <a:r>
              <a:rPr lang="en-US" b="1" dirty="0">
                <a:highlight>
                  <a:srgbClr val="FFFF00"/>
                </a:highlight>
                <a:latin typeface="Times New Roman" panose="02020603050405020304" pitchFamily="18" charset="0"/>
                <a:cs typeface="Times New Roman" panose="02020603050405020304" pitchFamily="18" charset="0"/>
              </a:rPr>
              <a:t>document</a:t>
            </a:r>
            <a:r>
              <a:rPr lang="en-US" b="1" dirty="0">
                <a:latin typeface="Times New Roman" panose="02020603050405020304" pitchFamily="18" charset="0"/>
                <a:cs typeface="Times New Roman" panose="02020603050405020304" pitchFamily="18" charset="0"/>
              </a:rPr>
              <a:t>  any action required as a result of the medication error, including action directed by prescriber, school nurse, parent/guardian, pharmacist, or POISON CONTROL 1-800-222-1222.</a:t>
            </a:r>
          </a:p>
          <a:p>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18</a:t>
            </a:fld>
            <a:endParaRPr lang="en-US"/>
          </a:p>
        </p:txBody>
      </p:sp>
    </p:spTree>
    <p:extLst>
      <p:ext uri="{BB962C8B-B14F-4D97-AF65-F5344CB8AC3E}">
        <p14:creationId xmlns:p14="http://schemas.microsoft.com/office/powerpoint/2010/main" val="340322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19</a:t>
            </a:fld>
            <a:endParaRPr lang="en-US"/>
          </a:p>
        </p:txBody>
      </p:sp>
    </p:spTree>
    <p:extLst>
      <p:ext uri="{BB962C8B-B14F-4D97-AF65-F5344CB8AC3E}">
        <p14:creationId xmlns:p14="http://schemas.microsoft.com/office/powerpoint/2010/main" val="6871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UAP will be able to:</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 the student and the medication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administer the right medication to the right student, with the right dose, at the right time, utilizing the right route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accurately the medication administration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secure, store, and monitor the remaining medication appropriately</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maintain the privacy and confidentiality of students receiving medication at school</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demonstrate basic knowledge to identify resources for assistance if questions arrive</a:t>
            </a:r>
          </a:p>
          <a:p>
            <a:pPr marL="228600" indent="-228600">
              <a:buFont typeface="Arial" panose="020B0604020202020204" pitchFamily="34" charset="0"/>
              <a:buChar char="•"/>
            </a:pPr>
            <a:r>
              <a:rPr lang="en-US" dirty="0">
                <a:highlight>
                  <a:srgbClr val="FFFF00"/>
                </a:highlight>
                <a:latin typeface="Times New Roman" panose="02020603050405020304" pitchFamily="18" charset="0"/>
                <a:cs typeface="Times New Roman" panose="02020603050405020304" pitchFamily="18" charset="0"/>
              </a:rPr>
              <a:t>understand their responsibility to </a:t>
            </a:r>
            <a:r>
              <a:rPr lang="en-US" b="1" dirty="0">
                <a:highlight>
                  <a:srgbClr val="FFFF00"/>
                </a:highlight>
                <a:latin typeface="Times New Roman" panose="02020603050405020304" pitchFamily="18" charset="0"/>
                <a:cs typeface="Times New Roman" panose="02020603050405020304" pitchFamily="18" charset="0"/>
              </a:rPr>
              <a:t>ACCEPT THE LIMITS OF THEIR TRAINING </a:t>
            </a:r>
            <a:r>
              <a:rPr lang="en-US" dirty="0">
                <a:highlight>
                  <a:srgbClr val="FFFF00"/>
                </a:highlight>
                <a:latin typeface="Times New Roman" panose="02020603050405020304" pitchFamily="18" charset="0"/>
                <a:cs typeface="Times New Roman" panose="02020603050405020304" pitchFamily="18" charset="0"/>
              </a:rPr>
              <a:t>by knowing when to stop and not give the medication, and from whom to get help if there are questions about either a medication administration order or how to safely administer a medication</a:t>
            </a:r>
          </a:p>
          <a:p>
            <a:endParaRPr lang="en-US" dirty="0"/>
          </a:p>
          <a:p>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2</a:t>
            </a:fld>
            <a:endParaRPr lang="en-US"/>
          </a:p>
        </p:txBody>
      </p:sp>
    </p:spTree>
    <p:extLst>
      <p:ext uri="{BB962C8B-B14F-4D97-AF65-F5344CB8AC3E}">
        <p14:creationId xmlns:p14="http://schemas.microsoft.com/office/powerpoint/2010/main" val="328561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754063"/>
            <a:ext cx="4260850" cy="2397125"/>
          </a:xfrm>
        </p:spPr>
      </p:sp>
      <p:sp>
        <p:nvSpPr>
          <p:cNvPr id="3" name="Notes Placeholder 2"/>
          <p:cNvSpPr>
            <a:spLocks noGrp="1"/>
          </p:cNvSpPr>
          <p:nvPr>
            <p:ph type="body" idx="1"/>
          </p:nvPr>
        </p:nvSpPr>
        <p:spPr>
          <a:xfrm>
            <a:off x="938848" y="3418065"/>
            <a:ext cx="7510780" cy="2929771"/>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State law </a:t>
            </a:r>
            <a:r>
              <a:rPr lang="en-US" dirty="0">
                <a:latin typeface="Times New Roman" panose="02020603050405020304" pitchFamily="18" charset="0"/>
                <a:cs typeface="Times New Roman" panose="02020603050405020304" pitchFamily="18" charset="0"/>
              </a:rPr>
              <a:t>implemented to permit a student with a diagnosis of anaphylaxis or asthma to posses and self-administer auto-injectable epinephrine or inhaled asthma medications during the school day, at school-sponsored activities, or while on a school bus or other school property.</a:t>
            </a:r>
          </a:p>
          <a:p>
            <a:pPr marL="228600" indent="-228600" defTabSz="942289">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Students diagnosed with diabetes may also carry and use necessary supplies to self-check blood glucose levels, and to manage and treat high and low blood glucose levels.</a:t>
            </a:r>
          </a:p>
          <a:p>
            <a:pPr marL="228600" indent="-228600" defTabSz="942289">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Health care providers should assess student, family, school, and community factors in determining when a student should carry and self-administer life-saving medications.</a:t>
            </a:r>
          </a:p>
          <a:p>
            <a:pPr marL="228600" indent="-228600" defTabSz="942289">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Parent/guardian must be aware of school division medication policies and parental responsibilities.</a:t>
            </a:r>
          </a:p>
          <a:p>
            <a:pPr marL="228600" indent="-228600" defTabSz="942289">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Parent/guardian must ensure student has the needed medication, medication refills when required, backup medications for the school, and medication use if monitored through a collaborative effort between parent/guardian and the school team.</a:t>
            </a:r>
          </a:p>
          <a:p>
            <a:pPr marL="228600" indent="-228600" defTabSz="942289">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School RN will train UAP regarding indicators for determining student independence in taking medication. </a:t>
            </a:r>
            <a:r>
              <a:rPr lang="en-US" b="1" dirty="0">
                <a:highlight>
                  <a:srgbClr val="FFFF00"/>
                </a:highlight>
                <a:latin typeface="Times New Roman" panose="02020603050405020304" pitchFamily="18" charset="0"/>
                <a:cs typeface="Times New Roman" panose="02020603050405020304" pitchFamily="18" charset="0"/>
              </a:rPr>
              <a:t>Independence includes a demonstrated ability to safeguard medicine so that other students do not have access. The student should be able to identify the medication, when and why it is being taken, and how to safely dispose of sharps that may be used in the process.</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20</a:t>
            </a:fld>
            <a:endParaRPr lang="en-US"/>
          </a:p>
        </p:txBody>
      </p:sp>
    </p:spTree>
    <p:extLst>
      <p:ext uri="{BB962C8B-B14F-4D97-AF65-F5344CB8AC3E}">
        <p14:creationId xmlns:p14="http://schemas.microsoft.com/office/powerpoint/2010/main" val="94005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199044"/>
          </a:xfrm>
        </p:spPr>
        <p:txBody>
          <a:bodyPr/>
          <a:lstStyle/>
          <a:p>
            <a:r>
              <a:rPr lang="en-US" b="1" dirty="0">
                <a:latin typeface="Times New Roman" panose="02020603050405020304" pitchFamily="18" charset="0"/>
                <a:cs typeface="Times New Roman" panose="02020603050405020304" pitchFamily="18" charset="0"/>
              </a:rPr>
              <a:t>ADVANCE NOTICE OF FIELD TRIPS IS REQUIRED ACCORDING TO SCHOOL DIVISION PROTOCOLS. </a:t>
            </a:r>
            <a:r>
              <a:rPr lang="en-US" b="1" dirty="0">
                <a:highlight>
                  <a:srgbClr val="FFFF00"/>
                </a:highlight>
                <a:latin typeface="Times New Roman" panose="02020603050405020304" pitchFamily="18" charset="0"/>
                <a:cs typeface="Times New Roman" panose="02020603050405020304" pitchFamily="18" charset="0"/>
              </a:rPr>
              <a:t>EXPLAIN.</a:t>
            </a:r>
          </a:p>
          <a:p>
            <a:pPr marL="228600" indent="-228600">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REVIEW: In Virginia, only licensed medical professional (i.e., RN or LPN) may repackage school medication for a one-day field trip.</a:t>
            </a:r>
            <a:endParaRPr lang="en-US" dirty="0">
              <a:highlight>
                <a:srgbClr val="FFFF00"/>
              </a:highlight>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Same procedures for administering medication in school with “six rights” of medication administration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Same principles of medication administration, such as hand sanitizing, confidentiality, documentation and safety</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UAP MUST notify building administrator promptly if there is a problem regarding medication administration for a student scheduled for a field trip</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Building administrator may ask parent/guardian, if available, to attend the field trip. If parent/guardian is N/A, then school division must provide health care services at same level student requires while in school building</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School nurse prepares single dose envelopes with exact number of required doses for duration of field trip per school division protocols and state law</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All medications must be kept secure throughout the field trip, especially controlled substances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Emergency contact information for the student being administered medication and the number for </a:t>
            </a:r>
            <a:r>
              <a:rPr lang="en-US" b="1" dirty="0">
                <a:latin typeface="Times New Roman" panose="02020603050405020304" pitchFamily="18" charset="0"/>
                <a:cs typeface="Times New Roman" panose="02020603050405020304" pitchFamily="18" charset="0"/>
              </a:rPr>
              <a:t>POISON CONTROL 1-800-222-1222 </a:t>
            </a:r>
            <a:r>
              <a:rPr lang="en-US" dirty="0">
                <a:latin typeface="Times New Roman" panose="02020603050405020304" pitchFamily="18" charset="0"/>
                <a:cs typeface="Times New Roman" panose="02020603050405020304" pitchFamily="18" charset="0"/>
              </a:rPr>
              <a:t>should be provided to staff members administering medications on a field trip</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Forms documenting medication administration and any unused medications must be returned to school health office once the staff and students return to school</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21</a:t>
            </a:fld>
            <a:endParaRPr lang="en-US"/>
          </a:p>
        </p:txBody>
      </p:sp>
    </p:spTree>
    <p:extLst>
      <p:ext uri="{BB962C8B-B14F-4D97-AF65-F5344CB8AC3E}">
        <p14:creationId xmlns:p14="http://schemas.microsoft.com/office/powerpoint/2010/main" val="355315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EXPLAIN SCHOOL DIVISION POLICIES AND PROTOCOLS.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UAP may need to monitor student with a potentially life-threatening medical condition and may need to initiate appropriate action if student stops breathing before EMS arrives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Parent/guardian of student with a diagnosis of seizures and a prescribed seizure rescue medication is responsible for providing unexpired medication and current prescriber's order each school year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Parent/guardian of student with a diagnosis of adrenal insufficiency or crisis and a prescribed emergency injectable medication is responsible for providing unexpired medication and current prescriber's order each school year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Parent/guardian of student with a diagnosis of severe allergies and a  prescribed epinephrine auto-injector is responsible for providing unexpired medication and a current prescriber’s order each school year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Effective communication between school staff and the parent/guardian of any student is critical in meeting the student’s health care needs during the school year. The parent/guardian is required to update the school promptly with any changes that the student’s health care provider makes in the student’s health care plan or medications.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22</a:t>
            </a:fld>
            <a:endParaRPr lang="en-US"/>
          </a:p>
        </p:txBody>
      </p:sp>
    </p:spTree>
    <p:extLst>
      <p:ext uri="{BB962C8B-B14F-4D97-AF65-F5344CB8AC3E}">
        <p14:creationId xmlns:p14="http://schemas.microsoft.com/office/powerpoint/2010/main" val="313887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EXPLAIN:</a:t>
            </a:r>
          </a:p>
          <a:p>
            <a:r>
              <a:rPr lang="en-US" dirty="0">
                <a:latin typeface="Times New Roman" panose="02020603050405020304" pitchFamily="18" charset="0"/>
                <a:cs typeface="Times New Roman" panose="02020603050405020304" pitchFamily="18" charset="0"/>
              </a:rPr>
              <a:t>School division protocols about training UAP, including competency checks on knowledge and skills, and any re-assessments throughout the school year.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REMIND</a:t>
            </a:r>
            <a:r>
              <a:rPr lang="en-US" dirty="0">
                <a:latin typeface="Times New Roman" panose="02020603050405020304" pitchFamily="18" charset="0"/>
                <a:cs typeface="Times New Roman" panose="02020603050405020304" pitchFamily="18" charset="0"/>
              </a:rPr>
              <a:t>:</a:t>
            </a:r>
          </a:p>
          <a:p>
            <a:r>
              <a:rPr lang="en-US" dirty="0">
                <a:highlight>
                  <a:srgbClr val="FFFF00"/>
                </a:highlight>
                <a:latin typeface="Times New Roman" panose="02020603050405020304" pitchFamily="18" charset="0"/>
                <a:cs typeface="Times New Roman" panose="02020603050405020304" pitchFamily="18" charset="0"/>
              </a:rPr>
              <a:t>UAP must ask RN questions </a:t>
            </a:r>
            <a:r>
              <a:rPr lang="en-US" dirty="0">
                <a:latin typeface="Times New Roman" panose="02020603050405020304" pitchFamily="18" charset="0"/>
                <a:cs typeface="Times New Roman" panose="02020603050405020304" pitchFamily="18" charset="0"/>
              </a:rPr>
              <a:t>if they have concerns about any medication or treatment for a student. Failure to clarify information is a disservice to the student and may cause harm.</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PRACTICE DOES IMPROVE SKILLS!</a:t>
            </a:r>
          </a:p>
          <a:p>
            <a:r>
              <a:rPr lang="en-US" b="1" dirty="0">
                <a:latin typeface="Times New Roman" panose="02020603050405020304" pitchFamily="18" charset="0"/>
                <a:cs typeface="Times New Roman" panose="02020603050405020304" pitchFamily="18" charset="0"/>
              </a:rPr>
              <a:t>If UAP does not meet the criteria determined to be necessary by the school division to safely administer medication to students, the school division should have a protocol in place for re-training and re-assessment.</a:t>
            </a:r>
          </a:p>
          <a:p>
            <a:endParaRPr lang="en-US" b="1" dirty="0"/>
          </a:p>
          <a:p>
            <a:endParaRPr lang="en-US" b="1" dirty="0"/>
          </a:p>
        </p:txBody>
      </p:sp>
      <p:sp>
        <p:nvSpPr>
          <p:cNvPr id="4" name="Slide Number Placeholder 3"/>
          <p:cNvSpPr>
            <a:spLocks noGrp="1"/>
          </p:cNvSpPr>
          <p:nvPr>
            <p:ph type="sldNum" sz="quarter" idx="5"/>
          </p:nvPr>
        </p:nvSpPr>
        <p:spPr/>
        <p:txBody>
          <a:bodyPr/>
          <a:lstStyle/>
          <a:p>
            <a:fld id="{6D83CE8D-51DA-4A60-B83E-C3B65397A0B1}" type="slidenum">
              <a:rPr lang="en-US" smtClean="0"/>
              <a:t>23</a:t>
            </a:fld>
            <a:endParaRPr lang="en-US"/>
          </a:p>
        </p:txBody>
      </p:sp>
    </p:spTree>
    <p:extLst>
      <p:ext uri="{BB962C8B-B14F-4D97-AF65-F5344CB8AC3E}">
        <p14:creationId xmlns:p14="http://schemas.microsoft.com/office/powerpoint/2010/main" val="40384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a:prstGeom prst="rect">
            <a:avLst/>
          </a:prstGeom>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State laws </a:t>
            </a:r>
            <a:r>
              <a:rPr lang="en-US" dirty="0">
                <a:latin typeface="Times New Roman" panose="02020603050405020304" pitchFamily="18" charset="0"/>
                <a:cs typeface="Times New Roman" panose="02020603050405020304" pitchFamily="18" charset="0"/>
              </a:rPr>
              <a:t>include: </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Good Samaritan Act</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Assisting students diagnosed with diabetes in the school setting</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Possession and self-administration of inhaled medication by students diagnosed with asthma</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Possession and self-administration of epinephrine auto-injectors for students diagnosed with asthma and/or anaphylaxis</a:t>
            </a:r>
          </a:p>
          <a:p>
            <a:r>
              <a:rPr lang="en-US" b="1" dirty="0">
                <a:latin typeface="Times New Roman" panose="02020603050405020304" pitchFamily="18" charset="0"/>
                <a:cs typeface="Times New Roman" panose="02020603050405020304" pitchFamily="18" charset="0"/>
              </a:rPr>
              <a:t>Federal laws</a:t>
            </a:r>
            <a:r>
              <a:rPr lang="en-US" dirty="0">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Family Educational Rights and Privacy Act (FERPA) </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Health Insurance Portability and Accountability Act of 1996 (HIPAA)</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Individuals with Disabilities Education Act (IDEA) includes administration of medication AND assurance that adequate coverage is available to administer medication to students by a school nurse or a trained UAP</a:t>
            </a:r>
          </a:p>
          <a:p>
            <a:r>
              <a:rPr lang="en-US" b="1" dirty="0">
                <a:latin typeface="Times New Roman" panose="02020603050405020304" pitchFamily="18" charset="0"/>
                <a:cs typeface="Times New Roman" panose="02020603050405020304" pitchFamily="18" charset="0"/>
              </a:rPr>
              <a:t>School division policies and procedures on Medication Administration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Explanation of school or building administrator </a:t>
            </a:r>
            <a:r>
              <a:rPr lang="en-US" b="1" dirty="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nursing supervisor</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Explanation of how and when to contact both administrative and nursing supervisors for urgent issues</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3</a:t>
            </a:fld>
            <a:endParaRPr lang="en-US"/>
          </a:p>
        </p:txBody>
      </p:sp>
    </p:spTree>
    <p:extLst>
      <p:ext uri="{BB962C8B-B14F-4D97-AF65-F5344CB8AC3E}">
        <p14:creationId xmlns:p14="http://schemas.microsoft.com/office/powerpoint/2010/main" val="139411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latin typeface="Times New Roman" panose="02020603050405020304" pitchFamily="18" charset="0"/>
                <a:cs typeface="Times New Roman" panose="02020603050405020304" pitchFamily="18" charset="0"/>
              </a:rPr>
              <a:t>Reminder: This is a reference to the parents OR legal guardians</a:t>
            </a:r>
            <a:r>
              <a:rPr lang="en-US" dirty="0">
                <a:latin typeface="Times New Roman" panose="02020603050405020304" pitchFamily="18" charset="0"/>
                <a:cs typeface="Times New Roman" panose="02020603050405020304" pitchFamily="18" charset="0"/>
              </a:rPr>
              <a:t>. Encourage parents/legal guardians to work with health care provider to select meds that can be administered at home. This reduces the potential for medication errors when multiple individuals are involved in administering medication.</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some students will require medication at school in order to receive instruction and the </a:t>
            </a:r>
            <a:r>
              <a:rPr lang="en-US" i="1" dirty="0">
                <a:latin typeface="Times New Roman" panose="02020603050405020304" pitchFamily="18" charset="0"/>
                <a:cs typeface="Times New Roman" panose="02020603050405020304" pitchFamily="18" charset="0"/>
              </a:rPr>
              <a:t>Code of Virginia </a:t>
            </a:r>
            <a:r>
              <a:rPr lang="en-US" i="0" dirty="0">
                <a:latin typeface="Times New Roman" panose="02020603050405020304" pitchFamily="18" charset="0"/>
                <a:cs typeface="Times New Roman" panose="02020603050405020304" pitchFamily="18" charset="0"/>
              </a:rPr>
              <a:t>guarantees the rights of children with special health care needs related to having medications in  school.</a:t>
            </a:r>
          </a:p>
          <a:p>
            <a:pPr marL="228600" indent="-228600">
              <a:buFont typeface="Arial" panose="020B0604020202020204" pitchFamily="34" charset="0"/>
              <a:buChar char="•"/>
            </a:pPr>
            <a:r>
              <a:rPr lang="en-US" b="1" i="0" dirty="0">
                <a:latin typeface="Times New Roman" panose="02020603050405020304" pitchFamily="18" charset="0"/>
                <a:cs typeface="Times New Roman" panose="02020603050405020304" pitchFamily="18" charset="0"/>
              </a:rPr>
              <a:t>IN ADDITION</a:t>
            </a:r>
            <a:r>
              <a:rPr lang="en-US" i="0" dirty="0">
                <a:latin typeface="Times New Roman" panose="02020603050405020304" pitchFamily="18" charset="0"/>
                <a:cs typeface="Times New Roman" panose="02020603050405020304" pitchFamily="18" charset="0"/>
              </a:rPr>
              <a:t>, the rights of employees not hired to be responsible for medication administration in schools are safeguarded. (This includes licensed instructional employees, instructional aides, and clerical employees.)</a:t>
            </a:r>
          </a:p>
          <a:p>
            <a:pPr marL="228600" indent="-228600">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Parents also provide any equipment needed to administer medication of provide care for medically fragile students in school. This includes a duplicate supply of any life-saving medication in the health office for students who may carry and use medications independently. All medication that has been discontinued or expires during the year must be collected no later than the last day of the school year (or last day school staff is in the health office) or it must be destroyed.</a:t>
            </a:r>
          </a:p>
          <a:p>
            <a:pPr marL="228600" indent="-228600">
              <a:buFont typeface="Arial" panose="020B0604020202020204" pitchFamily="34" charset="0"/>
              <a:buChar char="•"/>
            </a:pPr>
            <a:r>
              <a:rPr lang="en-US" b="1" i="0" dirty="0">
                <a:latin typeface="Times New Roman" panose="02020603050405020304" pitchFamily="18" charset="0"/>
                <a:cs typeface="Times New Roman" panose="02020603050405020304" pitchFamily="18" charset="0"/>
              </a:rPr>
              <a:t>NOTE</a:t>
            </a:r>
            <a:r>
              <a:rPr lang="en-US" i="0" dirty="0">
                <a:latin typeface="Times New Roman" panose="02020603050405020304" pitchFamily="18" charset="0"/>
                <a:cs typeface="Times New Roman" panose="02020603050405020304" pitchFamily="18" charset="0"/>
              </a:rPr>
              <a:t>: School schedule variances, such as for inclement weather, may result in a delayed start or early closing. It is essential that school health staff communicate with the parent to ensure no medication errors.</a:t>
            </a:r>
          </a:p>
        </p:txBody>
      </p:sp>
      <p:sp>
        <p:nvSpPr>
          <p:cNvPr id="4" name="Slide Number Placeholder 3"/>
          <p:cNvSpPr>
            <a:spLocks noGrp="1"/>
          </p:cNvSpPr>
          <p:nvPr>
            <p:ph type="sldNum" sz="quarter" idx="5"/>
          </p:nvPr>
        </p:nvSpPr>
        <p:spPr/>
        <p:txBody>
          <a:bodyPr/>
          <a:lstStyle/>
          <a:p>
            <a:fld id="{6D83CE8D-51DA-4A60-B83E-C3B65397A0B1}" type="slidenum">
              <a:rPr lang="en-US" smtClean="0"/>
              <a:t>4</a:t>
            </a:fld>
            <a:endParaRPr lang="en-US"/>
          </a:p>
        </p:txBody>
      </p:sp>
    </p:spTree>
    <p:extLst>
      <p:ext uri="{BB962C8B-B14F-4D97-AF65-F5344CB8AC3E}">
        <p14:creationId xmlns:p14="http://schemas.microsoft.com/office/powerpoint/2010/main" val="171531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328053"/>
          </a:xfrm>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Designating UAP to administer medication is the responsibility of the building administrator</a:t>
            </a:r>
            <a:r>
              <a:rPr lang="en-US" dirty="0">
                <a:latin typeface="Times New Roman" panose="02020603050405020304" pitchFamily="18" charset="0"/>
                <a:cs typeface="Times New Roman" panose="02020603050405020304" pitchFamily="18" charset="0"/>
              </a:rPr>
              <a:t>, ideally with aid from the school nurse. The school nurse is critical to the safe and effective administration of medication to students and should lead in the development, implementation, and evaluation of medication administration policies and procedures at the school or district level.</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UAP should not be disciplined for using caution or for asking for assistance</a:t>
            </a:r>
            <a:r>
              <a:rPr lang="en-US" dirty="0">
                <a:latin typeface="Times New Roman" panose="02020603050405020304" pitchFamily="18" charset="0"/>
                <a:cs typeface="Times New Roman" panose="02020603050405020304" pitchFamily="18" charset="0"/>
              </a:rPr>
              <a:t>. UAP training is not equivalent to licensed, educated professional nurse.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School nurse should provide ongoing training and feedback to school staff administering medications AND be available as backup and support for UAP.</a:t>
            </a:r>
          </a:p>
          <a:p>
            <a:pPr marL="228600" indent="-2286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Code of Virginia </a:t>
            </a:r>
            <a:r>
              <a:rPr lang="en-US" i="0" dirty="0">
                <a:latin typeface="Times New Roman" panose="02020603050405020304" pitchFamily="18" charset="0"/>
                <a:cs typeface="Times New Roman" panose="02020603050405020304" pitchFamily="18" charset="0"/>
              </a:rPr>
              <a:t>provides exemptions for certain employees from assisting students with some health needs. For example, all instructional staff may decline to provide all health-related services without fear of disciplinary action. Instructional aides and clerical staff may also decline to provide all health-related services, except administering oral medications. </a:t>
            </a:r>
            <a:r>
              <a:rPr lang="en-US" b="1" i="0" dirty="0">
                <a:latin typeface="Times New Roman" panose="02020603050405020304" pitchFamily="18" charset="0"/>
                <a:cs typeface="Times New Roman" panose="02020603050405020304" pitchFamily="18" charset="0"/>
              </a:rPr>
              <a:t>HOWEVER</a:t>
            </a:r>
            <a:r>
              <a:rPr lang="en-US" i="0" dirty="0">
                <a:latin typeface="Times New Roman" panose="02020603050405020304" pitchFamily="18" charset="0"/>
                <a:cs typeface="Times New Roman" panose="02020603050405020304" pitchFamily="18" charset="0"/>
              </a:rPr>
              <a:t>, </a:t>
            </a:r>
            <a:r>
              <a:rPr lang="en-US" i="0" dirty="0">
                <a:highlight>
                  <a:srgbClr val="FFFF00"/>
                </a:highlight>
                <a:latin typeface="Times New Roman" panose="02020603050405020304" pitchFamily="18" charset="0"/>
                <a:cs typeface="Times New Roman" panose="02020603050405020304" pitchFamily="18" charset="0"/>
              </a:rPr>
              <a:t>anyone hired specifically for rendering medical or nursing care, including nurses, classroom aides, and “one-on-one” personal assistants, and all administrators, MAY NOT REFUSE TO PROVIDE WHATEVER LEGALLY PRESCRIBED MEDICAL CARE IS NECESSARY FOR A CHILD TO ATTEND SCHOOL AND RECEIVE INSTRUCTION.</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All school administrator and UAP medication administration training should be completed annually and documented. This is an ongoing process throughout the school year due to new diagnoses and transitions.</a:t>
            </a:r>
            <a:endParaRPr lang="en-US"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83CE8D-51DA-4A60-B83E-C3B65397A0B1}" type="slidenum">
              <a:rPr lang="en-US" smtClean="0"/>
              <a:t>5</a:t>
            </a:fld>
            <a:endParaRPr lang="en-US"/>
          </a:p>
        </p:txBody>
      </p:sp>
    </p:spTree>
    <p:extLst>
      <p:ext uri="{BB962C8B-B14F-4D97-AF65-F5344CB8AC3E}">
        <p14:creationId xmlns:p14="http://schemas.microsoft.com/office/powerpoint/2010/main" val="314836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5"/>
            <a:ext cx="7510780" cy="3328054"/>
          </a:xfrm>
        </p:spPr>
        <p:txBody>
          <a:bodyPr/>
          <a:lstStyle/>
          <a:p>
            <a:r>
              <a:rPr lang="en-US" b="1" dirty="0">
                <a:latin typeface="Times New Roman" panose="02020603050405020304" pitchFamily="18" charset="0"/>
                <a:cs typeface="Times New Roman" panose="02020603050405020304" pitchFamily="18" charset="0"/>
              </a:rPr>
              <a:t>Medication authorization form from physician and/or written permission from parent/guardian must include: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Name of student</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Name of medication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Route of administration </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Dosage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Frequency of medication administration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Reason for student’s use of medication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Special instructions (such as need to crush pills, etc.)</a:t>
            </a:r>
          </a:p>
          <a:p>
            <a:r>
              <a:rPr lang="en-US" b="1" dirty="0">
                <a:highlight>
                  <a:srgbClr val="FFFF00"/>
                </a:highlight>
                <a:latin typeface="Times New Roman" panose="02020603050405020304" pitchFamily="18" charset="0"/>
                <a:cs typeface="Times New Roman" panose="02020603050405020304" pitchFamily="18" charset="0"/>
              </a:rPr>
              <a:t>Do not accept </a:t>
            </a:r>
            <a:r>
              <a:rPr lang="en-US" b="1" u="sng" dirty="0">
                <a:highlight>
                  <a:srgbClr val="FFFF00"/>
                </a:highlight>
                <a:latin typeface="Times New Roman" panose="02020603050405020304" pitchFamily="18" charset="0"/>
                <a:cs typeface="Times New Roman" panose="02020603050405020304" pitchFamily="18" charset="0"/>
              </a:rPr>
              <a:t>any</a:t>
            </a:r>
            <a:r>
              <a:rPr lang="en-US" b="1" dirty="0">
                <a:highlight>
                  <a:srgbClr val="FFFF00"/>
                </a:highlight>
                <a:latin typeface="Times New Roman" panose="02020603050405020304" pitchFamily="18" charset="0"/>
                <a:cs typeface="Times New Roman" panose="02020603050405020304" pitchFamily="18" charset="0"/>
              </a:rPr>
              <a:t> medications dumped in a plastic bag or outdated pill container</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Nonstandard medications </a:t>
            </a:r>
            <a:r>
              <a:rPr lang="en-US" b="0" dirty="0">
                <a:latin typeface="Times New Roman" panose="02020603050405020304" pitchFamily="18" charset="0"/>
                <a:cs typeface="Times New Roman" panose="02020603050405020304" pitchFamily="18" charset="0"/>
              </a:rPr>
              <a:t>(e.g., doses in excess of manufacturer guidelines; alternative, homeopathic, or experimental medications; nutritional supplements). School divisions must have evidence-based policies and procedures. </a:t>
            </a:r>
            <a:r>
              <a:rPr lang="en-US" b="1" dirty="0">
                <a:latin typeface="Times New Roman" panose="02020603050405020304" pitchFamily="18" charset="0"/>
                <a:cs typeface="Times New Roman" panose="02020603050405020304" pitchFamily="18" charset="0"/>
              </a:rPr>
              <a:t>HOWEVER</a:t>
            </a:r>
            <a:r>
              <a:rPr lang="en-US" b="0" dirty="0">
                <a:latin typeface="Times New Roman" panose="02020603050405020304" pitchFamily="18" charset="0"/>
                <a:cs typeface="Times New Roman" panose="02020603050405020304" pitchFamily="18" charset="0"/>
              </a:rPr>
              <a:t>, school nurse has professional obligation to promptly record the request and resolve conflict with parent, prescriber and/or physician.</a:t>
            </a:r>
          </a:p>
          <a:p>
            <a:r>
              <a:rPr lang="en-US" dirty="0">
                <a:latin typeface="Times New Roman" panose="02020603050405020304" pitchFamily="18" charset="0"/>
                <a:cs typeface="Times New Roman" panose="02020603050405020304" pitchFamily="18" charset="0"/>
              </a:rPr>
              <a:t>In absence of school nurse, UAP should work with school administrator to find reasonable solutions with parents and prescribers, such as requesting parent/guardian find alternative dosing times outside of school hours or come to school to administer OTC medications themselves. </a:t>
            </a:r>
          </a:p>
          <a:p>
            <a:r>
              <a:rPr lang="en-US" b="1" dirty="0">
                <a:highlight>
                  <a:srgbClr val="FFFF00"/>
                </a:highlight>
                <a:latin typeface="Times New Roman" panose="02020603050405020304" pitchFamily="18" charset="0"/>
                <a:cs typeface="Times New Roman" panose="02020603050405020304" pitchFamily="18" charset="0"/>
              </a:rPr>
              <a:t>Explain school division policies and procedures about nonstandard medication, including both CBD and THC-A oils.</a:t>
            </a:r>
            <a:endParaRPr lang="en-US" b="1" dirty="0">
              <a:latin typeface="Times New Roman" panose="02020603050405020304" pitchFamily="18" charset="0"/>
              <a:cs typeface="Times New Roman" panose="02020603050405020304" pitchFamily="18" charset="0"/>
            </a:endParaRP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6</a:t>
            </a:fld>
            <a:endParaRPr lang="en-US" dirty="0"/>
          </a:p>
        </p:txBody>
      </p:sp>
    </p:spTree>
    <p:extLst>
      <p:ext uri="{BB962C8B-B14F-4D97-AF65-F5344CB8AC3E}">
        <p14:creationId xmlns:p14="http://schemas.microsoft.com/office/powerpoint/2010/main" val="222385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328053"/>
          </a:xfrm>
        </p:spPr>
        <p:txBody>
          <a:bodyPr/>
          <a:lstStyle/>
          <a:p>
            <a:r>
              <a:rPr lang="en-US" dirty="0">
                <a:latin typeface="Times New Roman" panose="02020603050405020304" pitchFamily="18" charset="0"/>
                <a:cs typeface="Times New Roman" panose="02020603050405020304" pitchFamily="18" charset="0"/>
              </a:rPr>
              <a:t>Licensed provider in Virginia may include physicians, dentists, physician assistants, and nurse practitioners. Prescriber’s name should be printed, and phone number included on medication authorization form.</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Recommendation</a:t>
            </a:r>
            <a:r>
              <a:rPr lang="en-US" dirty="0">
                <a:latin typeface="Times New Roman" panose="02020603050405020304" pitchFamily="18" charset="0"/>
                <a:cs typeface="Times New Roman" panose="02020603050405020304" pitchFamily="18" charset="0"/>
              </a:rPr>
              <a:t>: no more than 30 days of controlled or prescription medication at a time should be provided to school by parent/guardian.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Both the school staff member who is counting and the witness should sign the medication count.</a:t>
            </a:r>
          </a:p>
          <a:p>
            <a:r>
              <a:rPr lang="en-US" dirty="0">
                <a:latin typeface="Times New Roman" panose="02020603050405020304" pitchFamily="18" charset="0"/>
                <a:cs typeface="Times New Roman" panose="02020603050405020304" pitchFamily="18" charset="0"/>
              </a:rPr>
              <a:t>Controlled drugs should also be counted by the staff member administering the medication, as a daily diminishing count, and periodically, </a:t>
            </a:r>
            <a:r>
              <a:rPr lang="en-US" i="1" dirty="0">
                <a:latin typeface="Times New Roman" panose="02020603050405020304" pitchFamily="18" charset="0"/>
                <a:cs typeface="Times New Roman" panose="02020603050405020304" pitchFamily="18" charset="0"/>
              </a:rPr>
              <a:t>at least weekly, </a:t>
            </a:r>
            <a:r>
              <a:rPr lang="en-US" dirty="0">
                <a:latin typeface="Times New Roman" panose="02020603050405020304" pitchFamily="18" charset="0"/>
                <a:cs typeface="Times New Roman" panose="02020603050405020304" pitchFamily="18" charset="0"/>
              </a:rPr>
              <a:t>with another staff member co-signing as a witness.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Do not give any medication after the expiration date or if it looks or smells unusual.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there are any questions about the medication, contact the school nurse, licensed prescriber, or parent/guardian </a:t>
            </a:r>
            <a:r>
              <a:rPr lang="en-US" b="1" dirty="0">
                <a:latin typeface="Times New Roman" panose="02020603050405020304" pitchFamily="18" charset="0"/>
                <a:cs typeface="Times New Roman" panose="02020603050405020304" pitchFamily="18" charset="0"/>
              </a:rPr>
              <a:t>BEFORE</a:t>
            </a:r>
            <a:r>
              <a:rPr lang="en-US" dirty="0">
                <a:latin typeface="Times New Roman" panose="02020603050405020304" pitchFamily="18" charset="0"/>
                <a:cs typeface="Times New Roman" panose="02020603050405020304" pitchFamily="18" charset="0"/>
              </a:rPr>
              <a:t> administering the medication.</a:t>
            </a:r>
          </a:p>
          <a:p>
            <a:endParaRPr lang="en-US" dirty="0">
              <a:latin typeface="Times New Roman" panose="02020603050405020304" pitchFamily="18" charset="0"/>
              <a:cs typeface="Times New Roman" panose="02020603050405020304" pitchFamily="18" charset="0"/>
            </a:endParaRPr>
          </a:p>
          <a:p>
            <a:r>
              <a:rPr lang="en-US" b="1" dirty="0">
                <a:highlight>
                  <a:srgbClr val="FFFF00"/>
                </a:highlight>
                <a:latin typeface="Times New Roman" panose="02020603050405020304" pitchFamily="18" charset="0"/>
                <a:cs typeface="Times New Roman" panose="02020603050405020304" pitchFamily="18" charset="0"/>
              </a:rPr>
              <a:t>FOLLOW ALL SCHOOL DIVISION POLICIES AND PROTOCOLS FOR PROPER ADMINISTRATION OF MEDICATIONS.</a:t>
            </a:r>
          </a:p>
          <a:p>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7</a:t>
            </a:fld>
            <a:endParaRPr lang="en-US"/>
          </a:p>
        </p:txBody>
      </p:sp>
    </p:spTree>
    <p:extLst>
      <p:ext uri="{BB962C8B-B14F-4D97-AF65-F5344CB8AC3E}">
        <p14:creationId xmlns:p14="http://schemas.microsoft.com/office/powerpoint/2010/main" val="78384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location of hand sanitizer and how to effectively use it if soap and water not available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Demonstrate how to put on and safely remove </a:t>
            </a:r>
            <a:r>
              <a:rPr lang="en-US" b="1" dirty="0">
                <a:latin typeface="Times New Roman" panose="02020603050405020304" pitchFamily="18" charset="0"/>
                <a:cs typeface="Times New Roman" panose="02020603050405020304" pitchFamily="18" charset="0"/>
              </a:rPr>
              <a:t>non-latex and powder-free </a:t>
            </a:r>
            <a:r>
              <a:rPr lang="en-US" dirty="0">
                <a:latin typeface="Times New Roman" panose="02020603050405020304" pitchFamily="18" charset="0"/>
                <a:cs typeface="Times New Roman" panose="02020603050405020304" pitchFamily="18" charset="0"/>
              </a:rPr>
              <a:t>disposable gloves </a:t>
            </a:r>
            <a:r>
              <a:rPr lang="en-US" b="1" dirty="0">
                <a:latin typeface="Times New Roman" panose="02020603050405020304" pitchFamily="18" charset="0"/>
                <a:cs typeface="Times New Roman" panose="02020603050405020304" pitchFamily="18" charset="0"/>
              </a:rPr>
              <a:t>(PRACTICE</a:t>
            </a:r>
            <a:r>
              <a:rPr lang="en-US" dirty="0">
                <a:latin typeface="Times New Roman" panose="02020603050405020304" pitchFamily="18" charset="0"/>
                <a:cs typeface="Times New Roman" panose="02020603050405020304" pitchFamily="18" charset="0"/>
              </a:rPr>
              <a:t>!)</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NOT RE-USE SINGLE-USE GLOVES.</a:t>
            </a:r>
          </a:p>
          <a:p>
            <a:pPr marL="228600"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EXPLAIN</a:t>
            </a:r>
            <a:r>
              <a:rPr lang="en-US" dirty="0">
                <a:latin typeface="Times New Roman" panose="02020603050405020304" pitchFamily="18" charset="0"/>
                <a:cs typeface="Times New Roman" panose="02020603050405020304" pitchFamily="18" charset="0"/>
              </a:rPr>
              <a:t> what to do for </a:t>
            </a:r>
            <a:r>
              <a:rPr lang="en-US" b="1" dirty="0">
                <a:latin typeface="Times New Roman" panose="02020603050405020304" pitchFamily="18" charset="0"/>
                <a:cs typeface="Times New Roman" panose="02020603050405020304" pitchFamily="18" charset="0"/>
              </a:rPr>
              <a:t>accidental exposure to blood, other body fluids</a:t>
            </a:r>
            <a:r>
              <a:rPr lang="en-US" dirty="0">
                <a:latin typeface="Times New Roman" panose="02020603050405020304" pitchFamily="18" charset="0"/>
                <a:cs typeface="Times New Roman" panose="02020603050405020304" pitchFamily="18" charset="0"/>
              </a:rPr>
              <a:t>: wash contaminated area immediately, and thoroughly, with soap and</a:t>
            </a:r>
            <a:r>
              <a:rPr lang="en-US" dirty="0"/>
              <a:t> water. Irrigate or wash mucous membranes. Document the incident per school division protocol and notify the student’s parent/guardian. Person exposed to potential infection should follow school division guidelines for further care.</a:t>
            </a:r>
          </a:p>
          <a:p>
            <a:endParaRPr lang="en-US" dirty="0"/>
          </a:p>
          <a:p>
            <a:pPr marL="228600" indent="-228600">
              <a:buFont typeface="Arial" panose="020B0604020202020204" pitchFamily="34" charset="0"/>
              <a:buChar char="•"/>
            </a:pPr>
            <a:r>
              <a:rPr lang="en-US" b="1" dirty="0">
                <a:highlight>
                  <a:srgbClr val="FFFF00"/>
                </a:highlight>
                <a:latin typeface="Times New Roman" panose="02020603050405020304" pitchFamily="18" charset="0"/>
                <a:cs typeface="Times New Roman" panose="02020603050405020304" pitchFamily="18" charset="0"/>
              </a:rPr>
              <a:t>Reduce opportunities for medication errors</a:t>
            </a:r>
            <a:r>
              <a:rPr lang="en-US" dirty="0"/>
              <a:t>:</a:t>
            </a:r>
          </a:p>
          <a:p>
            <a:pPr marL="576072" lvl="1"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Prepare and give medications in well-lit area free from distractions</a:t>
            </a:r>
          </a:p>
          <a:p>
            <a:pPr marL="576072" lvl="1"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Close health office door to decrease traffic and ask others to wait if interrupted</a:t>
            </a:r>
          </a:p>
          <a:p>
            <a:pPr marL="576072" lvl="1"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Contact the school nurse, licensed prescriber, or parent/guardian for questions or concerns, discrepancies between the label and authorization, and/or problems with dose calculations BEFORE giving the medication.</a:t>
            </a:r>
          </a:p>
          <a:p>
            <a:pPr marL="176679" indent="-176679">
              <a:buFont typeface="Wingdings" panose="05000000000000000000" pitchFamily="2" charset="2"/>
              <a:buChar char="§"/>
            </a:pPr>
            <a:endParaRPr lang="en-US" dirty="0"/>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83CE8D-51DA-4A60-B83E-C3B65397A0B1}" type="slidenum">
              <a:rPr lang="en-US" smtClean="0"/>
              <a:t>8</a:t>
            </a:fld>
            <a:endParaRPr lang="en-US"/>
          </a:p>
        </p:txBody>
      </p:sp>
    </p:spTree>
    <p:extLst>
      <p:ext uri="{BB962C8B-B14F-4D97-AF65-F5344CB8AC3E}">
        <p14:creationId xmlns:p14="http://schemas.microsoft.com/office/powerpoint/2010/main" val="79715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418066"/>
            <a:ext cx="7510780" cy="3684409"/>
          </a:xfrm>
        </p:spPr>
        <p:txBody>
          <a:bodyPr/>
          <a:lstStyle/>
          <a:p>
            <a:pPr marL="228600" indent="-2286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Confirm </a:t>
            </a:r>
            <a:r>
              <a:rPr lang="en-US" sz="1200" b="1" dirty="0">
                <a:latin typeface="Times New Roman" panose="02020603050405020304" pitchFamily="18" charset="0"/>
                <a:cs typeface="Times New Roman" panose="02020603050405020304" pitchFamily="18" charset="0"/>
              </a:rPr>
              <a:t>RIGHT STUDENT </a:t>
            </a:r>
            <a:r>
              <a:rPr lang="en-US" sz="1200" dirty="0">
                <a:latin typeface="Times New Roman" panose="02020603050405020304" pitchFamily="18" charset="0"/>
                <a:cs typeface="Times New Roman" panose="02020603050405020304" pitchFamily="18" charset="0"/>
              </a:rPr>
              <a:t>by comparing the stated name with the name on the bottle and the Medication Administration Record (MAR). Get help if you are unsure about student identity; this is common, especially at the beginning of a school year. </a:t>
            </a:r>
            <a:r>
              <a:rPr lang="en-US" sz="1200" dirty="0">
                <a:highlight>
                  <a:srgbClr val="FFFF00"/>
                </a:highlight>
                <a:latin typeface="Times New Roman" panose="02020603050405020304" pitchFamily="18" charset="0"/>
                <a:cs typeface="Times New Roman" panose="02020603050405020304" pitchFamily="18" charset="0"/>
              </a:rPr>
              <a:t>Be alert for duplicate, common, or similar names.</a:t>
            </a:r>
          </a:p>
          <a:p>
            <a:pPr marL="228600" indent="-2286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RIGHT MEDICATION</a:t>
            </a:r>
            <a:r>
              <a:rPr lang="en-US" sz="1200" dirty="0">
                <a:latin typeface="Times New Roman" panose="02020603050405020304" pitchFamily="18" charset="0"/>
                <a:cs typeface="Times New Roman" panose="02020603050405020304" pitchFamily="18" charset="0"/>
              </a:rPr>
              <a:t>: compare the name of the med on the bottle to the written instructions on the MAR. Double-check label for student’s name, med name, expiration date, and dosage.</a:t>
            </a:r>
          </a:p>
          <a:p>
            <a:pPr marL="228600" indent="-2286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RIGHT DOSE</a:t>
            </a:r>
            <a:r>
              <a:rPr lang="en-US" sz="1200" dirty="0">
                <a:latin typeface="Times New Roman" panose="02020603050405020304" pitchFamily="18" charset="0"/>
                <a:cs typeface="Times New Roman" panose="02020603050405020304" pitchFamily="18" charset="0"/>
              </a:rPr>
              <a:t>: compare the med dosage on the bottle with the med dosage on the MAR. Give exact amount of medication. If parent requests an amount in conflict with the label directions, do NOT administer the medication. Consult with the school nurse or building administrator. Check and measure the correct dosage without touching medicine.</a:t>
            </a:r>
          </a:p>
          <a:p>
            <a:pPr marL="228600" indent="-2286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RIGHT TIME</a:t>
            </a:r>
            <a:r>
              <a:rPr lang="en-US" sz="1200" dirty="0">
                <a:latin typeface="Times New Roman" panose="02020603050405020304" pitchFamily="18" charset="0"/>
                <a:cs typeface="Times New Roman" panose="02020603050405020304" pitchFamily="18" charset="0"/>
              </a:rPr>
              <a:t>: check the MAR for the time when the med should be given. Giving the medication within 30 minutes before or after the scheduled time is within acceptable limits. Medication given more than 30 minutes before or after the scheduled time is considered a medication error.</a:t>
            </a:r>
          </a:p>
          <a:p>
            <a:pPr marL="228600" indent="-2286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RIGHT ROUTE</a:t>
            </a:r>
            <a:r>
              <a:rPr lang="en-US" sz="1200" dirty="0">
                <a:latin typeface="Times New Roman" panose="02020603050405020304" pitchFamily="18" charset="0"/>
                <a:cs typeface="Times New Roman" panose="02020603050405020304" pitchFamily="18" charset="0"/>
              </a:rPr>
              <a:t>: make sure to check how the medication is to be given (by mouth, on the skin, in the ear, etc.) Compare the parent/prescriber instructions as well as the med label and the MAR. Observe and verify student takes medication by correct route. </a:t>
            </a:r>
          </a:p>
          <a:p>
            <a:pPr marL="228600" indent="-2286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RIGHT DOCUMENTATION</a:t>
            </a:r>
            <a:r>
              <a:rPr lang="en-US" sz="1200" dirty="0">
                <a:latin typeface="Times New Roman" panose="02020603050405020304" pitchFamily="18" charset="0"/>
                <a:cs typeface="Times New Roman" panose="02020603050405020304" pitchFamily="18" charset="0"/>
              </a:rPr>
              <a:t>: secure medication bottle/package promptly document medication administration according to school division procedure. Document any variation in medication administration according to school division procedure.</a:t>
            </a:r>
          </a:p>
          <a:p>
            <a:pPr marL="228600" indent="-2286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Remove gloves, if needed. Wash hands after administering medication.</a:t>
            </a:r>
          </a:p>
        </p:txBody>
      </p:sp>
      <p:sp>
        <p:nvSpPr>
          <p:cNvPr id="4" name="Slide Number Placeholder 3"/>
          <p:cNvSpPr>
            <a:spLocks noGrp="1"/>
          </p:cNvSpPr>
          <p:nvPr>
            <p:ph type="sldNum" sz="quarter" idx="5"/>
          </p:nvPr>
        </p:nvSpPr>
        <p:spPr/>
        <p:txBody>
          <a:bodyPr/>
          <a:lstStyle/>
          <a:p>
            <a:fld id="{6D83CE8D-51DA-4A60-B83E-C3B65397A0B1}" type="slidenum">
              <a:rPr lang="en-US" smtClean="0"/>
              <a:t>9</a:t>
            </a:fld>
            <a:endParaRPr lang="en-US"/>
          </a:p>
        </p:txBody>
      </p:sp>
    </p:spTree>
    <p:extLst>
      <p:ext uri="{BB962C8B-B14F-4D97-AF65-F5344CB8AC3E}">
        <p14:creationId xmlns:p14="http://schemas.microsoft.com/office/powerpoint/2010/main" val="92418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2513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D57F1E4F-1CFF-5643-939E-217C01CDF565}" type="slidenum">
              <a:rPr lang="en-US" smtClean="0"/>
              <a:pPr/>
              <a:t>‹#›</a:t>
            </a:fld>
            <a:endParaRPr lang="en-US" dirty="0"/>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9005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D57F1E4F-1CFF-5643-939E-217C01CDF565}" type="slidenum">
              <a:rPr lang="en-US" smtClean="0"/>
              <a:pPr/>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8326868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D57F1E4F-1CFF-5643-939E-217C01CDF565}" type="slidenum">
              <a:rPr lang="en-US" smtClean="0"/>
              <a:pPr/>
              <a:t>‹#›</a:t>
            </a:fld>
            <a:endParaRPr lang="en-US" dirty="0"/>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69055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10997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8592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51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52647F38-B617-4D2F-AE0A-013F0C4D2C57}" type="datetimeFigureOut">
              <a:rPr lang="en-US" smtClean="0"/>
              <a:t>11/22/2022</a:t>
            </a:fld>
            <a:endParaRPr lang="en-US" dirty="0"/>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E97799C9-84D9-46D2-A11E-BCF8A720529D}"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654053936"/>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21242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34246669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35459235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05BFA754-D5C3-4E66-96A6-867B257F58DC}" type="datetimeFigureOut">
              <a:rPr lang="en-US" smtClean="0"/>
              <a:t>11/22/2022</a:t>
            </a:fld>
            <a:endParaRPr lang="en-US" dirty="0"/>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5D84065D-F351-4B03-BD91-D8A6B8D4B362}" type="slidenum">
              <a:rPr lang="en-US" smtClean="0"/>
              <a:t>‹#›</a:t>
            </a:fld>
            <a:endParaRPr lang="en-US" dirty="0"/>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444079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D57F1E4F-1CFF-5643-939E-217C01CDF565}" type="slidenum">
              <a:rPr lang="en-US" smtClean="0"/>
              <a:pPr/>
              <a:t>‹#›</a:t>
            </a:fld>
            <a:endParaRPr lang="en-US" dirty="0"/>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7602717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B61BEF0D-F0BB-DE4B-95CE-6DB70DBA9567}" type="datetimeFigureOut">
              <a:rPr lang="en-US" smtClean="0"/>
              <a:pPr/>
              <a:t>11/22/2022</a:t>
            </a:fld>
            <a:endParaRPr lang="en-US" dirty="0"/>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D57F1E4F-1CFF-5643-939E-217C01CDF565}" type="slidenum">
              <a:rPr lang="en-US" smtClean="0"/>
              <a:pPr/>
              <a:t>‹#›</a:t>
            </a:fld>
            <a:endParaRPr lang="en-US" dirty="0"/>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87151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 xmlns:adec="http://schemas.microsoft.com/office/drawing/2017/decorative" val="1"/>
              </a:ext>
            </a:extLst>
          </p:cNvPr>
          <p:cNvPicPr>
            <a:picLocks noChangeAspect="1"/>
          </p:cNvPicPr>
          <p:nvPr/>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11/22/2022</a:t>
            </a:fld>
            <a:endParaRPr lang="en-US" dirty="0"/>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48417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2253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Tracy.White@doe.Virginia.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902F-25E9-449D-955B-56E982A6A5C0}"/>
              </a:ext>
            </a:extLst>
          </p:cNvPr>
          <p:cNvSpPr>
            <a:spLocks noGrp="1"/>
          </p:cNvSpPr>
          <p:nvPr>
            <p:ph type="ctrTitle"/>
          </p:nvPr>
        </p:nvSpPr>
        <p:spPr/>
        <p:txBody>
          <a:bodyPr/>
          <a:lstStyle/>
          <a:p>
            <a:pPr>
              <a:lnSpc>
                <a:spcPct val="100000"/>
              </a:lnSpc>
            </a:pPr>
            <a:r>
              <a:rPr lang="en-US" dirty="0">
                <a:latin typeface="Times New Roman" panose="02020603050405020304" pitchFamily="18" charset="0"/>
                <a:cs typeface="Times New Roman" panose="02020603050405020304" pitchFamily="18" charset="0"/>
              </a:rPr>
              <a:t>MEDICATION ADMINISTRATION</a:t>
            </a:r>
          </a:p>
        </p:txBody>
      </p:sp>
      <p:sp>
        <p:nvSpPr>
          <p:cNvPr id="3" name="Subtitle 2">
            <a:extLst>
              <a:ext uri="{FF2B5EF4-FFF2-40B4-BE49-F238E27FC236}">
                <a16:creationId xmlns:a16="http://schemas.microsoft.com/office/drawing/2014/main" id="{11C26331-7707-4D36-97A0-0B14A032D1FD}"/>
              </a:ext>
            </a:extLst>
          </p:cNvPr>
          <p:cNvSpPr>
            <a:spLocks noGrp="1"/>
          </p:cNvSpPr>
          <p:nvPr>
            <p:ph type="subTitle" idx="1"/>
          </p:nvPr>
        </p:nvSpPr>
        <p:spPr/>
        <p:txBody>
          <a:bodyPr/>
          <a:lstStyle/>
          <a:p>
            <a:pPr>
              <a:lnSpc>
                <a:spcPct val="100000"/>
              </a:lnSpc>
              <a:spcBef>
                <a:spcPts val="0"/>
              </a:spcBef>
            </a:pPr>
            <a:r>
              <a:rPr lang="en-US" dirty="0"/>
              <a:t>SCHOOL NURSE’S GUIDE: A TRAINING MANUAL FOR UNLICENSED PUBLIC SCHOOL </a:t>
            </a:r>
            <a:r>
              <a:rPr lang="en-US" dirty="0">
                <a:latin typeface="Times New Roman" panose="02020603050405020304" pitchFamily="18" charset="0"/>
                <a:cs typeface="Times New Roman" panose="02020603050405020304" pitchFamily="18" charset="0"/>
              </a:rPr>
              <a:t>EMPLOYEES</a:t>
            </a:r>
          </a:p>
        </p:txBody>
      </p:sp>
    </p:spTree>
    <p:extLst>
      <p:ext uri="{BB962C8B-B14F-4D97-AF65-F5344CB8AC3E}">
        <p14:creationId xmlns:p14="http://schemas.microsoft.com/office/powerpoint/2010/main" val="2331768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C4E9-2DA3-44CF-A581-1F4231B57BE3}"/>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Handling Medications in School</a:t>
            </a:r>
          </a:p>
        </p:txBody>
      </p:sp>
      <p:sp>
        <p:nvSpPr>
          <p:cNvPr id="3" name="Content Placeholder 2">
            <a:extLst>
              <a:ext uri="{FF2B5EF4-FFF2-40B4-BE49-F238E27FC236}">
                <a16:creationId xmlns:a16="http://schemas.microsoft.com/office/drawing/2014/main" id="{37983596-49E3-4029-8171-5963C010978C}"/>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Wash hands thoroughly before giving any medications</a:t>
            </a:r>
          </a:p>
          <a:p>
            <a:pPr>
              <a:lnSpc>
                <a:spcPct val="100000"/>
              </a:lnSpc>
              <a:spcBef>
                <a:spcPts val="0"/>
              </a:spcBef>
            </a:pPr>
            <a:r>
              <a:rPr lang="en-US" dirty="0">
                <a:latin typeface="Times New Roman" panose="02020603050405020304" pitchFamily="18" charset="0"/>
                <a:cs typeface="Times New Roman" panose="02020603050405020304" pitchFamily="18" charset="0"/>
              </a:rPr>
              <a:t>Provide student with water to swallow oral medications</a:t>
            </a:r>
          </a:p>
          <a:p>
            <a:pPr>
              <a:lnSpc>
                <a:spcPct val="100000"/>
              </a:lnSpc>
              <a:spcBef>
                <a:spcPts val="0"/>
              </a:spcBef>
            </a:pPr>
            <a:r>
              <a:rPr lang="en-US" dirty="0">
                <a:latin typeface="Times New Roman" panose="02020603050405020304" pitchFamily="18" charset="0"/>
                <a:cs typeface="Times New Roman" panose="02020603050405020304" pitchFamily="18" charset="0"/>
              </a:rPr>
              <a:t>Avoid touching medications with bare hands</a:t>
            </a:r>
          </a:p>
          <a:p>
            <a:pPr>
              <a:lnSpc>
                <a:spcPct val="100000"/>
              </a:lnSpc>
              <a:spcBef>
                <a:spcPts val="0"/>
              </a:spcBef>
            </a:pPr>
            <a:r>
              <a:rPr lang="en-US" dirty="0">
                <a:latin typeface="Times New Roman" panose="02020603050405020304" pitchFamily="18" charset="0"/>
                <a:cs typeface="Times New Roman" panose="02020603050405020304" pitchFamily="18" charset="0"/>
              </a:rPr>
              <a:t>Cutting or crushing tablets may be necessary for some students</a:t>
            </a:r>
          </a:p>
          <a:p>
            <a:pPr>
              <a:lnSpc>
                <a:spcPct val="100000"/>
              </a:lnSpc>
              <a:spcBef>
                <a:spcPts val="0"/>
              </a:spcBef>
            </a:pPr>
            <a:r>
              <a:rPr lang="en-US" dirty="0">
                <a:latin typeface="Times New Roman" panose="02020603050405020304" pitchFamily="18" charset="0"/>
                <a:cs typeface="Times New Roman" panose="02020603050405020304" pitchFamily="18" charset="0"/>
              </a:rPr>
              <a:t>Measuring liquid medication is essential for accurate dosing</a:t>
            </a:r>
          </a:p>
        </p:txBody>
      </p:sp>
    </p:spTree>
    <p:extLst>
      <p:ext uri="{BB962C8B-B14F-4D97-AF65-F5344CB8AC3E}">
        <p14:creationId xmlns:p14="http://schemas.microsoft.com/office/powerpoint/2010/main" val="268417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D5FE-A433-4F75-9130-66A5C076D16A}"/>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Common Routes of Administering Medication </a:t>
            </a:r>
          </a:p>
        </p:txBody>
      </p:sp>
      <p:sp>
        <p:nvSpPr>
          <p:cNvPr id="3" name="Content Placeholder 2">
            <a:extLst>
              <a:ext uri="{FF2B5EF4-FFF2-40B4-BE49-F238E27FC236}">
                <a16:creationId xmlns:a16="http://schemas.microsoft.com/office/drawing/2014/main" id="{0D9A58C9-EA25-4A34-B3BE-FB4302AD5005}"/>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Oral </a:t>
            </a:r>
          </a:p>
          <a:p>
            <a:pPr>
              <a:lnSpc>
                <a:spcPct val="100000"/>
              </a:lnSpc>
              <a:spcBef>
                <a:spcPts val="0"/>
              </a:spcBef>
            </a:pPr>
            <a:r>
              <a:rPr lang="en-US" dirty="0">
                <a:latin typeface="Times New Roman" panose="02020603050405020304" pitchFamily="18" charset="0"/>
                <a:cs typeface="Times New Roman" panose="02020603050405020304" pitchFamily="18" charset="0"/>
              </a:rPr>
              <a:t>Topical</a:t>
            </a:r>
          </a:p>
          <a:p>
            <a:pPr>
              <a:lnSpc>
                <a:spcPct val="100000"/>
              </a:lnSpc>
              <a:spcBef>
                <a:spcPts val="0"/>
              </a:spcBef>
            </a:pPr>
            <a:r>
              <a:rPr lang="en-US" dirty="0">
                <a:latin typeface="Times New Roman" panose="02020603050405020304" pitchFamily="18" charset="0"/>
                <a:cs typeface="Times New Roman" panose="02020603050405020304" pitchFamily="18" charset="0"/>
              </a:rPr>
              <a:t>Eye</a:t>
            </a:r>
          </a:p>
          <a:p>
            <a:pPr>
              <a:lnSpc>
                <a:spcPct val="100000"/>
              </a:lnSpc>
              <a:spcBef>
                <a:spcPts val="0"/>
              </a:spcBef>
            </a:pPr>
            <a:r>
              <a:rPr lang="en-US" dirty="0">
                <a:latin typeface="Times New Roman" panose="02020603050405020304" pitchFamily="18" charset="0"/>
                <a:cs typeface="Times New Roman" panose="02020603050405020304" pitchFamily="18" charset="0"/>
              </a:rPr>
              <a:t>Ear</a:t>
            </a:r>
          </a:p>
          <a:p>
            <a:pPr>
              <a:lnSpc>
                <a:spcPct val="100000"/>
              </a:lnSpc>
              <a:spcBef>
                <a:spcPts val="0"/>
              </a:spcBef>
            </a:pPr>
            <a:r>
              <a:rPr lang="en-US" dirty="0">
                <a:latin typeface="Times New Roman" panose="02020603050405020304" pitchFamily="18" charset="0"/>
                <a:cs typeface="Times New Roman" panose="02020603050405020304" pitchFamily="18" charset="0"/>
              </a:rPr>
              <a:t>Nasal</a:t>
            </a:r>
          </a:p>
          <a:p>
            <a:pPr>
              <a:lnSpc>
                <a:spcPct val="100000"/>
              </a:lnSpc>
              <a:spcBef>
                <a:spcPts val="0"/>
              </a:spcBef>
            </a:pPr>
            <a:r>
              <a:rPr lang="en-US" dirty="0">
                <a:latin typeface="Times New Roman" panose="02020603050405020304" pitchFamily="18" charset="0"/>
                <a:cs typeface="Times New Roman" panose="02020603050405020304" pitchFamily="18" charset="0"/>
              </a:rPr>
              <a:t>Metered-Dose Inhalers</a:t>
            </a:r>
          </a:p>
        </p:txBody>
      </p:sp>
    </p:spTree>
    <p:extLst>
      <p:ext uri="{BB962C8B-B14F-4D97-AF65-F5344CB8AC3E}">
        <p14:creationId xmlns:p14="http://schemas.microsoft.com/office/powerpoint/2010/main" val="35773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1B52-8866-44D3-A452-7C972B3C9036}"/>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Other Routes of Administering Medication</a:t>
            </a:r>
          </a:p>
        </p:txBody>
      </p:sp>
      <p:sp>
        <p:nvSpPr>
          <p:cNvPr id="3" name="Content Placeholder 2">
            <a:extLst>
              <a:ext uri="{FF2B5EF4-FFF2-40B4-BE49-F238E27FC236}">
                <a16:creationId xmlns:a16="http://schemas.microsoft.com/office/drawing/2014/main" id="{6CA39C6D-B55C-4F19-BB8D-37725D0DB7C2}"/>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Buccal</a:t>
            </a:r>
          </a:p>
          <a:p>
            <a:pPr>
              <a:lnSpc>
                <a:spcPct val="100000"/>
              </a:lnSpc>
              <a:spcBef>
                <a:spcPts val="0"/>
              </a:spcBef>
            </a:pPr>
            <a:r>
              <a:rPr lang="en-US" dirty="0">
                <a:latin typeface="Times New Roman" panose="02020603050405020304" pitchFamily="18" charset="0"/>
                <a:cs typeface="Times New Roman" panose="02020603050405020304" pitchFamily="18" charset="0"/>
              </a:rPr>
              <a:t>Rectal </a:t>
            </a:r>
          </a:p>
          <a:p>
            <a:pPr>
              <a:lnSpc>
                <a:spcPct val="100000"/>
              </a:lnSpc>
              <a:spcBef>
                <a:spcPts val="0"/>
              </a:spcBef>
            </a:pPr>
            <a:r>
              <a:rPr lang="en-US" dirty="0">
                <a:latin typeface="Times New Roman" panose="02020603050405020304" pitchFamily="18" charset="0"/>
                <a:cs typeface="Times New Roman" panose="02020603050405020304" pitchFamily="18" charset="0"/>
              </a:rPr>
              <a:t>Nebulizers </a:t>
            </a:r>
          </a:p>
          <a:p>
            <a:pPr>
              <a:lnSpc>
                <a:spcPct val="100000"/>
              </a:lnSpc>
              <a:spcBef>
                <a:spcPts val="0"/>
              </a:spcBef>
            </a:pPr>
            <a:r>
              <a:rPr lang="en-US" dirty="0">
                <a:latin typeface="Times New Roman" panose="02020603050405020304" pitchFamily="18" charset="0"/>
                <a:cs typeface="Times New Roman" panose="02020603050405020304" pitchFamily="18" charset="0"/>
              </a:rPr>
              <a:t>Oxygen</a:t>
            </a:r>
          </a:p>
        </p:txBody>
      </p:sp>
    </p:spTree>
    <p:extLst>
      <p:ext uri="{BB962C8B-B14F-4D97-AF65-F5344CB8AC3E}">
        <p14:creationId xmlns:p14="http://schemas.microsoft.com/office/powerpoint/2010/main" val="211488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2738-45DA-485D-8431-4332DAE3668E}"/>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Medical Conditions with Potential Rescue Medications</a:t>
            </a:r>
          </a:p>
        </p:txBody>
      </p:sp>
      <p:sp>
        <p:nvSpPr>
          <p:cNvPr id="3" name="Content Placeholder 2">
            <a:extLst>
              <a:ext uri="{FF2B5EF4-FFF2-40B4-BE49-F238E27FC236}">
                <a16:creationId xmlns:a16="http://schemas.microsoft.com/office/drawing/2014/main" id="{5D385CCC-D512-474F-BBB4-3D517B3CC6FF}"/>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Seizures (rectal diazepam or Diastat®)</a:t>
            </a:r>
          </a:p>
          <a:p>
            <a:pPr>
              <a:lnSpc>
                <a:spcPct val="100000"/>
              </a:lnSpc>
              <a:spcBef>
                <a:spcPts val="0"/>
              </a:spcBef>
            </a:pPr>
            <a:r>
              <a:rPr lang="en-US" dirty="0">
                <a:latin typeface="Times New Roman" panose="02020603050405020304" pitchFamily="18" charset="0"/>
                <a:cs typeface="Times New Roman" panose="02020603050405020304" pitchFamily="18" charset="0"/>
              </a:rPr>
              <a:t>Severe Allergies/Anaphylaxis (epinephrine)</a:t>
            </a:r>
          </a:p>
          <a:p>
            <a:pPr>
              <a:lnSpc>
                <a:spcPct val="100000"/>
              </a:lnSpc>
              <a:spcBef>
                <a:spcPts val="0"/>
              </a:spcBef>
            </a:pPr>
            <a:r>
              <a:rPr lang="en-US" dirty="0">
                <a:latin typeface="Times New Roman" panose="02020603050405020304" pitchFamily="18" charset="0"/>
                <a:cs typeface="Times New Roman" panose="02020603050405020304" pitchFamily="18" charset="0"/>
              </a:rPr>
              <a:t>Adrenal Crisis</a:t>
            </a:r>
          </a:p>
          <a:p>
            <a:pPr>
              <a:lnSpc>
                <a:spcPct val="100000"/>
              </a:lnSpc>
              <a:spcBef>
                <a:spcPts val="0"/>
              </a:spcBef>
            </a:pPr>
            <a:r>
              <a:rPr lang="en-US" dirty="0">
                <a:latin typeface="Times New Roman" panose="02020603050405020304" pitchFamily="18" charset="0"/>
                <a:cs typeface="Times New Roman" panose="02020603050405020304" pitchFamily="18" charset="0"/>
              </a:rPr>
              <a:t>Diabetes</a:t>
            </a:r>
          </a:p>
        </p:txBody>
      </p:sp>
    </p:spTree>
    <p:extLst>
      <p:ext uri="{BB962C8B-B14F-4D97-AF65-F5344CB8AC3E}">
        <p14:creationId xmlns:p14="http://schemas.microsoft.com/office/powerpoint/2010/main" val="89277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1CCF-AE8D-4943-BF70-43C460AE1F4D}"/>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Recording Medication Administration</a:t>
            </a:r>
          </a:p>
        </p:txBody>
      </p:sp>
      <p:sp>
        <p:nvSpPr>
          <p:cNvPr id="3" name="Content Placeholder 2">
            <a:extLst>
              <a:ext uri="{FF2B5EF4-FFF2-40B4-BE49-F238E27FC236}">
                <a16:creationId xmlns:a16="http://schemas.microsoft.com/office/drawing/2014/main" id="{13E7822E-64E4-4050-8A0F-122F4882A307}"/>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Medication Administration Record (MAR) can be in paper or electronic format</a:t>
            </a:r>
          </a:p>
          <a:p>
            <a:pPr>
              <a:lnSpc>
                <a:spcPct val="100000"/>
              </a:lnSpc>
              <a:spcBef>
                <a:spcPts val="0"/>
              </a:spcBef>
            </a:pPr>
            <a:r>
              <a:rPr lang="en-US" dirty="0">
                <a:latin typeface="Times New Roman" panose="02020603050405020304" pitchFamily="18" charset="0"/>
                <a:cs typeface="Times New Roman" panose="02020603050405020304" pitchFamily="18" charset="0"/>
              </a:rPr>
              <a:t>All medication administered is recorded on/in MAR</a:t>
            </a:r>
          </a:p>
          <a:p>
            <a:pPr>
              <a:lnSpc>
                <a:spcPct val="100000"/>
              </a:lnSpc>
              <a:spcBef>
                <a:spcPts val="0"/>
              </a:spcBef>
            </a:pPr>
            <a:r>
              <a:rPr lang="en-US" dirty="0">
                <a:latin typeface="Times New Roman" panose="02020603050405020304" pitchFamily="18" charset="0"/>
                <a:cs typeface="Times New Roman" panose="02020603050405020304" pitchFamily="18" charset="0"/>
              </a:rPr>
              <a:t>Sign entry on MAR with initials and ensure full name and initials are in signature area</a:t>
            </a:r>
          </a:p>
          <a:p>
            <a:pPr>
              <a:lnSpc>
                <a:spcPct val="100000"/>
              </a:lnSpc>
              <a:spcBef>
                <a:spcPts val="0"/>
              </a:spcBef>
            </a:pPr>
            <a:r>
              <a:rPr lang="en-US" dirty="0">
                <a:latin typeface="Times New Roman" panose="02020603050405020304" pitchFamily="18" charset="0"/>
                <a:cs typeface="Times New Roman" panose="02020603050405020304" pitchFamily="18" charset="0"/>
              </a:rPr>
              <a:t>Maintaining security and confidentiality of MAR</a:t>
            </a:r>
          </a:p>
        </p:txBody>
      </p:sp>
    </p:spTree>
    <p:extLst>
      <p:ext uri="{BB962C8B-B14F-4D97-AF65-F5344CB8AC3E}">
        <p14:creationId xmlns:p14="http://schemas.microsoft.com/office/powerpoint/2010/main" val="371973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2FD6-C932-4CBE-B5D9-647B27FA08C9}"/>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Securing Medications in School</a:t>
            </a:r>
          </a:p>
        </p:txBody>
      </p:sp>
      <p:sp>
        <p:nvSpPr>
          <p:cNvPr id="3" name="Content Placeholder 2">
            <a:extLst>
              <a:ext uri="{FF2B5EF4-FFF2-40B4-BE49-F238E27FC236}">
                <a16:creationId xmlns:a16="http://schemas.microsoft.com/office/drawing/2014/main" id="{CE725D65-B2C8-468E-AF68-6AFCA8DCF714}"/>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Store all medication in its original container</a:t>
            </a:r>
          </a:p>
          <a:p>
            <a:pPr>
              <a:lnSpc>
                <a:spcPct val="100000"/>
              </a:lnSpc>
              <a:spcBef>
                <a:spcPts val="0"/>
              </a:spcBef>
            </a:pPr>
            <a:r>
              <a:rPr lang="en-US" dirty="0">
                <a:latin typeface="Times New Roman" panose="02020603050405020304" pitchFamily="18" charset="0"/>
                <a:cs typeface="Times New Roman" panose="02020603050405020304" pitchFamily="18" charset="0"/>
              </a:rPr>
              <a:t>Secure medication in clean, locked secure box according to laws, policies, and guidelines of the Commonwealth of Virginia and the local school division</a:t>
            </a:r>
          </a:p>
          <a:p>
            <a:pPr>
              <a:lnSpc>
                <a:spcPct val="100000"/>
              </a:lnSpc>
              <a:spcBef>
                <a:spcPts val="0"/>
              </a:spcBef>
            </a:pPr>
            <a:r>
              <a:rPr lang="en-US" dirty="0">
                <a:latin typeface="Times New Roman" panose="02020603050405020304" pitchFamily="18" charset="0"/>
                <a:cs typeface="Times New Roman" panose="02020603050405020304" pitchFamily="18" charset="0"/>
              </a:rPr>
              <a:t>All medications require counting or measuring upon receipt and documentation in the MAR</a:t>
            </a:r>
          </a:p>
          <a:p>
            <a:pPr>
              <a:lnSpc>
                <a:spcPct val="100000"/>
              </a:lnSpc>
              <a:spcBef>
                <a:spcPts val="0"/>
              </a:spcBef>
            </a:pPr>
            <a:r>
              <a:rPr lang="en-US" dirty="0">
                <a:latin typeface="Times New Roman" panose="02020603050405020304" pitchFamily="18" charset="0"/>
                <a:cs typeface="Times New Roman" panose="02020603050405020304" pitchFamily="18" charset="0"/>
              </a:rPr>
              <a:t>Medication disposal at the end of the school year, or when the medication is changed by the prescriber and is not reclaimed by the parent/guardian, must follow school division policies and protocols</a:t>
            </a:r>
          </a:p>
        </p:txBody>
      </p:sp>
    </p:spTree>
    <p:extLst>
      <p:ext uri="{BB962C8B-B14F-4D97-AF65-F5344CB8AC3E}">
        <p14:creationId xmlns:p14="http://schemas.microsoft.com/office/powerpoint/2010/main" val="263070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A4C3-8C4F-4ED7-B60D-FBFB9BF32AA5}"/>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Key Security Measures</a:t>
            </a:r>
          </a:p>
        </p:txBody>
      </p:sp>
      <p:sp>
        <p:nvSpPr>
          <p:cNvPr id="3" name="Content Placeholder 2">
            <a:extLst>
              <a:ext uri="{FF2B5EF4-FFF2-40B4-BE49-F238E27FC236}">
                <a16:creationId xmlns:a16="http://schemas.microsoft.com/office/drawing/2014/main" id="{A81CCD3E-9974-4961-A685-853324A0D2AD}"/>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Medication cabinet is closed and locked when not being used</a:t>
            </a:r>
          </a:p>
          <a:p>
            <a:pPr>
              <a:lnSpc>
                <a:spcPct val="100000"/>
              </a:lnSpc>
              <a:spcBef>
                <a:spcPts val="0"/>
              </a:spcBef>
            </a:pPr>
            <a:r>
              <a:rPr lang="en-US" dirty="0">
                <a:latin typeface="Times New Roman" panose="02020603050405020304" pitchFamily="18" charset="0"/>
                <a:cs typeface="Times New Roman" panose="02020603050405020304" pitchFamily="18" charset="0"/>
              </a:rPr>
              <a:t>Keys remain on wrist bracelet, lanyard, or in secure location</a:t>
            </a:r>
          </a:p>
          <a:p>
            <a:pPr>
              <a:lnSpc>
                <a:spcPct val="100000"/>
              </a:lnSpc>
              <a:spcBef>
                <a:spcPts val="0"/>
              </a:spcBef>
            </a:pPr>
            <a:r>
              <a:rPr lang="en-US" dirty="0">
                <a:latin typeface="Times New Roman" panose="02020603050405020304" pitchFamily="18" charset="0"/>
                <a:cs typeface="Times New Roman" panose="02020603050405020304" pitchFamily="18" charset="0"/>
              </a:rPr>
              <a:t>Only one bottle/package of medication is removed from cabinet at a time</a:t>
            </a:r>
          </a:p>
          <a:p>
            <a:pPr>
              <a:lnSpc>
                <a:spcPct val="100000"/>
              </a:lnSpc>
              <a:spcBef>
                <a:spcPts val="0"/>
              </a:spcBef>
            </a:pPr>
            <a:r>
              <a:rPr lang="en-US" dirty="0">
                <a:latin typeface="Times New Roman" panose="02020603050405020304" pitchFamily="18" charset="0"/>
                <a:cs typeface="Times New Roman" panose="02020603050405020304" pitchFamily="18" charset="0"/>
              </a:rPr>
              <a:t>Medication is not left unattended or within reach of a student</a:t>
            </a:r>
          </a:p>
          <a:p>
            <a:pPr>
              <a:lnSpc>
                <a:spcPct val="100000"/>
              </a:lnSpc>
              <a:spcBef>
                <a:spcPts val="0"/>
              </a:spcBef>
            </a:pPr>
            <a:r>
              <a:rPr lang="en-US" dirty="0">
                <a:latin typeface="Times New Roman" panose="02020603050405020304" pitchFamily="18" charset="0"/>
                <a:cs typeface="Times New Roman" panose="02020603050405020304" pitchFamily="18" charset="0"/>
              </a:rPr>
              <a:t>Students do not get their own medication</a:t>
            </a:r>
          </a:p>
          <a:p>
            <a:pPr>
              <a:lnSpc>
                <a:spcPct val="100000"/>
              </a:lnSpc>
              <a:spcBef>
                <a:spcPts val="0"/>
              </a:spcBef>
            </a:pPr>
            <a:r>
              <a:rPr lang="en-US" dirty="0">
                <a:latin typeface="Times New Roman" panose="02020603050405020304" pitchFamily="18" charset="0"/>
                <a:cs typeface="Times New Roman" panose="02020603050405020304" pitchFamily="18" charset="0"/>
              </a:rPr>
              <a:t>Problems/concerns about counts of controlled medications</a:t>
            </a:r>
          </a:p>
        </p:txBody>
      </p:sp>
    </p:spTree>
    <p:extLst>
      <p:ext uri="{BB962C8B-B14F-4D97-AF65-F5344CB8AC3E}">
        <p14:creationId xmlns:p14="http://schemas.microsoft.com/office/powerpoint/2010/main" val="231148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5FA1-0E00-4C0A-A58C-22890B1D09E6}"/>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Unexpected Events in Medication Administration</a:t>
            </a:r>
          </a:p>
        </p:txBody>
      </p:sp>
      <p:sp>
        <p:nvSpPr>
          <p:cNvPr id="3" name="Content Placeholder 2">
            <a:extLst>
              <a:ext uri="{FF2B5EF4-FFF2-40B4-BE49-F238E27FC236}">
                <a16:creationId xmlns:a16="http://schemas.microsoft.com/office/drawing/2014/main" id="{C2A9C017-CEE4-4913-908F-4FB2F8DB5FE8}"/>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Student does not come for medication at scheduled time</a:t>
            </a:r>
          </a:p>
          <a:p>
            <a:pPr>
              <a:lnSpc>
                <a:spcPct val="100000"/>
              </a:lnSpc>
              <a:spcBef>
                <a:spcPts val="0"/>
              </a:spcBef>
            </a:pPr>
            <a:r>
              <a:rPr lang="en-US" dirty="0">
                <a:latin typeface="Times New Roman" panose="02020603050405020304" pitchFamily="18" charset="0"/>
                <a:cs typeface="Times New Roman" panose="02020603050405020304" pitchFamily="18" charset="0"/>
              </a:rPr>
              <a:t>Student refuses medication</a:t>
            </a:r>
          </a:p>
          <a:p>
            <a:pPr>
              <a:lnSpc>
                <a:spcPct val="100000"/>
              </a:lnSpc>
              <a:spcBef>
                <a:spcPts val="0"/>
              </a:spcBef>
            </a:pPr>
            <a:r>
              <a:rPr lang="en-US" dirty="0">
                <a:latin typeface="Times New Roman" panose="02020603050405020304" pitchFamily="18" charset="0"/>
                <a:cs typeface="Times New Roman" panose="02020603050405020304" pitchFamily="18" charset="0"/>
              </a:rPr>
              <a:t>Student vomits or spits out medication</a:t>
            </a:r>
          </a:p>
          <a:p>
            <a:pPr>
              <a:lnSpc>
                <a:spcPct val="100000"/>
              </a:lnSpc>
              <a:spcBef>
                <a:spcPts val="0"/>
              </a:spcBef>
            </a:pPr>
            <a:r>
              <a:rPr lang="en-US" dirty="0">
                <a:latin typeface="Times New Roman" panose="02020603050405020304" pitchFamily="18" charset="0"/>
                <a:cs typeface="Times New Roman" panose="02020603050405020304" pitchFamily="18" charset="0"/>
              </a:rPr>
              <a:t>Medication error occurs</a:t>
            </a:r>
          </a:p>
          <a:p>
            <a:pPr>
              <a:lnSpc>
                <a:spcPct val="100000"/>
              </a:lnSpc>
              <a:spcBef>
                <a:spcPts val="0"/>
              </a:spcBef>
            </a:pPr>
            <a:r>
              <a:rPr lang="en-US" dirty="0">
                <a:latin typeface="Times New Roman" panose="02020603050405020304" pitchFamily="18" charset="0"/>
                <a:cs typeface="Times New Roman" panose="02020603050405020304" pitchFamily="18" charset="0"/>
              </a:rPr>
              <a:t>Side effects or serious allergic reaction to medication occurs</a:t>
            </a:r>
          </a:p>
        </p:txBody>
      </p:sp>
    </p:spTree>
    <p:extLst>
      <p:ext uri="{BB962C8B-B14F-4D97-AF65-F5344CB8AC3E}">
        <p14:creationId xmlns:p14="http://schemas.microsoft.com/office/powerpoint/2010/main" val="419619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D99B-1686-478E-AA34-A868A3EC04AC}"/>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Defining a Medication Error</a:t>
            </a:r>
          </a:p>
        </p:txBody>
      </p:sp>
      <p:sp>
        <p:nvSpPr>
          <p:cNvPr id="3" name="Content Placeholder 2">
            <a:extLst>
              <a:ext uri="{FF2B5EF4-FFF2-40B4-BE49-F238E27FC236}">
                <a16:creationId xmlns:a16="http://schemas.microsoft.com/office/drawing/2014/main" id="{E762EDF7-9324-45B2-B3E0-D765AA189D9B}"/>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Wrong student</a:t>
            </a:r>
          </a:p>
          <a:p>
            <a:pPr>
              <a:lnSpc>
                <a:spcPct val="100000"/>
              </a:lnSpc>
              <a:spcBef>
                <a:spcPts val="0"/>
              </a:spcBef>
            </a:pPr>
            <a:r>
              <a:rPr lang="en-US" dirty="0">
                <a:latin typeface="Times New Roman" panose="02020603050405020304" pitchFamily="18" charset="0"/>
                <a:cs typeface="Times New Roman" panose="02020603050405020304" pitchFamily="18" charset="0"/>
              </a:rPr>
              <a:t>Wrong medication</a:t>
            </a:r>
          </a:p>
          <a:p>
            <a:pPr>
              <a:lnSpc>
                <a:spcPct val="100000"/>
              </a:lnSpc>
              <a:spcBef>
                <a:spcPts val="0"/>
              </a:spcBef>
            </a:pPr>
            <a:r>
              <a:rPr lang="en-US" dirty="0">
                <a:latin typeface="Times New Roman" panose="02020603050405020304" pitchFamily="18" charset="0"/>
                <a:cs typeface="Times New Roman" panose="02020603050405020304" pitchFamily="18" charset="0"/>
              </a:rPr>
              <a:t>Wrong dosage</a:t>
            </a:r>
          </a:p>
          <a:p>
            <a:pPr>
              <a:lnSpc>
                <a:spcPct val="100000"/>
              </a:lnSpc>
              <a:spcBef>
                <a:spcPts val="0"/>
              </a:spcBef>
            </a:pPr>
            <a:r>
              <a:rPr lang="en-US" dirty="0">
                <a:latin typeface="Times New Roman" panose="02020603050405020304" pitchFamily="18" charset="0"/>
                <a:cs typeface="Times New Roman" panose="02020603050405020304" pitchFamily="18" charset="0"/>
              </a:rPr>
              <a:t>Wrong time</a:t>
            </a:r>
          </a:p>
          <a:p>
            <a:pPr>
              <a:lnSpc>
                <a:spcPct val="100000"/>
              </a:lnSpc>
              <a:spcBef>
                <a:spcPts val="0"/>
              </a:spcBef>
            </a:pPr>
            <a:r>
              <a:rPr lang="en-US" dirty="0">
                <a:latin typeface="Times New Roman" panose="02020603050405020304" pitchFamily="18" charset="0"/>
                <a:cs typeface="Times New Roman" panose="02020603050405020304" pitchFamily="18" charset="0"/>
              </a:rPr>
              <a:t>Wrong route</a:t>
            </a:r>
          </a:p>
          <a:p>
            <a:pPr>
              <a:lnSpc>
                <a:spcPct val="100000"/>
              </a:lnSpc>
              <a:spcBef>
                <a:spcPts val="0"/>
              </a:spcBef>
            </a:pPr>
            <a:r>
              <a:rPr lang="en-US" dirty="0">
                <a:latin typeface="Times New Roman" panose="02020603050405020304" pitchFamily="18" charset="0"/>
                <a:cs typeface="Times New Roman" panose="02020603050405020304" pitchFamily="18" charset="0"/>
              </a:rPr>
              <a:t>Missing documentation of actions</a:t>
            </a:r>
          </a:p>
        </p:txBody>
      </p:sp>
    </p:spTree>
    <p:extLst>
      <p:ext uri="{BB962C8B-B14F-4D97-AF65-F5344CB8AC3E}">
        <p14:creationId xmlns:p14="http://schemas.microsoft.com/office/powerpoint/2010/main" val="212199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96A1-EB6F-40B2-BC86-82337E8A064E}"/>
              </a:ext>
            </a:extLst>
          </p:cNvPr>
          <p:cNvSpPr>
            <a:spLocks noGrp="1"/>
          </p:cNvSpPr>
          <p:nvPr>
            <p:ph type="title"/>
          </p:nvPr>
        </p:nvSpPr>
        <p:spPr/>
        <p:txBody>
          <a:bodyPr/>
          <a:lstStyle/>
          <a:p>
            <a:pPr>
              <a:lnSpc>
                <a:spcPct val="100000"/>
              </a:lnSpc>
            </a:pPr>
            <a:r>
              <a:rPr lang="en-US" sz="4000" dirty="0">
                <a:latin typeface="Times New Roman" panose="02020603050405020304" pitchFamily="18" charset="0"/>
                <a:cs typeface="Times New Roman" panose="02020603050405020304" pitchFamily="18" charset="0"/>
              </a:rPr>
              <a:t>Diabetes</a:t>
            </a:r>
          </a:p>
        </p:txBody>
      </p:sp>
      <p:sp>
        <p:nvSpPr>
          <p:cNvPr id="3" name="Content Placeholder 2">
            <a:extLst>
              <a:ext uri="{FF2B5EF4-FFF2-40B4-BE49-F238E27FC236}">
                <a16:creationId xmlns:a16="http://schemas.microsoft.com/office/drawing/2014/main" id="{5793073B-5B37-475E-830D-8F71617B24B1}"/>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Participation in the care of a student with diabetes, other than to call for emergency support, requires annual completion of a special training class in the administration of insulin and glucagon</a:t>
            </a:r>
          </a:p>
          <a:p>
            <a:pPr>
              <a:lnSpc>
                <a:spcPct val="100000"/>
              </a:lnSpc>
              <a:spcBef>
                <a:spcPts val="0"/>
              </a:spcBef>
            </a:pPr>
            <a:r>
              <a:rPr lang="en-US" dirty="0">
                <a:latin typeface="Times New Roman" panose="02020603050405020304" pitchFamily="18" charset="0"/>
                <a:cs typeface="Times New Roman" panose="02020603050405020304" pitchFamily="18" charset="0"/>
              </a:rPr>
              <a:t>If a student with a new diagnosis of diabetes is identified or a new student previously identified with diabetes transfers into the school, the UAP must contact the School Registered Nurse immediately in order to secure proper care for the student</a:t>
            </a:r>
          </a:p>
        </p:txBody>
      </p:sp>
    </p:spTree>
    <p:extLst>
      <p:ext uri="{BB962C8B-B14F-4D97-AF65-F5344CB8AC3E}">
        <p14:creationId xmlns:p14="http://schemas.microsoft.com/office/powerpoint/2010/main" val="1075405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4903-C38A-4B4D-8C9F-40A2304EC15F}"/>
              </a:ext>
            </a:extLst>
          </p:cNvPr>
          <p:cNvSpPr>
            <a:spLocks noGrp="1"/>
          </p:cNvSpPr>
          <p:nvPr>
            <p:ph type="title"/>
          </p:nvPr>
        </p:nvSpPr>
        <p:spPr/>
        <p:txBody>
          <a:bodyPr>
            <a:normAutofit fontScale="90000"/>
          </a:bodyPr>
          <a:lstStyle/>
          <a:p>
            <a:pPr>
              <a:lnSpc>
                <a:spcPct val="100000"/>
              </a:lnSpc>
            </a:pPr>
            <a:r>
              <a:rPr lang="en-US" dirty="0"/>
              <a:t>Purpose of Training Unlicensed Assistive </a:t>
            </a:r>
            <a:r>
              <a:rPr lang="en-US" dirty="0">
                <a:latin typeface="Times New Roman" panose="02020603050405020304" pitchFamily="18" charset="0"/>
                <a:cs typeface="Times New Roman" panose="02020603050405020304" pitchFamily="18" charset="0"/>
              </a:rPr>
              <a:t>Personnel</a:t>
            </a:r>
            <a:r>
              <a:rPr lang="en-US" dirty="0"/>
              <a:t> (UAP) in Medication Administration </a:t>
            </a:r>
          </a:p>
        </p:txBody>
      </p:sp>
      <p:sp>
        <p:nvSpPr>
          <p:cNvPr id="3" name="Content Placeholder 2">
            <a:extLst>
              <a:ext uri="{FF2B5EF4-FFF2-40B4-BE49-F238E27FC236}">
                <a16:creationId xmlns:a16="http://schemas.microsoft.com/office/drawing/2014/main" id="{5E29FBDF-8C87-4332-AAEC-ACD9AA9F6052}"/>
              </a:ext>
            </a:extLst>
          </p:cNvPr>
          <p:cNvSpPr>
            <a:spLocks noGrp="1"/>
          </p:cNvSpPr>
          <p:nvPr>
            <p:ph idx="1"/>
          </p:nvPr>
        </p:nvSpPr>
        <p:spPr/>
        <p:txBody>
          <a:bodyPr/>
          <a:lstStyle/>
          <a:p>
            <a:r>
              <a:rPr lang="en-US" dirty="0"/>
              <a:t>The objectives are specific to the administration of medication to students in school</a:t>
            </a:r>
          </a:p>
          <a:p>
            <a:pPr>
              <a:lnSpc>
                <a:spcPct val="100000"/>
              </a:lnSpc>
              <a:spcBef>
                <a:spcPts val="0"/>
              </a:spcBef>
            </a:pPr>
            <a:r>
              <a:rPr lang="en-US" dirty="0"/>
              <a:t>This is not an attempt to train UAPs to perform nursing tasks </a:t>
            </a:r>
          </a:p>
          <a:p>
            <a:r>
              <a:rPr lang="en-US" dirty="0"/>
              <a:t>Upon successful completion of the training UAP will be able to safely and accurately administer medication</a:t>
            </a:r>
          </a:p>
        </p:txBody>
      </p:sp>
    </p:spTree>
    <p:extLst>
      <p:ext uri="{BB962C8B-B14F-4D97-AF65-F5344CB8AC3E}">
        <p14:creationId xmlns:p14="http://schemas.microsoft.com/office/powerpoint/2010/main" val="1896240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CAA-8960-4840-A53D-D10BF37ADDA6}"/>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Students Carrying and Self-Administering Medication</a:t>
            </a:r>
          </a:p>
        </p:txBody>
      </p:sp>
      <p:sp>
        <p:nvSpPr>
          <p:cNvPr id="3" name="Content Placeholder 2">
            <a:extLst>
              <a:ext uri="{FF2B5EF4-FFF2-40B4-BE49-F238E27FC236}">
                <a16:creationId xmlns:a16="http://schemas.microsoft.com/office/drawing/2014/main" id="{D453076E-FE07-41D6-96AA-1786263A6A1F}"/>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Age-appropriate, self-management of care is a goal for students with chronic health conditions such as severe allergies, asthma, and diabetes</a:t>
            </a:r>
          </a:p>
          <a:p>
            <a:pPr>
              <a:lnSpc>
                <a:spcPct val="100000"/>
              </a:lnSpc>
              <a:spcBef>
                <a:spcPts val="0"/>
              </a:spcBef>
            </a:pPr>
            <a:r>
              <a:rPr lang="en-US" dirty="0">
                <a:latin typeface="Times New Roman" panose="02020603050405020304" pitchFamily="18" charset="0"/>
                <a:cs typeface="Times New Roman" panose="02020603050405020304" pitchFamily="18" charset="0"/>
              </a:rPr>
              <a:t>Code of Virginia requires local school divisions have policies implemented </a:t>
            </a:r>
          </a:p>
          <a:p>
            <a:pPr>
              <a:lnSpc>
                <a:spcPct val="100000"/>
              </a:lnSpc>
              <a:spcBef>
                <a:spcPts val="0"/>
              </a:spcBef>
            </a:pPr>
            <a:r>
              <a:rPr lang="en-US" dirty="0">
                <a:latin typeface="Times New Roman" panose="02020603050405020304" pitchFamily="18" charset="0"/>
                <a:cs typeface="Times New Roman" panose="02020603050405020304" pitchFamily="18" charset="0"/>
              </a:rPr>
              <a:t>Federal and state laws, regulations, and standards allow a responsible student to carry and self-administer medication for urgent or emergent need</a:t>
            </a:r>
          </a:p>
        </p:txBody>
      </p:sp>
    </p:spTree>
    <p:extLst>
      <p:ext uri="{BB962C8B-B14F-4D97-AF65-F5344CB8AC3E}">
        <p14:creationId xmlns:p14="http://schemas.microsoft.com/office/powerpoint/2010/main" val="1197435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FBDA-C8A2-495C-8DCD-0A77AEE4BD05}"/>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Medication for Field Trips</a:t>
            </a:r>
          </a:p>
        </p:txBody>
      </p:sp>
      <p:sp>
        <p:nvSpPr>
          <p:cNvPr id="3" name="Content Placeholder 2">
            <a:extLst>
              <a:ext uri="{FF2B5EF4-FFF2-40B4-BE49-F238E27FC236}">
                <a16:creationId xmlns:a16="http://schemas.microsoft.com/office/drawing/2014/main" id="{81BE3BE6-5C88-47E3-90D6-CF4F6B39C6E6}"/>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In Virginia, only licensed medical professionals, such as RNs and LPNs, may repackage school medications for a one-day field trip</a:t>
            </a:r>
          </a:p>
          <a:p>
            <a:pPr>
              <a:lnSpc>
                <a:spcPct val="100000"/>
              </a:lnSpc>
              <a:spcBef>
                <a:spcPts val="0"/>
              </a:spcBef>
            </a:pPr>
            <a:r>
              <a:rPr lang="en-US" dirty="0">
                <a:latin typeface="Times New Roman" panose="02020603050405020304" pitchFamily="18" charset="0"/>
                <a:cs typeface="Times New Roman" panose="02020603050405020304" pitchFamily="18" charset="0"/>
              </a:rPr>
              <a:t>Students cannot be excluded from a field trip because of a disability or a medical need</a:t>
            </a:r>
          </a:p>
          <a:p>
            <a:pPr>
              <a:lnSpc>
                <a:spcPct val="100000"/>
              </a:lnSpc>
              <a:spcBef>
                <a:spcPts val="0"/>
              </a:spcBef>
            </a:pPr>
            <a:r>
              <a:rPr lang="en-US" dirty="0">
                <a:latin typeface="Times New Roman" panose="02020603050405020304" pitchFamily="18" charset="0"/>
                <a:cs typeface="Times New Roman" panose="02020603050405020304" pitchFamily="18" charset="0"/>
              </a:rPr>
              <a:t>In the absence of a school nurse or UAP, the building administrator may decide to hire a substitute nursing professional to accompany dependent students who require life-saving medications on a field trip </a:t>
            </a:r>
          </a:p>
        </p:txBody>
      </p:sp>
    </p:spTree>
    <p:extLst>
      <p:ext uri="{BB962C8B-B14F-4D97-AF65-F5344CB8AC3E}">
        <p14:creationId xmlns:p14="http://schemas.microsoft.com/office/powerpoint/2010/main" val="1818419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03F1-9322-46F5-BA00-17012264F638}"/>
              </a:ext>
            </a:extLst>
          </p:cNvPr>
          <p:cNvSpPr>
            <a:spLocks noGrp="1"/>
          </p:cNvSpPr>
          <p:nvPr>
            <p:ph type="title"/>
          </p:nvPr>
        </p:nvSpPr>
        <p:spPr>
          <a:xfrm>
            <a:off x="947382" y="324181"/>
            <a:ext cx="10515600" cy="1325880"/>
          </a:xfrm>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Recommendations for UAP Trained to Administer Emergency Medications</a:t>
            </a:r>
          </a:p>
        </p:txBody>
      </p:sp>
      <p:sp>
        <p:nvSpPr>
          <p:cNvPr id="3" name="Content Placeholder 2">
            <a:extLst>
              <a:ext uri="{FF2B5EF4-FFF2-40B4-BE49-F238E27FC236}">
                <a16:creationId xmlns:a16="http://schemas.microsoft.com/office/drawing/2014/main" id="{2C3481B1-719F-42AE-B1B6-9C33A2821E32}"/>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Current training and certification in approved first aid, cardio-pulmonary resuscitation, and automated external defibrillator </a:t>
            </a:r>
          </a:p>
          <a:p>
            <a:pPr>
              <a:lnSpc>
                <a:spcPct val="100000"/>
              </a:lnSpc>
              <a:spcBef>
                <a:spcPts val="0"/>
              </a:spcBef>
            </a:pPr>
            <a:r>
              <a:rPr lang="en-US" dirty="0">
                <a:latin typeface="Times New Roman" panose="02020603050405020304" pitchFamily="18" charset="0"/>
                <a:cs typeface="Times New Roman" panose="02020603050405020304" pitchFamily="18" charset="0"/>
              </a:rPr>
              <a:t>Medication administration training updated annually</a:t>
            </a:r>
          </a:p>
          <a:p>
            <a:pPr>
              <a:lnSpc>
                <a:spcPct val="100000"/>
              </a:lnSpc>
              <a:spcBef>
                <a:spcPts val="0"/>
              </a:spcBef>
            </a:pPr>
            <a:r>
              <a:rPr lang="en-US" dirty="0">
                <a:latin typeface="Times New Roman" panose="02020603050405020304" pitchFamily="18" charset="0"/>
                <a:cs typeface="Times New Roman" panose="02020603050405020304" pitchFamily="18" charset="0"/>
              </a:rPr>
              <a:t>Updated documentation of school staff trained to treat previously diagnosed students who may require seizure rescue medication or emergency injectable medication for treatment of a possible adrenal crisis</a:t>
            </a:r>
          </a:p>
          <a:p>
            <a:pPr>
              <a:lnSpc>
                <a:spcPct val="100000"/>
              </a:lnSpc>
              <a:spcBef>
                <a:spcPts val="0"/>
              </a:spcBef>
            </a:pPr>
            <a:r>
              <a:rPr lang="en-US" dirty="0">
                <a:latin typeface="Times New Roman" panose="02020603050405020304" pitchFamily="18" charset="0"/>
                <a:cs typeface="Times New Roman" panose="02020603050405020304" pitchFamily="18" charset="0"/>
              </a:rPr>
              <a:t>Good communication with school staff members and the parent/guardian of any student with a health care condition</a:t>
            </a:r>
          </a:p>
        </p:txBody>
      </p:sp>
    </p:spTree>
    <p:extLst>
      <p:ext uri="{BB962C8B-B14F-4D97-AF65-F5344CB8AC3E}">
        <p14:creationId xmlns:p14="http://schemas.microsoft.com/office/powerpoint/2010/main" val="417120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92F-D63F-487B-8A72-FE9430D62B05}"/>
              </a:ext>
            </a:extLst>
          </p:cNvPr>
          <p:cNvSpPr>
            <a:spLocks noGrp="1"/>
          </p:cNvSpPr>
          <p:nvPr>
            <p:ph type="title"/>
          </p:nvPr>
        </p:nvSpPr>
        <p:spPr>
          <a:xfrm>
            <a:off x="838200" y="-122830"/>
            <a:ext cx="10515600" cy="1813834"/>
          </a:xfrm>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Final Notes</a:t>
            </a:r>
          </a:p>
        </p:txBody>
      </p:sp>
      <p:sp>
        <p:nvSpPr>
          <p:cNvPr id="3" name="Content Placeholder 2">
            <a:extLst>
              <a:ext uri="{FF2B5EF4-FFF2-40B4-BE49-F238E27FC236}">
                <a16:creationId xmlns:a16="http://schemas.microsoft.com/office/drawing/2014/main" id="{F518B6A7-A0D0-4BF8-ACEF-AC8958D59CC5}"/>
              </a:ext>
            </a:extLst>
          </p:cNvPr>
          <p:cNvSpPr>
            <a:spLocks noGrp="1"/>
          </p:cNvSpPr>
          <p:nvPr>
            <p:ph idx="1"/>
          </p:nvPr>
        </p:nvSpPr>
        <p:spPr>
          <a:xfrm>
            <a:off x="838200" y="1487606"/>
            <a:ext cx="10515600" cy="4689357"/>
          </a:xfrm>
        </p:spPr>
        <p:txBody>
          <a:bodyPr>
            <a:noAutofit/>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It is the responsibility of the School Nurse Trainer to assess competency before issuing a certificate of completion of medication administration training to UAP. A skills checklist can be used to assess/re-assess performance criteria, with the UAP able to verbalize understanding and simulate a return demonstration with a training device.</a:t>
            </a:r>
          </a:p>
          <a:p>
            <a:pPr>
              <a:lnSpc>
                <a:spcPct val="100000"/>
              </a:lnSpc>
              <a:spcBef>
                <a:spcPts val="0"/>
              </a:spcBef>
            </a:pPr>
            <a:r>
              <a:rPr lang="en-US" dirty="0">
                <a:latin typeface="Times New Roman" panose="02020603050405020304" pitchFamily="18" charset="0"/>
                <a:cs typeface="Times New Roman" panose="02020603050405020304" pitchFamily="18" charset="0"/>
              </a:rPr>
              <a:t>It is the responsibility of the UAP to acknowledge receiving this training. In addition, it is understood that the UAP feels competent to administer prescribed or ordered medication to students. The UAP will ask questions and request a review if there are any changes in the physician’s written orders.</a:t>
            </a:r>
          </a:p>
        </p:txBody>
      </p:sp>
    </p:spTree>
    <p:extLst>
      <p:ext uri="{BB962C8B-B14F-4D97-AF65-F5344CB8AC3E}">
        <p14:creationId xmlns:p14="http://schemas.microsoft.com/office/powerpoint/2010/main" val="384843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4000" dirty="0" smtClean="0">
                <a:latin typeface="Times New Roman" panose="02020603050405020304" pitchFamily="18" charset="0"/>
                <a:cs typeface="Times New Roman" panose="02020603050405020304" pitchFamily="18" charset="0"/>
              </a:rPr>
              <a:t>For more information contact: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smtClean="0">
                <a:latin typeface="Times New Roman" panose="02020603050405020304" pitchFamily="18" charset="0"/>
                <a:cs typeface="Times New Roman" panose="02020603050405020304" pitchFamily="18" charset="0"/>
              </a:rPr>
              <a:t>Tracy White, MA, BSN, RN</a:t>
            </a:r>
          </a:p>
          <a:p>
            <a:pPr marL="0" indent="0">
              <a:lnSpc>
                <a:spcPct val="100000"/>
              </a:lnSpc>
              <a:spcBef>
                <a:spcPts val="0"/>
              </a:spcBef>
              <a:buNone/>
            </a:pPr>
            <a:r>
              <a:rPr lang="en-US" dirty="0" smtClean="0">
                <a:latin typeface="Times New Roman" panose="02020603050405020304" pitchFamily="18" charset="0"/>
                <a:cs typeface="Times New Roman" panose="02020603050405020304" pitchFamily="18" charset="0"/>
              </a:rPr>
              <a:t>Virginia Department of Education, School Health Specialist</a:t>
            </a:r>
          </a:p>
          <a:p>
            <a:pPr marL="0" indent="0">
              <a:lnSpc>
                <a:spcPct val="100000"/>
              </a:lnSpc>
              <a:spcBef>
                <a:spcPts val="0"/>
              </a:spcBef>
              <a:buNone/>
            </a:pPr>
            <a:r>
              <a:rPr lang="en-US" dirty="0" smtClean="0">
                <a:latin typeface="Times New Roman" panose="02020603050405020304" pitchFamily="18" charset="0"/>
                <a:cs typeface="Times New Roman" panose="02020603050405020304" pitchFamily="18" charset="0"/>
                <a:hlinkClick r:id="rId2"/>
              </a:rPr>
              <a:t>Tracy.White@doe.Virginia.gov</a:t>
            </a:r>
            <a:r>
              <a:rPr lang="en-US" dirty="0" smtClean="0">
                <a:latin typeface="Times New Roman" panose="02020603050405020304" pitchFamily="18" charset="0"/>
                <a:cs typeface="Times New Roman" panose="02020603050405020304" pitchFamily="18" charset="0"/>
              </a:rPr>
              <a:t>  (804) 786-9671</a:t>
            </a:r>
          </a:p>
          <a:p>
            <a:pPr marL="0" indent="0">
              <a:lnSpc>
                <a:spcPct val="100000"/>
              </a:lnSpc>
              <a:spcBef>
                <a:spcPts val="0"/>
              </a:spcBef>
              <a:buNone/>
            </a:pPr>
            <a:endParaRPr lang="en-US"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2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dirty="0" smtClean="0">
                <a:latin typeface="Times New Roman" panose="02020603050405020304" pitchFamily="18" charset="0"/>
                <a:cs typeface="Times New Roman" panose="02020603050405020304" pitchFamily="18" charset="0"/>
              </a:rPr>
              <a:t>Thank you to Nancy </a:t>
            </a:r>
            <a:r>
              <a:rPr lang="en-US" dirty="0">
                <a:latin typeface="Times New Roman" panose="02020603050405020304" pitchFamily="18" charset="0"/>
                <a:cs typeface="Times New Roman" panose="02020603050405020304" pitchFamily="18" charset="0"/>
              </a:rPr>
              <a:t>M. Markley, BSN, RN, </a:t>
            </a:r>
            <a:r>
              <a:rPr lang="en-US" dirty="0" smtClean="0">
                <a:latin typeface="Times New Roman" panose="02020603050405020304" pitchFamily="18" charset="0"/>
                <a:cs typeface="Times New Roman" panose="02020603050405020304" pitchFamily="18" charset="0"/>
              </a:rPr>
              <a:t>NCSN-E for the development of these materials for use by school nurse trainers.</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146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4891-D9A9-4E23-A4B4-6219B87E5E20}"/>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Objectives</a:t>
            </a:r>
            <a:r>
              <a:rPr lang="en-US" sz="4000" dirty="0"/>
              <a:t> for UAP</a:t>
            </a:r>
          </a:p>
        </p:txBody>
      </p:sp>
      <p:sp>
        <p:nvSpPr>
          <p:cNvPr id="3" name="Content Placeholder 2">
            <a:extLst>
              <a:ext uri="{FF2B5EF4-FFF2-40B4-BE49-F238E27FC236}">
                <a16:creationId xmlns:a16="http://schemas.microsoft.com/office/drawing/2014/main" id="{B42D9EB4-F70E-4E47-8F33-5A5EA0E102E7}"/>
              </a:ext>
            </a:extLst>
          </p:cNvPr>
          <p:cNvSpPr>
            <a:spLocks noGrp="1"/>
          </p:cNvSpPr>
          <p:nvPr>
            <p:ph idx="1"/>
          </p:nvPr>
        </p:nvSpPr>
        <p:spPr/>
        <p:txBody>
          <a:bodyPr/>
          <a:lstStyle/>
          <a:p>
            <a:pPr>
              <a:lnSpc>
                <a:spcPct val="100000"/>
              </a:lnSpc>
              <a:spcBef>
                <a:spcPts val="0"/>
              </a:spcBef>
            </a:pPr>
            <a:r>
              <a:rPr lang="en-US" dirty="0"/>
              <a:t>Basic understanding of state legislation about medication administration</a:t>
            </a:r>
          </a:p>
          <a:p>
            <a:pPr>
              <a:lnSpc>
                <a:spcPct val="100000"/>
              </a:lnSpc>
              <a:spcBef>
                <a:spcPts val="0"/>
              </a:spcBef>
            </a:pPr>
            <a:r>
              <a:rPr lang="en-US" dirty="0"/>
              <a:t>Basic understanding of the Family Educational Rights and Privacy Act (FERPA), the </a:t>
            </a:r>
            <a:r>
              <a:rPr lang="en-US" dirty="0">
                <a:latin typeface="Times New Roman" panose="02020603050405020304" pitchFamily="18" charset="0"/>
                <a:cs typeface="Times New Roman" panose="02020603050405020304" pitchFamily="18" charset="0"/>
              </a:rPr>
              <a:t>Health</a:t>
            </a:r>
            <a:r>
              <a:rPr lang="en-US" dirty="0"/>
              <a:t> Insurance Portability and Accountability Act of 1996 (HIPAA), and the purpose of the Individuals with Disabilities Education Act </a:t>
            </a:r>
          </a:p>
          <a:p>
            <a:r>
              <a:rPr lang="en-US" dirty="0"/>
              <a:t>Basic understanding of local school division policies and procedures about the administration of medication to students</a:t>
            </a:r>
          </a:p>
        </p:txBody>
      </p:sp>
    </p:spTree>
    <p:extLst>
      <p:ext uri="{BB962C8B-B14F-4D97-AF65-F5344CB8AC3E}">
        <p14:creationId xmlns:p14="http://schemas.microsoft.com/office/powerpoint/2010/main" val="246406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335F-4D63-4956-A71E-B90B647803E9}"/>
              </a:ext>
            </a:extLst>
          </p:cNvPr>
          <p:cNvSpPr>
            <a:spLocks noGrp="1"/>
          </p:cNvSpPr>
          <p:nvPr>
            <p:ph type="title"/>
          </p:nvPr>
        </p:nvSpPr>
        <p:spPr/>
        <p:txBody>
          <a:bodyPr/>
          <a:lstStyle/>
          <a:p>
            <a:pPr>
              <a:lnSpc>
                <a:spcPct val="100000"/>
              </a:lnSpc>
            </a:pPr>
            <a:r>
              <a:rPr lang="en-US" dirty="0"/>
              <a:t>Designated Responsibilities For Parents</a:t>
            </a:r>
          </a:p>
        </p:txBody>
      </p:sp>
      <p:sp>
        <p:nvSpPr>
          <p:cNvPr id="3" name="Content Placeholder 2">
            <a:extLst>
              <a:ext uri="{FF2B5EF4-FFF2-40B4-BE49-F238E27FC236}">
                <a16:creationId xmlns:a16="http://schemas.microsoft.com/office/drawing/2014/main" id="{04F3A5C1-FD41-4A10-AB22-60882C7392DC}"/>
              </a:ext>
            </a:extLst>
          </p:cNvPr>
          <p:cNvSpPr>
            <a:spLocks noGrp="1"/>
          </p:cNvSpPr>
          <p:nvPr>
            <p:ph idx="1"/>
          </p:nvPr>
        </p:nvSpPr>
        <p:spPr/>
        <p:txBody>
          <a:bodyPr/>
          <a:lstStyle/>
          <a:p>
            <a:pPr>
              <a:lnSpc>
                <a:spcPct val="100000"/>
              </a:lnSpc>
              <a:spcBef>
                <a:spcPts val="0"/>
              </a:spcBef>
            </a:pPr>
            <a:r>
              <a:rPr lang="en-US" dirty="0"/>
              <a:t>Transport student prescription medications to school in correctly labeled container</a:t>
            </a:r>
          </a:p>
          <a:p>
            <a:pPr>
              <a:lnSpc>
                <a:spcPct val="100000"/>
              </a:lnSpc>
              <a:spcBef>
                <a:spcPts val="0"/>
              </a:spcBef>
            </a:pPr>
            <a:r>
              <a:rPr lang="en-US" dirty="0"/>
              <a:t>Bring over-the-counter medications to school in original, unopened container</a:t>
            </a:r>
          </a:p>
          <a:p>
            <a:pPr>
              <a:lnSpc>
                <a:spcPct val="100000"/>
              </a:lnSpc>
              <a:spcBef>
                <a:spcPts val="0"/>
              </a:spcBef>
            </a:pPr>
            <a:r>
              <a:rPr lang="en-US" dirty="0"/>
              <a:t>Provide school with </a:t>
            </a:r>
            <a:r>
              <a:rPr lang="en-US" dirty="0">
                <a:latin typeface="Times New Roman" panose="02020603050405020304" pitchFamily="18" charset="0"/>
                <a:cs typeface="Times New Roman" panose="02020603050405020304" pitchFamily="18" charset="0"/>
              </a:rPr>
              <a:t>completed</a:t>
            </a:r>
            <a:r>
              <a:rPr lang="en-US" dirty="0"/>
              <a:t> medication authorization from prescriber, including written parental consent</a:t>
            </a:r>
          </a:p>
          <a:p>
            <a:pPr>
              <a:lnSpc>
                <a:spcPct val="100000"/>
              </a:lnSpc>
              <a:spcBef>
                <a:spcPts val="0"/>
              </a:spcBef>
            </a:pPr>
            <a:r>
              <a:rPr lang="en-US" dirty="0"/>
              <a:t>Provide refill medication to school in a timely manner</a:t>
            </a:r>
          </a:p>
        </p:txBody>
      </p:sp>
    </p:spTree>
    <p:extLst>
      <p:ext uri="{BB962C8B-B14F-4D97-AF65-F5344CB8AC3E}">
        <p14:creationId xmlns:p14="http://schemas.microsoft.com/office/powerpoint/2010/main" val="391327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95DE-C5B0-4850-846B-434541B1D3BD}"/>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Designated Responsibilities for Schools</a:t>
            </a:r>
          </a:p>
        </p:txBody>
      </p:sp>
      <p:sp>
        <p:nvSpPr>
          <p:cNvPr id="3" name="Content Placeholder 2">
            <a:extLst>
              <a:ext uri="{FF2B5EF4-FFF2-40B4-BE49-F238E27FC236}">
                <a16:creationId xmlns:a16="http://schemas.microsoft.com/office/drawing/2014/main" id="{90A1B5CA-9EB5-474A-8C26-68567340F59A}"/>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Appropriate</a:t>
            </a:r>
            <a:r>
              <a:rPr lang="en-US" dirty="0"/>
              <a:t> policies in place for safe medication administration</a:t>
            </a:r>
          </a:p>
          <a:p>
            <a:r>
              <a:rPr lang="en-US" dirty="0"/>
              <a:t>Sound set of protocols to effectively implement the policies </a:t>
            </a:r>
          </a:p>
          <a:p>
            <a:pPr>
              <a:lnSpc>
                <a:spcPct val="100000"/>
              </a:lnSpc>
              <a:spcBef>
                <a:spcPts val="0"/>
              </a:spcBef>
            </a:pPr>
            <a:r>
              <a:rPr lang="en-US" dirty="0"/>
              <a:t>Process to designate, </a:t>
            </a:r>
            <a:r>
              <a:rPr lang="en-US" dirty="0">
                <a:latin typeface="Times New Roman" panose="02020603050405020304" pitchFamily="18" charset="0"/>
                <a:cs typeface="Times New Roman" panose="02020603050405020304" pitchFamily="18" charset="0"/>
              </a:rPr>
              <a:t>train</a:t>
            </a:r>
            <a:r>
              <a:rPr lang="en-US" dirty="0"/>
              <a:t>, and supervise staff in medication administration</a:t>
            </a:r>
          </a:p>
          <a:p>
            <a:r>
              <a:rPr lang="en-US" dirty="0"/>
              <a:t>Adequate backup support and supervision for any UAP asked to participate in medication administration</a:t>
            </a:r>
          </a:p>
        </p:txBody>
      </p:sp>
    </p:spTree>
    <p:extLst>
      <p:ext uri="{BB962C8B-B14F-4D97-AF65-F5344CB8AC3E}">
        <p14:creationId xmlns:p14="http://schemas.microsoft.com/office/powerpoint/2010/main" val="77536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BBF0-6C03-457E-A728-9DC818D4AE57}"/>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Accepting Over-the-Counter (OTC) Medications</a:t>
            </a:r>
          </a:p>
        </p:txBody>
      </p:sp>
      <p:sp>
        <p:nvSpPr>
          <p:cNvPr id="3" name="Content Placeholder 2">
            <a:extLst>
              <a:ext uri="{FF2B5EF4-FFF2-40B4-BE49-F238E27FC236}">
                <a16:creationId xmlns:a16="http://schemas.microsoft.com/office/drawing/2014/main" id="{876BCC6F-6AFB-4697-A327-8BB086B6A72A}"/>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Medication must be brought to school in unopened original container or packaging by parent/guardian</a:t>
            </a:r>
          </a:p>
          <a:p>
            <a:pPr>
              <a:lnSpc>
                <a:spcPct val="100000"/>
              </a:lnSpc>
              <a:spcBef>
                <a:spcPts val="0"/>
              </a:spcBef>
            </a:pPr>
            <a:r>
              <a:rPr lang="en-US" dirty="0">
                <a:latin typeface="Times New Roman" panose="02020603050405020304" pitchFamily="18" charset="0"/>
                <a:cs typeface="Times New Roman" panose="02020603050405020304" pitchFamily="18" charset="0"/>
              </a:rPr>
              <a:t>Written, signed medication authorization from the physician or permission from the parent/guardian</a:t>
            </a:r>
          </a:p>
          <a:p>
            <a:pPr>
              <a:lnSpc>
                <a:spcPct val="100000"/>
              </a:lnSpc>
              <a:spcBef>
                <a:spcPts val="0"/>
              </a:spcBef>
            </a:pPr>
            <a:r>
              <a:rPr lang="en-US" dirty="0">
                <a:latin typeface="Times New Roman" panose="02020603050405020304" pitchFamily="18" charset="0"/>
                <a:cs typeface="Times New Roman" panose="02020603050405020304" pitchFamily="18" charset="0"/>
              </a:rPr>
              <a:t>Requests to administer nonstandard medications do not have to be honored by a school nurse</a:t>
            </a:r>
          </a:p>
          <a:p>
            <a:pPr>
              <a:lnSpc>
                <a:spcPct val="100000"/>
              </a:lnSpc>
              <a:spcBef>
                <a:spcPts val="0"/>
              </a:spcBef>
            </a:pPr>
            <a:r>
              <a:rPr lang="en-US" dirty="0">
                <a:latin typeface="Times New Roman" panose="02020603050405020304" pitchFamily="18" charset="0"/>
                <a:cs typeface="Times New Roman" panose="02020603050405020304" pitchFamily="18" charset="0"/>
              </a:rPr>
              <a:t>UAP are not expected to administer medications that a RN may refuse to give to students in schools</a:t>
            </a:r>
          </a:p>
        </p:txBody>
      </p:sp>
    </p:spTree>
    <p:extLst>
      <p:ext uri="{BB962C8B-B14F-4D97-AF65-F5344CB8AC3E}">
        <p14:creationId xmlns:p14="http://schemas.microsoft.com/office/powerpoint/2010/main" val="94544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B6C8-5304-458E-8D46-492473CE586C}"/>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Accepting Controlled or Prescription Medication</a:t>
            </a:r>
          </a:p>
        </p:txBody>
      </p:sp>
      <p:sp>
        <p:nvSpPr>
          <p:cNvPr id="3" name="Content Placeholder 2">
            <a:extLst>
              <a:ext uri="{FF2B5EF4-FFF2-40B4-BE49-F238E27FC236}">
                <a16:creationId xmlns:a16="http://schemas.microsoft.com/office/drawing/2014/main" id="{6609F472-E82E-4724-8421-4F8280D3B568}"/>
              </a:ext>
            </a:extLst>
          </p:cNvPr>
          <p:cNvSpPr>
            <a:spLocks noGrp="1"/>
          </p:cNvSpPr>
          <p:nvPr>
            <p:ph idx="1"/>
          </p:nvPr>
        </p:nvSpPr>
        <p:spPr/>
        <p:txBody>
          <a:bodyPr>
            <a:normAutofit fontScale="92500"/>
          </a:bodyPr>
          <a:lstStyle/>
          <a:p>
            <a:r>
              <a:rPr lang="en-US" dirty="0"/>
              <a:t>Verify medication administration authorization form is completed, signed, and dated by parent/guardian and licensed provider</a:t>
            </a:r>
          </a:p>
          <a:p>
            <a:pPr>
              <a:lnSpc>
                <a:spcPct val="100000"/>
              </a:lnSpc>
              <a:spcBef>
                <a:spcPts val="0"/>
              </a:spcBef>
            </a:pPr>
            <a:r>
              <a:rPr lang="en-US" sz="3000" dirty="0"/>
              <a:t>Assure</a:t>
            </a:r>
            <a:r>
              <a:rPr lang="en-US" dirty="0"/>
              <a:t> </a:t>
            </a:r>
            <a:r>
              <a:rPr lang="en-US" dirty="0">
                <a:latin typeface="Times New Roman" panose="02020603050405020304" pitchFamily="18" charset="0"/>
                <a:cs typeface="Times New Roman" panose="02020603050405020304" pitchFamily="18" charset="0"/>
              </a:rPr>
              <a:t>medication</a:t>
            </a:r>
            <a:r>
              <a:rPr lang="en-US" dirty="0"/>
              <a:t> is properly labeled and matches info on medication authorization form; check the medication’s expiration date prior to acceptance and prior to administration</a:t>
            </a:r>
          </a:p>
          <a:p>
            <a:r>
              <a:rPr lang="en-US" dirty="0"/>
              <a:t>Document receipt of the medication, including date and amount</a:t>
            </a:r>
          </a:p>
          <a:p>
            <a:r>
              <a:rPr lang="en-US" dirty="0"/>
              <a:t>Count controlled medication in the presence of the parent/guardian as soon as it is received and document the count on the medication sheet</a:t>
            </a:r>
          </a:p>
        </p:txBody>
      </p:sp>
    </p:spTree>
    <p:extLst>
      <p:ext uri="{BB962C8B-B14F-4D97-AF65-F5344CB8AC3E}">
        <p14:creationId xmlns:p14="http://schemas.microsoft.com/office/powerpoint/2010/main" val="3278838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193-5C22-4DA4-B112-6BF58824CA0D}"/>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Standard Precautions for Medication Administration</a:t>
            </a:r>
          </a:p>
        </p:txBody>
      </p:sp>
      <p:sp>
        <p:nvSpPr>
          <p:cNvPr id="3" name="Content Placeholder 2">
            <a:extLst>
              <a:ext uri="{FF2B5EF4-FFF2-40B4-BE49-F238E27FC236}">
                <a16:creationId xmlns:a16="http://schemas.microsoft.com/office/drawing/2014/main" id="{D565287B-3D50-48E0-8C95-189E55FF600E}"/>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Scrupulous hand washing technique</a:t>
            </a:r>
          </a:p>
          <a:p>
            <a:pPr>
              <a:lnSpc>
                <a:spcPct val="100000"/>
              </a:lnSpc>
              <a:spcBef>
                <a:spcPts val="0"/>
              </a:spcBef>
            </a:pPr>
            <a:r>
              <a:rPr lang="en-US" dirty="0">
                <a:latin typeface="Times New Roman" panose="02020603050405020304" pitchFamily="18" charset="0"/>
                <a:cs typeface="Times New Roman" panose="02020603050405020304" pitchFamily="18" charset="0"/>
              </a:rPr>
              <a:t>Location of non-latex gloves, if indicated</a:t>
            </a:r>
          </a:p>
          <a:p>
            <a:pPr>
              <a:lnSpc>
                <a:spcPct val="100000"/>
              </a:lnSpc>
              <a:spcBef>
                <a:spcPts val="0"/>
              </a:spcBef>
            </a:pPr>
            <a:r>
              <a:rPr lang="en-US" dirty="0">
                <a:latin typeface="Times New Roman" panose="02020603050405020304" pitchFamily="18" charset="0"/>
                <a:cs typeface="Times New Roman" panose="02020603050405020304" pitchFamily="18" charset="0"/>
              </a:rPr>
              <a:t>What to do for potential bloodborne pathogen exposure</a:t>
            </a:r>
          </a:p>
          <a:p>
            <a:pPr>
              <a:lnSpc>
                <a:spcPct val="100000"/>
              </a:lnSpc>
              <a:spcBef>
                <a:spcPts val="0"/>
              </a:spcBef>
            </a:pPr>
            <a:r>
              <a:rPr lang="en-US" dirty="0">
                <a:latin typeface="Times New Roman" panose="02020603050405020304" pitchFamily="18" charset="0"/>
                <a:cs typeface="Times New Roman" panose="02020603050405020304" pitchFamily="18" charset="0"/>
              </a:rPr>
              <a:t>Proper disposal of contaminated materials </a:t>
            </a:r>
          </a:p>
          <a:p>
            <a:pPr>
              <a:lnSpc>
                <a:spcPct val="100000"/>
              </a:lnSpc>
              <a:spcBef>
                <a:spcPts val="0"/>
              </a:spcBef>
            </a:pPr>
            <a:r>
              <a:rPr lang="en-US" dirty="0">
                <a:latin typeface="Times New Roman" panose="02020603050405020304" pitchFamily="18" charset="0"/>
                <a:cs typeface="Times New Roman" panose="02020603050405020304" pitchFamily="18" charset="0"/>
              </a:rPr>
              <a:t>Who to contact for aid in clean up spills of blood, body fluids</a:t>
            </a:r>
          </a:p>
          <a:p>
            <a:pPr>
              <a:lnSpc>
                <a:spcPct val="100000"/>
              </a:lnSpc>
              <a:spcBef>
                <a:spcPts val="0"/>
              </a:spcBef>
            </a:pPr>
            <a:r>
              <a:rPr lang="en-US" dirty="0">
                <a:latin typeface="Times New Roman" panose="02020603050405020304" pitchFamily="18" charset="0"/>
                <a:cs typeface="Times New Roman" panose="02020603050405020304" pitchFamily="18" charset="0"/>
              </a:rPr>
              <a:t>How to reduce opportunities for medication errors</a:t>
            </a:r>
          </a:p>
        </p:txBody>
      </p:sp>
    </p:spTree>
    <p:extLst>
      <p:ext uri="{BB962C8B-B14F-4D97-AF65-F5344CB8AC3E}">
        <p14:creationId xmlns:p14="http://schemas.microsoft.com/office/powerpoint/2010/main" val="391392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3A25-FEAB-4F14-A573-A149DC56F331}"/>
              </a:ext>
            </a:extLst>
          </p:cNvPr>
          <p:cNvSpPr>
            <a:spLocks noGrp="1"/>
          </p:cNvSpPr>
          <p:nvPr>
            <p:ph type="title"/>
          </p:nvPr>
        </p:nvSpPr>
        <p:spPr/>
        <p:txBody>
          <a:bodyPr>
            <a:normAutofit/>
          </a:bodyPr>
          <a:lstStyle/>
          <a:p>
            <a:pPr>
              <a:lnSpc>
                <a:spcPct val="100000"/>
              </a:lnSpc>
            </a:pPr>
            <a:r>
              <a:rPr lang="en-US" sz="4000" dirty="0">
                <a:latin typeface="Times New Roman" panose="02020603050405020304" pitchFamily="18" charset="0"/>
                <a:cs typeface="Times New Roman" panose="02020603050405020304" pitchFamily="18" charset="0"/>
              </a:rPr>
              <a:t>“Six Rights” of Medication Administration</a:t>
            </a:r>
          </a:p>
        </p:txBody>
      </p:sp>
      <p:sp>
        <p:nvSpPr>
          <p:cNvPr id="3" name="Content Placeholder 2">
            <a:extLst>
              <a:ext uri="{FF2B5EF4-FFF2-40B4-BE49-F238E27FC236}">
                <a16:creationId xmlns:a16="http://schemas.microsoft.com/office/drawing/2014/main" id="{56FE20D4-542C-4D4C-A214-F4363DE90F3B}"/>
              </a:ext>
            </a:extLst>
          </p:cNvPr>
          <p:cNvSpPr>
            <a:spLocks noGrp="1"/>
          </p:cNvSpPr>
          <p:nvPr>
            <p:ph idx="1"/>
          </p:nvPr>
        </p:nvSpPr>
        <p:spPr/>
        <p:txBody>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Right Student</a:t>
            </a:r>
          </a:p>
          <a:p>
            <a:pPr>
              <a:lnSpc>
                <a:spcPct val="100000"/>
              </a:lnSpc>
              <a:spcBef>
                <a:spcPts val="0"/>
              </a:spcBef>
            </a:pPr>
            <a:r>
              <a:rPr lang="en-US" dirty="0">
                <a:latin typeface="Times New Roman" panose="02020603050405020304" pitchFamily="18" charset="0"/>
                <a:cs typeface="Times New Roman" panose="02020603050405020304" pitchFamily="18" charset="0"/>
              </a:rPr>
              <a:t>Right Medication</a:t>
            </a:r>
          </a:p>
          <a:p>
            <a:pPr>
              <a:lnSpc>
                <a:spcPct val="100000"/>
              </a:lnSpc>
              <a:spcBef>
                <a:spcPts val="0"/>
              </a:spcBef>
            </a:pPr>
            <a:r>
              <a:rPr lang="en-US" dirty="0">
                <a:latin typeface="Times New Roman" panose="02020603050405020304" pitchFamily="18" charset="0"/>
                <a:cs typeface="Times New Roman" panose="02020603050405020304" pitchFamily="18" charset="0"/>
              </a:rPr>
              <a:t>Right Dose</a:t>
            </a:r>
          </a:p>
          <a:p>
            <a:pPr>
              <a:lnSpc>
                <a:spcPct val="100000"/>
              </a:lnSpc>
              <a:spcBef>
                <a:spcPts val="0"/>
              </a:spcBef>
            </a:pPr>
            <a:r>
              <a:rPr lang="en-US" dirty="0">
                <a:latin typeface="Times New Roman" panose="02020603050405020304" pitchFamily="18" charset="0"/>
                <a:cs typeface="Times New Roman" panose="02020603050405020304" pitchFamily="18" charset="0"/>
              </a:rPr>
              <a:t>Right Time</a:t>
            </a:r>
          </a:p>
          <a:p>
            <a:pPr>
              <a:lnSpc>
                <a:spcPct val="100000"/>
              </a:lnSpc>
              <a:spcBef>
                <a:spcPts val="0"/>
              </a:spcBef>
            </a:pPr>
            <a:r>
              <a:rPr lang="en-US" dirty="0">
                <a:latin typeface="Times New Roman" panose="02020603050405020304" pitchFamily="18" charset="0"/>
                <a:cs typeface="Times New Roman" panose="02020603050405020304" pitchFamily="18" charset="0"/>
              </a:rPr>
              <a:t>Right Route</a:t>
            </a:r>
          </a:p>
          <a:p>
            <a:pPr>
              <a:lnSpc>
                <a:spcPct val="100000"/>
              </a:lnSpc>
              <a:spcBef>
                <a:spcPts val="0"/>
              </a:spcBef>
            </a:pPr>
            <a:r>
              <a:rPr lang="en-US" dirty="0">
                <a:latin typeface="Times New Roman" panose="02020603050405020304" pitchFamily="18" charset="0"/>
                <a:cs typeface="Times New Roman" panose="02020603050405020304" pitchFamily="18" charset="0"/>
              </a:rPr>
              <a:t>Right Documentation</a:t>
            </a:r>
          </a:p>
        </p:txBody>
      </p:sp>
    </p:spTree>
    <p:extLst>
      <p:ext uri="{BB962C8B-B14F-4D97-AF65-F5344CB8AC3E}">
        <p14:creationId xmlns:p14="http://schemas.microsoft.com/office/powerpoint/2010/main" val="382357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Powerpoint Template (1)">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owerpoint Template" id="{FA43A020-2741-024B-9D6D-8E9A51B511C3}" vid="{24F4AC3A-8CB1-494F-9AC0-9D7AF3348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 Powerpoint Template (1)</Template>
  <TotalTime>4543</TotalTime>
  <Words>5794</Words>
  <Application>Microsoft Office PowerPoint</Application>
  <PresentationFormat>Widescreen</PresentationFormat>
  <Paragraphs>318</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Trebuchet MS</vt:lpstr>
      <vt:lpstr>Wingdings</vt:lpstr>
      <vt:lpstr>VDOE Powerpoint Template (1)</vt:lpstr>
      <vt:lpstr>MEDICATION ADMINISTRATION</vt:lpstr>
      <vt:lpstr>Purpose of Training Unlicensed Assistive Personnel (UAP) in Medication Administration </vt:lpstr>
      <vt:lpstr>Objectives for UAP</vt:lpstr>
      <vt:lpstr>Designated Responsibilities For Parents</vt:lpstr>
      <vt:lpstr>Designated Responsibilities for Schools</vt:lpstr>
      <vt:lpstr>Accepting Over-the-Counter (OTC) Medications</vt:lpstr>
      <vt:lpstr>Accepting Controlled or Prescription Medication</vt:lpstr>
      <vt:lpstr>Standard Precautions for Medication Administration</vt:lpstr>
      <vt:lpstr>“Six Rights” of Medication Administration</vt:lpstr>
      <vt:lpstr>Handling Medications in School</vt:lpstr>
      <vt:lpstr>Common Routes of Administering Medication </vt:lpstr>
      <vt:lpstr>Other Routes of Administering Medication</vt:lpstr>
      <vt:lpstr>Medical Conditions with Potential Rescue Medications</vt:lpstr>
      <vt:lpstr>Recording Medication Administration</vt:lpstr>
      <vt:lpstr>Securing Medications in School</vt:lpstr>
      <vt:lpstr>Key Security Measures</vt:lpstr>
      <vt:lpstr>Unexpected Events in Medication Administration</vt:lpstr>
      <vt:lpstr>Defining a Medication Error</vt:lpstr>
      <vt:lpstr>Diabetes</vt:lpstr>
      <vt:lpstr>Students Carrying and Self-Administering Medication</vt:lpstr>
      <vt:lpstr>Medication for Field Trips</vt:lpstr>
      <vt:lpstr>Recommendations for UAP Trained to Administer Emergency Medications</vt:lpstr>
      <vt:lpstr>Final Notes</vt:lpstr>
      <vt:lpstr>For more information 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dc:title>
  <dc:subject/>
  <dc:creator>Nancy Markley</dc:creator>
  <cp:keywords/>
  <dc:description/>
  <cp:lastModifiedBy>VITA Program</cp:lastModifiedBy>
  <cp:revision>144</cp:revision>
  <cp:lastPrinted>2020-07-29T18:59:23Z</cp:lastPrinted>
  <dcterms:created xsi:type="dcterms:W3CDTF">2020-06-23T15:45:07Z</dcterms:created>
  <dcterms:modified xsi:type="dcterms:W3CDTF">2022-11-22T17:42:26Z</dcterms:modified>
  <cp:category/>
</cp:coreProperties>
</file>