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48"/>
  </p:notesMasterIdLst>
  <p:sldIdLst>
    <p:sldId id="30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erine Ringley" initials="" lastIdx="3" clrIdx="0"/>
  <p:cmAuthor id="1" name="Christopher Tsitsera" initials="" lastIdx="2" clrIdx="1"/>
  <p:cmAuthor id="2" name="Brandi Mccracken" initial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922" autoAdjust="0"/>
  </p:normalViewPr>
  <p:slideViewPr>
    <p:cSldViewPr snapToGrid="0">
      <p:cViewPr varScale="1">
        <p:scale>
          <a:sx n="62" d="100"/>
          <a:sy n="62" d="100"/>
        </p:scale>
        <p:origin x="1314"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5770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0200f5541e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0200f5541e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0200f5541e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0200f5541e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fa7f456ab3_0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fa7f456ab3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Reminder that the language in the rubrics is not to be altered or modified. Do not assume everyone has the same understanding of the information included in the rubric- and that ONLY what is in the rubric will be considered when scoring. Some scorers will prefer a paper copy of the rubric for reference.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0200f554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0200f554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0200f5541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0200f5541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0200f5541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0200f5541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fa7f456ab3_0_4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fa7f456ab3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01eb913701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01eb913701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0200f5541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0200f5541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Divisions are able to post to internal division sites like a division page for employees, Canvas or Blackboard,</a:t>
            </a:r>
            <a:r>
              <a:rPr lang="en-US" baseline="0" dirty="0"/>
              <a:t> school intranet, etc.</a:t>
            </a:r>
            <a:r>
              <a:rPr lang="en-US" dirty="0"/>
              <a:t> </a:t>
            </a:r>
          </a:p>
          <a:p>
            <a:pPr marL="0" lvl="0" indent="0" algn="l" rtl="0">
              <a:spcBef>
                <a:spcPts val="0"/>
              </a:spcBef>
              <a:spcAft>
                <a:spcPts val="0"/>
              </a:spcAft>
              <a:buNone/>
            </a:pPr>
            <a:r>
              <a:rPr lang="en-US" dirty="0"/>
              <a:t>Since</a:t>
            </a:r>
            <a:r>
              <a:rPr lang="en-US" baseline="0" dirty="0"/>
              <a:t> the anchor responses are responses to the summative tasks currently in use, there is a need to limit their exposure while also providing access to the school personnel who need to use them.</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0200f5541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0200f5541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arrangement from low score point to high score point follows the same method used in training scorers to apply Virginia’s writing scoring rubrics in a consistent manner.</a:t>
            </a:r>
            <a:endParaRPr/>
          </a:p>
          <a:p>
            <a:pPr marL="0" lvl="0" indent="0" algn="l" rtl="0">
              <a:lnSpc>
                <a:spcPct val="115000"/>
              </a:lnSpc>
              <a:spcBef>
                <a:spcPts val="1200"/>
              </a:spcBef>
              <a:spcAft>
                <a:spcPts val="0"/>
              </a:spcAft>
              <a:buClr>
                <a:schemeClr val="dk1"/>
              </a:buClr>
              <a:buSzPts val="1100"/>
              <a:buFont typeface="Arial"/>
              <a:buNone/>
            </a:pPr>
            <a:endParaRPr>
              <a:solidFill>
                <a:srgbClr val="333333"/>
              </a:solidFill>
              <a:highlight>
                <a:srgbClr val="FFFFFF"/>
              </a:highlight>
            </a:endParaRPr>
          </a:p>
          <a:p>
            <a:pPr marL="0" lvl="0" indent="0" algn="l" rtl="0">
              <a:spcBef>
                <a:spcPts val="8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fa7f456ab3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fa7f456ab3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0200f5541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0200f5541e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arrangement from low score point to high score point follows the same method used in training scorers to apply Virginia’s writing scoring rubrics in a consistent manner.</a:t>
            </a:r>
            <a:endParaRPr/>
          </a:p>
          <a:p>
            <a:pPr marL="0" lvl="0" indent="0" algn="l" rtl="0">
              <a:lnSpc>
                <a:spcPct val="115000"/>
              </a:lnSpc>
              <a:spcBef>
                <a:spcPts val="1200"/>
              </a:spcBef>
              <a:spcAft>
                <a:spcPts val="0"/>
              </a:spcAft>
              <a:buNone/>
            </a:pPr>
            <a:r>
              <a:rPr lang="en">
                <a:solidFill>
                  <a:srgbClr val="333333"/>
                </a:solidFill>
                <a:highlight>
                  <a:srgbClr val="FFFFFF"/>
                </a:highlight>
              </a:rPr>
              <a:t>For example, it is very tempting for a scorer to say, "This paper does not have a good opening, so it must not be a 4." Instead, when papers are ordered from low score point to high, scorers are encouraged to consider first what a paper does successfully and to what level it rises, before considering its weaknesses.</a:t>
            </a:r>
            <a:endParaRPr>
              <a:solidFill>
                <a:srgbClr val="333333"/>
              </a:solidFill>
              <a:highlight>
                <a:srgbClr val="FFFFFF"/>
              </a:highlight>
            </a:endParaRPr>
          </a:p>
          <a:p>
            <a:pPr marL="0" lvl="0" indent="0" algn="l" rtl="0">
              <a:spcBef>
                <a:spcPts val="800"/>
              </a:spcBef>
              <a:spcAft>
                <a:spcPts val="0"/>
              </a:spcAft>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0200f5541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0200f5541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arrangement from low score point to high score point follows the same method used in training scorers to apply Virginia’s writing scoring rubrics in a consistent manner.</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0200f5541e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0200f5541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0200f5541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0200f5541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0200f5541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0200f5541e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0200f5541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0200f5541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0200f5541e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0200f5541e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0200f5541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0200f5541e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0200f5541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0200f5541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fa7f456ab3_0_4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fa7f456ab3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a7f456ab3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fa7f456ab3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0200f5541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0200f5541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0200f5541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0200f5541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0200f5541e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0200f5541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0200f5541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0200f5541e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Convening for this purposes builds a cohesive</a:t>
            </a:r>
            <a:r>
              <a:rPr lang="en-US" baseline="0" dirty="0"/>
              <a:t> </a:t>
            </a:r>
            <a:r>
              <a:rPr lang="en-US" dirty="0"/>
              <a:t>community of trust, and this can be very important when teachers are scoring responses that</a:t>
            </a:r>
            <a:r>
              <a:rPr lang="en-US" baseline="0" dirty="0"/>
              <a:t> have been instructed by other students.</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0200f5541e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0200f5541e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fa7f81bea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fa7f81be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 “expert” scorer is one who</a:t>
            </a:r>
            <a:r>
              <a:rPr lang="en-US" baseline="0" dirty="0"/>
              <a:t> demonstrates consistent alignment to the anchor responses and other scorers who also has deep content knowledge. </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fa7f81bea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fa7f81bea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0200f5541e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0200f5541e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Notes can be very brief but serve to remind a scorer of the key point(s) considered. It</a:t>
            </a:r>
            <a:r>
              <a:rPr lang="en-US" baseline="0" dirty="0"/>
              <a:t> is permitted for notes to be written on the student’s response, but this is up to the local school division. The local school division also has the discretion to determine if notes will be provided to the student, perhaps as part of a local scoring sheet or as comments on an electronic document.</a:t>
            </a: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01eb913701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01eb913701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01eb91370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01eb91370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a7f456ab3_0_3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a7f456ab3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01eb91370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01eb91370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01eb91370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01eb91370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01eb913701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01eb91370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01eb91370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01eb91370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01eb91370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01eb91370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fa7f456ab3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gfa7f456ab3_0_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fa7f456ab3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gfa7f456ab3_0_3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a7f456ab3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a7f456ab3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It will be up to the local leader to determine how frequently norms and conditions are revisited. Some scoring groups will need to revisit norms and conditions more frequently than others, and it is always a good idea to start with a review of what you have all agreed upon as a way of resetting the stage for fruitful and respectful dialogue. Be open to making adjustments to meet the needs of individuals and the group. It is important that everyone has a voice and that each individual is respectful of the conditions needed by others.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01eb913701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01eb913701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000" u="sng" dirty="0">
              <a:solidFill>
                <a:schemeClr val="hlink"/>
              </a:solidFill>
            </a:endParaRPr>
          </a:p>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rPr>
              <a:t>Provide time for scorers to read and think about the principles in this document and to identify one or two that they recognize may impact their own mindset and approach ot scoring. </a:t>
            </a:r>
            <a:endParaRPr sz="10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0200f5541e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0200f5541e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A lot of time people think biases are, “Do I like this kid?” or “This kid works hard so we’ll give him the benefit of the doubt.”  That is a type of bias, but remember bias can also be too that, “Well, I don’t teach this course therefore I am not sure if I am ‘doing’ this right or I don’t have the background to score ‘correctly.’”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0200f5541e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0200f5541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0200f5541e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0200f5541e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7" name="Google Shape;57;p14"/>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8" name="Google Shape;58;p14"/>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9" name="Google Shape;59;p14"/>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Learning and Innovation</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Student Assessment, Accountability, and ESEA Programs</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3"/>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03" name="Google Shape;103;p23"/>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Learning and Innovation</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Student Assessment, Accountability, and ESEA Programs</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15"/>
          <p:cNvSpPr txBox="1">
            <a:spLocks noGrp="1"/>
          </p:cNvSpPr>
          <p:nvPr>
            <p:ph type="body" idx="1"/>
          </p:nvPr>
        </p:nvSpPr>
        <p:spPr>
          <a:xfrm>
            <a:off x="481150" y="1081625"/>
            <a:ext cx="8183400" cy="34164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Char char="●"/>
              <a:defRPr/>
            </a:lvl1pPr>
            <a:lvl2pPr marL="914400" lvl="1" indent="-381000" algn="l" rtl="0">
              <a:lnSpc>
                <a:spcPct val="115000"/>
              </a:lnSpc>
              <a:spcBef>
                <a:spcPts val="1600"/>
              </a:spcBef>
              <a:spcAft>
                <a:spcPts val="0"/>
              </a:spcAft>
              <a:buSzPts val="2400"/>
              <a:buChar char="○"/>
              <a:defRPr/>
            </a:lvl2pPr>
            <a:lvl3pPr marL="1371600" lvl="2" indent="-381000" algn="l" rtl="0">
              <a:lnSpc>
                <a:spcPct val="115000"/>
              </a:lnSpc>
              <a:spcBef>
                <a:spcPts val="1600"/>
              </a:spcBef>
              <a:spcAft>
                <a:spcPts val="0"/>
              </a:spcAft>
              <a:buSzPts val="2400"/>
              <a:buChar char="■"/>
              <a:defRPr/>
            </a:lvl3pPr>
            <a:lvl4pPr marL="1828800" lvl="3" indent="-381000" algn="l" rtl="0">
              <a:lnSpc>
                <a:spcPct val="115000"/>
              </a:lnSpc>
              <a:spcBef>
                <a:spcPts val="1600"/>
              </a:spcBef>
              <a:spcAft>
                <a:spcPts val="0"/>
              </a:spcAft>
              <a:buSzPts val="2400"/>
              <a:buChar char="●"/>
              <a:defRPr/>
            </a:lvl4pPr>
            <a:lvl5pPr marL="2286000" lvl="4" indent="-381000" algn="l" rtl="0">
              <a:lnSpc>
                <a:spcPct val="115000"/>
              </a:lnSpc>
              <a:spcBef>
                <a:spcPts val="1600"/>
              </a:spcBef>
              <a:spcAft>
                <a:spcPts val="0"/>
              </a:spcAft>
              <a:buSzPts val="2400"/>
              <a:buChar char="○"/>
              <a:defRPr/>
            </a:lvl5pPr>
            <a:lvl6pPr marL="2743200" lvl="5" indent="-381000" algn="l" rtl="0">
              <a:lnSpc>
                <a:spcPct val="115000"/>
              </a:lnSpc>
              <a:spcBef>
                <a:spcPts val="1600"/>
              </a:spcBef>
              <a:spcAft>
                <a:spcPts val="0"/>
              </a:spcAft>
              <a:buSzPts val="2400"/>
              <a:buChar char="■"/>
              <a:defRPr/>
            </a:lvl6pPr>
            <a:lvl7pPr marL="3200400" lvl="6" indent="-381000" algn="l" rtl="0">
              <a:lnSpc>
                <a:spcPct val="115000"/>
              </a:lnSpc>
              <a:spcBef>
                <a:spcPts val="1600"/>
              </a:spcBef>
              <a:spcAft>
                <a:spcPts val="0"/>
              </a:spcAft>
              <a:buSzPts val="2400"/>
              <a:buChar char="●"/>
              <a:defRPr/>
            </a:lvl7pPr>
            <a:lvl8pPr marL="3657600" lvl="7" indent="-381000" algn="l" rtl="0">
              <a:lnSpc>
                <a:spcPct val="115000"/>
              </a:lnSpc>
              <a:spcBef>
                <a:spcPts val="1600"/>
              </a:spcBef>
              <a:spcAft>
                <a:spcPts val="0"/>
              </a:spcAft>
              <a:buSzPts val="2400"/>
              <a:buChar char="○"/>
              <a:defRPr/>
            </a:lvl8pPr>
            <a:lvl9pPr marL="4114800" lvl="8" indent="-381000" algn="l" rtl="0">
              <a:lnSpc>
                <a:spcPct val="115000"/>
              </a:lnSpc>
              <a:spcBef>
                <a:spcPts val="1600"/>
              </a:spcBef>
              <a:spcAft>
                <a:spcPts val="1600"/>
              </a:spcAft>
              <a:buSzPts val="2400"/>
              <a:buChar char="■"/>
              <a:defRPr/>
            </a:lvl9pPr>
          </a:lstStyle>
          <a:p>
            <a:endParaRPr/>
          </a:p>
        </p:txBody>
      </p:sp>
      <p:sp>
        <p:nvSpPr>
          <p:cNvPr id="62" name="Google Shape;62;p15"/>
          <p:cNvSpPr txBox="1">
            <a:spLocks noGrp="1"/>
          </p:cNvSpPr>
          <p:nvPr>
            <p:ph type="sldNum" idx="12"/>
          </p:nvPr>
        </p:nvSpPr>
        <p:spPr>
          <a:xfrm>
            <a:off x="198233"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63" name="Google Shape;63;p15"/>
          <p:cNvSpPr txBox="1">
            <a:spLocks noGrp="1"/>
          </p:cNvSpPr>
          <p:nvPr>
            <p:ph type="title"/>
          </p:nvPr>
        </p:nvSpPr>
        <p:spPr>
          <a:xfrm>
            <a:off x="448750" y="1873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D50032"/>
              </a:buClr>
              <a:buSzPts val="3400"/>
              <a:buNone/>
              <a:defRPr sz="3400">
                <a:solidFill>
                  <a:srgbClr val="D50032"/>
                </a:solidFill>
              </a:defRPr>
            </a:lvl1pPr>
            <a:lvl2pPr lvl="1" algn="l" rtl="0">
              <a:lnSpc>
                <a:spcPct val="100000"/>
              </a:lnSpc>
              <a:spcBef>
                <a:spcPts val="0"/>
              </a:spcBef>
              <a:spcAft>
                <a:spcPts val="0"/>
              </a:spcAft>
              <a:buClr>
                <a:schemeClr val="dk1"/>
              </a:buClr>
              <a:buSzPts val="3400"/>
              <a:buNone/>
              <a:defRPr sz="3400">
                <a:solidFill>
                  <a:schemeClr val="dk1"/>
                </a:solidFill>
              </a:defRPr>
            </a:lvl2pPr>
            <a:lvl3pPr lvl="2" algn="l" rtl="0">
              <a:lnSpc>
                <a:spcPct val="100000"/>
              </a:lnSpc>
              <a:spcBef>
                <a:spcPts val="0"/>
              </a:spcBef>
              <a:spcAft>
                <a:spcPts val="0"/>
              </a:spcAft>
              <a:buClr>
                <a:schemeClr val="dk1"/>
              </a:buClr>
              <a:buSzPts val="3400"/>
              <a:buNone/>
              <a:defRPr sz="3400">
                <a:solidFill>
                  <a:schemeClr val="dk1"/>
                </a:solidFill>
              </a:defRPr>
            </a:lvl3pPr>
            <a:lvl4pPr lvl="3" algn="l" rtl="0">
              <a:lnSpc>
                <a:spcPct val="100000"/>
              </a:lnSpc>
              <a:spcBef>
                <a:spcPts val="0"/>
              </a:spcBef>
              <a:spcAft>
                <a:spcPts val="0"/>
              </a:spcAft>
              <a:buClr>
                <a:schemeClr val="dk1"/>
              </a:buClr>
              <a:buSzPts val="3400"/>
              <a:buNone/>
              <a:defRPr sz="3400">
                <a:solidFill>
                  <a:schemeClr val="dk1"/>
                </a:solidFill>
              </a:defRPr>
            </a:lvl4pPr>
            <a:lvl5pPr lvl="4" algn="l" rtl="0">
              <a:lnSpc>
                <a:spcPct val="100000"/>
              </a:lnSpc>
              <a:spcBef>
                <a:spcPts val="0"/>
              </a:spcBef>
              <a:spcAft>
                <a:spcPts val="0"/>
              </a:spcAft>
              <a:buClr>
                <a:schemeClr val="dk1"/>
              </a:buClr>
              <a:buSzPts val="3400"/>
              <a:buNone/>
              <a:defRPr sz="3400">
                <a:solidFill>
                  <a:schemeClr val="dk1"/>
                </a:solidFill>
              </a:defRPr>
            </a:lvl5pPr>
            <a:lvl6pPr lvl="5" algn="l" rtl="0">
              <a:lnSpc>
                <a:spcPct val="100000"/>
              </a:lnSpc>
              <a:spcBef>
                <a:spcPts val="0"/>
              </a:spcBef>
              <a:spcAft>
                <a:spcPts val="0"/>
              </a:spcAft>
              <a:buClr>
                <a:schemeClr val="dk1"/>
              </a:buClr>
              <a:buSzPts val="3400"/>
              <a:buNone/>
              <a:defRPr sz="3400">
                <a:solidFill>
                  <a:schemeClr val="dk1"/>
                </a:solidFill>
              </a:defRPr>
            </a:lvl6pPr>
            <a:lvl7pPr lvl="6" algn="l" rtl="0">
              <a:lnSpc>
                <a:spcPct val="100000"/>
              </a:lnSpc>
              <a:spcBef>
                <a:spcPts val="0"/>
              </a:spcBef>
              <a:spcAft>
                <a:spcPts val="0"/>
              </a:spcAft>
              <a:buClr>
                <a:schemeClr val="dk1"/>
              </a:buClr>
              <a:buSzPts val="3400"/>
              <a:buNone/>
              <a:defRPr sz="3400">
                <a:solidFill>
                  <a:schemeClr val="dk1"/>
                </a:solidFill>
              </a:defRPr>
            </a:lvl7pPr>
            <a:lvl8pPr lvl="7" algn="l" rtl="0">
              <a:lnSpc>
                <a:spcPct val="100000"/>
              </a:lnSpc>
              <a:spcBef>
                <a:spcPts val="0"/>
              </a:spcBef>
              <a:spcAft>
                <a:spcPts val="0"/>
              </a:spcAft>
              <a:buClr>
                <a:schemeClr val="dk1"/>
              </a:buClr>
              <a:buSzPts val="3400"/>
              <a:buNone/>
              <a:defRPr sz="3400">
                <a:solidFill>
                  <a:schemeClr val="dk1"/>
                </a:solidFill>
              </a:defRPr>
            </a:lvl8pPr>
            <a:lvl9pPr lvl="8" algn="l" rtl="0">
              <a:lnSpc>
                <a:spcPct val="100000"/>
              </a:lnSpc>
              <a:spcBef>
                <a:spcPts val="0"/>
              </a:spcBef>
              <a:spcAft>
                <a:spcPts val="0"/>
              </a:spcAft>
              <a:buClr>
                <a:schemeClr val="dk1"/>
              </a:buClr>
              <a:buSzPts val="3400"/>
              <a:buNone/>
              <a:defRPr sz="3400">
                <a:solidFill>
                  <a:schemeClr val="dk1"/>
                </a:solidFill>
              </a:defRPr>
            </a:lvl9pPr>
          </a:lstStyle>
          <a:p>
            <a:endParaRPr/>
          </a:p>
        </p:txBody>
      </p:sp>
      <p:sp>
        <p:nvSpPr>
          <p:cNvPr id="64" name="Google Shape;64;p15"/>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Learning and Innovation</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Student Assessment, Accountability, and ESEA Programs</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67" name="Google Shape;67;p16"/>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68" name="Google Shape;68;p16"/>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Learning and Innovation</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Student Assessment, Accountability, and ESEA Programs</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p17"/>
          <p:cNvSpPr txBox="1">
            <a:spLocks noGrp="1"/>
          </p:cNvSpPr>
          <p:nvPr>
            <p:ph type="body" idx="1"/>
          </p:nvPr>
        </p:nvSpPr>
        <p:spPr>
          <a:xfrm>
            <a:off x="505900" y="1000075"/>
            <a:ext cx="3694200" cy="34164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Char char="●"/>
              <a:defRPr/>
            </a:lvl1pPr>
            <a:lvl2pPr marL="914400" lvl="1" indent="-381000" algn="l" rtl="0">
              <a:lnSpc>
                <a:spcPct val="115000"/>
              </a:lnSpc>
              <a:spcBef>
                <a:spcPts val="1600"/>
              </a:spcBef>
              <a:spcAft>
                <a:spcPts val="0"/>
              </a:spcAft>
              <a:buSzPts val="2400"/>
              <a:buChar char="○"/>
              <a:defRPr/>
            </a:lvl2pPr>
            <a:lvl3pPr marL="1371600" lvl="2" indent="-381000" algn="l" rtl="0">
              <a:lnSpc>
                <a:spcPct val="115000"/>
              </a:lnSpc>
              <a:spcBef>
                <a:spcPts val="1600"/>
              </a:spcBef>
              <a:spcAft>
                <a:spcPts val="0"/>
              </a:spcAft>
              <a:buSzPts val="2400"/>
              <a:buChar char="■"/>
              <a:defRPr/>
            </a:lvl3pPr>
            <a:lvl4pPr marL="1828800" lvl="3" indent="-381000" algn="l" rtl="0">
              <a:lnSpc>
                <a:spcPct val="115000"/>
              </a:lnSpc>
              <a:spcBef>
                <a:spcPts val="1600"/>
              </a:spcBef>
              <a:spcAft>
                <a:spcPts val="0"/>
              </a:spcAft>
              <a:buSzPts val="2400"/>
              <a:buChar char="●"/>
              <a:defRPr/>
            </a:lvl4pPr>
            <a:lvl5pPr marL="2286000" lvl="4" indent="-381000" algn="l" rtl="0">
              <a:lnSpc>
                <a:spcPct val="115000"/>
              </a:lnSpc>
              <a:spcBef>
                <a:spcPts val="1600"/>
              </a:spcBef>
              <a:spcAft>
                <a:spcPts val="0"/>
              </a:spcAft>
              <a:buSzPts val="2400"/>
              <a:buChar char="○"/>
              <a:defRPr/>
            </a:lvl5pPr>
            <a:lvl6pPr marL="2743200" lvl="5" indent="-381000" algn="l" rtl="0">
              <a:lnSpc>
                <a:spcPct val="115000"/>
              </a:lnSpc>
              <a:spcBef>
                <a:spcPts val="1600"/>
              </a:spcBef>
              <a:spcAft>
                <a:spcPts val="0"/>
              </a:spcAft>
              <a:buSzPts val="2400"/>
              <a:buChar char="■"/>
              <a:defRPr/>
            </a:lvl6pPr>
            <a:lvl7pPr marL="3200400" lvl="6" indent="-381000" algn="l" rtl="0">
              <a:lnSpc>
                <a:spcPct val="115000"/>
              </a:lnSpc>
              <a:spcBef>
                <a:spcPts val="1600"/>
              </a:spcBef>
              <a:spcAft>
                <a:spcPts val="0"/>
              </a:spcAft>
              <a:buSzPts val="2400"/>
              <a:buChar char="●"/>
              <a:defRPr/>
            </a:lvl7pPr>
            <a:lvl8pPr marL="3657600" lvl="7" indent="-381000" algn="l" rtl="0">
              <a:lnSpc>
                <a:spcPct val="115000"/>
              </a:lnSpc>
              <a:spcBef>
                <a:spcPts val="1600"/>
              </a:spcBef>
              <a:spcAft>
                <a:spcPts val="0"/>
              </a:spcAft>
              <a:buSzPts val="2400"/>
              <a:buChar char="○"/>
              <a:defRPr/>
            </a:lvl8pPr>
            <a:lvl9pPr marL="4114800" lvl="8" indent="-381000" algn="l" rtl="0">
              <a:lnSpc>
                <a:spcPct val="115000"/>
              </a:lnSpc>
              <a:spcBef>
                <a:spcPts val="1600"/>
              </a:spcBef>
              <a:spcAft>
                <a:spcPts val="1600"/>
              </a:spcAft>
              <a:buSzPts val="2400"/>
              <a:buChar char="■"/>
              <a:defRPr/>
            </a:lvl9pPr>
          </a:lstStyle>
          <a:p>
            <a:endParaRPr/>
          </a:p>
        </p:txBody>
      </p:sp>
      <p:sp>
        <p:nvSpPr>
          <p:cNvPr id="71" name="Google Shape;71;p17"/>
          <p:cNvSpPr txBox="1">
            <a:spLocks noGrp="1"/>
          </p:cNvSpPr>
          <p:nvPr>
            <p:ph type="body" idx="2"/>
          </p:nvPr>
        </p:nvSpPr>
        <p:spPr>
          <a:xfrm>
            <a:off x="4680992" y="1000075"/>
            <a:ext cx="3694200" cy="34164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Char char="●"/>
              <a:defRPr/>
            </a:lvl1pPr>
            <a:lvl2pPr marL="914400" lvl="1" indent="-381000" algn="l" rtl="0">
              <a:lnSpc>
                <a:spcPct val="115000"/>
              </a:lnSpc>
              <a:spcBef>
                <a:spcPts val="1600"/>
              </a:spcBef>
              <a:spcAft>
                <a:spcPts val="0"/>
              </a:spcAft>
              <a:buSzPts val="2400"/>
              <a:buChar char="○"/>
              <a:defRPr/>
            </a:lvl2pPr>
            <a:lvl3pPr marL="1371600" lvl="2" indent="-381000" algn="l" rtl="0">
              <a:lnSpc>
                <a:spcPct val="115000"/>
              </a:lnSpc>
              <a:spcBef>
                <a:spcPts val="1600"/>
              </a:spcBef>
              <a:spcAft>
                <a:spcPts val="0"/>
              </a:spcAft>
              <a:buSzPts val="2400"/>
              <a:buChar char="■"/>
              <a:defRPr/>
            </a:lvl3pPr>
            <a:lvl4pPr marL="1828800" lvl="3" indent="-381000" algn="l" rtl="0">
              <a:lnSpc>
                <a:spcPct val="115000"/>
              </a:lnSpc>
              <a:spcBef>
                <a:spcPts val="1600"/>
              </a:spcBef>
              <a:spcAft>
                <a:spcPts val="0"/>
              </a:spcAft>
              <a:buSzPts val="2400"/>
              <a:buChar char="●"/>
              <a:defRPr/>
            </a:lvl4pPr>
            <a:lvl5pPr marL="2286000" lvl="4" indent="-381000" algn="l" rtl="0">
              <a:lnSpc>
                <a:spcPct val="115000"/>
              </a:lnSpc>
              <a:spcBef>
                <a:spcPts val="1600"/>
              </a:spcBef>
              <a:spcAft>
                <a:spcPts val="0"/>
              </a:spcAft>
              <a:buSzPts val="2400"/>
              <a:buChar char="○"/>
              <a:defRPr/>
            </a:lvl5pPr>
            <a:lvl6pPr marL="2743200" lvl="5" indent="-381000" algn="l" rtl="0">
              <a:lnSpc>
                <a:spcPct val="115000"/>
              </a:lnSpc>
              <a:spcBef>
                <a:spcPts val="1600"/>
              </a:spcBef>
              <a:spcAft>
                <a:spcPts val="0"/>
              </a:spcAft>
              <a:buSzPts val="2400"/>
              <a:buChar char="■"/>
              <a:defRPr/>
            </a:lvl6pPr>
            <a:lvl7pPr marL="3200400" lvl="6" indent="-381000" algn="l" rtl="0">
              <a:lnSpc>
                <a:spcPct val="115000"/>
              </a:lnSpc>
              <a:spcBef>
                <a:spcPts val="1600"/>
              </a:spcBef>
              <a:spcAft>
                <a:spcPts val="0"/>
              </a:spcAft>
              <a:buSzPts val="2400"/>
              <a:buChar char="●"/>
              <a:defRPr/>
            </a:lvl7pPr>
            <a:lvl8pPr marL="3657600" lvl="7" indent="-381000" algn="l" rtl="0">
              <a:lnSpc>
                <a:spcPct val="115000"/>
              </a:lnSpc>
              <a:spcBef>
                <a:spcPts val="1600"/>
              </a:spcBef>
              <a:spcAft>
                <a:spcPts val="0"/>
              </a:spcAft>
              <a:buSzPts val="2400"/>
              <a:buChar char="○"/>
              <a:defRPr/>
            </a:lvl8pPr>
            <a:lvl9pPr marL="4114800" lvl="8" indent="-381000" algn="l" rtl="0">
              <a:lnSpc>
                <a:spcPct val="115000"/>
              </a:lnSpc>
              <a:spcBef>
                <a:spcPts val="1600"/>
              </a:spcBef>
              <a:spcAft>
                <a:spcPts val="1600"/>
              </a:spcAft>
              <a:buSzPts val="2400"/>
              <a:buChar char="■"/>
              <a:defRPr/>
            </a:lvl9pPr>
          </a:lstStyle>
          <a:p>
            <a:endParaRPr/>
          </a:p>
        </p:txBody>
      </p:sp>
      <p:sp>
        <p:nvSpPr>
          <p:cNvPr id="72" name="Google Shape;72;p17"/>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73" name="Google Shape;73;p17"/>
          <p:cNvSpPr txBox="1">
            <a:spLocks noGrp="1"/>
          </p:cNvSpPr>
          <p:nvPr>
            <p:ph type="title"/>
          </p:nvPr>
        </p:nvSpPr>
        <p:spPr>
          <a:xfrm>
            <a:off x="448750" y="1873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D50032"/>
              </a:buClr>
              <a:buSzPts val="3400"/>
              <a:buNone/>
              <a:defRPr sz="3400">
                <a:solidFill>
                  <a:srgbClr val="D50032"/>
                </a:solidFill>
              </a:defRPr>
            </a:lvl1pPr>
            <a:lvl2pPr lvl="1" algn="l" rtl="0">
              <a:lnSpc>
                <a:spcPct val="100000"/>
              </a:lnSpc>
              <a:spcBef>
                <a:spcPts val="0"/>
              </a:spcBef>
              <a:spcAft>
                <a:spcPts val="0"/>
              </a:spcAft>
              <a:buClr>
                <a:schemeClr val="dk1"/>
              </a:buClr>
              <a:buSzPts val="3400"/>
              <a:buNone/>
              <a:defRPr sz="3400">
                <a:solidFill>
                  <a:schemeClr val="dk1"/>
                </a:solidFill>
              </a:defRPr>
            </a:lvl2pPr>
            <a:lvl3pPr lvl="2" algn="l" rtl="0">
              <a:lnSpc>
                <a:spcPct val="100000"/>
              </a:lnSpc>
              <a:spcBef>
                <a:spcPts val="0"/>
              </a:spcBef>
              <a:spcAft>
                <a:spcPts val="0"/>
              </a:spcAft>
              <a:buClr>
                <a:schemeClr val="dk1"/>
              </a:buClr>
              <a:buSzPts val="3400"/>
              <a:buNone/>
              <a:defRPr sz="3400">
                <a:solidFill>
                  <a:schemeClr val="dk1"/>
                </a:solidFill>
              </a:defRPr>
            </a:lvl3pPr>
            <a:lvl4pPr lvl="3" algn="l" rtl="0">
              <a:lnSpc>
                <a:spcPct val="100000"/>
              </a:lnSpc>
              <a:spcBef>
                <a:spcPts val="0"/>
              </a:spcBef>
              <a:spcAft>
                <a:spcPts val="0"/>
              </a:spcAft>
              <a:buClr>
                <a:schemeClr val="dk1"/>
              </a:buClr>
              <a:buSzPts val="3400"/>
              <a:buNone/>
              <a:defRPr sz="3400">
                <a:solidFill>
                  <a:schemeClr val="dk1"/>
                </a:solidFill>
              </a:defRPr>
            </a:lvl4pPr>
            <a:lvl5pPr lvl="4" algn="l" rtl="0">
              <a:lnSpc>
                <a:spcPct val="100000"/>
              </a:lnSpc>
              <a:spcBef>
                <a:spcPts val="0"/>
              </a:spcBef>
              <a:spcAft>
                <a:spcPts val="0"/>
              </a:spcAft>
              <a:buClr>
                <a:schemeClr val="dk1"/>
              </a:buClr>
              <a:buSzPts val="3400"/>
              <a:buNone/>
              <a:defRPr sz="3400">
                <a:solidFill>
                  <a:schemeClr val="dk1"/>
                </a:solidFill>
              </a:defRPr>
            </a:lvl5pPr>
            <a:lvl6pPr lvl="5" algn="l" rtl="0">
              <a:lnSpc>
                <a:spcPct val="100000"/>
              </a:lnSpc>
              <a:spcBef>
                <a:spcPts val="0"/>
              </a:spcBef>
              <a:spcAft>
                <a:spcPts val="0"/>
              </a:spcAft>
              <a:buClr>
                <a:schemeClr val="dk1"/>
              </a:buClr>
              <a:buSzPts val="3400"/>
              <a:buNone/>
              <a:defRPr sz="3400">
                <a:solidFill>
                  <a:schemeClr val="dk1"/>
                </a:solidFill>
              </a:defRPr>
            </a:lvl6pPr>
            <a:lvl7pPr lvl="6" algn="l" rtl="0">
              <a:lnSpc>
                <a:spcPct val="100000"/>
              </a:lnSpc>
              <a:spcBef>
                <a:spcPts val="0"/>
              </a:spcBef>
              <a:spcAft>
                <a:spcPts val="0"/>
              </a:spcAft>
              <a:buClr>
                <a:schemeClr val="dk1"/>
              </a:buClr>
              <a:buSzPts val="3400"/>
              <a:buNone/>
              <a:defRPr sz="3400">
                <a:solidFill>
                  <a:schemeClr val="dk1"/>
                </a:solidFill>
              </a:defRPr>
            </a:lvl7pPr>
            <a:lvl8pPr lvl="7" algn="l" rtl="0">
              <a:lnSpc>
                <a:spcPct val="100000"/>
              </a:lnSpc>
              <a:spcBef>
                <a:spcPts val="0"/>
              </a:spcBef>
              <a:spcAft>
                <a:spcPts val="0"/>
              </a:spcAft>
              <a:buClr>
                <a:schemeClr val="dk1"/>
              </a:buClr>
              <a:buSzPts val="3400"/>
              <a:buNone/>
              <a:defRPr sz="3400">
                <a:solidFill>
                  <a:schemeClr val="dk1"/>
                </a:solidFill>
              </a:defRPr>
            </a:lvl8pPr>
            <a:lvl9pPr lvl="8" algn="l" rtl="0">
              <a:lnSpc>
                <a:spcPct val="100000"/>
              </a:lnSpc>
              <a:spcBef>
                <a:spcPts val="0"/>
              </a:spcBef>
              <a:spcAft>
                <a:spcPts val="0"/>
              </a:spcAft>
              <a:buClr>
                <a:schemeClr val="dk1"/>
              </a:buClr>
              <a:buSzPts val="3400"/>
              <a:buNone/>
              <a:defRPr sz="3400">
                <a:solidFill>
                  <a:schemeClr val="dk1"/>
                </a:solidFill>
              </a:defRPr>
            </a:lvl9pPr>
          </a:lstStyle>
          <a:p>
            <a:endParaRPr/>
          </a:p>
        </p:txBody>
      </p:sp>
      <p:sp>
        <p:nvSpPr>
          <p:cNvPr id="74" name="Google Shape;74;p17"/>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Learning and Innovation</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Student Assessment, Accountability, and ESEA Programs</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75"/>
        <p:cNvGrpSpPr/>
        <p:nvPr/>
      </p:nvGrpSpPr>
      <p:grpSpPr>
        <a:xfrm>
          <a:off x="0" y="0"/>
          <a:ext cx="0" cy="0"/>
          <a:chOff x="0" y="0"/>
          <a:chExt cx="0" cy="0"/>
        </a:xfrm>
      </p:grpSpPr>
      <p:pic>
        <p:nvPicPr>
          <p:cNvPr id="76" name="Google Shape;76;p18"/>
          <p:cNvPicPr preferRelativeResize="0"/>
          <p:nvPr/>
        </p:nvPicPr>
        <p:blipFill rotWithShape="1">
          <a:blip r:embed="rId3">
            <a:alphaModFix/>
          </a:blip>
          <a:srcRect/>
          <a:stretch/>
        </p:blipFill>
        <p:spPr>
          <a:xfrm>
            <a:off x="0" y="2381"/>
            <a:ext cx="9144000" cy="5138738"/>
          </a:xfrm>
          <a:prstGeom prst="rect">
            <a:avLst/>
          </a:prstGeom>
          <a:noFill/>
          <a:ln>
            <a:noFill/>
          </a:ln>
        </p:spPr>
      </p:pic>
      <p:sp>
        <p:nvSpPr>
          <p:cNvPr id="77" name="Google Shape;77;p18"/>
          <p:cNvSpPr/>
          <p:nvPr/>
        </p:nvSpPr>
        <p:spPr>
          <a:xfrm>
            <a:off x="642600" y="1358950"/>
            <a:ext cx="7943100" cy="2833800"/>
          </a:xfrm>
          <a:prstGeom prst="roundRect">
            <a:avLst>
              <a:gd name="adj" fmla="val 16667"/>
            </a:avLst>
          </a:prstGeom>
          <a:solidFill>
            <a:srgbClr val="FFFFFF">
              <a:alpha val="69800"/>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8"/>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79" name="Google Shape;79;p18"/>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0" name="Google Shape;80;p18"/>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4100"/>
              <a:buNone/>
              <a:defRPr sz="4100"/>
            </a:lvl1pPr>
            <a:lvl2pPr lvl="1" algn="ctr" rtl="0">
              <a:lnSpc>
                <a:spcPct val="100000"/>
              </a:lnSpc>
              <a:spcBef>
                <a:spcPts val="0"/>
              </a:spcBef>
              <a:spcAft>
                <a:spcPts val="0"/>
              </a:spcAft>
              <a:buSzPts val="4100"/>
              <a:buNone/>
              <a:defRPr sz="4100"/>
            </a:lvl2pPr>
            <a:lvl3pPr lvl="2" algn="ctr" rtl="0">
              <a:lnSpc>
                <a:spcPct val="100000"/>
              </a:lnSpc>
              <a:spcBef>
                <a:spcPts val="0"/>
              </a:spcBef>
              <a:spcAft>
                <a:spcPts val="0"/>
              </a:spcAft>
              <a:buSzPts val="4100"/>
              <a:buNone/>
              <a:defRPr sz="4100"/>
            </a:lvl3pPr>
            <a:lvl4pPr lvl="3" algn="ctr" rtl="0">
              <a:lnSpc>
                <a:spcPct val="100000"/>
              </a:lnSpc>
              <a:spcBef>
                <a:spcPts val="0"/>
              </a:spcBef>
              <a:spcAft>
                <a:spcPts val="0"/>
              </a:spcAft>
              <a:buSzPts val="4100"/>
              <a:buNone/>
              <a:defRPr sz="4100"/>
            </a:lvl4pPr>
            <a:lvl5pPr lvl="4" algn="ctr" rtl="0">
              <a:lnSpc>
                <a:spcPct val="100000"/>
              </a:lnSpc>
              <a:spcBef>
                <a:spcPts val="0"/>
              </a:spcBef>
              <a:spcAft>
                <a:spcPts val="0"/>
              </a:spcAft>
              <a:buSzPts val="4100"/>
              <a:buNone/>
              <a:defRPr sz="4100"/>
            </a:lvl5pPr>
            <a:lvl6pPr lvl="5" algn="ctr" rtl="0">
              <a:lnSpc>
                <a:spcPct val="100000"/>
              </a:lnSpc>
              <a:spcBef>
                <a:spcPts val="0"/>
              </a:spcBef>
              <a:spcAft>
                <a:spcPts val="0"/>
              </a:spcAft>
              <a:buSzPts val="4100"/>
              <a:buNone/>
              <a:defRPr sz="4100"/>
            </a:lvl6pPr>
            <a:lvl7pPr lvl="6" algn="ctr" rtl="0">
              <a:lnSpc>
                <a:spcPct val="100000"/>
              </a:lnSpc>
              <a:spcBef>
                <a:spcPts val="0"/>
              </a:spcBef>
              <a:spcAft>
                <a:spcPts val="0"/>
              </a:spcAft>
              <a:buSzPts val="4100"/>
              <a:buNone/>
              <a:defRPr sz="4100"/>
            </a:lvl7pPr>
            <a:lvl8pPr lvl="7" algn="ctr" rtl="0">
              <a:lnSpc>
                <a:spcPct val="100000"/>
              </a:lnSpc>
              <a:spcBef>
                <a:spcPts val="0"/>
              </a:spcBef>
              <a:spcAft>
                <a:spcPts val="0"/>
              </a:spcAft>
              <a:buSzPts val="4100"/>
              <a:buNone/>
              <a:defRPr sz="4100"/>
            </a:lvl8pPr>
            <a:lvl9pPr lvl="8" algn="ctr" rtl="0">
              <a:lnSpc>
                <a:spcPct val="100000"/>
              </a:lnSpc>
              <a:spcBef>
                <a:spcPts val="0"/>
              </a:spcBef>
              <a:spcAft>
                <a:spcPts val="0"/>
              </a:spcAft>
              <a:buSzPts val="4100"/>
              <a:buNone/>
              <a:defRPr sz="4100"/>
            </a:lvl9pPr>
          </a:lstStyle>
          <a:p>
            <a:endParaRPr/>
          </a:p>
        </p:txBody>
      </p:sp>
      <p:sp>
        <p:nvSpPr>
          <p:cNvPr id="83" name="Google Shape;83;p19"/>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84" name="Google Shape;84;p19"/>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Learning and Innovation</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Student Assessment, Accountability, and ESEA Programs</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No Side Logo">
  <p:cSld name="TITLE_AND_BODY_1">
    <p:spTree>
      <p:nvGrpSpPr>
        <p:cNvPr id="1" name="Shape 85"/>
        <p:cNvGrpSpPr/>
        <p:nvPr/>
      </p:nvGrpSpPr>
      <p:grpSpPr>
        <a:xfrm>
          <a:off x="0" y="0"/>
          <a:ext cx="0" cy="0"/>
          <a:chOff x="0" y="0"/>
          <a:chExt cx="0" cy="0"/>
        </a:xfrm>
      </p:grpSpPr>
      <p:sp>
        <p:nvSpPr>
          <p:cNvPr id="86" name="Google Shape;86;p20"/>
          <p:cNvSpPr txBox="1">
            <a:spLocks noGrp="1"/>
          </p:cNvSpPr>
          <p:nvPr>
            <p:ph type="body" idx="1"/>
          </p:nvPr>
        </p:nvSpPr>
        <p:spPr>
          <a:xfrm>
            <a:off x="296225" y="947875"/>
            <a:ext cx="8520600" cy="34164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Char char="●"/>
              <a:defRPr/>
            </a:lvl1pPr>
            <a:lvl2pPr marL="914400" lvl="1" indent="-381000" algn="l" rtl="0">
              <a:lnSpc>
                <a:spcPct val="115000"/>
              </a:lnSpc>
              <a:spcBef>
                <a:spcPts val="1600"/>
              </a:spcBef>
              <a:spcAft>
                <a:spcPts val="0"/>
              </a:spcAft>
              <a:buSzPts val="2400"/>
              <a:buChar char="○"/>
              <a:defRPr/>
            </a:lvl2pPr>
            <a:lvl3pPr marL="1371600" lvl="2" indent="-381000" algn="l" rtl="0">
              <a:lnSpc>
                <a:spcPct val="115000"/>
              </a:lnSpc>
              <a:spcBef>
                <a:spcPts val="1600"/>
              </a:spcBef>
              <a:spcAft>
                <a:spcPts val="0"/>
              </a:spcAft>
              <a:buSzPts val="2400"/>
              <a:buChar char="■"/>
              <a:defRPr/>
            </a:lvl3pPr>
            <a:lvl4pPr marL="1828800" lvl="3" indent="-381000" algn="l" rtl="0">
              <a:lnSpc>
                <a:spcPct val="115000"/>
              </a:lnSpc>
              <a:spcBef>
                <a:spcPts val="1600"/>
              </a:spcBef>
              <a:spcAft>
                <a:spcPts val="0"/>
              </a:spcAft>
              <a:buSzPts val="2400"/>
              <a:buChar char="●"/>
              <a:defRPr/>
            </a:lvl4pPr>
            <a:lvl5pPr marL="2286000" lvl="4" indent="-381000" algn="l" rtl="0">
              <a:lnSpc>
                <a:spcPct val="115000"/>
              </a:lnSpc>
              <a:spcBef>
                <a:spcPts val="1600"/>
              </a:spcBef>
              <a:spcAft>
                <a:spcPts val="0"/>
              </a:spcAft>
              <a:buSzPts val="2400"/>
              <a:buChar char="○"/>
              <a:defRPr/>
            </a:lvl5pPr>
            <a:lvl6pPr marL="2743200" lvl="5" indent="-381000" algn="l" rtl="0">
              <a:lnSpc>
                <a:spcPct val="115000"/>
              </a:lnSpc>
              <a:spcBef>
                <a:spcPts val="1600"/>
              </a:spcBef>
              <a:spcAft>
                <a:spcPts val="0"/>
              </a:spcAft>
              <a:buSzPts val="2400"/>
              <a:buChar char="■"/>
              <a:defRPr/>
            </a:lvl6pPr>
            <a:lvl7pPr marL="3200400" lvl="6" indent="-381000" algn="l" rtl="0">
              <a:lnSpc>
                <a:spcPct val="115000"/>
              </a:lnSpc>
              <a:spcBef>
                <a:spcPts val="1600"/>
              </a:spcBef>
              <a:spcAft>
                <a:spcPts val="0"/>
              </a:spcAft>
              <a:buSzPts val="2400"/>
              <a:buChar char="●"/>
              <a:defRPr/>
            </a:lvl7pPr>
            <a:lvl8pPr marL="3657600" lvl="7" indent="-381000" algn="l" rtl="0">
              <a:lnSpc>
                <a:spcPct val="115000"/>
              </a:lnSpc>
              <a:spcBef>
                <a:spcPts val="1600"/>
              </a:spcBef>
              <a:spcAft>
                <a:spcPts val="0"/>
              </a:spcAft>
              <a:buSzPts val="2400"/>
              <a:buChar char="○"/>
              <a:defRPr/>
            </a:lvl8pPr>
            <a:lvl9pPr marL="4114800" lvl="8" indent="-381000" algn="l" rtl="0">
              <a:lnSpc>
                <a:spcPct val="115000"/>
              </a:lnSpc>
              <a:spcBef>
                <a:spcPts val="1600"/>
              </a:spcBef>
              <a:spcAft>
                <a:spcPts val="1600"/>
              </a:spcAft>
              <a:buSzPts val="2400"/>
              <a:buChar char="■"/>
              <a:defRPr/>
            </a:lvl9pPr>
          </a:lstStyle>
          <a:p>
            <a:endParaRPr/>
          </a:p>
        </p:txBody>
      </p:sp>
      <p:sp>
        <p:nvSpPr>
          <p:cNvPr id="87" name="Google Shape;87;p20"/>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88" name="Google Shape;88;p20"/>
          <p:cNvSpPr txBox="1">
            <a:spLocks noGrp="1"/>
          </p:cNvSpPr>
          <p:nvPr>
            <p:ph type="title"/>
          </p:nvPr>
        </p:nvSpPr>
        <p:spPr>
          <a:xfrm>
            <a:off x="448750" y="1873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D50032"/>
              </a:buClr>
              <a:buSzPts val="3400"/>
              <a:buNone/>
              <a:defRPr sz="3400">
                <a:solidFill>
                  <a:srgbClr val="D50032"/>
                </a:solidFill>
              </a:defRPr>
            </a:lvl1pPr>
            <a:lvl2pPr lvl="1" algn="l" rtl="0">
              <a:lnSpc>
                <a:spcPct val="100000"/>
              </a:lnSpc>
              <a:spcBef>
                <a:spcPts val="0"/>
              </a:spcBef>
              <a:spcAft>
                <a:spcPts val="0"/>
              </a:spcAft>
              <a:buClr>
                <a:schemeClr val="dk1"/>
              </a:buClr>
              <a:buSzPts val="3400"/>
              <a:buNone/>
              <a:defRPr sz="3400">
                <a:solidFill>
                  <a:schemeClr val="dk1"/>
                </a:solidFill>
              </a:defRPr>
            </a:lvl2pPr>
            <a:lvl3pPr lvl="2" algn="l" rtl="0">
              <a:lnSpc>
                <a:spcPct val="100000"/>
              </a:lnSpc>
              <a:spcBef>
                <a:spcPts val="0"/>
              </a:spcBef>
              <a:spcAft>
                <a:spcPts val="0"/>
              </a:spcAft>
              <a:buClr>
                <a:schemeClr val="dk1"/>
              </a:buClr>
              <a:buSzPts val="3400"/>
              <a:buNone/>
              <a:defRPr sz="3400">
                <a:solidFill>
                  <a:schemeClr val="dk1"/>
                </a:solidFill>
              </a:defRPr>
            </a:lvl3pPr>
            <a:lvl4pPr lvl="3" algn="l" rtl="0">
              <a:lnSpc>
                <a:spcPct val="100000"/>
              </a:lnSpc>
              <a:spcBef>
                <a:spcPts val="0"/>
              </a:spcBef>
              <a:spcAft>
                <a:spcPts val="0"/>
              </a:spcAft>
              <a:buClr>
                <a:schemeClr val="dk1"/>
              </a:buClr>
              <a:buSzPts val="3400"/>
              <a:buNone/>
              <a:defRPr sz="3400">
                <a:solidFill>
                  <a:schemeClr val="dk1"/>
                </a:solidFill>
              </a:defRPr>
            </a:lvl4pPr>
            <a:lvl5pPr lvl="4" algn="l" rtl="0">
              <a:lnSpc>
                <a:spcPct val="100000"/>
              </a:lnSpc>
              <a:spcBef>
                <a:spcPts val="0"/>
              </a:spcBef>
              <a:spcAft>
                <a:spcPts val="0"/>
              </a:spcAft>
              <a:buClr>
                <a:schemeClr val="dk1"/>
              </a:buClr>
              <a:buSzPts val="3400"/>
              <a:buNone/>
              <a:defRPr sz="3400">
                <a:solidFill>
                  <a:schemeClr val="dk1"/>
                </a:solidFill>
              </a:defRPr>
            </a:lvl5pPr>
            <a:lvl6pPr lvl="5" algn="l" rtl="0">
              <a:lnSpc>
                <a:spcPct val="100000"/>
              </a:lnSpc>
              <a:spcBef>
                <a:spcPts val="0"/>
              </a:spcBef>
              <a:spcAft>
                <a:spcPts val="0"/>
              </a:spcAft>
              <a:buClr>
                <a:schemeClr val="dk1"/>
              </a:buClr>
              <a:buSzPts val="3400"/>
              <a:buNone/>
              <a:defRPr sz="3400">
                <a:solidFill>
                  <a:schemeClr val="dk1"/>
                </a:solidFill>
              </a:defRPr>
            </a:lvl6pPr>
            <a:lvl7pPr lvl="6" algn="l" rtl="0">
              <a:lnSpc>
                <a:spcPct val="100000"/>
              </a:lnSpc>
              <a:spcBef>
                <a:spcPts val="0"/>
              </a:spcBef>
              <a:spcAft>
                <a:spcPts val="0"/>
              </a:spcAft>
              <a:buClr>
                <a:schemeClr val="dk1"/>
              </a:buClr>
              <a:buSzPts val="3400"/>
              <a:buNone/>
              <a:defRPr sz="3400">
                <a:solidFill>
                  <a:schemeClr val="dk1"/>
                </a:solidFill>
              </a:defRPr>
            </a:lvl7pPr>
            <a:lvl8pPr lvl="7" algn="l" rtl="0">
              <a:lnSpc>
                <a:spcPct val="100000"/>
              </a:lnSpc>
              <a:spcBef>
                <a:spcPts val="0"/>
              </a:spcBef>
              <a:spcAft>
                <a:spcPts val="0"/>
              </a:spcAft>
              <a:buClr>
                <a:schemeClr val="dk1"/>
              </a:buClr>
              <a:buSzPts val="3400"/>
              <a:buNone/>
              <a:defRPr sz="3400">
                <a:solidFill>
                  <a:schemeClr val="dk1"/>
                </a:solidFill>
              </a:defRPr>
            </a:lvl8pPr>
            <a:lvl9pPr lvl="8" algn="l" rtl="0">
              <a:lnSpc>
                <a:spcPct val="100000"/>
              </a:lnSpc>
              <a:spcBef>
                <a:spcPts val="0"/>
              </a:spcBef>
              <a:spcAft>
                <a:spcPts val="0"/>
              </a:spcAft>
              <a:buClr>
                <a:schemeClr val="dk1"/>
              </a:buClr>
              <a:buSzPts val="3400"/>
              <a:buNone/>
              <a:defRPr sz="3400">
                <a:solidFill>
                  <a:schemeClr val="dk1"/>
                </a:solidFill>
              </a:defRPr>
            </a:lvl9pPr>
          </a:lstStyle>
          <a:p>
            <a:endParaRPr/>
          </a:p>
        </p:txBody>
      </p:sp>
      <p:sp>
        <p:nvSpPr>
          <p:cNvPr id="89" name="Google Shape;89;p20"/>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Learning and Innovation</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Student Assessment, Accountability, and ESEA Programs</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0"/>
        <p:cNvGrpSpPr/>
        <p:nvPr/>
      </p:nvGrpSpPr>
      <p:grpSpPr>
        <a:xfrm>
          <a:off x="0" y="0"/>
          <a:ext cx="0" cy="0"/>
          <a:chOff x="0" y="0"/>
          <a:chExt cx="0" cy="0"/>
        </a:xfrm>
      </p:grpSpPr>
      <p:sp>
        <p:nvSpPr>
          <p:cNvPr id="91" name="Google Shape;9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1"/>
          <p:cNvSpPr txBox="1">
            <a:spLocks noGrp="1"/>
          </p:cNvSpPr>
          <p:nvPr>
            <p:ph type="title"/>
          </p:nvPr>
        </p:nvSpPr>
        <p:spPr>
          <a:xfrm>
            <a:off x="270750" y="1680900"/>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93" name="Google Shape;93;p21"/>
          <p:cNvSpPr txBox="1">
            <a:spLocks noGrp="1"/>
          </p:cNvSpPr>
          <p:nvPr>
            <p:ph type="subTitle" idx="1"/>
          </p:nvPr>
        </p:nvSpPr>
        <p:spPr>
          <a:xfrm>
            <a:off x="270750" y="3250800"/>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a:lvl1pPr>
            <a:lvl2pPr lvl="1" algn="ctr" rtl="0">
              <a:lnSpc>
                <a:spcPct val="100000"/>
              </a:lnSpc>
              <a:spcBef>
                <a:spcPts val="0"/>
              </a:spcBef>
              <a:spcAft>
                <a:spcPts val="0"/>
              </a:spcAft>
              <a:buSzPts val="2400"/>
              <a:buNone/>
              <a:defRPr/>
            </a:lvl2pPr>
            <a:lvl3pPr lvl="2" algn="ctr" rtl="0">
              <a:lnSpc>
                <a:spcPct val="100000"/>
              </a:lnSpc>
              <a:spcBef>
                <a:spcPts val="0"/>
              </a:spcBef>
              <a:spcAft>
                <a:spcPts val="0"/>
              </a:spcAft>
              <a:buSzPts val="2400"/>
              <a:buNone/>
              <a:defRPr/>
            </a:lvl3pPr>
            <a:lvl4pPr lvl="3" algn="ctr" rtl="0">
              <a:lnSpc>
                <a:spcPct val="100000"/>
              </a:lnSpc>
              <a:spcBef>
                <a:spcPts val="0"/>
              </a:spcBef>
              <a:spcAft>
                <a:spcPts val="0"/>
              </a:spcAft>
              <a:buSzPts val="2400"/>
              <a:buNone/>
              <a:defRPr/>
            </a:lvl4pPr>
            <a:lvl5pPr lvl="4" algn="ctr" rtl="0">
              <a:lnSpc>
                <a:spcPct val="100000"/>
              </a:lnSpc>
              <a:spcBef>
                <a:spcPts val="0"/>
              </a:spcBef>
              <a:spcAft>
                <a:spcPts val="0"/>
              </a:spcAft>
              <a:buSzPts val="2400"/>
              <a:buNone/>
              <a:defRPr/>
            </a:lvl5pPr>
            <a:lvl6pPr lvl="5" algn="ctr" rtl="0">
              <a:lnSpc>
                <a:spcPct val="100000"/>
              </a:lnSpc>
              <a:spcBef>
                <a:spcPts val="0"/>
              </a:spcBef>
              <a:spcAft>
                <a:spcPts val="0"/>
              </a:spcAft>
              <a:buSzPts val="2400"/>
              <a:buNone/>
              <a:defRPr/>
            </a:lvl6pPr>
            <a:lvl7pPr lvl="6" algn="ctr" rtl="0">
              <a:lnSpc>
                <a:spcPct val="100000"/>
              </a:lnSpc>
              <a:spcBef>
                <a:spcPts val="0"/>
              </a:spcBef>
              <a:spcAft>
                <a:spcPts val="0"/>
              </a:spcAft>
              <a:buSzPts val="2400"/>
              <a:buNone/>
              <a:defRPr/>
            </a:lvl7pPr>
            <a:lvl8pPr lvl="7" algn="ctr" rtl="0">
              <a:lnSpc>
                <a:spcPct val="100000"/>
              </a:lnSpc>
              <a:spcBef>
                <a:spcPts val="0"/>
              </a:spcBef>
              <a:spcAft>
                <a:spcPts val="0"/>
              </a:spcAft>
              <a:buSzPts val="2400"/>
              <a:buNone/>
              <a:defRPr/>
            </a:lvl8pPr>
            <a:lvl9pPr lvl="8" algn="ctr" rtl="0">
              <a:lnSpc>
                <a:spcPct val="100000"/>
              </a:lnSpc>
              <a:spcBef>
                <a:spcPts val="0"/>
              </a:spcBef>
              <a:spcAft>
                <a:spcPts val="0"/>
              </a:spcAft>
              <a:buSzPts val="2400"/>
              <a:buNone/>
              <a:defRPr/>
            </a:lvl9pPr>
          </a:lstStyle>
          <a:p>
            <a:endParaRPr/>
          </a:p>
        </p:txBody>
      </p:sp>
      <p:sp>
        <p:nvSpPr>
          <p:cNvPr id="94" name="Google Shape;94;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81000" algn="l" rtl="0">
              <a:lnSpc>
                <a:spcPct val="115000"/>
              </a:lnSpc>
              <a:spcBef>
                <a:spcPts val="0"/>
              </a:spcBef>
              <a:spcAft>
                <a:spcPts val="0"/>
              </a:spcAft>
              <a:buSzPts val="2400"/>
              <a:buChar char="●"/>
              <a:defRPr/>
            </a:lvl1pPr>
            <a:lvl2pPr marL="914400" lvl="1" indent="-381000" algn="l" rtl="0">
              <a:lnSpc>
                <a:spcPct val="115000"/>
              </a:lnSpc>
              <a:spcBef>
                <a:spcPts val="1600"/>
              </a:spcBef>
              <a:spcAft>
                <a:spcPts val="0"/>
              </a:spcAft>
              <a:buSzPts val="2400"/>
              <a:buChar char="○"/>
              <a:defRPr/>
            </a:lvl2pPr>
            <a:lvl3pPr marL="1371600" lvl="2" indent="-381000" algn="l" rtl="0">
              <a:lnSpc>
                <a:spcPct val="115000"/>
              </a:lnSpc>
              <a:spcBef>
                <a:spcPts val="1600"/>
              </a:spcBef>
              <a:spcAft>
                <a:spcPts val="0"/>
              </a:spcAft>
              <a:buSzPts val="2400"/>
              <a:buChar char="■"/>
              <a:defRPr/>
            </a:lvl3pPr>
            <a:lvl4pPr marL="1828800" lvl="3" indent="-381000" algn="l" rtl="0">
              <a:lnSpc>
                <a:spcPct val="115000"/>
              </a:lnSpc>
              <a:spcBef>
                <a:spcPts val="1600"/>
              </a:spcBef>
              <a:spcAft>
                <a:spcPts val="0"/>
              </a:spcAft>
              <a:buSzPts val="2400"/>
              <a:buChar char="●"/>
              <a:defRPr/>
            </a:lvl4pPr>
            <a:lvl5pPr marL="2286000" lvl="4" indent="-381000" algn="l" rtl="0">
              <a:lnSpc>
                <a:spcPct val="115000"/>
              </a:lnSpc>
              <a:spcBef>
                <a:spcPts val="1600"/>
              </a:spcBef>
              <a:spcAft>
                <a:spcPts val="0"/>
              </a:spcAft>
              <a:buSzPts val="2400"/>
              <a:buChar char="○"/>
              <a:defRPr/>
            </a:lvl5pPr>
            <a:lvl6pPr marL="2743200" lvl="5" indent="-381000" algn="l" rtl="0">
              <a:lnSpc>
                <a:spcPct val="115000"/>
              </a:lnSpc>
              <a:spcBef>
                <a:spcPts val="1600"/>
              </a:spcBef>
              <a:spcAft>
                <a:spcPts val="0"/>
              </a:spcAft>
              <a:buSzPts val="2400"/>
              <a:buChar char="■"/>
              <a:defRPr/>
            </a:lvl6pPr>
            <a:lvl7pPr marL="3200400" lvl="6" indent="-381000" algn="l" rtl="0">
              <a:lnSpc>
                <a:spcPct val="115000"/>
              </a:lnSpc>
              <a:spcBef>
                <a:spcPts val="1600"/>
              </a:spcBef>
              <a:spcAft>
                <a:spcPts val="0"/>
              </a:spcAft>
              <a:buSzPts val="2400"/>
              <a:buChar char="●"/>
              <a:defRPr/>
            </a:lvl7pPr>
            <a:lvl8pPr marL="3657600" lvl="7" indent="-381000" algn="l" rtl="0">
              <a:lnSpc>
                <a:spcPct val="115000"/>
              </a:lnSpc>
              <a:spcBef>
                <a:spcPts val="1600"/>
              </a:spcBef>
              <a:spcAft>
                <a:spcPts val="0"/>
              </a:spcAft>
              <a:buSzPts val="2400"/>
              <a:buChar char="○"/>
              <a:defRPr/>
            </a:lvl8pPr>
            <a:lvl9pPr marL="4114800" lvl="8" indent="-381000" algn="l" rtl="0">
              <a:lnSpc>
                <a:spcPct val="115000"/>
              </a:lnSpc>
              <a:spcBef>
                <a:spcPts val="1600"/>
              </a:spcBef>
              <a:spcAft>
                <a:spcPts val="1600"/>
              </a:spcAft>
              <a:buSzPts val="2400"/>
              <a:buChar char="■"/>
              <a:defRPr/>
            </a:lvl9pPr>
          </a:lstStyle>
          <a:p>
            <a:endParaRPr/>
          </a:p>
        </p:txBody>
      </p:sp>
      <p:sp>
        <p:nvSpPr>
          <p:cNvPr id="95" name="Google Shape;95;p21"/>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96" name="Google Shape;96;p21"/>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Learning and Innovation</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Student Assessment, Accountability, and ESEA Programs</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7"/>
        <p:cNvGrpSpPr/>
        <p:nvPr/>
      </p:nvGrpSpPr>
      <p:grpSpPr>
        <a:xfrm>
          <a:off x="0" y="0"/>
          <a:ext cx="0" cy="0"/>
          <a:chOff x="0" y="0"/>
          <a:chExt cx="0" cy="0"/>
        </a:xfrm>
      </p:grpSpPr>
      <p:sp>
        <p:nvSpPr>
          <p:cNvPr id="98" name="Google Shape;98;p22"/>
          <p:cNvSpPr txBox="1">
            <a:spLocks noGrp="1"/>
          </p:cNvSpPr>
          <p:nvPr>
            <p:ph type="body" idx="1"/>
          </p:nvPr>
        </p:nvSpPr>
        <p:spPr>
          <a:xfrm>
            <a:off x="369650" y="37933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2400"/>
              <a:buNone/>
              <a:defRPr/>
            </a:lvl1pPr>
          </a:lstStyle>
          <a:p>
            <a:endParaRPr/>
          </a:p>
        </p:txBody>
      </p:sp>
      <p:sp>
        <p:nvSpPr>
          <p:cNvPr id="99" name="Google Shape;99;p22"/>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00" name="Google Shape;100;p22"/>
          <p:cNvSpPr txBox="1"/>
          <p:nvPr/>
        </p:nvSpPr>
        <p:spPr>
          <a:xfrm>
            <a:off x="615150" y="4655125"/>
            <a:ext cx="5320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Learning and Innovation</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Trebuchet MS"/>
                <a:ea typeface="Trebuchet MS"/>
                <a:cs typeface="Trebuchet MS"/>
                <a:sym typeface="Trebuchet MS"/>
              </a:rPr>
              <a:t>Department of Student Assessment, Accountability, and ESEA Programs</a:t>
            </a:r>
            <a:endParaRPr sz="1200" b="0" i="0" u="none" strike="noStrike" cap="none">
              <a:solidFill>
                <a:srgbClr val="000000"/>
              </a:solidFill>
              <a:latin typeface="Trebuchet MS"/>
              <a:ea typeface="Trebuchet MS"/>
              <a:cs typeface="Trebuchet MS"/>
              <a:sym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296225" y="947875"/>
            <a:ext cx="8520600" cy="3416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15000"/>
              </a:lnSpc>
              <a:spcBef>
                <a:spcPts val="0"/>
              </a:spcBef>
              <a:spcAft>
                <a:spcPts val="0"/>
              </a:spcAft>
              <a:buClr>
                <a:srgbClr val="101820"/>
              </a:buClr>
              <a:buSzPts val="2400"/>
              <a:buFont typeface="Trebuchet MS"/>
              <a:buChar char="●"/>
              <a:defRPr sz="2400" b="1" i="0" u="none" strike="noStrike" cap="none">
                <a:solidFill>
                  <a:srgbClr val="101820"/>
                </a:solidFill>
                <a:latin typeface="Trebuchet MS"/>
                <a:ea typeface="Trebuchet MS"/>
                <a:cs typeface="Trebuchet MS"/>
                <a:sym typeface="Trebuchet MS"/>
              </a:defRPr>
            </a:lvl1pPr>
            <a:lvl2pPr marL="914400" marR="0" lvl="1" indent="-381000" algn="l" rtl="0">
              <a:lnSpc>
                <a:spcPct val="115000"/>
              </a:lnSpc>
              <a:spcBef>
                <a:spcPts val="1600"/>
              </a:spcBef>
              <a:spcAft>
                <a:spcPts val="0"/>
              </a:spcAft>
              <a:buClr>
                <a:schemeClr val="dk2"/>
              </a:buClr>
              <a:buSzPts val="2400"/>
              <a:buFont typeface="Trebuchet MS"/>
              <a:buChar char="○"/>
              <a:defRPr sz="2400" b="1" i="0" u="none" strike="noStrike" cap="none">
                <a:solidFill>
                  <a:schemeClr val="dk2"/>
                </a:solidFill>
                <a:latin typeface="Trebuchet MS"/>
                <a:ea typeface="Trebuchet MS"/>
                <a:cs typeface="Trebuchet MS"/>
                <a:sym typeface="Trebuchet MS"/>
              </a:defRPr>
            </a:lvl2pPr>
            <a:lvl3pPr marL="1371600" marR="0" lvl="2" indent="-381000" algn="l" rtl="0">
              <a:lnSpc>
                <a:spcPct val="115000"/>
              </a:lnSpc>
              <a:spcBef>
                <a:spcPts val="1600"/>
              </a:spcBef>
              <a:spcAft>
                <a:spcPts val="0"/>
              </a:spcAft>
              <a:buClr>
                <a:srgbClr val="D50032"/>
              </a:buClr>
              <a:buSzPts val="2400"/>
              <a:buFont typeface="Trebuchet MS"/>
              <a:buChar char="■"/>
              <a:defRPr sz="2400" b="1" i="0" u="none" strike="noStrike" cap="none">
                <a:solidFill>
                  <a:srgbClr val="D50032"/>
                </a:solidFill>
                <a:latin typeface="Trebuchet MS"/>
                <a:ea typeface="Trebuchet MS"/>
                <a:cs typeface="Trebuchet MS"/>
                <a:sym typeface="Trebuchet MS"/>
              </a:defRPr>
            </a:lvl3pPr>
            <a:lvl4pPr marL="1828800" marR="0" lvl="3" indent="-381000" algn="l" rtl="0">
              <a:lnSpc>
                <a:spcPct val="115000"/>
              </a:lnSpc>
              <a:spcBef>
                <a:spcPts val="1600"/>
              </a:spcBef>
              <a:spcAft>
                <a:spcPts val="0"/>
              </a:spcAft>
              <a:buClr>
                <a:schemeClr val="dk2"/>
              </a:buClr>
              <a:buSzPts val="2400"/>
              <a:buFont typeface="Trebuchet MS"/>
              <a:buChar char="●"/>
              <a:defRPr sz="2400" b="1" i="0" u="none" strike="noStrike" cap="none">
                <a:solidFill>
                  <a:schemeClr val="dk2"/>
                </a:solidFill>
                <a:latin typeface="Trebuchet MS"/>
                <a:ea typeface="Trebuchet MS"/>
                <a:cs typeface="Trebuchet MS"/>
                <a:sym typeface="Trebuchet MS"/>
              </a:defRPr>
            </a:lvl4pPr>
            <a:lvl5pPr marL="2286000" marR="0" lvl="4" indent="-381000" algn="l" rtl="0">
              <a:lnSpc>
                <a:spcPct val="115000"/>
              </a:lnSpc>
              <a:spcBef>
                <a:spcPts val="1600"/>
              </a:spcBef>
              <a:spcAft>
                <a:spcPts val="0"/>
              </a:spcAft>
              <a:buClr>
                <a:srgbClr val="D50032"/>
              </a:buClr>
              <a:buSzPts val="2400"/>
              <a:buFont typeface="Trebuchet MS"/>
              <a:buChar char="○"/>
              <a:defRPr sz="2400" b="0" i="1" u="none" strike="noStrike" cap="none">
                <a:solidFill>
                  <a:srgbClr val="D50032"/>
                </a:solidFill>
                <a:latin typeface="Trebuchet MS"/>
                <a:ea typeface="Trebuchet MS"/>
                <a:cs typeface="Trebuchet MS"/>
                <a:sym typeface="Trebuchet MS"/>
              </a:defRPr>
            </a:lvl5pPr>
            <a:lvl6pPr marL="2743200" marR="0" lvl="5" indent="-381000" algn="l" rtl="0">
              <a:lnSpc>
                <a:spcPct val="115000"/>
              </a:lnSpc>
              <a:spcBef>
                <a:spcPts val="1600"/>
              </a:spcBef>
              <a:spcAft>
                <a:spcPts val="0"/>
              </a:spcAft>
              <a:buClr>
                <a:schemeClr val="dk2"/>
              </a:buClr>
              <a:buSzPts val="2400"/>
              <a:buFont typeface="Trebuchet MS"/>
              <a:buChar char="■"/>
              <a:defRPr sz="2400" b="0" i="0" u="none" strike="noStrike" cap="none">
                <a:solidFill>
                  <a:schemeClr val="dk2"/>
                </a:solidFill>
                <a:latin typeface="Trebuchet MS"/>
                <a:ea typeface="Trebuchet MS"/>
                <a:cs typeface="Trebuchet MS"/>
                <a:sym typeface="Trebuchet MS"/>
              </a:defRPr>
            </a:lvl6pPr>
            <a:lvl7pPr marL="3200400" marR="0" lvl="6" indent="-381000" algn="l" rtl="0">
              <a:lnSpc>
                <a:spcPct val="115000"/>
              </a:lnSpc>
              <a:spcBef>
                <a:spcPts val="1600"/>
              </a:spcBef>
              <a:spcAft>
                <a:spcPts val="0"/>
              </a:spcAft>
              <a:buClr>
                <a:schemeClr val="dk2"/>
              </a:buClr>
              <a:buSzPts val="2400"/>
              <a:buFont typeface="Trebuchet MS"/>
              <a:buChar char="●"/>
              <a:defRPr sz="2400" b="0" i="0" u="none" strike="noStrike" cap="none">
                <a:solidFill>
                  <a:schemeClr val="dk2"/>
                </a:solidFill>
                <a:latin typeface="Trebuchet MS"/>
                <a:ea typeface="Trebuchet MS"/>
                <a:cs typeface="Trebuchet MS"/>
                <a:sym typeface="Trebuchet MS"/>
              </a:defRPr>
            </a:lvl7pPr>
            <a:lvl8pPr marL="3657600" marR="0" lvl="7" indent="-381000" algn="l" rtl="0">
              <a:lnSpc>
                <a:spcPct val="115000"/>
              </a:lnSpc>
              <a:spcBef>
                <a:spcPts val="1600"/>
              </a:spcBef>
              <a:spcAft>
                <a:spcPts val="0"/>
              </a:spcAft>
              <a:buClr>
                <a:schemeClr val="dk2"/>
              </a:buClr>
              <a:buSzPts val="2400"/>
              <a:buFont typeface="Trebuchet MS"/>
              <a:buChar char="○"/>
              <a:defRPr sz="2400" b="1" i="0" u="none" strike="noStrike" cap="none">
                <a:solidFill>
                  <a:schemeClr val="dk2"/>
                </a:solidFill>
                <a:latin typeface="Trebuchet MS"/>
                <a:ea typeface="Trebuchet MS"/>
                <a:cs typeface="Trebuchet MS"/>
                <a:sym typeface="Trebuchet MS"/>
              </a:defRPr>
            </a:lvl8pPr>
            <a:lvl9pPr marL="4114800" marR="0" lvl="8" indent="-381000" algn="l" rtl="0">
              <a:lnSpc>
                <a:spcPct val="115000"/>
              </a:lnSpc>
              <a:spcBef>
                <a:spcPts val="1600"/>
              </a:spcBef>
              <a:spcAft>
                <a:spcPts val="1600"/>
              </a:spcAft>
              <a:buClr>
                <a:schemeClr val="dk2"/>
              </a:buClr>
              <a:buSzPts val="2400"/>
              <a:buFont typeface="Trebuchet MS"/>
              <a:buChar char="■"/>
              <a:defRPr sz="2400" b="1" i="0" u="none" strike="noStrike" cap="none">
                <a:solidFill>
                  <a:schemeClr val="dk2"/>
                </a:solidFill>
                <a:latin typeface="Trebuchet MS"/>
                <a:ea typeface="Trebuchet MS"/>
                <a:cs typeface="Trebuchet MS"/>
                <a:sym typeface="Trebuchet MS"/>
              </a:defRPr>
            </a:lvl9pPr>
          </a:lstStyle>
          <a:p>
            <a:endParaRPr/>
          </a:p>
        </p:txBody>
      </p:sp>
      <p:sp>
        <p:nvSpPr>
          <p:cNvPr id="52" name="Google Shape;52;p13"/>
          <p:cNvSpPr txBox="1">
            <a:spLocks noGrp="1"/>
          </p:cNvSpPr>
          <p:nvPr>
            <p:ph type="sldNum" idx="12"/>
          </p:nvPr>
        </p:nvSpPr>
        <p:spPr>
          <a:xfrm>
            <a:off x="848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solidFill>
                <a:srgbClr val="999999"/>
              </a:solidFill>
            </a:endParaRPr>
          </a:p>
        </p:txBody>
      </p:sp>
      <p:pic>
        <p:nvPicPr>
          <p:cNvPr id="53" name="Google Shape;53;p13" descr="VDOE-Va is for Learners Logo" title="VDOE-Va is for Learners Logo"/>
          <p:cNvPicPr preferRelativeResize="0"/>
          <p:nvPr/>
        </p:nvPicPr>
        <p:blipFill rotWithShape="1">
          <a:blip r:embed="rId13">
            <a:alphaModFix/>
          </a:blip>
          <a:srcRect/>
          <a:stretch/>
        </p:blipFill>
        <p:spPr>
          <a:xfrm>
            <a:off x="6934892" y="4503775"/>
            <a:ext cx="2034333" cy="678100"/>
          </a:xfrm>
          <a:prstGeom prst="rect">
            <a:avLst/>
          </a:prstGeom>
          <a:noFill/>
          <a:ln>
            <a:noFill/>
          </a:ln>
        </p:spPr>
      </p:pic>
      <p:sp>
        <p:nvSpPr>
          <p:cNvPr id="54" name="Google Shape;54;p13"/>
          <p:cNvSpPr txBox="1">
            <a:spLocks noGrp="1"/>
          </p:cNvSpPr>
          <p:nvPr>
            <p:ph type="title"/>
          </p:nvPr>
        </p:nvSpPr>
        <p:spPr>
          <a:xfrm>
            <a:off x="448750" y="1873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50032"/>
              </a:buClr>
              <a:buSzPts val="3600"/>
              <a:buFont typeface="Trebuchet MS"/>
              <a:buNone/>
              <a:defRPr sz="3600" b="1" i="0" u="none" strike="noStrike" cap="none">
                <a:solidFill>
                  <a:srgbClr val="D50032"/>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oe.virginia.gov/home/showpublisheddocument/31604/63804706628470000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doe.virginia.gov/home/showpublisheddocument/32082/638047126875170000"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cwYuP9s1t8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doe.virginia.gov/home/showpublisheddocument/20614/638043629367600000"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Christonya.Brown@doe.virginia.gov"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mailto:Brandi.McCracken@doe.virginia.gov" TargetMode="External"/><Relationship Id="rId4" Type="http://schemas.openxmlformats.org/officeDocument/2006/relationships/hyperlink" Target="mailto:Andrea.Emerson@doe.virginia.gov"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student_assessment@doe.virginia.gov"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mailto:Chris.Tsitsera@doe.virginia.gov" TargetMode="External"/><Relationship Id="rId4" Type="http://schemas.openxmlformats.org/officeDocument/2006/relationships/hyperlink" Target="mailto:Holli.Cook@doe.virgini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Leading Local Scoring for State-Developed Performance Tasks</a:t>
            </a:r>
          </a:p>
        </p:txBody>
      </p:sp>
      <p:sp>
        <p:nvSpPr>
          <p:cNvPr id="5" name="Subtitle 4"/>
          <p:cNvSpPr>
            <a:spLocks noGrp="1"/>
          </p:cNvSpPr>
          <p:nvPr>
            <p:ph type="subTitle" idx="1"/>
          </p:nvPr>
        </p:nvSpPr>
        <p:spPr/>
        <p:txBody>
          <a:bodyPr/>
          <a:lstStyle/>
          <a:p>
            <a:r>
              <a:rPr lang="en-US" dirty="0"/>
              <a:t>November 18, 2021</a:t>
            </a:r>
          </a:p>
        </p:txBody>
      </p:sp>
    </p:spTree>
    <p:extLst>
      <p:ext uri="{BB962C8B-B14F-4D97-AF65-F5344CB8AC3E}">
        <p14:creationId xmlns:p14="http://schemas.microsoft.com/office/powerpoint/2010/main" val="257164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2"/>
          <p:cNvSpPr txBox="1">
            <a:spLocks noGrp="1"/>
          </p:cNvSpPr>
          <p:nvPr>
            <p:ph type="body" idx="1"/>
          </p:nvPr>
        </p:nvSpPr>
        <p:spPr>
          <a:xfrm>
            <a:off x="216743" y="784166"/>
            <a:ext cx="8409464"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dirty="0"/>
              <a:t>“Alert” responses- </a:t>
            </a:r>
          </a:p>
          <a:p>
            <a:pPr lvl="1">
              <a:spcBef>
                <a:spcPts val="0"/>
              </a:spcBef>
              <a:buChar char="●"/>
            </a:pPr>
            <a:r>
              <a:rPr lang="en" b="0" dirty="0">
                <a:solidFill>
                  <a:schemeClr val="tx1"/>
                </a:solidFill>
              </a:rPr>
              <a:t>Bring disturbing papers to the attention of an adult close to the student as soon as possible so that constructive feedback can be shared and action taken, if necessary. </a:t>
            </a:r>
          </a:p>
          <a:p>
            <a:pPr lvl="1">
              <a:spcBef>
                <a:spcPts val="0"/>
              </a:spcBef>
              <a:buChar char="●"/>
            </a:pPr>
            <a:r>
              <a:rPr lang="en" b="0" dirty="0">
                <a:solidFill>
                  <a:schemeClr val="tx1"/>
                </a:solidFill>
              </a:rPr>
              <a:t>Instruct scorers to indicate to the appropriate school- or division-level personnel any paper that is found to be disturbing and then score the paper according to the rubric criteria.</a:t>
            </a:r>
            <a:endParaRPr dirty="0">
              <a:solidFill>
                <a:schemeClr val="tx1"/>
              </a:solidFill>
            </a:endParaRPr>
          </a:p>
        </p:txBody>
      </p:sp>
      <p:sp>
        <p:nvSpPr>
          <p:cNvPr id="158" name="Google Shape;158;p32"/>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Examples of Reader Bias </a:t>
            </a:r>
            <a:r>
              <a:rPr lang="en" sz="2400" dirty="0"/>
              <a:t>(3 of 4)</a:t>
            </a:r>
            <a:endParaRP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3"/>
          <p:cNvSpPr txBox="1">
            <a:spLocks noGrp="1"/>
          </p:cNvSpPr>
          <p:nvPr>
            <p:ph type="body" idx="1"/>
          </p:nvPr>
        </p:nvSpPr>
        <p:spPr>
          <a:xfrm>
            <a:off x="252550" y="624425"/>
            <a:ext cx="87168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dirty="0"/>
              <a:t>Individual Scorer’s Preferences- Some scorers may favor a different type of assessment, or they may believe it is impossible to score a response to a task fairly using these techniques and the required rubric. They may believe the rubric is too lenient or too stringent. Teachers may tailor their own classroom assessments around local curricular expectations, but they must adhere to the state’s common rubric and remain “anchored” when scoring responses to state-developed performance tasks.</a:t>
            </a:r>
            <a:endParaRPr b="0" dirty="0"/>
          </a:p>
        </p:txBody>
      </p:sp>
      <p:sp>
        <p:nvSpPr>
          <p:cNvPr id="164" name="Google Shape;164;p33"/>
          <p:cNvSpPr txBox="1">
            <a:spLocks noGrp="1"/>
          </p:cNvSpPr>
          <p:nvPr>
            <p:ph type="title"/>
          </p:nvPr>
        </p:nvSpPr>
        <p:spPr>
          <a:xfrm>
            <a:off x="448750" y="111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Examples of Reader Bias </a:t>
            </a:r>
            <a:r>
              <a:rPr lang="en" sz="2400" dirty="0"/>
              <a:t>(4 of 4)</a:t>
            </a:r>
            <a:endParaRP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68"/>
        <p:cNvGrpSpPr/>
        <p:nvPr/>
      </p:nvGrpSpPr>
      <p:grpSpPr>
        <a:xfrm>
          <a:off x="0" y="0"/>
          <a:ext cx="0" cy="0"/>
          <a:chOff x="0" y="0"/>
          <a:chExt cx="0" cy="0"/>
        </a:xfrm>
      </p:grpSpPr>
      <p:sp>
        <p:nvSpPr>
          <p:cNvPr id="169" name="Google Shape;169;p34"/>
          <p:cNvSpPr txBox="1">
            <a:spLocks noGrp="1"/>
          </p:cNvSpPr>
          <p:nvPr>
            <p:ph type="body" idx="1"/>
          </p:nvPr>
        </p:nvSpPr>
        <p:spPr>
          <a:xfrm>
            <a:off x="393014" y="754791"/>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t>There are two secondary state-developed common rubrics. </a:t>
            </a:r>
            <a:endParaRPr b="0" dirty="0"/>
          </a:p>
          <a:p>
            <a:pPr marL="457200" lvl="0" indent="-381000" algn="l" rtl="0">
              <a:spcBef>
                <a:spcPts val="0"/>
              </a:spcBef>
              <a:spcAft>
                <a:spcPts val="0"/>
              </a:spcAft>
              <a:buSzPts val="2400"/>
              <a:buChar char="●"/>
            </a:pPr>
            <a:r>
              <a:rPr lang="en" b="0" u="sng" dirty="0">
                <a:solidFill>
                  <a:schemeClr val="hlink"/>
                </a:solidFill>
                <a:hlinkClick r:id="rId3"/>
              </a:rPr>
              <a:t>HSS State Developed Common Rubric-Upper Secondary</a:t>
            </a:r>
            <a:r>
              <a:rPr lang="en" b="0" dirty="0"/>
              <a:t>: Use to score all state-developed performance tasks in Virginia and US History.</a:t>
            </a:r>
            <a:endParaRPr b="0" dirty="0"/>
          </a:p>
          <a:p>
            <a:pPr marL="457200" lvl="0" indent="-381000" algn="l" rtl="0">
              <a:spcBef>
                <a:spcPts val="0"/>
              </a:spcBef>
              <a:spcAft>
                <a:spcPts val="0"/>
              </a:spcAft>
              <a:buSzPts val="2400"/>
              <a:buChar char="●"/>
            </a:pPr>
            <a:r>
              <a:rPr lang="en" b="0" u="sng" dirty="0">
                <a:solidFill>
                  <a:schemeClr val="hlink"/>
                </a:solidFill>
                <a:hlinkClick r:id="rId4"/>
              </a:rPr>
              <a:t>HSS State Developed Common Rubric-Early Secondary</a:t>
            </a:r>
            <a:r>
              <a:rPr lang="en" b="0" dirty="0"/>
              <a:t>: This will be used to score all state-developed performance tasks in World Geography, World History I, and World History II.</a:t>
            </a:r>
            <a:endParaRPr b="0" dirty="0"/>
          </a:p>
          <a:p>
            <a:pPr marL="0" lvl="0" indent="0" algn="l" rtl="0">
              <a:spcBef>
                <a:spcPts val="0"/>
              </a:spcBef>
              <a:spcAft>
                <a:spcPts val="0"/>
              </a:spcAft>
              <a:buNone/>
            </a:pPr>
            <a:endParaRPr sz="800" dirty="0"/>
          </a:p>
          <a:p>
            <a:pPr marL="0" lvl="0" indent="0" algn="l" rtl="0">
              <a:spcBef>
                <a:spcPts val="0"/>
              </a:spcBef>
              <a:spcAft>
                <a:spcPts val="0"/>
              </a:spcAft>
              <a:buNone/>
            </a:pPr>
            <a:r>
              <a:rPr lang="en" i="1" dirty="0"/>
              <a:t>Note: Only skills identified in the task are to be scored.</a:t>
            </a:r>
            <a:endParaRPr i="1" dirty="0"/>
          </a:p>
        </p:txBody>
      </p:sp>
      <p:sp>
        <p:nvSpPr>
          <p:cNvPr id="170" name="Google Shape;170;p34"/>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Rubrics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5"/>
          <p:cNvSpPr txBox="1">
            <a:spLocks noGrp="1"/>
          </p:cNvSpPr>
          <p:nvPr>
            <p:ph type="body" idx="1"/>
          </p:nvPr>
        </p:nvSpPr>
        <p:spPr>
          <a:xfrm>
            <a:off x="328750" y="776825"/>
            <a:ext cx="82983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a:t>The language in the rubric is not a verbatim match to the Standards of Learning but rather provides a general description of each score point, from “Not Observed” to “4.”</a:t>
            </a:r>
            <a:endParaRPr b="0"/>
          </a:p>
          <a:p>
            <a:pPr marL="457200" lvl="0" indent="-381000" algn="l" rtl="0">
              <a:spcBef>
                <a:spcPts val="0"/>
              </a:spcBef>
              <a:spcAft>
                <a:spcPts val="0"/>
              </a:spcAft>
              <a:buSzPts val="2400"/>
              <a:buChar char="●"/>
            </a:pPr>
            <a:r>
              <a:rPr lang="en" b="0"/>
              <a:t>Language in the rubrics may not be modified or altered, but discussion to clarify that language will be helpful, especially in conjunction with the anchor responses and annotations.</a:t>
            </a:r>
            <a:endParaRPr b="0"/>
          </a:p>
          <a:p>
            <a:pPr marL="914400" lvl="0" indent="0" algn="l" rtl="0">
              <a:spcBef>
                <a:spcPts val="0"/>
              </a:spcBef>
              <a:spcAft>
                <a:spcPts val="0"/>
              </a:spcAft>
              <a:buNone/>
            </a:pPr>
            <a:endParaRPr b="0"/>
          </a:p>
        </p:txBody>
      </p:sp>
      <p:sp>
        <p:nvSpPr>
          <p:cNvPr id="176" name="Google Shape;176;p35"/>
          <p:cNvSpPr txBox="1">
            <a:spLocks noGrp="1"/>
          </p:cNvSpPr>
          <p:nvPr>
            <p:ph type="title"/>
          </p:nvPr>
        </p:nvSpPr>
        <p:spPr>
          <a:xfrm>
            <a:off x="448750" y="111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Reviewing the Rubric </a:t>
            </a:r>
            <a:r>
              <a:rPr lang="en" sz="2400" dirty="0"/>
              <a:t>(1 of 2)</a:t>
            </a:r>
            <a:endParaRP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80"/>
        <p:cNvGrpSpPr/>
        <p:nvPr/>
      </p:nvGrpSpPr>
      <p:grpSpPr>
        <a:xfrm>
          <a:off x="0" y="0"/>
          <a:ext cx="0" cy="0"/>
          <a:chOff x="0" y="0"/>
          <a:chExt cx="0" cy="0"/>
        </a:xfrm>
      </p:grpSpPr>
      <p:sp>
        <p:nvSpPr>
          <p:cNvPr id="181" name="Google Shape;181;p36"/>
          <p:cNvSpPr txBox="1">
            <a:spLocks noGrp="1"/>
          </p:cNvSpPr>
          <p:nvPr>
            <p:ph type="body" idx="1"/>
          </p:nvPr>
        </p:nvSpPr>
        <p:spPr>
          <a:xfrm>
            <a:off x="2575" y="624425"/>
            <a:ext cx="89025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dirty="0"/>
              <a:t>Not all scorers will have the same level of experience with the rubric and the language used to describe characteristics of evidence that may be seen at each score point.</a:t>
            </a:r>
            <a:endParaRPr b="0" dirty="0"/>
          </a:p>
          <a:p>
            <a:pPr marL="457200" lvl="0" indent="-381000" algn="l" rtl="0">
              <a:spcBef>
                <a:spcPts val="0"/>
              </a:spcBef>
              <a:spcAft>
                <a:spcPts val="0"/>
              </a:spcAft>
              <a:buSzPts val="2400"/>
              <a:buChar char="●"/>
            </a:pPr>
            <a:r>
              <a:rPr lang="en" b="0" dirty="0"/>
              <a:t>Actively reviewing the rubric is recommended. For example, scorers might:</a:t>
            </a:r>
            <a:endParaRPr b="0" dirty="0"/>
          </a:p>
          <a:p>
            <a:pPr marL="914400" lvl="1" indent="-381000" algn="l" rtl="0">
              <a:spcBef>
                <a:spcPts val="0"/>
              </a:spcBef>
              <a:spcAft>
                <a:spcPts val="0"/>
              </a:spcAft>
              <a:buClr>
                <a:schemeClr val="dk1"/>
              </a:buClr>
              <a:buSzPts val="2400"/>
              <a:buChar char="○"/>
            </a:pPr>
            <a:r>
              <a:rPr lang="en" b="0" dirty="0">
                <a:solidFill>
                  <a:schemeClr val="dk1"/>
                </a:solidFill>
              </a:rPr>
              <a:t>Highlight words or phrases that seem important.</a:t>
            </a:r>
            <a:endParaRPr b="0" dirty="0">
              <a:solidFill>
                <a:schemeClr val="dk1"/>
              </a:solidFill>
            </a:endParaRPr>
          </a:p>
          <a:p>
            <a:pPr marL="914400" lvl="1" indent="-381000" algn="l" rtl="0">
              <a:spcBef>
                <a:spcPts val="0"/>
              </a:spcBef>
              <a:spcAft>
                <a:spcPts val="0"/>
              </a:spcAft>
              <a:buClr>
                <a:schemeClr val="dk1"/>
              </a:buClr>
              <a:buSzPts val="2400"/>
              <a:buChar char="○"/>
            </a:pPr>
            <a:r>
              <a:rPr lang="en" b="0" dirty="0">
                <a:solidFill>
                  <a:schemeClr val="dk1"/>
                </a:solidFill>
              </a:rPr>
              <a:t>Underline verbs that indicate what students will demonstrate.</a:t>
            </a:r>
            <a:endParaRPr b="0" dirty="0">
              <a:solidFill>
                <a:schemeClr val="dk1"/>
              </a:solidFill>
            </a:endParaRPr>
          </a:p>
          <a:p>
            <a:pPr marL="914400" lvl="1" indent="-381000" algn="l" rtl="0">
              <a:spcBef>
                <a:spcPts val="0"/>
              </a:spcBef>
              <a:spcAft>
                <a:spcPts val="0"/>
              </a:spcAft>
              <a:buClr>
                <a:schemeClr val="dk1"/>
              </a:buClr>
              <a:buSzPts val="2400"/>
              <a:buChar char="○"/>
            </a:pPr>
            <a:r>
              <a:rPr lang="en" b="0" dirty="0">
                <a:solidFill>
                  <a:schemeClr val="dk1"/>
                </a:solidFill>
              </a:rPr>
              <a:t>Put a bubble around or question mark beside any words or phrases that seem unclear.</a:t>
            </a:r>
            <a:endParaRPr b="0" dirty="0">
              <a:solidFill>
                <a:schemeClr val="dk1"/>
              </a:solidFill>
            </a:endParaRPr>
          </a:p>
          <a:p>
            <a:pPr marL="0" lvl="0" indent="0" algn="l" rtl="0">
              <a:spcBef>
                <a:spcPts val="0"/>
              </a:spcBef>
              <a:spcAft>
                <a:spcPts val="0"/>
              </a:spcAft>
              <a:buNone/>
            </a:pPr>
            <a:endParaRPr dirty="0"/>
          </a:p>
        </p:txBody>
      </p:sp>
      <p:sp>
        <p:nvSpPr>
          <p:cNvPr id="182" name="Google Shape;182;p36"/>
          <p:cNvSpPr txBox="1">
            <a:spLocks noGrp="1"/>
          </p:cNvSpPr>
          <p:nvPr>
            <p:ph type="title"/>
          </p:nvPr>
        </p:nvSpPr>
        <p:spPr>
          <a:xfrm>
            <a:off x="448750" y="111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dirty="0"/>
              <a:t>Reviewing the Rubric </a:t>
            </a:r>
            <a:r>
              <a:rPr lang="en" sz="2400" dirty="0"/>
              <a:t>(2 of 2)</a:t>
            </a:r>
            <a:endParaRP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7"/>
          <p:cNvSpPr txBox="1">
            <a:spLocks noGrp="1"/>
          </p:cNvSpPr>
          <p:nvPr>
            <p:ph type="body" idx="1"/>
          </p:nvPr>
        </p:nvSpPr>
        <p:spPr>
          <a:xfrm>
            <a:off x="481150" y="929225"/>
            <a:ext cx="81834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a:t>The rubric description for each score point is not a mandatory list of criteria that must all be met in order for that score to be assigned.</a:t>
            </a:r>
            <a:endParaRPr b="0"/>
          </a:p>
          <a:p>
            <a:pPr marL="457200" lvl="0" indent="-381000" algn="l" rtl="0">
              <a:spcBef>
                <a:spcPts val="0"/>
              </a:spcBef>
              <a:spcAft>
                <a:spcPts val="0"/>
              </a:spcAft>
              <a:buSzPts val="2400"/>
              <a:buChar char="●"/>
            </a:pPr>
            <a:r>
              <a:rPr lang="en" b="0"/>
              <a:t>The bulleted list is not meant to be a checklist.</a:t>
            </a:r>
            <a:endParaRPr b="0"/>
          </a:p>
          <a:p>
            <a:pPr marL="457200" lvl="0" indent="-381000" algn="l" rtl="0">
              <a:spcBef>
                <a:spcPts val="0"/>
              </a:spcBef>
              <a:spcAft>
                <a:spcPts val="0"/>
              </a:spcAft>
              <a:buSzPts val="2400"/>
              <a:buChar char="●"/>
            </a:pPr>
            <a:r>
              <a:rPr lang="en" b="0"/>
              <a:t>A response may demonstrate some traits of one score point and some characteristics of another. A response should be assigned a “best fit” or most appropriate score based on the overall evidence in the work. </a:t>
            </a:r>
            <a:endParaRPr b="0"/>
          </a:p>
          <a:p>
            <a:pPr marL="0" lvl="0" indent="0" algn="l" rtl="0">
              <a:spcBef>
                <a:spcPts val="0"/>
              </a:spcBef>
              <a:spcAft>
                <a:spcPts val="0"/>
              </a:spcAft>
              <a:buNone/>
            </a:pPr>
            <a:endParaRPr b="0"/>
          </a:p>
        </p:txBody>
      </p:sp>
      <p:sp>
        <p:nvSpPr>
          <p:cNvPr id="188" name="Google Shape;188;p37"/>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“Best Fit”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Anchor Responses and Annotations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9"/>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a:t>What are anchor responses and annotations?</a:t>
            </a:r>
            <a:endParaRPr sz="3100"/>
          </a:p>
        </p:txBody>
      </p:sp>
      <p:sp>
        <p:nvSpPr>
          <p:cNvPr id="199" name="Google Shape;199;p39"/>
          <p:cNvSpPr txBox="1">
            <a:spLocks noGrp="1"/>
          </p:cNvSpPr>
          <p:nvPr>
            <p:ph type="body" idx="1"/>
          </p:nvPr>
        </p:nvSpPr>
        <p:spPr>
          <a:xfrm>
            <a:off x="176350" y="797021"/>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dirty="0"/>
              <a:t>Anchor responses are authentic examples of scored student work that are used to help a scorer differentiate between the score points on the rubric.</a:t>
            </a:r>
            <a:endParaRPr b="0" dirty="0"/>
          </a:p>
          <a:p>
            <a:pPr marL="457200" lvl="0" indent="-381000" algn="l" rtl="0">
              <a:spcBef>
                <a:spcPts val="0"/>
              </a:spcBef>
              <a:spcAft>
                <a:spcPts val="0"/>
              </a:spcAft>
              <a:buSzPts val="2400"/>
              <a:buChar char="●"/>
            </a:pPr>
            <a:r>
              <a:rPr lang="en" b="0" dirty="0"/>
              <a:t>Each anchor response has a corresponding annotation that provides the rationale for the score, using evidence from the student’s work. </a:t>
            </a:r>
            <a:endParaRPr b="0" dirty="0"/>
          </a:p>
          <a:p>
            <a:pPr marL="457200" lvl="0" indent="-381000" algn="l" rtl="0">
              <a:spcBef>
                <a:spcPts val="0"/>
              </a:spcBef>
              <a:spcAft>
                <a:spcPts val="0"/>
              </a:spcAft>
              <a:buSzPts val="2400"/>
              <a:buChar char="●"/>
            </a:pPr>
            <a:r>
              <a:rPr lang="en" b="0" dirty="0"/>
              <a:t>The anchor responses, used in conjunction with the annotations and the rubric, clarify the criteria at each score point.</a:t>
            </a:r>
            <a:endParaRPr b="0" dirty="0"/>
          </a:p>
          <a:p>
            <a:pPr marL="0" lvl="0" indent="0" algn="l" rtl="0">
              <a:spcBef>
                <a:spcPts val="0"/>
              </a:spcBef>
              <a:spcAft>
                <a:spcPts val="0"/>
              </a:spcAft>
              <a:buNone/>
            </a:pPr>
            <a:endParaRPr b="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0"/>
          <p:cNvSpPr txBox="1">
            <a:spLocks noGrp="1"/>
          </p:cNvSpPr>
          <p:nvPr>
            <p:ph type="body" idx="1"/>
          </p:nvPr>
        </p:nvSpPr>
        <p:spPr>
          <a:xfrm>
            <a:off x="117590" y="1157825"/>
            <a:ext cx="8596752"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dirty="0"/>
              <a:t>Anchor responses and annotations will be posted on the Division Director of Testing page under Testing Resources in the Single Sign-On for Web Systems application.</a:t>
            </a:r>
            <a:endParaRPr b="0" dirty="0"/>
          </a:p>
          <a:p>
            <a:pPr marL="457200" lvl="0" indent="-381000" algn="l" rtl="0">
              <a:spcBef>
                <a:spcPts val="0"/>
              </a:spcBef>
              <a:spcAft>
                <a:spcPts val="0"/>
              </a:spcAft>
              <a:buSzPts val="2400"/>
              <a:buChar char="●"/>
            </a:pPr>
            <a:r>
              <a:rPr lang="en" b="0" dirty="0"/>
              <a:t>Anchor responses and annotations are intended to be used for training purposes and may be shared with teachers via sites that may be accessed by appropriate school division personnel. Anchor responses are not to be posted on a public website.</a:t>
            </a:r>
            <a:endParaRPr b="0" dirty="0"/>
          </a:p>
        </p:txBody>
      </p:sp>
      <p:sp>
        <p:nvSpPr>
          <p:cNvPr id="205" name="Google Shape;205;p40"/>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a:t>Where can we find the anchor responses and annotations?</a:t>
            </a:r>
            <a:endParaRPr sz="3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1"/>
          <p:cNvSpPr txBox="1">
            <a:spLocks noGrp="1"/>
          </p:cNvSpPr>
          <p:nvPr>
            <p:ph type="body" idx="1"/>
          </p:nvPr>
        </p:nvSpPr>
        <p:spPr>
          <a:xfrm>
            <a:off x="100150" y="1102740"/>
            <a:ext cx="88152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dirty="0"/>
              <a:t>Anchor responses have been compiled, using the holistic score for Core Expectations, from low score point to high score point.</a:t>
            </a:r>
            <a:endParaRPr b="0" dirty="0"/>
          </a:p>
          <a:p>
            <a:pPr marL="457200" lvl="0" indent="-381000" algn="l" rtl="0">
              <a:spcBef>
                <a:spcPts val="0"/>
              </a:spcBef>
              <a:spcAft>
                <a:spcPts val="0"/>
              </a:spcAft>
              <a:buSzPts val="2400"/>
              <a:buChar char="●"/>
            </a:pPr>
            <a:r>
              <a:rPr lang="en" b="0" dirty="0"/>
              <a:t>By starting with the lowest score point level, a scorer learns to focus on what a response </a:t>
            </a:r>
            <a:r>
              <a:rPr lang="en" dirty="0"/>
              <a:t>does</a:t>
            </a:r>
            <a:r>
              <a:rPr lang="en" b="0" dirty="0"/>
              <a:t> instead of what it does </a:t>
            </a:r>
            <a:r>
              <a:rPr lang="en" dirty="0"/>
              <a:t>not</a:t>
            </a:r>
            <a:r>
              <a:rPr lang="en" b="0" dirty="0"/>
              <a:t> do. </a:t>
            </a:r>
            <a:endParaRPr b="0" dirty="0"/>
          </a:p>
          <a:p>
            <a:pPr marL="457200" lvl="0" indent="-381000" algn="l" rtl="0">
              <a:spcBef>
                <a:spcPts val="0"/>
              </a:spcBef>
              <a:spcAft>
                <a:spcPts val="0"/>
              </a:spcAft>
              <a:buSzPts val="2400"/>
              <a:buChar char="●"/>
            </a:pPr>
            <a:r>
              <a:rPr lang="en" b="0" dirty="0"/>
              <a:t>Considering anchor responses in this order helps a scorer internalize the rubric. </a:t>
            </a:r>
            <a:endParaRPr b="0" dirty="0"/>
          </a:p>
        </p:txBody>
      </p:sp>
      <p:sp>
        <p:nvSpPr>
          <p:cNvPr id="211" name="Google Shape;211;p41"/>
          <p:cNvSpPr txBox="1">
            <a:spLocks noGrp="1"/>
          </p:cNvSpPr>
          <p:nvPr>
            <p:ph type="title"/>
          </p:nvPr>
        </p:nvSpPr>
        <p:spPr>
          <a:xfrm>
            <a:off x="448750" y="111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dirty="0"/>
              <a:t>Order of Anchor Responses and Annotations </a:t>
            </a:r>
            <a:r>
              <a:rPr lang="en" sz="2400" dirty="0"/>
              <a:t>(1 of 3)</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4"/>
          <p:cNvSpPr txBox="1">
            <a:spLocks noGrp="1"/>
          </p:cNvSpPr>
          <p:nvPr>
            <p:ph type="body" idx="1"/>
          </p:nvPr>
        </p:nvSpPr>
        <p:spPr>
          <a:xfrm>
            <a:off x="481150" y="1081625"/>
            <a:ext cx="81834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b="0" dirty="0">
                <a:solidFill>
                  <a:schemeClr val="dk1"/>
                </a:solidFill>
              </a:rPr>
              <a:t>Shared Resources</a:t>
            </a:r>
            <a:endParaRPr b="0" dirty="0">
              <a:solidFill>
                <a:schemeClr val="dk1"/>
              </a:solidFill>
            </a:endParaRPr>
          </a:p>
          <a:p>
            <a:pPr marL="457200" lvl="0" indent="-381000" algn="l" rtl="0">
              <a:spcBef>
                <a:spcPts val="0"/>
              </a:spcBef>
              <a:spcAft>
                <a:spcPts val="0"/>
              </a:spcAft>
              <a:buClr>
                <a:schemeClr val="dk1"/>
              </a:buClr>
              <a:buSzPts val="2400"/>
              <a:buChar char="●"/>
            </a:pPr>
            <a:r>
              <a:rPr lang="en" b="0" dirty="0">
                <a:solidFill>
                  <a:schemeClr val="dk1"/>
                </a:solidFill>
              </a:rPr>
              <a:t>Planning a Local Scoring Event </a:t>
            </a:r>
          </a:p>
          <a:p>
            <a:pPr marL="457200" lvl="0" indent="-381000" algn="l" rtl="0">
              <a:spcBef>
                <a:spcPts val="0"/>
              </a:spcBef>
              <a:spcAft>
                <a:spcPts val="0"/>
              </a:spcAft>
              <a:buClr>
                <a:schemeClr val="dk1"/>
              </a:buClr>
              <a:buSzPts val="2400"/>
              <a:buChar char="●"/>
            </a:pPr>
            <a:r>
              <a:rPr lang="en" b="0" dirty="0">
                <a:solidFill>
                  <a:schemeClr val="dk1"/>
                </a:solidFill>
              </a:rPr>
              <a:t>Training with Anchor Responses and Annotations</a:t>
            </a:r>
            <a:endParaRPr b="0" dirty="0">
              <a:solidFill>
                <a:schemeClr val="dk1"/>
              </a:solidFill>
            </a:endParaRPr>
          </a:p>
          <a:p>
            <a:pPr marL="457200" lvl="0" indent="-381000" algn="l" rtl="0">
              <a:spcBef>
                <a:spcPts val="0"/>
              </a:spcBef>
              <a:spcAft>
                <a:spcPts val="0"/>
              </a:spcAft>
              <a:buClr>
                <a:schemeClr val="dk1"/>
              </a:buClr>
              <a:buSzPts val="2400"/>
              <a:buChar char="●"/>
            </a:pPr>
            <a:r>
              <a:rPr lang="en" b="0" dirty="0">
                <a:solidFill>
                  <a:schemeClr val="dk1"/>
                </a:solidFill>
              </a:rPr>
              <a:t>Scoring Calibration Protocol</a:t>
            </a:r>
            <a:endParaRPr b="0" dirty="0">
              <a:solidFill>
                <a:schemeClr val="dk1"/>
              </a:solidFill>
            </a:endParaRPr>
          </a:p>
          <a:p>
            <a:pPr marL="457200" lvl="0" indent="-381000" algn="l" rtl="0">
              <a:spcBef>
                <a:spcPts val="0"/>
              </a:spcBef>
              <a:spcAft>
                <a:spcPts val="0"/>
              </a:spcAft>
              <a:buClr>
                <a:schemeClr val="dk1"/>
              </a:buClr>
              <a:buSzPts val="2400"/>
              <a:buChar char="●"/>
            </a:pPr>
            <a:r>
              <a:rPr lang="en" b="0" dirty="0">
                <a:solidFill>
                  <a:schemeClr val="dk1"/>
                </a:solidFill>
              </a:rPr>
              <a:t>Question and Answers</a:t>
            </a:r>
            <a:endParaRPr b="0" dirty="0">
              <a:solidFill>
                <a:schemeClr val="dk1"/>
              </a:solidFill>
            </a:endParaRPr>
          </a:p>
          <a:p>
            <a:pPr marL="0" lvl="0" indent="0" algn="l" rtl="0">
              <a:spcBef>
                <a:spcPts val="0"/>
              </a:spcBef>
              <a:spcAft>
                <a:spcPts val="0"/>
              </a:spcAft>
              <a:buNone/>
            </a:pPr>
            <a:endParaRPr b="0" dirty="0">
              <a:solidFill>
                <a:schemeClr val="dk1"/>
              </a:solidFill>
              <a:highlight>
                <a:srgbClr val="FFFFFF"/>
              </a:highlight>
            </a:endParaRPr>
          </a:p>
        </p:txBody>
      </p:sp>
      <p:sp>
        <p:nvSpPr>
          <p:cNvPr id="109" name="Google Shape;109;p24"/>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2"/>
          <p:cNvSpPr txBox="1">
            <a:spLocks noGrp="1"/>
          </p:cNvSpPr>
          <p:nvPr>
            <p:ph type="body" idx="1"/>
          </p:nvPr>
        </p:nvSpPr>
        <p:spPr>
          <a:xfrm>
            <a:off x="100150" y="1157825"/>
            <a:ext cx="8815200" cy="3416400"/>
          </a:xfrm>
          <a:prstGeom prst="rect">
            <a:avLst/>
          </a:prstGeom>
        </p:spPr>
        <p:txBody>
          <a:bodyPr spcFirstLastPara="1" wrap="square" lIns="91425" tIns="91425" rIns="91425" bIns="91425" anchor="t" anchorCtr="0">
            <a:noAutofit/>
          </a:bodyPr>
          <a:lstStyle/>
          <a:p>
            <a:pPr marL="914400" lvl="0" indent="-381000" algn="l" rtl="0">
              <a:spcBef>
                <a:spcPts val="0"/>
              </a:spcBef>
              <a:spcAft>
                <a:spcPts val="0"/>
              </a:spcAft>
              <a:buSzPts val="2400"/>
              <a:buChar char="●"/>
            </a:pPr>
            <a:r>
              <a:rPr lang="en" b="0"/>
              <a:t>It might be tempting for a scorer to think, “The introduction to this response is not strong and clear, so it must not be a 4.”</a:t>
            </a:r>
            <a:endParaRPr b="0"/>
          </a:p>
          <a:p>
            <a:pPr marL="914400" lvl="0" indent="-381000" algn="l" rtl="0">
              <a:spcBef>
                <a:spcPts val="0"/>
              </a:spcBef>
              <a:spcAft>
                <a:spcPts val="0"/>
              </a:spcAft>
              <a:buSzPts val="2400"/>
              <a:buChar char="●"/>
            </a:pPr>
            <a:r>
              <a:rPr lang="en" b="0"/>
              <a:t>Instead, when anchor responses are ordered and considered from low score point to high, scorers are encouraged to consider first what a response demonstrates successfully and to what level it rises, before considering its weaknesses.</a:t>
            </a:r>
            <a:endParaRPr b="0"/>
          </a:p>
        </p:txBody>
      </p:sp>
      <p:sp>
        <p:nvSpPr>
          <p:cNvPr id="217" name="Google Shape;217;p42"/>
          <p:cNvSpPr txBox="1">
            <a:spLocks noGrp="1"/>
          </p:cNvSpPr>
          <p:nvPr>
            <p:ph type="title"/>
          </p:nvPr>
        </p:nvSpPr>
        <p:spPr>
          <a:xfrm>
            <a:off x="448750" y="111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dirty="0"/>
              <a:t>Order of Anchor Responses and Annotations </a:t>
            </a:r>
            <a:r>
              <a:rPr lang="en" sz="2400" dirty="0"/>
              <a:t>(2 of 3)</a:t>
            </a:r>
            <a:endParaRP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21"/>
        <p:cNvGrpSpPr/>
        <p:nvPr/>
      </p:nvGrpSpPr>
      <p:grpSpPr>
        <a:xfrm>
          <a:off x="0" y="0"/>
          <a:ext cx="0" cy="0"/>
          <a:chOff x="0" y="0"/>
          <a:chExt cx="0" cy="0"/>
        </a:xfrm>
      </p:grpSpPr>
      <p:sp>
        <p:nvSpPr>
          <p:cNvPr id="222" name="Google Shape;222;p43"/>
          <p:cNvSpPr txBox="1">
            <a:spLocks noGrp="1"/>
          </p:cNvSpPr>
          <p:nvPr>
            <p:ph type="body" idx="1"/>
          </p:nvPr>
        </p:nvSpPr>
        <p:spPr>
          <a:xfrm>
            <a:off x="45064" y="862204"/>
            <a:ext cx="9098936"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dirty="0"/>
              <a:t>The naming convention for Anchor Responses is tied to the score point that best fits the response.</a:t>
            </a:r>
            <a:endParaRPr b="0" dirty="0"/>
          </a:p>
          <a:p>
            <a:pPr marL="457200" lvl="0" indent="-381000" algn="l" rtl="0">
              <a:spcBef>
                <a:spcPts val="0"/>
              </a:spcBef>
              <a:spcAft>
                <a:spcPts val="0"/>
              </a:spcAft>
              <a:buSzPts val="2400"/>
              <a:buChar char="●"/>
            </a:pPr>
            <a:r>
              <a:rPr lang="en" b="0" dirty="0"/>
              <a:t>Of three Anchor Responses, each representing score point 1:</a:t>
            </a:r>
            <a:endParaRPr b="0" dirty="0"/>
          </a:p>
          <a:p>
            <a:pPr marL="914400" lvl="1" indent="-381000" algn="l" rtl="0">
              <a:spcBef>
                <a:spcPts val="0"/>
              </a:spcBef>
              <a:spcAft>
                <a:spcPts val="0"/>
              </a:spcAft>
              <a:buClr>
                <a:schemeClr val="dk1"/>
              </a:buClr>
              <a:buSzPts val="2400"/>
              <a:buChar char="○"/>
            </a:pPr>
            <a:r>
              <a:rPr lang="en" b="0" dirty="0">
                <a:solidFill>
                  <a:schemeClr val="dk1"/>
                </a:solidFill>
              </a:rPr>
              <a:t>Anchor Response 1-1 demonstrates the lowest observed achievement in Core Expectations;</a:t>
            </a:r>
            <a:endParaRPr b="0" dirty="0">
              <a:solidFill>
                <a:schemeClr val="dk1"/>
              </a:solidFill>
            </a:endParaRPr>
          </a:p>
          <a:p>
            <a:pPr marL="914400" lvl="1" indent="-381000" algn="l" rtl="0">
              <a:spcBef>
                <a:spcPts val="0"/>
              </a:spcBef>
              <a:spcAft>
                <a:spcPts val="0"/>
              </a:spcAft>
              <a:buClr>
                <a:schemeClr val="dk1"/>
              </a:buClr>
              <a:buSzPts val="2400"/>
              <a:buChar char="○"/>
            </a:pPr>
            <a:r>
              <a:rPr lang="en" b="0" dirty="0">
                <a:solidFill>
                  <a:schemeClr val="dk1"/>
                </a:solidFill>
              </a:rPr>
              <a:t>Anchor Response 1-2 contains evidence that is somewhat stronger than that in Anchor Response 1-1;</a:t>
            </a:r>
            <a:endParaRPr b="0" dirty="0">
              <a:solidFill>
                <a:schemeClr val="dk1"/>
              </a:solidFill>
            </a:endParaRPr>
          </a:p>
          <a:p>
            <a:pPr marL="914400" lvl="1" indent="-381000" algn="l" rtl="0">
              <a:spcBef>
                <a:spcPts val="0"/>
              </a:spcBef>
              <a:spcAft>
                <a:spcPts val="0"/>
              </a:spcAft>
              <a:buSzPts val="2400"/>
              <a:buChar char="○"/>
            </a:pPr>
            <a:r>
              <a:rPr lang="en" b="0" dirty="0">
                <a:solidFill>
                  <a:schemeClr val="dk1"/>
                </a:solidFill>
              </a:rPr>
              <a:t>Anchor Response 1-3 is stronger than Anchor Response 1-2 (but “fits” a score of 1 better than a “2”</a:t>
            </a:r>
            <a:r>
              <a:rPr lang="en" b="0" dirty="0"/>
              <a:t>).</a:t>
            </a:r>
            <a:endParaRPr b="0" dirty="0"/>
          </a:p>
        </p:txBody>
      </p:sp>
      <p:sp>
        <p:nvSpPr>
          <p:cNvPr id="223" name="Google Shape;223;p43"/>
          <p:cNvSpPr txBox="1">
            <a:spLocks noGrp="1"/>
          </p:cNvSpPr>
          <p:nvPr>
            <p:ph type="title"/>
          </p:nvPr>
        </p:nvSpPr>
        <p:spPr>
          <a:xfrm>
            <a:off x="448750" y="34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dirty="0"/>
              <a:t>Order of Anchor Responses and Annotations </a:t>
            </a:r>
            <a:r>
              <a:rPr lang="en" sz="2400" dirty="0"/>
              <a:t>(3 of 3)</a:t>
            </a:r>
            <a:endParaRPr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4"/>
          <p:cNvSpPr txBox="1">
            <a:spLocks noGrp="1"/>
          </p:cNvSpPr>
          <p:nvPr>
            <p:ph type="body" idx="1"/>
          </p:nvPr>
        </p:nvSpPr>
        <p:spPr>
          <a:xfrm>
            <a:off x="328750" y="85302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a:t>Training with anchor responses and annotations is an iterative process.</a:t>
            </a:r>
            <a:endParaRPr b="0"/>
          </a:p>
          <a:p>
            <a:pPr marL="457200" lvl="0" indent="-381000" algn="l" rtl="0">
              <a:spcBef>
                <a:spcPts val="0"/>
              </a:spcBef>
              <a:spcAft>
                <a:spcPts val="0"/>
              </a:spcAft>
              <a:buSzPts val="2400"/>
              <a:buChar char="●"/>
            </a:pPr>
            <a:r>
              <a:rPr lang="en" b="0"/>
              <a:t>Score points have been assigned, and rationales for those score points are provided. The goal is for scorers to become aligned to these examples. </a:t>
            </a:r>
            <a:endParaRPr b="0"/>
          </a:p>
          <a:p>
            <a:pPr marL="457200" lvl="0" indent="-381000" algn="l" rtl="0">
              <a:spcBef>
                <a:spcPts val="0"/>
              </a:spcBef>
              <a:spcAft>
                <a:spcPts val="0"/>
              </a:spcAft>
              <a:buSzPts val="2400"/>
              <a:buChar char="●"/>
            </a:pPr>
            <a:r>
              <a:rPr lang="en" b="0"/>
              <a:t>The goal is to build shared, common understanding for the rubric and score points in the rubric.</a:t>
            </a:r>
            <a:endParaRPr b="0"/>
          </a:p>
          <a:p>
            <a:pPr marL="457200" lvl="0" indent="-381000" algn="l" rtl="0">
              <a:spcBef>
                <a:spcPts val="0"/>
              </a:spcBef>
              <a:spcAft>
                <a:spcPts val="0"/>
              </a:spcAft>
              <a:buSzPts val="2400"/>
              <a:buChar char="●"/>
            </a:pPr>
            <a:r>
              <a:rPr lang="en" b="0"/>
              <a:t>Scorers will benefit from approaching this work with the mindset of a learner. </a:t>
            </a:r>
            <a:endParaRPr b="0"/>
          </a:p>
        </p:txBody>
      </p:sp>
      <p:sp>
        <p:nvSpPr>
          <p:cNvPr id="229" name="Google Shape;229;p44"/>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Using Anchor Responses and Annotations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5"/>
          <p:cNvSpPr txBox="1">
            <a:spLocks noGrp="1"/>
          </p:cNvSpPr>
          <p:nvPr>
            <p:ph type="body" idx="1"/>
          </p:nvPr>
        </p:nvSpPr>
        <p:spPr>
          <a:xfrm>
            <a:off x="252550" y="853025"/>
            <a:ext cx="81834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arenR"/>
            </a:pPr>
            <a:r>
              <a:rPr lang="en" u="sng" dirty="0"/>
              <a:t>Norms:</a:t>
            </a:r>
            <a:r>
              <a:rPr lang="en" b="0" dirty="0"/>
              <a:t> Facilitator reviews the norms and the process that will be followed with the anchor responses.</a:t>
            </a:r>
            <a:endParaRPr b="0" dirty="0"/>
          </a:p>
          <a:p>
            <a:pPr marL="457200" lvl="0" indent="-381000" algn="l" rtl="0">
              <a:spcBef>
                <a:spcPts val="0"/>
              </a:spcBef>
              <a:spcAft>
                <a:spcPts val="0"/>
              </a:spcAft>
              <a:buSzPts val="2400"/>
              <a:buAutoNum type="arabicParenR"/>
            </a:pPr>
            <a:r>
              <a:rPr lang="en" u="sng" dirty="0"/>
              <a:t>Examination:</a:t>
            </a:r>
            <a:r>
              <a:rPr lang="en" b="0" dirty="0"/>
              <a:t> Scorers independently and silently read the summative task prompt, anchor response, and rubric. (Do not yet refer to annotation.)</a:t>
            </a:r>
            <a:endParaRPr b="0" dirty="0"/>
          </a:p>
          <a:p>
            <a:pPr marL="457200" lvl="0" indent="-381000" algn="l" rtl="0">
              <a:spcBef>
                <a:spcPts val="0"/>
              </a:spcBef>
              <a:spcAft>
                <a:spcPts val="0"/>
              </a:spcAft>
              <a:buSzPts val="2400"/>
              <a:buAutoNum type="arabicParenR"/>
            </a:pPr>
            <a:r>
              <a:rPr lang="en" u="sng" dirty="0"/>
              <a:t>Clarifying Questions:</a:t>
            </a:r>
            <a:r>
              <a:rPr lang="en" b="0" dirty="0"/>
              <a:t> Scorers ask any clarifying questions they have about the materials and/or the process. </a:t>
            </a:r>
            <a:endParaRPr b="0" dirty="0"/>
          </a:p>
        </p:txBody>
      </p:sp>
      <p:sp>
        <p:nvSpPr>
          <p:cNvPr id="235" name="Google Shape;235;p45"/>
          <p:cNvSpPr txBox="1">
            <a:spLocks noGrp="1"/>
          </p:cNvSpPr>
          <p:nvPr>
            <p:ph type="title"/>
          </p:nvPr>
        </p:nvSpPr>
        <p:spPr>
          <a:xfrm>
            <a:off x="448750" y="111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dirty="0"/>
              <a:t>Training with the Anchor Responses </a:t>
            </a:r>
            <a:r>
              <a:rPr lang="en" sz="2400" dirty="0"/>
              <a:t>(1 of 3)</a:t>
            </a:r>
            <a:endParaRPr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39"/>
        <p:cNvGrpSpPr/>
        <p:nvPr/>
      </p:nvGrpSpPr>
      <p:grpSpPr>
        <a:xfrm>
          <a:off x="0" y="0"/>
          <a:ext cx="0" cy="0"/>
          <a:chOff x="0" y="0"/>
          <a:chExt cx="0" cy="0"/>
        </a:xfrm>
      </p:grpSpPr>
      <p:sp>
        <p:nvSpPr>
          <p:cNvPr id="240" name="Google Shape;240;p46"/>
          <p:cNvSpPr txBox="1">
            <a:spLocks noGrp="1"/>
          </p:cNvSpPr>
          <p:nvPr>
            <p:ph type="body" idx="1"/>
          </p:nvPr>
        </p:nvSpPr>
        <p:spPr>
          <a:xfrm>
            <a:off x="252550" y="720821"/>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arenR" startAt="4"/>
            </a:pPr>
            <a:r>
              <a:rPr lang="en" u="sng" dirty="0"/>
              <a:t>Read and Compare:</a:t>
            </a:r>
            <a:r>
              <a:rPr lang="en" b="0" dirty="0"/>
              <a:t> Scorers independently and silently read and score the anchor response and then read the annotation. Make notes about any points in the annotation, based on evidence in the response, that help clarify or illustrate the score point.</a:t>
            </a:r>
            <a:endParaRPr b="0" dirty="0"/>
          </a:p>
          <a:p>
            <a:pPr marL="457200" lvl="0" indent="-381000" algn="l" rtl="0">
              <a:spcBef>
                <a:spcPts val="0"/>
              </a:spcBef>
              <a:spcAft>
                <a:spcPts val="0"/>
              </a:spcAft>
              <a:buSzPts val="2400"/>
              <a:buAutoNum type="arabicParenR" startAt="4"/>
            </a:pPr>
            <a:r>
              <a:rPr lang="en" u="sng" dirty="0"/>
              <a:t>Discussion and Debrief:</a:t>
            </a:r>
            <a:r>
              <a:rPr lang="en" b="0" dirty="0"/>
              <a:t> Facilitator opens discussion of the response, score, and annotation. Encourage those who share to cite evidence from the student’s response and connect that evidence to the language for that score point in the rubric.</a:t>
            </a:r>
            <a:endParaRPr b="0" dirty="0"/>
          </a:p>
        </p:txBody>
      </p:sp>
      <p:sp>
        <p:nvSpPr>
          <p:cNvPr id="241" name="Google Shape;241;p46"/>
          <p:cNvSpPr txBox="1">
            <a:spLocks noGrp="1"/>
          </p:cNvSpPr>
          <p:nvPr>
            <p:ph type="title"/>
          </p:nvPr>
        </p:nvSpPr>
        <p:spPr>
          <a:xfrm>
            <a:off x="448750" y="111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dirty="0"/>
              <a:t>Training with the Anchor Responses </a:t>
            </a:r>
            <a:r>
              <a:rPr lang="en" sz="2400" dirty="0"/>
              <a:t>(2 of 3)</a:t>
            </a:r>
            <a:endParaRP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7"/>
          <p:cNvSpPr txBox="1">
            <a:spLocks noGrp="1"/>
          </p:cNvSpPr>
          <p:nvPr>
            <p:ph type="body" idx="1"/>
          </p:nvPr>
        </p:nvSpPr>
        <p:spPr>
          <a:xfrm>
            <a:off x="280150" y="863550"/>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arenR" startAt="6"/>
            </a:pPr>
            <a:r>
              <a:rPr lang="en" u="sng"/>
              <a:t>Mini-closure</a:t>
            </a:r>
            <a:r>
              <a:rPr lang="en" b="0"/>
              <a:t>: Facilitator restates the key points of discussion and debrief and reinforces the evidence from the response as cited in the annotation that support the score point as the “best fit.”</a:t>
            </a:r>
            <a:endParaRPr b="0"/>
          </a:p>
          <a:p>
            <a:pPr marL="457200" lvl="0" indent="-381000" algn="l" rtl="0">
              <a:spcBef>
                <a:spcPts val="0"/>
              </a:spcBef>
              <a:spcAft>
                <a:spcPts val="0"/>
              </a:spcAft>
              <a:buSzPts val="2400"/>
              <a:buAutoNum type="arabicParenR" startAt="6"/>
            </a:pPr>
            <a:r>
              <a:rPr lang="en" b="0"/>
              <a:t>Repeat this process with next anchor response and continue until each of the anchor responses and annotations has been reviewed and discussed.</a:t>
            </a:r>
            <a:endParaRPr b="0"/>
          </a:p>
          <a:p>
            <a:pPr marL="0" lvl="0" indent="457200" algn="l" rtl="0">
              <a:spcBef>
                <a:spcPts val="0"/>
              </a:spcBef>
              <a:spcAft>
                <a:spcPts val="0"/>
              </a:spcAft>
              <a:buNone/>
            </a:pPr>
            <a:endParaRPr/>
          </a:p>
        </p:txBody>
      </p:sp>
      <p:sp>
        <p:nvSpPr>
          <p:cNvPr id="247" name="Google Shape;247;p47"/>
          <p:cNvSpPr txBox="1">
            <a:spLocks noGrp="1"/>
          </p:cNvSpPr>
          <p:nvPr>
            <p:ph type="title"/>
          </p:nvPr>
        </p:nvSpPr>
        <p:spPr>
          <a:xfrm>
            <a:off x="448750" y="111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dirty="0"/>
              <a:t>Training with the Anchor Responses </a:t>
            </a:r>
            <a:r>
              <a:rPr lang="en" sz="2400" dirty="0"/>
              <a:t>(3 of 3)</a:t>
            </a:r>
            <a:endParaRP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Scoring Calibration, Best Practices, and Other Considerations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56"/>
        <p:cNvGrpSpPr/>
        <p:nvPr/>
      </p:nvGrpSpPr>
      <p:grpSpPr>
        <a:xfrm>
          <a:off x="0" y="0"/>
          <a:ext cx="0" cy="0"/>
          <a:chOff x="0" y="0"/>
          <a:chExt cx="0" cy="0"/>
        </a:xfrm>
      </p:grpSpPr>
      <p:sp>
        <p:nvSpPr>
          <p:cNvPr id="257" name="Google Shape;257;p49"/>
          <p:cNvSpPr txBox="1">
            <a:spLocks noGrp="1"/>
          </p:cNvSpPr>
          <p:nvPr>
            <p:ph type="body" idx="1"/>
          </p:nvPr>
        </p:nvSpPr>
        <p:spPr>
          <a:xfrm>
            <a:off x="142380" y="699706"/>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dirty="0"/>
              <a:t>During training, scoring calibration serves as a bridge between the anchor responses/annotations and independent scoring. (It provides guided practice for scorers and evidence for the facilitator that training has been successful.)</a:t>
            </a:r>
            <a:endParaRPr b="0" dirty="0"/>
          </a:p>
          <a:p>
            <a:pPr marL="457200" lvl="0" indent="-381000" algn="l" rtl="0">
              <a:spcBef>
                <a:spcPts val="0"/>
              </a:spcBef>
              <a:spcAft>
                <a:spcPts val="0"/>
              </a:spcAft>
              <a:buSzPts val="2400"/>
              <a:buChar char="●"/>
            </a:pPr>
            <a:r>
              <a:rPr lang="en" b="0" dirty="0"/>
              <a:t>During the school year, the scoring calibration protocol should be revisited to reset, re-anchor, and ensure consistency among scorers.</a:t>
            </a:r>
            <a:endParaRPr b="0" dirty="0"/>
          </a:p>
          <a:p>
            <a:pPr marL="457200" lvl="0" indent="-381000" algn="l" rtl="0">
              <a:spcBef>
                <a:spcPts val="0"/>
              </a:spcBef>
              <a:spcAft>
                <a:spcPts val="0"/>
              </a:spcAft>
              <a:buSzPts val="2400"/>
              <a:buChar char="●"/>
            </a:pPr>
            <a:r>
              <a:rPr lang="en" b="0" dirty="0"/>
              <a:t>The scoring calibration protocol will be very similar to the process used for training with the anchor papers.</a:t>
            </a:r>
            <a:endParaRPr b="0" dirty="0"/>
          </a:p>
          <a:p>
            <a:pPr marL="457200" lvl="0" indent="0" algn="l" rtl="0">
              <a:spcBef>
                <a:spcPts val="0"/>
              </a:spcBef>
              <a:spcAft>
                <a:spcPts val="0"/>
              </a:spcAft>
              <a:buNone/>
            </a:pPr>
            <a:endParaRPr b="0" dirty="0"/>
          </a:p>
        </p:txBody>
      </p:sp>
      <p:sp>
        <p:nvSpPr>
          <p:cNvPr id="258" name="Google Shape;258;p49"/>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dirty="0"/>
              <a:t>Scoring Calibration</a:t>
            </a:r>
            <a:endParaRPr sz="31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262"/>
        <p:cNvGrpSpPr/>
        <p:nvPr/>
      </p:nvGrpSpPr>
      <p:grpSpPr>
        <a:xfrm>
          <a:off x="0" y="0"/>
          <a:ext cx="0" cy="0"/>
          <a:chOff x="0" y="0"/>
          <a:chExt cx="0" cy="0"/>
        </a:xfrm>
      </p:grpSpPr>
      <p:sp>
        <p:nvSpPr>
          <p:cNvPr id="263" name="Google Shape;263;p50"/>
          <p:cNvSpPr txBox="1">
            <a:spLocks noGrp="1"/>
          </p:cNvSpPr>
          <p:nvPr>
            <p:ph type="body" idx="1"/>
          </p:nvPr>
        </p:nvSpPr>
        <p:spPr>
          <a:xfrm>
            <a:off x="252550" y="840170"/>
            <a:ext cx="85692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dirty="0"/>
              <a:t>The goal of this work is to ensure that scorers can:</a:t>
            </a:r>
            <a:endParaRPr b="0" dirty="0"/>
          </a:p>
          <a:p>
            <a:pPr marL="914400" lvl="1" indent="-381000" algn="l" rtl="0">
              <a:spcBef>
                <a:spcPts val="0"/>
              </a:spcBef>
              <a:spcAft>
                <a:spcPts val="0"/>
              </a:spcAft>
              <a:buClr>
                <a:schemeClr val="dk1"/>
              </a:buClr>
              <a:buSzPts val="2400"/>
              <a:buChar char="○"/>
            </a:pPr>
            <a:r>
              <a:rPr lang="en" b="0" dirty="0">
                <a:solidFill>
                  <a:schemeClr val="dk1"/>
                </a:solidFill>
              </a:rPr>
              <a:t>apply the rubric in a consistent manner;</a:t>
            </a:r>
            <a:endParaRPr b="0" dirty="0">
              <a:solidFill>
                <a:schemeClr val="dk1"/>
              </a:solidFill>
            </a:endParaRPr>
          </a:p>
          <a:p>
            <a:pPr marL="914400" lvl="1" indent="-381000" algn="l" rtl="0">
              <a:spcBef>
                <a:spcPts val="0"/>
              </a:spcBef>
              <a:spcAft>
                <a:spcPts val="0"/>
              </a:spcAft>
              <a:buClr>
                <a:schemeClr val="dk1"/>
              </a:buClr>
              <a:buSzPts val="2400"/>
              <a:buChar char="○"/>
            </a:pPr>
            <a:r>
              <a:rPr lang="en" b="0" dirty="0">
                <a:solidFill>
                  <a:schemeClr val="dk1"/>
                </a:solidFill>
              </a:rPr>
              <a:t>apply the rubric in a manner that is aligned to scores illustrated by the anchor responses and annotations; and</a:t>
            </a:r>
            <a:endParaRPr b="0" dirty="0">
              <a:solidFill>
                <a:schemeClr val="dk1"/>
              </a:solidFill>
            </a:endParaRPr>
          </a:p>
          <a:p>
            <a:pPr marL="914400" lvl="1" indent="-381000" algn="l" rtl="0">
              <a:spcBef>
                <a:spcPts val="0"/>
              </a:spcBef>
              <a:spcAft>
                <a:spcPts val="0"/>
              </a:spcAft>
              <a:buClr>
                <a:schemeClr val="dk1"/>
              </a:buClr>
              <a:buSzPts val="2400"/>
              <a:buChar char="○"/>
            </a:pPr>
            <a:r>
              <a:rPr lang="en" b="0" dirty="0">
                <a:solidFill>
                  <a:schemeClr val="dk1"/>
                </a:solidFill>
              </a:rPr>
              <a:t>support assigned scores with evidence from the student’s response and language from the score point description in the rubric.</a:t>
            </a:r>
            <a:endParaRPr b="0" dirty="0">
              <a:solidFill>
                <a:schemeClr val="dk1"/>
              </a:solidFill>
            </a:endParaRPr>
          </a:p>
          <a:p>
            <a:pPr marL="457200" lvl="0" indent="-381000" algn="l" rtl="0">
              <a:spcBef>
                <a:spcPts val="0"/>
              </a:spcBef>
              <a:spcAft>
                <a:spcPts val="0"/>
              </a:spcAft>
              <a:buSzPts val="2400"/>
              <a:buChar char="●"/>
            </a:pPr>
            <a:r>
              <a:rPr lang="en" b="0" dirty="0"/>
              <a:t>Consensus-building is important to this process.</a:t>
            </a:r>
            <a:endParaRPr b="0" dirty="0"/>
          </a:p>
          <a:p>
            <a:pPr marL="0" lvl="0" indent="0" algn="l" rtl="0">
              <a:spcBef>
                <a:spcPts val="0"/>
              </a:spcBef>
              <a:spcAft>
                <a:spcPts val="0"/>
              </a:spcAft>
              <a:buNone/>
            </a:pPr>
            <a:endParaRPr b="0" dirty="0"/>
          </a:p>
          <a:p>
            <a:pPr marL="457200" lvl="0" indent="0" algn="l" rtl="0">
              <a:spcBef>
                <a:spcPts val="0"/>
              </a:spcBef>
              <a:spcAft>
                <a:spcPts val="0"/>
              </a:spcAft>
              <a:buClr>
                <a:schemeClr val="dk1"/>
              </a:buClr>
              <a:buSzPts val="1100"/>
              <a:buFont typeface="Arial"/>
              <a:buNone/>
            </a:pPr>
            <a:endParaRPr b="0" dirty="0"/>
          </a:p>
          <a:p>
            <a:pPr marL="0" lvl="0" indent="0" algn="l" rtl="0">
              <a:spcBef>
                <a:spcPts val="0"/>
              </a:spcBef>
              <a:spcAft>
                <a:spcPts val="0"/>
              </a:spcAft>
              <a:buNone/>
            </a:pPr>
            <a:endParaRPr dirty="0"/>
          </a:p>
        </p:txBody>
      </p:sp>
      <p:sp>
        <p:nvSpPr>
          <p:cNvPr id="264" name="Google Shape;264;p50"/>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Goals of Scoring Calibration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1"/>
          <p:cNvSpPr txBox="1">
            <a:spLocks noGrp="1"/>
          </p:cNvSpPr>
          <p:nvPr>
            <p:ph type="body" idx="1"/>
          </p:nvPr>
        </p:nvSpPr>
        <p:spPr>
          <a:xfrm>
            <a:off x="215525" y="776825"/>
            <a:ext cx="8751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a:t>A variety of student responses to one or more of the state-developed performance tasks is needed. </a:t>
            </a:r>
            <a:endParaRPr b="0"/>
          </a:p>
          <a:p>
            <a:pPr marL="914400" lvl="1" indent="-381000" algn="l" rtl="0">
              <a:spcBef>
                <a:spcPts val="0"/>
              </a:spcBef>
              <a:spcAft>
                <a:spcPts val="0"/>
              </a:spcAft>
              <a:buClr>
                <a:schemeClr val="dk1"/>
              </a:buClr>
              <a:buSzPts val="2400"/>
              <a:buChar char="○"/>
            </a:pPr>
            <a:r>
              <a:rPr lang="en" b="0">
                <a:solidFill>
                  <a:schemeClr val="dk1"/>
                </a:solidFill>
              </a:rPr>
              <a:t>Each teacher could submit a few low/medium/high responses that have not been formally scored to be used for this purpose. (Remove all personally identifiable information from responses.)</a:t>
            </a:r>
            <a:endParaRPr b="0">
              <a:solidFill>
                <a:schemeClr val="dk1"/>
              </a:solidFill>
            </a:endParaRPr>
          </a:p>
          <a:p>
            <a:pPr marL="914400" lvl="1" indent="-381000" algn="l" rtl="0">
              <a:spcBef>
                <a:spcPts val="0"/>
              </a:spcBef>
              <a:spcAft>
                <a:spcPts val="0"/>
              </a:spcAft>
              <a:buClr>
                <a:schemeClr val="dk1"/>
              </a:buClr>
              <a:buSzPts val="2400"/>
              <a:buChar char="○"/>
            </a:pPr>
            <a:r>
              <a:rPr lang="en" b="0">
                <a:solidFill>
                  <a:schemeClr val="dk1"/>
                </a:solidFill>
              </a:rPr>
              <a:t>For each task (e.g. Era 1/Task 1), compile a few responses that all scorers will consider. (Small sets work well.)</a:t>
            </a:r>
            <a:endParaRPr b="0">
              <a:solidFill>
                <a:schemeClr val="dk1"/>
              </a:solidFill>
            </a:endParaRPr>
          </a:p>
          <a:p>
            <a:pPr marL="457200" lvl="0" indent="0" algn="l" rtl="0">
              <a:spcBef>
                <a:spcPts val="0"/>
              </a:spcBef>
              <a:spcAft>
                <a:spcPts val="0"/>
              </a:spcAft>
              <a:buNone/>
            </a:pPr>
            <a:endParaRPr b="0"/>
          </a:p>
          <a:p>
            <a:pPr marL="457200" lvl="0" indent="0" algn="l" rtl="0">
              <a:spcBef>
                <a:spcPts val="0"/>
              </a:spcBef>
              <a:spcAft>
                <a:spcPts val="0"/>
              </a:spcAft>
              <a:buNone/>
            </a:pPr>
            <a:endParaRPr b="0"/>
          </a:p>
        </p:txBody>
      </p:sp>
      <p:sp>
        <p:nvSpPr>
          <p:cNvPr id="270" name="Google Shape;270;p51"/>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a:t>Compiling Responses for Scoring Calibration</a:t>
            </a:r>
            <a:endParaRPr sz="3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5"/>
          <p:cNvSpPr txBox="1">
            <a:spLocks noGrp="1"/>
          </p:cNvSpPr>
          <p:nvPr>
            <p:ph type="body" idx="1"/>
          </p:nvPr>
        </p:nvSpPr>
        <p:spPr>
          <a:xfrm>
            <a:off x="481150" y="853025"/>
            <a:ext cx="8183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t>Resources to support local scoring of state-developed performance assessments were provided in the invitation for today’s webinar</a:t>
            </a:r>
            <a:r>
              <a:rPr lang="en" dirty="0"/>
              <a:t> (</a:t>
            </a:r>
            <a:r>
              <a:rPr lang="en" dirty="0">
                <a:solidFill>
                  <a:srgbClr val="202124"/>
                </a:solidFill>
                <a:highlight>
                  <a:srgbClr val="FFFFFF"/>
                </a:highlight>
              </a:rPr>
              <a:t>Upcoming Webinars: History and Social Science Performance Assessments and LAVC)</a:t>
            </a:r>
            <a:r>
              <a:rPr lang="en" b="0" dirty="0">
                <a:solidFill>
                  <a:srgbClr val="202124"/>
                </a:solidFill>
                <a:highlight>
                  <a:srgbClr val="FFFFFF"/>
                </a:highlight>
              </a:rPr>
              <a:t>, sent on October 22, 2021.</a:t>
            </a:r>
            <a:endParaRPr b="0" dirty="0">
              <a:solidFill>
                <a:srgbClr val="202124"/>
              </a:solidFill>
              <a:highlight>
                <a:srgbClr val="FFFFFF"/>
              </a:highlight>
            </a:endParaRPr>
          </a:p>
          <a:p>
            <a:pPr marL="0" lvl="0" indent="0" algn="l" rtl="0">
              <a:spcBef>
                <a:spcPts val="0"/>
              </a:spcBef>
              <a:spcAft>
                <a:spcPts val="0"/>
              </a:spcAft>
              <a:buNone/>
            </a:pPr>
            <a:endParaRPr b="0" dirty="0">
              <a:solidFill>
                <a:srgbClr val="202124"/>
              </a:solidFill>
              <a:highlight>
                <a:srgbClr val="FFFFFF"/>
              </a:highlight>
            </a:endParaRPr>
          </a:p>
          <a:p>
            <a:pPr marL="0" lvl="0" indent="0" algn="l" rtl="0">
              <a:spcBef>
                <a:spcPts val="0"/>
              </a:spcBef>
              <a:spcAft>
                <a:spcPts val="0"/>
              </a:spcAft>
              <a:buNone/>
            </a:pPr>
            <a:r>
              <a:rPr lang="en" b="0" i="1" u="sng" dirty="0">
                <a:solidFill>
                  <a:srgbClr val="0563C1"/>
                </a:solidFill>
                <a:highlight>
                  <a:srgbClr val="FFFFFF"/>
                </a:highlight>
                <a:hlinkClick r:id="rId3"/>
              </a:rPr>
              <a:t>Conducting a Holistic Scoring Event</a:t>
            </a:r>
            <a:endParaRPr sz="3700" i="1" dirty="0"/>
          </a:p>
          <a:p>
            <a:pPr marL="0" lvl="0" indent="0" algn="l" rtl="0">
              <a:spcBef>
                <a:spcPts val="0"/>
              </a:spcBef>
              <a:spcAft>
                <a:spcPts val="0"/>
              </a:spcAft>
              <a:buNone/>
            </a:pPr>
            <a:r>
              <a:rPr lang="en" b="0" i="1" u="sng" dirty="0">
                <a:solidFill>
                  <a:srgbClr val="0563C1"/>
                </a:solidFill>
                <a:highlight>
                  <a:srgbClr val="FFFFFF"/>
                </a:highlight>
                <a:hlinkClick r:id="rId4"/>
              </a:rPr>
              <a:t>Principles of Scoring Student Work</a:t>
            </a:r>
            <a:endParaRPr sz="3700" b="0" dirty="0"/>
          </a:p>
        </p:txBody>
      </p:sp>
      <p:sp>
        <p:nvSpPr>
          <p:cNvPr id="115" name="Google Shape;115;p25"/>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Previously Shared Resources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2"/>
          <p:cNvSpPr txBox="1">
            <a:spLocks noGrp="1"/>
          </p:cNvSpPr>
          <p:nvPr>
            <p:ph type="body" idx="1"/>
          </p:nvPr>
        </p:nvSpPr>
        <p:spPr>
          <a:xfrm>
            <a:off x="219499" y="710723"/>
            <a:ext cx="88035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arenR"/>
            </a:pPr>
            <a:r>
              <a:rPr lang="en" u="sng" dirty="0"/>
              <a:t>Norms:</a:t>
            </a:r>
            <a:r>
              <a:rPr lang="en" b="0" dirty="0"/>
              <a:t> Facilitator reviews the norms and the process that will be followed. Ensure that scorers have materials needed (common sets of responses to score, rubric, locally developed materials for record keeping, anchor responses and annotations).</a:t>
            </a:r>
            <a:endParaRPr b="0" dirty="0"/>
          </a:p>
          <a:p>
            <a:pPr marL="457200" lvl="0" indent="-381000" algn="l" rtl="0">
              <a:spcBef>
                <a:spcPts val="0"/>
              </a:spcBef>
              <a:spcAft>
                <a:spcPts val="0"/>
              </a:spcAft>
              <a:buSzPts val="2400"/>
              <a:buAutoNum type="arabicParenR"/>
            </a:pPr>
            <a:r>
              <a:rPr lang="en" u="sng" dirty="0"/>
              <a:t>Examination:</a:t>
            </a:r>
            <a:r>
              <a:rPr lang="en" b="0" dirty="0"/>
              <a:t> Scorers independently and silently read the first assigned response, task prompt, and rubric. </a:t>
            </a:r>
            <a:endParaRPr b="0" dirty="0"/>
          </a:p>
          <a:p>
            <a:pPr marL="457200" lvl="0" indent="-381000" algn="l" rtl="0">
              <a:spcBef>
                <a:spcPts val="0"/>
              </a:spcBef>
              <a:spcAft>
                <a:spcPts val="0"/>
              </a:spcAft>
              <a:buSzPts val="2400"/>
              <a:buAutoNum type="arabicParenR"/>
            </a:pPr>
            <a:r>
              <a:rPr lang="en" u="sng" dirty="0"/>
              <a:t>Clarifying Questions:</a:t>
            </a:r>
            <a:r>
              <a:rPr lang="en" b="0" dirty="0"/>
              <a:t> Scorers ask any clarifying questions they have about the materials and/or the process. </a:t>
            </a:r>
            <a:endParaRPr dirty="0"/>
          </a:p>
        </p:txBody>
      </p:sp>
      <p:sp>
        <p:nvSpPr>
          <p:cNvPr id="276" name="Google Shape;276;p52"/>
          <p:cNvSpPr txBox="1">
            <a:spLocks noGrp="1"/>
          </p:cNvSpPr>
          <p:nvPr>
            <p:ph type="title"/>
          </p:nvPr>
        </p:nvSpPr>
        <p:spPr>
          <a:xfrm>
            <a:off x="448750" y="111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dirty="0"/>
              <a:t>Scoring Calibration Protocol </a:t>
            </a:r>
            <a:r>
              <a:rPr lang="en" sz="2400" dirty="0"/>
              <a:t>(1 of 3)</a:t>
            </a:r>
            <a:endParaRPr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280"/>
        <p:cNvGrpSpPr/>
        <p:nvPr/>
      </p:nvGrpSpPr>
      <p:grpSpPr>
        <a:xfrm>
          <a:off x="0" y="0"/>
          <a:ext cx="0" cy="0"/>
          <a:chOff x="0" y="0"/>
          <a:chExt cx="0" cy="0"/>
        </a:xfrm>
      </p:grpSpPr>
      <p:sp>
        <p:nvSpPr>
          <p:cNvPr id="281" name="Google Shape;281;p53"/>
          <p:cNvSpPr txBox="1">
            <a:spLocks noGrp="1"/>
          </p:cNvSpPr>
          <p:nvPr>
            <p:ph type="body" idx="1"/>
          </p:nvPr>
        </p:nvSpPr>
        <p:spPr>
          <a:xfrm>
            <a:off x="252600" y="62442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arenR" startAt="4"/>
            </a:pPr>
            <a:r>
              <a:rPr lang="en" u="sng" dirty="0"/>
              <a:t>Read and Score:</a:t>
            </a:r>
            <a:r>
              <a:rPr lang="en" b="0" dirty="0"/>
              <a:t> Using the rubric, scorers independently and silently read and score the response. First score Core Expectations, citing evidence in the response to justify the“best fit” score. Then score Task Specific Skills. (</a:t>
            </a:r>
            <a:r>
              <a:rPr lang="en" b="0" u="sng" dirty="0">
                <a:solidFill>
                  <a:schemeClr val="hlink"/>
                </a:solidFill>
              </a:rPr>
              <a:t>Sample Scoring Form</a:t>
            </a:r>
            <a:r>
              <a:rPr lang="en" b="0" dirty="0"/>
              <a:t> provided.)</a:t>
            </a:r>
            <a:endParaRPr b="0" dirty="0"/>
          </a:p>
          <a:p>
            <a:pPr marL="457200" lvl="0" indent="-381000" algn="l" rtl="0">
              <a:spcBef>
                <a:spcPts val="0"/>
              </a:spcBef>
              <a:spcAft>
                <a:spcPts val="0"/>
              </a:spcAft>
              <a:buSzPts val="2400"/>
              <a:buAutoNum type="arabicParenR" startAt="4"/>
            </a:pPr>
            <a:r>
              <a:rPr lang="en" u="sng" dirty="0"/>
              <a:t>Score Sharing:</a:t>
            </a:r>
            <a:r>
              <a:rPr lang="en" b="0" dirty="0"/>
              <a:t> Display scores for discussion. </a:t>
            </a:r>
            <a:endParaRPr b="0" dirty="0"/>
          </a:p>
          <a:p>
            <a:pPr marL="457200" lvl="0" indent="-381000" algn="l" rtl="0">
              <a:spcBef>
                <a:spcPts val="0"/>
              </a:spcBef>
              <a:spcAft>
                <a:spcPts val="0"/>
              </a:spcAft>
              <a:buSzPts val="2400"/>
              <a:buAutoNum type="arabicParenR" startAt="4"/>
            </a:pPr>
            <a:r>
              <a:rPr lang="en" u="sng" dirty="0"/>
              <a:t>Discussion and Debrief:</a:t>
            </a:r>
            <a:r>
              <a:rPr lang="en" b="0" dirty="0"/>
              <a:t> Facilitator opens discussion, encouraging scorers to cite evidence from the response and to connect that evidence to the language for that score point in the rubric. Build consensus.</a:t>
            </a:r>
            <a:endParaRPr dirty="0"/>
          </a:p>
        </p:txBody>
      </p:sp>
      <p:sp>
        <p:nvSpPr>
          <p:cNvPr id="282" name="Google Shape;282;p53"/>
          <p:cNvSpPr txBox="1">
            <a:spLocks noGrp="1"/>
          </p:cNvSpPr>
          <p:nvPr>
            <p:ph type="title"/>
          </p:nvPr>
        </p:nvSpPr>
        <p:spPr>
          <a:xfrm>
            <a:off x="448750" y="34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dirty="0"/>
              <a:t>Scoring Calibration Protocol </a:t>
            </a:r>
            <a:r>
              <a:rPr lang="en" sz="2400" dirty="0"/>
              <a:t>(2 of 3)</a:t>
            </a:r>
            <a:endParaRPr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4"/>
          <p:cNvSpPr txBox="1">
            <a:spLocks noGrp="1"/>
          </p:cNvSpPr>
          <p:nvPr>
            <p:ph type="body" idx="1"/>
          </p:nvPr>
        </p:nvSpPr>
        <p:spPr>
          <a:xfrm>
            <a:off x="404950" y="753872"/>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arenR" startAt="7"/>
            </a:pPr>
            <a:r>
              <a:rPr lang="en" u="sng" dirty="0"/>
              <a:t>Mini-closure</a:t>
            </a:r>
            <a:r>
              <a:rPr lang="en" b="0" u="sng" dirty="0"/>
              <a:t>:</a:t>
            </a:r>
            <a:r>
              <a:rPr lang="en" b="0" dirty="0"/>
              <a:t> Facilitator (or a scoring group member) restates the key points of discussion, connecting the evidence from the response to the score point description (and anchor response/annotation).</a:t>
            </a:r>
            <a:endParaRPr b="0" dirty="0"/>
          </a:p>
          <a:p>
            <a:pPr marL="457200" lvl="0" indent="-381000" algn="l" rtl="0">
              <a:spcBef>
                <a:spcPts val="0"/>
              </a:spcBef>
              <a:spcAft>
                <a:spcPts val="0"/>
              </a:spcAft>
              <a:buSzPts val="2400"/>
              <a:buAutoNum type="arabicParenR" startAt="7"/>
            </a:pPr>
            <a:r>
              <a:rPr lang="en" dirty="0"/>
              <a:t>Repeat this process</a:t>
            </a:r>
            <a:r>
              <a:rPr lang="en" b="0" dirty="0"/>
              <a:t>, working through the sets compiled. When the group is demonstrating consistency and alignment to the anchor responses, consider scoring a small set of responses, rather than a single response, before engaging in discussion.</a:t>
            </a:r>
            <a:endParaRPr dirty="0"/>
          </a:p>
        </p:txBody>
      </p:sp>
      <p:sp>
        <p:nvSpPr>
          <p:cNvPr id="288" name="Google Shape;288;p54"/>
          <p:cNvSpPr txBox="1">
            <a:spLocks noGrp="1"/>
          </p:cNvSpPr>
          <p:nvPr>
            <p:ph type="title"/>
          </p:nvPr>
        </p:nvSpPr>
        <p:spPr>
          <a:xfrm>
            <a:off x="448750" y="111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dirty="0"/>
              <a:t>Scoring Calibration Protocol </a:t>
            </a:r>
            <a:r>
              <a:rPr lang="en" sz="2400" dirty="0"/>
              <a:t>(3 of 3)</a:t>
            </a:r>
            <a:endParaRPr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5"/>
          <p:cNvSpPr txBox="1">
            <a:spLocks noGrp="1"/>
          </p:cNvSpPr>
          <p:nvPr>
            <p:ph type="body" idx="1"/>
          </p:nvPr>
        </p:nvSpPr>
        <p:spPr>
          <a:xfrm>
            <a:off x="481150" y="863123"/>
            <a:ext cx="81834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dirty="0"/>
              <a:t>It is not required that all scoring occur during a “scoring event.” </a:t>
            </a:r>
            <a:endParaRPr b="0" dirty="0"/>
          </a:p>
          <a:p>
            <a:pPr marL="457200" lvl="0" indent="-381000" algn="l" rtl="0">
              <a:spcBef>
                <a:spcPts val="0"/>
              </a:spcBef>
              <a:spcAft>
                <a:spcPts val="0"/>
              </a:spcAft>
              <a:buSzPts val="2400"/>
              <a:buChar char="●"/>
            </a:pPr>
            <a:r>
              <a:rPr lang="en" b="0" dirty="0"/>
              <a:t>If scorers are expected to score independently during a given window or time frame, it will be important to monitor progress and to establish a way for issues to be resolved along the way.</a:t>
            </a:r>
            <a:endParaRPr b="0" dirty="0"/>
          </a:p>
          <a:p>
            <a:pPr marL="457200" lvl="0" indent="-381000" algn="l" rtl="0">
              <a:spcBef>
                <a:spcPts val="0"/>
              </a:spcBef>
              <a:spcAft>
                <a:spcPts val="0"/>
              </a:spcAft>
              <a:buSzPts val="2400"/>
              <a:buChar char="●"/>
            </a:pPr>
            <a:r>
              <a:rPr lang="en" b="0" dirty="0"/>
              <a:t>Consider using an already “protected” meeting time (or a portion of it) so that scorers can come together for this purpose.</a:t>
            </a:r>
            <a:endParaRPr b="0" dirty="0"/>
          </a:p>
        </p:txBody>
      </p:sp>
      <p:sp>
        <p:nvSpPr>
          <p:cNvPr id="294" name="Google Shape;294;p55"/>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Considerations for Scoring</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298"/>
        <p:cNvGrpSpPr/>
        <p:nvPr/>
      </p:nvGrpSpPr>
      <p:grpSpPr>
        <a:xfrm>
          <a:off x="0" y="0"/>
          <a:ext cx="0" cy="0"/>
          <a:chOff x="0" y="0"/>
          <a:chExt cx="0" cy="0"/>
        </a:xfrm>
      </p:grpSpPr>
      <p:sp>
        <p:nvSpPr>
          <p:cNvPr id="299" name="Google Shape;299;p56"/>
          <p:cNvSpPr txBox="1">
            <a:spLocks noGrp="1"/>
          </p:cNvSpPr>
          <p:nvPr>
            <p:ph type="body" idx="1"/>
          </p:nvPr>
        </p:nvSpPr>
        <p:spPr>
          <a:xfrm>
            <a:off x="77197" y="666655"/>
            <a:ext cx="87930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dirty="0"/>
              <a:t>Scoring takes time and is mentally taxing.</a:t>
            </a:r>
            <a:endParaRPr b="0" dirty="0"/>
          </a:p>
          <a:p>
            <a:pPr marL="457200" lvl="0" indent="-381000" algn="l" rtl="0">
              <a:spcBef>
                <a:spcPts val="0"/>
              </a:spcBef>
              <a:spcAft>
                <a:spcPts val="0"/>
              </a:spcAft>
              <a:buSzPts val="2400"/>
              <a:buChar char="●"/>
            </a:pPr>
            <a:r>
              <a:rPr lang="en" b="0" dirty="0"/>
              <a:t>Planning for scoring, and for monitoring scoring, also takes time and is best accomplished with a team.</a:t>
            </a:r>
            <a:endParaRPr b="0" dirty="0"/>
          </a:p>
          <a:p>
            <a:pPr marL="457200" lvl="0" indent="-381000" algn="l" rtl="0">
              <a:spcBef>
                <a:spcPts val="0"/>
              </a:spcBef>
              <a:spcAft>
                <a:spcPts val="0"/>
              </a:spcAft>
              <a:buSzPts val="2400"/>
              <a:buChar char="●"/>
            </a:pPr>
            <a:r>
              <a:rPr lang="en" b="0" dirty="0"/>
              <a:t>School divisions have control over their timeline for scoring, but scoring AND the panel’s review of the collection of evidence should be completed by the end of a student’s enrollment in the course.</a:t>
            </a:r>
            <a:endParaRPr b="0" dirty="0"/>
          </a:p>
          <a:p>
            <a:pPr marL="457200" lvl="0" indent="-381000" algn="l" rtl="0">
              <a:spcBef>
                <a:spcPts val="0"/>
              </a:spcBef>
              <a:spcAft>
                <a:spcPts val="0"/>
              </a:spcAft>
              <a:buSzPts val="2400"/>
              <a:buChar char="●"/>
            </a:pPr>
            <a:r>
              <a:rPr lang="en" b="0" dirty="0"/>
              <a:t>Scores should be reported to students in a timely manner.</a:t>
            </a:r>
            <a:endParaRPr b="0" dirty="0"/>
          </a:p>
          <a:p>
            <a:pPr marL="457200" lvl="0" indent="-381000" algn="l" rtl="0">
              <a:spcBef>
                <a:spcPts val="0"/>
              </a:spcBef>
              <a:spcAft>
                <a:spcPts val="0"/>
              </a:spcAft>
              <a:buSzPts val="2400"/>
              <a:buChar char="●"/>
            </a:pPr>
            <a:r>
              <a:rPr lang="en" b="0" dirty="0"/>
              <a:t>Collect feedback about processes used from scorers and teachers. Adjust your LAVC Plan along the way as needed.</a:t>
            </a:r>
          </a:p>
        </p:txBody>
      </p:sp>
      <p:sp>
        <p:nvSpPr>
          <p:cNvPr id="300" name="Google Shape;300;p56"/>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dirty="0"/>
              <a:t>Timelines and Monitoring </a:t>
            </a:r>
            <a:endParaRPr sz="3100" dirty="0"/>
          </a:p>
          <a:p>
            <a:pPr marL="0" lvl="0" indent="0" algn="l" rtl="0">
              <a:spcBef>
                <a:spcPts val="0"/>
              </a:spcBef>
              <a:spcAft>
                <a:spcPts val="0"/>
              </a:spcAft>
              <a:buNone/>
            </a:pPr>
            <a:endParaRPr sz="31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7"/>
          <p:cNvSpPr txBox="1">
            <a:spLocks noGrp="1"/>
          </p:cNvSpPr>
          <p:nvPr>
            <p:ph type="body" idx="1"/>
          </p:nvPr>
        </p:nvSpPr>
        <p:spPr>
          <a:xfrm>
            <a:off x="481150" y="1081625"/>
            <a:ext cx="81834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a:t>It is recommended that each student response to a state-developed task be scored by two scorers.</a:t>
            </a:r>
            <a:endParaRPr b="0"/>
          </a:p>
          <a:p>
            <a:pPr marL="457200" lvl="0" indent="-381000" algn="l" rtl="0">
              <a:spcBef>
                <a:spcPts val="0"/>
              </a:spcBef>
              <a:spcAft>
                <a:spcPts val="0"/>
              </a:spcAft>
              <a:buSzPts val="2400"/>
              <a:buChar char="●"/>
            </a:pPr>
            <a:r>
              <a:rPr lang="en" b="0"/>
              <a:t>If the scores are not the same, a discussion should occur to come to consensus, or an “expert” scorer could re-score the task.</a:t>
            </a:r>
            <a:endParaRPr b="0"/>
          </a:p>
          <a:p>
            <a:pPr marL="457200" lvl="0" indent="-381000" algn="l" rtl="0">
              <a:spcBef>
                <a:spcPts val="0"/>
              </a:spcBef>
              <a:spcAft>
                <a:spcPts val="0"/>
              </a:spcAft>
              <a:buSzPts val="2400"/>
              <a:buChar char="●"/>
            </a:pPr>
            <a:r>
              <a:rPr lang="en" b="0"/>
              <a:t>When coming to consensus, use the evidence from the student’s response and rubric as discussion points, similar to the scoring calibration activity.</a:t>
            </a:r>
            <a:endParaRPr b="0"/>
          </a:p>
          <a:p>
            <a:pPr marL="0" lvl="0" indent="0" algn="l" rtl="0">
              <a:spcBef>
                <a:spcPts val="0"/>
              </a:spcBef>
              <a:spcAft>
                <a:spcPts val="0"/>
              </a:spcAft>
              <a:buNone/>
            </a:pPr>
            <a:endParaRPr b="0"/>
          </a:p>
        </p:txBody>
      </p:sp>
      <p:sp>
        <p:nvSpPr>
          <p:cNvPr id="306" name="Google Shape;306;p57"/>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Best Practices for Scoring </a:t>
            </a:r>
            <a:r>
              <a:rPr lang="en" sz="2400"/>
              <a:t>(1 of 2)</a:t>
            </a: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8"/>
          <p:cNvSpPr txBox="1">
            <a:spLocks noGrp="1"/>
          </p:cNvSpPr>
          <p:nvPr>
            <p:ph type="body" idx="1"/>
          </p:nvPr>
        </p:nvSpPr>
        <p:spPr>
          <a:xfrm>
            <a:off x="481150" y="1081625"/>
            <a:ext cx="81834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a:t>The teacher of record may be one of the scorers if deemed most appropriate by the division.</a:t>
            </a:r>
            <a:endParaRPr b="0"/>
          </a:p>
          <a:p>
            <a:pPr marL="457200" lvl="0" indent="-381000" algn="l" rtl="0">
              <a:spcBef>
                <a:spcPts val="0"/>
              </a:spcBef>
              <a:spcAft>
                <a:spcPts val="0"/>
              </a:spcAft>
              <a:buSzPts val="2400"/>
              <a:buChar char="●"/>
            </a:pPr>
            <a:r>
              <a:rPr lang="en" b="0"/>
              <a:t>It is required that at least one of the responses to a state-developed performance task used in a collection of evidence must NOT be scored by the teacher of record.   </a:t>
            </a:r>
            <a:endParaRPr b="0"/>
          </a:p>
        </p:txBody>
      </p:sp>
      <p:sp>
        <p:nvSpPr>
          <p:cNvPr id="312" name="Google Shape;312;p58"/>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Best Practices for Scoring </a:t>
            </a:r>
            <a:r>
              <a:rPr lang="en" sz="2400"/>
              <a:t>(2 of 2)</a:t>
            </a:r>
            <a:endParaRPr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9"/>
          <p:cNvSpPr txBox="1">
            <a:spLocks noGrp="1"/>
          </p:cNvSpPr>
          <p:nvPr>
            <p:ph type="body" idx="1"/>
          </p:nvPr>
        </p:nvSpPr>
        <p:spPr>
          <a:xfrm>
            <a:off x="227758" y="776825"/>
            <a:ext cx="8741591"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dirty="0"/>
              <a:t>Methods and materials used for record keeping are at the discretion of the school division.</a:t>
            </a:r>
            <a:endParaRPr b="0" dirty="0"/>
          </a:p>
          <a:p>
            <a:pPr marL="457200" lvl="0" indent="-381000" algn="l" rtl="0">
              <a:spcBef>
                <a:spcPts val="0"/>
              </a:spcBef>
              <a:spcAft>
                <a:spcPts val="0"/>
              </a:spcAft>
              <a:buSzPts val="2400"/>
              <a:buChar char="●"/>
            </a:pPr>
            <a:r>
              <a:rPr lang="en" b="0" dirty="0"/>
              <a:t>School divisions are encouraged to have scorers provide brief notes (not annotations) to accompany the score assigned, as this may be helpful in the event of an appeal.</a:t>
            </a:r>
            <a:endParaRPr b="0" dirty="0"/>
          </a:p>
          <a:p>
            <a:pPr marL="457200" lvl="0" indent="-381000" algn="l" rtl="0">
              <a:spcBef>
                <a:spcPts val="0"/>
              </a:spcBef>
              <a:spcAft>
                <a:spcPts val="0"/>
              </a:spcAft>
              <a:buSzPts val="2400"/>
              <a:buChar char="●"/>
            </a:pPr>
            <a:r>
              <a:rPr lang="en" b="0" dirty="0"/>
              <a:t>Materials and records related to scoring graduation-associated assessments are to be maintained for five years after the academic year in which they were generated.</a:t>
            </a:r>
            <a:endParaRPr b="0" dirty="0"/>
          </a:p>
        </p:txBody>
      </p:sp>
      <p:sp>
        <p:nvSpPr>
          <p:cNvPr id="318" name="Google Shape;318;p59"/>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Record Keeping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Questions about Scoring and Using Anchor Responses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327"/>
        <p:cNvGrpSpPr/>
        <p:nvPr/>
      </p:nvGrpSpPr>
      <p:grpSpPr>
        <a:xfrm>
          <a:off x="0" y="0"/>
          <a:ext cx="0" cy="0"/>
          <a:chOff x="0" y="0"/>
          <a:chExt cx="0" cy="0"/>
        </a:xfrm>
      </p:grpSpPr>
      <p:sp>
        <p:nvSpPr>
          <p:cNvPr id="328" name="Google Shape;328;p61"/>
          <p:cNvSpPr txBox="1">
            <a:spLocks noGrp="1"/>
          </p:cNvSpPr>
          <p:nvPr>
            <p:ph type="body" idx="1"/>
          </p:nvPr>
        </p:nvSpPr>
        <p:spPr>
          <a:xfrm>
            <a:off x="263150" y="984310"/>
            <a:ext cx="8738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Why isn’t there a set of anchor responses for each state-</a:t>
            </a:r>
            <a:endParaRPr dirty="0"/>
          </a:p>
          <a:p>
            <a:pPr marL="0" lvl="0" indent="0" algn="l" rtl="0">
              <a:spcBef>
                <a:spcPts val="0"/>
              </a:spcBef>
              <a:spcAft>
                <a:spcPts val="0"/>
              </a:spcAft>
              <a:buNone/>
            </a:pPr>
            <a:r>
              <a:rPr lang="en" dirty="0"/>
              <a:t>developed performance task? How are anchor responses for different tasks helpful?</a:t>
            </a:r>
            <a:endParaRPr dirty="0"/>
          </a:p>
          <a:p>
            <a:pPr marL="0" lvl="0" indent="0" algn="l" rtl="0">
              <a:spcBef>
                <a:spcPts val="0"/>
              </a:spcBef>
              <a:spcAft>
                <a:spcPts val="0"/>
              </a:spcAft>
              <a:buNone/>
            </a:pPr>
            <a:r>
              <a:rPr lang="en" b="0" dirty="0"/>
              <a:t>Responses to different tasks were collected from Virginia school divisions, and responses representing different score points were selected. The focus is on whether the response demonstrates the skills in the rubric, not on a “correct response” to a specific task. The goal is to foster consistency in scoring, independent of any particular task.</a:t>
            </a:r>
            <a:endParaRPr b="0" dirty="0"/>
          </a:p>
          <a:p>
            <a:pPr marL="0" lvl="0" indent="0" algn="l" rtl="0">
              <a:spcBef>
                <a:spcPts val="0"/>
              </a:spcBef>
              <a:spcAft>
                <a:spcPts val="0"/>
              </a:spcAft>
              <a:buNone/>
            </a:pPr>
            <a:endParaRPr dirty="0"/>
          </a:p>
        </p:txBody>
      </p:sp>
      <p:sp>
        <p:nvSpPr>
          <p:cNvPr id="329" name="Google Shape;329;p61"/>
          <p:cNvSpPr txBox="1">
            <a:spLocks noGrp="1"/>
          </p:cNvSpPr>
          <p:nvPr>
            <p:ph type="title"/>
          </p:nvPr>
        </p:nvSpPr>
        <p:spPr>
          <a:xfrm>
            <a:off x="448750" y="34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dirty="0"/>
              <a:t>Question: Using Anchor Responses for Different Tasks</a:t>
            </a:r>
            <a:endParaRPr sz="3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6"/>
          <p:cNvSpPr txBox="1">
            <a:spLocks noGrp="1"/>
          </p:cNvSpPr>
          <p:nvPr>
            <p:ph type="body" idx="1"/>
          </p:nvPr>
        </p:nvSpPr>
        <p:spPr>
          <a:xfrm>
            <a:off x="481150" y="853025"/>
            <a:ext cx="8183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t>Steps to Consider When Planning</a:t>
            </a:r>
            <a:endParaRPr b="0"/>
          </a:p>
          <a:p>
            <a:pPr marL="914400" lvl="0" indent="-381000" algn="l" rtl="0">
              <a:spcBef>
                <a:spcPts val="0"/>
              </a:spcBef>
              <a:spcAft>
                <a:spcPts val="0"/>
              </a:spcAft>
              <a:buSzPts val="2400"/>
              <a:buAutoNum type="arabicPeriod"/>
            </a:pPr>
            <a:r>
              <a:rPr lang="en" b="0"/>
              <a:t>Establishing Norms and Conditions for Scoring</a:t>
            </a:r>
            <a:endParaRPr b="0"/>
          </a:p>
          <a:p>
            <a:pPr marL="914400" lvl="0" indent="-381000" algn="l" rtl="0">
              <a:spcBef>
                <a:spcPts val="0"/>
              </a:spcBef>
              <a:spcAft>
                <a:spcPts val="0"/>
              </a:spcAft>
              <a:buSzPts val="2400"/>
              <a:buAutoNum type="arabicPeriod"/>
            </a:pPr>
            <a:r>
              <a:rPr lang="en" b="0"/>
              <a:t>Reviewing the Rubric</a:t>
            </a:r>
            <a:endParaRPr b="0"/>
          </a:p>
          <a:p>
            <a:pPr marL="914400" lvl="0" indent="-381000" algn="l" rtl="0">
              <a:spcBef>
                <a:spcPts val="0"/>
              </a:spcBef>
              <a:spcAft>
                <a:spcPts val="0"/>
              </a:spcAft>
              <a:buSzPts val="2400"/>
              <a:buAutoNum type="arabicPeriod"/>
            </a:pPr>
            <a:r>
              <a:rPr lang="en" b="0"/>
              <a:t>Reviewing Anchor Responses and Annotations</a:t>
            </a:r>
            <a:endParaRPr b="0"/>
          </a:p>
          <a:p>
            <a:pPr marL="914400" lvl="0" indent="-381000" algn="l" rtl="0">
              <a:spcBef>
                <a:spcPts val="0"/>
              </a:spcBef>
              <a:spcAft>
                <a:spcPts val="0"/>
              </a:spcAft>
              <a:buSzPts val="2400"/>
              <a:buAutoNum type="arabicPeriod"/>
            </a:pPr>
            <a:r>
              <a:rPr lang="en" b="0"/>
              <a:t>Revisiting Norms and Conditions for Scoring</a:t>
            </a:r>
            <a:endParaRPr b="0"/>
          </a:p>
          <a:p>
            <a:pPr marL="914400" lvl="0" indent="-381000" algn="l" rtl="0">
              <a:spcBef>
                <a:spcPts val="0"/>
              </a:spcBef>
              <a:spcAft>
                <a:spcPts val="0"/>
              </a:spcAft>
              <a:buSzPts val="2400"/>
              <a:buAutoNum type="arabicPeriod"/>
            </a:pPr>
            <a:r>
              <a:rPr lang="en" b="0"/>
              <a:t>Practice: Scoring Calibration Protocol</a:t>
            </a:r>
            <a:endParaRPr b="0"/>
          </a:p>
          <a:p>
            <a:pPr marL="914400" lvl="0" indent="-381000" algn="l" rtl="0">
              <a:spcBef>
                <a:spcPts val="0"/>
              </a:spcBef>
              <a:spcAft>
                <a:spcPts val="0"/>
              </a:spcAft>
              <a:buSzPts val="2400"/>
              <a:buAutoNum type="arabicPeriod"/>
            </a:pPr>
            <a:r>
              <a:rPr lang="en" b="0"/>
              <a:t>Independent Scoring</a:t>
            </a:r>
            <a:endParaRPr b="0"/>
          </a:p>
          <a:p>
            <a:pPr marL="914400" lvl="0" indent="-381000" algn="l" rtl="0">
              <a:spcBef>
                <a:spcPts val="0"/>
              </a:spcBef>
              <a:spcAft>
                <a:spcPts val="0"/>
              </a:spcAft>
              <a:buSzPts val="2400"/>
              <a:buAutoNum type="arabicPeriod"/>
            </a:pPr>
            <a:r>
              <a:rPr lang="en" b="0"/>
              <a:t>Reviewing Scores/Round Two Scoring</a:t>
            </a:r>
            <a:endParaRPr b="0"/>
          </a:p>
        </p:txBody>
      </p:sp>
      <p:sp>
        <p:nvSpPr>
          <p:cNvPr id="121" name="Google Shape;121;p26"/>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Planning a Local Scoring Event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sp>
        <p:nvSpPr>
          <p:cNvPr id="334" name="Google Shape;334;p62"/>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Length of Response</a:t>
            </a:r>
            <a:endParaRPr/>
          </a:p>
        </p:txBody>
      </p:sp>
      <p:sp>
        <p:nvSpPr>
          <p:cNvPr id="335" name="Google Shape;335;p62"/>
          <p:cNvSpPr txBox="1">
            <a:spLocks noGrp="1"/>
          </p:cNvSpPr>
          <p:nvPr>
            <p:ph type="body" idx="1"/>
          </p:nvPr>
        </p:nvSpPr>
        <p:spPr>
          <a:xfrm>
            <a:off x="252550" y="79794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does the length of a response impact a student’s score? Can a response earn a score of “4” without being a 5-paragraph essay?</a:t>
            </a:r>
            <a:endParaRPr dirty="0"/>
          </a:p>
          <a:p>
            <a:pPr marL="0" lvl="0" indent="0" algn="l" rtl="0">
              <a:spcBef>
                <a:spcPts val="0"/>
              </a:spcBef>
              <a:spcAft>
                <a:spcPts val="0"/>
              </a:spcAft>
              <a:buNone/>
            </a:pPr>
            <a:r>
              <a:rPr lang="en" b="0" dirty="0"/>
              <a:t>The length is not a factor in scoring. A concise response in which the student makes clear connections to support a position may be more closely aligned to the description of a “4” in the rubric than a longer response. The content in the response and whether the skills have been fully demonstrated is factored into the score, not the length of the response.</a:t>
            </a:r>
            <a:endParaRPr b="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63"/>
          <p:cNvSpPr txBox="1">
            <a:spLocks noGrp="1"/>
          </p:cNvSpPr>
          <p:nvPr>
            <p:ph type="body" idx="1"/>
          </p:nvPr>
        </p:nvSpPr>
        <p:spPr>
          <a:xfrm>
            <a:off x="328750" y="853025"/>
            <a:ext cx="8451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types of responses are nonscorable?</a:t>
            </a:r>
            <a:endParaRPr dirty="0"/>
          </a:p>
          <a:p>
            <a:pPr marL="0" lvl="0" indent="0" algn="l" rtl="0">
              <a:spcBef>
                <a:spcPts val="0"/>
              </a:spcBef>
              <a:spcAft>
                <a:spcPts val="0"/>
              </a:spcAft>
              <a:buNone/>
            </a:pPr>
            <a:r>
              <a:rPr lang="en" b="0" dirty="0"/>
              <a:t>All responses should be scored, no matter how brief. A score of “Not Observed” is appropriate when a response is off-topic, in a language other than English, or expresses a student’s refusal to respond to the assessment.</a:t>
            </a:r>
            <a:endParaRPr b="0" dirty="0"/>
          </a:p>
          <a:p>
            <a:pPr marL="457200" lvl="0" indent="0" algn="l" rtl="0">
              <a:spcBef>
                <a:spcPts val="0"/>
              </a:spcBef>
              <a:spcAft>
                <a:spcPts val="0"/>
              </a:spcAft>
              <a:buNone/>
            </a:pPr>
            <a:endParaRPr b="0" dirty="0"/>
          </a:p>
        </p:txBody>
      </p:sp>
      <p:sp>
        <p:nvSpPr>
          <p:cNvPr id="341" name="Google Shape;341;p63"/>
          <p:cNvSpPr txBox="1">
            <a:spLocks noGrp="1"/>
          </p:cNvSpPr>
          <p:nvPr>
            <p:ph type="title"/>
          </p:nvPr>
        </p:nvSpPr>
        <p:spPr>
          <a:xfrm>
            <a:off x="107700" y="111125"/>
            <a:ext cx="8928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Question: Nonscorable Papers </a:t>
            </a:r>
            <a:endParaRPr sz="32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64"/>
          <p:cNvSpPr txBox="1">
            <a:spLocks noGrp="1"/>
          </p:cNvSpPr>
          <p:nvPr>
            <p:ph type="body" idx="1"/>
          </p:nvPr>
        </p:nvSpPr>
        <p:spPr>
          <a:xfrm>
            <a:off x="328750" y="853025"/>
            <a:ext cx="8451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 we handle plagiarism?</a:t>
            </a:r>
            <a:endParaRPr/>
          </a:p>
          <a:p>
            <a:pPr marL="0" lvl="0" indent="0" algn="l" rtl="0">
              <a:spcBef>
                <a:spcPts val="0"/>
              </a:spcBef>
              <a:spcAft>
                <a:spcPts val="0"/>
              </a:spcAft>
              <a:buNone/>
            </a:pPr>
            <a:r>
              <a:rPr lang="en" b="0"/>
              <a:t>When plagiarism is detected, VDOE recommends that the portion of the response that is NOT plagiarized be scored. Ultimately, it is the local school division’s decision how to handle intentional and unintentional plagiarism. </a:t>
            </a:r>
            <a:endParaRPr b="0"/>
          </a:p>
        </p:txBody>
      </p:sp>
      <p:sp>
        <p:nvSpPr>
          <p:cNvPr id="347" name="Google Shape;347;p64"/>
          <p:cNvSpPr txBox="1">
            <a:spLocks noGrp="1"/>
          </p:cNvSpPr>
          <p:nvPr>
            <p:ph type="title"/>
          </p:nvPr>
        </p:nvSpPr>
        <p:spPr>
          <a:xfrm>
            <a:off x="107700" y="111125"/>
            <a:ext cx="8928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Question: Plagiarism</a:t>
            </a:r>
            <a:endParaRPr sz="32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65"/>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Spelling and Grammar</a:t>
            </a:r>
            <a:endParaRPr/>
          </a:p>
        </p:txBody>
      </p:sp>
      <p:sp>
        <p:nvSpPr>
          <p:cNvPr id="353" name="Google Shape;353;p65"/>
          <p:cNvSpPr txBox="1">
            <a:spLocks noGrp="1"/>
          </p:cNvSpPr>
          <p:nvPr>
            <p:ph type="body" idx="1"/>
          </p:nvPr>
        </p:nvSpPr>
        <p:spPr>
          <a:xfrm>
            <a:off x="328750" y="853025"/>
            <a:ext cx="8401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role do spelling and grammar play in scoring?</a:t>
            </a:r>
            <a:endParaRPr b="0"/>
          </a:p>
          <a:p>
            <a:pPr marL="0" lvl="0" indent="0" algn="l" rtl="0">
              <a:spcBef>
                <a:spcPts val="0"/>
              </a:spcBef>
              <a:spcAft>
                <a:spcPts val="0"/>
              </a:spcAft>
              <a:buNone/>
            </a:pPr>
            <a:r>
              <a:rPr lang="en" b="0"/>
              <a:t>Spelling is not included in the rubric and should not be considered when scoring. Access to a spell-check and/or grammar-check program while completing their summative task response is appropriate. Access to an online dictionary or thesaurus is not recommended, as students might also access other sources that could provide inappropriate assistance. </a:t>
            </a:r>
            <a:endParaRPr b="0"/>
          </a:p>
          <a:p>
            <a:pPr marL="0" lvl="0" indent="0" algn="l" rtl="0">
              <a:spcBef>
                <a:spcPts val="0"/>
              </a:spcBef>
              <a:spcAft>
                <a:spcPts val="0"/>
              </a:spcAft>
              <a:buNone/>
            </a:pPr>
            <a:endParaRPr b="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66"/>
          <p:cNvSpPr txBox="1">
            <a:spLocks noGrp="1"/>
          </p:cNvSpPr>
          <p:nvPr>
            <p:ph type="body" idx="1"/>
          </p:nvPr>
        </p:nvSpPr>
        <p:spPr>
          <a:xfrm>
            <a:off x="481150" y="1081625"/>
            <a:ext cx="8183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 keyboarding skills count?</a:t>
            </a:r>
            <a:endParaRPr/>
          </a:p>
          <a:p>
            <a:pPr marL="0" lvl="0" indent="0" algn="l" rtl="0">
              <a:spcBef>
                <a:spcPts val="0"/>
              </a:spcBef>
              <a:spcAft>
                <a:spcPts val="0"/>
              </a:spcAft>
              <a:buNone/>
            </a:pPr>
            <a:r>
              <a:rPr lang="en" b="0">
                <a:solidFill>
                  <a:srgbClr val="333333"/>
                </a:solidFill>
              </a:rPr>
              <a:t>No. The ability of a student to communicate their position in writing may be affected by keyboarding issues that make reading the response more difficult, but scorers should not let that influence the score that is assigned. Keyboarding is a separate skill that is not included in the rubric.</a:t>
            </a:r>
            <a:endParaRPr b="0"/>
          </a:p>
        </p:txBody>
      </p:sp>
      <p:sp>
        <p:nvSpPr>
          <p:cNvPr id="359" name="Google Shape;359;p66"/>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Keyboarding Skills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67"/>
          <p:cNvSpPr txBox="1">
            <a:spLocks noGrp="1"/>
          </p:cNvSpPr>
          <p:nvPr>
            <p:ph type="sldNum" idx="12"/>
          </p:nvPr>
        </p:nvSpPr>
        <p:spPr>
          <a:xfrm>
            <a:off x="198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45</a:t>
            </a:fld>
            <a:endParaRPr/>
          </a:p>
        </p:txBody>
      </p:sp>
      <p:sp>
        <p:nvSpPr>
          <p:cNvPr id="365" name="Google Shape;365;p67"/>
          <p:cNvSpPr txBox="1">
            <a:spLocks noGrp="1"/>
          </p:cNvSpPr>
          <p:nvPr>
            <p:ph type="title"/>
          </p:nvPr>
        </p:nvSpPr>
        <p:spPr>
          <a:xfrm>
            <a:off x="448750" y="1873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a:t>Contact Information </a:t>
            </a:r>
            <a:r>
              <a:rPr lang="en" sz="2400"/>
              <a:t>(1 of 2)</a:t>
            </a:r>
            <a:endParaRPr sz="2400"/>
          </a:p>
        </p:txBody>
      </p:sp>
      <p:sp>
        <p:nvSpPr>
          <p:cNvPr id="366" name="Google Shape;366;p67"/>
          <p:cNvSpPr txBox="1">
            <a:spLocks noGrp="1"/>
          </p:cNvSpPr>
          <p:nvPr>
            <p:ph type="body" idx="1"/>
          </p:nvPr>
        </p:nvSpPr>
        <p:spPr>
          <a:xfrm>
            <a:off x="481150" y="1005425"/>
            <a:ext cx="8183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 b="0"/>
              <a:t>Christonya Brown, History and Social Science Education Coordinator, </a:t>
            </a:r>
            <a:r>
              <a:rPr lang="en" b="0" u="sng">
                <a:solidFill>
                  <a:schemeClr val="hlink"/>
                </a:solidFill>
                <a:hlinkClick r:id="rId3"/>
              </a:rPr>
              <a:t>Christonya.Brown@doe.virginia.gov</a:t>
            </a:r>
            <a:endParaRPr b="0"/>
          </a:p>
          <a:p>
            <a:pPr marL="0" lvl="0" indent="0" algn="l" rtl="0">
              <a:lnSpc>
                <a:spcPct val="115000"/>
              </a:lnSpc>
              <a:spcBef>
                <a:spcPts val="1600"/>
              </a:spcBef>
              <a:spcAft>
                <a:spcPts val="0"/>
              </a:spcAft>
              <a:buSzPts val="2400"/>
              <a:buNone/>
            </a:pPr>
            <a:r>
              <a:rPr lang="en" b="0"/>
              <a:t>Andrea Emerson, History and Social Science Secondary Specialist, </a:t>
            </a:r>
            <a:r>
              <a:rPr lang="en" b="0" u="sng">
                <a:solidFill>
                  <a:schemeClr val="hlink"/>
                </a:solidFill>
                <a:hlinkClick r:id="rId4"/>
              </a:rPr>
              <a:t>Andrea.Emerson@doe.virginia.gov</a:t>
            </a:r>
            <a:endParaRPr b="0"/>
          </a:p>
          <a:p>
            <a:pPr marL="0" lvl="0" indent="0" algn="l" rtl="0">
              <a:lnSpc>
                <a:spcPct val="115000"/>
              </a:lnSpc>
              <a:spcBef>
                <a:spcPts val="1600"/>
              </a:spcBef>
              <a:spcAft>
                <a:spcPts val="0"/>
              </a:spcAft>
              <a:buSzPts val="2400"/>
              <a:buNone/>
            </a:pPr>
            <a:r>
              <a:rPr lang="en" b="0"/>
              <a:t>Brandi McCracken, History and Social Science Elementary Specialist, </a:t>
            </a:r>
            <a:r>
              <a:rPr lang="en" b="0" u="sng">
                <a:solidFill>
                  <a:schemeClr val="hlink"/>
                </a:solidFill>
                <a:hlinkClick r:id="rId5"/>
              </a:rPr>
              <a:t>Brandi.McCracken@doe.virginia.gov</a:t>
            </a:r>
            <a:endParaRPr b="0"/>
          </a:p>
          <a:p>
            <a:pPr marL="0" lvl="0" indent="0" algn="l" rtl="0">
              <a:lnSpc>
                <a:spcPct val="115000"/>
              </a:lnSpc>
              <a:spcBef>
                <a:spcPts val="1600"/>
              </a:spcBef>
              <a:spcAft>
                <a:spcPts val="1600"/>
              </a:spcAft>
              <a:buSzPts val="2400"/>
              <a:buNone/>
            </a:pPr>
            <a:endParaRPr b="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8"/>
          <p:cNvSpPr txBox="1">
            <a:spLocks noGrp="1"/>
          </p:cNvSpPr>
          <p:nvPr>
            <p:ph type="body" idx="1"/>
          </p:nvPr>
        </p:nvSpPr>
        <p:spPr>
          <a:xfrm>
            <a:off x="481150" y="853025"/>
            <a:ext cx="81834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 b="0"/>
              <a:t>Office of Student Assessment</a:t>
            </a:r>
            <a:endParaRPr b="0"/>
          </a:p>
          <a:p>
            <a:pPr marL="457200" lvl="0" indent="-381000" algn="l" rtl="0">
              <a:lnSpc>
                <a:spcPct val="115000"/>
              </a:lnSpc>
              <a:spcBef>
                <a:spcPts val="0"/>
              </a:spcBef>
              <a:spcAft>
                <a:spcPts val="0"/>
              </a:spcAft>
              <a:buSzPts val="2400"/>
              <a:buChar char="●"/>
            </a:pPr>
            <a:r>
              <a:rPr lang="en" b="0" u="sng">
                <a:solidFill>
                  <a:schemeClr val="hlink"/>
                </a:solidFill>
                <a:hlinkClick r:id="rId3"/>
              </a:rPr>
              <a:t>student_assessment@doe.virginia.gov</a:t>
            </a:r>
            <a:endParaRPr b="0"/>
          </a:p>
          <a:p>
            <a:pPr marL="457200" lvl="0" indent="-381000" algn="l" rtl="0">
              <a:lnSpc>
                <a:spcPct val="115000"/>
              </a:lnSpc>
              <a:spcBef>
                <a:spcPts val="0"/>
              </a:spcBef>
              <a:spcAft>
                <a:spcPts val="0"/>
              </a:spcAft>
              <a:buSzPts val="2400"/>
              <a:buChar char="●"/>
            </a:pPr>
            <a:r>
              <a:rPr lang="en" b="0"/>
              <a:t>(804) 225-2102</a:t>
            </a:r>
            <a:endParaRPr b="0"/>
          </a:p>
          <a:p>
            <a:pPr marL="0" lvl="0" indent="0" algn="l" rtl="0">
              <a:lnSpc>
                <a:spcPct val="115000"/>
              </a:lnSpc>
              <a:spcBef>
                <a:spcPts val="1600"/>
              </a:spcBef>
              <a:spcAft>
                <a:spcPts val="0"/>
              </a:spcAft>
              <a:buSzPts val="2400"/>
              <a:buNone/>
            </a:pPr>
            <a:r>
              <a:rPr lang="en" b="0"/>
              <a:t>Holli Cook, Assessment Coordinator, </a:t>
            </a:r>
            <a:r>
              <a:rPr lang="en" b="0" u="sng">
                <a:solidFill>
                  <a:schemeClr val="hlink"/>
                </a:solidFill>
                <a:hlinkClick r:id="rId4"/>
              </a:rPr>
              <a:t>Holli.Cook@doe.virginia.gov</a:t>
            </a:r>
            <a:endParaRPr b="0"/>
          </a:p>
          <a:p>
            <a:pPr marL="0" lvl="0" indent="0" algn="l" rtl="0">
              <a:lnSpc>
                <a:spcPct val="115000"/>
              </a:lnSpc>
              <a:spcBef>
                <a:spcPts val="1600"/>
              </a:spcBef>
              <a:spcAft>
                <a:spcPts val="0"/>
              </a:spcAft>
              <a:buSzPts val="2400"/>
              <a:buNone/>
            </a:pPr>
            <a:r>
              <a:rPr lang="en" b="0"/>
              <a:t>Chris Tsitsera, Assessment Specialist, </a:t>
            </a:r>
            <a:r>
              <a:rPr lang="en" b="0" u="sng">
                <a:solidFill>
                  <a:schemeClr val="hlink"/>
                </a:solidFill>
                <a:hlinkClick r:id="rId5"/>
              </a:rPr>
              <a:t>Chris.Tsitsera@doe.virginia.gov</a:t>
            </a:r>
            <a:endParaRPr b="0"/>
          </a:p>
          <a:p>
            <a:pPr marL="0" lvl="0" indent="0" algn="l" rtl="0">
              <a:lnSpc>
                <a:spcPct val="115000"/>
              </a:lnSpc>
              <a:spcBef>
                <a:spcPts val="1600"/>
              </a:spcBef>
              <a:spcAft>
                <a:spcPts val="1600"/>
              </a:spcAft>
              <a:buSzPts val="2400"/>
              <a:buNone/>
            </a:pPr>
            <a:endParaRPr b="0"/>
          </a:p>
        </p:txBody>
      </p:sp>
      <p:sp>
        <p:nvSpPr>
          <p:cNvPr id="372" name="Google Shape;372;p68"/>
          <p:cNvSpPr txBox="1">
            <a:spLocks noGrp="1"/>
          </p:cNvSpPr>
          <p:nvPr>
            <p:ph type="sldNum" idx="12"/>
          </p:nvPr>
        </p:nvSpPr>
        <p:spPr>
          <a:xfrm>
            <a:off x="198233" y="4607392"/>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46</a:t>
            </a:fld>
            <a:endParaRPr/>
          </a:p>
        </p:txBody>
      </p:sp>
      <p:sp>
        <p:nvSpPr>
          <p:cNvPr id="373" name="Google Shape;373;p68"/>
          <p:cNvSpPr txBox="1">
            <a:spLocks noGrp="1"/>
          </p:cNvSpPr>
          <p:nvPr>
            <p:ph type="title"/>
          </p:nvPr>
        </p:nvSpPr>
        <p:spPr>
          <a:xfrm>
            <a:off x="448750" y="1873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a:t>Contact Information </a:t>
            </a:r>
            <a:r>
              <a:rPr lang="en" sz="2400"/>
              <a:t>(2 of 2)</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txBox="1">
            <a:spLocks noGrp="1"/>
          </p:cNvSpPr>
          <p:nvPr>
            <p:ph type="body" idx="1"/>
          </p:nvPr>
        </p:nvSpPr>
        <p:spPr>
          <a:xfrm>
            <a:off x="187287" y="751394"/>
            <a:ext cx="8455229"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dirty="0"/>
              <a:t>Develop and agree upon norms and conditions that will foster authentic dialogue among the group.</a:t>
            </a:r>
            <a:endParaRPr b="0" dirty="0"/>
          </a:p>
          <a:p>
            <a:pPr marL="457200" lvl="0" indent="-381000" algn="l" rtl="0">
              <a:spcBef>
                <a:spcPts val="0"/>
              </a:spcBef>
              <a:spcAft>
                <a:spcPts val="0"/>
              </a:spcAft>
              <a:buSzPts val="2400"/>
              <a:buChar char="●"/>
            </a:pPr>
            <a:r>
              <a:rPr lang="en" b="0" dirty="0"/>
              <a:t>Establishing expectations and ground rules will help the scoring group to function efficiently and effectively.</a:t>
            </a:r>
            <a:endParaRPr b="0" dirty="0"/>
          </a:p>
          <a:p>
            <a:pPr marL="457200" lvl="0" indent="-381000" algn="l" rtl="0">
              <a:spcBef>
                <a:spcPts val="0"/>
              </a:spcBef>
              <a:spcAft>
                <a:spcPts val="0"/>
              </a:spcAft>
              <a:buSzPts val="2400"/>
              <a:buChar char="●"/>
            </a:pPr>
            <a:r>
              <a:rPr lang="en" b="0" dirty="0"/>
              <a:t>Norms and conditions that promote authentic conversations about scoring will help prepare scorers to apply the rubric in a consistent manner and lay the groundwork for future conversations about scoring.</a:t>
            </a:r>
            <a:endParaRPr b="0" dirty="0"/>
          </a:p>
          <a:p>
            <a:pPr marL="457200" lvl="0" indent="-381000" algn="l" rtl="0">
              <a:spcBef>
                <a:spcPts val="0"/>
              </a:spcBef>
              <a:spcAft>
                <a:spcPts val="0"/>
              </a:spcAft>
              <a:buSzPts val="2400"/>
              <a:buChar char="●"/>
            </a:pPr>
            <a:r>
              <a:rPr lang="en" b="0" dirty="0"/>
              <a:t>Revisit norms and conditions as needed.</a:t>
            </a:r>
            <a:endParaRPr b="0" dirty="0"/>
          </a:p>
        </p:txBody>
      </p:sp>
      <p:sp>
        <p:nvSpPr>
          <p:cNvPr id="127" name="Google Shape;127;p27"/>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Establish Norms and Conditions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8"/>
          <p:cNvSpPr txBox="1">
            <a:spLocks noGrp="1"/>
          </p:cNvSpPr>
          <p:nvPr>
            <p:ph type="body" idx="1"/>
          </p:nvPr>
        </p:nvSpPr>
        <p:spPr>
          <a:xfrm>
            <a:off x="4267125" y="1255175"/>
            <a:ext cx="4584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i="1">
                <a:solidFill>
                  <a:schemeClr val="dk1"/>
                </a:solidFill>
                <a:highlight>
                  <a:srgbClr val="FFFFFF"/>
                </a:highlight>
              </a:rPr>
              <a:t>Principles of Scoring Student Work</a:t>
            </a:r>
            <a:r>
              <a:rPr lang="en" b="0">
                <a:solidFill>
                  <a:schemeClr val="dk1"/>
                </a:solidFill>
                <a:highlight>
                  <a:srgbClr val="FFFFFF"/>
                </a:highlight>
              </a:rPr>
              <a:t>, authored by the Stanford Center for Assessment, Learning &amp; Equity (SCALE), is a valuable resource for training potential scorers.     </a:t>
            </a:r>
            <a:endParaRPr sz="3900"/>
          </a:p>
        </p:txBody>
      </p:sp>
      <p:sp>
        <p:nvSpPr>
          <p:cNvPr id="133" name="Google Shape;133;p28"/>
          <p:cNvSpPr txBox="1">
            <a:spLocks noGrp="1"/>
          </p:cNvSpPr>
          <p:nvPr>
            <p:ph type="title"/>
          </p:nvPr>
        </p:nvSpPr>
        <p:spPr>
          <a:xfrm>
            <a:off x="4234425" y="111125"/>
            <a:ext cx="4734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a:t>Principles of Scoring Student Work</a:t>
            </a:r>
            <a:endParaRPr sz="3100"/>
          </a:p>
        </p:txBody>
      </p:sp>
      <p:pic>
        <p:nvPicPr>
          <p:cNvPr id="134" name="Google Shape;134;p28" descr="Principles of Scoring Student Work" title="Principles of Scoring Student Work"/>
          <p:cNvPicPr preferRelativeResize="0"/>
          <p:nvPr/>
        </p:nvPicPr>
        <p:blipFill>
          <a:blip r:embed="rId3">
            <a:alphaModFix/>
          </a:blip>
          <a:stretch>
            <a:fillRect/>
          </a:stretch>
        </p:blipFill>
        <p:spPr>
          <a:xfrm>
            <a:off x="183088" y="152400"/>
            <a:ext cx="3819525" cy="48387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9"/>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Reader Bias and Its Influence on Scoring</a:t>
            </a:r>
            <a:endParaRPr/>
          </a:p>
        </p:txBody>
      </p:sp>
      <p:sp>
        <p:nvSpPr>
          <p:cNvPr id="140" name="Google Shape;140;p29"/>
          <p:cNvSpPr txBox="1">
            <a:spLocks noGrp="1"/>
          </p:cNvSpPr>
          <p:nvPr>
            <p:ph type="body" idx="1"/>
          </p:nvPr>
        </p:nvSpPr>
        <p:spPr>
          <a:xfrm>
            <a:off x="481150" y="1081625"/>
            <a:ext cx="81834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a:t>Reader bias refers to personal factors that may affect a scorer’s perception of a student’s response but that have no basis in the rubric. </a:t>
            </a:r>
            <a:endParaRPr b="0"/>
          </a:p>
          <a:p>
            <a:pPr marL="457200" lvl="0" indent="-381000" algn="l" rtl="0">
              <a:spcBef>
                <a:spcPts val="0"/>
              </a:spcBef>
              <a:spcAft>
                <a:spcPts val="0"/>
              </a:spcAft>
              <a:buSzPts val="2400"/>
              <a:buChar char="●"/>
            </a:pPr>
            <a:r>
              <a:rPr lang="en" b="0"/>
              <a:t>These personal factors or preferences cannot be allowed to have an impact on scoring. </a:t>
            </a:r>
            <a:endParaRPr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0"/>
          <p:cNvSpPr txBox="1">
            <a:spLocks noGrp="1"/>
          </p:cNvSpPr>
          <p:nvPr>
            <p:ph type="body" idx="1"/>
          </p:nvPr>
        </p:nvSpPr>
        <p:spPr>
          <a:xfrm>
            <a:off x="328750" y="698787"/>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t>Factors not part of the rubric that fall into this category include:</a:t>
            </a:r>
            <a:endParaRPr b="0" dirty="0"/>
          </a:p>
          <a:p>
            <a:pPr marL="457200" lvl="0" indent="-381000" algn="l" rtl="0">
              <a:spcBef>
                <a:spcPts val="0"/>
              </a:spcBef>
              <a:spcAft>
                <a:spcPts val="0"/>
              </a:spcAft>
              <a:buSzPts val="2400"/>
              <a:buChar char="●"/>
            </a:pPr>
            <a:r>
              <a:rPr lang="en" b="0" dirty="0"/>
              <a:t>Appearance of response (keyboarding skills, neatness)</a:t>
            </a:r>
            <a:endParaRPr b="0" dirty="0"/>
          </a:p>
          <a:p>
            <a:pPr marL="457200" lvl="0" indent="-381000" algn="l" rtl="0">
              <a:spcBef>
                <a:spcPts val="0"/>
              </a:spcBef>
              <a:spcAft>
                <a:spcPts val="0"/>
              </a:spcAft>
              <a:buSzPts val="2400"/>
              <a:buChar char="●"/>
            </a:pPr>
            <a:r>
              <a:rPr lang="en" b="0" dirty="0"/>
              <a:t>Length of response</a:t>
            </a:r>
            <a:endParaRPr b="0" dirty="0"/>
          </a:p>
          <a:p>
            <a:pPr marL="457200" lvl="0" indent="-381000" algn="l" rtl="0">
              <a:spcBef>
                <a:spcPts val="0"/>
              </a:spcBef>
              <a:spcAft>
                <a:spcPts val="0"/>
              </a:spcAft>
              <a:buSzPts val="2400"/>
              <a:buChar char="●"/>
            </a:pPr>
            <a:r>
              <a:rPr lang="en" b="0" dirty="0"/>
              <a:t>Repetition of response- Scorers may tire of reading several responses that are similar, but each response is that student’s unique attempt.</a:t>
            </a:r>
            <a:endParaRPr b="0" dirty="0"/>
          </a:p>
          <a:p>
            <a:pPr marL="457200" lvl="0" indent="-381000" algn="l" rtl="0">
              <a:spcBef>
                <a:spcPts val="0"/>
              </a:spcBef>
              <a:spcAft>
                <a:spcPts val="0"/>
              </a:spcAft>
              <a:buSzPts val="2400"/>
              <a:buChar char="●"/>
            </a:pPr>
            <a:r>
              <a:rPr lang="en" b="0" dirty="0"/>
              <a:t>Personality/tone- The student’s voice may be brash, sassy, flat, honest, naive, surly, etc. This is not scored.</a:t>
            </a:r>
            <a:endParaRPr b="0" dirty="0"/>
          </a:p>
          <a:p>
            <a:pPr marL="457200" lvl="0" indent="0" algn="l" rtl="0">
              <a:spcBef>
                <a:spcPts val="0"/>
              </a:spcBef>
              <a:spcAft>
                <a:spcPts val="0"/>
              </a:spcAft>
              <a:buNone/>
            </a:pPr>
            <a:endParaRPr b="0" dirty="0"/>
          </a:p>
        </p:txBody>
      </p:sp>
      <p:sp>
        <p:nvSpPr>
          <p:cNvPr id="146" name="Google Shape;146;p30"/>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Examples of Reader Bias </a:t>
            </a:r>
            <a:r>
              <a:rPr lang="en" sz="2400" dirty="0"/>
              <a:t>(1 of 4)</a:t>
            </a:r>
            <a:endParaRP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1"/>
          <p:cNvSpPr txBox="1">
            <a:spLocks noGrp="1"/>
          </p:cNvSpPr>
          <p:nvPr>
            <p:ph type="body" idx="1"/>
          </p:nvPr>
        </p:nvSpPr>
        <p:spPr>
          <a:xfrm>
            <a:off x="252550" y="776825"/>
            <a:ext cx="86628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b="0" dirty="0"/>
              <a:t>Offensive or disturbing content- If a student takes a narrow approach, uses offensive language, or adopts a controversial point of view, the scorer cannot allow these characteristics to affect the score.</a:t>
            </a:r>
            <a:endParaRPr b="0" dirty="0"/>
          </a:p>
          <a:p>
            <a:pPr marL="457200" lvl="0" indent="-381000" algn="l" rtl="0">
              <a:spcBef>
                <a:spcPts val="0"/>
              </a:spcBef>
              <a:spcAft>
                <a:spcPts val="0"/>
              </a:spcAft>
              <a:buSzPts val="2400"/>
              <a:buChar char="●"/>
            </a:pPr>
            <a:r>
              <a:rPr lang="en" b="0" dirty="0"/>
              <a:t>Reactions to style- A formulaic writing structure is not part of the rubric (e.g., including a one-sentence thesis statement or claim in a certain paragraph, following a five-paragraph essay structure, using first or second person, etc.)</a:t>
            </a:r>
            <a:endParaRPr b="0" dirty="0"/>
          </a:p>
        </p:txBody>
      </p:sp>
      <p:sp>
        <p:nvSpPr>
          <p:cNvPr id="152" name="Google Shape;152;p31"/>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Examples of Reader Bias </a:t>
            </a:r>
            <a:r>
              <a:rPr lang="en" sz="2400" dirty="0"/>
              <a:t>(2 of 4)</a:t>
            </a:r>
            <a:endParaRPr sz="24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3730</Words>
  <Application>Microsoft Office PowerPoint</Application>
  <PresentationFormat>On-screen Show (16:9)</PresentationFormat>
  <Paragraphs>200</Paragraphs>
  <Slides>46</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Trebuchet MS</vt:lpstr>
      <vt:lpstr>Simple Light</vt:lpstr>
      <vt:lpstr>Leading Local Scoring for State-Developed Performance Tasks</vt:lpstr>
      <vt:lpstr>Agenda</vt:lpstr>
      <vt:lpstr>Previously Shared Resources</vt:lpstr>
      <vt:lpstr>Planning a Local Scoring Event</vt:lpstr>
      <vt:lpstr>Establish Norms and Conditions</vt:lpstr>
      <vt:lpstr>Principles of Scoring Student Work</vt:lpstr>
      <vt:lpstr>Reader Bias and Its Influence on Scoring</vt:lpstr>
      <vt:lpstr>Examples of Reader Bias (1 of 4)</vt:lpstr>
      <vt:lpstr>Examples of Reader Bias (2 of 4)</vt:lpstr>
      <vt:lpstr>Examples of Reader Bias (3 of 4)</vt:lpstr>
      <vt:lpstr>Examples of Reader Bias (4 of 4)</vt:lpstr>
      <vt:lpstr>Rubrics</vt:lpstr>
      <vt:lpstr>Reviewing the Rubric (1 of 2)</vt:lpstr>
      <vt:lpstr>Reviewing the Rubric (2 of 2)</vt:lpstr>
      <vt:lpstr>“Best Fit”</vt:lpstr>
      <vt:lpstr>Anchor Responses and Annotations</vt:lpstr>
      <vt:lpstr>What are anchor responses and annotations?</vt:lpstr>
      <vt:lpstr>Where can we find the anchor responses and annotations?</vt:lpstr>
      <vt:lpstr>Order of Anchor Responses and Annotations (1 of 3)</vt:lpstr>
      <vt:lpstr>Order of Anchor Responses and Annotations (2 of 3)</vt:lpstr>
      <vt:lpstr>Order of Anchor Responses and Annotations (3 of 3)</vt:lpstr>
      <vt:lpstr>Using Anchor Responses and Annotations </vt:lpstr>
      <vt:lpstr>Training with the Anchor Responses (1 of 3)</vt:lpstr>
      <vt:lpstr>Training with the Anchor Responses (2 of 3)</vt:lpstr>
      <vt:lpstr>Training with the Anchor Responses (3 of 3)</vt:lpstr>
      <vt:lpstr>Scoring Calibration, Best Practices, and Other Considerations</vt:lpstr>
      <vt:lpstr>Scoring Calibration</vt:lpstr>
      <vt:lpstr>Goals of Scoring Calibration </vt:lpstr>
      <vt:lpstr>Compiling Responses for Scoring Calibration</vt:lpstr>
      <vt:lpstr>Scoring Calibration Protocol (1 of 3)</vt:lpstr>
      <vt:lpstr>Scoring Calibration Protocol (2 of 3)</vt:lpstr>
      <vt:lpstr>Scoring Calibration Protocol (3 of 3)</vt:lpstr>
      <vt:lpstr>Considerations for Scoring</vt:lpstr>
      <vt:lpstr>Timelines and Monitoring  </vt:lpstr>
      <vt:lpstr>Best Practices for Scoring (1 of 2)</vt:lpstr>
      <vt:lpstr>Best Practices for Scoring (2 of 2)</vt:lpstr>
      <vt:lpstr>Record Keeping</vt:lpstr>
      <vt:lpstr>Questions about Scoring and Using Anchor Responses </vt:lpstr>
      <vt:lpstr>Question: Using Anchor Responses for Different Tasks</vt:lpstr>
      <vt:lpstr>Question: Length of Response</vt:lpstr>
      <vt:lpstr>Question: Nonscorable Papers </vt:lpstr>
      <vt:lpstr>Question: Plagiarism</vt:lpstr>
      <vt:lpstr>Question: Spelling and Grammar</vt:lpstr>
      <vt:lpstr>Question: Keyboarding Skills</vt:lpstr>
      <vt:lpstr>Contact Information (1 of 2)</vt:lpstr>
      <vt:lpstr>Contact Information (2 of 2)</vt:lpstr>
    </vt:vector>
  </TitlesOfParts>
  <Company>Virginia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Local Scoring for State-Developed Performance Tasks</dc:title>
  <dc:creator>Virginia Department of Education</dc:creator>
  <cp:lastModifiedBy>Cook, Holli (DOE)</cp:lastModifiedBy>
  <cp:revision>11</cp:revision>
  <dcterms:modified xsi:type="dcterms:W3CDTF">2023-07-20T17:41:06Z</dcterms:modified>
</cp:coreProperties>
</file>