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3" r:id="rId2"/>
    <p:sldMasterId id="2147483713" r:id="rId3"/>
  </p:sldMasterIdLst>
  <p:notesMasterIdLst>
    <p:notesMasterId r:id="rId66"/>
  </p:notesMasterIdLst>
  <p:sldIdLst>
    <p:sldId id="31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12192000" cy="6858000"/>
  <p:notesSz cx="6858000" cy="9144000"/>
  <p:embeddedFontLst>
    <p:embeddedFont>
      <p:font typeface="Calibri" panose="020F0502020204030204" pitchFamily="34" charset="0"/>
      <p:regular r:id="rId67"/>
      <p:bold r:id="rId68"/>
      <p:italic r:id="rId69"/>
      <p:boldItalic r:id="rId70"/>
    </p:embeddedFont>
    <p:embeddedFont>
      <p:font typeface="Georgia" panose="02040502050405020303" pitchFamily="18" charset="0"/>
      <p:regular r:id="rId71"/>
      <p:bold r:id="rId72"/>
      <p:italic r:id="rId73"/>
      <p:boldItalic r:id="rId74"/>
    </p:embeddedFont>
    <p:embeddedFont>
      <p:font typeface="Cardo" panose="020B0604020202020204" charset="-79"/>
      <p:regular r:id="rId75"/>
      <p:bold r:id="rId76"/>
      <p:italic r:id="rId77"/>
    </p:embeddedFont>
    <p:embeddedFont>
      <p:font typeface="Trebuchet MS" panose="020B0603020202020204" pitchFamily="34" charset="0"/>
      <p:regular r:id="rId78"/>
      <p:bold r:id="rId79"/>
      <p:italic r:id="rId80"/>
      <p:boldItalic r:id="rId81"/>
    </p:embeddedFont>
    <p:embeddedFont>
      <p:font typeface="Josefin Sans" panose="020B0604020202020204" charset="0"/>
      <p:regular r:id="rId82"/>
      <p:bold r:id="rId83"/>
      <p:italic r:id="rId84"/>
      <p:boldItalic r:id="rId85"/>
    </p:embeddedFont>
    <p:embeddedFont>
      <p:font typeface="Roboto" panose="020B060402020202020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hNkz0Ewarzyqa8bAmZXWHgXSML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B3A7B6-A2BB-4C57-B77F-DFDD263A2628}">
  <a:tblStyle styleId="{EEB3A7B6-A2BB-4C57-B77F-DFDD263A262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24" autoAdjust="0"/>
  </p:normalViewPr>
  <p:slideViewPr>
    <p:cSldViewPr snapToGrid="0">
      <p:cViewPr varScale="1">
        <p:scale>
          <a:sx n="52" d="100"/>
          <a:sy n="52" d="100"/>
        </p:scale>
        <p:origin x="12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font" Target="fonts/font2.fntdata"/><Relationship Id="rId84" Type="http://schemas.openxmlformats.org/officeDocument/2006/relationships/font" Target="fonts/font18.fntdata"/><Relationship Id="rId89" Type="http://schemas.openxmlformats.org/officeDocument/2006/relationships/font" Target="fonts/font23.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2.xml"/><Relationship Id="rId90" Type="http://customschemas.google.com/relationships/presentationmetadata" Target="meta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font" Target="fonts/font2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0.fntdata"/><Relationship Id="rId7" Type="http://schemas.openxmlformats.org/officeDocument/2006/relationships/slide" Target="slides/slide4.xml"/><Relationship Id="rId71" Type="http://schemas.openxmlformats.org/officeDocument/2006/relationships/font" Target="fonts/font5.fntdata"/><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notesMaster" Target="notesMasters/notesMaster1.xml"/><Relationship Id="rId87" Type="http://schemas.openxmlformats.org/officeDocument/2006/relationships/font" Target="fonts/font21.fntdata"/><Relationship Id="rId61" Type="http://schemas.openxmlformats.org/officeDocument/2006/relationships/slide" Target="slides/slide58.xml"/><Relationship Id="rId82" Type="http://schemas.openxmlformats.org/officeDocument/2006/relationships/font" Target="fonts/font16.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6ad1c317df_1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16ad1c317df_1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01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6625d34af5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16625d34af5_0_10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6625d34af5_0_6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6625d34af5_0_6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16625d34af5_0_6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6625d34af5_0_8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6625d34af5_0_8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16625d34af5_0_84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6625d34af5_0_9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16625d34af5_0_9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16625d34af5_0_99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6625d34af5_0_10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16625d34af5_0_10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16625d34af5_0_100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6625d34af5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6625d34af5_0_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16625d34af5_0_16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dc22ba3a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g15dc22ba3a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5dc22ba3a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15dc22ba3a5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1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5dc22ba3a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15dc22ba3a5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50fc98d8fa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150fc98d8fa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6625d34af5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16625d34af5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50fc98d8fa_1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150fc98d8fa_1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6625d34af5_0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6625d34af5_0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6625d34af5_0_17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625d34af5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6625d34af5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g16625d34af5_0_19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6625d34af5_0_1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16625d34af5_0_12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16625d34af5_0_121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6625d34af5_0_1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16625d34af5_0_14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16625d34af5_0_143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dc22ba3a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15dc22ba3a5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5dc22ba3a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5dc22ba3a5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53072a826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153072a826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6625d34af5_0_1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16625d34af5_0_14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g16625d34af5_0_148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5cf126c2f8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15cf126c2f8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15cf126c2f8_0_18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5dc22ba3a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5dc22ba3a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2f422f025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52f422f025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152f422f025_1_1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521203f4c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1521203f4c9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g1521203f4c9_0_1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52f422f025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152f422f025_1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152f422f025_1_4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60a7b73f58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60a7b73f58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5" name="Google Shape;565;g160a7b73f58_0_4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60a7b73f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160a7b73f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160a7b73f58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60a7b73f5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160a7b73f58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160a7b73f58_0_2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52f422f025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152f422f025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8" name="Google Shape;608;g152f422f025_1_3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55287d1d7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155287d1d7d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4" name="Google Shape;624;g155287d1d7d_0_2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521203f4c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1521203f4c9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2" name="Google Shape;632;g1521203f4c9_0_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560f5beb0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1560f5beb08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40" name="Google Shape;640;g1560f5beb08_0_1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dc22ba3a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5dc22ba3a5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6e8a62a10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6e8a62a10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16e8a62a10d_1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6e8a62a10d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16e8a62a10d_1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16e8a62a10d_1_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6e8a62a10d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16e8a62a10d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55287d1d7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155287d1d7d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155287d1d7d_0_35: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6836259b8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6836259b80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6836259b8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6836259b80_1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6836259b80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16836259b80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6836259b8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6836259b80_1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6836259b80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6836259b80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6836259b80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6836259b80_1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6625d34a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16625d34a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16625d34af5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6e8a62a1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6e8a62a10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g16e8a62a10d_0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6e8a62a10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16e8a62a10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g16e8a62a10d_0_1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6e8a62a10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6e8a62a10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0" name="Google Shape;770;g16e8a62a10d_0_2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6e8a62a10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6e8a62a10d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8" name="Google Shape;778;g16e8a62a10d_0_3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6836259b8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6836259b80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6625d34af5_0_16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g16625d34af5_0_16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g16625d34af5_0_163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6625d34af5_0_1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g16625d34af5_0_16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g16625d34af5_0_164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6625d34af5_0_1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g16625d34af5_0_16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g16625d34af5_0_164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53667b6a26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153667b6a26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6" name="Google Shape;816;g153667b6a26_0_19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6e8a62a10d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6e8a62a10d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16e8a62a10d_6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544da2695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544da26951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1544da26951_0_1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16e8a62a10d_6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g16e8a62a10d_6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9" name="Google Shape;829;g16e8a62a10d_6_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6e8a62a10d_6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6e8a62a10d_6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7" name="Google Shape;837;g16e8a62a10d_6_1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67f2e96ce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67f2e96ce0_2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167f2e96ce0_2_15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544da2695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1544da2695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1544da26951_0_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6625d34af5_0_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6625d34af5_0_5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16625d34af5_0_52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79"/>
        <p:cNvGrpSpPr/>
        <p:nvPr/>
      </p:nvGrpSpPr>
      <p:grpSpPr>
        <a:xfrm>
          <a:off x="0" y="0"/>
          <a:ext cx="0" cy="0"/>
          <a:chOff x="0" y="0"/>
          <a:chExt cx="0" cy="0"/>
        </a:xfrm>
      </p:grpSpPr>
      <p:sp>
        <p:nvSpPr>
          <p:cNvPr id="80" name="Google Shape;80;g15aae862ef4_7_19"/>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81" name="Google Shape;81;g15aae862ef4_7_19"/>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g15aae862ef4_7_19"/>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8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84"/>
        <p:cNvGrpSpPr/>
        <p:nvPr/>
      </p:nvGrpSpPr>
      <p:grpSpPr>
        <a:xfrm>
          <a:off x="0" y="0"/>
          <a:ext cx="0" cy="0"/>
          <a:chOff x="0" y="0"/>
          <a:chExt cx="0" cy="0"/>
        </a:xfrm>
      </p:grpSpPr>
      <p:sp>
        <p:nvSpPr>
          <p:cNvPr id="85" name="Google Shape;85;g15aae862ef4_7_27"/>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86" name="Google Shape;86;g15aae862ef4_7_2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87"/>
        <p:cNvGrpSpPr/>
        <p:nvPr/>
      </p:nvGrpSpPr>
      <p:grpSpPr>
        <a:xfrm>
          <a:off x="0" y="0"/>
          <a:ext cx="0" cy="0"/>
          <a:chOff x="0" y="0"/>
          <a:chExt cx="0" cy="0"/>
        </a:xfrm>
      </p:grpSpPr>
      <p:sp>
        <p:nvSpPr>
          <p:cNvPr id="88" name="Google Shape;88;g153bec40d42_0_131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89" name="Google Shape;89;g153bec40d42_0_1317"/>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g153bec40d42_0_1320"/>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2" name="Google Shape;92;g153bec40d42_0_132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93" name="Google Shape;93;g153bec40d42_0_132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94" name="Google Shape;94;g153bec40d42_0_132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age 8">
  <p:cSld name="SECTION_HEADER_10">
    <p:spTree>
      <p:nvGrpSpPr>
        <p:cNvPr id="1" name="Shape 95"/>
        <p:cNvGrpSpPr/>
        <p:nvPr/>
      </p:nvGrpSpPr>
      <p:grpSpPr>
        <a:xfrm>
          <a:off x="0" y="0"/>
          <a:ext cx="0" cy="0"/>
          <a:chOff x="0" y="0"/>
          <a:chExt cx="0" cy="0"/>
        </a:xfrm>
      </p:grpSpPr>
      <p:sp>
        <p:nvSpPr>
          <p:cNvPr id="96" name="Google Shape;96;g15dc22ba3a5_0_287"/>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97" name="Google Shape;97;g15dc22ba3a5_0_287"/>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98"/>
        <p:cNvGrpSpPr/>
        <p:nvPr/>
      </p:nvGrpSpPr>
      <p:grpSpPr>
        <a:xfrm>
          <a:off x="0" y="0"/>
          <a:ext cx="0" cy="0"/>
          <a:chOff x="0" y="0"/>
          <a:chExt cx="0" cy="0"/>
        </a:xfrm>
      </p:grpSpPr>
      <p:sp>
        <p:nvSpPr>
          <p:cNvPr id="99" name="Google Shape;99;g153bec40d42_0_132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0" name="Google Shape;100;g153bec40d42_0_132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101"/>
        <p:cNvGrpSpPr/>
        <p:nvPr/>
      </p:nvGrpSpPr>
      <p:grpSpPr>
        <a:xfrm>
          <a:off x="0" y="0"/>
          <a:ext cx="0" cy="0"/>
          <a:chOff x="0" y="0"/>
          <a:chExt cx="0" cy="0"/>
        </a:xfrm>
      </p:grpSpPr>
      <p:sp>
        <p:nvSpPr>
          <p:cNvPr id="102" name="Google Shape;102;g153bec40d42_0_43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3" name="Google Shape;103;g153bec40d42_0_43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104"/>
        <p:cNvGrpSpPr/>
        <p:nvPr/>
      </p:nvGrpSpPr>
      <p:grpSpPr>
        <a:xfrm>
          <a:off x="0" y="0"/>
          <a:ext cx="0" cy="0"/>
          <a:chOff x="0" y="0"/>
          <a:chExt cx="0" cy="0"/>
        </a:xfrm>
      </p:grpSpPr>
      <p:sp>
        <p:nvSpPr>
          <p:cNvPr id="105" name="Google Shape;105;g153bec40d42_0_436"/>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06" name="Google Shape;106;g153bec40d42_0_436"/>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9" name="Google Shape;119;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123"/>
        <p:cNvGrpSpPr/>
        <p:nvPr/>
      </p:nvGrpSpPr>
      <p:grpSpPr>
        <a:xfrm>
          <a:off x="0" y="0"/>
          <a:ext cx="0" cy="0"/>
          <a:chOff x="0" y="0"/>
          <a:chExt cx="0" cy="0"/>
        </a:xfrm>
      </p:grpSpPr>
      <p:sp>
        <p:nvSpPr>
          <p:cNvPr id="124" name="Google Shape;1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26" name="Google Shape;1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141"/>
        <p:cNvGrpSpPr/>
        <p:nvPr/>
      </p:nvGrpSpPr>
      <p:grpSpPr>
        <a:xfrm>
          <a:off x="0" y="0"/>
          <a:ext cx="0" cy="0"/>
          <a:chOff x="0" y="0"/>
          <a:chExt cx="0" cy="0"/>
        </a:xfrm>
      </p:grpSpPr>
      <p:sp>
        <p:nvSpPr>
          <p:cNvPr id="142" name="Google Shape;142;g14b1b0e04ab_0_161"/>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14b1b0e04ab_0_161"/>
          <p:cNvSpPr>
            <a:spLocks noGrp="1"/>
          </p:cNvSpPr>
          <p:nvPr>
            <p:ph type="pic" idx="2"/>
          </p:nvPr>
        </p:nvSpPr>
        <p:spPr>
          <a:xfrm>
            <a:off x="5183188" y="987425"/>
            <a:ext cx="6171900" cy="4873500"/>
          </a:xfrm>
          <a:prstGeom prst="rect">
            <a:avLst/>
          </a:prstGeom>
          <a:noFill/>
          <a:ln>
            <a:noFill/>
          </a:ln>
        </p:spPr>
      </p:sp>
      <p:sp>
        <p:nvSpPr>
          <p:cNvPr id="144" name="Google Shape;144;g14b1b0e04ab_0_161"/>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100"/>
              <a:buNone/>
              <a:defRPr sz="1100"/>
            </a:lvl4pPr>
            <a:lvl5pPr marL="2286000" lvl="4" indent="-228600" algn="l">
              <a:lnSpc>
                <a:spcPct val="90000"/>
              </a:lnSpc>
              <a:spcBef>
                <a:spcPts val="500"/>
              </a:spcBef>
              <a:spcAft>
                <a:spcPts val="0"/>
              </a:spcAft>
              <a:buClr>
                <a:srgbClr val="C22536"/>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45" name="Google Shape;145;g14b1b0e04ab_0_1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4b1b0e04ab_0_1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14b1b0e04ab_0_1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g14b1b0e04ab_0_161"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149" name="Google Shape;149;g14b1b0e04ab_0_161"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150"/>
        <p:cNvGrpSpPr/>
        <p:nvPr/>
      </p:nvGrpSpPr>
      <p:grpSpPr>
        <a:xfrm>
          <a:off x="0" y="0"/>
          <a:ext cx="0" cy="0"/>
          <a:chOff x="0" y="0"/>
          <a:chExt cx="0" cy="0"/>
        </a:xfrm>
      </p:grpSpPr>
      <p:sp>
        <p:nvSpPr>
          <p:cNvPr id="151" name="Google Shape;151;g153bec40d42_0_229"/>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2" name="Google Shape;152;g153bec40d42_0_229"/>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153"/>
        <p:cNvGrpSpPr/>
        <p:nvPr/>
      </p:nvGrpSpPr>
      <p:grpSpPr>
        <a:xfrm>
          <a:off x="0" y="0"/>
          <a:ext cx="0" cy="0"/>
          <a:chOff x="0" y="0"/>
          <a:chExt cx="0" cy="0"/>
        </a:xfrm>
      </p:grpSpPr>
      <p:sp>
        <p:nvSpPr>
          <p:cNvPr id="154" name="Google Shape;154;g153bec40d42_0_943"/>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5" name="Google Shape;155;g153bec40d42_0_943"/>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156"/>
        <p:cNvGrpSpPr/>
        <p:nvPr/>
      </p:nvGrpSpPr>
      <p:grpSpPr>
        <a:xfrm>
          <a:off x="0" y="0"/>
          <a:ext cx="0" cy="0"/>
          <a:chOff x="0" y="0"/>
          <a:chExt cx="0" cy="0"/>
        </a:xfrm>
      </p:grpSpPr>
      <p:sp>
        <p:nvSpPr>
          <p:cNvPr id="157" name="Google Shape;157;g153bec40d42_0_183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58" name="Google Shape;158;g153bec40d42_0_1836"/>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159"/>
        <p:cNvGrpSpPr/>
        <p:nvPr/>
      </p:nvGrpSpPr>
      <p:grpSpPr>
        <a:xfrm>
          <a:off x="0" y="0"/>
          <a:ext cx="0" cy="0"/>
          <a:chOff x="0" y="0"/>
          <a:chExt cx="0" cy="0"/>
        </a:xfrm>
      </p:grpSpPr>
      <p:sp>
        <p:nvSpPr>
          <p:cNvPr id="160" name="Google Shape;160;g153bec40d42_0_18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61" name="Google Shape;161;g153bec40d42_0_183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0" name="Google Shape;4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62"/>
        <p:cNvGrpSpPr/>
        <p:nvPr/>
      </p:nvGrpSpPr>
      <p:grpSpPr>
        <a:xfrm>
          <a:off x="0" y="0"/>
          <a:ext cx="0" cy="0"/>
          <a:chOff x="0" y="0"/>
          <a:chExt cx="0" cy="0"/>
        </a:xfrm>
      </p:grpSpPr>
      <p:pic>
        <p:nvPicPr>
          <p:cNvPr id="163" name="Google Shape;163;g15aae862ef4_7_7"/>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164" name="Google Shape;164;g15aae862ef4_7_7"/>
          <p:cNvSpPr/>
          <p:nvPr/>
        </p:nvSpPr>
        <p:spPr>
          <a:xfrm>
            <a:off x="856800" y="1811933"/>
            <a:ext cx="10590800" cy="3778400"/>
          </a:xfrm>
          <a:prstGeom prst="roundRect">
            <a:avLst>
              <a:gd name="adj" fmla="val 16667"/>
            </a:avLst>
          </a:prstGeom>
          <a:solidFill>
            <a:srgbClr val="FFFFFF">
              <a:alpha val="69019"/>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65" name="Google Shape;165;g15aae862ef4_7_7"/>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66" name="Google Shape;166;g15aae862ef4_7_7"/>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7" name="Google Shape;167;g15aae862ef4_7_7"/>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68"/>
        <p:cNvGrpSpPr/>
        <p:nvPr/>
      </p:nvGrpSpPr>
      <p:grpSpPr>
        <a:xfrm>
          <a:off x="0" y="0"/>
          <a:ext cx="0" cy="0"/>
          <a:chOff x="0" y="0"/>
          <a:chExt cx="0" cy="0"/>
        </a:xfrm>
      </p:grpSpPr>
      <p:pic>
        <p:nvPicPr>
          <p:cNvPr id="169" name="Google Shape;169;g16625d34af5_0_1427" title="Virginia Department of Education logo"/>
          <p:cNvPicPr preferRelativeResize="0"/>
          <p:nvPr/>
        </p:nvPicPr>
        <p:blipFill rotWithShape="1">
          <a:blip r:embed="rId2">
            <a:alphaModFix/>
          </a:blip>
          <a:srcRect/>
          <a:stretch/>
        </p:blipFill>
        <p:spPr>
          <a:xfrm>
            <a:off x="10083697" y="5102369"/>
            <a:ext cx="2022683" cy="873167"/>
          </a:xfrm>
          <a:prstGeom prst="rect">
            <a:avLst/>
          </a:prstGeom>
          <a:noFill/>
          <a:ln>
            <a:noFill/>
          </a:ln>
        </p:spPr>
      </p:pic>
      <p:sp>
        <p:nvSpPr>
          <p:cNvPr id="170" name="Google Shape;170;g16625d34af5_0_1427"/>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121900" tIns="60925" rIns="121900" bIns="60925" anchor="t" anchorCtr="0">
            <a:normAutofit/>
          </a:bodyPr>
          <a:lstStyle>
            <a:lvl1pPr marR="0" lvl="0" algn="ctr">
              <a:lnSpc>
                <a:spcPct val="90000"/>
              </a:lnSpc>
              <a:spcBef>
                <a:spcPts val="0"/>
              </a:spcBef>
              <a:spcAft>
                <a:spcPts val="0"/>
              </a:spcAft>
              <a:buClr>
                <a:schemeClr val="lt1"/>
              </a:buClr>
              <a:buSzPts val="5900"/>
              <a:buFont typeface="Calibri"/>
              <a:buNone/>
              <a:defRPr sz="59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2400"/>
            </a:lvl2pPr>
            <a:lvl3pPr lvl="2" algn="l">
              <a:lnSpc>
                <a:spcPct val="100000"/>
              </a:lnSpc>
              <a:spcBef>
                <a:spcPts val="0"/>
              </a:spcBef>
              <a:spcAft>
                <a:spcPts val="0"/>
              </a:spcAft>
              <a:buSzPts val="1900"/>
              <a:buNone/>
              <a:defRPr sz="2400"/>
            </a:lvl3pPr>
            <a:lvl4pPr lvl="3" algn="l">
              <a:lnSpc>
                <a:spcPct val="100000"/>
              </a:lnSpc>
              <a:spcBef>
                <a:spcPts val="0"/>
              </a:spcBef>
              <a:spcAft>
                <a:spcPts val="0"/>
              </a:spcAft>
              <a:buSzPts val="1900"/>
              <a:buNone/>
              <a:defRPr sz="2400"/>
            </a:lvl4pPr>
            <a:lvl5pPr lvl="4" algn="l">
              <a:lnSpc>
                <a:spcPct val="100000"/>
              </a:lnSpc>
              <a:spcBef>
                <a:spcPts val="0"/>
              </a:spcBef>
              <a:spcAft>
                <a:spcPts val="0"/>
              </a:spcAft>
              <a:buSzPts val="1900"/>
              <a:buNone/>
              <a:defRPr sz="2400"/>
            </a:lvl5pPr>
            <a:lvl6pPr lvl="5" algn="l">
              <a:lnSpc>
                <a:spcPct val="100000"/>
              </a:lnSpc>
              <a:spcBef>
                <a:spcPts val="0"/>
              </a:spcBef>
              <a:spcAft>
                <a:spcPts val="0"/>
              </a:spcAft>
              <a:buSzPts val="1900"/>
              <a:buNone/>
              <a:defRPr sz="2400"/>
            </a:lvl6pPr>
            <a:lvl7pPr lvl="6" algn="l">
              <a:lnSpc>
                <a:spcPct val="100000"/>
              </a:lnSpc>
              <a:spcBef>
                <a:spcPts val="0"/>
              </a:spcBef>
              <a:spcAft>
                <a:spcPts val="0"/>
              </a:spcAft>
              <a:buSzPts val="1900"/>
              <a:buNone/>
              <a:defRPr sz="2400"/>
            </a:lvl7pPr>
            <a:lvl8pPr lvl="7" algn="l">
              <a:lnSpc>
                <a:spcPct val="100000"/>
              </a:lnSpc>
              <a:spcBef>
                <a:spcPts val="0"/>
              </a:spcBef>
              <a:spcAft>
                <a:spcPts val="0"/>
              </a:spcAft>
              <a:buSzPts val="1900"/>
              <a:buNone/>
              <a:defRPr sz="2400"/>
            </a:lvl8pPr>
            <a:lvl9pPr lvl="8" algn="l">
              <a:lnSpc>
                <a:spcPct val="100000"/>
              </a:lnSpc>
              <a:spcBef>
                <a:spcPts val="0"/>
              </a:spcBef>
              <a:spcAft>
                <a:spcPts val="0"/>
              </a:spcAft>
              <a:buSzPts val="1900"/>
              <a:buNone/>
              <a:defRPr sz="2400"/>
            </a:lvl9pPr>
          </a:lstStyle>
          <a:p>
            <a:endParaRPr/>
          </a:p>
        </p:txBody>
      </p:sp>
      <p:sp>
        <p:nvSpPr>
          <p:cNvPr id="171" name="Google Shape;171;g16625d34af5_0_1427"/>
          <p:cNvSpPr txBox="1">
            <a:spLocks noGrp="1"/>
          </p:cNvSpPr>
          <p:nvPr>
            <p:ph type="body" idx="1"/>
          </p:nvPr>
        </p:nvSpPr>
        <p:spPr>
          <a:xfrm>
            <a:off x="609600" y="1600201"/>
            <a:ext cx="10972800" cy="4165500"/>
          </a:xfrm>
          <a:prstGeom prst="rect">
            <a:avLst/>
          </a:prstGeom>
          <a:noFill/>
          <a:ln>
            <a:noFill/>
          </a:ln>
        </p:spPr>
        <p:txBody>
          <a:bodyPr spcFirstLastPara="1" wrap="square" lIns="121900" tIns="60925" rIns="121900" bIns="60925" anchor="t" anchorCtr="0">
            <a:normAutofit/>
          </a:bodyPr>
          <a:lstStyle>
            <a:lvl1pPr marL="457200" lvl="0" indent="-381000" algn="l">
              <a:lnSpc>
                <a:spcPct val="90000"/>
              </a:lnSpc>
              <a:spcBef>
                <a:spcPts val="500"/>
              </a:spcBef>
              <a:spcAft>
                <a:spcPts val="0"/>
              </a:spcAft>
              <a:buClr>
                <a:schemeClr val="dk1"/>
              </a:buClr>
              <a:buSzPts val="2400"/>
              <a:buChar char="•"/>
              <a:defRPr sz="1900"/>
            </a:lvl1pPr>
            <a:lvl2pPr marL="914400" lvl="1" indent="-381000" algn="l">
              <a:lnSpc>
                <a:spcPct val="90000"/>
              </a:lnSpc>
              <a:spcBef>
                <a:spcPts val="500"/>
              </a:spcBef>
              <a:spcAft>
                <a:spcPts val="0"/>
              </a:spcAft>
              <a:buClr>
                <a:schemeClr val="dk1"/>
              </a:buClr>
              <a:buSzPts val="2400"/>
              <a:buChar char="•"/>
              <a:defRPr sz="1900"/>
            </a:lvl2pPr>
            <a:lvl3pPr marL="1371600" lvl="2" indent="-381000" algn="l">
              <a:lnSpc>
                <a:spcPct val="90000"/>
              </a:lnSpc>
              <a:spcBef>
                <a:spcPts val="500"/>
              </a:spcBef>
              <a:spcAft>
                <a:spcPts val="0"/>
              </a:spcAft>
              <a:buClr>
                <a:schemeClr val="dk1"/>
              </a:buClr>
              <a:buSzPts val="2400"/>
              <a:buChar char="•"/>
              <a:defRPr sz="1900"/>
            </a:lvl3pPr>
            <a:lvl4pPr marL="1828800" lvl="3" indent="-381000" algn="l">
              <a:lnSpc>
                <a:spcPct val="90000"/>
              </a:lnSpc>
              <a:spcBef>
                <a:spcPts val="500"/>
              </a:spcBef>
              <a:spcAft>
                <a:spcPts val="0"/>
              </a:spcAft>
              <a:buClr>
                <a:schemeClr val="dk1"/>
              </a:buClr>
              <a:buSzPts val="2400"/>
              <a:buChar char="•"/>
              <a:defRPr sz="1900"/>
            </a:lvl4pPr>
            <a:lvl5pPr marL="2286000" lvl="4" indent="-381000" algn="l">
              <a:lnSpc>
                <a:spcPct val="90000"/>
              </a:lnSpc>
              <a:spcBef>
                <a:spcPts val="500"/>
              </a:spcBef>
              <a:spcAft>
                <a:spcPts val="0"/>
              </a:spcAft>
              <a:buClr>
                <a:schemeClr val="dk1"/>
              </a:buClr>
              <a:buSzPts val="2400"/>
              <a:buChar char="•"/>
              <a:defRPr sz="1900"/>
            </a:lvl5pPr>
            <a:lvl6pPr marL="2743200" lvl="5" indent="-381000" algn="l">
              <a:lnSpc>
                <a:spcPct val="90000"/>
              </a:lnSpc>
              <a:spcBef>
                <a:spcPts val="500"/>
              </a:spcBef>
              <a:spcAft>
                <a:spcPts val="0"/>
              </a:spcAft>
              <a:buClr>
                <a:schemeClr val="dk1"/>
              </a:buClr>
              <a:buSzPts val="2400"/>
              <a:buChar char="•"/>
              <a:defRPr sz="1900"/>
            </a:lvl6pPr>
            <a:lvl7pPr marL="3200400" lvl="6" indent="-381000" algn="l">
              <a:lnSpc>
                <a:spcPct val="90000"/>
              </a:lnSpc>
              <a:spcBef>
                <a:spcPts val="500"/>
              </a:spcBef>
              <a:spcAft>
                <a:spcPts val="0"/>
              </a:spcAft>
              <a:buClr>
                <a:schemeClr val="dk1"/>
              </a:buClr>
              <a:buSzPts val="2400"/>
              <a:buChar char="•"/>
              <a:defRPr sz="1900"/>
            </a:lvl7pPr>
            <a:lvl8pPr marL="3657600" lvl="7" indent="-381000" algn="l">
              <a:lnSpc>
                <a:spcPct val="90000"/>
              </a:lnSpc>
              <a:spcBef>
                <a:spcPts val="500"/>
              </a:spcBef>
              <a:spcAft>
                <a:spcPts val="0"/>
              </a:spcAft>
              <a:buClr>
                <a:schemeClr val="dk1"/>
              </a:buClr>
              <a:buSzPts val="2400"/>
              <a:buChar char="•"/>
              <a:defRPr sz="1900"/>
            </a:lvl8pPr>
            <a:lvl9pPr marL="4114800" lvl="8" indent="-381000" algn="l">
              <a:lnSpc>
                <a:spcPct val="90000"/>
              </a:lnSpc>
              <a:spcBef>
                <a:spcPts val="500"/>
              </a:spcBef>
              <a:spcAft>
                <a:spcPts val="0"/>
              </a:spcAft>
              <a:buClr>
                <a:schemeClr val="dk1"/>
              </a:buClr>
              <a:buSzPts val="2400"/>
              <a:buChar char="•"/>
              <a:defRPr sz="19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72"/>
        <p:cNvGrpSpPr/>
        <p:nvPr/>
      </p:nvGrpSpPr>
      <p:grpSpPr>
        <a:xfrm>
          <a:off x="0" y="0"/>
          <a:ext cx="0" cy="0"/>
          <a:chOff x="0" y="0"/>
          <a:chExt cx="0" cy="0"/>
        </a:xfrm>
      </p:grpSpPr>
      <p:sp>
        <p:nvSpPr>
          <p:cNvPr id="173" name="Google Shape;173;g16625d34af5_0_1431"/>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121900" tIns="60925" rIns="121900" bIns="60925" anchor="t" anchorCtr="0">
            <a:normAutofit/>
          </a:bodyPr>
          <a:lstStyle>
            <a:lvl1pPr marR="0" lvl="0" algn="ctr">
              <a:lnSpc>
                <a:spcPct val="90000"/>
              </a:lnSpc>
              <a:spcBef>
                <a:spcPts val="0"/>
              </a:spcBef>
              <a:spcAft>
                <a:spcPts val="0"/>
              </a:spcAft>
              <a:buClr>
                <a:schemeClr val="lt1"/>
              </a:buClr>
              <a:buSzPts val="5900"/>
              <a:buFont typeface="Calibri"/>
              <a:buNone/>
              <a:defRPr sz="59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900"/>
              <a:buNone/>
              <a:defRPr sz="2400"/>
            </a:lvl2pPr>
            <a:lvl3pPr lvl="2" algn="l">
              <a:lnSpc>
                <a:spcPct val="100000"/>
              </a:lnSpc>
              <a:spcBef>
                <a:spcPts val="0"/>
              </a:spcBef>
              <a:spcAft>
                <a:spcPts val="0"/>
              </a:spcAft>
              <a:buSzPts val="1900"/>
              <a:buNone/>
              <a:defRPr sz="2400"/>
            </a:lvl3pPr>
            <a:lvl4pPr lvl="3" algn="l">
              <a:lnSpc>
                <a:spcPct val="100000"/>
              </a:lnSpc>
              <a:spcBef>
                <a:spcPts val="0"/>
              </a:spcBef>
              <a:spcAft>
                <a:spcPts val="0"/>
              </a:spcAft>
              <a:buSzPts val="1900"/>
              <a:buNone/>
              <a:defRPr sz="2400"/>
            </a:lvl4pPr>
            <a:lvl5pPr lvl="4" algn="l">
              <a:lnSpc>
                <a:spcPct val="100000"/>
              </a:lnSpc>
              <a:spcBef>
                <a:spcPts val="0"/>
              </a:spcBef>
              <a:spcAft>
                <a:spcPts val="0"/>
              </a:spcAft>
              <a:buSzPts val="1900"/>
              <a:buNone/>
              <a:defRPr sz="2400"/>
            </a:lvl5pPr>
            <a:lvl6pPr lvl="5" algn="l">
              <a:lnSpc>
                <a:spcPct val="100000"/>
              </a:lnSpc>
              <a:spcBef>
                <a:spcPts val="0"/>
              </a:spcBef>
              <a:spcAft>
                <a:spcPts val="0"/>
              </a:spcAft>
              <a:buSzPts val="1900"/>
              <a:buNone/>
              <a:defRPr sz="2400"/>
            </a:lvl6pPr>
            <a:lvl7pPr lvl="6" algn="l">
              <a:lnSpc>
                <a:spcPct val="100000"/>
              </a:lnSpc>
              <a:spcBef>
                <a:spcPts val="0"/>
              </a:spcBef>
              <a:spcAft>
                <a:spcPts val="0"/>
              </a:spcAft>
              <a:buSzPts val="1900"/>
              <a:buNone/>
              <a:defRPr sz="2400"/>
            </a:lvl7pPr>
            <a:lvl8pPr lvl="7" algn="l">
              <a:lnSpc>
                <a:spcPct val="100000"/>
              </a:lnSpc>
              <a:spcBef>
                <a:spcPts val="0"/>
              </a:spcBef>
              <a:spcAft>
                <a:spcPts val="0"/>
              </a:spcAft>
              <a:buSzPts val="1900"/>
              <a:buNone/>
              <a:defRPr sz="2400"/>
            </a:lvl8pPr>
            <a:lvl9pPr lvl="8" algn="l">
              <a:lnSpc>
                <a:spcPct val="100000"/>
              </a:lnSpc>
              <a:spcBef>
                <a:spcPts val="0"/>
              </a:spcBef>
              <a:spcAft>
                <a:spcPts val="0"/>
              </a:spcAft>
              <a:buSzPts val="1900"/>
              <a:buNone/>
              <a:defRPr sz="2400"/>
            </a:lvl9pPr>
          </a:lstStyle>
          <a:p>
            <a:endParaRPr/>
          </a:p>
        </p:txBody>
      </p:sp>
      <p:sp>
        <p:nvSpPr>
          <p:cNvPr id="174" name="Google Shape;174;g16625d34af5_0_1431"/>
          <p:cNvSpPr txBox="1">
            <a:spLocks noGrp="1"/>
          </p:cNvSpPr>
          <p:nvPr>
            <p:ph type="body" idx="1"/>
          </p:nvPr>
        </p:nvSpPr>
        <p:spPr>
          <a:xfrm>
            <a:off x="609600" y="1600201"/>
            <a:ext cx="10972800" cy="4165500"/>
          </a:xfrm>
          <a:prstGeom prst="rect">
            <a:avLst/>
          </a:prstGeom>
          <a:noFill/>
          <a:ln>
            <a:noFill/>
          </a:ln>
        </p:spPr>
        <p:txBody>
          <a:bodyPr spcFirstLastPara="1" wrap="square" lIns="121900" tIns="60925" rIns="121900" bIns="60925" anchor="t" anchorCtr="0">
            <a:normAutofit/>
          </a:bodyPr>
          <a:lstStyle>
            <a:lvl1pPr marL="457200" lvl="0" indent="-381000" algn="l">
              <a:lnSpc>
                <a:spcPct val="90000"/>
              </a:lnSpc>
              <a:spcBef>
                <a:spcPts val="500"/>
              </a:spcBef>
              <a:spcAft>
                <a:spcPts val="0"/>
              </a:spcAft>
              <a:buClr>
                <a:schemeClr val="dk1"/>
              </a:buClr>
              <a:buSzPts val="2400"/>
              <a:buChar char="•"/>
              <a:defRPr sz="1900"/>
            </a:lvl1pPr>
            <a:lvl2pPr marL="914400" lvl="1" indent="-381000" algn="l">
              <a:lnSpc>
                <a:spcPct val="90000"/>
              </a:lnSpc>
              <a:spcBef>
                <a:spcPts val="500"/>
              </a:spcBef>
              <a:spcAft>
                <a:spcPts val="0"/>
              </a:spcAft>
              <a:buClr>
                <a:schemeClr val="dk1"/>
              </a:buClr>
              <a:buSzPts val="2400"/>
              <a:buChar char="•"/>
              <a:defRPr sz="1900"/>
            </a:lvl2pPr>
            <a:lvl3pPr marL="1371600" lvl="2" indent="-381000" algn="l">
              <a:lnSpc>
                <a:spcPct val="90000"/>
              </a:lnSpc>
              <a:spcBef>
                <a:spcPts val="500"/>
              </a:spcBef>
              <a:spcAft>
                <a:spcPts val="0"/>
              </a:spcAft>
              <a:buClr>
                <a:schemeClr val="dk1"/>
              </a:buClr>
              <a:buSzPts val="2400"/>
              <a:buChar char="•"/>
              <a:defRPr sz="1900"/>
            </a:lvl3pPr>
            <a:lvl4pPr marL="1828800" lvl="3" indent="-381000" algn="l">
              <a:lnSpc>
                <a:spcPct val="90000"/>
              </a:lnSpc>
              <a:spcBef>
                <a:spcPts val="500"/>
              </a:spcBef>
              <a:spcAft>
                <a:spcPts val="0"/>
              </a:spcAft>
              <a:buClr>
                <a:schemeClr val="dk1"/>
              </a:buClr>
              <a:buSzPts val="2400"/>
              <a:buChar char="•"/>
              <a:defRPr sz="1900"/>
            </a:lvl4pPr>
            <a:lvl5pPr marL="2286000" lvl="4" indent="-381000" algn="l">
              <a:lnSpc>
                <a:spcPct val="90000"/>
              </a:lnSpc>
              <a:spcBef>
                <a:spcPts val="500"/>
              </a:spcBef>
              <a:spcAft>
                <a:spcPts val="0"/>
              </a:spcAft>
              <a:buClr>
                <a:schemeClr val="dk1"/>
              </a:buClr>
              <a:buSzPts val="2400"/>
              <a:buChar char="•"/>
              <a:defRPr sz="1900"/>
            </a:lvl5pPr>
            <a:lvl6pPr marL="2743200" lvl="5" indent="-381000" algn="l">
              <a:lnSpc>
                <a:spcPct val="90000"/>
              </a:lnSpc>
              <a:spcBef>
                <a:spcPts val="500"/>
              </a:spcBef>
              <a:spcAft>
                <a:spcPts val="0"/>
              </a:spcAft>
              <a:buClr>
                <a:schemeClr val="dk1"/>
              </a:buClr>
              <a:buSzPts val="2400"/>
              <a:buChar char="•"/>
              <a:defRPr sz="1900"/>
            </a:lvl6pPr>
            <a:lvl7pPr marL="3200400" lvl="6" indent="-381000" algn="l">
              <a:lnSpc>
                <a:spcPct val="90000"/>
              </a:lnSpc>
              <a:spcBef>
                <a:spcPts val="500"/>
              </a:spcBef>
              <a:spcAft>
                <a:spcPts val="0"/>
              </a:spcAft>
              <a:buClr>
                <a:schemeClr val="dk1"/>
              </a:buClr>
              <a:buSzPts val="2400"/>
              <a:buChar char="•"/>
              <a:defRPr sz="1900"/>
            </a:lvl7pPr>
            <a:lvl8pPr marL="3657600" lvl="7" indent="-381000" algn="l">
              <a:lnSpc>
                <a:spcPct val="90000"/>
              </a:lnSpc>
              <a:spcBef>
                <a:spcPts val="500"/>
              </a:spcBef>
              <a:spcAft>
                <a:spcPts val="0"/>
              </a:spcAft>
              <a:buClr>
                <a:schemeClr val="dk1"/>
              </a:buClr>
              <a:buSzPts val="2400"/>
              <a:buChar char="•"/>
              <a:defRPr sz="1900"/>
            </a:lvl8pPr>
            <a:lvl9pPr marL="4114800" lvl="8" indent="-381000" algn="l">
              <a:lnSpc>
                <a:spcPct val="90000"/>
              </a:lnSpc>
              <a:spcBef>
                <a:spcPts val="500"/>
              </a:spcBef>
              <a:spcAft>
                <a:spcPts val="0"/>
              </a:spcAft>
              <a:buClr>
                <a:schemeClr val="dk1"/>
              </a:buClr>
              <a:buSzPts val="2400"/>
              <a:buChar char="•"/>
              <a:defRPr sz="1900"/>
            </a:lvl9pPr>
          </a:lstStyle>
          <a:p>
            <a:endParaRPr/>
          </a:p>
        </p:txBody>
      </p:sp>
      <p:pic>
        <p:nvPicPr>
          <p:cNvPr id="175" name="Google Shape;175;g16625d34af5_0_1431" title="Virginia Department of Education logo"/>
          <p:cNvPicPr preferRelativeResize="0"/>
          <p:nvPr/>
        </p:nvPicPr>
        <p:blipFill rotWithShape="1">
          <a:blip r:embed="rId2">
            <a:alphaModFix/>
          </a:blip>
          <a:srcRect/>
          <a:stretch/>
        </p:blipFill>
        <p:spPr>
          <a:xfrm>
            <a:off x="10083697" y="5102369"/>
            <a:ext cx="2022683" cy="8731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Page">
  <p:cSld name="SECTION_HEADER_11">
    <p:spTree>
      <p:nvGrpSpPr>
        <p:cNvPr id="1" name="Shape 176"/>
        <p:cNvGrpSpPr/>
        <p:nvPr/>
      </p:nvGrpSpPr>
      <p:grpSpPr>
        <a:xfrm>
          <a:off x="0" y="0"/>
          <a:ext cx="0" cy="0"/>
          <a:chOff x="0" y="0"/>
          <a:chExt cx="0" cy="0"/>
        </a:xfrm>
      </p:grpSpPr>
      <p:sp>
        <p:nvSpPr>
          <p:cNvPr id="177" name="Google Shape;177;g16836259b80_1_21"/>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78" name="Google Shape;178;g16836259b80_1_21"/>
          <p:cNvSpPr txBox="1">
            <a:spLocks noGrp="1"/>
          </p:cNvSpPr>
          <p:nvPr>
            <p:ph type="sldNum" idx="12"/>
          </p:nvPr>
        </p:nvSpPr>
        <p:spPr>
          <a:xfrm>
            <a:off x="316344" y="61431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g167f2e96ce0_2_1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g167f2e96ce0_2_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167f2e96ce0_2_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67f2e96ce0_2_1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91"/>
        <p:cNvGrpSpPr/>
        <p:nvPr/>
      </p:nvGrpSpPr>
      <p:grpSpPr>
        <a:xfrm>
          <a:off x="0" y="0"/>
          <a:ext cx="0" cy="0"/>
          <a:chOff x="0" y="0"/>
          <a:chExt cx="0" cy="0"/>
        </a:xfrm>
      </p:grpSpPr>
      <p:sp>
        <p:nvSpPr>
          <p:cNvPr id="192" name="Google Shape;192;g167f2e96ce0_2_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67f2e96ce0_2_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67f2e96ce0_2_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g167f2e96ce0_2_7"/>
          <p:cNvSpPr txBox="1">
            <a:spLocks noGrp="1"/>
          </p:cNvSpPr>
          <p:nvPr>
            <p:ph type="ctrTitle"/>
          </p:nvPr>
        </p:nvSpPr>
        <p:spPr>
          <a:xfrm>
            <a:off x="1524000" y="2235199"/>
            <a:ext cx="9144000" cy="2387600"/>
          </a:xfrm>
          <a:prstGeom prst="rect">
            <a:avLst/>
          </a:prstGeom>
          <a:solidFill>
            <a:schemeClr val="lt1">
              <a:alpha val="61176"/>
            </a:schemeClr>
          </a:solidFill>
          <a:ln w="79375" cap="rnd" cmpd="sng">
            <a:solidFill>
              <a:srgbClr val="003B71">
                <a:alpha val="77254"/>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167f2e96ce0_2_7"/>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7"/>
        <p:cNvGrpSpPr/>
        <p:nvPr/>
      </p:nvGrpSpPr>
      <p:grpSpPr>
        <a:xfrm>
          <a:off x="0" y="0"/>
          <a:ext cx="0" cy="0"/>
          <a:chOff x="0" y="0"/>
          <a:chExt cx="0" cy="0"/>
        </a:xfrm>
      </p:grpSpPr>
      <p:sp>
        <p:nvSpPr>
          <p:cNvPr id="198" name="Google Shape;198;g167f2e96ce0_2_1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167f2e96ce0_2_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g167f2e96ce0_2_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167f2e96ce0_2_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67f2e96ce0_2_1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g167f2e96ce0_2_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67f2e96ce0_2_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167f2e96ce0_2_24"/>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207"/>
        <p:cNvGrpSpPr/>
        <p:nvPr/>
      </p:nvGrpSpPr>
      <p:grpSpPr>
        <a:xfrm>
          <a:off x="0" y="0"/>
          <a:ext cx="0" cy="0"/>
          <a:chOff x="0" y="0"/>
          <a:chExt cx="0" cy="0"/>
        </a:xfrm>
      </p:grpSpPr>
      <p:sp>
        <p:nvSpPr>
          <p:cNvPr id="208" name="Google Shape;208;g167f2e96ce0_2_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167f2e96ce0_2_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10" name="Google Shape;210;g167f2e96ce0_2_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67f2e96ce0_2_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g167f2e96ce0_2_2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213"/>
        <p:cNvGrpSpPr/>
        <p:nvPr/>
      </p:nvGrpSpPr>
      <p:grpSpPr>
        <a:xfrm>
          <a:off x="0" y="0"/>
          <a:ext cx="0" cy="0"/>
          <a:chOff x="0" y="0"/>
          <a:chExt cx="0" cy="0"/>
        </a:xfrm>
      </p:grpSpPr>
      <p:sp>
        <p:nvSpPr>
          <p:cNvPr id="214" name="Google Shape;214;g167f2e96ce0_2_34"/>
          <p:cNvSpPr txBox="1">
            <a:spLocks noGrp="1"/>
          </p:cNvSpPr>
          <p:nvPr>
            <p:ph type="body" idx="1"/>
          </p:nvPr>
        </p:nvSpPr>
        <p:spPr>
          <a:xfrm>
            <a:off x="598167" y="1467033"/>
            <a:ext cx="113608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sz="1900"/>
            </a:lvl1pPr>
            <a:lvl2pPr marL="914400" lvl="1" indent="-361950" algn="l">
              <a:lnSpc>
                <a:spcPct val="115000"/>
              </a:lnSpc>
              <a:spcBef>
                <a:spcPts val="2100"/>
              </a:spcBef>
              <a:spcAft>
                <a:spcPts val="0"/>
              </a:spcAft>
              <a:buSzPts val="2100"/>
              <a:buChar char="○"/>
              <a:defRPr sz="1900"/>
            </a:lvl2pPr>
            <a:lvl3pPr marL="1371600" lvl="2" indent="-349250" algn="l">
              <a:lnSpc>
                <a:spcPct val="115000"/>
              </a:lnSpc>
              <a:spcBef>
                <a:spcPts val="2100"/>
              </a:spcBef>
              <a:spcAft>
                <a:spcPts val="0"/>
              </a:spcAft>
              <a:buSzPts val="1900"/>
              <a:buChar char="■"/>
              <a:defRPr sz="1900"/>
            </a:lvl3pPr>
            <a:lvl4pPr marL="1828800" lvl="3" indent="-349250" algn="l">
              <a:lnSpc>
                <a:spcPct val="115000"/>
              </a:lnSpc>
              <a:spcBef>
                <a:spcPts val="2100"/>
              </a:spcBef>
              <a:spcAft>
                <a:spcPts val="0"/>
              </a:spcAft>
              <a:buSzPts val="1900"/>
              <a:buChar char="●"/>
              <a:defRPr sz="1900"/>
            </a:lvl4pPr>
            <a:lvl5pPr marL="2286000" lvl="4" indent="-349250" algn="l">
              <a:lnSpc>
                <a:spcPct val="115000"/>
              </a:lnSpc>
              <a:spcBef>
                <a:spcPts val="2100"/>
              </a:spcBef>
              <a:spcAft>
                <a:spcPts val="0"/>
              </a:spcAft>
              <a:buSzPts val="1900"/>
              <a:buChar char="○"/>
              <a:defRPr sz="1900"/>
            </a:lvl5pPr>
            <a:lvl6pPr marL="2743200" lvl="5" indent="-349250" algn="l">
              <a:lnSpc>
                <a:spcPct val="115000"/>
              </a:lnSpc>
              <a:spcBef>
                <a:spcPts val="2100"/>
              </a:spcBef>
              <a:spcAft>
                <a:spcPts val="0"/>
              </a:spcAft>
              <a:buSzPts val="1900"/>
              <a:buChar char="■"/>
              <a:defRPr sz="1900"/>
            </a:lvl6pPr>
            <a:lvl7pPr marL="3200400" lvl="6" indent="-349250" algn="l">
              <a:lnSpc>
                <a:spcPct val="115000"/>
              </a:lnSpc>
              <a:spcBef>
                <a:spcPts val="2100"/>
              </a:spcBef>
              <a:spcAft>
                <a:spcPts val="0"/>
              </a:spcAft>
              <a:buSzPts val="1900"/>
              <a:buChar char="●"/>
              <a:defRPr sz="1900"/>
            </a:lvl7pPr>
            <a:lvl8pPr marL="3657600" lvl="7" indent="-349250" algn="l">
              <a:lnSpc>
                <a:spcPct val="115000"/>
              </a:lnSpc>
              <a:spcBef>
                <a:spcPts val="2100"/>
              </a:spcBef>
              <a:spcAft>
                <a:spcPts val="0"/>
              </a:spcAft>
              <a:buSzPts val="1900"/>
              <a:buChar char="○"/>
              <a:defRPr sz="1900"/>
            </a:lvl8pPr>
            <a:lvl9pPr marL="4114800" lvl="8" indent="-349250" algn="l">
              <a:lnSpc>
                <a:spcPct val="115000"/>
              </a:lnSpc>
              <a:spcBef>
                <a:spcPts val="2100"/>
              </a:spcBef>
              <a:spcAft>
                <a:spcPts val="2100"/>
              </a:spcAft>
              <a:buSzPts val="1900"/>
              <a:buChar char="■"/>
              <a:defRPr sz="1900"/>
            </a:lvl9pPr>
          </a:lstStyle>
          <a:p>
            <a:endParaRPr/>
          </a:p>
        </p:txBody>
      </p:sp>
      <p:sp>
        <p:nvSpPr>
          <p:cNvPr id="215" name="Google Shape;215;g167f2e96ce0_2_34"/>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g167f2e96ce0_2_34"/>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Full Image without Header &amp; Footer">
  <p:cSld name="1_Full Image without Header &amp; Footer">
    <p:spTree>
      <p:nvGrpSpPr>
        <p:cNvPr id="1" name="Shape 2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Page">
  <p:cSld name="SECTION_HEADER_9">
    <p:spTree>
      <p:nvGrpSpPr>
        <p:cNvPr id="1" name="Shape 218"/>
        <p:cNvGrpSpPr/>
        <p:nvPr/>
      </p:nvGrpSpPr>
      <p:grpSpPr>
        <a:xfrm>
          <a:off x="0" y="0"/>
          <a:ext cx="0" cy="0"/>
          <a:chOff x="0" y="0"/>
          <a:chExt cx="0" cy="0"/>
        </a:xfrm>
      </p:grpSpPr>
      <p:sp>
        <p:nvSpPr>
          <p:cNvPr id="219" name="Google Shape;219;g167f2e96ce0_2_39"/>
          <p:cNvSpPr txBox="1">
            <a:spLocks noGrp="1"/>
          </p:cNvSpPr>
          <p:nvPr>
            <p:ph type="title"/>
          </p:nvPr>
        </p:nvSpPr>
        <p:spPr>
          <a:xfrm>
            <a:off x="415600" y="2867800"/>
            <a:ext cx="11360800" cy="11224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0" name="Google Shape;220;g167f2e96ce0_2_39"/>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1"/>
        <p:cNvGrpSpPr/>
        <p:nvPr/>
      </p:nvGrpSpPr>
      <p:grpSpPr>
        <a:xfrm>
          <a:off x="0" y="0"/>
          <a:ext cx="0" cy="0"/>
          <a:chOff x="0" y="0"/>
          <a:chExt cx="0" cy="0"/>
        </a:xfrm>
      </p:grpSpPr>
      <p:sp>
        <p:nvSpPr>
          <p:cNvPr id="222" name="Google Shape;222;g167f2e96ce0_2_4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3" name="Google Shape;223;g167f2e96ce0_2_42"/>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4" name="Google Shape;224;g167f2e96ce0_2_4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Page 4">
  <p:cSld name="SECTION_HEADER_5">
    <p:spTree>
      <p:nvGrpSpPr>
        <p:cNvPr id="1" name="Shape 225"/>
        <p:cNvGrpSpPr/>
        <p:nvPr/>
      </p:nvGrpSpPr>
      <p:grpSpPr>
        <a:xfrm>
          <a:off x="0" y="0"/>
          <a:ext cx="0" cy="0"/>
          <a:chOff x="0" y="0"/>
          <a:chExt cx="0" cy="0"/>
        </a:xfrm>
      </p:grpSpPr>
      <p:sp>
        <p:nvSpPr>
          <p:cNvPr id="226" name="Google Shape;226;g167f2e96ce0_2_46"/>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7" name="Google Shape;227;g167f2e96ce0_2_46"/>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8"/>
        <p:cNvGrpSpPr/>
        <p:nvPr/>
      </p:nvGrpSpPr>
      <p:grpSpPr>
        <a:xfrm>
          <a:off x="0" y="0"/>
          <a:ext cx="0" cy="0"/>
          <a:chOff x="0" y="0"/>
          <a:chExt cx="0" cy="0"/>
        </a:xfrm>
      </p:grpSpPr>
      <p:sp>
        <p:nvSpPr>
          <p:cNvPr id="229" name="Google Shape;229;g167f2e96ce0_2_49"/>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0" name="Google Shape;230;g167f2e96ce0_2_4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31" name="Google Shape;231;g167f2e96ce0_2_4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32" name="Google Shape;232;g167f2e96ce0_2_49"/>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Page 5">
  <p:cSld name="SECTION_HEADER_6">
    <p:spTree>
      <p:nvGrpSpPr>
        <p:cNvPr id="1" name="Shape 233"/>
        <p:cNvGrpSpPr/>
        <p:nvPr/>
      </p:nvGrpSpPr>
      <p:grpSpPr>
        <a:xfrm>
          <a:off x="0" y="0"/>
          <a:ext cx="0" cy="0"/>
          <a:chOff x="0" y="0"/>
          <a:chExt cx="0" cy="0"/>
        </a:xfrm>
      </p:grpSpPr>
      <p:sp>
        <p:nvSpPr>
          <p:cNvPr id="234" name="Google Shape;234;g167f2e96ce0_2_5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5" name="Google Shape;235;g167f2e96ce0_2_54"/>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Page 2">
  <p:cSld name="SECTION_HEADER_3">
    <p:spTree>
      <p:nvGrpSpPr>
        <p:cNvPr id="1" name="Shape 236"/>
        <p:cNvGrpSpPr/>
        <p:nvPr/>
      </p:nvGrpSpPr>
      <p:grpSpPr>
        <a:xfrm>
          <a:off x="0" y="0"/>
          <a:ext cx="0" cy="0"/>
          <a:chOff x="0" y="0"/>
          <a:chExt cx="0" cy="0"/>
        </a:xfrm>
      </p:grpSpPr>
      <p:sp>
        <p:nvSpPr>
          <p:cNvPr id="237" name="Google Shape;237;g167f2e96ce0_2_57"/>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8" name="Google Shape;238;g167f2e96ce0_2_57"/>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239"/>
        <p:cNvGrpSpPr/>
        <p:nvPr/>
      </p:nvGrpSpPr>
      <p:grpSpPr>
        <a:xfrm>
          <a:off x="0" y="0"/>
          <a:ext cx="0" cy="0"/>
          <a:chOff x="0" y="0"/>
          <a:chExt cx="0" cy="0"/>
        </a:xfrm>
      </p:grpSpPr>
      <p:sp>
        <p:nvSpPr>
          <p:cNvPr id="240" name="Google Shape;240;g167f2e96ce0_2_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167f2e96ce0_2_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2" name="Google Shape;242;g167f2e96ce0_2_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167f2e96ce0_2_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67f2e96ce0_2_6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5"/>
        <p:cNvGrpSpPr/>
        <p:nvPr/>
      </p:nvGrpSpPr>
      <p:grpSpPr>
        <a:xfrm>
          <a:off x="0" y="0"/>
          <a:ext cx="0" cy="0"/>
          <a:chOff x="0" y="0"/>
          <a:chExt cx="0" cy="0"/>
        </a:xfrm>
      </p:grpSpPr>
      <p:sp>
        <p:nvSpPr>
          <p:cNvPr id="246" name="Google Shape;246;g167f2e96ce0_2_6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167f2e96ce0_2_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g167f2e96ce0_2_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g167f2e96ce0_2_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g167f2e96ce0_2_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67f2e96ce0_2_6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2"/>
        <p:cNvGrpSpPr/>
        <p:nvPr/>
      </p:nvGrpSpPr>
      <p:grpSpPr>
        <a:xfrm>
          <a:off x="0" y="0"/>
          <a:ext cx="0" cy="0"/>
          <a:chOff x="0" y="0"/>
          <a:chExt cx="0" cy="0"/>
        </a:xfrm>
      </p:grpSpPr>
      <p:sp>
        <p:nvSpPr>
          <p:cNvPr id="253" name="Google Shape;253;g167f2e96ce0_2_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167f2e96ce0_2_73"/>
          <p:cNvSpPr>
            <a:spLocks noGrp="1"/>
          </p:cNvSpPr>
          <p:nvPr>
            <p:ph type="pic" idx="2"/>
          </p:nvPr>
        </p:nvSpPr>
        <p:spPr>
          <a:xfrm>
            <a:off x="5183188" y="987425"/>
            <a:ext cx="6172200" cy="4873625"/>
          </a:xfrm>
          <a:prstGeom prst="rect">
            <a:avLst/>
          </a:prstGeom>
          <a:noFill/>
          <a:ln>
            <a:noFill/>
          </a:ln>
        </p:spPr>
      </p:sp>
      <p:sp>
        <p:nvSpPr>
          <p:cNvPr id="255" name="Google Shape;255;g167f2e96ce0_2_7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6" name="Google Shape;256;g167f2e96ce0_2_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167f2e96ce0_2_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167f2e96ce0_2_7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sp>
        <p:nvSpPr>
          <p:cNvPr id="48" name="Google Shape;48;g153bec40d42_0_232"/>
          <p:cNvSpPr txBox="1">
            <a:spLocks noGrp="1"/>
          </p:cNvSpPr>
          <p:nvPr>
            <p:ph type="title"/>
          </p:nvPr>
        </p:nvSpPr>
        <p:spPr>
          <a:xfrm>
            <a:off x="415600" y="108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9" name="Google Shape;49;g153bec40d42_0_232"/>
          <p:cNvSpPr txBox="1">
            <a:spLocks noGrp="1"/>
          </p:cNvSpPr>
          <p:nvPr>
            <p:ph type="body" idx="1"/>
          </p:nvPr>
        </p:nvSpPr>
        <p:spPr>
          <a:xfrm>
            <a:off x="598167" y="1848567"/>
            <a:ext cx="11360700" cy="4555200"/>
          </a:xfrm>
          <a:prstGeom prst="rect">
            <a:avLst/>
          </a:prstGeom>
          <a:noFill/>
          <a:ln>
            <a:noFill/>
          </a:ln>
        </p:spPr>
        <p:txBody>
          <a:bodyPr spcFirstLastPara="1" wrap="square" lIns="121900" tIns="121900" rIns="121900" bIns="121900" anchor="t" anchorCtr="0">
            <a:noAutofit/>
          </a:bodyPr>
          <a:lstStyle>
            <a:lvl1pPr marL="457200" lvl="0" indent="-361950" algn="l">
              <a:lnSpc>
                <a:spcPct val="115000"/>
              </a:lnSpc>
              <a:spcBef>
                <a:spcPts val="0"/>
              </a:spcBef>
              <a:spcAft>
                <a:spcPts val="0"/>
              </a:spcAft>
              <a:buSzPts val="2100"/>
              <a:buChar char="●"/>
              <a:defRPr/>
            </a:lvl1pPr>
            <a:lvl2pPr marL="914400" lvl="1" indent="-361950" algn="l">
              <a:lnSpc>
                <a:spcPct val="115000"/>
              </a:lnSpc>
              <a:spcBef>
                <a:spcPts val="2100"/>
              </a:spcBef>
              <a:spcAft>
                <a:spcPts val="0"/>
              </a:spcAft>
              <a:buSzPts val="21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0" name="Google Shape;50;g153bec40d42_0_232"/>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Page 1">
  <p:cSld name="SECTION_HEADER_2">
    <p:spTree>
      <p:nvGrpSpPr>
        <p:cNvPr id="1" name="Shape 259"/>
        <p:cNvGrpSpPr/>
        <p:nvPr/>
      </p:nvGrpSpPr>
      <p:grpSpPr>
        <a:xfrm>
          <a:off x="0" y="0"/>
          <a:ext cx="0" cy="0"/>
          <a:chOff x="0" y="0"/>
          <a:chExt cx="0" cy="0"/>
        </a:xfrm>
      </p:grpSpPr>
      <p:sp>
        <p:nvSpPr>
          <p:cNvPr id="260" name="Google Shape;260;g167f2e96ce0_2_80"/>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61" name="Google Shape;261;g167f2e96ce0_2_80"/>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2"/>
        <p:cNvGrpSpPr/>
        <p:nvPr/>
      </p:nvGrpSpPr>
      <p:grpSpPr>
        <a:xfrm>
          <a:off x="0" y="0"/>
          <a:ext cx="0" cy="0"/>
          <a:chOff x="0" y="0"/>
          <a:chExt cx="0" cy="0"/>
        </a:xfrm>
      </p:grpSpPr>
      <p:sp>
        <p:nvSpPr>
          <p:cNvPr id="263" name="Google Shape;263;g167f2e96ce0_2_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g167f2e96ce0_2_8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265" name="Google Shape;265;g167f2e96ce0_2_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167f2e96ce0_2_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67f2e96ce0_2_8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8"/>
        <p:cNvGrpSpPr/>
        <p:nvPr/>
      </p:nvGrpSpPr>
      <p:grpSpPr>
        <a:xfrm>
          <a:off x="0" y="0"/>
          <a:ext cx="0" cy="0"/>
          <a:chOff x="0" y="0"/>
          <a:chExt cx="0" cy="0"/>
        </a:xfrm>
      </p:grpSpPr>
      <p:sp>
        <p:nvSpPr>
          <p:cNvPr id="269" name="Google Shape;269;g167f2e96ce0_2_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g167f2e96ce0_2_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g167f2e96ce0_2_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g167f2e96ce0_2_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3" name="Google Shape;273;g167f2e96ce0_2_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g167f2e96ce0_2_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67f2e96ce0_2_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167f2e96ce0_2_89"/>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7"/>
        <p:cNvGrpSpPr/>
        <p:nvPr/>
      </p:nvGrpSpPr>
      <p:grpSpPr>
        <a:xfrm>
          <a:off x="0" y="0"/>
          <a:ext cx="0" cy="0"/>
          <a:chOff x="0" y="0"/>
          <a:chExt cx="0" cy="0"/>
        </a:xfrm>
      </p:grpSpPr>
      <p:sp>
        <p:nvSpPr>
          <p:cNvPr id="278" name="Google Shape;278;g167f2e96ce0_2_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g167f2e96ce0_2_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004E95"/>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004E95"/>
              </a:buClr>
              <a:buSzPts val="2000"/>
              <a:buChar char="•"/>
              <a:defRPr sz="2000"/>
            </a:lvl4pPr>
            <a:lvl5pPr marL="2286000" lvl="4" indent="-355600" algn="l">
              <a:lnSpc>
                <a:spcPct val="90000"/>
              </a:lnSpc>
              <a:spcBef>
                <a:spcPts val="500"/>
              </a:spcBef>
              <a:spcAft>
                <a:spcPts val="0"/>
              </a:spcAft>
              <a:buClr>
                <a:srgbClr val="3131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0" name="Google Shape;280;g167f2e96ce0_2_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1" name="Google Shape;281;g167f2e96ce0_2_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167f2e96ce0_2_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167f2e96ce0_2_98"/>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F2F2F2"/>
        </a:solidFill>
        <a:effectLst/>
      </p:bgPr>
    </p:bg>
    <p:spTree>
      <p:nvGrpSpPr>
        <p:cNvPr id="1" name="Shape 284"/>
        <p:cNvGrpSpPr/>
        <p:nvPr/>
      </p:nvGrpSpPr>
      <p:grpSpPr>
        <a:xfrm>
          <a:off x="0" y="0"/>
          <a:ext cx="0" cy="0"/>
          <a:chOff x="0" y="0"/>
          <a:chExt cx="0" cy="0"/>
        </a:xfrm>
      </p:grpSpPr>
      <p:sp>
        <p:nvSpPr>
          <p:cNvPr id="285" name="Google Shape;285;g167f2e96ce0_2_1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solidFill>
                  <a:srgbClr val="003B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g167f2e96ce0_2_1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66666"/>
              </a:buClr>
              <a:buSzPts val="2400"/>
              <a:buNone/>
              <a:defRPr sz="2400">
                <a:solidFill>
                  <a:srgbClr val="666666"/>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87" name="Google Shape;287;g167f2e96ce0_2_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67f2e96ce0_2_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g167f2e96ce0_2_10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0"/>
        <p:cNvGrpSpPr/>
        <p:nvPr/>
      </p:nvGrpSpPr>
      <p:grpSpPr>
        <a:xfrm>
          <a:off x="0" y="0"/>
          <a:ext cx="0" cy="0"/>
          <a:chOff x="0" y="0"/>
          <a:chExt cx="0" cy="0"/>
        </a:xfrm>
      </p:grpSpPr>
      <p:sp>
        <p:nvSpPr>
          <p:cNvPr id="291" name="Google Shape;291;g167f2e96ce0_2_11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67f2e96ce0_2_1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g167f2e96ce0_2_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67f2e96ce0_2_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167f2e96ce0_2_11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6"/>
        <p:cNvGrpSpPr/>
        <p:nvPr/>
      </p:nvGrpSpPr>
      <p:grpSpPr>
        <a:xfrm>
          <a:off x="0" y="0"/>
          <a:ext cx="0" cy="0"/>
          <a:chOff x="0" y="0"/>
          <a:chExt cx="0" cy="0"/>
        </a:xfrm>
      </p:grpSpPr>
      <p:sp>
        <p:nvSpPr>
          <p:cNvPr id="297" name="Google Shape;297;g167f2e96ce0_2_1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67f2e96ce0_2_1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167f2e96ce0_2_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g167f2e96ce0_2_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67f2e96ce0_2_11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302"/>
        <p:cNvGrpSpPr/>
        <p:nvPr/>
      </p:nvGrpSpPr>
      <p:grpSpPr>
        <a:xfrm>
          <a:off x="0" y="0"/>
          <a:ext cx="0" cy="0"/>
          <a:chOff x="0" y="0"/>
          <a:chExt cx="0" cy="0"/>
        </a:xfrm>
      </p:grpSpPr>
      <p:sp>
        <p:nvSpPr>
          <p:cNvPr id="303" name="Google Shape;303;g167f2e96ce0_2_123"/>
          <p:cNvSpPr txBox="1">
            <a:spLocks noGrp="1"/>
          </p:cNvSpPr>
          <p:nvPr>
            <p:ph type="title"/>
          </p:nvPr>
        </p:nvSpPr>
        <p:spPr>
          <a:xfrm>
            <a:off x="839788" y="457200"/>
            <a:ext cx="3932400" cy="159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167f2e96ce0_2_123"/>
          <p:cNvSpPr>
            <a:spLocks noGrp="1"/>
          </p:cNvSpPr>
          <p:nvPr>
            <p:ph type="pic" idx="2"/>
          </p:nvPr>
        </p:nvSpPr>
        <p:spPr>
          <a:xfrm>
            <a:off x="5183188" y="987425"/>
            <a:ext cx="6171900" cy="4873500"/>
          </a:xfrm>
          <a:prstGeom prst="rect">
            <a:avLst/>
          </a:prstGeom>
          <a:noFill/>
          <a:ln>
            <a:noFill/>
          </a:ln>
        </p:spPr>
      </p:sp>
      <p:sp>
        <p:nvSpPr>
          <p:cNvPr id="305" name="Google Shape;305;g167f2e96ce0_2_123"/>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100"/>
              <a:buNone/>
              <a:defRPr sz="1100"/>
            </a:lvl4pPr>
            <a:lvl5pPr marL="2286000" lvl="4" indent="-228600" algn="l">
              <a:lnSpc>
                <a:spcPct val="90000"/>
              </a:lnSpc>
              <a:spcBef>
                <a:spcPts val="500"/>
              </a:spcBef>
              <a:spcAft>
                <a:spcPts val="0"/>
              </a:spcAft>
              <a:buClr>
                <a:srgbClr val="C22536"/>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306" name="Google Shape;306;g167f2e96ce0_2_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167f2e96ce0_2_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167f2e96ce0_2_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9" name="Google Shape;309;g167f2e96ce0_2_123" descr="Virginia Department of Education"/>
          <p:cNvPicPr preferRelativeResize="0"/>
          <p:nvPr/>
        </p:nvPicPr>
        <p:blipFill rotWithShape="1">
          <a:blip r:embed="rId2">
            <a:alphaModFix/>
          </a:blip>
          <a:srcRect/>
          <a:stretch/>
        </p:blipFill>
        <p:spPr>
          <a:xfrm rot="-5400000">
            <a:off x="-3027420" y="3223350"/>
            <a:ext cx="6664604" cy="381164"/>
          </a:xfrm>
          <a:prstGeom prst="rect">
            <a:avLst/>
          </a:prstGeom>
          <a:noFill/>
          <a:ln>
            <a:noFill/>
          </a:ln>
        </p:spPr>
      </p:pic>
      <p:pic>
        <p:nvPicPr>
          <p:cNvPr id="310" name="Google Shape;310;g167f2e96ce0_2_123" descr="VDOE Logo"/>
          <p:cNvPicPr preferRelativeResize="0"/>
          <p:nvPr/>
        </p:nvPicPr>
        <p:blipFill rotWithShape="1">
          <a:blip r:embed="rId3">
            <a:alphaModFix/>
          </a:blip>
          <a:srcRect/>
          <a:stretch/>
        </p:blipFill>
        <p:spPr>
          <a:xfrm>
            <a:off x="9622340" y="6116944"/>
            <a:ext cx="2531807" cy="843936"/>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Page">
  <p:cSld name="SECTION_HEADER_1">
    <p:spTree>
      <p:nvGrpSpPr>
        <p:cNvPr id="1" name="Shape 311"/>
        <p:cNvGrpSpPr/>
        <p:nvPr/>
      </p:nvGrpSpPr>
      <p:grpSpPr>
        <a:xfrm>
          <a:off x="0" y="0"/>
          <a:ext cx="0" cy="0"/>
          <a:chOff x="0" y="0"/>
          <a:chExt cx="0" cy="0"/>
        </a:xfrm>
      </p:grpSpPr>
      <p:sp>
        <p:nvSpPr>
          <p:cNvPr id="312" name="Google Shape;312;g167f2e96ce0_2_132"/>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3" name="Google Shape;313;g167f2e96ce0_2_132"/>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Page 3">
  <p:cSld name="SECTION_HEADER_4">
    <p:spTree>
      <p:nvGrpSpPr>
        <p:cNvPr id="1" name="Shape 314"/>
        <p:cNvGrpSpPr/>
        <p:nvPr/>
      </p:nvGrpSpPr>
      <p:grpSpPr>
        <a:xfrm>
          <a:off x="0" y="0"/>
          <a:ext cx="0" cy="0"/>
          <a:chOff x="0" y="0"/>
          <a:chExt cx="0" cy="0"/>
        </a:xfrm>
      </p:grpSpPr>
      <p:sp>
        <p:nvSpPr>
          <p:cNvPr id="315" name="Google Shape;315;g167f2e96ce0_2_13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6" name="Google Shape;316;g167f2e96ce0_2_135"/>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5000"/>
              <a:buFont typeface="Times New Roman"/>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FA3"/>
              </a:buClr>
              <a:buSzPts val="2400"/>
              <a:buNone/>
              <a:defRPr sz="2400">
                <a:solidFill>
                  <a:srgbClr val="888FA3"/>
                </a:solidFill>
              </a:defRPr>
            </a:lvl1pPr>
            <a:lvl2pPr marL="914400" lvl="1" indent="-228600" algn="l">
              <a:lnSpc>
                <a:spcPct val="90000"/>
              </a:lnSpc>
              <a:spcBef>
                <a:spcPts val="500"/>
              </a:spcBef>
              <a:spcAft>
                <a:spcPts val="0"/>
              </a:spcAft>
              <a:buClr>
                <a:srgbClr val="888FA3"/>
              </a:buClr>
              <a:buSzPts val="2000"/>
              <a:buNone/>
              <a:defRPr sz="2000">
                <a:solidFill>
                  <a:srgbClr val="888FA3"/>
                </a:solidFill>
              </a:defRPr>
            </a:lvl2pPr>
            <a:lvl3pPr marL="1371600" lvl="2" indent="-228600" algn="l">
              <a:lnSpc>
                <a:spcPct val="90000"/>
              </a:lnSpc>
              <a:spcBef>
                <a:spcPts val="500"/>
              </a:spcBef>
              <a:spcAft>
                <a:spcPts val="0"/>
              </a:spcAft>
              <a:buClr>
                <a:srgbClr val="888FA3"/>
              </a:buClr>
              <a:buSzPts val="1800"/>
              <a:buNone/>
              <a:defRPr sz="1800">
                <a:solidFill>
                  <a:srgbClr val="888FA3"/>
                </a:solidFill>
              </a:defRPr>
            </a:lvl3pPr>
            <a:lvl4pPr marL="1828800" lvl="3" indent="-228600" algn="l">
              <a:lnSpc>
                <a:spcPct val="90000"/>
              </a:lnSpc>
              <a:spcBef>
                <a:spcPts val="500"/>
              </a:spcBef>
              <a:spcAft>
                <a:spcPts val="0"/>
              </a:spcAft>
              <a:buClr>
                <a:srgbClr val="888FA3"/>
              </a:buClr>
              <a:buSzPts val="1600"/>
              <a:buNone/>
              <a:defRPr sz="1600">
                <a:solidFill>
                  <a:srgbClr val="888FA3"/>
                </a:solidFill>
              </a:defRPr>
            </a:lvl4pPr>
            <a:lvl5pPr marL="2286000" lvl="4" indent="-228600" algn="l">
              <a:lnSpc>
                <a:spcPct val="90000"/>
              </a:lnSpc>
              <a:spcBef>
                <a:spcPts val="500"/>
              </a:spcBef>
              <a:spcAft>
                <a:spcPts val="0"/>
              </a:spcAft>
              <a:buClr>
                <a:srgbClr val="888FA3"/>
              </a:buClr>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54" name="Google Shape;5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Page 6">
  <p:cSld name="SECTION_HEADER_7">
    <p:spTree>
      <p:nvGrpSpPr>
        <p:cNvPr id="1" name="Shape 317"/>
        <p:cNvGrpSpPr/>
        <p:nvPr/>
      </p:nvGrpSpPr>
      <p:grpSpPr>
        <a:xfrm>
          <a:off x="0" y="0"/>
          <a:ext cx="0" cy="0"/>
          <a:chOff x="0" y="0"/>
          <a:chExt cx="0" cy="0"/>
        </a:xfrm>
      </p:grpSpPr>
      <p:sp>
        <p:nvSpPr>
          <p:cNvPr id="318" name="Google Shape;318;g167f2e96ce0_2_138"/>
          <p:cNvSpPr txBox="1">
            <a:spLocks noGrp="1"/>
          </p:cNvSpPr>
          <p:nvPr>
            <p:ph type="title"/>
          </p:nvPr>
        </p:nvSpPr>
        <p:spPr>
          <a:xfrm>
            <a:off x="415600" y="2867800"/>
            <a:ext cx="11360700" cy="11223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19" name="Google Shape;319;g167f2e96ce0_2_138"/>
          <p:cNvSpPr txBox="1">
            <a:spLocks noGrp="1"/>
          </p:cNvSpPr>
          <p:nvPr>
            <p:ph type="sldNum" idx="12"/>
          </p:nvPr>
        </p:nvSpPr>
        <p:spPr>
          <a:xfrm>
            <a:off x="316344" y="6143189"/>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Page 7">
  <p:cSld name="SECTION_HEADER_8">
    <p:spTree>
      <p:nvGrpSpPr>
        <p:cNvPr id="1" name="Shape 320"/>
        <p:cNvGrpSpPr/>
        <p:nvPr/>
      </p:nvGrpSpPr>
      <p:grpSpPr>
        <a:xfrm>
          <a:off x="0" y="0"/>
          <a:ext cx="0" cy="0"/>
          <a:chOff x="0" y="0"/>
          <a:chExt cx="0" cy="0"/>
        </a:xfrm>
      </p:grpSpPr>
      <p:sp>
        <p:nvSpPr>
          <p:cNvPr id="321" name="Google Shape;321;g167f2e96ce0_2_14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22" name="Google Shape;322;g167f2e96ce0_2_141"/>
          <p:cNvSpPr txBox="1">
            <a:spLocks noGrp="1"/>
          </p:cNvSpPr>
          <p:nvPr>
            <p:ph type="sldNum" idx="12"/>
          </p:nvPr>
        </p:nvSpPr>
        <p:spPr>
          <a:xfrm>
            <a:off x="316344" y="6143189"/>
            <a:ext cx="731700" cy="5247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323"/>
        <p:cNvGrpSpPr/>
        <p:nvPr/>
      </p:nvGrpSpPr>
      <p:grpSpPr>
        <a:xfrm>
          <a:off x="0" y="0"/>
          <a:ext cx="0" cy="0"/>
          <a:chOff x="0" y="0"/>
          <a:chExt cx="0" cy="0"/>
        </a:xfrm>
      </p:grpSpPr>
      <p:pic>
        <p:nvPicPr>
          <p:cNvPr id="324" name="Google Shape;324;g167f2e96ce0_2_144"/>
          <p:cNvPicPr preferRelativeResize="0"/>
          <p:nvPr/>
        </p:nvPicPr>
        <p:blipFill rotWithShape="1">
          <a:blip r:embed="rId3">
            <a:alphaModFix/>
          </a:blip>
          <a:srcRect/>
          <a:stretch/>
        </p:blipFill>
        <p:spPr>
          <a:xfrm>
            <a:off x="0" y="3175"/>
            <a:ext cx="12192000" cy="6851651"/>
          </a:xfrm>
          <a:prstGeom prst="rect">
            <a:avLst/>
          </a:prstGeom>
          <a:noFill/>
          <a:ln>
            <a:noFill/>
          </a:ln>
        </p:spPr>
      </p:pic>
      <p:sp>
        <p:nvSpPr>
          <p:cNvPr id="325" name="Google Shape;325;g167f2e96ce0_2_144"/>
          <p:cNvSpPr/>
          <p:nvPr/>
        </p:nvSpPr>
        <p:spPr>
          <a:xfrm>
            <a:off x="856800" y="1811933"/>
            <a:ext cx="10590800" cy="3778400"/>
          </a:xfrm>
          <a:prstGeom prst="roundRect">
            <a:avLst>
              <a:gd name="adj" fmla="val 16667"/>
            </a:avLst>
          </a:prstGeom>
          <a:solidFill>
            <a:srgbClr val="FFFFFF">
              <a:alpha val="68627"/>
            </a:srgbClr>
          </a:solidFill>
          <a:ln w="38100" cap="flat" cmpd="sng">
            <a:solidFill>
              <a:srgbClr val="D5003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26" name="Google Shape;326;g167f2e96ce0_2_144"/>
          <p:cNvSpPr txBox="1">
            <a:spLocks noGrp="1"/>
          </p:cNvSpPr>
          <p:nvPr>
            <p:ph type="ctrTitle"/>
          </p:nvPr>
        </p:nvSpPr>
        <p:spPr>
          <a:xfrm>
            <a:off x="415611" y="1659933"/>
            <a:ext cx="11360800" cy="27368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27" name="Google Shape;327;g167f2e96ce0_2_144"/>
          <p:cNvSpPr txBox="1">
            <a:spLocks noGrp="1"/>
          </p:cNvSpPr>
          <p:nvPr>
            <p:ph type="subTitle" idx="1"/>
          </p:nvPr>
        </p:nvSpPr>
        <p:spPr>
          <a:xfrm>
            <a:off x="415600" y="4446000"/>
            <a:ext cx="11360800" cy="10568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28" name="Google Shape;328;g167f2e96ce0_2_144"/>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32"/>
        <p:cNvGrpSpPr/>
        <p:nvPr/>
      </p:nvGrpSpPr>
      <p:grpSpPr>
        <a:xfrm>
          <a:off x="0" y="0"/>
          <a:ext cx="0" cy="0"/>
          <a:chOff x="0" y="0"/>
          <a:chExt cx="0" cy="0"/>
        </a:xfrm>
      </p:grpSpPr>
      <p:sp>
        <p:nvSpPr>
          <p:cNvPr id="333" name="Google Shape;333;g16ad1c317df_1_140"/>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4" name="Google Shape;334;g16ad1c317df_1_140"/>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35" name="Google Shape;335;g16ad1c317df_1_1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6" name="Google Shape;336;g16ad1c317df_1_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7" name="Google Shape;337;g16ad1c317df_1_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8" name="Google Shape;338;g16ad1c317df_1_140" descr="VDOE Logo"/>
          <p:cNvSpPr/>
          <p:nvPr/>
        </p:nvSpPr>
        <p:spPr>
          <a:xfrm>
            <a:off x="2020701" y="919537"/>
            <a:ext cx="10893900" cy="5938500"/>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9" name="Google Shape;339;g16ad1c317df_1_140"/>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extLst>
      <p:ext uri="{BB962C8B-B14F-4D97-AF65-F5344CB8AC3E}">
        <p14:creationId xmlns:p14="http://schemas.microsoft.com/office/powerpoint/2010/main" val="2856129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0"/>
        <p:cNvGrpSpPr/>
        <p:nvPr/>
      </p:nvGrpSpPr>
      <p:grpSpPr>
        <a:xfrm>
          <a:off x="0" y="0"/>
          <a:ext cx="0" cy="0"/>
          <a:chOff x="0" y="0"/>
          <a:chExt cx="0" cy="0"/>
        </a:xfrm>
      </p:grpSpPr>
      <p:sp>
        <p:nvSpPr>
          <p:cNvPr id="341" name="Google Shape;341;g16ad1c317df_1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g16ad1c317df_1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g16ad1c317df_1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g16ad1c317df_1_148"/>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5" name="Google Shape;345;g16ad1c317df_1_148"/>
          <p:cNvSpPr txBox="1">
            <a:spLocks noGrp="1"/>
          </p:cNvSpPr>
          <p:nvPr>
            <p:ph type="body" idx="2"/>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4664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sp>
        <p:nvSpPr>
          <p:cNvPr id="347" name="Google Shape;347;g16ad1c317df_1_154"/>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8" name="Google Shape;348;g16ad1c317df_1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9" name="Google Shape;349;g16ad1c317df_1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0" name="Google Shape;350;g16ad1c317df_1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1" name="Google Shape;351;g16ad1c317df_1_154"/>
          <p:cNvSpPr txBox="1">
            <a:spLocks noGrp="1"/>
          </p:cNvSpPr>
          <p:nvPr>
            <p:ph type="body" idx="2"/>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327071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2"/>
        <p:cNvGrpSpPr/>
        <p:nvPr/>
      </p:nvGrpSpPr>
      <p:grpSpPr>
        <a:xfrm>
          <a:off x="0" y="0"/>
          <a:ext cx="0" cy="0"/>
          <a:chOff x="0" y="0"/>
          <a:chExt cx="0" cy="0"/>
        </a:xfrm>
      </p:grpSpPr>
      <p:sp>
        <p:nvSpPr>
          <p:cNvPr id="353" name="Google Shape;353;g16ad1c317df_1_16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Georgia"/>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g16ad1c317df_1_16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accent3"/>
                </a:solidFill>
              </a:defRPr>
            </a:lvl1pPr>
            <a:lvl2pPr marL="914400" lvl="1" indent="-228600" algn="l" rtl="0">
              <a:lnSpc>
                <a:spcPct val="90000"/>
              </a:lnSpc>
              <a:spcBef>
                <a:spcPts val="500"/>
              </a:spcBef>
              <a:spcAft>
                <a:spcPts val="0"/>
              </a:spcAft>
              <a:buSzPts val="2000"/>
              <a:buNone/>
              <a:defRPr sz="2000">
                <a:solidFill>
                  <a:srgbClr val="888FA3"/>
                </a:solidFill>
              </a:defRPr>
            </a:lvl2pPr>
            <a:lvl3pPr marL="1371600" lvl="2" indent="-228600" algn="l" rtl="0">
              <a:lnSpc>
                <a:spcPct val="90000"/>
              </a:lnSpc>
              <a:spcBef>
                <a:spcPts val="500"/>
              </a:spcBef>
              <a:spcAft>
                <a:spcPts val="0"/>
              </a:spcAft>
              <a:buSzPts val="1170"/>
              <a:buNone/>
              <a:defRPr sz="1800">
                <a:solidFill>
                  <a:srgbClr val="888FA3"/>
                </a:solidFill>
              </a:defRPr>
            </a:lvl3pPr>
            <a:lvl4pPr marL="1828800" lvl="3" indent="-228600" algn="l" rtl="0">
              <a:lnSpc>
                <a:spcPct val="90000"/>
              </a:lnSpc>
              <a:spcBef>
                <a:spcPts val="500"/>
              </a:spcBef>
              <a:spcAft>
                <a:spcPts val="0"/>
              </a:spcAft>
              <a:buSzPts val="1600"/>
              <a:buNone/>
              <a:defRPr sz="1600">
                <a:solidFill>
                  <a:srgbClr val="888FA3"/>
                </a:solidFill>
              </a:defRPr>
            </a:lvl4pPr>
            <a:lvl5pPr marL="2286000" lvl="4" indent="-228600" algn="l" rtl="0">
              <a:lnSpc>
                <a:spcPct val="90000"/>
              </a:lnSpc>
              <a:spcBef>
                <a:spcPts val="500"/>
              </a:spcBef>
              <a:spcAft>
                <a:spcPts val="0"/>
              </a:spcAft>
              <a:buSzPts val="1600"/>
              <a:buNone/>
              <a:defRPr sz="1600">
                <a:solidFill>
                  <a:srgbClr val="888FA3"/>
                </a:solidFill>
              </a:defRPr>
            </a:lvl5pPr>
            <a:lvl6pPr marL="2743200" lvl="5" indent="-228600" algn="l" rtl="0">
              <a:lnSpc>
                <a:spcPct val="90000"/>
              </a:lnSpc>
              <a:spcBef>
                <a:spcPts val="500"/>
              </a:spcBef>
              <a:spcAft>
                <a:spcPts val="0"/>
              </a:spcAft>
              <a:buClr>
                <a:srgbClr val="888FA3"/>
              </a:buClr>
              <a:buSzPts val="1600"/>
              <a:buNone/>
              <a:defRPr sz="1600">
                <a:solidFill>
                  <a:srgbClr val="888FA3"/>
                </a:solidFill>
              </a:defRPr>
            </a:lvl6pPr>
            <a:lvl7pPr marL="3200400" lvl="6" indent="-228600" algn="l" rtl="0">
              <a:lnSpc>
                <a:spcPct val="90000"/>
              </a:lnSpc>
              <a:spcBef>
                <a:spcPts val="500"/>
              </a:spcBef>
              <a:spcAft>
                <a:spcPts val="0"/>
              </a:spcAft>
              <a:buClr>
                <a:srgbClr val="888FA3"/>
              </a:buClr>
              <a:buSzPts val="1600"/>
              <a:buNone/>
              <a:defRPr sz="1600">
                <a:solidFill>
                  <a:srgbClr val="888FA3"/>
                </a:solidFill>
              </a:defRPr>
            </a:lvl7pPr>
            <a:lvl8pPr marL="3657600" lvl="7" indent="-228600" algn="l" rtl="0">
              <a:lnSpc>
                <a:spcPct val="90000"/>
              </a:lnSpc>
              <a:spcBef>
                <a:spcPts val="500"/>
              </a:spcBef>
              <a:spcAft>
                <a:spcPts val="0"/>
              </a:spcAft>
              <a:buClr>
                <a:srgbClr val="888FA3"/>
              </a:buClr>
              <a:buSzPts val="1600"/>
              <a:buNone/>
              <a:defRPr sz="1600">
                <a:solidFill>
                  <a:srgbClr val="888FA3"/>
                </a:solidFill>
              </a:defRPr>
            </a:lvl8pPr>
            <a:lvl9pPr marL="4114800" lvl="8" indent="-228600" algn="l" rtl="0">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55" name="Google Shape;355;g16ad1c317df_1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6" name="Google Shape;356;g16ad1c317df_1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7" name="Google Shape;357;g16ad1c317df_1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1741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58"/>
        <p:cNvGrpSpPr/>
        <p:nvPr/>
      </p:nvGrpSpPr>
      <p:grpSpPr>
        <a:xfrm>
          <a:off x="0" y="0"/>
          <a:ext cx="0" cy="0"/>
          <a:chOff x="0" y="0"/>
          <a:chExt cx="0" cy="0"/>
        </a:xfrm>
      </p:grpSpPr>
      <p:sp>
        <p:nvSpPr>
          <p:cNvPr id="359" name="Google Shape;359;g16ad1c317df_1_16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g16ad1c317df_1_16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400"/>
              <a:buNone/>
              <a:defRPr sz="2400">
                <a:solidFill>
                  <a:schemeClr val="lt1"/>
                </a:solidFill>
              </a:defRPr>
            </a:lvl1pPr>
            <a:lvl2pPr marL="914400" lvl="1" indent="-228600" algn="l" rtl="0">
              <a:lnSpc>
                <a:spcPct val="90000"/>
              </a:lnSpc>
              <a:spcBef>
                <a:spcPts val="500"/>
              </a:spcBef>
              <a:spcAft>
                <a:spcPts val="0"/>
              </a:spcAft>
              <a:buSzPts val="2000"/>
              <a:buNone/>
              <a:defRPr sz="2000">
                <a:solidFill>
                  <a:srgbClr val="888FA3"/>
                </a:solidFill>
              </a:defRPr>
            </a:lvl2pPr>
            <a:lvl3pPr marL="1371600" lvl="2" indent="-228600" algn="l" rtl="0">
              <a:lnSpc>
                <a:spcPct val="90000"/>
              </a:lnSpc>
              <a:spcBef>
                <a:spcPts val="500"/>
              </a:spcBef>
              <a:spcAft>
                <a:spcPts val="0"/>
              </a:spcAft>
              <a:buSzPts val="1170"/>
              <a:buNone/>
              <a:defRPr sz="1800">
                <a:solidFill>
                  <a:srgbClr val="888FA3"/>
                </a:solidFill>
              </a:defRPr>
            </a:lvl3pPr>
            <a:lvl4pPr marL="1828800" lvl="3" indent="-228600" algn="l" rtl="0">
              <a:lnSpc>
                <a:spcPct val="90000"/>
              </a:lnSpc>
              <a:spcBef>
                <a:spcPts val="500"/>
              </a:spcBef>
              <a:spcAft>
                <a:spcPts val="0"/>
              </a:spcAft>
              <a:buSzPts val="1600"/>
              <a:buNone/>
              <a:defRPr sz="1600">
                <a:solidFill>
                  <a:srgbClr val="888FA3"/>
                </a:solidFill>
              </a:defRPr>
            </a:lvl4pPr>
            <a:lvl5pPr marL="2286000" lvl="4" indent="-228600" algn="l" rtl="0">
              <a:lnSpc>
                <a:spcPct val="90000"/>
              </a:lnSpc>
              <a:spcBef>
                <a:spcPts val="500"/>
              </a:spcBef>
              <a:spcAft>
                <a:spcPts val="0"/>
              </a:spcAft>
              <a:buSzPts val="1600"/>
              <a:buNone/>
              <a:defRPr sz="1600">
                <a:solidFill>
                  <a:srgbClr val="888FA3"/>
                </a:solidFill>
              </a:defRPr>
            </a:lvl5pPr>
            <a:lvl6pPr marL="2743200" lvl="5" indent="-228600" algn="l" rtl="0">
              <a:lnSpc>
                <a:spcPct val="90000"/>
              </a:lnSpc>
              <a:spcBef>
                <a:spcPts val="500"/>
              </a:spcBef>
              <a:spcAft>
                <a:spcPts val="0"/>
              </a:spcAft>
              <a:buClr>
                <a:srgbClr val="888FA3"/>
              </a:buClr>
              <a:buSzPts val="1600"/>
              <a:buNone/>
              <a:defRPr sz="1600">
                <a:solidFill>
                  <a:srgbClr val="888FA3"/>
                </a:solidFill>
              </a:defRPr>
            </a:lvl6pPr>
            <a:lvl7pPr marL="3200400" lvl="6" indent="-228600" algn="l" rtl="0">
              <a:lnSpc>
                <a:spcPct val="90000"/>
              </a:lnSpc>
              <a:spcBef>
                <a:spcPts val="500"/>
              </a:spcBef>
              <a:spcAft>
                <a:spcPts val="0"/>
              </a:spcAft>
              <a:buClr>
                <a:srgbClr val="888FA3"/>
              </a:buClr>
              <a:buSzPts val="1600"/>
              <a:buNone/>
              <a:defRPr sz="1600">
                <a:solidFill>
                  <a:srgbClr val="888FA3"/>
                </a:solidFill>
              </a:defRPr>
            </a:lvl7pPr>
            <a:lvl8pPr marL="3657600" lvl="7" indent="-228600" algn="l" rtl="0">
              <a:lnSpc>
                <a:spcPct val="90000"/>
              </a:lnSpc>
              <a:spcBef>
                <a:spcPts val="500"/>
              </a:spcBef>
              <a:spcAft>
                <a:spcPts val="0"/>
              </a:spcAft>
              <a:buClr>
                <a:srgbClr val="888FA3"/>
              </a:buClr>
              <a:buSzPts val="1600"/>
              <a:buNone/>
              <a:defRPr sz="1600">
                <a:solidFill>
                  <a:srgbClr val="888FA3"/>
                </a:solidFill>
              </a:defRPr>
            </a:lvl8pPr>
            <a:lvl9pPr marL="4114800" lvl="8" indent="-228600" algn="l" rtl="0">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61" name="Google Shape;361;g16ad1c317df_1_1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g16ad1c317df_1_1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3" name="Google Shape;363;g16ad1c317df_1_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60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4"/>
        <p:cNvGrpSpPr/>
        <p:nvPr/>
      </p:nvGrpSpPr>
      <p:grpSpPr>
        <a:xfrm>
          <a:off x="0" y="0"/>
          <a:ext cx="0" cy="0"/>
          <a:chOff x="0" y="0"/>
          <a:chExt cx="0" cy="0"/>
        </a:xfrm>
      </p:grpSpPr>
      <p:sp>
        <p:nvSpPr>
          <p:cNvPr id="365" name="Google Shape;365;g16ad1c317df_1_172"/>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6" name="Google Shape;366;g16ad1c317df_1_172"/>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7" name="Google Shape;367;g16ad1c317df_1_1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8" name="Google Shape;368;g16ad1c317df_1_1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9" name="Google Shape;369;g16ad1c317df_1_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0" name="Google Shape;370;g16ad1c317df_1_172"/>
          <p:cNvSpPr txBox="1">
            <a:spLocks noGrp="1"/>
          </p:cNvSpPr>
          <p:nvPr>
            <p:ph type="body" idx="3"/>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76381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71"/>
        <p:cNvGrpSpPr/>
        <p:nvPr/>
      </p:nvGrpSpPr>
      <p:grpSpPr>
        <a:xfrm>
          <a:off x="0" y="0"/>
          <a:ext cx="0" cy="0"/>
          <a:chOff x="0" y="0"/>
          <a:chExt cx="0" cy="0"/>
        </a:xfrm>
      </p:grpSpPr>
      <p:sp>
        <p:nvSpPr>
          <p:cNvPr id="372" name="Google Shape;372;g16ad1c317df_1_179"/>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3" name="Google Shape;373;g16ad1c317df_1_17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4" name="Google Shape;374;g16ad1c317df_1_179"/>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75" name="Google Shape;375;g16ad1c317df_1_17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6" name="Google Shape;376;g16ad1c317df_1_1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g16ad1c317df_1_1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8" name="Google Shape;378;g16ad1c317df_1_1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9" name="Google Shape;379;g16ad1c317df_1_179"/>
          <p:cNvSpPr txBox="1">
            <a:spLocks noGrp="1"/>
          </p:cNvSpPr>
          <p:nvPr>
            <p:ph type="body" idx="5"/>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0947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57"/>
        <p:cNvGrpSpPr/>
        <p:nvPr/>
      </p:nvGrpSpPr>
      <p:grpSpPr>
        <a:xfrm>
          <a:off x="0" y="0"/>
          <a:ext cx="0" cy="0"/>
          <a:chOff x="0" y="0"/>
          <a:chExt cx="0" cy="0"/>
        </a:xfrm>
      </p:grpSpPr>
      <p:sp>
        <p:nvSpPr>
          <p:cNvPr id="58" name="Google Shape;58;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B71"/>
              </a:buClr>
              <a:buSzPts val="6000"/>
              <a:buFont typeface="Times New Roma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0" name="Google Shape;6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80"/>
        <p:cNvGrpSpPr/>
        <p:nvPr/>
      </p:nvGrpSpPr>
      <p:grpSpPr>
        <a:xfrm>
          <a:off x="0" y="0"/>
          <a:ext cx="0" cy="0"/>
          <a:chOff x="0" y="0"/>
          <a:chExt cx="0" cy="0"/>
        </a:xfrm>
      </p:grpSpPr>
      <p:sp>
        <p:nvSpPr>
          <p:cNvPr id="381" name="Google Shape;381;g16ad1c317df_1_18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2" name="Google Shape;382;g16ad1c317df_1_18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SzPts val="3200"/>
              <a:buChar char="•"/>
              <a:defRPr sz="3200"/>
            </a:lvl1pPr>
            <a:lvl2pPr marL="914400" lvl="1" indent="-406400" algn="l" rtl="0">
              <a:lnSpc>
                <a:spcPct val="90000"/>
              </a:lnSpc>
              <a:spcBef>
                <a:spcPts val="500"/>
              </a:spcBef>
              <a:spcAft>
                <a:spcPts val="0"/>
              </a:spcAft>
              <a:buSzPts val="2800"/>
              <a:buChar char="-"/>
              <a:defRPr sz="2800"/>
            </a:lvl2pPr>
            <a:lvl3pPr marL="1371600" lvl="2" indent="-327660" algn="l" rtl="0">
              <a:lnSpc>
                <a:spcPct val="90000"/>
              </a:lnSpc>
              <a:spcBef>
                <a:spcPts val="500"/>
              </a:spcBef>
              <a:spcAft>
                <a:spcPts val="0"/>
              </a:spcAft>
              <a:buSzPts val="1560"/>
              <a:buChar char="o"/>
              <a:defRPr sz="2400"/>
            </a:lvl3pPr>
            <a:lvl4pPr marL="1828800" lvl="3" indent="-355600" algn="l" rtl="0">
              <a:lnSpc>
                <a:spcPct val="90000"/>
              </a:lnSpc>
              <a:spcBef>
                <a:spcPts val="500"/>
              </a:spcBef>
              <a:spcAft>
                <a:spcPts val="0"/>
              </a:spcAft>
              <a:buSzPts val="2000"/>
              <a:buChar char="•"/>
              <a:defRPr sz="2000"/>
            </a:lvl4pPr>
            <a:lvl5pPr marL="2286000" lvl="4" indent="-355600" algn="l" rtl="0">
              <a:lnSpc>
                <a:spcPct val="90000"/>
              </a:lnSpc>
              <a:spcBef>
                <a:spcPts val="500"/>
              </a:spcBef>
              <a:spcAft>
                <a:spcPts val="0"/>
              </a:spcAft>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83" name="Google Shape;383;g16ad1c317df_1_18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84" name="Google Shape;384;g16ad1c317df_1_1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5" name="Google Shape;385;g16ad1c317df_1_1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6" name="Google Shape;386;g16ad1c317df_1_1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07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87"/>
        <p:cNvGrpSpPr/>
        <p:nvPr/>
      </p:nvGrpSpPr>
      <p:grpSpPr>
        <a:xfrm>
          <a:off x="0" y="0"/>
          <a:ext cx="0" cy="0"/>
          <a:chOff x="0" y="0"/>
          <a:chExt cx="0" cy="0"/>
        </a:xfrm>
      </p:grpSpPr>
      <p:sp>
        <p:nvSpPr>
          <p:cNvPr id="388" name="Google Shape;388;g16ad1c317df_1_19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g16ad1c317df_1_195"/>
          <p:cNvSpPr>
            <a:spLocks noGrp="1"/>
          </p:cNvSpPr>
          <p:nvPr>
            <p:ph type="pic" idx="2"/>
          </p:nvPr>
        </p:nvSpPr>
        <p:spPr>
          <a:xfrm>
            <a:off x="5183188" y="987425"/>
            <a:ext cx="6172200" cy="4873500"/>
          </a:xfrm>
          <a:prstGeom prst="rect">
            <a:avLst/>
          </a:prstGeom>
          <a:noFill/>
          <a:ln>
            <a:noFill/>
          </a:ln>
        </p:spPr>
      </p:sp>
      <p:sp>
        <p:nvSpPr>
          <p:cNvPr id="390" name="Google Shape;390;g16ad1c317df_1_19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91" name="Google Shape;391;g16ad1c317df_1_1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2" name="Google Shape;392;g16ad1c317df_1_1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3" name="Google Shape;393;g16ad1c317df_1_1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1416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94"/>
        <p:cNvGrpSpPr/>
        <p:nvPr/>
      </p:nvGrpSpPr>
      <p:grpSpPr>
        <a:xfrm>
          <a:off x="0" y="0"/>
          <a:ext cx="0" cy="0"/>
          <a:chOff x="0" y="0"/>
          <a:chExt cx="0" cy="0"/>
        </a:xfrm>
      </p:grpSpPr>
      <p:sp>
        <p:nvSpPr>
          <p:cNvPr id="395" name="Google Shape;395;g16ad1c317df_1_20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Georgia"/>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6" name="Google Shape;396;g16ad1c317df_1_202"/>
          <p:cNvSpPr>
            <a:spLocks noGrp="1"/>
          </p:cNvSpPr>
          <p:nvPr>
            <p:ph type="pic" idx="2"/>
          </p:nvPr>
        </p:nvSpPr>
        <p:spPr>
          <a:xfrm>
            <a:off x="5183188" y="987425"/>
            <a:ext cx="6172200" cy="2259300"/>
          </a:xfrm>
          <a:prstGeom prst="rect">
            <a:avLst/>
          </a:prstGeom>
          <a:noFill/>
          <a:ln>
            <a:noFill/>
          </a:ln>
        </p:spPr>
      </p:sp>
      <p:sp>
        <p:nvSpPr>
          <p:cNvPr id="397" name="Google Shape;397;g16ad1c317df_1_20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78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98" name="Google Shape;398;g16ad1c317df_1_2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g16ad1c317df_1_2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g16ad1c317df_1_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g16ad1c317df_1_202"/>
          <p:cNvSpPr>
            <a:spLocks noGrp="1"/>
          </p:cNvSpPr>
          <p:nvPr>
            <p:ph type="pic" idx="3"/>
          </p:nvPr>
        </p:nvSpPr>
        <p:spPr>
          <a:xfrm>
            <a:off x="5183188" y="3451509"/>
            <a:ext cx="2970300" cy="2259300"/>
          </a:xfrm>
          <a:prstGeom prst="rect">
            <a:avLst/>
          </a:prstGeom>
          <a:noFill/>
          <a:ln>
            <a:noFill/>
          </a:ln>
        </p:spPr>
      </p:sp>
      <p:sp>
        <p:nvSpPr>
          <p:cNvPr id="402" name="Google Shape;402;g16ad1c317df_1_202"/>
          <p:cNvSpPr>
            <a:spLocks noGrp="1"/>
          </p:cNvSpPr>
          <p:nvPr>
            <p:ph type="pic" idx="4"/>
          </p:nvPr>
        </p:nvSpPr>
        <p:spPr>
          <a:xfrm>
            <a:off x="8383588" y="3451508"/>
            <a:ext cx="2970300" cy="2259300"/>
          </a:xfrm>
          <a:prstGeom prst="rect">
            <a:avLst/>
          </a:prstGeom>
          <a:noFill/>
          <a:ln>
            <a:noFill/>
          </a:ln>
        </p:spPr>
      </p:sp>
    </p:spTree>
    <p:extLst>
      <p:ext uri="{BB962C8B-B14F-4D97-AF65-F5344CB8AC3E}">
        <p14:creationId xmlns:p14="http://schemas.microsoft.com/office/powerpoint/2010/main" val="3199796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03"/>
        <p:cNvGrpSpPr/>
        <p:nvPr/>
      </p:nvGrpSpPr>
      <p:grpSpPr>
        <a:xfrm>
          <a:off x="0" y="0"/>
          <a:ext cx="0" cy="0"/>
          <a:chOff x="0" y="0"/>
          <a:chExt cx="0" cy="0"/>
        </a:xfrm>
      </p:grpSpPr>
      <p:sp>
        <p:nvSpPr>
          <p:cNvPr id="404" name="Google Shape;404;g16ad1c317df_1_211"/>
          <p:cNvSpPr txBox="1">
            <a:spLocks noGrp="1"/>
          </p:cNvSpPr>
          <p:nvPr>
            <p:ph type="ctrTitle"/>
          </p:nvPr>
        </p:nvSpPr>
        <p:spPr>
          <a:xfrm>
            <a:off x="838201" y="1130909"/>
            <a:ext cx="105156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 name="Google Shape;405;g16ad1c317df_1_211"/>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400"/>
              <a:buNone/>
              <a:defRPr sz="2400"/>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06" name="Google Shape;406;g16ad1c317df_1_2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7" name="Google Shape;407;g16ad1c317df_1_2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8" name="Google Shape;408;g16ad1c317df_1_2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01193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409"/>
        <p:cNvGrpSpPr/>
        <p:nvPr/>
      </p:nvGrpSpPr>
      <p:grpSpPr>
        <a:xfrm>
          <a:off x="0" y="0"/>
          <a:ext cx="0" cy="0"/>
          <a:chOff x="0" y="0"/>
          <a:chExt cx="0" cy="0"/>
        </a:xfrm>
      </p:grpSpPr>
      <p:sp>
        <p:nvSpPr>
          <p:cNvPr id="410" name="Google Shape;410;g16ad1c317df_1_217"/>
          <p:cNvSpPr txBox="1">
            <a:spLocks noGrp="1"/>
          </p:cNvSpPr>
          <p:nvPr>
            <p:ph type="ctrTitle"/>
          </p:nvPr>
        </p:nvSpPr>
        <p:spPr>
          <a:xfrm>
            <a:off x="838200" y="1130909"/>
            <a:ext cx="5255100" cy="2387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1" name="Google Shape;411;g16ad1c317df_1_217"/>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400"/>
              <a:buNone/>
              <a:defRPr sz="2400">
                <a:solidFill>
                  <a:schemeClr val="lt1"/>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412" name="Google Shape;412;g16ad1c317df_1_2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3" name="Google Shape;413;g16ad1c317df_1_2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4" name="Google Shape;414;g16ad1c317df_1_2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5" name="Google Shape;415;g16ad1c317df_1_217" descr="VDOE Logo"/>
          <p:cNvSpPr/>
          <p:nvPr/>
        </p:nvSpPr>
        <p:spPr>
          <a:xfrm>
            <a:off x="2020701" y="919537"/>
            <a:ext cx="10893900" cy="5938500"/>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g16ad1c317df_1_217"/>
          <p:cNvSpPr txBox="1"/>
          <p:nvPr/>
        </p:nvSpPr>
        <p:spPr>
          <a:xfrm>
            <a:off x="2178121" y="5751826"/>
            <a:ext cx="9513900" cy="692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extLst>
      <p:ext uri="{BB962C8B-B14F-4D97-AF65-F5344CB8AC3E}">
        <p14:creationId xmlns:p14="http://schemas.microsoft.com/office/powerpoint/2010/main" val="757418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417"/>
        <p:cNvGrpSpPr/>
        <p:nvPr/>
      </p:nvGrpSpPr>
      <p:grpSpPr>
        <a:xfrm>
          <a:off x="0" y="0"/>
          <a:ext cx="0" cy="0"/>
          <a:chOff x="0" y="0"/>
          <a:chExt cx="0" cy="0"/>
        </a:xfrm>
      </p:grpSpPr>
      <p:sp>
        <p:nvSpPr>
          <p:cNvPr id="418" name="Google Shape;418;g16ad1c317df_1_225"/>
          <p:cNvSpPr txBox="1">
            <a:spLocks noGrp="1"/>
          </p:cNvSpPr>
          <p:nvPr>
            <p:ph type="ctrTitle"/>
          </p:nvPr>
        </p:nvSpPr>
        <p:spPr>
          <a:xfrm>
            <a:off x="838200" y="1130909"/>
            <a:ext cx="105156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Georgia"/>
              <a:buNone/>
              <a:defRPr sz="6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9" name="Google Shape;419;g16ad1c317df_1_225"/>
          <p:cNvSpPr txBox="1">
            <a:spLocks noGrp="1"/>
          </p:cNvSpPr>
          <p:nvPr>
            <p:ph type="subTitle" idx="1"/>
          </p:nvPr>
        </p:nvSpPr>
        <p:spPr>
          <a:xfrm>
            <a:off x="838200" y="3636221"/>
            <a:ext cx="105156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400"/>
              <a:buNone/>
              <a:defRPr sz="2400">
                <a:solidFill>
                  <a:schemeClr val="lt1"/>
                </a:solidFill>
              </a:defRPr>
            </a:lvl1pPr>
            <a:lvl2pPr lvl="1" algn="ctr" rtl="0">
              <a:lnSpc>
                <a:spcPct val="90000"/>
              </a:lnSpc>
              <a:spcBef>
                <a:spcPts val="500"/>
              </a:spcBef>
              <a:spcAft>
                <a:spcPts val="0"/>
              </a:spcAft>
              <a:buSzPts val="2000"/>
              <a:buNone/>
              <a:defRPr sz="2000"/>
            </a:lvl2pPr>
            <a:lvl3pPr lvl="2" algn="ctr" rtl="0">
              <a:lnSpc>
                <a:spcPct val="90000"/>
              </a:lnSpc>
              <a:spcBef>
                <a:spcPts val="500"/>
              </a:spcBef>
              <a:spcAft>
                <a:spcPts val="0"/>
              </a:spcAft>
              <a:buSzPts val="1170"/>
              <a:buNone/>
              <a:defRPr sz="1800"/>
            </a:lvl3pPr>
            <a:lvl4pPr lvl="3" algn="ctr" rtl="0">
              <a:lnSpc>
                <a:spcPct val="90000"/>
              </a:lnSpc>
              <a:spcBef>
                <a:spcPts val="500"/>
              </a:spcBef>
              <a:spcAft>
                <a:spcPts val="0"/>
              </a:spcAft>
              <a:buSzPts val="1600"/>
              <a:buNone/>
              <a:defRPr sz="1600"/>
            </a:lvl4pPr>
            <a:lvl5pPr lvl="4" algn="ctr" rtl="0">
              <a:lnSpc>
                <a:spcPct val="90000"/>
              </a:lnSpc>
              <a:spcBef>
                <a:spcPts val="500"/>
              </a:spcBef>
              <a:spcAft>
                <a:spcPts val="0"/>
              </a:spcAft>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420" name="Google Shape;420;g16ad1c317df_1_2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1" name="Google Shape;421;g16ad1c317df_1_2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2" name="Google Shape;422;g16ad1c317df_1_2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137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23"/>
        <p:cNvGrpSpPr/>
        <p:nvPr/>
      </p:nvGrpSpPr>
      <p:grpSpPr>
        <a:xfrm>
          <a:off x="0" y="0"/>
          <a:ext cx="0" cy="0"/>
          <a:chOff x="0" y="0"/>
          <a:chExt cx="0" cy="0"/>
        </a:xfrm>
      </p:grpSpPr>
      <p:sp>
        <p:nvSpPr>
          <p:cNvPr id="424" name="Google Shape;424;g16ad1c317df_1_2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5" name="Google Shape;425;g16ad1c317df_1_2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6" name="Google Shape;426;g16ad1c317df_1_2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7" name="Google Shape;427;g16ad1c317df_1_231"/>
          <p:cNvSpPr txBox="1">
            <a:spLocks noGrp="1"/>
          </p:cNvSpPr>
          <p:nvPr>
            <p:ph type="body" idx="1"/>
          </p:nvPr>
        </p:nvSpPr>
        <p:spPr>
          <a:xfrm>
            <a:off x="838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8" name="Google Shape;428;g16ad1c317df_1_231"/>
          <p:cNvSpPr txBox="1">
            <a:spLocks noGrp="1"/>
          </p:cNvSpPr>
          <p:nvPr>
            <p:ph type="body" idx="2"/>
          </p:nvPr>
        </p:nvSpPr>
        <p:spPr>
          <a:xfrm>
            <a:off x="6172200" y="1548622"/>
            <a:ext cx="5181600" cy="4628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9" name="Google Shape;429;g16ad1c317df_1_231"/>
          <p:cNvSpPr txBox="1">
            <a:spLocks noGrp="1"/>
          </p:cNvSpPr>
          <p:nvPr>
            <p:ph type="body" idx="3"/>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0316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0"/>
        <p:cNvGrpSpPr/>
        <p:nvPr/>
      </p:nvGrpSpPr>
      <p:grpSpPr>
        <a:xfrm>
          <a:off x="0" y="0"/>
          <a:ext cx="0" cy="0"/>
          <a:chOff x="0" y="0"/>
          <a:chExt cx="0" cy="0"/>
        </a:xfrm>
      </p:grpSpPr>
      <p:sp>
        <p:nvSpPr>
          <p:cNvPr id="431" name="Google Shape;431;g16ad1c317df_1_238"/>
          <p:cNvSpPr txBox="1">
            <a:spLocks noGrp="1"/>
          </p:cNvSpPr>
          <p:nvPr>
            <p:ph type="body" idx="1"/>
          </p:nvPr>
        </p:nvSpPr>
        <p:spPr>
          <a:xfrm>
            <a:off x="839788" y="1525199"/>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2" name="Google Shape;432;g16ad1c317df_1_23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3" name="Google Shape;433;g16ad1c317df_1_238"/>
          <p:cNvSpPr txBox="1">
            <a:spLocks noGrp="1"/>
          </p:cNvSpPr>
          <p:nvPr>
            <p:ph type="body" idx="3"/>
          </p:nvPr>
        </p:nvSpPr>
        <p:spPr>
          <a:xfrm>
            <a:off x="6172200" y="1525199"/>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SzPts val="2400"/>
              <a:buNone/>
              <a:defRPr sz="2400" b="1">
                <a:solidFill>
                  <a:schemeClr val="dk1"/>
                </a:solidFil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17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4" name="Google Shape;434;g16ad1c317df_1_23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5" name="Google Shape;435;g16ad1c317df_1_2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6" name="Google Shape;436;g16ad1c317df_1_2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7" name="Google Shape;437;g16ad1c317df_1_2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8" name="Google Shape;438;g16ad1c317df_1_238"/>
          <p:cNvSpPr txBox="1">
            <a:spLocks noGrp="1"/>
          </p:cNvSpPr>
          <p:nvPr>
            <p:ph type="body" idx="5"/>
          </p:nvPr>
        </p:nvSpPr>
        <p:spPr>
          <a:xfrm>
            <a:off x="0" y="0"/>
            <a:ext cx="12192000" cy="1323900"/>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2183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9"/>
        <p:cNvGrpSpPr/>
        <p:nvPr/>
      </p:nvGrpSpPr>
      <p:grpSpPr>
        <a:xfrm>
          <a:off x="0" y="0"/>
          <a:ext cx="0" cy="0"/>
          <a:chOff x="0" y="0"/>
          <a:chExt cx="0" cy="0"/>
        </a:xfrm>
      </p:grpSpPr>
      <p:sp>
        <p:nvSpPr>
          <p:cNvPr id="440" name="Google Shape;440;g16ad1c317df_1_2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1" name="Google Shape;441;g16ad1c317df_1_2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2" name="Google Shape;442;g16ad1c317df_1_2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3" name="Google Shape;443;g16ad1c317df_1_247"/>
          <p:cNvSpPr txBox="1">
            <a:spLocks noGrp="1"/>
          </p:cNvSpPr>
          <p:nvPr>
            <p:ph type="body" idx="1"/>
          </p:nvPr>
        </p:nvSpPr>
        <p:spPr>
          <a:xfrm>
            <a:off x="0" y="0"/>
            <a:ext cx="12192000" cy="1323900"/>
          </a:xfrm>
          <a:prstGeom prst="rect">
            <a:avLst/>
          </a:prstGeom>
          <a:noFill/>
          <a:ln>
            <a:noFill/>
          </a:ln>
        </p:spPr>
        <p:txBody>
          <a:bodyPr spcFirstLastPara="1" wrap="square" lIns="822950" tIns="640075" rIns="91425" bIns="45700" anchor="t" anchorCtr="0">
            <a:normAutofit/>
          </a:bodyPr>
          <a:lstStyle>
            <a:lvl1pPr marL="457200" lvl="0" indent="-228600" algn="l" rtl="0">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rtl="0">
              <a:lnSpc>
                <a:spcPct val="90000"/>
              </a:lnSpc>
              <a:spcBef>
                <a:spcPts val="500"/>
              </a:spcBef>
              <a:spcAft>
                <a:spcPts val="0"/>
              </a:spcAft>
              <a:buSzPts val="1800"/>
              <a:buChar char="-"/>
              <a:defRPr/>
            </a:lvl2pPr>
            <a:lvl3pPr marL="1371600" lvl="2" indent="-302894" algn="l" rtl="0">
              <a:lnSpc>
                <a:spcPct val="90000"/>
              </a:lnSpc>
              <a:spcBef>
                <a:spcPts val="500"/>
              </a:spcBef>
              <a:spcAft>
                <a:spcPts val="0"/>
              </a:spcAft>
              <a:buSzPts val="1170"/>
              <a:buChar char="o"/>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72248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4"/>
        <p:cNvGrpSpPr/>
        <p:nvPr/>
      </p:nvGrpSpPr>
      <p:grpSpPr>
        <a:xfrm>
          <a:off x="0" y="0"/>
          <a:ext cx="0" cy="0"/>
          <a:chOff x="0" y="0"/>
          <a:chExt cx="0" cy="0"/>
        </a:xfrm>
      </p:grpSpPr>
      <p:sp>
        <p:nvSpPr>
          <p:cNvPr id="445" name="Google Shape;445;g16ad1c317df_1_2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g16ad1c317df_1_2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g16ad1c317df_1_2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642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B71"/>
              </a:buClr>
              <a:buSzPts val="3200"/>
              <a:buFont typeface="Times New Roma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a:spLocks noGrp="1"/>
          </p:cNvSpPr>
          <p:nvPr>
            <p:ph type="pic" idx="2"/>
          </p:nvPr>
        </p:nvSpPr>
        <p:spPr>
          <a:xfrm>
            <a:off x="5183188" y="987425"/>
            <a:ext cx="6172200" cy="4873625"/>
          </a:xfrm>
          <a:prstGeom prst="rect">
            <a:avLst/>
          </a:prstGeom>
          <a:noFill/>
          <a:ln>
            <a:noFill/>
          </a:ln>
        </p:spPr>
      </p:sp>
      <p:sp>
        <p:nvSpPr>
          <p:cNvPr id="66" name="Google Shape;66;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004E95"/>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004E95"/>
              </a:buClr>
              <a:buSzPts val="1000"/>
              <a:buNone/>
              <a:defRPr sz="1000"/>
            </a:lvl4pPr>
            <a:lvl5pPr marL="2286000" lvl="4" indent="-228600" algn="l">
              <a:lnSpc>
                <a:spcPct val="90000"/>
              </a:lnSpc>
              <a:spcBef>
                <a:spcPts val="500"/>
              </a:spcBef>
              <a:spcAft>
                <a:spcPts val="0"/>
              </a:spcAft>
              <a:buClr>
                <a:srgbClr val="31313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g15dfa9e3978_1_16"/>
          <p:cNvSpPr txBox="1">
            <a:spLocks noGrp="1"/>
          </p:cNvSpPr>
          <p:nvPr>
            <p:ph type="body" idx="1"/>
          </p:nvPr>
        </p:nvSpPr>
        <p:spPr>
          <a:xfrm>
            <a:off x="415600" y="1852800"/>
            <a:ext cx="5673200" cy="4239200"/>
          </a:xfrm>
          <a:prstGeom prst="rect">
            <a:avLst/>
          </a:prstGeom>
          <a:noFill/>
          <a:ln>
            <a:noFill/>
          </a:ln>
        </p:spPr>
        <p:txBody>
          <a:bodyPr spcFirstLastPara="1" wrap="square" lIns="121900" tIns="121900" rIns="121900" bIns="121900" anchor="t" anchorCtr="0">
            <a:normAutofit/>
          </a:bodyPr>
          <a:lstStyle>
            <a:lvl1pPr marL="457200" lvl="0" indent="-330200" algn="l">
              <a:lnSpc>
                <a:spcPct val="90000"/>
              </a:lnSpc>
              <a:spcBef>
                <a:spcPts val="1000"/>
              </a:spcBef>
              <a:spcAft>
                <a:spcPts val="0"/>
              </a:spcAft>
              <a:buSzPts val="1600"/>
              <a:buChar char="•"/>
              <a:defRPr sz="16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72" name="Google Shape;72;g15dfa9e3978_1_16"/>
          <p:cNvSpPr txBox="1">
            <a:spLocks noGrp="1"/>
          </p:cNvSpPr>
          <p:nvPr>
            <p:ph type="sldNum" idx="12"/>
          </p:nvPr>
        </p:nvSpPr>
        <p:spPr>
          <a:xfrm>
            <a:off x="640510" y="6171089"/>
            <a:ext cx="731600" cy="5248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9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15dfa9e3978_1_16"/>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rmAutofit/>
          </a:bodyPr>
          <a:lstStyle>
            <a:lvl1pPr lvl="0" algn="l">
              <a:lnSpc>
                <a:spcPct val="9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3700"/>
              <a:buNone/>
              <a:defRPr sz="3700">
                <a:solidFill>
                  <a:schemeClr val="dk1"/>
                </a:solidFill>
              </a:defRPr>
            </a:lvl2pPr>
            <a:lvl3pPr lvl="2" algn="l">
              <a:lnSpc>
                <a:spcPct val="100000"/>
              </a:lnSpc>
              <a:spcBef>
                <a:spcPts val="0"/>
              </a:spcBef>
              <a:spcAft>
                <a:spcPts val="0"/>
              </a:spcAft>
              <a:buClr>
                <a:schemeClr val="dk1"/>
              </a:buClr>
              <a:buSzPts val="3700"/>
              <a:buNone/>
              <a:defRPr sz="3700">
                <a:solidFill>
                  <a:schemeClr val="dk1"/>
                </a:solidFill>
              </a:defRPr>
            </a:lvl3pPr>
            <a:lvl4pPr lvl="3" algn="l">
              <a:lnSpc>
                <a:spcPct val="100000"/>
              </a:lnSpc>
              <a:spcBef>
                <a:spcPts val="0"/>
              </a:spcBef>
              <a:spcAft>
                <a:spcPts val="0"/>
              </a:spcAft>
              <a:buClr>
                <a:schemeClr val="dk1"/>
              </a:buClr>
              <a:buSzPts val="3700"/>
              <a:buNone/>
              <a:defRPr sz="3700">
                <a:solidFill>
                  <a:schemeClr val="dk1"/>
                </a:solidFill>
              </a:defRPr>
            </a:lvl4pPr>
            <a:lvl5pPr lvl="4" algn="l">
              <a:lnSpc>
                <a:spcPct val="100000"/>
              </a:lnSpc>
              <a:spcBef>
                <a:spcPts val="0"/>
              </a:spcBef>
              <a:spcAft>
                <a:spcPts val="0"/>
              </a:spcAft>
              <a:buClr>
                <a:schemeClr val="dk1"/>
              </a:buClr>
              <a:buSzPts val="3700"/>
              <a:buNone/>
              <a:defRPr sz="3700">
                <a:solidFill>
                  <a:schemeClr val="dk1"/>
                </a:solidFill>
              </a:defRPr>
            </a:lvl5pPr>
            <a:lvl6pPr lvl="5" algn="l">
              <a:lnSpc>
                <a:spcPct val="100000"/>
              </a:lnSpc>
              <a:spcBef>
                <a:spcPts val="0"/>
              </a:spcBef>
              <a:spcAft>
                <a:spcPts val="0"/>
              </a:spcAft>
              <a:buClr>
                <a:schemeClr val="dk1"/>
              </a:buClr>
              <a:buSzPts val="3700"/>
              <a:buNone/>
              <a:defRPr sz="3700">
                <a:solidFill>
                  <a:schemeClr val="dk1"/>
                </a:solidFill>
              </a:defRPr>
            </a:lvl6pPr>
            <a:lvl7pPr lvl="6" algn="l">
              <a:lnSpc>
                <a:spcPct val="100000"/>
              </a:lnSpc>
              <a:spcBef>
                <a:spcPts val="0"/>
              </a:spcBef>
              <a:spcAft>
                <a:spcPts val="0"/>
              </a:spcAft>
              <a:buClr>
                <a:schemeClr val="dk1"/>
              </a:buClr>
              <a:buSzPts val="3700"/>
              <a:buNone/>
              <a:defRPr sz="3700">
                <a:solidFill>
                  <a:schemeClr val="dk1"/>
                </a:solidFill>
              </a:defRPr>
            </a:lvl7pPr>
            <a:lvl8pPr lvl="7" algn="l">
              <a:lnSpc>
                <a:spcPct val="100000"/>
              </a:lnSpc>
              <a:spcBef>
                <a:spcPts val="0"/>
              </a:spcBef>
              <a:spcAft>
                <a:spcPts val="0"/>
              </a:spcAft>
              <a:buClr>
                <a:schemeClr val="dk1"/>
              </a:buClr>
              <a:buSzPts val="3700"/>
              <a:buNone/>
              <a:defRPr sz="3700">
                <a:solidFill>
                  <a:schemeClr val="dk1"/>
                </a:solidFill>
              </a:defRPr>
            </a:lvl8pPr>
            <a:lvl9pPr lvl="8" algn="l">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3.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3"/>
          <p:cNvPicPr preferRelativeResize="0"/>
          <p:nvPr/>
        </p:nvPicPr>
        <p:blipFill rotWithShape="1">
          <a:blip r:embed="rId35">
            <a:alphaModFix/>
          </a:blip>
          <a:srcRect/>
          <a:stretch/>
        </p:blipFill>
        <p:spPr>
          <a:xfrm>
            <a:off x="0" y="0"/>
            <a:ext cx="12192000" cy="6858000"/>
          </a:xfrm>
          <a:prstGeom prst="rect">
            <a:avLst/>
          </a:prstGeom>
          <a:noFill/>
          <a:ln>
            <a:noFill/>
          </a:ln>
        </p:spPr>
      </p:pic>
      <p:sp>
        <p:nvSpPr>
          <p:cNvPr id="13" name="Google Shape;13;p2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pic>
        <p:nvPicPr>
          <p:cNvPr id="180" name="Google Shape;180;g167f2e96ce0_2_0"/>
          <p:cNvPicPr preferRelativeResize="0"/>
          <p:nvPr/>
        </p:nvPicPr>
        <p:blipFill rotWithShape="1">
          <a:blip r:embed="rId31">
            <a:alphaModFix/>
          </a:blip>
          <a:srcRect/>
          <a:stretch/>
        </p:blipFill>
        <p:spPr>
          <a:xfrm>
            <a:off x="0" y="0"/>
            <a:ext cx="12192000" cy="6858000"/>
          </a:xfrm>
          <a:prstGeom prst="rect">
            <a:avLst/>
          </a:prstGeom>
          <a:noFill/>
          <a:ln>
            <a:noFill/>
          </a:ln>
        </p:spPr>
      </p:pic>
      <p:sp>
        <p:nvSpPr>
          <p:cNvPr id="181" name="Google Shape;181;g167f2e96ce0_2_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B71"/>
              </a:buClr>
              <a:buSzPts val="4400"/>
              <a:buFont typeface="Times New Roman"/>
              <a:buNone/>
              <a:defRPr sz="4400" b="1" i="0" u="none" strike="noStrike" cap="none">
                <a:solidFill>
                  <a:srgbClr val="003B7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g167f2e96ce0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1"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4E95"/>
              </a:buClr>
              <a:buSzPts val="2400"/>
              <a:buFont typeface="Arial"/>
              <a:buChar char="•"/>
              <a:defRPr sz="2400" b="1" i="0" u="none" strike="noStrike" cap="none">
                <a:solidFill>
                  <a:srgbClr val="004E95"/>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004E95"/>
              </a:buClr>
              <a:buSzPts val="1800"/>
              <a:buFont typeface="Arial"/>
              <a:buChar char="•"/>
              <a:defRPr sz="1800" b="1" i="0" u="none" strike="noStrike" cap="none">
                <a:solidFill>
                  <a:srgbClr val="004E95"/>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313131"/>
              </a:buClr>
              <a:buSzPts val="1800"/>
              <a:buFont typeface="Arial"/>
              <a:buChar char="•"/>
              <a:defRPr sz="1800" b="1" i="0" u="none" strike="noStrike" cap="none">
                <a:solidFill>
                  <a:srgbClr val="31313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3" name="Google Shape;183;g167f2e96ce0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4" name="Google Shape;184;g167f2e96ce0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5" name="Google Shape;185;g167f2e96ce0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16ad1c317df_1_1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8" name="Google Shape;328;g16ad1c317df_1_1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g16ad1c317df_1_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0" name="Google Shape;330;g16ad1c317df_1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1" name="Google Shape;331;g16ad1c317df_1_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1223265"/>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reading/2019-reading-framework.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writing/2017-writing-framework.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gb.gov/content/dam/nagb/en/documents/publications/frameworks/writing/2017-writing-framework.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ncte.org/statement/adolescentliteracy/"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improvingliteracy.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ies.ed.gov/ncee/wwc/Docs/PracticeGuide/508_WWCPG_SecondaryWriting_122719.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753a0706.flowpaper.com/CCSSOReadingResource/#page=1"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files.eric.ed.gov/fulltext/ED60766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ies.ed.gov/ncee/wwc/Docs/PracticeGuide/WWC-practice-guide-reading-intervention-full-text.pd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ies.ed.gov/ncee/wwc/Docs/PracticeGuide/WWC-practice-guide-reading-intervention-full-text.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ntp.org/assets/documents/Unlocking_Acceleration_8.16.22.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tntp.org/assets/documents/Unlocking_Acceleration_8.16.22.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ordhaminstitute.org/national/research/acceleration-imperative-plan-address-elementary-students-unfinished-learning-wak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youtu.be/l0GmXoP-BQk" TargetMode="Externa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ies.ed.gov/ncee/edlabs/infographics/pdf/REL_SE_Evidence-based_teaching_practices.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hyperlink" Target="https://ies.ed.gov/ncee/edlabs/infographics/pdf/REL_SE_Evidence-based_teaching_practic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eedar.education.ufl.edu/tools/innovation-configuration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s://ies.ed.gov/ncee/edlabs/infographics/pdf/REL_SE_Evidence-based_teaching_practices.pdf" TargetMode="External"/><Relationship Id="rId4" Type="http://schemas.openxmlformats.org/officeDocument/2006/relationships/hyperlink" Target="https://achievethecor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csso.org/blog/ccsso-releases-restart-recovery-considerations-teaching-learning"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ceedar.education.ufl.edu/tools/innovation-configuration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ies.ed.gov/ncee/wwc/Docs/PracticeGuide/wwc_dropout_092617.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ies.ed.gov/ncee/wwc/Docs/PracticeGuide/wwc_dropout_092617.pdf"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ies.ed.gov/ncee/wwc/Docs/PracticeGuide/wwc_dropout_092617.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hyperlink" Target="https://ies.ed.gov/ncee/wwc/Docs/PracticeGuide/wwc_dropout_092617.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https://ies.ed.gov/ncee/wwc/Docs/PracticeGuide/wwc_dropout_092617.pdf" TargetMode="Externa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hyperlink" Target="https://ies.ed.gov/ncee/wwc/PracticeGuide/25"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ies.ed.gov/ncee/wwc/PracticeGuide/25"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ies.ed.gov/ncee/wwc/PracticeGuide/25"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ies.ed.gov/ncee/wwc/PracticeGuide/25"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doe.virginia.gov/instruction/career_technical/workplace_readiness/index.shtml" TargetMode="External"/><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register.cpe.vt.edu/search/publicCourseSearchDetails.do?method=load&amp;courseId=5244528"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registration.sitesolutionsworldwide.com/synergy/v_1_/home/login.php?ccc=9_133_1452&amp;syntrack=&amp;scid=1452"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hyperlink" Target="https://www.doe.virginia.gov/instruction/english/professional_development/development-on-demand/index.shtml" TargetMode="External"/><Relationship Id="rId3" Type="http://schemas.openxmlformats.org/officeDocument/2006/relationships/hyperlink" Target="https://www.doe.virginia.gov/testing/sol/standards_docs/english/2017/eng-instruct-plans/index.shtml" TargetMode="External"/><Relationship Id="rId7" Type="http://schemas.openxmlformats.org/officeDocument/2006/relationships/hyperlink" Target="https://www.doe.virginia.gov/instruction/english/literacy-webinar-series.shtml" TargetMode="External"/><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hyperlink" Target="https://doe.virginia.gov/instruction/english/professional_development/2022/index.shtml" TargetMode="External"/><Relationship Id="rId5" Type="http://schemas.openxmlformats.org/officeDocument/2006/relationships/hyperlink" Target="https://www.doe.virginia.gov/instruction/english/professional_development/2021/index.shtml" TargetMode="External"/><Relationship Id="rId4" Type="http://schemas.openxmlformats.org/officeDocument/2006/relationships/hyperlink" Target="https://www.doe.virginia.gov/instruction/english/assessment-supports-webinar-series.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choolquality.virginia.gov/virginia-state-quality-profil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7"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hyperlink" Target="mailto:Student_Assessment@doe.virginia.gov" TargetMode="External"/><Relationship Id="rId5" Type="http://schemas.openxmlformats.org/officeDocument/2006/relationships/hyperlink" Target="mailto:Colleen.Cassada@doe.Virginia.gov" TargetMode="External"/><Relationship Id="rId4" Type="http://schemas.openxmlformats.org/officeDocument/2006/relationships/hyperlink" Target="mailto:Carmen.Kurek@doe.virginia.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eedar.education.ufl.edu/tools/innovation-configurations/"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753a0706.flowpaper.com/CCSSOReadingResource/#page=1" TargetMode="External"/><Relationship Id="rId5" Type="http://schemas.openxmlformats.org/officeDocument/2006/relationships/hyperlink" Target="https://www.aft.org/sites/default/files/" TargetMode="External"/><Relationship Id="rId4" Type="http://schemas.openxmlformats.org/officeDocument/2006/relationships/hyperlink" Target="https://hub.jhu.edu/2021/05/06/accelerate-learning-to-bridge-covid-19-education-gap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6ad1c317df_1_128"/>
          <p:cNvSpPr txBox="1">
            <a:spLocks noGrp="1"/>
          </p:cNvSpPr>
          <p:nvPr>
            <p:ph type="ctrTitle"/>
          </p:nvPr>
        </p:nvSpPr>
        <p:spPr>
          <a:xfrm>
            <a:off x="838200" y="1130909"/>
            <a:ext cx="5255100" cy="2387700"/>
          </a:xfrm>
          <a:prstGeom prst="rect">
            <a:avLst/>
          </a:prstGeom>
          <a:noFill/>
          <a:ln w="76200" cap="flat" cmpd="sng">
            <a:solidFill>
              <a:schemeClr val="dk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4E95"/>
              </a:buClr>
              <a:buSzPct val="100000"/>
              <a:buFont typeface="Times New Roman"/>
              <a:buNone/>
            </a:pPr>
            <a:r>
              <a:rPr lang="en-US" b="1" cap="none" dirty="0" smtClean="0">
                <a:solidFill>
                  <a:srgbClr val="004E95"/>
                </a:solidFill>
                <a:latin typeface="Times New Roman"/>
                <a:ea typeface="Times New Roman"/>
                <a:cs typeface="Times New Roman"/>
                <a:sym typeface="Times New Roman"/>
              </a:rPr>
              <a:t>9-12 </a:t>
            </a:r>
            <a:r>
              <a:rPr lang="en-US" b="1" cap="none" dirty="0">
                <a:solidFill>
                  <a:srgbClr val="004E95"/>
                </a:solidFill>
                <a:latin typeface="Times New Roman"/>
                <a:ea typeface="Times New Roman"/>
                <a:cs typeface="Times New Roman"/>
                <a:sym typeface="Times New Roman"/>
              </a:rPr>
              <a:t>VDOE Virtual English SOL Institutes</a:t>
            </a:r>
            <a:endParaRPr dirty="0"/>
          </a:p>
        </p:txBody>
      </p:sp>
      <p:sp>
        <p:nvSpPr>
          <p:cNvPr id="453" name="Google Shape;453;g16ad1c317df_1_128"/>
          <p:cNvSpPr txBox="1">
            <a:spLocks noGrp="1"/>
          </p:cNvSpPr>
          <p:nvPr>
            <p:ph type="subTitle" idx="1"/>
          </p:nvPr>
        </p:nvSpPr>
        <p:spPr>
          <a:xfrm>
            <a:off x="838200" y="3636221"/>
            <a:ext cx="52551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b="1">
                <a:solidFill>
                  <a:srgbClr val="003A70"/>
                </a:solidFill>
                <a:latin typeface="Times New Roman"/>
                <a:ea typeface="Times New Roman"/>
                <a:cs typeface="Times New Roman"/>
                <a:sym typeface="Times New Roman"/>
              </a:rPr>
              <a:t>October 2022</a:t>
            </a:r>
            <a:endParaRPr b="1">
              <a:solidFill>
                <a:srgbClr val="003A70"/>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US" sz="4900" b="1">
                <a:solidFill>
                  <a:srgbClr val="003A70"/>
                </a:solidFill>
                <a:latin typeface="Times New Roman"/>
                <a:ea typeface="Times New Roman"/>
                <a:cs typeface="Times New Roman"/>
                <a:sym typeface="Times New Roman"/>
              </a:rPr>
              <a:t>#ReadWriteVA</a:t>
            </a:r>
            <a:endParaRPr b="1">
              <a:solidFill>
                <a:srgbClr val="003A70"/>
              </a:solidFill>
              <a:latin typeface="Times New Roman"/>
              <a:ea typeface="Times New Roman"/>
              <a:cs typeface="Times New Roman"/>
              <a:sym typeface="Times New Roman"/>
            </a:endParaRPr>
          </a:p>
        </p:txBody>
      </p:sp>
      <p:sp>
        <p:nvSpPr>
          <p:cNvPr id="454" name="Google Shape;454;g16ad1c317df_1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FA3"/>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888FA3"/>
              </a:solidFill>
              <a:effectLst/>
              <a:uLnTx/>
              <a:uFillTx/>
              <a:latin typeface="Calibri"/>
              <a:cs typeface="Calibri"/>
              <a:sym typeface="Calibri"/>
            </a:endParaRPr>
          </a:p>
        </p:txBody>
      </p:sp>
    </p:spTree>
    <p:extLst>
      <p:ext uri="{BB962C8B-B14F-4D97-AF65-F5344CB8AC3E}">
        <p14:creationId xmlns:p14="http://schemas.microsoft.com/office/powerpoint/2010/main" val="209414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6625d34af5_0_1015"/>
          <p:cNvSpPr txBox="1">
            <a:spLocks noGrp="1"/>
          </p:cNvSpPr>
          <p:nvPr>
            <p:ph type="title"/>
          </p:nvPr>
        </p:nvSpPr>
        <p:spPr>
          <a:xfrm>
            <a:off x="0" y="0"/>
            <a:ext cx="12192000" cy="1125600"/>
          </a:xfrm>
          <a:prstGeom prst="rect">
            <a:avLst/>
          </a:prstGeom>
          <a:solidFill>
            <a:schemeClr val="lt1"/>
          </a:solid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0000FF"/>
              </a:buClr>
              <a:buSzPts val="4800"/>
              <a:buFont typeface="Times New Roman"/>
              <a:buNone/>
            </a:pPr>
            <a:r>
              <a:rPr lang="en-US" sz="3300"/>
              <a:t>Comprehensive Literacy:</a:t>
            </a:r>
            <a:endParaRPr sz="3300"/>
          </a:p>
          <a:p>
            <a:pPr marL="0" lvl="0" indent="0" algn="ctr" rtl="0">
              <a:lnSpc>
                <a:spcPct val="100000"/>
              </a:lnSpc>
              <a:spcBef>
                <a:spcPts val="0"/>
              </a:spcBef>
              <a:spcAft>
                <a:spcPts val="0"/>
              </a:spcAft>
              <a:buClr>
                <a:srgbClr val="0000FF"/>
              </a:buClr>
              <a:buSzPts val="4800"/>
              <a:buFont typeface="Times New Roman"/>
              <a:buNone/>
            </a:pPr>
            <a:r>
              <a:rPr lang="en-US" sz="3200">
                <a:solidFill>
                  <a:schemeClr val="dk1"/>
                </a:solidFill>
              </a:rPr>
              <a:t>Successful English Instruction-Integrates the Strands</a:t>
            </a:r>
            <a:endParaRPr sz="3200">
              <a:solidFill>
                <a:schemeClr val="dk1"/>
              </a:solidFill>
            </a:endParaRPr>
          </a:p>
        </p:txBody>
      </p:sp>
      <p:sp>
        <p:nvSpPr>
          <p:cNvPr id="400" name="Google Shape;400;g16625d34af5_0_1015"/>
          <p:cNvSpPr txBox="1">
            <a:spLocks noGrp="1"/>
          </p:cNvSpPr>
          <p:nvPr>
            <p:ph type="body" idx="1"/>
          </p:nvPr>
        </p:nvSpPr>
        <p:spPr>
          <a:xfrm>
            <a:off x="316333" y="1197200"/>
            <a:ext cx="11097300" cy="54708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2100"/>
              <a:buNone/>
            </a:pPr>
            <a:r>
              <a:rPr lang="en-US" sz="1700">
                <a:solidFill>
                  <a:schemeClr val="dk1"/>
                </a:solidFill>
                <a:latin typeface="Roboto"/>
                <a:ea typeface="Roboto"/>
                <a:cs typeface="Roboto"/>
                <a:sym typeface="Roboto"/>
              </a:rPr>
              <a:t>Vocabulary Development </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Specific vocabulary from authentic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Content vocabulary from math, science, and social studies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Reading</a:t>
            </a:r>
            <a:endParaRPr sz="170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Both fiction &amp; nonfiction text</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Text-rich environment with variety of text and media</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Student choice whenever possible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Writing </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Writing as a process for a variety of authentic purposes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Regular writing conferences</a:t>
            </a:r>
            <a:endParaRPr sz="1700" b="0">
              <a:solidFill>
                <a:schemeClr val="dk1"/>
              </a:solidFill>
              <a:latin typeface="Roboto"/>
              <a:ea typeface="Roboto"/>
              <a:cs typeface="Roboto"/>
              <a:sym typeface="Roboto"/>
            </a:endParaRPr>
          </a:p>
          <a:p>
            <a:pPr marL="0" lvl="0" indent="60960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Use of Writing Portfolios</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Research</a:t>
            </a:r>
            <a:endParaRPr sz="1700" b="0">
              <a:solidFill>
                <a:schemeClr val="dk1"/>
              </a:solidFill>
              <a:latin typeface="Roboto"/>
              <a:ea typeface="Roboto"/>
              <a:cs typeface="Roboto"/>
              <a:sym typeface="Roboto"/>
            </a:endParaRPr>
          </a:p>
          <a:p>
            <a:pPr marL="609600" lvl="0" indent="0" algn="l" rtl="0">
              <a:lnSpc>
                <a:spcPct val="100000"/>
              </a:lnSpc>
              <a:spcBef>
                <a:spcPts val="400"/>
              </a:spcBef>
              <a:spcAft>
                <a:spcPts val="0"/>
              </a:spcAft>
              <a:buSzPts val="2100"/>
              <a:buNone/>
            </a:pPr>
            <a:r>
              <a:rPr lang="en-US" sz="1700" b="0">
                <a:solidFill>
                  <a:schemeClr val="dk1"/>
                </a:solidFill>
                <a:latin typeface="Roboto"/>
                <a:ea typeface="Roboto"/>
                <a:cs typeface="Roboto"/>
                <a:sym typeface="Roboto"/>
              </a:rPr>
              <a:t>Ongoing and embedded in the learning process (when applicable)</a:t>
            </a:r>
            <a:endParaRPr sz="1700" b="0">
              <a:solidFill>
                <a:schemeClr val="dk1"/>
              </a:solidFill>
              <a:latin typeface="Roboto"/>
              <a:ea typeface="Roboto"/>
              <a:cs typeface="Roboto"/>
              <a:sym typeface="Roboto"/>
            </a:endParaRPr>
          </a:p>
          <a:p>
            <a:pPr marL="0" lvl="0" indent="0" algn="l" rtl="0">
              <a:lnSpc>
                <a:spcPct val="100000"/>
              </a:lnSpc>
              <a:spcBef>
                <a:spcPts val="600"/>
              </a:spcBef>
              <a:spcAft>
                <a:spcPts val="0"/>
              </a:spcAft>
              <a:buSzPts val="2100"/>
              <a:buNone/>
            </a:pPr>
            <a:r>
              <a:rPr lang="en-US" sz="1700">
                <a:solidFill>
                  <a:schemeClr val="dk1"/>
                </a:solidFill>
                <a:latin typeface="Roboto"/>
                <a:ea typeface="Roboto"/>
                <a:cs typeface="Roboto"/>
                <a:sym typeface="Roboto"/>
              </a:rPr>
              <a:t>Communication/Multimodal Literacies</a:t>
            </a:r>
            <a:endParaRPr sz="1700" b="0">
              <a:solidFill>
                <a:schemeClr val="dk1"/>
              </a:solidFill>
              <a:latin typeface="Roboto"/>
              <a:ea typeface="Roboto"/>
              <a:cs typeface="Roboto"/>
              <a:sym typeface="Roboto"/>
            </a:endParaRPr>
          </a:p>
          <a:p>
            <a:pPr marL="0" lvl="0" indent="609600" algn="l" rtl="0">
              <a:lnSpc>
                <a:spcPct val="100000"/>
              </a:lnSpc>
              <a:spcBef>
                <a:spcPts val="0"/>
              </a:spcBef>
              <a:spcAft>
                <a:spcPts val="0"/>
              </a:spcAft>
              <a:buSzPts val="2100"/>
              <a:buNone/>
            </a:pPr>
            <a:r>
              <a:rPr lang="en-US" sz="1700" b="0">
                <a:solidFill>
                  <a:schemeClr val="dk1"/>
                </a:solidFill>
                <a:latin typeface="Roboto"/>
                <a:ea typeface="Roboto"/>
                <a:cs typeface="Roboto"/>
                <a:sym typeface="Roboto"/>
              </a:rPr>
              <a:t>Opportunities to communicate, collaborate and engage critically with peers and a variety of texts.</a:t>
            </a:r>
            <a:endParaRPr sz="1200">
              <a:latin typeface="Roboto"/>
              <a:ea typeface="Roboto"/>
              <a:cs typeface="Roboto"/>
              <a:sym typeface="Roboto"/>
            </a:endParaRPr>
          </a:p>
        </p:txBody>
      </p:sp>
      <p:sp>
        <p:nvSpPr>
          <p:cNvPr id="401" name="Google Shape;401;g16625d34af5_0_1015"/>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pic>
        <p:nvPicPr>
          <p:cNvPr id="402" name="Google Shape;402;g16625d34af5_0_1015" descr="clip art of rope/braid" title="graphic of rope/braid"/>
          <p:cNvPicPr preferRelativeResize="0"/>
          <p:nvPr/>
        </p:nvPicPr>
        <p:blipFill rotWithShape="1">
          <a:blip r:embed="rId3">
            <a:alphaModFix/>
          </a:blip>
          <a:srcRect/>
          <a:stretch/>
        </p:blipFill>
        <p:spPr>
          <a:xfrm>
            <a:off x="7543833" y="1746596"/>
            <a:ext cx="4133499" cy="2755034"/>
          </a:xfrm>
          <a:prstGeom prst="rect">
            <a:avLst/>
          </a:prstGeom>
          <a:noFill/>
          <a:ln>
            <a:noFill/>
          </a:ln>
          <a:effectLst>
            <a:outerShdw blurRad="342900" dist="19050" dir="7200000" algn="bl" rotWithShape="0">
              <a:schemeClr val="lt1">
                <a:alpha val="48235"/>
              </a:scheme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6625d34af5_0_683"/>
          <p:cNvSpPr txBox="1">
            <a:spLocks noGrp="1"/>
          </p:cNvSpPr>
          <p:nvPr>
            <p:ph type="title"/>
          </p:nvPr>
        </p:nvSpPr>
        <p:spPr>
          <a:xfrm>
            <a:off x="277600" y="32774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(1 of 4)</a:t>
            </a:r>
            <a:endParaRPr dirty="0"/>
          </a:p>
        </p:txBody>
      </p:sp>
      <p:sp>
        <p:nvSpPr>
          <p:cNvPr id="409" name="Google Shape;409;g16625d34af5_0_683"/>
          <p:cNvSpPr txBox="1">
            <a:spLocks noGrp="1"/>
          </p:cNvSpPr>
          <p:nvPr>
            <p:ph type="body" idx="1"/>
          </p:nvPr>
        </p:nvSpPr>
        <p:spPr>
          <a:xfrm>
            <a:off x="468450" y="1480275"/>
            <a:ext cx="11167800" cy="50406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82352"/>
              <a:buNone/>
            </a:pPr>
            <a:r>
              <a:rPr lang="en-US" sz="3400"/>
              <a:t>Commonalities in Reading Behaviors Across Text Types:</a:t>
            </a:r>
            <a:endParaRPr sz="3400"/>
          </a:p>
          <a:p>
            <a:pPr marL="0" lvl="0" indent="0" algn="l" rtl="0">
              <a:lnSpc>
                <a:spcPct val="90000"/>
              </a:lnSpc>
              <a:spcBef>
                <a:spcPts val="1000"/>
              </a:spcBef>
              <a:spcAft>
                <a:spcPts val="0"/>
              </a:spcAft>
              <a:buSzPct val="82352"/>
              <a:buNone/>
            </a:pPr>
            <a:endParaRPr sz="3400"/>
          </a:p>
          <a:p>
            <a:pPr marL="0" lvl="0" indent="0" algn="l" rtl="0">
              <a:lnSpc>
                <a:spcPct val="90000"/>
              </a:lnSpc>
              <a:spcBef>
                <a:spcPts val="1000"/>
              </a:spcBef>
              <a:spcAft>
                <a:spcPts val="0"/>
              </a:spcAft>
              <a:buSzPct val="72128"/>
              <a:buNone/>
            </a:pPr>
            <a:r>
              <a:rPr lang="en-US" sz="3881" b="0"/>
              <a:t>Even though there are substantial differences in reading behaviors for different text types, there are also great similarities. Regardless of the type of text, the </a:t>
            </a:r>
            <a:r>
              <a:rPr lang="en-US" sz="3881"/>
              <a:t>reader must access</a:t>
            </a:r>
            <a:r>
              <a:rPr lang="en-US" sz="3881" b="0"/>
              <a:t> the </a:t>
            </a:r>
            <a:r>
              <a:rPr lang="en-US" sz="3881"/>
              <a:t>words in the text</a:t>
            </a:r>
            <a:r>
              <a:rPr lang="en-US" sz="3881" b="0"/>
              <a:t>, </a:t>
            </a:r>
            <a:r>
              <a:rPr lang="en-US" sz="3881"/>
              <a:t>recognize and use the structure of the text, make sense of sentences and paragraphs</a:t>
            </a:r>
            <a:r>
              <a:rPr lang="en-US" sz="3881" b="0"/>
              <a:t>, and </a:t>
            </a:r>
            <a:r>
              <a:rPr lang="en-US" sz="3881"/>
              <a:t>comprehend what has been read</a:t>
            </a:r>
            <a:r>
              <a:rPr lang="en-US" sz="3881" b="0"/>
              <a:t>. Equally, </a:t>
            </a:r>
            <a:r>
              <a:rPr lang="en-US" sz="3881"/>
              <a:t>vocabulary is a critical</a:t>
            </a:r>
            <a:r>
              <a:rPr lang="en-US" sz="3881" b="0"/>
              <a:t> element in comprehending any kind of text.  </a:t>
            </a:r>
            <a:endParaRPr sz="3881" b="0"/>
          </a:p>
          <a:p>
            <a:pPr marL="0" lvl="0" indent="0" algn="l" rtl="0">
              <a:lnSpc>
                <a:spcPct val="90000"/>
              </a:lnSpc>
              <a:spcBef>
                <a:spcPts val="1000"/>
              </a:spcBef>
              <a:spcAft>
                <a:spcPts val="0"/>
              </a:spcAft>
              <a:buSzPct val="155555"/>
              <a:buNone/>
            </a:pPr>
            <a:endParaRPr sz="1800" b="0"/>
          </a:p>
          <a:p>
            <a:pPr marL="0" lvl="0" indent="0" algn="l" rtl="0">
              <a:lnSpc>
                <a:spcPct val="90000"/>
              </a:lnSpc>
              <a:spcBef>
                <a:spcPts val="1000"/>
              </a:spcBef>
              <a:spcAft>
                <a:spcPts val="0"/>
              </a:spcAft>
              <a:buSzPct val="155555"/>
              <a:buNone/>
            </a:pPr>
            <a:endParaRPr sz="1800"/>
          </a:p>
          <a:p>
            <a:pPr marL="0" lvl="0" indent="0" algn="l" rtl="0">
              <a:lnSpc>
                <a:spcPct val="90000"/>
              </a:lnSpc>
              <a:spcBef>
                <a:spcPts val="1000"/>
              </a:spcBef>
              <a:spcAft>
                <a:spcPts val="0"/>
              </a:spcAft>
              <a:buSzPct val="155555"/>
              <a:buNone/>
            </a:pPr>
            <a:endParaRPr sz="1800"/>
          </a:p>
          <a:p>
            <a:pPr marL="0" lvl="0" indent="0" algn="l" rtl="0">
              <a:lnSpc>
                <a:spcPct val="90000"/>
              </a:lnSpc>
              <a:spcBef>
                <a:spcPts val="1000"/>
              </a:spcBef>
              <a:spcAft>
                <a:spcPts val="0"/>
              </a:spcAft>
              <a:buSzPct val="155555"/>
              <a:buNone/>
            </a:pPr>
            <a:endParaRPr sz="1800"/>
          </a:p>
          <a:p>
            <a:pPr marL="0" lvl="0" indent="0" algn="l" rtl="0">
              <a:lnSpc>
                <a:spcPct val="90000"/>
              </a:lnSpc>
              <a:spcBef>
                <a:spcPts val="1000"/>
              </a:spcBef>
              <a:spcAft>
                <a:spcPts val="0"/>
              </a:spcAft>
              <a:buSzPct val="155555"/>
              <a:buNone/>
            </a:pPr>
            <a:endParaRPr sz="1800"/>
          </a:p>
          <a:p>
            <a:pPr marL="0" lvl="0" indent="0" algn="l" rtl="0">
              <a:lnSpc>
                <a:spcPct val="90000"/>
              </a:lnSpc>
              <a:spcBef>
                <a:spcPts val="1000"/>
              </a:spcBef>
              <a:spcAft>
                <a:spcPts val="0"/>
              </a:spcAft>
              <a:buSzPct val="155555"/>
              <a:buNone/>
            </a:pPr>
            <a:r>
              <a:rPr lang="en-US" sz="1800" u="sng">
                <a:solidFill>
                  <a:schemeClr val="hlink"/>
                </a:solidFill>
                <a:hlinkClick r:id="rId3"/>
              </a:rPr>
              <a:t>READING FRAMEWORK FOR THE 2019 NATIONAL ASSESSMENT OF EDUCATIONAL PROGRESS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6625d34af5_0_84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(2 of 4)</a:t>
            </a:r>
            <a:endParaRPr dirty="0"/>
          </a:p>
        </p:txBody>
      </p:sp>
      <p:sp>
        <p:nvSpPr>
          <p:cNvPr id="416" name="Google Shape;416;g16625d34af5_0_840"/>
          <p:cNvSpPr txBox="1">
            <a:spLocks noGrp="1"/>
          </p:cNvSpPr>
          <p:nvPr>
            <p:ph type="body" idx="1"/>
          </p:nvPr>
        </p:nvSpPr>
        <p:spPr>
          <a:xfrm>
            <a:off x="393500" y="1825625"/>
            <a:ext cx="11298900" cy="491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b="0"/>
              <a:t>The </a:t>
            </a:r>
            <a:r>
              <a:rPr lang="en-US"/>
              <a:t>association between vocabulary knowledge and comprehension is strong</a:t>
            </a:r>
            <a:r>
              <a:rPr lang="en-US" b="0"/>
              <a:t>; </a:t>
            </a:r>
            <a:r>
              <a:rPr lang="en-US"/>
              <a:t>students who know the meanings of many words</a:t>
            </a:r>
            <a:r>
              <a:rPr lang="en-US" b="0"/>
              <a:t> and who also can </a:t>
            </a:r>
            <a:r>
              <a:rPr lang="en-US"/>
              <a:t>use the context of what they read</a:t>
            </a:r>
            <a:r>
              <a:rPr lang="en-US" b="0"/>
              <a:t> to </a:t>
            </a:r>
            <a:r>
              <a:rPr lang="en-US"/>
              <a:t>figure out the meanings of unfamiliar words are better comprehenders</a:t>
            </a:r>
            <a:r>
              <a:rPr lang="en-US" b="0"/>
              <a:t> than those who lack these attributes (National Reading Panel 2000a).</a:t>
            </a:r>
            <a:endParaRPr b="0"/>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1800" u="sng">
                <a:solidFill>
                  <a:schemeClr val="hlink"/>
                </a:solidFill>
                <a:hlinkClick r:id="rId3"/>
              </a:rPr>
              <a:t>READING FRAMEWORK FOR THE 2019 NATIONAL ASSESSMENT OF EDUCATIONAL PROGRESS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6625d34af5_0_99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(3 of 4)</a:t>
            </a:r>
            <a:endParaRPr dirty="0"/>
          </a:p>
        </p:txBody>
      </p:sp>
      <p:sp>
        <p:nvSpPr>
          <p:cNvPr id="423" name="Google Shape;423;g16625d34af5_0_997"/>
          <p:cNvSpPr txBox="1">
            <a:spLocks noGrp="1"/>
          </p:cNvSpPr>
          <p:nvPr>
            <p:ph type="body" idx="1"/>
          </p:nvPr>
        </p:nvSpPr>
        <p:spPr>
          <a:xfrm>
            <a:off x="393500" y="1825625"/>
            <a:ext cx="11298900" cy="491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Writing</a:t>
            </a:r>
            <a:r>
              <a:rPr lang="en-US" b="0"/>
              <a:t> is </a:t>
            </a:r>
            <a:r>
              <a:rPr lang="en-US"/>
              <a:t>essential</a:t>
            </a:r>
            <a:r>
              <a:rPr lang="en-US" b="0"/>
              <a:t> to </a:t>
            </a:r>
            <a:r>
              <a:rPr lang="en-US"/>
              <a:t>productivity</a:t>
            </a:r>
            <a:r>
              <a:rPr lang="en-US" b="0"/>
              <a:t> and to </a:t>
            </a:r>
            <a:r>
              <a:rPr lang="en-US"/>
              <a:t>personal and social advancement</a:t>
            </a:r>
            <a:r>
              <a:rPr lang="en-US" b="0"/>
              <a:t>. Corporations in almost all industries and services report that a significant majority of salaried employees—80 percent or more—have some responsibility for writing in their professions.</a:t>
            </a:r>
            <a:endParaRPr b="0"/>
          </a:p>
          <a:p>
            <a:pPr marL="0" lvl="0" indent="0" algn="l" rtl="0">
              <a:lnSpc>
                <a:spcPct val="90000"/>
              </a:lnSpc>
              <a:spcBef>
                <a:spcPts val="1000"/>
              </a:spcBef>
              <a:spcAft>
                <a:spcPts val="0"/>
              </a:spcAft>
              <a:buSzPts val="2800"/>
              <a:buNone/>
            </a:pPr>
            <a:endParaRPr b="0"/>
          </a:p>
          <a:p>
            <a:pPr marL="0" lvl="0" indent="0" algn="l" rtl="0">
              <a:lnSpc>
                <a:spcPct val="90000"/>
              </a:lnSpc>
              <a:spcBef>
                <a:spcPts val="1000"/>
              </a:spcBef>
              <a:spcAft>
                <a:spcPts val="0"/>
              </a:spcAft>
              <a:buSzPts val="2800"/>
              <a:buNone/>
            </a:pPr>
            <a:r>
              <a:rPr lang="en-US" b="0"/>
              <a:t>In K-12 education, </a:t>
            </a:r>
            <a:r>
              <a:rPr lang="en-US"/>
              <a:t>good writing instruction empowers students to acquire new knowledge and to develop critical thinking skills.</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424" name="Google Shape;424;g16625d34af5_0_997" descr="NAEP writing framework hyperlink"/>
          <p:cNvSpPr txBox="1"/>
          <p:nvPr/>
        </p:nvSpPr>
        <p:spPr>
          <a:xfrm>
            <a:off x="839575" y="5754300"/>
            <a:ext cx="5433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425" name="Google Shape;425;g16625d34af5_0_997"/>
          <p:cNvSpPr txBox="1"/>
          <p:nvPr/>
        </p:nvSpPr>
        <p:spPr>
          <a:xfrm>
            <a:off x="745225" y="5641100"/>
            <a:ext cx="93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Times New Roman"/>
                <a:ea typeface="Times New Roman"/>
                <a:cs typeface="Times New Roman"/>
                <a:sym typeface="Times New Roman"/>
                <a:hlinkClick r:id="rId3"/>
              </a:rPr>
              <a:t>Writing Framework for the 2017 National Assessment of Educational Progress (NAEP) </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6625d34af5_0_100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Essential Components of </a:t>
            </a:r>
            <a:r>
              <a:rPr lang="en-US" dirty="0" smtClean="0"/>
              <a:t>Literacy (4 of 4)</a:t>
            </a:r>
            <a:endParaRPr dirty="0"/>
          </a:p>
        </p:txBody>
      </p:sp>
      <p:sp>
        <p:nvSpPr>
          <p:cNvPr id="432" name="Google Shape;432;g16625d34af5_0_100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The increasing frequency of computer-based writing</a:t>
            </a:r>
            <a:r>
              <a:rPr lang="en-US" b="0"/>
              <a:t> outside of school or the workplace (for example, emails, instant messaging, blogs) </a:t>
            </a:r>
            <a:r>
              <a:rPr lang="en-US"/>
              <a:t>will</a:t>
            </a:r>
            <a:r>
              <a:rPr lang="en-US" b="0"/>
              <a:t> undoubtedly </a:t>
            </a:r>
            <a:r>
              <a:rPr lang="en-US"/>
              <a:t>expand the variety of writing situations</a:t>
            </a:r>
            <a:r>
              <a:rPr lang="en-US" b="0"/>
              <a:t> in the future </a:t>
            </a:r>
            <a:r>
              <a:rPr lang="en-US"/>
              <a:t>to include many new purposes and audiences</a:t>
            </a:r>
            <a:r>
              <a:rPr lang="en-US" b="0"/>
              <a:t>. Future trends in writing instruction must </a:t>
            </a:r>
            <a:r>
              <a:rPr lang="en-US"/>
              <a:t>take into account</a:t>
            </a:r>
            <a:r>
              <a:rPr lang="en-US" b="0"/>
              <a:t> how computers affect both the </a:t>
            </a:r>
            <a:r>
              <a:rPr lang="en-US"/>
              <a:t>writing process</a:t>
            </a:r>
            <a:r>
              <a:rPr lang="en-US" b="0"/>
              <a:t> and the </a:t>
            </a:r>
            <a:r>
              <a:rPr lang="en-US"/>
              <a:t>types of text produced</a:t>
            </a:r>
            <a:r>
              <a:rPr lang="en-US" b="0"/>
              <a:t>. </a:t>
            </a:r>
            <a:endParaRPr b="0"/>
          </a:p>
        </p:txBody>
      </p:sp>
      <p:sp>
        <p:nvSpPr>
          <p:cNvPr id="433" name="Google Shape;433;g16625d34af5_0_1005"/>
          <p:cNvSpPr txBox="1"/>
          <p:nvPr/>
        </p:nvSpPr>
        <p:spPr>
          <a:xfrm>
            <a:off x="745225" y="5641100"/>
            <a:ext cx="93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Times New Roman"/>
                <a:ea typeface="Times New Roman"/>
                <a:cs typeface="Times New Roman"/>
                <a:sym typeface="Times New Roman"/>
                <a:hlinkClick r:id="rId3"/>
              </a:rPr>
              <a:t>Writing Framework for the 2017 National Assessment of Educational Progress (NAEP) </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6625d34af5_0_16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Research and Evidence-Based Practices</a:t>
            </a:r>
            <a:endParaRPr/>
          </a:p>
        </p:txBody>
      </p:sp>
      <p:sp>
        <p:nvSpPr>
          <p:cNvPr id="440" name="Google Shape;440;g16625d34af5_0_16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a:t>Adolescent Literacy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5dc22ba3a5_0_75"/>
          <p:cNvSpPr txBox="1">
            <a:spLocks noGrp="1"/>
          </p:cNvSpPr>
          <p:nvPr>
            <p:ph type="title"/>
          </p:nvPr>
        </p:nvSpPr>
        <p:spPr>
          <a:xfrm>
            <a:off x="316328" y="400175"/>
            <a:ext cx="97308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(1 of 3) </a:t>
            </a:r>
            <a:endParaRPr sz="3300" dirty="0"/>
          </a:p>
        </p:txBody>
      </p:sp>
      <p:sp>
        <p:nvSpPr>
          <p:cNvPr id="446" name="Google Shape;446;g15dc22ba3a5_0_75"/>
          <p:cNvSpPr txBox="1">
            <a:spLocks noGrp="1"/>
          </p:cNvSpPr>
          <p:nvPr>
            <p:ph type="body" idx="1"/>
          </p:nvPr>
        </p:nvSpPr>
        <p:spPr>
          <a:xfrm>
            <a:off x="598167" y="1792667"/>
            <a:ext cx="11360700" cy="4144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3200"/>
              <a:t>Adolescent Literacy Instruction</a:t>
            </a:r>
            <a:endParaRPr sz="3200"/>
          </a:p>
          <a:p>
            <a:pPr marL="0" lvl="0" indent="0" algn="l" rtl="0">
              <a:lnSpc>
                <a:spcPct val="115000"/>
              </a:lnSpc>
              <a:spcBef>
                <a:spcPts val="2100"/>
              </a:spcBef>
              <a:spcAft>
                <a:spcPts val="0"/>
              </a:spcAft>
              <a:buClr>
                <a:schemeClr val="dk1"/>
              </a:buClr>
              <a:buSzPts val="1500"/>
              <a:buFont typeface="Arial"/>
              <a:buNone/>
            </a:pPr>
            <a:r>
              <a:rPr lang="en-US" sz="3200" b="0">
                <a:solidFill>
                  <a:schemeClr val="dk1"/>
                </a:solidFill>
                <a:latin typeface="Roboto"/>
                <a:ea typeface="Roboto"/>
                <a:cs typeface="Roboto"/>
                <a:sym typeface="Roboto"/>
              </a:rPr>
              <a:t>1.Incorporation of Disciplinary Literacy Instruction</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2.Integration of Multiple and Social Literacies</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3.Orchestration of Engagement and Motivation</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3200" b="0">
                <a:solidFill>
                  <a:schemeClr val="dk1"/>
                </a:solidFill>
                <a:latin typeface="Roboto"/>
                <a:ea typeface="Roboto"/>
                <a:cs typeface="Roboto"/>
                <a:sym typeface="Roboto"/>
              </a:rPr>
              <a:t>4.Appreciation of Multicultural Perspectives and Cultures</a:t>
            </a: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endParaRPr sz="3200" b="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500"/>
              <a:buFont typeface="Arial"/>
              <a:buNone/>
            </a:pPr>
            <a:r>
              <a:rPr lang="en-US" sz="1900" b="0" u="sng">
                <a:solidFill>
                  <a:schemeClr val="hlink"/>
                </a:solidFill>
                <a:hlinkClick r:id="rId3"/>
              </a:rPr>
              <a:t>A Call to Action: What We Know About Adolescent Literacy Instruction. (2018, July 17). Retrieved January 8, 2020, from https://ncte.org/statement/adolescentliteracy/.</a:t>
            </a:r>
            <a:endParaRPr sz="1900" b="0">
              <a:solidFill>
                <a:srgbClr val="007DBA"/>
              </a:solidFill>
            </a:endParaRPr>
          </a:p>
          <a:p>
            <a:pPr marL="0" lvl="0" indent="0" algn="l" rtl="0">
              <a:lnSpc>
                <a:spcPct val="115000"/>
              </a:lnSpc>
              <a:spcBef>
                <a:spcPts val="0"/>
              </a:spcBef>
              <a:spcAft>
                <a:spcPts val="2100"/>
              </a:spcAft>
              <a:buSzPts val="2100"/>
              <a:buNone/>
            </a:pPr>
            <a:endParaRPr/>
          </a:p>
        </p:txBody>
      </p:sp>
      <p:sp>
        <p:nvSpPr>
          <p:cNvPr id="447" name="Google Shape;447;g15dc22ba3a5_0_75"/>
          <p:cNvSpPr txBox="1">
            <a:spLocks noGrp="1"/>
          </p:cNvSpPr>
          <p:nvPr>
            <p:ph type="sldNum" idx="12"/>
          </p:nvPr>
        </p:nvSpPr>
        <p:spPr>
          <a:xfrm>
            <a:off x="316333" y="6182933"/>
            <a:ext cx="731700" cy="484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5dc22ba3a5_0_81"/>
          <p:cNvSpPr txBox="1">
            <a:spLocks noGrp="1"/>
          </p:cNvSpPr>
          <p:nvPr>
            <p:ph type="title"/>
          </p:nvPr>
        </p:nvSpPr>
        <p:spPr>
          <a:xfrm>
            <a:off x="1" y="269375"/>
            <a:ext cx="129783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(2 of 3) </a:t>
            </a:r>
            <a:endParaRPr sz="3300" dirty="0"/>
          </a:p>
        </p:txBody>
      </p:sp>
      <p:sp>
        <p:nvSpPr>
          <p:cNvPr id="453" name="Google Shape;453;g15dc22ba3a5_0_81"/>
          <p:cNvSpPr txBox="1">
            <a:spLocks noGrp="1"/>
          </p:cNvSpPr>
          <p:nvPr>
            <p:ph type="body" idx="1"/>
          </p:nvPr>
        </p:nvSpPr>
        <p:spPr>
          <a:xfrm>
            <a:off x="261825" y="1054125"/>
            <a:ext cx="11360700" cy="4865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600"/>
              <a:t>Adolescent Literacy Instruction:</a:t>
            </a:r>
            <a:endParaRPr sz="2600"/>
          </a:p>
          <a:p>
            <a:pPr marL="0" lvl="0" indent="0" algn="l" rtl="0">
              <a:lnSpc>
                <a:spcPct val="115000"/>
              </a:lnSpc>
              <a:spcBef>
                <a:spcPts val="0"/>
              </a:spcBef>
              <a:spcAft>
                <a:spcPts val="0"/>
              </a:spcAft>
              <a:buSzPts val="2100"/>
              <a:buNone/>
            </a:pPr>
            <a:r>
              <a:rPr lang="en-US" sz="2500">
                <a:solidFill>
                  <a:schemeClr val="dk1"/>
                </a:solidFill>
              </a:rPr>
              <a:t>Practice thinking critically about how they engage with texts to include</a:t>
            </a:r>
            <a:endParaRPr sz="25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application of metacognitive strategies.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recognition of bias and high-quality sources.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argumentation with evidence.</a:t>
            </a:r>
            <a:endParaRPr sz="2200" b="0">
              <a:solidFill>
                <a:schemeClr val="dk1"/>
              </a:solidFill>
            </a:endParaRPr>
          </a:p>
          <a:p>
            <a:pPr marL="0" lvl="0" indent="0" algn="l" rtl="0">
              <a:lnSpc>
                <a:spcPct val="115000"/>
              </a:lnSpc>
              <a:spcBef>
                <a:spcPts val="0"/>
              </a:spcBef>
              <a:spcAft>
                <a:spcPts val="0"/>
              </a:spcAft>
              <a:buSzPts val="2100"/>
              <a:buNone/>
            </a:pPr>
            <a:endParaRPr sz="2500"/>
          </a:p>
          <a:p>
            <a:pPr marL="0" lvl="0" indent="0" algn="l" rtl="0">
              <a:lnSpc>
                <a:spcPct val="115000"/>
              </a:lnSpc>
              <a:spcBef>
                <a:spcPts val="0"/>
              </a:spcBef>
              <a:spcAft>
                <a:spcPts val="0"/>
              </a:spcAft>
              <a:buSzPts val="2100"/>
              <a:buNone/>
            </a:pPr>
            <a:r>
              <a:rPr lang="en-US" sz="2500">
                <a:solidFill>
                  <a:schemeClr val="dk1"/>
                </a:solidFill>
              </a:rPr>
              <a:t>Critical examination of texts that helps them to</a:t>
            </a:r>
            <a:endParaRPr sz="25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recognize the purpose of text structure and how the writer uses it to create effect</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infer beyond literal interpretations</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question and investigate various social, political, and historical context.</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understand multiple meanings and richness of texts and layers of complexity</a:t>
            </a:r>
            <a:endParaRPr sz="500">
              <a:solidFill>
                <a:schemeClr val="dk1"/>
              </a:solidFill>
            </a:endParaRPr>
          </a:p>
        </p:txBody>
      </p:sp>
      <p:sp>
        <p:nvSpPr>
          <p:cNvPr id="454" name="Google Shape;454;g15dc22ba3a5_0_81"/>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
        <p:nvSpPr>
          <p:cNvPr id="455" name="Google Shape;455;g15dc22ba3a5_0_81"/>
          <p:cNvSpPr txBox="1"/>
          <p:nvPr/>
        </p:nvSpPr>
        <p:spPr>
          <a:xfrm>
            <a:off x="537825" y="5919458"/>
            <a:ext cx="10808700" cy="742500"/>
          </a:xfrm>
          <a:prstGeom prst="rect">
            <a:avLst/>
          </a:prstGeom>
          <a:noFill/>
          <a:ln>
            <a:noFill/>
          </a:ln>
        </p:spPr>
        <p:txBody>
          <a:bodyPr spcFirstLastPara="1" wrap="square" lIns="121900" tIns="121900" rIns="121900" bIns="121900" anchor="t" anchorCtr="0">
            <a:spAutoFit/>
          </a:bodyPr>
          <a:lstStyle/>
          <a:p>
            <a:pPr marL="0" marR="0" lvl="0" indent="0" algn="l" rtl="0">
              <a:lnSpc>
                <a:spcPct val="115000"/>
              </a:lnSpc>
              <a:spcBef>
                <a:spcPts val="0"/>
              </a:spcBef>
              <a:spcAft>
                <a:spcPts val="0"/>
              </a:spcAft>
              <a:buClr>
                <a:srgbClr val="000000"/>
              </a:buClr>
              <a:buSzPts val="1300"/>
              <a:buFont typeface="Arial"/>
              <a:buNone/>
            </a:pPr>
            <a:r>
              <a:rPr lang="en-US" sz="1500" b="0" i="0" u="sng" strike="noStrike" cap="none">
                <a:solidFill>
                  <a:schemeClr val="hlink"/>
                </a:solidFill>
                <a:latin typeface="Cardo"/>
                <a:ea typeface="Cardo"/>
                <a:cs typeface="Cardo"/>
                <a:sym typeface="Cardo"/>
                <a:hlinkClick r:id="rId3"/>
              </a:rPr>
              <a:t>A Call to Action: What We Know About Adolescent Literacy Instruction. (2018, July 17). Retrieved January 8, 2020, from https://ncte.org/statement/adolescentliteracy/.</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5dc22ba3a5_0_88"/>
          <p:cNvSpPr txBox="1">
            <a:spLocks noGrp="1"/>
          </p:cNvSpPr>
          <p:nvPr>
            <p:ph type="title"/>
          </p:nvPr>
        </p:nvSpPr>
        <p:spPr>
          <a:xfrm>
            <a:off x="114300" y="194625"/>
            <a:ext cx="1070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t>What Research </a:t>
            </a:r>
            <a:r>
              <a:rPr lang="en-US" sz="3300" dirty="0" smtClean="0"/>
              <a:t>Says (3 of 3) </a:t>
            </a:r>
            <a:endParaRPr sz="3300" dirty="0"/>
          </a:p>
        </p:txBody>
      </p:sp>
      <p:sp>
        <p:nvSpPr>
          <p:cNvPr id="461" name="Google Shape;461;g15dc22ba3a5_0_88"/>
          <p:cNvSpPr txBox="1">
            <a:spLocks noGrp="1"/>
          </p:cNvSpPr>
          <p:nvPr>
            <p:ph type="body" idx="1"/>
          </p:nvPr>
        </p:nvSpPr>
        <p:spPr>
          <a:xfrm>
            <a:off x="219142" y="1034850"/>
            <a:ext cx="11753700" cy="4788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500"/>
              <a:t>Adolescent Literacy Instruction:</a:t>
            </a:r>
            <a:endParaRPr sz="2500"/>
          </a:p>
          <a:p>
            <a:pPr marL="0" lvl="0" indent="0" algn="l" rtl="0">
              <a:lnSpc>
                <a:spcPct val="115000"/>
              </a:lnSpc>
              <a:spcBef>
                <a:spcPts val="0"/>
              </a:spcBef>
              <a:spcAft>
                <a:spcPts val="0"/>
              </a:spcAft>
              <a:buSzPts val="2100"/>
              <a:buNone/>
            </a:pPr>
            <a:r>
              <a:rPr lang="en-US" sz="2300">
                <a:solidFill>
                  <a:schemeClr val="dk1"/>
                </a:solidFill>
              </a:rPr>
              <a:t>Assessment that helps them to focus on</a:t>
            </a:r>
            <a:endParaRPr sz="23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the larger purpose and big ideas of the curriculum, and on metacognitive strategies for thinking during literacy acts (Smith, 1991; Darling-Hammond &amp; Falk, 1997; Langer, 2000).</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preparation for assessment (from ongoing classroom measures to high-stakes tests) that should focus on the critical components of multicultural perspectives, motivation, multiple and social literacies, and shifting literacy demands.</a:t>
            </a:r>
            <a:endParaRPr sz="2200" b="0">
              <a:solidFill>
                <a:schemeClr val="dk1"/>
              </a:solidFill>
            </a:endParaRPr>
          </a:p>
          <a:p>
            <a:pPr marL="0" lvl="0" indent="0" algn="l" rtl="0">
              <a:lnSpc>
                <a:spcPct val="115000"/>
              </a:lnSpc>
              <a:spcBef>
                <a:spcPts val="0"/>
              </a:spcBef>
              <a:spcAft>
                <a:spcPts val="0"/>
              </a:spcAft>
              <a:buClr>
                <a:schemeClr val="dk1"/>
              </a:buClr>
              <a:buSzPts val="1500"/>
              <a:buFont typeface="Arial"/>
              <a:buNone/>
            </a:pPr>
            <a:r>
              <a:rPr lang="en-US" sz="2300">
                <a:solidFill>
                  <a:schemeClr val="dk1"/>
                </a:solidFill>
              </a:rPr>
              <a:t>Choice and volume of reading</a:t>
            </a:r>
            <a:endParaRPr sz="230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Opportunities to read often from books of their own choosing</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Access to a vast library of books and texts that vary in levels and text structures (Miller, 2009)</a:t>
            </a:r>
            <a:endParaRPr sz="2200" b="0"/>
          </a:p>
          <a:p>
            <a:pPr marL="457200" lvl="0" indent="-368300" algn="l" rtl="0">
              <a:lnSpc>
                <a:spcPct val="115000"/>
              </a:lnSpc>
              <a:spcBef>
                <a:spcPts val="0"/>
              </a:spcBef>
              <a:spcAft>
                <a:spcPts val="0"/>
              </a:spcAft>
              <a:buClr>
                <a:schemeClr val="dk1"/>
              </a:buClr>
              <a:buSzPts val="2200"/>
              <a:buChar char="●"/>
            </a:pPr>
            <a:r>
              <a:rPr lang="en-US" sz="2200" b="0">
                <a:solidFill>
                  <a:schemeClr val="dk1"/>
                </a:solidFill>
              </a:rPr>
              <a:t>Dedicated time to read every day (Allington, 2009)</a:t>
            </a:r>
            <a:endParaRPr sz="2200" b="0">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100" b="0">
              <a:solidFill>
                <a:schemeClr val="dk1"/>
              </a:solidFill>
            </a:endParaRPr>
          </a:p>
          <a:p>
            <a:pPr marL="0" lvl="0" indent="0" algn="l" rtl="0">
              <a:lnSpc>
                <a:spcPct val="115000"/>
              </a:lnSpc>
              <a:spcBef>
                <a:spcPts val="0"/>
              </a:spcBef>
              <a:spcAft>
                <a:spcPts val="0"/>
              </a:spcAft>
              <a:buClr>
                <a:schemeClr val="dk1"/>
              </a:buClr>
              <a:buSzPts val="1500"/>
              <a:buFont typeface="Arial"/>
              <a:buNone/>
            </a:pPr>
            <a:r>
              <a:rPr lang="en-US" sz="1700" b="0" u="sng">
                <a:solidFill>
                  <a:schemeClr val="hlink"/>
                </a:solidFill>
                <a:highlight>
                  <a:schemeClr val="lt1"/>
                </a:highlight>
                <a:latin typeface="Roboto"/>
                <a:ea typeface="Roboto"/>
                <a:cs typeface="Roboto"/>
                <a:sym typeface="Roboto"/>
                <a:hlinkClick r:id="rId3"/>
              </a:rPr>
              <a:t>A Call to Action: What We Know About Adolescent Literacy Instruction. (2018, July 17). Retrieved January 8, 2020, from https://ncte.org/statement/adolescentliteracy/.</a:t>
            </a:r>
            <a:endParaRPr>
              <a:highlight>
                <a:schemeClr val="lt1"/>
              </a:highlight>
              <a:latin typeface="Roboto"/>
              <a:ea typeface="Roboto"/>
              <a:cs typeface="Roboto"/>
              <a:sym typeface="Roboto"/>
            </a:endParaRPr>
          </a:p>
        </p:txBody>
      </p:sp>
      <p:sp>
        <p:nvSpPr>
          <p:cNvPr id="462" name="Google Shape;462;g15dc22ba3a5_0_88"/>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150fc98d8fa_1_356"/>
          <p:cNvSpPr txBox="1">
            <a:spLocks noGrp="1"/>
          </p:cNvSpPr>
          <p:nvPr>
            <p:ph type="title"/>
          </p:nvPr>
        </p:nvSpPr>
        <p:spPr>
          <a:xfrm>
            <a:off x="554133" y="1446622"/>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does Evidence-Based Mean?</a:t>
            </a:r>
            <a:endParaRPr/>
          </a:p>
        </p:txBody>
      </p:sp>
      <p:sp>
        <p:nvSpPr>
          <p:cNvPr id="468" name="Google Shape;468;g150fc98d8fa_1_356"/>
          <p:cNvSpPr txBox="1">
            <a:spLocks noGrp="1"/>
          </p:cNvSpPr>
          <p:nvPr>
            <p:ph type="body" idx="1"/>
          </p:nvPr>
        </p:nvSpPr>
        <p:spPr>
          <a:xfrm>
            <a:off x="598167" y="1848567"/>
            <a:ext cx="11360700" cy="3624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400" b="0">
                <a:solidFill>
                  <a:srgbClr val="555658"/>
                </a:solidFill>
                <a:highlight>
                  <a:srgbClr val="FFFFFF"/>
                </a:highlight>
                <a:latin typeface="Arial"/>
                <a:ea typeface="Arial"/>
                <a:cs typeface="Arial"/>
                <a:sym typeface="Arial"/>
              </a:rPr>
              <a:t> </a:t>
            </a:r>
            <a:endParaRPr sz="2400" b="0">
              <a:solidFill>
                <a:srgbClr val="555658"/>
              </a:solidFill>
              <a:highlight>
                <a:srgbClr val="FFFFFF"/>
              </a:highlight>
              <a:latin typeface="Arial"/>
              <a:ea typeface="Arial"/>
              <a:cs typeface="Arial"/>
              <a:sym typeface="Arial"/>
            </a:endParaRPr>
          </a:p>
          <a:p>
            <a:pPr marL="0" lvl="0" indent="0" algn="l" rtl="0">
              <a:lnSpc>
                <a:spcPct val="115000"/>
              </a:lnSpc>
              <a:spcBef>
                <a:spcPts val="1600"/>
              </a:spcBef>
              <a:spcAft>
                <a:spcPts val="0"/>
              </a:spcAft>
              <a:buClr>
                <a:schemeClr val="dk1"/>
              </a:buClr>
              <a:buSzPts val="1500"/>
              <a:buFont typeface="Arial"/>
              <a:buNone/>
            </a:pPr>
            <a:r>
              <a:rPr lang="en-US" sz="2800" b="0">
                <a:solidFill>
                  <a:schemeClr val="dk1"/>
                </a:solidFill>
                <a:highlight>
                  <a:srgbClr val="FFFFFF"/>
                </a:highlight>
              </a:rPr>
              <a:t>Definition:</a:t>
            </a:r>
            <a:endParaRPr sz="2800" b="0">
              <a:solidFill>
                <a:schemeClr val="dk1"/>
              </a:solidFill>
              <a:highlight>
                <a:srgbClr val="FFFFFF"/>
              </a:highlight>
            </a:endParaRPr>
          </a:p>
          <a:p>
            <a:pPr marL="0" lvl="0" indent="0" algn="l" rtl="0">
              <a:lnSpc>
                <a:spcPct val="140000"/>
              </a:lnSpc>
              <a:spcBef>
                <a:spcPts val="1600"/>
              </a:spcBef>
              <a:spcAft>
                <a:spcPts val="0"/>
              </a:spcAft>
              <a:buClr>
                <a:schemeClr val="dk1"/>
              </a:buClr>
              <a:buSzPts val="1500"/>
              <a:buFont typeface="Arial"/>
              <a:buNone/>
            </a:pPr>
            <a:r>
              <a:rPr lang="en-US" sz="2800" b="0">
                <a:solidFill>
                  <a:schemeClr val="dk1"/>
                </a:solidFill>
                <a:highlight>
                  <a:srgbClr val="FFFFFF"/>
                </a:highlight>
              </a:rPr>
              <a:t>An intervention, tool, or practice that meets one of the four evidence levels in the federal Elementary and Secondary Education Act, as amended by ESSA (strong, moderate, promising, or demonstrates a rationale).</a:t>
            </a:r>
            <a:endParaRPr sz="2800" b="0">
              <a:solidFill>
                <a:schemeClr val="dk1"/>
              </a:solidFill>
              <a:highlight>
                <a:srgbClr val="FFFFFF"/>
              </a:highlight>
            </a:endParaRPr>
          </a:p>
          <a:p>
            <a:pPr marL="0" lvl="0" indent="0" algn="l" rtl="0">
              <a:lnSpc>
                <a:spcPct val="115000"/>
              </a:lnSpc>
              <a:spcBef>
                <a:spcPts val="3600"/>
              </a:spcBef>
              <a:spcAft>
                <a:spcPts val="0"/>
              </a:spcAft>
              <a:buSzPts val="2100"/>
              <a:buNone/>
            </a:pPr>
            <a:endParaRPr/>
          </a:p>
        </p:txBody>
      </p:sp>
      <p:sp>
        <p:nvSpPr>
          <p:cNvPr id="469" name="Google Shape;469;g150fc98d8fa_1_356"/>
          <p:cNvSpPr txBox="1"/>
          <p:nvPr/>
        </p:nvSpPr>
        <p:spPr>
          <a:xfrm>
            <a:off x="598167" y="57430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a:solidFill>
                  <a:srgbClr val="555658"/>
                </a:solidFill>
                <a:highlight>
                  <a:srgbClr val="FFFFFF"/>
                </a:highlight>
                <a:latin typeface="Arial"/>
                <a:ea typeface="Arial"/>
                <a:cs typeface="Arial"/>
                <a:sym typeface="Arial"/>
              </a:rPr>
              <a:t>.</a:t>
            </a:r>
            <a:endParaRPr sz="1900" b="0" i="0" u="none" strike="noStrike" cap="none">
              <a:solidFill>
                <a:srgbClr val="000000"/>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6625d34af5_0_37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Agenda</a:t>
            </a:r>
            <a:endParaRPr/>
          </a:p>
        </p:txBody>
      </p:sp>
      <p:sp>
        <p:nvSpPr>
          <p:cNvPr id="342" name="Google Shape;342;g16625d34af5_0_3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a:t>Overview of 9-12 and 6-8 Virtual Sessions</a:t>
            </a:r>
            <a:endParaRPr/>
          </a:p>
          <a:p>
            <a:pPr marL="457200" lvl="0" indent="-406400" algn="l" rtl="0">
              <a:lnSpc>
                <a:spcPct val="90000"/>
              </a:lnSpc>
              <a:spcBef>
                <a:spcPts val="0"/>
              </a:spcBef>
              <a:spcAft>
                <a:spcPts val="0"/>
              </a:spcAft>
              <a:buSzPts val="2800"/>
              <a:buChar char="•"/>
            </a:pPr>
            <a:r>
              <a:rPr lang="en-US"/>
              <a:t>Assessment Results Over Time</a:t>
            </a:r>
            <a:endParaRPr/>
          </a:p>
          <a:p>
            <a:pPr marL="457200" lvl="0" indent="-406400" algn="l" rtl="0">
              <a:lnSpc>
                <a:spcPct val="90000"/>
              </a:lnSpc>
              <a:spcBef>
                <a:spcPts val="0"/>
              </a:spcBef>
              <a:spcAft>
                <a:spcPts val="0"/>
              </a:spcAft>
              <a:buSzPts val="2800"/>
              <a:buChar char="•"/>
            </a:pPr>
            <a:r>
              <a:rPr lang="en-US"/>
              <a:t>Essential Components of Literacy</a:t>
            </a:r>
            <a:endParaRPr/>
          </a:p>
          <a:p>
            <a:pPr marL="457200" lvl="0" indent="-406400" algn="l" rtl="0">
              <a:lnSpc>
                <a:spcPct val="90000"/>
              </a:lnSpc>
              <a:spcBef>
                <a:spcPts val="0"/>
              </a:spcBef>
              <a:spcAft>
                <a:spcPts val="0"/>
              </a:spcAft>
              <a:buClr>
                <a:schemeClr val="dk1"/>
              </a:buClr>
              <a:buSzPts val="2800"/>
              <a:buChar char="•"/>
            </a:pPr>
            <a:r>
              <a:rPr lang="en-US"/>
              <a:t>Research and Evidence-Based Practices for Adolescent Literacy</a:t>
            </a:r>
            <a:endParaRPr/>
          </a:p>
          <a:p>
            <a:pPr marL="457200" lvl="0" indent="-406400" algn="l" rtl="0">
              <a:lnSpc>
                <a:spcPct val="90000"/>
              </a:lnSpc>
              <a:spcBef>
                <a:spcPts val="0"/>
              </a:spcBef>
              <a:spcAft>
                <a:spcPts val="0"/>
              </a:spcAft>
              <a:buSzPts val="2800"/>
              <a:buChar char="•"/>
            </a:pPr>
            <a:r>
              <a:rPr lang="en-US"/>
              <a:t>How Do We Get Students to Work in Grade-Level Material?</a:t>
            </a:r>
            <a:endParaRPr/>
          </a:p>
          <a:p>
            <a:pPr marL="457200" lvl="0" indent="-406400" algn="l" rtl="0">
              <a:lnSpc>
                <a:spcPct val="90000"/>
              </a:lnSpc>
              <a:spcBef>
                <a:spcPts val="0"/>
              </a:spcBef>
              <a:spcAft>
                <a:spcPts val="0"/>
              </a:spcAft>
              <a:buSzPts val="2800"/>
              <a:buChar char="•"/>
            </a:pPr>
            <a:r>
              <a:rPr lang="en-US"/>
              <a:t>Connecting Literacy and Postgraduate Opportunities</a:t>
            </a:r>
            <a:endParaRPr/>
          </a:p>
          <a:p>
            <a:pPr marL="457200" lvl="0" indent="-406400" algn="l" rtl="0">
              <a:lnSpc>
                <a:spcPct val="90000"/>
              </a:lnSpc>
              <a:spcBef>
                <a:spcPts val="0"/>
              </a:spcBef>
              <a:spcAft>
                <a:spcPts val="0"/>
              </a:spcAft>
              <a:buSzPts val="2800"/>
              <a:buChar char="•"/>
            </a:pPr>
            <a:r>
              <a:rPr lang="en-US"/>
              <a:t>Upcoming Opportunities</a:t>
            </a:r>
            <a:endParaRPr/>
          </a:p>
          <a:p>
            <a:pPr marL="457200" lvl="0" indent="-406400" algn="l" rtl="0">
              <a:lnSpc>
                <a:spcPct val="90000"/>
              </a:lnSpc>
              <a:spcBef>
                <a:spcPts val="0"/>
              </a:spcBef>
              <a:spcAft>
                <a:spcPts val="0"/>
              </a:spcAft>
              <a:buSzPts val="2800"/>
              <a:buChar char="•"/>
            </a:pPr>
            <a:r>
              <a:rPr lang="en-US"/>
              <a:t>VDOE Resources</a:t>
            </a:r>
            <a:endParaRPr/>
          </a:p>
          <a:p>
            <a:pPr marL="0" lvl="0" indent="0" algn="l" rtl="0">
              <a:lnSpc>
                <a:spcPct val="90000"/>
              </a:lnSpc>
              <a:spcBef>
                <a:spcPts val="0"/>
              </a:spcBef>
              <a:spcAft>
                <a:spcPts val="0"/>
              </a:spcAft>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50fc98d8fa_1_362"/>
          <p:cNvSpPr txBox="1">
            <a:spLocks noGrp="1"/>
          </p:cNvSpPr>
          <p:nvPr>
            <p:ph type="title"/>
          </p:nvPr>
        </p:nvSpPr>
        <p:spPr>
          <a:xfrm>
            <a:off x="427600" y="1415533"/>
            <a:ext cx="43593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Evidence-Based Instruction</a:t>
            </a:r>
            <a:endParaRPr/>
          </a:p>
        </p:txBody>
      </p:sp>
      <p:sp>
        <p:nvSpPr>
          <p:cNvPr id="475" name="Google Shape;475;g150fc98d8fa_1_362"/>
          <p:cNvSpPr txBox="1"/>
          <p:nvPr/>
        </p:nvSpPr>
        <p:spPr>
          <a:xfrm>
            <a:off x="692400" y="5872800"/>
            <a:ext cx="11499600" cy="9852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55658"/>
                </a:solidFill>
                <a:highlight>
                  <a:srgbClr val="FFFFFF"/>
                </a:highlight>
                <a:latin typeface="Arial"/>
                <a:ea typeface="Arial"/>
                <a:cs typeface="Arial"/>
                <a:sym typeface="Arial"/>
              </a:rPr>
              <a:t>National Center on Improving Literacy (2018). What do we mean by evidence-based?. Washington, DC: U.S. Department of Education, Office of Elementary and Secondary Education, Office of Special Education Programs, National Center on Improving Literacy. Retrieved from </a:t>
            </a:r>
            <a:r>
              <a:rPr lang="en-US" sz="1600" b="0" i="0" u="none" strike="noStrike" cap="none">
                <a:solidFill>
                  <a:srgbClr val="0E5DA6"/>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http://improvingliteracy.org</a:t>
            </a:r>
            <a:r>
              <a:rPr lang="en-US" sz="1600" b="0" i="0" u="none" strike="noStrike" cap="none">
                <a:solidFill>
                  <a:srgbClr val="555658"/>
                </a:solidFill>
                <a:highlight>
                  <a:srgbClr val="FFFFFF"/>
                </a:highlight>
                <a:latin typeface="Arial"/>
                <a:ea typeface="Arial"/>
                <a:cs typeface="Arial"/>
                <a:sym typeface="Arial"/>
              </a:rPr>
              <a:t>.</a:t>
            </a:r>
            <a:endParaRPr sz="1900" b="0" i="0" u="none" strike="noStrike" cap="none">
              <a:solidFill>
                <a:srgbClr val="000000"/>
              </a:solidFill>
              <a:latin typeface="Josefin Sans"/>
              <a:ea typeface="Josefin Sans"/>
              <a:cs typeface="Josefin Sans"/>
              <a:sym typeface="Josefin Sans"/>
            </a:endParaRPr>
          </a:p>
        </p:txBody>
      </p:sp>
      <p:pic>
        <p:nvPicPr>
          <p:cNvPr id="476" name="Google Shape;476;g150fc98d8fa_1_362" descr="Evidence-Based Practices infographic from improvingliteracy.org"/>
          <p:cNvPicPr preferRelativeResize="0"/>
          <p:nvPr/>
        </p:nvPicPr>
        <p:blipFill rotWithShape="1">
          <a:blip r:embed="rId4">
            <a:alphaModFix/>
          </a:blip>
          <a:srcRect/>
          <a:stretch/>
        </p:blipFill>
        <p:spPr>
          <a:xfrm>
            <a:off x="6341500" y="110300"/>
            <a:ext cx="4945803" cy="5762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6625d34af5_0_17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Evidence-Based Practices: Integrate Reading and Writing</a:t>
            </a:r>
            <a:endParaRPr/>
          </a:p>
        </p:txBody>
      </p:sp>
      <p:sp>
        <p:nvSpPr>
          <p:cNvPr id="483" name="Google Shape;483;g16625d34af5_0_17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6625d34af5_0_193"/>
          <p:cNvSpPr txBox="1">
            <a:spLocks noGrp="1"/>
          </p:cNvSpPr>
          <p:nvPr>
            <p:ph type="title"/>
          </p:nvPr>
        </p:nvSpPr>
        <p:spPr>
          <a:xfrm>
            <a:off x="838200" y="1663713"/>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21966"/>
              <a:buNone/>
            </a:pPr>
            <a:r>
              <a:rPr lang="en-US" sz="4555" b="0"/>
              <a:t>“Students spend more time reading than writing, so they are more familiar with the skills required to read. Showing them the connection between reading and writing can help them transfer their reading skills to writing and vice versa.”</a:t>
            </a:r>
            <a:endParaRPr sz="4555" b="0"/>
          </a:p>
        </p:txBody>
      </p:sp>
      <p:sp>
        <p:nvSpPr>
          <p:cNvPr id="490" name="Google Shape;490;g16625d34af5_0_193"/>
          <p:cNvSpPr txBox="1"/>
          <p:nvPr/>
        </p:nvSpPr>
        <p:spPr>
          <a:xfrm>
            <a:off x="929250" y="5589575"/>
            <a:ext cx="9343500" cy="66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sng" strike="noStrike" cap="none">
                <a:solidFill>
                  <a:schemeClr val="accent5"/>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16625d34af5_0_1213"/>
          <p:cNvSpPr txBox="1"/>
          <p:nvPr/>
        </p:nvSpPr>
        <p:spPr>
          <a:xfrm>
            <a:off x="1304125" y="1333475"/>
            <a:ext cx="9404700" cy="447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300"/>
              <a:buFont typeface="Arial"/>
              <a:buNone/>
            </a:pPr>
            <a:r>
              <a:rPr lang="en-US" sz="6300" b="0" i="0" u="none" strike="noStrike" cap="none" dirty="0">
                <a:solidFill>
                  <a:schemeClr val="lt2"/>
                </a:solidFill>
                <a:latin typeface="Georgia"/>
                <a:ea typeface="Georgia"/>
                <a:cs typeface="Georgia"/>
                <a:sym typeface="Georgia"/>
              </a:rPr>
              <a:t>“</a:t>
            </a:r>
            <a:r>
              <a:rPr lang="en-US" sz="2700" b="0" i="0" u="none" strike="noStrike" cap="none" dirty="0">
                <a:solidFill>
                  <a:schemeClr val="lt2"/>
                </a:solidFill>
                <a:latin typeface="Georgia"/>
                <a:ea typeface="Georgia"/>
                <a:cs typeface="Georgia"/>
                <a:sym typeface="Georgia"/>
              </a:rPr>
              <a:t>Combining reading and writing together in an activity or assignment helps students learn about important text features. </a:t>
            </a:r>
            <a:endParaRPr sz="2700" b="0" i="0" u="none" strike="noStrike" cap="none" dirty="0">
              <a:solidFill>
                <a:schemeClr val="lt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chemeClr val="lt2"/>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700"/>
              <a:buFont typeface="Arial"/>
              <a:buNone/>
            </a:pPr>
            <a:r>
              <a:rPr lang="en-US" sz="2700" b="0" i="0" u="none" strike="noStrike" cap="none" dirty="0">
                <a:solidFill>
                  <a:schemeClr val="lt2"/>
                </a:solidFill>
                <a:latin typeface="Georgia"/>
                <a:ea typeface="Georgia"/>
                <a:cs typeface="Georgia"/>
                <a:sym typeface="Georgia"/>
              </a:rPr>
              <a:t>For example, asking students to summarize a text they just read signals that well-written texts have a set of main points, that students should understand main points while they read, and that when students write certain types of compositions they should focus on main points</a:t>
            </a:r>
            <a:r>
              <a:rPr lang="en-US" sz="2400" b="0" i="0" u="none" strike="noStrike" cap="none" dirty="0">
                <a:solidFill>
                  <a:schemeClr val="lt2"/>
                </a:solidFill>
                <a:latin typeface="Georgia"/>
                <a:ea typeface="Georgia"/>
                <a:cs typeface="Georgia"/>
                <a:sym typeface="Georgia"/>
              </a:rPr>
              <a:t>”</a:t>
            </a:r>
            <a:endParaRPr sz="2400" b="0" i="0" u="none" strike="noStrike" cap="none" dirty="0">
              <a:solidFill>
                <a:schemeClr val="lt2"/>
              </a:solidFill>
              <a:latin typeface="Georgia"/>
              <a:ea typeface="Georgia"/>
              <a:cs typeface="Georgia"/>
              <a:sym typeface="Georgia"/>
            </a:endParaRPr>
          </a:p>
        </p:txBody>
      </p:sp>
      <p:sp>
        <p:nvSpPr>
          <p:cNvPr id="498" name="Google Shape;498;g16625d34af5_0_1213"/>
          <p:cNvSpPr txBox="1"/>
          <p:nvPr/>
        </p:nvSpPr>
        <p:spPr>
          <a:xfrm>
            <a:off x="1135225" y="5812775"/>
            <a:ext cx="97425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chemeClr val="accent5"/>
                </a:solidFill>
                <a:latin typeface="Georgia"/>
                <a:ea typeface="Georgia"/>
                <a:cs typeface="Georgia"/>
                <a:sym typeface="Georgi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 Teaching Secondary Students to Write Effectively</a:t>
            </a:r>
            <a:endParaRPr sz="2000" b="0" i="0" u="none" strike="noStrike" cap="none">
              <a:solidFill>
                <a:schemeClr val="accent5"/>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4" name="Title 3"/>
          <p:cNvSpPr>
            <a:spLocks noGrp="1"/>
          </p:cNvSpPr>
          <p:nvPr>
            <p:ph type="title"/>
          </p:nvPr>
        </p:nvSpPr>
        <p:spPr>
          <a:xfrm>
            <a:off x="362125" y="525582"/>
            <a:ext cx="10515600" cy="807893"/>
          </a:xfrm>
        </p:spPr>
        <p:txBody>
          <a:bodyPr/>
          <a:lstStyle/>
          <a:p>
            <a:r>
              <a:rPr lang="en-US" dirty="0" smtClean="0"/>
              <a:t>Quote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16625d34af5_0_14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Evidence-Based Practices for Additional Support in Instruction</a:t>
            </a:r>
            <a:endParaRPr/>
          </a:p>
        </p:txBody>
      </p:sp>
      <p:sp>
        <p:nvSpPr>
          <p:cNvPr id="505" name="Google Shape;505;g16625d34af5_0_14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5dc22ba3a5_0_94"/>
          <p:cNvSpPr txBox="1">
            <a:spLocks noGrp="1"/>
          </p:cNvSpPr>
          <p:nvPr>
            <p:ph type="ctrTitle"/>
          </p:nvPr>
        </p:nvSpPr>
        <p:spPr>
          <a:xfrm>
            <a:off x="312825" y="1309634"/>
            <a:ext cx="12192000" cy="3183600"/>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SzPts val="6000"/>
              <a:buNone/>
            </a:pPr>
            <a:r>
              <a:rPr lang="en-US" sz="3900">
                <a:solidFill>
                  <a:schemeClr val="dk1"/>
                </a:solidFill>
              </a:rPr>
              <a:t>“Evidenced-based reading practices are critical for all learners, including English learners and students with disabilities” </a:t>
            </a:r>
            <a:endParaRPr sz="8700">
              <a:solidFill>
                <a:schemeClr val="dk1"/>
              </a:solidFill>
            </a:endParaRPr>
          </a:p>
        </p:txBody>
      </p:sp>
      <p:sp>
        <p:nvSpPr>
          <p:cNvPr id="511" name="Google Shape;511;g15dc22ba3a5_0_94"/>
          <p:cNvSpPr txBox="1">
            <a:spLocks noGrp="1"/>
          </p:cNvSpPr>
          <p:nvPr>
            <p:ph type="subTitle" idx="1"/>
          </p:nvPr>
        </p:nvSpPr>
        <p:spPr>
          <a:xfrm>
            <a:off x="415600" y="5067800"/>
            <a:ext cx="11360700" cy="105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r>
              <a:rPr lang="en-US" sz="1800" b="0">
                <a:solidFill>
                  <a:schemeClr val="accent5"/>
                </a:solidFill>
                <a:latin typeface="Roboto"/>
                <a:ea typeface="Roboto"/>
                <a:cs typeface="Roboto"/>
                <a:sym typeface="Roboto"/>
              </a:rPr>
              <a:t>CCSSO </a:t>
            </a:r>
            <a:r>
              <a:rPr lang="en-US" sz="1700" b="0">
                <a:solidFill>
                  <a:schemeClr val="accent5"/>
                </a:solidFill>
                <a:latin typeface="Roboto"/>
                <a:ea typeface="Roboto"/>
                <a:cs typeface="Roboto"/>
                <a:sym typeface="Roboto"/>
              </a:rPr>
              <a:t> (2021). </a:t>
            </a:r>
            <a:r>
              <a:rPr lang="en-US" sz="1700" b="0" i="1">
                <a:solidFill>
                  <a:schemeClr val="accent5"/>
                </a:solidFill>
                <a:latin typeface="Roboto"/>
                <a:ea typeface="Roboto"/>
                <a:cs typeface="Roboto"/>
                <a:sym typeface="Roboto"/>
              </a:rPr>
              <a:t>A Nation of Readers: How State Chiefs Can Help Every Child Learn To Read.</a:t>
            </a:r>
            <a:r>
              <a:rPr lang="en-US" sz="1700" b="0">
                <a:solidFill>
                  <a:schemeClr val="accent5"/>
                </a:solidFill>
                <a:latin typeface="Roboto"/>
                <a:ea typeface="Roboto"/>
                <a:cs typeface="Roboto"/>
                <a:sym typeface="Roboto"/>
              </a:rPr>
              <a:t> Retrieved from: </a:t>
            </a:r>
            <a:r>
              <a:rPr lang="en-US" sz="1700" b="0" u="sng">
                <a:solidFill>
                  <a:schemeClr val="accent5"/>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https://753a0706.flowpaper.com/CCSSOReadingResource/#page=1</a:t>
            </a:r>
            <a:endParaRPr sz="4000"/>
          </a:p>
        </p:txBody>
      </p:sp>
      <p:sp>
        <p:nvSpPr>
          <p:cNvPr id="512" name="Google Shape;512;g15dc22ba3a5_0_94"/>
          <p:cNvSpPr txBox="1">
            <a:spLocks noGrp="1"/>
          </p:cNvSpPr>
          <p:nvPr>
            <p:ph type="sldNum" idx="12"/>
          </p:nvPr>
        </p:nvSpPr>
        <p:spPr>
          <a:xfrm>
            <a:off x="11480800" y="8475133"/>
            <a:ext cx="13488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5dc22ba3a5_0_100"/>
          <p:cNvSpPr txBox="1">
            <a:spLocks noGrp="1"/>
          </p:cNvSpPr>
          <p:nvPr>
            <p:ph type="title"/>
          </p:nvPr>
        </p:nvSpPr>
        <p:spPr>
          <a:xfrm>
            <a:off x="114302" y="250700"/>
            <a:ext cx="118077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What Research Says and Evidence Shows</a:t>
            </a:r>
            <a:endParaRPr/>
          </a:p>
        </p:txBody>
      </p:sp>
      <p:sp>
        <p:nvSpPr>
          <p:cNvPr id="518" name="Google Shape;518;g15dc22ba3a5_0_100"/>
          <p:cNvSpPr txBox="1">
            <a:spLocks noGrp="1"/>
          </p:cNvSpPr>
          <p:nvPr>
            <p:ph type="body" idx="1"/>
          </p:nvPr>
        </p:nvSpPr>
        <p:spPr>
          <a:xfrm>
            <a:off x="440400" y="1500150"/>
            <a:ext cx="11311200" cy="3857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3100"/>
              <a:t>“In order to move students through grade-level content, schools will need to lean heavily on tiered strategies that include broad-based supports for all students and intensive intervention for students who have felt the pandemic’s impacts most directly”</a:t>
            </a:r>
            <a:endParaRPr sz="3100"/>
          </a:p>
          <a:p>
            <a:pPr marL="0" lvl="0" indent="0" algn="l" rtl="0">
              <a:lnSpc>
                <a:spcPct val="115000"/>
              </a:lnSpc>
              <a:spcBef>
                <a:spcPts val="0"/>
              </a:spcBef>
              <a:spcAft>
                <a:spcPts val="0"/>
              </a:spcAft>
              <a:buSzPts val="2100"/>
              <a:buNone/>
            </a:pPr>
            <a:endParaRPr sz="3100"/>
          </a:p>
          <a:p>
            <a:pPr marL="0" lvl="0" indent="0" algn="l" rtl="0">
              <a:lnSpc>
                <a:spcPct val="115000"/>
              </a:lnSpc>
              <a:spcBef>
                <a:spcPts val="0"/>
              </a:spcBef>
              <a:spcAft>
                <a:spcPts val="0"/>
              </a:spcAft>
              <a:buSzPts val="2100"/>
              <a:buNone/>
            </a:pPr>
            <a:r>
              <a:rPr lang="en-US" sz="2300" u="sng">
                <a:solidFill>
                  <a:schemeClr val="hlink"/>
                </a:solidFill>
                <a:hlinkClick r:id="rId3"/>
              </a:rPr>
              <a:t>Ed Research for Recovery (June, 2020)</a:t>
            </a:r>
            <a:endParaRPr sz="2300"/>
          </a:p>
        </p:txBody>
      </p:sp>
      <p:sp>
        <p:nvSpPr>
          <p:cNvPr id="519" name="Google Shape;519;g15dc22ba3a5_0_100"/>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153072a826c_0_28"/>
          <p:cNvSpPr txBox="1">
            <a:spLocks noGrp="1"/>
          </p:cNvSpPr>
          <p:nvPr>
            <p:ph type="title"/>
          </p:nvPr>
        </p:nvSpPr>
        <p:spPr>
          <a:xfrm>
            <a:off x="320750" y="342925"/>
            <a:ext cx="116502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u="sng">
                <a:solidFill>
                  <a:schemeClr val="hlink"/>
                </a:solidFill>
                <a:hlinkClick r:id="rId3"/>
              </a:rPr>
              <a:t>Evidence-Based Practices for Interventions</a:t>
            </a:r>
            <a:endParaRPr/>
          </a:p>
        </p:txBody>
      </p:sp>
      <p:sp>
        <p:nvSpPr>
          <p:cNvPr id="525" name="Google Shape;525;g153072a826c_0_28"/>
          <p:cNvSpPr txBox="1">
            <a:spLocks noGrp="1"/>
          </p:cNvSpPr>
          <p:nvPr>
            <p:ph type="body" idx="1"/>
          </p:nvPr>
        </p:nvSpPr>
        <p:spPr>
          <a:xfrm>
            <a:off x="320752" y="1817228"/>
            <a:ext cx="10607400" cy="2435100"/>
          </a:xfrm>
          <a:prstGeom prst="rect">
            <a:avLst/>
          </a:prstGeom>
          <a:noFill/>
          <a:ln>
            <a:noFill/>
          </a:ln>
        </p:spPr>
        <p:txBody>
          <a:bodyPr spcFirstLastPara="1" wrap="square" lIns="121900" tIns="121900" rIns="121900" bIns="121900" anchor="t" anchorCtr="0">
            <a:noAutofit/>
          </a:bodyPr>
          <a:lstStyle/>
          <a:p>
            <a:pPr marL="609600" lvl="0" indent="-508000" algn="l" rtl="0">
              <a:lnSpc>
                <a:spcPct val="115000"/>
              </a:lnSpc>
              <a:spcBef>
                <a:spcPts val="0"/>
              </a:spcBef>
              <a:spcAft>
                <a:spcPts val="0"/>
              </a:spcAft>
              <a:buSzPts val="3200"/>
              <a:buChar char="●"/>
            </a:pPr>
            <a:r>
              <a:rPr lang="en-US" sz="3200"/>
              <a:t>Focus on practices to improve students’ ability to read words accurately and automatically</a:t>
            </a:r>
            <a:endParaRPr sz="3200"/>
          </a:p>
          <a:p>
            <a:pPr marL="609600" lvl="0" indent="0" algn="l" rtl="0">
              <a:lnSpc>
                <a:spcPct val="115000"/>
              </a:lnSpc>
              <a:spcBef>
                <a:spcPts val="0"/>
              </a:spcBef>
              <a:spcAft>
                <a:spcPts val="0"/>
              </a:spcAft>
              <a:buSzPts val="2100"/>
              <a:buNone/>
            </a:pPr>
            <a:endParaRPr sz="3200"/>
          </a:p>
          <a:p>
            <a:pPr marL="609600" lvl="0" indent="-508000" algn="l" rtl="0">
              <a:lnSpc>
                <a:spcPct val="115000"/>
              </a:lnSpc>
              <a:spcBef>
                <a:spcPts val="0"/>
              </a:spcBef>
              <a:spcAft>
                <a:spcPts val="0"/>
              </a:spcAft>
              <a:buSzPts val="3200"/>
              <a:buChar char="●"/>
            </a:pPr>
            <a:r>
              <a:rPr lang="en-US" sz="3200"/>
              <a:t>Focus on practices for helping students to understand the text they read</a:t>
            </a:r>
            <a:endParaRPr sz="3200"/>
          </a:p>
          <a:p>
            <a:pPr marL="0" lvl="0" indent="0" algn="l" rtl="0">
              <a:lnSpc>
                <a:spcPct val="115000"/>
              </a:lnSpc>
              <a:spcBef>
                <a:spcPts val="0"/>
              </a:spcBef>
              <a:spcAft>
                <a:spcPts val="0"/>
              </a:spcAft>
              <a:buSzPts val="2100"/>
              <a:buNone/>
            </a:pPr>
            <a:endParaRPr sz="3200"/>
          </a:p>
          <a:p>
            <a:pPr marL="0" lvl="0" indent="0" algn="l" rtl="0">
              <a:lnSpc>
                <a:spcPct val="115000"/>
              </a:lnSpc>
              <a:spcBef>
                <a:spcPts val="1600"/>
              </a:spcBef>
              <a:spcAft>
                <a:spcPts val="0"/>
              </a:spcAft>
              <a:buClr>
                <a:schemeClr val="dk1"/>
              </a:buClr>
              <a:buSzPts val="1500"/>
              <a:buFont typeface="Arial"/>
              <a:buNone/>
            </a:pPr>
            <a:r>
              <a:rPr lang="en-US" sz="1500" b="0" u="sng">
                <a:solidFill>
                  <a:schemeClr val="hlink"/>
                </a:solidFill>
                <a:latin typeface="Arial"/>
                <a:ea typeface="Arial"/>
                <a:cs typeface="Arial"/>
                <a:sym typeface="Arial"/>
                <a:hlinkClick r:id="rId4"/>
              </a:rPr>
              <a:t>Providing Reading Interventions for Students in Grades 4–9. (2022). </a:t>
            </a:r>
            <a:r>
              <a:rPr lang="en-US" sz="1500" b="0" i="1" u="sng">
                <a:solidFill>
                  <a:schemeClr val="hlink"/>
                </a:solidFill>
                <a:latin typeface="Arial"/>
                <a:ea typeface="Arial"/>
                <a:cs typeface="Arial"/>
                <a:sym typeface="Arial"/>
                <a:hlinkClick r:id="rId4"/>
              </a:rPr>
              <a:t>Institute of Education Sciences</a:t>
            </a:r>
            <a:r>
              <a:rPr lang="en-US" sz="1500" b="0" u="sng">
                <a:solidFill>
                  <a:schemeClr val="hlink"/>
                </a:solidFill>
                <a:latin typeface="Arial"/>
                <a:ea typeface="Arial"/>
                <a:cs typeface="Arial"/>
                <a:sym typeface="Arial"/>
                <a:hlinkClick r:id="rId4"/>
              </a:rPr>
              <a:t>. Retrieved from https://ies.ed.gov/ncee/wwc/Docs/PracticeGuide/WWC-practice-guide-reading-intervention-full-text.pdf.</a:t>
            </a:r>
            <a:r>
              <a:rPr lang="en-US" sz="1500" b="0">
                <a:solidFill>
                  <a:schemeClr val="dk1"/>
                </a:solidFill>
                <a:latin typeface="Arial"/>
                <a:ea typeface="Arial"/>
                <a:cs typeface="Arial"/>
                <a:sym typeface="Arial"/>
              </a:rPr>
              <a:t> </a:t>
            </a:r>
            <a:endParaRPr sz="1500" b="0">
              <a:solidFill>
                <a:schemeClr val="dk1"/>
              </a:solidFill>
              <a:latin typeface="Arial"/>
              <a:ea typeface="Arial"/>
              <a:cs typeface="Arial"/>
              <a:sym typeface="Arial"/>
            </a:endParaRPr>
          </a:p>
          <a:p>
            <a:pPr marL="0" lvl="0" indent="0" algn="l" rtl="0">
              <a:lnSpc>
                <a:spcPct val="115000"/>
              </a:lnSpc>
              <a:spcBef>
                <a:spcPts val="1600"/>
              </a:spcBef>
              <a:spcAft>
                <a:spcPts val="0"/>
              </a:spcAft>
              <a:buSzPts val="2100"/>
              <a:buNone/>
            </a:pPr>
            <a:endParaRPr sz="2400"/>
          </a:p>
        </p:txBody>
      </p:sp>
      <p:sp>
        <p:nvSpPr>
          <p:cNvPr id="526" name="Google Shape;526;g153072a826c_0_28"/>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6625d34af5_0_148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667"/>
              <a:buNone/>
            </a:pPr>
            <a:r>
              <a:rPr lang="en-US"/>
              <a:t>How Do We Get Our Students to Work in Grade-Level Material?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15cf126c2f8_0_183"/>
          <p:cNvSpPr txBox="1">
            <a:spLocks noGrp="1"/>
          </p:cNvSpPr>
          <p:nvPr>
            <p:ph type="title"/>
          </p:nvPr>
        </p:nvSpPr>
        <p:spPr>
          <a:xfrm>
            <a:off x="838200" y="2999113"/>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ct val="139867"/>
              <a:buNone/>
            </a:pPr>
            <a:r>
              <a:rPr lang="en-US" sz="3972" b="0"/>
              <a:t>“The solution is not to "teach again" the material that students haven't learned. Instead, look forward to what those students will need to know to succeed the next day or the next week and focusing solely on those skills—a strategy known as acceleration” </a:t>
            </a:r>
            <a:endParaRPr sz="3972" b="0"/>
          </a:p>
          <a:p>
            <a:pPr marL="0" lvl="0" indent="0" algn="l" rtl="0">
              <a:lnSpc>
                <a:spcPct val="90000"/>
              </a:lnSpc>
              <a:spcBef>
                <a:spcPts val="1000"/>
              </a:spcBef>
              <a:spcAft>
                <a:spcPts val="0"/>
              </a:spcAft>
              <a:buSzPct val="152207"/>
              <a:buNone/>
            </a:pPr>
            <a:endParaRPr sz="3650" b="0"/>
          </a:p>
          <a:p>
            <a:pPr marL="0" lvl="0" indent="0" algn="l" rtl="0">
              <a:lnSpc>
                <a:spcPct val="90000"/>
              </a:lnSpc>
              <a:spcBef>
                <a:spcPts val="1000"/>
              </a:spcBef>
              <a:spcAft>
                <a:spcPts val="0"/>
              </a:spcAft>
              <a:buSzPct val="152207"/>
              <a:buNone/>
            </a:pPr>
            <a:r>
              <a:rPr lang="en-US" sz="3650" b="0"/>
              <a:t>David Steiner, Johns Hopkins University, 2021</a:t>
            </a:r>
            <a:endParaRPr sz="6000"/>
          </a:p>
          <a:p>
            <a:pPr marL="0" lvl="0" indent="0" algn="l" rtl="0">
              <a:lnSpc>
                <a:spcPct val="90000"/>
              </a:lnSpc>
              <a:spcBef>
                <a:spcPts val="0"/>
              </a:spcBef>
              <a:spcAft>
                <a:spcPts val="0"/>
              </a:spcAft>
              <a:buSzPct val="111111"/>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15dc22ba3a5_0_42"/>
          <p:cNvSpPr txBox="1">
            <a:spLocks noGrp="1"/>
          </p:cNvSpPr>
          <p:nvPr>
            <p:ph type="title"/>
          </p:nvPr>
        </p:nvSpPr>
        <p:spPr>
          <a:xfrm>
            <a:off x="114300" y="299975"/>
            <a:ext cx="11863800" cy="13071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9-12 Virtual English SOL Institutes</a:t>
            </a:r>
            <a:endParaRPr sz="3800"/>
          </a:p>
        </p:txBody>
      </p:sp>
      <p:sp>
        <p:nvSpPr>
          <p:cNvPr id="348" name="Google Shape;348;g15dc22ba3a5_0_42"/>
          <p:cNvSpPr txBox="1">
            <a:spLocks noGrp="1"/>
          </p:cNvSpPr>
          <p:nvPr>
            <p:ph type="body" idx="1"/>
          </p:nvPr>
        </p:nvSpPr>
        <p:spPr>
          <a:xfrm>
            <a:off x="6700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0000" lnSpcReduction="20000"/>
          </a:bodyPr>
          <a:lstStyle/>
          <a:p>
            <a:pPr marL="0" lvl="0" indent="0" algn="ctr" rtl="0">
              <a:lnSpc>
                <a:spcPct val="90000"/>
              </a:lnSpc>
              <a:spcBef>
                <a:spcPts val="0"/>
              </a:spcBef>
              <a:spcAft>
                <a:spcPts val="0"/>
              </a:spcAft>
              <a:buSzPct val="72580"/>
              <a:buNone/>
            </a:pPr>
            <a:r>
              <a:rPr lang="en-US" sz="6200">
                <a:latin typeface="Arial"/>
                <a:ea typeface="Arial"/>
                <a:cs typeface="Arial"/>
                <a:sym typeface="Arial"/>
              </a:rPr>
              <a:t>Tuesday, October 25th </a:t>
            </a:r>
            <a:endParaRPr sz="6200">
              <a:solidFill>
                <a:schemeClr val="dk1"/>
              </a:solidFill>
              <a:latin typeface="Arial"/>
              <a:ea typeface="Arial"/>
              <a:cs typeface="Arial"/>
              <a:sym typeface="Arial"/>
            </a:endParaRPr>
          </a:p>
          <a:p>
            <a:pPr marL="0" lvl="0" indent="0" algn="l" rtl="0">
              <a:lnSpc>
                <a:spcPct val="115000"/>
              </a:lnSpc>
              <a:spcBef>
                <a:spcPts val="0"/>
              </a:spcBef>
              <a:spcAft>
                <a:spcPts val="0"/>
              </a:spcAft>
              <a:buSzPct val="107142"/>
              <a:buNone/>
            </a:pPr>
            <a:endParaRPr sz="420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VDOE General Session</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Building Classroom Communities: Using Voices to Inspire Student Choice</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a:t>
            </a:r>
            <a:r>
              <a:rPr lang="en-US" sz="4900">
                <a:solidFill>
                  <a:schemeClr val="dk1"/>
                </a:solidFill>
                <a:latin typeface="Arial"/>
                <a:ea typeface="Arial"/>
                <a:cs typeface="Arial"/>
                <a:sym typeface="Arial"/>
              </a:rPr>
              <a:t>-</a:t>
            </a:r>
            <a:r>
              <a:rPr lang="en-US" sz="4900">
                <a:latin typeface="Arial"/>
                <a:ea typeface="Arial"/>
                <a:cs typeface="Arial"/>
                <a:sym typeface="Arial"/>
              </a:rPr>
              <a:t>6</a:t>
            </a:r>
            <a:r>
              <a:rPr lang="en-US" sz="4900">
                <a:solidFill>
                  <a:schemeClr val="dk1"/>
                </a:solidFill>
                <a:latin typeface="Arial"/>
                <a:ea typeface="Arial"/>
                <a:cs typeface="Arial"/>
                <a:sym typeface="Arial"/>
              </a:rPr>
              <a:t>:55 PM:</a:t>
            </a:r>
            <a:r>
              <a:rPr lang="en-US" sz="4900" b="0">
                <a:solidFill>
                  <a:schemeClr val="dk1"/>
                </a:solidFill>
                <a:latin typeface="Arial"/>
                <a:ea typeface="Arial"/>
                <a:cs typeface="Arial"/>
                <a:sym typeface="Arial"/>
              </a:rPr>
              <a:t> Using Communication and Multimodal Literacy Strands to Rebuild and Refresh Your Reading and Writing Communities</a:t>
            </a:r>
            <a:endParaRPr sz="3700" b="0">
              <a:solidFill>
                <a:schemeClr val="dk1"/>
              </a:solidFill>
              <a:latin typeface="Arial"/>
              <a:ea typeface="Arial"/>
              <a:cs typeface="Arial"/>
              <a:sym typeface="Arial"/>
            </a:endParaRPr>
          </a:p>
        </p:txBody>
      </p:sp>
      <p:sp>
        <p:nvSpPr>
          <p:cNvPr id="349" name="Google Shape;349;g15dc22ba3a5_0_42"/>
          <p:cNvSpPr txBox="1">
            <a:spLocks noGrp="1"/>
          </p:cNvSpPr>
          <p:nvPr>
            <p:ph type="body" idx="2"/>
          </p:nvPr>
        </p:nvSpPr>
        <p:spPr>
          <a:xfrm>
            <a:off x="62389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7500" lnSpcReduction="20000"/>
          </a:bodyPr>
          <a:lstStyle/>
          <a:p>
            <a:pPr marL="0" lvl="0" indent="0" algn="ctr" rtl="0">
              <a:lnSpc>
                <a:spcPct val="90000"/>
              </a:lnSpc>
              <a:spcBef>
                <a:spcPts val="0"/>
              </a:spcBef>
              <a:spcAft>
                <a:spcPts val="0"/>
              </a:spcAft>
              <a:buSzPct val="73086"/>
              <a:buNone/>
            </a:pPr>
            <a:r>
              <a:rPr lang="en-US" sz="6157">
                <a:solidFill>
                  <a:schemeClr val="dk1"/>
                </a:solidFill>
                <a:latin typeface="Arial"/>
                <a:ea typeface="Arial"/>
                <a:cs typeface="Arial"/>
                <a:sym typeface="Arial"/>
              </a:rPr>
              <a:t>T</a:t>
            </a:r>
            <a:r>
              <a:rPr lang="en-US" sz="6157">
                <a:latin typeface="Arial"/>
                <a:ea typeface="Arial"/>
                <a:cs typeface="Arial"/>
                <a:sym typeface="Arial"/>
              </a:rPr>
              <a:t>hursday, October 27th</a:t>
            </a:r>
            <a:endParaRPr sz="6157">
              <a:latin typeface="Arial"/>
              <a:ea typeface="Arial"/>
              <a:cs typeface="Arial"/>
              <a:sym typeface="Arial"/>
            </a:endParaRPr>
          </a:p>
          <a:p>
            <a:pPr marL="0" lvl="0" indent="0" algn="ctr" rtl="0">
              <a:lnSpc>
                <a:spcPct val="90000"/>
              </a:lnSpc>
              <a:spcBef>
                <a:spcPts val="0"/>
              </a:spcBef>
              <a:spcAft>
                <a:spcPts val="0"/>
              </a:spcAft>
              <a:buSzPct val="87259"/>
              <a:buNone/>
            </a:pPr>
            <a:endParaRPr sz="5157">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PM</a:t>
            </a:r>
            <a:r>
              <a:rPr lang="en-US" sz="4900" b="0">
                <a:latin typeface="Arial"/>
                <a:ea typeface="Arial"/>
                <a:cs typeface="Arial"/>
                <a:sym typeface="Arial"/>
              </a:rPr>
              <a:t>: Reading and Writing Like a Practitioner- Connecting English and History through Multimodal Presentations</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PM</a:t>
            </a:r>
            <a:r>
              <a:rPr lang="en-US" sz="4900" b="0">
                <a:latin typeface="Arial"/>
                <a:ea typeface="Arial"/>
                <a:cs typeface="Arial"/>
                <a:sym typeface="Arial"/>
              </a:rPr>
              <a:t>: READ, RESEARCH, and REACT!</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6:00-6:55 PM:</a:t>
            </a:r>
            <a:r>
              <a:rPr lang="en-US" sz="4900" b="0">
                <a:latin typeface="Arial"/>
                <a:ea typeface="Arial"/>
                <a:cs typeface="Arial"/>
                <a:sym typeface="Arial"/>
              </a:rPr>
              <a:t>Virginia Department of Education Instruction &amp; Assessment</a:t>
            </a:r>
            <a:endParaRPr sz="3700" b="0">
              <a:latin typeface="Arial"/>
              <a:ea typeface="Arial"/>
              <a:cs typeface="Arial"/>
              <a:sym typeface="Arial"/>
            </a:endParaRPr>
          </a:p>
          <a:p>
            <a:pPr marL="0" lvl="0" indent="0" algn="l" rtl="0">
              <a:lnSpc>
                <a:spcPct val="115000"/>
              </a:lnSpc>
              <a:spcBef>
                <a:spcPts val="0"/>
              </a:spcBef>
              <a:spcAft>
                <a:spcPts val="0"/>
              </a:spcAft>
              <a:buSzPct val="225000"/>
              <a:buNone/>
            </a:pPr>
            <a:endParaRPr sz="2000" b="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ct val="40539"/>
              <a:buFont typeface="Arial"/>
              <a:buNone/>
            </a:pPr>
            <a:endParaRPr sz="3700" b="0">
              <a:solidFill>
                <a:schemeClr val="dk1"/>
              </a:solidFill>
              <a:latin typeface="Arial"/>
              <a:ea typeface="Arial"/>
              <a:cs typeface="Arial"/>
              <a:sym typeface="Arial"/>
            </a:endParaRPr>
          </a:p>
        </p:txBody>
      </p:sp>
      <p:sp>
        <p:nvSpPr>
          <p:cNvPr id="350" name="Google Shape;350;g15dc22ba3a5_0_42"/>
          <p:cNvSpPr txBox="1">
            <a:spLocks noGrp="1"/>
          </p:cNvSpPr>
          <p:nvPr>
            <p:ph type="sldNum" idx="12"/>
          </p:nvPr>
        </p:nvSpPr>
        <p:spPr>
          <a:xfrm>
            <a:off x="11480800" y="8475133"/>
            <a:ext cx="1349100" cy="4869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900"/>
              <a:t>3</a:t>
            </a:fld>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52f422f025_1_1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(1 of 3)</a:t>
            </a:r>
            <a:endParaRPr dirty="0"/>
          </a:p>
        </p:txBody>
      </p:sp>
      <p:sp>
        <p:nvSpPr>
          <p:cNvPr id="545" name="Google Shape;545;g152f422f025_1_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a:t>“Accelerating access to grade-level work—with the right supports—is the best way to help students catch up when they’ve fallen behind.” </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a:t>“Unlock acceleration by operating as if many of your students, especially students in historically and systemically marginalized groups, are not getting enough chances to do high-quality, grade-level work—and set a clear goal to change that.”</a:t>
            </a: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r>
              <a:rPr lang="en-US" sz="2000" u="sng">
                <a:solidFill>
                  <a:schemeClr val="hlink"/>
                </a:solidFill>
                <a:hlinkClick r:id="rId3"/>
              </a:rPr>
              <a:t>TNTP: Unlocking Acceleration (August 2022)</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521203f4c9_0_19"/>
          <p:cNvSpPr txBox="1">
            <a:spLocks noGrp="1"/>
          </p:cNvSpPr>
          <p:nvPr>
            <p:ph type="title"/>
          </p:nvPr>
        </p:nvSpPr>
        <p:spPr>
          <a:xfrm>
            <a:off x="280300" y="114300"/>
            <a:ext cx="10515600" cy="10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(2 of 3)</a:t>
            </a:r>
            <a:endParaRPr dirty="0"/>
          </a:p>
        </p:txBody>
      </p:sp>
      <p:sp>
        <p:nvSpPr>
          <p:cNvPr id="552" name="Google Shape;552;g1521203f4c9_0_19"/>
          <p:cNvSpPr txBox="1">
            <a:spLocks noGrp="1"/>
          </p:cNvSpPr>
          <p:nvPr>
            <p:ph type="body" idx="1"/>
          </p:nvPr>
        </p:nvSpPr>
        <p:spPr>
          <a:xfrm>
            <a:off x="280299" y="1027775"/>
            <a:ext cx="11623200" cy="18539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ct val="132320"/>
              <a:buNone/>
            </a:pPr>
            <a:r>
              <a:rPr lang="en-US" sz="3200" dirty="0" smtClean="0"/>
              <a:t>“</a:t>
            </a:r>
            <a:r>
              <a:rPr lang="en-US" sz="3200" dirty="0"/>
              <a:t>Assigning students work below their grade level mainly just denies them important opportunities to engage with material they could master if given the chance” </a:t>
            </a:r>
            <a:endParaRPr sz="3200" dirty="0"/>
          </a:p>
          <a:p>
            <a:pPr marL="0" lvl="0" indent="0" algn="l" rtl="0">
              <a:lnSpc>
                <a:spcPct val="90000"/>
              </a:lnSpc>
              <a:spcBef>
                <a:spcPts val="1000"/>
              </a:spcBef>
              <a:spcAft>
                <a:spcPts val="0"/>
              </a:spcAft>
              <a:buSzPct val="358974"/>
              <a:buNone/>
            </a:pPr>
            <a:endParaRPr sz="3500" dirty="0"/>
          </a:p>
          <a:p>
            <a:pPr marL="0" lvl="0" indent="0" algn="l" rtl="0">
              <a:lnSpc>
                <a:spcPct val="90000"/>
              </a:lnSpc>
              <a:spcBef>
                <a:spcPts val="1000"/>
              </a:spcBef>
              <a:spcAft>
                <a:spcPts val="0"/>
              </a:spcAft>
              <a:buSzPct val="358974"/>
              <a:buNone/>
            </a:pPr>
            <a:endParaRPr sz="3500" dirty="0"/>
          </a:p>
          <a:p>
            <a:pPr marL="0" lvl="0" indent="0" algn="l" rtl="0">
              <a:lnSpc>
                <a:spcPct val="90000"/>
              </a:lnSpc>
              <a:spcBef>
                <a:spcPts val="1000"/>
              </a:spcBef>
              <a:spcAft>
                <a:spcPts val="0"/>
              </a:spcAft>
              <a:buSzPct val="358974"/>
              <a:buNone/>
            </a:pPr>
            <a:endParaRPr sz="35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58974"/>
              <a:buNone/>
            </a:pPr>
            <a:endParaRPr sz="2400" dirty="0"/>
          </a:p>
          <a:p>
            <a:pPr marL="0" lvl="0" indent="0" algn="l" rtl="0">
              <a:lnSpc>
                <a:spcPct val="90000"/>
              </a:lnSpc>
              <a:spcBef>
                <a:spcPts val="1000"/>
              </a:spcBef>
              <a:spcAft>
                <a:spcPts val="0"/>
              </a:spcAft>
              <a:buSzPct val="307692"/>
              <a:buNone/>
            </a:pPr>
            <a:endParaRPr dirty="0"/>
          </a:p>
        </p:txBody>
      </p:sp>
      <p:pic>
        <p:nvPicPr>
          <p:cNvPr id="553" name="Google Shape;553;g1521203f4c9_0_19" descr="Unlocking Acceleration graphic"/>
          <p:cNvPicPr preferRelativeResize="0"/>
          <p:nvPr/>
        </p:nvPicPr>
        <p:blipFill rotWithShape="1">
          <a:blip r:embed="rId3">
            <a:alphaModFix/>
          </a:blip>
          <a:srcRect/>
          <a:stretch/>
        </p:blipFill>
        <p:spPr>
          <a:xfrm>
            <a:off x="2562812" y="2769225"/>
            <a:ext cx="7058175" cy="3933950"/>
          </a:xfrm>
          <a:prstGeom prst="rect">
            <a:avLst/>
          </a:prstGeom>
          <a:noFill/>
          <a:ln w="9525" cap="flat" cmpd="sng">
            <a:solidFill>
              <a:schemeClr val="dk2"/>
            </a:solidFill>
            <a:prstDash val="solid"/>
            <a:round/>
            <a:headEnd type="none" w="sm" len="sm"/>
            <a:tailEnd type="none" w="sm" len="sm"/>
          </a:ln>
        </p:spPr>
      </p:pic>
      <p:sp>
        <p:nvSpPr>
          <p:cNvPr id="554" name="Google Shape;554;g1521203f4c9_0_19"/>
          <p:cNvSpPr txBox="1"/>
          <p:nvPr/>
        </p:nvSpPr>
        <p:spPr>
          <a:xfrm>
            <a:off x="429775" y="6241475"/>
            <a:ext cx="9777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US" sz="2000" b="1" i="0" u="sng" strike="noStrike" cap="none">
                <a:solidFill>
                  <a:schemeClr val="hlink"/>
                </a:solidFill>
                <a:latin typeface="Times New Roman"/>
                <a:ea typeface="Times New Roman"/>
                <a:cs typeface="Times New Roman"/>
                <a:sym typeface="Times New Roman"/>
                <a:hlinkClick r:id="rId4"/>
              </a:rPr>
              <a:t>TNTP: Unlocking Acceleration (August 2022)</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152f422f025_1_4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Research </a:t>
            </a:r>
            <a:r>
              <a:rPr lang="en-US" dirty="0" smtClean="0"/>
              <a:t>Says (3 of 3)</a:t>
            </a:r>
            <a:endParaRPr dirty="0"/>
          </a:p>
        </p:txBody>
      </p:sp>
      <p:sp>
        <p:nvSpPr>
          <p:cNvPr id="561" name="Google Shape;561;g152f422f025_1_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marR="381000" lvl="0" indent="0" algn="l" rtl="0">
              <a:lnSpc>
                <a:spcPct val="100000"/>
              </a:lnSpc>
              <a:spcBef>
                <a:spcPts val="3000"/>
              </a:spcBef>
              <a:spcAft>
                <a:spcPts val="0"/>
              </a:spcAft>
              <a:buSzPts val="2800"/>
              <a:buNone/>
            </a:pPr>
            <a:r>
              <a:rPr lang="en-US" sz="3200" b="0"/>
              <a:t>“To make up for what’s been lost, we need to focus on acceleration, not remediation. That means devoting the bulk of classroom time to challenging instruction at grade-level or higher, and giving all students access to a rich, high-quality curriculum in English language arts, mathematics, social studies, science, the arts, and more”</a:t>
            </a:r>
            <a:endParaRPr sz="3200" b="0"/>
          </a:p>
          <a:p>
            <a:pPr marL="0" lvl="0" indent="0" algn="l" rtl="0">
              <a:lnSpc>
                <a:spcPct val="90000"/>
              </a:lnSpc>
              <a:spcBef>
                <a:spcPts val="3000"/>
              </a:spcBef>
              <a:spcAft>
                <a:spcPts val="0"/>
              </a:spcAft>
              <a:buSzPts val="2800"/>
              <a:buNone/>
            </a:pPr>
            <a:r>
              <a:rPr lang="en-US" sz="2200" u="sng">
                <a:solidFill>
                  <a:schemeClr val="hlink"/>
                </a:solidFill>
                <a:hlinkClick r:id="rId3"/>
              </a:rPr>
              <a:t>The Acceleration Imperative: A Plan to Address Elementary Students’ Unfinished Learning in the Wake of Covid-19</a:t>
            </a:r>
            <a:r>
              <a:rPr lang="en-US" sz="2200"/>
              <a:t> (2021)</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160a7b73f58_0_42"/>
          <p:cNvSpPr txBox="1">
            <a:spLocks noGrp="1"/>
          </p:cNvSpPr>
          <p:nvPr>
            <p:ph type="title"/>
          </p:nvPr>
        </p:nvSpPr>
        <p:spPr>
          <a:xfrm>
            <a:off x="415650" y="26801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English Standards of Learning Spiral </a:t>
            </a:r>
            <a:endParaRPr/>
          </a:p>
        </p:txBody>
      </p:sp>
      <p:sp>
        <p:nvSpPr>
          <p:cNvPr id="568" name="Google Shape;568;g160a7b73f58_0_42"/>
          <p:cNvSpPr txBox="1">
            <a:spLocks noGrp="1"/>
          </p:cNvSpPr>
          <p:nvPr>
            <p:ph type="body" idx="1"/>
          </p:nvPr>
        </p:nvSpPr>
        <p:spPr>
          <a:xfrm>
            <a:off x="415650" y="1176000"/>
            <a:ext cx="11463000" cy="5567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b="0"/>
              <a:t>K.8c Use pictures to </a:t>
            </a:r>
            <a:r>
              <a:rPr lang="en-US"/>
              <a:t>make predictions</a:t>
            </a:r>
            <a:endParaRPr/>
          </a:p>
          <a:p>
            <a:pPr marL="0" lvl="0" indent="0" algn="l" rtl="0">
              <a:lnSpc>
                <a:spcPct val="115000"/>
              </a:lnSpc>
              <a:spcBef>
                <a:spcPts val="0"/>
              </a:spcBef>
              <a:spcAft>
                <a:spcPts val="0"/>
              </a:spcAft>
              <a:buSzPts val="2100"/>
              <a:buNone/>
            </a:pPr>
            <a:r>
              <a:rPr lang="en-US" b="0"/>
              <a:t>1.9 d and 2.7a </a:t>
            </a:r>
            <a:r>
              <a:rPr lang="en-US"/>
              <a:t>Make</a:t>
            </a:r>
            <a:r>
              <a:rPr lang="en-US" b="0"/>
              <a:t> and </a:t>
            </a:r>
            <a:r>
              <a:rPr lang="en-US"/>
              <a:t>Confirm</a:t>
            </a:r>
            <a:r>
              <a:rPr lang="en-US" b="0"/>
              <a:t> Predictions</a:t>
            </a:r>
            <a:endParaRPr b="0"/>
          </a:p>
          <a:p>
            <a:pPr marL="0" lvl="0" indent="0" algn="l" rtl="0">
              <a:lnSpc>
                <a:spcPct val="115000"/>
              </a:lnSpc>
              <a:spcBef>
                <a:spcPts val="0"/>
              </a:spcBef>
              <a:spcAft>
                <a:spcPts val="0"/>
              </a:spcAft>
              <a:buSzPts val="2100"/>
              <a:buNone/>
            </a:pPr>
            <a:r>
              <a:rPr lang="en-US" b="0"/>
              <a:t>3.5c Make, Confirm and </a:t>
            </a:r>
            <a:r>
              <a:rPr lang="en-US"/>
              <a:t>Revise</a:t>
            </a:r>
            <a:r>
              <a:rPr lang="en-US" b="0"/>
              <a:t> Predictions</a:t>
            </a:r>
            <a:endParaRPr b="0"/>
          </a:p>
          <a:p>
            <a:pPr marL="0" lvl="0" indent="0" algn="l" rtl="0">
              <a:lnSpc>
                <a:spcPct val="115000"/>
              </a:lnSpc>
              <a:spcBef>
                <a:spcPts val="0"/>
              </a:spcBef>
              <a:spcAft>
                <a:spcPts val="0"/>
              </a:spcAft>
              <a:buSzPts val="2100"/>
              <a:buNone/>
            </a:pPr>
            <a:r>
              <a:rPr lang="en-US" b="0"/>
              <a:t>4.5h </a:t>
            </a:r>
            <a:r>
              <a:rPr lang="en-US"/>
              <a:t>Draw conclusions/Make inferences </a:t>
            </a:r>
            <a:r>
              <a:rPr lang="en-US" b="0" u="sng"/>
              <a:t>about the text using text as support</a:t>
            </a:r>
            <a:endParaRPr b="0" u="sng"/>
          </a:p>
          <a:p>
            <a:pPr marL="0" lvl="0" indent="0" algn="l" rtl="0">
              <a:lnSpc>
                <a:spcPct val="115000"/>
              </a:lnSpc>
              <a:spcBef>
                <a:spcPts val="0"/>
              </a:spcBef>
              <a:spcAft>
                <a:spcPts val="0"/>
              </a:spcAft>
              <a:buSzPts val="2100"/>
              <a:buNone/>
            </a:pPr>
            <a:r>
              <a:rPr lang="en-US" b="0"/>
              <a:t>6.5f </a:t>
            </a:r>
            <a:r>
              <a:rPr lang="en-US"/>
              <a:t>Draw conclusions</a:t>
            </a:r>
            <a:r>
              <a:rPr lang="en-US" b="0"/>
              <a:t> and </a:t>
            </a:r>
            <a:r>
              <a:rPr lang="en-US"/>
              <a:t>make inferences</a:t>
            </a:r>
            <a:r>
              <a:rPr lang="en-US" b="0"/>
              <a:t> </a:t>
            </a:r>
            <a:r>
              <a:rPr lang="en-US" b="0" u="sng"/>
              <a:t>using the text for support.</a:t>
            </a:r>
            <a:endParaRPr sz="4400" b="0" u="sng"/>
          </a:p>
          <a:p>
            <a:pPr marL="0" lvl="0" indent="0" algn="l" rtl="0">
              <a:lnSpc>
                <a:spcPct val="100000"/>
              </a:lnSpc>
              <a:spcBef>
                <a:spcPts val="0"/>
              </a:spcBef>
              <a:spcAft>
                <a:spcPts val="0"/>
              </a:spcAft>
              <a:buSzPts val="2100"/>
              <a:buNone/>
            </a:pPr>
            <a:r>
              <a:rPr lang="en-US" b="0"/>
              <a:t>8.5e</a:t>
            </a:r>
            <a:r>
              <a:rPr lang="en-US" sz="1100"/>
              <a:t>  </a:t>
            </a:r>
            <a:r>
              <a:rPr lang="en-US"/>
              <a:t>Make inferences</a:t>
            </a:r>
            <a:r>
              <a:rPr lang="en-US" b="0"/>
              <a:t> and </a:t>
            </a:r>
            <a:r>
              <a:rPr lang="en-US"/>
              <a:t>draw conclusions</a:t>
            </a:r>
            <a:r>
              <a:rPr lang="en-US" b="0"/>
              <a:t> </a:t>
            </a:r>
            <a:r>
              <a:rPr lang="en-US" b="0" u="sng"/>
              <a:t>based on explicit and implied information using references to the text for support.</a:t>
            </a:r>
            <a:r>
              <a:rPr lang="en-US" u="sng"/>
              <a:t> </a:t>
            </a:r>
            <a:endParaRPr u="sng"/>
          </a:p>
          <a:p>
            <a:pPr marL="0" lvl="0" indent="0" algn="l" rtl="0">
              <a:lnSpc>
                <a:spcPct val="100000"/>
              </a:lnSpc>
              <a:spcBef>
                <a:spcPts val="0"/>
              </a:spcBef>
              <a:spcAft>
                <a:spcPts val="0"/>
              </a:spcAft>
              <a:buSzPts val="2100"/>
              <a:buNone/>
            </a:pPr>
            <a:r>
              <a:rPr lang="en-US" b="0"/>
              <a:t>10.5f</a:t>
            </a:r>
            <a:r>
              <a:rPr lang="en-US" sz="4500" b="0"/>
              <a:t> </a:t>
            </a:r>
            <a:r>
              <a:rPr lang="en-US"/>
              <a:t>Draw conclusions</a:t>
            </a:r>
            <a:r>
              <a:rPr lang="en-US" b="0"/>
              <a:t> and </a:t>
            </a:r>
            <a:r>
              <a:rPr lang="en-US"/>
              <a:t>make inference</a:t>
            </a:r>
            <a:r>
              <a:rPr lang="en-US" b="0"/>
              <a:t>s on </a:t>
            </a:r>
            <a:r>
              <a:rPr lang="en-US" b="0" u="sng"/>
              <a:t>explicit and implied information, using textual support as evidence. </a:t>
            </a:r>
            <a:endParaRPr b="0" u="sng"/>
          </a:p>
          <a:p>
            <a:pPr marL="0" lvl="0" indent="0" algn="l" rtl="0">
              <a:lnSpc>
                <a:spcPct val="100000"/>
              </a:lnSpc>
              <a:spcBef>
                <a:spcPts val="0"/>
              </a:spcBef>
              <a:spcAft>
                <a:spcPts val="0"/>
              </a:spcAft>
              <a:buSzPts val="2100"/>
              <a:buNone/>
            </a:pPr>
            <a:r>
              <a:rPr lang="en-US" b="0"/>
              <a:t>12.4h </a:t>
            </a:r>
            <a:r>
              <a:rPr lang="en-US"/>
              <a:t>Use critical thinking</a:t>
            </a:r>
            <a:r>
              <a:rPr lang="en-US" b="0"/>
              <a:t> to </a:t>
            </a:r>
            <a:r>
              <a:rPr lang="en-US" b="0" u="sng"/>
              <a:t>generate and respond logically </a:t>
            </a:r>
            <a:r>
              <a:rPr lang="en-US" b="0"/>
              <a:t>to literal, inferential, and evaluative questions </a:t>
            </a:r>
            <a:r>
              <a:rPr lang="en-US" b="0" u="sng"/>
              <a:t>about the text(s)</a:t>
            </a:r>
            <a:r>
              <a:rPr lang="en-US" b="0"/>
              <a:t>.</a:t>
            </a:r>
            <a:endParaRPr b="0"/>
          </a:p>
          <a:p>
            <a:pPr marL="0" lvl="0" indent="0" algn="l" rtl="0">
              <a:lnSpc>
                <a:spcPct val="115000"/>
              </a:lnSpc>
              <a:spcBef>
                <a:spcPts val="0"/>
              </a:spcBef>
              <a:spcAft>
                <a:spcPts val="0"/>
              </a:spcAft>
              <a:buSzPts val="2100"/>
              <a:buNone/>
            </a:pPr>
            <a:endParaRPr b="0"/>
          </a:p>
        </p:txBody>
      </p:sp>
      <p:sp>
        <p:nvSpPr>
          <p:cNvPr id="569" name="Google Shape;569;g160a7b73f58_0_42" descr="arrow"/>
          <p:cNvSpPr/>
          <p:nvPr/>
        </p:nvSpPr>
        <p:spPr>
          <a:xfrm>
            <a:off x="114300" y="1382825"/>
            <a:ext cx="46710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g160a7b73f58_0_42" descr="arrow"/>
          <p:cNvSpPr/>
          <p:nvPr/>
        </p:nvSpPr>
        <p:spPr>
          <a:xfrm>
            <a:off x="114300" y="1927625"/>
            <a:ext cx="46710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g160a7b73f58_0_42" descr="arrow"/>
          <p:cNvSpPr/>
          <p:nvPr/>
        </p:nvSpPr>
        <p:spPr>
          <a:xfrm>
            <a:off x="114300" y="2575025"/>
            <a:ext cx="467100" cy="6765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160a7b73f58_0_42" descr="arrow"/>
          <p:cNvSpPr/>
          <p:nvPr/>
        </p:nvSpPr>
        <p:spPr>
          <a:xfrm>
            <a:off x="114300" y="2966775"/>
            <a:ext cx="467100" cy="7635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160a7b73f58_0_42" descr="arrow"/>
          <p:cNvSpPr/>
          <p:nvPr/>
        </p:nvSpPr>
        <p:spPr>
          <a:xfrm>
            <a:off x="114300" y="3340775"/>
            <a:ext cx="467100" cy="840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160a7b73f58_0_42" descr="arrow"/>
          <p:cNvSpPr/>
          <p:nvPr/>
        </p:nvSpPr>
        <p:spPr>
          <a:xfrm>
            <a:off x="59250" y="4073700"/>
            <a:ext cx="577200" cy="948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g160a7b73f58_0_42" descr="arrow"/>
          <p:cNvSpPr/>
          <p:nvPr/>
        </p:nvSpPr>
        <p:spPr>
          <a:xfrm>
            <a:off x="114300" y="4914575"/>
            <a:ext cx="467100" cy="948900"/>
          </a:xfrm>
          <a:prstGeom prst="curvedRightArrow">
            <a:avLst>
              <a:gd name="adj1" fmla="val 25000"/>
              <a:gd name="adj2" fmla="val 50000"/>
              <a:gd name="adj3" fmla="val 25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160a7b73f58_0_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Literacy Skills Stack (Secondary)</a:t>
            </a:r>
            <a:endParaRPr/>
          </a:p>
        </p:txBody>
      </p:sp>
      <p:pic>
        <p:nvPicPr>
          <p:cNvPr id="582" name="Google Shape;582;g160a7b73f58_0_0" descr="clip art of spiral"/>
          <p:cNvPicPr preferRelativeResize="0"/>
          <p:nvPr/>
        </p:nvPicPr>
        <p:blipFill rotWithShape="1">
          <a:blip r:embed="rId3">
            <a:alphaModFix/>
          </a:blip>
          <a:srcRect/>
          <a:stretch/>
        </p:blipFill>
        <p:spPr>
          <a:xfrm>
            <a:off x="283200" y="1914025"/>
            <a:ext cx="4156775" cy="4603375"/>
          </a:xfrm>
          <a:prstGeom prst="rect">
            <a:avLst/>
          </a:prstGeom>
          <a:noFill/>
          <a:ln>
            <a:noFill/>
          </a:ln>
        </p:spPr>
      </p:pic>
      <p:pic>
        <p:nvPicPr>
          <p:cNvPr id="583" name="Google Shape;583;g160a7b73f58_0_0" descr="Author's Viewpoint&#10;Compare/Contrast texts on the same topic&#10;Organizational Patterns&#10;Word Choice&#10;Transition Words"/>
          <p:cNvPicPr preferRelativeResize="0"/>
          <p:nvPr/>
        </p:nvPicPr>
        <p:blipFill rotWithShape="1">
          <a:blip r:embed="rId4">
            <a:alphaModFix/>
          </a:blip>
          <a:srcRect/>
          <a:stretch/>
        </p:blipFill>
        <p:spPr>
          <a:xfrm>
            <a:off x="5256775" y="1573449"/>
            <a:ext cx="5549473" cy="5284550"/>
          </a:xfrm>
          <a:prstGeom prst="rect">
            <a:avLst/>
          </a:prstGeom>
          <a:noFill/>
          <a:ln>
            <a:noFill/>
          </a:ln>
        </p:spPr>
      </p:pic>
      <p:sp>
        <p:nvSpPr>
          <p:cNvPr id="584" name="Google Shape;584;g160a7b73f58_0_0" descr="arrow"/>
          <p:cNvSpPr/>
          <p:nvPr/>
        </p:nvSpPr>
        <p:spPr>
          <a:xfrm rot="10800000">
            <a:off x="4104038" y="240727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160a7b73f58_0_0" descr="arrow"/>
          <p:cNvSpPr/>
          <p:nvPr/>
        </p:nvSpPr>
        <p:spPr>
          <a:xfrm rot="10800000">
            <a:off x="3973263" y="33382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g160a7b73f58_0_0" descr="arrow"/>
          <p:cNvSpPr/>
          <p:nvPr/>
        </p:nvSpPr>
        <p:spPr>
          <a:xfrm rot="10800000">
            <a:off x="4104038" y="44494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160a7b73f58_0_0" descr="arrow"/>
          <p:cNvSpPr/>
          <p:nvPr/>
        </p:nvSpPr>
        <p:spPr>
          <a:xfrm>
            <a:off x="9725875" y="2555088"/>
            <a:ext cx="1794000" cy="12633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160a7b73f58_0_0" descr="arrow"/>
          <p:cNvSpPr/>
          <p:nvPr/>
        </p:nvSpPr>
        <p:spPr>
          <a:xfrm>
            <a:off x="9835000" y="355272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160a7b73f58_0_0" descr="arrow"/>
          <p:cNvSpPr/>
          <p:nvPr/>
        </p:nvSpPr>
        <p:spPr>
          <a:xfrm>
            <a:off x="9835000" y="4619775"/>
            <a:ext cx="1794000" cy="1326000"/>
          </a:xfrm>
          <a:prstGeom prst="curvedLeftArrow">
            <a:avLst>
              <a:gd name="adj1" fmla="val 25000"/>
              <a:gd name="adj2" fmla="val 50000"/>
              <a:gd name="adj3" fmla="val 250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160a7b73f58_0_0"/>
          <p:cNvSpPr txBox="1"/>
          <p:nvPr/>
        </p:nvSpPr>
        <p:spPr>
          <a:xfrm>
            <a:off x="4851213" y="1573450"/>
            <a:ext cx="6187500" cy="692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a:solidFill>
                  <a:schemeClr val="dk1"/>
                </a:solidFill>
                <a:latin typeface="Times New Roman"/>
                <a:ea typeface="Times New Roman"/>
                <a:cs typeface="Times New Roman"/>
                <a:sym typeface="Times New Roman"/>
              </a:rPr>
              <a:t>Vertical Progression of Skills</a:t>
            </a:r>
            <a:endParaRPr sz="33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160a7b73f58_0_2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Literacy Skills Work Together (Secondary)</a:t>
            </a:r>
            <a:endParaRPr/>
          </a:p>
        </p:txBody>
      </p:sp>
      <p:pic>
        <p:nvPicPr>
          <p:cNvPr id="597" name="Google Shape;597;g160a7b73f58_0_29" descr="clip art of spiral"/>
          <p:cNvPicPr preferRelativeResize="0"/>
          <p:nvPr/>
        </p:nvPicPr>
        <p:blipFill rotWithShape="1">
          <a:blip r:embed="rId3">
            <a:alphaModFix/>
          </a:blip>
          <a:srcRect/>
          <a:stretch/>
        </p:blipFill>
        <p:spPr>
          <a:xfrm>
            <a:off x="441550" y="1699526"/>
            <a:ext cx="4156775" cy="4603375"/>
          </a:xfrm>
          <a:prstGeom prst="rect">
            <a:avLst/>
          </a:prstGeom>
          <a:noFill/>
          <a:ln>
            <a:noFill/>
          </a:ln>
        </p:spPr>
      </p:pic>
      <p:pic>
        <p:nvPicPr>
          <p:cNvPr id="598" name="Google Shape;598;g160a7b73f58_0_29" descr="Author's Style&#10;Techniques in Media&#10;Tone and Word Choice&#10;Written Expression&#10;Synthesize information from multiple sources on a topic"/>
          <p:cNvPicPr preferRelativeResize="0"/>
          <p:nvPr/>
        </p:nvPicPr>
        <p:blipFill rotWithShape="1">
          <a:blip r:embed="rId4">
            <a:alphaModFix/>
          </a:blip>
          <a:srcRect/>
          <a:stretch/>
        </p:blipFill>
        <p:spPr>
          <a:xfrm>
            <a:off x="5605605" y="1699525"/>
            <a:ext cx="4692220" cy="4603375"/>
          </a:xfrm>
          <a:prstGeom prst="rect">
            <a:avLst/>
          </a:prstGeom>
          <a:noFill/>
          <a:ln>
            <a:noFill/>
          </a:ln>
        </p:spPr>
      </p:pic>
      <p:sp>
        <p:nvSpPr>
          <p:cNvPr id="599" name="Google Shape;599;g160a7b73f58_0_29" descr="arrow"/>
          <p:cNvSpPr/>
          <p:nvPr/>
        </p:nvSpPr>
        <p:spPr>
          <a:xfrm>
            <a:off x="10106375" y="1966250"/>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160a7b73f58_0_29" descr="arrow"/>
          <p:cNvSpPr/>
          <p:nvPr/>
        </p:nvSpPr>
        <p:spPr>
          <a:xfrm>
            <a:off x="10106375" y="4694600"/>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g160a7b73f58_0_29" descr="arrow"/>
          <p:cNvSpPr/>
          <p:nvPr/>
        </p:nvSpPr>
        <p:spPr>
          <a:xfrm>
            <a:off x="10056875" y="3364825"/>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160a7b73f58_0_29" descr="arrow"/>
          <p:cNvSpPr/>
          <p:nvPr/>
        </p:nvSpPr>
        <p:spPr>
          <a:xfrm rot="-10799425">
            <a:off x="4009662" y="4434417"/>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160a7b73f58_0_29" descr="arrow"/>
          <p:cNvSpPr/>
          <p:nvPr/>
        </p:nvSpPr>
        <p:spPr>
          <a:xfrm rot="10800000">
            <a:off x="3960150" y="3240700"/>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160a7b73f58_0_29" descr="arrow"/>
          <p:cNvSpPr/>
          <p:nvPr/>
        </p:nvSpPr>
        <p:spPr>
          <a:xfrm rot="10800000">
            <a:off x="3811500" y="1756525"/>
            <a:ext cx="19197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152f422f025_1_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Literacy Strands Work Together</a:t>
            </a:r>
            <a:endParaRPr/>
          </a:p>
        </p:txBody>
      </p:sp>
      <p:pic>
        <p:nvPicPr>
          <p:cNvPr id="611" name="Google Shape;611;g152f422f025_1_33" descr="clip art of spiral"/>
          <p:cNvPicPr preferRelativeResize="0"/>
          <p:nvPr/>
        </p:nvPicPr>
        <p:blipFill rotWithShape="1">
          <a:blip r:embed="rId3">
            <a:alphaModFix/>
          </a:blip>
          <a:srcRect/>
          <a:stretch/>
        </p:blipFill>
        <p:spPr>
          <a:xfrm>
            <a:off x="376650" y="1699538"/>
            <a:ext cx="4156775" cy="4603375"/>
          </a:xfrm>
          <a:prstGeom prst="rect">
            <a:avLst/>
          </a:prstGeom>
          <a:noFill/>
          <a:ln>
            <a:noFill/>
          </a:ln>
        </p:spPr>
      </p:pic>
      <p:sp>
        <p:nvSpPr>
          <p:cNvPr id="612" name="Google Shape;612;g152f422f025_1_33"/>
          <p:cNvSpPr txBox="1"/>
          <p:nvPr/>
        </p:nvSpPr>
        <p:spPr>
          <a:xfrm>
            <a:off x="4873800" y="1377025"/>
            <a:ext cx="61107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Strand</a:t>
            </a:r>
            <a:r>
              <a:rPr lang="en-US" sz="3200" b="1" i="0" u="none" strike="noStrike" cap="none">
                <a:solidFill>
                  <a:schemeClr val="dk1"/>
                </a:solidFill>
                <a:latin typeface="Times New Roman"/>
                <a:ea typeface="Times New Roman"/>
                <a:cs typeface="Times New Roman"/>
                <a:sym typeface="Times New Roman"/>
              </a:rPr>
              <a:t> Integration</a:t>
            </a:r>
            <a:endParaRPr sz="3200" b="1" i="0" u="none" strike="noStrike" cap="none">
              <a:solidFill>
                <a:schemeClr val="dk1"/>
              </a:solidFill>
              <a:latin typeface="Times New Roman"/>
              <a:ea typeface="Times New Roman"/>
              <a:cs typeface="Times New Roman"/>
              <a:sym typeface="Times New Roman"/>
            </a:endParaRPr>
          </a:p>
        </p:txBody>
      </p:sp>
      <p:pic>
        <p:nvPicPr>
          <p:cNvPr id="613" name="Google Shape;613;g152f422f025_1_33" descr="Author's Purpose&#10;Media Messages&#10;Organization and Written Expression&#10;Collecting Information from Multiple Sources"/>
          <p:cNvPicPr preferRelativeResize="0"/>
          <p:nvPr/>
        </p:nvPicPr>
        <p:blipFill rotWithShape="1">
          <a:blip r:embed="rId4">
            <a:alphaModFix/>
          </a:blip>
          <a:srcRect l="22192" r="22447"/>
          <a:stretch/>
        </p:blipFill>
        <p:spPr>
          <a:xfrm>
            <a:off x="5783800" y="2054125"/>
            <a:ext cx="4156775" cy="4122700"/>
          </a:xfrm>
          <a:prstGeom prst="rect">
            <a:avLst/>
          </a:prstGeom>
          <a:noFill/>
          <a:ln>
            <a:noFill/>
          </a:ln>
        </p:spPr>
      </p:pic>
      <p:sp>
        <p:nvSpPr>
          <p:cNvPr id="614" name="Google Shape;614;g152f422f025_1_33" descr="arrow"/>
          <p:cNvSpPr/>
          <p:nvPr/>
        </p:nvSpPr>
        <p:spPr>
          <a:xfrm>
            <a:off x="9760225" y="4419075"/>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152f422f025_1_33" descr="arrow"/>
          <p:cNvSpPr/>
          <p:nvPr/>
        </p:nvSpPr>
        <p:spPr>
          <a:xfrm>
            <a:off x="9710725" y="3429725"/>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g152f422f025_1_33" descr="arrow"/>
          <p:cNvSpPr/>
          <p:nvPr/>
        </p:nvSpPr>
        <p:spPr>
          <a:xfrm>
            <a:off x="9760225" y="2204225"/>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152f422f025_1_33"/>
          <p:cNvSpPr txBox="1"/>
          <p:nvPr/>
        </p:nvSpPr>
        <p:spPr>
          <a:xfrm>
            <a:off x="915650" y="6176825"/>
            <a:ext cx="97770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sng" strike="noStrike" cap="none">
                <a:solidFill>
                  <a:schemeClr val="hlink"/>
                </a:solidFill>
                <a:latin typeface="Times New Roman"/>
                <a:ea typeface="Times New Roman"/>
                <a:cs typeface="Times New Roman"/>
                <a:sym typeface="Times New Roman"/>
                <a:hlinkClick r:id="rId5"/>
              </a:rPr>
              <a:t>VDOE Utilizing Data To Maximize Instruction Webinar 2021-2022</a:t>
            </a:r>
            <a:endParaRPr sz="1900" b="0" i="0" u="none" strike="noStrike" cap="none">
              <a:solidFill>
                <a:srgbClr val="000000"/>
              </a:solidFill>
              <a:latin typeface="Times New Roman"/>
              <a:ea typeface="Times New Roman"/>
              <a:cs typeface="Times New Roman"/>
              <a:sym typeface="Times New Roman"/>
            </a:endParaRPr>
          </a:p>
        </p:txBody>
      </p:sp>
      <p:sp>
        <p:nvSpPr>
          <p:cNvPr id="618" name="Google Shape;618;g152f422f025_1_33" descr="arrow"/>
          <p:cNvSpPr/>
          <p:nvPr/>
        </p:nvSpPr>
        <p:spPr>
          <a:xfrm rot="10800000">
            <a:off x="4139450" y="2054125"/>
            <a:ext cx="1794000" cy="1608300"/>
          </a:xfrm>
          <a:prstGeom prst="curvedLeftArrow">
            <a:avLst>
              <a:gd name="adj1" fmla="val 25000"/>
              <a:gd name="adj2" fmla="val 50000"/>
              <a:gd name="adj3" fmla="val 25000"/>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152f422f025_1_33" descr="arrow"/>
          <p:cNvSpPr/>
          <p:nvPr/>
        </p:nvSpPr>
        <p:spPr>
          <a:xfrm rot="10800000">
            <a:off x="4139450" y="3173463"/>
            <a:ext cx="1893000" cy="1521000"/>
          </a:xfrm>
          <a:prstGeom prst="curvedLeftArrow">
            <a:avLst>
              <a:gd name="adj1" fmla="val 25000"/>
              <a:gd name="adj2" fmla="val 50000"/>
              <a:gd name="adj3" fmla="val 250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152f422f025_1_33" descr="arrow"/>
          <p:cNvSpPr/>
          <p:nvPr/>
        </p:nvSpPr>
        <p:spPr>
          <a:xfrm rot="-10799425">
            <a:off x="4139447" y="4304617"/>
            <a:ext cx="1794000" cy="1608300"/>
          </a:xfrm>
          <a:prstGeom prst="curvedLeftArrow">
            <a:avLst>
              <a:gd name="adj1" fmla="val 25000"/>
              <a:gd name="adj2" fmla="val 50000"/>
              <a:gd name="adj3" fmla="val 25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155287d1d7d_0_2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Scaffolding Complex Text</a:t>
            </a:r>
            <a:endParaRPr/>
          </a:p>
        </p:txBody>
      </p:sp>
      <p:sp>
        <p:nvSpPr>
          <p:cNvPr id="627" name="Google Shape;627;g155287d1d7d_0_2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500"/>
              </a:spcBef>
              <a:spcAft>
                <a:spcPts val="0"/>
              </a:spcAft>
              <a:buSzPts val="1800"/>
              <a:buNone/>
            </a:pPr>
            <a:r>
              <a:rPr lang="en-US" b="0">
                <a:solidFill>
                  <a:srgbClr val="000000"/>
                </a:solidFill>
              </a:rPr>
              <a:t>•Support vocabulary</a:t>
            </a:r>
            <a:endParaRPr b="0">
              <a:solidFill>
                <a:srgbClr val="000000"/>
              </a:solidFill>
            </a:endParaRPr>
          </a:p>
          <a:p>
            <a:pPr marL="0" lvl="0" indent="0" algn="l" rtl="0">
              <a:lnSpc>
                <a:spcPct val="150000"/>
              </a:lnSpc>
              <a:spcBef>
                <a:spcPts val="500"/>
              </a:spcBef>
              <a:spcAft>
                <a:spcPts val="0"/>
              </a:spcAft>
              <a:buSzPts val="1800"/>
              <a:buNone/>
            </a:pPr>
            <a:r>
              <a:rPr lang="en-US" b="0">
                <a:solidFill>
                  <a:srgbClr val="000000"/>
                </a:solidFill>
              </a:rPr>
              <a:t>•Use deliberate annotation</a:t>
            </a:r>
            <a:endParaRPr b="0">
              <a:solidFill>
                <a:srgbClr val="000000"/>
              </a:solidFill>
            </a:endParaRPr>
          </a:p>
          <a:p>
            <a:pPr marL="0" lvl="0" indent="0" algn="l" rtl="0">
              <a:lnSpc>
                <a:spcPct val="150000"/>
              </a:lnSpc>
              <a:spcBef>
                <a:spcPts val="500"/>
              </a:spcBef>
              <a:spcAft>
                <a:spcPts val="0"/>
              </a:spcAft>
              <a:buSzPts val="1800"/>
              <a:buNone/>
            </a:pPr>
            <a:r>
              <a:rPr lang="en-US" b="0">
                <a:solidFill>
                  <a:srgbClr val="000000"/>
                </a:solidFill>
              </a:rPr>
              <a:t>•Use questions as planned scaffolds</a:t>
            </a:r>
            <a:endParaRPr b="0">
              <a:solidFill>
                <a:srgbClr val="000000"/>
              </a:solidFill>
            </a:endParaRPr>
          </a:p>
          <a:p>
            <a:pPr marL="0" lvl="0" indent="0" algn="l" rtl="0">
              <a:lnSpc>
                <a:spcPct val="150000"/>
              </a:lnSpc>
              <a:spcBef>
                <a:spcPts val="500"/>
              </a:spcBef>
              <a:spcAft>
                <a:spcPts val="0"/>
              </a:spcAft>
              <a:buSzPts val="1800"/>
              <a:buNone/>
            </a:pPr>
            <a:r>
              <a:rPr lang="en-US" b="0">
                <a:solidFill>
                  <a:srgbClr val="000000"/>
                </a:solidFill>
              </a:rPr>
              <a:t>•Allow time for reflection and discussion</a:t>
            </a:r>
            <a:endParaRPr b="0">
              <a:solidFill>
                <a:srgbClr val="000000"/>
              </a:solidFill>
            </a:endParaRPr>
          </a:p>
          <a:p>
            <a:pPr marL="0" lvl="0" indent="0" algn="l" rtl="0">
              <a:lnSpc>
                <a:spcPct val="90000"/>
              </a:lnSpc>
              <a:spcBef>
                <a:spcPts val="1000"/>
              </a:spcBef>
              <a:spcAft>
                <a:spcPts val="0"/>
              </a:spcAft>
              <a:buSzPts val="1800"/>
              <a:buNone/>
            </a:pPr>
            <a:endParaRPr/>
          </a:p>
        </p:txBody>
      </p:sp>
      <p:sp>
        <p:nvSpPr>
          <p:cNvPr id="628" name="Google Shape;628;g155287d1d7d_0_26"/>
          <p:cNvSpPr txBox="1">
            <a:spLocks noGrp="1"/>
          </p:cNvSpPr>
          <p:nvPr>
            <p:ph type="body" idx="2"/>
          </p:nvPr>
        </p:nvSpPr>
        <p:spPr>
          <a:xfrm>
            <a:off x="6172200" y="1825625"/>
            <a:ext cx="5436600" cy="4699800"/>
          </a:xfrm>
          <a:prstGeom prst="rect">
            <a:avLst/>
          </a:prstGeom>
          <a:noFill/>
          <a:ln>
            <a:noFill/>
          </a:ln>
        </p:spPr>
        <p:txBody>
          <a:bodyPr spcFirstLastPara="1" wrap="square" lIns="91425" tIns="45700" rIns="91425" bIns="45700" anchor="t" anchorCtr="0">
            <a:normAutofit/>
          </a:bodyPr>
          <a:lstStyle/>
          <a:p>
            <a:pPr marL="457200" lvl="0" indent="-422275" algn="l" rtl="0">
              <a:lnSpc>
                <a:spcPct val="170000"/>
              </a:lnSpc>
              <a:spcBef>
                <a:spcPts val="500"/>
              </a:spcBef>
              <a:spcAft>
                <a:spcPts val="0"/>
              </a:spcAft>
              <a:buClr>
                <a:srgbClr val="000000"/>
              </a:buClr>
              <a:buSzPts val="3050"/>
              <a:buChar char="•"/>
            </a:pPr>
            <a:r>
              <a:rPr lang="en-US" sz="3050" b="0">
                <a:solidFill>
                  <a:srgbClr val="000000"/>
                </a:solidFill>
              </a:rPr>
              <a:t>Provide opportunities for independent reading</a:t>
            </a:r>
            <a:endParaRPr sz="3050" b="0">
              <a:solidFill>
                <a:srgbClr val="000000"/>
              </a:solidFill>
            </a:endParaRPr>
          </a:p>
          <a:p>
            <a:pPr marL="457200" lvl="0" indent="-422275" algn="l" rtl="0">
              <a:lnSpc>
                <a:spcPct val="170000"/>
              </a:lnSpc>
              <a:spcBef>
                <a:spcPts val="0"/>
              </a:spcBef>
              <a:spcAft>
                <a:spcPts val="0"/>
              </a:spcAft>
              <a:buClr>
                <a:srgbClr val="000000"/>
              </a:buClr>
              <a:buSzPts val="3050"/>
              <a:buChar char="•"/>
            </a:pPr>
            <a:r>
              <a:rPr lang="en-US" sz="3050" b="0">
                <a:solidFill>
                  <a:srgbClr val="000000"/>
                </a:solidFill>
              </a:rPr>
              <a:t>Access to grade level text</a:t>
            </a:r>
            <a:endParaRPr sz="3050" b="0">
              <a:solidFill>
                <a:srgbClr val="000000"/>
              </a:solidFill>
            </a:endParaRPr>
          </a:p>
          <a:p>
            <a:pPr marL="0" lvl="0" indent="0" algn="l" rtl="0">
              <a:lnSpc>
                <a:spcPct val="170000"/>
              </a:lnSpc>
              <a:spcBef>
                <a:spcPts val="500"/>
              </a:spcBef>
              <a:spcAft>
                <a:spcPts val="0"/>
              </a:spcAft>
              <a:buSzPts val="1946"/>
              <a:buNone/>
            </a:pPr>
            <a:endParaRPr sz="3050" b="0">
              <a:solidFill>
                <a:srgbClr val="000000"/>
              </a:solidFill>
              <a:latin typeface="Calibri"/>
              <a:ea typeface="Calibri"/>
              <a:cs typeface="Calibri"/>
              <a:sym typeface="Calibri"/>
            </a:endParaRPr>
          </a:p>
          <a:p>
            <a:pPr marL="0" lvl="0" indent="0" algn="l" rtl="0">
              <a:lnSpc>
                <a:spcPct val="90000"/>
              </a:lnSpc>
              <a:spcBef>
                <a:spcPts val="1000"/>
              </a:spcBef>
              <a:spcAft>
                <a:spcPts val="0"/>
              </a:spcAft>
              <a:buSzPts val="1946"/>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1521203f4c9_0_5"/>
          <p:cNvSpPr txBox="1">
            <a:spLocks noGrp="1"/>
          </p:cNvSpPr>
          <p:nvPr>
            <p:ph type="title"/>
          </p:nvPr>
        </p:nvSpPr>
        <p:spPr>
          <a:xfrm>
            <a:off x="838200"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Evidence-based Practices </a:t>
            </a:r>
            <a:endParaRPr/>
          </a:p>
        </p:txBody>
      </p:sp>
      <p:graphicFrame>
        <p:nvGraphicFramePr>
          <p:cNvPr id="635" name="Google Shape;635;g1521203f4c9_0_5" descr="Evidence- Based Practices&#10;"/>
          <p:cNvGraphicFramePr/>
          <p:nvPr>
            <p:extLst>
              <p:ext uri="{D42A27DB-BD31-4B8C-83A1-F6EECF244321}">
                <p14:modId xmlns:p14="http://schemas.microsoft.com/office/powerpoint/2010/main" val="92847163"/>
              </p:ext>
            </p:extLst>
          </p:nvPr>
        </p:nvGraphicFramePr>
        <p:xfrm>
          <a:off x="1164075" y="1110650"/>
          <a:ext cx="9863825" cy="5394660"/>
        </p:xfrm>
        <a:graphic>
          <a:graphicData uri="http://schemas.openxmlformats.org/drawingml/2006/table">
            <a:tbl>
              <a:tblPr firstRow="1">
                <a:noFill/>
                <a:tableStyleId>{EEB3A7B6-A2BB-4C57-B77F-DFDD263A2628}</a:tableStyleId>
              </a:tblPr>
              <a:tblGrid>
                <a:gridCol w="9863825">
                  <a:extLst>
                    <a:ext uri="{9D8B030D-6E8A-4147-A177-3AD203B41FA5}">
                      <a16:colId xmlns:a16="http://schemas.microsoft.com/office/drawing/2014/main" val="20000"/>
                    </a:ext>
                  </a:extLst>
                </a:gridCol>
              </a:tblGrid>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1. Begin lessons with short reviews of previous learning.</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2. Present new material in small amounts; assist students as they practice the material.</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3. Ask many questions and observe student responses; questions allow students to connect new material to prior learning.</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4. Provide models such as step-by-step demonstrations or think alouds to work out the problem.</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5. Guide student practice by asking good questions and providing feedback.</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6. Check that students understand the material; doing so can help students learn with fewer errors.</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7. Obtain a high success rate (~80%) through teaching in small steps, guiding practice, and employing mastery learning techniques.</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8. Provide scaffolds, or temporary supports, for difficult material.</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70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9. Prepare students for and monitor independent practice; ample independent practice is necessary for skills and knowledge to become automatic.</a:t>
                      </a:r>
                      <a:endParaRPr sz="1800" u="none" strike="noStrike" cap="none">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44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Calibri"/>
                          <a:ea typeface="Calibri"/>
                          <a:cs typeface="Calibri"/>
                          <a:sym typeface="Calibri"/>
                        </a:rPr>
                        <a:t>10. Engage students in weekly and monthly reviews of past material.</a:t>
                      </a:r>
                      <a:endParaRPr sz="1800" u="none" strike="noStrike" cap="none" dirty="0">
                        <a:latin typeface="Calibri"/>
                        <a:ea typeface="Calibri"/>
                        <a:cs typeface="Calibri"/>
                        <a:sym typeface="Calibri"/>
                      </a:endParaRPr>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36" name="Google Shape;636;g1521203f4c9_0_5"/>
          <p:cNvSpPr txBox="1"/>
          <p:nvPr/>
        </p:nvSpPr>
        <p:spPr>
          <a:xfrm>
            <a:off x="224250" y="6505300"/>
            <a:ext cx="97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400"/>
              <a:buFont typeface="Arial"/>
              <a:buNone/>
            </a:pPr>
            <a:r>
              <a:rPr lang="en-US" u="sng">
                <a:solidFill>
                  <a:schemeClr val="hlink"/>
                </a:solidFill>
                <a:latin typeface="Times New Roman"/>
                <a:ea typeface="Times New Roman"/>
                <a:cs typeface="Times New Roman"/>
                <a:sym typeface="Times New Roman"/>
                <a:hlinkClick r:id="rId3"/>
              </a:rPr>
              <a:t>Institute of Educational Sciences: Evidence-based Teaching Practices Infographic </a:t>
            </a:r>
            <a:endParaRPr>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g1560f5beb08_0_13" descr="Scaffold clip art and info graphic from IES guide"/>
          <p:cNvPicPr preferRelativeResize="0"/>
          <p:nvPr/>
        </p:nvPicPr>
        <p:blipFill rotWithShape="1">
          <a:blip r:embed="rId3">
            <a:alphaModFix/>
          </a:blip>
          <a:srcRect l="-750" t="-1000" r="-628" b="997"/>
          <a:stretch/>
        </p:blipFill>
        <p:spPr>
          <a:xfrm>
            <a:off x="3933650" y="340549"/>
            <a:ext cx="7434225" cy="6176924"/>
          </a:xfrm>
          <a:prstGeom prst="rect">
            <a:avLst/>
          </a:prstGeom>
          <a:noFill/>
          <a:ln>
            <a:noFill/>
          </a:ln>
        </p:spPr>
      </p:pic>
      <p:sp>
        <p:nvSpPr>
          <p:cNvPr id="644" name="Google Shape;644;g1560f5beb08_0_13"/>
          <p:cNvSpPr txBox="1"/>
          <p:nvPr/>
        </p:nvSpPr>
        <p:spPr>
          <a:xfrm>
            <a:off x="242925" y="6435900"/>
            <a:ext cx="977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400"/>
              <a:buFont typeface="Arial"/>
              <a:buNone/>
            </a:pPr>
            <a:r>
              <a:rPr lang="en-US" u="sng">
                <a:solidFill>
                  <a:schemeClr val="hlink"/>
                </a:solidFill>
                <a:latin typeface="Times New Roman"/>
                <a:ea typeface="Times New Roman"/>
                <a:cs typeface="Times New Roman"/>
                <a:sym typeface="Times New Roman"/>
                <a:hlinkClick r:id="rId4"/>
              </a:rPr>
              <a:t>Institute of Educational Sciences: Evidence-based Teaching Practices Infographic </a:t>
            </a:r>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645" name="Google Shape;645;g1560f5beb08_0_13"/>
          <p:cNvSpPr txBox="1">
            <a:spLocks noGrp="1"/>
          </p:cNvSpPr>
          <p:nvPr>
            <p:ph type="title"/>
          </p:nvPr>
        </p:nvSpPr>
        <p:spPr>
          <a:xfrm>
            <a:off x="520525" y="34054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Scaffolding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5dc22ba3a5_0_35"/>
          <p:cNvSpPr txBox="1">
            <a:spLocks noGrp="1"/>
          </p:cNvSpPr>
          <p:nvPr>
            <p:ph type="title"/>
          </p:nvPr>
        </p:nvSpPr>
        <p:spPr>
          <a:xfrm>
            <a:off x="114300" y="299975"/>
            <a:ext cx="11863800" cy="13071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500"/>
              <a:buFont typeface="Arial"/>
              <a:buNone/>
            </a:pPr>
            <a:r>
              <a:rPr lang="en-US" sz="3800"/>
              <a:t>6-8 Virtual English SOL Institutes  *Posted*</a:t>
            </a:r>
            <a:endParaRPr sz="3800"/>
          </a:p>
        </p:txBody>
      </p:sp>
      <p:sp>
        <p:nvSpPr>
          <p:cNvPr id="356" name="Google Shape;356;g15dc22ba3a5_0_35"/>
          <p:cNvSpPr txBox="1">
            <a:spLocks noGrp="1"/>
          </p:cNvSpPr>
          <p:nvPr>
            <p:ph type="body" idx="1"/>
          </p:nvPr>
        </p:nvSpPr>
        <p:spPr>
          <a:xfrm>
            <a:off x="6700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0000" lnSpcReduction="20000"/>
          </a:bodyPr>
          <a:lstStyle/>
          <a:p>
            <a:pPr marL="0" lvl="0" indent="0" algn="ctr" rtl="0">
              <a:lnSpc>
                <a:spcPct val="90000"/>
              </a:lnSpc>
              <a:spcBef>
                <a:spcPts val="0"/>
              </a:spcBef>
              <a:spcAft>
                <a:spcPts val="0"/>
              </a:spcAft>
              <a:buSzPct val="72580"/>
              <a:buNone/>
            </a:pPr>
            <a:r>
              <a:rPr lang="en-US" sz="6200">
                <a:latin typeface="Arial"/>
                <a:ea typeface="Arial"/>
                <a:cs typeface="Arial"/>
                <a:sym typeface="Arial"/>
              </a:rPr>
              <a:t>Tuesday, October 18th </a:t>
            </a:r>
            <a:endParaRPr sz="6200">
              <a:solidFill>
                <a:schemeClr val="dk1"/>
              </a:solidFill>
              <a:latin typeface="Arial"/>
              <a:ea typeface="Arial"/>
              <a:cs typeface="Arial"/>
              <a:sym typeface="Arial"/>
            </a:endParaRPr>
          </a:p>
          <a:p>
            <a:pPr marL="0" lvl="0" indent="0" algn="l" rtl="0">
              <a:lnSpc>
                <a:spcPct val="115000"/>
              </a:lnSpc>
              <a:spcBef>
                <a:spcPts val="0"/>
              </a:spcBef>
              <a:spcAft>
                <a:spcPts val="0"/>
              </a:spcAft>
              <a:buSzPct val="107142"/>
              <a:buNone/>
            </a:pPr>
            <a:endParaRPr sz="420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VDOE General Session</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a:t>
            </a:r>
            <a:r>
              <a:rPr lang="en-US" sz="4900">
                <a:solidFill>
                  <a:schemeClr val="dk1"/>
                </a:solidFill>
                <a:latin typeface="Arial"/>
                <a:ea typeface="Arial"/>
                <a:cs typeface="Arial"/>
                <a:sym typeface="Arial"/>
              </a:rPr>
              <a:t>PM</a:t>
            </a:r>
            <a:r>
              <a:rPr lang="en-US" sz="4900" b="0">
                <a:solidFill>
                  <a:schemeClr val="dk1"/>
                </a:solidFill>
                <a:latin typeface="Arial"/>
                <a:ea typeface="Arial"/>
                <a:cs typeface="Arial"/>
                <a:sym typeface="Arial"/>
              </a:rPr>
              <a:t>: Scientific Reading Research and Disciplinary Literacy at the Middle School Level</a:t>
            </a:r>
            <a:endParaRPr sz="4900" b="0">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a:t>
            </a:r>
            <a:r>
              <a:rPr lang="en-US" sz="4900">
                <a:solidFill>
                  <a:schemeClr val="dk1"/>
                </a:solidFill>
                <a:latin typeface="Arial"/>
                <a:ea typeface="Arial"/>
                <a:cs typeface="Arial"/>
                <a:sym typeface="Arial"/>
              </a:rPr>
              <a:t>-</a:t>
            </a:r>
            <a:r>
              <a:rPr lang="en-US" sz="4900">
                <a:latin typeface="Arial"/>
                <a:ea typeface="Arial"/>
                <a:cs typeface="Arial"/>
                <a:sym typeface="Arial"/>
              </a:rPr>
              <a:t>6</a:t>
            </a:r>
            <a:r>
              <a:rPr lang="en-US" sz="4900">
                <a:solidFill>
                  <a:schemeClr val="dk1"/>
                </a:solidFill>
                <a:latin typeface="Arial"/>
                <a:ea typeface="Arial"/>
                <a:cs typeface="Arial"/>
                <a:sym typeface="Arial"/>
              </a:rPr>
              <a:t>:55 PM: </a:t>
            </a:r>
            <a:r>
              <a:rPr lang="en-US" sz="4900" b="0">
                <a:solidFill>
                  <a:schemeClr val="dk1"/>
                </a:solidFill>
                <a:latin typeface="Arial"/>
                <a:ea typeface="Arial"/>
                <a:cs typeface="Arial"/>
                <a:sym typeface="Arial"/>
              </a:rPr>
              <a:t>Building a Word Conscious Classroom in Middle School: Assessment-driven word study and specific vocabulary instruction strategies</a:t>
            </a:r>
            <a:endParaRPr sz="3700" b="0">
              <a:solidFill>
                <a:schemeClr val="dk1"/>
              </a:solidFill>
              <a:latin typeface="Arial"/>
              <a:ea typeface="Arial"/>
              <a:cs typeface="Arial"/>
              <a:sym typeface="Arial"/>
            </a:endParaRPr>
          </a:p>
        </p:txBody>
      </p:sp>
      <p:sp>
        <p:nvSpPr>
          <p:cNvPr id="357" name="Google Shape;357;g15dc22ba3a5_0_35"/>
          <p:cNvSpPr txBox="1">
            <a:spLocks noGrp="1"/>
          </p:cNvSpPr>
          <p:nvPr>
            <p:ph type="body" idx="2"/>
          </p:nvPr>
        </p:nvSpPr>
        <p:spPr>
          <a:xfrm>
            <a:off x="6238900" y="1690733"/>
            <a:ext cx="5181600" cy="44289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t" anchorCtr="0">
            <a:normAutofit fontScale="40000" lnSpcReduction="20000"/>
          </a:bodyPr>
          <a:lstStyle/>
          <a:p>
            <a:pPr marL="0" lvl="0" indent="0" algn="ctr" rtl="0">
              <a:lnSpc>
                <a:spcPct val="90000"/>
              </a:lnSpc>
              <a:spcBef>
                <a:spcPts val="0"/>
              </a:spcBef>
              <a:spcAft>
                <a:spcPts val="0"/>
              </a:spcAft>
              <a:buSzPct val="73086"/>
              <a:buNone/>
            </a:pPr>
            <a:r>
              <a:rPr lang="en-US" sz="6157">
                <a:solidFill>
                  <a:schemeClr val="dk1"/>
                </a:solidFill>
                <a:latin typeface="Arial"/>
                <a:ea typeface="Arial"/>
                <a:cs typeface="Arial"/>
                <a:sym typeface="Arial"/>
              </a:rPr>
              <a:t>T</a:t>
            </a:r>
            <a:r>
              <a:rPr lang="en-US" sz="6157">
                <a:latin typeface="Arial"/>
                <a:ea typeface="Arial"/>
                <a:cs typeface="Arial"/>
                <a:sym typeface="Arial"/>
              </a:rPr>
              <a:t>hursday, October 20th</a:t>
            </a:r>
            <a:endParaRPr sz="7857">
              <a:solidFill>
                <a:schemeClr val="dk1"/>
              </a:solidFill>
              <a:latin typeface="Arial"/>
              <a:ea typeface="Arial"/>
              <a:cs typeface="Arial"/>
              <a:sym typeface="Arial"/>
            </a:endParaRPr>
          </a:p>
          <a:p>
            <a:pPr marL="0" lvl="0" indent="0" algn="l" rtl="0">
              <a:lnSpc>
                <a:spcPct val="115000"/>
              </a:lnSpc>
              <a:spcBef>
                <a:spcPts val="0"/>
              </a:spcBef>
              <a:spcAft>
                <a:spcPts val="0"/>
              </a:spcAft>
              <a:buSzPct val="91836"/>
              <a:buNone/>
            </a:pPr>
            <a:endParaRPr sz="490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4:00-4:55 PM</a:t>
            </a:r>
            <a:r>
              <a:rPr lang="en-US" sz="4900" b="0">
                <a:latin typeface="Arial"/>
                <a:ea typeface="Arial"/>
                <a:cs typeface="Arial"/>
                <a:sym typeface="Arial"/>
              </a:rPr>
              <a:t>: Grammar Tools: Using Grammar Instruction to Help Students Read Like Writers and Write Like Readers</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5:00-5:55 PM</a:t>
            </a:r>
            <a:r>
              <a:rPr lang="en-US" sz="4900" b="0">
                <a:latin typeface="Arial"/>
                <a:ea typeface="Arial"/>
                <a:cs typeface="Arial"/>
                <a:sym typeface="Arial"/>
              </a:rPr>
              <a:t>: Project-Based Learning: Access and Integrated Teaching for All</a:t>
            </a:r>
            <a:endParaRPr sz="4900" b="0">
              <a:latin typeface="Arial"/>
              <a:ea typeface="Arial"/>
              <a:cs typeface="Arial"/>
              <a:sym typeface="Arial"/>
            </a:endParaRPr>
          </a:p>
          <a:p>
            <a:pPr marL="0" lvl="0" indent="0" algn="l" rtl="0">
              <a:lnSpc>
                <a:spcPct val="115000"/>
              </a:lnSpc>
              <a:spcBef>
                <a:spcPts val="0"/>
              </a:spcBef>
              <a:spcAft>
                <a:spcPts val="0"/>
              </a:spcAft>
              <a:buSzPct val="91836"/>
              <a:buNone/>
            </a:pPr>
            <a:endParaRPr sz="4900" b="0">
              <a:latin typeface="Arial"/>
              <a:ea typeface="Arial"/>
              <a:cs typeface="Arial"/>
              <a:sym typeface="Arial"/>
            </a:endParaRPr>
          </a:p>
          <a:p>
            <a:pPr marL="0" lvl="0" indent="0" algn="l" rtl="0">
              <a:lnSpc>
                <a:spcPct val="115000"/>
              </a:lnSpc>
              <a:spcBef>
                <a:spcPts val="0"/>
              </a:spcBef>
              <a:spcAft>
                <a:spcPts val="0"/>
              </a:spcAft>
              <a:buSzPct val="91836"/>
              <a:buNone/>
            </a:pPr>
            <a:r>
              <a:rPr lang="en-US" sz="4900">
                <a:latin typeface="Arial"/>
                <a:ea typeface="Arial"/>
                <a:cs typeface="Arial"/>
                <a:sym typeface="Arial"/>
              </a:rPr>
              <a:t>6:00-6:55 PM:</a:t>
            </a:r>
            <a:r>
              <a:rPr lang="en-US" sz="4900" b="0">
                <a:latin typeface="Arial"/>
                <a:ea typeface="Arial"/>
                <a:cs typeface="Arial"/>
                <a:sym typeface="Arial"/>
              </a:rPr>
              <a:t>Virginia Department of Education Instruction &amp; Assessment</a:t>
            </a:r>
            <a:endParaRPr sz="3700" b="0">
              <a:latin typeface="Arial"/>
              <a:ea typeface="Arial"/>
              <a:cs typeface="Arial"/>
              <a:sym typeface="Arial"/>
            </a:endParaRPr>
          </a:p>
          <a:p>
            <a:pPr marL="0" lvl="0" indent="0" algn="l" rtl="0">
              <a:lnSpc>
                <a:spcPct val="115000"/>
              </a:lnSpc>
              <a:spcBef>
                <a:spcPts val="0"/>
              </a:spcBef>
              <a:spcAft>
                <a:spcPts val="0"/>
              </a:spcAft>
              <a:buSzPct val="225000"/>
              <a:buNone/>
            </a:pPr>
            <a:endParaRPr sz="200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ct val="40539"/>
              <a:buFont typeface="Arial"/>
              <a:buNone/>
            </a:pPr>
            <a:endParaRPr sz="3700" b="0">
              <a:solidFill>
                <a:schemeClr val="dk1"/>
              </a:solidFill>
              <a:latin typeface="Arial"/>
              <a:ea typeface="Arial"/>
              <a:cs typeface="Arial"/>
              <a:sym typeface="Arial"/>
            </a:endParaRPr>
          </a:p>
        </p:txBody>
      </p:sp>
      <p:sp>
        <p:nvSpPr>
          <p:cNvPr id="358" name="Google Shape;358;g15dc22ba3a5_0_35"/>
          <p:cNvSpPr txBox="1">
            <a:spLocks noGrp="1"/>
          </p:cNvSpPr>
          <p:nvPr>
            <p:ph type="sldNum" idx="12"/>
          </p:nvPr>
        </p:nvSpPr>
        <p:spPr>
          <a:xfrm>
            <a:off x="11480800" y="8475133"/>
            <a:ext cx="1349100" cy="4869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900"/>
              <a:t>4</a:t>
            </a:fld>
            <a:endParaRPr sz="19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6e8a62a10d_1_0"/>
          <p:cNvSpPr txBox="1">
            <a:spLocks noGrp="1"/>
          </p:cNvSpPr>
          <p:nvPr>
            <p:ph type="title"/>
          </p:nvPr>
        </p:nvSpPr>
        <p:spPr>
          <a:xfrm>
            <a:off x="838200" y="-7475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Evidence-based Practices in Literacy </a:t>
            </a:r>
            <a:r>
              <a:rPr lang="en-US" sz="3200" dirty="0" smtClean="0"/>
              <a:t>Instruction (1 of 2)</a:t>
            </a:r>
            <a:endParaRPr sz="3200" dirty="0"/>
          </a:p>
        </p:txBody>
      </p:sp>
      <p:graphicFrame>
        <p:nvGraphicFramePr>
          <p:cNvPr id="652" name="Google Shape;652;g16e8a62a10d_1_0" descr="Practices chart"/>
          <p:cNvGraphicFramePr/>
          <p:nvPr>
            <p:extLst>
              <p:ext uri="{D42A27DB-BD31-4B8C-83A1-F6EECF244321}">
                <p14:modId xmlns:p14="http://schemas.microsoft.com/office/powerpoint/2010/main" val="2308541385"/>
              </p:ext>
            </p:extLst>
          </p:nvPr>
        </p:nvGraphicFramePr>
        <p:xfrm>
          <a:off x="398900" y="930225"/>
          <a:ext cx="11394175" cy="7007200"/>
        </p:xfrm>
        <a:graphic>
          <a:graphicData uri="http://schemas.openxmlformats.org/drawingml/2006/table">
            <a:tbl>
              <a:tblPr firstRow="1">
                <a:noFill/>
                <a:tableStyleId>{EEB3A7B6-A2BB-4C57-B77F-DFDD263A2628}</a:tableStyleId>
              </a:tblPr>
              <a:tblGrid>
                <a:gridCol w="4036325">
                  <a:extLst>
                    <a:ext uri="{9D8B030D-6E8A-4147-A177-3AD203B41FA5}">
                      <a16:colId xmlns:a16="http://schemas.microsoft.com/office/drawing/2014/main" val="20000"/>
                    </a:ext>
                  </a:extLst>
                </a:gridCol>
                <a:gridCol w="2531450">
                  <a:extLst>
                    <a:ext uri="{9D8B030D-6E8A-4147-A177-3AD203B41FA5}">
                      <a16:colId xmlns:a16="http://schemas.microsoft.com/office/drawing/2014/main" val="20001"/>
                    </a:ext>
                  </a:extLst>
                </a:gridCol>
                <a:gridCol w="4826400">
                  <a:extLst>
                    <a:ext uri="{9D8B030D-6E8A-4147-A177-3AD203B41FA5}">
                      <a16:colId xmlns:a16="http://schemas.microsoft.com/office/drawing/2014/main" val="20002"/>
                    </a:ext>
                  </a:extLst>
                </a:gridCol>
              </a:tblGrid>
              <a:tr h="3639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Evidence-based Practices</a:t>
                      </a:r>
                      <a:endParaRPr sz="1800" b="1"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Literacy Connections &amp; Instructional Focus</a:t>
                      </a:r>
                      <a:endParaRPr sz="1800" b="1"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76925">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Reviews of previous learning (weekly, monthly, opening)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Connect new material to prior learning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Present new material in small amounts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Assist students as they practice the material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Think alouds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Asking good questions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Providing feedback</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Check that students understand the material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Teach in small steps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scaffolds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model</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Guide practice</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Provide independent practice </a:t>
                      </a: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Explicit, Systematic</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Direct Instruction</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Gradual Release (I do, We do, You do)</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Small group differentiated instruction</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Conferences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Whole group learning</a:t>
                      </a:r>
                      <a:endParaRPr sz="1800" u="none" strike="noStrike" cap="none">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rowSpan="7">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Intentional Focus on:</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Writing about what was read</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Explicit vocabulary instruction</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Academic Vocabulary</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Before, During, &amp; After Reading Strategies:</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summarizing</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self-questioning</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story structure instruction</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graphic and semantic organizers</a:t>
                      </a:r>
                      <a:endParaRPr sz="1800">
                        <a:latin typeface="Calibri"/>
                        <a:ea typeface="Calibri"/>
                        <a:cs typeface="Calibri"/>
                        <a:sym typeface="Calibri"/>
                      </a:endParaRPr>
                    </a:p>
                    <a:p>
                      <a:pPr marL="914400" marR="0" lvl="1"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comprehension monitoring</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Engaging students in grade level text</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US" sz="1800">
                          <a:latin typeface="Calibri"/>
                          <a:ea typeface="Calibri"/>
                          <a:cs typeface="Calibri"/>
                          <a:sym typeface="Calibri"/>
                        </a:rPr>
                        <a:t>Discussion-oriented strategies</a:t>
                      </a:r>
                      <a:endParaRPr sz="180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a:latin typeface="Calibri"/>
                          <a:ea typeface="Calibri"/>
                          <a:cs typeface="Calibri"/>
                          <a:sym typeface="Calibri"/>
                        </a:rPr>
                        <a:t>Collaborative Strategic Reading</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Integrating strands of English Standards</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Communication &amp; Multimodal Literacies</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Reading</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Writing</a:t>
                      </a:r>
                      <a:endParaRPr sz="1800" u="none" strike="noStrike" cap="none">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u="none" strike="noStrike" cap="none">
                          <a:latin typeface="Calibri"/>
                          <a:ea typeface="Calibri"/>
                          <a:cs typeface="Calibri"/>
                          <a:sym typeface="Calibri"/>
                        </a:rPr>
                        <a:t>Research</a:t>
                      </a: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0970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569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7817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5730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13825">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185850">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155100">
                <a:tc>
                  <a:txBody>
                    <a:bodyPr/>
                    <a:lstStyle/>
                    <a:p>
                      <a:pPr marL="0" marR="0" lvl="0" indent="0" algn="l" rtl="0">
                        <a:lnSpc>
                          <a:spcPct val="100000"/>
                        </a:lnSpc>
                        <a:spcBef>
                          <a:spcPts val="0"/>
                        </a:spcBef>
                        <a:spcAft>
                          <a:spcPts val="0"/>
                        </a:spcAft>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228600" algn="l" rtl="0">
                        <a:lnSpc>
                          <a:spcPct val="100000"/>
                        </a:lnSpc>
                        <a:spcBef>
                          <a:spcPts val="0"/>
                        </a:spcBef>
                        <a:spcAft>
                          <a:spcPts val="0"/>
                        </a:spcAft>
                        <a:buNone/>
                      </a:pPr>
                      <a:endParaRPr sz="1800" u="none" strike="noStrike" cap="none">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800" u="none" strike="noStrike" cap="none" dirty="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53" name="Google Shape;653;g16e8a62a10d_1_0"/>
          <p:cNvSpPr txBox="1"/>
          <p:nvPr/>
        </p:nvSpPr>
        <p:spPr>
          <a:xfrm>
            <a:off x="501375" y="6334800"/>
            <a:ext cx="6366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u="sng">
                <a:solidFill>
                  <a:schemeClr val="hlink"/>
                </a:solidFill>
                <a:latin typeface="Times New Roman"/>
                <a:ea typeface="Times New Roman"/>
                <a:cs typeface="Times New Roman"/>
                <a:sym typeface="Times New Roman"/>
                <a:hlinkClick r:id="rId3"/>
              </a:rPr>
              <a:t>Collaboration for Effective Educator, Development, Accountability, and Reform Center Evidence-based Reading Instruction for Adolescence, Grades 6-12</a:t>
            </a:r>
            <a:endParaRPr sz="12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16e8a62a10d_1_9"/>
          <p:cNvSpPr txBox="1">
            <a:spLocks noGrp="1"/>
          </p:cNvSpPr>
          <p:nvPr>
            <p:ph type="title"/>
          </p:nvPr>
        </p:nvSpPr>
        <p:spPr>
          <a:xfrm>
            <a:off x="803064" y="-81962"/>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dirty="0"/>
              <a:t>Evidence-based Practices in Literacy </a:t>
            </a:r>
            <a:r>
              <a:rPr lang="en-US" sz="3200" dirty="0" smtClean="0"/>
              <a:t>Instruction (2 of 2)</a:t>
            </a:r>
            <a:endParaRPr sz="3200" dirty="0"/>
          </a:p>
        </p:txBody>
      </p:sp>
      <p:pic>
        <p:nvPicPr>
          <p:cNvPr id="660" name="Google Shape;660;g16e8a62a10d_1_9" descr="scaffold clip art"/>
          <p:cNvPicPr preferRelativeResize="0"/>
          <p:nvPr/>
        </p:nvPicPr>
        <p:blipFill rotWithShape="1">
          <a:blip r:embed="rId3">
            <a:alphaModFix/>
          </a:blip>
          <a:srcRect/>
          <a:stretch/>
        </p:blipFill>
        <p:spPr>
          <a:xfrm>
            <a:off x="337275" y="1085350"/>
            <a:ext cx="4193950" cy="5829300"/>
          </a:xfrm>
          <a:prstGeom prst="rect">
            <a:avLst/>
          </a:prstGeom>
          <a:noFill/>
          <a:ln>
            <a:noFill/>
          </a:ln>
        </p:spPr>
      </p:pic>
      <p:sp>
        <p:nvSpPr>
          <p:cNvPr id="661" name="Google Shape;661;g16e8a62a10d_1_9"/>
          <p:cNvSpPr/>
          <p:nvPr/>
        </p:nvSpPr>
        <p:spPr>
          <a:xfrm>
            <a:off x="5300375" y="11525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Chunking text, read alouds as models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Discussion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Small group</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2" name="Google Shape;662;g16e8a62a10d_1_9"/>
          <p:cNvSpPr/>
          <p:nvPr/>
        </p:nvSpPr>
        <p:spPr>
          <a:xfrm>
            <a:off x="5300375" y="203220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Explicit</a:t>
            </a:r>
            <a:r>
              <a:rPr lang="en-US" sz="1700">
                <a:latin typeface="Calibri"/>
                <a:ea typeface="Calibri"/>
                <a:cs typeface="Calibri"/>
                <a:sym typeface="Calibri"/>
              </a:rPr>
              <a:t> expectations while reading</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Direct Instruction</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663" name="Google Shape;663;g16e8a62a10d_1_9"/>
          <p:cNvSpPr/>
          <p:nvPr/>
        </p:nvSpPr>
        <p:spPr>
          <a:xfrm>
            <a:off x="5300375" y="3006450"/>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Gradual Release (I do, We do, You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Small group differentiated instruction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Whole group </a:t>
            </a:r>
            <a:r>
              <a:rPr lang="en-US" sz="1800">
                <a:latin typeface="Calibri"/>
                <a:ea typeface="Calibri"/>
                <a:cs typeface="Calibri"/>
                <a:sym typeface="Calibri"/>
              </a:rPr>
              <a:t>discussion</a:t>
            </a:r>
            <a:endParaRPr sz="1400" b="0" i="0" u="none" strike="noStrike" cap="none">
              <a:solidFill>
                <a:srgbClr val="000000"/>
              </a:solidFill>
              <a:latin typeface="Arial"/>
              <a:ea typeface="Arial"/>
              <a:cs typeface="Arial"/>
              <a:sym typeface="Arial"/>
            </a:endParaRPr>
          </a:p>
        </p:txBody>
      </p:sp>
      <p:sp>
        <p:nvSpPr>
          <p:cNvPr id="664" name="Google Shape;664;g16e8a62a10d_1_9"/>
          <p:cNvSpPr/>
          <p:nvPr/>
        </p:nvSpPr>
        <p:spPr>
          <a:xfrm>
            <a:off x="5300375" y="3933425"/>
            <a:ext cx="40671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Conferences and written feedback</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5" name="Google Shape;665;g16e8a62a10d_1_9"/>
          <p:cNvSpPr/>
          <p:nvPr/>
        </p:nvSpPr>
        <p:spPr>
          <a:xfrm>
            <a:off x="5300525" y="4860400"/>
            <a:ext cx="4067100" cy="80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Consider the level of rigor in skills of the standards when designing, selecting tasks and activities or learning experiences</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66" name="Google Shape;666;g16e8a62a10d_1_9"/>
          <p:cNvSpPr/>
          <p:nvPr/>
        </p:nvSpPr>
        <p:spPr>
          <a:xfrm>
            <a:off x="5271725" y="5834650"/>
            <a:ext cx="4095600" cy="73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Use formative data to gauge student understanding and inform pacing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Track learning progression, diagnose, go back</a:t>
            </a:r>
            <a:endParaRPr sz="1400" b="0" i="0" u="none" strike="noStrike" cap="none">
              <a:solidFill>
                <a:srgbClr val="000000"/>
              </a:solidFill>
              <a:latin typeface="Arial"/>
              <a:ea typeface="Arial"/>
              <a:cs typeface="Arial"/>
              <a:sym typeface="Arial"/>
            </a:endParaRPr>
          </a:p>
        </p:txBody>
      </p:sp>
      <p:cxnSp>
        <p:nvCxnSpPr>
          <p:cNvPr id="667" name="Google Shape;667;g16e8a62a10d_1_9" descr="line"/>
          <p:cNvCxnSpPr/>
          <p:nvPr/>
        </p:nvCxnSpPr>
        <p:spPr>
          <a:xfrm>
            <a:off x="1275250" y="2032200"/>
            <a:ext cx="906900" cy="906900"/>
          </a:xfrm>
          <a:prstGeom prst="straightConnector1">
            <a:avLst/>
          </a:prstGeom>
          <a:noFill/>
          <a:ln w="9525" cap="flat" cmpd="sng">
            <a:solidFill>
              <a:schemeClr val="dk2"/>
            </a:solidFill>
            <a:prstDash val="solid"/>
            <a:round/>
            <a:headEnd type="none" w="sm" len="sm"/>
            <a:tailEnd type="none" w="sm" len="sm"/>
          </a:ln>
        </p:spPr>
      </p:cxnSp>
      <p:cxnSp>
        <p:nvCxnSpPr>
          <p:cNvPr id="668" name="Google Shape;668;g16e8a62a10d_1_9" descr="line"/>
          <p:cNvCxnSpPr/>
          <p:nvPr/>
        </p:nvCxnSpPr>
        <p:spPr>
          <a:xfrm rot="10800000" flipH="1">
            <a:off x="3088925" y="1615600"/>
            <a:ext cx="2314500" cy="443700"/>
          </a:xfrm>
          <a:prstGeom prst="straightConnector1">
            <a:avLst/>
          </a:prstGeom>
          <a:noFill/>
          <a:ln w="9525" cap="flat" cmpd="sng">
            <a:solidFill>
              <a:schemeClr val="dk2"/>
            </a:solidFill>
            <a:prstDash val="solid"/>
            <a:round/>
            <a:headEnd type="none" w="sm" len="sm"/>
            <a:tailEnd type="none" w="sm" len="sm"/>
          </a:ln>
        </p:spPr>
      </p:cxnSp>
      <p:cxnSp>
        <p:nvCxnSpPr>
          <p:cNvPr id="669" name="Google Shape;669;g16e8a62a10d_1_9" descr="line"/>
          <p:cNvCxnSpPr>
            <a:endCxn id="662" idx="1"/>
          </p:cNvCxnSpPr>
          <p:nvPr/>
        </p:nvCxnSpPr>
        <p:spPr>
          <a:xfrm rot="10800000" flipH="1">
            <a:off x="2683475" y="2400600"/>
            <a:ext cx="2616900" cy="616200"/>
          </a:xfrm>
          <a:prstGeom prst="straightConnector1">
            <a:avLst/>
          </a:prstGeom>
          <a:noFill/>
          <a:ln w="9525" cap="flat" cmpd="sng">
            <a:solidFill>
              <a:schemeClr val="dk2"/>
            </a:solidFill>
            <a:prstDash val="solid"/>
            <a:round/>
            <a:headEnd type="none" w="sm" len="sm"/>
            <a:tailEnd type="none" w="sm" len="sm"/>
          </a:ln>
        </p:spPr>
      </p:cxnSp>
      <p:cxnSp>
        <p:nvCxnSpPr>
          <p:cNvPr id="670" name="Google Shape;670;g16e8a62a10d_1_9" descr="line"/>
          <p:cNvCxnSpPr>
            <a:endCxn id="663" idx="1"/>
          </p:cNvCxnSpPr>
          <p:nvPr/>
        </p:nvCxnSpPr>
        <p:spPr>
          <a:xfrm rot="10800000" flipH="1">
            <a:off x="3358175" y="3374850"/>
            <a:ext cx="1942200" cy="91500"/>
          </a:xfrm>
          <a:prstGeom prst="straightConnector1">
            <a:avLst/>
          </a:prstGeom>
          <a:noFill/>
          <a:ln w="9525" cap="flat" cmpd="sng">
            <a:solidFill>
              <a:schemeClr val="dk2"/>
            </a:solidFill>
            <a:prstDash val="solid"/>
            <a:round/>
            <a:headEnd type="none" w="sm" len="sm"/>
            <a:tailEnd type="none" w="sm" len="sm"/>
          </a:ln>
        </p:spPr>
      </p:cxnSp>
      <p:cxnSp>
        <p:nvCxnSpPr>
          <p:cNvPr id="671" name="Google Shape;671;g16e8a62a10d_1_9" descr="line"/>
          <p:cNvCxnSpPr>
            <a:endCxn id="664" idx="1"/>
          </p:cNvCxnSpPr>
          <p:nvPr/>
        </p:nvCxnSpPr>
        <p:spPr>
          <a:xfrm rot="10800000" flipH="1">
            <a:off x="1233275" y="4301825"/>
            <a:ext cx="4067100" cy="1638000"/>
          </a:xfrm>
          <a:prstGeom prst="straightConnector1">
            <a:avLst/>
          </a:prstGeom>
          <a:noFill/>
          <a:ln w="9525" cap="flat" cmpd="sng">
            <a:solidFill>
              <a:schemeClr val="dk2"/>
            </a:solidFill>
            <a:prstDash val="solid"/>
            <a:round/>
            <a:headEnd type="none" w="sm" len="sm"/>
            <a:tailEnd type="none" w="sm" len="sm"/>
          </a:ln>
        </p:spPr>
      </p:cxnSp>
      <p:cxnSp>
        <p:nvCxnSpPr>
          <p:cNvPr id="672" name="Google Shape;672;g16e8a62a10d_1_9" descr="line"/>
          <p:cNvCxnSpPr>
            <a:endCxn id="665" idx="1"/>
          </p:cNvCxnSpPr>
          <p:nvPr/>
        </p:nvCxnSpPr>
        <p:spPr>
          <a:xfrm rot="10800000" flipH="1">
            <a:off x="2908625" y="5260750"/>
            <a:ext cx="2391900" cy="354900"/>
          </a:xfrm>
          <a:prstGeom prst="straightConnector1">
            <a:avLst/>
          </a:prstGeom>
          <a:noFill/>
          <a:ln w="9525" cap="flat" cmpd="sng">
            <a:solidFill>
              <a:schemeClr val="dk2"/>
            </a:solidFill>
            <a:prstDash val="solid"/>
            <a:round/>
            <a:headEnd type="none" w="sm" len="sm"/>
            <a:tailEnd type="none" w="sm" len="sm"/>
          </a:ln>
        </p:spPr>
      </p:cxnSp>
      <p:cxnSp>
        <p:nvCxnSpPr>
          <p:cNvPr id="673" name="Google Shape;673;g16e8a62a10d_1_9" descr="line"/>
          <p:cNvCxnSpPr>
            <a:endCxn id="666" idx="1"/>
          </p:cNvCxnSpPr>
          <p:nvPr/>
        </p:nvCxnSpPr>
        <p:spPr>
          <a:xfrm rot="10800000" flipH="1">
            <a:off x="1961525" y="6203050"/>
            <a:ext cx="3310200" cy="430200"/>
          </a:xfrm>
          <a:prstGeom prst="straightConnector1">
            <a:avLst/>
          </a:prstGeom>
          <a:noFill/>
          <a:ln w="9525" cap="flat" cmpd="sng">
            <a:solidFill>
              <a:schemeClr val="dk2"/>
            </a:solidFill>
            <a:prstDash val="solid"/>
            <a:round/>
            <a:headEnd type="none" w="sm" len="sm"/>
            <a:tailEnd type="none" w="sm" len="sm"/>
          </a:ln>
        </p:spPr>
      </p:cxnSp>
      <p:sp>
        <p:nvSpPr>
          <p:cNvPr id="674" name="Google Shape;674;g16e8a62a10d_1_9"/>
          <p:cNvSpPr/>
          <p:nvPr/>
        </p:nvSpPr>
        <p:spPr>
          <a:xfrm>
            <a:off x="9225375" y="3065613"/>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know what to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expect </a:t>
            </a:r>
            <a:endParaRPr sz="1400" b="0" i="0" u="none" strike="noStrike" cap="none">
              <a:solidFill>
                <a:schemeClr val="lt1"/>
              </a:solidFill>
              <a:latin typeface="Arial"/>
              <a:ea typeface="Arial"/>
              <a:cs typeface="Arial"/>
              <a:sym typeface="Arial"/>
            </a:endParaRPr>
          </a:p>
        </p:txBody>
      </p:sp>
      <p:sp>
        <p:nvSpPr>
          <p:cNvPr id="675" name="Google Shape;675;g16e8a62a10d_1_9"/>
          <p:cNvSpPr/>
          <p:nvPr/>
        </p:nvSpPr>
        <p:spPr>
          <a:xfrm>
            <a:off x="9225375" y="211500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have a purpose for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learning </a:t>
            </a:r>
            <a:endParaRPr sz="1400" b="0" i="0" u="none" strike="noStrike" cap="none">
              <a:solidFill>
                <a:schemeClr val="lt1"/>
              </a:solidFill>
              <a:latin typeface="Arial"/>
              <a:ea typeface="Arial"/>
              <a:cs typeface="Arial"/>
              <a:sym typeface="Arial"/>
            </a:endParaRPr>
          </a:p>
        </p:txBody>
      </p:sp>
      <p:sp>
        <p:nvSpPr>
          <p:cNvPr id="676" name="Google Shape;676;g16e8a62a10d_1_9"/>
          <p:cNvSpPr/>
          <p:nvPr/>
        </p:nvSpPr>
        <p:spPr>
          <a:xfrm>
            <a:off x="9225375" y="1223550"/>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Students are engaged </a:t>
            </a:r>
            <a:endParaRPr sz="1400" b="0" i="0" u="none" strike="noStrike" cap="none">
              <a:solidFill>
                <a:schemeClr val="lt1"/>
              </a:solidFill>
              <a:latin typeface="Arial"/>
              <a:ea typeface="Arial"/>
              <a:cs typeface="Arial"/>
              <a:sym typeface="Arial"/>
            </a:endParaRPr>
          </a:p>
        </p:txBody>
      </p:sp>
      <p:sp>
        <p:nvSpPr>
          <p:cNvPr id="677" name="Google Shape;677;g16e8a62a10d_1_9"/>
          <p:cNvSpPr/>
          <p:nvPr/>
        </p:nvSpPr>
        <p:spPr>
          <a:xfrm>
            <a:off x="9225375" y="3993725"/>
            <a:ext cx="2616900" cy="616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show what they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understand and where they  need support</a:t>
            </a:r>
            <a:endParaRPr sz="1400" b="0" i="0" u="none" strike="noStrike" cap="none">
              <a:solidFill>
                <a:schemeClr val="lt1"/>
              </a:solidFill>
              <a:latin typeface="Arial"/>
              <a:ea typeface="Arial"/>
              <a:cs typeface="Arial"/>
              <a:sym typeface="Arial"/>
            </a:endParaRPr>
          </a:p>
        </p:txBody>
      </p:sp>
      <p:sp>
        <p:nvSpPr>
          <p:cNvPr id="678" name="Google Shape;678;g16e8a62a10d_1_9"/>
          <p:cNvSpPr/>
          <p:nvPr/>
        </p:nvSpPr>
        <p:spPr>
          <a:xfrm>
            <a:off x="9225375" y="4985112"/>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practice grade-level</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skills using appropriate texts</a:t>
            </a:r>
            <a:endParaRPr sz="1400" b="0" i="0" u="none" strike="noStrike" cap="none">
              <a:solidFill>
                <a:schemeClr val="lt1"/>
              </a:solidFill>
              <a:latin typeface="Arial"/>
              <a:ea typeface="Arial"/>
              <a:cs typeface="Arial"/>
              <a:sym typeface="Arial"/>
            </a:endParaRPr>
          </a:p>
        </p:txBody>
      </p:sp>
      <p:sp>
        <p:nvSpPr>
          <p:cNvPr id="679" name="Google Shape;679;g16e8a62a10d_1_9"/>
          <p:cNvSpPr/>
          <p:nvPr/>
        </p:nvSpPr>
        <p:spPr>
          <a:xfrm>
            <a:off x="9225375" y="5851275"/>
            <a:ext cx="2616900" cy="571200"/>
          </a:xfrm>
          <a:prstGeom prst="flowChartAlternateProcess">
            <a:avLst/>
          </a:pr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Students focus  on skills that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they need to strengthen </a:t>
            </a:r>
            <a:endParaRPr sz="1400" b="0" i="0" u="none" strike="noStrike" cap="none">
              <a:solidFill>
                <a:schemeClr val="lt1"/>
              </a:solidFill>
              <a:latin typeface="Arial"/>
              <a:ea typeface="Arial"/>
              <a:cs typeface="Arial"/>
              <a:sym typeface="Arial"/>
            </a:endParaRPr>
          </a:p>
        </p:txBody>
      </p:sp>
      <p:sp>
        <p:nvSpPr>
          <p:cNvPr id="680" name="Google Shape;680;g16e8a62a10d_1_9"/>
          <p:cNvSpPr txBox="1"/>
          <p:nvPr/>
        </p:nvSpPr>
        <p:spPr>
          <a:xfrm>
            <a:off x="6728725" y="6434774"/>
            <a:ext cx="3733200" cy="291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600" b="0" i="0" u="none" strike="noStrike" cap="none">
                <a:solidFill>
                  <a:srgbClr val="000000"/>
                </a:solidFill>
                <a:latin typeface="Josefin Sans"/>
                <a:ea typeface="Josefin Sans"/>
                <a:cs typeface="Josefin Sans"/>
                <a:sym typeface="Josefin Sans"/>
              </a:rPr>
              <a:t>Adapted from </a:t>
            </a:r>
            <a:r>
              <a:rPr lang="en-US" sz="1600" b="0" i="0" u="sng" strike="noStrike" cap="none">
                <a:solidFill>
                  <a:schemeClr val="hlink"/>
                </a:solidFill>
                <a:latin typeface="Josefin Sans"/>
                <a:ea typeface="Josefin Sans"/>
                <a:cs typeface="Josefin Sans"/>
                <a:sym typeface="Josefin Sans"/>
                <a:hlinkClick r:id="rId4"/>
              </a:rPr>
              <a:t>Achieve the Core</a:t>
            </a:r>
            <a:endParaRPr sz="1600" b="0" i="0" u="none" strike="noStrike" cap="none">
              <a:solidFill>
                <a:srgbClr val="000000"/>
              </a:solidFill>
              <a:latin typeface="Josefin Sans"/>
              <a:ea typeface="Josefin Sans"/>
              <a:cs typeface="Josefin Sans"/>
              <a:sym typeface="Josefin Sans"/>
            </a:endParaRPr>
          </a:p>
        </p:txBody>
      </p:sp>
      <p:sp>
        <p:nvSpPr>
          <p:cNvPr id="681" name="Google Shape;681;g16e8a62a10d_1_9" descr="circle"/>
          <p:cNvSpPr/>
          <p:nvPr/>
        </p:nvSpPr>
        <p:spPr>
          <a:xfrm>
            <a:off x="9025625" y="141355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16e8a62a10d_1_9" descr="circle"/>
          <p:cNvSpPr/>
          <p:nvPr/>
        </p:nvSpPr>
        <p:spPr>
          <a:xfrm>
            <a:off x="9025625" y="3205263"/>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16e8a62a10d_1_9" descr="circle"/>
          <p:cNvSpPr/>
          <p:nvPr/>
        </p:nvSpPr>
        <p:spPr>
          <a:xfrm>
            <a:off x="9025625" y="415587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16e8a62a10d_1_9" descr="circle"/>
          <p:cNvSpPr/>
          <p:nvPr/>
        </p:nvSpPr>
        <p:spPr>
          <a:xfrm>
            <a:off x="9025625" y="5120938"/>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16e8a62a10d_1_9" descr="circle"/>
          <p:cNvSpPr/>
          <p:nvPr/>
        </p:nvSpPr>
        <p:spPr>
          <a:xfrm>
            <a:off x="9025625" y="6073725"/>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16e8a62a10d_1_9" descr="circle"/>
          <p:cNvSpPr/>
          <p:nvPr/>
        </p:nvSpPr>
        <p:spPr>
          <a:xfrm>
            <a:off x="9025625" y="2210000"/>
            <a:ext cx="341700" cy="2919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g16e8a62a10d_1_9"/>
          <p:cNvSpPr txBox="1"/>
          <p:nvPr/>
        </p:nvSpPr>
        <p:spPr>
          <a:xfrm>
            <a:off x="62075" y="6498400"/>
            <a:ext cx="640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Times New Roman"/>
                <a:ea typeface="Times New Roman"/>
                <a:cs typeface="Times New Roman"/>
                <a:sym typeface="Times New Roman"/>
                <a:hlinkClick r:id="rId5"/>
              </a:rPr>
              <a:t>Institute of Educational Sciences: Evidence-based Teaching Practices Infographic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16e8a62a10d_1_42"/>
          <p:cNvSpPr txBox="1">
            <a:spLocks noGrp="1"/>
          </p:cNvSpPr>
          <p:nvPr>
            <p:ph type="sldNum" idx="12"/>
          </p:nvPr>
        </p:nvSpPr>
        <p:spPr>
          <a:xfrm>
            <a:off x="421792" y="8190919"/>
            <a:ext cx="975600" cy="6996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t>42</a:t>
            </a:fld>
            <a:endParaRPr/>
          </a:p>
        </p:txBody>
      </p:sp>
      <p:sp>
        <p:nvSpPr>
          <p:cNvPr id="693" name="Google Shape;693;g16e8a62a10d_1_42"/>
          <p:cNvSpPr txBox="1">
            <a:spLocks noGrp="1"/>
          </p:cNvSpPr>
          <p:nvPr>
            <p:ph type="title"/>
          </p:nvPr>
        </p:nvSpPr>
        <p:spPr>
          <a:xfrm>
            <a:off x="544702" y="182575"/>
            <a:ext cx="11001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a:t>What Research Shows </a:t>
            </a:r>
            <a:endParaRPr/>
          </a:p>
        </p:txBody>
      </p:sp>
      <p:sp>
        <p:nvSpPr>
          <p:cNvPr id="694" name="Google Shape;694;g16e8a62a10d_1_42"/>
          <p:cNvSpPr txBox="1">
            <a:spLocks noGrp="1"/>
          </p:cNvSpPr>
          <p:nvPr>
            <p:ph type="body" idx="1"/>
          </p:nvPr>
        </p:nvSpPr>
        <p:spPr>
          <a:xfrm>
            <a:off x="421800" y="1160300"/>
            <a:ext cx="11236500" cy="49995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3200"/>
              <a:buFont typeface="Arial"/>
              <a:buNone/>
            </a:pPr>
            <a:r>
              <a:rPr lang="en-US" sz="2200">
                <a:solidFill>
                  <a:schemeClr val="dk1"/>
                </a:solidFill>
              </a:rPr>
              <a:t>Routines that create cohesion across learning environments-</a:t>
            </a:r>
            <a:endParaRPr sz="1800"/>
          </a:p>
          <a:p>
            <a:pPr marL="457200" lvl="0" indent="-355600" algn="l" rtl="0">
              <a:lnSpc>
                <a:spcPct val="90000"/>
              </a:lnSpc>
              <a:spcBef>
                <a:spcPts val="1100"/>
              </a:spcBef>
              <a:spcAft>
                <a:spcPts val="0"/>
              </a:spcAft>
              <a:buSzPts val="2000"/>
              <a:buChar char="❖"/>
            </a:pPr>
            <a:r>
              <a:rPr lang="en-US" sz="2000"/>
              <a:t>Reading Grade Level Text</a:t>
            </a:r>
            <a:endParaRPr sz="2000"/>
          </a:p>
          <a:p>
            <a:pPr marL="1371600" lvl="1" indent="-342900" algn="l" rtl="0">
              <a:lnSpc>
                <a:spcPct val="90000"/>
              </a:lnSpc>
              <a:spcBef>
                <a:spcPts val="1100"/>
              </a:spcBef>
              <a:spcAft>
                <a:spcPts val="0"/>
              </a:spcAft>
              <a:buSzPts val="1800"/>
              <a:buChar char="○"/>
            </a:pPr>
            <a:r>
              <a:rPr lang="en-US" sz="1800" b="0"/>
              <a:t>Teach students how to comprehend complex texts</a:t>
            </a:r>
            <a:endParaRPr sz="1800" b="0"/>
          </a:p>
          <a:p>
            <a:pPr marL="1371600" lvl="1" indent="-342900" algn="l" rtl="0">
              <a:lnSpc>
                <a:spcPct val="90000"/>
              </a:lnSpc>
              <a:spcBef>
                <a:spcPts val="1100"/>
              </a:spcBef>
              <a:spcAft>
                <a:spcPts val="0"/>
              </a:spcAft>
              <a:buSzPts val="1800"/>
              <a:buChar char="○"/>
            </a:pPr>
            <a:r>
              <a:rPr lang="en-US" sz="1800" b="0"/>
              <a:t>Teach students to monitor and adjust how they are reading and notice when comprehension breaks down</a:t>
            </a:r>
            <a:endParaRPr sz="1800" b="0"/>
          </a:p>
          <a:p>
            <a:pPr marL="457200" lvl="0" indent="-355600" algn="l" rtl="0">
              <a:lnSpc>
                <a:spcPct val="90000"/>
              </a:lnSpc>
              <a:spcBef>
                <a:spcPts val="0"/>
              </a:spcBef>
              <a:spcAft>
                <a:spcPts val="0"/>
              </a:spcAft>
              <a:buClr>
                <a:schemeClr val="dk1"/>
              </a:buClr>
              <a:buSzPts val="2000"/>
              <a:buChar char="❖"/>
            </a:pPr>
            <a:r>
              <a:rPr lang="en-US" sz="2000">
                <a:solidFill>
                  <a:schemeClr val="dk1"/>
                </a:solidFill>
              </a:rPr>
              <a:t>Responding to Text</a:t>
            </a:r>
            <a:endParaRPr sz="2000"/>
          </a:p>
          <a:p>
            <a:pPr marL="1371600" lvl="1" indent="-342900" algn="l" rtl="0">
              <a:lnSpc>
                <a:spcPct val="90000"/>
              </a:lnSpc>
              <a:spcBef>
                <a:spcPts val="1100"/>
              </a:spcBef>
              <a:spcAft>
                <a:spcPts val="0"/>
              </a:spcAft>
              <a:buSzPts val="1800"/>
              <a:buChar char="○"/>
            </a:pPr>
            <a:r>
              <a:rPr lang="en-US" sz="1800" b="0"/>
              <a:t>Teach students to think while reading, asking themselves questions, annotating text, paraphrasing chunks of text </a:t>
            </a:r>
            <a:endParaRPr sz="1800" b="0"/>
          </a:p>
          <a:p>
            <a:pPr marL="1371600" lvl="1" indent="-342900" algn="l" rtl="0">
              <a:lnSpc>
                <a:spcPct val="90000"/>
              </a:lnSpc>
              <a:spcBef>
                <a:spcPts val="1100"/>
              </a:spcBef>
              <a:spcAft>
                <a:spcPts val="0"/>
              </a:spcAft>
              <a:buSzPts val="1800"/>
              <a:buChar char="○"/>
            </a:pPr>
            <a:r>
              <a:rPr lang="en-US" sz="1800" b="0"/>
              <a:t>Provide opportunities for students to respond to text using various modalities</a:t>
            </a:r>
            <a:endParaRPr sz="1800" b="0"/>
          </a:p>
          <a:p>
            <a:pPr marL="457200" lvl="0" indent="-355600" algn="l" rtl="0">
              <a:lnSpc>
                <a:spcPct val="90000"/>
              </a:lnSpc>
              <a:spcBef>
                <a:spcPts val="0"/>
              </a:spcBef>
              <a:spcAft>
                <a:spcPts val="0"/>
              </a:spcAft>
              <a:buClr>
                <a:schemeClr val="dk1"/>
              </a:buClr>
              <a:buSzPts val="2000"/>
              <a:buChar char="❖"/>
            </a:pP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Foundational Skills Work</a:t>
            </a:r>
            <a:endParaRPr sz="2000">
              <a:solidFill>
                <a:schemeClr val="dk1"/>
              </a:solidFill>
            </a:endParaRPr>
          </a:p>
          <a:p>
            <a:pPr marL="1371600" lvl="1" indent="-342900" algn="l" rtl="0">
              <a:lnSpc>
                <a:spcPct val="90000"/>
              </a:lnSpc>
              <a:spcBef>
                <a:spcPts val="1100"/>
              </a:spcBef>
              <a:spcAft>
                <a:spcPts val="0"/>
              </a:spcAft>
              <a:buSzPts val="1800"/>
              <a:buChar char="○"/>
            </a:pPr>
            <a:r>
              <a:rPr lang="en-US" sz="1800" b="0"/>
              <a:t>Include word study </a:t>
            </a:r>
            <a:endParaRPr sz="1800" b="0"/>
          </a:p>
          <a:p>
            <a:pPr marL="1371600" lvl="1" indent="-342900" algn="l" rtl="0">
              <a:lnSpc>
                <a:spcPct val="90000"/>
              </a:lnSpc>
              <a:spcBef>
                <a:spcPts val="1100"/>
              </a:spcBef>
              <a:spcAft>
                <a:spcPts val="0"/>
              </a:spcAft>
              <a:buSzPts val="1800"/>
              <a:buChar char="○"/>
            </a:pPr>
            <a:r>
              <a:rPr lang="en-US" sz="1800" b="0"/>
              <a:t>Teach vocabulary and provide repeated exposures in multiple contexts</a:t>
            </a:r>
            <a:endParaRPr sz="1800" b="0"/>
          </a:p>
          <a:p>
            <a:pPr marL="1371600" lvl="1" indent="-342900" algn="l" rtl="0">
              <a:lnSpc>
                <a:spcPct val="90000"/>
              </a:lnSpc>
              <a:spcBef>
                <a:spcPts val="1100"/>
              </a:spcBef>
              <a:spcAft>
                <a:spcPts val="0"/>
              </a:spcAft>
              <a:buSzPts val="1800"/>
              <a:buChar char="○"/>
            </a:pPr>
            <a:r>
              <a:rPr lang="en-US" sz="1800" b="0"/>
              <a:t>Work on fluency by having student read a wide range of texts multiple times as a class, with a partner, independently</a:t>
            </a:r>
            <a:endParaRPr sz="1800" b="0"/>
          </a:p>
          <a:p>
            <a:pPr marL="1371600" lvl="1" indent="-323850" algn="l" rtl="0">
              <a:lnSpc>
                <a:spcPct val="90000"/>
              </a:lnSpc>
              <a:spcBef>
                <a:spcPts val="1100"/>
              </a:spcBef>
              <a:spcAft>
                <a:spcPts val="0"/>
              </a:spcAft>
              <a:buSzPts val="1500"/>
              <a:buChar char="○"/>
            </a:pPr>
            <a:r>
              <a:rPr lang="en-US" sz="1800" b="0"/>
              <a:t>Utilize before, during, and after reading strategies</a:t>
            </a:r>
            <a:endParaRPr sz="1800" b="0"/>
          </a:p>
          <a:p>
            <a:pPr marL="609600" lvl="0" indent="0" algn="l" rtl="0">
              <a:lnSpc>
                <a:spcPct val="90000"/>
              </a:lnSpc>
              <a:spcBef>
                <a:spcPts val="1100"/>
              </a:spcBef>
              <a:spcAft>
                <a:spcPts val="0"/>
              </a:spcAft>
              <a:buSzPts val="2100"/>
              <a:buNone/>
            </a:pPr>
            <a:endParaRPr sz="2900">
              <a:solidFill>
                <a:schemeClr val="dk1"/>
              </a:solidFill>
            </a:endParaRPr>
          </a:p>
          <a:p>
            <a:pPr marL="609600" lvl="0" indent="0" algn="l" rtl="0">
              <a:lnSpc>
                <a:spcPct val="90000"/>
              </a:lnSpc>
              <a:spcBef>
                <a:spcPts val="1100"/>
              </a:spcBef>
              <a:spcAft>
                <a:spcPts val="0"/>
              </a:spcAft>
              <a:buSzPts val="2100"/>
              <a:buNone/>
            </a:pPr>
            <a:endParaRPr sz="1900"/>
          </a:p>
        </p:txBody>
      </p:sp>
      <p:sp>
        <p:nvSpPr>
          <p:cNvPr id="695" name="Google Shape;695;g16e8a62a10d_1_42"/>
          <p:cNvSpPr txBox="1"/>
          <p:nvPr/>
        </p:nvSpPr>
        <p:spPr>
          <a:xfrm>
            <a:off x="544700" y="6000000"/>
            <a:ext cx="9882600" cy="446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300" i="0" u="sng" strike="noStrike" cap="none">
                <a:solidFill>
                  <a:schemeClr val="hlink"/>
                </a:solidFill>
                <a:latin typeface="Times New Roman"/>
                <a:ea typeface="Times New Roman"/>
                <a:cs typeface="Times New Roman"/>
                <a:sym typeface="Times New Roman"/>
                <a:hlinkClick r:id="rId3"/>
              </a:rPr>
              <a:t>https://ccsso.org/blog/ccsso-releases-restart-recovery-considerations-teaching-learning</a:t>
            </a:r>
            <a:endParaRPr sz="700" i="0" u="none" strike="noStrike" cap="none">
              <a:solidFill>
                <a:srgbClr val="000000"/>
              </a:solidFill>
              <a:latin typeface="Times New Roman"/>
              <a:ea typeface="Times New Roman"/>
              <a:cs typeface="Times New Roman"/>
              <a:sym typeface="Times New Roman"/>
            </a:endParaRPr>
          </a:p>
        </p:txBody>
      </p:sp>
      <p:sp>
        <p:nvSpPr>
          <p:cNvPr id="697" name="Google Shape;697;g16e8a62a10d_1_42"/>
          <p:cNvSpPr txBox="1"/>
          <p:nvPr/>
        </p:nvSpPr>
        <p:spPr>
          <a:xfrm>
            <a:off x="544700" y="6303350"/>
            <a:ext cx="7857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u="sng">
                <a:solidFill>
                  <a:schemeClr val="hlink"/>
                </a:solidFill>
                <a:latin typeface="Times New Roman"/>
                <a:ea typeface="Times New Roman"/>
                <a:cs typeface="Times New Roman"/>
                <a:sym typeface="Times New Roman"/>
                <a:hlinkClick r:id="rId4"/>
              </a:rPr>
              <a:t>Collaboration for Effective Educator, Development, Accountability, and Reform Center Evidence-based Reading Instruction for Adolescence, Grades 6-12</a:t>
            </a: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155287d1d7d_0_3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Food for Thought</a:t>
            </a:r>
            <a:endParaRPr/>
          </a:p>
        </p:txBody>
      </p:sp>
      <p:sp>
        <p:nvSpPr>
          <p:cNvPr id="704" name="Google Shape;704;g155287d1d7d_0_35"/>
          <p:cNvSpPr txBox="1">
            <a:spLocks noGrp="1"/>
          </p:cNvSpPr>
          <p:nvPr>
            <p:ph type="body" idx="1"/>
          </p:nvPr>
        </p:nvSpPr>
        <p:spPr>
          <a:xfrm>
            <a:off x="838200" y="1506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endParaRPr/>
          </a:p>
          <a:p>
            <a:pPr marL="0" lvl="0" indent="0" algn="ctr" rtl="0">
              <a:lnSpc>
                <a:spcPct val="90000"/>
              </a:lnSpc>
              <a:spcBef>
                <a:spcPts val="1000"/>
              </a:spcBef>
              <a:spcAft>
                <a:spcPts val="0"/>
              </a:spcAft>
              <a:buSzPts val="2800"/>
              <a:buNone/>
            </a:pPr>
            <a:r>
              <a:rPr lang="en-US" sz="7100" i="1"/>
              <a:t>“It’s not always the text; it’s what you do with it.”</a:t>
            </a:r>
            <a:endParaRPr sz="7100" i="1"/>
          </a:p>
          <a:p>
            <a:pPr marL="0" lvl="0" indent="0" algn="ctr" rtl="0">
              <a:lnSpc>
                <a:spcPct val="90000"/>
              </a:lnSpc>
              <a:spcBef>
                <a:spcPts val="1000"/>
              </a:spcBef>
              <a:spcAft>
                <a:spcPts val="0"/>
              </a:spcAft>
              <a:buSzPts val="2800"/>
              <a:buNone/>
            </a:pPr>
            <a:r>
              <a:rPr lang="en-US"/>
              <a:t>                                                                       </a:t>
            </a:r>
            <a:endParaRPr/>
          </a:p>
          <a:p>
            <a:pPr marL="0" lvl="0" indent="0" algn="ctr" rtl="0">
              <a:lnSpc>
                <a:spcPct val="90000"/>
              </a:lnSpc>
              <a:spcBef>
                <a:spcPts val="1000"/>
              </a:spcBef>
              <a:spcAft>
                <a:spcPts val="0"/>
              </a:spcAft>
              <a:buSzPts val="2800"/>
              <a:buNone/>
            </a:pPr>
            <a:r>
              <a:rPr lang="en-US"/>
              <a:t>                                                                           ~Jennifer Serravallo</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16836259b80_1_16"/>
          <p:cNvSpPr txBox="1">
            <a:spLocks noGrp="1"/>
          </p:cNvSpPr>
          <p:nvPr>
            <p:ph type="title"/>
          </p:nvPr>
        </p:nvSpPr>
        <p:spPr>
          <a:xfrm>
            <a:off x="831850" y="1709738"/>
            <a:ext cx="10515600" cy="28527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4300"/>
              <a:t>Connecting Literacy </a:t>
            </a:r>
            <a:endParaRPr sz="4300"/>
          </a:p>
          <a:p>
            <a:pPr marL="0" lvl="0" indent="0" algn="ctr" rtl="0">
              <a:spcBef>
                <a:spcPts val="0"/>
              </a:spcBef>
              <a:spcAft>
                <a:spcPts val="0"/>
              </a:spcAft>
              <a:buNone/>
            </a:pPr>
            <a:r>
              <a:rPr lang="en-US" sz="4300"/>
              <a:t>and </a:t>
            </a:r>
            <a:endParaRPr sz="4300"/>
          </a:p>
          <a:p>
            <a:pPr marL="0" lvl="0" indent="0" algn="ctr" rtl="0">
              <a:spcBef>
                <a:spcPts val="0"/>
              </a:spcBef>
              <a:spcAft>
                <a:spcPts val="0"/>
              </a:spcAft>
              <a:buNone/>
            </a:pPr>
            <a:r>
              <a:rPr lang="en-US" sz="4300"/>
              <a:t>Postgraduate Opportunities</a:t>
            </a:r>
            <a:endParaRPr sz="4300"/>
          </a:p>
        </p:txBody>
      </p:sp>
      <p:sp>
        <p:nvSpPr>
          <p:cNvPr id="710" name="Google Shape;710;g16836259b80_1_16"/>
          <p:cNvSpPr txBox="1">
            <a:spLocks noGrp="1"/>
          </p:cNvSpPr>
          <p:nvPr>
            <p:ph type="sldNum" idx="12"/>
          </p:nvPr>
        </p:nvSpPr>
        <p:spPr>
          <a:xfrm>
            <a:off x="8610600" y="6356350"/>
            <a:ext cx="1011600" cy="3651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sz="1200">
                <a:solidFill>
                  <a:srgbClr val="888FA3"/>
                </a:solidFill>
              </a:rPr>
              <a:t>44</a:t>
            </a:fld>
            <a:endParaRPr sz="1200">
              <a:solidFill>
                <a:srgbClr val="888FA3"/>
              </a:solidFill>
            </a:endParaRPr>
          </a:p>
        </p:txBody>
      </p:sp>
      <p:sp>
        <p:nvSpPr>
          <p:cNvPr id="711" name="Google Shape;711;g16836259b80_1_1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6836259b80_1_24"/>
          <p:cNvSpPr txBox="1">
            <a:spLocks noGrp="1"/>
          </p:cNvSpPr>
          <p:nvPr>
            <p:ph type="body" idx="1"/>
          </p:nvPr>
        </p:nvSpPr>
        <p:spPr>
          <a:xfrm>
            <a:off x="337801" y="1264454"/>
            <a:ext cx="11516400" cy="247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i="1"/>
              <a:t>Programs and curricula targeted at increasing the relevance of school, building supportive relationships, and helping students manage challenges can help prevent disengagement.</a:t>
            </a:r>
            <a:endParaRPr sz="2500" i="1"/>
          </a:p>
          <a:p>
            <a:pPr marL="0" lvl="0" indent="0" algn="l" rtl="0">
              <a:spcBef>
                <a:spcPts val="0"/>
              </a:spcBef>
              <a:spcAft>
                <a:spcPts val="0"/>
              </a:spcAft>
              <a:buNone/>
            </a:pPr>
            <a:endParaRPr sz="2500" i="1"/>
          </a:p>
          <a:p>
            <a:pPr marL="0" lvl="0" indent="0" algn="l" rtl="0">
              <a:spcBef>
                <a:spcPts val="0"/>
              </a:spcBef>
              <a:spcAft>
                <a:spcPts val="0"/>
              </a:spcAft>
              <a:buNone/>
            </a:pPr>
            <a:endParaRPr sz="2500" i="1"/>
          </a:p>
          <a:p>
            <a:pPr marL="0" lvl="0" indent="0" algn="l" rtl="0">
              <a:spcBef>
                <a:spcPts val="0"/>
              </a:spcBef>
              <a:spcAft>
                <a:spcPts val="0"/>
              </a:spcAft>
              <a:buNone/>
            </a:pPr>
            <a:endParaRPr sz="2500" i="1"/>
          </a:p>
          <a:p>
            <a:pPr marL="0" lvl="0" indent="0" algn="l" rtl="0">
              <a:spcBef>
                <a:spcPts val="0"/>
              </a:spcBef>
              <a:spcAft>
                <a:spcPts val="0"/>
              </a:spcAft>
              <a:buNone/>
            </a:pPr>
            <a:endParaRPr sz="2500" i="1"/>
          </a:p>
          <a:p>
            <a:pPr marL="0" lvl="0" indent="0" algn="l" rtl="0">
              <a:lnSpc>
                <a:spcPct val="200000"/>
              </a:lnSpc>
              <a:spcBef>
                <a:spcPts val="0"/>
              </a:spcBef>
              <a:spcAft>
                <a:spcPts val="0"/>
              </a:spcAft>
              <a:buClr>
                <a:schemeClr val="dk1"/>
              </a:buClr>
              <a:buSzPts val="1500"/>
              <a:buFont typeface="Arial"/>
              <a:buNone/>
            </a:pPr>
            <a:r>
              <a:rPr lang="en-US" sz="1600" b="0" u="sng">
                <a:solidFill>
                  <a:schemeClr val="hlink"/>
                </a:solidFill>
                <a:latin typeface="Arial"/>
                <a:ea typeface="Arial"/>
                <a:cs typeface="Arial"/>
                <a:sym typeface="Arial"/>
                <a:hlinkClick r:id="rId3"/>
              </a:rPr>
              <a:t>United States Department of Education. (2017). Preventing Dropout in Secondary Schools. </a:t>
            </a:r>
            <a:r>
              <a:rPr lang="en-US" sz="1600" b="0" i="1" u="sng">
                <a:solidFill>
                  <a:schemeClr val="hlink"/>
                </a:solidFill>
                <a:latin typeface="Arial"/>
                <a:ea typeface="Arial"/>
                <a:cs typeface="Arial"/>
                <a:sym typeface="Arial"/>
                <a:hlinkClick r:id="rId3"/>
              </a:rPr>
              <a:t>Institute of Education Sciences</a:t>
            </a:r>
            <a:r>
              <a:rPr lang="en-US" sz="1600" b="0" u="sng">
                <a:solidFill>
                  <a:schemeClr val="hlink"/>
                </a:solidFill>
                <a:latin typeface="Arial"/>
                <a:ea typeface="Arial"/>
                <a:cs typeface="Arial"/>
                <a:sym typeface="Arial"/>
                <a:hlinkClick r:id="rId3"/>
              </a:rPr>
              <a:t>. https://ies.ed.gov/ncee/wwc/Docs/PracticeGuide/wwc_dropout_092617.pdf</a:t>
            </a:r>
            <a:endParaRPr sz="1600" b="0">
              <a:solidFill>
                <a:schemeClr val="dk1"/>
              </a:solidFill>
              <a:latin typeface="Arial"/>
              <a:ea typeface="Arial"/>
              <a:cs typeface="Arial"/>
              <a:sym typeface="Arial"/>
            </a:endParaRPr>
          </a:p>
          <a:p>
            <a:pPr marL="0" lvl="0" indent="0" algn="l" rtl="0">
              <a:spcBef>
                <a:spcPts val="0"/>
              </a:spcBef>
              <a:spcAft>
                <a:spcPts val="0"/>
              </a:spcAft>
              <a:buNone/>
            </a:pPr>
            <a:endParaRPr sz="2500">
              <a:highlight>
                <a:schemeClr val="accent6"/>
              </a:highlight>
            </a:endParaRPr>
          </a:p>
        </p:txBody>
      </p:sp>
      <p:sp>
        <p:nvSpPr>
          <p:cNvPr id="717" name="Google Shape;717;g16836259b80_1_24"/>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45</a:t>
            </a:fld>
            <a:endParaRPr sz="1900"/>
          </a:p>
        </p:txBody>
      </p:sp>
      <p:sp>
        <p:nvSpPr>
          <p:cNvPr id="718" name="Google Shape;718;g16836259b80_1_24"/>
          <p:cNvSpPr txBox="1">
            <a:spLocks noGrp="1"/>
          </p:cNvSpPr>
          <p:nvPr>
            <p:ph type="title"/>
          </p:nvPr>
        </p:nvSpPr>
        <p:spPr>
          <a:xfrm>
            <a:off x="236458" y="114298"/>
            <a:ext cx="15147600" cy="1017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600"/>
              <a:t>What Evidence Shows</a:t>
            </a:r>
            <a:endParaRPr sz="3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16836259b80_1_30"/>
          <p:cNvSpPr txBox="1">
            <a:spLocks noGrp="1"/>
          </p:cNvSpPr>
          <p:nvPr>
            <p:ph type="body" idx="1"/>
          </p:nvPr>
        </p:nvSpPr>
        <p:spPr>
          <a:xfrm>
            <a:off x="543375" y="1415708"/>
            <a:ext cx="109113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a:t>Directly connect schoolwork to students’ options after high school:</a:t>
            </a:r>
            <a:endParaRPr sz="2400"/>
          </a:p>
          <a:p>
            <a:pPr marL="609600" lvl="0" indent="-457200" algn="l" rtl="0">
              <a:spcBef>
                <a:spcPts val="0"/>
              </a:spcBef>
              <a:spcAft>
                <a:spcPts val="0"/>
              </a:spcAft>
              <a:buSzPts val="2400"/>
              <a:buChar char="●"/>
            </a:pPr>
            <a:r>
              <a:rPr lang="en-US" sz="2400"/>
              <a:t>Make classes relevant by offering curricula and academic programs that are clearly connected to a career or postsecondary education</a:t>
            </a:r>
            <a:endParaRPr sz="2400"/>
          </a:p>
          <a:p>
            <a:pPr marL="609600" lvl="0" indent="0" algn="l" rtl="0">
              <a:spcBef>
                <a:spcPts val="0"/>
              </a:spcBef>
              <a:spcAft>
                <a:spcPts val="0"/>
              </a:spcAft>
              <a:buNone/>
            </a:pPr>
            <a:endParaRPr sz="2400"/>
          </a:p>
          <a:p>
            <a:pPr marL="609600" lvl="0" indent="-457200" algn="l" rtl="0">
              <a:spcBef>
                <a:spcPts val="0"/>
              </a:spcBef>
              <a:spcAft>
                <a:spcPts val="0"/>
              </a:spcAft>
              <a:buSzPts val="2400"/>
              <a:buChar char="●"/>
            </a:pPr>
            <a:r>
              <a:rPr lang="en-US" sz="2400"/>
              <a:t>Integrating career education and college-focused lessons into core academic classes is one strategy for helping students see how work in academic classes matters for life after high school</a:t>
            </a:r>
            <a:endParaRPr sz="2400"/>
          </a:p>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l" rtl="0">
              <a:lnSpc>
                <a:spcPct val="200000"/>
              </a:lnSpc>
              <a:spcBef>
                <a:spcPts val="0"/>
              </a:spcBef>
              <a:spcAft>
                <a:spcPts val="0"/>
              </a:spcAft>
              <a:buClr>
                <a:schemeClr val="dk1"/>
              </a:buClr>
              <a:buSzPts val="1500"/>
              <a:buFont typeface="Arial"/>
              <a:buNone/>
            </a:pPr>
            <a:r>
              <a:rPr lang="en-US" sz="16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United States Department of Education. (2017). Preventing Dropout in Secondary Schools. </a:t>
            </a:r>
            <a:r>
              <a:rPr lang="en-US" sz="1600" b="0" i="1"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600" b="0" u="sng">
                <a:solidFill>
                  <a:schemeClr val="accent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https://ies.ed.gov/ncee/wwc/Docs/PracticeGuide/wwc_dropout_092617.pdf</a:t>
            </a:r>
            <a:endParaRPr sz="1900"/>
          </a:p>
        </p:txBody>
      </p:sp>
      <p:sp>
        <p:nvSpPr>
          <p:cNvPr id="724" name="Google Shape;724;g16836259b80_1_30"/>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46</a:t>
            </a:fld>
            <a:endParaRPr sz="1900"/>
          </a:p>
        </p:txBody>
      </p:sp>
      <p:sp>
        <p:nvSpPr>
          <p:cNvPr id="725" name="Google Shape;725;g16836259b80_1_30"/>
          <p:cNvSpPr txBox="1">
            <a:spLocks noGrp="1"/>
          </p:cNvSpPr>
          <p:nvPr>
            <p:ph type="title"/>
          </p:nvPr>
        </p:nvSpPr>
        <p:spPr>
          <a:xfrm>
            <a:off x="421808" y="114298"/>
            <a:ext cx="15147600" cy="1017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3600"/>
              <a:t>Evidence-based Practices to Support Instruction (1 of 4)</a:t>
            </a:r>
            <a:endParaRPr sz="3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g16836259b80_1_36"/>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47</a:t>
            </a:fld>
            <a:endParaRPr sz="1900"/>
          </a:p>
        </p:txBody>
      </p:sp>
      <p:sp>
        <p:nvSpPr>
          <p:cNvPr id="731" name="Google Shape;731;g16836259b80_1_36"/>
          <p:cNvSpPr txBox="1">
            <a:spLocks noGrp="1"/>
          </p:cNvSpPr>
          <p:nvPr>
            <p:ph type="title"/>
          </p:nvPr>
        </p:nvSpPr>
        <p:spPr>
          <a:xfrm>
            <a:off x="261942" y="114300"/>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3200"/>
              <a:t>Evidence-based Practices to Support Instruction (2 of 4)</a:t>
            </a:r>
            <a:endParaRPr sz="3200"/>
          </a:p>
        </p:txBody>
      </p:sp>
      <p:pic>
        <p:nvPicPr>
          <p:cNvPr id="732" name="Google Shape;732;g16836259b80_1_36" descr="screenshot of IES practice guide page"/>
          <p:cNvPicPr preferRelativeResize="0"/>
          <p:nvPr/>
        </p:nvPicPr>
        <p:blipFill>
          <a:blip r:embed="rId3">
            <a:alphaModFix/>
          </a:blip>
          <a:stretch>
            <a:fillRect/>
          </a:stretch>
        </p:blipFill>
        <p:spPr>
          <a:xfrm>
            <a:off x="1009425" y="720512"/>
            <a:ext cx="9193474" cy="5416975"/>
          </a:xfrm>
          <a:prstGeom prst="rect">
            <a:avLst/>
          </a:prstGeom>
          <a:noFill/>
          <a:ln>
            <a:noFill/>
          </a:ln>
        </p:spPr>
      </p:pic>
      <p:sp>
        <p:nvSpPr>
          <p:cNvPr id="733" name="Google Shape;733;g16836259b80_1_36"/>
          <p:cNvSpPr txBox="1"/>
          <p:nvPr/>
        </p:nvSpPr>
        <p:spPr>
          <a:xfrm>
            <a:off x="114300" y="6189600"/>
            <a:ext cx="97770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500"/>
              <a:buFont typeface="Arial"/>
              <a:buNone/>
            </a:pPr>
            <a:r>
              <a:rPr lang="en-US" sz="12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United States Department of Education. (2017). Preventing Dropout in Secondary Schools. </a:t>
            </a:r>
            <a:r>
              <a:rPr lang="en-US" sz="1200" i="1"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2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https://ies.ed.gov/ncee/wwc/Docs/PracticeGuide/wwc_dropout_092617.pdf</a:t>
            </a:r>
            <a:endParaRPr sz="10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16836259b80_1_43"/>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48</a:t>
            </a:fld>
            <a:endParaRPr sz="1900"/>
          </a:p>
        </p:txBody>
      </p:sp>
      <p:sp>
        <p:nvSpPr>
          <p:cNvPr id="739" name="Google Shape;739;g16836259b80_1_43"/>
          <p:cNvSpPr txBox="1">
            <a:spLocks noGrp="1"/>
          </p:cNvSpPr>
          <p:nvPr>
            <p:ph type="title"/>
          </p:nvPr>
        </p:nvSpPr>
        <p:spPr>
          <a:xfrm>
            <a:off x="598333" y="180833"/>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3200"/>
              <a:t>Evidence-based Practices to Support Instruction (3 of 4)</a:t>
            </a:r>
            <a:endParaRPr sz="3200"/>
          </a:p>
        </p:txBody>
      </p:sp>
      <p:pic>
        <p:nvPicPr>
          <p:cNvPr id="740" name="Google Shape;740;g16836259b80_1_43" descr="screenshot of IES practice guide page"/>
          <p:cNvPicPr preferRelativeResize="0"/>
          <p:nvPr/>
        </p:nvPicPr>
        <p:blipFill>
          <a:blip r:embed="rId3">
            <a:alphaModFix/>
          </a:blip>
          <a:stretch>
            <a:fillRect/>
          </a:stretch>
        </p:blipFill>
        <p:spPr>
          <a:xfrm>
            <a:off x="679950" y="944425"/>
            <a:ext cx="9429525" cy="5235950"/>
          </a:xfrm>
          <a:prstGeom prst="rect">
            <a:avLst/>
          </a:prstGeom>
          <a:noFill/>
          <a:ln>
            <a:noFill/>
          </a:ln>
        </p:spPr>
      </p:pic>
      <p:sp>
        <p:nvSpPr>
          <p:cNvPr id="741" name="Google Shape;741;g16836259b80_1_43"/>
          <p:cNvSpPr txBox="1"/>
          <p:nvPr/>
        </p:nvSpPr>
        <p:spPr>
          <a:xfrm>
            <a:off x="0" y="6303900"/>
            <a:ext cx="11959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United States Department of Education. (2017). Preventing Dropout in Secondary Schools. </a:t>
            </a:r>
            <a:r>
              <a:rPr lang="en-US" sz="1200" i="1"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2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https://ies.ed.gov/ncee/wwc/Docs/PracticeGuide/wwc_dropout_092617.pdf</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16836259b80_1_50"/>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49</a:t>
            </a:fld>
            <a:endParaRPr sz="1900"/>
          </a:p>
        </p:txBody>
      </p:sp>
      <p:sp>
        <p:nvSpPr>
          <p:cNvPr id="747" name="Google Shape;747;g16836259b80_1_50"/>
          <p:cNvSpPr txBox="1">
            <a:spLocks noGrp="1"/>
          </p:cNvSpPr>
          <p:nvPr>
            <p:ph type="title"/>
          </p:nvPr>
        </p:nvSpPr>
        <p:spPr>
          <a:xfrm>
            <a:off x="598350" y="124767"/>
            <a:ext cx="11360800" cy="76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900"/>
              <a:t>Evidence-based Practices to Support Instruction (4 of 4)</a:t>
            </a:r>
            <a:endParaRPr sz="1900"/>
          </a:p>
        </p:txBody>
      </p:sp>
      <p:pic>
        <p:nvPicPr>
          <p:cNvPr id="748" name="Google Shape;748;g16836259b80_1_50" descr="screenshot of IES practice guide page"/>
          <p:cNvPicPr preferRelativeResize="0"/>
          <p:nvPr/>
        </p:nvPicPr>
        <p:blipFill>
          <a:blip r:embed="rId3">
            <a:alphaModFix/>
          </a:blip>
          <a:stretch>
            <a:fillRect/>
          </a:stretch>
        </p:blipFill>
        <p:spPr>
          <a:xfrm>
            <a:off x="659738" y="1871750"/>
            <a:ext cx="10872525" cy="4608687"/>
          </a:xfrm>
          <a:prstGeom prst="rect">
            <a:avLst/>
          </a:prstGeom>
          <a:noFill/>
          <a:ln>
            <a:noFill/>
          </a:ln>
        </p:spPr>
      </p:pic>
      <p:pic>
        <p:nvPicPr>
          <p:cNvPr id="749" name="Google Shape;749;g16836259b80_1_50" descr="screenshot of IES practice guide page"/>
          <p:cNvPicPr preferRelativeResize="0"/>
          <p:nvPr/>
        </p:nvPicPr>
        <p:blipFill>
          <a:blip r:embed="rId4">
            <a:alphaModFix/>
          </a:blip>
          <a:stretch>
            <a:fillRect/>
          </a:stretch>
        </p:blipFill>
        <p:spPr>
          <a:xfrm>
            <a:off x="659739" y="635350"/>
            <a:ext cx="10872524" cy="1236400"/>
          </a:xfrm>
          <a:prstGeom prst="rect">
            <a:avLst/>
          </a:prstGeom>
          <a:noFill/>
          <a:ln>
            <a:noFill/>
          </a:ln>
        </p:spPr>
      </p:pic>
      <p:sp>
        <p:nvSpPr>
          <p:cNvPr id="750" name="Google Shape;750;g16836259b80_1_50"/>
          <p:cNvSpPr txBox="1"/>
          <p:nvPr/>
        </p:nvSpPr>
        <p:spPr>
          <a:xfrm>
            <a:off x="317675" y="6384600"/>
            <a:ext cx="9777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United States Department of Education. (2017). Preventing Dropout in Secondary Schools. </a:t>
            </a:r>
            <a:r>
              <a:rPr lang="en-US" sz="1200" i="1"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Institute of Education Sciences</a:t>
            </a:r>
            <a:r>
              <a:rPr lang="en-US" sz="12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https://ies.ed.gov/ncee/wwc/Docs/PracticeGuide/wwc_dropout_092617.pdf</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6625d34af5_0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Assessment Results Over Time</a:t>
            </a:r>
            <a:endParaRPr/>
          </a:p>
        </p:txBody>
      </p:sp>
      <p:sp>
        <p:nvSpPr>
          <p:cNvPr id="365" name="Google Shape;365;g16625d34af5_0_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16e8a62a10d_0_0"/>
          <p:cNvSpPr txBox="1">
            <a:spLocks noGrp="1"/>
          </p:cNvSpPr>
          <p:nvPr>
            <p:ph type="title"/>
          </p:nvPr>
        </p:nvSpPr>
        <p:spPr>
          <a:xfrm>
            <a:off x="415650" y="1697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900"/>
              <a:t>Using Technology to Support Postsecondary Student Learning (1 of 4)</a:t>
            </a:r>
            <a:endParaRPr sz="2500"/>
          </a:p>
        </p:txBody>
      </p:sp>
      <p:pic>
        <p:nvPicPr>
          <p:cNvPr id="757" name="Google Shape;757;g16e8a62a10d_0_0" descr="screenshot of IES practice guide page"/>
          <p:cNvPicPr preferRelativeResize="0"/>
          <p:nvPr/>
        </p:nvPicPr>
        <p:blipFill>
          <a:blip r:embed="rId3">
            <a:alphaModFix/>
          </a:blip>
          <a:stretch>
            <a:fillRect/>
          </a:stretch>
        </p:blipFill>
        <p:spPr>
          <a:xfrm>
            <a:off x="1373150" y="1178150"/>
            <a:ext cx="9696450" cy="4953000"/>
          </a:xfrm>
          <a:prstGeom prst="rect">
            <a:avLst/>
          </a:prstGeom>
          <a:noFill/>
          <a:ln>
            <a:noFill/>
          </a:ln>
        </p:spPr>
      </p:pic>
      <p:sp>
        <p:nvSpPr>
          <p:cNvPr id="758" name="Google Shape;758;g16e8a62a10d_0_0"/>
          <p:cNvSpPr txBox="1"/>
          <p:nvPr/>
        </p:nvSpPr>
        <p:spPr>
          <a:xfrm>
            <a:off x="564175" y="6268750"/>
            <a:ext cx="722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4"/>
              </a:rPr>
              <a:t>IES Practice Guide: Using Technology to Support Postsecondary Student Learning</a:t>
            </a:r>
            <a:endParaRPr>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6e8a62a10d_0_10"/>
          <p:cNvSpPr txBox="1">
            <a:spLocks noGrp="1"/>
          </p:cNvSpPr>
          <p:nvPr>
            <p:ph type="title"/>
          </p:nvPr>
        </p:nvSpPr>
        <p:spPr>
          <a:xfrm>
            <a:off x="340850" y="33749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900"/>
              <a:t>Using Technology to Support Postsecondary Student Learning (2 of 4)</a:t>
            </a:r>
            <a:endParaRPr/>
          </a:p>
        </p:txBody>
      </p:sp>
      <p:sp>
        <p:nvSpPr>
          <p:cNvPr id="765" name="Google Shape;765;g16e8a62a10d_0_10"/>
          <p:cNvSpPr txBox="1">
            <a:spLocks noGrp="1"/>
          </p:cNvSpPr>
          <p:nvPr>
            <p:ph type="body" idx="1"/>
          </p:nvPr>
        </p:nvSpPr>
        <p:spPr>
          <a:xfrm>
            <a:off x="415642" y="1100992"/>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a:t>Recommendation One: Use communication and collaboration tools to increase interaction among students and between students and instructors.</a:t>
            </a:r>
            <a:endParaRPr sz="2500"/>
          </a:p>
          <a:p>
            <a:pPr marL="457200" lvl="0" indent="-355600" algn="l" rtl="0">
              <a:spcBef>
                <a:spcPts val="0"/>
              </a:spcBef>
              <a:spcAft>
                <a:spcPts val="0"/>
              </a:spcAft>
              <a:buSzPts val="2000"/>
              <a:buChar char="●"/>
            </a:pPr>
            <a:r>
              <a:rPr lang="en-US" sz="2000"/>
              <a:t>Select tools that will best support learning objectives</a:t>
            </a:r>
            <a:endParaRPr sz="2000"/>
          </a:p>
          <a:p>
            <a:pPr marL="457200" lvl="0" indent="-355600" algn="l" rtl="0">
              <a:spcBef>
                <a:spcPts val="0"/>
              </a:spcBef>
              <a:spcAft>
                <a:spcPts val="0"/>
              </a:spcAft>
              <a:buSzPts val="2000"/>
              <a:buChar char="●"/>
            </a:pPr>
            <a:r>
              <a:rPr lang="en-US" sz="2000"/>
              <a:t>Articulate expectations for when and how the tools should be used</a:t>
            </a:r>
            <a:endParaRPr sz="2000"/>
          </a:p>
          <a:p>
            <a:pPr marL="457200" lvl="0" indent="0" algn="l" rtl="0">
              <a:spcBef>
                <a:spcPts val="0"/>
              </a:spcBef>
              <a:spcAft>
                <a:spcPts val="0"/>
              </a:spcAft>
              <a:buNone/>
            </a:pPr>
            <a:endParaRPr sz="2000"/>
          </a:p>
          <a:p>
            <a:pPr marL="0" lvl="0" indent="0" algn="l" rtl="0">
              <a:spcBef>
                <a:spcPts val="0"/>
              </a:spcBef>
              <a:spcAft>
                <a:spcPts val="0"/>
              </a:spcAft>
              <a:buNone/>
            </a:pPr>
            <a:r>
              <a:rPr lang="en-US" sz="2500"/>
              <a:t>Recommendation Two: Use varied, personalized, and readily available digital resources to design and deliver instructional content.</a:t>
            </a:r>
            <a:endParaRPr sz="2500"/>
          </a:p>
          <a:p>
            <a:pPr marL="457200" lvl="0" indent="-355600" algn="l" rtl="0">
              <a:spcBef>
                <a:spcPts val="0"/>
              </a:spcBef>
              <a:spcAft>
                <a:spcPts val="0"/>
              </a:spcAft>
              <a:buSzPts val="2000"/>
              <a:buChar char="●"/>
            </a:pPr>
            <a:r>
              <a:rPr lang="en-US" sz="2000"/>
              <a:t> Plan instruction so that course content is carefully packaged and sequenced, and use technology to scaffold students’ acquisition and application of the content. </a:t>
            </a:r>
            <a:endParaRPr sz="2000"/>
          </a:p>
          <a:p>
            <a:pPr marL="457200" lvl="0" indent="-355600" algn="l" rtl="0">
              <a:spcBef>
                <a:spcPts val="0"/>
              </a:spcBef>
              <a:spcAft>
                <a:spcPts val="0"/>
              </a:spcAft>
              <a:buSzPts val="2000"/>
              <a:buChar char="●"/>
            </a:pPr>
            <a:r>
              <a:rPr lang="en-US" sz="2000"/>
              <a:t>Monitor and evaluate the effectiveness of course formats and use of multimedia to deliver content.</a:t>
            </a:r>
            <a:endParaRPr sz="2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66" name="Google Shape;766;g16e8a62a10d_0_10"/>
          <p:cNvSpPr txBox="1"/>
          <p:nvPr/>
        </p:nvSpPr>
        <p:spPr>
          <a:xfrm>
            <a:off x="597975" y="6185175"/>
            <a:ext cx="977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IES Practice Guide: Using Technology to Support Postsecondary Student Learning</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16e8a62a10d_0_22"/>
          <p:cNvSpPr txBox="1">
            <a:spLocks noGrp="1"/>
          </p:cNvSpPr>
          <p:nvPr>
            <p:ph type="title"/>
          </p:nvPr>
        </p:nvSpPr>
        <p:spPr>
          <a:xfrm>
            <a:off x="210050" y="2814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900"/>
              <a:t>Using Technology to Support Postsecondary Student Learning (3 of 4)</a:t>
            </a:r>
            <a:endParaRPr/>
          </a:p>
        </p:txBody>
      </p:sp>
      <p:sp>
        <p:nvSpPr>
          <p:cNvPr id="773" name="Google Shape;773;g16e8a62a10d_0_22"/>
          <p:cNvSpPr txBox="1">
            <a:spLocks noGrp="1"/>
          </p:cNvSpPr>
          <p:nvPr>
            <p:ph type="body" idx="1"/>
          </p:nvPr>
        </p:nvSpPr>
        <p:spPr>
          <a:xfrm>
            <a:off x="210042" y="1151392"/>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a:t>Recommendation Three:  Incorporate technology that models and fosters self-regulated learning strategies.</a:t>
            </a:r>
            <a:endParaRPr sz="2500"/>
          </a:p>
          <a:p>
            <a:pPr marL="457200" lvl="0" indent="-355600" algn="l" rtl="0">
              <a:spcBef>
                <a:spcPts val="0"/>
              </a:spcBef>
              <a:spcAft>
                <a:spcPts val="0"/>
              </a:spcAft>
              <a:buSzPts val="2000"/>
              <a:buChar char="●"/>
            </a:pPr>
            <a:r>
              <a:rPr lang="en-US" sz="2000"/>
              <a:t>Select tools and technologies that serve as scaffolds to help students apply self regulated learning strategies. </a:t>
            </a:r>
            <a:endParaRPr sz="2000"/>
          </a:p>
          <a:p>
            <a:pPr marL="457200" lvl="0" indent="-355600" algn="l" rtl="0">
              <a:spcBef>
                <a:spcPts val="0"/>
              </a:spcBef>
              <a:spcAft>
                <a:spcPts val="0"/>
              </a:spcAft>
              <a:buSzPts val="2000"/>
              <a:buChar char="●"/>
            </a:pPr>
            <a:r>
              <a:rPr lang="en-US" sz="2000"/>
              <a:t>Model how to use self-regulated learning strategies, and provide students with opportunities to practice self-regulated learning strategies using technology. </a:t>
            </a:r>
            <a:endParaRPr sz="2000"/>
          </a:p>
          <a:p>
            <a:pPr marL="457200" lvl="0" indent="0" algn="l" rtl="0">
              <a:spcBef>
                <a:spcPts val="0"/>
              </a:spcBef>
              <a:spcAft>
                <a:spcPts val="0"/>
              </a:spcAft>
              <a:buNone/>
            </a:pPr>
            <a:endParaRPr sz="2000"/>
          </a:p>
          <a:p>
            <a:pPr marL="0" lvl="0" indent="0" algn="l" rtl="0">
              <a:spcBef>
                <a:spcPts val="0"/>
              </a:spcBef>
              <a:spcAft>
                <a:spcPts val="0"/>
              </a:spcAft>
              <a:buNone/>
            </a:pPr>
            <a:r>
              <a:rPr lang="en-US" sz="2500"/>
              <a:t>Recommendation Four: Use technology to provide timely and targeted feedback on student performance.</a:t>
            </a:r>
            <a:endParaRPr sz="2500"/>
          </a:p>
          <a:p>
            <a:pPr marL="457200" lvl="0" indent="-355600" algn="l" rtl="0">
              <a:spcBef>
                <a:spcPts val="0"/>
              </a:spcBef>
              <a:spcAft>
                <a:spcPts val="0"/>
              </a:spcAft>
              <a:buSzPts val="2000"/>
              <a:buChar char="●"/>
            </a:pPr>
            <a:r>
              <a:rPr lang="en-US" sz="2000"/>
              <a:t>Determine the course segments or content for which students would benefit most from timely and targeted feedback. </a:t>
            </a:r>
            <a:endParaRPr sz="2000"/>
          </a:p>
          <a:p>
            <a:pPr marL="457200" lvl="0" indent="-355600" algn="l" rtl="0">
              <a:spcBef>
                <a:spcPts val="0"/>
              </a:spcBef>
              <a:spcAft>
                <a:spcPts val="0"/>
              </a:spcAft>
              <a:buSzPts val="2000"/>
              <a:buChar char="●"/>
            </a:pPr>
            <a:r>
              <a:rPr lang="en-US" sz="2000"/>
              <a:t>Strategically incorporate feedback technologies into the course. </a:t>
            </a:r>
            <a:endParaRPr sz="2000"/>
          </a:p>
          <a:p>
            <a:pPr marL="457200" lvl="0" indent="-355600" algn="l" rtl="0">
              <a:spcBef>
                <a:spcPts val="0"/>
              </a:spcBef>
              <a:spcAft>
                <a:spcPts val="0"/>
              </a:spcAft>
              <a:buSzPts val="2000"/>
              <a:buChar char="●"/>
            </a:pPr>
            <a:r>
              <a:rPr lang="en-US" sz="2000"/>
              <a:t>Use data to inform instruction, and to help students guide their learning. </a:t>
            </a:r>
            <a:endParaRPr sz="2500"/>
          </a:p>
          <a:p>
            <a:pPr marL="0" lvl="0" indent="0" algn="l" rtl="0">
              <a:spcBef>
                <a:spcPts val="0"/>
              </a:spcBef>
              <a:spcAft>
                <a:spcPts val="0"/>
              </a:spcAft>
              <a:buNone/>
            </a:pPr>
            <a:endParaRPr sz="2500"/>
          </a:p>
        </p:txBody>
      </p:sp>
      <p:sp>
        <p:nvSpPr>
          <p:cNvPr id="774" name="Google Shape;774;g16e8a62a10d_0_22"/>
          <p:cNvSpPr txBox="1"/>
          <p:nvPr/>
        </p:nvSpPr>
        <p:spPr>
          <a:xfrm>
            <a:off x="541925" y="6278725"/>
            <a:ext cx="977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IES Practice Guide: Using Technology to Support Postsecondary Student Learning</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16e8a62a10d_0_38"/>
          <p:cNvSpPr txBox="1">
            <a:spLocks noGrp="1"/>
          </p:cNvSpPr>
          <p:nvPr>
            <p:ph type="title"/>
          </p:nvPr>
        </p:nvSpPr>
        <p:spPr>
          <a:xfrm>
            <a:off x="415650" y="5430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900"/>
              <a:t>Using Technology to Support Postsecondary Student Learning (4 of 4)</a:t>
            </a:r>
            <a:endParaRPr/>
          </a:p>
        </p:txBody>
      </p:sp>
      <p:sp>
        <p:nvSpPr>
          <p:cNvPr id="781" name="Google Shape;781;g16e8a62a10d_0_38"/>
          <p:cNvSpPr txBox="1">
            <a:spLocks noGrp="1"/>
          </p:cNvSpPr>
          <p:nvPr>
            <p:ph type="body" idx="1"/>
          </p:nvPr>
        </p:nvSpPr>
        <p:spPr>
          <a:xfrm>
            <a:off x="542117" y="1393554"/>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500"/>
              <a:t>Recommendation Five: Use simulation technologies that help students engage in complex problem-solving.</a:t>
            </a:r>
            <a:endParaRPr/>
          </a:p>
          <a:p>
            <a:pPr marL="457200" lvl="0" indent="-355600" algn="l" rtl="0">
              <a:spcBef>
                <a:spcPts val="0"/>
              </a:spcBef>
              <a:spcAft>
                <a:spcPts val="0"/>
              </a:spcAft>
              <a:buSzPts val="2000"/>
              <a:buChar char="●"/>
            </a:pPr>
            <a:r>
              <a:rPr lang="en-US" sz="2000"/>
              <a:t>Establish the learning objectives first, and then select an activity with the right level  of complexity. </a:t>
            </a:r>
            <a:endParaRPr sz="2000"/>
          </a:p>
          <a:p>
            <a:pPr marL="457200" lvl="0" indent="-355600" algn="l" rtl="0">
              <a:spcBef>
                <a:spcPts val="0"/>
              </a:spcBef>
              <a:spcAft>
                <a:spcPts val="0"/>
              </a:spcAft>
              <a:buSzPts val="2000"/>
              <a:buChar char="●"/>
            </a:pPr>
            <a:r>
              <a:rPr lang="en-US" sz="2000"/>
              <a:t> Lead students in reflective discussion to help them evaluate their own learning. </a:t>
            </a:r>
            <a:endParaRPr sz="2000"/>
          </a:p>
          <a:p>
            <a:pPr marL="0" lvl="0" indent="0" algn="l" rtl="0">
              <a:spcBef>
                <a:spcPts val="0"/>
              </a:spcBef>
              <a:spcAft>
                <a:spcPts val="0"/>
              </a:spcAft>
              <a:buNone/>
            </a:pPr>
            <a:endParaRPr sz="2000"/>
          </a:p>
        </p:txBody>
      </p:sp>
      <p:sp>
        <p:nvSpPr>
          <p:cNvPr id="782" name="Google Shape;782;g16e8a62a10d_0_38"/>
          <p:cNvSpPr txBox="1"/>
          <p:nvPr/>
        </p:nvSpPr>
        <p:spPr>
          <a:xfrm>
            <a:off x="317700" y="6035775"/>
            <a:ext cx="977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IES Practice Guide: Using Technology to Support Postsecondary Student Learning</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g16836259b80_1_8"/>
          <p:cNvSpPr txBox="1">
            <a:spLocks noGrp="1"/>
          </p:cNvSpPr>
          <p:nvPr>
            <p:ph type="body" idx="1"/>
          </p:nvPr>
        </p:nvSpPr>
        <p:spPr>
          <a:xfrm>
            <a:off x="421792" y="643642"/>
            <a:ext cx="5574300" cy="4821600"/>
          </a:xfrm>
          <a:prstGeom prst="rect">
            <a:avLst/>
          </a:prstGeom>
        </p:spPr>
        <p:txBody>
          <a:bodyPr spcFirstLastPara="1" wrap="square" lIns="121900" tIns="121900" rIns="121900" bIns="121900" anchor="t" anchorCtr="0">
            <a:noAutofit/>
          </a:bodyPr>
          <a:lstStyle/>
          <a:p>
            <a:pPr marL="0" lvl="0" indent="0" algn="l" rtl="0">
              <a:spcBef>
                <a:spcPts val="1600"/>
              </a:spcBef>
              <a:spcAft>
                <a:spcPts val="0"/>
              </a:spcAft>
              <a:buNone/>
            </a:pPr>
            <a:r>
              <a:rPr lang="en-US" sz="2300" dirty="0">
                <a:solidFill>
                  <a:schemeClr val="dk1"/>
                </a:solidFill>
              </a:rPr>
              <a:t>Virginia ELA Standards</a:t>
            </a:r>
            <a:endParaRPr sz="2300" dirty="0">
              <a:solidFill>
                <a:schemeClr val="dk1"/>
              </a:solidFil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Analyze the purpose of information and persuasive techniques used in diverse media formats. </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Evaluate the motives (e.g., social, commercial, political) behind media presentation(s).</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Use critical thinking to generate and respond logically to literal, inferential, and evaluative questions about the text(s).</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Evaluate clarity and accuracy of information.</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Analyze, organize, and synthesize information to solve problems, answer questions, complete a task, or create a product.</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400" b="0" dirty="0">
                <a:solidFill>
                  <a:schemeClr val="dk1"/>
                </a:solidFill>
                <a:latin typeface="Arial"/>
                <a:ea typeface="Arial"/>
                <a:cs typeface="Arial"/>
                <a:sym typeface="Arial"/>
              </a:rPr>
              <a:t>Identify and synthesize resources to make decisions, complete tasks, and solve specific problems.</a:t>
            </a:r>
            <a:endParaRPr sz="1400" b="0" dirty="0">
              <a:solidFill>
                <a:schemeClr val="dk1"/>
              </a:solidFill>
              <a:latin typeface="Arial"/>
              <a:ea typeface="Arial"/>
              <a:cs typeface="Arial"/>
              <a:sym typeface="Arial"/>
            </a:endParaRPr>
          </a:p>
          <a:p>
            <a:pPr marL="0" lvl="0" indent="0" algn="l" rtl="0">
              <a:spcBef>
                <a:spcPts val="1600"/>
              </a:spcBef>
              <a:spcAft>
                <a:spcPts val="0"/>
              </a:spcAft>
              <a:buNone/>
            </a:pPr>
            <a:r>
              <a:rPr lang="en-US" sz="1400" b="0" dirty="0">
                <a:solidFill>
                  <a:schemeClr val="dk1"/>
                </a:solidFill>
                <a:latin typeface="Arial"/>
                <a:ea typeface="Arial"/>
                <a:cs typeface="Arial"/>
                <a:sym typeface="Arial"/>
              </a:rPr>
              <a:t>Write and revise to a standard acceptable both in the workplace and in postsecondary education.</a:t>
            </a:r>
            <a:endParaRPr sz="14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500" b="0" dirty="0">
                <a:solidFill>
                  <a:schemeClr val="dk1"/>
                </a:solidFill>
                <a:latin typeface="Arial"/>
                <a:ea typeface="Arial"/>
                <a:cs typeface="Arial"/>
                <a:sym typeface="Arial"/>
              </a:rPr>
              <a:t>Write to clearly describe personal qualifications for potential occupational or educational opportunities</a:t>
            </a:r>
            <a:endParaRPr sz="1400" b="0" dirty="0">
              <a:solidFill>
                <a:schemeClr val="dk1"/>
              </a:solidFill>
              <a:latin typeface="Arial"/>
              <a:ea typeface="Arial"/>
              <a:cs typeface="Arial"/>
              <a:sym typeface="Arial"/>
            </a:endParaRPr>
          </a:p>
          <a:p>
            <a:pPr marL="0" lvl="0" indent="0" algn="l" rtl="0">
              <a:spcBef>
                <a:spcPts val="1600"/>
              </a:spcBef>
              <a:spcAft>
                <a:spcPts val="0"/>
              </a:spcAft>
              <a:buNone/>
            </a:pPr>
            <a:endParaRPr sz="1700" dirty="0"/>
          </a:p>
        </p:txBody>
      </p:sp>
      <p:sp>
        <p:nvSpPr>
          <p:cNvPr id="788" name="Google Shape;788;g16836259b80_1_8"/>
          <p:cNvSpPr txBox="1">
            <a:spLocks noGrp="1"/>
          </p:cNvSpPr>
          <p:nvPr>
            <p:ph type="body" idx="2"/>
          </p:nvPr>
        </p:nvSpPr>
        <p:spPr>
          <a:xfrm>
            <a:off x="6479868" y="877808"/>
            <a:ext cx="54045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300" dirty="0"/>
              <a:t>Work Ready Standards</a:t>
            </a:r>
            <a:endParaRPr sz="2300" dirty="0"/>
          </a:p>
          <a:p>
            <a:pPr marL="0" lvl="0" indent="0" algn="l" rtl="0">
              <a:spcBef>
                <a:spcPts val="0"/>
              </a:spcBef>
              <a:spcAft>
                <a:spcPts val="0"/>
              </a:spcAft>
              <a:buNone/>
            </a:pPr>
            <a:r>
              <a:rPr lang="en-US" sz="1600" b="0" dirty="0">
                <a:solidFill>
                  <a:schemeClr val="dk1"/>
                </a:solidFill>
                <a:latin typeface="Calibri"/>
                <a:ea typeface="Calibri"/>
                <a:cs typeface="Calibri"/>
                <a:sym typeface="Calibri"/>
              </a:rPr>
              <a:t>READING AND WRITING: Reads and interprets workplace documents and writes effectively</a:t>
            </a:r>
            <a:endParaRPr sz="1600" b="0" dirty="0">
              <a:solidFill>
                <a:schemeClr val="dk1"/>
              </a:solidFill>
              <a:latin typeface="Calibri"/>
              <a:ea typeface="Calibri"/>
              <a:cs typeface="Calibri"/>
              <a:sym typeface="Calibri"/>
            </a:endParaRPr>
          </a:p>
          <a:p>
            <a:pPr marL="0" lvl="0" indent="0" algn="l" rtl="0">
              <a:spcBef>
                <a:spcPts val="1600"/>
              </a:spcBef>
              <a:spcAft>
                <a:spcPts val="0"/>
              </a:spcAft>
              <a:buClr>
                <a:schemeClr val="dk1"/>
              </a:buClr>
              <a:buSzPts val="1500"/>
              <a:buFont typeface="Arial"/>
              <a:buNone/>
            </a:pPr>
            <a:r>
              <a:rPr lang="en-US" sz="900" b="0" dirty="0">
                <a:solidFill>
                  <a:schemeClr val="dk1"/>
                </a:solidFill>
                <a:latin typeface="Arial"/>
                <a:ea typeface="Arial"/>
                <a:cs typeface="Arial"/>
                <a:sym typeface="Arial"/>
              </a:rPr>
              <a:t> </a:t>
            </a:r>
            <a:r>
              <a:rPr lang="en-US" sz="1500" b="0" dirty="0">
                <a:solidFill>
                  <a:schemeClr val="dk1"/>
                </a:solidFill>
                <a:latin typeface="Arial"/>
                <a:ea typeface="Arial"/>
                <a:cs typeface="Arial"/>
                <a:sym typeface="Arial"/>
              </a:rPr>
              <a:t>LISTENING AND SPEAKING: Listens attentively and asks questions to clarify meaning; articulates ideas clearly in a manner appropriate for the setting and audience</a:t>
            </a:r>
            <a:endParaRPr sz="15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500" b="0" dirty="0">
                <a:solidFill>
                  <a:schemeClr val="dk1"/>
                </a:solidFill>
                <a:latin typeface="Arial"/>
                <a:ea typeface="Arial"/>
                <a:cs typeface="Arial"/>
                <a:sym typeface="Arial"/>
              </a:rPr>
              <a:t>INFORMATION LITERACY: Locates information efficiently, evaluates the credibility and relevance of sources and facts, and uses information effectively to accomplish work-related tasks</a:t>
            </a:r>
            <a:endParaRPr sz="15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r>
              <a:rPr lang="en-US" sz="1500" b="0" dirty="0">
                <a:solidFill>
                  <a:schemeClr val="dk1"/>
                </a:solidFill>
                <a:latin typeface="Arial"/>
                <a:ea typeface="Arial"/>
                <a:cs typeface="Arial"/>
                <a:sym typeface="Arial"/>
              </a:rPr>
              <a:t>CRITICAL THINKING AND PROBLEM-SOLVING: Uses sound reasoning to analyze problems, evaluate potential solutions, and implement effective courses of action</a:t>
            </a:r>
            <a:endParaRPr sz="1500" b="0" dirty="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endParaRPr sz="1500" b="0">
              <a:solidFill>
                <a:schemeClr val="dk1"/>
              </a:solidFill>
              <a:latin typeface="Arial"/>
              <a:ea typeface="Arial"/>
              <a:cs typeface="Arial"/>
              <a:sym typeface="Arial"/>
            </a:endParaRPr>
          </a:p>
          <a:p>
            <a:pPr marL="0" lvl="0" indent="0" algn="l" rtl="0">
              <a:spcBef>
                <a:spcPts val="1600"/>
              </a:spcBef>
              <a:spcAft>
                <a:spcPts val="0"/>
              </a:spcAft>
              <a:buClr>
                <a:schemeClr val="dk1"/>
              </a:buClr>
              <a:buSzPts val="1500"/>
              <a:buFont typeface="Arial"/>
              <a:buNone/>
            </a:pPr>
            <a:endParaRPr sz="1500" b="0">
              <a:solidFill>
                <a:schemeClr val="dk1"/>
              </a:solidFill>
              <a:latin typeface="Arial"/>
              <a:ea typeface="Arial"/>
              <a:cs typeface="Arial"/>
              <a:sym typeface="Arial"/>
            </a:endParaRPr>
          </a:p>
          <a:p>
            <a:pPr marL="0" lvl="0" indent="0" algn="l" rtl="0">
              <a:spcBef>
                <a:spcPts val="1600"/>
              </a:spcBef>
              <a:spcAft>
                <a:spcPts val="0"/>
              </a:spcAft>
              <a:buNone/>
            </a:pPr>
            <a:endParaRPr sz="1600" b="0" dirty="0">
              <a:solidFill>
                <a:schemeClr val="dk1"/>
              </a:solidFill>
              <a:latin typeface="Calibri"/>
              <a:ea typeface="Calibri"/>
              <a:cs typeface="Calibri"/>
              <a:sym typeface="Calibri"/>
            </a:endParaRPr>
          </a:p>
        </p:txBody>
      </p:sp>
      <p:sp>
        <p:nvSpPr>
          <p:cNvPr id="789" name="Google Shape;789;g16836259b80_1_8"/>
          <p:cNvSpPr txBox="1">
            <a:spLocks noGrp="1"/>
          </p:cNvSpPr>
          <p:nvPr>
            <p:ph type="sldNum" idx="12"/>
          </p:nvPr>
        </p:nvSpPr>
        <p:spPr>
          <a:xfrm>
            <a:off x="421792" y="8190919"/>
            <a:ext cx="975600" cy="699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Clr>
                <a:srgbClr val="000000"/>
              </a:buClr>
              <a:buSzPts val="1300"/>
              <a:buFont typeface="Arial"/>
              <a:buNone/>
            </a:pPr>
            <a:fld id="{00000000-1234-1234-1234-123412341234}" type="slidenum">
              <a:rPr lang="en-US" sz="1900"/>
              <a:t>54</a:t>
            </a:fld>
            <a:endParaRPr sz="1900"/>
          </a:p>
        </p:txBody>
      </p:sp>
      <p:sp>
        <p:nvSpPr>
          <p:cNvPr id="790" name="Google Shape;790;g16836259b80_1_8"/>
          <p:cNvSpPr txBox="1">
            <a:spLocks noGrp="1"/>
          </p:cNvSpPr>
          <p:nvPr>
            <p:ph type="title"/>
          </p:nvPr>
        </p:nvSpPr>
        <p:spPr>
          <a:xfrm>
            <a:off x="523667" y="114308"/>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500" dirty="0"/>
              <a:t>Virginia Workplace Readiness Skills </a:t>
            </a:r>
            <a:endParaRPr sz="2500" dirty="0"/>
          </a:p>
          <a:p>
            <a:pPr marL="0" lvl="0" indent="0" algn="ctr" rtl="0">
              <a:spcBef>
                <a:spcPts val="0"/>
              </a:spcBef>
              <a:spcAft>
                <a:spcPts val="0"/>
              </a:spcAft>
              <a:buClr>
                <a:schemeClr val="dk1"/>
              </a:buClr>
              <a:buSzPts val="1500"/>
              <a:buFont typeface="Arial"/>
              <a:buNone/>
            </a:pPr>
            <a:r>
              <a:rPr lang="en-US" sz="2500" dirty="0"/>
              <a:t>&amp; English Standards of Learning</a:t>
            </a:r>
            <a:endParaRPr sz="2500" dirty="0"/>
          </a:p>
        </p:txBody>
      </p:sp>
      <p:sp>
        <p:nvSpPr>
          <p:cNvPr id="791" name="Google Shape;791;g16836259b80_1_8"/>
          <p:cNvSpPr txBox="1"/>
          <p:nvPr/>
        </p:nvSpPr>
        <p:spPr>
          <a:xfrm>
            <a:off x="6556650" y="6222675"/>
            <a:ext cx="607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Times New Roman"/>
                <a:ea typeface="Times New Roman"/>
                <a:cs typeface="Times New Roman"/>
                <a:sym typeface="Times New Roman"/>
                <a:hlinkClick r:id="rId3"/>
              </a:rPr>
              <a:t>21st Century Workplace Readiness Skills for the Commonwealth</a:t>
            </a:r>
            <a:endParaRPr>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g16625d34af5_0_163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Upcoming Opportunities</a:t>
            </a:r>
            <a:endParaRPr/>
          </a:p>
        </p:txBody>
      </p:sp>
      <p:sp>
        <p:nvSpPr>
          <p:cNvPr id="798" name="Google Shape;798;g16625d34af5_0_163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16625d34af5_0_1642"/>
          <p:cNvSpPr txBox="1">
            <a:spLocks noGrp="1"/>
          </p:cNvSpPr>
          <p:nvPr>
            <p:ph type="title"/>
          </p:nvPr>
        </p:nvSpPr>
        <p:spPr>
          <a:xfrm>
            <a:off x="415650" y="2564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u="sng">
                <a:solidFill>
                  <a:schemeClr val="hlink"/>
                </a:solidFill>
                <a:hlinkClick r:id="rId3"/>
              </a:rPr>
              <a:t>November Learning Labs</a:t>
            </a:r>
            <a:endParaRPr sz="5300"/>
          </a:p>
        </p:txBody>
      </p:sp>
      <p:sp>
        <p:nvSpPr>
          <p:cNvPr id="805" name="Google Shape;805;g16625d34af5_0_1642"/>
          <p:cNvSpPr txBox="1">
            <a:spLocks noGrp="1"/>
          </p:cNvSpPr>
          <p:nvPr>
            <p:ph type="body" idx="1"/>
          </p:nvPr>
        </p:nvSpPr>
        <p:spPr>
          <a:xfrm>
            <a:off x="415642" y="1250217"/>
            <a:ext cx="113607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100"/>
              <a:buNone/>
            </a:pPr>
            <a:r>
              <a:rPr lang="en-US" sz="2300"/>
              <a:t>For participants interested in workshopping and applying ideas presented at the virtual institutes, three in-person K-12 English SOL Learning Labs will be offered around the state. Educators will attend one full-day learning lab facilitated by presenters from the virtual English SOL Institutes. These full-day sessions will allow for teachers to connect within grade-band groups to workshop ideas presented at the institutes, examine student work samples, dialogue with educators from around the Commonwealth, and plan next steps for instruction based on the virtual session topics.</a:t>
            </a:r>
            <a:endParaRPr sz="2700"/>
          </a:p>
          <a:p>
            <a:pPr marL="0" lvl="0" indent="0" algn="l" rtl="0">
              <a:lnSpc>
                <a:spcPct val="115000"/>
              </a:lnSpc>
              <a:spcBef>
                <a:spcPts val="0"/>
              </a:spcBef>
              <a:spcAft>
                <a:spcPts val="0"/>
              </a:spcAft>
              <a:buSzPts val="2100"/>
              <a:buNone/>
            </a:pPr>
            <a:r>
              <a:rPr lang="en-US" sz="3000"/>
              <a:t>● Fredericksburg Learning Lab: Monday, November 7, 2022</a:t>
            </a:r>
            <a:endParaRPr sz="3000"/>
          </a:p>
          <a:p>
            <a:pPr marL="0" lvl="0" indent="0" algn="l" rtl="0">
              <a:lnSpc>
                <a:spcPct val="115000"/>
              </a:lnSpc>
              <a:spcBef>
                <a:spcPts val="0"/>
              </a:spcBef>
              <a:spcAft>
                <a:spcPts val="0"/>
              </a:spcAft>
              <a:buSzPts val="2100"/>
              <a:buNone/>
            </a:pPr>
            <a:r>
              <a:rPr lang="en-US" sz="3000"/>
              <a:t>● Newport News Learning Lab: Wednesday, November 9, 2022</a:t>
            </a:r>
            <a:endParaRPr sz="3000"/>
          </a:p>
          <a:p>
            <a:pPr marL="0" lvl="0" indent="0" algn="l" rtl="0">
              <a:lnSpc>
                <a:spcPct val="115000"/>
              </a:lnSpc>
              <a:spcBef>
                <a:spcPts val="0"/>
              </a:spcBef>
              <a:spcAft>
                <a:spcPts val="0"/>
              </a:spcAft>
              <a:buSzPts val="2100"/>
              <a:buNone/>
            </a:pPr>
            <a:r>
              <a:rPr lang="en-US" sz="3000"/>
              <a:t>● Roanoke Learning Lab: Thursday, November 17, 2022</a:t>
            </a:r>
            <a:endParaRPr sz="3000"/>
          </a:p>
          <a:p>
            <a:pPr marL="0" lvl="0" indent="0" algn="l" rtl="0">
              <a:lnSpc>
                <a:spcPct val="115000"/>
              </a:lnSpc>
              <a:spcBef>
                <a:spcPts val="0"/>
              </a:spcBef>
              <a:spcAft>
                <a:spcPts val="0"/>
              </a:spcAft>
              <a:buSzPts val="2100"/>
              <a:buNone/>
            </a:pPr>
            <a:endParaRPr/>
          </a:p>
          <a:p>
            <a:pPr marL="0" lvl="0" indent="0" algn="l" rtl="0">
              <a:lnSpc>
                <a:spcPct val="115000"/>
              </a:lnSpc>
              <a:spcBef>
                <a:spcPts val="0"/>
              </a:spcBef>
              <a:spcAft>
                <a:spcPts val="0"/>
              </a:spcAft>
              <a:buSzPts val="2100"/>
              <a:buNone/>
            </a:pPr>
            <a:endParaRPr/>
          </a:p>
          <a:p>
            <a:pPr marL="0" lvl="0" indent="0" algn="l" rtl="0">
              <a:lnSpc>
                <a:spcPct val="115000"/>
              </a:lnSpc>
              <a:spcBef>
                <a:spcPts val="0"/>
              </a:spcBef>
              <a:spcAft>
                <a:spcPts val="0"/>
              </a:spcAft>
              <a:buSzPts val="21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g16625d34af5_0_1648"/>
          <p:cNvSpPr txBox="1">
            <a:spLocks noGrp="1"/>
          </p:cNvSpPr>
          <p:nvPr>
            <p:ph type="title"/>
          </p:nvPr>
        </p:nvSpPr>
        <p:spPr>
          <a:xfrm>
            <a:off x="415600" y="1084975"/>
            <a:ext cx="4386600" cy="325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Virginia State Literacy Association Conference</a:t>
            </a:r>
            <a:endParaRPr/>
          </a:p>
          <a:p>
            <a:pPr marL="0" lvl="0" indent="0" algn="l" rtl="0">
              <a:lnSpc>
                <a:spcPct val="100000"/>
              </a:lnSpc>
              <a:spcBef>
                <a:spcPts val="0"/>
              </a:spcBef>
              <a:spcAft>
                <a:spcPts val="0"/>
              </a:spcAft>
              <a:buSzPts val="3700"/>
              <a:buNone/>
            </a:pPr>
            <a:endParaRPr/>
          </a:p>
          <a:p>
            <a:pPr marL="0" lvl="0" indent="0" algn="l" rtl="0">
              <a:lnSpc>
                <a:spcPct val="100000"/>
              </a:lnSpc>
              <a:spcBef>
                <a:spcPts val="0"/>
              </a:spcBef>
              <a:spcAft>
                <a:spcPts val="0"/>
              </a:spcAft>
              <a:buSzPts val="3700"/>
              <a:buNone/>
            </a:pPr>
            <a:endParaRPr/>
          </a:p>
          <a:p>
            <a:pPr marL="0" lvl="0" indent="0" algn="l" rtl="0">
              <a:lnSpc>
                <a:spcPct val="100000"/>
              </a:lnSpc>
              <a:spcBef>
                <a:spcPts val="0"/>
              </a:spcBef>
              <a:spcAft>
                <a:spcPts val="0"/>
              </a:spcAft>
              <a:buSzPts val="3700"/>
              <a:buNone/>
            </a:pPr>
            <a:r>
              <a:rPr lang="en-US" u="sng">
                <a:solidFill>
                  <a:schemeClr val="hlink"/>
                </a:solidFill>
                <a:hlinkClick r:id="rId3"/>
              </a:rPr>
              <a:t>Call for Proposals</a:t>
            </a:r>
            <a:endParaRPr/>
          </a:p>
        </p:txBody>
      </p:sp>
      <p:pic>
        <p:nvPicPr>
          <p:cNvPr id="812" name="Google Shape;812;g16625d34af5_0_1648" descr="Screenshot of VSLA page&#10;Conference: March 16-18 Norfolk, VA"/>
          <p:cNvPicPr preferRelativeResize="0"/>
          <p:nvPr/>
        </p:nvPicPr>
        <p:blipFill rotWithShape="1">
          <a:blip r:embed="rId4">
            <a:alphaModFix/>
          </a:blip>
          <a:srcRect/>
          <a:stretch/>
        </p:blipFill>
        <p:spPr>
          <a:xfrm>
            <a:off x="5146900" y="190500"/>
            <a:ext cx="6629400" cy="6667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153667b6a26_0_19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Additional VDOE Resources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16e8a62a10d_6_0"/>
          <p:cNvSpPr txBox="1">
            <a:spLocks noGrp="1"/>
          </p:cNvSpPr>
          <p:nvPr>
            <p:ph type="title"/>
          </p:nvPr>
        </p:nvSpPr>
        <p:spPr>
          <a:xfrm>
            <a:off x="415650" y="42184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VDOE Resources</a:t>
            </a:r>
            <a:endParaRPr/>
          </a:p>
        </p:txBody>
      </p:sp>
      <p:sp>
        <p:nvSpPr>
          <p:cNvPr id="825" name="Google Shape;825;g16e8a62a10d_6_0"/>
          <p:cNvSpPr txBox="1">
            <a:spLocks noGrp="1"/>
          </p:cNvSpPr>
          <p:nvPr>
            <p:ph type="body" idx="1"/>
          </p:nvPr>
        </p:nvSpPr>
        <p:spPr>
          <a:xfrm>
            <a:off x="565467" y="1307592"/>
            <a:ext cx="11360700" cy="4555200"/>
          </a:xfrm>
          <a:prstGeom prst="rect">
            <a:avLst/>
          </a:prstGeom>
        </p:spPr>
        <p:txBody>
          <a:bodyPr spcFirstLastPara="1" wrap="square" lIns="121900" tIns="121900" rIns="121900" bIns="121900" anchor="t" anchorCtr="0">
            <a:noAutofit/>
          </a:bodyPr>
          <a:lstStyle/>
          <a:p>
            <a:pPr marL="457200" lvl="0" indent="-381000" algn="l" rtl="0">
              <a:lnSpc>
                <a:spcPct val="100000"/>
              </a:lnSpc>
              <a:spcBef>
                <a:spcPts val="0"/>
              </a:spcBef>
              <a:spcAft>
                <a:spcPts val="0"/>
              </a:spcAft>
              <a:buClr>
                <a:srgbClr val="0000FF"/>
              </a:buClr>
              <a:buSzPts val="2400"/>
              <a:buChar char="●"/>
            </a:pPr>
            <a:r>
              <a:rPr lang="en-US" sz="2500"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Instructional Plans</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500">
                <a:solidFill>
                  <a:srgbClr val="0000FF"/>
                </a:solidFill>
              </a:rPr>
              <a:t>VDOE Webinar: </a:t>
            </a:r>
            <a:r>
              <a:rPr lang="en-US" sz="2500"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Utilizing Data to Maximize Literacy Instruction in the 2021-2022 Academic Year</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500"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2021 VDOE K-12 SOL Conferences In English </a:t>
            </a:r>
            <a:r>
              <a:rPr lang="en-US" sz="2500"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Language Arts</a:t>
            </a:r>
            <a:endParaRPr sz="2500">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lvl="0" indent="-387350" algn="l" rtl="0">
              <a:lnSpc>
                <a:spcPct val="100000"/>
              </a:lnSpc>
              <a:spcBef>
                <a:spcPts val="0"/>
              </a:spcBef>
              <a:spcAft>
                <a:spcPts val="0"/>
              </a:spcAft>
              <a:buClr>
                <a:srgbClr val="0000FF"/>
              </a:buClr>
              <a:buSzPts val="2500"/>
              <a:buChar char="●"/>
            </a:pPr>
            <a:r>
              <a:rPr lang="en-US" sz="2500" u="sng">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2022 VDOE K-12 Virtual  SOL English Institutes</a:t>
            </a:r>
            <a:endParaRPr sz="2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400" u="sng">
                <a:solidFill>
                  <a:srgbClr val="0000FF"/>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English Comprehensive Literacy Webinars</a:t>
            </a:r>
            <a:endParaRPr sz="500">
              <a:solidFill>
                <a:srgbClr val="0000FF"/>
              </a:solidFill>
            </a:endParaRPr>
          </a:p>
          <a:p>
            <a:pPr marL="457200" lvl="0" indent="-381000" algn="l" rtl="0">
              <a:lnSpc>
                <a:spcPct val="100000"/>
              </a:lnSpc>
              <a:spcBef>
                <a:spcPts val="0"/>
              </a:spcBef>
              <a:spcAft>
                <a:spcPts val="0"/>
              </a:spcAft>
              <a:buClr>
                <a:srgbClr val="0000FF"/>
              </a:buClr>
              <a:buSzPts val="2400"/>
              <a:buChar char="●"/>
            </a:pPr>
            <a:r>
              <a:rPr lang="en-US" sz="2400" u="sng">
                <a:solidFill>
                  <a:srgbClr val="0000FF"/>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VDOE Professional Development on Demand</a:t>
            </a:r>
            <a:endParaRPr sz="24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g1544da26951_0_14" descr="Screenshot of School Quality Profiles page"/>
          <p:cNvPicPr preferRelativeResize="0"/>
          <p:nvPr/>
        </p:nvPicPr>
        <p:blipFill rotWithShape="1">
          <a:blip r:embed="rId3">
            <a:alphaModFix/>
          </a:blip>
          <a:srcRect/>
          <a:stretch/>
        </p:blipFill>
        <p:spPr>
          <a:xfrm>
            <a:off x="1419225" y="1040300"/>
            <a:ext cx="9353550" cy="5638800"/>
          </a:xfrm>
          <a:prstGeom prst="rect">
            <a:avLst/>
          </a:prstGeom>
          <a:noFill/>
          <a:ln>
            <a:noFill/>
          </a:ln>
        </p:spPr>
      </p:pic>
      <p:sp>
        <p:nvSpPr>
          <p:cNvPr id="372" name="Google Shape;372;g1544da26951_0_14"/>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200" u="sng">
                <a:solidFill>
                  <a:schemeClr val="hlink"/>
                </a:solidFill>
                <a:hlinkClick r:id="rId4"/>
              </a:rPr>
              <a:t>Virginia Department of Education School Quality Profiles</a:t>
            </a:r>
            <a:endParaRPr sz="3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16e8a62a10d_6_8"/>
          <p:cNvSpPr txBox="1">
            <a:spLocks noGrp="1"/>
          </p:cNvSpPr>
          <p:nvPr>
            <p:ph type="title"/>
          </p:nvPr>
        </p:nvSpPr>
        <p:spPr>
          <a:xfrm>
            <a:off x="606025" y="431875"/>
            <a:ext cx="4876200" cy="937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a:latin typeface="Georgia"/>
                <a:ea typeface="Georgia"/>
                <a:cs typeface="Georgia"/>
                <a:sym typeface="Georgia"/>
              </a:rPr>
              <a:t>Stay Connected!</a:t>
            </a:r>
            <a:endParaRPr sz="4300">
              <a:latin typeface="Georgia"/>
              <a:ea typeface="Georgia"/>
              <a:cs typeface="Georgia"/>
              <a:sym typeface="Georgia"/>
            </a:endParaRPr>
          </a:p>
        </p:txBody>
      </p:sp>
      <p:sp>
        <p:nvSpPr>
          <p:cNvPr id="832" name="Google Shape;832;g16e8a62a10d_6_8"/>
          <p:cNvSpPr txBox="1">
            <a:spLocks noGrp="1"/>
          </p:cNvSpPr>
          <p:nvPr>
            <p:ph type="body" idx="1"/>
          </p:nvPr>
        </p:nvSpPr>
        <p:spPr>
          <a:xfrm>
            <a:off x="114300" y="1567625"/>
            <a:ext cx="5772300" cy="43014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Jill Nogueras</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650"/>
              <a:buFont typeface="Arial"/>
              <a:buNone/>
            </a:pPr>
            <a:r>
              <a:rPr lang="en-US" sz="2552">
                <a:solidFill>
                  <a:srgbClr val="000000"/>
                </a:solidFill>
                <a:latin typeface="Calibri"/>
                <a:ea typeface="Calibri"/>
                <a:cs typeface="Calibri"/>
                <a:sym typeface="Calibri"/>
              </a:rPr>
              <a:t>K-12 English Coordinator</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3"/>
              </a:rPr>
              <a:t>Jill.Nogueras@doe.virginia.gov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8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Carmen Kurek</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Elementary English/Reading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4"/>
              </a:rPr>
              <a:t>Carmen.Kurek@doe.virginia.gov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endParaRPr sz="2752">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Colleen Cassada</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a:solidFill>
                  <a:srgbClr val="000000"/>
                </a:solidFill>
                <a:latin typeface="Calibri"/>
                <a:ea typeface="Calibri"/>
                <a:cs typeface="Calibri"/>
                <a:sym typeface="Calibri"/>
              </a:rPr>
              <a:t>Middle School English Specialist</a:t>
            </a:r>
            <a:endParaRPr sz="2552">
              <a:latin typeface="Calibri"/>
              <a:ea typeface="Calibri"/>
              <a:cs typeface="Calibri"/>
              <a:sym typeface="Calibri"/>
            </a:endParaRPr>
          </a:p>
          <a:p>
            <a:pPr marL="0" lvl="0" indent="0" algn="ctr" rtl="0">
              <a:lnSpc>
                <a:spcPct val="70000"/>
              </a:lnSpc>
              <a:spcBef>
                <a:spcPts val="0"/>
              </a:spcBef>
              <a:spcAft>
                <a:spcPts val="0"/>
              </a:spcAft>
              <a:buClr>
                <a:srgbClr val="000000"/>
              </a:buClr>
              <a:buSzPts val="520"/>
              <a:buFont typeface="Arial"/>
              <a:buNone/>
            </a:pPr>
            <a:r>
              <a:rPr lang="en-US" sz="2552" u="sng">
                <a:solidFill>
                  <a:schemeClr val="hlink"/>
                </a:solidFill>
                <a:latin typeface="Calibri"/>
                <a:ea typeface="Calibri"/>
                <a:cs typeface="Calibri"/>
                <a:sym typeface="Calibri"/>
                <a:hlinkClick r:id="rId5"/>
              </a:rPr>
              <a:t>Colleen.Cassada@doe.Virginia.gov</a:t>
            </a: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5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chemeClr val="accent1"/>
              </a:buClr>
              <a:buSzPts val="390"/>
              <a:buFont typeface="Arial"/>
              <a:buNone/>
            </a:pPr>
            <a:endParaRPr sz="2752">
              <a:solidFill>
                <a:srgbClr val="000000"/>
              </a:solidFill>
              <a:latin typeface="Calibri"/>
              <a:ea typeface="Calibri"/>
              <a:cs typeface="Calibri"/>
              <a:sym typeface="Calibri"/>
            </a:endParaRPr>
          </a:p>
          <a:p>
            <a:pPr marL="0" lvl="0" indent="0" algn="ctr" rtl="0">
              <a:lnSpc>
                <a:spcPct val="70000"/>
              </a:lnSpc>
              <a:spcBef>
                <a:spcPts val="0"/>
              </a:spcBef>
              <a:spcAft>
                <a:spcPts val="0"/>
              </a:spcAft>
              <a:buClr>
                <a:srgbClr val="FF0000"/>
              </a:buClr>
              <a:buSzPts val="780"/>
              <a:buFont typeface="Arial"/>
              <a:buNone/>
            </a:pPr>
            <a:r>
              <a:rPr lang="en-US" sz="2752">
                <a:latin typeface="Calibri"/>
                <a:ea typeface="Calibri"/>
                <a:cs typeface="Calibri"/>
                <a:sym typeface="Calibri"/>
              </a:rPr>
              <a:t>Assessment Office</a:t>
            </a:r>
            <a:endParaRPr sz="2752">
              <a:latin typeface="Calibri"/>
              <a:ea typeface="Calibri"/>
              <a:cs typeface="Calibri"/>
              <a:sym typeface="Calibri"/>
            </a:endParaRPr>
          </a:p>
          <a:p>
            <a:pPr marL="0" lvl="0" indent="0" algn="ctr" rtl="0">
              <a:lnSpc>
                <a:spcPct val="70000"/>
              </a:lnSpc>
              <a:spcBef>
                <a:spcPts val="0"/>
              </a:spcBef>
              <a:spcAft>
                <a:spcPts val="0"/>
              </a:spcAft>
              <a:buClr>
                <a:srgbClr val="000000"/>
              </a:buClr>
              <a:buSzPts val="390"/>
              <a:buFont typeface="Arial"/>
              <a:buNone/>
            </a:pPr>
            <a:r>
              <a:rPr lang="en-US" sz="2552" u="sng">
                <a:solidFill>
                  <a:schemeClr val="hlink"/>
                </a:solidFill>
                <a:latin typeface="Calibri"/>
                <a:ea typeface="Calibri"/>
                <a:cs typeface="Calibri"/>
                <a:sym typeface="Calibri"/>
                <a:hlinkClick r:id="rId6"/>
              </a:rPr>
              <a:t>Student_Assessment@doe.virginia.gov</a:t>
            </a:r>
            <a:endParaRPr sz="1220">
              <a:latin typeface="Calibri"/>
              <a:ea typeface="Calibri"/>
              <a:cs typeface="Calibri"/>
              <a:sym typeface="Calibri"/>
            </a:endParaRPr>
          </a:p>
        </p:txBody>
      </p:sp>
      <p:pic>
        <p:nvPicPr>
          <p:cNvPr id="833" name="Google Shape;833;g16e8a62a10d_6_8" descr="VDOE logo"/>
          <p:cNvPicPr preferRelativeResize="0"/>
          <p:nvPr/>
        </p:nvPicPr>
        <p:blipFill rotWithShape="1">
          <a:blip r:embed="rId7">
            <a:alphaModFix/>
          </a:blip>
          <a:srcRect/>
          <a:stretch/>
        </p:blipFill>
        <p:spPr>
          <a:xfrm>
            <a:off x="5886575" y="1126525"/>
            <a:ext cx="5957627" cy="460495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16e8a62a10d_6_15"/>
          <p:cNvSpPr txBox="1">
            <a:spLocks noGrp="1"/>
          </p:cNvSpPr>
          <p:nvPr>
            <p:ph type="title"/>
          </p:nvPr>
        </p:nvSpPr>
        <p:spPr>
          <a:xfrm>
            <a:off x="501850" y="114299"/>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840" name="Google Shape;840;g16e8a62a10d_6_15"/>
          <p:cNvSpPr txBox="1">
            <a:spLocks noGrp="1"/>
          </p:cNvSpPr>
          <p:nvPr>
            <p:ph type="body" idx="1"/>
          </p:nvPr>
        </p:nvSpPr>
        <p:spPr>
          <a:xfrm>
            <a:off x="189050" y="1175075"/>
            <a:ext cx="11660400" cy="54378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1200"/>
              </a:spcBef>
              <a:spcAft>
                <a:spcPts val="0"/>
              </a:spcAft>
              <a:buNone/>
            </a:pPr>
            <a:endParaRPr sz="3256"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646" b="0">
                <a:solidFill>
                  <a:srgbClr val="000000"/>
                </a:solidFill>
                <a:latin typeface="Arial"/>
                <a:ea typeface="Arial"/>
                <a:cs typeface="Arial"/>
                <a:sym typeface="Arial"/>
              </a:rPr>
              <a:t>Hougen, M. (2014). Evidence-based reading instruction for adolescents, grades 6-12 (Document No. IC-13). Retrieved from University of Florida, Collaboration for Effective Educator, Development, Accountability, and Reform Center </a:t>
            </a:r>
            <a:r>
              <a:rPr lang="en-US" sz="5646" b="0" u="sng">
                <a:solidFill>
                  <a:schemeClr val="hlink"/>
                </a:solidFill>
                <a:latin typeface="Arial"/>
                <a:ea typeface="Arial"/>
                <a:cs typeface="Arial"/>
                <a:sym typeface="Arial"/>
                <a:hlinkClick r:id="rId3"/>
              </a:rPr>
              <a:t>website:http://ceedar.education.ufl.edu/tools/innovation-configurations/</a:t>
            </a:r>
            <a:endParaRPr sz="3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Meyers, A. (2021). To catch students up, don’t remediate. accelerate. </a:t>
            </a:r>
            <a:r>
              <a:rPr lang="en-US" sz="5750" b="0" i="1">
                <a:solidFill>
                  <a:srgbClr val="000000"/>
                </a:solidFill>
                <a:latin typeface="Arial"/>
                <a:ea typeface="Arial"/>
                <a:cs typeface="Arial"/>
                <a:sym typeface="Arial"/>
              </a:rPr>
              <a:t>Johns Hopkins University Magazine</a:t>
            </a:r>
            <a:r>
              <a:rPr lang="en-US" sz="5750" b="0">
                <a:solidFill>
                  <a:srgbClr val="000000"/>
                </a:solidFill>
                <a:latin typeface="Arial"/>
                <a:ea typeface="Arial"/>
                <a:cs typeface="Arial"/>
                <a:sym typeface="Arial"/>
              </a:rPr>
              <a:t>. Retrieved August 28, 2021, from </a:t>
            </a:r>
            <a:r>
              <a:rPr lang="en-US" sz="5750" b="0" u="sng">
                <a:solidFill>
                  <a:schemeClr val="hlink"/>
                </a:solidFill>
                <a:latin typeface="Arial"/>
                <a:ea typeface="Arial"/>
                <a:cs typeface="Arial"/>
                <a:sym typeface="Arial"/>
                <a:hlinkClick r:id="rId4"/>
              </a:rPr>
              <a:t>https://hub.jhu.edu/2021/05/06/accelerate-learning-to-bridge-covid-19-education-gaps/</a:t>
            </a:r>
            <a:r>
              <a:rPr lang="en-US" sz="5750" b="0">
                <a:solidFill>
                  <a:srgbClr val="000000"/>
                </a:solidFill>
                <a:latin typeface="Arial"/>
                <a:ea typeface="Arial"/>
                <a:cs typeface="Arial"/>
                <a:sym typeface="Arial"/>
              </a:rPr>
              <a:t>. </a:t>
            </a:r>
            <a:endParaRPr sz="5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Rosenshine, B. (2012). Principles of instruction: Research-based strategies that all teachers should know. American Educator, 36(1), 12-39. Retrieved from </a:t>
            </a:r>
            <a:r>
              <a:rPr lang="en-US" sz="5750" b="0" u="sng">
                <a:solidFill>
                  <a:schemeClr val="hlink"/>
                </a:solidFill>
                <a:latin typeface="Arial"/>
                <a:ea typeface="Arial"/>
                <a:cs typeface="Arial"/>
                <a:sym typeface="Arial"/>
                <a:hlinkClick r:id="rId5"/>
              </a:rPr>
              <a:t>https://www.aft.org/sites/default/files/ periodicals/Rosenshine.pdf </a:t>
            </a:r>
            <a:endParaRPr sz="5750" b="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0" lvl="0" indent="0" algn="l" rtl="0">
              <a:lnSpc>
                <a:spcPct val="115000"/>
              </a:lnSpc>
              <a:spcBef>
                <a:spcPts val="1200"/>
              </a:spcBef>
              <a:spcAft>
                <a:spcPts val="0"/>
              </a:spcAft>
              <a:buNone/>
            </a:pPr>
            <a:r>
              <a:rPr lang="en-US" sz="5750" b="0">
                <a:solidFill>
                  <a:srgbClr val="000000"/>
                </a:solidFill>
                <a:latin typeface="Arial"/>
                <a:ea typeface="Arial"/>
                <a:cs typeface="Arial"/>
                <a:sym typeface="Arial"/>
              </a:rPr>
              <a:t>Council of Chief State School Officers (2021). A Nation of Readers: How State Chiefs Can Help Every Child Learn To Read. Retrieved from: </a:t>
            </a:r>
            <a:r>
              <a:rPr lang="en-US" sz="5750" b="0" u="sng">
                <a:solidFill>
                  <a:srgbClr val="0000FF"/>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https://753a0706.flowpaper.com/CCSSOReadingResource/#page=1</a:t>
            </a: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US" sz="5750" b="0">
                <a:solidFill>
                  <a:srgbClr val="000000"/>
                </a:solidFill>
                <a:latin typeface="Arial"/>
                <a:ea typeface="Arial"/>
                <a:cs typeface="Arial"/>
                <a:sym typeface="Arial"/>
              </a:rPr>
              <a:t>The New Teacher Project. (2022, August 9). Unlocking acceleration: how below grade-level work Is holding students back in literacy. Retrieved September 2, 2022, from https://tntp.org/assets/documents/Unlocking_Acceleration_8.16.22.pdf T</a:t>
            </a: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endParaRPr sz="5750" b="0">
              <a:solidFill>
                <a:srgbClr val="000000"/>
              </a:solidFill>
              <a:latin typeface="Arial"/>
              <a:ea typeface="Arial"/>
              <a:cs typeface="Arial"/>
              <a:sym typeface="Arial"/>
            </a:endParaRPr>
          </a:p>
          <a:p>
            <a:pPr marL="0" lvl="0" indent="0" algn="l" rtl="0">
              <a:lnSpc>
                <a:spcPct val="115000"/>
              </a:lnSpc>
              <a:spcBef>
                <a:spcPts val="800"/>
              </a:spcBef>
              <a:spcAft>
                <a:spcPts val="0"/>
              </a:spcAft>
              <a:buNone/>
            </a:pPr>
            <a:r>
              <a:rPr lang="en-US" sz="5750" b="0">
                <a:solidFill>
                  <a:srgbClr val="000000"/>
                </a:solidFill>
                <a:latin typeface="Arial"/>
                <a:ea typeface="Arial"/>
                <a:cs typeface="Arial"/>
                <a:sym typeface="Arial"/>
              </a:rPr>
              <a:t>Dabbagh, N., Bass, R., Bishop, M., Costelloe, S., Cummings, K., Freeman, B., Frye, M., Picciano, A. G., Porowski, A., Sparrow, J., &amp; Wilson, S. J. (2019). Using technology to support postsecondary student learning: A practice guide for college and university administrators, advisors, and faculty. Washington, DC: Institute of Education Sciences, What Works Clearinghouse. (WWC 20090001) Washington, DC: National Center for Education Evaluation and Regional Assistance (NCEE), Institute of Education Sciences, U.S. Department of Education. https://whatworks.ed.gov. </a:t>
            </a:r>
            <a:endParaRPr sz="5750" b="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400" b="0">
              <a:solidFill>
                <a:srgbClr val="000000"/>
              </a:solidFill>
              <a:latin typeface="Arial"/>
              <a:ea typeface="Arial"/>
              <a:cs typeface="Arial"/>
              <a:sym typeface="Arial"/>
            </a:endParaRPr>
          </a:p>
          <a:p>
            <a:pPr marL="0" lvl="0" indent="0" algn="l" rtl="0">
              <a:lnSpc>
                <a:spcPct val="115000"/>
              </a:lnSpc>
              <a:spcBef>
                <a:spcPts val="2100"/>
              </a:spcBef>
              <a:spcAft>
                <a:spcPts val="0"/>
              </a:spcAft>
              <a:buClr>
                <a:schemeClr val="dk1"/>
              </a:buClr>
              <a:buSzPct val="53571"/>
              <a:buFont typeface="Arial"/>
              <a:buNone/>
            </a:pPr>
            <a:endParaRPr/>
          </a:p>
          <a:p>
            <a:pPr marL="0" lvl="0" indent="0" algn="l" rtl="0">
              <a:lnSpc>
                <a:spcPct val="115000"/>
              </a:lnSpc>
              <a:spcBef>
                <a:spcPts val="2100"/>
              </a:spcBef>
              <a:spcAft>
                <a:spcPts val="0"/>
              </a:spcAft>
              <a:buNone/>
            </a:pPr>
            <a:endParaRPr sz="1400" b="0">
              <a:solidFill>
                <a:srgbClr val="000000"/>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2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846" name="Google Shape;84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g167f2e96ce0_2_150" descr="English Reading Performance"/>
          <p:cNvGraphicFramePr/>
          <p:nvPr>
            <p:extLst>
              <p:ext uri="{D42A27DB-BD31-4B8C-83A1-F6EECF244321}">
                <p14:modId xmlns:p14="http://schemas.microsoft.com/office/powerpoint/2010/main" val="3731321127"/>
              </p:ext>
            </p:extLst>
          </p:nvPr>
        </p:nvGraphicFramePr>
        <p:xfrm>
          <a:off x="2047875" y="1374186"/>
          <a:ext cx="7239000" cy="4554940"/>
        </p:xfrm>
        <a:graphic>
          <a:graphicData uri="http://schemas.openxmlformats.org/drawingml/2006/table">
            <a:tbl>
              <a:tblPr firstRow="1">
                <a:noFill/>
                <a:tableStyleId>{EEB3A7B6-A2BB-4C57-B77F-DFDD263A2628}</a:tableStyleId>
              </a:tblPr>
              <a:tblGrid>
                <a:gridCol w="1800276">
                  <a:extLst>
                    <a:ext uri="{9D8B030D-6E8A-4147-A177-3AD203B41FA5}">
                      <a16:colId xmlns:a16="http://schemas.microsoft.com/office/drawing/2014/main" val="20000"/>
                    </a:ext>
                  </a:extLst>
                </a:gridCol>
                <a:gridCol w="1483113">
                  <a:extLst>
                    <a:ext uri="{9D8B030D-6E8A-4147-A177-3AD203B41FA5}">
                      <a16:colId xmlns:a16="http://schemas.microsoft.com/office/drawing/2014/main" val="20001"/>
                    </a:ext>
                  </a:extLst>
                </a:gridCol>
                <a:gridCol w="1170877">
                  <a:extLst>
                    <a:ext uri="{9D8B030D-6E8A-4147-A177-3AD203B41FA5}">
                      <a16:colId xmlns:a16="http://schemas.microsoft.com/office/drawing/2014/main" val="20002"/>
                    </a:ext>
                  </a:extLst>
                </a:gridCol>
                <a:gridCol w="1336934">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Level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2018-2019</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2019-2020</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2020-2021*</a:t>
                      </a:r>
                      <a:r>
                        <a:rPr lang="en-US" sz="1400" u="none" strike="noStrike" cap="none"/>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2021-2022</a:t>
                      </a:r>
                      <a:endParaRPr sz="1400" b="1" u="none" strike="noStrike" cap="none"/>
                    </a:p>
                  </a:txBody>
                  <a:tcPr marL="91425" marR="91425" marT="91425" marB="91425"/>
                </a:tc>
                <a:extLst>
                  <a:ext uri="{0D108BD9-81ED-4DB2-BD59-A6C34878D82A}">
                    <a16:rowId xmlns:a16="http://schemas.microsoft.com/office/drawing/2014/main" val="10000"/>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Three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71%</a:t>
                      </a:r>
                      <a:endParaRPr sz="1800" b="1" u="none" strike="noStrike" cap="none"/>
                    </a:p>
                  </a:txBody>
                  <a:tcPr marL="91425" marR="91425" marT="91425" marB="91425"/>
                </a:tc>
                <a:tc rowSpan="7">
                  <a:txBody>
                    <a:bodyPr/>
                    <a:lstStyle/>
                    <a:p>
                      <a:pPr marL="0" marR="0" lvl="0" indent="0" algn="ctr" rtl="0">
                        <a:lnSpc>
                          <a:spcPct val="100000"/>
                        </a:lnSpc>
                        <a:spcBef>
                          <a:spcPts val="0"/>
                        </a:spcBef>
                        <a:spcAft>
                          <a:spcPts val="0"/>
                        </a:spcAft>
                        <a:buClr>
                          <a:srgbClr val="000000"/>
                        </a:buClr>
                        <a:buSzPts val="1400"/>
                        <a:buFont typeface="Arial"/>
                        <a:buNone/>
                      </a:pPr>
                      <a:r>
                        <a:rPr lang="en-US" sz="2800" b="1" u="none" strike="noStrike" cap="none" dirty="0"/>
                        <a:t>No Data </a:t>
                      </a:r>
                      <a:r>
                        <a:rPr lang="en-US" sz="2800" b="1" u="none" strike="noStrike" cap="non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Available</a:t>
                      </a:r>
                      <a:endParaRPr sz="2800" b="1" u="none" strike="noStrike" cap="none" dirty="0"/>
                    </a:p>
                  </a:txBody>
                  <a:tcPr marL="91425" marR="91425" marT="91425" marB="91425" vert="vert"/>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61%</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68%</a:t>
                      </a:r>
                      <a:endParaRPr sz="1800" b="1" u="none" strike="noStrike" cap="none"/>
                    </a:p>
                  </a:txBody>
                  <a:tcPr marL="91425" marR="91425" marT="91425" marB="91425"/>
                </a:tc>
                <a:extLst>
                  <a:ext uri="{0D108BD9-81ED-4DB2-BD59-A6C34878D82A}">
                    <a16:rowId xmlns:a16="http://schemas.microsoft.com/office/drawing/2014/main" val="10001"/>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Four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75%</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68%</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2"/>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Five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78%</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66%</a:t>
                      </a:r>
                      <a:endParaRPr sz="1800" b="1"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72%</a:t>
                      </a:r>
                      <a:endParaRPr sz="1800" b="1" u="none" strike="noStrike" cap="none" dirty="0"/>
                    </a:p>
                  </a:txBody>
                  <a:tcPr marL="91425" marR="91425" marT="91425" marB="91425"/>
                </a:tc>
                <a:extLst>
                  <a:ext uri="{0D108BD9-81ED-4DB2-BD59-A6C34878D82A}">
                    <a16:rowId xmlns:a16="http://schemas.microsoft.com/office/drawing/2014/main" val="10003"/>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Six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77%</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69%</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70%</a:t>
                      </a:r>
                      <a:endParaRPr sz="1800" b="1" u="none" strike="noStrike" cap="none"/>
                    </a:p>
                  </a:txBody>
                  <a:tcPr marL="91425" marR="91425" marT="91425" marB="91425"/>
                </a:tc>
                <a:extLst>
                  <a:ext uri="{0D108BD9-81ED-4DB2-BD59-A6C34878D82A}">
                    <a16:rowId xmlns:a16="http://schemas.microsoft.com/office/drawing/2014/main" val="10004"/>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Seven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79%</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71%</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5"/>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Eight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76%</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69%</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72%</a:t>
                      </a:r>
                      <a:endParaRPr sz="1800" b="1" u="none" strike="noStrike" cap="none"/>
                    </a:p>
                  </a:txBody>
                  <a:tcPr marL="91425" marR="91425" marT="91425" marB="91425"/>
                </a:tc>
                <a:extLst>
                  <a:ext uri="{0D108BD9-81ED-4DB2-BD59-A6C34878D82A}">
                    <a16:rowId xmlns:a16="http://schemas.microsoft.com/office/drawing/2014/main" val="10006"/>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End of Course Reading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86%</a:t>
                      </a:r>
                      <a:endParaRPr sz="1800" b="1" u="none" strike="noStrike" cap="none"/>
                    </a:p>
                  </a:txBody>
                  <a:tcPr marL="91425" marR="91425" marT="91425" marB="91425"/>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81%</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85%</a:t>
                      </a:r>
                      <a:endParaRPr sz="1800" b="1" u="none" strike="noStrike" cap="none" dirty="0"/>
                    </a:p>
                  </a:txBody>
                  <a:tcPr marL="91425" marR="91425" marT="91425" marB="91425"/>
                </a:tc>
                <a:extLst>
                  <a:ext uri="{0D108BD9-81ED-4DB2-BD59-A6C34878D82A}">
                    <a16:rowId xmlns:a16="http://schemas.microsoft.com/office/drawing/2014/main" val="10007"/>
                  </a:ext>
                </a:extLst>
              </a:tr>
            </a:tbl>
          </a:graphicData>
        </a:graphic>
      </p:graphicFrame>
      <p:sp>
        <p:nvSpPr>
          <p:cNvPr id="379" name="Google Shape;379;g167f2e96ce0_2_150"/>
          <p:cNvSpPr txBox="1">
            <a:spLocks noGrp="1"/>
          </p:cNvSpPr>
          <p:nvPr>
            <p:ph type="title"/>
          </p:nvPr>
        </p:nvSpPr>
        <p:spPr>
          <a:xfrm>
            <a:off x="409575" y="2885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English Reading Performance</a:t>
            </a:r>
            <a:endParaRPr/>
          </a:p>
        </p:txBody>
      </p:sp>
      <p:sp>
        <p:nvSpPr>
          <p:cNvPr id="380" name="Google Shape;380;g167f2e96ce0_2_150"/>
          <p:cNvSpPr txBox="1"/>
          <p:nvPr/>
        </p:nvSpPr>
        <p:spPr>
          <a:xfrm>
            <a:off x="551800" y="6070375"/>
            <a:ext cx="112551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*Pass rates reflect disruptions to instruction caused by the pandemic, decreased participation in state assessment programs, pandemic-related declines in enrollment, fewer retakes, and more flexible “opt-out” provisions for parents concerned about community spread of COVID-19.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+ 2017 English Standards of Learning assessed for the first time.</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aphicFrame>
        <p:nvGraphicFramePr>
          <p:cNvPr id="386" name="Google Shape;386;g1544da26951_0_8" descr="English Writing performance"/>
          <p:cNvGraphicFramePr/>
          <p:nvPr>
            <p:extLst>
              <p:ext uri="{D42A27DB-BD31-4B8C-83A1-F6EECF244321}">
                <p14:modId xmlns:p14="http://schemas.microsoft.com/office/powerpoint/2010/main" val="3124290451"/>
              </p:ext>
            </p:extLst>
          </p:nvPr>
        </p:nvGraphicFramePr>
        <p:xfrm>
          <a:off x="1518900" y="2182530"/>
          <a:ext cx="7239000" cy="1659490"/>
        </p:xfrm>
        <a:graphic>
          <a:graphicData uri="http://schemas.openxmlformats.org/drawingml/2006/table">
            <a:tbl>
              <a:tblPr firstRow="1">
                <a:noFill/>
                <a:tableStyleId>{EEB3A7B6-A2BB-4C57-B77F-DFDD263A2628}</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Level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2018-2019</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2019-2020</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2020-2021</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2021-2022</a:t>
                      </a:r>
                      <a:endParaRPr sz="1400" b="1" u="none" strike="noStrike" cap="none"/>
                    </a:p>
                  </a:txBody>
                  <a:tcPr marL="91425" marR="91425" marT="91425" marB="91425"/>
                </a:tc>
                <a:extLst>
                  <a:ext uri="{0D108BD9-81ED-4DB2-BD59-A6C34878D82A}">
                    <a16:rowId xmlns:a16="http://schemas.microsoft.com/office/drawing/2014/main" val="10000"/>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Grade 8 Writing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70%</a:t>
                      </a:r>
                      <a:endParaRPr sz="1800" b="1" u="none" strike="noStrike" cap="none"/>
                    </a:p>
                  </a:txBody>
                  <a:tcPr marL="91425" marR="91425" marT="91425" marB="91425"/>
                </a:tc>
                <a:tc rowSpan="2" gridSpan="2">
                  <a:txBody>
                    <a:bodyPr/>
                    <a:lstStyle/>
                    <a:p>
                      <a:pPr marL="0" marR="0" lvl="0" indent="0" algn="ctr" rtl="0">
                        <a:lnSpc>
                          <a:spcPct val="100000"/>
                        </a:lnSpc>
                        <a:spcBef>
                          <a:spcPts val="0"/>
                        </a:spcBef>
                        <a:spcAft>
                          <a:spcPts val="0"/>
                        </a:spcAft>
                        <a:buClr>
                          <a:srgbClr val="000000"/>
                        </a:buClr>
                        <a:buSzPts val="1400"/>
                        <a:buFont typeface="Arial"/>
                        <a:buNone/>
                      </a:pPr>
                      <a:r>
                        <a:rPr lang="en-US" sz="1800" b="1" u="none" strike="noStrike" cap="none"/>
                        <a:t>No data available</a:t>
                      </a:r>
                      <a:endParaRPr sz="1800" b="1"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rowSpan="2"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57%</a:t>
                      </a:r>
                      <a:endParaRPr sz="1800" b="1" u="none" strike="noStrike" cap="none"/>
                    </a:p>
                  </a:txBody>
                  <a:tcPr marL="91425" marR="91425" marT="91425" marB="91425"/>
                </a:tc>
                <a:extLst>
                  <a:ext uri="{0D108BD9-81ED-4DB2-BD59-A6C34878D82A}">
                    <a16:rowId xmlns:a16="http://schemas.microsoft.com/office/drawing/2014/main" val="10001"/>
                  </a:ext>
                </a:extLst>
              </a:tr>
              <a:tr h="4403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End of Course Writing</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a:t>81%</a:t>
                      </a:r>
                      <a:endParaRPr sz="1800" b="1" u="none" strike="noStrike" cap="none"/>
                    </a:p>
                  </a:txBody>
                  <a:tcPr marL="91425" marR="91425" marT="91425" marB="91425"/>
                </a:tc>
                <a:tc gridSpan="2" vMerge="1">
                  <a:txBody>
                    <a:bodyPr/>
                    <a:lstStyle/>
                    <a:p>
                      <a:endParaRPr lang="en-US"/>
                    </a:p>
                  </a:txBody>
                  <a:tcPr/>
                </a:tc>
                <a:tc hMerge="1"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800" b="1" u="none" strike="noStrike" cap="none" dirty="0"/>
                        <a:t>74%</a:t>
                      </a:r>
                      <a:endParaRPr sz="1800" b="1" u="none" strike="noStrike" cap="none" dirty="0"/>
                    </a:p>
                  </a:txBody>
                  <a:tcPr marL="91425" marR="91425" marT="91425" marB="91425"/>
                </a:tc>
                <a:extLst>
                  <a:ext uri="{0D108BD9-81ED-4DB2-BD59-A6C34878D82A}">
                    <a16:rowId xmlns:a16="http://schemas.microsoft.com/office/drawing/2014/main" val="10002"/>
                  </a:ext>
                </a:extLst>
              </a:tr>
            </a:tbl>
          </a:graphicData>
        </a:graphic>
      </p:graphicFrame>
      <p:sp>
        <p:nvSpPr>
          <p:cNvPr id="387" name="Google Shape;387;g1544da26951_0_8"/>
          <p:cNvSpPr txBox="1">
            <a:spLocks noGrp="1"/>
          </p:cNvSpPr>
          <p:nvPr>
            <p:ph type="title" idx="4294967295"/>
          </p:nvPr>
        </p:nvSpPr>
        <p:spPr>
          <a:xfrm>
            <a:off x="455500" y="3498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English Writing Performance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6625d34af5_0_52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000"/>
              <a:buNone/>
            </a:pPr>
            <a:r>
              <a:rPr lang="en-US"/>
              <a:t>Essential Components of Literacy</a:t>
            </a:r>
            <a:endParaRPr/>
          </a:p>
        </p:txBody>
      </p:sp>
      <p:sp>
        <p:nvSpPr>
          <p:cNvPr id="394" name="Google Shape;394;g16625d34af5_0_52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400"/>
              <a:buNone/>
            </a:pPr>
            <a:endParaRPr/>
          </a:p>
        </p:txBody>
      </p:sp>
    </p:spTree>
  </p:cSld>
  <p:clrMapOvr>
    <a:masterClrMapping/>
  </p:clrMapOvr>
</p:sld>
</file>

<file path=ppt/theme/theme1.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BOE">
      <a:dk1>
        <a:srgbClr val="003A70"/>
      </a:dk1>
      <a:lt1>
        <a:srgbClr val="FFFFFF"/>
      </a:lt1>
      <a:dk2>
        <a:srgbClr val="003A70"/>
      </a:dk2>
      <a:lt2>
        <a:srgbClr val="CDCDCD"/>
      </a:lt2>
      <a:accent1>
        <a:srgbClr val="005DB3"/>
      </a:accent1>
      <a:accent2>
        <a:srgbClr val="002446"/>
      </a:accent2>
      <a:accent3>
        <a:srgbClr val="636363"/>
      </a:accent3>
      <a:accent4>
        <a:srgbClr val="C9CAC1"/>
      </a:accent4>
      <a:accent5>
        <a:srgbClr val="77B4FF"/>
      </a:accent5>
      <a:accent6>
        <a:srgbClr val="FDFFFE"/>
      </a:accent6>
      <a:hlink>
        <a:srgbClr val="0077E5"/>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4210</Words>
  <Application>Microsoft Office PowerPoint</Application>
  <PresentationFormat>Widescreen</PresentationFormat>
  <Paragraphs>540</Paragraphs>
  <Slides>62</Slides>
  <Notes>62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62</vt:i4>
      </vt:variant>
    </vt:vector>
  </HeadingPairs>
  <TitlesOfParts>
    <vt:vector size="74" baseType="lpstr">
      <vt:lpstr>Calibri</vt:lpstr>
      <vt:lpstr>Georgia</vt:lpstr>
      <vt:lpstr>Cardo</vt:lpstr>
      <vt:lpstr>Arial</vt:lpstr>
      <vt:lpstr>Times New Roman</vt:lpstr>
      <vt:lpstr>Courier New</vt:lpstr>
      <vt:lpstr>Trebuchet MS</vt:lpstr>
      <vt:lpstr>Josefin Sans</vt:lpstr>
      <vt:lpstr>Roboto</vt:lpstr>
      <vt:lpstr>Office Theme</vt:lpstr>
      <vt:lpstr>Office Theme</vt:lpstr>
      <vt:lpstr>1_Office Theme</vt:lpstr>
      <vt:lpstr>9-12 VDOE Virtual English SOL Institutes</vt:lpstr>
      <vt:lpstr>Agenda</vt:lpstr>
      <vt:lpstr>9-12 Virtual English SOL Institutes</vt:lpstr>
      <vt:lpstr>6-8 Virtual English SOL Institutes  *Posted*</vt:lpstr>
      <vt:lpstr>Assessment Results Over Time</vt:lpstr>
      <vt:lpstr>Virginia Department of Education School Quality Profiles</vt:lpstr>
      <vt:lpstr>English Reading Performance</vt:lpstr>
      <vt:lpstr>English Writing Performance</vt:lpstr>
      <vt:lpstr>Essential Components of Literacy</vt:lpstr>
      <vt:lpstr>Comprehensive Literacy: Successful English Instruction-Integrates the Strands</vt:lpstr>
      <vt:lpstr>Essential Components of Literacy (1 of 4)</vt:lpstr>
      <vt:lpstr>Essential Components of Literacy (2 of 4)</vt:lpstr>
      <vt:lpstr>Essential Components of Literacy (3 of 4)</vt:lpstr>
      <vt:lpstr>Essential Components of Literacy (4 of 4)</vt:lpstr>
      <vt:lpstr>Research and Evidence-Based Practices</vt:lpstr>
      <vt:lpstr>What Research Says (1 of 3) </vt:lpstr>
      <vt:lpstr>What Research Says (2 of 3) </vt:lpstr>
      <vt:lpstr>What Research Says (3 of 3) </vt:lpstr>
      <vt:lpstr>What does Evidence-Based Mean?</vt:lpstr>
      <vt:lpstr>Evidence-Based Instruction</vt:lpstr>
      <vt:lpstr>Evidence-Based Practices: Integrate Reading and Writing</vt:lpstr>
      <vt:lpstr>    “Students spend more time reading than writing, so they are more familiar with the skills required to read. Showing them the connection between reading and writing can help them transfer their reading skills to writing and vice versa.”</vt:lpstr>
      <vt:lpstr>Quote</vt:lpstr>
      <vt:lpstr>Evidence-Based Practices for Additional Support in Instruction</vt:lpstr>
      <vt:lpstr>“Evidenced-based reading practices are critical for all learners, including English learners and students with disabilities” </vt:lpstr>
      <vt:lpstr>What Research Says and Evidence Shows</vt:lpstr>
      <vt:lpstr>Evidence-Based Practices for Interventions</vt:lpstr>
      <vt:lpstr>How Do We Get Our Students to Work in Grade-Level Material?</vt:lpstr>
      <vt:lpstr>“The solution is not to "teach again" the material that students haven't learned. Instead, look forward to what those students will need to know to succeed the next day or the next week and focusing solely on those skills—a strategy known as acceleration”   David Steiner, Johns Hopkins University, 2021 </vt:lpstr>
      <vt:lpstr>What Research Says (1 of 3)</vt:lpstr>
      <vt:lpstr>What Research Says (2 of 3)</vt:lpstr>
      <vt:lpstr>What Research Says (3 of 3)</vt:lpstr>
      <vt:lpstr>English Standards of Learning Spiral </vt:lpstr>
      <vt:lpstr>Literacy Skills Stack (Secondary)</vt:lpstr>
      <vt:lpstr>Literacy Skills Work Together (Secondary)</vt:lpstr>
      <vt:lpstr>Literacy Strands Work Together</vt:lpstr>
      <vt:lpstr>Scaffolding Complex Text</vt:lpstr>
      <vt:lpstr>Evidence-based Practices </vt:lpstr>
      <vt:lpstr>Scaffolding</vt:lpstr>
      <vt:lpstr>Evidence-based Practices in Literacy Instruction (1 of 2)</vt:lpstr>
      <vt:lpstr>Evidence-based Practices in Literacy Instruction (2 of 2)</vt:lpstr>
      <vt:lpstr>What Research Shows </vt:lpstr>
      <vt:lpstr>Food for Thought</vt:lpstr>
      <vt:lpstr>Connecting Literacy  and  Postgraduate Opportunities</vt:lpstr>
      <vt:lpstr>What Evidence Shows</vt:lpstr>
      <vt:lpstr>Evidence-based Practices to Support Instruction (1 of 4)</vt:lpstr>
      <vt:lpstr>Evidence-based Practices to Support Instruction (2 of 4)</vt:lpstr>
      <vt:lpstr>Evidence-based Practices to Support Instruction (3 of 4)</vt:lpstr>
      <vt:lpstr>Evidence-based Practices to Support Instruction (4 of 4)</vt:lpstr>
      <vt:lpstr>Using Technology to Support Postsecondary Student Learning (1 of 4)</vt:lpstr>
      <vt:lpstr>Using Technology to Support Postsecondary Student Learning (2 of 4)</vt:lpstr>
      <vt:lpstr>Using Technology to Support Postsecondary Student Learning (3 of 4)</vt:lpstr>
      <vt:lpstr>Using Technology to Support Postsecondary Student Learning (4 of 4)</vt:lpstr>
      <vt:lpstr>Virginia Workplace Readiness Skills  &amp; English Standards of Learning</vt:lpstr>
      <vt:lpstr>Upcoming Opportunities</vt:lpstr>
      <vt:lpstr>November Learning Labs</vt:lpstr>
      <vt:lpstr>Virginia State Literacy Association Conference   Call for Proposals</vt:lpstr>
      <vt:lpstr>Additional VDOE Resources</vt:lpstr>
      <vt:lpstr>VDOE Resources</vt:lpstr>
      <vt:lpstr>Stay Connected!</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9-12 VDOE Virtual English SOL Institutes</dc:title>
  <dc:creator>Pyle, Charles (DOE)</dc:creator>
  <cp:lastModifiedBy>VITA Program</cp:lastModifiedBy>
  <cp:revision>8</cp:revision>
  <dcterms:created xsi:type="dcterms:W3CDTF">2020-08-12T18:15:33Z</dcterms:created>
  <dcterms:modified xsi:type="dcterms:W3CDTF">2022-10-27T10:57:52Z</dcterms:modified>
</cp:coreProperties>
</file>