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5"/>
  </p:notesMasterIdLst>
  <p:sldIdLst>
    <p:sldId id="297" r:id="rId2"/>
    <p:sldId id="257" r:id="rId3"/>
    <p:sldId id="267" r:id="rId4"/>
    <p:sldId id="268" r:id="rId5"/>
    <p:sldId id="275" r:id="rId6"/>
    <p:sldId id="276" r:id="rId7"/>
    <p:sldId id="277" r:id="rId8"/>
    <p:sldId id="294" r:id="rId9"/>
    <p:sldId id="308" r:id="rId10"/>
    <p:sldId id="307" r:id="rId11"/>
    <p:sldId id="279" r:id="rId12"/>
    <p:sldId id="280" r:id="rId13"/>
    <p:sldId id="309" r:id="rId14"/>
    <p:sldId id="310" r:id="rId15"/>
    <p:sldId id="305" r:id="rId16"/>
    <p:sldId id="281" r:id="rId17"/>
    <p:sldId id="282" r:id="rId18"/>
    <p:sldId id="295" r:id="rId19"/>
    <p:sldId id="298" r:id="rId20"/>
    <p:sldId id="283" r:id="rId21"/>
    <p:sldId id="296" r:id="rId22"/>
    <p:sldId id="288" r:id="rId23"/>
    <p:sldId id="284" r:id="rId24"/>
    <p:sldId id="285" r:id="rId25"/>
    <p:sldId id="286" r:id="rId26"/>
    <p:sldId id="287" r:id="rId27"/>
    <p:sldId id="289" r:id="rId28"/>
    <p:sldId id="291" r:id="rId29"/>
    <p:sldId id="299" r:id="rId30"/>
    <p:sldId id="300" r:id="rId31"/>
    <p:sldId id="311" r:id="rId32"/>
    <p:sldId id="292" r:id="rId33"/>
    <p:sldId id="293" r:id="rId34"/>
  </p:sldIdLst>
  <p:sldSz cx="9144000" cy="5143500" type="screen16x9"/>
  <p:notesSz cx="6858000" cy="9144000"/>
  <p:embeddedFontLst>
    <p:embeddedFont>
      <p:font typeface="Tahoma" panose="020B0604030504040204" pitchFamily="34" charset="0"/>
      <p:regular r:id="rId36"/>
      <p:bold r:id="rId37"/>
    </p:embeddedFont>
    <p:embeddedFont>
      <p:font typeface="Trebuchet MS" panose="020B0603020202020204" pitchFamily="34" charset="0"/>
      <p:regular r:id="rId38"/>
      <p:bold r:id="rId39"/>
      <p:italic r:id="rId40"/>
      <p:boldItalic r:id="rId41"/>
    </p:embeddedFont>
    <p:embeddedFont>
      <p:font typeface="Verdana" panose="020B0604030504040204" pitchFamily="3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Georgia" panose="02040502050405020303" pitchFamily="18"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h7xoHnGwkMisRZ1AueylNoVFg9g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lli Cook" initials="" lastIdx="1" clrIdx="0"/>
  <p:cmAuthor id="1" name="VITA Program" initials="VP" lastIdx="2" clrIdx="1">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888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27" autoAdjust="0"/>
    <p:restoredTop sz="51703" autoAdjust="0"/>
  </p:normalViewPr>
  <p:slideViewPr>
    <p:cSldViewPr snapToGrid="0">
      <p:cViewPr varScale="1">
        <p:scale>
          <a:sx n="47" d="100"/>
          <a:sy n="47" d="100"/>
        </p:scale>
        <p:origin x="1160" y="36"/>
      </p:cViewPr>
      <p:guideLst>
        <p:guide orient="horz" pos="1620"/>
        <p:guide pos="2880"/>
      </p:guideLst>
    </p:cSldViewPr>
  </p:slideViewPr>
  <p:notesTextViewPr>
    <p:cViewPr>
      <p:scale>
        <a:sx n="110" d="100"/>
        <a:sy n="11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6126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100"/>
              <a:buFont typeface="Arial"/>
              <a:buNone/>
            </a:pPr>
            <a:endParaRPr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15</a:t>
            </a:fld>
            <a:endParaRPr lang="en-US"/>
          </a:p>
        </p:txBody>
      </p:sp>
    </p:spTree>
    <p:extLst>
      <p:ext uri="{BB962C8B-B14F-4D97-AF65-F5344CB8AC3E}">
        <p14:creationId xmlns:p14="http://schemas.microsoft.com/office/powerpoint/2010/main" val="1135178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smtClean="0"/>
          </a:p>
        </p:txBody>
      </p:sp>
    </p:spTree>
    <p:extLst>
      <p:ext uri="{BB962C8B-B14F-4D97-AF65-F5344CB8AC3E}">
        <p14:creationId xmlns:p14="http://schemas.microsoft.com/office/powerpoint/2010/main" val="1440765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6602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132458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60d1eea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60d1eea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60d1eea59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60d1eea59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60d1eea59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160d1eea59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62e65db2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62e65db2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60edb10b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60edb10b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60edb10ba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60edb10ba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5031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864593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nSpc>
                <a:spcPct val="100000"/>
              </a:lnSpc>
              <a:buSzPct val="1000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60edb10ba2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60edb10ba2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endParaRPr sz="2000" u="sng" dirty="0">
              <a:solidFill>
                <a:schemeClr val="hlink"/>
              </a:solidFill>
              <a:latin typeface="Trebuchet MS"/>
              <a:ea typeface="Trebuchet MS"/>
              <a:cs typeface="Trebuchet MS"/>
              <a:sym typeface="Trebuchet M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60edb10ba2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60edb10ba2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1" name="Google Shape;36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dirty="0"/>
          </a:p>
        </p:txBody>
      </p:sp>
    </p:spTree>
    <p:extLst>
      <p:ext uri="{BB962C8B-B14F-4D97-AF65-F5344CB8AC3E}">
        <p14:creationId xmlns:p14="http://schemas.microsoft.com/office/powerpoint/2010/main" val="120133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2786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12" scaled="0"/>
        </a:gradFill>
        <a:effectLst/>
      </p:bgPr>
    </p:bg>
    <p:spTree>
      <p:nvGrpSpPr>
        <p:cNvPr id="1" name="Shape 11"/>
        <p:cNvGrpSpPr/>
        <p:nvPr/>
      </p:nvGrpSpPr>
      <p:grpSpPr>
        <a:xfrm>
          <a:off x="0" y="0"/>
          <a:ext cx="0" cy="0"/>
          <a:chOff x="0" y="0"/>
          <a:chExt cx="0" cy="0"/>
        </a:xfrm>
      </p:grpSpPr>
      <p:sp>
        <p:nvSpPr>
          <p:cNvPr id="12" name="Google Shape;12;p43"/>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43"/>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4" name="Google Shape;14;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16" name="Google Shape;16;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43" descr="VDOE Logo"/>
          <p:cNvSpPr/>
          <p:nvPr/>
        </p:nvSpPr>
        <p:spPr>
          <a:xfrm>
            <a:off x="1515526" y="689653"/>
            <a:ext cx="8170500" cy="4453800"/>
          </a:xfrm>
          <a:prstGeom prst="rect">
            <a:avLst/>
          </a:prstGeom>
          <a:blipFill rotWithShape="1">
            <a:blip r:embed="rId2">
              <a:alphaModFix amt="6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 name="Google Shape;18;p43"/>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lt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7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70"/>
          <p:cNvSpPr>
            <a:spLocks noGrp="1"/>
          </p:cNvSpPr>
          <p:nvPr>
            <p:ph type="pic" idx="2"/>
          </p:nvPr>
        </p:nvSpPr>
        <p:spPr>
          <a:xfrm>
            <a:off x="3887391" y="740569"/>
            <a:ext cx="4629300" cy="3655200"/>
          </a:xfrm>
          <a:prstGeom prst="rect">
            <a:avLst/>
          </a:prstGeom>
          <a:noFill/>
          <a:ln>
            <a:noFill/>
          </a:ln>
        </p:spPr>
      </p:sp>
      <p:sp>
        <p:nvSpPr>
          <p:cNvPr id="73" name="Google Shape;73;p70"/>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4" name="Google Shape;74;p7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7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76" name="Google Shape;76;p7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77"/>
        <p:cNvGrpSpPr/>
        <p:nvPr/>
      </p:nvGrpSpPr>
      <p:grpSpPr>
        <a:xfrm>
          <a:off x="0" y="0"/>
          <a:ext cx="0" cy="0"/>
          <a:chOff x="0" y="0"/>
          <a:chExt cx="0" cy="0"/>
        </a:xfrm>
      </p:grpSpPr>
      <p:sp>
        <p:nvSpPr>
          <p:cNvPr id="78" name="Google Shape;78;p7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71"/>
          <p:cNvSpPr>
            <a:spLocks noGrp="1"/>
          </p:cNvSpPr>
          <p:nvPr>
            <p:ph type="pic" idx="2"/>
          </p:nvPr>
        </p:nvSpPr>
        <p:spPr>
          <a:xfrm>
            <a:off x="3887391" y="740569"/>
            <a:ext cx="4629300" cy="1694400"/>
          </a:xfrm>
          <a:prstGeom prst="rect">
            <a:avLst/>
          </a:prstGeom>
          <a:noFill/>
          <a:ln>
            <a:noFill/>
          </a:ln>
        </p:spPr>
      </p:sp>
      <p:sp>
        <p:nvSpPr>
          <p:cNvPr id="80" name="Google Shape;80;p71"/>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81" name="Google Shape;81;p7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7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83" name="Google Shape;83;p7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71"/>
          <p:cNvSpPr>
            <a:spLocks noGrp="1"/>
          </p:cNvSpPr>
          <p:nvPr>
            <p:ph type="pic" idx="3"/>
          </p:nvPr>
        </p:nvSpPr>
        <p:spPr>
          <a:xfrm>
            <a:off x="3887391" y="2588632"/>
            <a:ext cx="2227800" cy="1694400"/>
          </a:xfrm>
          <a:prstGeom prst="rect">
            <a:avLst/>
          </a:prstGeom>
          <a:noFill/>
          <a:ln>
            <a:noFill/>
          </a:ln>
        </p:spPr>
      </p:sp>
      <p:sp>
        <p:nvSpPr>
          <p:cNvPr id="85" name="Google Shape;85;p71"/>
          <p:cNvSpPr>
            <a:spLocks noGrp="1"/>
          </p:cNvSpPr>
          <p:nvPr>
            <p:ph type="pic" idx="4"/>
          </p:nvPr>
        </p:nvSpPr>
        <p:spPr>
          <a:xfrm>
            <a:off x="6287691" y="2588631"/>
            <a:ext cx="2227800" cy="16944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6"/>
        <p:cNvGrpSpPr/>
        <p:nvPr/>
      </p:nvGrpSpPr>
      <p:grpSpPr>
        <a:xfrm>
          <a:off x="0" y="0"/>
          <a:ext cx="0" cy="0"/>
          <a:chOff x="0" y="0"/>
          <a:chExt cx="0" cy="0"/>
        </a:xfrm>
      </p:grpSpPr>
      <p:sp>
        <p:nvSpPr>
          <p:cNvPr id="87" name="Google Shape;87;p72"/>
          <p:cNvSpPr txBox="1">
            <a:spLocks noGrp="1"/>
          </p:cNvSpPr>
          <p:nvPr>
            <p:ph type="ctrTitle"/>
          </p:nvPr>
        </p:nvSpPr>
        <p:spPr>
          <a:xfrm>
            <a:off x="628651" y="848182"/>
            <a:ext cx="78867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72"/>
          <p:cNvSpPr txBox="1">
            <a:spLocks noGrp="1"/>
          </p:cNvSpPr>
          <p:nvPr>
            <p:ph type="subTitle" idx="1"/>
          </p:nvPr>
        </p:nvSpPr>
        <p:spPr>
          <a:xfrm>
            <a:off x="628650" y="2727166"/>
            <a:ext cx="7886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9" name="Google Shape;89;p7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p72"/>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12" scaled="0"/>
        </a:gradFill>
        <a:effectLst/>
      </p:bgPr>
    </p:bg>
    <p:spTree>
      <p:nvGrpSpPr>
        <p:cNvPr id="1" name="Shape 91"/>
        <p:cNvGrpSpPr/>
        <p:nvPr/>
      </p:nvGrpSpPr>
      <p:grpSpPr>
        <a:xfrm>
          <a:off x="0" y="0"/>
          <a:ext cx="0" cy="0"/>
          <a:chOff x="0" y="0"/>
          <a:chExt cx="0" cy="0"/>
        </a:xfrm>
      </p:grpSpPr>
      <p:sp>
        <p:nvSpPr>
          <p:cNvPr id="92" name="Google Shape;92;p73"/>
          <p:cNvSpPr txBox="1">
            <a:spLocks noGrp="1"/>
          </p:cNvSpPr>
          <p:nvPr>
            <p:ph type="ctrTitle"/>
          </p:nvPr>
        </p:nvSpPr>
        <p:spPr>
          <a:xfrm>
            <a:off x="628650" y="848182"/>
            <a:ext cx="78867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73"/>
          <p:cNvSpPr txBox="1">
            <a:spLocks noGrp="1"/>
          </p:cNvSpPr>
          <p:nvPr>
            <p:ph type="subTitle" idx="1"/>
          </p:nvPr>
        </p:nvSpPr>
        <p:spPr>
          <a:xfrm>
            <a:off x="628650" y="2727166"/>
            <a:ext cx="7886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94" name="Google Shape;94;p7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7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73"/>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97"/>
        <p:cNvGrpSpPr/>
        <p:nvPr/>
      </p:nvGrpSpPr>
      <p:grpSpPr>
        <a:xfrm>
          <a:off x="0" y="0"/>
          <a:ext cx="0" cy="0"/>
          <a:chOff x="0" y="0"/>
          <a:chExt cx="0" cy="0"/>
        </a:xfrm>
      </p:grpSpPr>
      <p:sp>
        <p:nvSpPr>
          <p:cNvPr id="98" name="Google Shape;98;p74"/>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7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74"/>
          <p:cNvSpPr txBox="1">
            <a:spLocks noGrp="1"/>
          </p:cNvSpPr>
          <p:nvPr>
            <p:ph type="body" idx="1"/>
          </p:nvPr>
        </p:nvSpPr>
        <p:spPr>
          <a:xfrm>
            <a:off x="6286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1" name="Google Shape;101;p74"/>
          <p:cNvSpPr txBox="1">
            <a:spLocks noGrp="1"/>
          </p:cNvSpPr>
          <p:nvPr>
            <p:ph type="body" idx="2"/>
          </p:nvPr>
        </p:nvSpPr>
        <p:spPr>
          <a:xfrm>
            <a:off x="46291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2" name="Google Shape;102;p74"/>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3"/>
        <p:cNvGrpSpPr/>
        <p:nvPr/>
      </p:nvGrpSpPr>
      <p:grpSpPr>
        <a:xfrm>
          <a:off x="0" y="0"/>
          <a:ext cx="0" cy="0"/>
          <a:chOff x="0" y="0"/>
          <a:chExt cx="0" cy="0"/>
        </a:xfrm>
      </p:grpSpPr>
      <p:sp>
        <p:nvSpPr>
          <p:cNvPr id="104" name="Google Shape;104;p75"/>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75"/>
          <p:cNvSpPr txBox="1">
            <a:spLocks noGrp="1"/>
          </p:cNvSpPr>
          <p:nvPr>
            <p:ph type="body" idx="1"/>
          </p:nvPr>
        </p:nvSpPr>
        <p:spPr>
          <a:xfrm>
            <a:off x="629841" y="1143899"/>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6" name="Google Shape;106;p75"/>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7" name="Google Shape;107;p75"/>
          <p:cNvSpPr txBox="1">
            <a:spLocks noGrp="1"/>
          </p:cNvSpPr>
          <p:nvPr>
            <p:ph type="body" idx="3"/>
          </p:nvPr>
        </p:nvSpPr>
        <p:spPr>
          <a:xfrm>
            <a:off x="4629150" y="11438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8" name="Google Shape;108;p75"/>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7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75"/>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1"/>
        <p:cNvGrpSpPr/>
        <p:nvPr/>
      </p:nvGrpSpPr>
      <p:grpSpPr>
        <a:xfrm>
          <a:off x="0" y="0"/>
          <a:ext cx="0" cy="0"/>
          <a:chOff x="0" y="0"/>
          <a:chExt cx="0" cy="0"/>
        </a:xfrm>
      </p:grpSpPr>
      <p:sp>
        <p:nvSpPr>
          <p:cNvPr id="112" name="Google Shape;112;p76"/>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7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76"/>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sp>
        <p:nvSpPr>
          <p:cNvPr id="116" name="Google Shape;116;p7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7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77"/>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119"/>
        <p:cNvGrpSpPr/>
        <p:nvPr/>
      </p:nvGrpSpPr>
      <p:grpSpPr>
        <a:xfrm>
          <a:off x="0" y="0"/>
          <a:ext cx="0" cy="0"/>
          <a:chOff x="0" y="0"/>
          <a:chExt cx="0" cy="0"/>
        </a:xfrm>
      </p:grpSpPr>
      <p:sp>
        <p:nvSpPr>
          <p:cNvPr id="120" name="Google Shape;120;p7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7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7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78"/>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5202" y="273844"/>
            <a:ext cx="8140148" cy="779704"/>
          </a:xfrm>
        </p:spPr>
        <p:txBody>
          <a:bodyPr>
            <a:normAutofit/>
          </a:bodyPr>
          <a:lstStyle>
            <a:lvl1pPr>
              <a:defRPr sz="3000">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7078" y="1157288"/>
            <a:ext cx="8038272" cy="3475435"/>
          </a:xfrm>
        </p:spPr>
        <p:txBody>
          <a:bodyPr/>
          <a:lstStyle>
            <a:lvl1pPr>
              <a:buClr>
                <a:srgbClr val="DB244D"/>
              </a:buClr>
              <a:buSzPct val="110000"/>
              <a:defRPr sz="2100">
                <a:latin typeface="Tahoma" panose="020B0604030504040204" pitchFamily="34" charset="0"/>
                <a:ea typeface="Tahoma" panose="020B0604030504040204" pitchFamily="34" charset="0"/>
                <a:cs typeface="Tahoma" panose="020B0604030504040204" pitchFamily="34" charset="0"/>
              </a:defRPr>
            </a:lvl1pPr>
            <a:lvl2pPr>
              <a:buClr>
                <a:srgbClr val="DB244D"/>
              </a:buClr>
              <a:buSzPct val="110000"/>
              <a:defRPr sz="1950">
                <a:latin typeface="Tahoma" panose="020B0604030504040204" pitchFamily="34" charset="0"/>
                <a:ea typeface="Tahoma" panose="020B0604030504040204" pitchFamily="34" charset="0"/>
                <a:cs typeface="Tahoma" panose="020B0604030504040204" pitchFamily="34" charset="0"/>
              </a:defRPr>
            </a:lvl2pPr>
            <a:lvl3pPr>
              <a:buClr>
                <a:srgbClr val="DB244D"/>
              </a:buClr>
              <a:buSzPct val="110000"/>
              <a:defRPr sz="1800">
                <a:latin typeface="Tahoma" panose="020B0604030504040204" pitchFamily="34" charset="0"/>
                <a:ea typeface="Tahoma" panose="020B0604030504040204" pitchFamily="34" charset="0"/>
                <a:cs typeface="Tahoma" panose="020B0604030504040204" pitchFamily="34" charset="0"/>
              </a:defRPr>
            </a:lvl3pPr>
            <a:lvl4pPr>
              <a:buClr>
                <a:srgbClr val="DB244D"/>
              </a:buClr>
              <a:buSzPct val="110000"/>
              <a:defRPr sz="1800">
                <a:latin typeface="Tahoma" panose="020B0604030504040204" pitchFamily="34" charset="0"/>
                <a:ea typeface="Tahoma" panose="020B0604030504040204" pitchFamily="34" charset="0"/>
                <a:cs typeface="Tahoma" panose="020B0604030504040204" pitchFamily="34" charset="0"/>
              </a:defRPr>
            </a:lvl4pPr>
            <a:lvl5pPr>
              <a:buClr>
                <a:srgbClr val="DB244D"/>
              </a:buClr>
              <a:buSzPct val="110000"/>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0"/>
          </p:nvPr>
        </p:nvSpPr>
        <p:spPr>
          <a:xfrm>
            <a:off x="6820727" y="4714644"/>
            <a:ext cx="499441" cy="377245"/>
          </a:xfrm>
          <a:prstGeom prst="rect">
            <a:avLst/>
          </a:prstGeom>
        </p:spPr>
        <p:txBody>
          <a:bodyPr/>
          <a:lstStyle>
            <a:lvl1pPr>
              <a:defRPr>
                <a:solidFill>
                  <a:schemeClr val="tx1"/>
                </a:solidFill>
              </a:defRPr>
            </a:lvl1pPr>
          </a:lstStyle>
          <a:p>
            <a:fld id="{716489AA-3815-412E-9246-6854CFBF1D45}" type="slidenum">
              <a:rPr lang="en-US" smtClean="0"/>
              <a:pPr/>
              <a:t>‹#›</a:t>
            </a:fld>
            <a:endParaRPr lang="en-US" dirty="0"/>
          </a:p>
        </p:txBody>
      </p:sp>
    </p:spTree>
    <p:extLst>
      <p:ext uri="{BB962C8B-B14F-4D97-AF65-F5344CB8AC3E}">
        <p14:creationId xmlns:p14="http://schemas.microsoft.com/office/powerpoint/2010/main" val="35303191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9"/>
        <p:cNvGrpSpPr/>
        <p:nvPr/>
      </p:nvGrpSpPr>
      <p:grpSpPr>
        <a:xfrm>
          <a:off x="0" y="0"/>
          <a:ext cx="0" cy="0"/>
          <a:chOff x="0" y="0"/>
          <a:chExt cx="0" cy="0"/>
        </a:xfrm>
      </p:grpSpPr>
      <p:sp>
        <p:nvSpPr>
          <p:cNvPr id="20" name="Google Shape;20;p44"/>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44"/>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 name="Google Shape;22;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23" name="Google Shape;23;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38" scaled="0"/>
        </a:gradFill>
        <a:effectLst/>
      </p:bgPr>
    </p:bg>
    <p:spTree>
      <p:nvGrpSpPr>
        <p:cNvPr id="1" name="Shape 24"/>
        <p:cNvGrpSpPr/>
        <p:nvPr/>
      </p:nvGrpSpPr>
      <p:grpSpPr>
        <a:xfrm>
          <a:off x="0" y="0"/>
          <a:ext cx="0" cy="0"/>
          <a:chOff x="0" y="0"/>
          <a:chExt cx="0" cy="0"/>
        </a:xfrm>
      </p:grpSpPr>
      <p:sp>
        <p:nvSpPr>
          <p:cNvPr id="25" name="Google Shape;25;p45"/>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45"/>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lt1"/>
                </a:solidFill>
              </a:defRPr>
            </a:lvl1pPr>
            <a:lvl2pPr marL="914400" lvl="1" indent="-228600" algn="l">
              <a:lnSpc>
                <a:spcPct val="90000"/>
              </a:lnSpc>
              <a:spcBef>
                <a:spcPts val="400"/>
              </a:spcBef>
              <a:spcAft>
                <a:spcPts val="0"/>
              </a:spcAft>
              <a:buSzPts val="1500"/>
              <a:buNone/>
              <a:defRPr sz="1500">
                <a:solidFill>
                  <a:srgbClr val="888FA3"/>
                </a:solidFill>
              </a:defRPr>
            </a:lvl2pPr>
            <a:lvl3pPr marL="1371600" lvl="2" indent="-228600" algn="l">
              <a:lnSpc>
                <a:spcPct val="90000"/>
              </a:lnSpc>
              <a:spcBef>
                <a:spcPts val="400"/>
              </a:spcBef>
              <a:spcAft>
                <a:spcPts val="0"/>
              </a:spcAft>
              <a:buSzPts val="900"/>
              <a:buNone/>
              <a:defRPr sz="1400">
                <a:solidFill>
                  <a:srgbClr val="888FA3"/>
                </a:solidFill>
              </a:defRPr>
            </a:lvl3pPr>
            <a:lvl4pPr marL="1828800" lvl="3" indent="-228600" algn="l">
              <a:lnSpc>
                <a:spcPct val="90000"/>
              </a:lnSpc>
              <a:spcBef>
                <a:spcPts val="400"/>
              </a:spcBef>
              <a:spcAft>
                <a:spcPts val="0"/>
              </a:spcAft>
              <a:buSzPts val="1200"/>
              <a:buNone/>
              <a:defRPr sz="1200">
                <a:solidFill>
                  <a:srgbClr val="888FA3"/>
                </a:solidFill>
              </a:defRPr>
            </a:lvl4pPr>
            <a:lvl5pPr marL="2286000" lvl="4" indent="-228600" algn="l">
              <a:lnSpc>
                <a:spcPct val="90000"/>
              </a:lnSpc>
              <a:spcBef>
                <a:spcPts val="400"/>
              </a:spcBef>
              <a:spcAft>
                <a:spcPts val="0"/>
              </a:spcAft>
              <a:buSzPts val="1200"/>
              <a:buNone/>
              <a:defRPr sz="1200">
                <a:solidFill>
                  <a:srgbClr val="888FA3"/>
                </a:solidFill>
              </a:defRPr>
            </a:lvl5pPr>
            <a:lvl6pPr marL="2743200" lvl="5" indent="-228600" algn="l">
              <a:lnSpc>
                <a:spcPct val="90000"/>
              </a:lnSpc>
              <a:spcBef>
                <a:spcPts val="400"/>
              </a:spcBef>
              <a:spcAft>
                <a:spcPts val="0"/>
              </a:spcAft>
              <a:buClr>
                <a:srgbClr val="888FA3"/>
              </a:buClr>
              <a:buSzPts val="1200"/>
              <a:buNone/>
              <a:defRPr sz="1200">
                <a:solidFill>
                  <a:srgbClr val="888FA3"/>
                </a:solidFill>
              </a:defRPr>
            </a:lvl6pPr>
            <a:lvl7pPr marL="3200400" lvl="6" indent="-228600" algn="l">
              <a:lnSpc>
                <a:spcPct val="90000"/>
              </a:lnSpc>
              <a:spcBef>
                <a:spcPts val="400"/>
              </a:spcBef>
              <a:spcAft>
                <a:spcPts val="0"/>
              </a:spcAft>
              <a:buClr>
                <a:srgbClr val="888FA3"/>
              </a:buClr>
              <a:buSzPts val="1200"/>
              <a:buNone/>
              <a:defRPr sz="1200">
                <a:solidFill>
                  <a:srgbClr val="888FA3"/>
                </a:solidFill>
              </a:defRPr>
            </a:lvl7pPr>
            <a:lvl8pPr marL="3657600" lvl="7" indent="-228600" algn="l">
              <a:lnSpc>
                <a:spcPct val="90000"/>
              </a:lnSpc>
              <a:spcBef>
                <a:spcPts val="400"/>
              </a:spcBef>
              <a:spcAft>
                <a:spcPts val="0"/>
              </a:spcAft>
              <a:buClr>
                <a:srgbClr val="888FA3"/>
              </a:buClr>
              <a:buSzPts val="1200"/>
              <a:buNone/>
              <a:defRPr sz="1200">
                <a:solidFill>
                  <a:srgbClr val="888FA3"/>
                </a:solidFill>
              </a:defRPr>
            </a:lvl8pPr>
            <a:lvl9pPr marL="4114800" lvl="8" indent="-228600" algn="l">
              <a:lnSpc>
                <a:spcPct val="90000"/>
              </a:lnSpc>
              <a:spcBef>
                <a:spcPts val="400"/>
              </a:spcBef>
              <a:spcAft>
                <a:spcPts val="0"/>
              </a:spcAft>
              <a:buClr>
                <a:srgbClr val="888FA3"/>
              </a:buClr>
              <a:buSzPts val="1200"/>
              <a:buNone/>
              <a:defRPr sz="1200">
                <a:solidFill>
                  <a:srgbClr val="888FA3"/>
                </a:solidFill>
              </a:defRPr>
            </a:lvl9pPr>
          </a:lstStyle>
          <a:p>
            <a:endParaRPr/>
          </a:p>
        </p:txBody>
      </p:sp>
      <p:sp>
        <p:nvSpPr>
          <p:cNvPr id="27" name="Google Shape;27;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28" name="Google Shape;28;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64"/>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64"/>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2" name="Google Shape;32;p6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6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34" name="Google Shape;34;p6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64" descr="VDOE Logo"/>
          <p:cNvSpPr/>
          <p:nvPr/>
        </p:nvSpPr>
        <p:spPr>
          <a:xfrm>
            <a:off x="1515526" y="689653"/>
            <a:ext cx="8170500" cy="4453800"/>
          </a:xfrm>
          <a:prstGeom prst="rect">
            <a:avLst/>
          </a:prstGeom>
          <a:blipFill rotWithShape="1">
            <a:blip r:embed="rId2">
              <a:alphaModFix amt="20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 name="Google Shape;36;p64"/>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dk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7"/>
        <p:cNvGrpSpPr/>
        <p:nvPr/>
      </p:nvGrpSpPr>
      <p:grpSpPr>
        <a:xfrm>
          <a:off x="0" y="0"/>
          <a:ext cx="0" cy="0"/>
          <a:chOff x="0" y="0"/>
          <a:chExt cx="0" cy="0"/>
        </a:xfrm>
      </p:grpSpPr>
      <p:sp>
        <p:nvSpPr>
          <p:cNvPr id="38" name="Google Shape;38;p65"/>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6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6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41" name="Google Shape;41;p6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65"/>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66"/>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6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accent3"/>
                </a:solidFill>
              </a:defRPr>
            </a:lvl1pPr>
            <a:lvl2pPr marL="914400" lvl="1" indent="-228600" algn="l">
              <a:lnSpc>
                <a:spcPct val="90000"/>
              </a:lnSpc>
              <a:spcBef>
                <a:spcPts val="400"/>
              </a:spcBef>
              <a:spcAft>
                <a:spcPts val="0"/>
              </a:spcAft>
              <a:buSzPts val="1500"/>
              <a:buNone/>
              <a:defRPr sz="1500">
                <a:solidFill>
                  <a:srgbClr val="888FA3"/>
                </a:solidFill>
              </a:defRPr>
            </a:lvl2pPr>
            <a:lvl3pPr marL="1371600" lvl="2" indent="-228600" algn="l">
              <a:lnSpc>
                <a:spcPct val="90000"/>
              </a:lnSpc>
              <a:spcBef>
                <a:spcPts val="400"/>
              </a:spcBef>
              <a:spcAft>
                <a:spcPts val="0"/>
              </a:spcAft>
              <a:buSzPts val="900"/>
              <a:buNone/>
              <a:defRPr sz="1400">
                <a:solidFill>
                  <a:srgbClr val="888FA3"/>
                </a:solidFill>
              </a:defRPr>
            </a:lvl3pPr>
            <a:lvl4pPr marL="1828800" lvl="3" indent="-228600" algn="l">
              <a:lnSpc>
                <a:spcPct val="90000"/>
              </a:lnSpc>
              <a:spcBef>
                <a:spcPts val="400"/>
              </a:spcBef>
              <a:spcAft>
                <a:spcPts val="0"/>
              </a:spcAft>
              <a:buSzPts val="1200"/>
              <a:buNone/>
              <a:defRPr sz="1200">
                <a:solidFill>
                  <a:srgbClr val="888FA3"/>
                </a:solidFill>
              </a:defRPr>
            </a:lvl4pPr>
            <a:lvl5pPr marL="2286000" lvl="4" indent="-228600" algn="l">
              <a:lnSpc>
                <a:spcPct val="90000"/>
              </a:lnSpc>
              <a:spcBef>
                <a:spcPts val="400"/>
              </a:spcBef>
              <a:spcAft>
                <a:spcPts val="0"/>
              </a:spcAft>
              <a:buSzPts val="1200"/>
              <a:buNone/>
              <a:defRPr sz="1200">
                <a:solidFill>
                  <a:srgbClr val="888FA3"/>
                </a:solidFill>
              </a:defRPr>
            </a:lvl5pPr>
            <a:lvl6pPr marL="2743200" lvl="5" indent="-228600" algn="l">
              <a:lnSpc>
                <a:spcPct val="90000"/>
              </a:lnSpc>
              <a:spcBef>
                <a:spcPts val="400"/>
              </a:spcBef>
              <a:spcAft>
                <a:spcPts val="0"/>
              </a:spcAft>
              <a:buClr>
                <a:srgbClr val="888FA3"/>
              </a:buClr>
              <a:buSzPts val="1200"/>
              <a:buNone/>
              <a:defRPr sz="1200">
                <a:solidFill>
                  <a:srgbClr val="888FA3"/>
                </a:solidFill>
              </a:defRPr>
            </a:lvl6pPr>
            <a:lvl7pPr marL="3200400" lvl="6" indent="-228600" algn="l">
              <a:lnSpc>
                <a:spcPct val="90000"/>
              </a:lnSpc>
              <a:spcBef>
                <a:spcPts val="400"/>
              </a:spcBef>
              <a:spcAft>
                <a:spcPts val="0"/>
              </a:spcAft>
              <a:buClr>
                <a:srgbClr val="888FA3"/>
              </a:buClr>
              <a:buSzPts val="1200"/>
              <a:buNone/>
              <a:defRPr sz="1200">
                <a:solidFill>
                  <a:srgbClr val="888FA3"/>
                </a:solidFill>
              </a:defRPr>
            </a:lvl7pPr>
            <a:lvl8pPr marL="3657600" lvl="7" indent="-228600" algn="l">
              <a:lnSpc>
                <a:spcPct val="90000"/>
              </a:lnSpc>
              <a:spcBef>
                <a:spcPts val="400"/>
              </a:spcBef>
              <a:spcAft>
                <a:spcPts val="0"/>
              </a:spcAft>
              <a:buClr>
                <a:srgbClr val="888FA3"/>
              </a:buClr>
              <a:buSzPts val="1200"/>
              <a:buNone/>
              <a:defRPr sz="1200">
                <a:solidFill>
                  <a:srgbClr val="888FA3"/>
                </a:solidFill>
              </a:defRPr>
            </a:lvl8pPr>
            <a:lvl9pPr marL="4114800" lvl="8" indent="-228600" algn="l">
              <a:lnSpc>
                <a:spcPct val="90000"/>
              </a:lnSpc>
              <a:spcBef>
                <a:spcPts val="400"/>
              </a:spcBef>
              <a:spcAft>
                <a:spcPts val="0"/>
              </a:spcAft>
              <a:buClr>
                <a:srgbClr val="888FA3"/>
              </a:buClr>
              <a:buSzPts val="1200"/>
              <a:buNone/>
              <a:defRPr sz="1200">
                <a:solidFill>
                  <a:srgbClr val="888FA3"/>
                </a:solidFill>
              </a:defRPr>
            </a:lvl9pPr>
          </a:lstStyle>
          <a:p>
            <a:endParaRPr/>
          </a:p>
        </p:txBody>
      </p:sp>
      <p:sp>
        <p:nvSpPr>
          <p:cNvPr id="46" name="Google Shape;46;p6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6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48" name="Google Shape;48;p6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9"/>
        <p:cNvGrpSpPr/>
        <p:nvPr/>
      </p:nvGrpSpPr>
      <p:grpSpPr>
        <a:xfrm>
          <a:off x="0" y="0"/>
          <a:ext cx="0" cy="0"/>
          <a:chOff x="0" y="0"/>
          <a:chExt cx="0" cy="0"/>
        </a:xfrm>
      </p:grpSpPr>
      <p:sp>
        <p:nvSpPr>
          <p:cNvPr id="50" name="Google Shape;50;p67"/>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67"/>
          <p:cNvSpPr txBox="1">
            <a:spLocks noGrp="1"/>
          </p:cNvSpPr>
          <p:nvPr>
            <p:ph type="body" idx="1"/>
          </p:nvPr>
        </p:nvSpPr>
        <p:spPr>
          <a:xfrm>
            <a:off x="6286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 name="Google Shape;52;p67"/>
          <p:cNvSpPr txBox="1">
            <a:spLocks noGrp="1"/>
          </p:cNvSpPr>
          <p:nvPr>
            <p:ph type="body" idx="2"/>
          </p:nvPr>
        </p:nvSpPr>
        <p:spPr>
          <a:xfrm>
            <a:off x="46291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3" name="Google Shape;53;p6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55"/>
        <p:cNvGrpSpPr/>
        <p:nvPr/>
      </p:nvGrpSpPr>
      <p:grpSpPr>
        <a:xfrm>
          <a:off x="0" y="0"/>
          <a:ext cx="0" cy="0"/>
          <a:chOff x="0" y="0"/>
          <a:chExt cx="0" cy="0"/>
        </a:xfrm>
      </p:grpSpPr>
      <p:sp>
        <p:nvSpPr>
          <p:cNvPr id="56" name="Google Shape;56;p68"/>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68"/>
          <p:cNvSpPr txBox="1">
            <a:spLocks noGrp="1"/>
          </p:cNvSpPr>
          <p:nvPr>
            <p:ph type="body" idx="1"/>
          </p:nvPr>
        </p:nvSpPr>
        <p:spPr>
          <a:xfrm>
            <a:off x="629841" y="1143899"/>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8" name="Google Shape;58;p68"/>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 name="Google Shape;59;p68"/>
          <p:cNvSpPr txBox="1">
            <a:spLocks noGrp="1"/>
          </p:cNvSpPr>
          <p:nvPr>
            <p:ph type="body" idx="3"/>
          </p:nvPr>
        </p:nvSpPr>
        <p:spPr>
          <a:xfrm>
            <a:off x="4629150" y="11438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0" name="Google Shape;60;p68"/>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1" name="Google Shape;61;p6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68"/>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6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69"/>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SzPts val="2400"/>
              <a:buChar char="•"/>
              <a:defRPr sz="2400"/>
            </a:lvl1pPr>
            <a:lvl2pPr marL="914400" lvl="1" indent="-361950" algn="l">
              <a:lnSpc>
                <a:spcPct val="90000"/>
              </a:lnSpc>
              <a:spcBef>
                <a:spcPts val="400"/>
              </a:spcBef>
              <a:spcAft>
                <a:spcPts val="0"/>
              </a:spcAft>
              <a:buSzPts val="2100"/>
              <a:buChar char="-"/>
              <a:defRPr sz="2100"/>
            </a:lvl2pPr>
            <a:lvl3pPr marL="1371600" lvl="2" indent="-304800" algn="l">
              <a:lnSpc>
                <a:spcPct val="90000"/>
              </a:lnSpc>
              <a:spcBef>
                <a:spcPts val="400"/>
              </a:spcBef>
              <a:spcAft>
                <a:spcPts val="0"/>
              </a:spcAft>
              <a:buSzPts val="1200"/>
              <a:buChar char="o"/>
              <a:defRPr sz="1800"/>
            </a:lvl3pPr>
            <a:lvl4pPr marL="1828800" lvl="3" indent="-323850" algn="l">
              <a:lnSpc>
                <a:spcPct val="90000"/>
              </a:lnSpc>
              <a:spcBef>
                <a:spcPts val="400"/>
              </a:spcBef>
              <a:spcAft>
                <a:spcPts val="0"/>
              </a:spcAft>
              <a:buSzPts val="1500"/>
              <a:buChar char="•"/>
              <a:defRPr sz="1500"/>
            </a:lvl4pPr>
            <a:lvl5pPr marL="2286000" lvl="4" indent="-323850" algn="l">
              <a:lnSpc>
                <a:spcPct val="90000"/>
              </a:lnSpc>
              <a:spcBef>
                <a:spcPts val="400"/>
              </a:spcBef>
              <a:spcAft>
                <a:spcPts val="0"/>
              </a:spcAft>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6" name="Google Shape;66;p69"/>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7" name="Google Shape;67;p6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6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69" name="Google Shape;69;p6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Georgia"/>
              <a:buNone/>
              <a:defRPr sz="33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4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rgbClr val="555555"/>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2pPr>
            <a:lvl3pPr marL="1371600" marR="0" lvl="2" indent="-292100" algn="l" rtl="0">
              <a:lnSpc>
                <a:spcPct val="90000"/>
              </a:lnSpc>
              <a:spcBef>
                <a:spcPts val="400"/>
              </a:spcBef>
              <a:spcAft>
                <a:spcPts val="0"/>
              </a:spcAft>
              <a:buClr>
                <a:schemeClr val="accent1"/>
              </a:buClr>
              <a:buSzPts val="1000"/>
              <a:buFont typeface="Courier New"/>
              <a:buChar char="o"/>
              <a:defRPr sz="1500" b="0" i="0" u="none" strike="noStrike" cap="none">
                <a:solidFill>
                  <a:srgbClr val="555555"/>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555555"/>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555555"/>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r>
              <a:rPr lang="en-US" smtClean="0"/>
              <a:t>Department of Student Assessment, Accountability, and ESEA Programs Office of Student Assessment</a:t>
            </a:r>
            <a:endParaRPr/>
          </a:p>
        </p:txBody>
      </p:sp>
      <p:sp>
        <p:nvSpPr>
          <p:cNvPr id="10" name="Google Shape;10;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86" r:id="rId19"/>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oe.virginia.gov/testing/sol/parent-resources/index.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doe.virginia.gov/testing/sol/practice_items/testnav8.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oe.virginia.gov/testing/sol/practice_items/testnav8.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e.virginia.gov/testing/sol/standards_docs/english/index.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doe.virginia.gov/testing/sol/practice_items/testnav8.s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e.virginia.gov/testing/sol/practice_items/testnav8.s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va.scoring.pearsonassessments.com/understandscorin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doe.virginia.gov/testing/sol/practice_items/testnav8/irw/2017-high-school-scoring-rubric.docx"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va.scoring.pearsonassessments.com/understandscor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doe.virginia.gov/instruction/english/assessment-supports-webinar-series.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va.scoring.pearsonassessments.com/understandscorin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student_assessment@doe.virginia.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pPXXZGmbs0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youtu.be/CVbiULvLqkc"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649" y="584200"/>
            <a:ext cx="5594351" cy="1766815"/>
          </a:xfrm>
        </p:spPr>
        <p:txBody>
          <a:bodyPr>
            <a:normAutofit/>
          </a:bodyPr>
          <a:lstStyle/>
          <a:p>
            <a:r>
              <a:rPr lang="en-US" sz="4200" dirty="0">
                <a:solidFill>
                  <a:schemeClr val="lt1"/>
                </a:solidFill>
              </a:rPr>
              <a:t>Office of Student Assessment Updates</a:t>
            </a:r>
            <a:endParaRPr lang="en-US" sz="4200" dirty="0"/>
          </a:p>
        </p:txBody>
      </p:sp>
      <p:sp>
        <p:nvSpPr>
          <p:cNvPr id="3" name="Subtitle 2"/>
          <p:cNvSpPr>
            <a:spLocks noGrp="1"/>
          </p:cNvSpPr>
          <p:nvPr>
            <p:ph type="subTitle" idx="1"/>
          </p:nvPr>
        </p:nvSpPr>
        <p:spPr>
          <a:xfrm>
            <a:off x="374648" y="2456232"/>
            <a:ext cx="5235319" cy="1760167"/>
          </a:xfrm>
        </p:spPr>
        <p:txBody>
          <a:bodyPr>
            <a:noAutofit/>
          </a:bodyPr>
          <a:lstStyle/>
          <a:p>
            <a:pPr lvl="0">
              <a:buSzPct val="75000"/>
            </a:pPr>
            <a:r>
              <a:rPr lang="en-US" sz="2400" dirty="0"/>
              <a:t>2022 K-12 SOL Institutes in English </a:t>
            </a:r>
            <a:endParaRPr lang="en-US" sz="2400" dirty="0" smtClean="0"/>
          </a:p>
          <a:p>
            <a:pPr lvl="0">
              <a:buSzPct val="75000"/>
            </a:pPr>
            <a:r>
              <a:rPr lang="en-US" sz="2400" dirty="0" smtClean="0"/>
              <a:t>Language Arts: Grades 9-12 </a:t>
            </a:r>
            <a:r>
              <a:rPr lang="en-US" sz="2400" dirty="0"/>
              <a:t>Session</a:t>
            </a:r>
          </a:p>
          <a:p>
            <a:pPr lvl="0">
              <a:buSzPct val="100000"/>
            </a:pPr>
            <a:endParaRPr lang="en-US" sz="1000" dirty="0"/>
          </a:p>
          <a:p>
            <a:pPr lvl="0">
              <a:buSzPct val="100000"/>
            </a:pPr>
            <a:r>
              <a:rPr lang="en-US" sz="2400" dirty="0"/>
              <a:t>October </a:t>
            </a:r>
            <a:r>
              <a:rPr lang="en-US" sz="2400" dirty="0" smtClean="0"/>
              <a:t>27, </a:t>
            </a:r>
            <a:r>
              <a:rPr lang="en-US" sz="2400" dirty="0"/>
              <a:t>2022</a:t>
            </a:r>
          </a:p>
        </p:txBody>
      </p:sp>
    </p:spTree>
    <p:extLst>
      <p:ext uri="{BB962C8B-B14F-4D97-AF65-F5344CB8AC3E}">
        <p14:creationId xmlns:p14="http://schemas.microsoft.com/office/powerpoint/2010/main" val="2150637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4308"/>
          </a:xfrm>
        </p:spPr>
        <p:txBody>
          <a:bodyPr/>
          <a:lstStyle/>
          <a:p>
            <a:r>
              <a:rPr lang="en-US" dirty="0" smtClean="0"/>
              <a:t>Spring SOL SDBQ Report</a:t>
            </a:r>
            <a:endParaRPr lang="en-US" dirty="0"/>
          </a:p>
        </p:txBody>
      </p:sp>
      <p:sp>
        <p:nvSpPr>
          <p:cNvPr id="3" name="Text Placeholder 2"/>
          <p:cNvSpPr>
            <a:spLocks noGrp="1"/>
          </p:cNvSpPr>
          <p:nvPr>
            <p:ph type="body" idx="1"/>
          </p:nvPr>
        </p:nvSpPr>
        <p:spPr>
          <a:xfrm>
            <a:off x="105019" y="734647"/>
            <a:ext cx="4943719" cy="4149968"/>
          </a:xfrm>
        </p:spPr>
        <p:txBody>
          <a:bodyPr>
            <a:normAutofit/>
          </a:bodyPr>
          <a:lstStyle/>
          <a:p>
            <a:pPr>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This SDBQ Report as it will appear for End of Course SOL tests.</a:t>
            </a:r>
          </a:p>
          <a:p>
            <a:pPr>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Test Scaled Score, Performance Level, and performance bar graph are displayed.</a:t>
            </a:r>
          </a:p>
          <a:p>
            <a:pPr lvl="0">
              <a:buSzPct val="100000"/>
            </a:pPr>
            <a:r>
              <a:rPr lang="en-US" sz="2400" dirty="0">
                <a:solidFill>
                  <a:srgbClr val="080808"/>
                </a:solidFill>
                <a:latin typeface="Tahoma" panose="020B0604030504040204" pitchFamily="34" charset="0"/>
                <a:ea typeface="Tahoma" panose="020B0604030504040204" pitchFamily="34" charset="0"/>
                <a:cs typeface="Tahoma" panose="020B0604030504040204" pitchFamily="34" charset="0"/>
                <a:sym typeface="Verdana"/>
              </a:rPr>
              <a:t>The report will be broken down by reporting category, then by level of difficulty by items answered incorrectly, then correctly.</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6" name="Picture 5" descr="Spring SDBQ Report image" title="Spring SDBQ Report image"/>
          <p:cNvPicPr>
            <a:picLocks noChangeAspect="1"/>
          </p:cNvPicPr>
          <p:nvPr/>
        </p:nvPicPr>
        <p:blipFill>
          <a:blip r:embed="rId2"/>
          <a:stretch>
            <a:fillRect/>
          </a:stretch>
        </p:blipFill>
        <p:spPr>
          <a:xfrm>
            <a:off x="5222038" y="583516"/>
            <a:ext cx="3717400" cy="4465218"/>
          </a:xfrm>
          <a:prstGeom prst="rect">
            <a:avLst/>
          </a:prstGeom>
          <a:ln>
            <a:solidFill>
              <a:srgbClr val="080808"/>
            </a:solidFill>
          </a:ln>
        </p:spPr>
      </p:pic>
    </p:spTree>
    <p:extLst>
      <p:ext uri="{BB962C8B-B14F-4D97-AF65-F5344CB8AC3E}">
        <p14:creationId xmlns:p14="http://schemas.microsoft.com/office/powerpoint/2010/main" val="948591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7"/>
          <p:cNvSpPr txBox="1">
            <a:spLocks noGrp="1"/>
          </p:cNvSpPr>
          <p:nvPr>
            <p:ph type="title"/>
          </p:nvPr>
        </p:nvSpPr>
        <p:spPr/>
        <p:txBody>
          <a:bodyPr/>
          <a:lstStyle/>
          <a:p>
            <a:pPr lvl="0"/>
            <a:r>
              <a:rPr lang="en-US" smtClean="0"/>
              <a:t>Resources to Support Parents</a:t>
            </a:r>
            <a:endParaRPr lang="en-US"/>
          </a:p>
        </p:txBody>
      </p:sp>
      <p:sp>
        <p:nvSpPr>
          <p:cNvPr id="395" name="Google Shape;395;p27"/>
          <p:cNvSpPr txBox="1">
            <a:spLocks noGrp="1"/>
          </p:cNvSpPr>
          <p:nvPr>
            <p:ph type="body" idx="1"/>
          </p:nvPr>
        </p:nvSpPr>
        <p:spPr>
          <a:xfrm>
            <a:off x="628650" y="1094197"/>
            <a:ext cx="8388350" cy="3538500"/>
          </a:xfrm>
        </p:spPr>
        <p:txBody>
          <a:bodyPr>
            <a:normAutofit fontScale="92500" lnSpcReduction="10000"/>
          </a:bodyPr>
          <a:lstStyle/>
          <a:p>
            <a:pPr marL="139700" lvl="0" indent="0">
              <a:buNone/>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A</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hlinkClick r:id="rId3"/>
              </a:rPr>
              <a:t>Virginia Parent &amp; Caregiver Resource Page</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has been developed to provide:</a:t>
            </a:r>
          </a:p>
          <a:p>
            <a:pPr lvl="0">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information about grades 3-8 reading and mathematics growth assessments and SOL tests.</a:t>
            </a:r>
          </a:p>
          <a:p>
            <a:pPr lvl="0">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appropriate resources for parents to use when assisting their child in reading and/or mathematics.</a:t>
            </a:r>
          </a:p>
          <a:p>
            <a:pPr marL="139700" lvl="0" indent="0">
              <a:buSzPct val="100000"/>
              <a:buNone/>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As the remaining grades 3-8 Non-Writing SOL tests and EOC SOL tests are added to the Parent Portal, additional resources will be added to this page to support those assessments.</a:t>
            </a:r>
          </a:p>
          <a:p>
            <a:pPr marL="139700" lvl="0" indent="0">
              <a:buSzPct val="100000"/>
              <a:buNone/>
            </a:pPr>
            <a:endParaRPr lang="en-US" sz="1000" dirty="0" smtClean="0">
              <a:solidFill>
                <a:srgbClr val="080808"/>
              </a:solidFill>
              <a:latin typeface="Tahoma" panose="020B0604030504040204" pitchFamily="34" charset="0"/>
              <a:ea typeface="Tahoma" panose="020B0604030504040204" pitchFamily="34" charset="0"/>
              <a:cs typeface="Tahoma" panose="020B0604030504040204" pitchFamily="34" charset="0"/>
            </a:endParaRPr>
          </a:p>
          <a:p>
            <a:pPr marL="139700" lvl="0" indent="0">
              <a:buSzPct val="100000"/>
              <a:buNone/>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This page may be accessed at: tinyurl.com/</a:t>
            </a:r>
            <a:r>
              <a:rPr lang="en-US" sz="2400" dirty="0" err="1" smtClean="0">
                <a:solidFill>
                  <a:srgbClr val="080808"/>
                </a:solidFill>
                <a:latin typeface="Tahoma" panose="020B0604030504040204" pitchFamily="34" charset="0"/>
                <a:ea typeface="Tahoma" panose="020B0604030504040204" pitchFamily="34" charset="0"/>
                <a:cs typeface="Tahoma" panose="020B0604030504040204" pitchFamily="34" charset="0"/>
              </a:rPr>
              <a:t>VAparentpage</a:t>
            </a:r>
            <a:endPar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endParaRPr>
          </a:p>
          <a:p>
            <a:pPr marL="139700" lv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97" name="Google Shape;397;p27"/>
          <p:cNvSpPr txBox="1">
            <a:spLocks noGrp="1"/>
          </p:cNvSpPr>
          <p:nvPr>
            <p:ph type="ftr" idx="11"/>
          </p:nvPr>
        </p:nvSpPr>
        <p:spPr>
          <a:xfrm>
            <a:off x="3028949" y="4767263"/>
            <a:ext cx="35157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396" name="Google Shape;396;p27"/>
          <p:cNvSpPr txBox="1">
            <a:spLocks noGrp="1"/>
          </p:cNvSpPr>
          <p:nvPr>
            <p:ph type="sldNum" idx="12"/>
          </p:nvPr>
        </p:nvSpPr>
        <p:spPr/>
        <p:txBody>
          <a:bodyPr/>
          <a:lstStyle/>
          <a:p>
            <a:pPr lvl="0"/>
            <a:fld id="{00000000-1234-1234-1234-123412341234}" type="slidenum">
              <a:rPr lang="en-US" smtClean="0"/>
              <a:pPr lvl="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8"/>
          <p:cNvSpPr txBox="1">
            <a:spLocks noGrp="1"/>
          </p:cNvSpPr>
          <p:nvPr>
            <p:ph type="title"/>
          </p:nvPr>
        </p:nvSpPr>
        <p:spPr/>
        <p:txBody>
          <a:bodyPr/>
          <a:lstStyle/>
          <a:p>
            <a:pPr lvl="0"/>
            <a:r>
              <a:rPr lang="en-US" dirty="0" smtClean="0"/>
              <a:t>Teacher Access in </a:t>
            </a:r>
            <a:r>
              <a:rPr lang="en-US" dirty="0" err="1" smtClean="0"/>
              <a:t>PearsonAccess</a:t>
            </a:r>
            <a:r>
              <a:rPr lang="en-US" baseline="30000" dirty="0" err="1" smtClean="0"/>
              <a:t>next</a:t>
            </a:r>
            <a:endParaRPr lang="en-US" baseline="30000" dirty="0"/>
          </a:p>
        </p:txBody>
      </p:sp>
      <p:sp>
        <p:nvSpPr>
          <p:cNvPr id="403" name="Google Shape;403;p28"/>
          <p:cNvSpPr txBox="1">
            <a:spLocks noGrp="1"/>
          </p:cNvSpPr>
          <p:nvPr>
            <p:ph type="body" idx="1"/>
          </p:nvPr>
        </p:nvSpPr>
        <p:spPr>
          <a:xfrm>
            <a:off x="203200" y="1094197"/>
            <a:ext cx="4182533" cy="3538500"/>
          </a:xfrm>
        </p:spPr>
        <p:txBody>
          <a:bodyPr>
            <a:normAutofit/>
          </a:bodyPr>
          <a:lstStyle/>
          <a:p>
            <a:pPr marL="139700" lvl="0" indent="0">
              <a:buNone/>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Teachers who have been given access to student data through Reporting Groups in PearsonAccess</a:t>
            </a:r>
            <a:r>
              <a:rPr lang="en-US" sz="2400" baseline="30000" dirty="0" smtClean="0">
                <a:solidFill>
                  <a:srgbClr val="080808"/>
                </a:solidFill>
                <a:latin typeface="Tahoma" panose="020B0604030504040204" pitchFamily="34" charset="0"/>
                <a:ea typeface="Tahoma" panose="020B0604030504040204" pitchFamily="34" charset="0"/>
                <a:cs typeface="Tahoma" panose="020B0604030504040204" pitchFamily="34" charset="0"/>
              </a:rPr>
              <a:t>next</a:t>
            </a: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 can find the SDBQ Extract in OnDemand Reports.</a:t>
            </a:r>
          </a:p>
          <a:p>
            <a:pPr marL="139700" lvl="0" indent="0">
              <a:buNone/>
            </a:pPr>
            <a:endParaRPr lang="en-US" sz="2400" dirty="0">
              <a:solidFill>
                <a:srgbClr val="080808"/>
              </a:solidFill>
              <a:latin typeface="Tahoma" panose="020B0604030504040204" pitchFamily="34" charset="0"/>
              <a:ea typeface="Tahoma" panose="020B0604030504040204" pitchFamily="34" charset="0"/>
              <a:cs typeface="Tahoma" panose="020B0604030504040204" pitchFamily="34" charset="0"/>
            </a:endParaRPr>
          </a:p>
        </p:txBody>
      </p:sp>
      <p:sp>
        <p:nvSpPr>
          <p:cNvPr id="406" name="Google Shape;406;p28"/>
          <p:cNvSpPr txBox="1">
            <a:spLocks noGrp="1"/>
          </p:cNvSpPr>
          <p:nvPr>
            <p:ph type="ftr" idx="11"/>
          </p:nvPr>
        </p:nvSpPr>
        <p:spPr>
          <a:xfrm>
            <a:off x="3028949" y="4767263"/>
            <a:ext cx="3532717"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05" name="Google Shape;405;p28"/>
          <p:cNvSpPr txBox="1">
            <a:spLocks noGrp="1"/>
          </p:cNvSpPr>
          <p:nvPr>
            <p:ph type="sldNum" idx="12"/>
          </p:nvPr>
        </p:nvSpPr>
        <p:spPr/>
        <p:txBody>
          <a:bodyPr/>
          <a:lstStyle/>
          <a:p>
            <a:pPr lvl="0"/>
            <a:fld id="{00000000-1234-1234-1234-123412341234}" type="slidenum">
              <a:rPr lang="en-US" smtClean="0"/>
              <a:pPr lvl="0"/>
              <a:t>12</a:t>
            </a:fld>
            <a:endParaRPr lang="en-US"/>
          </a:p>
        </p:txBody>
      </p:sp>
      <p:pic>
        <p:nvPicPr>
          <p:cNvPr id="404" name="Google Shape;404;p28" descr="This is a screenshot of where to find OnDemand Reports in PearsonAccess Next.&#10;" title="Screenshot"/>
          <p:cNvPicPr preferRelativeResize="0"/>
          <p:nvPr/>
        </p:nvPicPr>
        <p:blipFill rotWithShape="1">
          <a:blip r:embed="rId3">
            <a:alphaModFix/>
          </a:blip>
          <a:srcRect/>
          <a:stretch/>
        </p:blipFill>
        <p:spPr>
          <a:xfrm>
            <a:off x="4485150" y="1225525"/>
            <a:ext cx="4383150" cy="2153550"/>
          </a:xfrm>
          <a:prstGeom prst="rect">
            <a:avLst/>
          </a:prstGeom>
          <a:noFill/>
          <a:ln w="9525" cap="flat" cmpd="sng">
            <a:solidFill>
              <a:srgbClr val="202020"/>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6295"/>
          </a:xfrm>
        </p:spPr>
        <p:txBody>
          <a:bodyPr/>
          <a:lstStyle/>
          <a:p>
            <a:r>
              <a:rPr lang="en-US" dirty="0" smtClean="0"/>
              <a:t>What are Reporting Groups</a:t>
            </a:r>
            <a:endParaRPr lang="en-US" dirty="0"/>
          </a:p>
        </p:txBody>
      </p:sp>
      <p:sp>
        <p:nvSpPr>
          <p:cNvPr id="3" name="Text Placeholder 2"/>
          <p:cNvSpPr>
            <a:spLocks noGrp="1"/>
          </p:cNvSpPr>
          <p:nvPr>
            <p:ph type="body" idx="1"/>
          </p:nvPr>
        </p:nvSpPr>
        <p:spPr>
          <a:xfrm>
            <a:off x="70338" y="656294"/>
            <a:ext cx="9003324" cy="4487205"/>
          </a:xfrm>
        </p:spPr>
        <p:txBody>
          <a:bodyPr>
            <a:normAutofit lnSpcReduction="10000"/>
          </a:bodyPr>
          <a:lstStyle/>
          <a:p>
            <a:pPr>
              <a:buSzPct val="100000"/>
            </a:pPr>
            <a:r>
              <a:rPr lang="en-US" sz="2400" dirty="0">
                <a:solidFill>
                  <a:srgbClr val="080808"/>
                </a:solidFill>
                <a:latin typeface="Tahoma" panose="020B0604030504040204" pitchFamily="34" charset="0"/>
                <a:ea typeface="Tahoma" panose="020B0604030504040204" pitchFamily="34" charset="0"/>
                <a:cs typeface="Tahoma" panose="020B0604030504040204" pitchFamily="34" charset="0"/>
              </a:rPr>
              <a:t>A reporting group is a group of students assigned to one or more specified teachers. A reporting group is created to allow specified teacher(s) access to student-level data for students in that reporting group.</a:t>
            </a:r>
          </a:p>
          <a:p>
            <a:pPr>
              <a:buSzPct val="100000"/>
            </a:pPr>
            <a:r>
              <a:rPr lang="en-US" sz="2400" dirty="0">
                <a:solidFill>
                  <a:srgbClr val="080808"/>
                </a:solidFill>
                <a:latin typeface="Tahoma" panose="020B0604030504040204" pitchFamily="34" charset="0"/>
                <a:ea typeface="Tahoma" panose="020B0604030504040204" pitchFamily="34" charset="0"/>
                <a:cs typeface="Tahoma" panose="020B0604030504040204" pitchFamily="34" charset="0"/>
              </a:rPr>
              <a:t>Teachers can be assigned students they </a:t>
            </a: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are instructing </a:t>
            </a:r>
            <a:r>
              <a:rPr lang="en-US" sz="2400" dirty="0">
                <a:solidFill>
                  <a:srgbClr val="080808"/>
                </a:solidFill>
                <a:latin typeface="Tahoma" panose="020B0604030504040204" pitchFamily="34" charset="0"/>
                <a:ea typeface="Tahoma" panose="020B0604030504040204" pitchFamily="34" charset="0"/>
                <a:cs typeface="Tahoma" panose="020B0604030504040204" pitchFamily="34" charset="0"/>
              </a:rPr>
              <a:t>in </a:t>
            </a: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2022-2023</a:t>
            </a:r>
            <a:r>
              <a:rPr lang="en-US" sz="2400" dirty="0">
                <a:solidFill>
                  <a:srgbClr val="080808"/>
                </a:solidFill>
                <a:latin typeface="Tahoma" panose="020B0604030504040204" pitchFamily="34" charset="0"/>
                <a:ea typeface="Tahoma" panose="020B0604030504040204" pitchFamily="34" charset="0"/>
                <a:cs typeface="Tahoma" panose="020B0604030504040204" pitchFamily="34" charset="0"/>
              </a:rPr>
              <a:t>.</a:t>
            </a:r>
          </a:p>
          <a:p>
            <a:pPr>
              <a:buSzPct val="100000"/>
            </a:pPr>
            <a:r>
              <a:rPr lang="en-US" sz="2400" dirty="0">
                <a:solidFill>
                  <a:srgbClr val="080808"/>
                </a:solidFill>
                <a:latin typeface="Tahoma" panose="020B0604030504040204" pitchFamily="34" charset="0"/>
                <a:ea typeface="Tahoma" panose="020B0604030504040204" pitchFamily="34" charset="0"/>
                <a:cs typeface="Tahoma" panose="020B0604030504040204" pitchFamily="34" charset="0"/>
              </a:rPr>
              <a:t>Reporting groups will be available in Spring 2023 for all non-writing SOL tests.</a:t>
            </a:r>
          </a:p>
          <a:p>
            <a:pPr>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This </a:t>
            </a:r>
            <a:r>
              <a:rPr lang="en-US" sz="2400" dirty="0">
                <a:solidFill>
                  <a:srgbClr val="080808"/>
                </a:solidFill>
                <a:latin typeface="Tahoma" panose="020B0604030504040204" pitchFamily="34" charset="0"/>
                <a:ea typeface="Tahoma" panose="020B0604030504040204" pitchFamily="34" charset="0"/>
                <a:cs typeface="Tahoma" panose="020B0604030504040204" pitchFamily="34" charset="0"/>
              </a:rPr>
              <a:t>functionality may be utilized for other staff members (counselors, tutors, coaches) with a need to access student level data.</a:t>
            </a:r>
          </a:p>
          <a:p>
            <a:pPr>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The </a:t>
            </a:r>
            <a:r>
              <a:rPr lang="en-US" sz="2400" dirty="0">
                <a:solidFill>
                  <a:srgbClr val="080808"/>
                </a:solidFill>
                <a:latin typeface="Tahoma" panose="020B0604030504040204" pitchFamily="34" charset="0"/>
                <a:ea typeface="Tahoma" panose="020B0604030504040204" pitchFamily="34" charset="0"/>
                <a:cs typeface="Tahoma" panose="020B0604030504040204" pitchFamily="34" charset="0"/>
              </a:rPr>
              <a:t>use of reporting groups is optional</a:t>
            </a: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a:t>
            </a:r>
            <a:endParaRPr lang="en-US" dirty="0">
              <a:solidFill>
                <a:srgbClr val="080808"/>
              </a:solidFill>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2891957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Value of Reporting Groups</a:t>
            </a:r>
            <a:endParaRPr lang="en-US" dirty="0"/>
          </a:p>
        </p:txBody>
      </p:sp>
      <p:sp>
        <p:nvSpPr>
          <p:cNvPr id="3" name="Text Placeholder 2"/>
          <p:cNvSpPr>
            <a:spLocks noGrp="1"/>
          </p:cNvSpPr>
          <p:nvPr>
            <p:ph type="body" idx="1"/>
          </p:nvPr>
        </p:nvSpPr>
        <p:spPr>
          <a:xfrm>
            <a:off x="243839" y="1094197"/>
            <a:ext cx="8708571" cy="3673066"/>
          </a:xfrm>
        </p:spPr>
        <p:txBody>
          <a:bodyPr>
            <a:normAutofit lnSpcReduction="10000"/>
          </a:bodyPr>
          <a:lstStyle/>
          <a:p>
            <a:pPr>
              <a:buSzPct val="100000"/>
            </a:pPr>
            <a:r>
              <a:rPr lang="en-US" dirty="0">
                <a:solidFill>
                  <a:srgbClr val="080808"/>
                </a:solidFill>
                <a:latin typeface="Tahoma" panose="020B0604030504040204" pitchFamily="34" charset="0"/>
                <a:ea typeface="Tahoma" panose="020B0604030504040204" pitchFamily="34" charset="0"/>
                <a:cs typeface="Tahoma" panose="020B0604030504040204" pitchFamily="34" charset="0"/>
              </a:rPr>
              <a:t>Provides teachers with access to Student Detail By Question (SDBQ) data in both report and extract file formats</a:t>
            </a:r>
          </a:p>
          <a:p>
            <a:pPr>
              <a:buSzPct val="100000"/>
            </a:pPr>
            <a:r>
              <a:rPr lang="en-US" dirty="0">
                <a:solidFill>
                  <a:srgbClr val="080808"/>
                </a:solidFill>
                <a:latin typeface="Tahoma" panose="020B0604030504040204" pitchFamily="34" charset="0"/>
                <a:ea typeface="Tahoma" panose="020B0604030504040204" pitchFamily="34" charset="0"/>
                <a:cs typeface="Tahoma" panose="020B0604030504040204" pitchFamily="34" charset="0"/>
              </a:rPr>
              <a:t>Removes the burden of providing data to teachers from the School Test Coordinator, data coach, building administrator, </a:t>
            </a:r>
            <a:r>
              <a:rPr lang="en-US" dirty="0" err="1">
                <a:solidFill>
                  <a:srgbClr val="080808"/>
                </a:solidFill>
                <a:latin typeface="Tahoma" panose="020B0604030504040204" pitchFamily="34" charset="0"/>
                <a:ea typeface="Tahoma" panose="020B0604030504040204" pitchFamily="34" charset="0"/>
                <a:cs typeface="Tahoma" panose="020B0604030504040204" pitchFamily="34" charset="0"/>
              </a:rPr>
              <a:t>etc</a:t>
            </a:r>
            <a:endParaRPr lang="en-US" dirty="0">
              <a:solidFill>
                <a:srgbClr val="080808"/>
              </a:solidFill>
              <a:latin typeface="Tahoma" panose="020B0604030504040204" pitchFamily="34" charset="0"/>
              <a:ea typeface="Tahoma" panose="020B0604030504040204" pitchFamily="34" charset="0"/>
              <a:cs typeface="Tahoma" panose="020B0604030504040204" pitchFamily="34" charset="0"/>
            </a:endParaRPr>
          </a:p>
          <a:p>
            <a:pPr>
              <a:buSzPct val="100000"/>
            </a:pPr>
            <a:r>
              <a:rPr lang="en-US" dirty="0">
                <a:solidFill>
                  <a:srgbClr val="080808"/>
                </a:solidFill>
                <a:latin typeface="Tahoma" panose="020B0604030504040204" pitchFamily="34" charset="0"/>
                <a:ea typeface="Tahoma" panose="020B0604030504040204" pitchFamily="34" charset="0"/>
                <a:cs typeface="Tahoma" panose="020B0604030504040204" pitchFamily="34" charset="0"/>
              </a:rPr>
              <a:t>Increases the amount of time that teachers will have to work with SDBQ data since they can access it themselves</a:t>
            </a:r>
          </a:p>
          <a:p>
            <a:pPr>
              <a:buSzPct val="100000"/>
            </a:pPr>
            <a:r>
              <a:rPr lang="en-US" dirty="0">
                <a:solidFill>
                  <a:srgbClr val="080808"/>
                </a:solidFill>
                <a:latin typeface="Tahoma" panose="020B0604030504040204" pitchFamily="34" charset="0"/>
                <a:ea typeface="Tahoma" panose="020B0604030504040204" pitchFamily="34" charset="0"/>
                <a:cs typeface="Tahoma" panose="020B0604030504040204" pitchFamily="34" charset="0"/>
              </a:rPr>
              <a:t>Offers opportunities for teachers to analyze and use student growth assessment data as they are planning for instruction throughout the year</a:t>
            </a:r>
          </a:p>
          <a:p>
            <a:pPr>
              <a:buSzPct val="100000"/>
            </a:pPr>
            <a:r>
              <a:rPr lang="en-US" dirty="0">
                <a:solidFill>
                  <a:srgbClr val="080808"/>
                </a:solidFill>
                <a:latin typeface="Tahoma" panose="020B0604030504040204" pitchFamily="34" charset="0"/>
                <a:ea typeface="Tahoma" panose="020B0604030504040204" pitchFamily="34" charset="0"/>
                <a:cs typeface="Tahoma" panose="020B0604030504040204" pitchFamily="34" charset="0"/>
              </a:rPr>
              <a:t>Provides ownership of the data for teachers that exceeds handing them paper copies of students’ </a:t>
            </a:r>
            <a:r>
              <a:rPr lang="en-US" dirty="0" smtClean="0">
                <a:solidFill>
                  <a:srgbClr val="080808"/>
                </a:solidFill>
                <a:latin typeface="Tahoma" panose="020B0604030504040204" pitchFamily="34" charset="0"/>
                <a:ea typeface="Tahoma" panose="020B0604030504040204" pitchFamily="34" charset="0"/>
                <a:cs typeface="Tahoma" panose="020B0604030504040204" pitchFamily="34" charset="0"/>
              </a:rPr>
              <a:t>results</a:t>
            </a:r>
            <a:endParaRPr lang="en-US" dirty="0">
              <a:solidFill>
                <a:srgbClr val="080808"/>
              </a:solidFill>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idx="11"/>
          </p:nvPr>
        </p:nvSpPr>
        <p:spPr/>
        <p:txBody>
          <a:bodyPr/>
          <a:lstStyle/>
          <a:p>
            <a:r>
              <a:rPr lang="en-US" smtClean="0"/>
              <a:t>Department of Student Assessment, Accountability, and ESEA Programs Office of Student Assessment</a:t>
            </a:r>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278550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Georgia" panose="02040502050405020303" pitchFamily="18" charset="0"/>
              </a:rPr>
              <a:t>OnDemand</a:t>
            </a:r>
            <a:r>
              <a:rPr lang="en-US" dirty="0" smtClean="0">
                <a:latin typeface="Georgia" panose="02040502050405020303" pitchFamily="18" charset="0"/>
              </a:rPr>
              <a:t> Reports Available for the Teacher – Student Report Viewer Role</a:t>
            </a:r>
            <a:endParaRPr lang="en-US" dirty="0">
              <a:latin typeface="Georgia" panose="02040502050405020303" pitchFamily="18" charset="0"/>
            </a:endParaRPr>
          </a:p>
        </p:txBody>
      </p:sp>
      <p:sp>
        <p:nvSpPr>
          <p:cNvPr id="3" name="Content Placeholder 2"/>
          <p:cNvSpPr>
            <a:spLocks noGrp="1"/>
          </p:cNvSpPr>
          <p:nvPr>
            <p:ph idx="1"/>
          </p:nvPr>
        </p:nvSpPr>
        <p:spPr>
          <a:xfrm>
            <a:off x="139337" y="1053548"/>
            <a:ext cx="8865326" cy="3962589"/>
          </a:xfrm>
        </p:spPr>
        <p:txBody>
          <a:bodyPr>
            <a:noAutofit/>
          </a:bodyPr>
          <a:lstStyle/>
          <a:p>
            <a:pPr>
              <a:buClr>
                <a:schemeClr val="accent1"/>
              </a:buClr>
              <a:buSzPct val="100000"/>
            </a:pPr>
            <a:r>
              <a:rPr lang="en-US" sz="2400" dirty="0">
                <a:solidFill>
                  <a:srgbClr val="080808"/>
                </a:solidFill>
              </a:rPr>
              <a:t>The following </a:t>
            </a:r>
            <a:r>
              <a:rPr lang="en-US" sz="2400" dirty="0" err="1">
                <a:solidFill>
                  <a:srgbClr val="080808"/>
                </a:solidFill>
              </a:rPr>
              <a:t>OnDemand</a:t>
            </a:r>
            <a:r>
              <a:rPr lang="en-US" sz="2400" dirty="0">
                <a:solidFill>
                  <a:srgbClr val="080808"/>
                </a:solidFill>
              </a:rPr>
              <a:t> Reports will be available for the Teacher – Student Report Viewer role:</a:t>
            </a:r>
          </a:p>
          <a:p>
            <a:pPr lvl="1">
              <a:buClr>
                <a:schemeClr val="accent1"/>
              </a:buClr>
              <a:buSzPct val="100000"/>
            </a:pPr>
            <a:r>
              <a:rPr lang="en-US" sz="2000" dirty="0" smtClean="0">
                <a:solidFill>
                  <a:srgbClr val="080808"/>
                </a:solidFill>
              </a:rPr>
              <a:t>Student Detail By Question (SDBQ) Report (available as a PDF)</a:t>
            </a:r>
          </a:p>
          <a:p>
            <a:pPr lvl="1">
              <a:buClr>
                <a:schemeClr val="accent1"/>
              </a:buClr>
              <a:buSzPct val="100000"/>
            </a:pPr>
            <a:r>
              <a:rPr lang="en-US" sz="2000" dirty="0" smtClean="0">
                <a:solidFill>
                  <a:srgbClr val="080808"/>
                </a:solidFill>
              </a:rPr>
              <a:t>Student Detail By Question Extract (available as an Excel file)</a:t>
            </a:r>
          </a:p>
          <a:p>
            <a:pPr>
              <a:buClr>
                <a:schemeClr val="accent1"/>
              </a:buClr>
              <a:buSzPct val="100000"/>
            </a:pPr>
            <a:r>
              <a:rPr lang="en-US" sz="2400" dirty="0">
                <a:solidFill>
                  <a:srgbClr val="080808"/>
                </a:solidFill>
              </a:rPr>
              <a:t>This report and data file have size limitations:</a:t>
            </a:r>
          </a:p>
          <a:p>
            <a:pPr lvl="1">
              <a:buClr>
                <a:schemeClr val="accent1"/>
              </a:buClr>
              <a:buSzPct val="100000"/>
            </a:pPr>
            <a:r>
              <a:rPr lang="en-US" sz="2000" dirty="0" smtClean="0">
                <a:solidFill>
                  <a:srgbClr val="080808"/>
                </a:solidFill>
              </a:rPr>
              <a:t>SDBQ Report limit is 1,500 records</a:t>
            </a:r>
          </a:p>
          <a:p>
            <a:pPr lvl="1">
              <a:buClr>
                <a:schemeClr val="accent1"/>
              </a:buClr>
              <a:buSzPct val="100000"/>
            </a:pPr>
            <a:r>
              <a:rPr lang="en-US" sz="2000" dirty="0" smtClean="0">
                <a:solidFill>
                  <a:srgbClr val="080808"/>
                </a:solidFill>
              </a:rPr>
              <a:t>SDBQ Extract limit is 20,000 test records</a:t>
            </a:r>
          </a:p>
          <a:p>
            <a:pPr>
              <a:buClr>
                <a:schemeClr val="accent1"/>
              </a:buClr>
              <a:buSzPct val="100000"/>
            </a:pPr>
            <a:r>
              <a:rPr lang="en-US" sz="2400" dirty="0">
                <a:solidFill>
                  <a:srgbClr val="080808"/>
                </a:solidFill>
              </a:rPr>
              <a:t>The Teacher - Student Report Viewer Role will not have access to any Published Reports.</a:t>
            </a:r>
          </a:p>
        </p:txBody>
      </p:sp>
      <p:sp>
        <p:nvSpPr>
          <p:cNvPr id="4" name="Slide Number Placeholder 3"/>
          <p:cNvSpPr>
            <a:spLocks noGrp="1"/>
          </p:cNvSpPr>
          <p:nvPr>
            <p:ph type="sldNum" sz="quarter" idx="10"/>
          </p:nvPr>
        </p:nvSpPr>
        <p:spPr/>
        <p:txBody>
          <a:bodyPr/>
          <a:lstStyle/>
          <a:p>
            <a:fld id="{716489AA-3815-412E-9246-6854CFBF1D45}" type="slidenum">
              <a:rPr lang="en-US" smtClean="0"/>
              <a:pPr/>
              <a:t>15</a:t>
            </a:fld>
            <a:endParaRPr lang="en-US" dirty="0"/>
          </a:p>
        </p:txBody>
      </p:sp>
    </p:spTree>
    <p:extLst>
      <p:ext uri="{BB962C8B-B14F-4D97-AF65-F5344CB8AC3E}">
        <p14:creationId xmlns:p14="http://schemas.microsoft.com/office/powerpoint/2010/main" val="1609923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
          <p:cNvSpPr txBox="1">
            <a:spLocks noGrp="1"/>
          </p:cNvSpPr>
          <p:nvPr>
            <p:ph type="title"/>
          </p:nvPr>
        </p:nvSpPr>
        <p:spPr/>
        <p:txBody>
          <a:bodyPr/>
          <a:lstStyle/>
          <a:p>
            <a:pPr lvl="0"/>
            <a:r>
              <a:rPr lang="en-US" smtClean="0"/>
              <a:t>Spring 2023 Field Testing</a:t>
            </a:r>
            <a:endParaRPr lang="en-US"/>
          </a:p>
        </p:txBody>
      </p:sp>
      <p:sp>
        <p:nvSpPr>
          <p:cNvPr id="412" name="Google Shape;412;p3"/>
          <p:cNvSpPr txBox="1">
            <a:spLocks noGrp="1"/>
          </p:cNvSpPr>
          <p:nvPr>
            <p:ph type="body" idx="1"/>
          </p:nvPr>
        </p:nvSpPr>
        <p:spPr/>
        <p:txBody>
          <a:bodyPr/>
          <a:lstStyle/>
          <a:p>
            <a:pPr lvl="0"/>
            <a:r>
              <a:rPr lang="en-US" smtClean="0"/>
              <a:t>New Integrated Reading and Writing Assessment Item Type</a:t>
            </a:r>
            <a:endParaRPr lang="en-US"/>
          </a:p>
        </p:txBody>
      </p:sp>
      <p:sp>
        <p:nvSpPr>
          <p:cNvPr id="414" name="Google Shape;414;p3"/>
          <p:cNvSpPr txBox="1">
            <a:spLocks noGrp="1"/>
          </p:cNvSpPr>
          <p:nvPr>
            <p:ph type="ftr" idx="11"/>
          </p:nvPr>
        </p:nvSpPr>
        <p:spPr>
          <a:xfrm>
            <a:off x="3028949" y="4767263"/>
            <a:ext cx="3558117"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13" name="Google Shape;413;p3"/>
          <p:cNvSpPr txBox="1">
            <a:spLocks noGrp="1"/>
          </p:cNvSpPr>
          <p:nvPr>
            <p:ph type="sldNum" idx="12"/>
          </p:nvPr>
        </p:nvSpPr>
        <p:spPr/>
        <p:txBody>
          <a:bodyPr/>
          <a:lstStyle/>
          <a:p>
            <a:pPr lvl="0"/>
            <a:fld id="{00000000-1234-1234-1234-123412341234}" type="slidenum">
              <a:rPr lang="en-US" smtClean="0"/>
              <a:pPr lvl="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
          <p:cNvSpPr txBox="1">
            <a:spLocks noGrp="1"/>
          </p:cNvSpPr>
          <p:nvPr>
            <p:ph type="title"/>
          </p:nvPr>
        </p:nvSpPr>
        <p:spPr>
          <a:xfrm>
            <a:off x="0" y="0"/>
            <a:ext cx="9144000" cy="651933"/>
          </a:xfrm>
        </p:spPr>
        <p:txBody>
          <a:bodyPr/>
          <a:lstStyle/>
          <a:p>
            <a:pPr lvl="0"/>
            <a:r>
              <a:rPr lang="en-US" dirty="0" smtClean="0"/>
              <a:t>Testing Memo No. 1548 </a:t>
            </a:r>
            <a:r>
              <a:rPr lang="en-US" sz="2400" dirty="0" smtClean="0"/>
              <a:t>(1 of 2)</a:t>
            </a:r>
            <a:endParaRPr lang="en-US" sz="2400" dirty="0"/>
          </a:p>
        </p:txBody>
      </p:sp>
      <p:sp>
        <p:nvSpPr>
          <p:cNvPr id="420" name="Google Shape;420;p4"/>
          <p:cNvSpPr txBox="1">
            <a:spLocks noGrp="1"/>
          </p:cNvSpPr>
          <p:nvPr>
            <p:ph type="body" idx="1"/>
          </p:nvPr>
        </p:nvSpPr>
        <p:spPr>
          <a:xfrm>
            <a:off x="135467" y="651933"/>
            <a:ext cx="8898466" cy="3980764"/>
          </a:xfrm>
        </p:spPr>
        <p:txBody>
          <a:bodyPr>
            <a:noAutofit/>
          </a:bodyPr>
          <a:lstStyle/>
          <a:p>
            <a:pPr lvl="0">
              <a:buSzPct val="100000"/>
            </a:pPr>
            <a:r>
              <a:rPr lang="en-US" sz="2800" dirty="0" smtClean="0">
                <a:solidFill>
                  <a:srgbClr val="080808"/>
                </a:solidFill>
                <a:latin typeface="Tahoma" panose="020B0604030504040204" pitchFamily="34" charset="0"/>
                <a:ea typeface="Tahoma" panose="020B0604030504040204" pitchFamily="34" charset="0"/>
                <a:cs typeface="Tahoma" panose="020B0604030504040204" pitchFamily="34" charset="0"/>
              </a:rPr>
              <a:t>Testing Memo No. 1548 (September 26, 2022) notifies school divisions of resources to assist school divisions in preparation for the spring 2023 statewide field test of the new integrated reading and writing assessment item type for grade 5, grade 8, and end of course (EOC).</a:t>
            </a:r>
          </a:p>
          <a:p>
            <a:pPr lvl="0">
              <a:buSzPct val="100000"/>
            </a:pPr>
            <a:r>
              <a:rPr lang="en-US" sz="2800" dirty="0" smtClean="0">
                <a:solidFill>
                  <a:srgbClr val="080808"/>
                </a:solidFill>
                <a:latin typeface="Tahoma" panose="020B0604030504040204" pitchFamily="34" charset="0"/>
                <a:ea typeface="Tahoma" panose="020B0604030504040204" pitchFamily="34" charset="0"/>
                <a:cs typeface="Tahoma" panose="020B0604030504040204" pitchFamily="34" charset="0"/>
              </a:rPr>
              <a:t>Resources are provided at the bottom of the </a:t>
            </a:r>
            <a:r>
              <a:rPr lang="en-US" sz="2800" dirty="0" smtClean="0">
                <a:solidFill>
                  <a:srgbClr val="080808"/>
                </a:solidFill>
                <a:latin typeface="Tahoma" panose="020B0604030504040204" pitchFamily="34" charset="0"/>
                <a:ea typeface="Tahoma" panose="020B0604030504040204" pitchFamily="34" charset="0"/>
                <a:cs typeface="Tahoma" panose="020B0604030504040204" pitchFamily="34" charset="0"/>
                <a:hlinkClick r:id="rId3"/>
              </a:rPr>
              <a:t>Standards of Learning (SOL) Practice Items page</a:t>
            </a:r>
            <a:r>
              <a:rPr lang="en-US" sz="2800" dirty="0" smtClean="0">
                <a:solidFill>
                  <a:srgbClr val="080808"/>
                </a:solidFill>
                <a:latin typeface="Tahoma" panose="020B0604030504040204" pitchFamily="34" charset="0"/>
                <a:ea typeface="Tahoma" panose="020B0604030504040204" pitchFamily="34" charset="0"/>
                <a:cs typeface="Tahoma" panose="020B0604030504040204" pitchFamily="34" charset="0"/>
              </a:rPr>
              <a:t> and toward the middle of the </a:t>
            </a:r>
            <a:r>
              <a:rPr lang="en-US" sz="2800" dirty="0" smtClean="0">
                <a:solidFill>
                  <a:srgbClr val="080808"/>
                </a:solidFill>
                <a:latin typeface="Tahoma" panose="020B0604030504040204" pitchFamily="34" charset="0"/>
                <a:ea typeface="Tahoma" panose="020B0604030504040204" pitchFamily="34" charset="0"/>
                <a:cs typeface="Tahoma" panose="020B0604030504040204" pitchFamily="34" charset="0"/>
                <a:hlinkClick r:id="rId3"/>
              </a:rPr>
              <a:t>English SOL page</a:t>
            </a:r>
            <a:r>
              <a:rPr lang="en-US" sz="2800" dirty="0" smtClean="0">
                <a:solidFill>
                  <a:srgbClr val="080808"/>
                </a:solidFill>
                <a:latin typeface="Tahoma" panose="020B0604030504040204" pitchFamily="34" charset="0"/>
                <a:ea typeface="Tahoma" panose="020B0604030504040204" pitchFamily="34" charset="0"/>
                <a:cs typeface="Tahoma" panose="020B0604030504040204" pitchFamily="34" charset="0"/>
              </a:rPr>
              <a:t> on the Virginia Department of Education website.</a:t>
            </a:r>
          </a:p>
        </p:txBody>
      </p:sp>
      <p:sp>
        <p:nvSpPr>
          <p:cNvPr id="421" name="Google Shape;421;p4"/>
          <p:cNvSpPr txBox="1">
            <a:spLocks noGrp="1"/>
          </p:cNvSpPr>
          <p:nvPr>
            <p:ph type="sldNum" idx="12"/>
          </p:nvPr>
        </p:nvSpPr>
        <p:spPr/>
        <p:txBody>
          <a:bodyPr/>
          <a:lstStyle/>
          <a:p>
            <a:pPr lvl="0"/>
            <a:fld id="{00000000-1234-1234-1234-123412341234}" type="slidenum">
              <a:rPr lang="en-US" smtClean="0"/>
              <a:pPr lvl="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
          <p:cNvSpPr txBox="1">
            <a:spLocks noGrp="1"/>
          </p:cNvSpPr>
          <p:nvPr>
            <p:ph type="title"/>
          </p:nvPr>
        </p:nvSpPr>
        <p:spPr>
          <a:xfrm>
            <a:off x="0" y="0"/>
            <a:ext cx="9144000" cy="651933"/>
          </a:xfrm>
        </p:spPr>
        <p:txBody>
          <a:bodyPr/>
          <a:lstStyle/>
          <a:p>
            <a:pPr lvl="0"/>
            <a:r>
              <a:rPr lang="en-US" dirty="0" smtClean="0"/>
              <a:t>Testing Memo No. 1548 </a:t>
            </a:r>
            <a:r>
              <a:rPr lang="en-US" sz="2400" dirty="0" smtClean="0"/>
              <a:t>(2 of 2)</a:t>
            </a:r>
            <a:endParaRPr lang="en-US" sz="2400" dirty="0"/>
          </a:p>
        </p:txBody>
      </p:sp>
      <p:sp>
        <p:nvSpPr>
          <p:cNvPr id="420" name="Google Shape;420;p4"/>
          <p:cNvSpPr txBox="1">
            <a:spLocks noGrp="1"/>
          </p:cNvSpPr>
          <p:nvPr>
            <p:ph type="body" idx="1"/>
          </p:nvPr>
        </p:nvSpPr>
        <p:spPr>
          <a:xfrm>
            <a:off x="135467" y="651933"/>
            <a:ext cx="8898466" cy="3980764"/>
          </a:xfrm>
        </p:spPr>
        <p:txBody>
          <a:bodyPr>
            <a:noAutofit/>
          </a:bodyPr>
          <a:lstStyle/>
          <a:p>
            <a:pPr lvl="0">
              <a:buSzPct val="100000"/>
            </a:pPr>
            <a:r>
              <a:rPr lang="en-US" sz="2800" dirty="0" smtClean="0">
                <a:solidFill>
                  <a:srgbClr val="080808"/>
                </a:solidFill>
                <a:latin typeface="Tahoma" panose="020B0604030504040204" pitchFamily="34" charset="0"/>
                <a:ea typeface="Tahoma" panose="020B0604030504040204" pitchFamily="34" charset="0"/>
                <a:cs typeface="Tahoma" panose="020B0604030504040204" pitchFamily="34" charset="0"/>
              </a:rPr>
              <a:t>The field test will occur during the school division’s Spring 2023 Writing Test Administration window. This window precedes the Spring 2023 Non-Writing Test Administration window that will include the administration of Reading SOL Tests.</a:t>
            </a:r>
          </a:p>
        </p:txBody>
      </p:sp>
      <p:sp>
        <p:nvSpPr>
          <p:cNvPr id="422" name="Google Shape;422;p4"/>
          <p:cNvSpPr txBox="1">
            <a:spLocks noGrp="1"/>
          </p:cNvSpPr>
          <p:nvPr>
            <p:ph type="ftr" idx="11"/>
          </p:nvPr>
        </p:nvSpPr>
        <p:spPr>
          <a:xfrm>
            <a:off x="3028949" y="4767263"/>
            <a:ext cx="35665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21" name="Google Shape;421;p4"/>
          <p:cNvSpPr txBox="1">
            <a:spLocks noGrp="1"/>
          </p:cNvSpPr>
          <p:nvPr>
            <p:ph type="sldNum" idx="12"/>
          </p:nvPr>
        </p:nvSpPr>
        <p:spPr/>
        <p:txBody>
          <a:bodyPr/>
          <a:lstStyle/>
          <a:p>
            <a:pPr lvl="0"/>
            <a:fld id="{00000000-1234-1234-1234-123412341234}" type="slidenum">
              <a:rPr lang="en-US" smtClean="0"/>
              <a:pPr lvl="0"/>
              <a:t>18</a:t>
            </a:fld>
            <a:endParaRPr lang="en-US"/>
          </a:p>
        </p:txBody>
      </p:sp>
    </p:spTree>
    <p:extLst>
      <p:ext uri="{BB962C8B-B14F-4D97-AF65-F5344CB8AC3E}">
        <p14:creationId xmlns:p14="http://schemas.microsoft.com/office/powerpoint/2010/main" val="1646723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Test Participation</a:t>
            </a:r>
            <a:endParaRPr lang="en-US" dirty="0"/>
          </a:p>
        </p:txBody>
      </p:sp>
      <p:sp>
        <p:nvSpPr>
          <p:cNvPr id="3" name="Text Placeholder 2"/>
          <p:cNvSpPr>
            <a:spLocks noGrp="1"/>
          </p:cNvSpPr>
          <p:nvPr>
            <p:ph type="body" idx="1"/>
          </p:nvPr>
        </p:nvSpPr>
        <p:spPr/>
        <p:txBody>
          <a:bodyPr>
            <a:normAutofit/>
          </a:bodyPr>
          <a:lstStyle/>
          <a:p>
            <a:pPr>
              <a:buSzPct val="100000"/>
            </a:pPr>
            <a:r>
              <a:rPr lang="en-US" sz="2400" dirty="0">
                <a:solidFill>
                  <a:srgbClr val="080808"/>
                </a:solidFill>
                <a:latin typeface="Tahoma" panose="020B0604030504040204" pitchFamily="34" charset="0"/>
                <a:ea typeface="Tahoma" panose="020B0604030504040204" pitchFamily="34" charset="0"/>
                <a:cs typeface="Tahoma" panose="020B0604030504040204" pitchFamily="34" charset="0"/>
              </a:rPr>
              <a:t>S</a:t>
            </a: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tudents who will take the EOC Reading SOL Test in spring 2023 will participate in the field test.</a:t>
            </a:r>
          </a:p>
          <a:p>
            <a:pPr>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Students who completed the EOC Reading SOL Test in fall 2022 are not expected to participate in the field test.</a:t>
            </a:r>
          </a:p>
        </p:txBody>
      </p:sp>
      <p:sp>
        <p:nvSpPr>
          <p:cNvPr id="4" name="Footer Placeholder 3"/>
          <p:cNvSpPr>
            <a:spLocks noGrp="1"/>
          </p:cNvSpPr>
          <p:nvPr>
            <p:ph type="ftr" idx="11"/>
          </p:nvPr>
        </p:nvSpPr>
        <p:spPr/>
        <p:txBody>
          <a:bodyPr/>
          <a:lstStyle/>
          <a:p>
            <a:r>
              <a:rPr lang="en-US" smtClean="0"/>
              <a:t>Department of Student Assessment, Accountability, and ESEA Programs Office of Student Assessment</a:t>
            </a:r>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3543632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
          <p:cNvSpPr txBox="1">
            <a:spLocks noGrp="1"/>
          </p:cNvSpPr>
          <p:nvPr>
            <p:ph type="title"/>
          </p:nvPr>
        </p:nvSpPr>
        <p:spPr/>
        <p:txBody>
          <a:bodyPr/>
          <a:lstStyle/>
          <a:p>
            <a:pPr lvl="0"/>
            <a:r>
              <a:rPr lang="en-US" dirty="0" smtClean="0"/>
              <a:t>Topics</a:t>
            </a:r>
            <a:endParaRPr lang="en-US" dirty="0"/>
          </a:p>
        </p:txBody>
      </p:sp>
      <p:sp>
        <p:nvSpPr>
          <p:cNvPr id="226" name="Google Shape;226;p2"/>
          <p:cNvSpPr txBox="1">
            <a:spLocks noGrp="1"/>
          </p:cNvSpPr>
          <p:nvPr>
            <p:ph type="body" idx="1"/>
          </p:nvPr>
        </p:nvSpPr>
        <p:spPr/>
        <p:txBody>
          <a:bodyPr>
            <a:normAutofit/>
          </a:bodyPr>
          <a:lstStyle/>
          <a:p>
            <a:pPr lvl="0">
              <a:lnSpc>
                <a:spcPct val="100000"/>
              </a:lnSpc>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Resources for Teachers</a:t>
            </a:r>
          </a:p>
          <a:p>
            <a:pPr lvl="0">
              <a:lnSpc>
                <a:spcPct val="100000"/>
              </a:lnSpc>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Virginia’s Parent Portal and Student Detail by Question (SDBQ) Reports</a:t>
            </a:r>
          </a:p>
          <a:p>
            <a:pPr lvl="0">
              <a:lnSpc>
                <a:spcPct val="100000"/>
              </a:lnSpc>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Spring 2023 - New Item Type Field Testing</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28" name="Google Shape;228;p2"/>
          <p:cNvSpPr txBox="1">
            <a:spLocks noGrp="1"/>
          </p:cNvSpPr>
          <p:nvPr>
            <p:ph type="ftr" idx="11"/>
          </p:nvPr>
        </p:nvSpPr>
        <p:spPr>
          <a:xfrm>
            <a:off x="3028949" y="4767263"/>
            <a:ext cx="3532717"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227" name="Google Shape;227;p2"/>
          <p:cNvSpPr txBox="1">
            <a:spLocks noGrp="1"/>
          </p:cNvSpPr>
          <p:nvPr>
            <p:ph type="sldNum" idx="12"/>
          </p:nvPr>
        </p:nvSpPr>
        <p:spPr/>
        <p:txBody>
          <a:bodyPr/>
          <a:lstStyle/>
          <a:p>
            <a:pPr lvl="0"/>
            <a:fld id="{00000000-1234-1234-1234-123412341234}" type="slidenum">
              <a:rPr lang="en-US" smtClean="0"/>
              <a:pPr lvl="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
          <p:cNvSpPr txBox="1">
            <a:spLocks noGrp="1"/>
          </p:cNvSpPr>
          <p:nvPr>
            <p:ph type="title"/>
          </p:nvPr>
        </p:nvSpPr>
        <p:spPr/>
        <p:txBody>
          <a:bodyPr>
            <a:normAutofit/>
          </a:bodyPr>
          <a:lstStyle/>
          <a:p>
            <a:pPr lvl="0"/>
            <a:r>
              <a:rPr lang="en-US" dirty="0" smtClean="0"/>
              <a:t>Practice Item Sets</a:t>
            </a:r>
            <a:endParaRPr lang="en-US" dirty="0"/>
          </a:p>
        </p:txBody>
      </p:sp>
      <p:sp>
        <p:nvSpPr>
          <p:cNvPr id="428" name="Google Shape;428;p5"/>
          <p:cNvSpPr txBox="1">
            <a:spLocks noGrp="1"/>
          </p:cNvSpPr>
          <p:nvPr>
            <p:ph type="body" idx="1"/>
          </p:nvPr>
        </p:nvSpPr>
        <p:spPr>
          <a:xfrm>
            <a:off x="628650" y="1042827"/>
            <a:ext cx="7886700" cy="3538500"/>
          </a:xfrm>
        </p:spPr>
        <p:txBody>
          <a:bodyPr>
            <a:noAutofit/>
          </a:bodyPr>
          <a:lstStyle/>
          <a:p>
            <a:pPr lvl="0">
              <a:buSzPct val="100000"/>
            </a:pPr>
            <a:r>
              <a:rPr lang="en-US" sz="2800" dirty="0" smtClean="0">
                <a:solidFill>
                  <a:srgbClr val="080808"/>
                </a:solidFill>
                <a:latin typeface="Tahoma" panose="020B0604030504040204" pitchFamily="34" charset="0"/>
                <a:ea typeface="Tahoma" panose="020B0604030504040204" pitchFamily="34" charset="0"/>
                <a:cs typeface="Tahoma" panose="020B0604030504040204" pitchFamily="34" charset="0"/>
              </a:rPr>
              <a:t>Two practice sets are available for each grade level field testing the new integrated reading and writing item type (5, 8, and EOC). </a:t>
            </a:r>
          </a:p>
          <a:p>
            <a:pPr lvl="0">
              <a:buSzPct val="100000"/>
            </a:pPr>
            <a:r>
              <a:rPr lang="en-US" sz="2800" dirty="0" smtClean="0">
                <a:solidFill>
                  <a:srgbClr val="080808"/>
                </a:solidFill>
                <a:latin typeface="Tahoma" panose="020B0604030504040204" pitchFamily="34" charset="0"/>
                <a:ea typeface="Tahoma" panose="020B0604030504040204" pitchFamily="34" charset="0"/>
                <a:cs typeface="Tahoma" panose="020B0604030504040204" pitchFamily="34" charset="0"/>
              </a:rPr>
              <a:t>Each practice set contains multiple-choice items, technology-enhanced items (TEI), and a writing prompt. </a:t>
            </a:r>
          </a:p>
          <a:p>
            <a:pPr lvl="0">
              <a:buSzPct val="100000"/>
            </a:pPr>
            <a:r>
              <a:rPr lang="en-US" sz="2800" dirty="0" smtClean="0">
                <a:solidFill>
                  <a:srgbClr val="080808"/>
                </a:solidFill>
                <a:latin typeface="Tahoma" panose="020B0604030504040204" pitchFamily="34" charset="0"/>
                <a:ea typeface="Tahoma" panose="020B0604030504040204" pitchFamily="34" charset="0"/>
                <a:cs typeface="Tahoma" panose="020B0604030504040204" pitchFamily="34" charset="0"/>
              </a:rPr>
              <a:t>The same passage is used with each practice item set for each of the three grade levels.</a:t>
            </a:r>
          </a:p>
        </p:txBody>
      </p:sp>
      <p:sp>
        <p:nvSpPr>
          <p:cNvPr id="429" name="Google Shape;429;p5"/>
          <p:cNvSpPr txBox="1">
            <a:spLocks noGrp="1"/>
          </p:cNvSpPr>
          <p:nvPr>
            <p:ph type="sldNum" idx="12"/>
          </p:nvPr>
        </p:nvSpPr>
        <p:spPr/>
        <p:txBody>
          <a:bodyPr/>
          <a:lstStyle/>
          <a:p>
            <a:pPr lvl="0"/>
            <a:fld id="{00000000-1234-1234-1234-123412341234}" type="slidenum">
              <a:rPr lang="en-US" smtClean="0"/>
              <a:pPr lvl="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
          <p:cNvSpPr txBox="1">
            <a:spLocks noGrp="1"/>
          </p:cNvSpPr>
          <p:nvPr>
            <p:ph type="title"/>
          </p:nvPr>
        </p:nvSpPr>
        <p:spPr/>
        <p:txBody>
          <a:bodyPr>
            <a:normAutofit/>
          </a:bodyPr>
          <a:lstStyle/>
          <a:p>
            <a:pPr lvl="0"/>
            <a:r>
              <a:rPr lang="en-US" dirty="0" smtClean="0"/>
              <a:t>Checklists for Writers</a:t>
            </a:r>
            <a:endParaRPr lang="en-US" dirty="0"/>
          </a:p>
        </p:txBody>
      </p:sp>
      <p:sp>
        <p:nvSpPr>
          <p:cNvPr id="428" name="Google Shape;428;p5"/>
          <p:cNvSpPr txBox="1">
            <a:spLocks noGrp="1"/>
          </p:cNvSpPr>
          <p:nvPr>
            <p:ph type="body" idx="1"/>
          </p:nvPr>
        </p:nvSpPr>
        <p:spPr/>
        <p:txBody>
          <a:bodyPr>
            <a:noAutofit/>
          </a:bodyPr>
          <a:lstStyle/>
          <a:p>
            <a:pPr lvl="0">
              <a:buSzPct val="100000"/>
            </a:pPr>
            <a:r>
              <a:rPr lang="en-US" sz="2800" dirty="0" smtClean="0">
                <a:solidFill>
                  <a:srgbClr val="080808"/>
                </a:solidFill>
                <a:latin typeface="Tahoma" panose="020B0604030504040204" pitchFamily="34" charset="0"/>
                <a:ea typeface="Tahoma" panose="020B0604030504040204" pitchFamily="34" charset="0"/>
                <a:cs typeface="Tahoma" panose="020B0604030504040204" pitchFamily="34" charset="0"/>
              </a:rPr>
              <a:t>A </a:t>
            </a:r>
            <a:r>
              <a:rPr lang="en-US" sz="2800" dirty="0">
                <a:solidFill>
                  <a:srgbClr val="080808"/>
                </a:solidFill>
                <a:latin typeface="Tahoma" panose="020B0604030504040204" pitchFamily="34" charset="0"/>
                <a:ea typeface="Tahoma" panose="020B0604030504040204" pitchFamily="34" charset="0"/>
                <a:cs typeface="Tahoma" panose="020B0604030504040204" pitchFamily="34" charset="0"/>
                <a:hlinkClick r:id="rId3"/>
              </a:rPr>
              <a:t>Checklist for Writers </a:t>
            </a:r>
            <a:r>
              <a:rPr lang="en-US" sz="2800" dirty="0">
                <a:solidFill>
                  <a:srgbClr val="080808"/>
                </a:solidFill>
                <a:latin typeface="Tahoma" panose="020B0604030504040204" pitchFamily="34" charset="0"/>
                <a:ea typeface="Tahoma" panose="020B0604030504040204" pitchFamily="34" charset="0"/>
                <a:cs typeface="Tahoma" panose="020B0604030504040204" pitchFamily="34" charset="0"/>
              </a:rPr>
              <a:t>is available for each of the three grade levels</a:t>
            </a:r>
            <a:r>
              <a:rPr lang="en-US" sz="2800" dirty="0" smtClean="0">
                <a:solidFill>
                  <a:srgbClr val="080808"/>
                </a:solidFill>
                <a:latin typeface="Tahoma" panose="020B0604030504040204" pitchFamily="34" charset="0"/>
                <a:ea typeface="Tahoma" panose="020B0604030504040204" pitchFamily="34" charset="0"/>
                <a:cs typeface="Tahoma" panose="020B0604030504040204" pitchFamily="34" charset="0"/>
              </a:rPr>
              <a:t>.</a:t>
            </a:r>
          </a:p>
          <a:p>
            <a:pPr lvl="1">
              <a:buSzPct val="100000"/>
            </a:pPr>
            <a:r>
              <a:rPr lang="en-US" sz="2500" dirty="0" smtClean="0">
                <a:solidFill>
                  <a:srgbClr val="080808"/>
                </a:solidFill>
                <a:latin typeface="Tahoma" panose="020B0604030504040204" pitchFamily="34" charset="0"/>
                <a:ea typeface="Tahoma" panose="020B0604030504040204" pitchFamily="34" charset="0"/>
                <a:cs typeface="Tahoma" panose="020B0604030504040204" pitchFamily="34" charset="0"/>
              </a:rPr>
              <a:t>The Checklist for Writers will be provided as an Exhibit in the online test delivery system on the item that presents a writing prompt based on the accompanying nonfiction passage.</a:t>
            </a:r>
          </a:p>
          <a:p>
            <a:pPr marL="139700" lvl="0" indent="0">
              <a:buSzPct val="100000"/>
              <a:buNone/>
            </a:pPr>
            <a:endParaRPr lang="en-US" sz="2800" dirty="0">
              <a:solidFill>
                <a:srgbClr val="080808"/>
              </a:solidFill>
              <a:latin typeface="Tahoma" panose="020B0604030504040204" pitchFamily="34" charset="0"/>
              <a:ea typeface="Tahoma" panose="020B0604030504040204" pitchFamily="34" charset="0"/>
              <a:cs typeface="Tahoma" panose="020B0604030504040204" pitchFamily="34" charset="0"/>
            </a:endParaRPr>
          </a:p>
          <a:p>
            <a:pPr marL="139700" lvl="0" indent="0">
              <a:buSzPct val="100000"/>
              <a:buNone/>
            </a:pPr>
            <a:endParaRPr lang="en-US" sz="2800" dirty="0">
              <a:solidFill>
                <a:srgbClr val="080808"/>
              </a:solidFill>
              <a:latin typeface="Tahoma" panose="020B0604030504040204" pitchFamily="34" charset="0"/>
              <a:ea typeface="Tahoma" panose="020B0604030504040204" pitchFamily="34" charset="0"/>
              <a:cs typeface="Tahoma" panose="020B0604030504040204" pitchFamily="34" charset="0"/>
            </a:endParaRPr>
          </a:p>
        </p:txBody>
      </p:sp>
      <p:sp>
        <p:nvSpPr>
          <p:cNvPr id="430" name="Google Shape;430;p5"/>
          <p:cNvSpPr txBox="1">
            <a:spLocks noGrp="1"/>
          </p:cNvSpPr>
          <p:nvPr>
            <p:ph type="ftr" idx="11"/>
          </p:nvPr>
        </p:nvSpPr>
        <p:spPr>
          <a:xfrm>
            <a:off x="3028949" y="4767263"/>
            <a:ext cx="35157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29" name="Google Shape;429;p5"/>
          <p:cNvSpPr txBox="1">
            <a:spLocks noGrp="1"/>
          </p:cNvSpPr>
          <p:nvPr>
            <p:ph type="sldNum" idx="12"/>
          </p:nvPr>
        </p:nvSpPr>
        <p:spPr/>
        <p:txBody>
          <a:bodyPr/>
          <a:lstStyle/>
          <a:p>
            <a:pPr lvl="0"/>
            <a:fld id="{00000000-1234-1234-1234-123412341234}" type="slidenum">
              <a:rPr lang="en-US" smtClean="0"/>
              <a:pPr lvl="0"/>
              <a:t>21</a:t>
            </a:fld>
            <a:endParaRPr lang="en-US"/>
          </a:p>
        </p:txBody>
      </p:sp>
    </p:spTree>
    <p:extLst>
      <p:ext uri="{BB962C8B-B14F-4D97-AF65-F5344CB8AC3E}">
        <p14:creationId xmlns:p14="http://schemas.microsoft.com/office/powerpoint/2010/main" val="2456028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
          <p:cNvSpPr txBox="1">
            <a:spLocks noGrp="1"/>
          </p:cNvSpPr>
          <p:nvPr>
            <p:ph type="title"/>
          </p:nvPr>
        </p:nvSpPr>
        <p:spPr/>
        <p:txBody>
          <a:bodyPr>
            <a:normAutofit fontScale="90000"/>
          </a:bodyPr>
          <a:lstStyle/>
          <a:p>
            <a:pPr lvl="0"/>
            <a:r>
              <a:rPr lang="en-US" smtClean="0"/>
              <a:t>Rubrics for Instruction and for Scoring</a:t>
            </a:r>
            <a:endParaRPr lang="en-US"/>
          </a:p>
        </p:txBody>
      </p:sp>
      <p:sp>
        <p:nvSpPr>
          <p:cNvPr id="467" name="Google Shape;467;p6"/>
          <p:cNvSpPr txBox="1">
            <a:spLocks noGrp="1"/>
          </p:cNvSpPr>
          <p:nvPr>
            <p:ph type="body" idx="1"/>
          </p:nvPr>
        </p:nvSpPr>
        <p:spPr>
          <a:xfrm>
            <a:off x="67733" y="1094197"/>
            <a:ext cx="8949267" cy="3538500"/>
          </a:xfrm>
        </p:spPr>
        <p:txBody>
          <a:bodyPr>
            <a:noAutofit/>
          </a:bodyPr>
          <a:lstStyle/>
          <a:p>
            <a:pPr marL="139700" lvl="0" indent="0">
              <a:buSzPct val="100000"/>
              <a:buNone/>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Two distinct rubrics are available for each grade level (5, 8, EOC):</a:t>
            </a:r>
          </a:p>
          <a:p>
            <a:pPr lvl="0">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The </a:t>
            </a: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hlinkClick r:id="rId3"/>
              </a:rPr>
              <a:t>instructional rubrics</a:t>
            </a: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 are aligned to the 2017 English Standards of Learning and provide more detail within each domain. These are for use in the classroom, especially when focusing on specific features of student writing. </a:t>
            </a:r>
          </a:p>
          <a:p>
            <a:pPr lvl="0">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The </a:t>
            </a: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hlinkClick r:id="rId4"/>
              </a:rPr>
              <a:t>scoring rubrics</a:t>
            </a: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 are aligned to the 2017 English Standards of Learning and will be used to score the response to the field-test item that presents a prompt or “invitation to write.” </a:t>
            </a:r>
            <a:endParaRPr lang="en-US" sz="2400" dirty="0">
              <a:solidFill>
                <a:srgbClr val="080808"/>
              </a:solidFill>
              <a:latin typeface="Tahoma" panose="020B0604030504040204" pitchFamily="34" charset="0"/>
              <a:ea typeface="Tahoma" panose="020B0604030504040204" pitchFamily="34" charset="0"/>
              <a:cs typeface="Tahoma" panose="020B0604030504040204" pitchFamily="34" charset="0"/>
            </a:endParaRPr>
          </a:p>
        </p:txBody>
      </p:sp>
      <p:sp>
        <p:nvSpPr>
          <p:cNvPr id="469" name="Google Shape;469;p6"/>
          <p:cNvSpPr txBox="1">
            <a:spLocks noGrp="1"/>
          </p:cNvSpPr>
          <p:nvPr>
            <p:ph type="ftr" idx="11"/>
          </p:nvPr>
        </p:nvSpPr>
        <p:spPr>
          <a:xfrm>
            <a:off x="3028949" y="4767263"/>
            <a:ext cx="34903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68" name="Google Shape;468;p6"/>
          <p:cNvSpPr txBox="1">
            <a:spLocks noGrp="1"/>
          </p:cNvSpPr>
          <p:nvPr>
            <p:ph type="sldNum" idx="12"/>
          </p:nvPr>
        </p:nvSpPr>
        <p:spPr/>
        <p:txBody>
          <a:bodyPr/>
          <a:lstStyle/>
          <a:p>
            <a:pPr lvl="0"/>
            <a:fld id="{00000000-1234-1234-1234-123412341234}" type="slidenum">
              <a:rPr lang="en-US" smtClean="0"/>
              <a:pPr lvl="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160d1eea596_0_0"/>
          <p:cNvSpPr txBox="1">
            <a:spLocks noGrp="1"/>
          </p:cNvSpPr>
          <p:nvPr>
            <p:ph type="title"/>
          </p:nvPr>
        </p:nvSpPr>
        <p:spPr/>
        <p:txBody>
          <a:bodyPr/>
          <a:lstStyle/>
          <a:p>
            <a:pPr lvl="0"/>
            <a:r>
              <a:rPr lang="en-US" dirty="0" smtClean="0"/>
              <a:t>Practice Item Sets </a:t>
            </a:r>
            <a:r>
              <a:rPr lang="en-US" sz="2400" dirty="0" smtClean="0"/>
              <a:t>(1 of 3)</a:t>
            </a:r>
            <a:endParaRPr lang="en-US" sz="2400" dirty="0"/>
          </a:p>
        </p:txBody>
      </p:sp>
      <p:sp>
        <p:nvSpPr>
          <p:cNvPr id="438" name="Google Shape;438;g160d1eea596_0_0"/>
          <p:cNvSpPr txBox="1">
            <a:spLocks noGrp="1"/>
          </p:cNvSpPr>
          <p:nvPr>
            <p:ph type="ftr" idx="11"/>
          </p:nvPr>
        </p:nvSpPr>
        <p:spPr>
          <a:xfrm>
            <a:off x="3028949" y="4767263"/>
            <a:ext cx="36935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36" name="Google Shape;436;g160d1eea596_0_0"/>
          <p:cNvSpPr txBox="1">
            <a:spLocks noGrp="1"/>
          </p:cNvSpPr>
          <p:nvPr>
            <p:ph type="sldNum" idx="12"/>
          </p:nvPr>
        </p:nvSpPr>
        <p:spPr/>
        <p:txBody>
          <a:bodyPr/>
          <a:lstStyle/>
          <a:p>
            <a:pPr lvl="0"/>
            <a:fld id="{00000000-1234-1234-1234-123412341234}" type="slidenum">
              <a:rPr lang="en-US" smtClean="0"/>
              <a:pPr lvl="0"/>
              <a:t>23</a:t>
            </a:fld>
            <a:endParaRPr lang="en-US"/>
          </a:p>
        </p:txBody>
      </p:sp>
      <p:pic>
        <p:nvPicPr>
          <p:cNvPr id="437" name="Google Shape;437;g160d1eea596_0_0" descr="image of SOL Practice Items page on VDOE website" title="Navigating to Practice Item Sets"/>
          <p:cNvPicPr preferRelativeResize="0"/>
          <p:nvPr/>
        </p:nvPicPr>
        <p:blipFill>
          <a:blip r:embed="rId3">
            <a:alphaModFix/>
          </a:blip>
          <a:stretch>
            <a:fillRect/>
          </a:stretch>
        </p:blipFill>
        <p:spPr>
          <a:xfrm>
            <a:off x="595913" y="993000"/>
            <a:ext cx="8080304" cy="36218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442"/>
        <p:cNvGrpSpPr/>
        <p:nvPr/>
      </p:nvGrpSpPr>
      <p:grpSpPr>
        <a:xfrm>
          <a:off x="0" y="0"/>
          <a:ext cx="0" cy="0"/>
          <a:chOff x="0" y="0"/>
          <a:chExt cx="0" cy="0"/>
        </a:xfrm>
      </p:grpSpPr>
      <p:sp>
        <p:nvSpPr>
          <p:cNvPr id="444" name="Google Shape;444;g160d1eea596_0_7"/>
          <p:cNvSpPr txBox="1">
            <a:spLocks noGrp="1"/>
          </p:cNvSpPr>
          <p:nvPr>
            <p:ph type="title"/>
          </p:nvPr>
        </p:nvSpPr>
        <p:spPr/>
        <p:txBody>
          <a:bodyPr/>
          <a:lstStyle/>
          <a:p>
            <a:pPr lvl="0"/>
            <a:r>
              <a:rPr lang="en-US" dirty="0" smtClean="0"/>
              <a:t>Practice Item Sets </a:t>
            </a:r>
            <a:r>
              <a:rPr lang="en-US" sz="2400" dirty="0" smtClean="0"/>
              <a:t>(2 of 3)</a:t>
            </a:r>
            <a:endParaRPr lang="en-US" sz="2400" dirty="0"/>
          </a:p>
        </p:txBody>
      </p:sp>
      <p:sp>
        <p:nvSpPr>
          <p:cNvPr id="443" name="Google Shape;443;g160d1eea596_0_7"/>
          <p:cNvSpPr txBox="1">
            <a:spLocks noGrp="1"/>
          </p:cNvSpPr>
          <p:nvPr>
            <p:ph type="sldNum" idx="12"/>
          </p:nvPr>
        </p:nvSpPr>
        <p:spPr/>
        <p:txBody>
          <a:bodyPr/>
          <a:lstStyle/>
          <a:p>
            <a:pPr lvl="0"/>
            <a:fld id="{00000000-1234-1234-1234-123412341234}" type="slidenum">
              <a:rPr lang="en-US" smtClean="0"/>
              <a:pPr lvl="0"/>
              <a:t>24</a:t>
            </a:fld>
            <a:endParaRPr lang="en-US"/>
          </a:p>
        </p:txBody>
      </p:sp>
      <p:pic>
        <p:nvPicPr>
          <p:cNvPr id="445" name="Google Shape;445;g160d1eea596_0_7" descr="image of practice item set selection in TestNav" title="Practice Item Set selection screenshot"/>
          <p:cNvPicPr preferRelativeResize="0"/>
          <p:nvPr/>
        </p:nvPicPr>
        <p:blipFill>
          <a:blip r:embed="rId3">
            <a:alphaModFix/>
          </a:blip>
          <a:stretch>
            <a:fillRect/>
          </a:stretch>
        </p:blipFill>
        <p:spPr>
          <a:xfrm>
            <a:off x="381000" y="1145400"/>
            <a:ext cx="7656018" cy="38957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1" name="Google Shape;451;g160d1eea596_0_16"/>
          <p:cNvSpPr txBox="1">
            <a:spLocks noGrp="1"/>
          </p:cNvSpPr>
          <p:nvPr>
            <p:ph type="title"/>
          </p:nvPr>
        </p:nvSpPr>
        <p:spPr/>
        <p:txBody>
          <a:bodyPr/>
          <a:lstStyle/>
          <a:p>
            <a:pPr lvl="0"/>
            <a:r>
              <a:rPr lang="en-US" dirty="0" smtClean="0"/>
              <a:t>Practice Item Sets </a:t>
            </a:r>
            <a:r>
              <a:rPr lang="en-US" sz="2400" dirty="0" smtClean="0"/>
              <a:t>(3 of 3)</a:t>
            </a:r>
            <a:endParaRPr lang="en-US" sz="2400" dirty="0"/>
          </a:p>
        </p:txBody>
      </p:sp>
      <p:sp>
        <p:nvSpPr>
          <p:cNvPr id="450" name="Google Shape;450;g160d1eea596_0_16"/>
          <p:cNvSpPr txBox="1">
            <a:spLocks noGrp="1"/>
          </p:cNvSpPr>
          <p:nvPr>
            <p:ph type="sldNum" idx="12"/>
          </p:nvPr>
        </p:nvSpPr>
        <p:spPr/>
        <p:txBody>
          <a:bodyPr/>
          <a:lstStyle/>
          <a:p>
            <a:pPr lvl="0"/>
            <a:fld id="{00000000-1234-1234-1234-123412341234}" type="slidenum">
              <a:rPr lang="en-US" smtClean="0"/>
              <a:pPr lvl="0"/>
              <a:t>25</a:t>
            </a:fld>
            <a:endParaRPr lang="en-US"/>
          </a:p>
        </p:txBody>
      </p:sp>
      <p:pic>
        <p:nvPicPr>
          <p:cNvPr id="3" name="Picture 2" descr="Image of EOC Practice Set for Integrated Reading and Writing Item Type" title="Image of EOC Practice Set"/>
          <p:cNvPicPr>
            <a:picLocks noChangeAspect="1"/>
          </p:cNvPicPr>
          <p:nvPr/>
        </p:nvPicPr>
        <p:blipFill>
          <a:blip r:embed="rId3"/>
          <a:stretch>
            <a:fillRect/>
          </a:stretch>
        </p:blipFill>
        <p:spPr>
          <a:xfrm>
            <a:off x="694480" y="1066904"/>
            <a:ext cx="7164537" cy="3837309"/>
          </a:xfrm>
          <a:prstGeom prst="rect">
            <a:avLst/>
          </a:prstGeom>
          <a:ln>
            <a:solidFill>
              <a:schemeClr val="bg2"/>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162e65db2a1_0_0"/>
          <p:cNvSpPr txBox="1">
            <a:spLocks noGrp="1"/>
          </p:cNvSpPr>
          <p:nvPr>
            <p:ph type="title"/>
          </p:nvPr>
        </p:nvSpPr>
        <p:spPr/>
        <p:txBody>
          <a:bodyPr/>
          <a:lstStyle/>
          <a:p>
            <a:pPr lvl="0"/>
            <a:r>
              <a:rPr lang="en-US" smtClean="0"/>
              <a:t>Practice Item Suggestions</a:t>
            </a:r>
            <a:endParaRPr lang="en-US"/>
          </a:p>
        </p:txBody>
      </p:sp>
      <p:sp>
        <p:nvSpPr>
          <p:cNvPr id="459" name="Google Shape;459;g162e65db2a1_0_0"/>
          <p:cNvSpPr txBox="1">
            <a:spLocks noGrp="1"/>
          </p:cNvSpPr>
          <p:nvPr>
            <p:ph type="sldNum" idx="12"/>
          </p:nvPr>
        </p:nvSpPr>
        <p:spPr/>
        <p:txBody>
          <a:bodyPr/>
          <a:lstStyle/>
          <a:p>
            <a:pPr lvl="0"/>
            <a:fld id="{00000000-1234-1234-1234-123412341234}" type="slidenum">
              <a:rPr lang="en-US" smtClean="0"/>
              <a:pPr lvl="0"/>
              <a:t>26</a:t>
            </a:fld>
            <a:endParaRPr lang="en-US"/>
          </a:p>
        </p:txBody>
      </p:sp>
      <p:pic>
        <p:nvPicPr>
          <p:cNvPr id="460" name="Google Shape;460;g162e65db2a1_0_0" descr="A screenshot of the information provided on the SOL Practice Items page of the VDOE website." title="Screenshot of information on the SOL Practice Items page">
            <a:hlinkClick r:id="rId3"/>
          </p:cNvPr>
          <p:cNvPicPr preferRelativeResize="0"/>
          <p:nvPr/>
        </p:nvPicPr>
        <p:blipFill>
          <a:blip r:embed="rId4">
            <a:alphaModFix/>
          </a:blip>
          <a:stretch>
            <a:fillRect/>
          </a:stretch>
        </p:blipFill>
        <p:spPr>
          <a:xfrm>
            <a:off x="279893" y="993000"/>
            <a:ext cx="8584214" cy="3538501"/>
          </a:xfrm>
          <a:prstGeom prst="rect">
            <a:avLst/>
          </a:prstGeom>
          <a:noFill/>
          <a:ln>
            <a:solidFill>
              <a:schemeClr val="tx1"/>
            </a:solidFill>
          </a:ln>
        </p:spPr>
      </p:pic>
      <p:cxnSp>
        <p:nvCxnSpPr>
          <p:cNvPr id="461" name="Google Shape;461;g162e65db2a1_0_0" descr="Decorative&#10;" title="Decorative"/>
          <p:cNvCxnSpPr/>
          <p:nvPr/>
        </p:nvCxnSpPr>
        <p:spPr>
          <a:xfrm rot="10800000">
            <a:off x="2689492" y="1986000"/>
            <a:ext cx="2633400" cy="979800"/>
          </a:xfrm>
          <a:prstGeom prst="straightConnector1">
            <a:avLst/>
          </a:prstGeom>
          <a:noFill/>
          <a:ln w="114300" cap="flat" cmpd="sng">
            <a:solidFill>
              <a:schemeClr val="dk2"/>
            </a:solidFill>
            <a:prstDash val="solid"/>
            <a:round/>
            <a:headEnd type="none" w="med" len="med"/>
            <a:tailEnd type="stealth" w="med" len="med"/>
          </a:ln>
        </p:spPr>
      </p:cxnSp>
      <p:sp>
        <p:nvSpPr>
          <p:cNvPr id="6" name="Footer Placeholder 5"/>
          <p:cNvSpPr>
            <a:spLocks noGrp="1"/>
          </p:cNvSpPr>
          <p:nvPr>
            <p:ph type="ftr" idx="11"/>
          </p:nvPr>
        </p:nvSpPr>
        <p:spPr/>
        <p:txBody>
          <a:bodyPr/>
          <a:lstStyle/>
          <a:p>
            <a:r>
              <a:rPr lang="en-US" smtClean="0"/>
              <a:t>Department of Student Assessment, Accountability, and ESEA Programs Office of Student Assessment</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160edb10ba2_0_0"/>
          <p:cNvSpPr txBox="1">
            <a:spLocks noGrp="1"/>
          </p:cNvSpPr>
          <p:nvPr>
            <p:ph type="title"/>
          </p:nvPr>
        </p:nvSpPr>
        <p:spPr/>
        <p:txBody>
          <a:bodyPr>
            <a:normAutofit/>
          </a:bodyPr>
          <a:lstStyle/>
          <a:p>
            <a:pPr lvl="0"/>
            <a:r>
              <a:rPr lang="en-US" dirty="0" smtClean="0"/>
              <a:t>EOC Writing SOL Assessments</a:t>
            </a:r>
            <a:endParaRPr lang="en-US" dirty="0"/>
          </a:p>
        </p:txBody>
      </p:sp>
      <p:sp>
        <p:nvSpPr>
          <p:cNvPr id="475" name="Google Shape;475;g160edb10ba2_0_0"/>
          <p:cNvSpPr txBox="1">
            <a:spLocks noGrp="1"/>
          </p:cNvSpPr>
          <p:nvPr>
            <p:ph type="body" idx="1"/>
          </p:nvPr>
        </p:nvSpPr>
        <p:spPr>
          <a:xfrm>
            <a:off x="331470" y="1059907"/>
            <a:ext cx="8590703" cy="3538500"/>
          </a:xfrm>
        </p:spPr>
        <p:txBody>
          <a:bodyPr>
            <a:noAutofit/>
          </a:bodyPr>
          <a:lstStyle/>
          <a:p>
            <a:pPr marL="139700" lvl="0" indent="0">
              <a:buNone/>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What does the new integrated reading and writing item type mean for the future of the EOC Writing SOL assessments and/or local performance assessments used to verify credits in writing?</a:t>
            </a:r>
            <a:endParaRPr lang="en-US" sz="2400" dirty="0">
              <a:solidFill>
                <a:srgbClr val="080808"/>
              </a:solidFill>
              <a:latin typeface="Tahoma" panose="020B0604030504040204" pitchFamily="34" charset="0"/>
              <a:ea typeface="Tahoma" panose="020B0604030504040204" pitchFamily="34" charset="0"/>
              <a:cs typeface="Tahoma" panose="020B0604030504040204" pitchFamily="34" charset="0"/>
            </a:endParaRPr>
          </a:p>
          <a:p>
            <a:pPr lvl="0">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Currently, either of these options is available for verifying the writing credit needed for graduation</a:t>
            </a:r>
          </a:p>
          <a:p>
            <a:pPr lvl="0">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Additionally, divisions may elect to use substitute tests approved by the Board for verifying credit in writing.</a:t>
            </a:r>
          </a:p>
          <a:p>
            <a:pPr lvl="0">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Changes to any of these options or requirements would require action by the Board or Virginia General Assembly.</a:t>
            </a:r>
            <a:endParaRPr lang="en-US" sz="2250" dirty="0" smtClean="0">
              <a:solidFill>
                <a:srgbClr val="080808"/>
              </a:solidFill>
              <a:latin typeface="Tahoma" panose="020B0604030504040204" pitchFamily="34" charset="0"/>
              <a:ea typeface="Tahoma" panose="020B0604030504040204" pitchFamily="34" charset="0"/>
              <a:cs typeface="Tahoma" panose="020B0604030504040204" pitchFamily="34" charset="0"/>
            </a:endParaRPr>
          </a:p>
          <a:p>
            <a:pPr lvl="0"/>
            <a:endParaRPr lang="en-US" sz="2400" dirty="0">
              <a:solidFill>
                <a:srgbClr val="080808"/>
              </a:solidFill>
              <a:latin typeface="Tahoma" panose="020B0604030504040204" pitchFamily="34" charset="0"/>
              <a:ea typeface="Tahoma" panose="020B0604030504040204" pitchFamily="34" charset="0"/>
              <a:cs typeface="Tahoma" panose="020B0604030504040204" pitchFamily="34" charset="0"/>
            </a:endParaRPr>
          </a:p>
        </p:txBody>
      </p:sp>
      <p:sp>
        <p:nvSpPr>
          <p:cNvPr id="476" name="Google Shape;476;g160edb10ba2_0_0"/>
          <p:cNvSpPr txBox="1">
            <a:spLocks noGrp="1"/>
          </p:cNvSpPr>
          <p:nvPr>
            <p:ph type="sldNum" idx="12"/>
          </p:nvPr>
        </p:nvSpPr>
        <p:spPr/>
        <p:txBody>
          <a:bodyPr/>
          <a:lstStyle/>
          <a:p>
            <a:pPr lvl="0"/>
            <a:fld id="{00000000-1234-1234-1234-123412341234}" type="slidenum">
              <a:rPr lang="en-US" smtClean="0"/>
              <a:pPr lvl="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1" name="Google Shape;491;g160edb10ba2_0_12"/>
          <p:cNvSpPr txBox="1">
            <a:spLocks noGrp="1"/>
          </p:cNvSpPr>
          <p:nvPr>
            <p:ph type="title"/>
          </p:nvPr>
        </p:nvSpPr>
        <p:spPr>
          <a:xfrm>
            <a:off x="0" y="0"/>
            <a:ext cx="9144000" cy="890996"/>
          </a:xfrm>
        </p:spPr>
        <p:txBody>
          <a:bodyPr/>
          <a:lstStyle/>
          <a:p>
            <a:pPr lvl="0"/>
            <a:r>
              <a:rPr lang="en-US" dirty="0" smtClean="0"/>
              <a:t>EOC Writing in 2022-2023</a:t>
            </a:r>
            <a:endParaRPr lang="en-US" sz="2400" dirty="0"/>
          </a:p>
        </p:txBody>
      </p:sp>
      <p:sp>
        <p:nvSpPr>
          <p:cNvPr id="489" name="Google Shape;489;g160edb10ba2_0_12"/>
          <p:cNvSpPr txBox="1">
            <a:spLocks noGrp="1"/>
          </p:cNvSpPr>
          <p:nvPr>
            <p:ph type="body" idx="1"/>
          </p:nvPr>
        </p:nvSpPr>
        <p:spPr>
          <a:xfrm>
            <a:off x="110067" y="860516"/>
            <a:ext cx="8835813" cy="3538500"/>
          </a:xfrm>
        </p:spPr>
        <p:txBody>
          <a:bodyPr>
            <a:noAutofit/>
          </a:bodyPr>
          <a:lstStyle/>
          <a:p>
            <a:pPr lvl="0">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The EOC Writing SOL tests that will be administered in 2022-2023 are aligned to the 2010 </a:t>
            </a:r>
            <a:r>
              <a:rPr lang="en-US" sz="2400" i="1" dirty="0" smtClean="0">
                <a:solidFill>
                  <a:srgbClr val="080808"/>
                </a:solidFill>
                <a:latin typeface="Tahoma" panose="020B0604030504040204" pitchFamily="34" charset="0"/>
                <a:ea typeface="Tahoma" panose="020B0604030504040204" pitchFamily="34" charset="0"/>
                <a:cs typeface="Tahoma" panose="020B0604030504040204" pitchFamily="34" charset="0"/>
              </a:rPr>
              <a:t>English SOL</a:t>
            </a: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 </a:t>
            </a:r>
          </a:p>
          <a:p>
            <a:pPr lvl="1">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The EOC Writing Scoring Rubrics in the EOC section in </a:t>
            </a:r>
            <a:r>
              <a:rPr lang="en-US" sz="2400" i="1" dirty="0" smtClean="0">
                <a:solidFill>
                  <a:srgbClr val="080808"/>
                </a:solidFill>
                <a:latin typeface="Tahoma" panose="020B0604030504040204" pitchFamily="34" charset="0"/>
                <a:ea typeface="Tahoma" panose="020B0604030504040204" pitchFamily="34" charset="0"/>
                <a:cs typeface="Tahoma" panose="020B0604030504040204" pitchFamily="34" charset="0"/>
                <a:hlinkClick r:id="rId3"/>
              </a:rPr>
              <a:t>Understand Scoring</a:t>
            </a:r>
            <a:r>
              <a:rPr lang="en-US" sz="2400" dirty="0">
                <a:solidFill>
                  <a:srgbClr val="080808"/>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are used to score responses to the short-paper component of this test.</a:t>
            </a:r>
          </a:p>
          <a:p>
            <a:pPr lvl="0">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The </a:t>
            </a: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hlinkClick r:id="rId4"/>
              </a:rPr>
              <a:t>High School Writing Rubrics</a:t>
            </a: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 aligned to the 2017 </a:t>
            </a:r>
            <a:r>
              <a:rPr lang="en-US" sz="2400" i="1" dirty="0" smtClean="0">
                <a:solidFill>
                  <a:srgbClr val="080808"/>
                </a:solidFill>
                <a:latin typeface="Tahoma" panose="020B0604030504040204" pitchFamily="34" charset="0"/>
                <a:ea typeface="Tahoma" panose="020B0604030504040204" pitchFamily="34" charset="0"/>
                <a:cs typeface="Tahoma" panose="020B0604030504040204" pitchFamily="34" charset="0"/>
              </a:rPr>
              <a:t>English SOL </a:t>
            </a: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will be used to score responses to the field-test item that presents a prompt. (No scores are provided on field-test items being tried out with students.)</a:t>
            </a:r>
          </a:p>
          <a:p>
            <a:pPr lvl="1">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These rubrics and associated training are provided in the Local HS section in </a:t>
            </a:r>
            <a:r>
              <a:rPr lang="en-US" sz="2400" i="1" dirty="0" smtClean="0">
                <a:solidFill>
                  <a:srgbClr val="080808"/>
                </a:solidFill>
                <a:latin typeface="Tahoma" panose="020B0604030504040204" pitchFamily="34" charset="0"/>
                <a:ea typeface="Tahoma" panose="020B0604030504040204" pitchFamily="34" charset="0"/>
                <a:cs typeface="Tahoma" panose="020B0604030504040204" pitchFamily="34" charset="0"/>
              </a:rPr>
              <a:t>Understand Scoring.</a:t>
            </a:r>
            <a:endParaRPr lang="en-US" sz="2400" dirty="0">
              <a:solidFill>
                <a:srgbClr val="080808"/>
              </a:solidFill>
              <a:latin typeface="Tahoma" panose="020B0604030504040204" pitchFamily="34" charset="0"/>
              <a:ea typeface="Tahoma" panose="020B0604030504040204" pitchFamily="34" charset="0"/>
              <a:cs typeface="Tahoma" panose="020B0604030504040204" pitchFamily="34" charset="0"/>
            </a:endParaRPr>
          </a:p>
        </p:txBody>
      </p:sp>
      <p:sp>
        <p:nvSpPr>
          <p:cNvPr id="490" name="Google Shape;490;g160edb10ba2_0_12"/>
          <p:cNvSpPr txBox="1">
            <a:spLocks noGrp="1"/>
          </p:cNvSpPr>
          <p:nvPr>
            <p:ph type="sldNum" idx="12"/>
          </p:nvPr>
        </p:nvSpPr>
        <p:spPr/>
        <p:txBody>
          <a:bodyPr/>
          <a:lstStyle/>
          <a:p>
            <a:pPr lvl="0"/>
            <a:fld id="{00000000-1234-1234-1234-123412341234}" type="slidenum">
              <a:rPr lang="en-US" smtClean="0"/>
              <a:pPr lvl="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Scoring </a:t>
            </a:r>
            <a:r>
              <a:rPr lang="en-US" sz="2400" dirty="0" smtClean="0"/>
              <a:t>(1 of 3)</a:t>
            </a:r>
            <a:endParaRPr lang="en-US" dirty="0"/>
          </a:p>
        </p:txBody>
      </p:sp>
      <p:sp>
        <p:nvSpPr>
          <p:cNvPr id="3" name="Text Placeholder 2"/>
          <p:cNvSpPr>
            <a:spLocks noGrp="1"/>
          </p:cNvSpPr>
          <p:nvPr>
            <p:ph type="body" idx="1"/>
          </p:nvPr>
        </p:nvSpPr>
        <p:spPr>
          <a:xfrm>
            <a:off x="403761" y="1034822"/>
            <a:ext cx="8229600" cy="3538500"/>
          </a:xfrm>
        </p:spPr>
        <p:txBody>
          <a:bodyPr/>
          <a:lstStyle/>
          <a:p>
            <a:pPr marL="139700" indent="0">
              <a:buNone/>
            </a:pPr>
            <a:r>
              <a:rPr lang="en-US" i="1" dirty="0" smtClean="0">
                <a:solidFill>
                  <a:srgbClr val="080808"/>
                </a:solidFill>
                <a:latin typeface="Tahoma" panose="020B0604030504040204" pitchFamily="34" charset="0"/>
                <a:ea typeface="Tahoma" panose="020B0604030504040204" pitchFamily="34" charset="0"/>
                <a:cs typeface="Tahoma" panose="020B0604030504040204" pitchFamily="34" charset="0"/>
                <a:hlinkClick r:id="rId2"/>
              </a:rPr>
              <a:t>Understand Scoring</a:t>
            </a:r>
            <a:r>
              <a:rPr lang="en-US" i="1" dirty="0" smtClean="0">
                <a:solidFill>
                  <a:srgbClr val="080808"/>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rgbClr val="080808"/>
                </a:solidFill>
                <a:latin typeface="Tahoma" panose="020B0604030504040204" pitchFamily="34" charset="0"/>
                <a:ea typeface="Tahoma" panose="020B0604030504040204" pitchFamily="34" charset="0"/>
                <a:cs typeface="Tahoma" panose="020B0604030504040204" pitchFamily="34" charset="0"/>
              </a:rPr>
              <a:t>provides information about the SOL writing assessments and local performance assessments used to verify credits in writing, including the rubrics and anchor papers that illustrate each score point on the composing/written expression and usage/mechanics domains used in scoring.</a:t>
            </a:r>
            <a:endParaRPr lang="en-US" dirty="0">
              <a:solidFill>
                <a:srgbClr val="080808"/>
              </a:solidFill>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idx="11"/>
          </p:nvPr>
        </p:nvSpPr>
        <p:spPr/>
        <p:txBody>
          <a:bodyPr/>
          <a:lstStyle/>
          <a:p>
            <a:r>
              <a:rPr lang="en-US" smtClean="0"/>
              <a:t>Department of Student Assessment, Accountability, and ESEA Programs Office of Student Assessment</a:t>
            </a:r>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Tree>
    <p:extLst>
      <p:ext uri="{BB962C8B-B14F-4D97-AF65-F5344CB8AC3E}">
        <p14:creationId xmlns:p14="http://schemas.microsoft.com/office/powerpoint/2010/main" val="4046689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160edb10ba2_0_426"/>
          <p:cNvSpPr txBox="1">
            <a:spLocks noGrp="1"/>
          </p:cNvSpPr>
          <p:nvPr>
            <p:ph type="title"/>
          </p:nvPr>
        </p:nvSpPr>
        <p:spPr/>
        <p:txBody>
          <a:bodyPr>
            <a:normAutofit fontScale="90000"/>
          </a:bodyPr>
          <a:lstStyle/>
          <a:p>
            <a:pPr lvl="0"/>
            <a:r>
              <a:rPr lang="en-US" dirty="0" smtClean="0"/>
              <a:t>Assessment Supports Literacy Webinars</a:t>
            </a:r>
            <a:endParaRPr lang="en-US" sz="2700" dirty="0"/>
          </a:p>
        </p:txBody>
      </p:sp>
      <p:sp>
        <p:nvSpPr>
          <p:cNvPr id="304" name="Google Shape;304;g160edb10ba2_0_426"/>
          <p:cNvSpPr txBox="1">
            <a:spLocks noGrp="1"/>
          </p:cNvSpPr>
          <p:nvPr>
            <p:ph type="body" idx="1"/>
          </p:nvPr>
        </p:nvSpPr>
        <p:spPr>
          <a:xfrm>
            <a:off x="237067" y="1094197"/>
            <a:ext cx="8509000" cy="3538500"/>
          </a:xfrm>
        </p:spPr>
        <p:txBody>
          <a:bodyPr>
            <a:normAutofit/>
          </a:bodyPr>
          <a:lstStyle/>
          <a:p>
            <a:pPr lvl="0">
              <a:buSzPct val="100000"/>
            </a:pPr>
            <a:r>
              <a:rPr lang="en-US" sz="2600" dirty="0" smtClean="0">
                <a:solidFill>
                  <a:srgbClr val="080808"/>
                </a:solidFill>
                <a:latin typeface="Tahoma" panose="020B0604030504040204" pitchFamily="34" charset="0"/>
                <a:ea typeface="Tahoma" panose="020B0604030504040204" pitchFamily="34" charset="0"/>
                <a:cs typeface="Tahoma" panose="020B0604030504040204" pitchFamily="34" charset="0"/>
              </a:rPr>
              <a:t>The </a:t>
            </a:r>
            <a:r>
              <a:rPr lang="en-US" sz="2600" dirty="0" smtClean="0">
                <a:latin typeface="Tahoma" panose="020B0604030504040204" pitchFamily="34" charset="0"/>
                <a:ea typeface="Tahoma" panose="020B0604030504040204" pitchFamily="34" charset="0"/>
                <a:cs typeface="Tahoma" panose="020B0604030504040204" pitchFamily="34" charset="0"/>
                <a:hlinkClick r:id="rId3"/>
              </a:rPr>
              <a:t>Assessment Supports Literacy Webinar Series</a:t>
            </a:r>
            <a:r>
              <a:rPr lang="en-US" sz="2600" dirty="0" smtClean="0">
                <a:latin typeface="Tahoma" panose="020B0604030504040204" pitchFamily="34" charset="0"/>
                <a:ea typeface="Tahoma" panose="020B0604030504040204" pitchFamily="34" charset="0"/>
                <a:cs typeface="Tahoma" panose="020B0604030504040204" pitchFamily="34" charset="0"/>
              </a:rPr>
              <a:t> </a:t>
            </a:r>
            <a:r>
              <a:rPr lang="en-US" sz="2600" dirty="0" smtClean="0">
                <a:solidFill>
                  <a:srgbClr val="080808"/>
                </a:solidFill>
                <a:latin typeface="Tahoma" panose="020B0604030504040204" pitchFamily="34" charset="0"/>
                <a:ea typeface="Tahoma" panose="020B0604030504040204" pitchFamily="34" charset="0"/>
                <a:cs typeface="Tahoma" panose="020B0604030504040204" pitchFamily="34" charset="0"/>
              </a:rPr>
              <a:t>provided in 2020-2021 suggests a planning process that may be used for reading and literacy instruction.</a:t>
            </a:r>
          </a:p>
          <a:p>
            <a:pPr lvl="1">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This series provided a recorded presentation for each grade level which can then be </a:t>
            </a:r>
            <a:r>
              <a:rPr lang="en-US" sz="2400" dirty="0" err="1" smtClean="0">
                <a:solidFill>
                  <a:srgbClr val="080808"/>
                </a:solidFill>
                <a:latin typeface="Tahoma" panose="020B0604030504040204" pitchFamily="34" charset="0"/>
                <a:ea typeface="Tahoma" panose="020B0604030504040204" pitchFamily="34" charset="0"/>
                <a:cs typeface="Tahoma" panose="020B0604030504040204" pitchFamily="34" charset="0"/>
              </a:rPr>
              <a:t>scaffolded</a:t>
            </a: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 and expanded across grade bands.</a:t>
            </a:r>
          </a:p>
          <a:p>
            <a:pPr lvl="1">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Information in this series included different ways skills and content may be assessed on state tests and how assessment items may be worded.</a:t>
            </a:r>
            <a:endParaRPr lang="en-US" sz="2400" dirty="0">
              <a:solidFill>
                <a:srgbClr val="080808"/>
              </a:solidFill>
              <a:latin typeface="Tahoma" panose="020B0604030504040204" pitchFamily="34" charset="0"/>
              <a:ea typeface="Tahoma" panose="020B0604030504040204" pitchFamily="34" charset="0"/>
              <a:cs typeface="Tahoma" panose="020B0604030504040204" pitchFamily="34" charset="0"/>
            </a:endParaRPr>
          </a:p>
        </p:txBody>
      </p:sp>
      <p:sp>
        <p:nvSpPr>
          <p:cNvPr id="305" name="Google Shape;305;g160edb10ba2_0_426"/>
          <p:cNvSpPr txBox="1">
            <a:spLocks noGrp="1"/>
          </p:cNvSpPr>
          <p:nvPr>
            <p:ph type="ftr" idx="11"/>
          </p:nvPr>
        </p:nvSpPr>
        <p:spPr>
          <a:xfrm>
            <a:off x="3028949" y="4767263"/>
            <a:ext cx="35919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idx="11"/>
          </p:nvPr>
        </p:nvSpPr>
        <p:spPr/>
        <p:txBody>
          <a:bodyPr/>
          <a:lstStyle/>
          <a:p>
            <a:r>
              <a:rPr lang="en-US" smtClean="0"/>
              <a:t>Department of Student Assessment, Accountability, and ESEA Programs Office of Student Assessment</a:t>
            </a:r>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pic>
        <p:nvPicPr>
          <p:cNvPr id="6" name="Picture 5" descr="Image from landing page in Understand Scoring" title="Understand Scoring"/>
          <p:cNvPicPr>
            <a:picLocks noChangeAspect="1"/>
          </p:cNvPicPr>
          <p:nvPr/>
        </p:nvPicPr>
        <p:blipFill>
          <a:blip r:embed="rId3"/>
          <a:stretch>
            <a:fillRect/>
          </a:stretch>
        </p:blipFill>
        <p:spPr>
          <a:xfrm>
            <a:off x="695261" y="1092272"/>
            <a:ext cx="7213704" cy="3609441"/>
          </a:xfrm>
          <a:prstGeom prst="rect">
            <a:avLst/>
          </a:prstGeom>
          <a:ln>
            <a:solidFill>
              <a:schemeClr val="accent1"/>
            </a:solidFill>
          </a:ln>
        </p:spPr>
      </p:pic>
      <p:sp>
        <p:nvSpPr>
          <p:cNvPr id="7" name="Title 1"/>
          <p:cNvSpPr>
            <a:spLocks noGrp="1"/>
          </p:cNvSpPr>
          <p:nvPr>
            <p:ph type="title"/>
          </p:nvPr>
        </p:nvSpPr>
        <p:spPr>
          <a:xfrm>
            <a:off x="0" y="0"/>
            <a:ext cx="9144000" cy="993000"/>
          </a:xfrm>
        </p:spPr>
        <p:txBody>
          <a:bodyPr/>
          <a:lstStyle/>
          <a:p>
            <a:r>
              <a:rPr lang="en-US" dirty="0" smtClean="0"/>
              <a:t>Understand Scoring </a:t>
            </a:r>
            <a:r>
              <a:rPr lang="en-US" sz="2400" dirty="0" smtClean="0"/>
              <a:t>(</a:t>
            </a:r>
            <a:r>
              <a:rPr lang="en-US" sz="2400" dirty="0"/>
              <a:t>2</a:t>
            </a:r>
            <a:r>
              <a:rPr lang="en-US" sz="2400" dirty="0" smtClean="0"/>
              <a:t>of 3)</a:t>
            </a:r>
            <a:endParaRPr lang="en-US" dirty="0"/>
          </a:p>
        </p:txBody>
      </p:sp>
    </p:spTree>
    <p:extLst>
      <p:ext uri="{BB962C8B-B14F-4D97-AF65-F5344CB8AC3E}">
        <p14:creationId xmlns:p14="http://schemas.microsoft.com/office/powerpoint/2010/main" val="379656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Scoring </a:t>
            </a:r>
            <a:r>
              <a:rPr lang="en-US" sz="2400" dirty="0" smtClean="0"/>
              <a:t>(3 of 3)</a:t>
            </a:r>
            <a:endParaRPr lang="en-US" dirty="0"/>
          </a:p>
        </p:txBody>
      </p:sp>
      <p:sp>
        <p:nvSpPr>
          <p:cNvPr id="3" name="Text Placeholder 2"/>
          <p:cNvSpPr>
            <a:spLocks noGrp="1"/>
          </p:cNvSpPr>
          <p:nvPr>
            <p:ph type="body" idx="1"/>
          </p:nvPr>
        </p:nvSpPr>
        <p:spPr>
          <a:xfrm>
            <a:off x="403761" y="1034822"/>
            <a:ext cx="8229600" cy="3538500"/>
          </a:xfrm>
        </p:spPr>
        <p:txBody>
          <a:bodyPr>
            <a:normAutofit fontScale="92500" lnSpcReduction="10000"/>
          </a:bodyPr>
          <a:lstStyle/>
          <a:p>
            <a:pPr marL="139700" indent="0">
              <a:buNone/>
            </a:pPr>
            <a:r>
              <a:rPr lang="en-US" i="1" dirty="0" smtClean="0">
                <a:solidFill>
                  <a:srgbClr val="080808"/>
                </a:solidFill>
                <a:latin typeface="Calibri" panose="020F0502020204030204" pitchFamily="34" charset="0"/>
                <a:ea typeface="Tahoma" panose="020B0604030504040204" pitchFamily="34" charset="0"/>
                <a:cs typeface="Calibri" panose="020F0502020204030204" pitchFamily="34" charset="0"/>
                <a:hlinkClick r:id="rId3"/>
              </a:rPr>
              <a:t>Understand Scoring</a:t>
            </a:r>
            <a:r>
              <a:rPr lang="en-US" i="1" dirty="0" smtClean="0">
                <a:solidFill>
                  <a:srgbClr val="080808"/>
                </a:solidFill>
                <a:latin typeface="Calibri" panose="020F0502020204030204" pitchFamily="34" charset="0"/>
                <a:ea typeface="Tahoma" panose="020B0604030504040204" pitchFamily="34" charset="0"/>
                <a:cs typeface="Calibri" panose="020F0502020204030204" pitchFamily="34" charset="0"/>
              </a:rPr>
              <a:t> </a:t>
            </a:r>
            <a:r>
              <a:rPr lang="en-US" dirty="0" smtClean="0">
                <a:solidFill>
                  <a:srgbClr val="080808"/>
                </a:solidFill>
                <a:latin typeface="Calibri" panose="020F0502020204030204" pitchFamily="34" charset="0"/>
                <a:ea typeface="Tahoma" panose="020B0604030504040204" pitchFamily="34" charset="0"/>
                <a:cs typeface="Calibri" panose="020F0502020204030204" pitchFamily="34" charset="0"/>
              </a:rPr>
              <a:t>provides information about the SOL writing assessments and local performance assessments used to verify credits in writing, including the rubrics and anchor papers that illustrate each score point on the composing/written expression and usage/mechanics domains used in scoring.</a:t>
            </a:r>
          </a:p>
          <a:p>
            <a:r>
              <a:rPr lang="en-US" dirty="0" smtClean="0">
                <a:solidFill>
                  <a:srgbClr val="080808"/>
                </a:solidFill>
                <a:latin typeface="Calibri" panose="020F0502020204030204" pitchFamily="34" charset="0"/>
                <a:ea typeface="Tahoma" panose="020B0604030504040204" pitchFamily="34" charset="0"/>
                <a:cs typeface="Calibri" panose="020F0502020204030204" pitchFamily="34" charset="0"/>
              </a:rPr>
              <a:t>Grade 5: training for scoring local alternative assessments </a:t>
            </a:r>
            <a:r>
              <a:rPr lang="en-US" dirty="0">
                <a:solidFill>
                  <a:srgbClr val="080808"/>
                </a:solidFill>
                <a:latin typeface="Calibri" panose="020F0502020204030204" pitchFamily="34" charset="0"/>
                <a:ea typeface="Tahoma" panose="020B0604030504040204" pitchFamily="34" charset="0"/>
                <a:cs typeface="Calibri" panose="020F0502020204030204" pitchFamily="34" charset="0"/>
              </a:rPr>
              <a:t>(2017 </a:t>
            </a:r>
            <a:r>
              <a:rPr lang="en-US" i="1" dirty="0">
                <a:solidFill>
                  <a:srgbClr val="080808"/>
                </a:solidFill>
                <a:latin typeface="Calibri" panose="020F0502020204030204" pitchFamily="34" charset="0"/>
                <a:ea typeface="Tahoma" panose="020B0604030504040204" pitchFamily="34" charset="0"/>
                <a:cs typeface="Calibri" panose="020F0502020204030204" pitchFamily="34" charset="0"/>
              </a:rPr>
              <a:t>English Standards of Learning</a:t>
            </a:r>
            <a:r>
              <a:rPr lang="en-US" dirty="0">
                <a:solidFill>
                  <a:srgbClr val="080808"/>
                </a:solidFill>
                <a:latin typeface="Calibri" panose="020F0502020204030204" pitchFamily="34" charset="0"/>
                <a:ea typeface="Tahoma" panose="020B0604030504040204" pitchFamily="34" charset="0"/>
                <a:cs typeface="Calibri" panose="020F0502020204030204" pitchFamily="34" charset="0"/>
              </a:rPr>
              <a:t>)</a:t>
            </a:r>
          </a:p>
          <a:p>
            <a:r>
              <a:rPr lang="en-US" dirty="0" smtClean="0">
                <a:solidFill>
                  <a:srgbClr val="080808"/>
                </a:solidFill>
                <a:latin typeface="Calibri" panose="020F0502020204030204" pitchFamily="34" charset="0"/>
                <a:ea typeface="Tahoma" panose="020B0604030504040204" pitchFamily="34" charset="0"/>
                <a:cs typeface="Calibri" panose="020F0502020204030204" pitchFamily="34" charset="0"/>
              </a:rPr>
              <a:t>Grade </a:t>
            </a:r>
            <a:r>
              <a:rPr lang="en-US" dirty="0">
                <a:solidFill>
                  <a:srgbClr val="080808"/>
                </a:solidFill>
                <a:latin typeface="Calibri" panose="020F0502020204030204" pitchFamily="34" charset="0"/>
                <a:ea typeface="Tahoma" panose="020B0604030504040204" pitchFamily="34" charset="0"/>
                <a:cs typeface="Calibri" panose="020F0502020204030204" pitchFamily="34" charset="0"/>
              </a:rPr>
              <a:t>8: training for scoring </a:t>
            </a:r>
            <a:r>
              <a:rPr lang="en-US" dirty="0" smtClean="0">
                <a:solidFill>
                  <a:srgbClr val="080808"/>
                </a:solidFill>
                <a:latin typeface="Calibri" panose="020F0502020204030204" pitchFamily="34" charset="0"/>
                <a:ea typeface="Tahoma" panose="020B0604030504040204" pitchFamily="34" charset="0"/>
                <a:cs typeface="Calibri" panose="020F0502020204030204" pitchFamily="34" charset="0"/>
              </a:rPr>
              <a:t>when preparing for the Grade 8 Writing SOL test (2010 </a:t>
            </a:r>
            <a:r>
              <a:rPr lang="en-US" i="1" dirty="0" smtClean="0">
                <a:solidFill>
                  <a:srgbClr val="080808"/>
                </a:solidFill>
                <a:latin typeface="Calibri" panose="020F0502020204030204" pitchFamily="34" charset="0"/>
                <a:ea typeface="Tahoma" panose="020B0604030504040204" pitchFamily="34" charset="0"/>
                <a:cs typeface="Calibri" panose="020F0502020204030204" pitchFamily="34" charset="0"/>
              </a:rPr>
              <a:t>English Standards of Learning</a:t>
            </a:r>
            <a:r>
              <a:rPr lang="en-US" dirty="0" smtClean="0">
                <a:solidFill>
                  <a:srgbClr val="080808"/>
                </a:solidFill>
                <a:latin typeface="Calibri" panose="020F0502020204030204" pitchFamily="34" charset="0"/>
                <a:ea typeface="Tahoma" panose="020B0604030504040204" pitchFamily="34" charset="0"/>
                <a:cs typeface="Calibri" panose="020F0502020204030204" pitchFamily="34" charset="0"/>
              </a:rPr>
              <a:t>)</a:t>
            </a:r>
            <a:endParaRPr lang="en-US" dirty="0">
              <a:solidFill>
                <a:srgbClr val="080808"/>
              </a:solidFill>
              <a:latin typeface="Calibri" panose="020F0502020204030204" pitchFamily="34" charset="0"/>
              <a:ea typeface="Tahoma" panose="020B0604030504040204" pitchFamily="34" charset="0"/>
              <a:cs typeface="Calibri" panose="020F0502020204030204" pitchFamily="34" charset="0"/>
            </a:endParaRPr>
          </a:p>
          <a:p>
            <a:r>
              <a:rPr lang="en-US" dirty="0" smtClean="0">
                <a:solidFill>
                  <a:srgbClr val="080808"/>
                </a:solidFill>
                <a:latin typeface="Calibri" panose="020F0502020204030204" pitchFamily="34" charset="0"/>
                <a:ea typeface="Tahoma" panose="020B0604030504040204" pitchFamily="34" charset="0"/>
                <a:cs typeface="Calibri" panose="020F0502020204030204" pitchFamily="34" charset="0"/>
              </a:rPr>
              <a:t>EOC: </a:t>
            </a:r>
            <a:r>
              <a:rPr lang="en-US" dirty="0">
                <a:solidFill>
                  <a:srgbClr val="080808"/>
                </a:solidFill>
                <a:latin typeface="Calibri" panose="020F0502020204030204" pitchFamily="34" charset="0"/>
                <a:ea typeface="Tahoma" panose="020B0604030504040204" pitchFamily="34" charset="0"/>
                <a:cs typeface="Calibri" panose="020F0502020204030204" pitchFamily="34" charset="0"/>
              </a:rPr>
              <a:t>training for scoring </a:t>
            </a:r>
            <a:r>
              <a:rPr lang="en-US" dirty="0" smtClean="0">
                <a:solidFill>
                  <a:srgbClr val="080808"/>
                </a:solidFill>
                <a:latin typeface="Calibri" panose="020F0502020204030204" pitchFamily="34" charset="0"/>
                <a:ea typeface="Tahoma" panose="020B0604030504040204" pitchFamily="34" charset="0"/>
                <a:cs typeface="Calibri" panose="020F0502020204030204" pitchFamily="34" charset="0"/>
              </a:rPr>
              <a:t>when preparing for the EOC Writing </a:t>
            </a:r>
            <a:r>
              <a:rPr lang="en-US" dirty="0">
                <a:solidFill>
                  <a:srgbClr val="080808"/>
                </a:solidFill>
                <a:latin typeface="Calibri" panose="020F0502020204030204" pitchFamily="34" charset="0"/>
                <a:ea typeface="Tahoma" panose="020B0604030504040204" pitchFamily="34" charset="0"/>
                <a:cs typeface="Calibri" panose="020F0502020204030204" pitchFamily="34" charset="0"/>
              </a:rPr>
              <a:t>SOL test (2010 </a:t>
            </a:r>
            <a:r>
              <a:rPr lang="en-US" i="1" dirty="0">
                <a:solidFill>
                  <a:srgbClr val="080808"/>
                </a:solidFill>
                <a:latin typeface="Calibri" panose="020F0502020204030204" pitchFamily="34" charset="0"/>
                <a:ea typeface="Tahoma" panose="020B0604030504040204" pitchFamily="34" charset="0"/>
                <a:cs typeface="Calibri" panose="020F0502020204030204" pitchFamily="34" charset="0"/>
              </a:rPr>
              <a:t>English Standards of Learning</a:t>
            </a:r>
            <a:r>
              <a:rPr lang="en-US" dirty="0">
                <a:solidFill>
                  <a:srgbClr val="080808"/>
                </a:solidFill>
                <a:latin typeface="Calibri" panose="020F0502020204030204" pitchFamily="34" charset="0"/>
                <a:ea typeface="Tahoma" panose="020B0604030504040204" pitchFamily="34" charset="0"/>
                <a:cs typeface="Calibri" panose="020F0502020204030204" pitchFamily="34" charset="0"/>
              </a:rPr>
              <a:t>)</a:t>
            </a:r>
          </a:p>
          <a:p>
            <a:r>
              <a:rPr lang="en-US" dirty="0" smtClean="0">
                <a:solidFill>
                  <a:srgbClr val="080808"/>
                </a:solidFill>
                <a:latin typeface="Calibri" panose="020F0502020204030204" pitchFamily="34" charset="0"/>
                <a:ea typeface="Tahoma" panose="020B0604030504040204" pitchFamily="34" charset="0"/>
                <a:cs typeface="Calibri" panose="020F0502020204030204" pitchFamily="34" charset="0"/>
              </a:rPr>
              <a:t>Local HS: training for scoring local performance assessments to verify credits in </a:t>
            </a:r>
            <a:r>
              <a:rPr lang="en-US" dirty="0">
                <a:solidFill>
                  <a:srgbClr val="080808"/>
                </a:solidFill>
                <a:latin typeface="Calibri" panose="020F0502020204030204" pitchFamily="34" charset="0"/>
                <a:ea typeface="Tahoma" panose="020B0604030504040204" pitchFamily="34" charset="0"/>
                <a:cs typeface="Calibri" panose="020F0502020204030204" pitchFamily="34" charset="0"/>
              </a:rPr>
              <a:t>writing (</a:t>
            </a:r>
            <a:r>
              <a:rPr lang="en-US" dirty="0" smtClean="0">
                <a:solidFill>
                  <a:srgbClr val="080808"/>
                </a:solidFill>
                <a:latin typeface="Calibri" panose="020F0502020204030204" pitchFamily="34" charset="0"/>
                <a:ea typeface="Tahoma" panose="020B0604030504040204" pitchFamily="34" charset="0"/>
                <a:cs typeface="Calibri" panose="020F0502020204030204" pitchFamily="34" charset="0"/>
              </a:rPr>
              <a:t>2017 </a:t>
            </a:r>
            <a:r>
              <a:rPr lang="en-US" i="1" dirty="0">
                <a:solidFill>
                  <a:srgbClr val="080808"/>
                </a:solidFill>
                <a:latin typeface="Calibri" panose="020F0502020204030204" pitchFamily="34" charset="0"/>
                <a:ea typeface="Tahoma" panose="020B0604030504040204" pitchFamily="34" charset="0"/>
                <a:cs typeface="Calibri" panose="020F0502020204030204" pitchFamily="34" charset="0"/>
              </a:rPr>
              <a:t>English Standards of Learning</a:t>
            </a:r>
            <a:r>
              <a:rPr lang="en-US" dirty="0">
                <a:solidFill>
                  <a:srgbClr val="080808"/>
                </a:solidFill>
                <a:latin typeface="Calibri" panose="020F0502020204030204" pitchFamily="34" charset="0"/>
                <a:ea typeface="Tahoma" panose="020B0604030504040204" pitchFamily="34" charset="0"/>
                <a:cs typeface="Calibri" panose="020F0502020204030204" pitchFamily="34" charset="0"/>
              </a:rPr>
              <a:t>)</a:t>
            </a:r>
          </a:p>
          <a:p>
            <a:pPr marL="139700" indent="0">
              <a:buNone/>
            </a:pPr>
            <a:endParaRPr lang="en-US" dirty="0">
              <a:solidFill>
                <a:srgbClr val="080808"/>
              </a:solidFill>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idx="11"/>
          </p:nvPr>
        </p:nvSpPr>
        <p:spPr/>
        <p:txBody>
          <a:bodyPr/>
          <a:lstStyle/>
          <a:p>
            <a:r>
              <a:rPr lang="en-US" smtClean="0"/>
              <a:t>Department of Student Assessment, Accountability, and ESEA Programs Office of Student Assessment</a:t>
            </a:r>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Tree>
    <p:extLst>
      <p:ext uri="{BB962C8B-B14F-4D97-AF65-F5344CB8AC3E}">
        <p14:creationId xmlns:p14="http://schemas.microsoft.com/office/powerpoint/2010/main" val="1530481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
          <p:cNvSpPr txBox="1">
            <a:spLocks noGrp="1"/>
          </p:cNvSpPr>
          <p:nvPr>
            <p:ph type="title"/>
          </p:nvPr>
        </p:nvSpPr>
        <p:spPr/>
        <p:txBody>
          <a:bodyPr/>
          <a:lstStyle/>
          <a:p>
            <a:pPr lvl="0"/>
            <a:r>
              <a:rPr lang="en-US" smtClean="0"/>
              <a:t>Coming Soon</a:t>
            </a:r>
            <a:endParaRPr lang="en-US"/>
          </a:p>
        </p:txBody>
      </p:sp>
      <p:sp>
        <p:nvSpPr>
          <p:cNvPr id="498" name="Google Shape;498;p7"/>
          <p:cNvSpPr txBox="1">
            <a:spLocks noGrp="1"/>
          </p:cNvSpPr>
          <p:nvPr>
            <p:ph type="body" idx="1"/>
          </p:nvPr>
        </p:nvSpPr>
        <p:spPr>
          <a:xfrm>
            <a:off x="469900" y="1094197"/>
            <a:ext cx="8045450" cy="3538500"/>
          </a:xfrm>
        </p:spPr>
        <p:txBody>
          <a:bodyPr/>
          <a:lstStyle/>
          <a:p>
            <a:pPr lvl="0">
              <a:buSzPct val="100000"/>
            </a:pPr>
            <a:r>
              <a:rPr lang="en-US" sz="2600" dirty="0" smtClean="0">
                <a:solidFill>
                  <a:srgbClr val="080808"/>
                </a:solidFill>
                <a:latin typeface="Tahoma" panose="020B0604030504040204" pitchFamily="34" charset="0"/>
                <a:ea typeface="Tahoma" panose="020B0604030504040204" pitchFamily="34" charset="0"/>
                <a:cs typeface="Tahoma" panose="020B0604030504040204" pitchFamily="34" charset="0"/>
              </a:rPr>
              <a:t>Additional information about the integrated reading and writing field test and resources will be shared in a future webinar.</a:t>
            </a:r>
          </a:p>
          <a:p>
            <a:pPr lvl="0">
              <a:buSzPct val="100000"/>
            </a:pPr>
            <a:r>
              <a:rPr lang="en-US" sz="2600" dirty="0" smtClean="0">
                <a:solidFill>
                  <a:srgbClr val="080808"/>
                </a:solidFill>
                <a:latin typeface="Tahoma" panose="020B0604030504040204" pitchFamily="34" charset="0"/>
                <a:ea typeface="Tahoma" panose="020B0604030504040204" pitchFamily="34" charset="0"/>
                <a:cs typeface="Tahoma" panose="020B0604030504040204" pitchFamily="34" charset="0"/>
              </a:rPr>
              <a:t>Registration information for this future webinar will be provided to Division Directors of Testing and division-level English Language Arts instructional leaders.</a:t>
            </a:r>
          </a:p>
          <a:p>
            <a:pPr lvl="0"/>
            <a:endParaRPr lang="en-US" dirty="0" smtClean="0">
              <a:solidFill>
                <a:srgbClr val="080808"/>
              </a:solidFill>
            </a:endParaRPr>
          </a:p>
          <a:p>
            <a:pPr lvl="0"/>
            <a:endParaRPr lang="en-US" dirty="0">
              <a:solidFill>
                <a:srgbClr val="080808"/>
              </a:solidFill>
            </a:endParaRPr>
          </a:p>
        </p:txBody>
      </p:sp>
      <p:sp>
        <p:nvSpPr>
          <p:cNvPr id="500" name="Google Shape;500;p7"/>
          <p:cNvSpPr txBox="1">
            <a:spLocks noGrp="1"/>
          </p:cNvSpPr>
          <p:nvPr>
            <p:ph type="ftr" idx="11"/>
          </p:nvPr>
        </p:nvSpPr>
        <p:spPr>
          <a:xfrm>
            <a:off x="3028950" y="4767263"/>
            <a:ext cx="3524250"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99" name="Google Shape;499;p7"/>
          <p:cNvSpPr txBox="1">
            <a:spLocks noGrp="1"/>
          </p:cNvSpPr>
          <p:nvPr>
            <p:ph type="sldNum" idx="12"/>
          </p:nvPr>
        </p:nvSpPr>
        <p:spPr/>
        <p:txBody>
          <a:bodyPr/>
          <a:lstStyle/>
          <a:p>
            <a:pPr lvl="0"/>
            <a:fld id="{00000000-1234-1234-1234-123412341234}" type="slidenum">
              <a:rPr lang="en-US" smtClean="0"/>
              <a:pPr lvl="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8" name="Google Shape;508;p41"/>
          <p:cNvSpPr txBox="1">
            <a:spLocks noGrp="1"/>
          </p:cNvSpPr>
          <p:nvPr>
            <p:ph type="title"/>
          </p:nvPr>
        </p:nvSpPr>
        <p:spPr/>
        <p:txBody>
          <a:bodyPr/>
          <a:lstStyle/>
          <a:p>
            <a:pPr lvl="0"/>
            <a:r>
              <a:rPr lang="en-US" smtClean="0"/>
              <a:t>Questions</a:t>
            </a:r>
            <a:endParaRPr lang="en-US"/>
          </a:p>
        </p:txBody>
      </p:sp>
      <p:sp>
        <p:nvSpPr>
          <p:cNvPr id="9" name="Text Placeholder 8"/>
          <p:cNvSpPr>
            <a:spLocks noGrp="1"/>
          </p:cNvSpPr>
          <p:nvPr>
            <p:ph type="body" idx="1"/>
          </p:nvPr>
        </p:nvSpPr>
        <p:spPr>
          <a:xfrm>
            <a:off x="304801" y="1094197"/>
            <a:ext cx="8365066" cy="3538500"/>
          </a:xfrm>
        </p:spPr>
        <p:txBody>
          <a:bodyPr>
            <a:normAutofit/>
          </a:bodyPr>
          <a:lstStyle/>
          <a:p>
            <a:pPr lvl="0" indent="0">
              <a:lnSpc>
                <a:spcPct val="100000"/>
              </a:lnSpc>
              <a:spcBef>
                <a:spcPts val="0"/>
              </a:spcBef>
              <a:buClr>
                <a:srgbClr val="000000"/>
              </a:buClr>
              <a:buSzPts val="2400"/>
              <a:buNone/>
            </a:pPr>
            <a:r>
              <a:rPr lang="en-US" sz="2400" dirty="0">
                <a:solidFill>
                  <a:srgbClr val="080808"/>
                </a:solidFill>
                <a:latin typeface="Tahoma" panose="020B0604030504040204" pitchFamily="34" charset="0"/>
                <a:ea typeface="Tahoma" panose="020B0604030504040204" pitchFamily="34" charset="0"/>
                <a:cs typeface="Tahoma" panose="020B0604030504040204" pitchFamily="34" charset="0"/>
              </a:rPr>
              <a:t>If you have questions about the </a:t>
            </a: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SOL </a:t>
            </a:r>
            <a:r>
              <a:rPr lang="en-US" sz="2400" dirty="0">
                <a:solidFill>
                  <a:srgbClr val="080808"/>
                </a:solidFill>
                <a:latin typeface="Tahoma" panose="020B0604030504040204" pitchFamily="34" charset="0"/>
                <a:ea typeface="Tahoma" panose="020B0604030504040204" pitchFamily="34" charset="0"/>
                <a:cs typeface="Tahoma" panose="020B0604030504040204" pitchFamily="34" charset="0"/>
              </a:rPr>
              <a:t>Assessments, SDBQ reports, the Parent Portal, </a:t>
            </a:r>
            <a:r>
              <a:rPr lang="en-US" sz="2400" i="1" dirty="0" smtClean="0">
                <a:solidFill>
                  <a:srgbClr val="080808"/>
                </a:solidFill>
                <a:latin typeface="Tahoma" panose="020B0604030504040204" pitchFamily="34" charset="0"/>
                <a:ea typeface="Tahoma" panose="020B0604030504040204" pitchFamily="34" charset="0"/>
                <a:cs typeface="Tahoma" panose="020B0604030504040204" pitchFamily="34" charset="0"/>
              </a:rPr>
              <a:t>Understand </a:t>
            </a: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Scoring, or using </a:t>
            </a:r>
            <a:r>
              <a:rPr lang="en-US" sz="2400" dirty="0">
                <a:solidFill>
                  <a:srgbClr val="080808"/>
                </a:solidFill>
                <a:latin typeface="Tahoma" panose="020B0604030504040204" pitchFamily="34" charset="0"/>
                <a:ea typeface="Tahoma" panose="020B0604030504040204" pitchFamily="34" charset="0"/>
                <a:cs typeface="Tahoma" panose="020B0604030504040204" pitchFamily="34" charset="0"/>
              </a:rPr>
              <a:t>local </a:t>
            </a: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performance assessments to verify credits in writing, </a:t>
            </a:r>
            <a:r>
              <a:rPr lang="en-US" sz="2400" dirty="0">
                <a:solidFill>
                  <a:srgbClr val="080808"/>
                </a:solidFill>
                <a:latin typeface="Tahoma" panose="020B0604030504040204" pitchFamily="34" charset="0"/>
                <a:ea typeface="Tahoma" panose="020B0604030504040204" pitchFamily="34" charset="0"/>
                <a:cs typeface="Tahoma" panose="020B0604030504040204" pitchFamily="34" charset="0"/>
              </a:rPr>
              <a:t>please contact the Office of Student Assessment: </a:t>
            </a:r>
          </a:p>
          <a:p>
            <a:pPr lvl="0" indent="0">
              <a:lnSpc>
                <a:spcPct val="100000"/>
              </a:lnSpc>
              <a:spcBef>
                <a:spcPts val="0"/>
              </a:spcBef>
              <a:buClr>
                <a:srgbClr val="000000"/>
              </a:buClr>
              <a:buSzPts val="2500"/>
              <a:buNone/>
            </a:pPr>
            <a:r>
              <a:rPr lang="en-US" sz="2400" u="sng" dirty="0">
                <a:solidFill>
                  <a:srgbClr val="080808"/>
                </a:solidFill>
                <a:latin typeface="Tahoma" panose="020B0604030504040204" pitchFamily="34" charset="0"/>
                <a:ea typeface="Tahoma" panose="020B0604030504040204" pitchFamily="34" charset="0"/>
                <a:cs typeface="Tahoma" panose="020B0604030504040204" pitchFamily="34" charset="0"/>
                <a:hlinkClick r:id="rId3"/>
              </a:rPr>
              <a:t>Student_Assessment@doe.virginia.gov</a:t>
            </a:r>
            <a:r>
              <a:rPr lang="en-US" sz="2400" dirty="0">
                <a:solidFill>
                  <a:srgbClr val="080808"/>
                </a:solidFill>
                <a:latin typeface="Tahoma" panose="020B0604030504040204" pitchFamily="34" charset="0"/>
                <a:ea typeface="Tahoma" panose="020B0604030504040204" pitchFamily="34" charset="0"/>
                <a:cs typeface="Tahoma" panose="020B0604030504040204" pitchFamily="34" charset="0"/>
              </a:rPr>
              <a:t> </a:t>
            </a:r>
          </a:p>
        </p:txBody>
      </p:sp>
      <p:sp>
        <p:nvSpPr>
          <p:cNvPr id="507" name="Google Shape;507;p41"/>
          <p:cNvSpPr txBox="1">
            <a:spLocks noGrp="1"/>
          </p:cNvSpPr>
          <p:nvPr>
            <p:ph type="ftr" idx="11"/>
          </p:nvPr>
        </p:nvSpPr>
        <p:spPr>
          <a:xfrm>
            <a:off x="3028950" y="4767263"/>
            <a:ext cx="3549650"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505" name="Google Shape;505;p41"/>
          <p:cNvSpPr txBox="1">
            <a:spLocks noGrp="1"/>
          </p:cNvSpPr>
          <p:nvPr>
            <p:ph type="sldNum" idx="12"/>
          </p:nvPr>
        </p:nvSpPr>
        <p:spPr/>
        <p:txBody>
          <a:bodyPr/>
          <a:lstStyle/>
          <a:p>
            <a:pPr lvl="0"/>
            <a:fld id="{00000000-1234-1234-1234-123412341234}" type="slidenum">
              <a:rPr lang="en-US" smtClean="0"/>
              <a:pPr lvl="0"/>
              <a:t>33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160edb10ba2_0_160"/>
          <p:cNvSpPr txBox="1">
            <a:spLocks noGrp="1"/>
          </p:cNvSpPr>
          <p:nvPr>
            <p:ph type="title"/>
          </p:nvPr>
        </p:nvSpPr>
        <p:spPr/>
        <p:txBody>
          <a:bodyPr>
            <a:normAutofit fontScale="90000"/>
          </a:bodyPr>
          <a:lstStyle/>
          <a:p>
            <a:pPr lvl="0"/>
            <a:r>
              <a:rPr lang="en-US" dirty="0" smtClean="0"/>
              <a:t>Using Assessment Data: </a:t>
            </a:r>
          </a:p>
          <a:p>
            <a:pPr lvl="0"/>
            <a:r>
              <a:rPr lang="en-US" dirty="0" smtClean="0"/>
              <a:t>Recordings for Teachers</a:t>
            </a:r>
            <a:endParaRPr lang="en-US" dirty="0"/>
          </a:p>
        </p:txBody>
      </p:sp>
      <p:sp>
        <p:nvSpPr>
          <p:cNvPr id="311" name="Google Shape;311;g160edb10ba2_0_160"/>
          <p:cNvSpPr txBox="1">
            <a:spLocks noGrp="1"/>
          </p:cNvSpPr>
          <p:nvPr>
            <p:ph type="body" idx="1"/>
          </p:nvPr>
        </p:nvSpPr>
        <p:spPr>
          <a:xfrm>
            <a:off x="254000" y="1094197"/>
            <a:ext cx="8813800" cy="3538500"/>
          </a:xfrm>
        </p:spPr>
        <p:txBody>
          <a:bodyPr>
            <a:normAutofit lnSpcReduction="10000"/>
          </a:bodyPr>
          <a:lstStyle/>
          <a:p>
            <a:pPr lvl="0">
              <a:buSzPct val="100000"/>
            </a:pPr>
            <a:r>
              <a:rPr lang="en-US" sz="2600" dirty="0" smtClean="0">
                <a:solidFill>
                  <a:srgbClr val="080808"/>
                </a:solidFill>
                <a:latin typeface="Tahoma" panose="020B0604030504040204" pitchFamily="34" charset="0"/>
                <a:ea typeface="Tahoma" panose="020B0604030504040204" pitchFamily="34" charset="0"/>
                <a:cs typeface="Tahoma" panose="020B0604030504040204" pitchFamily="34" charset="0"/>
              </a:rPr>
              <a:t>Recorded presentations related to Standards of Learning tests are provided to assist teachers.</a:t>
            </a:r>
          </a:p>
          <a:p>
            <a:pPr lvl="1">
              <a:buSzPct val="100000"/>
            </a:pPr>
            <a:r>
              <a:rPr lang="en-US" sz="2400" dirty="0" smtClean="0">
                <a:latin typeface="Tahoma" panose="020B0604030504040204" pitchFamily="34" charset="0"/>
                <a:ea typeface="Tahoma" panose="020B0604030504040204" pitchFamily="34" charset="0"/>
                <a:cs typeface="Tahoma" panose="020B0604030504040204" pitchFamily="34" charset="0"/>
                <a:hlinkClick r:id="rId3"/>
              </a:rPr>
              <a:t>Using Standards of Learning Assessment Data to Inform Instruction in Reading</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lvl="1">
              <a:buSzPct val="100000"/>
            </a:pPr>
            <a:r>
              <a:rPr lang="en-US" sz="2400" dirty="0" smtClean="0">
                <a:latin typeface="Tahoma" panose="020B0604030504040204" pitchFamily="34" charset="0"/>
                <a:ea typeface="Tahoma" panose="020B0604030504040204" pitchFamily="34" charset="0"/>
                <a:cs typeface="Tahoma" panose="020B0604030504040204" pitchFamily="34" charset="0"/>
                <a:hlinkClick r:id="rId4"/>
              </a:rPr>
              <a:t>Using the Student Detail by Question Extract File for Teachers</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lvl="0">
              <a:buSzPct val="100000"/>
            </a:pPr>
            <a:r>
              <a:rPr lang="en-US" sz="2600" dirty="0" smtClean="0">
                <a:solidFill>
                  <a:srgbClr val="080808"/>
                </a:solidFill>
                <a:latin typeface="Tahoma" panose="020B0604030504040204" pitchFamily="34" charset="0"/>
                <a:ea typeface="Tahoma" panose="020B0604030504040204" pitchFamily="34" charset="0"/>
                <a:cs typeface="Tahoma" panose="020B0604030504040204" pitchFamily="34" charset="0"/>
              </a:rPr>
              <a:t>The methodology modeled in these presentations can be applied to data from Reading and Writing SOL tests to plan for small group or individualized remediation or intervention.</a:t>
            </a:r>
            <a:endParaRPr lang="en-US" sz="2600" dirty="0">
              <a:solidFill>
                <a:srgbClr val="080808"/>
              </a:solidFill>
              <a:latin typeface="Tahoma" panose="020B0604030504040204" pitchFamily="34" charset="0"/>
              <a:ea typeface="Tahoma" panose="020B0604030504040204" pitchFamily="34" charset="0"/>
              <a:cs typeface="Tahoma" panose="020B0604030504040204" pitchFamily="34" charset="0"/>
            </a:endParaRPr>
          </a:p>
        </p:txBody>
      </p:sp>
      <p:sp>
        <p:nvSpPr>
          <p:cNvPr id="312" name="Google Shape;312;g160edb10ba2_0_160"/>
          <p:cNvSpPr txBox="1">
            <a:spLocks noGrp="1"/>
          </p:cNvSpPr>
          <p:nvPr>
            <p:ph type="ftr" idx="11"/>
          </p:nvPr>
        </p:nvSpPr>
        <p:spPr>
          <a:xfrm>
            <a:off x="3028950" y="4767263"/>
            <a:ext cx="3473450"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3"/>
          <p:cNvSpPr txBox="1">
            <a:spLocks noGrp="1"/>
          </p:cNvSpPr>
          <p:nvPr>
            <p:ph type="title"/>
          </p:nvPr>
        </p:nvSpPr>
        <p:spPr/>
        <p:txBody>
          <a:bodyPr/>
          <a:lstStyle/>
          <a:p>
            <a:pPr lvl="0"/>
            <a:r>
              <a:rPr lang="en-US" smtClean="0"/>
              <a:t>Virginia’s Parent Portal and Student Detail by Question (SDBQ) Reports</a:t>
            </a:r>
            <a:endParaRPr lang="en-US"/>
          </a:p>
        </p:txBody>
      </p:sp>
      <p:sp>
        <p:nvSpPr>
          <p:cNvPr id="365" name="Google Shape;365;p23"/>
          <p:cNvSpPr txBox="1">
            <a:spLocks noGrp="1"/>
          </p:cNvSpPr>
          <p:nvPr>
            <p:ph type="ftr" idx="11"/>
          </p:nvPr>
        </p:nvSpPr>
        <p:spPr>
          <a:xfrm>
            <a:off x="3028949" y="4767263"/>
            <a:ext cx="35919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364" name="Google Shape;364;p23"/>
          <p:cNvSpPr txBox="1">
            <a:spLocks noGrp="1"/>
          </p:cNvSpPr>
          <p:nvPr>
            <p:ph type="sldNum" idx="12"/>
          </p:nvPr>
        </p:nvSpPr>
        <p:spPr/>
        <p:txBody>
          <a:bodyPr/>
          <a:lstStyle/>
          <a:p>
            <a:pPr lvl="0"/>
            <a:fld id="{00000000-1234-1234-1234-123412341234}" type="slidenum">
              <a:rPr lang="en-US" smtClean="0"/>
              <a:pPr lvl="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4"/>
          <p:cNvSpPr txBox="1">
            <a:spLocks noGrp="1"/>
          </p:cNvSpPr>
          <p:nvPr>
            <p:ph type="title"/>
          </p:nvPr>
        </p:nvSpPr>
        <p:spPr/>
        <p:txBody>
          <a:bodyPr/>
          <a:lstStyle/>
          <a:p>
            <a:pPr lvl="0"/>
            <a:r>
              <a:rPr lang="en-US" smtClean="0"/>
              <a:t>Virginia Assessment Parent Portal</a:t>
            </a:r>
            <a:endParaRPr lang="en-US"/>
          </a:p>
        </p:txBody>
      </p:sp>
      <p:sp>
        <p:nvSpPr>
          <p:cNvPr id="373" name="Google Shape;373;p24"/>
          <p:cNvSpPr txBox="1">
            <a:spLocks noGrp="1"/>
          </p:cNvSpPr>
          <p:nvPr>
            <p:ph type="sldNum" idx="12"/>
          </p:nvPr>
        </p:nvSpPr>
        <p:spPr/>
        <p:txBody>
          <a:bodyPr/>
          <a:lstStyle/>
          <a:p>
            <a:pPr lvl="0"/>
            <a:fld id="{00000000-1234-1234-1234-123412341234}" type="slidenum">
              <a:rPr lang="en-US" smtClean="0"/>
              <a:pPr lvl="0"/>
              <a:t>6</a:t>
            </a:fld>
            <a:endParaRPr lang="en-US"/>
          </a:p>
        </p:txBody>
      </p:sp>
      <p:pic>
        <p:nvPicPr>
          <p:cNvPr id="371" name="Google Shape;371;p24" descr="This is a screenshot of the home page the Virginia Assessment Parent Portal." title="Screenshot"/>
          <p:cNvPicPr preferRelativeResize="0"/>
          <p:nvPr/>
        </p:nvPicPr>
        <p:blipFill rotWithShape="1">
          <a:blip r:embed="rId3">
            <a:alphaModFix/>
          </a:blip>
          <a:srcRect/>
          <a:stretch/>
        </p:blipFill>
        <p:spPr>
          <a:xfrm>
            <a:off x="1573577" y="1151267"/>
            <a:ext cx="5436824" cy="3457728"/>
          </a:xfrm>
          <a:prstGeom prst="rect">
            <a:avLst/>
          </a:prstGeom>
          <a:noFill/>
          <a:ln>
            <a:noFill/>
          </a:ln>
        </p:spPr>
      </p:pic>
      <p:sp>
        <p:nvSpPr>
          <p:cNvPr id="5" name="Footer Placeholder 4"/>
          <p:cNvSpPr>
            <a:spLocks noGrp="1"/>
          </p:cNvSpPr>
          <p:nvPr>
            <p:ph type="ftr" idx="11"/>
          </p:nvPr>
        </p:nvSpPr>
        <p:spPr/>
        <p:txBody>
          <a:bodyPr/>
          <a:lstStyle/>
          <a:p>
            <a:r>
              <a:rPr lang="en-US" smtClean="0"/>
              <a:t>Department of Student Assessment, Accountability, and ESEA Programs Office of Student Assessment</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5"/>
          <p:cNvSpPr txBox="1">
            <a:spLocks noGrp="1"/>
          </p:cNvSpPr>
          <p:nvPr>
            <p:ph type="title"/>
          </p:nvPr>
        </p:nvSpPr>
        <p:spPr/>
        <p:txBody>
          <a:bodyPr/>
          <a:lstStyle/>
          <a:p>
            <a:pPr lvl="0"/>
            <a:r>
              <a:rPr lang="en-US" dirty="0" smtClean="0"/>
              <a:t>What Is the Parent Portal? </a:t>
            </a:r>
            <a:r>
              <a:rPr lang="en-US" sz="2400" dirty="0" smtClean="0"/>
              <a:t>(1 of 2)</a:t>
            </a:r>
            <a:endParaRPr lang="en-US" sz="2400" dirty="0"/>
          </a:p>
        </p:txBody>
      </p:sp>
      <p:sp>
        <p:nvSpPr>
          <p:cNvPr id="379" name="Google Shape;379;p25"/>
          <p:cNvSpPr txBox="1">
            <a:spLocks noGrp="1"/>
          </p:cNvSpPr>
          <p:nvPr>
            <p:ph type="body" idx="1"/>
          </p:nvPr>
        </p:nvSpPr>
        <p:spPr>
          <a:xfrm>
            <a:off x="93785" y="1094196"/>
            <a:ext cx="8667261" cy="3610665"/>
          </a:xfrm>
        </p:spPr>
        <p:txBody>
          <a:bodyPr>
            <a:normAutofit lnSpcReduction="10000"/>
          </a:bodyPr>
          <a:lstStyle/>
          <a:p>
            <a:pPr lvl="0">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The Parent Portal is a web-based system that allows parents to access their child’s grades 3-8 reading and mathematics growth assessment and SOL assessment data.</a:t>
            </a:r>
          </a:p>
          <a:p>
            <a:pPr lvl="1">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Beginning in Spring 2023, all Non-Writing SOL tests, to include End of Course, will be included in the Parent Portal.</a:t>
            </a:r>
          </a:p>
          <a:p>
            <a:pPr lvl="0">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Parents must create an account in the parent portal. Then, using specific student information provided by the school/division, parents can view their child’s assessment data.</a:t>
            </a:r>
          </a:p>
        </p:txBody>
      </p:sp>
      <p:sp>
        <p:nvSpPr>
          <p:cNvPr id="380" name="Google Shape;380;p25"/>
          <p:cNvSpPr txBox="1">
            <a:spLocks noGrp="1"/>
          </p:cNvSpPr>
          <p:nvPr>
            <p:ph type="sldNum" idx="12"/>
          </p:nvPr>
        </p:nvSpPr>
        <p:spPr/>
        <p:txBody>
          <a:bodyPr/>
          <a:lstStyle/>
          <a:p>
            <a:pPr lvl="0"/>
            <a:fld id="{00000000-1234-1234-1234-123412341234}" type="slidenum">
              <a:rPr lang="en-US" smtClean="0"/>
              <a:pPr lvl="0"/>
              <a:t>7</a:t>
            </a:fld>
            <a:endParaRPr lang="en-US"/>
          </a:p>
        </p:txBody>
      </p:sp>
      <p:sp>
        <p:nvSpPr>
          <p:cNvPr id="8" name="Footer Placeholder 7"/>
          <p:cNvSpPr>
            <a:spLocks noGrp="1"/>
          </p:cNvSpPr>
          <p:nvPr>
            <p:ph type="ftr" idx="11"/>
          </p:nvPr>
        </p:nvSpPr>
        <p:spPr/>
        <p:txBody>
          <a:bodyPr/>
          <a:lstStyle/>
          <a:p>
            <a:r>
              <a:rPr lang="en-US" smtClean="0"/>
              <a:t>Department of Student Assessment, Accountability, and ESEA Programs Office of Student Assessment</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5"/>
          <p:cNvSpPr txBox="1">
            <a:spLocks noGrp="1"/>
          </p:cNvSpPr>
          <p:nvPr>
            <p:ph type="title"/>
          </p:nvPr>
        </p:nvSpPr>
        <p:spPr/>
        <p:txBody>
          <a:bodyPr/>
          <a:lstStyle/>
          <a:p>
            <a:pPr lvl="0"/>
            <a:r>
              <a:rPr lang="en-US" dirty="0" smtClean="0"/>
              <a:t>What Is the Parent Portal? </a:t>
            </a:r>
            <a:r>
              <a:rPr lang="en-US" sz="2400" dirty="0" smtClean="0"/>
              <a:t>(2 of 2)</a:t>
            </a:r>
            <a:endParaRPr lang="en-US" sz="2400" dirty="0"/>
          </a:p>
        </p:txBody>
      </p:sp>
      <p:sp>
        <p:nvSpPr>
          <p:cNvPr id="379" name="Google Shape;379;p25"/>
          <p:cNvSpPr txBox="1">
            <a:spLocks noGrp="1"/>
          </p:cNvSpPr>
          <p:nvPr>
            <p:ph type="body" idx="1"/>
          </p:nvPr>
        </p:nvSpPr>
        <p:spPr>
          <a:xfrm>
            <a:off x="126999" y="1094197"/>
            <a:ext cx="8923867" cy="3538500"/>
          </a:xfrm>
        </p:spPr>
        <p:txBody>
          <a:bodyPr>
            <a:noAutofit/>
          </a:bodyPr>
          <a:lstStyle/>
          <a:p>
            <a:pPr lvl="0">
              <a:buSzPct val="100000"/>
            </a:pPr>
            <a:r>
              <a:rPr lang="en-US" sz="2800" dirty="0" smtClean="0">
                <a:solidFill>
                  <a:srgbClr val="080808"/>
                </a:solidFill>
                <a:latin typeface="Tahoma" panose="020B0604030504040204" pitchFamily="34" charset="0"/>
                <a:ea typeface="Tahoma" panose="020B0604030504040204" pitchFamily="34" charset="0"/>
                <a:cs typeface="Tahoma" panose="020B0604030504040204" pitchFamily="34" charset="0"/>
              </a:rPr>
              <a:t>Parents will be able to access their child’s SDBQ Report, and most families will be able to review a personalized video that explains parts of their child’s SDBQ Report.</a:t>
            </a:r>
          </a:p>
          <a:p>
            <a:pPr lvl="0">
              <a:buSzPct val="100000"/>
            </a:pPr>
            <a:r>
              <a:rPr lang="en-US" sz="2800" dirty="0" smtClean="0">
                <a:solidFill>
                  <a:srgbClr val="080808"/>
                </a:solidFill>
                <a:latin typeface="Tahoma" panose="020B0604030504040204" pitchFamily="34" charset="0"/>
                <a:ea typeface="Tahoma" panose="020B0604030504040204" pitchFamily="34" charset="0"/>
                <a:cs typeface="Tahoma" panose="020B0604030504040204" pitchFamily="34" charset="0"/>
              </a:rPr>
              <a:t>Parents are encouraged to work with their child’s teacher(s) to further understand what the SDBQ Report indicates about their child’s performance and to discuss strategies to assist their child.</a:t>
            </a:r>
          </a:p>
          <a:p>
            <a:pPr lvl="0"/>
            <a:endParaRPr lang="en-US" sz="2400" dirty="0">
              <a:solidFill>
                <a:srgbClr val="080808"/>
              </a:solidFill>
            </a:endParaRPr>
          </a:p>
        </p:txBody>
      </p:sp>
      <p:sp>
        <p:nvSpPr>
          <p:cNvPr id="380" name="Google Shape;380;p25"/>
          <p:cNvSpPr txBox="1">
            <a:spLocks noGrp="1"/>
          </p:cNvSpPr>
          <p:nvPr>
            <p:ph type="sldNum" idx="12"/>
          </p:nvPr>
        </p:nvSpPr>
        <p:spPr/>
        <p:txBody>
          <a:bodyPr/>
          <a:lstStyle/>
          <a:p>
            <a:pPr lvl="0"/>
            <a:fld id="{00000000-1234-1234-1234-123412341234}" type="slidenum">
              <a:rPr lang="en-US" smtClean="0"/>
              <a:pPr lvl="0"/>
              <a:t>8</a:t>
            </a:fld>
            <a:endParaRPr lang="en-US"/>
          </a:p>
        </p:txBody>
      </p:sp>
      <p:sp>
        <p:nvSpPr>
          <p:cNvPr id="2" name="Footer Placeholder 1"/>
          <p:cNvSpPr>
            <a:spLocks noGrp="1"/>
          </p:cNvSpPr>
          <p:nvPr>
            <p:ph type="ftr" idx="11"/>
          </p:nvPr>
        </p:nvSpPr>
        <p:spPr/>
        <p:txBody>
          <a:bodyPr/>
          <a:lstStyle/>
          <a:p>
            <a:r>
              <a:rPr lang="en-US" smtClean="0"/>
              <a:t>Department of Student Assessment, Accountability, and ESEA Programs Office of Student Assessment</a:t>
            </a:r>
            <a:endParaRPr lang="en-US"/>
          </a:p>
        </p:txBody>
      </p:sp>
    </p:spTree>
    <p:extLst>
      <p:ext uri="{BB962C8B-B14F-4D97-AF65-F5344CB8AC3E}">
        <p14:creationId xmlns:p14="http://schemas.microsoft.com/office/powerpoint/2010/main" val="551813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Parent Portal After Claiming a Student</a:t>
            </a:r>
            <a:endParaRPr lang="en-US" dirty="0"/>
          </a:p>
        </p:txBody>
      </p:sp>
      <p:sp>
        <p:nvSpPr>
          <p:cNvPr id="3" name="Text Placeholder 2"/>
          <p:cNvSpPr>
            <a:spLocks noGrp="1"/>
          </p:cNvSpPr>
          <p:nvPr>
            <p:ph type="body" idx="1"/>
          </p:nvPr>
        </p:nvSpPr>
        <p:spPr>
          <a:xfrm>
            <a:off x="0" y="922258"/>
            <a:ext cx="5900615" cy="3938911"/>
          </a:xfrm>
        </p:spPr>
        <p:txBody>
          <a:bodyPr>
            <a:normAutofit/>
          </a:bodyPr>
          <a:lstStyle/>
          <a:p>
            <a:pPr>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Tests are listed chronologically from most recent to oldest test completed, by test administration.</a:t>
            </a:r>
          </a:p>
          <a:p>
            <a:pPr>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Student Test Results include:</a:t>
            </a:r>
          </a:p>
          <a:p>
            <a:pPr lvl="1">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Student Name</a:t>
            </a:r>
          </a:p>
          <a:p>
            <a:pPr lvl="1">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Name of the test</a:t>
            </a:r>
          </a:p>
          <a:p>
            <a:pPr lvl="1">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Overall test scaled score</a:t>
            </a:r>
          </a:p>
          <a:p>
            <a:pPr lvl="1">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Performance Level</a:t>
            </a:r>
          </a:p>
          <a:p>
            <a:pPr lvl="1">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A video explaining the SDBQ Report</a:t>
            </a:r>
          </a:p>
          <a:p>
            <a:pPr lvl="1">
              <a:buSzPct val="100000"/>
            </a:pPr>
            <a:r>
              <a:rPr lang="en-US" sz="2400" dirty="0" smtClean="0">
                <a:solidFill>
                  <a:srgbClr val="080808"/>
                </a:solidFill>
                <a:latin typeface="Tahoma" panose="020B0604030504040204" pitchFamily="34" charset="0"/>
                <a:ea typeface="Tahoma" panose="020B0604030504040204" pitchFamily="34" charset="0"/>
                <a:cs typeface="Tahoma" panose="020B0604030504040204" pitchFamily="34" charset="0"/>
              </a:rPr>
              <a:t>Access to the SDBQ Report</a:t>
            </a:r>
          </a:p>
          <a:p>
            <a:pPr lvl="1">
              <a:buSzPct val="100000"/>
            </a:pPr>
            <a:endParaRPr lang="en-US" sz="2100" dirty="0">
              <a:solidFill>
                <a:srgbClr val="080808"/>
              </a:solidFill>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idx="11"/>
          </p:nvPr>
        </p:nvSpPr>
        <p:spPr/>
        <p:txBody>
          <a:bodyPr/>
          <a:lstStyle/>
          <a:p>
            <a:r>
              <a:rPr lang="en-US" smtClean="0"/>
              <a:t>Department of Student Assessment, Accountability, and ESEA Programs Office of Student Assessment</a:t>
            </a:r>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pic>
        <p:nvPicPr>
          <p:cNvPr id="6" name="Google Shape;350;g13032811cb7_0_18" descr="parent portal image of login screen" title="parent portal image"/>
          <p:cNvPicPr preferRelativeResize="0"/>
          <p:nvPr/>
        </p:nvPicPr>
        <p:blipFill>
          <a:blip r:embed="rId3">
            <a:alphaModFix/>
          </a:blip>
          <a:stretch>
            <a:fillRect/>
          </a:stretch>
        </p:blipFill>
        <p:spPr>
          <a:xfrm>
            <a:off x="4868985" y="1915258"/>
            <a:ext cx="4106308" cy="1913994"/>
          </a:xfrm>
          <a:prstGeom prst="rect">
            <a:avLst/>
          </a:prstGeom>
          <a:noFill/>
          <a:ln>
            <a:solidFill>
              <a:schemeClr val="tx1"/>
            </a:solidFill>
          </a:ln>
        </p:spPr>
      </p:pic>
    </p:spTree>
    <p:extLst>
      <p:ext uri="{BB962C8B-B14F-4D97-AF65-F5344CB8AC3E}">
        <p14:creationId xmlns:p14="http://schemas.microsoft.com/office/powerpoint/2010/main" val="1459123895"/>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5084</TotalTime>
  <Words>2124</Words>
  <Application>Microsoft Office PowerPoint</Application>
  <PresentationFormat>On-screen Show (16:9)</PresentationFormat>
  <Paragraphs>189</Paragraphs>
  <Slides>33</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Tahoma</vt:lpstr>
      <vt:lpstr>Trebuchet MS</vt:lpstr>
      <vt:lpstr>Verdana</vt:lpstr>
      <vt:lpstr>Calibri</vt:lpstr>
      <vt:lpstr>Georgia</vt:lpstr>
      <vt:lpstr>Arial</vt:lpstr>
      <vt:lpstr>Courier New</vt:lpstr>
      <vt:lpstr>Office Theme</vt:lpstr>
      <vt:lpstr>Office of Student Assessment Updates</vt:lpstr>
      <vt:lpstr>Topics</vt:lpstr>
      <vt:lpstr>Assessment Supports Literacy Webinars</vt:lpstr>
      <vt:lpstr>Using Assessment Data:  Recordings for Teachers</vt:lpstr>
      <vt:lpstr>Virginia’s Parent Portal and Student Detail by Question (SDBQ) Reports</vt:lpstr>
      <vt:lpstr>Virginia Assessment Parent Portal</vt:lpstr>
      <vt:lpstr>What Is the Parent Portal? (1 of 2)</vt:lpstr>
      <vt:lpstr>What Is the Parent Portal? (2 of 2)</vt:lpstr>
      <vt:lpstr>Parent Portal After Claiming a Student</vt:lpstr>
      <vt:lpstr>Spring SOL SDBQ Report</vt:lpstr>
      <vt:lpstr>Resources to Support Parents</vt:lpstr>
      <vt:lpstr>Teacher Access in PearsonAccessnext</vt:lpstr>
      <vt:lpstr>What are Reporting Groups</vt:lpstr>
      <vt:lpstr>The Value of Reporting Groups</vt:lpstr>
      <vt:lpstr>OnDemand Reports Available for the Teacher – Student Report Viewer Role</vt:lpstr>
      <vt:lpstr>Spring 2023 Field Testing</vt:lpstr>
      <vt:lpstr>Testing Memo No. 1548 (1 of 2)</vt:lpstr>
      <vt:lpstr>Testing Memo No. 1548 (2 of 2)</vt:lpstr>
      <vt:lpstr>Field Test Participation</vt:lpstr>
      <vt:lpstr>Practice Item Sets</vt:lpstr>
      <vt:lpstr>Checklists for Writers</vt:lpstr>
      <vt:lpstr>Rubrics for Instruction and for Scoring</vt:lpstr>
      <vt:lpstr>Practice Item Sets (1 of 3)</vt:lpstr>
      <vt:lpstr>Practice Item Sets (2 of 3)</vt:lpstr>
      <vt:lpstr>Practice Item Sets (3 of 3)</vt:lpstr>
      <vt:lpstr>Practice Item Suggestions</vt:lpstr>
      <vt:lpstr>EOC Writing SOL Assessments</vt:lpstr>
      <vt:lpstr>EOC Writing in 2022-2023</vt:lpstr>
      <vt:lpstr>Understand Scoring (1 of 3)</vt:lpstr>
      <vt:lpstr>Understand Scoring (2of 3)</vt:lpstr>
      <vt:lpstr>Understand Scoring (3 of 3)</vt:lpstr>
      <vt:lpstr>Coming Soon</vt:lpstr>
      <vt:lpstr>Questions</vt:lpstr>
    </vt:vector>
  </TitlesOfParts>
  <Company>Virginia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Student Assessment Updates</dc:title>
  <dc:creator>Virginia Department of Education</dc:creator>
  <cp:lastModifiedBy>VITA Program</cp:lastModifiedBy>
  <cp:revision>73</cp:revision>
  <dcterms:modified xsi:type="dcterms:W3CDTF">2022-10-27T16:10:31Z</dcterms:modified>
</cp:coreProperties>
</file>