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embeddedFontLst>
    <p:embeddedFont>
      <p:font typeface="Tahoma" panose="020B0604030504040204" pitchFamily="34" charset="0"/>
      <p:regular r:id="rId66"/>
      <p:bold r:id="rId67"/>
    </p:embeddedFont>
    <p:embeddedFont>
      <p:font typeface="Trebuchet MS" panose="020B0603020202020204" pitchFamily="34" charset="0"/>
      <p:regular r:id="rId68"/>
      <p:bold r:id="rId69"/>
      <p:italic r:id="rId70"/>
      <p:boldItalic r:id="rId71"/>
    </p:embeddedFont>
    <p:embeddedFont>
      <p:font typeface="Verdana" panose="020B0604030504040204" pitchFamily="34" charset="0"/>
      <p:regular r:id="rId72"/>
      <p:bold r:id="rId73"/>
      <p:italic r:id="rId74"/>
      <p:boldItalic r:id="rId75"/>
    </p:embeddedFont>
    <p:embeddedFont>
      <p:font typeface="Calibri" panose="020F0502020204030204" pitchFamily="34" charset="0"/>
      <p:regular r:id="rId76"/>
      <p:bold r:id="rId77"/>
      <p:italic r:id="rId78"/>
      <p:boldItalic r:id="rId79"/>
    </p:embeddedFont>
    <p:embeddedFont>
      <p:font typeface="Georgia" panose="02040502050405020303" pitchFamily="18"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4" roundtripDataSignature="AMtx7mgqgwD+ImjEBen+CJOE8BKpZ5+m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FFAAFE-95A1-406C-8C1F-4B1F6C50A8C9}">
  <a:tblStyle styleId="{D7FFAAFE-95A1-406C-8C1F-4B1F6C50A8C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2"/>
          </a:solidFill>
        </a:fill>
      </a:tcStyle>
    </a:wholeTbl>
    <a:band1H>
      <a:tcTxStyle b="off" i="off"/>
      <a:tcStyle>
        <a:tcBdr/>
        <a:fill>
          <a:solidFill>
            <a:srgbClr val="CAD1E4"/>
          </a:solidFill>
        </a:fill>
      </a:tcStyle>
    </a:band1H>
    <a:band2H>
      <a:tcTxStyle b="off" i="off"/>
      <a:tcStyle>
        <a:tcBdr/>
      </a:tcStyle>
    </a:band2H>
    <a:band1V>
      <a:tcTxStyle b="off" i="off"/>
      <a:tcStyle>
        <a:tcBdr/>
        <a:fill>
          <a:solidFill>
            <a:srgbClr val="CAD1E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0B66932-C9F3-4DCF-95BF-5984170C2931}"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73207bf1e5_1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173207bf1e5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73207bf1e5_1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73207bf1e5_1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173207bf1e5_1_82: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73207bf1e5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73207bf1e5_1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173207bf1e5_1_8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73207bf1e5_1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173207bf1e5_1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173207bf1e5_1_9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73207bf1e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173207bf1e5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173207bf1e5_1_104: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3207bf1e5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73207bf1e5_1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g173207bf1e5_1_11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73207bf1e5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73207bf1e5_1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173207bf1e5_1_12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73207bf1e5_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73207bf1e5_1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173207bf1e5_1_14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73207bf1e5_1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73207bf1e5_1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173207bf1e5_1_14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73207bf1e5_1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173207bf1e5_1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73207bf1e5_1_15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73207bf1e5_1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173207bf1e5_1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173207bf1e5_1_16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73207bf1e5_1_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73207bf1e5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73207bf1e5_1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173207bf1e5_1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173207bf1e5_1_17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73207bf1e5_1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173207bf1e5_1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g173207bf1e5_1_18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73207bf1e5_1_1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173207bf1e5_1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73207bf1e5_1_1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357" name="Google Shape;357;g173207bf1e5_1_1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73207bf1e5_1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highlight>
                <a:srgbClr val="FFFFFF"/>
              </a:highlight>
              <a:latin typeface="Arial"/>
              <a:ea typeface="Arial"/>
              <a:cs typeface="Arial"/>
              <a:sym typeface="Arial"/>
            </a:endParaRPr>
          </a:p>
        </p:txBody>
      </p:sp>
      <p:sp>
        <p:nvSpPr>
          <p:cNvPr id="365" name="Google Shape;365;g173207bf1e5_1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73207bf1e5_1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374" name="Google Shape;374;g173207bf1e5_1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73207bf1e5_1_2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
        <p:nvSpPr>
          <p:cNvPr id="383" name="Google Shape;383;g173207bf1e5_1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73207bf1e5_1_2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p>
        </p:txBody>
      </p:sp>
      <p:sp>
        <p:nvSpPr>
          <p:cNvPr id="391" name="Google Shape;391;g173207bf1e5_1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73207bf1e5_1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400" name="Google Shape;400;g173207bf1e5_1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73207bf1e5_1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100"/>
          </a:p>
        </p:txBody>
      </p:sp>
      <p:sp>
        <p:nvSpPr>
          <p:cNvPr id="408" name="Google Shape;408;g173207bf1e5_1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73207bf1e5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173207bf1e5_1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173207bf1e5_1_20: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73207bf1e5_1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500"/>
              </a:spcBef>
              <a:spcAft>
                <a:spcPts val="0"/>
              </a:spcAft>
              <a:buSzPts val="1400"/>
              <a:buNone/>
            </a:pPr>
            <a:endParaRPr sz="950">
              <a:highlight>
                <a:srgbClr val="FFFFFF"/>
              </a:highlight>
              <a:latin typeface="Verdana"/>
              <a:ea typeface="Verdana"/>
              <a:cs typeface="Verdana"/>
              <a:sym typeface="Verdana"/>
            </a:endParaRPr>
          </a:p>
        </p:txBody>
      </p:sp>
      <p:sp>
        <p:nvSpPr>
          <p:cNvPr id="416" name="Google Shape;416;g173207bf1e5_1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73207bf1e5_1_2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800"/>
          </a:p>
        </p:txBody>
      </p:sp>
      <p:sp>
        <p:nvSpPr>
          <p:cNvPr id="424" name="Google Shape;424;g173207bf1e5_1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73207bf1e5_1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173207bf1e5_1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173207bf1e5_1_26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73207bf1e5_1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p>
        </p:txBody>
      </p:sp>
      <p:sp>
        <p:nvSpPr>
          <p:cNvPr id="443" name="Google Shape;443;g173207bf1e5_1_2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73207bf1e5_1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173207bf1e5_1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73207bf1e5_1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58" name="Google Shape;458;g173207bf1e5_1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73207bf1e5_1_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466" name="Google Shape;466;g173207bf1e5_1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73207bf1e5_1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475" name="Google Shape;475;g173207bf1e5_1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73207bf1e5_1_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483" name="Google Shape;483;g173207bf1e5_1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73207bf1e5_1_3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491" name="Google Shape;491;g173207bf1e5_1_3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73207bf1e5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73207bf1e5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173207bf1e5_1_27: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73207bf1e5_1_3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499" name="Google Shape;499;g173207bf1e5_1_3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73207bf1e5_1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508" name="Google Shape;508;g173207bf1e5_1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73207bf1e5_1_3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16" name="Google Shape;516;g173207bf1e5_1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73207bf1e5_1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525" name="Google Shape;525;g173207bf1e5_1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173207bf1e5_1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534" name="Google Shape;534;g173207bf1e5_1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73207bf1e5_1_3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g173207bf1e5_1_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73207bf1e5_1_3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49" name="Google Shape;549;g173207bf1e5_1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73207bf1e5_1_3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557" name="Google Shape;557;g173207bf1e5_1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73207bf1e5_1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p>
        </p:txBody>
      </p:sp>
      <p:sp>
        <p:nvSpPr>
          <p:cNvPr id="566" name="Google Shape;566;g173207bf1e5_1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73207bf1e5_1_3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575" name="Google Shape;575;g173207bf1e5_1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73207bf1e5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73207bf1e5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173207bf1e5_1_3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173207bf1e5_1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84" name="Google Shape;584;g173207bf1e5_1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73207bf1e5_1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592" name="Google Shape;592;g173207bf1e5_1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73207bf1e5_1_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602" name="Google Shape;602;g173207bf1e5_1_4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73207bf1e5_1_4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611" name="Google Shape;611;g173207bf1e5_1_4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173207bf1e5_1_4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619" name="Google Shape;619;g173207bf1e5_1_4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73207bf1e5_1_4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627" name="Google Shape;627;g173207bf1e5_1_4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73207bf1e5_1_4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sz="1400"/>
          </a:p>
        </p:txBody>
      </p:sp>
      <p:sp>
        <p:nvSpPr>
          <p:cNvPr id="636" name="Google Shape;636;g173207bf1e5_1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73207bf1e5_1_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173207bf1e5_1_4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g173207bf1e5_1_442: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173207bf1e5_1_4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g173207bf1e5_1_4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3" name="Google Shape;653;g173207bf1e5_1_449: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73207bf1e5_1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173207bf1e5_1_4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173207bf1e5_1_45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3207bf1e5_1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73207bf1e5_1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13" name="Google Shape;213;g173207bf1e5_1_53: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73207bf1e5_1_4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g173207bf1e5_1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73207bf1e5_1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173207bf1e5_1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73207bf1e5_1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173207bf1e5_1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73207bf1e5_1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4" name="Google Shape;694;g173207bf1e5_1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73207bf1e5_1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173207bf1e5_1_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333333"/>
              </a:solidFill>
              <a:highlight>
                <a:srgbClr val="FFFFFF"/>
              </a:highlight>
              <a:latin typeface="Arial"/>
              <a:ea typeface="Arial"/>
              <a:cs typeface="Arial"/>
              <a:sym typeface="Arial"/>
            </a:endParaRPr>
          </a:p>
        </p:txBody>
      </p:sp>
      <p:sp>
        <p:nvSpPr>
          <p:cNvPr id="221" name="Google Shape;221;g173207bf1e5_1_60: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73207bf1e5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173207bf1e5_1_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173207bf1e5_1_68: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73207bf1e5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173207bf1e5_1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173207bf1e5_1_75:notes"/>
          <p:cNvSpPr txBox="1">
            <a:spLocks noGrp="1"/>
          </p:cNvSpPr>
          <p:nvPr>
            <p:ph type="sldNum" idx="12"/>
          </p:nvPr>
        </p:nvSpPr>
        <p:spPr>
          <a:xfrm>
            <a:off x="3884613" y="8685213"/>
            <a:ext cx="1507416"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13"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13"/>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dk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a:spLocks noGrp="1"/>
          </p:cNvSpPr>
          <p:nvPr>
            <p:ph type="pic" idx="2"/>
          </p:nvPr>
        </p:nvSpPr>
        <p:spPr>
          <a:xfrm>
            <a:off x="5183188" y="987425"/>
            <a:ext cx="6172200" cy="2259209"/>
          </a:xfrm>
          <a:prstGeom prst="rect">
            <a:avLst/>
          </a:prstGeom>
          <a:noFill/>
          <a:ln>
            <a:noFill/>
          </a:ln>
        </p:spPr>
      </p:sp>
      <p:sp>
        <p:nvSpPr>
          <p:cNvPr id="80" name="Google Shape;80;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5"/>
          <p:cNvSpPr>
            <a:spLocks noGrp="1"/>
          </p:cNvSpPr>
          <p:nvPr>
            <p:ph type="pic" idx="3"/>
          </p:nvPr>
        </p:nvSpPr>
        <p:spPr>
          <a:xfrm>
            <a:off x="5183188" y="3451509"/>
            <a:ext cx="2970212" cy="2259209"/>
          </a:xfrm>
          <a:prstGeom prst="rect">
            <a:avLst/>
          </a:prstGeom>
          <a:noFill/>
          <a:ln>
            <a:noFill/>
          </a:ln>
        </p:spPr>
      </p:sp>
      <p:sp>
        <p:nvSpPr>
          <p:cNvPr id="85" name="Google Shape;85;p25"/>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86"/>
        <p:cNvGrpSpPr/>
        <p:nvPr/>
      </p:nvGrpSpPr>
      <p:grpSpPr>
        <a:xfrm>
          <a:off x="0" y="0"/>
          <a:ext cx="0" cy="0"/>
          <a:chOff x="0" y="0"/>
          <a:chExt cx="0" cy="0"/>
        </a:xfrm>
      </p:grpSpPr>
      <p:sp>
        <p:nvSpPr>
          <p:cNvPr id="87" name="Google Shape;87;p26"/>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6"/>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 name="Google Shape;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95" name="Google Shape;9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3900" b="1" i="0" u="none" strike="noStrike" cap="none">
                <a:solidFill>
                  <a:schemeClr val="lt1"/>
                </a:solidFill>
                <a:latin typeface="Trebuchet MS"/>
                <a:ea typeface="Trebuchet MS"/>
                <a:cs typeface="Trebuchet MS"/>
                <a:sym typeface="Trebuchet MS"/>
              </a:rPr>
              <a:t>VIRGINIA DEPARTMENT OF 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7"/>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3" name="Google Shape;103;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6"/>
        <p:cNvGrpSpPr/>
        <p:nvPr/>
      </p:nvGrpSpPr>
      <p:grpSpPr>
        <a:xfrm>
          <a:off x="0" y="0"/>
          <a:ext cx="0" cy="0"/>
          <a:chOff x="0" y="0"/>
          <a:chExt cx="0" cy="0"/>
        </a:xfrm>
      </p:grpSpPr>
      <p:sp>
        <p:nvSpPr>
          <p:cNvPr id="107" name="Google Shape;10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8"/>
          <p:cNvSpPr txBox="1">
            <a:spLocks noGrp="1"/>
          </p:cNvSpPr>
          <p:nvPr>
            <p:ph type="body" idx="3"/>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p29"/>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9"/>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29"/>
          <p:cNvSpPr txBox="1">
            <a:spLocks noGrp="1"/>
          </p:cNvSpPr>
          <p:nvPr>
            <p:ph type="body" idx="5"/>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
        <p:cNvGrpSpPr/>
        <p:nvPr/>
      </p:nvGrpSpPr>
      <p:grpSpPr>
        <a:xfrm>
          <a:off x="0" y="0"/>
          <a:ext cx="0" cy="0"/>
          <a:chOff x="0" y="0"/>
          <a:chExt cx="0" cy="0"/>
        </a:xfrm>
      </p:grpSpPr>
      <p:sp>
        <p:nvSpPr>
          <p:cNvPr id="123" name="Google Shape;12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a:spLocks noGrp="1"/>
          </p:cNvSpPr>
          <p:nvPr>
            <p:ph type="body" idx="1"/>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Google Shape;132;g173207bf1e5_1_14"/>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4400"/>
              <a:buFont typeface="Times New Roman"/>
              <a:buNone/>
              <a:defRPr b="1" i="0">
                <a:solidFill>
                  <a:srgbClr val="003B7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173207bf1e5_1_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imes New Roman"/>
                <a:ea typeface="Times New Roman"/>
                <a:cs typeface="Times New Roman"/>
                <a:sym typeface="Times New Roman"/>
              </a:defRPr>
            </a:lvl1pPr>
            <a:lvl2pPr marL="914400" lvl="1" indent="-381000" algn="l">
              <a:lnSpc>
                <a:spcPct val="90000"/>
              </a:lnSpc>
              <a:spcBef>
                <a:spcPts val="500"/>
              </a:spcBef>
              <a:spcAft>
                <a:spcPts val="0"/>
              </a:spcAft>
              <a:buClr>
                <a:srgbClr val="004E95"/>
              </a:buClr>
              <a:buSzPts val="2400"/>
              <a:buChar char="•"/>
              <a:defRPr>
                <a:solidFill>
                  <a:srgbClr val="004E95"/>
                </a:solidFill>
                <a:latin typeface="Times New Roman"/>
                <a:ea typeface="Times New Roman"/>
                <a:cs typeface="Times New Roman"/>
                <a:sym typeface="Times New Roman"/>
              </a:defRPr>
            </a:lvl2pPr>
            <a:lvl3pPr marL="1371600" lvl="2" indent="-355600" algn="l">
              <a:lnSpc>
                <a:spcPct val="90000"/>
              </a:lnSpc>
              <a:spcBef>
                <a:spcPts val="500"/>
              </a:spcBef>
              <a:spcAft>
                <a:spcPts val="0"/>
              </a:spcAft>
              <a:buClr>
                <a:schemeClr val="dk1"/>
              </a:buClr>
              <a:buSzPts val="2000"/>
              <a:buChar char="•"/>
              <a:defRPr>
                <a:latin typeface="Times New Roman"/>
                <a:ea typeface="Times New Roman"/>
                <a:cs typeface="Times New Roman"/>
                <a:sym typeface="Times New Roman"/>
              </a:defRPr>
            </a:lvl3pPr>
            <a:lvl4pPr marL="1828800" lvl="3" indent="-342900" algn="l">
              <a:lnSpc>
                <a:spcPct val="90000"/>
              </a:lnSpc>
              <a:spcBef>
                <a:spcPts val="500"/>
              </a:spcBef>
              <a:spcAft>
                <a:spcPts val="0"/>
              </a:spcAft>
              <a:buClr>
                <a:srgbClr val="003B71"/>
              </a:buClr>
              <a:buSzPts val="1800"/>
              <a:buChar char="•"/>
              <a:defRPr>
                <a:solidFill>
                  <a:srgbClr val="003B71"/>
                </a:solidFill>
                <a:latin typeface="Times New Roman"/>
                <a:ea typeface="Times New Roman"/>
                <a:cs typeface="Times New Roman"/>
                <a:sym typeface="Times New Roman"/>
              </a:defRPr>
            </a:lvl4pPr>
            <a:lvl5pPr marL="2286000" lvl="4" indent="-342900" algn="l">
              <a:lnSpc>
                <a:spcPct val="90000"/>
              </a:lnSpc>
              <a:spcBef>
                <a:spcPts val="500"/>
              </a:spcBef>
              <a:spcAft>
                <a:spcPts val="0"/>
              </a:spcAft>
              <a:buClr>
                <a:srgbClr val="313131"/>
              </a:buClr>
              <a:buSzPts val="1800"/>
              <a:buChar char="•"/>
              <a:defRPr>
                <a:latin typeface="Times New Roman"/>
                <a:ea typeface="Times New Roman"/>
                <a:cs typeface="Times New Roman"/>
                <a:sym typeface="Times New Roman"/>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g173207bf1e5_1_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g173207bf1e5_1_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173207bf1e5_1_14"/>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2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37"/>
        <p:cNvGrpSpPr/>
        <p:nvPr/>
      </p:nvGrpSpPr>
      <p:grpSpPr>
        <a:xfrm>
          <a:off x="0" y="0"/>
          <a:ext cx="0" cy="0"/>
          <a:chOff x="0" y="0"/>
          <a:chExt cx="0" cy="0"/>
        </a:xfrm>
      </p:grpSpPr>
      <p:sp>
        <p:nvSpPr>
          <p:cNvPr id="138" name="Google Shape;138;g173207bf1e5_1_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73207bf1e5_1_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173207bf1e5_1_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g173207bf1e5_1_33"/>
          <p:cNvSpPr txBox="1">
            <a:spLocks noGrp="1"/>
          </p:cNvSpPr>
          <p:nvPr>
            <p:ph type="ctrTitle"/>
          </p:nvPr>
        </p:nvSpPr>
        <p:spPr>
          <a:xfrm>
            <a:off x="1524000" y="2235199"/>
            <a:ext cx="9144000" cy="2387600"/>
          </a:xfrm>
          <a:prstGeom prst="rect">
            <a:avLst/>
          </a:prstGeom>
          <a:solidFill>
            <a:schemeClr val="lt1">
              <a:alpha val="61960"/>
            </a:schemeClr>
          </a:solidFill>
          <a:ln w="79375" cap="rnd" cmpd="sng">
            <a:solidFill>
              <a:srgbClr val="003B71">
                <a:alpha val="78039"/>
              </a:srgbClr>
            </a:solidFill>
            <a:prstDash val="solid"/>
            <a:round/>
            <a:headEnd type="none" w="sm" len="sm"/>
            <a:tailEnd type="none" w="sm" len="sm"/>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E95"/>
              </a:buClr>
              <a:buSzPts val="6000"/>
              <a:buFont typeface="Times New Roman"/>
              <a:buNone/>
              <a:defRPr sz="6000">
                <a:solidFill>
                  <a:srgbClr val="004E9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173207bf1e5_1_33"/>
          <p:cNvSpPr txBox="1">
            <a:spLocks noGrp="1"/>
          </p:cNvSpPr>
          <p:nvPr>
            <p:ph type="subTitle" idx="1"/>
          </p:nvPr>
        </p:nvSpPr>
        <p:spPr>
          <a:xfrm>
            <a:off x="1445341" y="4714875"/>
            <a:ext cx="9144000" cy="102861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004E95"/>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rgbClr val="004E95"/>
              </a:buClr>
              <a:buSzPts val="1600"/>
              <a:buNone/>
              <a:defRPr sz="1600"/>
            </a:lvl4pPr>
            <a:lvl5pPr lvl="4" algn="ctr">
              <a:lnSpc>
                <a:spcPct val="90000"/>
              </a:lnSpc>
              <a:spcBef>
                <a:spcPts val="500"/>
              </a:spcBef>
              <a:spcAft>
                <a:spcPts val="0"/>
              </a:spcAft>
              <a:buClr>
                <a:srgbClr val="31313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7"/>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body" idx="2"/>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g173207bf1e5_1_4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173207bf1e5_1_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g173207bf1e5_1_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g173207bf1e5_1_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173207bf1e5_1_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g173207bf1e5_1_4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gradFill>
          <a:gsLst>
            <a:gs pos="0">
              <a:srgbClr val="00294D"/>
            </a:gs>
            <a:gs pos="30000">
              <a:srgbClr val="003B71"/>
            </a:gs>
            <a:gs pos="77000">
              <a:srgbClr val="003B71"/>
            </a:gs>
            <a:gs pos="100000">
              <a:srgbClr val="00294D"/>
            </a:gs>
          </a:gsLst>
          <a:lin ang="5400000" scaled="0"/>
        </a:gradFill>
        <a:effectLst/>
      </p:bgPr>
    </p:bg>
    <p:spTree>
      <p:nvGrpSpPr>
        <p:cNvPr id="1" name="Shape 150"/>
        <p:cNvGrpSpPr/>
        <p:nvPr/>
      </p:nvGrpSpPr>
      <p:grpSpPr>
        <a:xfrm>
          <a:off x="0" y="0"/>
          <a:ext cx="0" cy="0"/>
          <a:chOff x="0" y="0"/>
          <a:chExt cx="0" cy="0"/>
        </a:xfrm>
      </p:grpSpPr>
      <p:sp>
        <p:nvSpPr>
          <p:cNvPr id="151" name="Google Shape;151;g173207bf1e5_1_1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000"/>
              <a:buFont typeface="Times New Roman"/>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173207bf1e5_1_1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153" name="Google Shape;153;g173207bf1e5_1_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173207bf1e5_1_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73207bf1e5_1_117"/>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g173207bf1e5_1_1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B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173207bf1e5_1_1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9" name="Google Shape;159;g173207bf1e5_1_1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g173207bf1e5_1_1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solidFill>
                  <a:schemeClr val="dk1"/>
                </a:solidFill>
              </a:defRPr>
            </a:lvl1pPr>
            <a:lvl2pPr marL="914400" lvl="1" indent="-228600" algn="l">
              <a:lnSpc>
                <a:spcPct val="90000"/>
              </a:lnSpc>
              <a:spcBef>
                <a:spcPts val="500"/>
              </a:spcBef>
              <a:spcAft>
                <a:spcPts val="0"/>
              </a:spcAft>
              <a:buClr>
                <a:srgbClr val="004E95"/>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rgbClr val="004E95"/>
              </a:buClr>
              <a:buSzPts val="1600"/>
              <a:buNone/>
              <a:defRPr sz="1600" b="1"/>
            </a:lvl4pPr>
            <a:lvl5pPr marL="2286000" lvl="4" indent="-228600" algn="l">
              <a:lnSpc>
                <a:spcPct val="90000"/>
              </a:lnSpc>
              <a:spcBef>
                <a:spcPts val="500"/>
              </a:spcBef>
              <a:spcAft>
                <a:spcPts val="0"/>
              </a:spcAft>
              <a:buClr>
                <a:srgbClr val="31313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g173207bf1e5_1_1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004E95"/>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rgbClr val="004E95"/>
              </a:buClr>
              <a:buSzPts val="1800"/>
              <a:buChar char="•"/>
              <a:defRPr/>
            </a:lvl4pPr>
            <a:lvl5pPr marL="2286000" lvl="4" indent="-342900" algn="l">
              <a:lnSpc>
                <a:spcPct val="90000"/>
              </a:lnSpc>
              <a:spcBef>
                <a:spcPts val="500"/>
              </a:spcBef>
              <a:spcAft>
                <a:spcPts val="0"/>
              </a:spcAft>
              <a:buClr>
                <a:srgbClr val="3131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g173207bf1e5_1_1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173207bf1e5_1_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173207bf1e5_1_133"/>
          <p:cNvSpPr txBox="1">
            <a:spLocks noGrp="1"/>
          </p:cNvSpPr>
          <p:nvPr>
            <p:ph type="sldNum" idx="12"/>
          </p:nvPr>
        </p:nvSpPr>
        <p:spPr>
          <a:xfrm>
            <a:off x="8610600" y="6356350"/>
            <a:ext cx="111350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18"/>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18"/>
          <p:cNvSpPr txBox="1">
            <a:spLocks noGrp="1"/>
          </p:cNvSpPr>
          <p:nvPr>
            <p:ph type="body" idx="2"/>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44" name="Google Shape;4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21"/>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21"/>
          <p:cNvSpPr txBox="1">
            <a:spLocks noGrp="1"/>
          </p:cNvSpPr>
          <p:nvPr>
            <p:ph type="body" idx="3"/>
          </p:nvPr>
        </p:nvSpPr>
        <p:spPr>
          <a:xfrm>
            <a:off x="0" y="0"/>
            <a:ext cx="12192000" cy="1323975"/>
          </a:xfrm>
          <a:prstGeom prst="rect">
            <a:avLst/>
          </a:prstGeom>
          <a:solidFill>
            <a:schemeClr val="dk1"/>
          </a:solid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lt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4"/>
        <p:cNvGrpSpPr/>
        <p:nvPr/>
      </p:nvGrpSpPr>
      <p:grpSpPr>
        <a:xfrm>
          <a:off x="0" y="0"/>
          <a:ext cx="0" cy="0"/>
          <a:chOff x="0" y="0"/>
          <a:chExt cx="0" cy="0"/>
        </a:xfrm>
      </p:grpSpPr>
      <p:sp>
        <p:nvSpPr>
          <p:cNvPr id="55" name="Google Shape;55;p22"/>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2"/>
          <p:cNvSpPr txBox="1">
            <a:spLocks noGrp="1"/>
          </p:cNvSpPr>
          <p:nvPr>
            <p:ph type="body" idx="5"/>
          </p:nvPr>
        </p:nvSpPr>
        <p:spPr>
          <a:xfrm>
            <a:off x="0" y="0"/>
            <a:ext cx="12192000" cy="1323975"/>
          </a:xfrm>
          <a:prstGeom prst="rect">
            <a:avLst/>
          </a:prstGeom>
          <a:noFill/>
          <a:ln>
            <a:noFill/>
          </a:ln>
        </p:spPr>
        <p:txBody>
          <a:bodyPr spcFirstLastPara="1" wrap="square" lIns="822950" tIns="640075" rIns="91425" bIns="45700" anchor="t" anchorCtr="0">
            <a:normAutofit/>
          </a:bodyPr>
          <a:lstStyle>
            <a:lvl1pPr marL="457200" lvl="0" indent="-228600" algn="l">
              <a:lnSpc>
                <a:spcPct val="90000"/>
              </a:lnSpc>
              <a:spcBef>
                <a:spcPts val="1000"/>
              </a:spcBef>
              <a:spcAft>
                <a:spcPts val="0"/>
              </a:spcAft>
              <a:buSzPts val="4400"/>
              <a:buNone/>
              <a:defRPr sz="4400" cap="small">
                <a:solidFill>
                  <a:schemeClr val="dk1"/>
                </a:solidFill>
                <a:latin typeface="Georgia"/>
                <a:ea typeface="Georgia"/>
                <a:cs typeface="Georgia"/>
                <a:sym typeface="Georgia"/>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5183188" y="987425"/>
            <a:ext cx="6172200" cy="4873625"/>
          </a:xfrm>
          <a:prstGeom prst="rect">
            <a:avLst/>
          </a:prstGeom>
          <a:noFill/>
          <a:ln>
            <a:noFill/>
          </a:ln>
        </p:spPr>
      </p:sp>
      <p:sp>
        <p:nvSpPr>
          <p:cNvPr id="73" name="Google Shape;73;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Calibri"/>
                <a:ea typeface="Calibri"/>
                <a:cs typeface="Calibri"/>
                <a:sym typeface="Calibri"/>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FA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FA3"/>
                </a:solidFill>
                <a:latin typeface="Calibri"/>
                <a:ea typeface="Calibri"/>
                <a:cs typeface="Calibri"/>
                <a:sym typeface="Calibri"/>
              </a:defRPr>
            </a:lvl1pPr>
            <a:lvl2pPr marL="0" marR="0" lvl="1" indent="0" algn="r" rtl="0">
              <a:spcBef>
                <a:spcPts val="0"/>
              </a:spcBef>
              <a:buNone/>
              <a:defRPr sz="1200" b="0" i="0" u="none" strike="noStrike" cap="none">
                <a:solidFill>
                  <a:srgbClr val="888FA3"/>
                </a:solidFill>
                <a:latin typeface="Calibri"/>
                <a:ea typeface="Calibri"/>
                <a:cs typeface="Calibri"/>
                <a:sym typeface="Calibri"/>
              </a:defRPr>
            </a:lvl2pPr>
            <a:lvl3pPr marL="0" marR="0" lvl="2" indent="0" algn="r" rtl="0">
              <a:spcBef>
                <a:spcPts val="0"/>
              </a:spcBef>
              <a:buNone/>
              <a:defRPr sz="1200" b="0" i="0" u="none" strike="noStrike" cap="none">
                <a:solidFill>
                  <a:srgbClr val="888FA3"/>
                </a:solidFill>
                <a:latin typeface="Calibri"/>
                <a:ea typeface="Calibri"/>
                <a:cs typeface="Calibri"/>
                <a:sym typeface="Calibri"/>
              </a:defRPr>
            </a:lvl3pPr>
            <a:lvl4pPr marL="0" marR="0" lvl="3" indent="0" algn="r" rtl="0">
              <a:spcBef>
                <a:spcPts val="0"/>
              </a:spcBef>
              <a:buNone/>
              <a:defRPr sz="1200" b="0" i="0" u="none" strike="noStrike" cap="none">
                <a:solidFill>
                  <a:srgbClr val="888FA3"/>
                </a:solidFill>
                <a:latin typeface="Calibri"/>
                <a:ea typeface="Calibri"/>
                <a:cs typeface="Calibri"/>
                <a:sym typeface="Calibri"/>
              </a:defRPr>
            </a:lvl4pPr>
            <a:lvl5pPr marL="0" marR="0" lvl="4" indent="0" algn="r" rtl="0">
              <a:spcBef>
                <a:spcPts val="0"/>
              </a:spcBef>
              <a:buNone/>
              <a:defRPr sz="1200" b="0" i="0" u="none" strike="noStrike" cap="none">
                <a:solidFill>
                  <a:srgbClr val="888FA3"/>
                </a:solidFill>
                <a:latin typeface="Calibri"/>
                <a:ea typeface="Calibri"/>
                <a:cs typeface="Calibri"/>
                <a:sym typeface="Calibri"/>
              </a:defRPr>
            </a:lvl5pPr>
            <a:lvl6pPr marL="0" marR="0" lvl="5" indent="0" algn="r" rtl="0">
              <a:spcBef>
                <a:spcPts val="0"/>
              </a:spcBef>
              <a:buNone/>
              <a:defRPr sz="1200" b="0" i="0" u="none" strike="noStrike" cap="none">
                <a:solidFill>
                  <a:srgbClr val="888FA3"/>
                </a:solidFill>
                <a:latin typeface="Calibri"/>
                <a:ea typeface="Calibri"/>
                <a:cs typeface="Calibri"/>
                <a:sym typeface="Calibri"/>
              </a:defRPr>
            </a:lvl6pPr>
            <a:lvl7pPr marL="0" marR="0" lvl="6" indent="0" algn="r" rtl="0">
              <a:spcBef>
                <a:spcPts val="0"/>
              </a:spcBef>
              <a:buNone/>
              <a:defRPr sz="1200" b="0" i="0" u="none" strike="noStrike" cap="none">
                <a:solidFill>
                  <a:srgbClr val="888FA3"/>
                </a:solidFill>
                <a:latin typeface="Calibri"/>
                <a:ea typeface="Calibri"/>
                <a:cs typeface="Calibri"/>
                <a:sym typeface="Calibri"/>
              </a:defRPr>
            </a:lvl7pPr>
            <a:lvl8pPr marL="0" marR="0" lvl="7" indent="0" algn="r" rtl="0">
              <a:spcBef>
                <a:spcPts val="0"/>
              </a:spcBef>
              <a:buNone/>
              <a:defRPr sz="1200" b="0" i="0" u="none" strike="noStrike" cap="none">
                <a:solidFill>
                  <a:srgbClr val="888FA3"/>
                </a:solidFill>
                <a:latin typeface="Calibri"/>
                <a:ea typeface="Calibri"/>
                <a:cs typeface="Calibri"/>
                <a:sym typeface="Calibri"/>
              </a:defRPr>
            </a:lvl8pPr>
            <a:lvl9pPr marL="0" marR="0" lvl="8" indent="0" algn="r" rtl="0">
              <a:spcBef>
                <a:spcPts val="0"/>
              </a:spcBef>
              <a:buNone/>
              <a:defRPr sz="1200" b="0" i="0" u="none" strike="noStrike" cap="none">
                <a:solidFill>
                  <a:srgbClr val="888F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greatmiddleschools.org/map"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slide" Target="slide29.xml"/><Relationship Id="rId4" Type="http://schemas.openxmlformats.org/officeDocument/2006/relationships/slide" Target="slide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hyperlink" Target="mailto:jjboston@henrico.k12.va.us" TargetMode="External"/><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8" Type="http://schemas.openxmlformats.org/officeDocument/2006/relationships/hyperlink" Target="http://www.waterford.org/resources/student-choice-tips-to-boost-reading-comprehension/#:~:text=The%20importance%20of%20student%20choice,and%20even%20where%20they%20read." TargetMode="External"/><Relationship Id="rId13" Type="http://schemas.openxmlformats.org/officeDocument/2006/relationships/hyperlink" Target="http://greatmiddleschools.org/wp-content/uploads/2018/08/EssentialWords_ELA_4NEW.pdf." TargetMode="External"/><Relationship Id="rId3" Type="http://schemas.openxmlformats.org/officeDocument/2006/relationships/hyperlink" Target="https://standards.aasl.org/wp-content/uploads/2018/08/180206-AASL-framework-for-learners-2.pdf." TargetMode="External"/><Relationship Id="rId7" Type="http://schemas.openxmlformats.org/officeDocument/2006/relationships/hyperlink" Target="http://www.comprehensionconnection.net/2016/09/digging-for-deeper-meaning.html#:~:text=Stretch%20texts%20are%20texts%20that,working%20with%20grade%20level%20texts" TargetMode="External"/><Relationship Id="rId12" Type="http://schemas.openxmlformats.org/officeDocument/2006/relationships/hyperlink" Target="http://www.facinghistory.org/resource-library/teaching-strategies/head-heart-conscience." TargetMode="External"/><Relationship Id="rId2" Type="http://schemas.openxmlformats.org/officeDocument/2006/relationships/notesSlide" Target="../notesSlides/notesSlide61.xml"/><Relationship Id="rId1" Type="http://schemas.openxmlformats.org/officeDocument/2006/relationships/slideLayout" Target="../slideLayouts/slideLayout18.xml"/><Relationship Id="rId6" Type="http://schemas.openxmlformats.org/officeDocument/2006/relationships/hyperlink" Target="http://ncte.org/statement/adolescentliteracy" TargetMode="External"/><Relationship Id="rId11" Type="http://schemas.openxmlformats.org/officeDocument/2006/relationships/hyperlink" Target="http://www.beaglelearning.com/blog/inquiry/guided/#:~:text=Guided%20inquiry%20is%20a%20type,the%20goal%20and%20the%20process" TargetMode="External"/><Relationship Id="rId5" Type="http://schemas.openxmlformats.org/officeDocument/2006/relationships/hyperlink" Target="http://www.litinfocus.com/increase-text-connections-sentence-frames/" TargetMode="External"/><Relationship Id="rId10" Type="http://schemas.openxmlformats.org/officeDocument/2006/relationships/hyperlink" Target="http://influitive.com/wp-content/uploads/2017/04/WTF-Is-Advocate-Marketing-Plus-7-Other-FAQs-We-Get-About-Advocacy_thumb-e1566243491625.jpg" TargetMode="External"/><Relationship Id="rId4" Type="http://schemas.openxmlformats.org/officeDocument/2006/relationships/hyperlink" Target="https://pubs.lib.uiowa.edu/iowareview/article/20012/galley/128411/view/" TargetMode="External"/><Relationship Id="rId9" Type="http://schemas.openxmlformats.org/officeDocument/2006/relationships/hyperlink" Target="http://www.doe.virginia.gov/testing/sol/standards_docs/english/index.shtml"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www.powerschool.com/blog/9-benefits-of-using-formative-assessment-to-increase-student-growth/" TargetMode="External"/><Relationship Id="rId3" Type="http://schemas.openxmlformats.org/officeDocument/2006/relationships/hyperlink" Target="http://guidedinquirydesign.com/wp-content/uploads/2021/10/inquiry-ideas-3-ways-to-differentiate.pdf." TargetMode="External"/><Relationship Id="rId7" Type="http://schemas.openxmlformats.org/officeDocument/2006/relationships/hyperlink" Target="http://www.tandembayarea.org/wp-content/uploads/2020/09/Mirrors-Windows-Doors-graphic-e1608333796475.png" TargetMode="External"/><Relationship Id="rId12" Type="http://schemas.openxmlformats.org/officeDocument/2006/relationships/hyperlink" Target="http://www.cla.purdue.edu/academic/english/icap/assessment/purpose.html" TargetMode="External"/><Relationship Id="rId2" Type="http://schemas.openxmlformats.org/officeDocument/2006/relationships/notesSlide" Target="../notesSlides/notesSlide62.xml"/><Relationship Id="rId1" Type="http://schemas.openxmlformats.org/officeDocument/2006/relationships/slideLayout" Target="../slideLayouts/slideLayout18.xml"/><Relationship Id="rId6" Type="http://schemas.openxmlformats.org/officeDocument/2006/relationships/hyperlink" Target="http://www.edutopia.org/article/importance-student-choice-across-all-grade-levels" TargetMode="External"/><Relationship Id="rId11" Type="http://schemas.openxmlformats.org/officeDocument/2006/relationships/hyperlink" Target="https://ies.ed.gov/ncee/wwc/Docs/PracticeGuide/WWC-practice-guide-reading-intervention-full-te" TargetMode="External"/><Relationship Id="rId5" Type="http://schemas.openxmlformats.org/officeDocument/2006/relationships/hyperlink" Target="https://learnercentered.org/wp-content/uploads/2021/05/5f5fb60c3a87435bfa6962be_4Ways_2.png" TargetMode="External"/><Relationship Id="rId10" Type="http://schemas.openxmlformats.org/officeDocument/2006/relationships/hyperlink" Target="http://www.pearson.com/content/dam/one-dot-com/one-dot-com/us/en/pearson-ed/downloads/Feedback.pdf" TargetMode="External"/><Relationship Id="rId4" Type="http://schemas.openxmlformats.org/officeDocument/2006/relationships/hyperlink" Target="http://files.eric.ed.gov/fulltext/EJ1045936.pdf." TargetMode="External"/><Relationship Id="rId9" Type="http://schemas.openxmlformats.org/officeDocument/2006/relationships/hyperlink" Target="http://www.doe.virginia.gov/instruction/graduation/profile-grad/index.shtml"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twitter.com/vdoe_news/status/1093223135829282817" TargetMode="External"/><Relationship Id="rId3" Type="http://schemas.openxmlformats.org/officeDocument/2006/relationships/hyperlink" Target="https://texasldcenter.org/files/lesson-plans/LessonPlanningGuide.pdf" TargetMode="External"/><Relationship Id="rId7" Type="http://schemas.openxmlformats.org/officeDocument/2006/relationships/hyperlink" Target="http://www.brainyquote.com/lists/authors/top-10-charles-r-swindoll-quotes#:~:text=Words%20can%20never%20adequately%20convey,how%20we%20respond%20to%20it." TargetMode="External"/><Relationship Id="rId2" Type="http://schemas.openxmlformats.org/officeDocument/2006/relationships/notesSlide" Target="../notesSlides/notesSlide63.xml"/><Relationship Id="rId1" Type="http://schemas.openxmlformats.org/officeDocument/2006/relationships/slideLayout" Target="../slideLayouts/slideLayout18.xml"/><Relationship Id="rId6" Type="http://schemas.openxmlformats.org/officeDocument/2006/relationships/hyperlink" Target="http://www.fldoe.org/core/fileparse.php/7581/urlt/AuthenticText.pdf." TargetMode="External"/><Relationship Id="rId5" Type="http://schemas.openxmlformats.org/officeDocument/2006/relationships/hyperlink" Target="http://www.fldoe.org/core/fileparse.php/7581/urlt/AuthenticText_DeeperLearning.pdf" TargetMode="External"/><Relationship Id="rId4" Type="http://schemas.openxmlformats.org/officeDocument/2006/relationships/hyperlink" Target="https://ies.ed.gov/ncee/wwc/Docs/PracticeGuide/wwc_dropout_092617.pdf" TargetMode="External"/><Relationship Id="rId9" Type="http://schemas.openxmlformats.org/officeDocument/2006/relationships/hyperlink" Target="http://www.cmu.edu/teaching/assessment/basics/formative-summative.html#:~:text=The%20goal%20of%20formative%20assessment,target%20areas%20that%20need%20wor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73207bf1e5_1_0"/>
          <p:cNvSpPr txBox="1">
            <a:spLocks noGrp="1"/>
          </p:cNvSpPr>
          <p:nvPr>
            <p:ph type="ctrTitle"/>
          </p:nvPr>
        </p:nvSpPr>
        <p:spPr>
          <a:xfrm>
            <a:off x="979350" y="2162847"/>
            <a:ext cx="10233300" cy="1176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3B71"/>
              </a:buClr>
              <a:buSzPts val="6000"/>
              <a:buFont typeface="Tahoma"/>
              <a:buNone/>
            </a:pPr>
            <a:r>
              <a:rPr lang="en-US">
                <a:solidFill>
                  <a:srgbClr val="000000"/>
                </a:solidFill>
                <a:latin typeface="Tahoma"/>
                <a:ea typeface="Tahoma"/>
                <a:cs typeface="Tahoma"/>
                <a:sym typeface="Tahoma"/>
              </a:rPr>
              <a:t>READ. RESEARCH. REACT.</a:t>
            </a:r>
            <a:r>
              <a:rPr lang="en-US">
                <a:latin typeface="Tahoma"/>
                <a:ea typeface="Tahoma"/>
                <a:cs typeface="Tahoma"/>
                <a:sym typeface="Tahoma"/>
              </a:rPr>
              <a:t> </a:t>
            </a:r>
            <a:endParaRPr/>
          </a:p>
        </p:txBody>
      </p:sp>
      <p:sp>
        <p:nvSpPr>
          <p:cNvPr id="177" name="Google Shape;177;g173207bf1e5_1_0"/>
          <p:cNvSpPr txBox="1">
            <a:spLocks noGrp="1"/>
          </p:cNvSpPr>
          <p:nvPr>
            <p:ph type="subTitle" idx="1"/>
          </p:nvPr>
        </p:nvSpPr>
        <p:spPr>
          <a:xfrm>
            <a:off x="1524000" y="3761454"/>
            <a:ext cx="9144000" cy="26394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solidFill>
                  <a:srgbClr val="000000"/>
                </a:solidFill>
              </a:rPr>
              <a:t>JaNeé J. Boston </a:t>
            </a:r>
            <a:r>
              <a:rPr lang="en-US">
                <a:solidFill>
                  <a:srgbClr val="000000"/>
                </a:solidFill>
                <a:latin typeface="Times New Roman"/>
                <a:ea typeface="Times New Roman"/>
                <a:cs typeface="Times New Roman"/>
                <a:sym typeface="Times New Roman"/>
              </a:rPr>
              <a:t>– English Teacher</a:t>
            </a:r>
            <a:endParaRPr>
              <a:solidFill>
                <a:srgbClr val="000000"/>
              </a:solidFill>
            </a:endParaRPr>
          </a:p>
          <a:p>
            <a:pPr marL="0" lvl="0" indent="0" algn="ctr" rtl="0">
              <a:lnSpc>
                <a:spcPct val="90000"/>
              </a:lnSpc>
              <a:spcBef>
                <a:spcPts val="1000"/>
              </a:spcBef>
              <a:spcAft>
                <a:spcPts val="0"/>
              </a:spcAft>
              <a:buClr>
                <a:schemeClr val="dk1"/>
              </a:buClr>
              <a:buSzPts val="2400"/>
              <a:buNone/>
            </a:pPr>
            <a:r>
              <a:rPr lang="en-US">
                <a:solidFill>
                  <a:srgbClr val="000000"/>
                </a:solidFill>
                <a:latin typeface="Times New Roman"/>
                <a:ea typeface="Times New Roman"/>
                <a:cs typeface="Times New Roman"/>
                <a:sym typeface="Times New Roman"/>
              </a:rPr>
              <a:t>Henrico High School (Henrico County Public Schools)</a:t>
            </a:r>
            <a:endParaRPr>
              <a:solidFill>
                <a:srgbClr val="000000"/>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endParaRPr>
              <a:solidFill>
                <a:srgbClr val="000000"/>
              </a:solidFill>
            </a:endParaRPr>
          </a:p>
          <a:p>
            <a:pPr marL="0" lvl="0" indent="0" algn="ctr" rtl="0">
              <a:lnSpc>
                <a:spcPct val="90000"/>
              </a:lnSpc>
              <a:spcBef>
                <a:spcPts val="1000"/>
              </a:spcBef>
              <a:spcAft>
                <a:spcPts val="0"/>
              </a:spcAft>
              <a:buClr>
                <a:schemeClr val="dk1"/>
              </a:buClr>
              <a:buSzPts val="2400"/>
              <a:buNone/>
            </a:pPr>
            <a:r>
              <a:rPr lang="en-US">
                <a:solidFill>
                  <a:srgbClr val="000000"/>
                </a:solidFill>
                <a:latin typeface="Times New Roman"/>
                <a:ea typeface="Times New Roman"/>
                <a:cs typeface="Times New Roman"/>
                <a:sym typeface="Times New Roman"/>
              </a:rPr>
              <a:t>Janis Jones – School Librarian</a:t>
            </a:r>
            <a:endParaRPr>
              <a:solidFill>
                <a:srgbClr val="000000"/>
              </a:solidFill>
              <a:latin typeface="Times New Roman"/>
              <a:ea typeface="Times New Roman"/>
              <a:cs typeface="Times New Roman"/>
              <a:sym typeface="Times New Roman"/>
            </a:endParaRPr>
          </a:p>
          <a:p>
            <a:pPr marL="0" lvl="0" indent="0" algn="ctr" rtl="0">
              <a:lnSpc>
                <a:spcPct val="90000"/>
              </a:lnSpc>
              <a:spcBef>
                <a:spcPts val="1000"/>
              </a:spcBef>
              <a:spcAft>
                <a:spcPts val="0"/>
              </a:spcAft>
              <a:buClr>
                <a:schemeClr val="dk1"/>
              </a:buClr>
              <a:buSzPts val="2400"/>
              <a:buNone/>
            </a:pPr>
            <a:r>
              <a:rPr lang="en-US">
                <a:solidFill>
                  <a:srgbClr val="000000"/>
                </a:solidFill>
                <a:latin typeface="Times New Roman"/>
                <a:ea typeface="Times New Roman"/>
                <a:cs typeface="Times New Roman"/>
                <a:sym typeface="Times New Roman"/>
              </a:rPr>
              <a:t>Quioccasin Middle School (Henrico County Public Schools)</a:t>
            </a:r>
            <a:endParaRPr>
              <a:solidFill>
                <a:srgbClr val="000000"/>
              </a:solidFill>
            </a:endParaRPr>
          </a:p>
        </p:txBody>
      </p:sp>
      <p:sp>
        <p:nvSpPr>
          <p:cNvPr id="178" name="Google Shape;178;g173207bf1e5_1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73207bf1e5_1_82"/>
          <p:cNvSpPr txBox="1">
            <a:spLocks noGrp="1"/>
          </p:cNvSpPr>
          <p:nvPr>
            <p:ph type="title"/>
          </p:nvPr>
        </p:nvSpPr>
        <p:spPr>
          <a:xfrm>
            <a:off x="838200" y="94737"/>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solidFill>
                  <a:srgbClr val="000000"/>
                </a:solidFill>
              </a:rPr>
              <a:t>The Standard Cycle - REACT</a:t>
            </a:r>
            <a:endParaRPr>
              <a:solidFill>
                <a:srgbClr val="000000"/>
              </a:solidFill>
            </a:endParaRPr>
          </a:p>
        </p:txBody>
      </p:sp>
      <p:sp>
        <p:nvSpPr>
          <p:cNvPr id="249" name="Google Shape;249;g173207bf1e5_1_82"/>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graphicFrame>
        <p:nvGraphicFramePr>
          <p:cNvPr id="250" name="Google Shape;250;g173207bf1e5_1_82" descr="table"/>
          <p:cNvGraphicFramePr/>
          <p:nvPr/>
        </p:nvGraphicFramePr>
        <p:xfrm>
          <a:off x="838198" y="1113611"/>
          <a:ext cx="3000000" cy="3000000"/>
        </p:xfrm>
        <a:graphic>
          <a:graphicData uri="http://schemas.openxmlformats.org/drawingml/2006/table">
            <a:tbl>
              <a:tblPr firstRow="1" bandRow="1">
                <a:noFill/>
                <a:tableStyleId>{D7FFAAFE-95A1-406C-8C1F-4B1F6C50A8C9}</a:tableStyleId>
              </a:tblPr>
              <a:tblGrid>
                <a:gridCol w="2769400">
                  <a:extLst>
                    <a:ext uri="{9D8B030D-6E8A-4147-A177-3AD203B41FA5}">
                      <a16:colId xmlns:a16="http://schemas.microsoft.com/office/drawing/2014/main" val="20000"/>
                    </a:ext>
                  </a:extLst>
                </a:gridCol>
                <a:gridCol w="2769400">
                  <a:extLst>
                    <a:ext uri="{9D8B030D-6E8A-4147-A177-3AD203B41FA5}">
                      <a16:colId xmlns:a16="http://schemas.microsoft.com/office/drawing/2014/main" val="20001"/>
                    </a:ext>
                  </a:extLst>
                </a:gridCol>
                <a:gridCol w="2769400">
                  <a:extLst>
                    <a:ext uri="{9D8B030D-6E8A-4147-A177-3AD203B41FA5}">
                      <a16:colId xmlns:a16="http://schemas.microsoft.com/office/drawing/2014/main" val="20002"/>
                    </a:ext>
                  </a:extLst>
                </a:gridCol>
                <a:gridCol w="2769400">
                  <a:extLst>
                    <a:ext uri="{9D8B030D-6E8A-4147-A177-3AD203B41FA5}">
                      <a16:colId xmlns:a16="http://schemas.microsoft.com/office/drawing/2014/main" val="20003"/>
                    </a:ext>
                  </a:extLst>
                </a:gridCol>
              </a:tblGrid>
              <a:tr h="35460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English 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10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12</a:t>
                      </a:r>
                      <a:endParaRPr sz="1400" u="none" strike="noStrike" cap="none"/>
                    </a:p>
                  </a:txBody>
                  <a:tcPr marL="91450" marR="91450" marT="45725" marB="45725"/>
                </a:tc>
                <a:extLst>
                  <a:ext uri="{0D108BD9-81ED-4DB2-BD59-A6C34878D82A}">
                    <a16:rowId xmlns:a16="http://schemas.microsoft.com/office/drawing/2014/main" val="10000"/>
                  </a:ext>
                </a:extLst>
              </a:tr>
              <a:tr h="2216225">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6.2 -- The student will </a:t>
                      </a:r>
                      <a:r>
                        <a:rPr lang="en-US" sz="1800" b="1" i="0" u="none" strike="noStrike" cap="none">
                          <a:solidFill>
                            <a:srgbClr val="000000"/>
                          </a:solidFill>
                          <a:highlight>
                            <a:srgbClr val="FFFF00"/>
                          </a:highlight>
                        </a:rPr>
                        <a:t>create</a:t>
                      </a:r>
                      <a:r>
                        <a:rPr lang="en-US" sz="1800" b="1" i="0" u="none" strike="noStrike" cap="none">
                          <a:solidFill>
                            <a:srgbClr val="000000"/>
                          </a:solidFill>
                        </a:rPr>
                        <a:t> multimodal presentations that effectively communicate ideas.</a:t>
                      </a:r>
                      <a:r>
                        <a:rPr lang="en-US" sz="1800" u="none" strike="noStrike" cap="none">
                          <a:solidFill>
                            <a:srgbClr val="000000"/>
                          </a:solidFill>
                        </a:rPr>
                        <a:t/>
                      </a:r>
                      <a:br>
                        <a:rPr lang="en-US" sz="1800" u="none" strike="noStrike" cap="none">
                          <a:solidFill>
                            <a:srgbClr val="000000"/>
                          </a:solidFill>
                        </a:rPr>
                      </a:b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8.2 -- The student will </a:t>
                      </a:r>
                      <a:r>
                        <a:rPr lang="en-US" sz="1800" b="1" i="0" u="none" strike="noStrike" cap="none">
                          <a:solidFill>
                            <a:srgbClr val="000000"/>
                          </a:solidFill>
                          <a:highlight>
                            <a:srgbClr val="00FF00"/>
                          </a:highlight>
                        </a:rPr>
                        <a:t>develop</a:t>
                      </a:r>
                      <a:r>
                        <a:rPr lang="en-US" sz="1800" b="1" i="0" u="none" strike="noStrike" cap="none">
                          <a:solidFill>
                            <a:srgbClr val="000000"/>
                          </a:solidFill>
                        </a:rPr>
                        <a:t> and </a:t>
                      </a:r>
                      <a:r>
                        <a:rPr lang="en-US" sz="1800" b="1" i="0" u="none" strike="noStrike" cap="none">
                          <a:solidFill>
                            <a:srgbClr val="000000"/>
                          </a:solidFill>
                          <a:highlight>
                            <a:srgbClr val="00FF00"/>
                          </a:highlight>
                        </a:rPr>
                        <a:t>deliver </a:t>
                      </a:r>
                      <a:r>
                        <a:rPr lang="en-US" sz="1800" b="1" i="0" u="none" strike="noStrike" cap="none">
                          <a:solidFill>
                            <a:srgbClr val="000000"/>
                          </a:solidFill>
                        </a:rPr>
                        <a:t>multimodal,</a:t>
                      </a:r>
                      <a:r>
                        <a:rPr lang="en-US" sz="1800" b="1" i="0" u="none" strike="noStrike" cap="none">
                          <a:solidFill>
                            <a:srgbClr val="000000"/>
                          </a:solidFill>
                          <a:highlight>
                            <a:srgbClr val="00FF00"/>
                          </a:highlight>
                        </a:rPr>
                        <a:t> interactive</a:t>
                      </a:r>
                      <a:r>
                        <a:rPr lang="en-US" sz="1800" b="1" i="0" u="none" strike="noStrike" cap="none">
                          <a:solidFill>
                            <a:srgbClr val="000000"/>
                          </a:solidFill>
                        </a:rPr>
                        <a:t> presentations </a:t>
                      </a:r>
                      <a:r>
                        <a:rPr lang="en-US" sz="1800" b="1" i="0" u="none" strike="noStrike" cap="none">
                          <a:solidFill>
                            <a:srgbClr val="000000"/>
                          </a:solidFill>
                          <a:highlight>
                            <a:srgbClr val="00FF00"/>
                          </a:highlight>
                        </a:rPr>
                        <a:t>collaboratively</a:t>
                      </a:r>
                      <a:r>
                        <a:rPr lang="en-US" sz="1800" b="1" i="0" u="none" strike="noStrike" cap="none">
                          <a:solidFill>
                            <a:srgbClr val="000000"/>
                          </a:solidFill>
                        </a:rPr>
                        <a:t> and </a:t>
                      </a:r>
                      <a:r>
                        <a:rPr lang="en-US" sz="1800" b="1" i="0" u="none" strike="noStrike" cap="none">
                          <a:solidFill>
                            <a:srgbClr val="000000"/>
                          </a:solidFill>
                          <a:highlight>
                            <a:srgbClr val="00FF00"/>
                          </a:highlight>
                        </a:rPr>
                        <a:t>individually</a:t>
                      </a:r>
                      <a:r>
                        <a:rPr lang="en-US" sz="1800" b="1" i="0" u="none" strike="noStrike" cap="none">
                          <a:solidFill>
                            <a:srgbClr val="000000"/>
                          </a:solidFill>
                        </a:rPr>
                        <a:t>.</a:t>
                      </a: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latin typeface="Arial"/>
                          <a:ea typeface="Arial"/>
                          <a:cs typeface="Arial"/>
                          <a:sym typeface="Arial"/>
                        </a:rPr>
                        <a:t>10.1  -- The student will </a:t>
                      </a:r>
                      <a:r>
                        <a:rPr lang="en-US" sz="1800" b="1" i="0" u="none" strike="noStrike" cap="none">
                          <a:solidFill>
                            <a:srgbClr val="000000"/>
                          </a:solidFill>
                          <a:highlight>
                            <a:srgbClr val="00FF00"/>
                          </a:highlight>
                          <a:latin typeface="Arial"/>
                          <a:ea typeface="Arial"/>
                          <a:cs typeface="Arial"/>
                          <a:sym typeface="Arial"/>
                        </a:rPr>
                        <a:t>make</a:t>
                      </a:r>
                      <a:r>
                        <a:rPr lang="en-US" sz="1800" b="1" i="0" u="none" strike="noStrike" cap="none">
                          <a:solidFill>
                            <a:srgbClr val="000000"/>
                          </a:solidFill>
                          <a:latin typeface="Arial"/>
                          <a:ea typeface="Arial"/>
                          <a:cs typeface="Arial"/>
                          <a:sym typeface="Arial"/>
                        </a:rPr>
                        <a:t> </a:t>
                      </a:r>
                      <a:r>
                        <a:rPr lang="en-US" sz="1800" b="1" i="0" u="none" strike="noStrike" cap="none">
                          <a:solidFill>
                            <a:srgbClr val="000000"/>
                          </a:solidFill>
                          <a:highlight>
                            <a:srgbClr val="00FF00"/>
                          </a:highlight>
                          <a:latin typeface="Arial"/>
                          <a:ea typeface="Arial"/>
                          <a:cs typeface="Arial"/>
                          <a:sym typeface="Arial"/>
                        </a:rPr>
                        <a:t>planned </a:t>
                      </a:r>
                      <a:r>
                        <a:rPr lang="en-US" sz="1800" b="1" i="0" u="none" strike="noStrike" cap="none">
                          <a:solidFill>
                            <a:srgbClr val="000000"/>
                          </a:solidFill>
                          <a:latin typeface="Arial"/>
                          <a:ea typeface="Arial"/>
                          <a:cs typeface="Arial"/>
                          <a:sym typeface="Arial"/>
                        </a:rPr>
                        <a:t>multimodal, interactive presentations collaboratively and individually.</a:t>
                      </a:r>
                      <a:endParaRPr sz="180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12.1 -- The student will </a:t>
                      </a:r>
                      <a:r>
                        <a:rPr lang="en-US" sz="1800" b="1" i="0" u="none" strike="noStrike" cap="none">
                          <a:solidFill>
                            <a:srgbClr val="000000"/>
                          </a:solidFill>
                          <a:highlight>
                            <a:srgbClr val="FFFF00"/>
                          </a:highlight>
                        </a:rPr>
                        <a:t>make</a:t>
                      </a:r>
                      <a:r>
                        <a:rPr lang="en-US" sz="1800" b="1" i="0" u="none" strike="noStrike" cap="none">
                          <a:solidFill>
                            <a:srgbClr val="000000"/>
                          </a:solidFill>
                        </a:rPr>
                        <a:t> </a:t>
                      </a:r>
                      <a:r>
                        <a:rPr lang="en-US" sz="1800" b="1" i="0" u="none" strike="noStrike" cap="none">
                          <a:solidFill>
                            <a:srgbClr val="000000"/>
                          </a:solidFill>
                          <a:highlight>
                            <a:srgbClr val="FFFF00"/>
                          </a:highlight>
                        </a:rPr>
                        <a:t>planned</a:t>
                      </a:r>
                      <a:r>
                        <a:rPr lang="en-US" sz="1800" b="1" i="0" u="none" strike="noStrike" cap="none">
                          <a:solidFill>
                            <a:srgbClr val="000000"/>
                          </a:solidFill>
                        </a:rPr>
                        <a:t>, </a:t>
                      </a:r>
                      <a:r>
                        <a:rPr lang="en-US" sz="1800" b="1" i="0" u="none" strike="noStrike" cap="none">
                          <a:solidFill>
                            <a:srgbClr val="000000"/>
                          </a:solidFill>
                          <a:highlight>
                            <a:srgbClr val="00FF00"/>
                          </a:highlight>
                        </a:rPr>
                        <a:t>persuasive/argumentative</a:t>
                      </a:r>
                      <a:r>
                        <a:rPr lang="en-US" sz="1800" b="1" i="0" u="none" strike="noStrike" cap="none">
                          <a:solidFill>
                            <a:srgbClr val="000000"/>
                          </a:solidFill>
                        </a:rPr>
                        <a:t>, multimodal, interactive presentations collaboratively and individually.</a:t>
                      </a:r>
                      <a:endParaRPr sz="1800" u="none" strike="noStrike" cap="none">
                        <a:solidFill>
                          <a:srgbClr val="000000"/>
                        </a:solidFill>
                      </a:endParaRPr>
                    </a:p>
                  </a:txBody>
                  <a:tcPr marL="91450" marR="91450" marT="45725" marB="45725"/>
                </a:tc>
                <a:extLst>
                  <a:ext uri="{0D108BD9-81ED-4DB2-BD59-A6C34878D82A}">
                    <a16:rowId xmlns:a16="http://schemas.microsoft.com/office/drawing/2014/main" val="10001"/>
                  </a:ext>
                </a:extLst>
              </a:tr>
              <a:tr h="2548050">
                <a:tc>
                  <a:txBody>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determine topic and purpose</a:t>
                      </a:r>
                      <a:endParaRPr sz="180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identify the intended audience</a:t>
                      </a:r>
                      <a:endParaRPr sz="1800" u="none" strike="noStrike" cap="none">
                        <a:solidFill>
                          <a:srgbClr val="000000"/>
                        </a:solidFil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choose vocabulary appropriate to topic, purpose, and audience</a:t>
                      </a:r>
                      <a:endParaRPr sz="1800" u="none" strike="noStrike" cap="none">
                        <a:solidFill>
                          <a:srgbClr val="000000"/>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select vocabulary, tone, and style with audience and purpose in mind</a:t>
                      </a:r>
                      <a:endParaRPr sz="1800" b="0"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create a presentation that uses two or more communication modes to make meaning</a:t>
                      </a:r>
                      <a:endParaRPr sz="1800" b="1" i="0" u="none" strike="noStrike" cap="none">
                        <a:solidFill>
                          <a:srgbClr val="000000"/>
                        </a:solidFill>
                        <a:latin typeface="Arial"/>
                        <a:ea typeface="Arial"/>
                        <a:cs typeface="Arial"/>
                        <a:sym typeface="Aria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rPr>
                        <a:t>evaluate the content of presentation(s), including introduction, organization,  strengths/weaknesses in evidence and reasoning, and conclusion.</a:t>
                      </a:r>
                      <a:endParaRPr sz="1800" u="none" strike="noStrike" cap="none">
                        <a:solidFill>
                          <a:srgbClr val="000000"/>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choose appropriate vocabulary, language, and tone for the selected topic, purpose, context, and audience</a:t>
                      </a:r>
                      <a:endParaRPr sz="1800" u="none" strike="noStrike" cap="none">
                        <a:solidFill>
                          <a:srgbClr val="000000"/>
                        </a:solidFill>
                      </a:endParaRPr>
                    </a:p>
                    <a:p>
                      <a:pPr marL="4572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73207bf1e5_1_89"/>
          <p:cNvSpPr txBox="1">
            <a:spLocks noGrp="1"/>
          </p:cNvSpPr>
          <p:nvPr>
            <p:ph type="title"/>
          </p:nvPr>
        </p:nvSpPr>
        <p:spPr>
          <a:xfrm>
            <a:off x="1828800" y="94737"/>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solidFill>
                  <a:srgbClr val="000000"/>
                </a:solidFill>
              </a:rPr>
              <a:t>National School Library Standards</a:t>
            </a:r>
            <a:endParaRPr>
              <a:solidFill>
                <a:srgbClr val="000000"/>
              </a:solidFill>
            </a:endParaRPr>
          </a:p>
        </p:txBody>
      </p:sp>
      <p:sp>
        <p:nvSpPr>
          <p:cNvPr id="257" name="Google Shape;257;g173207bf1e5_1_8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graphicFrame>
        <p:nvGraphicFramePr>
          <p:cNvPr id="258" name="Google Shape;258;g173207bf1e5_1_89" descr="table"/>
          <p:cNvGraphicFramePr/>
          <p:nvPr/>
        </p:nvGraphicFramePr>
        <p:xfrm>
          <a:off x="1941898" y="1129886"/>
          <a:ext cx="3000000" cy="3000000"/>
        </p:xfrm>
        <a:graphic>
          <a:graphicData uri="http://schemas.openxmlformats.org/drawingml/2006/table">
            <a:tbl>
              <a:tblPr firstRow="1" bandRow="1">
                <a:noFill/>
                <a:tableStyleId>{D7FFAAFE-95A1-406C-8C1F-4B1F6C50A8C9}</a:tableStyleId>
              </a:tblPr>
              <a:tblGrid>
                <a:gridCol w="2769400">
                  <a:extLst>
                    <a:ext uri="{9D8B030D-6E8A-4147-A177-3AD203B41FA5}">
                      <a16:colId xmlns:a16="http://schemas.microsoft.com/office/drawing/2014/main" val="20000"/>
                    </a:ext>
                  </a:extLst>
                </a:gridCol>
                <a:gridCol w="2769400">
                  <a:extLst>
                    <a:ext uri="{9D8B030D-6E8A-4147-A177-3AD203B41FA5}">
                      <a16:colId xmlns:a16="http://schemas.microsoft.com/office/drawing/2014/main" val="20001"/>
                    </a:ext>
                  </a:extLst>
                </a:gridCol>
                <a:gridCol w="2769400">
                  <a:extLst>
                    <a:ext uri="{9D8B030D-6E8A-4147-A177-3AD203B41FA5}">
                      <a16:colId xmlns:a16="http://schemas.microsoft.com/office/drawing/2014/main" val="20002"/>
                    </a:ext>
                  </a:extLst>
                </a:gridCol>
              </a:tblGrid>
              <a:tr h="34112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INQUIRE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INCLUDE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COLLABORATE</a:t>
                      </a:r>
                      <a:endParaRPr sz="1400" u="none" strike="noStrike" cap="none"/>
                    </a:p>
                  </a:txBody>
                  <a:tcPr marL="91450" marR="91450" marT="45725" marB="45725"/>
                </a:tc>
                <a:extLst>
                  <a:ext uri="{0D108BD9-81ED-4DB2-BD59-A6C34878D82A}">
                    <a16:rowId xmlns:a16="http://schemas.microsoft.com/office/drawing/2014/main" val="10000"/>
                  </a:ext>
                </a:extLst>
              </a:tr>
              <a:tr h="2066875">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rgbClr val="000000"/>
                          </a:solidFill>
                        </a:rPr>
                        <a:t>Build new knowledge by inquiring, thinking critically, identifying problems, and developing strategies for solving problems.</a:t>
                      </a:r>
                      <a:r>
                        <a:rPr lang="en-US" sz="1800" b="1" u="none" strike="noStrike" cap="none"/>
                        <a:t/>
                      </a:r>
                      <a:br>
                        <a:rPr lang="en-US" sz="1800" b="1" u="none" strike="noStrike" cap="none"/>
                      </a:b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000000"/>
                          </a:solidFill>
                        </a:rPr>
                        <a:t>Demonstrate an understanding of and commitment to inclusiveness and respect for diversity in the learning community.</a:t>
                      </a:r>
                      <a:endParaRPr sz="22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000000"/>
                          </a:solidFill>
                        </a:rPr>
                        <a:t>Work effectively with others to broaden perspectives and work toward common goals.</a:t>
                      </a:r>
                      <a:endParaRPr sz="2200" b="1" u="none" strike="noStrike" cap="none"/>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259" name="Google Shape;259;g173207bf1e5_1_89" descr="table"/>
          <p:cNvGraphicFramePr/>
          <p:nvPr/>
        </p:nvGraphicFramePr>
        <p:xfrm>
          <a:off x="1941898" y="3552011"/>
          <a:ext cx="3000000" cy="3000000"/>
        </p:xfrm>
        <a:graphic>
          <a:graphicData uri="http://schemas.openxmlformats.org/drawingml/2006/table">
            <a:tbl>
              <a:tblPr firstRow="1" bandRow="1">
                <a:noFill/>
                <a:tableStyleId>{D7FFAAFE-95A1-406C-8C1F-4B1F6C50A8C9}</a:tableStyleId>
              </a:tblPr>
              <a:tblGrid>
                <a:gridCol w="2808700">
                  <a:extLst>
                    <a:ext uri="{9D8B030D-6E8A-4147-A177-3AD203B41FA5}">
                      <a16:colId xmlns:a16="http://schemas.microsoft.com/office/drawing/2014/main" val="20000"/>
                    </a:ext>
                  </a:extLst>
                </a:gridCol>
                <a:gridCol w="2769400">
                  <a:extLst>
                    <a:ext uri="{9D8B030D-6E8A-4147-A177-3AD203B41FA5}">
                      <a16:colId xmlns:a16="http://schemas.microsoft.com/office/drawing/2014/main" val="20001"/>
                    </a:ext>
                  </a:extLst>
                </a:gridCol>
                <a:gridCol w="2730100">
                  <a:extLst>
                    <a:ext uri="{9D8B030D-6E8A-4147-A177-3AD203B41FA5}">
                      <a16:colId xmlns:a16="http://schemas.microsoft.com/office/drawing/2014/main" val="20002"/>
                    </a:ext>
                  </a:extLst>
                </a:gridCol>
              </a:tblGrid>
              <a:tr h="35460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CURATE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EXPLORE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ENGAGE</a:t>
                      </a:r>
                      <a:endParaRPr sz="1400" u="none" strike="noStrike" cap="none"/>
                    </a:p>
                  </a:txBody>
                  <a:tcPr marL="91450" marR="91450" marT="45725" marB="45725"/>
                </a:tc>
                <a:extLst>
                  <a:ext uri="{0D108BD9-81ED-4DB2-BD59-A6C34878D82A}">
                    <a16:rowId xmlns:a16="http://schemas.microsoft.com/office/drawing/2014/main" val="10000"/>
                  </a:ext>
                </a:extLst>
              </a:tr>
              <a:tr h="2216225">
                <a:tc>
                  <a:txBody>
                    <a:bodyPr/>
                    <a:lstStyle/>
                    <a:p>
                      <a:pPr marL="0" marR="0" lvl="0" indent="0" algn="l" rtl="0">
                        <a:lnSpc>
                          <a:spcPct val="100000"/>
                        </a:lnSpc>
                        <a:spcBef>
                          <a:spcPts val="0"/>
                        </a:spcBef>
                        <a:spcAft>
                          <a:spcPts val="0"/>
                        </a:spcAft>
                        <a:buClr>
                          <a:schemeClr val="dk1"/>
                        </a:buClr>
                        <a:buSzPts val="1800"/>
                        <a:buFont typeface="Arial"/>
                        <a:buNone/>
                      </a:pPr>
                      <a:r>
                        <a:rPr lang="en-US" sz="1800" b="1" u="none" strike="noStrike" cap="none">
                          <a:solidFill>
                            <a:srgbClr val="000000"/>
                          </a:solidFill>
                        </a:rPr>
                        <a:t>Make meaning for oneself and others by collecting, organizing, and sharing resources of personal relevance.</a:t>
                      </a:r>
                      <a:r>
                        <a:rPr lang="en-US" sz="1800" b="1" u="none" strike="noStrike" cap="none"/>
                        <a:t/>
                      </a:r>
                      <a:br>
                        <a:rPr lang="en-US" sz="1800" b="1" u="none" strike="noStrike" cap="none"/>
                      </a:b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000000"/>
                          </a:solidFill>
                        </a:rPr>
                        <a:t>Discover and innovate in a growth mindset developed through experience and reflection.</a:t>
                      </a:r>
                      <a:endParaRPr sz="26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rgbClr val="000000"/>
                          </a:solidFill>
                        </a:rPr>
                        <a:t>Demonstrate safe, legal, and ethical creating and sharing of knowledge products independently while engaging in a community of practice and an interconnected world.</a:t>
                      </a:r>
                      <a:endParaRPr sz="2600" b="1"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173207bf1e5_1_97"/>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4300">
                <a:solidFill>
                  <a:srgbClr val="000000"/>
                </a:solidFill>
              </a:rPr>
              <a:t>STANDARDS Drive STRATEGIES</a:t>
            </a:r>
            <a:endParaRPr sz="4300">
              <a:solidFill>
                <a:srgbClr val="000000"/>
              </a:solidFill>
            </a:endParaRPr>
          </a:p>
        </p:txBody>
      </p:sp>
      <p:sp>
        <p:nvSpPr>
          <p:cNvPr id="266" name="Google Shape;266;g173207bf1e5_1_9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graphicFrame>
        <p:nvGraphicFramePr>
          <p:cNvPr id="267" name="Google Shape;267;g173207bf1e5_1_97" descr="table"/>
          <p:cNvGraphicFramePr/>
          <p:nvPr/>
        </p:nvGraphicFramePr>
        <p:xfrm>
          <a:off x="809740" y="1110133"/>
          <a:ext cx="11097300" cy="5141445"/>
        </p:xfrm>
        <a:graphic>
          <a:graphicData uri="http://schemas.openxmlformats.org/drawingml/2006/table">
            <a:tbl>
              <a:tblPr firstRow="1" bandRow="1">
                <a:noFill/>
                <a:tableStyleId>{D7FFAAFE-95A1-406C-8C1F-4B1F6C50A8C9}</a:tableStyleId>
              </a:tblPr>
              <a:tblGrid>
                <a:gridCol w="3862325">
                  <a:extLst>
                    <a:ext uri="{9D8B030D-6E8A-4147-A177-3AD203B41FA5}">
                      <a16:colId xmlns:a16="http://schemas.microsoft.com/office/drawing/2014/main" val="20000"/>
                    </a:ext>
                  </a:extLst>
                </a:gridCol>
                <a:gridCol w="3862325">
                  <a:extLst>
                    <a:ext uri="{9D8B030D-6E8A-4147-A177-3AD203B41FA5}">
                      <a16:colId xmlns:a16="http://schemas.microsoft.com/office/drawing/2014/main" val="20001"/>
                    </a:ext>
                  </a:extLst>
                </a:gridCol>
                <a:gridCol w="3372650">
                  <a:extLst>
                    <a:ext uri="{9D8B030D-6E8A-4147-A177-3AD203B41FA5}">
                      <a16:colId xmlns:a16="http://schemas.microsoft.com/office/drawing/2014/main" val="20002"/>
                    </a:ext>
                  </a:extLst>
                </a:gridCol>
              </a:tblGrid>
              <a:tr h="3869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English Standards</a:t>
                      </a:r>
                      <a:endParaRPr sz="20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000" u="none" strike="noStrike" cap="none"/>
                        <a:t>Library Standards</a:t>
                      </a:r>
                      <a:endParaRPr sz="20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t>Strategy </a:t>
                      </a:r>
                      <a:endParaRPr sz="20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22030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The student will read, comprehend, and analyze literary texts of different cultures and eras.</a:t>
                      </a:r>
                      <a:endParaRPr sz="19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Think - 1. Formulating questions </a:t>
                      </a:r>
                      <a:endParaRPr sz="1900" u="none" strike="noStrike" cap="none">
                        <a:solidFill>
                          <a:srgbClr val="000000"/>
                        </a:solidFill>
                      </a:endParaRPr>
                    </a:p>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2. Recalling prior and background knowledge </a:t>
                      </a:r>
                      <a:endParaRPr sz="19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9525" cap="flat" cmpd="sng">
                      <a:solidFill>
                        <a:srgbClr val="9E9E9E"/>
                      </a:solidFill>
                      <a:prstDash val="solid"/>
                      <a:round/>
                      <a:headEnd type="none" w="sm" len="sm"/>
                      <a:tailEnd type="none" w="sm" len="sm"/>
                    </a:lnB>
                  </a:tcPr>
                </a:tc>
                <a:tc rowSpan="4">
                  <a:txBody>
                    <a:bodyPr/>
                    <a:lstStyle/>
                    <a:p>
                      <a:pPr marL="457200" marR="0" lvl="0" indent="-444500" algn="l" rtl="0">
                        <a:lnSpc>
                          <a:spcPct val="100000"/>
                        </a:lnSpc>
                        <a:spcBef>
                          <a:spcPts val="0"/>
                        </a:spcBef>
                        <a:spcAft>
                          <a:spcPts val="0"/>
                        </a:spcAft>
                        <a:buClr>
                          <a:srgbClr val="000000"/>
                        </a:buClr>
                        <a:buSzPts val="3400"/>
                        <a:buFont typeface="Arial"/>
                        <a:buChar char="★"/>
                      </a:pPr>
                      <a:r>
                        <a:rPr lang="en-US" sz="3400" b="1" u="none" strike="noStrike" cap="none">
                          <a:solidFill>
                            <a:srgbClr val="000000"/>
                          </a:solidFill>
                        </a:rPr>
                        <a:t>Making Text Connections </a:t>
                      </a:r>
                      <a:endParaRPr sz="3400" b="1" u="none" strike="noStrike" cap="none">
                        <a:solidFill>
                          <a:srgbClr val="000000"/>
                        </a:solidFill>
                      </a:endParaRPr>
                    </a:p>
                    <a:p>
                      <a:pPr marL="457200" marR="0" lvl="0" indent="-444500" algn="l" rtl="0">
                        <a:lnSpc>
                          <a:spcPct val="100000"/>
                        </a:lnSpc>
                        <a:spcBef>
                          <a:spcPts val="0"/>
                        </a:spcBef>
                        <a:spcAft>
                          <a:spcPts val="0"/>
                        </a:spcAft>
                        <a:buClr>
                          <a:srgbClr val="000000"/>
                        </a:buClr>
                        <a:buSzPts val="3400"/>
                        <a:buFont typeface="Arial"/>
                        <a:buChar char="★"/>
                      </a:pPr>
                      <a:r>
                        <a:rPr lang="en-US" sz="3400" b="1" u="none" strike="noStrike" cap="none">
                          <a:solidFill>
                            <a:srgbClr val="000000"/>
                          </a:solidFill>
                        </a:rPr>
                        <a:t>Formative Assessment </a:t>
                      </a:r>
                      <a:endParaRPr sz="3400" b="1" u="none" strike="noStrike" cap="none">
                        <a:solidFill>
                          <a:srgbClr val="000000"/>
                        </a:solidFill>
                      </a:endParaRPr>
                    </a:p>
                    <a:p>
                      <a:pPr marL="457200" marR="0" lvl="0" indent="-444500" algn="l" rtl="0">
                        <a:lnSpc>
                          <a:spcPct val="100000"/>
                        </a:lnSpc>
                        <a:spcBef>
                          <a:spcPts val="0"/>
                        </a:spcBef>
                        <a:spcAft>
                          <a:spcPts val="0"/>
                        </a:spcAft>
                        <a:buClr>
                          <a:srgbClr val="000000"/>
                        </a:buClr>
                        <a:buSzPts val="3400"/>
                        <a:buFont typeface="Arial"/>
                        <a:buChar char="★"/>
                      </a:pPr>
                      <a:r>
                        <a:rPr lang="en-US" sz="3400" b="1" u="none" strike="noStrike" cap="none">
                          <a:solidFill>
                            <a:srgbClr val="000000"/>
                          </a:solidFill>
                        </a:rPr>
                        <a:t>Feedback</a:t>
                      </a:r>
                      <a:endParaRPr sz="3400" b="1" u="none" strike="noStrike" cap="none">
                        <a:solidFill>
                          <a:srgbClr val="000000"/>
                        </a:solidFill>
                      </a:endParaRPr>
                    </a:p>
                    <a:p>
                      <a:pPr marL="0" marR="0" lvl="0" indent="0" algn="l" rtl="0">
                        <a:lnSpc>
                          <a:spcPct val="100000"/>
                        </a:lnSpc>
                        <a:spcBef>
                          <a:spcPts val="0"/>
                        </a:spcBef>
                        <a:spcAft>
                          <a:spcPts val="0"/>
                        </a:spcAft>
                        <a:buClr>
                          <a:srgbClr val="000000"/>
                        </a:buClr>
                        <a:buSzPts val="1900"/>
                        <a:buFont typeface="Arial"/>
                        <a:buNone/>
                      </a:pPr>
                      <a:endParaRPr sz="1900" b="1" u="none" strike="noStrike" cap="none">
                        <a:solidFill>
                          <a:schemeClr val="dk1"/>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02680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The student will find, evaluate, and select credible resources to create a research product.</a:t>
                      </a:r>
                      <a:endParaRPr sz="1900" u="none" strike="noStrike" cap="none">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Create - 2. Devising and implementing a plan to fill knowledge gaps. </a:t>
                      </a:r>
                      <a:endParaRPr sz="1900" b="1" u="none" strike="noStrike" cap="none">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1589725">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The student will make planned, persuasive/argumentative, multimodal, interactive presentations collaboratively and individually.</a:t>
                      </a:r>
                      <a:endParaRPr sz="1900" u="none" strike="noStrike" cap="none">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solidFill>
                            <a:srgbClr val="000000"/>
                          </a:solidFill>
                        </a:rPr>
                        <a:t>Share - 3. Acting on feedback to improve.</a:t>
                      </a:r>
                      <a:endParaRPr sz="1900" b="1" u="none" strike="noStrike" cap="none">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813325">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dirty="0">
                          <a:solidFill>
                            <a:srgbClr val="000000"/>
                          </a:solidFill>
                        </a:rPr>
                        <a:t>Grow - 4. Using reflection to guide informed decisions</a:t>
                      </a:r>
                      <a:endParaRPr sz="1900" b="1" u="none" strike="noStrike" cap="none" dirty="0">
                        <a:solidFill>
                          <a:srgbClr val="000000"/>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73207bf1e5_1_10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74" name="Google Shape;274;g173207bf1e5_1_104"/>
          <p:cNvSpPr txBox="1">
            <a:spLocks noGrp="1"/>
          </p:cNvSpPr>
          <p:nvPr>
            <p:ph type="ctrTitle"/>
          </p:nvPr>
        </p:nvSpPr>
        <p:spPr>
          <a:xfrm>
            <a:off x="1524000" y="2235199"/>
            <a:ext cx="9144000" cy="2387700"/>
          </a:xfrm>
          <a:prstGeom prst="rect">
            <a:avLst/>
          </a:prstGeom>
          <a:solidFill>
            <a:schemeClr val="lt1">
              <a:alpha val="61960"/>
            </a:scheme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r>
              <a:rPr lang="en-US" sz="5400">
                <a:solidFill>
                  <a:srgbClr val="000000"/>
                </a:solidFill>
              </a:rPr>
              <a:t>Part 2: How → </a:t>
            </a:r>
            <a:endParaRPr sz="5400">
              <a:solidFill>
                <a:srgbClr val="000000"/>
              </a:solidFill>
            </a:endParaRPr>
          </a:p>
          <a:p>
            <a:pPr marL="0" lvl="0" indent="0" algn="ctr" rtl="0">
              <a:lnSpc>
                <a:spcPct val="90000"/>
              </a:lnSpc>
              <a:spcBef>
                <a:spcPts val="0"/>
              </a:spcBef>
              <a:spcAft>
                <a:spcPts val="0"/>
              </a:spcAft>
              <a:buSzPts val="6000"/>
              <a:buNone/>
            </a:pPr>
            <a:r>
              <a:rPr lang="en-US" sz="5400">
                <a:solidFill>
                  <a:srgbClr val="000000"/>
                </a:solidFill>
              </a:rPr>
              <a:t>Evidence Based Strategies</a:t>
            </a:r>
            <a:endParaRPr sz="5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lin ang="5400012" scaled="0"/>
        </a:gradFill>
        <a:effectLst/>
      </p:bgPr>
    </p:bg>
    <p:spTree>
      <p:nvGrpSpPr>
        <p:cNvPr id="1" name="Shape 279"/>
        <p:cNvGrpSpPr/>
        <p:nvPr/>
      </p:nvGrpSpPr>
      <p:grpSpPr>
        <a:xfrm>
          <a:off x="0" y="0"/>
          <a:ext cx="0" cy="0"/>
          <a:chOff x="0" y="0"/>
          <a:chExt cx="0" cy="0"/>
        </a:xfrm>
      </p:grpSpPr>
      <p:sp>
        <p:nvSpPr>
          <p:cNvPr id="280" name="Google Shape;280;g173207bf1e5_1_110"/>
          <p:cNvSpPr txBox="1">
            <a:spLocks noGrp="1"/>
          </p:cNvSpPr>
          <p:nvPr>
            <p:ph type="title"/>
          </p:nvPr>
        </p:nvSpPr>
        <p:spPr>
          <a:xfrm>
            <a:off x="838200" y="2703144"/>
            <a:ext cx="10515600" cy="1451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111111"/>
              <a:buNone/>
            </a:pPr>
            <a:r>
              <a:rPr lang="en-US">
                <a:solidFill>
                  <a:srgbClr val="000000"/>
                </a:solidFill>
              </a:rPr>
              <a:t>STRATEGY </a:t>
            </a:r>
            <a:endParaRPr>
              <a:solidFill>
                <a:srgbClr val="000000"/>
              </a:solidFill>
            </a:endParaRPr>
          </a:p>
          <a:p>
            <a:pPr marL="0" lvl="0" indent="0" algn="ctr" rtl="0">
              <a:lnSpc>
                <a:spcPct val="90000"/>
              </a:lnSpc>
              <a:spcBef>
                <a:spcPts val="0"/>
              </a:spcBef>
              <a:spcAft>
                <a:spcPts val="0"/>
              </a:spcAft>
              <a:buSzPct val="111111"/>
              <a:buNone/>
            </a:pPr>
            <a:r>
              <a:rPr lang="en-US">
                <a:solidFill>
                  <a:srgbClr val="000000"/>
                </a:solidFill>
              </a:rPr>
              <a:t>Making Text Connections</a:t>
            </a:r>
            <a:endParaRPr>
              <a:solidFill>
                <a:srgbClr val="000000"/>
              </a:solidFill>
            </a:endParaRPr>
          </a:p>
        </p:txBody>
      </p:sp>
      <p:sp>
        <p:nvSpPr>
          <p:cNvPr id="281" name="Google Shape;281;g173207bf1e5_1_11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82" name="Google Shape;282;g173207bf1e5_1_11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1000"/>
              </a:spcBef>
              <a:spcAft>
                <a:spcPts val="0"/>
              </a:spcAft>
              <a:buSzPts val="5000"/>
              <a:buNone/>
            </a:pPr>
            <a:r>
              <a:rPr lang="en-US" sz="3600" dirty="0">
                <a:solidFill>
                  <a:srgbClr val="000000"/>
                </a:solidFill>
              </a:rPr>
              <a:t>Part 2:	How → Evidence Based </a:t>
            </a:r>
            <a:r>
              <a:rPr lang="en-US" sz="3600" dirty="0" smtClean="0">
                <a:solidFill>
                  <a:srgbClr val="000000"/>
                </a:solidFill>
              </a:rPr>
              <a:t>Strategies (1 of 3) </a:t>
            </a:r>
            <a:endParaRPr sz="5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73207bf1e5_1_12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000000"/>
                </a:solidFill>
              </a:rPr>
              <a:t>Strategy: Making Text Connections</a:t>
            </a:r>
            <a:endParaRPr>
              <a:solidFill>
                <a:srgbClr val="000000"/>
              </a:solidFill>
            </a:endParaRPr>
          </a:p>
        </p:txBody>
      </p:sp>
      <p:sp>
        <p:nvSpPr>
          <p:cNvPr id="289" name="Google Shape;289;g173207bf1e5_1_12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What?</a:t>
            </a:r>
            <a:endParaRPr sz="3300">
              <a:solidFill>
                <a:srgbClr val="000000"/>
              </a:solidFill>
            </a:endParaRPr>
          </a:p>
        </p:txBody>
      </p:sp>
      <p:sp>
        <p:nvSpPr>
          <p:cNvPr id="290" name="Google Shape;290;g173207bf1e5_1_12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400" b="0">
                <a:solidFill>
                  <a:srgbClr val="000000"/>
                </a:solidFill>
              </a:rPr>
              <a:t>An active reading strategy that </a:t>
            </a:r>
            <a:endParaRPr sz="2400" b="0">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uses what is already known to increase comprehension by providing a concrete idea to an abstract concept.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supports both the teacher and student (especially English Language Learner and Exceptional Education).</a:t>
            </a:r>
            <a:endParaRPr sz="2400" b="0">
              <a:solidFill>
                <a:srgbClr val="000000"/>
              </a:solidFill>
            </a:endParaRPr>
          </a:p>
        </p:txBody>
      </p:sp>
      <p:sp>
        <p:nvSpPr>
          <p:cNvPr id="291" name="Google Shape;291;g173207bf1e5_1_12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Why?</a:t>
            </a:r>
            <a:endParaRPr sz="3300">
              <a:solidFill>
                <a:srgbClr val="000000"/>
              </a:solidFill>
            </a:endParaRPr>
          </a:p>
        </p:txBody>
      </p:sp>
      <p:sp>
        <p:nvSpPr>
          <p:cNvPr id="292" name="Google Shape;292;g173207bf1e5_1_12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Increases comprehension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motivation, engagement, and confidence</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Leads to formative assessment support</a:t>
            </a:r>
            <a:endParaRPr sz="2400" b="0">
              <a:solidFill>
                <a:srgbClr val="000000"/>
              </a:solidFill>
            </a:endParaRPr>
          </a:p>
        </p:txBody>
      </p:sp>
      <p:sp>
        <p:nvSpPr>
          <p:cNvPr id="293" name="Google Shape;293;g173207bf1e5_1_123"/>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lin ang="5400012" scaled="0"/>
        </a:gradFill>
        <a:effectLst/>
      </p:bgPr>
    </p:bg>
    <p:spTree>
      <p:nvGrpSpPr>
        <p:cNvPr id="1" name="Shape 298"/>
        <p:cNvGrpSpPr/>
        <p:nvPr/>
      </p:nvGrpSpPr>
      <p:grpSpPr>
        <a:xfrm>
          <a:off x="0" y="0"/>
          <a:ext cx="0" cy="0"/>
          <a:chOff x="0" y="0"/>
          <a:chExt cx="0" cy="0"/>
        </a:xfrm>
      </p:grpSpPr>
      <p:sp>
        <p:nvSpPr>
          <p:cNvPr id="299" name="Google Shape;299;g173207bf1e5_1_14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300" name="Google Shape;300;g173207bf1e5_1_14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1000"/>
              </a:spcBef>
              <a:spcAft>
                <a:spcPts val="0"/>
              </a:spcAft>
              <a:buSzPts val="5000"/>
              <a:buNone/>
            </a:pPr>
            <a:r>
              <a:rPr lang="en-US" sz="3600" dirty="0">
                <a:solidFill>
                  <a:srgbClr val="000000"/>
                </a:solidFill>
              </a:rPr>
              <a:t>Part 2:	How → Evidence Based </a:t>
            </a:r>
            <a:r>
              <a:rPr lang="en-US" sz="3600" dirty="0" smtClean="0">
                <a:solidFill>
                  <a:srgbClr val="000000"/>
                </a:solidFill>
              </a:rPr>
              <a:t>Strategies (2 of 3)</a:t>
            </a:r>
            <a:endParaRPr sz="5100" dirty="0"/>
          </a:p>
        </p:txBody>
      </p:sp>
      <p:sp>
        <p:nvSpPr>
          <p:cNvPr id="301" name="Google Shape;301;g173207bf1e5_1_142"/>
          <p:cNvSpPr txBox="1">
            <a:spLocks noGrp="1"/>
          </p:cNvSpPr>
          <p:nvPr>
            <p:ph type="title"/>
          </p:nvPr>
        </p:nvSpPr>
        <p:spPr>
          <a:xfrm>
            <a:off x="831850" y="11763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000"/>
              <a:buNone/>
            </a:pPr>
            <a:r>
              <a:rPr lang="en-US">
                <a:solidFill>
                  <a:srgbClr val="000000"/>
                </a:solidFill>
              </a:rPr>
              <a:t>STRATEGY </a:t>
            </a:r>
            <a:endParaRPr>
              <a:solidFill>
                <a:srgbClr val="000000"/>
              </a:solidFill>
            </a:endParaRPr>
          </a:p>
          <a:p>
            <a:pPr marL="0" lvl="0" indent="0" algn="ctr" rtl="0">
              <a:lnSpc>
                <a:spcPct val="90000"/>
              </a:lnSpc>
              <a:spcBef>
                <a:spcPts val="0"/>
              </a:spcBef>
              <a:spcAft>
                <a:spcPts val="0"/>
              </a:spcAft>
              <a:buSzPts val="5000"/>
              <a:buNone/>
            </a:pPr>
            <a:r>
              <a:rPr lang="en-US">
                <a:solidFill>
                  <a:srgbClr val="000000"/>
                </a:solidFill>
              </a:rPr>
              <a:t>Formative Assessment</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73207bf1e5_1_14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000000"/>
                </a:solidFill>
              </a:rPr>
              <a:t>Strategy: Formative Assessment</a:t>
            </a:r>
            <a:endParaRPr>
              <a:solidFill>
                <a:srgbClr val="000000"/>
              </a:solidFill>
            </a:endParaRPr>
          </a:p>
        </p:txBody>
      </p:sp>
      <p:sp>
        <p:nvSpPr>
          <p:cNvPr id="308" name="Google Shape;308;g173207bf1e5_1_14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What?</a:t>
            </a:r>
            <a:endParaRPr sz="3300">
              <a:solidFill>
                <a:srgbClr val="000000"/>
              </a:solidFill>
            </a:endParaRPr>
          </a:p>
        </p:txBody>
      </p:sp>
      <p:sp>
        <p:nvSpPr>
          <p:cNvPr id="309" name="Google Shape;309;g173207bf1e5_1_14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400" b="0">
                <a:solidFill>
                  <a:srgbClr val="000000"/>
                </a:solidFill>
              </a:rPr>
              <a:t>A low stakes strategy that </a:t>
            </a:r>
            <a:endParaRPr sz="2400" b="0">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monitors student understanding during the learning process.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provides qualitative and quantitative data.</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supports both the teacher and student.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drives future learning.</a:t>
            </a:r>
            <a:endParaRPr sz="2400" b="0">
              <a:solidFill>
                <a:srgbClr val="000000"/>
              </a:solidFill>
            </a:endParaRPr>
          </a:p>
        </p:txBody>
      </p:sp>
      <p:sp>
        <p:nvSpPr>
          <p:cNvPr id="310" name="Google Shape;310;g173207bf1e5_1_14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Why?</a:t>
            </a:r>
            <a:endParaRPr sz="3300">
              <a:solidFill>
                <a:srgbClr val="000000"/>
              </a:solidFill>
            </a:endParaRPr>
          </a:p>
        </p:txBody>
      </p:sp>
      <p:sp>
        <p:nvSpPr>
          <p:cNvPr id="311" name="Google Shape;311;g173207bf1e5_1_14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Increases rigor</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Improves academic achievement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Enhances student motivation and engagement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Leads to focused and targeted feedback</a:t>
            </a:r>
            <a:endParaRPr sz="2400" b="0">
              <a:solidFill>
                <a:srgbClr val="000000"/>
              </a:solidFill>
            </a:endParaRPr>
          </a:p>
        </p:txBody>
      </p:sp>
      <p:sp>
        <p:nvSpPr>
          <p:cNvPr id="312" name="Google Shape;312;g173207bf1e5_1_149"/>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DDDDD"/>
            </a:gs>
            <a:gs pos="100000">
              <a:srgbClr val="919191"/>
            </a:gs>
          </a:gsLst>
          <a:lin ang="5400012" scaled="0"/>
        </a:gradFill>
        <a:effectLst/>
      </p:bgPr>
    </p:bg>
    <p:spTree>
      <p:nvGrpSpPr>
        <p:cNvPr id="1" name="Shape 317"/>
        <p:cNvGrpSpPr/>
        <p:nvPr/>
      </p:nvGrpSpPr>
      <p:grpSpPr>
        <a:xfrm>
          <a:off x="0" y="0"/>
          <a:ext cx="0" cy="0"/>
          <a:chOff x="0" y="0"/>
          <a:chExt cx="0" cy="0"/>
        </a:xfrm>
      </p:grpSpPr>
      <p:sp>
        <p:nvSpPr>
          <p:cNvPr id="318" name="Google Shape;318;g173207bf1e5_1_15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319" name="Google Shape;319;g173207bf1e5_1_15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1000"/>
              </a:spcBef>
              <a:spcAft>
                <a:spcPts val="0"/>
              </a:spcAft>
              <a:buSzPts val="5000"/>
              <a:buNone/>
            </a:pPr>
            <a:r>
              <a:rPr lang="en-US" sz="3500" dirty="0">
                <a:solidFill>
                  <a:srgbClr val="000000"/>
                </a:solidFill>
              </a:rPr>
              <a:t>Part 2:	How → Evidence Based </a:t>
            </a:r>
            <a:r>
              <a:rPr lang="en-US" sz="3500" dirty="0" smtClean="0">
                <a:solidFill>
                  <a:srgbClr val="000000"/>
                </a:solidFill>
              </a:rPr>
              <a:t>Strategies (3 of 3)</a:t>
            </a:r>
            <a:endParaRPr dirty="0"/>
          </a:p>
        </p:txBody>
      </p:sp>
      <p:sp>
        <p:nvSpPr>
          <p:cNvPr id="320" name="Google Shape;320;g173207bf1e5_1_159"/>
          <p:cNvSpPr txBox="1">
            <a:spLocks noGrp="1"/>
          </p:cNvSpPr>
          <p:nvPr>
            <p:ph type="title"/>
          </p:nvPr>
        </p:nvSpPr>
        <p:spPr>
          <a:xfrm>
            <a:off x="831850" y="11763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000"/>
              <a:buNone/>
            </a:pPr>
            <a:r>
              <a:rPr lang="en-US">
                <a:solidFill>
                  <a:srgbClr val="000000"/>
                </a:solidFill>
              </a:rPr>
              <a:t>STRATEGY </a:t>
            </a:r>
            <a:endParaRPr>
              <a:solidFill>
                <a:srgbClr val="000000"/>
              </a:solidFill>
            </a:endParaRPr>
          </a:p>
          <a:p>
            <a:pPr marL="0" lvl="0" indent="0" algn="ctr" rtl="0">
              <a:lnSpc>
                <a:spcPct val="90000"/>
              </a:lnSpc>
              <a:spcBef>
                <a:spcPts val="0"/>
              </a:spcBef>
              <a:spcAft>
                <a:spcPts val="0"/>
              </a:spcAft>
              <a:buSzPts val="5000"/>
              <a:buNone/>
            </a:pPr>
            <a:r>
              <a:rPr lang="en-US">
                <a:solidFill>
                  <a:srgbClr val="000000"/>
                </a:solidFill>
              </a:rPr>
              <a:t>Feedback</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73207bf1e5_1_16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solidFill>
                  <a:srgbClr val="000000"/>
                </a:solidFill>
              </a:rPr>
              <a:t>Strategy: Feedback</a:t>
            </a:r>
            <a:endParaRPr>
              <a:solidFill>
                <a:srgbClr val="000000"/>
              </a:solidFill>
            </a:endParaRPr>
          </a:p>
        </p:txBody>
      </p:sp>
      <p:sp>
        <p:nvSpPr>
          <p:cNvPr id="327" name="Google Shape;327;g173207bf1e5_1_16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What?</a:t>
            </a:r>
            <a:endParaRPr sz="3300">
              <a:solidFill>
                <a:srgbClr val="000000"/>
              </a:solidFill>
            </a:endParaRPr>
          </a:p>
        </p:txBody>
      </p:sp>
      <p:sp>
        <p:nvSpPr>
          <p:cNvPr id="328" name="Google Shape;328;g173207bf1e5_1_166"/>
          <p:cNvSpPr txBox="1">
            <a:spLocks noGrp="1"/>
          </p:cNvSpPr>
          <p:nvPr>
            <p:ph type="body" idx="2"/>
          </p:nvPr>
        </p:nvSpPr>
        <p:spPr>
          <a:xfrm>
            <a:off x="839800" y="2505075"/>
            <a:ext cx="5157900" cy="435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400" b="0">
                <a:solidFill>
                  <a:srgbClr val="000000"/>
                </a:solidFill>
              </a:rPr>
              <a:t>A continuous and goal driven strategy that</a:t>
            </a:r>
            <a:endParaRPr sz="2400" b="0">
              <a:solidFill>
                <a:srgbClr val="000000"/>
              </a:solidFill>
            </a:endParaRPr>
          </a:p>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communicates learning progress.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supports both the teacher and student in an individualized, instructional, timely, and structured manner.</a:t>
            </a:r>
            <a:endParaRPr sz="2400" b="0">
              <a:solidFill>
                <a:srgbClr val="000000"/>
              </a:solidFill>
            </a:endParaRPr>
          </a:p>
        </p:txBody>
      </p:sp>
      <p:sp>
        <p:nvSpPr>
          <p:cNvPr id="329" name="Google Shape;329;g173207bf1e5_1_16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sz="3300">
                <a:solidFill>
                  <a:srgbClr val="000000"/>
                </a:solidFill>
              </a:rPr>
              <a:t>Why?</a:t>
            </a:r>
            <a:endParaRPr sz="3300">
              <a:solidFill>
                <a:srgbClr val="000000"/>
              </a:solidFill>
            </a:endParaRPr>
          </a:p>
        </p:txBody>
      </p:sp>
      <p:sp>
        <p:nvSpPr>
          <p:cNvPr id="330" name="Google Shape;330;g173207bf1e5_1_16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Clr>
                <a:srgbClr val="000000"/>
              </a:buClr>
              <a:buSzPts val="2400"/>
              <a:buChar char="★"/>
            </a:pPr>
            <a:r>
              <a:rPr lang="en-US" sz="2400" b="0">
                <a:solidFill>
                  <a:srgbClr val="000000"/>
                </a:solidFill>
              </a:rPr>
              <a:t>Improves student achievement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motivation and engagement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Develops students into reflective students</a:t>
            </a:r>
            <a:endParaRPr sz="2400" b="0">
              <a:solidFill>
                <a:srgbClr val="000000"/>
              </a:solidFill>
            </a:endParaRPr>
          </a:p>
        </p:txBody>
      </p:sp>
      <p:sp>
        <p:nvSpPr>
          <p:cNvPr id="331" name="Google Shape;331;g173207bf1e5_1_166"/>
          <p:cNvSpPr txBox="1">
            <a:spLocks noGrp="1"/>
          </p:cNvSpPr>
          <p:nvPr>
            <p:ph type="sldNum" idx="12"/>
          </p:nvPr>
        </p:nvSpPr>
        <p:spPr>
          <a:xfrm>
            <a:off x="8610600" y="6356350"/>
            <a:ext cx="111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73207bf1e5_1_8"/>
          <p:cNvSpPr txBox="1">
            <a:spLocks noGrp="1"/>
          </p:cNvSpPr>
          <p:nvPr>
            <p:ph type="title" idx="4294967295"/>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000"/>
              <a:buFont typeface="Tahoma"/>
              <a:buNone/>
            </a:pPr>
            <a:r>
              <a:rPr lang="en-US" sz="4800">
                <a:solidFill>
                  <a:srgbClr val="000000"/>
                </a:solidFill>
              </a:rPr>
              <a:t>Session Description</a:t>
            </a:r>
            <a:endParaRPr sz="4800">
              <a:solidFill>
                <a:srgbClr val="000000"/>
              </a:solidFill>
            </a:endParaRPr>
          </a:p>
        </p:txBody>
      </p:sp>
      <p:sp>
        <p:nvSpPr>
          <p:cNvPr id="184" name="Google Shape;184;g173207bf1e5_1_8"/>
          <p:cNvSpPr txBox="1">
            <a:spLocks noGrp="1"/>
          </p:cNvSpPr>
          <p:nvPr>
            <p:ph type="body" idx="1"/>
          </p:nvPr>
        </p:nvSpPr>
        <p:spPr>
          <a:xfrm>
            <a:off x="838200" y="1458930"/>
            <a:ext cx="10515600" cy="4718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2800"/>
              <a:buNone/>
            </a:pPr>
            <a:r>
              <a:rPr lang="en-US" sz="2400" b="0">
                <a:solidFill>
                  <a:srgbClr val="000000"/>
                </a:solidFill>
              </a:rPr>
              <a:t>Pairing authentic and relevant texts with textual-dependent complex topics and issues allows students to take ownership of their learning path and drives engagement and mastery across multiple SOL strands. </a:t>
            </a:r>
            <a:endParaRPr sz="2400" b="0">
              <a:solidFill>
                <a:srgbClr val="000000"/>
              </a:solidFill>
            </a:endParaRPr>
          </a:p>
          <a:p>
            <a:pPr marL="228600" lvl="0" indent="0" algn="l" rtl="0">
              <a:lnSpc>
                <a:spcPct val="90000"/>
              </a:lnSpc>
              <a:spcBef>
                <a:spcPts val="0"/>
              </a:spcBef>
              <a:spcAft>
                <a:spcPts val="0"/>
              </a:spcAft>
              <a:buSzPts val="2800"/>
              <a:buNone/>
            </a:pPr>
            <a:endParaRPr sz="2400" b="0">
              <a:solidFill>
                <a:srgbClr val="000000"/>
              </a:solidFill>
            </a:endParaRPr>
          </a:p>
          <a:p>
            <a:pPr marL="0" lvl="0" indent="0" algn="l" rtl="0">
              <a:lnSpc>
                <a:spcPct val="90000"/>
              </a:lnSpc>
              <a:spcBef>
                <a:spcPts val="1000"/>
              </a:spcBef>
              <a:spcAft>
                <a:spcPts val="0"/>
              </a:spcAft>
              <a:buSzPts val="2800"/>
              <a:buNone/>
            </a:pPr>
            <a:r>
              <a:rPr lang="en-US" sz="2400" b="0">
                <a:solidFill>
                  <a:srgbClr val="000000"/>
                </a:solidFill>
              </a:rPr>
              <a:t>This session will focus on the importance of student choice in selecting texts, student driven comprehension, inquiry and research, and inspired based responses to literature. </a:t>
            </a:r>
            <a:endParaRPr sz="2400" b="0">
              <a:solidFill>
                <a:srgbClr val="000000"/>
              </a:solidFill>
            </a:endParaRPr>
          </a:p>
          <a:p>
            <a:pPr marL="0" lvl="0" indent="0" algn="l" rtl="0">
              <a:lnSpc>
                <a:spcPct val="90000"/>
              </a:lnSpc>
              <a:spcBef>
                <a:spcPts val="1000"/>
              </a:spcBef>
              <a:spcAft>
                <a:spcPts val="0"/>
              </a:spcAft>
              <a:buSzPts val="2800"/>
              <a:buNone/>
            </a:pPr>
            <a:endParaRPr sz="2400" b="0">
              <a:solidFill>
                <a:srgbClr val="000000"/>
              </a:solidFill>
            </a:endParaRPr>
          </a:p>
          <a:p>
            <a:pPr marL="0" lvl="0" indent="0" algn="l" rtl="0">
              <a:lnSpc>
                <a:spcPct val="90000"/>
              </a:lnSpc>
              <a:spcBef>
                <a:spcPts val="1000"/>
              </a:spcBef>
              <a:spcAft>
                <a:spcPts val="0"/>
              </a:spcAft>
              <a:buSzPts val="2800"/>
              <a:buNone/>
            </a:pPr>
            <a:r>
              <a:rPr lang="en-US" sz="2400" b="0">
                <a:solidFill>
                  <a:srgbClr val="000000"/>
                </a:solidFill>
              </a:rPr>
              <a:t>Evidence-based teaching strategies support students’ opportunities to “build connections and value interactions with others as a responsible and responsive citizen (community engagement and civic responsibility).” </a:t>
            </a:r>
            <a:endParaRPr sz="2400" b="0">
              <a:solidFill>
                <a:srgbClr val="000000"/>
              </a:solidFill>
            </a:endParaRPr>
          </a:p>
          <a:p>
            <a:pPr marL="228600" lvl="0" indent="0" algn="l" rtl="0">
              <a:lnSpc>
                <a:spcPct val="90000"/>
              </a:lnSpc>
              <a:spcBef>
                <a:spcPts val="1000"/>
              </a:spcBef>
              <a:spcAft>
                <a:spcPts val="0"/>
              </a:spcAft>
              <a:buSzPts val="2800"/>
              <a:buNone/>
            </a:pPr>
            <a:endParaRPr sz="2400" b="0">
              <a:solidFill>
                <a:srgbClr val="000000"/>
              </a:solidFill>
              <a:latin typeface="Tahoma"/>
              <a:ea typeface="Tahoma"/>
              <a:cs typeface="Tahoma"/>
              <a:sym typeface="Tahoma"/>
            </a:endParaRPr>
          </a:p>
          <a:p>
            <a:pPr marL="0" lvl="0" indent="0" algn="l" rtl="0">
              <a:lnSpc>
                <a:spcPct val="90000"/>
              </a:lnSpc>
              <a:spcBef>
                <a:spcPts val="1000"/>
              </a:spcBef>
              <a:spcAft>
                <a:spcPts val="0"/>
              </a:spcAft>
              <a:buSzPts val="2800"/>
              <a:buNone/>
            </a:pPr>
            <a:r>
              <a:rPr lang="en-US" sz="2400">
                <a:solidFill>
                  <a:srgbClr val="000000"/>
                </a:solidFill>
                <a:latin typeface="Tahoma"/>
                <a:ea typeface="Tahoma"/>
                <a:cs typeface="Tahoma"/>
                <a:sym typeface="Tahoma"/>
              </a:rPr>
              <a:t>READ. RESEARCH. REACT</a:t>
            </a:r>
            <a:r>
              <a:rPr lang="en-US" sz="2400" b="0">
                <a:solidFill>
                  <a:srgbClr val="000000"/>
                </a:solidFill>
                <a:latin typeface="Tahoma"/>
                <a:ea typeface="Tahoma"/>
                <a:cs typeface="Tahoma"/>
                <a:sym typeface="Tahoma"/>
              </a:rPr>
              <a:t>.</a:t>
            </a:r>
            <a:endParaRPr>
              <a:solidFill>
                <a:srgbClr val="000000"/>
              </a:solidFill>
            </a:endParaRPr>
          </a:p>
        </p:txBody>
      </p:sp>
      <p:sp>
        <p:nvSpPr>
          <p:cNvPr id="185" name="Google Shape;185;g173207bf1e5_1_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a:ea typeface="Calibri"/>
                <a:cs typeface="Calibri"/>
                <a:sym typeface="Calibri"/>
              </a:rPr>
              <a:t>2</a:t>
            </a:fld>
            <a:endParaRPr>
              <a:latin typeface="Calibri"/>
              <a:ea typeface="Calibri"/>
              <a:cs typeface="Calibri"/>
              <a:sym typeface="Calibri"/>
            </a:endParaRPr>
          </a:p>
        </p:txBody>
      </p:sp>
      <p:sp>
        <p:nvSpPr>
          <p:cNvPr id="186" name="Google Shape;186;g173207bf1e5_1_8"/>
          <p:cNvSpPr txBox="1">
            <a:spLocks noGrp="1"/>
          </p:cNvSpPr>
          <p:nvPr>
            <p:ph type="body" idx="2"/>
          </p:nvPr>
        </p:nvSpPr>
        <p:spPr>
          <a:xfrm>
            <a:off x="0" y="0"/>
            <a:ext cx="12192000" cy="1323900"/>
          </a:xfrm>
          <a:prstGeom prst="rect">
            <a:avLst/>
          </a:prstGeom>
        </p:spPr>
        <p:txBody>
          <a:bodyPr spcFirstLastPara="1" wrap="square" lIns="822950" tIns="640075" rIns="91425" bIns="45700" anchor="t" anchorCtr="0">
            <a:normAutofit fontScale="92500" lnSpcReduction="10000"/>
          </a:bodyPr>
          <a:lstStyle/>
          <a:p>
            <a:pPr marL="0" lvl="0" indent="0" algn="l" rtl="0">
              <a:spcBef>
                <a:spcPts val="1000"/>
              </a:spcBef>
              <a:spcAft>
                <a:spcPts val="0"/>
              </a:spcAft>
              <a:buNone/>
            </a:pPr>
            <a:r>
              <a:rPr lang="en-US"/>
              <a:t>Session Description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73207bf1e5_1_1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
        <p:nvSpPr>
          <p:cNvPr id="338" name="Google Shape;338;g173207bf1e5_1_176"/>
          <p:cNvSpPr txBox="1">
            <a:spLocks noGrp="1"/>
          </p:cNvSpPr>
          <p:nvPr>
            <p:ph type="ctrTitle"/>
          </p:nvPr>
        </p:nvSpPr>
        <p:spPr>
          <a:xfrm>
            <a:off x="1524000" y="2235199"/>
            <a:ext cx="9144000" cy="2387700"/>
          </a:xfrm>
          <a:prstGeom prst="rect">
            <a:avLst/>
          </a:prstGeom>
          <a:solidFill>
            <a:schemeClr val="lt1">
              <a:alpha val="61960"/>
            </a:scheme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990"/>
              <a:buNone/>
            </a:pPr>
            <a:r>
              <a:rPr lang="en-US" sz="5400">
                <a:solidFill>
                  <a:srgbClr val="000000"/>
                </a:solidFill>
              </a:rPr>
              <a:t>Part 3: What → </a:t>
            </a:r>
            <a:endParaRPr sz="5400">
              <a:solidFill>
                <a:srgbClr val="000000"/>
              </a:solidFill>
            </a:endParaRPr>
          </a:p>
          <a:p>
            <a:pPr marL="0" lvl="0" indent="0" algn="ctr" rtl="0">
              <a:lnSpc>
                <a:spcPct val="90000"/>
              </a:lnSpc>
              <a:spcBef>
                <a:spcPts val="0"/>
              </a:spcBef>
              <a:spcAft>
                <a:spcPts val="0"/>
              </a:spcAft>
              <a:buSzPts val="990"/>
              <a:buNone/>
            </a:pPr>
            <a:r>
              <a:rPr lang="en-US" sz="5400">
                <a:solidFill>
                  <a:srgbClr val="000000"/>
                </a:solidFill>
              </a:rPr>
              <a:t>Best Practice Toolbox </a:t>
            </a:r>
            <a:endParaRPr sz="5400">
              <a:solidFill>
                <a:srgbClr val="000000"/>
              </a:solidFill>
            </a:endParaRPr>
          </a:p>
          <a:p>
            <a:pPr marL="0" lvl="0" indent="0" algn="ctr" rtl="0">
              <a:lnSpc>
                <a:spcPct val="90000"/>
              </a:lnSpc>
              <a:spcBef>
                <a:spcPts val="0"/>
              </a:spcBef>
              <a:spcAft>
                <a:spcPts val="0"/>
              </a:spcAft>
              <a:buSzPts val="990"/>
              <a:buNone/>
            </a:pPr>
            <a:r>
              <a:rPr lang="en-US" sz="5400">
                <a:solidFill>
                  <a:srgbClr val="000000"/>
                </a:solidFill>
              </a:rPr>
              <a:t>READ. RESEARCH. REACT.</a:t>
            </a:r>
            <a:endParaRPr sz="54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73207bf1e5_1_182"/>
          <p:cNvSpPr txBox="1">
            <a:spLocks noGrp="1"/>
          </p:cNvSpPr>
          <p:nvPr>
            <p:ph type="title"/>
          </p:nvPr>
        </p:nvSpPr>
        <p:spPr>
          <a:xfrm>
            <a:off x="838200" y="1219199"/>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sz="3400">
                <a:solidFill>
                  <a:srgbClr val="000000"/>
                </a:solidFill>
              </a:rPr>
              <a:t>STRATEGIES DRIVE INSTRUCTIONAL PRACTICES</a:t>
            </a:r>
            <a:endParaRPr sz="3400">
              <a:solidFill>
                <a:srgbClr val="000000"/>
              </a:solidFill>
            </a:endParaRPr>
          </a:p>
        </p:txBody>
      </p:sp>
      <p:sp>
        <p:nvSpPr>
          <p:cNvPr id="345" name="Google Shape;345;g173207bf1e5_1_18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graphicFrame>
        <p:nvGraphicFramePr>
          <p:cNvPr id="346" name="Google Shape;346;g173207bf1e5_1_182" descr="table"/>
          <p:cNvGraphicFramePr/>
          <p:nvPr/>
        </p:nvGraphicFramePr>
        <p:xfrm>
          <a:off x="952478" y="239281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gridCol w="2639300">
                  <a:extLst>
                    <a:ext uri="{9D8B030D-6E8A-4147-A177-3AD203B41FA5}">
                      <a16:colId xmlns:a16="http://schemas.microsoft.com/office/drawing/2014/main" val="20002"/>
                    </a:ext>
                  </a:extLst>
                </a:gridCol>
                <a:gridCol w="2639300">
                  <a:extLst>
                    <a:ext uri="{9D8B030D-6E8A-4147-A177-3AD203B41FA5}">
                      <a16:colId xmlns:a16="http://schemas.microsoft.com/office/drawing/2014/main" val="20003"/>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47" name="Google Shape;347;g173207bf1e5_1_182"/>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1000"/>
              </a:spcBef>
              <a:spcAft>
                <a:spcPts val="0"/>
              </a:spcAft>
              <a:buSzPts val="4400"/>
              <a:buNone/>
            </a:pPr>
            <a:r>
              <a:rPr lang="en-US" sz="3600">
                <a:solidFill>
                  <a:srgbClr val="000000"/>
                </a:solidFill>
              </a:rPr>
              <a:t>Part 3:	What → Best Practice Tool Box</a:t>
            </a:r>
            <a:endParaRPr sz="4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73207bf1e5_1_190"/>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graphicFrame>
        <p:nvGraphicFramePr>
          <p:cNvPr id="353" name="Google Shape;353;g173207bf1e5_1_190" descr="table"/>
          <p:cNvGraphicFramePr/>
          <p:nvPr/>
        </p:nvGraphicFramePr>
        <p:xfrm>
          <a:off x="952490" y="2697473"/>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gridCol w="2639300">
                  <a:extLst>
                    <a:ext uri="{9D8B030D-6E8A-4147-A177-3AD203B41FA5}">
                      <a16:colId xmlns:a16="http://schemas.microsoft.com/office/drawing/2014/main" val="20002"/>
                    </a:ext>
                  </a:extLst>
                </a:gridCol>
                <a:gridCol w="2639300">
                  <a:extLst>
                    <a:ext uri="{9D8B030D-6E8A-4147-A177-3AD203B41FA5}">
                      <a16:colId xmlns:a16="http://schemas.microsoft.com/office/drawing/2014/main" val="20003"/>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54" name="Google Shape;354;g173207bf1e5_1_19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1000"/>
              </a:spcBef>
              <a:spcAft>
                <a:spcPts val="0"/>
              </a:spcAft>
              <a:buSzPts val="4400"/>
              <a:buNone/>
            </a:pPr>
            <a:r>
              <a:rPr lang="en-US" sz="3600">
                <a:solidFill>
                  <a:srgbClr val="000000"/>
                </a:solidFill>
              </a:rPr>
              <a:t>Part 3:	What → Best Practice Tool Box</a:t>
            </a:r>
            <a:endParaRPr sz="4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73207bf1e5_1_196"/>
          <p:cNvSpPr txBox="1">
            <a:spLocks noGrp="1"/>
          </p:cNvSpPr>
          <p:nvPr>
            <p:ph type="title"/>
          </p:nvPr>
        </p:nvSpPr>
        <p:spPr>
          <a:xfrm>
            <a:off x="173182" y="410052"/>
            <a:ext cx="68095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t>Using Authentic Texts </a:t>
            </a:r>
            <a:br>
              <a:rPr lang="en-US"/>
            </a:br>
            <a:r>
              <a:rPr lang="en-US"/>
              <a:t>(1 of 4)</a:t>
            </a:r>
            <a:endParaRPr/>
          </a:p>
        </p:txBody>
      </p:sp>
      <p:sp>
        <p:nvSpPr>
          <p:cNvPr id="360" name="Google Shape;360;g173207bf1e5_1_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b="0">
                <a:solidFill>
                  <a:srgbClr val="000000"/>
                </a:solidFill>
              </a:rPr>
              <a:t>In education, an authentic text is text written for any purpose other than teaching</a:t>
            </a:r>
            <a:r>
              <a:rPr lang="en-US">
                <a:solidFill>
                  <a:srgbClr val="000000"/>
                </a:solidFill>
              </a:rPr>
              <a:t>/</a:t>
            </a:r>
            <a:r>
              <a:rPr lang="en-US" b="0">
                <a:solidFill>
                  <a:srgbClr val="000000"/>
                </a:solidFill>
              </a:rPr>
              <a:t>learning about language.</a:t>
            </a:r>
            <a:endParaRPr b="0">
              <a:solidFill>
                <a:srgbClr val="000000"/>
              </a:solidFill>
            </a:endParaRPr>
          </a:p>
          <a:p>
            <a:pPr marL="0" lvl="0" indent="0" algn="l" rtl="0">
              <a:lnSpc>
                <a:spcPct val="100000"/>
              </a:lnSpc>
              <a:spcBef>
                <a:spcPts val="0"/>
              </a:spcBef>
              <a:spcAft>
                <a:spcPts val="0"/>
              </a:spcAft>
              <a:buSzPts val="1800"/>
              <a:buNone/>
            </a:pPr>
            <a:endParaRPr b="0">
              <a:solidFill>
                <a:srgbClr val="000000"/>
              </a:solidFill>
            </a:endParaRPr>
          </a:p>
          <a:p>
            <a:pPr marL="0" lvl="0" indent="0" algn="l" rtl="0">
              <a:lnSpc>
                <a:spcPct val="100000"/>
              </a:lnSpc>
              <a:spcBef>
                <a:spcPts val="0"/>
              </a:spcBef>
              <a:spcAft>
                <a:spcPts val="0"/>
              </a:spcAft>
              <a:buSzPts val="1800"/>
              <a:buNone/>
            </a:pPr>
            <a:r>
              <a:rPr lang="en-US" b="0">
                <a:solidFill>
                  <a:srgbClr val="000000"/>
                </a:solidFill>
              </a:rPr>
              <a:t>Authentic texts are for “real world” purposes and audiences: to entertain, inform, explain, guide, document or convince.</a:t>
            </a:r>
            <a:endParaRPr b="0">
              <a:solidFill>
                <a:srgbClr val="000000"/>
              </a:solidFill>
            </a:endParaRPr>
          </a:p>
          <a:p>
            <a:pPr marL="0" lvl="0" indent="0" algn="l" rtl="0">
              <a:lnSpc>
                <a:spcPct val="100000"/>
              </a:lnSpc>
              <a:spcBef>
                <a:spcPts val="0"/>
              </a:spcBef>
              <a:spcAft>
                <a:spcPts val="0"/>
              </a:spcAft>
              <a:buSzPts val="1800"/>
              <a:buNone/>
            </a:pPr>
            <a:endParaRPr b="0">
              <a:solidFill>
                <a:srgbClr val="000000"/>
              </a:solidFill>
            </a:endParaRPr>
          </a:p>
          <a:p>
            <a:pPr marL="0" lvl="0" indent="0" algn="l" rtl="0">
              <a:lnSpc>
                <a:spcPct val="100000"/>
              </a:lnSpc>
              <a:spcBef>
                <a:spcPts val="0"/>
              </a:spcBef>
              <a:spcAft>
                <a:spcPts val="0"/>
              </a:spcAft>
              <a:buSzPts val="1800"/>
              <a:buNone/>
            </a:pPr>
            <a:r>
              <a:rPr lang="en-US" b="0">
                <a:solidFill>
                  <a:srgbClr val="000000"/>
                </a:solidFill>
              </a:rPr>
              <a:t>Authentic texts are not only written words. Non-written items that can be read or interpreted may be considered authentic text: video and audio files, speeches, blueprints, photos, virtual tours, and others.</a:t>
            </a:r>
            <a:endParaRPr b="0">
              <a:solidFill>
                <a:srgbClr val="000000"/>
              </a:solidFill>
            </a:endParaRPr>
          </a:p>
          <a:p>
            <a:pPr marL="0" lvl="0" indent="0" algn="l" rtl="0">
              <a:lnSpc>
                <a:spcPct val="100000"/>
              </a:lnSpc>
              <a:spcBef>
                <a:spcPts val="0"/>
              </a:spcBef>
              <a:spcAft>
                <a:spcPts val="0"/>
              </a:spcAft>
              <a:buSzPts val="1800"/>
              <a:buNone/>
            </a:pPr>
            <a:endParaRPr b="0">
              <a:solidFill>
                <a:srgbClr val="000000"/>
              </a:solidFill>
            </a:endParaRPr>
          </a:p>
        </p:txBody>
      </p:sp>
      <p:sp>
        <p:nvSpPr>
          <p:cNvPr id="361" name="Google Shape;361;g173207bf1e5_1_196"/>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graphicFrame>
        <p:nvGraphicFramePr>
          <p:cNvPr id="362" name="Google Shape;362;g173207bf1e5_1_196" descr="table"/>
          <p:cNvGraphicFramePr/>
          <p:nvPr/>
        </p:nvGraphicFramePr>
        <p:xfrm>
          <a:off x="6982682" y="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73207bf1e5_1_20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graphicFrame>
        <p:nvGraphicFramePr>
          <p:cNvPr id="368" name="Google Shape;368;g173207bf1e5_1_203" descr="table"/>
          <p:cNvGraphicFramePr/>
          <p:nvPr/>
        </p:nvGraphicFramePr>
        <p:xfrm>
          <a:off x="6417625" y="22889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69" name="Google Shape;369;g173207bf1e5_1_20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Teacher Choice</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rigor by exposing students to stretch texts which are half year to a year above students current reading level</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Allows selection based skill development through teacher led activities </a:t>
            </a:r>
            <a:endParaRPr sz="2400" b="0">
              <a:solidFill>
                <a:srgbClr val="000000"/>
              </a:solidFill>
            </a:endParaRPr>
          </a:p>
        </p:txBody>
      </p:sp>
      <p:sp>
        <p:nvSpPr>
          <p:cNvPr id="370" name="Google Shape;370;g173207bf1e5_1_203"/>
          <p:cNvSpPr txBox="1">
            <a:spLocks noGrp="1"/>
          </p:cNvSpPr>
          <p:nvPr>
            <p:ph type="body" idx="1"/>
          </p:nvPr>
        </p:nvSpPr>
        <p:spPr>
          <a:xfrm>
            <a:off x="6553200" y="1828800"/>
            <a:ext cx="5181600" cy="5029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800"/>
              <a:buNone/>
            </a:pPr>
            <a:r>
              <a:rPr lang="en-US" sz="3300">
                <a:solidFill>
                  <a:srgbClr val="000000"/>
                </a:solidFill>
              </a:rPr>
              <a:t>Student Choice</a:t>
            </a:r>
            <a:endParaRPr sz="330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Enables student engagement, empowerment, and ownership of the reading experience, including what, when, how, and where they read</a:t>
            </a:r>
            <a:endParaRPr sz="2191" b="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Encourages students to read in a way that supports their individual needs, goals, and interests</a:t>
            </a:r>
            <a:endParaRPr sz="2191" b="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Allows students to practice book selection skills to increase becoming independent readers</a:t>
            </a:r>
            <a:endParaRPr sz="2191" b="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Increases reading volume</a:t>
            </a:r>
            <a:endParaRPr sz="2191" b="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Reduces students failing the state test</a:t>
            </a:r>
            <a:endParaRPr sz="2191" b="0">
              <a:solidFill>
                <a:srgbClr val="000000"/>
              </a:solidFill>
            </a:endParaRPr>
          </a:p>
          <a:p>
            <a:pPr marL="457200" lvl="0" indent="-367785" algn="l" rtl="0">
              <a:lnSpc>
                <a:spcPct val="100000"/>
              </a:lnSpc>
              <a:spcBef>
                <a:spcPts val="0"/>
              </a:spcBef>
              <a:spcAft>
                <a:spcPts val="0"/>
              </a:spcAft>
              <a:buClr>
                <a:srgbClr val="000000"/>
              </a:buClr>
              <a:buSzPts val="2192"/>
              <a:buChar char="★"/>
            </a:pPr>
            <a:r>
              <a:rPr lang="en-US" sz="2191" b="0">
                <a:solidFill>
                  <a:srgbClr val="000000"/>
                </a:solidFill>
              </a:rPr>
              <a:t>Improves peer relationships, self-regulation, and self awareness</a:t>
            </a:r>
            <a:endParaRPr sz="2191" b="0">
              <a:solidFill>
                <a:srgbClr val="000000"/>
              </a:solidFill>
            </a:endParaRPr>
          </a:p>
        </p:txBody>
      </p:sp>
      <p:sp>
        <p:nvSpPr>
          <p:cNvPr id="371" name="Google Shape;371;g173207bf1e5_1_203"/>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Using Authentic Texts (2 of 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73207bf1e5_1_21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graphicFrame>
        <p:nvGraphicFramePr>
          <p:cNvPr id="377" name="Google Shape;377;g173207bf1e5_1_211" descr="table"/>
          <p:cNvGraphicFramePr/>
          <p:nvPr/>
        </p:nvGraphicFramePr>
        <p:xfrm>
          <a:off x="6736602" y="45524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78" name="Google Shape;378;g173207bf1e5_1_2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Enhances understanding of vocabulary and concepts through multiple exposures in context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understanding of how the ideas and language of a discipline are expressed</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Serves as mentor texts for writing and speaking tasks</a:t>
            </a:r>
            <a:endParaRPr sz="2400" b="0">
              <a:solidFill>
                <a:srgbClr val="000000"/>
              </a:solidFill>
            </a:endParaRPr>
          </a:p>
        </p:txBody>
      </p:sp>
      <p:sp>
        <p:nvSpPr>
          <p:cNvPr id="379" name="Google Shape;379;g173207bf1e5_1_211"/>
          <p:cNvSpPr txBox="1">
            <a:spLocks noGrp="1"/>
          </p:cNvSpPr>
          <p:nvPr>
            <p:ph type="body" idx="4294967295"/>
          </p:nvPr>
        </p:nvSpPr>
        <p:spPr>
          <a:xfrm>
            <a:off x="6477000" y="2709350"/>
            <a:ext cx="5181600" cy="40689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Makes the learning more meaningful and relevant by developing a clearer understanding of the purpose and role of a discipline in the real world</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Creates a basis for academic discussion and collaboration on tasks with a real audience and purpose </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Offers opportunities for students to think critically and synthesize ideas from multiple perspectives</a:t>
            </a:r>
            <a:endParaRPr sz="2400" b="0">
              <a:solidFill>
                <a:srgbClr val="000000"/>
              </a:solidFill>
            </a:endParaRPr>
          </a:p>
        </p:txBody>
      </p:sp>
      <p:sp>
        <p:nvSpPr>
          <p:cNvPr id="380" name="Google Shape;380;g173207bf1e5_1_211"/>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Using Authentic Texts (3 of 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73207bf1e5_1_21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graphicFrame>
        <p:nvGraphicFramePr>
          <p:cNvPr id="386" name="Google Shape;386;g173207bf1e5_1_219" descr="table"/>
          <p:cNvGraphicFramePr/>
          <p:nvPr/>
        </p:nvGraphicFramePr>
        <p:xfrm>
          <a:off x="952500" y="1828800"/>
          <a:ext cx="3000000" cy="3000000"/>
        </p:xfrm>
        <a:graphic>
          <a:graphicData uri="http://schemas.openxmlformats.org/drawingml/2006/table">
            <a:tbl>
              <a:tblPr firstRow="1">
                <a:noFill/>
                <a:tableStyleId>{E0B66932-C9F3-4DCF-95BF-5984170C2931}</a:tableStyleId>
              </a:tblPr>
              <a:tblGrid>
                <a:gridCol w="10611300">
                  <a:extLst>
                    <a:ext uri="{9D8B030D-6E8A-4147-A177-3AD203B41FA5}">
                      <a16:colId xmlns:a16="http://schemas.microsoft.com/office/drawing/2014/main" val="20000"/>
                    </a:ext>
                  </a:extLst>
                </a:gridCol>
              </a:tblGrid>
              <a:tr h="1457125">
                <a:tc>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latin typeface="Times New Roman"/>
                          <a:ea typeface="Times New Roman"/>
                          <a:cs typeface="Times New Roman"/>
                          <a:sym typeface="Times New Roman"/>
                        </a:rPr>
                        <a:t>Instructional Idea: </a:t>
                      </a:r>
                      <a:r>
                        <a:rPr lang="en-US" sz="2000" u="none" strike="noStrike" cap="none">
                          <a:latin typeface="Times New Roman"/>
                          <a:ea typeface="Times New Roman"/>
                          <a:cs typeface="Times New Roman"/>
                          <a:sym typeface="Times New Roman"/>
                        </a:rPr>
                        <a:t>Book Pass - Students preview a collection of books to choose from for independent reading. Along with gathering books that are a wide range of reading levels, the teacher/librarian may decide the scope of the collection of books by genre, theme, topic, or writing style. Also consider authors, new books, older books, and any books that would enrich students’ reading experiences.</a:t>
                      </a:r>
                      <a:r>
                        <a:rPr lang="en-US" sz="2100" u="none" strike="noStrike" cap="none">
                          <a:latin typeface="Times New Roman"/>
                          <a:ea typeface="Times New Roman"/>
                          <a:cs typeface="Times New Roman"/>
                          <a:sym typeface="Times New Roman"/>
                        </a:rPr>
                        <a:t> </a:t>
                      </a:r>
                      <a:r>
                        <a:rPr lang="en-US" sz="2000" u="none" strike="noStrike" cap="none">
                          <a:latin typeface="Times New Roman"/>
                          <a:ea typeface="Times New Roman"/>
                          <a:cs typeface="Times New Roman"/>
                          <a:sym typeface="Times New Roman"/>
                        </a:rPr>
                        <a:t>The goal is to choose the book that students are most interested in reading.</a:t>
                      </a:r>
                      <a:endParaRPr sz="21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181125">
                <a:tc>
                  <a:txBody>
                    <a:bodyPr/>
                    <a:lstStyle/>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The teacher explains that each student will have a certain amount of time to examine a few books. </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Students will spend 5 - 10 minutes examining the front cover for the title, author and the cover artwork; reading the book’s back cover and/or inside flaps; skimming chapter titles; and reading the first page and a random page.</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Students record their reaction to the book using 3 columns: first column - the book’s title and the second column - their reaction to the book.</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With teacher’s direction, books are passed. Repeat steps 2 and 3 for as many turns that the teacher/librarian has allotted for this activity.</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Students review their notes. In the third column, students number the books by preference order.</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AutoNum type="arabicPeriod"/>
                      </a:pPr>
                      <a:r>
                        <a:rPr lang="en-US" sz="1800" u="none" strike="noStrike" cap="none">
                          <a:latin typeface="Times New Roman"/>
                          <a:ea typeface="Times New Roman"/>
                          <a:cs typeface="Times New Roman"/>
                          <a:sym typeface="Times New Roman"/>
                        </a:rPr>
                        <a:t>Extension - Students discuss how they chose their books, what they learned about their interests, and what they learned about themselves as a reader.</a:t>
                      </a:r>
                      <a:endParaRPr sz="18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87" name="Google Shape;387;g173207bf1e5_1_219" descr="table"/>
          <p:cNvGraphicFramePr/>
          <p:nvPr/>
        </p:nvGraphicFramePr>
        <p:xfrm>
          <a:off x="6555375" y="13655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88" name="Google Shape;388;g173207bf1e5_1_219"/>
          <p:cNvSpPr txBox="1">
            <a:spLocks noGrp="1"/>
          </p:cNvSpPr>
          <p:nvPr>
            <p:ph type="title"/>
          </p:nvPr>
        </p:nvSpPr>
        <p:spPr>
          <a:xfrm>
            <a:off x="-12"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Using Authentic Texts (4 of 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173207bf1e5_1_22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graphicFrame>
        <p:nvGraphicFramePr>
          <p:cNvPr id="394" name="Google Shape;394;g173207bf1e5_1_226" descr="table"/>
          <p:cNvGraphicFramePr/>
          <p:nvPr/>
        </p:nvGraphicFramePr>
        <p:xfrm>
          <a:off x="6513318" y="248777"/>
          <a:ext cx="5008425" cy="146306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5" name="Google Shape;395;g173207bf1e5_1_2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1800"/>
              <a:buNone/>
            </a:pPr>
            <a:r>
              <a:rPr lang="en-US" sz="2400" b="0">
                <a:solidFill>
                  <a:srgbClr val="000000"/>
                </a:solidFill>
              </a:rPr>
              <a:t>Word knowledge vocabulary includes words used across content areas and text-specific vocabulary that are important for understanding a specific text. These words may not be a part of the students’ oral vocabulary needing to be explicitly taught.</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comprehend best when they know the meanings and connections of important words in the text. </a:t>
            </a:r>
            <a:endParaRPr sz="2400" b="0">
              <a:solidFill>
                <a:srgbClr val="000000"/>
              </a:solidFill>
            </a:endParaRPr>
          </a:p>
          <a:p>
            <a:pPr marL="0" lvl="0" indent="0" algn="l" rtl="0">
              <a:lnSpc>
                <a:spcPct val="100000"/>
              </a:lnSpc>
              <a:spcBef>
                <a:spcPts val="0"/>
              </a:spcBef>
              <a:spcAft>
                <a:spcPts val="0"/>
              </a:spcAft>
              <a:buSzPts val="1800"/>
              <a:buNone/>
            </a:pPr>
            <a:endParaRPr sz="18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acquire new ideas from texts more easily when they learn text-specific vocabulary prior to reading. </a:t>
            </a:r>
            <a:endParaRPr sz="2400" b="0">
              <a:solidFill>
                <a:srgbClr val="000000"/>
              </a:solidFill>
            </a:endParaRPr>
          </a:p>
          <a:p>
            <a:pPr marL="0" lvl="0" indent="0" algn="l" rtl="0">
              <a:lnSpc>
                <a:spcPct val="100000"/>
              </a:lnSpc>
              <a:spcBef>
                <a:spcPts val="0"/>
              </a:spcBef>
              <a:spcAft>
                <a:spcPts val="0"/>
              </a:spcAft>
              <a:buSzPts val="1800"/>
              <a:buNone/>
            </a:pPr>
            <a:endParaRPr sz="18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Fluency is heavily impacted by word knowledge. When students read fluently, they can turn their attention from sounding out the individual words to making sense of what they are reading.</a:t>
            </a:r>
            <a:endParaRPr sz="2400" b="0">
              <a:solidFill>
                <a:srgbClr val="000000"/>
              </a:solidFill>
            </a:endParaRPr>
          </a:p>
        </p:txBody>
      </p:sp>
      <p:sp>
        <p:nvSpPr>
          <p:cNvPr id="397" name="Google Shape;397;g173207bf1e5_1_226"/>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Word Knowledge (1 of 3)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173207bf1e5_1_23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graphicFrame>
        <p:nvGraphicFramePr>
          <p:cNvPr id="403" name="Google Shape;403;g173207bf1e5_1_233" descr="table"/>
          <p:cNvGraphicFramePr/>
          <p:nvPr/>
        </p:nvGraphicFramePr>
        <p:xfrm>
          <a:off x="6460156" y="330528"/>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04" name="Google Shape;404;g173207bf1e5_1_233"/>
          <p:cNvSpPr txBox="1">
            <a:spLocks noGrp="1"/>
          </p:cNvSpPr>
          <p:nvPr>
            <p:ph type="body" idx="4294967295"/>
          </p:nvPr>
        </p:nvSpPr>
        <p:spPr>
          <a:xfrm>
            <a:off x="477150" y="1995375"/>
            <a:ext cx="11443800" cy="4610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reading fluency and comprehension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Exposes new vocabulary whether derived from teacher or student developed lists</a:t>
            </a:r>
            <a:endParaRPr sz="2400" b="0">
              <a:solidFill>
                <a:srgbClr val="000000"/>
              </a:solidFill>
            </a:endParaRPr>
          </a:p>
          <a:p>
            <a:pPr marL="228600" lvl="0" indent="-203200" algn="l" rtl="0">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Encourages active engagement in using and thinking about word meanings and in creating relationships among words</a:t>
            </a:r>
            <a:endParaRPr sz="2400">
              <a:solidFill>
                <a:srgbClr val="000000"/>
              </a:solidFill>
              <a:latin typeface="Times New Roman"/>
              <a:ea typeface="Times New Roman"/>
              <a:cs typeface="Times New Roman"/>
              <a:sym typeface="Times New Roman"/>
            </a:endParaRPr>
          </a:p>
          <a:p>
            <a:pPr marL="228600" lvl="0" indent="-203200" algn="l" rtl="0">
              <a:lnSpc>
                <a:spcPct val="100000"/>
              </a:lnSpc>
              <a:spcBef>
                <a:spcPts val="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Promotes confidence</a:t>
            </a:r>
            <a:endParaRPr sz="2400">
              <a:solidFill>
                <a:srgbClr val="000000"/>
              </a:solidFill>
              <a:latin typeface="Times New Roman"/>
              <a:ea typeface="Times New Roman"/>
              <a:cs typeface="Times New Roman"/>
              <a:sym typeface="Times New Roman"/>
            </a:endParaRPr>
          </a:p>
          <a:p>
            <a:pPr marL="228600" lvl="0" indent="-203200" algn="l" rtl="0">
              <a:lnSpc>
                <a:spcPct val="100000"/>
              </a:lnSpc>
              <a:spcBef>
                <a:spcPts val="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Builds connections across curricular vocabulary</a:t>
            </a:r>
            <a:endParaRPr sz="2400">
              <a:solidFill>
                <a:srgbClr val="000000"/>
              </a:solidFill>
              <a:latin typeface="Times New Roman"/>
              <a:ea typeface="Times New Roman"/>
              <a:cs typeface="Times New Roman"/>
              <a:sym typeface="Times New Roman"/>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p:txBody>
      </p:sp>
      <p:sp>
        <p:nvSpPr>
          <p:cNvPr id="405" name="Google Shape;405;g173207bf1e5_1_233"/>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Word Knowledge (2 of 3) </a:t>
            </a:r>
            <a:endParaRPr sz="36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73207bf1e5_1_24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graphicFrame>
        <p:nvGraphicFramePr>
          <p:cNvPr id="411" name="Google Shape;411;g173207bf1e5_1_241" descr="table"/>
          <p:cNvGraphicFramePr/>
          <p:nvPr/>
        </p:nvGraphicFramePr>
        <p:xfrm>
          <a:off x="6612187" y="136550"/>
          <a:ext cx="5008425" cy="146306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12" name="Google Shape;412;g173207bf1e5_1_241" descr="table"/>
          <p:cNvGraphicFramePr/>
          <p:nvPr/>
        </p:nvGraphicFramePr>
        <p:xfrm>
          <a:off x="952500" y="1905000"/>
          <a:ext cx="10994150" cy="4879450"/>
        </p:xfrm>
        <a:graphic>
          <a:graphicData uri="http://schemas.openxmlformats.org/drawingml/2006/table">
            <a:tbl>
              <a:tblPr firstRow="1">
                <a:noFill/>
                <a:tableStyleId>{E0B66932-C9F3-4DCF-95BF-5984170C2931}</a:tableStyleId>
              </a:tblPr>
              <a:tblGrid>
                <a:gridCol w="4616800">
                  <a:extLst>
                    <a:ext uri="{9D8B030D-6E8A-4147-A177-3AD203B41FA5}">
                      <a16:colId xmlns:a16="http://schemas.microsoft.com/office/drawing/2014/main" val="20000"/>
                    </a:ext>
                  </a:extLst>
                </a:gridCol>
                <a:gridCol w="6377350">
                  <a:extLst>
                    <a:ext uri="{9D8B030D-6E8A-4147-A177-3AD203B41FA5}">
                      <a16:colId xmlns:a16="http://schemas.microsoft.com/office/drawing/2014/main" val="20001"/>
                    </a:ext>
                  </a:extLst>
                </a:gridCol>
              </a:tblGrid>
              <a:tr h="1818500">
                <a:tc gridSpan="2">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 </a:t>
                      </a:r>
                      <a:r>
                        <a:rPr lang="en-US" sz="2200" u="none" strike="noStrike" cap="none">
                          <a:latin typeface="Times New Roman"/>
                          <a:ea typeface="Times New Roman"/>
                          <a:cs typeface="Times New Roman"/>
                          <a:sym typeface="Times New Roman"/>
                        </a:rPr>
                        <a:t>Use explicit instruction to teach the meaning of essential vocabulary of the text to support reading comprehension. This prepares students for learning new information from the text by building background knowledge and provides the “bridge” for recall of new information. This activity provides immediate vocabulary practice using the words through collaborative turn-and-talk activities.</a:t>
                      </a:r>
                      <a:endParaRPr sz="22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020200">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latin typeface="Times New Roman"/>
                          <a:ea typeface="Times New Roman"/>
                          <a:cs typeface="Times New Roman"/>
                          <a:sym typeface="Times New Roman"/>
                        </a:rPr>
                        <a:t>Vocabulary Map. Pre-teach the meanings of important vocabulary using a graphic organizer (PowerPoint or Google Slides), and routine. Review these vocabulary maps multiple times during the reading of the text.</a:t>
                      </a:r>
                      <a:r>
                        <a:rPr lang="en-US" sz="1800" u="none" strike="noStrike" cap="none">
                          <a:latin typeface="Times New Roman"/>
                          <a:ea typeface="Times New Roman"/>
                          <a:cs typeface="Times New Roman"/>
                          <a:sym typeface="Times New Roman"/>
                        </a:rPr>
                        <a:t> </a:t>
                      </a:r>
                      <a:endParaRPr sz="1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*Download Premade Middle School Matters template: </a:t>
                      </a:r>
                      <a:r>
                        <a:rPr lang="en-US" sz="1600" u="sng" strike="noStrike" cap="none">
                          <a:solidFill>
                            <a:schemeClr val="hlink"/>
                          </a:solidFill>
                          <a:latin typeface="Times New Roman"/>
                          <a:ea typeface="Times New Roman"/>
                          <a:cs typeface="Times New Roman"/>
                          <a:sym typeface="Times New Roman"/>
                          <a:hlinkClick r:id="rId3"/>
                        </a:rPr>
                        <a:t>https://greatmiddleschools.org/map</a:t>
                      </a:r>
                      <a:r>
                        <a:rPr lang="en-US" sz="1600" u="none" strike="noStrike" cap="none">
                          <a:latin typeface="Times New Roman"/>
                          <a:ea typeface="Times New Roman"/>
                          <a:cs typeface="Times New Roman"/>
                          <a:sym typeface="Times New Roman"/>
                        </a:rPr>
                        <a:t> </a:t>
                      </a:r>
                      <a:endParaRPr sz="16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dirty="0">
                          <a:latin typeface="Times New Roman"/>
                          <a:ea typeface="Times New Roman"/>
                          <a:cs typeface="Times New Roman"/>
                          <a:sym typeface="Times New Roman"/>
                        </a:rPr>
                        <a:t>The vocabulary map starts with the teacher saying the word with the students repeating, followed by a student friendly definition; synonyms or related words; cognates for English Language Learners; visual image and/or video clip; example sentences related to students every day and a sentence from the text; peer turn-and-talk questions related to students prior knowledge or experience and related to the text.</a:t>
                      </a:r>
                      <a:endParaRPr sz="2100" u="none" strike="noStrike" cap="none"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bl>
          </a:graphicData>
        </a:graphic>
      </p:graphicFrame>
      <p:sp>
        <p:nvSpPr>
          <p:cNvPr id="413" name="Google Shape;413;g173207bf1e5_1_241"/>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600"/>
              <a:buFont typeface="Arial"/>
              <a:buNone/>
            </a:pPr>
            <a:r>
              <a:rPr lang="en-US" sz="3600">
                <a:solidFill>
                  <a:srgbClr val="000000"/>
                </a:solidFill>
              </a:rPr>
              <a:t>Word Knowledge (3 of 3)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73207bf1e5_1_2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00000"/>
                </a:solidFill>
              </a:rPr>
              <a:t>Session Agenda</a:t>
            </a:r>
            <a:endParaRPr>
              <a:solidFill>
                <a:srgbClr val="000000"/>
              </a:solidFill>
            </a:endParaRPr>
          </a:p>
        </p:txBody>
      </p:sp>
      <p:sp>
        <p:nvSpPr>
          <p:cNvPr id="193" name="Google Shape;193;g173207bf1e5_1_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1000"/>
              </a:spcBef>
              <a:spcAft>
                <a:spcPts val="0"/>
              </a:spcAft>
              <a:buSzPts val="2800"/>
              <a:buNone/>
            </a:pPr>
            <a:r>
              <a:rPr lang="en-US" sz="3500">
                <a:solidFill>
                  <a:srgbClr val="000000"/>
                </a:solidFill>
              </a:rPr>
              <a:t>Students increase engagement and achievement in literacy when teachers use evidence based strategies. </a:t>
            </a:r>
            <a:endParaRPr sz="3500">
              <a:solidFill>
                <a:srgbClr val="000000"/>
              </a:solidFill>
            </a:endParaRPr>
          </a:p>
          <a:p>
            <a:pPr marL="0" lvl="0" indent="0" algn="l" rtl="0">
              <a:lnSpc>
                <a:spcPct val="80000"/>
              </a:lnSpc>
              <a:spcBef>
                <a:spcPts val="1000"/>
              </a:spcBef>
              <a:spcAft>
                <a:spcPts val="0"/>
              </a:spcAft>
              <a:buSzPts val="2800"/>
              <a:buNone/>
            </a:pPr>
            <a:endParaRPr sz="3500"/>
          </a:p>
          <a:p>
            <a:pPr marL="0" lvl="0" indent="457200" algn="l" rtl="0">
              <a:lnSpc>
                <a:spcPct val="80000"/>
              </a:lnSpc>
              <a:spcBef>
                <a:spcPts val="1000"/>
              </a:spcBef>
              <a:spcAft>
                <a:spcPts val="0"/>
              </a:spcAft>
              <a:buSzPts val="2800"/>
              <a:buNone/>
            </a:pPr>
            <a:r>
              <a:rPr lang="en-US" sz="3500">
                <a:solidFill>
                  <a:srgbClr val="000000"/>
                </a:solidFill>
              </a:rPr>
              <a:t>Part 1:	Why → Impact on Student Learning</a:t>
            </a:r>
            <a:endParaRPr sz="3500">
              <a:solidFill>
                <a:srgbClr val="000000"/>
              </a:solidFill>
            </a:endParaRPr>
          </a:p>
          <a:p>
            <a:pPr marL="0" lvl="0" indent="457200" algn="l" rtl="0">
              <a:lnSpc>
                <a:spcPct val="80000"/>
              </a:lnSpc>
              <a:spcBef>
                <a:spcPts val="1000"/>
              </a:spcBef>
              <a:spcAft>
                <a:spcPts val="0"/>
              </a:spcAft>
              <a:buSzPts val="2800"/>
              <a:buNone/>
            </a:pPr>
            <a:r>
              <a:rPr lang="en-US" sz="3500">
                <a:solidFill>
                  <a:srgbClr val="000000"/>
                </a:solidFill>
              </a:rPr>
              <a:t>Part 2:	How → Evidence Based Strategies</a:t>
            </a:r>
            <a:endParaRPr sz="3500">
              <a:solidFill>
                <a:srgbClr val="000000"/>
              </a:solidFill>
            </a:endParaRPr>
          </a:p>
          <a:p>
            <a:pPr marL="457200" lvl="0" indent="0" algn="l" rtl="0">
              <a:lnSpc>
                <a:spcPct val="80000"/>
              </a:lnSpc>
              <a:spcBef>
                <a:spcPts val="1000"/>
              </a:spcBef>
              <a:spcAft>
                <a:spcPts val="0"/>
              </a:spcAft>
              <a:buSzPts val="2800"/>
              <a:buNone/>
            </a:pPr>
            <a:r>
              <a:rPr lang="en-US" sz="3500">
                <a:solidFill>
                  <a:srgbClr val="000000"/>
                </a:solidFill>
              </a:rPr>
              <a:t>Part 3:	What → Best Practice Toolbox</a:t>
            </a:r>
            <a:endParaRPr sz="3500">
              <a:solidFill>
                <a:srgbClr val="000000"/>
              </a:solidFill>
            </a:endParaRPr>
          </a:p>
          <a:p>
            <a:pPr marL="1371600" lvl="0" indent="457200" algn="l" rtl="0">
              <a:lnSpc>
                <a:spcPct val="80000"/>
              </a:lnSpc>
              <a:spcBef>
                <a:spcPts val="1000"/>
              </a:spcBef>
              <a:spcAft>
                <a:spcPts val="0"/>
              </a:spcAft>
              <a:buSzPts val="2800"/>
              <a:buNone/>
            </a:pPr>
            <a:r>
              <a:rPr lang="en-US" sz="3500">
                <a:solidFill>
                  <a:srgbClr val="000000"/>
                </a:solidFill>
              </a:rPr>
              <a:t>(READ. RESEARCH. REACT.)</a:t>
            </a:r>
            <a:endParaRPr sz="3500">
              <a:solidFill>
                <a:srgbClr val="000000"/>
              </a:solidFill>
            </a:endParaRPr>
          </a:p>
          <a:p>
            <a:pPr marL="0" lvl="0" indent="0" algn="l" rtl="0">
              <a:lnSpc>
                <a:spcPct val="80000"/>
              </a:lnSpc>
              <a:spcBef>
                <a:spcPts val="1000"/>
              </a:spcBef>
              <a:spcAft>
                <a:spcPts val="0"/>
              </a:spcAft>
              <a:buSzPts val="2800"/>
              <a:buNone/>
            </a:pPr>
            <a:endParaRPr sz="3500" b="0"/>
          </a:p>
          <a:p>
            <a:pPr marL="0" lvl="0" indent="0" algn="l" rtl="0">
              <a:lnSpc>
                <a:spcPct val="80000"/>
              </a:lnSpc>
              <a:spcBef>
                <a:spcPts val="1000"/>
              </a:spcBef>
              <a:spcAft>
                <a:spcPts val="0"/>
              </a:spcAft>
              <a:buSzPts val="2800"/>
              <a:buNone/>
            </a:pPr>
            <a:endParaRPr sz="3500"/>
          </a:p>
        </p:txBody>
      </p:sp>
      <p:sp>
        <p:nvSpPr>
          <p:cNvPr id="194" name="Google Shape;194;g173207bf1e5_1_2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73207bf1e5_1_24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graphicFrame>
        <p:nvGraphicFramePr>
          <p:cNvPr id="419" name="Google Shape;419;g173207bf1e5_1_248" descr="table"/>
          <p:cNvGraphicFramePr/>
          <p:nvPr/>
        </p:nvGraphicFramePr>
        <p:xfrm>
          <a:off x="6460155" y="33899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0" name="Google Shape;420;g173207bf1e5_1_24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ts val="1800"/>
              <a:buNone/>
            </a:pPr>
            <a:r>
              <a:rPr lang="en-US" sz="2400" b="0">
                <a:solidFill>
                  <a:srgbClr val="000000"/>
                </a:solidFill>
              </a:rPr>
              <a:t>World knowledge is a compelling way to build and strengthen text and skill knowledge which supports making sense of the text. Readers make inferences from text relying on background knowledge. </a:t>
            </a:r>
            <a:endParaRPr sz="2400" b="0">
              <a:solidFill>
                <a:srgbClr val="000000"/>
              </a:solidFill>
            </a:endParaRPr>
          </a:p>
          <a:p>
            <a:pPr marL="914400" lvl="0" indent="-381000" algn="l" rtl="0">
              <a:lnSpc>
                <a:spcPct val="100000"/>
              </a:lnSpc>
              <a:spcBef>
                <a:spcPts val="1000"/>
              </a:spcBef>
              <a:spcAft>
                <a:spcPts val="0"/>
              </a:spcAft>
              <a:buClr>
                <a:srgbClr val="000000"/>
              </a:buClr>
              <a:buSzPts val="2400"/>
              <a:buChar char="★"/>
            </a:pPr>
            <a:r>
              <a:rPr lang="en-US" sz="2400" b="0">
                <a:solidFill>
                  <a:srgbClr val="000000"/>
                </a:solidFill>
              </a:rPr>
              <a:t>Activate prior knowledge and pique interest of setting, culture, topics narrated in the text</a:t>
            </a:r>
            <a:endParaRPr sz="2400" b="0">
              <a:solidFill>
                <a:srgbClr val="000000"/>
              </a:solidFill>
            </a:endParaRPr>
          </a:p>
          <a:p>
            <a:pPr marL="914400" lvl="0" indent="-381000" algn="l" rtl="0">
              <a:lnSpc>
                <a:spcPct val="100000"/>
              </a:lnSpc>
              <a:spcBef>
                <a:spcPts val="0"/>
              </a:spcBef>
              <a:spcAft>
                <a:spcPts val="0"/>
              </a:spcAft>
              <a:buClr>
                <a:srgbClr val="000000"/>
              </a:buClr>
              <a:buSzPts val="2400"/>
              <a:buChar char="★"/>
            </a:pPr>
            <a:r>
              <a:rPr lang="en-US" sz="2400" b="0">
                <a:solidFill>
                  <a:srgbClr val="000000"/>
                </a:solidFill>
              </a:rPr>
              <a:t>Curate world knowledge before, during, and after reading the text</a:t>
            </a:r>
            <a:endParaRPr sz="2400" b="0">
              <a:solidFill>
                <a:srgbClr val="000000"/>
              </a:solidFill>
            </a:endParaRPr>
          </a:p>
          <a:p>
            <a:pPr marL="914400" lvl="0" indent="-381000" algn="l" rtl="0">
              <a:lnSpc>
                <a:spcPct val="100000"/>
              </a:lnSpc>
              <a:spcBef>
                <a:spcPts val="0"/>
              </a:spcBef>
              <a:spcAft>
                <a:spcPts val="0"/>
              </a:spcAft>
              <a:buClr>
                <a:srgbClr val="000000"/>
              </a:buClr>
              <a:buSzPts val="2400"/>
              <a:buChar char="★"/>
            </a:pPr>
            <a:r>
              <a:rPr lang="en-US" sz="2400" b="0">
                <a:solidFill>
                  <a:srgbClr val="000000"/>
                </a:solidFill>
              </a:rPr>
              <a:t>Build knowledge through direct real-life experiences</a:t>
            </a:r>
            <a:endParaRPr sz="2400" b="0">
              <a:solidFill>
                <a:srgbClr val="000000"/>
              </a:solidFill>
            </a:endParaRPr>
          </a:p>
          <a:p>
            <a:pPr marL="914400" lvl="0" indent="-381000" algn="l" rtl="0">
              <a:lnSpc>
                <a:spcPct val="100000"/>
              </a:lnSpc>
              <a:spcBef>
                <a:spcPts val="0"/>
              </a:spcBef>
              <a:spcAft>
                <a:spcPts val="0"/>
              </a:spcAft>
              <a:buClr>
                <a:srgbClr val="000000"/>
              </a:buClr>
              <a:buSzPts val="2400"/>
              <a:buChar char="★"/>
            </a:pPr>
            <a:r>
              <a:rPr lang="en-US" sz="2400" b="0">
                <a:solidFill>
                  <a:srgbClr val="000000"/>
                </a:solidFill>
              </a:rPr>
              <a:t>Use multimedia to provide similar first hand experiences and information, and introduce students to important concepts to build a knowledge base</a:t>
            </a:r>
            <a:endParaRPr sz="2400" b="0">
              <a:solidFill>
                <a:srgbClr val="000000"/>
              </a:solidFill>
            </a:endParaRPr>
          </a:p>
          <a:p>
            <a:pPr marL="0" lvl="0" indent="45720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develop engagement with the text through connections. Text connections are most meaningful and effective when students make deep, complex, insightful self, text, and world connections rather than vague, general, or superficial connections.</a:t>
            </a:r>
            <a:endParaRPr sz="2400" b="0">
              <a:solidFill>
                <a:srgbClr val="000000"/>
              </a:solidFill>
            </a:endParaRPr>
          </a:p>
        </p:txBody>
      </p:sp>
      <p:sp>
        <p:nvSpPr>
          <p:cNvPr id="421" name="Google Shape;421;g173207bf1e5_1_248"/>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200"/>
              <a:buFont typeface="Arial"/>
              <a:buNone/>
            </a:pPr>
            <a:r>
              <a:rPr lang="en-US" sz="3200">
                <a:solidFill>
                  <a:srgbClr val="000000"/>
                </a:solidFill>
              </a:rPr>
              <a:t>World Knowledge (1 of 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73207bf1e5_1_25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graphicFrame>
        <p:nvGraphicFramePr>
          <p:cNvPr id="427" name="Google Shape;427;g173207bf1e5_1_255" descr="table"/>
          <p:cNvGraphicFramePr/>
          <p:nvPr/>
        </p:nvGraphicFramePr>
        <p:xfrm>
          <a:off x="6481420" y="40826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8" name="Google Shape;428;g173207bf1e5_1_25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Broadens students’ schema</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comprehension of the text</a:t>
            </a:r>
            <a:endParaRPr sz="2400" b="0">
              <a:solidFill>
                <a:srgbClr val="000000"/>
              </a:solidFill>
            </a:endParaRPr>
          </a:p>
        </p:txBody>
      </p:sp>
      <p:sp>
        <p:nvSpPr>
          <p:cNvPr id="429" name="Google Shape;429;g173207bf1e5_1_255"/>
          <p:cNvSpPr txBox="1">
            <a:spLocks noGrp="1"/>
          </p:cNvSpPr>
          <p:nvPr>
            <p:ph type="body" idx="1"/>
          </p:nvPr>
        </p:nvSpPr>
        <p:spPr>
          <a:xfrm>
            <a:off x="6388800" y="2434625"/>
            <a:ext cx="5455200" cy="4235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Honors the cultural background of  students and authentic text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Integrates other subjects for cross-curricular collaboration</a:t>
            </a:r>
            <a:endParaRPr sz="2400" b="0">
              <a:solidFill>
                <a:srgbClr val="000000"/>
              </a:solidFill>
            </a:endParaRPr>
          </a:p>
        </p:txBody>
      </p:sp>
      <p:sp>
        <p:nvSpPr>
          <p:cNvPr id="430" name="Google Shape;430;g173207bf1e5_1_255"/>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200"/>
              <a:buFont typeface="Arial"/>
              <a:buNone/>
            </a:pPr>
            <a:r>
              <a:rPr lang="en-US" sz="3200">
                <a:solidFill>
                  <a:srgbClr val="000000"/>
                </a:solidFill>
              </a:rPr>
              <a:t>World Knowledge (2 of 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173207bf1e5_1_26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Arial"/>
                <a:ea typeface="Arial"/>
                <a:cs typeface="Arial"/>
                <a:sym typeface="Arial"/>
              </a:rPr>
              <a:t>32</a:t>
            </a:fld>
            <a:endParaRPr>
              <a:latin typeface="Arial"/>
              <a:ea typeface="Arial"/>
              <a:cs typeface="Arial"/>
              <a:sym typeface="Arial"/>
            </a:endParaRPr>
          </a:p>
        </p:txBody>
      </p:sp>
      <p:sp>
        <p:nvSpPr>
          <p:cNvPr id="437" name="Google Shape;437;g173207bf1e5_1_2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graphicFrame>
        <p:nvGraphicFramePr>
          <p:cNvPr id="438" name="Google Shape;438;g173207bf1e5_1_263" descr="table"/>
          <p:cNvGraphicFramePr/>
          <p:nvPr/>
        </p:nvGraphicFramePr>
        <p:xfrm>
          <a:off x="6472375" y="227511"/>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39" name="Google Shape;439;g173207bf1e5_1_263" descr="table"/>
          <p:cNvGraphicFramePr/>
          <p:nvPr/>
        </p:nvGraphicFramePr>
        <p:xfrm>
          <a:off x="952500" y="1905000"/>
          <a:ext cx="3000000" cy="3000000"/>
        </p:xfrm>
        <a:graphic>
          <a:graphicData uri="http://schemas.openxmlformats.org/drawingml/2006/table">
            <a:tbl>
              <a:tblPr firstRow="1">
                <a:noFill/>
                <a:tableStyleId>{E0B66932-C9F3-4DCF-95BF-5984170C2931}</a:tableStyleId>
              </a:tblPr>
              <a:tblGrid>
                <a:gridCol w="3644100">
                  <a:extLst>
                    <a:ext uri="{9D8B030D-6E8A-4147-A177-3AD203B41FA5}">
                      <a16:colId xmlns:a16="http://schemas.microsoft.com/office/drawing/2014/main" val="20000"/>
                    </a:ext>
                  </a:extLst>
                </a:gridCol>
                <a:gridCol w="3644100">
                  <a:extLst>
                    <a:ext uri="{9D8B030D-6E8A-4147-A177-3AD203B41FA5}">
                      <a16:colId xmlns:a16="http://schemas.microsoft.com/office/drawing/2014/main" val="20001"/>
                    </a:ext>
                  </a:extLst>
                </a:gridCol>
                <a:gridCol w="3644100">
                  <a:extLst>
                    <a:ext uri="{9D8B030D-6E8A-4147-A177-3AD203B41FA5}">
                      <a16:colId xmlns:a16="http://schemas.microsoft.com/office/drawing/2014/main" val="20002"/>
                    </a:ext>
                  </a:extLst>
                </a:gridCol>
              </a:tblGrid>
              <a:tr h="887575">
                <a:tc gridSpan="3">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 </a:t>
                      </a:r>
                      <a:r>
                        <a:rPr lang="en-US" sz="2200" u="none" strike="noStrike" cap="none">
                          <a:latin typeface="Times New Roman"/>
                          <a:ea typeface="Times New Roman"/>
                          <a:cs typeface="Times New Roman"/>
                          <a:sym typeface="Times New Roman"/>
                        </a:rPr>
                        <a:t>Use stations to have students react to a specific topic/theme/setting developed in a piece to deepen their comprehension and analysis. </a:t>
                      </a:r>
                      <a:endParaRPr sz="22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23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Station 1: Metaphors &amp; Similes - Create and explain figurative language that connect with the theme. How does it connect to the anchor piece?</a:t>
                      </a:r>
                      <a:endParaRPr sz="2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Station 2:  Sensory Experience - Listen to the sounds of (BLANK). Write down how it makes you feel (mood) and why. How does it connect to the anchor piece?</a:t>
                      </a:r>
                      <a:endParaRPr sz="2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Station 3: Paired Text - View the primary photo during this time period. What can you infer? How does it connect to the anchor piece?</a:t>
                      </a:r>
                      <a:endParaRPr sz="22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343350">
                <a:tc gridSpan="3">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Station 4: Personal Connection - Think about how the topic has an impact on your world. Think about elements of you: gender/sex/age/job/culture/race/nationality/etc. Where do you see yourself in this text? Where don’t you see yourself in this text? What is the impact?  </a:t>
                      </a:r>
                      <a:endParaRPr sz="22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440" name="Google Shape;440;g173207bf1e5_1_263"/>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200"/>
              <a:buFont typeface="Arial"/>
              <a:buNone/>
            </a:pPr>
            <a:r>
              <a:rPr lang="en-US" sz="3200">
                <a:solidFill>
                  <a:srgbClr val="000000"/>
                </a:solidFill>
              </a:rPr>
              <a:t>World Knowledge (3 of 4)</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73207bf1e5_1_27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graphicFrame>
        <p:nvGraphicFramePr>
          <p:cNvPr id="446" name="Google Shape;446;g173207bf1e5_1_272" descr="table"/>
          <p:cNvGraphicFramePr/>
          <p:nvPr/>
        </p:nvGraphicFramePr>
        <p:xfrm>
          <a:off x="6612187" y="13655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Knowledge</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47" name="Google Shape;447;g173207bf1e5_1_272" descr="table"/>
          <p:cNvGraphicFramePr/>
          <p:nvPr/>
        </p:nvGraphicFramePr>
        <p:xfrm>
          <a:off x="952500" y="1905000"/>
          <a:ext cx="3000000" cy="3000000"/>
        </p:xfrm>
        <a:graphic>
          <a:graphicData uri="http://schemas.openxmlformats.org/drawingml/2006/table">
            <a:tbl>
              <a:tblPr firstRow="1">
                <a:noFill/>
                <a:tableStyleId>{E0B66932-C9F3-4DCF-95BF-5984170C2931}</a:tableStyleId>
              </a:tblPr>
              <a:tblGrid>
                <a:gridCol w="5252725">
                  <a:extLst>
                    <a:ext uri="{9D8B030D-6E8A-4147-A177-3AD203B41FA5}">
                      <a16:colId xmlns:a16="http://schemas.microsoft.com/office/drawing/2014/main" val="20000"/>
                    </a:ext>
                  </a:extLst>
                </a:gridCol>
                <a:gridCol w="5580275">
                  <a:extLst>
                    <a:ext uri="{9D8B030D-6E8A-4147-A177-3AD203B41FA5}">
                      <a16:colId xmlns:a16="http://schemas.microsoft.com/office/drawing/2014/main" val="20001"/>
                    </a:ext>
                  </a:extLst>
                </a:gridCol>
              </a:tblGrid>
              <a:tr h="472350">
                <a:tc gridSpan="2">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Ideas: </a:t>
                      </a:r>
                      <a:r>
                        <a:rPr lang="en-US" sz="2200" u="none" strike="noStrike" cap="none">
                          <a:latin typeface="Times New Roman"/>
                          <a:ea typeface="Times New Roman"/>
                          <a:cs typeface="Times New Roman"/>
                          <a:sym typeface="Times New Roman"/>
                        </a:rPr>
                        <a:t>Connections</a:t>
                      </a:r>
                      <a:endParaRPr sz="19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2244000">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Idea 1 - Use a graphic organizer for students to complete detailing how they connect to the text. The graphic organizer provides tracking of students’ understanding, and an opportunity to get to know students on a deeper level.</a:t>
                      </a:r>
                      <a:endParaRPr sz="2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Idea 2 - Students use post it notes to mark the text whenever they make a connection to their experiences, to another text, or to the world. This is a visual representation of the many connections students can make to the text.</a:t>
                      </a:r>
                      <a:endParaRPr sz="22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2130525">
                <a:tc gridSpan="2">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Definitions:</a:t>
                      </a:r>
                      <a:endParaRPr sz="22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Char char="❖"/>
                      </a:pPr>
                      <a:r>
                        <a:rPr lang="en-US" sz="1800" u="none" strike="noStrike" cap="none">
                          <a:latin typeface="Times New Roman"/>
                          <a:ea typeface="Times New Roman"/>
                          <a:cs typeface="Times New Roman"/>
                          <a:sym typeface="Times New Roman"/>
                        </a:rPr>
                        <a:t>Text to Self - connections between the text and something that has happened in the student's life. These are personal connections and are different for every student.</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Char char="❖"/>
                      </a:pPr>
                      <a:r>
                        <a:rPr lang="en-US" sz="1800" u="none" strike="noStrike" cap="none">
                          <a:latin typeface="Times New Roman"/>
                          <a:ea typeface="Times New Roman"/>
                          <a:cs typeface="Times New Roman"/>
                          <a:sym typeface="Times New Roman"/>
                        </a:rPr>
                        <a:t>Text to Text - connections between the text that is being read with another text. This type of connection is commonly connections between the theme, similar characters, or an event that is similar in the two stories.</a:t>
                      </a:r>
                      <a:endParaRPr sz="1800" u="none" strike="noStrike" cap="none">
                        <a:latin typeface="Times New Roman"/>
                        <a:ea typeface="Times New Roman"/>
                        <a:cs typeface="Times New Roman"/>
                        <a:sym typeface="Times New Roman"/>
                      </a:endParaRPr>
                    </a:p>
                    <a:p>
                      <a:pPr marL="457200" marR="0" lvl="0" indent="-342900" algn="l" rtl="0">
                        <a:lnSpc>
                          <a:spcPct val="100000"/>
                        </a:lnSpc>
                        <a:spcBef>
                          <a:spcPts val="0"/>
                        </a:spcBef>
                        <a:spcAft>
                          <a:spcPts val="0"/>
                        </a:spcAft>
                        <a:buClr>
                          <a:srgbClr val="000000"/>
                        </a:buClr>
                        <a:buSzPts val="1800"/>
                        <a:buFont typeface="Times New Roman"/>
                        <a:buChar char="❖"/>
                      </a:pPr>
                      <a:r>
                        <a:rPr lang="en-US" sz="1800" u="none" strike="noStrike" cap="none">
                          <a:latin typeface="Times New Roman"/>
                          <a:ea typeface="Times New Roman"/>
                          <a:cs typeface="Times New Roman"/>
                          <a:sym typeface="Times New Roman"/>
                        </a:rPr>
                        <a:t>Text to World - connections between the text and real events (past or present) in the world. This can be connections to political or current events.</a:t>
                      </a:r>
                      <a:endParaRPr sz="18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448" name="Google Shape;448;g173207bf1e5_1_272"/>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3200"/>
              <a:buFont typeface="Arial"/>
              <a:buNone/>
            </a:pPr>
            <a:r>
              <a:rPr lang="en-US" sz="3200">
                <a:solidFill>
                  <a:srgbClr val="000000"/>
                </a:solidFill>
              </a:rPr>
              <a:t>World Knowledge (4 of 4)</a:t>
            </a:r>
            <a:endParaRPr sz="32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173207bf1e5_1_27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graphicFrame>
        <p:nvGraphicFramePr>
          <p:cNvPr id="454" name="Google Shape;454;g173207bf1e5_1_279" descr="table"/>
          <p:cNvGraphicFramePr/>
          <p:nvPr/>
        </p:nvGraphicFramePr>
        <p:xfrm>
          <a:off x="952490" y="2697473"/>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gridCol w="2639300">
                  <a:extLst>
                    <a:ext uri="{9D8B030D-6E8A-4147-A177-3AD203B41FA5}">
                      <a16:colId xmlns:a16="http://schemas.microsoft.com/office/drawing/2014/main" val="20002"/>
                    </a:ext>
                  </a:extLst>
                </a:gridCol>
                <a:gridCol w="2639300">
                  <a:extLst>
                    <a:ext uri="{9D8B030D-6E8A-4147-A177-3AD203B41FA5}">
                      <a16:colId xmlns:a16="http://schemas.microsoft.com/office/drawing/2014/main" val="20003"/>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55" name="Google Shape;455;g173207bf1e5_1_279"/>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Formative Assessment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173207bf1e5_1_28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graphicFrame>
        <p:nvGraphicFramePr>
          <p:cNvPr id="461" name="Google Shape;461;g173207bf1e5_1_284" descr="table"/>
          <p:cNvGraphicFramePr/>
          <p:nvPr/>
        </p:nvGraphicFramePr>
        <p:xfrm>
          <a:off x="6612187" y="38637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 </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62" name="Google Shape;462;g173207bf1e5_1_28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600" b="0">
                <a:solidFill>
                  <a:srgbClr val="000000"/>
                </a:solidFill>
              </a:rPr>
              <a:t>Close reading is an active reading strategy in which the reader engages with the text at a focused and analytical level. </a:t>
            </a:r>
            <a:endParaRPr sz="2600" b="0">
              <a:solidFill>
                <a:srgbClr val="000000"/>
              </a:solidFill>
            </a:endParaRPr>
          </a:p>
          <a:p>
            <a:pPr marL="0" lvl="0" indent="0" algn="l" rtl="0">
              <a:lnSpc>
                <a:spcPct val="100000"/>
              </a:lnSpc>
              <a:spcBef>
                <a:spcPts val="0"/>
              </a:spcBef>
              <a:spcAft>
                <a:spcPts val="0"/>
              </a:spcAft>
              <a:buSzPts val="1800"/>
              <a:buNone/>
            </a:pPr>
            <a:endParaRPr sz="2600" b="0">
              <a:solidFill>
                <a:srgbClr val="000000"/>
              </a:solidFill>
              <a:highlight>
                <a:schemeClr val="lt1"/>
              </a:highlight>
            </a:endParaRPr>
          </a:p>
          <a:p>
            <a:pPr marL="0" lvl="0" indent="0" algn="l" rtl="0">
              <a:lnSpc>
                <a:spcPct val="100000"/>
              </a:lnSpc>
              <a:spcBef>
                <a:spcPts val="0"/>
              </a:spcBef>
              <a:spcAft>
                <a:spcPts val="0"/>
              </a:spcAft>
              <a:buSzPts val="1800"/>
              <a:buNone/>
            </a:pPr>
            <a:r>
              <a:rPr lang="en-US" sz="2600" b="0">
                <a:solidFill>
                  <a:srgbClr val="000000"/>
                </a:solidFill>
              </a:rPr>
              <a:t>Teachers use close reading as a form of formative assessment to discern student comprehension and skill level while interacting with the text. </a:t>
            </a:r>
            <a:endParaRPr sz="2600" b="0">
              <a:solidFill>
                <a:srgbClr val="000000"/>
              </a:solidFill>
            </a:endParaRPr>
          </a:p>
          <a:p>
            <a:pPr marL="0" lvl="0" indent="0" algn="l" rtl="0">
              <a:lnSpc>
                <a:spcPct val="100000"/>
              </a:lnSpc>
              <a:spcBef>
                <a:spcPts val="0"/>
              </a:spcBef>
              <a:spcAft>
                <a:spcPts val="0"/>
              </a:spcAft>
              <a:buSzPts val="1800"/>
              <a:buNone/>
            </a:pPr>
            <a:endParaRPr sz="2600" b="0">
              <a:solidFill>
                <a:srgbClr val="000000"/>
              </a:solidFill>
            </a:endParaRPr>
          </a:p>
          <a:p>
            <a:pPr marL="0" lvl="0" indent="0" algn="l" rtl="0">
              <a:lnSpc>
                <a:spcPct val="100000"/>
              </a:lnSpc>
              <a:spcBef>
                <a:spcPts val="0"/>
              </a:spcBef>
              <a:spcAft>
                <a:spcPts val="0"/>
              </a:spcAft>
              <a:buSzPts val="1800"/>
              <a:buNone/>
            </a:pPr>
            <a:r>
              <a:rPr lang="en-US" sz="2600" b="0">
                <a:solidFill>
                  <a:srgbClr val="000000"/>
                </a:solidFill>
              </a:rPr>
              <a:t>Close reading often requires multiple reads of a text to dig into the multiple layers of an authentic piece. </a:t>
            </a:r>
            <a:endParaRPr sz="2600" b="0">
              <a:solidFill>
                <a:srgbClr val="000000"/>
              </a:solidFill>
            </a:endParaRPr>
          </a:p>
          <a:p>
            <a:pPr marL="0" lvl="0" indent="0" algn="l" rtl="0">
              <a:lnSpc>
                <a:spcPct val="100000"/>
              </a:lnSpc>
              <a:spcBef>
                <a:spcPts val="0"/>
              </a:spcBef>
              <a:spcAft>
                <a:spcPts val="0"/>
              </a:spcAft>
              <a:buSzPts val="1800"/>
              <a:buNone/>
            </a:pPr>
            <a:endParaRPr sz="2600" b="0">
              <a:solidFill>
                <a:srgbClr val="000000"/>
              </a:solidFill>
            </a:endParaRPr>
          </a:p>
          <a:p>
            <a:pPr marL="0" lvl="0" indent="0" algn="l" rtl="0">
              <a:lnSpc>
                <a:spcPct val="100000"/>
              </a:lnSpc>
              <a:spcBef>
                <a:spcPts val="0"/>
              </a:spcBef>
              <a:spcAft>
                <a:spcPts val="0"/>
              </a:spcAft>
              <a:buSzPts val="1800"/>
              <a:buNone/>
            </a:pPr>
            <a:r>
              <a:rPr lang="en-US" sz="2600" b="0">
                <a:solidFill>
                  <a:srgbClr val="000000"/>
                </a:solidFill>
              </a:rPr>
              <a:t>Close reading can take the form of annotation, round robins, think-pair-share, and many other commonly used tools.</a:t>
            </a:r>
            <a:r>
              <a:rPr lang="en-US" sz="2600" b="0">
                <a:solidFill>
                  <a:srgbClr val="444444"/>
                </a:solidFill>
              </a:rPr>
              <a:t> </a:t>
            </a:r>
            <a:endParaRPr sz="2600" b="0">
              <a:solidFill>
                <a:srgbClr val="444444"/>
              </a:solidFill>
            </a:endParaRPr>
          </a:p>
        </p:txBody>
      </p:sp>
      <p:sp>
        <p:nvSpPr>
          <p:cNvPr id="463" name="Google Shape;463;g173207bf1e5_1_284"/>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Close Reading (1 of 4)</a:t>
            </a:r>
            <a:endParaRPr sz="4000">
              <a:solidFill>
                <a:srgbClr val="000000"/>
              </a:solidFill>
            </a:endParaRPr>
          </a:p>
          <a:p>
            <a:pPr marL="0" lvl="0" indent="0" algn="l" rtl="0">
              <a:spcBef>
                <a:spcPts val="0"/>
              </a:spcBef>
              <a:spcAft>
                <a:spcPts val="0"/>
              </a:spcAft>
              <a:buNone/>
            </a:pPr>
            <a:endParaRPr sz="40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73207bf1e5_1_29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a:p>
        </p:txBody>
      </p:sp>
      <p:graphicFrame>
        <p:nvGraphicFramePr>
          <p:cNvPr id="469" name="Google Shape;469;g173207bf1e5_1_291" descr="table"/>
          <p:cNvGraphicFramePr/>
          <p:nvPr/>
        </p:nvGraphicFramePr>
        <p:xfrm>
          <a:off x="6258787" y="397633"/>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70" name="Google Shape;470;g173207bf1e5_1_2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Enhances understanding of vocabulary and concepts through multiple exposures in context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opportunity for quickly identifying and addressing gaps in knowledge</a:t>
            </a:r>
            <a:endParaRPr sz="2400" b="0">
              <a:solidFill>
                <a:srgbClr val="000000"/>
              </a:solidFill>
            </a:endParaRPr>
          </a:p>
        </p:txBody>
      </p:sp>
      <p:sp>
        <p:nvSpPr>
          <p:cNvPr id="471" name="Google Shape;471;g173207bf1e5_1_291"/>
          <p:cNvSpPr txBox="1">
            <a:spLocks noGrp="1"/>
          </p:cNvSpPr>
          <p:nvPr>
            <p:ph type="body" idx="4294967295"/>
          </p:nvPr>
        </p:nvSpPr>
        <p:spPr>
          <a:xfrm>
            <a:off x="6172200" y="2313150"/>
            <a:ext cx="5181600" cy="45450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1800"/>
              <a:buNone/>
            </a:pPr>
            <a:endParaRPr b="0"/>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Provides options for differentiation for a variety of literacy levels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Offers opportunities for students to think critically and synthesize ideas from multiple perspectives</a:t>
            </a:r>
            <a:endParaRPr sz="2400" b="0">
              <a:solidFill>
                <a:srgbClr val="000000"/>
              </a:solidFill>
            </a:endParaRPr>
          </a:p>
        </p:txBody>
      </p:sp>
      <p:sp>
        <p:nvSpPr>
          <p:cNvPr id="472" name="Google Shape;472;g173207bf1e5_1_291"/>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Close Reading (2 of 4)</a:t>
            </a:r>
            <a:endParaRPr sz="4000">
              <a:solidFill>
                <a:srgbClr val="000000"/>
              </a:solidFill>
            </a:endParaRPr>
          </a:p>
          <a:p>
            <a:pPr marL="0" lvl="0" indent="0" algn="l" rtl="0">
              <a:spcBef>
                <a:spcPts val="0"/>
              </a:spcBef>
              <a:spcAft>
                <a:spcPts val="0"/>
              </a:spcAft>
              <a:buNone/>
            </a:pPr>
            <a:endParaRPr sz="40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73207bf1e5_1_29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graphicFrame>
        <p:nvGraphicFramePr>
          <p:cNvPr id="478" name="Google Shape;478;g173207bf1e5_1_299" descr="table"/>
          <p:cNvGraphicFramePr/>
          <p:nvPr/>
        </p:nvGraphicFramePr>
        <p:xfrm>
          <a:off x="6612187" y="270042"/>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79" name="Google Shape;479;g173207bf1e5_1_299" descr="table"/>
          <p:cNvGraphicFramePr/>
          <p:nvPr/>
        </p:nvGraphicFramePr>
        <p:xfrm>
          <a:off x="952500" y="1913275"/>
          <a:ext cx="3000000" cy="3000000"/>
        </p:xfrm>
        <a:graphic>
          <a:graphicData uri="http://schemas.openxmlformats.org/drawingml/2006/table">
            <a:tbl>
              <a:tblPr firstRow="1">
                <a:noFill/>
                <a:tableStyleId>{E0B66932-C9F3-4DCF-95BF-5984170C2931}</a:tableStyleId>
              </a:tblPr>
              <a:tblGrid>
                <a:gridCol w="3644100">
                  <a:extLst>
                    <a:ext uri="{9D8B030D-6E8A-4147-A177-3AD203B41FA5}">
                      <a16:colId xmlns:a16="http://schemas.microsoft.com/office/drawing/2014/main" val="20000"/>
                    </a:ext>
                  </a:extLst>
                </a:gridCol>
                <a:gridCol w="3644100">
                  <a:extLst>
                    <a:ext uri="{9D8B030D-6E8A-4147-A177-3AD203B41FA5}">
                      <a16:colId xmlns:a16="http://schemas.microsoft.com/office/drawing/2014/main" val="20001"/>
                    </a:ext>
                  </a:extLst>
                </a:gridCol>
                <a:gridCol w="3644100">
                  <a:extLst>
                    <a:ext uri="{9D8B030D-6E8A-4147-A177-3AD203B41FA5}">
                      <a16:colId xmlns:a16="http://schemas.microsoft.com/office/drawing/2014/main" val="20002"/>
                    </a:ext>
                  </a:extLst>
                </a:gridCol>
              </a:tblGrid>
              <a:tr h="433550">
                <a:tc gridSpan="3">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 </a:t>
                      </a:r>
                      <a:r>
                        <a:rPr lang="en-US" sz="2200" u="none" strike="noStrike" cap="none">
                          <a:latin typeface="Times New Roman"/>
                          <a:ea typeface="Times New Roman"/>
                          <a:cs typeface="Times New Roman"/>
                          <a:sym typeface="Times New Roman"/>
                        </a:rPr>
                        <a:t>Round Robin</a:t>
                      </a:r>
                      <a:endParaRPr sz="24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03100">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Vocabulary -</a:t>
                      </a:r>
                      <a:r>
                        <a:rPr lang="en-US" sz="1900" u="none" strike="noStrike" cap="none"/>
                        <a:t> Circle any unfamiliar vocabulary. Look up the definition. Double check that the definition makes sense in the context of the text.</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for “Word Knowledge.” </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Slides </a:t>
                      </a:r>
                      <a:r>
                        <a:rPr lang="en-US" sz="1900" b="1" u="sng" strike="noStrike" cap="none">
                          <a:solidFill>
                            <a:schemeClr val="hlink"/>
                          </a:solidFill>
                          <a:hlinkClick r:id="rId3" action="ppaction://hlinksldjump"/>
                        </a:rPr>
                        <a:t>#31</a:t>
                      </a:r>
                      <a:r>
                        <a:rPr lang="en-US" sz="1900" b="1" u="none" strike="noStrike" cap="none"/>
                        <a:t>, </a:t>
                      </a:r>
                      <a:r>
                        <a:rPr lang="en-US" sz="1900" b="1" u="sng" strike="noStrike" cap="none">
                          <a:solidFill>
                            <a:schemeClr val="hlink"/>
                          </a:solidFill>
                          <a:hlinkClick r:id="rId4" action="ppaction://hlinksldjump"/>
                        </a:rPr>
                        <a:t>#32</a:t>
                      </a:r>
                      <a:r>
                        <a:rPr lang="en-US" sz="1900" b="1" u="none" strike="noStrike" cap="none"/>
                        <a:t>,  </a:t>
                      </a:r>
                      <a:r>
                        <a:rPr lang="en-US" sz="1900" b="1" u="sng" strike="noStrike" cap="none">
                          <a:solidFill>
                            <a:schemeClr val="hlink"/>
                          </a:solidFill>
                          <a:hlinkClick r:id="rId5" action="ppaction://hlinksldjump"/>
                        </a:rPr>
                        <a:t>#33</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Figurative Language</a:t>
                      </a:r>
                      <a:r>
                        <a:rPr lang="en-US" sz="1900" u="none" strike="noStrike" cap="none"/>
                        <a:t> - Box any figurative language. Be sure to</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identify it. Why did the author</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use it? Jot down your reasons.</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highlight>
                          <a:srgbClr val="FFFF00"/>
                        </a:highlight>
                      </a:endParaRPr>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Review definitions as necessary. Discuss the effect of the language.</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Scaffold - Provide definitions/examples of language found in text.</a:t>
                      </a:r>
                      <a:endParaRPr sz="19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b="1" u="none" strike="noStrike" cap="none"/>
                        <a:t>Syntax </a:t>
                      </a:r>
                      <a:r>
                        <a:rPr lang="en-US" sz="1900" u="none" strike="noStrike" cap="none"/>
                        <a:t>-  Put a slash mark at the end of each complete thought. How does the syntax impact the piece? Is there anything unique about</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the sentencing of the passage?</a:t>
                      </a: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u="none" strike="noStrike" cap="none"/>
                        <a:t>Consider reading it aloud. </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Allow for students to share insights on the speed of the text and the impact. </a:t>
                      </a:r>
                      <a:endParaRPr sz="19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480" name="Google Shape;480;g173207bf1e5_1_299"/>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Close Reading (3 of 4)</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173207bf1e5_1_30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graphicFrame>
        <p:nvGraphicFramePr>
          <p:cNvPr id="486" name="Google Shape;486;g173207bf1e5_1_306" descr="table"/>
          <p:cNvGraphicFramePr/>
          <p:nvPr/>
        </p:nvGraphicFramePr>
        <p:xfrm>
          <a:off x="6612187" y="295831"/>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487" name="Google Shape;487;g173207bf1e5_1_306" descr="table"/>
          <p:cNvGraphicFramePr/>
          <p:nvPr/>
        </p:nvGraphicFramePr>
        <p:xfrm>
          <a:off x="952500" y="1989475"/>
          <a:ext cx="3000000" cy="3000000"/>
        </p:xfrm>
        <a:graphic>
          <a:graphicData uri="http://schemas.openxmlformats.org/drawingml/2006/table">
            <a:tbl>
              <a:tblPr firstRow="1">
                <a:noFill/>
                <a:tableStyleId>{E0B66932-C9F3-4DCF-95BF-5984170C2931}</a:tableStyleId>
              </a:tblPr>
              <a:tblGrid>
                <a:gridCol w="3644100">
                  <a:extLst>
                    <a:ext uri="{9D8B030D-6E8A-4147-A177-3AD203B41FA5}">
                      <a16:colId xmlns:a16="http://schemas.microsoft.com/office/drawing/2014/main" val="20000"/>
                    </a:ext>
                  </a:extLst>
                </a:gridCol>
                <a:gridCol w="3644100">
                  <a:extLst>
                    <a:ext uri="{9D8B030D-6E8A-4147-A177-3AD203B41FA5}">
                      <a16:colId xmlns:a16="http://schemas.microsoft.com/office/drawing/2014/main" val="20001"/>
                    </a:ext>
                  </a:extLst>
                </a:gridCol>
                <a:gridCol w="3644100">
                  <a:extLst>
                    <a:ext uri="{9D8B030D-6E8A-4147-A177-3AD203B41FA5}">
                      <a16:colId xmlns:a16="http://schemas.microsoft.com/office/drawing/2014/main" val="20002"/>
                    </a:ext>
                  </a:extLst>
                </a:gridCol>
              </a:tblGrid>
              <a:tr h="608675">
                <a:tc gridSpan="3">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 </a:t>
                      </a:r>
                      <a:r>
                        <a:rPr lang="en-US" sz="2200" u="none" strike="noStrike" cap="none">
                          <a:latin typeface="Times New Roman"/>
                          <a:ea typeface="Times New Roman"/>
                          <a:cs typeface="Times New Roman"/>
                          <a:sym typeface="Times New Roman"/>
                        </a:rPr>
                        <a:t>Round Robin continued</a:t>
                      </a:r>
                      <a:endParaRPr sz="24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03100">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Prediction -  What might happen next? Why?</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Allow students to work together to make plausible “TEXT BASED” prediction. </a:t>
                      </a:r>
                      <a:endParaRPr sz="1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Opinions - What do you think of the story, narrators, characters, setting, etc?</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Allow students to work together to make plausible “TEXT BASED” assessments. </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900"/>
                        <a:buFont typeface="Arial"/>
                        <a:buNone/>
                      </a:pPr>
                      <a:r>
                        <a:rPr lang="en-US" sz="1900" u="none" strike="noStrike" cap="none"/>
                        <a:t>Questions - Write questions to ask. Try to list more open questions than closed questions.</a:t>
                      </a:r>
                      <a:endParaRPr sz="1900"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TEACHER - Pause for discussion. Allow students to work together to ask and answer peer questions.</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endParaRPr sz="1900" b="1" u="none" strike="noStrike" cap="none"/>
                    </a:p>
                    <a:p>
                      <a:pPr marL="0" marR="0" lvl="0" indent="0" algn="l" rtl="0">
                        <a:lnSpc>
                          <a:spcPct val="100000"/>
                        </a:lnSpc>
                        <a:spcBef>
                          <a:spcPts val="0"/>
                        </a:spcBef>
                        <a:spcAft>
                          <a:spcPts val="0"/>
                        </a:spcAft>
                        <a:buClr>
                          <a:srgbClr val="000000"/>
                        </a:buClr>
                        <a:buSzPts val="1900"/>
                        <a:buFont typeface="Arial"/>
                        <a:buNone/>
                      </a:pPr>
                      <a:r>
                        <a:rPr lang="en-US" sz="1900" b="1" u="none" strike="noStrike" cap="none"/>
                        <a:t>This will lead into next steps for teaching skills.</a:t>
                      </a:r>
                      <a:endParaRPr sz="1900" b="1" u="none" strike="noStrike" cap="none"/>
                    </a:p>
                    <a:p>
                      <a:pPr marL="0" marR="0" lvl="0" indent="0" algn="l" rtl="0">
                        <a:lnSpc>
                          <a:spcPct val="100000"/>
                        </a:lnSpc>
                        <a:spcBef>
                          <a:spcPts val="0"/>
                        </a:spcBef>
                        <a:spcAft>
                          <a:spcPts val="0"/>
                        </a:spcAft>
                        <a:buClr>
                          <a:srgbClr val="000000"/>
                        </a:buClr>
                        <a:buSzPts val="1900"/>
                        <a:buFont typeface="Arial"/>
                        <a:buNone/>
                      </a:pPr>
                      <a:endParaRPr sz="1900" u="none" strike="noStrike" cap="none"/>
                    </a:p>
                  </a:txBody>
                  <a:tcPr marL="91425" marR="91425" marT="91425" marB="91425"/>
                </a:tc>
                <a:extLst>
                  <a:ext uri="{0D108BD9-81ED-4DB2-BD59-A6C34878D82A}">
                    <a16:rowId xmlns:a16="http://schemas.microsoft.com/office/drawing/2014/main" val="10001"/>
                  </a:ext>
                </a:extLst>
              </a:tr>
            </a:tbl>
          </a:graphicData>
        </a:graphic>
      </p:graphicFrame>
      <p:sp>
        <p:nvSpPr>
          <p:cNvPr id="488" name="Google Shape;488;g173207bf1e5_1_306"/>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Close Reading (4 of 4)</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73207bf1e5_1_31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graphicFrame>
        <p:nvGraphicFramePr>
          <p:cNvPr id="494" name="Google Shape;494;g173207bf1e5_1_313" descr="table"/>
          <p:cNvGraphicFramePr/>
          <p:nvPr/>
        </p:nvGraphicFramePr>
        <p:xfrm>
          <a:off x="6356700" y="248776"/>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95" name="Google Shape;495;g173207bf1e5_1_3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2400" b="0">
                <a:solidFill>
                  <a:srgbClr val="000000"/>
                </a:solidFill>
              </a:rPr>
              <a:t>Inquiry based activities allow students to reflect on their knowledge and develop interest within and beyond the text.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highlight>
                <a:schemeClr val="lt1"/>
              </a:highlight>
            </a:endParaRPr>
          </a:p>
          <a:p>
            <a:pPr marL="0" lvl="0" indent="0" algn="l" rtl="0">
              <a:lnSpc>
                <a:spcPct val="100000"/>
              </a:lnSpc>
              <a:spcBef>
                <a:spcPts val="0"/>
              </a:spcBef>
              <a:spcAft>
                <a:spcPts val="0"/>
              </a:spcAft>
              <a:buSzPts val="1800"/>
              <a:buNone/>
            </a:pPr>
            <a:r>
              <a:rPr lang="en-US" sz="2400" b="0">
                <a:solidFill>
                  <a:srgbClr val="000000"/>
                </a:solidFill>
              </a:rPr>
              <a:t>Teachers should consistently provide students with opportunities to ask and answer questions to better understand the text.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 questioning can lead to both immediate and long-term research opportunities.</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can use student generated questions to recognize knowledge gaps and authentic interests to drive instruction.</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should explicitly teach students how to find and justify answers to different types of questions through modeling with think alouds.</a:t>
            </a:r>
            <a:endParaRPr sz="2400" b="0">
              <a:solidFill>
                <a:srgbClr val="000000"/>
              </a:solidFill>
            </a:endParaRPr>
          </a:p>
        </p:txBody>
      </p:sp>
      <p:sp>
        <p:nvSpPr>
          <p:cNvPr id="496" name="Google Shape;496;g173207bf1e5_1_313"/>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800"/>
              <a:buFont typeface="Arial"/>
              <a:buNone/>
            </a:pPr>
            <a:r>
              <a:rPr lang="en-US" sz="4800">
                <a:solidFill>
                  <a:srgbClr val="000000"/>
                </a:solidFill>
              </a:rPr>
              <a:t>Questioning (1 of 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73207bf1e5_1_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201" name="Google Shape;201;g173207bf1e5_1_27"/>
          <p:cNvSpPr txBox="1">
            <a:spLocks noGrp="1"/>
          </p:cNvSpPr>
          <p:nvPr>
            <p:ph type="ctrTitle"/>
          </p:nvPr>
        </p:nvSpPr>
        <p:spPr>
          <a:xfrm>
            <a:off x="1524000" y="2235199"/>
            <a:ext cx="9144000" cy="2387700"/>
          </a:xfrm>
          <a:prstGeom prst="rect">
            <a:avLst/>
          </a:prstGeom>
          <a:solidFill>
            <a:schemeClr val="lt1">
              <a:alpha val="61960"/>
            </a:schemeClr>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solidFill>
                  <a:srgbClr val="000000"/>
                </a:solidFill>
              </a:rPr>
              <a:t>Part 1: Why → </a:t>
            </a:r>
            <a:endParaRPr>
              <a:solidFill>
                <a:srgbClr val="000000"/>
              </a:solidFill>
            </a:endParaRPr>
          </a:p>
          <a:p>
            <a:pPr marL="0" lvl="0" indent="0" algn="ctr" rtl="0">
              <a:lnSpc>
                <a:spcPct val="90000"/>
              </a:lnSpc>
              <a:spcBef>
                <a:spcPts val="0"/>
              </a:spcBef>
              <a:spcAft>
                <a:spcPts val="0"/>
              </a:spcAft>
              <a:buSzPct val="111111"/>
              <a:buNone/>
            </a:pPr>
            <a:r>
              <a:rPr lang="en-US">
                <a:solidFill>
                  <a:srgbClr val="000000"/>
                </a:solidFill>
              </a:rPr>
              <a:t>Impact on Student Learning</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73207bf1e5_1_32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graphicFrame>
        <p:nvGraphicFramePr>
          <p:cNvPr id="502" name="Google Shape;502;g173207bf1e5_1_320" descr="table"/>
          <p:cNvGraphicFramePr/>
          <p:nvPr/>
        </p:nvGraphicFramePr>
        <p:xfrm>
          <a:off x="6612187" y="286903"/>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3" name="Google Shape;503;g173207bf1e5_1_32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Encourages student ownership of content and lesson development </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opportunity for quickly identifying and addressing gaps in knowledge</a:t>
            </a:r>
            <a:endParaRPr sz="2400" b="0">
              <a:solidFill>
                <a:srgbClr val="000000"/>
              </a:solidFill>
            </a:endParaRPr>
          </a:p>
        </p:txBody>
      </p:sp>
      <p:sp>
        <p:nvSpPr>
          <p:cNvPr id="504" name="Google Shape;504;g173207bf1e5_1_32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1800"/>
              <a:buNone/>
            </a:pPr>
            <a:endParaRPr b="0"/>
          </a:p>
          <a:p>
            <a:pPr marL="228600" lvl="0" indent="0" algn="l" rtl="0">
              <a:lnSpc>
                <a:spcPct val="100000"/>
              </a:lnSpc>
              <a:spcBef>
                <a:spcPts val="0"/>
              </a:spcBef>
              <a:spcAft>
                <a:spcPts val="0"/>
              </a:spcAft>
              <a:buNone/>
            </a:pPr>
            <a:endParaRPr sz="2400">
              <a:solidFill>
                <a:srgbClr val="000000"/>
              </a:solidFill>
            </a:endParaRPr>
          </a:p>
          <a:p>
            <a:pPr marL="0" lvl="0" indent="0" algn="l" rtl="0">
              <a:lnSpc>
                <a:spcPct val="100000"/>
              </a:lnSpc>
              <a:spcBef>
                <a:spcPts val="0"/>
              </a:spcBef>
              <a:spcAft>
                <a:spcPts val="0"/>
              </a:spcAft>
              <a:buNone/>
            </a:pP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Deepens connections between the text and real-life situations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Provides authentic researching needs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Offers opportunities for students to think critically and creatively</a:t>
            </a:r>
            <a:r>
              <a:rPr lang="en-US" b="0"/>
              <a:t> </a:t>
            </a:r>
            <a:endParaRPr b="0"/>
          </a:p>
        </p:txBody>
      </p:sp>
      <p:sp>
        <p:nvSpPr>
          <p:cNvPr id="505" name="Google Shape;505;g173207bf1e5_1_320"/>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800"/>
              <a:buFont typeface="Arial"/>
              <a:buNone/>
            </a:pPr>
            <a:r>
              <a:rPr lang="en-US" sz="4800">
                <a:solidFill>
                  <a:srgbClr val="000000"/>
                </a:solidFill>
              </a:rPr>
              <a:t>Questioning (2 of 3)</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73207bf1e5_1_32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atin typeface="Arial"/>
                <a:ea typeface="Arial"/>
                <a:cs typeface="Arial"/>
                <a:sym typeface="Arial"/>
              </a:rPr>
              <a:t>41</a:t>
            </a:fld>
            <a:endParaRPr>
              <a:latin typeface="Arial"/>
              <a:ea typeface="Arial"/>
              <a:cs typeface="Arial"/>
              <a:sym typeface="Arial"/>
            </a:endParaRPr>
          </a:p>
        </p:txBody>
      </p:sp>
      <p:graphicFrame>
        <p:nvGraphicFramePr>
          <p:cNvPr id="511" name="Google Shape;511;g173207bf1e5_1_328" descr="table"/>
          <p:cNvGraphicFramePr/>
          <p:nvPr/>
        </p:nvGraphicFramePr>
        <p:xfrm>
          <a:off x="6725969" y="38637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12" name="Google Shape;512;g173207bf1e5_1_328" descr="table"/>
          <p:cNvGraphicFramePr/>
          <p:nvPr/>
        </p:nvGraphicFramePr>
        <p:xfrm>
          <a:off x="952500" y="2044300"/>
          <a:ext cx="3000000" cy="3000000"/>
        </p:xfrm>
        <a:graphic>
          <a:graphicData uri="http://schemas.openxmlformats.org/drawingml/2006/table">
            <a:tbl>
              <a:tblPr firstRow="1">
                <a:noFill/>
                <a:tableStyleId>{E0B66932-C9F3-4DCF-95BF-5984170C2931}</a:tableStyleId>
              </a:tblPr>
              <a:tblGrid>
                <a:gridCol w="1685500">
                  <a:extLst>
                    <a:ext uri="{9D8B030D-6E8A-4147-A177-3AD203B41FA5}">
                      <a16:colId xmlns:a16="http://schemas.microsoft.com/office/drawing/2014/main" val="20000"/>
                    </a:ext>
                  </a:extLst>
                </a:gridCol>
                <a:gridCol w="3071875">
                  <a:extLst>
                    <a:ext uri="{9D8B030D-6E8A-4147-A177-3AD203B41FA5}">
                      <a16:colId xmlns:a16="http://schemas.microsoft.com/office/drawing/2014/main" val="20001"/>
                    </a:ext>
                  </a:extLst>
                </a:gridCol>
                <a:gridCol w="3071875">
                  <a:extLst>
                    <a:ext uri="{9D8B030D-6E8A-4147-A177-3AD203B41FA5}">
                      <a16:colId xmlns:a16="http://schemas.microsoft.com/office/drawing/2014/main" val="20002"/>
                    </a:ext>
                  </a:extLst>
                </a:gridCol>
                <a:gridCol w="3071875">
                  <a:extLst>
                    <a:ext uri="{9D8B030D-6E8A-4147-A177-3AD203B41FA5}">
                      <a16:colId xmlns:a16="http://schemas.microsoft.com/office/drawing/2014/main" val="20003"/>
                    </a:ext>
                  </a:extLst>
                </a:gridCol>
              </a:tblGrid>
              <a:tr h="396200">
                <a:tc gridSpan="4">
                  <a:txBody>
                    <a:bodyPr/>
                    <a:lstStyle/>
                    <a:p>
                      <a:pPr marL="0" marR="0" lvl="0" indent="0" algn="l" rtl="0">
                        <a:lnSpc>
                          <a:spcPct val="100000"/>
                        </a:lnSpc>
                        <a:spcBef>
                          <a:spcPts val="0"/>
                        </a:spcBef>
                        <a:spcAft>
                          <a:spcPts val="0"/>
                        </a:spcAft>
                        <a:buClr>
                          <a:srgbClr val="000000"/>
                        </a:buClr>
                        <a:buSzPts val="2100"/>
                        <a:buFont typeface="Arial"/>
                        <a:buNone/>
                      </a:pPr>
                      <a:r>
                        <a:rPr lang="en-US" sz="2100" b="1" u="none" strike="noStrike" cap="none">
                          <a:latin typeface="Times New Roman"/>
                          <a:ea typeface="Times New Roman"/>
                          <a:cs typeface="Times New Roman"/>
                          <a:sym typeface="Times New Roman"/>
                        </a:rPr>
                        <a:t>Instructional Idea: </a:t>
                      </a:r>
                      <a:r>
                        <a:rPr lang="en-US" sz="2100" u="none" strike="noStrike" cap="none">
                          <a:latin typeface="Times New Roman"/>
                          <a:ea typeface="Times New Roman"/>
                          <a:cs typeface="Times New Roman"/>
                          <a:sym typeface="Times New Roman"/>
                        </a:rPr>
                        <a:t>Three Levels of Learning - Students ask and answer focused questions.</a:t>
                      </a:r>
                      <a:endParaRPr sz="1300" u="none" strike="noStrike" cap="none"/>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On the Line</a:t>
                      </a:r>
                      <a:endParaRPr sz="17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Between the Line</a:t>
                      </a:r>
                      <a:endParaRPr sz="17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Beyond the Line</a:t>
                      </a:r>
                      <a:endParaRPr sz="1700" b="1" u="none" strike="noStrike" cap="none"/>
                    </a:p>
                  </a:txBody>
                  <a:tcPr marL="91425" marR="91425" marT="91425" marB="91425"/>
                </a:tc>
                <a:extLst>
                  <a:ext uri="{0D108BD9-81ED-4DB2-BD59-A6C34878D82A}">
                    <a16:rowId xmlns:a16="http://schemas.microsoft.com/office/drawing/2014/main" val="10001"/>
                  </a:ext>
                </a:extLst>
              </a:tr>
              <a:tr h="124965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Student Expectation</a:t>
                      </a:r>
                      <a:endParaRPr sz="17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Students develop questions that are LITERAL. Answers can be found by POINTING to an answer within the text.</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Students develop questions that require INFERENCE. Answers can be found by making CONNECTIONS to the text and other knowledge. </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Students develop CRITICAL and CREATIVE questions. Answers require SYNTHESIZING multiple streams of information. </a:t>
                      </a:r>
                      <a:endParaRPr sz="1700" u="none" strike="noStrike" cap="none"/>
                    </a:p>
                  </a:txBody>
                  <a:tcPr marL="91425" marR="91425" marT="91425" marB="91425"/>
                </a:tc>
                <a:extLst>
                  <a:ext uri="{0D108BD9-81ED-4DB2-BD59-A6C34878D82A}">
                    <a16:rowId xmlns:a16="http://schemas.microsoft.com/office/drawing/2014/main" val="10002"/>
                  </a:ext>
                </a:extLst>
              </a:tr>
              <a:tr h="1463000">
                <a:tc>
                  <a:txBody>
                    <a:bodyPr/>
                    <a:lstStyle/>
                    <a:p>
                      <a:pPr marL="0" marR="0" lvl="0" indent="0" algn="l" rtl="0">
                        <a:lnSpc>
                          <a:spcPct val="100000"/>
                        </a:lnSpc>
                        <a:spcBef>
                          <a:spcPts val="0"/>
                        </a:spcBef>
                        <a:spcAft>
                          <a:spcPts val="0"/>
                        </a:spcAft>
                        <a:buClr>
                          <a:srgbClr val="000000"/>
                        </a:buClr>
                        <a:buSzPts val="1700"/>
                        <a:buFont typeface="Arial"/>
                        <a:buNone/>
                      </a:pPr>
                      <a:r>
                        <a:rPr lang="en-US" sz="1700" b="1" u="none" strike="noStrike" cap="none"/>
                        <a:t>Teacher Expectation </a:t>
                      </a:r>
                      <a:endParaRPr sz="17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Teacher MODELS developing questions and finding text evidence answers. Allow peer discussion.</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Teacher MODELS developing questions and provides WORLD KNOWLEDGE connections as necessary for answers.This is an opportunity for IMMEDIATE research. Allow peer discussion.</a:t>
                      </a:r>
                      <a:endParaRPr sz="17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Teacher MODELS developing  CRITICAL and CREATIVE questions. Create a list of student generated questions to drive research. </a:t>
                      </a:r>
                      <a:endParaRPr sz="1700" u="none" strike="noStrike" cap="none"/>
                    </a:p>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513" name="Google Shape;513;g173207bf1e5_1_328"/>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None/>
            </a:pPr>
            <a:r>
              <a:rPr lang="en-US" sz="4800">
                <a:solidFill>
                  <a:srgbClr val="000000"/>
                </a:solidFill>
              </a:rPr>
              <a:t>Questioning (3 of 3)</a:t>
            </a:r>
            <a:endParaRPr sz="2800" b="0">
              <a:solidFill>
                <a:schemeClr val="accent3"/>
              </a:solidFill>
            </a:endParaRPr>
          </a:p>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173207bf1e5_1_33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graphicFrame>
        <p:nvGraphicFramePr>
          <p:cNvPr id="519" name="Google Shape;519;g173207bf1e5_1_335" descr="table"/>
          <p:cNvGraphicFramePr/>
          <p:nvPr/>
        </p:nvGraphicFramePr>
        <p:xfrm>
          <a:off x="6511800" y="259760"/>
          <a:ext cx="5008425" cy="146306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0" name="Google Shape;520;g173207bf1e5_1_33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400" b="0">
                <a:solidFill>
                  <a:srgbClr val="000000"/>
                </a:solidFill>
              </a:rPr>
              <a:t>Seminar is a form of discussion, based on a text, that requires questioning, listening and responding to peers.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articulate their findings with textual support, questioning, and connections.</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Seminars allow for collaboration with the text and with their peers.</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can use student generated questions to recognize knowledge gaps and authentic interests to drive instruction.</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should encourage thinking aloud and idea exchanges.</a:t>
            </a:r>
            <a:endParaRPr sz="2400" b="0">
              <a:solidFill>
                <a:srgbClr val="000000"/>
              </a:solidFill>
            </a:endParaRPr>
          </a:p>
        </p:txBody>
      </p:sp>
      <p:sp>
        <p:nvSpPr>
          <p:cNvPr id="522" name="Google Shape;522;g173207bf1e5_1_335"/>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Seminar (1 of 3)</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173207bf1e5_1_34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graphicFrame>
        <p:nvGraphicFramePr>
          <p:cNvPr id="528" name="Google Shape;528;g173207bf1e5_1_342" descr="table"/>
          <p:cNvGraphicFramePr/>
          <p:nvPr/>
        </p:nvGraphicFramePr>
        <p:xfrm>
          <a:off x="6345375" y="488440"/>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9" name="Google Shape;529;g173207bf1e5_1_34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platforms for student voice</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Improves communication skills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Builds confidence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p:txBody>
      </p:sp>
      <p:sp>
        <p:nvSpPr>
          <p:cNvPr id="530" name="Google Shape;530;g173207bf1e5_1_34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endParaRPr b="0"/>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Deepens understanding of multiple layers of a text</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Offers opportunities for critical and creative thinking about similar and diverging perspectives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opportunity for quickly identifying and addressing gaps in knowledge</a:t>
            </a:r>
            <a:endParaRPr sz="2400" b="0">
              <a:solidFill>
                <a:srgbClr val="000000"/>
              </a:solidFill>
            </a:endParaRPr>
          </a:p>
        </p:txBody>
      </p:sp>
      <p:sp>
        <p:nvSpPr>
          <p:cNvPr id="531" name="Google Shape;531;g173207bf1e5_1_342"/>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b="1">
                <a:solidFill>
                  <a:srgbClr val="000000"/>
                </a:solidFill>
                <a:latin typeface="Times New Roman"/>
                <a:ea typeface="Times New Roman"/>
                <a:cs typeface="Times New Roman"/>
                <a:sym typeface="Times New Roman"/>
              </a:rPr>
              <a:t>Seminar (2 of 3)</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g173207bf1e5_1_35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44</a:t>
            </a:fld>
            <a:endParaRPr/>
          </a:p>
        </p:txBody>
      </p:sp>
      <p:graphicFrame>
        <p:nvGraphicFramePr>
          <p:cNvPr id="537" name="Google Shape;537;g173207bf1e5_1_350" descr="table"/>
          <p:cNvGraphicFramePr/>
          <p:nvPr/>
        </p:nvGraphicFramePr>
        <p:xfrm>
          <a:off x="6354550" y="278208"/>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38" name="Google Shape;538;g173207bf1e5_1_350" descr="table"/>
          <p:cNvGraphicFramePr/>
          <p:nvPr/>
        </p:nvGraphicFramePr>
        <p:xfrm>
          <a:off x="952500" y="2018775"/>
          <a:ext cx="3000000" cy="3000000"/>
        </p:xfrm>
        <a:graphic>
          <a:graphicData uri="http://schemas.openxmlformats.org/drawingml/2006/table">
            <a:tbl>
              <a:tblPr firstRow="1">
                <a:noFill/>
                <a:tableStyleId>{E0B66932-C9F3-4DCF-95BF-5984170C2931}</a:tableStyleId>
              </a:tblPr>
              <a:tblGrid>
                <a:gridCol w="2661700">
                  <a:extLst>
                    <a:ext uri="{9D8B030D-6E8A-4147-A177-3AD203B41FA5}">
                      <a16:colId xmlns:a16="http://schemas.microsoft.com/office/drawing/2014/main" val="20000"/>
                    </a:ext>
                  </a:extLst>
                </a:gridCol>
                <a:gridCol w="8142400">
                  <a:extLst>
                    <a:ext uri="{9D8B030D-6E8A-4147-A177-3AD203B41FA5}">
                      <a16:colId xmlns:a16="http://schemas.microsoft.com/office/drawing/2014/main" val="20001"/>
                    </a:ext>
                  </a:extLst>
                </a:gridCol>
              </a:tblGrid>
              <a:tr h="476425">
                <a:tc gridSpan="2">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Instructional Idea: </a:t>
                      </a:r>
                      <a:r>
                        <a:rPr lang="en-US" sz="2400" u="none" strike="noStrike" cap="none">
                          <a:latin typeface="Times New Roman"/>
                          <a:ea typeface="Times New Roman"/>
                          <a:cs typeface="Times New Roman"/>
                          <a:sym typeface="Times New Roman"/>
                        </a:rPr>
                        <a:t>Seminar</a:t>
                      </a:r>
                      <a:endParaRPr sz="16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4764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1: Choose a Text</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Strategy 1 → READ Authentic Texts</a:t>
                      </a:r>
                      <a:endParaRPr sz="1600" u="none" strike="noStrike" cap="none"/>
                    </a:p>
                  </a:txBody>
                  <a:tcPr marL="91425" marR="91425" marT="91425" marB="91425"/>
                </a:tc>
                <a:extLst>
                  <a:ext uri="{0D108BD9-81ED-4DB2-BD59-A6C34878D82A}">
                    <a16:rowId xmlns:a16="http://schemas.microsoft.com/office/drawing/2014/main" val="10001"/>
                  </a:ext>
                </a:extLst>
              </a:tr>
              <a:tr h="443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2: Prepare Students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Strategy 2 → READ Close Reading</a:t>
                      </a:r>
                      <a:endParaRPr sz="1600" u="none" strike="noStrike" cap="none"/>
                    </a:p>
                  </a:txBody>
                  <a:tcPr marL="91425" marR="91425" marT="91425" marB="91425"/>
                </a:tc>
                <a:extLst>
                  <a:ext uri="{0D108BD9-81ED-4DB2-BD59-A6C34878D82A}">
                    <a16:rowId xmlns:a16="http://schemas.microsoft.com/office/drawing/2014/main" val="10002"/>
                  </a:ext>
                </a:extLst>
              </a:tr>
              <a:tr h="454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3: Prepare Questions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Strategy 2 → RESEARCH Questioning </a:t>
                      </a:r>
                      <a:endParaRPr sz="1600" u="none" strike="noStrike" cap="none"/>
                    </a:p>
                  </a:txBody>
                  <a:tcPr marL="91425" marR="91425" marT="91425" marB="91425"/>
                </a:tc>
                <a:extLst>
                  <a:ext uri="{0D108BD9-81ED-4DB2-BD59-A6C34878D82A}">
                    <a16:rowId xmlns:a16="http://schemas.microsoft.com/office/drawing/2014/main" val="10003"/>
                  </a:ext>
                </a:extLst>
              </a:tr>
              <a:tr h="6705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4: Establish Expectations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Creating a safe environment for discussion (not debate) is vital for success. Be sure to connect your seminar expectations to school-wide expectations.</a:t>
                      </a:r>
                      <a:endParaRPr sz="1600" u="none" strike="noStrike" cap="none"/>
                    </a:p>
                  </a:txBody>
                  <a:tcPr marL="91425" marR="91425" marT="91425" marB="91425"/>
                </a:tc>
                <a:extLst>
                  <a:ext uri="{0D108BD9-81ED-4DB2-BD59-A6C34878D82A}">
                    <a16:rowId xmlns:a16="http://schemas.microsoft.com/office/drawing/2014/main" val="10004"/>
                  </a:ext>
                </a:extLst>
              </a:tr>
              <a:tr h="9143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5: Establish Roles</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Teachers are NOT the main participant. Teachers should use this time to listen and note ideas developed by the students to fill in gaps and drive future themes, research, and texts. </a:t>
                      </a:r>
                      <a:endParaRPr sz="1600" u="none" strike="noStrike" cap="none"/>
                    </a:p>
                  </a:txBody>
                  <a:tcPr marL="91425" marR="91425" marT="91425" marB="91425"/>
                </a:tc>
                <a:extLst>
                  <a:ext uri="{0D108BD9-81ED-4DB2-BD59-A6C34878D82A}">
                    <a16:rowId xmlns:a16="http://schemas.microsoft.com/office/drawing/2014/main" val="10005"/>
                  </a:ext>
                </a:extLst>
              </a:tr>
              <a:tr h="9143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Step 6: Reflection</a:t>
                      </a:r>
                      <a:endParaRPr sz="16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Through writing or dialogue, both teachers and students should reflect about the academic behaviors and content demonstrated. Setting goals and plans will deepen understanding and prepare for future seminars.</a:t>
                      </a:r>
                      <a:endParaRPr sz="1600" u="none" strike="noStrike" cap="none"/>
                    </a:p>
                  </a:txBody>
                  <a:tcPr marL="91425" marR="91425" marT="91425" marB="91425"/>
                </a:tc>
                <a:extLst>
                  <a:ext uri="{0D108BD9-81ED-4DB2-BD59-A6C34878D82A}">
                    <a16:rowId xmlns:a16="http://schemas.microsoft.com/office/drawing/2014/main" val="10006"/>
                  </a:ext>
                </a:extLst>
              </a:tr>
            </a:tbl>
          </a:graphicData>
        </a:graphic>
      </p:graphicFrame>
      <p:sp>
        <p:nvSpPr>
          <p:cNvPr id="539" name="Google Shape;539;g173207bf1e5_1_350"/>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Seminar (3 of 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173207bf1e5_1_35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graphicFrame>
        <p:nvGraphicFramePr>
          <p:cNvPr id="545" name="Google Shape;545;g173207bf1e5_1_357" descr="table"/>
          <p:cNvGraphicFramePr/>
          <p:nvPr/>
        </p:nvGraphicFramePr>
        <p:xfrm>
          <a:off x="952490" y="2697473"/>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gridCol w="2639300">
                  <a:extLst>
                    <a:ext uri="{9D8B030D-6E8A-4147-A177-3AD203B41FA5}">
                      <a16:colId xmlns:a16="http://schemas.microsoft.com/office/drawing/2014/main" val="20002"/>
                    </a:ext>
                  </a:extLst>
                </a:gridCol>
                <a:gridCol w="2639300">
                  <a:extLst>
                    <a:ext uri="{9D8B030D-6E8A-4147-A177-3AD203B41FA5}">
                      <a16:colId xmlns:a16="http://schemas.microsoft.com/office/drawing/2014/main" val="20003"/>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14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a:t>
                      </a:r>
                      <a:endParaRPr sz="28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6" name="Google Shape;546;g173207bf1e5_1_357"/>
          <p:cNvSpPr txBox="1">
            <a:spLocks noGrp="1"/>
          </p:cNvSpPr>
          <p:nvPr>
            <p:ph type="title"/>
          </p:nvPr>
        </p:nvSpPr>
        <p:spPr>
          <a:xfrm>
            <a:off x="838200" y="365124"/>
            <a:ext cx="10515600" cy="132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Feedback</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73207bf1e5_1_36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graphicFrame>
        <p:nvGraphicFramePr>
          <p:cNvPr id="552" name="Google Shape;552;g173207bf1e5_1_362" descr="table"/>
          <p:cNvGraphicFramePr/>
          <p:nvPr/>
        </p:nvGraphicFramePr>
        <p:xfrm>
          <a:off x="6479250" y="38637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53" name="Google Shape;553;g173207bf1e5_1_36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400" b="0">
                <a:solidFill>
                  <a:srgbClr val="000000"/>
                </a:solidFill>
              </a:rPr>
              <a:t>Students routinely check for understanding.</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Self monitoring allows students to express “gist” statements to demonstrate the synthesis of the most important ideas.</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recognize if the text is making sense to them. They are providing their own feedback.</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should scaffold this process with think alouds and modeling to support students development. (I do. We do. You do.) </a:t>
            </a:r>
            <a:endParaRPr sz="2400" b="0">
              <a:solidFill>
                <a:srgbClr val="000000"/>
              </a:solidFill>
            </a:endParaRPr>
          </a:p>
        </p:txBody>
      </p:sp>
      <p:sp>
        <p:nvSpPr>
          <p:cNvPr id="554" name="Google Shape;554;g173207bf1e5_1_362"/>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Self Monitoring (1 of 4)</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173207bf1e5_1_36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47</a:t>
            </a:fld>
            <a:endParaRPr/>
          </a:p>
        </p:txBody>
      </p:sp>
      <p:graphicFrame>
        <p:nvGraphicFramePr>
          <p:cNvPr id="560" name="Google Shape;560;g173207bf1e5_1_369" descr="table"/>
          <p:cNvGraphicFramePr/>
          <p:nvPr/>
        </p:nvGraphicFramePr>
        <p:xfrm>
          <a:off x="6406992" y="38637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1" name="Google Shape;561;g173207bf1e5_1_36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metacognition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Builds confidence </a:t>
            </a:r>
            <a:endParaRPr sz="2400" b="0">
              <a:solidFill>
                <a:srgbClr val="000000"/>
              </a:solidFill>
            </a:endParaRPr>
          </a:p>
          <a:p>
            <a:pPr marL="457200" lvl="0" indent="0" algn="l" rtl="0">
              <a:lnSpc>
                <a:spcPct val="100000"/>
              </a:lnSpc>
              <a:spcBef>
                <a:spcPts val="0"/>
              </a:spcBef>
              <a:spcAft>
                <a:spcPts val="0"/>
              </a:spcAft>
              <a:buSzPts val="1800"/>
              <a:buNone/>
            </a:pPr>
            <a:endParaRPr sz="2400" b="0">
              <a:solidFill>
                <a:srgbClr val="000000"/>
              </a:solidFill>
            </a:endParaRPr>
          </a:p>
        </p:txBody>
      </p:sp>
      <p:sp>
        <p:nvSpPr>
          <p:cNvPr id="562" name="Google Shape;562;g173207bf1e5_1_36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Allows students to connect with the text in a way that is important to them</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Offers opportunities for students to dissect, deconstruct, and reconstruct on the path to comprehension, analysis, and synthesis.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Encourages self-efficacy</a:t>
            </a:r>
            <a:r>
              <a:rPr lang="en-US" b="0"/>
              <a:t> </a:t>
            </a:r>
            <a:endParaRPr b="0"/>
          </a:p>
        </p:txBody>
      </p:sp>
      <p:sp>
        <p:nvSpPr>
          <p:cNvPr id="563" name="Google Shape;563;g173207bf1e5_1_369"/>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b="1">
                <a:solidFill>
                  <a:srgbClr val="000000"/>
                </a:solidFill>
                <a:latin typeface="Times New Roman"/>
                <a:ea typeface="Times New Roman"/>
                <a:cs typeface="Times New Roman"/>
                <a:sym typeface="Times New Roman"/>
              </a:rPr>
              <a:t>Self Monitoring (2 of 4)</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73207bf1e5_1_37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graphicFrame>
        <p:nvGraphicFramePr>
          <p:cNvPr id="569" name="Google Shape;569;g173207bf1e5_1_377" descr="table"/>
          <p:cNvGraphicFramePr/>
          <p:nvPr/>
        </p:nvGraphicFramePr>
        <p:xfrm>
          <a:off x="6449525" y="230853"/>
          <a:ext cx="5008425" cy="103634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70" name="Google Shape;570;g173207bf1e5_1_377" descr="table"/>
          <p:cNvGraphicFramePr/>
          <p:nvPr/>
        </p:nvGraphicFramePr>
        <p:xfrm>
          <a:off x="952500" y="1447800"/>
          <a:ext cx="10505450" cy="4724340"/>
        </p:xfrm>
        <a:graphic>
          <a:graphicData uri="http://schemas.openxmlformats.org/drawingml/2006/table">
            <a:tbl>
              <a:tblPr firstRow="1">
                <a:noFill/>
                <a:tableStyleId>{E0B66932-C9F3-4DCF-95BF-5984170C2931}</a:tableStyleId>
              </a:tblPr>
              <a:tblGrid>
                <a:gridCol w="5252725">
                  <a:extLst>
                    <a:ext uri="{9D8B030D-6E8A-4147-A177-3AD203B41FA5}">
                      <a16:colId xmlns:a16="http://schemas.microsoft.com/office/drawing/2014/main" val="20000"/>
                    </a:ext>
                  </a:extLst>
                </a:gridCol>
                <a:gridCol w="5252725">
                  <a:extLst>
                    <a:ext uri="{9D8B030D-6E8A-4147-A177-3AD203B41FA5}">
                      <a16:colId xmlns:a16="http://schemas.microsoft.com/office/drawing/2014/main" val="20001"/>
                    </a:ext>
                  </a:extLst>
                </a:gridCol>
              </a:tblGrid>
              <a:tr h="1188675">
                <a:tc gridSpan="2">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a:t>
                      </a:r>
                      <a:r>
                        <a:rPr lang="en-US" sz="2200" u="none" strike="noStrike" cap="none">
                          <a:latin typeface="Times New Roman"/>
                          <a:ea typeface="Times New Roman"/>
                          <a:cs typeface="Times New Roman"/>
                          <a:sym typeface="Times New Roman"/>
                        </a:rPr>
                        <a:t> “Get the Gist” helps students demonstrate synthesis of the most important ideas of the text. Students monitor their own comprehension of the text by paying attention to the most relevant information in a text to develop a main idea statement. </a:t>
                      </a:r>
                      <a:endParaRPr sz="22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200375">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Gist statements are based on the following elements: </a:t>
                      </a:r>
                      <a:endParaRPr sz="2200" u="none" strike="noStrike" cap="none">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AutoNum type="arabicParenR"/>
                      </a:pPr>
                      <a:r>
                        <a:rPr lang="en-US" sz="2200" u="none" strike="noStrike" cap="none">
                          <a:latin typeface="Times New Roman"/>
                          <a:ea typeface="Times New Roman"/>
                          <a:cs typeface="Times New Roman"/>
                          <a:sym typeface="Times New Roman"/>
                        </a:rPr>
                        <a:t>Who or what the chapter is about.</a:t>
                      </a:r>
                      <a:endParaRPr sz="2200" u="none" strike="noStrike" cap="none">
                        <a:latin typeface="Times New Roman"/>
                        <a:ea typeface="Times New Roman"/>
                        <a:cs typeface="Times New Roman"/>
                        <a:sym typeface="Times New Roman"/>
                      </a:endParaRPr>
                    </a:p>
                    <a:p>
                      <a:pPr marL="45720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 </a:t>
                      </a:r>
                      <a:endParaRPr sz="2200" u="none" strike="noStrike" cap="none">
                        <a:latin typeface="Times New Roman"/>
                        <a:ea typeface="Times New Roman"/>
                        <a:cs typeface="Times New Roman"/>
                        <a:sym typeface="Times New Roman"/>
                      </a:endParaRPr>
                    </a:p>
                    <a:p>
                      <a:pPr marL="457200" marR="0" lvl="0" indent="-368300" algn="l" rtl="0">
                        <a:lnSpc>
                          <a:spcPct val="100000"/>
                        </a:lnSpc>
                        <a:spcBef>
                          <a:spcPts val="0"/>
                        </a:spcBef>
                        <a:spcAft>
                          <a:spcPts val="0"/>
                        </a:spcAft>
                        <a:buClr>
                          <a:srgbClr val="000000"/>
                        </a:buClr>
                        <a:buSzPts val="2200"/>
                        <a:buFont typeface="Times New Roman"/>
                        <a:buAutoNum type="arabicParenR"/>
                      </a:pPr>
                      <a:r>
                        <a:rPr lang="en-US" sz="2200" u="none" strike="noStrike" cap="none">
                          <a:latin typeface="Times New Roman"/>
                          <a:ea typeface="Times New Roman"/>
                          <a:cs typeface="Times New Roman"/>
                          <a:sym typeface="Times New Roman"/>
                        </a:rPr>
                        <a:t>The most important information read about the “who” or “what.” </a:t>
                      </a: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Have students combine their responses to the 2 elements to write a main idea statement made up of 10 or fewer words.</a:t>
                      </a:r>
                      <a:endParaRPr sz="2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Gist statements may be recorded in reading journals/logs, print or electronically. Then peer sharing of gist statements: individually or partners, then whole class discussion. </a:t>
                      </a: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endParaRPr sz="2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u="none" strike="noStrike" cap="none">
                          <a:latin typeface="Times New Roman"/>
                          <a:ea typeface="Times New Roman"/>
                          <a:cs typeface="Times New Roman"/>
                          <a:sym typeface="Times New Roman"/>
                        </a:rPr>
                        <a:t>Display gist statements on a classroom chart to support story predictions before reading subsequent chapters.</a:t>
                      </a:r>
                      <a:endParaRPr sz="22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bl>
          </a:graphicData>
        </a:graphic>
      </p:graphicFrame>
      <p:sp>
        <p:nvSpPr>
          <p:cNvPr id="572" name="Google Shape;572;g173207bf1e5_1_377"/>
          <p:cNvSpPr txBox="1">
            <a:spLocks noGrp="1"/>
          </p:cNvSpPr>
          <p:nvPr>
            <p:ph type="title"/>
          </p:nvPr>
        </p:nvSpPr>
        <p:spPr>
          <a:xfrm>
            <a:off x="0" y="86024"/>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Self Monitoring (3 of 4)</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173207bf1e5_1_384"/>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49</a:t>
            </a:fld>
            <a:endParaRPr/>
          </a:p>
        </p:txBody>
      </p:sp>
      <p:graphicFrame>
        <p:nvGraphicFramePr>
          <p:cNvPr id="578" name="Google Shape;578;g173207bf1e5_1_384" descr="table"/>
          <p:cNvGraphicFramePr/>
          <p:nvPr/>
        </p:nvGraphicFramePr>
        <p:xfrm>
          <a:off x="6547275" y="268405"/>
          <a:ext cx="5008425" cy="103634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579" name="Google Shape;579;g173207bf1e5_1_384" descr="table"/>
          <p:cNvGraphicFramePr/>
          <p:nvPr/>
        </p:nvGraphicFramePr>
        <p:xfrm>
          <a:off x="952500" y="1520925"/>
          <a:ext cx="10603200" cy="4937640"/>
        </p:xfrm>
        <a:graphic>
          <a:graphicData uri="http://schemas.openxmlformats.org/drawingml/2006/table">
            <a:tbl>
              <a:tblPr firstRow="1">
                <a:noFill/>
                <a:tableStyleId>{E0B66932-C9F3-4DCF-95BF-5984170C2931}</a:tableStyleId>
              </a:tblPr>
              <a:tblGrid>
                <a:gridCol w="2650800">
                  <a:extLst>
                    <a:ext uri="{9D8B030D-6E8A-4147-A177-3AD203B41FA5}">
                      <a16:colId xmlns:a16="http://schemas.microsoft.com/office/drawing/2014/main" val="20000"/>
                    </a:ext>
                  </a:extLst>
                </a:gridCol>
                <a:gridCol w="2650800">
                  <a:extLst>
                    <a:ext uri="{9D8B030D-6E8A-4147-A177-3AD203B41FA5}">
                      <a16:colId xmlns:a16="http://schemas.microsoft.com/office/drawing/2014/main" val="20001"/>
                    </a:ext>
                  </a:extLst>
                </a:gridCol>
                <a:gridCol w="2650800">
                  <a:extLst>
                    <a:ext uri="{9D8B030D-6E8A-4147-A177-3AD203B41FA5}">
                      <a16:colId xmlns:a16="http://schemas.microsoft.com/office/drawing/2014/main" val="20002"/>
                    </a:ext>
                  </a:extLst>
                </a:gridCol>
                <a:gridCol w="2650800">
                  <a:extLst>
                    <a:ext uri="{9D8B030D-6E8A-4147-A177-3AD203B41FA5}">
                      <a16:colId xmlns:a16="http://schemas.microsoft.com/office/drawing/2014/main" val="20003"/>
                    </a:ext>
                  </a:extLst>
                </a:gridCol>
              </a:tblGrid>
              <a:tr h="381000">
                <a:tc gridSpan="4">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Instructional Idea: </a:t>
                      </a:r>
                      <a:r>
                        <a:rPr lang="en-US" sz="2400" u="none" strike="noStrike" cap="none">
                          <a:latin typeface="Times New Roman"/>
                          <a:ea typeface="Times New Roman"/>
                          <a:cs typeface="Times New Roman"/>
                          <a:sym typeface="Times New Roman"/>
                        </a:rPr>
                        <a:t>Journaling</a:t>
                      </a:r>
                      <a:endParaRPr sz="1600" b="1"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Dialectical Journal - </a:t>
                      </a:r>
                      <a:r>
                        <a:rPr lang="en-US" sz="1800" u="none" strike="noStrike" cap="none"/>
                        <a:t>Students record their conversation with a text. These journals can be used for a variety of skills including summary, analysis, questioning, and synthesis.  </a:t>
                      </a:r>
                      <a:endParaRPr sz="1800" u="none" strike="noStrike" cap="none"/>
                    </a:p>
                  </a:txBody>
                  <a:tcPr marL="91425" marR="91425" marT="91425" marB="91425"/>
                </a:tc>
                <a:tc hMerge="1">
                  <a:txBody>
                    <a:bodyPr/>
                    <a:lstStyle/>
                    <a:p>
                      <a:endParaRPr lang="en-US"/>
                    </a:p>
                  </a:txBody>
                  <a:tcPr/>
                </a:tc>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Expectation Journal - </a:t>
                      </a:r>
                      <a:r>
                        <a:rPr lang="en-US" sz="1800" u="none" strike="noStrike" cap="none"/>
                        <a:t>Students respond to the posted and discussed lesson objective and essential question. These journals can be used to ensure the students meet the learning target.</a:t>
                      </a:r>
                      <a:endParaRPr sz="1800" u="none" strike="noStrike" cap="none"/>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Student Response</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Student Response</a:t>
                      </a:r>
                      <a:endParaRPr sz="1800" b="1"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Evidence (Quotation/Detail) and Context</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 or student identified </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Observation, Question, Inference,  or Commentary </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 posted objective and/or question</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 Standards based essential understandings can lead to essential questions.</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Student response to the what, why, how or question.</a:t>
                      </a:r>
                      <a:endParaRPr sz="1800" u="none" strike="noStrike" cap="none"/>
                    </a:p>
                  </a:txBody>
                  <a:tcPr marL="91425" marR="91425" marT="91425" marB="91425"/>
                </a:tc>
                <a:extLst>
                  <a:ext uri="{0D108BD9-81ED-4DB2-BD59-A6C34878D82A}">
                    <a16:rowId xmlns:a16="http://schemas.microsoft.com/office/drawing/2014/main" val="10003"/>
                  </a:ext>
                </a:extLst>
              </a:tr>
            </a:tbl>
          </a:graphicData>
        </a:graphic>
      </p:graphicFrame>
      <p:sp>
        <p:nvSpPr>
          <p:cNvPr id="581" name="Google Shape;581;g173207bf1e5_1_384"/>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Self Monitoring (4 of 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73207bf1e5_1_39"/>
          <p:cNvSpPr txBox="1">
            <a:spLocks noGrp="1"/>
          </p:cNvSpPr>
          <p:nvPr>
            <p:ph type="body" idx="2"/>
          </p:nvPr>
        </p:nvSpPr>
        <p:spPr>
          <a:xfrm>
            <a:off x="1107700" y="1928525"/>
            <a:ext cx="10604700" cy="4407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b="0">
                <a:solidFill>
                  <a:srgbClr val="000000"/>
                </a:solidFill>
                <a:latin typeface="Times New Roman"/>
                <a:ea typeface="Times New Roman"/>
                <a:cs typeface="Times New Roman"/>
                <a:sym typeface="Times New Roman"/>
              </a:rPr>
              <a:t>We MUST actively prevent student drop out by increasing engagement and connecting content beyond the classroom. </a:t>
            </a:r>
            <a:endParaRPr>
              <a:solidFill>
                <a:srgbClr val="000000"/>
              </a:solidFill>
            </a:endParaRPr>
          </a:p>
          <a:p>
            <a:pPr marL="228600" lvl="0" indent="0" algn="l" rtl="0">
              <a:lnSpc>
                <a:spcPct val="100000"/>
              </a:lnSpc>
              <a:spcBef>
                <a:spcPts val="1000"/>
              </a:spcBef>
              <a:spcAft>
                <a:spcPts val="0"/>
              </a:spcAft>
              <a:buSzPts val="1800"/>
              <a:buNone/>
            </a:pPr>
            <a:endParaRPr b="0">
              <a:solidFill>
                <a:srgbClr val="000000"/>
              </a:solidFill>
            </a:endParaRPr>
          </a:p>
          <a:p>
            <a:pPr marL="0" lvl="0" indent="0" algn="l" rtl="0">
              <a:lnSpc>
                <a:spcPct val="100000"/>
              </a:lnSpc>
              <a:spcBef>
                <a:spcPts val="1000"/>
              </a:spcBef>
              <a:spcAft>
                <a:spcPts val="0"/>
              </a:spcAft>
              <a:buSzPts val="1800"/>
              <a:buNone/>
            </a:pPr>
            <a:r>
              <a:rPr lang="en-US" b="0">
                <a:solidFill>
                  <a:srgbClr val="000000"/>
                </a:solidFill>
                <a:latin typeface="Times New Roman"/>
                <a:ea typeface="Times New Roman"/>
                <a:cs typeface="Times New Roman"/>
                <a:sym typeface="Times New Roman"/>
              </a:rPr>
              <a:t>We MUST prepare students to re</a:t>
            </a:r>
            <a:r>
              <a:rPr lang="en-US" b="0">
                <a:solidFill>
                  <a:srgbClr val="000000"/>
                </a:solidFill>
              </a:rPr>
              <a:t>search and </a:t>
            </a:r>
            <a:r>
              <a:rPr lang="en-US" b="0">
                <a:solidFill>
                  <a:srgbClr val="000000"/>
                </a:solidFill>
                <a:latin typeface="Times New Roman"/>
                <a:ea typeface="Times New Roman"/>
                <a:cs typeface="Times New Roman"/>
                <a:sym typeface="Times New Roman"/>
              </a:rPr>
              <a:t>respond responsibly to issues that impact their local, national, and global communities.</a:t>
            </a:r>
            <a:endParaRPr b="0">
              <a:solidFill>
                <a:srgbClr val="000000"/>
              </a:solidFill>
            </a:endParaRPr>
          </a:p>
          <a:p>
            <a:pPr marL="228600" lvl="0" indent="0" algn="l" rtl="0">
              <a:lnSpc>
                <a:spcPct val="100000"/>
              </a:lnSpc>
              <a:spcBef>
                <a:spcPts val="1000"/>
              </a:spcBef>
              <a:spcAft>
                <a:spcPts val="0"/>
              </a:spcAft>
              <a:buSzPts val="1800"/>
              <a:buNone/>
            </a:pPr>
            <a:endParaRPr b="0">
              <a:solidFill>
                <a:srgbClr val="000000"/>
              </a:solidFill>
            </a:endParaRPr>
          </a:p>
          <a:p>
            <a:pPr marL="0" lvl="0" indent="0" algn="l" rtl="0">
              <a:lnSpc>
                <a:spcPct val="100000"/>
              </a:lnSpc>
              <a:spcBef>
                <a:spcPts val="1000"/>
              </a:spcBef>
              <a:spcAft>
                <a:spcPts val="0"/>
              </a:spcAft>
              <a:buSzPts val="1800"/>
              <a:buNone/>
            </a:pPr>
            <a:r>
              <a:rPr lang="en-US" b="0">
                <a:solidFill>
                  <a:srgbClr val="000000"/>
                </a:solidFill>
              </a:rPr>
              <a:t>We MUST teach the comprehensive set of standards.</a:t>
            </a:r>
            <a:endParaRPr b="0">
              <a:solidFill>
                <a:srgbClr val="000000"/>
              </a:solidFill>
            </a:endParaRPr>
          </a:p>
        </p:txBody>
      </p:sp>
      <p:sp>
        <p:nvSpPr>
          <p:cNvPr id="208" name="Google Shape;208;g173207bf1e5_1_3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209" name="Google Shape;209;g173207bf1e5_1_39"/>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1000"/>
              </a:spcBef>
              <a:spcAft>
                <a:spcPts val="0"/>
              </a:spcAft>
              <a:buSzPts val="1800"/>
              <a:buNone/>
            </a:pPr>
            <a:r>
              <a:rPr lang="en-US" sz="3600">
                <a:solidFill>
                  <a:srgbClr val="000000"/>
                </a:solidFill>
              </a:rPr>
              <a:t>Part 1:	Why → Impact on student learning (1 of 3)</a:t>
            </a:r>
            <a:endParaRPr sz="45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173207bf1e5_1_391"/>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50</a:t>
            </a:fld>
            <a:endParaRPr/>
          </a:p>
        </p:txBody>
      </p:sp>
      <p:graphicFrame>
        <p:nvGraphicFramePr>
          <p:cNvPr id="587" name="Google Shape;587;g173207bf1e5_1_391" descr="table"/>
          <p:cNvGraphicFramePr/>
          <p:nvPr/>
        </p:nvGraphicFramePr>
        <p:xfrm>
          <a:off x="6096000" y="26840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88" name="Google Shape;588;g173207bf1e5_1_3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ts val="1800"/>
              <a:buNone/>
            </a:pPr>
            <a:r>
              <a:rPr lang="en-US" sz="2400" b="0">
                <a:solidFill>
                  <a:srgbClr val="000000"/>
                </a:solidFill>
              </a:rPr>
              <a:t>Guided inquiry is a fluid, flexible model that guides students through the flow of discovery in the process of learning from a variety of sources of information.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Inquiry learning emphasizes personally relevant questions that inspire research. Students construct understandings and create meaningful ways of sharing what they have learned.</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provide scaffolding to guide students through their inquiries, giving students only the goal and the process, not the product. The inquiry approach promotes authentic original research.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model the process, both academic and emotional, in responding to the uncertainties and frustrations of inquiry. </a:t>
            </a:r>
            <a:endParaRPr sz="2400" b="0">
              <a:solidFill>
                <a:srgbClr val="000000"/>
              </a:solidFill>
            </a:endParaRPr>
          </a:p>
        </p:txBody>
      </p:sp>
      <p:sp>
        <p:nvSpPr>
          <p:cNvPr id="589" name="Google Shape;589;g173207bf1e5_1_391"/>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Inquiry-based (1 of 4)</a:t>
            </a:r>
            <a:endParaRPr sz="40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173207bf1e5_1_398"/>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51</a:t>
            </a:fld>
            <a:endParaRPr/>
          </a:p>
        </p:txBody>
      </p:sp>
      <p:graphicFrame>
        <p:nvGraphicFramePr>
          <p:cNvPr id="595" name="Google Shape;595;g173207bf1e5_1_398" descr="table"/>
          <p:cNvGraphicFramePr/>
          <p:nvPr/>
        </p:nvGraphicFramePr>
        <p:xfrm>
          <a:off x="6612187" y="164670"/>
          <a:ext cx="5008425" cy="103634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96" name="Google Shape;596;g173207bf1e5_1_39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SzPct val="54545"/>
              <a:buNone/>
            </a:pPr>
            <a:r>
              <a:rPr lang="en-US" sz="3300">
                <a:solidFill>
                  <a:srgbClr val="000000"/>
                </a:solidFill>
              </a:rPr>
              <a:t>Instructional Benefits</a:t>
            </a:r>
            <a:endParaRPr sz="3300">
              <a:solidFill>
                <a:srgbClr val="000000"/>
              </a:solidFill>
            </a:endParaRPr>
          </a:p>
          <a:p>
            <a:pPr marL="457200" lvl="0" indent="-369570" algn="l" rtl="0">
              <a:lnSpc>
                <a:spcPct val="100000"/>
              </a:lnSpc>
              <a:spcBef>
                <a:spcPts val="0"/>
              </a:spcBef>
              <a:spcAft>
                <a:spcPts val="0"/>
              </a:spcAft>
              <a:buClr>
                <a:srgbClr val="000000"/>
              </a:buClr>
              <a:buSzPct val="100000"/>
              <a:buChar char="★"/>
            </a:pPr>
            <a:r>
              <a:rPr lang="en-US" sz="2400" b="0">
                <a:solidFill>
                  <a:srgbClr val="000000"/>
                </a:solidFill>
              </a:rPr>
              <a:t>Increases student engagement and motivation</a:t>
            </a:r>
            <a:endParaRPr sz="2400" b="0">
              <a:solidFill>
                <a:srgbClr val="000000"/>
              </a:solidFill>
            </a:endParaRPr>
          </a:p>
          <a:p>
            <a:pPr marL="457200" lvl="0" indent="-369570" algn="l" rtl="0">
              <a:lnSpc>
                <a:spcPct val="100000"/>
              </a:lnSpc>
              <a:spcBef>
                <a:spcPts val="0"/>
              </a:spcBef>
              <a:spcAft>
                <a:spcPts val="0"/>
              </a:spcAft>
              <a:buClr>
                <a:srgbClr val="000000"/>
              </a:buClr>
              <a:buSzPct val="100000"/>
              <a:buChar char="★"/>
            </a:pPr>
            <a:r>
              <a:rPr lang="en-US" sz="2400" b="0">
                <a:solidFill>
                  <a:srgbClr val="000000"/>
                </a:solidFill>
              </a:rPr>
              <a:t>Promotes learning centered approach rather than being product driven</a:t>
            </a:r>
            <a:endParaRPr sz="2400" b="0">
              <a:solidFill>
                <a:srgbClr val="000000"/>
              </a:solidFill>
            </a:endParaRPr>
          </a:p>
          <a:p>
            <a:pPr marL="457200" lvl="0" indent="-369570" algn="l" rtl="0">
              <a:lnSpc>
                <a:spcPct val="100000"/>
              </a:lnSpc>
              <a:spcBef>
                <a:spcPts val="0"/>
              </a:spcBef>
              <a:spcAft>
                <a:spcPts val="0"/>
              </a:spcAft>
              <a:buClr>
                <a:srgbClr val="000000"/>
              </a:buClr>
              <a:buSzPct val="100000"/>
              <a:buChar char="★"/>
            </a:pPr>
            <a:r>
              <a:rPr lang="en-US" sz="2400" b="0">
                <a:solidFill>
                  <a:srgbClr val="000000"/>
                </a:solidFill>
                <a:highlight>
                  <a:schemeClr val="lt1"/>
                </a:highlight>
              </a:rPr>
              <a:t>Supports students as they make personal connections to their learning</a:t>
            </a:r>
            <a:endParaRPr sz="2400" b="0">
              <a:solidFill>
                <a:srgbClr val="000000"/>
              </a:solidFill>
              <a:highlight>
                <a:schemeClr val="lt1"/>
              </a:highlight>
            </a:endParaRPr>
          </a:p>
          <a:p>
            <a:pPr marL="457200" lvl="0" indent="-369570" algn="l" rtl="0">
              <a:lnSpc>
                <a:spcPct val="100000"/>
              </a:lnSpc>
              <a:spcBef>
                <a:spcPts val="0"/>
              </a:spcBef>
              <a:spcAft>
                <a:spcPts val="0"/>
              </a:spcAft>
              <a:buClr>
                <a:srgbClr val="000000"/>
              </a:buClr>
              <a:buSzPct val="100000"/>
              <a:buChar char="★"/>
            </a:pPr>
            <a:r>
              <a:rPr lang="en-US" sz="2400" b="0">
                <a:solidFill>
                  <a:srgbClr val="000000"/>
                </a:solidFill>
              </a:rPr>
              <a:t>Encourages students to think about the topic from their knowledge base, enabling them to connect their research to things they already know and to construct new knowledge</a:t>
            </a:r>
            <a:endParaRPr sz="2400" b="0">
              <a:solidFill>
                <a:srgbClr val="000000"/>
              </a:solidFill>
              <a:highlight>
                <a:schemeClr val="lt1"/>
              </a:highlight>
            </a:endParaRPr>
          </a:p>
          <a:p>
            <a:pPr marL="0" lvl="0" indent="0" algn="l" rtl="0">
              <a:lnSpc>
                <a:spcPct val="100000"/>
              </a:lnSpc>
              <a:spcBef>
                <a:spcPts val="0"/>
              </a:spcBef>
              <a:spcAft>
                <a:spcPts val="0"/>
              </a:spcAft>
              <a:buSzPct val="75000"/>
              <a:buNone/>
            </a:pPr>
            <a:endParaRPr sz="2400" b="0">
              <a:solidFill>
                <a:srgbClr val="000000"/>
              </a:solidFill>
            </a:endParaRPr>
          </a:p>
        </p:txBody>
      </p:sp>
      <p:sp>
        <p:nvSpPr>
          <p:cNvPr id="597" name="Google Shape;597;g173207bf1e5_1_39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Recognizes and supports the emotional aspects of learning</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Heightens students’ interest as they build personal knowledge and they experience emotional satisfaction in sharing their learning with others</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Scaffolds making sense of multiple sources, analyzing, synthesizing, and evaluating</a:t>
            </a:r>
            <a:endParaRPr sz="2400" b="0">
              <a:solidFill>
                <a:srgbClr val="000000"/>
              </a:solidFill>
            </a:endParaRPr>
          </a:p>
        </p:txBody>
      </p:sp>
      <p:sp>
        <p:nvSpPr>
          <p:cNvPr id="599" name="Google Shape;599;g173207bf1e5_1_398"/>
          <p:cNvSpPr txBox="1">
            <a:spLocks noGrp="1"/>
          </p:cNvSpPr>
          <p:nvPr>
            <p:ph type="title"/>
          </p:nvPr>
        </p:nvSpPr>
        <p:spPr>
          <a:xfrm>
            <a:off x="0" y="-98126"/>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b="1">
                <a:solidFill>
                  <a:srgbClr val="000000"/>
                </a:solidFill>
                <a:latin typeface="Times New Roman"/>
                <a:ea typeface="Times New Roman"/>
                <a:cs typeface="Times New Roman"/>
                <a:sym typeface="Times New Roman"/>
              </a:rPr>
              <a:t>Inquiry-based (2 of 4)</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73207bf1e5_1_40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52</a:t>
            </a:fld>
            <a:endParaRPr/>
          </a:p>
        </p:txBody>
      </p:sp>
      <p:graphicFrame>
        <p:nvGraphicFramePr>
          <p:cNvPr id="605" name="Google Shape;605;g173207bf1e5_1_406" descr="table"/>
          <p:cNvGraphicFramePr/>
          <p:nvPr/>
        </p:nvGraphicFramePr>
        <p:xfrm>
          <a:off x="6757867" y="421876"/>
          <a:ext cx="5008425" cy="103634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06" name="Google Shape;606;g173207bf1e5_1_4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SzPct val="75000"/>
              <a:buNone/>
            </a:pPr>
            <a:r>
              <a:rPr lang="en-US" sz="2400">
                <a:solidFill>
                  <a:srgbClr val="000000"/>
                </a:solidFill>
              </a:rPr>
              <a:t>GUIDED INQUIRY DESIGN PROCESS TERMS</a:t>
            </a:r>
            <a:endParaRPr sz="240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OPEN - set the tone and direction, stimulate curiosity and open minds to learning.</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IMMERSE - build background knowledge, connect to content, discover interesting ideas</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EXPLORE - explore interesting ideas, scan a variety of sources to make sense of information, reflect on new information</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IDENTIFY - identify inquiry question from the interesting information and form a focus, decide direction</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GATHER - collect useful information from a variety of sources, choose what is personally meaningful, choose the most useful sources to gain personal understanding</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CREATE - organize learning in a creative way to communicate learning, reflect about what has been learned about the inquiry question, interpret and extend learning, construct understanding and decide how to present information</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SHARE - share the product created to show what has been learned in an interesting, informative way, learn from each other</a:t>
            </a:r>
            <a:endParaRPr sz="1800" b="0">
              <a:solidFill>
                <a:srgbClr val="000000"/>
              </a:solidFill>
            </a:endParaRPr>
          </a:p>
          <a:p>
            <a:pPr marL="0" lvl="0" indent="0" algn="l" rtl="0">
              <a:lnSpc>
                <a:spcPct val="100000"/>
              </a:lnSpc>
              <a:spcBef>
                <a:spcPts val="0"/>
              </a:spcBef>
              <a:spcAft>
                <a:spcPts val="0"/>
              </a:spcAft>
              <a:buSzPct val="100000"/>
              <a:buNone/>
            </a:pPr>
            <a:endParaRPr sz="1800" b="0">
              <a:solidFill>
                <a:srgbClr val="000000"/>
              </a:solidFill>
            </a:endParaRPr>
          </a:p>
          <a:p>
            <a:pPr marL="0" lvl="0" indent="0" algn="l" rtl="0">
              <a:lnSpc>
                <a:spcPct val="100000"/>
              </a:lnSpc>
              <a:spcBef>
                <a:spcPts val="0"/>
              </a:spcBef>
              <a:spcAft>
                <a:spcPts val="0"/>
              </a:spcAft>
              <a:buSzPct val="100000"/>
              <a:buNone/>
            </a:pPr>
            <a:r>
              <a:rPr lang="en-US" sz="1800" b="0">
                <a:solidFill>
                  <a:srgbClr val="000000"/>
                </a:solidFill>
              </a:rPr>
              <a:t>EVALUATE - reflect on progress through the inquiry process</a:t>
            </a:r>
            <a:endParaRPr sz="1800" b="0">
              <a:solidFill>
                <a:srgbClr val="000000"/>
              </a:solidFill>
            </a:endParaRPr>
          </a:p>
        </p:txBody>
      </p:sp>
      <p:sp>
        <p:nvSpPr>
          <p:cNvPr id="608" name="Google Shape;608;g173207bf1e5_1_406"/>
          <p:cNvSpPr txBox="1">
            <a:spLocks noGrp="1"/>
          </p:cNvSpPr>
          <p:nvPr>
            <p:ph type="title"/>
          </p:nvPr>
        </p:nvSpPr>
        <p:spPr>
          <a:xfrm>
            <a:off x="0" y="-30626"/>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Inquiry-based (3 of 4)</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173207bf1e5_1_41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graphicFrame>
        <p:nvGraphicFramePr>
          <p:cNvPr id="614" name="Google Shape;614;g173207bf1e5_1_413" descr="table"/>
          <p:cNvGraphicFramePr/>
          <p:nvPr/>
        </p:nvGraphicFramePr>
        <p:xfrm>
          <a:off x="6725969" y="26840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15" name="Google Shape;615;g173207bf1e5_1_413" descr="table"/>
          <p:cNvGraphicFramePr/>
          <p:nvPr/>
        </p:nvGraphicFramePr>
        <p:xfrm>
          <a:off x="952500" y="1519300"/>
          <a:ext cx="3000000" cy="3000000"/>
        </p:xfrm>
        <a:graphic>
          <a:graphicData uri="http://schemas.openxmlformats.org/drawingml/2006/table">
            <a:tbl>
              <a:tblPr firstRow="1">
                <a:noFill/>
                <a:tableStyleId>{E0B66932-C9F3-4DCF-95BF-5984170C2931}</a:tableStyleId>
              </a:tblPr>
              <a:tblGrid>
                <a:gridCol w="37084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gridCol w="3708400">
                  <a:extLst>
                    <a:ext uri="{9D8B030D-6E8A-4147-A177-3AD203B41FA5}">
                      <a16:colId xmlns:a16="http://schemas.microsoft.com/office/drawing/2014/main" val="20002"/>
                    </a:ext>
                  </a:extLst>
                </a:gridCol>
              </a:tblGrid>
              <a:tr h="895900">
                <a:tc gridSpan="3">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latin typeface="Times New Roman"/>
                          <a:ea typeface="Times New Roman"/>
                          <a:cs typeface="Times New Roman"/>
                          <a:sym typeface="Times New Roman"/>
                        </a:rPr>
                        <a:t>Instructional Idea: </a:t>
                      </a:r>
                      <a:r>
                        <a:rPr lang="en-US" sz="2400" u="none" strike="noStrike" cap="none">
                          <a:latin typeface="Times New Roman"/>
                          <a:ea typeface="Times New Roman"/>
                          <a:cs typeface="Times New Roman"/>
                          <a:sym typeface="Times New Roman"/>
                        </a:rPr>
                        <a:t>Workshop Model - Teacher/Librarian coplanning inquiry research projects that require student questioning rather than basic reporting. </a:t>
                      </a:r>
                      <a:endParaRPr sz="1600" b="1"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5427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Starter</a:t>
                      </a:r>
                      <a:endParaRPr sz="1800" b="1"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10-15 minutes</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OPEN</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Worktime</a:t>
                      </a:r>
                      <a:endParaRPr sz="1800" b="1"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Majority of class time</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IMMERSE, EXPLORE, IDENTIFY, GATHER, CREATE</a:t>
                      </a:r>
                      <a:endParaRPr sz="18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Reflection</a:t>
                      </a:r>
                      <a:endParaRPr sz="1800" b="1"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last 10 minutes as a group</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SHARE, EVALUATE</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25" marR="91425" marT="91425" marB="91425"/>
                </a:tc>
                <a:extLst>
                  <a:ext uri="{0D108BD9-81ED-4DB2-BD59-A6C34878D82A}">
                    <a16:rowId xmlns:a16="http://schemas.microsoft.com/office/drawing/2014/main" val="10001"/>
                  </a:ext>
                </a:extLst>
              </a:tr>
              <a:tr h="24139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Teacher/Librarian facilitates based on Guided Inquiry Design</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Mini lesson</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     Introduce skills</a:t>
                      </a: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     Model skills</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Students work based on parts of Guided Inquiry Design.</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Teacher/Librarian confer with students to address individual needs and to keep students productively moving along in the inquiry process.</a:t>
                      </a:r>
                      <a:endParaRPr sz="18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Reflect on achievement of content learning goals and reflect on inquiry process.</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r>
                        <a:rPr lang="en-US" sz="1800" u="none" strike="noStrike" cap="none"/>
                        <a:t>Discuss connections made.</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b="1"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616" name="Google Shape;616;g173207bf1e5_1_413"/>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Inquiry-based (4 of 4)</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173207bf1e5_1_420"/>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54</a:t>
            </a:fld>
            <a:endParaRPr/>
          </a:p>
        </p:txBody>
      </p:sp>
      <p:graphicFrame>
        <p:nvGraphicFramePr>
          <p:cNvPr id="622" name="Google Shape;622;g173207bf1e5_1_420" descr="table"/>
          <p:cNvGraphicFramePr/>
          <p:nvPr/>
        </p:nvGraphicFramePr>
        <p:xfrm>
          <a:off x="6375095" y="26840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 </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23" name="Google Shape;623;g173207bf1e5_1_4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2400" b="0">
                <a:solidFill>
                  <a:srgbClr val="000000"/>
                </a:solidFill>
              </a:rPr>
              <a:t>Reflection allows students to reimagine their learning for their future personal or social benefit.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Reflection is a process that often comes at the end of a unit or skill development.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Students think critically and connect their learning to past understandings, future goals, and personal plans. </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a:p>
            <a:pPr marL="0" lvl="0" indent="0" algn="l" rtl="0">
              <a:lnSpc>
                <a:spcPct val="100000"/>
              </a:lnSpc>
              <a:spcBef>
                <a:spcPts val="0"/>
              </a:spcBef>
              <a:spcAft>
                <a:spcPts val="0"/>
              </a:spcAft>
              <a:buSzPts val="1800"/>
              <a:buNone/>
            </a:pPr>
            <a:r>
              <a:rPr lang="en-US" sz="2400" b="0">
                <a:solidFill>
                  <a:srgbClr val="000000"/>
                </a:solidFill>
              </a:rPr>
              <a:t>Teachers and students use reflection strategies to make content and skills relevant beyond the instructional classroom as students produce and share their experience and knowledge. </a:t>
            </a:r>
            <a:endParaRPr sz="2400" b="0">
              <a:solidFill>
                <a:srgbClr val="000000"/>
              </a:solidFill>
            </a:endParaRPr>
          </a:p>
        </p:txBody>
      </p:sp>
      <p:sp>
        <p:nvSpPr>
          <p:cNvPr id="624" name="Google Shape;624;g173207bf1e5_1_420"/>
          <p:cNvSpPr txBox="1">
            <a:spLocks noGrp="1"/>
          </p:cNvSpPr>
          <p:nvPr>
            <p:ph type="title"/>
          </p:nvPr>
        </p:nvSpPr>
        <p:spPr>
          <a:xfrm>
            <a:off x="0" y="-2125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ct val="100000"/>
              <a:buFont typeface="Arial"/>
              <a:buNone/>
            </a:pPr>
            <a:r>
              <a:rPr lang="en-US" sz="4000">
                <a:solidFill>
                  <a:srgbClr val="000000"/>
                </a:solidFill>
              </a:rPr>
              <a:t>Reflection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ct val="100000"/>
              <a:buFont typeface="Arial"/>
              <a:buNone/>
            </a:pPr>
            <a:r>
              <a:rPr lang="en-US" sz="4000">
                <a:solidFill>
                  <a:srgbClr val="000000"/>
                </a:solidFill>
              </a:rPr>
              <a:t>(1 of 3)</a:t>
            </a:r>
            <a:endParaRPr sz="4000">
              <a:solidFill>
                <a:srgbClr val="000000"/>
              </a:solidFill>
            </a:endParaRPr>
          </a:p>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73207bf1e5_1_427"/>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55</a:t>
            </a:fld>
            <a:endParaRPr/>
          </a:p>
        </p:txBody>
      </p:sp>
      <p:graphicFrame>
        <p:nvGraphicFramePr>
          <p:cNvPr id="630" name="Google Shape;630;g173207bf1e5_1_427" descr="table"/>
          <p:cNvGraphicFramePr/>
          <p:nvPr/>
        </p:nvGraphicFramePr>
        <p:xfrm>
          <a:off x="6466650" y="38637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31" name="Google Shape;631;g173207bf1e5_1_4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3300">
                <a:solidFill>
                  <a:srgbClr val="000000"/>
                </a:solidFill>
              </a:rPr>
              <a:t>Instructional Benefits</a:t>
            </a:r>
            <a:endParaRPr sz="33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student engagement and motivation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Encourages metacognition</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Strengthens student voice and choice</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Supports social and emotional well being</a:t>
            </a:r>
            <a:endParaRPr sz="2400" b="0">
              <a:solidFill>
                <a:srgbClr val="000000"/>
              </a:solidFill>
            </a:endParaRPr>
          </a:p>
          <a:p>
            <a:pPr marL="0" lvl="0" indent="0" algn="l" rtl="0">
              <a:lnSpc>
                <a:spcPct val="100000"/>
              </a:lnSpc>
              <a:spcBef>
                <a:spcPts val="0"/>
              </a:spcBef>
              <a:spcAft>
                <a:spcPts val="0"/>
              </a:spcAft>
              <a:buSzPts val="1800"/>
              <a:buNone/>
            </a:pPr>
            <a:endParaRPr sz="2400" b="0">
              <a:solidFill>
                <a:srgbClr val="000000"/>
              </a:solidFill>
            </a:endParaRPr>
          </a:p>
        </p:txBody>
      </p:sp>
      <p:sp>
        <p:nvSpPr>
          <p:cNvPr id="632" name="Google Shape;632;g173207bf1e5_1_427"/>
          <p:cNvSpPr txBox="1">
            <a:spLocks noGrp="1"/>
          </p:cNvSpPr>
          <p:nvPr>
            <p:ph type="body" idx="4294967295"/>
          </p:nvPr>
        </p:nvSpPr>
        <p:spPr>
          <a:xfrm>
            <a:off x="6293475" y="2302875"/>
            <a:ext cx="5181600" cy="3712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None/>
            </a:pPr>
            <a:endParaRPr sz="2400">
              <a:solidFill>
                <a:srgbClr val="000000"/>
              </a:solidFill>
            </a:endParaRPr>
          </a:p>
          <a:p>
            <a:pPr marL="228600" lvl="0" indent="0" algn="l" rtl="0">
              <a:lnSpc>
                <a:spcPct val="100000"/>
              </a:lnSpc>
              <a:spcBef>
                <a:spcPts val="0"/>
              </a:spcBef>
              <a:spcAft>
                <a:spcPts val="0"/>
              </a:spcAft>
              <a:buNone/>
            </a:pPr>
            <a:endParaRPr sz="2400">
              <a:solidFill>
                <a:srgbClr val="000000"/>
              </a:solidFill>
            </a:endParaRPr>
          </a:p>
          <a:p>
            <a:pPr marL="228600" lvl="0" indent="0" algn="l" rtl="0">
              <a:lnSpc>
                <a:spcPct val="100000"/>
              </a:lnSpc>
              <a:spcBef>
                <a:spcPts val="0"/>
              </a:spcBef>
              <a:spcAft>
                <a:spcPts val="0"/>
              </a:spcAft>
              <a:buNone/>
            </a:pPr>
            <a:endParaRPr sz="2400">
              <a:solidFill>
                <a:srgbClr val="000000"/>
              </a:solidFill>
            </a:endParaRPr>
          </a:p>
          <a:p>
            <a:pPr marL="228600" lvl="0" indent="0" algn="l" rtl="0">
              <a:lnSpc>
                <a:spcPct val="100000"/>
              </a:lnSpc>
              <a:spcBef>
                <a:spcPts val="0"/>
              </a:spcBef>
              <a:spcAft>
                <a:spcPts val="0"/>
              </a:spcAft>
              <a:buNone/>
            </a:pPr>
            <a:endParaRPr sz="2400">
              <a:solidFill>
                <a:srgbClr val="000000"/>
              </a:solidFill>
            </a:endParaRPr>
          </a:p>
          <a:p>
            <a:pPr marL="228600" lvl="0" indent="0" algn="l" rtl="0">
              <a:lnSpc>
                <a:spcPct val="100000"/>
              </a:lnSpc>
              <a:spcBef>
                <a:spcPts val="0"/>
              </a:spcBef>
              <a:spcAft>
                <a:spcPts val="0"/>
              </a:spcAft>
              <a:buNone/>
            </a:pP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Increases the social and collaborative learning environment </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Integrates career, college, and personal connections </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Builds relationships with peers </a:t>
            </a:r>
            <a:endParaRPr sz="2400" b="0">
              <a:solidFill>
                <a:srgbClr val="000000"/>
              </a:solidFill>
            </a:endParaRPr>
          </a:p>
          <a:p>
            <a:pPr marL="457200" lvl="0" indent="-381000" algn="l" rtl="0">
              <a:lnSpc>
                <a:spcPct val="100000"/>
              </a:lnSpc>
              <a:spcBef>
                <a:spcPts val="0"/>
              </a:spcBef>
              <a:spcAft>
                <a:spcPts val="0"/>
              </a:spcAft>
              <a:buClr>
                <a:srgbClr val="000000"/>
              </a:buClr>
              <a:buSzPts val="2400"/>
              <a:buChar char="★"/>
            </a:pPr>
            <a:r>
              <a:rPr lang="en-US" sz="2400" b="0">
                <a:solidFill>
                  <a:srgbClr val="000000"/>
                </a:solidFill>
              </a:rPr>
              <a:t>Creates new perspectives </a:t>
            </a:r>
            <a:endParaRPr sz="2400" b="0">
              <a:solidFill>
                <a:srgbClr val="000000"/>
              </a:solidFill>
            </a:endParaRPr>
          </a:p>
        </p:txBody>
      </p:sp>
      <p:sp>
        <p:nvSpPr>
          <p:cNvPr id="633" name="Google Shape;633;g173207bf1e5_1_427"/>
          <p:cNvSpPr txBox="1">
            <a:spLocks noGrp="1"/>
          </p:cNvSpPr>
          <p:nvPr>
            <p:ph type="title"/>
          </p:nvPr>
        </p:nvSpPr>
        <p:spPr>
          <a:xfrm>
            <a:off x="0" y="96724"/>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Reflection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(2 of 3)</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173207bf1e5_1_435"/>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56</a:t>
            </a:fld>
            <a:endParaRPr/>
          </a:p>
        </p:txBody>
      </p:sp>
      <p:graphicFrame>
        <p:nvGraphicFramePr>
          <p:cNvPr id="639" name="Google Shape;639;g173207bf1e5_1_435" descr="table"/>
          <p:cNvGraphicFramePr/>
          <p:nvPr/>
        </p:nvGraphicFramePr>
        <p:xfrm>
          <a:off x="6425250" y="26840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 </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640" name="Google Shape;640;g173207bf1e5_1_435" descr="table"/>
          <p:cNvGraphicFramePr/>
          <p:nvPr/>
        </p:nvGraphicFramePr>
        <p:xfrm>
          <a:off x="952500" y="1525400"/>
          <a:ext cx="3000000" cy="3000000"/>
        </p:xfrm>
        <a:graphic>
          <a:graphicData uri="http://schemas.openxmlformats.org/drawingml/2006/table">
            <a:tbl>
              <a:tblPr firstRow="1">
                <a:noFill/>
                <a:tableStyleId>{E0B66932-C9F3-4DCF-95BF-5984170C2931}</a:tableStyleId>
              </a:tblPr>
              <a:tblGrid>
                <a:gridCol w="3648500">
                  <a:extLst>
                    <a:ext uri="{9D8B030D-6E8A-4147-A177-3AD203B41FA5}">
                      <a16:colId xmlns:a16="http://schemas.microsoft.com/office/drawing/2014/main" val="20000"/>
                    </a:ext>
                  </a:extLst>
                </a:gridCol>
                <a:gridCol w="3648500">
                  <a:extLst>
                    <a:ext uri="{9D8B030D-6E8A-4147-A177-3AD203B41FA5}">
                      <a16:colId xmlns:a16="http://schemas.microsoft.com/office/drawing/2014/main" val="20001"/>
                    </a:ext>
                  </a:extLst>
                </a:gridCol>
                <a:gridCol w="3648500">
                  <a:extLst>
                    <a:ext uri="{9D8B030D-6E8A-4147-A177-3AD203B41FA5}">
                      <a16:colId xmlns:a16="http://schemas.microsoft.com/office/drawing/2014/main" val="20002"/>
                    </a:ext>
                  </a:extLst>
                </a:gridCol>
              </a:tblGrid>
              <a:tr h="1142975">
                <a:tc gridSpan="3">
                  <a:txBody>
                    <a:bodyPr/>
                    <a:lstStyle/>
                    <a:p>
                      <a:pPr marL="0" marR="0" lvl="0" indent="0" algn="l" rtl="0">
                        <a:lnSpc>
                          <a:spcPct val="100000"/>
                        </a:lnSpc>
                        <a:spcBef>
                          <a:spcPts val="0"/>
                        </a:spcBef>
                        <a:spcAft>
                          <a:spcPts val="0"/>
                        </a:spcAft>
                        <a:buClr>
                          <a:srgbClr val="000000"/>
                        </a:buClr>
                        <a:buSzPts val="2200"/>
                        <a:buFont typeface="Arial"/>
                        <a:buNone/>
                      </a:pPr>
                      <a:r>
                        <a:rPr lang="en-US" sz="2200" b="1" u="none" strike="noStrike" cap="none">
                          <a:latin typeface="Times New Roman"/>
                          <a:ea typeface="Times New Roman"/>
                          <a:cs typeface="Times New Roman"/>
                          <a:sym typeface="Times New Roman"/>
                        </a:rPr>
                        <a:t>Instructional Idea: </a:t>
                      </a:r>
                      <a:r>
                        <a:rPr lang="en-US" sz="2200" u="none" strike="noStrike" cap="none">
                          <a:latin typeface="Times New Roman"/>
                          <a:ea typeface="Times New Roman"/>
                          <a:cs typeface="Times New Roman"/>
                          <a:sym typeface="Times New Roman"/>
                        </a:rPr>
                        <a:t>Head, Heart, and Conscience - Using a graphic organizer, journal, or open discussion, students reflect on a specific concept, character, theme, etc. presented in a teacher or student selected text. Allow opportunities for sharing.</a:t>
                      </a:r>
                      <a:endParaRPr sz="14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Head - </a:t>
                      </a:r>
                      <a:r>
                        <a:rPr lang="en-US" sz="1800" u="none" strike="noStrike" cap="none">
                          <a:latin typeface="Times New Roman"/>
                          <a:ea typeface="Times New Roman"/>
                          <a:cs typeface="Times New Roman"/>
                          <a:sym typeface="Times New Roman"/>
                        </a:rPr>
                        <a:t>Intellectual response to the text</a:t>
                      </a:r>
                      <a:endParaRPr sz="18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Heart - </a:t>
                      </a:r>
                      <a:r>
                        <a:rPr lang="en-US" sz="1800" u="none" strike="noStrike" cap="none">
                          <a:latin typeface="Times New Roman"/>
                          <a:ea typeface="Times New Roman"/>
                          <a:cs typeface="Times New Roman"/>
                          <a:sym typeface="Times New Roman"/>
                        </a:rPr>
                        <a:t>Emotional engagement with the text</a:t>
                      </a:r>
                      <a:endParaRPr sz="18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Conscience - </a:t>
                      </a:r>
                      <a:r>
                        <a:rPr lang="en-US" sz="1800" u="none" strike="noStrike" cap="none">
                          <a:latin typeface="Times New Roman"/>
                          <a:ea typeface="Times New Roman"/>
                          <a:cs typeface="Times New Roman"/>
                          <a:sym typeface="Times New Roman"/>
                        </a:rPr>
                        <a:t>Ethical reflection beyond the text</a:t>
                      </a:r>
                      <a:endParaRPr sz="18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2910775">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information do you know about this text?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information is confirmed?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remains uncertain?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Are there any facts that are contested?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additional information would you like to have to help you understand?</a:t>
                      </a:r>
                      <a:endParaRPr sz="17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emotions does this text raise?</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emotions does your learning raise?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Are there particular moments, images, facts, or stories that stand out? If so, why?</a:t>
                      </a:r>
                      <a:endParaRPr sz="1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91425" marR="91425" marT="91425" marB="91425"/>
                </a:tc>
                <a:tc>
                  <a:txBody>
                    <a:bodyPr/>
                    <a:lstStyle/>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questions about fairness, equity, or justice does this text raise?</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choices did key figures make, and what values may have guided those choices?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were the impacts? </a:t>
                      </a:r>
                      <a:endParaRPr sz="18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800"/>
                        <a:buFont typeface="Arial"/>
                        <a:buNone/>
                      </a:pPr>
                      <a:r>
                        <a:rPr lang="en-US" sz="1800" u="none" strike="noStrike" cap="none">
                          <a:latin typeface="Times New Roman"/>
                          <a:ea typeface="Times New Roman"/>
                          <a:cs typeface="Times New Roman"/>
                          <a:sym typeface="Times New Roman"/>
                        </a:rPr>
                        <a:t>What actions can help? </a:t>
                      </a:r>
                      <a:endParaRPr sz="1700"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641" name="Google Shape;641;g173207bf1e5_1_435"/>
          <p:cNvSpPr txBox="1">
            <a:spLocks noGrp="1"/>
          </p:cNvSpPr>
          <p:nvPr>
            <p:ph type="title"/>
          </p:nvPr>
        </p:nvSpPr>
        <p:spPr>
          <a:xfrm>
            <a:off x="0" y="-1"/>
            <a:ext cx="10515600" cy="1326000"/>
          </a:xfrm>
          <a:prstGeom prst="rect">
            <a:avLst/>
          </a:prstGeom>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Reflection </a:t>
            </a:r>
            <a:endParaRPr sz="1400" b="0">
              <a:solidFill>
                <a:srgbClr val="000000"/>
              </a:solidFill>
              <a:latin typeface="Arial"/>
              <a:ea typeface="Arial"/>
              <a:cs typeface="Arial"/>
              <a:sym typeface="Arial"/>
            </a:endParaRPr>
          </a:p>
          <a:p>
            <a:pPr marL="0" lvl="0" indent="0" algn="l" rtl="0">
              <a:lnSpc>
                <a:spcPct val="100000"/>
              </a:lnSpc>
              <a:spcBef>
                <a:spcPts val="0"/>
              </a:spcBef>
              <a:spcAft>
                <a:spcPts val="0"/>
              </a:spcAft>
              <a:buClr>
                <a:srgbClr val="000000"/>
              </a:buClr>
              <a:buSzPts val="4000"/>
              <a:buFont typeface="Arial"/>
              <a:buNone/>
            </a:pPr>
            <a:r>
              <a:rPr lang="en-US" sz="4000">
                <a:solidFill>
                  <a:srgbClr val="000000"/>
                </a:solidFill>
              </a:rPr>
              <a:t>(3 of 3)</a:t>
            </a:r>
            <a:endParaRPr sz="400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g173207bf1e5_1_44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57</a:t>
            </a:fld>
            <a:endParaRPr/>
          </a:p>
        </p:txBody>
      </p:sp>
      <p:sp>
        <p:nvSpPr>
          <p:cNvPr id="648" name="Google Shape;648;g173207bf1e5_1_442"/>
          <p:cNvSpPr txBox="1">
            <a:spLocks noGrp="1"/>
          </p:cNvSpPr>
          <p:nvPr>
            <p:ph type="title"/>
          </p:nvPr>
        </p:nvSpPr>
        <p:spPr>
          <a:xfrm>
            <a:off x="635075" y="-16420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00000"/>
                </a:solidFill>
              </a:rPr>
              <a:t>READ. RESEARCH. REACT.</a:t>
            </a:r>
            <a:endParaRPr>
              <a:solidFill>
                <a:srgbClr val="000000"/>
              </a:solidFill>
            </a:endParaRPr>
          </a:p>
        </p:txBody>
      </p:sp>
      <p:graphicFrame>
        <p:nvGraphicFramePr>
          <p:cNvPr id="649" name="Google Shape;649;g173207bf1e5_1_442" descr="table"/>
          <p:cNvGraphicFramePr/>
          <p:nvPr/>
        </p:nvGraphicFramePr>
        <p:xfrm>
          <a:off x="520650" y="849713"/>
          <a:ext cx="3000000" cy="3000000"/>
        </p:xfrm>
        <a:graphic>
          <a:graphicData uri="http://schemas.openxmlformats.org/drawingml/2006/table">
            <a:tbl>
              <a:tblPr firstRow="1">
                <a:noFill/>
                <a:tableStyleId>{E0B66932-C9F3-4DCF-95BF-5984170C2931}</a:tableStyleId>
              </a:tblPr>
              <a:tblGrid>
                <a:gridCol w="2890175">
                  <a:extLst>
                    <a:ext uri="{9D8B030D-6E8A-4147-A177-3AD203B41FA5}">
                      <a16:colId xmlns:a16="http://schemas.microsoft.com/office/drawing/2014/main" val="20000"/>
                    </a:ext>
                  </a:extLst>
                </a:gridCol>
                <a:gridCol w="4305025">
                  <a:extLst>
                    <a:ext uri="{9D8B030D-6E8A-4147-A177-3AD203B41FA5}">
                      <a16:colId xmlns:a16="http://schemas.microsoft.com/office/drawing/2014/main" val="20001"/>
                    </a:ext>
                  </a:extLst>
                </a:gridCol>
                <a:gridCol w="3955475">
                  <a:extLst>
                    <a:ext uri="{9D8B030D-6E8A-4147-A177-3AD203B41FA5}">
                      <a16:colId xmlns:a16="http://schemas.microsoft.com/office/drawing/2014/main" val="20002"/>
                    </a:ext>
                  </a:extLst>
                </a:gridCol>
              </a:tblGrid>
              <a:tr h="1455325">
                <a:tc gridSpan="3">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Times New Roman"/>
                          <a:ea typeface="Times New Roman"/>
                          <a:cs typeface="Times New Roman"/>
                          <a:sym typeface="Times New Roman"/>
                        </a:rPr>
                        <a:t>Instructional Idea: </a:t>
                      </a:r>
                      <a:r>
                        <a:rPr lang="en-US" sz="1800" u="none" strike="noStrike" cap="none">
                          <a:latin typeface="Times New Roman"/>
                          <a:ea typeface="Times New Roman"/>
                          <a:cs typeface="Times New Roman"/>
                          <a:sym typeface="Times New Roman"/>
                        </a:rPr>
                        <a:t>Overview of Unit</a:t>
                      </a:r>
                      <a:endParaRPr sz="18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Learning Targets/SOL Connections</a:t>
                      </a:r>
                      <a:endParaRPr sz="1200" u="none" strike="noStrike" cap="none">
                        <a:latin typeface="Times New Roman"/>
                        <a:ea typeface="Times New Roman"/>
                        <a:cs typeface="Times New Roman"/>
                        <a:sym typeface="Times New Roman"/>
                      </a:endParaRPr>
                    </a:p>
                    <a:p>
                      <a:pPr marL="457200" marR="0" lvl="0" indent="-304800" algn="l" rtl="0">
                        <a:lnSpc>
                          <a:spcPct val="115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Determine how an author’s language choices contribute to the meaning of a work as a whole (12.4)</a:t>
                      </a:r>
                      <a:endParaRPr sz="1200" u="none" strike="noStrike" cap="none">
                        <a:latin typeface="Times New Roman"/>
                        <a:ea typeface="Times New Roman"/>
                        <a:cs typeface="Times New Roman"/>
                        <a:sym typeface="Times New Roman"/>
                      </a:endParaRPr>
                    </a:p>
                    <a:p>
                      <a:pPr marL="457200" marR="0" lvl="0" indent="-304800" algn="l" rtl="0">
                        <a:lnSpc>
                          <a:spcPct val="115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Use literature to develop relevant research questions (12.8) </a:t>
                      </a:r>
                      <a:endParaRPr sz="1200" u="none" strike="noStrike" cap="none">
                        <a:latin typeface="Times New Roman"/>
                        <a:ea typeface="Times New Roman"/>
                        <a:cs typeface="Times New Roman"/>
                        <a:sym typeface="Times New Roman"/>
                      </a:endParaRPr>
                    </a:p>
                    <a:p>
                      <a:pPr marL="457200" marR="0" lvl="0" indent="-304800" algn="l" rtl="0">
                        <a:lnSpc>
                          <a:spcPct val="115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Choose appropriate vocabulary, language, and tone for the selected topic, purpose, context, and audience use a variety of primary and secondary sources of information. (12.1)</a:t>
                      </a:r>
                      <a:endParaRPr sz="1200" u="none" strike="noStrike" cap="none">
                        <a:latin typeface="Times New Roman"/>
                        <a:ea typeface="Times New Roman"/>
                        <a:cs typeface="Times New Roman"/>
                        <a:sym typeface="Times New Roman"/>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61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READ</a:t>
                      </a:r>
                      <a:endParaRPr sz="1200" b="1"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RESEARCH</a:t>
                      </a:r>
                      <a:endParaRPr sz="1200" b="1"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REACT</a:t>
                      </a:r>
                      <a:endParaRPr sz="1200" b="1"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64752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Authentic Text</a:t>
                      </a:r>
                      <a:endParaRPr sz="1200" b="1"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i="1" u="none" strike="noStrike" cap="none">
                          <a:latin typeface="Times New Roman"/>
                          <a:ea typeface="Times New Roman"/>
                          <a:cs typeface="Times New Roman"/>
                          <a:sym typeface="Times New Roman"/>
                        </a:rPr>
                        <a:t>Bread </a:t>
                      </a:r>
                      <a:r>
                        <a:rPr lang="en-US" sz="1200" u="none" strike="noStrike" cap="none">
                          <a:latin typeface="Times New Roman"/>
                          <a:ea typeface="Times New Roman"/>
                          <a:cs typeface="Times New Roman"/>
                          <a:sym typeface="Times New Roman"/>
                        </a:rPr>
                        <a:t>by Margaret Atwood</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Collaborated with library team to locate paired texts with topic and theme</a:t>
                      </a:r>
                      <a:endParaRPr sz="1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Word Knowledge</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Reviewed key content vocabulary (imagery and symbolism) </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created a list of connotative vocabulary to discuss.</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World Knowledge</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Background on Margaret Atwood</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made text connections while reading.</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Video clip trailer from “The Handmaid’s Tale”</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Collaborated with the Culinary Arts Dept to share the power of bread, PANCAKE DAY</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Library Standard: Think - 2. Recalling prior and background knowledge </a:t>
                      </a:r>
                      <a:endParaRPr sz="1200"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915275">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Close Reading</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independently read and annotated the passage for imagery, symbolism, and setting.</a:t>
                      </a:r>
                      <a:endParaRPr sz="1200" b="1"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Questioning</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developed questions during the second read of the piece focusing on level two and three.</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Library Standard: Think - 1. Formulating questions</a:t>
                      </a:r>
                      <a:endParaRPr sz="1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Seminar</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took their level two and three questions to hold mini seminars during PANCAKE DAY.</a:t>
                      </a:r>
                      <a:endParaRPr sz="1200" b="1"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14875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Self Monitoring</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picked the most important quote from the passage to complete a single entry in their dialectical journal.</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Library Standard: Share - 3. Acting on feedback to improve.</a:t>
                      </a:r>
                      <a:endParaRPr sz="1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Inquiry</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From their seminars, students found small groups with similar inquiry starting points to develop their focus question.</a:t>
                      </a:r>
                      <a:endParaRPr sz="1200"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Culinary Arts teacher shared information about food deserts and food insecurity in our community.</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Library Standard: Create - 2. Devising and implementing a plan to fill knowledge gaps. </a:t>
                      </a:r>
                      <a:endParaRPr sz="1200" u="none" strike="noStrike" cap="none">
                        <a:latin typeface="Times New Roman"/>
                        <a:ea typeface="Times New Roman"/>
                        <a:cs typeface="Times New Roman"/>
                        <a:sym typeface="Times New Roman"/>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Times New Roman"/>
                          <a:ea typeface="Times New Roman"/>
                          <a:cs typeface="Times New Roman"/>
                          <a:sym typeface="Times New Roman"/>
                        </a:rPr>
                        <a:t>Reflection</a:t>
                      </a:r>
                      <a:endParaRPr sz="1200" b="1" u="none" strike="noStrike" cap="none">
                        <a:latin typeface="Times New Roman"/>
                        <a:ea typeface="Times New Roman"/>
                        <a:cs typeface="Times New Roman"/>
                        <a:sym typeface="Times New Roman"/>
                      </a:endParaRPr>
                    </a:p>
                    <a:p>
                      <a:pPr marL="274320" marR="0" lvl="0" indent="-121920" algn="l" rtl="0">
                        <a:lnSpc>
                          <a:spcPct val="100000"/>
                        </a:lnSpc>
                        <a:spcBef>
                          <a:spcPts val="0"/>
                        </a:spcBef>
                        <a:spcAft>
                          <a:spcPts val="0"/>
                        </a:spcAft>
                        <a:buClr>
                          <a:srgbClr val="000000"/>
                        </a:buClr>
                        <a:buSzPts val="1200"/>
                        <a:buFont typeface="Times New Roman"/>
                        <a:buChar char="★"/>
                      </a:pPr>
                      <a:r>
                        <a:rPr lang="en-US" sz="1200" u="none" strike="noStrike" cap="none">
                          <a:latin typeface="Times New Roman"/>
                          <a:ea typeface="Times New Roman"/>
                          <a:cs typeface="Times New Roman"/>
                          <a:sym typeface="Times New Roman"/>
                        </a:rPr>
                        <a:t>Students worked to develop a campaign to address the problem researched</a:t>
                      </a:r>
                      <a:endParaRPr sz="12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Times New Roman"/>
                          <a:ea typeface="Times New Roman"/>
                          <a:cs typeface="Times New Roman"/>
                          <a:sym typeface="Times New Roman"/>
                        </a:rPr>
                        <a:t>Library Standard: Grow - 4. Using reflection to guide informed decisions.</a:t>
                      </a:r>
                      <a:endParaRPr sz="1200" b="1" u="none" strike="noStrike" cap="none">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g173207bf1e5_1_449"/>
          <p:cNvSpPr txBox="1">
            <a:spLocks noGrp="1"/>
          </p:cNvSpPr>
          <p:nvPr>
            <p:ph type="title"/>
          </p:nvPr>
        </p:nvSpPr>
        <p:spPr>
          <a:xfrm>
            <a:off x="838200" y="-1"/>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00000"/>
                </a:solidFill>
              </a:rPr>
              <a:t>Next Steps</a:t>
            </a:r>
            <a:endParaRPr>
              <a:solidFill>
                <a:srgbClr val="000000"/>
              </a:solidFill>
            </a:endParaRPr>
          </a:p>
        </p:txBody>
      </p:sp>
      <p:sp>
        <p:nvSpPr>
          <p:cNvPr id="656" name="Google Shape;656;g173207bf1e5_1_449"/>
          <p:cNvSpPr txBox="1">
            <a:spLocks noGrp="1"/>
          </p:cNvSpPr>
          <p:nvPr>
            <p:ph type="body" idx="1"/>
          </p:nvPr>
        </p:nvSpPr>
        <p:spPr>
          <a:xfrm>
            <a:off x="838200" y="1018450"/>
            <a:ext cx="10515600" cy="25602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Clr>
                <a:srgbClr val="000000"/>
              </a:buClr>
              <a:buSzPts val="2400"/>
              <a:buAutoNum type="arabicPeriod"/>
            </a:pPr>
            <a:r>
              <a:rPr lang="en-US" sz="2400">
                <a:solidFill>
                  <a:srgbClr val="000000"/>
                </a:solidFill>
              </a:rPr>
              <a:t>Select at least one of the evidence-based strategy highlighted in this presentation: text connections, formative assessment, feedback.</a:t>
            </a:r>
            <a:endParaRPr sz="2400">
              <a:solidFill>
                <a:srgbClr val="000000"/>
              </a:solidFill>
            </a:endParaRPr>
          </a:p>
          <a:p>
            <a:pPr marL="457200" lvl="0" indent="-381000" algn="l" rtl="0">
              <a:lnSpc>
                <a:spcPct val="100000"/>
              </a:lnSpc>
              <a:spcBef>
                <a:spcPts val="0"/>
              </a:spcBef>
              <a:spcAft>
                <a:spcPts val="0"/>
              </a:spcAft>
              <a:buClr>
                <a:srgbClr val="000000"/>
              </a:buClr>
              <a:buSzPts val="2400"/>
              <a:buAutoNum type="arabicPeriod"/>
            </a:pPr>
            <a:r>
              <a:rPr lang="en-US" sz="2400">
                <a:solidFill>
                  <a:srgbClr val="000000"/>
                </a:solidFill>
              </a:rPr>
              <a:t>Select one or more instructional ideas to use in your classroom or to modify a lesson. before the learning lab. (See the table below.)</a:t>
            </a:r>
            <a:endParaRPr sz="2400">
              <a:solidFill>
                <a:srgbClr val="000000"/>
              </a:solidFill>
            </a:endParaRPr>
          </a:p>
          <a:p>
            <a:pPr marL="457200" lvl="0" indent="-381000" algn="l" rtl="0">
              <a:lnSpc>
                <a:spcPct val="100000"/>
              </a:lnSpc>
              <a:spcBef>
                <a:spcPts val="0"/>
              </a:spcBef>
              <a:spcAft>
                <a:spcPts val="0"/>
              </a:spcAft>
              <a:buClr>
                <a:srgbClr val="000000"/>
              </a:buClr>
              <a:buSzPts val="2400"/>
              <a:buAutoNum type="arabicPeriod"/>
            </a:pPr>
            <a:r>
              <a:rPr lang="en-US" sz="2400">
                <a:solidFill>
                  <a:srgbClr val="000000"/>
                </a:solidFill>
              </a:rPr>
              <a:t>Join us for the learning lab for more discussion and sharing!</a:t>
            </a:r>
            <a:endParaRPr sz="2400">
              <a:solidFill>
                <a:srgbClr val="000000"/>
              </a:solidFill>
            </a:endParaRPr>
          </a:p>
          <a:p>
            <a:pPr marL="0" lvl="0" indent="0" algn="l" rtl="0">
              <a:lnSpc>
                <a:spcPct val="100000"/>
              </a:lnSpc>
              <a:spcBef>
                <a:spcPts val="1000"/>
              </a:spcBef>
              <a:spcAft>
                <a:spcPts val="0"/>
              </a:spcAft>
              <a:buSzPts val="2800"/>
              <a:buNone/>
            </a:pPr>
            <a:endParaRPr sz="2400">
              <a:solidFill>
                <a:srgbClr val="000000"/>
              </a:solidFill>
            </a:endParaRPr>
          </a:p>
        </p:txBody>
      </p:sp>
      <p:graphicFrame>
        <p:nvGraphicFramePr>
          <p:cNvPr id="657" name="Google Shape;657;g173207bf1e5_1_449" descr="table"/>
          <p:cNvGraphicFramePr/>
          <p:nvPr/>
        </p:nvGraphicFramePr>
        <p:xfrm>
          <a:off x="952478" y="3271585"/>
          <a:ext cx="3000000" cy="3000000"/>
        </p:xfrm>
        <a:graphic>
          <a:graphicData uri="http://schemas.openxmlformats.org/drawingml/2006/table">
            <a:tbl>
              <a:tblPr firstRow="1" bandRow="1">
                <a:noFill/>
                <a:tableStyleId>{D7FFAAFE-95A1-406C-8C1F-4B1F6C50A8C9}</a:tableStyleId>
              </a:tblPr>
              <a:tblGrid>
                <a:gridCol w="2369125">
                  <a:extLst>
                    <a:ext uri="{9D8B030D-6E8A-4147-A177-3AD203B41FA5}">
                      <a16:colId xmlns:a16="http://schemas.microsoft.com/office/drawing/2014/main" val="20000"/>
                    </a:ext>
                  </a:extLst>
                </a:gridCol>
                <a:gridCol w="2639300">
                  <a:extLst>
                    <a:ext uri="{9D8B030D-6E8A-4147-A177-3AD203B41FA5}">
                      <a16:colId xmlns:a16="http://schemas.microsoft.com/office/drawing/2014/main" val="20001"/>
                    </a:ext>
                  </a:extLst>
                </a:gridCol>
                <a:gridCol w="2639300">
                  <a:extLst>
                    <a:ext uri="{9D8B030D-6E8A-4147-A177-3AD203B41FA5}">
                      <a16:colId xmlns:a16="http://schemas.microsoft.com/office/drawing/2014/main" val="20002"/>
                    </a:ext>
                  </a:extLst>
                </a:gridCol>
                <a:gridCol w="2639300">
                  <a:extLst>
                    <a:ext uri="{9D8B030D-6E8A-4147-A177-3AD203B41FA5}">
                      <a16:colId xmlns:a16="http://schemas.microsoft.com/office/drawing/2014/main" val="20003"/>
                    </a:ext>
                  </a:extLst>
                </a:gridCol>
              </a:tblGrid>
              <a:tr h="396250">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2800" u="none" strike="noStrike" cap="none"/>
                        <a:t>READ</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RESEARCH</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t>REACT</a:t>
                      </a:r>
                      <a:endParaRPr sz="2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Making Text Connections</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Authentic Texts</a:t>
                      </a:r>
                      <a:endParaRPr sz="2800" u="none" strike="noStrike" cap="none">
                        <a:solidFill>
                          <a:srgbClr val="000000"/>
                        </a:solidFill>
                      </a:endParaRPr>
                    </a:p>
                    <a:p>
                      <a:pPr marL="0" marR="0" lvl="0" indent="0" algn="l" rtl="0">
                        <a:lnSpc>
                          <a:spcPct val="100000"/>
                        </a:lnSpc>
                        <a:spcBef>
                          <a:spcPts val="0"/>
                        </a:spcBef>
                        <a:spcAft>
                          <a:spcPts val="0"/>
                        </a:spcAft>
                        <a:buClr>
                          <a:srgbClr val="000000"/>
                        </a:buClr>
                        <a:buSzPts val="2800"/>
                        <a:buFont typeface="Arial"/>
                        <a:buNone/>
                      </a:pP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World Connections</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Formative Assessment</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Close Reading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Questioning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Seminar</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6250">
                <a:tc>
                  <a:txBody>
                    <a:bodyPr/>
                    <a:lstStyle/>
                    <a:p>
                      <a:pPr marL="0" marR="0" lvl="0" indent="0" algn="l" rtl="0">
                        <a:lnSpc>
                          <a:spcPct val="100000"/>
                        </a:lnSpc>
                        <a:spcBef>
                          <a:spcPts val="0"/>
                        </a:spcBef>
                        <a:spcAft>
                          <a:spcPts val="0"/>
                        </a:spcAft>
                        <a:buClr>
                          <a:srgbClr val="000000"/>
                        </a:buClr>
                        <a:buSzPts val="2800"/>
                        <a:buFont typeface="Arial"/>
                        <a:buNone/>
                      </a:pPr>
                      <a:r>
                        <a:rPr lang="en-US" sz="2800" b="1" u="none" strike="noStrike" cap="none">
                          <a:solidFill>
                            <a:srgbClr val="000000"/>
                          </a:solidFill>
                        </a:rPr>
                        <a:t>Feedback</a:t>
                      </a:r>
                      <a:endParaRPr sz="2800" b="1"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Self Monitoring</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Inquiry-based</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en-US" sz="2800" u="none" strike="noStrike" cap="none">
                          <a:solidFill>
                            <a:srgbClr val="000000"/>
                          </a:solidFill>
                        </a:rPr>
                        <a:t>Reflection</a:t>
                      </a:r>
                      <a:endParaRPr sz="2800" u="none" strike="noStrike" cap="none">
                        <a:solidFill>
                          <a:srgbClr val="000000"/>
                        </a:solidFill>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173207bf1e5_1_456"/>
          <p:cNvSpPr txBox="1">
            <a:spLocks noGrp="1"/>
          </p:cNvSpPr>
          <p:nvPr>
            <p:ph type="title"/>
          </p:nvPr>
        </p:nvSpPr>
        <p:spPr>
          <a:xfrm>
            <a:off x="4431900" y="923950"/>
            <a:ext cx="3328200" cy="1317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900"/>
              <a:buNone/>
            </a:pPr>
            <a:r>
              <a:rPr lang="en-US" sz="4800">
                <a:solidFill>
                  <a:srgbClr val="000000"/>
                </a:solidFill>
              </a:rPr>
              <a:t>Thank you!</a:t>
            </a:r>
            <a:endParaRPr sz="4800">
              <a:solidFill>
                <a:srgbClr val="000000"/>
              </a:solidFill>
            </a:endParaRPr>
          </a:p>
        </p:txBody>
      </p:sp>
      <p:sp>
        <p:nvSpPr>
          <p:cNvPr id="664" name="Google Shape;664;g173207bf1e5_1_456"/>
          <p:cNvSpPr txBox="1">
            <a:spLocks noGrp="1"/>
          </p:cNvSpPr>
          <p:nvPr>
            <p:ph type="sldNum" idx="12"/>
          </p:nvPr>
        </p:nvSpPr>
        <p:spPr>
          <a:xfrm>
            <a:off x="11480800" y="8475133"/>
            <a:ext cx="14847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59</a:t>
            </a:fld>
            <a:endParaRPr/>
          </a:p>
        </p:txBody>
      </p:sp>
      <p:sp>
        <p:nvSpPr>
          <p:cNvPr id="665" name="Google Shape;665;g173207bf1e5_1_456"/>
          <p:cNvSpPr txBox="1">
            <a:spLocks noGrp="1"/>
          </p:cNvSpPr>
          <p:nvPr>
            <p:ph type="body" idx="3"/>
          </p:nvPr>
        </p:nvSpPr>
        <p:spPr>
          <a:xfrm>
            <a:off x="797050" y="2241550"/>
            <a:ext cx="2968500" cy="1098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100"/>
              </a:spcBef>
              <a:spcAft>
                <a:spcPts val="0"/>
              </a:spcAft>
              <a:buSzPts val="2400"/>
              <a:buNone/>
            </a:pPr>
            <a:r>
              <a:rPr lang="en-US">
                <a:solidFill>
                  <a:srgbClr val="000000"/>
                </a:solidFill>
                <a:latin typeface="Verdana"/>
                <a:ea typeface="Verdana"/>
                <a:cs typeface="Verdana"/>
                <a:sym typeface="Verdana"/>
              </a:rPr>
              <a:t>JaNeé J. Boston</a:t>
            </a:r>
            <a:endParaRPr>
              <a:solidFill>
                <a:srgbClr val="000000"/>
              </a:solidFill>
              <a:latin typeface="Verdana"/>
              <a:ea typeface="Verdana"/>
              <a:cs typeface="Verdana"/>
              <a:sym typeface="Verdana"/>
            </a:endParaRPr>
          </a:p>
        </p:txBody>
      </p:sp>
      <p:sp>
        <p:nvSpPr>
          <p:cNvPr id="666" name="Google Shape;666;g173207bf1e5_1_456"/>
          <p:cNvSpPr txBox="1">
            <a:spLocks noGrp="1"/>
          </p:cNvSpPr>
          <p:nvPr>
            <p:ph type="body" idx="4"/>
          </p:nvPr>
        </p:nvSpPr>
        <p:spPr>
          <a:xfrm>
            <a:off x="738400" y="3340100"/>
            <a:ext cx="5688300" cy="3517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2500"/>
              <a:buNone/>
            </a:pPr>
            <a:r>
              <a:rPr lang="en-US" sz="2400">
                <a:latin typeface="Verdana"/>
                <a:ea typeface="Verdana"/>
                <a:cs typeface="Verdana"/>
                <a:sym typeface="Verdana"/>
              </a:rPr>
              <a:t>Contact me!</a:t>
            </a:r>
            <a:endParaRPr sz="2400">
              <a:latin typeface="Verdana"/>
              <a:ea typeface="Verdana"/>
              <a:cs typeface="Verdana"/>
              <a:sym typeface="Verdana"/>
            </a:endParaRPr>
          </a:p>
          <a:p>
            <a:pPr marL="0" lvl="0" indent="0" algn="l" rtl="0">
              <a:lnSpc>
                <a:spcPct val="90000"/>
              </a:lnSpc>
              <a:spcBef>
                <a:spcPts val="1100"/>
              </a:spcBef>
              <a:spcAft>
                <a:spcPts val="0"/>
              </a:spcAft>
              <a:buSzPts val="2500"/>
              <a:buNone/>
            </a:pPr>
            <a:r>
              <a:rPr lang="en-US" sz="1700" u="sng">
                <a:solidFill>
                  <a:schemeClr val="hlink"/>
                </a:solidFill>
                <a:latin typeface="Verdana"/>
                <a:ea typeface="Verdana"/>
                <a:cs typeface="Verdana"/>
                <a:sym typeface="Verdana"/>
                <a:hlinkClick r:id="rId3"/>
              </a:rPr>
              <a:t>jjboston@henrico.k12.va.us</a:t>
            </a:r>
            <a:endParaRPr>
              <a:latin typeface="Verdana"/>
              <a:ea typeface="Verdana"/>
              <a:cs typeface="Verdana"/>
              <a:sym typeface="Verdana"/>
            </a:endParaRPr>
          </a:p>
          <a:p>
            <a:pPr marL="0" lvl="0" indent="0" algn="l" rtl="0">
              <a:lnSpc>
                <a:spcPct val="100000"/>
              </a:lnSpc>
              <a:spcBef>
                <a:spcPts val="1100"/>
              </a:spcBef>
              <a:spcAft>
                <a:spcPts val="0"/>
              </a:spcAft>
              <a:buSzPts val="2500"/>
              <a:buNone/>
            </a:pPr>
            <a:r>
              <a:rPr lang="en-US" sz="1800">
                <a:solidFill>
                  <a:srgbClr val="000000"/>
                </a:solidFill>
              </a:rPr>
              <a:t>In addition to teaching English 9, English 12 AP Literature and Composition, and photojournalism,     my passion is student leadership. Ask me more about culture and climate on your campus as well!</a:t>
            </a:r>
            <a:endParaRPr sz="1800">
              <a:solidFill>
                <a:srgbClr val="000000"/>
              </a:solidFill>
            </a:endParaRPr>
          </a:p>
          <a:p>
            <a:pPr marL="0" lvl="0" indent="0" algn="l" rtl="0">
              <a:lnSpc>
                <a:spcPct val="100000"/>
              </a:lnSpc>
              <a:spcBef>
                <a:spcPts val="1100"/>
              </a:spcBef>
              <a:spcAft>
                <a:spcPts val="0"/>
              </a:spcAft>
              <a:buSzPts val="2500"/>
              <a:buNone/>
            </a:pPr>
            <a:r>
              <a:rPr lang="en-US" sz="1800">
                <a:solidFill>
                  <a:srgbClr val="000000"/>
                </a:solidFill>
              </a:rPr>
              <a:t>I’m a graduate of Henrico County Public Schools, Virginia, and Wake Forest University, North Carolina.</a:t>
            </a:r>
            <a:endParaRPr sz="1800">
              <a:solidFill>
                <a:srgbClr val="000000"/>
              </a:solidFill>
            </a:endParaRPr>
          </a:p>
        </p:txBody>
      </p:sp>
      <p:sp>
        <p:nvSpPr>
          <p:cNvPr id="667" name="Google Shape;667;g173207bf1e5_1_456"/>
          <p:cNvSpPr txBox="1">
            <a:spLocks noGrp="1"/>
          </p:cNvSpPr>
          <p:nvPr>
            <p:ph type="body" idx="3"/>
          </p:nvPr>
        </p:nvSpPr>
        <p:spPr>
          <a:xfrm>
            <a:off x="6398025" y="2241350"/>
            <a:ext cx="2968500" cy="1098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100"/>
              </a:spcBef>
              <a:spcAft>
                <a:spcPts val="0"/>
              </a:spcAft>
              <a:buSzPts val="2400"/>
              <a:buNone/>
            </a:pPr>
            <a:r>
              <a:rPr lang="en-US">
                <a:solidFill>
                  <a:srgbClr val="000000"/>
                </a:solidFill>
                <a:latin typeface="Verdana"/>
                <a:ea typeface="Verdana"/>
                <a:cs typeface="Verdana"/>
                <a:sym typeface="Verdana"/>
              </a:rPr>
              <a:t>Janis Jones</a:t>
            </a:r>
            <a:endParaRPr>
              <a:solidFill>
                <a:srgbClr val="000000"/>
              </a:solidFill>
              <a:latin typeface="Verdana"/>
              <a:ea typeface="Verdana"/>
              <a:cs typeface="Verdana"/>
              <a:sym typeface="Verdana"/>
            </a:endParaRPr>
          </a:p>
        </p:txBody>
      </p:sp>
      <p:sp>
        <p:nvSpPr>
          <p:cNvPr id="668" name="Google Shape;668;g173207bf1e5_1_456"/>
          <p:cNvSpPr txBox="1">
            <a:spLocks noGrp="1"/>
          </p:cNvSpPr>
          <p:nvPr>
            <p:ph type="body" idx="4"/>
          </p:nvPr>
        </p:nvSpPr>
        <p:spPr>
          <a:xfrm>
            <a:off x="6370788" y="3380450"/>
            <a:ext cx="5789700" cy="3437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100"/>
              </a:spcBef>
              <a:spcAft>
                <a:spcPts val="0"/>
              </a:spcAft>
              <a:buSzPts val="2500"/>
              <a:buNone/>
            </a:pPr>
            <a:r>
              <a:rPr lang="en-US" sz="2400">
                <a:latin typeface="Verdana"/>
                <a:ea typeface="Verdana"/>
                <a:cs typeface="Verdana"/>
                <a:sym typeface="Verdana"/>
              </a:rPr>
              <a:t>Contact me!</a:t>
            </a:r>
            <a:endParaRPr sz="2400">
              <a:latin typeface="Verdana"/>
              <a:ea typeface="Verdana"/>
              <a:cs typeface="Verdana"/>
              <a:sym typeface="Verdana"/>
            </a:endParaRPr>
          </a:p>
          <a:p>
            <a:pPr marL="0" lvl="0" indent="0" algn="l" rtl="0">
              <a:lnSpc>
                <a:spcPct val="90000"/>
              </a:lnSpc>
              <a:spcBef>
                <a:spcPts val="1100"/>
              </a:spcBef>
              <a:spcAft>
                <a:spcPts val="0"/>
              </a:spcAft>
              <a:buSzPts val="2500"/>
              <a:buNone/>
            </a:pPr>
            <a:r>
              <a:rPr lang="en-US" sz="1700" u="sng">
                <a:solidFill>
                  <a:schemeClr val="hlink"/>
                </a:solidFill>
                <a:latin typeface="Verdana"/>
                <a:ea typeface="Verdana"/>
                <a:cs typeface="Verdana"/>
                <a:sym typeface="Verdana"/>
                <a:hlinkClick r:id="rId3"/>
              </a:rPr>
              <a:t>jmjones@henrico.k12.va.us</a:t>
            </a:r>
            <a:endParaRPr>
              <a:latin typeface="Verdana"/>
              <a:ea typeface="Verdana"/>
              <a:cs typeface="Verdana"/>
              <a:sym typeface="Verdana"/>
            </a:endParaRPr>
          </a:p>
          <a:p>
            <a:pPr marL="0" lvl="0" indent="0" algn="l" rtl="0">
              <a:lnSpc>
                <a:spcPct val="100000"/>
              </a:lnSpc>
              <a:spcBef>
                <a:spcPts val="1100"/>
              </a:spcBef>
              <a:spcAft>
                <a:spcPts val="0"/>
              </a:spcAft>
              <a:buSzPts val="2500"/>
              <a:buNone/>
            </a:pPr>
            <a:r>
              <a:rPr lang="en-US" sz="1800">
                <a:solidFill>
                  <a:srgbClr val="000000"/>
                </a:solidFill>
              </a:rPr>
              <a:t>In addition to the varied tasks as a school librarian,     my passion is connecting curriculum to books. Let’s talk about your favorite books for various topics!</a:t>
            </a:r>
            <a:endParaRPr sz="1800">
              <a:solidFill>
                <a:srgbClr val="000000"/>
              </a:solidFill>
            </a:endParaRPr>
          </a:p>
          <a:p>
            <a:pPr marL="0" lvl="0" indent="0" algn="l" rtl="0">
              <a:lnSpc>
                <a:spcPct val="100000"/>
              </a:lnSpc>
              <a:spcBef>
                <a:spcPts val="1100"/>
              </a:spcBef>
              <a:spcAft>
                <a:spcPts val="0"/>
              </a:spcAft>
              <a:buSzPts val="2500"/>
              <a:buNone/>
            </a:pPr>
            <a:r>
              <a:rPr lang="en-US" sz="1800">
                <a:solidFill>
                  <a:srgbClr val="000000"/>
                </a:solidFill>
              </a:rPr>
              <a:t>I’m a graduate of the MLS Program at Catholic University, Washington D.C., and the Teacher of the Hearing Impaired B.S. program at Trenton State College, New Jersey.</a:t>
            </a:r>
            <a:endParaRPr sz="1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73207bf1e5_1_5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1000"/>
              </a:spcBef>
              <a:spcAft>
                <a:spcPts val="0"/>
              </a:spcAft>
              <a:buSzPts val="4400"/>
              <a:buNone/>
            </a:pPr>
            <a:r>
              <a:rPr lang="en-US" sz="3500">
                <a:solidFill>
                  <a:srgbClr val="000000"/>
                </a:solidFill>
              </a:rPr>
              <a:t>Part 1:	Why → Impact on student </a:t>
            </a:r>
            <a:r>
              <a:rPr lang="en-US" sz="3600">
                <a:solidFill>
                  <a:srgbClr val="000000"/>
                </a:solidFill>
              </a:rPr>
              <a:t>learning (2 of 3)</a:t>
            </a:r>
            <a:endParaRPr sz="4500"/>
          </a:p>
        </p:txBody>
      </p:sp>
      <p:sp>
        <p:nvSpPr>
          <p:cNvPr id="216" name="Google Shape;216;g173207bf1e5_1_53"/>
          <p:cNvSpPr txBox="1">
            <a:spLocks noGrp="1"/>
          </p:cNvSpPr>
          <p:nvPr>
            <p:ph type="body" idx="1"/>
          </p:nvPr>
        </p:nvSpPr>
        <p:spPr>
          <a:xfrm>
            <a:off x="967800" y="1970848"/>
            <a:ext cx="10256400" cy="36783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2800"/>
              <a:buNone/>
            </a:pPr>
            <a:r>
              <a:rPr lang="en-US" sz="2400" b="0">
                <a:solidFill>
                  <a:srgbClr val="000000"/>
                </a:solidFill>
              </a:rPr>
              <a:t>“Exposure to these themes at such pivotal points in students’ lives affords an opportunity for adolescent readers to begin to develop their own thoughts and perspectives on a subject…” </a:t>
            </a:r>
            <a:endParaRPr sz="2400" b="0">
              <a:solidFill>
                <a:srgbClr val="000000"/>
              </a:solidFill>
            </a:endParaRPr>
          </a:p>
          <a:p>
            <a:pPr marL="457200" lvl="0" indent="0" algn="l" rtl="0">
              <a:lnSpc>
                <a:spcPct val="90000"/>
              </a:lnSpc>
              <a:spcBef>
                <a:spcPts val="1000"/>
              </a:spcBef>
              <a:spcAft>
                <a:spcPts val="0"/>
              </a:spcAft>
              <a:buSzPts val="2800"/>
              <a:buNone/>
            </a:pPr>
            <a:endParaRPr sz="2400" b="0">
              <a:solidFill>
                <a:srgbClr val="000000"/>
              </a:solidFill>
            </a:endParaRPr>
          </a:p>
          <a:p>
            <a:pPr marL="0" lvl="0" indent="0" algn="l" rtl="0">
              <a:lnSpc>
                <a:spcPct val="90000"/>
              </a:lnSpc>
              <a:spcBef>
                <a:spcPts val="1000"/>
              </a:spcBef>
              <a:spcAft>
                <a:spcPts val="0"/>
              </a:spcAft>
              <a:buSzPts val="2800"/>
              <a:buNone/>
            </a:pPr>
            <a:r>
              <a:rPr lang="en-US" sz="2400" b="0">
                <a:solidFill>
                  <a:srgbClr val="000000"/>
                </a:solidFill>
              </a:rPr>
              <a:t>“Programs and curricula targeted at increasing the relevance of school, building supportive relationships, and helping students manage challenges can help prevent disengagement.”</a:t>
            </a:r>
            <a:endParaRPr sz="2400" b="0">
              <a:solidFill>
                <a:srgbClr val="000000"/>
              </a:solidFill>
            </a:endParaRPr>
          </a:p>
          <a:p>
            <a:pPr marL="457200" lvl="0" indent="0" algn="l" rtl="0">
              <a:lnSpc>
                <a:spcPct val="90000"/>
              </a:lnSpc>
              <a:spcBef>
                <a:spcPts val="1000"/>
              </a:spcBef>
              <a:spcAft>
                <a:spcPts val="0"/>
              </a:spcAft>
              <a:buSzPts val="2800"/>
              <a:buNone/>
            </a:pPr>
            <a:endParaRPr sz="2400" b="0">
              <a:solidFill>
                <a:srgbClr val="000000"/>
              </a:solidFill>
            </a:endParaRPr>
          </a:p>
          <a:p>
            <a:pPr marL="0" lvl="0" indent="0" algn="l" rtl="0">
              <a:lnSpc>
                <a:spcPct val="90000"/>
              </a:lnSpc>
              <a:spcBef>
                <a:spcPts val="1000"/>
              </a:spcBef>
              <a:spcAft>
                <a:spcPts val="0"/>
              </a:spcAft>
              <a:buSzPts val="2800"/>
              <a:buNone/>
            </a:pPr>
            <a:r>
              <a:rPr lang="en-US" sz="2400" b="0">
                <a:solidFill>
                  <a:srgbClr val="000000"/>
                </a:solidFill>
              </a:rPr>
              <a:t>“Directly connect schoolwork to students’ options after high school.”</a:t>
            </a:r>
            <a:r>
              <a:rPr lang="en-US" sz="2550" b="0">
                <a:solidFill>
                  <a:srgbClr val="000000"/>
                </a:solidFill>
              </a:rPr>
              <a:t> </a:t>
            </a:r>
            <a:endParaRPr sz="2550" b="0">
              <a:solidFill>
                <a:srgbClr val="000000"/>
              </a:solidFill>
            </a:endParaRPr>
          </a:p>
        </p:txBody>
      </p:sp>
      <p:sp>
        <p:nvSpPr>
          <p:cNvPr id="217" name="Google Shape;217;g173207bf1e5_1_53"/>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g173207bf1e5_1_466"/>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b="1">
                <a:solidFill>
                  <a:srgbClr val="000000"/>
                </a:solidFill>
              </a:rPr>
              <a:t>Disclaimer</a:t>
            </a:r>
            <a:endParaRPr>
              <a:solidFill>
                <a:srgbClr val="000000"/>
              </a:solidFill>
            </a:endParaRPr>
          </a:p>
        </p:txBody>
      </p:sp>
      <p:sp>
        <p:nvSpPr>
          <p:cNvPr id="674" name="Google Shape;674;g173207bf1e5_1_466"/>
          <p:cNvSpPr txBox="1">
            <a:spLocks noGrp="1"/>
          </p:cNvSpPr>
          <p:nvPr>
            <p:ph type="body" idx="1"/>
          </p:nvPr>
        </p:nvSpPr>
        <p:spPr>
          <a:xfrm>
            <a:off x="838200" y="1520850"/>
            <a:ext cx="10515600" cy="5032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sz="4000">
                <a:solidFill>
                  <a:srgbClr val="000000"/>
                </a:solidFill>
              </a:rPr>
              <a:t>Reference within this presentation to any specific commercial or non-commercial product, process, or service by trade name, trademark, manufacturer or otherwise        does not constitute or imply an endorsement, recommendation, or favoring by the Virginia Department of Education.</a:t>
            </a:r>
            <a:endParaRPr>
              <a:solidFill>
                <a:srgbClr val="000000"/>
              </a:solidFill>
            </a:endParaRPr>
          </a:p>
        </p:txBody>
      </p:sp>
      <p:sp>
        <p:nvSpPr>
          <p:cNvPr id="675" name="Google Shape;675;g173207bf1e5_1_46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173207bf1e5_1_472"/>
          <p:cNvSpPr txBox="1">
            <a:spLocks noGrp="1"/>
          </p:cNvSpPr>
          <p:nvPr>
            <p:ph type="title"/>
          </p:nvPr>
        </p:nvSpPr>
        <p:spPr>
          <a:xfrm>
            <a:off x="729775" y="288925"/>
            <a:ext cx="7652100" cy="138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4000">
                <a:solidFill>
                  <a:srgbClr val="000000"/>
                </a:solidFill>
              </a:rPr>
              <a:t>Works Cited</a:t>
            </a:r>
            <a:endParaRPr sz="4000">
              <a:solidFill>
                <a:srgbClr val="000000"/>
              </a:solidFill>
            </a:endParaRPr>
          </a:p>
          <a:p>
            <a:pPr marL="0" lvl="0" indent="0" algn="ctr" rtl="0">
              <a:lnSpc>
                <a:spcPct val="90000"/>
              </a:lnSpc>
              <a:spcBef>
                <a:spcPts val="0"/>
              </a:spcBef>
              <a:spcAft>
                <a:spcPts val="0"/>
              </a:spcAft>
              <a:buClr>
                <a:srgbClr val="003B71"/>
              </a:buClr>
              <a:buSzPts val="4400"/>
              <a:buFont typeface="Times New Roman"/>
              <a:buNone/>
            </a:pPr>
            <a:endParaRPr>
              <a:solidFill>
                <a:srgbClr val="000000"/>
              </a:solidFill>
            </a:endParaRPr>
          </a:p>
        </p:txBody>
      </p:sp>
      <p:sp>
        <p:nvSpPr>
          <p:cNvPr id="681" name="Google Shape;681;g173207bf1e5_1_472"/>
          <p:cNvSpPr txBox="1">
            <a:spLocks noGrp="1"/>
          </p:cNvSpPr>
          <p:nvPr>
            <p:ph type="body" idx="1"/>
          </p:nvPr>
        </p:nvSpPr>
        <p:spPr>
          <a:xfrm>
            <a:off x="635300" y="1059375"/>
            <a:ext cx="11442300" cy="5717700"/>
          </a:xfrm>
          <a:prstGeom prst="rect">
            <a:avLst/>
          </a:prstGeom>
          <a:noFill/>
          <a:ln>
            <a:noFill/>
          </a:ln>
        </p:spPr>
        <p:txBody>
          <a:bodyPr spcFirstLastPara="1" wrap="square" lIns="91425" tIns="45700" rIns="91425" bIns="45700" anchor="t" anchorCtr="0">
            <a:normAutofit/>
          </a:bodyPr>
          <a:lstStyle/>
          <a:p>
            <a:pPr marL="457200" lvl="0" indent="-457200" algn="l" rtl="0">
              <a:lnSpc>
                <a:spcPct val="115000"/>
              </a:lnSpc>
              <a:spcBef>
                <a:spcPts val="0"/>
              </a:spcBef>
              <a:spcAft>
                <a:spcPts val="0"/>
              </a:spcAft>
              <a:buSzPts val="2800"/>
              <a:buNone/>
            </a:pPr>
            <a:r>
              <a:rPr lang="en-US" sz="1200" b="0">
                <a:solidFill>
                  <a:srgbClr val="000000"/>
                </a:solidFill>
              </a:rPr>
              <a:t>"AASL Standards Framework for Learners." </a:t>
            </a:r>
            <a:r>
              <a:rPr lang="en-US" sz="1200" b="0" i="1">
                <a:solidFill>
                  <a:srgbClr val="000000"/>
                </a:solidFill>
              </a:rPr>
              <a:t>American Association of School Librarians</a:t>
            </a:r>
            <a:r>
              <a:rPr lang="en-US" sz="1200" b="0">
                <a:solidFill>
                  <a:srgbClr val="000000"/>
                </a:solidFill>
              </a:rPr>
              <a:t>, American Library Association, Aug. 2018, </a:t>
            </a:r>
            <a:r>
              <a:rPr lang="en-US" sz="1200" b="0" u="sng">
                <a:solidFill>
                  <a:schemeClr val="hlink"/>
                </a:solidFill>
                <a:hlinkClick r:id="rId3"/>
              </a:rPr>
              <a:t>standards.aasl.org/wp-content/uploads/2018/08/180206-AASL-framework-for-learners-2.pdf.</a:t>
            </a:r>
            <a:r>
              <a:rPr lang="en-US" sz="1200" b="0">
                <a:solidFill>
                  <a:srgbClr val="000000"/>
                </a:solidFill>
              </a:rPr>
              <a:t> Accessed 13 July 2022.</a:t>
            </a:r>
            <a:endParaRPr sz="1200" b="0">
              <a:solidFill>
                <a:srgbClr val="000000"/>
              </a:solidFill>
            </a:endParaRPr>
          </a:p>
          <a:p>
            <a:pPr marL="914400" lvl="0" indent="9525" algn="l" rtl="0">
              <a:lnSpc>
                <a:spcPct val="115000"/>
              </a:lnSpc>
              <a:spcBef>
                <a:spcPts val="0"/>
              </a:spcBef>
              <a:spcAft>
                <a:spcPts val="0"/>
              </a:spcAft>
              <a:buSzPts val="2800"/>
              <a:buNone/>
            </a:pPr>
            <a:r>
              <a:rPr lang="en-US" sz="1200" b="0">
                <a:solidFill>
                  <a:srgbClr val="000000"/>
                </a:solidFill>
              </a:rPr>
              <a:t>From the National School Library Standards for Learners</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Atwood, M., (1981) "Bread", </a:t>
            </a:r>
            <a:r>
              <a:rPr lang="en-US" sz="1200" b="0" i="1">
                <a:solidFill>
                  <a:srgbClr val="000000"/>
                </a:solidFill>
              </a:rPr>
              <a:t>The Iowa Review</a:t>
            </a:r>
            <a:r>
              <a:rPr lang="en-US" sz="1200" b="0">
                <a:solidFill>
                  <a:srgbClr val="000000"/>
                </a:solidFill>
              </a:rPr>
              <a:t> 12(2-3), p.7-8. doi: </a:t>
            </a:r>
            <a:r>
              <a:rPr lang="en-US" sz="1200" b="0" u="sng">
                <a:solidFill>
                  <a:schemeClr val="hlink"/>
                </a:solidFill>
                <a:hlinkClick r:id="rId4"/>
              </a:rPr>
              <a:t>https://pubs.lib.uiowa.edu/iowareview/article/20012/galley/128411/view/</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Boyd, Ashley S., and Janine J. Darragh. </a:t>
            </a:r>
            <a:r>
              <a:rPr lang="en-US" sz="1200" b="0" i="1">
                <a:solidFill>
                  <a:srgbClr val="000000"/>
                </a:solidFill>
              </a:rPr>
              <a:t>Reading for Action: Engaging Youth in Social Justice through Young Adult Literature</a:t>
            </a:r>
            <a:r>
              <a:rPr lang="en-US" sz="1200" b="0">
                <a:solidFill>
                  <a:srgbClr val="000000"/>
                </a:solidFill>
              </a:rPr>
              <a:t>. Lanham, Rowman &amp; Littlefield, 2019.</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Brooke. "Increase Text Connections with Sentence Frames." </a:t>
            </a:r>
            <a:r>
              <a:rPr lang="en-US" sz="1200" b="0" i="1">
                <a:solidFill>
                  <a:srgbClr val="000000"/>
                </a:solidFill>
              </a:rPr>
              <a:t>Literacy in Focus</a:t>
            </a:r>
            <a:r>
              <a:rPr lang="en-US" sz="1200" b="0">
                <a:solidFill>
                  <a:srgbClr val="000000"/>
                </a:solidFill>
              </a:rPr>
              <a:t>, </a:t>
            </a:r>
            <a:r>
              <a:rPr lang="en-US" sz="1200" b="0" u="sng">
                <a:solidFill>
                  <a:schemeClr val="hlink"/>
                </a:solidFill>
                <a:hlinkClick r:id="rId5"/>
              </a:rPr>
              <a:t>www.litinfocus.com/increase-text-connections-sentence-frames/</a:t>
            </a:r>
            <a:r>
              <a:rPr lang="en-US" sz="1200" b="0">
                <a:solidFill>
                  <a:srgbClr val="000000"/>
                </a:solidFill>
              </a:rPr>
              <a:t>. Accessed 3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"A Call to Action: What We Know about Adolescent Literacy Instruction." </a:t>
            </a:r>
            <a:r>
              <a:rPr lang="en-US" sz="1200" b="0" i="1">
                <a:solidFill>
                  <a:srgbClr val="000000"/>
                </a:solidFill>
              </a:rPr>
              <a:t>NCTE National Council of Teachers of English</a:t>
            </a:r>
            <a:r>
              <a:rPr lang="en-US" sz="1200" b="0">
                <a:solidFill>
                  <a:srgbClr val="000000"/>
                </a:solidFill>
              </a:rPr>
              <a:t>, 17 July 2018, </a:t>
            </a:r>
            <a:r>
              <a:rPr lang="en-US" sz="1200" b="0" u="sng">
                <a:solidFill>
                  <a:schemeClr val="hlink"/>
                </a:solidFill>
                <a:hlinkClick r:id="rId6"/>
              </a:rPr>
              <a:t>ncte.org/statement/adolescentliteracy</a:t>
            </a:r>
            <a:r>
              <a:rPr lang="en-US" sz="1200" b="0">
                <a:solidFill>
                  <a:srgbClr val="000000"/>
                </a:solidFill>
              </a:rPr>
              <a:t>/. Accessed 3 Aug. 2022.</a:t>
            </a:r>
            <a:endParaRPr sz="1200" b="0">
              <a:solidFill>
                <a:srgbClr val="000000"/>
              </a:solidFill>
            </a:endParaRPr>
          </a:p>
          <a:p>
            <a:pPr marL="914400" lvl="0" indent="9525" algn="l" rtl="0">
              <a:lnSpc>
                <a:spcPct val="115000"/>
              </a:lnSpc>
              <a:spcBef>
                <a:spcPts val="0"/>
              </a:spcBef>
              <a:spcAft>
                <a:spcPts val="0"/>
              </a:spcAft>
              <a:buSzPts val="2800"/>
              <a:buNone/>
            </a:pPr>
            <a:r>
              <a:rPr lang="en-US" sz="1200" b="0">
                <a:solidFill>
                  <a:srgbClr val="000000"/>
                </a:solidFill>
              </a:rPr>
              <a:t>This document was revised by an NCTE working committee comprising the following:Tiffany Rehbein, Chair, East High School, Laramie County School District #1, Cheyenne, Wyoming Cris Tovani, teacher, instructional coach, and author, Centennial, Colorado Matthew Skillen, Elizabethtown College, Elizabethtown, Pennsylvania Cornelius Minor, Teachers College, Columbia University, New York, New York.</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Carla. "How to Help Students Dig for Deeper Meaning with Stretch Texts." </a:t>
            </a:r>
            <a:r>
              <a:rPr lang="en-US" sz="1200" b="0" i="1">
                <a:solidFill>
                  <a:srgbClr val="000000"/>
                </a:solidFill>
              </a:rPr>
              <a:t>Comprehension Connection</a:t>
            </a:r>
            <a:r>
              <a:rPr lang="en-US" sz="1200" b="0">
                <a:solidFill>
                  <a:srgbClr val="000000"/>
                </a:solidFill>
              </a:rPr>
              <a:t>, </a:t>
            </a:r>
            <a:r>
              <a:rPr lang="en-US" sz="1200" b="0" u="sng">
                <a:solidFill>
                  <a:schemeClr val="hlink"/>
                </a:solidFill>
                <a:hlinkClick r:id="rId7"/>
              </a:rPr>
              <a:t>www.comprehensionconnection.net/2016/09/digging-for-deeper-meaning.html#:~:text=Stretch%20texts%20are%20texts%20that,working%20with%20grade%20level%20texts</a:t>
            </a:r>
            <a:r>
              <a:rPr lang="en-US" sz="1200" b="0">
                <a:solidFill>
                  <a:srgbClr val="000000"/>
                </a:solidFill>
              </a:rPr>
              <a:t>. Accessed 2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"8 Student Choice Tips to Boost Reading Comprehension." </a:t>
            </a:r>
            <a:r>
              <a:rPr lang="en-US" sz="1200" b="0" i="1">
                <a:solidFill>
                  <a:srgbClr val="000000"/>
                </a:solidFill>
              </a:rPr>
              <a:t>Waterford.org</a:t>
            </a:r>
            <a:r>
              <a:rPr lang="en-US" sz="1200" b="0">
                <a:solidFill>
                  <a:srgbClr val="000000"/>
                </a:solidFill>
              </a:rPr>
              <a:t>, 14 Nov. 2018, </a:t>
            </a:r>
            <a:r>
              <a:rPr lang="en-US" sz="1200" b="0" u="sng">
                <a:solidFill>
                  <a:schemeClr val="hlink"/>
                </a:solidFill>
                <a:hlinkClick r:id="rId8"/>
              </a:rPr>
              <a:t>www.waterford.org/resources/student-choice-tips-to-boost-reading-comprehension/#:~:text=The%20importance%20of%20student%20choice,and%20even%20where%20they%20read.</a:t>
            </a:r>
            <a:r>
              <a:rPr lang="en-US" sz="1200" b="0">
                <a:solidFill>
                  <a:srgbClr val="000000"/>
                </a:solidFill>
              </a:rPr>
              <a:t> Accessed 2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"English." </a:t>
            </a:r>
            <a:r>
              <a:rPr lang="en-US" sz="1200" b="0" i="1">
                <a:solidFill>
                  <a:srgbClr val="000000"/>
                </a:solidFill>
              </a:rPr>
              <a:t>Virginia Department of Education</a:t>
            </a:r>
            <a:r>
              <a:rPr lang="en-US" sz="1200" b="0">
                <a:solidFill>
                  <a:srgbClr val="000000"/>
                </a:solidFill>
              </a:rPr>
              <a:t>, 2017, </a:t>
            </a:r>
            <a:r>
              <a:rPr lang="en-US" sz="1200" b="0" u="sng">
                <a:solidFill>
                  <a:schemeClr val="hlink"/>
                </a:solidFill>
                <a:hlinkClick r:id="rId9"/>
              </a:rPr>
              <a:t>www.doe.virginia.gov/testing/sol/standards_docs/english/index.shtml</a:t>
            </a:r>
            <a:r>
              <a:rPr lang="en-US" sz="1200" b="0">
                <a:solidFill>
                  <a:srgbClr val="000000"/>
                </a:solidFill>
              </a:rPr>
              <a:t>. Accessed 13 July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FAQs about Advocacy. </a:t>
            </a:r>
            <a:r>
              <a:rPr lang="en-US" sz="1200" b="0" i="1">
                <a:solidFill>
                  <a:srgbClr val="000000"/>
                </a:solidFill>
              </a:rPr>
              <a:t>Influitive</a:t>
            </a:r>
            <a:r>
              <a:rPr lang="en-US" sz="1200" b="0">
                <a:solidFill>
                  <a:srgbClr val="000000"/>
                </a:solidFill>
              </a:rPr>
              <a:t>, 4 Apr. 2017, </a:t>
            </a:r>
            <a:r>
              <a:rPr lang="en-US" sz="1200" b="0" u="sng">
                <a:solidFill>
                  <a:schemeClr val="hlink"/>
                </a:solidFill>
                <a:hlinkClick r:id="rId10"/>
              </a:rPr>
              <a:t>influitive.com/wp-content/uploads/2017/04/WTF-Is-Advocate-Marketing-Plus-7-Other-FAQs-We-Get-About-Advocacy_thumb-e1566243491625.jpg</a:t>
            </a:r>
            <a:r>
              <a:rPr lang="en-US" sz="1200" b="0">
                <a:solidFill>
                  <a:srgbClr val="000000"/>
                </a:solidFill>
              </a:rPr>
              <a:t>. Accessed 14 July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"Guided Inquiry Learning." </a:t>
            </a:r>
            <a:r>
              <a:rPr lang="en-US" sz="1200" b="0" i="1">
                <a:solidFill>
                  <a:srgbClr val="000000"/>
                </a:solidFill>
              </a:rPr>
              <a:t>Beagle</a:t>
            </a:r>
            <a:r>
              <a:rPr lang="en-US" sz="1200" b="0">
                <a:solidFill>
                  <a:srgbClr val="000000"/>
                </a:solidFill>
              </a:rPr>
              <a:t>, The Beagle Blog, </a:t>
            </a:r>
            <a:r>
              <a:rPr lang="en-US" sz="1200" b="0" u="sng">
                <a:solidFill>
                  <a:schemeClr val="hlink"/>
                </a:solidFill>
                <a:hlinkClick r:id="rId11"/>
              </a:rPr>
              <a:t>www.beaglelearning.com/blog/inquiry/guided/#:~:text=Guided%20inquiry%20is%20a%20type,the%20goal%20and%20the%20process</a:t>
            </a:r>
            <a:r>
              <a:rPr lang="en-US" sz="1200" b="0">
                <a:solidFill>
                  <a:srgbClr val="000000"/>
                </a:solidFill>
              </a:rPr>
              <a:t>. Accessed 7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"Head, Heart, Conscience." </a:t>
            </a:r>
            <a:r>
              <a:rPr lang="en-US" sz="1200" b="0" i="1">
                <a:solidFill>
                  <a:srgbClr val="000000"/>
                </a:solidFill>
              </a:rPr>
              <a:t>Facing History and Ourselves</a:t>
            </a:r>
            <a:r>
              <a:rPr lang="en-US" sz="1200" b="0">
                <a:solidFill>
                  <a:srgbClr val="000000"/>
                </a:solidFill>
              </a:rPr>
              <a:t>, </a:t>
            </a:r>
            <a:r>
              <a:rPr lang="en-US" sz="1200" b="0" u="sng">
                <a:solidFill>
                  <a:schemeClr val="hlink"/>
                </a:solidFill>
                <a:hlinkClick r:id="rId12"/>
              </a:rPr>
              <a:t>www.facinghistory.org/resource-library/teaching-strategies/head-heart-conscience.</a:t>
            </a:r>
            <a:r>
              <a:rPr lang="en-US" sz="1200" b="0">
                <a:solidFill>
                  <a:srgbClr val="000000"/>
                </a:solidFill>
              </a:rPr>
              <a:t> Accessed 9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"How to Teach Essential Words in English Language Arts: A Guide for Middle School Teachers." </a:t>
            </a:r>
            <a:r>
              <a:rPr lang="en-US" sz="1200" b="0" i="1">
                <a:solidFill>
                  <a:srgbClr val="000000"/>
                </a:solidFill>
              </a:rPr>
              <a:t>Middle School Matters</a:t>
            </a:r>
            <a:r>
              <a:rPr lang="en-US" sz="1200" b="0">
                <a:solidFill>
                  <a:srgbClr val="000000"/>
                </a:solidFill>
              </a:rPr>
              <a:t>, University of Texas at Austin/The Meadows Center for Preventing Educational Risk, 2018, </a:t>
            </a:r>
            <a:r>
              <a:rPr lang="en-US" sz="1200" b="0" u="sng">
                <a:solidFill>
                  <a:schemeClr val="hlink"/>
                </a:solidFill>
                <a:hlinkClick r:id="rId13"/>
              </a:rPr>
              <a:t>greatmiddleschools.org/wp-content/uploads/2018/08/EssentialWords_ELA_4NEW.pdf.</a:t>
            </a:r>
            <a:r>
              <a:rPr lang="en-US" sz="1200" b="0">
                <a:solidFill>
                  <a:srgbClr val="000000"/>
                </a:solidFill>
              </a:rPr>
              <a:t> Accessed 4 Aug. 2022.</a:t>
            </a:r>
            <a:endParaRPr sz="1400" b="0">
              <a:solidFill>
                <a:srgbClr val="000000"/>
              </a:solidFill>
            </a:endParaRPr>
          </a:p>
        </p:txBody>
      </p:sp>
      <p:sp>
        <p:nvSpPr>
          <p:cNvPr id="682" name="Google Shape;682;g173207bf1e5_1_472"/>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61</a:t>
            </a:fld>
            <a:endParaRPr/>
          </a:p>
        </p:txBody>
      </p:sp>
      <p:sp>
        <p:nvSpPr>
          <p:cNvPr id="683" name="Google Shape;683;g173207bf1e5_1_472"/>
          <p:cNvSpPr txBox="1"/>
          <p:nvPr/>
        </p:nvSpPr>
        <p:spPr>
          <a:xfrm>
            <a:off x="6293475" y="233975"/>
            <a:ext cx="37026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Times New Roman"/>
                <a:ea typeface="Times New Roman"/>
                <a:cs typeface="Times New Roman"/>
                <a:sym typeface="Times New Roman"/>
              </a:rPr>
              <a:t>1 of 3</a:t>
            </a:r>
            <a:endParaRPr sz="400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173207bf1e5_1_479"/>
          <p:cNvSpPr txBox="1">
            <a:spLocks noGrp="1"/>
          </p:cNvSpPr>
          <p:nvPr>
            <p:ph type="title"/>
          </p:nvPr>
        </p:nvSpPr>
        <p:spPr>
          <a:xfrm>
            <a:off x="729775" y="288925"/>
            <a:ext cx="7652100" cy="138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4000" dirty="0">
                <a:solidFill>
                  <a:srgbClr val="000000"/>
                </a:solidFill>
              </a:rPr>
              <a:t>Works Cited</a:t>
            </a:r>
            <a:endParaRPr sz="4000" dirty="0">
              <a:solidFill>
                <a:srgbClr val="000000"/>
              </a:solidFill>
            </a:endParaRPr>
          </a:p>
          <a:p>
            <a:pPr marL="0" lvl="0" indent="0" algn="ctr" rtl="0">
              <a:lnSpc>
                <a:spcPct val="90000"/>
              </a:lnSpc>
              <a:spcBef>
                <a:spcPts val="0"/>
              </a:spcBef>
              <a:spcAft>
                <a:spcPts val="0"/>
              </a:spcAft>
              <a:buClr>
                <a:srgbClr val="003B71"/>
              </a:buClr>
              <a:buSzPts val="4400"/>
              <a:buFont typeface="Times New Roman"/>
              <a:buNone/>
            </a:pPr>
            <a:endParaRPr dirty="0">
              <a:solidFill>
                <a:srgbClr val="000000"/>
              </a:solidFill>
            </a:endParaRPr>
          </a:p>
        </p:txBody>
      </p:sp>
      <p:sp>
        <p:nvSpPr>
          <p:cNvPr id="689" name="Google Shape;689;g173207bf1e5_1_479"/>
          <p:cNvSpPr txBox="1">
            <a:spLocks noGrp="1"/>
          </p:cNvSpPr>
          <p:nvPr>
            <p:ph type="body" idx="1"/>
          </p:nvPr>
        </p:nvSpPr>
        <p:spPr>
          <a:xfrm>
            <a:off x="635300" y="1059375"/>
            <a:ext cx="11442300" cy="5717700"/>
          </a:xfrm>
          <a:prstGeom prst="rect">
            <a:avLst/>
          </a:prstGeom>
          <a:noFill/>
          <a:ln>
            <a:noFill/>
          </a:ln>
        </p:spPr>
        <p:txBody>
          <a:bodyPr spcFirstLastPara="1" wrap="square" lIns="91425" tIns="45700" rIns="91425" bIns="45700" anchor="t" anchorCtr="0">
            <a:normAutofit/>
          </a:bodyPr>
          <a:lstStyle/>
          <a:p>
            <a:pPr marL="457200" lvl="0" indent="-457200" algn="l" rtl="0">
              <a:lnSpc>
                <a:spcPct val="115000"/>
              </a:lnSpc>
              <a:spcBef>
                <a:spcPts val="0"/>
              </a:spcBef>
              <a:spcAft>
                <a:spcPts val="0"/>
              </a:spcAft>
              <a:buSzPts val="2800"/>
              <a:buNone/>
            </a:pPr>
            <a:r>
              <a:rPr lang="en-US" sz="1000" b="0">
                <a:solidFill>
                  <a:srgbClr val="000000"/>
                </a:solidFill>
              </a:rPr>
              <a:t>J</a:t>
            </a:r>
            <a:r>
              <a:rPr lang="en-US" sz="1200" b="0">
                <a:solidFill>
                  <a:srgbClr val="000000"/>
                </a:solidFill>
              </a:rPr>
              <a:t>ohnston, Peter H. </a:t>
            </a:r>
            <a:r>
              <a:rPr lang="en-US" sz="1200" b="0" i="1">
                <a:solidFill>
                  <a:srgbClr val="000000"/>
                </a:solidFill>
              </a:rPr>
              <a:t>Opening Minds: Using Language to Change Lives</a:t>
            </a:r>
            <a:r>
              <a:rPr lang="en-US" sz="1200" b="0">
                <a:solidFill>
                  <a:srgbClr val="000000"/>
                </a:solidFill>
              </a:rPr>
              <a:t>. Portland, Stenhouse Publishers, 2012.</a:t>
            </a:r>
            <a:endParaRPr sz="1200" b="0">
              <a:solidFill>
                <a:srgbClr val="000000"/>
              </a:solidFill>
            </a:endParaRPr>
          </a:p>
          <a:p>
            <a:pPr marL="914400" lvl="0" indent="9525" algn="l" rtl="0">
              <a:lnSpc>
                <a:spcPct val="115000"/>
              </a:lnSpc>
              <a:spcBef>
                <a:spcPts val="0"/>
              </a:spcBef>
              <a:spcAft>
                <a:spcPts val="0"/>
              </a:spcAft>
              <a:buSzPts val="2800"/>
              <a:buNone/>
            </a:pPr>
            <a:r>
              <a:rPr lang="en-US" sz="1200" b="0">
                <a:solidFill>
                  <a:srgbClr val="000000"/>
                </a:solidFill>
              </a:rPr>
              <a:t>Quote, page 49</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Kuhlthau, Carol Collier, et al. </a:t>
            </a:r>
            <a:r>
              <a:rPr lang="en-US" sz="1200" b="0" i="1">
                <a:solidFill>
                  <a:srgbClr val="000000"/>
                </a:solidFill>
              </a:rPr>
              <a:t>Guided Inquiry: Learning in the 21st Century</a:t>
            </a:r>
            <a:r>
              <a:rPr lang="en-US" sz="1200" b="0">
                <a:solidFill>
                  <a:srgbClr val="000000"/>
                </a:solidFill>
              </a:rPr>
              <a:t>. 2nd ed., Santa Barbara, Libraries Unlimited, 2015.</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Laminack, Lester L., and Katie Stover. </a:t>
            </a:r>
            <a:r>
              <a:rPr lang="en-US" sz="1200" b="0" i="1">
                <a:solidFill>
                  <a:srgbClr val="000000"/>
                </a:solidFill>
              </a:rPr>
              <a:t>Reading to Make a Difference: Using Literature to Help Students Speak Freely, Think Deeply, and Take Action</a:t>
            </a:r>
            <a:r>
              <a:rPr lang="en-US" sz="1200" b="0">
                <a:solidFill>
                  <a:srgbClr val="000000"/>
                </a:solidFill>
              </a:rPr>
              <a:t>. Portsmouth, Heinemann, 2019.</a:t>
            </a:r>
            <a:endParaRPr sz="1200" b="0">
              <a:solidFill>
                <a:srgbClr val="000000"/>
              </a:solidFill>
            </a:endParaRPr>
          </a:p>
          <a:p>
            <a:pPr marL="914400" lvl="0" indent="9525" algn="l" rtl="0">
              <a:lnSpc>
                <a:spcPct val="115000"/>
              </a:lnSpc>
              <a:spcBef>
                <a:spcPts val="0"/>
              </a:spcBef>
              <a:spcAft>
                <a:spcPts val="0"/>
              </a:spcAft>
              <a:buSzPts val="2800"/>
              <a:buNone/>
            </a:pPr>
            <a:r>
              <a:rPr lang="en-US" sz="1200" b="0">
                <a:solidFill>
                  <a:srgbClr val="000000"/>
                </a:solidFill>
              </a:rPr>
              <a:t>Lesléa Newman Quote, page xiv</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Maniotes, Leslie. "Inquiry Ideas: Three Ways to Differentiate in Inquiry." </a:t>
            </a:r>
            <a:r>
              <a:rPr lang="en-US" sz="1200" b="0" i="1">
                <a:solidFill>
                  <a:srgbClr val="000000"/>
                </a:solidFill>
              </a:rPr>
              <a:t>School Library Connection</a:t>
            </a:r>
            <a:r>
              <a:rPr lang="en-US" sz="1200" b="0">
                <a:solidFill>
                  <a:srgbClr val="000000"/>
                </a:solidFill>
              </a:rPr>
              <a:t>, May 2016, pp. 37-39. </a:t>
            </a:r>
            <a:r>
              <a:rPr lang="en-US" sz="1200" b="0" i="1">
                <a:solidFill>
                  <a:srgbClr val="000000"/>
                </a:solidFill>
              </a:rPr>
              <a:t>Guided Inquiry Design</a:t>
            </a:r>
            <a:r>
              <a:rPr lang="en-US" sz="1200" b="0">
                <a:solidFill>
                  <a:srgbClr val="000000"/>
                </a:solidFill>
              </a:rPr>
              <a:t>, </a:t>
            </a:r>
            <a:r>
              <a:rPr lang="en-US" sz="1200" b="0" u="sng">
                <a:solidFill>
                  <a:schemeClr val="hlink"/>
                </a:solidFill>
                <a:hlinkClick r:id="rId3"/>
              </a:rPr>
              <a:t>guidedinquirydesign.com/wp-content/uploads/2021/10/inquiry-ideas-3-ways-to-differentiate.pdf.</a:t>
            </a:r>
            <a:r>
              <a:rPr lang="en-US" sz="1200" b="0">
                <a:solidFill>
                  <a:srgbClr val="000000"/>
                </a:solidFill>
              </a:rPr>
              <a:t> Accessed 9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Maniotes, Leslie K., and Carol C. Kuhlthau. "Making the Shift from Traditional Research Assignments to Guiding Inquiry Learning." </a:t>
            </a:r>
            <a:r>
              <a:rPr lang="en-US" sz="1200" b="0" i="1">
                <a:solidFill>
                  <a:srgbClr val="000000"/>
                </a:solidFill>
              </a:rPr>
              <a:t>Knowledge Quest</a:t>
            </a:r>
            <a:r>
              <a:rPr lang="en-US" sz="1200" b="0">
                <a:solidFill>
                  <a:srgbClr val="000000"/>
                </a:solidFill>
              </a:rPr>
              <a:t>, vol. 43, no. 2, Nov.-Dec. 2014, pp. 8-17. </a:t>
            </a:r>
            <a:r>
              <a:rPr lang="en-US" sz="1200" b="0" i="1">
                <a:solidFill>
                  <a:srgbClr val="000000"/>
                </a:solidFill>
              </a:rPr>
              <a:t>ERIC Institute of Education Sciences</a:t>
            </a:r>
            <a:r>
              <a:rPr lang="en-US" sz="1200" b="0">
                <a:solidFill>
                  <a:srgbClr val="000000"/>
                </a:solidFill>
              </a:rPr>
              <a:t>, </a:t>
            </a:r>
            <a:r>
              <a:rPr lang="en-US" sz="1200" b="0" u="sng">
                <a:solidFill>
                  <a:schemeClr val="hlink"/>
                </a:solidFill>
                <a:hlinkClick r:id="rId4"/>
              </a:rPr>
              <a:t>https://files.eric.ed.gov/fulltext/EJ1045936.pdf</a:t>
            </a:r>
            <a:r>
              <a:rPr lang="en-US" sz="1200" b="0">
                <a:solidFill>
                  <a:srgbClr val="000000"/>
                </a:solidFill>
              </a:rPr>
              <a:t> Accessed 7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Martin, Katie. "A Continuum of Engagement." </a:t>
            </a:r>
            <a:r>
              <a:rPr lang="en-US" sz="1200" b="0" i="1">
                <a:solidFill>
                  <a:srgbClr val="000000"/>
                </a:solidFill>
              </a:rPr>
              <a:t>Learner-Centered Collaborative</a:t>
            </a:r>
            <a:r>
              <a:rPr lang="en-US" sz="1200" b="0">
                <a:solidFill>
                  <a:srgbClr val="000000"/>
                </a:solidFill>
              </a:rPr>
              <a:t>, May 2021, </a:t>
            </a:r>
            <a:r>
              <a:rPr lang="en-US" sz="1200" b="0" u="sng">
                <a:solidFill>
                  <a:schemeClr val="hlink"/>
                </a:solidFill>
                <a:hlinkClick r:id="rId5"/>
              </a:rPr>
              <a:t>learnercentered.org/wp-content/uploads/2021/05/5f5fb60c3a87435bfa6962be_4Ways_2.png</a:t>
            </a:r>
            <a:r>
              <a:rPr lang="en-US" sz="1200" b="0">
                <a:solidFill>
                  <a:srgbClr val="000000"/>
                </a:solidFill>
              </a:rPr>
              <a:t>. Accessed 5 Aug. 2022.</a:t>
            </a:r>
            <a:endParaRPr sz="1200" b="0">
              <a:solidFill>
                <a:srgbClr val="000000"/>
              </a:solidFill>
            </a:endParaRPr>
          </a:p>
          <a:p>
            <a:pPr marL="914400" lvl="0" indent="9525" algn="l" rtl="0">
              <a:lnSpc>
                <a:spcPct val="115000"/>
              </a:lnSpc>
              <a:spcBef>
                <a:spcPts val="0"/>
              </a:spcBef>
              <a:spcAft>
                <a:spcPts val="0"/>
              </a:spcAft>
              <a:buSzPts val="2800"/>
              <a:buNone/>
            </a:pPr>
            <a:r>
              <a:rPr lang="en-US" sz="1200" b="0">
                <a:solidFill>
                  <a:srgbClr val="000000"/>
                </a:solidFill>
              </a:rPr>
              <a:t>Amy Berry, 2020 (The Distance Learning Playbook)</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Merrill, Stephen, and Sarah Gonser. "The Importance of Student Choice Across All Grade Levels." </a:t>
            </a:r>
            <a:r>
              <a:rPr lang="en-US" sz="1200" b="0" i="1">
                <a:solidFill>
                  <a:srgbClr val="000000"/>
                </a:solidFill>
              </a:rPr>
              <a:t>Edutopia</a:t>
            </a:r>
            <a:r>
              <a:rPr lang="en-US" sz="1200" b="0">
                <a:solidFill>
                  <a:srgbClr val="000000"/>
                </a:solidFill>
              </a:rPr>
              <a:t>, George Lucas Educational Foundation, 16 Sept. 2021, </a:t>
            </a:r>
            <a:r>
              <a:rPr lang="en-US" sz="1200" b="0" u="sng">
                <a:solidFill>
                  <a:schemeClr val="hlink"/>
                </a:solidFill>
                <a:hlinkClick r:id="rId6"/>
              </a:rPr>
              <a:t>www.edutopia.org/article/importance-student-choice-across-all-grade-levels</a:t>
            </a:r>
            <a:r>
              <a:rPr lang="en-US" sz="1200" b="0">
                <a:solidFill>
                  <a:srgbClr val="000000"/>
                </a:solidFill>
              </a:rPr>
              <a:t>. Accessed 10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"Mirrors Windows Doors." </a:t>
            </a:r>
            <a:r>
              <a:rPr lang="en-US" sz="1200" b="0" i="1">
                <a:solidFill>
                  <a:srgbClr val="000000"/>
                </a:solidFill>
              </a:rPr>
              <a:t>Tandem, Partners in Early Learning</a:t>
            </a:r>
            <a:r>
              <a:rPr lang="en-US" sz="1200" b="0">
                <a:solidFill>
                  <a:srgbClr val="000000"/>
                </a:solidFill>
              </a:rPr>
              <a:t>, Sept. 2020, </a:t>
            </a:r>
            <a:r>
              <a:rPr lang="en-US" sz="1200" b="0" u="sng">
                <a:solidFill>
                  <a:schemeClr val="hlink"/>
                </a:solidFill>
                <a:hlinkClick r:id="rId7"/>
              </a:rPr>
              <a:t>www.tandembayarea.org/wp-content/uploads/2020/09/Mirrors-Windows-Doors-graphic-e1608333796475.png</a:t>
            </a:r>
            <a:r>
              <a:rPr lang="en-US" sz="1200" b="0">
                <a:solidFill>
                  <a:srgbClr val="000000"/>
                </a:solidFill>
              </a:rPr>
              <a:t>. Accessed 4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"9 Benefits of Using Formative Assessment to Increase Student Growth." </a:t>
            </a:r>
            <a:r>
              <a:rPr lang="en-US" sz="1200" b="0" i="1">
                <a:solidFill>
                  <a:srgbClr val="000000"/>
                </a:solidFill>
              </a:rPr>
              <a:t>PowerSchool</a:t>
            </a:r>
            <a:r>
              <a:rPr lang="en-US" sz="1200" b="0">
                <a:solidFill>
                  <a:srgbClr val="000000"/>
                </a:solidFill>
              </a:rPr>
              <a:t>, </a:t>
            </a:r>
            <a:r>
              <a:rPr lang="en-US" sz="1200" b="0" u="sng">
                <a:solidFill>
                  <a:schemeClr val="hlink"/>
                </a:solidFill>
                <a:hlinkClick r:id="rId8"/>
              </a:rPr>
              <a:t>www.powerschool.com/blog/9-benefits-of-using-formative-assessment-to-increase-student-growth/</a:t>
            </a:r>
            <a:r>
              <a:rPr lang="en-US" sz="1200" b="0">
                <a:solidFill>
                  <a:srgbClr val="000000"/>
                </a:solidFill>
              </a:rPr>
              <a:t>. Accessed 2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"Profile of a Virginia Graduate." </a:t>
            </a:r>
            <a:r>
              <a:rPr lang="en-US" sz="1200" b="0" i="1">
                <a:solidFill>
                  <a:srgbClr val="000000"/>
                </a:solidFill>
              </a:rPr>
              <a:t>Virginia Department of Education</a:t>
            </a:r>
            <a:r>
              <a:rPr lang="en-US" sz="1200" b="0">
                <a:solidFill>
                  <a:srgbClr val="000000"/>
                </a:solidFill>
              </a:rPr>
              <a:t>, </a:t>
            </a:r>
            <a:r>
              <a:rPr lang="en-US" sz="1200" b="0" u="sng">
                <a:solidFill>
                  <a:schemeClr val="hlink"/>
                </a:solidFill>
                <a:hlinkClick r:id="rId9"/>
              </a:rPr>
              <a:t>www.doe.virginia.gov/instruction/graduation/profile-grad/index.shtml</a:t>
            </a:r>
            <a:r>
              <a:rPr lang="en-US" sz="1200" b="0">
                <a:solidFill>
                  <a:srgbClr val="000000"/>
                </a:solidFill>
              </a:rPr>
              <a:t>. Accessed 5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"Providing Educational Feedback White Paper." </a:t>
            </a:r>
            <a:r>
              <a:rPr lang="en-US" sz="1200" b="0" i="1">
                <a:solidFill>
                  <a:srgbClr val="000000"/>
                </a:solidFill>
              </a:rPr>
              <a:t>Pearson Education</a:t>
            </a:r>
            <a:r>
              <a:rPr lang="en-US" sz="1200" b="0">
                <a:solidFill>
                  <a:srgbClr val="000000"/>
                </a:solidFill>
              </a:rPr>
              <a:t>, </a:t>
            </a:r>
            <a:r>
              <a:rPr lang="en-US" sz="1200" b="0" u="sng">
                <a:solidFill>
                  <a:schemeClr val="hlink"/>
                </a:solidFill>
                <a:hlinkClick r:id="rId10"/>
              </a:rPr>
              <a:t>www.pearson.com/content/dam/one-dot-com/one-dot-com/us/en/pearson-ed/downloads/Feedback.pdf</a:t>
            </a:r>
            <a:r>
              <a:rPr lang="en-US" sz="1200" b="0">
                <a:solidFill>
                  <a:srgbClr val="000000"/>
                </a:solidFill>
              </a:rPr>
              <a:t>. Accessed 2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"Providing Reading Interventions for Students in Grades 4–9: Educator's Practice Guide." </a:t>
            </a:r>
            <a:r>
              <a:rPr lang="en-US" sz="1200" b="0" i="1">
                <a:solidFill>
                  <a:srgbClr val="000000"/>
                </a:solidFill>
              </a:rPr>
              <a:t>Institute of Education Sciences</a:t>
            </a:r>
            <a:r>
              <a:rPr lang="en-US" sz="1200" b="0">
                <a:solidFill>
                  <a:srgbClr val="000000"/>
                </a:solidFill>
              </a:rPr>
              <a:t>, U.S. Department of Education, Mar. 2022, </a:t>
            </a:r>
            <a:r>
              <a:rPr lang="en-US" sz="1200" b="0" u="sng">
                <a:solidFill>
                  <a:schemeClr val="hlink"/>
                </a:solidFill>
                <a:hlinkClick r:id="rId11"/>
              </a:rPr>
              <a:t>https://ies.ed.gov/ncee/wwc/Docs/PracticeGuide/WWC-practice-guide-reading-intervention-full-text.pdf#page=27</a:t>
            </a:r>
            <a:r>
              <a:rPr lang="en-US" sz="1200" b="0">
                <a:solidFill>
                  <a:srgbClr val="000000"/>
                </a:solidFill>
              </a:rPr>
              <a:t>. Accessed 24 June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"The Purpose of Reflection." </a:t>
            </a:r>
            <a:r>
              <a:rPr lang="en-US" sz="1200" b="0" i="1">
                <a:solidFill>
                  <a:srgbClr val="000000"/>
                </a:solidFill>
              </a:rPr>
              <a:t>Purdue University</a:t>
            </a:r>
            <a:r>
              <a:rPr lang="en-US" sz="1200" b="0">
                <a:solidFill>
                  <a:srgbClr val="000000"/>
                </a:solidFill>
              </a:rPr>
              <a:t>, </a:t>
            </a:r>
            <a:r>
              <a:rPr lang="en-US" sz="1200" b="0" u="sng">
                <a:solidFill>
                  <a:schemeClr val="hlink"/>
                </a:solidFill>
                <a:hlinkClick r:id="rId12"/>
              </a:rPr>
              <a:t>www.cla.purdue.edu/academic/english/icap/assessment/purpose.html</a:t>
            </a:r>
            <a:r>
              <a:rPr lang="en-US" sz="1200" b="0">
                <a:solidFill>
                  <a:srgbClr val="000000"/>
                </a:solidFill>
              </a:rPr>
              <a:t>. Accessed 9 Aug. 2022.</a:t>
            </a:r>
            <a:endParaRPr sz="1400" b="0">
              <a:solidFill>
                <a:srgbClr val="000000"/>
              </a:solidFill>
            </a:endParaRPr>
          </a:p>
        </p:txBody>
      </p:sp>
      <p:sp>
        <p:nvSpPr>
          <p:cNvPr id="690" name="Google Shape;690;g173207bf1e5_1_479"/>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62</a:t>
            </a:fld>
            <a:endParaRPr/>
          </a:p>
        </p:txBody>
      </p:sp>
      <p:sp>
        <p:nvSpPr>
          <p:cNvPr id="691" name="Google Shape;691;g173207bf1e5_1_479"/>
          <p:cNvSpPr txBox="1"/>
          <p:nvPr/>
        </p:nvSpPr>
        <p:spPr>
          <a:xfrm>
            <a:off x="6293475" y="233975"/>
            <a:ext cx="37026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Times New Roman"/>
                <a:ea typeface="Times New Roman"/>
                <a:cs typeface="Times New Roman"/>
                <a:sym typeface="Times New Roman"/>
              </a:rPr>
              <a:t>2 of 3 </a:t>
            </a:r>
            <a:endParaRPr sz="400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g173207bf1e5_1_486"/>
          <p:cNvSpPr txBox="1">
            <a:spLocks noGrp="1"/>
          </p:cNvSpPr>
          <p:nvPr>
            <p:ph type="title"/>
          </p:nvPr>
        </p:nvSpPr>
        <p:spPr>
          <a:xfrm>
            <a:off x="729775" y="288925"/>
            <a:ext cx="7652100" cy="1384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3B71"/>
              </a:buClr>
              <a:buSzPts val="4400"/>
              <a:buFont typeface="Times New Roman"/>
              <a:buNone/>
            </a:pPr>
            <a:r>
              <a:rPr lang="en-US" sz="4000">
                <a:solidFill>
                  <a:srgbClr val="000000"/>
                </a:solidFill>
              </a:rPr>
              <a:t>Works Cited</a:t>
            </a:r>
            <a:endParaRPr sz="4000">
              <a:solidFill>
                <a:srgbClr val="000000"/>
              </a:solidFill>
            </a:endParaRPr>
          </a:p>
          <a:p>
            <a:pPr marL="0" lvl="0" indent="0" algn="ctr" rtl="0">
              <a:lnSpc>
                <a:spcPct val="90000"/>
              </a:lnSpc>
              <a:spcBef>
                <a:spcPts val="0"/>
              </a:spcBef>
              <a:spcAft>
                <a:spcPts val="0"/>
              </a:spcAft>
              <a:buClr>
                <a:srgbClr val="003B71"/>
              </a:buClr>
              <a:buSzPts val="4400"/>
              <a:buFont typeface="Times New Roman"/>
              <a:buNone/>
            </a:pPr>
            <a:endParaRPr>
              <a:solidFill>
                <a:srgbClr val="000000"/>
              </a:solidFill>
            </a:endParaRPr>
          </a:p>
        </p:txBody>
      </p:sp>
      <p:sp>
        <p:nvSpPr>
          <p:cNvPr id="697" name="Google Shape;697;g173207bf1e5_1_486"/>
          <p:cNvSpPr txBox="1">
            <a:spLocks noGrp="1"/>
          </p:cNvSpPr>
          <p:nvPr>
            <p:ph type="body" idx="1"/>
          </p:nvPr>
        </p:nvSpPr>
        <p:spPr>
          <a:xfrm>
            <a:off x="635300" y="1059375"/>
            <a:ext cx="11442300" cy="5717700"/>
          </a:xfrm>
          <a:prstGeom prst="rect">
            <a:avLst/>
          </a:prstGeom>
          <a:noFill/>
          <a:ln>
            <a:noFill/>
          </a:ln>
        </p:spPr>
        <p:txBody>
          <a:bodyPr spcFirstLastPara="1" wrap="square" lIns="91425" tIns="45700" rIns="91425" bIns="45700" anchor="t" anchorCtr="0">
            <a:normAutofit/>
          </a:bodyPr>
          <a:lstStyle/>
          <a:p>
            <a:pPr marL="457200" lvl="0" indent="-457200" algn="l" rtl="0">
              <a:lnSpc>
                <a:spcPct val="115000"/>
              </a:lnSpc>
              <a:spcBef>
                <a:spcPts val="0"/>
              </a:spcBef>
              <a:spcAft>
                <a:spcPts val="0"/>
              </a:spcAft>
              <a:buSzPts val="2800"/>
              <a:buNone/>
            </a:pPr>
            <a:r>
              <a:rPr lang="en-US" sz="1200" b="0">
                <a:solidFill>
                  <a:srgbClr val="000000"/>
                </a:solidFill>
              </a:rPr>
              <a:t>"Reading Instruction for Middle School Students: Developing Lessons for Improving Comprehension." </a:t>
            </a:r>
            <a:r>
              <a:rPr lang="en-US" sz="1200" b="0" i="1">
                <a:solidFill>
                  <a:srgbClr val="000000"/>
                </a:solidFill>
              </a:rPr>
              <a:t>The Meadows Center for Preventing Educational Risk</a:t>
            </a:r>
            <a:r>
              <a:rPr lang="en-US" sz="1200" b="0">
                <a:solidFill>
                  <a:srgbClr val="000000"/>
                </a:solidFill>
              </a:rPr>
              <a:t>, Texas Education Agency/University of Texas System, 2012, </a:t>
            </a:r>
            <a:r>
              <a:rPr lang="en-US" sz="1200" b="0" u="sng">
                <a:solidFill>
                  <a:schemeClr val="hlink"/>
                </a:solidFill>
                <a:hlinkClick r:id="rId3"/>
              </a:rPr>
              <a:t>texasldcenter.org/files/lesson-plans/LessonPlanningGuide.pdf.</a:t>
            </a:r>
            <a:r>
              <a:rPr lang="en-US" sz="1200" b="0">
                <a:solidFill>
                  <a:srgbClr val="000000"/>
                </a:solidFill>
              </a:rPr>
              <a:t> Accessed 4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Rumberger, R., et al. "Educator's Practice Guide: Preventing Dropout in Secondary Schools (NCEE 2017-4028)." </a:t>
            </a:r>
            <a:r>
              <a:rPr lang="en-US" sz="1200" b="0" i="1">
                <a:solidFill>
                  <a:srgbClr val="000000"/>
                </a:solidFill>
              </a:rPr>
              <a:t>Institute of Education Sciences</a:t>
            </a:r>
            <a:r>
              <a:rPr lang="en-US" sz="1200" b="0">
                <a:solidFill>
                  <a:srgbClr val="000000"/>
                </a:solidFill>
              </a:rPr>
              <a:t>, U.S. Department of Education, Sept. 2017, </a:t>
            </a:r>
            <a:r>
              <a:rPr lang="en-US" sz="1200" b="0" u="sng">
                <a:solidFill>
                  <a:schemeClr val="hlink"/>
                </a:solidFill>
                <a:hlinkClick r:id="rId4"/>
              </a:rPr>
              <a:t>https://ies.ed.gov/ncee/wwc/Docs/PracticeGuide/wwc_dropout_092617.pdf</a:t>
            </a:r>
            <a:r>
              <a:rPr lang="en-US" sz="1200" b="0">
                <a:solidFill>
                  <a:srgbClr val="000000"/>
                </a:solidFill>
              </a:rPr>
              <a:t>. Accessed 12 July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Somers-Arthur, Julia. "Authentic Text for Deeper Student Engagement and Learning." </a:t>
            </a:r>
            <a:r>
              <a:rPr lang="en-US" sz="1200" b="0" i="1">
                <a:solidFill>
                  <a:srgbClr val="000000"/>
                </a:solidFill>
              </a:rPr>
              <a:t>Florida Department of Education</a:t>
            </a:r>
            <a:r>
              <a:rPr lang="en-US" sz="1200" b="0">
                <a:solidFill>
                  <a:srgbClr val="000000"/>
                </a:solidFill>
              </a:rPr>
              <a:t>, </a:t>
            </a:r>
            <a:r>
              <a:rPr lang="en-US" sz="1200" b="0" u="sng">
                <a:solidFill>
                  <a:schemeClr val="hlink"/>
                </a:solidFill>
                <a:hlinkClick r:id="rId5"/>
              </a:rPr>
              <a:t>www.fldoe.org/core/fileparse.php/7581/urlt/AuthenticText_DeeperLearning.pdf</a:t>
            </a:r>
            <a:r>
              <a:rPr lang="en-US" sz="1200" b="0">
                <a:solidFill>
                  <a:srgbClr val="000000"/>
                </a:solidFill>
              </a:rPr>
              <a:t>. Accessed 1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 "What Is 'Authentic Text'? – And Why Should I Use It in My Classroom?" </a:t>
            </a:r>
            <a:r>
              <a:rPr lang="en-US" sz="1200" b="0" i="1">
                <a:solidFill>
                  <a:srgbClr val="000000"/>
                </a:solidFill>
              </a:rPr>
              <a:t>Florida Department of Education</a:t>
            </a:r>
            <a:r>
              <a:rPr lang="en-US" sz="1200" b="0">
                <a:solidFill>
                  <a:srgbClr val="000000"/>
                </a:solidFill>
              </a:rPr>
              <a:t>, </a:t>
            </a:r>
            <a:r>
              <a:rPr lang="en-US" sz="1200" b="0" u="sng">
                <a:solidFill>
                  <a:schemeClr val="hlink"/>
                </a:solidFill>
                <a:hlinkClick r:id="rId6"/>
              </a:rPr>
              <a:t>www.fldoe.org/core/fileparse.php/7581/urlt/AuthenticText.pdf. </a:t>
            </a:r>
            <a:r>
              <a:rPr lang="en-US" sz="1200" b="0">
                <a:solidFill>
                  <a:srgbClr val="000000"/>
                </a:solidFill>
              </a:rPr>
              <a:t>Accessed 1 Aug.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Stahl, S.A. 2005. Four problems with teaching word meanings (and what to do to make vocabulary an integral part of instruction). In E.H. Hiebert and M.L. Kamil (eds.), </a:t>
            </a:r>
            <a:r>
              <a:rPr lang="en-US" sz="1200" b="0" i="1">
                <a:solidFill>
                  <a:srgbClr val="000000"/>
                </a:solidFill>
              </a:rPr>
              <a:t>Teaching and learning vocabulary: Bringing research to practice.</a:t>
            </a:r>
            <a:r>
              <a:rPr lang="en-US" sz="1200" b="0">
                <a:solidFill>
                  <a:srgbClr val="000000"/>
                </a:solidFill>
              </a:rPr>
              <a:t> (pp. 95-115). Mahwah, NJ: Erlbaum.</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"Top 10 Charles R. Swindoll Quotes." </a:t>
            </a:r>
            <a:r>
              <a:rPr lang="en-US" sz="1200" b="0" i="1">
                <a:solidFill>
                  <a:srgbClr val="000000"/>
                </a:solidFill>
              </a:rPr>
              <a:t>BrainyQuote</a:t>
            </a:r>
            <a:r>
              <a:rPr lang="en-US" sz="1200" b="0">
                <a:solidFill>
                  <a:srgbClr val="000000"/>
                </a:solidFill>
              </a:rPr>
              <a:t>, </a:t>
            </a:r>
            <a:r>
              <a:rPr lang="en-US" sz="1200" b="0" u="sng">
                <a:solidFill>
                  <a:schemeClr val="hlink"/>
                </a:solidFill>
                <a:hlinkClick r:id="rId7"/>
              </a:rPr>
              <a:t>www.brainyquote.com/lists/authors/top-10-charles-r-swindoll-quotes#:~:text=Words%20can%20never%20adequately%20convey,how%20we%20respond%20to%20it. </a:t>
            </a:r>
            <a:r>
              <a:rPr lang="en-US" sz="1200" b="0">
                <a:solidFill>
                  <a:srgbClr val="000000"/>
                </a:solidFill>
              </a:rPr>
              <a:t>Accessed 12 July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VDOE News. "Five C's: Critical Thinking, Creative Thinking, Communication, Collaboration and Citizenship." </a:t>
            </a:r>
            <a:r>
              <a:rPr lang="en-US" sz="1200" b="0" i="1">
                <a:solidFill>
                  <a:srgbClr val="000000"/>
                </a:solidFill>
              </a:rPr>
              <a:t>Twitter</a:t>
            </a:r>
            <a:r>
              <a:rPr lang="en-US" sz="1200" b="0">
                <a:solidFill>
                  <a:srgbClr val="000000"/>
                </a:solidFill>
              </a:rPr>
              <a:t>, 6 Feb. 2019, </a:t>
            </a:r>
            <a:r>
              <a:rPr lang="en-US" sz="1200" b="0" u="sng">
                <a:solidFill>
                  <a:schemeClr val="hlink"/>
                </a:solidFill>
                <a:hlinkClick r:id="rId8"/>
              </a:rPr>
              <a:t>twitter.com/vdoe_news/status/1093223135829282817</a:t>
            </a:r>
            <a:r>
              <a:rPr lang="en-US" sz="1200" b="0">
                <a:solidFill>
                  <a:srgbClr val="000000"/>
                </a:solidFill>
              </a:rPr>
              <a:t>. Accessed 12 July 2022.</a:t>
            </a:r>
            <a:endParaRPr sz="1200" b="0">
              <a:solidFill>
                <a:srgbClr val="000000"/>
              </a:solidFill>
            </a:endParaRPr>
          </a:p>
          <a:p>
            <a:pPr marL="457200" lvl="0" indent="-457200" algn="l" rtl="0">
              <a:lnSpc>
                <a:spcPct val="115000"/>
              </a:lnSpc>
              <a:spcBef>
                <a:spcPts val="0"/>
              </a:spcBef>
              <a:spcAft>
                <a:spcPts val="0"/>
              </a:spcAft>
              <a:buSzPts val="2800"/>
              <a:buNone/>
            </a:pPr>
            <a:r>
              <a:rPr lang="en-US" sz="1200" b="0">
                <a:solidFill>
                  <a:srgbClr val="000000"/>
                </a:solidFill>
              </a:rPr>
              <a:t>"What Is the Difference Between Formative and Summative Assessment?" </a:t>
            </a:r>
            <a:r>
              <a:rPr lang="en-US" sz="1200" b="0" i="1">
                <a:solidFill>
                  <a:srgbClr val="000000"/>
                </a:solidFill>
              </a:rPr>
              <a:t>Carnegie Mellon University: Eberly Center - Teaching Excellence and Educational Innovation</a:t>
            </a:r>
            <a:r>
              <a:rPr lang="en-US" sz="1200" b="0">
                <a:solidFill>
                  <a:srgbClr val="000000"/>
                </a:solidFill>
              </a:rPr>
              <a:t>, </a:t>
            </a:r>
            <a:r>
              <a:rPr lang="en-US" sz="1200" b="0" u="sng">
                <a:solidFill>
                  <a:schemeClr val="hlink"/>
                </a:solidFill>
                <a:hlinkClick r:id="rId9"/>
              </a:rPr>
              <a:t>www.cmu.edu/teaching/assessment/basics/formative-summative.html#:~:text=The%20goal%20of%20formative%20assessment,target%20areas%20that%20need%20work. </a:t>
            </a:r>
            <a:r>
              <a:rPr lang="en-US" sz="1200" b="0">
                <a:solidFill>
                  <a:srgbClr val="000000"/>
                </a:solidFill>
              </a:rPr>
              <a:t>Accessed 2 Aug. 2022.</a:t>
            </a:r>
            <a:endParaRPr sz="1200" b="0">
              <a:solidFill>
                <a:srgbClr val="000000"/>
              </a:solidFill>
            </a:endParaRPr>
          </a:p>
        </p:txBody>
      </p:sp>
      <p:sp>
        <p:nvSpPr>
          <p:cNvPr id="698" name="Google Shape;698;g173207bf1e5_1_486"/>
          <p:cNvSpPr txBox="1">
            <a:spLocks noGrp="1"/>
          </p:cNvSpPr>
          <p:nvPr>
            <p:ph type="sldNum" idx="12"/>
          </p:nvPr>
        </p:nvSpPr>
        <p:spPr>
          <a:xfrm>
            <a:off x="8610600" y="6356350"/>
            <a:ext cx="1011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63</a:t>
            </a:fld>
            <a:endParaRPr/>
          </a:p>
        </p:txBody>
      </p:sp>
      <p:sp>
        <p:nvSpPr>
          <p:cNvPr id="699" name="Google Shape;699;g173207bf1e5_1_486"/>
          <p:cNvSpPr txBox="1"/>
          <p:nvPr/>
        </p:nvSpPr>
        <p:spPr>
          <a:xfrm>
            <a:off x="6293475" y="233975"/>
            <a:ext cx="37026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Times New Roman"/>
                <a:ea typeface="Times New Roman"/>
                <a:cs typeface="Times New Roman"/>
                <a:sym typeface="Times New Roman"/>
              </a:rPr>
              <a:t>3 of 3 </a:t>
            </a:r>
            <a:endParaRPr sz="4000" b="1"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73207bf1e5_1_60"/>
          <p:cNvSpPr txBox="1">
            <a:spLocks noGrp="1"/>
          </p:cNvSpPr>
          <p:nvPr>
            <p:ph type="title"/>
          </p:nvPr>
        </p:nvSpPr>
        <p:spPr>
          <a:xfrm>
            <a:off x="724800" y="1736775"/>
            <a:ext cx="114333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3B71"/>
              </a:buClr>
              <a:buSzPct val="92592"/>
              <a:buFont typeface="Times New Roman"/>
              <a:buNone/>
            </a:pPr>
            <a:r>
              <a:rPr lang="en-US">
                <a:solidFill>
                  <a:srgbClr val="000000"/>
                </a:solidFill>
                <a:latin typeface="Times New Roman"/>
                <a:ea typeface="Times New Roman"/>
                <a:cs typeface="Times New Roman"/>
                <a:sym typeface="Times New Roman"/>
              </a:rPr>
              <a:t>Collaboration - </a:t>
            </a:r>
            <a:endParaRPr>
              <a:solidFill>
                <a:srgbClr val="000000"/>
              </a:solidFill>
              <a:latin typeface="Times New Roman"/>
              <a:ea typeface="Times New Roman"/>
              <a:cs typeface="Times New Roman"/>
              <a:sym typeface="Times New Roman"/>
            </a:endParaRPr>
          </a:p>
          <a:p>
            <a:pPr marL="914400" lvl="0" indent="-546100" algn="l" rtl="0">
              <a:lnSpc>
                <a:spcPct val="90000"/>
              </a:lnSpc>
              <a:spcBef>
                <a:spcPts val="0"/>
              </a:spcBef>
              <a:spcAft>
                <a:spcPts val="0"/>
              </a:spcAft>
              <a:buClr>
                <a:srgbClr val="000000"/>
              </a:buClr>
              <a:buSzPct val="92592"/>
              <a:buFont typeface="Times New Roman"/>
              <a:buChar char="★"/>
            </a:pPr>
            <a:r>
              <a:rPr lang="en-US">
                <a:solidFill>
                  <a:srgbClr val="000000"/>
                </a:solidFill>
                <a:latin typeface="Times New Roman"/>
                <a:ea typeface="Times New Roman"/>
                <a:cs typeface="Times New Roman"/>
                <a:sym typeface="Times New Roman"/>
              </a:rPr>
              <a:t>A shared vision of Literacy Education</a:t>
            </a:r>
            <a:endParaRPr>
              <a:solidFill>
                <a:srgbClr val="000000"/>
              </a:solidFill>
              <a:latin typeface="Times New Roman"/>
              <a:ea typeface="Times New Roman"/>
              <a:cs typeface="Times New Roman"/>
              <a:sym typeface="Times New Roman"/>
            </a:endParaRPr>
          </a:p>
          <a:p>
            <a:pPr marL="0" lvl="0" indent="0" algn="l" rtl="0">
              <a:lnSpc>
                <a:spcPct val="90000"/>
              </a:lnSpc>
              <a:spcBef>
                <a:spcPts val="0"/>
              </a:spcBef>
              <a:spcAft>
                <a:spcPts val="0"/>
              </a:spcAft>
              <a:buClr>
                <a:srgbClr val="003B71"/>
              </a:buClr>
              <a:buSzPct val="92592"/>
              <a:buFont typeface="Times New Roman"/>
              <a:buNone/>
            </a:pPr>
            <a:r>
              <a:rPr lang="en-US">
                <a:latin typeface="Times New Roman"/>
                <a:ea typeface="Times New Roman"/>
                <a:cs typeface="Times New Roman"/>
                <a:sym typeface="Times New Roman"/>
              </a:rPr>
              <a:t> </a:t>
            </a:r>
            <a:endParaRPr/>
          </a:p>
        </p:txBody>
      </p:sp>
      <p:sp>
        <p:nvSpPr>
          <p:cNvPr id="224" name="Google Shape;224;g173207bf1e5_1_60"/>
          <p:cNvSpPr txBox="1">
            <a:spLocks noGrp="1"/>
          </p:cNvSpPr>
          <p:nvPr>
            <p:ph type="body" idx="1"/>
          </p:nvPr>
        </p:nvSpPr>
        <p:spPr>
          <a:xfrm>
            <a:off x="831850" y="4132275"/>
            <a:ext cx="11245800" cy="1500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FA3"/>
              </a:buClr>
              <a:buSzPts val="2400"/>
              <a:buNone/>
            </a:pPr>
            <a:r>
              <a:rPr lang="en-US" b="0">
                <a:solidFill>
                  <a:srgbClr val="000000"/>
                </a:solidFill>
              </a:rPr>
              <a:t>The Virginia Standards of Learning for English and the National School Library Standards work together in a cycle to ensure mastery by graduation. </a:t>
            </a:r>
            <a:endParaRPr b="0">
              <a:solidFill>
                <a:srgbClr val="000000"/>
              </a:solidFill>
            </a:endParaRPr>
          </a:p>
        </p:txBody>
      </p:sp>
      <p:sp>
        <p:nvSpPr>
          <p:cNvPr id="225" name="Google Shape;225;g173207bf1e5_1_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26" name="Google Shape;226;g173207bf1e5_1_60"/>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1000"/>
              </a:spcBef>
              <a:spcAft>
                <a:spcPts val="0"/>
              </a:spcAft>
              <a:buSzPts val="5000"/>
              <a:buNone/>
            </a:pPr>
            <a:r>
              <a:rPr lang="en-US" sz="3500">
                <a:solidFill>
                  <a:srgbClr val="000000"/>
                </a:solidFill>
              </a:rPr>
              <a:t>Part 1:	Why → Impact on student learning (3 of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173207bf1e5_1_68"/>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solidFill>
                  <a:srgbClr val="000000"/>
                </a:solidFill>
                <a:latin typeface="Times New Roman"/>
                <a:ea typeface="Times New Roman"/>
                <a:cs typeface="Times New Roman"/>
                <a:sym typeface="Times New Roman"/>
              </a:rPr>
              <a:t>The Standards Cycle - READ</a:t>
            </a:r>
            <a:endParaRPr>
              <a:solidFill>
                <a:srgbClr val="000000"/>
              </a:solidFill>
            </a:endParaRPr>
          </a:p>
        </p:txBody>
      </p:sp>
      <p:sp>
        <p:nvSpPr>
          <p:cNvPr id="233" name="Google Shape;233;g173207bf1e5_1_68"/>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graphicFrame>
        <p:nvGraphicFramePr>
          <p:cNvPr id="234" name="Google Shape;234;g173207bf1e5_1_68" descr="table"/>
          <p:cNvGraphicFramePr/>
          <p:nvPr/>
        </p:nvGraphicFramePr>
        <p:xfrm>
          <a:off x="818865" y="1387505"/>
          <a:ext cx="3000000" cy="3000000"/>
        </p:xfrm>
        <a:graphic>
          <a:graphicData uri="http://schemas.openxmlformats.org/drawingml/2006/table">
            <a:tbl>
              <a:tblPr firstRow="1" bandRow="1">
                <a:noFill/>
                <a:tableStyleId>{D7FFAAFE-95A1-406C-8C1F-4B1F6C50A8C9}</a:tableStyleId>
              </a:tblPr>
              <a:tblGrid>
                <a:gridCol w="2814700">
                  <a:extLst>
                    <a:ext uri="{9D8B030D-6E8A-4147-A177-3AD203B41FA5}">
                      <a16:colId xmlns:a16="http://schemas.microsoft.com/office/drawing/2014/main" val="20000"/>
                    </a:ext>
                  </a:extLst>
                </a:gridCol>
                <a:gridCol w="2814700">
                  <a:extLst>
                    <a:ext uri="{9D8B030D-6E8A-4147-A177-3AD203B41FA5}">
                      <a16:colId xmlns:a16="http://schemas.microsoft.com/office/drawing/2014/main" val="20001"/>
                    </a:ext>
                  </a:extLst>
                </a:gridCol>
                <a:gridCol w="2814700">
                  <a:extLst>
                    <a:ext uri="{9D8B030D-6E8A-4147-A177-3AD203B41FA5}">
                      <a16:colId xmlns:a16="http://schemas.microsoft.com/office/drawing/2014/main" val="20002"/>
                    </a:ext>
                  </a:extLst>
                </a:gridCol>
                <a:gridCol w="2814700">
                  <a:extLst>
                    <a:ext uri="{9D8B030D-6E8A-4147-A177-3AD203B41FA5}">
                      <a16:colId xmlns:a16="http://schemas.microsoft.com/office/drawing/2014/main" val="20003"/>
                    </a:ext>
                  </a:extLst>
                </a:gridCol>
              </a:tblGrid>
              <a:tr h="5193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English 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8</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10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12</a:t>
                      </a:r>
                      <a:endParaRPr sz="1400" u="none" strike="noStrike" cap="none"/>
                    </a:p>
                  </a:txBody>
                  <a:tcPr marL="91450" marR="91450" marT="45725" marB="45725"/>
                </a:tc>
                <a:extLst>
                  <a:ext uri="{0D108BD9-81ED-4DB2-BD59-A6C34878D82A}">
                    <a16:rowId xmlns:a16="http://schemas.microsoft.com/office/drawing/2014/main" val="10000"/>
                  </a:ext>
                </a:extLst>
              </a:tr>
              <a:tr h="1892550">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6.5 -- The student will </a:t>
                      </a:r>
                      <a:r>
                        <a:rPr lang="en-US" sz="1800" b="1" i="0" u="none" strike="noStrike" cap="none">
                          <a:solidFill>
                            <a:srgbClr val="000000"/>
                          </a:solidFill>
                          <a:highlight>
                            <a:srgbClr val="FFFF00"/>
                          </a:highlight>
                        </a:rPr>
                        <a:t>read</a:t>
                      </a:r>
                      <a:r>
                        <a:rPr lang="en-US" sz="1800" b="1" i="0" u="none" strike="noStrike" cap="none">
                          <a:solidFill>
                            <a:srgbClr val="000000"/>
                          </a:solidFill>
                        </a:rPr>
                        <a:t> and </a:t>
                      </a:r>
                      <a:r>
                        <a:rPr lang="en-US" sz="1800" b="1" i="0" u="none" strike="noStrike" cap="none">
                          <a:solidFill>
                            <a:srgbClr val="000000"/>
                          </a:solidFill>
                          <a:highlight>
                            <a:srgbClr val="FFFF00"/>
                          </a:highlight>
                        </a:rPr>
                        <a:t>demonstrate comprehension</a:t>
                      </a:r>
                      <a:r>
                        <a:rPr lang="en-US" sz="1800" b="1" i="0" u="none" strike="noStrike" cap="none">
                          <a:solidFill>
                            <a:srgbClr val="000000"/>
                          </a:solidFill>
                        </a:rPr>
                        <a:t> of a variety of fictional texts, literary nonfiction, and poetry.</a:t>
                      </a:r>
                      <a:r>
                        <a:rPr lang="en-US" sz="1800" u="none" strike="noStrike" cap="none">
                          <a:solidFill>
                            <a:srgbClr val="000000"/>
                          </a:solidFill>
                        </a:rPr>
                        <a:t/>
                      </a:r>
                      <a:br>
                        <a:rPr lang="en-US" sz="1800" u="none" strike="noStrike" cap="none">
                          <a:solidFill>
                            <a:srgbClr val="000000"/>
                          </a:solidFill>
                        </a:rPr>
                      </a:b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latin typeface="Arial"/>
                          <a:ea typeface="Arial"/>
                          <a:cs typeface="Arial"/>
                          <a:sym typeface="Arial"/>
                        </a:rPr>
                        <a:t>8.5 -- The student will </a:t>
                      </a:r>
                      <a:r>
                        <a:rPr lang="en-US" sz="1800" b="1" i="0" u="none" strike="noStrike" cap="none">
                          <a:solidFill>
                            <a:srgbClr val="000000"/>
                          </a:solidFill>
                          <a:highlight>
                            <a:srgbClr val="FFFF00"/>
                          </a:highlight>
                          <a:latin typeface="Arial"/>
                          <a:ea typeface="Arial"/>
                          <a:cs typeface="Arial"/>
                          <a:sym typeface="Arial"/>
                        </a:rPr>
                        <a:t>read</a:t>
                      </a:r>
                      <a:r>
                        <a:rPr lang="en-US" sz="1800" b="1" i="0" u="none" strike="noStrike" cap="none">
                          <a:solidFill>
                            <a:srgbClr val="000000"/>
                          </a:solidFill>
                          <a:latin typeface="Arial"/>
                          <a:ea typeface="Arial"/>
                          <a:cs typeface="Arial"/>
                          <a:sym typeface="Arial"/>
                        </a:rPr>
                        <a:t> and </a:t>
                      </a:r>
                      <a:r>
                        <a:rPr lang="en-US" sz="1800" b="1" i="0" u="none" strike="noStrike" cap="none">
                          <a:solidFill>
                            <a:srgbClr val="000000"/>
                          </a:solidFill>
                          <a:highlight>
                            <a:srgbClr val="00FF00"/>
                          </a:highlight>
                          <a:latin typeface="Arial"/>
                          <a:ea typeface="Arial"/>
                          <a:cs typeface="Arial"/>
                          <a:sym typeface="Arial"/>
                        </a:rPr>
                        <a:t>analyze</a:t>
                      </a:r>
                      <a:r>
                        <a:rPr lang="en-US" sz="1800" b="1" i="0" u="none" strike="noStrike" cap="none">
                          <a:solidFill>
                            <a:srgbClr val="000000"/>
                          </a:solidFill>
                          <a:latin typeface="Arial"/>
                          <a:ea typeface="Arial"/>
                          <a:cs typeface="Arial"/>
                          <a:sym typeface="Arial"/>
                        </a:rPr>
                        <a:t> a variety of fictional texts, literary nonfiction, poetry, and drama.</a:t>
                      </a: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latin typeface="Arial"/>
                          <a:ea typeface="Arial"/>
                          <a:cs typeface="Arial"/>
                          <a:sym typeface="Arial"/>
                        </a:rPr>
                        <a:t>10.4 -- The student will </a:t>
                      </a:r>
                      <a:r>
                        <a:rPr lang="en-US" sz="1800" b="1" i="0" u="none" strike="noStrike" cap="none">
                          <a:solidFill>
                            <a:srgbClr val="000000"/>
                          </a:solidFill>
                          <a:highlight>
                            <a:srgbClr val="FFFF00"/>
                          </a:highlight>
                          <a:latin typeface="Arial"/>
                          <a:ea typeface="Arial"/>
                          <a:cs typeface="Arial"/>
                          <a:sym typeface="Arial"/>
                        </a:rPr>
                        <a:t>read</a:t>
                      </a:r>
                      <a:r>
                        <a:rPr lang="en-US" sz="1800" b="1" i="0" u="none" strike="noStrike" cap="none">
                          <a:solidFill>
                            <a:srgbClr val="000000"/>
                          </a:solidFill>
                          <a:latin typeface="Arial"/>
                          <a:ea typeface="Arial"/>
                          <a:cs typeface="Arial"/>
                          <a:sym typeface="Arial"/>
                        </a:rPr>
                        <a:t>, </a:t>
                      </a:r>
                      <a:r>
                        <a:rPr lang="en-US" sz="1800" b="1" i="0" u="none" strike="noStrike" cap="none">
                          <a:solidFill>
                            <a:srgbClr val="000000"/>
                          </a:solidFill>
                          <a:highlight>
                            <a:srgbClr val="00FF00"/>
                          </a:highlight>
                          <a:latin typeface="Arial"/>
                          <a:ea typeface="Arial"/>
                          <a:cs typeface="Arial"/>
                          <a:sym typeface="Arial"/>
                        </a:rPr>
                        <a:t>comprehend</a:t>
                      </a:r>
                      <a:r>
                        <a:rPr lang="en-US" sz="1800" b="1" i="0" u="none" strike="noStrike" cap="none">
                          <a:solidFill>
                            <a:srgbClr val="000000"/>
                          </a:solidFill>
                          <a:latin typeface="Arial"/>
                          <a:ea typeface="Arial"/>
                          <a:cs typeface="Arial"/>
                          <a:sym typeface="Arial"/>
                        </a:rPr>
                        <a:t>, and </a:t>
                      </a:r>
                      <a:r>
                        <a:rPr lang="en-US" sz="1800" b="1" i="0" u="none" strike="noStrike" cap="none">
                          <a:solidFill>
                            <a:srgbClr val="000000"/>
                          </a:solidFill>
                          <a:highlight>
                            <a:srgbClr val="FFFF00"/>
                          </a:highlight>
                          <a:latin typeface="Arial"/>
                          <a:ea typeface="Arial"/>
                          <a:cs typeface="Arial"/>
                          <a:sym typeface="Arial"/>
                        </a:rPr>
                        <a:t>analyze</a:t>
                      </a:r>
                      <a:r>
                        <a:rPr lang="en-US" sz="1800" b="1" i="0" u="none" strike="noStrike" cap="none">
                          <a:solidFill>
                            <a:srgbClr val="000000"/>
                          </a:solidFill>
                          <a:latin typeface="Arial"/>
                          <a:ea typeface="Arial"/>
                          <a:cs typeface="Arial"/>
                          <a:sym typeface="Arial"/>
                        </a:rPr>
                        <a:t> literary texts of different cultures and eras.</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r>
                        <a:rPr lang="en-US" sz="1800" u="none" strike="noStrike" cap="none">
                          <a:solidFill>
                            <a:srgbClr val="000000"/>
                          </a:solidFill>
                        </a:rPr>
                        <a:t/>
                      </a:r>
                      <a:br>
                        <a:rPr lang="en-US" sz="1800" u="none" strike="noStrike" cap="none">
                          <a:solidFill>
                            <a:srgbClr val="000000"/>
                          </a:solidFill>
                        </a:rPr>
                      </a:b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latin typeface="Arial"/>
                          <a:ea typeface="Arial"/>
                          <a:cs typeface="Arial"/>
                          <a:sym typeface="Arial"/>
                        </a:rPr>
                        <a:t>12.4 -- The student will </a:t>
                      </a:r>
                      <a:r>
                        <a:rPr lang="en-US" sz="1800" b="1" i="0" u="none" strike="noStrike" cap="none">
                          <a:solidFill>
                            <a:srgbClr val="000000"/>
                          </a:solidFill>
                          <a:highlight>
                            <a:srgbClr val="FFFF00"/>
                          </a:highlight>
                          <a:latin typeface="Arial"/>
                          <a:ea typeface="Arial"/>
                          <a:cs typeface="Arial"/>
                          <a:sym typeface="Arial"/>
                        </a:rPr>
                        <a:t>read</a:t>
                      </a:r>
                      <a:r>
                        <a:rPr lang="en-US" sz="1800" b="1" i="0" u="none" strike="noStrike" cap="none">
                          <a:solidFill>
                            <a:srgbClr val="000000"/>
                          </a:solidFill>
                          <a:latin typeface="Arial"/>
                          <a:ea typeface="Arial"/>
                          <a:cs typeface="Arial"/>
                          <a:sym typeface="Arial"/>
                        </a:rPr>
                        <a:t>, </a:t>
                      </a:r>
                      <a:r>
                        <a:rPr lang="en-US" sz="1800" b="1" i="0" u="none" strike="noStrike" cap="none">
                          <a:solidFill>
                            <a:srgbClr val="000000"/>
                          </a:solidFill>
                          <a:highlight>
                            <a:srgbClr val="FFFF00"/>
                          </a:highlight>
                          <a:latin typeface="Arial"/>
                          <a:ea typeface="Arial"/>
                          <a:cs typeface="Arial"/>
                          <a:sym typeface="Arial"/>
                        </a:rPr>
                        <a:t>comprehend</a:t>
                      </a:r>
                      <a:r>
                        <a:rPr lang="en-US" sz="1800" b="1" i="0" u="none" strike="noStrike" cap="none">
                          <a:solidFill>
                            <a:srgbClr val="000000"/>
                          </a:solidFill>
                          <a:latin typeface="Arial"/>
                          <a:ea typeface="Arial"/>
                          <a:cs typeface="Arial"/>
                          <a:sym typeface="Arial"/>
                        </a:rPr>
                        <a:t>, and </a:t>
                      </a:r>
                      <a:r>
                        <a:rPr lang="en-US" sz="1800" b="1" i="0" u="none" strike="noStrike" cap="none">
                          <a:solidFill>
                            <a:srgbClr val="000000"/>
                          </a:solidFill>
                          <a:highlight>
                            <a:srgbClr val="FFFF00"/>
                          </a:highlight>
                          <a:latin typeface="Arial"/>
                          <a:ea typeface="Arial"/>
                          <a:cs typeface="Arial"/>
                          <a:sym typeface="Arial"/>
                        </a:rPr>
                        <a:t>analyze </a:t>
                      </a:r>
                      <a:r>
                        <a:rPr lang="en-US" sz="1800" b="1" i="0" u="none" strike="noStrike" cap="none">
                          <a:solidFill>
                            <a:srgbClr val="000000"/>
                          </a:solidFill>
                          <a:latin typeface="Arial"/>
                          <a:ea typeface="Arial"/>
                          <a:cs typeface="Arial"/>
                          <a:sym typeface="Arial"/>
                        </a:rPr>
                        <a:t>the development of British literature and literature of other cultures.  </a:t>
                      </a:r>
                      <a:endParaRPr sz="1800" u="none" strike="noStrike" cap="none">
                        <a:solidFill>
                          <a:srgbClr val="000000"/>
                        </a:solidFill>
                      </a:endParaRPr>
                    </a:p>
                  </a:txBody>
                  <a:tcPr marL="91450" marR="91450" marT="45725" marB="45725"/>
                </a:tc>
                <a:extLst>
                  <a:ext uri="{0D108BD9-81ED-4DB2-BD59-A6C34878D82A}">
                    <a16:rowId xmlns:a16="http://schemas.microsoft.com/office/drawing/2014/main" val="10001"/>
                  </a:ext>
                </a:extLst>
              </a:tr>
              <a:tr h="2433000">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demonstrate comprehension and apply strategies to write about what is read.</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rgbClr val="000000"/>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rPr>
                        <a:t>demonstrate comprehension and apply strategies to write about what is read.</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demonstrate comprehension and apply strategies to write about what is read.</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rgbClr val="000000"/>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rPr>
                        <a:t>demonstrate comprehension and apply strategies to write about what is read.</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73207bf1e5_1_75"/>
          <p:cNvSpPr txBox="1">
            <a:spLocks noGrp="1"/>
          </p:cNvSpPr>
          <p:nvPr>
            <p:ph type="title"/>
          </p:nvPr>
        </p:nvSpPr>
        <p:spPr>
          <a:xfrm>
            <a:off x="838200" y="365124"/>
            <a:ext cx="10515600" cy="13258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B71"/>
              </a:buClr>
              <a:buSzPts val="4400"/>
              <a:buFont typeface="Times New Roman"/>
              <a:buNone/>
            </a:pPr>
            <a:r>
              <a:rPr lang="en-US">
                <a:solidFill>
                  <a:srgbClr val="000000"/>
                </a:solidFill>
              </a:rPr>
              <a:t>The Standard Cycle - RESEARCH </a:t>
            </a:r>
            <a:endParaRPr>
              <a:solidFill>
                <a:srgbClr val="000000"/>
              </a:solidFill>
            </a:endParaRPr>
          </a:p>
        </p:txBody>
      </p:sp>
      <p:sp>
        <p:nvSpPr>
          <p:cNvPr id="241" name="Google Shape;241;g173207bf1e5_1_75"/>
          <p:cNvSpPr txBox="1">
            <a:spLocks noGrp="1"/>
          </p:cNvSpPr>
          <p:nvPr>
            <p:ph type="sldNum" idx="12"/>
          </p:nvPr>
        </p:nvSpPr>
        <p:spPr>
          <a:xfrm>
            <a:off x="8610600" y="6356350"/>
            <a:ext cx="10117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graphicFrame>
        <p:nvGraphicFramePr>
          <p:cNvPr id="242" name="Google Shape;242;g173207bf1e5_1_75" descr="table"/>
          <p:cNvGraphicFramePr/>
          <p:nvPr/>
        </p:nvGraphicFramePr>
        <p:xfrm>
          <a:off x="962140" y="1491133"/>
          <a:ext cx="3000000" cy="3000000"/>
        </p:xfrm>
        <a:graphic>
          <a:graphicData uri="http://schemas.openxmlformats.org/drawingml/2006/table">
            <a:tbl>
              <a:tblPr firstRow="1" bandRow="1">
                <a:noFill/>
                <a:tableStyleId>{D7FFAAFE-95A1-406C-8C1F-4B1F6C50A8C9}</a:tableStyleId>
              </a:tblPr>
              <a:tblGrid>
                <a:gridCol w="3705175">
                  <a:extLst>
                    <a:ext uri="{9D8B030D-6E8A-4147-A177-3AD203B41FA5}">
                      <a16:colId xmlns:a16="http://schemas.microsoft.com/office/drawing/2014/main" val="20000"/>
                    </a:ext>
                  </a:extLst>
                </a:gridCol>
                <a:gridCol w="3705175">
                  <a:extLst>
                    <a:ext uri="{9D8B030D-6E8A-4147-A177-3AD203B41FA5}">
                      <a16:colId xmlns:a16="http://schemas.microsoft.com/office/drawing/2014/main" val="20001"/>
                    </a:ext>
                  </a:extLst>
                </a:gridCol>
                <a:gridCol w="3705175">
                  <a:extLst>
                    <a:ext uri="{9D8B030D-6E8A-4147-A177-3AD203B41FA5}">
                      <a16:colId xmlns:a16="http://schemas.microsoft.com/office/drawing/2014/main" val="20002"/>
                    </a:ext>
                  </a:extLst>
                </a:gridCol>
              </a:tblGrid>
              <a:tr h="460675">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English 7</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English 11</a:t>
                      </a:r>
                      <a:endParaRPr sz="1400" u="none" strike="noStrike" cap="none"/>
                    </a:p>
                  </a:txBody>
                  <a:tcPr marL="91450" marR="91450" marT="45725" marB="45725"/>
                </a:tc>
                <a:extLst>
                  <a:ext uri="{0D108BD9-81ED-4DB2-BD59-A6C34878D82A}">
                    <a16:rowId xmlns:a16="http://schemas.microsoft.com/office/drawing/2014/main" val="10000"/>
                  </a:ext>
                </a:extLst>
              </a:tr>
              <a:tr h="1810175">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7.9  -- The student will</a:t>
                      </a:r>
                      <a:r>
                        <a:rPr lang="en-US" sz="1800" b="1" i="0" u="none" strike="noStrike" cap="none">
                          <a:solidFill>
                            <a:srgbClr val="000000"/>
                          </a:solidFill>
                          <a:highlight>
                            <a:srgbClr val="FFFF00"/>
                          </a:highlight>
                        </a:rPr>
                        <a:t> find,</a:t>
                      </a:r>
                      <a:r>
                        <a:rPr lang="en-US" sz="1800" b="1" i="0" u="none" strike="noStrike" cap="none">
                          <a:solidFill>
                            <a:srgbClr val="000000"/>
                          </a:solidFill>
                        </a:rPr>
                        <a:t> </a:t>
                      </a:r>
                      <a:r>
                        <a:rPr lang="en-US" sz="1800" b="1" i="0" u="none" strike="noStrike" cap="none">
                          <a:solidFill>
                            <a:srgbClr val="000000"/>
                          </a:solidFill>
                          <a:highlight>
                            <a:srgbClr val="FFFF00"/>
                          </a:highlight>
                        </a:rPr>
                        <a:t>evaluate</a:t>
                      </a:r>
                      <a:r>
                        <a:rPr lang="en-US" sz="1800" b="1" i="0" u="none" strike="noStrike" cap="none">
                          <a:solidFill>
                            <a:srgbClr val="000000"/>
                          </a:solidFill>
                        </a:rPr>
                        <a:t>, and </a:t>
                      </a:r>
                      <a:r>
                        <a:rPr lang="en-US" sz="1800" b="1" i="0" u="none" strike="noStrike" cap="none">
                          <a:solidFill>
                            <a:srgbClr val="000000"/>
                          </a:solidFill>
                          <a:highlight>
                            <a:srgbClr val="FFFF00"/>
                          </a:highlight>
                        </a:rPr>
                        <a:t>select</a:t>
                      </a:r>
                      <a:r>
                        <a:rPr lang="en-US" sz="1800" b="1" i="0" u="none" strike="noStrike" cap="none">
                          <a:solidFill>
                            <a:srgbClr val="000000"/>
                          </a:solidFill>
                        </a:rPr>
                        <a:t> appropriate resources to </a:t>
                      </a:r>
                      <a:r>
                        <a:rPr lang="en-US" sz="1800" b="1" i="0" u="none" strike="noStrike" cap="none">
                          <a:solidFill>
                            <a:srgbClr val="000000"/>
                          </a:solidFill>
                          <a:highlight>
                            <a:srgbClr val="FFFF00"/>
                          </a:highlight>
                        </a:rPr>
                        <a:t>create</a:t>
                      </a:r>
                      <a:r>
                        <a:rPr lang="en-US" sz="1800" b="1" i="0" u="none" strike="noStrike" cap="none">
                          <a:solidFill>
                            <a:srgbClr val="000000"/>
                          </a:solidFill>
                        </a:rPr>
                        <a:t> a research product.</a:t>
                      </a:r>
                      <a:r>
                        <a:rPr lang="en-US" sz="1800" u="none" strike="noStrike" cap="none">
                          <a:solidFill>
                            <a:srgbClr val="000000"/>
                          </a:solidFill>
                        </a:rPr>
                        <a:t/>
                      </a:r>
                      <a:br>
                        <a:rPr lang="en-US" sz="1800" u="none" strike="noStrike" cap="none">
                          <a:solidFill>
                            <a:srgbClr val="000000"/>
                          </a:solidFill>
                        </a:rPr>
                      </a:b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9.8  -- The student will</a:t>
                      </a:r>
                      <a:r>
                        <a:rPr lang="en-US" sz="1800" b="1" i="0" u="none" strike="noStrike" cap="none">
                          <a:solidFill>
                            <a:srgbClr val="000000"/>
                          </a:solidFill>
                          <a:highlight>
                            <a:srgbClr val="FFFF00"/>
                          </a:highlight>
                        </a:rPr>
                        <a:t> find</a:t>
                      </a:r>
                      <a:r>
                        <a:rPr lang="en-US" sz="1800" b="1" i="0" u="none" strike="noStrike" cap="none">
                          <a:solidFill>
                            <a:srgbClr val="000000"/>
                          </a:solidFill>
                        </a:rPr>
                        <a:t>, </a:t>
                      </a:r>
                      <a:r>
                        <a:rPr lang="en-US" sz="1800" b="1" i="0" u="none" strike="noStrike" cap="none">
                          <a:solidFill>
                            <a:srgbClr val="000000"/>
                          </a:solidFill>
                          <a:highlight>
                            <a:srgbClr val="FFFF00"/>
                          </a:highlight>
                        </a:rPr>
                        <a:t>evaluate</a:t>
                      </a:r>
                      <a:r>
                        <a:rPr lang="en-US" sz="1800" b="1" i="0" u="none" strike="noStrike" cap="none">
                          <a:solidFill>
                            <a:srgbClr val="000000"/>
                          </a:solidFill>
                        </a:rPr>
                        <a:t>, and </a:t>
                      </a:r>
                      <a:r>
                        <a:rPr lang="en-US" sz="1800" b="1" i="0" u="none" strike="noStrike" cap="none">
                          <a:solidFill>
                            <a:srgbClr val="000000"/>
                          </a:solidFill>
                          <a:highlight>
                            <a:srgbClr val="FFFF00"/>
                          </a:highlight>
                        </a:rPr>
                        <a:t>select</a:t>
                      </a:r>
                      <a:r>
                        <a:rPr lang="en-US" sz="1800" b="1" i="0" u="none" strike="noStrike" cap="none">
                          <a:solidFill>
                            <a:srgbClr val="000000"/>
                          </a:solidFill>
                        </a:rPr>
                        <a:t> </a:t>
                      </a:r>
                      <a:r>
                        <a:rPr lang="en-US" sz="1800" b="1" i="0" u="none" strike="noStrike" cap="none">
                          <a:solidFill>
                            <a:srgbClr val="000000"/>
                          </a:solidFill>
                          <a:highlight>
                            <a:srgbClr val="00FF00"/>
                          </a:highlight>
                        </a:rPr>
                        <a:t>credible</a:t>
                      </a:r>
                      <a:r>
                        <a:rPr lang="en-US" sz="1800" b="1" i="0" u="none" strike="noStrike" cap="none">
                          <a:solidFill>
                            <a:srgbClr val="000000"/>
                          </a:solidFill>
                        </a:rPr>
                        <a:t> resources to </a:t>
                      </a:r>
                      <a:r>
                        <a:rPr lang="en-US" sz="1800" b="1" i="0" u="none" strike="noStrike" cap="none">
                          <a:solidFill>
                            <a:srgbClr val="000000"/>
                          </a:solidFill>
                          <a:highlight>
                            <a:srgbClr val="FFFF00"/>
                          </a:highlight>
                        </a:rPr>
                        <a:t>create</a:t>
                      </a:r>
                      <a:r>
                        <a:rPr lang="en-US" sz="1800" b="1" i="0" u="none" strike="noStrike" cap="none">
                          <a:solidFill>
                            <a:srgbClr val="000000"/>
                          </a:solidFill>
                        </a:rPr>
                        <a:t> a research product.</a:t>
                      </a:r>
                      <a:endParaRPr sz="1800" u="none" strike="noStrike" cap="none">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cap="none">
                          <a:solidFill>
                            <a:srgbClr val="000000"/>
                          </a:solidFill>
                        </a:rPr>
                        <a:t>11.8 -- The student will </a:t>
                      </a:r>
                      <a:r>
                        <a:rPr lang="en-US" sz="1800" b="1" i="0" u="none" strike="noStrike" cap="none">
                          <a:solidFill>
                            <a:srgbClr val="000000"/>
                          </a:solidFill>
                          <a:highlight>
                            <a:srgbClr val="00FF00"/>
                          </a:highlight>
                        </a:rPr>
                        <a:t>analyze</a:t>
                      </a:r>
                      <a:r>
                        <a:rPr lang="en-US" sz="1800" b="1" i="0" u="none" strike="noStrike" cap="none">
                          <a:solidFill>
                            <a:srgbClr val="000000"/>
                          </a:solidFill>
                        </a:rPr>
                        <a:t>, </a:t>
                      </a:r>
                      <a:r>
                        <a:rPr lang="en-US" sz="1800" b="1" i="0" u="none" strike="noStrike" cap="none">
                          <a:solidFill>
                            <a:srgbClr val="000000"/>
                          </a:solidFill>
                          <a:highlight>
                            <a:srgbClr val="FFFF00"/>
                          </a:highlight>
                        </a:rPr>
                        <a:t>evaluate</a:t>
                      </a:r>
                      <a:r>
                        <a:rPr lang="en-US" sz="1800" b="1" i="0" u="none" strike="noStrike" cap="none">
                          <a:solidFill>
                            <a:srgbClr val="000000"/>
                          </a:solidFill>
                        </a:rPr>
                        <a:t>,</a:t>
                      </a:r>
                      <a:r>
                        <a:rPr lang="en-US" sz="1800" b="1" i="0" u="none" strike="noStrike" cap="none">
                          <a:solidFill>
                            <a:srgbClr val="000000"/>
                          </a:solidFill>
                          <a:highlight>
                            <a:srgbClr val="00FF00"/>
                          </a:highlight>
                        </a:rPr>
                        <a:t> synthesize</a:t>
                      </a:r>
                      <a:r>
                        <a:rPr lang="en-US" sz="1800" b="1" i="0" u="none" strike="noStrike" cap="none">
                          <a:solidFill>
                            <a:srgbClr val="000000"/>
                          </a:solidFill>
                        </a:rPr>
                        <a:t>, and </a:t>
                      </a:r>
                      <a:r>
                        <a:rPr lang="en-US" sz="1800" b="1" i="0" u="none" strike="noStrike" cap="none">
                          <a:solidFill>
                            <a:srgbClr val="000000"/>
                          </a:solidFill>
                          <a:highlight>
                            <a:srgbClr val="00FF00"/>
                          </a:highlight>
                        </a:rPr>
                        <a:t>organize </a:t>
                      </a:r>
                      <a:r>
                        <a:rPr lang="en-US" sz="1800" b="1" i="0" u="none" strike="noStrike" cap="none">
                          <a:solidFill>
                            <a:srgbClr val="000000"/>
                          </a:solidFill>
                        </a:rPr>
                        <a:t>information from a variety of </a:t>
                      </a:r>
                      <a:r>
                        <a:rPr lang="en-US" sz="1800" b="1" i="0" u="none" strike="noStrike" cap="none">
                          <a:solidFill>
                            <a:srgbClr val="000000"/>
                          </a:solidFill>
                          <a:highlight>
                            <a:srgbClr val="FFFF00"/>
                          </a:highlight>
                        </a:rPr>
                        <a:t>credible</a:t>
                      </a:r>
                      <a:r>
                        <a:rPr lang="en-US" sz="1800" b="1" i="0" u="none" strike="noStrike" cap="none">
                          <a:solidFill>
                            <a:srgbClr val="000000"/>
                          </a:solidFill>
                        </a:rPr>
                        <a:t> resources to </a:t>
                      </a:r>
                      <a:r>
                        <a:rPr lang="en-US" sz="1800" b="1" i="0" u="none" strike="noStrike" cap="none">
                          <a:solidFill>
                            <a:srgbClr val="000000"/>
                          </a:solidFill>
                          <a:highlight>
                            <a:srgbClr val="FFFF00"/>
                          </a:highlight>
                        </a:rPr>
                        <a:t>produce </a:t>
                      </a:r>
                      <a:r>
                        <a:rPr lang="en-US" sz="1800" b="1" i="0" u="none" strike="noStrike" cap="none">
                          <a:solidFill>
                            <a:srgbClr val="000000"/>
                          </a:solidFill>
                        </a:rPr>
                        <a:t>a research product.</a:t>
                      </a:r>
                      <a:endParaRPr sz="1800" u="none" strike="noStrike" cap="none">
                        <a:solidFill>
                          <a:srgbClr val="000000"/>
                        </a:solidFill>
                      </a:endParaRPr>
                    </a:p>
                  </a:txBody>
                  <a:tcPr marL="91450" marR="91450" marT="45725" marB="45725"/>
                </a:tc>
                <a:extLst>
                  <a:ext uri="{0D108BD9-81ED-4DB2-BD59-A6C34878D82A}">
                    <a16:rowId xmlns:a16="http://schemas.microsoft.com/office/drawing/2014/main" val="10001"/>
                  </a:ext>
                </a:extLst>
              </a:tr>
              <a:tr h="2158175">
                <a:tc>
                  <a:txBody>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focus the topic by </a:t>
                      </a:r>
                      <a:endParaRPr sz="1800" u="none" strike="noStrike" cap="none">
                        <a:solidFill>
                          <a:srgbClr val="000000"/>
                        </a:solidFill>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identifying audience</a:t>
                      </a:r>
                      <a:endParaRPr sz="1800" u="none" strike="noStrike" cap="none">
                        <a:solidFill>
                          <a:srgbClr val="000000"/>
                        </a:solidFill>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identifying purpose</a:t>
                      </a:r>
                      <a:endParaRPr sz="1800" u="none" strike="noStrike" cap="none">
                        <a:solidFill>
                          <a:srgbClr val="000000"/>
                        </a:solidFill>
                      </a:endParaRPr>
                    </a:p>
                    <a:p>
                      <a:pPr marL="457200" marR="0" lvl="1" indent="-1143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combining search terms effectively</a:t>
                      </a:r>
                      <a:endParaRPr sz="1800" u="none" strike="noStrike" cap="none">
                        <a:solidFill>
                          <a:srgbClr val="000000"/>
                        </a:solidFil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rPr>
                        <a:t>identify and narrow a topic for research and develop a plan to locate and collect relevant information from diverse sources</a:t>
                      </a:r>
                      <a:endParaRPr sz="1800" u="none" strike="noStrike" cap="none">
                        <a:solidFill>
                          <a:srgbClr val="000000"/>
                        </a:solidFill>
                      </a:endParaRPr>
                    </a:p>
                    <a:p>
                      <a:pPr marL="0" marR="0" lvl="0" indent="0" algn="l" rtl="0">
                        <a:lnSpc>
                          <a:spcPct val="100000"/>
                        </a:lnSpc>
                        <a:spcBef>
                          <a:spcPts val="0"/>
                        </a:spcBef>
                        <a:spcAft>
                          <a:spcPts val="0"/>
                        </a:spcAft>
                        <a:buClr>
                          <a:schemeClr val="dk1"/>
                        </a:buClr>
                        <a:buSzPts val="1800"/>
                        <a:buFont typeface="Arial"/>
                        <a:buNone/>
                      </a:pPr>
                      <a:endParaRPr sz="1800" u="none" strike="noStrike" cap="none">
                        <a:solidFill>
                          <a:srgbClr val="000000"/>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7024</Words>
  <Application>Microsoft Office PowerPoint</Application>
  <PresentationFormat>Widescreen</PresentationFormat>
  <Paragraphs>844</Paragraphs>
  <Slides>63</Slides>
  <Notes>63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Times New Roman</vt:lpstr>
      <vt:lpstr>Courier New</vt:lpstr>
      <vt:lpstr>Tahoma</vt:lpstr>
      <vt:lpstr>Trebuchet MS</vt:lpstr>
      <vt:lpstr>Verdana</vt:lpstr>
      <vt:lpstr>Calibri</vt:lpstr>
      <vt:lpstr>Georgia</vt:lpstr>
      <vt:lpstr>Arial</vt:lpstr>
      <vt:lpstr>Office Theme</vt:lpstr>
      <vt:lpstr>READ. RESEARCH. REACT. </vt:lpstr>
      <vt:lpstr>Session Description</vt:lpstr>
      <vt:lpstr>Session Agenda</vt:lpstr>
      <vt:lpstr>Part 1: Why →  Impact on Student Learning</vt:lpstr>
      <vt:lpstr>Part 1: Why → Impact on student learning (1 of 3)</vt:lpstr>
      <vt:lpstr>Part 1: Why → Impact on student learning (2 of 3)</vt:lpstr>
      <vt:lpstr>Collaboration -  A shared vision of Literacy Education  </vt:lpstr>
      <vt:lpstr>The Standards Cycle - READ</vt:lpstr>
      <vt:lpstr>The Standard Cycle - RESEARCH </vt:lpstr>
      <vt:lpstr>The Standard Cycle - REACT</vt:lpstr>
      <vt:lpstr>National School Library Standards</vt:lpstr>
      <vt:lpstr>STANDARDS Drive STRATEGIES</vt:lpstr>
      <vt:lpstr>Part 2: How →  Evidence Based Strategies</vt:lpstr>
      <vt:lpstr>STRATEGY  Making Text Connections</vt:lpstr>
      <vt:lpstr>Strategy: Making Text Connections</vt:lpstr>
      <vt:lpstr>Part 2: How → Evidence Based Strategies (2 of 3)</vt:lpstr>
      <vt:lpstr>Strategy: Formative Assessment</vt:lpstr>
      <vt:lpstr>Part 2: How → Evidence Based Strategies (3 of 3)</vt:lpstr>
      <vt:lpstr>Strategy: Feedback</vt:lpstr>
      <vt:lpstr>Part 3: What →  Best Practice Toolbox  READ. RESEARCH. REACT.</vt:lpstr>
      <vt:lpstr>STRATEGIES DRIVE INSTRUCTIONAL PRACTICES</vt:lpstr>
      <vt:lpstr>Part 3: What → Best Practice Tool Box</vt:lpstr>
      <vt:lpstr>Using Authentic Texts  (1 of 4)</vt:lpstr>
      <vt:lpstr>Using Authentic Texts (2 of 4)</vt:lpstr>
      <vt:lpstr>Using Authentic Texts (3 of 4)</vt:lpstr>
      <vt:lpstr>Using Authentic Texts (4 of 4)</vt:lpstr>
      <vt:lpstr>Word Knowledge (1 of 3) </vt:lpstr>
      <vt:lpstr>Word Knowledge (2 of 3)  </vt:lpstr>
      <vt:lpstr>Word Knowledge (3 of 3) </vt:lpstr>
      <vt:lpstr>World Knowledge (1 of 4)</vt:lpstr>
      <vt:lpstr>World Knowledge (2 of 4)</vt:lpstr>
      <vt:lpstr>World Knowledge (3 of 4)</vt:lpstr>
      <vt:lpstr>World Knowledge (4 of 4) </vt:lpstr>
      <vt:lpstr>Formative Assessment</vt:lpstr>
      <vt:lpstr>Close Reading (1 of 4) </vt:lpstr>
      <vt:lpstr>Close Reading (2 of 4) </vt:lpstr>
      <vt:lpstr>Close Reading (3 of 4)</vt:lpstr>
      <vt:lpstr>Close Reading (4 of 4)</vt:lpstr>
      <vt:lpstr>Questioning (1 of 3)</vt:lpstr>
      <vt:lpstr>Questioning (2 of 3)</vt:lpstr>
      <vt:lpstr>Questioning (3 of 3) </vt:lpstr>
      <vt:lpstr>Seminar (1 of 3)</vt:lpstr>
      <vt:lpstr>Seminar (2 of 3)</vt:lpstr>
      <vt:lpstr>Seminar (3 of 3)</vt:lpstr>
      <vt:lpstr>Feedback</vt:lpstr>
      <vt:lpstr>Self Monitoring (1 of 4)</vt:lpstr>
      <vt:lpstr>Self Monitoring (2 of 4)</vt:lpstr>
      <vt:lpstr>Self Monitoring (3 of 4)</vt:lpstr>
      <vt:lpstr>Self Monitoring (4 of 4)</vt:lpstr>
      <vt:lpstr>Inquiry-based (1 of 4) </vt:lpstr>
      <vt:lpstr>Inquiry-based (2 of 4)</vt:lpstr>
      <vt:lpstr>Inquiry-based (3 of 4)</vt:lpstr>
      <vt:lpstr>Inquiry-based (4 of 4)</vt:lpstr>
      <vt:lpstr>Reflection  (1 of 3) </vt:lpstr>
      <vt:lpstr>Reflection  (2 of 3)</vt:lpstr>
      <vt:lpstr>Reflection  (3 of 3)</vt:lpstr>
      <vt:lpstr>READ. RESEARCH. REACT.</vt:lpstr>
      <vt:lpstr>Next Steps</vt:lpstr>
      <vt:lpstr>Thank you!</vt:lpstr>
      <vt:lpstr>Disclaimer</vt:lpstr>
      <vt:lpstr>Works Cited </vt:lpstr>
      <vt:lpstr>Works Cited </vt:lpstr>
      <vt:lpstr>Works Cited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Goes Here</dc:title>
  <dc:creator>VITA Program</dc:creator>
  <cp:lastModifiedBy>VITA Program</cp:lastModifiedBy>
  <cp:revision>3</cp:revision>
  <dcterms:created xsi:type="dcterms:W3CDTF">2022-07-20T12:39:39Z</dcterms:created>
  <dcterms:modified xsi:type="dcterms:W3CDTF">2022-10-24T19:03:17Z</dcterms:modified>
</cp:coreProperties>
</file>