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embeddedFontLst>
    <p:embeddedFont>
      <p:font typeface="Verdana" panose="020B0604030504040204" pitchFamily="34"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
      <p:font typeface="Times" panose="02020603050405020304" pitchFamily="18" charset="0"/>
      <p:regular r:id="rId61"/>
      <p:bold r:id="rId62"/>
      <p:italic r:id="rId63"/>
      <p:boldItalic r:id="rId64"/>
    </p:embeddedFont>
    <p:embeddedFont>
      <p:font typeface="Proxima Nova"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Roboto" panose="020B0604020202020204" charset="0"/>
      <p:regular r:id="rId73"/>
      <p:bold r:id="rId74"/>
      <p:italic r:id="rId75"/>
      <p:boldItalic r:id="rId76"/>
    </p:embeddedFont>
    <p:embeddedFont>
      <p:font typeface="Georgia" panose="02040502050405020303" pitchFamily="18"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g6TBOso5JvR5ebtXdFiRVUecVh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F56E09-CFAC-4E88-9242-D9333B2B5742}">
  <a:tblStyle styleId="{AFF56E09-CFAC-4E88-9242-D9333B2B574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29" autoAdjust="0"/>
  </p:normalViewPr>
  <p:slideViewPr>
    <p:cSldViewPr snapToGrid="0">
      <p:cViewPr varScale="1">
        <p:scale>
          <a:sx n="50" d="100"/>
          <a:sy n="50" d="100"/>
        </p:scale>
        <p:origin x="6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4.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80" Type="http://schemas.openxmlformats.org/officeDocument/2006/relationships/font" Target="fonts/font28.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font" Target="fonts/font19.fntdata"/><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4.fntdata"/><Relationship Id="rId6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6ad0c3f66b_1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16ad0c3f66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6ad0c3f66b_1_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22" name="Google Shape;222;g16ad0c3f66b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6ad0c3f66b_1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1000" dirty="0"/>
          </a:p>
        </p:txBody>
      </p:sp>
      <p:sp>
        <p:nvSpPr>
          <p:cNvPr id="228" name="Google Shape;228;g16ad0c3f66b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6ad0c3f66b_1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4" name="Google Shape;234;g16ad0c3f66b_1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6ad0c3f66b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42" name="Google Shape;242;g16ad0c3f66b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6ad0c3f66b_1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50" name="Google Shape;250;g16ad0c3f66b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6ad0c3f66b_1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257" name="Google Shape;257;g16ad0c3f66b_1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6ad0c3f66b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16ad0c3f66b_1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4" name="Google Shape;264;g16ad0c3f66b_1_10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6ad0c3f66b_1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16ad0c3f66b_1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73" name="Google Shape;273;g16ad0c3f66b_1_11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6ad0c3f66b_1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6ad0c3f66b_1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81" name="Google Shape;281;g16ad0c3f66b_1_11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6ad0c3f66b_1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g16ad0c3f66b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ad0c3f66b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0" name="Google Shape;170;g16ad0c3f66b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6ad0c3f66b_1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4" name="Google Shape;294;g16ad0c3f66b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6ad0c3f66b_1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2" name="Google Shape;302;g16ad0c3f66b_1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6ad0c3f66b_1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Jennifer</a:t>
            </a:r>
            <a:endParaRPr/>
          </a:p>
        </p:txBody>
      </p:sp>
      <p:sp>
        <p:nvSpPr>
          <p:cNvPr id="309" name="Google Shape;309;g16ad0c3f66b_1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6ad0c3f66b_1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6" name="Google Shape;316;g16ad0c3f66b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6ad0c3f66b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16ad0c3f66b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g16ad0c3f66b_1_15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6ad0c3f66b_1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6ad0c3f66b_1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32" name="Google Shape;332;g16ad0c3f66b_1_16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6ad0c3f66b_1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16ad0c3f66b_1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41" name="Google Shape;341;g16ad0c3f66b_1_17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6ad0c3f66b_1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6ad0c3f66b_1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51" name="Google Shape;351;g16ad0c3f66b_1_17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ad0c3f66b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16ad0c3f66b_1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8" name="Google Shape;358;g16ad0c3f66b_1_18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6ad0c3f66b_1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6ad0c3f66b_1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365" name="Google Shape;365;g16ad0c3f66b_1_19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ad0c3f66b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16ad0c3f66b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7" name="Google Shape;177;g16ad0c3f66b_1_2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6ad0c3f66b_1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16ad0c3f66b_1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4" name="Google Shape;374;g16ad0c3f66b_1_19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6ad0c3f66b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16ad0c3f66b_1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1" name="Google Shape;381;g16ad0c3f66b_1_20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6ad0c3f66b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16ad0c3f66b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8" name="Google Shape;388;g16ad0c3f66b_1_21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6ad0c3f66b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16ad0c3f66b_1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6" name="Google Shape;396;g16ad0c3f66b_1_21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6ad0c3f66b_1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3" name="Google Shape;403;g16ad0c3f66b_1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6ad0c3f66b_1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9" name="Google Shape;409;g16ad0c3f66b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6ad0c3f66b_1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5" name="Google Shape;415;g16ad0c3f66b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6ad0c3f66b_1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1" name="Google Shape;421;g16ad0c3f66b_1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6ad0c3f66b_1_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7" name="Google Shape;427;g16ad0c3f66b_1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6ad0c3f66b_1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6ad0c3f66b_1_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7" name="Google Shape;437;g16ad0c3f66b_1_25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6ad0c3f66b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3" name="Google Shape;183;g16ad0c3f66b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6ad0c3f66b_1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16ad0c3f66b_1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5" name="Google Shape;445;g16ad0c3f66b_1_26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6ad0c3f66b_1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6ad0c3f66b_1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3" name="Google Shape;453;g16ad0c3f66b_1_26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6ad0c3f66b_1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1" name="Google Shape;461;g16ad0c3f66b_1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6ad0c3f66b_1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7" name="Google Shape;467;g16ad0c3f66b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6ad0c3f66b_1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16ad0c3f66b_1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4" name="Google Shape;474;g16ad0c3f66b_1_28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6ad0c3f66b_1_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16ad0c3f66b_1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6ad0c3f66b_1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16ad0c3f66b_1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6ad0c3f66b_1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16ad0c3f66b_1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6ad0c3f66b_1_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16ad0c3f66b_1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6ad0c3f66b_1_3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16ad0c3f66b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6ad0c3f66b_1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0" name="Google Shape;190;g16ad0c3f66b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6ad0c3f66b_1_3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16ad0c3f66b_1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6ad0c3f66b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g16ad0c3f66b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6ad0c3f66b_1_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04" name="Google Shape;204;g16ad0c3f66b_1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6ad0c3f66b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10" name="Google Shape;210;g16ad0c3f66b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6ad0c3f66b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16ad0c3f66b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dk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g16ad0c3f66b_1_2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16ad0c3f66b_1_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16ad0c3f66b_1_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g16ad0c3f66b_1_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g16ad0c3f66b_1_2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6"/>
        <p:cNvGrpSpPr/>
        <p:nvPr/>
      </p:nvGrpSpPr>
      <p:grpSpPr>
        <a:xfrm>
          <a:off x="0" y="0"/>
          <a:ext cx="0" cy="0"/>
          <a:chOff x="0" y="0"/>
          <a:chExt cx="0" cy="0"/>
        </a:xfrm>
      </p:grpSpPr>
      <p:sp>
        <p:nvSpPr>
          <p:cNvPr id="87" name="Google Shape;87;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00"/>
        <p:cNvGrpSpPr/>
        <p:nvPr/>
      </p:nvGrpSpPr>
      <p:grpSpPr>
        <a:xfrm>
          <a:off x="0" y="0"/>
          <a:ext cx="0" cy="0"/>
          <a:chOff x="0" y="0"/>
          <a:chExt cx="0" cy="0"/>
        </a:xfrm>
      </p:grpSpPr>
      <p:sp>
        <p:nvSpPr>
          <p:cNvPr id="101" name="Google Shape;101;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3" name="Google Shape;10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6"/>
        <p:cNvGrpSpPr/>
        <p:nvPr/>
      </p:nvGrpSpPr>
      <p:grpSpPr>
        <a:xfrm>
          <a:off x="0" y="0"/>
          <a:ext cx="0" cy="0"/>
          <a:chOff x="0" y="0"/>
          <a:chExt cx="0" cy="0"/>
        </a:xfrm>
      </p:grpSpPr>
      <p:sp>
        <p:nvSpPr>
          <p:cNvPr id="107" name="Google Shape;10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body" idx="3"/>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3"/>
        <p:cNvGrpSpPr/>
        <p:nvPr/>
      </p:nvGrpSpPr>
      <p:grpSpPr>
        <a:xfrm>
          <a:off x="0" y="0"/>
          <a:ext cx="0" cy="0"/>
          <a:chOff x="0" y="0"/>
          <a:chExt cx="0" cy="0"/>
        </a:xfrm>
      </p:grpSpPr>
      <p:sp>
        <p:nvSpPr>
          <p:cNvPr id="114" name="Google Shape;114;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29"/>
          <p:cNvSpPr txBox="1">
            <a:spLocks noGrp="1"/>
          </p:cNvSpPr>
          <p:nvPr>
            <p:ph type="body" idx="5"/>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0"/>
          <p:cNvSpPr txBox="1">
            <a:spLocks noGrp="1"/>
          </p:cNvSpPr>
          <p:nvPr>
            <p:ph type="body" idx="1"/>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lain Title Page">
  <p:cSld name="TITLE_2">
    <p:spTree>
      <p:nvGrpSpPr>
        <p:cNvPr id="1" name="Shape 131"/>
        <p:cNvGrpSpPr/>
        <p:nvPr/>
      </p:nvGrpSpPr>
      <p:grpSpPr>
        <a:xfrm>
          <a:off x="0" y="0"/>
          <a:ext cx="0" cy="0"/>
          <a:chOff x="0" y="0"/>
          <a:chExt cx="0" cy="0"/>
        </a:xfrm>
      </p:grpSpPr>
      <p:sp>
        <p:nvSpPr>
          <p:cNvPr id="132" name="Google Shape;132;g16ad0c3f66b_1_1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B7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16ad0c3f66b_1_1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g16ad0c3f66b_1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g16ad0c3f66b_1_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 name="Google Shape;136;g16ad0c3f66b_1_1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Calibri"/>
                <a:ea typeface="Calibri"/>
                <a:cs typeface="Calibri"/>
                <a:sym typeface="Calibri"/>
              </a:defRPr>
            </a:lvl1pPr>
            <a:lvl2pPr marL="0" marR="0" lvl="1" indent="0" algn="r" rtl="0">
              <a:spcBef>
                <a:spcPts val="0"/>
              </a:spcBef>
              <a:buNone/>
              <a:defRPr sz="1200" b="0" i="0" u="none" strike="noStrike" cap="none">
                <a:solidFill>
                  <a:srgbClr val="888FA3"/>
                </a:solidFill>
                <a:latin typeface="Calibri"/>
                <a:ea typeface="Calibri"/>
                <a:cs typeface="Calibri"/>
                <a:sym typeface="Calibri"/>
              </a:defRPr>
            </a:lvl2pPr>
            <a:lvl3pPr marL="0" marR="0" lvl="2" indent="0" algn="r" rtl="0">
              <a:spcBef>
                <a:spcPts val="0"/>
              </a:spcBef>
              <a:buNone/>
              <a:defRPr sz="1200" b="0" i="0" u="none" strike="noStrike" cap="none">
                <a:solidFill>
                  <a:srgbClr val="888FA3"/>
                </a:solidFill>
                <a:latin typeface="Calibri"/>
                <a:ea typeface="Calibri"/>
                <a:cs typeface="Calibri"/>
                <a:sym typeface="Calibri"/>
              </a:defRPr>
            </a:lvl3pPr>
            <a:lvl4pPr marL="0" marR="0" lvl="3" indent="0" algn="r" rtl="0">
              <a:spcBef>
                <a:spcPts val="0"/>
              </a:spcBef>
              <a:buNone/>
              <a:defRPr sz="1200" b="0" i="0" u="none" strike="noStrike" cap="none">
                <a:solidFill>
                  <a:srgbClr val="888FA3"/>
                </a:solidFill>
                <a:latin typeface="Calibri"/>
                <a:ea typeface="Calibri"/>
                <a:cs typeface="Calibri"/>
                <a:sym typeface="Calibri"/>
              </a:defRPr>
            </a:lvl4pPr>
            <a:lvl5pPr marL="0" marR="0" lvl="4" indent="0" algn="r" rtl="0">
              <a:spcBef>
                <a:spcPts val="0"/>
              </a:spcBef>
              <a:buNone/>
              <a:defRPr sz="1200" b="0" i="0" u="none" strike="noStrike" cap="none">
                <a:solidFill>
                  <a:srgbClr val="888FA3"/>
                </a:solidFill>
                <a:latin typeface="Calibri"/>
                <a:ea typeface="Calibri"/>
                <a:cs typeface="Calibri"/>
                <a:sym typeface="Calibri"/>
              </a:defRPr>
            </a:lvl5pPr>
            <a:lvl6pPr marL="0" marR="0" lvl="5" indent="0" algn="r" rtl="0">
              <a:spcBef>
                <a:spcPts val="0"/>
              </a:spcBef>
              <a:buNone/>
              <a:defRPr sz="1200" b="0" i="0" u="none" strike="noStrike" cap="none">
                <a:solidFill>
                  <a:srgbClr val="888FA3"/>
                </a:solidFill>
                <a:latin typeface="Calibri"/>
                <a:ea typeface="Calibri"/>
                <a:cs typeface="Calibri"/>
                <a:sym typeface="Calibri"/>
              </a:defRPr>
            </a:lvl6pPr>
            <a:lvl7pPr marL="0" marR="0" lvl="6" indent="0" algn="r" rtl="0">
              <a:spcBef>
                <a:spcPts val="0"/>
              </a:spcBef>
              <a:buNone/>
              <a:defRPr sz="1200" b="0" i="0" u="none" strike="noStrike" cap="none">
                <a:solidFill>
                  <a:srgbClr val="888FA3"/>
                </a:solidFill>
                <a:latin typeface="Calibri"/>
                <a:ea typeface="Calibri"/>
                <a:cs typeface="Calibri"/>
                <a:sym typeface="Calibri"/>
              </a:defRPr>
            </a:lvl7pPr>
            <a:lvl8pPr marL="0" marR="0" lvl="7" indent="0" algn="r" rtl="0">
              <a:spcBef>
                <a:spcPts val="0"/>
              </a:spcBef>
              <a:buNone/>
              <a:defRPr sz="1200" b="0" i="0" u="none" strike="noStrike" cap="none">
                <a:solidFill>
                  <a:srgbClr val="888FA3"/>
                </a:solidFill>
                <a:latin typeface="Calibri"/>
                <a:ea typeface="Calibri"/>
                <a:cs typeface="Calibri"/>
                <a:sym typeface="Calibri"/>
              </a:defRPr>
            </a:lvl8pPr>
            <a:lvl9pPr marL="0" marR="0" lvl="8" indent="0" algn="r" rtl="0">
              <a:spcBef>
                <a:spcPts val="0"/>
              </a:spcBef>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nnifercampbell@nelson.k12.va.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eknight@nelson.k12.va.u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document/d/1lAaUU7Dsxck9TxmsKxeWm3Kk56QomlIyrgDhlpmaiwM/edit?usp=sharing"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history.com/topics/great-depression/civilian-conservation-corps#:~:text=Roosevelt%20established%20the%20Civilian%20Conservation,work%20on%20environmental%20conservation%20projects."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E93WHZWCRzKlmTcuw496KnIEdAibqBVMh5NLwleDG5U/edit"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8DnUT5_zSy_e3_HrDRG-m3MKYQ21AW3o/view"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hyperlink" Target="https://newsela.com/" TargetMode="External"/><Relationship Id="rId3" Type="http://schemas.openxmlformats.org/officeDocument/2006/relationships/hyperlink" Target="https://lsa.umich.edu/sweetland/instructors/teaching-resources/supporting-multimodal-literacy.html" TargetMode="External"/><Relationship Id="rId7" Type="http://schemas.openxmlformats.org/officeDocument/2006/relationships/hyperlink" Target="https://www.commonlit.org/"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hyperlink" Target="https://www.virginiahistory.org/collections-and-resources/virginia-history-explorer" TargetMode="External"/><Relationship Id="rId5" Type="http://schemas.openxmlformats.org/officeDocument/2006/relationships/hyperlink" Target="https://www.nationalgeographic.org/education/" TargetMode="External"/><Relationship Id="rId4" Type="http://schemas.openxmlformats.org/officeDocument/2006/relationships/hyperlink" Target="https://www.loc.gov/" TargetMode="External"/><Relationship Id="rId9" Type="http://schemas.openxmlformats.org/officeDocument/2006/relationships/hyperlink" Target="https://owl.purdue.edu/owl/purdue_owl.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va.scoring.pearsonassessments.com/understandscoring/"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hyperlink" Target="https://docs.google.com/document/d/1l41FxMU3M2J-nhPq53y9Oo4ElSmDgrAl6ICJkijx9SM/edit" TargetMode="External"/><Relationship Id="rId5" Type="http://schemas.openxmlformats.org/officeDocument/2006/relationships/hyperlink" Target="https://docs.google.com/document/d/1C6smXriy6NOqwgNib8yOYRwPRoDwvGVCVxJxETsJLRE/edit?usp=sharing" TargetMode="External"/><Relationship Id="rId4" Type="http://schemas.openxmlformats.org/officeDocument/2006/relationships/hyperlink" Target="https://www.doe.virginia.gov/testing/local_assessments/index.shtml#pa"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ncte.org/statement/adolescentliteracy/"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6ad0c3f66b_1_0"/>
          <p:cNvSpPr txBox="1">
            <a:spLocks noGrp="1"/>
          </p:cNvSpPr>
          <p:nvPr>
            <p:ph type="ctrTitle"/>
          </p:nvPr>
        </p:nvSpPr>
        <p:spPr>
          <a:xfrm>
            <a:off x="3784525" y="500009"/>
            <a:ext cx="52551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5000"/>
              </a:lnSpc>
              <a:spcBef>
                <a:spcPts val="0"/>
              </a:spcBef>
              <a:spcAft>
                <a:spcPts val="0"/>
              </a:spcAft>
              <a:buSzPct val="179104"/>
              <a:buNone/>
            </a:pPr>
            <a:r>
              <a:rPr lang="en-US" sz="3350" b="0">
                <a:solidFill>
                  <a:schemeClr val="accent5"/>
                </a:solidFill>
                <a:highlight>
                  <a:schemeClr val="lt1"/>
                </a:highlight>
                <a:latin typeface="Verdana"/>
                <a:ea typeface="Verdana"/>
                <a:cs typeface="Verdana"/>
                <a:sym typeface="Verdana"/>
              </a:rPr>
              <a:t>Reading and Writing Like a Practitioner- Connecting English and History through Multimodal Presentations </a:t>
            </a:r>
            <a:endParaRPr sz="8300">
              <a:solidFill>
                <a:schemeClr val="accent5"/>
              </a:solidFill>
              <a:highlight>
                <a:schemeClr val="lt1"/>
              </a:highlight>
              <a:latin typeface="Verdana"/>
              <a:ea typeface="Verdana"/>
              <a:cs typeface="Verdana"/>
              <a:sym typeface="Verdana"/>
            </a:endParaRPr>
          </a:p>
        </p:txBody>
      </p:sp>
      <p:sp>
        <p:nvSpPr>
          <p:cNvPr id="163" name="Google Shape;163;g16ad0c3f66b_1_0"/>
          <p:cNvSpPr txBox="1"/>
          <p:nvPr/>
        </p:nvSpPr>
        <p:spPr>
          <a:xfrm>
            <a:off x="-181375" y="4192075"/>
            <a:ext cx="12192000" cy="16623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a:solidFill>
                  <a:schemeClr val="accent5"/>
                </a:solidFill>
                <a:latin typeface="Verdana"/>
                <a:ea typeface="Verdana"/>
                <a:cs typeface="Verdana"/>
                <a:sym typeface="Verdana"/>
              </a:rPr>
              <a:t>Jennifer Campbell- Secondary Literacy Specialist</a:t>
            </a:r>
            <a:endParaRPr sz="2400" b="0" i="0" u="none" strike="noStrike" cap="none">
              <a:solidFill>
                <a:schemeClr val="accent5"/>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US" sz="2400" b="0" i="0" u="sng" strike="noStrike" cap="none">
                <a:solidFill>
                  <a:schemeClr val="hlink"/>
                </a:solidFill>
                <a:latin typeface="Verdana"/>
                <a:ea typeface="Verdana"/>
                <a:cs typeface="Verdana"/>
                <a:sym typeface="Verdana"/>
                <a:hlinkClick r:id="rId3"/>
              </a:rPr>
              <a:t>jennifercampbell@nelson.k12.va.us</a:t>
            </a:r>
            <a:endParaRPr sz="2400" b="0" i="0" u="none" strike="noStrike" cap="none">
              <a:solidFill>
                <a:schemeClr val="accent5"/>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a:solidFill>
                  <a:schemeClr val="accent5"/>
                </a:solidFill>
                <a:latin typeface="Verdana"/>
                <a:ea typeface="Verdana"/>
                <a:cs typeface="Verdana"/>
                <a:sym typeface="Verdana"/>
              </a:rPr>
              <a:t>     @campbellNCHS</a:t>
            </a: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900"/>
              <a:buFont typeface="Arial"/>
              <a:buNone/>
            </a:pPr>
            <a:endParaRPr sz="2400" b="0" i="0" u="none" strike="noStrike" cap="none">
              <a:solidFill>
                <a:schemeClr val="accent5"/>
              </a:solidFill>
              <a:latin typeface="Verdana"/>
              <a:ea typeface="Verdana"/>
              <a:cs typeface="Verdana"/>
              <a:sym typeface="Verdana"/>
            </a:endParaRPr>
          </a:p>
        </p:txBody>
      </p:sp>
      <p:sp>
        <p:nvSpPr>
          <p:cNvPr id="164" name="Google Shape;164;g16ad0c3f66b_1_0"/>
          <p:cNvSpPr txBox="1"/>
          <p:nvPr/>
        </p:nvSpPr>
        <p:spPr>
          <a:xfrm>
            <a:off x="0" y="2925138"/>
            <a:ext cx="121920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a:solidFill>
                  <a:schemeClr val="accent5"/>
                </a:solidFill>
                <a:latin typeface="Verdana"/>
                <a:ea typeface="Verdana"/>
                <a:cs typeface="Verdana"/>
                <a:sym typeface="Verdana"/>
              </a:rPr>
              <a:t>Elizabeth Knight- History Teacher/ Department Chair</a:t>
            </a:r>
            <a:endParaRPr sz="2400" b="0" i="0" u="none" strike="noStrike" cap="none">
              <a:solidFill>
                <a:schemeClr val="accent5"/>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US" sz="2400" b="0" i="0" u="sng" strike="noStrike" cap="none">
                <a:solidFill>
                  <a:schemeClr val="hlink"/>
                </a:solidFill>
                <a:latin typeface="Verdana"/>
                <a:ea typeface="Verdana"/>
                <a:cs typeface="Verdana"/>
                <a:sym typeface="Verdana"/>
                <a:hlinkClick r:id="rId4"/>
              </a:rPr>
              <a:t>eknight@nelson.k12.va.us</a:t>
            </a:r>
            <a:endParaRPr sz="2400" b="0" i="0" u="none" strike="noStrike" cap="none">
              <a:solidFill>
                <a:schemeClr val="accent5"/>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a:solidFill>
                  <a:schemeClr val="accent5"/>
                </a:solidFill>
                <a:latin typeface="Verdana"/>
                <a:ea typeface="Verdana"/>
                <a:cs typeface="Verdana"/>
                <a:sym typeface="Verdana"/>
              </a:rPr>
              <a:t> @EknightG</a:t>
            </a:r>
            <a:endParaRPr sz="2400" b="0" i="0" u="none" strike="noStrike" cap="none">
              <a:solidFill>
                <a:schemeClr val="accent5"/>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endParaRPr sz="2400" b="0" i="0" u="none" strike="noStrike" cap="none">
              <a:solidFill>
                <a:schemeClr val="accent5"/>
              </a:solidFill>
              <a:latin typeface="Verdana"/>
              <a:ea typeface="Verdana"/>
              <a:cs typeface="Verdana"/>
              <a:sym typeface="Verdana"/>
            </a:endParaRPr>
          </a:p>
        </p:txBody>
      </p:sp>
      <p:pic>
        <p:nvPicPr>
          <p:cNvPr id="165" name="Google Shape;165;g16ad0c3f66b_1_0" descr="blue bird&#10;"/>
          <p:cNvPicPr preferRelativeResize="0"/>
          <p:nvPr/>
        </p:nvPicPr>
        <p:blipFill rotWithShape="1">
          <a:blip r:embed="rId5">
            <a:alphaModFix/>
          </a:blip>
          <a:srcRect/>
          <a:stretch/>
        </p:blipFill>
        <p:spPr>
          <a:xfrm>
            <a:off x="4508101" y="5127650"/>
            <a:ext cx="365125" cy="365125"/>
          </a:xfrm>
          <a:prstGeom prst="rect">
            <a:avLst/>
          </a:prstGeom>
          <a:noFill/>
          <a:ln>
            <a:noFill/>
          </a:ln>
        </p:spPr>
      </p:pic>
      <p:pic>
        <p:nvPicPr>
          <p:cNvPr id="166" name="Google Shape;166;g16ad0c3f66b_1_0" descr="blue bird&#10;"/>
          <p:cNvPicPr preferRelativeResize="0"/>
          <p:nvPr/>
        </p:nvPicPr>
        <p:blipFill rotWithShape="1">
          <a:blip r:embed="rId5">
            <a:alphaModFix/>
          </a:blip>
          <a:srcRect/>
          <a:stretch/>
        </p:blipFill>
        <p:spPr>
          <a:xfrm>
            <a:off x="4873225" y="3758525"/>
            <a:ext cx="365125" cy="365125"/>
          </a:xfrm>
          <a:prstGeom prst="rect">
            <a:avLst/>
          </a:prstGeom>
          <a:noFill/>
          <a:ln>
            <a:noFill/>
          </a:ln>
        </p:spPr>
      </p:pic>
      <p:sp>
        <p:nvSpPr>
          <p:cNvPr id="167" name="Google Shape;167;g16ad0c3f66b_1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6ad0c3f66b_1_68"/>
          <p:cNvSpPr txBox="1">
            <a:spLocks noGrp="1"/>
          </p:cNvSpPr>
          <p:nvPr>
            <p:ph type="title"/>
          </p:nvPr>
        </p:nvSpPr>
        <p:spPr>
          <a:xfrm>
            <a:off x="0" y="26594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SzPts val="4400"/>
              <a:buNone/>
            </a:pPr>
            <a:r>
              <a:rPr lang="en-US">
                <a:solidFill>
                  <a:schemeClr val="accent5"/>
                </a:solidFill>
                <a:highlight>
                  <a:srgbClr val="FFFFFF"/>
                </a:highlight>
                <a:latin typeface="Verdana"/>
                <a:ea typeface="Verdana"/>
                <a:cs typeface="Verdana"/>
                <a:sym typeface="Verdana"/>
              </a:rPr>
              <a:t>Essential Questions:</a:t>
            </a:r>
            <a:endParaRPr>
              <a:solidFill>
                <a:schemeClr val="accent5"/>
              </a:solidFill>
              <a:latin typeface="Verdana"/>
              <a:ea typeface="Verdana"/>
              <a:cs typeface="Verdana"/>
              <a:sym typeface="Verdana"/>
            </a:endParaRPr>
          </a:p>
        </p:txBody>
      </p:sp>
      <p:sp>
        <p:nvSpPr>
          <p:cNvPr id="225" name="Google Shape;225;g16ad0c3f66b_1_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0" algn="l" rtl="0">
              <a:lnSpc>
                <a:spcPct val="115000"/>
              </a:lnSpc>
              <a:spcBef>
                <a:spcPts val="0"/>
              </a:spcBef>
              <a:spcAft>
                <a:spcPts val="0"/>
              </a:spcAft>
              <a:buSzPts val="3613"/>
              <a:buNone/>
            </a:pPr>
            <a:endParaRPr>
              <a:solidFill>
                <a:schemeClr val="accent5"/>
              </a:solidFill>
              <a:highlight>
                <a:srgbClr val="FFFFFF"/>
              </a:highlight>
              <a:latin typeface="Verdana"/>
              <a:ea typeface="Verdana"/>
              <a:cs typeface="Verdana"/>
              <a:sym typeface="Verdana"/>
            </a:endParaRPr>
          </a:p>
          <a:p>
            <a:pPr marL="457200" lvl="0" indent="-380999" algn="l" rtl="0">
              <a:lnSpc>
                <a:spcPct val="115000"/>
              </a:lnSpc>
              <a:spcBef>
                <a:spcPts val="0"/>
              </a:spcBef>
              <a:spcAft>
                <a:spcPts val="0"/>
              </a:spcAft>
              <a:buClr>
                <a:schemeClr val="accent5"/>
              </a:buClr>
              <a:buSzPts val="2400"/>
              <a:buFont typeface="Verdana"/>
              <a:buChar char="•"/>
            </a:pPr>
            <a:r>
              <a:rPr lang="en-US">
                <a:solidFill>
                  <a:schemeClr val="accent5"/>
                </a:solidFill>
                <a:highlight>
                  <a:srgbClr val="FFFFFF"/>
                </a:highlight>
                <a:latin typeface="Verdana"/>
                <a:ea typeface="Verdana"/>
                <a:cs typeface="Verdana"/>
                <a:sym typeface="Verdana"/>
              </a:rPr>
              <a:t>How do I do this in my classroom?</a:t>
            </a:r>
            <a:endParaRPr>
              <a:solidFill>
                <a:schemeClr val="accent5"/>
              </a:solidFill>
              <a:highlight>
                <a:srgbClr val="FFFFFF"/>
              </a:highlight>
              <a:latin typeface="Verdana"/>
              <a:ea typeface="Verdana"/>
              <a:cs typeface="Verdana"/>
              <a:sym typeface="Verdana"/>
            </a:endParaRPr>
          </a:p>
          <a:p>
            <a:pPr marL="457200" lvl="0" indent="-380999" algn="l" rtl="0">
              <a:lnSpc>
                <a:spcPct val="115000"/>
              </a:lnSpc>
              <a:spcBef>
                <a:spcPts val="0"/>
              </a:spcBef>
              <a:spcAft>
                <a:spcPts val="0"/>
              </a:spcAft>
              <a:buClr>
                <a:schemeClr val="accent5"/>
              </a:buClr>
              <a:buSzPts val="2400"/>
              <a:buFont typeface="Verdana"/>
              <a:buChar char="•"/>
            </a:pPr>
            <a:r>
              <a:rPr lang="en-US">
                <a:solidFill>
                  <a:schemeClr val="accent5"/>
                </a:solidFill>
                <a:highlight>
                  <a:srgbClr val="FFFFFF"/>
                </a:highlight>
                <a:latin typeface="Verdana"/>
                <a:ea typeface="Verdana"/>
                <a:cs typeface="Verdana"/>
                <a:sym typeface="Verdana"/>
              </a:rPr>
              <a:t>How do I get this started? </a:t>
            </a:r>
            <a:endParaRPr>
              <a:solidFill>
                <a:schemeClr val="accent5"/>
              </a:solidFill>
              <a:highlight>
                <a:srgbClr val="FFFFFF"/>
              </a:highlight>
              <a:latin typeface="Verdana"/>
              <a:ea typeface="Verdana"/>
              <a:cs typeface="Verdana"/>
              <a:sym typeface="Verdana"/>
            </a:endParaRPr>
          </a:p>
          <a:p>
            <a:pPr marL="457200" lvl="0" indent="-380999" algn="l" rtl="0">
              <a:lnSpc>
                <a:spcPct val="115000"/>
              </a:lnSpc>
              <a:spcBef>
                <a:spcPts val="0"/>
              </a:spcBef>
              <a:spcAft>
                <a:spcPts val="0"/>
              </a:spcAft>
              <a:buClr>
                <a:schemeClr val="accent5"/>
              </a:buClr>
              <a:buSzPts val="2400"/>
              <a:buFont typeface="Verdana"/>
              <a:buChar char="•"/>
            </a:pPr>
            <a:r>
              <a:rPr lang="en-US">
                <a:solidFill>
                  <a:schemeClr val="accent5"/>
                </a:solidFill>
                <a:highlight>
                  <a:srgbClr val="FFFFFF"/>
                </a:highlight>
                <a:latin typeface="Verdana"/>
                <a:ea typeface="Verdana"/>
                <a:cs typeface="Verdana"/>
                <a:sym typeface="Verdana"/>
              </a:rPr>
              <a:t>What do the students need to know or understand in order to be successful?</a:t>
            </a:r>
            <a:endParaRPr>
              <a:solidFill>
                <a:schemeClr val="accent5"/>
              </a:solidFill>
              <a:highlight>
                <a:srgbClr val="FFFFFF"/>
              </a:highlight>
              <a:latin typeface="Verdana"/>
              <a:ea typeface="Verdana"/>
              <a:cs typeface="Verdana"/>
              <a:sym typeface="Verdana"/>
            </a:endParaRPr>
          </a:p>
          <a:p>
            <a:pPr marL="457200" lvl="0" indent="0" algn="l" rtl="0">
              <a:lnSpc>
                <a:spcPct val="115000"/>
              </a:lnSpc>
              <a:spcBef>
                <a:spcPts val="0"/>
              </a:spcBef>
              <a:spcAft>
                <a:spcPts val="0"/>
              </a:spcAft>
              <a:buSzPts val="3613"/>
              <a:buNone/>
            </a:pPr>
            <a:endParaRPr>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3613"/>
              <a:buNone/>
            </a:pPr>
            <a:endParaRPr>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3613"/>
              <a:buNone/>
            </a:pPr>
            <a:endParaRPr>
              <a:solidFill>
                <a:schemeClr val="accent5"/>
              </a:solidFill>
              <a:highlight>
                <a:srgbClr val="FFFFFF"/>
              </a:highlight>
              <a:latin typeface="Verdana"/>
              <a:ea typeface="Verdana"/>
              <a:cs typeface="Verdana"/>
              <a:sym typeface="Verdana"/>
            </a:endParaRPr>
          </a:p>
          <a:p>
            <a:pPr marL="228600" lvl="0" indent="0" algn="l" rtl="0">
              <a:lnSpc>
                <a:spcPct val="90000"/>
              </a:lnSpc>
              <a:spcBef>
                <a:spcPts val="0"/>
              </a:spcBef>
              <a:spcAft>
                <a:spcPts val="0"/>
              </a:spcAft>
              <a:buSzPts val="3613"/>
              <a:buNone/>
            </a:pPr>
            <a:endParaRPr>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6ad0c3f66b_1_73"/>
          <p:cNvSpPr txBox="1">
            <a:spLocks noGrp="1"/>
          </p:cNvSpPr>
          <p:nvPr>
            <p:ph type="title"/>
          </p:nvPr>
        </p:nvSpPr>
        <p:spPr>
          <a:xfrm>
            <a:off x="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SzPts val="990"/>
              <a:buNone/>
            </a:pPr>
            <a:r>
              <a:rPr lang="en-US">
                <a:solidFill>
                  <a:schemeClr val="accent5"/>
                </a:solidFill>
                <a:highlight>
                  <a:srgbClr val="FFFFFF"/>
                </a:highlight>
                <a:latin typeface="Verdana"/>
                <a:ea typeface="Verdana"/>
                <a:cs typeface="Verdana"/>
                <a:sym typeface="Verdana"/>
              </a:rPr>
              <a:t>Instructional Practices</a:t>
            </a:r>
            <a:endParaRPr>
              <a:solidFill>
                <a:schemeClr val="accent5"/>
              </a:solidFill>
              <a:latin typeface="Verdana"/>
              <a:ea typeface="Verdana"/>
              <a:cs typeface="Verdana"/>
              <a:sym typeface="Verdana"/>
            </a:endParaRPr>
          </a:p>
        </p:txBody>
      </p:sp>
      <p:sp>
        <p:nvSpPr>
          <p:cNvPr id="231" name="Google Shape;231;g16ad0c3f66b_1_73"/>
          <p:cNvSpPr txBox="1">
            <a:spLocks noGrp="1"/>
          </p:cNvSpPr>
          <p:nvPr>
            <p:ph type="body" idx="1"/>
          </p:nvPr>
        </p:nvSpPr>
        <p:spPr>
          <a:xfrm>
            <a:off x="838200" y="1520325"/>
            <a:ext cx="10515600" cy="4656600"/>
          </a:xfrm>
          <a:prstGeom prst="rect">
            <a:avLst/>
          </a:prstGeom>
          <a:noFill/>
          <a:ln>
            <a:noFill/>
          </a:ln>
        </p:spPr>
        <p:txBody>
          <a:bodyPr spcFirstLastPara="1" wrap="square" lIns="91425" tIns="45700" rIns="91425" bIns="45700" anchor="t" anchorCtr="0">
            <a:normAutofit/>
          </a:bodyPr>
          <a:lstStyle/>
          <a:p>
            <a:pPr marL="228600" lvl="0" indent="0" algn="l" rtl="0">
              <a:lnSpc>
                <a:spcPct val="115000"/>
              </a:lnSpc>
              <a:spcBef>
                <a:spcPts val="0"/>
              </a:spcBef>
              <a:spcAft>
                <a:spcPts val="0"/>
              </a:spcAft>
              <a:buSzPts val="2800"/>
              <a:buNone/>
            </a:pPr>
            <a:endParaRPr>
              <a:solidFill>
                <a:schemeClr val="accent5"/>
              </a:solidFill>
              <a:highlight>
                <a:srgbClr val="FFFFFF"/>
              </a:highlight>
              <a:latin typeface="Verdana"/>
              <a:ea typeface="Verdana"/>
              <a:cs typeface="Verdana"/>
              <a:sym typeface="Verdana"/>
            </a:endParaRPr>
          </a:p>
          <a:p>
            <a:pPr marL="914400" lvl="0" indent="-381000" algn="l" rtl="0">
              <a:lnSpc>
                <a:spcPct val="100000"/>
              </a:lnSpc>
              <a:spcBef>
                <a:spcPts val="0"/>
              </a:spcBef>
              <a:spcAft>
                <a:spcPts val="0"/>
              </a:spcAft>
              <a:buClr>
                <a:schemeClr val="accent5"/>
              </a:buClr>
              <a:buSzPts val="2400"/>
              <a:buFont typeface="Verdana"/>
              <a:buAutoNum type="arabicPeriod"/>
            </a:pPr>
            <a:r>
              <a:rPr lang="en-US" b="0">
                <a:solidFill>
                  <a:schemeClr val="accent5"/>
                </a:solidFill>
                <a:latin typeface="Verdana"/>
                <a:ea typeface="Verdana"/>
                <a:cs typeface="Verdana"/>
                <a:sym typeface="Verdana"/>
              </a:rPr>
              <a:t>Access/ Teach Academic/ Content vocabulary</a:t>
            </a:r>
            <a:endParaRPr b="0">
              <a:solidFill>
                <a:schemeClr val="accent5"/>
              </a:solidFill>
              <a:latin typeface="Verdana"/>
              <a:ea typeface="Verdana"/>
              <a:cs typeface="Verdana"/>
              <a:sym typeface="Verdana"/>
            </a:endParaRPr>
          </a:p>
          <a:p>
            <a:pPr marL="457200" lvl="0" indent="0" algn="l" rtl="0">
              <a:lnSpc>
                <a:spcPct val="100000"/>
              </a:lnSpc>
              <a:spcBef>
                <a:spcPts val="0"/>
              </a:spcBef>
              <a:spcAft>
                <a:spcPts val="0"/>
              </a:spcAft>
              <a:buSzPts val="2800"/>
              <a:buNone/>
            </a:pPr>
            <a:endParaRPr>
              <a:solidFill>
                <a:schemeClr val="accent5"/>
              </a:solidFill>
              <a:latin typeface="Verdana"/>
              <a:ea typeface="Verdana"/>
              <a:cs typeface="Verdana"/>
              <a:sym typeface="Verdana"/>
            </a:endParaRPr>
          </a:p>
          <a:p>
            <a:pPr marL="914400" lvl="0" indent="-381000" algn="l" rtl="0">
              <a:lnSpc>
                <a:spcPct val="100000"/>
              </a:lnSpc>
              <a:spcBef>
                <a:spcPts val="0"/>
              </a:spcBef>
              <a:spcAft>
                <a:spcPts val="0"/>
              </a:spcAft>
              <a:buClr>
                <a:schemeClr val="accent5"/>
              </a:buClr>
              <a:buSzPts val="2400"/>
              <a:buFont typeface="Verdana"/>
              <a:buAutoNum type="arabicPeriod"/>
            </a:pPr>
            <a:r>
              <a:rPr lang="en-US" b="0">
                <a:solidFill>
                  <a:schemeClr val="accent5"/>
                </a:solidFill>
                <a:latin typeface="Verdana"/>
                <a:ea typeface="Verdana"/>
                <a:cs typeface="Verdana"/>
                <a:sym typeface="Verdana"/>
              </a:rPr>
              <a:t>Pairing Primary Historical Sources with Literature</a:t>
            </a:r>
            <a:endParaRPr b="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2800"/>
              <a:buNone/>
            </a:pPr>
            <a:endParaRPr>
              <a:solidFill>
                <a:schemeClr val="accent5"/>
              </a:solidFill>
              <a:latin typeface="Verdana"/>
              <a:ea typeface="Verdana"/>
              <a:cs typeface="Verdana"/>
              <a:sym typeface="Verdana"/>
            </a:endParaRPr>
          </a:p>
          <a:p>
            <a:pPr marL="914400" lvl="0" indent="-381000" algn="l" rtl="0">
              <a:lnSpc>
                <a:spcPct val="100000"/>
              </a:lnSpc>
              <a:spcBef>
                <a:spcPts val="0"/>
              </a:spcBef>
              <a:spcAft>
                <a:spcPts val="0"/>
              </a:spcAft>
              <a:buClr>
                <a:schemeClr val="accent5"/>
              </a:buClr>
              <a:buSzPts val="2400"/>
              <a:buFont typeface="Verdana"/>
              <a:buAutoNum type="arabicPeriod"/>
            </a:pPr>
            <a:r>
              <a:rPr lang="en-US" b="0">
                <a:solidFill>
                  <a:schemeClr val="accent5"/>
                </a:solidFill>
                <a:latin typeface="Verdana"/>
                <a:ea typeface="Verdana"/>
                <a:cs typeface="Verdana"/>
                <a:sym typeface="Verdana"/>
              </a:rPr>
              <a:t>Using Modalities to engage students in sel</a:t>
            </a:r>
            <a:r>
              <a:rPr lang="en-US">
                <a:solidFill>
                  <a:schemeClr val="accent5"/>
                </a:solidFill>
                <a:latin typeface="Verdana"/>
                <a:ea typeface="Verdana"/>
                <a:cs typeface="Verdana"/>
                <a:sym typeface="Verdana"/>
              </a:rPr>
              <a:t>f directed learning through reading, writing, and cross curricular connections. </a:t>
            </a:r>
            <a:endParaRPr b="0">
              <a:solidFill>
                <a:schemeClr val="accent5"/>
              </a:solidFill>
              <a:latin typeface="Verdana"/>
              <a:ea typeface="Verdana"/>
              <a:cs typeface="Verdana"/>
              <a:sym typeface="Verdana"/>
            </a:endParaRPr>
          </a:p>
          <a:p>
            <a:pPr marL="914400" lvl="0" indent="0" algn="l" rtl="0">
              <a:lnSpc>
                <a:spcPct val="100000"/>
              </a:lnSpc>
              <a:spcBef>
                <a:spcPts val="0"/>
              </a:spcBef>
              <a:spcAft>
                <a:spcPts val="0"/>
              </a:spcAft>
              <a:buSzPts val="2800"/>
              <a:buNone/>
            </a:pPr>
            <a:endParaRPr b="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2800"/>
              <a:buNone/>
            </a:pPr>
            <a:endParaRPr b="0">
              <a:solidFill>
                <a:schemeClr val="accent5"/>
              </a:solidFill>
              <a:latin typeface="Verdana"/>
              <a:ea typeface="Verdana"/>
              <a:cs typeface="Verdana"/>
              <a:sym typeface="Verdana"/>
            </a:endParaRPr>
          </a:p>
          <a:p>
            <a:pPr marL="228600" lvl="0" indent="0" algn="l" rtl="0">
              <a:lnSpc>
                <a:spcPct val="90000"/>
              </a:lnSpc>
              <a:spcBef>
                <a:spcPts val="0"/>
              </a:spcBef>
              <a:spcAft>
                <a:spcPts val="0"/>
              </a:spcAft>
              <a:buSzPts val="2800"/>
              <a:buNone/>
            </a:pPr>
            <a:endParaRPr>
              <a:solidFill>
                <a:schemeClr val="accent5"/>
              </a:solidFill>
              <a:highlight>
                <a:srgbClr val="FFFFFF"/>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6ad0c3f66b_1_78"/>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dirty="0">
                <a:solidFill>
                  <a:schemeClr val="accent5"/>
                </a:solidFill>
                <a:latin typeface="Verdana"/>
                <a:ea typeface="Verdana"/>
                <a:cs typeface="Verdana"/>
                <a:sym typeface="Verdana"/>
              </a:rPr>
              <a:t>Terms and definitions</a:t>
            </a:r>
            <a:r>
              <a:rPr lang="en-US" dirty="0" smtClean="0">
                <a:solidFill>
                  <a:schemeClr val="accent5"/>
                </a:solidFill>
                <a:latin typeface="Verdana"/>
                <a:ea typeface="Verdana"/>
                <a:cs typeface="Verdana"/>
                <a:sym typeface="Verdana"/>
              </a:rPr>
              <a:t>: (1 of 3)</a:t>
            </a:r>
            <a:endParaRPr dirty="0">
              <a:solidFill>
                <a:schemeClr val="accent5"/>
              </a:solidFill>
              <a:latin typeface="Verdana"/>
              <a:ea typeface="Verdana"/>
              <a:cs typeface="Verdana"/>
              <a:sym typeface="Verdana"/>
            </a:endParaRPr>
          </a:p>
        </p:txBody>
      </p:sp>
      <p:sp>
        <p:nvSpPr>
          <p:cNvPr id="237" name="Google Shape;237;g16ad0c3f66b_1_78"/>
          <p:cNvSpPr txBox="1">
            <a:spLocks noGrp="1"/>
          </p:cNvSpPr>
          <p:nvPr>
            <p:ph type="body" idx="1"/>
          </p:nvPr>
        </p:nvSpPr>
        <p:spPr>
          <a:xfrm>
            <a:off x="0" y="1166900"/>
            <a:ext cx="11486400" cy="5015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en-US" i="1">
                <a:solidFill>
                  <a:schemeClr val="accent5"/>
                </a:solidFill>
                <a:highlight>
                  <a:srgbClr val="FFFFFF"/>
                </a:highlight>
                <a:latin typeface="Verdana"/>
                <a:ea typeface="Verdana"/>
                <a:cs typeface="Verdana"/>
                <a:sym typeface="Verdana"/>
              </a:rPr>
              <a:t>Authentic text:</a:t>
            </a:r>
            <a:endParaRPr i="1">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intended for “real world” consumption</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it can be entertaining, informative, or persuasive</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can be in a variety of forms (articles, blogs, journals, etc.)</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helps students connect to and use “real world” language</a:t>
            </a:r>
            <a:endParaRPr sz="2400" b="0">
              <a:solidFill>
                <a:schemeClr val="accent5"/>
              </a:solidFill>
              <a:highlight>
                <a:srgbClr val="FFFFFF"/>
              </a:highlight>
              <a:latin typeface="Verdana"/>
              <a:ea typeface="Verdana"/>
              <a:cs typeface="Verdana"/>
              <a:sym typeface="Verdana"/>
            </a:endParaRPr>
          </a:p>
          <a:p>
            <a:pPr marL="914400" lvl="0" indent="0" algn="l" rtl="0">
              <a:lnSpc>
                <a:spcPct val="115000"/>
              </a:lnSpc>
              <a:spcBef>
                <a:spcPts val="0"/>
              </a:spcBef>
              <a:spcAft>
                <a:spcPts val="0"/>
              </a:spcAft>
              <a:buSzPts val="2800"/>
              <a:buNone/>
            </a:pPr>
            <a:endParaRPr>
              <a:solidFill>
                <a:schemeClr val="accent5"/>
              </a:solidFill>
              <a:latin typeface="Verdana"/>
              <a:ea typeface="Verdana"/>
              <a:cs typeface="Verdana"/>
              <a:sym typeface="Verdana"/>
            </a:endParaRPr>
          </a:p>
        </p:txBody>
      </p:sp>
      <p:pic>
        <p:nvPicPr>
          <p:cNvPr id="238" name="Google Shape;238;g16ad0c3f66b_1_78" title="authentic text examples"/>
          <p:cNvPicPr preferRelativeResize="0"/>
          <p:nvPr/>
        </p:nvPicPr>
        <p:blipFill rotWithShape="1">
          <a:blip r:embed="rId3">
            <a:alphaModFix/>
          </a:blip>
          <a:srcRect/>
          <a:stretch/>
        </p:blipFill>
        <p:spPr>
          <a:xfrm>
            <a:off x="0" y="3481175"/>
            <a:ext cx="5784525" cy="3376825"/>
          </a:xfrm>
          <a:prstGeom prst="rect">
            <a:avLst/>
          </a:prstGeom>
          <a:noFill/>
          <a:ln>
            <a:noFill/>
          </a:ln>
        </p:spPr>
      </p:pic>
      <p:pic>
        <p:nvPicPr>
          <p:cNvPr id="239" name="Google Shape;239;g16ad0c3f66b_1_78" title="sources of authentic materials"/>
          <p:cNvPicPr preferRelativeResize="0"/>
          <p:nvPr/>
        </p:nvPicPr>
        <p:blipFill rotWithShape="1">
          <a:blip r:embed="rId4">
            <a:alphaModFix/>
          </a:blip>
          <a:srcRect/>
          <a:stretch/>
        </p:blipFill>
        <p:spPr>
          <a:xfrm>
            <a:off x="6659700" y="3481175"/>
            <a:ext cx="5532300" cy="337682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6ad0c3f66b_1_85"/>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dirty="0">
                <a:solidFill>
                  <a:schemeClr val="accent5"/>
                </a:solidFill>
                <a:latin typeface="Verdana"/>
                <a:ea typeface="Verdana"/>
                <a:cs typeface="Verdana"/>
                <a:sym typeface="Verdana"/>
              </a:rPr>
              <a:t>Terms and definitions</a:t>
            </a:r>
            <a:r>
              <a:rPr lang="en-US" dirty="0" smtClean="0">
                <a:solidFill>
                  <a:schemeClr val="accent5"/>
                </a:solidFill>
                <a:latin typeface="Verdana"/>
                <a:ea typeface="Verdana"/>
                <a:cs typeface="Verdana"/>
                <a:sym typeface="Verdana"/>
              </a:rPr>
              <a:t>: (2 of 3)</a:t>
            </a:r>
            <a:endParaRPr dirty="0">
              <a:solidFill>
                <a:schemeClr val="accent5"/>
              </a:solidFill>
              <a:latin typeface="Verdana"/>
              <a:ea typeface="Verdana"/>
              <a:cs typeface="Verdana"/>
              <a:sym typeface="Verdana"/>
            </a:endParaRPr>
          </a:p>
        </p:txBody>
      </p:sp>
      <p:sp>
        <p:nvSpPr>
          <p:cNvPr id="245" name="Google Shape;245;g16ad0c3f66b_1_85"/>
          <p:cNvSpPr txBox="1">
            <a:spLocks noGrp="1"/>
          </p:cNvSpPr>
          <p:nvPr>
            <p:ph type="body" idx="1"/>
          </p:nvPr>
        </p:nvSpPr>
        <p:spPr>
          <a:xfrm>
            <a:off x="838200" y="1514900"/>
            <a:ext cx="10515600" cy="5015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en-US" i="1">
                <a:solidFill>
                  <a:schemeClr val="accent5"/>
                </a:solidFill>
                <a:highlight>
                  <a:schemeClr val="lt1"/>
                </a:highlight>
                <a:latin typeface="Verdana"/>
                <a:ea typeface="Verdana"/>
                <a:cs typeface="Verdana"/>
                <a:sym typeface="Verdana"/>
              </a:rPr>
              <a:t>Paired Sources:</a:t>
            </a:r>
            <a:endParaRPr i="1">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chemeClr val="lt1"/>
                </a:highlight>
                <a:latin typeface="Verdana"/>
                <a:ea typeface="Verdana"/>
                <a:cs typeface="Verdana"/>
                <a:sym typeface="Verdana"/>
              </a:rPr>
              <a:t>same concept as paired passages</a:t>
            </a:r>
            <a:endParaRPr sz="2400" b="0">
              <a:solidFill>
                <a:schemeClr val="accent5"/>
              </a:solidFill>
              <a:highlight>
                <a:schemeClr val="lt1"/>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chemeClr val="lt1"/>
                </a:highlight>
                <a:latin typeface="Verdana"/>
                <a:ea typeface="Verdana"/>
                <a:cs typeface="Verdana"/>
                <a:sym typeface="Verdana"/>
              </a:rPr>
              <a:t>text, images, videos, etc. are matched by a common theme, topic, or idea</a:t>
            </a:r>
            <a:endParaRPr sz="2400" b="0">
              <a:solidFill>
                <a:schemeClr val="accent5"/>
              </a:solidFill>
              <a:highlight>
                <a:schemeClr val="lt1"/>
              </a:highlight>
              <a:latin typeface="Verdana"/>
              <a:ea typeface="Verdana"/>
              <a:cs typeface="Verdana"/>
              <a:sym typeface="Verdana"/>
            </a:endParaRPr>
          </a:p>
          <a:p>
            <a:pPr marL="914400" lvl="0" indent="0" algn="l" rtl="0">
              <a:lnSpc>
                <a:spcPct val="115000"/>
              </a:lnSpc>
              <a:spcBef>
                <a:spcPts val="0"/>
              </a:spcBef>
              <a:spcAft>
                <a:spcPts val="0"/>
              </a:spcAft>
              <a:buSzPts val="2800"/>
              <a:buNone/>
            </a:pPr>
            <a:endParaRPr>
              <a:solidFill>
                <a:schemeClr val="accent5"/>
              </a:solidFill>
              <a:latin typeface="Verdana"/>
              <a:ea typeface="Verdana"/>
              <a:cs typeface="Verdana"/>
              <a:sym typeface="Verdana"/>
            </a:endParaRPr>
          </a:p>
          <a:p>
            <a:pPr marL="0" lvl="0" indent="0" algn="l" rtl="0">
              <a:lnSpc>
                <a:spcPct val="115000"/>
              </a:lnSpc>
              <a:spcBef>
                <a:spcPts val="0"/>
              </a:spcBef>
              <a:spcAft>
                <a:spcPts val="0"/>
              </a:spcAft>
              <a:buSzPts val="2800"/>
              <a:buNone/>
            </a:pPr>
            <a:endParaRPr>
              <a:solidFill>
                <a:schemeClr val="accent5"/>
              </a:solidFill>
              <a:latin typeface="Verdana"/>
              <a:ea typeface="Verdana"/>
              <a:cs typeface="Verdana"/>
              <a:sym typeface="Verdana"/>
            </a:endParaRPr>
          </a:p>
        </p:txBody>
      </p:sp>
      <p:pic>
        <p:nvPicPr>
          <p:cNvPr id="246" name="Google Shape;246;g16ad0c3f66b_1_85" title="New York Times Article Picture- Vietnam War"/>
          <p:cNvPicPr preferRelativeResize="0"/>
          <p:nvPr/>
        </p:nvPicPr>
        <p:blipFill rotWithShape="1">
          <a:blip r:embed="rId3">
            <a:alphaModFix/>
          </a:blip>
          <a:srcRect/>
          <a:stretch/>
        </p:blipFill>
        <p:spPr>
          <a:xfrm>
            <a:off x="0" y="3433925"/>
            <a:ext cx="5595925" cy="3526425"/>
          </a:xfrm>
          <a:prstGeom prst="rect">
            <a:avLst/>
          </a:prstGeom>
          <a:noFill/>
          <a:ln>
            <a:noFill/>
          </a:ln>
        </p:spPr>
      </p:pic>
      <p:pic>
        <p:nvPicPr>
          <p:cNvPr id="247" name="Google Shape;247;g16ad0c3f66b_1_85" title="Picture of Men in the Trenches- Vietnam"/>
          <p:cNvPicPr preferRelativeResize="0"/>
          <p:nvPr/>
        </p:nvPicPr>
        <p:blipFill rotWithShape="1">
          <a:blip r:embed="rId4">
            <a:alphaModFix/>
          </a:blip>
          <a:srcRect/>
          <a:stretch/>
        </p:blipFill>
        <p:spPr>
          <a:xfrm>
            <a:off x="5916300" y="3542250"/>
            <a:ext cx="4913775" cy="330977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6ad0c3f66b_1_92"/>
          <p:cNvSpPr txBox="1">
            <a:spLocks noGrp="1"/>
          </p:cNvSpPr>
          <p:nvPr>
            <p:ph type="title"/>
          </p:nvPr>
        </p:nvSpPr>
        <p:spPr>
          <a:xfrm>
            <a:off x="0" y="841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dirty="0">
                <a:solidFill>
                  <a:schemeClr val="accent5"/>
                </a:solidFill>
                <a:latin typeface="Verdana"/>
                <a:ea typeface="Verdana"/>
                <a:cs typeface="Verdana"/>
                <a:sym typeface="Verdana"/>
              </a:rPr>
              <a:t>Terms and definitions</a:t>
            </a:r>
            <a:r>
              <a:rPr lang="en-US" dirty="0" smtClean="0">
                <a:solidFill>
                  <a:schemeClr val="accent5"/>
                </a:solidFill>
                <a:latin typeface="Verdana"/>
                <a:ea typeface="Verdana"/>
                <a:cs typeface="Verdana"/>
                <a:sym typeface="Verdana"/>
              </a:rPr>
              <a:t>: (3 of 3)</a:t>
            </a:r>
            <a:endParaRPr dirty="0">
              <a:solidFill>
                <a:schemeClr val="accent5"/>
              </a:solidFill>
              <a:latin typeface="Verdana"/>
              <a:ea typeface="Verdana"/>
              <a:cs typeface="Verdana"/>
              <a:sym typeface="Verdana"/>
            </a:endParaRPr>
          </a:p>
        </p:txBody>
      </p:sp>
      <p:sp>
        <p:nvSpPr>
          <p:cNvPr id="253" name="Google Shape;253;g16ad0c3f66b_1_92"/>
          <p:cNvSpPr txBox="1">
            <a:spLocks noGrp="1"/>
          </p:cNvSpPr>
          <p:nvPr>
            <p:ph type="body" idx="1"/>
          </p:nvPr>
        </p:nvSpPr>
        <p:spPr>
          <a:xfrm>
            <a:off x="474625" y="1564475"/>
            <a:ext cx="10515600" cy="5015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en-US" i="1">
                <a:solidFill>
                  <a:schemeClr val="accent5"/>
                </a:solidFill>
                <a:highlight>
                  <a:srgbClr val="FFFFFF"/>
                </a:highlight>
                <a:latin typeface="Verdana"/>
                <a:ea typeface="Verdana"/>
                <a:cs typeface="Verdana"/>
                <a:sym typeface="Verdana"/>
              </a:rPr>
              <a:t>Multimodal:</a:t>
            </a:r>
            <a:endParaRPr i="1">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uses text combined with visual and/or auditory elements to convey meaning</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can be static or active content</a:t>
            </a:r>
            <a:endParaRPr sz="2400">
              <a:solidFill>
                <a:schemeClr val="accent5"/>
              </a:solidFill>
              <a:latin typeface="Verdana"/>
              <a:ea typeface="Verdana"/>
              <a:cs typeface="Verdana"/>
              <a:sym typeface="Verdana"/>
            </a:endParaRPr>
          </a:p>
        </p:txBody>
      </p:sp>
      <p:pic>
        <p:nvPicPr>
          <p:cNvPr id="254" name="Google Shape;254;g16ad0c3f66b_1_92" title="Multimodal Message graphic"/>
          <p:cNvPicPr preferRelativeResize="0"/>
          <p:nvPr/>
        </p:nvPicPr>
        <p:blipFill rotWithShape="1">
          <a:blip r:embed="rId3">
            <a:alphaModFix/>
          </a:blip>
          <a:srcRect/>
          <a:stretch/>
        </p:blipFill>
        <p:spPr>
          <a:xfrm>
            <a:off x="7296826" y="2515550"/>
            <a:ext cx="4801925" cy="43424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6ad0c3f66b_1_98"/>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891"/>
              <a:buNone/>
            </a:pPr>
            <a:r>
              <a:rPr lang="en-US">
                <a:solidFill>
                  <a:schemeClr val="accent5"/>
                </a:solidFill>
                <a:highlight>
                  <a:srgbClr val="FFFFFF"/>
                </a:highlight>
                <a:latin typeface="Verdana"/>
                <a:ea typeface="Verdana"/>
                <a:cs typeface="Verdana"/>
                <a:sym typeface="Verdana"/>
              </a:rPr>
              <a:t>Practice 1: How do we access content vocabulary?</a:t>
            </a:r>
            <a:endParaRPr>
              <a:solidFill>
                <a:schemeClr val="accent5"/>
              </a:solidFill>
              <a:latin typeface="Verdana"/>
              <a:ea typeface="Verdana"/>
              <a:cs typeface="Verdana"/>
              <a:sym typeface="Verdana"/>
            </a:endParaRPr>
          </a:p>
        </p:txBody>
      </p:sp>
      <p:sp>
        <p:nvSpPr>
          <p:cNvPr id="260" name="Google Shape;260;g16ad0c3f66b_1_98"/>
          <p:cNvSpPr txBox="1">
            <a:spLocks noGrp="1"/>
          </p:cNvSpPr>
          <p:nvPr>
            <p:ph type="body" idx="1"/>
          </p:nvPr>
        </p:nvSpPr>
        <p:spPr>
          <a:xfrm>
            <a:off x="0" y="1597725"/>
            <a:ext cx="11914800" cy="453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b="0">
                <a:solidFill>
                  <a:schemeClr val="accent5"/>
                </a:solidFill>
                <a:latin typeface="Verdana"/>
                <a:ea typeface="Verdana"/>
                <a:cs typeface="Verdana"/>
                <a:sym typeface="Verdana"/>
              </a:rPr>
              <a:t>Intentional vocabulary instruction for specific texts:</a:t>
            </a:r>
            <a:endParaRPr b="0">
              <a:solidFill>
                <a:schemeClr val="accent5"/>
              </a:solidFill>
              <a:latin typeface="Verdana"/>
              <a:ea typeface="Verdana"/>
              <a:cs typeface="Verdana"/>
              <a:sym typeface="Verdana"/>
            </a:endParaRPr>
          </a:p>
          <a:p>
            <a:pPr marL="1371600" lvl="0" indent="0" algn="l" rtl="0">
              <a:lnSpc>
                <a:spcPct val="90000"/>
              </a:lnSpc>
              <a:spcBef>
                <a:spcPts val="0"/>
              </a:spcBef>
              <a:spcAft>
                <a:spcPts val="0"/>
              </a:spcAft>
              <a:buSzPts val="2800"/>
              <a:buNone/>
            </a:pPr>
            <a:endParaRPr sz="2400">
              <a:solidFill>
                <a:schemeClr val="accent5"/>
              </a:solidFill>
              <a:latin typeface="Verdana"/>
              <a:ea typeface="Verdana"/>
              <a:cs typeface="Verdana"/>
              <a:sym typeface="Verdana"/>
            </a:endParaRPr>
          </a:p>
          <a:p>
            <a:pPr marL="914400" lvl="0" indent="-381000" algn="l" rtl="0">
              <a:lnSpc>
                <a:spcPct val="90000"/>
              </a:lnSpc>
              <a:spcBef>
                <a:spcPts val="0"/>
              </a:spcBef>
              <a:spcAft>
                <a:spcPts val="0"/>
              </a:spcAft>
              <a:buClr>
                <a:schemeClr val="accent5"/>
              </a:buClr>
              <a:buSzPts val="2400"/>
              <a:buFont typeface="Verdana"/>
              <a:buAutoNum type="arabicPeriod"/>
            </a:pPr>
            <a:r>
              <a:rPr lang="en-US" sz="2400" b="0">
                <a:solidFill>
                  <a:schemeClr val="accent5"/>
                </a:solidFill>
                <a:latin typeface="Verdana"/>
                <a:ea typeface="Verdana"/>
                <a:cs typeface="Verdana"/>
                <a:sym typeface="Verdana"/>
              </a:rPr>
              <a:t>Preview the text and scan for unfamiliar words.</a:t>
            </a:r>
            <a:endParaRPr sz="2400" b="0">
              <a:solidFill>
                <a:schemeClr val="accent5"/>
              </a:solidFill>
              <a:latin typeface="Verdana"/>
              <a:ea typeface="Verdana"/>
              <a:cs typeface="Verdana"/>
              <a:sym typeface="Verdana"/>
            </a:endParaRPr>
          </a:p>
          <a:p>
            <a:pPr marL="1371600" lvl="0" indent="0" algn="l" rtl="0">
              <a:lnSpc>
                <a:spcPct val="90000"/>
              </a:lnSpc>
              <a:spcBef>
                <a:spcPts val="0"/>
              </a:spcBef>
              <a:spcAft>
                <a:spcPts val="0"/>
              </a:spcAft>
              <a:buSzPts val="2800"/>
              <a:buNone/>
            </a:pPr>
            <a:endParaRPr sz="2400">
              <a:solidFill>
                <a:schemeClr val="accent5"/>
              </a:solidFill>
              <a:latin typeface="Verdana"/>
              <a:ea typeface="Verdana"/>
              <a:cs typeface="Verdana"/>
              <a:sym typeface="Verdana"/>
            </a:endParaRPr>
          </a:p>
          <a:p>
            <a:pPr marL="914400" lvl="0" indent="-381000" algn="l" rtl="0">
              <a:lnSpc>
                <a:spcPct val="90000"/>
              </a:lnSpc>
              <a:spcBef>
                <a:spcPts val="0"/>
              </a:spcBef>
              <a:spcAft>
                <a:spcPts val="0"/>
              </a:spcAft>
              <a:buClr>
                <a:schemeClr val="accent5"/>
              </a:buClr>
              <a:buSzPts val="2400"/>
              <a:buFont typeface="Verdana"/>
              <a:buAutoNum type="arabicPeriod"/>
            </a:pPr>
            <a:r>
              <a:rPr lang="en-US" sz="2400">
                <a:solidFill>
                  <a:schemeClr val="accent5"/>
                </a:solidFill>
                <a:latin typeface="Verdana"/>
                <a:ea typeface="Verdana"/>
                <a:cs typeface="Verdana"/>
                <a:sym typeface="Verdana"/>
              </a:rPr>
              <a:t>Close Reading</a:t>
            </a:r>
            <a:endParaRPr sz="2400">
              <a:solidFill>
                <a:schemeClr val="accent5"/>
              </a:solidFill>
              <a:latin typeface="Verdana"/>
              <a:ea typeface="Verdana"/>
              <a:cs typeface="Verdana"/>
              <a:sym typeface="Verdana"/>
            </a:endParaRPr>
          </a:p>
          <a:p>
            <a:pPr marL="0" lvl="0" indent="0" algn="l" rtl="0">
              <a:lnSpc>
                <a:spcPct val="90000"/>
              </a:lnSpc>
              <a:spcBef>
                <a:spcPts val="0"/>
              </a:spcBef>
              <a:spcAft>
                <a:spcPts val="0"/>
              </a:spcAft>
              <a:buSzPts val="2800"/>
              <a:buNone/>
            </a:pPr>
            <a:endParaRPr>
              <a:solidFill>
                <a:schemeClr val="accent5"/>
              </a:solidFill>
              <a:latin typeface="Verdana"/>
              <a:ea typeface="Verdana"/>
              <a:cs typeface="Verdana"/>
              <a:sym typeface="Verdana"/>
            </a:endParaRPr>
          </a:p>
          <a:p>
            <a:pPr marL="914400" lvl="0" indent="-381000" algn="l" rtl="0">
              <a:lnSpc>
                <a:spcPct val="90000"/>
              </a:lnSpc>
              <a:spcBef>
                <a:spcPts val="0"/>
              </a:spcBef>
              <a:spcAft>
                <a:spcPts val="0"/>
              </a:spcAft>
              <a:buClr>
                <a:schemeClr val="accent5"/>
              </a:buClr>
              <a:buSzPts val="2400"/>
              <a:buFont typeface="Verdana"/>
              <a:buAutoNum type="arabicPeriod"/>
            </a:pPr>
            <a:r>
              <a:rPr lang="en-US">
                <a:solidFill>
                  <a:schemeClr val="accent5"/>
                </a:solidFill>
                <a:latin typeface="Verdana"/>
                <a:ea typeface="Verdana"/>
                <a:cs typeface="Verdana"/>
                <a:sym typeface="Verdana"/>
              </a:rPr>
              <a:t>M</a:t>
            </a:r>
            <a:r>
              <a:rPr lang="en-US" sz="2400" b="0">
                <a:solidFill>
                  <a:schemeClr val="accent5"/>
                </a:solidFill>
                <a:latin typeface="Verdana"/>
                <a:ea typeface="Verdana"/>
                <a:cs typeface="Verdana"/>
                <a:sym typeface="Verdana"/>
              </a:rPr>
              <a:t>ultiple exposures to the words</a:t>
            </a:r>
            <a:endParaRPr sz="2400">
              <a:solidFill>
                <a:schemeClr val="accent5"/>
              </a:solidFill>
              <a:latin typeface="Verdana"/>
              <a:ea typeface="Verdana"/>
              <a:cs typeface="Verdana"/>
              <a:sym typeface="Verdana"/>
            </a:endParaRPr>
          </a:p>
          <a:p>
            <a:pPr marL="1371600" lvl="0" indent="0" algn="l" rtl="0">
              <a:lnSpc>
                <a:spcPct val="90000"/>
              </a:lnSpc>
              <a:spcBef>
                <a:spcPts val="0"/>
              </a:spcBef>
              <a:spcAft>
                <a:spcPts val="0"/>
              </a:spcAft>
              <a:buSzPts val="2800"/>
              <a:buNone/>
            </a:pPr>
            <a:endParaRPr sz="2400">
              <a:solidFill>
                <a:schemeClr val="accent5"/>
              </a:solidFill>
              <a:latin typeface="Verdana"/>
              <a:ea typeface="Verdana"/>
              <a:cs typeface="Verdana"/>
              <a:sym typeface="Verdana"/>
            </a:endParaRPr>
          </a:p>
          <a:p>
            <a:pPr marL="0" lvl="0" indent="0" algn="l" rtl="0">
              <a:lnSpc>
                <a:spcPct val="90000"/>
              </a:lnSpc>
              <a:spcBef>
                <a:spcPts val="0"/>
              </a:spcBef>
              <a:spcAft>
                <a:spcPts val="0"/>
              </a:spcAft>
              <a:buSzPts val="2800"/>
              <a:buNone/>
            </a:pPr>
            <a:endParaRPr b="0">
              <a:solidFill>
                <a:schemeClr val="accent5"/>
              </a:solidFill>
              <a:latin typeface="Verdana"/>
              <a:ea typeface="Verdana"/>
              <a:cs typeface="Verdana"/>
              <a:sym typeface="Verdana"/>
            </a:endParaRPr>
          </a:p>
          <a:p>
            <a:pPr marL="457200" lvl="0" indent="0" algn="l" rtl="0">
              <a:lnSpc>
                <a:spcPct val="90000"/>
              </a:lnSpc>
              <a:spcBef>
                <a:spcPts val="0"/>
              </a:spcBef>
              <a:spcAft>
                <a:spcPts val="0"/>
              </a:spcAft>
              <a:buSzPts val="2800"/>
              <a:buNone/>
            </a:pPr>
            <a:endParaRPr b="0">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6ad0c3f66b_1_103"/>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accent5"/>
                </a:solidFill>
                <a:latin typeface="Verdana"/>
                <a:ea typeface="Verdana"/>
                <a:cs typeface="Verdana"/>
                <a:sym typeface="Verdana"/>
              </a:rPr>
              <a:t>Reading for vocabulary (Preview and Scan):</a:t>
            </a:r>
            <a:endParaRPr>
              <a:solidFill>
                <a:schemeClr val="accent5"/>
              </a:solidFill>
              <a:latin typeface="Verdana"/>
              <a:ea typeface="Verdana"/>
              <a:cs typeface="Verdana"/>
              <a:sym typeface="Verdana"/>
            </a:endParaRPr>
          </a:p>
        </p:txBody>
      </p:sp>
      <p:sp>
        <p:nvSpPr>
          <p:cNvPr id="267" name="Google Shape;267;g16ad0c3f66b_1_103"/>
          <p:cNvSpPr txBox="1">
            <a:spLocks noGrp="1"/>
          </p:cNvSpPr>
          <p:nvPr>
            <p:ph type="body" idx="1"/>
          </p:nvPr>
        </p:nvSpPr>
        <p:spPr>
          <a:xfrm>
            <a:off x="203575" y="1164125"/>
            <a:ext cx="10515600" cy="108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solidFill>
                  <a:schemeClr val="accent5"/>
                </a:solidFill>
                <a:latin typeface="Verdana"/>
                <a:ea typeface="Verdana"/>
                <a:cs typeface="Verdana"/>
                <a:sym typeface="Verdana"/>
              </a:rPr>
              <a:t>Read the following passage</a:t>
            </a:r>
            <a:endParaRPr>
              <a:solidFill>
                <a:schemeClr val="accent5"/>
              </a:solidFill>
              <a:latin typeface="Verdana"/>
              <a:ea typeface="Verdana"/>
              <a:cs typeface="Verdana"/>
              <a:sym typeface="Verdana"/>
            </a:endParaRPr>
          </a:p>
        </p:txBody>
      </p:sp>
      <p:sp>
        <p:nvSpPr>
          <p:cNvPr id="268" name="Google Shape;268;g16ad0c3f66b_1_103"/>
          <p:cNvSpPr txBox="1"/>
          <p:nvPr/>
        </p:nvSpPr>
        <p:spPr>
          <a:xfrm>
            <a:off x="937075" y="1579200"/>
            <a:ext cx="8664000" cy="4225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2800"/>
              </a:spcAft>
              <a:buClr>
                <a:srgbClr val="000000"/>
              </a:buClr>
              <a:buSzPts val="2400"/>
              <a:buFont typeface="Arial"/>
              <a:buNone/>
            </a:pPr>
            <a:r>
              <a:rPr lang="en-US" sz="2100" b="1" i="0" u="none" strike="noStrike" cap="none">
                <a:solidFill>
                  <a:schemeClr val="accent5"/>
                </a:solidFill>
                <a:latin typeface="Verdana"/>
                <a:ea typeface="Verdana"/>
                <a:cs typeface="Verdana"/>
                <a:sym typeface="Verdana"/>
              </a:rPr>
              <a:t>It was inevitable that we would have to eventually part ways. The differences between us were irreconcilable, and the myriad problems we had to overcome became insurmountable. I appreciate all of our experiences as business partners, but neither of us could continue as things had been. Her lackadaisical attitude toward deadlines and my obsessive need to have every detail accounted for led to conflict after conflict.  The stresses of the business were bad enough without us undermining each other’s decisions on a regular basis. I was overwhelmed, as was she.</a:t>
            </a:r>
            <a:endParaRPr sz="2100" b="1" i="0" u="none" strike="noStrike" cap="none">
              <a:solidFill>
                <a:schemeClr val="accent5"/>
              </a:solidFill>
              <a:latin typeface="Verdana"/>
              <a:ea typeface="Verdana"/>
              <a:cs typeface="Verdana"/>
              <a:sym typeface="Verdana"/>
            </a:endParaRPr>
          </a:p>
        </p:txBody>
      </p:sp>
      <p:sp>
        <p:nvSpPr>
          <p:cNvPr id="269" name="Google Shape;269;g16ad0c3f66b_1_103"/>
          <p:cNvSpPr txBox="1"/>
          <p:nvPr/>
        </p:nvSpPr>
        <p:spPr>
          <a:xfrm>
            <a:off x="368475" y="5532000"/>
            <a:ext cx="119964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highlight>
                  <a:schemeClr val="lt1"/>
                </a:highlight>
                <a:latin typeface="Verdana"/>
                <a:ea typeface="Verdana"/>
                <a:cs typeface="Verdana"/>
                <a:sym typeface="Verdana"/>
              </a:rPr>
              <a:t>Rate this passage on how many words you didn’t know:  5- Easy (I know them all)   3- I know most    1- There were at least 5 words I don’t know</a:t>
            </a:r>
            <a:endParaRPr sz="2400" b="0" i="0" u="none" strike="noStrike" cap="none">
              <a:solidFill>
                <a:schemeClr val="accent5"/>
              </a:solidFill>
              <a:highlight>
                <a:schemeClr val="lt1"/>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6ad0c3f66b_1_111"/>
          <p:cNvSpPr txBox="1">
            <a:spLocks noGrp="1"/>
          </p:cNvSpPr>
          <p:nvPr>
            <p:ph type="title"/>
          </p:nvPr>
        </p:nvSpPr>
        <p:spPr>
          <a:xfrm>
            <a:off x="0" y="50225"/>
            <a:ext cx="118413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accent5"/>
                </a:solidFill>
                <a:latin typeface="Verdana"/>
                <a:ea typeface="Verdana"/>
                <a:cs typeface="Verdana"/>
                <a:sym typeface="Verdana"/>
              </a:rPr>
              <a:t>Reading for vocabulary (Close Reading):</a:t>
            </a:r>
            <a:endParaRPr>
              <a:solidFill>
                <a:schemeClr val="accent5"/>
              </a:solidFill>
              <a:latin typeface="Verdana"/>
              <a:ea typeface="Verdana"/>
              <a:cs typeface="Verdana"/>
              <a:sym typeface="Verdana"/>
            </a:endParaRPr>
          </a:p>
        </p:txBody>
      </p:sp>
      <p:sp>
        <p:nvSpPr>
          <p:cNvPr id="276" name="Google Shape;276;g16ad0c3f66b_1_111"/>
          <p:cNvSpPr txBox="1">
            <a:spLocks noGrp="1"/>
          </p:cNvSpPr>
          <p:nvPr>
            <p:ph type="body" idx="1"/>
          </p:nvPr>
        </p:nvSpPr>
        <p:spPr>
          <a:xfrm>
            <a:off x="838200" y="1376225"/>
            <a:ext cx="10515600" cy="1080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ct val="108108"/>
              <a:buNone/>
            </a:pPr>
            <a:r>
              <a:rPr lang="en-US">
                <a:solidFill>
                  <a:schemeClr val="accent5"/>
                </a:solidFill>
                <a:latin typeface="Verdana"/>
                <a:ea typeface="Verdana"/>
                <a:cs typeface="Verdana"/>
                <a:sym typeface="Verdana"/>
              </a:rPr>
              <a:t>Read the following passage and highlight all the words you don’t know/understand.  If you have an idea of what it means but you are unsure, circle it.</a:t>
            </a:r>
            <a:endParaRPr>
              <a:solidFill>
                <a:schemeClr val="accent5"/>
              </a:solidFill>
              <a:latin typeface="Verdana"/>
              <a:ea typeface="Verdana"/>
              <a:cs typeface="Verdana"/>
              <a:sym typeface="Verdana"/>
            </a:endParaRPr>
          </a:p>
        </p:txBody>
      </p:sp>
      <p:sp>
        <p:nvSpPr>
          <p:cNvPr id="277" name="Google Shape;277;g16ad0c3f66b_1_111"/>
          <p:cNvSpPr txBox="1"/>
          <p:nvPr/>
        </p:nvSpPr>
        <p:spPr>
          <a:xfrm>
            <a:off x="1269225" y="2456525"/>
            <a:ext cx="9048600" cy="3952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800"/>
              </a:spcBef>
              <a:spcAft>
                <a:spcPts val="2800"/>
              </a:spcAft>
              <a:buClr>
                <a:srgbClr val="000000"/>
              </a:buClr>
              <a:buSzPts val="2400"/>
              <a:buFont typeface="Arial"/>
              <a:buNone/>
            </a:pPr>
            <a:r>
              <a:rPr lang="en-US" sz="2400" b="1" i="0" u="none" strike="noStrike" cap="none">
                <a:solidFill>
                  <a:schemeClr val="accent5"/>
                </a:solidFill>
                <a:latin typeface="Times New Roman"/>
                <a:ea typeface="Times New Roman"/>
                <a:cs typeface="Times New Roman"/>
                <a:sym typeface="Times New Roman"/>
              </a:rPr>
              <a:t>It was inevitable that we would have to eventually part ways. The differences between us were irreconcilable, and the myriad problems we had to overcome became </a:t>
            </a:r>
            <a:r>
              <a:rPr lang="en-US" sz="2400" b="1" i="0" u="none" strike="noStrike" cap="none">
                <a:solidFill>
                  <a:schemeClr val="accent5"/>
                </a:solidFill>
                <a:highlight>
                  <a:srgbClr val="FFFF00"/>
                </a:highlight>
                <a:latin typeface="Times New Roman"/>
                <a:ea typeface="Times New Roman"/>
                <a:cs typeface="Times New Roman"/>
                <a:sym typeface="Times New Roman"/>
              </a:rPr>
              <a:t>insurmountable</a:t>
            </a:r>
            <a:r>
              <a:rPr lang="en-US" sz="2400" b="1" i="0" u="none" strike="noStrike" cap="none">
                <a:solidFill>
                  <a:schemeClr val="accent5"/>
                </a:solidFill>
                <a:latin typeface="Times New Roman"/>
                <a:ea typeface="Times New Roman"/>
                <a:cs typeface="Times New Roman"/>
                <a:sym typeface="Times New Roman"/>
              </a:rPr>
              <a:t>. I appreciate all of our experiences as business partners, but neither of us could continue as things had been. Her </a:t>
            </a:r>
            <a:r>
              <a:rPr lang="en-US" sz="2400" b="1" i="0" u="none" strike="noStrike" cap="none">
                <a:solidFill>
                  <a:schemeClr val="accent5"/>
                </a:solidFill>
                <a:highlight>
                  <a:srgbClr val="FFFF00"/>
                </a:highlight>
                <a:latin typeface="Times New Roman"/>
                <a:ea typeface="Times New Roman"/>
                <a:cs typeface="Times New Roman"/>
                <a:sym typeface="Times New Roman"/>
              </a:rPr>
              <a:t>lackadaisical</a:t>
            </a:r>
            <a:r>
              <a:rPr lang="en-US" sz="2400" b="1" i="0" u="none" strike="noStrike" cap="none">
                <a:solidFill>
                  <a:schemeClr val="accent5"/>
                </a:solidFill>
                <a:latin typeface="Times New Roman"/>
                <a:ea typeface="Times New Roman"/>
                <a:cs typeface="Times New Roman"/>
                <a:sym typeface="Times New Roman"/>
              </a:rPr>
              <a:t> attitude toward deadlines and my obsessive need to have every detail accounted for led to conflict after conflict.  The stresses of the business were bad enough without us undermining each other’s decisions on a regular basis. I was overwhelmed, as was she.</a:t>
            </a:r>
            <a:endParaRPr sz="2400" b="1" i="0" u="none" strike="noStrike" cap="none">
              <a:solidFill>
                <a:schemeClr val="accent5"/>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6ad0c3f66b_1_118"/>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accent5"/>
                </a:solidFill>
                <a:latin typeface="Verdana"/>
                <a:ea typeface="Verdana"/>
                <a:cs typeface="Verdana"/>
                <a:sym typeface="Verdana"/>
              </a:rPr>
              <a:t>Reading for vocabulary (Multiple Exposures to Words):</a:t>
            </a:r>
            <a:endParaRPr>
              <a:solidFill>
                <a:schemeClr val="accent5"/>
              </a:solidFill>
              <a:latin typeface="Verdana"/>
              <a:ea typeface="Verdana"/>
              <a:cs typeface="Verdana"/>
              <a:sym typeface="Verdana"/>
            </a:endParaRPr>
          </a:p>
        </p:txBody>
      </p:sp>
      <p:sp>
        <p:nvSpPr>
          <p:cNvPr id="284" name="Google Shape;284;g16ad0c3f66b_1_118"/>
          <p:cNvSpPr txBox="1"/>
          <p:nvPr/>
        </p:nvSpPr>
        <p:spPr>
          <a:xfrm>
            <a:off x="348000" y="1187350"/>
            <a:ext cx="5772900" cy="298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Verdana"/>
                <a:ea typeface="Verdana"/>
                <a:cs typeface="Verdana"/>
                <a:sym typeface="Verdana"/>
              </a:rPr>
              <a:t>Words: </a:t>
            </a: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Inevitable</a:t>
            </a: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Irreconcilable</a:t>
            </a: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Insurmountable</a:t>
            </a: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lackadaisical</a:t>
            </a: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obsessive</a:t>
            </a: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undermining</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85" name="Google Shape;285;g16ad0c3f66b_1_118"/>
          <p:cNvSpPr txBox="1"/>
          <p:nvPr/>
        </p:nvSpPr>
        <p:spPr>
          <a:xfrm>
            <a:off x="777925" y="4053375"/>
            <a:ext cx="106044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Verdana"/>
                <a:ea typeface="Verdana"/>
                <a:cs typeface="Verdana"/>
                <a:sym typeface="Verdana"/>
              </a:rPr>
              <a:t>Provide small readings with words in a variety of contexts to build familiarity.</a:t>
            </a:r>
            <a:endParaRPr sz="2400" b="0" i="0" u="none" strike="noStrike" cap="none">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6ad0c3f66b_1_125"/>
          <p:cNvSpPr txBox="1">
            <a:spLocks noGrp="1"/>
          </p:cNvSpPr>
          <p:nvPr>
            <p:ph type="title"/>
          </p:nvPr>
        </p:nvSpPr>
        <p:spPr>
          <a:xfrm>
            <a:off x="0" y="0"/>
            <a:ext cx="115872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990"/>
              <a:buNone/>
            </a:pPr>
            <a:r>
              <a:rPr lang="en-US" sz="4920" dirty="0">
                <a:solidFill>
                  <a:schemeClr val="accent5"/>
                </a:solidFill>
                <a:highlight>
                  <a:srgbClr val="FFFFFF"/>
                </a:highlight>
                <a:latin typeface="Roboto"/>
                <a:ea typeface="Roboto"/>
                <a:cs typeface="Roboto"/>
                <a:sym typeface="Roboto"/>
              </a:rPr>
              <a:t>Practice 2: Pairing </a:t>
            </a:r>
            <a:r>
              <a:rPr lang="en-US" sz="4920" dirty="0" smtClean="0">
                <a:solidFill>
                  <a:schemeClr val="accent5"/>
                </a:solidFill>
                <a:highlight>
                  <a:srgbClr val="FFFFFF"/>
                </a:highlight>
                <a:latin typeface="Roboto"/>
                <a:ea typeface="Roboto"/>
                <a:cs typeface="Roboto"/>
                <a:sym typeface="Roboto"/>
              </a:rPr>
              <a:t>Sources (1 of 5) </a:t>
            </a:r>
            <a:endParaRPr sz="4920" dirty="0">
              <a:solidFill>
                <a:schemeClr val="accent5"/>
              </a:solidFill>
            </a:endParaRPr>
          </a:p>
        </p:txBody>
      </p:sp>
      <p:sp>
        <p:nvSpPr>
          <p:cNvPr id="291" name="Google Shape;291;g16ad0c3f66b_1_125"/>
          <p:cNvSpPr txBox="1">
            <a:spLocks noGrp="1"/>
          </p:cNvSpPr>
          <p:nvPr>
            <p:ph type="body" idx="1"/>
          </p:nvPr>
        </p:nvSpPr>
        <p:spPr>
          <a:xfrm>
            <a:off x="0" y="1206050"/>
            <a:ext cx="11382600" cy="490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0" lvl="0" indent="0" algn="l" rtl="0">
              <a:lnSpc>
                <a:spcPct val="100000"/>
              </a:lnSpc>
              <a:spcBef>
                <a:spcPts val="1000"/>
              </a:spcBef>
              <a:spcAft>
                <a:spcPts val="0"/>
              </a:spcAft>
              <a:buSzPts val="2800"/>
              <a:buNone/>
            </a:pPr>
            <a:r>
              <a:rPr lang="en-US" sz="2400" b="1">
                <a:solidFill>
                  <a:schemeClr val="accent5"/>
                </a:solidFill>
                <a:highlight>
                  <a:srgbClr val="FFFFFF"/>
                </a:highlight>
                <a:latin typeface="Verdana"/>
                <a:ea typeface="Verdana"/>
                <a:cs typeface="Verdana"/>
                <a:sym typeface="Verdana"/>
              </a:rPr>
              <a:t>Read one more more texts, analyze, and pair with primary source.</a:t>
            </a:r>
            <a:r>
              <a:rPr lang="en-US" sz="2400" b="0">
                <a:solidFill>
                  <a:schemeClr val="accent5"/>
                </a:solidFill>
                <a:highlight>
                  <a:srgbClr val="FFFFFF"/>
                </a:highlight>
                <a:latin typeface="Verdana"/>
                <a:ea typeface="Verdana"/>
                <a:cs typeface="Verdana"/>
                <a:sym typeface="Verdana"/>
              </a:rPr>
              <a:t> </a:t>
            </a:r>
            <a:endParaRPr sz="2400">
              <a:solidFill>
                <a:schemeClr val="accent5"/>
              </a:solidFill>
              <a:highlight>
                <a:srgbClr val="FFFFFF"/>
              </a:highlight>
              <a:latin typeface="Verdana"/>
              <a:ea typeface="Verdana"/>
              <a:cs typeface="Verdana"/>
              <a:sym typeface="Verdana"/>
            </a:endParaRPr>
          </a:p>
          <a:p>
            <a:pPr marL="457200" lvl="0" indent="-381000" algn="l" rtl="0">
              <a:lnSpc>
                <a:spcPct val="100000"/>
              </a:lnSpc>
              <a:spcBef>
                <a:spcPts val="100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Authentic texts: primary and secondary- text that was written and published for the </a:t>
            </a:r>
            <a:r>
              <a:rPr lang="en-US">
                <a:solidFill>
                  <a:schemeClr val="accent5"/>
                </a:solidFill>
                <a:highlight>
                  <a:srgbClr val="FFFFFF"/>
                </a:highlight>
                <a:latin typeface="Verdana"/>
                <a:ea typeface="Verdana"/>
                <a:cs typeface="Verdana"/>
                <a:sym typeface="Verdana"/>
              </a:rPr>
              <a:t>public</a:t>
            </a:r>
            <a:r>
              <a:rPr lang="en-US" sz="2400" b="0">
                <a:solidFill>
                  <a:schemeClr val="accent5"/>
                </a:solidFill>
                <a:highlight>
                  <a:srgbClr val="FFFFFF"/>
                </a:highlight>
                <a:latin typeface="Verdana"/>
                <a:ea typeface="Verdana"/>
                <a:cs typeface="Verdana"/>
                <a:sym typeface="Verdana"/>
              </a:rPr>
              <a:t> </a:t>
            </a:r>
            <a:endParaRPr sz="2400" b="0">
              <a:solidFill>
                <a:schemeClr val="accent5"/>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2800"/>
              <a:buNone/>
            </a:pPr>
            <a:endParaRPr sz="2400">
              <a:solidFill>
                <a:schemeClr val="accent5"/>
              </a:solidFill>
              <a:highlight>
                <a:schemeClr val="lt1"/>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Char char="•"/>
            </a:pPr>
            <a:r>
              <a:rPr lang="en-US" sz="2400" b="0">
                <a:solidFill>
                  <a:schemeClr val="accent5"/>
                </a:solidFill>
                <a:highlight>
                  <a:schemeClr val="lt1"/>
                </a:highlight>
                <a:latin typeface="Verdana"/>
                <a:ea typeface="Verdana"/>
                <a:cs typeface="Verdana"/>
                <a:sym typeface="Verdana"/>
              </a:rPr>
              <a:t>Analyze multiple texts addressing the same topic to determine how authors reach similar or different conclusions</a:t>
            </a:r>
            <a:endParaRPr sz="2400" b="0">
              <a:solidFill>
                <a:schemeClr val="accent5"/>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Interpret the social or cultural function of American literature (blogs, film, music, art, etc).</a:t>
            </a:r>
            <a:endParaRPr sz="2400" b="0">
              <a:solidFill>
                <a:schemeClr val="accent5"/>
              </a:solidFill>
              <a:highlight>
                <a:srgbClr val="FFFFFF"/>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Synthe</a:t>
            </a:r>
            <a:r>
              <a:rPr lang="en-US" sz="2400">
                <a:solidFill>
                  <a:schemeClr val="accent5"/>
                </a:solidFill>
                <a:highlight>
                  <a:srgbClr val="FFFFFF"/>
                </a:highlight>
                <a:latin typeface="Verdana"/>
                <a:ea typeface="Verdana"/>
                <a:cs typeface="Verdana"/>
                <a:sym typeface="Verdana"/>
              </a:rPr>
              <a:t>size</a:t>
            </a:r>
            <a:r>
              <a:rPr lang="en-US" sz="2400" b="0">
                <a:solidFill>
                  <a:schemeClr val="accent5"/>
                </a:solidFill>
                <a:highlight>
                  <a:srgbClr val="FFFFFF"/>
                </a:highlight>
                <a:latin typeface="Verdana"/>
                <a:ea typeface="Verdana"/>
                <a:cs typeface="Verdana"/>
                <a:sym typeface="Verdana"/>
              </a:rPr>
              <a:t>, and explore critical thinking questions about the text(s). </a:t>
            </a:r>
            <a:endParaRPr sz="2400" b="0">
              <a:solidFill>
                <a:schemeClr val="accent5"/>
              </a:solidFill>
              <a:highlight>
                <a:srgbClr val="FFFFFF"/>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sz="2400">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6ad0c3f66b_1_18"/>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Overview and Learning Target: </a:t>
            </a:r>
            <a:endParaRPr>
              <a:latin typeface="Verdana"/>
              <a:ea typeface="Verdana"/>
              <a:cs typeface="Verdana"/>
              <a:sym typeface="Verdana"/>
            </a:endParaRPr>
          </a:p>
        </p:txBody>
      </p:sp>
      <p:sp>
        <p:nvSpPr>
          <p:cNvPr id="173" name="Google Shape;173;g16ad0c3f66b_1_18"/>
          <p:cNvSpPr txBox="1">
            <a:spLocks noGrp="1"/>
          </p:cNvSpPr>
          <p:nvPr>
            <p:ph type="body" idx="1"/>
          </p:nvPr>
        </p:nvSpPr>
        <p:spPr>
          <a:xfrm>
            <a:off x="133050" y="1985750"/>
            <a:ext cx="11925900" cy="33306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15000"/>
              </a:lnSpc>
              <a:spcBef>
                <a:spcPts val="1200"/>
              </a:spcBef>
              <a:spcAft>
                <a:spcPts val="1200"/>
              </a:spcAft>
              <a:buSzPct val="84084"/>
              <a:buNone/>
            </a:pPr>
            <a:r>
              <a:rPr lang="en-US" sz="3600" b="1">
                <a:solidFill>
                  <a:schemeClr val="accent5"/>
                </a:solidFill>
                <a:latin typeface="Verdana"/>
                <a:ea typeface="Verdana"/>
                <a:cs typeface="Verdana"/>
                <a:sym typeface="Verdana"/>
              </a:rPr>
              <a:t>I can encourage students to engage in cross curricular learning in history through reading, writing and multimodal presentations in order to broaden their lenses and deepen their understanding of literacy through authentic, real- world connections. </a:t>
            </a:r>
            <a:endParaRPr sz="3600" b="1">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6ad0c3f66b_1_130"/>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000000"/>
              </a:buClr>
              <a:buSzPts val="990"/>
              <a:buFont typeface="Arial"/>
              <a:buNone/>
            </a:pPr>
            <a:r>
              <a:rPr lang="en-US" sz="4920" dirty="0">
                <a:solidFill>
                  <a:schemeClr val="accent5"/>
                </a:solidFill>
                <a:highlight>
                  <a:schemeClr val="lt1"/>
                </a:highlight>
                <a:latin typeface="Roboto"/>
                <a:ea typeface="Roboto"/>
                <a:cs typeface="Roboto"/>
                <a:sym typeface="Roboto"/>
              </a:rPr>
              <a:t>Practice 2: Pairing </a:t>
            </a:r>
            <a:r>
              <a:rPr lang="en-US" sz="4920" dirty="0" smtClean="0">
                <a:solidFill>
                  <a:schemeClr val="accent5"/>
                </a:solidFill>
                <a:highlight>
                  <a:schemeClr val="lt1"/>
                </a:highlight>
                <a:latin typeface="Roboto"/>
                <a:ea typeface="Roboto"/>
                <a:cs typeface="Roboto"/>
                <a:sym typeface="Roboto"/>
              </a:rPr>
              <a:t>Sources (2 of 5)</a:t>
            </a:r>
            <a:endParaRPr sz="6800" dirty="0">
              <a:solidFill>
                <a:schemeClr val="accent5"/>
              </a:solidFill>
            </a:endParaRPr>
          </a:p>
        </p:txBody>
      </p:sp>
      <p:sp>
        <p:nvSpPr>
          <p:cNvPr id="297" name="Google Shape;297;g16ad0c3f66b_1_130"/>
          <p:cNvSpPr txBox="1">
            <a:spLocks noGrp="1"/>
          </p:cNvSpPr>
          <p:nvPr>
            <p:ph type="body" idx="1"/>
          </p:nvPr>
        </p:nvSpPr>
        <p:spPr>
          <a:xfrm>
            <a:off x="0" y="107277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800"/>
              <a:buNone/>
            </a:pPr>
            <a:r>
              <a:rPr lang="en-US" sz="2400" b="0">
                <a:solidFill>
                  <a:schemeClr val="accent5"/>
                </a:solidFill>
                <a:highlight>
                  <a:srgbClr val="FFFFFF"/>
                </a:highlight>
                <a:latin typeface="Verdana"/>
                <a:ea typeface="Verdana"/>
                <a:cs typeface="Verdana"/>
                <a:sym typeface="Verdana"/>
              </a:rPr>
              <a:t>Strategies for selecting and teaching the reading of historical documents:</a:t>
            </a:r>
            <a:endParaRPr>
              <a:solidFill>
                <a:schemeClr val="accent5"/>
              </a:solidFill>
              <a:highlight>
                <a:srgbClr val="FFFFFF"/>
              </a:highlight>
              <a:latin typeface="Verdana"/>
              <a:ea typeface="Verdana"/>
              <a:cs typeface="Verdana"/>
              <a:sym typeface="Verdana"/>
            </a:endParaRPr>
          </a:p>
          <a:p>
            <a:pPr marL="1143000" lvl="2" indent="-254000" algn="l" rtl="0">
              <a:lnSpc>
                <a:spcPct val="100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Word Picture-   Read for expressive words and examine how they describe the topic</a:t>
            </a:r>
            <a:endParaRPr sz="2400" b="0">
              <a:solidFill>
                <a:schemeClr val="accent5"/>
              </a:solidFill>
              <a:highlight>
                <a:srgbClr val="FFFFFF"/>
              </a:highlight>
              <a:latin typeface="Verdana"/>
              <a:ea typeface="Verdana"/>
              <a:cs typeface="Verdana"/>
              <a:sym typeface="Verdana"/>
            </a:endParaRPr>
          </a:p>
          <a:p>
            <a:pPr marL="914400" lvl="0" indent="0" algn="l" rtl="0">
              <a:lnSpc>
                <a:spcPct val="100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sz="2400">
              <a:solidFill>
                <a:schemeClr val="accent5"/>
              </a:solidFill>
              <a:latin typeface="Verdana"/>
              <a:ea typeface="Verdana"/>
              <a:cs typeface="Verdana"/>
              <a:sym typeface="Verdana"/>
            </a:endParaRPr>
          </a:p>
        </p:txBody>
      </p:sp>
      <p:pic>
        <p:nvPicPr>
          <p:cNvPr id="298" name="Google Shape;298;g16ad0c3f66b_1_130" title="etymology"/>
          <p:cNvPicPr preferRelativeResize="0"/>
          <p:nvPr/>
        </p:nvPicPr>
        <p:blipFill rotWithShape="1">
          <a:blip r:embed="rId3">
            <a:alphaModFix/>
          </a:blip>
          <a:srcRect/>
          <a:stretch/>
        </p:blipFill>
        <p:spPr>
          <a:xfrm>
            <a:off x="6798799" y="2754223"/>
            <a:ext cx="5161950" cy="3422600"/>
          </a:xfrm>
          <a:prstGeom prst="rect">
            <a:avLst/>
          </a:prstGeom>
          <a:noFill/>
          <a:ln>
            <a:noFill/>
          </a:ln>
        </p:spPr>
      </p:pic>
      <p:pic>
        <p:nvPicPr>
          <p:cNvPr id="299" name="Google Shape;299;g16ad0c3f66b_1_130" title="Broken"/>
          <p:cNvPicPr preferRelativeResize="0"/>
          <p:nvPr/>
        </p:nvPicPr>
        <p:blipFill rotWithShape="1">
          <a:blip r:embed="rId4">
            <a:alphaModFix/>
          </a:blip>
          <a:srcRect/>
          <a:stretch/>
        </p:blipFill>
        <p:spPr>
          <a:xfrm>
            <a:off x="338834" y="2971675"/>
            <a:ext cx="4637125" cy="304677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6ad0c3f66b_1_137"/>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000000"/>
              </a:buClr>
              <a:buSzPts val="990"/>
              <a:buFont typeface="Arial"/>
              <a:buNone/>
            </a:pPr>
            <a:r>
              <a:rPr lang="en-US" sz="4920" dirty="0">
                <a:solidFill>
                  <a:schemeClr val="accent5"/>
                </a:solidFill>
                <a:highlight>
                  <a:schemeClr val="lt1"/>
                </a:highlight>
                <a:latin typeface="Roboto"/>
                <a:ea typeface="Roboto"/>
                <a:cs typeface="Roboto"/>
                <a:sym typeface="Roboto"/>
              </a:rPr>
              <a:t>Practice 2: Pairing </a:t>
            </a:r>
            <a:r>
              <a:rPr lang="en-US" sz="4920" dirty="0" smtClean="0">
                <a:solidFill>
                  <a:schemeClr val="accent5"/>
                </a:solidFill>
                <a:highlight>
                  <a:schemeClr val="lt1"/>
                </a:highlight>
                <a:latin typeface="Roboto"/>
                <a:ea typeface="Roboto"/>
                <a:cs typeface="Roboto"/>
                <a:sym typeface="Roboto"/>
              </a:rPr>
              <a:t>Sources (3 of 5)</a:t>
            </a:r>
            <a:endParaRPr sz="6800" dirty="0">
              <a:solidFill>
                <a:schemeClr val="accent5"/>
              </a:solidFill>
            </a:endParaRPr>
          </a:p>
        </p:txBody>
      </p:sp>
      <p:sp>
        <p:nvSpPr>
          <p:cNvPr id="305" name="Google Shape;305;g16ad0c3f66b_1_137"/>
          <p:cNvSpPr txBox="1">
            <a:spLocks noGrp="1"/>
          </p:cNvSpPr>
          <p:nvPr>
            <p:ph type="body" idx="1"/>
          </p:nvPr>
        </p:nvSpPr>
        <p:spPr>
          <a:xfrm>
            <a:off x="0" y="962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800"/>
              <a:buNone/>
            </a:pPr>
            <a:r>
              <a:rPr lang="en-US" sz="2400" b="0">
                <a:solidFill>
                  <a:schemeClr val="accent5"/>
                </a:solidFill>
                <a:highlight>
                  <a:srgbClr val="FFFFFF"/>
                </a:highlight>
                <a:latin typeface="Verdana"/>
                <a:ea typeface="Verdana"/>
                <a:cs typeface="Verdana"/>
                <a:sym typeface="Verdana"/>
              </a:rPr>
              <a:t>Strategies for selecting and teaching the reading of historical documents:</a:t>
            </a:r>
            <a:endParaRPr>
              <a:solidFill>
                <a:schemeClr val="accent5"/>
              </a:solidFill>
              <a:highlight>
                <a:srgbClr val="FFFFFF"/>
              </a:highlight>
              <a:latin typeface="Verdana"/>
              <a:ea typeface="Verdana"/>
              <a:cs typeface="Verdana"/>
              <a:sym typeface="Verdana"/>
            </a:endParaRPr>
          </a:p>
          <a:p>
            <a:pPr marL="1143000" lvl="2" indent="-254000" algn="l" rtl="0">
              <a:lnSpc>
                <a:spcPct val="100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Perspective, Point of View, Cite Evidence-This is an opportunity for </a:t>
            </a:r>
            <a:r>
              <a:rPr lang="en-US" sz="2400" b="0" u="sng">
                <a:solidFill>
                  <a:schemeClr val="hlink"/>
                </a:solidFill>
                <a:highlight>
                  <a:srgbClr val="FFFFFF"/>
                </a:highlight>
                <a:latin typeface="Verdana"/>
                <a:ea typeface="Verdana"/>
                <a:cs typeface="Verdana"/>
                <a:sym typeface="Verdana"/>
                <a:hlinkClick r:id="rId3"/>
              </a:rPr>
              <a:t>scaffolding</a:t>
            </a:r>
            <a:r>
              <a:rPr lang="en-US" sz="2400" b="0">
                <a:solidFill>
                  <a:schemeClr val="accent5"/>
                </a:solidFill>
                <a:highlight>
                  <a:srgbClr val="FFFFFF"/>
                </a:highlight>
                <a:latin typeface="Verdana"/>
                <a:ea typeface="Verdana"/>
                <a:cs typeface="Verdana"/>
                <a:sym typeface="Verdana"/>
              </a:rPr>
              <a:t> as necessary. Students will gauge the perspective of the author and provide evidence from the text to support their findings.</a:t>
            </a:r>
            <a:endParaRPr sz="2400" b="0">
              <a:solidFill>
                <a:schemeClr val="accent5"/>
              </a:solidFill>
              <a:highlight>
                <a:srgbClr val="FFFFFF"/>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sz="2400">
              <a:solidFill>
                <a:schemeClr val="accent5"/>
              </a:solidFill>
              <a:latin typeface="Verdana"/>
              <a:ea typeface="Verdana"/>
              <a:cs typeface="Verdana"/>
              <a:sym typeface="Verdana"/>
            </a:endParaRPr>
          </a:p>
        </p:txBody>
      </p:sp>
      <p:pic>
        <p:nvPicPr>
          <p:cNvPr id="306" name="Google Shape;306;g16ad0c3f66b_1_137" title="How do we know what we know about the past?"/>
          <p:cNvPicPr preferRelativeResize="0"/>
          <p:nvPr/>
        </p:nvPicPr>
        <p:blipFill rotWithShape="1">
          <a:blip r:embed="rId4">
            <a:alphaModFix/>
          </a:blip>
          <a:srcRect/>
          <a:stretch/>
        </p:blipFill>
        <p:spPr>
          <a:xfrm>
            <a:off x="2497150" y="3588000"/>
            <a:ext cx="6591775" cy="31557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6ad0c3f66b_1_143"/>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000000"/>
              </a:buClr>
              <a:buSzPts val="990"/>
              <a:buFont typeface="Arial"/>
              <a:buNone/>
            </a:pPr>
            <a:r>
              <a:rPr lang="en-US" sz="4920" dirty="0">
                <a:solidFill>
                  <a:schemeClr val="accent5"/>
                </a:solidFill>
                <a:highlight>
                  <a:schemeClr val="lt1"/>
                </a:highlight>
                <a:latin typeface="Roboto"/>
                <a:ea typeface="Roboto"/>
                <a:cs typeface="Roboto"/>
                <a:sym typeface="Roboto"/>
              </a:rPr>
              <a:t>Practice 2: Pairing </a:t>
            </a:r>
            <a:r>
              <a:rPr lang="en-US" sz="4920" dirty="0" smtClean="0">
                <a:solidFill>
                  <a:schemeClr val="accent5"/>
                </a:solidFill>
                <a:highlight>
                  <a:schemeClr val="lt1"/>
                </a:highlight>
                <a:latin typeface="Roboto"/>
                <a:ea typeface="Roboto"/>
                <a:cs typeface="Roboto"/>
                <a:sym typeface="Roboto"/>
              </a:rPr>
              <a:t>Sources (4 of 5)</a:t>
            </a:r>
            <a:endParaRPr sz="6800" dirty="0">
              <a:solidFill>
                <a:schemeClr val="accent5"/>
              </a:solidFill>
            </a:endParaRPr>
          </a:p>
        </p:txBody>
      </p:sp>
      <p:sp>
        <p:nvSpPr>
          <p:cNvPr id="312" name="Google Shape;312;g16ad0c3f66b_1_143"/>
          <p:cNvSpPr txBox="1">
            <a:spLocks noGrp="1"/>
          </p:cNvSpPr>
          <p:nvPr>
            <p:ph type="body" idx="1"/>
          </p:nvPr>
        </p:nvSpPr>
        <p:spPr>
          <a:xfrm>
            <a:off x="0" y="111805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800"/>
              <a:buNone/>
            </a:pPr>
            <a:r>
              <a:rPr lang="en-US" sz="2400" b="0">
                <a:solidFill>
                  <a:schemeClr val="accent5"/>
                </a:solidFill>
                <a:highlight>
                  <a:srgbClr val="FFFFFF"/>
                </a:highlight>
                <a:latin typeface="Verdana"/>
                <a:ea typeface="Verdana"/>
                <a:cs typeface="Verdana"/>
                <a:sym typeface="Verdana"/>
              </a:rPr>
              <a:t>Strategies for selecting and teaching the reading of historical documents:</a:t>
            </a:r>
            <a:endParaRPr sz="2400" b="0">
              <a:solidFill>
                <a:schemeClr val="accent5"/>
              </a:solidFill>
              <a:highlight>
                <a:srgbClr val="FFFFFF"/>
              </a:highlight>
              <a:latin typeface="Verdana"/>
              <a:ea typeface="Verdana"/>
              <a:cs typeface="Verdana"/>
              <a:sym typeface="Verdana"/>
            </a:endParaRPr>
          </a:p>
          <a:p>
            <a:pPr marL="1143000" lvl="2" indent="-254000" algn="l" rtl="0">
              <a:lnSpc>
                <a:spcPct val="100000"/>
              </a:lnSpc>
              <a:spcBef>
                <a:spcPts val="0"/>
              </a:spcBef>
              <a:spcAft>
                <a:spcPts val="0"/>
              </a:spcAft>
              <a:buClr>
                <a:schemeClr val="accent5"/>
              </a:buClr>
              <a:buSzPts val="2400"/>
              <a:buFont typeface="Verdana"/>
              <a:buChar char="•"/>
            </a:pPr>
            <a:r>
              <a:rPr lang="en-US" sz="2400" b="0">
                <a:solidFill>
                  <a:schemeClr val="accent5"/>
                </a:solidFill>
                <a:highlight>
                  <a:schemeClr val="lt1"/>
                </a:highlight>
                <a:latin typeface="Verdana"/>
                <a:ea typeface="Verdana"/>
                <a:cs typeface="Verdana"/>
                <a:sym typeface="Verdana"/>
              </a:rPr>
              <a:t>Questions to ask: What is the purpose of this text selection? What should students get out of the reading? </a:t>
            </a:r>
            <a:endParaRPr sz="2400" b="0">
              <a:solidFill>
                <a:schemeClr val="accent5"/>
              </a:solidFill>
              <a:highlight>
                <a:srgbClr val="FFFFFF"/>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sz="2400">
              <a:solidFill>
                <a:schemeClr val="accent5"/>
              </a:solidFill>
              <a:latin typeface="Verdana"/>
              <a:ea typeface="Verdana"/>
              <a:cs typeface="Verdana"/>
              <a:sym typeface="Verdana"/>
            </a:endParaRPr>
          </a:p>
        </p:txBody>
      </p:sp>
      <p:pic>
        <p:nvPicPr>
          <p:cNvPr id="313" name="Google Shape;313;g16ad0c3f66b_1_143" title="student reading book"/>
          <p:cNvPicPr preferRelativeResize="0"/>
          <p:nvPr/>
        </p:nvPicPr>
        <p:blipFill rotWithShape="1">
          <a:blip r:embed="rId3">
            <a:alphaModFix/>
          </a:blip>
          <a:srcRect/>
          <a:stretch/>
        </p:blipFill>
        <p:spPr>
          <a:xfrm>
            <a:off x="2294325" y="2840297"/>
            <a:ext cx="6882950" cy="39034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16ad0c3f66b_1_149"/>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000000"/>
              </a:buClr>
              <a:buSzPts val="990"/>
              <a:buFont typeface="Arial"/>
              <a:buNone/>
            </a:pPr>
            <a:r>
              <a:rPr lang="en-US" sz="4920" dirty="0">
                <a:solidFill>
                  <a:schemeClr val="accent5"/>
                </a:solidFill>
                <a:highlight>
                  <a:schemeClr val="lt1"/>
                </a:highlight>
                <a:latin typeface="Roboto"/>
                <a:ea typeface="Roboto"/>
                <a:cs typeface="Roboto"/>
                <a:sym typeface="Roboto"/>
              </a:rPr>
              <a:t>Practice 2: Pairing </a:t>
            </a:r>
            <a:r>
              <a:rPr lang="en-US" sz="4920" dirty="0" smtClean="0">
                <a:solidFill>
                  <a:schemeClr val="accent5"/>
                </a:solidFill>
                <a:highlight>
                  <a:schemeClr val="lt1"/>
                </a:highlight>
                <a:latin typeface="Roboto"/>
                <a:ea typeface="Roboto"/>
                <a:cs typeface="Roboto"/>
                <a:sym typeface="Roboto"/>
              </a:rPr>
              <a:t>Sources (5 of 5)</a:t>
            </a:r>
            <a:endParaRPr sz="6800" dirty="0">
              <a:solidFill>
                <a:schemeClr val="accent5"/>
              </a:solidFill>
            </a:endParaRPr>
          </a:p>
        </p:txBody>
      </p:sp>
      <p:graphicFrame>
        <p:nvGraphicFramePr>
          <p:cNvPr id="319" name="Google Shape;319;g16ad0c3f66b_1_149" descr="chart"/>
          <p:cNvGraphicFramePr/>
          <p:nvPr>
            <p:extLst>
              <p:ext uri="{D42A27DB-BD31-4B8C-83A1-F6EECF244321}">
                <p14:modId xmlns:p14="http://schemas.microsoft.com/office/powerpoint/2010/main" val="2257104227"/>
              </p:ext>
            </p:extLst>
          </p:nvPr>
        </p:nvGraphicFramePr>
        <p:xfrm>
          <a:off x="952500" y="1691095"/>
          <a:ext cx="10287000" cy="4318950"/>
        </p:xfrm>
        <a:graphic>
          <a:graphicData uri="http://schemas.openxmlformats.org/drawingml/2006/table">
            <a:tbl>
              <a:tblPr firstRow="1">
                <a:noFill/>
                <a:tableStyleId>{AFF56E09-CFAC-4E88-9242-D9333B2B5742}</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772125">
                <a:tc gridSpan="2">
                  <a:txBody>
                    <a:bodyPr/>
                    <a:lstStyle/>
                    <a:p>
                      <a:pPr marL="0" marR="0" lvl="0" indent="0" algn="l" rtl="0">
                        <a:lnSpc>
                          <a:spcPct val="100000"/>
                        </a:lnSpc>
                        <a:spcBef>
                          <a:spcPts val="0"/>
                        </a:spcBef>
                        <a:spcAft>
                          <a:spcPts val="0"/>
                        </a:spcAft>
                        <a:buClr>
                          <a:srgbClr val="000000"/>
                        </a:buClr>
                        <a:buSzPts val="2300"/>
                        <a:buFont typeface="Arial"/>
                        <a:buNone/>
                      </a:pPr>
                      <a:r>
                        <a:rPr lang="en-US" sz="2300" b="1" u="none" strike="noStrike" cap="none"/>
                        <a:t>Paired Sources: Examples</a:t>
                      </a:r>
                      <a:endParaRPr sz="2300" b="1" u="none" strike="noStrike" cap="none"/>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636000">
                <a:tc>
                  <a:txBody>
                    <a:bodyPr/>
                    <a:lstStyle/>
                    <a:p>
                      <a:pPr marL="0" marR="0" lvl="0" indent="0" algn="l" rtl="0">
                        <a:lnSpc>
                          <a:spcPct val="100000"/>
                        </a:lnSpc>
                        <a:spcBef>
                          <a:spcPts val="0"/>
                        </a:spcBef>
                        <a:spcAft>
                          <a:spcPts val="0"/>
                        </a:spcAft>
                        <a:buClr>
                          <a:srgbClr val="000000"/>
                        </a:buClr>
                        <a:buSzPts val="2300"/>
                        <a:buFont typeface="Arial"/>
                        <a:buNone/>
                      </a:pPr>
                      <a:r>
                        <a:rPr lang="en-US" sz="2300" b="1" u="none" strike="noStrike" cap="none"/>
                        <a:t>Literary-</a:t>
                      </a:r>
                      <a:endParaRPr sz="23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Primary or Secondary Sources-</a:t>
                      </a:r>
                      <a:endParaRPr sz="2300" b="1" u="none" strike="noStrike" cap="none" dirty="0"/>
                    </a:p>
                  </a:txBody>
                  <a:tcPr marL="91425" marR="91425" marT="91425" marB="91425"/>
                </a:tc>
                <a:extLst>
                  <a:ext uri="{0D108BD9-81ED-4DB2-BD59-A6C34878D82A}">
                    <a16:rowId xmlns:a16="http://schemas.microsoft.com/office/drawing/2014/main" val="10001"/>
                  </a:ext>
                </a:extLst>
              </a:tr>
              <a:tr h="2910825">
                <a:tc>
                  <a:txBody>
                    <a:bodyPr/>
                    <a:lstStyle/>
                    <a:p>
                      <a:pPr marL="0" marR="0" lvl="0" indent="0" algn="l" rtl="0">
                        <a:lnSpc>
                          <a:spcPct val="100000"/>
                        </a:lnSpc>
                        <a:spcBef>
                          <a:spcPts val="0"/>
                        </a:spcBef>
                        <a:spcAft>
                          <a:spcPts val="0"/>
                        </a:spcAft>
                        <a:buClr>
                          <a:srgbClr val="000000"/>
                        </a:buClr>
                        <a:buSzPts val="2300"/>
                        <a:buFont typeface="Arial"/>
                        <a:buNone/>
                      </a:pPr>
                      <a:r>
                        <a:rPr lang="en-US" sz="2300" b="1" u="none" strike="noStrike" cap="none"/>
                        <a:t>Poetry</a:t>
                      </a:r>
                      <a:endParaRPr sz="2300" b="1" u="none" strike="noStrike" cap="none"/>
                    </a:p>
                    <a:p>
                      <a:pPr marL="0" marR="0" lvl="0" indent="0" algn="l" rtl="0">
                        <a:lnSpc>
                          <a:spcPct val="100000"/>
                        </a:lnSpc>
                        <a:spcBef>
                          <a:spcPts val="0"/>
                        </a:spcBef>
                        <a:spcAft>
                          <a:spcPts val="0"/>
                        </a:spcAft>
                        <a:buClr>
                          <a:srgbClr val="000000"/>
                        </a:buClr>
                        <a:buSzPts val="2300"/>
                        <a:buFont typeface="Arial"/>
                        <a:buNone/>
                      </a:pPr>
                      <a:r>
                        <a:rPr lang="en-US" sz="2300" b="1" u="none" strike="noStrike" cap="none"/>
                        <a:t>Short Stories</a:t>
                      </a:r>
                      <a:endParaRPr sz="2300" b="1" u="none" strike="noStrike" cap="none"/>
                    </a:p>
                    <a:p>
                      <a:pPr marL="0" marR="0" lvl="0" indent="0" algn="l" rtl="0">
                        <a:lnSpc>
                          <a:spcPct val="100000"/>
                        </a:lnSpc>
                        <a:spcBef>
                          <a:spcPts val="0"/>
                        </a:spcBef>
                        <a:spcAft>
                          <a:spcPts val="0"/>
                        </a:spcAft>
                        <a:buClr>
                          <a:srgbClr val="000000"/>
                        </a:buClr>
                        <a:buSzPts val="2300"/>
                        <a:buFont typeface="Arial"/>
                        <a:buNone/>
                      </a:pPr>
                      <a:r>
                        <a:rPr lang="en-US" sz="2300" b="1" u="none" strike="noStrike" cap="none"/>
                        <a:t>Essays</a:t>
                      </a:r>
                      <a:endParaRPr sz="2300" b="1" u="none" strike="noStrike" cap="none"/>
                    </a:p>
                    <a:p>
                      <a:pPr marL="0" marR="0" lvl="0" indent="0" algn="l" rtl="0">
                        <a:lnSpc>
                          <a:spcPct val="100000"/>
                        </a:lnSpc>
                        <a:spcBef>
                          <a:spcPts val="0"/>
                        </a:spcBef>
                        <a:spcAft>
                          <a:spcPts val="0"/>
                        </a:spcAft>
                        <a:buClr>
                          <a:srgbClr val="000000"/>
                        </a:buClr>
                        <a:buSzPts val="2300"/>
                        <a:buFont typeface="Arial"/>
                        <a:buNone/>
                      </a:pPr>
                      <a:r>
                        <a:rPr lang="en-US" sz="2300" b="1" u="none" strike="noStrike" cap="none"/>
                        <a:t>Excerpts</a:t>
                      </a:r>
                      <a:endParaRPr sz="2300" b="1" u="none" strike="noStrike" cap="none"/>
                    </a:p>
                    <a:p>
                      <a:pPr marL="0" marR="0" lvl="0" indent="0" algn="l" rtl="0">
                        <a:lnSpc>
                          <a:spcPct val="100000"/>
                        </a:lnSpc>
                        <a:spcBef>
                          <a:spcPts val="0"/>
                        </a:spcBef>
                        <a:spcAft>
                          <a:spcPts val="0"/>
                        </a:spcAft>
                        <a:buClr>
                          <a:srgbClr val="000000"/>
                        </a:buClr>
                        <a:buSzPts val="2300"/>
                        <a:buFont typeface="Arial"/>
                        <a:buNone/>
                      </a:pPr>
                      <a:r>
                        <a:rPr lang="en-US" sz="2300" b="1" u="none" strike="noStrike" cap="none"/>
                        <a:t>Novels</a:t>
                      </a:r>
                      <a:endParaRPr sz="2300" b="1" u="none" strike="noStrike" cap="none"/>
                    </a:p>
                    <a:p>
                      <a:pPr marL="0" marR="0" lvl="0" indent="0" algn="l" rtl="0">
                        <a:lnSpc>
                          <a:spcPct val="100000"/>
                        </a:lnSpc>
                        <a:spcBef>
                          <a:spcPts val="0"/>
                        </a:spcBef>
                        <a:spcAft>
                          <a:spcPts val="0"/>
                        </a:spcAft>
                        <a:buClr>
                          <a:srgbClr val="000000"/>
                        </a:buClr>
                        <a:buSzPts val="2300"/>
                        <a:buFont typeface="Arial"/>
                        <a:buNone/>
                      </a:pPr>
                      <a:endParaRPr sz="23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Interviews</a:t>
                      </a:r>
                      <a:endParaRPr sz="2300" b="1" u="none" strike="noStrike" cap="none" dirty="0"/>
                    </a:p>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Photographs</a:t>
                      </a:r>
                      <a:endParaRPr sz="2300" b="1" u="none" strike="noStrike" cap="none" dirty="0"/>
                    </a:p>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Legal documents</a:t>
                      </a:r>
                      <a:endParaRPr sz="2300" b="1" u="none" strike="noStrike" cap="none" dirty="0"/>
                    </a:p>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Bills of Sale</a:t>
                      </a:r>
                      <a:endParaRPr sz="2300" b="1" u="none" strike="noStrike" cap="none" dirty="0"/>
                    </a:p>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Political Cartoons</a:t>
                      </a:r>
                      <a:endParaRPr sz="2300" b="1" u="none" strike="noStrike" cap="none" dirty="0"/>
                    </a:p>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t>Newspaper Articles</a:t>
                      </a:r>
                      <a:endParaRPr sz="2300" b="1" u="none" strike="noStrike" cap="none" dirty="0"/>
                    </a:p>
                    <a:p>
                      <a:pPr marL="0" marR="0" lvl="0" indent="0" algn="l" rtl="0">
                        <a:lnSpc>
                          <a:spcPct val="100000"/>
                        </a:lnSpc>
                        <a:spcBef>
                          <a:spcPts val="0"/>
                        </a:spcBef>
                        <a:spcAft>
                          <a:spcPts val="0"/>
                        </a:spcAft>
                        <a:buClr>
                          <a:srgbClr val="000000"/>
                        </a:buClr>
                        <a:buSzPts val="2300"/>
                        <a:buFont typeface="Arial"/>
                        <a:buNone/>
                      </a:pPr>
                      <a:endParaRPr sz="2300" b="1" u="none" strike="noStrike" cap="none"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16ad0c3f66b_1_154"/>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accent5"/>
                </a:solidFill>
                <a:latin typeface="Verdana"/>
                <a:ea typeface="Verdana"/>
                <a:cs typeface="Verdana"/>
                <a:sym typeface="Verdana"/>
              </a:rPr>
              <a:t>Strategies for analyzing--Images:</a:t>
            </a:r>
            <a:endParaRPr>
              <a:solidFill>
                <a:schemeClr val="accent5"/>
              </a:solidFill>
              <a:latin typeface="Verdana"/>
              <a:ea typeface="Verdana"/>
              <a:cs typeface="Verdana"/>
              <a:sym typeface="Verdana"/>
            </a:endParaRPr>
          </a:p>
        </p:txBody>
      </p:sp>
      <p:sp>
        <p:nvSpPr>
          <p:cNvPr id="326" name="Google Shape;326;g16ad0c3f66b_1_154"/>
          <p:cNvSpPr txBox="1"/>
          <p:nvPr/>
        </p:nvSpPr>
        <p:spPr>
          <a:xfrm>
            <a:off x="5527350" y="1555850"/>
            <a:ext cx="6550500" cy="49872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What do you see? (List only things you can </a:t>
            </a:r>
            <a:r>
              <a:rPr lang="en-US" sz="2400" b="0" i="1" u="none" strike="noStrike" cap="none">
                <a:solidFill>
                  <a:schemeClr val="accent5"/>
                </a:solidFill>
                <a:latin typeface="Verdana"/>
                <a:ea typeface="Verdana"/>
                <a:cs typeface="Verdana"/>
                <a:sym typeface="Verdana"/>
              </a:rPr>
              <a:t>know</a:t>
            </a:r>
            <a:r>
              <a:rPr lang="en-US" sz="2400" b="0" i="0" u="none" strike="noStrike" cap="none">
                <a:solidFill>
                  <a:schemeClr val="accent5"/>
                </a:solidFill>
                <a:latin typeface="Verdana"/>
                <a:ea typeface="Verdana"/>
                <a:cs typeface="Verdana"/>
                <a:sym typeface="Verdana"/>
              </a:rPr>
              <a:t>. Don’t infer or assume.)</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What text is there?</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Does the text help you understand the picture?</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What do you think the men are doing?</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p:txBody>
      </p:sp>
      <p:pic>
        <p:nvPicPr>
          <p:cNvPr id="327" name="Google Shape;327;g16ad0c3f66b_1_154" title="I am a man"/>
          <p:cNvPicPr preferRelativeResize="0"/>
          <p:nvPr/>
        </p:nvPicPr>
        <p:blipFill rotWithShape="1">
          <a:blip r:embed="rId3">
            <a:alphaModFix/>
          </a:blip>
          <a:srcRect/>
          <a:stretch/>
        </p:blipFill>
        <p:spPr>
          <a:xfrm>
            <a:off x="114300" y="2274813"/>
            <a:ext cx="5119025" cy="3318320"/>
          </a:xfrm>
          <a:prstGeom prst="rect">
            <a:avLst/>
          </a:prstGeom>
          <a:noFill/>
          <a:ln>
            <a:noFill/>
          </a:ln>
        </p:spPr>
      </p:pic>
      <p:sp>
        <p:nvSpPr>
          <p:cNvPr id="328" name="Google Shape;328;g16ad0c3f66b_1_154"/>
          <p:cNvSpPr txBox="1"/>
          <p:nvPr/>
        </p:nvSpPr>
        <p:spPr>
          <a:xfrm>
            <a:off x="114300" y="5860200"/>
            <a:ext cx="4266600" cy="5742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1100"/>
              <a:buFont typeface="Arial"/>
              <a:buNone/>
            </a:pPr>
            <a:r>
              <a:rPr lang="en-US" sz="1100" b="0" i="0" u="none" strike="noStrike" cap="none">
                <a:solidFill>
                  <a:srgbClr val="111111"/>
                </a:solidFill>
                <a:highlight>
                  <a:srgbClr val="FFFFFF"/>
                </a:highlight>
                <a:latin typeface="Arial"/>
                <a:ea typeface="Arial"/>
                <a:cs typeface="Arial"/>
                <a:sym typeface="Arial"/>
              </a:rPr>
              <a:t>Richard Copley, "Memphis Sanitation Workers Strike," NBC News Photo Blog, March 28, 1968, http://nbcnews.to/1ZJX0Jq</a:t>
            </a:r>
            <a:endParaRPr sz="1100" b="0" i="0" u="none" strike="noStrike" cap="none">
              <a:solidFill>
                <a:srgbClr val="111111"/>
              </a:solidFill>
              <a:highlight>
                <a:srgbClr val="FFFFFF"/>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16ad0c3f66b_1_162"/>
          <p:cNvSpPr txBox="1">
            <a:spLocks noGrp="1"/>
          </p:cNvSpPr>
          <p:nvPr>
            <p:ph type="title"/>
          </p:nvPr>
        </p:nvSpPr>
        <p:spPr>
          <a:xfrm>
            <a:off x="0" y="1406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accent5"/>
                </a:solidFill>
                <a:latin typeface="Verdana"/>
                <a:ea typeface="Verdana"/>
                <a:cs typeface="Verdana"/>
                <a:sym typeface="Verdana"/>
              </a:rPr>
              <a:t>Strategies for analyzing--Text:</a:t>
            </a:r>
            <a:endParaRPr>
              <a:solidFill>
                <a:schemeClr val="accent5"/>
              </a:solidFill>
              <a:latin typeface="Verdana"/>
              <a:ea typeface="Verdana"/>
              <a:cs typeface="Verdana"/>
              <a:sym typeface="Verdana"/>
            </a:endParaRPr>
          </a:p>
        </p:txBody>
      </p:sp>
      <p:sp>
        <p:nvSpPr>
          <p:cNvPr id="335" name="Google Shape;335;g16ad0c3f66b_1_162"/>
          <p:cNvSpPr txBox="1"/>
          <p:nvPr/>
        </p:nvSpPr>
        <p:spPr>
          <a:xfrm>
            <a:off x="4769900" y="1364325"/>
            <a:ext cx="7165200" cy="498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That man over there says that women need to be helped into carriages, and lifted over ditches, and to have the best place everywhere. Nobody ever helps me into carriages, or over mud-puddles, or gives me any best place! And ain’t I a woman? Look at me! Look at my arm! I have ploughed and planted, and gathered into barns, and no man could head me! And ain’t I a woman? I could work as much and eat as much as a man – when I could get it – and bear the lash as well! And ain’t I a woman? </a:t>
            </a:r>
            <a:endParaRPr sz="1400" b="0" i="0" u="none" strike="noStrike" cap="none">
              <a:solidFill>
                <a:srgbClr val="000000"/>
              </a:solidFill>
              <a:latin typeface="Arial"/>
              <a:ea typeface="Arial"/>
              <a:cs typeface="Arial"/>
              <a:sym typeface="Arial"/>
            </a:endParaRPr>
          </a:p>
        </p:txBody>
      </p:sp>
      <p:sp>
        <p:nvSpPr>
          <p:cNvPr id="336" name="Google Shape;336;g16ad0c3f66b_1_162"/>
          <p:cNvSpPr txBox="1"/>
          <p:nvPr/>
        </p:nvSpPr>
        <p:spPr>
          <a:xfrm>
            <a:off x="114300" y="1364325"/>
            <a:ext cx="4360500" cy="498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Verdana"/>
                <a:ea typeface="Verdana"/>
                <a:cs typeface="Verdana"/>
                <a:sym typeface="Verdana"/>
              </a:rPr>
              <a:t>As you read over the text, highlight any words that stand out to you. </a:t>
            </a: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Verdana"/>
                <a:ea typeface="Verdana"/>
                <a:cs typeface="Verdana"/>
                <a:sym typeface="Verdana"/>
              </a:rPr>
              <a:t>Why did you choose those words? Are they angry? Powerful? Sad? </a:t>
            </a: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Verdana"/>
                <a:ea typeface="Verdana"/>
                <a:cs typeface="Verdana"/>
                <a:sym typeface="Verdana"/>
              </a:rPr>
              <a:t>What do you picture when you read this?</a:t>
            </a: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p:txBody>
      </p:sp>
      <p:sp>
        <p:nvSpPr>
          <p:cNvPr id="337" name="Google Shape;337;g16ad0c3f66b_1_162"/>
          <p:cNvSpPr txBox="1"/>
          <p:nvPr/>
        </p:nvSpPr>
        <p:spPr>
          <a:xfrm>
            <a:off x="5271425" y="6279200"/>
            <a:ext cx="7155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“Ain’t I a Woman?” by Sojourner Truth Delivered at the 1851 Women’s Convention in Akron, Ohio</a:t>
            </a:r>
            <a:endParaRPr sz="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6ad0c3f66b_1_170"/>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solidFill>
                  <a:schemeClr val="accent5"/>
                </a:solidFill>
                <a:latin typeface="Verdana"/>
                <a:ea typeface="Verdana"/>
                <a:cs typeface="Verdana"/>
                <a:sym typeface="Verdana"/>
              </a:rPr>
              <a:t>Strategies--Examine both together</a:t>
            </a:r>
            <a:r>
              <a:rPr lang="en-US" dirty="0" smtClean="0">
                <a:solidFill>
                  <a:schemeClr val="accent5"/>
                </a:solidFill>
                <a:latin typeface="Verdana"/>
                <a:ea typeface="Verdana"/>
                <a:cs typeface="Verdana"/>
                <a:sym typeface="Verdana"/>
              </a:rPr>
              <a:t>: (1 of 2)</a:t>
            </a:r>
            <a:endParaRPr dirty="0">
              <a:solidFill>
                <a:schemeClr val="accent5"/>
              </a:solidFill>
              <a:latin typeface="Verdana"/>
              <a:ea typeface="Verdana"/>
              <a:cs typeface="Verdana"/>
              <a:sym typeface="Verdana"/>
            </a:endParaRPr>
          </a:p>
        </p:txBody>
      </p:sp>
      <p:sp>
        <p:nvSpPr>
          <p:cNvPr id="344" name="Google Shape;344;g16ad0c3f66b_1_170"/>
          <p:cNvSpPr txBox="1"/>
          <p:nvPr/>
        </p:nvSpPr>
        <p:spPr>
          <a:xfrm>
            <a:off x="5119025" y="1269250"/>
            <a:ext cx="7165200" cy="498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That man over there says that women need to be helped into carriages, and lifted over ditches, and to have the best place everywhere. Nobody ever helps me into carriages, or over mud-puddles, or gives me any best place! And ain’t I a woman? Look at me! Look at my arm! I have ploughed and planted, and gathered into barns, and no man could head me! And ain’t I a woman? I could work as much and eat as much as a man – when I could get it – and bear the lash as well! And ain’t I a woman? </a:t>
            </a:r>
            <a:endParaRPr sz="1400" b="0" i="0" u="none" strike="noStrike" cap="none">
              <a:solidFill>
                <a:srgbClr val="000000"/>
              </a:solidFill>
              <a:latin typeface="Arial"/>
              <a:ea typeface="Arial"/>
              <a:cs typeface="Arial"/>
              <a:sym typeface="Arial"/>
            </a:endParaRPr>
          </a:p>
        </p:txBody>
      </p:sp>
      <p:pic>
        <p:nvPicPr>
          <p:cNvPr id="345" name="Google Shape;345;g16ad0c3f66b_1_170" title="I am a man"/>
          <p:cNvPicPr preferRelativeResize="0"/>
          <p:nvPr/>
        </p:nvPicPr>
        <p:blipFill rotWithShape="1">
          <a:blip r:embed="rId3">
            <a:alphaModFix/>
          </a:blip>
          <a:srcRect/>
          <a:stretch/>
        </p:blipFill>
        <p:spPr>
          <a:xfrm>
            <a:off x="0" y="2282463"/>
            <a:ext cx="5119025" cy="3318320"/>
          </a:xfrm>
          <a:prstGeom prst="rect">
            <a:avLst/>
          </a:prstGeom>
          <a:noFill/>
          <a:ln>
            <a:noFill/>
          </a:ln>
        </p:spPr>
      </p:pic>
      <p:sp>
        <p:nvSpPr>
          <p:cNvPr id="346" name="Google Shape;346;g16ad0c3f66b_1_170"/>
          <p:cNvSpPr txBox="1"/>
          <p:nvPr/>
        </p:nvSpPr>
        <p:spPr>
          <a:xfrm>
            <a:off x="114300" y="5962575"/>
            <a:ext cx="4266600" cy="5742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1100"/>
              <a:buFont typeface="Arial"/>
              <a:buNone/>
            </a:pPr>
            <a:r>
              <a:rPr lang="en-US" sz="1100" b="0" i="0" u="none" strike="noStrike" cap="none">
                <a:solidFill>
                  <a:srgbClr val="111111"/>
                </a:solidFill>
                <a:highlight>
                  <a:srgbClr val="FFFFFF"/>
                </a:highlight>
                <a:latin typeface="Arial"/>
                <a:ea typeface="Arial"/>
                <a:cs typeface="Arial"/>
                <a:sym typeface="Arial"/>
              </a:rPr>
              <a:t>Richard Copley, "Memphis Sanitation Workers Strike," NBC News Photo Blog, March 28, 1968, http://nbcnews.to/1ZJX0Jq</a:t>
            </a:r>
            <a:endParaRPr sz="1100" b="0" i="0" u="none" strike="noStrike" cap="none">
              <a:solidFill>
                <a:srgbClr val="111111"/>
              </a:solidFill>
              <a:highlight>
                <a:srgbClr val="FFFFFF"/>
              </a:highlight>
              <a:latin typeface="Arial"/>
              <a:ea typeface="Arial"/>
              <a:cs typeface="Arial"/>
              <a:sym typeface="Arial"/>
            </a:endParaRPr>
          </a:p>
        </p:txBody>
      </p:sp>
      <p:sp>
        <p:nvSpPr>
          <p:cNvPr id="347" name="Google Shape;347;g16ad0c3f66b_1_170"/>
          <p:cNvSpPr txBox="1"/>
          <p:nvPr/>
        </p:nvSpPr>
        <p:spPr>
          <a:xfrm>
            <a:off x="5271425" y="6279200"/>
            <a:ext cx="7155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“Ain’t I a Woman?” by Sojourner Truth Delivered at the 1851 Women’s Convention in Akron, Ohio</a:t>
            </a:r>
            <a:endParaRPr sz="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16ad0c3f66b_1_179"/>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solidFill>
                  <a:schemeClr val="accent5"/>
                </a:solidFill>
                <a:latin typeface="Verdana"/>
                <a:ea typeface="Verdana"/>
                <a:cs typeface="Verdana"/>
                <a:sym typeface="Verdana"/>
              </a:rPr>
              <a:t>Strategies--Examine both together</a:t>
            </a:r>
            <a:r>
              <a:rPr lang="en-US" dirty="0" smtClean="0">
                <a:solidFill>
                  <a:schemeClr val="accent5"/>
                </a:solidFill>
                <a:latin typeface="Verdana"/>
                <a:ea typeface="Verdana"/>
                <a:cs typeface="Verdana"/>
                <a:sym typeface="Verdana"/>
              </a:rPr>
              <a:t>: (2 of 2)</a:t>
            </a:r>
            <a:endParaRPr dirty="0">
              <a:solidFill>
                <a:schemeClr val="accent5"/>
              </a:solidFill>
              <a:latin typeface="Verdana"/>
              <a:ea typeface="Verdana"/>
              <a:cs typeface="Verdana"/>
              <a:sym typeface="Verdana"/>
            </a:endParaRPr>
          </a:p>
        </p:txBody>
      </p:sp>
      <p:sp>
        <p:nvSpPr>
          <p:cNvPr id="354" name="Google Shape;354;g16ad0c3f66b_1_179"/>
          <p:cNvSpPr txBox="1"/>
          <p:nvPr/>
        </p:nvSpPr>
        <p:spPr>
          <a:xfrm>
            <a:off x="114300" y="1589500"/>
            <a:ext cx="11681400" cy="35094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How do you think the image and the text are connected?  (There are different possible answers, so don’t worry about right or wrong)</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How does the image affect how you think about the text?</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381000" algn="l" rtl="0">
              <a:lnSpc>
                <a:spcPct val="100000"/>
              </a:lnSpc>
              <a:spcBef>
                <a:spcPts val="0"/>
              </a:spcBef>
              <a:spcAft>
                <a:spcPts val="0"/>
              </a:spcAft>
              <a:buClr>
                <a:schemeClr val="accent5"/>
              </a:buClr>
              <a:buSzPts val="2400"/>
              <a:buFont typeface="Verdana"/>
              <a:buChar char="●"/>
            </a:pPr>
            <a:r>
              <a:rPr lang="en-US" sz="2400" b="0" i="0" u="none" strike="noStrike" cap="none">
                <a:solidFill>
                  <a:schemeClr val="accent5"/>
                </a:solidFill>
                <a:latin typeface="Verdana"/>
                <a:ea typeface="Verdana"/>
                <a:cs typeface="Verdana"/>
                <a:sym typeface="Verdana"/>
              </a:rPr>
              <a:t>How does the text affect how you think about the image?</a:t>
            </a: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6ad0c3f66b_1_185"/>
          <p:cNvSpPr txBox="1">
            <a:spLocks noGrp="1"/>
          </p:cNvSpPr>
          <p:nvPr>
            <p:ph type="title"/>
          </p:nvPr>
        </p:nvSpPr>
        <p:spPr>
          <a:xfrm>
            <a:off x="0" y="0"/>
            <a:ext cx="11353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solidFill>
                  <a:schemeClr val="accent5"/>
                </a:solidFill>
                <a:latin typeface="Verdana"/>
                <a:ea typeface="Verdana"/>
                <a:cs typeface="Verdana"/>
                <a:sym typeface="Verdana"/>
              </a:rPr>
              <a:t>Examples of Paired Sources</a:t>
            </a:r>
            <a:r>
              <a:rPr lang="en-US" dirty="0" smtClean="0">
                <a:solidFill>
                  <a:schemeClr val="accent5"/>
                </a:solidFill>
                <a:latin typeface="Verdana"/>
                <a:ea typeface="Verdana"/>
                <a:cs typeface="Verdana"/>
                <a:sym typeface="Verdana"/>
              </a:rPr>
              <a:t>: (1 of 3) </a:t>
            </a:r>
            <a:endParaRPr dirty="0">
              <a:solidFill>
                <a:schemeClr val="accent5"/>
              </a:solidFill>
              <a:latin typeface="Verdana"/>
              <a:ea typeface="Verdana"/>
              <a:cs typeface="Verdana"/>
              <a:sym typeface="Verdana"/>
            </a:endParaRPr>
          </a:p>
        </p:txBody>
      </p:sp>
      <p:sp>
        <p:nvSpPr>
          <p:cNvPr id="361" name="Google Shape;361;g16ad0c3f66b_1_185"/>
          <p:cNvSpPr txBox="1"/>
          <p:nvPr/>
        </p:nvSpPr>
        <p:spPr>
          <a:xfrm>
            <a:off x="0" y="1523400"/>
            <a:ext cx="121920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b="1" i="0" u="none" strike="noStrike" cap="none">
                <a:solidFill>
                  <a:schemeClr val="accent5"/>
                </a:solidFill>
                <a:latin typeface="Arial"/>
                <a:ea typeface="Arial"/>
                <a:cs typeface="Arial"/>
                <a:sym typeface="Arial"/>
              </a:rPr>
              <a:t>Historical Connection:</a:t>
            </a:r>
            <a:r>
              <a:rPr lang="en-US" sz="3200" b="0" i="0" u="none" strike="noStrike" cap="none">
                <a:solidFill>
                  <a:schemeClr val="accent5"/>
                </a:solidFill>
                <a:latin typeface="Arial"/>
                <a:ea typeface="Arial"/>
                <a:cs typeface="Arial"/>
                <a:sym typeface="Arial"/>
              </a:rPr>
              <a:t> FDR and the New Deal</a:t>
            </a:r>
            <a:endParaRPr sz="3200" b="0" i="0" u="none" strike="noStrike" cap="none">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3200" b="1" i="0" u="none" strike="noStrike" cap="none">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3200" b="1" i="0" u="none" strike="noStrike" cap="none">
                <a:solidFill>
                  <a:schemeClr val="accent5"/>
                </a:solidFill>
                <a:latin typeface="Arial"/>
                <a:ea typeface="Arial"/>
                <a:cs typeface="Arial"/>
                <a:sym typeface="Arial"/>
              </a:rPr>
              <a:t>Place Based Connection:</a:t>
            </a:r>
            <a:r>
              <a:rPr lang="en-US" sz="3200" b="0" i="0" u="none" strike="noStrike" cap="none">
                <a:solidFill>
                  <a:schemeClr val="accent5"/>
                </a:solidFill>
                <a:latin typeface="Arial"/>
                <a:ea typeface="Arial"/>
                <a:cs typeface="Arial"/>
                <a:sym typeface="Arial"/>
              </a:rPr>
              <a:t> The CCC Camp and the building of  Campbell’s Mountain Road and Sherando Lake in  Nelson and Augusta Counties.</a:t>
            </a:r>
            <a:endParaRPr sz="3200" b="0" i="0" u="none" strike="noStrike" cap="none">
              <a:solidFill>
                <a:schemeClr val="accent5"/>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6ad0c3f66b_1_191"/>
          <p:cNvSpPr txBox="1">
            <a:spLocks noGrp="1"/>
          </p:cNvSpPr>
          <p:nvPr>
            <p:ph type="title"/>
          </p:nvPr>
        </p:nvSpPr>
        <p:spPr>
          <a:xfrm>
            <a:off x="0" y="45000"/>
            <a:ext cx="11353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solidFill>
                  <a:schemeClr val="accent5"/>
                </a:solidFill>
                <a:latin typeface="Verdana"/>
                <a:ea typeface="Verdana"/>
                <a:cs typeface="Verdana"/>
                <a:sym typeface="Verdana"/>
              </a:rPr>
              <a:t>Examples of Paired Sources </a:t>
            </a:r>
            <a:r>
              <a:rPr lang="en-US" dirty="0" smtClean="0">
                <a:solidFill>
                  <a:schemeClr val="accent5"/>
                </a:solidFill>
                <a:latin typeface="Verdana"/>
                <a:ea typeface="Verdana"/>
                <a:cs typeface="Verdana"/>
                <a:sym typeface="Verdana"/>
              </a:rPr>
              <a:t>1 (2 of 3)</a:t>
            </a:r>
            <a:endParaRPr dirty="0">
              <a:solidFill>
                <a:schemeClr val="accent5"/>
              </a:solidFill>
              <a:latin typeface="Verdana"/>
              <a:ea typeface="Verdana"/>
              <a:cs typeface="Verdana"/>
              <a:sym typeface="Verdana"/>
            </a:endParaRPr>
          </a:p>
        </p:txBody>
      </p:sp>
      <p:sp>
        <p:nvSpPr>
          <p:cNvPr id="368" name="Google Shape;368;g16ad0c3f66b_1_191"/>
          <p:cNvSpPr txBox="1"/>
          <p:nvPr/>
        </p:nvSpPr>
        <p:spPr>
          <a:xfrm>
            <a:off x="0" y="1523400"/>
            <a:ext cx="121920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b="1" i="0" u="none" strike="noStrike" cap="none">
                <a:solidFill>
                  <a:schemeClr val="accent5"/>
                </a:solidFill>
                <a:latin typeface="Arial"/>
                <a:ea typeface="Arial"/>
                <a:cs typeface="Arial"/>
                <a:sym typeface="Arial"/>
              </a:rPr>
              <a:t>Historical Connection:</a:t>
            </a:r>
            <a:r>
              <a:rPr lang="en-US" sz="3200" b="0" i="0" u="none" strike="noStrike" cap="none">
                <a:solidFill>
                  <a:schemeClr val="accent5"/>
                </a:solidFill>
                <a:latin typeface="Arial"/>
                <a:ea typeface="Arial"/>
                <a:cs typeface="Arial"/>
                <a:sym typeface="Arial"/>
              </a:rPr>
              <a:t> FDR and the New Deal</a:t>
            </a:r>
            <a:endParaRPr sz="3200" b="0" i="0" u="none" strike="noStrike" cap="none">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3200" b="1" i="0" u="none" strike="noStrike" cap="none">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3200" b="1" i="0" u="none" strike="noStrike" cap="none">
                <a:solidFill>
                  <a:schemeClr val="accent5"/>
                </a:solidFill>
                <a:latin typeface="Arial"/>
                <a:ea typeface="Arial"/>
                <a:cs typeface="Arial"/>
                <a:sym typeface="Arial"/>
              </a:rPr>
              <a:t>Literary Source 1, Informational Text: </a:t>
            </a:r>
            <a:endParaRPr sz="3200" b="1" i="0" u="none" strike="noStrike" cap="none">
              <a:solidFill>
                <a:schemeClr val="accent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3200" b="1" i="0" u="sng" strike="noStrike" cap="none">
                <a:solidFill>
                  <a:schemeClr val="hlink"/>
                </a:solidFill>
                <a:latin typeface="Arial"/>
                <a:ea typeface="Arial"/>
                <a:cs typeface="Arial"/>
                <a:sym typeface="Arial"/>
                <a:hlinkClick r:id="rId3"/>
              </a:rPr>
              <a:t>Civilian Conservation Corps</a:t>
            </a:r>
            <a:endParaRPr sz="3200" b="1" i="0" u="none" strike="noStrike" cap="none">
              <a:solidFill>
                <a:schemeClr val="accent5"/>
              </a:solidFill>
              <a:latin typeface="Arial"/>
              <a:ea typeface="Arial"/>
              <a:cs typeface="Arial"/>
              <a:sym typeface="Arial"/>
            </a:endParaRPr>
          </a:p>
        </p:txBody>
      </p:sp>
      <p:pic>
        <p:nvPicPr>
          <p:cNvPr id="369" name="Google Shape;369;g16ad0c3f66b_1_191" title="CCC Walk"/>
          <p:cNvPicPr preferRelativeResize="0"/>
          <p:nvPr/>
        </p:nvPicPr>
        <p:blipFill rotWithShape="1">
          <a:blip r:embed="rId4">
            <a:alphaModFix/>
          </a:blip>
          <a:srcRect/>
          <a:stretch/>
        </p:blipFill>
        <p:spPr>
          <a:xfrm>
            <a:off x="6403425" y="3353300"/>
            <a:ext cx="4891000" cy="3202812"/>
          </a:xfrm>
          <a:prstGeom prst="rect">
            <a:avLst/>
          </a:prstGeom>
          <a:noFill/>
          <a:ln>
            <a:noFill/>
          </a:ln>
        </p:spPr>
      </p:pic>
      <p:pic>
        <p:nvPicPr>
          <p:cNvPr id="370" name="Google Shape;370;g16ad0c3f66b_1_191" title="CCC Camp"/>
          <p:cNvPicPr preferRelativeResize="0"/>
          <p:nvPr/>
        </p:nvPicPr>
        <p:blipFill rotWithShape="1">
          <a:blip r:embed="rId5">
            <a:alphaModFix/>
          </a:blip>
          <a:srcRect/>
          <a:stretch/>
        </p:blipFill>
        <p:spPr>
          <a:xfrm>
            <a:off x="426725" y="3991350"/>
            <a:ext cx="5119025" cy="2866654"/>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6ad0c3f66b_1_29"/>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Today’s Agenda</a:t>
            </a:r>
            <a:endParaRPr>
              <a:latin typeface="Verdana"/>
              <a:ea typeface="Verdana"/>
              <a:cs typeface="Verdana"/>
              <a:sym typeface="Verdana"/>
            </a:endParaRPr>
          </a:p>
        </p:txBody>
      </p:sp>
      <p:sp>
        <p:nvSpPr>
          <p:cNvPr id="180" name="Google Shape;180;g16ad0c3f66b_1_29"/>
          <p:cNvSpPr txBox="1">
            <a:spLocks noGrp="1"/>
          </p:cNvSpPr>
          <p:nvPr>
            <p:ph type="body" idx="1"/>
          </p:nvPr>
        </p:nvSpPr>
        <p:spPr>
          <a:xfrm>
            <a:off x="266125" y="986975"/>
            <a:ext cx="11668800" cy="5871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ct val="108108"/>
              <a:buNone/>
            </a:pPr>
            <a:endParaRPr sz="2800" b="1">
              <a:solidFill>
                <a:schemeClr val="accent5"/>
              </a:solidFill>
              <a:latin typeface="Verdana"/>
              <a:ea typeface="Verdana"/>
              <a:cs typeface="Verdana"/>
              <a:sym typeface="Verdana"/>
            </a:endParaRPr>
          </a:p>
          <a:p>
            <a:pPr marL="0" lvl="0" indent="0" algn="l" rtl="0">
              <a:lnSpc>
                <a:spcPct val="90000"/>
              </a:lnSpc>
              <a:spcBef>
                <a:spcPts val="1000"/>
              </a:spcBef>
              <a:spcAft>
                <a:spcPts val="0"/>
              </a:spcAft>
              <a:buSzPct val="97646"/>
              <a:buNone/>
            </a:pPr>
            <a:r>
              <a:rPr lang="en-US" sz="3100">
                <a:solidFill>
                  <a:schemeClr val="accent5"/>
                </a:solidFill>
                <a:latin typeface="Verdana"/>
                <a:ea typeface="Verdana"/>
                <a:cs typeface="Verdana"/>
                <a:sym typeface="Verdana"/>
              </a:rPr>
              <a:t>Our agenda for today has been created to help English teachers see how history and English work closely together as a gateway to personal engagement with multiple, cross-curricular texts. This will aid them in their pursuit of both history and literary truth and allow them to produce multimodal presentations as a way of showcasing their understanding of the past, the present, and the future. </a:t>
            </a:r>
            <a:endParaRPr sz="3100">
              <a:solidFill>
                <a:schemeClr val="accent5"/>
              </a:solidFill>
              <a:latin typeface="Verdana"/>
              <a:ea typeface="Verdana"/>
              <a:cs typeface="Verdana"/>
              <a:sym typeface="Verdana"/>
            </a:endParaRPr>
          </a:p>
          <a:p>
            <a:pPr marL="0" lvl="0" indent="0" algn="l" rtl="0">
              <a:lnSpc>
                <a:spcPct val="90000"/>
              </a:lnSpc>
              <a:spcBef>
                <a:spcPts val="1000"/>
              </a:spcBef>
              <a:spcAft>
                <a:spcPts val="0"/>
              </a:spcAft>
              <a:buSzPct val="108108"/>
              <a:buNone/>
            </a:pPr>
            <a:endParaRPr sz="2800" b="1">
              <a:solidFill>
                <a:schemeClr val="accent5"/>
              </a:solidFill>
              <a:latin typeface="Verdana"/>
              <a:ea typeface="Verdana"/>
              <a:cs typeface="Verdana"/>
              <a:sym typeface="Verdana"/>
            </a:endParaRPr>
          </a:p>
          <a:p>
            <a:pPr marL="0" lvl="0" indent="0" algn="l" rtl="0">
              <a:lnSpc>
                <a:spcPct val="90000"/>
              </a:lnSpc>
              <a:spcBef>
                <a:spcPts val="1000"/>
              </a:spcBef>
              <a:spcAft>
                <a:spcPts val="0"/>
              </a:spcAft>
              <a:buSzPct val="108108"/>
              <a:buNone/>
            </a:pPr>
            <a:r>
              <a:rPr lang="en-US" sz="2800" b="1">
                <a:solidFill>
                  <a:schemeClr val="accent5"/>
                </a:solidFill>
                <a:latin typeface="Verdana"/>
                <a:ea typeface="Verdana"/>
                <a:cs typeface="Verdana"/>
                <a:sym typeface="Verdana"/>
              </a:rPr>
              <a:t>We will look at: </a:t>
            </a:r>
            <a:endParaRPr sz="2800" b="1">
              <a:solidFill>
                <a:schemeClr val="accent5"/>
              </a:solidFill>
              <a:latin typeface="Verdana"/>
              <a:ea typeface="Verdana"/>
              <a:cs typeface="Verdana"/>
              <a:sym typeface="Verdana"/>
            </a:endParaRPr>
          </a:p>
          <a:p>
            <a:pPr marL="228600" lvl="0" indent="-228600" algn="l" rtl="0">
              <a:lnSpc>
                <a:spcPct val="90000"/>
              </a:lnSpc>
              <a:spcBef>
                <a:spcPts val="1000"/>
              </a:spcBef>
              <a:spcAft>
                <a:spcPts val="0"/>
              </a:spcAft>
              <a:buClr>
                <a:schemeClr val="accent5"/>
              </a:buClr>
              <a:buSzPct val="108108"/>
              <a:buFont typeface="Verdana"/>
              <a:buAutoNum type="arabicPeriod"/>
            </a:pPr>
            <a:r>
              <a:rPr lang="en-US" sz="2800" b="1">
                <a:solidFill>
                  <a:schemeClr val="accent5"/>
                </a:solidFill>
                <a:latin typeface="Verdana"/>
                <a:ea typeface="Verdana"/>
                <a:cs typeface="Verdana"/>
                <a:sym typeface="Verdana"/>
              </a:rPr>
              <a:t>How to Access Content Vocabulary</a:t>
            </a:r>
            <a:endParaRPr sz="2800" b="1">
              <a:solidFill>
                <a:schemeClr val="accent5"/>
              </a:solidFill>
              <a:latin typeface="Verdana"/>
              <a:ea typeface="Verdana"/>
              <a:cs typeface="Verdana"/>
              <a:sym typeface="Verdana"/>
            </a:endParaRPr>
          </a:p>
          <a:p>
            <a:pPr marL="228600" lvl="0" indent="-228600" algn="l" rtl="0">
              <a:lnSpc>
                <a:spcPct val="90000"/>
              </a:lnSpc>
              <a:spcBef>
                <a:spcPts val="1000"/>
              </a:spcBef>
              <a:spcAft>
                <a:spcPts val="0"/>
              </a:spcAft>
              <a:buClr>
                <a:schemeClr val="accent5"/>
              </a:buClr>
              <a:buSzPct val="108108"/>
              <a:buFont typeface="Verdana"/>
              <a:buAutoNum type="arabicPeriod"/>
            </a:pPr>
            <a:r>
              <a:rPr lang="en-US" sz="2800" b="1">
                <a:solidFill>
                  <a:schemeClr val="accent5"/>
                </a:solidFill>
                <a:latin typeface="Verdana"/>
                <a:ea typeface="Verdana"/>
                <a:cs typeface="Verdana"/>
                <a:sym typeface="Verdana"/>
              </a:rPr>
              <a:t>Using Paired Sources</a:t>
            </a:r>
            <a:endParaRPr sz="2800" b="1">
              <a:solidFill>
                <a:schemeClr val="accent5"/>
              </a:solidFill>
              <a:latin typeface="Verdana"/>
              <a:ea typeface="Verdana"/>
              <a:cs typeface="Verdana"/>
              <a:sym typeface="Verdana"/>
            </a:endParaRPr>
          </a:p>
          <a:p>
            <a:pPr marL="228600" lvl="0" indent="-228600" algn="l" rtl="0">
              <a:lnSpc>
                <a:spcPct val="90000"/>
              </a:lnSpc>
              <a:spcBef>
                <a:spcPts val="1000"/>
              </a:spcBef>
              <a:spcAft>
                <a:spcPts val="0"/>
              </a:spcAft>
              <a:buClr>
                <a:schemeClr val="accent5"/>
              </a:buClr>
              <a:buSzPct val="108108"/>
              <a:buFont typeface="Verdana"/>
              <a:buAutoNum type="arabicPeriod"/>
            </a:pPr>
            <a:r>
              <a:rPr lang="en-US" sz="2800" b="1">
                <a:solidFill>
                  <a:schemeClr val="accent5"/>
                </a:solidFill>
                <a:latin typeface="Verdana"/>
                <a:ea typeface="Verdana"/>
                <a:cs typeface="Verdana"/>
                <a:sym typeface="Verdana"/>
              </a:rPr>
              <a:t>How to use Different Modalities</a:t>
            </a:r>
            <a:endParaRPr sz="2800" b="1">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6ad0c3f66b_1_199"/>
          <p:cNvSpPr txBox="1">
            <a:spLocks noGrp="1"/>
          </p:cNvSpPr>
          <p:nvPr>
            <p:ph type="title"/>
          </p:nvPr>
        </p:nvSpPr>
        <p:spPr>
          <a:xfrm>
            <a:off x="0" y="0"/>
            <a:ext cx="11353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solidFill>
                  <a:schemeClr val="accent5"/>
                </a:solidFill>
                <a:latin typeface="Verdana"/>
                <a:ea typeface="Verdana"/>
                <a:cs typeface="Verdana"/>
                <a:sym typeface="Verdana"/>
              </a:rPr>
              <a:t>Examples of Paired Sources </a:t>
            </a:r>
            <a:r>
              <a:rPr lang="en-US" dirty="0" smtClean="0">
                <a:solidFill>
                  <a:schemeClr val="accent5"/>
                </a:solidFill>
                <a:latin typeface="Verdana"/>
                <a:ea typeface="Verdana"/>
                <a:cs typeface="Verdana"/>
                <a:sym typeface="Verdana"/>
              </a:rPr>
              <a:t>1 (3 of 3)</a:t>
            </a:r>
            <a:endParaRPr dirty="0">
              <a:solidFill>
                <a:schemeClr val="accent5"/>
              </a:solidFill>
              <a:latin typeface="Verdana"/>
              <a:ea typeface="Verdana"/>
              <a:cs typeface="Verdana"/>
              <a:sym typeface="Verdana"/>
            </a:endParaRPr>
          </a:p>
        </p:txBody>
      </p:sp>
      <p:sp>
        <p:nvSpPr>
          <p:cNvPr id="377" name="Google Shape;377;g16ad0c3f66b_1_199"/>
          <p:cNvSpPr txBox="1"/>
          <p:nvPr/>
        </p:nvSpPr>
        <p:spPr>
          <a:xfrm>
            <a:off x="0" y="1523400"/>
            <a:ext cx="12192000" cy="424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5"/>
                </a:solidFill>
                <a:latin typeface="Verdana"/>
                <a:ea typeface="Verdana"/>
                <a:cs typeface="Verdana"/>
                <a:sym typeface="Verdana"/>
              </a:rPr>
              <a:t>Historical Connection:</a:t>
            </a:r>
            <a:r>
              <a:rPr lang="en-US" sz="2400" b="0" i="0" u="none" strike="noStrike" cap="none">
                <a:solidFill>
                  <a:schemeClr val="accent5"/>
                </a:solidFill>
                <a:latin typeface="Verdana"/>
                <a:ea typeface="Verdana"/>
                <a:cs typeface="Verdana"/>
                <a:sym typeface="Verdana"/>
              </a:rPr>
              <a:t> FDR and the New Deal</a:t>
            </a: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5"/>
                </a:solidFill>
                <a:latin typeface="Verdana"/>
                <a:ea typeface="Verdana"/>
                <a:cs typeface="Verdana"/>
                <a:sym typeface="Verdana"/>
              </a:rPr>
              <a:t>Literary Sources 2- Let’s look at the following two photographs.</a:t>
            </a: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5"/>
                </a:solidFill>
                <a:latin typeface="Verdana"/>
                <a:ea typeface="Verdana"/>
                <a:cs typeface="Verdana"/>
                <a:sym typeface="Verdana"/>
              </a:rPr>
              <a:t>View and Respond to:</a:t>
            </a: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5"/>
                </a:solidFill>
                <a:latin typeface="Verdana"/>
                <a:ea typeface="Verdana"/>
                <a:cs typeface="Verdana"/>
                <a:sym typeface="Verdana"/>
              </a:rPr>
              <a:t>What do you see? What feeling does this photograph give the reader or viewer? </a:t>
            </a: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g16ad0c3f66b_1_205" title="CCC workers sawing a log "/>
          <p:cNvPicPr preferRelativeResize="0"/>
          <p:nvPr/>
        </p:nvPicPr>
        <p:blipFill rotWithShape="1">
          <a:blip r:embed="rId3">
            <a:alphaModFix/>
          </a:blip>
          <a:srcRect/>
          <a:stretch/>
        </p:blipFill>
        <p:spPr>
          <a:xfrm>
            <a:off x="152400" y="0"/>
            <a:ext cx="12039600" cy="6556100"/>
          </a:xfrm>
          <a:prstGeom prst="rect">
            <a:avLst/>
          </a:prstGeom>
          <a:noFill/>
          <a:ln>
            <a:noFill/>
          </a:ln>
        </p:spPr>
      </p:pic>
      <p:sp>
        <p:nvSpPr>
          <p:cNvPr id="384" name="Google Shape;384;g16ad0c3f66b_1_20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 </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16ad0c3f66b_1_211" descr="Man sitting in wheelchair beside a sign that reads C.C.C.CAMP "/>
          <p:cNvSpPr txBox="1"/>
          <p:nvPr/>
        </p:nvSpPr>
        <p:spPr>
          <a:xfrm>
            <a:off x="5271425" y="6279200"/>
            <a:ext cx="71550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600" b="0" i="0" u="none" strike="noStrike" cap="none">
              <a:solidFill>
                <a:srgbClr val="000000"/>
              </a:solidFill>
              <a:latin typeface="Arial"/>
              <a:ea typeface="Arial"/>
              <a:cs typeface="Arial"/>
              <a:sym typeface="Arial"/>
            </a:endParaRPr>
          </a:p>
        </p:txBody>
      </p:sp>
      <p:pic>
        <p:nvPicPr>
          <p:cNvPr id="391" name="Google Shape;391;g16ad0c3f66b_1_211" descr="Man sitting in wheelchair beside a sign that reads C.C.C. CAMP"/>
          <p:cNvPicPr preferRelativeResize="0"/>
          <p:nvPr/>
        </p:nvPicPr>
        <p:blipFill rotWithShape="1">
          <a:blip r:embed="rId3">
            <a:alphaModFix/>
          </a:blip>
          <a:srcRect/>
          <a:stretch/>
        </p:blipFill>
        <p:spPr>
          <a:xfrm>
            <a:off x="123350" y="152400"/>
            <a:ext cx="11767148" cy="6591299"/>
          </a:xfrm>
          <a:prstGeom prst="rect">
            <a:avLst/>
          </a:prstGeom>
          <a:noFill/>
          <a:ln>
            <a:noFill/>
          </a:ln>
        </p:spPr>
      </p:pic>
      <p:sp>
        <p:nvSpPr>
          <p:cNvPr id="392" name="Google Shape;392;g16ad0c3f66b_1_21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  </a:t>
            </a: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6ad0c3f66b_1_218"/>
          <p:cNvSpPr txBox="1">
            <a:spLocks noGrp="1"/>
          </p:cNvSpPr>
          <p:nvPr>
            <p:ph type="title"/>
          </p:nvPr>
        </p:nvSpPr>
        <p:spPr>
          <a:xfrm>
            <a:off x="0" y="0"/>
            <a:ext cx="11353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accent5"/>
                </a:solidFill>
                <a:latin typeface="Verdana"/>
                <a:ea typeface="Verdana"/>
                <a:cs typeface="Verdana"/>
                <a:sym typeface="Verdana"/>
              </a:rPr>
              <a:t>Examples of Paired Sources </a:t>
            </a:r>
            <a:endParaRPr>
              <a:solidFill>
                <a:schemeClr val="accent5"/>
              </a:solidFill>
              <a:latin typeface="Verdana"/>
              <a:ea typeface="Verdana"/>
              <a:cs typeface="Verdana"/>
              <a:sym typeface="Verdana"/>
            </a:endParaRPr>
          </a:p>
        </p:txBody>
      </p:sp>
      <p:sp>
        <p:nvSpPr>
          <p:cNvPr id="399" name="Google Shape;399;g16ad0c3f66b_1_218"/>
          <p:cNvSpPr txBox="1"/>
          <p:nvPr/>
        </p:nvSpPr>
        <p:spPr>
          <a:xfrm>
            <a:off x="0" y="950200"/>
            <a:ext cx="121920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5"/>
                </a:solidFill>
                <a:latin typeface="Verdana"/>
                <a:ea typeface="Verdana"/>
                <a:cs typeface="Verdana"/>
                <a:sym typeface="Verdana"/>
              </a:rPr>
              <a:t>Historical Connection:</a:t>
            </a:r>
            <a:r>
              <a:rPr lang="en-US" sz="2400" b="0" i="0" u="none" strike="noStrike" cap="none">
                <a:solidFill>
                  <a:schemeClr val="accent5"/>
                </a:solidFill>
                <a:latin typeface="Verdana"/>
                <a:ea typeface="Verdana"/>
                <a:cs typeface="Verdana"/>
                <a:sym typeface="Verdana"/>
              </a:rPr>
              <a:t> FDR and the New Deal</a:t>
            </a:r>
            <a:endParaRPr sz="2400" b="0"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5"/>
                </a:solidFill>
                <a:latin typeface="Verdana"/>
                <a:ea typeface="Verdana"/>
                <a:cs typeface="Verdana"/>
                <a:sym typeface="Verdana"/>
              </a:rPr>
              <a:t>Literary Source 3, Current Travel Brochure:</a:t>
            </a: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5"/>
              </a:solidFill>
              <a:latin typeface="Verdana"/>
              <a:ea typeface="Verdana"/>
              <a:cs typeface="Verdana"/>
              <a:sym typeface="Verdana"/>
            </a:endParaRPr>
          </a:p>
        </p:txBody>
      </p:sp>
      <p:pic>
        <p:nvPicPr>
          <p:cNvPr id="400" name="Google Shape;400;g16ad0c3f66b_1_218" title="Sherando Lake, VA brochure"/>
          <p:cNvPicPr preferRelativeResize="0"/>
          <p:nvPr/>
        </p:nvPicPr>
        <p:blipFill rotWithShape="1">
          <a:blip r:embed="rId3">
            <a:alphaModFix/>
          </a:blip>
          <a:srcRect/>
          <a:stretch/>
        </p:blipFill>
        <p:spPr>
          <a:xfrm>
            <a:off x="111450" y="1980775"/>
            <a:ext cx="10655360" cy="4762924"/>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16ad0c3f66b_1_225"/>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Practice 3: Modalities</a:t>
            </a:r>
            <a:endParaRPr>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Multimodal Means:</a:t>
            </a:r>
            <a:endParaRPr>
              <a:solidFill>
                <a:schemeClr val="accent5"/>
              </a:solidFill>
              <a:highlight>
                <a:schemeClr val="lt1"/>
              </a:highlight>
              <a:latin typeface="Verdana"/>
              <a:ea typeface="Verdana"/>
              <a:cs typeface="Verdana"/>
              <a:sym typeface="Verdana"/>
            </a:endParaRPr>
          </a:p>
        </p:txBody>
      </p:sp>
      <p:sp>
        <p:nvSpPr>
          <p:cNvPr id="406" name="Google Shape;406;g16ad0c3f66b_1_225"/>
          <p:cNvSpPr txBox="1">
            <a:spLocks noGrp="1"/>
          </p:cNvSpPr>
          <p:nvPr>
            <p:ph type="body" idx="1"/>
          </p:nvPr>
        </p:nvSpPr>
        <p:spPr>
          <a:xfrm>
            <a:off x="0" y="1326000"/>
            <a:ext cx="10859700" cy="442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200"/>
              </a:spcBef>
              <a:spcAft>
                <a:spcPts val="0"/>
              </a:spcAft>
              <a:buClr>
                <a:schemeClr val="accent5"/>
              </a:buClr>
              <a:buSzPts val="2400"/>
              <a:buFont typeface="Verdana"/>
              <a:buAutoNum type="arabicPeriod"/>
            </a:pPr>
            <a:r>
              <a:rPr lang="en-US" sz="2400" dirty="0">
                <a:solidFill>
                  <a:schemeClr val="accent5"/>
                </a:solidFill>
                <a:highlight>
                  <a:schemeClr val="lt1"/>
                </a:highlight>
                <a:latin typeface="Verdana"/>
                <a:ea typeface="Verdana"/>
                <a:cs typeface="Verdana"/>
                <a:sym typeface="Verdana"/>
              </a:rPr>
              <a:t>Allowing students to choose their mode of writing:</a:t>
            </a:r>
            <a:endParaRPr sz="2400" dirty="0">
              <a:solidFill>
                <a:schemeClr val="accent5"/>
              </a:solidFill>
              <a:highlight>
                <a:schemeClr val="lt1"/>
              </a:highlight>
              <a:latin typeface="Verdana"/>
              <a:ea typeface="Verdana"/>
              <a:cs typeface="Verdana"/>
              <a:sym typeface="Verdana"/>
            </a:endParaRPr>
          </a:p>
          <a:p>
            <a:pPr marL="914400" lvl="0" indent="-381000" algn="l" rtl="0">
              <a:lnSpc>
                <a:spcPct val="100000"/>
              </a:lnSpc>
              <a:spcBef>
                <a:spcPts val="0"/>
              </a:spcBef>
              <a:spcAft>
                <a:spcPts val="0"/>
              </a:spcAft>
              <a:buClr>
                <a:schemeClr val="accent5"/>
              </a:buClr>
              <a:buSzPts val="2400"/>
              <a:buFont typeface="Verdana"/>
              <a:buAutoNum type="alphaLcPeriod"/>
            </a:pPr>
            <a:r>
              <a:rPr lang="en-US" sz="2400" dirty="0">
                <a:solidFill>
                  <a:schemeClr val="accent5"/>
                </a:solidFill>
                <a:highlight>
                  <a:schemeClr val="lt1"/>
                </a:highlight>
                <a:latin typeface="Verdana"/>
                <a:ea typeface="Verdana"/>
                <a:cs typeface="Verdana"/>
                <a:sym typeface="Verdana"/>
              </a:rPr>
              <a:t> can include persuasive/argumentative, reflective, interpretive, and analytic with an emphasis on persuasion/argumentation.</a:t>
            </a:r>
            <a:endParaRPr sz="2400"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2800"/>
              <a:buNone/>
            </a:pPr>
            <a:endParaRPr sz="2400"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sz="2400" dirty="0">
                <a:solidFill>
                  <a:schemeClr val="accent5"/>
                </a:solidFill>
                <a:highlight>
                  <a:schemeClr val="lt1"/>
                </a:highlight>
                <a:latin typeface="Verdana"/>
                <a:ea typeface="Verdana"/>
                <a:cs typeface="Verdana"/>
                <a:sym typeface="Verdana"/>
              </a:rPr>
              <a:t>2. Synthesizing</a:t>
            </a:r>
            <a:r>
              <a:rPr lang="en-US" sz="2400" dirty="0" smtClean="0">
                <a:solidFill>
                  <a:schemeClr val="accent5"/>
                </a:solidFill>
                <a:highlight>
                  <a:schemeClr val="lt1"/>
                </a:highlight>
                <a:latin typeface="Verdana"/>
                <a:ea typeface="Verdana"/>
                <a:cs typeface="Verdana"/>
                <a:sym typeface="Verdana"/>
              </a:rPr>
              <a:t>: Imagery </a:t>
            </a:r>
            <a:r>
              <a:rPr lang="en-US" sz="2400" dirty="0">
                <a:solidFill>
                  <a:schemeClr val="accent5"/>
                </a:solidFill>
                <a:highlight>
                  <a:schemeClr val="lt1"/>
                </a:highlight>
                <a:latin typeface="Verdana"/>
                <a:ea typeface="Verdana"/>
                <a:cs typeface="Verdana"/>
                <a:sym typeface="Verdana"/>
              </a:rPr>
              <a:t>and text to create compelling message</a:t>
            </a:r>
            <a:endParaRPr sz="2400" dirty="0">
              <a:solidFill>
                <a:schemeClr val="accent5"/>
              </a:solidFill>
              <a:highlight>
                <a:schemeClr val="lt1"/>
              </a:highlight>
              <a:latin typeface="Verdana"/>
              <a:ea typeface="Verdana"/>
              <a:cs typeface="Verdana"/>
              <a:sym typeface="Verdana"/>
            </a:endParaRPr>
          </a:p>
          <a:p>
            <a:pPr marL="914400" lvl="0" indent="-381000" algn="l" rtl="0">
              <a:lnSpc>
                <a:spcPct val="115000"/>
              </a:lnSpc>
              <a:spcBef>
                <a:spcPts val="0"/>
              </a:spcBef>
              <a:spcAft>
                <a:spcPts val="0"/>
              </a:spcAft>
              <a:buClr>
                <a:schemeClr val="accent5"/>
              </a:buClr>
              <a:buSzPts val="2400"/>
              <a:buFont typeface="Verdana"/>
              <a:buAutoNum type="alphaLcPeriod"/>
            </a:pPr>
            <a:r>
              <a:rPr lang="en-US" sz="2400" dirty="0">
                <a:solidFill>
                  <a:schemeClr val="accent5"/>
                </a:solidFill>
                <a:highlight>
                  <a:schemeClr val="lt1"/>
                </a:highlight>
                <a:latin typeface="Verdana"/>
                <a:ea typeface="Verdana"/>
                <a:cs typeface="Verdana"/>
                <a:sym typeface="Verdana"/>
              </a:rPr>
              <a:t>How does this relate to the problem and solution?</a:t>
            </a:r>
            <a:endParaRPr sz="2400" dirty="0">
              <a:solidFill>
                <a:schemeClr val="accent5"/>
              </a:solidFill>
              <a:highlight>
                <a:schemeClr val="lt1"/>
              </a:highlight>
              <a:latin typeface="Verdana"/>
              <a:ea typeface="Verdana"/>
              <a:cs typeface="Verdana"/>
              <a:sym typeface="Verdana"/>
            </a:endParaRPr>
          </a:p>
          <a:p>
            <a:pPr marL="914400" lvl="0" indent="-381000" algn="l" rtl="0">
              <a:lnSpc>
                <a:spcPct val="115000"/>
              </a:lnSpc>
              <a:spcBef>
                <a:spcPts val="0"/>
              </a:spcBef>
              <a:spcAft>
                <a:spcPts val="0"/>
              </a:spcAft>
              <a:buClr>
                <a:schemeClr val="accent5"/>
              </a:buClr>
              <a:buSzPts val="2400"/>
              <a:buFont typeface="Verdana"/>
              <a:buAutoNum type="alphaLcPeriod"/>
            </a:pPr>
            <a:r>
              <a:rPr lang="en-US" sz="2400" dirty="0">
                <a:solidFill>
                  <a:schemeClr val="accent5"/>
                </a:solidFill>
                <a:highlight>
                  <a:schemeClr val="lt1"/>
                </a:highlight>
                <a:latin typeface="Verdana"/>
                <a:ea typeface="Verdana"/>
                <a:cs typeface="Verdana"/>
                <a:sym typeface="Verdana"/>
              </a:rPr>
              <a:t>What could this look like?  book trailers, brochures, podcasts, posters, public displays (Smithsonian museum on </a:t>
            </a:r>
            <a:r>
              <a:rPr lang="en-US" sz="2400" dirty="0" err="1">
                <a:solidFill>
                  <a:schemeClr val="accent5"/>
                </a:solidFill>
                <a:highlight>
                  <a:schemeClr val="lt1"/>
                </a:highlight>
                <a:latin typeface="Verdana"/>
                <a:ea typeface="Verdana"/>
                <a:cs typeface="Verdana"/>
                <a:sym typeface="Verdana"/>
              </a:rPr>
              <a:t>mainstreet</a:t>
            </a:r>
            <a:r>
              <a:rPr lang="en-US" sz="2400" dirty="0" smtClean="0">
                <a:solidFill>
                  <a:schemeClr val="accent5"/>
                </a:solidFill>
                <a:highlight>
                  <a:schemeClr val="lt1"/>
                </a:highlight>
                <a:latin typeface="Verdana"/>
                <a:ea typeface="Verdana"/>
                <a:cs typeface="Verdana"/>
                <a:sym typeface="Verdana"/>
              </a:rPr>
              <a:t>)</a:t>
            </a:r>
            <a:endParaRPr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dirty="0">
                <a:solidFill>
                  <a:schemeClr val="accent5"/>
                </a:solidFill>
                <a:highlight>
                  <a:schemeClr val="lt1"/>
                </a:highlight>
                <a:latin typeface="Verdana"/>
                <a:ea typeface="Verdana"/>
                <a:cs typeface="Verdana"/>
                <a:sym typeface="Verdana"/>
              </a:rPr>
              <a:t>3. </a:t>
            </a:r>
            <a:r>
              <a:rPr lang="en-US" sz="2400" dirty="0">
                <a:solidFill>
                  <a:schemeClr val="accent5"/>
                </a:solidFill>
                <a:highlight>
                  <a:schemeClr val="lt1"/>
                </a:highlight>
                <a:latin typeface="Verdana"/>
                <a:ea typeface="Verdana"/>
                <a:cs typeface="Verdana"/>
                <a:sym typeface="Verdana"/>
              </a:rPr>
              <a:t>Examination: Look at or inspecti</a:t>
            </a:r>
            <a:r>
              <a:rPr lang="en-US" dirty="0">
                <a:solidFill>
                  <a:schemeClr val="accent5"/>
                </a:solidFill>
                <a:highlight>
                  <a:schemeClr val="lt1"/>
                </a:highlight>
                <a:latin typeface="Verdana"/>
                <a:ea typeface="Verdana"/>
                <a:cs typeface="Verdana"/>
                <a:sym typeface="Verdana"/>
              </a:rPr>
              <a:t>ng our product and its intentions.</a:t>
            </a:r>
            <a:endParaRPr dirty="0">
              <a:solidFill>
                <a:schemeClr val="accent5"/>
              </a:solidFill>
              <a:highlight>
                <a:schemeClr val="lt1"/>
              </a:highlight>
              <a:latin typeface="Verdana"/>
              <a:ea typeface="Verdana"/>
              <a:cs typeface="Verdana"/>
              <a:sym typeface="Verdana"/>
            </a:endParaRPr>
          </a:p>
          <a:p>
            <a:pPr marL="914400" lvl="0" indent="-381000" algn="l" rtl="0">
              <a:lnSpc>
                <a:spcPct val="115000"/>
              </a:lnSpc>
              <a:spcBef>
                <a:spcPts val="0"/>
              </a:spcBef>
              <a:spcAft>
                <a:spcPts val="0"/>
              </a:spcAft>
              <a:buClr>
                <a:schemeClr val="accent5"/>
              </a:buClr>
              <a:buSzPts val="2400"/>
              <a:buFont typeface="Verdana"/>
              <a:buAutoNum type="alphaLcPeriod"/>
            </a:pPr>
            <a:r>
              <a:rPr lang="en-US" sz="2400" dirty="0">
                <a:solidFill>
                  <a:schemeClr val="accent5"/>
                </a:solidFill>
                <a:highlight>
                  <a:schemeClr val="lt1"/>
                </a:highlight>
                <a:latin typeface="Verdana"/>
                <a:ea typeface="Verdana"/>
                <a:cs typeface="Verdana"/>
                <a:sym typeface="Verdana"/>
              </a:rPr>
              <a:t> </a:t>
            </a:r>
            <a:r>
              <a:rPr lang="en-US" sz="2400" u="sng" dirty="0">
                <a:solidFill>
                  <a:schemeClr val="hlink"/>
                </a:solidFill>
                <a:highlight>
                  <a:schemeClr val="lt1"/>
                </a:highlight>
                <a:latin typeface="Verdana"/>
                <a:ea typeface="Verdana"/>
                <a:cs typeface="Verdana"/>
                <a:sym typeface="Verdana"/>
                <a:hlinkClick r:id="rId3"/>
              </a:rPr>
              <a:t>Examining Multimodal Media</a:t>
            </a:r>
            <a:endParaRPr sz="2400" dirty="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sz="2400" dirty="0">
              <a:solidFill>
                <a:schemeClr val="accent5"/>
              </a:solidFill>
              <a:highlight>
                <a:schemeClr val="lt1"/>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sz="2400" dirty="0">
              <a:solidFill>
                <a:schemeClr val="accent5"/>
              </a:solidFill>
              <a:highlight>
                <a:schemeClr val="lt1"/>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6ad0c3f66b_1_230"/>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Practice 3: Modalities</a:t>
            </a:r>
            <a:endParaRPr>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Multimodal Does:</a:t>
            </a:r>
            <a:endParaRPr>
              <a:solidFill>
                <a:schemeClr val="accent5"/>
              </a:solidFill>
              <a:highlight>
                <a:schemeClr val="lt1"/>
              </a:highlight>
              <a:latin typeface="Verdana"/>
              <a:ea typeface="Verdana"/>
              <a:cs typeface="Verdana"/>
              <a:sym typeface="Verdana"/>
            </a:endParaRPr>
          </a:p>
        </p:txBody>
      </p:sp>
      <p:sp>
        <p:nvSpPr>
          <p:cNvPr id="412" name="Google Shape;412;g16ad0c3f66b_1_230"/>
          <p:cNvSpPr txBox="1">
            <a:spLocks noGrp="1"/>
          </p:cNvSpPr>
          <p:nvPr>
            <p:ph type="body" idx="1"/>
          </p:nvPr>
        </p:nvSpPr>
        <p:spPr>
          <a:xfrm>
            <a:off x="0" y="1526375"/>
            <a:ext cx="10859700" cy="4422000"/>
          </a:xfrm>
          <a:prstGeom prst="rect">
            <a:avLst/>
          </a:prstGeom>
          <a:noFill/>
          <a:ln>
            <a:noFill/>
          </a:ln>
        </p:spPr>
        <p:txBody>
          <a:bodyPr spcFirstLastPara="1" wrap="square" lIns="91425" tIns="45700" rIns="91425" bIns="45700" anchor="t" anchorCtr="0">
            <a:normAutofit lnSpcReduction="10000"/>
          </a:bodyPr>
          <a:lstStyle/>
          <a:p>
            <a:pPr marL="457200" lvl="0" indent="0" algn="l" rtl="0">
              <a:lnSpc>
                <a:spcPct val="100000"/>
              </a:lnSpc>
              <a:spcBef>
                <a:spcPts val="1200"/>
              </a:spcBef>
              <a:spcAft>
                <a:spcPts val="0"/>
              </a:spcAft>
              <a:buSzPts val="2800"/>
              <a:buNone/>
            </a:pPr>
            <a:endParaRPr sz="2400" dirty="0">
              <a:solidFill>
                <a:schemeClr val="accent5"/>
              </a:solidFill>
              <a:highlight>
                <a:schemeClr val="lt1"/>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AutoNum type="arabicPeriod"/>
            </a:pPr>
            <a:r>
              <a:rPr lang="en-US" sz="2400" dirty="0">
                <a:solidFill>
                  <a:schemeClr val="accent5"/>
                </a:solidFill>
                <a:highlight>
                  <a:schemeClr val="lt1"/>
                </a:highlight>
                <a:latin typeface="Verdana"/>
                <a:ea typeface="Verdana"/>
                <a:cs typeface="Verdana"/>
                <a:sym typeface="Verdana"/>
              </a:rPr>
              <a:t>Addresses a specific audience and purpose.</a:t>
            </a:r>
            <a:endParaRPr sz="2400" dirty="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dirty="0">
              <a:solidFill>
                <a:schemeClr val="accent5"/>
              </a:solidFill>
              <a:highlight>
                <a:schemeClr val="lt1"/>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AutoNum type="arabicPeriod"/>
            </a:pPr>
            <a:r>
              <a:rPr lang="en-US" sz="2400" dirty="0">
                <a:solidFill>
                  <a:schemeClr val="accent5"/>
                </a:solidFill>
                <a:highlight>
                  <a:schemeClr val="lt1"/>
                </a:highlight>
                <a:latin typeface="Verdana"/>
                <a:ea typeface="Verdana"/>
                <a:cs typeface="Verdana"/>
                <a:sym typeface="Verdana"/>
              </a:rPr>
              <a:t>Promotes student choice and creativity.</a:t>
            </a:r>
            <a:endParaRPr sz="2400" dirty="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dirty="0">
              <a:solidFill>
                <a:schemeClr val="accent5"/>
              </a:solidFill>
              <a:highlight>
                <a:schemeClr val="lt1"/>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AutoNum type="arabicPeriod"/>
            </a:pPr>
            <a:r>
              <a:rPr lang="en-US" sz="2400" dirty="0">
                <a:solidFill>
                  <a:schemeClr val="accent5"/>
                </a:solidFill>
                <a:highlight>
                  <a:schemeClr val="lt1"/>
                </a:highlight>
                <a:latin typeface="Verdana"/>
                <a:ea typeface="Verdana"/>
                <a:cs typeface="Verdana"/>
                <a:sym typeface="Verdana"/>
              </a:rPr>
              <a:t>Incorporates a variety of forms of literature, writing, and the arts.</a:t>
            </a:r>
            <a:endParaRPr sz="2400" dirty="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r>
              <a:rPr lang="en-US" sz="2400" dirty="0">
                <a:solidFill>
                  <a:schemeClr val="accent5"/>
                </a:solidFill>
                <a:highlight>
                  <a:schemeClr val="lt1"/>
                </a:highlight>
                <a:latin typeface="Verdana"/>
                <a:ea typeface="Verdana"/>
                <a:cs typeface="Verdana"/>
                <a:sym typeface="Verdana"/>
              </a:rPr>
              <a:t> </a:t>
            </a:r>
            <a:endParaRPr sz="2400" dirty="0">
              <a:solidFill>
                <a:schemeClr val="accent5"/>
              </a:solidFill>
              <a:highlight>
                <a:schemeClr val="lt1"/>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AutoNum type="arabicPeriod"/>
            </a:pPr>
            <a:r>
              <a:rPr lang="en-US" sz="2400" dirty="0">
                <a:solidFill>
                  <a:schemeClr val="accent5"/>
                </a:solidFill>
                <a:highlight>
                  <a:schemeClr val="lt1"/>
                </a:highlight>
                <a:latin typeface="Verdana"/>
                <a:ea typeface="Verdana"/>
                <a:cs typeface="Verdana"/>
                <a:sym typeface="Verdana"/>
              </a:rPr>
              <a:t>Includes a thesis that demonstrates knowledgeable judgments, addresses counterclaims, and provides effective conclusions.</a:t>
            </a:r>
            <a:endParaRPr sz="2400" dirty="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dirty="0">
              <a:solidFill>
                <a:schemeClr val="accent5"/>
              </a:solidFill>
              <a:highlight>
                <a:schemeClr val="lt1"/>
              </a:highlight>
              <a:latin typeface="Verdana"/>
              <a:ea typeface="Verdana"/>
              <a:cs typeface="Verdana"/>
              <a:sym typeface="Verdana"/>
            </a:endParaRPr>
          </a:p>
          <a:p>
            <a:pPr marL="457200" lvl="0" indent="-381000" algn="l" rtl="0">
              <a:lnSpc>
                <a:spcPct val="100000"/>
              </a:lnSpc>
              <a:spcBef>
                <a:spcPts val="0"/>
              </a:spcBef>
              <a:spcAft>
                <a:spcPts val="0"/>
              </a:spcAft>
              <a:buClr>
                <a:schemeClr val="accent5"/>
              </a:buClr>
              <a:buSzPts val="2400"/>
              <a:buFont typeface="Verdana"/>
              <a:buAutoNum type="arabicPeriod"/>
            </a:pPr>
            <a:r>
              <a:rPr lang="en-US" sz="2400" dirty="0">
                <a:solidFill>
                  <a:schemeClr val="accent5"/>
                </a:solidFill>
                <a:highlight>
                  <a:schemeClr val="lt1"/>
                </a:highlight>
                <a:latin typeface="Verdana"/>
                <a:ea typeface="Verdana"/>
                <a:cs typeface="Verdana"/>
                <a:sym typeface="Verdana"/>
              </a:rPr>
              <a:t>Adheres to conventional uses and demonstrate mastery appropriate for secondary and post-secondary use.</a:t>
            </a:r>
            <a:endParaRPr sz="2400" dirty="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sz="2400" dirty="0">
              <a:solidFill>
                <a:schemeClr val="accent5"/>
              </a:solidFill>
              <a:highlight>
                <a:schemeClr val="lt1"/>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dirty="0">
              <a:solidFill>
                <a:schemeClr val="accent5"/>
              </a:solidFill>
              <a:highlight>
                <a:schemeClr val="lt1"/>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6ad0c3f66b_1_235"/>
          <p:cNvSpPr txBox="1">
            <a:spLocks noGrp="1"/>
          </p:cNvSpPr>
          <p:nvPr>
            <p:ph type="title"/>
          </p:nvPr>
        </p:nvSpPr>
        <p:spPr>
          <a:xfrm>
            <a:off x="0" y="115749"/>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Practice 3: Modalities</a:t>
            </a:r>
            <a:endParaRPr>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Multimodal Asks: </a:t>
            </a:r>
            <a:endParaRPr>
              <a:solidFill>
                <a:schemeClr val="accent5"/>
              </a:solidFill>
              <a:highlight>
                <a:schemeClr val="lt1"/>
              </a:highlight>
              <a:latin typeface="Verdana"/>
              <a:ea typeface="Verdana"/>
              <a:cs typeface="Verdana"/>
              <a:sym typeface="Verdana"/>
            </a:endParaRPr>
          </a:p>
        </p:txBody>
      </p:sp>
      <p:sp>
        <p:nvSpPr>
          <p:cNvPr id="418" name="Google Shape;418;g16ad0c3f66b_1_235"/>
          <p:cNvSpPr txBox="1">
            <a:spLocks noGrp="1"/>
          </p:cNvSpPr>
          <p:nvPr>
            <p:ph type="body" idx="1"/>
          </p:nvPr>
        </p:nvSpPr>
        <p:spPr>
          <a:xfrm>
            <a:off x="0" y="1576250"/>
            <a:ext cx="10859700" cy="442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2400">
                <a:solidFill>
                  <a:schemeClr val="accent5"/>
                </a:solidFill>
                <a:highlight>
                  <a:schemeClr val="lt1"/>
                </a:highlight>
                <a:latin typeface="Verdana"/>
                <a:ea typeface="Verdana"/>
                <a:cs typeface="Verdana"/>
                <a:sym typeface="Verdana"/>
              </a:rPr>
              <a:t>Students to evaluation of content: </a:t>
            </a:r>
            <a:endParaRPr sz="240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2800"/>
              <a:buNone/>
            </a:pPr>
            <a:endParaRPr sz="2400">
              <a:solidFill>
                <a:schemeClr val="accent5"/>
              </a:solidFill>
              <a:highlight>
                <a:schemeClr val="lt1"/>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a:solidFill>
                  <a:schemeClr val="accent5"/>
                </a:solidFill>
                <a:highlight>
                  <a:schemeClr val="lt1"/>
                </a:highlight>
                <a:latin typeface="Verdana"/>
                <a:ea typeface="Verdana"/>
                <a:cs typeface="Verdana"/>
                <a:sym typeface="Verdana"/>
              </a:rPr>
              <a:t>What is the cause and effect relationship between mass media and public opinion trends?  </a:t>
            </a:r>
            <a:endParaRPr sz="2400">
              <a:solidFill>
                <a:schemeClr val="accent5"/>
              </a:solidFill>
              <a:highlight>
                <a:schemeClr val="lt1"/>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a:solidFill>
                  <a:schemeClr val="accent5"/>
                </a:solidFill>
                <a:highlight>
                  <a:schemeClr val="lt1"/>
                </a:highlight>
                <a:latin typeface="Verdana"/>
                <a:ea typeface="Verdana"/>
                <a:cs typeface="Verdana"/>
                <a:sym typeface="Verdana"/>
              </a:rPr>
              <a:t>How does this relate to our national history?  </a:t>
            </a:r>
            <a:endParaRPr sz="2400">
              <a:solidFill>
                <a:schemeClr val="accent5"/>
              </a:solidFill>
              <a:highlight>
                <a:schemeClr val="lt1"/>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a:solidFill>
                  <a:schemeClr val="accent5"/>
                </a:solidFill>
                <a:highlight>
                  <a:schemeClr val="lt1"/>
                </a:highlight>
                <a:latin typeface="Verdana"/>
                <a:ea typeface="Verdana"/>
                <a:cs typeface="Verdana"/>
                <a:sym typeface="Verdana"/>
              </a:rPr>
              <a:t>What are the alternative or opposing perspectives or counter claims?</a:t>
            </a:r>
            <a:endParaRPr sz="2400">
              <a:solidFill>
                <a:schemeClr val="accent5"/>
              </a:solidFill>
              <a:highlight>
                <a:schemeClr val="lt1"/>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a:solidFill>
                  <a:schemeClr val="accent5"/>
                </a:solidFill>
                <a:highlight>
                  <a:schemeClr val="lt1"/>
                </a:highlight>
                <a:latin typeface="Verdana"/>
                <a:ea typeface="Verdana"/>
                <a:cs typeface="Verdana"/>
                <a:sym typeface="Verdana"/>
              </a:rPr>
              <a:t>What are media channels: written (both digital and printed), visual?</a:t>
            </a:r>
            <a:endParaRPr sz="2400">
              <a:solidFill>
                <a:schemeClr val="accent5"/>
              </a:solidFill>
              <a:highlight>
                <a:schemeClr val="lt1"/>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a:solidFill>
                  <a:schemeClr val="accent5"/>
                </a:solidFill>
                <a:highlight>
                  <a:schemeClr val="lt1"/>
                </a:highlight>
                <a:latin typeface="Verdana"/>
                <a:ea typeface="Verdana"/>
                <a:cs typeface="Verdana"/>
                <a:sym typeface="Verdana"/>
              </a:rPr>
              <a:t>What is the influence of media on us? Our topic? Our school? Our lives?</a:t>
            </a:r>
            <a:endParaRPr sz="2400">
              <a:solidFill>
                <a:schemeClr val="accent5"/>
              </a:solidFill>
              <a:highlight>
                <a:schemeClr val="lt1"/>
              </a:highlight>
              <a:latin typeface="Verdana"/>
              <a:ea typeface="Verdana"/>
              <a:cs typeface="Verdana"/>
              <a:sym typeface="Verdana"/>
            </a:endParaRPr>
          </a:p>
          <a:p>
            <a:pPr marL="457200" lvl="0" indent="0" algn="l" rtl="0">
              <a:lnSpc>
                <a:spcPct val="100000"/>
              </a:lnSpc>
              <a:spcBef>
                <a:spcPts val="0"/>
              </a:spcBef>
              <a:spcAft>
                <a:spcPts val="0"/>
              </a:spcAft>
              <a:buSzPts val="2800"/>
              <a:buNone/>
            </a:pPr>
            <a:endParaRPr sz="2400">
              <a:solidFill>
                <a:schemeClr val="accent5"/>
              </a:solidFill>
              <a:highlight>
                <a:schemeClr val="lt1"/>
              </a:highlight>
              <a:latin typeface="Verdana"/>
              <a:ea typeface="Verdana"/>
              <a:cs typeface="Verdana"/>
              <a:sym typeface="Verdana"/>
            </a:endParaRPr>
          </a:p>
          <a:p>
            <a:pPr marL="228600" lvl="0" indent="0" algn="l" rtl="0">
              <a:lnSpc>
                <a:spcPct val="90000"/>
              </a:lnSpc>
              <a:spcBef>
                <a:spcPts val="1200"/>
              </a:spcBef>
              <a:spcAft>
                <a:spcPts val="0"/>
              </a:spcAft>
              <a:buSzPts val="2800"/>
              <a:buNone/>
            </a:pPr>
            <a:endParaRPr sz="2400">
              <a:solidFill>
                <a:schemeClr val="accent5"/>
              </a:solidFill>
              <a:highlight>
                <a:schemeClr val="lt1"/>
              </a:highligh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6ad0c3f66b_1_240"/>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a:solidFill>
                  <a:schemeClr val="accent5"/>
                </a:solidFill>
                <a:highlight>
                  <a:schemeClr val="lt1"/>
                </a:highlight>
                <a:latin typeface="Verdana"/>
                <a:ea typeface="Verdana"/>
                <a:cs typeface="Verdana"/>
                <a:sym typeface="Verdana"/>
              </a:rPr>
              <a:t>Practice 3: Modalities</a:t>
            </a:r>
            <a:endParaRPr>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Clr>
                <a:schemeClr val="dk1"/>
              </a:buClr>
              <a:buSzPts val="4400"/>
              <a:buFont typeface="Arial"/>
              <a:buNone/>
            </a:pPr>
            <a:r>
              <a:rPr lang="en-US">
                <a:solidFill>
                  <a:schemeClr val="accent5"/>
                </a:solidFill>
                <a:highlight>
                  <a:schemeClr val="lt1"/>
                </a:highlight>
                <a:latin typeface="Verdana"/>
                <a:ea typeface="Verdana"/>
                <a:cs typeface="Verdana"/>
                <a:sym typeface="Verdana"/>
              </a:rPr>
              <a:t>Multimodal Allows:</a:t>
            </a:r>
            <a:endParaRPr>
              <a:solidFill>
                <a:schemeClr val="accent5"/>
              </a:solidFill>
              <a:highlight>
                <a:schemeClr val="lt1"/>
              </a:highlight>
              <a:latin typeface="Verdana"/>
              <a:ea typeface="Verdana"/>
              <a:cs typeface="Verdana"/>
              <a:sym typeface="Verdana"/>
            </a:endParaRPr>
          </a:p>
        </p:txBody>
      </p:sp>
      <p:sp>
        <p:nvSpPr>
          <p:cNvPr id="424" name="Google Shape;424;g16ad0c3f66b_1_240"/>
          <p:cNvSpPr txBox="1">
            <a:spLocks noGrp="1"/>
          </p:cNvSpPr>
          <p:nvPr>
            <p:ph type="body" idx="1"/>
          </p:nvPr>
        </p:nvSpPr>
        <p:spPr>
          <a:xfrm>
            <a:off x="0" y="1551300"/>
            <a:ext cx="11222100" cy="4434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en-US" sz="2800" b="1">
                <a:solidFill>
                  <a:schemeClr val="accent5"/>
                </a:solidFill>
                <a:highlight>
                  <a:srgbClr val="FFFFFF"/>
                </a:highlight>
                <a:latin typeface="Verdana"/>
                <a:ea typeface="Verdana"/>
                <a:cs typeface="Verdana"/>
                <a:sym typeface="Verdana"/>
              </a:rPr>
              <a:t>Cross Curricular Engagement</a:t>
            </a:r>
            <a:endParaRPr sz="2800" b="1">
              <a:solidFill>
                <a:schemeClr val="accent5"/>
              </a:solidFill>
              <a:highlight>
                <a:srgbClr val="FFFFFF"/>
              </a:highlight>
              <a:latin typeface="Verdana"/>
              <a:ea typeface="Verdana"/>
              <a:cs typeface="Verdana"/>
              <a:sym typeface="Verdana"/>
            </a:endParaRPr>
          </a:p>
          <a:p>
            <a:pPr marL="457200" lvl="0" indent="0" algn="l" rtl="0">
              <a:lnSpc>
                <a:spcPct val="115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b="0">
                <a:solidFill>
                  <a:schemeClr val="accent5"/>
                </a:solidFill>
                <a:highlight>
                  <a:srgbClr val="FFFFFF"/>
                </a:highlight>
                <a:latin typeface="Verdana"/>
                <a:ea typeface="Verdana"/>
                <a:cs typeface="Verdana"/>
                <a:sym typeface="Verdana"/>
              </a:rPr>
              <a:t>Teacher Guided practice individually or small groups </a:t>
            </a:r>
            <a:r>
              <a:rPr lang="en-US">
                <a:solidFill>
                  <a:schemeClr val="accent5"/>
                </a:solidFill>
                <a:highlight>
                  <a:srgbClr val="FFFFFF"/>
                </a:highlight>
                <a:latin typeface="Verdana"/>
                <a:ea typeface="Verdana"/>
                <a:cs typeface="Verdana"/>
                <a:sym typeface="Verdana"/>
              </a:rPr>
              <a:t>with</a:t>
            </a:r>
            <a:r>
              <a:rPr lang="en-US" sz="2400" b="0">
                <a:solidFill>
                  <a:schemeClr val="accent5"/>
                </a:solidFill>
                <a:highlight>
                  <a:srgbClr val="FFFFFF"/>
                </a:highlight>
                <a:latin typeface="Verdana"/>
                <a:ea typeface="Verdana"/>
                <a:cs typeface="Verdana"/>
                <a:sym typeface="Verdana"/>
              </a:rPr>
              <a:t> content teachers:</a:t>
            </a:r>
            <a:endParaRPr sz="2400" b="0">
              <a:solidFill>
                <a:schemeClr val="accent5"/>
              </a:solidFill>
              <a:highlight>
                <a:srgbClr val="FFFFFF"/>
              </a:highlight>
              <a:latin typeface="Verdana"/>
              <a:ea typeface="Verdana"/>
              <a:cs typeface="Verdana"/>
              <a:sym typeface="Verdana"/>
            </a:endParaRPr>
          </a:p>
          <a:p>
            <a:pPr marL="2743200" lvl="5" indent="-381000" algn="l" rtl="0">
              <a:lnSpc>
                <a:spcPct val="115000"/>
              </a:lnSpc>
              <a:spcBef>
                <a:spcPts val="0"/>
              </a:spcBef>
              <a:spcAft>
                <a:spcPts val="0"/>
              </a:spcAft>
              <a:buClr>
                <a:schemeClr val="accent5"/>
              </a:buClr>
              <a:buSzPts val="2400"/>
              <a:buFont typeface="Verdana"/>
              <a:buAutoNum type="arabicPeriod"/>
            </a:pPr>
            <a:r>
              <a:rPr lang="en-US" sz="2400">
                <a:solidFill>
                  <a:schemeClr val="accent5"/>
                </a:solidFill>
                <a:highlight>
                  <a:srgbClr val="FFFFFF"/>
                </a:highlight>
                <a:latin typeface="Verdana"/>
                <a:ea typeface="Verdana"/>
                <a:cs typeface="Verdana"/>
                <a:sym typeface="Verdana"/>
              </a:rPr>
              <a:t>Virtual conferencing</a:t>
            </a:r>
            <a:endParaRPr sz="2400">
              <a:solidFill>
                <a:schemeClr val="accent5"/>
              </a:solidFill>
              <a:highlight>
                <a:srgbClr val="FFFFFF"/>
              </a:highlight>
              <a:latin typeface="Verdana"/>
              <a:ea typeface="Verdana"/>
              <a:cs typeface="Verdana"/>
              <a:sym typeface="Verdana"/>
            </a:endParaRPr>
          </a:p>
          <a:p>
            <a:pPr marL="2743200" lvl="5" indent="-381000" algn="l" rtl="0">
              <a:lnSpc>
                <a:spcPct val="115000"/>
              </a:lnSpc>
              <a:spcBef>
                <a:spcPts val="0"/>
              </a:spcBef>
              <a:spcAft>
                <a:spcPts val="0"/>
              </a:spcAft>
              <a:buClr>
                <a:schemeClr val="accent5"/>
              </a:buClr>
              <a:buSzPts val="2400"/>
              <a:buFont typeface="Verdana"/>
              <a:buAutoNum type="arabicPeriod"/>
            </a:pPr>
            <a:r>
              <a:rPr lang="en-US" sz="2400">
                <a:solidFill>
                  <a:schemeClr val="accent5"/>
                </a:solidFill>
                <a:highlight>
                  <a:srgbClr val="FFFFFF"/>
                </a:highlight>
                <a:latin typeface="Verdana"/>
                <a:ea typeface="Verdana"/>
                <a:cs typeface="Verdana"/>
                <a:sym typeface="Verdana"/>
              </a:rPr>
              <a:t>Classroom questioning</a:t>
            </a:r>
            <a:endParaRPr sz="2400">
              <a:solidFill>
                <a:schemeClr val="accent5"/>
              </a:solidFill>
              <a:highlight>
                <a:srgbClr val="FFFFFF"/>
              </a:highlight>
              <a:latin typeface="Verdana"/>
              <a:ea typeface="Verdana"/>
              <a:cs typeface="Verdana"/>
              <a:sym typeface="Verdana"/>
            </a:endParaRPr>
          </a:p>
          <a:p>
            <a:pPr marL="2743200" lvl="5" indent="-381000" algn="l" rtl="0">
              <a:lnSpc>
                <a:spcPct val="115000"/>
              </a:lnSpc>
              <a:spcBef>
                <a:spcPts val="0"/>
              </a:spcBef>
              <a:spcAft>
                <a:spcPts val="0"/>
              </a:spcAft>
              <a:buClr>
                <a:schemeClr val="accent5"/>
              </a:buClr>
              <a:buSzPts val="2400"/>
              <a:buFont typeface="Verdana"/>
              <a:buAutoNum type="arabicPeriod"/>
            </a:pPr>
            <a:r>
              <a:rPr lang="en-US" sz="2400">
                <a:solidFill>
                  <a:schemeClr val="accent5"/>
                </a:solidFill>
                <a:highlight>
                  <a:srgbClr val="FFFFFF"/>
                </a:highlight>
                <a:latin typeface="Verdana"/>
                <a:ea typeface="Verdana"/>
                <a:cs typeface="Verdana"/>
                <a:sym typeface="Verdana"/>
              </a:rPr>
              <a:t>Journals and writing</a:t>
            </a:r>
            <a:endParaRPr sz="2400">
              <a:solidFill>
                <a:schemeClr val="accent5"/>
              </a:solidFill>
              <a:highlight>
                <a:srgbClr val="FFFFFF"/>
              </a:highlight>
              <a:latin typeface="Verdana"/>
              <a:ea typeface="Verdana"/>
              <a:cs typeface="Verdana"/>
              <a:sym typeface="Verdana"/>
            </a:endParaRPr>
          </a:p>
          <a:p>
            <a:pPr marL="2743200" lvl="0" indent="0" algn="l" rtl="0">
              <a:lnSpc>
                <a:spcPct val="115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a:solidFill>
                  <a:schemeClr val="accent5"/>
                </a:solidFill>
                <a:highlight>
                  <a:schemeClr val="lt1"/>
                </a:highlight>
                <a:latin typeface="Verdana"/>
                <a:ea typeface="Verdana"/>
                <a:cs typeface="Verdana"/>
                <a:sym typeface="Verdana"/>
              </a:rPr>
              <a:t>b. Analysis and Synthesis (using research paired with media)</a:t>
            </a:r>
            <a:endParaRPr>
              <a:solidFill>
                <a:schemeClr val="accent5"/>
              </a:solidFill>
              <a:highlight>
                <a:schemeClr val="lt1"/>
              </a:highlight>
              <a:latin typeface="Verdana"/>
              <a:ea typeface="Verdana"/>
              <a:cs typeface="Verdana"/>
              <a:sym typeface="Verdana"/>
            </a:endParaRPr>
          </a:p>
          <a:p>
            <a:pPr marL="228600" lvl="0" indent="0" algn="l" rtl="0">
              <a:lnSpc>
                <a:spcPct val="90000"/>
              </a:lnSpc>
              <a:spcBef>
                <a:spcPts val="0"/>
              </a:spcBef>
              <a:spcAft>
                <a:spcPts val="0"/>
              </a:spcAft>
              <a:buSzPts val="2800"/>
              <a:buNone/>
            </a:pPr>
            <a:endParaRPr>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6ad0c3f66b_1_245"/>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dirty="0">
                <a:solidFill>
                  <a:schemeClr val="accent5"/>
                </a:solidFill>
                <a:highlight>
                  <a:schemeClr val="lt1"/>
                </a:highlight>
                <a:latin typeface="Verdana"/>
                <a:ea typeface="Verdana"/>
                <a:cs typeface="Verdana"/>
                <a:sym typeface="Verdana"/>
              </a:rPr>
              <a:t>Practice 3: </a:t>
            </a:r>
            <a:r>
              <a:rPr lang="en-US" dirty="0" smtClean="0">
                <a:solidFill>
                  <a:schemeClr val="accent5"/>
                </a:solidFill>
                <a:highlight>
                  <a:schemeClr val="lt1"/>
                </a:highlight>
                <a:latin typeface="Verdana"/>
                <a:ea typeface="Verdana"/>
                <a:cs typeface="Verdana"/>
                <a:sym typeface="Verdana"/>
              </a:rPr>
              <a:t>Modalities (1 of 4)</a:t>
            </a:r>
            <a:endParaRPr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Clr>
                <a:schemeClr val="dk1"/>
              </a:buClr>
              <a:buSzPts val="4400"/>
              <a:buFont typeface="Arial"/>
              <a:buNone/>
            </a:pPr>
            <a:r>
              <a:rPr lang="en-US" sz="2400" dirty="0">
                <a:solidFill>
                  <a:schemeClr val="accent5"/>
                </a:solidFill>
                <a:highlight>
                  <a:schemeClr val="lt1"/>
                </a:highlight>
                <a:latin typeface="Verdana"/>
                <a:ea typeface="Verdana"/>
                <a:cs typeface="Verdana"/>
                <a:sym typeface="Verdana"/>
              </a:rPr>
              <a:t>Strategy 1: Teacher Guided Small Group Practice</a:t>
            </a:r>
            <a:endParaRPr sz="2400" dirty="0">
              <a:solidFill>
                <a:schemeClr val="accent5"/>
              </a:solidFill>
              <a:highlight>
                <a:schemeClr val="lt1"/>
              </a:highlight>
              <a:latin typeface="Verdana"/>
              <a:ea typeface="Verdana"/>
              <a:cs typeface="Verdana"/>
              <a:sym typeface="Verdana"/>
            </a:endParaRPr>
          </a:p>
        </p:txBody>
      </p:sp>
      <p:sp>
        <p:nvSpPr>
          <p:cNvPr id="430" name="Google Shape;430;g16ad0c3f66b_1_245"/>
          <p:cNvSpPr txBox="1">
            <a:spLocks noGrp="1"/>
          </p:cNvSpPr>
          <p:nvPr>
            <p:ph type="body" idx="1"/>
          </p:nvPr>
        </p:nvSpPr>
        <p:spPr>
          <a:xfrm>
            <a:off x="0" y="1551300"/>
            <a:ext cx="11222100" cy="10077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2800"/>
              <a:buNone/>
            </a:pPr>
            <a:endParaRPr sz="2400">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sz="2400" b="0">
                <a:solidFill>
                  <a:schemeClr val="accent5"/>
                </a:solidFill>
                <a:highlight>
                  <a:srgbClr val="FFFFFF"/>
                </a:highlight>
                <a:latin typeface="Verdana"/>
                <a:ea typeface="Verdana"/>
                <a:cs typeface="Verdana"/>
                <a:sym typeface="Verdana"/>
              </a:rPr>
              <a:t>Teacher </a:t>
            </a:r>
            <a:r>
              <a:rPr lang="en-US">
                <a:solidFill>
                  <a:schemeClr val="accent5"/>
                </a:solidFill>
                <a:highlight>
                  <a:srgbClr val="FFFFFF"/>
                </a:highlight>
                <a:latin typeface="Verdana"/>
                <a:ea typeface="Verdana"/>
                <a:cs typeface="Verdana"/>
                <a:sym typeface="Verdana"/>
              </a:rPr>
              <a:t>led discussion to connect sources to new ideas</a:t>
            </a:r>
            <a:endParaRPr>
              <a:solidFill>
                <a:schemeClr val="accent5"/>
              </a:solidFill>
              <a:highlight>
                <a:schemeClr val="lt1"/>
              </a:highlight>
              <a:latin typeface="Verdana"/>
              <a:ea typeface="Verdana"/>
              <a:cs typeface="Verdana"/>
              <a:sym typeface="Verdana"/>
            </a:endParaRPr>
          </a:p>
          <a:p>
            <a:pPr marL="228600" lvl="0" indent="0" algn="l" rtl="0">
              <a:lnSpc>
                <a:spcPct val="90000"/>
              </a:lnSpc>
              <a:spcBef>
                <a:spcPts val="0"/>
              </a:spcBef>
              <a:spcAft>
                <a:spcPts val="0"/>
              </a:spcAft>
              <a:buSzPts val="2800"/>
              <a:buNone/>
            </a:pPr>
            <a:endParaRPr>
              <a:solidFill>
                <a:schemeClr val="accent5"/>
              </a:solidFill>
              <a:latin typeface="Verdana"/>
              <a:ea typeface="Verdana"/>
              <a:cs typeface="Verdana"/>
              <a:sym typeface="Verdana"/>
            </a:endParaRPr>
          </a:p>
        </p:txBody>
      </p:sp>
      <p:pic>
        <p:nvPicPr>
          <p:cNvPr id="431" name="Google Shape;431;g16ad0c3f66b_1_245" descr="Three woman looking at documents" title="Three women at a polling place"/>
          <p:cNvPicPr preferRelativeResize="0"/>
          <p:nvPr/>
        </p:nvPicPr>
        <p:blipFill rotWithShape="1">
          <a:blip r:embed="rId3">
            <a:alphaModFix/>
          </a:blip>
          <a:srcRect/>
          <a:stretch/>
        </p:blipFill>
        <p:spPr>
          <a:xfrm>
            <a:off x="8074875" y="1326000"/>
            <a:ext cx="3147220" cy="4861225"/>
          </a:xfrm>
          <a:prstGeom prst="rect">
            <a:avLst/>
          </a:prstGeom>
          <a:noFill/>
          <a:ln>
            <a:noFill/>
          </a:ln>
        </p:spPr>
      </p:pic>
      <p:sp>
        <p:nvSpPr>
          <p:cNvPr id="432" name="Google Shape;432;g16ad0c3f66b_1_245"/>
          <p:cNvSpPr txBox="1"/>
          <p:nvPr/>
        </p:nvSpPr>
        <p:spPr>
          <a:xfrm>
            <a:off x="552725" y="2518000"/>
            <a:ext cx="6469200" cy="350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E95"/>
                </a:solidFill>
                <a:latin typeface="Proxima Nova"/>
                <a:ea typeface="Proxima Nova"/>
                <a:cs typeface="Proxima Nova"/>
                <a:sym typeface="Proxima Nova"/>
              </a:rPr>
              <a:t>Possible questions to lead class discussion</a:t>
            </a:r>
            <a:r>
              <a:rPr lang="en-US" sz="2400" b="0" i="0" u="none" strike="noStrike" cap="none">
                <a:solidFill>
                  <a:srgbClr val="004E95"/>
                </a:solidFill>
                <a:latin typeface="Proxima Nova"/>
                <a:ea typeface="Proxima Nova"/>
                <a:cs typeface="Proxima Nova"/>
                <a:sym typeface="Proxima Nova"/>
              </a:rPr>
              <a:t>:</a:t>
            </a: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4E95"/>
                </a:solidFill>
                <a:latin typeface="Proxima Nova"/>
                <a:ea typeface="Proxima Nova"/>
                <a:cs typeface="Proxima Nova"/>
                <a:sym typeface="Proxima Nova"/>
              </a:rPr>
              <a:t>How could we use Sojourner Truth’s words with this image?</a:t>
            </a: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4E95"/>
                </a:solidFill>
                <a:latin typeface="Proxima Nova"/>
                <a:ea typeface="Proxima Nova"/>
                <a:cs typeface="Proxima Nova"/>
                <a:sym typeface="Proxima Nova"/>
              </a:rPr>
              <a:t>What parts of her speech will have the most power when paired with this image?</a:t>
            </a: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p:txBody>
      </p:sp>
      <p:sp>
        <p:nvSpPr>
          <p:cNvPr id="433" name="Google Shape;433;g16ad0c3f66b_1_245"/>
          <p:cNvSpPr txBox="1"/>
          <p:nvPr/>
        </p:nvSpPr>
        <p:spPr>
          <a:xfrm>
            <a:off x="7621825" y="6187225"/>
            <a:ext cx="4053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444444"/>
                </a:solidFill>
                <a:highlight>
                  <a:srgbClr val="FFFFFF"/>
                </a:highlight>
                <a:latin typeface="Arial"/>
                <a:ea typeface="Arial"/>
                <a:cs typeface="Arial"/>
                <a:sym typeface="Arial"/>
              </a:rPr>
              <a:t>Three women at a polling place, on November 5, 1957, in New York City or Newark, New Jersey.</a:t>
            </a:r>
            <a:endParaRPr sz="1000" b="0" i="0" u="none" strike="noStrike" cap="none">
              <a:solidFill>
                <a:srgbClr val="444444"/>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US" sz="1000" b="0" i="1" u="none" strike="noStrike" cap="none">
                <a:solidFill>
                  <a:srgbClr val="444444"/>
                </a:solidFill>
                <a:highlight>
                  <a:srgbClr val="FFFFFF"/>
                </a:highlight>
                <a:latin typeface="Arial"/>
                <a:ea typeface="Arial"/>
                <a:cs typeface="Arial"/>
                <a:sym typeface="Arial"/>
              </a:rPr>
              <a:t>Library of Congress, https://www.loc.gov/item/2015651653/.</a:t>
            </a:r>
            <a:endParaRPr sz="1000" b="0" i="1" u="none" strike="noStrike" cap="none">
              <a:solidFill>
                <a:srgbClr val="444444"/>
              </a:solidFill>
              <a:highlight>
                <a:srgbClr val="FFFFFF"/>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g16ad0c3f66b_1_253" descr="Twitter mock-up" title="Sojourner Truth"/>
          <p:cNvPicPr preferRelativeResize="0"/>
          <p:nvPr/>
        </p:nvPicPr>
        <p:blipFill rotWithShape="1">
          <a:blip r:embed="rId3">
            <a:alphaModFix/>
          </a:blip>
          <a:srcRect/>
          <a:stretch/>
        </p:blipFill>
        <p:spPr>
          <a:xfrm>
            <a:off x="4986550" y="1974887"/>
            <a:ext cx="7096125" cy="4029075"/>
          </a:xfrm>
          <a:prstGeom prst="rect">
            <a:avLst/>
          </a:prstGeom>
          <a:noFill/>
          <a:ln>
            <a:noFill/>
          </a:ln>
        </p:spPr>
      </p:pic>
      <p:sp>
        <p:nvSpPr>
          <p:cNvPr id="440" name="Google Shape;440;g16ad0c3f66b_1_253"/>
          <p:cNvSpPr txBox="1">
            <a:spLocks noGrp="1"/>
          </p:cNvSpPr>
          <p:nvPr>
            <p:ph type="title"/>
          </p:nvPr>
        </p:nvSpPr>
        <p:spPr>
          <a:xfrm>
            <a:off x="0" y="0"/>
            <a:ext cx="121920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dirty="0">
                <a:solidFill>
                  <a:schemeClr val="accent5"/>
                </a:solidFill>
                <a:highlight>
                  <a:schemeClr val="lt1"/>
                </a:highlight>
                <a:latin typeface="Verdana"/>
                <a:ea typeface="Verdana"/>
                <a:cs typeface="Verdana"/>
                <a:sym typeface="Verdana"/>
              </a:rPr>
              <a:t>Practice 3: </a:t>
            </a:r>
            <a:r>
              <a:rPr lang="en-US" dirty="0" smtClean="0">
                <a:solidFill>
                  <a:schemeClr val="accent5"/>
                </a:solidFill>
                <a:highlight>
                  <a:schemeClr val="lt1"/>
                </a:highlight>
                <a:latin typeface="Verdana"/>
                <a:ea typeface="Verdana"/>
                <a:cs typeface="Verdana"/>
                <a:sym typeface="Verdana"/>
              </a:rPr>
              <a:t>Modalities (2 of 4)</a:t>
            </a:r>
            <a:endParaRPr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Clr>
                <a:schemeClr val="dk1"/>
              </a:buClr>
              <a:buSzPts val="4400"/>
              <a:buFont typeface="Arial"/>
              <a:buNone/>
            </a:pPr>
            <a:r>
              <a:rPr lang="en-US" sz="2400" dirty="0">
                <a:solidFill>
                  <a:schemeClr val="accent5"/>
                </a:solidFill>
                <a:highlight>
                  <a:schemeClr val="lt1"/>
                </a:highlight>
                <a:latin typeface="Verdana"/>
                <a:ea typeface="Verdana"/>
                <a:cs typeface="Verdana"/>
                <a:sym typeface="Verdana"/>
              </a:rPr>
              <a:t>Strategy 2: Independent work with a Template (scaffolding)</a:t>
            </a:r>
            <a:endParaRPr sz="2400" dirty="0">
              <a:solidFill>
                <a:schemeClr val="accent5"/>
              </a:solidFill>
              <a:highlight>
                <a:schemeClr val="lt1"/>
              </a:highlight>
              <a:latin typeface="Verdana"/>
              <a:ea typeface="Verdana"/>
              <a:cs typeface="Verdana"/>
              <a:sym typeface="Verdana"/>
            </a:endParaRPr>
          </a:p>
        </p:txBody>
      </p:sp>
      <p:sp>
        <p:nvSpPr>
          <p:cNvPr id="441" name="Google Shape;441;g16ad0c3f66b_1_253"/>
          <p:cNvSpPr txBox="1"/>
          <p:nvPr/>
        </p:nvSpPr>
        <p:spPr>
          <a:xfrm>
            <a:off x="368475" y="1974875"/>
            <a:ext cx="4229100" cy="4617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E95"/>
                </a:solidFill>
                <a:latin typeface="Proxima Nova"/>
                <a:ea typeface="Proxima Nova"/>
                <a:cs typeface="Proxima Nova"/>
                <a:sym typeface="Proxima Nova"/>
              </a:rPr>
              <a:t>Create (or find) a template of a social media source and have students create posts that reflect ideas from both passages.</a:t>
            </a: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4E95"/>
                </a:solidFill>
                <a:latin typeface="Proxima Nova"/>
                <a:ea typeface="Proxima Nova"/>
                <a:cs typeface="Proxima Nova"/>
                <a:sym typeface="Proxima Nova"/>
              </a:rPr>
              <a:t>This post paired “Ain’t I a Woman” with the Seneca Falls Declaration of Women’s Rights.</a:t>
            </a: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4E95"/>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6ad0c3f66b_1_35"/>
          <p:cNvSpPr txBox="1">
            <a:spLocks noGrp="1"/>
          </p:cNvSpPr>
          <p:nvPr>
            <p:ph type="title"/>
          </p:nvPr>
        </p:nvSpPr>
        <p:spPr>
          <a:xfrm>
            <a:off x="114300" y="25394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3600" dirty="0">
                <a:solidFill>
                  <a:schemeClr val="accent5"/>
                </a:solidFill>
                <a:highlight>
                  <a:srgbClr val="FFFFFF"/>
                </a:highlight>
                <a:latin typeface="Verdana"/>
                <a:ea typeface="Verdana"/>
                <a:cs typeface="Verdana"/>
                <a:sym typeface="Verdana"/>
              </a:rPr>
              <a:t>Research and Evidence Based Practices for Adolescent </a:t>
            </a:r>
            <a:r>
              <a:rPr lang="en-US" sz="3600" dirty="0" smtClean="0">
                <a:solidFill>
                  <a:schemeClr val="accent5"/>
                </a:solidFill>
                <a:highlight>
                  <a:srgbClr val="FFFFFF"/>
                </a:highlight>
                <a:latin typeface="Verdana"/>
                <a:ea typeface="Verdana"/>
                <a:cs typeface="Verdana"/>
                <a:sym typeface="Verdana"/>
              </a:rPr>
              <a:t>Literacy (1 of 3)</a:t>
            </a:r>
            <a:endParaRPr sz="3600" dirty="0">
              <a:solidFill>
                <a:schemeClr val="accent5"/>
              </a:solidFill>
              <a:latin typeface="Verdana"/>
              <a:ea typeface="Verdana"/>
              <a:cs typeface="Verdana"/>
              <a:sym typeface="Verdana"/>
            </a:endParaRPr>
          </a:p>
        </p:txBody>
      </p:sp>
      <p:sp>
        <p:nvSpPr>
          <p:cNvPr id="186" name="Google Shape;186;g16ad0c3f66b_1_35"/>
          <p:cNvSpPr txBox="1">
            <a:spLocks noGrp="1"/>
          </p:cNvSpPr>
          <p:nvPr>
            <p:ph type="body" idx="1"/>
          </p:nvPr>
        </p:nvSpPr>
        <p:spPr>
          <a:xfrm>
            <a:off x="367350" y="157995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2400" b="1">
                <a:solidFill>
                  <a:schemeClr val="accent5"/>
                </a:solidFill>
                <a:highlight>
                  <a:srgbClr val="FFFFFF"/>
                </a:highlight>
                <a:latin typeface="Verdana"/>
                <a:ea typeface="Verdana"/>
                <a:cs typeface="Verdana"/>
                <a:sym typeface="Verdana"/>
              </a:rPr>
              <a:t>Adolescent Literacy Instruction:</a:t>
            </a:r>
            <a:endParaRPr sz="2400" b="1">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Incorporates Disciplinary Literacy Instruction</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Integrates Multiple and Social Literacies</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Has Orchestration of Engagement and Motivation</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Shows Appreciation of Multicultural Perspectives and Cultures</a:t>
            </a:r>
            <a:endParaRPr sz="2400" b="0">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sz="2400" b="1">
                <a:solidFill>
                  <a:schemeClr val="accent5"/>
                </a:solidFill>
                <a:highlight>
                  <a:srgbClr val="FFFFFF"/>
                </a:highlight>
                <a:latin typeface="Verdana"/>
                <a:ea typeface="Verdana"/>
                <a:cs typeface="Verdana"/>
                <a:sym typeface="Verdana"/>
              </a:rPr>
              <a:t>Practices thinking critically about how they engage with texts to include:</a:t>
            </a:r>
            <a:endParaRPr sz="2400" b="1">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application of metacognitive strategies.</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recognition of bias and high -quality sources.</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argumentation with evidence.</a:t>
            </a:r>
            <a:endParaRPr sz="2400" b="0">
              <a:solidFill>
                <a:schemeClr val="accent5"/>
              </a:solidFill>
              <a:highlight>
                <a:srgbClr val="FFFFFF"/>
              </a:highlight>
              <a:latin typeface="Verdana"/>
              <a:ea typeface="Verdana"/>
              <a:cs typeface="Verdana"/>
              <a:sym typeface="Verdana"/>
            </a:endParaRPr>
          </a:p>
          <a:p>
            <a:pPr marL="685800" lvl="0" indent="0" algn="l" rtl="0">
              <a:lnSpc>
                <a:spcPct val="90000"/>
              </a:lnSpc>
              <a:spcBef>
                <a:spcPts val="500"/>
              </a:spcBef>
              <a:spcAft>
                <a:spcPts val="0"/>
              </a:spcAft>
              <a:buSzPts val="2800"/>
              <a:buNone/>
            </a:pPr>
            <a:endParaRPr sz="2400">
              <a:solidFill>
                <a:schemeClr val="accent5"/>
              </a:solidFill>
              <a:latin typeface="Verdana"/>
              <a:ea typeface="Verdana"/>
              <a:cs typeface="Verdana"/>
              <a:sym typeface="Verdana"/>
            </a:endParaRPr>
          </a:p>
        </p:txBody>
      </p:sp>
      <p:sp>
        <p:nvSpPr>
          <p:cNvPr id="187" name="Google Shape;187;g16ad0c3f66b_1_35"/>
          <p:cNvSpPr txBox="1"/>
          <p:nvPr/>
        </p:nvSpPr>
        <p:spPr>
          <a:xfrm>
            <a:off x="114300" y="5875350"/>
            <a:ext cx="11739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A Call to Action: What We Know About Adolescent Literacy Instruction. (2018, July 17). Retrieved</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January 8, 2020, from https://ncte.org/statement/adolescentliteracy/.</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6ad0c3f66b_1_260"/>
          <p:cNvSpPr txBox="1">
            <a:spLocks noGrp="1"/>
          </p:cNvSpPr>
          <p:nvPr>
            <p:ph type="title"/>
          </p:nvPr>
        </p:nvSpPr>
        <p:spPr>
          <a:xfrm>
            <a:off x="0" y="0"/>
            <a:ext cx="121920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dirty="0">
                <a:solidFill>
                  <a:schemeClr val="accent5"/>
                </a:solidFill>
                <a:highlight>
                  <a:schemeClr val="lt1"/>
                </a:highlight>
                <a:latin typeface="Verdana"/>
                <a:ea typeface="Verdana"/>
                <a:cs typeface="Verdana"/>
                <a:sym typeface="Verdana"/>
              </a:rPr>
              <a:t>Practice 3: </a:t>
            </a:r>
            <a:r>
              <a:rPr lang="en-US" dirty="0" smtClean="0">
                <a:solidFill>
                  <a:schemeClr val="accent5"/>
                </a:solidFill>
                <a:highlight>
                  <a:schemeClr val="lt1"/>
                </a:highlight>
                <a:latin typeface="Verdana"/>
                <a:ea typeface="Verdana"/>
                <a:cs typeface="Verdana"/>
                <a:sym typeface="Verdana"/>
              </a:rPr>
              <a:t>Modalities (3 of 4)</a:t>
            </a:r>
            <a:endParaRPr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Clr>
                <a:schemeClr val="dk1"/>
              </a:buClr>
              <a:buSzPts val="4400"/>
              <a:buFont typeface="Arial"/>
              <a:buNone/>
            </a:pPr>
            <a:r>
              <a:rPr lang="en-US" sz="2400" dirty="0">
                <a:solidFill>
                  <a:schemeClr val="accent5"/>
                </a:solidFill>
                <a:highlight>
                  <a:schemeClr val="lt1"/>
                </a:highlight>
                <a:latin typeface="Verdana"/>
                <a:ea typeface="Verdana"/>
                <a:cs typeface="Verdana"/>
                <a:sym typeface="Verdana"/>
              </a:rPr>
              <a:t>Strategy 3: </a:t>
            </a:r>
            <a:r>
              <a:rPr lang="en-US" sz="2400" dirty="0">
                <a:solidFill>
                  <a:schemeClr val="accent5"/>
                </a:solidFill>
                <a:latin typeface="Verdana"/>
                <a:ea typeface="Verdana"/>
                <a:cs typeface="Verdana"/>
                <a:sym typeface="Verdana"/>
              </a:rPr>
              <a:t>Student generated  synthesis product</a:t>
            </a:r>
            <a:endParaRPr sz="2400" dirty="0">
              <a:solidFill>
                <a:schemeClr val="accent5"/>
              </a:solidFill>
              <a:highlight>
                <a:schemeClr val="lt1"/>
              </a:highlight>
              <a:latin typeface="Verdana"/>
              <a:ea typeface="Verdana"/>
              <a:cs typeface="Verdana"/>
              <a:sym typeface="Verdana"/>
            </a:endParaRPr>
          </a:p>
        </p:txBody>
      </p:sp>
      <p:pic>
        <p:nvPicPr>
          <p:cNvPr id="448" name="Google Shape;448;g16ad0c3f66b_1_260" descr="Student-created video about Sojourner Truth and her &quot;Ain't I a Woman&quot; speech." title="Sojourner Truth Video.MOV">
            <a:hlinkClick r:id="rId3"/>
          </p:cNvPr>
          <p:cNvPicPr preferRelativeResize="0"/>
          <p:nvPr/>
        </p:nvPicPr>
        <p:blipFill rotWithShape="1">
          <a:blip r:embed="rId4">
            <a:alphaModFix/>
          </a:blip>
          <a:srcRect/>
          <a:stretch/>
        </p:blipFill>
        <p:spPr>
          <a:xfrm>
            <a:off x="2170851" y="1539800"/>
            <a:ext cx="7266574" cy="4087450"/>
          </a:xfrm>
          <a:prstGeom prst="rect">
            <a:avLst/>
          </a:prstGeom>
          <a:noFill/>
          <a:ln>
            <a:noFill/>
          </a:ln>
        </p:spPr>
      </p:pic>
      <p:sp>
        <p:nvSpPr>
          <p:cNvPr id="449" name="Google Shape;449;g16ad0c3f66b_1_260"/>
          <p:cNvSpPr txBox="1"/>
          <p:nvPr/>
        </p:nvSpPr>
        <p:spPr>
          <a:xfrm>
            <a:off x="2354225" y="5841050"/>
            <a:ext cx="648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Proxima Nova"/>
                <a:ea typeface="Proxima Nova"/>
                <a:cs typeface="Proxima Nova"/>
                <a:sym typeface="Proxima Nova"/>
              </a:rPr>
              <a:t>Independent student-created video on Sojourner Truth. Used with permission.</a:t>
            </a: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g16ad0c3f66b_1_267" descr="Collage of discarded clothing with text" title="Are Your Clothes Worth It?"/>
          <p:cNvPicPr preferRelativeResize="0"/>
          <p:nvPr/>
        </p:nvPicPr>
        <p:blipFill rotWithShape="1">
          <a:blip r:embed="rId3">
            <a:alphaModFix/>
          </a:blip>
          <a:srcRect/>
          <a:stretch/>
        </p:blipFill>
        <p:spPr>
          <a:xfrm>
            <a:off x="7723649" y="1223650"/>
            <a:ext cx="3331026" cy="4523825"/>
          </a:xfrm>
          <a:prstGeom prst="rect">
            <a:avLst/>
          </a:prstGeom>
          <a:noFill/>
          <a:ln>
            <a:noFill/>
          </a:ln>
        </p:spPr>
      </p:pic>
      <p:sp>
        <p:nvSpPr>
          <p:cNvPr id="456" name="Google Shape;456;g16ad0c3f66b_1_267"/>
          <p:cNvSpPr txBox="1">
            <a:spLocks noGrp="1"/>
          </p:cNvSpPr>
          <p:nvPr>
            <p:ph type="title"/>
          </p:nvPr>
        </p:nvSpPr>
        <p:spPr>
          <a:xfrm>
            <a:off x="0" y="0"/>
            <a:ext cx="12192000" cy="1326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4400"/>
              <a:buNone/>
            </a:pPr>
            <a:r>
              <a:rPr lang="en-US" dirty="0">
                <a:solidFill>
                  <a:schemeClr val="accent5"/>
                </a:solidFill>
                <a:highlight>
                  <a:schemeClr val="lt1"/>
                </a:highlight>
                <a:latin typeface="Verdana"/>
                <a:ea typeface="Verdana"/>
                <a:cs typeface="Verdana"/>
                <a:sym typeface="Verdana"/>
              </a:rPr>
              <a:t>Practice 3: </a:t>
            </a:r>
            <a:r>
              <a:rPr lang="en-US" dirty="0" smtClean="0">
                <a:solidFill>
                  <a:schemeClr val="accent5"/>
                </a:solidFill>
                <a:highlight>
                  <a:schemeClr val="lt1"/>
                </a:highlight>
                <a:latin typeface="Verdana"/>
                <a:ea typeface="Verdana"/>
                <a:cs typeface="Verdana"/>
                <a:sym typeface="Verdana"/>
              </a:rPr>
              <a:t>Modalities (4 of 4)</a:t>
            </a:r>
            <a:endParaRPr dirty="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Clr>
                <a:schemeClr val="dk1"/>
              </a:buClr>
              <a:buSzPts val="4400"/>
              <a:buFont typeface="Arial"/>
              <a:buNone/>
            </a:pPr>
            <a:r>
              <a:rPr lang="en-US" sz="2400" dirty="0">
                <a:solidFill>
                  <a:schemeClr val="accent5"/>
                </a:solidFill>
                <a:highlight>
                  <a:schemeClr val="lt1"/>
                </a:highlight>
                <a:latin typeface="Verdana"/>
                <a:ea typeface="Verdana"/>
                <a:cs typeface="Verdana"/>
                <a:sym typeface="Verdana"/>
              </a:rPr>
              <a:t>Strategy 3: </a:t>
            </a:r>
            <a:r>
              <a:rPr lang="en-US" sz="2400" dirty="0">
                <a:solidFill>
                  <a:schemeClr val="accent5"/>
                </a:solidFill>
                <a:latin typeface="Verdana"/>
                <a:ea typeface="Verdana"/>
                <a:cs typeface="Verdana"/>
                <a:sym typeface="Verdana"/>
              </a:rPr>
              <a:t>Student generated  synthesis product</a:t>
            </a:r>
            <a:endParaRPr sz="2400" dirty="0">
              <a:solidFill>
                <a:schemeClr val="accent5"/>
              </a:solidFill>
              <a:highlight>
                <a:schemeClr val="lt1"/>
              </a:highlight>
              <a:latin typeface="Verdana"/>
              <a:ea typeface="Verdana"/>
              <a:cs typeface="Verdana"/>
              <a:sym typeface="Verdana"/>
            </a:endParaRPr>
          </a:p>
        </p:txBody>
      </p:sp>
      <p:sp>
        <p:nvSpPr>
          <p:cNvPr id="457" name="Google Shape;457;g16ad0c3f66b_1_267"/>
          <p:cNvSpPr txBox="1"/>
          <p:nvPr/>
        </p:nvSpPr>
        <p:spPr>
          <a:xfrm>
            <a:off x="470850" y="2129050"/>
            <a:ext cx="6162000" cy="314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E95"/>
                </a:solidFill>
                <a:latin typeface="Proxima Nova"/>
                <a:ea typeface="Proxima Nova"/>
                <a:cs typeface="Proxima Nova"/>
                <a:sym typeface="Proxima Nova"/>
              </a:rPr>
              <a:t>This was created by a student as a synthesis of information on labor issues (using </a:t>
            </a:r>
            <a:r>
              <a:rPr lang="en-US" sz="2400" b="1" i="1" u="none" strike="noStrike" cap="none">
                <a:solidFill>
                  <a:srgbClr val="004E95"/>
                </a:solidFill>
                <a:latin typeface="Proxima Nova"/>
                <a:ea typeface="Proxima Nova"/>
                <a:cs typeface="Proxima Nova"/>
                <a:sym typeface="Proxima Nova"/>
              </a:rPr>
              <a:t>The Jungle</a:t>
            </a:r>
            <a:r>
              <a:rPr lang="en-US" sz="2400" b="1" i="0" u="none" strike="noStrike" cap="none">
                <a:solidFill>
                  <a:srgbClr val="004E95"/>
                </a:solidFill>
                <a:latin typeface="Proxima Nova"/>
                <a:ea typeface="Proxima Nova"/>
                <a:cs typeface="Proxima Nova"/>
                <a:sym typeface="Proxima Nova"/>
              </a:rPr>
              <a:t> as a literary source) and environmentalism (article on “Fast Fashion”).</a:t>
            </a:r>
            <a:endParaRPr sz="2400" b="1"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4E95"/>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4E95"/>
                </a:solidFill>
                <a:latin typeface="Proxima Nova"/>
                <a:ea typeface="Proxima Nova"/>
                <a:cs typeface="Proxima Nova"/>
                <a:sym typeface="Proxima Nova"/>
              </a:rPr>
              <a:t>It is a collage made from tempera paint and fashion magazines. </a:t>
            </a:r>
            <a:endParaRPr sz="2400" b="1" i="0" u="none" strike="noStrike" cap="none">
              <a:solidFill>
                <a:srgbClr val="004E95"/>
              </a:solidFill>
              <a:latin typeface="Proxima Nova"/>
              <a:ea typeface="Proxima Nova"/>
              <a:cs typeface="Proxima Nova"/>
              <a:sym typeface="Proxima Nova"/>
            </a:endParaRPr>
          </a:p>
        </p:txBody>
      </p:sp>
      <p:sp>
        <p:nvSpPr>
          <p:cNvPr id="458" name="Google Shape;458;g16ad0c3f66b_1_267"/>
          <p:cNvSpPr txBox="1"/>
          <p:nvPr/>
        </p:nvSpPr>
        <p:spPr>
          <a:xfrm>
            <a:off x="7594975" y="6039125"/>
            <a:ext cx="388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Proxima Nova"/>
                <a:ea typeface="Proxima Nova"/>
                <a:cs typeface="Proxima Nova"/>
                <a:sym typeface="Proxima Nova"/>
              </a:rPr>
              <a:t>Student work. Used with permission.</a:t>
            </a: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6ad0c3f66b_1_275"/>
          <p:cNvSpPr txBox="1">
            <a:spLocks noGrp="1"/>
          </p:cNvSpPr>
          <p:nvPr>
            <p:ph type="title"/>
          </p:nvPr>
        </p:nvSpPr>
        <p:spPr>
          <a:xfrm>
            <a:off x="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SzPts val="4400"/>
              <a:buNone/>
            </a:pPr>
            <a:r>
              <a:rPr lang="en-US">
                <a:solidFill>
                  <a:schemeClr val="accent5"/>
                </a:solidFill>
                <a:highlight>
                  <a:srgbClr val="FFFFFF"/>
                </a:highlight>
                <a:latin typeface="Verdana"/>
                <a:ea typeface="Verdana"/>
                <a:cs typeface="Verdana"/>
                <a:sym typeface="Verdana"/>
              </a:rPr>
              <a:t>Resources for use:</a:t>
            </a:r>
            <a:endParaRPr>
              <a:solidFill>
                <a:schemeClr val="accent5"/>
              </a:solidFill>
              <a:latin typeface="Verdana"/>
              <a:ea typeface="Verdana"/>
              <a:cs typeface="Verdana"/>
              <a:sym typeface="Verdana"/>
            </a:endParaRPr>
          </a:p>
        </p:txBody>
      </p:sp>
      <p:sp>
        <p:nvSpPr>
          <p:cNvPr id="464" name="Google Shape;464;g16ad0c3f66b_1_275"/>
          <p:cNvSpPr txBox="1">
            <a:spLocks noGrp="1"/>
          </p:cNvSpPr>
          <p:nvPr>
            <p:ph type="body" idx="1"/>
          </p:nvPr>
        </p:nvSpPr>
        <p:spPr>
          <a:xfrm>
            <a:off x="0" y="1253400"/>
            <a:ext cx="11172300" cy="5031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a:solidFill>
                  <a:schemeClr val="accent5"/>
                </a:solidFill>
                <a:latin typeface="Verdana"/>
                <a:ea typeface="Verdana"/>
                <a:cs typeface="Verdana"/>
                <a:sym typeface="Verdana"/>
              </a:rPr>
              <a:t>Multimodal Resources:</a:t>
            </a:r>
            <a:endParaRPr>
              <a:solidFill>
                <a:schemeClr val="accent5"/>
              </a:solidFill>
              <a:latin typeface="Verdana"/>
              <a:ea typeface="Verdana"/>
              <a:cs typeface="Verdana"/>
              <a:sym typeface="Verdana"/>
            </a:endParaRPr>
          </a:p>
          <a:p>
            <a:pPr marL="2286000" lvl="4" indent="-381000" algn="l" rtl="0">
              <a:lnSpc>
                <a:spcPct val="115000"/>
              </a:lnSpc>
              <a:spcBef>
                <a:spcPts val="0"/>
              </a:spcBef>
              <a:spcAft>
                <a:spcPts val="0"/>
              </a:spcAft>
              <a:buClr>
                <a:schemeClr val="accent5"/>
              </a:buClr>
              <a:buSzPts val="2400"/>
              <a:buFont typeface="Verdana"/>
              <a:buAutoNum type="romanLcPeriod"/>
            </a:pPr>
            <a:r>
              <a:rPr lang="en-US" sz="2400" u="sng">
                <a:solidFill>
                  <a:schemeClr val="hlink"/>
                </a:solidFill>
                <a:highlight>
                  <a:srgbClr val="FFFFFF"/>
                </a:highlight>
                <a:latin typeface="Verdana"/>
                <a:ea typeface="Verdana"/>
                <a:cs typeface="Verdana"/>
                <a:sym typeface="Verdana"/>
                <a:hlinkClick r:id="rId3"/>
              </a:rPr>
              <a:t>Supporting Multimodal Literacy-University of Michigan</a:t>
            </a:r>
            <a:endParaRPr sz="2400">
              <a:solidFill>
                <a:schemeClr val="accent5"/>
              </a:solidFill>
              <a:highlight>
                <a:srgbClr val="FFFFFF"/>
              </a:highlight>
              <a:latin typeface="Verdana"/>
              <a:ea typeface="Verdana"/>
              <a:cs typeface="Verdana"/>
              <a:sym typeface="Verdana"/>
            </a:endParaRPr>
          </a:p>
          <a:p>
            <a:pPr marL="2286000" lvl="4" indent="-381000" algn="l" rtl="0">
              <a:lnSpc>
                <a:spcPct val="115000"/>
              </a:lnSpc>
              <a:spcBef>
                <a:spcPts val="0"/>
              </a:spcBef>
              <a:spcAft>
                <a:spcPts val="0"/>
              </a:spcAft>
              <a:buClr>
                <a:schemeClr val="accent5"/>
              </a:buClr>
              <a:buSzPts val="2400"/>
              <a:buFont typeface="Verdana"/>
              <a:buAutoNum type="romanLcPeriod"/>
            </a:pPr>
            <a:r>
              <a:rPr lang="en-US" sz="2400">
                <a:solidFill>
                  <a:schemeClr val="accent5"/>
                </a:solidFill>
                <a:highlight>
                  <a:srgbClr val="FFFFFF"/>
                </a:highlight>
                <a:latin typeface="Verdana"/>
                <a:ea typeface="Verdana"/>
                <a:cs typeface="Verdana"/>
                <a:sym typeface="Verdana"/>
              </a:rPr>
              <a:t>https://www.dogonews.com/</a:t>
            </a:r>
            <a:endParaRPr sz="2400">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a:solidFill>
                  <a:schemeClr val="accent5"/>
                </a:solidFill>
                <a:highlight>
                  <a:schemeClr val="lt1"/>
                </a:highlight>
                <a:latin typeface="Verdana"/>
                <a:ea typeface="Verdana"/>
                <a:cs typeface="Verdana"/>
                <a:sym typeface="Verdana"/>
              </a:rPr>
              <a:t>History </a:t>
            </a:r>
            <a:r>
              <a:rPr lang="en-US">
                <a:solidFill>
                  <a:schemeClr val="accent5"/>
                </a:solidFill>
                <a:latin typeface="Verdana"/>
                <a:ea typeface="Verdana"/>
                <a:cs typeface="Verdana"/>
                <a:sym typeface="Verdana"/>
              </a:rPr>
              <a:t>Resources:</a:t>
            </a:r>
            <a:endParaRPr sz="2400">
              <a:solidFill>
                <a:schemeClr val="accent5"/>
              </a:solidFill>
              <a:highlight>
                <a:srgbClr val="FFFFFF"/>
              </a:highlight>
              <a:latin typeface="Verdana"/>
              <a:ea typeface="Verdana"/>
              <a:cs typeface="Verdana"/>
              <a:sym typeface="Verdana"/>
            </a:endParaRPr>
          </a:p>
          <a:p>
            <a:pPr marL="2286000" lvl="4" indent="-381000" algn="l" rtl="0">
              <a:lnSpc>
                <a:spcPct val="100000"/>
              </a:lnSpc>
              <a:spcBef>
                <a:spcPts val="0"/>
              </a:spcBef>
              <a:spcAft>
                <a:spcPts val="0"/>
              </a:spcAft>
              <a:buClr>
                <a:schemeClr val="accent5"/>
              </a:buClr>
              <a:buSzPts val="2400"/>
              <a:buFont typeface="Verdana"/>
              <a:buAutoNum type="romanLcPeriod"/>
            </a:pPr>
            <a:r>
              <a:rPr lang="en-US" sz="2400" u="sng">
                <a:solidFill>
                  <a:schemeClr val="hlink"/>
                </a:solidFill>
                <a:latin typeface="Verdana"/>
                <a:ea typeface="Verdana"/>
                <a:cs typeface="Verdana"/>
                <a:sym typeface="Verdana"/>
                <a:hlinkClick r:id="rId4"/>
              </a:rPr>
              <a:t>https://www.loc.gov/</a:t>
            </a:r>
            <a:endParaRPr sz="2400">
              <a:solidFill>
                <a:schemeClr val="accent5"/>
              </a:solidFill>
              <a:latin typeface="Verdana"/>
              <a:ea typeface="Verdana"/>
              <a:cs typeface="Verdana"/>
              <a:sym typeface="Verdana"/>
            </a:endParaRPr>
          </a:p>
          <a:p>
            <a:pPr marL="2286000" lvl="4" indent="-381000" algn="l" rtl="0">
              <a:lnSpc>
                <a:spcPct val="100000"/>
              </a:lnSpc>
              <a:spcBef>
                <a:spcPts val="0"/>
              </a:spcBef>
              <a:spcAft>
                <a:spcPts val="0"/>
              </a:spcAft>
              <a:buClr>
                <a:schemeClr val="accent5"/>
              </a:buClr>
              <a:buSzPts val="2400"/>
              <a:buFont typeface="Verdana"/>
              <a:buAutoNum type="romanLcPeriod"/>
            </a:pPr>
            <a:r>
              <a:rPr lang="en-US" sz="2400" u="sng">
                <a:solidFill>
                  <a:schemeClr val="hlink"/>
                </a:solidFill>
                <a:latin typeface="Verdana"/>
                <a:ea typeface="Verdana"/>
                <a:cs typeface="Verdana"/>
                <a:sym typeface="Verdana"/>
                <a:hlinkClick r:id="rId5"/>
              </a:rPr>
              <a:t>https://www.nationalgeographic.org/education/</a:t>
            </a:r>
            <a:endParaRPr sz="2400">
              <a:solidFill>
                <a:schemeClr val="accent5"/>
              </a:solidFill>
              <a:highlight>
                <a:srgbClr val="FFFFFF"/>
              </a:highlight>
              <a:latin typeface="Verdana"/>
              <a:ea typeface="Verdana"/>
              <a:cs typeface="Verdana"/>
              <a:sym typeface="Verdana"/>
            </a:endParaRPr>
          </a:p>
          <a:p>
            <a:pPr marL="2286000" lvl="4" indent="-381000" algn="l" rtl="0">
              <a:lnSpc>
                <a:spcPct val="100000"/>
              </a:lnSpc>
              <a:spcBef>
                <a:spcPts val="0"/>
              </a:spcBef>
              <a:spcAft>
                <a:spcPts val="0"/>
              </a:spcAft>
              <a:buClr>
                <a:schemeClr val="accent5"/>
              </a:buClr>
              <a:buSzPts val="2400"/>
              <a:buFont typeface="Verdana"/>
              <a:buAutoNum type="romanLcPeriod"/>
            </a:pPr>
            <a:r>
              <a:rPr lang="en-US" sz="2400" u="sng">
                <a:solidFill>
                  <a:schemeClr val="hlink"/>
                </a:solidFill>
                <a:latin typeface="Verdana"/>
                <a:ea typeface="Verdana"/>
                <a:cs typeface="Verdana"/>
                <a:sym typeface="Verdana"/>
                <a:hlinkClick r:id="rId6"/>
              </a:rPr>
              <a:t>https://www.virginiahistory.org/collections-and-resources/virginia-history-explorer</a:t>
            </a:r>
            <a:endParaRPr sz="2400">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a:solidFill>
                  <a:schemeClr val="accent5"/>
                </a:solidFill>
                <a:highlight>
                  <a:schemeClr val="lt1"/>
                </a:highlight>
                <a:latin typeface="Verdana"/>
                <a:ea typeface="Verdana"/>
                <a:cs typeface="Verdana"/>
                <a:sym typeface="Verdana"/>
              </a:rPr>
              <a:t>Paired Passage </a:t>
            </a:r>
            <a:r>
              <a:rPr lang="en-US">
                <a:solidFill>
                  <a:schemeClr val="accent5"/>
                </a:solidFill>
                <a:latin typeface="Verdana"/>
                <a:ea typeface="Verdana"/>
                <a:cs typeface="Verdana"/>
                <a:sym typeface="Verdana"/>
              </a:rPr>
              <a:t>Resources:</a:t>
            </a:r>
            <a:endParaRPr>
              <a:solidFill>
                <a:schemeClr val="accent5"/>
              </a:solidFill>
              <a:latin typeface="Verdana"/>
              <a:ea typeface="Verdana"/>
              <a:cs typeface="Verdana"/>
              <a:sym typeface="Verdana"/>
            </a:endParaRPr>
          </a:p>
          <a:p>
            <a:pPr marL="2286000" lvl="4" indent="-381000" algn="l" rtl="0">
              <a:lnSpc>
                <a:spcPct val="100000"/>
              </a:lnSpc>
              <a:spcBef>
                <a:spcPts val="0"/>
              </a:spcBef>
              <a:spcAft>
                <a:spcPts val="0"/>
              </a:spcAft>
              <a:buClr>
                <a:schemeClr val="accent5"/>
              </a:buClr>
              <a:buSzPts val="2400"/>
              <a:buFont typeface="Verdana"/>
              <a:buAutoNum type="romanLcPeriod"/>
            </a:pPr>
            <a:r>
              <a:rPr lang="en-US" sz="2400" u="sng">
                <a:solidFill>
                  <a:schemeClr val="hlink"/>
                </a:solidFill>
                <a:highlight>
                  <a:schemeClr val="lt1"/>
                </a:highlight>
                <a:latin typeface="Verdana"/>
                <a:ea typeface="Verdana"/>
                <a:cs typeface="Verdana"/>
                <a:sym typeface="Verdana"/>
                <a:hlinkClick r:id="rId7"/>
              </a:rPr>
              <a:t>https://www.commonlit.org/</a:t>
            </a:r>
            <a:endParaRPr sz="2400">
              <a:solidFill>
                <a:schemeClr val="accent5"/>
              </a:solidFill>
              <a:highlight>
                <a:schemeClr val="lt1"/>
              </a:highlight>
              <a:latin typeface="Verdana"/>
              <a:ea typeface="Verdana"/>
              <a:cs typeface="Verdana"/>
              <a:sym typeface="Verdana"/>
            </a:endParaRPr>
          </a:p>
          <a:p>
            <a:pPr marL="2286000" lvl="4" indent="-381000" algn="l" rtl="0">
              <a:lnSpc>
                <a:spcPct val="100000"/>
              </a:lnSpc>
              <a:spcBef>
                <a:spcPts val="0"/>
              </a:spcBef>
              <a:spcAft>
                <a:spcPts val="0"/>
              </a:spcAft>
              <a:buClr>
                <a:schemeClr val="accent5"/>
              </a:buClr>
              <a:buSzPts val="2400"/>
              <a:buFont typeface="Verdana"/>
              <a:buAutoNum type="romanLcPeriod"/>
            </a:pPr>
            <a:r>
              <a:rPr lang="en-US" sz="2400" u="sng">
                <a:solidFill>
                  <a:schemeClr val="hlink"/>
                </a:solidFill>
                <a:highlight>
                  <a:schemeClr val="lt1"/>
                </a:highlight>
                <a:latin typeface="Verdana"/>
                <a:ea typeface="Verdana"/>
                <a:cs typeface="Verdana"/>
                <a:sym typeface="Verdana"/>
                <a:hlinkClick r:id="rId8"/>
              </a:rPr>
              <a:t>https://newsela.com/</a:t>
            </a:r>
            <a:endParaRPr sz="2400">
              <a:solidFill>
                <a:schemeClr val="accent5"/>
              </a:solidFill>
              <a:highlight>
                <a:schemeClr val="lt1"/>
              </a:highlight>
              <a:latin typeface="Verdana"/>
              <a:ea typeface="Verdana"/>
              <a:cs typeface="Verdana"/>
              <a:sym typeface="Verdana"/>
            </a:endParaRPr>
          </a:p>
          <a:p>
            <a:pPr marL="0" lvl="0" indent="0" algn="l" rtl="0">
              <a:lnSpc>
                <a:spcPct val="115000"/>
              </a:lnSpc>
              <a:spcBef>
                <a:spcPts val="0"/>
              </a:spcBef>
              <a:spcAft>
                <a:spcPts val="0"/>
              </a:spcAft>
              <a:buSzPts val="2800"/>
              <a:buNone/>
            </a:pPr>
            <a:r>
              <a:rPr lang="en-US">
                <a:solidFill>
                  <a:schemeClr val="accent5"/>
                </a:solidFill>
                <a:highlight>
                  <a:srgbClr val="FFFFFF"/>
                </a:highlight>
                <a:latin typeface="Verdana"/>
                <a:ea typeface="Verdana"/>
                <a:cs typeface="Verdana"/>
                <a:sym typeface="Verdana"/>
              </a:rPr>
              <a:t>Research </a:t>
            </a:r>
            <a:r>
              <a:rPr lang="en-US">
                <a:solidFill>
                  <a:schemeClr val="accent5"/>
                </a:solidFill>
                <a:latin typeface="Verdana"/>
                <a:ea typeface="Verdana"/>
                <a:cs typeface="Verdana"/>
                <a:sym typeface="Verdana"/>
              </a:rPr>
              <a:t>Resource:</a:t>
            </a:r>
            <a:endParaRPr>
              <a:solidFill>
                <a:schemeClr val="accent5"/>
              </a:solidFill>
              <a:latin typeface="Verdana"/>
              <a:ea typeface="Verdana"/>
              <a:cs typeface="Verdana"/>
              <a:sym typeface="Verdana"/>
            </a:endParaRPr>
          </a:p>
          <a:p>
            <a:pPr marL="2286000" lvl="4" indent="-381000" algn="l" rtl="0">
              <a:lnSpc>
                <a:spcPct val="115000"/>
              </a:lnSpc>
              <a:spcBef>
                <a:spcPts val="0"/>
              </a:spcBef>
              <a:spcAft>
                <a:spcPts val="0"/>
              </a:spcAft>
              <a:buClr>
                <a:schemeClr val="accent5"/>
              </a:buClr>
              <a:buSzPts val="2400"/>
              <a:buFont typeface="Verdana"/>
              <a:buAutoNum type="romanLcPeriod"/>
            </a:pPr>
            <a:r>
              <a:rPr lang="en-US" sz="2400">
                <a:solidFill>
                  <a:schemeClr val="accent5"/>
                </a:solidFill>
                <a:highlight>
                  <a:schemeClr val="lt1"/>
                </a:highlight>
                <a:latin typeface="Verdana"/>
                <a:ea typeface="Verdana"/>
                <a:cs typeface="Verdana"/>
                <a:sym typeface="Verdana"/>
              </a:rPr>
              <a:t>Student Citation (MLA or APA): </a:t>
            </a:r>
            <a:r>
              <a:rPr lang="en-US" sz="2400" u="sng">
                <a:solidFill>
                  <a:schemeClr val="hlink"/>
                </a:solidFill>
                <a:highlight>
                  <a:schemeClr val="lt1"/>
                </a:highlight>
                <a:latin typeface="Verdana"/>
                <a:ea typeface="Verdana"/>
                <a:cs typeface="Verdana"/>
                <a:sym typeface="Verdana"/>
                <a:hlinkClick r:id="rId9"/>
              </a:rPr>
              <a:t>Resource</a:t>
            </a:r>
            <a:endParaRPr>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6ad0c3f66b_1_280"/>
          <p:cNvSpPr txBox="1">
            <a:spLocks noGrp="1"/>
          </p:cNvSpPr>
          <p:nvPr>
            <p:ph type="title"/>
          </p:nvPr>
        </p:nvSpPr>
        <p:spPr>
          <a:xfrm>
            <a:off x="0" y="349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SzPts val="4889"/>
              <a:buNone/>
            </a:pPr>
            <a:r>
              <a:rPr lang="en-US">
                <a:solidFill>
                  <a:schemeClr val="accent5"/>
                </a:solidFill>
                <a:highlight>
                  <a:srgbClr val="FFFFFF"/>
                </a:highlight>
                <a:latin typeface="Verdana"/>
                <a:ea typeface="Verdana"/>
                <a:cs typeface="Verdana"/>
                <a:sym typeface="Verdana"/>
              </a:rPr>
              <a:t>Examination of the Presentation</a:t>
            </a:r>
            <a:endParaRPr>
              <a:solidFill>
                <a:schemeClr val="accent5"/>
              </a:solidFill>
              <a:latin typeface="Verdana"/>
              <a:ea typeface="Verdana"/>
              <a:cs typeface="Verdana"/>
              <a:sym typeface="Verdana"/>
            </a:endParaRPr>
          </a:p>
        </p:txBody>
      </p:sp>
      <p:sp>
        <p:nvSpPr>
          <p:cNvPr id="470" name="Google Shape;470;g16ad0c3f66b_1_280"/>
          <p:cNvSpPr txBox="1">
            <a:spLocks noGrp="1"/>
          </p:cNvSpPr>
          <p:nvPr>
            <p:ph type="body" idx="1"/>
          </p:nvPr>
        </p:nvSpPr>
        <p:spPr>
          <a:xfrm>
            <a:off x="444825" y="1451350"/>
            <a:ext cx="10515600" cy="43512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15000"/>
              </a:lnSpc>
              <a:spcBef>
                <a:spcPts val="0"/>
              </a:spcBef>
              <a:spcAft>
                <a:spcPts val="0"/>
              </a:spcAft>
              <a:buClr>
                <a:schemeClr val="accent5"/>
              </a:buClr>
              <a:buSzPts val="2400"/>
              <a:buFont typeface="Roboto"/>
              <a:buChar char="-"/>
            </a:pPr>
            <a:r>
              <a:rPr lang="en-US" sz="2400">
                <a:solidFill>
                  <a:schemeClr val="accent5"/>
                </a:solidFill>
                <a:highlight>
                  <a:srgbClr val="FFFFFF"/>
                </a:highlight>
                <a:latin typeface="Verdana"/>
                <a:ea typeface="Verdana"/>
                <a:cs typeface="Verdana"/>
                <a:sym typeface="Verdana"/>
              </a:rPr>
              <a:t>Teacher Discussion (across content areas): </a:t>
            </a:r>
            <a:r>
              <a:rPr lang="en-US" sz="2400" b="0">
                <a:solidFill>
                  <a:schemeClr val="accent5"/>
                </a:solidFill>
                <a:highlight>
                  <a:srgbClr val="FFFFFF"/>
                </a:highlight>
                <a:latin typeface="Verdana"/>
                <a:ea typeface="Verdana"/>
                <a:cs typeface="Verdana"/>
                <a:sym typeface="Verdana"/>
              </a:rPr>
              <a:t>How do we evaluate student work to ensure they’ve mastered the learning objectives and state standards?</a:t>
            </a:r>
            <a:endParaRPr sz="2400" b="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Roboto"/>
              <a:buChar char="-"/>
            </a:pPr>
            <a:r>
              <a:rPr lang="en-US" sz="2400">
                <a:solidFill>
                  <a:schemeClr val="accent5"/>
                </a:solidFill>
                <a:highlight>
                  <a:srgbClr val="FFFFFF"/>
                </a:highlight>
                <a:latin typeface="Verdana"/>
                <a:ea typeface="Verdana"/>
                <a:cs typeface="Verdana"/>
                <a:sym typeface="Verdana"/>
              </a:rPr>
              <a:t>Teacher/ Student Discussion:</a:t>
            </a:r>
            <a:r>
              <a:rPr lang="en-US" sz="2400" b="0">
                <a:solidFill>
                  <a:schemeClr val="accent5"/>
                </a:solidFill>
                <a:highlight>
                  <a:srgbClr val="FFFFFF"/>
                </a:highlight>
                <a:latin typeface="Verdana"/>
                <a:ea typeface="Verdana"/>
                <a:cs typeface="Verdana"/>
                <a:sym typeface="Verdana"/>
              </a:rPr>
              <a:t>  How would you evaluate your presentation? What did you enjoy? What did you do well at?  What area do you think you could improve or grow in?</a:t>
            </a:r>
            <a:endParaRPr sz="2400" b="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Char char="-"/>
            </a:pPr>
            <a:r>
              <a:rPr lang="en-US" sz="2400">
                <a:solidFill>
                  <a:schemeClr val="accent5"/>
                </a:solidFill>
                <a:highlight>
                  <a:srgbClr val="FFFFFF"/>
                </a:highlight>
                <a:latin typeface="Verdana"/>
                <a:ea typeface="Verdana"/>
                <a:cs typeface="Verdana"/>
                <a:sym typeface="Verdana"/>
              </a:rPr>
              <a:t>Scoring/ Grading Rubrics:</a:t>
            </a:r>
            <a:endParaRPr sz="2400" b="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b="0" u="sng">
                <a:solidFill>
                  <a:schemeClr val="hlink"/>
                </a:solidFill>
                <a:highlight>
                  <a:srgbClr val="FFFFFF"/>
                </a:highlight>
                <a:latin typeface="Verdana"/>
                <a:ea typeface="Verdana"/>
                <a:cs typeface="Verdana"/>
                <a:sym typeface="Verdana"/>
                <a:hlinkClick r:id="rId3"/>
              </a:rPr>
              <a:t>VDOE Understand Scoring</a:t>
            </a:r>
            <a:endParaRPr sz="2400" b="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b="0" u="sng">
                <a:solidFill>
                  <a:schemeClr val="hlink"/>
                </a:solidFill>
                <a:highlight>
                  <a:srgbClr val="FFFFFF"/>
                </a:highlight>
                <a:latin typeface="Verdana"/>
                <a:ea typeface="Verdana"/>
                <a:cs typeface="Verdana"/>
                <a:sym typeface="Verdana"/>
                <a:hlinkClick r:id="rId4"/>
              </a:rPr>
              <a:t>VDOE Page with HS Social Studies Rubric</a:t>
            </a:r>
            <a:endParaRPr sz="2400" b="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b="0" u="sng">
                <a:solidFill>
                  <a:schemeClr val="hlink"/>
                </a:solidFill>
                <a:highlight>
                  <a:srgbClr val="FFFFFF"/>
                </a:highlight>
                <a:latin typeface="Verdana"/>
                <a:ea typeface="Verdana"/>
                <a:cs typeface="Verdana"/>
                <a:sym typeface="Verdana"/>
                <a:hlinkClick r:id="rId5"/>
              </a:rPr>
              <a:t>Example of Teacher-made Rubric</a:t>
            </a:r>
            <a:endParaRPr sz="2400">
              <a:solidFill>
                <a:schemeClr val="accent5"/>
              </a:solidFill>
              <a:highlight>
                <a:srgbClr val="FFFFFF"/>
              </a:highlight>
              <a:latin typeface="Verdana"/>
              <a:ea typeface="Verdana"/>
              <a:cs typeface="Verdana"/>
              <a:sym typeface="Verdana"/>
            </a:endParaRPr>
          </a:p>
          <a:p>
            <a:pPr marL="457200" lvl="0" indent="-381000" algn="l" rtl="0">
              <a:lnSpc>
                <a:spcPct val="115000"/>
              </a:lnSpc>
              <a:spcBef>
                <a:spcPts val="0"/>
              </a:spcBef>
              <a:spcAft>
                <a:spcPts val="0"/>
              </a:spcAft>
              <a:buClr>
                <a:schemeClr val="accent5"/>
              </a:buClr>
              <a:buSzPts val="2400"/>
              <a:buFont typeface="Verdana"/>
              <a:buAutoNum type="alphaLcPeriod"/>
            </a:pPr>
            <a:r>
              <a:rPr lang="en-US" sz="2400" u="sng">
                <a:solidFill>
                  <a:schemeClr val="hlink"/>
                </a:solidFill>
                <a:highlight>
                  <a:srgbClr val="FFFFFF"/>
                </a:highlight>
                <a:latin typeface="Verdana"/>
                <a:ea typeface="Verdana"/>
                <a:cs typeface="Verdana"/>
                <a:sym typeface="Verdana"/>
                <a:hlinkClick r:id="rId6"/>
              </a:rPr>
              <a:t>Single Point Rubric (blank)</a:t>
            </a:r>
            <a:endParaRPr sz="2400">
              <a:solidFill>
                <a:schemeClr val="accent5"/>
              </a:solidFill>
              <a:highlight>
                <a:srgbClr val="FFFFFF"/>
              </a:highlight>
              <a:latin typeface="Verdana"/>
              <a:ea typeface="Verdana"/>
              <a:cs typeface="Verdana"/>
              <a:sym typeface="Verdana"/>
            </a:endParaRPr>
          </a:p>
          <a:p>
            <a:pPr marL="0" lvl="0" indent="0" algn="l" rtl="0">
              <a:lnSpc>
                <a:spcPct val="115000"/>
              </a:lnSpc>
              <a:spcBef>
                <a:spcPts val="0"/>
              </a:spcBef>
              <a:spcAft>
                <a:spcPts val="0"/>
              </a:spcAft>
              <a:buSzPts val="2800"/>
              <a:buNone/>
            </a:pPr>
            <a:endParaRPr sz="1200" b="0">
              <a:solidFill>
                <a:schemeClr val="accent5"/>
              </a:solidFill>
              <a:highlight>
                <a:srgbClr val="FFFFFF"/>
              </a:highlight>
              <a:latin typeface="Times"/>
              <a:ea typeface="Times"/>
              <a:cs typeface="Times"/>
              <a:sym typeface="Time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16ad0c3f66b_1_285"/>
          <p:cNvSpPr txBox="1">
            <a:spLocks noGrp="1"/>
          </p:cNvSpPr>
          <p:nvPr>
            <p:ph type="title"/>
          </p:nvPr>
        </p:nvSpPr>
        <p:spPr>
          <a:xfrm>
            <a:off x="0" y="-1745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900">
                <a:solidFill>
                  <a:schemeClr val="accent5"/>
                </a:solidFill>
                <a:latin typeface="Verdana"/>
                <a:ea typeface="Verdana"/>
                <a:cs typeface="Verdana"/>
                <a:sym typeface="Verdana"/>
              </a:rPr>
              <a:t>Next Steps</a:t>
            </a:r>
            <a:endParaRPr sz="3900">
              <a:solidFill>
                <a:schemeClr val="accent5"/>
              </a:solidFill>
              <a:latin typeface="Verdana"/>
              <a:ea typeface="Verdana"/>
              <a:cs typeface="Verdana"/>
              <a:sym typeface="Verdana"/>
            </a:endParaRPr>
          </a:p>
        </p:txBody>
      </p:sp>
      <p:sp>
        <p:nvSpPr>
          <p:cNvPr id="477" name="Google Shape;477;g16ad0c3f66b_1_285"/>
          <p:cNvSpPr txBox="1">
            <a:spLocks noGrp="1"/>
          </p:cNvSpPr>
          <p:nvPr>
            <p:ph type="body" idx="1"/>
          </p:nvPr>
        </p:nvSpPr>
        <p:spPr>
          <a:xfrm>
            <a:off x="838200" y="675225"/>
            <a:ext cx="10515600" cy="38616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accent5"/>
              </a:buClr>
              <a:buSzPts val="2800"/>
              <a:buFont typeface="Verdana"/>
              <a:buAutoNum type="arabicPeriod"/>
            </a:pPr>
            <a:r>
              <a:rPr lang="en-US" sz="2000" dirty="0">
                <a:solidFill>
                  <a:schemeClr val="accent5"/>
                </a:solidFill>
                <a:highlight>
                  <a:schemeClr val="lt1"/>
                </a:highlight>
                <a:latin typeface="Verdana"/>
                <a:ea typeface="Verdana"/>
                <a:cs typeface="Verdana"/>
                <a:sym typeface="Verdana"/>
              </a:rPr>
              <a:t>Select at least one of the evidence-based practices we highlighted today: content vocabulary, paired texts, and modalities.</a:t>
            </a:r>
            <a:endParaRPr sz="2000" dirty="0">
              <a:solidFill>
                <a:schemeClr val="accent5"/>
              </a:solidFill>
              <a:highlight>
                <a:schemeClr val="lt1"/>
              </a:highlight>
              <a:latin typeface="Verdana"/>
              <a:ea typeface="Verdana"/>
              <a:cs typeface="Verdana"/>
              <a:sym typeface="Verdana"/>
            </a:endParaRPr>
          </a:p>
          <a:p>
            <a:pPr marL="457200" lvl="0" indent="-406400" algn="l" rtl="0">
              <a:lnSpc>
                <a:spcPct val="90000"/>
              </a:lnSpc>
              <a:spcBef>
                <a:spcPts val="0"/>
              </a:spcBef>
              <a:spcAft>
                <a:spcPts val="0"/>
              </a:spcAft>
              <a:buClr>
                <a:schemeClr val="accent5"/>
              </a:buClr>
              <a:buSzPts val="2800"/>
              <a:buFont typeface="Verdana"/>
              <a:buAutoNum type="arabicPeriod"/>
            </a:pPr>
            <a:r>
              <a:rPr lang="en-US" sz="2000" dirty="0">
                <a:solidFill>
                  <a:schemeClr val="accent5"/>
                </a:solidFill>
                <a:highlight>
                  <a:schemeClr val="lt1"/>
                </a:highlight>
                <a:latin typeface="Verdana"/>
                <a:ea typeface="Verdana"/>
                <a:cs typeface="Verdana"/>
                <a:sym typeface="Verdana"/>
              </a:rPr>
              <a:t>Select at least one of the lesson strategies from the practice to try or strengthen in your classroom before the learning lab.</a:t>
            </a:r>
            <a:endParaRPr sz="2000" dirty="0">
              <a:solidFill>
                <a:schemeClr val="accent5"/>
              </a:solidFill>
              <a:highlight>
                <a:schemeClr val="lt1"/>
              </a:highlight>
              <a:latin typeface="Verdana"/>
              <a:ea typeface="Verdana"/>
              <a:cs typeface="Verdana"/>
              <a:sym typeface="Verdana"/>
            </a:endParaRPr>
          </a:p>
          <a:p>
            <a:pPr marL="914400" lvl="1" indent="-381000" algn="l" rtl="0">
              <a:lnSpc>
                <a:spcPct val="90000"/>
              </a:lnSpc>
              <a:spcBef>
                <a:spcPts val="0"/>
              </a:spcBef>
              <a:spcAft>
                <a:spcPts val="0"/>
              </a:spcAft>
              <a:buClr>
                <a:schemeClr val="accent5"/>
              </a:buClr>
              <a:buSzPts val="2400"/>
              <a:buFont typeface="Verdana"/>
              <a:buAutoNum type="alphaLcPeriod"/>
            </a:pPr>
            <a:r>
              <a:rPr lang="en-US" sz="2000" dirty="0">
                <a:solidFill>
                  <a:schemeClr val="accent5"/>
                </a:solidFill>
                <a:highlight>
                  <a:schemeClr val="lt1"/>
                </a:highlight>
                <a:latin typeface="Verdana"/>
                <a:ea typeface="Verdana"/>
                <a:cs typeface="Verdana"/>
                <a:sym typeface="Verdana"/>
              </a:rPr>
              <a:t>See the table below</a:t>
            </a:r>
            <a:endParaRPr sz="2000" dirty="0">
              <a:solidFill>
                <a:schemeClr val="accent5"/>
              </a:solidFill>
              <a:highlight>
                <a:schemeClr val="lt1"/>
              </a:highlight>
              <a:latin typeface="Verdana"/>
              <a:ea typeface="Verdana"/>
              <a:cs typeface="Verdana"/>
              <a:sym typeface="Verdana"/>
            </a:endParaRPr>
          </a:p>
          <a:p>
            <a:pPr marL="457200" lvl="0" indent="-406400" algn="l" rtl="0">
              <a:lnSpc>
                <a:spcPct val="90000"/>
              </a:lnSpc>
              <a:spcBef>
                <a:spcPts val="0"/>
              </a:spcBef>
              <a:spcAft>
                <a:spcPts val="0"/>
              </a:spcAft>
              <a:buClr>
                <a:schemeClr val="accent5"/>
              </a:buClr>
              <a:buSzPts val="2800"/>
              <a:buFont typeface="Verdana"/>
              <a:buAutoNum type="arabicPeriod"/>
            </a:pPr>
            <a:r>
              <a:rPr lang="en-US" sz="2000" dirty="0">
                <a:solidFill>
                  <a:schemeClr val="accent5"/>
                </a:solidFill>
                <a:highlight>
                  <a:schemeClr val="lt1"/>
                </a:highlight>
                <a:latin typeface="Verdana"/>
                <a:ea typeface="Verdana"/>
                <a:cs typeface="Verdana"/>
                <a:sym typeface="Verdana"/>
              </a:rPr>
              <a:t>Join us for the learning lab!</a:t>
            </a:r>
            <a:endParaRPr sz="2000" dirty="0">
              <a:solidFill>
                <a:schemeClr val="accent5"/>
              </a:solidFill>
              <a:highlight>
                <a:schemeClr val="lt1"/>
              </a:highlight>
              <a:latin typeface="Verdana"/>
              <a:ea typeface="Verdana"/>
              <a:cs typeface="Verdana"/>
              <a:sym typeface="Verdana"/>
            </a:endParaRPr>
          </a:p>
        </p:txBody>
      </p:sp>
      <p:graphicFrame>
        <p:nvGraphicFramePr>
          <p:cNvPr id="478" name="Google Shape;478;g16ad0c3f66b_1_285" descr="chart"/>
          <p:cNvGraphicFramePr/>
          <p:nvPr>
            <p:extLst>
              <p:ext uri="{D42A27DB-BD31-4B8C-83A1-F6EECF244321}">
                <p14:modId xmlns:p14="http://schemas.microsoft.com/office/powerpoint/2010/main" val="3447234484"/>
              </p:ext>
            </p:extLst>
          </p:nvPr>
        </p:nvGraphicFramePr>
        <p:xfrm>
          <a:off x="305105" y="2989375"/>
          <a:ext cx="11304700" cy="3094900"/>
        </p:xfrm>
        <a:graphic>
          <a:graphicData uri="http://schemas.openxmlformats.org/drawingml/2006/table">
            <a:tbl>
              <a:tblPr firstRow="1">
                <a:noFill/>
                <a:tableStyleId>{AFF56E09-CFAC-4E88-9242-D9333B2B5742}</a:tableStyleId>
              </a:tblPr>
              <a:tblGrid>
                <a:gridCol w="2826175">
                  <a:extLst>
                    <a:ext uri="{9D8B030D-6E8A-4147-A177-3AD203B41FA5}">
                      <a16:colId xmlns:a16="http://schemas.microsoft.com/office/drawing/2014/main" val="20000"/>
                    </a:ext>
                  </a:extLst>
                </a:gridCol>
                <a:gridCol w="2826175">
                  <a:extLst>
                    <a:ext uri="{9D8B030D-6E8A-4147-A177-3AD203B41FA5}">
                      <a16:colId xmlns:a16="http://schemas.microsoft.com/office/drawing/2014/main" val="20001"/>
                    </a:ext>
                  </a:extLst>
                </a:gridCol>
                <a:gridCol w="2826175">
                  <a:extLst>
                    <a:ext uri="{9D8B030D-6E8A-4147-A177-3AD203B41FA5}">
                      <a16:colId xmlns:a16="http://schemas.microsoft.com/office/drawing/2014/main" val="20002"/>
                    </a:ext>
                  </a:extLst>
                </a:gridCol>
                <a:gridCol w="2826175">
                  <a:extLst>
                    <a:ext uri="{9D8B030D-6E8A-4147-A177-3AD203B41FA5}">
                      <a16:colId xmlns:a16="http://schemas.microsoft.com/office/drawing/2014/main" val="20003"/>
                    </a:ext>
                  </a:extLst>
                </a:gridCol>
              </a:tblGrid>
              <a:tr h="773725">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Strategy #1</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solidFill>
                            <a:schemeClr val="accent5"/>
                          </a:solidFill>
                          <a:latin typeface="Verdana"/>
                          <a:ea typeface="Verdana"/>
                          <a:cs typeface="Verdana"/>
                          <a:sym typeface="Verdana"/>
                        </a:rPr>
                        <a:t>Strategy #2</a:t>
                      </a:r>
                      <a:endParaRPr sz="1900" u="none" strike="noStrike" cap="none" dirty="0">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Strategy #3</a:t>
                      </a:r>
                      <a:endParaRPr sz="1900" u="none" strike="noStrike" cap="none">
                        <a:solidFill>
                          <a:schemeClr val="accent5"/>
                        </a:solidFill>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7737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solidFill>
                            <a:schemeClr val="accent5"/>
                          </a:solidFill>
                          <a:latin typeface="Verdana"/>
                          <a:ea typeface="Verdana"/>
                          <a:cs typeface="Verdana"/>
                          <a:sym typeface="Verdana"/>
                        </a:rPr>
                        <a:t>Content Vocabulary</a:t>
                      </a:r>
                      <a:endParaRPr sz="1900" u="none" strike="noStrike" cap="none" dirty="0">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Preview and scan</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Close reading</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Multiple exposures to words</a:t>
                      </a:r>
                      <a:endParaRPr sz="1900" u="none" strike="noStrike" cap="none">
                        <a:solidFill>
                          <a:schemeClr val="accent5"/>
                        </a:solidFill>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7737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Paired Sources</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Word picture</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solidFill>
                            <a:schemeClr val="accent5"/>
                          </a:solidFill>
                          <a:latin typeface="Verdana"/>
                          <a:ea typeface="Verdana"/>
                          <a:cs typeface="Verdana"/>
                          <a:sym typeface="Verdana"/>
                        </a:rPr>
                        <a:t>Perspective</a:t>
                      </a:r>
                      <a:endParaRPr sz="1900" u="none" strike="noStrike" cap="none" dirty="0">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Guiding questions</a:t>
                      </a:r>
                      <a:endParaRPr sz="1900" u="none" strike="noStrike" cap="none">
                        <a:solidFill>
                          <a:schemeClr val="accent5"/>
                        </a:solidFill>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7737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Modalities</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solidFill>
                            <a:schemeClr val="accent5"/>
                          </a:solidFill>
                          <a:latin typeface="Verdana"/>
                          <a:ea typeface="Verdana"/>
                          <a:cs typeface="Verdana"/>
                          <a:sym typeface="Verdana"/>
                        </a:rPr>
                        <a:t>Teacher guided practice</a:t>
                      </a:r>
                      <a:endParaRPr sz="1900" u="none" strike="noStrike" cap="none" dirty="0">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solidFill>
                            <a:schemeClr val="accent5"/>
                          </a:solidFill>
                          <a:latin typeface="Verdana"/>
                          <a:ea typeface="Verdana"/>
                          <a:cs typeface="Verdana"/>
                          <a:sym typeface="Verdana"/>
                        </a:rPr>
                        <a:t>Individual student work with a template</a:t>
                      </a:r>
                      <a:endParaRPr sz="1900" u="none" strike="noStrike" cap="none">
                        <a:solidFill>
                          <a:schemeClr val="accent5"/>
                        </a:solidFill>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solidFill>
                            <a:schemeClr val="accent5"/>
                          </a:solidFill>
                          <a:latin typeface="Verdana"/>
                          <a:ea typeface="Verdana"/>
                          <a:cs typeface="Verdana"/>
                          <a:sym typeface="Verdana"/>
                        </a:rPr>
                        <a:t>Student generated  synthesis</a:t>
                      </a:r>
                      <a:endParaRPr sz="1900" u="none" strike="noStrike" cap="none" dirty="0">
                        <a:solidFill>
                          <a:schemeClr val="accent5"/>
                        </a:solidFill>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6ad0c3f66b_1_292"/>
          <p:cNvSpPr txBox="1">
            <a:spLocks noGrp="1"/>
          </p:cNvSpPr>
          <p:nvPr>
            <p:ph type="title"/>
          </p:nvPr>
        </p:nvSpPr>
        <p:spPr>
          <a:xfrm>
            <a:off x="838200" y="6607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dirty="0">
                <a:latin typeface="Verdana"/>
                <a:ea typeface="Verdana"/>
                <a:cs typeface="Verdana"/>
                <a:sym typeface="Verdana"/>
              </a:rPr>
              <a:t>Works </a:t>
            </a:r>
            <a:r>
              <a:rPr lang="en-US" dirty="0" smtClean="0">
                <a:latin typeface="Verdana"/>
                <a:ea typeface="Verdana"/>
                <a:cs typeface="Verdana"/>
                <a:sym typeface="Verdana"/>
              </a:rPr>
              <a:t>Cited (1 of 5)</a:t>
            </a:r>
            <a:endParaRPr dirty="0">
              <a:latin typeface="Verdana"/>
              <a:ea typeface="Verdana"/>
              <a:cs typeface="Verdana"/>
              <a:sym typeface="Verdana"/>
            </a:endParaRPr>
          </a:p>
        </p:txBody>
      </p:sp>
      <p:sp>
        <p:nvSpPr>
          <p:cNvPr id="484" name="Google Shape;484;g16ad0c3f66b_1_292"/>
          <p:cNvSpPr txBox="1">
            <a:spLocks noGrp="1"/>
          </p:cNvSpPr>
          <p:nvPr>
            <p:ph type="body" idx="1"/>
          </p:nvPr>
        </p:nvSpPr>
        <p:spPr>
          <a:xfrm>
            <a:off x="67050" y="1022654"/>
            <a:ext cx="12057900" cy="565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endParaRPr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r>
              <a:rPr lang="en-US" sz="2400" dirty="0">
                <a:solidFill>
                  <a:srgbClr val="004E95"/>
                </a:solidFill>
                <a:latin typeface="Verdana"/>
                <a:ea typeface="Verdana"/>
                <a:cs typeface="Verdana"/>
                <a:sym typeface="Verdana"/>
              </a:rPr>
              <a:t>“[Three African American Women at a Polling Place, One Looking at a Book of Registered Voters on November 5, 1957, in New York City or Newark, New Jersey] / TOH.” </a:t>
            </a:r>
            <a:r>
              <a:rPr lang="en-US" sz="2400" i="1" dirty="0">
                <a:solidFill>
                  <a:srgbClr val="004E95"/>
                </a:solidFill>
                <a:latin typeface="Verdana"/>
                <a:ea typeface="Verdana"/>
                <a:cs typeface="Verdana"/>
                <a:sym typeface="Verdana"/>
              </a:rPr>
              <a:t>Library of Congress, Washington, D.C. 20540 USA</a:t>
            </a:r>
            <a:r>
              <a:rPr lang="en-US" sz="2400" dirty="0">
                <a:solidFill>
                  <a:srgbClr val="004E95"/>
                </a:solidFill>
                <a:latin typeface="Verdana"/>
                <a:ea typeface="Verdana"/>
                <a:cs typeface="Verdana"/>
                <a:sym typeface="Verdana"/>
              </a:rPr>
              <a:t>, www.loc.gov/item/2015651653/. Accessed 15 Aug. 2022.</a:t>
            </a:r>
            <a:endParaRPr sz="2400" dirty="0">
              <a:solidFill>
                <a:srgbClr val="004E95"/>
              </a:solidFill>
              <a:latin typeface="Verdana"/>
              <a:ea typeface="Verdana"/>
              <a:cs typeface="Verdana"/>
              <a:sym typeface="Verdana"/>
            </a:endParaRPr>
          </a:p>
          <a:p>
            <a:pPr marL="0" lvl="0" indent="0" algn="l" rtl="0">
              <a:lnSpc>
                <a:spcPct val="100000"/>
              </a:lnSpc>
              <a:spcBef>
                <a:spcPts val="0"/>
              </a:spcBef>
              <a:spcAft>
                <a:spcPts val="0"/>
              </a:spcAft>
              <a:buSzPts val="2800"/>
              <a:buNone/>
            </a:pPr>
            <a:r>
              <a:rPr lang="en-US" sz="2400" dirty="0">
                <a:solidFill>
                  <a:srgbClr val="004E95"/>
                </a:solidFill>
                <a:latin typeface="Verdana"/>
                <a:ea typeface="Verdana"/>
                <a:cs typeface="Verdana"/>
                <a:sym typeface="Verdana"/>
              </a:rPr>
              <a:t>A Call to Action: What We Know About Adolescent Literacy Instruction. </a:t>
            </a:r>
            <a:endParaRPr sz="2400" dirty="0">
              <a:solidFill>
                <a:srgbClr val="004E95"/>
              </a:solidFill>
              <a:latin typeface="Verdana"/>
              <a:ea typeface="Verdana"/>
              <a:cs typeface="Verdana"/>
              <a:sym typeface="Verdana"/>
            </a:endParaRPr>
          </a:p>
          <a:p>
            <a:pPr marL="0" lvl="0" indent="457200" algn="l" rtl="0">
              <a:lnSpc>
                <a:spcPct val="100000"/>
              </a:lnSpc>
              <a:spcBef>
                <a:spcPts val="0"/>
              </a:spcBef>
              <a:spcAft>
                <a:spcPts val="0"/>
              </a:spcAft>
              <a:buSzPts val="2800"/>
              <a:buNone/>
            </a:pPr>
            <a:r>
              <a:rPr lang="en-US" sz="2400" dirty="0" smtClean="0">
                <a:solidFill>
                  <a:srgbClr val="004E95"/>
                </a:solidFill>
                <a:latin typeface="Verdana"/>
                <a:ea typeface="Verdana"/>
                <a:cs typeface="Verdana"/>
                <a:sym typeface="Verdana"/>
              </a:rPr>
              <a:t>(</a:t>
            </a:r>
            <a:r>
              <a:rPr lang="en-US" sz="2400" dirty="0">
                <a:solidFill>
                  <a:srgbClr val="004E95"/>
                </a:solidFill>
                <a:latin typeface="Verdana"/>
                <a:ea typeface="Verdana"/>
                <a:cs typeface="Verdana"/>
                <a:sym typeface="Verdana"/>
              </a:rPr>
              <a:t>2018, July 17). </a:t>
            </a:r>
            <a:r>
              <a:rPr lang="en-US" sz="2400" dirty="0" smtClean="0">
                <a:solidFill>
                  <a:srgbClr val="004E95"/>
                </a:solidFill>
                <a:latin typeface="Verdana"/>
                <a:ea typeface="Verdana"/>
                <a:cs typeface="Verdana"/>
                <a:sym typeface="Verdana"/>
              </a:rPr>
              <a:t>Retrieved</a:t>
            </a:r>
            <a:r>
              <a:rPr lang="en-US" sz="2400" dirty="0">
                <a:solidFill>
                  <a:srgbClr val="004E95"/>
                </a:solidFill>
                <a:latin typeface="Verdana"/>
                <a:ea typeface="Verdana"/>
                <a:cs typeface="Verdana"/>
                <a:sym typeface="Verdana"/>
              </a:rPr>
              <a:t> </a:t>
            </a:r>
            <a:r>
              <a:rPr lang="en-US" sz="2400" dirty="0" smtClean="0">
                <a:solidFill>
                  <a:srgbClr val="004E95"/>
                </a:solidFill>
                <a:latin typeface="Verdana"/>
                <a:ea typeface="Verdana"/>
                <a:cs typeface="Verdana"/>
                <a:sym typeface="Verdana"/>
              </a:rPr>
              <a:t>January </a:t>
            </a:r>
            <a:r>
              <a:rPr lang="en-US" sz="2400" dirty="0">
                <a:solidFill>
                  <a:srgbClr val="004E95"/>
                </a:solidFill>
                <a:latin typeface="Verdana"/>
                <a:ea typeface="Verdana"/>
                <a:cs typeface="Verdana"/>
                <a:sym typeface="Verdana"/>
              </a:rPr>
              <a:t>8, 2020, from </a:t>
            </a:r>
            <a:r>
              <a:rPr lang="en-US" sz="2400" u="sng" dirty="0">
                <a:solidFill>
                  <a:schemeClr val="hlink"/>
                </a:solidFill>
                <a:latin typeface="Verdana"/>
                <a:ea typeface="Verdana"/>
                <a:cs typeface="Verdana"/>
                <a:sym typeface="Verdana"/>
                <a:hlinkClick r:id="rId3"/>
              </a:rPr>
              <a:t>https://ncte.org/statement/adolescentliteracy/</a:t>
            </a:r>
            <a:r>
              <a:rPr lang="en-US" sz="2400" dirty="0">
                <a:solidFill>
                  <a:srgbClr val="004E95"/>
                </a:solidFill>
                <a:latin typeface="Verdana"/>
                <a:ea typeface="Verdana"/>
                <a:cs typeface="Verdana"/>
                <a:sym typeface="Verdana"/>
              </a:rPr>
              <a:t>.</a:t>
            </a:r>
            <a:endParaRPr sz="2400"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endParaRPr dirty="0">
              <a:solidFill>
                <a:srgbClr val="004E95"/>
              </a:solidFill>
              <a:latin typeface="Verdana"/>
              <a:ea typeface="Verdana"/>
              <a:cs typeface="Verdana"/>
              <a:sym typeface="Verdana"/>
            </a:endParaRPr>
          </a:p>
          <a:p>
            <a:pPr marL="0" lvl="0" indent="0" algn="l" rtl="0">
              <a:lnSpc>
                <a:spcPct val="100000"/>
              </a:lnSpc>
              <a:spcBef>
                <a:spcPts val="0"/>
              </a:spcBef>
              <a:spcAft>
                <a:spcPts val="0"/>
              </a:spcAft>
              <a:buClr>
                <a:srgbClr val="000000"/>
              </a:buClr>
              <a:buSzPts val="1400"/>
              <a:buFont typeface="Arial"/>
              <a:buNone/>
            </a:pPr>
            <a:endParaRPr dirty="0">
              <a:solidFill>
                <a:srgbClr val="004E9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16ad0c3f66b_1_297"/>
          <p:cNvSpPr txBox="1">
            <a:spLocks noGrp="1"/>
          </p:cNvSpPr>
          <p:nvPr>
            <p:ph type="title"/>
          </p:nvPr>
        </p:nvSpPr>
        <p:spPr>
          <a:xfrm>
            <a:off x="838200" y="6607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dirty="0">
                <a:latin typeface="Verdana"/>
                <a:ea typeface="Verdana"/>
                <a:cs typeface="Verdana"/>
                <a:sym typeface="Verdana"/>
              </a:rPr>
              <a:t>Works </a:t>
            </a:r>
            <a:r>
              <a:rPr lang="en-US" dirty="0" smtClean="0">
                <a:latin typeface="Verdana"/>
                <a:ea typeface="Verdana"/>
                <a:cs typeface="Verdana"/>
                <a:sym typeface="Verdana"/>
              </a:rPr>
              <a:t>Cited (2 of 5)</a:t>
            </a:r>
            <a:endParaRPr dirty="0">
              <a:latin typeface="Verdana"/>
              <a:ea typeface="Verdana"/>
              <a:cs typeface="Verdana"/>
              <a:sym typeface="Verdana"/>
            </a:endParaRPr>
          </a:p>
        </p:txBody>
      </p:sp>
      <p:sp>
        <p:nvSpPr>
          <p:cNvPr id="490" name="Google Shape;490;g16ad0c3f66b_1_297"/>
          <p:cNvSpPr txBox="1">
            <a:spLocks noGrp="1"/>
          </p:cNvSpPr>
          <p:nvPr>
            <p:ph type="body" idx="1"/>
          </p:nvPr>
        </p:nvSpPr>
        <p:spPr>
          <a:xfrm>
            <a:off x="134100" y="914127"/>
            <a:ext cx="12057900" cy="565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endParaRPr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r>
              <a:rPr lang="en-US" dirty="0">
                <a:solidFill>
                  <a:srgbClr val="004E95"/>
                </a:solidFill>
                <a:latin typeface="Verdana"/>
                <a:ea typeface="Verdana"/>
                <a:cs typeface="Verdana"/>
                <a:sym typeface="Verdana"/>
              </a:rPr>
              <a:t>B</a:t>
            </a:r>
            <a:r>
              <a:rPr lang="en-US" sz="2400" dirty="0">
                <a:solidFill>
                  <a:srgbClr val="004E95"/>
                </a:solidFill>
                <a:latin typeface="Verdana"/>
                <a:ea typeface="Verdana"/>
                <a:cs typeface="Verdana"/>
                <a:sym typeface="Verdana"/>
              </a:rPr>
              <a:t>owman, Tom. “NPR Choice Page.” </a:t>
            </a:r>
            <a:r>
              <a:rPr lang="en-US" sz="2400" i="1" dirty="0">
                <a:solidFill>
                  <a:srgbClr val="004E95"/>
                </a:solidFill>
                <a:latin typeface="Verdana"/>
                <a:ea typeface="Verdana"/>
                <a:cs typeface="Verdana"/>
                <a:sym typeface="Verdana"/>
              </a:rPr>
              <a:t>Npr.org</a:t>
            </a:r>
            <a:r>
              <a:rPr lang="en-US" sz="2400" dirty="0">
                <a:solidFill>
                  <a:srgbClr val="004E95"/>
                </a:solidFill>
                <a:latin typeface="Verdana"/>
                <a:ea typeface="Verdana"/>
                <a:cs typeface="Verdana"/>
                <a:sym typeface="Verdana"/>
              </a:rPr>
              <a:t>, 2019, www.npr.org/2018/01/29/580811124/military-victory-but-political-defeat-the-tet-offensive-50-years-later.</a:t>
            </a:r>
            <a:endParaRPr sz="2400"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r>
              <a:rPr lang="en-US" sz="2400" dirty="0">
                <a:solidFill>
                  <a:srgbClr val="004E95"/>
                </a:solidFill>
                <a:latin typeface="Verdana"/>
                <a:ea typeface="Verdana"/>
                <a:cs typeface="Verdana"/>
                <a:sym typeface="Verdana"/>
              </a:rPr>
              <a:t>“Civilian Conservation Corps - HISTORY.” </a:t>
            </a:r>
            <a:r>
              <a:rPr lang="en-US" sz="2400" i="1" dirty="0">
                <a:solidFill>
                  <a:srgbClr val="004E95"/>
                </a:solidFill>
                <a:latin typeface="Verdana"/>
                <a:ea typeface="Verdana"/>
                <a:cs typeface="Verdana"/>
                <a:sym typeface="Verdana"/>
              </a:rPr>
              <a:t>Www.history.com</a:t>
            </a:r>
            <a:r>
              <a:rPr lang="en-US" sz="2400" dirty="0">
                <a:solidFill>
                  <a:srgbClr val="004E95"/>
                </a:solidFill>
                <a:latin typeface="Verdana"/>
                <a:ea typeface="Verdana"/>
                <a:cs typeface="Verdana"/>
                <a:sym typeface="Verdana"/>
              </a:rPr>
              <a:t>, www.history.com/topics/great-depression/civilian-conservation-corps#:~:text=Roosevelt%20established%20the%20Civilian%20Conservation.</a:t>
            </a:r>
            <a:endParaRPr sz="2400"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endParaRPr dirty="0">
              <a:solidFill>
                <a:srgbClr val="004E9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16ad0c3f66b_1_302"/>
          <p:cNvSpPr txBox="1">
            <a:spLocks noGrp="1"/>
          </p:cNvSpPr>
          <p:nvPr>
            <p:ph type="title"/>
          </p:nvPr>
        </p:nvSpPr>
        <p:spPr>
          <a:xfrm>
            <a:off x="838200" y="6607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dirty="0">
                <a:latin typeface="Verdana"/>
                <a:ea typeface="Verdana"/>
                <a:cs typeface="Verdana"/>
                <a:sym typeface="Verdana"/>
              </a:rPr>
              <a:t>Works </a:t>
            </a:r>
            <a:r>
              <a:rPr lang="en-US" dirty="0" smtClean="0">
                <a:latin typeface="Verdana"/>
                <a:ea typeface="Verdana"/>
                <a:cs typeface="Verdana"/>
                <a:sym typeface="Verdana"/>
              </a:rPr>
              <a:t>Cited (3 of 5)</a:t>
            </a:r>
            <a:endParaRPr dirty="0">
              <a:latin typeface="Verdana"/>
              <a:ea typeface="Verdana"/>
              <a:cs typeface="Verdana"/>
              <a:sym typeface="Verdana"/>
            </a:endParaRPr>
          </a:p>
        </p:txBody>
      </p:sp>
      <p:sp>
        <p:nvSpPr>
          <p:cNvPr id="496" name="Google Shape;496;g16ad0c3f66b_1_302"/>
          <p:cNvSpPr txBox="1">
            <a:spLocks noGrp="1"/>
          </p:cNvSpPr>
          <p:nvPr>
            <p:ph type="body" idx="1"/>
          </p:nvPr>
        </p:nvSpPr>
        <p:spPr>
          <a:xfrm>
            <a:off x="134100" y="729074"/>
            <a:ext cx="12057900" cy="5658900"/>
          </a:xfrm>
          <a:prstGeom prst="rect">
            <a:avLst/>
          </a:prstGeom>
          <a:noFill/>
          <a:ln>
            <a:noFill/>
          </a:ln>
        </p:spPr>
        <p:txBody>
          <a:bodyPr spcFirstLastPara="1" wrap="square" lIns="91425" tIns="45700" rIns="91425" bIns="45700" anchor="t" anchorCtr="0">
            <a:noAutofit/>
          </a:bodyPr>
          <a:lstStyle/>
          <a:p>
            <a:pPr marL="457200" lvl="0" indent="-457200" algn="l" rtl="0">
              <a:lnSpc>
                <a:spcPct val="200000"/>
              </a:lnSpc>
              <a:spcBef>
                <a:spcPts val="0"/>
              </a:spcBef>
              <a:spcAft>
                <a:spcPts val="0"/>
              </a:spcAft>
              <a:buSzPts val="2800"/>
              <a:buNone/>
            </a:pPr>
            <a:r>
              <a:rPr lang="en-US" dirty="0">
                <a:solidFill>
                  <a:srgbClr val="004E95"/>
                </a:solidFill>
                <a:latin typeface="Verdana"/>
                <a:ea typeface="Verdana"/>
                <a:cs typeface="Verdana"/>
                <a:sym typeface="Verdana"/>
              </a:rPr>
              <a:t>Miss EAP. </a:t>
            </a:r>
            <a:r>
              <a:rPr lang="en-US" i="1" dirty="0">
                <a:solidFill>
                  <a:srgbClr val="004E95"/>
                </a:solidFill>
                <a:latin typeface="Verdana"/>
                <a:ea typeface="Verdana"/>
                <a:cs typeface="Verdana"/>
                <a:sym typeface="Verdana"/>
              </a:rPr>
              <a:t>Authentic Materials</a:t>
            </a:r>
            <a:r>
              <a:rPr lang="en-US" dirty="0">
                <a:solidFill>
                  <a:srgbClr val="004E95"/>
                </a:solidFill>
                <a:latin typeface="Verdana"/>
                <a:ea typeface="Verdana"/>
                <a:cs typeface="Verdana"/>
                <a:sym typeface="Verdana"/>
              </a:rPr>
              <a:t>. 24 Mar. 2014, www.slideshare.net/pokray/authentic-materials-32659115.</a:t>
            </a:r>
            <a:endParaRPr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r>
              <a:rPr lang="en-US" dirty="0">
                <a:solidFill>
                  <a:srgbClr val="004E95"/>
                </a:solidFill>
                <a:latin typeface="Verdana"/>
                <a:ea typeface="Verdana"/>
                <a:cs typeface="Verdana"/>
                <a:sym typeface="Verdana"/>
              </a:rPr>
              <a:t>“Photo: Latest Compelling Image Galleries. Photos &amp; More.” </a:t>
            </a:r>
            <a:r>
              <a:rPr lang="en-US" i="1" dirty="0">
                <a:solidFill>
                  <a:srgbClr val="004E95"/>
                </a:solidFill>
                <a:latin typeface="Verdana"/>
                <a:ea typeface="Verdana"/>
                <a:cs typeface="Verdana"/>
                <a:sym typeface="Verdana"/>
              </a:rPr>
              <a:t>NBC News</a:t>
            </a:r>
            <a:r>
              <a:rPr lang="en-US" dirty="0">
                <a:solidFill>
                  <a:srgbClr val="004E95"/>
                </a:solidFill>
                <a:latin typeface="Verdana"/>
                <a:ea typeface="Verdana"/>
                <a:cs typeface="Verdana"/>
                <a:sym typeface="Verdana"/>
              </a:rPr>
              <a:t>, nbcnews.to/1ZJX0Jq. Accessed 15 Aug. 2022.</a:t>
            </a:r>
            <a:endParaRPr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r>
              <a:rPr lang="en-US" dirty="0" err="1">
                <a:solidFill>
                  <a:srgbClr val="004E95"/>
                </a:solidFill>
                <a:latin typeface="Verdana"/>
                <a:ea typeface="Verdana"/>
                <a:cs typeface="Verdana"/>
                <a:sym typeface="Verdana"/>
              </a:rPr>
              <a:t>Sakshi</a:t>
            </a:r>
            <a:r>
              <a:rPr lang="en-US" dirty="0">
                <a:solidFill>
                  <a:srgbClr val="004E95"/>
                </a:solidFill>
                <a:latin typeface="Verdana"/>
                <a:ea typeface="Verdana"/>
                <a:cs typeface="Verdana"/>
                <a:sym typeface="Verdana"/>
              </a:rPr>
              <a:t>. </a:t>
            </a:r>
            <a:r>
              <a:rPr lang="en-US" i="1" dirty="0">
                <a:solidFill>
                  <a:srgbClr val="004E95"/>
                </a:solidFill>
                <a:latin typeface="Verdana"/>
                <a:ea typeface="Verdana"/>
                <a:cs typeface="Verdana"/>
                <a:sym typeface="Verdana"/>
              </a:rPr>
              <a:t>What to Do to Get out of Reading Slump? - </a:t>
            </a:r>
            <a:r>
              <a:rPr lang="en-US" i="1" dirty="0" err="1">
                <a:solidFill>
                  <a:srgbClr val="004E95"/>
                </a:solidFill>
                <a:latin typeface="Verdana"/>
                <a:ea typeface="Verdana"/>
                <a:cs typeface="Verdana"/>
                <a:sym typeface="Verdana"/>
              </a:rPr>
              <a:t>GoBookMart</a:t>
            </a:r>
            <a:r>
              <a:rPr lang="en-US" dirty="0">
                <a:solidFill>
                  <a:srgbClr val="004E95"/>
                </a:solidFill>
                <a:latin typeface="Verdana"/>
                <a:ea typeface="Verdana"/>
                <a:cs typeface="Verdana"/>
                <a:sym typeface="Verdana"/>
              </a:rPr>
              <a:t>. 25 Feb. 2022, gobookmart.com/what-to-do-to-get-out-of-reading-slump/.</a:t>
            </a:r>
            <a:endParaRPr dirty="0">
              <a:solidFill>
                <a:srgbClr val="004E95"/>
              </a:solidFill>
              <a:latin typeface="Verdana"/>
              <a:ea typeface="Verdana"/>
              <a:cs typeface="Verdana"/>
              <a:sym typeface="Verdana"/>
            </a:endParaRPr>
          </a:p>
          <a:p>
            <a:pPr marL="0" lvl="0" indent="0" algn="l" rtl="0">
              <a:lnSpc>
                <a:spcPct val="100000"/>
              </a:lnSpc>
              <a:spcBef>
                <a:spcPts val="0"/>
              </a:spcBef>
              <a:spcAft>
                <a:spcPts val="0"/>
              </a:spcAft>
              <a:buSzPts val="2800"/>
              <a:buNone/>
            </a:pPr>
            <a:endParaRPr dirty="0">
              <a:solidFill>
                <a:srgbClr val="004E9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6ad0c3f66b_1_307"/>
          <p:cNvSpPr txBox="1">
            <a:spLocks noGrp="1"/>
          </p:cNvSpPr>
          <p:nvPr>
            <p:ph type="title"/>
          </p:nvPr>
        </p:nvSpPr>
        <p:spPr>
          <a:xfrm>
            <a:off x="838200" y="6607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dirty="0">
                <a:latin typeface="Verdana"/>
                <a:ea typeface="Verdana"/>
                <a:cs typeface="Verdana"/>
                <a:sym typeface="Verdana"/>
              </a:rPr>
              <a:t>Works </a:t>
            </a:r>
            <a:r>
              <a:rPr lang="en-US" dirty="0" smtClean="0">
                <a:latin typeface="Verdana"/>
                <a:ea typeface="Verdana"/>
                <a:cs typeface="Verdana"/>
                <a:sym typeface="Verdana"/>
              </a:rPr>
              <a:t>Cited (4 of 5)</a:t>
            </a:r>
            <a:endParaRPr dirty="0">
              <a:latin typeface="Verdana"/>
              <a:ea typeface="Verdana"/>
              <a:cs typeface="Verdana"/>
              <a:sym typeface="Verdana"/>
            </a:endParaRPr>
          </a:p>
        </p:txBody>
      </p:sp>
      <p:sp>
        <p:nvSpPr>
          <p:cNvPr id="502" name="Google Shape;502;g16ad0c3f66b_1_307"/>
          <p:cNvSpPr txBox="1">
            <a:spLocks noGrp="1"/>
          </p:cNvSpPr>
          <p:nvPr>
            <p:ph type="body" idx="1"/>
          </p:nvPr>
        </p:nvSpPr>
        <p:spPr>
          <a:xfrm>
            <a:off x="134100" y="729074"/>
            <a:ext cx="12057900" cy="5658900"/>
          </a:xfrm>
          <a:prstGeom prst="rect">
            <a:avLst/>
          </a:prstGeom>
          <a:noFill/>
          <a:ln>
            <a:noFill/>
          </a:ln>
        </p:spPr>
        <p:txBody>
          <a:bodyPr spcFirstLastPara="1" wrap="square" lIns="91425" tIns="45700" rIns="91425" bIns="45700" anchor="t" anchorCtr="0">
            <a:noAutofit/>
          </a:bodyPr>
          <a:lstStyle/>
          <a:p>
            <a:pPr marL="457200" lvl="0" indent="-457200" algn="l" rtl="0">
              <a:lnSpc>
                <a:spcPct val="200000"/>
              </a:lnSpc>
              <a:spcBef>
                <a:spcPts val="0"/>
              </a:spcBef>
              <a:spcAft>
                <a:spcPts val="0"/>
              </a:spcAft>
              <a:buSzPts val="2800"/>
              <a:buNone/>
            </a:pPr>
            <a:r>
              <a:rPr lang="en-US" dirty="0">
                <a:solidFill>
                  <a:srgbClr val="004E95"/>
                </a:solidFill>
                <a:latin typeface="Verdana"/>
                <a:ea typeface="Verdana"/>
                <a:cs typeface="Verdana"/>
                <a:sym typeface="Verdana"/>
              </a:rPr>
              <a:t>Strawbridge, Jackie. “5 Authentic Materials for Teaching Reading in a Foreign Language without Books.” </a:t>
            </a:r>
            <a:r>
              <a:rPr lang="en-US" i="1" dirty="0">
                <a:solidFill>
                  <a:srgbClr val="004E95"/>
                </a:solidFill>
                <a:latin typeface="Verdana"/>
                <a:ea typeface="Verdana"/>
                <a:cs typeface="Verdana"/>
                <a:sym typeface="Verdana"/>
              </a:rPr>
              <a:t>General Educator Blog</a:t>
            </a:r>
            <a:r>
              <a:rPr lang="en-US" dirty="0">
                <a:solidFill>
                  <a:srgbClr val="004E95"/>
                </a:solidFill>
                <a:latin typeface="Verdana"/>
                <a:ea typeface="Verdana"/>
                <a:cs typeface="Verdana"/>
                <a:sym typeface="Verdana"/>
              </a:rPr>
              <a:t>, 25 Jan. 2016, www.fluentu.com/blog/educator/teaching-reading-in-a-foreign-language/.</a:t>
            </a:r>
            <a:endParaRPr dirty="0">
              <a:solidFill>
                <a:srgbClr val="004E95"/>
              </a:solidFill>
              <a:latin typeface="Verdana"/>
              <a:ea typeface="Verdana"/>
              <a:cs typeface="Verdana"/>
              <a:sym typeface="Verdana"/>
            </a:endParaRPr>
          </a:p>
          <a:p>
            <a:pPr marL="457200" lvl="0" indent="-457200" algn="l" rtl="0">
              <a:lnSpc>
                <a:spcPct val="200000"/>
              </a:lnSpc>
              <a:spcBef>
                <a:spcPts val="0"/>
              </a:spcBef>
              <a:spcAft>
                <a:spcPts val="0"/>
              </a:spcAft>
              <a:buSzPts val="2800"/>
              <a:buNone/>
            </a:pPr>
            <a:r>
              <a:rPr lang="en-US" dirty="0">
                <a:solidFill>
                  <a:srgbClr val="004E95"/>
                </a:solidFill>
                <a:latin typeface="Verdana"/>
                <a:ea typeface="Verdana"/>
                <a:cs typeface="Verdana"/>
                <a:sym typeface="Verdana"/>
              </a:rPr>
              <a:t>“Using Evidence and Primary Analysis Worksheets.” </a:t>
            </a:r>
            <a:r>
              <a:rPr lang="en-US" i="1" dirty="0">
                <a:solidFill>
                  <a:srgbClr val="004E95"/>
                </a:solidFill>
                <a:latin typeface="Verdana"/>
                <a:ea typeface="Verdana"/>
                <a:cs typeface="Verdana"/>
                <a:sym typeface="Verdana"/>
              </a:rPr>
              <a:t>History Tech</a:t>
            </a:r>
            <a:r>
              <a:rPr lang="en-US" dirty="0">
                <a:solidFill>
                  <a:srgbClr val="004E95"/>
                </a:solidFill>
                <a:latin typeface="Verdana"/>
                <a:ea typeface="Verdana"/>
                <a:cs typeface="Verdana"/>
                <a:sym typeface="Verdana"/>
              </a:rPr>
              <a:t>, 27 Mar. 2014, historytech.wordpress.com/2014/03/27/using-evidence-and-primary-analysis-worksheets/.</a:t>
            </a:r>
            <a:endParaRPr dirty="0">
              <a:solidFill>
                <a:srgbClr val="004E95"/>
              </a:solidFill>
              <a:latin typeface="Verdana"/>
              <a:ea typeface="Verdana"/>
              <a:cs typeface="Verdana"/>
              <a:sym typeface="Verdana"/>
            </a:endParaRPr>
          </a:p>
          <a:p>
            <a:pPr marL="0" lvl="0" indent="0" algn="l" rtl="0">
              <a:lnSpc>
                <a:spcPct val="100000"/>
              </a:lnSpc>
              <a:spcBef>
                <a:spcPts val="0"/>
              </a:spcBef>
              <a:spcAft>
                <a:spcPts val="0"/>
              </a:spcAft>
              <a:buSzPts val="2800"/>
              <a:buNone/>
            </a:pPr>
            <a:endParaRPr dirty="0">
              <a:solidFill>
                <a:srgbClr val="004E9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16ad0c3f66b_1_312"/>
          <p:cNvSpPr txBox="1">
            <a:spLocks noGrp="1"/>
          </p:cNvSpPr>
          <p:nvPr>
            <p:ph type="title"/>
          </p:nvPr>
        </p:nvSpPr>
        <p:spPr>
          <a:xfrm>
            <a:off x="838200" y="6607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Works </a:t>
            </a:r>
            <a:r>
              <a:rPr lang="en-US" smtClean="0">
                <a:latin typeface="Verdana"/>
                <a:ea typeface="Verdana"/>
                <a:cs typeface="Verdana"/>
                <a:sym typeface="Verdana"/>
              </a:rPr>
              <a:t>Cited (5 of 5)</a:t>
            </a:r>
            <a:endParaRPr>
              <a:latin typeface="Verdana"/>
              <a:ea typeface="Verdana"/>
              <a:cs typeface="Verdana"/>
              <a:sym typeface="Verdana"/>
            </a:endParaRPr>
          </a:p>
        </p:txBody>
      </p:sp>
      <p:sp>
        <p:nvSpPr>
          <p:cNvPr id="508" name="Google Shape;508;g16ad0c3f66b_1_312"/>
          <p:cNvSpPr txBox="1">
            <a:spLocks noGrp="1"/>
          </p:cNvSpPr>
          <p:nvPr>
            <p:ph type="body" idx="1"/>
          </p:nvPr>
        </p:nvSpPr>
        <p:spPr>
          <a:xfrm>
            <a:off x="0" y="1085000"/>
            <a:ext cx="12057900" cy="5658900"/>
          </a:xfrm>
          <a:prstGeom prst="rect">
            <a:avLst/>
          </a:prstGeom>
          <a:noFill/>
          <a:ln>
            <a:noFill/>
          </a:ln>
        </p:spPr>
        <p:txBody>
          <a:bodyPr spcFirstLastPara="1" wrap="square" lIns="91425" tIns="45700" rIns="91425" bIns="45700" anchor="t" anchorCtr="0">
            <a:noAutofit/>
          </a:bodyPr>
          <a:lstStyle/>
          <a:p>
            <a:pPr marL="457200" lvl="0" indent="-457200" algn="l" rtl="0">
              <a:lnSpc>
                <a:spcPct val="200000"/>
              </a:lnSpc>
              <a:spcBef>
                <a:spcPts val="0"/>
              </a:spcBef>
              <a:spcAft>
                <a:spcPts val="0"/>
              </a:spcAft>
              <a:buSzPts val="2800"/>
              <a:buNone/>
            </a:pPr>
            <a:r>
              <a:rPr lang="en-US">
                <a:solidFill>
                  <a:srgbClr val="004E95"/>
                </a:solidFill>
                <a:latin typeface="Verdana"/>
                <a:ea typeface="Verdana"/>
                <a:cs typeface="Verdana"/>
                <a:sym typeface="Verdana"/>
              </a:rPr>
              <a:t>“Vietnam Accord Is Reached; Cease-Fire Begins Saturday; P.O.W.'S to Be Free in 60 Days.” </a:t>
            </a:r>
            <a:r>
              <a:rPr lang="en-US" i="1">
                <a:solidFill>
                  <a:srgbClr val="004E95"/>
                </a:solidFill>
                <a:latin typeface="Verdana"/>
                <a:ea typeface="Verdana"/>
                <a:cs typeface="Verdana"/>
                <a:sym typeface="Verdana"/>
              </a:rPr>
              <a:t>Archive.nytimes.com</a:t>
            </a:r>
            <a:r>
              <a:rPr lang="en-US">
                <a:solidFill>
                  <a:srgbClr val="004E95"/>
                </a:solidFill>
                <a:latin typeface="Verdana"/>
                <a:ea typeface="Verdana"/>
                <a:cs typeface="Verdana"/>
                <a:sym typeface="Verdana"/>
              </a:rPr>
              <a:t>, archive.nytimes.com/www.nytimes.com/learning/general/onthisday/big/0123.html. Accessed 15 Aug. 2022.</a:t>
            </a:r>
            <a:endParaRPr>
              <a:solidFill>
                <a:srgbClr val="004E95"/>
              </a:solidFill>
              <a:latin typeface="Verdana"/>
              <a:ea typeface="Verdana"/>
              <a:cs typeface="Verdana"/>
              <a:sym typeface="Verdana"/>
            </a:endParaRPr>
          </a:p>
          <a:p>
            <a:pPr marL="0" lvl="0" indent="0" algn="l" rtl="0">
              <a:lnSpc>
                <a:spcPct val="100000"/>
              </a:lnSpc>
              <a:spcBef>
                <a:spcPts val="0"/>
              </a:spcBef>
              <a:spcAft>
                <a:spcPts val="0"/>
              </a:spcAft>
              <a:buSzPts val="2800"/>
              <a:buNone/>
            </a:pPr>
            <a:endParaRPr>
              <a:solidFill>
                <a:srgbClr val="004E9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16ad0c3f66b_1_41"/>
          <p:cNvSpPr txBox="1">
            <a:spLocks noGrp="1"/>
          </p:cNvSpPr>
          <p:nvPr>
            <p:ph type="title"/>
          </p:nvPr>
        </p:nvSpPr>
        <p:spPr>
          <a:xfrm>
            <a:off x="0" y="11947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ts val="4400"/>
              <a:buFont typeface="Times New Roman"/>
              <a:buNone/>
            </a:pPr>
            <a:r>
              <a:rPr lang="en-US" sz="4000" dirty="0">
                <a:solidFill>
                  <a:schemeClr val="accent5"/>
                </a:solidFill>
                <a:highlight>
                  <a:srgbClr val="FFFFFF"/>
                </a:highlight>
                <a:latin typeface="Verdana"/>
                <a:ea typeface="Verdana"/>
                <a:cs typeface="Verdana"/>
                <a:sym typeface="Verdana"/>
              </a:rPr>
              <a:t>Research and Evidence Based Practices for Adolescent </a:t>
            </a:r>
            <a:r>
              <a:rPr lang="en-US" sz="4000" dirty="0" smtClean="0">
                <a:solidFill>
                  <a:schemeClr val="accent5"/>
                </a:solidFill>
                <a:highlight>
                  <a:srgbClr val="FFFFFF"/>
                </a:highlight>
                <a:latin typeface="Verdana"/>
                <a:ea typeface="Verdana"/>
                <a:cs typeface="Verdana"/>
                <a:sym typeface="Verdana"/>
              </a:rPr>
              <a:t>Literacy (2 of 3)</a:t>
            </a:r>
            <a:endParaRPr sz="4000" dirty="0">
              <a:solidFill>
                <a:schemeClr val="accent5"/>
              </a:solidFill>
              <a:latin typeface="Verdana"/>
              <a:ea typeface="Verdana"/>
              <a:cs typeface="Verdana"/>
              <a:sym typeface="Verdana"/>
            </a:endParaRPr>
          </a:p>
          <a:p>
            <a:pPr marL="0" lvl="0" indent="0" algn="l" rtl="0">
              <a:lnSpc>
                <a:spcPct val="90000"/>
              </a:lnSpc>
              <a:spcBef>
                <a:spcPts val="0"/>
              </a:spcBef>
              <a:spcAft>
                <a:spcPts val="0"/>
              </a:spcAft>
              <a:buClr>
                <a:srgbClr val="003B71"/>
              </a:buClr>
              <a:buSzPts val="4400"/>
              <a:buFont typeface="Times New Roman"/>
              <a:buNone/>
            </a:pPr>
            <a:endParaRPr dirty="0">
              <a:latin typeface="Verdana"/>
              <a:ea typeface="Verdana"/>
              <a:cs typeface="Verdana"/>
              <a:sym typeface="Verdana"/>
            </a:endParaRPr>
          </a:p>
        </p:txBody>
      </p:sp>
      <p:sp>
        <p:nvSpPr>
          <p:cNvPr id="193" name="Google Shape;193;g16ad0c3f66b_1_41"/>
          <p:cNvSpPr txBox="1">
            <a:spLocks noGrp="1"/>
          </p:cNvSpPr>
          <p:nvPr>
            <p:ph type="body" idx="1"/>
          </p:nvPr>
        </p:nvSpPr>
        <p:spPr>
          <a:xfrm>
            <a:off x="531125" y="144547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2400">
                <a:solidFill>
                  <a:schemeClr val="accent5"/>
                </a:solidFill>
                <a:highlight>
                  <a:srgbClr val="FFFFFF"/>
                </a:highlight>
                <a:latin typeface="Verdana"/>
                <a:ea typeface="Verdana"/>
                <a:cs typeface="Verdana"/>
                <a:sym typeface="Verdana"/>
              </a:rPr>
              <a:t>Critical examination of texts that helps them to:</a:t>
            </a:r>
            <a:endParaRPr sz="2400">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Recognize the purpose of text structure and how the writer uses it to create effect.</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Infer beyond literal interpretations.</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Question and investigate various social, political, and historical context.</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Understand multiple meanings and richness of texts and layers of complexity</a:t>
            </a:r>
            <a:endParaRPr sz="2400" b="0">
              <a:solidFill>
                <a:schemeClr val="accent5"/>
              </a:solidFill>
              <a:highlight>
                <a:srgbClr val="FFFFFF"/>
              </a:highlight>
              <a:latin typeface="Verdana"/>
              <a:ea typeface="Verdana"/>
              <a:cs typeface="Verdana"/>
              <a:sym typeface="Verdana"/>
            </a:endParaRPr>
          </a:p>
          <a:p>
            <a:pPr marL="685800" lvl="0" indent="0" algn="l" rtl="0">
              <a:lnSpc>
                <a:spcPct val="115000"/>
              </a:lnSpc>
              <a:spcBef>
                <a:spcPts val="0"/>
              </a:spcBef>
              <a:spcAft>
                <a:spcPts val="0"/>
              </a:spcAft>
              <a:buSzPts val="2800"/>
              <a:buNone/>
            </a:pPr>
            <a:endParaRPr sz="2400" b="0">
              <a:solidFill>
                <a:schemeClr val="accent5"/>
              </a:solidFill>
              <a:highlight>
                <a:srgbClr val="FFFFFF"/>
              </a:highlight>
              <a:latin typeface="Verdana"/>
              <a:ea typeface="Verdana"/>
              <a:cs typeface="Verdana"/>
              <a:sym typeface="Verdana"/>
            </a:endParaRPr>
          </a:p>
          <a:p>
            <a:pPr marL="685800" lvl="0" indent="0" algn="l" rtl="0">
              <a:lnSpc>
                <a:spcPct val="90000"/>
              </a:lnSpc>
              <a:spcBef>
                <a:spcPts val="500"/>
              </a:spcBef>
              <a:spcAft>
                <a:spcPts val="0"/>
              </a:spcAft>
              <a:buSzPts val="2800"/>
              <a:buNone/>
            </a:pPr>
            <a:endParaRPr sz="2400">
              <a:solidFill>
                <a:schemeClr val="accent5"/>
              </a:solidFill>
              <a:latin typeface="Verdana"/>
              <a:ea typeface="Verdana"/>
              <a:cs typeface="Verdana"/>
              <a:sym typeface="Verdana"/>
            </a:endParaRPr>
          </a:p>
        </p:txBody>
      </p:sp>
      <p:sp>
        <p:nvSpPr>
          <p:cNvPr id="194" name="Google Shape;194;g16ad0c3f66b_1_41"/>
          <p:cNvSpPr txBox="1"/>
          <p:nvPr/>
        </p:nvSpPr>
        <p:spPr>
          <a:xfrm>
            <a:off x="667050" y="5732025"/>
            <a:ext cx="11739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A Call to Action: What We Know About Adolescent Literacy Instruction. (2018, July 17). Retrieved</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January 8, 2020, from https://ncte.org/statement/adolescentliteracy/.</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16ad0c3f66b_1_31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a:solidFill>
                  <a:schemeClr val="accent5"/>
                </a:solidFill>
                <a:latin typeface="Verdana"/>
                <a:ea typeface="Verdana"/>
                <a:cs typeface="Verdana"/>
                <a:sym typeface="Verdana"/>
              </a:rPr>
              <a:t>Disclaimer</a:t>
            </a:r>
            <a:endParaRPr>
              <a:solidFill>
                <a:schemeClr val="accent5"/>
              </a:solidFill>
              <a:latin typeface="Verdana"/>
              <a:ea typeface="Verdana"/>
              <a:cs typeface="Verdana"/>
              <a:sym typeface="Verdana"/>
            </a:endParaRPr>
          </a:p>
        </p:txBody>
      </p:sp>
      <p:sp>
        <p:nvSpPr>
          <p:cNvPr id="514" name="Google Shape;514;g16ad0c3f66b_1_3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228600" lvl="0" indent="-254000" algn="l" rtl="0">
              <a:lnSpc>
                <a:spcPct val="90000"/>
              </a:lnSpc>
              <a:spcBef>
                <a:spcPts val="0"/>
              </a:spcBef>
              <a:spcAft>
                <a:spcPts val="0"/>
              </a:spcAft>
              <a:buClr>
                <a:schemeClr val="accent5"/>
              </a:buClr>
              <a:buSzPts val="4000"/>
              <a:buFont typeface="Verdana"/>
              <a:buChar char="•"/>
            </a:pPr>
            <a:r>
              <a:rPr lang="en-US" sz="4000">
                <a:solidFill>
                  <a:schemeClr val="accent5"/>
                </a:solidFill>
                <a:latin typeface="Verdana"/>
                <a:ea typeface="Verdana"/>
                <a:cs typeface="Verdana"/>
                <a:sym typeface="Verdana"/>
              </a:rPr>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solidFill>
                <a:schemeClr val="accent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6ad0c3f66b_1_47"/>
          <p:cNvSpPr txBox="1">
            <a:spLocks noGrp="1"/>
          </p:cNvSpPr>
          <p:nvPr>
            <p:ph type="title"/>
          </p:nvPr>
        </p:nvSpPr>
        <p:spPr>
          <a:xfrm>
            <a:off x="114300" y="11947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ts val="4400"/>
              <a:buFont typeface="Times New Roman"/>
              <a:buNone/>
            </a:pPr>
            <a:r>
              <a:rPr lang="en-US" sz="4000" dirty="0">
                <a:solidFill>
                  <a:schemeClr val="accent5"/>
                </a:solidFill>
                <a:highlight>
                  <a:srgbClr val="FFFFFF"/>
                </a:highlight>
                <a:latin typeface="Verdana"/>
                <a:ea typeface="Verdana"/>
                <a:cs typeface="Verdana"/>
                <a:sym typeface="Verdana"/>
              </a:rPr>
              <a:t>Research and Evidence Based Practices for Adolescent </a:t>
            </a:r>
            <a:r>
              <a:rPr lang="en-US" sz="4000" dirty="0" smtClean="0">
                <a:solidFill>
                  <a:schemeClr val="accent5"/>
                </a:solidFill>
                <a:highlight>
                  <a:srgbClr val="FFFFFF"/>
                </a:highlight>
                <a:latin typeface="Verdana"/>
                <a:ea typeface="Verdana"/>
                <a:cs typeface="Verdana"/>
                <a:sym typeface="Verdana"/>
              </a:rPr>
              <a:t>Literacy (3 of 3)</a:t>
            </a:r>
            <a:endParaRPr sz="4000" dirty="0">
              <a:solidFill>
                <a:schemeClr val="accent5"/>
              </a:solidFill>
              <a:latin typeface="Verdana"/>
              <a:ea typeface="Verdana"/>
              <a:cs typeface="Verdana"/>
              <a:sym typeface="Verdana"/>
            </a:endParaRPr>
          </a:p>
          <a:p>
            <a:pPr marL="0" lvl="0" indent="0" algn="l" rtl="0">
              <a:lnSpc>
                <a:spcPct val="90000"/>
              </a:lnSpc>
              <a:spcBef>
                <a:spcPts val="0"/>
              </a:spcBef>
              <a:spcAft>
                <a:spcPts val="0"/>
              </a:spcAft>
              <a:buClr>
                <a:srgbClr val="003B71"/>
              </a:buClr>
              <a:buSzPts val="4400"/>
              <a:buFont typeface="Times New Roman"/>
              <a:buNone/>
            </a:pPr>
            <a:endParaRPr dirty="0">
              <a:latin typeface="Verdana"/>
              <a:ea typeface="Verdana"/>
              <a:cs typeface="Verdana"/>
              <a:sym typeface="Verdana"/>
            </a:endParaRPr>
          </a:p>
        </p:txBody>
      </p:sp>
      <p:sp>
        <p:nvSpPr>
          <p:cNvPr id="200" name="Google Shape;200;g16ad0c3f66b_1_47"/>
          <p:cNvSpPr txBox="1">
            <a:spLocks noGrp="1"/>
          </p:cNvSpPr>
          <p:nvPr>
            <p:ph type="body" idx="1"/>
          </p:nvPr>
        </p:nvSpPr>
        <p:spPr>
          <a:xfrm>
            <a:off x="408300" y="1484813"/>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2400">
                <a:solidFill>
                  <a:schemeClr val="accent5"/>
                </a:solidFill>
                <a:highlight>
                  <a:srgbClr val="FFFFFF"/>
                </a:highlight>
                <a:latin typeface="Verdana"/>
                <a:ea typeface="Verdana"/>
                <a:cs typeface="Verdana"/>
                <a:sym typeface="Verdana"/>
              </a:rPr>
              <a:t>Assessment that helps them to focus on:</a:t>
            </a:r>
            <a:endParaRPr sz="2400">
              <a:solidFill>
                <a:schemeClr val="accent5"/>
              </a:solidFill>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the larger purpose and big ideas of the curriculum, and on metacognitive strategies for thinking during literacy acts (Smith, 1991; Darling-Hammond &amp; Falk, 1997; Langer, 2000).</a:t>
            </a:r>
            <a:endParaRPr sz="2400" b="0">
              <a:solidFill>
                <a:schemeClr val="accent5"/>
              </a:solidFill>
              <a:highlight>
                <a:srgbClr val="FFFFFF"/>
              </a:highlight>
              <a:latin typeface="Verdana"/>
              <a:ea typeface="Verdana"/>
              <a:cs typeface="Verdana"/>
              <a:sym typeface="Verdana"/>
            </a:endParaRPr>
          </a:p>
          <a:p>
            <a:pPr marL="685800" lvl="1" indent="-228600" algn="l" rtl="0">
              <a:lnSpc>
                <a:spcPct val="115000"/>
              </a:lnSpc>
              <a:spcBef>
                <a:spcPts val="0"/>
              </a:spcBef>
              <a:spcAft>
                <a:spcPts val="0"/>
              </a:spcAft>
              <a:buClr>
                <a:schemeClr val="accent5"/>
              </a:buClr>
              <a:buSzPts val="2400"/>
              <a:buFont typeface="Verdana"/>
              <a:buChar char="•"/>
            </a:pPr>
            <a:r>
              <a:rPr lang="en-US" sz="2400" b="0">
                <a:solidFill>
                  <a:schemeClr val="accent5"/>
                </a:solidFill>
                <a:highlight>
                  <a:srgbClr val="FFFFFF"/>
                </a:highlight>
                <a:latin typeface="Verdana"/>
                <a:ea typeface="Verdana"/>
                <a:cs typeface="Verdana"/>
                <a:sym typeface="Verdana"/>
              </a:rPr>
              <a:t>preparation for assessment (from ongoing classroom measures to high -stakes tests) that should focus on the critical components of multicultural perspectives, motivation, multiple and social literacies, and shifting literacy demands.</a:t>
            </a:r>
            <a:endParaRPr sz="2400" b="0">
              <a:solidFill>
                <a:schemeClr val="accent5"/>
              </a:solidFill>
              <a:highlight>
                <a:srgbClr val="FFFFFF"/>
              </a:highlight>
              <a:latin typeface="Verdana"/>
              <a:ea typeface="Verdana"/>
              <a:cs typeface="Verdana"/>
              <a:sym typeface="Verdana"/>
            </a:endParaRPr>
          </a:p>
          <a:p>
            <a:pPr marL="685800" lvl="0" indent="0" algn="l" rtl="0">
              <a:lnSpc>
                <a:spcPct val="115000"/>
              </a:lnSpc>
              <a:spcBef>
                <a:spcPts val="0"/>
              </a:spcBef>
              <a:spcAft>
                <a:spcPts val="0"/>
              </a:spcAft>
              <a:buSzPts val="2800"/>
              <a:buNone/>
            </a:pPr>
            <a:endParaRPr sz="2400" b="0">
              <a:solidFill>
                <a:schemeClr val="accent5"/>
              </a:solidFill>
              <a:highlight>
                <a:srgbClr val="FFFFFF"/>
              </a:highlight>
              <a:latin typeface="Verdana"/>
              <a:ea typeface="Verdana"/>
              <a:cs typeface="Verdana"/>
              <a:sym typeface="Verdana"/>
            </a:endParaRPr>
          </a:p>
          <a:p>
            <a:pPr marL="685800" lvl="0" indent="0" algn="l" rtl="0">
              <a:lnSpc>
                <a:spcPct val="90000"/>
              </a:lnSpc>
              <a:spcBef>
                <a:spcPts val="500"/>
              </a:spcBef>
              <a:spcAft>
                <a:spcPts val="0"/>
              </a:spcAft>
              <a:buSzPts val="2800"/>
              <a:buNone/>
            </a:pPr>
            <a:endParaRPr sz="2400">
              <a:solidFill>
                <a:schemeClr val="accent5"/>
              </a:solidFill>
              <a:latin typeface="Verdana"/>
              <a:ea typeface="Verdana"/>
              <a:cs typeface="Verdana"/>
              <a:sym typeface="Verdana"/>
            </a:endParaRPr>
          </a:p>
        </p:txBody>
      </p:sp>
      <p:sp>
        <p:nvSpPr>
          <p:cNvPr id="201" name="Google Shape;201;g16ad0c3f66b_1_47"/>
          <p:cNvSpPr txBox="1"/>
          <p:nvPr/>
        </p:nvSpPr>
        <p:spPr>
          <a:xfrm>
            <a:off x="114300" y="5875350"/>
            <a:ext cx="11739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A Call to Action: What We Know About Adolescent Literacy Instruction. (2018, July 17). Retrieved</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January 8, 2020, from https://ncte.org/statement/adolescentliteracy/.</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6ad0c3f66b_1_53"/>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dirty="0">
                <a:solidFill>
                  <a:schemeClr val="accent5"/>
                </a:solidFill>
                <a:latin typeface="Verdana"/>
                <a:ea typeface="Verdana"/>
                <a:cs typeface="Verdana"/>
                <a:sym typeface="Verdana"/>
              </a:rPr>
              <a:t>Virginia Learning Standards </a:t>
            </a:r>
            <a:r>
              <a:rPr lang="en-US" dirty="0" smtClean="0">
                <a:solidFill>
                  <a:schemeClr val="accent5"/>
                </a:solidFill>
                <a:latin typeface="Verdana"/>
                <a:ea typeface="Verdana"/>
                <a:cs typeface="Verdana"/>
                <a:sym typeface="Verdana"/>
              </a:rPr>
              <a:t>Overview (1 of 3)</a:t>
            </a:r>
            <a:endParaRPr dirty="0">
              <a:solidFill>
                <a:schemeClr val="accent5"/>
              </a:solidFill>
              <a:latin typeface="Verdana"/>
              <a:ea typeface="Verdana"/>
              <a:cs typeface="Verdana"/>
              <a:sym typeface="Verdana"/>
            </a:endParaRPr>
          </a:p>
        </p:txBody>
      </p:sp>
      <p:sp>
        <p:nvSpPr>
          <p:cNvPr id="207" name="Google Shape;207;g16ad0c3f66b_1_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400"/>
              </a:spcBef>
              <a:spcAft>
                <a:spcPts val="0"/>
              </a:spcAft>
              <a:buSzPts val="2800"/>
              <a:buNone/>
            </a:pPr>
            <a:r>
              <a:rPr lang="en-US" u="sng">
                <a:solidFill>
                  <a:schemeClr val="accent5"/>
                </a:solidFill>
                <a:highlight>
                  <a:schemeClr val="lt1"/>
                </a:highlight>
                <a:latin typeface="Verdana"/>
                <a:ea typeface="Verdana"/>
                <a:cs typeface="Verdana"/>
                <a:sym typeface="Verdana"/>
              </a:rPr>
              <a:t>English</a:t>
            </a:r>
            <a:endParaRPr u="sng">
              <a:solidFill>
                <a:schemeClr val="accent5"/>
              </a:solidFill>
              <a:highlight>
                <a:schemeClr val="lt1"/>
              </a:highlight>
              <a:latin typeface="Verdana"/>
              <a:ea typeface="Verdana"/>
              <a:cs typeface="Verdana"/>
              <a:sym typeface="Verdana"/>
            </a:endParaRPr>
          </a:p>
          <a:p>
            <a:pPr marL="0" lvl="0" indent="0" algn="l" rtl="0">
              <a:lnSpc>
                <a:spcPct val="100000"/>
              </a:lnSpc>
              <a:spcBef>
                <a:spcPts val="1400"/>
              </a:spcBef>
              <a:spcAft>
                <a:spcPts val="0"/>
              </a:spcAft>
              <a:buSzPts val="2800"/>
              <a:buNone/>
            </a:pPr>
            <a:r>
              <a:rPr lang="en-US" sz="2400">
                <a:solidFill>
                  <a:schemeClr val="accent5"/>
                </a:solidFill>
                <a:highlight>
                  <a:schemeClr val="lt1"/>
                </a:highlight>
                <a:latin typeface="Verdana"/>
                <a:ea typeface="Verdana"/>
                <a:cs typeface="Verdana"/>
                <a:sym typeface="Verdana"/>
              </a:rPr>
              <a:t>Communication and Multimodal Literacies and Reading</a:t>
            </a:r>
            <a:endParaRPr sz="24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r>
              <a:rPr lang="en-US" sz="2400">
                <a:solidFill>
                  <a:schemeClr val="accent5"/>
                </a:solidFill>
                <a:highlight>
                  <a:schemeClr val="lt1"/>
                </a:highlight>
                <a:latin typeface="Verdana"/>
                <a:ea typeface="Verdana"/>
                <a:cs typeface="Verdana"/>
                <a:sym typeface="Verdana"/>
              </a:rPr>
              <a:t>11.1 The student will make planned informative and persuasive multimodal, interactive presentations collaboratively and individually.</a:t>
            </a:r>
            <a:endParaRPr sz="24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Clr>
                <a:schemeClr val="dk1"/>
              </a:buClr>
              <a:buSzPts val="2800"/>
              <a:buFont typeface="Arial"/>
              <a:buNone/>
            </a:pPr>
            <a:r>
              <a:rPr lang="en-US" sz="2400">
                <a:solidFill>
                  <a:schemeClr val="accent5"/>
                </a:solidFill>
                <a:highlight>
                  <a:schemeClr val="lt1"/>
                </a:highlight>
                <a:latin typeface="Verdana"/>
                <a:ea typeface="Verdana"/>
                <a:cs typeface="Verdana"/>
                <a:sym typeface="Verdana"/>
              </a:rPr>
              <a:t>11.4 The student will read, comprehend, and analyze relationships among American literature, history, and culture.</a:t>
            </a:r>
            <a:endParaRPr sz="24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Clr>
                <a:schemeClr val="dk1"/>
              </a:buClr>
              <a:buSzPts val="2800"/>
              <a:buFont typeface="Arial"/>
              <a:buNone/>
            </a:pPr>
            <a:r>
              <a:rPr lang="en-US" sz="2400">
                <a:solidFill>
                  <a:schemeClr val="accent5"/>
                </a:solidFill>
                <a:highlight>
                  <a:schemeClr val="lt1"/>
                </a:highlight>
                <a:latin typeface="Verdana"/>
                <a:ea typeface="Verdana"/>
                <a:cs typeface="Verdana"/>
                <a:sym typeface="Verdana"/>
              </a:rPr>
              <a:t>11.5 The student will read, interpret, analyze, and evaluate a variety of nonfiction texts including employment documents and technical writing.</a:t>
            </a:r>
            <a:endParaRPr sz="24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endParaRPr sz="24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endParaRPr sz="24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1200"/>
              </a:spcAft>
              <a:buSzPts val="2800"/>
              <a:buNone/>
            </a:pPr>
            <a:endParaRPr sz="2400">
              <a:solidFill>
                <a:schemeClr val="accent5"/>
              </a:solidFill>
              <a:highlight>
                <a:schemeClr val="lt1"/>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6ad0c3f66b_1_58"/>
          <p:cNvSpPr txBox="1">
            <a:spLocks noGrp="1"/>
          </p:cNvSpPr>
          <p:nvPr>
            <p:ph type="title"/>
          </p:nvPr>
        </p:nvSpPr>
        <p:spPr>
          <a:xfrm>
            <a:off x="101200" y="1399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dirty="0">
                <a:solidFill>
                  <a:schemeClr val="accent5"/>
                </a:solidFill>
                <a:latin typeface="Verdana"/>
                <a:ea typeface="Verdana"/>
                <a:cs typeface="Verdana"/>
                <a:sym typeface="Verdana"/>
              </a:rPr>
              <a:t>Virginia Learning Standards Overview, continued</a:t>
            </a:r>
            <a:r>
              <a:rPr lang="en-US" dirty="0" smtClean="0">
                <a:solidFill>
                  <a:schemeClr val="accent5"/>
                </a:solidFill>
                <a:latin typeface="Verdana"/>
                <a:ea typeface="Verdana"/>
                <a:cs typeface="Verdana"/>
                <a:sym typeface="Verdana"/>
              </a:rPr>
              <a:t>. (2 of 3)</a:t>
            </a:r>
            <a:endParaRPr dirty="0">
              <a:solidFill>
                <a:schemeClr val="accent5"/>
              </a:solidFill>
              <a:latin typeface="Verdana"/>
              <a:ea typeface="Verdana"/>
              <a:cs typeface="Verdana"/>
              <a:sym typeface="Verdana"/>
            </a:endParaRPr>
          </a:p>
        </p:txBody>
      </p:sp>
      <p:sp>
        <p:nvSpPr>
          <p:cNvPr id="213" name="Google Shape;213;g16ad0c3f66b_1_58"/>
          <p:cNvSpPr txBox="1">
            <a:spLocks noGrp="1"/>
          </p:cNvSpPr>
          <p:nvPr>
            <p:ph type="body" idx="1"/>
          </p:nvPr>
        </p:nvSpPr>
        <p:spPr>
          <a:xfrm>
            <a:off x="722500" y="159427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400"/>
              </a:spcBef>
              <a:spcAft>
                <a:spcPts val="0"/>
              </a:spcAft>
              <a:buSzPts val="2800"/>
              <a:buNone/>
            </a:pPr>
            <a:r>
              <a:rPr lang="en-US">
                <a:solidFill>
                  <a:schemeClr val="accent5"/>
                </a:solidFill>
                <a:highlight>
                  <a:schemeClr val="lt1"/>
                </a:highlight>
                <a:latin typeface="Verdana"/>
                <a:ea typeface="Verdana"/>
                <a:cs typeface="Verdana"/>
                <a:sym typeface="Verdana"/>
              </a:rPr>
              <a:t>Writing and Research</a:t>
            </a:r>
            <a:endParaRPr>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r>
              <a:rPr lang="en-US" b="0">
                <a:solidFill>
                  <a:schemeClr val="accent5"/>
                </a:solidFill>
                <a:highlight>
                  <a:schemeClr val="lt1"/>
                </a:highlight>
                <a:latin typeface="Verdana"/>
                <a:ea typeface="Verdana"/>
                <a:cs typeface="Verdana"/>
                <a:sym typeface="Verdana"/>
              </a:rPr>
              <a:t>11.6 The student will write in a variety of forms, to include persuasive/argumentative, reflective, interpretive, and analytic with an emphasis on persuasion/argumentation.</a:t>
            </a:r>
            <a:endParaRPr b="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r>
              <a:rPr lang="en-US" b="0">
                <a:solidFill>
                  <a:schemeClr val="accent5"/>
                </a:solidFill>
                <a:highlight>
                  <a:schemeClr val="lt1"/>
                </a:highlight>
                <a:latin typeface="Verdana"/>
                <a:ea typeface="Verdana"/>
                <a:cs typeface="Verdana"/>
                <a:sym typeface="Verdana"/>
              </a:rPr>
              <a:t>11.8 The student will analyze, evaluate, synthesize, and organize information from a variety of credible resources to produce a research product.</a:t>
            </a:r>
            <a:endParaRPr b="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endParaRPr>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1200"/>
              </a:spcAft>
              <a:buSzPts val="2800"/>
              <a:buNone/>
            </a:pPr>
            <a:endParaRPr>
              <a:solidFill>
                <a:schemeClr val="accent5"/>
              </a:solidFill>
              <a:highlight>
                <a:schemeClr val="lt1"/>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6ad0c3f66b_1_63"/>
          <p:cNvSpPr txBox="1">
            <a:spLocks noGrp="1"/>
          </p:cNvSpPr>
          <p:nvPr>
            <p:ph type="title"/>
          </p:nvPr>
        </p:nvSpPr>
        <p:spPr>
          <a:xfrm>
            <a:off x="0" y="38164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dirty="0">
                <a:solidFill>
                  <a:schemeClr val="accent5"/>
                </a:solidFill>
                <a:latin typeface="Verdana"/>
                <a:ea typeface="Verdana"/>
                <a:cs typeface="Verdana"/>
                <a:sym typeface="Verdana"/>
              </a:rPr>
              <a:t>Virginia Learning Standards Overview, continued</a:t>
            </a:r>
            <a:r>
              <a:rPr lang="en-US" dirty="0" smtClean="0">
                <a:solidFill>
                  <a:schemeClr val="accent5"/>
                </a:solidFill>
                <a:latin typeface="Verdana"/>
                <a:ea typeface="Verdana"/>
                <a:cs typeface="Verdana"/>
                <a:sym typeface="Verdana"/>
              </a:rPr>
              <a:t>. (3 of 3)</a:t>
            </a:r>
            <a:endParaRPr dirty="0">
              <a:solidFill>
                <a:schemeClr val="accent5"/>
              </a:solidFill>
              <a:latin typeface="Verdana"/>
              <a:ea typeface="Verdana"/>
              <a:cs typeface="Verdana"/>
              <a:sym typeface="Verdana"/>
            </a:endParaRPr>
          </a:p>
        </p:txBody>
      </p:sp>
      <p:sp>
        <p:nvSpPr>
          <p:cNvPr id="219" name="Google Shape;219;g16ad0c3f66b_1_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800"/>
              <a:buNone/>
            </a:pPr>
            <a:r>
              <a:rPr lang="en-US" u="sng">
                <a:solidFill>
                  <a:schemeClr val="accent5"/>
                </a:solidFill>
                <a:highlight>
                  <a:schemeClr val="lt1"/>
                </a:highlight>
                <a:latin typeface="Verdana"/>
                <a:ea typeface="Verdana"/>
                <a:cs typeface="Verdana"/>
                <a:sym typeface="Verdana"/>
              </a:rPr>
              <a:t>History</a:t>
            </a:r>
            <a:endParaRPr u="sng">
              <a:solidFill>
                <a:schemeClr val="accent5"/>
              </a:solidFill>
              <a:highlight>
                <a:schemeClr val="lt1"/>
              </a:highlight>
              <a:latin typeface="Verdana"/>
              <a:ea typeface="Verdana"/>
              <a:cs typeface="Verdana"/>
              <a:sym typeface="Verdana"/>
            </a:endParaRPr>
          </a:p>
          <a:p>
            <a:pPr marL="0" lvl="0" indent="0" algn="l" rtl="0">
              <a:lnSpc>
                <a:spcPct val="100000"/>
              </a:lnSpc>
              <a:spcBef>
                <a:spcPts val="1800"/>
              </a:spcBef>
              <a:spcAft>
                <a:spcPts val="0"/>
              </a:spcAft>
              <a:buSzPts val="2800"/>
              <a:buNone/>
            </a:pPr>
            <a:r>
              <a:rPr lang="en-US" sz="2400" b="0">
                <a:solidFill>
                  <a:schemeClr val="accent5"/>
                </a:solidFill>
                <a:highlight>
                  <a:schemeClr val="lt1"/>
                </a:highlight>
                <a:latin typeface="Verdana"/>
                <a:ea typeface="Verdana"/>
                <a:cs typeface="Verdana"/>
                <a:sym typeface="Verdana"/>
              </a:rPr>
              <a:t> VUS.1a The student will demonstrate skills for historical thinking, geographical analysis, economic decision making, and responsible citizenship</a:t>
            </a:r>
            <a:endParaRPr sz="2400" b="0">
              <a:solidFill>
                <a:schemeClr val="accent5"/>
              </a:solidFill>
              <a:highlight>
                <a:schemeClr val="lt1"/>
              </a:highlight>
              <a:latin typeface="Verdana"/>
              <a:ea typeface="Verdana"/>
              <a:cs typeface="Verdana"/>
              <a:sym typeface="Verdana"/>
            </a:endParaRPr>
          </a:p>
          <a:p>
            <a:pPr marL="0" lvl="0" indent="0" algn="l" rtl="0">
              <a:lnSpc>
                <a:spcPct val="100000"/>
              </a:lnSpc>
              <a:spcBef>
                <a:spcPts val="1800"/>
              </a:spcBef>
              <a:spcAft>
                <a:spcPts val="0"/>
              </a:spcAft>
              <a:buSzPts val="2800"/>
              <a:buNone/>
            </a:pPr>
            <a:endParaRPr sz="2400" b="0">
              <a:solidFill>
                <a:schemeClr val="accent5"/>
              </a:solidFill>
              <a:highlight>
                <a:schemeClr val="lt1"/>
              </a:highlight>
              <a:latin typeface="Verdana"/>
              <a:ea typeface="Verdana"/>
              <a:cs typeface="Verdana"/>
              <a:sym typeface="Verdana"/>
            </a:endParaRPr>
          </a:p>
          <a:p>
            <a:pPr marL="0" lvl="0" indent="0" algn="l" rtl="0">
              <a:lnSpc>
                <a:spcPct val="100000"/>
              </a:lnSpc>
              <a:spcBef>
                <a:spcPts val="1800"/>
              </a:spcBef>
              <a:spcAft>
                <a:spcPts val="0"/>
              </a:spcAft>
              <a:buSzPts val="2800"/>
              <a:buNone/>
            </a:pPr>
            <a:r>
              <a:rPr lang="en-US" sz="2400" b="0">
                <a:solidFill>
                  <a:schemeClr val="accent5"/>
                </a:solidFill>
                <a:highlight>
                  <a:schemeClr val="lt1"/>
                </a:highlight>
                <a:latin typeface="Verdana"/>
                <a:ea typeface="Verdana"/>
                <a:cs typeface="Verdana"/>
                <a:sym typeface="Verdana"/>
              </a:rPr>
              <a:t>(Depending on the learning goals and the specific focus of the primary sources and literary pieces chosen, additional history standards may be taught over the course of the unit.)</a:t>
            </a:r>
            <a:endParaRPr sz="2400" b="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0"/>
              </a:spcAft>
              <a:buSzPts val="2800"/>
              <a:buNone/>
            </a:pPr>
            <a:endParaRPr sz="1600">
              <a:solidFill>
                <a:schemeClr val="accent5"/>
              </a:solidFill>
              <a:highlight>
                <a:schemeClr val="lt1"/>
              </a:highlight>
              <a:latin typeface="Verdana"/>
              <a:ea typeface="Verdana"/>
              <a:cs typeface="Verdana"/>
              <a:sym typeface="Verdana"/>
            </a:endParaRPr>
          </a:p>
          <a:p>
            <a:pPr marL="0" lvl="0" indent="0" algn="l" rtl="0">
              <a:lnSpc>
                <a:spcPct val="100000"/>
              </a:lnSpc>
              <a:spcBef>
                <a:spcPts val="1200"/>
              </a:spcBef>
              <a:spcAft>
                <a:spcPts val="1200"/>
              </a:spcAft>
              <a:buSzPts val="2800"/>
              <a:buNone/>
            </a:pPr>
            <a:endParaRPr sz="1600">
              <a:solidFill>
                <a:schemeClr val="accent5"/>
              </a:solidFill>
              <a:highlight>
                <a:schemeClr val="lt1"/>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3214</Words>
  <Application>Microsoft Office PowerPoint</Application>
  <PresentationFormat>Widescreen</PresentationFormat>
  <Paragraphs>349</Paragraphs>
  <Slides>50</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Times New Roman</vt:lpstr>
      <vt:lpstr>Courier New</vt:lpstr>
      <vt:lpstr>Verdana</vt:lpstr>
      <vt:lpstr>Trebuchet MS</vt:lpstr>
      <vt:lpstr>Times</vt:lpstr>
      <vt:lpstr>Proxima Nova</vt:lpstr>
      <vt:lpstr>Calibri</vt:lpstr>
      <vt:lpstr>Roboto</vt:lpstr>
      <vt:lpstr>Georgia</vt:lpstr>
      <vt:lpstr>Arial</vt:lpstr>
      <vt:lpstr>Office Theme</vt:lpstr>
      <vt:lpstr>Reading and Writing Like a Practitioner- Connecting English and History through Multimodal Presentations </vt:lpstr>
      <vt:lpstr>Overview and Learning Target: </vt:lpstr>
      <vt:lpstr>Today’s Agenda</vt:lpstr>
      <vt:lpstr>Research and Evidence Based Practices for Adolescent Literacy (1 of 3)</vt:lpstr>
      <vt:lpstr>Research and Evidence Based Practices for Adolescent Literacy (2 of 3) </vt:lpstr>
      <vt:lpstr>Research and Evidence Based Practices for Adolescent Literacy (3 of 3) </vt:lpstr>
      <vt:lpstr>Virginia Learning Standards Overview (1 of 3)</vt:lpstr>
      <vt:lpstr>Virginia Learning Standards Overview, continued. (2 of 3)</vt:lpstr>
      <vt:lpstr>Virginia Learning Standards Overview, continued. (3 of 3)</vt:lpstr>
      <vt:lpstr>Essential Questions:</vt:lpstr>
      <vt:lpstr>Instructional Practices</vt:lpstr>
      <vt:lpstr>Terms and definitions: (1 of 3)</vt:lpstr>
      <vt:lpstr>Terms and definitions: (2 of 3)</vt:lpstr>
      <vt:lpstr>Terms and definitions: (3 of 3)</vt:lpstr>
      <vt:lpstr>Practice 1: How do we access content vocabulary?</vt:lpstr>
      <vt:lpstr>Reading for vocabulary (Preview and Scan):</vt:lpstr>
      <vt:lpstr>Reading for vocabulary (Close Reading):</vt:lpstr>
      <vt:lpstr>Reading for vocabulary (Multiple Exposures to Words):</vt:lpstr>
      <vt:lpstr>Practice 2: Pairing Sources (1 of 5) </vt:lpstr>
      <vt:lpstr>Practice 2: Pairing Sources (2 of 5)</vt:lpstr>
      <vt:lpstr>Practice 2: Pairing Sources (3 of 5)</vt:lpstr>
      <vt:lpstr>Practice 2: Pairing Sources (4 of 5)</vt:lpstr>
      <vt:lpstr>Practice 2: Pairing Sources (5 of 5)</vt:lpstr>
      <vt:lpstr>Strategies for analyzing--Images:</vt:lpstr>
      <vt:lpstr>Strategies for analyzing--Text:</vt:lpstr>
      <vt:lpstr>Strategies--Examine both together: (1 of 2)</vt:lpstr>
      <vt:lpstr>Strategies--Examine both together: (2 of 2)</vt:lpstr>
      <vt:lpstr>Examples of Paired Sources: (1 of 3) </vt:lpstr>
      <vt:lpstr>Examples of Paired Sources 1 (2 of 3)</vt:lpstr>
      <vt:lpstr>Examples of Paired Sources 1 (3 of 3)</vt:lpstr>
      <vt:lpstr> </vt:lpstr>
      <vt:lpstr>  </vt:lpstr>
      <vt:lpstr>Examples of Paired Sources </vt:lpstr>
      <vt:lpstr>Practice 3: Modalities Multimodal Means:</vt:lpstr>
      <vt:lpstr>Practice 3: Modalities Multimodal Does:</vt:lpstr>
      <vt:lpstr>Practice 3: Modalities Multimodal Asks: </vt:lpstr>
      <vt:lpstr>Practice 3: Modalities Multimodal Allows:</vt:lpstr>
      <vt:lpstr>Practice 3: Modalities (1 of 4) Strategy 1: Teacher Guided Small Group Practice</vt:lpstr>
      <vt:lpstr>Practice 3: Modalities (2 of 4) Strategy 2: Independent work with a Template (scaffolding)</vt:lpstr>
      <vt:lpstr>Practice 3: Modalities (3 of 4) Strategy 3: Student generated  synthesis product</vt:lpstr>
      <vt:lpstr>Practice 3: Modalities (4 of 4) Strategy 3: Student generated  synthesis product</vt:lpstr>
      <vt:lpstr>Resources for use:</vt:lpstr>
      <vt:lpstr>Examination of the Presentation</vt:lpstr>
      <vt:lpstr>Next Steps</vt:lpstr>
      <vt:lpstr>Works Cited (1 of 5)</vt:lpstr>
      <vt:lpstr>Works Cited (2 of 5)</vt:lpstr>
      <vt:lpstr>Works Cited (3 of 5)</vt:lpstr>
      <vt:lpstr>Works Cited (4 of 5)</vt:lpstr>
      <vt:lpstr>Works Cited (5 of 5)</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and Writing Like a Practitioner- Connecting English and History through Multimodal Presentations</dc:title>
  <dc:creator>VITA Program</dc:creator>
  <cp:lastModifiedBy>VITA Program</cp:lastModifiedBy>
  <cp:revision>5</cp:revision>
  <dcterms:created xsi:type="dcterms:W3CDTF">2022-07-20T12:39:39Z</dcterms:created>
  <dcterms:modified xsi:type="dcterms:W3CDTF">2022-10-24T19:17:49Z</dcterms:modified>
</cp:coreProperties>
</file>