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6" roundtripDataSignature="AMtx7mgELEYWZTodmMzBpQkLiQbf2+4WN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B0736E-EF6A-494F-BA9E-FBD9F41D1190}">
  <a:tblStyle styleId="{0AB0736E-EF6A-494F-BA9E-FBD9F41D119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56" y="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8"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customschemas.google.com/relationships/presentationmetadata" Target="metadata"/><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73b92be595_1_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g173b92be595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173b92be595_1_7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173b92be595_1_7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g173b92be595_1_70: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173b92be595_1_7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2" name="Google Shape;232;g173b92be595_1_7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g173b92be595_1_76: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173b92be595_1_8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173b92be595_1_8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g173b92be595_1_82: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173b92be595_1_8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173b92be595_1_8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7" name="Google Shape;247;g173b92be595_1_88: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173b92be595_1_9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173b92be595_1_9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3" name="Google Shape;253;g173b92be595_1_93: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173b92be595_1_9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173b92be595_1_9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0" name="Google Shape;260;g173b92be595_1_9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173b92be595_1_10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173b92be595_1_10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g173b92be595_1_104: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173b92be595_1_1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173b92be595_1_1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3" name="Google Shape;273;g173b92be595_1_110: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173b92be595_1_1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9" name="Google Shape;279;g173b92be595_1_1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0" name="Google Shape;280;g173b92be595_1_116: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173b92be595_1_1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6" name="Google Shape;286;g173b92be595_1_1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7" name="Google Shape;287;g173b92be595_1_122: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73b92be595_1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g173b92be595_1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173b92be595_1_1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173b92be595_1_12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3" name="Google Shape;293;g173b92be595_1_127: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173b92be595_1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0" name="Google Shape;300;g173b92be595_1_13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g173b92be595_1_134: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g173b92be595_1_14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g173b92be595_1_14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7" name="Google Shape;307;g173b92be595_1_147: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g173b92be595_1_1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3" name="Google Shape;313;g173b92be595_1_15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4" name="Google Shape;314;g173b92be595_1_153: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173b92be595_1_16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1" name="Google Shape;321;g173b92be595_1_16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sz="2000">
              <a:solidFill>
                <a:srgbClr val="003A70"/>
              </a:solidFill>
              <a:latin typeface="Times New Roman"/>
              <a:ea typeface="Times New Roman"/>
              <a:cs typeface="Times New Roman"/>
              <a:sym typeface="Times New Roman"/>
            </a:endParaRPr>
          </a:p>
          <a:p>
            <a:pPr marL="0" lvl="0" indent="0" algn="l" rtl="0">
              <a:lnSpc>
                <a:spcPct val="90000"/>
              </a:lnSpc>
              <a:spcBef>
                <a:spcPts val="0"/>
              </a:spcBef>
              <a:spcAft>
                <a:spcPts val="0"/>
              </a:spcAft>
              <a:buNone/>
            </a:pPr>
            <a:endParaRPr sz="2000">
              <a:solidFill>
                <a:srgbClr val="003A70"/>
              </a:solidFill>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322" name="Google Shape;322;g173b92be595_1_160: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173b92be595_1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173b92be595_1_16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9" name="Google Shape;329;g173b92be595_1_166: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173b92be595_1_17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173b92be595_1_17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7" name="Google Shape;337;g173b92be595_1_173: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g173b92be595_1_17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3" name="Google Shape;343;g173b92be595_1_17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4" name="Google Shape;344;g173b92be595_1_17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173b92be595_1_1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173b92be595_1_18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3" name="Google Shape;353;g173b92be595_1_187: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173b92be595_1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173b92be595_1_1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9" name="Google Shape;359;g173b92be595_1_192: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73b92be595_1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173b92be595_1_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g173b92be595_1_1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173b92be595_1_19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173b92be595_1_19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6" name="Google Shape;366;g173b92be595_1_198: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173b92be595_1_20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173b92be595_1_20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3" name="Google Shape;373;g173b92be595_1_204: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173b92be595_1_2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173b92be595_1_20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9" name="Google Shape;379;g173b92be595_1_20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173b92be595_1_2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173b92be595_1_2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7" name="Google Shape;387;g173b92be595_1_216: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173b92be595_1_2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2" name="Google Shape;392;g173b92be595_1_2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3" name="Google Shape;393;g173b92be595_1_221: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Google Shape;398;g173b92be595_1_2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9" name="Google Shape;399;g173b92be595_1_22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0" name="Google Shape;400;g173b92be595_1_227: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173b92be595_1_23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173b92be595_1_23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sz="2000">
              <a:solidFill>
                <a:srgbClr val="003A70"/>
              </a:solidFill>
              <a:latin typeface="Times New Roman"/>
              <a:ea typeface="Times New Roman"/>
              <a:cs typeface="Times New Roman"/>
              <a:sym typeface="Times New Roman"/>
            </a:endParaRPr>
          </a:p>
          <a:p>
            <a:pPr marL="0" lvl="0" indent="0" algn="l" rtl="0">
              <a:lnSpc>
                <a:spcPct val="90000"/>
              </a:lnSpc>
              <a:spcBef>
                <a:spcPts val="0"/>
              </a:spcBef>
              <a:spcAft>
                <a:spcPts val="0"/>
              </a:spcAft>
              <a:buNone/>
            </a:pPr>
            <a:endParaRPr sz="2000">
              <a:solidFill>
                <a:srgbClr val="003A70"/>
              </a:solidFill>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407" name="Google Shape;407;g173b92be595_1_233: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36</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173b92be595_1_2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173b92be595_1_23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g173b92be595_1_23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37</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173b92be595_1_2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173b92be595_1_24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0" name="Google Shape;420;g173b92be595_1_244: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173b92be595_1_2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173b92be595_1_24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6" name="Google Shape;426;g173b92be595_1_24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73b92be595_1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73b92be595_1_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g173b92be595_1_25: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g173b92be595_1_26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2" name="Google Shape;432;g173b92be595_1_26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3" name="Google Shape;433;g173b92be595_1_264: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40</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173b92be595_1_2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8" name="Google Shape;438;g173b92be595_1_26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9" name="Google Shape;439;g173b92be595_1_26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41</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3"/>
        <p:cNvGrpSpPr/>
        <p:nvPr/>
      </p:nvGrpSpPr>
      <p:grpSpPr>
        <a:xfrm>
          <a:off x="0" y="0"/>
          <a:ext cx="0" cy="0"/>
          <a:chOff x="0" y="0"/>
          <a:chExt cx="0" cy="0"/>
        </a:xfrm>
      </p:grpSpPr>
      <p:sp>
        <p:nvSpPr>
          <p:cNvPr id="444" name="Google Shape;444;g173b92be595_1_27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5" name="Google Shape;445;g173b92be595_1_27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sz="2000">
              <a:solidFill>
                <a:srgbClr val="003A70"/>
              </a:solidFill>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446" name="Google Shape;446;g173b92be595_1_275: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42</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g173b92be595_1_2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2" name="Google Shape;452;g173b92be595_1_28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3" name="Google Shape;453;g173b92be595_1_281: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43</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g173b92be595_1_28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9" name="Google Shape;459;g173b92be595_1_28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0" name="Google Shape;460;g173b92be595_1_287: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44</a:t>
            </a:fld>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4"/>
        <p:cNvGrpSpPr/>
        <p:nvPr/>
      </p:nvGrpSpPr>
      <p:grpSpPr>
        <a:xfrm>
          <a:off x="0" y="0"/>
          <a:ext cx="0" cy="0"/>
          <a:chOff x="0" y="0"/>
          <a:chExt cx="0" cy="0"/>
        </a:xfrm>
      </p:grpSpPr>
      <p:sp>
        <p:nvSpPr>
          <p:cNvPr id="465" name="Google Shape;465;g173b92be595_1_29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6" name="Google Shape;466;g173b92be595_1_29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7" name="Google Shape;467;g173b92be595_1_293: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45</a:t>
            </a:fld>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g173b92be595_1_29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3" name="Google Shape;473;g173b92be595_1_29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4" name="Google Shape;474;g173b92be595_1_29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46</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g173b92be595_1_30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1" name="Google Shape;481;g173b92be595_1_30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2" name="Google Shape;482;g173b92be595_1_306: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47</a:t>
            </a:fld>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
        <p:cNvGrpSpPr/>
        <p:nvPr/>
      </p:nvGrpSpPr>
      <p:grpSpPr>
        <a:xfrm>
          <a:off x="0" y="0"/>
          <a:ext cx="0" cy="0"/>
          <a:chOff x="0" y="0"/>
          <a:chExt cx="0" cy="0"/>
        </a:xfrm>
      </p:grpSpPr>
      <p:sp>
        <p:nvSpPr>
          <p:cNvPr id="487" name="Google Shape;487;g173b92be595_1_3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8" name="Google Shape;488;g173b92be595_1_3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9" name="Google Shape;489;g173b92be595_1_312: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48</a:t>
            </a:fld>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3"/>
        <p:cNvGrpSpPr/>
        <p:nvPr/>
      </p:nvGrpSpPr>
      <p:grpSpPr>
        <a:xfrm>
          <a:off x="0" y="0"/>
          <a:ext cx="0" cy="0"/>
          <a:chOff x="0" y="0"/>
          <a:chExt cx="0" cy="0"/>
        </a:xfrm>
      </p:grpSpPr>
      <p:sp>
        <p:nvSpPr>
          <p:cNvPr id="494" name="Google Shape;494;g173b92be595_1_3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US"/>
              <a:t>create folder of tangible resources that are linked in presentation</a:t>
            </a:r>
            <a:endParaRPr/>
          </a:p>
        </p:txBody>
      </p:sp>
      <p:sp>
        <p:nvSpPr>
          <p:cNvPr id="495" name="Google Shape;495;g173b92be595_1_3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173b92be595_1_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173b92be595_1_3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 name="Google Shape;194;g173b92be595_1_31: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173b92be595_1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173b92be595_1_4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g173b92be595_1_41: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173b92be595_1_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173b92be595_1_5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g173b92be595_1_54: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173b92be595_1_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173b92be595_1_5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g173b92be595_1_59: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173b92be595_1_6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8" name="Google Shape;218;g173b92be595_1_6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g173b92be595_1_64:notes"/>
          <p:cNvSpPr txBox="1">
            <a:spLocks noGrp="1"/>
          </p:cNvSpPr>
          <p:nvPr>
            <p:ph type="sldNum" idx="12"/>
          </p:nvPr>
        </p:nvSpPr>
        <p:spPr>
          <a:xfrm>
            <a:off x="3884613" y="8685213"/>
            <a:ext cx="15075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900" b="1" i="0" u="none" strike="noStrike" cap="none">
                <a:solidFill>
                  <a:schemeClr val="dk1"/>
                </a:solidFill>
                <a:latin typeface="Trebuchet MS"/>
                <a:ea typeface="Trebuchet MS"/>
                <a:cs typeface="Trebuchet MS"/>
                <a:sym typeface="Trebuchet MS"/>
              </a:rPr>
              <a:t>VIRGINIA DEPARTMENT OF EDUCATION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77"/>
        <p:cNvGrpSpPr/>
        <p:nvPr/>
      </p:nvGrpSpPr>
      <p:grpSpPr>
        <a:xfrm>
          <a:off x="0" y="0"/>
          <a:ext cx="0" cy="0"/>
          <a:chOff x="0" y="0"/>
          <a:chExt cx="0" cy="0"/>
        </a:xfrm>
      </p:grpSpPr>
      <p:sp>
        <p:nvSpPr>
          <p:cNvPr id="78" name="Google Shape;78;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25"/>
          <p:cNvSpPr>
            <a:spLocks noGrp="1"/>
          </p:cNvSpPr>
          <p:nvPr>
            <p:ph type="pic" idx="2"/>
          </p:nvPr>
        </p:nvSpPr>
        <p:spPr>
          <a:xfrm>
            <a:off x="5183188" y="987425"/>
            <a:ext cx="6172200" cy="2259209"/>
          </a:xfrm>
          <a:prstGeom prst="rect">
            <a:avLst/>
          </a:prstGeom>
          <a:noFill/>
          <a:ln>
            <a:noFill/>
          </a:ln>
        </p:spPr>
      </p:sp>
      <p:sp>
        <p:nvSpPr>
          <p:cNvPr id="80" name="Google Shape;80;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84" name="Google Shape;84;p25"/>
          <p:cNvSpPr>
            <a:spLocks noGrp="1"/>
          </p:cNvSpPr>
          <p:nvPr>
            <p:ph type="pic" idx="3"/>
          </p:nvPr>
        </p:nvSpPr>
        <p:spPr>
          <a:xfrm>
            <a:off x="5183188" y="3451509"/>
            <a:ext cx="2970212" cy="2259209"/>
          </a:xfrm>
          <a:prstGeom prst="rect">
            <a:avLst/>
          </a:prstGeom>
          <a:noFill/>
          <a:ln>
            <a:noFill/>
          </a:ln>
        </p:spPr>
      </p:sp>
      <p:sp>
        <p:nvSpPr>
          <p:cNvPr id="85" name="Google Shape;85;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86"/>
        <p:cNvGrpSpPr/>
        <p:nvPr/>
      </p:nvGrpSpPr>
      <p:grpSpPr>
        <a:xfrm>
          <a:off x="0" y="0"/>
          <a:ext cx="0" cy="0"/>
          <a:chOff x="0" y="0"/>
          <a:chExt cx="0" cy="0"/>
        </a:xfrm>
      </p:grpSpPr>
      <p:sp>
        <p:nvSpPr>
          <p:cNvPr id="87" name="Google Shape;87;p26"/>
          <p:cNvSpPr txBox="1">
            <a:spLocks noGrp="1"/>
          </p:cNvSpPr>
          <p:nvPr>
            <p:ph type="ctrTitle"/>
          </p:nvPr>
        </p:nvSpPr>
        <p:spPr>
          <a:xfrm>
            <a:off x="838201"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26"/>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9" name="Google Shape;89;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92"/>
        <p:cNvGrpSpPr/>
        <p:nvPr/>
      </p:nvGrpSpPr>
      <p:grpSpPr>
        <a:xfrm>
          <a:off x="0" y="0"/>
          <a:ext cx="0" cy="0"/>
          <a:chOff x="0" y="0"/>
          <a:chExt cx="0" cy="0"/>
        </a:xfrm>
      </p:grpSpPr>
      <p:sp>
        <p:nvSpPr>
          <p:cNvPr id="93" name="Google Shape;93;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4" name="Google Shape;94;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95" name="Google Shape;9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98" name="Google Shape;98;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9" name="Google Shape;99;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3900" b="1" i="0" u="none" strike="noStrike" cap="none">
                <a:solidFill>
                  <a:schemeClr val="lt1"/>
                </a:solidFill>
                <a:latin typeface="Trebuchet MS"/>
                <a:ea typeface="Trebuchet MS"/>
                <a:cs typeface="Trebuchet MS"/>
                <a:sym typeface="Trebuchet MS"/>
              </a:rPr>
              <a:t>VIRGINIA DEPARTMENT OF EDUCATION</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0"/>
        <p:cNvGrpSpPr/>
        <p:nvPr/>
      </p:nvGrpSpPr>
      <p:grpSpPr>
        <a:xfrm>
          <a:off x="0" y="0"/>
          <a:ext cx="0" cy="0"/>
          <a:chOff x="0" y="0"/>
          <a:chExt cx="0" cy="0"/>
        </a:xfrm>
      </p:grpSpPr>
      <p:sp>
        <p:nvSpPr>
          <p:cNvPr id="101" name="Google Shape;101;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2" name="Google Shape;102;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3" name="Google Shape;103;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 name="Google Shape;104;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06"/>
        <p:cNvGrpSpPr/>
        <p:nvPr/>
      </p:nvGrpSpPr>
      <p:grpSpPr>
        <a:xfrm>
          <a:off x="0" y="0"/>
          <a:ext cx="0" cy="0"/>
          <a:chOff x="0" y="0"/>
          <a:chExt cx="0" cy="0"/>
        </a:xfrm>
      </p:grpSpPr>
      <p:sp>
        <p:nvSpPr>
          <p:cNvPr id="107" name="Google Shape;107;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 name="Google Shape;10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111" name="Google Shape;111;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113"/>
        <p:cNvGrpSpPr/>
        <p:nvPr/>
      </p:nvGrpSpPr>
      <p:grpSpPr>
        <a:xfrm>
          <a:off x="0" y="0"/>
          <a:ext cx="0" cy="0"/>
          <a:chOff x="0" y="0"/>
          <a:chExt cx="0" cy="0"/>
        </a:xfrm>
      </p:grpSpPr>
      <p:sp>
        <p:nvSpPr>
          <p:cNvPr id="114" name="Google Shape;114;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5" name="Google Shape;115;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6" name="Google Shape;116;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18" name="Google Shape;118;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1"/>
        <p:cNvGrpSpPr/>
        <p:nvPr/>
      </p:nvGrpSpPr>
      <p:grpSpPr>
        <a:xfrm>
          <a:off x="0" y="0"/>
          <a:ext cx="0" cy="0"/>
          <a:chOff x="0" y="0"/>
          <a:chExt cx="0" cy="0"/>
        </a:xfrm>
      </p:grpSpPr>
      <p:sp>
        <p:nvSpPr>
          <p:cNvPr id="132" name="Google Shape;132;g173b92be595_1_13"/>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B71"/>
              </a:buClr>
              <a:buSzPts val="4400"/>
              <a:buFont typeface="Times New Roman"/>
              <a:buNone/>
              <a:defRPr b="1" i="0">
                <a:solidFill>
                  <a:srgbClr val="003B71"/>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3" name="Google Shape;133;g173b92be595_1_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Clr>
                <a:schemeClr val="dk1"/>
              </a:buClr>
              <a:buSzPts val="2800"/>
              <a:buChar char="•"/>
              <a:defRPr>
                <a:latin typeface="Times New Roman"/>
                <a:ea typeface="Times New Roman"/>
                <a:cs typeface="Times New Roman"/>
                <a:sym typeface="Times New Roman"/>
              </a:defRPr>
            </a:lvl1pPr>
            <a:lvl2pPr marL="914400" lvl="1" indent="-381000" algn="l">
              <a:lnSpc>
                <a:spcPct val="90000"/>
              </a:lnSpc>
              <a:spcBef>
                <a:spcPts val="500"/>
              </a:spcBef>
              <a:spcAft>
                <a:spcPts val="0"/>
              </a:spcAft>
              <a:buClr>
                <a:srgbClr val="004E95"/>
              </a:buClr>
              <a:buSzPts val="2400"/>
              <a:buChar char="-"/>
              <a:defRPr>
                <a:solidFill>
                  <a:srgbClr val="004E95"/>
                </a:solidFill>
                <a:latin typeface="Times New Roman"/>
                <a:ea typeface="Times New Roman"/>
                <a:cs typeface="Times New Roman"/>
                <a:sym typeface="Times New Roman"/>
              </a:defRPr>
            </a:lvl2pPr>
            <a:lvl3pPr marL="1371600" lvl="2" indent="-355600" algn="l">
              <a:lnSpc>
                <a:spcPct val="90000"/>
              </a:lnSpc>
              <a:spcBef>
                <a:spcPts val="500"/>
              </a:spcBef>
              <a:spcAft>
                <a:spcPts val="0"/>
              </a:spcAft>
              <a:buClr>
                <a:schemeClr val="dk1"/>
              </a:buClr>
              <a:buSzPts val="2000"/>
              <a:buChar char="o"/>
              <a:defRPr>
                <a:latin typeface="Times New Roman"/>
                <a:ea typeface="Times New Roman"/>
                <a:cs typeface="Times New Roman"/>
                <a:sym typeface="Times New Roman"/>
              </a:defRPr>
            </a:lvl3pPr>
            <a:lvl4pPr marL="1828800" lvl="3" indent="-342900" algn="l">
              <a:lnSpc>
                <a:spcPct val="90000"/>
              </a:lnSpc>
              <a:spcBef>
                <a:spcPts val="500"/>
              </a:spcBef>
              <a:spcAft>
                <a:spcPts val="0"/>
              </a:spcAft>
              <a:buClr>
                <a:srgbClr val="003B71"/>
              </a:buClr>
              <a:buSzPts val="1800"/>
              <a:buChar char="•"/>
              <a:defRPr>
                <a:solidFill>
                  <a:srgbClr val="003B71"/>
                </a:solidFill>
                <a:latin typeface="Times New Roman"/>
                <a:ea typeface="Times New Roman"/>
                <a:cs typeface="Times New Roman"/>
                <a:sym typeface="Times New Roman"/>
              </a:defRPr>
            </a:lvl4pPr>
            <a:lvl5pPr marL="2286000" lvl="4" indent="-342900" algn="l">
              <a:lnSpc>
                <a:spcPct val="90000"/>
              </a:lnSpc>
              <a:spcBef>
                <a:spcPts val="500"/>
              </a:spcBef>
              <a:spcAft>
                <a:spcPts val="0"/>
              </a:spcAft>
              <a:buClr>
                <a:srgbClr val="313131"/>
              </a:buClr>
              <a:buSzPts val="1800"/>
              <a:buChar char="-"/>
              <a:defRPr>
                <a:latin typeface="Times New Roman"/>
                <a:ea typeface="Times New Roman"/>
                <a:cs typeface="Times New Roman"/>
                <a:sym typeface="Times New Roman"/>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4" name="Google Shape;134;g173b92be595_1_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g173b92be595_1_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6" name="Google Shape;136;g173b92be595_1_13"/>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xmlns:p15="http://schemas.microsoft.com/office/powerpoint/2012/main">
        <p15:guide id="1" orient="horz" pos="4248">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7"/>
        <p:cNvGrpSpPr/>
        <p:nvPr/>
      </p:nvGrpSpPr>
      <p:grpSpPr>
        <a:xfrm>
          <a:off x="0" y="0"/>
          <a:ext cx="0" cy="0"/>
          <a:chOff x="0" y="0"/>
          <a:chExt cx="0" cy="0"/>
        </a:xfrm>
      </p:grpSpPr>
      <p:sp>
        <p:nvSpPr>
          <p:cNvPr id="138" name="Google Shape;138;g173b92be595_1_36"/>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B7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9" name="Google Shape;139;g173b92be595_1_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0" name="Google Shape;140;g173b92be595_1_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1" name="Google Shape;141;g173b92be595_1_36"/>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2"/>
        <p:cNvGrpSpPr/>
        <p:nvPr/>
      </p:nvGrpSpPr>
      <p:grpSpPr>
        <a:xfrm>
          <a:off x="0" y="0"/>
          <a:ext cx="0" cy="0"/>
          <a:chOff x="0" y="0"/>
          <a:chExt cx="0" cy="0"/>
        </a:xfrm>
      </p:grpSpPr>
      <p:sp>
        <p:nvSpPr>
          <p:cNvPr id="143" name="Google Shape;143;g173b92be595_1_47"/>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B7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4" name="Google Shape;144;g173b92be595_1_4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004E95"/>
              </a:buClr>
              <a:buSzPts val="1800"/>
              <a:buChar char="-"/>
              <a:defRPr/>
            </a:lvl2pPr>
            <a:lvl3pPr marL="1371600" lvl="2" indent="-342900" algn="l">
              <a:lnSpc>
                <a:spcPct val="90000"/>
              </a:lnSpc>
              <a:spcBef>
                <a:spcPts val="500"/>
              </a:spcBef>
              <a:spcAft>
                <a:spcPts val="0"/>
              </a:spcAft>
              <a:buClr>
                <a:schemeClr val="dk1"/>
              </a:buClr>
              <a:buSzPts val="1800"/>
              <a:buChar char="o"/>
              <a:defRPr/>
            </a:lvl3pPr>
            <a:lvl4pPr marL="1828800" lvl="3" indent="-342900" algn="l">
              <a:lnSpc>
                <a:spcPct val="90000"/>
              </a:lnSpc>
              <a:spcBef>
                <a:spcPts val="500"/>
              </a:spcBef>
              <a:spcAft>
                <a:spcPts val="0"/>
              </a:spcAft>
              <a:buClr>
                <a:srgbClr val="004E95"/>
              </a:buClr>
              <a:buSzPts val="1800"/>
              <a:buChar char="•"/>
              <a:defRPr/>
            </a:lvl4pPr>
            <a:lvl5pPr marL="2286000" lvl="4" indent="-342900" algn="l">
              <a:lnSpc>
                <a:spcPct val="90000"/>
              </a:lnSpc>
              <a:spcBef>
                <a:spcPts val="500"/>
              </a:spcBef>
              <a:spcAft>
                <a:spcPts val="0"/>
              </a:spcAft>
              <a:buClr>
                <a:srgbClr val="31313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5" name="Google Shape;145;g173b92be595_1_4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004E95"/>
              </a:buClr>
              <a:buSzPts val="1800"/>
              <a:buChar char="-"/>
              <a:defRPr/>
            </a:lvl2pPr>
            <a:lvl3pPr marL="1371600" lvl="2" indent="-342900" algn="l">
              <a:lnSpc>
                <a:spcPct val="90000"/>
              </a:lnSpc>
              <a:spcBef>
                <a:spcPts val="500"/>
              </a:spcBef>
              <a:spcAft>
                <a:spcPts val="0"/>
              </a:spcAft>
              <a:buClr>
                <a:schemeClr val="dk1"/>
              </a:buClr>
              <a:buSzPts val="1800"/>
              <a:buChar char="o"/>
              <a:defRPr/>
            </a:lvl3pPr>
            <a:lvl4pPr marL="1828800" lvl="3" indent="-342900" algn="l">
              <a:lnSpc>
                <a:spcPct val="90000"/>
              </a:lnSpc>
              <a:spcBef>
                <a:spcPts val="500"/>
              </a:spcBef>
              <a:spcAft>
                <a:spcPts val="0"/>
              </a:spcAft>
              <a:buClr>
                <a:srgbClr val="004E95"/>
              </a:buClr>
              <a:buSzPts val="1800"/>
              <a:buChar char="•"/>
              <a:defRPr/>
            </a:lvl4pPr>
            <a:lvl5pPr marL="2286000" lvl="4" indent="-342900" algn="l">
              <a:lnSpc>
                <a:spcPct val="90000"/>
              </a:lnSpc>
              <a:spcBef>
                <a:spcPts val="500"/>
              </a:spcBef>
              <a:spcAft>
                <a:spcPts val="0"/>
              </a:spcAft>
              <a:buClr>
                <a:srgbClr val="31313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6" name="Google Shape;146;g173b92be595_1_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7" name="Google Shape;147;g173b92be595_1_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8" name="Google Shape;148;g173b92be595_1_47"/>
          <p:cNvSpPr txBox="1">
            <a:spLocks noGrp="1"/>
          </p:cNvSpPr>
          <p:nvPr>
            <p:ph type="sldNum" idx="12"/>
          </p:nvPr>
        </p:nvSpPr>
        <p:spPr>
          <a:xfrm>
            <a:off x="8610600" y="6356350"/>
            <a:ext cx="101174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wo Content">
  <p:cSld name="TWO_OBJECTS_1">
    <p:spTree>
      <p:nvGrpSpPr>
        <p:cNvPr id="1" name="Shape 149"/>
        <p:cNvGrpSpPr/>
        <p:nvPr/>
      </p:nvGrpSpPr>
      <p:grpSpPr>
        <a:xfrm>
          <a:off x="0" y="0"/>
          <a:ext cx="0" cy="0"/>
          <a:chOff x="0" y="0"/>
          <a:chExt cx="0" cy="0"/>
        </a:xfrm>
      </p:grpSpPr>
      <p:sp>
        <p:nvSpPr>
          <p:cNvPr id="150" name="Google Shape;150;g173b92be595_1_140"/>
          <p:cNvSpPr txBox="1">
            <a:spLocks noGrp="1"/>
          </p:cNvSpPr>
          <p:nvPr>
            <p:ph type="title"/>
          </p:nvPr>
        </p:nvSpPr>
        <p:spPr>
          <a:xfrm>
            <a:off x="838200" y="365124"/>
            <a:ext cx="10515600" cy="13260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003B71"/>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1" name="Google Shape;151;g173b92be595_1_140"/>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rgbClr val="004E95"/>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rgbClr val="004E95"/>
              </a:buClr>
              <a:buSzPts val="1800"/>
              <a:buChar char="•"/>
              <a:defRPr/>
            </a:lvl4pPr>
            <a:lvl5pPr marL="2286000" lvl="4" indent="-342900" algn="l" rtl="0">
              <a:lnSpc>
                <a:spcPct val="90000"/>
              </a:lnSpc>
              <a:spcBef>
                <a:spcPts val="500"/>
              </a:spcBef>
              <a:spcAft>
                <a:spcPts val="0"/>
              </a:spcAft>
              <a:buClr>
                <a:srgbClr val="31313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2" name="Google Shape;152;g173b92be595_1_140"/>
          <p:cNvSpPr txBox="1">
            <a:spLocks noGrp="1"/>
          </p:cNvSpPr>
          <p:nvPr>
            <p:ph type="body" idx="2"/>
          </p:nvPr>
        </p:nvSpPr>
        <p:spPr>
          <a:xfrm>
            <a:off x="6172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500"/>
              </a:spcBef>
              <a:spcAft>
                <a:spcPts val="0"/>
              </a:spcAft>
              <a:buClr>
                <a:srgbClr val="004E95"/>
              </a:buClr>
              <a:buSzPts val="1800"/>
              <a:buChar char="•"/>
              <a:defRPr/>
            </a:lvl2pPr>
            <a:lvl3pPr marL="1371600" lvl="2" indent="-342900" algn="l" rtl="0">
              <a:lnSpc>
                <a:spcPct val="90000"/>
              </a:lnSpc>
              <a:spcBef>
                <a:spcPts val="500"/>
              </a:spcBef>
              <a:spcAft>
                <a:spcPts val="0"/>
              </a:spcAft>
              <a:buClr>
                <a:schemeClr val="dk1"/>
              </a:buClr>
              <a:buSzPts val="1800"/>
              <a:buChar char="•"/>
              <a:defRPr/>
            </a:lvl3pPr>
            <a:lvl4pPr marL="1828800" lvl="3" indent="-342900" algn="l" rtl="0">
              <a:lnSpc>
                <a:spcPct val="90000"/>
              </a:lnSpc>
              <a:spcBef>
                <a:spcPts val="500"/>
              </a:spcBef>
              <a:spcAft>
                <a:spcPts val="0"/>
              </a:spcAft>
              <a:buClr>
                <a:srgbClr val="004E95"/>
              </a:buClr>
              <a:buSzPts val="1800"/>
              <a:buChar char="•"/>
              <a:defRPr/>
            </a:lvl4pPr>
            <a:lvl5pPr marL="2286000" lvl="4" indent="-342900" algn="l" rtl="0">
              <a:lnSpc>
                <a:spcPct val="90000"/>
              </a:lnSpc>
              <a:spcBef>
                <a:spcPts val="500"/>
              </a:spcBef>
              <a:spcAft>
                <a:spcPts val="0"/>
              </a:spcAft>
              <a:buClr>
                <a:srgbClr val="31313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153" name="Google Shape;153;g173b92be595_1_14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4" name="Google Shape;154;g173b92be595_1_14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55" name="Google Shape;155;g173b92be595_1_140"/>
          <p:cNvSpPr txBox="1">
            <a:spLocks noGrp="1"/>
          </p:cNvSpPr>
          <p:nvPr>
            <p:ph type="sldNum" idx="12"/>
          </p:nvPr>
        </p:nvSpPr>
        <p:spPr>
          <a:xfrm>
            <a:off x="8610600" y="6356350"/>
            <a:ext cx="1011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56"/>
        <p:cNvGrpSpPr/>
        <p:nvPr/>
      </p:nvGrpSpPr>
      <p:grpSpPr>
        <a:xfrm>
          <a:off x="0" y="0"/>
          <a:ext cx="0" cy="0"/>
          <a:chOff x="0" y="0"/>
          <a:chExt cx="0" cy="0"/>
        </a:xfrm>
      </p:grpSpPr>
      <p:sp>
        <p:nvSpPr>
          <p:cNvPr id="157" name="Google Shape;157;g173b92be595_1_25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3B7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8" name="Google Shape;158;g173b92be595_1_25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solidFill>
                  <a:schemeClr val="dk1"/>
                </a:solidFill>
              </a:defRPr>
            </a:lvl1pPr>
            <a:lvl2pPr marL="914400" lvl="1" indent="-228600" algn="l">
              <a:lnSpc>
                <a:spcPct val="90000"/>
              </a:lnSpc>
              <a:spcBef>
                <a:spcPts val="500"/>
              </a:spcBef>
              <a:spcAft>
                <a:spcPts val="0"/>
              </a:spcAft>
              <a:buClr>
                <a:srgbClr val="004E95"/>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rgbClr val="004E95"/>
              </a:buClr>
              <a:buSzPts val="1600"/>
              <a:buNone/>
              <a:defRPr sz="1600" b="1"/>
            </a:lvl4pPr>
            <a:lvl5pPr marL="2286000" lvl="4" indent="-228600" algn="l">
              <a:lnSpc>
                <a:spcPct val="90000"/>
              </a:lnSpc>
              <a:spcBef>
                <a:spcPts val="500"/>
              </a:spcBef>
              <a:spcAft>
                <a:spcPts val="0"/>
              </a:spcAft>
              <a:buClr>
                <a:srgbClr val="31313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59" name="Google Shape;159;g173b92be595_1_25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004E95"/>
              </a:buClr>
              <a:buSzPts val="1800"/>
              <a:buChar char="-"/>
              <a:defRPr/>
            </a:lvl2pPr>
            <a:lvl3pPr marL="1371600" lvl="2" indent="-342900" algn="l">
              <a:lnSpc>
                <a:spcPct val="90000"/>
              </a:lnSpc>
              <a:spcBef>
                <a:spcPts val="500"/>
              </a:spcBef>
              <a:spcAft>
                <a:spcPts val="0"/>
              </a:spcAft>
              <a:buClr>
                <a:schemeClr val="dk1"/>
              </a:buClr>
              <a:buSzPts val="1800"/>
              <a:buChar char="o"/>
              <a:defRPr/>
            </a:lvl3pPr>
            <a:lvl4pPr marL="1828800" lvl="3" indent="-342900" algn="l">
              <a:lnSpc>
                <a:spcPct val="90000"/>
              </a:lnSpc>
              <a:spcBef>
                <a:spcPts val="500"/>
              </a:spcBef>
              <a:spcAft>
                <a:spcPts val="0"/>
              </a:spcAft>
              <a:buClr>
                <a:srgbClr val="004E95"/>
              </a:buClr>
              <a:buSzPts val="1800"/>
              <a:buChar char="•"/>
              <a:defRPr/>
            </a:lvl4pPr>
            <a:lvl5pPr marL="2286000" lvl="4" indent="-342900" algn="l">
              <a:lnSpc>
                <a:spcPct val="90000"/>
              </a:lnSpc>
              <a:spcBef>
                <a:spcPts val="500"/>
              </a:spcBef>
              <a:spcAft>
                <a:spcPts val="0"/>
              </a:spcAft>
              <a:buClr>
                <a:srgbClr val="31313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0" name="Google Shape;160;g173b92be595_1_25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solidFill>
                  <a:schemeClr val="dk1"/>
                </a:solidFill>
              </a:defRPr>
            </a:lvl1pPr>
            <a:lvl2pPr marL="914400" lvl="1" indent="-228600" algn="l">
              <a:lnSpc>
                <a:spcPct val="90000"/>
              </a:lnSpc>
              <a:spcBef>
                <a:spcPts val="500"/>
              </a:spcBef>
              <a:spcAft>
                <a:spcPts val="0"/>
              </a:spcAft>
              <a:buClr>
                <a:srgbClr val="004E95"/>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rgbClr val="004E95"/>
              </a:buClr>
              <a:buSzPts val="1600"/>
              <a:buNone/>
              <a:defRPr sz="1600" b="1"/>
            </a:lvl4pPr>
            <a:lvl5pPr marL="2286000" lvl="4" indent="-228600" algn="l">
              <a:lnSpc>
                <a:spcPct val="90000"/>
              </a:lnSpc>
              <a:spcBef>
                <a:spcPts val="500"/>
              </a:spcBef>
              <a:spcAft>
                <a:spcPts val="0"/>
              </a:spcAft>
              <a:buClr>
                <a:srgbClr val="31313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161" name="Google Shape;161;g173b92be595_1_25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rgbClr val="004E95"/>
              </a:buClr>
              <a:buSzPts val="1800"/>
              <a:buChar char="-"/>
              <a:defRPr/>
            </a:lvl2pPr>
            <a:lvl3pPr marL="1371600" lvl="2" indent="-342900" algn="l">
              <a:lnSpc>
                <a:spcPct val="90000"/>
              </a:lnSpc>
              <a:spcBef>
                <a:spcPts val="500"/>
              </a:spcBef>
              <a:spcAft>
                <a:spcPts val="0"/>
              </a:spcAft>
              <a:buClr>
                <a:schemeClr val="dk1"/>
              </a:buClr>
              <a:buSzPts val="1800"/>
              <a:buChar char="o"/>
              <a:defRPr/>
            </a:lvl3pPr>
            <a:lvl4pPr marL="1828800" lvl="3" indent="-342900" algn="l">
              <a:lnSpc>
                <a:spcPct val="90000"/>
              </a:lnSpc>
              <a:spcBef>
                <a:spcPts val="500"/>
              </a:spcBef>
              <a:spcAft>
                <a:spcPts val="0"/>
              </a:spcAft>
              <a:buClr>
                <a:srgbClr val="004E95"/>
              </a:buClr>
              <a:buSzPts val="1800"/>
              <a:buChar char="•"/>
              <a:defRPr/>
            </a:lvl4pPr>
            <a:lvl5pPr marL="2286000" lvl="4" indent="-342900" algn="l">
              <a:lnSpc>
                <a:spcPct val="90000"/>
              </a:lnSpc>
              <a:spcBef>
                <a:spcPts val="500"/>
              </a:spcBef>
              <a:spcAft>
                <a:spcPts val="0"/>
              </a:spcAft>
              <a:buClr>
                <a:srgbClr val="31313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2" name="Google Shape;162;g173b92be595_1_2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3" name="Google Shape;163;g173b92be595_1_2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4" name="Google Shape;164;g173b92be595_1_255"/>
          <p:cNvSpPr txBox="1">
            <a:spLocks noGrp="1"/>
          </p:cNvSpPr>
          <p:nvPr>
            <p:ph type="sldNum" idx="12"/>
          </p:nvPr>
        </p:nvSpPr>
        <p:spPr>
          <a:xfrm>
            <a:off x="8610600" y="6356350"/>
            <a:ext cx="1113503"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accent3"/>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38" name="Google Shape;3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41"/>
        <p:cNvGrpSpPr/>
        <p:nvPr/>
      </p:nvGrpSpPr>
      <p:grpSpPr>
        <a:xfrm>
          <a:off x="0" y="0"/>
          <a:ext cx="0" cy="0"/>
          <a:chOff x="0" y="0"/>
          <a:chExt cx="0" cy="0"/>
        </a:xfrm>
      </p:grpSpPr>
      <p:sp>
        <p:nvSpPr>
          <p:cNvPr id="42" name="Google Shape;42;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44" name="Google Shape;44;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7"/>
        <p:cNvGrpSpPr/>
        <p:nvPr/>
      </p:nvGrpSpPr>
      <p:grpSpPr>
        <a:xfrm>
          <a:off x="0" y="0"/>
          <a:ext cx="0" cy="0"/>
          <a:chOff x="0" y="0"/>
          <a:chExt cx="0" cy="0"/>
        </a:xfrm>
      </p:grpSpPr>
      <p:sp>
        <p:nvSpPr>
          <p:cNvPr id="48" name="Google Shape;48;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54"/>
        <p:cNvGrpSpPr/>
        <p:nvPr/>
      </p:nvGrpSpPr>
      <p:grpSpPr>
        <a:xfrm>
          <a:off x="0" y="0"/>
          <a:ext cx="0" cy="0"/>
          <a:chOff x="0" y="0"/>
          <a:chExt cx="0" cy="0"/>
        </a:xfrm>
      </p:grpSpPr>
      <p:sp>
        <p:nvSpPr>
          <p:cNvPr id="55" name="Google Shape;55;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7" name="Google Shape;57;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9" name="Google Shape;59;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6" name="Google Shape;66;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0"/>
        <p:cNvGrpSpPr/>
        <p:nvPr/>
      </p:nvGrpSpPr>
      <p:grpSpPr>
        <a:xfrm>
          <a:off x="0" y="0"/>
          <a:ext cx="0" cy="0"/>
          <a:chOff x="0" y="0"/>
          <a:chExt cx="0" cy="0"/>
        </a:xfrm>
      </p:grpSpPr>
      <p:sp>
        <p:nvSpPr>
          <p:cNvPr id="71" name="Google Shape;71;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24"/>
          <p:cNvSpPr>
            <a:spLocks noGrp="1"/>
          </p:cNvSpPr>
          <p:nvPr>
            <p:ph type="pic" idx="2"/>
          </p:nvPr>
        </p:nvSpPr>
        <p:spPr>
          <a:xfrm>
            <a:off x="5183188" y="987425"/>
            <a:ext cx="6172200" cy="4873625"/>
          </a:xfrm>
          <a:prstGeom prst="rect">
            <a:avLst/>
          </a:prstGeom>
          <a:noFill/>
          <a:ln>
            <a:noFill/>
          </a:ln>
        </p:spPr>
      </p:sp>
      <p:sp>
        <p:nvSpPr>
          <p:cNvPr id="73" name="Google Shape;73;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4" name="Google Shape;74;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F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FA3"/>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FA3"/>
                </a:solidFill>
                <a:latin typeface="Calibri"/>
                <a:ea typeface="Calibri"/>
                <a:cs typeface="Calibri"/>
                <a:sym typeface="Calibri"/>
              </a:defRPr>
            </a:lvl1pPr>
            <a:lvl2pPr marL="0" marR="0" lvl="1" indent="0" algn="r" rtl="0">
              <a:spcBef>
                <a:spcPts val="0"/>
              </a:spcBef>
              <a:buNone/>
              <a:defRPr sz="1200" b="0" i="0" u="none" strike="noStrike" cap="none">
                <a:solidFill>
                  <a:srgbClr val="888FA3"/>
                </a:solidFill>
                <a:latin typeface="Calibri"/>
                <a:ea typeface="Calibri"/>
                <a:cs typeface="Calibri"/>
                <a:sym typeface="Calibri"/>
              </a:defRPr>
            </a:lvl2pPr>
            <a:lvl3pPr marL="0" marR="0" lvl="2" indent="0" algn="r" rtl="0">
              <a:spcBef>
                <a:spcPts val="0"/>
              </a:spcBef>
              <a:buNone/>
              <a:defRPr sz="1200" b="0" i="0" u="none" strike="noStrike" cap="none">
                <a:solidFill>
                  <a:srgbClr val="888FA3"/>
                </a:solidFill>
                <a:latin typeface="Calibri"/>
                <a:ea typeface="Calibri"/>
                <a:cs typeface="Calibri"/>
                <a:sym typeface="Calibri"/>
              </a:defRPr>
            </a:lvl3pPr>
            <a:lvl4pPr marL="0" marR="0" lvl="3" indent="0" algn="r" rtl="0">
              <a:spcBef>
                <a:spcPts val="0"/>
              </a:spcBef>
              <a:buNone/>
              <a:defRPr sz="1200" b="0" i="0" u="none" strike="noStrike" cap="none">
                <a:solidFill>
                  <a:srgbClr val="888FA3"/>
                </a:solidFill>
                <a:latin typeface="Calibri"/>
                <a:ea typeface="Calibri"/>
                <a:cs typeface="Calibri"/>
                <a:sym typeface="Calibri"/>
              </a:defRPr>
            </a:lvl4pPr>
            <a:lvl5pPr marL="0" marR="0" lvl="4" indent="0" algn="r" rtl="0">
              <a:spcBef>
                <a:spcPts val="0"/>
              </a:spcBef>
              <a:buNone/>
              <a:defRPr sz="1200" b="0" i="0" u="none" strike="noStrike" cap="none">
                <a:solidFill>
                  <a:srgbClr val="888FA3"/>
                </a:solidFill>
                <a:latin typeface="Calibri"/>
                <a:ea typeface="Calibri"/>
                <a:cs typeface="Calibri"/>
                <a:sym typeface="Calibri"/>
              </a:defRPr>
            </a:lvl5pPr>
            <a:lvl6pPr marL="0" marR="0" lvl="5" indent="0" algn="r" rtl="0">
              <a:spcBef>
                <a:spcPts val="0"/>
              </a:spcBef>
              <a:buNone/>
              <a:defRPr sz="1200" b="0" i="0" u="none" strike="noStrike" cap="none">
                <a:solidFill>
                  <a:srgbClr val="888FA3"/>
                </a:solidFill>
                <a:latin typeface="Calibri"/>
                <a:ea typeface="Calibri"/>
                <a:cs typeface="Calibri"/>
                <a:sym typeface="Calibri"/>
              </a:defRPr>
            </a:lvl6pPr>
            <a:lvl7pPr marL="0" marR="0" lvl="6" indent="0" algn="r" rtl="0">
              <a:spcBef>
                <a:spcPts val="0"/>
              </a:spcBef>
              <a:buNone/>
              <a:defRPr sz="1200" b="0" i="0" u="none" strike="noStrike" cap="none">
                <a:solidFill>
                  <a:srgbClr val="888FA3"/>
                </a:solidFill>
                <a:latin typeface="Calibri"/>
                <a:ea typeface="Calibri"/>
                <a:cs typeface="Calibri"/>
                <a:sym typeface="Calibri"/>
              </a:defRPr>
            </a:lvl7pPr>
            <a:lvl8pPr marL="0" marR="0" lvl="7" indent="0" algn="r" rtl="0">
              <a:spcBef>
                <a:spcPts val="0"/>
              </a:spcBef>
              <a:buNone/>
              <a:defRPr sz="1200" b="0" i="0" u="none" strike="noStrike" cap="none">
                <a:solidFill>
                  <a:srgbClr val="888FA3"/>
                </a:solidFill>
                <a:latin typeface="Calibri"/>
                <a:ea typeface="Calibri"/>
                <a:cs typeface="Calibri"/>
                <a:sym typeface="Calibri"/>
              </a:defRPr>
            </a:lvl8pPr>
            <a:lvl9pPr marL="0" marR="0" lvl="8" indent="0" algn="r" rtl="0">
              <a:spcBef>
                <a:spcPts val="0"/>
              </a:spcBef>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dutopia.org/blog/establishing-classroom-norms-todd-finley" TargetMode="External"/><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hyperlink" Target="https://www.edutopia.org/article/50-writing-prompts-all-grade-levels-todd-finley#:~:text=Share%20what%20makes%20that%20person%2C%20place%2C%20or%20thing,perspective.%20Describe%20a%20scary%20situation%20that%20you%E2%80%99ve%20experienced."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hyperlink" Target="https://teach4theheart.com/get-to-know-you-question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parknotes.com/blog/quiz-what-literary-genre-is-your-life/" TargetMode="External"/><Relationship Id="rId2" Type="http://schemas.openxmlformats.org/officeDocument/2006/relationships/notesSlide" Target="../notesSlides/notesSlide12.xml"/><Relationship Id="rId1" Type="http://schemas.openxmlformats.org/officeDocument/2006/relationships/slideLayout" Target="../slideLayouts/slideLayout18.xml"/><Relationship Id="rId4" Type="http://schemas.openxmlformats.org/officeDocument/2006/relationships/hyperlink" Target="https://comprehensibleclassroom.com/2020/02/24/speed-dating-class-library/"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hyperlink" Target="https://www.readwritethink.org/classroom-resources/printouts/chart-0" TargetMode="External"/><Relationship Id="rId2" Type="http://schemas.openxmlformats.org/officeDocument/2006/relationships/notesSlide" Target="../notesSlides/notesSlide16.xml"/><Relationship Id="rId1" Type="http://schemas.openxmlformats.org/officeDocument/2006/relationships/slideLayout" Target="../slideLayouts/slideLayout18.xml"/><Relationship Id="rId5" Type="http://schemas.openxmlformats.org/officeDocument/2006/relationships/hyperlink" Target="https://www.edutopia.org/article/easy-ways-build-metacognitive-skills" TargetMode="External"/><Relationship Id="rId4" Type="http://schemas.openxmlformats.org/officeDocument/2006/relationships/hyperlink" Target="https://www.urmc.rochester.edu/MediaLibraries/URMCMedia/center-experiential-learning/about-us/images/Writing-Clear-Learning-Objectiv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educircles.org/2019/10/23/how-to-co-create-rubrics-with-students-free-lesson-plan-handouts-slideshow/#handouts" TargetMode="External"/><Relationship Id="rId2" Type="http://schemas.openxmlformats.org/officeDocument/2006/relationships/notesSlide" Target="../notesSlides/notesSlide17.xml"/><Relationship Id="rId1" Type="http://schemas.openxmlformats.org/officeDocument/2006/relationships/slideLayout" Target="../slideLayouts/slideLayout18.xml"/><Relationship Id="rId5" Type="http://schemas.openxmlformats.org/officeDocument/2006/relationships/hyperlink" Target="https://templatelab.com/rubric-templates/" TargetMode="External"/><Relationship Id="rId4" Type="http://schemas.openxmlformats.org/officeDocument/2006/relationships/hyperlink" Target="https://dli.kennesaw.edu/resources/pedagogyforonlineteaching/tilt.ph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li.kennesaw.edu/resources/pedagogyforonlineteaching/tilt.php" TargetMode="External"/><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hyperlink" Target="https://www.edutopia.org/article/promoting-active-reading-skills" TargetMode="External"/><Relationship Id="rId2" Type="http://schemas.openxmlformats.org/officeDocument/2006/relationships/notesSlide" Target="../notesSlides/notesSlide26.xml"/><Relationship Id="rId1" Type="http://schemas.openxmlformats.org/officeDocument/2006/relationships/slideLayout" Target="../slideLayouts/slideLayout18.xml"/><Relationship Id="rId4" Type="http://schemas.openxmlformats.org/officeDocument/2006/relationships/hyperlink" Target="https://www.education.nh.gov/sites/g/files/ehbemt326/files/inline-documents/close-reading.pdf"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3" Type="http://schemas.openxmlformats.org/officeDocument/2006/relationships/hyperlink" Target="https://files.eric.ed.gov/fulltext/ED593328.pdf" TargetMode="External"/><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3" Type="http://schemas.openxmlformats.org/officeDocument/2006/relationships/hyperlink" Target="https://drive.google.com/file/d/1Yaqp2KipRHrcB247L-XxiSjGrKHoGAds/view" TargetMode="External"/><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hyperlink" Target="https://www.readwritethink.org/professional-development/strategy-guides/promoting-student-directed-inquiry" TargetMode="External"/><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3" Type="http://schemas.openxmlformats.org/officeDocument/2006/relationships/hyperlink" Target="https://static1.squarespace.com/static/52eec360e4b0c81c80749630/t/53f77cf8e4b0572e5604dfdc/1408728312098/Real-World+Writing+Purposes.pdf" TargetMode="External"/><Relationship Id="rId2" Type="http://schemas.openxmlformats.org/officeDocument/2006/relationships/notesSlide" Target="../notesSlides/notesSlide36.xml"/><Relationship Id="rId1" Type="http://schemas.openxmlformats.org/officeDocument/2006/relationships/slideLayout" Target="../slideLayouts/slideLayout18.xml"/><Relationship Id="rId5" Type="http://schemas.openxmlformats.org/officeDocument/2006/relationships/hyperlink" Target="https://static1.squarespace.com/static/52eec360e4b0c81c80749630/t/5456ab03e4b0750e1090ac43/1414966019360/Track+Your+Writing+Chart.pdf" TargetMode="External"/><Relationship Id="rId4" Type="http://schemas.openxmlformats.org/officeDocument/2006/relationships/hyperlink" Target="https://static1.squarespace.com/static/52eec360e4b0c81c80749630/t/53f77cc3e4b0572e5604df4d/1408728259190/1+%3D+18+chart.pd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3" Type="http://schemas.openxmlformats.org/officeDocument/2006/relationships/hyperlink" Target="https://www.commonlit.org/en" TargetMode="External"/><Relationship Id="rId2" Type="http://schemas.openxmlformats.org/officeDocument/2006/relationships/notesSlide" Target="../notesSlides/notesSlide41.xml"/><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3" Type="http://schemas.openxmlformats.org/officeDocument/2006/relationships/hyperlink" Target="https://newsela.com/" TargetMode="External"/><Relationship Id="rId2" Type="http://schemas.openxmlformats.org/officeDocument/2006/relationships/notesSlide" Target="../notesSlides/notesSlide42.xml"/><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3" Type="http://schemas.openxmlformats.org/officeDocument/2006/relationships/hyperlink" Target="https://www.readwritethink.org/professional-development/professional-library/fifty-alternatives-book-report" TargetMode="External"/><Relationship Id="rId2" Type="http://schemas.openxmlformats.org/officeDocument/2006/relationships/notesSlide" Target="../notesSlides/notesSlide44.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8" Type="http://schemas.openxmlformats.org/officeDocument/2006/relationships/slide" Target="slide36.xml"/><Relationship Id="rId3" Type="http://schemas.openxmlformats.org/officeDocument/2006/relationships/slide" Target="slide11.xml"/><Relationship Id="rId7" Type="http://schemas.openxmlformats.org/officeDocument/2006/relationships/slide" Target="slide35.xml"/><Relationship Id="rId2" Type="http://schemas.openxmlformats.org/officeDocument/2006/relationships/notesSlide" Target="../notesSlides/notesSlide46.xml"/><Relationship Id="rId1" Type="http://schemas.openxmlformats.org/officeDocument/2006/relationships/slideLayout" Target="../slideLayouts/slideLayout18.xml"/><Relationship Id="rId6" Type="http://schemas.openxmlformats.org/officeDocument/2006/relationships/slide" Target="slide34.xml"/><Relationship Id="rId11" Type="http://schemas.openxmlformats.org/officeDocument/2006/relationships/slide" Target="slide44.xml"/><Relationship Id="rId5" Type="http://schemas.openxmlformats.org/officeDocument/2006/relationships/slide" Target="slide24.xml"/><Relationship Id="rId10" Type="http://schemas.openxmlformats.org/officeDocument/2006/relationships/slide" Target="slide43.xml"/><Relationship Id="rId4" Type="http://schemas.openxmlformats.org/officeDocument/2006/relationships/slide" Target="slide17.xml"/><Relationship Id="rId9" Type="http://schemas.openxmlformats.org/officeDocument/2006/relationships/slide" Target="slide42.xml"/></Relationships>
</file>

<file path=ppt/slides/_rels/slide47.xml.rels><?xml version="1.0" encoding="UTF-8" standalone="yes"?>
<Relationships xmlns="http://schemas.openxmlformats.org/package/2006/relationships"><Relationship Id="rId3" Type="http://schemas.openxmlformats.org/officeDocument/2006/relationships/hyperlink" Target="https://www.researchgate.net/publication/257835881_Creating_the_safe_learning_environment/link/59e0e051aca2724cbfd6b8d1/download" TargetMode="External"/><Relationship Id="rId2" Type="http://schemas.openxmlformats.org/officeDocument/2006/relationships/notesSlide" Target="../notesSlides/notesSlide47.xml"/><Relationship Id="rId1" Type="http://schemas.openxmlformats.org/officeDocument/2006/relationships/slideLayout" Target="../slideLayouts/slideLayout18.xml"/><Relationship Id="rId5" Type="http://schemas.openxmlformats.org/officeDocument/2006/relationships/hyperlink" Target="https://www.edutopia.org/article/50-writing-prompts-all-grade-levels-todd-finley#:~:text=Share%20what%20makes%20that%20person%2C%20place%2C%20or%20thing,perspective.%20Describe%20a%20scary%20situation%20that%20you%E2%80%99ve%20experienced" TargetMode="External"/><Relationship Id="rId4" Type="http://schemas.openxmlformats.org/officeDocument/2006/relationships/hyperlink" Target="https://www.edutopia.org/article/cultivating-classroom-safe-space#:~:text=Safe%20spaces%20are%20environments%20where,challenging%20discussions%20about%20sensitive%20topics"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onlinegrad.baylor.edu/resources/multicultural-education-strategies/#:%7E:text=It%20focuses%20on%2C%20but%20is%20not%20limited%20to%2C,society%20while%20feeling%20valued%20and%20heard%2C%E2%80%9D%20Howell%20said" TargetMode="External"/><Relationship Id="rId2" Type="http://schemas.openxmlformats.org/officeDocument/2006/relationships/notesSlide" Target="../notesSlides/notesSlide48.xml"/><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173b92be595_1_0"/>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rgbClr val="003B71"/>
              </a:buClr>
              <a:buSzPct val="100000"/>
              <a:buFont typeface="Times New Roman"/>
              <a:buNone/>
            </a:pPr>
            <a:r>
              <a:rPr lang="en-US"/>
              <a:t>Building Classroom Communities</a:t>
            </a:r>
            <a:endParaRPr/>
          </a:p>
        </p:txBody>
      </p:sp>
      <p:sp>
        <p:nvSpPr>
          <p:cNvPr id="170" name="Google Shape;170;g173b92be595_1_0"/>
          <p:cNvSpPr txBox="1">
            <a:spLocks noGrp="1"/>
          </p:cNvSpPr>
          <p:nvPr>
            <p:ph type="subTitle" idx="1"/>
          </p:nvPr>
        </p:nvSpPr>
        <p:spPr>
          <a:xfrm>
            <a:off x="1006375" y="3428996"/>
            <a:ext cx="5255100" cy="16557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ct val="100000"/>
              <a:buNone/>
            </a:pPr>
            <a:r>
              <a:rPr lang="en-US"/>
              <a:t>USING VOICES TO INSPIRE STUDENT CHOICE</a:t>
            </a:r>
            <a:endParaRPr/>
          </a:p>
          <a:p>
            <a:pPr marL="0" lvl="0" indent="0" algn="l" rtl="0">
              <a:lnSpc>
                <a:spcPct val="90000"/>
              </a:lnSpc>
              <a:spcBef>
                <a:spcPts val="0"/>
              </a:spcBef>
              <a:spcAft>
                <a:spcPts val="0"/>
              </a:spcAft>
              <a:buClr>
                <a:schemeClr val="dk1"/>
              </a:buClr>
              <a:buSzPct val="100000"/>
              <a:buNone/>
            </a:pPr>
            <a:endParaRPr/>
          </a:p>
          <a:p>
            <a:pPr marL="0" lvl="0" indent="0" algn="l" rtl="0">
              <a:lnSpc>
                <a:spcPct val="90000"/>
              </a:lnSpc>
              <a:spcBef>
                <a:spcPts val="0"/>
              </a:spcBef>
              <a:spcAft>
                <a:spcPts val="0"/>
              </a:spcAft>
              <a:buClr>
                <a:schemeClr val="dk1"/>
              </a:buClr>
              <a:buSzPct val="100000"/>
              <a:buNone/>
            </a:pPr>
            <a:r>
              <a:rPr lang="en-US"/>
              <a:t>Adaisha Gibson, Sussex County, VA Reading Specialist</a:t>
            </a:r>
            <a:endParaRPr/>
          </a:p>
          <a:p>
            <a:pPr marL="0" lvl="0" indent="0" algn="l" rtl="0">
              <a:lnSpc>
                <a:spcPct val="90000"/>
              </a:lnSpc>
              <a:spcBef>
                <a:spcPts val="0"/>
              </a:spcBef>
              <a:spcAft>
                <a:spcPts val="0"/>
              </a:spcAft>
              <a:buClr>
                <a:schemeClr val="dk1"/>
              </a:buClr>
              <a:buSzPct val="100000"/>
              <a:buNone/>
            </a:pPr>
            <a:r>
              <a:rPr lang="en-US"/>
              <a:t>Danielle Bonner, Sussex County, VA English Teacher</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173b92be595_1_70" descr="Strategy 1: Welcome varied perspectives to create classroom norms"/>
          <p:cNvSpPr txBox="1">
            <a:spLocks noGrp="1"/>
          </p:cNvSpPr>
          <p:nvPr>
            <p:ph type="title"/>
          </p:nvPr>
        </p:nvSpPr>
        <p:spPr>
          <a:xfrm>
            <a:off x="339450" y="175200"/>
            <a:ext cx="115131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dirty="0"/>
              <a:t>Strategy 1: Welcome varied perspectives to create classroom norms</a:t>
            </a:r>
            <a:endParaRPr dirty="0"/>
          </a:p>
        </p:txBody>
      </p:sp>
      <p:graphicFrame>
        <p:nvGraphicFramePr>
          <p:cNvPr id="229" name="Google Shape;229;g173b92be595_1_70" descr="Chart that shows teacher actions and student actions for welcoming varied perspectives to create classroom norms&#10;"/>
          <p:cNvGraphicFramePr/>
          <p:nvPr>
            <p:extLst>
              <p:ext uri="{D42A27DB-BD31-4B8C-83A1-F6EECF244321}">
                <p14:modId xmlns:p14="http://schemas.microsoft.com/office/powerpoint/2010/main" val="3012334811"/>
              </p:ext>
            </p:extLst>
          </p:nvPr>
        </p:nvGraphicFramePr>
        <p:xfrm>
          <a:off x="952500" y="1575845"/>
          <a:ext cx="10287000" cy="418140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80605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chemeClr val="accent4"/>
                    </a:solidFill>
                  </a:tcPr>
                </a:tc>
                <a:tc>
                  <a:txBody>
                    <a:bodyPr/>
                    <a:lstStyle/>
                    <a:p>
                      <a:pPr marL="0" lvl="0" indent="0" algn="ctr" rtl="0">
                        <a:spcBef>
                          <a:spcPts val="0"/>
                        </a:spcBef>
                        <a:spcAft>
                          <a:spcPts val="0"/>
                        </a:spcAft>
                        <a:buNone/>
                      </a:pPr>
                      <a:r>
                        <a:rPr lang="en-US" sz="2000" b="1" dirty="0"/>
                        <a:t>Student Actions</a:t>
                      </a:r>
                      <a:endParaRPr sz="2000" b="1" dirty="0"/>
                    </a:p>
                  </a:txBody>
                  <a:tcPr marL="91425" marR="91425" marT="91425" marB="91425">
                    <a:solidFill>
                      <a:schemeClr val="accent4"/>
                    </a:solidFill>
                  </a:tcPr>
                </a:tc>
                <a:extLst>
                  <a:ext uri="{0D108BD9-81ED-4DB2-BD59-A6C34878D82A}">
                    <a16:rowId xmlns:a16="http://schemas.microsoft.com/office/drawing/2014/main" val="10000"/>
                  </a:ext>
                </a:extLst>
              </a:tr>
              <a:tr h="2065550">
                <a:tc>
                  <a:txBody>
                    <a:bodyPr/>
                    <a:lstStyle/>
                    <a:p>
                      <a:pPr marL="457200" lvl="0" indent="-349250" algn="l" rtl="0">
                        <a:spcBef>
                          <a:spcPts val="0"/>
                        </a:spcBef>
                        <a:spcAft>
                          <a:spcPts val="0"/>
                        </a:spcAft>
                        <a:buSzPts val="1900"/>
                        <a:buChar char="●"/>
                      </a:pPr>
                      <a:r>
                        <a:rPr lang="en-US" sz="1900" dirty="0"/>
                        <a:t>State that the goal is to develop a class culture that promotes academic achievement</a:t>
                      </a:r>
                      <a:endParaRPr sz="1900" dirty="0"/>
                    </a:p>
                    <a:p>
                      <a:pPr marL="457200" lvl="0" indent="-349250" algn="l" rtl="0">
                        <a:spcBef>
                          <a:spcPts val="0"/>
                        </a:spcBef>
                        <a:spcAft>
                          <a:spcPts val="0"/>
                        </a:spcAft>
                        <a:buSzPts val="1900"/>
                        <a:buChar char="●"/>
                      </a:pPr>
                      <a:r>
                        <a:rPr lang="en-US" sz="1900" dirty="0"/>
                        <a:t>Have students work in small groups</a:t>
                      </a:r>
                      <a:endParaRPr sz="1900" dirty="0"/>
                    </a:p>
                    <a:p>
                      <a:pPr marL="457200" lvl="0" indent="-349250" algn="l" rtl="0">
                        <a:spcBef>
                          <a:spcPts val="0"/>
                        </a:spcBef>
                        <a:spcAft>
                          <a:spcPts val="0"/>
                        </a:spcAft>
                        <a:buSzPts val="1900"/>
                        <a:buChar char="●"/>
                      </a:pPr>
                      <a:r>
                        <a:rPr lang="en-US" sz="1900" dirty="0"/>
                        <a:t>Finalize classroom norms with contributions from each group</a:t>
                      </a:r>
                      <a:endParaRPr sz="1900" dirty="0"/>
                    </a:p>
                  </a:txBody>
                  <a:tcPr marL="91425" marR="91425" marT="91425" marB="91425">
                    <a:solidFill>
                      <a:srgbClr val="FFFF00"/>
                    </a:solidFill>
                  </a:tcPr>
                </a:tc>
                <a:tc>
                  <a:txBody>
                    <a:bodyPr/>
                    <a:lstStyle/>
                    <a:p>
                      <a:pPr marL="457200" lvl="0" indent="-349250" algn="l" rtl="0">
                        <a:spcBef>
                          <a:spcPts val="0"/>
                        </a:spcBef>
                        <a:spcAft>
                          <a:spcPts val="0"/>
                        </a:spcAft>
                        <a:buSzPts val="1900"/>
                        <a:buChar char="●"/>
                      </a:pPr>
                      <a:r>
                        <a:rPr lang="en-US" sz="1900" dirty="0"/>
                        <a:t>Create a small list of classroom norms</a:t>
                      </a:r>
                      <a:endParaRPr sz="1900" dirty="0"/>
                    </a:p>
                    <a:p>
                      <a:pPr marL="457200" lvl="0" indent="-349250" algn="l" rtl="0">
                        <a:spcBef>
                          <a:spcPts val="0"/>
                        </a:spcBef>
                        <a:spcAft>
                          <a:spcPts val="0"/>
                        </a:spcAft>
                        <a:buSzPts val="1900"/>
                        <a:buChar char="●"/>
                      </a:pPr>
                      <a:r>
                        <a:rPr lang="en-US" sz="1900" dirty="0"/>
                        <a:t>Use the problem/norm T-chart to generate possible problems and solutions</a:t>
                      </a:r>
                      <a:endParaRPr sz="1900" dirty="0"/>
                    </a:p>
                  </a:txBody>
                  <a:tcPr marL="91425" marR="91425" marT="91425" marB="91425">
                    <a:solidFill>
                      <a:srgbClr val="FFFF00"/>
                    </a:solidFill>
                  </a:tcPr>
                </a:tc>
                <a:extLst>
                  <a:ext uri="{0D108BD9-81ED-4DB2-BD59-A6C34878D82A}">
                    <a16:rowId xmlns:a16="http://schemas.microsoft.com/office/drawing/2014/main" val="10001"/>
                  </a:ext>
                </a:extLst>
              </a:tr>
              <a:tr h="654900">
                <a:tc gridSpan="2">
                  <a:txBody>
                    <a:bodyPr/>
                    <a:lstStyle/>
                    <a:p>
                      <a:pPr marL="0" lvl="0" indent="0" algn="l" rtl="0">
                        <a:spcBef>
                          <a:spcPts val="0"/>
                        </a:spcBef>
                        <a:spcAft>
                          <a:spcPts val="0"/>
                        </a:spcAft>
                        <a:buNone/>
                      </a:pPr>
                      <a:r>
                        <a:rPr lang="en-US" sz="1900"/>
                        <a:t>Ultimate Goal: To co-create and establish classroom norms</a:t>
                      </a:r>
                      <a:endParaRPr sz="19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654900">
                <a:tc gridSpan="2">
                  <a:txBody>
                    <a:bodyPr/>
                    <a:lstStyle/>
                    <a:p>
                      <a:pPr marL="0" lvl="0" indent="0" algn="l" rtl="0">
                        <a:spcBef>
                          <a:spcPts val="0"/>
                        </a:spcBef>
                        <a:spcAft>
                          <a:spcPts val="0"/>
                        </a:spcAft>
                        <a:buNone/>
                      </a:pPr>
                      <a:r>
                        <a:rPr lang="en-US" sz="1900" dirty="0"/>
                        <a:t>Research/Additional Resources: </a:t>
                      </a:r>
                      <a:r>
                        <a:rPr lang="en-US" sz="1900" u="sng" dirty="0">
                          <a:solidFill>
                            <a:schemeClr val="hlink"/>
                          </a:solidFill>
                          <a:hlinkClick r:id="rId3"/>
                        </a:rPr>
                        <a:t>The Science Behind Classroom Norming | </a:t>
                      </a:r>
                      <a:r>
                        <a:rPr lang="en-US" sz="1900" u="sng" dirty="0" err="1">
                          <a:solidFill>
                            <a:schemeClr val="hlink"/>
                          </a:solidFill>
                          <a:hlinkClick r:id="rId3"/>
                        </a:rPr>
                        <a:t>Edutopia</a:t>
                      </a:r>
                      <a:endParaRPr sz="19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g173b92be595_1_76"/>
          <p:cNvSpPr txBox="1">
            <a:spLocks noGrp="1"/>
          </p:cNvSpPr>
          <p:nvPr>
            <p:ph type="title"/>
          </p:nvPr>
        </p:nvSpPr>
        <p:spPr>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3500" dirty="0">
                <a:solidFill>
                  <a:schemeClr val="dk1"/>
                </a:solidFill>
              </a:rPr>
              <a:t>Strategy 2: Assign writing topics that allow </a:t>
            </a:r>
            <a:r>
              <a:rPr lang="en-US" sz="3500" dirty="0" smtClean="0">
                <a:solidFill>
                  <a:schemeClr val="dk1"/>
                </a:solidFill>
              </a:rPr>
              <a:t>students to </a:t>
            </a:r>
            <a:r>
              <a:rPr lang="en-US" sz="3500" dirty="0">
                <a:solidFill>
                  <a:schemeClr val="dk1"/>
                </a:solidFill>
              </a:rPr>
              <a:t>share their world with you</a:t>
            </a:r>
            <a:endParaRPr sz="3500" dirty="0">
              <a:solidFill>
                <a:schemeClr val="dk1"/>
              </a:solidFill>
            </a:endParaRPr>
          </a:p>
        </p:txBody>
      </p:sp>
      <p:sp>
        <p:nvSpPr>
          <p:cNvPr id="2" name="Text Placeholder 1"/>
          <p:cNvSpPr>
            <a:spLocks noGrp="1"/>
          </p:cNvSpPr>
          <p:nvPr>
            <p:ph type="body" idx="1"/>
          </p:nvPr>
        </p:nvSpPr>
        <p:spPr/>
        <p:txBody>
          <a:bodyPr/>
          <a:lstStyle/>
          <a:p>
            <a:endParaRPr lang="en-US"/>
          </a:p>
        </p:txBody>
      </p:sp>
      <p:graphicFrame>
        <p:nvGraphicFramePr>
          <p:cNvPr id="236" name="Google Shape;236;g173b92be595_1_76" descr="Table that explains teacher actions and student actions for assigning writing topics that allow students to share their world with teachers"/>
          <p:cNvGraphicFramePr/>
          <p:nvPr>
            <p:extLst>
              <p:ext uri="{D42A27DB-BD31-4B8C-83A1-F6EECF244321}">
                <p14:modId xmlns:p14="http://schemas.microsoft.com/office/powerpoint/2010/main" val="2043954347"/>
              </p:ext>
            </p:extLst>
          </p:nvPr>
        </p:nvGraphicFramePr>
        <p:xfrm>
          <a:off x="587828" y="1219200"/>
          <a:ext cx="11016343" cy="5504568"/>
        </p:xfrm>
        <a:graphic>
          <a:graphicData uri="http://schemas.openxmlformats.org/drawingml/2006/table">
            <a:tbl>
              <a:tblPr firstRow="1">
                <a:noFill/>
                <a:tableStyleId>{0AB0736E-EF6A-494F-BA9E-FBD9F41D1190}</a:tableStyleId>
              </a:tblPr>
              <a:tblGrid>
                <a:gridCol w="5381074">
                  <a:extLst>
                    <a:ext uri="{9D8B030D-6E8A-4147-A177-3AD203B41FA5}">
                      <a16:colId xmlns:a16="http://schemas.microsoft.com/office/drawing/2014/main" val="20000"/>
                    </a:ext>
                  </a:extLst>
                </a:gridCol>
                <a:gridCol w="5635269">
                  <a:extLst>
                    <a:ext uri="{9D8B030D-6E8A-4147-A177-3AD203B41FA5}">
                      <a16:colId xmlns:a16="http://schemas.microsoft.com/office/drawing/2014/main" val="20001"/>
                    </a:ext>
                  </a:extLst>
                </a:gridCol>
              </a:tblGrid>
              <a:tr h="462775">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chemeClr val="accent4"/>
                    </a:solidFill>
                  </a:tcPr>
                </a:tc>
                <a:tc>
                  <a:txBody>
                    <a:bodyPr/>
                    <a:lstStyle/>
                    <a:p>
                      <a:pPr marL="0" lvl="0" indent="0" algn="ctr" rtl="0">
                        <a:spcBef>
                          <a:spcPts val="0"/>
                        </a:spcBef>
                        <a:spcAft>
                          <a:spcPts val="0"/>
                        </a:spcAft>
                        <a:buNone/>
                      </a:pPr>
                      <a:r>
                        <a:rPr lang="en-US" sz="2000" b="1"/>
                        <a:t>Student Actions</a:t>
                      </a:r>
                      <a:endParaRPr sz="2000" b="1"/>
                    </a:p>
                  </a:txBody>
                  <a:tcPr marL="91425" marR="91425" marT="91425" marB="91425">
                    <a:solidFill>
                      <a:schemeClr val="accent4"/>
                    </a:solidFill>
                  </a:tcPr>
                </a:tc>
                <a:extLst>
                  <a:ext uri="{0D108BD9-81ED-4DB2-BD59-A6C34878D82A}">
                    <a16:rowId xmlns:a16="http://schemas.microsoft.com/office/drawing/2014/main" val="10000"/>
                  </a:ext>
                </a:extLst>
              </a:tr>
              <a:tr h="381000">
                <a:tc>
                  <a:txBody>
                    <a:bodyPr/>
                    <a:lstStyle/>
                    <a:p>
                      <a:pPr marL="457200" lvl="0" indent="-355600" algn="l" rtl="0">
                        <a:spcBef>
                          <a:spcPts val="0"/>
                        </a:spcBef>
                        <a:spcAft>
                          <a:spcPts val="0"/>
                        </a:spcAft>
                        <a:buSzPts val="2000"/>
                        <a:buChar char="●"/>
                      </a:pPr>
                      <a:r>
                        <a:rPr lang="en-US" sz="2000"/>
                        <a:t>Present writing prompts</a:t>
                      </a:r>
                      <a:endParaRPr sz="2000"/>
                    </a:p>
                    <a:p>
                      <a:pPr marL="457200" lvl="0" indent="-355600" algn="l" rtl="0">
                        <a:spcBef>
                          <a:spcPts val="0"/>
                        </a:spcBef>
                        <a:spcAft>
                          <a:spcPts val="0"/>
                        </a:spcAft>
                        <a:buSzPts val="2000"/>
                        <a:buChar char="●"/>
                      </a:pPr>
                      <a:r>
                        <a:rPr lang="en-US" sz="2000"/>
                        <a:t>Write and share with students </a:t>
                      </a:r>
                      <a:endParaRPr sz="2000"/>
                    </a:p>
                  </a:txBody>
                  <a:tcPr marL="91425" marR="91425" marT="91425" marB="91425">
                    <a:solidFill>
                      <a:srgbClr val="FFFF00"/>
                    </a:solidFill>
                  </a:tcPr>
                </a:tc>
                <a:tc>
                  <a:txBody>
                    <a:bodyPr/>
                    <a:lstStyle/>
                    <a:p>
                      <a:pPr marL="457200" lvl="0" indent="-336550" algn="l" rtl="0">
                        <a:spcBef>
                          <a:spcPts val="0"/>
                        </a:spcBef>
                        <a:spcAft>
                          <a:spcPts val="0"/>
                        </a:spcAft>
                        <a:buSzPts val="1700"/>
                        <a:buChar char="●"/>
                      </a:pPr>
                      <a:r>
                        <a:rPr lang="en-US" sz="1700"/>
                        <a:t>Create a list of 20 topics you’re interested in such as sports, historical figures, countries/cultures, novels, actors/actresses, hobbies, music or news coverages…</a:t>
                      </a:r>
                      <a:endParaRPr sz="1700"/>
                    </a:p>
                    <a:p>
                      <a:pPr marL="0" lvl="0" indent="0" algn="l" rtl="0">
                        <a:spcBef>
                          <a:spcPts val="0"/>
                        </a:spcBef>
                        <a:spcAft>
                          <a:spcPts val="0"/>
                        </a:spcAft>
                        <a:buNone/>
                      </a:pPr>
                      <a:endParaRPr sz="1700"/>
                    </a:p>
                    <a:p>
                      <a:pPr marL="457200" lvl="0" indent="-336550" algn="l" rtl="0">
                        <a:spcBef>
                          <a:spcPts val="0"/>
                        </a:spcBef>
                        <a:spcAft>
                          <a:spcPts val="0"/>
                        </a:spcAft>
                        <a:buSzPts val="1700"/>
                        <a:buChar char="●"/>
                      </a:pPr>
                      <a:r>
                        <a:rPr lang="en-US" sz="1700"/>
                        <a:t>What are three of your most profound learning experiences? Where and when did they occur?</a:t>
                      </a:r>
                      <a:endParaRPr sz="1700"/>
                    </a:p>
                    <a:p>
                      <a:pPr marL="0" lvl="0" indent="0" algn="l" rtl="0">
                        <a:spcBef>
                          <a:spcPts val="0"/>
                        </a:spcBef>
                        <a:spcAft>
                          <a:spcPts val="0"/>
                        </a:spcAft>
                        <a:buNone/>
                      </a:pPr>
                      <a:endParaRPr sz="1700"/>
                    </a:p>
                    <a:p>
                      <a:pPr marL="457200" lvl="0" indent="-336550" algn="l" rtl="0">
                        <a:spcBef>
                          <a:spcPts val="0"/>
                        </a:spcBef>
                        <a:spcAft>
                          <a:spcPts val="0"/>
                        </a:spcAft>
                        <a:buSzPts val="1700"/>
                        <a:buChar char="●"/>
                      </a:pPr>
                      <a:r>
                        <a:rPr lang="en-US" sz="1700"/>
                        <a:t>You get to take one book, one food item, and one famous person (living or dead) to a deserted island. What and who do you take? Why? (Finley, 2016)</a:t>
                      </a:r>
                      <a:endParaRPr sz="1700"/>
                    </a:p>
                    <a:p>
                      <a:pPr marL="0" lvl="0" indent="0" algn="l" rtl="0">
                        <a:spcBef>
                          <a:spcPts val="0"/>
                        </a:spcBef>
                        <a:spcAft>
                          <a:spcPts val="0"/>
                        </a:spcAft>
                        <a:buNone/>
                      </a:pPr>
                      <a:endParaRPr sz="15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1900"/>
                        <a:t>Ultimate goal: To assign writing topics that allow students to share their world with  you.</a:t>
                      </a:r>
                      <a:endParaRPr sz="19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1900" dirty="0"/>
                        <a:t>Research/additional resources: </a:t>
                      </a:r>
                      <a:r>
                        <a:rPr lang="en-US" sz="1900" u="sng" dirty="0">
                          <a:solidFill>
                            <a:schemeClr val="hlink"/>
                          </a:solidFill>
                          <a:latin typeface="Times New Roman"/>
                          <a:ea typeface="Times New Roman"/>
                          <a:cs typeface="Times New Roman"/>
                          <a:sym typeface="Times New Roman"/>
                          <a:hlinkClick r:id="rId3"/>
                        </a:rPr>
                        <a:t>50 Writing Prompts for All Grade Levels | </a:t>
                      </a:r>
                      <a:r>
                        <a:rPr lang="en-US" sz="1900" u="sng" dirty="0" err="1">
                          <a:solidFill>
                            <a:schemeClr val="hlink"/>
                          </a:solidFill>
                          <a:latin typeface="Times New Roman"/>
                          <a:ea typeface="Times New Roman"/>
                          <a:cs typeface="Times New Roman"/>
                          <a:sym typeface="Times New Roman"/>
                          <a:hlinkClick r:id="rId3"/>
                        </a:rPr>
                        <a:t>Edutopia</a:t>
                      </a:r>
                      <a:endParaRPr sz="1900" dirty="0">
                        <a:solidFill>
                          <a:schemeClr val="dk1"/>
                        </a:solidFill>
                        <a:latin typeface="Times New Roman"/>
                        <a:ea typeface="Times New Roman"/>
                        <a:cs typeface="Times New Roman"/>
                        <a:sym typeface="Times New Roman"/>
                      </a:endParaRPr>
                    </a:p>
                    <a:p>
                      <a:pPr marL="457200" lvl="0" indent="0" algn="l" rtl="0">
                        <a:lnSpc>
                          <a:spcPct val="90000"/>
                        </a:lnSpc>
                        <a:spcBef>
                          <a:spcPts val="0"/>
                        </a:spcBef>
                        <a:spcAft>
                          <a:spcPts val="0"/>
                        </a:spcAft>
                        <a:buNone/>
                      </a:pPr>
                      <a:endParaRPr sz="1900" dirty="0">
                        <a:solidFill>
                          <a:schemeClr val="dk1"/>
                        </a:solidFill>
                        <a:latin typeface="Times New Roman"/>
                        <a:ea typeface="Times New Roman"/>
                        <a:cs typeface="Times New Roman"/>
                        <a:sym typeface="Times New Roman"/>
                      </a:endParaRPr>
                    </a:p>
                    <a:p>
                      <a:pPr marL="0" lvl="0" indent="0" algn="l" rtl="0">
                        <a:lnSpc>
                          <a:spcPct val="90000"/>
                        </a:lnSpc>
                        <a:spcBef>
                          <a:spcPts val="0"/>
                        </a:spcBef>
                        <a:spcAft>
                          <a:spcPts val="0"/>
                        </a:spcAft>
                        <a:buNone/>
                      </a:pPr>
                      <a:r>
                        <a:rPr lang="en-US" sz="1900" u="sng" dirty="0">
                          <a:solidFill>
                            <a:schemeClr val="hlink"/>
                          </a:solidFill>
                          <a:latin typeface="Times New Roman"/>
                          <a:ea typeface="Times New Roman"/>
                          <a:cs typeface="Times New Roman"/>
                          <a:sym typeface="Times New Roman"/>
                          <a:hlinkClick r:id="rId4"/>
                        </a:rPr>
                        <a:t>20 Questions To Help You Get To Know Your Students </a:t>
                      </a:r>
                      <a:endParaRPr sz="1900" dirty="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9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g173b92be595_1_82"/>
          <p:cNvSpPr txBox="1">
            <a:spLocks noGrp="1"/>
          </p:cNvSpPr>
          <p:nvPr>
            <p:ph type="title"/>
          </p:nvPr>
        </p:nvSpPr>
        <p:spPr>
          <a:xfrm>
            <a:off x="2325" y="0"/>
            <a:ext cx="11909100" cy="10455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Clr>
                <a:srgbClr val="000000"/>
              </a:buClr>
              <a:buSzPts val="3765"/>
              <a:buFont typeface="Arial"/>
              <a:buNone/>
            </a:pPr>
            <a:r>
              <a:rPr lang="en-US" sz="3200">
                <a:solidFill>
                  <a:schemeClr val="dk1"/>
                </a:solidFill>
              </a:rPr>
              <a:t>Strategy 3: Use text selections that highlight student interest</a:t>
            </a:r>
            <a:endParaRPr sz="3200"/>
          </a:p>
        </p:txBody>
      </p:sp>
      <p:graphicFrame>
        <p:nvGraphicFramePr>
          <p:cNvPr id="243" name="Google Shape;243;g173b92be595_1_82" descr="Chart that shows teacher actions and student actions discussing the use of text selections to highlight student interest"/>
          <p:cNvGraphicFramePr/>
          <p:nvPr>
            <p:extLst>
              <p:ext uri="{D42A27DB-BD31-4B8C-83A1-F6EECF244321}">
                <p14:modId xmlns:p14="http://schemas.microsoft.com/office/powerpoint/2010/main" val="3396087997"/>
              </p:ext>
            </p:extLst>
          </p:nvPr>
        </p:nvGraphicFramePr>
        <p:xfrm>
          <a:off x="495100" y="1257850"/>
          <a:ext cx="10571775" cy="5069100"/>
        </p:xfrm>
        <a:graphic>
          <a:graphicData uri="http://schemas.openxmlformats.org/drawingml/2006/table">
            <a:tbl>
              <a:tblPr firstRow="1">
                <a:noFill/>
                <a:tableStyleId>{0AB0736E-EF6A-494F-BA9E-FBD9F41D1190}</a:tableStyleId>
              </a:tblPr>
              <a:tblGrid>
                <a:gridCol w="5042150">
                  <a:extLst>
                    <a:ext uri="{9D8B030D-6E8A-4147-A177-3AD203B41FA5}">
                      <a16:colId xmlns:a16="http://schemas.microsoft.com/office/drawing/2014/main" val="20000"/>
                    </a:ext>
                  </a:extLst>
                </a:gridCol>
                <a:gridCol w="5529625">
                  <a:extLst>
                    <a:ext uri="{9D8B030D-6E8A-4147-A177-3AD203B41FA5}">
                      <a16:colId xmlns:a16="http://schemas.microsoft.com/office/drawing/2014/main" val="20001"/>
                    </a:ext>
                  </a:extLst>
                </a:gridCol>
              </a:tblGrid>
              <a:tr h="751500">
                <a:tc>
                  <a:txBody>
                    <a:bodyPr/>
                    <a:lstStyle/>
                    <a:p>
                      <a:pPr marL="0" lvl="0" indent="0" algn="ctr" rtl="0">
                        <a:spcBef>
                          <a:spcPts val="0"/>
                        </a:spcBef>
                        <a:spcAft>
                          <a:spcPts val="0"/>
                        </a:spcAft>
                        <a:buNone/>
                      </a:pPr>
                      <a:r>
                        <a:rPr lang="en-US" sz="2100" b="1"/>
                        <a:t>Teacher Actions</a:t>
                      </a:r>
                      <a:endParaRPr sz="2100" b="1"/>
                    </a:p>
                  </a:txBody>
                  <a:tcPr marL="91425" marR="91425" marT="91425" marB="91425">
                    <a:lnL w="9525" cap="flat" cmpd="sng">
                      <a:solidFill>
                        <a:srgbClr val="B7B7B7"/>
                      </a:solidFill>
                      <a:prstDash val="solid"/>
                      <a:round/>
                      <a:headEnd type="none" w="sm" len="sm"/>
                      <a:tailEnd type="none" w="sm" len="sm"/>
                    </a:lnL>
                    <a:lnR w="9525" cap="flat" cmpd="sng">
                      <a:solidFill>
                        <a:srgbClr val="B7B7B7"/>
                      </a:solidFill>
                      <a:prstDash val="solid"/>
                      <a:round/>
                      <a:headEnd type="none" w="sm" len="sm"/>
                      <a:tailEnd type="none" w="sm" len="sm"/>
                    </a:lnR>
                    <a:lnT w="9525" cap="flat" cmpd="sng">
                      <a:solidFill>
                        <a:srgbClr val="B7B7B7"/>
                      </a:solidFill>
                      <a:prstDash val="solid"/>
                      <a:round/>
                      <a:headEnd type="none" w="sm" len="sm"/>
                      <a:tailEnd type="none" w="sm" len="sm"/>
                    </a:lnT>
                    <a:lnB w="9525" cap="flat" cmpd="sng">
                      <a:solidFill>
                        <a:srgbClr val="B7B7B7"/>
                      </a:solidFill>
                      <a:prstDash val="solid"/>
                      <a:round/>
                      <a:headEnd type="none" w="sm" len="sm"/>
                      <a:tailEnd type="none" w="sm" len="sm"/>
                    </a:lnB>
                    <a:solidFill>
                      <a:schemeClr val="lt2"/>
                    </a:solidFill>
                  </a:tcPr>
                </a:tc>
                <a:tc>
                  <a:txBody>
                    <a:bodyPr/>
                    <a:lstStyle/>
                    <a:p>
                      <a:pPr marL="0" lvl="0" indent="0" algn="ctr" rtl="0">
                        <a:spcBef>
                          <a:spcPts val="0"/>
                        </a:spcBef>
                        <a:spcAft>
                          <a:spcPts val="0"/>
                        </a:spcAft>
                        <a:buNone/>
                      </a:pPr>
                      <a:r>
                        <a:rPr lang="en-US" sz="2100" b="1"/>
                        <a:t>Examples</a:t>
                      </a:r>
                      <a:endParaRPr sz="2100" b="1"/>
                    </a:p>
                  </a:txBody>
                  <a:tcPr marL="91425" marR="91425" marT="91425" marB="91425">
                    <a:lnL w="9525" cap="flat" cmpd="sng">
                      <a:solidFill>
                        <a:srgbClr val="B7B7B7"/>
                      </a:solidFill>
                      <a:prstDash val="solid"/>
                      <a:round/>
                      <a:headEnd type="none" w="sm" len="sm"/>
                      <a:tailEnd type="none" w="sm" len="sm"/>
                    </a:lnL>
                    <a:lnR w="9525" cap="flat" cmpd="sng">
                      <a:solidFill>
                        <a:srgbClr val="B7B7B7"/>
                      </a:solidFill>
                      <a:prstDash val="solid"/>
                      <a:round/>
                      <a:headEnd type="none" w="sm" len="sm"/>
                      <a:tailEnd type="none" w="sm" len="sm"/>
                    </a:lnR>
                    <a:lnT w="9525" cap="flat" cmpd="sng">
                      <a:solidFill>
                        <a:srgbClr val="B7B7B7"/>
                      </a:solidFill>
                      <a:prstDash val="solid"/>
                      <a:round/>
                      <a:headEnd type="none" w="sm" len="sm"/>
                      <a:tailEnd type="none" w="sm" len="sm"/>
                    </a:lnT>
                    <a:lnB w="9525" cap="flat" cmpd="sng">
                      <a:solidFill>
                        <a:srgbClr val="B7B7B7"/>
                      </a:solidFill>
                      <a:prstDash val="solid"/>
                      <a:round/>
                      <a:headEnd type="none" w="sm" len="sm"/>
                      <a:tailEnd type="none" w="sm" len="sm"/>
                    </a:lnB>
                    <a:solidFill>
                      <a:schemeClr val="lt2"/>
                    </a:solidFill>
                  </a:tcPr>
                </a:tc>
                <a:extLst>
                  <a:ext uri="{0D108BD9-81ED-4DB2-BD59-A6C34878D82A}">
                    <a16:rowId xmlns:a16="http://schemas.microsoft.com/office/drawing/2014/main" val="10000"/>
                  </a:ext>
                </a:extLst>
              </a:tr>
              <a:tr h="751500">
                <a:tc>
                  <a:txBody>
                    <a:bodyPr/>
                    <a:lstStyle/>
                    <a:p>
                      <a:pPr marL="457200" lvl="0" indent="-361950" algn="l" rtl="0">
                        <a:spcBef>
                          <a:spcPts val="0"/>
                        </a:spcBef>
                        <a:spcAft>
                          <a:spcPts val="0"/>
                        </a:spcAft>
                        <a:buSzPts val="2100"/>
                        <a:buChar char="●"/>
                      </a:pPr>
                      <a:r>
                        <a:rPr lang="en-US" sz="2100"/>
                        <a:t>Use a genre compatibility quiz to gain insight on student interest</a:t>
                      </a:r>
                      <a:endParaRPr sz="2100"/>
                    </a:p>
                    <a:p>
                      <a:pPr marL="457200" lvl="0" indent="-361950" algn="l" rtl="0">
                        <a:spcBef>
                          <a:spcPts val="0"/>
                        </a:spcBef>
                        <a:spcAft>
                          <a:spcPts val="0"/>
                        </a:spcAft>
                        <a:buSzPts val="2100"/>
                        <a:buChar char="●"/>
                      </a:pPr>
                      <a:r>
                        <a:rPr lang="en-US" sz="2100"/>
                        <a:t>Use their responses to select text for a whole group reading or to point students in a genre direction for reading</a:t>
                      </a:r>
                      <a:endParaRPr sz="2100"/>
                    </a:p>
                  </a:txBody>
                  <a:tcPr marL="91425" marR="91425" marT="91425" marB="91425">
                    <a:lnT w="9525" cap="flat" cmpd="sng">
                      <a:solidFill>
                        <a:srgbClr val="B7B7B7"/>
                      </a:solidFill>
                      <a:prstDash val="solid"/>
                      <a:round/>
                      <a:headEnd type="none" w="sm" len="sm"/>
                      <a:tailEnd type="none" w="sm" len="sm"/>
                    </a:lnT>
                    <a:solidFill>
                      <a:srgbClr val="FFFF00"/>
                    </a:solidFill>
                  </a:tcPr>
                </a:tc>
                <a:tc>
                  <a:txBody>
                    <a:bodyPr/>
                    <a:lstStyle/>
                    <a:p>
                      <a:pPr marL="457200" lvl="0" indent="-361950" algn="l" rtl="0">
                        <a:spcBef>
                          <a:spcPts val="0"/>
                        </a:spcBef>
                        <a:spcAft>
                          <a:spcPts val="0"/>
                        </a:spcAft>
                        <a:buSzPts val="2100"/>
                        <a:buChar char="●"/>
                      </a:pPr>
                      <a:r>
                        <a:rPr lang="en-US" sz="2100"/>
                        <a:t>Speed date with books</a:t>
                      </a:r>
                      <a:endParaRPr sz="2100"/>
                    </a:p>
                    <a:p>
                      <a:pPr marL="457200" lvl="0" indent="-361950" algn="l" rtl="0">
                        <a:spcBef>
                          <a:spcPts val="0"/>
                        </a:spcBef>
                        <a:spcAft>
                          <a:spcPts val="0"/>
                        </a:spcAft>
                        <a:buSzPts val="2100"/>
                        <a:buChar char="●"/>
                      </a:pPr>
                      <a:r>
                        <a:rPr lang="en-US" sz="2100"/>
                        <a:t>Share favorite movies, documentaries, series, musicals or television shows and and explain why it’s your favorite</a:t>
                      </a:r>
                      <a:endParaRPr sz="2100"/>
                    </a:p>
                    <a:p>
                      <a:pPr marL="0" lvl="0" indent="0" algn="l" rtl="0">
                        <a:spcBef>
                          <a:spcPts val="0"/>
                        </a:spcBef>
                        <a:spcAft>
                          <a:spcPts val="0"/>
                        </a:spcAft>
                        <a:buNone/>
                      </a:pPr>
                      <a:endParaRPr sz="2100"/>
                    </a:p>
                  </a:txBody>
                  <a:tcPr marL="91425" marR="91425" marT="91425" marB="91425">
                    <a:lnT w="9525" cap="flat" cmpd="sng">
                      <a:solidFill>
                        <a:srgbClr val="B7B7B7"/>
                      </a:solidFill>
                      <a:prstDash val="solid"/>
                      <a:round/>
                      <a:headEnd type="none" w="sm" len="sm"/>
                      <a:tailEnd type="none" w="sm" len="sm"/>
                    </a:lnT>
                    <a:solidFill>
                      <a:srgbClr val="FFFF00"/>
                    </a:solidFill>
                  </a:tcPr>
                </a:tc>
                <a:extLst>
                  <a:ext uri="{0D108BD9-81ED-4DB2-BD59-A6C34878D82A}">
                    <a16:rowId xmlns:a16="http://schemas.microsoft.com/office/drawing/2014/main" val="10001"/>
                  </a:ext>
                </a:extLst>
              </a:tr>
              <a:tr h="751500">
                <a:tc gridSpan="2">
                  <a:txBody>
                    <a:bodyPr/>
                    <a:lstStyle/>
                    <a:p>
                      <a:pPr marL="0" lvl="0" indent="0" algn="l" rtl="0">
                        <a:spcBef>
                          <a:spcPts val="0"/>
                        </a:spcBef>
                        <a:spcAft>
                          <a:spcPts val="0"/>
                        </a:spcAft>
                        <a:buNone/>
                      </a:pPr>
                      <a:r>
                        <a:rPr lang="en-US" sz="2100"/>
                        <a:t>Ultimate Goal: To provide students with resources that inspire student choice</a:t>
                      </a:r>
                      <a:endParaRPr sz="2100"/>
                    </a:p>
                  </a:txBody>
                  <a:tcPr marL="91425" marR="91425" marT="91425" marB="91425">
                    <a:solidFill>
                      <a:srgbClr val="FFFF00"/>
                    </a:solidFill>
                  </a:tcPr>
                </a:tc>
                <a:tc hMerge="1">
                  <a:txBody>
                    <a:bodyPr/>
                    <a:lstStyle/>
                    <a:p>
                      <a:endParaRPr lang="en-US"/>
                    </a:p>
                  </a:txBody>
                  <a:tcPr/>
                </a:tc>
                <a:extLst>
                  <a:ext uri="{0D108BD9-81ED-4DB2-BD59-A6C34878D82A}">
                    <a16:rowId xmlns:a16="http://schemas.microsoft.com/office/drawing/2014/main" val="10002"/>
                  </a:ext>
                </a:extLst>
              </a:tr>
              <a:tr h="751500">
                <a:tc gridSpan="2">
                  <a:txBody>
                    <a:bodyPr/>
                    <a:lstStyle/>
                    <a:p>
                      <a:pPr marL="0" lvl="0" indent="0" algn="l" rtl="0">
                        <a:spcBef>
                          <a:spcPts val="0"/>
                        </a:spcBef>
                        <a:spcAft>
                          <a:spcPts val="0"/>
                        </a:spcAft>
                        <a:buNone/>
                      </a:pPr>
                      <a:r>
                        <a:rPr lang="en-US" sz="2100" dirty="0"/>
                        <a:t>Research/Additional Resources:</a:t>
                      </a:r>
                      <a:endParaRPr sz="2100" dirty="0"/>
                    </a:p>
                    <a:p>
                      <a:pPr marL="0" lvl="0" indent="0" algn="l" rtl="0">
                        <a:spcBef>
                          <a:spcPts val="0"/>
                        </a:spcBef>
                        <a:spcAft>
                          <a:spcPts val="0"/>
                        </a:spcAft>
                        <a:buNone/>
                      </a:pPr>
                      <a:r>
                        <a:rPr lang="en-US" sz="2100" u="sng" dirty="0">
                          <a:solidFill>
                            <a:schemeClr val="hlink"/>
                          </a:solidFill>
                          <a:hlinkClick r:id="rId3"/>
                        </a:rPr>
                        <a:t>Which Genre Are You?</a:t>
                      </a:r>
                      <a:endParaRPr sz="2100" dirty="0"/>
                    </a:p>
                    <a:p>
                      <a:pPr marL="0" lvl="0" indent="0" algn="l" rtl="0">
                        <a:spcBef>
                          <a:spcPts val="0"/>
                        </a:spcBef>
                        <a:spcAft>
                          <a:spcPts val="0"/>
                        </a:spcAft>
                        <a:buNone/>
                      </a:pPr>
                      <a:r>
                        <a:rPr lang="en-US" sz="2100" u="sng" dirty="0">
                          <a:solidFill>
                            <a:schemeClr val="hlink"/>
                          </a:solidFill>
                          <a:hlinkClick r:id="rId4"/>
                        </a:rPr>
                        <a:t>Speed Dating with Books</a:t>
                      </a:r>
                      <a:endParaRPr sz="2100" dirty="0"/>
                    </a:p>
                    <a:p>
                      <a:pPr marL="0" lvl="0" indent="0" algn="l" rtl="0">
                        <a:spcBef>
                          <a:spcPts val="0"/>
                        </a:spcBef>
                        <a:spcAft>
                          <a:spcPts val="0"/>
                        </a:spcAft>
                        <a:buNone/>
                      </a:pPr>
                      <a:endParaRPr sz="2100" dirty="0"/>
                    </a:p>
                  </a:txBody>
                  <a:tcPr marL="91425" marR="91425" marT="91425" marB="91425">
                    <a:solidFill>
                      <a:srgbClr val="FFFF00"/>
                    </a:solidFill>
                  </a:tcPr>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g173b92be595_1_88"/>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Evidence-Based Best Practice 2:</a:t>
            </a:r>
            <a:endParaRPr/>
          </a:p>
          <a:p>
            <a:pPr marL="0" lvl="0" indent="0" algn="ctr" rtl="0">
              <a:spcBef>
                <a:spcPts val="0"/>
              </a:spcBef>
              <a:spcAft>
                <a:spcPts val="0"/>
              </a:spcAft>
              <a:buClr>
                <a:srgbClr val="003B71"/>
              </a:buClr>
              <a:buSzPts val="4400"/>
              <a:buFont typeface="Times New Roman"/>
              <a:buNone/>
            </a:pPr>
            <a:r>
              <a:rPr lang="en-US"/>
              <a:t>Modeling Transparency</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g173b92be595_1_93"/>
          <p:cNvSpPr txBox="1">
            <a:spLocks noGrp="1"/>
          </p:cNvSpPr>
          <p:nvPr>
            <p:ph type="title"/>
          </p:nvPr>
        </p:nvSpPr>
        <p:spPr>
          <a:xfrm>
            <a:off x="114300" y="524550"/>
            <a:ext cx="9863400" cy="5301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US"/>
              <a:t>Modeling Transparency</a:t>
            </a:r>
            <a:endParaRPr/>
          </a:p>
        </p:txBody>
      </p:sp>
      <p:sp>
        <p:nvSpPr>
          <p:cNvPr id="256" name="Google Shape;256;g173b92be595_1_93"/>
          <p:cNvSpPr txBox="1">
            <a:spLocks noGrp="1"/>
          </p:cNvSpPr>
          <p:nvPr>
            <p:ph type="body" idx="2"/>
          </p:nvPr>
        </p:nvSpPr>
        <p:spPr>
          <a:xfrm>
            <a:off x="174250" y="1252350"/>
            <a:ext cx="11849100" cy="53319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US" sz="2877"/>
              <a:t>Why is this important?</a:t>
            </a:r>
            <a:endParaRPr sz="2877"/>
          </a:p>
          <a:p>
            <a:pPr marL="0" lvl="0" indent="0" algn="l" rtl="0">
              <a:spcBef>
                <a:spcPts val="1000"/>
              </a:spcBef>
              <a:spcAft>
                <a:spcPts val="0"/>
              </a:spcAft>
              <a:buNone/>
            </a:pPr>
            <a:endParaRPr sz="3000" b="0"/>
          </a:p>
          <a:p>
            <a:pPr marL="0" lvl="0" indent="0" algn="l" rtl="0">
              <a:spcBef>
                <a:spcPts val="1000"/>
              </a:spcBef>
              <a:spcAft>
                <a:spcPts val="0"/>
              </a:spcAft>
              <a:buNone/>
            </a:pPr>
            <a:r>
              <a:rPr lang="en-US" sz="3000" b="0"/>
              <a:t>“Transparent te</a:t>
            </a:r>
            <a:r>
              <a:rPr lang="en-US" sz="3000" b="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4"/>
                  </a:ext>
                </a:extLst>
              </a:rPr>
              <a:t>aching methods help students understand how and why they are learning course content in a particular way and how that learning will be useful to solve rea</a:t>
            </a:r>
            <a:r>
              <a:rPr lang="en-US" sz="3000" b="0"/>
              <a:t>l world problems” </a:t>
            </a:r>
            <a:r>
              <a:rPr lang="en-US" sz="3000"/>
              <a:t>(Transparency in Learning and Teaching (TILT), 2022)</a:t>
            </a:r>
            <a:endParaRPr sz="3000"/>
          </a:p>
          <a:p>
            <a:pPr marL="0" lvl="0" indent="0" algn="l" rtl="0">
              <a:lnSpc>
                <a:spcPct val="100000"/>
              </a:lnSpc>
              <a:spcBef>
                <a:spcPts val="0"/>
              </a:spcBef>
              <a:spcAft>
                <a:spcPts val="0"/>
              </a:spcAft>
              <a:buNone/>
            </a:pPr>
            <a:endParaRPr sz="3000" b="0"/>
          </a:p>
          <a:p>
            <a:pPr marL="0" lvl="0" indent="0" algn="l" rtl="0">
              <a:spcBef>
                <a:spcPts val="1000"/>
              </a:spcBef>
              <a:spcAft>
                <a:spcPts val="0"/>
              </a:spcAft>
              <a:buNone/>
            </a:pPr>
            <a:r>
              <a:rPr lang="en-US" sz="3000" b="0"/>
              <a:t>When we model transparency we give students the opportunity to question the “why” behind the learning activity. </a:t>
            </a:r>
            <a:endParaRPr sz="3000" b="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g173b92be595_1_99"/>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How Can I Be Transparent In Our Safe Space?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g173b92be595_1_104"/>
          <p:cNvSpPr txBox="1">
            <a:spLocks noGrp="1"/>
          </p:cNvSpPr>
          <p:nvPr>
            <p:ph type="title"/>
          </p:nvPr>
        </p:nvSpPr>
        <p:spPr>
          <a:xfrm>
            <a:off x="838200" y="1751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5"/>
                  </a:ext>
                </a:extLst>
              </a:rPr>
              <a:t>gy 1</a:t>
            </a:r>
            <a:r>
              <a:rPr lang="en-US"/>
              <a:t>: Co-Create the Why with Students</a:t>
            </a:r>
            <a:endParaRPr/>
          </a:p>
        </p:txBody>
      </p:sp>
      <p:graphicFrame>
        <p:nvGraphicFramePr>
          <p:cNvPr id="269" name="Google Shape;269;g173b92be595_1_104" descr="Chart showing teacher actions and student actions that demonstrate how to co-create teh why with students&#10;"/>
          <p:cNvGraphicFramePr/>
          <p:nvPr>
            <p:extLst>
              <p:ext uri="{D42A27DB-BD31-4B8C-83A1-F6EECF244321}">
                <p14:modId xmlns:p14="http://schemas.microsoft.com/office/powerpoint/2010/main" val="1432674089"/>
              </p:ext>
            </p:extLst>
          </p:nvPr>
        </p:nvGraphicFramePr>
        <p:xfrm>
          <a:off x="838200" y="1784100"/>
          <a:ext cx="10287000" cy="347460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Student Actions </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55600" algn="l" rtl="0">
                        <a:spcBef>
                          <a:spcPts val="0"/>
                        </a:spcBef>
                        <a:spcAft>
                          <a:spcPts val="0"/>
                        </a:spcAft>
                        <a:buSzPts val="2000"/>
                        <a:buChar char="●"/>
                      </a:pPr>
                      <a:r>
                        <a:rPr lang="en-US" sz="2000"/>
                        <a:t>Ask students to respond to thought provoking questions on a sticky note</a:t>
                      </a:r>
                      <a:endParaRPr sz="2000"/>
                    </a:p>
                    <a:p>
                      <a:pPr marL="457200" lvl="0" indent="-355600" algn="l" rtl="0">
                        <a:spcBef>
                          <a:spcPts val="0"/>
                        </a:spcBef>
                        <a:spcAft>
                          <a:spcPts val="0"/>
                        </a:spcAft>
                        <a:buSzPts val="2000"/>
                        <a:buChar char="●"/>
                      </a:pPr>
                      <a:r>
                        <a:rPr lang="en-US" sz="2000"/>
                        <a:t>Use student responses to create an organized visual of the responses/talk about it </a:t>
                      </a:r>
                      <a:endParaRPr sz="2000"/>
                    </a:p>
                  </a:txBody>
                  <a:tcPr marL="91425" marR="91425" marT="91425" marB="91425">
                    <a:solidFill>
                      <a:srgbClr val="FFFF00"/>
                    </a:solidFill>
                  </a:tcPr>
                </a:tc>
                <a:tc>
                  <a:txBody>
                    <a:bodyPr/>
                    <a:lstStyle/>
                    <a:p>
                      <a:pPr marL="457200" lvl="0" indent="-349250" algn="l" rtl="0">
                        <a:spcBef>
                          <a:spcPts val="0"/>
                        </a:spcBef>
                        <a:spcAft>
                          <a:spcPts val="0"/>
                        </a:spcAft>
                        <a:buSzPts val="1900"/>
                        <a:buChar char="●"/>
                      </a:pPr>
                      <a:r>
                        <a:rPr lang="en-US" sz="1900"/>
                        <a:t>Respond to question, fold sticky note in half and drop it in the basket</a:t>
                      </a:r>
                      <a:endParaRPr sz="1900"/>
                    </a:p>
                    <a:p>
                      <a:pPr marL="457200" lvl="0" indent="-349250" algn="l" rtl="0">
                        <a:spcBef>
                          <a:spcPts val="0"/>
                        </a:spcBef>
                        <a:spcAft>
                          <a:spcPts val="0"/>
                        </a:spcAft>
                        <a:buSzPts val="1900"/>
                        <a:buChar char="●"/>
                      </a:pPr>
                      <a:r>
                        <a:rPr lang="en-US" sz="1900"/>
                        <a:t>Expound on responses given by classmates</a:t>
                      </a:r>
                      <a:endParaRPr sz="19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help students understand why it’s important to learn these skills</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u="sng" dirty="0">
                          <a:solidFill>
                            <a:schemeClr val="hlink"/>
                          </a:solidFill>
                          <a:hlinkClick r:id="rId3"/>
                        </a:rPr>
                        <a:t>KWL Chart</a:t>
                      </a:r>
                      <a:r>
                        <a:rPr lang="en-US" sz="2000" dirty="0"/>
                        <a:t> , </a:t>
                      </a:r>
                      <a:r>
                        <a:rPr lang="en-US" sz="2000" u="sng" dirty="0">
                          <a:solidFill>
                            <a:schemeClr val="hlink"/>
                          </a:solidFill>
                          <a:hlinkClick r:id="rId4"/>
                        </a:rPr>
                        <a:t>How to Write Clear Learning Objectives</a:t>
                      </a:r>
                      <a:r>
                        <a:rPr lang="en-US" sz="2000" dirty="0"/>
                        <a:t> , </a:t>
                      </a:r>
                      <a:r>
                        <a:rPr lang="en-US" sz="2000" u="sng" dirty="0">
                          <a:solidFill>
                            <a:schemeClr val="hlink"/>
                          </a:solidFill>
                          <a:hlinkClick r:id="rId5"/>
                        </a:rPr>
                        <a:t>Easy Ways to Build Metacognitive Skills</a:t>
                      </a: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g173b92be595_1_110"/>
          <p:cNvSpPr txBox="1">
            <a:spLocks noGrp="1"/>
          </p:cNvSpPr>
          <p:nvPr>
            <p:ph type="title"/>
          </p:nvPr>
        </p:nvSpPr>
        <p:spPr>
          <a:xfrm>
            <a:off x="800850" y="227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6"/>
                  </a:ext>
                </a:extLst>
              </a:rPr>
              <a:t>gy </a:t>
            </a:r>
            <a:r>
              <a:rPr lang="en-US"/>
              <a:t>2: Collaborate with students to create rubrics</a:t>
            </a:r>
            <a:endParaRPr/>
          </a:p>
        </p:txBody>
      </p:sp>
      <p:graphicFrame>
        <p:nvGraphicFramePr>
          <p:cNvPr id="276" name="Google Shape;276;g173b92be595_1_110" descr="Chart showing teacher actions and student actions on how to collaborate with students to create rubrics"/>
          <p:cNvGraphicFramePr/>
          <p:nvPr>
            <p:extLst>
              <p:ext uri="{D42A27DB-BD31-4B8C-83A1-F6EECF244321}">
                <p14:modId xmlns:p14="http://schemas.microsoft.com/office/powerpoint/2010/main" val="1660182214"/>
              </p:ext>
            </p:extLst>
          </p:nvPr>
        </p:nvGraphicFramePr>
        <p:xfrm>
          <a:off x="553200" y="1348794"/>
          <a:ext cx="11129750" cy="5209825"/>
        </p:xfrm>
        <a:graphic>
          <a:graphicData uri="http://schemas.openxmlformats.org/drawingml/2006/table">
            <a:tbl>
              <a:tblPr firstRow="1">
                <a:noFill/>
                <a:tableStyleId>{0AB0736E-EF6A-494F-BA9E-FBD9F41D1190}</a:tableStyleId>
              </a:tblPr>
              <a:tblGrid>
                <a:gridCol w="5564875">
                  <a:extLst>
                    <a:ext uri="{9D8B030D-6E8A-4147-A177-3AD203B41FA5}">
                      <a16:colId xmlns:a16="http://schemas.microsoft.com/office/drawing/2014/main" val="20000"/>
                    </a:ext>
                  </a:extLst>
                </a:gridCol>
                <a:gridCol w="5564875">
                  <a:extLst>
                    <a:ext uri="{9D8B030D-6E8A-4147-A177-3AD203B41FA5}">
                      <a16:colId xmlns:a16="http://schemas.microsoft.com/office/drawing/2014/main" val="20001"/>
                    </a:ext>
                  </a:extLst>
                </a:gridCol>
              </a:tblGrid>
              <a:tr h="4407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Student Actions </a:t>
                      </a:r>
                      <a:endParaRPr sz="1900" b="1"/>
                    </a:p>
                  </a:txBody>
                  <a:tcPr marL="91425" marR="91425" marT="91425" marB="91425">
                    <a:solidFill>
                      <a:srgbClr val="9E9E9E"/>
                    </a:solidFill>
                  </a:tcPr>
                </a:tc>
                <a:extLst>
                  <a:ext uri="{0D108BD9-81ED-4DB2-BD59-A6C34878D82A}">
                    <a16:rowId xmlns:a16="http://schemas.microsoft.com/office/drawing/2014/main" val="10000"/>
                  </a:ext>
                </a:extLst>
              </a:tr>
              <a:tr h="1817975">
                <a:tc>
                  <a:txBody>
                    <a:bodyPr/>
                    <a:lstStyle/>
                    <a:p>
                      <a:pPr marL="457200" lvl="0" indent="-355600" algn="l" rtl="0">
                        <a:spcBef>
                          <a:spcPts val="0"/>
                        </a:spcBef>
                        <a:spcAft>
                          <a:spcPts val="0"/>
                        </a:spcAft>
                        <a:buSzPts val="2000"/>
                        <a:buChar char="●"/>
                      </a:pPr>
                      <a:r>
                        <a:rPr lang="en-US" sz="2000"/>
                        <a:t>Provide students with the criteria being used to grade the assignment</a:t>
                      </a:r>
                      <a:endParaRPr sz="2000"/>
                    </a:p>
                    <a:p>
                      <a:pPr marL="457200" lvl="0" indent="-355600" algn="l" rtl="0">
                        <a:spcBef>
                          <a:spcPts val="0"/>
                        </a:spcBef>
                        <a:spcAft>
                          <a:spcPts val="0"/>
                        </a:spcAft>
                        <a:buSzPts val="2000"/>
                        <a:buChar char="●"/>
                      </a:pPr>
                      <a:r>
                        <a:rPr lang="en-US" sz="2000"/>
                        <a:t>Ask students “why” the criteria is important  and “how” can we demonstrate each level of mastery</a:t>
                      </a:r>
                      <a:endParaRPr sz="2000"/>
                    </a:p>
                    <a:p>
                      <a:pPr marL="457200" lvl="0" indent="-355600" algn="l" rtl="0">
                        <a:spcBef>
                          <a:spcPts val="0"/>
                        </a:spcBef>
                        <a:spcAft>
                          <a:spcPts val="0"/>
                        </a:spcAft>
                        <a:buSzPts val="2000"/>
                        <a:buChar char="●"/>
                      </a:pPr>
                      <a:r>
                        <a:rPr lang="en-US" sz="2000"/>
                        <a:t>Use student rationale in final rubric </a:t>
                      </a:r>
                      <a:endParaRPr sz="2000"/>
                    </a:p>
                  </a:txBody>
                  <a:tcPr marL="91425" marR="91425" marT="91425" marB="91425">
                    <a:solidFill>
                      <a:srgbClr val="FFFF00"/>
                    </a:solidFill>
                  </a:tcPr>
                </a:tc>
                <a:tc>
                  <a:txBody>
                    <a:bodyPr/>
                    <a:lstStyle/>
                    <a:p>
                      <a:pPr marL="457200" lvl="0" indent="-349250" algn="l" rtl="0">
                        <a:spcBef>
                          <a:spcPts val="0"/>
                        </a:spcBef>
                        <a:spcAft>
                          <a:spcPts val="0"/>
                        </a:spcAft>
                        <a:buSzPts val="1900"/>
                        <a:buChar char="●"/>
                      </a:pPr>
                      <a:r>
                        <a:rPr lang="en-US" sz="1900"/>
                        <a:t>Share out responses from questions</a:t>
                      </a:r>
                      <a:endParaRPr sz="1900"/>
                    </a:p>
                    <a:p>
                      <a:pPr marL="457200" lvl="0" indent="-349250" algn="l" rtl="0">
                        <a:spcBef>
                          <a:spcPts val="0"/>
                        </a:spcBef>
                        <a:spcAft>
                          <a:spcPts val="0"/>
                        </a:spcAft>
                        <a:buSzPts val="1900"/>
                        <a:buChar char="●"/>
                      </a:pPr>
                      <a:r>
                        <a:rPr lang="en-US" sz="1900"/>
                        <a:t>Actively participate in an any visuals created/modeled</a:t>
                      </a:r>
                      <a:endParaRPr sz="1900"/>
                    </a:p>
                  </a:txBody>
                  <a:tcPr marL="91425" marR="91425" marT="91425" marB="91425">
                    <a:solidFill>
                      <a:srgbClr val="FFFF00"/>
                    </a:solidFill>
                  </a:tcPr>
                </a:tc>
                <a:extLst>
                  <a:ext uri="{0D108BD9-81ED-4DB2-BD59-A6C34878D82A}">
                    <a16:rowId xmlns:a16="http://schemas.microsoft.com/office/drawing/2014/main" val="10001"/>
                  </a:ext>
                </a:extLst>
              </a:tr>
              <a:tr h="716150">
                <a:tc gridSpan="2">
                  <a:txBody>
                    <a:bodyPr/>
                    <a:lstStyle/>
                    <a:p>
                      <a:pPr marL="0" lvl="0" indent="0" algn="l" rtl="0">
                        <a:spcBef>
                          <a:spcPts val="0"/>
                        </a:spcBef>
                        <a:spcAft>
                          <a:spcPts val="0"/>
                        </a:spcAft>
                        <a:buNone/>
                      </a:pPr>
                      <a:r>
                        <a:rPr lang="en-US" sz="2000"/>
                        <a:t>Ultimate goal: To include students in the grading process as a way to demonstrate learning expectations and model transparency</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1918075">
                <a:tc gridSpan="2">
                  <a:txBody>
                    <a:bodyPr/>
                    <a:lstStyle/>
                    <a:p>
                      <a:pPr marL="0" lvl="0" indent="0" algn="l" rtl="0">
                        <a:spcBef>
                          <a:spcPts val="0"/>
                        </a:spcBef>
                        <a:spcAft>
                          <a:spcPts val="0"/>
                        </a:spcAft>
                        <a:buNone/>
                      </a:pPr>
                      <a:r>
                        <a:rPr lang="en-US" sz="2000" dirty="0"/>
                        <a:t>Research/additional resources: </a:t>
                      </a:r>
                      <a:r>
                        <a:rPr lang="en-US" sz="2000" b="1" u="sng" dirty="0">
                          <a:solidFill>
                            <a:schemeClr val="hlink"/>
                          </a:solidFill>
                          <a:hlinkClick r:id="rId3"/>
                        </a:rPr>
                        <a:t>How To Co-Create Rubrics with Students</a:t>
                      </a:r>
                      <a:r>
                        <a:rPr lang="en-US" sz="2000" b="1" dirty="0">
                          <a:solidFill>
                            <a:schemeClr val="dk1"/>
                          </a:solidFill>
                        </a:rPr>
                        <a:t> </a:t>
                      </a:r>
                      <a:r>
                        <a:rPr lang="en-US" sz="2000" b="1" u="sng" dirty="0">
                          <a:solidFill>
                            <a:schemeClr val="hlink"/>
                          </a:solidFill>
                          <a:hlinkClick r:id="rId4"/>
                        </a:rPr>
                        <a:t>Transparency in Learning and Teaching</a:t>
                      </a:r>
                      <a:r>
                        <a:rPr lang="en-US" sz="2000" b="1" dirty="0">
                          <a:solidFill>
                            <a:schemeClr val="dk1"/>
                          </a:solidFill>
                        </a:rPr>
                        <a:t> </a:t>
                      </a:r>
                      <a:r>
                        <a:rPr lang="en-US" sz="2000" b="1" u="sng" dirty="0">
                          <a:solidFill>
                            <a:schemeClr val="hlink"/>
                          </a:solidFill>
                          <a:hlinkClick r:id="rId5"/>
                        </a:rPr>
                        <a:t>Template Lab</a:t>
                      </a:r>
                      <a:endParaRPr sz="2000" b="1" dirty="0">
                        <a:solidFill>
                          <a:schemeClr val="dk1"/>
                        </a:solidFill>
                      </a:endParaRPr>
                    </a:p>
                    <a:p>
                      <a:pPr marL="0" lvl="0" indent="0" algn="l" rtl="0">
                        <a:spcBef>
                          <a:spcPts val="0"/>
                        </a:spcBef>
                        <a:spcAft>
                          <a:spcPts val="0"/>
                        </a:spcAft>
                        <a:buNone/>
                      </a:pP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g173b92be595_1_116"/>
          <p:cNvSpPr txBox="1">
            <a:spLocks noGrp="1"/>
          </p:cNvSpPr>
          <p:nvPr>
            <p:ph type="title"/>
          </p:nvPr>
        </p:nvSpPr>
        <p:spPr>
          <a:xfrm>
            <a:off x="838200" y="365124"/>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7"/>
                  </a:ext>
                </a:extLst>
              </a:rPr>
              <a:t>gy </a:t>
            </a:r>
            <a:r>
              <a:rPr lang="en-US"/>
              <a:t>3: Unpack graded assignments to address misconceptions</a:t>
            </a:r>
            <a:endParaRPr/>
          </a:p>
        </p:txBody>
      </p:sp>
      <p:graphicFrame>
        <p:nvGraphicFramePr>
          <p:cNvPr id="283" name="Google Shape;283;g173b92be595_1_116" descr="Chart explaining teacher actions and student actions on how to unpack graded assignments to address misconceptions"/>
          <p:cNvGraphicFramePr/>
          <p:nvPr>
            <p:extLst>
              <p:ext uri="{D42A27DB-BD31-4B8C-83A1-F6EECF244321}">
                <p14:modId xmlns:p14="http://schemas.microsoft.com/office/powerpoint/2010/main" val="2613540286"/>
              </p:ext>
            </p:extLst>
          </p:nvPr>
        </p:nvGraphicFramePr>
        <p:xfrm>
          <a:off x="637050" y="2017825"/>
          <a:ext cx="10287000" cy="347460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Student Actions </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55600" algn="l" rtl="0">
                        <a:spcBef>
                          <a:spcPts val="0"/>
                        </a:spcBef>
                        <a:spcAft>
                          <a:spcPts val="0"/>
                        </a:spcAft>
                        <a:buSzPts val="2000"/>
                        <a:buChar char="●"/>
                      </a:pPr>
                      <a:r>
                        <a:rPr lang="en-US" sz="2000"/>
                        <a:t>Allow students to share how they arrived at their correct/ incorrect responses</a:t>
                      </a:r>
                      <a:endParaRPr sz="2000"/>
                    </a:p>
                    <a:p>
                      <a:pPr marL="457200" lvl="0" indent="-355600" algn="l" rtl="0">
                        <a:spcBef>
                          <a:spcPts val="0"/>
                        </a:spcBef>
                        <a:spcAft>
                          <a:spcPts val="0"/>
                        </a:spcAft>
                        <a:buSzPts val="2000"/>
                        <a:buChar char="●"/>
                      </a:pPr>
                      <a:r>
                        <a:rPr lang="en-US" sz="2000"/>
                        <a:t>Model your process of elimination and provide students with the opportunity to ask questions</a:t>
                      </a:r>
                      <a:endParaRPr sz="2000"/>
                    </a:p>
                  </a:txBody>
                  <a:tcPr marL="91425" marR="91425" marT="91425" marB="91425">
                    <a:solidFill>
                      <a:srgbClr val="FFFF00"/>
                    </a:solidFill>
                  </a:tcPr>
                </a:tc>
                <a:tc>
                  <a:txBody>
                    <a:bodyPr/>
                    <a:lstStyle/>
                    <a:p>
                      <a:pPr marL="457200" lvl="0" indent="-349250" algn="l" rtl="0">
                        <a:spcBef>
                          <a:spcPts val="0"/>
                        </a:spcBef>
                        <a:spcAft>
                          <a:spcPts val="0"/>
                        </a:spcAft>
                        <a:buSzPts val="1900"/>
                        <a:buChar char="●"/>
                      </a:pPr>
                      <a:r>
                        <a:rPr lang="en-US" sz="1900"/>
                        <a:t>Model the process or “show your work”</a:t>
                      </a:r>
                      <a:endParaRPr sz="1900"/>
                    </a:p>
                    <a:p>
                      <a:pPr marL="457200" lvl="0" indent="-349250" algn="l" rtl="0">
                        <a:spcBef>
                          <a:spcPts val="0"/>
                        </a:spcBef>
                        <a:spcAft>
                          <a:spcPts val="0"/>
                        </a:spcAft>
                        <a:buSzPts val="1900"/>
                        <a:buChar char="●"/>
                      </a:pPr>
                      <a:r>
                        <a:rPr lang="en-US" sz="1900"/>
                        <a:t>Ask questions for clarifications </a:t>
                      </a:r>
                      <a:endParaRPr sz="19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give students the opportunity to process ways to clarify misconceptions </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u="sng" dirty="0">
                          <a:solidFill>
                            <a:schemeClr val="hlink"/>
                          </a:solidFill>
                          <a:hlinkClick r:id="rId3"/>
                        </a:rPr>
                        <a:t>Transparency in Learning and Teaching (TILT)</a:t>
                      </a: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g173b92be595_1_122"/>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Evidence-Based Best Pr</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8"/>
                  </a:ext>
                </a:extLst>
              </a:rPr>
              <a:t>actice 3:</a:t>
            </a:r>
            <a:endParaRPr>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9"/>
                </a:ext>
              </a:extLst>
            </a:endParaRPr>
          </a:p>
          <a:p>
            <a:pPr marL="0" lvl="0" indent="0" algn="ctr" rtl="0">
              <a:spcBef>
                <a:spcPts val="0"/>
              </a:spcBef>
              <a:spcAft>
                <a:spcPts val="0"/>
              </a:spcAft>
              <a:buClr>
                <a:srgbClr val="003B71"/>
              </a:buClr>
              <a:buSzPts val="4400"/>
              <a:buFont typeface="Times New Roman"/>
              <a:buNone/>
            </a:pP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0"/>
                  </a:ext>
                </a:extLst>
              </a:rPr>
              <a:t>Setting Classroom R</a:t>
            </a:r>
            <a:r>
              <a:rPr lang="en-US"/>
              <a:t>eading Expectations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g173b92be595_1_8"/>
          <p:cNvSpPr txBox="1">
            <a:spLocks noGrp="1"/>
          </p:cNvSpPr>
          <p:nvPr>
            <p:ph type="title"/>
          </p:nvPr>
        </p:nvSpPr>
        <p:spPr>
          <a:xfrm>
            <a:off x="0" y="22799"/>
            <a:ext cx="10515600" cy="13260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3B71"/>
              </a:buClr>
              <a:buSzPts val="4400"/>
              <a:buFont typeface="Times New Roman"/>
              <a:buNone/>
            </a:pPr>
            <a:r>
              <a:rPr lang="en-US" sz="3600"/>
              <a:t>Overview</a:t>
            </a:r>
            <a:endParaRPr sz="3600"/>
          </a:p>
        </p:txBody>
      </p:sp>
      <p:sp>
        <p:nvSpPr>
          <p:cNvPr id="176" name="Google Shape;176;g173b92be595_1_8"/>
          <p:cNvSpPr txBox="1">
            <a:spLocks noGrp="1"/>
          </p:cNvSpPr>
          <p:nvPr>
            <p:ph type="body" idx="1"/>
          </p:nvPr>
        </p:nvSpPr>
        <p:spPr>
          <a:xfrm>
            <a:off x="114300" y="1354050"/>
            <a:ext cx="11809500" cy="5142900"/>
          </a:xfrm>
          <a:prstGeom prst="rect">
            <a:avLst/>
          </a:prstGeom>
          <a:noFill/>
          <a:ln>
            <a:noFill/>
          </a:ln>
        </p:spPr>
        <p:txBody>
          <a:bodyPr spcFirstLastPara="1" wrap="square" lIns="91425" tIns="45700" rIns="91425" bIns="45700" anchor="t" anchorCtr="0">
            <a:normAutofit fontScale="70000" lnSpcReduction="20000"/>
          </a:bodyPr>
          <a:lstStyle/>
          <a:p>
            <a:pPr marL="228600" lvl="0" indent="0" algn="l" rtl="0">
              <a:lnSpc>
                <a:spcPct val="115000"/>
              </a:lnSpc>
              <a:spcBef>
                <a:spcPts val="1200"/>
              </a:spcBef>
              <a:spcAft>
                <a:spcPts val="1200"/>
              </a:spcAft>
              <a:buNone/>
            </a:pPr>
            <a:r>
              <a:rPr lang="en-US" sz="3901" b="0">
                <a:solidFill>
                  <a:srgbClr val="003B71"/>
                </a:solidFill>
              </a:rPr>
              <a:t>This session will provide teachers with evidence-based best practices and strategies that align with the strands and standards outlined by Virginia Department of Education to build classroom communities that encourage individuality while inspiring student choice. This approach to using culturally diverse voices, as a way to inspire student choice, will highlight the importance of creating a classroom community safe for all learners, promoting college and career success, and harnessing the power of choice. Creating safe spaces for learners gives students the opportunity to make real-world connections with various text and in return students are motivated to make personal connections within their work. Building classroom communities is the foundation on which voices stand on.</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g173b92be595_1_127"/>
          <p:cNvSpPr txBox="1">
            <a:spLocks noGrp="1"/>
          </p:cNvSpPr>
          <p:nvPr>
            <p:ph type="title"/>
          </p:nvPr>
        </p:nvSpPr>
        <p:spPr>
          <a:xfrm>
            <a:off x="114300" y="416775"/>
            <a:ext cx="9863400" cy="5301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US"/>
              <a:t>Setting Classroom Reading Expectations</a:t>
            </a:r>
            <a:endParaRPr/>
          </a:p>
        </p:txBody>
      </p:sp>
      <p:sp>
        <p:nvSpPr>
          <p:cNvPr id="296" name="Google Shape;296;g173b92be595_1_127"/>
          <p:cNvSpPr txBox="1">
            <a:spLocks noGrp="1"/>
          </p:cNvSpPr>
          <p:nvPr>
            <p:ph type="body" idx="2"/>
          </p:nvPr>
        </p:nvSpPr>
        <p:spPr>
          <a:xfrm>
            <a:off x="485050" y="1233875"/>
            <a:ext cx="10938600" cy="53085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US" sz="2650"/>
              <a:t>Why is this important?</a:t>
            </a:r>
            <a:endParaRPr sz="2650"/>
          </a:p>
          <a:p>
            <a:pPr marL="0" lvl="0" indent="0" algn="l" rtl="0">
              <a:spcBef>
                <a:spcPts val="1000"/>
              </a:spcBef>
              <a:spcAft>
                <a:spcPts val="0"/>
              </a:spcAft>
              <a:buNone/>
            </a:pPr>
            <a:r>
              <a:rPr lang="en-US" sz="2900" b="0"/>
              <a:t>When classroom reading expectations are set both teacher and student know what is expected in his or her role as a reader.</a:t>
            </a:r>
            <a:endParaRPr sz="2900" b="0"/>
          </a:p>
          <a:p>
            <a:pPr marL="0" lvl="0" indent="0" algn="l" rtl="0">
              <a:spcBef>
                <a:spcPts val="1000"/>
              </a:spcBef>
              <a:spcAft>
                <a:spcPts val="0"/>
              </a:spcAft>
              <a:buNone/>
            </a:pPr>
            <a:endParaRPr sz="2900" b="0"/>
          </a:p>
          <a:p>
            <a:pPr marL="0" lvl="0" indent="0" algn="l" rtl="0">
              <a:spcBef>
                <a:spcPts val="1000"/>
              </a:spcBef>
              <a:spcAft>
                <a:spcPts val="0"/>
              </a:spcAft>
              <a:buNone/>
            </a:pPr>
            <a:endParaRPr sz="2900" b="0"/>
          </a:p>
          <a:p>
            <a:pPr marL="0" lvl="0" indent="0" algn="l" rtl="0">
              <a:spcBef>
                <a:spcPts val="1000"/>
              </a:spcBef>
              <a:spcAft>
                <a:spcPts val="0"/>
              </a:spcAft>
              <a:buNone/>
            </a:pPr>
            <a:r>
              <a:rPr lang="en-US" sz="2900" b="0"/>
              <a:t>It is important to consistently model and facilitate these expectations to ensure students gain a better understanding of each other and the importance of creating and maintaining a healthy reading environment.</a:t>
            </a:r>
            <a:endParaRPr sz="2900" b="0"/>
          </a:p>
          <a:p>
            <a:pPr marL="0" lvl="0" indent="0" algn="l" rtl="0">
              <a:spcBef>
                <a:spcPts val="1000"/>
              </a:spcBef>
              <a:spcAft>
                <a:spcPts val="0"/>
              </a:spcAft>
              <a:buNone/>
            </a:pPr>
            <a:endParaRPr sz="2150" b="0"/>
          </a:p>
          <a:p>
            <a:pPr marL="0" lvl="0" indent="0" algn="l" rtl="0">
              <a:spcBef>
                <a:spcPts val="1000"/>
              </a:spcBef>
              <a:spcAft>
                <a:spcPts val="0"/>
              </a:spcAft>
              <a:buNone/>
            </a:pPr>
            <a:endParaRPr sz="215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g173b92be595_1_134"/>
          <p:cNvSpPr txBox="1">
            <a:spLocks noGrp="1"/>
          </p:cNvSpPr>
          <p:nvPr>
            <p:ph type="title"/>
          </p:nvPr>
        </p:nvSpPr>
        <p:spPr>
          <a:xfrm>
            <a:off x="950225" y="2227925"/>
            <a:ext cx="10515600" cy="22902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sz="4800"/>
              <a:t>How Can I Set Reading Expectations In a Safe Space?</a:t>
            </a:r>
            <a:endParaRPr sz="4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g173b92be595_1_147"/>
          <p:cNvSpPr txBox="1">
            <a:spLocks noGrp="1"/>
          </p:cNvSpPr>
          <p:nvPr>
            <p:ph type="title"/>
          </p:nvPr>
        </p:nvSpPr>
        <p:spPr>
          <a:xfrm>
            <a:off x="311150" y="365125"/>
            <a:ext cx="11637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100"/>
              <a:t>Strate</a:t>
            </a:r>
            <a:r>
              <a:rPr lang="en-US" sz="41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1"/>
                  </a:ext>
                </a:extLst>
              </a:rPr>
              <a:t>gy</a:t>
            </a:r>
            <a:r>
              <a:rPr lang="en-US" sz="4100"/>
              <a:t> 1: Develop classroom reading expectations</a:t>
            </a:r>
            <a:endParaRPr sz="4100"/>
          </a:p>
        </p:txBody>
      </p:sp>
      <p:graphicFrame>
        <p:nvGraphicFramePr>
          <p:cNvPr id="310" name="Google Shape;310;g173b92be595_1_147" descr="Chart explaining the teacher actions and student actions for developing classroom reading expectations"/>
          <p:cNvGraphicFramePr/>
          <p:nvPr>
            <p:extLst>
              <p:ext uri="{D42A27DB-BD31-4B8C-83A1-F6EECF244321}">
                <p14:modId xmlns:p14="http://schemas.microsoft.com/office/powerpoint/2010/main" val="879317982"/>
              </p:ext>
            </p:extLst>
          </p:nvPr>
        </p:nvGraphicFramePr>
        <p:xfrm>
          <a:off x="637050" y="2017825"/>
          <a:ext cx="10287000" cy="411087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Student Actions </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71475" algn="l" rtl="0">
                        <a:lnSpc>
                          <a:spcPct val="90000"/>
                        </a:lnSpc>
                        <a:spcBef>
                          <a:spcPts val="0"/>
                        </a:spcBef>
                        <a:spcAft>
                          <a:spcPts val="0"/>
                        </a:spcAft>
                        <a:buClr>
                          <a:schemeClr val="dk1"/>
                        </a:buClr>
                        <a:buSzPts val="2250"/>
                        <a:buChar char="●"/>
                      </a:pPr>
                      <a:r>
                        <a:rPr lang="en-US" sz="2250">
                          <a:solidFill>
                            <a:schemeClr val="dk1"/>
                          </a:solidFill>
                          <a:latin typeface="Times New Roman"/>
                          <a:ea typeface="Times New Roman"/>
                          <a:cs typeface="Times New Roman"/>
                          <a:sym typeface="Times New Roman"/>
                        </a:rPr>
                        <a:t>Ask students to share one positive reading experience and one challenge with reading.</a:t>
                      </a:r>
                      <a:endParaRPr sz="2250">
                        <a:solidFill>
                          <a:schemeClr val="dk1"/>
                        </a:solidFill>
                        <a:latin typeface="Times New Roman"/>
                        <a:ea typeface="Times New Roman"/>
                        <a:cs typeface="Times New Roman"/>
                        <a:sym typeface="Times New Roman"/>
                      </a:endParaRPr>
                    </a:p>
                    <a:p>
                      <a:pPr marL="457200" lvl="0" indent="-371475" algn="l" rtl="0">
                        <a:lnSpc>
                          <a:spcPct val="90000"/>
                        </a:lnSpc>
                        <a:spcBef>
                          <a:spcPts val="0"/>
                        </a:spcBef>
                        <a:spcAft>
                          <a:spcPts val="0"/>
                        </a:spcAft>
                        <a:buClr>
                          <a:schemeClr val="dk1"/>
                        </a:buClr>
                        <a:buSzPts val="2250"/>
                        <a:buChar char="●"/>
                      </a:pPr>
                      <a:r>
                        <a:rPr lang="en-US" sz="2250">
                          <a:solidFill>
                            <a:schemeClr val="dk1"/>
                          </a:solidFill>
                          <a:latin typeface="Times New Roman"/>
                          <a:ea typeface="Times New Roman"/>
                          <a:cs typeface="Times New Roman"/>
                          <a:sym typeface="Times New Roman"/>
                        </a:rPr>
                        <a:t>Use their experiences to set reading expectations in the classroom. </a:t>
                      </a:r>
                      <a:endParaRPr sz="2250">
                        <a:solidFill>
                          <a:schemeClr val="dk1"/>
                        </a:solidFill>
                        <a:latin typeface="Times New Roman"/>
                        <a:ea typeface="Times New Roman"/>
                        <a:cs typeface="Times New Roman"/>
                        <a:sym typeface="Times New Roman"/>
                      </a:endParaRPr>
                    </a:p>
                    <a:p>
                      <a:pPr marL="457200" lvl="0" indent="-371475" algn="l" rtl="0">
                        <a:lnSpc>
                          <a:spcPct val="90000"/>
                        </a:lnSpc>
                        <a:spcBef>
                          <a:spcPts val="0"/>
                        </a:spcBef>
                        <a:spcAft>
                          <a:spcPts val="0"/>
                        </a:spcAft>
                        <a:buClr>
                          <a:schemeClr val="dk1"/>
                        </a:buClr>
                        <a:buSzPts val="2250"/>
                        <a:buChar char="●"/>
                      </a:pPr>
                      <a:r>
                        <a:rPr lang="en-US" sz="2250">
                          <a:solidFill>
                            <a:schemeClr val="dk1"/>
                          </a:solidFill>
                          <a:latin typeface="Times New Roman"/>
                          <a:ea typeface="Times New Roman"/>
                          <a:cs typeface="Times New Roman"/>
                          <a:sym typeface="Times New Roman"/>
                        </a:rPr>
                        <a:t>Teachers be sure to share your experiences as well. </a:t>
                      </a:r>
                      <a:endParaRPr sz="2250">
                        <a:solidFill>
                          <a:schemeClr val="dk1"/>
                        </a:solidFill>
                        <a:latin typeface="Times New Roman"/>
                        <a:ea typeface="Times New Roman"/>
                        <a:cs typeface="Times New Roman"/>
                        <a:sym typeface="Times New Roman"/>
                      </a:endParaRPr>
                    </a:p>
                    <a:p>
                      <a:pPr marL="457200" lvl="0" indent="-355600" algn="l" rtl="0">
                        <a:spcBef>
                          <a:spcPts val="0"/>
                        </a:spcBef>
                        <a:spcAft>
                          <a:spcPts val="0"/>
                        </a:spcAft>
                        <a:buSzPts val="2000"/>
                        <a:buChar char="●"/>
                      </a:pPr>
                      <a:endParaRPr sz="2000"/>
                    </a:p>
                  </a:txBody>
                  <a:tcPr marL="91425" marR="91425" marT="91425" marB="91425">
                    <a:solidFill>
                      <a:srgbClr val="FFFF00"/>
                    </a:solidFill>
                  </a:tcPr>
                </a:tc>
                <a:tc>
                  <a:txBody>
                    <a:bodyPr/>
                    <a:lstStyle/>
                    <a:p>
                      <a:pPr marL="457200" lvl="0" indent="-349250" algn="l" rtl="0">
                        <a:spcBef>
                          <a:spcPts val="0"/>
                        </a:spcBef>
                        <a:spcAft>
                          <a:spcPts val="0"/>
                        </a:spcAft>
                        <a:buSzPts val="1900"/>
                        <a:buChar char="●"/>
                      </a:pPr>
                      <a:r>
                        <a:rPr lang="en-US" sz="1900"/>
                        <a:t>Use chart to respond to question</a:t>
                      </a:r>
                      <a:endParaRPr sz="1900"/>
                    </a:p>
                    <a:p>
                      <a:pPr marL="457200" lvl="0" indent="-349250" algn="l" rtl="0">
                        <a:spcBef>
                          <a:spcPts val="0"/>
                        </a:spcBef>
                        <a:spcAft>
                          <a:spcPts val="0"/>
                        </a:spcAft>
                        <a:buSzPts val="1900"/>
                        <a:buChar char="●"/>
                      </a:pPr>
                      <a:r>
                        <a:rPr lang="en-US" sz="1900"/>
                        <a:t>Share and discuss responses</a:t>
                      </a:r>
                      <a:endParaRPr sz="19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use student voices in developing classroom reading expectations</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u="sng" dirty="0">
                          <a:solidFill>
                            <a:schemeClr val="hlink"/>
                          </a:solidFill>
                          <a:hlinkClick r:id="rId3" action="ppaction://hlinksldjump"/>
                        </a:rPr>
                        <a:t>Slide 24 </a:t>
                      </a: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g173b92be595_1_153"/>
          <p:cNvSpPr txBox="1">
            <a:spLocks noGrp="1"/>
          </p:cNvSpPr>
          <p:nvPr>
            <p:ph type="title"/>
          </p:nvPr>
        </p:nvSpPr>
        <p:spPr>
          <a:xfrm>
            <a:off x="591925" y="422124"/>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3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2"/>
                  </a:ext>
                </a:extLst>
              </a:rPr>
              <a:t>Example</a:t>
            </a:r>
            <a:endParaRPr sz="3600"/>
          </a:p>
        </p:txBody>
      </p:sp>
      <p:sp>
        <p:nvSpPr>
          <p:cNvPr id="317" name="Google Shape;317;g173b92be595_1_153" descr="Example of a student reflection&#1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0" algn="l" rtl="0">
              <a:spcBef>
                <a:spcPts val="0"/>
              </a:spcBef>
              <a:spcAft>
                <a:spcPts val="0"/>
              </a:spcAft>
              <a:buNone/>
            </a:pPr>
            <a:endParaRPr sz="2250" b="0"/>
          </a:p>
          <a:p>
            <a:pPr marL="0" lvl="0" indent="0" algn="l" rtl="0">
              <a:spcBef>
                <a:spcPts val="0"/>
              </a:spcBef>
              <a:spcAft>
                <a:spcPts val="0"/>
              </a:spcAft>
              <a:buNone/>
            </a:pPr>
            <a:endParaRPr sz="2250" b="0"/>
          </a:p>
          <a:p>
            <a:pPr marL="0" lvl="0" indent="0" algn="l" rtl="0">
              <a:spcBef>
                <a:spcPts val="0"/>
              </a:spcBef>
              <a:spcAft>
                <a:spcPts val="0"/>
              </a:spcAft>
              <a:buNone/>
            </a:pPr>
            <a:endParaRPr sz="2250" b="0"/>
          </a:p>
        </p:txBody>
      </p:sp>
      <p:graphicFrame>
        <p:nvGraphicFramePr>
          <p:cNvPr id="318" name="Google Shape;318;g173b92be595_1_153" descr="Example of a reading reflection for a student"/>
          <p:cNvGraphicFramePr/>
          <p:nvPr>
            <p:extLst>
              <p:ext uri="{D42A27DB-BD31-4B8C-83A1-F6EECF244321}">
                <p14:modId xmlns:p14="http://schemas.microsoft.com/office/powerpoint/2010/main" val="1682918026"/>
              </p:ext>
            </p:extLst>
          </p:nvPr>
        </p:nvGraphicFramePr>
        <p:xfrm>
          <a:off x="706225" y="1825625"/>
          <a:ext cx="10287000" cy="408420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My Reading Strength</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2000" b="1"/>
                        <a:t>My Reading Growth Area</a:t>
                      </a:r>
                      <a:endParaRPr sz="20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US" sz="2000"/>
                        <a:t>I know how to read with excitement.</a:t>
                      </a:r>
                      <a:endParaRPr sz="2000"/>
                    </a:p>
                    <a:p>
                      <a:pPr marL="0" lvl="0" indent="0" algn="l" rtl="0">
                        <a:spcBef>
                          <a:spcPts val="0"/>
                        </a:spcBef>
                        <a:spcAft>
                          <a:spcPts val="0"/>
                        </a:spcAft>
                        <a:buNone/>
                      </a:pPr>
                      <a:r>
                        <a:rPr lang="en-US" sz="2000"/>
                        <a:t>I imagine what I read in my mind. </a:t>
                      </a:r>
                      <a:endParaRPr sz="2000"/>
                    </a:p>
                    <a:p>
                      <a:pPr marL="0" lvl="0" indent="0" algn="l" rtl="0">
                        <a:spcBef>
                          <a:spcPts val="0"/>
                        </a:spcBef>
                        <a:spcAft>
                          <a:spcPts val="0"/>
                        </a:spcAft>
                        <a:buNone/>
                      </a:pPr>
                      <a:endParaRPr sz="2000"/>
                    </a:p>
                    <a:p>
                      <a:pPr marL="0" lvl="0" indent="0" algn="l" rtl="0">
                        <a:spcBef>
                          <a:spcPts val="0"/>
                        </a:spcBef>
                        <a:spcAft>
                          <a:spcPts val="0"/>
                        </a:spcAft>
                        <a:buNone/>
                      </a:pPr>
                      <a:endParaRPr sz="2000"/>
                    </a:p>
                  </a:txBody>
                  <a:tcPr marL="91425" marR="91425" marT="91425" marB="91425"/>
                </a:tc>
                <a:tc>
                  <a:txBody>
                    <a:bodyPr/>
                    <a:lstStyle/>
                    <a:p>
                      <a:pPr marL="0" lvl="0" indent="0" algn="l" rtl="0">
                        <a:spcBef>
                          <a:spcPts val="0"/>
                        </a:spcBef>
                        <a:spcAft>
                          <a:spcPts val="0"/>
                        </a:spcAft>
                        <a:buNone/>
                      </a:pPr>
                      <a:r>
                        <a:rPr lang="en-US" sz="2000"/>
                        <a:t>I don’t like to read long passages.</a:t>
                      </a:r>
                      <a:endParaRPr sz="2000"/>
                    </a:p>
                  </a:txBody>
                  <a:tcPr marL="91425" marR="91425" marT="91425" marB="91425"/>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b="1"/>
                        <a:t>How Can I Use My Strength to Better My Growth Area?</a:t>
                      </a:r>
                      <a:endParaRPr sz="2000" b="1"/>
                    </a:p>
                    <a:p>
                      <a:pPr marL="0" lvl="0" indent="0" algn="l" rtl="0">
                        <a:spcBef>
                          <a:spcPts val="0"/>
                        </a:spcBef>
                        <a:spcAft>
                          <a:spcPts val="0"/>
                        </a:spcAft>
                        <a:buNone/>
                      </a:pPr>
                      <a:endParaRPr sz="2000" b="1"/>
                    </a:p>
                    <a:p>
                      <a:pPr marL="0" lvl="0" indent="0" algn="l" rtl="0">
                        <a:spcBef>
                          <a:spcPts val="0"/>
                        </a:spcBef>
                        <a:spcAft>
                          <a:spcPts val="0"/>
                        </a:spcAft>
                        <a:buNone/>
                      </a:pPr>
                      <a:r>
                        <a:rPr lang="en-US" sz="2000" b="1"/>
                        <a:t>Teacher: When you are reading long passages, come to a stopping point, imagine what you just read in that section, then draw it out.</a:t>
                      </a:r>
                      <a:endParaRPr sz="2000" b="1"/>
                    </a:p>
                    <a:p>
                      <a:pPr marL="0" lvl="0" indent="0" algn="l" rtl="0">
                        <a:spcBef>
                          <a:spcPts val="0"/>
                        </a:spcBef>
                        <a:spcAft>
                          <a:spcPts val="0"/>
                        </a:spcAft>
                        <a:buNone/>
                      </a:pPr>
                      <a:endParaRPr sz="2000" b="1"/>
                    </a:p>
                  </a:txBody>
                  <a:tcPr marL="91425" marR="91425" marT="91425" marB="91425">
                    <a:solidFill>
                      <a:srgbClr val="FFFF00"/>
                    </a:solidFill>
                  </a:tcPr>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b="1" dirty="0"/>
                        <a:t>Classroom Expectations: Annotating while we read. </a:t>
                      </a:r>
                      <a:endParaRPr sz="2000" b="1" dirty="0"/>
                    </a:p>
                  </a:txBody>
                  <a:tcPr marL="91425" marR="91425" marT="91425" marB="91425">
                    <a:solidFill>
                      <a:srgbClr val="FFFF00"/>
                    </a:solidFill>
                  </a:tcPr>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g173b92be595_1_160"/>
          <p:cNvSpPr txBox="1">
            <a:spLocks noGrp="1"/>
          </p:cNvSpPr>
          <p:nvPr>
            <p:ph type="title"/>
          </p:nvPr>
        </p:nvSpPr>
        <p:spPr>
          <a:xfrm>
            <a:off x="114300" y="327600"/>
            <a:ext cx="111174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3"/>
                  </a:ext>
                </a:extLst>
              </a:rPr>
              <a:t>gy</a:t>
            </a:r>
            <a:r>
              <a:rPr lang="en-US"/>
              <a:t> 2: Address how to respond to errors made while reading</a:t>
            </a:r>
            <a:endParaRPr/>
          </a:p>
        </p:txBody>
      </p:sp>
      <p:graphicFrame>
        <p:nvGraphicFramePr>
          <p:cNvPr id="325" name="Google Shape;325;g173b92be595_1_160" descr="Chart showing the teacher actions and teh student actions for addressing how to respond to errors made while reading&#10;"/>
          <p:cNvGraphicFramePr/>
          <p:nvPr>
            <p:extLst>
              <p:ext uri="{D42A27DB-BD31-4B8C-83A1-F6EECF244321}">
                <p14:modId xmlns:p14="http://schemas.microsoft.com/office/powerpoint/2010/main" val="2723898259"/>
              </p:ext>
            </p:extLst>
          </p:nvPr>
        </p:nvGraphicFramePr>
        <p:xfrm>
          <a:off x="637050" y="2017825"/>
          <a:ext cx="10287000" cy="4794384"/>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Student Actions </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90525" algn="l" rtl="0">
                        <a:lnSpc>
                          <a:spcPct val="90000"/>
                        </a:lnSpc>
                        <a:spcBef>
                          <a:spcPts val="0"/>
                        </a:spcBef>
                        <a:spcAft>
                          <a:spcPts val="0"/>
                        </a:spcAft>
                        <a:buClr>
                          <a:srgbClr val="003B71"/>
                        </a:buClr>
                        <a:buSzPts val="2550"/>
                        <a:buChar char="●"/>
                      </a:pPr>
                      <a:r>
                        <a:rPr lang="en-US" sz="2550">
                          <a:solidFill>
                            <a:srgbClr val="003B71"/>
                          </a:solidFill>
                          <a:latin typeface="Times New Roman"/>
                          <a:ea typeface="Times New Roman"/>
                          <a:cs typeface="Times New Roman"/>
                          <a:sym typeface="Times New Roman"/>
                        </a:rPr>
                        <a:t>Ask students for:</a:t>
                      </a:r>
                      <a:endParaRPr sz="2550">
                        <a:solidFill>
                          <a:srgbClr val="003B71"/>
                        </a:solidFill>
                        <a:latin typeface="Times New Roman"/>
                        <a:ea typeface="Times New Roman"/>
                        <a:cs typeface="Times New Roman"/>
                        <a:sym typeface="Times New Roman"/>
                      </a:endParaRPr>
                    </a:p>
                    <a:p>
                      <a:pPr marL="914400" lvl="1" indent="-390525" algn="l" rtl="0">
                        <a:lnSpc>
                          <a:spcPct val="90000"/>
                        </a:lnSpc>
                        <a:spcBef>
                          <a:spcPts val="0"/>
                        </a:spcBef>
                        <a:spcAft>
                          <a:spcPts val="0"/>
                        </a:spcAft>
                        <a:buClr>
                          <a:srgbClr val="003B71"/>
                        </a:buClr>
                        <a:buSzPts val="2550"/>
                        <a:buChar char="○"/>
                      </a:pPr>
                      <a:r>
                        <a:rPr lang="en-US" sz="2550">
                          <a:solidFill>
                            <a:srgbClr val="003B71"/>
                          </a:solidFill>
                          <a:latin typeface="Times New Roman"/>
                          <a:ea typeface="Times New Roman"/>
                          <a:cs typeface="Times New Roman"/>
                          <a:sym typeface="Times New Roman"/>
                        </a:rPr>
                        <a:t> helpful, positive and potentially discouraging responses that won’t be tolerated</a:t>
                      </a:r>
                      <a:endParaRPr sz="2550">
                        <a:solidFill>
                          <a:srgbClr val="003B71"/>
                        </a:solidFill>
                        <a:latin typeface="Times New Roman"/>
                        <a:ea typeface="Times New Roman"/>
                        <a:cs typeface="Times New Roman"/>
                        <a:sym typeface="Times New Roman"/>
                      </a:endParaRPr>
                    </a:p>
                    <a:p>
                      <a:pPr marL="1371600" lvl="2" indent="-390525" algn="l" rtl="0">
                        <a:lnSpc>
                          <a:spcPct val="90000"/>
                        </a:lnSpc>
                        <a:spcBef>
                          <a:spcPts val="0"/>
                        </a:spcBef>
                        <a:spcAft>
                          <a:spcPts val="0"/>
                        </a:spcAft>
                        <a:buClr>
                          <a:srgbClr val="003B71"/>
                        </a:buClr>
                        <a:buSzPts val="2550"/>
                        <a:buChar char="■"/>
                      </a:pPr>
                      <a:r>
                        <a:rPr lang="en-US" sz="2550">
                          <a:solidFill>
                            <a:srgbClr val="003B71"/>
                          </a:solidFill>
                          <a:latin typeface="Times New Roman"/>
                          <a:ea typeface="Times New Roman"/>
                          <a:cs typeface="Times New Roman"/>
                          <a:sym typeface="Times New Roman"/>
                        </a:rPr>
                        <a:t> this allows students to create their own norms</a:t>
                      </a:r>
                      <a:endParaRPr sz="2550">
                        <a:solidFill>
                          <a:srgbClr val="003B71"/>
                        </a:solidFill>
                        <a:latin typeface="Times New Roman"/>
                        <a:ea typeface="Times New Roman"/>
                        <a:cs typeface="Times New Roman"/>
                        <a:sym typeface="Times New Roman"/>
                      </a:endParaRPr>
                    </a:p>
                    <a:p>
                      <a:pPr marL="0" lvl="0" indent="0" algn="l" rtl="0">
                        <a:lnSpc>
                          <a:spcPct val="90000"/>
                        </a:lnSpc>
                        <a:spcBef>
                          <a:spcPts val="0"/>
                        </a:spcBef>
                        <a:spcAft>
                          <a:spcPts val="0"/>
                        </a:spcAft>
                        <a:buNone/>
                      </a:pPr>
                      <a:endParaRPr sz="2550">
                        <a:solidFill>
                          <a:srgbClr val="003B71"/>
                        </a:solidFill>
                        <a:latin typeface="Times New Roman"/>
                        <a:ea typeface="Times New Roman"/>
                        <a:cs typeface="Times New Roman"/>
                        <a:sym typeface="Times New Roman"/>
                      </a:endParaRPr>
                    </a:p>
                    <a:p>
                      <a:pPr marL="0" lvl="0" indent="0" algn="l" rtl="0">
                        <a:spcBef>
                          <a:spcPts val="0"/>
                        </a:spcBef>
                        <a:spcAft>
                          <a:spcPts val="0"/>
                        </a:spcAft>
                        <a:buNone/>
                      </a:pPr>
                      <a:endParaRPr sz="2300"/>
                    </a:p>
                  </a:txBody>
                  <a:tcPr marL="91425" marR="91425" marT="91425" marB="91425">
                    <a:solidFill>
                      <a:srgbClr val="FFFF00"/>
                    </a:solidFill>
                  </a:tcPr>
                </a:tc>
                <a:tc>
                  <a:txBody>
                    <a:bodyPr/>
                    <a:lstStyle/>
                    <a:p>
                      <a:pPr marL="457200" lvl="0" indent="-368300" algn="l" rtl="0">
                        <a:spcBef>
                          <a:spcPts val="0"/>
                        </a:spcBef>
                        <a:spcAft>
                          <a:spcPts val="0"/>
                        </a:spcAft>
                        <a:buSzPts val="2200"/>
                        <a:buChar char="●"/>
                      </a:pPr>
                      <a:r>
                        <a:rPr lang="en-US" sz="2200"/>
                        <a:t>Share responses</a:t>
                      </a:r>
                      <a:endParaRPr sz="22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develop healthy communication skills among peer</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u="sng" dirty="0">
                          <a:solidFill>
                            <a:schemeClr val="hlink"/>
                          </a:solidFill>
                          <a:hlinkClick r:id="rId3" action="ppaction://hlinksldjump"/>
                        </a:rPr>
                        <a:t>Slide 26</a:t>
                      </a: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g173b92be595_1_166"/>
          <p:cNvSpPr txBox="1">
            <a:spLocks noGrp="1"/>
          </p:cNvSpPr>
          <p:nvPr>
            <p:ph type="title"/>
          </p:nvPr>
        </p:nvSpPr>
        <p:spPr>
          <a:xfrm>
            <a:off x="838200" y="365124"/>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3600">
                <a:solidFill>
                  <a:schemeClr val="dk1"/>
                </a:solidFill>
              </a:rPr>
              <a:t>Example</a:t>
            </a:r>
            <a:endParaRPr/>
          </a:p>
        </p:txBody>
      </p:sp>
      <p:sp>
        <p:nvSpPr>
          <p:cNvPr id="332" name="Google Shape;332;g173b92be595_1_166" descr="Chart showing how to provide positive responses to student errors"/>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0" algn="l" rtl="0">
              <a:spcBef>
                <a:spcPts val="0"/>
              </a:spcBef>
              <a:spcAft>
                <a:spcPts val="0"/>
              </a:spcAft>
              <a:buNone/>
            </a:pPr>
            <a:endParaRPr sz="2250" b="0">
              <a:solidFill>
                <a:srgbClr val="003B71"/>
              </a:solidFill>
            </a:endParaRPr>
          </a:p>
          <a:p>
            <a:pPr marL="0" lvl="0" indent="0" algn="l" rtl="0">
              <a:spcBef>
                <a:spcPts val="0"/>
              </a:spcBef>
              <a:spcAft>
                <a:spcPts val="0"/>
              </a:spcAft>
              <a:buNone/>
            </a:pPr>
            <a:endParaRPr sz="2250" b="0">
              <a:solidFill>
                <a:srgbClr val="003B71"/>
              </a:solidFill>
            </a:endParaRPr>
          </a:p>
          <a:p>
            <a:pPr marL="0" lvl="0" indent="0" algn="l" rtl="0">
              <a:spcBef>
                <a:spcPts val="0"/>
              </a:spcBef>
              <a:spcAft>
                <a:spcPts val="0"/>
              </a:spcAft>
              <a:buNone/>
            </a:pPr>
            <a:endParaRPr sz="2250" b="0">
              <a:solidFill>
                <a:srgbClr val="003B71"/>
              </a:solidFill>
            </a:endParaRPr>
          </a:p>
          <a:p>
            <a:pPr marL="0" lvl="0" indent="0" algn="l" rtl="0">
              <a:spcBef>
                <a:spcPts val="0"/>
              </a:spcBef>
              <a:spcAft>
                <a:spcPts val="0"/>
              </a:spcAft>
              <a:buNone/>
            </a:pPr>
            <a:endParaRPr sz="2250" i="1">
              <a:solidFill>
                <a:srgbClr val="003B71"/>
              </a:solidFill>
            </a:endParaRPr>
          </a:p>
          <a:p>
            <a:pPr marL="0" lvl="0" indent="0" algn="l" rtl="0">
              <a:spcBef>
                <a:spcPts val="0"/>
              </a:spcBef>
              <a:spcAft>
                <a:spcPts val="0"/>
              </a:spcAft>
              <a:buNone/>
            </a:pPr>
            <a:endParaRPr sz="2250" b="0" i="1">
              <a:solidFill>
                <a:srgbClr val="003B71"/>
              </a:solidFill>
            </a:endParaRPr>
          </a:p>
          <a:p>
            <a:pPr marL="0" lvl="0" indent="0" algn="l" rtl="0">
              <a:spcBef>
                <a:spcPts val="0"/>
              </a:spcBef>
              <a:spcAft>
                <a:spcPts val="0"/>
              </a:spcAft>
              <a:buNone/>
            </a:pPr>
            <a:endParaRPr sz="2250" b="0" i="1">
              <a:solidFill>
                <a:srgbClr val="003B71"/>
              </a:solidFill>
            </a:endParaRPr>
          </a:p>
          <a:p>
            <a:pPr marL="0" lvl="0" indent="0" algn="l" rtl="0">
              <a:spcBef>
                <a:spcPts val="0"/>
              </a:spcBef>
              <a:spcAft>
                <a:spcPts val="0"/>
              </a:spcAft>
              <a:buNone/>
            </a:pPr>
            <a:endParaRPr sz="2250" b="0">
              <a:solidFill>
                <a:srgbClr val="003B71"/>
              </a:solidFill>
            </a:endParaRPr>
          </a:p>
          <a:p>
            <a:pPr marL="0" lvl="0" indent="0" algn="l" rtl="0">
              <a:spcBef>
                <a:spcPts val="1000"/>
              </a:spcBef>
              <a:spcAft>
                <a:spcPts val="0"/>
              </a:spcAft>
              <a:buNone/>
            </a:pPr>
            <a:endParaRPr/>
          </a:p>
        </p:txBody>
      </p:sp>
      <p:graphicFrame>
        <p:nvGraphicFramePr>
          <p:cNvPr id="333" name="Google Shape;333;g173b92be595_1_166" descr="Example of positive responses to student errors when reading"/>
          <p:cNvGraphicFramePr/>
          <p:nvPr>
            <p:extLst>
              <p:ext uri="{D42A27DB-BD31-4B8C-83A1-F6EECF244321}">
                <p14:modId xmlns:p14="http://schemas.microsoft.com/office/powerpoint/2010/main" val="2200865251"/>
              </p:ext>
            </p:extLst>
          </p:nvPr>
        </p:nvGraphicFramePr>
        <p:xfrm>
          <a:off x="838200" y="1601975"/>
          <a:ext cx="10287000" cy="347460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3000" b="1" dirty="0">
                          <a:latin typeface="Droid Serif"/>
                          <a:ea typeface="Droid Serif"/>
                          <a:cs typeface="Droid Serif"/>
                          <a:sym typeface="Droid Serif"/>
                        </a:rPr>
                        <a:t>Error Made During </a:t>
                      </a:r>
                      <a:r>
                        <a:rPr lang="en-US" sz="3000" b="1" dirty="0" smtClean="0">
                          <a:latin typeface="Droid Serif"/>
                          <a:ea typeface="Droid Serif"/>
                          <a:cs typeface="Droid Serif"/>
                          <a:sym typeface="Droid Serif"/>
                        </a:rPr>
                        <a:t>Reading</a:t>
                      </a:r>
                      <a:endParaRPr sz="3000" b="1" dirty="0">
                        <a:latin typeface="Droid Serif"/>
                        <a:ea typeface="Droid Serif"/>
                        <a:cs typeface="Droid Serif"/>
                        <a:sym typeface="Droid Serif"/>
                      </a:endParaRPr>
                    </a:p>
                  </a:txBody>
                  <a:tcPr marL="91425" marR="91425" marT="91425" marB="91425">
                    <a:solidFill>
                      <a:srgbClr val="9E9E9E"/>
                    </a:solidFill>
                  </a:tcPr>
                </a:tc>
                <a:tc>
                  <a:txBody>
                    <a:bodyPr/>
                    <a:lstStyle/>
                    <a:p>
                      <a:pPr marL="0" lvl="0" indent="0" algn="ctr" rtl="0">
                        <a:spcBef>
                          <a:spcPts val="0"/>
                        </a:spcBef>
                        <a:spcAft>
                          <a:spcPts val="0"/>
                        </a:spcAft>
                        <a:buNone/>
                      </a:pPr>
                      <a:r>
                        <a:rPr lang="en-US" sz="3000" b="1">
                          <a:latin typeface="Droid Serif"/>
                          <a:ea typeface="Droid Serif"/>
                          <a:cs typeface="Droid Serif"/>
                          <a:sym typeface="Droid Serif"/>
                        </a:rPr>
                        <a:t>Positive Response</a:t>
                      </a:r>
                      <a:endParaRPr sz="3000" b="1">
                        <a:latin typeface="Droid Serif"/>
                        <a:ea typeface="Droid Serif"/>
                        <a:cs typeface="Droid Serif"/>
                        <a:sym typeface="Droid Serif"/>
                      </a:endParaRPr>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US" sz="3000">
                          <a:latin typeface="Droid Serif"/>
                          <a:ea typeface="Droid Serif"/>
                          <a:cs typeface="Droid Serif"/>
                          <a:sym typeface="Droid Serif"/>
                        </a:rPr>
                        <a:t>Mispronunciation</a:t>
                      </a:r>
                      <a:endParaRPr sz="3000">
                        <a:latin typeface="Droid Serif"/>
                        <a:ea typeface="Droid Serif"/>
                        <a:cs typeface="Droid Serif"/>
                        <a:sym typeface="Droid Serif"/>
                      </a:endParaRPr>
                    </a:p>
                  </a:txBody>
                  <a:tcPr marL="91425" marR="91425" marT="91425" marB="91425"/>
                </a:tc>
                <a:tc>
                  <a:txBody>
                    <a:bodyPr/>
                    <a:lstStyle/>
                    <a:p>
                      <a:pPr marL="0" lvl="0" indent="0" algn="l" rtl="0">
                        <a:spcBef>
                          <a:spcPts val="0"/>
                        </a:spcBef>
                        <a:spcAft>
                          <a:spcPts val="0"/>
                        </a:spcAft>
                        <a:buNone/>
                      </a:pPr>
                      <a:r>
                        <a:rPr lang="en-US" sz="3000">
                          <a:latin typeface="Droid Serif"/>
                          <a:ea typeface="Droid Serif"/>
                          <a:cs typeface="Droid Serif"/>
                          <a:sym typeface="Droid Serif"/>
                        </a:rPr>
                        <a:t>Try sounding the word out.</a:t>
                      </a:r>
                      <a:endParaRPr sz="3000">
                        <a:latin typeface="Droid Serif"/>
                        <a:ea typeface="Droid Serif"/>
                        <a:cs typeface="Droid Serif"/>
                        <a:sym typeface="Droid Serif"/>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US" sz="3000">
                          <a:latin typeface="Droid Serif"/>
                          <a:ea typeface="Droid Serif"/>
                          <a:cs typeface="Droid Serif"/>
                          <a:sym typeface="Droid Serif"/>
                        </a:rPr>
                        <a:t>Overlooking words</a:t>
                      </a:r>
                      <a:endParaRPr sz="3000">
                        <a:latin typeface="Droid Serif"/>
                        <a:ea typeface="Droid Serif"/>
                        <a:cs typeface="Droid Serif"/>
                        <a:sym typeface="Droid Serif"/>
                      </a:endParaRPr>
                    </a:p>
                  </a:txBody>
                  <a:tcPr marL="91425" marR="91425" marT="91425" marB="91425"/>
                </a:tc>
                <a:tc>
                  <a:txBody>
                    <a:bodyPr/>
                    <a:lstStyle/>
                    <a:p>
                      <a:pPr marL="0" lvl="0" indent="0" algn="l" rtl="0">
                        <a:spcBef>
                          <a:spcPts val="0"/>
                        </a:spcBef>
                        <a:spcAft>
                          <a:spcPts val="0"/>
                        </a:spcAft>
                        <a:buNone/>
                      </a:pPr>
                      <a:r>
                        <a:rPr lang="en-US" sz="3000">
                          <a:latin typeface="Droid Serif"/>
                          <a:ea typeface="Droid Serif"/>
                          <a:cs typeface="Droid Serif"/>
                          <a:sym typeface="Droid Serif"/>
                        </a:rPr>
                        <a:t>Slow down and read exactly what you see.</a:t>
                      </a:r>
                      <a:endParaRPr sz="3000">
                        <a:latin typeface="Droid Serif"/>
                        <a:ea typeface="Droid Serif"/>
                        <a:cs typeface="Droid Serif"/>
                        <a:sym typeface="Droid Serif"/>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US" sz="3000">
                          <a:latin typeface="Droid Serif"/>
                          <a:ea typeface="Droid Serif"/>
                          <a:cs typeface="Droid Serif"/>
                          <a:sym typeface="Droid Serif"/>
                        </a:rPr>
                        <a:t>Substitutions/Insertions</a:t>
                      </a:r>
                      <a:endParaRPr sz="3000">
                        <a:latin typeface="Droid Serif"/>
                        <a:ea typeface="Droid Serif"/>
                        <a:cs typeface="Droid Serif"/>
                        <a:sym typeface="Droid Serif"/>
                      </a:endParaRPr>
                    </a:p>
                  </a:txBody>
                  <a:tcPr marL="91425" marR="91425" marT="91425" marB="91425"/>
                </a:tc>
                <a:tc>
                  <a:txBody>
                    <a:bodyPr/>
                    <a:lstStyle/>
                    <a:p>
                      <a:pPr marL="0" lvl="0" indent="0" algn="l" rtl="0">
                        <a:spcBef>
                          <a:spcPts val="0"/>
                        </a:spcBef>
                        <a:spcAft>
                          <a:spcPts val="0"/>
                        </a:spcAft>
                        <a:buNone/>
                      </a:pPr>
                      <a:r>
                        <a:rPr lang="en-US" sz="3000" dirty="0">
                          <a:latin typeface="Droid Serif"/>
                          <a:ea typeface="Droid Serif"/>
                          <a:cs typeface="Droid Serif"/>
                          <a:sym typeface="Droid Serif"/>
                        </a:rPr>
                        <a:t>I will read the sentence first, then you reread it after me.</a:t>
                      </a:r>
                      <a:endParaRPr sz="3000" dirty="0">
                        <a:latin typeface="Droid Serif"/>
                        <a:ea typeface="Droid Serif"/>
                        <a:cs typeface="Droid Serif"/>
                        <a:sym typeface="Droid Serif"/>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g173b92be595_1_173"/>
          <p:cNvSpPr txBox="1">
            <a:spLocks noGrp="1"/>
          </p:cNvSpPr>
          <p:nvPr>
            <p:ph type="title"/>
          </p:nvPr>
        </p:nvSpPr>
        <p:spPr>
          <a:xfrm>
            <a:off x="273825" y="365125"/>
            <a:ext cx="116622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4"/>
                  </a:ext>
                </a:extLst>
              </a:rPr>
              <a:t>gy</a:t>
            </a:r>
            <a:r>
              <a:rPr lang="en-US"/>
              <a:t> 3: Model and facilitate classroom reading expectations</a:t>
            </a:r>
            <a:endParaRPr/>
          </a:p>
        </p:txBody>
      </p:sp>
      <p:graphicFrame>
        <p:nvGraphicFramePr>
          <p:cNvPr id="340" name="Google Shape;340;g173b92be595_1_173" descr="Chart explaing teacher actions and student actions for modeling and facilitationg classroom reading expectations"/>
          <p:cNvGraphicFramePr/>
          <p:nvPr>
            <p:extLst>
              <p:ext uri="{D42A27DB-BD31-4B8C-83A1-F6EECF244321}">
                <p14:modId xmlns:p14="http://schemas.microsoft.com/office/powerpoint/2010/main" val="1397044447"/>
              </p:ext>
            </p:extLst>
          </p:nvPr>
        </p:nvGraphicFramePr>
        <p:xfrm>
          <a:off x="637050" y="2017825"/>
          <a:ext cx="10287000" cy="451092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600" b="1" dirty="0"/>
                        <a:t>Teacher </a:t>
                      </a:r>
                      <a:r>
                        <a:rPr lang="en-US" sz="2600" b="1" dirty="0" smtClean="0"/>
                        <a:t>Actions</a:t>
                      </a:r>
                      <a:endParaRPr sz="2600" b="1" dirty="0"/>
                    </a:p>
                  </a:txBody>
                  <a:tcPr marL="91425" marR="91425" marT="91425" marB="91425">
                    <a:solidFill>
                      <a:srgbClr val="9E9E9E"/>
                    </a:solidFill>
                  </a:tcPr>
                </a:tc>
                <a:tc>
                  <a:txBody>
                    <a:bodyPr/>
                    <a:lstStyle/>
                    <a:p>
                      <a:pPr marL="0" lvl="0" indent="0" algn="ctr" rtl="0">
                        <a:spcBef>
                          <a:spcPts val="0"/>
                        </a:spcBef>
                        <a:spcAft>
                          <a:spcPts val="0"/>
                        </a:spcAft>
                        <a:buNone/>
                      </a:pPr>
                      <a:r>
                        <a:rPr lang="en-US" sz="2500" b="1"/>
                        <a:t>Student Actions </a:t>
                      </a:r>
                      <a:endParaRPr sz="25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93700" algn="l" rtl="0">
                        <a:spcBef>
                          <a:spcPts val="0"/>
                        </a:spcBef>
                        <a:spcAft>
                          <a:spcPts val="0"/>
                        </a:spcAft>
                        <a:buSzPts val="2600"/>
                        <a:buChar char="●"/>
                      </a:pPr>
                      <a:r>
                        <a:rPr lang="en-US" sz="2600"/>
                        <a:t>Choose a reading expectation to model such as annotating </a:t>
                      </a:r>
                      <a:endParaRPr sz="2600"/>
                    </a:p>
                    <a:p>
                      <a:pPr marL="457200" lvl="0" indent="-393700" algn="l" rtl="0">
                        <a:spcBef>
                          <a:spcPts val="0"/>
                        </a:spcBef>
                        <a:spcAft>
                          <a:spcPts val="0"/>
                        </a:spcAft>
                        <a:buSzPts val="2600"/>
                        <a:buChar char="●"/>
                      </a:pPr>
                      <a:r>
                        <a:rPr lang="en-US" sz="2600"/>
                        <a:t>Discuss and show students what is expected when asked to annotate</a:t>
                      </a:r>
                      <a:endParaRPr sz="2600"/>
                    </a:p>
                    <a:p>
                      <a:pPr marL="457200" lvl="0" indent="-393700" algn="l" rtl="0">
                        <a:spcBef>
                          <a:spcPts val="0"/>
                        </a:spcBef>
                        <a:spcAft>
                          <a:spcPts val="0"/>
                        </a:spcAft>
                        <a:buSzPts val="2600"/>
                        <a:buChar char="●"/>
                      </a:pPr>
                      <a:r>
                        <a:rPr lang="en-US" sz="2600"/>
                        <a:t>Allow students to annotate a text</a:t>
                      </a:r>
                      <a:endParaRPr sz="2600"/>
                    </a:p>
                  </a:txBody>
                  <a:tcPr marL="91425" marR="91425" marT="91425" marB="91425">
                    <a:solidFill>
                      <a:srgbClr val="FFFF00"/>
                    </a:solidFill>
                  </a:tcPr>
                </a:tc>
                <a:tc>
                  <a:txBody>
                    <a:bodyPr/>
                    <a:lstStyle/>
                    <a:p>
                      <a:pPr marL="457200" lvl="0" indent="-387350" algn="l" rtl="0">
                        <a:spcBef>
                          <a:spcPts val="0"/>
                        </a:spcBef>
                        <a:spcAft>
                          <a:spcPts val="0"/>
                        </a:spcAft>
                        <a:buSzPts val="2500"/>
                        <a:buChar char="●"/>
                      </a:pPr>
                      <a:r>
                        <a:rPr lang="en-US" sz="2500"/>
                        <a:t>Follow teacher model of reading expectation</a:t>
                      </a:r>
                      <a:endParaRPr sz="2500"/>
                    </a:p>
                    <a:p>
                      <a:pPr marL="457200" lvl="0" indent="-387350" algn="l" rtl="0">
                        <a:spcBef>
                          <a:spcPts val="0"/>
                        </a:spcBef>
                        <a:spcAft>
                          <a:spcPts val="0"/>
                        </a:spcAft>
                        <a:buSzPts val="2500"/>
                        <a:buChar char="●"/>
                      </a:pPr>
                      <a:r>
                        <a:rPr lang="en-US" sz="2500"/>
                        <a:t>Continue to use reading expectation </a:t>
                      </a:r>
                      <a:endParaRPr sz="25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continuously engage students in active reading habits </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u="sng" dirty="0">
                          <a:solidFill>
                            <a:schemeClr val="hlink"/>
                          </a:solidFill>
                          <a:hlinkClick r:id="rId3"/>
                        </a:rPr>
                        <a:t>Promoting Active Reading Skills</a:t>
                      </a:r>
                      <a:r>
                        <a:rPr lang="en-US" sz="2000" dirty="0"/>
                        <a:t> </a:t>
                      </a:r>
                      <a:r>
                        <a:rPr lang="en-US" sz="2000" u="sng" dirty="0">
                          <a:solidFill>
                            <a:schemeClr val="hlink"/>
                          </a:solidFill>
                          <a:hlinkClick r:id="rId4"/>
                        </a:rPr>
                        <a:t>Close Reading</a:t>
                      </a: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g173b92be595_1_179" descr="Reading Expectations"/>
          <p:cNvSpPr txBox="1">
            <a:spLocks noGrp="1"/>
          </p:cNvSpPr>
          <p:nvPr>
            <p:ph type="title"/>
          </p:nvPr>
        </p:nvSpPr>
        <p:spPr>
          <a:xfrm>
            <a:off x="309775" y="189638"/>
            <a:ext cx="11353800" cy="13260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endParaRPr sz="36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5"/>
                </a:ext>
              </a:extLst>
            </a:endParaRPr>
          </a:p>
          <a:p>
            <a:pPr marL="0" lvl="0" indent="0" algn="l" rtl="0">
              <a:spcBef>
                <a:spcPts val="0"/>
              </a:spcBef>
              <a:spcAft>
                <a:spcPts val="0"/>
              </a:spcAft>
              <a:buNone/>
            </a:pPr>
            <a:endParaRPr/>
          </a:p>
        </p:txBody>
      </p:sp>
      <p:sp>
        <p:nvSpPr>
          <p:cNvPr id="347" name="Google Shape;347;g173b92be595_1_179" descr="Chart for teachers to use that indicate expectations for students"/>
          <p:cNvSpPr txBox="1">
            <a:spLocks noGrp="1"/>
          </p:cNvSpPr>
          <p:nvPr>
            <p:ph type="body" idx="1"/>
          </p:nvPr>
        </p:nvSpPr>
        <p:spPr>
          <a:xfrm>
            <a:off x="0" y="602625"/>
            <a:ext cx="12192000" cy="5330100"/>
          </a:xfrm>
          <a:prstGeom prst="rect">
            <a:avLst/>
          </a:prstGeom>
        </p:spPr>
        <p:txBody>
          <a:bodyPr spcFirstLastPara="1" wrap="square" lIns="91425" tIns="45700" rIns="91425" bIns="45700" anchor="t" anchorCtr="0">
            <a:normAutofit/>
          </a:bodyPr>
          <a:lstStyle/>
          <a:p>
            <a:pPr marL="457200" lvl="0" indent="0" algn="l" rtl="0">
              <a:spcBef>
                <a:spcPts val="0"/>
              </a:spcBef>
              <a:spcAft>
                <a:spcPts val="0"/>
              </a:spcAft>
              <a:buNone/>
            </a:pPr>
            <a:endParaRPr sz="9600" b="0"/>
          </a:p>
          <a:p>
            <a:pPr marL="457200" lvl="0" indent="0" algn="l" rtl="0">
              <a:spcBef>
                <a:spcPts val="0"/>
              </a:spcBef>
              <a:spcAft>
                <a:spcPts val="0"/>
              </a:spcAft>
              <a:buNone/>
            </a:pPr>
            <a:endParaRPr sz="9600" b="0"/>
          </a:p>
          <a:p>
            <a:pPr marL="0" lvl="0" indent="0" algn="l" rtl="0">
              <a:spcBef>
                <a:spcPts val="0"/>
              </a:spcBef>
              <a:spcAft>
                <a:spcPts val="0"/>
              </a:spcAft>
              <a:buNone/>
            </a:pPr>
            <a:endParaRPr sz="5600" b="0"/>
          </a:p>
          <a:p>
            <a:pPr marL="0" lvl="0" indent="0" algn="l" rtl="0">
              <a:spcBef>
                <a:spcPts val="0"/>
              </a:spcBef>
              <a:spcAft>
                <a:spcPts val="0"/>
              </a:spcAft>
              <a:buNone/>
            </a:pPr>
            <a:endParaRPr sz="2250" b="0"/>
          </a:p>
          <a:p>
            <a:pPr marL="0" lvl="0" indent="0" algn="l" rtl="0">
              <a:spcBef>
                <a:spcPts val="0"/>
              </a:spcBef>
              <a:spcAft>
                <a:spcPts val="0"/>
              </a:spcAft>
              <a:buNone/>
            </a:pPr>
            <a:endParaRPr sz="2250" b="0"/>
          </a:p>
          <a:p>
            <a:pPr marL="0" lvl="0" indent="0" algn="l" rtl="0">
              <a:spcBef>
                <a:spcPts val="0"/>
              </a:spcBef>
              <a:spcAft>
                <a:spcPts val="0"/>
              </a:spcAft>
              <a:buNone/>
            </a:pPr>
            <a:endParaRPr sz="2250" b="0"/>
          </a:p>
          <a:p>
            <a:pPr marL="0" lvl="0" indent="0" algn="l" rtl="0">
              <a:spcBef>
                <a:spcPts val="0"/>
              </a:spcBef>
              <a:spcAft>
                <a:spcPts val="0"/>
              </a:spcAft>
              <a:buNone/>
            </a:pPr>
            <a:endParaRPr sz="2250"/>
          </a:p>
          <a:p>
            <a:pPr marL="0" lvl="0" indent="0" algn="l" rtl="0">
              <a:spcBef>
                <a:spcPts val="1000"/>
              </a:spcBef>
              <a:spcAft>
                <a:spcPts val="0"/>
              </a:spcAft>
              <a:buNone/>
            </a:pPr>
            <a:endParaRPr/>
          </a:p>
        </p:txBody>
      </p:sp>
      <p:graphicFrame>
        <p:nvGraphicFramePr>
          <p:cNvPr id="348" name="Google Shape;348;g173b92be595_1_179" descr="Chart with reading expectations for students"/>
          <p:cNvGraphicFramePr/>
          <p:nvPr>
            <p:extLst>
              <p:ext uri="{D42A27DB-BD31-4B8C-83A1-F6EECF244321}">
                <p14:modId xmlns:p14="http://schemas.microsoft.com/office/powerpoint/2010/main" val="1914627708"/>
              </p:ext>
            </p:extLst>
          </p:nvPr>
        </p:nvGraphicFramePr>
        <p:xfrm>
          <a:off x="1066800" y="2168688"/>
          <a:ext cx="10287000" cy="3110987"/>
        </p:xfrm>
        <a:graphic>
          <a:graphicData uri="http://schemas.openxmlformats.org/drawingml/2006/table">
            <a:tbl>
              <a:tblPr firstRow="1">
                <a:noFill/>
                <a:tableStyleId>{0AB0736E-EF6A-494F-BA9E-FBD9F41D1190}</a:tableStyleId>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1574825">
                <a:tc>
                  <a:txBody>
                    <a:bodyPr/>
                    <a:lstStyle/>
                    <a:p>
                      <a:pPr marL="0" lvl="0" indent="0" algn="ctr" rtl="0">
                        <a:lnSpc>
                          <a:spcPct val="90000"/>
                        </a:lnSpc>
                        <a:spcBef>
                          <a:spcPts val="0"/>
                        </a:spcBef>
                        <a:spcAft>
                          <a:spcPts val="0"/>
                        </a:spcAft>
                        <a:buNone/>
                      </a:pPr>
                      <a:r>
                        <a:rPr lang="en-US" sz="2400" dirty="0">
                          <a:solidFill>
                            <a:srgbClr val="004E95"/>
                          </a:solidFill>
                          <a:latin typeface="Times New Roman"/>
                          <a:ea typeface="Times New Roman"/>
                          <a:cs typeface="Times New Roman"/>
                          <a:sym typeface="Times New Roman"/>
                        </a:rPr>
                        <a:t>Previewing text to identify unfamiliar words</a:t>
                      </a:r>
                      <a:endParaRPr sz="2400" dirty="0">
                        <a:solidFill>
                          <a:srgbClr val="004E95"/>
                        </a:solidFill>
                        <a:latin typeface="Times New Roman"/>
                        <a:ea typeface="Times New Roman"/>
                        <a:cs typeface="Times New Roman"/>
                        <a:sym typeface="Times New Roman"/>
                      </a:endParaRPr>
                    </a:p>
                    <a:p>
                      <a:pPr marL="0" lvl="0" indent="0" algn="ctr" rtl="0">
                        <a:spcBef>
                          <a:spcPts val="0"/>
                        </a:spcBef>
                        <a:spcAft>
                          <a:spcPts val="0"/>
                        </a:spcAft>
                        <a:buNone/>
                      </a:pPr>
                      <a:endParaRPr sz="2400" dirty="0"/>
                    </a:p>
                  </a:txBody>
                  <a:tcPr marL="91425" marR="91425" marT="91425" marB="91425" anchor="ctr"/>
                </a:tc>
                <a:tc>
                  <a:txBody>
                    <a:bodyPr/>
                    <a:lstStyle/>
                    <a:p>
                      <a:pPr marL="0" lvl="0" indent="0" algn="ctr" rtl="0">
                        <a:lnSpc>
                          <a:spcPct val="90000"/>
                        </a:lnSpc>
                        <a:spcBef>
                          <a:spcPts val="0"/>
                        </a:spcBef>
                        <a:spcAft>
                          <a:spcPts val="0"/>
                        </a:spcAft>
                        <a:buNone/>
                      </a:pPr>
                      <a:r>
                        <a:rPr lang="en-US" sz="2400">
                          <a:solidFill>
                            <a:srgbClr val="004E95"/>
                          </a:solidFill>
                          <a:latin typeface="Times New Roman"/>
                          <a:ea typeface="Times New Roman"/>
                          <a:cs typeface="Times New Roman"/>
                          <a:sym typeface="Times New Roman"/>
                        </a:rPr>
                        <a:t>Questioning the narrator/author</a:t>
                      </a:r>
                      <a:endParaRPr sz="2400"/>
                    </a:p>
                  </a:txBody>
                  <a:tcPr marL="91425" marR="91425" marT="91425" marB="91425" anchor="ctr"/>
                </a:tc>
                <a:tc>
                  <a:txBody>
                    <a:bodyPr/>
                    <a:lstStyle/>
                    <a:p>
                      <a:pPr marL="0" lvl="0" indent="0" algn="ctr" rtl="0">
                        <a:lnSpc>
                          <a:spcPct val="90000"/>
                        </a:lnSpc>
                        <a:spcBef>
                          <a:spcPts val="0"/>
                        </a:spcBef>
                        <a:spcAft>
                          <a:spcPts val="0"/>
                        </a:spcAft>
                        <a:buNone/>
                      </a:pPr>
                      <a:r>
                        <a:rPr lang="en-US" sz="2400">
                          <a:solidFill>
                            <a:srgbClr val="004E95"/>
                          </a:solidFill>
                          <a:latin typeface="Times New Roman"/>
                          <a:ea typeface="Times New Roman"/>
                          <a:cs typeface="Times New Roman"/>
                          <a:sym typeface="Times New Roman"/>
                        </a:rPr>
                        <a:t>Using textual evidence to support comprehension</a:t>
                      </a:r>
                      <a:endParaRPr sz="2400"/>
                    </a:p>
                  </a:txBody>
                  <a:tcPr marL="91425" marR="91425" marT="91425" marB="91425" anchor="ctr"/>
                </a:tc>
                <a:extLst>
                  <a:ext uri="{0D108BD9-81ED-4DB2-BD59-A6C34878D82A}">
                    <a16:rowId xmlns:a16="http://schemas.microsoft.com/office/drawing/2014/main" val="10000"/>
                  </a:ext>
                </a:extLst>
              </a:tr>
              <a:tr h="381000">
                <a:tc>
                  <a:txBody>
                    <a:bodyPr/>
                    <a:lstStyle/>
                    <a:p>
                      <a:pPr marL="0" lvl="0" indent="0" algn="ctr" rtl="0">
                        <a:lnSpc>
                          <a:spcPct val="90000"/>
                        </a:lnSpc>
                        <a:spcBef>
                          <a:spcPts val="0"/>
                        </a:spcBef>
                        <a:spcAft>
                          <a:spcPts val="0"/>
                        </a:spcAft>
                        <a:buNone/>
                      </a:pPr>
                      <a:r>
                        <a:rPr lang="en-US" sz="2400">
                          <a:solidFill>
                            <a:srgbClr val="004E95"/>
                          </a:solidFill>
                          <a:latin typeface="Times New Roman"/>
                          <a:ea typeface="Times New Roman"/>
                          <a:cs typeface="Times New Roman"/>
                          <a:sym typeface="Times New Roman"/>
                        </a:rPr>
                        <a:t>Focusing on a specific literacy skill</a:t>
                      </a:r>
                      <a:endParaRPr sz="2400">
                        <a:solidFill>
                          <a:srgbClr val="004E95"/>
                        </a:solidFill>
                        <a:latin typeface="Times New Roman"/>
                        <a:ea typeface="Times New Roman"/>
                        <a:cs typeface="Times New Roman"/>
                        <a:sym typeface="Times New Roman"/>
                      </a:endParaRPr>
                    </a:p>
                    <a:p>
                      <a:pPr marL="0" lvl="0" indent="0" algn="ctr" rtl="0">
                        <a:lnSpc>
                          <a:spcPct val="90000"/>
                        </a:lnSpc>
                        <a:spcBef>
                          <a:spcPts val="0"/>
                        </a:spcBef>
                        <a:spcAft>
                          <a:spcPts val="0"/>
                        </a:spcAft>
                        <a:buNone/>
                      </a:pPr>
                      <a:endParaRPr sz="2400">
                        <a:solidFill>
                          <a:schemeClr val="dk1"/>
                        </a:solidFill>
                        <a:latin typeface="Times New Roman"/>
                        <a:ea typeface="Times New Roman"/>
                        <a:cs typeface="Times New Roman"/>
                        <a:sym typeface="Times New Roman"/>
                      </a:endParaRPr>
                    </a:p>
                    <a:p>
                      <a:pPr marL="0" lvl="0" indent="0" algn="ctr" rtl="0">
                        <a:spcBef>
                          <a:spcPts val="0"/>
                        </a:spcBef>
                        <a:spcAft>
                          <a:spcPts val="0"/>
                        </a:spcAft>
                        <a:buNone/>
                      </a:pPr>
                      <a:endParaRPr sz="2400"/>
                    </a:p>
                  </a:txBody>
                  <a:tcPr marL="91425" marR="91425" marT="91425" marB="91425" anchor="ctr"/>
                </a:tc>
                <a:tc>
                  <a:txBody>
                    <a:bodyPr/>
                    <a:lstStyle/>
                    <a:p>
                      <a:pPr marL="0" lvl="0" indent="0" algn="ctr" rtl="0">
                        <a:lnSpc>
                          <a:spcPct val="90000"/>
                        </a:lnSpc>
                        <a:spcBef>
                          <a:spcPts val="0"/>
                        </a:spcBef>
                        <a:spcAft>
                          <a:spcPts val="0"/>
                        </a:spcAft>
                        <a:buNone/>
                      </a:pPr>
                      <a:r>
                        <a:rPr lang="en-US" sz="2400">
                          <a:solidFill>
                            <a:srgbClr val="004E95"/>
                          </a:solidFill>
                          <a:latin typeface="Times New Roman"/>
                          <a:ea typeface="Times New Roman"/>
                          <a:cs typeface="Times New Roman"/>
                          <a:sym typeface="Times New Roman"/>
                        </a:rPr>
                        <a:t>Making real-world or personal connections to the text</a:t>
                      </a:r>
                      <a:endParaRPr sz="2400"/>
                    </a:p>
                  </a:txBody>
                  <a:tcPr marL="91425" marR="91425" marT="91425" marB="91425" anchor="ctr"/>
                </a:tc>
                <a:tc>
                  <a:txBody>
                    <a:bodyPr/>
                    <a:lstStyle/>
                    <a:p>
                      <a:pPr marL="0" lvl="0" indent="0" algn="ctr" rtl="0">
                        <a:lnSpc>
                          <a:spcPct val="90000"/>
                        </a:lnSpc>
                        <a:spcBef>
                          <a:spcPts val="0"/>
                        </a:spcBef>
                        <a:spcAft>
                          <a:spcPts val="0"/>
                        </a:spcAft>
                        <a:buNone/>
                      </a:pPr>
                      <a:r>
                        <a:rPr lang="en-US" sz="2400" dirty="0">
                          <a:solidFill>
                            <a:srgbClr val="004E95"/>
                          </a:solidFill>
                          <a:latin typeface="Times New Roman"/>
                          <a:ea typeface="Times New Roman"/>
                          <a:cs typeface="Times New Roman"/>
                          <a:sym typeface="Times New Roman"/>
                        </a:rPr>
                        <a:t>Annotating </a:t>
                      </a:r>
                      <a:endParaRPr sz="2400" dirty="0">
                        <a:solidFill>
                          <a:srgbClr val="004E95"/>
                        </a:solidFill>
                        <a:latin typeface="Times New Roman"/>
                        <a:ea typeface="Times New Roman"/>
                        <a:cs typeface="Times New Roman"/>
                        <a:sym typeface="Times New Roman"/>
                      </a:endParaRPr>
                    </a:p>
                    <a:p>
                      <a:pPr marL="0" lvl="0" indent="0" algn="ctr" rtl="0">
                        <a:spcBef>
                          <a:spcPts val="0"/>
                        </a:spcBef>
                        <a:spcAft>
                          <a:spcPts val="0"/>
                        </a:spcAft>
                        <a:buNone/>
                      </a:pPr>
                      <a:endParaRPr sz="2400" dirty="0"/>
                    </a:p>
                  </a:txBody>
                  <a:tcPr marL="91425" marR="91425" marT="91425" marB="91425" anchor="ctr"/>
                </a:tc>
                <a:extLst>
                  <a:ext uri="{0D108BD9-81ED-4DB2-BD59-A6C34878D82A}">
                    <a16:rowId xmlns:a16="http://schemas.microsoft.com/office/drawing/2014/main" val="10001"/>
                  </a:ext>
                </a:extLst>
              </a:tr>
            </a:tbl>
          </a:graphicData>
        </a:graphic>
      </p:graphicFrame>
      <p:sp>
        <p:nvSpPr>
          <p:cNvPr id="349" name="Google Shape;349;g173b92be595_1_179"/>
          <p:cNvSpPr txBox="1"/>
          <p:nvPr/>
        </p:nvSpPr>
        <p:spPr>
          <a:xfrm>
            <a:off x="472975" y="990600"/>
            <a:ext cx="55137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700" b="1">
                <a:solidFill>
                  <a:schemeClr val="dk2"/>
                </a:solidFill>
                <a:latin typeface="Times New Roman"/>
                <a:ea typeface="Times New Roman"/>
                <a:cs typeface="Times New Roman"/>
                <a:sym typeface="Times New Roman"/>
              </a:rPr>
              <a:t>Reading Expectations</a:t>
            </a:r>
            <a:endParaRPr sz="3700" b="1">
              <a:solidFill>
                <a:schemeClr val="dk2"/>
              </a:solidFill>
              <a:latin typeface="Times New Roman"/>
              <a:ea typeface="Times New Roman"/>
              <a:cs typeface="Times New Roman"/>
              <a:sym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g173b92be595_1_187"/>
          <p:cNvSpPr txBox="1">
            <a:spLocks noGrp="1"/>
          </p:cNvSpPr>
          <p:nvPr>
            <p:ph type="title"/>
          </p:nvPr>
        </p:nvSpPr>
        <p:spPr>
          <a:xfrm>
            <a:off x="838200" y="2667724"/>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Voices From A Safe Space</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g173b92be595_1_192"/>
          <p:cNvSpPr txBox="1">
            <a:spLocks noGrp="1"/>
          </p:cNvSpPr>
          <p:nvPr>
            <p:ph type="title"/>
          </p:nvPr>
        </p:nvSpPr>
        <p:spPr>
          <a:xfrm>
            <a:off x="838200" y="0"/>
            <a:ext cx="10515600" cy="741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SzPts val="990"/>
              <a:buNone/>
            </a:pPr>
            <a:endParaRPr sz="2760"/>
          </a:p>
          <a:p>
            <a:pPr marL="0" lvl="0" indent="0" algn="ctr" rtl="0">
              <a:spcBef>
                <a:spcPts val="0"/>
              </a:spcBef>
              <a:spcAft>
                <a:spcPts val="0"/>
              </a:spcAft>
              <a:buSzPts val="990"/>
              <a:buNone/>
            </a:pPr>
            <a:r>
              <a:rPr lang="en-US" sz="2760"/>
              <a:t>Student Responses to “How building &amp; maintaining relationships with teachers have shaped their learning experience”...</a:t>
            </a:r>
            <a:endParaRPr sz="2260"/>
          </a:p>
        </p:txBody>
      </p:sp>
      <p:sp>
        <p:nvSpPr>
          <p:cNvPr id="362" name="Google Shape;362;g173b92be595_1_192"/>
          <p:cNvSpPr txBox="1">
            <a:spLocks noGrp="1"/>
          </p:cNvSpPr>
          <p:nvPr>
            <p:ph type="body" idx="1"/>
          </p:nvPr>
        </p:nvSpPr>
        <p:spPr>
          <a:xfrm>
            <a:off x="0" y="1112875"/>
            <a:ext cx="12192000" cy="5389500"/>
          </a:xfrm>
          <a:prstGeom prst="rect">
            <a:avLst/>
          </a:prstGeom>
        </p:spPr>
        <p:txBody>
          <a:bodyPr spcFirstLastPara="1" wrap="square" lIns="91425" tIns="45700" rIns="91425" bIns="45700" anchor="t" anchorCtr="0">
            <a:noAutofit/>
          </a:bodyPr>
          <a:lstStyle/>
          <a:p>
            <a:pPr marL="0" lvl="0" indent="0" algn="l" rtl="0">
              <a:lnSpc>
                <a:spcPct val="80000"/>
              </a:lnSpc>
              <a:spcBef>
                <a:spcPts val="0"/>
              </a:spcBef>
              <a:spcAft>
                <a:spcPts val="0"/>
              </a:spcAft>
              <a:buSzPts val="275"/>
              <a:buNone/>
            </a:pPr>
            <a:r>
              <a:rPr lang="en-US" sz="1750" b="0"/>
              <a:t>“</a:t>
            </a:r>
            <a:r>
              <a:rPr lang="en-US" sz="2150"/>
              <a:t>Your ability to bring out student’s creative side made me excited for assignments and unique projects. I also loved how you kept your relationship real with students and treated us with the same respect and attitude you would an adult. You were always interested in what we had to say and encouraged us to speak our minds and share our opinions in a safe space”  -Maddy M.</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r>
              <a:rPr lang="en-US" sz="2150"/>
              <a:t>“You were the first English teacher that let me express how I truly feel on certain topics no matter what it was or how I felt you accepted it and encouraged me to show more of myself in my work. English class felt like I was talking to a group of like minded friends not class…” Tariq B</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r>
              <a:rPr lang="en-US" sz="2150"/>
              <a:t>Having you as an English teacher encouraged me to learn in many different ways. You could always tell when we were having bad days, so you would make us get up and say our “Daily Affirmations” to boost us up for the day. You always gave us positive words to show us hard work pays off in the end. Not to mention you always made boring activities fun…” Alasia D</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r>
              <a:rPr lang="en-US" sz="2150"/>
              <a:t>“I like how you explained to me how I’m different and shouldn’t be pressed about what anyone thinks because I am creative…” Isaiah W.</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endParaRPr sz="2250"/>
          </a:p>
          <a:p>
            <a:pPr marL="0" lvl="0" indent="0" algn="l" rtl="0">
              <a:lnSpc>
                <a:spcPct val="80000"/>
              </a:lnSpc>
              <a:spcBef>
                <a:spcPts val="0"/>
              </a:spcBef>
              <a:spcAft>
                <a:spcPts val="0"/>
              </a:spcAft>
              <a:buSzPts val="275"/>
              <a:buNone/>
            </a:pPr>
            <a:endParaRPr sz="600">
              <a:solidFill>
                <a:srgbClr val="000000"/>
              </a:solidFill>
            </a:endParaRPr>
          </a:p>
          <a:p>
            <a:pPr marL="0" lvl="0" indent="0" algn="l" rtl="0">
              <a:lnSpc>
                <a:spcPct val="80000"/>
              </a:lnSpc>
              <a:spcBef>
                <a:spcPts val="0"/>
              </a:spcBef>
              <a:spcAft>
                <a:spcPts val="0"/>
              </a:spcAft>
              <a:buSzPts val="275"/>
              <a:buNone/>
            </a:pPr>
            <a:endParaRPr sz="600">
              <a:solidFill>
                <a:srgbClr val="000000"/>
              </a:solidFill>
            </a:endParaRPr>
          </a:p>
          <a:p>
            <a:pPr marL="0" lvl="0" indent="0" algn="l" rtl="0">
              <a:lnSpc>
                <a:spcPct val="80000"/>
              </a:lnSpc>
              <a:spcBef>
                <a:spcPts val="0"/>
              </a:spcBef>
              <a:spcAft>
                <a:spcPts val="0"/>
              </a:spcAft>
              <a:buSzPts val="275"/>
              <a:buNone/>
            </a:pPr>
            <a:endParaRPr sz="200" b="0">
              <a:solidFill>
                <a:srgbClr val="000000"/>
              </a:solidFill>
            </a:endParaRPr>
          </a:p>
          <a:p>
            <a:pPr marL="0" lvl="0" indent="0" algn="l" rtl="0">
              <a:lnSpc>
                <a:spcPct val="80000"/>
              </a:lnSpc>
              <a:spcBef>
                <a:spcPts val="0"/>
              </a:spcBef>
              <a:spcAft>
                <a:spcPts val="0"/>
              </a:spcAft>
              <a:buSzPts val="275"/>
              <a:buNone/>
            </a:pPr>
            <a:endParaRPr sz="200" b="0">
              <a:solidFill>
                <a:srgbClr val="000000"/>
              </a:solidFill>
            </a:endParaRPr>
          </a:p>
          <a:p>
            <a:pPr marL="0" lvl="0" indent="0" algn="l" rtl="0">
              <a:lnSpc>
                <a:spcPct val="70000"/>
              </a:lnSpc>
              <a:spcBef>
                <a:spcPts val="1000"/>
              </a:spcBef>
              <a:spcAft>
                <a:spcPts val="0"/>
              </a:spcAft>
              <a:buSzPts val="275"/>
              <a:buNone/>
            </a:pPr>
            <a:endParaRPr sz="3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g173b92be595_1_19"/>
          <p:cNvSpPr txBox="1">
            <a:spLocks noGrp="1"/>
          </p:cNvSpPr>
          <p:nvPr>
            <p:ph type="title"/>
          </p:nvPr>
        </p:nvSpPr>
        <p:spPr>
          <a:xfrm>
            <a:off x="114300" y="22800"/>
            <a:ext cx="10515600" cy="8154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3600"/>
              <a:t>Today’s </a:t>
            </a:r>
            <a:r>
              <a:rPr lang="en-US" sz="3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Agenda</a:t>
            </a:r>
            <a:endParaRPr sz="3600"/>
          </a:p>
        </p:txBody>
      </p:sp>
      <p:sp>
        <p:nvSpPr>
          <p:cNvPr id="183" name="Google Shape;183;g173b92be595_1_19"/>
          <p:cNvSpPr txBox="1">
            <a:spLocks noGrp="1"/>
          </p:cNvSpPr>
          <p:nvPr>
            <p:ph type="body" idx="1"/>
          </p:nvPr>
        </p:nvSpPr>
        <p:spPr>
          <a:xfrm>
            <a:off x="114300" y="763525"/>
            <a:ext cx="8971500" cy="5546700"/>
          </a:xfrm>
          <a:prstGeom prst="rect">
            <a:avLst/>
          </a:prstGeom>
        </p:spPr>
        <p:txBody>
          <a:bodyPr spcFirstLastPara="1" wrap="square" lIns="91425" tIns="45700" rIns="91425" bIns="45700" anchor="t" anchorCtr="0">
            <a:noAutofit/>
          </a:bodyPr>
          <a:lstStyle/>
          <a:p>
            <a:pPr marL="0" lvl="0" indent="0" algn="l" rtl="0">
              <a:lnSpc>
                <a:spcPct val="70000"/>
              </a:lnSpc>
              <a:spcBef>
                <a:spcPts val="1000"/>
              </a:spcBef>
              <a:spcAft>
                <a:spcPts val="0"/>
              </a:spcAft>
              <a:buNone/>
            </a:pPr>
            <a:endParaRPr>
              <a:solidFill>
                <a:srgbClr val="003B71"/>
              </a:solidFill>
            </a:endParaRPr>
          </a:p>
          <a:p>
            <a:pPr marL="0" lvl="0" indent="0" algn="l" rtl="0">
              <a:lnSpc>
                <a:spcPct val="70000"/>
              </a:lnSpc>
              <a:spcBef>
                <a:spcPts val="1000"/>
              </a:spcBef>
              <a:spcAft>
                <a:spcPts val="0"/>
              </a:spcAft>
              <a:buNone/>
            </a:pPr>
            <a:r>
              <a:rPr lang="en-US">
                <a:solidFill>
                  <a:srgbClr val="003B71"/>
                </a:solidFill>
              </a:rPr>
              <a:t>1. Understanding today’s goals</a:t>
            </a:r>
            <a:endParaRPr>
              <a:solidFill>
                <a:srgbClr val="003B71"/>
              </a:solidFill>
            </a:endParaRPr>
          </a:p>
          <a:p>
            <a:pPr marL="0" lvl="0" indent="0" algn="l" rtl="0">
              <a:lnSpc>
                <a:spcPct val="70000"/>
              </a:lnSpc>
              <a:spcBef>
                <a:spcPts val="1000"/>
              </a:spcBef>
              <a:spcAft>
                <a:spcPts val="0"/>
              </a:spcAft>
              <a:buNone/>
            </a:pPr>
            <a:endParaRPr>
              <a:solidFill>
                <a:srgbClr val="003B71"/>
              </a:solidFill>
            </a:endParaRPr>
          </a:p>
          <a:p>
            <a:pPr marL="0" lvl="0" indent="0" algn="l" rtl="0">
              <a:lnSpc>
                <a:spcPct val="70000"/>
              </a:lnSpc>
              <a:spcBef>
                <a:spcPts val="1000"/>
              </a:spcBef>
              <a:spcAft>
                <a:spcPts val="0"/>
              </a:spcAft>
              <a:buNone/>
            </a:pPr>
            <a:r>
              <a:rPr lang="en-US">
                <a:solidFill>
                  <a:srgbClr val="003B71"/>
                </a:solidFill>
              </a:rPr>
              <a:t>2. Creating a Safe Space for Learners</a:t>
            </a:r>
            <a:endParaRPr>
              <a:solidFill>
                <a:srgbClr val="003B71"/>
              </a:solidFill>
            </a:endParaRPr>
          </a:p>
          <a:p>
            <a:pPr marL="0" lvl="0" indent="0" algn="l" rtl="0">
              <a:lnSpc>
                <a:spcPct val="70000"/>
              </a:lnSpc>
              <a:spcBef>
                <a:spcPts val="1000"/>
              </a:spcBef>
              <a:spcAft>
                <a:spcPts val="0"/>
              </a:spcAft>
              <a:buNone/>
            </a:pPr>
            <a:endParaRPr>
              <a:solidFill>
                <a:srgbClr val="003B71"/>
              </a:solidFill>
            </a:endParaRPr>
          </a:p>
          <a:p>
            <a:pPr marL="0" lvl="0" indent="0" algn="l" rtl="0">
              <a:lnSpc>
                <a:spcPct val="70000"/>
              </a:lnSpc>
              <a:spcBef>
                <a:spcPts val="1000"/>
              </a:spcBef>
              <a:spcAft>
                <a:spcPts val="0"/>
              </a:spcAft>
              <a:buNone/>
            </a:pPr>
            <a:r>
              <a:rPr lang="en-US">
                <a:solidFill>
                  <a:srgbClr val="003B71"/>
                </a:solidFill>
              </a:rPr>
              <a:t>3. Voices From A Safe Space</a:t>
            </a:r>
            <a:endParaRPr>
              <a:solidFill>
                <a:srgbClr val="003B71"/>
              </a:solidFill>
            </a:endParaRPr>
          </a:p>
          <a:p>
            <a:pPr marL="0" lvl="0" indent="0" algn="l" rtl="0">
              <a:lnSpc>
                <a:spcPct val="70000"/>
              </a:lnSpc>
              <a:spcBef>
                <a:spcPts val="1000"/>
              </a:spcBef>
              <a:spcAft>
                <a:spcPts val="0"/>
              </a:spcAft>
              <a:buNone/>
            </a:pPr>
            <a:endParaRPr>
              <a:solidFill>
                <a:srgbClr val="003B71"/>
              </a:solidFill>
            </a:endParaRPr>
          </a:p>
          <a:p>
            <a:pPr marL="0" lvl="0" indent="0" algn="l" rtl="0">
              <a:lnSpc>
                <a:spcPct val="70000"/>
              </a:lnSpc>
              <a:spcBef>
                <a:spcPts val="1000"/>
              </a:spcBef>
              <a:spcAft>
                <a:spcPts val="0"/>
              </a:spcAft>
              <a:buNone/>
            </a:pPr>
            <a:r>
              <a:rPr lang="en-US">
                <a:solidFill>
                  <a:srgbClr val="003B71"/>
                </a:solidFill>
              </a:rPr>
              <a:t>4. Promoting Real-World College and Career Success</a:t>
            </a:r>
            <a:endParaRPr>
              <a:solidFill>
                <a:srgbClr val="003B71"/>
              </a:solidFill>
            </a:endParaRPr>
          </a:p>
          <a:p>
            <a:pPr marL="0" lvl="0" indent="0" algn="l" rtl="0">
              <a:lnSpc>
                <a:spcPct val="70000"/>
              </a:lnSpc>
              <a:spcBef>
                <a:spcPts val="1000"/>
              </a:spcBef>
              <a:spcAft>
                <a:spcPts val="0"/>
              </a:spcAft>
              <a:buNone/>
            </a:pPr>
            <a:endParaRPr>
              <a:solidFill>
                <a:srgbClr val="003B71"/>
              </a:solidFill>
            </a:endParaRPr>
          </a:p>
          <a:p>
            <a:pPr marL="0" lvl="0" indent="0" algn="l" rtl="0">
              <a:lnSpc>
                <a:spcPct val="70000"/>
              </a:lnSpc>
              <a:spcBef>
                <a:spcPts val="1000"/>
              </a:spcBef>
              <a:spcAft>
                <a:spcPts val="0"/>
              </a:spcAft>
              <a:buNone/>
            </a:pPr>
            <a:r>
              <a:rPr lang="en-US">
                <a:solidFill>
                  <a:srgbClr val="003B71"/>
                </a:solidFill>
              </a:rPr>
              <a:t>5. Harnessing the Power of Choice</a:t>
            </a:r>
            <a:endParaRPr>
              <a:solidFill>
                <a:srgbClr val="003B71"/>
              </a:solidFill>
            </a:endParaRPr>
          </a:p>
          <a:p>
            <a:pPr marL="0" lvl="0" indent="0" algn="l" rtl="0">
              <a:lnSpc>
                <a:spcPct val="70000"/>
              </a:lnSpc>
              <a:spcBef>
                <a:spcPts val="1000"/>
              </a:spcBef>
              <a:spcAft>
                <a:spcPts val="0"/>
              </a:spcAft>
              <a:buNone/>
            </a:pPr>
            <a:endParaRPr>
              <a:solidFill>
                <a:srgbClr val="003B71"/>
              </a:solidFill>
            </a:endParaRPr>
          </a:p>
          <a:p>
            <a:pPr marL="0" lvl="0" indent="0" algn="l" rtl="0">
              <a:lnSpc>
                <a:spcPct val="70000"/>
              </a:lnSpc>
              <a:spcBef>
                <a:spcPts val="1000"/>
              </a:spcBef>
              <a:spcAft>
                <a:spcPts val="0"/>
              </a:spcAft>
              <a:buNone/>
            </a:pPr>
            <a:r>
              <a:rPr lang="en-US">
                <a:solidFill>
                  <a:srgbClr val="003B71"/>
                </a:solidFill>
              </a:rPr>
              <a:t>6. Next Steps…</a:t>
            </a:r>
            <a:endParaRPr>
              <a:solidFill>
                <a:srgbClr val="003B7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endParaRPr>
          </a:p>
          <a:p>
            <a:pPr marL="0" lvl="0" indent="0" algn="l" rtl="0">
              <a:lnSpc>
                <a:spcPct val="70000"/>
              </a:lnSpc>
              <a:spcBef>
                <a:spcPts val="1000"/>
              </a:spcBef>
              <a:spcAft>
                <a:spcPts val="0"/>
              </a:spcAft>
              <a:buNone/>
            </a:pPr>
            <a:r>
              <a:rPr lang="en-US">
                <a:solidFill>
                  <a:srgbClr val="003B71"/>
                </a:solidFill>
              </a:rPr>
              <a:t> </a:t>
            </a:r>
            <a:endParaRPr>
              <a:solidFill>
                <a:srgbClr val="003B71"/>
              </a:solidFill>
            </a:endParaRPr>
          </a:p>
          <a:p>
            <a:pPr marL="0" lvl="0" indent="0" algn="l" rtl="0">
              <a:lnSpc>
                <a:spcPct val="70000"/>
              </a:lnSpc>
              <a:spcBef>
                <a:spcPts val="1000"/>
              </a:spcBef>
              <a:spcAft>
                <a:spcPts val="0"/>
              </a:spcAft>
              <a:buClr>
                <a:srgbClr val="000000"/>
              </a:buClr>
              <a:buSzPts val="688"/>
              <a:buFont typeface="Arial"/>
              <a:buNone/>
            </a:pPr>
            <a:endParaRPr sz="2300">
              <a:solidFill>
                <a:srgbClr val="003B7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g173b92be595_1_198"/>
          <p:cNvSpPr txBox="1">
            <a:spLocks noGrp="1"/>
          </p:cNvSpPr>
          <p:nvPr>
            <p:ph type="title"/>
          </p:nvPr>
        </p:nvSpPr>
        <p:spPr>
          <a:xfrm>
            <a:off x="838200" y="515800"/>
            <a:ext cx="10515600" cy="741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SzPts val="990"/>
              <a:buNone/>
            </a:pPr>
            <a:r>
              <a:rPr lang="en-US" sz="2760"/>
              <a:t>Student Responses to “How building &amp; maintaining relationships with teachers have shaped their learning experience”...</a:t>
            </a:r>
            <a:endParaRPr sz="2260"/>
          </a:p>
        </p:txBody>
      </p:sp>
      <p:sp>
        <p:nvSpPr>
          <p:cNvPr id="369" name="Google Shape;369;g173b92be595_1_198"/>
          <p:cNvSpPr txBox="1">
            <a:spLocks noGrp="1"/>
          </p:cNvSpPr>
          <p:nvPr>
            <p:ph type="body" idx="1"/>
          </p:nvPr>
        </p:nvSpPr>
        <p:spPr>
          <a:xfrm>
            <a:off x="0" y="1256800"/>
            <a:ext cx="12192000" cy="5389500"/>
          </a:xfrm>
          <a:prstGeom prst="rect">
            <a:avLst/>
          </a:prstGeom>
        </p:spPr>
        <p:txBody>
          <a:bodyPr spcFirstLastPara="1" wrap="square" lIns="91425" tIns="45700" rIns="91425" bIns="45700" anchor="t" anchorCtr="0">
            <a:noAutofit/>
          </a:bodyPr>
          <a:lstStyle/>
          <a:p>
            <a:pPr marL="0" lvl="0" indent="0" algn="l" rtl="0">
              <a:lnSpc>
                <a:spcPct val="80000"/>
              </a:lnSpc>
              <a:spcBef>
                <a:spcPts val="0"/>
              </a:spcBef>
              <a:spcAft>
                <a:spcPts val="0"/>
              </a:spcAft>
              <a:buSzPts val="275"/>
              <a:buNone/>
            </a:pPr>
            <a:endParaRPr sz="1750" b="0"/>
          </a:p>
          <a:p>
            <a:pPr marL="0" lvl="0" indent="0" algn="l" rtl="0">
              <a:lnSpc>
                <a:spcPct val="80000"/>
              </a:lnSpc>
              <a:spcBef>
                <a:spcPts val="0"/>
              </a:spcBef>
              <a:spcAft>
                <a:spcPts val="0"/>
              </a:spcAft>
              <a:buSzPts val="275"/>
              <a:buNone/>
            </a:pPr>
            <a:endParaRPr sz="1750" b="0"/>
          </a:p>
          <a:p>
            <a:pPr marL="0" lvl="0" indent="0" algn="l" rtl="0">
              <a:lnSpc>
                <a:spcPct val="80000"/>
              </a:lnSpc>
              <a:spcBef>
                <a:spcPts val="0"/>
              </a:spcBef>
              <a:spcAft>
                <a:spcPts val="0"/>
              </a:spcAft>
              <a:buSzPts val="275"/>
              <a:buNone/>
            </a:pPr>
            <a:r>
              <a:rPr lang="en-US" sz="2150"/>
              <a:t>“...she encouraged me to further my education…she helped build me up when most teachers tried to break me down…she helped me see my full potential…”- Javayla S.</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r>
              <a:rPr lang="en-US" sz="2150"/>
              <a:t>I always loved coming to school just to be in your class because you were the teacher and like a second mother to us, especially students of color. You were always fair, no bias, and always putting us in our place when needed…” - Demond W.</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r>
              <a:rPr lang="en-US" sz="2150"/>
              <a:t>“You inspired me even when I was at rock bottom to keep smiling. You gave me hope to fight for something I didn’t think would change. You always had an open door for students when then needed help…” -Michael D </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r>
              <a:rPr lang="en-US" sz="2150"/>
              <a:t>“I had never read Shakespeare before nor was I interested, but I liked how you made it relatable. I really enjoyed Dear Martin, it was the first novel I completed. You encouraged me push through the reading even when I struggled. -Anonymous  </a:t>
            </a:r>
            <a:endParaRPr sz="2150"/>
          </a:p>
          <a:p>
            <a:pPr marL="0" lvl="0" indent="0" algn="l" rtl="0">
              <a:lnSpc>
                <a:spcPct val="80000"/>
              </a:lnSpc>
              <a:spcBef>
                <a:spcPts val="0"/>
              </a:spcBef>
              <a:spcAft>
                <a:spcPts val="0"/>
              </a:spcAft>
              <a:buSzPts val="275"/>
              <a:buNone/>
            </a:pPr>
            <a:endParaRPr sz="2150"/>
          </a:p>
          <a:p>
            <a:pPr marL="0" lvl="0" indent="0" algn="l" rtl="0">
              <a:lnSpc>
                <a:spcPct val="80000"/>
              </a:lnSpc>
              <a:spcBef>
                <a:spcPts val="0"/>
              </a:spcBef>
              <a:spcAft>
                <a:spcPts val="0"/>
              </a:spcAft>
              <a:buSzPts val="275"/>
              <a:buNone/>
            </a:pPr>
            <a:endParaRPr sz="2150">
              <a:solidFill>
                <a:srgbClr val="000000"/>
              </a:solidFill>
            </a:endParaRPr>
          </a:p>
          <a:p>
            <a:pPr marL="0" lvl="0" indent="0" algn="l" rtl="0">
              <a:lnSpc>
                <a:spcPct val="80000"/>
              </a:lnSpc>
              <a:spcBef>
                <a:spcPts val="0"/>
              </a:spcBef>
              <a:spcAft>
                <a:spcPts val="0"/>
              </a:spcAft>
              <a:buSzPts val="275"/>
              <a:buNone/>
            </a:pPr>
            <a:endParaRPr sz="2150">
              <a:solidFill>
                <a:srgbClr val="000000"/>
              </a:solidFill>
            </a:endParaRPr>
          </a:p>
          <a:p>
            <a:pPr marL="0" lvl="0" indent="0" algn="l" rtl="0">
              <a:lnSpc>
                <a:spcPct val="80000"/>
              </a:lnSpc>
              <a:spcBef>
                <a:spcPts val="0"/>
              </a:spcBef>
              <a:spcAft>
                <a:spcPts val="0"/>
              </a:spcAft>
              <a:buSzPts val="275"/>
              <a:buNone/>
            </a:pPr>
            <a:endParaRPr sz="2150">
              <a:solidFill>
                <a:srgbClr val="000000"/>
              </a:solidFill>
            </a:endParaRPr>
          </a:p>
          <a:p>
            <a:pPr marL="0" lvl="0" indent="0" algn="l" rtl="0">
              <a:lnSpc>
                <a:spcPct val="80000"/>
              </a:lnSpc>
              <a:spcBef>
                <a:spcPts val="0"/>
              </a:spcBef>
              <a:spcAft>
                <a:spcPts val="0"/>
              </a:spcAft>
              <a:buSzPts val="275"/>
              <a:buNone/>
            </a:pPr>
            <a:endParaRPr sz="2150">
              <a:solidFill>
                <a:srgbClr val="000000"/>
              </a:solidFill>
            </a:endParaRPr>
          </a:p>
          <a:p>
            <a:pPr marL="0" lvl="0" indent="0" algn="l" rtl="0">
              <a:lnSpc>
                <a:spcPct val="70000"/>
              </a:lnSpc>
              <a:spcBef>
                <a:spcPts val="1000"/>
              </a:spcBef>
              <a:spcAft>
                <a:spcPts val="0"/>
              </a:spcAft>
              <a:buSzPts val="275"/>
              <a:buNone/>
            </a:pPr>
            <a:endParaRPr sz="215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g173b92be595_1_204"/>
          <p:cNvSpPr txBox="1">
            <a:spLocks noGrp="1"/>
          </p:cNvSpPr>
          <p:nvPr>
            <p:ph type="title"/>
          </p:nvPr>
        </p:nvSpPr>
        <p:spPr>
          <a:xfrm>
            <a:off x="919050" y="2026600"/>
            <a:ext cx="10515600" cy="18606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Evidence-Based </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6"/>
                  </a:ext>
                </a:extLst>
              </a:rPr>
              <a:t>Best Practice</a:t>
            </a:r>
            <a:r>
              <a:rPr lang="en-US"/>
              <a:t> 4:</a:t>
            </a:r>
            <a:endParaRPr/>
          </a:p>
          <a:p>
            <a:pPr marL="0" lvl="0" indent="0" algn="ctr" rtl="0">
              <a:spcBef>
                <a:spcPts val="0"/>
              </a:spcBef>
              <a:spcAft>
                <a:spcPts val="0"/>
              </a:spcAft>
              <a:buNone/>
            </a:pPr>
            <a:r>
              <a:rPr lang="en-US" sz="32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7"/>
                  </a:ext>
                </a:extLst>
              </a:rPr>
              <a:t>Understanding perspective and representation inspires authenticity</a:t>
            </a:r>
            <a:endParaRPr/>
          </a:p>
          <a:p>
            <a:pPr marL="0" lvl="0" indent="0" algn="ctr" rtl="0">
              <a:spcBef>
                <a:spcPts val="0"/>
              </a:spcBef>
              <a:spcAft>
                <a:spcPts val="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g173b92be595_1_209"/>
          <p:cNvSpPr txBox="1">
            <a:spLocks noGrp="1"/>
          </p:cNvSpPr>
          <p:nvPr>
            <p:ph type="title"/>
          </p:nvPr>
        </p:nvSpPr>
        <p:spPr>
          <a:xfrm>
            <a:off x="421525" y="457200"/>
            <a:ext cx="11105700" cy="530100"/>
          </a:xfrm>
          <a:prstGeom prst="rect">
            <a:avLst/>
          </a:prstGeom>
        </p:spPr>
        <p:txBody>
          <a:bodyPr spcFirstLastPara="1" wrap="square" lIns="91425" tIns="45700" rIns="91425" bIns="45700" anchor="b" anchorCtr="0">
            <a:normAutofit fontScale="90000"/>
          </a:bodyPr>
          <a:lstStyle/>
          <a:p>
            <a:pPr marL="0" lvl="0" indent="0" algn="l" rtl="0">
              <a:spcBef>
                <a:spcPts val="0"/>
              </a:spcBef>
              <a:spcAft>
                <a:spcPts val="0"/>
              </a:spcAft>
              <a:buNone/>
            </a:pP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8"/>
                  </a:ext>
                </a:extLst>
              </a:rPr>
              <a:t>Understanding perspective and </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9"/>
                  </a:ext>
                </a:extLst>
              </a:rPr>
              <a:t>representation</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0"/>
                  </a:ext>
                </a:extLst>
              </a:rPr>
              <a:t> inspires authenticity</a:t>
            </a:r>
            <a:endParaRPr/>
          </a:p>
        </p:txBody>
      </p:sp>
      <p:sp>
        <p:nvSpPr>
          <p:cNvPr id="382" name="Google Shape;382;g173b92be595_1_209"/>
          <p:cNvSpPr txBox="1">
            <a:spLocks noGrp="1"/>
          </p:cNvSpPr>
          <p:nvPr>
            <p:ph type="body" idx="2"/>
          </p:nvPr>
        </p:nvSpPr>
        <p:spPr>
          <a:xfrm>
            <a:off x="174250" y="1451375"/>
            <a:ext cx="11824200" cy="4164900"/>
          </a:xfrm>
          <a:prstGeom prst="rect">
            <a:avLst/>
          </a:prstGeom>
        </p:spPr>
        <p:txBody>
          <a:bodyPr spcFirstLastPara="1" wrap="square" lIns="91425" tIns="45700" rIns="91425" bIns="45700" anchor="t" anchorCtr="0">
            <a:normAutofit fontScale="77500" lnSpcReduction="10000"/>
          </a:bodyPr>
          <a:lstStyle/>
          <a:p>
            <a:pPr marL="0" lvl="0" indent="0" algn="ctr" rtl="0">
              <a:spcBef>
                <a:spcPts val="1000"/>
              </a:spcBef>
              <a:spcAft>
                <a:spcPts val="0"/>
              </a:spcAft>
              <a:buNone/>
            </a:pPr>
            <a:r>
              <a:rPr lang="en-US" sz="3171"/>
              <a:t>Why is this important?</a:t>
            </a:r>
            <a:endParaRPr sz="3171"/>
          </a:p>
          <a:p>
            <a:pPr marL="0" lvl="0" indent="0" algn="l" rtl="0">
              <a:spcBef>
                <a:spcPts val="1000"/>
              </a:spcBef>
              <a:spcAft>
                <a:spcPts val="0"/>
              </a:spcAft>
              <a:buNone/>
            </a:pPr>
            <a:r>
              <a:rPr lang="en-US" sz="3663" b="0"/>
              <a:t>Understanding perspective inspires authenticity gives teachers the opportunity to make the text relatable to the culture of his/her classroom. Remember, what is considered “real-living language” in one classroom may vary in another. It allows teachers to create lessons through a multicultural lens.</a:t>
            </a:r>
            <a:endParaRPr sz="3663" b="0"/>
          </a:p>
          <a:p>
            <a:pPr marL="0" lvl="0" indent="0" algn="l" rtl="0">
              <a:spcBef>
                <a:spcPts val="1000"/>
              </a:spcBef>
              <a:spcAft>
                <a:spcPts val="0"/>
              </a:spcAft>
              <a:buNone/>
            </a:pPr>
            <a:endParaRPr sz="3663" b="0"/>
          </a:p>
          <a:p>
            <a:pPr marL="0" lvl="0" indent="0" algn="l" rtl="0">
              <a:spcBef>
                <a:spcPts val="1000"/>
              </a:spcBef>
              <a:spcAft>
                <a:spcPts val="0"/>
              </a:spcAft>
              <a:buNone/>
            </a:pPr>
            <a:r>
              <a:rPr lang="en-US" sz="3663" b="0"/>
              <a:t>Researchers have shown that noted interest in a task or topic spurs powerful emotions, stimulating areas of the brain that can positively influence cognition. Thus, paying attention to the relevancy of an assignment is a vital step toward ensuring students are authentically motivated and engaged in learning</a:t>
            </a:r>
            <a:endParaRPr sz="3663" b="0"/>
          </a:p>
          <a:p>
            <a:pPr marL="0" lvl="0" indent="0" algn="l" rtl="0">
              <a:spcBef>
                <a:spcPts val="1000"/>
              </a:spcBef>
              <a:spcAft>
                <a:spcPts val="0"/>
              </a:spcAft>
              <a:buNone/>
            </a:pPr>
            <a:endParaRPr sz="1550"/>
          </a:p>
          <a:p>
            <a:pPr marL="0" lvl="0" indent="0" algn="l" rtl="0">
              <a:spcBef>
                <a:spcPts val="1000"/>
              </a:spcBef>
              <a:spcAft>
                <a:spcPts val="0"/>
              </a:spcAft>
              <a:buNone/>
            </a:pPr>
            <a:endParaRPr sz="1550"/>
          </a:p>
          <a:p>
            <a:pPr marL="0" lvl="0" indent="0" algn="l" rtl="0">
              <a:spcBef>
                <a:spcPts val="1000"/>
              </a:spcBef>
              <a:spcAft>
                <a:spcPts val="0"/>
              </a:spcAft>
              <a:buNone/>
            </a:pPr>
            <a:endParaRPr sz="1550"/>
          </a:p>
          <a:p>
            <a:pPr marL="0" lvl="0" indent="0" algn="l" rtl="0">
              <a:spcBef>
                <a:spcPts val="1000"/>
              </a:spcBef>
              <a:spcAft>
                <a:spcPts val="0"/>
              </a:spcAft>
              <a:buNone/>
            </a:pPr>
            <a:endParaRPr sz="2071" b="0"/>
          </a:p>
          <a:p>
            <a:pPr marL="0" lvl="0" indent="0" algn="l" rtl="0">
              <a:spcBef>
                <a:spcPts val="1000"/>
              </a:spcBef>
              <a:spcAft>
                <a:spcPts val="0"/>
              </a:spcAft>
              <a:buNone/>
            </a:pPr>
            <a:endParaRPr sz="2071" b="0"/>
          </a:p>
          <a:p>
            <a:pPr marL="0" lvl="0" indent="0" algn="l" rtl="0">
              <a:lnSpc>
                <a:spcPct val="100000"/>
              </a:lnSpc>
              <a:spcBef>
                <a:spcPts val="0"/>
              </a:spcBef>
              <a:spcAft>
                <a:spcPts val="0"/>
              </a:spcAft>
              <a:buNone/>
            </a:pPr>
            <a:endParaRPr b="0"/>
          </a:p>
        </p:txBody>
      </p:sp>
      <p:sp>
        <p:nvSpPr>
          <p:cNvPr id="383" name="Google Shape;383;g173b92be595_1_209"/>
          <p:cNvSpPr txBox="1"/>
          <p:nvPr/>
        </p:nvSpPr>
        <p:spPr>
          <a:xfrm>
            <a:off x="174250" y="5559000"/>
            <a:ext cx="11903400" cy="615600"/>
          </a:xfrm>
          <a:prstGeom prst="rect">
            <a:avLst/>
          </a:prstGeom>
          <a:noFill/>
          <a:ln>
            <a:noFill/>
          </a:ln>
        </p:spPr>
        <p:txBody>
          <a:bodyPr spcFirstLastPara="1" wrap="square" lIns="91425" tIns="91425" rIns="91425" bIns="91425" anchor="t" anchorCtr="0">
            <a:spAutoFit/>
          </a:bodyPr>
          <a:lstStyle/>
          <a:p>
            <a:pPr marL="292100" lvl="0" indent="-279400" algn="l" rtl="0">
              <a:lnSpc>
                <a:spcPct val="95000"/>
              </a:lnSpc>
              <a:spcBef>
                <a:spcPts val="0"/>
              </a:spcBef>
              <a:spcAft>
                <a:spcPts val="900"/>
              </a:spcAft>
              <a:buClr>
                <a:srgbClr val="000000"/>
              </a:buClr>
              <a:buSzPts val="852"/>
              <a:buFont typeface="Arial"/>
              <a:buNone/>
            </a:pPr>
            <a:r>
              <a:rPr lang="en-US"/>
              <a:t>Dabrowski, J. and Marshall, T., 2018. </a:t>
            </a:r>
            <a:r>
              <a:rPr lang="en-US" i="1"/>
              <a:t>Motivation and Engagement in Student Assignments: The Role of Choice and Relevancy</a:t>
            </a:r>
            <a:r>
              <a:rPr lang="en-US"/>
              <a:t>. [online] edtrust.org. Available at: </a:t>
            </a:r>
            <a:r>
              <a:rPr lang="en-US" u="sng">
                <a:solidFill>
                  <a:schemeClr val="hlink"/>
                </a:solidFill>
                <a:hlinkClick r:id="rId3"/>
              </a:rPr>
              <a:t>&lt;https://files.eric.ed.gov/fulltext/ED593328.pdf&gt; </a:t>
            </a:r>
            <a:r>
              <a:rPr lang="en-US"/>
              <a:t>[Accessed 15 August 2022].</a:t>
            </a:r>
            <a:endParaRPr>
              <a:latin typeface="Times New Roman"/>
              <a:ea typeface="Times New Roman"/>
              <a:cs typeface="Times New Roman"/>
              <a:sym typeface="Times New Roman"/>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g173b92be595_1_216"/>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How Can I Use Authentic Texts in Our Safe Space to Promote College and Career Success?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g173b92be595_1_221"/>
          <p:cNvSpPr txBox="1">
            <a:spLocks noGrp="1"/>
          </p:cNvSpPr>
          <p:nvPr>
            <p:ph type="title"/>
          </p:nvPr>
        </p:nvSpPr>
        <p:spPr>
          <a:xfrm>
            <a:off x="838200" y="423175"/>
            <a:ext cx="10515600" cy="5673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sz="2650">
                <a:solidFill>
                  <a:schemeClr val="dk2"/>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1"/>
                  </a:ext>
                </a:extLst>
              </a:rPr>
              <a:t>Strategy 1: </a:t>
            </a:r>
            <a:r>
              <a:rPr lang="en-US" sz="2650" b="0">
                <a:solidFill>
                  <a:schemeClr val="dk2"/>
                </a:solidFill>
              </a:rPr>
              <a:t>Engage students by offering authentic texts that connect schoolwork with college and career success and that improve students’ capacity to manage challenges in and out of school. (WWC, 2017)</a:t>
            </a:r>
            <a:endParaRPr sz="2650">
              <a:solidFill>
                <a:schemeClr val="dk2"/>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2"/>
                </a:ext>
              </a:extLst>
            </a:endParaRPr>
          </a:p>
          <a:p>
            <a:pPr marL="0" lvl="0" indent="0" algn="l" rtl="0">
              <a:spcBef>
                <a:spcPts val="0"/>
              </a:spcBef>
              <a:spcAft>
                <a:spcPts val="0"/>
              </a:spcAft>
              <a:buNone/>
            </a:pPr>
            <a:endParaRPr sz="2333"/>
          </a:p>
        </p:txBody>
      </p:sp>
      <p:graphicFrame>
        <p:nvGraphicFramePr>
          <p:cNvPr id="396" name="Google Shape;396;g173b92be595_1_221" descr="Chart showing teacher actions and implementation strategies for engaging students by offering authentic texts that connect schoolwork and college and career success"/>
          <p:cNvGraphicFramePr/>
          <p:nvPr>
            <p:extLst>
              <p:ext uri="{D42A27DB-BD31-4B8C-83A1-F6EECF244321}">
                <p14:modId xmlns:p14="http://schemas.microsoft.com/office/powerpoint/2010/main" val="1497744788"/>
              </p:ext>
            </p:extLst>
          </p:nvPr>
        </p:nvGraphicFramePr>
        <p:xfrm>
          <a:off x="52050" y="1326604"/>
          <a:ext cx="12139950" cy="4927650"/>
        </p:xfrm>
        <a:graphic>
          <a:graphicData uri="http://schemas.openxmlformats.org/drawingml/2006/table">
            <a:tbl>
              <a:tblPr firstRow="1">
                <a:noFill/>
                <a:tableStyleId>{0AB0736E-EF6A-494F-BA9E-FBD9F41D1190}</a:tableStyleId>
              </a:tblPr>
              <a:tblGrid>
                <a:gridCol w="6383400">
                  <a:extLst>
                    <a:ext uri="{9D8B030D-6E8A-4147-A177-3AD203B41FA5}">
                      <a16:colId xmlns:a16="http://schemas.microsoft.com/office/drawing/2014/main" val="20000"/>
                    </a:ext>
                  </a:extLst>
                </a:gridCol>
                <a:gridCol w="5756550">
                  <a:extLst>
                    <a:ext uri="{9D8B030D-6E8A-4147-A177-3AD203B41FA5}">
                      <a16:colId xmlns:a16="http://schemas.microsoft.com/office/drawing/2014/main" val="20001"/>
                    </a:ext>
                  </a:extLst>
                </a:gridCol>
              </a:tblGrid>
              <a:tr h="461750">
                <a:tc>
                  <a:txBody>
                    <a:bodyPr/>
                    <a:lstStyle/>
                    <a:p>
                      <a:pPr marL="0" lvl="0" indent="0" algn="ctr" rtl="0">
                        <a:spcBef>
                          <a:spcPts val="0"/>
                        </a:spcBef>
                        <a:spcAft>
                          <a:spcPts val="0"/>
                        </a:spcAft>
                        <a:buNone/>
                      </a:pPr>
                      <a:r>
                        <a:rPr lang="en-US" sz="2000" b="1"/>
                        <a:t>         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Implementation Suggestions</a:t>
                      </a:r>
                      <a:endParaRPr sz="1900" b="1"/>
                    </a:p>
                  </a:txBody>
                  <a:tcPr marL="91425" marR="91425" marT="91425" marB="91425">
                    <a:solidFill>
                      <a:srgbClr val="9E9E9E"/>
                    </a:solidFill>
                  </a:tcPr>
                </a:tc>
                <a:extLst>
                  <a:ext uri="{0D108BD9-81ED-4DB2-BD59-A6C34878D82A}">
                    <a16:rowId xmlns:a16="http://schemas.microsoft.com/office/drawing/2014/main" val="10000"/>
                  </a:ext>
                </a:extLst>
              </a:tr>
              <a:tr h="1412675">
                <a:tc>
                  <a:txBody>
                    <a:bodyPr/>
                    <a:lstStyle/>
                    <a:p>
                      <a:pPr marL="457200" lvl="0" indent="-342900" algn="l" rtl="0">
                        <a:lnSpc>
                          <a:spcPct val="115000"/>
                        </a:lnSpc>
                        <a:spcBef>
                          <a:spcPts val="0"/>
                        </a:spcBef>
                        <a:spcAft>
                          <a:spcPts val="0"/>
                        </a:spcAft>
                        <a:buClr>
                          <a:srgbClr val="004E95"/>
                        </a:buClr>
                        <a:buSzPts val="1800"/>
                        <a:buFont typeface="Times New Roman"/>
                        <a:buAutoNum type="arabicPeriod"/>
                      </a:pPr>
                      <a:r>
                        <a:rPr lang="en-US" sz="1800">
                          <a:latin typeface="Times New Roman"/>
                          <a:ea typeface="Times New Roman"/>
                          <a:cs typeface="Times New Roman"/>
                          <a:sym typeface="Times New Roman"/>
                        </a:rPr>
                        <a:t>Directly connect schoolwork to students’ options after high school (p. 29)</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Provide curricula and programs that help students build supportive relationships and teach students how to manage challenges (p. 33)</a:t>
                      </a:r>
                      <a:endParaRPr sz="1800">
                        <a:latin typeface="Times New Roman"/>
                        <a:ea typeface="Times New Roman"/>
                        <a:cs typeface="Times New Roman"/>
                        <a:sym typeface="Times New Roman"/>
                      </a:endParaRPr>
                    </a:p>
                    <a:p>
                      <a:pPr marL="457200" lvl="0" indent="-342900" algn="l" rtl="0">
                        <a:lnSpc>
                          <a:spcPct val="115000"/>
                        </a:lnSpc>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Regularly assess student engagement to identify areas for improvement, and target interventions to students who are not meaningfully engaged (p. 37)</a:t>
                      </a:r>
                      <a:endParaRPr sz="1800">
                        <a:latin typeface="Times New Roman"/>
                        <a:ea typeface="Times New Roman"/>
                        <a:cs typeface="Times New Roman"/>
                        <a:sym typeface="Times New Roman"/>
                      </a:endParaRPr>
                    </a:p>
                  </a:txBody>
                  <a:tcPr marL="91425" marR="91425" marT="91425" marB="91425">
                    <a:solidFill>
                      <a:srgbClr val="FFFF00"/>
                    </a:solidFill>
                  </a:tcPr>
                </a:tc>
                <a:tc>
                  <a:txBody>
                    <a:bodyPr/>
                    <a:lstStyle/>
                    <a:p>
                      <a:pPr marL="457200" lvl="0" indent="-342900" algn="l" rtl="0">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Connect school with real-life opportunities and connections</a:t>
                      </a: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Create opportunities for students to problem solve and showcase responsible decision-making, self-management, and self-awareness in their tasks through group work</a:t>
                      </a:r>
                      <a:endParaRPr sz="1800">
                        <a:latin typeface="Times New Roman"/>
                        <a:ea typeface="Times New Roman"/>
                        <a:cs typeface="Times New Roman"/>
                        <a:sym typeface="Times New Roman"/>
                      </a:endParaRPr>
                    </a:p>
                    <a:p>
                      <a:pPr marL="457200" lvl="0" indent="-342900" algn="l" rtl="0">
                        <a:spcBef>
                          <a:spcPts val="0"/>
                        </a:spcBef>
                        <a:spcAft>
                          <a:spcPts val="0"/>
                        </a:spcAft>
                        <a:buSzPts val="1800"/>
                        <a:buFont typeface="Times New Roman"/>
                        <a:buAutoNum type="arabicPeriod"/>
                      </a:pPr>
                      <a:r>
                        <a:rPr lang="en-US" sz="1800">
                          <a:latin typeface="Times New Roman"/>
                          <a:ea typeface="Times New Roman"/>
                          <a:cs typeface="Times New Roman"/>
                          <a:sym typeface="Times New Roman"/>
                        </a:rPr>
                        <a:t>Build regular check-in opportunities to measure your students’ academic engagement, their student-teacher trust, and the understanding of the value of school in their future</a:t>
                      </a:r>
                      <a:endParaRPr sz="1800">
                        <a:latin typeface="Times New Roman"/>
                        <a:ea typeface="Times New Roman"/>
                        <a:cs typeface="Times New Roman"/>
                        <a:sym typeface="Times New Roman"/>
                      </a:endParaRPr>
                    </a:p>
                  </a:txBody>
                  <a:tcPr marL="91425" marR="91425" marT="91425" marB="91425">
                    <a:solidFill>
                      <a:srgbClr val="FFFF00"/>
                    </a:solidFill>
                  </a:tcPr>
                </a:tc>
                <a:extLst>
                  <a:ext uri="{0D108BD9-81ED-4DB2-BD59-A6C34878D82A}">
                    <a16:rowId xmlns:a16="http://schemas.microsoft.com/office/drawing/2014/main" val="10001"/>
                  </a:ext>
                </a:extLst>
              </a:tr>
              <a:tr h="750350">
                <a:tc gridSpan="2">
                  <a:txBody>
                    <a:bodyPr/>
                    <a:lstStyle/>
                    <a:p>
                      <a:pPr marL="0" lvl="0" indent="0" algn="l" rtl="0">
                        <a:spcBef>
                          <a:spcPts val="0"/>
                        </a:spcBef>
                        <a:spcAft>
                          <a:spcPts val="0"/>
                        </a:spcAft>
                        <a:buNone/>
                      </a:pPr>
                      <a:r>
                        <a:rPr lang="en-US" sz="1800" b="1">
                          <a:latin typeface="Times New Roman"/>
                          <a:ea typeface="Times New Roman"/>
                          <a:cs typeface="Times New Roman"/>
                          <a:sym typeface="Times New Roman"/>
                        </a:rPr>
                        <a:t>Ultimate goal</a:t>
                      </a:r>
                      <a:r>
                        <a:rPr lang="en-US" sz="1800">
                          <a:latin typeface="Times New Roman"/>
                          <a:ea typeface="Times New Roman"/>
                          <a:cs typeface="Times New Roman"/>
                          <a:sym typeface="Times New Roman"/>
                        </a:rPr>
                        <a:t>: To help students stay connected and engaged in school by using meaningful and applicable curriculum in their lives</a:t>
                      </a:r>
                      <a:endParaRPr sz="1800">
                        <a:latin typeface="Times New Roman"/>
                        <a:ea typeface="Times New Roman"/>
                        <a:cs typeface="Times New Roman"/>
                        <a:sym typeface="Times New Roman"/>
                      </a:endParaRPr>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763600">
                <a:tc gridSpan="2">
                  <a:txBody>
                    <a:bodyPr/>
                    <a:lstStyle/>
                    <a:p>
                      <a:pPr marL="0" lvl="0" indent="0" algn="l" rtl="0">
                        <a:spcBef>
                          <a:spcPts val="0"/>
                        </a:spcBef>
                        <a:spcAft>
                          <a:spcPts val="0"/>
                        </a:spcAft>
                        <a:buNone/>
                      </a:pPr>
                      <a:r>
                        <a:rPr lang="en-US" sz="1800" dirty="0">
                          <a:latin typeface="Times New Roman"/>
                          <a:ea typeface="Times New Roman"/>
                          <a:cs typeface="Times New Roman"/>
                          <a:sym typeface="Times New Roman"/>
                        </a:rPr>
                        <a:t>Research/additional resources: </a:t>
                      </a:r>
                      <a:r>
                        <a:rPr lang="en-US" sz="1800" b="1" u="sng" dirty="0">
                          <a:solidFill>
                            <a:schemeClr val="hlink"/>
                          </a:solidFill>
                          <a:latin typeface="Times New Roman"/>
                          <a:ea typeface="Times New Roman"/>
                          <a:cs typeface="Times New Roman"/>
                          <a:sym typeface="Times New Roman"/>
                          <a:hlinkClick r:id="rId3"/>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3"/>
                            </a:ext>
                          </a:extLst>
                        </a:rPr>
                        <a:t>What Works Clearinghouse, 2017</a:t>
                      </a:r>
                      <a:endParaRPr sz="1800" b="1" dirty="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4"/>
                          </a:ext>
                        </a:extLst>
                      </a:endParaRPr>
                    </a:p>
                    <a:p>
                      <a:pPr marL="0" lvl="0" indent="0" algn="l" rtl="0">
                        <a:spcBef>
                          <a:spcPts val="0"/>
                        </a:spcBef>
                        <a:spcAft>
                          <a:spcPts val="0"/>
                        </a:spcAft>
                        <a:buNone/>
                      </a:pPr>
                      <a:endParaRPr sz="1800" dirty="0">
                        <a:latin typeface="Times New Roman"/>
                        <a:ea typeface="Times New Roman"/>
                        <a:cs typeface="Times New Roman"/>
                        <a:sym typeface="Times New Roman"/>
                      </a:endParaRPr>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g173b92be595_1_227"/>
          <p:cNvSpPr txBox="1">
            <a:spLocks noGrp="1"/>
          </p:cNvSpPr>
          <p:nvPr>
            <p:ph type="title"/>
          </p:nvPr>
        </p:nvSpPr>
        <p:spPr>
          <a:xfrm>
            <a:off x="522750" y="22799"/>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rgbClr val="000000"/>
              </a:buClr>
              <a:buSzPct val="34375"/>
              <a:buFont typeface="Arial"/>
              <a:buNone/>
            </a:pPr>
            <a:r>
              <a:rPr lang="en-US" sz="288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5"/>
                  </a:ext>
                </a:extLst>
              </a:rPr>
              <a:t>Strategy 2: Use activities and lessons that inspire students to bring their funds of knowledge into the learning process</a:t>
            </a:r>
            <a:r>
              <a:rPr lang="en-US" sz="16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6"/>
                  </a:ext>
                </a:extLst>
              </a:rPr>
              <a:t> (1/2)</a:t>
            </a:r>
            <a:endParaRPr sz="16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7"/>
                </a:ext>
              </a:extLst>
            </a:endParaRPr>
          </a:p>
          <a:p>
            <a:pPr marL="0" lvl="0" indent="0" algn="l" rtl="0">
              <a:spcBef>
                <a:spcPts val="0"/>
              </a:spcBef>
              <a:spcAft>
                <a:spcPts val="0"/>
              </a:spcAft>
              <a:buNone/>
            </a:pPr>
            <a:endParaRPr/>
          </a:p>
        </p:txBody>
      </p:sp>
      <p:graphicFrame>
        <p:nvGraphicFramePr>
          <p:cNvPr id="403" name="Google Shape;403;g173b92be595_1_227" descr="Chart showing teacher actions and student actions for planning and using activities that inspire students to bring funds of knowledge into the learning process"/>
          <p:cNvGraphicFramePr/>
          <p:nvPr>
            <p:extLst>
              <p:ext uri="{D42A27DB-BD31-4B8C-83A1-F6EECF244321}">
                <p14:modId xmlns:p14="http://schemas.microsoft.com/office/powerpoint/2010/main" val="1203604868"/>
              </p:ext>
            </p:extLst>
          </p:nvPr>
        </p:nvGraphicFramePr>
        <p:xfrm>
          <a:off x="637050" y="838200"/>
          <a:ext cx="10287000" cy="560820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Student Actions </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55600" algn="l" rtl="0">
                        <a:spcBef>
                          <a:spcPts val="0"/>
                        </a:spcBef>
                        <a:spcAft>
                          <a:spcPts val="0"/>
                        </a:spcAft>
                        <a:buSzPts val="2000"/>
                        <a:buChar char="●"/>
                      </a:pPr>
                      <a:r>
                        <a:rPr lang="en-US" sz="2000" b="1"/>
                        <a:t>Try Student-Directed In</a:t>
                      </a:r>
                      <a:r>
                        <a:rPr lang="en-US" sz="20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8"/>
                            </a:ext>
                          </a:extLst>
                        </a:rPr>
                        <a:t>quiry with the I-Search Paper</a:t>
                      </a:r>
                      <a:endParaRPr sz="20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9"/>
                          </a:ext>
                        </a:extLst>
                      </a:endParaRPr>
                    </a:p>
                    <a:p>
                      <a:pPr marL="914400" lvl="1" indent="-355600" algn="l" rtl="0">
                        <a:spcBef>
                          <a:spcPts val="0"/>
                        </a:spcBef>
                        <a:spcAft>
                          <a:spcPts val="0"/>
                        </a:spcAft>
                        <a:buSzPts val="2000"/>
                        <a:buChar char="○"/>
                      </a:pPr>
                      <a:r>
                        <a:rPr lang="en-US" sz="20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0"/>
                            </a:ext>
                          </a:extLst>
                        </a:rPr>
                        <a:t>Have students create a list of topics of personal interest</a:t>
                      </a:r>
                      <a:endParaRPr sz="20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1"/>
                          </a:ext>
                        </a:extLst>
                      </a:endParaRPr>
                    </a:p>
                    <a:p>
                      <a:pPr marL="1371600" lvl="2" indent="-355600" algn="l" rtl="0">
                        <a:spcBef>
                          <a:spcPts val="0"/>
                        </a:spcBef>
                        <a:spcAft>
                          <a:spcPts val="0"/>
                        </a:spcAft>
                        <a:buSzPts val="2000"/>
                        <a:buChar char="■"/>
                      </a:pPr>
                      <a:r>
                        <a:rPr lang="en-US" sz="20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2"/>
                            </a:ext>
                          </a:extLst>
                        </a:rPr>
                        <a:t>Or have students expand their previous list</a:t>
                      </a:r>
                      <a:endParaRPr sz="20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3"/>
                          </a:ext>
                        </a:extLst>
                      </a:endParaRPr>
                    </a:p>
                    <a:p>
                      <a:pPr marL="914400" lvl="1" indent="-355600" algn="l" rtl="0">
                        <a:spcBef>
                          <a:spcPts val="0"/>
                        </a:spcBef>
                        <a:spcAft>
                          <a:spcPts val="0"/>
                        </a:spcAft>
                        <a:buSzPts val="2000"/>
                        <a:buChar char="○"/>
                      </a:pPr>
                      <a:r>
                        <a:rPr lang="en-US" sz="20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4"/>
                            </a:ext>
                          </a:extLst>
                        </a:rPr>
                        <a:t>Provide students with feedback on their topics that support the research assignment</a:t>
                      </a:r>
                      <a:endParaRPr sz="2000" b="1"/>
                    </a:p>
                    <a:p>
                      <a:pPr marL="457200" lvl="0" indent="-355600" algn="l" rtl="0">
                        <a:spcBef>
                          <a:spcPts val="0"/>
                        </a:spcBef>
                        <a:spcAft>
                          <a:spcPts val="0"/>
                        </a:spcAft>
                        <a:buSzPts val="2000"/>
                        <a:buChar char="●"/>
                      </a:pPr>
                      <a:r>
                        <a:rPr lang="en-US" sz="2000" b="1"/>
                        <a:t>Share the required components of a finished I-Search project</a:t>
                      </a:r>
                      <a:endParaRPr sz="2000"/>
                    </a:p>
                  </a:txBody>
                  <a:tcPr marL="91425" marR="91425" marT="91425" marB="91425">
                    <a:solidFill>
                      <a:srgbClr val="FFFF00"/>
                    </a:solidFill>
                  </a:tcPr>
                </a:tc>
                <a:tc>
                  <a:txBody>
                    <a:bodyPr/>
                    <a:lstStyle/>
                    <a:p>
                      <a:pPr marL="457200" lvl="0" indent="-355600" algn="l" rtl="0">
                        <a:spcBef>
                          <a:spcPts val="0"/>
                        </a:spcBef>
                        <a:spcAft>
                          <a:spcPts val="0"/>
                        </a:spcAft>
                        <a:buSzPts val="2000"/>
                        <a:buChar char="●"/>
                      </a:pPr>
                      <a:r>
                        <a:rPr lang="en-US" sz="2000" b="1"/>
                        <a:t>Have students generate as many questions about the topic with the most potential</a:t>
                      </a:r>
                      <a:endParaRPr sz="2000" b="1"/>
                    </a:p>
                    <a:p>
                      <a:pPr marL="914400" lvl="1" indent="-355600" algn="l" rtl="0">
                        <a:spcBef>
                          <a:spcPts val="0"/>
                        </a:spcBef>
                        <a:spcAft>
                          <a:spcPts val="0"/>
                        </a:spcAft>
                        <a:buSzPts val="2000"/>
                        <a:buChar char="○"/>
                      </a:pPr>
                      <a:r>
                        <a:rPr lang="en-US" sz="2000" b="1"/>
                        <a:t>Select one main question and four possible sub questions using the I-Chart</a:t>
                      </a:r>
                      <a:endParaRPr sz="2000" b="1"/>
                    </a:p>
                    <a:p>
                      <a:pPr marL="457200" lvl="0" indent="-355600" algn="l" rtl="0">
                        <a:spcBef>
                          <a:spcPts val="0"/>
                        </a:spcBef>
                        <a:spcAft>
                          <a:spcPts val="0"/>
                        </a:spcAft>
                        <a:buSzPts val="2000"/>
                        <a:buChar char="●"/>
                      </a:pPr>
                      <a:r>
                        <a:rPr lang="en-US" sz="2000" b="1"/>
                        <a:t>Reflect on the inquiry process using the I-Search Process Reflection Chart</a:t>
                      </a:r>
                      <a:endParaRPr sz="2000" b="1"/>
                    </a:p>
                    <a:p>
                      <a:pPr marL="0" lvl="0" indent="0" algn="l" rtl="0">
                        <a:spcBef>
                          <a:spcPts val="600"/>
                        </a:spcBef>
                        <a:spcAft>
                          <a:spcPts val="0"/>
                        </a:spcAft>
                        <a:buNone/>
                      </a:pPr>
                      <a:endParaRPr sz="20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solidFill>
                            <a:srgbClr val="333333"/>
                          </a:solidFill>
                        </a:rPr>
                        <a:t>Ultimate goal: To provide students with instructional options that promote student choice.</a:t>
                      </a:r>
                      <a:endParaRPr sz="2000">
                        <a:solidFill>
                          <a:srgbClr val="333333"/>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b="1" dirty="0">
                          <a:solidFill>
                            <a:schemeClr val="dk1"/>
                          </a:solidFill>
                          <a:highlight>
                            <a:schemeClr val="lt1"/>
                          </a:highlight>
                        </a:rPr>
                        <a:t>Overview of I-Search Strategy: </a:t>
                      </a:r>
                      <a:r>
                        <a:rPr lang="en-US" sz="2000" b="1" u="sng" dirty="0">
                          <a:solidFill>
                            <a:schemeClr val="hlink"/>
                          </a:solidFill>
                          <a:highlight>
                            <a:schemeClr val="lt1"/>
                          </a:highlight>
                          <a:hlinkClick r:id="rId3"/>
                        </a:rPr>
                        <a:t>Inquiry Based Learning</a:t>
                      </a:r>
                      <a:endParaRPr sz="2000" b="1" dirty="0">
                        <a:solidFill>
                          <a:schemeClr val="dk1"/>
                        </a:solidFill>
                        <a:highlight>
                          <a:schemeClr val="lt1"/>
                        </a:highlight>
                      </a:endParaRPr>
                    </a:p>
                    <a:p>
                      <a:pPr marL="0" lvl="0" indent="0" algn="l" rtl="0">
                        <a:spcBef>
                          <a:spcPts val="0"/>
                        </a:spcBef>
                        <a:spcAft>
                          <a:spcPts val="0"/>
                        </a:spcAft>
                        <a:buNone/>
                      </a:pP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g173b92be595_1_233"/>
          <p:cNvSpPr txBox="1">
            <a:spLocks noGrp="1"/>
          </p:cNvSpPr>
          <p:nvPr>
            <p:ph type="title"/>
          </p:nvPr>
        </p:nvSpPr>
        <p:spPr>
          <a:xfrm>
            <a:off x="738600" y="114299"/>
            <a:ext cx="10515600" cy="1326000"/>
          </a:xfrm>
          <a:prstGeom prst="rect">
            <a:avLst/>
          </a:prstGeom>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None/>
            </a:pPr>
            <a:r>
              <a:rPr lang="en-US" sz="3194">
                <a:solidFill>
                  <a:schemeClr val="dk1"/>
                </a:solidFill>
                <a:highlight>
                  <a:schemeClr val="lt1"/>
                </a:highlight>
              </a:rPr>
              <a:t>Strategy 2: Use activities an</a:t>
            </a:r>
            <a:r>
              <a:rPr lang="en-US" sz="3194">
                <a:solidFill>
                  <a:schemeClr val="dk1"/>
                </a:solidFill>
                <a:highlight>
                  <a:schemeClr val="lt1"/>
                </a:highlight>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5"/>
                  </a:ext>
                </a:extLst>
              </a:rPr>
              <a:t>d lessons that inspire students to bring their funds of knowledge into the learning process (2/2)</a:t>
            </a:r>
            <a:endParaRPr sz="3194">
              <a:solidFill>
                <a:schemeClr val="dk1"/>
              </a:solidFill>
              <a:highlight>
                <a:schemeClr val="lt1"/>
              </a:highlight>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6"/>
                </a:ext>
              </a:extLst>
            </a:endParaRPr>
          </a:p>
          <a:p>
            <a:pPr marL="0" lvl="0" indent="0" algn="l" rtl="0">
              <a:spcBef>
                <a:spcPts val="600"/>
              </a:spcBef>
              <a:spcAft>
                <a:spcPts val="0"/>
              </a:spcAft>
              <a:buNone/>
            </a:pPr>
            <a:endParaRPr/>
          </a:p>
        </p:txBody>
      </p:sp>
      <p:graphicFrame>
        <p:nvGraphicFramePr>
          <p:cNvPr id="410" name="Google Shape;410;g173b92be595_1_233" descr="Chart showing teacher actions and students actions that show how to bring funds of knowledge into the learning process"/>
          <p:cNvGraphicFramePr/>
          <p:nvPr>
            <p:extLst>
              <p:ext uri="{D42A27DB-BD31-4B8C-83A1-F6EECF244321}">
                <p14:modId xmlns:p14="http://schemas.microsoft.com/office/powerpoint/2010/main" val="227435460"/>
              </p:ext>
            </p:extLst>
          </p:nvPr>
        </p:nvGraphicFramePr>
        <p:xfrm>
          <a:off x="549900" y="1103000"/>
          <a:ext cx="10287000" cy="565635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472575">
                <a:tc>
                  <a:txBody>
                    <a:bodyPr/>
                    <a:lstStyle/>
                    <a:p>
                      <a:pPr marL="0" lvl="0" indent="0" algn="ctr" rtl="0">
                        <a:spcBef>
                          <a:spcPts val="0"/>
                        </a:spcBef>
                        <a:spcAft>
                          <a:spcPts val="0"/>
                        </a:spcAft>
                        <a:buNone/>
                      </a:pPr>
                      <a:r>
                        <a:rPr lang="en-US" sz="1800" b="1"/>
                        <a:t>Teacher Actions</a:t>
                      </a:r>
                      <a:endParaRPr sz="1800" b="1"/>
                    </a:p>
                  </a:txBody>
                  <a:tcPr marL="91425" marR="91425" marT="91425" marB="91425">
                    <a:solidFill>
                      <a:srgbClr val="9E9E9E"/>
                    </a:solidFill>
                  </a:tcPr>
                </a:tc>
                <a:tc>
                  <a:txBody>
                    <a:bodyPr/>
                    <a:lstStyle/>
                    <a:p>
                      <a:pPr marL="0" lvl="0" indent="0" algn="ctr" rtl="0">
                        <a:spcBef>
                          <a:spcPts val="0"/>
                        </a:spcBef>
                        <a:spcAft>
                          <a:spcPts val="0"/>
                        </a:spcAft>
                        <a:buNone/>
                      </a:pPr>
                      <a:r>
                        <a:rPr lang="en-US" sz="1800" b="1"/>
                        <a:t>Student Actions</a:t>
                      </a:r>
                      <a:r>
                        <a:rPr lang="en-US" sz="1900" b="1"/>
                        <a:t> </a:t>
                      </a:r>
                      <a:endParaRPr sz="1900" b="1"/>
                    </a:p>
                  </a:txBody>
                  <a:tcPr marL="91425" marR="91425" marT="91425" marB="91425">
                    <a:solidFill>
                      <a:srgbClr val="9E9E9E"/>
                    </a:solidFill>
                  </a:tcPr>
                </a:tc>
                <a:extLst>
                  <a:ext uri="{0D108BD9-81ED-4DB2-BD59-A6C34878D82A}">
                    <a16:rowId xmlns:a16="http://schemas.microsoft.com/office/drawing/2014/main" val="10000"/>
                  </a:ext>
                </a:extLst>
              </a:tr>
              <a:tr h="3633100">
                <a:tc>
                  <a:txBody>
                    <a:bodyPr/>
                    <a:lstStyle/>
                    <a:p>
                      <a:pPr marL="457200" lvl="0" indent="-336550" algn="l" rtl="0">
                        <a:spcBef>
                          <a:spcPts val="0"/>
                        </a:spcBef>
                        <a:spcAft>
                          <a:spcPts val="0"/>
                        </a:spcAft>
                        <a:buSzPts val="1700"/>
                        <a:buChar char="●"/>
                      </a:pPr>
                      <a:r>
                        <a:rPr lang="en-US" sz="1700" b="1"/>
                        <a:t>Expand</a:t>
                      </a:r>
                      <a:r>
                        <a:rPr lang="en-US" sz="17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7"/>
                            </a:ext>
                          </a:extLst>
                        </a:rPr>
                        <a:t> familiar writing topics by incorporating different writing purposes</a:t>
                      </a:r>
                      <a:endParaRPr sz="17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8"/>
                          </a:ext>
                        </a:extLst>
                      </a:endParaRPr>
                    </a:p>
                    <a:p>
                      <a:pPr marL="914400" lvl="1" indent="-336550" algn="l" rtl="0">
                        <a:spcBef>
                          <a:spcPts val="0"/>
                        </a:spcBef>
                        <a:spcAft>
                          <a:spcPts val="0"/>
                        </a:spcAft>
                        <a:buSzPts val="1700"/>
                        <a:buChar char="○"/>
                      </a:pPr>
                      <a:r>
                        <a:rPr lang="en-US" sz="17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9"/>
                            </a:ext>
                          </a:extLst>
                        </a:rPr>
                        <a:t>Real-World Writing Purposes</a:t>
                      </a:r>
                      <a:endParaRPr sz="17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0"/>
                          </a:ext>
                        </a:extLst>
                      </a:endParaRPr>
                    </a:p>
                    <a:p>
                      <a:pPr marL="1371600" lvl="2" indent="-336550" algn="l" rtl="0">
                        <a:spcBef>
                          <a:spcPts val="0"/>
                        </a:spcBef>
                        <a:spcAft>
                          <a:spcPts val="0"/>
                        </a:spcAft>
                        <a:buSzPts val="1700"/>
                        <a:buChar char="■"/>
                      </a:pPr>
                      <a:r>
                        <a:rPr lang="en-US" sz="17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1"/>
                            </a:ext>
                          </a:extLst>
                        </a:rPr>
                        <a:t>Example: Take a Stand/Propose a Solution</a:t>
                      </a:r>
                      <a:endParaRPr sz="1700" b="1"/>
                    </a:p>
                    <a:p>
                      <a:pPr marL="457200" lvl="0" indent="-336550" algn="l" rtl="0">
                        <a:spcBef>
                          <a:spcPts val="0"/>
                        </a:spcBef>
                        <a:spcAft>
                          <a:spcPts val="0"/>
                        </a:spcAft>
                        <a:buSzPts val="1700"/>
                        <a:buChar char="●"/>
                      </a:pPr>
                      <a:r>
                        <a:rPr lang="en-US" sz="17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2"/>
                            </a:ext>
                          </a:extLst>
                        </a:rPr>
                        <a:t>Based on the Real-Wor</a:t>
                      </a:r>
                      <a:r>
                        <a:rPr lang="en-US" sz="1700" b="1"/>
                        <a:t>ld Writing Purposes, students will generate 3 to 4 statements or questions </a:t>
                      </a:r>
                      <a:endParaRPr sz="1700" b="1"/>
                    </a:p>
                    <a:p>
                      <a:pPr marL="914400" lvl="1" indent="-336550" algn="l" rtl="0">
                        <a:spcBef>
                          <a:spcPts val="0"/>
                        </a:spcBef>
                        <a:spcAft>
                          <a:spcPts val="0"/>
                        </a:spcAft>
                        <a:buSzPts val="1700"/>
                        <a:buChar char="○"/>
                      </a:pPr>
                      <a:r>
                        <a:rPr lang="en-US" sz="1700" b="1"/>
                        <a:t>These statements or questions will “[stretch] students into different writing directions”(p.14).</a:t>
                      </a:r>
                      <a:endParaRPr sz="1700" b="1"/>
                    </a:p>
                    <a:p>
                      <a:pPr marL="457200" lvl="0" indent="-336550" algn="l" rtl="0">
                        <a:spcBef>
                          <a:spcPts val="0"/>
                        </a:spcBef>
                        <a:spcAft>
                          <a:spcPts val="0"/>
                        </a:spcAft>
                        <a:buSzPts val="1700"/>
                        <a:buChar char="●"/>
                      </a:pPr>
                      <a:r>
                        <a:rPr lang="en-US" sz="1700" b="1"/>
                        <a:t>Provide students with feedback that supports the final writing assignment</a:t>
                      </a:r>
                      <a:endParaRPr sz="1700" b="1"/>
                    </a:p>
                  </a:txBody>
                  <a:tcPr marL="91425" marR="91425" marT="91425" marB="91425">
                    <a:solidFill>
                      <a:srgbClr val="FFFF00"/>
                    </a:solidFill>
                  </a:tcPr>
                </a:tc>
                <a:tc>
                  <a:txBody>
                    <a:bodyPr/>
                    <a:lstStyle/>
                    <a:p>
                      <a:pPr marL="457200" lvl="0" indent="-336550" algn="l" rtl="0">
                        <a:spcBef>
                          <a:spcPts val="0"/>
                        </a:spcBef>
                        <a:spcAft>
                          <a:spcPts val="0"/>
                        </a:spcAft>
                        <a:buSzPts val="1700"/>
                        <a:buChar char="●"/>
                      </a:pPr>
                      <a:r>
                        <a:rPr lang="en-US" sz="1700" b="1"/>
                        <a:t>C</a:t>
                      </a:r>
                      <a:r>
                        <a:rPr lang="en-US" sz="1700" b="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3"/>
                            </a:ext>
                          </a:extLst>
                        </a:rPr>
                        <a:t>hoose one significant topic, to brainstorm in the 1 Topic = 18 Topics Graphic Organizer</a:t>
                      </a:r>
                      <a:endParaRPr sz="1700"/>
                    </a:p>
                  </a:txBody>
                  <a:tcPr marL="91425" marR="91425" marT="91425" marB="91425">
                    <a:solidFill>
                      <a:srgbClr val="FFFF00"/>
                    </a:solidFill>
                  </a:tcPr>
                </a:tc>
                <a:extLst>
                  <a:ext uri="{0D108BD9-81ED-4DB2-BD59-A6C34878D82A}">
                    <a16:rowId xmlns:a16="http://schemas.microsoft.com/office/drawing/2014/main" val="10001"/>
                  </a:ext>
                </a:extLst>
              </a:tr>
              <a:tr h="472575">
                <a:tc gridSpan="2">
                  <a:txBody>
                    <a:bodyPr/>
                    <a:lstStyle/>
                    <a:p>
                      <a:pPr marL="0" lvl="0" indent="0" algn="l" rtl="0">
                        <a:spcBef>
                          <a:spcPts val="0"/>
                        </a:spcBef>
                        <a:spcAft>
                          <a:spcPts val="0"/>
                        </a:spcAft>
                        <a:buNone/>
                      </a:pPr>
                      <a:r>
                        <a:rPr lang="en-US" sz="1700"/>
                        <a:t>Ultimate goal: To use student interest as a way to bring out personal experiences in writing</a:t>
                      </a:r>
                      <a:endParaRPr sz="17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1078100">
                <a:tc gridSpan="2">
                  <a:txBody>
                    <a:bodyPr/>
                    <a:lstStyle/>
                    <a:p>
                      <a:pPr marL="0" lvl="0" indent="0" algn="l" rtl="0">
                        <a:spcBef>
                          <a:spcPts val="0"/>
                        </a:spcBef>
                        <a:spcAft>
                          <a:spcPts val="0"/>
                        </a:spcAft>
                        <a:buNone/>
                      </a:pPr>
                      <a:r>
                        <a:rPr lang="en-US" sz="1700" dirty="0"/>
                        <a:t>Research/additional resources: </a:t>
                      </a:r>
                      <a:r>
                        <a:rPr lang="en-US" sz="1700" b="1" u="sng" dirty="0">
                          <a:solidFill>
                            <a:schemeClr val="hlink"/>
                          </a:solidFill>
                          <a:hlinkClick r:id="rId3"/>
                        </a:rPr>
                        <a:t>Real-World Writing Purposes Chart</a:t>
                      </a:r>
                      <a:endParaRPr sz="1700" b="1" dirty="0">
                        <a:solidFill>
                          <a:schemeClr val="dk1"/>
                        </a:solidFill>
                      </a:endParaRPr>
                    </a:p>
                    <a:p>
                      <a:pPr marL="0" lvl="0" indent="0" algn="l" rtl="0">
                        <a:spcBef>
                          <a:spcPts val="0"/>
                        </a:spcBef>
                        <a:spcAft>
                          <a:spcPts val="0"/>
                        </a:spcAft>
                        <a:buNone/>
                      </a:pPr>
                      <a:r>
                        <a:rPr lang="en-US" sz="1700" b="1" u="sng" dirty="0">
                          <a:solidFill>
                            <a:schemeClr val="hlink"/>
                          </a:solidFill>
                          <a:hlinkClick r:id="rId4"/>
                        </a:rPr>
                        <a:t>1 Topic = 18 Topics Graphic Organizer </a:t>
                      </a:r>
                      <a:r>
                        <a:rPr lang="en-US" sz="1700" dirty="0"/>
                        <a:t> </a:t>
                      </a:r>
                      <a:r>
                        <a:rPr lang="en-US" sz="1700" b="1" u="sng" dirty="0">
                          <a:solidFill>
                            <a:schemeClr val="hlink"/>
                          </a:solidFill>
                          <a:hlinkClick r:id="rId5"/>
                        </a:rPr>
                        <a:t>Track Your Writing Chart</a:t>
                      </a:r>
                      <a:endParaRPr sz="1700" dirty="0"/>
                    </a:p>
                    <a:p>
                      <a:pPr marL="0" lvl="0" indent="0" algn="ctr" rtl="0">
                        <a:lnSpc>
                          <a:spcPct val="115000"/>
                        </a:lnSpc>
                        <a:spcBef>
                          <a:spcPts val="1200"/>
                        </a:spcBef>
                        <a:spcAft>
                          <a:spcPts val="1200"/>
                        </a:spcAft>
                        <a:buNone/>
                      </a:pPr>
                      <a:r>
                        <a:rPr lang="en-US" sz="1200" dirty="0">
                          <a:latin typeface="Times New Roman"/>
                          <a:ea typeface="Times New Roman"/>
                          <a:cs typeface="Times New Roman"/>
                          <a:sym typeface="Times New Roman"/>
                        </a:rPr>
                        <a:t>Gallagher, Kelly. </a:t>
                      </a:r>
                      <a:r>
                        <a:rPr lang="en-US" sz="1200" i="1" dirty="0">
                          <a:latin typeface="Times New Roman"/>
                          <a:ea typeface="Times New Roman"/>
                          <a:cs typeface="Times New Roman"/>
                          <a:sym typeface="Times New Roman"/>
                        </a:rPr>
                        <a:t>Write like This: Teaching Real-World Writing through Modeling &amp; Mentor Texts</a:t>
                      </a:r>
                      <a:r>
                        <a:rPr lang="en-US" sz="1200" dirty="0">
                          <a:latin typeface="Times New Roman"/>
                          <a:ea typeface="Times New Roman"/>
                          <a:cs typeface="Times New Roman"/>
                          <a:sym typeface="Times New Roman"/>
                        </a:rPr>
                        <a:t>. </a:t>
                      </a:r>
                      <a:r>
                        <a:rPr lang="en-US" sz="1200" dirty="0" err="1">
                          <a:latin typeface="Times New Roman"/>
                          <a:ea typeface="Times New Roman"/>
                          <a:cs typeface="Times New Roman"/>
                          <a:sym typeface="Times New Roman"/>
                        </a:rPr>
                        <a:t>Stenhouse</a:t>
                      </a:r>
                      <a:r>
                        <a:rPr lang="en-US" sz="1200" dirty="0">
                          <a:latin typeface="Times New Roman"/>
                          <a:ea typeface="Times New Roman"/>
                          <a:cs typeface="Times New Roman"/>
                          <a:sym typeface="Times New Roman"/>
                        </a:rPr>
                        <a:t>, 2011.</a:t>
                      </a:r>
                      <a:endParaRPr sz="12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g173b92be595_1_239"/>
          <p:cNvSpPr txBox="1">
            <a:spLocks noGrp="1"/>
          </p:cNvSpPr>
          <p:nvPr>
            <p:ph type="title"/>
          </p:nvPr>
        </p:nvSpPr>
        <p:spPr>
          <a:xfrm>
            <a:off x="838200" y="1854525"/>
            <a:ext cx="10515600" cy="22194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a:t>Evidence-Based Bes</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4"/>
                  </a:ext>
                </a:extLst>
              </a:rPr>
              <a:t>t </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5"/>
                  </a:ext>
                </a:extLst>
              </a:rPr>
              <a:t>Practice</a:t>
            </a:r>
            <a:r>
              <a:rPr lang="en-US"/>
              <a:t> 5:</a:t>
            </a:r>
            <a:endParaRPr/>
          </a:p>
          <a:p>
            <a:pPr marL="0" lvl="0" indent="0" algn="ctr" rtl="0">
              <a:spcBef>
                <a:spcPts val="0"/>
              </a:spcBef>
              <a:spcAft>
                <a:spcPts val="0"/>
              </a:spcAft>
              <a:buNone/>
            </a:pPr>
            <a:r>
              <a:rPr lang="en-US"/>
              <a:t>Using student voices to inspire student choice</a:t>
            </a:r>
            <a:endParaRPr/>
          </a:p>
          <a:p>
            <a:pPr marL="0" lvl="0" indent="0" algn="ctr" rtl="0">
              <a:spcBef>
                <a:spcPts val="0"/>
              </a:spcBef>
              <a:spcAft>
                <a:spcPts val="0"/>
              </a:spcAft>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Google Shape;422;g173b92be595_1_244"/>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endParaRPr/>
          </a:p>
          <a:p>
            <a:pPr marL="0" lvl="0" indent="0" algn="ctr" rtl="0">
              <a:spcBef>
                <a:spcPts val="0"/>
              </a:spcBef>
              <a:spcAft>
                <a:spcPts val="0"/>
              </a:spcAft>
              <a:buNone/>
            </a:pPr>
            <a:r>
              <a:rPr lang="en-US"/>
              <a:t>Harnessing the Power of Choice</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g173b92be595_1_249"/>
          <p:cNvSpPr txBox="1">
            <a:spLocks noGrp="1"/>
          </p:cNvSpPr>
          <p:nvPr>
            <p:ph type="title"/>
          </p:nvPr>
        </p:nvSpPr>
        <p:spPr>
          <a:xfrm>
            <a:off x="597425" y="-248925"/>
            <a:ext cx="10857600" cy="13257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3900"/>
              <a:t>Harnessing the Power of Choice</a:t>
            </a:r>
            <a:endParaRPr sz="3900"/>
          </a:p>
        </p:txBody>
      </p:sp>
      <p:sp>
        <p:nvSpPr>
          <p:cNvPr id="429" name="Google Shape;429;g173b92be595_1_249"/>
          <p:cNvSpPr txBox="1">
            <a:spLocks noGrp="1"/>
          </p:cNvSpPr>
          <p:nvPr>
            <p:ph type="body" idx="2"/>
          </p:nvPr>
        </p:nvSpPr>
        <p:spPr>
          <a:xfrm>
            <a:off x="114300" y="908600"/>
            <a:ext cx="11992800" cy="5835000"/>
          </a:xfrm>
          <a:prstGeom prst="rect">
            <a:avLst/>
          </a:prstGeom>
        </p:spPr>
        <p:txBody>
          <a:bodyPr spcFirstLastPara="1" wrap="square" lIns="91425" tIns="45700" rIns="91425" bIns="45700" anchor="t" anchorCtr="0">
            <a:normAutofit fontScale="40000" lnSpcReduction="20000"/>
          </a:bodyPr>
          <a:lstStyle/>
          <a:p>
            <a:pPr marL="0" lvl="0" indent="0" algn="ctr" rtl="0">
              <a:spcBef>
                <a:spcPts val="1000"/>
              </a:spcBef>
              <a:spcAft>
                <a:spcPts val="0"/>
              </a:spcAft>
              <a:buNone/>
            </a:pPr>
            <a:endParaRPr sz="3500"/>
          </a:p>
          <a:p>
            <a:pPr marL="0" lvl="0" indent="0" algn="ctr" rtl="0">
              <a:spcBef>
                <a:spcPts val="1000"/>
              </a:spcBef>
              <a:spcAft>
                <a:spcPts val="0"/>
              </a:spcAft>
              <a:buNone/>
            </a:pPr>
            <a:r>
              <a:rPr lang="en-US" sz="12000"/>
              <a:t>Why is it important?</a:t>
            </a:r>
            <a:endParaRPr sz="12000"/>
          </a:p>
          <a:p>
            <a:pPr marL="0" lvl="0" indent="0" algn="l" rtl="0">
              <a:spcBef>
                <a:spcPts val="1000"/>
              </a:spcBef>
              <a:spcAft>
                <a:spcPts val="0"/>
              </a:spcAft>
              <a:buNone/>
            </a:pPr>
            <a:endParaRPr sz="12000" b="0"/>
          </a:p>
          <a:p>
            <a:pPr marL="0" lvl="0" indent="0" algn="l" rtl="0">
              <a:spcBef>
                <a:spcPts val="1000"/>
              </a:spcBef>
              <a:spcAft>
                <a:spcPts val="0"/>
              </a:spcAft>
              <a:buNone/>
            </a:pPr>
            <a:r>
              <a:rPr lang="en-US" sz="9350" b="0"/>
              <a:t>The power of choice is the ability to contribute to learning outcomes that are inspired through a multicultural lens. “Anchored in the field of psychology, providing choice within an assignment promotes the healthy development of student autonomy. Affording students opportunities in which they are “in charge of their lives” is central to their academic achievement and emotional adjustment” (Dabrowski and Marshall, 2018).</a:t>
            </a:r>
            <a:endParaRPr sz="9350" b="0"/>
          </a:p>
          <a:p>
            <a:pPr marL="0" lvl="0" indent="0" algn="l" rtl="0">
              <a:spcBef>
                <a:spcPts val="1000"/>
              </a:spcBef>
              <a:spcAft>
                <a:spcPts val="0"/>
              </a:spcAft>
              <a:buNone/>
            </a:pPr>
            <a:endParaRPr sz="9350" b="0"/>
          </a:p>
          <a:p>
            <a:pPr marL="0" lvl="0" indent="0" algn="ctr" rtl="0">
              <a:spcBef>
                <a:spcPts val="1000"/>
              </a:spcBef>
              <a:spcAft>
                <a:spcPts val="0"/>
              </a:spcAft>
              <a:buNone/>
            </a:pPr>
            <a:endParaRPr sz="9350" b="0"/>
          </a:p>
          <a:p>
            <a:pPr marL="0" lvl="0" indent="0" algn="ctr" rtl="0">
              <a:spcBef>
                <a:spcPts val="1000"/>
              </a:spcBef>
              <a:spcAft>
                <a:spcPts val="0"/>
              </a:spcAft>
              <a:buNone/>
            </a:pPr>
            <a:endParaRPr sz="9350"/>
          </a:p>
          <a:p>
            <a:pPr marL="0" lvl="0" indent="0" algn="l" rtl="0">
              <a:spcBef>
                <a:spcPts val="1000"/>
              </a:spcBef>
              <a:spcAft>
                <a:spcPts val="0"/>
              </a:spcAft>
              <a:buNone/>
            </a:pPr>
            <a:endParaRPr sz="9350" b="0"/>
          </a:p>
          <a:p>
            <a:pPr marL="0" lvl="0" indent="0" algn="l" rtl="0">
              <a:spcBef>
                <a:spcPts val="1000"/>
              </a:spcBef>
              <a:spcAft>
                <a:spcPts val="0"/>
              </a:spcAft>
              <a:buNone/>
            </a:pPr>
            <a:endParaRPr sz="2000" b="0"/>
          </a:p>
          <a:p>
            <a:pPr marL="0" lvl="0" indent="0" algn="l" rtl="0">
              <a:spcBef>
                <a:spcPts val="1000"/>
              </a:spcBef>
              <a:spcAft>
                <a:spcPts val="0"/>
              </a:spcAft>
              <a:buNone/>
            </a:pPr>
            <a:endParaRPr sz="20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173b92be595_1_25"/>
          <p:cNvSpPr txBox="1">
            <a:spLocks noGrp="1"/>
          </p:cNvSpPr>
          <p:nvPr>
            <p:ph type="title"/>
          </p:nvPr>
        </p:nvSpPr>
        <p:spPr>
          <a:xfrm>
            <a:off x="733200" y="0"/>
            <a:ext cx="10515600" cy="10215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3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Goals</a:t>
            </a:r>
            <a:endParaRPr sz="3600"/>
          </a:p>
        </p:txBody>
      </p:sp>
      <p:sp>
        <p:nvSpPr>
          <p:cNvPr id="190" name="Google Shape;190;g173b92be595_1_25"/>
          <p:cNvSpPr txBox="1">
            <a:spLocks noGrp="1"/>
          </p:cNvSpPr>
          <p:nvPr>
            <p:ph type="body" idx="1"/>
          </p:nvPr>
        </p:nvSpPr>
        <p:spPr>
          <a:xfrm>
            <a:off x="114300" y="1021500"/>
            <a:ext cx="11753400" cy="5560800"/>
          </a:xfrm>
          <a:prstGeom prst="rect">
            <a:avLst/>
          </a:prstGeom>
        </p:spPr>
        <p:txBody>
          <a:bodyPr spcFirstLastPara="1" wrap="square" lIns="91425" tIns="45700" rIns="91425" bIns="45700" anchor="t" anchorCtr="0">
            <a:noAutofit/>
          </a:bodyPr>
          <a:lstStyle/>
          <a:p>
            <a:pPr marL="457200" lvl="0" indent="-469900" algn="l" rtl="0">
              <a:spcBef>
                <a:spcPts val="1000"/>
              </a:spcBef>
              <a:spcAft>
                <a:spcPts val="0"/>
              </a:spcAft>
              <a:buSzPts val="3800"/>
              <a:buChar char="●"/>
            </a:pPr>
            <a:r>
              <a:rPr lang="en-US" sz="3800" b="0"/>
              <a:t>By the end of our presentation, we strive to:</a:t>
            </a:r>
            <a:endParaRPr sz="3800" b="0"/>
          </a:p>
          <a:p>
            <a:pPr marL="914400" lvl="1" indent="-469900" algn="l" rtl="0">
              <a:spcBef>
                <a:spcPts val="0"/>
              </a:spcBef>
              <a:spcAft>
                <a:spcPts val="0"/>
              </a:spcAft>
              <a:buSzPts val="3800"/>
              <a:buChar char="○"/>
            </a:pPr>
            <a:r>
              <a:rPr lang="en-US" sz="3800"/>
              <a:t>discuss </a:t>
            </a:r>
            <a:r>
              <a:rPr lang="en-US" sz="3800" b="0"/>
              <a:t>the importance of each evidence-based strategy</a:t>
            </a:r>
            <a:endParaRPr sz="3800" b="0"/>
          </a:p>
          <a:p>
            <a:pPr marL="914400" lvl="1" indent="-469900" algn="l" rtl="0">
              <a:spcBef>
                <a:spcPts val="0"/>
              </a:spcBef>
              <a:spcAft>
                <a:spcPts val="0"/>
              </a:spcAft>
              <a:buSzPts val="3800"/>
              <a:buChar char="○"/>
            </a:pPr>
            <a:r>
              <a:rPr lang="en-US" sz="3800"/>
              <a:t>explain </a:t>
            </a:r>
            <a:r>
              <a:rPr lang="en-US" sz="3800" b="0"/>
              <a:t>the importance of each best practice</a:t>
            </a:r>
            <a:endParaRPr sz="3800" b="0"/>
          </a:p>
          <a:p>
            <a:pPr marL="914400" lvl="1" indent="-469900" algn="l" rtl="0">
              <a:spcBef>
                <a:spcPts val="0"/>
              </a:spcBef>
              <a:spcAft>
                <a:spcPts val="0"/>
              </a:spcAft>
              <a:buSzPts val="3800"/>
              <a:buChar char="○"/>
            </a:pPr>
            <a:r>
              <a:rPr lang="en-US" sz="3800"/>
              <a:t>share </a:t>
            </a:r>
            <a:r>
              <a:rPr lang="en-US" sz="3800" b="0"/>
              <a:t>tangible, ready-to-use resources that you can manipulate for the culture of your classrooms</a:t>
            </a:r>
            <a:endParaRPr sz="3800" b="0"/>
          </a:p>
          <a:p>
            <a:pPr marL="914400" lvl="1" indent="-469900" algn="l" rtl="0">
              <a:spcBef>
                <a:spcPts val="0"/>
              </a:spcBef>
              <a:spcAft>
                <a:spcPts val="0"/>
              </a:spcAft>
              <a:buSzPts val="3800"/>
              <a:buChar char="○"/>
            </a:pPr>
            <a:r>
              <a:rPr lang="en-US" sz="3800"/>
              <a:t>provide </a:t>
            </a:r>
            <a:r>
              <a:rPr lang="en-US" sz="3800" b="0"/>
              <a:t>examples on how to use our best practices and strategies</a:t>
            </a:r>
            <a:endParaRPr sz="3800" b="0"/>
          </a:p>
          <a:p>
            <a:pPr marL="914400" lvl="1" indent="-469900" algn="l" rtl="0">
              <a:spcBef>
                <a:spcPts val="0"/>
              </a:spcBef>
              <a:spcAft>
                <a:spcPts val="0"/>
              </a:spcAft>
              <a:buSzPts val="3800"/>
              <a:buChar char="○"/>
            </a:pPr>
            <a:r>
              <a:rPr lang="en-US" sz="3800"/>
              <a:t>prepare </a:t>
            </a:r>
            <a:r>
              <a:rPr lang="en-US" sz="3800" b="0"/>
              <a:t>you for our upcoming Learning Labs!!</a:t>
            </a:r>
            <a:endParaRPr sz="3800" b="0"/>
          </a:p>
          <a:p>
            <a:pPr marL="914400" lvl="1" indent="-431800" algn="l" rtl="0">
              <a:spcBef>
                <a:spcPts val="0"/>
              </a:spcBef>
              <a:spcAft>
                <a:spcPts val="0"/>
              </a:spcAft>
              <a:buSzPts val="3200"/>
              <a:buChar char="○"/>
            </a:pPr>
            <a:r>
              <a:rPr lang="en-US" sz="3800"/>
              <a:t>share </a:t>
            </a:r>
            <a:r>
              <a:rPr lang="en-US" sz="3800" b="0"/>
              <a:t>our passion for literacy through this presentation on how we bring authentic text to life</a:t>
            </a:r>
            <a:r>
              <a:rPr lang="en-US" sz="3200" b="0"/>
              <a:t>.</a:t>
            </a:r>
            <a:endParaRPr sz="32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Google Shape;435;g173b92be595_1_264"/>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How Can I Harness the Power Of Choice In Our Safe Space?</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40"/>
        <p:cNvGrpSpPr/>
        <p:nvPr/>
      </p:nvGrpSpPr>
      <p:grpSpPr>
        <a:xfrm>
          <a:off x="0" y="0"/>
          <a:ext cx="0" cy="0"/>
          <a:chOff x="0" y="0"/>
          <a:chExt cx="0" cy="0"/>
        </a:xfrm>
      </p:grpSpPr>
      <p:sp>
        <p:nvSpPr>
          <p:cNvPr id="441" name="Google Shape;441;g173b92be595_1_269"/>
          <p:cNvSpPr txBox="1">
            <a:spLocks noGrp="1"/>
          </p:cNvSpPr>
          <p:nvPr>
            <p:ph type="title"/>
          </p:nvPr>
        </p:nvSpPr>
        <p:spPr>
          <a:xfrm>
            <a:off x="723900" y="175199"/>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36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6"/>
                  </a:ext>
                </a:extLst>
              </a:rPr>
              <a:t>Strategy 1: </a:t>
            </a:r>
            <a:r>
              <a:rPr lang="en-US" sz="36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7"/>
                  </a:ext>
                </a:extLst>
              </a:rPr>
              <a:t>Give options across a range of reading level</a:t>
            </a:r>
            <a:r>
              <a:rPr lang="en-US" sz="3600">
                <a:solidFill>
                  <a:schemeClr val="dk1"/>
                </a:solidFill>
              </a:rPr>
              <a:t>s</a:t>
            </a:r>
            <a:endParaRPr/>
          </a:p>
        </p:txBody>
      </p:sp>
      <p:graphicFrame>
        <p:nvGraphicFramePr>
          <p:cNvPr id="442" name="Google Shape;442;g173b92be595_1_269" descr="Chart showing teacher actions and examples for providing options across a range of reading levels"/>
          <p:cNvGraphicFramePr/>
          <p:nvPr>
            <p:extLst>
              <p:ext uri="{D42A27DB-BD31-4B8C-83A1-F6EECF244321}">
                <p14:modId xmlns:p14="http://schemas.microsoft.com/office/powerpoint/2010/main" val="959207632"/>
              </p:ext>
            </p:extLst>
          </p:nvPr>
        </p:nvGraphicFramePr>
        <p:xfrm>
          <a:off x="838200" y="1495075"/>
          <a:ext cx="10287000" cy="5084199"/>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Example</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46075" algn="l" rtl="0">
                        <a:lnSpc>
                          <a:spcPct val="90000"/>
                        </a:lnSpc>
                        <a:spcBef>
                          <a:spcPts val="0"/>
                        </a:spcBef>
                        <a:spcAft>
                          <a:spcPts val="0"/>
                        </a:spcAft>
                        <a:buSzPts val="1850"/>
                        <a:buChar char="●"/>
                      </a:pPr>
                      <a:r>
                        <a:rPr lang="en-US" sz="185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8"/>
                            </a:ext>
                          </a:extLst>
                        </a:rPr>
                        <a:t>Provide students with novels/resources that are on their level as well as options that are above and below their levels</a:t>
                      </a:r>
                      <a:endParaRPr sz="185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9"/>
                          </a:ext>
                        </a:extLst>
                      </a:endParaRPr>
                    </a:p>
                    <a:p>
                      <a:pPr marL="457200" lvl="0" indent="0" algn="l" rtl="0">
                        <a:spcBef>
                          <a:spcPts val="0"/>
                        </a:spcBef>
                        <a:spcAft>
                          <a:spcPts val="0"/>
                        </a:spcAft>
                        <a:buNone/>
                      </a:pPr>
                      <a:endParaRPr sz="2000"/>
                    </a:p>
                  </a:txBody>
                  <a:tcPr marL="91425" marR="91425" marT="91425" marB="91425">
                    <a:solidFill>
                      <a:srgbClr val="FFFF00"/>
                    </a:solidFill>
                  </a:tcPr>
                </a:tc>
                <a:tc>
                  <a:txBody>
                    <a:bodyPr/>
                    <a:lstStyle/>
                    <a:p>
                      <a:pPr marL="457200" lvl="0" indent="-346075" algn="l" rtl="0">
                        <a:lnSpc>
                          <a:spcPct val="90000"/>
                        </a:lnSpc>
                        <a:spcBef>
                          <a:spcPts val="0"/>
                        </a:spcBef>
                        <a:spcAft>
                          <a:spcPts val="0"/>
                        </a:spcAft>
                        <a:buClr>
                          <a:schemeClr val="dk1"/>
                        </a:buClr>
                        <a:buSzPts val="1850"/>
                        <a:buChar char="●"/>
                      </a:pPr>
                      <a:r>
                        <a:rPr lang="en-US" sz="1850">
                          <a:solidFill>
                            <a:schemeClr val="dk1"/>
                          </a:solidFill>
                        </a:rPr>
                        <a:t>Theme of a Sample Text Set: Love</a:t>
                      </a:r>
                      <a:endParaRPr sz="1850">
                        <a:solidFill>
                          <a:schemeClr val="dk1"/>
                        </a:solidFill>
                      </a:endParaRPr>
                    </a:p>
                    <a:p>
                      <a:pPr marL="914400" lvl="1" indent="-346075" algn="l" rtl="0">
                        <a:lnSpc>
                          <a:spcPct val="90000"/>
                        </a:lnSpc>
                        <a:spcBef>
                          <a:spcPts val="0"/>
                        </a:spcBef>
                        <a:spcAft>
                          <a:spcPts val="0"/>
                        </a:spcAft>
                        <a:buClr>
                          <a:srgbClr val="004E95"/>
                        </a:buClr>
                        <a:buSzPts val="1850"/>
                        <a:buChar char="○"/>
                      </a:pPr>
                      <a:r>
                        <a:rPr lang="en-US" sz="1850">
                          <a:solidFill>
                            <a:srgbClr val="004E95"/>
                          </a:solidFill>
                        </a:rPr>
                        <a:t>Primary Text: </a:t>
                      </a:r>
                      <a:r>
                        <a:rPr lang="en-US" sz="1850" i="1">
                          <a:solidFill>
                            <a:srgbClr val="004E95"/>
                          </a:solidFill>
                        </a:rPr>
                        <a:t>Romeo and Juliet</a:t>
                      </a:r>
                      <a:r>
                        <a:rPr lang="en-US" sz="1850">
                          <a:solidFill>
                            <a:srgbClr val="004E95"/>
                          </a:solidFill>
                        </a:rPr>
                        <a:t> by William Shakespeare</a:t>
                      </a:r>
                      <a:endParaRPr sz="1850">
                        <a:solidFill>
                          <a:srgbClr val="004E95"/>
                        </a:solidFill>
                      </a:endParaRPr>
                    </a:p>
                    <a:p>
                      <a:pPr marL="1371600" lvl="2" indent="-346075" algn="l" rtl="0">
                        <a:lnSpc>
                          <a:spcPct val="90000"/>
                        </a:lnSpc>
                        <a:spcBef>
                          <a:spcPts val="0"/>
                        </a:spcBef>
                        <a:spcAft>
                          <a:spcPts val="0"/>
                        </a:spcAft>
                        <a:buClr>
                          <a:schemeClr val="dk1"/>
                        </a:buClr>
                        <a:buSzPts val="1850"/>
                        <a:buChar char="■"/>
                      </a:pPr>
                      <a:r>
                        <a:rPr lang="en-US" sz="1850">
                          <a:solidFill>
                            <a:schemeClr val="dk1"/>
                          </a:solidFill>
                        </a:rPr>
                        <a:t>“Sonnet 43” by Elizabeth Barrett Browning (810L)</a:t>
                      </a:r>
                      <a:endParaRPr sz="1850">
                        <a:solidFill>
                          <a:schemeClr val="dk1"/>
                        </a:solidFill>
                      </a:endParaRPr>
                    </a:p>
                    <a:p>
                      <a:pPr marL="1371600" lvl="2" indent="-346075" algn="l" rtl="0">
                        <a:lnSpc>
                          <a:spcPct val="90000"/>
                        </a:lnSpc>
                        <a:spcBef>
                          <a:spcPts val="0"/>
                        </a:spcBef>
                        <a:spcAft>
                          <a:spcPts val="0"/>
                        </a:spcAft>
                        <a:buClr>
                          <a:schemeClr val="dk1"/>
                        </a:buClr>
                        <a:buSzPts val="1850"/>
                        <a:buChar char="■"/>
                      </a:pPr>
                      <a:r>
                        <a:rPr lang="en-US" sz="1850">
                          <a:solidFill>
                            <a:schemeClr val="dk1"/>
                          </a:solidFill>
                        </a:rPr>
                        <a:t>“Eraser Tattoo” by Jason Reynolds (690L)</a:t>
                      </a:r>
                      <a:endParaRPr sz="1850">
                        <a:solidFill>
                          <a:schemeClr val="dk1"/>
                        </a:solidFill>
                      </a:endParaRPr>
                    </a:p>
                    <a:p>
                      <a:pPr marL="1371600" lvl="2" indent="-346075" algn="l" rtl="0">
                        <a:lnSpc>
                          <a:spcPct val="90000"/>
                        </a:lnSpc>
                        <a:spcBef>
                          <a:spcPts val="0"/>
                        </a:spcBef>
                        <a:spcAft>
                          <a:spcPts val="0"/>
                        </a:spcAft>
                        <a:buClr>
                          <a:schemeClr val="dk1"/>
                        </a:buClr>
                        <a:buSzPts val="1850"/>
                        <a:buChar char="■"/>
                      </a:pPr>
                      <a:r>
                        <a:rPr lang="en-US" sz="1850">
                          <a:solidFill>
                            <a:schemeClr val="dk1"/>
                          </a:solidFill>
                        </a:rPr>
                        <a:t>“Romeo &amp; Juliet” by Natalia Rak (Graffiti Art)</a:t>
                      </a:r>
                      <a:endParaRPr sz="1850">
                        <a:solidFill>
                          <a:schemeClr val="dk1"/>
                        </a:solidFill>
                      </a:endParaRPr>
                    </a:p>
                    <a:p>
                      <a:pPr marL="457200" lvl="0" indent="0" algn="l" rtl="0">
                        <a:spcBef>
                          <a:spcPts val="0"/>
                        </a:spcBef>
                        <a:spcAft>
                          <a:spcPts val="0"/>
                        </a:spcAft>
                        <a:buNone/>
                      </a:pPr>
                      <a:endParaRPr sz="19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meet students, with a selection of novels and resources, where they are academically.</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1047975">
                <a:tc gridSpan="2">
                  <a:txBody>
                    <a:bodyPr/>
                    <a:lstStyle/>
                    <a:p>
                      <a:pPr marL="0" lvl="0" indent="0" algn="l" rtl="0">
                        <a:spcBef>
                          <a:spcPts val="0"/>
                        </a:spcBef>
                        <a:spcAft>
                          <a:spcPts val="0"/>
                        </a:spcAft>
                        <a:buNone/>
                      </a:pPr>
                      <a:r>
                        <a:rPr lang="en-US" sz="2000" dirty="0"/>
                        <a:t>Research/additional resources: </a:t>
                      </a:r>
                      <a:r>
                        <a:rPr lang="en-US" sz="2050" b="1" u="sng" dirty="0" err="1">
                          <a:solidFill>
                            <a:schemeClr val="hlink"/>
                          </a:solidFill>
                          <a:latin typeface="Times New Roman"/>
                          <a:ea typeface="Times New Roman"/>
                          <a:cs typeface="Times New Roman"/>
                          <a:sym typeface="Times New Roman"/>
                          <a:hlinkClick r:id="rId3"/>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0"/>
                            </a:ext>
                          </a:extLst>
                        </a:rPr>
                        <a:t>CommonLit</a:t>
                      </a: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8" name="Google Shape;448;g173b92be595_1_275"/>
          <p:cNvSpPr txBox="1">
            <a:spLocks noGrp="1"/>
          </p:cNvSpPr>
          <p:nvPr>
            <p:ph type="title"/>
          </p:nvPr>
        </p:nvSpPr>
        <p:spPr>
          <a:xfrm>
            <a:off x="838200" y="365124"/>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1"/>
                  </a:ext>
                </a:extLst>
              </a:rPr>
              <a:t>gy</a:t>
            </a:r>
            <a:r>
              <a:rPr lang="en-US"/>
              <a:t> 2: Create text sets</a:t>
            </a:r>
            <a:endParaRPr/>
          </a:p>
        </p:txBody>
      </p:sp>
      <p:graphicFrame>
        <p:nvGraphicFramePr>
          <p:cNvPr id="449" name="Google Shape;449;g173b92be595_1_275" descr="Chart showing teacher actions and examples of how to create text sets"/>
          <p:cNvGraphicFramePr/>
          <p:nvPr>
            <p:extLst>
              <p:ext uri="{D42A27DB-BD31-4B8C-83A1-F6EECF244321}">
                <p14:modId xmlns:p14="http://schemas.microsoft.com/office/powerpoint/2010/main" val="1536120001"/>
              </p:ext>
            </p:extLst>
          </p:nvPr>
        </p:nvGraphicFramePr>
        <p:xfrm>
          <a:off x="637050" y="2017825"/>
          <a:ext cx="10287000" cy="323203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Example</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49250" algn="l" rtl="0">
                        <a:lnSpc>
                          <a:spcPct val="90000"/>
                        </a:lnSpc>
                        <a:spcBef>
                          <a:spcPts val="0"/>
                        </a:spcBef>
                        <a:spcAft>
                          <a:spcPts val="0"/>
                        </a:spcAft>
                        <a:buClr>
                          <a:schemeClr val="dk1"/>
                        </a:buClr>
                        <a:buSzPts val="1900"/>
                        <a:buChar char="●"/>
                      </a:pPr>
                      <a:r>
                        <a:rPr lang="en-US" sz="190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2"/>
                            </a:ext>
                          </a:extLst>
                        </a:rPr>
                        <a:t>Offer shorter text, such as articles or blogs, that correlate with chosen text</a:t>
                      </a:r>
                      <a:endParaRPr sz="190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3"/>
                          </a:ext>
                        </a:extLst>
                      </a:endParaRPr>
                    </a:p>
                    <a:p>
                      <a:pPr marL="0" lvl="0" indent="0" algn="l" rtl="0">
                        <a:spcBef>
                          <a:spcPts val="0"/>
                        </a:spcBef>
                        <a:spcAft>
                          <a:spcPts val="0"/>
                        </a:spcAft>
                        <a:buNone/>
                      </a:pPr>
                      <a:endParaRPr sz="2000"/>
                    </a:p>
                  </a:txBody>
                  <a:tcPr marL="91425" marR="91425" marT="91425" marB="91425">
                    <a:solidFill>
                      <a:srgbClr val="FFFF00"/>
                    </a:solidFill>
                  </a:tcPr>
                </a:tc>
                <a:tc>
                  <a:txBody>
                    <a:bodyPr/>
                    <a:lstStyle/>
                    <a:p>
                      <a:pPr marL="457200" lvl="0" indent="-348735" algn="l" rtl="0">
                        <a:lnSpc>
                          <a:spcPct val="90000"/>
                        </a:lnSpc>
                        <a:spcBef>
                          <a:spcPts val="0"/>
                        </a:spcBef>
                        <a:spcAft>
                          <a:spcPts val="0"/>
                        </a:spcAft>
                        <a:buClr>
                          <a:schemeClr val="dk1"/>
                        </a:buClr>
                        <a:buSzPts val="1892"/>
                        <a:buChar char="●"/>
                      </a:pPr>
                      <a:r>
                        <a:rPr lang="en-US" sz="189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4"/>
                            </a:ext>
                          </a:extLst>
                        </a:rPr>
                        <a:t>Browse subject area on </a:t>
                      </a:r>
                      <a:r>
                        <a:rPr lang="en-US" sz="1891" u="sng">
                          <a:solidFill>
                            <a:schemeClr val="hlink"/>
                          </a:solidFill>
                          <a:latin typeface="Times New Roman"/>
                          <a:ea typeface="Times New Roman"/>
                          <a:cs typeface="Times New Roman"/>
                          <a:sym typeface="Times New Roman"/>
                          <a:hlinkClick r:id="rId3"/>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5"/>
                            </a:ext>
                          </a:extLst>
                        </a:rPr>
                        <a:t>Newsela</a:t>
                      </a:r>
                      <a:endParaRPr sz="189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6"/>
                          </a:ext>
                        </a:extLst>
                      </a:endParaRPr>
                    </a:p>
                    <a:p>
                      <a:pPr marL="914400" lvl="1" indent="-348735" algn="l" rtl="0">
                        <a:lnSpc>
                          <a:spcPct val="90000"/>
                        </a:lnSpc>
                        <a:spcBef>
                          <a:spcPts val="0"/>
                        </a:spcBef>
                        <a:spcAft>
                          <a:spcPts val="0"/>
                        </a:spcAft>
                        <a:buClr>
                          <a:srgbClr val="004E95"/>
                        </a:buClr>
                        <a:buSzPts val="1892"/>
                        <a:buChar char="○"/>
                      </a:pPr>
                      <a:r>
                        <a:rPr lang="en-US" sz="1891">
                          <a:solidFill>
                            <a:srgbClr val="004E95"/>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7"/>
                            </a:ext>
                          </a:extLst>
                        </a:rPr>
                        <a:t>Explore text sets</a:t>
                      </a:r>
                      <a:endParaRPr sz="1891">
                        <a:solidFill>
                          <a:srgbClr val="004E95"/>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8"/>
                          </a:ext>
                        </a:extLst>
                      </a:endParaRPr>
                    </a:p>
                    <a:p>
                      <a:pPr marL="1371600" lvl="2" indent="-348735" algn="l" rtl="0">
                        <a:lnSpc>
                          <a:spcPct val="90000"/>
                        </a:lnSpc>
                        <a:spcBef>
                          <a:spcPts val="0"/>
                        </a:spcBef>
                        <a:spcAft>
                          <a:spcPts val="0"/>
                        </a:spcAft>
                        <a:buClr>
                          <a:schemeClr val="dk1"/>
                        </a:buClr>
                        <a:buSzPts val="1892"/>
                        <a:buChar char="■"/>
                      </a:pPr>
                      <a:r>
                        <a:rPr lang="en-US" sz="189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9"/>
                            </a:ext>
                          </a:extLst>
                        </a:rPr>
                        <a:t>The Harlem Renaissance (Article)</a:t>
                      </a:r>
                      <a:endParaRPr sz="189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0"/>
                          </a:ext>
                        </a:extLst>
                      </a:endParaRPr>
                    </a:p>
                    <a:p>
                      <a:pPr marL="1371600" lvl="2" indent="-348735" algn="l" rtl="0">
                        <a:lnSpc>
                          <a:spcPct val="90000"/>
                        </a:lnSpc>
                        <a:spcBef>
                          <a:spcPts val="0"/>
                        </a:spcBef>
                        <a:spcAft>
                          <a:spcPts val="0"/>
                        </a:spcAft>
                        <a:buClr>
                          <a:schemeClr val="dk1"/>
                        </a:buClr>
                        <a:buSzPts val="1892"/>
                        <a:buChar char="■"/>
                      </a:pPr>
                      <a:r>
                        <a:rPr lang="en-US" sz="189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1"/>
                            </a:ext>
                          </a:extLst>
                        </a:rPr>
                        <a:t>"My People": A poem by Langston Hughes</a:t>
                      </a:r>
                      <a:endParaRPr sz="189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2"/>
                          </a:ext>
                        </a:extLst>
                      </a:endParaRPr>
                    </a:p>
                    <a:p>
                      <a:pPr marL="0" lvl="0" indent="0" algn="l" rtl="0">
                        <a:spcBef>
                          <a:spcPts val="0"/>
                        </a:spcBef>
                        <a:spcAft>
                          <a:spcPts val="0"/>
                        </a:spcAft>
                        <a:buNone/>
                      </a:pPr>
                      <a:endParaRPr sz="19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provide students with multiple sources of reading material.</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u="sng" dirty="0" err="1">
                          <a:solidFill>
                            <a:schemeClr val="hlink"/>
                          </a:solidFill>
                          <a:hlinkClick r:id="rId3"/>
                        </a:rPr>
                        <a:t>Newsela</a:t>
                      </a:r>
                      <a:r>
                        <a:rPr lang="en-US" sz="2000" u="sng" dirty="0">
                          <a:solidFill>
                            <a:schemeClr val="hlink"/>
                          </a:solidFill>
                          <a:hlinkClick r:id="rId3"/>
                        </a:rPr>
                        <a:t>: An Online Education Platform for Content</a:t>
                      </a: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54"/>
        <p:cNvGrpSpPr/>
        <p:nvPr/>
      </p:nvGrpSpPr>
      <p:grpSpPr>
        <a:xfrm>
          <a:off x="0" y="0"/>
          <a:ext cx="0" cy="0"/>
          <a:chOff x="0" y="0"/>
          <a:chExt cx="0" cy="0"/>
        </a:xfrm>
      </p:grpSpPr>
      <p:sp>
        <p:nvSpPr>
          <p:cNvPr id="455" name="Google Shape;455;g173b92be595_1_281"/>
          <p:cNvSpPr txBox="1">
            <a:spLocks noGrp="1"/>
          </p:cNvSpPr>
          <p:nvPr>
            <p:ph type="title"/>
          </p:nvPr>
        </p:nvSpPr>
        <p:spPr>
          <a:xfrm>
            <a:off x="838200" y="365124"/>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3"/>
                  </a:ext>
                </a:extLst>
              </a:rPr>
              <a:t>gy</a:t>
            </a:r>
            <a:r>
              <a:rPr lang="en-US"/>
              <a:t> 3: Make Connections</a:t>
            </a:r>
            <a:endParaRPr/>
          </a:p>
        </p:txBody>
      </p:sp>
      <p:graphicFrame>
        <p:nvGraphicFramePr>
          <p:cNvPr id="456" name="Google Shape;456;g173b92be595_1_281" descr="chart showing teacher actions and examples of how to make connections between texts&#10;"/>
          <p:cNvGraphicFramePr/>
          <p:nvPr>
            <p:extLst>
              <p:ext uri="{D42A27DB-BD31-4B8C-83A1-F6EECF244321}">
                <p14:modId xmlns:p14="http://schemas.microsoft.com/office/powerpoint/2010/main" val="1704518150"/>
              </p:ext>
            </p:extLst>
          </p:nvPr>
        </p:nvGraphicFramePr>
        <p:xfrm>
          <a:off x="487675" y="1495075"/>
          <a:ext cx="10287000" cy="4890650"/>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Example</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81000" algn="l" rtl="0">
                        <a:lnSpc>
                          <a:spcPct val="90000"/>
                        </a:lnSpc>
                        <a:spcBef>
                          <a:spcPts val="0"/>
                        </a:spcBef>
                        <a:spcAft>
                          <a:spcPts val="0"/>
                        </a:spcAft>
                        <a:buSzPts val="2400"/>
                        <a:buChar char="●"/>
                      </a:pPr>
                      <a:r>
                        <a:rPr lang="en-US" sz="24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4"/>
                            </a:ext>
                          </a:extLst>
                        </a:rPr>
                        <a:t>Consider a variety of connection points in addition to students developing their own</a:t>
                      </a:r>
                      <a:endParaRPr sz="24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5"/>
                          </a:ext>
                        </a:extLst>
                      </a:endParaRPr>
                    </a:p>
                    <a:p>
                      <a:pPr marL="457200" lvl="0" indent="0" algn="l" rtl="0">
                        <a:spcBef>
                          <a:spcPts val="0"/>
                        </a:spcBef>
                        <a:spcAft>
                          <a:spcPts val="0"/>
                        </a:spcAft>
                        <a:buNone/>
                      </a:pPr>
                      <a:endParaRPr sz="2000"/>
                    </a:p>
                  </a:txBody>
                  <a:tcPr marL="91425" marR="91425" marT="91425" marB="91425">
                    <a:solidFill>
                      <a:srgbClr val="FFFF00"/>
                    </a:solidFill>
                  </a:tcPr>
                </a:tc>
                <a:tc>
                  <a:txBody>
                    <a:bodyPr/>
                    <a:lstStyle/>
                    <a:p>
                      <a:pPr marL="457200" lvl="0" indent="-381000" algn="l" rtl="0">
                        <a:lnSpc>
                          <a:spcPct val="90000"/>
                        </a:lnSpc>
                        <a:spcBef>
                          <a:spcPts val="0"/>
                        </a:spcBef>
                        <a:spcAft>
                          <a:spcPts val="0"/>
                        </a:spcAft>
                        <a:buSzPts val="2400"/>
                        <a:buChar char="●"/>
                      </a:pPr>
                      <a:r>
                        <a:rPr lang="en-US" sz="2400" i="1"/>
                        <a:t>T</a:t>
                      </a:r>
                      <a:r>
                        <a:rPr lang="en-US" sz="2400" i="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6"/>
                            </a:ext>
                          </a:extLst>
                        </a:rPr>
                        <a:t>ext to Text</a:t>
                      </a:r>
                      <a:endParaRPr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7"/>
                          </a:ext>
                        </a:extLst>
                      </a:endParaRPr>
                    </a:p>
                    <a:p>
                      <a:pPr marL="914400" lvl="1" indent="-381000" algn="l" rtl="0">
                        <a:lnSpc>
                          <a:spcPct val="90000"/>
                        </a:lnSpc>
                        <a:spcBef>
                          <a:spcPts val="0"/>
                        </a:spcBef>
                        <a:spcAft>
                          <a:spcPts val="0"/>
                        </a:spcAft>
                        <a:buSzPts val="2400"/>
                        <a:buChar char="○"/>
                      </a:pP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8"/>
                            </a:ext>
                          </a:extLst>
                        </a:rPr>
                        <a:t>Venn Diagram</a:t>
                      </a:r>
                      <a:endParaRPr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9"/>
                          </a:ext>
                        </a:extLst>
                      </a:endParaRPr>
                    </a:p>
                    <a:p>
                      <a:pPr marL="457200" lvl="0" indent="-381000" algn="l" rtl="0">
                        <a:lnSpc>
                          <a:spcPct val="90000"/>
                        </a:lnSpc>
                        <a:spcBef>
                          <a:spcPts val="0"/>
                        </a:spcBef>
                        <a:spcAft>
                          <a:spcPts val="0"/>
                        </a:spcAft>
                        <a:buSzPts val="2400"/>
                        <a:buChar char="●"/>
                      </a:pPr>
                      <a:r>
                        <a:rPr lang="en-US" sz="2400" i="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0"/>
                            </a:ext>
                          </a:extLst>
                        </a:rPr>
                        <a:t>Text to Self</a:t>
                      </a: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1"/>
                            </a:ext>
                          </a:extLst>
                        </a:rPr>
                        <a:t> </a:t>
                      </a:r>
                      <a:endParaRPr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2"/>
                          </a:ext>
                        </a:extLst>
                      </a:endParaRPr>
                    </a:p>
                    <a:p>
                      <a:pPr marL="914400" lvl="1" indent="-381000" algn="l" rtl="0">
                        <a:lnSpc>
                          <a:spcPct val="90000"/>
                        </a:lnSpc>
                        <a:spcBef>
                          <a:spcPts val="0"/>
                        </a:spcBef>
                        <a:spcAft>
                          <a:spcPts val="0"/>
                        </a:spcAft>
                        <a:buSzPts val="2400"/>
                        <a:buChar char="○"/>
                      </a:pP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3"/>
                            </a:ext>
                          </a:extLst>
                        </a:rPr>
                        <a:t>Visual, Journal Entry, Lyrics</a:t>
                      </a:r>
                      <a:endParaRPr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4"/>
                          </a:ext>
                        </a:extLst>
                      </a:endParaRPr>
                    </a:p>
                    <a:p>
                      <a:pPr marL="457200" lvl="0" indent="-381000" algn="l" rtl="0">
                        <a:lnSpc>
                          <a:spcPct val="90000"/>
                        </a:lnSpc>
                        <a:spcBef>
                          <a:spcPts val="0"/>
                        </a:spcBef>
                        <a:spcAft>
                          <a:spcPts val="0"/>
                        </a:spcAft>
                        <a:buSzPts val="2400"/>
                        <a:buChar char="●"/>
                      </a:pPr>
                      <a:r>
                        <a:rPr lang="en-US" sz="2400" i="1">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5"/>
                            </a:ext>
                          </a:extLst>
                        </a:rPr>
                        <a:t>Text to World</a:t>
                      </a: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6"/>
                            </a:ext>
                          </a:extLst>
                        </a:rPr>
                        <a:t>: </a:t>
                      </a:r>
                      <a:endParaRPr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7"/>
                          </a:ext>
                        </a:extLst>
                      </a:endParaRPr>
                    </a:p>
                    <a:p>
                      <a:pPr marL="914400" lvl="1" indent="-381000" algn="l" rtl="0">
                        <a:lnSpc>
                          <a:spcPct val="90000"/>
                        </a:lnSpc>
                        <a:spcBef>
                          <a:spcPts val="0"/>
                        </a:spcBef>
                        <a:spcAft>
                          <a:spcPts val="0"/>
                        </a:spcAft>
                        <a:buSzPts val="2400"/>
                        <a:buChar char="○"/>
                      </a:pPr>
                      <a:r>
                        <a:rPr lang="en-US"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8"/>
                            </a:ext>
                          </a:extLst>
                        </a:rPr>
                        <a:t>TedTalks, Write a Letter</a:t>
                      </a:r>
                      <a:endParaRPr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9"/>
                          </a:ext>
                        </a:extLst>
                      </a:endParaRPr>
                    </a:p>
                    <a:p>
                      <a:pPr marL="0" lvl="0" indent="0" algn="l" rtl="0">
                        <a:lnSpc>
                          <a:spcPct val="90000"/>
                        </a:lnSpc>
                        <a:spcBef>
                          <a:spcPts val="0"/>
                        </a:spcBef>
                        <a:spcAft>
                          <a:spcPts val="0"/>
                        </a:spcAft>
                        <a:buNone/>
                      </a:pPr>
                      <a:endParaRPr sz="24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0"/>
                          </a:ext>
                        </a:extLst>
                      </a:endParaRPr>
                    </a:p>
                    <a:p>
                      <a:pPr marL="457200" lvl="0" indent="0" algn="l" rtl="0">
                        <a:spcBef>
                          <a:spcPts val="0"/>
                        </a:spcBef>
                        <a:spcAft>
                          <a:spcPts val="0"/>
                        </a:spcAft>
                        <a:buNone/>
                      </a:pPr>
                      <a:endParaRPr sz="19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1800"/>
                        <a:t>Ultimate goal: To inspire student choice in how they relate to the text</a:t>
                      </a:r>
                      <a:endParaRPr sz="18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1800" dirty="0"/>
                        <a:t>Research/additional resources: Driving Engagement Through Voice and Choice | </a:t>
                      </a:r>
                      <a:r>
                        <a:rPr lang="en-US" sz="1800" dirty="0" err="1"/>
                        <a:t>Edutopia</a:t>
                      </a:r>
                      <a:endParaRPr sz="3191" dirty="0">
                        <a:solidFill>
                          <a:srgbClr val="004E95"/>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1"/>
                          </a:ext>
                        </a:extLst>
                      </a:endParaRPr>
                    </a:p>
                    <a:p>
                      <a:pPr marL="0" lvl="0" indent="0" algn="l" rtl="0">
                        <a:lnSpc>
                          <a:spcPct val="90000"/>
                        </a:lnSpc>
                        <a:spcBef>
                          <a:spcPts val="0"/>
                        </a:spcBef>
                        <a:spcAft>
                          <a:spcPts val="0"/>
                        </a:spcAft>
                        <a:buNone/>
                      </a:pPr>
                      <a:endParaRPr sz="3191" dirty="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2"/>
                          </a:ext>
                        </a:extLst>
                      </a:endParaRPr>
                    </a:p>
                    <a:p>
                      <a:pPr marL="0" lvl="0" indent="0" algn="l" rtl="0">
                        <a:spcBef>
                          <a:spcPts val="0"/>
                        </a:spcBef>
                        <a:spcAft>
                          <a:spcPts val="0"/>
                        </a:spcAft>
                        <a:buNone/>
                      </a:pPr>
                      <a:endParaRPr sz="18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g173b92be595_1_287"/>
          <p:cNvSpPr txBox="1">
            <a:spLocks noGrp="1"/>
          </p:cNvSpPr>
          <p:nvPr>
            <p:ph type="title"/>
          </p:nvPr>
        </p:nvSpPr>
        <p:spPr>
          <a:xfrm>
            <a:off x="838200" y="365124"/>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Strate</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3"/>
                  </a:ext>
                </a:extLst>
              </a:rPr>
              <a:t>gy</a:t>
            </a:r>
            <a:r>
              <a:rPr lang="en-US"/>
              <a:t> 4: Offer multimodal activities</a:t>
            </a:r>
            <a:endParaRPr/>
          </a:p>
        </p:txBody>
      </p:sp>
      <p:graphicFrame>
        <p:nvGraphicFramePr>
          <p:cNvPr id="463" name="Google Shape;463;g173b92be595_1_287" descr="Chart showing teacher actions and examples of how to offer multimodal activities in a lesson&#10;"/>
          <p:cNvGraphicFramePr/>
          <p:nvPr>
            <p:extLst>
              <p:ext uri="{D42A27DB-BD31-4B8C-83A1-F6EECF244321}">
                <p14:modId xmlns:p14="http://schemas.microsoft.com/office/powerpoint/2010/main" val="2590239197"/>
              </p:ext>
            </p:extLst>
          </p:nvPr>
        </p:nvGraphicFramePr>
        <p:xfrm>
          <a:off x="761525" y="1482625"/>
          <a:ext cx="10287000" cy="5420748"/>
        </p:xfrm>
        <a:graphic>
          <a:graphicData uri="http://schemas.openxmlformats.org/drawingml/2006/table">
            <a:tbl>
              <a:tblPr firstRow="1">
                <a:noFill/>
                <a:tableStyleId>{0AB0736E-EF6A-494F-BA9E-FBD9F41D1190}</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US" sz="2000" b="1"/>
                        <a:t>Teacher Actions</a:t>
                      </a:r>
                      <a:endParaRPr sz="2000" b="1"/>
                    </a:p>
                  </a:txBody>
                  <a:tcPr marL="91425" marR="91425" marT="91425" marB="91425">
                    <a:solidFill>
                      <a:srgbClr val="9E9E9E"/>
                    </a:solidFill>
                  </a:tcPr>
                </a:tc>
                <a:tc>
                  <a:txBody>
                    <a:bodyPr/>
                    <a:lstStyle/>
                    <a:p>
                      <a:pPr marL="0" lvl="0" indent="0" algn="ctr" rtl="0">
                        <a:spcBef>
                          <a:spcPts val="0"/>
                        </a:spcBef>
                        <a:spcAft>
                          <a:spcPts val="0"/>
                        </a:spcAft>
                        <a:buNone/>
                      </a:pPr>
                      <a:r>
                        <a:rPr lang="en-US" sz="1900" b="1"/>
                        <a:t>Examples</a:t>
                      </a:r>
                      <a:endParaRPr sz="1900" b="1"/>
                    </a:p>
                  </a:txBody>
                  <a:tcPr marL="91425" marR="91425" marT="91425" marB="91425">
                    <a:solidFill>
                      <a:srgbClr val="9E9E9E"/>
                    </a:solidFill>
                  </a:tcPr>
                </a:tc>
                <a:extLst>
                  <a:ext uri="{0D108BD9-81ED-4DB2-BD59-A6C34878D82A}">
                    <a16:rowId xmlns:a16="http://schemas.microsoft.com/office/drawing/2014/main" val="10000"/>
                  </a:ext>
                </a:extLst>
              </a:tr>
              <a:tr h="381000">
                <a:tc>
                  <a:txBody>
                    <a:bodyPr/>
                    <a:lstStyle/>
                    <a:p>
                      <a:pPr marL="457200" lvl="0" indent="-355600" algn="l" rtl="0">
                        <a:lnSpc>
                          <a:spcPct val="90000"/>
                        </a:lnSpc>
                        <a:spcBef>
                          <a:spcPts val="0"/>
                        </a:spcBef>
                        <a:spcAft>
                          <a:spcPts val="0"/>
                        </a:spcAft>
                        <a:buSzPts val="2000"/>
                        <a:buChar char="●"/>
                      </a:pPr>
                      <a:r>
                        <a:rPr lang="en-US" sz="2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4"/>
                            </a:ext>
                          </a:extLst>
                        </a:rPr>
                        <a:t>Provide students with activities that will incorporate various learning styles</a:t>
                      </a:r>
                      <a:endParaRPr sz="20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5"/>
                          </a:ext>
                        </a:extLst>
                      </a:endParaRPr>
                    </a:p>
                    <a:p>
                      <a:pPr marL="457200" lvl="0" indent="0" algn="l" rtl="0">
                        <a:spcBef>
                          <a:spcPts val="0"/>
                        </a:spcBef>
                        <a:spcAft>
                          <a:spcPts val="0"/>
                        </a:spcAft>
                        <a:buNone/>
                      </a:pPr>
                      <a:endParaRPr sz="2000"/>
                    </a:p>
                  </a:txBody>
                  <a:tcPr marL="91425" marR="91425" marT="91425" marB="91425">
                    <a:solidFill>
                      <a:srgbClr val="FFFF00"/>
                    </a:solidFill>
                  </a:tcPr>
                </a:tc>
                <a:tc>
                  <a:txBody>
                    <a:bodyPr/>
                    <a:lstStyle/>
                    <a:p>
                      <a:pPr marL="914400" lvl="1"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6"/>
                            </a:ext>
                          </a:extLst>
                        </a:rPr>
                        <a:t>Kinesthetic </a:t>
                      </a:r>
                      <a:endParaRPr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7"/>
                          </a:ext>
                        </a:extLst>
                      </a:endParaRPr>
                    </a:p>
                    <a:p>
                      <a:pPr marL="1371600" lvl="2"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8"/>
                            </a:ext>
                          </a:extLst>
                        </a:rPr>
                        <a:t>Reenacting a Speech, Scavenger hunt</a:t>
                      </a:r>
                      <a:endParaRPr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9"/>
                          </a:ext>
                        </a:extLst>
                      </a:endParaRPr>
                    </a:p>
                    <a:p>
                      <a:pPr marL="914400" lvl="1"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0"/>
                            </a:ext>
                          </a:extLst>
                        </a:rPr>
                        <a:t>Visual: </a:t>
                      </a:r>
                      <a:endParaRPr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1"/>
                          </a:ext>
                        </a:extLst>
                      </a:endParaRPr>
                    </a:p>
                    <a:p>
                      <a:pPr marL="1371600" lvl="2"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2"/>
                            </a:ext>
                          </a:extLst>
                        </a:rPr>
                        <a:t>Graphs, Photographs, Visual Art</a:t>
                      </a:r>
                      <a:endParaRPr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3"/>
                          </a:ext>
                        </a:extLst>
                      </a:endParaRPr>
                    </a:p>
                    <a:p>
                      <a:pPr marL="914400" lvl="1"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4"/>
                            </a:ext>
                          </a:extLst>
                        </a:rPr>
                        <a:t>Auditory: </a:t>
                      </a:r>
                      <a:endParaRPr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5"/>
                          </a:ext>
                        </a:extLst>
                      </a:endParaRPr>
                    </a:p>
                    <a:p>
                      <a:pPr marL="1371600" lvl="2"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6"/>
                            </a:ext>
                          </a:extLst>
                        </a:rPr>
                        <a:t>Podcasts, Songs, Lectures</a:t>
                      </a:r>
                      <a:endParaRPr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7"/>
                          </a:ext>
                        </a:extLst>
                      </a:endParaRPr>
                    </a:p>
                    <a:p>
                      <a:pPr marL="914400" lvl="1"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8"/>
                            </a:ext>
                          </a:extLst>
                        </a:rPr>
                        <a:t>Reading/Writing: </a:t>
                      </a:r>
                      <a:endParaRPr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9"/>
                          </a:ext>
                        </a:extLst>
                      </a:endParaRPr>
                    </a:p>
                    <a:p>
                      <a:pPr marL="1371600" lvl="2" indent="-374650" algn="l" rtl="0">
                        <a:lnSpc>
                          <a:spcPct val="90000"/>
                        </a:lnSpc>
                        <a:spcBef>
                          <a:spcPts val="0"/>
                        </a:spcBef>
                        <a:spcAft>
                          <a:spcPts val="0"/>
                        </a:spcAft>
                        <a:buClr>
                          <a:srgbClr val="000000"/>
                        </a:buClr>
                        <a:buSzPts val="2300"/>
                        <a:buChar char="•"/>
                      </a:pPr>
                      <a:r>
                        <a:rPr lang="en-US" sz="2300">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0"/>
                            </a:ext>
                          </a:extLst>
                        </a:rPr>
                        <a:t>Annotations, Note-taking, Summarizing</a:t>
                      </a:r>
                      <a:endParaRPr sz="2300"/>
                    </a:p>
                  </a:txBody>
                  <a:tcPr marL="91425" marR="91425" marT="91425" marB="91425">
                    <a:solidFill>
                      <a:srgbClr val="FFFF00"/>
                    </a:solidFill>
                  </a:tcPr>
                </a:tc>
                <a:extLst>
                  <a:ext uri="{0D108BD9-81ED-4DB2-BD59-A6C34878D82A}">
                    <a16:rowId xmlns:a16="http://schemas.microsoft.com/office/drawing/2014/main" val="10001"/>
                  </a:ext>
                </a:extLst>
              </a:tr>
              <a:tr h="381000">
                <a:tc gridSpan="2">
                  <a:txBody>
                    <a:bodyPr/>
                    <a:lstStyle/>
                    <a:p>
                      <a:pPr marL="0" lvl="0" indent="0" algn="l" rtl="0">
                        <a:spcBef>
                          <a:spcPts val="0"/>
                        </a:spcBef>
                        <a:spcAft>
                          <a:spcPts val="0"/>
                        </a:spcAft>
                        <a:buNone/>
                      </a:pPr>
                      <a:r>
                        <a:rPr lang="en-US" sz="2000"/>
                        <a:t>Ultimate goal:  To use student choice to incorporate various learning styles </a:t>
                      </a:r>
                      <a:endParaRPr sz="2000"/>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l" rtl="0">
                        <a:spcBef>
                          <a:spcPts val="0"/>
                        </a:spcBef>
                        <a:spcAft>
                          <a:spcPts val="0"/>
                        </a:spcAft>
                        <a:buNone/>
                      </a:pPr>
                      <a:r>
                        <a:rPr lang="en-US" sz="2000" dirty="0"/>
                        <a:t>Research/additional resources: </a:t>
                      </a:r>
                      <a:r>
                        <a:rPr lang="en-US" sz="2000" u="sng" dirty="0">
                          <a:solidFill>
                            <a:schemeClr val="hlink"/>
                          </a:solidFill>
                          <a:latin typeface="Times New Roman"/>
                          <a:ea typeface="Times New Roman"/>
                          <a:cs typeface="Times New Roman"/>
                          <a:sym typeface="Times New Roman"/>
                          <a:hlinkClick r:id="rId3"/>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1"/>
                            </a:ext>
                          </a:extLst>
                        </a:rPr>
                        <a:t>Fifty Alternatives to the Book Report | Read Write Think</a:t>
                      </a:r>
                      <a:endParaRPr sz="2000" dirty="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2"/>
                          </a:ext>
                        </a:extLst>
                      </a:endParaRPr>
                    </a:p>
                    <a:p>
                      <a:pPr marL="0" lvl="0" indent="0" algn="l" rtl="0">
                        <a:spcBef>
                          <a:spcPts val="0"/>
                        </a:spcBef>
                        <a:spcAft>
                          <a:spcPts val="0"/>
                        </a:spcAft>
                        <a:buNone/>
                      </a:pPr>
                      <a:endParaRPr sz="2000" dirty="0"/>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Quote Slide</a:t>
            </a:r>
            <a:endParaRPr lang="en-US" dirty="0">
              <a:solidFill>
                <a:schemeClr val="bg1"/>
              </a:solidFill>
            </a:endParaRPr>
          </a:p>
        </p:txBody>
      </p:sp>
      <p:sp>
        <p:nvSpPr>
          <p:cNvPr id="469" name="Google Shape;469;g173b92be595_1_293"/>
          <p:cNvSpPr txBox="1">
            <a:spLocks noGrp="1"/>
          </p:cNvSpPr>
          <p:nvPr>
            <p:ph type="body" idx="1"/>
          </p:nvPr>
        </p:nvSpPr>
        <p:spPr>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US" sz="3350" b="0">
                <a:solidFill>
                  <a:srgbClr val="333333"/>
                </a:solidFill>
              </a:rPr>
              <a:t>By centering choice, educators signal openness to negotiating the middle ground and offer students scaffolded opportunities to practice decision-making, explore their academic identity, and connect their learning to interests and passions. </a:t>
            </a:r>
            <a:endParaRPr sz="3350" b="0">
              <a:solidFill>
                <a:srgbClr val="333333"/>
              </a:solidFill>
            </a:endParaRPr>
          </a:p>
          <a:p>
            <a:pPr marL="0" lvl="0" indent="0" algn="r" rtl="0">
              <a:spcBef>
                <a:spcPts val="1000"/>
              </a:spcBef>
              <a:spcAft>
                <a:spcPts val="0"/>
              </a:spcAft>
              <a:buNone/>
            </a:pPr>
            <a:r>
              <a:rPr lang="en-US" sz="1250">
                <a:solidFill>
                  <a:srgbClr val="333333"/>
                </a:solidFill>
              </a:rPr>
              <a:t>(Merrill and Gonser, 2021)</a:t>
            </a:r>
            <a:endParaRPr sz="1250">
              <a:solidFill>
                <a:srgbClr val="333333"/>
              </a:solidFill>
            </a:endParaRPr>
          </a:p>
          <a:p>
            <a:pPr marL="0" lvl="0" indent="0" algn="l" rtl="0">
              <a:spcBef>
                <a:spcPts val="1000"/>
              </a:spcBef>
              <a:spcAft>
                <a:spcPts val="0"/>
              </a:spcAft>
              <a:buNone/>
            </a:pPr>
            <a:endParaRPr sz="3350" b="0">
              <a:solidFill>
                <a:srgbClr val="333333"/>
              </a:solidFill>
            </a:endParaRPr>
          </a:p>
          <a:p>
            <a:pPr marL="0" lvl="0" indent="0" algn="l" rtl="0">
              <a:spcBef>
                <a:spcPts val="1000"/>
              </a:spcBef>
              <a:spcAft>
                <a:spcPts val="0"/>
              </a:spcAft>
              <a:buNone/>
            </a:pP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Google Shape;476;g173b92be595_1_299"/>
          <p:cNvSpPr txBox="1">
            <a:spLocks noGrp="1"/>
          </p:cNvSpPr>
          <p:nvPr>
            <p:ph type="title"/>
          </p:nvPr>
        </p:nvSpPr>
        <p:spPr>
          <a:xfrm>
            <a:off x="838200" y="-1"/>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sz="4000"/>
              <a:t>Next Steps</a:t>
            </a:r>
            <a:endParaRPr sz="4000"/>
          </a:p>
        </p:txBody>
      </p:sp>
      <p:sp>
        <p:nvSpPr>
          <p:cNvPr id="477" name="Google Shape;477;g173b92be595_1_299"/>
          <p:cNvSpPr txBox="1">
            <a:spLocks noGrp="1"/>
          </p:cNvSpPr>
          <p:nvPr>
            <p:ph type="body" idx="1"/>
          </p:nvPr>
        </p:nvSpPr>
        <p:spPr>
          <a:xfrm>
            <a:off x="905825" y="851700"/>
            <a:ext cx="10515600" cy="4351200"/>
          </a:xfrm>
          <a:prstGeom prst="rect">
            <a:avLst/>
          </a:prstGeom>
        </p:spPr>
        <p:txBody>
          <a:bodyPr spcFirstLastPara="1" wrap="square" lIns="91425" tIns="45700" rIns="91425" bIns="45700" anchor="t" anchorCtr="0">
            <a:normAutofit/>
          </a:bodyPr>
          <a:lstStyle/>
          <a:p>
            <a:pPr marL="457200" lvl="0" indent="-387350" algn="l" rtl="0">
              <a:spcBef>
                <a:spcPts val="1000"/>
              </a:spcBef>
              <a:spcAft>
                <a:spcPts val="0"/>
              </a:spcAft>
              <a:buSzPts val="2500"/>
              <a:buAutoNum type="arabicPeriod"/>
            </a:pPr>
            <a:r>
              <a:rPr lang="en-US" sz="2500"/>
              <a:t>Select at least one of the evidence-based practices we highlighted today: creating a safe space, using authentic text to promote college and career readiness, and harnessing the power choice.</a:t>
            </a:r>
            <a:endParaRPr sz="2500"/>
          </a:p>
          <a:p>
            <a:pPr marL="457200" lvl="0" indent="-387350" algn="l" rtl="0">
              <a:spcBef>
                <a:spcPts val="0"/>
              </a:spcBef>
              <a:spcAft>
                <a:spcPts val="0"/>
              </a:spcAft>
              <a:buSzPts val="2500"/>
              <a:buAutoNum type="arabicPeriod"/>
            </a:pPr>
            <a:r>
              <a:rPr lang="en-US" sz="2500"/>
              <a:t>Select at least one of the lesson strategies from the practice to try or strengthen in your classroom before the learning lab.</a:t>
            </a:r>
            <a:endParaRPr sz="2500"/>
          </a:p>
          <a:p>
            <a:pPr marL="914400" lvl="1" indent="-361950" algn="l" rtl="0">
              <a:spcBef>
                <a:spcPts val="0"/>
              </a:spcBef>
              <a:spcAft>
                <a:spcPts val="0"/>
              </a:spcAft>
              <a:buSzPts val="2100"/>
              <a:buAutoNum type="alphaLcPeriod"/>
            </a:pPr>
            <a:r>
              <a:rPr lang="en-US" sz="2100"/>
              <a:t>See the table below</a:t>
            </a:r>
            <a:endParaRPr sz="2100"/>
          </a:p>
          <a:p>
            <a:pPr marL="457200" lvl="0" indent="-387350" algn="l" rtl="0">
              <a:spcBef>
                <a:spcPts val="0"/>
              </a:spcBef>
              <a:spcAft>
                <a:spcPts val="0"/>
              </a:spcAft>
              <a:buSzPts val="2500"/>
              <a:buAutoNum type="arabicPeriod"/>
            </a:pPr>
            <a:r>
              <a:rPr lang="en-US" sz="2500"/>
              <a:t>Join us for the learning lab!</a:t>
            </a:r>
            <a:endParaRPr sz="2500"/>
          </a:p>
        </p:txBody>
      </p:sp>
      <p:graphicFrame>
        <p:nvGraphicFramePr>
          <p:cNvPr id="478" name="Google Shape;478;g173b92be595_1_299" descr="Chart showing strategies for creating a safe space, using authentic texts, and harnessing the power of choice"/>
          <p:cNvGraphicFramePr/>
          <p:nvPr>
            <p:extLst>
              <p:ext uri="{D42A27DB-BD31-4B8C-83A1-F6EECF244321}">
                <p14:modId xmlns:p14="http://schemas.microsoft.com/office/powerpoint/2010/main" val="2509450564"/>
              </p:ext>
            </p:extLst>
          </p:nvPr>
        </p:nvGraphicFramePr>
        <p:xfrm>
          <a:off x="294613" y="3311775"/>
          <a:ext cx="11738025" cy="3674236"/>
        </p:xfrm>
        <a:graphic>
          <a:graphicData uri="http://schemas.openxmlformats.org/drawingml/2006/table">
            <a:tbl>
              <a:tblPr firstRow="1">
                <a:noFill/>
                <a:tableStyleId>{0AB0736E-EF6A-494F-BA9E-FBD9F41D1190}</a:tableStyleId>
              </a:tblPr>
              <a:tblGrid>
                <a:gridCol w="3250425">
                  <a:extLst>
                    <a:ext uri="{9D8B030D-6E8A-4147-A177-3AD203B41FA5}">
                      <a16:colId xmlns:a16="http://schemas.microsoft.com/office/drawing/2014/main" val="20000"/>
                    </a:ext>
                  </a:extLst>
                </a:gridCol>
                <a:gridCol w="2841050">
                  <a:extLst>
                    <a:ext uri="{9D8B030D-6E8A-4147-A177-3AD203B41FA5}">
                      <a16:colId xmlns:a16="http://schemas.microsoft.com/office/drawing/2014/main" val="20001"/>
                    </a:ext>
                  </a:extLst>
                </a:gridCol>
                <a:gridCol w="2823275">
                  <a:extLst>
                    <a:ext uri="{9D8B030D-6E8A-4147-A177-3AD203B41FA5}">
                      <a16:colId xmlns:a16="http://schemas.microsoft.com/office/drawing/2014/main" val="20002"/>
                    </a:ext>
                  </a:extLst>
                </a:gridCol>
                <a:gridCol w="2823275">
                  <a:extLst>
                    <a:ext uri="{9D8B030D-6E8A-4147-A177-3AD203B41FA5}">
                      <a16:colId xmlns:a16="http://schemas.microsoft.com/office/drawing/2014/main" val="20003"/>
                    </a:ext>
                  </a:extLst>
                </a:gridCol>
              </a:tblGrid>
              <a:tr h="396200">
                <a:tc>
                  <a:txBody>
                    <a:bodyPr/>
                    <a:lstStyle/>
                    <a:p>
                      <a:pPr marL="0" lvl="0" indent="0" algn="l" rtl="0">
                        <a:spcBef>
                          <a:spcPts val="0"/>
                        </a:spcBef>
                        <a:spcAft>
                          <a:spcPts val="0"/>
                        </a:spcAft>
                        <a:buNone/>
                      </a:pPr>
                      <a:endParaRPr sz="1200">
                        <a:latin typeface="Times New Roman"/>
                        <a:ea typeface="Times New Roman"/>
                        <a:cs typeface="Times New Roman"/>
                        <a:sym typeface="Times New Roman"/>
                      </a:endParaRPr>
                    </a:p>
                  </a:txBody>
                  <a:tcPr marL="91425" marR="91425" marT="91425" marB="91425"/>
                </a:tc>
                <a:tc>
                  <a:txBody>
                    <a:bodyPr/>
                    <a:lstStyle/>
                    <a:p>
                      <a:pPr marL="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3"/>
                            </a:ext>
                          </a:extLst>
                        </a:rPr>
                        <a:t>Strategy #1</a:t>
                      </a:r>
                      <a:endParaRPr sz="18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4"/>
                            </a:ext>
                          </a:extLst>
                        </a:rPr>
                        <a:t>Strategy #2</a:t>
                      </a:r>
                      <a:endParaRPr sz="18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spcBef>
                          <a:spcPts val="0"/>
                        </a:spcBef>
                        <a:spcAft>
                          <a:spcPts val="0"/>
                        </a:spcAft>
                        <a:buNone/>
                      </a:pPr>
                      <a:r>
                        <a:rPr lang="en-US" sz="1800" b="1">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5"/>
                            </a:ext>
                          </a:extLst>
                        </a:rPr>
                        <a:t>Strategy #3</a:t>
                      </a:r>
                      <a:endParaRPr sz="1800" b="1">
                        <a:solidFill>
                          <a:schemeClr val="dk1"/>
                        </a:solidFill>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0"/>
                  </a:ext>
                </a:extLst>
              </a:tr>
              <a:tr h="986000">
                <a:tc>
                  <a:txBody>
                    <a:bodyPr/>
                    <a:lstStyle/>
                    <a:p>
                      <a:pPr marL="0" lvl="0" indent="0" algn="l" rtl="0">
                        <a:spcBef>
                          <a:spcPts val="0"/>
                        </a:spcBef>
                        <a:spcAft>
                          <a:spcPts val="0"/>
                        </a:spcAft>
                        <a:buNone/>
                      </a:pPr>
                      <a:r>
                        <a:rPr lang="en-US" sz="1700" b="1">
                          <a:solidFill>
                            <a:schemeClr val="dk1"/>
                          </a:solidFill>
                          <a:latin typeface="Times New Roman"/>
                          <a:ea typeface="Times New Roman"/>
                          <a:cs typeface="Times New Roman"/>
                          <a:sym typeface="Times New Roman"/>
                        </a:rPr>
                        <a:t>Creating  a Safe Space for Learners</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70000"/>
                        </a:lnSpc>
                        <a:spcBef>
                          <a:spcPts val="500"/>
                        </a:spcBef>
                        <a:spcAft>
                          <a:spcPts val="0"/>
                        </a:spcAft>
                        <a:buNone/>
                      </a:pPr>
                      <a:r>
                        <a:rPr lang="en-US" sz="1700" b="1" u="sng">
                          <a:solidFill>
                            <a:schemeClr val="hlink"/>
                          </a:solidFill>
                          <a:latin typeface="Times New Roman"/>
                          <a:ea typeface="Times New Roman"/>
                          <a:cs typeface="Times New Roman"/>
                          <a:sym typeface="Times New Roman"/>
                          <a:hlinkClick r:id="rId3" action="ppaction://hlinksldjump"/>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6"/>
                            </a:ext>
                          </a:extLst>
                        </a:rPr>
                        <a:t>Assign writing topi</a:t>
                      </a:r>
                      <a:r>
                        <a:rPr lang="en-US" sz="1700" b="1" u="sng">
                          <a:solidFill>
                            <a:schemeClr val="hlink"/>
                          </a:solidFill>
                          <a:latin typeface="Times New Roman"/>
                          <a:ea typeface="Times New Roman"/>
                          <a:cs typeface="Times New Roman"/>
                          <a:sym typeface="Times New Roman"/>
                          <a:hlinkClick r:id="rId3" action="ppaction://hlinksldjump"/>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7"/>
                            </a:ext>
                          </a:extLst>
                        </a:rPr>
                        <a:t>cs that allow students to share their world with you</a:t>
                      </a:r>
                      <a:r>
                        <a:rPr lang="en-US" sz="1700" b="1" u="sng">
                          <a:solidFill>
                            <a:schemeClr val="hlink"/>
                          </a:solidFill>
                          <a:latin typeface="Times New Roman"/>
                          <a:ea typeface="Times New Roman"/>
                          <a:cs typeface="Times New Roman"/>
                          <a:sym typeface="Times New Roman"/>
                          <a:hlinkClick r:id="rId3" action="ppaction://hlinksldjump"/>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8"/>
                            </a:ext>
                          </a:extLst>
                        </a:rPr>
                        <a:t>.</a:t>
                      </a:r>
                      <a:endParaRPr sz="1700" b="1">
                        <a:solidFill>
                          <a:schemeClr val="dk1"/>
                        </a:solidFill>
                        <a:latin typeface="Times New Roman"/>
                        <a:ea typeface="Times New Roman"/>
                        <a:cs typeface="Times New Roman"/>
                        <a:sym typeface="Times New Roman"/>
                      </a:endParaRPr>
                    </a:p>
                    <a:p>
                      <a:pPr marL="0" lvl="0" indent="0" algn="l" rtl="0">
                        <a:lnSpc>
                          <a:spcPct val="90000"/>
                        </a:lnSpc>
                        <a:spcBef>
                          <a:spcPts val="0"/>
                        </a:spcBef>
                        <a:spcAft>
                          <a:spcPts val="0"/>
                        </a:spcAft>
                        <a:buNone/>
                      </a:pP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70000"/>
                        </a:lnSpc>
                        <a:spcBef>
                          <a:spcPts val="500"/>
                        </a:spcBef>
                        <a:spcAft>
                          <a:spcPts val="0"/>
                        </a:spcAft>
                        <a:buNone/>
                      </a:pPr>
                      <a:r>
                        <a:rPr lang="en-US" sz="1700" b="1" u="sng">
                          <a:solidFill>
                            <a:schemeClr val="hlink"/>
                          </a:solidFill>
                          <a:latin typeface="Times New Roman"/>
                          <a:ea typeface="Times New Roman"/>
                          <a:cs typeface="Times New Roman"/>
                          <a:sym typeface="Times New Roman"/>
                          <a:hlinkClick r:id="rId4" action="ppaction://hlinksldjump"/>
                        </a:rPr>
                        <a:t>Collaborate with students to create rubrics</a:t>
                      </a:r>
                      <a:r>
                        <a:rPr lang="en-US" sz="1700" b="1">
                          <a:solidFill>
                            <a:schemeClr val="dk1"/>
                          </a:solidFill>
                          <a:latin typeface="Times New Roman"/>
                          <a:ea typeface="Times New Roman"/>
                          <a:cs typeface="Times New Roman"/>
                          <a:sym typeface="Times New Roman"/>
                        </a:rPr>
                        <a:t>.</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70000"/>
                        </a:lnSpc>
                        <a:spcBef>
                          <a:spcPts val="500"/>
                        </a:spcBef>
                        <a:spcAft>
                          <a:spcPts val="0"/>
                        </a:spcAft>
                        <a:buNone/>
                      </a:pPr>
                      <a:r>
                        <a:rPr lang="en-US" sz="1700" b="1" u="sng">
                          <a:solidFill>
                            <a:schemeClr val="hlink"/>
                          </a:solidFill>
                          <a:latin typeface="Times New Roman"/>
                          <a:ea typeface="Times New Roman"/>
                          <a:cs typeface="Times New Roman"/>
                          <a:sym typeface="Times New Roman"/>
                          <a:hlinkClick r:id="rId5" action="ppaction://hlinksldjump"/>
                        </a:rPr>
                        <a:t>Addressing how to respond to errors made while reading</a:t>
                      </a:r>
                      <a:endParaRPr sz="1700" b="1">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700" b="1">
                        <a:solidFill>
                          <a:schemeClr val="dk1"/>
                        </a:solidFill>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1"/>
                  </a:ext>
                </a:extLst>
              </a:tr>
              <a:tr h="1089625">
                <a:tc>
                  <a:txBody>
                    <a:bodyPr/>
                    <a:lstStyle/>
                    <a:p>
                      <a:pPr marL="0" lvl="0" indent="0" algn="l" rtl="0">
                        <a:lnSpc>
                          <a:spcPct val="70000"/>
                        </a:lnSpc>
                        <a:spcBef>
                          <a:spcPts val="1000"/>
                        </a:spcBef>
                        <a:spcAft>
                          <a:spcPts val="0"/>
                        </a:spcAft>
                        <a:buNone/>
                      </a:pPr>
                      <a:r>
                        <a:rPr lang="en-US" sz="1700" b="1">
                          <a:solidFill>
                            <a:schemeClr val="dk1"/>
                          </a:solidFill>
                          <a:latin typeface="Times New Roman"/>
                          <a:ea typeface="Times New Roman"/>
                          <a:cs typeface="Times New Roman"/>
                          <a:sym typeface="Times New Roman"/>
                        </a:rPr>
                        <a:t>Using Authentic Texts to Promote College and Career Readiness</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70000"/>
                        </a:lnSpc>
                        <a:spcBef>
                          <a:spcPts val="500"/>
                        </a:spcBef>
                        <a:spcAft>
                          <a:spcPts val="0"/>
                        </a:spcAft>
                        <a:buNone/>
                      </a:pPr>
                      <a:r>
                        <a:rPr lang="en-US" sz="1700" b="1" u="sng">
                          <a:solidFill>
                            <a:schemeClr val="hlink"/>
                          </a:solidFill>
                          <a:latin typeface="Times New Roman"/>
                          <a:ea typeface="Times New Roman"/>
                          <a:cs typeface="Times New Roman"/>
                          <a:sym typeface="Times New Roman"/>
                          <a:hlinkClick r:id="rId6" action="ppaction://hlinksldjump"/>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9"/>
                            </a:ext>
                          </a:extLst>
                        </a:rPr>
                        <a:t>Directly connect schoolwork to students’ options after high school. </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70000"/>
                        </a:lnSpc>
                        <a:spcBef>
                          <a:spcPts val="500"/>
                        </a:spcBef>
                        <a:spcAft>
                          <a:spcPts val="0"/>
                        </a:spcAft>
                        <a:buNone/>
                      </a:pPr>
                      <a:r>
                        <a:rPr lang="en-US" sz="1700" b="1" u="sng">
                          <a:solidFill>
                            <a:schemeClr val="hlink"/>
                          </a:solidFill>
                          <a:latin typeface="Times New Roman"/>
                          <a:ea typeface="Times New Roman"/>
                          <a:cs typeface="Times New Roman"/>
                          <a:sym typeface="Times New Roman"/>
                          <a:hlinkClick r:id="rId7" action="ppaction://hlinksldjump"/>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20"/>
                            </a:ext>
                          </a:extLst>
                        </a:rPr>
                        <a:t>Provide curricula and programs that help students build supportive relationships and teach students how to manage challenges. </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lnSpc>
                          <a:spcPct val="70000"/>
                        </a:lnSpc>
                        <a:spcBef>
                          <a:spcPts val="500"/>
                        </a:spcBef>
                        <a:spcAft>
                          <a:spcPts val="0"/>
                        </a:spcAft>
                        <a:buNone/>
                      </a:pPr>
                      <a:r>
                        <a:rPr lang="en-US" sz="1700" b="1" u="sng">
                          <a:solidFill>
                            <a:schemeClr val="hlink"/>
                          </a:solidFill>
                          <a:latin typeface="Times New Roman"/>
                          <a:ea typeface="Times New Roman"/>
                          <a:cs typeface="Times New Roman"/>
                          <a:sym typeface="Times New Roman"/>
                          <a:hlinkClick r:id="rId8" action="ppaction://hlinksldjump"/>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21"/>
                            </a:ext>
                          </a:extLst>
                        </a:rPr>
                        <a:t>Regularly assess student engagement to identify areas for improvement, and target interventions to students who are not meaningfully engaged.</a:t>
                      </a:r>
                      <a:endParaRPr sz="1700" b="1">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700" b="1">
                        <a:solidFill>
                          <a:schemeClr val="dk1"/>
                        </a:solidFill>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2"/>
                  </a:ext>
                </a:extLst>
              </a:tr>
              <a:tr h="701000">
                <a:tc>
                  <a:txBody>
                    <a:bodyPr/>
                    <a:lstStyle/>
                    <a:p>
                      <a:pPr marL="0" lvl="0" indent="0" algn="l" rtl="0">
                        <a:spcBef>
                          <a:spcPts val="0"/>
                        </a:spcBef>
                        <a:spcAft>
                          <a:spcPts val="0"/>
                        </a:spcAft>
                        <a:buNone/>
                      </a:pPr>
                      <a:r>
                        <a:rPr lang="en-US" sz="1700" b="1">
                          <a:solidFill>
                            <a:schemeClr val="dk1"/>
                          </a:solidFill>
                          <a:latin typeface="Times New Roman"/>
                          <a:ea typeface="Times New Roman"/>
                          <a:cs typeface="Times New Roman"/>
                          <a:sym typeface="Times New Roman"/>
                        </a:rPr>
                        <a:t>Harnessing the Power of Choice</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spcBef>
                          <a:spcPts val="0"/>
                        </a:spcBef>
                        <a:spcAft>
                          <a:spcPts val="0"/>
                        </a:spcAft>
                        <a:buNone/>
                      </a:pPr>
                      <a:r>
                        <a:rPr lang="en-US" sz="1700" b="1" u="sng">
                          <a:solidFill>
                            <a:schemeClr val="hlink"/>
                          </a:solidFill>
                          <a:latin typeface="Times New Roman"/>
                          <a:ea typeface="Times New Roman"/>
                          <a:cs typeface="Times New Roman"/>
                          <a:sym typeface="Times New Roman"/>
                          <a:hlinkClick r:id="rId9" action="ppaction://hlinksldjump"/>
                        </a:rPr>
                        <a:t>Create Text Set</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spcBef>
                          <a:spcPts val="0"/>
                        </a:spcBef>
                        <a:spcAft>
                          <a:spcPts val="0"/>
                        </a:spcAft>
                        <a:buNone/>
                      </a:pPr>
                      <a:r>
                        <a:rPr lang="en-US" sz="1700" b="1" u="sng">
                          <a:solidFill>
                            <a:schemeClr val="hlink"/>
                          </a:solidFill>
                          <a:latin typeface="Times New Roman"/>
                          <a:ea typeface="Times New Roman"/>
                          <a:cs typeface="Times New Roman"/>
                          <a:sym typeface="Times New Roman"/>
                          <a:hlinkClick r:id="rId10" action="ppaction://hlinksldjump"/>
                        </a:rPr>
                        <a:t>Make Connections</a:t>
                      </a:r>
                      <a:endParaRPr sz="1700" b="1">
                        <a:solidFill>
                          <a:schemeClr val="dk1"/>
                        </a:solidFill>
                        <a:latin typeface="Times New Roman"/>
                        <a:ea typeface="Times New Roman"/>
                        <a:cs typeface="Times New Roman"/>
                        <a:sym typeface="Times New Roman"/>
                      </a:endParaRPr>
                    </a:p>
                  </a:txBody>
                  <a:tcPr marL="91425" marR="91425" marT="91425" marB="91425"/>
                </a:tc>
                <a:tc>
                  <a:txBody>
                    <a:bodyPr/>
                    <a:lstStyle/>
                    <a:p>
                      <a:pPr marL="0" lvl="0" indent="0" algn="l" rtl="0">
                        <a:spcBef>
                          <a:spcPts val="0"/>
                        </a:spcBef>
                        <a:spcAft>
                          <a:spcPts val="0"/>
                        </a:spcAft>
                        <a:buNone/>
                      </a:pPr>
                      <a:r>
                        <a:rPr lang="en-US" sz="1700" b="1" u="sng" dirty="0">
                          <a:solidFill>
                            <a:schemeClr val="hlink"/>
                          </a:solidFill>
                          <a:latin typeface="Times New Roman"/>
                          <a:ea typeface="Times New Roman"/>
                          <a:cs typeface="Times New Roman"/>
                          <a:sym typeface="Times New Roman"/>
                          <a:hlinkClick r:id="rId11" action="ppaction://hlinksldjump"/>
                        </a:rPr>
                        <a:t>Offer multimodal activities</a:t>
                      </a:r>
                      <a:endParaRPr sz="1700" b="1" dirty="0">
                        <a:solidFill>
                          <a:schemeClr val="dk1"/>
                        </a:solidFill>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g173b92be595_1_306"/>
          <p:cNvSpPr txBox="1">
            <a:spLocks noGrp="1"/>
          </p:cNvSpPr>
          <p:nvPr>
            <p:ph type="title"/>
          </p:nvPr>
        </p:nvSpPr>
        <p:spPr>
          <a:xfrm>
            <a:off x="838200" y="114299"/>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References </a:t>
            </a:r>
            <a:r>
              <a:rPr lang="en-US" sz="2400"/>
              <a:t>(1/2)</a:t>
            </a:r>
            <a:endParaRPr sz="2400"/>
          </a:p>
        </p:txBody>
      </p:sp>
      <p:sp>
        <p:nvSpPr>
          <p:cNvPr id="485" name="Google Shape;485;g173b92be595_1_306"/>
          <p:cNvSpPr txBox="1"/>
          <p:nvPr/>
        </p:nvSpPr>
        <p:spPr>
          <a:xfrm>
            <a:off x="528275" y="1248775"/>
            <a:ext cx="11084100" cy="5693100"/>
          </a:xfrm>
          <a:prstGeom prst="rect">
            <a:avLst/>
          </a:prstGeom>
          <a:noFill/>
          <a:ln>
            <a:noFill/>
          </a:ln>
        </p:spPr>
        <p:txBody>
          <a:bodyPr spcFirstLastPara="1" wrap="square" lIns="57150" tIns="45700" rIns="91425" bIns="45700" anchor="t" anchorCtr="0">
            <a:noAutofit/>
          </a:bodyPr>
          <a:lstStyle/>
          <a:p>
            <a:pPr marL="0" lvl="0" indent="0" algn="l" rtl="0">
              <a:lnSpc>
                <a:spcPct val="70000"/>
              </a:lnSpc>
              <a:spcBef>
                <a:spcPts val="1000"/>
              </a:spcBef>
              <a:spcAft>
                <a:spcPts val="0"/>
              </a:spcAft>
              <a:buSzPts val="852"/>
              <a:buNone/>
            </a:pPr>
            <a:endParaRPr sz="1800"/>
          </a:p>
          <a:p>
            <a:pPr marL="400050" lvl="0" indent="-457200" algn="l" rtl="0">
              <a:lnSpc>
                <a:spcPct val="115000"/>
              </a:lnSpc>
              <a:spcBef>
                <a:spcPts val="1200"/>
              </a:spcBef>
              <a:spcAft>
                <a:spcPts val="0"/>
              </a:spcAft>
              <a:buNone/>
            </a:pPr>
            <a:r>
              <a:rPr lang="en-US" sz="1100"/>
              <a:t>Bridges, L., &amp; Bridges, L. (2018, April 26). </a:t>
            </a:r>
            <a:r>
              <a:rPr lang="en-US" sz="1100" i="1"/>
              <a:t>All Children Deserve Access to Authentic Text | EDU</a:t>
            </a:r>
            <a:r>
              <a:rPr lang="en-US" sz="1100"/>
              <a:t>. Https://Edublog.Scholastic.Com/. Retrieved August 17, 2022, from https://edublog.scholastic.com/post/all-children-deserve-access-authentic-text</a:t>
            </a:r>
            <a:endParaRPr sz="1100"/>
          </a:p>
          <a:p>
            <a:pPr marL="0" lvl="0" indent="0" algn="l" rtl="0">
              <a:lnSpc>
                <a:spcPct val="115000"/>
              </a:lnSpc>
              <a:spcBef>
                <a:spcPts val="1200"/>
              </a:spcBef>
              <a:spcAft>
                <a:spcPts val="0"/>
              </a:spcAft>
              <a:buNone/>
            </a:pPr>
            <a:r>
              <a:rPr lang="en-US" sz="1100"/>
              <a:t>Bryan-Gooden, J., Hester, M., &amp; Peoples, L. (2019). Culturally Responsive Curriculum Scorecard. </a:t>
            </a:r>
            <a:r>
              <a:rPr lang="en-US" sz="1100" i="1"/>
              <a:t>Metropolitan Center for Research on Equity and the Transformation of Schools</a:t>
            </a:r>
            <a:r>
              <a:rPr lang="en-US" sz="1100"/>
              <a:t>.</a:t>
            </a:r>
            <a:endParaRPr sz="1100"/>
          </a:p>
          <a:p>
            <a:pPr marL="400050" lvl="0" indent="-400050" algn="l" rtl="0">
              <a:lnSpc>
                <a:spcPct val="115000"/>
              </a:lnSpc>
              <a:spcBef>
                <a:spcPts val="1200"/>
              </a:spcBef>
              <a:spcAft>
                <a:spcPts val="0"/>
              </a:spcAft>
              <a:buNone/>
            </a:pPr>
            <a:r>
              <a:rPr lang="en-US" sz="1100"/>
              <a:t>Cacciatore, G. (2021, March 17). </a:t>
            </a:r>
            <a:r>
              <a:rPr lang="en-US" sz="1100" i="1"/>
              <a:t>Teacher-Student Relationships Matter</a:t>
            </a:r>
            <a:r>
              <a:rPr lang="en-US" sz="1100"/>
              <a:t>. Harvard Graduate School of Education. Retrieved August 17, 2022, from https://www.gse.harvard.edu/news/uk/21/03/teacher-student-relationships-matter#:%7E:text=%20With%20attention%20to%20self-care%20and%20support%20from,student%20has%20to%20say%20%E2%80%94%20a. . .%20More%20</a:t>
            </a:r>
            <a:endParaRPr sz="1100"/>
          </a:p>
          <a:p>
            <a:pPr marL="400050" lvl="0" indent="-457200" algn="l" rtl="0">
              <a:lnSpc>
                <a:spcPct val="115000"/>
              </a:lnSpc>
              <a:spcBef>
                <a:spcPts val="1200"/>
              </a:spcBef>
              <a:spcAft>
                <a:spcPts val="0"/>
              </a:spcAft>
              <a:buNone/>
            </a:pPr>
            <a:r>
              <a:rPr lang="en-US" sz="1100"/>
              <a:t>Clapper, T. C. (2010). Professionals Against Improperly Labeling Active Learners. </a:t>
            </a:r>
            <a:r>
              <a:rPr lang="en-US" sz="1100" i="1"/>
              <a:t>Pailal Newsletter</a:t>
            </a:r>
            <a:r>
              <a:rPr lang="en-US" sz="1100"/>
              <a:t>, </a:t>
            </a:r>
            <a:r>
              <a:rPr lang="en-US" sz="1100" i="1"/>
              <a:t>3</a:t>
            </a:r>
            <a:r>
              <a:rPr lang="en-US" sz="1100"/>
              <a:t>(2), 1–6. </a:t>
            </a:r>
            <a:r>
              <a:rPr lang="en-US" sz="1100" u="sng">
                <a:solidFill>
                  <a:schemeClr val="hlink"/>
                </a:solidFill>
                <a:hlinkClick r:id="rId3"/>
              </a:rPr>
              <a:t>https://www.researchgate.net/publication/257835881_Creating_the_safe_learning_environment/link/59e0e051aca2724cbfd6b8d1/download</a:t>
            </a:r>
            <a:endParaRPr sz="1100"/>
          </a:p>
          <a:p>
            <a:pPr marL="400050" lvl="0" indent="-400050" algn="l" rtl="0">
              <a:lnSpc>
                <a:spcPct val="115000"/>
              </a:lnSpc>
              <a:spcBef>
                <a:spcPts val="1200"/>
              </a:spcBef>
              <a:spcAft>
                <a:spcPts val="0"/>
              </a:spcAft>
              <a:buNone/>
            </a:pPr>
            <a:r>
              <a:rPr lang="en-US" sz="1100"/>
              <a:t>Dabrowski, J., &amp; Marshall, T. R. (2018). Motivation and Engagement in Student Assignments: The Role of Choice and Relevancy. </a:t>
            </a:r>
            <a:r>
              <a:rPr lang="en-US" sz="1100" i="1"/>
              <a:t>The Education Trust</a:t>
            </a:r>
            <a:r>
              <a:rPr lang="en-US" sz="1100"/>
              <a:t>, 1–13. https://files.eric.ed.gov/fulltext/ED593328.pdf</a:t>
            </a:r>
            <a:endParaRPr sz="1100"/>
          </a:p>
          <a:p>
            <a:pPr marL="0" lvl="0" indent="0" algn="l" rtl="0">
              <a:lnSpc>
                <a:spcPct val="115000"/>
              </a:lnSpc>
              <a:spcBef>
                <a:spcPts val="1200"/>
              </a:spcBef>
              <a:spcAft>
                <a:spcPts val="0"/>
              </a:spcAft>
              <a:buNone/>
            </a:pPr>
            <a:r>
              <a:rPr lang="en-US" sz="1100"/>
              <a:t>Fievre, M. J. (2021, October 26). </a:t>
            </a:r>
            <a:r>
              <a:rPr lang="en-US" sz="1100" i="1"/>
              <a:t>Cultivating the classroom as a safe space</a:t>
            </a:r>
            <a:r>
              <a:rPr lang="en-US" sz="1100"/>
              <a:t>. Edutopia. Retrieved August 24, 2022, from </a:t>
            </a:r>
            <a:r>
              <a:rPr lang="en-US" sz="1100" u="sng">
                <a:solidFill>
                  <a:schemeClr val="hlink"/>
                </a:solidFill>
                <a:hlinkClick r:id="rId4"/>
              </a:rPr>
              <a:t>https://www.edutopia.org/article/cultivating-classroom-safe-space#:~:text=Safe%20spaces%20are%20environments%20where,challenging%20discussions%20about%20sensitive%20topics</a:t>
            </a:r>
            <a:r>
              <a:rPr lang="en-US" sz="1100"/>
              <a:t> . </a:t>
            </a:r>
            <a:endParaRPr sz="1100"/>
          </a:p>
          <a:p>
            <a:pPr marL="400050" lvl="0" indent="-400050" algn="l" rtl="0">
              <a:lnSpc>
                <a:spcPct val="115000"/>
              </a:lnSpc>
              <a:spcBef>
                <a:spcPts val="1200"/>
              </a:spcBef>
              <a:spcAft>
                <a:spcPts val="0"/>
              </a:spcAft>
              <a:buNone/>
            </a:pPr>
            <a:r>
              <a:rPr lang="en-US" sz="1100"/>
              <a:t>Finley, T. (2016, November 11). </a:t>
            </a:r>
            <a:r>
              <a:rPr lang="en-US" sz="1100" i="1"/>
              <a:t>50 Writing Prompts for All Grade Levels</a:t>
            </a:r>
            <a:r>
              <a:rPr lang="en-US" sz="1100"/>
              <a:t>. Https://Www.Edutopia.Org/. Retrieved August 17, 2022, from </a:t>
            </a:r>
            <a:r>
              <a:rPr lang="en-US" sz="1100" u="sng">
                <a:solidFill>
                  <a:schemeClr val="hlink"/>
                </a:solidFill>
                <a:hlinkClick r:id="rId5"/>
              </a:rPr>
              <a:t>https://www.edutopia.org/article/50-writing-prompts-all-grade-levels-todd-finley#:~:text=Share%20what%20makes%20that%20person%2C%20place%2C%20or%20thing,perspective.%20Describe%20a%20scary%20situation%20that%20you%E2%80%99ve%20experienced</a:t>
            </a:r>
            <a:endParaRPr sz="1100"/>
          </a:p>
          <a:p>
            <a:pPr marL="400050" lvl="0" indent="-400050" algn="l" rtl="0">
              <a:lnSpc>
                <a:spcPct val="115000"/>
              </a:lnSpc>
              <a:spcBef>
                <a:spcPts val="1200"/>
              </a:spcBef>
              <a:spcAft>
                <a:spcPts val="0"/>
              </a:spcAft>
              <a:buNone/>
            </a:pPr>
            <a:endParaRPr sz="1100"/>
          </a:p>
          <a:p>
            <a:pPr marL="400050" lvl="0" indent="-457200" algn="l" rtl="0">
              <a:lnSpc>
                <a:spcPct val="115000"/>
              </a:lnSpc>
              <a:spcBef>
                <a:spcPts val="1200"/>
              </a:spcBef>
              <a:spcAft>
                <a:spcPts val="0"/>
              </a:spcAft>
              <a:buNone/>
            </a:pPr>
            <a:endParaRPr sz="1100"/>
          </a:p>
          <a:p>
            <a:pPr marL="0" lvl="0" indent="0" algn="l" rtl="0">
              <a:lnSpc>
                <a:spcPct val="70000"/>
              </a:lnSpc>
              <a:spcBef>
                <a:spcPts val="1200"/>
              </a:spcBef>
              <a:spcAft>
                <a:spcPts val="0"/>
              </a:spcAft>
              <a:buSzPts val="852"/>
              <a:buNone/>
            </a:pPr>
            <a:endParaRPr sz="1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90"/>
        <p:cNvGrpSpPr/>
        <p:nvPr/>
      </p:nvGrpSpPr>
      <p:grpSpPr>
        <a:xfrm>
          <a:off x="0" y="0"/>
          <a:ext cx="0" cy="0"/>
          <a:chOff x="0" y="0"/>
          <a:chExt cx="0" cy="0"/>
        </a:xfrm>
      </p:grpSpPr>
      <p:sp>
        <p:nvSpPr>
          <p:cNvPr id="491" name="Google Shape;491;g173b92be595_1_312"/>
          <p:cNvSpPr txBox="1">
            <a:spLocks noGrp="1"/>
          </p:cNvSpPr>
          <p:nvPr>
            <p:ph type="title"/>
          </p:nvPr>
        </p:nvSpPr>
        <p:spPr>
          <a:xfrm>
            <a:off x="838200" y="365124"/>
            <a:ext cx="10515600" cy="13260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a:t>References</a:t>
            </a:r>
            <a:r>
              <a:rPr lang="en-US" sz="2400"/>
              <a:t> (2/2)</a:t>
            </a:r>
            <a:endParaRPr sz="2400"/>
          </a:p>
        </p:txBody>
      </p:sp>
      <p:sp>
        <p:nvSpPr>
          <p:cNvPr id="492" name="Google Shape;492;g173b92be595_1_312"/>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00050" lvl="0" indent="-400050" algn="l" rtl="0">
              <a:lnSpc>
                <a:spcPct val="115000"/>
              </a:lnSpc>
              <a:spcBef>
                <a:spcPts val="1200"/>
              </a:spcBef>
              <a:spcAft>
                <a:spcPts val="0"/>
              </a:spcAft>
              <a:buNone/>
            </a:pPr>
            <a:r>
              <a:rPr lang="en-US" sz="1100" b="0">
                <a:solidFill>
                  <a:srgbClr val="000000"/>
                </a:solidFill>
                <a:latin typeface="Arial"/>
                <a:ea typeface="Arial"/>
                <a:cs typeface="Arial"/>
                <a:sym typeface="Arial"/>
              </a:rPr>
              <a:t>Mattox, J. (2019, December 5). </a:t>
            </a:r>
            <a:r>
              <a:rPr lang="en-US" sz="1100" b="0" i="1">
                <a:solidFill>
                  <a:srgbClr val="000000"/>
                </a:solidFill>
                <a:latin typeface="Arial"/>
                <a:ea typeface="Arial"/>
                <a:cs typeface="Arial"/>
                <a:sym typeface="Arial"/>
              </a:rPr>
              <a:t>Easy Ways to Build Metacognitive Skills</a:t>
            </a:r>
            <a:r>
              <a:rPr lang="en-US" sz="1100" b="0">
                <a:solidFill>
                  <a:srgbClr val="000000"/>
                </a:solidFill>
                <a:latin typeface="Arial"/>
                <a:ea typeface="Arial"/>
                <a:cs typeface="Arial"/>
                <a:sym typeface="Arial"/>
              </a:rPr>
              <a:t>. Https://Www.Edutopia.Org/. Retrieved August 17, 2022, from https://www.edutopia.org/article/easy-ways-build-metacognitive-skills</a:t>
            </a:r>
            <a:endParaRPr sz="1100" b="0">
              <a:solidFill>
                <a:srgbClr val="000000"/>
              </a:solidFill>
              <a:latin typeface="Arial"/>
              <a:ea typeface="Arial"/>
              <a:cs typeface="Arial"/>
              <a:sym typeface="Arial"/>
            </a:endParaRPr>
          </a:p>
          <a:p>
            <a:pPr marL="400050" lvl="0" indent="-400050" algn="l" rtl="0">
              <a:lnSpc>
                <a:spcPct val="115000"/>
              </a:lnSpc>
              <a:spcBef>
                <a:spcPts val="1200"/>
              </a:spcBef>
              <a:spcAft>
                <a:spcPts val="0"/>
              </a:spcAft>
              <a:buNone/>
            </a:pPr>
            <a:r>
              <a:rPr lang="en-US" sz="1100" b="0">
                <a:solidFill>
                  <a:srgbClr val="000000"/>
                </a:solidFill>
                <a:latin typeface="Arial"/>
                <a:ea typeface="Arial"/>
                <a:cs typeface="Arial"/>
                <a:sym typeface="Arial"/>
              </a:rPr>
              <a:t>Merrill, S., &amp; Gosner, S. (2021). </a:t>
            </a:r>
            <a:r>
              <a:rPr lang="en-US" sz="1100" b="0" i="1">
                <a:solidFill>
                  <a:srgbClr val="000000"/>
                </a:solidFill>
                <a:latin typeface="Arial"/>
                <a:ea typeface="Arial"/>
                <a:cs typeface="Arial"/>
                <a:sym typeface="Arial"/>
              </a:rPr>
              <a:t>The Importance of Student Choice Across All Grade Levels</a:t>
            </a:r>
            <a:r>
              <a:rPr lang="en-US" sz="1100" b="0">
                <a:solidFill>
                  <a:srgbClr val="000000"/>
                </a:solidFill>
                <a:latin typeface="Arial"/>
                <a:ea typeface="Arial"/>
                <a:cs typeface="Arial"/>
                <a:sym typeface="Arial"/>
              </a:rPr>
              <a:t>. Https://Www.Edutopia.Org/. Retrieved September 16, 2022, from https://www.edutopia.org/article/importance-student-choice-across-all-grade-levels</a:t>
            </a:r>
            <a:endParaRPr sz="1100" b="0">
              <a:solidFill>
                <a:srgbClr val="000000"/>
              </a:solidFill>
              <a:latin typeface="Arial"/>
              <a:ea typeface="Arial"/>
              <a:cs typeface="Arial"/>
              <a:sym typeface="Arial"/>
            </a:endParaRPr>
          </a:p>
          <a:p>
            <a:pPr marL="0" lvl="0" indent="0" algn="l" rtl="0">
              <a:lnSpc>
                <a:spcPct val="115000"/>
              </a:lnSpc>
              <a:spcBef>
                <a:spcPts val="1200"/>
              </a:spcBef>
              <a:spcAft>
                <a:spcPts val="0"/>
              </a:spcAft>
              <a:buNone/>
            </a:pPr>
            <a:r>
              <a:rPr lang="en-US" sz="1100" b="0">
                <a:solidFill>
                  <a:srgbClr val="000000"/>
                </a:solidFill>
                <a:latin typeface="Arial"/>
                <a:ea typeface="Arial"/>
                <a:cs typeface="Arial"/>
                <a:sym typeface="Arial"/>
              </a:rPr>
              <a:t>National Council of Teachers of English. (1998). Fifty Alternatives to the Book Report. </a:t>
            </a:r>
            <a:r>
              <a:rPr lang="en-US" sz="1100" b="0" i="1">
                <a:solidFill>
                  <a:srgbClr val="000000"/>
                </a:solidFill>
                <a:latin typeface="Arial"/>
                <a:ea typeface="Arial"/>
                <a:cs typeface="Arial"/>
                <a:sym typeface="Arial"/>
              </a:rPr>
              <a:t>The English Journal</a:t>
            </a:r>
            <a:r>
              <a:rPr lang="en-US" sz="1100" b="0">
                <a:solidFill>
                  <a:srgbClr val="000000"/>
                </a:solidFill>
                <a:latin typeface="Arial"/>
                <a:ea typeface="Arial"/>
                <a:cs typeface="Arial"/>
                <a:sym typeface="Arial"/>
              </a:rPr>
              <a:t>, </a:t>
            </a:r>
            <a:r>
              <a:rPr lang="en-US" sz="1100" b="0" i="1">
                <a:solidFill>
                  <a:srgbClr val="000000"/>
                </a:solidFill>
                <a:latin typeface="Arial"/>
                <a:ea typeface="Arial"/>
                <a:cs typeface="Arial"/>
                <a:sym typeface="Arial"/>
              </a:rPr>
              <a:t>87</a:t>
            </a:r>
            <a:r>
              <a:rPr lang="en-US" sz="1100" b="0">
                <a:solidFill>
                  <a:srgbClr val="000000"/>
                </a:solidFill>
                <a:latin typeface="Arial"/>
                <a:ea typeface="Arial"/>
                <a:cs typeface="Arial"/>
                <a:sym typeface="Arial"/>
              </a:rPr>
              <a:t>(1).</a:t>
            </a:r>
            <a:endParaRPr sz="1100" b="0">
              <a:solidFill>
                <a:srgbClr val="000000"/>
              </a:solidFill>
              <a:latin typeface="Arial"/>
              <a:ea typeface="Arial"/>
              <a:cs typeface="Arial"/>
              <a:sym typeface="Arial"/>
            </a:endParaRPr>
          </a:p>
          <a:p>
            <a:pPr marL="400050" lvl="0" indent="-400050" algn="l" rtl="0">
              <a:lnSpc>
                <a:spcPct val="115000"/>
              </a:lnSpc>
              <a:spcBef>
                <a:spcPts val="1200"/>
              </a:spcBef>
              <a:spcAft>
                <a:spcPts val="0"/>
              </a:spcAft>
              <a:buNone/>
            </a:pPr>
            <a:r>
              <a:rPr lang="en-US" sz="1100" b="0">
                <a:solidFill>
                  <a:srgbClr val="000000"/>
                </a:solidFill>
                <a:latin typeface="Arial"/>
                <a:ea typeface="Arial"/>
                <a:cs typeface="Arial"/>
                <a:sym typeface="Arial"/>
              </a:rPr>
              <a:t>National Council of Teachers of English. (2018, August 3). </a:t>
            </a:r>
            <a:r>
              <a:rPr lang="en-US" sz="1100" b="0" i="1">
                <a:solidFill>
                  <a:srgbClr val="000000"/>
                </a:solidFill>
                <a:latin typeface="Arial"/>
                <a:ea typeface="Arial"/>
                <a:cs typeface="Arial"/>
                <a:sym typeface="Arial"/>
              </a:rPr>
              <a:t>A Call to Action: What We Know About Adolescent Literacy Instruction</a:t>
            </a:r>
            <a:r>
              <a:rPr lang="en-US" sz="1100" b="0">
                <a:solidFill>
                  <a:srgbClr val="000000"/>
                </a:solidFill>
                <a:latin typeface="Arial"/>
                <a:ea typeface="Arial"/>
                <a:cs typeface="Arial"/>
                <a:sym typeface="Arial"/>
              </a:rPr>
              <a:t>. NCTE. Retrieved August 17, 2022, from https://ncte.org/statement/adolescentliteracy/</a:t>
            </a:r>
            <a:endParaRPr sz="1100" b="0">
              <a:solidFill>
                <a:srgbClr val="000000"/>
              </a:solidFill>
              <a:latin typeface="Arial"/>
              <a:ea typeface="Arial"/>
              <a:cs typeface="Arial"/>
              <a:sym typeface="Arial"/>
            </a:endParaRPr>
          </a:p>
          <a:p>
            <a:pPr marL="0" lvl="0" indent="0" algn="l" rtl="0">
              <a:lnSpc>
                <a:spcPct val="115000"/>
              </a:lnSpc>
              <a:spcBef>
                <a:spcPts val="1200"/>
              </a:spcBef>
              <a:spcAft>
                <a:spcPts val="0"/>
              </a:spcAft>
              <a:buNone/>
            </a:pPr>
            <a:r>
              <a:rPr lang="en-US" sz="1100" b="0">
                <a:solidFill>
                  <a:srgbClr val="000000"/>
                </a:solidFill>
                <a:latin typeface="Arial"/>
                <a:ea typeface="Arial"/>
                <a:cs typeface="Arial"/>
                <a:sym typeface="Arial"/>
              </a:rPr>
              <a:t>Roberts, K. (2018). </a:t>
            </a:r>
            <a:r>
              <a:rPr lang="en-US" sz="1100" b="0" i="1">
                <a:solidFill>
                  <a:srgbClr val="000000"/>
                </a:solidFill>
                <a:latin typeface="Arial"/>
                <a:ea typeface="Arial"/>
                <a:cs typeface="Arial"/>
                <a:sym typeface="Arial"/>
              </a:rPr>
              <a:t>A Novel Approach</a:t>
            </a:r>
            <a:r>
              <a:rPr lang="en-US" sz="1100" b="0">
                <a:solidFill>
                  <a:srgbClr val="000000"/>
                </a:solidFill>
                <a:latin typeface="Arial"/>
                <a:ea typeface="Arial"/>
                <a:cs typeface="Arial"/>
                <a:sym typeface="Arial"/>
              </a:rPr>
              <a:t>. Heinemann.</a:t>
            </a:r>
            <a:endParaRPr sz="1100" b="0">
              <a:solidFill>
                <a:srgbClr val="000000"/>
              </a:solidFill>
              <a:latin typeface="Arial"/>
              <a:ea typeface="Arial"/>
              <a:cs typeface="Arial"/>
              <a:sym typeface="Arial"/>
            </a:endParaRPr>
          </a:p>
          <a:p>
            <a:pPr marL="400050" lvl="0" indent="-400050" algn="l" rtl="0">
              <a:lnSpc>
                <a:spcPct val="115000"/>
              </a:lnSpc>
              <a:spcBef>
                <a:spcPts val="1200"/>
              </a:spcBef>
              <a:spcAft>
                <a:spcPts val="0"/>
              </a:spcAft>
              <a:buNone/>
            </a:pPr>
            <a:r>
              <a:rPr lang="en-US" sz="1100" b="0">
                <a:solidFill>
                  <a:srgbClr val="000000"/>
                </a:solidFill>
                <a:latin typeface="Arial"/>
                <a:ea typeface="Arial"/>
                <a:cs typeface="Arial"/>
                <a:sym typeface="Arial"/>
              </a:rPr>
              <a:t>S. (2021, April 30). </a:t>
            </a:r>
            <a:r>
              <a:rPr lang="en-US" sz="1100" b="0" i="1">
                <a:solidFill>
                  <a:srgbClr val="000000"/>
                </a:solidFill>
                <a:latin typeface="Arial"/>
                <a:ea typeface="Arial"/>
                <a:cs typeface="Arial"/>
                <a:sym typeface="Arial"/>
              </a:rPr>
              <a:t>How to Provide a Multicultural Education | Online Graduate Programs | Baylor</a:t>
            </a:r>
            <a:r>
              <a:rPr lang="en-US" sz="1100" b="0">
                <a:solidFill>
                  <a:srgbClr val="000000"/>
                </a:solidFill>
                <a:latin typeface="Arial"/>
                <a:ea typeface="Arial"/>
                <a:cs typeface="Arial"/>
                <a:sym typeface="Arial"/>
              </a:rPr>
              <a:t>. BAY-UMT. Retrieved August 17, 2022, from </a:t>
            </a:r>
            <a:r>
              <a:rPr lang="en-US" sz="1100" b="0" u="sng">
                <a:solidFill>
                  <a:schemeClr val="hlink"/>
                </a:solidFill>
                <a:latin typeface="Arial"/>
                <a:ea typeface="Arial"/>
                <a:cs typeface="Arial"/>
                <a:sym typeface="Arial"/>
                <a:hlinkClick r:id="rId3"/>
              </a:rPr>
              <a:t>https://onlinegrad.baylor.edu/resources/multicultural-education-strategies/#:%7E:text=It%20focuses%20on%2C%20but%20is%20not%20limited%20to%2C,society%20while%20feeling%20valued%20and%20heard%2C%E2%80%9D%20Howell%20said</a:t>
            </a:r>
            <a:r>
              <a:rPr lang="en-US" sz="1100" b="0">
                <a:solidFill>
                  <a:srgbClr val="000000"/>
                </a:solidFill>
                <a:latin typeface="Arial"/>
                <a:ea typeface="Arial"/>
                <a:cs typeface="Arial"/>
                <a:sym typeface="Arial"/>
              </a:rPr>
              <a:t>.</a:t>
            </a:r>
            <a:endParaRPr sz="1100" b="0">
              <a:solidFill>
                <a:srgbClr val="000000"/>
              </a:solidFill>
              <a:latin typeface="Arial"/>
              <a:ea typeface="Arial"/>
              <a:cs typeface="Arial"/>
              <a:sym typeface="Arial"/>
            </a:endParaRPr>
          </a:p>
          <a:p>
            <a:pPr marL="400050" lvl="0" indent="-400050" algn="l" rtl="0">
              <a:lnSpc>
                <a:spcPct val="115000"/>
              </a:lnSpc>
              <a:spcBef>
                <a:spcPts val="1200"/>
              </a:spcBef>
              <a:spcAft>
                <a:spcPts val="1200"/>
              </a:spcAft>
              <a:buNone/>
            </a:pPr>
            <a:r>
              <a:rPr lang="en-US" sz="1100" b="0">
                <a:solidFill>
                  <a:srgbClr val="000000"/>
                </a:solidFill>
                <a:latin typeface="Arial"/>
                <a:ea typeface="Arial"/>
                <a:cs typeface="Arial"/>
                <a:sym typeface="Arial"/>
              </a:rPr>
              <a:t>What Works Clearinghouse (2017). </a:t>
            </a:r>
            <a:r>
              <a:rPr lang="en-US" sz="1100" b="0" i="1">
                <a:solidFill>
                  <a:srgbClr val="000000"/>
                </a:solidFill>
                <a:latin typeface="Arial"/>
                <a:ea typeface="Arial"/>
                <a:cs typeface="Arial"/>
                <a:sym typeface="Arial"/>
              </a:rPr>
              <a:t>Preventing Dropout in Secondary Schools</a:t>
            </a:r>
            <a:r>
              <a:rPr lang="en-US" sz="1100" b="0">
                <a:solidFill>
                  <a:srgbClr val="000000"/>
                </a:solidFill>
                <a:latin typeface="Arial"/>
                <a:ea typeface="Arial"/>
                <a:cs typeface="Arial"/>
                <a:sym typeface="Arial"/>
              </a:rPr>
              <a:t>. IES.</a:t>
            </a:r>
            <a:endParaRPr sz="1100" b="0">
              <a:solidFill>
                <a:srgbClr val="000000"/>
              </a:solidFill>
              <a:latin typeface="Arial"/>
              <a:ea typeface="Arial"/>
              <a:cs typeface="Arial"/>
              <a:sym typeface="Aria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96"/>
        <p:cNvGrpSpPr/>
        <p:nvPr/>
      </p:nvGrpSpPr>
      <p:grpSpPr>
        <a:xfrm>
          <a:off x="0" y="0"/>
          <a:ext cx="0" cy="0"/>
          <a:chOff x="0" y="0"/>
          <a:chExt cx="0" cy="0"/>
        </a:xfrm>
      </p:grpSpPr>
      <p:sp>
        <p:nvSpPr>
          <p:cNvPr id="497" name="Google Shape;497;g173b92be595_1_318"/>
          <p:cNvSpPr txBox="1">
            <a:spLocks noGrp="1"/>
          </p:cNvSpPr>
          <p:nvPr>
            <p:ph type="title"/>
          </p:nvPr>
        </p:nvSpPr>
        <p:spPr>
          <a:xfrm>
            <a:off x="838200" y="365124"/>
            <a:ext cx="10515600" cy="13258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003B71"/>
              </a:buClr>
              <a:buSzPts val="4400"/>
              <a:buFont typeface="Times New Roman"/>
              <a:buNone/>
            </a:pPr>
            <a:r>
              <a:rPr lang="en-US" b="1"/>
              <a:t>Disclaimer</a:t>
            </a:r>
            <a:endParaRPr/>
          </a:p>
        </p:txBody>
      </p:sp>
      <p:sp>
        <p:nvSpPr>
          <p:cNvPr id="498" name="Google Shape;498;g173b92be595_1_31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54000" algn="l" rtl="0">
              <a:lnSpc>
                <a:spcPct val="90000"/>
              </a:lnSpc>
              <a:spcBef>
                <a:spcPts val="0"/>
              </a:spcBef>
              <a:spcAft>
                <a:spcPts val="0"/>
              </a:spcAft>
              <a:buClr>
                <a:schemeClr val="dk1"/>
              </a:buClr>
              <a:buSzPts val="4000"/>
              <a:buChar char="•"/>
            </a:pPr>
            <a:r>
              <a:rPr lang="en-US" sz="4000"/>
              <a:t>Reference within this presentation to any specific commercial or non-commercial product, process, or service by trade name, trademark, manufacturer or otherwise does not constitute or imply an endorsement, recommendation, or favoring by the Virginia Department of Education.</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g173b92be595_1_31"/>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endParaRPr/>
          </a:p>
          <a:p>
            <a:pPr marL="0" lvl="0" indent="0" algn="ctr" rtl="0">
              <a:spcBef>
                <a:spcPts val="0"/>
              </a:spcBef>
              <a:spcAft>
                <a:spcPts val="0"/>
              </a:spcAft>
              <a:buClr>
                <a:srgbClr val="003B71"/>
              </a:buClr>
              <a:buSzPts val="4400"/>
              <a:buFont typeface="Times New Roman"/>
              <a:buNone/>
            </a:pPr>
            <a:r>
              <a:rPr lang="en-US"/>
              <a:t>Creating a Safe Space for Learners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g173b92be595_1_41"/>
          <p:cNvSpPr txBox="1">
            <a:spLocks noGrp="1"/>
          </p:cNvSpPr>
          <p:nvPr>
            <p:ph type="title"/>
          </p:nvPr>
        </p:nvSpPr>
        <p:spPr>
          <a:xfrm>
            <a:off x="335600" y="219225"/>
            <a:ext cx="115482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360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Developing a Safe Space for </a:t>
            </a:r>
            <a:r>
              <a:rPr lang="en-US" sz="3600"/>
              <a:t>Learners</a:t>
            </a:r>
            <a:endParaRPr sz="3600"/>
          </a:p>
        </p:txBody>
      </p:sp>
      <p:sp>
        <p:nvSpPr>
          <p:cNvPr id="203" name="Google Shape;203;g173b92be595_1_41"/>
          <p:cNvSpPr txBox="1">
            <a:spLocks noGrp="1"/>
          </p:cNvSpPr>
          <p:nvPr>
            <p:ph type="body" idx="1"/>
          </p:nvPr>
        </p:nvSpPr>
        <p:spPr>
          <a:xfrm>
            <a:off x="114300" y="1825625"/>
            <a:ext cx="11769600" cy="48378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US">
                <a:solidFill>
                  <a:srgbClr val="003B71"/>
                </a:solidFill>
              </a:rPr>
              <a:t>What is a safe space for learners?</a:t>
            </a:r>
            <a:endParaRPr>
              <a:solidFill>
                <a:srgbClr val="003B71"/>
              </a:solidFill>
            </a:endParaRPr>
          </a:p>
          <a:p>
            <a:pPr marL="0" lvl="0" indent="0" algn="l" rtl="0">
              <a:spcBef>
                <a:spcPts val="1000"/>
              </a:spcBef>
              <a:spcAft>
                <a:spcPts val="0"/>
              </a:spcAft>
              <a:buNone/>
            </a:pPr>
            <a:r>
              <a:rPr lang="en-US" b="0">
                <a:solidFill>
                  <a:srgbClr val="003B71"/>
                </a:solidFill>
              </a:rPr>
              <a:t>“Safe spaces are environments where students feel the freedom to make mistakes without lasting judgment or ridicule and where they can engage in critical, honest, civil, and challenging discussions about sensitive topics” (Fievre, 2021).</a:t>
            </a:r>
            <a:endParaRPr b="0">
              <a:solidFill>
                <a:srgbClr val="003B7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endParaRPr>
          </a:p>
          <a:p>
            <a:pPr marL="0" lvl="0" indent="0" algn="l" rtl="0">
              <a:spcBef>
                <a:spcPts val="1000"/>
              </a:spcBef>
              <a:spcAft>
                <a:spcPts val="0"/>
              </a:spcAft>
              <a:buNone/>
            </a:pPr>
            <a:endParaRPr b="0">
              <a:solidFill>
                <a:srgbClr val="003B7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endParaRPr>
          </a:p>
          <a:p>
            <a:pPr marL="0" lvl="0" indent="0" algn="ctr" rtl="0">
              <a:spcBef>
                <a:spcPts val="1000"/>
              </a:spcBef>
              <a:spcAft>
                <a:spcPts val="0"/>
              </a:spcAft>
              <a:buNone/>
            </a:pPr>
            <a:r>
              <a:rPr lang="en-US">
                <a:solidFill>
                  <a:srgbClr val="003B7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Why is it important?</a:t>
            </a:r>
            <a:endParaRPr>
              <a:solidFill>
                <a:srgbClr val="003B7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endParaRPr>
          </a:p>
          <a:p>
            <a:pPr marL="0" lvl="0" indent="0" algn="l" rtl="0">
              <a:spcBef>
                <a:spcPts val="1000"/>
              </a:spcBef>
              <a:spcAft>
                <a:spcPts val="0"/>
              </a:spcAft>
              <a:buNone/>
            </a:pPr>
            <a:r>
              <a:rPr lang="en-US" b="0">
                <a:solidFill>
                  <a:srgbClr val="003B7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8"/>
                  </a:ext>
                </a:extLst>
              </a:rPr>
              <a:t>Being confident in your ability to either read or learn how to read gives students a sense of self. In this safe space we learn and g</a:t>
            </a:r>
            <a:r>
              <a:rPr lang="en-US" b="0">
                <a:solidFill>
                  <a:srgbClr val="003B71"/>
                </a:solidFill>
              </a:rPr>
              <a:t>row from our challenges.  </a:t>
            </a:r>
            <a:endParaRPr b="0">
              <a:solidFill>
                <a:srgbClr val="003B71"/>
              </a:solidFill>
            </a:endParaRPr>
          </a:p>
          <a:p>
            <a:pPr marL="0" lvl="0" indent="0" algn="l" rtl="0">
              <a:spcBef>
                <a:spcPts val="1000"/>
              </a:spcBef>
              <a:spcAft>
                <a:spcPts val="0"/>
              </a:spcAft>
              <a:buNone/>
            </a:pPr>
            <a:endParaRPr b="0">
              <a:solidFill>
                <a:srgbClr val="003B71"/>
              </a:solidFill>
            </a:endParaRPr>
          </a:p>
          <a:p>
            <a:pPr marL="0" lvl="0" indent="0" algn="l" rtl="0">
              <a:spcBef>
                <a:spcPts val="10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173b92be595_1_54"/>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Clr>
                <a:srgbClr val="003B71"/>
              </a:buClr>
              <a:buSzPct val="100000"/>
              <a:buFont typeface="Times New Roman"/>
              <a:buNone/>
            </a:pPr>
            <a:r>
              <a:rPr lang="en-US"/>
              <a:t>How Can I Create a Safe Space For My Students?</a:t>
            </a:r>
            <a:endParaRPr/>
          </a:p>
          <a:p>
            <a:pPr marL="0" lvl="0" indent="0" algn="ctr" rtl="0">
              <a:spcBef>
                <a:spcPts val="0"/>
              </a:spcBef>
              <a:spcAft>
                <a:spcPts val="0"/>
              </a:spcAft>
              <a:buClr>
                <a:srgbClr val="003B71"/>
              </a:buClr>
              <a:buSzPct val="100000"/>
              <a:buFont typeface="Times New Roman"/>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g173b92be595_1_59"/>
          <p:cNvSpPr txBox="1">
            <a:spLocks noGrp="1"/>
          </p:cNvSpPr>
          <p:nvPr>
            <p:ph type="title"/>
          </p:nvPr>
        </p:nvSpPr>
        <p:spPr>
          <a:xfrm>
            <a:off x="919050" y="2561299"/>
            <a:ext cx="10515600" cy="13260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Evidence-Based Best Practice 1:</a:t>
            </a:r>
            <a:endParaRPr>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9"/>
                </a:ext>
              </a:extLst>
            </a:endParaRPr>
          </a:p>
          <a:p>
            <a:pPr marL="0" lvl="0" indent="0" algn="ctr" rtl="0">
              <a:spcBef>
                <a:spcPts val="0"/>
              </a:spcBef>
              <a:spcAft>
                <a:spcPts val="0"/>
              </a:spcAft>
              <a:buClr>
                <a:srgbClr val="003B71"/>
              </a:buClr>
              <a:buSzPts val="4400"/>
              <a:buFont typeface="Times New Roman"/>
              <a:buNone/>
            </a:pP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0"/>
                  </a:ext>
                </a:extLst>
              </a:rPr>
              <a:t>Building and Maintain</a:t>
            </a:r>
            <a:r>
              <a:rPr lang="en-US"/>
              <a:t>ing Relationships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173b92be595_1_64"/>
          <p:cNvSpPr txBox="1">
            <a:spLocks noGrp="1"/>
          </p:cNvSpPr>
          <p:nvPr>
            <p:ph type="title"/>
          </p:nvPr>
        </p:nvSpPr>
        <p:spPr>
          <a:xfrm>
            <a:off x="518800" y="473425"/>
            <a:ext cx="9863400" cy="530100"/>
          </a:xfrm>
          <a:prstGeom prst="rect">
            <a:avLst/>
          </a:prstGeom>
        </p:spPr>
        <p:txBody>
          <a:bodyPr spcFirstLastPara="1" wrap="square" lIns="91425" tIns="45700" rIns="91425" bIns="45700" anchor="b" anchorCtr="0">
            <a:normAutofit fontScale="90000"/>
          </a:bodyPr>
          <a:lstStyle/>
          <a:p>
            <a:pPr marL="0" lvl="0" indent="0" algn="ctr" rtl="0">
              <a:spcBef>
                <a:spcPts val="0"/>
              </a:spcBef>
              <a:spcAft>
                <a:spcPts val="0"/>
              </a:spcAft>
              <a:buNone/>
            </a:pP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1"/>
                  </a:ext>
                </a:extLst>
              </a:rPr>
              <a:t>Building &amp; </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2"/>
                  </a:ext>
                </a:extLst>
              </a:rPr>
              <a:t>Maintaining</a:t>
            </a:r>
            <a:r>
              <a:rPr lang="en-US">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3"/>
                  </a:ext>
                </a:extLst>
              </a:rPr>
              <a:t> Relationships</a:t>
            </a:r>
            <a:endParaRPr/>
          </a:p>
        </p:txBody>
      </p:sp>
      <p:sp>
        <p:nvSpPr>
          <p:cNvPr id="222" name="Google Shape;222;g173b92be595_1_64"/>
          <p:cNvSpPr txBox="1">
            <a:spLocks noGrp="1"/>
          </p:cNvSpPr>
          <p:nvPr>
            <p:ph type="body" idx="2"/>
          </p:nvPr>
        </p:nvSpPr>
        <p:spPr>
          <a:xfrm>
            <a:off x="518800" y="1266300"/>
            <a:ext cx="10992300" cy="53085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US" sz="3171"/>
              <a:t>Why is this important?</a:t>
            </a:r>
            <a:endParaRPr sz="3171"/>
          </a:p>
          <a:p>
            <a:pPr marL="0" lvl="0" indent="0" algn="l" rtl="0">
              <a:lnSpc>
                <a:spcPct val="100000"/>
              </a:lnSpc>
              <a:spcBef>
                <a:spcPts val="0"/>
              </a:spcBef>
              <a:spcAft>
                <a:spcPts val="0"/>
              </a:spcAft>
              <a:buNone/>
            </a:pPr>
            <a:r>
              <a:rPr lang="en-US" sz="3200" b="0"/>
              <a:t>Building and maintaining relationships with students gives you  a deeper understanding of their world. </a:t>
            </a:r>
            <a:endParaRPr sz="3200" b="0"/>
          </a:p>
          <a:p>
            <a:pPr marL="0" lvl="0" indent="0" algn="l" rtl="0">
              <a:lnSpc>
                <a:spcPct val="100000"/>
              </a:lnSpc>
              <a:spcBef>
                <a:spcPts val="0"/>
              </a:spcBef>
              <a:spcAft>
                <a:spcPts val="0"/>
              </a:spcAft>
              <a:buNone/>
            </a:pPr>
            <a:endParaRPr sz="3200" b="0"/>
          </a:p>
          <a:p>
            <a:pPr marL="0" lvl="0" indent="0" algn="l" rtl="0">
              <a:lnSpc>
                <a:spcPct val="100000"/>
              </a:lnSpc>
              <a:spcBef>
                <a:spcPts val="0"/>
              </a:spcBef>
              <a:spcAft>
                <a:spcPts val="0"/>
              </a:spcAft>
              <a:buNone/>
            </a:pPr>
            <a:r>
              <a:rPr lang="en-US" sz="3200" b="0"/>
              <a:t>Once these relationships are established, maintain them with learning activities that give students the opportunities to show more of themselves in their work.</a:t>
            </a:r>
            <a:endParaRPr b="0"/>
          </a:p>
        </p:txBody>
      </p:sp>
    </p:spTree>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TotalTime>
  <Words>3874</Words>
  <Application>Microsoft Office PowerPoint</Application>
  <PresentationFormat>Widescreen</PresentationFormat>
  <Paragraphs>433</Paragraphs>
  <Slides>49</Slides>
  <Notes>49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49</vt:i4>
      </vt:variant>
    </vt:vector>
  </HeadingPairs>
  <TitlesOfParts>
    <vt:vector size="57" baseType="lpstr">
      <vt:lpstr>Arial</vt:lpstr>
      <vt:lpstr>Calibri</vt:lpstr>
      <vt:lpstr>Courier New</vt:lpstr>
      <vt:lpstr>Droid Serif</vt:lpstr>
      <vt:lpstr>Georgia</vt:lpstr>
      <vt:lpstr>Times New Roman</vt:lpstr>
      <vt:lpstr>Trebuchet MS</vt:lpstr>
      <vt:lpstr>Office Theme</vt:lpstr>
      <vt:lpstr>Building Classroom Communities</vt:lpstr>
      <vt:lpstr>Overview</vt:lpstr>
      <vt:lpstr>Today’s Agenda</vt:lpstr>
      <vt:lpstr>Goals</vt:lpstr>
      <vt:lpstr> Creating a Safe Space for Learners</vt:lpstr>
      <vt:lpstr>Developing a Safe Space for Learners</vt:lpstr>
      <vt:lpstr>How Can I Create a Safe Space For My Students? </vt:lpstr>
      <vt:lpstr>Evidence-Based Best Practice 1: Building and Maintaining Relationships</vt:lpstr>
      <vt:lpstr>Building &amp; Maintaining Relationships</vt:lpstr>
      <vt:lpstr>Strategy 1: Welcome varied perspectives to create classroom norms</vt:lpstr>
      <vt:lpstr>Strategy 2: Assign writing topics that allow students to share their world with you</vt:lpstr>
      <vt:lpstr>Strategy 3: Use text selections that highlight student interest</vt:lpstr>
      <vt:lpstr>Evidence-Based Best Practice 2: Modeling Transparency</vt:lpstr>
      <vt:lpstr>Modeling Transparency</vt:lpstr>
      <vt:lpstr>How Can I Be Transparent In Our Safe Space?</vt:lpstr>
      <vt:lpstr>Strategy 1: Co-Create the Why with Students</vt:lpstr>
      <vt:lpstr>Strategy 2: Collaborate with students to create rubrics</vt:lpstr>
      <vt:lpstr>Strategy 3: Unpack graded assignments to address misconceptions</vt:lpstr>
      <vt:lpstr>Evidence-Based Best Practice 3: Setting Classroom Reading Expectations</vt:lpstr>
      <vt:lpstr>Setting Classroom Reading Expectations</vt:lpstr>
      <vt:lpstr>How Can I Set Reading Expectations In a Safe Space?</vt:lpstr>
      <vt:lpstr>Strategy 1: Develop classroom reading expectations</vt:lpstr>
      <vt:lpstr>Example</vt:lpstr>
      <vt:lpstr>Strategy 2: Address how to respond to errors made while reading</vt:lpstr>
      <vt:lpstr>Example</vt:lpstr>
      <vt:lpstr>Strategy 3: Model and facilitate classroom reading expectations</vt:lpstr>
      <vt:lpstr> </vt:lpstr>
      <vt:lpstr>Voices From A Safe Space</vt:lpstr>
      <vt:lpstr> Student Responses to “How building &amp; maintaining relationships with teachers have shaped their learning experience”...</vt:lpstr>
      <vt:lpstr>Student Responses to “How building &amp; maintaining relationships with teachers have shaped their learning experience”...</vt:lpstr>
      <vt:lpstr>Evidence-Based Best Practice 4: Understanding perspective and representation inspires authenticity </vt:lpstr>
      <vt:lpstr>Understanding perspective and representation inspires authenticity</vt:lpstr>
      <vt:lpstr>How Can I Use Authentic Texts in Our Safe Space to Promote College and Career Success?</vt:lpstr>
      <vt:lpstr>Strategy 1: Engage students by offering authentic texts that connect schoolwork with college and career success and that improve students’ capacity to manage challenges in and out of school. (WWC, 2017) </vt:lpstr>
      <vt:lpstr>Strategy 2: Use activities and lessons that inspire students to bring their funds of knowledge into the learning process (1/2) </vt:lpstr>
      <vt:lpstr>Strategy 2: Use activities and lessons that inspire students to bring their funds of knowledge into the learning process (2/2) </vt:lpstr>
      <vt:lpstr>Evidence-Based Best Practice 5: Using student voices to inspire student choice </vt:lpstr>
      <vt:lpstr> Harnessing the Power of Choice</vt:lpstr>
      <vt:lpstr>Harnessing the Power of Choice</vt:lpstr>
      <vt:lpstr>How Can I Harness the Power Of Choice In Our Safe Space?</vt:lpstr>
      <vt:lpstr>Strategy 1: Give options across a range of reading levels</vt:lpstr>
      <vt:lpstr>Strategy 2: Create text sets</vt:lpstr>
      <vt:lpstr>Strategy 3: Make Connections</vt:lpstr>
      <vt:lpstr>Strategy 4: Offer multimodal activities</vt:lpstr>
      <vt:lpstr>Quote Slide</vt:lpstr>
      <vt:lpstr>Next Steps</vt:lpstr>
      <vt:lpstr>References (1/2)</vt:lpstr>
      <vt:lpstr>References (2/2)</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Classroom Communities</dc:title>
  <dc:creator>VITA Program</dc:creator>
  <cp:lastModifiedBy>VITA Program</cp:lastModifiedBy>
  <cp:revision>8</cp:revision>
  <dcterms:created xsi:type="dcterms:W3CDTF">2022-07-20T12:39:39Z</dcterms:created>
  <dcterms:modified xsi:type="dcterms:W3CDTF">2022-10-24T18:59:44Z</dcterms:modified>
</cp:coreProperties>
</file>