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2" r:id="rId2"/>
    <p:sldMasterId id="2147483712" r:id="rId3"/>
  </p:sldMasterIdLst>
  <p:notesMasterIdLst>
    <p:notesMasterId r:id="rId6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12192000" cy="6858000"/>
  <p:notesSz cx="6858000" cy="9144000"/>
  <p:embeddedFontLst>
    <p:embeddedFont>
      <p:font typeface="Cardo" panose="020B0604020202020204" charset="-79"/>
      <p:regular r:id="rId69"/>
      <p:bold r:id="rId70"/>
      <p:italic r:id="rId71"/>
    </p:embeddedFont>
    <p:embeddedFont>
      <p:font typeface="Trebuchet MS" panose="020B0603020202020204" pitchFamily="34" charset="0"/>
      <p:regular r:id="rId72"/>
      <p:bold r:id="rId73"/>
      <p:italic r:id="rId74"/>
      <p:boldItalic r:id="rId75"/>
    </p:embeddedFont>
    <p:embeddedFont>
      <p:font typeface="Roboto" panose="020B0604020202020204" charset="0"/>
      <p:regular r:id="rId76"/>
      <p:bold r:id="rId77"/>
      <p:italic r:id="rId78"/>
      <p:boldItalic r:id="rId79"/>
    </p:embeddedFont>
    <p:embeddedFont>
      <p:font typeface="Calibri" panose="020F0502020204030204" pitchFamily="34" charset="0"/>
      <p:regular r:id="rId80"/>
      <p:bold r:id="rId81"/>
      <p:italic r:id="rId82"/>
      <p:boldItalic r:id="rId83"/>
    </p:embeddedFont>
    <p:embeddedFont>
      <p:font typeface="Georgia" panose="02040502050405020303" pitchFamily="18" charset="0"/>
      <p:regular r:id="rId84"/>
      <p:bold r:id="rId85"/>
      <p:italic r:id="rId86"/>
      <p:boldItalic r:id="rId87"/>
    </p:embeddedFont>
    <p:embeddedFont>
      <p:font typeface="Josefin Sans" panose="020B060402020202020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gysP2/qQhos+fu8tGOsSD0dW5B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Noguera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A86551-EAE2-465C-8E15-41F7F2F52A87}">
  <a:tblStyle styleId="{CDA86551-EAE2-465C-8E15-41F7F2F52A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font" Target="fonts/font2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2.xml"/><Relationship Id="rId90" Type="http://schemas.openxmlformats.org/officeDocument/2006/relationships/font" Target="fonts/font22.fntdata"/><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font" Target="fonts/font1.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font" Target="fonts/font23.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8.fntdata"/><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3.fntdata"/><Relationship Id="rId92"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9.fntdata"/><Relationship Id="rId61" Type="http://schemas.openxmlformats.org/officeDocument/2006/relationships/slide" Target="slides/slide58.xml"/><Relationship Id="rId82"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9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6ad1c317df_1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16ad1c317df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6625d34af5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16625d34af5_0_10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6625d34af5_0_6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16625d34af5_0_6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g16625d34af5_0_6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6625d34af5_0_8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16625d34af5_0_8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g16625d34af5_0_84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6625d34af5_0_9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16625d34af5_0_9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16625d34af5_0_99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6625d34af5_0_10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6625d34af5_0_10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g16625d34af5_0_100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6625d34af5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6625d34af5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16625d34af5_0_16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5dc22ba3a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g15dc22ba3a5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5dc22ba3a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g15dc22ba3a5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5dc22ba3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15dc22ba3a5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50fc98d8fa_1_3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150fc98d8fa_1_3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6625d34af5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g16625d34af5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50fc98d8fa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150fc98d8fa_1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6625d34af5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6625d34af5_0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16625d34af5_0_17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6625d34af5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6625d34af5_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16625d34af5_0_19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6625d34af5_0_1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16625d34af5_0_11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700"/>
              <a:t>Writing can and should be integrated in all reading and all contents.  </a:t>
            </a:r>
            <a:endParaRPr/>
          </a:p>
        </p:txBody>
      </p:sp>
      <p:sp>
        <p:nvSpPr>
          <p:cNvPr id="612" name="Google Shape;612;g16625d34af5_0_11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6625d34af5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16625d34af5_0_1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700"/>
              <a:t>There is a great difference between assigning writing and teaching writing.   Although all students can write,  direct instruction by the teacher is needed to  develop an awareness of good writing and the skills needed to create it.</a:t>
            </a:r>
            <a:endParaRPr/>
          </a:p>
          <a:p>
            <a:pPr marL="0" lvl="0" indent="0" algn="l" rtl="0">
              <a:spcBef>
                <a:spcPts val="0"/>
              </a:spcBef>
              <a:spcAft>
                <a:spcPts val="0"/>
              </a:spcAft>
              <a:buNone/>
            </a:pPr>
            <a:endParaRPr sz="1700"/>
          </a:p>
          <a:p>
            <a:pPr marL="0" lvl="0" indent="0" algn="l" rtl="0">
              <a:spcBef>
                <a:spcPts val="0"/>
              </a:spcBef>
              <a:spcAft>
                <a:spcPts val="0"/>
              </a:spcAft>
              <a:buNone/>
            </a:pPr>
            <a:r>
              <a:rPr lang="en-US" sz="1700"/>
              <a:t>Direct instruction of concepts such as audience and purpose  and skills such as revision can be followed by student choice and reflection.  Then as the writing begins, the instruction continues with teacher modeling.</a:t>
            </a:r>
            <a:endParaRPr/>
          </a:p>
        </p:txBody>
      </p:sp>
      <p:sp>
        <p:nvSpPr>
          <p:cNvPr id="619" name="Google Shape;619;g16625d34af5_0_1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6625d34af5_0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16625d34af5_0_1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70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endParaRPr/>
          </a:p>
        </p:txBody>
      </p:sp>
      <p:sp>
        <p:nvSpPr>
          <p:cNvPr id="628" name="Google Shape;628;g16625d34af5_0_12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6625d34af5_0_1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6625d34af5_0_1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g16625d34af5_0_121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6625d34af5_0_1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6625d34af5_0_1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g16625d34af5_0_122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6625d34af5_0_1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6625d34af5_0_1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6625d34af5_0_122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6625d34af5_0_1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6625d34af5_0_1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16625d34af5_0_123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dc22ba3a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15dc22ba3a5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6625d34af5_0_1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6625d34af5_0_12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16625d34af5_0_124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6625d34af5_0_1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6625d34af5_0_14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6625d34af5_0_143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5dc22ba3a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15dc22ba3a5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Evidence is showing that there is a larger range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5dc22ba3a5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g15dc22ba3a5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53072a826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g153072a826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53072a826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g153072a826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53072a826c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g153072a826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3072a826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153072a826c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53072a826c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153072a826c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we look at the design or structure of the secondary literacy classroom, we should be seeing small groups working on complex text with appropriate supports.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6625d34af5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6625d34af5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g16625d34af5_0_18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5dc22ba3a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15dc22ba3a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16625d34af5_0_1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16625d34af5_0_14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talked about using stretch texts to enhance exposure and practice with multisyllabic words, but it’s important that we discuss the ideas and perspectives of these texts to enhance background knowledge. </a:t>
            </a:r>
            <a:endParaRPr/>
          </a:p>
        </p:txBody>
      </p:sp>
      <p:sp>
        <p:nvSpPr>
          <p:cNvPr id="738" name="Google Shape;738;g16625d34af5_0_145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6625d34af5_0_1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6625d34af5_0_14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g16625d34af5_0_146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6625d34af5_0_1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g16625d34af5_0_1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g16625d34af5_0_148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5cf126c2f8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15cf126c2f8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g15cf126c2f8_0_1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52f422f025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152f422f025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152f422f025_1_1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521203f4c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1521203f4c9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1521203f4c9_0_1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52f422f025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152f422f025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g152f422f025_1_4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60a7b73f5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60a7b73f58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provide students access to grade level material and balance foundational skills with complex text. The WHY! Because the standards spiral-same speech, each grade level is dependent on the one before it and we have to get students ready for the next step. See this example.</a:t>
            </a:r>
            <a:endParaRPr/>
          </a:p>
        </p:txBody>
      </p:sp>
      <p:sp>
        <p:nvSpPr>
          <p:cNvPr id="789" name="Google Shape;789;g160a7b73f58_0_4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60a7b73f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60a7b73f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g160a7b73f58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60a7b73f5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60a7b73f58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160a7b73f58_0_2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625d34a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6625d34af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16625d34af5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52f422f025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g152f422f025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how-we also must consider that each strand of the standards are dependent on each other as well. So we plan tasks and engage with text in ways that allow us to integrate all of the strands, see the example…</a:t>
            </a:r>
            <a:endParaRPr/>
          </a:p>
        </p:txBody>
      </p:sp>
      <p:sp>
        <p:nvSpPr>
          <p:cNvPr id="832" name="Google Shape;832;g152f422f025_1_3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521203f4c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1521203f4c9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are some additional practices to support reading grade level text…</a:t>
            </a:r>
            <a:endParaRPr/>
          </a:p>
        </p:txBody>
      </p:sp>
      <p:sp>
        <p:nvSpPr>
          <p:cNvPr id="848" name="Google Shape;848;g1521203f4c9_0_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560f5beb0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1560f5beb08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scaffold…</a:t>
            </a:r>
            <a:endParaRPr/>
          </a:p>
        </p:txBody>
      </p:sp>
      <p:sp>
        <p:nvSpPr>
          <p:cNvPr id="856" name="Google Shape;856;g1560f5beb08_0_1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152762016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g1527620164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those to what we have mentioned</a:t>
            </a:r>
            <a:endParaRPr/>
          </a:p>
        </p:txBody>
      </p:sp>
      <p:sp>
        <p:nvSpPr>
          <p:cNvPr id="864" name="Google Shape;864;g15276201644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5cf126c2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15cf126c2f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g15cf126c2f8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53bec40d42_0_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5" name="Google Shape;905;g153bec40d42_0_1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55287d1d7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155287d1d7d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6" name="Google Shape;916;g155287d1d7d_0_3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6625d34af5_0_1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16625d34af5_0_16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g16625d34af5_0_163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6625d34af5_0_1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6625d34af5_0_16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0" name="Google Shape;930;g16625d34af5_0_164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6625d34af5_0_1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6625d34af5_0_16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7" name="Google Shape;937;g16625d34af5_0_164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544da2695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1544da26951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g1544da26951_0_1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53667b6a26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153667b6a26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4" name="Google Shape;944;g153667b6a26_0_19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68e7f139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168e7f1396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g168e7f1396a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168e7f1396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g168e7f1396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g168e7f1396a_0_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68e7f1396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68e7f1396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5" name="Google Shape;965;g168e7f1396a_0_1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168e7f1396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g168e7f1396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67f2e96ce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167f2e96ce0_2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167f2e96ce0_2_15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544da2695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1544da2695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1544da26951_0_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6625d34af5_0_5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6625d34af5_0_5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g16625d34af5_0_52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25"/>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003B71">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Page">
  <p:cSld name="SECTION_HEADER_9">
    <p:spTree>
      <p:nvGrpSpPr>
        <p:cNvPr id="1" name="Shape 61"/>
        <p:cNvGrpSpPr/>
        <p:nvPr/>
      </p:nvGrpSpPr>
      <p:grpSpPr>
        <a:xfrm>
          <a:off x="0" y="0"/>
          <a:ext cx="0" cy="0"/>
          <a:chOff x="0" y="0"/>
          <a:chExt cx="0" cy="0"/>
        </a:xfrm>
      </p:grpSpPr>
      <p:sp>
        <p:nvSpPr>
          <p:cNvPr id="62" name="Google Shape;62;g15aae862ef4_7_27"/>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63" name="Google Shape;63;g15aae862ef4_7_27"/>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g153bec40d42_0_232"/>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6" name="Google Shape;66;g153bec40d42_0_232"/>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7" name="Google Shape;67;g153bec40d42_0_23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Page 4">
  <p:cSld name="SECTION_HEADER_5">
    <p:spTree>
      <p:nvGrpSpPr>
        <p:cNvPr id="1" name="Shape 68"/>
        <p:cNvGrpSpPr/>
        <p:nvPr/>
      </p:nvGrpSpPr>
      <p:grpSpPr>
        <a:xfrm>
          <a:off x="0" y="0"/>
          <a:ext cx="0" cy="0"/>
          <a:chOff x="0" y="0"/>
          <a:chExt cx="0" cy="0"/>
        </a:xfrm>
      </p:grpSpPr>
      <p:sp>
        <p:nvSpPr>
          <p:cNvPr id="69" name="Google Shape;69;g153bec40d42_0_1317"/>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70" name="Google Shape;70;g153bec40d42_0_1317"/>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g153bec40d42_0_1320"/>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3" name="Google Shape;73;g153bec40d42_0_132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74" name="Google Shape;74;g153bec40d42_0_132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75" name="Google Shape;75;g153bec40d42_0_132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76"/>
        <p:cNvGrpSpPr/>
        <p:nvPr/>
      </p:nvGrpSpPr>
      <p:grpSpPr>
        <a:xfrm>
          <a:off x="0" y="0"/>
          <a:ext cx="0" cy="0"/>
          <a:chOff x="0" y="0"/>
          <a:chExt cx="0" cy="0"/>
        </a:xfrm>
      </p:grpSpPr>
      <p:sp>
        <p:nvSpPr>
          <p:cNvPr id="77" name="Google Shape;7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B7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age 8">
  <p:cSld name="SECTION_HEADER_10">
    <p:spTree>
      <p:nvGrpSpPr>
        <p:cNvPr id="1" name="Shape 82"/>
        <p:cNvGrpSpPr/>
        <p:nvPr/>
      </p:nvGrpSpPr>
      <p:grpSpPr>
        <a:xfrm>
          <a:off x="0" y="0"/>
          <a:ext cx="0" cy="0"/>
          <a:chOff x="0" y="0"/>
          <a:chExt cx="0" cy="0"/>
        </a:xfrm>
      </p:grpSpPr>
      <p:sp>
        <p:nvSpPr>
          <p:cNvPr id="83" name="Google Shape;83;g15dc22ba3a5_0_28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84" name="Google Shape;84;g15dc22ba3a5_0_28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age 5">
  <p:cSld name="SECTION_HEADER_6">
    <p:spTree>
      <p:nvGrpSpPr>
        <p:cNvPr id="1" name="Shape 85"/>
        <p:cNvGrpSpPr/>
        <p:nvPr/>
      </p:nvGrpSpPr>
      <p:grpSpPr>
        <a:xfrm>
          <a:off x="0" y="0"/>
          <a:ext cx="0" cy="0"/>
          <a:chOff x="0" y="0"/>
          <a:chExt cx="0" cy="0"/>
        </a:xfrm>
      </p:grpSpPr>
      <p:sp>
        <p:nvSpPr>
          <p:cNvPr id="86" name="Google Shape;86;g153bec40d42_0_132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87" name="Google Shape;87;g153bec40d42_0_1325"/>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Page 2">
  <p:cSld name="SECTION_HEADER_3">
    <p:spTree>
      <p:nvGrpSpPr>
        <p:cNvPr id="1" name="Shape 88"/>
        <p:cNvGrpSpPr/>
        <p:nvPr/>
      </p:nvGrpSpPr>
      <p:grpSpPr>
        <a:xfrm>
          <a:off x="0" y="0"/>
          <a:ext cx="0" cy="0"/>
          <a:chOff x="0" y="0"/>
          <a:chExt cx="0" cy="0"/>
        </a:xfrm>
      </p:grpSpPr>
      <p:sp>
        <p:nvSpPr>
          <p:cNvPr id="89" name="Google Shape;89;g153bec40d42_0_439"/>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90" name="Google Shape;90;g153bec40d42_0_43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3"/>
          <p:cNvSpPr>
            <a:spLocks noGrp="1"/>
          </p:cNvSpPr>
          <p:nvPr>
            <p:ph type="pic" idx="2"/>
          </p:nvPr>
        </p:nvSpPr>
        <p:spPr>
          <a:xfrm>
            <a:off x="5183188" y="987425"/>
            <a:ext cx="6172200" cy="4873625"/>
          </a:xfrm>
          <a:prstGeom prst="rect">
            <a:avLst/>
          </a:prstGeom>
          <a:noFill/>
          <a:ln>
            <a:noFill/>
          </a:ln>
        </p:spPr>
      </p:sp>
      <p:sp>
        <p:nvSpPr>
          <p:cNvPr id="94" name="Google Shape;9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age 1">
  <p:cSld name="SECTION_HEADER_2">
    <p:spTree>
      <p:nvGrpSpPr>
        <p:cNvPr id="1" name="Shape 98"/>
        <p:cNvGrpSpPr/>
        <p:nvPr/>
      </p:nvGrpSpPr>
      <p:grpSpPr>
        <a:xfrm>
          <a:off x="0" y="0"/>
          <a:ext cx="0" cy="0"/>
          <a:chOff x="0" y="0"/>
          <a:chExt cx="0" cy="0"/>
        </a:xfrm>
      </p:grpSpPr>
      <p:sp>
        <p:nvSpPr>
          <p:cNvPr id="99" name="Google Shape;99;g153bec40d42_0_43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00" name="Google Shape;100;g153bec40d42_0_436"/>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A3"/>
              </a:buClr>
              <a:buSzPts val="2400"/>
              <a:buNone/>
              <a:defRPr sz="2400">
                <a:solidFill>
                  <a:srgbClr val="888FA3"/>
                </a:solidFill>
              </a:defRPr>
            </a:lvl1pPr>
            <a:lvl2pPr marL="914400" lvl="1" indent="-228600" algn="l">
              <a:lnSpc>
                <a:spcPct val="90000"/>
              </a:lnSpc>
              <a:spcBef>
                <a:spcPts val="500"/>
              </a:spcBef>
              <a:spcAft>
                <a:spcPts val="0"/>
              </a:spcAft>
              <a:buClr>
                <a:srgbClr val="888FA3"/>
              </a:buClr>
              <a:buSzPts val="2000"/>
              <a:buNone/>
              <a:defRPr sz="2000">
                <a:solidFill>
                  <a:srgbClr val="888FA3"/>
                </a:solidFill>
              </a:defRPr>
            </a:lvl2pPr>
            <a:lvl3pPr marL="1371600" lvl="2" indent="-228600" algn="l">
              <a:lnSpc>
                <a:spcPct val="90000"/>
              </a:lnSpc>
              <a:spcBef>
                <a:spcPts val="500"/>
              </a:spcBef>
              <a:spcAft>
                <a:spcPts val="0"/>
              </a:spcAft>
              <a:buClr>
                <a:srgbClr val="888FA3"/>
              </a:buClr>
              <a:buSzPts val="1800"/>
              <a:buNone/>
              <a:defRPr sz="1800">
                <a:solidFill>
                  <a:srgbClr val="888FA3"/>
                </a:solidFill>
              </a:defRPr>
            </a:lvl3pPr>
            <a:lvl4pPr marL="1828800" lvl="3" indent="-228600" algn="l">
              <a:lnSpc>
                <a:spcPct val="90000"/>
              </a:lnSpc>
              <a:spcBef>
                <a:spcPts val="500"/>
              </a:spcBef>
              <a:spcAft>
                <a:spcPts val="0"/>
              </a:spcAft>
              <a:buClr>
                <a:srgbClr val="888FA3"/>
              </a:buClr>
              <a:buSzPts val="1600"/>
              <a:buNone/>
              <a:defRPr sz="1600">
                <a:solidFill>
                  <a:srgbClr val="888FA3"/>
                </a:solidFill>
              </a:defRPr>
            </a:lvl4pPr>
            <a:lvl5pPr marL="2286000" lvl="4" indent="-228600" algn="l">
              <a:lnSpc>
                <a:spcPct val="90000"/>
              </a:lnSpc>
              <a:spcBef>
                <a:spcPts val="500"/>
              </a:spcBef>
              <a:spcAft>
                <a:spcPts val="0"/>
              </a:spcAft>
              <a:buClr>
                <a:srgbClr val="888FA3"/>
              </a:buClr>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104" name="Google Shape;10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9"/>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004E95"/>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004E95"/>
              </a:buClr>
              <a:buSzPts val="2000"/>
              <a:buChar char="•"/>
              <a:defRPr sz="2000"/>
            </a:lvl4pPr>
            <a:lvl5pPr marL="2286000" lvl="4" indent="-355600" algn="l">
              <a:lnSpc>
                <a:spcPct val="90000"/>
              </a:lnSpc>
              <a:spcBef>
                <a:spcPts val="500"/>
              </a:spcBef>
              <a:spcAft>
                <a:spcPts val="0"/>
              </a:spcAft>
              <a:buClr>
                <a:srgbClr val="3131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F2F2F2"/>
        </a:solidFill>
        <a:effectLst/>
      </p:bgPr>
    </p:bg>
    <p:spTree>
      <p:nvGrpSpPr>
        <p:cNvPr id="1" name="Shape 123"/>
        <p:cNvGrpSpPr/>
        <p:nvPr/>
      </p:nvGrpSpPr>
      <p:grpSpPr>
        <a:xfrm>
          <a:off x="0" y="0"/>
          <a:ext cx="0" cy="0"/>
          <a:chOff x="0" y="0"/>
          <a:chExt cx="0" cy="0"/>
        </a:xfrm>
      </p:grpSpPr>
      <p:sp>
        <p:nvSpPr>
          <p:cNvPr id="124" name="Google Shape;1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solidFill>
                  <a:srgbClr val="003B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6666"/>
              </a:buClr>
              <a:buSzPts val="2400"/>
              <a:buNone/>
              <a:defRPr sz="2400">
                <a:solidFill>
                  <a:srgbClr val="666666"/>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26" name="Google Shape;1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3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141"/>
        <p:cNvGrpSpPr/>
        <p:nvPr/>
      </p:nvGrpSpPr>
      <p:grpSpPr>
        <a:xfrm>
          <a:off x="0" y="0"/>
          <a:ext cx="0" cy="0"/>
          <a:chOff x="0" y="0"/>
          <a:chExt cx="0" cy="0"/>
        </a:xfrm>
      </p:grpSpPr>
      <p:sp>
        <p:nvSpPr>
          <p:cNvPr id="142" name="Google Shape;142;g14b1b0e04ab_0_161"/>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14b1b0e04ab_0_161"/>
          <p:cNvSpPr>
            <a:spLocks noGrp="1"/>
          </p:cNvSpPr>
          <p:nvPr>
            <p:ph type="pic" idx="2"/>
          </p:nvPr>
        </p:nvSpPr>
        <p:spPr>
          <a:xfrm>
            <a:off x="5183188" y="987425"/>
            <a:ext cx="6171900" cy="4873500"/>
          </a:xfrm>
          <a:prstGeom prst="rect">
            <a:avLst/>
          </a:prstGeom>
          <a:noFill/>
          <a:ln>
            <a:noFill/>
          </a:ln>
        </p:spPr>
      </p:sp>
      <p:sp>
        <p:nvSpPr>
          <p:cNvPr id="144" name="Google Shape;144;g14b1b0e04ab_0_161"/>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100"/>
              <a:buNone/>
              <a:defRPr sz="1100"/>
            </a:lvl4pPr>
            <a:lvl5pPr marL="2286000" lvl="4" indent="-228600" algn="l">
              <a:lnSpc>
                <a:spcPct val="90000"/>
              </a:lnSpc>
              <a:spcBef>
                <a:spcPts val="500"/>
              </a:spcBef>
              <a:spcAft>
                <a:spcPts val="0"/>
              </a:spcAft>
              <a:buClr>
                <a:srgbClr val="C22536"/>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45" name="Google Shape;145;g14b1b0e04ab_0_1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4b1b0e04ab_0_1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4b1b0e04ab_0_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g14b1b0e04ab_0_161"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149" name="Google Shape;149;g14b1b0e04ab_0_161"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Page">
  <p:cSld name="SECTION_HEADER_1">
    <p:spTree>
      <p:nvGrpSpPr>
        <p:cNvPr id="1" name="Shape 150"/>
        <p:cNvGrpSpPr/>
        <p:nvPr/>
      </p:nvGrpSpPr>
      <p:grpSpPr>
        <a:xfrm>
          <a:off x="0" y="0"/>
          <a:ext cx="0" cy="0"/>
          <a:chOff x="0" y="0"/>
          <a:chExt cx="0" cy="0"/>
        </a:xfrm>
      </p:grpSpPr>
      <p:sp>
        <p:nvSpPr>
          <p:cNvPr id="151" name="Google Shape;151;g153bec40d42_0_229"/>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2" name="Google Shape;152;g153bec40d42_0_22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age 3">
  <p:cSld name="SECTION_HEADER_4">
    <p:spTree>
      <p:nvGrpSpPr>
        <p:cNvPr id="1" name="Shape 153"/>
        <p:cNvGrpSpPr/>
        <p:nvPr/>
      </p:nvGrpSpPr>
      <p:grpSpPr>
        <a:xfrm>
          <a:off x="0" y="0"/>
          <a:ext cx="0" cy="0"/>
          <a:chOff x="0" y="0"/>
          <a:chExt cx="0" cy="0"/>
        </a:xfrm>
      </p:grpSpPr>
      <p:sp>
        <p:nvSpPr>
          <p:cNvPr id="154" name="Google Shape;154;g153bec40d42_0_943"/>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5" name="Google Shape;155;g153bec40d42_0_943"/>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Page 6">
  <p:cSld name="SECTION_HEADER_7">
    <p:spTree>
      <p:nvGrpSpPr>
        <p:cNvPr id="1" name="Shape 156"/>
        <p:cNvGrpSpPr/>
        <p:nvPr/>
      </p:nvGrpSpPr>
      <p:grpSpPr>
        <a:xfrm>
          <a:off x="0" y="0"/>
          <a:ext cx="0" cy="0"/>
          <a:chOff x="0" y="0"/>
          <a:chExt cx="0" cy="0"/>
        </a:xfrm>
      </p:grpSpPr>
      <p:sp>
        <p:nvSpPr>
          <p:cNvPr id="157" name="Google Shape;157;g153bec40d42_0_1836"/>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8" name="Google Shape;158;g153bec40d42_0_1836"/>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g15dfa9e3978_1_16"/>
          <p:cNvSpPr txBox="1">
            <a:spLocks noGrp="1"/>
          </p:cNvSpPr>
          <p:nvPr>
            <p:ph type="body" idx="1"/>
          </p:nvPr>
        </p:nvSpPr>
        <p:spPr>
          <a:xfrm>
            <a:off x="415600" y="1852800"/>
            <a:ext cx="5673200" cy="4239200"/>
          </a:xfrm>
          <a:prstGeom prst="rect">
            <a:avLst/>
          </a:prstGeom>
          <a:noFill/>
          <a:ln>
            <a:noFill/>
          </a:ln>
        </p:spPr>
        <p:txBody>
          <a:bodyPr spcFirstLastPara="1" wrap="square" lIns="121900" tIns="121900" rIns="121900" bIns="121900" anchor="t" anchorCtr="0">
            <a:normAutofit/>
          </a:bodyPr>
          <a:lstStyle>
            <a:lvl1pPr marL="457200" lvl="0" indent="-330200" algn="l">
              <a:lnSpc>
                <a:spcPct val="90000"/>
              </a:lnSpc>
              <a:spcBef>
                <a:spcPts val="1000"/>
              </a:spcBef>
              <a:spcAft>
                <a:spcPts val="0"/>
              </a:spcAft>
              <a:buSzPts val="1600"/>
              <a:buChar char="•"/>
              <a:defRPr sz="16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33" name="Google Shape;33;g15dfa9e3978_1_16"/>
          <p:cNvSpPr txBox="1">
            <a:spLocks noGrp="1"/>
          </p:cNvSpPr>
          <p:nvPr>
            <p:ph type="sldNum" idx="12"/>
          </p:nvPr>
        </p:nvSpPr>
        <p:spPr>
          <a:xfrm>
            <a:off x="640510"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15dfa9e3978_1_16"/>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rmAutofit/>
          </a:bodyPr>
          <a:lstStyle>
            <a:lvl1pPr lvl="0" algn="l">
              <a:lnSpc>
                <a:spcPct val="9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Page 7">
  <p:cSld name="SECTION_HEADER_8">
    <p:spTree>
      <p:nvGrpSpPr>
        <p:cNvPr id="1" name="Shape 159"/>
        <p:cNvGrpSpPr/>
        <p:nvPr/>
      </p:nvGrpSpPr>
      <p:grpSpPr>
        <a:xfrm>
          <a:off x="0" y="0"/>
          <a:ext cx="0" cy="0"/>
          <a:chOff x="0" y="0"/>
          <a:chExt cx="0" cy="0"/>
        </a:xfrm>
      </p:grpSpPr>
      <p:sp>
        <p:nvSpPr>
          <p:cNvPr id="160" name="Google Shape;160;g153bec40d42_0_183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1" name="Google Shape;161;g153bec40d42_0_1839"/>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62"/>
        <p:cNvGrpSpPr/>
        <p:nvPr/>
      </p:nvGrpSpPr>
      <p:grpSpPr>
        <a:xfrm>
          <a:off x="0" y="0"/>
          <a:ext cx="0" cy="0"/>
          <a:chOff x="0" y="0"/>
          <a:chExt cx="0" cy="0"/>
        </a:xfrm>
      </p:grpSpPr>
      <p:pic>
        <p:nvPicPr>
          <p:cNvPr id="163" name="Google Shape;163;g15aae862ef4_7_7"/>
          <p:cNvPicPr preferRelativeResize="0"/>
          <p:nvPr/>
        </p:nvPicPr>
        <p:blipFill rotWithShape="1">
          <a:blip r:embed="rId3">
            <a:alphaModFix/>
          </a:blip>
          <a:srcRect/>
          <a:stretch/>
        </p:blipFill>
        <p:spPr>
          <a:xfrm>
            <a:off x="0" y="3175"/>
            <a:ext cx="12192000" cy="6851651"/>
          </a:xfrm>
          <a:prstGeom prst="rect">
            <a:avLst/>
          </a:prstGeom>
          <a:noFill/>
          <a:ln>
            <a:noFill/>
          </a:ln>
        </p:spPr>
      </p:pic>
      <p:sp>
        <p:nvSpPr>
          <p:cNvPr id="164" name="Google Shape;164;g15aae862ef4_7_7"/>
          <p:cNvSpPr/>
          <p:nvPr/>
        </p:nvSpPr>
        <p:spPr>
          <a:xfrm>
            <a:off x="856800" y="1811933"/>
            <a:ext cx="10590800" cy="3778400"/>
          </a:xfrm>
          <a:prstGeom prst="roundRect">
            <a:avLst>
              <a:gd name="adj" fmla="val 16667"/>
            </a:avLst>
          </a:prstGeom>
          <a:solidFill>
            <a:srgbClr val="FFFFFF">
              <a:alpha val="69411"/>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65" name="Google Shape;165;g15aae862ef4_7_7"/>
          <p:cNvSpPr txBox="1">
            <a:spLocks noGrp="1"/>
          </p:cNvSpPr>
          <p:nvPr>
            <p:ph type="ctrTitle"/>
          </p:nvPr>
        </p:nvSpPr>
        <p:spPr>
          <a:xfrm>
            <a:off x="415611" y="1659933"/>
            <a:ext cx="11360800" cy="2736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66" name="Google Shape;166;g15aae862ef4_7_7"/>
          <p:cNvSpPr txBox="1">
            <a:spLocks noGrp="1"/>
          </p:cNvSpPr>
          <p:nvPr>
            <p:ph type="subTitle" idx="1"/>
          </p:nvPr>
        </p:nvSpPr>
        <p:spPr>
          <a:xfrm>
            <a:off x="415600" y="4446000"/>
            <a:ext cx="11360800" cy="10568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7" name="Google Shape;167;g15aae862ef4_7_7"/>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68"/>
        <p:cNvGrpSpPr/>
        <p:nvPr/>
      </p:nvGrpSpPr>
      <p:grpSpPr>
        <a:xfrm>
          <a:off x="0" y="0"/>
          <a:ext cx="0" cy="0"/>
          <a:chOff x="0" y="0"/>
          <a:chExt cx="0" cy="0"/>
        </a:xfrm>
      </p:grpSpPr>
      <p:pic>
        <p:nvPicPr>
          <p:cNvPr id="169" name="Google Shape;169;g16625d34af5_0_1427" title="Virginia Department of Education logo"/>
          <p:cNvPicPr preferRelativeResize="0"/>
          <p:nvPr/>
        </p:nvPicPr>
        <p:blipFill rotWithShape="1">
          <a:blip r:embed="rId2">
            <a:alphaModFix/>
          </a:blip>
          <a:srcRect/>
          <a:stretch/>
        </p:blipFill>
        <p:spPr>
          <a:xfrm>
            <a:off x="10083697" y="5102369"/>
            <a:ext cx="2022683" cy="873167"/>
          </a:xfrm>
          <a:prstGeom prst="rect">
            <a:avLst/>
          </a:prstGeom>
          <a:noFill/>
          <a:ln>
            <a:noFill/>
          </a:ln>
        </p:spPr>
      </p:pic>
      <p:sp>
        <p:nvSpPr>
          <p:cNvPr id="170" name="Google Shape;170;g16625d34af5_0_1427"/>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121900" tIns="60925" rIns="121900" bIns="60925" anchor="t" anchorCtr="0">
            <a:normAutofit/>
          </a:bodyPr>
          <a:lstStyle>
            <a:lvl1pPr marR="0" lvl="0" algn="ctr" rtl="0">
              <a:spcBef>
                <a:spcPts val="0"/>
              </a:spcBef>
              <a:spcAft>
                <a:spcPts val="0"/>
              </a:spcAft>
              <a:buClr>
                <a:schemeClr val="lt1"/>
              </a:buClr>
              <a:buSzPts val="5900"/>
              <a:buFont typeface="Calibri"/>
              <a:buNone/>
              <a:defRPr sz="5900" b="0" i="0" u="none" strike="noStrike" cap="none">
                <a:solidFill>
                  <a:schemeClr val="lt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71" name="Google Shape;171;g16625d34af5_0_1427"/>
          <p:cNvSpPr txBox="1">
            <a:spLocks noGrp="1"/>
          </p:cNvSpPr>
          <p:nvPr>
            <p:ph type="body" idx="1"/>
          </p:nvPr>
        </p:nvSpPr>
        <p:spPr>
          <a:xfrm>
            <a:off x="609600" y="1600201"/>
            <a:ext cx="10972800" cy="4165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chemeClr val="dk1"/>
              </a:buClr>
              <a:buSzPts val="2400"/>
              <a:buChar char="•"/>
              <a:defRPr sz="1900"/>
            </a:lvl1pPr>
            <a:lvl2pPr marL="914400" lvl="1" indent="-381000" algn="l" rtl="0">
              <a:spcBef>
                <a:spcPts val="500"/>
              </a:spcBef>
              <a:spcAft>
                <a:spcPts val="0"/>
              </a:spcAft>
              <a:buClr>
                <a:schemeClr val="dk1"/>
              </a:buClr>
              <a:buSzPts val="2400"/>
              <a:buChar char="•"/>
              <a:defRPr sz="1900"/>
            </a:lvl2pPr>
            <a:lvl3pPr marL="1371600" lvl="2" indent="-381000" algn="l" rtl="0">
              <a:spcBef>
                <a:spcPts val="500"/>
              </a:spcBef>
              <a:spcAft>
                <a:spcPts val="0"/>
              </a:spcAft>
              <a:buClr>
                <a:schemeClr val="dk1"/>
              </a:buClr>
              <a:buSzPts val="2400"/>
              <a:buChar char="•"/>
              <a:defRPr sz="1900"/>
            </a:lvl3pPr>
            <a:lvl4pPr marL="1828800" lvl="3" indent="-381000" algn="l" rtl="0">
              <a:spcBef>
                <a:spcPts val="500"/>
              </a:spcBef>
              <a:spcAft>
                <a:spcPts val="0"/>
              </a:spcAft>
              <a:buClr>
                <a:schemeClr val="dk1"/>
              </a:buClr>
              <a:buSzPts val="2400"/>
              <a:buChar char="•"/>
              <a:defRPr sz="1900"/>
            </a:lvl4pPr>
            <a:lvl5pPr marL="2286000" lvl="4" indent="-381000" algn="l" rtl="0">
              <a:spcBef>
                <a:spcPts val="500"/>
              </a:spcBef>
              <a:spcAft>
                <a:spcPts val="0"/>
              </a:spcAft>
              <a:buClr>
                <a:schemeClr val="dk1"/>
              </a:buClr>
              <a:buSzPts val="2400"/>
              <a:buChar char="•"/>
              <a:defRPr sz="1900"/>
            </a:lvl5pPr>
            <a:lvl6pPr marL="2743200" lvl="5" indent="-381000" algn="l" rtl="0">
              <a:spcBef>
                <a:spcPts val="500"/>
              </a:spcBef>
              <a:spcAft>
                <a:spcPts val="0"/>
              </a:spcAft>
              <a:buClr>
                <a:schemeClr val="dk1"/>
              </a:buClr>
              <a:buSzPts val="2400"/>
              <a:buChar char="•"/>
              <a:defRPr sz="1900"/>
            </a:lvl6pPr>
            <a:lvl7pPr marL="3200400" lvl="6" indent="-381000" algn="l" rtl="0">
              <a:spcBef>
                <a:spcPts val="500"/>
              </a:spcBef>
              <a:spcAft>
                <a:spcPts val="0"/>
              </a:spcAft>
              <a:buClr>
                <a:schemeClr val="dk1"/>
              </a:buClr>
              <a:buSzPts val="2400"/>
              <a:buChar char="•"/>
              <a:defRPr sz="1900"/>
            </a:lvl7pPr>
            <a:lvl8pPr marL="3657600" lvl="7" indent="-381000" algn="l" rtl="0">
              <a:spcBef>
                <a:spcPts val="500"/>
              </a:spcBef>
              <a:spcAft>
                <a:spcPts val="0"/>
              </a:spcAft>
              <a:buClr>
                <a:schemeClr val="dk1"/>
              </a:buClr>
              <a:buSzPts val="2400"/>
              <a:buChar char="•"/>
              <a:defRPr sz="1900"/>
            </a:lvl8pPr>
            <a:lvl9pPr marL="4114800" lvl="8" indent="-381000" algn="l" rtl="0">
              <a:spcBef>
                <a:spcPts val="500"/>
              </a:spcBef>
              <a:spcAft>
                <a:spcPts val="0"/>
              </a:spcAft>
              <a:buClr>
                <a:schemeClr val="dk1"/>
              </a:buClr>
              <a:buSzPts val="2400"/>
              <a:buChar char="•"/>
              <a:defRPr sz="19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72"/>
        <p:cNvGrpSpPr/>
        <p:nvPr/>
      </p:nvGrpSpPr>
      <p:grpSpPr>
        <a:xfrm>
          <a:off x="0" y="0"/>
          <a:ext cx="0" cy="0"/>
          <a:chOff x="0" y="0"/>
          <a:chExt cx="0" cy="0"/>
        </a:xfrm>
      </p:grpSpPr>
      <p:sp>
        <p:nvSpPr>
          <p:cNvPr id="173" name="Google Shape;173;g16625d34af5_0_1431"/>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121900" tIns="60925" rIns="121900" bIns="60925" anchor="t" anchorCtr="0">
            <a:normAutofit/>
          </a:bodyPr>
          <a:lstStyle>
            <a:lvl1pPr marR="0" lvl="0" algn="ctr" rtl="0">
              <a:spcBef>
                <a:spcPts val="0"/>
              </a:spcBef>
              <a:spcAft>
                <a:spcPts val="0"/>
              </a:spcAft>
              <a:buClr>
                <a:schemeClr val="lt1"/>
              </a:buClr>
              <a:buSzPts val="5900"/>
              <a:buFont typeface="Calibri"/>
              <a:buNone/>
              <a:defRPr sz="5900" b="0" i="0" u="none" strike="noStrike" cap="none">
                <a:solidFill>
                  <a:schemeClr val="lt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74" name="Google Shape;174;g16625d34af5_0_1431"/>
          <p:cNvSpPr txBox="1">
            <a:spLocks noGrp="1"/>
          </p:cNvSpPr>
          <p:nvPr>
            <p:ph type="body" idx="1"/>
          </p:nvPr>
        </p:nvSpPr>
        <p:spPr>
          <a:xfrm>
            <a:off x="609600" y="1600201"/>
            <a:ext cx="10972800" cy="4165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chemeClr val="dk1"/>
              </a:buClr>
              <a:buSzPts val="2400"/>
              <a:buChar char="•"/>
              <a:defRPr sz="1900"/>
            </a:lvl1pPr>
            <a:lvl2pPr marL="914400" lvl="1" indent="-381000" algn="l" rtl="0">
              <a:spcBef>
                <a:spcPts val="500"/>
              </a:spcBef>
              <a:spcAft>
                <a:spcPts val="0"/>
              </a:spcAft>
              <a:buClr>
                <a:schemeClr val="dk1"/>
              </a:buClr>
              <a:buSzPts val="2400"/>
              <a:buChar char="•"/>
              <a:defRPr sz="1900"/>
            </a:lvl2pPr>
            <a:lvl3pPr marL="1371600" lvl="2" indent="-381000" algn="l" rtl="0">
              <a:spcBef>
                <a:spcPts val="500"/>
              </a:spcBef>
              <a:spcAft>
                <a:spcPts val="0"/>
              </a:spcAft>
              <a:buClr>
                <a:schemeClr val="dk1"/>
              </a:buClr>
              <a:buSzPts val="2400"/>
              <a:buChar char="•"/>
              <a:defRPr sz="1900"/>
            </a:lvl3pPr>
            <a:lvl4pPr marL="1828800" lvl="3" indent="-381000" algn="l" rtl="0">
              <a:spcBef>
                <a:spcPts val="500"/>
              </a:spcBef>
              <a:spcAft>
                <a:spcPts val="0"/>
              </a:spcAft>
              <a:buClr>
                <a:schemeClr val="dk1"/>
              </a:buClr>
              <a:buSzPts val="2400"/>
              <a:buChar char="•"/>
              <a:defRPr sz="1900"/>
            </a:lvl4pPr>
            <a:lvl5pPr marL="2286000" lvl="4" indent="-381000" algn="l" rtl="0">
              <a:spcBef>
                <a:spcPts val="500"/>
              </a:spcBef>
              <a:spcAft>
                <a:spcPts val="0"/>
              </a:spcAft>
              <a:buClr>
                <a:schemeClr val="dk1"/>
              </a:buClr>
              <a:buSzPts val="2400"/>
              <a:buChar char="•"/>
              <a:defRPr sz="1900"/>
            </a:lvl5pPr>
            <a:lvl6pPr marL="2743200" lvl="5" indent="-381000" algn="l" rtl="0">
              <a:spcBef>
                <a:spcPts val="500"/>
              </a:spcBef>
              <a:spcAft>
                <a:spcPts val="0"/>
              </a:spcAft>
              <a:buClr>
                <a:schemeClr val="dk1"/>
              </a:buClr>
              <a:buSzPts val="2400"/>
              <a:buChar char="•"/>
              <a:defRPr sz="1900"/>
            </a:lvl6pPr>
            <a:lvl7pPr marL="3200400" lvl="6" indent="-381000" algn="l" rtl="0">
              <a:spcBef>
                <a:spcPts val="500"/>
              </a:spcBef>
              <a:spcAft>
                <a:spcPts val="0"/>
              </a:spcAft>
              <a:buClr>
                <a:schemeClr val="dk1"/>
              </a:buClr>
              <a:buSzPts val="2400"/>
              <a:buChar char="•"/>
              <a:defRPr sz="1900"/>
            </a:lvl7pPr>
            <a:lvl8pPr marL="3657600" lvl="7" indent="-381000" algn="l" rtl="0">
              <a:spcBef>
                <a:spcPts val="500"/>
              </a:spcBef>
              <a:spcAft>
                <a:spcPts val="0"/>
              </a:spcAft>
              <a:buClr>
                <a:schemeClr val="dk1"/>
              </a:buClr>
              <a:buSzPts val="2400"/>
              <a:buChar char="•"/>
              <a:defRPr sz="1900"/>
            </a:lvl8pPr>
            <a:lvl9pPr marL="4114800" lvl="8" indent="-381000" algn="l" rtl="0">
              <a:spcBef>
                <a:spcPts val="500"/>
              </a:spcBef>
              <a:spcAft>
                <a:spcPts val="0"/>
              </a:spcAft>
              <a:buClr>
                <a:schemeClr val="dk1"/>
              </a:buClr>
              <a:buSzPts val="2400"/>
              <a:buChar char="•"/>
              <a:defRPr sz="1900"/>
            </a:lvl9pPr>
          </a:lstStyle>
          <a:p>
            <a:endParaRPr/>
          </a:p>
        </p:txBody>
      </p:sp>
      <p:pic>
        <p:nvPicPr>
          <p:cNvPr id="175" name="Google Shape;175;g16625d34af5_0_1431" title="Virginia Department of Education logo"/>
          <p:cNvPicPr preferRelativeResize="0"/>
          <p:nvPr/>
        </p:nvPicPr>
        <p:blipFill rotWithShape="1">
          <a:blip r:embed="rId2">
            <a:alphaModFix/>
          </a:blip>
          <a:srcRect/>
          <a:stretch/>
        </p:blipFill>
        <p:spPr>
          <a:xfrm>
            <a:off x="10083697" y="5102369"/>
            <a:ext cx="2022683" cy="87316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3"/>
        <p:cNvGrpSpPr/>
        <p:nvPr/>
      </p:nvGrpSpPr>
      <p:grpSpPr>
        <a:xfrm>
          <a:off x="0" y="0"/>
          <a:ext cx="0" cy="0"/>
          <a:chOff x="0" y="0"/>
          <a:chExt cx="0" cy="0"/>
        </a:xfrm>
      </p:grpSpPr>
      <p:sp>
        <p:nvSpPr>
          <p:cNvPr id="184" name="Google Shape;184;g167f2e96ce0_2_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g167f2e96ce0_2_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67f2e96ce0_2_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g167f2e96ce0_2_7"/>
          <p:cNvSpPr txBox="1">
            <a:spLocks noGrp="1"/>
          </p:cNvSpPr>
          <p:nvPr>
            <p:ph type="ctrTitle"/>
          </p:nvPr>
        </p:nvSpPr>
        <p:spPr>
          <a:xfrm>
            <a:off x="1524000" y="2235199"/>
            <a:ext cx="9144000" cy="2387600"/>
          </a:xfrm>
          <a:prstGeom prst="rect">
            <a:avLst/>
          </a:prstGeom>
          <a:solidFill>
            <a:schemeClr val="lt1">
              <a:alpha val="61568"/>
            </a:schemeClr>
          </a:solidFill>
          <a:ln w="79375" cap="rnd" cmpd="sng">
            <a:solidFill>
              <a:srgbClr val="003B71">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167f2e96ce0_2_7"/>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g167f2e96ce0_2_1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167f2e96ce0_2_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g167f2e96ce0_2_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167f2e96ce0_2_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67f2e96ce0_2_1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g167f2e96ce0_2_1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g167f2e96ce0_2_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167f2e96ce0_2_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67f2e96ce0_2_1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g167f2e96ce0_2_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167f2e96ce0_2_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67f2e96ce0_2_24"/>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204"/>
        <p:cNvGrpSpPr/>
        <p:nvPr/>
      </p:nvGrpSpPr>
      <p:grpSpPr>
        <a:xfrm>
          <a:off x="0" y="0"/>
          <a:ext cx="0" cy="0"/>
          <a:chOff x="0" y="0"/>
          <a:chExt cx="0" cy="0"/>
        </a:xfrm>
      </p:grpSpPr>
      <p:sp>
        <p:nvSpPr>
          <p:cNvPr id="205" name="Google Shape;205;g167f2e96ce0_2_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167f2e96ce0_2_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07" name="Google Shape;207;g167f2e96ce0_2_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g167f2e96ce0_2_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167f2e96ce0_2_2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210"/>
        <p:cNvGrpSpPr/>
        <p:nvPr/>
      </p:nvGrpSpPr>
      <p:grpSpPr>
        <a:xfrm>
          <a:off x="0" y="0"/>
          <a:ext cx="0" cy="0"/>
          <a:chOff x="0" y="0"/>
          <a:chExt cx="0" cy="0"/>
        </a:xfrm>
      </p:grpSpPr>
      <p:sp>
        <p:nvSpPr>
          <p:cNvPr id="211" name="Google Shape;211;g167f2e96ce0_2_34"/>
          <p:cNvSpPr txBox="1">
            <a:spLocks noGrp="1"/>
          </p:cNvSpPr>
          <p:nvPr>
            <p:ph type="body" idx="1"/>
          </p:nvPr>
        </p:nvSpPr>
        <p:spPr>
          <a:xfrm>
            <a:off x="598167" y="1467033"/>
            <a:ext cx="113608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sz="1900"/>
            </a:lvl1pPr>
            <a:lvl2pPr marL="914400" lvl="1" indent="-361950" algn="l">
              <a:lnSpc>
                <a:spcPct val="115000"/>
              </a:lnSpc>
              <a:spcBef>
                <a:spcPts val="2100"/>
              </a:spcBef>
              <a:spcAft>
                <a:spcPts val="0"/>
              </a:spcAft>
              <a:buSzPts val="2100"/>
              <a:buChar char="○"/>
              <a:defRPr sz="1900"/>
            </a:lvl2pPr>
            <a:lvl3pPr marL="1371600" lvl="2" indent="-349250" algn="l">
              <a:lnSpc>
                <a:spcPct val="115000"/>
              </a:lnSpc>
              <a:spcBef>
                <a:spcPts val="2100"/>
              </a:spcBef>
              <a:spcAft>
                <a:spcPts val="0"/>
              </a:spcAft>
              <a:buSzPts val="1900"/>
              <a:buChar char="■"/>
              <a:defRPr sz="1900"/>
            </a:lvl3pPr>
            <a:lvl4pPr marL="1828800" lvl="3" indent="-349250" algn="l">
              <a:lnSpc>
                <a:spcPct val="115000"/>
              </a:lnSpc>
              <a:spcBef>
                <a:spcPts val="2100"/>
              </a:spcBef>
              <a:spcAft>
                <a:spcPts val="0"/>
              </a:spcAft>
              <a:buSzPts val="1900"/>
              <a:buChar char="●"/>
              <a:defRPr sz="1900"/>
            </a:lvl4pPr>
            <a:lvl5pPr marL="2286000" lvl="4" indent="-349250" algn="l">
              <a:lnSpc>
                <a:spcPct val="115000"/>
              </a:lnSpc>
              <a:spcBef>
                <a:spcPts val="2100"/>
              </a:spcBef>
              <a:spcAft>
                <a:spcPts val="0"/>
              </a:spcAft>
              <a:buSzPts val="1900"/>
              <a:buChar char="○"/>
              <a:defRPr sz="1900"/>
            </a:lvl5pPr>
            <a:lvl6pPr marL="2743200" lvl="5" indent="-349250" algn="l">
              <a:lnSpc>
                <a:spcPct val="115000"/>
              </a:lnSpc>
              <a:spcBef>
                <a:spcPts val="2100"/>
              </a:spcBef>
              <a:spcAft>
                <a:spcPts val="0"/>
              </a:spcAft>
              <a:buSzPts val="1900"/>
              <a:buChar char="■"/>
              <a:defRPr sz="1900"/>
            </a:lvl6pPr>
            <a:lvl7pPr marL="3200400" lvl="6" indent="-349250" algn="l">
              <a:lnSpc>
                <a:spcPct val="115000"/>
              </a:lnSpc>
              <a:spcBef>
                <a:spcPts val="2100"/>
              </a:spcBef>
              <a:spcAft>
                <a:spcPts val="0"/>
              </a:spcAft>
              <a:buSzPts val="1900"/>
              <a:buChar char="●"/>
              <a:defRPr sz="1900"/>
            </a:lvl7pPr>
            <a:lvl8pPr marL="3657600" lvl="7" indent="-349250" algn="l">
              <a:lnSpc>
                <a:spcPct val="115000"/>
              </a:lnSpc>
              <a:spcBef>
                <a:spcPts val="2100"/>
              </a:spcBef>
              <a:spcAft>
                <a:spcPts val="0"/>
              </a:spcAft>
              <a:buSzPts val="1900"/>
              <a:buChar char="○"/>
              <a:defRPr sz="1900"/>
            </a:lvl8pPr>
            <a:lvl9pPr marL="4114800" lvl="8" indent="-349250" algn="l">
              <a:lnSpc>
                <a:spcPct val="115000"/>
              </a:lnSpc>
              <a:spcBef>
                <a:spcPts val="2100"/>
              </a:spcBef>
              <a:spcAft>
                <a:spcPts val="2100"/>
              </a:spcAft>
              <a:buSzPts val="1900"/>
              <a:buChar char="■"/>
              <a:defRPr sz="1900"/>
            </a:lvl9pPr>
          </a:lstStyle>
          <a:p>
            <a:endParaRPr/>
          </a:p>
        </p:txBody>
      </p:sp>
      <p:sp>
        <p:nvSpPr>
          <p:cNvPr id="212" name="Google Shape;212;g167f2e96ce0_2_34"/>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3" name="Google Shape;213;g167f2e96ce0_2_34"/>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Full Image without Header &amp; Footer">
  <p:cSld name="1_Full Image without Header &amp; Footer">
    <p:spTree>
      <p:nvGrpSpPr>
        <p:cNvPr id="1" name="Shape 214"/>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Page">
  <p:cSld name="SECTION_HEADER_9">
    <p:spTree>
      <p:nvGrpSpPr>
        <p:cNvPr id="1" name="Shape 215"/>
        <p:cNvGrpSpPr/>
        <p:nvPr/>
      </p:nvGrpSpPr>
      <p:grpSpPr>
        <a:xfrm>
          <a:off x="0" y="0"/>
          <a:ext cx="0" cy="0"/>
          <a:chOff x="0" y="0"/>
          <a:chExt cx="0" cy="0"/>
        </a:xfrm>
      </p:grpSpPr>
      <p:sp>
        <p:nvSpPr>
          <p:cNvPr id="216" name="Google Shape;216;g167f2e96ce0_2_39"/>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7" name="Google Shape;217;g167f2e96ce0_2_39"/>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8"/>
        <p:cNvGrpSpPr/>
        <p:nvPr/>
      </p:nvGrpSpPr>
      <p:grpSpPr>
        <a:xfrm>
          <a:off x="0" y="0"/>
          <a:ext cx="0" cy="0"/>
          <a:chOff x="0" y="0"/>
          <a:chExt cx="0" cy="0"/>
        </a:xfrm>
      </p:grpSpPr>
      <p:sp>
        <p:nvSpPr>
          <p:cNvPr id="219" name="Google Shape;219;g167f2e96ce0_2_42"/>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0" name="Google Shape;220;g167f2e96ce0_2_42"/>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1" name="Google Shape;221;g167f2e96ce0_2_4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Page 4">
  <p:cSld name="SECTION_HEADER_5">
    <p:spTree>
      <p:nvGrpSpPr>
        <p:cNvPr id="1" name="Shape 222"/>
        <p:cNvGrpSpPr/>
        <p:nvPr/>
      </p:nvGrpSpPr>
      <p:grpSpPr>
        <a:xfrm>
          <a:off x="0" y="0"/>
          <a:ext cx="0" cy="0"/>
          <a:chOff x="0" y="0"/>
          <a:chExt cx="0" cy="0"/>
        </a:xfrm>
      </p:grpSpPr>
      <p:sp>
        <p:nvSpPr>
          <p:cNvPr id="223" name="Google Shape;223;g167f2e96ce0_2_46"/>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4" name="Google Shape;224;g167f2e96ce0_2_46"/>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5"/>
        <p:cNvGrpSpPr/>
        <p:nvPr/>
      </p:nvGrpSpPr>
      <p:grpSpPr>
        <a:xfrm>
          <a:off x="0" y="0"/>
          <a:ext cx="0" cy="0"/>
          <a:chOff x="0" y="0"/>
          <a:chExt cx="0" cy="0"/>
        </a:xfrm>
      </p:grpSpPr>
      <p:sp>
        <p:nvSpPr>
          <p:cNvPr id="226" name="Google Shape;226;g167f2e96ce0_2_49"/>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7" name="Google Shape;227;g167f2e96ce0_2_4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28" name="Google Shape;228;g167f2e96ce0_2_4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29" name="Google Shape;229;g167f2e96ce0_2_49"/>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Page 5">
  <p:cSld name="SECTION_HEADER_6">
    <p:spTree>
      <p:nvGrpSpPr>
        <p:cNvPr id="1" name="Shape 230"/>
        <p:cNvGrpSpPr/>
        <p:nvPr/>
      </p:nvGrpSpPr>
      <p:grpSpPr>
        <a:xfrm>
          <a:off x="0" y="0"/>
          <a:ext cx="0" cy="0"/>
          <a:chOff x="0" y="0"/>
          <a:chExt cx="0" cy="0"/>
        </a:xfrm>
      </p:grpSpPr>
      <p:sp>
        <p:nvSpPr>
          <p:cNvPr id="231" name="Google Shape;231;g167f2e96ce0_2_5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2" name="Google Shape;232;g167f2e96ce0_2_54"/>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Page 2">
  <p:cSld name="SECTION_HEADER_3">
    <p:spTree>
      <p:nvGrpSpPr>
        <p:cNvPr id="1" name="Shape 233"/>
        <p:cNvGrpSpPr/>
        <p:nvPr/>
      </p:nvGrpSpPr>
      <p:grpSpPr>
        <a:xfrm>
          <a:off x="0" y="0"/>
          <a:ext cx="0" cy="0"/>
          <a:chOff x="0" y="0"/>
          <a:chExt cx="0" cy="0"/>
        </a:xfrm>
      </p:grpSpPr>
      <p:sp>
        <p:nvSpPr>
          <p:cNvPr id="234" name="Google Shape;234;g167f2e96ce0_2_57"/>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5" name="Google Shape;235;g167f2e96ce0_2_57"/>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36"/>
        <p:cNvGrpSpPr/>
        <p:nvPr/>
      </p:nvGrpSpPr>
      <p:grpSpPr>
        <a:xfrm>
          <a:off x="0" y="0"/>
          <a:ext cx="0" cy="0"/>
          <a:chOff x="0" y="0"/>
          <a:chExt cx="0" cy="0"/>
        </a:xfrm>
      </p:grpSpPr>
      <p:sp>
        <p:nvSpPr>
          <p:cNvPr id="237" name="Google Shape;237;g167f2e96ce0_2_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B7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167f2e96ce0_2_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9" name="Google Shape;239;g167f2e96ce0_2_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167f2e96ce0_2_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167f2e96ce0_2_6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2"/>
        <p:cNvGrpSpPr/>
        <p:nvPr/>
      </p:nvGrpSpPr>
      <p:grpSpPr>
        <a:xfrm>
          <a:off x="0" y="0"/>
          <a:ext cx="0" cy="0"/>
          <a:chOff x="0" y="0"/>
          <a:chExt cx="0" cy="0"/>
        </a:xfrm>
      </p:grpSpPr>
      <p:sp>
        <p:nvSpPr>
          <p:cNvPr id="243" name="Google Shape;243;g167f2e96ce0_2_6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167f2e96ce0_2_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g167f2e96ce0_2_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g167f2e96ce0_2_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167f2e96ce0_2_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167f2e96ce0_2_6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9"/>
        <p:cNvGrpSpPr/>
        <p:nvPr/>
      </p:nvGrpSpPr>
      <p:grpSpPr>
        <a:xfrm>
          <a:off x="0" y="0"/>
          <a:ext cx="0" cy="0"/>
          <a:chOff x="0" y="0"/>
          <a:chExt cx="0" cy="0"/>
        </a:xfrm>
      </p:grpSpPr>
      <p:sp>
        <p:nvSpPr>
          <p:cNvPr id="250" name="Google Shape;250;g167f2e96ce0_2_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167f2e96ce0_2_73"/>
          <p:cNvSpPr>
            <a:spLocks noGrp="1"/>
          </p:cNvSpPr>
          <p:nvPr>
            <p:ph type="pic" idx="2"/>
          </p:nvPr>
        </p:nvSpPr>
        <p:spPr>
          <a:xfrm>
            <a:off x="5183188" y="987425"/>
            <a:ext cx="6172200" cy="4873625"/>
          </a:xfrm>
          <a:prstGeom prst="rect">
            <a:avLst/>
          </a:prstGeom>
          <a:noFill/>
          <a:ln>
            <a:noFill/>
          </a:ln>
        </p:spPr>
      </p:sp>
      <p:sp>
        <p:nvSpPr>
          <p:cNvPr id="252" name="Google Shape;252;g167f2e96ce0_2_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3" name="Google Shape;253;g167f2e96ce0_2_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167f2e96ce0_2_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g167f2e96ce0_2_7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Page 1">
  <p:cSld name="SECTION_HEADER_2">
    <p:spTree>
      <p:nvGrpSpPr>
        <p:cNvPr id="1" name="Shape 256"/>
        <p:cNvGrpSpPr/>
        <p:nvPr/>
      </p:nvGrpSpPr>
      <p:grpSpPr>
        <a:xfrm>
          <a:off x="0" y="0"/>
          <a:ext cx="0" cy="0"/>
          <a:chOff x="0" y="0"/>
          <a:chExt cx="0" cy="0"/>
        </a:xfrm>
      </p:grpSpPr>
      <p:sp>
        <p:nvSpPr>
          <p:cNvPr id="257" name="Google Shape;257;g167f2e96ce0_2_80"/>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8" name="Google Shape;258;g167f2e96ce0_2_8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9"/>
        <p:cNvGrpSpPr/>
        <p:nvPr/>
      </p:nvGrpSpPr>
      <p:grpSpPr>
        <a:xfrm>
          <a:off x="0" y="0"/>
          <a:ext cx="0" cy="0"/>
          <a:chOff x="0" y="0"/>
          <a:chExt cx="0" cy="0"/>
        </a:xfrm>
      </p:grpSpPr>
      <p:sp>
        <p:nvSpPr>
          <p:cNvPr id="260" name="Google Shape;260;g167f2e96ce0_2_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g167f2e96ce0_2_8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A3"/>
              </a:buClr>
              <a:buSzPts val="2400"/>
              <a:buNone/>
              <a:defRPr sz="2400">
                <a:solidFill>
                  <a:srgbClr val="888FA3"/>
                </a:solidFill>
              </a:defRPr>
            </a:lvl1pPr>
            <a:lvl2pPr marL="914400" lvl="1" indent="-228600" algn="l">
              <a:lnSpc>
                <a:spcPct val="90000"/>
              </a:lnSpc>
              <a:spcBef>
                <a:spcPts val="500"/>
              </a:spcBef>
              <a:spcAft>
                <a:spcPts val="0"/>
              </a:spcAft>
              <a:buClr>
                <a:srgbClr val="888FA3"/>
              </a:buClr>
              <a:buSzPts val="2000"/>
              <a:buNone/>
              <a:defRPr sz="2000">
                <a:solidFill>
                  <a:srgbClr val="888FA3"/>
                </a:solidFill>
              </a:defRPr>
            </a:lvl2pPr>
            <a:lvl3pPr marL="1371600" lvl="2" indent="-228600" algn="l">
              <a:lnSpc>
                <a:spcPct val="90000"/>
              </a:lnSpc>
              <a:spcBef>
                <a:spcPts val="500"/>
              </a:spcBef>
              <a:spcAft>
                <a:spcPts val="0"/>
              </a:spcAft>
              <a:buClr>
                <a:srgbClr val="888FA3"/>
              </a:buClr>
              <a:buSzPts val="1800"/>
              <a:buNone/>
              <a:defRPr sz="1800">
                <a:solidFill>
                  <a:srgbClr val="888FA3"/>
                </a:solidFill>
              </a:defRPr>
            </a:lvl3pPr>
            <a:lvl4pPr marL="1828800" lvl="3" indent="-228600" algn="l">
              <a:lnSpc>
                <a:spcPct val="90000"/>
              </a:lnSpc>
              <a:spcBef>
                <a:spcPts val="500"/>
              </a:spcBef>
              <a:spcAft>
                <a:spcPts val="0"/>
              </a:spcAft>
              <a:buClr>
                <a:srgbClr val="888FA3"/>
              </a:buClr>
              <a:buSzPts val="1600"/>
              <a:buNone/>
              <a:defRPr sz="1600">
                <a:solidFill>
                  <a:srgbClr val="888FA3"/>
                </a:solidFill>
              </a:defRPr>
            </a:lvl4pPr>
            <a:lvl5pPr marL="2286000" lvl="4" indent="-228600" algn="l">
              <a:lnSpc>
                <a:spcPct val="90000"/>
              </a:lnSpc>
              <a:spcBef>
                <a:spcPts val="500"/>
              </a:spcBef>
              <a:spcAft>
                <a:spcPts val="0"/>
              </a:spcAft>
              <a:buClr>
                <a:srgbClr val="888FA3"/>
              </a:buClr>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262" name="Google Shape;262;g167f2e96ce0_2_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167f2e96ce0_2_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g167f2e96ce0_2_8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g167f2e96ce0_2_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167f2e96ce0_2_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8" name="Google Shape;268;g167f2e96ce0_2_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g167f2e96ce0_2_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0" name="Google Shape;270;g167f2e96ce0_2_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g167f2e96ce0_2_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g167f2e96ce0_2_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167f2e96ce0_2_89"/>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4"/>
        <p:cNvGrpSpPr/>
        <p:nvPr/>
      </p:nvGrpSpPr>
      <p:grpSpPr>
        <a:xfrm>
          <a:off x="0" y="0"/>
          <a:ext cx="0" cy="0"/>
          <a:chOff x="0" y="0"/>
          <a:chExt cx="0" cy="0"/>
        </a:xfrm>
      </p:grpSpPr>
      <p:sp>
        <p:nvSpPr>
          <p:cNvPr id="275" name="Google Shape;275;g167f2e96ce0_2_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167f2e96ce0_2_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004E95"/>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004E95"/>
              </a:buClr>
              <a:buSzPts val="2000"/>
              <a:buChar char="•"/>
              <a:defRPr sz="2000"/>
            </a:lvl4pPr>
            <a:lvl5pPr marL="2286000" lvl="4" indent="-355600" algn="l">
              <a:lnSpc>
                <a:spcPct val="90000"/>
              </a:lnSpc>
              <a:spcBef>
                <a:spcPts val="500"/>
              </a:spcBef>
              <a:spcAft>
                <a:spcPts val="0"/>
              </a:spcAft>
              <a:buClr>
                <a:srgbClr val="3131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7" name="Google Shape;277;g167f2e96ce0_2_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8" name="Google Shape;278;g167f2e96ce0_2_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g167f2e96ce0_2_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g167f2e96ce0_2_98"/>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F2F2F2"/>
        </a:solidFill>
        <a:effectLst/>
      </p:bgPr>
    </p:bg>
    <p:spTree>
      <p:nvGrpSpPr>
        <p:cNvPr id="1" name="Shape 281"/>
        <p:cNvGrpSpPr/>
        <p:nvPr/>
      </p:nvGrpSpPr>
      <p:grpSpPr>
        <a:xfrm>
          <a:off x="0" y="0"/>
          <a:ext cx="0" cy="0"/>
          <a:chOff x="0" y="0"/>
          <a:chExt cx="0" cy="0"/>
        </a:xfrm>
      </p:grpSpPr>
      <p:sp>
        <p:nvSpPr>
          <p:cNvPr id="282" name="Google Shape;282;g167f2e96ce0_2_1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solidFill>
                  <a:srgbClr val="003B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g167f2e96ce0_2_1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6666"/>
              </a:buClr>
              <a:buSzPts val="2400"/>
              <a:buNone/>
              <a:defRPr sz="2400">
                <a:solidFill>
                  <a:srgbClr val="666666"/>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84" name="Google Shape;284;g167f2e96ce0_2_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167f2e96ce0_2_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g167f2e96ce0_2_10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7"/>
        <p:cNvGrpSpPr/>
        <p:nvPr/>
      </p:nvGrpSpPr>
      <p:grpSpPr>
        <a:xfrm>
          <a:off x="0" y="0"/>
          <a:ext cx="0" cy="0"/>
          <a:chOff x="0" y="0"/>
          <a:chExt cx="0" cy="0"/>
        </a:xfrm>
      </p:grpSpPr>
      <p:sp>
        <p:nvSpPr>
          <p:cNvPr id="288" name="Google Shape;288;g167f2e96ce0_2_11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g167f2e96ce0_2_1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g167f2e96ce0_2_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g167f2e96ce0_2_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67f2e96ce0_2_11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3"/>
        <p:cNvGrpSpPr/>
        <p:nvPr/>
      </p:nvGrpSpPr>
      <p:grpSpPr>
        <a:xfrm>
          <a:off x="0" y="0"/>
          <a:ext cx="0" cy="0"/>
          <a:chOff x="0" y="0"/>
          <a:chExt cx="0" cy="0"/>
        </a:xfrm>
      </p:grpSpPr>
      <p:sp>
        <p:nvSpPr>
          <p:cNvPr id="294" name="Google Shape;294;g167f2e96ce0_2_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167f2e96ce0_2_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g167f2e96ce0_2_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g167f2e96ce0_2_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167f2e96ce0_2_11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299"/>
        <p:cNvGrpSpPr/>
        <p:nvPr/>
      </p:nvGrpSpPr>
      <p:grpSpPr>
        <a:xfrm>
          <a:off x="0" y="0"/>
          <a:ext cx="0" cy="0"/>
          <a:chOff x="0" y="0"/>
          <a:chExt cx="0" cy="0"/>
        </a:xfrm>
      </p:grpSpPr>
      <p:sp>
        <p:nvSpPr>
          <p:cNvPr id="300" name="Google Shape;300;g167f2e96ce0_2_123"/>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67f2e96ce0_2_123"/>
          <p:cNvSpPr>
            <a:spLocks noGrp="1"/>
          </p:cNvSpPr>
          <p:nvPr>
            <p:ph type="pic" idx="2"/>
          </p:nvPr>
        </p:nvSpPr>
        <p:spPr>
          <a:xfrm>
            <a:off x="5183188" y="987425"/>
            <a:ext cx="6171900" cy="4873500"/>
          </a:xfrm>
          <a:prstGeom prst="rect">
            <a:avLst/>
          </a:prstGeom>
          <a:noFill/>
          <a:ln>
            <a:noFill/>
          </a:ln>
        </p:spPr>
      </p:sp>
      <p:sp>
        <p:nvSpPr>
          <p:cNvPr id="302" name="Google Shape;302;g167f2e96ce0_2_123"/>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100"/>
              <a:buNone/>
              <a:defRPr sz="1100"/>
            </a:lvl4pPr>
            <a:lvl5pPr marL="2286000" lvl="4" indent="-228600" algn="l">
              <a:lnSpc>
                <a:spcPct val="90000"/>
              </a:lnSpc>
              <a:spcBef>
                <a:spcPts val="500"/>
              </a:spcBef>
              <a:spcAft>
                <a:spcPts val="0"/>
              </a:spcAft>
              <a:buClr>
                <a:srgbClr val="C22536"/>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303" name="Google Shape;303;g167f2e96ce0_2_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167f2e96ce0_2_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g167f2e96ce0_2_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g167f2e96ce0_2_123"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307" name="Google Shape;307;g167f2e96ce0_2_123"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Page">
  <p:cSld name="SECTION_HEADER_1">
    <p:spTree>
      <p:nvGrpSpPr>
        <p:cNvPr id="1" name="Shape 308"/>
        <p:cNvGrpSpPr/>
        <p:nvPr/>
      </p:nvGrpSpPr>
      <p:grpSpPr>
        <a:xfrm>
          <a:off x="0" y="0"/>
          <a:ext cx="0" cy="0"/>
          <a:chOff x="0" y="0"/>
          <a:chExt cx="0" cy="0"/>
        </a:xfrm>
      </p:grpSpPr>
      <p:sp>
        <p:nvSpPr>
          <p:cNvPr id="309" name="Google Shape;309;g167f2e96ce0_2_132"/>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0" name="Google Shape;310;g167f2e96ce0_2_132"/>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Page 3">
  <p:cSld name="SECTION_HEADER_4">
    <p:spTree>
      <p:nvGrpSpPr>
        <p:cNvPr id="1" name="Shape 311"/>
        <p:cNvGrpSpPr/>
        <p:nvPr/>
      </p:nvGrpSpPr>
      <p:grpSpPr>
        <a:xfrm>
          <a:off x="0" y="0"/>
          <a:ext cx="0" cy="0"/>
          <a:chOff x="0" y="0"/>
          <a:chExt cx="0" cy="0"/>
        </a:xfrm>
      </p:grpSpPr>
      <p:sp>
        <p:nvSpPr>
          <p:cNvPr id="312" name="Google Shape;312;g167f2e96ce0_2_13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3" name="Google Shape;313;g167f2e96ce0_2_135"/>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Page 6">
  <p:cSld name="SECTION_HEADER_7">
    <p:spTree>
      <p:nvGrpSpPr>
        <p:cNvPr id="1" name="Shape 314"/>
        <p:cNvGrpSpPr/>
        <p:nvPr/>
      </p:nvGrpSpPr>
      <p:grpSpPr>
        <a:xfrm>
          <a:off x="0" y="0"/>
          <a:ext cx="0" cy="0"/>
          <a:chOff x="0" y="0"/>
          <a:chExt cx="0" cy="0"/>
        </a:xfrm>
      </p:grpSpPr>
      <p:sp>
        <p:nvSpPr>
          <p:cNvPr id="315" name="Google Shape;315;g167f2e96ce0_2_138"/>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6" name="Google Shape;316;g167f2e96ce0_2_138"/>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Page 7">
  <p:cSld name="SECTION_HEADER_8">
    <p:spTree>
      <p:nvGrpSpPr>
        <p:cNvPr id="1" name="Shape 317"/>
        <p:cNvGrpSpPr/>
        <p:nvPr/>
      </p:nvGrpSpPr>
      <p:grpSpPr>
        <a:xfrm>
          <a:off x="0" y="0"/>
          <a:ext cx="0" cy="0"/>
          <a:chOff x="0" y="0"/>
          <a:chExt cx="0" cy="0"/>
        </a:xfrm>
      </p:grpSpPr>
      <p:sp>
        <p:nvSpPr>
          <p:cNvPr id="318" name="Google Shape;318;g167f2e96ce0_2_14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9" name="Google Shape;319;g167f2e96ce0_2_141"/>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320"/>
        <p:cNvGrpSpPr/>
        <p:nvPr/>
      </p:nvGrpSpPr>
      <p:grpSpPr>
        <a:xfrm>
          <a:off x="0" y="0"/>
          <a:ext cx="0" cy="0"/>
          <a:chOff x="0" y="0"/>
          <a:chExt cx="0" cy="0"/>
        </a:xfrm>
      </p:grpSpPr>
      <p:pic>
        <p:nvPicPr>
          <p:cNvPr id="321" name="Google Shape;321;g167f2e96ce0_2_144"/>
          <p:cNvPicPr preferRelativeResize="0"/>
          <p:nvPr/>
        </p:nvPicPr>
        <p:blipFill rotWithShape="1">
          <a:blip r:embed="rId3">
            <a:alphaModFix/>
          </a:blip>
          <a:srcRect/>
          <a:stretch/>
        </p:blipFill>
        <p:spPr>
          <a:xfrm>
            <a:off x="0" y="3175"/>
            <a:ext cx="12192000" cy="6851651"/>
          </a:xfrm>
          <a:prstGeom prst="rect">
            <a:avLst/>
          </a:prstGeom>
          <a:noFill/>
          <a:ln>
            <a:noFill/>
          </a:ln>
        </p:spPr>
      </p:pic>
      <p:sp>
        <p:nvSpPr>
          <p:cNvPr id="322" name="Google Shape;322;g167f2e96ce0_2_144"/>
          <p:cNvSpPr/>
          <p:nvPr/>
        </p:nvSpPr>
        <p:spPr>
          <a:xfrm>
            <a:off x="856800" y="1811933"/>
            <a:ext cx="10590800" cy="3778400"/>
          </a:xfrm>
          <a:prstGeom prst="roundRect">
            <a:avLst>
              <a:gd name="adj" fmla="val 16667"/>
            </a:avLst>
          </a:prstGeom>
          <a:solidFill>
            <a:srgbClr val="FFFFFF">
              <a:alpha val="69019"/>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23" name="Google Shape;323;g167f2e96ce0_2_144"/>
          <p:cNvSpPr txBox="1">
            <a:spLocks noGrp="1"/>
          </p:cNvSpPr>
          <p:nvPr>
            <p:ph type="ctrTitle"/>
          </p:nvPr>
        </p:nvSpPr>
        <p:spPr>
          <a:xfrm>
            <a:off x="415611" y="1659933"/>
            <a:ext cx="11360800" cy="2736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24" name="Google Shape;324;g167f2e96ce0_2_144"/>
          <p:cNvSpPr txBox="1">
            <a:spLocks noGrp="1"/>
          </p:cNvSpPr>
          <p:nvPr>
            <p:ph type="subTitle" idx="1"/>
          </p:nvPr>
        </p:nvSpPr>
        <p:spPr>
          <a:xfrm>
            <a:off x="415600" y="4446000"/>
            <a:ext cx="11360800" cy="10568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25" name="Google Shape;325;g167f2e96ce0_2_144"/>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2"/>
        <p:cNvGrpSpPr/>
        <p:nvPr/>
      </p:nvGrpSpPr>
      <p:grpSpPr>
        <a:xfrm>
          <a:off x="0" y="0"/>
          <a:ext cx="0" cy="0"/>
          <a:chOff x="0" y="0"/>
          <a:chExt cx="0" cy="0"/>
        </a:xfrm>
      </p:grpSpPr>
      <p:sp>
        <p:nvSpPr>
          <p:cNvPr id="333" name="Google Shape;333;g16ad1c317df_1_140"/>
          <p:cNvSpPr txBox="1">
            <a:spLocks noGrp="1"/>
          </p:cNvSpPr>
          <p:nvPr>
            <p:ph type="ctrTitle"/>
          </p:nvPr>
        </p:nvSpPr>
        <p:spPr>
          <a:xfrm>
            <a:off x="838200" y="1130909"/>
            <a:ext cx="52551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4" name="Google Shape;334;g16ad1c317df_1_140"/>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35" name="Google Shape;335;g16ad1c317df_1_1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g16ad1c317df_1_1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7" name="Google Shape;337;g16ad1c317df_1_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8" name="Google Shape;338;g16ad1c317df_1_140" descr="VDOE Logo"/>
          <p:cNvSpPr/>
          <p:nvPr/>
        </p:nvSpPr>
        <p:spPr>
          <a:xfrm>
            <a:off x="2020701" y="919537"/>
            <a:ext cx="10893900" cy="5938500"/>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9" name="Google Shape;339;g16ad1c317df_1_140"/>
          <p:cNvSpPr txBox="1"/>
          <p:nvPr/>
        </p:nvSpPr>
        <p:spPr>
          <a:xfrm>
            <a:off x="2178121" y="5751826"/>
            <a:ext cx="9513900" cy="692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0"/>
        <p:cNvGrpSpPr/>
        <p:nvPr/>
      </p:nvGrpSpPr>
      <p:grpSpPr>
        <a:xfrm>
          <a:off x="0" y="0"/>
          <a:ext cx="0" cy="0"/>
          <a:chOff x="0" y="0"/>
          <a:chExt cx="0" cy="0"/>
        </a:xfrm>
      </p:grpSpPr>
      <p:sp>
        <p:nvSpPr>
          <p:cNvPr id="341" name="Google Shape;341;g16ad1c317df_1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g16ad1c317df_1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g16ad1c317df_1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4" name="Google Shape;344;g16ad1c317df_1_148"/>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5" name="Google Shape;345;g16ad1c317df_1_148"/>
          <p:cNvSpPr txBox="1">
            <a:spLocks noGrp="1"/>
          </p:cNvSpPr>
          <p:nvPr>
            <p:ph type="body" idx="2"/>
          </p:nvPr>
        </p:nvSpPr>
        <p:spPr>
          <a:xfrm>
            <a:off x="0" y="0"/>
            <a:ext cx="12192000" cy="1323900"/>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6"/>
        <p:cNvGrpSpPr/>
        <p:nvPr/>
      </p:nvGrpSpPr>
      <p:grpSpPr>
        <a:xfrm>
          <a:off x="0" y="0"/>
          <a:ext cx="0" cy="0"/>
          <a:chOff x="0" y="0"/>
          <a:chExt cx="0" cy="0"/>
        </a:xfrm>
      </p:grpSpPr>
      <p:sp>
        <p:nvSpPr>
          <p:cNvPr id="347" name="Google Shape;347;g16ad1c317df_1_154"/>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8" name="Google Shape;348;g16ad1c317df_1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9" name="Google Shape;349;g16ad1c317df_1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0" name="Google Shape;350;g16ad1c317df_1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1" name="Google Shape;351;g16ad1c317df_1_154"/>
          <p:cNvSpPr txBox="1">
            <a:spLocks noGrp="1"/>
          </p:cNvSpPr>
          <p:nvPr>
            <p:ph type="body" idx="2"/>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2"/>
        <p:cNvGrpSpPr/>
        <p:nvPr/>
      </p:nvGrpSpPr>
      <p:grpSpPr>
        <a:xfrm>
          <a:off x="0" y="0"/>
          <a:ext cx="0" cy="0"/>
          <a:chOff x="0" y="0"/>
          <a:chExt cx="0" cy="0"/>
        </a:xfrm>
      </p:grpSpPr>
      <p:sp>
        <p:nvSpPr>
          <p:cNvPr id="353" name="Google Shape;353;g16ad1c317df_1_16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Georgia"/>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g16ad1c317df_1_16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accent3"/>
                </a:solidFill>
              </a:defRPr>
            </a:lvl1pPr>
            <a:lvl2pPr marL="914400" lvl="1" indent="-228600" algn="l" rtl="0">
              <a:lnSpc>
                <a:spcPct val="90000"/>
              </a:lnSpc>
              <a:spcBef>
                <a:spcPts val="500"/>
              </a:spcBef>
              <a:spcAft>
                <a:spcPts val="0"/>
              </a:spcAft>
              <a:buSzPts val="2000"/>
              <a:buNone/>
              <a:defRPr sz="2000">
                <a:solidFill>
                  <a:srgbClr val="888FA3"/>
                </a:solidFill>
              </a:defRPr>
            </a:lvl2pPr>
            <a:lvl3pPr marL="1371600" lvl="2" indent="-228600" algn="l" rtl="0">
              <a:lnSpc>
                <a:spcPct val="90000"/>
              </a:lnSpc>
              <a:spcBef>
                <a:spcPts val="500"/>
              </a:spcBef>
              <a:spcAft>
                <a:spcPts val="0"/>
              </a:spcAft>
              <a:buSzPts val="1170"/>
              <a:buNone/>
              <a:defRPr sz="1800">
                <a:solidFill>
                  <a:srgbClr val="888FA3"/>
                </a:solidFill>
              </a:defRPr>
            </a:lvl3pPr>
            <a:lvl4pPr marL="1828800" lvl="3" indent="-228600" algn="l" rtl="0">
              <a:lnSpc>
                <a:spcPct val="90000"/>
              </a:lnSpc>
              <a:spcBef>
                <a:spcPts val="500"/>
              </a:spcBef>
              <a:spcAft>
                <a:spcPts val="0"/>
              </a:spcAft>
              <a:buSzPts val="1600"/>
              <a:buNone/>
              <a:defRPr sz="1600">
                <a:solidFill>
                  <a:srgbClr val="888FA3"/>
                </a:solidFill>
              </a:defRPr>
            </a:lvl4pPr>
            <a:lvl5pPr marL="2286000" lvl="4" indent="-228600" algn="l" rtl="0">
              <a:lnSpc>
                <a:spcPct val="90000"/>
              </a:lnSpc>
              <a:spcBef>
                <a:spcPts val="500"/>
              </a:spcBef>
              <a:spcAft>
                <a:spcPts val="0"/>
              </a:spcAft>
              <a:buSzPts val="1600"/>
              <a:buNone/>
              <a:defRPr sz="1600">
                <a:solidFill>
                  <a:srgbClr val="888FA3"/>
                </a:solidFill>
              </a:defRPr>
            </a:lvl5pPr>
            <a:lvl6pPr marL="2743200" lvl="5" indent="-228600" algn="l" rtl="0">
              <a:lnSpc>
                <a:spcPct val="90000"/>
              </a:lnSpc>
              <a:spcBef>
                <a:spcPts val="500"/>
              </a:spcBef>
              <a:spcAft>
                <a:spcPts val="0"/>
              </a:spcAft>
              <a:buClr>
                <a:srgbClr val="888FA3"/>
              </a:buClr>
              <a:buSzPts val="1600"/>
              <a:buNone/>
              <a:defRPr sz="1600">
                <a:solidFill>
                  <a:srgbClr val="888FA3"/>
                </a:solidFill>
              </a:defRPr>
            </a:lvl6pPr>
            <a:lvl7pPr marL="3200400" lvl="6" indent="-228600" algn="l" rtl="0">
              <a:lnSpc>
                <a:spcPct val="90000"/>
              </a:lnSpc>
              <a:spcBef>
                <a:spcPts val="500"/>
              </a:spcBef>
              <a:spcAft>
                <a:spcPts val="0"/>
              </a:spcAft>
              <a:buClr>
                <a:srgbClr val="888FA3"/>
              </a:buClr>
              <a:buSzPts val="1600"/>
              <a:buNone/>
              <a:defRPr sz="1600">
                <a:solidFill>
                  <a:srgbClr val="888FA3"/>
                </a:solidFill>
              </a:defRPr>
            </a:lvl7pPr>
            <a:lvl8pPr marL="3657600" lvl="7" indent="-228600" algn="l" rtl="0">
              <a:lnSpc>
                <a:spcPct val="90000"/>
              </a:lnSpc>
              <a:spcBef>
                <a:spcPts val="500"/>
              </a:spcBef>
              <a:spcAft>
                <a:spcPts val="0"/>
              </a:spcAft>
              <a:buClr>
                <a:srgbClr val="888FA3"/>
              </a:buClr>
              <a:buSzPts val="1600"/>
              <a:buNone/>
              <a:defRPr sz="1600">
                <a:solidFill>
                  <a:srgbClr val="888FA3"/>
                </a:solidFill>
              </a:defRPr>
            </a:lvl8pPr>
            <a:lvl9pPr marL="4114800" lvl="8" indent="-228600" algn="l" rtl="0">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55" name="Google Shape;355;g16ad1c317df_1_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6" name="Google Shape;356;g16ad1c317df_1_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7" name="Google Shape;357;g16ad1c317df_1_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358"/>
        <p:cNvGrpSpPr/>
        <p:nvPr/>
      </p:nvGrpSpPr>
      <p:grpSpPr>
        <a:xfrm>
          <a:off x="0" y="0"/>
          <a:ext cx="0" cy="0"/>
          <a:chOff x="0" y="0"/>
          <a:chExt cx="0" cy="0"/>
        </a:xfrm>
      </p:grpSpPr>
      <p:sp>
        <p:nvSpPr>
          <p:cNvPr id="359" name="Google Shape;359;g16ad1c317df_1_16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g16ad1c317df_1_16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lt1"/>
                </a:solidFill>
              </a:defRPr>
            </a:lvl1pPr>
            <a:lvl2pPr marL="914400" lvl="1" indent="-228600" algn="l" rtl="0">
              <a:lnSpc>
                <a:spcPct val="90000"/>
              </a:lnSpc>
              <a:spcBef>
                <a:spcPts val="500"/>
              </a:spcBef>
              <a:spcAft>
                <a:spcPts val="0"/>
              </a:spcAft>
              <a:buSzPts val="2000"/>
              <a:buNone/>
              <a:defRPr sz="2000">
                <a:solidFill>
                  <a:srgbClr val="888FA3"/>
                </a:solidFill>
              </a:defRPr>
            </a:lvl2pPr>
            <a:lvl3pPr marL="1371600" lvl="2" indent="-228600" algn="l" rtl="0">
              <a:lnSpc>
                <a:spcPct val="90000"/>
              </a:lnSpc>
              <a:spcBef>
                <a:spcPts val="500"/>
              </a:spcBef>
              <a:spcAft>
                <a:spcPts val="0"/>
              </a:spcAft>
              <a:buSzPts val="1170"/>
              <a:buNone/>
              <a:defRPr sz="1800">
                <a:solidFill>
                  <a:srgbClr val="888FA3"/>
                </a:solidFill>
              </a:defRPr>
            </a:lvl3pPr>
            <a:lvl4pPr marL="1828800" lvl="3" indent="-228600" algn="l" rtl="0">
              <a:lnSpc>
                <a:spcPct val="90000"/>
              </a:lnSpc>
              <a:spcBef>
                <a:spcPts val="500"/>
              </a:spcBef>
              <a:spcAft>
                <a:spcPts val="0"/>
              </a:spcAft>
              <a:buSzPts val="1600"/>
              <a:buNone/>
              <a:defRPr sz="1600">
                <a:solidFill>
                  <a:srgbClr val="888FA3"/>
                </a:solidFill>
              </a:defRPr>
            </a:lvl4pPr>
            <a:lvl5pPr marL="2286000" lvl="4" indent="-228600" algn="l" rtl="0">
              <a:lnSpc>
                <a:spcPct val="90000"/>
              </a:lnSpc>
              <a:spcBef>
                <a:spcPts val="500"/>
              </a:spcBef>
              <a:spcAft>
                <a:spcPts val="0"/>
              </a:spcAft>
              <a:buSzPts val="1600"/>
              <a:buNone/>
              <a:defRPr sz="1600">
                <a:solidFill>
                  <a:srgbClr val="888FA3"/>
                </a:solidFill>
              </a:defRPr>
            </a:lvl5pPr>
            <a:lvl6pPr marL="2743200" lvl="5" indent="-228600" algn="l" rtl="0">
              <a:lnSpc>
                <a:spcPct val="90000"/>
              </a:lnSpc>
              <a:spcBef>
                <a:spcPts val="500"/>
              </a:spcBef>
              <a:spcAft>
                <a:spcPts val="0"/>
              </a:spcAft>
              <a:buClr>
                <a:srgbClr val="888FA3"/>
              </a:buClr>
              <a:buSzPts val="1600"/>
              <a:buNone/>
              <a:defRPr sz="1600">
                <a:solidFill>
                  <a:srgbClr val="888FA3"/>
                </a:solidFill>
              </a:defRPr>
            </a:lvl6pPr>
            <a:lvl7pPr marL="3200400" lvl="6" indent="-228600" algn="l" rtl="0">
              <a:lnSpc>
                <a:spcPct val="90000"/>
              </a:lnSpc>
              <a:spcBef>
                <a:spcPts val="500"/>
              </a:spcBef>
              <a:spcAft>
                <a:spcPts val="0"/>
              </a:spcAft>
              <a:buClr>
                <a:srgbClr val="888FA3"/>
              </a:buClr>
              <a:buSzPts val="1600"/>
              <a:buNone/>
              <a:defRPr sz="1600">
                <a:solidFill>
                  <a:srgbClr val="888FA3"/>
                </a:solidFill>
              </a:defRPr>
            </a:lvl7pPr>
            <a:lvl8pPr marL="3657600" lvl="7" indent="-228600" algn="l" rtl="0">
              <a:lnSpc>
                <a:spcPct val="90000"/>
              </a:lnSpc>
              <a:spcBef>
                <a:spcPts val="500"/>
              </a:spcBef>
              <a:spcAft>
                <a:spcPts val="0"/>
              </a:spcAft>
              <a:buClr>
                <a:srgbClr val="888FA3"/>
              </a:buClr>
              <a:buSzPts val="1600"/>
              <a:buNone/>
              <a:defRPr sz="1600">
                <a:solidFill>
                  <a:srgbClr val="888FA3"/>
                </a:solidFill>
              </a:defRPr>
            </a:lvl8pPr>
            <a:lvl9pPr marL="4114800" lvl="8" indent="-228600" algn="l" rtl="0">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61" name="Google Shape;361;g16ad1c317df_1_1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 name="Google Shape;362;g16ad1c317df_1_1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3" name="Google Shape;363;g16ad1c317df_1_1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4"/>
        <p:cNvGrpSpPr/>
        <p:nvPr/>
      </p:nvGrpSpPr>
      <p:grpSpPr>
        <a:xfrm>
          <a:off x="0" y="0"/>
          <a:ext cx="0" cy="0"/>
          <a:chOff x="0" y="0"/>
          <a:chExt cx="0" cy="0"/>
        </a:xfrm>
      </p:grpSpPr>
      <p:sp>
        <p:nvSpPr>
          <p:cNvPr id="365" name="Google Shape;365;g16ad1c317df_1_172"/>
          <p:cNvSpPr txBox="1">
            <a:spLocks noGrp="1"/>
          </p:cNvSpPr>
          <p:nvPr>
            <p:ph type="body" idx="1"/>
          </p:nvPr>
        </p:nvSpPr>
        <p:spPr>
          <a:xfrm>
            <a:off x="838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6" name="Google Shape;366;g16ad1c317df_1_172"/>
          <p:cNvSpPr txBox="1">
            <a:spLocks noGrp="1"/>
          </p:cNvSpPr>
          <p:nvPr>
            <p:ph type="body" idx="2"/>
          </p:nvPr>
        </p:nvSpPr>
        <p:spPr>
          <a:xfrm>
            <a:off x="6172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7" name="Google Shape;367;g16ad1c317df_1_1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8" name="Google Shape;368;g16ad1c317df_1_1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9" name="Google Shape;369;g16ad1c317df_1_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0" name="Google Shape;370;g16ad1c317df_1_172"/>
          <p:cNvSpPr txBox="1">
            <a:spLocks noGrp="1"/>
          </p:cNvSpPr>
          <p:nvPr>
            <p:ph type="body" idx="3"/>
          </p:nvPr>
        </p:nvSpPr>
        <p:spPr>
          <a:xfrm>
            <a:off x="0" y="0"/>
            <a:ext cx="12192000" cy="1323900"/>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371"/>
        <p:cNvGrpSpPr/>
        <p:nvPr/>
      </p:nvGrpSpPr>
      <p:grpSpPr>
        <a:xfrm>
          <a:off x="0" y="0"/>
          <a:ext cx="0" cy="0"/>
          <a:chOff x="0" y="0"/>
          <a:chExt cx="0" cy="0"/>
        </a:xfrm>
      </p:grpSpPr>
      <p:sp>
        <p:nvSpPr>
          <p:cNvPr id="372" name="Google Shape;372;g16ad1c317df_1_179"/>
          <p:cNvSpPr txBox="1">
            <a:spLocks noGrp="1"/>
          </p:cNvSpPr>
          <p:nvPr>
            <p:ph type="body" idx="1"/>
          </p:nvPr>
        </p:nvSpPr>
        <p:spPr>
          <a:xfrm>
            <a:off x="839788" y="1525199"/>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3" name="Google Shape;373;g16ad1c317df_1_17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4" name="Google Shape;374;g16ad1c317df_1_179"/>
          <p:cNvSpPr txBox="1">
            <a:spLocks noGrp="1"/>
          </p:cNvSpPr>
          <p:nvPr>
            <p:ph type="body" idx="3"/>
          </p:nvPr>
        </p:nvSpPr>
        <p:spPr>
          <a:xfrm>
            <a:off x="6172200" y="1525199"/>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5" name="Google Shape;375;g16ad1c317df_1_17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6" name="Google Shape;376;g16ad1c317df_1_1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g16ad1c317df_1_1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8" name="Google Shape;378;g16ad1c317df_1_1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9" name="Google Shape;379;g16ad1c317df_1_179"/>
          <p:cNvSpPr txBox="1">
            <a:spLocks noGrp="1"/>
          </p:cNvSpPr>
          <p:nvPr>
            <p:ph type="body" idx="5"/>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0"/>
        <p:cNvGrpSpPr/>
        <p:nvPr/>
      </p:nvGrpSpPr>
      <p:grpSpPr>
        <a:xfrm>
          <a:off x="0" y="0"/>
          <a:ext cx="0" cy="0"/>
          <a:chOff x="0" y="0"/>
          <a:chExt cx="0" cy="0"/>
        </a:xfrm>
      </p:grpSpPr>
      <p:sp>
        <p:nvSpPr>
          <p:cNvPr id="381" name="Google Shape;381;g16ad1c317df_1_18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2" name="Google Shape;382;g16ad1c317df_1_18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SzPts val="3200"/>
              <a:buChar char="•"/>
              <a:defRPr sz="3200"/>
            </a:lvl1pPr>
            <a:lvl2pPr marL="914400" lvl="1" indent="-406400" algn="l" rtl="0">
              <a:lnSpc>
                <a:spcPct val="90000"/>
              </a:lnSpc>
              <a:spcBef>
                <a:spcPts val="500"/>
              </a:spcBef>
              <a:spcAft>
                <a:spcPts val="0"/>
              </a:spcAft>
              <a:buSzPts val="2800"/>
              <a:buChar char="-"/>
              <a:defRPr sz="2800"/>
            </a:lvl2pPr>
            <a:lvl3pPr marL="1371600" lvl="2" indent="-327660" algn="l" rtl="0">
              <a:lnSpc>
                <a:spcPct val="90000"/>
              </a:lnSpc>
              <a:spcBef>
                <a:spcPts val="500"/>
              </a:spcBef>
              <a:spcAft>
                <a:spcPts val="0"/>
              </a:spcAft>
              <a:buSzPts val="1560"/>
              <a:buChar char="o"/>
              <a:defRPr sz="2400"/>
            </a:lvl3pPr>
            <a:lvl4pPr marL="1828800" lvl="3" indent="-355600" algn="l" rtl="0">
              <a:lnSpc>
                <a:spcPct val="90000"/>
              </a:lnSpc>
              <a:spcBef>
                <a:spcPts val="500"/>
              </a:spcBef>
              <a:spcAft>
                <a:spcPts val="0"/>
              </a:spcAft>
              <a:buSzPts val="2000"/>
              <a:buChar char="•"/>
              <a:defRPr sz="2000"/>
            </a:lvl4pPr>
            <a:lvl5pPr marL="2286000" lvl="4" indent="-355600" algn="l" rtl="0">
              <a:lnSpc>
                <a:spcPct val="90000"/>
              </a:lnSpc>
              <a:spcBef>
                <a:spcPts val="500"/>
              </a:spcBef>
              <a:spcAft>
                <a:spcPts val="0"/>
              </a:spcAft>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83" name="Google Shape;383;g16ad1c317df_1_18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78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84" name="Google Shape;384;g16ad1c317df_1_1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5" name="Google Shape;385;g16ad1c317df_1_1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6" name="Google Shape;386;g16ad1c317df_1_1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7"/>
        <p:cNvGrpSpPr/>
        <p:nvPr/>
      </p:nvGrpSpPr>
      <p:grpSpPr>
        <a:xfrm>
          <a:off x="0" y="0"/>
          <a:ext cx="0" cy="0"/>
          <a:chOff x="0" y="0"/>
          <a:chExt cx="0" cy="0"/>
        </a:xfrm>
      </p:grpSpPr>
      <p:sp>
        <p:nvSpPr>
          <p:cNvPr id="388" name="Google Shape;388;g16ad1c317df_1_19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g16ad1c317df_1_195"/>
          <p:cNvSpPr>
            <a:spLocks noGrp="1"/>
          </p:cNvSpPr>
          <p:nvPr>
            <p:ph type="pic" idx="2"/>
          </p:nvPr>
        </p:nvSpPr>
        <p:spPr>
          <a:xfrm>
            <a:off x="5183188" y="987425"/>
            <a:ext cx="6172200" cy="4873500"/>
          </a:xfrm>
          <a:prstGeom prst="rect">
            <a:avLst/>
          </a:prstGeom>
          <a:noFill/>
          <a:ln>
            <a:noFill/>
          </a:ln>
        </p:spPr>
      </p:sp>
      <p:sp>
        <p:nvSpPr>
          <p:cNvPr id="390" name="Google Shape;390;g16ad1c317df_1_19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78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91" name="Google Shape;391;g16ad1c317df_1_1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2" name="Google Shape;392;g16ad1c317df_1_1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3" name="Google Shape;393;g16ad1c317df_1_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94"/>
        <p:cNvGrpSpPr/>
        <p:nvPr/>
      </p:nvGrpSpPr>
      <p:grpSpPr>
        <a:xfrm>
          <a:off x="0" y="0"/>
          <a:ext cx="0" cy="0"/>
          <a:chOff x="0" y="0"/>
          <a:chExt cx="0" cy="0"/>
        </a:xfrm>
      </p:grpSpPr>
      <p:sp>
        <p:nvSpPr>
          <p:cNvPr id="395" name="Google Shape;395;g16ad1c317df_1_20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6" name="Google Shape;396;g16ad1c317df_1_202"/>
          <p:cNvSpPr>
            <a:spLocks noGrp="1"/>
          </p:cNvSpPr>
          <p:nvPr>
            <p:ph type="pic" idx="2"/>
          </p:nvPr>
        </p:nvSpPr>
        <p:spPr>
          <a:xfrm>
            <a:off x="5183188" y="987425"/>
            <a:ext cx="6172200" cy="2259300"/>
          </a:xfrm>
          <a:prstGeom prst="rect">
            <a:avLst/>
          </a:prstGeom>
          <a:noFill/>
          <a:ln>
            <a:noFill/>
          </a:ln>
        </p:spPr>
      </p:sp>
      <p:sp>
        <p:nvSpPr>
          <p:cNvPr id="397" name="Google Shape;397;g16ad1c317df_1_20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78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98" name="Google Shape;398;g16ad1c317df_1_2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g16ad1c317df_1_2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g16ad1c317df_1_2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1" name="Google Shape;401;g16ad1c317df_1_202"/>
          <p:cNvSpPr>
            <a:spLocks noGrp="1"/>
          </p:cNvSpPr>
          <p:nvPr>
            <p:ph type="pic" idx="3"/>
          </p:nvPr>
        </p:nvSpPr>
        <p:spPr>
          <a:xfrm>
            <a:off x="5183188" y="3451509"/>
            <a:ext cx="2970300" cy="2259300"/>
          </a:xfrm>
          <a:prstGeom prst="rect">
            <a:avLst/>
          </a:prstGeom>
          <a:noFill/>
          <a:ln>
            <a:noFill/>
          </a:ln>
        </p:spPr>
      </p:sp>
      <p:sp>
        <p:nvSpPr>
          <p:cNvPr id="402" name="Google Shape;402;g16ad1c317df_1_202"/>
          <p:cNvSpPr>
            <a:spLocks noGrp="1"/>
          </p:cNvSpPr>
          <p:nvPr>
            <p:ph type="pic" idx="4"/>
          </p:nvPr>
        </p:nvSpPr>
        <p:spPr>
          <a:xfrm>
            <a:off x="8383588" y="3451508"/>
            <a:ext cx="2970300" cy="22593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03"/>
        <p:cNvGrpSpPr/>
        <p:nvPr/>
      </p:nvGrpSpPr>
      <p:grpSpPr>
        <a:xfrm>
          <a:off x="0" y="0"/>
          <a:ext cx="0" cy="0"/>
          <a:chOff x="0" y="0"/>
          <a:chExt cx="0" cy="0"/>
        </a:xfrm>
      </p:grpSpPr>
      <p:sp>
        <p:nvSpPr>
          <p:cNvPr id="404" name="Google Shape;404;g16ad1c317df_1_211"/>
          <p:cNvSpPr txBox="1">
            <a:spLocks noGrp="1"/>
          </p:cNvSpPr>
          <p:nvPr>
            <p:ph type="ctrTitle"/>
          </p:nvPr>
        </p:nvSpPr>
        <p:spPr>
          <a:xfrm>
            <a:off x="838201" y="1130909"/>
            <a:ext cx="105156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5" name="Google Shape;405;g16ad1c317df_1_211"/>
          <p:cNvSpPr txBox="1">
            <a:spLocks noGrp="1"/>
          </p:cNvSpPr>
          <p:nvPr>
            <p:ph type="subTitle" idx="1"/>
          </p:nvPr>
        </p:nvSpPr>
        <p:spPr>
          <a:xfrm>
            <a:off x="838200" y="3636221"/>
            <a:ext cx="105156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400"/>
              <a:buNone/>
              <a:defRPr sz="2400"/>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06" name="Google Shape;406;g16ad1c317df_1_2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7" name="Google Shape;407;g16ad1c317df_1_2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8" name="Google Shape;408;g16ad1c317df_1_2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409"/>
        <p:cNvGrpSpPr/>
        <p:nvPr/>
      </p:nvGrpSpPr>
      <p:grpSpPr>
        <a:xfrm>
          <a:off x="0" y="0"/>
          <a:ext cx="0" cy="0"/>
          <a:chOff x="0" y="0"/>
          <a:chExt cx="0" cy="0"/>
        </a:xfrm>
      </p:grpSpPr>
      <p:sp>
        <p:nvSpPr>
          <p:cNvPr id="410" name="Google Shape;410;g16ad1c317df_1_217"/>
          <p:cNvSpPr txBox="1">
            <a:spLocks noGrp="1"/>
          </p:cNvSpPr>
          <p:nvPr>
            <p:ph type="ctrTitle"/>
          </p:nvPr>
        </p:nvSpPr>
        <p:spPr>
          <a:xfrm>
            <a:off x="838200" y="1130909"/>
            <a:ext cx="52551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1" name="Google Shape;411;g16ad1c317df_1_217"/>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solidFill>
                  <a:schemeClr val="lt1"/>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412" name="Google Shape;412;g16ad1c317df_1_2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3" name="Google Shape;413;g16ad1c317df_1_2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4" name="Google Shape;414;g16ad1c317df_1_2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5" name="Google Shape;415;g16ad1c317df_1_217" descr="VDOE Logo"/>
          <p:cNvSpPr/>
          <p:nvPr/>
        </p:nvSpPr>
        <p:spPr>
          <a:xfrm>
            <a:off x="2020701" y="919537"/>
            <a:ext cx="10893900" cy="5938500"/>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g16ad1c317df_1_217"/>
          <p:cNvSpPr txBox="1"/>
          <p:nvPr/>
        </p:nvSpPr>
        <p:spPr>
          <a:xfrm>
            <a:off x="2178121" y="5751826"/>
            <a:ext cx="9513900" cy="692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417"/>
        <p:cNvGrpSpPr/>
        <p:nvPr/>
      </p:nvGrpSpPr>
      <p:grpSpPr>
        <a:xfrm>
          <a:off x="0" y="0"/>
          <a:ext cx="0" cy="0"/>
          <a:chOff x="0" y="0"/>
          <a:chExt cx="0" cy="0"/>
        </a:xfrm>
      </p:grpSpPr>
      <p:sp>
        <p:nvSpPr>
          <p:cNvPr id="418" name="Google Shape;418;g16ad1c317df_1_225"/>
          <p:cNvSpPr txBox="1">
            <a:spLocks noGrp="1"/>
          </p:cNvSpPr>
          <p:nvPr>
            <p:ph type="ctrTitle"/>
          </p:nvPr>
        </p:nvSpPr>
        <p:spPr>
          <a:xfrm>
            <a:off x="838200" y="1130909"/>
            <a:ext cx="105156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9" name="Google Shape;419;g16ad1c317df_1_225"/>
          <p:cNvSpPr txBox="1">
            <a:spLocks noGrp="1"/>
          </p:cNvSpPr>
          <p:nvPr>
            <p:ph type="subTitle" idx="1"/>
          </p:nvPr>
        </p:nvSpPr>
        <p:spPr>
          <a:xfrm>
            <a:off x="838200" y="3636221"/>
            <a:ext cx="105156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400"/>
              <a:buNone/>
              <a:defRPr sz="2400">
                <a:solidFill>
                  <a:schemeClr val="lt1"/>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420" name="Google Shape;420;g16ad1c317df_1_2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1" name="Google Shape;421;g16ad1c317df_1_2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2" name="Google Shape;422;g16ad1c317df_1_2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23"/>
        <p:cNvGrpSpPr/>
        <p:nvPr/>
      </p:nvGrpSpPr>
      <p:grpSpPr>
        <a:xfrm>
          <a:off x="0" y="0"/>
          <a:ext cx="0" cy="0"/>
          <a:chOff x="0" y="0"/>
          <a:chExt cx="0" cy="0"/>
        </a:xfrm>
      </p:grpSpPr>
      <p:sp>
        <p:nvSpPr>
          <p:cNvPr id="424" name="Google Shape;424;g16ad1c317df_1_2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5" name="Google Shape;425;g16ad1c317df_1_2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6" name="Google Shape;426;g16ad1c317df_1_2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7" name="Google Shape;427;g16ad1c317df_1_231"/>
          <p:cNvSpPr txBox="1">
            <a:spLocks noGrp="1"/>
          </p:cNvSpPr>
          <p:nvPr>
            <p:ph type="body" idx="1"/>
          </p:nvPr>
        </p:nvSpPr>
        <p:spPr>
          <a:xfrm>
            <a:off x="838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 name="Google Shape;428;g16ad1c317df_1_231"/>
          <p:cNvSpPr txBox="1">
            <a:spLocks noGrp="1"/>
          </p:cNvSpPr>
          <p:nvPr>
            <p:ph type="body" idx="2"/>
          </p:nvPr>
        </p:nvSpPr>
        <p:spPr>
          <a:xfrm>
            <a:off x="6172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9" name="Google Shape;429;g16ad1c317df_1_231"/>
          <p:cNvSpPr txBox="1">
            <a:spLocks noGrp="1"/>
          </p:cNvSpPr>
          <p:nvPr>
            <p:ph type="body" idx="3"/>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0"/>
        <p:cNvGrpSpPr/>
        <p:nvPr/>
      </p:nvGrpSpPr>
      <p:grpSpPr>
        <a:xfrm>
          <a:off x="0" y="0"/>
          <a:ext cx="0" cy="0"/>
          <a:chOff x="0" y="0"/>
          <a:chExt cx="0" cy="0"/>
        </a:xfrm>
      </p:grpSpPr>
      <p:sp>
        <p:nvSpPr>
          <p:cNvPr id="431" name="Google Shape;431;g16ad1c317df_1_238"/>
          <p:cNvSpPr txBox="1">
            <a:spLocks noGrp="1"/>
          </p:cNvSpPr>
          <p:nvPr>
            <p:ph type="body" idx="1"/>
          </p:nvPr>
        </p:nvSpPr>
        <p:spPr>
          <a:xfrm>
            <a:off x="839788" y="1525199"/>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2" name="Google Shape;432;g16ad1c317df_1_23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3" name="Google Shape;433;g16ad1c317df_1_238"/>
          <p:cNvSpPr txBox="1">
            <a:spLocks noGrp="1"/>
          </p:cNvSpPr>
          <p:nvPr>
            <p:ph type="body" idx="3"/>
          </p:nvPr>
        </p:nvSpPr>
        <p:spPr>
          <a:xfrm>
            <a:off x="6172200" y="1525199"/>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4" name="Google Shape;434;g16ad1c317df_1_23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5" name="Google Shape;435;g16ad1c317df_1_2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 name="Google Shape;436;g16ad1c317df_1_2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7" name="Google Shape;437;g16ad1c317df_1_2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8" name="Google Shape;438;g16ad1c317df_1_238"/>
          <p:cNvSpPr txBox="1">
            <a:spLocks noGrp="1"/>
          </p:cNvSpPr>
          <p:nvPr>
            <p:ph type="body" idx="5"/>
          </p:nvPr>
        </p:nvSpPr>
        <p:spPr>
          <a:xfrm>
            <a:off x="0" y="0"/>
            <a:ext cx="12192000" cy="1323900"/>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9"/>
        <p:cNvGrpSpPr/>
        <p:nvPr/>
      </p:nvGrpSpPr>
      <p:grpSpPr>
        <a:xfrm>
          <a:off x="0" y="0"/>
          <a:ext cx="0" cy="0"/>
          <a:chOff x="0" y="0"/>
          <a:chExt cx="0" cy="0"/>
        </a:xfrm>
      </p:grpSpPr>
      <p:sp>
        <p:nvSpPr>
          <p:cNvPr id="440" name="Google Shape;440;g16ad1c317df_1_2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 name="Google Shape;441;g16ad1c317df_1_2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2" name="Google Shape;442;g16ad1c317df_1_2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3" name="Google Shape;443;g16ad1c317df_1_247"/>
          <p:cNvSpPr txBox="1">
            <a:spLocks noGrp="1"/>
          </p:cNvSpPr>
          <p:nvPr>
            <p:ph type="body" idx="1"/>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4"/>
        <p:cNvGrpSpPr/>
        <p:nvPr/>
      </p:nvGrpSpPr>
      <p:grpSpPr>
        <a:xfrm>
          <a:off x="0" y="0"/>
          <a:ext cx="0" cy="0"/>
          <a:chOff x="0" y="0"/>
          <a:chExt cx="0" cy="0"/>
        </a:xfrm>
      </p:grpSpPr>
      <p:sp>
        <p:nvSpPr>
          <p:cNvPr id="445" name="Google Shape;445;g16ad1c317df_1_2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6" name="Google Shape;446;g16ad1c317df_1_2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g16ad1c317df_1_2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56"/>
        <p:cNvGrpSpPr/>
        <p:nvPr/>
      </p:nvGrpSpPr>
      <p:grpSpPr>
        <a:xfrm>
          <a:off x="0" y="0"/>
          <a:ext cx="0" cy="0"/>
          <a:chOff x="0" y="0"/>
          <a:chExt cx="0" cy="0"/>
        </a:xfrm>
      </p:grpSpPr>
      <p:sp>
        <p:nvSpPr>
          <p:cNvPr id="57" name="Google Shape;57;g15aae862ef4_7_19"/>
          <p:cNvSpPr txBox="1">
            <a:spLocks noGrp="1"/>
          </p:cNvSpPr>
          <p:nvPr>
            <p:ph type="body" idx="1"/>
          </p:nvPr>
        </p:nvSpPr>
        <p:spPr>
          <a:xfrm>
            <a:off x="598167" y="1467033"/>
            <a:ext cx="113608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sz="1900"/>
            </a:lvl1pPr>
            <a:lvl2pPr marL="914400" lvl="1" indent="-361950" algn="l">
              <a:lnSpc>
                <a:spcPct val="115000"/>
              </a:lnSpc>
              <a:spcBef>
                <a:spcPts val="2100"/>
              </a:spcBef>
              <a:spcAft>
                <a:spcPts val="0"/>
              </a:spcAft>
              <a:buSzPts val="2100"/>
              <a:buChar char="○"/>
              <a:defRPr sz="1900"/>
            </a:lvl2pPr>
            <a:lvl3pPr marL="1371600" lvl="2" indent="-349250" algn="l">
              <a:lnSpc>
                <a:spcPct val="115000"/>
              </a:lnSpc>
              <a:spcBef>
                <a:spcPts val="2100"/>
              </a:spcBef>
              <a:spcAft>
                <a:spcPts val="0"/>
              </a:spcAft>
              <a:buSzPts val="1900"/>
              <a:buChar char="■"/>
              <a:defRPr sz="1900"/>
            </a:lvl3pPr>
            <a:lvl4pPr marL="1828800" lvl="3" indent="-349250" algn="l">
              <a:lnSpc>
                <a:spcPct val="115000"/>
              </a:lnSpc>
              <a:spcBef>
                <a:spcPts val="2100"/>
              </a:spcBef>
              <a:spcAft>
                <a:spcPts val="0"/>
              </a:spcAft>
              <a:buSzPts val="1900"/>
              <a:buChar char="●"/>
              <a:defRPr sz="1900"/>
            </a:lvl4pPr>
            <a:lvl5pPr marL="2286000" lvl="4" indent="-349250" algn="l">
              <a:lnSpc>
                <a:spcPct val="115000"/>
              </a:lnSpc>
              <a:spcBef>
                <a:spcPts val="2100"/>
              </a:spcBef>
              <a:spcAft>
                <a:spcPts val="0"/>
              </a:spcAft>
              <a:buSzPts val="1900"/>
              <a:buChar char="○"/>
              <a:defRPr sz="1900"/>
            </a:lvl5pPr>
            <a:lvl6pPr marL="2743200" lvl="5" indent="-349250" algn="l">
              <a:lnSpc>
                <a:spcPct val="115000"/>
              </a:lnSpc>
              <a:spcBef>
                <a:spcPts val="2100"/>
              </a:spcBef>
              <a:spcAft>
                <a:spcPts val="0"/>
              </a:spcAft>
              <a:buSzPts val="1900"/>
              <a:buChar char="■"/>
              <a:defRPr sz="1900"/>
            </a:lvl6pPr>
            <a:lvl7pPr marL="3200400" lvl="6" indent="-349250" algn="l">
              <a:lnSpc>
                <a:spcPct val="115000"/>
              </a:lnSpc>
              <a:spcBef>
                <a:spcPts val="2100"/>
              </a:spcBef>
              <a:spcAft>
                <a:spcPts val="0"/>
              </a:spcAft>
              <a:buSzPts val="1900"/>
              <a:buChar char="●"/>
              <a:defRPr sz="1900"/>
            </a:lvl7pPr>
            <a:lvl8pPr marL="3657600" lvl="7" indent="-349250" algn="l">
              <a:lnSpc>
                <a:spcPct val="115000"/>
              </a:lnSpc>
              <a:spcBef>
                <a:spcPts val="2100"/>
              </a:spcBef>
              <a:spcAft>
                <a:spcPts val="0"/>
              </a:spcAft>
              <a:buSzPts val="1900"/>
              <a:buChar char="○"/>
              <a:defRPr sz="1900"/>
            </a:lvl8pPr>
            <a:lvl9pPr marL="4114800" lvl="8" indent="-349250" algn="l">
              <a:lnSpc>
                <a:spcPct val="115000"/>
              </a:lnSpc>
              <a:spcBef>
                <a:spcPts val="2100"/>
              </a:spcBef>
              <a:spcAft>
                <a:spcPts val="2100"/>
              </a:spcAft>
              <a:buSzPts val="1900"/>
              <a:buChar char="■"/>
              <a:defRPr sz="1900"/>
            </a:lvl9pPr>
          </a:lstStyle>
          <a:p>
            <a:endParaRPr/>
          </a:p>
        </p:txBody>
      </p:sp>
      <p:sp>
        <p:nvSpPr>
          <p:cNvPr id="58" name="Google Shape;58;g15aae862ef4_7_19"/>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g15aae862ef4_7_19"/>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Full Image without Header &amp; Footer">
  <p:cSld name="1_Full Image without Header &amp; Footer">
    <p:spTree>
      <p:nvGrpSpPr>
        <p:cNvPr id="1" name="Shape 6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3.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3"/>
          <p:cNvPicPr preferRelativeResize="0"/>
          <p:nvPr/>
        </p:nvPicPr>
        <p:blipFill rotWithShape="1">
          <a:blip r:embed="rId35">
            <a:alphaModFix/>
          </a:blip>
          <a:srcRect/>
          <a:stretch/>
        </p:blipFill>
        <p:spPr>
          <a:xfrm>
            <a:off x="0" y="0"/>
            <a:ext cx="12192000" cy="6858000"/>
          </a:xfrm>
          <a:prstGeom prst="rect">
            <a:avLst/>
          </a:prstGeom>
          <a:noFill/>
          <a:ln>
            <a:noFill/>
          </a:ln>
        </p:spPr>
      </p:pic>
      <p:sp>
        <p:nvSpPr>
          <p:cNvPr id="13" name="Google Shape;13;p2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B71"/>
              </a:buClr>
              <a:buSzPts val="4400"/>
              <a:buFont typeface="Times New Roman"/>
              <a:buNone/>
              <a:defRPr sz="4400" b="1" i="0" u="none" strike="noStrike" cap="none">
                <a:solidFill>
                  <a:srgbClr val="003B7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4E95"/>
              </a:buClr>
              <a:buSzPts val="2400"/>
              <a:buFont typeface="Arial"/>
              <a:buChar char="•"/>
              <a:defRPr sz="2400" b="1" i="0" u="none" strike="noStrike" cap="none">
                <a:solidFill>
                  <a:srgbClr val="004E95"/>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004E95"/>
              </a:buClr>
              <a:buSzPts val="1800"/>
              <a:buFont typeface="Arial"/>
              <a:buChar char="•"/>
              <a:defRPr sz="1800" b="1" i="0" u="none" strike="noStrike" cap="none">
                <a:solidFill>
                  <a:srgbClr val="004E95"/>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313131"/>
              </a:buClr>
              <a:buSzPts val="1800"/>
              <a:buFont typeface="Arial"/>
              <a:buChar char="•"/>
              <a:defRPr sz="1800" b="1" i="0" u="none" strike="noStrike" cap="none">
                <a:solidFill>
                  <a:srgbClr val="31313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 name="Google Shape;1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pic>
        <p:nvPicPr>
          <p:cNvPr id="177" name="Google Shape;177;g167f2e96ce0_2_0"/>
          <p:cNvPicPr preferRelativeResize="0"/>
          <p:nvPr/>
        </p:nvPicPr>
        <p:blipFill rotWithShape="1">
          <a:blip r:embed="rId31">
            <a:alphaModFix/>
          </a:blip>
          <a:srcRect/>
          <a:stretch/>
        </p:blipFill>
        <p:spPr>
          <a:xfrm>
            <a:off x="0" y="0"/>
            <a:ext cx="12192000" cy="6858000"/>
          </a:xfrm>
          <a:prstGeom prst="rect">
            <a:avLst/>
          </a:prstGeom>
          <a:noFill/>
          <a:ln>
            <a:noFill/>
          </a:ln>
        </p:spPr>
      </p:pic>
      <p:sp>
        <p:nvSpPr>
          <p:cNvPr id="178" name="Google Shape;178;g167f2e96ce0_2_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B71"/>
              </a:buClr>
              <a:buSzPts val="4400"/>
              <a:buFont typeface="Times New Roman"/>
              <a:buNone/>
              <a:defRPr sz="4400" b="1" i="0" u="none" strike="noStrike" cap="none">
                <a:solidFill>
                  <a:srgbClr val="003B7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9" name="Google Shape;179;g167f2e96ce0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4E95"/>
              </a:buClr>
              <a:buSzPts val="2400"/>
              <a:buFont typeface="Arial"/>
              <a:buChar char="•"/>
              <a:defRPr sz="2400" b="1" i="0" u="none" strike="noStrike" cap="none">
                <a:solidFill>
                  <a:srgbClr val="004E95"/>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004E95"/>
              </a:buClr>
              <a:buSzPts val="1800"/>
              <a:buFont typeface="Arial"/>
              <a:buChar char="•"/>
              <a:defRPr sz="1800" b="1" i="0" u="none" strike="noStrike" cap="none">
                <a:solidFill>
                  <a:srgbClr val="004E95"/>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313131"/>
              </a:buClr>
              <a:buSzPts val="1800"/>
              <a:buFont typeface="Arial"/>
              <a:buChar char="•"/>
              <a:defRPr sz="1800" b="1" i="0" u="none" strike="noStrike" cap="none">
                <a:solidFill>
                  <a:srgbClr val="31313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g167f2e96ce0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1" name="Google Shape;181;g167f2e96ce0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2" name="Google Shape;182;g167f2e96ce0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16ad1c317df_1_1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8" name="Google Shape;328;g16ad1c317df_1_1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g16ad1c317df_1_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0" name="Google Shape;330;g16ad1c317df_1_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1" name="Google Shape;331;g16ad1c317df_1_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reading/2019-reading-framework.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reading/2019-reading-framework.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writing/2017-writing-framework.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writing/2017-writing-framework.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improvingliteracy.or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improvingliteracy.org/"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ies.ed.gov/ncee/wwc/Docs/PracticeGuide/508_WWCPG_SecondaryWriting_122719.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ies.ed.gov/ncee/wwc/Docs/PracticeGuide/508_WWCPG_SecondaryWriting_122719.pdf"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ies.ed.gov/ncee/wwc/Docs/PracticeGuide/508_WWCPG_SecondaryWriting_122719.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ies.ed.gov/ncee/wwc/Docs/PracticeGuide/508_WWCPG_SecondaryWriting_122719.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es.ed.gov/ncee/wwc/Docs/PracticeGuide/508_WWCPG_SecondaryWriting_122719.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s://753a0706.flowpaper.com/CCSSOReadingResource/#page=1"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files.eric.ed.gov/fulltext/ED607662.pdf"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hyperlink" Target="https://ies.ed.gov/ncee/wwc/Docs/PracticeGuide/WWC-practice-guide-reading-intervention-full-text.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hyperlink" Target="https://ies.ed.gov/ncee/wwc/Docs/PracticeGuide/WWC-practice-guide-reading-intervention-full-text.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ies.ed.gov/ncee/wwc/Docs/PracticeGuide/english_learners_pg_040114.pdf"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tntp.org/assets/documents/Unlocking_Acceleration_8.16.22.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tntp.org/assets/documents/Unlocking_Acceleration_8.16.22.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fordhaminstitute.org/national/research/acceleration-imperative-plan-address-elementary-students-unfinished-learning-wake"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https://youtu.be/l0GmXoP-BQk" TargetMode="Externa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hyperlink" Target="https://ies.ed.gov/ncee/edlabs/infographics/pdf/REL_SE_Evidence-based_teaching_practices.pdf"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s://ies.ed.gov/ncee/edlabs/infographics/pdf/REL_SE_Evidence-based_teaching_practices.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ceedar.education.ufl.edu/tools/innovation-configurations/"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ies.ed.gov/ncee/edlabs/infographics/pdf/REL_SE_Evidence-based_teaching_practices.pdf" TargetMode="External"/><Relationship Id="rId4" Type="http://schemas.openxmlformats.org/officeDocument/2006/relationships/hyperlink" Target="https://achievethecore.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ccsso.org/blog/ccsso-releases-restart-recovery-considerations-teaching-learning"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hyperlink" Target="http://ceedar.education.ufl.edu/tools/innovation-configuration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register.cpe.vt.edu/search/publicCourseSearchDetails.do?method=load&amp;courseId=5244528" TargetMode="External"/><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hyperlink" Target="https://registration.sitesolutionsworldwide.com/synergy/v_1_/home/login.php?ccc=9_133_1452&amp;syntrack=&amp;scid=1452"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schoolquality.virginia.gov/virginia-state-quality-profile"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s://www.doe.virginia.gov/instruction/english/professional_development/development-on-demand/index.shtml" TargetMode="External"/><Relationship Id="rId3" Type="http://schemas.openxmlformats.org/officeDocument/2006/relationships/hyperlink" Target="https://www.doe.virginia.gov/testing/sol/standards_docs/english/2017/eng-instruct-plans/index.shtml" TargetMode="External"/><Relationship Id="rId7" Type="http://schemas.openxmlformats.org/officeDocument/2006/relationships/hyperlink" Target="https://www.doe.virginia.gov/instruction/english/literacy-webinar-series.shtml"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hyperlink" Target="https://doe.virginia.gov/instruction/english/professional_development/2022/index.shtml" TargetMode="External"/><Relationship Id="rId5" Type="http://schemas.openxmlformats.org/officeDocument/2006/relationships/hyperlink" Target="https://www.doe.virginia.gov/instruction/english/professional_development/2021/index.shtml" TargetMode="External"/><Relationship Id="rId4" Type="http://schemas.openxmlformats.org/officeDocument/2006/relationships/hyperlink" Target="https://www.doe.virginia.gov/instruction/english/assessment-supports-webinar-series.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7"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18.xml"/><Relationship Id="rId6" Type="http://schemas.openxmlformats.org/officeDocument/2006/relationships/hyperlink" Target="mailto:Student_Assessment@doe.virginia.gov" TargetMode="External"/><Relationship Id="rId5" Type="http://schemas.openxmlformats.org/officeDocument/2006/relationships/hyperlink" Target="mailto:Colleen.Cassada@doe.Virginia.gov" TargetMode="External"/><Relationship Id="rId4" Type="http://schemas.openxmlformats.org/officeDocument/2006/relationships/hyperlink" Target="mailto:Carmen.Kurek@doe.virginia.gov"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ceedar.education.ufl.edu/tools/innovation-configurations/"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hyperlink" Target="https://753a0706.flowpaper.com/CCSSOReadingResource/#page=1" TargetMode="External"/><Relationship Id="rId5" Type="http://schemas.openxmlformats.org/officeDocument/2006/relationships/hyperlink" Target="https://www.aft.org/sites/default/files/" TargetMode="External"/><Relationship Id="rId4" Type="http://schemas.openxmlformats.org/officeDocument/2006/relationships/hyperlink" Target="https://hub.jhu.edu/2021/05/06/accelerate-learning-to-bridge-covid-19-education-gap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6ad1c317df_1_128"/>
          <p:cNvSpPr txBox="1">
            <a:spLocks noGrp="1"/>
          </p:cNvSpPr>
          <p:nvPr>
            <p:ph type="ctrTitle"/>
          </p:nvPr>
        </p:nvSpPr>
        <p:spPr>
          <a:xfrm>
            <a:off x="838200" y="1130909"/>
            <a:ext cx="5255100" cy="23877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4E95"/>
              </a:buClr>
              <a:buSzPct val="100000"/>
              <a:buFont typeface="Times New Roman"/>
              <a:buNone/>
            </a:pPr>
            <a:r>
              <a:rPr lang="en-US" b="1" cap="none">
                <a:solidFill>
                  <a:srgbClr val="004E95"/>
                </a:solidFill>
                <a:latin typeface="Times New Roman"/>
                <a:ea typeface="Times New Roman"/>
                <a:cs typeface="Times New Roman"/>
                <a:sym typeface="Times New Roman"/>
              </a:rPr>
              <a:t>6-8 VDOE Virtual English SOL Institutes</a:t>
            </a:r>
            <a:endParaRPr/>
          </a:p>
        </p:txBody>
      </p:sp>
      <p:sp>
        <p:nvSpPr>
          <p:cNvPr id="453" name="Google Shape;453;g16ad1c317df_1_128"/>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b="1">
                <a:solidFill>
                  <a:srgbClr val="003A70"/>
                </a:solidFill>
                <a:latin typeface="Times New Roman"/>
                <a:ea typeface="Times New Roman"/>
                <a:cs typeface="Times New Roman"/>
                <a:sym typeface="Times New Roman"/>
              </a:rPr>
              <a:t>October 2022</a:t>
            </a:r>
            <a:endParaRPr b="1">
              <a:solidFill>
                <a:srgbClr val="003A70"/>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4900" b="1">
                <a:solidFill>
                  <a:srgbClr val="003A70"/>
                </a:solidFill>
                <a:latin typeface="Times New Roman"/>
                <a:ea typeface="Times New Roman"/>
                <a:cs typeface="Times New Roman"/>
                <a:sym typeface="Times New Roman"/>
              </a:rPr>
              <a:t>#ReadWriteVA</a:t>
            </a:r>
            <a:endParaRPr b="1">
              <a:solidFill>
                <a:srgbClr val="003A70"/>
              </a:solidFill>
              <a:latin typeface="Times New Roman"/>
              <a:ea typeface="Times New Roman"/>
              <a:cs typeface="Times New Roman"/>
              <a:sym typeface="Times New Roman"/>
            </a:endParaRPr>
          </a:p>
        </p:txBody>
      </p:sp>
      <p:sp>
        <p:nvSpPr>
          <p:cNvPr id="454" name="Google Shape;454;g16ad1c317df_1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6625d34af5_0_1015"/>
          <p:cNvSpPr txBox="1">
            <a:spLocks noGrp="1"/>
          </p:cNvSpPr>
          <p:nvPr>
            <p:ph type="title"/>
          </p:nvPr>
        </p:nvSpPr>
        <p:spPr>
          <a:xfrm>
            <a:off x="0" y="0"/>
            <a:ext cx="12192000" cy="1125600"/>
          </a:xfrm>
          <a:prstGeom prst="rect">
            <a:avLst/>
          </a:prstGeom>
          <a:solidFill>
            <a:schemeClr val="lt1"/>
          </a:solid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0000FF"/>
              </a:buClr>
              <a:buSzPts val="4800"/>
              <a:buFont typeface="Times New Roman"/>
              <a:buNone/>
            </a:pPr>
            <a:r>
              <a:rPr lang="en-US" sz="3300"/>
              <a:t>Comprehensive Literacy:</a:t>
            </a:r>
            <a:endParaRPr sz="3300"/>
          </a:p>
          <a:p>
            <a:pPr marL="0" lvl="0" indent="0" algn="ctr" rtl="0">
              <a:lnSpc>
                <a:spcPct val="100000"/>
              </a:lnSpc>
              <a:spcBef>
                <a:spcPts val="0"/>
              </a:spcBef>
              <a:spcAft>
                <a:spcPts val="0"/>
              </a:spcAft>
              <a:buClr>
                <a:srgbClr val="0000FF"/>
              </a:buClr>
              <a:buSzPts val="4800"/>
              <a:buFont typeface="Times New Roman"/>
              <a:buNone/>
            </a:pPr>
            <a:r>
              <a:rPr lang="en-US" sz="3200">
                <a:solidFill>
                  <a:schemeClr val="dk1"/>
                </a:solidFill>
              </a:rPr>
              <a:t>Successful English Instruction-Integrates the Strands</a:t>
            </a:r>
            <a:endParaRPr sz="3200">
              <a:solidFill>
                <a:schemeClr val="dk1"/>
              </a:solidFill>
            </a:endParaRPr>
          </a:p>
        </p:txBody>
      </p:sp>
      <p:sp>
        <p:nvSpPr>
          <p:cNvPr id="518" name="Google Shape;518;g16625d34af5_0_1015"/>
          <p:cNvSpPr txBox="1">
            <a:spLocks noGrp="1"/>
          </p:cNvSpPr>
          <p:nvPr>
            <p:ph type="body" idx="1"/>
          </p:nvPr>
        </p:nvSpPr>
        <p:spPr>
          <a:xfrm>
            <a:off x="316333" y="1197200"/>
            <a:ext cx="11097300" cy="54708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2100"/>
              <a:buNone/>
            </a:pPr>
            <a:r>
              <a:rPr lang="en-US" sz="1700">
                <a:solidFill>
                  <a:schemeClr val="dk1"/>
                </a:solidFill>
                <a:latin typeface="Roboto"/>
                <a:ea typeface="Roboto"/>
                <a:cs typeface="Roboto"/>
                <a:sym typeface="Roboto"/>
              </a:rPr>
              <a:t>Vocabulary Development </a:t>
            </a:r>
            <a:endParaRPr sz="170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Specific vocabulary from authentic text</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Content vocabulary from math, science, and social studies</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Reading</a:t>
            </a:r>
            <a:endParaRPr sz="170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Both fiction &amp; nonfiction text</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Text-rich environment with variety of text and media</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Student choice whenever possible</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Writing </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Writing as a process for a variety of authentic purposes</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Regular writing conferences</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Use of Writing Portfolios</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Research</a:t>
            </a:r>
            <a:endParaRPr sz="1700" b="0">
              <a:solidFill>
                <a:schemeClr val="dk1"/>
              </a:solidFill>
              <a:latin typeface="Roboto"/>
              <a:ea typeface="Roboto"/>
              <a:cs typeface="Roboto"/>
              <a:sym typeface="Roboto"/>
            </a:endParaRPr>
          </a:p>
          <a:p>
            <a:pPr marL="609600" lvl="0" indent="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Ongoing and embedded in the learning process (when applicable)</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Communication/Multimodal Literacies</a:t>
            </a:r>
            <a:endParaRPr sz="1700" b="0">
              <a:solidFill>
                <a:schemeClr val="dk1"/>
              </a:solidFill>
              <a:latin typeface="Roboto"/>
              <a:ea typeface="Roboto"/>
              <a:cs typeface="Roboto"/>
              <a:sym typeface="Roboto"/>
            </a:endParaRPr>
          </a:p>
          <a:p>
            <a:pPr marL="0" lvl="0" indent="609600" algn="l" rtl="0">
              <a:lnSpc>
                <a:spcPct val="100000"/>
              </a:lnSpc>
              <a:spcBef>
                <a:spcPts val="0"/>
              </a:spcBef>
              <a:spcAft>
                <a:spcPts val="0"/>
              </a:spcAft>
              <a:buSzPts val="2100"/>
              <a:buNone/>
            </a:pPr>
            <a:r>
              <a:rPr lang="en-US" sz="1700" b="0">
                <a:solidFill>
                  <a:schemeClr val="dk1"/>
                </a:solidFill>
                <a:latin typeface="Roboto"/>
                <a:ea typeface="Roboto"/>
                <a:cs typeface="Roboto"/>
                <a:sym typeface="Roboto"/>
              </a:rPr>
              <a:t>Opportunities to communicate, collaborate and engage critically with peers and a variety of texts.</a:t>
            </a:r>
            <a:endParaRPr sz="1200">
              <a:latin typeface="Roboto"/>
              <a:ea typeface="Roboto"/>
              <a:cs typeface="Roboto"/>
              <a:sym typeface="Roboto"/>
            </a:endParaRPr>
          </a:p>
        </p:txBody>
      </p:sp>
      <p:sp>
        <p:nvSpPr>
          <p:cNvPr id="519" name="Google Shape;519;g16625d34af5_0_1015"/>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a:t>10</a:t>
            </a:fld>
            <a:endParaRPr/>
          </a:p>
        </p:txBody>
      </p:sp>
      <p:pic>
        <p:nvPicPr>
          <p:cNvPr id="520" name="Google Shape;520;g16625d34af5_0_1015" descr="clip art of rope/braid" title="graphic of rope/braid"/>
          <p:cNvPicPr preferRelativeResize="0"/>
          <p:nvPr/>
        </p:nvPicPr>
        <p:blipFill rotWithShape="1">
          <a:blip r:embed="rId3">
            <a:alphaModFix/>
          </a:blip>
          <a:srcRect/>
          <a:stretch/>
        </p:blipFill>
        <p:spPr>
          <a:xfrm>
            <a:off x="7543833" y="1746596"/>
            <a:ext cx="4133499" cy="2755034"/>
          </a:xfrm>
          <a:prstGeom prst="rect">
            <a:avLst/>
          </a:prstGeom>
          <a:noFill/>
          <a:ln>
            <a:noFill/>
          </a:ln>
          <a:effectLst>
            <a:outerShdw blurRad="342900" dist="19050" dir="7200000" algn="bl" rotWithShape="0">
              <a:schemeClr val="lt1">
                <a:alpha val="48240"/>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16625d34af5_0_683"/>
          <p:cNvSpPr txBox="1">
            <a:spLocks noGrp="1"/>
          </p:cNvSpPr>
          <p:nvPr>
            <p:ph type="title"/>
          </p:nvPr>
        </p:nvSpPr>
        <p:spPr>
          <a:xfrm>
            <a:off x="277600" y="32774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(1 of 4)</a:t>
            </a:r>
            <a:endParaRPr dirty="0"/>
          </a:p>
        </p:txBody>
      </p:sp>
      <p:sp>
        <p:nvSpPr>
          <p:cNvPr id="527" name="Google Shape;527;g16625d34af5_0_683"/>
          <p:cNvSpPr txBox="1">
            <a:spLocks noGrp="1"/>
          </p:cNvSpPr>
          <p:nvPr>
            <p:ph type="body" idx="1"/>
          </p:nvPr>
        </p:nvSpPr>
        <p:spPr>
          <a:xfrm>
            <a:off x="468450" y="1480275"/>
            <a:ext cx="11167800" cy="5040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SzPct val="82352"/>
              <a:buNone/>
            </a:pPr>
            <a:r>
              <a:rPr lang="en-US" sz="3400" dirty="0"/>
              <a:t>Commonalities in Reading Behaviors Across Text Types:</a:t>
            </a:r>
            <a:endParaRPr sz="3400" dirty="0"/>
          </a:p>
          <a:p>
            <a:pPr marL="0" lvl="0" indent="0" algn="l" rtl="0">
              <a:lnSpc>
                <a:spcPct val="90000"/>
              </a:lnSpc>
              <a:spcBef>
                <a:spcPts val="1000"/>
              </a:spcBef>
              <a:spcAft>
                <a:spcPts val="0"/>
              </a:spcAft>
              <a:buSzPct val="82352"/>
              <a:buNone/>
            </a:pPr>
            <a:endParaRPr sz="3400" dirty="0"/>
          </a:p>
          <a:p>
            <a:pPr marL="0" lvl="0" indent="0" algn="l" rtl="0">
              <a:lnSpc>
                <a:spcPct val="90000"/>
              </a:lnSpc>
              <a:spcBef>
                <a:spcPts val="1000"/>
              </a:spcBef>
              <a:spcAft>
                <a:spcPts val="0"/>
              </a:spcAft>
              <a:buSzPct val="72128"/>
              <a:buNone/>
            </a:pPr>
            <a:r>
              <a:rPr lang="en-US" sz="3881" b="0" dirty="0"/>
              <a:t>Even though there are substantial differences in reading behaviors for different text types, there are also great similarities. Regardless of the type of text, the </a:t>
            </a:r>
            <a:r>
              <a:rPr lang="en-US" sz="3881" dirty="0"/>
              <a:t>reader must access</a:t>
            </a:r>
            <a:r>
              <a:rPr lang="en-US" sz="3881" b="0" dirty="0"/>
              <a:t> the </a:t>
            </a:r>
            <a:r>
              <a:rPr lang="en-US" sz="3881" dirty="0"/>
              <a:t>words in the text</a:t>
            </a:r>
            <a:r>
              <a:rPr lang="en-US" sz="3881" b="0" dirty="0"/>
              <a:t>, </a:t>
            </a:r>
            <a:r>
              <a:rPr lang="en-US" sz="3881" dirty="0"/>
              <a:t>recognize and use the structure of the text, make sense of sentences and paragraphs</a:t>
            </a:r>
            <a:r>
              <a:rPr lang="en-US" sz="3881" b="0" dirty="0"/>
              <a:t>, and </a:t>
            </a:r>
            <a:r>
              <a:rPr lang="en-US" sz="3881" dirty="0"/>
              <a:t>comprehend what has been read</a:t>
            </a:r>
            <a:r>
              <a:rPr lang="en-US" sz="3881" b="0" dirty="0"/>
              <a:t>. Equally, </a:t>
            </a:r>
            <a:r>
              <a:rPr lang="en-US" sz="3881" dirty="0"/>
              <a:t>vocabulary is a critical</a:t>
            </a:r>
            <a:r>
              <a:rPr lang="en-US" sz="3881" b="0" dirty="0"/>
              <a:t> element in comprehending any kind of text.  </a:t>
            </a:r>
            <a:endParaRPr sz="3881" b="0" dirty="0"/>
          </a:p>
          <a:p>
            <a:pPr marL="0" lvl="0" indent="0" algn="l" rtl="0">
              <a:lnSpc>
                <a:spcPct val="90000"/>
              </a:lnSpc>
              <a:spcBef>
                <a:spcPts val="1000"/>
              </a:spcBef>
              <a:spcAft>
                <a:spcPts val="0"/>
              </a:spcAft>
              <a:buSzPct val="155555"/>
              <a:buNone/>
            </a:pPr>
            <a:endParaRPr sz="1800" b="0" dirty="0"/>
          </a:p>
          <a:p>
            <a:pPr marL="0" lvl="0" indent="0" algn="l" rtl="0">
              <a:lnSpc>
                <a:spcPct val="90000"/>
              </a:lnSpc>
              <a:spcBef>
                <a:spcPts val="1000"/>
              </a:spcBef>
              <a:spcAft>
                <a:spcPts val="0"/>
              </a:spcAft>
              <a:buSzPct val="155555"/>
              <a:buNone/>
            </a:pPr>
            <a:endParaRPr sz="1800" dirty="0"/>
          </a:p>
          <a:p>
            <a:pPr marL="0" lvl="0" indent="0" algn="l" rtl="0">
              <a:lnSpc>
                <a:spcPct val="90000"/>
              </a:lnSpc>
              <a:spcBef>
                <a:spcPts val="1000"/>
              </a:spcBef>
              <a:spcAft>
                <a:spcPts val="0"/>
              </a:spcAft>
              <a:buSzPct val="155555"/>
              <a:buNone/>
            </a:pPr>
            <a:endParaRPr sz="1800" dirty="0"/>
          </a:p>
          <a:p>
            <a:pPr marL="0" lvl="0" indent="0" algn="l" rtl="0">
              <a:lnSpc>
                <a:spcPct val="90000"/>
              </a:lnSpc>
              <a:spcBef>
                <a:spcPts val="1000"/>
              </a:spcBef>
              <a:spcAft>
                <a:spcPts val="0"/>
              </a:spcAft>
              <a:buSzPct val="155555"/>
              <a:buNone/>
            </a:pPr>
            <a:endParaRPr sz="1800" dirty="0"/>
          </a:p>
          <a:p>
            <a:pPr marL="0" lvl="0" indent="0" algn="l" rtl="0">
              <a:lnSpc>
                <a:spcPct val="90000"/>
              </a:lnSpc>
              <a:spcBef>
                <a:spcPts val="1000"/>
              </a:spcBef>
              <a:spcAft>
                <a:spcPts val="0"/>
              </a:spcAft>
              <a:buSzPct val="155555"/>
              <a:buNone/>
            </a:pPr>
            <a:endParaRPr sz="1800" dirty="0"/>
          </a:p>
          <a:p>
            <a:pPr marL="0" lvl="0" indent="0" algn="l" rtl="0">
              <a:lnSpc>
                <a:spcPct val="90000"/>
              </a:lnSpc>
              <a:spcBef>
                <a:spcPts val="1000"/>
              </a:spcBef>
              <a:spcAft>
                <a:spcPts val="0"/>
              </a:spcAft>
              <a:buSzPct val="155555"/>
              <a:buNone/>
            </a:pPr>
            <a:r>
              <a:rPr lang="en-US" sz="1800" u="sng" dirty="0">
                <a:solidFill>
                  <a:schemeClr val="hlink"/>
                </a:solidFill>
                <a:hlinkClick r:id="rId3"/>
              </a:rPr>
              <a:t>READING FRAMEWORK FOR THE 2019 NATIONAL ASSESSMENT OF EDUCATIONAL PROGRESS </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16625d34af5_0_84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(2 of 4)</a:t>
            </a:r>
            <a:endParaRPr dirty="0"/>
          </a:p>
        </p:txBody>
      </p:sp>
      <p:sp>
        <p:nvSpPr>
          <p:cNvPr id="534" name="Google Shape;534;g16625d34af5_0_840"/>
          <p:cNvSpPr txBox="1">
            <a:spLocks noGrp="1"/>
          </p:cNvSpPr>
          <p:nvPr>
            <p:ph type="body" idx="1"/>
          </p:nvPr>
        </p:nvSpPr>
        <p:spPr>
          <a:xfrm>
            <a:off x="393500" y="1825625"/>
            <a:ext cx="11298900" cy="491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0"/>
              <a:t>The </a:t>
            </a:r>
            <a:r>
              <a:rPr lang="en-US"/>
              <a:t>association between vocabulary knowledge and comprehension is strong</a:t>
            </a:r>
            <a:r>
              <a:rPr lang="en-US" b="0"/>
              <a:t>; </a:t>
            </a:r>
            <a:r>
              <a:rPr lang="en-US"/>
              <a:t>students who know the meanings of many words</a:t>
            </a:r>
            <a:r>
              <a:rPr lang="en-US" b="0"/>
              <a:t> and who also can </a:t>
            </a:r>
            <a:r>
              <a:rPr lang="en-US"/>
              <a:t>use the context of what they read</a:t>
            </a:r>
            <a:r>
              <a:rPr lang="en-US" b="0"/>
              <a:t> to </a:t>
            </a:r>
            <a:r>
              <a:rPr lang="en-US"/>
              <a:t>figure out the meanings of unfamiliar words are better comprehenders</a:t>
            </a:r>
            <a:r>
              <a:rPr lang="en-US" b="0"/>
              <a:t> than those who lack these attributes (National Reading Panel 2000a).</a:t>
            </a:r>
            <a:endParaRPr b="0"/>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sz="1800" u="sng">
                <a:solidFill>
                  <a:schemeClr val="hlink"/>
                </a:solidFill>
                <a:hlinkClick r:id="rId3"/>
              </a:rPr>
              <a:t>READING FRAMEWORK FOR THE 2019 NATIONAL ASSESSMENT OF EDUCATIONAL PROGRESS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6625d34af5_0_99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(3 of 4)</a:t>
            </a:r>
            <a:endParaRPr dirty="0"/>
          </a:p>
        </p:txBody>
      </p:sp>
      <p:sp>
        <p:nvSpPr>
          <p:cNvPr id="541" name="Google Shape;541;g16625d34af5_0_997"/>
          <p:cNvSpPr txBox="1">
            <a:spLocks noGrp="1"/>
          </p:cNvSpPr>
          <p:nvPr>
            <p:ph type="body" idx="1"/>
          </p:nvPr>
        </p:nvSpPr>
        <p:spPr>
          <a:xfrm>
            <a:off x="393500" y="1825625"/>
            <a:ext cx="11298900" cy="491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Writing</a:t>
            </a:r>
            <a:r>
              <a:rPr lang="en-US" b="0"/>
              <a:t> is </a:t>
            </a:r>
            <a:r>
              <a:rPr lang="en-US"/>
              <a:t>essential</a:t>
            </a:r>
            <a:r>
              <a:rPr lang="en-US" b="0"/>
              <a:t> to </a:t>
            </a:r>
            <a:r>
              <a:rPr lang="en-US"/>
              <a:t>productivity</a:t>
            </a:r>
            <a:r>
              <a:rPr lang="en-US" b="0"/>
              <a:t> and to </a:t>
            </a:r>
            <a:r>
              <a:rPr lang="en-US"/>
              <a:t>personal and social advancement</a:t>
            </a:r>
            <a:r>
              <a:rPr lang="en-US" b="0"/>
              <a:t>. Corporations in almost all industries and services report that a significant majority of salaried employees—80 percent or more—have some responsibility for writing in their professions.</a:t>
            </a:r>
            <a:endParaRPr b="0"/>
          </a:p>
          <a:p>
            <a:pPr marL="0" lvl="0" indent="0" algn="l" rtl="0">
              <a:lnSpc>
                <a:spcPct val="90000"/>
              </a:lnSpc>
              <a:spcBef>
                <a:spcPts val="1000"/>
              </a:spcBef>
              <a:spcAft>
                <a:spcPts val="0"/>
              </a:spcAft>
              <a:buSzPts val="2800"/>
              <a:buNone/>
            </a:pPr>
            <a:endParaRPr b="0"/>
          </a:p>
          <a:p>
            <a:pPr marL="0" lvl="0" indent="0" algn="l" rtl="0">
              <a:lnSpc>
                <a:spcPct val="90000"/>
              </a:lnSpc>
              <a:spcBef>
                <a:spcPts val="1000"/>
              </a:spcBef>
              <a:spcAft>
                <a:spcPts val="0"/>
              </a:spcAft>
              <a:buSzPts val="2800"/>
              <a:buNone/>
            </a:pPr>
            <a:r>
              <a:rPr lang="en-US" b="0"/>
              <a:t>In K-12 education, </a:t>
            </a:r>
            <a:r>
              <a:rPr lang="en-US"/>
              <a:t>good writing instruction empowers students to acquire new knowledge and to develop critical thinking skills.</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
        <p:nvSpPr>
          <p:cNvPr id="542" name="Google Shape;542;g16625d34af5_0_997" descr="NAEP writing famework link"/>
          <p:cNvSpPr txBox="1"/>
          <p:nvPr/>
        </p:nvSpPr>
        <p:spPr>
          <a:xfrm>
            <a:off x="839575" y="5754300"/>
            <a:ext cx="543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543" name="Google Shape;543;g16625d34af5_0_997"/>
          <p:cNvSpPr txBox="1"/>
          <p:nvPr/>
        </p:nvSpPr>
        <p:spPr>
          <a:xfrm>
            <a:off x="745225" y="5641100"/>
            <a:ext cx="934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3"/>
              </a:rPr>
              <a:t>Writing Framework for the 2017 National Assessment of Educational Progress (NAEP) </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16625d34af5_0_1005"/>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Essential Components of </a:t>
            </a:r>
            <a:r>
              <a:rPr lang="en-US" dirty="0" smtClean="0"/>
              <a:t>Literacy (4 of 4)</a:t>
            </a:r>
            <a:endParaRPr dirty="0"/>
          </a:p>
        </p:txBody>
      </p:sp>
      <p:sp>
        <p:nvSpPr>
          <p:cNvPr id="550" name="Google Shape;550;g16625d34af5_0_100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The increasing frequency of computer-based writing</a:t>
            </a:r>
            <a:r>
              <a:rPr lang="en-US" b="0"/>
              <a:t> outside of school or the workplace (for example, emails, instant messaging, blogs) </a:t>
            </a:r>
            <a:r>
              <a:rPr lang="en-US"/>
              <a:t>will</a:t>
            </a:r>
            <a:r>
              <a:rPr lang="en-US" b="0"/>
              <a:t> undoubtedly </a:t>
            </a:r>
            <a:r>
              <a:rPr lang="en-US"/>
              <a:t>expand the variety of writing situations</a:t>
            </a:r>
            <a:r>
              <a:rPr lang="en-US" b="0"/>
              <a:t> in the future </a:t>
            </a:r>
            <a:r>
              <a:rPr lang="en-US"/>
              <a:t>to include many new purposes and audiences</a:t>
            </a:r>
            <a:r>
              <a:rPr lang="en-US" b="0"/>
              <a:t>. Future trends in writing instruction must </a:t>
            </a:r>
            <a:r>
              <a:rPr lang="en-US"/>
              <a:t>take into account</a:t>
            </a:r>
            <a:r>
              <a:rPr lang="en-US" b="0"/>
              <a:t> how computers affect both the </a:t>
            </a:r>
            <a:r>
              <a:rPr lang="en-US"/>
              <a:t>writing process</a:t>
            </a:r>
            <a:r>
              <a:rPr lang="en-US" b="0"/>
              <a:t> and the </a:t>
            </a:r>
            <a:r>
              <a:rPr lang="en-US"/>
              <a:t>types of text produced</a:t>
            </a:r>
            <a:r>
              <a:rPr lang="en-US" b="0"/>
              <a:t>. </a:t>
            </a:r>
            <a:endParaRPr b="0"/>
          </a:p>
        </p:txBody>
      </p:sp>
      <p:sp>
        <p:nvSpPr>
          <p:cNvPr id="551" name="Google Shape;551;g16625d34af5_0_1005"/>
          <p:cNvSpPr txBox="1"/>
          <p:nvPr/>
        </p:nvSpPr>
        <p:spPr>
          <a:xfrm>
            <a:off x="745225" y="5641100"/>
            <a:ext cx="934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3"/>
              </a:rPr>
              <a:t>Writing Framework for the 2017 National Assessment of Educational Progress (NAEP) </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6625d34af5_0_162"/>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Research and Evidence-Based Practices</a:t>
            </a:r>
            <a:endParaRPr/>
          </a:p>
        </p:txBody>
      </p:sp>
      <p:sp>
        <p:nvSpPr>
          <p:cNvPr id="558" name="Google Shape;558;g16625d34af5_0_162"/>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Adolescent Literacy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15dc22ba3a5_0_75"/>
          <p:cNvSpPr txBox="1">
            <a:spLocks noGrp="1"/>
          </p:cNvSpPr>
          <p:nvPr>
            <p:ph type="title"/>
          </p:nvPr>
        </p:nvSpPr>
        <p:spPr>
          <a:xfrm>
            <a:off x="316328" y="400175"/>
            <a:ext cx="97308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t>What Research </a:t>
            </a:r>
            <a:r>
              <a:rPr lang="en-US" sz="3300" dirty="0" smtClean="0"/>
              <a:t>Says (1 of 3) </a:t>
            </a:r>
            <a:endParaRPr sz="3300" dirty="0"/>
          </a:p>
        </p:txBody>
      </p:sp>
      <p:sp>
        <p:nvSpPr>
          <p:cNvPr id="564" name="Google Shape;564;g15dc22ba3a5_0_75"/>
          <p:cNvSpPr txBox="1">
            <a:spLocks noGrp="1"/>
          </p:cNvSpPr>
          <p:nvPr>
            <p:ph type="body" idx="1"/>
          </p:nvPr>
        </p:nvSpPr>
        <p:spPr>
          <a:xfrm>
            <a:off x="598167" y="1792667"/>
            <a:ext cx="11360700" cy="4144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3200"/>
              <a:t>Adolescent Literacy Instruction</a:t>
            </a:r>
            <a:endParaRPr sz="3200"/>
          </a:p>
          <a:p>
            <a:pPr marL="0" lvl="0" indent="0" algn="l" rtl="0">
              <a:lnSpc>
                <a:spcPct val="115000"/>
              </a:lnSpc>
              <a:spcBef>
                <a:spcPts val="2100"/>
              </a:spcBef>
              <a:spcAft>
                <a:spcPts val="0"/>
              </a:spcAft>
              <a:buClr>
                <a:schemeClr val="dk1"/>
              </a:buClr>
              <a:buSzPts val="1500"/>
              <a:buFont typeface="Arial"/>
              <a:buNone/>
            </a:pPr>
            <a:r>
              <a:rPr lang="en-US" sz="3200" b="0">
                <a:solidFill>
                  <a:schemeClr val="dk1"/>
                </a:solidFill>
                <a:latin typeface="Roboto"/>
                <a:ea typeface="Roboto"/>
                <a:cs typeface="Roboto"/>
                <a:sym typeface="Roboto"/>
              </a:rPr>
              <a:t>1.Incorporation of Disciplinary Literacy Instruction</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3200" b="0">
                <a:solidFill>
                  <a:schemeClr val="dk1"/>
                </a:solidFill>
                <a:latin typeface="Roboto"/>
                <a:ea typeface="Roboto"/>
                <a:cs typeface="Roboto"/>
                <a:sym typeface="Roboto"/>
              </a:rPr>
              <a:t>2.Integration of Multiple and Social Literacies</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3200" b="0">
                <a:solidFill>
                  <a:schemeClr val="dk1"/>
                </a:solidFill>
                <a:latin typeface="Roboto"/>
                <a:ea typeface="Roboto"/>
                <a:cs typeface="Roboto"/>
                <a:sym typeface="Roboto"/>
              </a:rPr>
              <a:t>3.Orchestration of Engagement and Motivation</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3200" b="0">
                <a:solidFill>
                  <a:schemeClr val="dk1"/>
                </a:solidFill>
                <a:latin typeface="Roboto"/>
                <a:ea typeface="Roboto"/>
                <a:cs typeface="Roboto"/>
                <a:sym typeface="Roboto"/>
              </a:rPr>
              <a:t>4.Appreciation of Multicultural Perspectives and Cultures</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1900" b="0" u="sng">
                <a:solidFill>
                  <a:schemeClr val="hlink"/>
                </a:solidFill>
                <a:hlinkClick r:id="rId3"/>
              </a:rPr>
              <a:t>A Call to Action: What We Know About Adolescent Literacy Instruction. (2018, July 17). Retrieved January 8, 2020, from https://ncte.org/statement/adolescentliteracy/.</a:t>
            </a:r>
            <a:endParaRPr sz="1900" b="0">
              <a:solidFill>
                <a:srgbClr val="007DBA"/>
              </a:solidFill>
            </a:endParaRPr>
          </a:p>
          <a:p>
            <a:pPr marL="0" lvl="0" indent="0" algn="l" rtl="0">
              <a:lnSpc>
                <a:spcPct val="115000"/>
              </a:lnSpc>
              <a:spcBef>
                <a:spcPts val="0"/>
              </a:spcBef>
              <a:spcAft>
                <a:spcPts val="2100"/>
              </a:spcAft>
              <a:buSzPts val="2100"/>
              <a:buNone/>
            </a:pPr>
            <a:endParaRPr/>
          </a:p>
        </p:txBody>
      </p:sp>
      <p:sp>
        <p:nvSpPr>
          <p:cNvPr id="565" name="Google Shape;565;g15dc22ba3a5_0_75"/>
          <p:cNvSpPr txBox="1">
            <a:spLocks noGrp="1"/>
          </p:cNvSpPr>
          <p:nvPr>
            <p:ph type="sldNum" idx="12"/>
          </p:nvPr>
        </p:nvSpPr>
        <p:spPr>
          <a:xfrm>
            <a:off x="316333" y="6182933"/>
            <a:ext cx="731700" cy="4848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15dc22ba3a5_0_81"/>
          <p:cNvSpPr txBox="1">
            <a:spLocks noGrp="1"/>
          </p:cNvSpPr>
          <p:nvPr>
            <p:ph type="title"/>
          </p:nvPr>
        </p:nvSpPr>
        <p:spPr>
          <a:xfrm>
            <a:off x="1" y="269375"/>
            <a:ext cx="129783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t>What Research </a:t>
            </a:r>
            <a:r>
              <a:rPr lang="en-US" sz="3300" dirty="0" smtClean="0"/>
              <a:t>Says (2 of 3) </a:t>
            </a:r>
            <a:endParaRPr sz="3300" dirty="0"/>
          </a:p>
        </p:txBody>
      </p:sp>
      <p:sp>
        <p:nvSpPr>
          <p:cNvPr id="571" name="Google Shape;571;g15dc22ba3a5_0_81"/>
          <p:cNvSpPr txBox="1">
            <a:spLocks noGrp="1"/>
          </p:cNvSpPr>
          <p:nvPr>
            <p:ph type="body" idx="1"/>
          </p:nvPr>
        </p:nvSpPr>
        <p:spPr>
          <a:xfrm>
            <a:off x="261825" y="1054125"/>
            <a:ext cx="11360700" cy="486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600"/>
              <a:t>Adolescent Literacy Instruction:</a:t>
            </a:r>
            <a:endParaRPr sz="2600"/>
          </a:p>
          <a:p>
            <a:pPr marL="0" lvl="0" indent="0" algn="l" rtl="0">
              <a:lnSpc>
                <a:spcPct val="115000"/>
              </a:lnSpc>
              <a:spcBef>
                <a:spcPts val="0"/>
              </a:spcBef>
              <a:spcAft>
                <a:spcPts val="0"/>
              </a:spcAft>
              <a:buSzPts val="2100"/>
              <a:buNone/>
            </a:pPr>
            <a:r>
              <a:rPr lang="en-US" sz="2500">
                <a:solidFill>
                  <a:schemeClr val="dk1"/>
                </a:solidFill>
              </a:rPr>
              <a:t>Practice thinking critically about how they engage with texts to include</a:t>
            </a:r>
            <a:endParaRPr sz="25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application of metacognitive strategies.</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recognition of bias and high-quality sources.</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argumentation with evidence.</a:t>
            </a:r>
            <a:endParaRPr sz="2200" b="0">
              <a:solidFill>
                <a:schemeClr val="dk1"/>
              </a:solidFill>
            </a:endParaRPr>
          </a:p>
          <a:p>
            <a:pPr marL="0" lvl="0" indent="0" algn="l" rtl="0">
              <a:lnSpc>
                <a:spcPct val="115000"/>
              </a:lnSpc>
              <a:spcBef>
                <a:spcPts val="0"/>
              </a:spcBef>
              <a:spcAft>
                <a:spcPts val="0"/>
              </a:spcAft>
              <a:buSzPts val="2100"/>
              <a:buNone/>
            </a:pPr>
            <a:endParaRPr sz="2500"/>
          </a:p>
          <a:p>
            <a:pPr marL="0" lvl="0" indent="0" algn="l" rtl="0">
              <a:lnSpc>
                <a:spcPct val="115000"/>
              </a:lnSpc>
              <a:spcBef>
                <a:spcPts val="0"/>
              </a:spcBef>
              <a:spcAft>
                <a:spcPts val="0"/>
              </a:spcAft>
              <a:buSzPts val="2100"/>
              <a:buNone/>
            </a:pPr>
            <a:r>
              <a:rPr lang="en-US" sz="2500">
                <a:solidFill>
                  <a:schemeClr val="dk1"/>
                </a:solidFill>
              </a:rPr>
              <a:t>Critical examination of texts that helps them to</a:t>
            </a:r>
            <a:endParaRPr sz="25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recognize the purpose of text structure and how the writer uses it to create effect</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infer beyond literal interpretations</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question and investigate various social, political, and historical context.</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understand multiple meanings and richness of texts and layers of complexity</a:t>
            </a:r>
            <a:endParaRPr sz="500">
              <a:solidFill>
                <a:schemeClr val="dk1"/>
              </a:solidFill>
            </a:endParaRPr>
          </a:p>
        </p:txBody>
      </p:sp>
      <p:sp>
        <p:nvSpPr>
          <p:cNvPr id="572" name="Google Shape;572;g15dc22ba3a5_0_81"/>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
        <p:nvSpPr>
          <p:cNvPr id="573" name="Google Shape;573;g15dc22ba3a5_0_81"/>
          <p:cNvSpPr txBox="1"/>
          <p:nvPr/>
        </p:nvSpPr>
        <p:spPr>
          <a:xfrm>
            <a:off x="537825" y="5919458"/>
            <a:ext cx="10808700" cy="7425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500" b="0" i="0" u="sng" strike="noStrike" cap="none">
                <a:solidFill>
                  <a:schemeClr val="hlink"/>
                </a:solidFill>
                <a:latin typeface="Cardo"/>
                <a:ea typeface="Cardo"/>
                <a:cs typeface="Cardo"/>
                <a:sym typeface="Cardo"/>
                <a:hlinkClick r:id="rId3"/>
              </a:rPr>
              <a:t>A Call to Action: What We Know About Adolescent Literacy Instruction. (2018, July 17). Retrieved January 8, 2020, from https://ncte.org/statement/adolescentliteracy/.</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15dc22ba3a5_0_88"/>
          <p:cNvSpPr txBox="1">
            <a:spLocks noGrp="1"/>
          </p:cNvSpPr>
          <p:nvPr>
            <p:ph type="title"/>
          </p:nvPr>
        </p:nvSpPr>
        <p:spPr>
          <a:xfrm>
            <a:off x="114300" y="194625"/>
            <a:ext cx="1070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t>What Research </a:t>
            </a:r>
            <a:r>
              <a:rPr lang="en-US" sz="3300" dirty="0" smtClean="0"/>
              <a:t>Says (3 of 3) </a:t>
            </a:r>
            <a:endParaRPr sz="3300" dirty="0"/>
          </a:p>
        </p:txBody>
      </p:sp>
      <p:sp>
        <p:nvSpPr>
          <p:cNvPr id="579" name="Google Shape;579;g15dc22ba3a5_0_88"/>
          <p:cNvSpPr txBox="1">
            <a:spLocks noGrp="1"/>
          </p:cNvSpPr>
          <p:nvPr>
            <p:ph type="body" idx="1"/>
          </p:nvPr>
        </p:nvSpPr>
        <p:spPr>
          <a:xfrm>
            <a:off x="219142" y="1034850"/>
            <a:ext cx="11753700" cy="4788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500"/>
              <a:t>Adolescent Literacy Instruction:</a:t>
            </a:r>
            <a:endParaRPr sz="2500"/>
          </a:p>
          <a:p>
            <a:pPr marL="0" lvl="0" indent="0" algn="l" rtl="0">
              <a:lnSpc>
                <a:spcPct val="115000"/>
              </a:lnSpc>
              <a:spcBef>
                <a:spcPts val="0"/>
              </a:spcBef>
              <a:spcAft>
                <a:spcPts val="0"/>
              </a:spcAft>
              <a:buSzPts val="2100"/>
              <a:buNone/>
            </a:pPr>
            <a:r>
              <a:rPr lang="en-US" sz="2300">
                <a:solidFill>
                  <a:schemeClr val="dk1"/>
                </a:solidFill>
              </a:rPr>
              <a:t>Assessment that helps them to focus on</a:t>
            </a:r>
            <a:endParaRPr sz="23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the larger purpose and big ideas of the curriculum, and on metacognitive strategies for thinking during literacy acts (Smith, 1991; Darling-Hammond &amp; Falk, 1997; Langer, 2000).</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preparation for assessment (from ongoing classroom measures to high-stakes tests) that should focus on the critical components of multicultural perspectives, motivation, multiple and social literacies, and shifting literacy demands.</a:t>
            </a:r>
            <a:endParaRPr sz="2200" b="0">
              <a:solidFill>
                <a:schemeClr val="dk1"/>
              </a:solidFill>
            </a:endParaRPr>
          </a:p>
          <a:p>
            <a:pPr marL="0" lvl="0" indent="0" algn="l" rtl="0">
              <a:lnSpc>
                <a:spcPct val="115000"/>
              </a:lnSpc>
              <a:spcBef>
                <a:spcPts val="0"/>
              </a:spcBef>
              <a:spcAft>
                <a:spcPts val="0"/>
              </a:spcAft>
              <a:buClr>
                <a:schemeClr val="dk1"/>
              </a:buClr>
              <a:buSzPts val="1500"/>
              <a:buFont typeface="Arial"/>
              <a:buNone/>
            </a:pPr>
            <a:r>
              <a:rPr lang="en-US" sz="2300">
                <a:solidFill>
                  <a:schemeClr val="dk1"/>
                </a:solidFill>
              </a:rPr>
              <a:t>Choice and volume of reading</a:t>
            </a:r>
            <a:endParaRPr sz="23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Opportunities to read often from books of their own choosing</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Access to a vast library of books and texts that vary in levels and text structures (Miller, 2009)</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Dedicated time to read every day (Allington, 2009)</a:t>
            </a:r>
            <a:endParaRPr sz="2200" b="0">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100" b="0">
              <a:solidFill>
                <a:schemeClr val="dk1"/>
              </a:solidFill>
            </a:endParaRPr>
          </a:p>
          <a:p>
            <a:pPr marL="0" lvl="0" indent="0" algn="l" rtl="0">
              <a:lnSpc>
                <a:spcPct val="115000"/>
              </a:lnSpc>
              <a:spcBef>
                <a:spcPts val="0"/>
              </a:spcBef>
              <a:spcAft>
                <a:spcPts val="0"/>
              </a:spcAft>
              <a:buClr>
                <a:schemeClr val="dk1"/>
              </a:buClr>
              <a:buSzPts val="1500"/>
              <a:buFont typeface="Arial"/>
              <a:buNone/>
            </a:pPr>
            <a:r>
              <a:rPr lang="en-US" sz="1700" b="0" u="sng">
                <a:solidFill>
                  <a:schemeClr val="hlink"/>
                </a:solidFill>
                <a:highlight>
                  <a:schemeClr val="lt1"/>
                </a:highlight>
                <a:latin typeface="Roboto"/>
                <a:ea typeface="Roboto"/>
                <a:cs typeface="Roboto"/>
                <a:sym typeface="Roboto"/>
                <a:hlinkClick r:id="rId3"/>
              </a:rPr>
              <a:t>A Call to Action: What We Know About Adolescent Literacy Instruction. (2018, July 17). Retrieved January 8, 2020, from https://ncte.org/statement/adolescentliteracy/.</a:t>
            </a:r>
            <a:endParaRPr>
              <a:highlight>
                <a:schemeClr val="lt1"/>
              </a:highlight>
              <a:latin typeface="Roboto"/>
              <a:ea typeface="Roboto"/>
              <a:cs typeface="Roboto"/>
              <a:sym typeface="Roboto"/>
            </a:endParaRPr>
          </a:p>
        </p:txBody>
      </p:sp>
      <p:sp>
        <p:nvSpPr>
          <p:cNvPr id="580" name="Google Shape;580;g15dc22ba3a5_0_88"/>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150fc98d8fa_1_356"/>
          <p:cNvSpPr txBox="1">
            <a:spLocks noGrp="1"/>
          </p:cNvSpPr>
          <p:nvPr>
            <p:ph type="title"/>
          </p:nvPr>
        </p:nvSpPr>
        <p:spPr>
          <a:xfrm>
            <a:off x="554133" y="1446622"/>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What does Evidence-Based Mean?</a:t>
            </a:r>
            <a:endParaRPr/>
          </a:p>
        </p:txBody>
      </p:sp>
      <p:sp>
        <p:nvSpPr>
          <p:cNvPr id="586" name="Google Shape;586;g150fc98d8fa_1_356"/>
          <p:cNvSpPr txBox="1">
            <a:spLocks noGrp="1"/>
          </p:cNvSpPr>
          <p:nvPr>
            <p:ph type="body" idx="1"/>
          </p:nvPr>
        </p:nvSpPr>
        <p:spPr>
          <a:xfrm>
            <a:off x="598167" y="1848567"/>
            <a:ext cx="11360700" cy="3624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400" b="0">
                <a:solidFill>
                  <a:srgbClr val="555658"/>
                </a:solidFill>
                <a:highlight>
                  <a:srgbClr val="FFFFFF"/>
                </a:highlight>
                <a:latin typeface="Arial"/>
                <a:ea typeface="Arial"/>
                <a:cs typeface="Arial"/>
                <a:sym typeface="Arial"/>
              </a:rPr>
              <a:t> </a:t>
            </a:r>
            <a:endParaRPr sz="2400" b="0">
              <a:solidFill>
                <a:srgbClr val="555658"/>
              </a:solidFill>
              <a:highlight>
                <a:srgbClr val="FFFFFF"/>
              </a:highlight>
              <a:latin typeface="Arial"/>
              <a:ea typeface="Arial"/>
              <a:cs typeface="Arial"/>
              <a:sym typeface="Arial"/>
            </a:endParaRPr>
          </a:p>
          <a:p>
            <a:pPr marL="0" lvl="0" indent="0" algn="l" rtl="0">
              <a:lnSpc>
                <a:spcPct val="115000"/>
              </a:lnSpc>
              <a:spcBef>
                <a:spcPts val="1600"/>
              </a:spcBef>
              <a:spcAft>
                <a:spcPts val="0"/>
              </a:spcAft>
              <a:buClr>
                <a:schemeClr val="dk1"/>
              </a:buClr>
              <a:buSzPts val="1500"/>
              <a:buFont typeface="Arial"/>
              <a:buNone/>
            </a:pPr>
            <a:r>
              <a:rPr lang="en-US" sz="2800" b="0">
                <a:solidFill>
                  <a:schemeClr val="dk1"/>
                </a:solidFill>
                <a:highlight>
                  <a:srgbClr val="FFFFFF"/>
                </a:highlight>
              </a:rPr>
              <a:t>Definition:</a:t>
            </a:r>
            <a:endParaRPr sz="2800" b="0">
              <a:solidFill>
                <a:schemeClr val="dk1"/>
              </a:solidFill>
              <a:highlight>
                <a:srgbClr val="FFFFFF"/>
              </a:highlight>
            </a:endParaRPr>
          </a:p>
          <a:p>
            <a:pPr marL="0" lvl="0" indent="0" algn="l" rtl="0">
              <a:lnSpc>
                <a:spcPct val="140000"/>
              </a:lnSpc>
              <a:spcBef>
                <a:spcPts val="1600"/>
              </a:spcBef>
              <a:spcAft>
                <a:spcPts val="0"/>
              </a:spcAft>
              <a:buClr>
                <a:schemeClr val="dk1"/>
              </a:buClr>
              <a:buSzPts val="1500"/>
              <a:buFont typeface="Arial"/>
              <a:buNone/>
            </a:pPr>
            <a:r>
              <a:rPr lang="en-US" sz="2800" b="0">
                <a:solidFill>
                  <a:schemeClr val="dk1"/>
                </a:solidFill>
                <a:highlight>
                  <a:srgbClr val="FFFFFF"/>
                </a:highlight>
              </a:rPr>
              <a:t>An intervention, tool, or practice that meets one of the four evidence levels in the federal Elementary and Secondary Education Act, as amended by ESSA (strong, moderate, promising, or demonstrates a rationale).</a:t>
            </a:r>
            <a:endParaRPr sz="2800" b="0">
              <a:solidFill>
                <a:schemeClr val="dk1"/>
              </a:solidFill>
              <a:highlight>
                <a:srgbClr val="FFFFFF"/>
              </a:highlight>
            </a:endParaRPr>
          </a:p>
          <a:p>
            <a:pPr marL="0" lvl="0" indent="0" algn="l" rtl="0">
              <a:lnSpc>
                <a:spcPct val="115000"/>
              </a:lnSpc>
              <a:spcBef>
                <a:spcPts val="3600"/>
              </a:spcBef>
              <a:spcAft>
                <a:spcPts val="0"/>
              </a:spcAft>
              <a:buSzPts val="2100"/>
              <a:buNone/>
            </a:pPr>
            <a:endParaRPr/>
          </a:p>
        </p:txBody>
      </p:sp>
      <p:sp>
        <p:nvSpPr>
          <p:cNvPr id="587" name="Google Shape;587;g150fc98d8fa_1_356"/>
          <p:cNvSpPr txBox="1"/>
          <p:nvPr/>
        </p:nvSpPr>
        <p:spPr>
          <a:xfrm>
            <a:off x="598167" y="5743000"/>
            <a:ext cx="114996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55658"/>
                </a:solidFill>
                <a:highlight>
                  <a:srgbClr val="FFFFFF"/>
                </a:highlight>
                <a:latin typeface="Arial"/>
                <a:ea typeface="Arial"/>
                <a:cs typeface="Arial"/>
                <a:sym typeface="Arial"/>
              </a:rPr>
              <a:t>National Center on Improving Literacy (2018). What do we mean by evidence-based?. Washington, DC: U.S. Department of Education, Office of Elementary and Secondary Education, Office of Special Education Programs, National Center on Improving Literacy. Retrieved from </a:t>
            </a:r>
            <a:r>
              <a:rPr lang="en-US" sz="1600" b="0" i="0" u="none" strike="noStrike" cap="none">
                <a:solidFill>
                  <a:srgbClr val="0E5DA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http://improvingliteracy.org</a:t>
            </a:r>
            <a:r>
              <a:rPr lang="en-US" sz="1600" b="0" i="0" u="none" strike="noStrike" cap="none">
                <a:solidFill>
                  <a:srgbClr val="555658"/>
                </a:solidFill>
                <a:highlight>
                  <a:srgbClr val="FFFFFF"/>
                </a:highlight>
                <a:latin typeface="Arial"/>
                <a:ea typeface="Arial"/>
                <a:cs typeface="Arial"/>
                <a:sym typeface="Arial"/>
              </a:rPr>
              <a:t>.</a:t>
            </a:r>
            <a:endParaRPr sz="19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6625d34af5_0_37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Agenda</a:t>
            </a:r>
            <a:endParaRPr/>
          </a:p>
        </p:txBody>
      </p:sp>
      <p:sp>
        <p:nvSpPr>
          <p:cNvPr id="460" name="Google Shape;460;g16625d34af5_0_3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a:t>Overview of 6-8 and 9-12 Virtual Sessions</a:t>
            </a:r>
            <a:endParaRPr/>
          </a:p>
          <a:p>
            <a:pPr marL="457200" lvl="0" indent="-406400" algn="l" rtl="0">
              <a:lnSpc>
                <a:spcPct val="90000"/>
              </a:lnSpc>
              <a:spcBef>
                <a:spcPts val="0"/>
              </a:spcBef>
              <a:spcAft>
                <a:spcPts val="0"/>
              </a:spcAft>
              <a:buSzPts val="2800"/>
              <a:buChar char="•"/>
            </a:pPr>
            <a:r>
              <a:rPr lang="en-US"/>
              <a:t>Assessment Results Over Time</a:t>
            </a:r>
            <a:endParaRPr/>
          </a:p>
          <a:p>
            <a:pPr marL="457200" lvl="0" indent="-406400" algn="l" rtl="0">
              <a:lnSpc>
                <a:spcPct val="90000"/>
              </a:lnSpc>
              <a:spcBef>
                <a:spcPts val="0"/>
              </a:spcBef>
              <a:spcAft>
                <a:spcPts val="0"/>
              </a:spcAft>
              <a:buSzPts val="2800"/>
              <a:buChar char="•"/>
            </a:pPr>
            <a:r>
              <a:rPr lang="en-US"/>
              <a:t>Essential Components of Literacy</a:t>
            </a:r>
            <a:endParaRPr/>
          </a:p>
          <a:p>
            <a:pPr marL="457200" lvl="0" indent="-406400" algn="l" rtl="0">
              <a:lnSpc>
                <a:spcPct val="90000"/>
              </a:lnSpc>
              <a:spcBef>
                <a:spcPts val="0"/>
              </a:spcBef>
              <a:spcAft>
                <a:spcPts val="0"/>
              </a:spcAft>
              <a:buClr>
                <a:schemeClr val="dk1"/>
              </a:buClr>
              <a:buSzPts val="2800"/>
              <a:buChar char="•"/>
            </a:pPr>
            <a:r>
              <a:rPr lang="en-US"/>
              <a:t>Research and Evidence-Based Practices: Adolescent Literacy</a:t>
            </a:r>
            <a:endParaRPr sz="2800">
              <a:solidFill>
                <a:schemeClr val="dk1"/>
              </a:solidFill>
            </a:endParaRPr>
          </a:p>
          <a:p>
            <a:pPr marL="457200" lvl="0" indent="-406400" algn="l" rtl="0">
              <a:lnSpc>
                <a:spcPct val="90000"/>
              </a:lnSpc>
              <a:spcBef>
                <a:spcPts val="0"/>
              </a:spcBef>
              <a:spcAft>
                <a:spcPts val="0"/>
              </a:spcAft>
              <a:buSzPts val="2800"/>
              <a:buChar char="•"/>
            </a:pPr>
            <a:r>
              <a:rPr lang="en-US"/>
              <a:t>Evidence-Based Practices and Strategies for Literacy Instruction</a:t>
            </a:r>
            <a:endParaRPr/>
          </a:p>
          <a:p>
            <a:pPr marL="457200" lvl="0" indent="-406400" algn="l" rtl="0">
              <a:lnSpc>
                <a:spcPct val="90000"/>
              </a:lnSpc>
              <a:spcBef>
                <a:spcPts val="0"/>
              </a:spcBef>
              <a:spcAft>
                <a:spcPts val="0"/>
              </a:spcAft>
              <a:buSzPts val="2800"/>
              <a:buChar char="•"/>
            </a:pPr>
            <a:r>
              <a:rPr lang="en-US"/>
              <a:t>How Do We Get Students to Work in Grade-Level Material?</a:t>
            </a:r>
            <a:endParaRPr/>
          </a:p>
          <a:p>
            <a:pPr marL="457200" lvl="0" indent="-406400" algn="l" rtl="0">
              <a:lnSpc>
                <a:spcPct val="90000"/>
              </a:lnSpc>
              <a:spcBef>
                <a:spcPts val="0"/>
              </a:spcBef>
              <a:spcAft>
                <a:spcPts val="0"/>
              </a:spcAft>
              <a:buSzPts val="2800"/>
              <a:buChar char="•"/>
            </a:pPr>
            <a:r>
              <a:rPr lang="en-US"/>
              <a:t>Upcoming Opportunities</a:t>
            </a:r>
            <a:endParaRPr/>
          </a:p>
          <a:p>
            <a:pPr marL="457200" lvl="0" indent="-406400" algn="l" rtl="0">
              <a:lnSpc>
                <a:spcPct val="90000"/>
              </a:lnSpc>
              <a:spcBef>
                <a:spcPts val="0"/>
              </a:spcBef>
              <a:spcAft>
                <a:spcPts val="0"/>
              </a:spcAft>
              <a:buSzPts val="2800"/>
              <a:buChar char="•"/>
            </a:pPr>
            <a:r>
              <a:rPr lang="en-US"/>
              <a:t>VDOE Resources</a:t>
            </a:r>
            <a:endParaRPr/>
          </a:p>
          <a:p>
            <a:pPr marL="0" lvl="0" indent="0" algn="l" rtl="0">
              <a:lnSpc>
                <a:spcPct val="90000"/>
              </a:lnSpc>
              <a:spcBef>
                <a:spcPts val="0"/>
              </a:spcBef>
              <a:spcAft>
                <a:spcPts val="0"/>
              </a:spcAft>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150fc98d8fa_1_362"/>
          <p:cNvSpPr txBox="1">
            <a:spLocks noGrp="1"/>
          </p:cNvSpPr>
          <p:nvPr>
            <p:ph type="title"/>
          </p:nvPr>
        </p:nvSpPr>
        <p:spPr>
          <a:xfrm>
            <a:off x="427600" y="1415533"/>
            <a:ext cx="43593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Evidence-Based Instruction</a:t>
            </a:r>
            <a:endParaRPr/>
          </a:p>
        </p:txBody>
      </p:sp>
      <p:sp>
        <p:nvSpPr>
          <p:cNvPr id="593" name="Google Shape;593;g150fc98d8fa_1_362"/>
          <p:cNvSpPr txBox="1"/>
          <p:nvPr/>
        </p:nvSpPr>
        <p:spPr>
          <a:xfrm>
            <a:off x="692400" y="5872800"/>
            <a:ext cx="114996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55658"/>
                </a:solidFill>
                <a:highlight>
                  <a:srgbClr val="FFFFFF"/>
                </a:highlight>
                <a:latin typeface="Arial"/>
                <a:ea typeface="Arial"/>
                <a:cs typeface="Arial"/>
                <a:sym typeface="Arial"/>
              </a:rPr>
              <a:t>National Center on Improving Literacy (2018). What do we mean by evidence-based?. Washington, DC: U.S. Department of Education, Office of Elementary and Secondary Education, Office of Special Education Programs, National Center on Improving Literacy. Retrieved from </a:t>
            </a:r>
            <a:r>
              <a:rPr lang="en-US" sz="1600" b="0" i="0" u="none" strike="noStrike" cap="none">
                <a:solidFill>
                  <a:srgbClr val="0E5DA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http://improvingliteracy.org</a:t>
            </a:r>
            <a:r>
              <a:rPr lang="en-US" sz="1600" b="0" i="0" u="none" strike="noStrike" cap="none">
                <a:solidFill>
                  <a:srgbClr val="555658"/>
                </a:solidFill>
                <a:highlight>
                  <a:srgbClr val="FFFFFF"/>
                </a:highlight>
                <a:latin typeface="Arial"/>
                <a:ea typeface="Arial"/>
                <a:cs typeface="Arial"/>
                <a:sym typeface="Arial"/>
              </a:rPr>
              <a:t>.</a:t>
            </a:r>
            <a:endParaRPr sz="1900" b="0" i="0" u="none" strike="noStrike" cap="none">
              <a:solidFill>
                <a:srgbClr val="000000"/>
              </a:solidFill>
              <a:latin typeface="Josefin Sans"/>
              <a:ea typeface="Josefin Sans"/>
              <a:cs typeface="Josefin Sans"/>
              <a:sym typeface="Josefin Sans"/>
            </a:endParaRPr>
          </a:p>
        </p:txBody>
      </p:sp>
      <p:pic>
        <p:nvPicPr>
          <p:cNvPr id="594" name="Google Shape;594;g150fc98d8fa_1_362" descr="evidence based instruction infographic&#10;strong evidence&#10;moderate evidence&#10;promising evidence&#10;evidence that demonstrates a rationale"/>
          <p:cNvPicPr preferRelativeResize="0"/>
          <p:nvPr/>
        </p:nvPicPr>
        <p:blipFill rotWithShape="1">
          <a:blip r:embed="rId4">
            <a:alphaModFix/>
          </a:blip>
          <a:srcRect/>
          <a:stretch/>
        </p:blipFill>
        <p:spPr>
          <a:xfrm>
            <a:off x="6341500" y="110300"/>
            <a:ext cx="4945803" cy="5762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16625d34af5_0_174"/>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Evidence-Based Practices: Integrate Reading and Writing</a:t>
            </a:r>
            <a:endParaRPr/>
          </a:p>
        </p:txBody>
      </p:sp>
      <p:sp>
        <p:nvSpPr>
          <p:cNvPr id="601" name="Google Shape;601;g16625d34af5_0_174"/>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16625d34af5_0_193"/>
          <p:cNvSpPr txBox="1">
            <a:spLocks noGrp="1"/>
          </p:cNvSpPr>
          <p:nvPr>
            <p:ph type="title"/>
          </p:nvPr>
        </p:nvSpPr>
        <p:spPr>
          <a:xfrm>
            <a:off x="838200" y="1663713"/>
            <a:ext cx="10515600" cy="2852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4555" b="0"/>
              <a:t>“Students spend more time reading than writing, so they are more familiar with the skills required to read. Showing them the connection between reading and writing can help them transfer their reading skills to writing and vice versa.”</a:t>
            </a:r>
            <a:endParaRPr sz="4555" b="0"/>
          </a:p>
        </p:txBody>
      </p:sp>
      <p:sp>
        <p:nvSpPr>
          <p:cNvPr id="608" name="Google Shape;608;g16625d34af5_0_193"/>
          <p:cNvSpPr txBox="1"/>
          <p:nvPr/>
        </p:nvSpPr>
        <p:spPr>
          <a:xfrm>
            <a:off x="929250" y="5589575"/>
            <a:ext cx="9343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a:solidFill>
                  <a:schemeClr val="accent5"/>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1100"/>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16625d34af5_0_1187"/>
          <p:cNvSpPr txBox="1">
            <a:spLocks noGrp="1"/>
          </p:cNvSpPr>
          <p:nvPr>
            <p:ph type="title"/>
          </p:nvPr>
        </p:nvSpPr>
        <p:spPr>
          <a:xfrm>
            <a:off x="261625" y="114300"/>
            <a:ext cx="11679300" cy="1326000"/>
          </a:xfrm>
          <a:prstGeom prst="rect">
            <a:avLst/>
          </a:prstGeom>
          <a:noFill/>
          <a:ln>
            <a:noFill/>
          </a:ln>
        </p:spPr>
        <p:txBody>
          <a:bodyPr spcFirstLastPara="1" wrap="square" lIns="121900" tIns="60925" rIns="121900" bIns="60925" anchor="t" anchorCtr="0">
            <a:normAutofit fontScale="90000"/>
          </a:bodyPr>
          <a:lstStyle/>
          <a:p>
            <a:pPr marL="0" lvl="0" indent="0" algn="l" rtl="0">
              <a:spcBef>
                <a:spcPts val="0"/>
              </a:spcBef>
              <a:spcAft>
                <a:spcPts val="0"/>
              </a:spcAft>
              <a:buClr>
                <a:schemeClr val="lt1"/>
              </a:buClr>
              <a:buSzPct val="127559"/>
              <a:buFont typeface="Calibri"/>
              <a:buNone/>
            </a:pPr>
            <a:endParaRPr sz="2822"/>
          </a:p>
          <a:p>
            <a:pPr marL="0" lvl="0" indent="0" algn="l" rtl="0">
              <a:spcBef>
                <a:spcPts val="0"/>
              </a:spcBef>
              <a:spcAft>
                <a:spcPts val="0"/>
              </a:spcAft>
              <a:buClr>
                <a:schemeClr val="lt1"/>
              </a:buClr>
              <a:buSzPct val="63035"/>
              <a:buFont typeface="Calibri"/>
              <a:buNone/>
            </a:pPr>
            <a:r>
              <a:rPr lang="en-US" sz="5711">
                <a:latin typeface="Georgia"/>
                <a:ea typeface="Georgia"/>
                <a:cs typeface="Georgia"/>
                <a:sym typeface="Georgia"/>
              </a:rPr>
              <a:t>The Reading/Writing Connection</a:t>
            </a:r>
            <a:endParaRPr sz="4011">
              <a:latin typeface="Georgia"/>
              <a:ea typeface="Georgia"/>
              <a:cs typeface="Georgia"/>
              <a:sym typeface="Georgia"/>
            </a:endParaRPr>
          </a:p>
        </p:txBody>
      </p:sp>
      <p:sp>
        <p:nvSpPr>
          <p:cNvPr id="615" name="Google Shape;615;g16625d34af5_0_1187" descr="www.teenink.com"/>
          <p:cNvSpPr txBox="1">
            <a:spLocks noGrp="1"/>
          </p:cNvSpPr>
          <p:nvPr>
            <p:ph type="body" idx="1"/>
          </p:nvPr>
        </p:nvSpPr>
        <p:spPr>
          <a:xfrm>
            <a:off x="261625" y="1440300"/>
            <a:ext cx="11092200" cy="47364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None/>
            </a:pPr>
            <a:r>
              <a:rPr lang="en-US" sz="2700"/>
              <a:t>Use mentor texts to read like a writer and write like a reader</a:t>
            </a:r>
            <a:endParaRPr sz="1900"/>
          </a:p>
          <a:p>
            <a:pPr marL="647700" lvl="1" indent="-349250" algn="l" rtl="0">
              <a:spcBef>
                <a:spcPts val="500"/>
              </a:spcBef>
              <a:spcAft>
                <a:spcPts val="0"/>
              </a:spcAft>
              <a:buClr>
                <a:schemeClr val="dk1"/>
              </a:buClr>
              <a:buSzPts val="2700"/>
              <a:buChar char="•"/>
            </a:pPr>
            <a:r>
              <a:rPr lang="en-US" sz="2700"/>
              <a:t>Imitate an author’s style and structure</a:t>
            </a:r>
            <a:endParaRPr sz="1900"/>
          </a:p>
          <a:p>
            <a:pPr marL="647700" lvl="1" indent="-349250" algn="l" rtl="0">
              <a:spcBef>
                <a:spcPts val="500"/>
              </a:spcBef>
              <a:spcAft>
                <a:spcPts val="0"/>
              </a:spcAft>
              <a:buClr>
                <a:schemeClr val="dk1"/>
              </a:buClr>
              <a:buSzPts val="2700"/>
              <a:buChar char="•"/>
            </a:pPr>
            <a:r>
              <a:rPr lang="en-US" sz="2700"/>
              <a:t>Appreciate the author’s craft </a:t>
            </a:r>
            <a:endParaRPr sz="1900"/>
          </a:p>
          <a:p>
            <a:pPr marL="0" lvl="0" indent="0" algn="l" rtl="0">
              <a:spcBef>
                <a:spcPts val="500"/>
              </a:spcBef>
              <a:spcAft>
                <a:spcPts val="0"/>
              </a:spcAft>
              <a:buNone/>
            </a:pPr>
            <a:r>
              <a:rPr lang="en-US" sz="2700"/>
              <a:t>Incorporate daily writing </a:t>
            </a:r>
            <a:endParaRPr sz="1900"/>
          </a:p>
          <a:p>
            <a:pPr marL="647700" lvl="1" indent="-349250" algn="l" rtl="0">
              <a:spcBef>
                <a:spcPts val="500"/>
              </a:spcBef>
              <a:spcAft>
                <a:spcPts val="0"/>
              </a:spcAft>
              <a:buClr>
                <a:schemeClr val="dk1"/>
              </a:buClr>
              <a:buSzPts val="2700"/>
              <a:buChar char="•"/>
            </a:pPr>
            <a:r>
              <a:rPr lang="en-US" sz="2700"/>
              <a:t>A warm-up prior to beginning a unit of study</a:t>
            </a:r>
            <a:endParaRPr sz="1900"/>
          </a:p>
          <a:p>
            <a:pPr marL="647700" lvl="1" indent="-349250" algn="l" rtl="0">
              <a:spcBef>
                <a:spcPts val="500"/>
              </a:spcBef>
              <a:spcAft>
                <a:spcPts val="0"/>
              </a:spcAft>
              <a:buClr>
                <a:schemeClr val="dk1"/>
              </a:buClr>
              <a:buSzPts val="2700"/>
              <a:buChar char="•"/>
            </a:pPr>
            <a:r>
              <a:rPr lang="en-US" sz="2700"/>
              <a:t>Incorporate writing into formative assessment</a:t>
            </a:r>
            <a:endParaRPr sz="1900"/>
          </a:p>
          <a:p>
            <a:pPr marL="647700" lvl="1" indent="-349250" algn="l" rtl="0">
              <a:spcBef>
                <a:spcPts val="500"/>
              </a:spcBef>
              <a:spcAft>
                <a:spcPts val="0"/>
              </a:spcAft>
              <a:buClr>
                <a:schemeClr val="dk1"/>
              </a:buClr>
              <a:buSzPts val="2700"/>
              <a:buChar char="•"/>
            </a:pPr>
            <a:r>
              <a:rPr lang="en-US" sz="2700"/>
              <a:t>After a thought provoking reading, discussion, or class experiment, students write their thoughts</a:t>
            </a:r>
            <a:endParaRPr sz="1900"/>
          </a:p>
          <a:p>
            <a:pPr marL="0" lvl="0" indent="0" algn="l" rtl="0">
              <a:spcBef>
                <a:spcPts val="500"/>
              </a:spcBef>
              <a:spcAft>
                <a:spcPts val="0"/>
              </a:spcAft>
              <a:buNone/>
            </a:pPr>
            <a:r>
              <a:rPr lang="en-US" sz="2700"/>
              <a:t>Find authentic writing opportunities</a:t>
            </a:r>
            <a:endParaRPr sz="1900"/>
          </a:p>
          <a:p>
            <a:pPr marL="990600" lvl="1" indent="-387350" algn="l" rtl="0">
              <a:spcBef>
                <a:spcPts val="500"/>
              </a:spcBef>
              <a:spcAft>
                <a:spcPts val="0"/>
              </a:spcAft>
              <a:buClr>
                <a:schemeClr val="dk1"/>
              </a:buClr>
              <a:buSzPts val="2700"/>
              <a:buChar char="•"/>
            </a:pPr>
            <a:r>
              <a:rPr lang="en-US" sz="2700"/>
              <a:t>Blogging or Social media connections</a:t>
            </a:r>
            <a:endParaRPr sz="1900"/>
          </a:p>
          <a:p>
            <a:pPr marL="990600" lvl="1" indent="-387350" algn="l" rtl="0">
              <a:spcBef>
                <a:spcPts val="500"/>
              </a:spcBef>
              <a:spcAft>
                <a:spcPts val="0"/>
              </a:spcAft>
              <a:buClr>
                <a:schemeClr val="dk1"/>
              </a:buClr>
              <a:buSzPts val="2700"/>
              <a:buChar char="•"/>
            </a:pPr>
            <a:r>
              <a:rPr lang="en-US" sz="2700"/>
              <a:t>Professional writing</a:t>
            </a:r>
            <a:endParaRPr sz="1900"/>
          </a:p>
          <a:p>
            <a:pPr marL="457200" lvl="0" indent="-342900" algn="l" rtl="0">
              <a:spcBef>
                <a:spcPts val="400"/>
              </a:spcBef>
              <a:spcAft>
                <a:spcPts val="0"/>
              </a:spcAft>
              <a:buClr>
                <a:schemeClr val="dk1"/>
              </a:buClr>
              <a:buSzPts val="1800"/>
              <a:buNone/>
            </a:pPr>
            <a:endParaRPr sz="1800"/>
          </a:p>
          <a:p>
            <a:pPr marL="457200" lvl="0" indent="-342900" algn="l" rtl="0">
              <a:spcBef>
                <a:spcPts val="400"/>
              </a:spcBef>
              <a:spcAft>
                <a:spcPts val="0"/>
              </a:spcAft>
              <a:buClr>
                <a:schemeClr val="dk1"/>
              </a:buClr>
              <a:buSzPts val="1800"/>
              <a:buFont typeface="Arial"/>
              <a:buNone/>
            </a:pPr>
            <a:endParaRPr sz="1800">
              <a:solidFill>
                <a:srgbClr val="002060"/>
              </a:solidFill>
            </a:endParaRPr>
          </a:p>
          <a:p>
            <a:pPr marL="457200" lvl="0" indent="-330200" algn="l" rtl="0">
              <a:spcBef>
                <a:spcPts val="400"/>
              </a:spcBef>
              <a:spcAft>
                <a:spcPts val="0"/>
              </a:spcAft>
              <a:buClr>
                <a:schemeClr val="dk1"/>
              </a:buClr>
              <a:buSzPts val="2000"/>
              <a:buFont typeface="Arial"/>
              <a:buNone/>
            </a:pPr>
            <a:endParaRPr sz="2000">
              <a:solidFill>
                <a:srgbClr val="002060"/>
              </a:solidFill>
            </a:endParaRPr>
          </a:p>
          <a:p>
            <a:pPr marL="457200" lvl="0" indent="-190500" algn="l" rtl="0">
              <a:spcBef>
                <a:spcPts val="900"/>
              </a:spcBef>
              <a:spcAft>
                <a:spcPts val="0"/>
              </a:spcAft>
              <a:buClr>
                <a:schemeClr val="dk1"/>
              </a:buClr>
              <a:buSzPts val="4300"/>
              <a:buNone/>
            </a:pP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16625d34af5_0_1199"/>
          <p:cNvSpPr txBox="1"/>
          <p:nvPr/>
        </p:nvSpPr>
        <p:spPr>
          <a:xfrm>
            <a:off x="2073975" y="6292325"/>
            <a:ext cx="8184900" cy="55410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100">
                <a:solidFill>
                  <a:srgbClr val="000000"/>
                </a:solidFill>
                <a:latin typeface="Calibri"/>
                <a:ea typeface="Calibri"/>
                <a:cs typeface="Calibri"/>
                <a:sym typeface="Calibri"/>
              </a:rPr>
              <a:t>Because Writing Matters by Carl Nagin</a:t>
            </a:r>
            <a:r>
              <a:rPr lang="en-US" sz="2800"/>
              <a:t> </a:t>
            </a:r>
            <a:r>
              <a:rPr lang="en-US" sz="2100" u="sng">
                <a:solidFill>
                  <a:schemeClr val="hlink"/>
                </a:solidFill>
                <a:latin typeface="Calibri"/>
                <a:ea typeface="Calibri"/>
                <a:cs typeface="Calibri"/>
                <a:sym typeface="Calibri"/>
                <a:hlinkClick r:id="rId3"/>
              </a:rPr>
              <a:t>The National Writing Project</a:t>
            </a:r>
            <a:endParaRPr sz="2100">
              <a:solidFill>
                <a:srgbClr val="000000"/>
              </a:solidFill>
              <a:latin typeface="Calibri"/>
              <a:ea typeface="Calibri"/>
              <a:cs typeface="Calibri"/>
              <a:sym typeface="Calibri"/>
            </a:endParaRPr>
          </a:p>
        </p:txBody>
      </p:sp>
      <p:sp>
        <p:nvSpPr>
          <p:cNvPr id="622" name="Google Shape;622;g16625d34af5_0_1199"/>
          <p:cNvSpPr txBox="1"/>
          <p:nvPr/>
        </p:nvSpPr>
        <p:spPr>
          <a:xfrm>
            <a:off x="6120625" y="1305513"/>
            <a:ext cx="5770200" cy="469470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Students select their own topic, purpose, and audience</a:t>
            </a:r>
            <a:endParaRPr sz="1900" dirty="0">
              <a:latin typeface="Times New Roman"/>
              <a:ea typeface="Times New Roman"/>
              <a:cs typeface="Times New Roman"/>
              <a:sym typeface="Times New Roman"/>
            </a:endParaRPr>
          </a:p>
          <a:p>
            <a:pPr marL="0" marR="0" lvl="0" indent="0" algn="l" rtl="0">
              <a:spcBef>
                <a:spcPts val="0"/>
              </a:spcBef>
              <a:spcAft>
                <a:spcPts val="0"/>
              </a:spcAft>
              <a:buNone/>
            </a:pPr>
            <a:endParaRPr sz="27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Teacher time is spent in class teaching writing skills and strategies</a:t>
            </a:r>
            <a:endParaRPr sz="1900" dirty="0">
              <a:latin typeface="Times New Roman"/>
              <a:ea typeface="Times New Roman"/>
              <a:cs typeface="Times New Roman"/>
              <a:sym typeface="Times New Roman"/>
            </a:endParaRPr>
          </a:p>
          <a:p>
            <a:pPr marL="0" marR="0" lvl="0" indent="0" algn="l" rtl="0">
              <a:spcBef>
                <a:spcPts val="0"/>
              </a:spcBef>
              <a:spcAft>
                <a:spcPts val="0"/>
              </a:spcAft>
              <a:buNone/>
            </a:pPr>
            <a:endParaRPr sz="27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Students use models and strategies to complete each assignment</a:t>
            </a:r>
            <a:endParaRPr sz="1900" dirty="0">
              <a:latin typeface="Times New Roman"/>
              <a:ea typeface="Times New Roman"/>
              <a:cs typeface="Times New Roman"/>
              <a:sym typeface="Times New Roman"/>
            </a:endParaRPr>
          </a:p>
          <a:p>
            <a:pPr marL="0" marR="0" lvl="0" indent="0" algn="l" rtl="0">
              <a:spcBef>
                <a:spcPts val="0"/>
              </a:spcBef>
              <a:spcAft>
                <a:spcPts val="0"/>
              </a:spcAft>
              <a:buNone/>
            </a:pPr>
            <a:endParaRPr sz="27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Students move through the recursive process</a:t>
            </a:r>
            <a:endParaRPr sz="1900" dirty="0">
              <a:latin typeface="Times New Roman"/>
              <a:ea typeface="Times New Roman"/>
              <a:cs typeface="Times New Roman"/>
              <a:sym typeface="Times New Roman"/>
            </a:endParaRPr>
          </a:p>
        </p:txBody>
      </p:sp>
      <p:sp>
        <p:nvSpPr>
          <p:cNvPr id="623" name="Google Shape;623;g16625d34af5_0_1199"/>
          <p:cNvSpPr/>
          <p:nvPr/>
        </p:nvSpPr>
        <p:spPr>
          <a:xfrm>
            <a:off x="114300" y="1305526"/>
            <a:ext cx="6193200" cy="52791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Students write only on teacher selected topic, purpose and audience</a:t>
            </a:r>
            <a:endParaRPr sz="1900" dirty="0">
              <a:latin typeface="Times New Roman"/>
              <a:ea typeface="Times New Roman"/>
              <a:cs typeface="Times New Roman"/>
              <a:sym typeface="Times New Roman"/>
            </a:endParaRPr>
          </a:p>
          <a:p>
            <a:pPr marL="0" marR="0" lvl="0" indent="0" algn="l" rtl="0">
              <a:spcBef>
                <a:spcPts val="0"/>
              </a:spcBef>
              <a:spcAft>
                <a:spcPts val="0"/>
              </a:spcAft>
              <a:buNone/>
            </a:pPr>
            <a:endParaRPr sz="27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Students are given a task without the instruction on how to complete it successfully</a:t>
            </a:r>
            <a:endParaRPr sz="1900" dirty="0">
              <a:latin typeface="Times New Roman"/>
              <a:ea typeface="Times New Roman"/>
              <a:cs typeface="Times New Roman"/>
              <a:sym typeface="Times New Roman"/>
            </a:endParaRPr>
          </a:p>
          <a:p>
            <a:pPr marL="0" marR="0" lvl="0" indent="0" algn="l" rtl="0">
              <a:spcBef>
                <a:spcPts val="0"/>
              </a:spcBef>
              <a:spcAft>
                <a:spcPts val="0"/>
              </a:spcAft>
              <a:buNone/>
            </a:pPr>
            <a:endParaRPr sz="27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Minimal improvement in writing</a:t>
            </a:r>
            <a:endParaRPr sz="1900" dirty="0">
              <a:latin typeface="Times New Roman"/>
              <a:ea typeface="Times New Roman"/>
              <a:cs typeface="Times New Roman"/>
              <a:sym typeface="Times New Roman"/>
            </a:endParaRPr>
          </a:p>
          <a:p>
            <a:pPr marL="0" marR="0" lvl="0" indent="0" algn="l" rtl="0">
              <a:spcBef>
                <a:spcPts val="0"/>
              </a:spcBef>
              <a:spcAft>
                <a:spcPts val="0"/>
              </a:spcAft>
              <a:buNone/>
            </a:pPr>
            <a:endParaRPr sz="27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700" dirty="0">
                <a:solidFill>
                  <a:schemeClr val="dk1"/>
                </a:solidFill>
                <a:latin typeface="Times New Roman"/>
                <a:ea typeface="Times New Roman"/>
                <a:cs typeface="Times New Roman"/>
                <a:sym typeface="Times New Roman"/>
              </a:rPr>
              <a:t>Students rewrite only to correct errors in usage and mechanics</a:t>
            </a:r>
            <a:endParaRPr sz="1900" dirty="0">
              <a:latin typeface="Times New Roman"/>
              <a:ea typeface="Times New Roman"/>
              <a:cs typeface="Times New Roman"/>
              <a:sym typeface="Times New Roman"/>
            </a:endParaRPr>
          </a:p>
        </p:txBody>
      </p:sp>
      <p:sp>
        <p:nvSpPr>
          <p:cNvPr id="4" name="Title 3"/>
          <p:cNvSpPr>
            <a:spLocks noGrp="1"/>
          </p:cNvSpPr>
          <p:nvPr>
            <p:ph type="title"/>
          </p:nvPr>
        </p:nvSpPr>
        <p:spPr/>
        <p:txBody>
          <a:bodyPr/>
          <a:lstStyle/>
          <a:p>
            <a:pPr algn="ctr"/>
            <a:r>
              <a:rPr lang="en-US" dirty="0" smtClean="0"/>
              <a:t>Assigned Vs. Taught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16625d34af5_0_1207"/>
          <p:cNvSpPr txBox="1">
            <a:spLocks noGrp="1"/>
          </p:cNvSpPr>
          <p:nvPr>
            <p:ph type="title"/>
          </p:nvPr>
        </p:nvSpPr>
        <p:spPr>
          <a:xfrm>
            <a:off x="114300" y="365125"/>
            <a:ext cx="11963400" cy="1326000"/>
          </a:xfrm>
          <a:prstGeom prst="rect">
            <a:avLst/>
          </a:prstGeom>
          <a:noFill/>
          <a:ln>
            <a:noFill/>
          </a:ln>
        </p:spPr>
        <p:txBody>
          <a:bodyPr spcFirstLastPara="1" wrap="square" lIns="121900" tIns="60925" rIns="121900" bIns="60925" anchor="t" anchorCtr="0">
            <a:normAutofit/>
          </a:bodyPr>
          <a:lstStyle/>
          <a:p>
            <a:pPr marL="0" lvl="0" indent="0" algn="ctr" rtl="0">
              <a:spcBef>
                <a:spcPts val="0"/>
              </a:spcBef>
              <a:spcAft>
                <a:spcPts val="0"/>
              </a:spcAft>
              <a:buClr>
                <a:schemeClr val="lt1"/>
              </a:buClr>
              <a:buSzPts val="4400"/>
              <a:buFont typeface="Calibri"/>
              <a:buNone/>
            </a:pPr>
            <a:r>
              <a:rPr lang="en-US" sz="6200"/>
              <a:t>When writing is taught…</a:t>
            </a:r>
            <a:endParaRPr sz="3700"/>
          </a:p>
        </p:txBody>
      </p:sp>
      <p:sp>
        <p:nvSpPr>
          <p:cNvPr id="631" name="Google Shape;631;g16625d34af5_0_1207"/>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rmAutofit/>
          </a:bodyPr>
          <a:lstStyle/>
          <a:p>
            <a:pPr marL="0" lvl="0" indent="0" algn="l" rtl="0">
              <a:spcBef>
                <a:spcPts val="0"/>
              </a:spcBef>
              <a:spcAft>
                <a:spcPts val="0"/>
              </a:spcAft>
              <a:buClr>
                <a:schemeClr val="dk1"/>
              </a:buClr>
              <a:buSzPts val="3700"/>
              <a:buNone/>
            </a:pPr>
            <a:r>
              <a:rPr lang="en-US" sz="3700" b="0"/>
              <a:t>Teachers model by:</a:t>
            </a:r>
            <a:endParaRPr sz="3700" b="0"/>
          </a:p>
          <a:p>
            <a:pPr marL="863600" lvl="1" indent="-558628" algn="l" rtl="0">
              <a:spcBef>
                <a:spcPts val="700"/>
              </a:spcBef>
              <a:spcAft>
                <a:spcPts val="0"/>
              </a:spcAft>
              <a:buClr>
                <a:schemeClr val="dk1"/>
              </a:buClr>
              <a:buSzPts val="4997"/>
              <a:buChar char="•"/>
            </a:pPr>
            <a:r>
              <a:rPr lang="en-US" sz="3197" b="0"/>
              <a:t>Writing with the students</a:t>
            </a:r>
            <a:endParaRPr sz="3197" b="0"/>
          </a:p>
          <a:p>
            <a:pPr marL="863600" lvl="1" indent="-558628" algn="l" rtl="0">
              <a:spcBef>
                <a:spcPts val="700"/>
              </a:spcBef>
              <a:spcAft>
                <a:spcPts val="0"/>
              </a:spcAft>
              <a:buClr>
                <a:schemeClr val="dk1"/>
              </a:buClr>
              <a:buSzPts val="4997"/>
              <a:buChar char="•"/>
            </a:pPr>
            <a:r>
              <a:rPr lang="en-US" sz="3197" b="0"/>
              <a:t>Revealing the hard work of writing</a:t>
            </a:r>
            <a:endParaRPr sz="3197" b="0"/>
          </a:p>
          <a:p>
            <a:pPr marL="863600" lvl="1" indent="-558628" algn="l" rtl="0">
              <a:spcBef>
                <a:spcPts val="700"/>
              </a:spcBef>
              <a:spcAft>
                <a:spcPts val="0"/>
              </a:spcAft>
              <a:buClr>
                <a:schemeClr val="dk1"/>
              </a:buClr>
              <a:buSzPts val="4997"/>
              <a:buChar char="•"/>
            </a:pPr>
            <a:r>
              <a:rPr lang="en-US" sz="3197" b="0"/>
              <a:t>Thinking aloud through revision of their writing</a:t>
            </a:r>
            <a:endParaRPr sz="3197" b="0"/>
          </a:p>
          <a:p>
            <a:pPr marL="863600" lvl="1" indent="-558628" algn="l" rtl="0">
              <a:spcBef>
                <a:spcPts val="700"/>
              </a:spcBef>
              <a:spcAft>
                <a:spcPts val="0"/>
              </a:spcAft>
              <a:buClr>
                <a:schemeClr val="dk1"/>
              </a:buClr>
              <a:buSzPts val="4997"/>
              <a:buChar char="•"/>
            </a:pPr>
            <a:r>
              <a:rPr lang="en-US" sz="3197" b="0"/>
              <a:t>Editing only after revision is complete</a:t>
            </a:r>
            <a:endParaRPr sz="3197" b="0"/>
          </a:p>
          <a:p>
            <a:pPr marL="0" lvl="0" indent="0" algn="l" rtl="0">
              <a:spcBef>
                <a:spcPts val="600"/>
              </a:spcBef>
              <a:spcAft>
                <a:spcPts val="0"/>
              </a:spcAft>
              <a:buClr>
                <a:schemeClr val="dk1"/>
              </a:buClr>
              <a:buSzPts val="3000"/>
              <a:buNone/>
            </a:pPr>
            <a:endParaRPr sz="4297"/>
          </a:p>
          <a:p>
            <a:pPr marL="0" lvl="0" indent="0" algn="l" rtl="0">
              <a:spcBef>
                <a:spcPts val="600"/>
              </a:spcBef>
              <a:spcAft>
                <a:spcPts val="0"/>
              </a:spcAft>
              <a:buClr>
                <a:schemeClr val="dk1"/>
              </a:buClr>
              <a:buSzPts val="3000"/>
              <a:buNone/>
            </a:pPr>
            <a:r>
              <a:rPr lang="en-US" sz="3000"/>
              <a:t>		</a:t>
            </a:r>
            <a:endParaRPr sz="1900"/>
          </a:p>
          <a:p>
            <a:pPr marL="0" lvl="0" indent="0" algn="l" rtl="0">
              <a:spcBef>
                <a:spcPts val="800"/>
              </a:spcBef>
              <a:spcAft>
                <a:spcPts val="0"/>
              </a:spcAft>
              <a:buClr>
                <a:schemeClr val="dk1"/>
              </a:buClr>
              <a:buSzPts val="4300"/>
              <a:buNone/>
            </a:pP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16625d34af5_0_1213"/>
          <p:cNvSpPr txBox="1"/>
          <p:nvPr/>
        </p:nvSpPr>
        <p:spPr>
          <a:xfrm>
            <a:off x="1304125" y="1031827"/>
            <a:ext cx="9404700" cy="48936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300" b="1" dirty="0">
                <a:solidFill>
                  <a:schemeClr val="tx1"/>
                </a:solidFill>
                <a:latin typeface="Georgia"/>
                <a:ea typeface="Georgia"/>
                <a:cs typeface="Georgia"/>
                <a:sym typeface="Georgia"/>
              </a:rPr>
              <a:t>“</a:t>
            </a:r>
            <a:r>
              <a:rPr lang="en-US" sz="2700" b="1" dirty="0">
                <a:solidFill>
                  <a:schemeClr val="tx1"/>
                </a:solidFill>
                <a:latin typeface="Georgia"/>
                <a:ea typeface="Georgia"/>
                <a:cs typeface="Georgia"/>
                <a:sym typeface="Georgia"/>
              </a:rPr>
              <a:t>Combining reading and writing together in an activity or assignment helps students learn about important text features. </a:t>
            </a:r>
            <a:endParaRPr sz="2700" b="1" dirty="0">
              <a:solidFill>
                <a:schemeClr val="tx1"/>
              </a:solidFill>
              <a:latin typeface="Georgia"/>
              <a:ea typeface="Georgia"/>
              <a:cs typeface="Georgia"/>
              <a:sym typeface="Georgia"/>
            </a:endParaRPr>
          </a:p>
          <a:p>
            <a:pPr marL="0" lvl="0" indent="0" algn="l" rtl="0">
              <a:spcBef>
                <a:spcPts val="0"/>
              </a:spcBef>
              <a:spcAft>
                <a:spcPts val="0"/>
              </a:spcAft>
              <a:buNone/>
            </a:pPr>
            <a:endParaRPr sz="2700" b="1" dirty="0">
              <a:solidFill>
                <a:schemeClr val="tx1"/>
              </a:solidFill>
              <a:latin typeface="Georgia"/>
              <a:ea typeface="Georgia"/>
              <a:cs typeface="Georgia"/>
              <a:sym typeface="Georgia"/>
            </a:endParaRPr>
          </a:p>
          <a:p>
            <a:pPr marL="0" lvl="0" indent="0" algn="l" rtl="0">
              <a:spcBef>
                <a:spcPts val="0"/>
              </a:spcBef>
              <a:spcAft>
                <a:spcPts val="0"/>
              </a:spcAft>
              <a:buNone/>
            </a:pPr>
            <a:r>
              <a:rPr lang="en-US" sz="2700" b="1" dirty="0">
                <a:solidFill>
                  <a:schemeClr val="tx1"/>
                </a:solidFill>
                <a:latin typeface="Georgia"/>
                <a:ea typeface="Georgia"/>
                <a:cs typeface="Georgia"/>
                <a:sym typeface="Georgia"/>
              </a:rPr>
              <a:t>For example, asking students to summarize a text they just read signals that well-written texts have a set of main points, that students should understand main points while they read, and that when students write certain types of compositions they should focus on main points</a:t>
            </a:r>
            <a:r>
              <a:rPr lang="en-US" sz="2400" b="1" dirty="0">
                <a:solidFill>
                  <a:schemeClr val="tx1"/>
                </a:solidFill>
                <a:latin typeface="Georgia"/>
                <a:ea typeface="Georgia"/>
                <a:cs typeface="Georgia"/>
                <a:sym typeface="Georgia"/>
              </a:rPr>
              <a:t>”</a:t>
            </a:r>
            <a:endParaRPr sz="2400" b="1" dirty="0">
              <a:solidFill>
                <a:schemeClr val="tx1"/>
              </a:solidFill>
              <a:latin typeface="Georgia"/>
              <a:ea typeface="Georgia"/>
              <a:cs typeface="Georgia"/>
              <a:sym typeface="Georgia"/>
            </a:endParaRPr>
          </a:p>
        </p:txBody>
      </p:sp>
      <p:sp>
        <p:nvSpPr>
          <p:cNvPr id="639" name="Google Shape;639;g16625d34af5_0_1213"/>
          <p:cNvSpPr txBox="1"/>
          <p:nvPr/>
        </p:nvSpPr>
        <p:spPr>
          <a:xfrm>
            <a:off x="1135225" y="5812775"/>
            <a:ext cx="9742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u="sng">
                <a:solidFill>
                  <a:schemeClr val="accent5"/>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2000">
              <a:solidFill>
                <a:schemeClr val="accent5"/>
              </a:solidFill>
              <a:latin typeface="Georgia"/>
              <a:ea typeface="Georgia"/>
              <a:cs typeface="Georgia"/>
              <a:sym typeface="Georgia"/>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 name="Title 1"/>
          <p:cNvSpPr>
            <a:spLocks noGrp="1"/>
          </p:cNvSpPr>
          <p:nvPr>
            <p:ph type="title"/>
          </p:nvPr>
        </p:nvSpPr>
        <p:spPr/>
        <p:txBody>
          <a:bodyPr/>
          <a:lstStyle/>
          <a:p>
            <a:r>
              <a:rPr lang="en-US" dirty="0" smtClean="0"/>
              <a:t>Quote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16625d34af5_0_122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0"/>
              <a:t>Leverage the Writing Process to Demonstrate Student Thinking</a:t>
            </a:r>
            <a:endParaRPr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6625d34af5_0_1225"/>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Teach Writing as a Recursive Process</a:t>
            </a:r>
            <a:endParaRPr/>
          </a:p>
        </p:txBody>
      </p:sp>
      <p:sp>
        <p:nvSpPr>
          <p:cNvPr id="652" name="Google Shape;652;g16625d34af5_0_1225"/>
          <p:cNvSpPr txBox="1"/>
          <p:nvPr/>
        </p:nvSpPr>
        <p:spPr>
          <a:xfrm>
            <a:off x="1273425" y="6251100"/>
            <a:ext cx="949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u="sng">
                <a:solidFill>
                  <a:srgbClr val="0E5DA6"/>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2000">
              <a:solidFill>
                <a:srgbClr val="0E5DA6"/>
              </a:solidFill>
              <a:latin typeface="Georgia"/>
              <a:ea typeface="Georgia"/>
              <a:cs typeface="Georgia"/>
              <a:sym typeface="Georgia"/>
            </a:endParaRPr>
          </a:p>
        </p:txBody>
      </p:sp>
      <p:pic>
        <p:nvPicPr>
          <p:cNvPr id="653" name="Google Shape;653;g16625d34af5_0_1225" descr="writing clip art"/>
          <p:cNvPicPr preferRelativeResize="0"/>
          <p:nvPr/>
        </p:nvPicPr>
        <p:blipFill>
          <a:blip r:embed="rId4">
            <a:alphaModFix/>
          </a:blip>
          <a:stretch>
            <a:fillRect/>
          </a:stretch>
        </p:blipFill>
        <p:spPr>
          <a:xfrm>
            <a:off x="301875" y="1691124"/>
            <a:ext cx="7541202" cy="4255176"/>
          </a:xfrm>
          <a:prstGeom prst="rect">
            <a:avLst/>
          </a:prstGeom>
          <a:noFill/>
          <a:ln>
            <a:noFill/>
          </a:ln>
        </p:spPr>
      </p:pic>
      <p:sp>
        <p:nvSpPr>
          <p:cNvPr id="654" name="Google Shape;654;g16625d34af5_0_1225"/>
          <p:cNvSpPr txBox="1"/>
          <p:nvPr/>
        </p:nvSpPr>
        <p:spPr>
          <a:xfrm>
            <a:off x="8053950" y="1879213"/>
            <a:ext cx="37560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A Model-Practice-Reflect approach allows</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students to observe the thinking and actions</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of a strong writer, attempt to emulate the</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400">
                <a:solidFill>
                  <a:schemeClr val="dk1"/>
                </a:solidFill>
                <a:latin typeface="Times New Roman"/>
                <a:ea typeface="Times New Roman"/>
                <a:cs typeface="Times New Roman"/>
                <a:sym typeface="Times New Roman"/>
              </a:rPr>
              <a:t>features of effective writing, and then evaluate their writing according to those features.</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16625d34af5_0_1239"/>
          <p:cNvSpPr txBox="1">
            <a:spLocks noGrp="1"/>
          </p:cNvSpPr>
          <p:nvPr>
            <p:ph type="title"/>
          </p:nvPr>
        </p:nvSpPr>
        <p:spPr>
          <a:xfrm>
            <a:off x="721625" y="0"/>
            <a:ext cx="10515600" cy="1036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Teaching Writing When Responding to Reading</a:t>
            </a:r>
            <a:endParaRPr/>
          </a:p>
        </p:txBody>
      </p:sp>
      <p:pic>
        <p:nvPicPr>
          <p:cNvPr id="661" name="Google Shape;661;g16625d34af5_0_1239" descr="cognitive sentence startes from IES Teaching Secondary Students to Write Effectively"/>
          <p:cNvPicPr preferRelativeResize="0"/>
          <p:nvPr/>
        </p:nvPicPr>
        <p:blipFill>
          <a:blip r:embed="rId3">
            <a:alphaModFix/>
          </a:blip>
          <a:stretch>
            <a:fillRect/>
          </a:stretch>
        </p:blipFill>
        <p:spPr>
          <a:xfrm>
            <a:off x="923954" y="1093650"/>
            <a:ext cx="10110945" cy="5232575"/>
          </a:xfrm>
          <a:prstGeom prst="rect">
            <a:avLst/>
          </a:prstGeom>
          <a:noFill/>
          <a:ln w="19050" cap="flat" cmpd="sng">
            <a:solidFill>
              <a:schemeClr val="dk2"/>
            </a:solidFill>
            <a:prstDash val="solid"/>
            <a:round/>
            <a:headEnd type="none" w="sm" len="sm"/>
            <a:tailEnd type="none" w="sm" len="sm"/>
          </a:ln>
        </p:spPr>
      </p:pic>
      <p:sp>
        <p:nvSpPr>
          <p:cNvPr id="662" name="Google Shape;662;g16625d34af5_0_1239"/>
          <p:cNvSpPr txBox="1"/>
          <p:nvPr/>
        </p:nvSpPr>
        <p:spPr>
          <a:xfrm>
            <a:off x="1232550" y="6383375"/>
            <a:ext cx="9875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rgbClr val="0E5DA6"/>
                </a:solidFill>
                <a:latin typeface="Georgia"/>
                <a:ea typeface="Georgia"/>
                <a:cs typeface="Georgia"/>
                <a:sym typeface="Georgi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1000">
              <a:solidFill>
                <a:srgbClr val="0E5DA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15dc22ba3a5_0_35"/>
          <p:cNvSpPr txBox="1">
            <a:spLocks noGrp="1"/>
          </p:cNvSpPr>
          <p:nvPr>
            <p:ph type="title"/>
          </p:nvPr>
        </p:nvSpPr>
        <p:spPr>
          <a:xfrm>
            <a:off x="114300" y="299975"/>
            <a:ext cx="11863800" cy="13071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500"/>
              <a:buFont typeface="Arial"/>
              <a:buNone/>
            </a:pPr>
            <a:r>
              <a:rPr lang="en-US" sz="3800"/>
              <a:t>6-8 Virtual English SOL Institutes</a:t>
            </a:r>
            <a:endParaRPr sz="3800"/>
          </a:p>
        </p:txBody>
      </p:sp>
      <p:sp>
        <p:nvSpPr>
          <p:cNvPr id="466" name="Google Shape;466;g15dc22ba3a5_0_35"/>
          <p:cNvSpPr txBox="1">
            <a:spLocks noGrp="1"/>
          </p:cNvSpPr>
          <p:nvPr>
            <p:ph type="body" idx="1"/>
          </p:nvPr>
        </p:nvSpPr>
        <p:spPr>
          <a:xfrm>
            <a:off x="6700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10000"/>
          </a:bodyPr>
          <a:lstStyle/>
          <a:p>
            <a:pPr marL="0" lvl="0" indent="0" algn="ctr" rtl="0">
              <a:lnSpc>
                <a:spcPct val="90000"/>
              </a:lnSpc>
              <a:spcBef>
                <a:spcPts val="0"/>
              </a:spcBef>
              <a:spcAft>
                <a:spcPts val="0"/>
              </a:spcAft>
              <a:buSzPct val="72580"/>
              <a:buNone/>
            </a:pPr>
            <a:r>
              <a:rPr lang="en-US" sz="6200">
                <a:latin typeface="Arial"/>
                <a:ea typeface="Arial"/>
                <a:cs typeface="Arial"/>
                <a:sym typeface="Arial"/>
              </a:rPr>
              <a:t>Tuesday, October 18th </a:t>
            </a:r>
            <a:endParaRPr sz="6200">
              <a:solidFill>
                <a:schemeClr val="dk1"/>
              </a:solidFill>
              <a:latin typeface="Arial"/>
              <a:ea typeface="Arial"/>
              <a:cs typeface="Arial"/>
              <a:sym typeface="Arial"/>
            </a:endParaRPr>
          </a:p>
          <a:p>
            <a:pPr marL="0" lvl="0" indent="0" algn="l" rtl="0">
              <a:lnSpc>
                <a:spcPct val="115000"/>
              </a:lnSpc>
              <a:spcBef>
                <a:spcPts val="0"/>
              </a:spcBef>
              <a:spcAft>
                <a:spcPts val="0"/>
              </a:spcAft>
              <a:buSzPct val="107142"/>
              <a:buNone/>
            </a:pPr>
            <a:endParaRPr sz="420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VDOE General Session</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Scientific Reading Research and Disciplinary Literacy at the Middle School Level</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a:t>
            </a:r>
            <a:r>
              <a:rPr lang="en-US" sz="4900">
                <a:solidFill>
                  <a:schemeClr val="dk1"/>
                </a:solidFill>
                <a:latin typeface="Arial"/>
                <a:ea typeface="Arial"/>
                <a:cs typeface="Arial"/>
                <a:sym typeface="Arial"/>
              </a:rPr>
              <a:t>-</a:t>
            </a:r>
            <a:r>
              <a:rPr lang="en-US" sz="4900">
                <a:latin typeface="Arial"/>
                <a:ea typeface="Arial"/>
                <a:cs typeface="Arial"/>
                <a:sym typeface="Arial"/>
              </a:rPr>
              <a:t>6</a:t>
            </a:r>
            <a:r>
              <a:rPr lang="en-US" sz="4900">
                <a:solidFill>
                  <a:schemeClr val="dk1"/>
                </a:solidFill>
                <a:latin typeface="Arial"/>
                <a:ea typeface="Arial"/>
                <a:cs typeface="Arial"/>
                <a:sym typeface="Arial"/>
              </a:rPr>
              <a:t>:55 PM: </a:t>
            </a:r>
            <a:r>
              <a:rPr lang="en-US" sz="4900" b="0">
                <a:solidFill>
                  <a:schemeClr val="dk1"/>
                </a:solidFill>
                <a:latin typeface="Arial"/>
                <a:ea typeface="Arial"/>
                <a:cs typeface="Arial"/>
                <a:sym typeface="Arial"/>
              </a:rPr>
              <a:t>Building a Word Conscious Classroom in Middle School: Assessment-driven word study and specific vocabulary instruction strategies</a:t>
            </a:r>
            <a:endParaRPr sz="3700" b="0">
              <a:solidFill>
                <a:schemeClr val="dk1"/>
              </a:solidFill>
              <a:latin typeface="Arial"/>
              <a:ea typeface="Arial"/>
              <a:cs typeface="Arial"/>
              <a:sym typeface="Arial"/>
            </a:endParaRPr>
          </a:p>
        </p:txBody>
      </p:sp>
      <p:sp>
        <p:nvSpPr>
          <p:cNvPr id="467" name="Google Shape;467;g15dc22ba3a5_0_35"/>
          <p:cNvSpPr txBox="1">
            <a:spLocks noGrp="1"/>
          </p:cNvSpPr>
          <p:nvPr>
            <p:ph type="body" idx="2"/>
          </p:nvPr>
        </p:nvSpPr>
        <p:spPr>
          <a:xfrm>
            <a:off x="62389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10000"/>
          </a:bodyPr>
          <a:lstStyle/>
          <a:p>
            <a:pPr marL="0" lvl="0" indent="0" algn="ctr" rtl="0">
              <a:lnSpc>
                <a:spcPct val="90000"/>
              </a:lnSpc>
              <a:spcBef>
                <a:spcPts val="0"/>
              </a:spcBef>
              <a:spcAft>
                <a:spcPts val="0"/>
              </a:spcAft>
              <a:buSzPct val="73087"/>
              <a:buNone/>
            </a:pPr>
            <a:r>
              <a:rPr lang="en-US" sz="6157">
                <a:solidFill>
                  <a:schemeClr val="dk1"/>
                </a:solidFill>
                <a:latin typeface="Arial"/>
                <a:ea typeface="Arial"/>
                <a:cs typeface="Arial"/>
                <a:sym typeface="Arial"/>
              </a:rPr>
              <a:t>T</a:t>
            </a:r>
            <a:r>
              <a:rPr lang="en-US" sz="6157">
                <a:latin typeface="Arial"/>
                <a:ea typeface="Arial"/>
                <a:cs typeface="Arial"/>
                <a:sym typeface="Arial"/>
              </a:rPr>
              <a:t>hursday, October 20th</a:t>
            </a:r>
            <a:endParaRPr sz="7857">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PM</a:t>
            </a:r>
            <a:r>
              <a:rPr lang="en-US" sz="4900" b="0">
                <a:latin typeface="Arial"/>
                <a:ea typeface="Arial"/>
                <a:cs typeface="Arial"/>
                <a:sym typeface="Arial"/>
              </a:rPr>
              <a:t>: Grammar Tools: Using Grammar Instruction to Help Students Read Like Writers and Write Like Readers</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PM</a:t>
            </a:r>
            <a:r>
              <a:rPr lang="en-US" sz="4900" b="0">
                <a:latin typeface="Arial"/>
                <a:ea typeface="Arial"/>
                <a:cs typeface="Arial"/>
                <a:sym typeface="Arial"/>
              </a:rPr>
              <a:t>: Project-Based Learning: Access and Integrated Teaching for All</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6:00-6:55 PM:</a:t>
            </a:r>
            <a:r>
              <a:rPr lang="en-US" sz="4900" b="0">
                <a:latin typeface="Arial"/>
                <a:ea typeface="Arial"/>
                <a:cs typeface="Arial"/>
                <a:sym typeface="Arial"/>
              </a:rPr>
              <a:t>Virginia Department of Education Instruction &amp; Assessment</a:t>
            </a:r>
            <a:endParaRPr sz="3700" b="0">
              <a:latin typeface="Arial"/>
              <a:ea typeface="Arial"/>
              <a:cs typeface="Arial"/>
              <a:sym typeface="Arial"/>
            </a:endParaRPr>
          </a:p>
          <a:p>
            <a:pPr marL="0" lvl="0" indent="0" algn="l" rtl="0">
              <a:lnSpc>
                <a:spcPct val="115000"/>
              </a:lnSpc>
              <a:spcBef>
                <a:spcPts val="0"/>
              </a:spcBef>
              <a:spcAft>
                <a:spcPts val="0"/>
              </a:spcAft>
              <a:buSzPct val="225000"/>
              <a:buNone/>
            </a:pPr>
            <a:endParaRPr sz="200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ct val="40539"/>
              <a:buFont typeface="Arial"/>
              <a:buNone/>
            </a:pPr>
            <a:endParaRPr sz="3700" b="0">
              <a:solidFill>
                <a:schemeClr val="dk1"/>
              </a:solidFill>
              <a:latin typeface="Arial"/>
              <a:ea typeface="Arial"/>
              <a:cs typeface="Arial"/>
              <a:sym typeface="Arial"/>
            </a:endParaRPr>
          </a:p>
        </p:txBody>
      </p:sp>
      <p:sp>
        <p:nvSpPr>
          <p:cNvPr id="468" name="Google Shape;468;g15dc22ba3a5_0_35"/>
          <p:cNvSpPr txBox="1">
            <a:spLocks noGrp="1"/>
          </p:cNvSpPr>
          <p:nvPr>
            <p:ph type="sldNum" idx="12"/>
          </p:nvPr>
        </p:nvSpPr>
        <p:spPr>
          <a:xfrm>
            <a:off x="11480800" y="8475133"/>
            <a:ext cx="1349100" cy="4869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900"/>
              <a:t>3</a:t>
            </a:fld>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16625d34af5_0_1246"/>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Use Texts as Exemplars for Writing </a:t>
            </a:r>
            <a:endParaRPr/>
          </a:p>
        </p:txBody>
      </p:sp>
      <p:sp>
        <p:nvSpPr>
          <p:cNvPr id="669" name="Google Shape;669;g16625d34af5_0_1246"/>
          <p:cNvSpPr txBox="1">
            <a:spLocks noGrp="1"/>
          </p:cNvSpPr>
          <p:nvPr>
            <p:ph type="body" idx="1"/>
          </p:nvPr>
        </p:nvSpPr>
        <p:spPr>
          <a:xfrm>
            <a:off x="268825" y="6311325"/>
            <a:ext cx="10515600" cy="3498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300" b="0" u="sng">
                <a:solidFill>
                  <a:srgbClr val="0E5DA6"/>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2500">
              <a:solidFill>
                <a:srgbClr val="0E5DA6"/>
              </a:solidFill>
            </a:endParaRPr>
          </a:p>
        </p:txBody>
      </p:sp>
      <p:pic>
        <p:nvPicPr>
          <p:cNvPr id="670" name="Google Shape;670;g16625d34af5_0_1246" descr="Types of texts and features"/>
          <p:cNvPicPr preferRelativeResize="0"/>
          <p:nvPr/>
        </p:nvPicPr>
        <p:blipFill>
          <a:blip r:embed="rId4">
            <a:alphaModFix/>
          </a:blip>
          <a:stretch>
            <a:fillRect/>
          </a:stretch>
        </p:blipFill>
        <p:spPr>
          <a:xfrm>
            <a:off x="173800" y="2084162"/>
            <a:ext cx="6019800" cy="3834125"/>
          </a:xfrm>
          <a:prstGeom prst="rect">
            <a:avLst/>
          </a:prstGeom>
          <a:noFill/>
          <a:ln>
            <a:noFill/>
          </a:ln>
        </p:spPr>
      </p:pic>
      <p:pic>
        <p:nvPicPr>
          <p:cNvPr id="671" name="Google Shape;671;g16625d34af5_0_1246" descr="informational&#10;technical&#10;persuasive&#10;reflective&#10;expressive"/>
          <p:cNvPicPr preferRelativeResize="0"/>
          <p:nvPr/>
        </p:nvPicPr>
        <p:blipFill>
          <a:blip r:embed="rId5">
            <a:alphaModFix/>
          </a:blip>
          <a:stretch>
            <a:fillRect/>
          </a:stretch>
        </p:blipFill>
        <p:spPr>
          <a:xfrm>
            <a:off x="6135650" y="1820000"/>
            <a:ext cx="5620099" cy="4362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16625d34af5_0_1435"/>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Evidence-Based Practices for Additional Support in Instruction</a:t>
            </a:r>
            <a:endParaRPr/>
          </a:p>
        </p:txBody>
      </p:sp>
      <p:sp>
        <p:nvSpPr>
          <p:cNvPr id="678" name="Google Shape;678;g16625d34af5_0_1435"/>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15dc22ba3a5_0_94"/>
          <p:cNvSpPr txBox="1">
            <a:spLocks noGrp="1"/>
          </p:cNvSpPr>
          <p:nvPr>
            <p:ph type="ctrTitle"/>
          </p:nvPr>
        </p:nvSpPr>
        <p:spPr>
          <a:xfrm>
            <a:off x="312825" y="1309634"/>
            <a:ext cx="12192000" cy="3183600"/>
          </a:xfrm>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SzPts val="6000"/>
              <a:buNone/>
            </a:pPr>
            <a:r>
              <a:rPr lang="en-US" sz="3900">
                <a:solidFill>
                  <a:schemeClr val="dk1"/>
                </a:solidFill>
              </a:rPr>
              <a:t>“Evidenced-based reading practices are critical for all learners, including English learners and students with disabilities” </a:t>
            </a:r>
            <a:endParaRPr sz="8700">
              <a:solidFill>
                <a:schemeClr val="dk1"/>
              </a:solidFill>
            </a:endParaRPr>
          </a:p>
        </p:txBody>
      </p:sp>
      <p:sp>
        <p:nvSpPr>
          <p:cNvPr id="684" name="Google Shape;684;g15dc22ba3a5_0_94"/>
          <p:cNvSpPr txBox="1">
            <a:spLocks noGrp="1"/>
          </p:cNvSpPr>
          <p:nvPr>
            <p:ph type="subTitle" idx="1"/>
          </p:nvPr>
        </p:nvSpPr>
        <p:spPr>
          <a:xfrm>
            <a:off x="415600" y="5067800"/>
            <a:ext cx="11360700" cy="105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sz="1800" b="0">
                <a:solidFill>
                  <a:schemeClr val="accent5"/>
                </a:solidFill>
                <a:latin typeface="Roboto"/>
                <a:ea typeface="Roboto"/>
                <a:cs typeface="Roboto"/>
                <a:sym typeface="Roboto"/>
              </a:rPr>
              <a:t>CCSSO </a:t>
            </a:r>
            <a:r>
              <a:rPr lang="en-US" sz="1700" b="0">
                <a:solidFill>
                  <a:schemeClr val="accent5"/>
                </a:solidFill>
                <a:latin typeface="Roboto"/>
                <a:ea typeface="Roboto"/>
                <a:cs typeface="Roboto"/>
                <a:sym typeface="Roboto"/>
              </a:rPr>
              <a:t> (2021). </a:t>
            </a:r>
            <a:r>
              <a:rPr lang="en-US" sz="1700" b="0" i="1">
                <a:solidFill>
                  <a:schemeClr val="accent5"/>
                </a:solidFill>
                <a:latin typeface="Roboto"/>
                <a:ea typeface="Roboto"/>
                <a:cs typeface="Roboto"/>
                <a:sym typeface="Roboto"/>
              </a:rPr>
              <a:t>A Nation of Readers: How State Chiefs Can Help Every Child Learn To Read.</a:t>
            </a:r>
            <a:r>
              <a:rPr lang="en-US" sz="1700" b="0">
                <a:solidFill>
                  <a:schemeClr val="accent5"/>
                </a:solidFill>
                <a:latin typeface="Roboto"/>
                <a:ea typeface="Roboto"/>
                <a:cs typeface="Roboto"/>
                <a:sym typeface="Roboto"/>
              </a:rPr>
              <a:t> Retrieved from: </a:t>
            </a:r>
            <a:r>
              <a:rPr lang="en-US" sz="1700" b="0" u="sng">
                <a:solidFill>
                  <a:schemeClr val="accent5"/>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https://753a0706.flowpaper.com/CCSSOReadingResource/#page=1</a:t>
            </a:r>
            <a:endParaRPr sz="4000"/>
          </a:p>
        </p:txBody>
      </p:sp>
      <p:sp>
        <p:nvSpPr>
          <p:cNvPr id="685" name="Google Shape;685;g15dc22ba3a5_0_94"/>
          <p:cNvSpPr txBox="1">
            <a:spLocks noGrp="1"/>
          </p:cNvSpPr>
          <p:nvPr>
            <p:ph type="sldNum" idx="12"/>
          </p:nvPr>
        </p:nvSpPr>
        <p:spPr>
          <a:xfrm>
            <a:off x="11480800" y="8475133"/>
            <a:ext cx="13488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15dc22ba3a5_0_100"/>
          <p:cNvSpPr txBox="1">
            <a:spLocks noGrp="1"/>
          </p:cNvSpPr>
          <p:nvPr>
            <p:ph type="title"/>
          </p:nvPr>
        </p:nvSpPr>
        <p:spPr>
          <a:xfrm>
            <a:off x="114302" y="250700"/>
            <a:ext cx="118077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What Research Says and Evidence Shows</a:t>
            </a:r>
            <a:endParaRPr/>
          </a:p>
        </p:txBody>
      </p:sp>
      <p:sp>
        <p:nvSpPr>
          <p:cNvPr id="691" name="Google Shape;691;g15dc22ba3a5_0_100"/>
          <p:cNvSpPr txBox="1">
            <a:spLocks noGrp="1"/>
          </p:cNvSpPr>
          <p:nvPr>
            <p:ph type="body" idx="1"/>
          </p:nvPr>
        </p:nvSpPr>
        <p:spPr>
          <a:xfrm>
            <a:off x="440400" y="1500150"/>
            <a:ext cx="11311200" cy="3857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3100"/>
              <a:t>“In order to move students through grade-level content, schools will need to lean heavily on tiered strategies that include broad-based supports for all students and intensive intervention for students who have felt the pandemic’s impacts most directly”</a:t>
            </a:r>
            <a:endParaRPr sz="3100"/>
          </a:p>
          <a:p>
            <a:pPr marL="0" lvl="0" indent="0" algn="l" rtl="0">
              <a:lnSpc>
                <a:spcPct val="115000"/>
              </a:lnSpc>
              <a:spcBef>
                <a:spcPts val="0"/>
              </a:spcBef>
              <a:spcAft>
                <a:spcPts val="0"/>
              </a:spcAft>
              <a:buSzPts val="2100"/>
              <a:buNone/>
            </a:pPr>
            <a:endParaRPr sz="3100"/>
          </a:p>
          <a:p>
            <a:pPr marL="0" lvl="0" indent="0" algn="l" rtl="0">
              <a:lnSpc>
                <a:spcPct val="115000"/>
              </a:lnSpc>
              <a:spcBef>
                <a:spcPts val="0"/>
              </a:spcBef>
              <a:spcAft>
                <a:spcPts val="0"/>
              </a:spcAft>
              <a:buSzPts val="2100"/>
              <a:buNone/>
            </a:pPr>
            <a:r>
              <a:rPr lang="en-US" sz="2300" u="sng">
                <a:solidFill>
                  <a:schemeClr val="hlink"/>
                </a:solidFill>
                <a:hlinkClick r:id="rId3"/>
              </a:rPr>
              <a:t>Ed Research for Recovery (June, 2020)</a:t>
            </a:r>
            <a:endParaRPr sz="2300"/>
          </a:p>
        </p:txBody>
      </p:sp>
      <p:sp>
        <p:nvSpPr>
          <p:cNvPr id="692" name="Google Shape;692;g15dc22ba3a5_0_100"/>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153072a826c_0_28"/>
          <p:cNvSpPr txBox="1">
            <a:spLocks noGrp="1"/>
          </p:cNvSpPr>
          <p:nvPr>
            <p:ph type="title"/>
          </p:nvPr>
        </p:nvSpPr>
        <p:spPr>
          <a:xfrm>
            <a:off x="320750" y="342925"/>
            <a:ext cx="116502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u="sng">
                <a:solidFill>
                  <a:schemeClr val="hlink"/>
                </a:solidFill>
                <a:hlinkClick r:id="rId3"/>
              </a:rPr>
              <a:t>Evidence-Based Practices for Interventions</a:t>
            </a:r>
            <a:endParaRPr/>
          </a:p>
        </p:txBody>
      </p:sp>
      <p:sp>
        <p:nvSpPr>
          <p:cNvPr id="698" name="Google Shape;698;g153072a826c_0_28"/>
          <p:cNvSpPr txBox="1">
            <a:spLocks noGrp="1"/>
          </p:cNvSpPr>
          <p:nvPr>
            <p:ph type="body" idx="1"/>
          </p:nvPr>
        </p:nvSpPr>
        <p:spPr>
          <a:xfrm>
            <a:off x="320752" y="1817228"/>
            <a:ext cx="10607400" cy="2435100"/>
          </a:xfrm>
          <a:prstGeom prst="rect">
            <a:avLst/>
          </a:prstGeom>
          <a:noFill/>
          <a:ln>
            <a:noFill/>
          </a:ln>
        </p:spPr>
        <p:txBody>
          <a:bodyPr spcFirstLastPara="1" wrap="square" lIns="121900" tIns="121900" rIns="121900" bIns="121900" anchor="t" anchorCtr="0">
            <a:noAutofit/>
          </a:bodyPr>
          <a:lstStyle/>
          <a:p>
            <a:pPr marL="609600" lvl="0" indent="-508000" algn="l" rtl="0">
              <a:lnSpc>
                <a:spcPct val="115000"/>
              </a:lnSpc>
              <a:spcBef>
                <a:spcPts val="0"/>
              </a:spcBef>
              <a:spcAft>
                <a:spcPts val="0"/>
              </a:spcAft>
              <a:buSzPts val="3200"/>
              <a:buChar char="●"/>
            </a:pPr>
            <a:r>
              <a:rPr lang="en-US" sz="3200"/>
              <a:t>Focus on practices to improve students’ ability to read words accurately and automatically</a:t>
            </a:r>
            <a:endParaRPr sz="3200"/>
          </a:p>
          <a:p>
            <a:pPr marL="609600" lvl="0" indent="0" algn="l" rtl="0">
              <a:lnSpc>
                <a:spcPct val="115000"/>
              </a:lnSpc>
              <a:spcBef>
                <a:spcPts val="0"/>
              </a:spcBef>
              <a:spcAft>
                <a:spcPts val="0"/>
              </a:spcAft>
              <a:buSzPts val="2100"/>
              <a:buNone/>
            </a:pPr>
            <a:endParaRPr sz="3200"/>
          </a:p>
          <a:p>
            <a:pPr marL="609600" lvl="0" indent="-508000" algn="l" rtl="0">
              <a:lnSpc>
                <a:spcPct val="115000"/>
              </a:lnSpc>
              <a:spcBef>
                <a:spcPts val="0"/>
              </a:spcBef>
              <a:spcAft>
                <a:spcPts val="0"/>
              </a:spcAft>
              <a:buSzPts val="3200"/>
              <a:buChar char="●"/>
            </a:pPr>
            <a:r>
              <a:rPr lang="en-US" sz="3200"/>
              <a:t>Focus on practices for helping students to understand the text they read</a:t>
            </a:r>
            <a:endParaRPr sz="3200"/>
          </a:p>
          <a:p>
            <a:pPr marL="0" lvl="0" indent="0" algn="l" rtl="0">
              <a:lnSpc>
                <a:spcPct val="115000"/>
              </a:lnSpc>
              <a:spcBef>
                <a:spcPts val="0"/>
              </a:spcBef>
              <a:spcAft>
                <a:spcPts val="0"/>
              </a:spcAft>
              <a:buSzPts val="2100"/>
              <a:buNone/>
            </a:pPr>
            <a:endParaRPr sz="3200"/>
          </a:p>
          <a:p>
            <a:pPr marL="0" lvl="0" indent="0" algn="l" rtl="0">
              <a:lnSpc>
                <a:spcPct val="115000"/>
              </a:lnSpc>
              <a:spcBef>
                <a:spcPts val="1600"/>
              </a:spcBef>
              <a:spcAft>
                <a:spcPts val="0"/>
              </a:spcAft>
              <a:buClr>
                <a:schemeClr val="dk1"/>
              </a:buClr>
              <a:buSzPts val="1500"/>
              <a:buFont typeface="Arial"/>
              <a:buNone/>
            </a:pPr>
            <a:r>
              <a:rPr lang="en-US" sz="1500" b="0" u="sng">
                <a:solidFill>
                  <a:schemeClr val="hlink"/>
                </a:solidFill>
                <a:latin typeface="Arial"/>
                <a:ea typeface="Arial"/>
                <a:cs typeface="Arial"/>
                <a:sym typeface="Arial"/>
                <a:hlinkClick r:id="rId4"/>
              </a:rPr>
              <a:t>Providing Reading Interventions for Students in Grades 4–9. (2022). </a:t>
            </a:r>
            <a:r>
              <a:rPr lang="en-US" sz="1500" b="0" i="1" u="sng">
                <a:solidFill>
                  <a:schemeClr val="hlink"/>
                </a:solidFill>
                <a:latin typeface="Arial"/>
                <a:ea typeface="Arial"/>
                <a:cs typeface="Arial"/>
                <a:sym typeface="Arial"/>
                <a:hlinkClick r:id="rId4"/>
              </a:rPr>
              <a:t>Institute of Education Sciences</a:t>
            </a:r>
            <a:r>
              <a:rPr lang="en-US" sz="1500" b="0" u="sng">
                <a:solidFill>
                  <a:schemeClr val="hlink"/>
                </a:solidFill>
                <a:latin typeface="Arial"/>
                <a:ea typeface="Arial"/>
                <a:cs typeface="Arial"/>
                <a:sym typeface="Arial"/>
                <a:hlinkClick r:id="rId4"/>
              </a:rPr>
              <a:t>. Retrieved from https://ies.ed.gov/ncee/wwc/Docs/PracticeGuide/WWC-practice-guide-reading-intervention-full-text.pdf.</a:t>
            </a:r>
            <a:r>
              <a:rPr lang="en-US" sz="1500" b="0">
                <a:solidFill>
                  <a:schemeClr val="dk1"/>
                </a:solidFill>
                <a:latin typeface="Arial"/>
                <a:ea typeface="Arial"/>
                <a:cs typeface="Arial"/>
                <a:sym typeface="Arial"/>
              </a:rPr>
              <a:t> </a:t>
            </a:r>
            <a:endParaRPr sz="1500" b="0">
              <a:solidFill>
                <a:schemeClr val="dk1"/>
              </a:solidFill>
              <a:latin typeface="Arial"/>
              <a:ea typeface="Arial"/>
              <a:cs typeface="Arial"/>
              <a:sym typeface="Arial"/>
            </a:endParaRPr>
          </a:p>
          <a:p>
            <a:pPr marL="0" lvl="0" indent="0" algn="l" rtl="0">
              <a:lnSpc>
                <a:spcPct val="115000"/>
              </a:lnSpc>
              <a:spcBef>
                <a:spcPts val="1600"/>
              </a:spcBef>
              <a:spcAft>
                <a:spcPts val="0"/>
              </a:spcAft>
              <a:buSzPts val="2100"/>
              <a:buNone/>
            </a:pPr>
            <a:endParaRPr sz="2400"/>
          </a:p>
        </p:txBody>
      </p:sp>
      <p:sp>
        <p:nvSpPr>
          <p:cNvPr id="699" name="Google Shape;699;g153072a826c_0_28"/>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 name="Title 1"/>
          <p:cNvSpPr>
            <a:spLocks noGrp="1"/>
          </p:cNvSpPr>
          <p:nvPr>
            <p:ph type="title"/>
          </p:nvPr>
        </p:nvSpPr>
        <p:spPr>
          <a:xfrm>
            <a:off x="316344" y="149645"/>
            <a:ext cx="11360700" cy="763500"/>
          </a:xfrm>
        </p:spPr>
        <p:txBody>
          <a:bodyPr/>
          <a:lstStyle/>
          <a:p>
            <a:r>
              <a:rPr lang="en-US" dirty="0" smtClean="0"/>
              <a:t>Recommendations</a:t>
            </a:r>
            <a:endParaRPr lang="en-US" dirty="0"/>
          </a:p>
        </p:txBody>
      </p:sp>
      <p:sp>
        <p:nvSpPr>
          <p:cNvPr id="3" name="Text Placeholder 2"/>
          <p:cNvSpPr>
            <a:spLocks noGrp="1"/>
          </p:cNvSpPr>
          <p:nvPr>
            <p:ph type="body" idx="1"/>
          </p:nvPr>
        </p:nvSpPr>
        <p:spPr/>
        <p:txBody>
          <a:bodyPr/>
          <a:lstStyle/>
          <a:p>
            <a:endParaRPr lang="en-US"/>
          </a:p>
        </p:txBody>
      </p:sp>
      <p:sp>
        <p:nvSpPr>
          <p:cNvPr id="704" name="Google Shape;704;g153072a826c_0_34"/>
          <p:cNvSpPr txBox="1">
            <a:spLocks noGrp="1"/>
          </p:cNvSpPr>
          <p:nvPr>
            <p:ph type="sldNum" idx="12"/>
          </p:nvPr>
        </p:nvSpPr>
        <p:spPr>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35</a:t>
            </a:fld>
            <a:endParaRPr/>
          </a:p>
        </p:txBody>
      </p:sp>
      <p:pic>
        <p:nvPicPr>
          <p:cNvPr id="705" name="Google Shape;705;g153072a826c_0_34" descr="IES practice guide recommendation chart"/>
          <p:cNvPicPr preferRelativeResize="0"/>
          <p:nvPr/>
        </p:nvPicPr>
        <p:blipFill rotWithShape="1">
          <a:blip r:embed="rId3">
            <a:alphaModFix/>
          </a:blip>
          <a:srcRect/>
          <a:stretch/>
        </p:blipFill>
        <p:spPr>
          <a:xfrm>
            <a:off x="629867" y="1177267"/>
            <a:ext cx="10932267" cy="5063100"/>
          </a:xfrm>
          <a:prstGeom prst="rect">
            <a:avLst/>
          </a:prstGeom>
          <a:noFill/>
          <a:ln>
            <a:noFill/>
          </a:ln>
        </p:spPr>
      </p:pic>
      <p:sp>
        <p:nvSpPr>
          <p:cNvPr id="706" name="Google Shape;706;g153072a826c_0_34"/>
          <p:cNvSpPr txBox="1"/>
          <p:nvPr/>
        </p:nvSpPr>
        <p:spPr>
          <a:xfrm>
            <a:off x="734975" y="6084550"/>
            <a:ext cx="9783000" cy="93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600"/>
              </a:spcBef>
              <a:spcAft>
                <a:spcPts val="0"/>
              </a:spcAft>
              <a:buClr>
                <a:srgbClr val="003A70"/>
              </a:buClr>
              <a:buSzPts val="1500"/>
              <a:buFont typeface="Arial"/>
              <a:buNone/>
            </a:pPr>
            <a:r>
              <a:rPr lang="en-US" sz="1500" u="sng">
                <a:solidFill>
                  <a:srgbClr val="0077E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Providing Reading Interventions for Students in Grades 4–9. (2022). </a:t>
            </a:r>
            <a:r>
              <a:rPr lang="en-US" sz="1500" i="1" u="sng">
                <a:solidFill>
                  <a:srgbClr val="0077E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500" u="sng">
                <a:solidFill>
                  <a:srgbClr val="0077E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Retrieved from https://ies.ed.gov/ncee/wwc/Docs/PracticeGuide/WWC-practice-guide-reading-intervention-full-text.pdf.</a:t>
            </a:r>
            <a:r>
              <a:rPr lang="en-US" sz="1500">
                <a:solidFill>
                  <a:srgbClr val="003A70"/>
                </a:solidFill>
              </a:rPr>
              <a:t> </a:t>
            </a:r>
            <a:endParaRPr sz="1500">
              <a:solidFill>
                <a:srgbClr val="003A70"/>
              </a:solidFill>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153072a826c_0_39"/>
          <p:cNvSpPr txBox="1">
            <a:spLocks noGrp="1"/>
          </p:cNvSpPr>
          <p:nvPr>
            <p:ph type="title"/>
          </p:nvPr>
        </p:nvSpPr>
        <p:spPr>
          <a:xfrm>
            <a:off x="149092" y="253692"/>
            <a:ext cx="117531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What Does this Look Like in Pre-Adolescent and Adolescent Learners?</a:t>
            </a:r>
            <a:r>
              <a:rPr lang="en-US" sz="2600"/>
              <a:t> (1 of 3)</a:t>
            </a:r>
            <a:endParaRPr sz="2600"/>
          </a:p>
        </p:txBody>
      </p:sp>
      <p:sp>
        <p:nvSpPr>
          <p:cNvPr id="712" name="Google Shape;712;g153072a826c_0_39"/>
          <p:cNvSpPr txBox="1">
            <a:spLocks noGrp="1"/>
          </p:cNvSpPr>
          <p:nvPr>
            <p:ph type="body" idx="1"/>
          </p:nvPr>
        </p:nvSpPr>
        <p:spPr>
          <a:xfrm>
            <a:off x="421802" y="1017203"/>
            <a:ext cx="10913700" cy="2828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400"/>
              <a:t>Decoding: </a:t>
            </a:r>
            <a:endParaRPr sz="2400"/>
          </a:p>
          <a:p>
            <a:pPr marL="609600" lvl="0" indent="-457200" algn="l" rtl="0">
              <a:lnSpc>
                <a:spcPct val="115000"/>
              </a:lnSpc>
              <a:spcBef>
                <a:spcPts val="0"/>
              </a:spcBef>
              <a:spcAft>
                <a:spcPts val="0"/>
              </a:spcAft>
              <a:buSzPts val="2400"/>
              <a:buChar char="●"/>
            </a:pPr>
            <a:r>
              <a:rPr lang="en-US" sz="2400" i="1"/>
              <a:t>By upper elementary and middle school grades, texts include more complex multisyllabic words, such as disorganization and equilibrium. Many of these difficult multisyllabic words are essential for understanding the meaning of the texts</a:t>
            </a:r>
            <a:endParaRPr sz="2400" i="1"/>
          </a:p>
          <a:p>
            <a:pPr marL="0" lvl="0" indent="0" algn="l" rtl="0">
              <a:lnSpc>
                <a:spcPct val="115000"/>
              </a:lnSpc>
              <a:spcBef>
                <a:spcPts val="0"/>
              </a:spcBef>
              <a:spcAft>
                <a:spcPts val="0"/>
              </a:spcAft>
              <a:buSzPts val="2100"/>
              <a:buNone/>
            </a:pPr>
            <a:r>
              <a:rPr lang="en-US" sz="2400"/>
              <a:t>Fluency:</a:t>
            </a:r>
            <a:endParaRPr sz="2400"/>
          </a:p>
          <a:p>
            <a:pPr marL="609600" lvl="0" indent="-457200" algn="l" rtl="0">
              <a:lnSpc>
                <a:spcPct val="115000"/>
              </a:lnSpc>
              <a:spcBef>
                <a:spcPts val="0"/>
              </a:spcBef>
              <a:spcAft>
                <a:spcPts val="0"/>
              </a:spcAft>
              <a:buSzPts val="2400"/>
              <a:buChar char="●"/>
            </a:pPr>
            <a:r>
              <a:rPr lang="en-US" sz="2400" i="1"/>
              <a:t>The ability to read text accurately, with ease, expression, and appropriate pacing</a:t>
            </a:r>
            <a:endParaRPr sz="2400"/>
          </a:p>
          <a:p>
            <a:pPr marL="0" lvl="0" indent="0" algn="l" rtl="0">
              <a:lnSpc>
                <a:spcPct val="115000"/>
              </a:lnSpc>
              <a:spcBef>
                <a:spcPts val="0"/>
              </a:spcBef>
              <a:spcAft>
                <a:spcPts val="0"/>
              </a:spcAft>
              <a:buSzPts val="2100"/>
              <a:buNone/>
            </a:pPr>
            <a:endParaRPr/>
          </a:p>
          <a:p>
            <a:pPr marL="0" lvl="0" indent="0" algn="l" rtl="0">
              <a:lnSpc>
                <a:spcPct val="115000"/>
              </a:lnSpc>
              <a:spcBef>
                <a:spcPts val="1600"/>
              </a:spcBef>
              <a:spcAft>
                <a:spcPts val="1600"/>
              </a:spcAft>
              <a:buClr>
                <a:schemeClr val="dk1"/>
              </a:buClr>
              <a:buSzPts val="1500"/>
              <a:buFont typeface="Arial"/>
              <a:buNone/>
            </a:pPr>
            <a:r>
              <a:rPr lang="en-US" sz="1500" b="0" u="sng">
                <a:solidFill>
                  <a:schemeClr val="hlink"/>
                </a:solidFill>
                <a:latin typeface="Arial"/>
                <a:ea typeface="Arial"/>
                <a:cs typeface="Arial"/>
                <a:sym typeface="Arial"/>
                <a:hlinkClick r:id="rId3"/>
              </a:rPr>
              <a:t>Providing Reading Interventions for Students in Grades 4–9. (2022). </a:t>
            </a:r>
            <a:r>
              <a:rPr lang="en-US" sz="1500" b="0" i="1" u="sng">
                <a:solidFill>
                  <a:schemeClr val="hlink"/>
                </a:solidFill>
                <a:latin typeface="Arial"/>
                <a:ea typeface="Arial"/>
                <a:cs typeface="Arial"/>
                <a:sym typeface="Arial"/>
                <a:hlinkClick r:id="rId3"/>
              </a:rPr>
              <a:t>Institute of Education Sciences</a:t>
            </a:r>
            <a:r>
              <a:rPr lang="en-US" sz="1500" b="0" u="sng">
                <a:solidFill>
                  <a:schemeClr val="hlink"/>
                </a:solidFill>
                <a:latin typeface="Arial"/>
                <a:ea typeface="Arial"/>
                <a:cs typeface="Arial"/>
                <a:sym typeface="Arial"/>
                <a:hlinkClick r:id="rId3"/>
              </a:rPr>
              <a:t>. Retrieved from https://ies.ed.gov/ncee/wwc/Docs/PracticeGuide/WWC-practice-guide-reading-intervention-full-text.pdf.</a:t>
            </a:r>
            <a:r>
              <a:rPr lang="en-US" sz="1500" b="0">
                <a:solidFill>
                  <a:schemeClr val="dk1"/>
                </a:solidFill>
                <a:latin typeface="Arial"/>
                <a:ea typeface="Arial"/>
                <a:cs typeface="Arial"/>
                <a:sym typeface="Arial"/>
              </a:rPr>
              <a:t> </a:t>
            </a:r>
            <a:endParaRPr/>
          </a:p>
        </p:txBody>
      </p:sp>
      <p:sp>
        <p:nvSpPr>
          <p:cNvPr id="713" name="Google Shape;713;g153072a826c_0_39"/>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153072a826c_0_45"/>
          <p:cNvSpPr txBox="1">
            <a:spLocks noGrp="1"/>
          </p:cNvSpPr>
          <p:nvPr>
            <p:ph type="title"/>
          </p:nvPr>
        </p:nvSpPr>
        <p:spPr>
          <a:xfrm>
            <a:off x="0" y="575567"/>
            <a:ext cx="11776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What Does this Look Like in Pre-Adolescent and Adolescent Learners?</a:t>
            </a:r>
            <a:r>
              <a:rPr lang="en-US" sz="2600"/>
              <a:t> (2 of 3)</a:t>
            </a:r>
            <a:endParaRPr sz="2500"/>
          </a:p>
        </p:txBody>
      </p:sp>
      <p:sp>
        <p:nvSpPr>
          <p:cNvPr id="719" name="Google Shape;719;g153072a826c_0_45"/>
          <p:cNvSpPr txBox="1">
            <a:spLocks noGrp="1"/>
          </p:cNvSpPr>
          <p:nvPr>
            <p:ph type="body" idx="1"/>
          </p:nvPr>
        </p:nvSpPr>
        <p:spPr>
          <a:xfrm>
            <a:off x="421801" y="1848478"/>
            <a:ext cx="11110500" cy="3277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500"/>
              <a:t>Comprehension</a:t>
            </a:r>
            <a:r>
              <a:rPr lang="en-US"/>
              <a:t>:</a:t>
            </a:r>
            <a:endParaRPr/>
          </a:p>
          <a:p>
            <a:pPr marL="609600" lvl="0" indent="-412750" algn="l" rtl="0">
              <a:lnSpc>
                <a:spcPct val="115000"/>
              </a:lnSpc>
              <a:spcBef>
                <a:spcPts val="0"/>
              </a:spcBef>
              <a:spcAft>
                <a:spcPts val="0"/>
              </a:spcAft>
              <a:buSzPts val="1700"/>
              <a:buChar char="●"/>
            </a:pPr>
            <a:r>
              <a:rPr lang="en-US" sz="2400" i="1"/>
              <a:t>By the time students are in upper-elementary grades, reading material in all subject areas conveys information and ideas that students are expected to learn and understand. </a:t>
            </a:r>
            <a:endParaRPr sz="2400" i="1"/>
          </a:p>
          <a:p>
            <a:pPr marL="609600" lvl="0" indent="-412750" algn="l" rtl="0">
              <a:lnSpc>
                <a:spcPct val="115000"/>
              </a:lnSpc>
              <a:spcBef>
                <a:spcPts val="0"/>
              </a:spcBef>
              <a:spcAft>
                <a:spcPts val="0"/>
              </a:spcAft>
              <a:buSzPts val="1700"/>
              <a:buChar char="●"/>
            </a:pPr>
            <a:r>
              <a:rPr lang="en-US" sz="2400" i="1"/>
              <a:t>When students are unable to understand these texts, they miss crucial opportunities to learn grade level content.</a:t>
            </a:r>
            <a:endParaRPr sz="2100" b="0"/>
          </a:p>
          <a:p>
            <a:pPr marL="0" lvl="0" indent="0" algn="l" rtl="0">
              <a:lnSpc>
                <a:spcPct val="115000"/>
              </a:lnSpc>
              <a:spcBef>
                <a:spcPts val="0"/>
              </a:spcBef>
              <a:spcAft>
                <a:spcPts val="0"/>
              </a:spcAft>
              <a:buSzPts val="2100"/>
              <a:buNone/>
            </a:pPr>
            <a:endParaRPr b="0"/>
          </a:p>
          <a:p>
            <a:pPr marL="0" lvl="0" indent="0" algn="l" rtl="0">
              <a:lnSpc>
                <a:spcPct val="115000"/>
              </a:lnSpc>
              <a:spcBef>
                <a:spcPts val="0"/>
              </a:spcBef>
              <a:spcAft>
                <a:spcPts val="0"/>
              </a:spcAft>
              <a:buSzPts val="2100"/>
              <a:buNone/>
            </a:pPr>
            <a:endParaRPr b="0"/>
          </a:p>
          <a:p>
            <a:pPr marL="0" lvl="0" indent="0" algn="l" rtl="0">
              <a:lnSpc>
                <a:spcPct val="115000"/>
              </a:lnSpc>
              <a:spcBef>
                <a:spcPts val="1600"/>
              </a:spcBef>
              <a:spcAft>
                <a:spcPts val="1600"/>
              </a:spcAft>
              <a:buClr>
                <a:schemeClr val="dk1"/>
              </a:buClr>
              <a:buSzPts val="1500"/>
              <a:buFont typeface="Arial"/>
              <a:buNone/>
            </a:pPr>
            <a:r>
              <a:rPr lang="en-US" sz="1500" b="0"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Providing Reading Interventions for Students in Grades 4–9. (2022). </a:t>
            </a:r>
            <a:r>
              <a:rPr lang="en-US" sz="1500" b="0" i="1"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500" b="0"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Retrieved from https://ies.ed.gov/ncee/wwc/Docs/PracticeGuide/WWC-practice-guide-reading-intervention-full-text.pdf.</a:t>
            </a:r>
            <a:r>
              <a:rPr lang="en-US" sz="1500" b="0">
                <a:solidFill>
                  <a:schemeClr val="dk1"/>
                </a:solidFill>
                <a:latin typeface="Arial"/>
                <a:ea typeface="Arial"/>
                <a:cs typeface="Arial"/>
                <a:sym typeface="Arial"/>
              </a:rPr>
              <a:t> </a:t>
            </a:r>
            <a:endParaRPr i="1"/>
          </a:p>
        </p:txBody>
      </p:sp>
      <p:sp>
        <p:nvSpPr>
          <p:cNvPr id="720" name="Google Shape;720;g153072a826c_0_45"/>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153072a826c_0_51"/>
          <p:cNvSpPr txBox="1">
            <a:spLocks noGrp="1"/>
          </p:cNvSpPr>
          <p:nvPr>
            <p:ph type="title"/>
          </p:nvPr>
        </p:nvSpPr>
        <p:spPr>
          <a:xfrm>
            <a:off x="43850" y="352142"/>
            <a:ext cx="121920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What Does this Look Like in Pre-Adolescent and Adolescent Learners?</a:t>
            </a:r>
            <a:r>
              <a:rPr lang="en-US" sz="2700"/>
              <a:t> (3 of 3)</a:t>
            </a:r>
            <a:endParaRPr sz="2700"/>
          </a:p>
        </p:txBody>
      </p:sp>
      <p:sp>
        <p:nvSpPr>
          <p:cNvPr id="726" name="Google Shape;726;g153072a826c_0_51"/>
          <p:cNvSpPr txBox="1">
            <a:spLocks noGrp="1"/>
          </p:cNvSpPr>
          <p:nvPr>
            <p:ph type="body" idx="1"/>
          </p:nvPr>
        </p:nvSpPr>
        <p:spPr>
          <a:xfrm>
            <a:off x="415642" y="1115658"/>
            <a:ext cx="11360700" cy="4710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600"/>
              <a:t>Challenging Texts Are Appropriate for </a:t>
            </a: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All Learners</a:t>
            </a:r>
            <a:endParaRPr sz="2600"/>
          </a:p>
          <a:p>
            <a:pPr marL="609600" lvl="0" indent="-412750" algn="l" rtl="0">
              <a:lnSpc>
                <a:spcPct val="115000"/>
              </a:lnSpc>
              <a:spcBef>
                <a:spcPts val="0"/>
              </a:spcBef>
              <a:spcAft>
                <a:spcPts val="0"/>
              </a:spcAft>
              <a:buSzPts val="1700"/>
              <a:buChar char="●"/>
            </a:pPr>
            <a:r>
              <a:rPr lang="en-US" sz="2400"/>
              <a:t>“Stretch Texts” </a:t>
            </a:r>
            <a:endParaRPr sz="2400"/>
          </a:p>
          <a:p>
            <a:pPr marL="1219200" lvl="1" indent="-438150" algn="l" rtl="0">
              <a:lnSpc>
                <a:spcPct val="115000"/>
              </a:lnSpc>
              <a:spcBef>
                <a:spcPts val="0"/>
              </a:spcBef>
              <a:spcAft>
                <a:spcPts val="0"/>
              </a:spcAft>
              <a:buSzPts val="2100"/>
              <a:buChar char="○"/>
            </a:pPr>
            <a:r>
              <a:rPr lang="en-US"/>
              <a:t>often at or just below students’ grade level</a:t>
            </a:r>
            <a:endParaRPr/>
          </a:p>
          <a:p>
            <a:pPr marL="1219200" lvl="1" indent="-438150" algn="l" rtl="0">
              <a:lnSpc>
                <a:spcPct val="115000"/>
              </a:lnSpc>
              <a:spcBef>
                <a:spcPts val="0"/>
              </a:spcBef>
              <a:spcAft>
                <a:spcPts val="0"/>
              </a:spcAft>
              <a:buSzPts val="2100"/>
              <a:buChar char="○"/>
            </a:pPr>
            <a:r>
              <a:rPr lang="en-US"/>
              <a:t>utilized with appropriate teacher supports so that students can read and understand challenging texts</a:t>
            </a:r>
            <a:endParaRPr/>
          </a:p>
          <a:p>
            <a:pPr marL="1219200" lvl="1" indent="-438150" algn="l" rtl="0">
              <a:lnSpc>
                <a:spcPct val="115000"/>
              </a:lnSpc>
              <a:spcBef>
                <a:spcPts val="0"/>
              </a:spcBef>
              <a:spcAft>
                <a:spcPts val="0"/>
              </a:spcAft>
              <a:buSzPts val="2100"/>
              <a:buChar char="○"/>
            </a:pPr>
            <a:r>
              <a:rPr lang="en-US"/>
              <a:t>practice in small group settings</a:t>
            </a:r>
            <a:endParaRPr/>
          </a:p>
          <a:p>
            <a:pPr marL="609600" lvl="0" indent="-412750" algn="l" rtl="0">
              <a:lnSpc>
                <a:spcPct val="115000"/>
              </a:lnSpc>
              <a:spcBef>
                <a:spcPts val="0"/>
              </a:spcBef>
              <a:spcAft>
                <a:spcPts val="0"/>
              </a:spcAft>
              <a:buSzPts val="1700"/>
              <a:buChar char="●"/>
            </a:pPr>
            <a:r>
              <a:rPr lang="en-US" sz="2400"/>
              <a:t>Provide</a:t>
            </a:r>
            <a:endParaRPr sz="2400"/>
          </a:p>
          <a:p>
            <a:pPr marL="1219200" lvl="1" indent="-438150" algn="l" rtl="0">
              <a:lnSpc>
                <a:spcPct val="115000"/>
              </a:lnSpc>
              <a:spcBef>
                <a:spcPts val="0"/>
              </a:spcBef>
              <a:spcAft>
                <a:spcPts val="0"/>
              </a:spcAft>
              <a:buSzPts val="2100"/>
              <a:buChar char="○"/>
            </a:pPr>
            <a:r>
              <a:rPr lang="en-US"/>
              <a:t>the confidence and skill students will need to approach similar texts in subject area classes</a:t>
            </a:r>
            <a:endParaRPr/>
          </a:p>
          <a:p>
            <a:pPr marL="1219200" lvl="1" indent="-438150" algn="l" rtl="0">
              <a:lnSpc>
                <a:spcPct val="115000"/>
              </a:lnSpc>
              <a:spcBef>
                <a:spcPts val="0"/>
              </a:spcBef>
              <a:spcAft>
                <a:spcPts val="0"/>
              </a:spcAft>
              <a:buSzPts val="2100"/>
              <a:buChar char="○"/>
            </a:pPr>
            <a:r>
              <a:rPr lang="en-US"/>
              <a:t>exposure to sophisticated vocabulary, more intricate sentence structures, and complex idea</a:t>
            </a:r>
            <a:endParaRPr/>
          </a:p>
          <a:p>
            <a:pPr marL="1828800" lvl="0" indent="0" algn="l" rtl="0">
              <a:lnSpc>
                <a:spcPct val="115000"/>
              </a:lnSpc>
              <a:spcBef>
                <a:spcPts val="0"/>
              </a:spcBef>
              <a:spcAft>
                <a:spcPts val="0"/>
              </a:spcAft>
              <a:buSzPts val="2100"/>
              <a:buNone/>
            </a:pPr>
            <a:r>
              <a:rPr lang="en-US" sz="1300" b="0"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Providing Reading Interventions for Students in Grades 4–9. (2022). </a:t>
            </a:r>
            <a:r>
              <a:rPr lang="en-US" sz="1300" b="0" i="1"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300" b="0"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Retrieved from https://ies.ed.gov/ncee/wwc/Docs/PracticeGuide/WWC-practice-guide-reading-intervention-full-text.pdf.</a:t>
            </a:r>
            <a:r>
              <a:rPr lang="en-US" sz="1300" b="0">
                <a:solidFill>
                  <a:schemeClr val="dk1"/>
                </a:solidFill>
                <a:latin typeface="Arial"/>
                <a:ea typeface="Arial"/>
                <a:cs typeface="Arial"/>
                <a:sym typeface="Arial"/>
              </a:rPr>
              <a:t> </a:t>
            </a:r>
            <a:endParaRPr sz="2000"/>
          </a:p>
        </p:txBody>
      </p:sp>
      <p:sp>
        <p:nvSpPr>
          <p:cNvPr id="727" name="Google Shape;727;g153072a826c_0_51"/>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16625d34af5_0_18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Disciplinary Literacy </a:t>
            </a:r>
            <a:endParaRPr/>
          </a:p>
        </p:txBody>
      </p:sp>
      <p:sp>
        <p:nvSpPr>
          <p:cNvPr id="734" name="Google Shape;734;g16625d34af5_0_18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5dc22ba3a5_0_42"/>
          <p:cNvSpPr txBox="1">
            <a:spLocks noGrp="1"/>
          </p:cNvSpPr>
          <p:nvPr>
            <p:ph type="title"/>
          </p:nvPr>
        </p:nvSpPr>
        <p:spPr>
          <a:xfrm>
            <a:off x="114300" y="299975"/>
            <a:ext cx="11863800" cy="13071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500"/>
              <a:buFont typeface="Arial"/>
              <a:buNone/>
            </a:pPr>
            <a:r>
              <a:rPr lang="en-US" sz="3800"/>
              <a:t>9-12 Virtual English SOL Institutes</a:t>
            </a:r>
            <a:endParaRPr sz="3800"/>
          </a:p>
        </p:txBody>
      </p:sp>
      <p:sp>
        <p:nvSpPr>
          <p:cNvPr id="474" name="Google Shape;474;g15dc22ba3a5_0_42"/>
          <p:cNvSpPr txBox="1">
            <a:spLocks noGrp="1"/>
          </p:cNvSpPr>
          <p:nvPr>
            <p:ph type="body" idx="1"/>
          </p:nvPr>
        </p:nvSpPr>
        <p:spPr>
          <a:xfrm>
            <a:off x="6700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10000"/>
          </a:bodyPr>
          <a:lstStyle/>
          <a:p>
            <a:pPr marL="0" lvl="0" indent="0" algn="ctr" rtl="0">
              <a:lnSpc>
                <a:spcPct val="90000"/>
              </a:lnSpc>
              <a:spcBef>
                <a:spcPts val="0"/>
              </a:spcBef>
              <a:spcAft>
                <a:spcPts val="0"/>
              </a:spcAft>
              <a:buSzPct val="72580"/>
              <a:buNone/>
            </a:pPr>
            <a:r>
              <a:rPr lang="en-US" sz="6200">
                <a:latin typeface="Arial"/>
                <a:ea typeface="Arial"/>
                <a:cs typeface="Arial"/>
                <a:sym typeface="Arial"/>
              </a:rPr>
              <a:t>Tuesday, October 25th </a:t>
            </a:r>
            <a:endParaRPr sz="6200">
              <a:solidFill>
                <a:schemeClr val="dk1"/>
              </a:solidFill>
              <a:latin typeface="Arial"/>
              <a:ea typeface="Arial"/>
              <a:cs typeface="Arial"/>
              <a:sym typeface="Arial"/>
            </a:endParaRPr>
          </a:p>
          <a:p>
            <a:pPr marL="0" lvl="0" indent="0" algn="l" rtl="0">
              <a:lnSpc>
                <a:spcPct val="115000"/>
              </a:lnSpc>
              <a:spcBef>
                <a:spcPts val="0"/>
              </a:spcBef>
              <a:spcAft>
                <a:spcPts val="0"/>
              </a:spcAft>
              <a:buSzPct val="107142"/>
              <a:buNone/>
            </a:pPr>
            <a:endParaRPr sz="420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VDOE General Session</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Building Classroom Communities: Using Voices to Inspire Student Choice</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a:t>
            </a:r>
            <a:r>
              <a:rPr lang="en-US" sz="4900">
                <a:solidFill>
                  <a:schemeClr val="dk1"/>
                </a:solidFill>
                <a:latin typeface="Arial"/>
                <a:ea typeface="Arial"/>
                <a:cs typeface="Arial"/>
                <a:sym typeface="Arial"/>
              </a:rPr>
              <a:t>-</a:t>
            </a:r>
            <a:r>
              <a:rPr lang="en-US" sz="4900">
                <a:latin typeface="Arial"/>
                <a:ea typeface="Arial"/>
                <a:cs typeface="Arial"/>
                <a:sym typeface="Arial"/>
              </a:rPr>
              <a:t>6</a:t>
            </a:r>
            <a:r>
              <a:rPr lang="en-US" sz="4900">
                <a:solidFill>
                  <a:schemeClr val="dk1"/>
                </a:solidFill>
                <a:latin typeface="Arial"/>
                <a:ea typeface="Arial"/>
                <a:cs typeface="Arial"/>
                <a:sym typeface="Arial"/>
              </a:rPr>
              <a:t>:55 PM:</a:t>
            </a:r>
            <a:r>
              <a:rPr lang="en-US" sz="4900" b="0">
                <a:solidFill>
                  <a:schemeClr val="dk1"/>
                </a:solidFill>
                <a:latin typeface="Arial"/>
                <a:ea typeface="Arial"/>
                <a:cs typeface="Arial"/>
                <a:sym typeface="Arial"/>
              </a:rPr>
              <a:t> Using Communication and Multimodal Literacy Strands to Rebuild and Refresh Your Reading and Writing Communities</a:t>
            </a:r>
            <a:endParaRPr sz="3700" b="0">
              <a:solidFill>
                <a:schemeClr val="dk1"/>
              </a:solidFill>
              <a:latin typeface="Arial"/>
              <a:ea typeface="Arial"/>
              <a:cs typeface="Arial"/>
              <a:sym typeface="Arial"/>
            </a:endParaRPr>
          </a:p>
        </p:txBody>
      </p:sp>
      <p:sp>
        <p:nvSpPr>
          <p:cNvPr id="475" name="Google Shape;475;g15dc22ba3a5_0_42"/>
          <p:cNvSpPr txBox="1">
            <a:spLocks noGrp="1"/>
          </p:cNvSpPr>
          <p:nvPr>
            <p:ph type="body" idx="2"/>
          </p:nvPr>
        </p:nvSpPr>
        <p:spPr>
          <a:xfrm>
            <a:off x="62389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10000"/>
          </a:bodyPr>
          <a:lstStyle/>
          <a:p>
            <a:pPr marL="0" lvl="0" indent="0" algn="ctr" rtl="0">
              <a:lnSpc>
                <a:spcPct val="90000"/>
              </a:lnSpc>
              <a:spcBef>
                <a:spcPts val="0"/>
              </a:spcBef>
              <a:spcAft>
                <a:spcPts val="0"/>
              </a:spcAft>
              <a:buSzPct val="73087"/>
              <a:buNone/>
            </a:pPr>
            <a:r>
              <a:rPr lang="en-US" sz="6157">
                <a:solidFill>
                  <a:schemeClr val="dk1"/>
                </a:solidFill>
                <a:latin typeface="Arial"/>
                <a:ea typeface="Arial"/>
                <a:cs typeface="Arial"/>
                <a:sym typeface="Arial"/>
              </a:rPr>
              <a:t>T</a:t>
            </a:r>
            <a:r>
              <a:rPr lang="en-US" sz="6157">
                <a:latin typeface="Arial"/>
                <a:ea typeface="Arial"/>
                <a:cs typeface="Arial"/>
                <a:sym typeface="Arial"/>
              </a:rPr>
              <a:t>hursday, October 27th</a:t>
            </a:r>
            <a:endParaRPr sz="6157">
              <a:latin typeface="Arial"/>
              <a:ea typeface="Arial"/>
              <a:cs typeface="Arial"/>
              <a:sym typeface="Arial"/>
            </a:endParaRPr>
          </a:p>
          <a:p>
            <a:pPr marL="0" lvl="0" indent="0" algn="ctr" rtl="0">
              <a:lnSpc>
                <a:spcPct val="90000"/>
              </a:lnSpc>
              <a:spcBef>
                <a:spcPts val="0"/>
              </a:spcBef>
              <a:spcAft>
                <a:spcPts val="0"/>
              </a:spcAft>
              <a:buSzPct val="87260"/>
              <a:buNone/>
            </a:pPr>
            <a:endParaRPr sz="5157">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PM</a:t>
            </a:r>
            <a:r>
              <a:rPr lang="en-US" sz="4900" b="0">
                <a:latin typeface="Arial"/>
                <a:ea typeface="Arial"/>
                <a:cs typeface="Arial"/>
                <a:sym typeface="Arial"/>
              </a:rPr>
              <a:t>: Reading and Writing Like a Practitioner- Connecting English and History through Multimodal Presentations</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PM</a:t>
            </a:r>
            <a:r>
              <a:rPr lang="en-US" sz="4900" b="0">
                <a:latin typeface="Arial"/>
                <a:ea typeface="Arial"/>
                <a:cs typeface="Arial"/>
                <a:sym typeface="Arial"/>
              </a:rPr>
              <a:t>: READ, RESEARCH, and REACT!</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6:00-6:55 PM:</a:t>
            </a:r>
            <a:r>
              <a:rPr lang="en-US" sz="4900" b="0">
                <a:latin typeface="Arial"/>
                <a:ea typeface="Arial"/>
                <a:cs typeface="Arial"/>
                <a:sym typeface="Arial"/>
              </a:rPr>
              <a:t>Virginia Department of Education Instruction &amp; Assessment</a:t>
            </a:r>
            <a:endParaRPr sz="3700" b="0">
              <a:latin typeface="Arial"/>
              <a:ea typeface="Arial"/>
              <a:cs typeface="Arial"/>
              <a:sym typeface="Arial"/>
            </a:endParaRPr>
          </a:p>
          <a:p>
            <a:pPr marL="0" lvl="0" indent="0" algn="l" rtl="0">
              <a:lnSpc>
                <a:spcPct val="115000"/>
              </a:lnSpc>
              <a:spcBef>
                <a:spcPts val="0"/>
              </a:spcBef>
              <a:spcAft>
                <a:spcPts val="0"/>
              </a:spcAft>
              <a:buSzPct val="225000"/>
              <a:buNone/>
            </a:pPr>
            <a:endParaRPr sz="2000" b="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ct val="40539"/>
              <a:buFont typeface="Arial"/>
              <a:buNone/>
            </a:pPr>
            <a:endParaRPr sz="3700" b="0">
              <a:solidFill>
                <a:schemeClr val="dk1"/>
              </a:solidFill>
              <a:latin typeface="Arial"/>
              <a:ea typeface="Arial"/>
              <a:cs typeface="Arial"/>
              <a:sym typeface="Arial"/>
            </a:endParaRPr>
          </a:p>
        </p:txBody>
      </p:sp>
      <p:sp>
        <p:nvSpPr>
          <p:cNvPr id="476" name="Google Shape;476;g15dc22ba3a5_0_42"/>
          <p:cNvSpPr txBox="1">
            <a:spLocks noGrp="1"/>
          </p:cNvSpPr>
          <p:nvPr>
            <p:ph type="sldNum" idx="12"/>
          </p:nvPr>
        </p:nvSpPr>
        <p:spPr>
          <a:xfrm>
            <a:off x="11480800" y="8475133"/>
            <a:ext cx="1349100" cy="4869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900"/>
              <a:t>4</a:t>
            </a:fld>
            <a:endParaRPr sz="19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16625d34af5_0_145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Disciplinary </a:t>
            </a:r>
            <a:r>
              <a:rPr lang="en-US" dirty="0" smtClean="0"/>
              <a:t>Literacy (1 of 2)</a:t>
            </a:r>
            <a:endParaRPr dirty="0"/>
          </a:p>
        </p:txBody>
      </p:sp>
      <p:sp>
        <p:nvSpPr>
          <p:cNvPr id="741" name="Google Shape;741;g16625d34af5_0_145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0"/>
              <a:t>To understand the content taught in subject-area classes, students need to engage with and gain information from complex texts.</a:t>
            </a:r>
            <a:endParaRPr b="0"/>
          </a:p>
          <a:p>
            <a:pPr marL="0" lvl="0" indent="0" algn="l" rtl="0">
              <a:spcBef>
                <a:spcPts val="1000"/>
              </a:spcBef>
              <a:spcAft>
                <a:spcPts val="0"/>
              </a:spcAft>
              <a:buNone/>
            </a:pPr>
            <a:endParaRPr b="0"/>
          </a:p>
          <a:p>
            <a:pPr marL="0" lvl="0" indent="0" algn="l" rtl="0">
              <a:spcBef>
                <a:spcPts val="1000"/>
              </a:spcBef>
              <a:spcAft>
                <a:spcPts val="0"/>
              </a:spcAft>
              <a:buNone/>
            </a:pPr>
            <a:r>
              <a:rPr lang="en-US" b="0"/>
              <a:t>“Stretch texts” allow for discussion of sophisticated ideas and perspectives that contribute to students’ knowledge base for later reading and content classes.</a:t>
            </a:r>
            <a:endParaRPr b="0"/>
          </a:p>
        </p:txBody>
      </p:sp>
      <p:sp>
        <p:nvSpPr>
          <p:cNvPr id="742" name="Google Shape;742;g16625d34af5_0_1453"/>
          <p:cNvSpPr txBox="1"/>
          <p:nvPr/>
        </p:nvSpPr>
        <p:spPr>
          <a:xfrm>
            <a:off x="896175" y="6045825"/>
            <a:ext cx="10084200" cy="61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Providing Reading Interventions for Students in Grades 4–9. (2022). </a:t>
            </a:r>
            <a:r>
              <a:rPr lang="en-US" sz="1300" i="1"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3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Retrieved from https://ies.ed.gov/ncee/wwc/Docs/PracticeGuide/WWC-practice-guide-reading-intervention-full-text.pdf.</a:t>
            </a:r>
            <a:r>
              <a:rPr lang="en-US" sz="1300">
                <a:solidFill>
                  <a:schemeClr val="dk1"/>
                </a:solidFill>
              </a:rPr>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g16625d34af5_0_146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Disciplinary </a:t>
            </a:r>
            <a:r>
              <a:rPr lang="en-US" dirty="0" smtClean="0"/>
              <a:t>Literacy (2 of 2)</a:t>
            </a:r>
            <a:endParaRPr dirty="0"/>
          </a:p>
        </p:txBody>
      </p:sp>
      <p:sp>
        <p:nvSpPr>
          <p:cNvPr id="749" name="Google Shape;749;g16625d34af5_0_146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b="0"/>
              <a:t>Choosing accessible, yet content-rich material is fundamental to providing deep instruction in academic vocabulary.</a:t>
            </a:r>
            <a:endParaRPr b="0"/>
          </a:p>
          <a:p>
            <a:pPr marL="0" lvl="0" indent="0" algn="l" rtl="0">
              <a:spcBef>
                <a:spcPts val="1000"/>
              </a:spcBef>
              <a:spcAft>
                <a:spcPts val="0"/>
              </a:spcAft>
              <a:buNone/>
            </a:pPr>
            <a:endParaRPr b="0"/>
          </a:p>
          <a:p>
            <a:pPr marL="457200" lvl="0" indent="-406400" algn="l" rtl="0">
              <a:spcBef>
                <a:spcPts val="1000"/>
              </a:spcBef>
              <a:spcAft>
                <a:spcPts val="0"/>
              </a:spcAft>
              <a:buSzPts val="2800"/>
              <a:buChar char="•"/>
            </a:pPr>
            <a:r>
              <a:rPr lang="en-US" b="0"/>
              <a:t>Plan writing activities that will allow students to apply their newly learned concepts and skills.</a:t>
            </a:r>
            <a:endParaRPr b="0"/>
          </a:p>
          <a:p>
            <a:pPr marL="457200" lvl="0" indent="0" algn="l" rtl="0">
              <a:spcBef>
                <a:spcPts val="1000"/>
              </a:spcBef>
              <a:spcAft>
                <a:spcPts val="0"/>
              </a:spcAft>
              <a:buNone/>
            </a:pPr>
            <a:endParaRPr/>
          </a:p>
        </p:txBody>
      </p:sp>
      <p:sp>
        <p:nvSpPr>
          <p:cNvPr id="750" name="Google Shape;750;g16625d34af5_0_1463"/>
          <p:cNvSpPr txBox="1"/>
          <p:nvPr/>
        </p:nvSpPr>
        <p:spPr>
          <a:xfrm>
            <a:off x="716925" y="5961825"/>
            <a:ext cx="7405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chemeClr val="hlink"/>
                </a:solidFill>
                <a:hlinkClick r:id="rId3"/>
              </a:rPr>
              <a:t>Teaching Academic Content and Literacy to English Learners in Elementary and Middle School</a:t>
            </a:r>
            <a:endParaRPr sz="12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16625d34af5_0_148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667"/>
              <a:buNone/>
            </a:pPr>
            <a:r>
              <a:rPr lang="en-US"/>
              <a:t>How Do We Get Our Students to Work in Grade-Level Material?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15cf126c2f8_0_183"/>
          <p:cNvSpPr txBox="1">
            <a:spLocks noGrp="1"/>
          </p:cNvSpPr>
          <p:nvPr>
            <p:ph type="title"/>
          </p:nvPr>
        </p:nvSpPr>
        <p:spPr>
          <a:xfrm>
            <a:off x="838200" y="2999113"/>
            <a:ext cx="105156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ct val="139867"/>
              <a:buNone/>
            </a:pPr>
            <a:r>
              <a:rPr lang="en-US" sz="3972" b="0"/>
              <a:t>“The solution is not to "teach again" the material that students haven't learned. Instead, look forward to what those students will need to know to succeed the next day or the next week and focusing solely on those skills—a strategy known as acceleration” </a:t>
            </a:r>
            <a:endParaRPr sz="3972" b="0"/>
          </a:p>
          <a:p>
            <a:pPr marL="0" lvl="0" indent="0" algn="l" rtl="0">
              <a:lnSpc>
                <a:spcPct val="90000"/>
              </a:lnSpc>
              <a:spcBef>
                <a:spcPts val="1000"/>
              </a:spcBef>
              <a:spcAft>
                <a:spcPts val="0"/>
              </a:spcAft>
              <a:buSzPct val="152207"/>
              <a:buNone/>
            </a:pPr>
            <a:endParaRPr sz="3650" b="0"/>
          </a:p>
          <a:p>
            <a:pPr marL="0" lvl="0" indent="0" algn="l" rtl="0">
              <a:lnSpc>
                <a:spcPct val="90000"/>
              </a:lnSpc>
              <a:spcBef>
                <a:spcPts val="1000"/>
              </a:spcBef>
              <a:spcAft>
                <a:spcPts val="0"/>
              </a:spcAft>
              <a:buSzPct val="152207"/>
              <a:buNone/>
            </a:pPr>
            <a:r>
              <a:rPr lang="en-US" sz="3650" b="0"/>
              <a:t>David Steiner, Johns Hopkins University, 2021</a:t>
            </a:r>
            <a:endParaRPr sz="6000"/>
          </a:p>
          <a:p>
            <a:pPr marL="0" lvl="0" indent="0" algn="l" rtl="0">
              <a:lnSpc>
                <a:spcPct val="90000"/>
              </a:lnSpc>
              <a:spcBef>
                <a:spcPts val="0"/>
              </a:spcBef>
              <a:spcAft>
                <a:spcPts val="0"/>
              </a:spcAft>
              <a:buSzPct val="111111"/>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152f422f025_1_1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Research </a:t>
            </a:r>
            <a:r>
              <a:rPr lang="en-US" dirty="0" smtClean="0"/>
              <a:t>Says (1 of 3)</a:t>
            </a:r>
            <a:endParaRPr dirty="0"/>
          </a:p>
        </p:txBody>
      </p:sp>
      <p:sp>
        <p:nvSpPr>
          <p:cNvPr id="769" name="Google Shape;769;g152f422f025_1_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“Accelerating access to grade-level work—with the right supports—is the best way to help students catch up when they’ve fallen behind.”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“Unlock acceleration by operating as if many of your students, especially students in historically and systemically marginalized groups, are not getting enough chances to do high-quality, grade-level work—and set a clear goal to change that.”</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sz="2000" u="sng">
                <a:solidFill>
                  <a:schemeClr val="hlink"/>
                </a:solidFill>
                <a:hlinkClick r:id="rId3"/>
              </a:rPr>
              <a:t>TNTP: Unlocking Acceleration (August 2022)</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1521203f4c9_0_19"/>
          <p:cNvSpPr txBox="1">
            <a:spLocks noGrp="1"/>
          </p:cNvSpPr>
          <p:nvPr>
            <p:ph type="title"/>
          </p:nvPr>
        </p:nvSpPr>
        <p:spPr>
          <a:xfrm>
            <a:off x="280300" y="114300"/>
            <a:ext cx="10515600" cy="10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Research </a:t>
            </a:r>
            <a:r>
              <a:rPr lang="en-US" dirty="0" smtClean="0"/>
              <a:t>Says (2 of 3)</a:t>
            </a:r>
            <a:endParaRPr dirty="0"/>
          </a:p>
        </p:txBody>
      </p:sp>
      <p:sp>
        <p:nvSpPr>
          <p:cNvPr id="776" name="Google Shape;776;g1521203f4c9_0_19"/>
          <p:cNvSpPr txBox="1">
            <a:spLocks noGrp="1"/>
          </p:cNvSpPr>
          <p:nvPr>
            <p:ph type="body" idx="1"/>
          </p:nvPr>
        </p:nvSpPr>
        <p:spPr>
          <a:xfrm>
            <a:off x="280300" y="636450"/>
            <a:ext cx="11623200" cy="5213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ct val="132320"/>
              <a:buNone/>
            </a:pPr>
            <a:r>
              <a:rPr lang="en-US" sz="6511" dirty="0"/>
              <a:t> </a:t>
            </a:r>
            <a:r>
              <a:rPr lang="en-US" sz="2200" dirty="0"/>
              <a:t>“Assigning students work below their grade level mainly just denies them important opportunities to engage with material they could master if given the chance” </a:t>
            </a:r>
            <a:endParaRPr sz="2200" dirty="0"/>
          </a:p>
          <a:p>
            <a:pPr marL="0" lvl="0" indent="0" algn="l" rtl="0">
              <a:lnSpc>
                <a:spcPct val="90000"/>
              </a:lnSpc>
              <a:spcBef>
                <a:spcPts val="1000"/>
              </a:spcBef>
              <a:spcAft>
                <a:spcPts val="0"/>
              </a:spcAft>
              <a:buSzPct val="358974"/>
              <a:buNone/>
            </a:pPr>
            <a:endParaRPr sz="22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07692"/>
              <a:buNone/>
            </a:pPr>
            <a:endParaRPr dirty="0"/>
          </a:p>
        </p:txBody>
      </p:sp>
      <p:pic>
        <p:nvPicPr>
          <p:cNvPr id="777" name="Google Shape;777;g1521203f4c9_0_19" descr="grade level assignments vs. below-grade level assignments infographic from TNTP Unlocking Acceleration link"/>
          <p:cNvPicPr preferRelativeResize="0"/>
          <p:nvPr/>
        </p:nvPicPr>
        <p:blipFill rotWithShape="1">
          <a:blip r:embed="rId3">
            <a:alphaModFix/>
          </a:blip>
          <a:srcRect/>
          <a:stretch/>
        </p:blipFill>
        <p:spPr>
          <a:xfrm>
            <a:off x="2009012" y="2474339"/>
            <a:ext cx="7058175" cy="3933950"/>
          </a:xfrm>
          <a:prstGeom prst="rect">
            <a:avLst/>
          </a:prstGeom>
          <a:noFill/>
          <a:ln w="9525" cap="flat" cmpd="sng">
            <a:solidFill>
              <a:schemeClr val="dk2"/>
            </a:solidFill>
            <a:prstDash val="solid"/>
            <a:round/>
            <a:headEnd type="none" w="sm" len="sm"/>
            <a:tailEnd type="none" w="sm" len="sm"/>
          </a:ln>
        </p:spPr>
      </p:pic>
      <p:sp>
        <p:nvSpPr>
          <p:cNvPr id="778" name="Google Shape;778;g1521203f4c9_0_19"/>
          <p:cNvSpPr txBox="1"/>
          <p:nvPr/>
        </p:nvSpPr>
        <p:spPr>
          <a:xfrm>
            <a:off x="429775" y="6241475"/>
            <a:ext cx="9777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en-US" sz="2000" b="1" i="0" u="sng" strike="noStrike" cap="none">
                <a:solidFill>
                  <a:schemeClr val="hlink"/>
                </a:solidFill>
                <a:latin typeface="Times New Roman"/>
                <a:ea typeface="Times New Roman"/>
                <a:cs typeface="Times New Roman"/>
                <a:sym typeface="Times New Roman"/>
                <a:hlinkClick r:id="rId4"/>
              </a:rPr>
              <a:t>TNTP: Unlocking Acceleration (August 2022)</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g152f422f025_1_4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Research </a:t>
            </a:r>
            <a:r>
              <a:rPr lang="en-US" dirty="0" smtClean="0"/>
              <a:t>Says (3 of 3)</a:t>
            </a:r>
            <a:endParaRPr dirty="0"/>
          </a:p>
        </p:txBody>
      </p:sp>
      <p:sp>
        <p:nvSpPr>
          <p:cNvPr id="785" name="Google Shape;785;g152f422f025_1_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marR="381000" lvl="0" indent="0" algn="l" rtl="0">
              <a:lnSpc>
                <a:spcPct val="100000"/>
              </a:lnSpc>
              <a:spcBef>
                <a:spcPts val="3000"/>
              </a:spcBef>
              <a:spcAft>
                <a:spcPts val="0"/>
              </a:spcAft>
              <a:buSzPts val="2800"/>
              <a:buNone/>
            </a:pPr>
            <a:r>
              <a:rPr lang="en-US" sz="3200" b="0"/>
              <a:t>“To make up for what’s been lost, we need to focus on acceleration, not remediation. That means devoting the bulk of classroom time to challenging instruction at grade-level or higher, and giving all students access to a rich, high-quality curriculum in English language arts, mathematics, social studies, science, the arts, and more”</a:t>
            </a:r>
            <a:endParaRPr sz="3200" b="0"/>
          </a:p>
          <a:p>
            <a:pPr marL="0" lvl="0" indent="0" algn="l" rtl="0">
              <a:lnSpc>
                <a:spcPct val="90000"/>
              </a:lnSpc>
              <a:spcBef>
                <a:spcPts val="3000"/>
              </a:spcBef>
              <a:spcAft>
                <a:spcPts val="0"/>
              </a:spcAft>
              <a:buSzPts val="2800"/>
              <a:buNone/>
            </a:pPr>
            <a:r>
              <a:rPr lang="en-US" sz="2200" u="sng">
                <a:solidFill>
                  <a:schemeClr val="hlink"/>
                </a:solidFill>
                <a:hlinkClick r:id="rId3"/>
              </a:rPr>
              <a:t>The Acceleration Imperative: A Plan to Address Elementary Students’ Unfinished Learning in the Wake of Covid-19</a:t>
            </a:r>
            <a:r>
              <a:rPr lang="en-US" sz="2200"/>
              <a:t> (2021)</a:t>
            </a:r>
            <a:endParaRPr sz="2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160a7b73f58_0_42"/>
          <p:cNvSpPr txBox="1">
            <a:spLocks noGrp="1"/>
          </p:cNvSpPr>
          <p:nvPr>
            <p:ph type="title"/>
          </p:nvPr>
        </p:nvSpPr>
        <p:spPr>
          <a:xfrm>
            <a:off x="415650" y="26801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English Standards of Learning Spiral </a:t>
            </a:r>
            <a:endParaRPr/>
          </a:p>
        </p:txBody>
      </p:sp>
      <p:sp>
        <p:nvSpPr>
          <p:cNvPr id="792" name="Google Shape;792;g160a7b73f58_0_42"/>
          <p:cNvSpPr txBox="1">
            <a:spLocks noGrp="1"/>
          </p:cNvSpPr>
          <p:nvPr>
            <p:ph type="body" idx="1"/>
          </p:nvPr>
        </p:nvSpPr>
        <p:spPr>
          <a:xfrm>
            <a:off x="415650" y="1176000"/>
            <a:ext cx="11463000" cy="556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b="0"/>
              <a:t>K.8c Use pictures to </a:t>
            </a:r>
            <a:r>
              <a:rPr lang="en-US"/>
              <a:t>make predictions</a:t>
            </a:r>
            <a:endParaRPr/>
          </a:p>
          <a:p>
            <a:pPr marL="0" lvl="0" indent="0" algn="l" rtl="0">
              <a:spcBef>
                <a:spcPts val="0"/>
              </a:spcBef>
              <a:spcAft>
                <a:spcPts val="0"/>
              </a:spcAft>
              <a:buNone/>
            </a:pPr>
            <a:r>
              <a:rPr lang="en-US" b="0"/>
              <a:t>1.9 d and 2.7a </a:t>
            </a:r>
            <a:r>
              <a:rPr lang="en-US"/>
              <a:t>Make</a:t>
            </a:r>
            <a:r>
              <a:rPr lang="en-US" b="0"/>
              <a:t> and </a:t>
            </a:r>
            <a:r>
              <a:rPr lang="en-US"/>
              <a:t>Confirm</a:t>
            </a:r>
            <a:r>
              <a:rPr lang="en-US" b="0"/>
              <a:t> Predictions</a:t>
            </a:r>
            <a:endParaRPr b="0"/>
          </a:p>
          <a:p>
            <a:pPr marL="0" lvl="0" indent="0" algn="l" rtl="0">
              <a:spcBef>
                <a:spcPts val="0"/>
              </a:spcBef>
              <a:spcAft>
                <a:spcPts val="0"/>
              </a:spcAft>
              <a:buNone/>
            </a:pPr>
            <a:r>
              <a:rPr lang="en-US" b="0"/>
              <a:t>3.5c Make, Confirm and </a:t>
            </a:r>
            <a:r>
              <a:rPr lang="en-US"/>
              <a:t>Revise</a:t>
            </a:r>
            <a:r>
              <a:rPr lang="en-US" b="0"/>
              <a:t> Predictions</a:t>
            </a:r>
            <a:endParaRPr b="0"/>
          </a:p>
          <a:p>
            <a:pPr marL="0" lvl="0" indent="0" algn="l" rtl="0">
              <a:spcBef>
                <a:spcPts val="0"/>
              </a:spcBef>
              <a:spcAft>
                <a:spcPts val="0"/>
              </a:spcAft>
              <a:buNone/>
            </a:pPr>
            <a:r>
              <a:rPr lang="en-US" b="0"/>
              <a:t>4.5h </a:t>
            </a:r>
            <a:r>
              <a:rPr lang="en-US"/>
              <a:t>Draw conclusions/Make inferences </a:t>
            </a:r>
            <a:r>
              <a:rPr lang="en-US" b="0" u="sng"/>
              <a:t>about the text using text as support</a:t>
            </a:r>
            <a:endParaRPr b="0" u="sng"/>
          </a:p>
          <a:p>
            <a:pPr marL="0" lvl="0" indent="0" algn="l" rtl="0">
              <a:spcBef>
                <a:spcPts val="0"/>
              </a:spcBef>
              <a:spcAft>
                <a:spcPts val="0"/>
              </a:spcAft>
              <a:buNone/>
            </a:pPr>
            <a:r>
              <a:rPr lang="en-US" b="0"/>
              <a:t>6.5f </a:t>
            </a:r>
            <a:r>
              <a:rPr lang="en-US"/>
              <a:t>Draw conclusions</a:t>
            </a:r>
            <a:r>
              <a:rPr lang="en-US" b="0"/>
              <a:t> and </a:t>
            </a:r>
            <a:r>
              <a:rPr lang="en-US"/>
              <a:t>make inferences</a:t>
            </a:r>
            <a:r>
              <a:rPr lang="en-US" b="0"/>
              <a:t> </a:t>
            </a:r>
            <a:r>
              <a:rPr lang="en-US" b="0" u="sng"/>
              <a:t>using the text for support.</a:t>
            </a:r>
            <a:endParaRPr sz="4400" b="0" u="sng"/>
          </a:p>
          <a:p>
            <a:pPr marL="0" lvl="0" indent="0" algn="l" rtl="0">
              <a:lnSpc>
                <a:spcPct val="100000"/>
              </a:lnSpc>
              <a:spcBef>
                <a:spcPts val="0"/>
              </a:spcBef>
              <a:spcAft>
                <a:spcPts val="0"/>
              </a:spcAft>
              <a:buNone/>
            </a:pPr>
            <a:r>
              <a:rPr lang="en-US" b="0"/>
              <a:t>8.5e</a:t>
            </a:r>
            <a:r>
              <a:rPr lang="en-US" sz="1100"/>
              <a:t>  </a:t>
            </a:r>
            <a:r>
              <a:rPr lang="en-US"/>
              <a:t>Make inferences</a:t>
            </a:r>
            <a:r>
              <a:rPr lang="en-US" b="0"/>
              <a:t> and </a:t>
            </a:r>
            <a:r>
              <a:rPr lang="en-US"/>
              <a:t>draw conclusions</a:t>
            </a:r>
            <a:r>
              <a:rPr lang="en-US" b="0"/>
              <a:t> </a:t>
            </a:r>
            <a:r>
              <a:rPr lang="en-US" b="0" u="sng"/>
              <a:t>based on explicit and implied information using references to the text for support.</a:t>
            </a:r>
            <a:r>
              <a:rPr lang="en-US" u="sng"/>
              <a:t> </a:t>
            </a:r>
            <a:endParaRPr u="sng"/>
          </a:p>
          <a:p>
            <a:pPr marL="0" lvl="0" indent="0" algn="l" rtl="0">
              <a:lnSpc>
                <a:spcPct val="100000"/>
              </a:lnSpc>
              <a:spcBef>
                <a:spcPts val="0"/>
              </a:spcBef>
              <a:spcAft>
                <a:spcPts val="0"/>
              </a:spcAft>
              <a:buNone/>
            </a:pPr>
            <a:r>
              <a:rPr lang="en-US" b="0"/>
              <a:t>10.5f</a:t>
            </a:r>
            <a:r>
              <a:rPr lang="en-US" sz="4500" b="0"/>
              <a:t> </a:t>
            </a:r>
            <a:r>
              <a:rPr lang="en-US"/>
              <a:t>Draw conclusions</a:t>
            </a:r>
            <a:r>
              <a:rPr lang="en-US" b="0"/>
              <a:t> and </a:t>
            </a:r>
            <a:r>
              <a:rPr lang="en-US"/>
              <a:t>make inference</a:t>
            </a:r>
            <a:r>
              <a:rPr lang="en-US" b="0"/>
              <a:t>s on </a:t>
            </a:r>
            <a:r>
              <a:rPr lang="en-US" b="0" u="sng"/>
              <a:t>explicit and implied information, using textual support as evidence. </a:t>
            </a:r>
            <a:endParaRPr b="0" u="sng"/>
          </a:p>
          <a:p>
            <a:pPr marL="0" lvl="0" indent="0" algn="l" rtl="0">
              <a:lnSpc>
                <a:spcPct val="100000"/>
              </a:lnSpc>
              <a:spcBef>
                <a:spcPts val="0"/>
              </a:spcBef>
              <a:spcAft>
                <a:spcPts val="0"/>
              </a:spcAft>
              <a:buNone/>
            </a:pPr>
            <a:r>
              <a:rPr lang="en-US" b="0"/>
              <a:t>12.4h </a:t>
            </a:r>
            <a:r>
              <a:rPr lang="en-US"/>
              <a:t>Use critical thinking</a:t>
            </a:r>
            <a:r>
              <a:rPr lang="en-US" b="0"/>
              <a:t> to </a:t>
            </a:r>
            <a:r>
              <a:rPr lang="en-US" b="0" u="sng"/>
              <a:t>generate and respond logically </a:t>
            </a:r>
            <a:r>
              <a:rPr lang="en-US" b="0"/>
              <a:t>to literal, inferential, and evaluative questions </a:t>
            </a:r>
            <a:r>
              <a:rPr lang="en-US" b="0" u="sng"/>
              <a:t>about the text(s)</a:t>
            </a:r>
            <a:r>
              <a:rPr lang="en-US" b="0"/>
              <a:t>.</a:t>
            </a:r>
            <a:endParaRPr b="0"/>
          </a:p>
          <a:p>
            <a:pPr marL="0" lvl="0" indent="0" algn="l" rtl="0">
              <a:spcBef>
                <a:spcPts val="0"/>
              </a:spcBef>
              <a:spcAft>
                <a:spcPts val="0"/>
              </a:spcAft>
              <a:buNone/>
            </a:pPr>
            <a:endParaRPr b="0"/>
          </a:p>
        </p:txBody>
      </p:sp>
      <p:sp>
        <p:nvSpPr>
          <p:cNvPr id="793" name="Google Shape;793;g160a7b73f58_0_42" descr="Arrow&#10;&#10;"/>
          <p:cNvSpPr/>
          <p:nvPr/>
        </p:nvSpPr>
        <p:spPr>
          <a:xfrm>
            <a:off x="114300" y="1382825"/>
            <a:ext cx="522150" cy="840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g160a7b73f58_0_42" descr="arrow"/>
          <p:cNvSpPr/>
          <p:nvPr/>
        </p:nvSpPr>
        <p:spPr>
          <a:xfrm>
            <a:off x="114300" y="1927625"/>
            <a:ext cx="467100" cy="840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g160a7b73f58_0_42" descr="arrow"/>
          <p:cNvSpPr/>
          <p:nvPr/>
        </p:nvSpPr>
        <p:spPr>
          <a:xfrm>
            <a:off x="114300" y="2575025"/>
            <a:ext cx="467100" cy="6765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g160a7b73f58_0_42" descr="Arrow"/>
          <p:cNvSpPr/>
          <p:nvPr/>
        </p:nvSpPr>
        <p:spPr>
          <a:xfrm>
            <a:off x="114300" y="2966775"/>
            <a:ext cx="467100" cy="7635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g160a7b73f58_0_42" descr="Arrow"/>
          <p:cNvSpPr/>
          <p:nvPr/>
        </p:nvSpPr>
        <p:spPr>
          <a:xfrm>
            <a:off x="114300" y="3340775"/>
            <a:ext cx="467100" cy="840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g160a7b73f58_0_42" descr="Arrow"/>
          <p:cNvSpPr/>
          <p:nvPr/>
        </p:nvSpPr>
        <p:spPr>
          <a:xfrm>
            <a:off x="59250" y="4073700"/>
            <a:ext cx="577200" cy="948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g160a7b73f58_0_42" descr="Arrow"/>
          <p:cNvSpPr/>
          <p:nvPr/>
        </p:nvSpPr>
        <p:spPr>
          <a:xfrm>
            <a:off x="114300" y="4914575"/>
            <a:ext cx="467100" cy="948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g160a7b73f58_0_0"/>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Literacy Skills Stack (Secondary)</a:t>
            </a:r>
            <a:endParaRPr/>
          </a:p>
        </p:txBody>
      </p:sp>
      <p:pic>
        <p:nvPicPr>
          <p:cNvPr id="806" name="Google Shape;806;g160a7b73f58_0_0" descr="Spiral doodle"/>
          <p:cNvPicPr preferRelativeResize="0"/>
          <p:nvPr/>
        </p:nvPicPr>
        <p:blipFill rotWithShape="1">
          <a:blip r:embed="rId3">
            <a:alphaModFix/>
          </a:blip>
          <a:srcRect/>
          <a:stretch/>
        </p:blipFill>
        <p:spPr>
          <a:xfrm>
            <a:off x="283200" y="1914025"/>
            <a:ext cx="4156775" cy="4603375"/>
          </a:xfrm>
          <a:prstGeom prst="rect">
            <a:avLst/>
          </a:prstGeom>
          <a:noFill/>
          <a:ln>
            <a:noFill/>
          </a:ln>
        </p:spPr>
      </p:pic>
      <p:pic>
        <p:nvPicPr>
          <p:cNvPr id="807" name="Google Shape;807;g160a7b73f58_0_0" descr="Vertical Progression of SKills&#10;Author's Viewpoint&#10;Compare/Contrast Texts on the same topic&#10;Organizational Patterns&#10;Word Choice&#10;Transition Words"/>
          <p:cNvPicPr preferRelativeResize="0"/>
          <p:nvPr/>
        </p:nvPicPr>
        <p:blipFill>
          <a:blip r:embed="rId4">
            <a:alphaModFix/>
          </a:blip>
          <a:stretch>
            <a:fillRect/>
          </a:stretch>
        </p:blipFill>
        <p:spPr>
          <a:xfrm>
            <a:off x="5256775" y="1573449"/>
            <a:ext cx="5549473" cy="5284550"/>
          </a:xfrm>
          <a:prstGeom prst="rect">
            <a:avLst/>
          </a:prstGeom>
          <a:noFill/>
          <a:ln>
            <a:noFill/>
          </a:ln>
        </p:spPr>
      </p:pic>
      <p:sp>
        <p:nvSpPr>
          <p:cNvPr id="808" name="Google Shape;808;g160a7b73f58_0_0" descr="Arrow"/>
          <p:cNvSpPr/>
          <p:nvPr/>
        </p:nvSpPr>
        <p:spPr>
          <a:xfrm rot="10800000">
            <a:off x="4104038" y="240727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g160a7b73f58_0_0" descr="Arrow"/>
          <p:cNvSpPr/>
          <p:nvPr/>
        </p:nvSpPr>
        <p:spPr>
          <a:xfrm rot="10800000">
            <a:off x="3973263" y="333822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g160a7b73f58_0_0" descr="Arrow"/>
          <p:cNvSpPr/>
          <p:nvPr/>
        </p:nvSpPr>
        <p:spPr>
          <a:xfrm rot="10800000">
            <a:off x="4104038" y="444942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g160a7b73f58_0_0" descr="Arrow"/>
          <p:cNvSpPr/>
          <p:nvPr/>
        </p:nvSpPr>
        <p:spPr>
          <a:xfrm>
            <a:off x="9725875" y="2555088"/>
            <a:ext cx="1794000" cy="12633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g160a7b73f58_0_0" descr="Arrow"/>
          <p:cNvSpPr/>
          <p:nvPr/>
        </p:nvSpPr>
        <p:spPr>
          <a:xfrm>
            <a:off x="9835000" y="355272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g160a7b73f58_0_0" descr="Arrow"/>
          <p:cNvSpPr/>
          <p:nvPr/>
        </p:nvSpPr>
        <p:spPr>
          <a:xfrm>
            <a:off x="9835000" y="461977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g160a7b73f58_0_0"/>
          <p:cNvSpPr txBox="1"/>
          <p:nvPr/>
        </p:nvSpPr>
        <p:spPr>
          <a:xfrm>
            <a:off x="4851213" y="1573450"/>
            <a:ext cx="6187500" cy="6927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a:solidFill>
                  <a:schemeClr val="dk1"/>
                </a:solidFill>
                <a:latin typeface="Times New Roman"/>
                <a:ea typeface="Times New Roman"/>
                <a:cs typeface="Times New Roman"/>
                <a:sym typeface="Times New Roman"/>
              </a:rPr>
              <a:t>Vertical Progression of Skills</a:t>
            </a:r>
            <a:endParaRPr sz="3300">
              <a:solidFill>
                <a:schemeClr val="dk1"/>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g160a7b73f58_0_29"/>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Literacy Skills Work Together (Secondary)</a:t>
            </a:r>
            <a:endParaRPr/>
          </a:p>
        </p:txBody>
      </p:sp>
      <p:pic>
        <p:nvPicPr>
          <p:cNvPr id="821" name="Google Shape;821;g160a7b73f58_0_29" descr="sprial clip art"/>
          <p:cNvPicPr preferRelativeResize="0"/>
          <p:nvPr/>
        </p:nvPicPr>
        <p:blipFill rotWithShape="1">
          <a:blip r:embed="rId3">
            <a:alphaModFix/>
          </a:blip>
          <a:srcRect/>
          <a:stretch/>
        </p:blipFill>
        <p:spPr>
          <a:xfrm>
            <a:off x="441550" y="1699526"/>
            <a:ext cx="4156775" cy="4603375"/>
          </a:xfrm>
          <a:prstGeom prst="rect">
            <a:avLst/>
          </a:prstGeom>
          <a:noFill/>
          <a:ln>
            <a:noFill/>
          </a:ln>
        </p:spPr>
      </p:pic>
      <p:pic>
        <p:nvPicPr>
          <p:cNvPr id="822" name="Google Shape;822;g160a7b73f58_0_29" descr="Author's Style&#10;Techniques in Media&#10;Tone and Word Choice&#10;Written Expression&#10;Synthesize information from multiple sources on a topic"/>
          <p:cNvPicPr preferRelativeResize="0"/>
          <p:nvPr/>
        </p:nvPicPr>
        <p:blipFill>
          <a:blip r:embed="rId4">
            <a:alphaModFix/>
          </a:blip>
          <a:stretch>
            <a:fillRect/>
          </a:stretch>
        </p:blipFill>
        <p:spPr>
          <a:xfrm>
            <a:off x="5605605" y="1699525"/>
            <a:ext cx="4692220" cy="4603375"/>
          </a:xfrm>
          <a:prstGeom prst="rect">
            <a:avLst/>
          </a:prstGeom>
          <a:noFill/>
          <a:ln>
            <a:noFill/>
          </a:ln>
        </p:spPr>
      </p:pic>
      <p:sp>
        <p:nvSpPr>
          <p:cNvPr id="823" name="Google Shape;823;g160a7b73f58_0_29" descr="Arrow"/>
          <p:cNvSpPr/>
          <p:nvPr/>
        </p:nvSpPr>
        <p:spPr>
          <a:xfrm>
            <a:off x="10106375" y="1966250"/>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g160a7b73f58_0_29"/>
          <p:cNvSpPr/>
          <p:nvPr/>
        </p:nvSpPr>
        <p:spPr>
          <a:xfrm>
            <a:off x="10106375" y="4694600"/>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buSzPts val="1400"/>
            </a:pPr>
            <a:r>
              <a:rPr lang="en-US"/>
              <a:t>Arrow</a:t>
            </a:r>
            <a:endParaRPr sz="1400" b="0" i="0" u="none" strike="noStrike" cap="none">
              <a:solidFill>
                <a:srgbClr val="000000"/>
              </a:solidFill>
              <a:latin typeface="Arial"/>
              <a:ea typeface="Arial"/>
              <a:cs typeface="Arial"/>
              <a:sym typeface="Arial"/>
            </a:endParaRPr>
          </a:p>
        </p:txBody>
      </p:sp>
      <p:sp>
        <p:nvSpPr>
          <p:cNvPr id="825" name="Google Shape;825;g160a7b73f58_0_29" descr="Arrow"/>
          <p:cNvSpPr/>
          <p:nvPr/>
        </p:nvSpPr>
        <p:spPr>
          <a:xfrm>
            <a:off x="10056875" y="3364825"/>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g160a7b73f58_0_29" descr="Arrow"/>
          <p:cNvSpPr/>
          <p:nvPr/>
        </p:nvSpPr>
        <p:spPr>
          <a:xfrm rot="-10799425">
            <a:off x="4009662" y="4434417"/>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g160a7b73f58_0_29" descr="Arrow"/>
          <p:cNvSpPr/>
          <p:nvPr/>
        </p:nvSpPr>
        <p:spPr>
          <a:xfrm rot="10800000">
            <a:off x="3960150" y="3240700"/>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g160a7b73f58_0_29" descr="Arrow"/>
          <p:cNvSpPr/>
          <p:nvPr/>
        </p:nvSpPr>
        <p:spPr>
          <a:xfrm rot="10800000">
            <a:off x="3811500" y="1756525"/>
            <a:ext cx="19197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6625d34af5_0_0"/>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Assessment Results Over Time</a:t>
            </a:r>
            <a:endParaRPr/>
          </a:p>
        </p:txBody>
      </p:sp>
      <p:sp>
        <p:nvSpPr>
          <p:cNvPr id="483" name="Google Shape;483;g16625d34af5_0_0"/>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g152f422f025_1_3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Literacy Strands Work Together</a:t>
            </a:r>
            <a:endParaRPr/>
          </a:p>
        </p:txBody>
      </p:sp>
      <p:pic>
        <p:nvPicPr>
          <p:cNvPr id="835" name="Google Shape;835;g152f422f025_1_33" descr="spiral clip art"/>
          <p:cNvPicPr preferRelativeResize="0"/>
          <p:nvPr/>
        </p:nvPicPr>
        <p:blipFill rotWithShape="1">
          <a:blip r:embed="rId3">
            <a:alphaModFix/>
          </a:blip>
          <a:srcRect/>
          <a:stretch/>
        </p:blipFill>
        <p:spPr>
          <a:xfrm>
            <a:off x="376650" y="1699538"/>
            <a:ext cx="4156775" cy="4603375"/>
          </a:xfrm>
          <a:prstGeom prst="rect">
            <a:avLst/>
          </a:prstGeom>
          <a:noFill/>
          <a:ln>
            <a:noFill/>
          </a:ln>
        </p:spPr>
      </p:pic>
      <p:sp>
        <p:nvSpPr>
          <p:cNvPr id="836" name="Google Shape;836;g152f422f025_1_33"/>
          <p:cNvSpPr txBox="1"/>
          <p:nvPr/>
        </p:nvSpPr>
        <p:spPr>
          <a:xfrm>
            <a:off x="4873800" y="1377025"/>
            <a:ext cx="61107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Strand</a:t>
            </a:r>
            <a:r>
              <a:rPr lang="en-US" sz="3200" b="1" i="0" u="none" strike="noStrike" cap="none">
                <a:solidFill>
                  <a:schemeClr val="dk1"/>
                </a:solidFill>
                <a:latin typeface="Times New Roman"/>
                <a:ea typeface="Times New Roman"/>
                <a:cs typeface="Times New Roman"/>
                <a:sym typeface="Times New Roman"/>
              </a:rPr>
              <a:t> Integration</a:t>
            </a:r>
            <a:endParaRPr sz="3200" b="1" i="0" u="none" strike="noStrike" cap="none">
              <a:solidFill>
                <a:schemeClr val="dk1"/>
              </a:solidFill>
              <a:latin typeface="Times New Roman"/>
              <a:ea typeface="Times New Roman"/>
              <a:cs typeface="Times New Roman"/>
              <a:sym typeface="Times New Roman"/>
            </a:endParaRPr>
          </a:p>
        </p:txBody>
      </p:sp>
      <p:pic>
        <p:nvPicPr>
          <p:cNvPr id="837" name="Google Shape;837;g152f422f025_1_33" descr="Author's Purpose&#10;Media Messages&#10;Organization and Written Expression&#10;Collecting Information from multiple sources"/>
          <p:cNvPicPr preferRelativeResize="0"/>
          <p:nvPr/>
        </p:nvPicPr>
        <p:blipFill rotWithShape="1">
          <a:blip r:embed="rId4">
            <a:alphaModFix/>
          </a:blip>
          <a:srcRect l="22192" r="22447"/>
          <a:stretch/>
        </p:blipFill>
        <p:spPr>
          <a:xfrm>
            <a:off x="5783800" y="2054125"/>
            <a:ext cx="4156775" cy="4122700"/>
          </a:xfrm>
          <a:prstGeom prst="rect">
            <a:avLst/>
          </a:prstGeom>
          <a:noFill/>
          <a:ln>
            <a:noFill/>
          </a:ln>
        </p:spPr>
      </p:pic>
      <p:sp>
        <p:nvSpPr>
          <p:cNvPr id="838" name="Google Shape;838;g152f422f025_1_33" descr="Arrow"/>
          <p:cNvSpPr/>
          <p:nvPr/>
        </p:nvSpPr>
        <p:spPr>
          <a:xfrm>
            <a:off x="9760225" y="4419075"/>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g152f422f025_1_33" descr="Arrow"/>
          <p:cNvSpPr/>
          <p:nvPr/>
        </p:nvSpPr>
        <p:spPr>
          <a:xfrm>
            <a:off x="9710725" y="3429725"/>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g152f422f025_1_33" descr="Arrow"/>
          <p:cNvSpPr/>
          <p:nvPr/>
        </p:nvSpPr>
        <p:spPr>
          <a:xfrm>
            <a:off x="9760225" y="2204225"/>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g152f422f025_1_33"/>
          <p:cNvSpPr txBox="1"/>
          <p:nvPr/>
        </p:nvSpPr>
        <p:spPr>
          <a:xfrm>
            <a:off x="915650" y="6176825"/>
            <a:ext cx="9777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hlink"/>
                </a:solidFill>
                <a:latin typeface="Times New Roman"/>
                <a:ea typeface="Times New Roman"/>
                <a:cs typeface="Times New Roman"/>
                <a:sym typeface="Times New Roman"/>
                <a:hlinkClick r:id="rId5"/>
              </a:rPr>
              <a:t>VDOE Utilizing Data To Maximize Instruction Webinar 2021-2022</a:t>
            </a:r>
            <a:endParaRPr sz="1900" b="0" i="0" u="none" strike="noStrike" cap="none">
              <a:solidFill>
                <a:srgbClr val="000000"/>
              </a:solidFill>
              <a:latin typeface="Times New Roman"/>
              <a:ea typeface="Times New Roman"/>
              <a:cs typeface="Times New Roman"/>
              <a:sym typeface="Times New Roman"/>
            </a:endParaRPr>
          </a:p>
        </p:txBody>
      </p:sp>
      <p:sp>
        <p:nvSpPr>
          <p:cNvPr id="842" name="Google Shape;842;g152f422f025_1_33" descr="Arrow"/>
          <p:cNvSpPr/>
          <p:nvPr/>
        </p:nvSpPr>
        <p:spPr>
          <a:xfrm rot="10800000">
            <a:off x="4139450" y="2054125"/>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g152f422f025_1_33" descr="Arrow"/>
          <p:cNvSpPr/>
          <p:nvPr/>
        </p:nvSpPr>
        <p:spPr>
          <a:xfrm rot="10800000">
            <a:off x="4139450" y="3173463"/>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g152f422f025_1_33" descr="Arrow"/>
          <p:cNvSpPr/>
          <p:nvPr/>
        </p:nvSpPr>
        <p:spPr>
          <a:xfrm rot="-10799425">
            <a:off x="4139447" y="4304617"/>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g1521203f4c9_0_5"/>
          <p:cNvSpPr txBox="1">
            <a:spLocks noGrp="1"/>
          </p:cNvSpPr>
          <p:nvPr>
            <p:ph type="title"/>
          </p:nvPr>
        </p:nvSpPr>
        <p:spPr>
          <a:xfrm>
            <a:off x="838200" y="1142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Evidence-based Practices </a:t>
            </a:r>
            <a:endParaRPr/>
          </a:p>
        </p:txBody>
      </p:sp>
      <p:graphicFrame>
        <p:nvGraphicFramePr>
          <p:cNvPr id="851" name="Google Shape;851;g1521203f4c9_0_5" descr="Evidence Based Practices IES practice guide"/>
          <p:cNvGraphicFramePr/>
          <p:nvPr>
            <p:extLst>
              <p:ext uri="{D42A27DB-BD31-4B8C-83A1-F6EECF244321}">
                <p14:modId xmlns:p14="http://schemas.microsoft.com/office/powerpoint/2010/main" val="1900817516"/>
              </p:ext>
            </p:extLst>
          </p:nvPr>
        </p:nvGraphicFramePr>
        <p:xfrm>
          <a:off x="1164075" y="1110650"/>
          <a:ext cx="9863825" cy="5394660"/>
        </p:xfrm>
        <a:graphic>
          <a:graphicData uri="http://schemas.openxmlformats.org/drawingml/2006/table">
            <a:tbl>
              <a:tblPr firstRow="1">
                <a:noFill/>
                <a:tableStyleId>{CDA86551-EAE2-465C-8E15-41F7F2F52A87}</a:tableStyleId>
              </a:tblPr>
              <a:tblGrid>
                <a:gridCol w="9863825">
                  <a:extLst>
                    <a:ext uri="{9D8B030D-6E8A-4147-A177-3AD203B41FA5}">
                      <a16:colId xmlns:a16="http://schemas.microsoft.com/office/drawing/2014/main" val="20000"/>
                    </a:ext>
                  </a:extLst>
                </a:gridCol>
              </a:tblGrid>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1. Begin lessons with short reviews of previous learning.</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2. Present new material in small amounts; assist students as they practice the material.</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3. Ask many questions and observe student responses; questions allow students to connect new material to prior learning.</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4. Provide models such as step-by-step demonstrations or think alouds to work out the problem.</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5. Guide student practice by asking good questions and providing feedback.</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6. Check that students understand the material; doing so can help students learn with fewer errors.</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7. Obtain a high success rate (~80%) through teaching in small steps, guiding practice, and employing mastery learning techniques.</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8. Provide scaffolds, or temporary supports, for difficult material.</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70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9. Prepare students for and monitor independent practice; ample independent practice is necessary for skills and knowledge to become automatic.</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10. Engage students in weekly and monthly reviews of past material.</a:t>
                      </a:r>
                      <a:endParaRPr sz="1800" u="none" strike="noStrike" cap="none" dirty="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852" name="Google Shape;852;g1521203f4c9_0_5"/>
          <p:cNvSpPr txBox="1"/>
          <p:nvPr/>
        </p:nvSpPr>
        <p:spPr>
          <a:xfrm>
            <a:off x="1164075" y="6457800"/>
            <a:ext cx="785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3"/>
              </a:rPr>
              <a:t>Institute of Educational Sciences: Evidence-based Teaching Practices Infographic</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g1560f5beb08_0_13" descr="Scaffold clip art"/>
          <p:cNvPicPr preferRelativeResize="0"/>
          <p:nvPr/>
        </p:nvPicPr>
        <p:blipFill rotWithShape="1">
          <a:blip r:embed="rId3">
            <a:alphaModFix/>
          </a:blip>
          <a:srcRect l="-750" t="-1000" r="-628" b="997"/>
          <a:stretch/>
        </p:blipFill>
        <p:spPr>
          <a:xfrm>
            <a:off x="2373549" y="340537"/>
            <a:ext cx="7434225" cy="6176924"/>
          </a:xfrm>
          <a:prstGeom prst="rect">
            <a:avLst/>
          </a:prstGeom>
          <a:noFill/>
          <a:ln>
            <a:noFill/>
          </a:ln>
        </p:spPr>
      </p:pic>
      <p:sp>
        <p:nvSpPr>
          <p:cNvPr id="860" name="Google Shape;860;g1560f5beb08_0_13"/>
          <p:cNvSpPr txBox="1"/>
          <p:nvPr/>
        </p:nvSpPr>
        <p:spPr>
          <a:xfrm>
            <a:off x="1198025" y="6343500"/>
            <a:ext cx="785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Institute of Educational Sciences: Evidence-based Teaching Practices Infographic</a:t>
            </a:r>
            <a:endParaRPr/>
          </a:p>
        </p:txBody>
      </p:sp>
      <p:sp>
        <p:nvSpPr>
          <p:cNvPr id="2" name="Title 1"/>
          <p:cNvSpPr>
            <a:spLocks noGrp="1"/>
          </p:cNvSpPr>
          <p:nvPr>
            <p:ph type="title"/>
          </p:nvPr>
        </p:nvSpPr>
        <p:spPr>
          <a:xfrm>
            <a:off x="206614" y="340537"/>
            <a:ext cx="2166935" cy="1896825"/>
          </a:xfrm>
        </p:spPr>
        <p:txBody>
          <a:bodyPr/>
          <a:lstStyle/>
          <a:p>
            <a:r>
              <a:rPr lang="en-US" dirty="0" smtClean="0"/>
              <a:t>Scaffold</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g15276201644_0_0"/>
          <p:cNvSpPr txBox="1">
            <a:spLocks noGrp="1"/>
          </p:cNvSpPr>
          <p:nvPr>
            <p:ph type="title"/>
          </p:nvPr>
        </p:nvSpPr>
        <p:spPr>
          <a:xfrm>
            <a:off x="838200" y="-7475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Evidence-based Practices in Literacy </a:t>
            </a:r>
            <a:r>
              <a:rPr lang="en-US" sz="3200" dirty="0" smtClean="0"/>
              <a:t>Instruction (1 of 2)</a:t>
            </a:r>
            <a:endParaRPr sz="3200" dirty="0"/>
          </a:p>
        </p:txBody>
      </p:sp>
      <p:graphicFrame>
        <p:nvGraphicFramePr>
          <p:cNvPr id="867" name="Google Shape;867;g15276201644_0_0" descr="Evidence Based Practices in Literacy Instruction"/>
          <p:cNvGraphicFramePr/>
          <p:nvPr>
            <p:extLst>
              <p:ext uri="{D42A27DB-BD31-4B8C-83A1-F6EECF244321}">
                <p14:modId xmlns:p14="http://schemas.microsoft.com/office/powerpoint/2010/main" val="3949026851"/>
              </p:ext>
            </p:extLst>
          </p:nvPr>
        </p:nvGraphicFramePr>
        <p:xfrm>
          <a:off x="398900" y="930225"/>
          <a:ext cx="11394175" cy="7303205"/>
        </p:xfrm>
        <a:graphic>
          <a:graphicData uri="http://schemas.openxmlformats.org/drawingml/2006/table">
            <a:tbl>
              <a:tblPr firstRow="1">
                <a:noFill/>
                <a:tableStyleId>{CDA86551-EAE2-465C-8E15-41F7F2F52A87}</a:tableStyleId>
              </a:tblPr>
              <a:tblGrid>
                <a:gridCol w="4036325">
                  <a:extLst>
                    <a:ext uri="{9D8B030D-6E8A-4147-A177-3AD203B41FA5}">
                      <a16:colId xmlns:a16="http://schemas.microsoft.com/office/drawing/2014/main" val="20000"/>
                    </a:ext>
                  </a:extLst>
                </a:gridCol>
                <a:gridCol w="2531450">
                  <a:extLst>
                    <a:ext uri="{9D8B030D-6E8A-4147-A177-3AD203B41FA5}">
                      <a16:colId xmlns:a16="http://schemas.microsoft.com/office/drawing/2014/main" val="20001"/>
                    </a:ext>
                  </a:extLst>
                </a:gridCol>
                <a:gridCol w="4826400">
                  <a:extLst>
                    <a:ext uri="{9D8B030D-6E8A-4147-A177-3AD203B41FA5}">
                      <a16:colId xmlns:a16="http://schemas.microsoft.com/office/drawing/2014/main" val="20002"/>
                    </a:ext>
                  </a:extLst>
                </a:gridCol>
              </a:tblGrid>
              <a:tr h="4571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Evidence-based Practices</a:t>
                      </a:r>
                      <a:endParaRPr sz="1800" b="1"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Literacy Connections &amp; Instructional Focus</a:t>
                      </a:r>
                      <a:endParaRPr sz="1800" b="1"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73525">
                <a:tc rowSpan="7">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Reviews of previous learning (weekly, monthly, opening)</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Connect new material to prior learning</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Present new material in small amounts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Assist students as they practice the material</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Think alouds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Asking good questions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Providing feedback</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Check that students understand the material</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Teach in small steps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Provide scaffolds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Provide model</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Guide practice</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Provide independent practice </a:t>
                      </a: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7">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Explicit, Systematic</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Direct Instruction</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Gradual Release (I do, We do, You do)</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Small group differentiated instruction</a:t>
                      </a:r>
                      <a:endParaRPr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Conferences</a:t>
                      </a:r>
                      <a:endParaRPr sz="1800" u="none" strike="noStrike" cap="none"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dirty="0">
                          <a:latin typeface="Calibri"/>
                          <a:ea typeface="Calibri"/>
                          <a:cs typeface="Calibri"/>
                          <a:sym typeface="Calibri"/>
                        </a:rPr>
                        <a:t>Whole group learning</a:t>
                      </a:r>
                      <a:endParaRPr sz="1800" u="none" strike="noStrike" cap="none" dirty="0">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7">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Intentional Focus on:</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Writing about what was read</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Explicit vocabulary instruction</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Academic Vocabulary</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Before, During, &amp; After Reading Strategies:</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summarizing</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self-questioning</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story structure instruction</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graphic and semantic organizers</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comprehension monitoring</a:t>
                      </a: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Engaging students in grade level text</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Discussion-oriented strategies</a:t>
                      </a: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Collaborative Strategic Reading</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Integrating strands of English Standards</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Communication &amp; Multimodal Literacies</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Reading</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Writing</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Research</a:t>
                      </a: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403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996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263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7198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455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4511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451100">
                <a:tc>
                  <a:txBody>
                    <a:bodyPr/>
                    <a:lstStyle/>
                    <a:p>
                      <a:pPr marL="457200" marR="0" lvl="0" indent="-228600" algn="l" rtl="0">
                        <a:lnSpc>
                          <a:spcPct val="100000"/>
                        </a:lnSpc>
                        <a:spcBef>
                          <a:spcPts val="0"/>
                        </a:spcBef>
                        <a:spcAft>
                          <a:spcPts val="0"/>
                        </a:spcAft>
                        <a:buNone/>
                      </a:pP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457200" marR="0" lvl="0" indent="-22860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68" name="Google Shape;868;g15276201644_0_0"/>
          <p:cNvSpPr txBox="1"/>
          <p:nvPr/>
        </p:nvSpPr>
        <p:spPr>
          <a:xfrm>
            <a:off x="501375" y="6334800"/>
            <a:ext cx="6366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a:solidFill>
                  <a:schemeClr val="hlink"/>
                </a:solidFill>
                <a:latin typeface="Times New Roman"/>
                <a:ea typeface="Times New Roman"/>
                <a:cs typeface="Times New Roman"/>
                <a:sym typeface="Times New Roman"/>
                <a:hlinkClick r:id="rId3"/>
              </a:rPr>
              <a:t>Collaboration for Effective Educator, Development, Accountability, and Reform Center Evidence-based Reading Instruction for Adolescence, Grades 6-12</a:t>
            </a:r>
            <a:endParaRPr sz="1200">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15cf126c2f8_0_0"/>
          <p:cNvSpPr txBox="1">
            <a:spLocks noGrp="1"/>
          </p:cNvSpPr>
          <p:nvPr>
            <p:ph type="title"/>
          </p:nvPr>
        </p:nvSpPr>
        <p:spPr>
          <a:xfrm>
            <a:off x="761500" y="1142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Evidence-based Practices in Literacy </a:t>
            </a:r>
            <a:r>
              <a:rPr lang="en-US" sz="3200" dirty="0" smtClean="0"/>
              <a:t>Instruction (2 pf 2)</a:t>
            </a:r>
            <a:endParaRPr sz="3200" dirty="0"/>
          </a:p>
        </p:txBody>
      </p:sp>
      <p:pic>
        <p:nvPicPr>
          <p:cNvPr id="875" name="Google Shape;875;g15cf126c2f8_0_0" descr="scaffold clip art"/>
          <p:cNvPicPr preferRelativeResize="0"/>
          <p:nvPr/>
        </p:nvPicPr>
        <p:blipFill rotWithShape="1">
          <a:blip r:embed="rId3">
            <a:alphaModFix/>
          </a:blip>
          <a:srcRect/>
          <a:stretch/>
        </p:blipFill>
        <p:spPr>
          <a:xfrm>
            <a:off x="337275" y="1085350"/>
            <a:ext cx="4193950" cy="5829300"/>
          </a:xfrm>
          <a:prstGeom prst="rect">
            <a:avLst/>
          </a:prstGeom>
          <a:noFill/>
          <a:ln>
            <a:noFill/>
          </a:ln>
        </p:spPr>
      </p:pic>
      <p:sp>
        <p:nvSpPr>
          <p:cNvPr id="876" name="Google Shape;876;g15cf126c2f8_0_0"/>
          <p:cNvSpPr/>
          <p:nvPr/>
        </p:nvSpPr>
        <p:spPr>
          <a:xfrm>
            <a:off x="5300375" y="115250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Chunking text, read alouds as models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Discussion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Small group</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77" name="Google Shape;877;g15cf126c2f8_0_0"/>
          <p:cNvSpPr/>
          <p:nvPr/>
        </p:nvSpPr>
        <p:spPr>
          <a:xfrm>
            <a:off x="5300375" y="203220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Explicit</a:t>
            </a:r>
            <a:r>
              <a:rPr lang="en-US" sz="1700">
                <a:latin typeface="Calibri"/>
                <a:ea typeface="Calibri"/>
                <a:cs typeface="Calibri"/>
                <a:sym typeface="Calibri"/>
              </a:rPr>
              <a:t> expectations while reading</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Direct Instruction</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878" name="Google Shape;878;g15cf126c2f8_0_0"/>
          <p:cNvSpPr/>
          <p:nvPr/>
        </p:nvSpPr>
        <p:spPr>
          <a:xfrm>
            <a:off x="5300375" y="300645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Gradual Release (I do, We do, You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Small group differentiated instruction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Whole group </a:t>
            </a:r>
            <a:r>
              <a:rPr lang="en-US" sz="1800">
                <a:latin typeface="Calibri"/>
                <a:ea typeface="Calibri"/>
                <a:cs typeface="Calibri"/>
                <a:sym typeface="Calibri"/>
              </a:rPr>
              <a:t>discussion</a:t>
            </a:r>
            <a:endParaRPr sz="1400" b="0" i="0" u="none" strike="noStrike" cap="none">
              <a:solidFill>
                <a:srgbClr val="000000"/>
              </a:solidFill>
              <a:latin typeface="Arial"/>
              <a:ea typeface="Arial"/>
              <a:cs typeface="Arial"/>
              <a:sym typeface="Arial"/>
            </a:endParaRPr>
          </a:p>
        </p:txBody>
      </p:sp>
      <p:sp>
        <p:nvSpPr>
          <p:cNvPr id="879" name="Google Shape;879;g15cf126c2f8_0_0"/>
          <p:cNvSpPr/>
          <p:nvPr/>
        </p:nvSpPr>
        <p:spPr>
          <a:xfrm>
            <a:off x="5300375" y="3933425"/>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Conferences and written feedback</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0" name="Google Shape;880;g15cf126c2f8_0_0"/>
          <p:cNvSpPr/>
          <p:nvPr/>
        </p:nvSpPr>
        <p:spPr>
          <a:xfrm>
            <a:off x="5300525" y="4860400"/>
            <a:ext cx="4067100" cy="80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Consider the level of rigor in skills of the standards when designing, selecting tasks and activities or learning experiences</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81" name="Google Shape;881;g15cf126c2f8_0_0"/>
          <p:cNvSpPr/>
          <p:nvPr/>
        </p:nvSpPr>
        <p:spPr>
          <a:xfrm>
            <a:off x="5271725" y="5834650"/>
            <a:ext cx="40956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Use formative data to gauge student understanding and inform pacing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Track learning progression, diagnose, go back</a:t>
            </a:r>
            <a:endParaRPr sz="1400" b="0" i="0" u="none" strike="noStrike" cap="none">
              <a:solidFill>
                <a:srgbClr val="000000"/>
              </a:solidFill>
              <a:latin typeface="Arial"/>
              <a:ea typeface="Arial"/>
              <a:cs typeface="Arial"/>
              <a:sym typeface="Arial"/>
            </a:endParaRPr>
          </a:p>
        </p:txBody>
      </p:sp>
      <p:cxnSp>
        <p:nvCxnSpPr>
          <p:cNvPr id="882" name="Google Shape;882;g15cf126c2f8_0_0" descr="circle"/>
          <p:cNvCxnSpPr/>
          <p:nvPr/>
        </p:nvCxnSpPr>
        <p:spPr>
          <a:xfrm>
            <a:off x="1275250" y="2032200"/>
            <a:ext cx="906900" cy="906900"/>
          </a:xfrm>
          <a:prstGeom prst="straightConnector1">
            <a:avLst/>
          </a:prstGeom>
          <a:noFill/>
          <a:ln w="9525" cap="flat" cmpd="sng">
            <a:solidFill>
              <a:schemeClr val="dk2"/>
            </a:solidFill>
            <a:prstDash val="solid"/>
            <a:round/>
            <a:headEnd type="none" w="sm" len="sm"/>
            <a:tailEnd type="none" w="sm" len="sm"/>
          </a:ln>
        </p:spPr>
      </p:cxnSp>
      <p:cxnSp>
        <p:nvCxnSpPr>
          <p:cNvPr id="883" name="Google Shape;883;g15cf126c2f8_0_0" descr="line"/>
          <p:cNvCxnSpPr/>
          <p:nvPr/>
        </p:nvCxnSpPr>
        <p:spPr>
          <a:xfrm rot="10800000" flipH="1">
            <a:off x="3088925" y="1615600"/>
            <a:ext cx="2314500" cy="443700"/>
          </a:xfrm>
          <a:prstGeom prst="straightConnector1">
            <a:avLst/>
          </a:prstGeom>
          <a:noFill/>
          <a:ln w="9525" cap="flat" cmpd="sng">
            <a:solidFill>
              <a:schemeClr val="dk2"/>
            </a:solidFill>
            <a:prstDash val="solid"/>
            <a:round/>
            <a:headEnd type="none" w="sm" len="sm"/>
            <a:tailEnd type="none" w="sm" len="sm"/>
          </a:ln>
        </p:spPr>
      </p:cxnSp>
      <p:cxnSp>
        <p:nvCxnSpPr>
          <p:cNvPr id="884" name="Google Shape;884;g15cf126c2f8_0_0" descr="line"/>
          <p:cNvCxnSpPr>
            <a:endCxn id="877" idx="1"/>
          </p:cNvCxnSpPr>
          <p:nvPr/>
        </p:nvCxnSpPr>
        <p:spPr>
          <a:xfrm rot="10800000" flipH="1">
            <a:off x="2683475" y="2400600"/>
            <a:ext cx="2616900" cy="616200"/>
          </a:xfrm>
          <a:prstGeom prst="straightConnector1">
            <a:avLst/>
          </a:prstGeom>
          <a:noFill/>
          <a:ln w="9525" cap="flat" cmpd="sng">
            <a:solidFill>
              <a:schemeClr val="dk2"/>
            </a:solidFill>
            <a:prstDash val="solid"/>
            <a:round/>
            <a:headEnd type="none" w="sm" len="sm"/>
            <a:tailEnd type="none" w="sm" len="sm"/>
          </a:ln>
        </p:spPr>
      </p:cxnSp>
      <p:cxnSp>
        <p:nvCxnSpPr>
          <p:cNvPr id="885" name="Google Shape;885;g15cf126c2f8_0_0" descr="line"/>
          <p:cNvCxnSpPr>
            <a:endCxn id="878" idx="1"/>
          </p:cNvCxnSpPr>
          <p:nvPr/>
        </p:nvCxnSpPr>
        <p:spPr>
          <a:xfrm rot="10800000" flipH="1">
            <a:off x="3358175" y="3374850"/>
            <a:ext cx="1942200" cy="91500"/>
          </a:xfrm>
          <a:prstGeom prst="straightConnector1">
            <a:avLst/>
          </a:prstGeom>
          <a:noFill/>
          <a:ln w="9525" cap="flat" cmpd="sng">
            <a:solidFill>
              <a:schemeClr val="dk2"/>
            </a:solidFill>
            <a:prstDash val="solid"/>
            <a:round/>
            <a:headEnd type="none" w="sm" len="sm"/>
            <a:tailEnd type="none" w="sm" len="sm"/>
          </a:ln>
        </p:spPr>
      </p:cxnSp>
      <p:cxnSp>
        <p:nvCxnSpPr>
          <p:cNvPr id="886" name="Google Shape;886;g15cf126c2f8_0_0" descr="line"/>
          <p:cNvCxnSpPr>
            <a:endCxn id="879" idx="1"/>
          </p:cNvCxnSpPr>
          <p:nvPr/>
        </p:nvCxnSpPr>
        <p:spPr>
          <a:xfrm rot="10800000" flipH="1">
            <a:off x="1233275" y="4301825"/>
            <a:ext cx="4067100" cy="1638000"/>
          </a:xfrm>
          <a:prstGeom prst="straightConnector1">
            <a:avLst/>
          </a:prstGeom>
          <a:noFill/>
          <a:ln w="9525" cap="flat" cmpd="sng">
            <a:solidFill>
              <a:schemeClr val="dk2"/>
            </a:solidFill>
            <a:prstDash val="solid"/>
            <a:round/>
            <a:headEnd type="none" w="sm" len="sm"/>
            <a:tailEnd type="none" w="sm" len="sm"/>
          </a:ln>
        </p:spPr>
      </p:cxnSp>
      <p:cxnSp>
        <p:nvCxnSpPr>
          <p:cNvPr id="887" name="Google Shape;887;g15cf126c2f8_0_0" descr="line"/>
          <p:cNvCxnSpPr>
            <a:endCxn id="880" idx="1"/>
          </p:cNvCxnSpPr>
          <p:nvPr/>
        </p:nvCxnSpPr>
        <p:spPr>
          <a:xfrm rot="10800000" flipH="1">
            <a:off x="2908625" y="5260750"/>
            <a:ext cx="2391900" cy="354900"/>
          </a:xfrm>
          <a:prstGeom prst="straightConnector1">
            <a:avLst/>
          </a:prstGeom>
          <a:noFill/>
          <a:ln w="9525" cap="flat" cmpd="sng">
            <a:solidFill>
              <a:schemeClr val="dk2"/>
            </a:solidFill>
            <a:prstDash val="solid"/>
            <a:round/>
            <a:headEnd type="none" w="sm" len="sm"/>
            <a:tailEnd type="none" w="sm" len="sm"/>
          </a:ln>
        </p:spPr>
      </p:cxnSp>
      <p:cxnSp>
        <p:nvCxnSpPr>
          <p:cNvPr id="888" name="Google Shape;888;g15cf126c2f8_0_0" descr="line"/>
          <p:cNvCxnSpPr>
            <a:endCxn id="881" idx="1"/>
          </p:cNvCxnSpPr>
          <p:nvPr/>
        </p:nvCxnSpPr>
        <p:spPr>
          <a:xfrm rot="10800000" flipH="1">
            <a:off x="1961525" y="6203050"/>
            <a:ext cx="3310200" cy="430200"/>
          </a:xfrm>
          <a:prstGeom prst="straightConnector1">
            <a:avLst/>
          </a:prstGeom>
          <a:noFill/>
          <a:ln w="9525" cap="flat" cmpd="sng">
            <a:solidFill>
              <a:schemeClr val="dk2"/>
            </a:solidFill>
            <a:prstDash val="solid"/>
            <a:round/>
            <a:headEnd type="none" w="sm" len="sm"/>
            <a:tailEnd type="none" w="sm" len="sm"/>
          </a:ln>
        </p:spPr>
      </p:cxnSp>
      <p:sp>
        <p:nvSpPr>
          <p:cNvPr id="889" name="Google Shape;889;g15cf126c2f8_0_0"/>
          <p:cNvSpPr/>
          <p:nvPr/>
        </p:nvSpPr>
        <p:spPr>
          <a:xfrm>
            <a:off x="9225375" y="3065613"/>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Students know what to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expect </a:t>
            </a:r>
            <a:endParaRPr sz="1400" b="0" i="0" u="none" strike="noStrike" cap="none">
              <a:solidFill>
                <a:schemeClr val="lt1"/>
              </a:solidFill>
              <a:latin typeface="Arial"/>
              <a:ea typeface="Arial"/>
              <a:cs typeface="Arial"/>
              <a:sym typeface="Arial"/>
            </a:endParaRPr>
          </a:p>
        </p:txBody>
      </p:sp>
      <p:sp>
        <p:nvSpPr>
          <p:cNvPr id="890" name="Google Shape;890;g15cf126c2f8_0_0"/>
          <p:cNvSpPr/>
          <p:nvPr/>
        </p:nvSpPr>
        <p:spPr>
          <a:xfrm>
            <a:off x="9225375" y="2115000"/>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Students have a purpose for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learning </a:t>
            </a:r>
            <a:endParaRPr sz="1400" b="0" i="0" u="none" strike="noStrike" cap="none">
              <a:solidFill>
                <a:schemeClr val="lt1"/>
              </a:solidFill>
              <a:latin typeface="Arial"/>
              <a:ea typeface="Arial"/>
              <a:cs typeface="Arial"/>
              <a:sym typeface="Arial"/>
            </a:endParaRPr>
          </a:p>
        </p:txBody>
      </p:sp>
      <p:sp>
        <p:nvSpPr>
          <p:cNvPr id="891" name="Google Shape;891;g15cf126c2f8_0_0"/>
          <p:cNvSpPr/>
          <p:nvPr/>
        </p:nvSpPr>
        <p:spPr>
          <a:xfrm>
            <a:off x="9225375" y="1223550"/>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Students are engaged </a:t>
            </a:r>
            <a:endParaRPr sz="1400" b="0" i="0" u="none" strike="noStrike" cap="none">
              <a:solidFill>
                <a:schemeClr val="lt1"/>
              </a:solidFill>
              <a:latin typeface="Arial"/>
              <a:ea typeface="Arial"/>
              <a:cs typeface="Arial"/>
              <a:sym typeface="Arial"/>
            </a:endParaRPr>
          </a:p>
        </p:txBody>
      </p:sp>
      <p:sp>
        <p:nvSpPr>
          <p:cNvPr id="892" name="Google Shape;892;g15cf126c2f8_0_0"/>
          <p:cNvSpPr/>
          <p:nvPr/>
        </p:nvSpPr>
        <p:spPr>
          <a:xfrm>
            <a:off x="9225375" y="3993725"/>
            <a:ext cx="2616900" cy="616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Students show what they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understand and where they  need support</a:t>
            </a:r>
            <a:endParaRPr sz="1400" b="0" i="0" u="none" strike="noStrike" cap="none">
              <a:solidFill>
                <a:schemeClr val="lt1"/>
              </a:solidFill>
              <a:latin typeface="Arial"/>
              <a:ea typeface="Arial"/>
              <a:cs typeface="Arial"/>
              <a:sym typeface="Arial"/>
            </a:endParaRPr>
          </a:p>
        </p:txBody>
      </p:sp>
      <p:sp>
        <p:nvSpPr>
          <p:cNvPr id="893" name="Google Shape;893;g15cf126c2f8_0_0"/>
          <p:cNvSpPr/>
          <p:nvPr/>
        </p:nvSpPr>
        <p:spPr>
          <a:xfrm>
            <a:off x="9225375" y="4985112"/>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Students practice grade-level</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skills using appropriate texts</a:t>
            </a:r>
            <a:endParaRPr sz="1400" b="0" i="0" u="none" strike="noStrike" cap="none">
              <a:solidFill>
                <a:schemeClr val="lt1"/>
              </a:solidFill>
              <a:latin typeface="Arial"/>
              <a:ea typeface="Arial"/>
              <a:cs typeface="Arial"/>
              <a:sym typeface="Arial"/>
            </a:endParaRPr>
          </a:p>
        </p:txBody>
      </p:sp>
      <p:sp>
        <p:nvSpPr>
          <p:cNvPr id="894" name="Google Shape;894;g15cf126c2f8_0_0"/>
          <p:cNvSpPr/>
          <p:nvPr/>
        </p:nvSpPr>
        <p:spPr>
          <a:xfrm>
            <a:off x="9225375" y="5851275"/>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Students focus  on skills that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they need to strengthen </a:t>
            </a:r>
            <a:endParaRPr sz="1400" b="0" i="0" u="none" strike="noStrike" cap="none">
              <a:solidFill>
                <a:schemeClr val="lt1"/>
              </a:solidFill>
              <a:latin typeface="Arial"/>
              <a:ea typeface="Arial"/>
              <a:cs typeface="Arial"/>
              <a:sym typeface="Arial"/>
            </a:endParaRPr>
          </a:p>
        </p:txBody>
      </p:sp>
      <p:sp>
        <p:nvSpPr>
          <p:cNvPr id="895" name="Google Shape;895;g15cf126c2f8_0_0"/>
          <p:cNvSpPr txBox="1"/>
          <p:nvPr/>
        </p:nvSpPr>
        <p:spPr>
          <a:xfrm>
            <a:off x="6728725" y="6434774"/>
            <a:ext cx="3733200" cy="291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600" b="0" i="0" u="none" strike="noStrike" cap="none">
                <a:solidFill>
                  <a:srgbClr val="000000"/>
                </a:solidFill>
                <a:latin typeface="Josefin Sans"/>
                <a:ea typeface="Josefin Sans"/>
                <a:cs typeface="Josefin Sans"/>
                <a:sym typeface="Josefin Sans"/>
              </a:rPr>
              <a:t>Adapted from </a:t>
            </a:r>
            <a:r>
              <a:rPr lang="en-US" sz="1600" b="0" i="0" u="sng" strike="noStrike" cap="none">
                <a:solidFill>
                  <a:schemeClr val="hlink"/>
                </a:solidFill>
                <a:latin typeface="Josefin Sans"/>
                <a:ea typeface="Josefin Sans"/>
                <a:cs typeface="Josefin Sans"/>
                <a:sym typeface="Josefin Sans"/>
                <a:hlinkClick r:id="rId4"/>
              </a:rPr>
              <a:t>Achieve the Core</a:t>
            </a:r>
            <a:endParaRPr sz="1600" b="0" i="0" u="none" strike="noStrike" cap="none">
              <a:solidFill>
                <a:srgbClr val="000000"/>
              </a:solidFill>
              <a:latin typeface="Josefin Sans"/>
              <a:ea typeface="Josefin Sans"/>
              <a:cs typeface="Josefin Sans"/>
              <a:sym typeface="Josefin Sans"/>
            </a:endParaRPr>
          </a:p>
        </p:txBody>
      </p:sp>
      <p:sp>
        <p:nvSpPr>
          <p:cNvPr id="896" name="Google Shape;896;g15cf126c2f8_0_0" descr="circle"/>
          <p:cNvSpPr/>
          <p:nvPr/>
        </p:nvSpPr>
        <p:spPr>
          <a:xfrm>
            <a:off x="9025625" y="1413550"/>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g15cf126c2f8_0_0" descr="circle"/>
          <p:cNvSpPr/>
          <p:nvPr/>
        </p:nvSpPr>
        <p:spPr>
          <a:xfrm>
            <a:off x="9025625" y="3205263"/>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g15cf126c2f8_0_0" descr="circle"/>
          <p:cNvSpPr/>
          <p:nvPr/>
        </p:nvSpPr>
        <p:spPr>
          <a:xfrm>
            <a:off x="9025625" y="4155875"/>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g15cf126c2f8_0_0" descr="circle"/>
          <p:cNvSpPr/>
          <p:nvPr/>
        </p:nvSpPr>
        <p:spPr>
          <a:xfrm>
            <a:off x="9025625" y="5120938"/>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15cf126c2f8_0_0" descr="circle"/>
          <p:cNvSpPr/>
          <p:nvPr/>
        </p:nvSpPr>
        <p:spPr>
          <a:xfrm>
            <a:off x="9025625" y="6073725"/>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g15cf126c2f8_0_0" descr="circle"/>
          <p:cNvSpPr/>
          <p:nvPr/>
        </p:nvSpPr>
        <p:spPr>
          <a:xfrm>
            <a:off x="9025625" y="2210000"/>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15cf126c2f8_0_0"/>
          <p:cNvSpPr txBox="1"/>
          <p:nvPr/>
        </p:nvSpPr>
        <p:spPr>
          <a:xfrm>
            <a:off x="62075" y="6498400"/>
            <a:ext cx="640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Times New Roman"/>
                <a:ea typeface="Times New Roman"/>
                <a:cs typeface="Times New Roman"/>
                <a:sym typeface="Times New Roman"/>
                <a:hlinkClick r:id="rId5"/>
              </a:rPr>
              <a:t>Institute of Educational Sciences: Evidence-based Teaching Practices Infographic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g153bec40d42_0_1842"/>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55</a:t>
            </a:fld>
            <a:endParaRPr/>
          </a:p>
        </p:txBody>
      </p:sp>
      <p:sp>
        <p:nvSpPr>
          <p:cNvPr id="908" name="Google Shape;908;g153bec40d42_0_1842"/>
          <p:cNvSpPr txBox="1">
            <a:spLocks noGrp="1"/>
          </p:cNvSpPr>
          <p:nvPr>
            <p:ph type="title"/>
          </p:nvPr>
        </p:nvSpPr>
        <p:spPr>
          <a:xfrm>
            <a:off x="544702" y="182575"/>
            <a:ext cx="11001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a:t>What Research Shows </a:t>
            </a:r>
            <a:endParaRPr/>
          </a:p>
        </p:txBody>
      </p:sp>
      <p:sp>
        <p:nvSpPr>
          <p:cNvPr id="909" name="Google Shape;909;g153bec40d42_0_1842"/>
          <p:cNvSpPr txBox="1">
            <a:spLocks noGrp="1"/>
          </p:cNvSpPr>
          <p:nvPr>
            <p:ph type="body" idx="1"/>
          </p:nvPr>
        </p:nvSpPr>
        <p:spPr>
          <a:xfrm>
            <a:off x="421800" y="1160300"/>
            <a:ext cx="11236500" cy="4999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1600">
                <a:solidFill>
                  <a:schemeClr val="dk1"/>
                </a:solidFill>
              </a:rPr>
              <a:t>Routines that create cohesion across learning environments-</a:t>
            </a:r>
            <a:endParaRPr sz="1200"/>
          </a:p>
          <a:p>
            <a:pPr marL="698500" lvl="0" indent="-139700" algn="l" rtl="0">
              <a:lnSpc>
                <a:spcPct val="90000"/>
              </a:lnSpc>
              <a:spcBef>
                <a:spcPts val="1100"/>
              </a:spcBef>
              <a:spcAft>
                <a:spcPts val="0"/>
              </a:spcAft>
              <a:buClr>
                <a:schemeClr val="dk1"/>
              </a:buClr>
              <a:buSzPts val="1600"/>
              <a:buChar char="●"/>
            </a:pPr>
            <a:r>
              <a:rPr lang="en-US" sz="1600"/>
              <a:t>Reading Grade Level Text</a:t>
            </a:r>
            <a:endParaRPr sz="1600"/>
          </a:p>
          <a:p>
            <a:pPr marL="1371600" lvl="1" indent="-330200" algn="l" rtl="0">
              <a:lnSpc>
                <a:spcPct val="90000"/>
              </a:lnSpc>
              <a:spcBef>
                <a:spcPts val="1100"/>
              </a:spcBef>
              <a:spcAft>
                <a:spcPts val="0"/>
              </a:spcAft>
              <a:buSzPts val="1600"/>
              <a:buChar char="○"/>
            </a:pPr>
            <a:r>
              <a:rPr lang="en-US" sz="1600" b="0"/>
              <a:t>Teach students how to comprehend complex texts</a:t>
            </a:r>
            <a:endParaRPr sz="1600" b="0"/>
          </a:p>
          <a:p>
            <a:pPr marL="1371600" lvl="1" indent="-330200" algn="l" rtl="0">
              <a:lnSpc>
                <a:spcPct val="90000"/>
              </a:lnSpc>
              <a:spcBef>
                <a:spcPts val="1100"/>
              </a:spcBef>
              <a:spcAft>
                <a:spcPts val="0"/>
              </a:spcAft>
              <a:buSzPts val="1600"/>
              <a:buChar char="○"/>
            </a:pPr>
            <a:r>
              <a:rPr lang="en-US" sz="1600" b="0"/>
              <a:t>Teach students to monitor and adjust how they are reading and notice when comprehension breaks down</a:t>
            </a:r>
            <a:endParaRPr sz="1600" b="0"/>
          </a:p>
          <a:p>
            <a:pPr marL="698500" lvl="0" indent="-139700" algn="l" rtl="0">
              <a:lnSpc>
                <a:spcPct val="90000"/>
              </a:lnSpc>
              <a:spcBef>
                <a:spcPts val="1100"/>
              </a:spcBef>
              <a:spcAft>
                <a:spcPts val="0"/>
              </a:spcAft>
              <a:buClr>
                <a:schemeClr val="dk1"/>
              </a:buClr>
              <a:buSzPts val="1600"/>
              <a:buChar char="●"/>
            </a:pPr>
            <a:r>
              <a:rPr lang="en-US" sz="1600">
                <a:solidFill>
                  <a:schemeClr val="dk1"/>
                </a:solidFill>
              </a:rPr>
              <a:t>Responding to Text</a:t>
            </a:r>
            <a:endParaRPr sz="1600"/>
          </a:p>
          <a:p>
            <a:pPr marL="1371600" lvl="1" indent="-330200" algn="l" rtl="0">
              <a:lnSpc>
                <a:spcPct val="90000"/>
              </a:lnSpc>
              <a:spcBef>
                <a:spcPts val="1100"/>
              </a:spcBef>
              <a:spcAft>
                <a:spcPts val="0"/>
              </a:spcAft>
              <a:buSzPts val="1600"/>
              <a:buChar char="○"/>
            </a:pPr>
            <a:r>
              <a:rPr lang="en-US" sz="1600" b="0"/>
              <a:t>Teach students to think while reading, asking themselves questions, annotating text, paraphrasing chunks of text </a:t>
            </a:r>
            <a:endParaRPr sz="1600" b="0"/>
          </a:p>
          <a:p>
            <a:pPr marL="1371600" lvl="1" indent="-330200" algn="l" rtl="0">
              <a:lnSpc>
                <a:spcPct val="90000"/>
              </a:lnSpc>
              <a:spcBef>
                <a:spcPts val="1100"/>
              </a:spcBef>
              <a:spcAft>
                <a:spcPts val="0"/>
              </a:spcAft>
              <a:buSzPts val="1600"/>
              <a:buChar char="○"/>
            </a:pPr>
            <a:r>
              <a:rPr lang="en-US" sz="1600" b="0"/>
              <a:t>Provide opportunities for students to respond to text using various modalities</a:t>
            </a:r>
            <a:endParaRPr sz="1600" b="0"/>
          </a:p>
          <a:p>
            <a:pPr marL="914400" lvl="0" indent="-330200" algn="l" rtl="0">
              <a:lnSpc>
                <a:spcPct val="90000"/>
              </a:lnSpc>
              <a:spcBef>
                <a:spcPts val="1100"/>
              </a:spcBef>
              <a:spcAft>
                <a:spcPts val="0"/>
              </a:spcAft>
              <a:buSzPts val="1600"/>
              <a:buChar char="●"/>
            </a:pPr>
            <a:r>
              <a:rPr lang="en-US" sz="1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Foundational Skills Work</a:t>
            </a:r>
            <a:endParaRPr sz="1600">
              <a:solidFill>
                <a:schemeClr val="dk1"/>
              </a:solidFill>
            </a:endParaRPr>
          </a:p>
          <a:p>
            <a:pPr marL="1371600" lvl="1" indent="-330200" algn="l" rtl="0">
              <a:lnSpc>
                <a:spcPct val="90000"/>
              </a:lnSpc>
              <a:spcBef>
                <a:spcPts val="1100"/>
              </a:spcBef>
              <a:spcAft>
                <a:spcPts val="0"/>
              </a:spcAft>
              <a:buSzPts val="1600"/>
              <a:buChar char="○"/>
            </a:pPr>
            <a:r>
              <a:rPr lang="en-US" sz="1600" b="0"/>
              <a:t>Include word study </a:t>
            </a:r>
            <a:endParaRPr sz="1600" b="0"/>
          </a:p>
          <a:p>
            <a:pPr marL="1371600" lvl="1" indent="-330200" algn="l" rtl="0">
              <a:lnSpc>
                <a:spcPct val="90000"/>
              </a:lnSpc>
              <a:spcBef>
                <a:spcPts val="1100"/>
              </a:spcBef>
              <a:spcAft>
                <a:spcPts val="0"/>
              </a:spcAft>
              <a:buSzPts val="1600"/>
              <a:buChar char="○"/>
            </a:pPr>
            <a:r>
              <a:rPr lang="en-US" sz="1600" b="0"/>
              <a:t>Teach vocabulary and provide repeated exposures in multiple contexts</a:t>
            </a:r>
            <a:endParaRPr sz="1600" b="0"/>
          </a:p>
          <a:p>
            <a:pPr marL="1371600" lvl="1" indent="-330200" algn="l" rtl="0">
              <a:lnSpc>
                <a:spcPct val="90000"/>
              </a:lnSpc>
              <a:spcBef>
                <a:spcPts val="1100"/>
              </a:spcBef>
              <a:spcAft>
                <a:spcPts val="0"/>
              </a:spcAft>
              <a:buSzPts val="1600"/>
              <a:buChar char="○"/>
            </a:pPr>
            <a:r>
              <a:rPr lang="en-US" sz="1600" b="0"/>
              <a:t>Work on fluency by having student read a wide range of texts multiple times as a class, with a partner, independently</a:t>
            </a:r>
            <a:endParaRPr sz="1600" b="0"/>
          </a:p>
          <a:p>
            <a:pPr marL="1371600" lvl="1" indent="-311150" algn="l" rtl="0">
              <a:lnSpc>
                <a:spcPct val="90000"/>
              </a:lnSpc>
              <a:spcBef>
                <a:spcPts val="1100"/>
              </a:spcBef>
              <a:spcAft>
                <a:spcPts val="0"/>
              </a:spcAft>
              <a:buSzPts val="1300"/>
              <a:buChar char="○"/>
            </a:pPr>
            <a:r>
              <a:rPr lang="en-US" sz="1600" b="0"/>
              <a:t>Utilize before, during, and after reading strategies</a:t>
            </a:r>
            <a:endParaRPr sz="1600" b="0"/>
          </a:p>
          <a:p>
            <a:pPr marL="609600" lvl="0" indent="0" algn="l" rtl="0">
              <a:lnSpc>
                <a:spcPct val="90000"/>
              </a:lnSpc>
              <a:spcBef>
                <a:spcPts val="1100"/>
              </a:spcBef>
              <a:spcAft>
                <a:spcPts val="0"/>
              </a:spcAft>
              <a:buSzPts val="2100"/>
              <a:buNone/>
            </a:pPr>
            <a:endParaRPr sz="2900">
              <a:solidFill>
                <a:schemeClr val="dk1"/>
              </a:solidFill>
            </a:endParaRPr>
          </a:p>
          <a:p>
            <a:pPr marL="609600" lvl="0" indent="0" algn="l" rtl="0">
              <a:lnSpc>
                <a:spcPct val="90000"/>
              </a:lnSpc>
              <a:spcBef>
                <a:spcPts val="1100"/>
              </a:spcBef>
              <a:spcAft>
                <a:spcPts val="0"/>
              </a:spcAft>
              <a:buSzPts val="2100"/>
              <a:buNone/>
            </a:pPr>
            <a:endParaRPr sz="1900"/>
          </a:p>
        </p:txBody>
      </p:sp>
      <p:sp>
        <p:nvSpPr>
          <p:cNvPr id="910" name="Google Shape;910;g153bec40d42_0_1842"/>
          <p:cNvSpPr txBox="1"/>
          <p:nvPr/>
        </p:nvSpPr>
        <p:spPr>
          <a:xfrm>
            <a:off x="544700" y="6000000"/>
            <a:ext cx="98826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300" i="0" u="sng" strike="noStrike" cap="none">
                <a:solidFill>
                  <a:schemeClr val="hlink"/>
                </a:solidFill>
                <a:latin typeface="Times New Roman"/>
                <a:ea typeface="Times New Roman"/>
                <a:cs typeface="Times New Roman"/>
                <a:sym typeface="Times New Roman"/>
                <a:hlinkClick r:id="rId3"/>
              </a:rPr>
              <a:t>https://ccsso.org/blog/ccsso-releases-restart-recovery-considerations-teaching-learning</a:t>
            </a:r>
            <a:endParaRPr sz="700" i="0" u="none" strike="noStrike" cap="none">
              <a:solidFill>
                <a:srgbClr val="000000"/>
              </a:solidFill>
              <a:latin typeface="Times New Roman"/>
              <a:ea typeface="Times New Roman"/>
              <a:cs typeface="Times New Roman"/>
              <a:sym typeface="Times New Roman"/>
            </a:endParaRPr>
          </a:p>
        </p:txBody>
      </p:sp>
      <p:sp>
        <p:nvSpPr>
          <p:cNvPr id="912" name="Google Shape;912;g153bec40d42_0_1842"/>
          <p:cNvSpPr txBox="1"/>
          <p:nvPr/>
        </p:nvSpPr>
        <p:spPr>
          <a:xfrm>
            <a:off x="544700" y="6303350"/>
            <a:ext cx="7857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u="sng">
                <a:solidFill>
                  <a:schemeClr val="hlink"/>
                </a:solidFill>
                <a:latin typeface="Times New Roman"/>
                <a:ea typeface="Times New Roman"/>
                <a:cs typeface="Times New Roman"/>
                <a:sym typeface="Times New Roman"/>
                <a:hlinkClick r:id="rId4"/>
              </a:rPr>
              <a:t>Collaboration for Effective Educator, Development, Accountability, and Reform Center Evidence-based Reading Instruction for Adolescence, Grades 6-12</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155287d1d7d_0_3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Food for Thought</a:t>
            </a:r>
            <a:endParaRPr/>
          </a:p>
        </p:txBody>
      </p:sp>
      <p:sp>
        <p:nvSpPr>
          <p:cNvPr id="919" name="Google Shape;919;g155287d1d7d_0_35"/>
          <p:cNvSpPr txBox="1">
            <a:spLocks noGrp="1"/>
          </p:cNvSpPr>
          <p:nvPr>
            <p:ph type="body" idx="1"/>
          </p:nvPr>
        </p:nvSpPr>
        <p:spPr>
          <a:xfrm>
            <a:off x="838200" y="1506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r>
              <a:rPr lang="en-US" sz="7100" i="1"/>
              <a:t>“It’s not always the text; it’s what you do with it.”</a:t>
            </a:r>
            <a:endParaRPr sz="7100" i="1"/>
          </a:p>
          <a:p>
            <a:pPr marL="0" lvl="0" indent="0" algn="ctr" rtl="0">
              <a:lnSpc>
                <a:spcPct val="90000"/>
              </a:lnSpc>
              <a:spcBef>
                <a:spcPts val="1000"/>
              </a:spcBef>
              <a:spcAft>
                <a:spcPts val="0"/>
              </a:spcAft>
              <a:buSzPts val="2800"/>
              <a:buNone/>
            </a:pPr>
            <a:r>
              <a:rPr lang="en-US"/>
              <a:t>                                                                       </a:t>
            </a:r>
            <a:endParaRPr/>
          </a:p>
          <a:p>
            <a:pPr marL="0" lvl="0" indent="0" algn="ctr" rtl="0">
              <a:lnSpc>
                <a:spcPct val="90000"/>
              </a:lnSpc>
              <a:spcBef>
                <a:spcPts val="1000"/>
              </a:spcBef>
              <a:spcAft>
                <a:spcPts val="0"/>
              </a:spcAft>
              <a:buSzPts val="2800"/>
              <a:buNone/>
            </a:pPr>
            <a:r>
              <a:rPr lang="en-US"/>
              <a:t>                                                                           ~Jennifer Serravallo</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g16625d34af5_0_1636"/>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Upcoming Opportunities</a:t>
            </a:r>
            <a:endParaRPr/>
          </a:p>
        </p:txBody>
      </p:sp>
      <p:sp>
        <p:nvSpPr>
          <p:cNvPr id="926" name="Google Shape;926;g16625d34af5_0_163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g16625d34af5_0_1642"/>
          <p:cNvSpPr txBox="1">
            <a:spLocks noGrp="1"/>
          </p:cNvSpPr>
          <p:nvPr>
            <p:ph type="title"/>
          </p:nvPr>
        </p:nvSpPr>
        <p:spPr>
          <a:xfrm>
            <a:off x="415650" y="2564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700" u="sng">
                <a:solidFill>
                  <a:schemeClr val="hlink"/>
                </a:solidFill>
                <a:hlinkClick r:id="rId3"/>
              </a:rPr>
              <a:t>November Learning Labs</a:t>
            </a:r>
            <a:endParaRPr sz="5300"/>
          </a:p>
        </p:txBody>
      </p:sp>
      <p:sp>
        <p:nvSpPr>
          <p:cNvPr id="933" name="Google Shape;933;g16625d34af5_0_1642"/>
          <p:cNvSpPr txBox="1">
            <a:spLocks noGrp="1"/>
          </p:cNvSpPr>
          <p:nvPr>
            <p:ph type="body" idx="1"/>
          </p:nvPr>
        </p:nvSpPr>
        <p:spPr>
          <a:xfrm>
            <a:off x="415642" y="1250217"/>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300"/>
              <a:t>For participants interested in workshopping and applying ideas presented at the virtual institutes, three in-person K-12 English SOL Learning Labs will be offered around the state. Educators will attend one full-day learning lab facilitated by presenters from the virtual English SOL Institutes. These full-day sessions will allow for teachers to connect within grade-band groups to workshop ideas presented at the institutes, examine student work samples, dialogue with educators from around the Commonwealth, and plan next steps for instruction based on the virtual session topics.</a:t>
            </a:r>
            <a:endParaRPr sz="2700"/>
          </a:p>
          <a:p>
            <a:pPr marL="0" lvl="0" indent="0" algn="l" rtl="0">
              <a:spcBef>
                <a:spcPts val="0"/>
              </a:spcBef>
              <a:spcAft>
                <a:spcPts val="0"/>
              </a:spcAft>
              <a:buNone/>
            </a:pPr>
            <a:r>
              <a:rPr lang="en-US" sz="3000"/>
              <a:t>● Fredericksburg Learning Lab: Monday, November 7, 2022</a:t>
            </a:r>
            <a:endParaRPr sz="3000"/>
          </a:p>
          <a:p>
            <a:pPr marL="0" lvl="0" indent="0" algn="l" rtl="0">
              <a:spcBef>
                <a:spcPts val="0"/>
              </a:spcBef>
              <a:spcAft>
                <a:spcPts val="0"/>
              </a:spcAft>
              <a:buNone/>
            </a:pPr>
            <a:r>
              <a:rPr lang="en-US" sz="3000"/>
              <a:t>● Newport News Learning Lab: Wednesday, November 9, 2022</a:t>
            </a:r>
            <a:endParaRPr sz="3000"/>
          </a:p>
          <a:p>
            <a:pPr marL="0" lvl="0" indent="0" algn="l" rtl="0">
              <a:spcBef>
                <a:spcPts val="0"/>
              </a:spcBef>
              <a:spcAft>
                <a:spcPts val="0"/>
              </a:spcAft>
              <a:buNone/>
            </a:pPr>
            <a:r>
              <a:rPr lang="en-US" sz="3000"/>
              <a:t>● Roanoke Learning Lab: Thursday, November 17, 2022</a:t>
            </a:r>
            <a:endParaRPr sz="3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g16625d34af5_0_1648"/>
          <p:cNvSpPr txBox="1">
            <a:spLocks noGrp="1"/>
          </p:cNvSpPr>
          <p:nvPr>
            <p:ph type="title"/>
          </p:nvPr>
        </p:nvSpPr>
        <p:spPr>
          <a:xfrm>
            <a:off x="415600" y="1084975"/>
            <a:ext cx="4386600" cy="325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Virginia State Literacy Association Conference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Call for Proposals</a:t>
            </a:r>
            <a:endParaRPr/>
          </a:p>
        </p:txBody>
      </p:sp>
      <p:pic>
        <p:nvPicPr>
          <p:cNvPr id="940" name="Google Shape;940;g16625d34af5_0_1648" descr="VSLA image&#10;Honoring the Past and Embracing the Future&#10;March 16-18 2023 &#10;Norfolk VA"/>
          <p:cNvPicPr preferRelativeResize="0"/>
          <p:nvPr/>
        </p:nvPicPr>
        <p:blipFill>
          <a:blip r:embed="rId4">
            <a:alphaModFix/>
          </a:blip>
          <a:stretch>
            <a:fillRect/>
          </a:stretch>
        </p:blipFill>
        <p:spPr>
          <a:xfrm>
            <a:off x="5146900" y="190500"/>
            <a:ext cx="6629400" cy="666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g1544da26951_0_14" descr="screenshot of School Quality profiles"/>
          <p:cNvPicPr preferRelativeResize="0"/>
          <p:nvPr/>
        </p:nvPicPr>
        <p:blipFill rotWithShape="1">
          <a:blip r:embed="rId3">
            <a:alphaModFix/>
          </a:blip>
          <a:srcRect/>
          <a:stretch/>
        </p:blipFill>
        <p:spPr>
          <a:xfrm>
            <a:off x="1419225" y="1040300"/>
            <a:ext cx="9353550" cy="5638800"/>
          </a:xfrm>
          <a:prstGeom prst="rect">
            <a:avLst/>
          </a:prstGeom>
          <a:noFill/>
          <a:ln>
            <a:noFill/>
          </a:ln>
        </p:spPr>
      </p:pic>
      <p:sp>
        <p:nvSpPr>
          <p:cNvPr id="490" name="Google Shape;490;g1544da26951_0_14"/>
          <p:cNvSpPr txBox="1">
            <a:spLocks noGrp="1"/>
          </p:cNvSpPr>
          <p:nvPr>
            <p:ph type="title"/>
          </p:nvPr>
        </p:nvSpPr>
        <p:spPr>
          <a:xfrm>
            <a:off x="838200" y="-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u="sng">
                <a:solidFill>
                  <a:schemeClr val="hlink"/>
                </a:solidFill>
                <a:hlinkClick r:id="rId4"/>
              </a:rPr>
              <a:t>Virginia Department of Education School Quality Profiles</a:t>
            </a:r>
            <a:endParaRPr sz="3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153667b6a26_0_19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Additional VDOE Resources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g168e7f1396a_0_0"/>
          <p:cNvSpPr txBox="1">
            <a:spLocks noGrp="1"/>
          </p:cNvSpPr>
          <p:nvPr>
            <p:ph type="title"/>
          </p:nvPr>
        </p:nvSpPr>
        <p:spPr>
          <a:xfrm>
            <a:off x="415650" y="42184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VDOE Resources</a:t>
            </a:r>
            <a:endParaRPr/>
          </a:p>
        </p:txBody>
      </p:sp>
      <p:sp>
        <p:nvSpPr>
          <p:cNvPr id="953" name="Google Shape;953;g168e7f1396a_0_0"/>
          <p:cNvSpPr txBox="1">
            <a:spLocks noGrp="1"/>
          </p:cNvSpPr>
          <p:nvPr>
            <p:ph type="body" idx="1"/>
          </p:nvPr>
        </p:nvSpPr>
        <p:spPr>
          <a:xfrm>
            <a:off x="615617" y="1307592"/>
            <a:ext cx="11360700" cy="4555200"/>
          </a:xfrm>
          <a:prstGeom prst="rect">
            <a:avLst/>
          </a:prstGeom>
        </p:spPr>
        <p:txBody>
          <a:bodyPr spcFirstLastPara="1" wrap="square" lIns="121900" tIns="121900" rIns="121900" bIns="121900" anchor="t" anchorCtr="0">
            <a:noAutofit/>
          </a:bodyPr>
          <a:lstStyle/>
          <a:p>
            <a:pPr marL="457200" lvl="0" indent="-381000" algn="l" rtl="0">
              <a:lnSpc>
                <a:spcPct val="100000"/>
              </a:lnSpc>
              <a:spcBef>
                <a:spcPts val="0"/>
              </a:spcBef>
              <a:spcAft>
                <a:spcPts val="0"/>
              </a:spcAft>
              <a:buClr>
                <a:srgbClr val="0000FF"/>
              </a:buClr>
              <a:buSzPts val="2400"/>
              <a:buChar char="●"/>
            </a:pPr>
            <a:r>
              <a:rPr lang="en-US" sz="2500"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English Comprehensive Instructional Plans</a:t>
            </a:r>
            <a:endParaRPr sz="2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500">
                <a:solidFill>
                  <a:srgbClr val="0000FF"/>
                </a:solidFill>
              </a:rPr>
              <a:t>VDOE Webinar: </a:t>
            </a:r>
            <a:r>
              <a:rPr lang="en-US" sz="25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Utilizing Data to Maximize Literacy Instruction in the 2021-2022 Academic Year</a:t>
            </a:r>
            <a:endParaRPr sz="2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500"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2021 VDOE K-12 SOL Conferences In English </a:t>
            </a:r>
            <a:r>
              <a:rPr lang="en-US" sz="2500"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Language Arts</a:t>
            </a:r>
            <a:endParaRPr sz="2500">
              <a:solidFill>
                <a:srgbClr val="00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457200" lvl="0" indent="-387350" algn="l" rtl="0">
              <a:lnSpc>
                <a:spcPct val="100000"/>
              </a:lnSpc>
              <a:spcBef>
                <a:spcPts val="0"/>
              </a:spcBef>
              <a:spcAft>
                <a:spcPts val="0"/>
              </a:spcAft>
              <a:buClr>
                <a:srgbClr val="0000FF"/>
              </a:buClr>
              <a:buSzPts val="2500"/>
              <a:buChar char="●"/>
            </a:pPr>
            <a:r>
              <a:rPr lang="en-US" sz="2500" u="sng">
                <a:solidFill>
                  <a:srgbClr val="0000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2022 VDOE K-12 Virtual  SOL English Institutes</a:t>
            </a:r>
            <a:endParaRPr sz="2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400" u="sng">
                <a:solidFill>
                  <a:srgbClr val="0000FF"/>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English Comprehensive Literacy Webinars</a:t>
            </a:r>
            <a:endParaRPr sz="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400" u="sng">
                <a:solidFill>
                  <a:srgbClr val="0000FF"/>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Professional Development on Demand</a:t>
            </a:r>
            <a:endParaRPr sz="2400">
              <a:solidFill>
                <a:srgbClr val="0000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g168e7f1396a_0_6"/>
          <p:cNvSpPr txBox="1">
            <a:spLocks noGrp="1"/>
          </p:cNvSpPr>
          <p:nvPr>
            <p:ph type="title"/>
          </p:nvPr>
        </p:nvSpPr>
        <p:spPr>
          <a:xfrm>
            <a:off x="606025" y="431875"/>
            <a:ext cx="4876200" cy="937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300">
                <a:latin typeface="Georgia"/>
                <a:ea typeface="Georgia"/>
                <a:cs typeface="Georgia"/>
                <a:sym typeface="Georgia"/>
              </a:rPr>
              <a:t>Stay Connected!</a:t>
            </a:r>
            <a:endParaRPr sz="4300">
              <a:latin typeface="Georgia"/>
              <a:ea typeface="Georgia"/>
              <a:cs typeface="Georgia"/>
              <a:sym typeface="Georgia"/>
            </a:endParaRPr>
          </a:p>
        </p:txBody>
      </p:sp>
      <p:sp>
        <p:nvSpPr>
          <p:cNvPr id="960" name="Google Shape;960;g168e7f1396a_0_6"/>
          <p:cNvSpPr txBox="1">
            <a:spLocks noGrp="1"/>
          </p:cNvSpPr>
          <p:nvPr>
            <p:ph type="body" idx="1"/>
          </p:nvPr>
        </p:nvSpPr>
        <p:spPr>
          <a:xfrm>
            <a:off x="114300" y="1567625"/>
            <a:ext cx="5772300" cy="43014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Jill Nogueras</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650"/>
              <a:buFont typeface="Arial"/>
              <a:buNone/>
            </a:pPr>
            <a:r>
              <a:rPr lang="en-US" sz="2552">
                <a:solidFill>
                  <a:srgbClr val="000000"/>
                </a:solidFill>
                <a:latin typeface="Calibri"/>
                <a:ea typeface="Calibri"/>
                <a:cs typeface="Calibri"/>
                <a:sym typeface="Calibri"/>
              </a:rPr>
              <a:t>K-12 English Coordinator</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3"/>
              </a:rPr>
              <a:t>Jill.Nogueras@doe.virginia.gov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endParaRPr sz="2852">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Carmen Kurek</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a:solidFill>
                  <a:srgbClr val="000000"/>
                </a:solidFill>
                <a:latin typeface="Calibri"/>
                <a:ea typeface="Calibri"/>
                <a:cs typeface="Calibri"/>
                <a:sym typeface="Calibri"/>
              </a:rPr>
              <a:t>Elementary English/Reading Specialist</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4"/>
              </a:rPr>
              <a:t>Carmen.Kurek@doe.virginia.gov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endParaRPr sz="2752">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Colleen Cassada</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a:solidFill>
                  <a:srgbClr val="000000"/>
                </a:solidFill>
                <a:latin typeface="Calibri"/>
                <a:ea typeface="Calibri"/>
                <a:cs typeface="Calibri"/>
                <a:sym typeface="Calibri"/>
              </a:rPr>
              <a:t>Middle School English Specialist</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5"/>
              </a:rPr>
              <a:t>Colleen.Cassada@doe.Virginia.gov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7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Assessment Office</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390"/>
              <a:buFont typeface="Arial"/>
              <a:buNone/>
            </a:pPr>
            <a:r>
              <a:rPr lang="en-US" sz="2552" u="sng">
                <a:solidFill>
                  <a:schemeClr val="hlink"/>
                </a:solidFill>
                <a:latin typeface="Calibri"/>
                <a:ea typeface="Calibri"/>
                <a:cs typeface="Calibri"/>
                <a:sym typeface="Calibri"/>
                <a:hlinkClick r:id="rId6"/>
              </a:rPr>
              <a:t>Student_Assessment@doe.virginia.gov</a:t>
            </a:r>
            <a:endParaRPr sz="1220">
              <a:latin typeface="Calibri"/>
              <a:ea typeface="Calibri"/>
              <a:cs typeface="Calibri"/>
              <a:sym typeface="Calibri"/>
            </a:endParaRPr>
          </a:p>
        </p:txBody>
      </p:sp>
      <p:pic>
        <p:nvPicPr>
          <p:cNvPr id="961" name="Google Shape;961;g168e7f1396a_0_6" descr="VDOE logo"/>
          <p:cNvPicPr preferRelativeResize="0"/>
          <p:nvPr/>
        </p:nvPicPr>
        <p:blipFill rotWithShape="1">
          <a:blip r:embed="rId7">
            <a:alphaModFix/>
          </a:blip>
          <a:srcRect/>
          <a:stretch/>
        </p:blipFill>
        <p:spPr>
          <a:xfrm>
            <a:off x="5886575" y="1126525"/>
            <a:ext cx="5957627" cy="460495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g168e7f1396a_0_13"/>
          <p:cNvSpPr txBox="1">
            <a:spLocks noGrp="1"/>
          </p:cNvSpPr>
          <p:nvPr>
            <p:ph type="title"/>
          </p:nvPr>
        </p:nvSpPr>
        <p:spPr>
          <a:xfrm>
            <a:off x="501850" y="114299"/>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968" name="Google Shape;968;g168e7f1396a_0_13"/>
          <p:cNvSpPr txBox="1">
            <a:spLocks noGrp="1"/>
          </p:cNvSpPr>
          <p:nvPr>
            <p:ph type="body" idx="1"/>
          </p:nvPr>
        </p:nvSpPr>
        <p:spPr>
          <a:xfrm>
            <a:off x="189050" y="1175075"/>
            <a:ext cx="11660400" cy="5437800"/>
          </a:xfrm>
          <a:prstGeom prst="rect">
            <a:avLst/>
          </a:prstGeom>
        </p:spPr>
        <p:txBody>
          <a:bodyPr spcFirstLastPara="1" wrap="square" lIns="91425" tIns="45700" rIns="91425" bIns="45700" anchor="t" anchorCtr="0">
            <a:normAutofit fontScale="32500" lnSpcReduction="10000"/>
          </a:bodyPr>
          <a:lstStyle/>
          <a:p>
            <a:pPr marL="0" lvl="0" indent="0" algn="l" rtl="0">
              <a:lnSpc>
                <a:spcPct val="115000"/>
              </a:lnSpc>
              <a:spcBef>
                <a:spcPts val="1200"/>
              </a:spcBef>
              <a:spcAft>
                <a:spcPts val="0"/>
              </a:spcAft>
              <a:buNone/>
            </a:pPr>
            <a:endParaRPr sz="3256"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5646" b="0">
                <a:solidFill>
                  <a:srgbClr val="000000"/>
                </a:solidFill>
                <a:latin typeface="Arial"/>
                <a:ea typeface="Arial"/>
                <a:cs typeface="Arial"/>
                <a:sym typeface="Arial"/>
              </a:rPr>
              <a:t>Hougen, M. (2014). Evidence-based reading instruction for adolescents, grades 6-12 (Document No. IC-13). Retrieved from University of Florida, Collaboration for Effective Educator, Development, Accountability, and Reform Center </a:t>
            </a:r>
            <a:r>
              <a:rPr lang="en-US" sz="5646" b="0" u="sng">
                <a:solidFill>
                  <a:schemeClr val="hlink"/>
                </a:solidFill>
                <a:latin typeface="Arial"/>
                <a:ea typeface="Arial"/>
                <a:cs typeface="Arial"/>
                <a:sym typeface="Arial"/>
                <a:hlinkClick r:id="rId3"/>
              </a:rPr>
              <a:t>website:http://ceedar.education.ufl.edu/tools/innovation-configurations/</a:t>
            </a:r>
            <a:endParaRPr sz="3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5750" b="0">
                <a:solidFill>
                  <a:srgbClr val="000000"/>
                </a:solidFill>
                <a:latin typeface="Arial"/>
                <a:ea typeface="Arial"/>
                <a:cs typeface="Arial"/>
                <a:sym typeface="Arial"/>
              </a:rPr>
              <a:t>Meyers, A. (2021). To catch students up, don’t remediate. accelerate. </a:t>
            </a:r>
            <a:r>
              <a:rPr lang="en-US" sz="5750" b="0" i="1">
                <a:solidFill>
                  <a:srgbClr val="000000"/>
                </a:solidFill>
                <a:latin typeface="Arial"/>
                <a:ea typeface="Arial"/>
                <a:cs typeface="Arial"/>
                <a:sym typeface="Arial"/>
              </a:rPr>
              <a:t>Johns Hopkins University Magazine</a:t>
            </a:r>
            <a:r>
              <a:rPr lang="en-US" sz="5750" b="0">
                <a:solidFill>
                  <a:srgbClr val="000000"/>
                </a:solidFill>
                <a:latin typeface="Arial"/>
                <a:ea typeface="Arial"/>
                <a:cs typeface="Arial"/>
                <a:sym typeface="Arial"/>
              </a:rPr>
              <a:t>. Retrieved August 28, 2021, from </a:t>
            </a:r>
            <a:r>
              <a:rPr lang="en-US" sz="5750" b="0" u="sng">
                <a:solidFill>
                  <a:schemeClr val="hlink"/>
                </a:solidFill>
                <a:latin typeface="Arial"/>
                <a:ea typeface="Arial"/>
                <a:cs typeface="Arial"/>
                <a:sym typeface="Arial"/>
                <a:hlinkClick r:id="rId4"/>
              </a:rPr>
              <a:t>https://hub.jhu.edu/2021/05/06/accelerate-learning-to-bridge-covid-19-education-gaps/</a:t>
            </a:r>
            <a:r>
              <a:rPr lang="en-US" sz="5750" b="0">
                <a:solidFill>
                  <a:srgbClr val="000000"/>
                </a:solidFill>
                <a:latin typeface="Arial"/>
                <a:ea typeface="Arial"/>
                <a:cs typeface="Arial"/>
                <a:sym typeface="Arial"/>
              </a:rPr>
              <a:t>. </a:t>
            </a:r>
            <a:endParaRPr sz="5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5750" b="0">
                <a:solidFill>
                  <a:srgbClr val="000000"/>
                </a:solidFill>
                <a:latin typeface="Arial"/>
                <a:ea typeface="Arial"/>
                <a:cs typeface="Arial"/>
                <a:sym typeface="Arial"/>
              </a:rPr>
              <a:t>Rosenshine, B. (2012). Principles of instruction: Research-based strategies that all teachers should know. American Educator, 36(1), 12-39. Retrieved from </a:t>
            </a:r>
            <a:r>
              <a:rPr lang="en-US" sz="5750" b="0" u="sng">
                <a:solidFill>
                  <a:schemeClr val="hlink"/>
                </a:solidFill>
                <a:latin typeface="Arial"/>
                <a:ea typeface="Arial"/>
                <a:cs typeface="Arial"/>
                <a:sym typeface="Arial"/>
                <a:hlinkClick r:id="rId5"/>
              </a:rPr>
              <a:t>https://www.aft.org/sites/default/files/ periodicals/Rosenshine.pdf </a:t>
            </a:r>
            <a:endParaRPr sz="5750" b="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lvl="0" indent="0" algn="l" rtl="0">
              <a:lnSpc>
                <a:spcPct val="115000"/>
              </a:lnSpc>
              <a:spcBef>
                <a:spcPts val="1200"/>
              </a:spcBef>
              <a:spcAft>
                <a:spcPts val="0"/>
              </a:spcAft>
              <a:buNone/>
            </a:pPr>
            <a:r>
              <a:rPr lang="en-US" sz="5750" b="0">
                <a:solidFill>
                  <a:srgbClr val="000000"/>
                </a:solidFill>
                <a:latin typeface="Arial"/>
                <a:ea typeface="Arial"/>
                <a:cs typeface="Arial"/>
                <a:sym typeface="Arial"/>
              </a:rPr>
              <a:t>Council of Chief State School Officers (2021). A Nation of Readers: How State Chiefs Can Help Every Child Learn To Read. Retrieved from: </a:t>
            </a:r>
            <a:r>
              <a:rPr lang="en-US" sz="5750" b="0" u="sng">
                <a:solidFill>
                  <a:srgbClr val="0000FF"/>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https://753a0706.flowpaper.com/CCSSOReadingResource/#page=1</a:t>
            </a:r>
            <a:endParaRPr sz="5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endParaRPr sz="5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r>
              <a:rPr lang="en-US" sz="5750" b="0">
                <a:solidFill>
                  <a:srgbClr val="000000"/>
                </a:solidFill>
                <a:latin typeface="Arial"/>
                <a:ea typeface="Arial"/>
                <a:cs typeface="Arial"/>
                <a:sym typeface="Arial"/>
              </a:rPr>
              <a:t>The New Teacher Project. (2022, August 9). Unlocking acceleration: how below grade-level work Is holding students back in literacy. Retrieved September 2, 2022, from https://tntp.org/assets/documents/Unlocking_Acceleration_8.16.22.pdf T</a:t>
            </a:r>
            <a:endParaRPr sz="5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400" b="0">
              <a:solidFill>
                <a:srgbClr val="000000"/>
              </a:solidFill>
              <a:latin typeface="Arial"/>
              <a:ea typeface="Arial"/>
              <a:cs typeface="Arial"/>
              <a:sym typeface="Arial"/>
            </a:endParaRPr>
          </a:p>
          <a:p>
            <a:pPr marL="0" lvl="0" indent="0" algn="l" rtl="0">
              <a:lnSpc>
                <a:spcPct val="115000"/>
              </a:lnSpc>
              <a:spcBef>
                <a:spcPts val="2100"/>
              </a:spcBef>
              <a:spcAft>
                <a:spcPts val="0"/>
              </a:spcAft>
              <a:buClr>
                <a:schemeClr val="dk1"/>
              </a:buClr>
              <a:buSzPct val="53571"/>
              <a:buFont typeface="Arial"/>
              <a:buNone/>
            </a:pPr>
            <a:endParaRPr/>
          </a:p>
          <a:p>
            <a:pPr marL="0" lvl="0" indent="0" algn="l" rtl="0">
              <a:lnSpc>
                <a:spcPct val="115000"/>
              </a:lnSpc>
              <a:spcBef>
                <a:spcPts val="2100"/>
              </a:spcBef>
              <a:spcAft>
                <a:spcPts val="0"/>
              </a:spcAft>
              <a:buNone/>
            </a:pPr>
            <a:endParaRPr sz="1400" b="0">
              <a:solidFill>
                <a:srgbClr val="000000"/>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g168e7f1396a_0_1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974" name="Google Shape;974;g168e7f1396a_0_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aphicFrame>
        <p:nvGraphicFramePr>
          <p:cNvPr id="496" name="Google Shape;496;g167f2e96ce0_2_150" descr="data chart of SOL scores over time"/>
          <p:cNvGraphicFramePr/>
          <p:nvPr>
            <p:extLst>
              <p:ext uri="{D42A27DB-BD31-4B8C-83A1-F6EECF244321}">
                <p14:modId xmlns:p14="http://schemas.microsoft.com/office/powerpoint/2010/main" val="2102235026"/>
              </p:ext>
            </p:extLst>
          </p:nvPr>
        </p:nvGraphicFramePr>
        <p:xfrm>
          <a:off x="2559850" y="1352034"/>
          <a:ext cx="7239000" cy="4707340"/>
        </p:xfrm>
        <a:graphic>
          <a:graphicData uri="http://schemas.openxmlformats.org/drawingml/2006/table">
            <a:tbl>
              <a:tblPr firstRow="1">
                <a:noFill/>
                <a:tableStyleId>{CDA86551-EAE2-465C-8E15-41F7F2F52A87}</a:tableStyleId>
              </a:tblPr>
              <a:tblGrid>
                <a:gridCol w="166925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2635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Level</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2018-2019</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2019-2020</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2020-2021*</a:t>
                      </a:r>
                      <a:r>
                        <a:rPr lang="en-US"/>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2021-2022</a:t>
                      </a:r>
                      <a:endParaRPr sz="1400" b="1" u="none" strike="noStrike" cap="none"/>
                    </a:p>
                  </a:txBody>
                  <a:tcPr marL="91425" marR="91425" marT="91425" marB="91425"/>
                </a:tc>
                <a:extLst>
                  <a:ext uri="{0D108BD9-81ED-4DB2-BD59-A6C34878D82A}">
                    <a16:rowId xmlns:a16="http://schemas.microsoft.com/office/drawing/2014/main" val="10000"/>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Three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71%</a:t>
                      </a:r>
                      <a:endParaRPr sz="1800" b="1" u="none" strike="noStrike" cap="none"/>
                    </a:p>
                  </a:txBody>
                  <a:tcPr marL="91425" marR="91425" marT="91425" marB="91425"/>
                </a:tc>
                <a:tc rowSpan="7">
                  <a:txBody>
                    <a:bodyPr/>
                    <a:lstStyle/>
                    <a:p>
                      <a:pPr marL="0" marR="0" lvl="0" indent="0" algn="ctr" rtl="0">
                        <a:lnSpc>
                          <a:spcPct val="100000"/>
                        </a:lnSpc>
                        <a:spcBef>
                          <a:spcPts val="0"/>
                        </a:spcBef>
                        <a:spcAft>
                          <a:spcPts val="0"/>
                        </a:spcAft>
                        <a:buClr>
                          <a:srgbClr val="000000"/>
                        </a:buClr>
                        <a:buSzPts val="1400"/>
                        <a:buFont typeface="Arial"/>
                        <a:buNone/>
                      </a:pPr>
                      <a:r>
                        <a:rPr lang="en-US" sz="3600" b="1" dirty="0"/>
                        <a:t>No Data </a:t>
                      </a:r>
                      <a:r>
                        <a:rPr lang="en-US" sz="36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Available</a:t>
                      </a:r>
                      <a:endParaRPr sz="3600" b="1" u="none" strike="noStrike" cap="none" dirty="0"/>
                    </a:p>
                  </a:txBody>
                  <a:tcPr marL="91425" marR="91425" marT="91425" marB="91425" vert="vert"/>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61%</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68%</a:t>
                      </a:r>
                      <a:endParaRPr sz="1800" b="1" u="none" strike="noStrike" cap="none"/>
                    </a:p>
                  </a:txBody>
                  <a:tcPr marL="91425" marR="91425" marT="91425" marB="91425"/>
                </a:tc>
                <a:extLst>
                  <a:ext uri="{0D108BD9-81ED-4DB2-BD59-A6C34878D82A}">
                    <a16:rowId xmlns:a16="http://schemas.microsoft.com/office/drawing/2014/main" val="10001"/>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Four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75%</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68%</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2"/>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Five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78%</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66%</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3"/>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Six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77%</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69%</a:t>
                      </a:r>
                      <a:endParaRPr sz="18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70%</a:t>
                      </a:r>
                      <a:endParaRPr sz="1800" b="1" u="none" strike="noStrike" cap="none"/>
                    </a:p>
                  </a:txBody>
                  <a:tcPr marL="91425" marR="91425" marT="91425" marB="91425"/>
                </a:tc>
                <a:extLst>
                  <a:ext uri="{0D108BD9-81ED-4DB2-BD59-A6C34878D82A}">
                    <a16:rowId xmlns:a16="http://schemas.microsoft.com/office/drawing/2014/main" val="10004"/>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Seven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79%</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71%</a:t>
                      </a:r>
                      <a:endParaRPr sz="18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5"/>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Eight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76%</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69%</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6"/>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End of Course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86%</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81%</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85%</a:t>
                      </a:r>
                      <a:endParaRPr sz="1800" b="1" u="none" strike="noStrike" cap="none" dirty="0"/>
                    </a:p>
                  </a:txBody>
                  <a:tcPr marL="91425" marR="91425" marT="91425" marB="91425"/>
                </a:tc>
                <a:extLst>
                  <a:ext uri="{0D108BD9-81ED-4DB2-BD59-A6C34878D82A}">
                    <a16:rowId xmlns:a16="http://schemas.microsoft.com/office/drawing/2014/main" val="10007"/>
                  </a:ext>
                </a:extLst>
              </a:tr>
            </a:tbl>
          </a:graphicData>
        </a:graphic>
      </p:graphicFrame>
      <p:sp>
        <p:nvSpPr>
          <p:cNvPr id="497" name="Google Shape;497;g167f2e96ce0_2_150"/>
          <p:cNvSpPr txBox="1">
            <a:spLocks noGrp="1"/>
          </p:cNvSpPr>
          <p:nvPr>
            <p:ph type="title"/>
          </p:nvPr>
        </p:nvSpPr>
        <p:spPr>
          <a:xfrm>
            <a:off x="409575" y="2885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English Reading Performance</a:t>
            </a:r>
            <a:endParaRPr/>
          </a:p>
        </p:txBody>
      </p:sp>
      <p:sp>
        <p:nvSpPr>
          <p:cNvPr id="498" name="Google Shape;498;g167f2e96ce0_2_150"/>
          <p:cNvSpPr txBox="1"/>
          <p:nvPr/>
        </p:nvSpPr>
        <p:spPr>
          <a:xfrm>
            <a:off x="551800" y="6070375"/>
            <a:ext cx="11255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Times New Roman"/>
                <a:ea typeface="Times New Roman"/>
                <a:cs typeface="Times New Roman"/>
                <a:sym typeface="Times New Roman"/>
              </a:rPr>
              <a:t>*Pass rates reflect disruptions to instruction caused by the pandemic, decreased participation in state assessment programs, pandemic-related declines in enrollment, fewer retakes, and more flexible “opt-out” provisions for parents concerned about community spread of COVID-19. </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+ 2017 English Standards of Learning assessed for the first time.</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aphicFrame>
        <p:nvGraphicFramePr>
          <p:cNvPr id="504" name="Google Shape;504;g1544da26951_0_8" descr="Data chart of SOL Writing scores over time"/>
          <p:cNvGraphicFramePr/>
          <p:nvPr>
            <p:extLst>
              <p:ext uri="{D42A27DB-BD31-4B8C-83A1-F6EECF244321}">
                <p14:modId xmlns:p14="http://schemas.microsoft.com/office/powerpoint/2010/main" val="2519871119"/>
              </p:ext>
            </p:extLst>
          </p:nvPr>
        </p:nvGraphicFramePr>
        <p:xfrm>
          <a:off x="1518900" y="2182530"/>
          <a:ext cx="7239000" cy="1659490"/>
        </p:xfrm>
        <a:graphic>
          <a:graphicData uri="http://schemas.openxmlformats.org/drawingml/2006/table">
            <a:tbl>
              <a:tblPr firstRow="1">
                <a:noFill/>
                <a:tableStyleId>{CDA86551-EAE2-465C-8E15-41F7F2F52A87}</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Level</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2018-2019</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2019-2020</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2020-2021</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2021-2022</a:t>
                      </a:r>
                      <a:endParaRPr sz="1400" b="1" u="none" strike="noStrike" cap="none"/>
                    </a:p>
                  </a:txBody>
                  <a:tcPr marL="91425" marR="91425" marT="91425" marB="91425"/>
                </a:tc>
                <a:extLst>
                  <a:ext uri="{0D108BD9-81ED-4DB2-BD59-A6C34878D82A}">
                    <a16:rowId xmlns:a16="http://schemas.microsoft.com/office/drawing/2014/main" val="10000"/>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8 Writing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70%</a:t>
                      </a:r>
                      <a:endParaRPr sz="1800" b="1" u="none" strike="noStrike" cap="none"/>
                    </a:p>
                  </a:txBody>
                  <a:tcPr marL="91425" marR="91425" marT="91425" marB="91425"/>
                </a:tc>
                <a:tc rowSpan="2" gridSpan="2">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t>No data available</a:t>
                      </a:r>
                      <a:endParaRPr sz="18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57%</a:t>
                      </a:r>
                      <a:endParaRPr sz="1800" b="1" u="none" strike="noStrike" cap="none"/>
                    </a:p>
                  </a:txBody>
                  <a:tcPr marL="91425" marR="91425" marT="91425" marB="91425"/>
                </a:tc>
                <a:extLst>
                  <a:ext uri="{0D108BD9-81ED-4DB2-BD59-A6C34878D82A}">
                    <a16:rowId xmlns:a16="http://schemas.microsoft.com/office/drawing/2014/main" val="10001"/>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End of Course Writing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81%</a:t>
                      </a:r>
                      <a:endParaRPr sz="1800" b="1" u="none" strike="noStrike" cap="none"/>
                    </a:p>
                  </a:txBody>
                  <a:tcPr marL="91425" marR="91425" marT="91425" marB="91425"/>
                </a:tc>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74%</a:t>
                      </a:r>
                      <a:endParaRPr sz="1800" b="1"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505" name="Google Shape;505;g1544da26951_0_8"/>
          <p:cNvSpPr txBox="1">
            <a:spLocks noGrp="1"/>
          </p:cNvSpPr>
          <p:nvPr>
            <p:ph type="title" idx="4294967295"/>
          </p:nvPr>
        </p:nvSpPr>
        <p:spPr>
          <a:xfrm>
            <a:off x="455500" y="3498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English Writing Performance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6625d34af5_0_52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Essential Components of Literacy</a:t>
            </a:r>
            <a:endParaRPr/>
          </a:p>
        </p:txBody>
      </p:sp>
      <p:sp>
        <p:nvSpPr>
          <p:cNvPr id="512" name="Google Shape;512;g16625d34af5_0_52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theme/theme1.xml><?xml version="1.0" encoding="utf-8"?>
<a:theme xmlns:a="http://schemas.openxmlformats.org/drawingml/2006/main" name="Office Theme">
  <a:themeElements>
    <a:clrScheme name="VBOE">
      <a:dk1>
        <a:srgbClr val="003A70"/>
      </a:dk1>
      <a:lt1>
        <a:srgbClr val="FFFFFF"/>
      </a:lt1>
      <a:dk2>
        <a:srgbClr val="003A70"/>
      </a:dk2>
      <a:lt2>
        <a:srgbClr val="CDCDCD"/>
      </a:lt2>
      <a:accent1>
        <a:srgbClr val="005DB3"/>
      </a:accent1>
      <a:accent2>
        <a:srgbClr val="002446"/>
      </a:accent2>
      <a:accent3>
        <a:srgbClr val="636363"/>
      </a:accent3>
      <a:accent4>
        <a:srgbClr val="C9CAC1"/>
      </a:accent4>
      <a:accent5>
        <a:srgbClr val="77B4FF"/>
      </a:accent5>
      <a:accent6>
        <a:srgbClr val="FDFFFE"/>
      </a:accent6>
      <a:hlink>
        <a:srgbClr val="0077E5"/>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BOE">
      <a:dk1>
        <a:srgbClr val="003A70"/>
      </a:dk1>
      <a:lt1>
        <a:srgbClr val="FFFFFF"/>
      </a:lt1>
      <a:dk2>
        <a:srgbClr val="003A70"/>
      </a:dk2>
      <a:lt2>
        <a:srgbClr val="CDCDCD"/>
      </a:lt2>
      <a:accent1>
        <a:srgbClr val="005DB3"/>
      </a:accent1>
      <a:accent2>
        <a:srgbClr val="002446"/>
      </a:accent2>
      <a:accent3>
        <a:srgbClr val="636363"/>
      </a:accent3>
      <a:accent4>
        <a:srgbClr val="C9CAC1"/>
      </a:accent4>
      <a:accent5>
        <a:srgbClr val="77B4FF"/>
      </a:accent5>
      <a:accent6>
        <a:srgbClr val="FDFFFE"/>
      </a:accent6>
      <a:hlink>
        <a:srgbClr val="0077E5"/>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4348</Words>
  <Application>Microsoft Office PowerPoint</Application>
  <PresentationFormat>Widescreen</PresentationFormat>
  <Paragraphs>563</Paragraphs>
  <Slides>64</Slides>
  <Notes>64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64</vt:i4>
      </vt:variant>
    </vt:vector>
  </HeadingPairs>
  <TitlesOfParts>
    <vt:vector size="76" baseType="lpstr">
      <vt:lpstr>Times New Roman</vt:lpstr>
      <vt:lpstr>Courier New</vt:lpstr>
      <vt:lpstr>Cardo</vt:lpstr>
      <vt:lpstr>Trebuchet MS</vt:lpstr>
      <vt:lpstr>Roboto</vt:lpstr>
      <vt:lpstr>Calibri</vt:lpstr>
      <vt:lpstr>Georgia</vt:lpstr>
      <vt:lpstr>Josefin Sans</vt:lpstr>
      <vt:lpstr>Arial</vt:lpstr>
      <vt:lpstr>Office Theme</vt:lpstr>
      <vt:lpstr>Office Theme</vt:lpstr>
      <vt:lpstr>Office Theme</vt:lpstr>
      <vt:lpstr>6-8 VDOE Virtual English SOL Institutes</vt:lpstr>
      <vt:lpstr>Agenda</vt:lpstr>
      <vt:lpstr>6-8 Virtual English SOL Institutes</vt:lpstr>
      <vt:lpstr>9-12 Virtual English SOL Institutes</vt:lpstr>
      <vt:lpstr>Assessment Results Over Time</vt:lpstr>
      <vt:lpstr>Virginia Department of Education School Quality Profiles</vt:lpstr>
      <vt:lpstr>English Reading Performance</vt:lpstr>
      <vt:lpstr>English Writing Performance</vt:lpstr>
      <vt:lpstr>Essential Components of Literacy</vt:lpstr>
      <vt:lpstr>Comprehensive Literacy: Successful English Instruction-Integrates the Strands</vt:lpstr>
      <vt:lpstr>Essential Components of Literacy (1 of 4)</vt:lpstr>
      <vt:lpstr>Essential Components of Literacy (2 of 4)</vt:lpstr>
      <vt:lpstr>Essential Components of Literacy (3 of 4)</vt:lpstr>
      <vt:lpstr>Essential Components of Literacy (4 of 4)</vt:lpstr>
      <vt:lpstr>Research and Evidence-Based Practices</vt:lpstr>
      <vt:lpstr>What Research Says (1 of 3) </vt:lpstr>
      <vt:lpstr>What Research Says (2 of 3) </vt:lpstr>
      <vt:lpstr>What Research Says (3 of 3) </vt:lpstr>
      <vt:lpstr>What does Evidence-Based Mean?</vt:lpstr>
      <vt:lpstr>Evidence-Based Instruction</vt:lpstr>
      <vt:lpstr>Evidence-Based Practices: Integrate Reading and Writing</vt:lpstr>
      <vt:lpstr>    “Students spend more time reading than writing, so they are more familiar with the skills required to read. Showing them the connection between reading and writing can help them transfer their reading skills to writing and vice versa.”</vt:lpstr>
      <vt:lpstr> The Reading/Writing Connection</vt:lpstr>
      <vt:lpstr>Assigned Vs. Taught</vt:lpstr>
      <vt:lpstr>When writing is taught…</vt:lpstr>
      <vt:lpstr>Quote</vt:lpstr>
      <vt:lpstr>Leverage the Writing Process to Demonstrate Student Thinking</vt:lpstr>
      <vt:lpstr>Teach Writing as a Recursive Process</vt:lpstr>
      <vt:lpstr>Teaching Writing When Responding to Reading</vt:lpstr>
      <vt:lpstr>Use Texts as Exemplars for Writing </vt:lpstr>
      <vt:lpstr>Evidence-Based Practices for Additional Support in Instruction</vt:lpstr>
      <vt:lpstr>“Evidenced-based reading practices are critical for all learners, including English learners and students with disabilities” </vt:lpstr>
      <vt:lpstr>What Research Says and Evidence Shows</vt:lpstr>
      <vt:lpstr>Evidence-Based Practices for Interventions</vt:lpstr>
      <vt:lpstr>Recommendations</vt:lpstr>
      <vt:lpstr>What Does this Look Like in Pre-Adolescent and Adolescent Learners? (1 of 3)</vt:lpstr>
      <vt:lpstr>What Does this Look Like in Pre-Adolescent and Adolescent Learners? (2 of 3)</vt:lpstr>
      <vt:lpstr>What Does this Look Like in Pre-Adolescent and Adolescent Learners? (3 of 3)</vt:lpstr>
      <vt:lpstr>Disciplinary Literacy </vt:lpstr>
      <vt:lpstr>Disciplinary Literacy (1 of 2)</vt:lpstr>
      <vt:lpstr>Disciplinary Literacy (2 of 2)</vt:lpstr>
      <vt:lpstr>How Do We Get Our Students to Work in Grade-Level Material?</vt:lpstr>
      <vt:lpstr>“The solution is not to "teach again" the material that students haven't learned. Instead, look forward to what those students will need to know to succeed the next day or the next week and focusing solely on those skills—a strategy known as acceleration”   David Steiner, Johns Hopkins University, 2021 </vt:lpstr>
      <vt:lpstr>What Research Says (1 of 3)</vt:lpstr>
      <vt:lpstr>What Research Says (2 of 3)</vt:lpstr>
      <vt:lpstr>What Research Says (3 of 3)</vt:lpstr>
      <vt:lpstr>English Standards of Learning Spiral </vt:lpstr>
      <vt:lpstr>Literacy Skills Stack (Secondary)</vt:lpstr>
      <vt:lpstr>Literacy Skills Work Together (Secondary)</vt:lpstr>
      <vt:lpstr>Literacy Strands Work Together</vt:lpstr>
      <vt:lpstr>Evidence-based Practices </vt:lpstr>
      <vt:lpstr>Scaffold</vt:lpstr>
      <vt:lpstr>Evidence-based Practices in Literacy Instruction (1 of 2)</vt:lpstr>
      <vt:lpstr>Evidence-based Practices in Literacy Instruction (2 pf 2)</vt:lpstr>
      <vt:lpstr>What Research Shows </vt:lpstr>
      <vt:lpstr>Food for Thought</vt:lpstr>
      <vt:lpstr>Upcoming Opportunities</vt:lpstr>
      <vt:lpstr>November Learning Labs</vt:lpstr>
      <vt:lpstr>Virginia State Literacy Association Conference   Call for Proposals</vt:lpstr>
      <vt:lpstr>Additional VDOE Resources</vt:lpstr>
      <vt:lpstr>VDOE Resources</vt:lpstr>
      <vt:lpstr>Stay Connected!</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6-8 VDOE Virtual English SOL Institutes</dc:title>
  <dc:creator>Pyle, Charles (DOE)</dc:creator>
  <cp:lastModifiedBy>VITA Program</cp:lastModifiedBy>
  <cp:revision>4</cp:revision>
  <dcterms:created xsi:type="dcterms:W3CDTF">2020-08-12T18:15:33Z</dcterms:created>
  <dcterms:modified xsi:type="dcterms:W3CDTF">2022-10-18T13:24:54Z</dcterms:modified>
</cp:coreProperties>
</file>